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Lst>
  <p:notesMasterIdLst>
    <p:notesMasterId r:id="rId50"/>
  </p:notesMasterIdLst>
  <p:handoutMasterIdLst>
    <p:handoutMasterId r:id="rId51"/>
  </p:handoutMasterIdLst>
  <p:sldIdLst>
    <p:sldId id="525" r:id="rId2"/>
    <p:sldId id="1181" r:id="rId3"/>
    <p:sldId id="1182" r:id="rId4"/>
    <p:sldId id="1183" r:id="rId5"/>
    <p:sldId id="1184" r:id="rId6"/>
    <p:sldId id="1040" r:id="rId7"/>
    <p:sldId id="1185" r:id="rId8"/>
    <p:sldId id="1042" r:id="rId9"/>
    <p:sldId id="1187" r:id="rId10"/>
    <p:sldId id="1188" r:id="rId11"/>
    <p:sldId id="1189" r:id="rId12"/>
    <p:sldId id="1190" r:id="rId13"/>
    <p:sldId id="1194" r:id="rId14"/>
    <p:sldId id="1118" r:id="rId15"/>
    <p:sldId id="1121" r:id="rId16"/>
    <p:sldId id="1053" r:id="rId17"/>
    <p:sldId id="1130" r:id="rId18"/>
    <p:sldId id="1137" r:id="rId19"/>
    <p:sldId id="1152" r:id="rId20"/>
    <p:sldId id="1218" r:id="rId21"/>
    <p:sldId id="1164" r:id="rId22"/>
    <p:sldId id="1165" r:id="rId23"/>
    <p:sldId id="1060" r:id="rId24"/>
    <p:sldId id="1153" r:id="rId25"/>
    <p:sldId id="1220" r:id="rId26"/>
    <p:sldId id="1044" r:id="rId27"/>
    <p:sldId id="1197" r:id="rId28"/>
    <p:sldId id="1045" r:id="rId29"/>
    <p:sldId id="1145" r:id="rId30"/>
    <p:sldId id="1046" r:id="rId31"/>
    <p:sldId id="1047" r:id="rId32"/>
    <p:sldId id="1049" r:id="rId33"/>
    <p:sldId id="1171" r:id="rId34"/>
    <p:sldId id="1172" r:id="rId35"/>
    <p:sldId id="1174" r:id="rId36"/>
    <p:sldId id="1061" r:id="rId37"/>
    <p:sldId id="1065" r:id="rId38"/>
    <p:sldId id="1217" r:id="rId39"/>
    <p:sldId id="1067" r:id="rId40"/>
    <p:sldId id="1066" r:id="rId41"/>
    <p:sldId id="1078" r:id="rId42"/>
    <p:sldId id="1176" r:id="rId43"/>
    <p:sldId id="1177" r:id="rId44"/>
    <p:sldId id="1178" r:id="rId45"/>
    <p:sldId id="1179" r:id="rId46"/>
    <p:sldId id="1180" r:id="rId47"/>
    <p:sldId id="1082" r:id="rId48"/>
    <p:sldId id="1214" r:id="rId49"/>
  </p:sldIdLst>
  <p:sldSz cx="9144000" cy="6858000" type="screen4x3"/>
  <p:notesSz cx="6797675" cy="9926638"/>
  <p:defaultTextStyle>
    <a:defPPr>
      <a:defRPr lang="de-DE"/>
    </a:defPPr>
    <a:lvl1pPr algn="l" rtl="0" fontAlgn="base">
      <a:spcBef>
        <a:spcPct val="0"/>
      </a:spcBef>
      <a:spcAft>
        <a:spcPct val="0"/>
      </a:spcAft>
      <a:defRPr sz="2000" kern="1200">
        <a:solidFill>
          <a:schemeClr val="tx1"/>
        </a:solidFill>
        <a:latin typeface="Arial" charset="0"/>
        <a:ea typeface="+mn-ea"/>
        <a:cs typeface="+mn-cs"/>
      </a:defRPr>
    </a:lvl1pPr>
    <a:lvl2pPr marL="457196" algn="l" rtl="0" fontAlgn="base">
      <a:spcBef>
        <a:spcPct val="0"/>
      </a:spcBef>
      <a:spcAft>
        <a:spcPct val="0"/>
      </a:spcAft>
      <a:defRPr sz="2000" kern="1200">
        <a:solidFill>
          <a:schemeClr val="tx1"/>
        </a:solidFill>
        <a:latin typeface="Arial" charset="0"/>
        <a:ea typeface="+mn-ea"/>
        <a:cs typeface="+mn-cs"/>
      </a:defRPr>
    </a:lvl2pPr>
    <a:lvl3pPr marL="914392" algn="l" rtl="0" fontAlgn="base">
      <a:spcBef>
        <a:spcPct val="0"/>
      </a:spcBef>
      <a:spcAft>
        <a:spcPct val="0"/>
      </a:spcAft>
      <a:defRPr sz="2000" kern="1200">
        <a:solidFill>
          <a:schemeClr val="tx1"/>
        </a:solidFill>
        <a:latin typeface="Arial" charset="0"/>
        <a:ea typeface="+mn-ea"/>
        <a:cs typeface="+mn-cs"/>
      </a:defRPr>
    </a:lvl3pPr>
    <a:lvl4pPr marL="1371588" algn="l" rtl="0" fontAlgn="base">
      <a:spcBef>
        <a:spcPct val="0"/>
      </a:spcBef>
      <a:spcAft>
        <a:spcPct val="0"/>
      </a:spcAft>
      <a:defRPr sz="2000" kern="1200">
        <a:solidFill>
          <a:schemeClr val="tx1"/>
        </a:solidFill>
        <a:latin typeface="Arial" charset="0"/>
        <a:ea typeface="+mn-ea"/>
        <a:cs typeface="+mn-cs"/>
      </a:defRPr>
    </a:lvl4pPr>
    <a:lvl5pPr marL="1828784" algn="l" rtl="0" fontAlgn="base">
      <a:spcBef>
        <a:spcPct val="0"/>
      </a:spcBef>
      <a:spcAft>
        <a:spcPct val="0"/>
      </a:spcAft>
      <a:defRPr sz="2000" kern="1200">
        <a:solidFill>
          <a:schemeClr val="tx1"/>
        </a:solidFill>
        <a:latin typeface="Arial" charset="0"/>
        <a:ea typeface="+mn-ea"/>
        <a:cs typeface="+mn-cs"/>
      </a:defRPr>
    </a:lvl5pPr>
    <a:lvl6pPr marL="2285980" algn="l" defTabSz="914392" rtl="0" eaLnBrk="1" latinLnBrk="0" hangingPunct="1">
      <a:defRPr sz="2000" kern="1200">
        <a:solidFill>
          <a:schemeClr val="tx1"/>
        </a:solidFill>
        <a:latin typeface="Arial" charset="0"/>
        <a:ea typeface="+mn-ea"/>
        <a:cs typeface="+mn-cs"/>
      </a:defRPr>
    </a:lvl6pPr>
    <a:lvl7pPr marL="2743176" algn="l" defTabSz="914392" rtl="0" eaLnBrk="1" latinLnBrk="0" hangingPunct="1">
      <a:defRPr sz="2000" kern="1200">
        <a:solidFill>
          <a:schemeClr val="tx1"/>
        </a:solidFill>
        <a:latin typeface="Arial" charset="0"/>
        <a:ea typeface="+mn-ea"/>
        <a:cs typeface="+mn-cs"/>
      </a:defRPr>
    </a:lvl7pPr>
    <a:lvl8pPr marL="3200372" algn="l" defTabSz="914392" rtl="0" eaLnBrk="1" latinLnBrk="0" hangingPunct="1">
      <a:defRPr sz="2000" kern="1200">
        <a:solidFill>
          <a:schemeClr val="tx1"/>
        </a:solidFill>
        <a:latin typeface="Arial" charset="0"/>
        <a:ea typeface="+mn-ea"/>
        <a:cs typeface="+mn-cs"/>
      </a:defRPr>
    </a:lvl8pPr>
    <a:lvl9pPr marL="3657568" algn="l" defTabSz="914392"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vleev, Anton (IN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CC"/>
    <a:srgbClr val="003399"/>
    <a:srgbClr val="000099"/>
    <a:srgbClr val="3333CC"/>
    <a:srgbClr val="FFFF99"/>
    <a:srgbClr val="99FFCC"/>
    <a:srgbClr val="FFFFC1"/>
    <a:srgbClr val="66FF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6" autoAdjust="0"/>
    <p:restoredTop sz="95870" autoAdjust="0"/>
  </p:normalViewPr>
  <p:slideViewPr>
    <p:cSldViewPr snapToGrid="0">
      <p:cViewPr varScale="1">
        <p:scale>
          <a:sx n="67" d="100"/>
          <a:sy n="67" d="100"/>
        </p:scale>
        <p:origin x="-130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tx2"/>
            </a:solidFill>
          </c:spPr>
          <c:invertIfNegative val="0"/>
          <c:val>
            <c:numRef>
              <c:f>運転年数!$M$3:$M$10</c:f>
              <c:numCache>
                <c:formatCode>General</c:formatCode>
                <c:ptCount val="8"/>
                <c:pt idx="0">
                  <c:v>6</c:v>
                </c:pt>
                <c:pt idx="1">
                  <c:v>7</c:v>
                </c:pt>
                <c:pt idx="2">
                  <c:v>10</c:v>
                </c:pt>
                <c:pt idx="3">
                  <c:v>10</c:v>
                </c:pt>
                <c:pt idx="4">
                  <c:v>5</c:v>
                </c:pt>
                <c:pt idx="5">
                  <c:v>1</c:v>
                </c:pt>
                <c:pt idx="6">
                  <c:v>3</c:v>
                </c:pt>
                <c:pt idx="7">
                  <c:v>1</c:v>
                </c:pt>
              </c:numCache>
            </c:numRef>
          </c:val>
        </c:ser>
        <c:dLbls>
          <c:showLegendKey val="0"/>
          <c:showVal val="0"/>
          <c:showCatName val="0"/>
          <c:showSerName val="0"/>
          <c:showPercent val="0"/>
          <c:showBubbleSize val="0"/>
        </c:dLbls>
        <c:gapWidth val="74"/>
        <c:overlap val="27"/>
        <c:axId val="36645504"/>
        <c:axId val="36667776"/>
      </c:barChart>
      <c:catAx>
        <c:axId val="36645504"/>
        <c:scaling>
          <c:orientation val="maxMin"/>
        </c:scaling>
        <c:delete val="1"/>
        <c:axPos val="b"/>
        <c:majorTickMark val="out"/>
        <c:minorTickMark val="none"/>
        <c:tickLblPos val="none"/>
        <c:crossAx val="36667776"/>
        <c:crosses val="autoZero"/>
        <c:auto val="1"/>
        <c:lblAlgn val="ctr"/>
        <c:lblOffset val="100"/>
        <c:noMultiLvlLbl val="0"/>
      </c:catAx>
      <c:valAx>
        <c:axId val="36667776"/>
        <c:scaling>
          <c:orientation val="minMax"/>
        </c:scaling>
        <c:delete val="0"/>
        <c:axPos val="r"/>
        <c:majorGridlines>
          <c:spPr>
            <a:ln>
              <a:solidFill>
                <a:schemeClr val="tx1"/>
              </a:solidFill>
              <a:prstDash val="dash"/>
            </a:ln>
          </c:spPr>
        </c:majorGridlines>
        <c:numFmt formatCode="General" sourceLinked="1"/>
        <c:majorTickMark val="out"/>
        <c:minorTickMark val="none"/>
        <c:tickLblPos val="high"/>
        <c:txPr>
          <a:bodyPr/>
          <a:lstStyle/>
          <a:p>
            <a:pPr>
              <a:defRPr lang="ja-JP"/>
            </a:pPr>
            <a:endParaRPr lang="de-DE"/>
          </a:p>
        </c:txPr>
        <c:crossAx val="36645504"/>
        <c:crosses val="autoZero"/>
        <c:crossBetween val="between"/>
      </c:valAx>
      <c:spPr>
        <a:ln>
          <a:solidFill>
            <a:schemeClr val="tx1"/>
          </a:solidFill>
        </a:ln>
      </c:spPr>
    </c:plotArea>
    <c:plotVisOnly val="1"/>
    <c:dispBlanksAs val="gap"/>
    <c:showDLblsOverMax val="0"/>
  </c:chart>
  <c:spPr>
    <a:ln>
      <a:solidFill>
        <a:schemeClr val="tx1"/>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04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5300"/>
          </a:xfrm>
          <a:prstGeom prst="rect">
            <a:avLst/>
          </a:prstGeom>
          <a:noFill/>
          <a:ln w="9525">
            <a:noFill/>
            <a:miter lim="800000"/>
            <a:headEnd/>
            <a:tailEnd/>
          </a:ln>
        </p:spPr>
        <p:txBody>
          <a:bodyPr vert="horz" wrap="square" lIns="19040" tIns="0" rIns="19040" bIns="0" numCol="1" anchor="t" anchorCtr="0" compatLnSpc="1">
            <a:prstTxWarp prst="textNoShape">
              <a:avLst/>
            </a:prstTxWarp>
          </a:bodyPr>
          <a:lstStyle>
            <a:lvl1pPr defTabSz="913702" eaLnBrk="0" hangingPunct="0">
              <a:defRPr sz="1000" i="1">
                <a:latin typeface="Times New Roman" pitchFamily="18" charset="0"/>
              </a:defRPr>
            </a:lvl1pPr>
          </a:lstStyle>
          <a:p>
            <a:pPr>
              <a:defRPr/>
            </a:pPr>
            <a:endParaRPr lang="de-DE"/>
          </a:p>
        </p:txBody>
      </p:sp>
      <p:sp>
        <p:nvSpPr>
          <p:cNvPr id="2051" name="Rectangle 3"/>
          <p:cNvSpPr>
            <a:spLocks noGrp="1" noChangeArrowheads="1"/>
          </p:cNvSpPr>
          <p:nvPr>
            <p:ph type="dt" idx="1"/>
          </p:nvPr>
        </p:nvSpPr>
        <p:spPr bwMode="auto">
          <a:xfrm>
            <a:off x="3851275" y="0"/>
            <a:ext cx="2946400" cy="495300"/>
          </a:xfrm>
          <a:prstGeom prst="rect">
            <a:avLst/>
          </a:prstGeom>
          <a:noFill/>
          <a:ln w="9525">
            <a:noFill/>
            <a:miter lim="800000"/>
            <a:headEnd/>
            <a:tailEnd/>
          </a:ln>
        </p:spPr>
        <p:txBody>
          <a:bodyPr vert="horz" wrap="square" lIns="19040" tIns="0" rIns="19040" bIns="0" numCol="1" anchor="t" anchorCtr="0" compatLnSpc="1">
            <a:prstTxWarp prst="textNoShape">
              <a:avLst/>
            </a:prstTxWarp>
          </a:bodyPr>
          <a:lstStyle>
            <a:lvl1pPr algn="r" defTabSz="913702" eaLnBrk="0" hangingPunct="0">
              <a:defRPr sz="1000" i="1">
                <a:latin typeface="Times New Roman" pitchFamily="18" charset="0"/>
              </a:defRPr>
            </a:lvl1pPr>
          </a:lstStyle>
          <a:p>
            <a:pPr>
              <a:defRPr/>
            </a:pPr>
            <a:endParaRPr lang="de-DE"/>
          </a:p>
        </p:txBody>
      </p:sp>
      <p:sp>
        <p:nvSpPr>
          <p:cNvPr id="588804" name="Rectangle 4"/>
          <p:cNvSpPr>
            <a:spLocks noGrp="1" noRot="1" noChangeAspect="1" noChangeArrowheads="1" noTextEdit="1"/>
          </p:cNvSpPr>
          <p:nvPr>
            <p:ph type="sldImg" idx="2"/>
          </p:nvPr>
        </p:nvSpPr>
        <p:spPr bwMode="auto">
          <a:xfrm>
            <a:off x="925513" y="750888"/>
            <a:ext cx="4948237" cy="3709987"/>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08050" y="4714875"/>
            <a:ext cx="4981575" cy="4467225"/>
          </a:xfrm>
          <a:prstGeom prst="rect">
            <a:avLst/>
          </a:prstGeom>
          <a:noFill/>
          <a:ln w="9525">
            <a:noFill/>
            <a:miter lim="800000"/>
            <a:headEnd/>
            <a:tailEnd/>
          </a:ln>
        </p:spPr>
        <p:txBody>
          <a:bodyPr vert="horz" wrap="square" lIns="92024" tIns="46013" rIns="92024" bIns="46013"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054" name="Rectangle 6"/>
          <p:cNvSpPr>
            <a:spLocks noGrp="1" noChangeArrowheads="1"/>
          </p:cNvSpPr>
          <p:nvPr>
            <p:ph type="ftr" sz="quarter" idx="4"/>
          </p:nvPr>
        </p:nvSpPr>
        <p:spPr bwMode="auto">
          <a:xfrm>
            <a:off x="0" y="9431338"/>
            <a:ext cx="2946400" cy="495300"/>
          </a:xfrm>
          <a:prstGeom prst="rect">
            <a:avLst/>
          </a:prstGeom>
          <a:noFill/>
          <a:ln w="9525">
            <a:noFill/>
            <a:miter lim="800000"/>
            <a:headEnd/>
            <a:tailEnd/>
          </a:ln>
        </p:spPr>
        <p:txBody>
          <a:bodyPr vert="horz" wrap="square" lIns="19040" tIns="0" rIns="19040" bIns="0" numCol="1" anchor="b" anchorCtr="0" compatLnSpc="1">
            <a:prstTxWarp prst="textNoShape">
              <a:avLst/>
            </a:prstTxWarp>
          </a:bodyPr>
          <a:lstStyle>
            <a:lvl1pPr defTabSz="913702" eaLnBrk="0" hangingPunct="0">
              <a:defRPr sz="1000" i="1">
                <a:latin typeface="Times New Roman" pitchFamily="18" charset="0"/>
              </a:defRPr>
            </a:lvl1pPr>
          </a:lstStyle>
          <a:p>
            <a:pPr>
              <a:defRPr/>
            </a:pPr>
            <a:endParaRPr lang="de-DE"/>
          </a:p>
        </p:txBody>
      </p:sp>
      <p:sp>
        <p:nvSpPr>
          <p:cNvPr id="2055" name="Rectangle 7"/>
          <p:cNvSpPr>
            <a:spLocks noGrp="1" noChangeArrowheads="1"/>
          </p:cNvSpPr>
          <p:nvPr>
            <p:ph type="sldNum" sz="quarter" idx="5"/>
          </p:nvPr>
        </p:nvSpPr>
        <p:spPr bwMode="auto">
          <a:xfrm>
            <a:off x="3851275" y="9431338"/>
            <a:ext cx="2946400" cy="495300"/>
          </a:xfrm>
          <a:prstGeom prst="rect">
            <a:avLst/>
          </a:prstGeom>
          <a:noFill/>
          <a:ln w="9525">
            <a:noFill/>
            <a:miter lim="800000"/>
            <a:headEnd/>
            <a:tailEnd/>
          </a:ln>
        </p:spPr>
        <p:txBody>
          <a:bodyPr vert="horz" wrap="square" lIns="19040" tIns="0" rIns="19040" bIns="0" numCol="1" anchor="b" anchorCtr="0" compatLnSpc="1">
            <a:prstTxWarp prst="textNoShape">
              <a:avLst/>
            </a:prstTxWarp>
          </a:bodyPr>
          <a:lstStyle>
            <a:lvl1pPr algn="r" defTabSz="913702" eaLnBrk="0" hangingPunct="0">
              <a:defRPr sz="1000" i="1">
                <a:latin typeface="Times New Roman" pitchFamily="18" charset="0"/>
              </a:defRPr>
            </a:lvl1pPr>
          </a:lstStyle>
          <a:p>
            <a:pPr>
              <a:defRPr/>
            </a:pPr>
            <a:fld id="{5DAB2639-E07D-47C4-B0C6-017BC1AC6E2B}" type="slidenum">
              <a:rPr lang="de-DE"/>
              <a:pPr>
                <a:defRPr/>
              </a:pPr>
              <a:t>‹Nr.›</a:t>
            </a:fld>
            <a:endParaRPr lang="de-DE"/>
          </a:p>
        </p:txBody>
      </p:sp>
    </p:spTree>
    <p:extLst>
      <p:ext uri="{BB962C8B-B14F-4D97-AF65-F5344CB8AC3E}">
        <p14:creationId xmlns:p14="http://schemas.microsoft.com/office/powerpoint/2010/main" val="4217406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96"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92"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88"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84"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980" algn="l" defTabSz="914392" rtl="0" eaLnBrk="1" latinLnBrk="0" hangingPunct="1">
      <a:defRPr sz="1200" kern="1200">
        <a:solidFill>
          <a:schemeClr val="tx1"/>
        </a:solidFill>
        <a:latin typeface="+mn-lt"/>
        <a:ea typeface="+mn-ea"/>
        <a:cs typeface="+mn-cs"/>
      </a:defRPr>
    </a:lvl6pPr>
    <a:lvl7pPr marL="2743176" algn="l" defTabSz="914392" rtl="0" eaLnBrk="1" latinLnBrk="0" hangingPunct="1">
      <a:defRPr sz="1200" kern="1200">
        <a:solidFill>
          <a:schemeClr val="tx1"/>
        </a:solidFill>
        <a:latin typeface="+mn-lt"/>
        <a:ea typeface="+mn-ea"/>
        <a:cs typeface="+mn-cs"/>
      </a:defRPr>
    </a:lvl7pPr>
    <a:lvl8pPr marL="3200372" algn="l" defTabSz="914392" rtl="0" eaLnBrk="1" latinLnBrk="0" hangingPunct="1">
      <a:defRPr sz="1200" kern="1200">
        <a:solidFill>
          <a:schemeClr val="tx1"/>
        </a:solidFill>
        <a:latin typeface="+mn-lt"/>
        <a:ea typeface="+mn-ea"/>
        <a:cs typeface="+mn-cs"/>
      </a:defRPr>
    </a:lvl8pPr>
    <a:lvl9pPr marL="3657568" algn="l" defTabSz="9143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e.wikipedia.org/wiki/Berlin" TargetMode="External"/><Relationship Id="rId3" Type="http://schemas.openxmlformats.org/officeDocument/2006/relationships/hyperlink" Target="http://de.wikipedia.org/wiki/27._August" TargetMode="External"/><Relationship Id="rId7" Type="http://schemas.openxmlformats.org/officeDocument/2006/relationships/hyperlink" Target="http://de.wikipedia.org/wiki/1831" TargetMode="External"/><Relationship Id="rId12" Type="http://schemas.openxmlformats.org/officeDocument/2006/relationships/hyperlink" Target="http://de.wikipedia.org/wiki/System"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de.wikipedia.org/wiki/14._November" TargetMode="External"/><Relationship Id="rId11" Type="http://schemas.openxmlformats.org/officeDocument/2006/relationships/hyperlink" Target="http://de.wikipedia.org/wiki/Philosophie" TargetMode="External"/><Relationship Id="rId5" Type="http://schemas.openxmlformats.org/officeDocument/2006/relationships/hyperlink" Target="http://de.wikipedia.org/wiki/Stuttgart" TargetMode="External"/><Relationship Id="rId10" Type="http://schemas.openxmlformats.org/officeDocument/2006/relationships/hyperlink" Target="http://de.wikipedia.org/wiki/Deutscher_Idealismus" TargetMode="External"/><Relationship Id="rId4" Type="http://schemas.openxmlformats.org/officeDocument/2006/relationships/hyperlink" Target="http://de.wikipedia.org/wiki/1770" TargetMode="External"/><Relationship Id="rId9" Type="http://schemas.openxmlformats.org/officeDocument/2006/relationships/hyperlink" Target="http://de.wikipedia.org/wiki/Philosoph"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de.wikipedia.org/wiki/Berlin" TargetMode="External"/><Relationship Id="rId3" Type="http://schemas.openxmlformats.org/officeDocument/2006/relationships/hyperlink" Target="http://de.wikipedia.org/wiki/27._August" TargetMode="External"/><Relationship Id="rId7" Type="http://schemas.openxmlformats.org/officeDocument/2006/relationships/hyperlink" Target="http://de.wikipedia.org/wiki/1831" TargetMode="External"/><Relationship Id="rId12" Type="http://schemas.openxmlformats.org/officeDocument/2006/relationships/hyperlink" Target="http://de.wikipedia.org/wiki/Syste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de.wikipedia.org/wiki/14._November" TargetMode="External"/><Relationship Id="rId11" Type="http://schemas.openxmlformats.org/officeDocument/2006/relationships/hyperlink" Target="http://de.wikipedia.org/wiki/Philosophie" TargetMode="External"/><Relationship Id="rId5" Type="http://schemas.openxmlformats.org/officeDocument/2006/relationships/hyperlink" Target="http://de.wikipedia.org/wiki/Stuttgart" TargetMode="External"/><Relationship Id="rId10" Type="http://schemas.openxmlformats.org/officeDocument/2006/relationships/hyperlink" Target="http://de.wikipedia.org/wiki/Deutscher_Idealismus" TargetMode="External"/><Relationship Id="rId4" Type="http://schemas.openxmlformats.org/officeDocument/2006/relationships/hyperlink" Target="http://de.wikipedia.org/wiki/1770" TargetMode="External"/><Relationship Id="rId9" Type="http://schemas.openxmlformats.org/officeDocument/2006/relationships/hyperlink" Target="http://de.wikipedia.org/wiki/Philosoph"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e.wikipedia.org/wiki/Fossile_Energi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de.wikipedia.org/wiki/Stromerzeugung#cite_note-Weltbank-2" TargetMode="External"/><Relationship Id="rId5" Type="http://schemas.openxmlformats.org/officeDocument/2006/relationships/hyperlink" Target="http://de.wikipedia.org/wiki/Kernenergie" TargetMode="External"/><Relationship Id="rId4" Type="http://schemas.openxmlformats.org/officeDocument/2006/relationships/hyperlink" Target="http://de.wikipedia.org/wiki/Erneuerbare_Energi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p:spPr>
        <p:txBody>
          <a:bodyPr/>
          <a:lstStyle/>
          <a:p>
            <a:pPr defTabSz="912813"/>
            <a:fld id="{753D5D79-516E-4D53-8154-46DF2A30809A}" type="slidenum">
              <a:rPr lang="de-DE" smtClean="0"/>
              <a:pPr defTabSz="912813"/>
              <a:t>1</a:t>
            </a:fld>
            <a:endParaRPr lang="de-DE" smtClean="0"/>
          </a:p>
        </p:txBody>
      </p:sp>
      <p:sp>
        <p:nvSpPr>
          <p:cNvPr id="591874" name="Rectangle 2"/>
          <p:cNvSpPr>
            <a:spLocks noGrp="1" noRot="1" noChangeAspect="1" noChangeArrowheads="1" noTextEdit="1"/>
          </p:cNvSpPr>
          <p:nvPr>
            <p:ph type="sldImg"/>
          </p:nvPr>
        </p:nvSpPr>
        <p:spPr>
          <a:xfrm>
            <a:off x="925513" y="750888"/>
            <a:ext cx="4948237" cy="3709987"/>
          </a:xfrm>
          <a:ln/>
        </p:spPr>
      </p:sp>
      <p:sp>
        <p:nvSpPr>
          <p:cNvPr id="591875" name="Rectangle 3"/>
          <p:cNvSpPr>
            <a:spLocks noGrp="1" noChangeArrowheads="1"/>
          </p:cNvSpPr>
          <p:nvPr>
            <p:ph type="body" idx="1"/>
          </p:nvPr>
        </p:nvSpPr>
        <p:spPr>
          <a:noFill/>
          <a:ln/>
        </p:spPr>
        <p:txBody>
          <a:bodyPr/>
          <a:lstStyle/>
          <a:p>
            <a:pPr eaLnBrk="1" hangingPunct="1"/>
            <a:endParaRPr lang="de-DE" smtClean="0"/>
          </a:p>
        </p:txBody>
      </p:sp>
    </p:spTree>
    <p:extLst>
      <p:ext uri="{BB962C8B-B14F-4D97-AF65-F5344CB8AC3E}">
        <p14:creationId xmlns:p14="http://schemas.microsoft.com/office/powerpoint/2010/main" val="7543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43364"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170131C-0996-4FFF-B7EC-6D5A2EDBB980}" type="slidenum">
              <a:rPr lang="de-DE" altLang="de-DE"/>
              <a:pPr eaLnBrk="1" hangingPunct="1"/>
              <a:t>13</a:t>
            </a:fld>
            <a:endParaRPr lang="de-DE" altLang="de-DE"/>
          </a:p>
        </p:txBody>
      </p:sp>
    </p:spTree>
    <p:extLst>
      <p:ext uri="{BB962C8B-B14F-4D97-AF65-F5344CB8AC3E}">
        <p14:creationId xmlns:p14="http://schemas.microsoft.com/office/powerpoint/2010/main" val="402547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a:ln/>
        </p:spPr>
      </p:sp>
      <p:sp>
        <p:nvSpPr>
          <p:cNvPr id="1423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Arial" charset="0"/>
            </a:endParaRPr>
          </a:p>
        </p:txBody>
      </p:sp>
      <p:sp>
        <p:nvSpPr>
          <p:cNvPr id="1423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28" indent="-285118" eaLnBrk="0" hangingPunct="0">
              <a:spcBef>
                <a:spcPct val="30000"/>
              </a:spcBef>
              <a:defRPr sz="1200">
                <a:solidFill>
                  <a:schemeClr val="tx1"/>
                </a:solidFill>
                <a:latin typeface="Arial" charset="0"/>
              </a:defRPr>
            </a:lvl2pPr>
            <a:lvl3pPr marL="1142075" indent="-227454" eaLnBrk="0" hangingPunct="0">
              <a:spcBef>
                <a:spcPct val="30000"/>
              </a:spcBef>
              <a:defRPr sz="1200">
                <a:solidFill>
                  <a:schemeClr val="tx1"/>
                </a:solidFill>
                <a:latin typeface="Arial" charset="0"/>
              </a:defRPr>
            </a:lvl3pPr>
            <a:lvl4pPr marL="1598584" indent="-227454" eaLnBrk="0" hangingPunct="0">
              <a:spcBef>
                <a:spcPct val="30000"/>
              </a:spcBef>
              <a:defRPr sz="1200">
                <a:solidFill>
                  <a:schemeClr val="tx1"/>
                </a:solidFill>
                <a:latin typeface="Arial" charset="0"/>
              </a:defRPr>
            </a:lvl4pPr>
            <a:lvl5pPr marL="2056695" indent="-227454" eaLnBrk="0" hangingPunct="0">
              <a:spcBef>
                <a:spcPct val="30000"/>
              </a:spcBef>
              <a:defRPr sz="1200">
                <a:solidFill>
                  <a:schemeClr val="tx1"/>
                </a:solidFill>
                <a:latin typeface="Arial" charset="0"/>
              </a:defRPr>
            </a:lvl5pPr>
            <a:lvl6pPr marL="2518010" indent="-227454" eaLnBrk="0" fontAlgn="base" hangingPunct="0">
              <a:spcBef>
                <a:spcPct val="30000"/>
              </a:spcBef>
              <a:spcAft>
                <a:spcPct val="0"/>
              </a:spcAft>
              <a:defRPr sz="1200">
                <a:solidFill>
                  <a:schemeClr val="tx1"/>
                </a:solidFill>
                <a:latin typeface="Arial" charset="0"/>
              </a:defRPr>
            </a:lvl6pPr>
            <a:lvl7pPr marL="2979325" indent="-227454" eaLnBrk="0" fontAlgn="base" hangingPunct="0">
              <a:spcBef>
                <a:spcPct val="30000"/>
              </a:spcBef>
              <a:spcAft>
                <a:spcPct val="0"/>
              </a:spcAft>
              <a:defRPr sz="1200">
                <a:solidFill>
                  <a:schemeClr val="tx1"/>
                </a:solidFill>
                <a:latin typeface="Arial" charset="0"/>
              </a:defRPr>
            </a:lvl7pPr>
            <a:lvl8pPr marL="3440640" indent="-227454" eaLnBrk="0" fontAlgn="base" hangingPunct="0">
              <a:spcBef>
                <a:spcPct val="30000"/>
              </a:spcBef>
              <a:spcAft>
                <a:spcPct val="0"/>
              </a:spcAft>
              <a:defRPr sz="1200">
                <a:solidFill>
                  <a:schemeClr val="tx1"/>
                </a:solidFill>
                <a:latin typeface="Arial" charset="0"/>
              </a:defRPr>
            </a:lvl8pPr>
            <a:lvl9pPr marL="3901954" indent="-22745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BEB04E-A84B-4C23-871A-9D803371B8A0}" type="slidenum">
              <a:rPr lang="de-DE" altLang="de-DE" smtClean="0">
                <a:solidFill>
                  <a:srgbClr val="000000"/>
                </a:solidFill>
              </a:rPr>
              <a:pPr eaLnBrk="1" hangingPunct="1">
                <a:spcBef>
                  <a:spcPct val="0"/>
                </a:spcBef>
              </a:pPr>
              <a:t>14</a:t>
            </a:fld>
            <a:endParaRPr lang="de-DE" altLang="de-DE" smtClean="0">
              <a:solidFill>
                <a:srgbClr val="000000"/>
              </a:solidFill>
            </a:endParaRPr>
          </a:p>
        </p:txBody>
      </p:sp>
    </p:spTree>
    <p:extLst>
      <p:ext uri="{BB962C8B-B14F-4D97-AF65-F5344CB8AC3E}">
        <p14:creationId xmlns:p14="http://schemas.microsoft.com/office/powerpoint/2010/main" val="36687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10" eaLnBrk="0" hangingPunct="0">
              <a:spcBef>
                <a:spcPct val="30000"/>
              </a:spcBef>
              <a:defRPr sz="1200">
                <a:solidFill>
                  <a:schemeClr val="tx1"/>
                </a:solidFill>
                <a:latin typeface="Arial" charset="0"/>
              </a:defRPr>
            </a:lvl1pPr>
            <a:lvl2pPr marL="709592" indent="-272304" defTabSz="905010" eaLnBrk="0" hangingPunct="0">
              <a:spcBef>
                <a:spcPct val="30000"/>
              </a:spcBef>
              <a:defRPr sz="1200">
                <a:solidFill>
                  <a:schemeClr val="tx1"/>
                </a:solidFill>
                <a:latin typeface="Arial" charset="0"/>
              </a:defRPr>
            </a:lvl2pPr>
            <a:lvl3pPr marL="1092419" indent="-216242" defTabSz="905010" eaLnBrk="0" hangingPunct="0">
              <a:spcBef>
                <a:spcPct val="30000"/>
              </a:spcBef>
              <a:defRPr sz="1200">
                <a:solidFill>
                  <a:schemeClr val="tx1"/>
                </a:solidFill>
                <a:latin typeface="Arial" charset="0"/>
              </a:defRPr>
            </a:lvl3pPr>
            <a:lvl4pPr marL="1529708" indent="-216242" defTabSz="905010" eaLnBrk="0" hangingPunct="0">
              <a:spcBef>
                <a:spcPct val="30000"/>
              </a:spcBef>
              <a:defRPr sz="1200">
                <a:solidFill>
                  <a:schemeClr val="tx1"/>
                </a:solidFill>
                <a:latin typeface="Arial" charset="0"/>
              </a:defRPr>
            </a:lvl4pPr>
            <a:lvl5pPr marL="1966995" indent="-216242" defTabSz="905010" eaLnBrk="0" hangingPunct="0">
              <a:spcBef>
                <a:spcPct val="30000"/>
              </a:spcBef>
              <a:defRPr sz="1200">
                <a:solidFill>
                  <a:schemeClr val="tx1"/>
                </a:solidFill>
                <a:latin typeface="Arial" charset="0"/>
              </a:defRPr>
            </a:lvl5pPr>
            <a:lvl6pPr marL="2428310" indent="-216242" defTabSz="905010" eaLnBrk="0" fontAlgn="base" hangingPunct="0">
              <a:spcBef>
                <a:spcPct val="30000"/>
              </a:spcBef>
              <a:spcAft>
                <a:spcPct val="0"/>
              </a:spcAft>
              <a:defRPr sz="1200">
                <a:solidFill>
                  <a:schemeClr val="tx1"/>
                </a:solidFill>
                <a:latin typeface="Arial" charset="0"/>
              </a:defRPr>
            </a:lvl6pPr>
            <a:lvl7pPr marL="2889625" indent="-216242" defTabSz="905010" eaLnBrk="0" fontAlgn="base" hangingPunct="0">
              <a:spcBef>
                <a:spcPct val="30000"/>
              </a:spcBef>
              <a:spcAft>
                <a:spcPct val="0"/>
              </a:spcAft>
              <a:defRPr sz="1200">
                <a:solidFill>
                  <a:schemeClr val="tx1"/>
                </a:solidFill>
                <a:latin typeface="Arial" charset="0"/>
              </a:defRPr>
            </a:lvl7pPr>
            <a:lvl8pPr marL="3350939" indent="-216242" defTabSz="905010" eaLnBrk="0" fontAlgn="base" hangingPunct="0">
              <a:spcBef>
                <a:spcPct val="30000"/>
              </a:spcBef>
              <a:spcAft>
                <a:spcPct val="0"/>
              </a:spcAft>
              <a:defRPr sz="1200">
                <a:solidFill>
                  <a:schemeClr val="tx1"/>
                </a:solidFill>
                <a:latin typeface="Arial" charset="0"/>
              </a:defRPr>
            </a:lvl8pPr>
            <a:lvl9pPr marL="3812254" indent="-216242" defTabSz="9050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DF3FD4-69DC-481A-A20A-12F09DD0B1C7}" type="slidenum">
              <a:rPr lang="de-DE" altLang="de-DE" sz="1000">
                <a:solidFill>
                  <a:srgbClr val="000000"/>
                </a:solidFill>
                <a:latin typeface="Times New Roman" pitchFamily="18" charset="0"/>
              </a:rPr>
              <a:pPr eaLnBrk="1" hangingPunct="1">
                <a:spcBef>
                  <a:spcPct val="0"/>
                </a:spcBef>
              </a:pPr>
              <a:t>17</a:t>
            </a:fld>
            <a:endParaRPr lang="de-DE" altLang="de-DE" sz="1000">
              <a:solidFill>
                <a:srgbClr val="000000"/>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300"/>
              <a:t>Quelle: Wikipedia – http://de.wikipedia.org/wiki/Georg_Wilhelm_Friedrich_Hegel </a:t>
            </a:r>
          </a:p>
          <a:p>
            <a:endParaRPr lang="de-DE" altLang="de-DE" sz="1300"/>
          </a:p>
          <a:p>
            <a:r>
              <a:rPr lang="de-DE" altLang="de-DE" sz="1400" b="1"/>
              <a:t>Georg Wilhelm Friedrich Hegel</a:t>
            </a:r>
            <a:r>
              <a:rPr lang="de-DE" altLang="de-DE" sz="1400"/>
              <a:t> (* </a:t>
            </a:r>
            <a:r>
              <a:rPr lang="de-DE" altLang="de-DE" sz="1400">
                <a:hlinkClick r:id="rId3" tooltip="27. August"/>
              </a:rPr>
              <a:t>27. August</a:t>
            </a:r>
            <a:r>
              <a:rPr lang="de-DE" altLang="de-DE" sz="1400"/>
              <a:t> </a:t>
            </a:r>
            <a:r>
              <a:rPr lang="de-DE" altLang="de-DE" sz="1400">
                <a:hlinkClick r:id="rId4" tooltip="1770"/>
              </a:rPr>
              <a:t>1770</a:t>
            </a:r>
            <a:r>
              <a:rPr lang="de-DE" altLang="de-DE" sz="1400"/>
              <a:t> in </a:t>
            </a:r>
            <a:r>
              <a:rPr lang="de-DE" altLang="de-DE" sz="1400">
                <a:hlinkClick r:id="rId5" tooltip="Stuttgart"/>
              </a:rPr>
              <a:t>Stuttgart</a:t>
            </a:r>
            <a:r>
              <a:rPr lang="de-DE" altLang="de-DE" sz="1400"/>
              <a:t>; † </a:t>
            </a:r>
            <a:r>
              <a:rPr lang="de-DE" altLang="de-DE" sz="1400">
                <a:hlinkClick r:id="rId6" tooltip="14. November"/>
              </a:rPr>
              <a:t>14. November</a:t>
            </a:r>
            <a:r>
              <a:rPr lang="de-DE" altLang="de-DE" sz="1400"/>
              <a:t> </a:t>
            </a:r>
            <a:r>
              <a:rPr lang="de-DE" altLang="de-DE" sz="1400">
                <a:hlinkClick r:id="rId7" tooltip="1831"/>
              </a:rPr>
              <a:t>1831</a:t>
            </a:r>
            <a:r>
              <a:rPr lang="de-DE" altLang="de-DE" sz="1400"/>
              <a:t> in </a:t>
            </a:r>
            <a:r>
              <a:rPr lang="de-DE" altLang="de-DE" sz="1400">
                <a:hlinkClick r:id="rId8" tooltip="Berlin"/>
              </a:rPr>
              <a:t>Berlin</a:t>
            </a:r>
            <a:r>
              <a:rPr lang="de-DE" altLang="de-DE" sz="1400"/>
              <a:t>) war ein deutscher </a:t>
            </a:r>
            <a:r>
              <a:rPr lang="de-DE" altLang="de-DE" sz="1400">
                <a:hlinkClick r:id="rId9" tooltip="Philosoph"/>
              </a:rPr>
              <a:t>Philosoph</a:t>
            </a:r>
            <a:r>
              <a:rPr lang="de-DE" altLang="de-DE" sz="1400"/>
              <a:t>, der als wichtigster Vertreter des </a:t>
            </a:r>
            <a:r>
              <a:rPr lang="de-DE" altLang="de-DE" sz="1400">
                <a:hlinkClick r:id="rId10" tooltip="Deutscher Idealismus"/>
              </a:rPr>
              <a:t>deutschen Idealismus</a:t>
            </a:r>
            <a:r>
              <a:rPr lang="de-DE" altLang="de-DE" sz="1400"/>
              <a:t> gilt.</a:t>
            </a:r>
          </a:p>
          <a:p>
            <a:r>
              <a:rPr lang="de-DE" altLang="de-DE" sz="1400"/>
              <a:t>Hegels </a:t>
            </a:r>
            <a:r>
              <a:rPr lang="de-DE" altLang="de-DE" sz="1400">
                <a:hlinkClick r:id="rId11" tooltip="Philosophie"/>
              </a:rPr>
              <a:t>Philosophie</a:t>
            </a:r>
            <a:r>
              <a:rPr lang="de-DE" altLang="de-DE" sz="1400"/>
              <a:t> erhebt den Anspruch, die gesamte Wirklichkeit in der Vielfalt ihrer Erscheinungsformen einschließlich ihrer geschichtlichen Entwicklung zusammenhängend, systematisch und definitiv zu deuten. Sein philosophisches Werk zählt zu den wirkmächtigsten der neueren Philosophiegeschichte.</a:t>
            </a:r>
          </a:p>
          <a:p>
            <a:endParaRPr lang="de-DE" altLang="de-DE" sz="1300"/>
          </a:p>
          <a:p>
            <a:r>
              <a:rPr lang="de-DE" altLang="de-DE" sz="1400" b="1"/>
              <a:t>„Das Wahre ist das Ganze“: Idee, Natur und Geist </a:t>
            </a:r>
          </a:p>
          <a:p>
            <a:r>
              <a:rPr lang="de-DE" altLang="de-DE" sz="1400"/>
              <a:t>Hegels Anspruch ist es, die Bewegung des Begriffes selbst – die Selbstentfaltung der logischen und realen Kategorien – in systematischer, wissenschaftlicher Form darzustellen. Sein </a:t>
            </a:r>
            <a:r>
              <a:rPr lang="de-DE" altLang="de-DE" sz="1400">
                <a:hlinkClick r:id="rId12" tooltip="System"/>
              </a:rPr>
              <a:t>System</a:t>
            </a:r>
            <a:r>
              <a:rPr lang="de-DE" altLang="de-DE" sz="1400"/>
              <a:t> resultiert dabei aus dem Grundsatz:</a:t>
            </a:r>
          </a:p>
          <a:p>
            <a:r>
              <a:rPr lang="de-DE" altLang="de-DE" sz="1400" b="1" i="1">
                <a:solidFill>
                  <a:srgbClr val="FF0000"/>
                </a:solidFill>
              </a:rPr>
              <a:t>Das Wahre ist das Ganze. Das Ganze aber ist nur das durch seine Entwicklung sich vollendende Wesen. </a:t>
            </a:r>
            <a:r>
              <a:rPr lang="de-DE" altLang="de-DE" sz="1400" i="1"/>
              <a:t>Es ist von dem Absoluten zu sagen, dass es wesentlich</a:t>
            </a:r>
            <a:r>
              <a:rPr lang="de-DE" altLang="de-DE" sz="1400"/>
              <a:t> Resultat</a:t>
            </a:r>
            <a:r>
              <a:rPr lang="de-DE" altLang="de-DE" sz="1400" i="1"/>
              <a:t>, dass es erst am</a:t>
            </a:r>
            <a:r>
              <a:rPr lang="de-DE" altLang="de-DE" sz="1400"/>
              <a:t> Ende </a:t>
            </a:r>
            <a:r>
              <a:rPr lang="de-DE" altLang="de-DE" sz="1400" i="1"/>
              <a:t>das ist, was es in Wahrheit ist; und hierin eben besteht seine Natur, Wirkliches, Subjekt oder Sichselbstwerden zu sein.</a:t>
            </a:r>
            <a:r>
              <a:rPr lang="de-DE" altLang="de-DE" sz="1400"/>
              <a:t> (PG 24)  </a:t>
            </a:r>
          </a:p>
          <a:p>
            <a:endParaRPr lang="de-DE" altLang="de-DE" sz="1300"/>
          </a:p>
          <a:p>
            <a:endParaRPr lang="de-DE" altLang="de-DE" sz="1300"/>
          </a:p>
        </p:txBody>
      </p:sp>
    </p:spTree>
    <p:extLst>
      <p:ext uri="{BB962C8B-B14F-4D97-AF65-F5344CB8AC3E}">
        <p14:creationId xmlns:p14="http://schemas.microsoft.com/office/powerpoint/2010/main" val="3947032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10" eaLnBrk="0" hangingPunct="0">
              <a:spcBef>
                <a:spcPct val="30000"/>
              </a:spcBef>
              <a:defRPr sz="1200">
                <a:solidFill>
                  <a:schemeClr val="tx1"/>
                </a:solidFill>
                <a:latin typeface="Arial" charset="0"/>
              </a:defRPr>
            </a:lvl1pPr>
            <a:lvl2pPr marL="709592" indent="-272304" defTabSz="905010" eaLnBrk="0" hangingPunct="0">
              <a:spcBef>
                <a:spcPct val="30000"/>
              </a:spcBef>
              <a:defRPr sz="1200">
                <a:solidFill>
                  <a:schemeClr val="tx1"/>
                </a:solidFill>
                <a:latin typeface="Arial" charset="0"/>
              </a:defRPr>
            </a:lvl2pPr>
            <a:lvl3pPr marL="1092419" indent="-216242" defTabSz="905010" eaLnBrk="0" hangingPunct="0">
              <a:spcBef>
                <a:spcPct val="30000"/>
              </a:spcBef>
              <a:defRPr sz="1200">
                <a:solidFill>
                  <a:schemeClr val="tx1"/>
                </a:solidFill>
                <a:latin typeface="Arial" charset="0"/>
              </a:defRPr>
            </a:lvl3pPr>
            <a:lvl4pPr marL="1529708" indent="-216242" defTabSz="905010" eaLnBrk="0" hangingPunct="0">
              <a:spcBef>
                <a:spcPct val="30000"/>
              </a:spcBef>
              <a:defRPr sz="1200">
                <a:solidFill>
                  <a:schemeClr val="tx1"/>
                </a:solidFill>
                <a:latin typeface="Arial" charset="0"/>
              </a:defRPr>
            </a:lvl4pPr>
            <a:lvl5pPr marL="1966995" indent="-216242" defTabSz="905010" eaLnBrk="0" hangingPunct="0">
              <a:spcBef>
                <a:spcPct val="30000"/>
              </a:spcBef>
              <a:defRPr sz="1200">
                <a:solidFill>
                  <a:schemeClr val="tx1"/>
                </a:solidFill>
                <a:latin typeface="Arial" charset="0"/>
              </a:defRPr>
            </a:lvl5pPr>
            <a:lvl6pPr marL="2428310" indent="-216242" defTabSz="905010" eaLnBrk="0" fontAlgn="base" hangingPunct="0">
              <a:spcBef>
                <a:spcPct val="30000"/>
              </a:spcBef>
              <a:spcAft>
                <a:spcPct val="0"/>
              </a:spcAft>
              <a:defRPr sz="1200">
                <a:solidFill>
                  <a:schemeClr val="tx1"/>
                </a:solidFill>
                <a:latin typeface="Arial" charset="0"/>
              </a:defRPr>
            </a:lvl6pPr>
            <a:lvl7pPr marL="2889625" indent="-216242" defTabSz="905010" eaLnBrk="0" fontAlgn="base" hangingPunct="0">
              <a:spcBef>
                <a:spcPct val="30000"/>
              </a:spcBef>
              <a:spcAft>
                <a:spcPct val="0"/>
              </a:spcAft>
              <a:defRPr sz="1200">
                <a:solidFill>
                  <a:schemeClr val="tx1"/>
                </a:solidFill>
                <a:latin typeface="Arial" charset="0"/>
              </a:defRPr>
            </a:lvl7pPr>
            <a:lvl8pPr marL="3350939" indent="-216242" defTabSz="905010" eaLnBrk="0" fontAlgn="base" hangingPunct="0">
              <a:spcBef>
                <a:spcPct val="30000"/>
              </a:spcBef>
              <a:spcAft>
                <a:spcPct val="0"/>
              </a:spcAft>
              <a:defRPr sz="1200">
                <a:solidFill>
                  <a:schemeClr val="tx1"/>
                </a:solidFill>
                <a:latin typeface="Arial" charset="0"/>
              </a:defRPr>
            </a:lvl8pPr>
            <a:lvl9pPr marL="3812254" indent="-216242" defTabSz="90501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DF3FD4-69DC-481A-A20A-12F09DD0B1C7}" type="slidenum">
              <a:rPr lang="de-DE" altLang="de-DE" sz="1000">
                <a:solidFill>
                  <a:srgbClr val="000000"/>
                </a:solidFill>
                <a:latin typeface="Times New Roman" pitchFamily="18" charset="0"/>
              </a:rPr>
              <a:pPr eaLnBrk="1" hangingPunct="1">
                <a:spcBef>
                  <a:spcPct val="0"/>
                </a:spcBef>
              </a:pPr>
              <a:t>18</a:t>
            </a:fld>
            <a:endParaRPr lang="de-DE" altLang="de-DE" sz="1000">
              <a:solidFill>
                <a:srgbClr val="000000"/>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1300"/>
              <a:t>Quelle: Wikipedia – http://de.wikipedia.org/wiki/Georg_Wilhelm_Friedrich_Hegel </a:t>
            </a:r>
          </a:p>
          <a:p>
            <a:endParaRPr lang="de-DE" altLang="de-DE" sz="1300"/>
          </a:p>
          <a:p>
            <a:r>
              <a:rPr lang="de-DE" altLang="de-DE" sz="1400" b="1"/>
              <a:t>Georg Wilhelm Friedrich Hegel</a:t>
            </a:r>
            <a:r>
              <a:rPr lang="de-DE" altLang="de-DE" sz="1400"/>
              <a:t> (* </a:t>
            </a:r>
            <a:r>
              <a:rPr lang="de-DE" altLang="de-DE" sz="1400">
                <a:hlinkClick r:id="rId3" tooltip="27. August"/>
              </a:rPr>
              <a:t>27. August</a:t>
            </a:r>
            <a:r>
              <a:rPr lang="de-DE" altLang="de-DE" sz="1400"/>
              <a:t> </a:t>
            </a:r>
            <a:r>
              <a:rPr lang="de-DE" altLang="de-DE" sz="1400">
                <a:hlinkClick r:id="rId4" tooltip="1770"/>
              </a:rPr>
              <a:t>1770</a:t>
            </a:r>
            <a:r>
              <a:rPr lang="de-DE" altLang="de-DE" sz="1400"/>
              <a:t> in </a:t>
            </a:r>
            <a:r>
              <a:rPr lang="de-DE" altLang="de-DE" sz="1400">
                <a:hlinkClick r:id="rId5" tooltip="Stuttgart"/>
              </a:rPr>
              <a:t>Stuttgart</a:t>
            </a:r>
            <a:r>
              <a:rPr lang="de-DE" altLang="de-DE" sz="1400"/>
              <a:t>; † </a:t>
            </a:r>
            <a:r>
              <a:rPr lang="de-DE" altLang="de-DE" sz="1400">
                <a:hlinkClick r:id="rId6" tooltip="14. November"/>
              </a:rPr>
              <a:t>14. November</a:t>
            </a:r>
            <a:r>
              <a:rPr lang="de-DE" altLang="de-DE" sz="1400"/>
              <a:t> </a:t>
            </a:r>
            <a:r>
              <a:rPr lang="de-DE" altLang="de-DE" sz="1400">
                <a:hlinkClick r:id="rId7" tooltip="1831"/>
              </a:rPr>
              <a:t>1831</a:t>
            </a:r>
            <a:r>
              <a:rPr lang="de-DE" altLang="de-DE" sz="1400"/>
              <a:t> in </a:t>
            </a:r>
            <a:r>
              <a:rPr lang="de-DE" altLang="de-DE" sz="1400">
                <a:hlinkClick r:id="rId8" tooltip="Berlin"/>
              </a:rPr>
              <a:t>Berlin</a:t>
            </a:r>
            <a:r>
              <a:rPr lang="de-DE" altLang="de-DE" sz="1400"/>
              <a:t>) war ein deutscher </a:t>
            </a:r>
            <a:r>
              <a:rPr lang="de-DE" altLang="de-DE" sz="1400">
                <a:hlinkClick r:id="rId9" tooltip="Philosoph"/>
              </a:rPr>
              <a:t>Philosoph</a:t>
            </a:r>
            <a:r>
              <a:rPr lang="de-DE" altLang="de-DE" sz="1400"/>
              <a:t>, der als wichtigster Vertreter des </a:t>
            </a:r>
            <a:r>
              <a:rPr lang="de-DE" altLang="de-DE" sz="1400">
                <a:hlinkClick r:id="rId10" tooltip="Deutscher Idealismus"/>
              </a:rPr>
              <a:t>deutschen Idealismus</a:t>
            </a:r>
            <a:r>
              <a:rPr lang="de-DE" altLang="de-DE" sz="1400"/>
              <a:t> gilt.</a:t>
            </a:r>
          </a:p>
          <a:p>
            <a:r>
              <a:rPr lang="de-DE" altLang="de-DE" sz="1400"/>
              <a:t>Hegels </a:t>
            </a:r>
            <a:r>
              <a:rPr lang="de-DE" altLang="de-DE" sz="1400">
                <a:hlinkClick r:id="rId11" tooltip="Philosophie"/>
              </a:rPr>
              <a:t>Philosophie</a:t>
            </a:r>
            <a:r>
              <a:rPr lang="de-DE" altLang="de-DE" sz="1400"/>
              <a:t> erhebt den Anspruch, die gesamte Wirklichkeit in der Vielfalt ihrer Erscheinungsformen einschließlich ihrer geschichtlichen Entwicklung zusammenhängend, systematisch und definitiv zu deuten. Sein philosophisches Werk zählt zu den wirkmächtigsten der neueren Philosophiegeschichte.</a:t>
            </a:r>
          </a:p>
          <a:p>
            <a:endParaRPr lang="de-DE" altLang="de-DE" sz="1300"/>
          </a:p>
          <a:p>
            <a:r>
              <a:rPr lang="de-DE" altLang="de-DE" sz="1400" b="1"/>
              <a:t>„Das Wahre ist das Ganze“: Idee, Natur und Geist </a:t>
            </a:r>
          </a:p>
          <a:p>
            <a:r>
              <a:rPr lang="de-DE" altLang="de-DE" sz="1400"/>
              <a:t>Hegels Anspruch ist es, die Bewegung des Begriffes selbst – die Selbstentfaltung der logischen und realen Kategorien – in systematischer, wissenschaftlicher Form darzustellen. Sein </a:t>
            </a:r>
            <a:r>
              <a:rPr lang="de-DE" altLang="de-DE" sz="1400">
                <a:hlinkClick r:id="rId12" tooltip="System"/>
              </a:rPr>
              <a:t>System</a:t>
            </a:r>
            <a:r>
              <a:rPr lang="de-DE" altLang="de-DE" sz="1400"/>
              <a:t> resultiert dabei aus dem Grundsatz:</a:t>
            </a:r>
          </a:p>
          <a:p>
            <a:r>
              <a:rPr lang="de-DE" altLang="de-DE" sz="1400" b="1" i="1">
                <a:solidFill>
                  <a:srgbClr val="FF0000"/>
                </a:solidFill>
              </a:rPr>
              <a:t>Das Wahre ist das Ganze. Das Ganze aber ist nur das durch seine Entwicklung sich vollendende Wesen. </a:t>
            </a:r>
            <a:r>
              <a:rPr lang="de-DE" altLang="de-DE" sz="1400" i="1"/>
              <a:t>Es ist von dem Absoluten zu sagen, dass es wesentlich</a:t>
            </a:r>
            <a:r>
              <a:rPr lang="de-DE" altLang="de-DE" sz="1400"/>
              <a:t> Resultat</a:t>
            </a:r>
            <a:r>
              <a:rPr lang="de-DE" altLang="de-DE" sz="1400" i="1"/>
              <a:t>, dass es erst am</a:t>
            </a:r>
            <a:r>
              <a:rPr lang="de-DE" altLang="de-DE" sz="1400"/>
              <a:t> Ende </a:t>
            </a:r>
            <a:r>
              <a:rPr lang="de-DE" altLang="de-DE" sz="1400" i="1"/>
              <a:t>das ist, was es in Wahrheit ist; und hierin eben besteht seine Natur, Wirkliches, Subjekt oder Sichselbstwerden zu sein.</a:t>
            </a:r>
            <a:r>
              <a:rPr lang="de-DE" altLang="de-DE" sz="1400"/>
              <a:t> (PG 24)  </a:t>
            </a:r>
          </a:p>
          <a:p>
            <a:endParaRPr lang="de-DE" altLang="de-DE" sz="1300"/>
          </a:p>
          <a:p>
            <a:endParaRPr lang="de-DE" altLang="de-DE" sz="1300"/>
          </a:p>
        </p:txBody>
      </p:sp>
    </p:spTree>
    <p:extLst>
      <p:ext uri="{BB962C8B-B14F-4D97-AF65-F5344CB8AC3E}">
        <p14:creationId xmlns:p14="http://schemas.microsoft.com/office/powerpoint/2010/main" val="382426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A50B53E2-1A81-4037-AF43-340D62E0F3D1}" type="slidenum">
              <a:rPr lang="en-GB" altLang="en-US">
                <a:solidFill>
                  <a:srgbClr val="000000"/>
                </a:solidFill>
                <a:latin typeface="Times New Roman" panose="02020603050405020304" pitchFamily="18" charset="0"/>
              </a:rPr>
              <a:pPr>
                <a:lnSpc>
                  <a:spcPct val="95000"/>
                </a:lnSpc>
              </a:pPr>
              <a:t>21</a:t>
            </a:fld>
            <a:endParaRPr lang="en-GB" altLang="en-US">
              <a:solidFill>
                <a:srgbClr val="000000"/>
              </a:solidFill>
              <a:latin typeface="Times New Roman" panose="02020603050405020304" pitchFamily="18" charset="0"/>
            </a:endParaRPr>
          </a:p>
        </p:txBody>
      </p:sp>
      <p:sp>
        <p:nvSpPr>
          <p:cNvPr id="23555" name="Rectangle 1"/>
          <p:cNvSpPr>
            <a:spLocks noGrp="1" noRot="1" noChangeAspect="1" noChangeArrowheads="1" noTextEdit="1"/>
          </p:cNvSpPr>
          <p:nvPr>
            <p:ph type="sldImg"/>
          </p:nvPr>
        </p:nvSpPr>
        <p:spPr>
          <a:xfrm>
            <a:off x="1028700" y="660400"/>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39763" y="4125913"/>
            <a:ext cx="5119687" cy="3908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smtClean="0">
                <a:latin typeface="Times New Roman" panose="02020603050405020304" pitchFamily="18" charset="0"/>
              </a:rPr>
              <a:t>KURION is in charged with the water purification process. </a:t>
            </a:r>
          </a:p>
        </p:txBody>
      </p:sp>
    </p:spTree>
    <p:extLst>
      <p:ext uri="{BB962C8B-B14F-4D97-AF65-F5344CB8AC3E}">
        <p14:creationId xmlns:p14="http://schemas.microsoft.com/office/powerpoint/2010/main" val="2617748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11A98EA-1C3F-42CF-88B1-5BBAD8852D2E}" type="slidenum">
              <a:rPr lang="en-GB" altLang="en-US">
                <a:solidFill>
                  <a:srgbClr val="000000"/>
                </a:solidFill>
                <a:latin typeface="Times New Roman" panose="02020603050405020304" pitchFamily="18" charset="0"/>
              </a:rPr>
              <a:pPr>
                <a:lnSpc>
                  <a:spcPct val="95000"/>
                </a:lnSpc>
              </a:pPr>
              <a:t>22</a:t>
            </a:fld>
            <a:endParaRPr lang="en-GB" altLang="en-US">
              <a:solidFill>
                <a:srgbClr val="000000"/>
              </a:solidFill>
              <a:latin typeface="Times New Roman" panose="02020603050405020304" pitchFamily="18" charset="0"/>
            </a:endParaRPr>
          </a:p>
        </p:txBody>
      </p:sp>
      <p:sp>
        <p:nvSpPr>
          <p:cNvPr id="25603" name="Rectangle 1"/>
          <p:cNvSpPr>
            <a:spLocks noGrp="1" noRot="1" noChangeAspect="1" noChangeArrowheads="1" noTextEdit="1"/>
          </p:cNvSpPr>
          <p:nvPr>
            <p:ph type="sldImg"/>
          </p:nvPr>
        </p:nvSpPr>
        <p:spPr>
          <a:xfrm>
            <a:off x="1028700" y="660400"/>
            <a:ext cx="4343400" cy="32575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39763" y="4125913"/>
            <a:ext cx="5119687" cy="3908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87324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a:ln/>
        </p:spPr>
      </p:sp>
      <p:sp>
        <p:nvSpPr>
          <p:cNvPr id="165891"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de-DE" smtClean="0">
                <a:latin typeface="Arial" pitchFamily="34" charset="0"/>
                <a:ea typeface="ＭＳ Ｐゴシック" pitchFamily="34" charset="-128"/>
              </a:rPr>
              <a:t>Japan sehr gering natürlich </a:t>
            </a:r>
          </a:p>
        </p:txBody>
      </p:sp>
      <p:sp>
        <p:nvSpPr>
          <p:cNvPr id="4" name="Fußzeilenplatzhalter 3"/>
          <p:cNvSpPr>
            <a:spLocks noGrp="1"/>
          </p:cNvSpPr>
          <p:nvPr>
            <p:ph type="ftr" sz="quarter" idx="4"/>
          </p:nvPr>
        </p:nvSpPr>
        <p:spPr/>
        <p:txBody>
          <a:bodyPr/>
          <a:lstStyle/>
          <a:p>
            <a:pPr>
              <a:defRPr/>
            </a:pPr>
            <a:r>
              <a:rPr lang="de-DE" smtClean="0"/>
              <a:t>Prof. Dr. Max Mustermann | </a:t>
            </a:r>
            <a:br>
              <a:rPr lang="de-DE" smtClean="0"/>
            </a:br>
            <a:r>
              <a:rPr lang="de-DE" smtClean="0"/>
              <a:t>Name of Faculty</a:t>
            </a:r>
            <a:endParaRPr lang="de-DE"/>
          </a:p>
        </p:txBody>
      </p:sp>
      <p:sp>
        <p:nvSpPr>
          <p:cNvPr id="147461" name="Foliennummernplatzhalter 4"/>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1790546-E87B-4B90-B1E8-15B5E0880F1D}" type="slidenum">
              <a:rPr lang="de-DE" altLang="de-DE"/>
              <a:pPr eaLnBrk="1" hangingPunct="1"/>
              <a:t>27</a:t>
            </a:fld>
            <a:endParaRPr lang="de-DE" altLang="de-DE"/>
          </a:p>
        </p:txBody>
      </p:sp>
    </p:spTree>
    <p:extLst>
      <p:ext uri="{BB962C8B-B14F-4D97-AF65-F5344CB8AC3E}">
        <p14:creationId xmlns:p14="http://schemas.microsoft.com/office/powerpoint/2010/main" val="220132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mtClean="0">
                <a:latin typeface="Arial" pitchFamily="34" charset="0"/>
              </a:rPr>
              <a:t>屋内・屋外における線量の計算ができたので、以下の仮定の下、除染による追加被ばく量の低減効果を計算しました。このシナリオでは除染をすることによって約一年間で</a:t>
            </a:r>
            <a:r>
              <a:rPr lang="en-US" altLang="ja-JP" smtClean="0">
                <a:latin typeface="Arial" pitchFamily="34" charset="0"/>
              </a:rPr>
              <a:t>10 mSv</a:t>
            </a:r>
            <a:r>
              <a:rPr lang="ja-JP" altLang="ja-JP" smtClean="0">
                <a:latin typeface="Arial" pitchFamily="34" charset="0"/>
              </a:rPr>
              <a:t>の被ばく量低減を見積もることが示唆された</a:t>
            </a:r>
            <a:r>
              <a:rPr lang="ja-JP" altLang="en-US" smtClean="0">
                <a:latin typeface="Arial" pitchFamily="34" charset="0"/>
              </a:rPr>
              <a:t>。</a:t>
            </a:r>
            <a:endParaRPr lang="en-US" altLang="ja-JP" smtClean="0">
              <a:latin typeface="Arial" pitchFamily="34" charset="0"/>
            </a:endParaRPr>
          </a:p>
          <a:p>
            <a:r>
              <a:rPr lang="ja-JP" altLang="en-US" smtClean="0">
                <a:latin typeface="Arial" pitchFamily="34" charset="0"/>
              </a:rPr>
              <a:t>従って除染による追加被ばく量の低減を予測することができ、除去率ではわからないような、除染を事故後どのタイミングで行うと被ばく量がどれだけ違うのかがわかります。従って除染を考える際に非常に有効であると考えています。</a:t>
            </a:r>
            <a:endParaRPr lang="en-US" altLang="ja-JP" smtClean="0">
              <a:latin typeface="Arial" pitchFamily="34" charset="0"/>
            </a:endParaRPr>
          </a:p>
          <a:p>
            <a:endParaRPr lang="en-US" altLang="ja-JP" smtClean="0">
              <a:latin typeface="Arial" pitchFamily="34" charset="0"/>
            </a:endParaRPr>
          </a:p>
        </p:txBody>
      </p:sp>
      <p:sp>
        <p:nvSpPr>
          <p:cNvPr id="67588" name="スライド番号プレースホルダ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2E565B20-42E2-4EB2-94FC-EC03E9987A4A}" type="slidenum">
              <a:rPr lang="en-US" altLang="ja-JP" smtClean="0">
                <a:solidFill>
                  <a:srgbClr val="000000"/>
                </a:solidFill>
              </a:rPr>
              <a:pPr eaLnBrk="1" hangingPunct="1">
                <a:spcBef>
                  <a:spcPct val="0"/>
                </a:spcBef>
                <a:defRPr/>
              </a:pPr>
              <a:t>29</a:t>
            </a:fld>
            <a:endParaRPr lang="en-US" altLang="ja-JP" smtClean="0">
              <a:solidFill>
                <a:srgbClr val="000000"/>
              </a:solidFill>
            </a:endParaRPr>
          </a:p>
        </p:txBody>
      </p:sp>
    </p:spTree>
    <p:extLst>
      <p:ext uri="{BB962C8B-B14F-4D97-AF65-F5344CB8AC3E}">
        <p14:creationId xmlns:p14="http://schemas.microsoft.com/office/powerpoint/2010/main" val="299134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dirty="0" smtClean="0"/>
              <a:t>Weltweit setzen 33 Länder auf Kernenergie (Stand 12/2013)</a:t>
            </a:r>
            <a:endParaRPr lang="de-DE" dirty="0" smtClean="0"/>
          </a:p>
          <a:p>
            <a:r>
              <a:rPr lang="de-DE" dirty="0" smtClean="0"/>
              <a:t>Im Dezember 2013 waren in 31 Ländern 435 Kernkraftwerke mit einer installierten elektrischen Bruttoleistung von über 398 </a:t>
            </a:r>
            <a:r>
              <a:rPr lang="de-DE" dirty="0" err="1" smtClean="0"/>
              <a:t>GWe</a:t>
            </a:r>
            <a:r>
              <a:rPr lang="de-DE" dirty="0" smtClean="0"/>
              <a:t> in Betrieb und in 15 Ländern 70 Kernkraftwerke mit einer elektrischen Bruttoleistung von knapp 74 </a:t>
            </a:r>
            <a:r>
              <a:rPr lang="de-DE" dirty="0" err="1" smtClean="0"/>
              <a:t>GWe</a:t>
            </a:r>
            <a:r>
              <a:rPr lang="de-DE" dirty="0" smtClean="0"/>
              <a:t> im Bau.</a:t>
            </a:r>
          </a:p>
          <a:p>
            <a:r>
              <a:rPr lang="de-DE" dirty="0" smtClean="0"/>
              <a:t>Die weltweite Stromerzeugung aus Kernenergie betrug im Jahr 2013 netto rund 2.364 Milliarden kWh. Seit der ersten Stromerzeugung in einem Kernkraftwerk - am 20. Dezember 1951 im Schnellen Brüter EBR-I in den USA - sind kumuliert 70.310 Milliarden kWh netto erzeugt worden.</a:t>
            </a:r>
            <a:endParaRPr lang="de-DE" dirty="0" smtClean="0">
              <a:latin typeface="Arial" pitchFamily="34" charset="0"/>
            </a:endParaRPr>
          </a:p>
          <a:p>
            <a:endParaRPr lang="de-DE" dirty="0" smtClean="0">
              <a:latin typeface="Arial" pitchFamily="34" charset="0"/>
            </a:endParaRPr>
          </a:p>
          <a:p>
            <a:r>
              <a:rPr lang="de-DE" dirty="0" smtClean="0">
                <a:latin typeface="Arial" pitchFamily="34" charset="0"/>
              </a:rPr>
              <a:t>======================================== </a:t>
            </a:r>
          </a:p>
          <a:p>
            <a:r>
              <a:rPr lang="de-DE" dirty="0" smtClean="0">
                <a:latin typeface="Arial" pitchFamily="34" charset="0"/>
              </a:rPr>
              <a:t>Argentinien </a:t>
            </a:r>
            <a:r>
              <a:rPr lang="de-DE" dirty="0" err="1" smtClean="0">
                <a:latin typeface="Arial" pitchFamily="34" charset="0"/>
              </a:rPr>
              <a:t>Atucha</a:t>
            </a:r>
            <a:r>
              <a:rPr lang="de-DE" dirty="0" smtClean="0">
                <a:latin typeface="Arial" pitchFamily="34" charset="0"/>
              </a:rPr>
              <a:t>: Inbetriebnahme 6/2014 </a:t>
            </a:r>
          </a:p>
          <a:p>
            <a:r>
              <a:rPr lang="de-DE" dirty="0" err="1" smtClean="0">
                <a:latin typeface="Arial" pitchFamily="34" charset="0"/>
              </a:rPr>
              <a:t>Taishan</a:t>
            </a:r>
            <a:r>
              <a:rPr lang="de-DE" dirty="0" smtClean="0">
                <a:latin typeface="Arial" pitchFamily="34" charset="0"/>
              </a:rPr>
              <a:t> 1: Netzsynchronisierung 2015 (1660MWe) </a:t>
            </a:r>
          </a:p>
          <a:p>
            <a:r>
              <a:rPr lang="de-DE" dirty="0" err="1" smtClean="0">
                <a:latin typeface="Arial" pitchFamily="34" charset="0"/>
              </a:rPr>
              <a:t>Taishan</a:t>
            </a:r>
            <a:r>
              <a:rPr lang="de-DE" dirty="0" smtClean="0">
                <a:latin typeface="Arial" pitchFamily="34" charset="0"/>
              </a:rPr>
              <a:t> 2: Netzsynchronisierung 2016 </a:t>
            </a:r>
          </a:p>
        </p:txBody>
      </p:sp>
    </p:spTree>
    <p:extLst>
      <p:ext uri="{BB962C8B-B14F-4D97-AF65-F5344CB8AC3E}">
        <p14:creationId xmlns:p14="http://schemas.microsoft.com/office/powerpoint/2010/main" val="3674330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DAB2639-E07D-47C4-B0C6-017BC1AC6E2B}" type="slidenum">
              <a:rPr lang="de-DE" smtClean="0"/>
              <a:pPr>
                <a:defRPr/>
              </a:pPr>
              <a:t>45</a:t>
            </a:fld>
            <a:endParaRPr lang="de-DE"/>
          </a:p>
        </p:txBody>
      </p:sp>
    </p:spTree>
    <p:extLst>
      <p:ext uri="{BB962C8B-B14F-4D97-AF65-F5344CB8AC3E}">
        <p14:creationId xmlns:p14="http://schemas.microsoft.com/office/powerpoint/2010/main" val="308416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a:ln/>
        </p:spPr>
      </p:sp>
      <p:sp>
        <p:nvSpPr>
          <p:cNvPr id="151555"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4148"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14C1F07-620A-4084-8BFF-1B5F6882716D}" type="slidenum">
              <a:rPr lang="de-DE" altLang="de-DE"/>
              <a:pPr eaLnBrk="1" hangingPunct="1"/>
              <a:t>2</a:t>
            </a:fld>
            <a:endParaRPr lang="de-DE" altLang="de-DE"/>
          </a:p>
        </p:txBody>
      </p:sp>
    </p:spTree>
    <p:extLst>
      <p:ext uri="{BB962C8B-B14F-4D97-AF65-F5344CB8AC3E}">
        <p14:creationId xmlns:p14="http://schemas.microsoft.com/office/powerpoint/2010/main" val="1097593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0C767-4B4A-4416-9708-4409275EEB21}" type="slidenum">
              <a:rPr lang="de-DE">
                <a:solidFill>
                  <a:srgbClr val="000000"/>
                </a:solidFill>
              </a:rPr>
              <a:pPr/>
              <a:t>47</a:t>
            </a:fld>
            <a:endParaRPr lang="de-DE">
              <a:solidFill>
                <a:srgbClr val="000000"/>
              </a:solidFill>
            </a:endParaRPr>
          </a:p>
        </p:txBody>
      </p:sp>
      <p:sp>
        <p:nvSpPr>
          <p:cNvPr id="2985986" name="Rectangle 2"/>
          <p:cNvSpPr>
            <a:spLocks noGrp="1" noRot="1" noChangeAspect="1" noChangeArrowheads="1" noTextEdit="1"/>
          </p:cNvSpPr>
          <p:nvPr>
            <p:ph type="sldImg"/>
          </p:nvPr>
        </p:nvSpPr>
        <p:spPr>
          <a:xfrm>
            <a:off x="919163" y="746125"/>
            <a:ext cx="4962525" cy="3721100"/>
          </a:xfrm>
          <a:ln/>
        </p:spPr>
      </p:sp>
      <p:sp>
        <p:nvSpPr>
          <p:cNvPr id="2985987" name="Rectangle 3"/>
          <p:cNvSpPr>
            <a:spLocks noGrp="1" noChangeArrowheads="1"/>
          </p:cNvSpPr>
          <p:nvPr>
            <p:ph type="body" idx="1"/>
          </p:nvPr>
        </p:nvSpPr>
        <p:spPr>
          <a:xfrm>
            <a:off x="904433" y="4713113"/>
            <a:ext cx="4988812" cy="4466756"/>
          </a:xfrm>
        </p:spPr>
        <p:txBody>
          <a:bodyPr lIns="93261" tIns="46630" rIns="93261" bIns="46630"/>
          <a:lstStyle/>
          <a:p>
            <a:r>
              <a:rPr lang="de-DE" dirty="0" smtClean="0"/>
              <a:t>Global wurden im Jahr 2011 22.158,5 Mrd. kWh (=</a:t>
            </a:r>
            <a:r>
              <a:rPr lang="de-DE" dirty="0" err="1" smtClean="0"/>
              <a:t>TWh</a:t>
            </a:r>
            <a:r>
              <a:rPr lang="de-DE" dirty="0" smtClean="0"/>
              <a:t>) elektrischer Energie produziert. Etwa zwei Drittel der Gesamtproduktion stammen aus der Verbrennung </a:t>
            </a:r>
            <a:r>
              <a:rPr lang="de-DE" dirty="0" smtClean="0">
                <a:hlinkClick r:id="rId3" tooltip="Fossile Energie"/>
              </a:rPr>
              <a:t>fossiler Energieträger</a:t>
            </a:r>
            <a:r>
              <a:rPr lang="de-DE" dirty="0" smtClean="0"/>
              <a:t>, ca. 20 % wurden </a:t>
            </a:r>
            <a:r>
              <a:rPr lang="de-DE" dirty="0" smtClean="0">
                <a:hlinkClick r:id="rId4" tooltip="Erneuerbare Energie"/>
              </a:rPr>
              <a:t>regenerativ</a:t>
            </a:r>
            <a:r>
              <a:rPr lang="de-DE" dirty="0" smtClean="0"/>
              <a:t> erzeugt und knapp 12 % mittels </a:t>
            </a:r>
            <a:r>
              <a:rPr lang="de-DE" dirty="0" smtClean="0">
                <a:hlinkClick r:id="rId5" tooltip="Kernenergie"/>
              </a:rPr>
              <a:t>Kernenergie</a:t>
            </a:r>
            <a:r>
              <a:rPr lang="de-DE" dirty="0" smtClean="0"/>
              <a:t> gewonnen.</a:t>
            </a:r>
            <a:r>
              <a:rPr lang="de-DE" baseline="30000" dirty="0" smtClean="0">
                <a:hlinkClick r:id="rId6"/>
              </a:rPr>
              <a:t>[2]</a:t>
            </a:r>
            <a:r>
              <a:rPr lang="de-DE" baseline="30000" dirty="0" smtClean="0"/>
              <a:t> </a:t>
            </a:r>
          </a:p>
          <a:p>
            <a:endParaRPr lang="de-DE" baseline="30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http://de.wikipedia.org/wiki/Liste_der_Kernreaktoren_in_der_Volksrepublik_China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2 EPR in </a:t>
            </a:r>
            <a:r>
              <a:rPr lang="de-DE" sz="1200" dirty="0" err="1" smtClean="0"/>
              <a:t>Taishan</a:t>
            </a:r>
            <a:r>
              <a:rPr lang="de-DE" sz="1200" dirty="0" smtClean="0"/>
              <a:t> </a:t>
            </a:r>
          </a:p>
          <a:p>
            <a:endParaRPr lang="de-DE" baseline="30000" dirty="0" smtClean="0"/>
          </a:p>
          <a:p>
            <a:endParaRPr lang="en-US" dirty="0"/>
          </a:p>
        </p:txBody>
      </p:sp>
    </p:spTree>
    <p:extLst>
      <p:ext uri="{BB962C8B-B14F-4D97-AF65-F5344CB8AC3E}">
        <p14:creationId xmlns:p14="http://schemas.microsoft.com/office/powerpoint/2010/main" val="120865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a:ln/>
        </p:spPr>
      </p:sp>
      <p:sp>
        <p:nvSpPr>
          <p:cNvPr id="152579"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5172"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B62E8C6-B08B-4E5C-8EF3-906DE3659976}" type="slidenum">
              <a:rPr lang="de-DE" altLang="de-DE"/>
              <a:pPr eaLnBrk="1" hangingPunct="1"/>
              <a:t>4</a:t>
            </a:fld>
            <a:endParaRPr lang="de-DE" altLang="de-DE"/>
          </a:p>
        </p:txBody>
      </p:sp>
    </p:spTree>
    <p:extLst>
      <p:ext uri="{BB962C8B-B14F-4D97-AF65-F5344CB8AC3E}">
        <p14:creationId xmlns:p14="http://schemas.microsoft.com/office/powerpoint/2010/main" val="21978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36196"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857822-3A9E-4600-9322-A9DD61A4988F}" type="slidenum">
              <a:rPr lang="de-DE" altLang="de-DE"/>
              <a:pPr eaLnBrk="1" hangingPunct="1"/>
              <a:t>5</a:t>
            </a:fld>
            <a:endParaRPr lang="de-DE" altLang="de-DE"/>
          </a:p>
        </p:txBody>
      </p:sp>
    </p:spTree>
    <p:extLst>
      <p:ext uri="{BB962C8B-B14F-4D97-AF65-F5344CB8AC3E}">
        <p14:creationId xmlns:p14="http://schemas.microsoft.com/office/powerpoint/2010/main" val="220606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p:cNvSpPr>
            <a:spLocks noGrp="1" noRot="1" noChangeAspect="1" noTextEdit="1"/>
          </p:cNvSpPr>
          <p:nvPr>
            <p:ph type="sldImg"/>
          </p:nvPr>
        </p:nvSpPr>
        <p:spPr>
          <a:ln/>
        </p:spPr>
      </p:sp>
      <p:sp>
        <p:nvSpPr>
          <p:cNvPr id="154627"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37220"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57DAABF-6FE2-4689-9292-4B48A60B931B}" type="slidenum">
              <a:rPr lang="de-DE" altLang="de-DE"/>
              <a:pPr eaLnBrk="1" hangingPunct="1"/>
              <a:t>7</a:t>
            </a:fld>
            <a:endParaRPr lang="de-DE" altLang="de-DE"/>
          </a:p>
        </p:txBody>
      </p:sp>
    </p:spTree>
    <p:extLst>
      <p:ext uri="{BB962C8B-B14F-4D97-AF65-F5344CB8AC3E}">
        <p14:creationId xmlns:p14="http://schemas.microsoft.com/office/powerpoint/2010/main" val="38891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a:ln/>
        </p:spPr>
      </p:sp>
      <p:sp>
        <p:nvSpPr>
          <p:cNvPr id="156675"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de-DE">
                <a:cs typeface="+mn-cs"/>
              </a:rPr>
              <a:t>Auslegungswert: 6,5 m </a:t>
            </a:r>
          </a:p>
        </p:txBody>
      </p:sp>
      <p:sp>
        <p:nvSpPr>
          <p:cNvPr id="139268"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0C9B74E-0614-4384-A59D-9FEC471464CB}" type="slidenum">
              <a:rPr lang="de-DE" altLang="de-DE"/>
              <a:pPr eaLnBrk="1" hangingPunct="1"/>
              <a:t>9</a:t>
            </a:fld>
            <a:endParaRPr lang="de-DE" altLang="de-DE"/>
          </a:p>
        </p:txBody>
      </p:sp>
    </p:spTree>
    <p:extLst>
      <p:ext uri="{BB962C8B-B14F-4D97-AF65-F5344CB8AC3E}">
        <p14:creationId xmlns:p14="http://schemas.microsoft.com/office/powerpoint/2010/main" val="254760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lienbildplatzhalter 1"/>
          <p:cNvSpPr>
            <a:spLocks noGrp="1" noRot="1" noChangeAspect="1" noTextEdit="1"/>
          </p:cNvSpPr>
          <p:nvPr>
            <p:ph type="sldImg"/>
          </p:nvPr>
        </p:nvSpPr>
        <p:spPr>
          <a:ln/>
        </p:spPr>
      </p:sp>
      <p:sp>
        <p:nvSpPr>
          <p:cNvPr id="157699"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40292"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2490CEF-E3B9-4EED-B77E-E17A26263762}" type="slidenum">
              <a:rPr lang="de-DE" altLang="de-DE"/>
              <a:pPr eaLnBrk="1" hangingPunct="1"/>
              <a:t>10</a:t>
            </a:fld>
            <a:endParaRPr lang="de-DE" altLang="de-DE"/>
          </a:p>
        </p:txBody>
      </p:sp>
    </p:spTree>
    <p:extLst>
      <p:ext uri="{BB962C8B-B14F-4D97-AF65-F5344CB8AC3E}">
        <p14:creationId xmlns:p14="http://schemas.microsoft.com/office/powerpoint/2010/main" val="234845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p:cNvSpPr>
            <a:spLocks noGrp="1" noRot="1" noChangeAspect="1" noTextEdit="1"/>
          </p:cNvSpPr>
          <p:nvPr>
            <p:ph type="sldImg"/>
          </p:nvPr>
        </p:nvSpPr>
        <p:spPr>
          <a:ln/>
        </p:spPr>
      </p:sp>
      <p:sp>
        <p:nvSpPr>
          <p:cNvPr id="158723"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de-DE">
              <a:cs typeface="+mn-cs"/>
            </a:endParaRPr>
          </a:p>
        </p:txBody>
      </p:sp>
      <p:sp>
        <p:nvSpPr>
          <p:cNvPr id="141316"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7A70B6F-A6E6-4CC7-8C9C-F42953EEEE59}" type="slidenum">
              <a:rPr lang="de-DE" altLang="de-DE"/>
              <a:pPr eaLnBrk="1" hangingPunct="1"/>
              <a:t>11</a:t>
            </a:fld>
            <a:endParaRPr lang="de-DE" altLang="de-DE"/>
          </a:p>
        </p:txBody>
      </p:sp>
    </p:spTree>
    <p:extLst>
      <p:ext uri="{BB962C8B-B14F-4D97-AF65-F5344CB8AC3E}">
        <p14:creationId xmlns:p14="http://schemas.microsoft.com/office/powerpoint/2010/main" val="223461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a:defRPr/>
            </a:pPr>
            <a:endParaRPr lang="de-DE" dirty="0">
              <a:ea typeface="+mn-ea"/>
              <a:cs typeface="+mn-cs"/>
            </a:endParaRPr>
          </a:p>
        </p:txBody>
      </p:sp>
      <p:sp>
        <p:nvSpPr>
          <p:cNvPr id="142340" name="Foliennummernplatzhalter 3"/>
          <p:cNvSpPr>
            <a:spLocks noGrp="1"/>
          </p:cNvSpPr>
          <p:nvPr>
            <p:ph type="sldNum" sz="quarter" idx="5"/>
          </p:nvPr>
        </p:nvSpPr>
        <p:spPr>
          <a:noFill/>
        </p:spPr>
        <p:txBody>
          <a:bodyPr/>
          <a:lstStyle>
            <a:lvl1pPr defTabSz="920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9826CCC-527F-4192-AA14-B28F44E08D00}" type="slidenum">
              <a:rPr lang="de-DE" altLang="de-DE"/>
              <a:pPr eaLnBrk="1" hangingPunct="1"/>
              <a:t>12</a:t>
            </a:fld>
            <a:endParaRPr lang="de-DE" altLang="de-DE"/>
          </a:p>
        </p:txBody>
      </p:sp>
    </p:spTree>
    <p:extLst>
      <p:ext uri="{BB962C8B-B14F-4D97-AF65-F5344CB8AC3E}">
        <p14:creationId xmlns:p14="http://schemas.microsoft.com/office/powerpoint/2010/main" val="68760990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Master" Target="../slideMasters/slideMaster1.xml"/><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14" descr="II_rahmen_neu_titel"/>
          <p:cNvPicPr>
            <a:picLocks noChangeAspect="1" noChangeArrowheads="1"/>
          </p:cNvPicPr>
          <p:nvPr userDrawn="1"/>
        </p:nvPicPr>
        <p:blipFill>
          <a:blip r:embed="rId4"/>
          <a:srcRect/>
          <a:stretch>
            <a:fillRect/>
          </a:stretch>
        </p:blipFill>
        <p:spPr bwMode="auto">
          <a:xfrm>
            <a:off x="0" y="0"/>
            <a:ext cx="9144000" cy="6870700"/>
          </a:xfrm>
          <a:prstGeom prst="rect">
            <a:avLst/>
          </a:prstGeom>
          <a:noFill/>
          <a:ln w="9525">
            <a:noFill/>
            <a:miter lim="800000"/>
            <a:headEnd/>
            <a:tailEnd/>
          </a:ln>
        </p:spPr>
      </p:pic>
      <p:graphicFrame>
        <p:nvGraphicFramePr>
          <p:cNvPr id="3" name="Rectangle 13" hidden="1"/>
          <p:cNvGraphicFramePr>
            <a:graphicFrameLocks/>
          </p:cNvGraphicFramePr>
          <p:nvPr>
            <p:custDataLst>
              <p:tags r:id="rId2"/>
            </p:custDataLst>
          </p:nvPr>
        </p:nvGraphicFramePr>
        <p:xfrm>
          <a:off x="-6349" y="0"/>
          <a:ext cx="158750" cy="158750"/>
        </p:xfrm>
        <a:graphic>
          <a:graphicData uri="http://schemas.openxmlformats.org/presentationml/2006/ole">
            <mc:AlternateContent xmlns:mc="http://schemas.openxmlformats.org/markup-compatibility/2006">
              <mc:Choice xmlns:v="urn:schemas-microsoft-com:vml" Requires="v">
                <p:oleObj spid="_x0000_s693813" r:id="rId5" imgW="0" imgH="0" progId="">
                  <p:embed/>
                </p:oleObj>
              </mc:Choice>
              <mc:Fallback>
                <p:oleObj r:id="rId5" imgW="0" imgH="0" progId="">
                  <p:embed/>
                  <p:pic>
                    <p:nvPicPr>
                      <p:cNvPr id="0" name="AutoShape 34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49"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14"/>
          <p:cNvSpPr txBox="1">
            <a:spLocks noChangeArrowheads="1"/>
          </p:cNvSpPr>
          <p:nvPr userDrawn="1"/>
        </p:nvSpPr>
        <p:spPr bwMode="auto">
          <a:xfrm>
            <a:off x="396876" y="6475413"/>
            <a:ext cx="3670300" cy="123111"/>
          </a:xfrm>
          <a:prstGeom prst="rect">
            <a:avLst/>
          </a:prstGeom>
          <a:noFill/>
          <a:ln w="9525">
            <a:noFill/>
            <a:miter lim="800000"/>
            <a:headEnd/>
            <a:tailEnd/>
          </a:ln>
          <a:effectLst/>
        </p:spPr>
        <p:txBody>
          <a:bodyPr lIns="0" tIns="0" rIns="0" bIns="0">
            <a:spAutoFit/>
          </a:bodyPr>
          <a:lstStyle/>
          <a:p>
            <a:pPr eaLnBrk="1" hangingPunct="1"/>
            <a:r>
              <a:rPr lang="en-US" altLang="de-DE" sz="800" smtClean="0"/>
              <a:t>KIT –  The Research University in the Helmholtz Association</a:t>
            </a:r>
            <a:r>
              <a:rPr lang="de-DE" altLang="de-DE" sz="800" smtClean="0"/>
              <a:t> </a:t>
            </a:r>
            <a:endParaRPr lang="en-US" altLang="de-DE" sz="800" dirty="0"/>
          </a:p>
        </p:txBody>
      </p:sp>
      <p:sp>
        <p:nvSpPr>
          <p:cNvPr id="5" name="Text Box 14"/>
          <p:cNvSpPr txBox="1">
            <a:spLocks noChangeArrowheads="1"/>
          </p:cNvSpPr>
          <p:nvPr userDrawn="1"/>
        </p:nvSpPr>
        <p:spPr bwMode="auto">
          <a:xfrm>
            <a:off x="7318378" y="6497643"/>
            <a:ext cx="1727200" cy="253171"/>
          </a:xfrm>
          <a:prstGeom prst="rect">
            <a:avLst/>
          </a:prstGeom>
          <a:noFill/>
          <a:ln w="9525">
            <a:noFill/>
            <a:miter lim="800000"/>
            <a:headEnd/>
            <a:tailEnd/>
          </a:ln>
          <a:effectLst/>
        </p:spPr>
        <p:txBody>
          <a:bodyPr lIns="0" tIns="0" rIns="0" bIns="0">
            <a:spAutoFit/>
          </a:bodyPr>
          <a:lstStyle/>
          <a:p>
            <a:pPr algn="r">
              <a:defRPr/>
            </a:pPr>
            <a:r>
              <a:rPr lang="de-DE" sz="1600" b="1">
                <a:solidFill>
                  <a:schemeClr val="bg1"/>
                </a:solidFill>
              </a:rPr>
              <a:t>www.kit.edu</a:t>
            </a:r>
            <a:endParaRPr lang="de-DE" sz="1600" b="1" dirty="0">
              <a:solidFill>
                <a:schemeClr val="bg1"/>
              </a:solidFill>
            </a:endParaRPr>
          </a:p>
        </p:txBody>
      </p:sp>
      <p:pic>
        <p:nvPicPr>
          <p:cNvPr id="7" name="Picture 13" descr="KIT-Logo-rgb_en"/>
          <p:cNvPicPr>
            <a:picLocks noChangeAspect="1" noChangeArrowheads="1"/>
          </p:cNvPicPr>
          <p:nvPr userDrawn="1"/>
        </p:nvPicPr>
        <p:blipFill>
          <a:blip r:embed="rId6"/>
          <a:srcRect/>
          <a:stretch>
            <a:fillRect/>
          </a:stretch>
        </p:blipFill>
        <p:spPr bwMode="auto">
          <a:xfrm>
            <a:off x="395288" y="333380"/>
            <a:ext cx="1619250" cy="747713"/>
          </a:xfrm>
          <a:prstGeom prst="rect">
            <a:avLst/>
          </a:prstGeom>
          <a:noFill/>
          <a:ln w="9525">
            <a:noFill/>
            <a:miter lim="800000"/>
            <a:headEnd/>
            <a:tailEnd/>
          </a:ln>
        </p:spPr>
      </p:pic>
      <p:pic>
        <p:nvPicPr>
          <p:cNvPr id="13" name="Picture 2" descr="P:\TMRK_Gentes\10 - Bilder\AP2a\2012_10_31 - Aufbau Versuchsstand\IMGP3581.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tretch/>
        </p:blipFill>
        <p:spPr bwMode="auto">
          <a:xfrm>
            <a:off x="5958670" y="3666654"/>
            <a:ext cx="3086908" cy="267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b="92"/>
          <a:stretch/>
        </p:blipFill>
        <p:spPr bwMode="auto">
          <a:xfrm>
            <a:off x="2503055" y="3666655"/>
            <a:ext cx="3455614" cy="26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4" descr="C:\Users\nadine\Desktop\TMB\www\www.tmb.uni-karlsruhe.de - Rückbau\Bilder\Hannovermesse.jp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b="35"/>
          <a:stretch/>
        </p:blipFill>
        <p:spPr bwMode="auto">
          <a:xfrm>
            <a:off x="117699" y="3666654"/>
            <a:ext cx="2967700" cy="267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225200" y="6382800"/>
            <a:ext cx="468000" cy="468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96863" y="296864"/>
            <a:ext cx="5480986" cy="400110"/>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7"/>
            <a:ext cx="8229600" cy="4525963"/>
          </a:xfrm>
          <a:prstGeom prst="rect">
            <a:avLst/>
          </a:prstGeom>
        </p:spPr>
        <p:txBody>
          <a:bodyPr lIns="91439" tIns="45720" rIns="91439" bIns="45720"/>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296863" y="296864"/>
            <a:ext cx="5480986" cy="400110"/>
          </a:xfrm>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92113" y="1198563"/>
            <a:ext cx="8356600" cy="4894262"/>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98955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5480988" cy="400110"/>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66864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folie">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chorCtr="0"/>
          <a:lstStyle>
            <a:lvl1pPr>
              <a:defRPr sz="2000" b="1" baseline="0">
                <a:latin typeface="Arial" pitchFamily="34" charset="0"/>
                <a:cs typeface="Arial" pitchFamily="34" charset="0"/>
              </a:defRPr>
            </a:lvl1pPr>
          </a:lstStyle>
          <a:p>
            <a:r>
              <a:rPr lang="de-DE" smtClean="0"/>
              <a:t>Titelmasterformat durch Klicken bearbeiten</a:t>
            </a:r>
            <a:endParaRPr lang="de-DE" dirty="0"/>
          </a:p>
        </p:txBody>
      </p:sp>
      <p:sp>
        <p:nvSpPr>
          <p:cNvPr id="12" name="Textplatzhalter 11"/>
          <p:cNvSpPr>
            <a:spLocks noGrp="1"/>
          </p:cNvSpPr>
          <p:nvPr>
            <p:ph type="body" sz="quarter" idx="10"/>
          </p:nvPr>
        </p:nvSpPr>
        <p:spPr>
          <a:xfrm>
            <a:off x="244800" y="1263600"/>
            <a:ext cx="8647200" cy="5036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p14="http://schemas.microsoft.com/office/powerpoint/2010/main" val="1419969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5400"/>
            <a:ext cx="8229600" cy="73977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8313" y="1628775"/>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628775"/>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3967163"/>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3465579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19" descr="II_rahmen_neu_folge"/>
          <p:cNvPicPr>
            <a:picLocks noChangeAspect="1" noChangeArrowheads="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98677" name="Text Box 21"/>
          <p:cNvSpPr txBox="1">
            <a:spLocks noChangeArrowheads="1"/>
          </p:cNvSpPr>
          <p:nvPr/>
        </p:nvSpPr>
        <p:spPr bwMode="auto">
          <a:xfrm>
            <a:off x="6875173" y="6457924"/>
            <a:ext cx="2268827" cy="381088"/>
          </a:xfrm>
          <a:prstGeom prst="rect">
            <a:avLst/>
          </a:prstGeom>
          <a:noFill/>
          <a:ln w="9525">
            <a:noFill/>
            <a:miter lim="800000"/>
            <a:headEnd/>
            <a:tailEnd/>
          </a:ln>
          <a:effectLst/>
        </p:spPr>
        <p:txBody>
          <a:bodyPr lIns="0" tIns="0" rIns="0" bIns="0"/>
          <a:lstStyle/>
          <a:p>
            <a:pPr algn="l">
              <a:spcBef>
                <a:spcPct val="50000"/>
              </a:spcBef>
              <a:defRPr/>
            </a:pPr>
            <a:r>
              <a:rPr lang="en-US" sz="900" b="0" dirty="0" err="1" smtClean="0"/>
              <a:t>Programm</a:t>
            </a:r>
            <a:r>
              <a:rPr lang="en-US" sz="900" b="0" baseline="0" dirty="0" smtClean="0"/>
              <a:t> </a:t>
            </a:r>
            <a:r>
              <a:rPr lang="en-US" sz="900" b="0" dirty="0" err="1" smtClean="0"/>
              <a:t>Nukleare</a:t>
            </a:r>
            <a:r>
              <a:rPr lang="en-US" sz="900" b="0" baseline="0" dirty="0" smtClean="0"/>
              <a:t> </a:t>
            </a:r>
            <a:r>
              <a:rPr lang="en-US" sz="900" b="0" dirty="0" err="1" smtClean="0"/>
              <a:t>Entsorgung,Sicherheit</a:t>
            </a:r>
            <a:r>
              <a:rPr lang="en-US" sz="900" b="0" dirty="0" smtClean="0"/>
              <a:t/>
            </a:r>
            <a:br>
              <a:rPr lang="en-US" sz="900" b="0" dirty="0" smtClean="0"/>
            </a:br>
            <a:r>
              <a:rPr lang="en-US" sz="900" b="0" dirty="0" smtClean="0"/>
              <a:t>und </a:t>
            </a:r>
            <a:r>
              <a:rPr lang="en-US" sz="900" b="0" dirty="0" err="1" smtClean="0"/>
              <a:t>Strahlenforschung</a:t>
            </a:r>
            <a:r>
              <a:rPr lang="en-US" sz="900" b="0" dirty="0" smtClean="0"/>
              <a:t> (NUSAFE)</a:t>
            </a:r>
            <a:endParaRPr lang="en-US" sz="900" b="0" dirty="0"/>
          </a:p>
        </p:txBody>
      </p:sp>
      <p:sp>
        <p:nvSpPr>
          <p:cNvPr id="198678" name="Text Box 22"/>
          <p:cNvSpPr txBox="1">
            <a:spLocks noChangeArrowheads="1"/>
          </p:cNvSpPr>
          <p:nvPr/>
        </p:nvSpPr>
        <p:spPr bwMode="auto">
          <a:xfrm>
            <a:off x="250827" y="6453188"/>
            <a:ext cx="325438" cy="215900"/>
          </a:xfrm>
          <a:prstGeom prst="rect">
            <a:avLst/>
          </a:prstGeom>
          <a:noFill/>
          <a:ln w="9525">
            <a:noFill/>
            <a:miter lim="800000"/>
            <a:headEnd/>
            <a:tailEnd/>
          </a:ln>
          <a:effectLst/>
        </p:spPr>
        <p:txBody>
          <a:bodyPr lIns="0" tIns="0" rIns="0" bIns="0"/>
          <a:lstStyle/>
          <a:p>
            <a:pPr>
              <a:spcBef>
                <a:spcPct val="50000"/>
              </a:spcBef>
              <a:defRPr/>
            </a:pPr>
            <a:fld id="{2A0D3E09-F751-4DC5-B5AC-ABE12ABFD435}" type="slidenum">
              <a:rPr lang="de-DE" sz="900" b="1"/>
              <a:pPr>
                <a:spcBef>
                  <a:spcPct val="50000"/>
                </a:spcBef>
                <a:defRPr/>
              </a:pPr>
              <a:t>‹Nr.›</a:t>
            </a:fld>
            <a:endParaRPr lang="de-DE" sz="900" b="1" dirty="0"/>
          </a:p>
        </p:txBody>
      </p:sp>
      <p:sp>
        <p:nvSpPr>
          <p:cNvPr id="198661" name="Rectangle 5"/>
          <p:cNvSpPr>
            <a:spLocks noGrp="1" noChangeArrowheads="1"/>
          </p:cNvSpPr>
          <p:nvPr>
            <p:ph type="title"/>
            <p:custDataLst>
              <p:tags r:id="rId11"/>
            </p:custDataLst>
          </p:nvPr>
        </p:nvSpPr>
        <p:spPr bwMode="auto">
          <a:xfrm>
            <a:off x="296866" y="296863"/>
            <a:ext cx="2021705" cy="400110"/>
          </a:xfrm>
          <a:prstGeom prst="rect">
            <a:avLst/>
          </a:prstGeom>
          <a:noFill/>
          <a:ln w="9525">
            <a:noFill/>
            <a:miter lim="800000"/>
            <a:headEnd/>
            <a:tailEnd/>
          </a:ln>
          <a:effectLst/>
        </p:spPr>
        <p:txBody>
          <a:bodyPr vert="horz" wrap="none" lIns="91439" tIns="45720" rIns="91439" bIns="45720" numCol="1" anchor="t" anchorCtr="0" compatLnSpc="1">
            <a:prstTxWarp prst="textNoShape">
              <a:avLst/>
            </a:prstTxWarp>
            <a:spAutoFit/>
          </a:bodyPr>
          <a:lstStyle/>
          <a:p>
            <a:pPr lvl="0"/>
            <a:r>
              <a:rPr lang="de-DE" smtClean="0"/>
              <a:t>Slide-Headline </a:t>
            </a:r>
          </a:p>
        </p:txBody>
      </p:sp>
      <p:graphicFrame>
        <p:nvGraphicFramePr>
          <p:cNvPr id="1026" name="Rectangle 7" hidden="1"/>
          <p:cNvGraphicFramePr>
            <a:graphicFrameLocks/>
          </p:cNvGraphicFramePr>
          <p:nvPr>
            <p:custDataLst>
              <p:tags r:id="rId12"/>
            </p:custDataLst>
          </p:nvPr>
        </p:nvGraphicFramePr>
        <p:xfrm>
          <a:off x="-6349" y="0"/>
          <a:ext cx="158750" cy="158750"/>
        </p:xfrm>
        <a:graphic>
          <a:graphicData uri="http://schemas.openxmlformats.org/presentationml/2006/ole">
            <mc:AlternateContent xmlns:mc="http://schemas.openxmlformats.org/markup-compatibility/2006">
              <mc:Choice xmlns:v="urn:schemas-microsoft-com:vml" Requires="v">
                <p:oleObj spid="_x0000_s1599" r:id="rId14" imgW="0" imgH="0" progId="">
                  <p:embed/>
                </p:oleObj>
              </mc:Choice>
              <mc:Fallback>
                <p:oleObj r:id="rId14" imgW="0" imgH="0" progId="">
                  <p:embed/>
                  <p:pic>
                    <p:nvPicPr>
                      <p:cNvPr id="0" name="AutoShape 34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49"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4" name="Picture 13" descr="KIT-Logo-rgb_en"/>
          <p:cNvPicPr>
            <a:picLocks noChangeAspect="1" noChangeArrowheads="1"/>
          </p:cNvPicPr>
          <p:nvPr/>
        </p:nvPicPr>
        <p:blipFill>
          <a:blip r:embed="rId15"/>
          <a:srcRect/>
          <a:stretch>
            <a:fillRect/>
          </a:stretch>
        </p:blipFill>
        <p:spPr bwMode="auto">
          <a:xfrm>
            <a:off x="7581902" y="325443"/>
            <a:ext cx="1157288" cy="534987"/>
          </a:xfrm>
          <a:prstGeom prst="rect">
            <a:avLst/>
          </a:prstGeom>
          <a:noFill/>
          <a:ln w="9525">
            <a:noFill/>
            <a:miter lim="800000"/>
            <a:headEnd/>
            <a:tailEnd/>
          </a:ln>
        </p:spPr>
      </p:pic>
      <p:sp>
        <p:nvSpPr>
          <p:cNvPr id="8" name="Textfeld 7"/>
          <p:cNvSpPr txBox="1"/>
          <p:nvPr/>
        </p:nvSpPr>
        <p:spPr>
          <a:xfrm>
            <a:off x="576267" y="6479540"/>
            <a:ext cx="1318521" cy="230832"/>
          </a:xfrm>
          <a:prstGeom prst="rect">
            <a:avLst/>
          </a:prstGeom>
          <a:noFill/>
        </p:spPr>
        <p:txBody>
          <a:bodyPr wrap="square" lIns="91439" tIns="45720" rIns="91439" bIns="45720" rtlCol="0">
            <a:spAutoFit/>
          </a:bodyPr>
          <a:lstStyle/>
          <a:p>
            <a:r>
              <a:rPr lang="de-DE" sz="900" dirty="0" err="1" smtClean="0"/>
              <a:t>Th</a:t>
            </a:r>
            <a:r>
              <a:rPr lang="de-DE" sz="900" dirty="0" smtClean="0"/>
              <a:t>. Walter Tromm</a:t>
            </a:r>
            <a:endParaRPr lang="de-DE" sz="900" dirty="0"/>
          </a:p>
        </p:txBody>
      </p:sp>
      <p:sp>
        <p:nvSpPr>
          <p:cNvPr id="10" name="Textfeld 9"/>
          <p:cNvSpPr txBox="1"/>
          <p:nvPr userDrawn="1"/>
        </p:nvSpPr>
        <p:spPr>
          <a:xfrm>
            <a:off x="2958909" y="6481128"/>
            <a:ext cx="3226182" cy="230832"/>
          </a:xfrm>
          <a:prstGeom prst="rect">
            <a:avLst/>
          </a:prstGeom>
          <a:noFill/>
        </p:spPr>
        <p:txBody>
          <a:bodyPr wrap="square" rtlCol="0">
            <a:spAutoFit/>
          </a:bodyPr>
          <a:lstStyle/>
          <a:p>
            <a:pPr algn="ctr"/>
            <a:r>
              <a:rPr lang="de-DE" sz="900" dirty="0" smtClean="0"/>
              <a:t>DPG-Tagung Regensburg,</a:t>
            </a:r>
            <a:r>
              <a:rPr lang="de-DE" sz="900" baseline="0" dirty="0" smtClean="0"/>
              <a:t> 08</a:t>
            </a:r>
            <a:r>
              <a:rPr lang="de-DE" sz="900" dirty="0" smtClean="0"/>
              <a:t>/03/2016</a:t>
            </a:r>
            <a:endParaRPr lang="en-US" sz="900" dirty="0"/>
          </a:p>
        </p:txBody>
      </p:sp>
    </p:spTree>
  </p:cSld>
  <p:clrMap bg1="lt1" tx1="dk1" bg2="lt2" tx2="dk2" accent1="accent1" accent2="accent2" accent3="accent3" accent4="accent4" accent5="accent5" accent6="accent6" hlink="hlink" folHlink="folHlink"/>
  <p:sldLayoutIdLst>
    <p:sldLayoutId id="2147483673" r:id="rId1"/>
    <p:sldLayoutId id="2147483660" r:id="rId2"/>
    <p:sldLayoutId id="2147483658" r:id="rId3"/>
    <p:sldLayoutId id="2147483657" r:id="rId4"/>
    <p:sldLayoutId id="2147483710" r:id="rId5"/>
    <p:sldLayoutId id="2147483759" r:id="rId6"/>
    <p:sldLayoutId id="2147483760" r:id="rId7"/>
    <p:sldLayoutId id="2147483762" r:id="rId8"/>
  </p:sldLayoutIdLst>
  <p:timing>
    <p:tnLst>
      <p:par>
        <p:cTn id="1" dur="indefinite" restart="never" nodeType="tmRoot"/>
      </p:par>
    </p:tnLst>
  </p:timing>
  <p:hf sldNum="0" hdr="0" dt="0"/>
  <p:txStyles>
    <p:title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p:titleStyle>
    <p:bodyStyle>
      <a:lvl1pPr marL="342897" indent="-342897" algn="l" rtl="0" eaLnBrk="0" fontAlgn="base" hangingPunct="0">
        <a:lnSpc>
          <a:spcPct val="110000"/>
        </a:lnSpc>
        <a:spcBef>
          <a:spcPct val="30000"/>
        </a:spcBef>
        <a:spcAft>
          <a:spcPct val="0"/>
        </a:spcAft>
        <a:buFont typeface="Wingdings" pitchFamily="2" charset="2"/>
        <a:defRPr sz="2400" b="1">
          <a:solidFill>
            <a:schemeClr val="tx1"/>
          </a:solidFill>
          <a:latin typeface="+mn-lt"/>
          <a:ea typeface="+mn-ea"/>
          <a:cs typeface="+mn-cs"/>
        </a:defRPr>
      </a:lvl1pPr>
      <a:lvl2pPr marL="446084" indent="-255586" algn="l" rtl="0" eaLnBrk="0" fontAlgn="base" hangingPunct="0">
        <a:lnSpc>
          <a:spcPct val="110000"/>
        </a:lnSpc>
        <a:spcBef>
          <a:spcPct val="30000"/>
        </a:spcBef>
        <a:spcAft>
          <a:spcPct val="0"/>
        </a:spcAft>
        <a:buClr>
          <a:srgbClr val="009682"/>
        </a:buClr>
        <a:buSzPct val="140000"/>
        <a:buFont typeface="Wingdings" pitchFamily="2" charset="2"/>
        <a:buChar char="§"/>
        <a:defRPr sz="2000">
          <a:solidFill>
            <a:schemeClr val="tx1"/>
          </a:solidFill>
          <a:latin typeface="+mn-lt"/>
        </a:defRPr>
      </a:lvl2pPr>
      <a:lvl3pPr marL="892168" indent="-266698" algn="l" rtl="0" eaLnBrk="0" fontAlgn="base" hangingPunct="0">
        <a:lnSpc>
          <a:spcPct val="110000"/>
        </a:lnSpc>
        <a:spcBef>
          <a:spcPct val="30000"/>
        </a:spcBef>
        <a:spcAft>
          <a:spcPct val="0"/>
        </a:spcAft>
        <a:buClr>
          <a:srgbClr val="009682"/>
        </a:buClr>
        <a:buSzPct val="140000"/>
        <a:buChar char="•"/>
        <a:defRPr sz="2000">
          <a:solidFill>
            <a:schemeClr val="tx1"/>
          </a:solidFill>
          <a:latin typeface="+mn-lt"/>
        </a:defRPr>
      </a:lvl3pPr>
      <a:lvl4pPr marL="1349363" indent="-277811" algn="l" rtl="0" eaLnBrk="0" fontAlgn="base" hangingPunct="0">
        <a:lnSpc>
          <a:spcPct val="110000"/>
        </a:lnSpc>
        <a:spcBef>
          <a:spcPct val="30000"/>
        </a:spcBef>
        <a:spcAft>
          <a:spcPct val="0"/>
        </a:spcAft>
        <a:buClr>
          <a:srgbClr val="009682"/>
        </a:buClr>
        <a:buSzPct val="140000"/>
        <a:buChar char="-"/>
        <a:defRPr sz="2000">
          <a:solidFill>
            <a:schemeClr val="tx1"/>
          </a:solidFill>
          <a:latin typeface="+mn-lt"/>
        </a:defRPr>
      </a:lvl4pPr>
      <a:lvl5pPr marL="3371821" indent="-228598" algn="l" rtl="0" eaLnBrk="0" fontAlgn="base" hangingPunct="0">
        <a:spcBef>
          <a:spcPct val="20000"/>
        </a:spcBef>
        <a:spcAft>
          <a:spcPct val="0"/>
        </a:spcAft>
        <a:buChar char="»"/>
        <a:defRPr sz="1400">
          <a:solidFill>
            <a:schemeClr val="tx1"/>
          </a:solidFill>
          <a:latin typeface="Verdana" pitchFamily="34" charset="0"/>
        </a:defRPr>
      </a:lvl5pPr>
      <a:lvl6pPr marL="3829016" indent="-228598" algn="l" rtl="0" fontAlgn="base">
        <a:spcBef>
          <a:spcPct val="20000"/>
        </a:spcBef>
        <a:spcAft>
          <a:spcPct val="0"/>
        </a:spcAft>
        <a:buChar char="»"/>
        <a:defRPr sz="1400">
          <a:solidFill>
            <a:schemeClr val="tx1"/>
          </a:solidFill>
          <a:latin typeface="Verdana" pitchFamily="34" charset="0"/>
        </a:defRPr>
      </a:lvl6pPr>
      <a:lvl7pPr marL="4286213" indent="-228598" algn="l" rtl="0" fontAlgn="base">
        <a:spcBef>
          <a:spcPct val="20000"/>
        </a:spcBef>
        <a:spcAft>
          <a:spcPct val="0"/>
        </a:spcAft>
        <a:buChar char="»"/>
        <a:defRPr sz="1400">
          <a:solidFill>
            <a:schemeClr val="tx1"/>
          </a:solidFill>
          <a:latin typeface="Verdana" pitchFamily="34" charset="0"/>
        </a:defRPr>
      </a:lvl7pPr>
      <a:lvl8pPr marL="4743409" indent="-228598" algn="l" rtl="0" fontAlgn="base">
        <a:spcBef>
          <a:spcPct val="20000"/>
        </a:spcBef>
        <a:spcAft>
          <a:spcPct val="0"/>
        </a:spcAft>
        <a:buChar char="»"/>
        <a:defRPr sz="1400">
          <a:solidFill>
            <a:schemeClr val="tx1"/>
          </a:solidFill>
          <a:latin typeface="Verdana" pitchFamily="34" charset="0"/>
        </a:defRPr>
      </a:lvl8pPr>
      <a:lvl9pPr marL="5200604" indent="-228598" algn="l" rtl="0" fontAlgn="base">
        <a:spcBef>
          <a:spcPct val="20000"/>
        </a:spcBef>
        <a:spcAft>
          <a:spcPct val="0"/>
        </a:spcAft>
        <a:buChar char="»"/>
        <a:defRPr sz="1400">
          <a:solidFill>
            <a:schemeClr val="tx1"/>
          </a:solidFill>
          <a:latin typeface="Verdana" pitchFamily="34" charset="0"/>
        </a:defRPr>
      </a:lvl9pPr>
    </p:bodyStyle>
    <p:otherStyle>
      <a:defPPr>
        <a:defRPr lang="de-DE"/>
      </a:defPPr>
      <a:lvl1pPr marL="0" algn="l" defTabSz="914392" rtl="0" eaLnBrk="1" latinLnBrk="0" hangingPunct="1">
        <a:defRPr sz="1800" kern="1200">
          <a:solidFill>
            <a:schemeClr val="tx1"/>
          </a:solidFill>
          <a:latin typeface="+mn-lt"/>
          <a:ea typeface="+mn-ea"/>
          <a:cs typeface="+mn-cs"/>
        </a:defRPr>
      </a:lvl1pPr>
      <a:lvl2pPr marL="457196" algn="l" defTabSz="914392" rtl="0" eaLnBrk="1" latinLnBrk="0" hangingPunct="1">
        <a:defRPr sz="1800" kern="1200">
          <a:solidFill>
            <a:schemeClr val="tx1"/>
          </a:solidFill>
          <a:latin typeface="+mn-lt"/>
          <a:ea typeface="+mn-ea"/>
          <a:cs typeface="+mn-cs"/>
        </a:defRPr>
      </a:lvl2pPr>
      <a:lvl3pPr marL="914392" algn="l" defTabSz="914392" rtl="0" eaLnBrk="1" latinLnBrk="0" hangingPunct="1">
        <a:defRPr sz="1800" kern="1200">
          <a:solidFill>
            <a:schemeClr val="tx1"/>
          </a:solidFill>
          <a:latin typeface="+mn-lt"/>
          <a:ea typeface="+mn-ea"/>
          <a:cs typeface="+mn-cs"/>
        </a:defRPr>
      </a:lvl3pPr>
      <a:lvl4pPr marL="1371588" algn="l" defTabSz="914392" rtl="0" eaLnBrk="1" latinLnBrk="0" hangingPunct="1">
        <a:defRPr sz="1800" kern="1200">
          <a:solidFill>
            <a:schemeClr val="tx1"/>
          </a:solidFill>
          <a:latin typeface="+mn-lt"/>
          <a:ea typeface="+mn-ea"/>
          <a:cs typeface="+mn-cs"/>
        </a:defRPr>
      </a:lvl4pPr>
      <a:lvl5pPr marL="1828784" algn="l" defTabSz="914392" rtl="0" eaLnBrk="1" latinLnBrk="0" hangingPunct="1">
        <a:defRPr sz="1800" kern="1200">
          <a:solidFill>
            <a:schemeClr val="tx1"/>
          </a:solidFill>
          <a:latin typeface="+mn-lt"/>
          <a:ea typeface="+mn-ea"/>
          <a:cs typeface="+mn-cs"/>
        </a:defRPr>
      </a:lvl5pPr>
      <a:lvl6pPr marL="2285980" algn="l" defTabSz="914392" rtl="0" eaLnBrk="1" latinLnBrk="0" hangingPunct="1">
        <a:defRPr sz="1800" kern="1200">
          <a:solidFill>
            <a:schemeClr val="tx1"/>
          </a:solidFill>
          <a:latin typeface="+mn-lt"/>
          <a:ea typeface="+mn-ea"/>
          <a:cs typeface="+mn-cs"/>
        </a:defRPr>
      </a:lvl6pPr>
      <a:lvl7pPr marL="2743176" algn="l" defTabSz="914392" rtl="0" eaLnBrk="1" latinLnBrk="0" hangingPunct="1">
        <a:defRPr sz="1800" kern="1200">
          <a:solidFill>
            <a:schemeClr val="tx1"/>
          </a:solidFill>
          <a:latin typeface="+mn-lt"/>
          <a:ea typeface="+mn-ea"/>
          <a:cs typeface="+mn-cs"/>
        </a:defRPr>
      </a:lvl7pPr>
      <a:lvl8pPr marL="3200372" algn="l" defTabSz="914392" rtl="0" eaLnBrk="1" latinLnBrk="0" hangingPunct="1">
        <a:defRPr sz="1800" kern="1200">
          <a:solidFill>
            <a:schemeClr val="tx1"/>
          </a:solidFill>
          <a:latin typeface="+mn-lt"/>
          <a:ea typeface="+mn-ea"/>
          <a:cs typeface="+mn-cs"/>
        </a:defRPr>
      </a:lvl8pPr>
      <a:lvl9pPr marL="3657568" algn="l" defTabSz="9143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www.tepco.co.jp/" TargetMode="External"/><Relationship Id="rId7" Type="http://schemas.openxmlformats.org/officeDocument/2006/relationships/image" Target="../media/image39.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29.png"/><Relationship Id="rId10" Type="http://schemas.openxmlformats.org/officeDocument/2006/relationships/image" Target="../media/image44.jpeg"/><Relationship Id="rId4" Type="http://schemas.openxmlformats.org/officeDocument/2006/relationships/image" Target="../media/image28.pn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wmf"/><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3.jpe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idx="4294967295"/>
          </p:nvPr>
        </p:nvSpPr>
        <p:spPr>
          <a:xfrm>
            <a:off x="115096" y="1294402"/>
            <a:ext cx="7774883" cy="1815882"/>
          </a:xfrm>
          <a:noFill/>
        </p:spPr>
        <p:txBody>
          <a:bodyPr/>
          <a:lstStyle/>
          <a:p>
            <a:pPr eaLnBrk="1" hangingPunct="1">
              <a:tabLst>
                <a:tab pos="1795447" algn="l"/>
              </a:tabLst>
            </a:pPr>
            <a:r>
              <a:rPr lang="de-DE" sz="3200" dirty="0" smtClean="0">
                <a:effectLst/>
                <a:ea typeface="ＭＳ Ｐゴシック" pitchFamily="34" charset="-128"/>
              </a:rPr>
              <a:t>Der Reaktorunfall von Fukushima</a:t>
            </a:r>
            <a:br>
              <a:rPr lang="de-DE" sz="3200" dirty="0" smtClean="0">
                <a:effectLst/>
                <a:ea typeface="ＭＳ Ｐゴシック" pitchFamily="34" charset="-128"/>
              </a:rPr>
            </a:br>
            <a:r>
              <a:rPr lang="de-DE" b="0" dirty="0" smtClean="0">
                <a:effectLst/>
                <a:ea typeface="ＭＳ Ｐゴシック" pitchFamily="34" charset="-128"/>
              </a:rPr>
              <a:t>-Ursachen, Ablauf und Folgen des Unfalls</a:t>
            </a:r>
            <a:br>
              <a:rPr lang="de-DE" b="0" dirty="0" smtClean="0">
                <a:effectLst/>
                <a:ea typeface="ＭＳ Ｐゴシック" pitchFamily="34" charset="-128"/>
              </a:rPr>
            </a:br>
            <a:r>
              <a:rPr lang="de-DE" b="0" dirty="0" smtClean="0">
                <a:effectLst/>
                <a:ea typeface="ＭＳ Ｐゴシック" pitchFamily="34" charset="-128"/>
              </a:rPr>
              <a:t>sowie Maßnahmen zur Bewältigung der Unfallfolgen-</a:t>
            </a:r>
            <a:br>
              <a:rPr lang="de-DE" b="0" dirty="0" smtClean="0">
                <a:effectLst/>
                <a:ea typeface="ＭＳ Ｐゴシック" pitchFamily="34" charset="-128"/>
              </a:rPr>
            </a:br>
            <a:r>
              <a:rPr lang="de-DE" b="0" dirty="0" smtClean="0">
                <a:effectLst/>
                <a:ea typeface="ＭＳ Ｐゴシック" pitchFamily="34" charset="-128"/>
              </a:rPr>
              <a:t/>
            </a:r>
            <a:br>
              <a:rPr lang="de-DE" b="0" dirty="0" smtClean="0">
                <a:effectLst/>
                <a:ea typeface="ＭＳ Ｐゴシック" pitchFamily="34" charset="-128"/>
              </a:rPr>
            </a:br>
            <a:r>
              <a:rPr lang="de-DE" b="0" dirty="0" smtClean="0">
                <a:effectLst/>
                <a:ea typeface="ＭＳ Ｐゴシック" pitchFamily="34" charset="-128"/>
              </a:rPr>
              <a:t>Walter Tromm, Martin Brandauer, Robert Stieglitz, Joachim Knebel</a:t>
            </a:r>
            <a:endParaRPr lang="en-US" sz="2400" b="0" dirty="0" smtClean="0">
              <a:effectLst/>
            </a:endParaRPr>
          </a:p>
        </p:txBody>
      </p:sp>
      <p:sp>
        <p:nvSpPr>
          <p:cNvPr id="590851" name="Textfeld 4"/>
          <p:cNvSpPr txBox="1">
            <a:spLocks noChangeArrowheads="1"/>
          </p:cNvSpPr>
          <p:nvPr/>
        </p:nvSpPr>
        <p:spPr bwMode="auto">
          <a:xfrm>
            <a:off x="115096" y="3233738"/>
            <a:ext cx="8895555" cy="348056"/>
          </a:xfrm>
          <a:prstGeom prst="rect">
            <a:avLst/>
          </a:prstGeom>
          <a:noFill/>
          <a:ln w="9525">
            <a:noFill/>
            <a:miter lim="800000"/>
            <a:headEnd/>
            <a:tailEnd/>
          </a:ln>
        </p:spPr>
        <p:txBody>
          <a:bodyPr wrap="square" lIns="91439" tIns="45720" rIns="91439" bIns="45720">
            <a:spAutoFit/>
          </a:bodyPr>
          <a:lstStyle/>
          <a:p>
            <a:r>
              <a:rPr lang="en-US" sz="1600" dirty="0">
                <a:solidFill>
                  <a:schemeClr val="bg1"/>
                </a:solidFill>
              </a:rPr>
              <a:t>Th. Walter Tromm, </a:t>
            </a:r>
            <a:r>
              <a:rPr lang="de-DE" sz="1600" dirty="0">
                <a:solidFill>
                  <a:schemeClr val="bg1"/>
                </a:solidFill>
              </a:rPr>
              <a:t>Programm Nukleare Entsorgung, Sicherheit und Strahlenforschung</a:t>
            </a:r>
          </a:p>
        </p:txBody>
      </p:sp>
      <p:sp>
        <p:nvSpPr>
          <p:cNvPr id="4" name="Textfeld 3"/>
          <p:cNvSpPr txBox="1"/>
          <p:nvPr/>
        </p:nvSpPr>
        <p:spPr>
          <a:xfrm>
            <a:off x="5657849" y="223838"/>
            <a:ext cx="3216369" cy="584775"/>
          </a:xfrm>
          <a:prstGeom prst="rect">
            <a:avLst/>
          </a:prstGeom>
          <a:noFill/>
        </p:spPr>
        <p:txBody>
          <a:bodyPr wrap="square" rtlCol="0">
            <a:spAutoFit/>
          </a:bodyPr>
          <a:lstStyle/>
          <a:p>
            <a:pPr algn="r"/>
            <a:r>
              <a:rPr lang="de-DE" sz="1600" dirty="0" smtClean="0"/>
              <a:t>DPG-Tagung Regensburg,</a:t>
            </a:r>
            <a:r>
              <a:rPr lang="de-DE" sz="1600" baseline="0" dirty="0" smtClean="0"/>
              <a:t> 08</a:t>
            </a:r>
            <a:r>
              <a:rPr lang="de-DE" sz="1600" dirty="0" smtClean="0"/>
              <a:t>/03/2016</a:t>
            </a:r>
            <a:endParaRPr lang="en-US"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Grafik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908050"/>
            <a:ext cx="87566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idx="4294967295"/>
          </p:nvPr>
        </p:nvSpPr>
        <p:spPr>
          <a:xfrm>
            <a:off x="390525" y="333375"/>
            <a:ext cx="6911975" cy="561975"/>
          </a:xfrm>
        </p:spPr>
        <p:txBody>
          <a:bodyPr/>
          <a:lstStyle/>
          <a:p>
            <a:r>
              <a:rPr lang="de-DE" altLang="de-DE" smtClean="0">
                <a:ea typeface="ＭＳ Ｐゴシック" panose="020B0600070205080204" pitchFamily="34" charset="-128"/>
              </a:rPr>
              <a:t>Fukushima Daiichi – Höhenprofil</a:t>
            </a:r>
          </a:p>
        </p:txBody>
      </p:sp>
      <p:sp>
        <p:nvSpPr>
          <p:cNvPr id="34820" name="Rectangle 3"/>
          <p:cNvSpPr>
            <a:spLocks noGrp="1" noChangeArrowheads="1"/>
          </p:cNvSpPr>
          <p:nvPr>
            <p:ph type="body" idx="4294967295"/>
          </p:nvPr>
        </p:nvSpPr>
        <p:spPr bwMode="auto">
          <a:xfrm>
            <a:off x="385763" y="4373563"/>
            <a:ext cx="8245475" cy="1671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ct val="0"/>
              </a:spcAft>
            </a:pPr>
            <a:r>
              <a:rPr lang="de-DE" altLang="de-DE" b="1" smtClean="0">
                <a:ea typeface="ＭＳ Ｐゴシック" panose="020B0600070205080204" pitchFamily="34" charset="-128"/>
              </a:rPr>
              <a:t>Tsunami-Schutzwall</a:t>
            </a:r>
          </a:p>
          <a:p>
            <a:pPr lvl="1">
              <a:spcBef>
                <a:spcPct val="0"/>
              </a:spcBef>
              <a:spcAft>
                <a:spcPct val="0"/>
              </a:spcAft>
            </a:pPr>
            <a:r>
              <a:rPr lang="de-DE" altLang="de-DE" smtClean="0">
                <a:ea typeface="Arial" panose="020B0604020202020204" pitchFamily="34" charset="0"/>
              </a:rPr>
              <a:t>Ursprüngliche Auslegung für maximale Wellenhöhen von </a:t>
            </a:r>
            <a:r>
              <a:rPr lang="de-DE" altLang="de-DE" b="1" smtClean="0">
                <a:solidFill>
                  <a:srgbClr val="FF0000"/>
                </a:solidFill>
                <a:ea typeface="Arial" panose="020B0604020202020204" pitchFamily="34" charset="0"/>
              </a:rPr>
              <a:t>3,1 m.</a:t>
            </a:r>
            <a:endParaRPr lang="de-DE" altLang="de-DE" smtClean="0">
              <a:ea typeface="Arial" panose="020B0604020202020204" pitchFamily="34" charset="0"/>
            </a:endParaRPr>
          </a:p>
          <a:p>
            <a:pPr lvl="1">
              <a:spcBef>
                <a:spcPct val="0"/>
              </a:spcBef>
              <a:spcAft>
                <a:spcPct val="0"/>
              </a:spcAft>
            </a:pPr>
            <a:r>
              <a:rPr lang="de-DE" altLang="de-DE" smtClean="0">
                <a:ea typeface="Arial" panose="020B0604020202020204" pitchFamily="34" charset="0"/>
              </a:rPr>
              <a:t>Nachbesserung 2002 für maximale Wellenhöhen von </a:t>
            </a:r>
            <a:r>
              <a:rPr lang="de-DE" altLang="de-DE" b="1" smtClean="0">
                <a:solidFill>
                  <a:srgbClr val="FF0000"/>
                </a:solidFill>
                <a:ea typeface="Arial" panose="020B0604020202020204" pitchFamily="34" charset="0"/>
              </a:rPr>
              <a:t>5,7 m.</a:t>
            </a:r>
            <a:endParaRPr lang="de-DE" altLang="de-DE" smtClean="0">
              <a:ea typeface="Arial" panose="020B0604020202020204" pitchFamily="34" charset="0"/>
            </a:endParaRPr>
          </a:p>
          <a:p>
            <a:pPr>
              <a:spcBef>
                <a:spcPct val="0"/>
              </a:spcBef>
              <a:spcAft>
                <a:spcPct val="0"/>
              </a:spcAft>
            </a:pPr>
            <a:r>
              <a:rPr lang="de-DE" altLang="de-DE" b="1" smtClean="0">
                <a:ea typeface="ＭＳ Ｐゴシック" panose="020B0600070205080204" pitchFamily="34" charset="-128"/>
              </a:rPr>
              <a:t>Sicherheitsreserve 	</a:t>
            </a:r>
            <a:endParaRPr lang="de-DE" altLang="de-DE" smtClean="0">
              <a:ea typeface="ＭＳ Ｐゴシック" panose="020B0600070205080204" pitchFamily="34" charset="-128"/>
            </a:endParaRPr>
          </a:p>
          <a:p>
            <a:pPr lvl="1">
              <a:spcBef>
                <a:spcPct val="0"/>
              </a:spcBef>
              <a:spcAft>
                <a:spcPct val="0"/>
              </a:spcAft>
            </a:pPr>
            <a:r>
              <a:rPr lang="de-DE" altLang="de-DE" b="1" smtClean="0">
                <a:solidFill>
                  <a:srgbClr val="00B050"/>
                </a:solidFill>
                <a:ea typeface="Arial" panose="020B0604020202020204" pitchFamily="34" charset="0"/>
              </a:rPr>
              <a:t>4,3 m</a:t>
            </a:r>
            <a:r>
              <a:rPr lang="de-DE" altLang="de-DE" smtClean="0">
                <a:ea typeface="Arial" panose="020B0604020202020204" pitchFamily="34" charset="0"/>
              </a:rPr>
              <a:t> durch Fundamenthöhe von </a:t>
            </a:r>
            <a:r>
              <a:rPr lang="de-DE" altLang="de-DE" b="1" smtClean="0">
                <a:ea typeface="Arial" panose="020B0604020202020204" pitchFamily="34" charset="0"/>
              </a:rPr>
              <a:t>10 m</a:t>
            </a:r>
            <a:r>
              <a:rPr lang="de-DE" altLang="de-DE" smtClean="0">
                <a:ea typeface="Arial" panose="020B0604020202020204" pitchFamily="34" charset="0"/>
              </a:rPr>
              <a:t>.</a:t>
            </a:r>
          </a:p>
        </p:txBody>
      </p:sp>
      <p:sp>
        <p:nvSpPr>
          <p:cNvPr id="34821" name="Rechteck 60"/>
          <p:cNvSpPr>
            <a:spLocks noChangeArrowheads="1"/>
          </p:cNvSpPr>
          <p:nvPr/>
        </p:nvSpPr>
        <p:spPr bwMode="auto">
          <a:xfrm>
            <a:off x="6348413" y="4143375"/>
            <a:ext cx="254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a:t>Quelle: VGB PowerTec</a:t>
            </a:r>
          </a:p>
        </p:txBody>
      </p:sp>
    </p:spTree>
    <p:extLst>
      <p:ext uri="{BB962C8B-B14F-4D97-AF65-F5344CB8AC3E}">
        <p14:creationId xmlns:p14="http://schemas.microsoft.com/office/powerpoint/2010/main" val="7848149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platzhalter 4"/>
          <p:cNvSpPr>
            <a:spLocks noGrp="1"/>
          </p:cNvSpPr>
          <p:nvPr>
            <p:ph type="body" sz="quarter" idx="10"/>
          </p:nvPr>
        </p:nvSpPr>
        <p:spPr bwMode="auto">
          <a:xfrm>
            <a:off x="250825" y="1449388"/>
            <a:ext cx="5551488" cy="4967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175">
              <a:lnSpc>
                <a:spcPts val="2100"/>
              </a:lnSpc>
              <a:spcBef>
                <a:spcPts val="1200"/>
              </a:spcBef>
              <a:buClr>
                <a:srgbClr val="D6ECEE"/>
              </a:buClr>
              <a:tabLst>
                <a:tab pos="1163638" algn="l"/>
              </a:tabLst>
            </a:pPr>
            <a:r>
              <a:rPr lang="de-DE" altLang="de-DE" sz="1600" b="1" smtClean="0">
                <a:ea typeface="ＭＳ Ｐゴシック" panose="020B0600070205080204" pitchFamily="34" charset="-128"/>
              </a:rPr>
              <a:t>00:50 Uhr: 	</a:t>
            </a:r>
            <a:r>
              <a:rPr lang="de-DE" altLang="de-DE" sz="1500" b="1" smtClean="0">
                <a:ea typeface="ＭＳ Ｐゴシック" panose="020B0600070205080204" pitchFamily="34" charset="-128"/>
              </a:rPr>
              <a:t>Druckanstieg im Containment</a:t>
            </a:r>
          </a:p>
          <a:p>
            <a:pPr marL="3175">
              <a:lnSpc>
                <a:spcPts val="2100"/>
              </a:lnSpc>
              <a:buClr>
                <a:srgbClr val="D6ECEE"/>
              </a:buClr>
              <a:tabLst>
                <a:tab pos="1163638" algn="l"/>
              </a:tabLst>
            </a:pPr>
            <a:r>
              <a:rPr lang="de-DE" altLang="de-DE" sz="1600" b="1" smtClean="0">
                <a:ea typeface="ＭＳ Ｐゴシック" panose="020B0600070205080204" pitchFamily="34" charset="-128"/>
              </a:rPr>
              <a:t>11:00 Uhr: 	Anhaltender Druckanstieg </a:t>
            </a:r>
          </a:p>
          <a:p>
            <a:pPr lvl="1">
              <a:lnSpc>
                <a:spcPts val="2100"/>
              </a:lnSpc>
              <a:buClr>
                <a:srgbClr val="D6ECEE"/>
              </a:buClr>
              <a:tabLst>
                <a:tab pos="1163638" algn="l"/>
              </a:tabLst>
            </a:pPr>
            <a:r>
              <a:rPr lang="de-DE" altLang="de-DE" sz="1400" smtClean="0">
                <a:ea typeface="Arial" panose="020B0604020202020204" pitchFamily="34" charset="0"/>
              </a:rPr>
              <a:t>im Containment  (&gt; 2.1-facher Auslegungsdruck) </a:t>
            </a:r>
          </a:p>
          <a:p>
            <a:pPr marL="3175">
              <a:lnSpc>
                <a:spcPts val="2100"/>
              </a:lnSpc>
              <a:buClr>
                <a:srgbClr val="D6ECEE"/>
              </a:buClr>
              <a:tabLst>
                <a:tab pos="1163638" algn="l"/>
              </a:tabLst>
            </a:pPr>
            <a:r>
              <a:rPr lang="de-DE" altLang="de-DE" sz="1600" b="1" smtClean="0">
                <a:ea typeface="ＭＳ Ｐゴシック" panose="020B0600070205080204" pitchFamily="34" charset="-128"/>
              </a:rPr>
              <a:t>14:30 Uhr: Druckentlastung Containment</a:t>
            </a:r>
          </a:p>
          <a:p>
            <a:pPr lvl="1">
              <a:lnSpc>
                <a:spcPts val="2100"/>
              </a:lnSpc>
              <a:buClr>
                <a:srgbClr val="D6ECEE"/>
              </a:buClr>
              <a:tabLst>
                <a:tab pos="1163638" algn="l"/>
              </a:tabLst>
            </a:pPr>
            <a:r>
              <a:rPr lang="de-DE" altLang="de-DE" sz="1400" smtClean="0">
                <a:ea typeface="Arial" panose="020B0604020202020204" pitchFamily="34" charset="0"/>
              </a:rPr>
              <a:t>ins Reaktorgebäude und in Umgebung</a:t>
            </a:r>
          </a:p>
          <a:p>
            <a:pPr lvl="1">
              <a:lnSpc>
                <a:spcPts val="2100"/>
              </a:lnSpc>
              <a:buClr>
                <a:srgbClr val="D6ECEE"/>
              </a:buClr>
              <a:tabLst>
                <a:tab pos="1163638" algn="l"/>
              </a:tabLst>
            </a:pPr>
            <a:r>
              <a:rPr lang="de-DE" altLang="de-DE" sz="1400" smtClean="0">
                <a:ea typeface="Arial" panose="020B0604020202020204" pitchFamily="34" charset="0"/>
              </a:rPr>
              <a:t>deutlicher Anstieg der Aktivität in Umgebung</a:t>
            </a:r>
            <a:endParaRPr lang="de-DE" altLang="de-DE" sz="1400" b="1" smtClean="0">
              <a:ea typeface="Arial" panose="020B0604020202020204" pitchFamily="34" charset="0"/>
            </a:endParaRPr>
          </a:p>
          <a:p>
            <a:pPr marL="3175">
              <a:lnSpc>
                <a:spcPts val="2100"/>
              </a:lnSpc>
              <a:spcBef>
                <a:spcPts val="1800"/>
              </a:spcBef>
              <a:tabLst>
                <a:tab pos="1163638" algn="l"/>
              </a:tabLst>
            </a:pPr>
            <a:r>
              <a:rPr lang="de-DE" altLang="de-DE" sz="1600" b="1" smtClean="0">
                <a:ea typeface="ＭＳ Ｐゴシック" panose="020B0600070205080204" pitchFamily="34" charset="-128"/>
              </a:rPr>
              <a:t>15:36 </a:t>
            </a:r>
            <a:r>
              <a:rPr lang="en-US" altLang="de-DE" sz="1600" b="1" smtClean="0">
                <a:ea typeface="ＭＳ Ｐゴシック" panose="020B0600070205080204" pitchFamily="34" charset="-128"/>
              </a:rPr>
              <a:t>Uhr: </a:t>
            </a:r>
            <a:r>
              <a:rPr lang="de-DE" altLang="de-DE" sz="1600" b="1" smtClean="0">
                <a:ea typeface="ＭＳ Ｐゴシック" panose="020B0600070205080204" pitchFamily="34" charset="-128"/>
              </a:rPr>
              <a:t>Wasserstoff-Explosion im Reaktorgebäude</a:t>
            </a:r>
          </a:p>
          <a:p>
            <a:pPr marL="866775" lvl="3">
              <a:lnSpc>
                <a:spcPts val="2100"/>
              </a:lnSpc>
              <a:spcBef>
                <a:spcPct val="0"/>
              </a:spcBef>
              <a:tabLst>
                <a:tab pos="1163638" algn="l"/>
              </a:tabLst>
            </a:pPr>
            <a:r>
              <a:rPr lang="de-DE" altLang="de-DE" sz="1400" smtClean="0">
                <a:ea typeface="Arial" panose="020B0604020202020204" pitchFamily="34" charset="0"/>
              </a:rPr>
              <a:t>H2-Bildung durch Brennstab-Oxidation (max. 300 – 600 kg H2)</a:t>
            </a:r>
          </a:p>
          <a:p>
            <a:pPr marL="866775" lvl="3">
              <a:lnSpc>
                <a:spcPts val="2100"/>
              </a:lnSpc>
              <a:spcBef>
                <a:spcPct val="0"/>
              </a:spcBef>
              <a:tabLst>
                <a:tab pos="1163638" algn="l"/>
              </a:tabLst>
            </a:pPr>
            <a:r>
              <a:rPr lang="de-DE" altLang="de-DE" sz="1400" smtClean="0">
                <a:ea typeface="Arial" panose="020B0604020202020204" pitchFamily="34" charset="0"/>
              </a:rPr>
              <a:t>Möglichkeiten H</a:t>
            </a:r>
            <a:r>
              <a:rPr lang="de-DE" altLang="de-DE" sz="1400" baseline="-25000" smtClean="0">
                <a:ea typeface="Arial" panose="020B0604020202020204" pitchFamily="34" charset="0"/>
              </a:rPr>
              <a:t>2</a:t>
            </a:r>
            <a:r>
              <a:rPr lang="de-DE" altLang="de-DE" sz="1400" smtClean="0">
                <a:ea typeface="Arial" panose="020B0604020202020204" pitchFamily="34" charset="0"/>
              </a:rPr>
              <a:t>-Freisetzung ins Reaktorgebäude</a:t>
            </a:r>
          </a:p>
          <a:p>
            <a:pPr marL="1423988" lvl="4" indent="-273050">
              <a:lnSpc>
                <a:spcPts val="2100"/>
              </a:lnSpc>
              <a:spcBef>
                <a:spcPct val="0"/>
              </a:spcBef>
              <a:tabLst>
                <a:tab pos="1163638" algn="l"/>
              </a:tabLst>
            </a:pPr>
            <a:r>
              <a:rPr lang="de-DE" altLang="de-DE" sz="1400" smtClean="0">
                <a:ea typeface="Arial" panose="020B0604020202020204" pitchFamily="34" charset="0"/>
              </a:rPr>
              <a:t>Druckentlastung</a:t>
            </a:r>
          </a:p>
          <a:p>
            <a:pPr marL="1423988" lvl="4" indent="-273050">
              <a:lnSpc>
                <a:spcPts val="2100"/>
              </a:lnSpc>
              <a:spcBef>
                <a:spcPct val="0"/>
              </a:spcBef>
              <a:tabLst>
                <a:tab pos="1163638" algn="l"/>
              </a:tabLst>
            </a:pPr>
            <a:r>
              <a:rPr lang="de-DE" altLang="de-DE" sz="1400" smtClean="0">
                <a:ea typeface="Arial" panose="020B0604020202020204" pitchFamily="34" charset="0"/>
              </a:rPr>
              <a:t>Leck etc.</a:t>
            </a:r>
          </a:p>
          <a:p>
            <a:pPr marL="866775" lvl="3">
              <a:lnSpc>
                <a:spcPts val="2100"/>
              </a:lnSpc>
              <a:spcBef>
                <a:spcPct val="0"/>
              </a:spcBef>
              <a:tabLst>
                <a:tab pos="1163638" algn="l"/>
              </a:tabLst>
            </a:pPr>
            <a:r>
              <a:rPr lang="de-DE" altLang="de-DE" sz="1400" smtClean="0">
                <a:ea typeface="Arial" panose="020B0604020202020204" pitchFamily="34" charset="0"/>
              </a:rPr>
              <a:t>Zündung: Knallgasexplosion</a:t>
            </a:r>
          </a:p>
          <a:p>
            <a:pPr marL="866775" lvl="3">
              <a:lnSpc>
                <a:spcPts val="2100"/>
              </a:lnSpc>
              <a:spcBef>
                <a:spcPct val="0"/>
              </a:spcBef>
              <a:tabLst>
                <a:tab pos="1163638" algn="l"/>
              </a:tabLst>
            </a:pPr>
            <a:r>
              <a:rPr lang="de-DE" altLang="de-DE" sz="1400" smtClean="0">
                <a:ea typeface="Arial" panose="020B0604020202020204" pitchFamily="34" charset="0"/>
              </a:rPr>
              <a:t>Containment selbst bleibt intakt</a:t>
            </a:r>
          </a:p>
          <a:p>
            <a:pPr marL="866775" lvl="3">
              <a:lnSpc>
                <a:spcPts val="2100"/>
              </a:lnSpc>
              <a:spcBef>
                <a:spcPct val="0"/>
              </a:spcBef>
              <a:tabLst>
                <a:tab pos="1163638" algn="l"/>
              </a:tabLst>
            </a:pPr>
            <a:r>
              <a:rPr lang="de-DE" altLang="de-DE" sz="1400" smtClean="0">
                <a:ea typeface="Arial" panose="020B0604020202020204" pitchFamily="34" charset="0"/>
              </a:rPr>
              <a:t>BE-Lagerbecken nach oben weitgehend offen!</a:t>
            </a:r>
          </a:p>
          <a:p>
            <a:pPr marL="3175">
              <a:buClr>
                <a:srgbClr val="D6ECEE"/>
              </a:buClr>
              <a:tabLst>
                <a:tab pos="1163638" algn="l"/>
              </a:tabLst>
            </a:pPr>
            <a:endParaRPr lang="de-DE" altLang="de-DE" sz="1500" smtClean="0">
              <a:ea typeface="ＭＳ Ｐゴシック" panose="020B0600070205080204" pitchFamily="34" charset="-128"/>
            </a:endParaRPr>
          </a:p>
          <a:p>
            <a:pPr marL="3175">
              <a:buClr>
                <a:srgbClr val="D6ECEE"/>
              </a:buClr>
              <a:buFont typeface="Wingdings" panose="05000000000000000000" pitchFamily="2" charset="2"/>
              <a:buChar char="§"/>
              <a:tabLst>
                <a:tab pos="1163638" algn="l"/>
              </a:tabLst>
            </a:pPr>
            <a:endParaRPr lang="de-DE" altLang="de-DE" sz="1500" smtClean="0">
              <a:ea typeface="ＭＳ Ｐゴシック" panose="020B0600070205080204" pitchFamily="34" charset="-128"/>
            </a:endParaRPr>
          </a:p>
        </p:txBody>
      </p:sp>
      <p:pic>
        <p:nvPicPr>
          <p:cNvPr id="46083" name="Picture 2"/>
          <p:cNvPicPr>
            <a:picLocks noChangeAspect="1" noChangeArrowheads="1"/>
          </p:cNvPicPr>
          <p:nvPr/>
        </p:nvPicPr>
        <p:blipFill>
          <a:blip r:embed="rId3"/>
          <a:srcRect r="64" b="-98"/>
          <a:stretch>
            <a:fillRect/>
          </a:stretch>
        </p:blipFill>
        <p:spPr bwMode="auto">
          <a:xfrm>
            <a:off x="5773738" y="3330575"/>
            <a:ext cx="3119437"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3"/>
          <p:cNvPicPr>
            <a:picLocks noChangeAspect="1" noChangeArrowheads="1"/>
          </p:cNvPicPr>
          <p:nvPr/>
        </p:nvPicPr>
        <p:blipFill>
          <a:blip r:embed="rId4"/>
          <a:srcRect r="-105" b="104"/>
          <a:stretch>
            <a:fillRect/>
          </a:stretch>
        </p:blipFill>
        <p:spPr bwMode="auto">
          <a:xfrm>
            <a:off x="5773738" y="1084263"/>
            <a:ext cx="3119437"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hteck 7"/>
          <p:cNvSpPr/>
          <p:nvPr/>
        </p:nvSpPr>
        <p:spPr>
          <a:xfrm>
            <a:off x="250825" y="954088"/>
            <a:ext cx="54800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12.03.2011</a:t>
            </a:r>
          </a:p>
        </p:txBody>
      </p:sp>
      <p:sp>
        <p:nvSpPr>
          <p:cNvPr id="35846" name="Titel 1"/>
          <p:cNvSpPr>
            <a:spLocks noGrp="1"/>
          </p:cNvSpPr>
          <p:nvPr>
            <p:ph type="title"/>
          </p:nvPr>
        </p:nvSpPr>
        <p:spPr/>
        <p:txBody>
          <a:bodyPr/>
          <a:lstStyle/>
          <a:p>
            <a:r>
              <a:rPr lang="de-DE" altLang="de-DE" smtClean="0">
                <a:ea typeface="ＭＳ Ｐゴシック" panose="020B0600070205080204" pitchFamily="34" charset="-128"/>
              </a:rPr>
              <a:t>Fukushima I (Block 1) – Unfallablauf (3)</a:t>
            </a:r>
          </a:p>
        </p:txBody>
      </p:sp>
    </p:spTree>
    <p:extLst>
      <p:ext uri="{BB962C8B-B14F-4D97-AF65-F5344CB8AC3E}">
        <p14:creationId xmlns:p14="http://schemas.microsoft.com/office/powerpoint/2010/main" val="2196246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Inhaltsplatzhalter 2"/>
          <p:cNvSpPr txBox="1">
            <a:spLocks/>
          </p:cNvSpPr>
          <p:nvPr/>
        </p:nvSpPr>
        <p:spPr bwMode="auto">
          <a:xfrm>
            <a:off x="280988" y="1063625"/>
            <a:ext cx="5062537"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a:t>Verlust an Kühlmittel</a:t>
            </a:r>
          </a:p>
          <a:p>
            <a:pPr lvl="1" eaLnBrk="1" hangingPunct="1">
              <a:spcBef>
                <a:spcPct val="20000"/>
              </a:spcBef>
              <a:buClr>
                <a:srgbClr val="D6ECEE"/>
              </a:buClr>
              <a:buFont typeface="Wingdings" panose="05000000000000000000" pitchFamily="2" charset="2"/>
              <a:buBlip>
                <a:blip r:embed="rId3"/>
              </a:buBlip>
            </a:pPr>
            <a:r>
              <a:rPr lang="de-DE" altLang="de-DE" sz="1600"/>
              <a:t>Aufheizung der Brennstäbe</a:t>
            </a:r>
          </a:p>
          <a:p>
            <a:pPr lvl="1" eaLnBrk="1" hangingPunct="1">
              <a:spcBef>
                <a:spcPct val="20000"/>
              </a:spcBef>
              <a:buClr>
                <a:srgbClr val="D6ECEE"/>
              </a:buClr>
              <a:buFont typeface="Wingdings" panose="05000000000000000000" pitchFamily="2" charset="2"/>
              <a:buBlip>
                <a:blip r:embed="rId3"/>
              </a:buBlip>
            </a:pPr>
            <a:r>
              <a:rPr lang="de-DE" altLang="de-DE" sz="1600"/>
              <a:t>Ab ca. 900 °C: </a:t>
            </a:r>
            <a:br>
              <a:rPr lang="de-DE" altLang="de-DE" sz="1600"/>
            </a:br>
            <a:r>
              <a:rPr lang="de-DE" altLang="de-DE" sz="1600"/>
              <a:t>Beginn der H</a:t>
            </a:r>
            <a:r>
              <a:rPr lang="de-DE" altLang="de-DE" sz="1600" baseline="-25000"/>
              <a:t>2</a:t>
            </a:r>
            <a:r>
              <a:rPr lang="de-DE" altLang="de-DE" sz="1600"/>
              <a:t>-Erzeugung durch </a:t>
            </a:r>
            <a:r>
              <a:rPr lang="de-DE" altLang="de-DE" sz="1600" b="1"/>
              <a:t>Zirkon-Oxidation</a:t>
            </a:r>
          </a:p>
          <a:p>
            <a:pPr lvl="1" eaLnBrk="1" hangingPunct="1">
              <a:spcBef>
                <a:spcPct val="20000"/>
              </a:spcBef>
              <a:buClr>
                <a:srgbClr val="D6ECEE"/>
              </a:buClr>
              <a:buFont typeface="Wingdings" panose="05000000000000000000" pitchFamily="2" charset="2"/>
              <a:buNone/>
            </a:pPr>
            <a:endParaRPr lang="de-DE" altLang="de-DE" sz="1600" b="1"/>
          </a:p>
          <a:p>
            <a:pPr lvl="1" eaLnBrk="1" hangingPunct="1">
              <a:spcBef>
                <a:spcPct val="20000"/>
              </a:spcBef>
              <a:buClr>
                <a:srgbClr val="D6ECEE"/>
              </a:buClr>
              <a:buFont typeface="Wingdings" panose="05000000000000000000" pitchFamily="2" charset="2"/>
              <a:buBlip>
                <a:blip r:embed="rId3"/>
              </a:buBlip>
            </a:pPr>
            <a:r>
              <a:rPr lang="de-DE" altLang="de-DE" sz="1600"/>
              <a:t>Hüllrohrversagen: Freisetzung flüchtiger Radioisotope (Cäsium-137, Jod-131)</a:t>
            </a:r>
          </a:p>
          <a:p>
            <a:pPr lvl="1" eaLnBrk="1" hangingPunct="1">
              <a:spcBef>
                <a:spcPct val="20000"/>
              </a:spcBef>
              <a:buClr>
                <a:srgbClr val="D6ECEE"/>
              </a:buClr>
              <a:buFont typeface="Wingdings" panose="05000000000000000000" pitchFamily="2" charset="2"/>
              <a:buBlip>
                <a:blip r:embed="rId3"/>
              </a:buBlip>
            </a:pPr>
            <a:r>
              <a:rPr lang="de-DE" altLang="de-DE" sz="1600"/>
              <a:t>Kernschmelze mit möglicher Verlagerung</a:t>
            </a:r>
          </a:p>
        </p:txBody>
      </p:sp>
      <p:sp>
        <p:nvSpPr>
          <p:cNvPr id="2" name="Rechteck 1"/>
          <p:cNvSpPr/>
          <p:nvPr/>
        </p:nvSpPr>
        <p:spPr>
          <a:xfrm>
            <a:off x="8101013" y="1341438"/>
            <a:ext cx="86360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p:nvSpPr>
        <p:spPr>
          <a:xfrm>
            <a:off x="5011738" y="5795963"/>
            <a:ext cx="331787" cy="10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36869" name="Objekt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38" y="2185988"/>
            <a:ext cx="33845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p:cNvPicPr>
            <a:picLocks noChangeAspect="1" noChangeArrowheads="1"/>
          </p:cNvPicPr>
          <p:nvPr/>
        </p:nvPicPr>
        <p:blipFill>
          <a:blip r:embed="rId5"/>
          <a:srcRect/>
          <a:stretch>
            <a:fillRect/>
          </a:stretch>
        </p:blipFill>
        <p:spPr bwMode="auto">
          <a:xfrm>
            <a:off x="5441950" y="908050"/>
            <a:ext cx="356235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71" name="Textfeld 10"/>
          <p:cNvSpPr txBox="1">
            <a:spLocks noChangeArrowheads="1"/>
          </p:cNvSpPr>
          <p:nvPr/>
        </p:nvSpPr>
        <p:spPr bwMode="auto">
          <a:xfrm>
            <a:off x="5381625" y="5213350"/>
            <a:ext cx="3490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200"/>
              <a:t>Oxidation, Aufblähen und Bersten von Brennstäben</a:t>
            </a:r>
            <a:br>
              <a:rPr lang="de-DE" altLang="de-DE" sz="1200"/>
            </a:br>
            <a:r>
              <a:rPr lang="de-DE" altLang="de-DE" sz="1200"/>
              <a:t>(CORA-Experimente am FZK)</a:t>
            </a:r>
          </a:p>
        </p:txBody>
      </p:sp>
      <p:pic>
        <p:nvPicPr>
          <p:cNvPr id="27656" name="Picture 6"/>
          <p:cNvPicPr>
            <a:picLocks noChangeAspect="1" noChangeArrowheads="1"/>
          </p:cNvPicPr>
          <p:nvPr/>
        </p:nvPicPr>
        <p:blipFill>
          <a:blip r:embed="rId6"/>
          <a:srcRect/>
          <a:stretch>
            <a:fillRect/>
          </a:stretch>
        </p:blipFill>
        <p:spPr bwMode="auto">
          <a:xfrm>
            <a:off x="161925" y="3536950"/>
            <a:ext cx="528002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73" name="Textfeld 20"/>
          <p:cNvSpPr txBox="1">
            <a:spLocks noChangeArrowheads="1"/>
          </p:cNvSpPr>
          <p:nvPr/>
        </p:nvSpPr>
        <p:spPr bwMode="auto">
          <a:xfrm>
            <a:off x="4000500" y="5848350"/>
            <a:ext cx="1808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200"/>
              <a:t>Kernabsturz ins </a:t>
            </a:r>
            <a:br>
              <a:rPr lang="de-DE" altLang="de-DE" sz="1200"/>
            </a:br>
            <a:r>
              <a:rPr lang="de-DE" altLang="de-DE" sz="1200"/>
              <a:t>untere Plenum (SWR)</a:t>
            </a:r>
          </a:p>
        </p:txBody>
      </p:sp>
      <p:sp>
        <p:nvSpPr>
          <p:cNvPr id="36874" name="Titel 3"/>
          <p:cNvSpPr>
            <a:spLocks noGrp="1"/>
          </p:cNvSpPr>
          <p:nvPr>
            <p:ph type="title"/>
          </p:nvPr>
        </p:nvSpPr>
        <p:spPr>
          <a:xfrm>
            <a:off x="296863" y="296863"/>
            <a:ext cx="2508250" cy="485775"/>
          </a:xfrm>
        </p:spPr>
        <p:txBody>
          <a:bodyPr/>
          <a:lstStyle/>
          <a:p>
            <a:r>
              <a:rPr lang="de-DE" altLang="de-DE" smtClean="0">
                <a:ea typeface="ＭＳ Ｐゴシック" panose="020B0600070205080204" pitchFamily="34" charset="-128"/>
              </a:rPr>
              <a:t>Prinzipieller Ablauf</a:t>
            </a:r>
          </a:p>
        </p:txBody>
      </p:sp>
    </p:spTree>
    <p:extLst>
      <p:ext uri="{BB962C8B-B14F-4D97-AF65-F5344CB8AC3E}">
        <p14:creationId xmlns:p14="http://schemas.microsoft.com/office/powerpoint/2010/main" val="384743311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7"/>
          <p:cNvSpPr>
            <a:spLocks noGrp="1"/>
          </p:cNvSpPr>
          <p:nvPr>
            <p:ph type="title"/>
          </p:nvPr>
        </p:nvSpPr>
        <p:spPr/>
        <p:txBody>
          <a:bodyPr/>
          <a:lstStyle/>
          <a:p>
            <a:r>
              <a:rPr lang="de-DE" altLang="de-DE" smtClean="0">
                <a:ea typeface="ＭＳ Ｐゴシック" panose="020B0600070205080204" pitchFamily="34" charset="-128"/>
              </a:rPr>
              <a:t>Nachzerfallswärme vs Zeit </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t="-3851" b="3851"/>
          <a:stretch>
            <a:fillRect/>
          </a:stretch>
        </p:blipFill>
        <p:spPr bwMode="auto">
          <a:xfrm>
            <a:off x="360363" y="3519488"/>
            <a:ext cx="43783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2076" t="5373" r="11108" b="-359"/>
          <a:stretch>
            <a:fillRect/>
          </a:stretch>
        </p:blipFill>
        <p:spPr bwMode="auto">
          <a:xfrm>
            <a:off x="3671888" y="906463"/>
            <a:ext cx="51847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hteck 1"/>
          <p:cNvSpPr>
            <a:spLocks noChangeArrowheads="1"/>
          </p:cNvSpPr>
          <p:nvPr/>
        </p:nvSpPr>
        <p:spPr bwMode="auto">
          <a:xfrm>
            <a:off x="296863" y="903288"/>
            <a:ext cx="3240087"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FontTx/>
              <a:buBlip>
                <a:blip r:embed="rId5"/>
              </a:buBlip>
            </a:pPr>
            <a:r>
              <a:rPr lang="de-DE" altLang="de-DE" sz="1600"/>
              <a:t>Nachzerfallswärme bei Scram: etwa 7% der thermischen Leistung </a:t>
            </a:r>
          </a:p>
          <a:p>
            <a:pPr lvl="1" eaLnBrk="1" hangingPunct="1">
              <a:spcBef>
                <a:spcPct val="20000"/>
              </a:spcBef>
              <a:buFontTx/>
              <a:buBlip>
                <a:blip r:embed="rId5"/>
              </a:buBlip>
            </a:pPr>
            <a:r>
              <a:rPr lang="de-DE" altLang="de-DE" sz="1600"/>
              <a:t>Nachzerfallswärme </a:t>
            </a:r>
            <a:br>
              <a:rPr lang="de-DE" altLang="de-DE" sz="1600"/>
            </a:br>
            <a:r>
              <a:rPr lang="de-DE" altLang="de-DE" sz="1600"/>
              <a:t>am 01.04.2011: 	0,37% </a:t>
            </a:r>
            <a:br>
              <a:rPr lang="de-DE" altLang="de-DE" sz="1600"/>
            </a:br>
            <a:r>
              <a:rPr lang="de-DE" altLang="de-DE" sz="1600"/>
              <a:t>Block 1: 	5,2MWth</a:t>
            </a:r>
            <a:br>
              <a:rPr lang="de-DE" altLang="de-DE" sz="1600"/>
            </a:br>
            <a:r>
              <a:rPr lang="de-DE" altLang="de-DE" sz="1600"/>
              <a:t>Block 2&amp;3:     je 	8,8MWth </a:t>
            </a:r>
          </a:p>
          <a:p>
            <a:pPr lvl="1" eaLnBrk="1" hangingPunct="1">
              <a:spcBef>
                <a:spcPct val="20000"/>
              </a:spcBef>
              <a:buFontTx/>
              <a:buBlip>
                <a:blip r:embed="rId5"/>
              </a:buBlip>
            </a:pPr>
            <a:r>
              <a:rPr lang="de-DE" altLang="de-DE" sz="1600" u="sng"/>
              <a:t>Fazit:</a:t>
            </a:r>
            <a:r>
              <a:rPr lang="de-DE" altLang="de-DE" sz="1600"/>
              <a:t> </a:t>
            </a:r>
            <a:br>
              <a:rPr lang="de-DE" altLang="de-DE" sz="1600"/>
            </a:br>
            <a:r>
              <a:rPr lang="de-DE" altLang="de-DE" sz="1600"/>
              <a:t>Kühlung muss über Jahre aufrechterhalten bleiben </a:t>
            </a:r>
          </a:p>
        </p:txBody>
      </p:sp>
      <p:sp>
        <p:nvSpPr>
          <p:cNvPr id="3" name="Rechteck 2"/>
          <p:cNvSpPr/>
          <p:nvPr/>
        </p:nvSpPr>
        <p:spPr>
          <a:xfrm>
            <a:off x="3671888" y="3698875"/>
            <a:ext cx="5184775" cy="1793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215658042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2"/>
          <p:cNvSpPr>
            <a:spLocks noGrp="1"/>
          </p:cNvSpPr>
          <p:nvPr>
            <p:ph type="title"/>
          </p:nvPr>
        </p:nvSpPr>
        <p:spPr>
          <a:xfrm>
            <a:off x="385763" y="344488"/>
            <a:ext cx="6911975" cy="422275"/>
          </a:xfrm>
        </p:spPr>
        <p:txBody>
          <a:bodyPr/>
          <a:lstStyle/>
          <a:p>
            <a:pPr eaLnBrk="1" hangingPunct="1"/>
            <a:r>
              <a:rPr lang="de-DE" altLang="de-DE" sz="2200" smtClean="0">
                <a:latin typeface="Arial" charset="0"/>
                <a:cs typeface="Arial" charset="0"/>
              </a:rPr>
              <a:t>Installation of Cooling Water Circuit </a:t>
            </a:r>
          </a:p>
        </p:txBody>
      </p:sp>
      <p:sp>
        <p:nvSpPr>
          <p:cNvPr id="84997" name="Text Box 6"/>
          <p:cNvSpPr txBox="1">
            <a:spLocks noChangeArrowheads="1"/>
          </p:cNvSpPr>
          <p:nvPr/>
        </p:nvSpPr>
        <p:spPr bwMode="auto">
          <a:xfrm>
            <a:off x="6940550" y="5859463"/>
            <a:ext cx="187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50000"/>
              </a:spcBef>
              <a:buFontTx/>
              <a:buNone/>
            </a:pPr>
            <a:r>
              <a:rPr lang="de-DE" altLang="de-DE" sz="1800">
                <a:solidFill>
                  <a:srgbClr val="000000"/>
                </a:solidFill>
                <a:cs typeface="Arial" charset="0"/>
              </a:rPr>
              <a:t>Quelle: TEPCO</a:t>
            </a:r>
            <a:endParaRPr lang="en-GB" altLang="de-DE" sz="1800">
              <a:solidFill>
                <a:srgbClr val="000000"/>
              </a:solidFill>
              <a:cs typeface="Arial" charset="0"/>
            </a:endParaRPr>
          </a:p>
        </p:txBody>
      </p:sp>
      <p:sp>
        <p:nvSpPr>
          <p:cNvPr id="84998" name="Rechteck 10"/>
          <p:cNvSpPr>
            <a:spLocks noChangeArrowheads="1"/>
          </p:cNvSpPr>
          <p:nvPr/>
        </p:nvSpPr>
        <p:spPr bwMode="auto">
          <a:xfrm>
            <a:off x="290513" y="863600"/>
            <a:ext cx="8516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4325" indent="-314325"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r>
              <a:rPr lang="de-DE" altLang="de-DE" sz="1800" b="1">
                <a:solidFill>
                  <a:srgbClr val="000000"/>
                </a:solidFill>
              </a:rPr>
              <a:t>Cooling loops and cleaning systems operational </a:t>
            </a:r>
          </a:p>
          <a:p>
            <a:pPr eaLnBrk="1" hangingPunct="1"/>
            <a:r>
              <a:rPr lang="de-DE" altLang="de-DE" sz="1800" b="1">
                <a:solidFill>
                  <a:srgbClr val="000000"/>
                </a:solidFill>
              </a:rPr>
              <a:t>Strong ingress of ground water through ruptures in concrete basement </a:t>
            </a:r>
            <a:endParaRPr lang="de-DE" altLang="de-DE" sz="1800" b="1">
              <a:solidFill>
                <a:srgbClr val="000000"/>
              </a:solidFill>
              <a:ea typeface="Times New Roman" pitchFamily="18" charset="0"/>
              <a:cs typeface="Arial" charset="0"/>
            </a:endParaRPr>
          </a:p>
        </p:txBody>
      </p:sp>
      <p:grpSp>
        <p:nvGrpSpPr>
          <p:cNvPr id="84999" name="Gruppieren 7"/>
          <p:cNvGrpSpPr>
            <a:grpSpLocks/>
          </p:cNvGrpSpPr>
          <p:nvPr/>
        </p:nvGrpSpPr>
        <p:grpSpPr bwMode="auto">
          <a:xfrm>
            <a:off x="290513" y="1628775"/>
            <a:ext cx="8758237" cy="4084638"/>
            <a:chOff x="291106" y="1628800"/>
            <a:chExt cx="8757644" cy="4084651"/>
          </a:xfrm>
        </p:grpSpPr>
        <p:pic>
          <p:nvPicPr>
            <p:cNvPr id="85002" name="Picture 5"/>
            <p:cNvPicPr>
              <a:picLocks noChangeAspect="1" noChangeArrowheads="1"/>
            </p:cNvPicPr>
            <p:nvPr/>
          </p:nvPicPr>
          <p:blipFill>
            <a:blip r:embed="rId6">
              <a:extLst>
                <a:ext uri="{28A0092B-C50C-407E-A947-70E740481C1C}">
                  <a14:useLocalDpi xmlns:a14="http://schemas.microsoft.com/office/drawing/2010/main" val="0"/>
                </a:ext>
              </a:extLst>
            </a:blip>
            <a:srcRect t="8978" b="1366"/>
            <a:stretch>
              <a:fillRect/>
            </a:stretch>
          </p:blipFill>
          <p:spPr bwMode="auto">
            <a:xfrm>
              <a:off x="291106" y="1628800"/>
              <a:ext cx="8757644" cy="408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5246945" y="3249643"/>
              <a:ext cx="1169908" cy="314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srgbClr val="FFFFFF"/>
                </a:solidFill>
              </a:endParaRPr>
            </a:p>
          </p:txBody>
        </p:sp>
      </p:grpSp>
      <p:sp>
        <p:nvSpPr>
          <p:cNvPr id="85000" name="Rechteck 8"/>
          <p:cNvSpPr>
            <a:spLocks noChangeArrowheads="1"/>
          </p:cNvSpPr>
          <p:nvPr/>
        </p:nvSpPr>
        <p:spPr bwMode="auto">
          <a:xfrm>
            <a:off x="115888" y="2979738"/>
            <a:ext cx="1049337" cy="922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algn="ctr" eaLnBrk="1" hangingPunct="1">
              <a:spcBef>
                <a:spcPct val="0"/>
              </a:spcBef>
              <a:buFontTx/>
              <a:buNone/>
            </a:pPr>
            <a:r>
              <a:rPr lang="de-DE" altLang="de-DE" sz="1800" b="1">
                <a:solidFill>
                  <a:srgbClr val="FF0000"/>
                </a:solidFill>
              </a:rPr>
              <a:t>Ground water ingress</a:t>
            </a:r>
            <a:endParaRPr lang="de-DE" altLang="de-DE" sz="1800">
              <a:solidFill>
                <a:srgbClr val="FF0000"/>
              </a:solidFill>
            </a:endParaRPr>
          </a:p>
        </p:txBody>
      </p:sp>
      <p:pic>
        <p:nvPicPr>
          <p:cNvPr id="85001" name="Picture 6"/>
          <p:cNvPicPr>
            <a:picLocks noChangeAspect="1" noChangeArrowheads="1"/>
          </p:cNvPicPr>
          <p:nvPr/>
        </p:nvPicPr>
        <p:blipFill>
          <a:blip r:embed="rId7">
            <a:extLst>
              <a:ext uri="{28A0092B-C50C-407E-A947-70E740481C1C}">
                <a14:useLocalDpi xmlns:a14="http://schemas.microsoft.com/office/drawing/2010/main" val="0"/>
              </a:ext>
            </a:extLst>
          </a:blip>
          <a:srcRect l="19092" r="-2950"/>
          <a:stretch>
            <a:fillRect/>
          </a:stretch>
        </p:blipFill>
        <p:spPr bwMode="auto">
          <a:xfrm>
            <a:off x="323850" y="3968750"/>
            <a:ext cx="576263"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1626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hteck 8"/>
          <p:cNvSpPr>
            <a:spLocks noChangeArrowheads="1"/>
          </p:cNvSpPr>
          <p:nvPr/>
        </p:nvSpPr>
        <p:spPr bwMode="auto">
          <a:xfrm>
            <a:off x="312738" y="5926138"/>
            <a:ext cx="1270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000">
                <a:solidFill>
                  <a:schemeClr val="tx1"/>
                </a:solidFill>
                <a:latin typeface="Arial" charset="0"/>
              </a:defRPr>
            </a:lvl1pPr>
            <a:lvl2pPr marL="742950" indent="-285750" eaLnBrk="0" hangingPunct="0">
              <a:spcBef>
                <a:spcPct val="20000"/>
              </a:spcBef>
              <a:buBlip>
                <a:blip r:embed="rId3"/>
              </a:buBlip>
              <a:defRPr>
                <a:solidFill>
                  <a:schemeClr val="tx1"/>
                </a:solidFill>
                <a:latin typeface="Arial" charset="0"/>
              </a:defRPr>
            </a:lvl2pPr>
            <a:lvl3pPr marL="1143000" indent="-228600" eaLnBrk="0" hangingPunct="0">
              <a:spcBef>
                <a:spcPct val="20000"/>
              </a:spcBef>
              <a:buBlip>
                <a:blip r:embed="rId4"/>
              </a:buBlip>
              <a:defRPr sz="1600">
                <a:solidFill>
                  <a:schemeClr val="tx1"/>
                </a:solidFill>
                <a:latin typeface="Arial" charset="0"/>
              </a:defRPr>
            </a:lvl3pPr>
            <a:lvl4pPr marL="1600200" indent="-228600" eaLnBrk="0" hangingPunct="0">
              <a:spcBef>
                <a:spcPct val="20000"/>
              </a:spcBef>
              <a:buBlip>
                <a:blip r:embed="rId4"/>
              </a:buBlip>
              <a:defRPr sz="1600">
                <a:solidFill>
                  <a:schemeClr val="tx1"/>
                </a:solidFill>
                <a:latin typeface="Arial" charset="0"/>
              </a:defRPr>
            </a:lvl4pPr>
            <a:lvl5pPr marL="2057400" indent="-228600" eaLnBrk="0" hangingPunct="0">
              <a:spcBef>
                <a:spcPct val="20000"/>
              </a:spcBef>
              <a:buBlip>
                <a:blip r:embed="rId4"/>
              </a:buBlip>
              <a:defRPr sz="1600">
                <a:solidFill>
                  <a:schemeClr val="tx1"/>
                </a:solidFill>
                <a:latin typeface="Arial" charset="0"/>
              </a:defRPr>
            </a:lvl5pPr>
            <a:lvl6pPr marL="2514600" indent="-228600" eaLnBrk="0" fontAlgn="base" hangingPunct="0">
              <a:spcBef>
                <a:spcPct val="20000"/>
              </a:spcBef>
              <a:spcAft>
                <a:spcPct val="0"/>
              </a:spcAft>
              <a:buBlip>
                <a:blip r:embed="rId4"/>
              </a:buBlip>
              <a:defRPr sz="1600">
                <a:solidFill>
                  <a:schemeClr val="tx1"/>
                </a:solidFill>
                <a:latin typeface="Arial" charset="0"/>
              </a:defRPr>
            </a:lvl6pPr>
            <a:lvl7pPr marL="2971800" indent="-228600" eaLnBrk="0" fontAlgn="base" hangingPunct="0">
              <a:spcBef>
                <a:spcPct val="20000"/>
              </a:spcBef>
              <a:spcAft>
                <a:spcPct val="0"/>
              </a:spcAft>
              <a:buBlip>
                <a:blip r:embed="rId4"/>
              </a:buBlip>
              <a:defRPr sz="1600">
                <a:solidFill>
                  <a:schemeClr val="tx1"/>
                </a:solidFill>
                <a:latin typeface="Arial" charset="0"/>
              </a:defRPr>
            </a:lvl7pPr>
            <a:lvl8pPr marL="3429000" indent="-228600" eaLnBrk="0" fontAlgn="base" hangingPunct="0">
              <a:spcBef>
                <a:spcPct val="20000"/>
              </a:spcBef>
              <a:spcAft>
                <a:spcPct val="0"/>
              </a:spcAft>
              <a:buBlip>
                <a:blip r:embed="rId4"/>
              </a:buBlip>
              <a:defRPr sz="1600">
                <a:solidFill>
                  <a:schemeClr val="tx1"/>
                </a:solidFill>
                <a:latin typeface="Arial" charset="0"/>
              </a:defRPr>
            </a:lvl8pPr>
            <a:lvl9pPr marL="3886200" indent="-228600" eaLnBrk="0" fontAlgn="base" hangingPunct="0">
              <a:spcBef>
                <a:spcPct val="20000"/>
              </a:spcBef>
              <a:spcAft>
                <a:spcPct val="0"/>
              </a:spcAft>
              <a:buBlip>
                <a:blip r:embed="rId4"/>
              </a:buBlip>
              <a:defRPr sz="1600">
                <a:solidFill>
                  <a:schemeClr val="tx1"/>
                </a:solidFill>
                <a:latin typeface="Arial" charset="0"/>
              </a:defRPr>
            </a:lvl9pPr>
          </a:lstStyle>
          <a:p>
            <a:pPr eaLnBrk="1" hangingPunct="1">
              <a:spcBef>
                <a:spcPct val="0"/>
              </a:spcBef>
              <a:buFontTx/>
              <a:buNone/>
            </a:pPr>
            <a:r>
              <a:rPr lang="de-DE" altLang="de-DE" sz="1600" b="1">
                <a:solidFill>
                  <a:srgbClr val="000000"/>
                </a:solidFill>
              </a:rPr>
              <a:t>Quelle: KIT</a:t>
            </a:r>
          </a:p>
        </p:txBody>
      </p:sp>
      <p:pic>
        <p:nvPicPr>
          <p:cNvPr id="21506" name="Picture 2" descr="Z:\05_Konferenzen\2012\120328_DPG_Berlin\201203_Japan\Japan-Bilder\Alex\Fukushima Daiichi - 2012.03.15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35" y="908720"/>
            <a:ext cx="5400600" cy="4050450"/>
          </a:xfrm>
          <a:prstGeom prst="roundRect">
            <a:avLst>
              <a:gd name="adj" fmla="val 8594"/>
            </a:avLst>
          </a:prstGeom>
          <a:solidFill>
            <a:srgbClr val="FFFFFF">
              <a:shade val="85000"/>
            </a:srgbClr>
          </a:solidFill>
          <a:ln>
            <a:noFill/>
          </a:ln>
          <a:effectLst/>
          <a:extLst/>
        </p:spPr>
      </p:pic>
      <p:pic>
        <p:nvPicPr>
          <p:cNvPr id="21507" name="Picture 3" descr="Z:\05_Konferenzen\2012\120328_DPG_Berlin\201203_Japan\Japan-Bilder\Alex\Fukushima Daiichi - 2012.03.15 (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060" y="3352872"/>
            <a:ext cx="3761910" cy="2821433"/>
          </a:xfrm>
          <a:prstGeom prst="roundRect">
            <a:avLst>
              <a:gd name="adj" fmla="val 8594"/>
            </a:avLst>
          </a:prstGeom>
          <a:solidFill>
            <a:srgbClr val="FFFFFF">
              <a:shade val="85000"/>
            </a:srgbClr>
          </a:solidFill>
          <a:ln>
            <a:noFill/>
          </a:ln>
          <a:effectLst/>
          <a:extLst/>
        </p:spPr>
      </p:pic>
      <p:pic>
        <p:nvPicPr>
          <p:cNvPr id="6" name="Picture 2" descr="Z:\05_Konferenzen\2012\120328_DPG_Berlin\201203_Japan\Japan-Bilder\Alex\Fukushima Daiichi - 2012.03.15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2036" y="908720"/>
            <a:ext cx="2711952" cy="2033964"/>
          </a:xfrm>
          <a:prstGeom prst="roundRect">
            <a:avLst>
              <a:gd name="adj" fmla="val 8594"/>
            </a:avLst>
          </a:prstGeom>
          <a:solidFill>
            <a:srgbClr val="FFFFFF">
              <a:shade val="85000"/>
            </a:srgbClr>
          </a:solidFill>
          <a:ln>
            <a:noFill/>
          </a:ln>
          <a:effectLst/>
          <a:extLst/>
        </p:spPr>
      </p:pic>
      <p:sp>
        <p:nvSpPr>
          <p:cNvPr id="8" name="Titel 1"/>
          <p:cNvSpPr>
            <a:spLocks noGrp="1"/>
          </p:cNvSpPr>
          <p:nvPr>
            <p:ph type="title"/>
          </p:nvPr>
        </p:nvSpPr>
        <p:spPr>
          <a:xfrm>
            <a:off x="312738" y="139700"/>
            <a:ext cx="2021705" cy="400110"/>
          </a:xfrm>
        </p:spPr>
        <p:txBody>
          <a:bodyPr/>
          <a:lstStyle/>
          <a:p>
            <a:pPr eaLnBrk="1" hangingPunct="1"/>
            <a:r>
              <a:rPr lang="de-DE" altLang="de-DE" sz="2200" dirty="0" smtClean="0">
                <a:latin typeface="Arial" charset="0"/>
                <a:cs typeface="Arial" charset="0"/>
              </a:rPr>
              <a:t>Fukushima: Ortstermin am 15. März 2012 </a:t>
            </a:r>
            <a:br>
              <a:rPr lang="de-DE" altLang="de-DE" sz="2200" dirty="0" smtClean="0">
                <a:latin typeface="Arial" charset="0"/>
                <a:cs typeface="Arial" charset="0"/>
              </a:rPr>
            </a:br>
            <a:r>
              <a:rPr lang="de-DE" altLang="de-DE" sz="2200" dirty="0" smtClean="0">
                <a:latin typeface="Arial" charset="0"/>
                <a:cs typeface="Arial" charset="0"/>
              </a:rPr>
              <a:t>Status der Sicherungs- und Aufräumarbeiten </a:t>
            </a:r>
          </a:p>
        </p:txBody>
      </p:sp>
    </p:spTree>
    <p:extLst>
      <p:ext uri="{BB962C8B-B14F-4D97-AF65-F5344CB8AC3E}">
        <p14:creationId xmlns:p14="http://schemas.microsoft.com/office/powerpoint/2010/main" val="95474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smtClean="0"/>
              <a:t>Besuch</a:t>
            </a:r>
            <a:r>
              <a:rPr lang="en-US" dirty="0" smtClean="0"/>
              <a:t> der Anlage </a:t>
            </a:r>
            <a:r>
              <a:rPr lang="en-US" sz="1600" dirty="0" err="1" smtClean="0"/>
              <a:t>Dezember</a:t>
            </a:r>
            <a:r>
              <a:rPr lang="en-US" sz="1600" dirty="0" smtClean="0"/>
              <a:t> 2014</a:t>
            </a:r>
            <a:endParaRPr lang="en-US" dirty="0"/>
          </a:p>
        </p:txBody>
      </p:sp>
      <p:pic>
        <p:nvPicPr>
          <p:cNvPr id="4098" name="Picture 2" descr="C:\Users\Brandauer\Diss\NENAWAS\Vorträge\2015-10-07_Köln Management Cycle\Vortrag\Fotos\tepco1202\Fuku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7359" y="941710"/>
            <a:ext cx="2801752" cy="210152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bwMode="auto">
          <a:xfrm>
            <a:off x="6274239" y="6120520"/>
            <a:ext cx="2664192"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de-DE" sz="1000" dirty="0" smtClean="0">
                <a:solidFill>
                  <a:srgbClr val="000000"/>
                </a:solidFill>
                <a:hlinkClick r:id="rId3"/>
              </a:rPr>
              <a:t>http</a:t>
            </a:r>
            <a:r>
              <a:rPr lang="de-DE" sz="1000" dirty="0">
                <a:solidFill>
                  <a:srgbClr val="000000"/>
                </a:solidFill>
                <a:hlinkClick r:id="rId3"/>
              </a:rPr>
              <a:t>://</a:t>
            </a:r>
            <a:r>
              <a:rPr lang="de-DE" sz="1000" dirty="0" smtClean="0">
                <a:solidFill>
                  <a:srgbClr val="000000"/>
                </a:solidFill>
                <a:hlinkClick r:id="rId3"/>
              </a:rPr>
              <a:t>www.tepco.co.jp</a:t>
            </a:r>
            <a:r>
              <a:rPr lang="de-DE" sz="1000" dirty="0" smtClean="0">
                <a:solidFill>
                  <a:srgbClr val="000000"/>
                </a:solidFill>
              </a:rPr>
              <a:t>, Dezember 2014</a:t>
            </a:r>
            <a:endParaRPr lang="en-US" sz="1000" dirty="0" smtClean="0">
              <a:solidFill>
                <a:srgbClr val="000000"/>
              </a:solidFill>
            </a:endParaRPr>
          </a:p>
        </p:txBody>
      </p:sp>
      <p:pic>
        <p:nvPicPr>
          <p:cNvPr id="9" name="Inhaltsplatzhalt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80159" y="3473285"/>
            <a:ext cx="3529647" cy="2647235"/>
          </a:xfrm>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297"/>
          <a:stretch/>
        </p:blipFill>
        <p:spPr bwMode="auto">
          <a:xfrm>
            <a:off x="3398198" y="941711"/>
            <a:ext cx="2807198"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C:\Users\Brandauer\Diss\NENAWAS\Vorträge\2015-10-07_Köln Management Cycle\Vortrag\Fotos\tepco1202\Fuku 13 Wassertank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906810"/>
            <a:ext cx="3178051" cy="238378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068" y="3494392"/>
            <a:ext cx="3706688" cy="2780016"/>
          </a:xfrm>
          <a:prstGeom prst="rect">
            <a:avLst/>
          </a:prstGeom>
        </p:spPr>
      </p:pic>
    </p:spTree>
    <p:extLst>
      <p:ext uri="{BB962C8B-B14F-4D97-AF65-F5344CB8AC3E}">
        <p14:creationId xmlns:p14="http://schemas.microsoft.com/office/powerpoint/2010/main" val="565205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79413" y="266700"/>
            <a:ext cx="7759700"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endParaRPr lang="de-DE" altLang="de-DE" sz="2200" b="1">
              <a:solidFill>
                <a:srgbClr val="000000"/>
              </a:solidFill>
            </a:endParaRPr>
          </a:p>
        </p:txBody>
      </p:sp>
      <p:sp>
        <p:nvSpPr>
          <p:cNvPr id="97283" name="Rectangle 3"/>
          <p:cNvSpPr>
            <a:spLocks noChangeArrowheads="1"/>
          </p:cNvSpPr>
          <p:nvPr/>
        </p:nvSpPr>
        <p:spPr bwMode="auto">
          <a:xfrm>
            <a:off x="314325" y="1477963"/>
            <a:ext cx="665321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lvl1pPr marL="314325" indent="-314325" defTabSz="1214438" eaLnBrk="0" hangingPunct="0">
              <a:spcBef>
                <a:spcPct val="20000"/>
              </a:spcBef>
              <a:buBlip>
                <a:blip r:embed="rId3"/>
              </a:buBlip>
              <a:tabLst>
                <a:tab pos="7720013" algn="l"/>
              </a:tabLst>
              <a:defRPr sz="2000">
                <a:solidFill>
                  <a:schemeClr val="tx1"/>
                </a:solidFill>
                <a:latin typeface="Arial" charset="0"/>
              </a:defRPr>
            </a:lvl1pPr>
            <a:lvl2pPr marL="742950" indent="-285750" defTabSz="1214438" eaLnBrk="0" hangingPunct="0">
              <a:spcBef>
                <a:spcPct val="20000"/>
              </a:spcBef>
              <a:buBlip>
                <a:blip r:embed="rId4"/>
              </a:buBlip>
              <a:tabLst>
                <a:tab pos="7720013" algn="l"/>
              </a:tabLst>
              <a:defRPr>
                <a:solidFill>
                  <a:schemeClr val="tx1"/>
                </a:solidFill>
                <a:latin typeface="Arial" charset="0"/>
              </a:defRPr>
            </a:lvl2pPr>
            <a:lvl3pPr marL="1143000" indent="-228600" defTabSz="1214438" eaLnBrk="0" hangingPunct="0">
              <a:spcBef>
                <a:spcPct val="20000"/>
              </a:spcBef>
              <a:buBlip>
                <a:blip r:embed="rId5"/>
              </a:buBlip>
              <a:tabLst>
                <a:tab pos="7720013" algn="l"/>
              </a:tabLst>
              <a:defRPr sz="1600">
                <a:solidFill>
                  <a:schemeClr val="tx1"/>
                </a:solidFill>
                <a:latin typeface="Arial" charset="0"/>
              </a:defRPr>
            </a:lvl3pPr>
            <a:lvl4pPr marL="1600200" indent="-228600" defTabSz="1214438" eaLnBrk="0" hangingPunct="0">
              <a:spcBef>
                <a:spcPct val="20000"/>
              </a:spcBef>
              <a:buBlip>
                <a:blip r:embed="rId5"/>
              </a:buBlip>
              <a:tabLst>
                <a:tab pos="7720013" algn="l"/>
              </a:tabLst>
              <a:defRPr sz="1600">
                <a:solidFill>
                  <a:schemeClr val="tx1"/>
                </a:solidFill>
                <a:latin typeface="Arial" charset="0"/>
              </a:defRPr>
            </a:lvl4pPr>
            <a:lvl5pPr marL="2057400" indent="-228600" defTabSz="1214438" eaLnBrk="0" hangingPunct="0">
              <a:spcBef>
                <a:spcPct val="20000"/>
              </a:spcBef>
              <a:buBlip>
                <a:blip r:embed="rId5"/>
              </a:buBlip>
              <a:tabLst>
                <a:tab pos="7720013" algn="l"/>
              </a:tabLst>
              <a:defRPr sz="1600">
                <a:solidFill>
                  <a:schemeClr val="tx1"/>
                </a:solidFill>
                <a:latin typeface="Arial" charset="0"/>
              </a:defRPr>
            </a:lvl5pPr>
            <a:lvl6pPr marL="25146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6pPr>
            <a:lvl7pPr marL="29718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7pPr>
            <a:lvl8pPr marL="34290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8pPr>
            <a:lvl9pPr marL="3886200" indent="-228600" defTabSz="1214438" eaLnBrk="0" fontAlgn="base" hangingPunct="0">
              <a:spcBef>
                <a:spcPct val="20000"/>
              </a:spcBef>
              <a:spcAft>
                <a:spcPct val="0"/>
              </a:spcAft>
              <a:buBlip>
                <a:blip r:embed="rId5"/>
              </a:buBlip>
              <a:tabLst>
                <a:tab pos="7720013" algn="l"/>
              </a:tabLst>
              <a:defRPr sz="1600">
                <a:solidFill>
                  <a:schemeClr val="tx1"/>
                </a:solidFill>
                <a:latin typeface="Arial" charset="0"/>
              </a:defRPr>
            </a:lvl9pPr>
          </a:lstStyle>
          <a:p>
            <a:pPr eaLnBrk="1" hangingPunct="1">
              <a:spcBef>
                <a:spcPct val="0"/>
              </a:spcBef>
              <a:spcAft>
                <a:spcPts val="1200"/>
              </a:spcAft>
              <a:buClr>
                <a:srgbClr val="008080"/>
              </a:buClr>
            </a:pPr>
            <a:endParaRPr lang="de-DE" altLang="de-DE" sz="1800">
              <a:solidFill>
                <a:srgbClr val="000000"/>
              </a:solidFill>
            </a:endParaRPr>
          </a:p>
        </p:txBody>
      </p:sp>
      <p:sp>
        <p:nvSpPr>
          <p:cNvPr id="97284" name="Titel 3"/>
          <p:cNvSpPr>
            <a:spLocks noGrp="1"/>
          </p:cNvSpPr>
          <p:nvPr>
            <p:ph type="title"/>
          </p:nvPr>
        </p:nvSpPr>
        <p:spPr/>
        <p:txBody>
          <a:bodyPr/>
          <a:lstStyle/>
          <a:p>
            <a:pPr eaLnBrk="1" hangingPunct="1"/>
            <a:r>
              <a:rPr lang="de-DE" altLang="de-DE" smtClean="0"/>
              <a:t>Fuel Removal from Unit 4 – February 10 2014 </a:t>
            </a:r>
          </a:p>
        </p:txBody>
      </p:sp>
      <p:pic>
        <p:nvPicPr>
          <p:cNvPr id="972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8" y="838200"/>
            <a:ext cx="2922587" cy="192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900" y="739775"/>
            <a:ext cx="4291013" cy="223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9" name="Rechteck 12"/>
          <p:cNvSpPr>
            <a:spLocks noChangeArrowheads="1"/>
          </p:cNvSpPr>
          <p:nvPr/>
        </p:nvSpPr>
        <p:spPr bwMode="auto">
          <a:xfrm>
            <a:off x="250825" y="6046788"/>
            <a:ext cx="679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Source: http://www.tepco.co.jp/en/nu/fukushima-np/removal4u/index-e.html</a:t>
            </a:r>
          </a:p>
        </p:txBody>
      </p:sp>
      <p:pic>
        <p:nvPicPr>
          <p:cNvPr id="184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4338" y="3144838"/>
            <a:ext cx="1960562"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238" y="4232275"/>
            <a:ext cx="2395537" cy="179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8488" y="3800475"/>
            <a:ext cx="2390775" cy="179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6300" y="3144838"/>
            <a:ext cx="3217863" cy="179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58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79413" y="266700"/>
            <a:ext cx="7759700"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endParaRPr lang="de-DE" altLang="de-DE" sz="2200" b="1">
              <a:solidFill>
                <a:srgbClr val="000000"/>
              </a:solidFill>
            </a:endParaRPr>
          </a:p>
        </p:txBody>
      </p:sp>
      <p:sp>
        <p:nvSpPr>
          <p:cNvPr id="97284" name="Titel 3"/>
          <p:cNvSpPr>
            <a:spLocks noGrp="1"/>
          </p:cNvSpPr>
          <p:nvPr>
            <p:ph type="title"/>
          </p:nvPr>
        </p:nvSpPr>
        <p:spPr>
          <a:xfrm>
            <a:off x="296863" y="296864"/>
            <a:ext cx="4616968" cy="523220"/>
          </a:xfrm>
        </p:spPr>
        <p:txBody>
          <a:bodyPr/>
          <a:lstStyle/>
          <a:p>
            <a:pPr eaLnBrk="1" hangingPunct="1"/>
            <a:r>
              <a:rPr lang="de-DE" altLang="de-DE" sz="2800" dirty="0" smtClean="0"/>
              <a:t>Fuel </a:t>
            </a:r>
            <a:r>
              <a:rPr lang="de-DE" altLang="de-DE" sz="2800" dirty="0" err="1" smtClean="0"/>
              <a:t>Removal</a:t>
            </a:r>
            <a:r>
              <a:rPr lang="de-DE" altLang="de-DE" sz="2800" dirty="0" smtClean="0"/>
              <a:t> </a:t>
            </a:r>
            <a:r>
              <a:rPr lang="de-DE" altLang="de-DE" sz="2800" dirty="0" err="1" smtClean="0"/>
              <a:t>from</a:t>
            </a:r>
            <a:r>
              <a:rPr lang="de-DE" altLang="de-DE" sz="2800" dirty="0" smtClean="0"/>
              <a:t> Unit 4 </a:t>
            </a:r>
          </a:p>
        </p:txBody>
      </p:sp>
      <p:sp>
        <p:nvSpPr>
          <p:cNvPr id="97289" name="Rechteck 12"/>
          <p:cNvSpPr>
            <a:spLocks noChangeArrowheads="1"/>
          </p:cNvSpPr>
          <p:nvPr/>
        </p:nvSpPr>
        <p:spPr bwMode="auto">
          <a:xfrm>
            <a:off x="68820" y="5568932"/>
            <a:ext cx="3870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Source: http://</a:t>
            </a:r>
            <a:r>
              <a:rPr lang="de-DE" altLang="de-DE" sz="1400" dirty="0" smtClean="0">
                <a:solidFill>
                  <a:srgbClr val="000000"/>
                </a:solidFill>
              </a:rPr>
              <a:t>www.tepco.co.jp/en/decommision/</a:t>
            </a:r>
            <a:endParaRPr lang="de-DE" altLang="de-DE" sz="1400" dirty="0">
              <a:solidFill>
                <a:srgbClr val="000000"/>
              </a:solidFill>
            </a:endParaRPr>
          </a:p>
        </p:txBody>
      </p:sp>
      <p:pic>
        <p:nvPicPr>
          <p:cNvPr id="296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63" b="-263"/>
          <a:stretch/>
        </p:blipFill>
        <p:spPr bwMode="auto">
          <a:xfrm>
            <a:off x="4217158" y="4100546"/>
            <a:ext cx="4675322" cy="202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p:cNvPicPr>
            <a:picLocks noChangeAspect="1"/>
          </p:cNvPicPr>
          <p:nvPr/>
        </p:nvPicPr>
        <p:blipFill>
          <a:blip r:embed="rId7"/>
          <a:stretch>
            <a:fillRect/>
          </a:stretch>
        </p:blipFill>
        <p:spPr>
          <a:xfrm>
            <a:off x="296864" y="985838"/>
            <a:ext cx="3920294" cy="3688781"/>
          </a:xfrm>
          <a:prstGeom prst="rect">
            <a:avLst/>
          </a:prstGeom>
        </p:spPr>
      </p:pic>
      <p:sp>
        <p:nvSpPr>
          <p:cNvPr id="3" name="Textfeld 2"/>
          <p:cNvSpPr txBox="1"/>
          <p:nvPr/>
        </p:nvSpPr>
        <p:spPr>
          <a:xfrm>
            <a:off x="4590695" y="2343137"/>
            <a:ext cx="3548418" cy="400110"/>
          </a:xfrm>
          <a:prstGeom prst="rect">
            <a:avLst/>
          </a:prstGeom>
          <a:noFill/>
        </p:spPr>
        <p:txBody>
          <a:bodyPr wrap="square" rtlCol="0">
            <a:spAutoFit/>
          </a:bodyPr>
          <a:lstStyle/>
          <a:p>
            <a:r>
              <a:rPr lang="de-DE" dirty="0" err="1" smtClean="0"/>
              <a:t>Completed</a:t>
            </a:r>
            <a:r>
              <a:rPr lang="de-DE" dirty="0" smtClean="0"/>
              <a:t>: 2014/12/22</a:t>
            </a:r>
            <a:endParaRPr lang="de-DE" dirty="0"/>
          </a:p>
        </p:txBody>
      </p:sp>
    </p:spTree>
    <p:extLst>
      <p:ext uri="{BB962C8B-B14F-4D97-AF65-F5344CB8AC3E}">
        <p14:creationId xmlns:p14="http://schemas.microsoft.com/office/powerpoint/2010/main" val="363713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3380" y="1669430"/>
            <a:ext cx="8934651" cy="2820684"/>
          </a:xfrm>
          <a:prstGeom prst="rect">
            <a:avLst/>
          </a:prstGeom>
        </p:spPr>
      </p:pic>
      <p:sp>
        <p:nvSpPr>
          <p:cNvPr id="6" name="Textfeld 5"/>
          <p:cNvSpPr txBox="1"/>
          <p:nvPr/>
        </p:nvSpPr>
        <p:spPr>
          <a:xfrm>
            <a:off x="326444" y="381334"/>
            <a:ext cx="6096960" cy="461665"/>
          </a:xfrm>
          <a:prstGeom prst="rect">
            <a:avLst/>
          </a:prstGeom>
          <a:noFill/>
        </p:spPr>
        <p:txBody>
          <a:bodyPr wrap="square" rtlCol="0">
            <a:spAutoFit/>
          </a:bodyPr>
          <a:lstStyle/>
          <a:p>
            <a:r>
              <a:rPr lang="de-DE" sz="2400" b="1" dirty="0" err="1" smtClean="0"/>
              <a:t>Decommissioning</a:t>
            </a:r>
            <a:r>
              <a:rPr lang="de-DE" sz="2400" b="1" dirty="0" smtClean="0"/>
              <a:t> </a:t>
            </a:r>
            <a:r>
              <a:rPr lang="de-DE" sz="2400" b="1" dirty="0" err="1" smtClean="0"/>
              <a:t>status</a:t>
            </a:r>
            <a:endParaRPr lang="de-DE" sz="2400" b="1" dirty="0" smtClean="0"/>
          </a:p>
        </p:txBody>
      </p:sp>
      <p:sp>
        <p:nvSpPr>
          <p:cNvPr id="7" name="Textfeld 6"/>
          <p:cNvSpPr txBox="1"/>
          <p:nvPr/>
        </p:nvSpPr>
        <p:spPr>
          <a:xfrm>
            <a:off x="3183606" y="4735783"/>
            <a:ext cx="2575660" cy="400110"/>
          </a:xfrm>
          <a:prstGeom prst="rect">
            <a:avLst/>
          </a:prstGeom>
          <a:noFill/>
        </p:spPr>
        <p:txBody>
          <a:bodyPr wrap="square" rtlCol="0">
            <a:spAutoFit/>
          </a:bodyPr>
          <a:lstStyle/>
          <a:p>
            <a:r>
              <a:rPr lang="de-DE" dirty="0" smtClean="0"/>
              <a:t>28th </a:t>
            </a:r>
            <a:r>
              <a:rPr lang="de-DE" dirty="0" err="1" smtClean="0"/>
              <a:t>January</a:t>
            </a:r>
            <a:r>
              <a:rPr lang="de-DE" dirty="0" smtClean="0"/>
              <a:t> 2016</a:t>
            </a:r>
            <a:endParaRPr lang="de-DE" dirty="0"/>
          </a:p>
        </p:txBody>
      </p:sp>
    </p:spTree>
    <p:extLst>
      <p:ext uri="{BB962C8B-B14F-4D97-AF65-F5344CB8AC3E}">
        <p14:creationId xmlns:p14="http://schemas.microsoft.com/office/powerpoint/2010/main" val="108129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r="40" b="160"/>
          <a:stretch>
            <a:fillRect/>
          </a:stretch>
        </p:blipFill>
        <p:spPr bwMode="auto">
          <a:xfrm>
            <a:off x="323850" y="863600"/>
            <a:ext cx="7050088"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8" name="Group 70"/>
          <p:cNvGraphicFramePr>
            <a:graphicFrameLocks noGrp="1"/>
          </p:cNvGraphicFramePr>
          <p:nvPr/>
        </p:nvGraphicFramePr>
        <p:xfrm>
          <a:off x="2039938" y="4149725"/>
          <a:ext cx="6913562" cy="2133600"/>
        </p:xfrm>
        <a:graphic>
          <a:graphicData uri="http://schemas.openxmlformats.org/drawingml/2006/table">
            <a:tbl>
              <a:tblPr/>
              <a:tblGrid>
                <a:gridCol w="1185183"/>
                <a:gridCol w="2074068"/>
                <a:gridCol w="1873865"/>
                <a:gridCol w="1780446"/>
              </a:tblGrid>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Block</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Inbetriebnahme</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Leistung </a:t>
                      </a:r>
                      <a:r>
                        <a:rPr kumimoji="0" lang="de-DE" sz="1400" b="1" i="0" u="none" strike="noStrike" cap="none" normalizeH="0" baseline="0" dirty="0" err="1" smtClean="0">
                          <a:ln>
                            <a:noFill/>
                          </a:ln>
                          <a:solidFill>
                            <a:schemeClr val="bg1"/>
                          </a:solidFill>
                          <a:effectLst/>
                          <a:latin typeface="Arial" charset="0"/>
                          <a:cs typeface="Arial" charset="0"/>
                        </a:rPr>
                        <a:t>MWe</a:t>
                      </a:r>
                      <a:endParaRPr kumimoji="0" lang="de-DE" sz="1400" b="1" i="0" u="none" strike="noStrike" cap="none" normalizeH="0" baseline="0" dirty="0" smtClean="0">
                        <a:ln>
                          <a:noFill/>
                        </a:ln>
                        <a:solidFill>
                          <a:schemeClr val="bg1"/>
                        </a:solidFill>
                        <a:effectLst/>
                        <a:latin typeface="Arial" charset="0"/>
                        <a:cs typeface="Arial" charset="0"/>
                      </a:endParaRP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1" i="0" u="none" strike="noStrike" cap="none" normalizeH="0" baseline="0" dirty="0" smtClean="0">
                          <a:ln>
                            <a:noFill/>
                          </a:ln>
                          <a:solidFill>
                            <a:schemeClr val="bg1"/>
                          </a:solidFill>
                          <a:effectLst/>
                          <a:latin typeface="Arial" charset="0"/>
                          <a:cs typeface="Arial" charset="0"/>
                        </a:rPr>
                        <a:t>Hersteller</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1971</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460</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2</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3</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1976</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4</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1978</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Hitachi</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5</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1978</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784</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04800">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6</a:t>
                      </a:r>
                    </a:p>
                  </a:txBody>
                  <a:tcPr marL="91450" marR="91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1979</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smtClean="0">
                          <a:ln>
                            <a:noFill/>
                          </a:ln>
                          <a:solidFill>
                            <a:schemeClr val="tx1"/>
                          </a:solidFill>
                          <a:effectLst/>
                          <a:latin typeface="Arial" charset="0"/>
                          <a:cs typeface="Arial" charset="0"/>
                        </a:rPr>
                        <a:t>1100</a:t>
                      </a:r>
                    </a:p>
                  </a:txBody>
                  <a:tcPr marL="91450" marR="91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ct val="0"/>
                        </a:spcAft>
                        <a:buClr>
                          <a:srgbClr val="33B2B2"/>
                        </a:buClr>
                        <a:buSzPct val="100000"/>
                        <a:buFontTx/>
                        <a:buNone/>
                        <a:tabLst/>
                      </a:pPr>
                      <a:r>
                        <a:rPr kumimoji="0" lang="de-DE" sz="1400" b="0" i="0" u="none" strike="noStrike" cap="none" normalizeH="0" baseline="0" dirty="0" smtClean="0">
                          <a:ln>
                            <a:noFill/>
                          </a:ln>
                          <a:solidFill>
                            <a:schemeClr val="tx1"/>
                          </a:solidFill>
                          <a:effectLst/>
                          <a:latin typeface="Arial" charset="0"/>
                          <a:cs typeface="Arial" charset="0"/>
                        </a:rPr>
                        <a:t>Toshiba/GE</a:t>
                      </a:r>
                    </a:p>
                  </a:txBody>
                  <a:tcPr marL="91450" marR="91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sp>
        <p:nvSpPr>
          <p:cNvPr id="27693" name="Textfeld 9"/>
          <p:cNvSpPr txBox="1">
            <a:spLocks noChangeArrowheads="1"/>
          </p:cNvSpPr>
          <p:nvPr/>
        </p:nvSpPr>
        <p:spPr bwMode="auto">
          <a:xfrm>
            <a:off x="7451725" y="2309813"/>
            <a:ext cx="1336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600"/>
              <a:t>Betreiber</a:t>
            </a:r>
            <a:br>
              <a:rPr lang="de-DE" altLang="de-DE" sz="1600"/>
            </a:br>
            <a:r>
              <a:rPr lang="de-DE" altLang="de-DE" sz="1600"/>
              <a:t>der Anlagen:</a:t>
            </a:r>
            <a:br>
              <a:rPr lang="de-DE" altLang="de-DE" sz="1600"/>
            </a:br>
            <a:r>
              <a:rPr lang="de-DE" altLang="de-DE" sz="1600" b="1"/>
              <a:t>TEPCO</a:t>
            </a:r>
          </a:p>
        </p:txBody>
      </p:sp>
      <p:sp>
        <p:nvSpPr>
          <p:cNvPr id="11" name="Textfeld 10"/>
          <p:cNvSpPr txBox="1"/>
          <p:nvPr/>
        </p:nvSpPr>
        <p:spPr>
          <a:xfrm>
            <a:off x="455613" y="5454650"/>
            <a:ext cx="1389062" cy="738188"/>
          </a:xfrm>
          <a:prstGeom prst="rect">
            <a:avLst/>
          </a:prstGeom>
          <a:solidFill>
            <a:schemeClr val="accent6">
              <a:lumMod val="20000"/>
              <a:lumOff val="80000"/>
            </a:schemeClr>
          </a:solidFill>
        </p:spPr>
        <p:txBody>
          <a:bodyPr wrap="none">
            <a:spAutoFit/>
          </a:bodyPr>
          <a:lstStyle/>
          <a:p>
            <a:pPr algn="ctr">
              <a:defRPr/>
            </a:pPr>
            <a:r>
              <a:rPr lang="de-DE" sz="1400" dirty="0">
                <a:ea typeface="+mn-ea"/>
              </a:rPr>
              <a:t>zum Zeitpunkt</a:t>
            </a:r>
            <a:br>
              <a:rPr lang="de-DE" sz="1400" dirty="0">
                <a:ea typeface="+mn-ea"/>
              </a:rPr>
            </a:br>
            <a:r>
              <a:rPr lang="de-DE" sz="1400" dirty="0">
                <a:ea typeface="+mn-ea"/>
              </a:rPr>
              <a:t>des Erdbebens</a:t>
            </a:r>
            <a:br>
              <a:rPr lang="de-DE" sz="1400" dirty="0">
                <a:ea typeface="+mn-ea"/>
              </a:rPr>
            </a:br>
            <a:r>
              <a:rPr lang="de-DE" sz="1400" dirty="0">
                <a:ea typeface="+mn-ea"/>
              </a:rPr>
              <a:t>in Revision</a:t>
            </a:r>
          </a:p>
        </p:txBody>
      </p:sp>
      <p:sp>
        <p:nvSpPr>
          <p:cNvPr id="27695" name="Titel 1"/>
          <p:cNvSpPr>
            <a:spLocks noGrp="1"/>
          </p:cNvSpPr>
          <p:nvPr>
            <p:ph type="title"/>
          </p:nvPr>
        </p:nvSpPr>
        <p:spPr/>
        <p:txBody>
          <a:bodyPr/>
          <a:lstStyle/>
          <a:p>
            <a:r>
              <a:rPr lang="de-DE" altLang="de-DE" smtClean="0">
                <a:ea typeface="ＭＳ Ｐゴシック" panose="020B0600070205080204" pitchFamily="34" charset="-128"/>
              </a:rPr>
              <a:t>Die Siedewasserreaktoren „Fukushima I</a:t>
            </a:r>
            <a:r>
              <a:rPr lang="ja-JP" altLang="de-DE" smtClean="0">
                <a:ea typeface="ＭＳ Ｐゴシック" panose="020B0600070205080204" pitchFamily="34" charset="-128"/>
              </a:rPr>
              <a:t>“</a:t>
            </a: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1343222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6419" y="1593303"/>
            <a:ext cx="8962989" cy="3342535"/>
          </a:xfrm>
          <a:prstGeom prst="rect">
            <a:avLst/>
          </a:prstGeom>
        </p:spPr>
      </p:pic>
      <p:sp>
        <p:nvSpPr>
          <p:cNvPr id="4" name="Textfeld 3"/>
          <p:cNvSpPr txBox="1"/>
          <p:nvPr/>
        </p:nvSpPr>
        <p:spPr>
          <a:xfrm>
            <a:off x="135126" y="381334"/>
            <a:ext cx="6096960" cy="461665"/>
          </a:xfrm>
          <a:prstGeom prst="rect">
            <a:avLst/>
          </a:prstGeom>
          <a:noFill/>
        </p:spPr>
        <p:txBody>
          <a:bodyPr wrap="square" rtlCol="0">
            <a:spAutoFit/>
          </a:bodyPr>
          <a:lstStyle/>
          <a:p>
            <a:r>
              <a:rPr lang="de-DE" sz="2400" b="1" dirty="0" err="1" smtClean="0"/>
              <a:t>Contaminated</a:t>
            </a:r>
            <a:r>
              <a:rPr lang="de-DE" sz="2400" b="1" dirty="0" smtClean="0"/>
              <a:t> </a:t>
            </a:r>
            <a:r>
              <a:rPr lang="de-DE" sz="2400" b="1" dirty="0" err="1" smtClean="0"/>
              <a:t>Water</a:t>
            </a:r>
            <a:r>
              <a:rPr lang="de-DE" sz="2400" b="1" dirty="0" smtClean="0"/>
              <a:t> Management</a:t>
            </a:r>
            <a:endParaRPr lang="de-DE" sz="2400" b="1" dirty="0"/>
          </a:p>
        </p:txBody>
      </p:sp>
      <p:sp>
        <p:nvSpPr>
          <p:cNvPr id="5" name="Textfeld 4"/>
          <p:cNvSpPr txBox="1"/>
          <p:nvPr/>
        </p:nvSpPr>
        <p:spPr>
          <a:xfrm>
            <a:off x="3183606" y="4935838"/>
            <a:ext cx="2575660" cy="400110"/>
          </a:xfrm>
          <a:prstGeom prst="rect">
            <a:avLst/>
          </a:prstGeom>
          <a:noFill/>
        </p:spPr>
        <p:txBody>
          <a:bodyPr wrap="square" rtlCol="0">
            <a:spAutoFit/>
          </a:bodyPr>
          <a:lstStyle/>
          <a:p>
            <a:r>
              <a:rPr lang="de-DE" dirty="0" smtClean="0"/>
              <a:t>28th </a:t>
            </a:r>
            <a:r>
              <a:rPr lang="de-DE" dirty="0" err="1" smtClean="0"/>
              <a:t>January</a:t>
            </a:r>
            <a:r>
              <a:rPr lang="de-DE" dirty="0" smtClean="0"/>
              <a:t> 2016</a:t>
            </a:r>
            <a:endParaRPr lang="de-DE" dirty="0"/>
          </a:p>
        </p:txBody>
      </p:sp>
    </p:spTree>
    <p:extLst>
      <p:ext uri="{BB962C8B-B14F-4D97-AF65-F5344CB8AC3E}">
        <p14:creationId xmlns:p14="http://schemas.microsoft.com/office/powerpoint/2010/main" val="407477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250825" y="379413"/>
            <a:ext cx="7350125" cy="561975"/>
          </a:xfrm>
        </p:spPr>
        <p:txBody>
          <a:bodyPr/>
          <a:lstStyle/>
          <a:p>
            <a:pPr algn="ctr" eaLnBrk="1">
              <a:lnSpc>
                <a:spcPct val="100000"/>
              </a:lnSpc>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defRPr/>
            </a:pPr>
            <a:r>
              <a:rPr lang="de-DE" altLang="en-US" sz="2800" b="1" dirty="0" smtClean="0">
                <a:solidFill>
                  <a:schemeClr val="accent5">
                    <a:lumMod val="50000"/>
                  </a:schemeClr>
                </a:solidFill>
              </a:rPr>
              <a:t>Water decontamination at Fukushima site</a:t>
            </a:r>
          </a:p>
        </p:txBody>
      </p:sp>
      <p:sp>
        <p:nvSpPr>
          <p:cNvPr id="15363" name="Rectangle 2"/>
          <p:cNvSpPr>
            <a:spLocks noChangeArrowheads="1"/>
          </p:cNvSpPr>
          <p:nvPr/>
        </p:nvSpPr>
        <p:spPr bwMode="auto">
          <a:xfrm>
            <a:off x="528638" y="944563"/>
            <a:ext cx="8208962" cy="230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buClr>
                <a:srgbClr val="000000"/>
              </a:buClr>
              <a:buSzPct val="100000"/>
              <a:buFont typeface="Times New Roman" pitchFamily="16" charset="0"/>
              <a:buNone/>
              <a:defRPr/>
            </a:pPr>
            <a:r>
              <a:rPr lang="en-GB" altLang="en-US" sz="2400" dirty="0" smtClean="0">
                <a:solidFill>
                  <a:srgbClr val="000000"/>
                </a:solidFill>
                <a:latin typeface="Times New Roman" pitchFamily="16" charset="0"/>
              </a:rPr>
              <a:t>The water is decontaminated (remove all nuclides </a:t>
            </a:r>
            <a:r>
              <a:rPr lang="en-GB" altLang="en-US" sz="2400" dirty="0" smtClean="0">
                <a:solidFill>
                  <a:srgbClr val="FF0000"/>
                </a:solidFill>
                <a:latin typeface="Times New Roman" pitchFamily="16" charset="0"/>
              </a:rPr>
              <a:t>except</a:t>
            </a:r>
            <a:r>
              <a:rPr lang="en-GB" altLang="en-US" sz="2400" dirty="0" smtClean="0">
                <a:solidFill>
                  <a:srgbClr val="000000"/>
                </a:solidFill>
                <a:latin typeface="Times New Roman" pitchFamily="16" charset="0"/>
              </a:rPr>
              <a:t> </a:t>
            </a:r>
            <a:r>
              <a:rPr lang="en-GB" altLang="en-US" sz="2400" dirty="0" smtClean="0">
                <a:solidFill>
                  <a:srgbClr val="FF0000"/>
                </a:solidFill>
                <a:latin typeface="Times New Roman" pitchFamily="16" charset="0"/>
              </a:rPr>
              <a:t>Tritium</a:t>
            </a:r>
            <a:r>
              <a:rPr lang="en-GB" altLang="en-US" sz="2400" dirty="0" smtClean="0">
                <a:solidFill>
                  <a:srgbClr val="000000"/>
                </a:solidFill>
                <a:latin typeface="Times New Roman" pitchFamily="16" charset="0"/>
              </a:rPr>
              <a:t>) using the Advanced Liquid Processing System (ALPS) delivered by </a:t>
            </a:r>
            <a:r>
              <a:rPr lang="en-GB" altLang="en-US" sz="2400" dirty="0" err="1" smtClean="0">
                <a:solidFill>
                  <a:srgbClr val="000000"/>
                </a:solidFill>
                <a:latin typeface="Times New Roman" pitchFamily="16" charset="0"/>
              </a:rPr>
              <a:t>Kurion</a:t>
            </a:r>
            <a:r>
              <a:rPr lang="en-GB" altLang="en-US" sz="2400" dirty="0" smtClean="0">
                <a:solidFill>
                  <a:srgbClr val="000000"/>
                </a:solidFill>
                <a:latin typeface="Times New Roman" pitchFamily="16" charset="0"/>
              </a:rPr>
              <a:t>:</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Present ALPS: 250m3/day x 3 systems</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High-performance ALPS: 500m3/day x 1 system</a:t>
            </a:r>
          </a:p>
          <a:p>
            <a:pPr eaLnBrk="1" hangingPunct="1">
              <a:buClr>
                <a:srgbClr val="000000"/>
              </a:buClr>
              <a:buSzPct val="100000"/>
              <a:buFont typeface="Times New Roman" pitchFamily="16" charset="0"/>
              <a:buNone/>
              <a:defRPr/>
            </a:pPr>
            <a:r>
              <a:rPr lang="en-GB" altLang="en-US" sz="2400" dirty="0" smtClean="0">
                <a:solidFill>
                  <a:schemeClr val="accent5">
                    <a:lumMod val="50000"/>
                  </a:schemeClr>
                </a:solidFill>
                <a:latin typeface="Times New Roman" pitchFamily="16" charset="0"/>
              </a:rPr>
              <a:t>●</a:t>
            </a:r>
            <a:r>
              <a:rPr lang="en-GB" altLang="en-US" sz="2400" dirty="0" smtClean="0">
                <a:solidFill>
                  <a:srgbClr val="000000"/>
                </a:solidFill>
                <a:latin typeface="Times New Roman" pitchFamily="16" charset="0"/>
              </a:rPr>
              <a:t>Additional ALPS: 250m3/day x 3 systems</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38" y="3248025"/>
            <a:ext cx="5076825" cy="301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354388"/>
            <a:ext cx="3675063" cy="280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2527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78668" y="197430"/>
            <a:ext cx="6833920" cy="400110"/>
          </a:xfrm>
        </p:spPr>
        <p:txBody>
          <a:bodyPr/>
          <a:lstStyle/>
          <a:p>
            <a:pPr algn="ctr" eaLnBrk="1">
              <a:lnSpc>
                <a:spcPct val="100000"/>
              </a:lnSpc>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Lst>
              <a:defRPr/>
            </a:pPr>
            <a:r>
              <a:rPr lang="de-DE" altLang="en-US" b="1" dirty="0" smtClean="0"/>
              <a:t>Kurion expertize concerning tritiated water processing</a:t>
            </a:r>
          </a:p>
        </p:txBody>
      </p:sp>
      <p:sp>
        <p:nvSpPr>
          <p:cNvPr id="16387" name="Rectangle 2"/>
          <p:cNvSpPr>
            <a:spLocks noChangeArrowheads="1"/>
          </p:cNvSpPr>
          <p:nvPr/>
        </p:nvSpPr>
        <p:spPr bwMode="auto">
          <a:xfrm>
            <a:off x="181464" y="1047916"/>
            <a:ext cx="5900761" cy="409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9pPr>
          </a:lstStyle>
          <a:p>
            <a:pPr marL="273050" indent="-273050" eaLnBrk="1" hangingPunct="1">
              <a:buClr>
                <a:srgbClr val="000000"/>
              </a:buClr>
              <a:buSzPct val="100000"/>
              <a:buFont typeface="Times New Roman" pitchFamily="16" charset="0"/>
              <a:buNone/>
              <a:defRPr/>
            </a:pPr>
            <a:r>
              <a:rPr lang="en-GB" altLang="en-US" dirty="0" smtClean="0">
                <a:latin typeface="+mn-lt"/>
              </a:rPr>
              <a:t>■ Modular Detritiation System™ (MDS™) approach for water </a:t>
            </a:r>
            <a:r>
              <a:rPr lang="en-GB" altLang="en-US" dirty="0" err="1" smtClean="0">
                <a:latin typeface="+mn-lt"/>
              </a:rPr>
              <a:t>detritiation</a:t>
            </a:r>
            <a:r>
              <a:rPr lang="en-GB" altLang="en-US" dirty="0" smtClean="0">
                <a:latin typeface="+mn-lt"/>
              </a:rPr>
              <a:t>.</a:t>
            </a:r>
          </a:p>
          <a:p>
            <a:pPr marL="273050" indent="-273050" eaLnBrk="1" hangingPunct="1">
              <a:buClr>
                <a:srgbClr val="000000"/>
              </a:buClr>
              <a:buSzPct val="100000"/>
              <a:buFont typeface="Times New Roman" pitchFamily="16" charset="0"/>
              <a:buNone/>
              <a:defRPr/>
            </a:pPr>
            <a:r>
              <a:rPr lang="en-GB" altLang="en-US" dirty="0" smtClean="0">
                <a:latin typeface="+mn-lt"/>
              </a:rPr>
              <a:t>■ </a:t>
            </a:r>
            <a:r>
              <a:rPr lang="en-GB" altLang="en-US" dirty="0" err="1" smtClean="0">
                <a:latin typeface="+mn-lt"/>
              </a:rPr>
              <a:t>Kurion’s</a:t>
            </a:r>
            <a:r>
              <a:rPr lang="en-GB" altLang="en-US" dirty="0" smtClean="0">
                <a:latin typeface="+mn-lt"/>
              </a:rPr>
              <a:t> MDS™ converts </a:t>
            </a:r>
            <a:r>
              <a:rPr lang="en-GB" altLang="en-US" dirty="0" err="1" smtClean="0">
                <a:latin typeface="+mn-lt"/>
              </a:rPr>
              <a:t>tritiated</a:t>
            </a:r>
            <a:r>
              <a:rPr lang="en-GB" altLang="en-US" dirty="0" smtClean="0">
                <a:latin typeface="+mn-lt"/>
              </a:rPr>
              <a:t> water (HTO) to gaseous Hydrogen (H2), gaseous Oxygen (O2) and HT, then separates Tritium (T) for stabilization and allows for the disposal of the    H2 and O2. </a:t>
            </a:r>
          </a:p>
          <a:p>
            <a:pPr marL="273050" indent="-273050" eaLnBrk="1" hangingPunct="1">
              <a:buClr>
                <a:srgbClr val="000000"/>
              </a:buClr>
              <a:buSzPct val="100000"/>
              <a:buFont typeface="Times New Roman" pitchFamily="16" charset="0"/>
              <a:buNone/>
              <a:defRPr/>
            </a:pPr>
            <a:r>
              <a:rPr lang="en-GB" altLang="en-US" dirty="0" smtClean="0">
                <a:latin typeface="+mn-lt"/>
              </a:rPr>
              <a:t>■ </a:t>
            </a:r>
            <a:r>
              <a:rPr lang="en-GB" altLang="en-US" dirty="0" err="1" smtClean="0">
                <a:latin typeface="+mn-lt"/>
              </a:rPr>
              <a:t>Kurion</a:t>
            </a:r>
            <a:r>
              <a:rPr lang="en-GB" altLang="en-US" dirty="0" smtClean="0">
                <a:latin typeface="+mn-lt"/>
              </a:rPr>
              <a:t> uses a recycling process. By adjusting certain physical parameters and number of cycles, </a:t>
            </a:r>
            <a:r>
              <a:rPr lang="en-GB" altLang="en-US" dirty="0" err="1" smtClean="0">
                <a:latin typeface="+mn-lt"/>
              </a:rPr>
              <a:t>Kurion</a:t>
            </a:r>
            <a:r>
              <a:rPr lang="en-GB" altLang="en-US" dirty="0" smtClean="0">
                <a:latin typeface="+mn-lt"/>
              </a:rPr>
              <a:t> can modify the system’s goals from low volumes/high decontamination to high   volume/low decontamination to achieve the necessary decontamination factors.</a:t>
            </a:r>
          </a:p>
        </p:txBody>
      </p:sp>
      <p:pic>
        <p:nvPicPr>
          <p:cNvPr id="4" name="Grafik 3"/>
          <p:cNvPicPr>
            <a:picLocks noChangeAspect="1"/>
          </p:cNvPicPr>
          <p:nvPr/>
        </p:nvPicPr>
        <p:blipFill>
          <a:blip r:embed="rId3"/>
          <a:stretch>
            <a:fillRect/>
          </a:stretch>
        </p:blipFill>
        <p:spPr>
          <a:xfrm>
            <a:off x="6179429" y="2388357"/>
            <a:ext cx="3022168" cy="3979573"/>
          </a:xfrm>
          <a:prstGeom prst="rect">
            <a:avLst/>
          </a:prstGeom>
        </p:spPr>
      </p:pic>
      <p:sp>
        <p:nvSpPr>
          <p:cNvPr id="5" name="Rechteck 4"/>
          <p:cNvSpPr/>
          <p:nvPr/>
        </p:nvSpPr>
        <p:spPr>
          <a:xfrm>
            <a:off x="6373836" y="1937982"/>
            <a:ext cx="2156346" cy="584775"/>
          </a:xfrm>
          <a:prstGeom prst="rect">
            <a:avLst/>
          </a:prstGeom>
        </p:spPr>
        <p:txBody>
          <a:bodyPr wrap="square">
            <a:spAutoFit/>
          </a:bodyPr>
          <a:lstStyle/>
          <a:p>
            <a:r>
              <a:rPr lang="en-US" sz="1600" i="1" dirty="0"/>
              <a:t>The prototype </a:t>
            </a:r>
            <a:r>
              <a:rPr lang="en-US" sz="1600" i="1" dirty="0" smtClean="0"/>
              <a:t>MDS</a:t>
            </a:r>
            <a:br>
              <a:rPr lang="en-US" sz="1600" i="1" dirty="0" smtClean="0"/>
            </a:br>
            <a:r>
              <a:rPr lang="en-US" sz="1600" i="1" dirty="0" smtClean="0"/>
              <a:t>(</a:t>
            </a:r>
            <a:r>
              <a:rPr lang="en-US" sz="1600" i="1" dirty="0"/>
              <a:t>Image: </a:t>
            </a:r>
            <a:r>
              <a:rPr lang="en-US" sz="1600" i="1" dirty="0" err="1"/>
              <a:t>Kurion</a:t>
            </a:r>
            <a:r>
              <a:rPr lang="en-US" sz="1600" i="1" dirty="0"/>
              <a:t>)</a:t>
            </a:r>
            <a:endParaRPr lang="de-DE" sz="1600" dirty="0"/>
          </a:p>
        </p:txBody>
      </p:sp>
    </p:spTree>
    <p:extLst>
      <p:ext uri="{BB962C8B-B14F-4D97-AF65-F5344CB8AC3E}">
        <p14:creationId xmlns:p14="http://schemas.microsoft.com/office/powerpoint/2010/main" val="9742545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ndauer\Diss\NENAWAS\Vorträge\2015-10-07_Köln Management Cycle\Vortrag\Fukushima-Daiichi-From-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89"/>
            <a:ext cx="8424936" cy="5151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bwMode="auto">
          <a:xfrm>
            <a:off x="3795998" y="6120520"/>
            <a:ext cx="5142433"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 http://enformable.com/wp-content/uploads/2015/09/Fukushima-Daiichi-From-Air.jpg</a:t>
            </a:r>
            <a:endParaRPr lang="en-US" sz="1000" dirty="0" smtClean="0">
              <a:solidFill>
                <a:srgbClr val="000000"/>
              </a:solidFill>
            </a:endParaRPr>
          </a:p>
        </p:txBody>
      </p:sp>
      <p:sp>
        <p:nvSpPr>
          <p:cNvPr id="7" name="Titel 3"/>
          <p:cNvSpPr>
            <a:spLocks noGrp="1"/>
          </p:cNvSpPr>
          <p:nvPr>
            <p:ph type="title"/>
          </p:nvPr>
        </p:nvSpPr>
        <p:spPr/>
        <p:txBody>
          <a:bodyPr/>
          <a:lstStyle/>
          <a:p>
            <a:r>
              <a:rPr lang="de-DE" dirty="0" smtClean="0"/>
              <a:t>Überblick über die Anlage </a:t>
            </a:r>
            <a:r>
              <a:rPr lang="de-DE" sz="1600" dirty="0" smtClean="0"/>
              <a:t>(Stand September 2015)</a:t>
            </a:r>
            <a:endParaRPr lang="de-DE" dirty="0"/>
          </a:p>
        </p:txBody>
      </p:sp>
    </p:spTree>
    <p:extLst>
      <p:ext uri="{BB962C8B-B14F-4D97-AF65-F5344CB8AC3E}">
        <p14:creationId xmlns:p14="http://schemas.microsoft.com/office/powerpoint/2010/main" val="1600651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6379" y="190141"/>
            <a:ext cx="8810200" cy="6148178"/>
          </a:xfrm>
          <a:prstGeom prst="rect">
            <a:avLst/>
          </a:prstGeom>
        </p:spPr>
      </p:pic>
    </p:spTree>
    <p:extLst>
      <p:ext uri="{BB962C8B-B14F-4D97-AF65-F5344CB8AC3E}">
        <p14:creationId xmlns:p14="http://schemas.microsoft.com/office/powerpoint/2010/main" val="293968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3586" y="109183"/>
            <a:ext cx="8867994" cy="6192670"/>
          </a:xfrm>
          <a:prstGeom prst="rect">
            <a:avLst/>
          </a:prstGeom>
        </p:spPr>
      </p:pic>
    </p:spTree>
    <p:extLst>
      <p:ext uri="{BB962C8B-B14F-4D97-AF65-F5344CB8AC3E}">
        <p14:creationId xmlns:p14="http://schemas.microsoft.com/office/powerpoint/2010/main" val="2791687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96863" y="296864"/>
            <a:ext cx="4729178" cy="400110"/>
          </a:xfrm>
        </p:spPr>
        <p:txBody>
          <a:bodyPr/>
          <a:lstStyle/>
          <a:p>
            <a:r>
              <a:rPr lang="de-DE" dirty="0" smtClean="0"/>
              <a:t>Folgen des Unfalls für die Umgebung</a:t>
            </a:r>
            <a:endParaRPr lang="en-US" dirty="0"/>
          </a:p>
        </p:txBody>
      </p:sp>
      <p:sp>
        <p:nvSpPr>
          <p:cNvPr id="2" name="Inhaltsplatzhalt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7300386" cy="520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bwMode="auto">
          <a:xfrm>
            <a:off x="7720148" y="6120520"/>
            <a:ext cx="1218283"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CRIEPI, 2015</a:t>
            </a:r>
            <a:endParaRPr lang="en-US" sz="1000" dirty="0" smtClean="0">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85" t="52432" b="25423"/>
          <a:stretch/>
        </p:blipFill>
        <p:spPr bwMode="auto">
          <a:xfrm>
            <a:off x="7092279" y="1015471"/>
            <a:ext cx="1846151" cy="218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660232" y="3789040"/>
            <a:ext cx="1152128"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179519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90513" y="261938"/>
            <a:ext cx="855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2200" b="1"/>
              <a:t>Ortsdosisleistung im Umkreis von 60 km</a:t>
            </a:r>
            <a:endParaRPr lang="de-DE" altLang="de-DE" sz="2200"/>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777875"/>
            <a:ext cx="7864475"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Oval 4"/>
          <p:cNvSpPr>
            <a:spLocks noChangeArrowheads="1"/>
          </p:cNvSpPr>
          <p:nvPr/>
        </p:nvSpPr>
        <p:spPr bwMode="auto">
          <a:xfrm>
            <a:off x="900113" y="1125538"/>
            <a:ext cx="647700" cy="6477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de-DE"/>
          </a:p>
        </p:txBody>
      </p:sp>
      <p:sp>
        <p:nvSpPr>
          <p:cNvPr id="61445" name="Oval 5"/>
          <p:cNvSpPr>
            <a:spLocks noChangeArrowheads="1"/>
          </p:cNvSpPr>
          <p:nvPr/>
        </p:nvSpPr>
        <p:spPr bwMode="auto">
          <a:xfrm>
            <a:off x="5718175" y="1895475"/>
            <a:ext cx="647700" cy="6477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ltLang="de-DE"/>
          </a:p>
        </p:txBody>
      </p:sp>
      <p:sp>
        <p:nvSpPr>
          <p:cNvPr id="61446" name="Text Box 6"/>
          <p:cNvSpPr txBox="1">
            <a:spLocks noChangeArrowheads="1"/>
          </p:cNvSpPr>
          <p:nvPr/>
        </p:nvSpPr>
        <p:spPr bwMode="auto">
          <a:xfrm>
            <a:off x="6829425" y="2390775"/>
            <a:ext cx="2105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b="1"/>
              <a:t>Normalwert:</a:t>
            </a:r>
            <a:br>
              <a:rPr lang="de-DE" altLang="de-DE" b="1"/>
            </a:br>
            <a:r>
              <a:rPr lang="de-DE" altLang="de-DE" b="1"/>
              <a:t>0,04 Mikro-Sv/h</a:t>
            </a:r>
            <a:endParaRPr lang="en-GB" altLang="de-DE" b="1"/>
          </a:p>
        </p:txBody>
      </p:sp>
      <p:sp>
        <p:nvSpPr>
          <p:cNvPr id="9" name="Text Box 46"/>
          <p:cNvSpPr txBox="1">
            <a:spLocks noChangeArrowheads="1"/>
          </p:cNvSpPr>
          <p:nvPr/>
        </p:nvSpPr>
        <p:spPr bwMode="auto">
          <a:xfrm>
            <a:off x="4932363" y="5762625"/>
            <a:ext cx="1439862" cy="306388"/>
          </a:xfrm>
          <a:prstGeom prst="rect">
            <a:avLst/>
          </a:prstGeom>
          <a:solidFill>
            <a:schemeClr val="bg1"/>
          </a:solidFill>
          <a:ln>
            <a:noFill/>
          </a:ln>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sz="1400" dirty="0" smtClean="0">
                <a:solidFill>
                  <a:schemeClr val="tx2"/>
                </a:solidFill>
                <a:latin typeface="+mn-lt"/>
                <a:ea typeface="+mn-ea"/>
              </a:rPr>
              <a:t>Quelle: MEXT </a:t>
            </a:r>
            <a:endParaRPr lang="de-DE" sz="1400" dirty="0">
              <a:solidFill>
                <a:schemeClr val="tx2"/>
              </a:solidFill>
              <a:latin typeface="+mn-lt"/>
              <a:ea typeface="+mn-ea"/>
            </a:endParaRPr>
          </a:p>
        </p:txBody>
      </p:sp>
      <p:sp>
        <p:nvSpPr>
          <p:cNvPr id="10" name="Text Box 46"/>
          <p:cNvSpPr txBox="1">
            <a:spLocks noChangeArrowheads="1"/>
          </p:cNvSpPr>
          <p:nvPr/>
        </p:nvSpPr>
        <p:spPr bwMode="auto">
          <a:xfrm>
            <a:off x="309563" y="5983288"/>
            <a:ext cx="2089150" cy="369887"/>
          </a:xfrm>
          <a:prstGeom prst="rect">
            <a:avLst/>
          </a:prstGeom>
          <a:noFill/>
          <a:ln>
            <a:noFill/>
          </a:ln>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spcBef>
                <a:spcPct val="50000"/>
              </a:spcBef>
              <a:defRPr/>
            </a:pPr>
            <a:r>
              <a:rPr lang="de-DE" dirty="0" smtClean="0">
                <a:solidFill>
                  <a:schemeClr val="tx2"/>
                </a:solidFill>
                <a:latin typeface="+mn-lt"/>
                <a:ea typeface="+mn-ea"/>
              </a:rPr>
              <a:t>Quelle: MEXT </a:t>
            </a:r>
            <a:endParaRPr lang="de-DE" dirty="0">
              <a:solidFill>
                <a:schemeClr val="tx2"/>
              </a:solidFill>
              <a:latin typeface="+mn-lt"/>
              <a:ea typeface="+mn-ea"/>
            </a:endParaRPr>
          </a:p>
        </p:txBody>
      </p:sp>
    </p:spTree>
    <p:extLst>
      <p:ext uri="{BB962C8B-B14F-4D97-AF65-F5344CB8AC3E}">
        <p14:creationId xmlns:p14="http://schemas.microsoft.com/office/powerpoint/2010/main" val="18767492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Einrichtung von Evakuierungszonen</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4069572" cy="511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876"/>
          <a:stretch/>
        </p:blipFill>
        <p:spPr bwMode="auto">
          <a:xfrm>
            <a:off x="5119836" y="357301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337" y="980728"/>
            <a:ext cx="4494151" cy="243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bwMode="auto">
          <a:xfrm>
            <a:off x="6466600" y="5949280"/>
            <a:ext cx="2471831" cy="307777"/>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thejournal.ie, readingthepictures.org</a:t>
            </a:r>
            <a:r>
              <a:rPr lang="en-US" sz="1000" dirty="0">
                <a:solidFill>
                  <a:srgbClr val="000000"/>
                </a:solidFill>
              </a:rPr>
              <a:t/>
            </a:r>
            <a:br>
              <a:rPr lang="en-US" sz="1000" dirty="0">
                <a:solidFill>
                  <a:srgbClr val="000000"/>
                </a:solidFill>
              </a:rPr>
            </a:br>
            <a:r>
              <a:rPr lang="en-US" sz="1000" dirty="0" smtClean="0">
                <a:solidFill>
                  <a:srgbClr val="000000"/>
                </a:solidFill>
              </a:rPr>
              <a:t>IAEA, Director General report</a:t>
            </a:r>
            <a:endParaRPr lang="de-DE" sz="1000" dirty="0" smtClean="0">
              <a:solidFill>
                <a:srgbClr val="000000"/>
              </a:solidFill>
            </a:endParaRPr>
          </a:p>
        </p:txBody>
      </p:sp>
    </p:spTree>
    <p:extLst>
      <p:ext uri="{BB962C8B-B14F-4D97-AF65-F5344CB8AC3E}">
        <p14:creationId xmlns:p14="http://schemas.microsoft.com/office/powerpoint/2010/main" val="3235035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981075"/>
            <a:ext cx="48387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7651" name="Rectangle 5"/>
          <p:cNvSpPr>
            <a:spLocks noChangeArrowheads="1"/>
          </p:cNvSpPr>
          <p:nvPr/>
        </p:nvSpPr>
        <p:spPr bwMode="auto">
          <a:xfrm>
            <a:off x="176213" y="155575"/>
            <a:ext cx="8604250" cy="609600"/>
          </a:xfrm>
          <a:prstGeom prst="rect">
            <a:avLst/>
          </a:prstGeom>
          <a:noFill/>
          <a:ln w="9525">
            <a:noFill/>
            <a:miter lim="800000"/>
            <a:headEnd/>
            <a:tailEnd/>
          </a:ln>
        </p:spPr>
        <p:txBody>
          <a:bodyPr anchor="ctr"/>
          <a:lstStyle/>
          <a:p>
            <a:pPr>
              <a:defRPr/>
            </a:pPr>
            <a:r>
              <a:rPr lang="en-US" altLang="ja-JP" sz="2800" dirty="0">
                <a:solidFill>
                  <a:srgbClr val="000000"/>
                </a:solidFill>
                <a:latin typeface="Arial"/>
                <a:ea typeface="HGS創英角ﾎﾟｯﾌﾟ体" pitchFamily="50" charset="-128"/>
                <a:cs typeface="Arial" charset="0"/>
              </a:rPr>
              <a:t>Integrated Additional Exposure</a:t>
            </a:r>
            <a:r>
              <a:rPr lang="ja-JP" altLang="en-US" sz="2800" dirty="0">
                <a:solidFill>
                  <a:srgbClr val="000000"/>
                </a:solidFill>
                <a:latin typeface="HGS創英角ﾎﾟｯﾌﾟ体" pitchFamily="50" charset="-128"/>
                <a:ea typeface="HGS創英角ﾎﾟｯﾌﾟ体" pitchFamily="50" charset="-128"/>
                <a:cs typeface="Arial" charset="0"/>
              </a:rPr>
              <a:t>　</a:t>
            </a:r>
          </a:p>
        </p:txBody>
      </p:sp>
      <p:sp>
        <p:nvSpPr>
          <p:cNvPr id="37892" name="テキスト ボックス 15"/>
          <p:cNvSpPr txBox="1">
            <a:spLocks noChangeArrowheads="1"/>
          </p:cNvSpPr>
          <p:nvPr/>
        </p:nvSpPr>
        <p:spPr bwMode="auto">
          <a:xfrm>
            <a:off x="466725" y="765175"/>
            <a:ext cx="2376488"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2000">
                <a:solidFill>
                  <a:srgbClr val="000000"/>
                </a:solidFill>
                <a:latin typeface="HGS創英角ﾎﾟｯﾌﾟ体"/>
                <a:ea typeface="HGS創英角ﾎﾟｯﾌﾟ体"/>
                <a:cs typeface="Arial Unicode MS" pitchFamily="34" charset="-128"/>
              </a:rPr>
              <a:t>Precondition</a:t>
            </a:r>
            <a:endParaRPr lang="ja-JP" altLang="en-US" sz="2000">
              <a:solidFill>
                <a:srgbClr val="000000"/>
              </a:solidFill>
              <a:latin typeface="HGS創英角ﾎﾟｯﾌﾟ体"/>
              <a:ea typeface="HGS創英角ﾎﾟｯﾌﾟ体"/>
              <a:cs typeface="Arial Unicode MS" pitchFamily="34" charset="-128"/>
            </a:endParaRPr>
          </a:p>
        </p:txBody>
      </p:sp>
      <p:sp>
        <p:nvSpPr>
          <p:cNvPr id="37893" name="テキスト ボックス 11"/>
          <p:cNvSpPr txBox="1">
            <a:spLocks noChangeArrowheads="1"/>
          </p:cNvSpPr>
          <p:nvPr/>
        </p:nvSpPr>
        <p:spPr bwMode="auto">
          <a:xfrm>
            <a:off x="4364038" y="4870450"/>
            <a:ext cx="468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Arial Unicode MS" pitchFamily="34" charset="-128"/>
                <a:cs typeface="Arial Unicode MS" pitchFamily="34" charset="-128"/>
              </a:rPr>
              <a:t>Reduction effect of integrated additional exposure  by decontamination</a:t>
            </a:r>
            <a:endParaRPr lang="ja-JP" altLang="en-US" sz="1800">
              <a:solidFill>
                <a:srgbClr val="000000"/>
              </a:solidFill>
              <a:latin typeface="MS PGothic" pitchFamily="34" charset="-128"/>
              <a:ea typeface="Arial Unicode MS" pitchFamily="34" charset="-128"/>
              <a:cs typeface="Arial Unicode MS" pitchFamily="34" charset="-128"/>
            </a:endParaRPr>
          </a:p>
        </p:txBody>
      </p:sp>
      <p:sp>
        <p:nvSpPr>
          <p:cNvPr id="37894" name="テキスト ボックス 15"/>
          <p:cNvSpPr txBox="1">
            <a:spLocks noChangeArrowheads="1"/>
          </p:cNvSpPr>
          <p:nvPr/>
        </p:nvSpPr>
        <p:spPr bwMode="auto">
          <a:xfrm>
            <a:off x="5508625" y="765175"/>
            <a:ext cx="2376488"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2000">
                <a:solidFill>
                  <a:srgbClr val="000000"/>
                </a:solidFill>
                <a:latin typeface="HGS創英角ﾎﾟｯﾌﾟ体"/>
                <a:ea typeface="HGS創英角ﾎﾟｯﾌﾟ体"/>
                <a:cs typeface="Arial Unicode MS" pitchFamily="34" charset="-128"/>
              </a:rPr>
              <a:t>Calculation Result</a:t>
            </a:r>
            <a:endParaRPr lang="ja-JP" altLang="en-US" sz="2000">
              <a:solidFill>
                <a:srgbClr val="000000"/>
              </a:solidFill>
              <a:latin typeface="HGS創英角ﾎﾟｯﾌﾟ体"/>
              <a:ea typeface="HGS創英角ﾎﾟｯﾌﾟ体"/>
              <a:cs typeface="Arial Unicode MS" pitchFamily="34" charset="-128"/>
            </a:endParaRPr>
          </a:p>
        </p:txBody>
      </p:sp>
      <p:grpSp>
        <p:nvGrpSpPr>
          <p:cNvPr id="37895" name="グループ化 113"/>
          <p:cNvGrpSpPr>
            <a:grpSpLocks/>
          </p:cNvGrpSpPr>
          <p:nvPr/>
        </p:nvGrpSpPr>
        <p:grpSpPr bwMode="auto">
          <a:xfrm>
            <a:off x="34925" y="3316288"/>
            <a:ext cx="3816350" cy="2849562"/>
            <a:chOff x="35496" y="3604755"/>
            <a:chExt cx="3816424" cy="2848581"/>
          </a:xfrm>
        </p:grpSpPr>
        <p:grpSp>
          <p:nvGrpSpPr>
            <p:cNvPr id="37906" name="グループ化 76"/>
            <p:cNvGrpSpPr>
              <a:grpSpLocks/>
            </p:cNvGrpSpPr>
            <p:nvPr/>
          </p:nvGrpSpPr>
          <p:grpSpPr bwMode="auto">
            <a:xfrm>
              <a:off x="124250" y="3604755"/>
              <a:ext cx="3727670" cy="2848581"/>
              <a:chOff x="4644008" y="4437112"/>
              <a:chExt cx="3024337" cy="2344525"/>
            </a:xfrm>
          </p:grpSpPr>
          <p:sp>
            <p:nvSpPr>
              <p:cNvPr id="37909" name="正方形/長方形 77"/>
              <p:cNvSpPr>
                <a:spLocks noChangeArrowheads="1"/>
              </p:cNvSpPr>
              <p:nvPr/>
            </p:nvSpPr>
            <p:spPr bwMode="auto">
              <a:xfrm>
                <a:off x="5097503" y="4890343"/>
                <a:ext cx="914478" cy="914300"/>
              </a:xfrm>
              <a:prstGeom prst="rect">
                <a:avLst/>
              </a:prstGeom>
              <a:solidFill>
                <a:srgbClr val="FFFFFF"/>
              </a:solidFill>
              <a:ln w="25400" algn="ctr">
                <a:solidFill>
                  <a:srgbClr val="C0504D"/>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endParaRPr lang="ja-JP" altLang="en-US" sz="1800">
                  <a:solidFill>
                    <a:srgbClr val="000000"/>
                  </a:solidFill>
                  <a:latin typeface="MS PGothic" pitchFamily="34" charset="-128"/>
                  <a:ea typeface="MS PGothic" pitchFamily="34" charset="-128"/>
                </a:endParaRPr>
              </a:p>
            </p:txBody>
          </p:sp>
          <p:sp>
            <p:nvSpPr>
              <p:cNvPr id="37910" name="二等辺三角形 78"/>
              <p:cNvSpPr>
                <a:spLocks noChangeArrowheads="1"/>
              </p:cNvSpPr>
              <p:nvPr/>
            </p:nvSpPr>
            <p:spPr bwMode="auto">
              <a:xfrm>
                <a:off x="4644128" y="4437112"/>
                <a:ext cx="1800620" cy="504171"/>
              </a:xfrm>
              <a:prstGeom prst="triangle">
                <a:avLst>
                  <a:gd name="adj" fmla="val 51037"/>
                </a:avLst>
              </a:prstGeom>
              <a:solidFill>
                <a:srgbClr val="632523"/>
              </a:solidFill>
              <a:ln w="25400" algn="ctr">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endParaRPr lang="ja-JP" altLang="en-US" sz="1800">
                  <a:solidFill>
                    <a:srgbClr val="000000"/>
                  </a:solidFill>
                  <a:latin typeface="MS PGothic" pitchFamily="34" charset="-128"/>
                  <a:ea typeface="MS PGothic" pitchFamily="34" charset="-128"/>
                </a:endParaRPr>
              </a:p>
            </p:txBody>
          </p:sp>
          <p:grpSp>
            <p:nvGrpSpPr>
              <p:cNvPr id="37911" name="Group 176"/>
              <p:cNvGrpSpPr>
                <a:grpSpLocks/>
              </p:cNvGrpSpPr>
              <p:nvPr/>
            </p:nvGrpSpPr>
            <p:grpSpPr bwMode="auto">
              <a:xfrm>
                <a:off x="5055562" y="5727830"/>
                <a:ext cx="2612783" cy="797514"/>
                <a:chOff x="1582" y="1476"/>
                <a:chExt cx="1068" cy="330"/>
              </a:xfrm>
            </p:grpSpPr>
            <p:sp>
              <p:nvSpPr>
                <p:cNvPr id="106" name="Freeform 177"/>
                <p:cNvSpPr>
                  <a:spLocks/>
                </p:cNvSpPr>
                <p:nvPr/>
              </p:nvSpPr>
              <p:spPr bwMode="auto">
                <a:xfrm>
                  <a:off x="1582" y="1476"/>
                  <a:ext cx="867" cy="300"/>
                </a:xfrm>
                <a:custGeom>
                  <a:avLst/>
                  <a:gdLst>
                    <a:gd name="T0" fmla="*/ 578 w 867"/>
                    <a:gd name="T1" fmla="*/ 41 h 330"/>
                    <a:gd name="T2" fmla="*/ 570 w 867"/>
                    <a:gd name="T3" fmla="*/ 0 h 330"/>
                    <a:gd name="T4" fmla="*/ 611 w 867"/>
                    <a:gd name="T5" fmla="*/ 33 h 330"/>
                    <a:gd name="T6" fmla="*/ 603 w 867"/>
                    <a:gd name="T7" fmla="*/ 8 h 330"/>
                    <a:gd name="T8" fmla="*/ 628 w 867"/>
                    <a:gd name="T9" fmla="*/ 41 h 330"/>
                    <a:gd name="T10" fmla="*/ 628 w 867"/>
                    <a:gd name="T11" fmla="*/ 0 h 330"/>
                    <a:gd name="T12" fmla="*/ 661 w 867"/>
                    <a:gd name="T13" fmla="*/ 41 h 330"/>
                    <a:gd name="T14" fmla="*/ 661 w 867"/>
                    <a:gd name="T15" fmla="*/ 8 h 330"/>
                    <a:gd name="T16" fmla="*/ 677 w 867"/>
                    <a:gd name="T17" fmla="*/ 50 h 330"/>
                    <a:gd name="T18" fmla="*/ 685 w 867"/>
                    <a:gd name="T19" fmla="*/ 8 h 330"/>
                    <a:gd name="T20" fmla="*/ 702 w 867"/>
                    <a:gd name="T21" fmla="*/ 50 h 330"/>
                    <a:gd name="T22" fmla="*/ 702 w 867"/>
                    <a:gd name="T23" fmla="*/ 17 h 330"/>
                    <a:gd name="T24" fmla="*/ 727 w 867"/>
                    <a:gd name="T25" fmla="*/ 41 h 330"/>
                    <a:gd name="T26" fmla="*/ 743 w 867"/>
                    <a:gd name="T27" fmla="*/ 8 h 330"/>
                    <a:gd name="T28" fmla="*/ 760 w 867"/>
                    <a:gd name="T29" fmla="*/ 33 h 330"/>
                    <a:gd name="T30" fmla="*/ 785 w 867"/>
                    <a:gd name="T31" fmla="*/ 17 h 330"/>
                    <a:gd name="T32" fmla="*/ 776 w 867"/>
                    <a:gd name="T33" fmla="*/ 58 h 330"/>
                    <a:gd name="T34" fmla="*/ 809 w 867"/>
                    <a:gd name="T35" fmla="*/ 0 h 330"/>
                    <a:gd name="T36" fmla="*/ 801 w 867"/>
                    <a:gd name="T37" fmla="*/ 50 h 330"/>
                    <a:gd name="T38" fmla="*/ 818 w 867"/>
                    <a:gd name="T39" fmla="*/ 8 h 330"/>
                    <a:gd name="T40" fmla="*/ 842 w 867"/>
                    <a:gd name="T41" fmla="*/ 50 h 330"/>
                    <a:gd name="T42" fmla="*/ 842 w 867"/>
                    <a:gd name="T43" fmla="*/ 17 h 330"/>
                    <a:gd name="T44" fmla="*/ 867 w 867"/>
                    <a:gd name="T45" fmla="*/ 0 h 330"/>
                    <a:gd name="T46" fmla="*/ 496 w 867"/>
                    <a:gd name="T47" fmla="*/ 330 h 330"/>
                    <a:gd name="T48" fmla="*/ 0 w 867"/>
                    <a:gd name="T49" fmla="*/ 314 h 330"/>
                    <a:gd name="T50" fmla="*/ 9 w 867"/>
                    <a:gd name="T51" fmla="*/ 41 h 330"/>
                    <a:gd name="T52" fmla="*/ 570 w 867"/>
                    <a:gd name="T53" fmla="*/ 33 h 330"/>
                    <a:gd name="T54" fmla="*/ 578 w 867"/>
                    <a:gd name="T55" fmla="*/ 41 h 3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67"/>
                    <a:gd name="T85" fmla="*/ 0 h 330"/>
                    <a:gd name="T86" fmla="*/ 867 w 867"/>
                    <a:gd name="T87" fmla="*/ 330 h 3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67" h="330">
                      <a:moveTo>
                        <a:pt x="578" y="41"/>
                      </a:moveTo>
                      <a:lnTo>
                        <a:pt x="570" y="0"/>
                      </a:lnTo>
                      <a:lnTo>
                        <a:pt x="611" y="33"/>
                      </a:lnTo>
                      <a:lnTo>
                        <a:pt x="603" y="8"/>
                      </a:lnTo>
                      <a:lnTo>
                        <a:pt x="628" y="41"/>
                      </a:lnTo>
                      <a:lnTo>
                        <a:pt x="628" y="0"/>
                      </a:lnTo>
                      <a:lnTo>
                        <a:pt x="661" y="41"/>
                      </a:lnTo>
                      <a:lnTo>
                        <a:pt x="661" y="8"/>
                      </a:lnTo>
                      <a:lnTo>
                        <a:pt x="677" y="50"/>
                      </a:lnTo>
                      <a:lnTo>
                        <a:pt x="685" y="8"/>
                      </a:lnTo>
                      <a:lnTo>
                        <a:pt x="702" y="50"/>
                      </a:lnTo>
                      <a:lnTo>
                        <a:pt x="702" y="17"/>
                      </a:lnTo>
                      <a:lnTo>
                        <a:pt x="727" y="41"/>
                      </a:lnTo>
                      <a:lnTo>
                        <a:pt x="743" y="8"/>
                      </a:lnTo>
                      <a:lnTo>
                        <a:pt x="760" y="33"/>
                      </a:lnTo>
                      <a:lnTo>
                        <a:pt x="785" y="17"/>
                      </a:lnTo>
                      <a:lnTo>
                        <a:pt x="776" y="58"/>
                      </a:lnTo>
                      <a:lnTo>
                        <a:pt x="809" y="0"/>
                      </a:lnTo>
                      <a:lnTo>
                        <a:pt x="801" y="50"/>
                      </a:lnTo>
                      <a:lnTo>
                        <a:pt x="818" y="8"/>
                      </a:lnTo>
                      <a:lnTo>
                        <a:pt x="842" y="50"/>
                      </a:lnTo>
                      <a:lnTo>
                        <a:pt x="842" y="17"/>
                      </a:lnTo>
                      <a:lnTo>
                        <a:pt x="867" y="0"/>
                      </a:lnTo>
                      <a:lnTo>
                        <a:pt x="496" y="330"/>
                      </a:lnTo>
                      <a:lnTo>
                        <a:pt x="0" y="314"/>
                      </a:lnTo>
                      <a:lnTo>
                        <a:pt x="9" y="41"/>
                      </a:lnTo>
                      <a:lnTo>
                        <a:pt x="570" y="33"/>
                      </a:lnTo>
                      <a:lnTo>
                        <a:pt x="578" y="41"/>
                      </a:lnTo>
                      <a:close/>
                    </a:path>
                  </a:pathLst>
                </a:custGeom>
                <a:solidFill>
                  <a:srgbClr val="F79646"/>
                </a:solidFill>
                <a:ln w="25400" cap="flat" cmpd="sng" algn="ctr">
                  <a:solidFill>
                    <a:srgbClr val="F79646">
                      <a:shade val="50000"/>
                    </a:srgbClr>
                  </a:solidFill>
                  <a:prstDash val="solid"/>
                  <a:headEnd/>
                  <a:tailEnd/>
                </a:ln>
                <a:effectLst/>
              </p:spPr>
              <p:txBody>
                <a:bodyPr/>
                <a:lstStyle/>
                <a:p>
                  <a:pPr fontAlgn="auto">
                    <a:spcBef>
                      <a:spcPts val="0"/>
                    </a:spcBef>
                    <a:spcAft>
                      <a:spcPts val="0"/>
                    </a:spcAft>
                    <a:defRPr/>
                  </a:pPr>
                  <a:endParaRPr lang="ja-JP" altLang="en-US" sz="1800" kern="0">
                    <a:solidFill>
                      <a:sysClr val="window" lastClr="FFFFFF"/>
                    </a:solidFill>
                    <a:cs typeface="Arial" charset="0"/>
                  </a:endParaRPr>
                </a:p>
              </p:txBody>
            </p:sp>
            <p:sp>
              <p:nvSpPr>
                <p:cNvPr id="107" name="Freeform 197"/>
                <p:cNvSpPr>
                  <a:spLocks/>
                </p:cNvSpPr>
                <p:nvPr/>
              </p:nvSpPr>
              <p:spPr bwMode="auto">
                <a:xfrm>
                  <a:off x="2064" y="1480"/>
                  <a:ext cx="586" cy="326"/>
                </a:xfrm>
                <a:custGeom>
                  <a:avLst/>
                  <a:gdLst>
                    <a:gd name="T0" fmla="*/ 0 w 586"/>
                    <a:gd name="T1" fmla="*/ 386 h 322"/>
                    <a:gd name="T2" fmla="*/ 487 w 586"/>
                    <a:gd name="T3" fmla="*/ 386 h 322"/>
                    <a:gd name="T4" fmla="*/ 586 w 586"/>
                    <a:gd name="T5" fmla="*/ 0 h 322"/>
                    <a:gd name="T6" fmla="*/ 388 w 586"/>
                    <a:gd name="T7" fmla="*/ 0 h 322"/>
                    <a:gd name="T8" fmla="*/ 0 w 586"/>
                    <a:gd name="T9" fmla="*/ 386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noFill/>
                <a:ln w="12700">
                  <a:solidFill>
                    <a:srgbClr val="FFFFFF"/>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grpSp>
          <p:grpSp>
            <p:nvGrpSpPr>
              <p:cNvPr id="37912" name="グループ化 68"/>
              <p:cNvGrpSpPr>
                <a:grpSpLocks/>
              </p:cNvGrpSpPr>
              <p:nvPr/>
            </p:nvGrpSpPr>
            <p:grpSpPr bwMode="auto">
              <a:xfrm>
                <a:off x="5436096" y="5295677"/>
                <a:ext cx="227012" cy="509587"/>
                <a:chOff x="1547664" y="764704"/>
                <a:chExt cx="432048" cy="1008112"/>
              </a:xfrm>
            </p:grpSpPr>
            <p:sp>
              <p:nvSpPr>
                <p:cNvPr id="37928" name="スマイル 53"/>
                <p:cNvSpPr>
                  <a:spLocks noChangeArrowheads="1"/>
                </p:cNvSpPr>
                <p:nvPr/>
              </p:nvSpPr>
              <p:spPr bwMode="auto">
                <a:xfrm>
                  <a:off x="1619038" y="763853"/>
                  <a:ext cx="289254" cy="286817"/>
                </a:xfrm>
                <a:prstGeom prst="smileyFace">
                  <a:avLst>
                    <a:gd name="adj" fmla="val -1023"/>
                  </a:avLst>
                </a:prstGeom>
                <a:solidFill>
                  <a:srgbClr val="FFFFFF"/>
                </a:solidFill>
                <a:ln w="15875">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a:spcBef>
                      <a:spcPct val="0"/>
                    </a:spcBef>
                    <a:buSzTx/>
                    <a:buFontTx/>
                    <a:buNone/>
                  </a:pPr>
                  <a:endParaRPr lang="ja-JP" altLang="en-US" sz="1800">
                    <a:solidFill>
                      <a:srgbClr val="000000"/>
                    </a:solidFill>
                    <a:latin typeface="MS PGothic" pitchFamily="34" charset="-128"/>
                    <a:ea typeface="MS PGothic" pitchFamily="34" charset="-128"/>
                    <a:cs typeface="Times New Roman" pitchFamily="18" charset="0"/>
                  </a:endParaRPr>
                </a:p>
              </p:txBody>
            </p:sp>
            <p:cxnSp>
              <p:nvCxnSpPr>
                <p:cNvPr id="37929" name="直線コネクタ 55"/>
                <p:cNvCxnSpPr>
                  <a:cxnSpLocks noChangeShapeType="1"/>
                  <a:stCxn id="37928" idx="4"/>
                </p:cNvCxnSpPr>
                <p:nvPr/>
              </p:nvCxnSpPr>
              <p:spPr bwMode="auto">
                <a:xfrm>
                  <a:off x="1763688" y="1052735"/>
                  <a:ext cx="0" cy="36003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0" name="直線コネクタ 59"/>
                <p:cNvCxnSpPr>
                  <a:cxnSpLocks noChangeShapeType="1"/>
                </p:cNvCxnSpPr>
                <p:nvPr/>
              </p:nvCxnSpPr>
              <p:spPr bwMode="auto">
                <a:xfrm flipH="1">
                  <a:off x="1547664"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1" name="直線コネクタ 60"/>
                <p:cNvCxnSpPr>
                  <a:cxnSpLocks noChangeShapeType="1"/>
                </p:cNvCxnSpPr>
                <p:nvPr/>
              </p:nvCxnSpPr>
              <p:spPr bwMode="auto">
                <a:xfrm>
                  <a:off x="1763688"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2" name="直線コネクタ 61"/>
                <p:cNvCxnSpPr>
                  <a:cxnSpLocks noChangeShapeType="1"/>
                </p:cNvCxnSpPr>
                <p:nvPr/>
              </p:nvCxnSpPr>
              <p:spPr bwMode="auto">
                <a:xfrm>
                  <a:off x="1763688"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33" name="直線コネクタ 62"/>
                <p:cNvCxnSpPr>
                  <a:cxnSpLocks noChangeShapeType="1"/>
                </p:cNvCxnSpPr>
                <p:nvPr/>
              </p:nvCxnSpPr>
              <p:spPr bwMode="auto">
                <a:xfrm flipH="1">
                  <a:off x="1547664"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sp>
            <p:nvSpPr>
              <p:cNvPr id="82" name="Freeform 320"/>
              <p:cNvSpPr>
                <a:spLocks/>
              </p:cNvSpPr>
              <p:nvPr/>
            </p:nvSpPr>
            <p:spPr bwMode="auto">
              <a:xfrm rot="-2280000">
                <a:off x="5407911" y="4998753"/>
                <a:ext cx="719990" cy="107104"/>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3" name="Freeform 320"/>
              <p:cNvSpPr>
                <a:spLocks/>
              </p:cNvSpPr>
              <p:nvPr/>
            </p:nvSpPr>
            <p:spPr bwMode="auto">
              <a:xfrm rot="4800000">
                <a:off x="5345450" y="5920599"/>
                <a:ext cx="647847" cy="14425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4" name="Freeform 320"/>
              <p:cNvSpPr>
                <a:spLocks/>
              </p:cNvSpPr>
              <p:nvPr/>
            </p:nvSpPr>
            <p:spPr bwMode="auto">
              <a:xfrm rot="-6540000">
                <a:off x="5836957" y="5028504"/>
                <a:ext cx="720991" cy="144256"/>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5" name="Freeform 320"/>
              <p:cNvSpPr>
                <a:spLocks/>
              </p:cNvSpPr>
              <p:nvPr/>
            </p:nvSpPr>
            <p:spPr bwMode="auto">
              <a:xfrm rot="8520000">
                <a:off x="5623006" y="5786357"/>
                <a:ext cx="864246" cy="287351"/>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6" name="Freeform 196"/>
              <p:cNvSpPr>
                <a:spLocks/>
              </p:cNvSpPr>
              <p:nvPr/>
            </p:nvSpPr>
            <p:spPr bwMode="auto">
              <a:xfrm>
                <a:off x="6011981" y="5589130"/>
                <a:ext cx="1647349" cy="864666"/>
              </a:xfrm>
              <a:custGeom>
                <a:avLst/>
                <a:gdLst>
                  <a:gd name="T0" fmla="*/ 0 w 586"/>
                  <a:gd name="T1" fmla="*/ 322 h 322"/>
                  <a:gd name="T2" fmla="*/ 487 w 586"/>
                  <a:gd name="T3" fmla="*/ 322 h 322"/>
                  <a:gd name="T4" fmla="*/ 586 w 586"/>
                  <a:gd name="T5" fmla="*/ 0 h 322"/>
                  <a:gd name="T6" fmla="*/ 388 w 586"/>
                  <a:gd name="T7" fmla="*/ 0 h 322"/>
                  <a:gd name="T8" fmla="*/ 0 w 586"/>
                  <a:gd name="T9" fmla="*/ 322 h 322"/>
                  <a:gd name="T10" fmla="*/ 0 60000 65536"/>
                  <a:gd name="T11" fmla="*/ 0 60000 65536"/>
                  <a:gd name="T12" fmla="*/ 0 60000 65536"/>
                  <a:gd name="T13" fmla="*/ 0 60000 65536"/>
                  <a:gd name="T14" fmla="*/ 0 60000 65536"/>
                  <a:gd name="T15" fmla="*/ 0 w 586"/>
                  <a:gd name="T16" fmla="*/ 0 h 322"/>
                  <a:gd name="T17" fmla="*/ 586 w 586"/>
                  <a:gd name="T18" fmla="*/ 322 h 322"/>
                </a:gdLst>
                <a:ahLst/>
                <a:cxnLst>
                  <a:cxn ang="T10">
                    <a:pos x="T0" y="T1"/>
                  </a:cxn>
                  <a:cxn ang="T11">
                    <a:pos x="T2" y="T3"/>
                  </a:cxn>
                  <a:cxn ang="T12">
                    <a:pos x="T4" y="T5"/>
                  </a:cxn>
                  <a:cxn ang="T13">
                    <a:pos x="T6" y="T7"/>
                  </a:cxn>
                  <a:cxn ang="T14">
                    <a:pos x="T8" y="T9"/>
                  </a:cxn>
                </a:cxnLst>
                <a:rect l="T15" t="T16" r="T17" b="T18"/>
                <a:pathLst>
                  <a:path w="586" h="322">
                    <a:moveTo>
                      <a:pt x="0" y="322"/>
                    </a:moveTo>
                    <a:lnTo>
                      <a:pt x="487" y="322"/>
                    </a:lnTo>
                    <a:lnTo>
                      <a:pt x="586" y="0"/>
                    </a:lnTo>
                    <a:lnTo>
                      <a:pt x="388" y="0"/>
                    </a:lnTo>
                    <a:lnTo>
                      <a:pt x="0" y="322"/>
                    </a:lnTo>
                    <a:close/>
                  </a:path>
                </a:pathLst>
              </a:custGeom>
              <a:solidFill>
                <a:srgbClr val="808080"/>
              </a:solidFill>
              <a:ln w="9525">
                <a:noFill/>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7" name="Freeform 320"/>
              <p:cNvSpPr>
                <a:spLocks/>
              </p:cNvSpPr>
              <p:nvPr/>
            </p:nvSpPr>
            <p:spPr bwMode="auto">
              <a:xfrm rot="1740000">
                <a:off x="5604974" y="5828153"/>
                <a:ext cx="1439981" cy="107104"/>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8" name="Freeform 316"/>
              <p:cNvSpPr>
                <a:spLocks noEditPoints="1"/>
              </p:cNvSpPr>
              <p:nvPr/>
            </p:nvSpPr>
            <p:spPr bwMode="auto">
              <a:xfrm rot="-3420000">
                <a:off x="6366559" y="6100665"/>
                <a:ext cx="1336183" cy="25760"/>
              </a:xfrm>
              <a:custGeom>
                <a:avLst/>
                <a:gdLst>
                  <a:gd name="T0" fmla="*/ 0 w 842"/>
                  <a:gd name="T1" fmla="*/ 0 h 16"/>
                  <a:gd name="T2" fmla="*/ 57 w 842"/>
                  <a:gd name="T3" fmla="*/ 0 h 16"/>
                  <a:gd name="T4" fmla="*/ 57 w 842"/>
                  <a:gd name="T5" fmla="*/ 16 h 16"/>
                  <a:gd name="T6" fmla="*/ 0 w 842"/>
                  <a:gd name="T7" fmla="*/ 16 h 16"/>
                  <a:gd name="T8" fmla="*/ 0 w 842"/>
                  <a:gd name="T9" fmla="*/ 0 h 16"/>
                  <a:gd name="T10" fmla="*/ 99 w 842"/>
                  <a:gd name="T11" fmla="*/ 0 h 16"/>
                  <a:gd name="T12" fmla="*/ 156 w 842"/>
                  <a:gd name="T13" fmla="*/ 0 h 16"/>
                  <a:gd name="T14" fmla="*/ 156 w 842"/>
                  <a:gd name="T15" fmla="*/ 16 h 16"/>
                  <a:gd name="T16" fmla="*/ 99 w 842"/>
                  <a:gd name="T17" fmla="*/ 16 h 16"/>
                  <a:gd name="T18" fmla="*/ 99 w 842"/>
                  <a:gd name="T19" fmla="*/ 0 h 16"/>
                  <a:gd name="T20" fmla="*/ 198 w 842"/>
                  <a:gd name="T21" fmla="*/ 0 h 16"/>
                  <a:gd name="T22" fmla="*/ 255 w 842"/>
                  <a:gd name="T23" fmla="*/ 0 h 16"/>
                  <a:gd name="T24" fmla="*/ 255 w 842"/>
                  <a:gd name="T25" fmla="*/ 16 h 16"/>
                  <a:gd name="T26" fmla="*/ 198 w 842"/>
                  <a:gd name="T27" fmla="*/ 16 h 16"/>
                  <a:gd name="T28" fmla="*/ 198 w 842"/>
                  <a:gd name="T29" fmla="*/ 0 h 16"/>
                  <a:gd name="T30" fmla="*/ 297 w 842"/>
                  <a:gd name="T31" fmla="*/ 0 h 16"/>
                  <a:gd name="T32" fmla="*/ 355 w 842"/>
                  <a:gd name="T33" fmla="*/ 0 h 16"/>
                  <a:gd name="T34" fmla="*/ 355 w 842"/>
                  <a:gd name="T35" fmla="*/ 16 h 16"/>
                  <a:gd name="T36" fmla="*/ 297 w 842"/>
                  <a:gd name="T37" fmla="*/ 16 h 16"/>
                  <a:gd name="T38" fmla="*/ 297 w 842"/>
                  <a:gd name="T39" fmla="*/ 0 h 16"/>
                  <a:gd name="T40" fmla="*/ 404 w 842"/>
                  <a:gd name="T41" fmla="*/ 0 h 16"/>
                  <a:gd name="T42" fmla="*/ 462 w 842"/>
                  <a:gd name="T43" fmla="*/ 0 h 16"/>
                  <a:gd name="T44" fmla="*/ 462 w 842"/>
                  <a:gd name="T45" fmla="*/ 16 h 16"/>
                  <a:gd name="T46" fmla="*/ 404 w 842"/>
                  <a:gd name="T47" fmla="*/ 16 h 16"/>
                  <a:gd name="T48" fmla="*/ 404 w 842"/>
                  <a:gd name="T49" fmla="*/ 0 h 16"/>
                  <a:gd name="T50" fmla="*/ 503 w 842"/>
                  <a:gd name="T51" fmla="*/ 0 h 16"/>
                  <a:gd name="T52" fmla="*/ 561 w 842"/>
                  <a:gd name="T53" fmla="*/ 0 h 16"/>
                  <a:gd name="T54" fmla="*/ 561 w 842"/>
                  <a:gd name="T55" fmla="*/ 16 h 16"/>
                  <a:gd name="T56" fmla="*/ 503 w 842"/>
                  <a:gd name="T57" fmla="*/ 16 h 16"/>
                  <a:gd name="T58" fmla="*/ 503 w 842"/>
                  <a:gd name="T59" fmla="*/ 0 h 16"/>
                  <a:gd name="T60" fmla="*/ 602 w 842"/>
                  <a:gd name="T61" fmla="*/ 0 h 16"/>
                  <a:gd name="T62" fmla="*/ 660 w 842"/>
                  <a:gd name="T63" fmla="*/ 0 h 16"/>
                  <a:gd name="T64" fmla="*/ 660 w 842"/>
                  <a:gd name="T65" fmla="*/ 16 h 16"/>
                  <a:gd name="T66" fmla="*/ 602 w 842"/>
                  <a:gd name="T67" fmla="*/ 16 h 16"/>
                  <a:gd name="T68" fmla="*/ 602 w 842"/>
                  <a:gd name="T69" fmla="*/ 0 h 16"/>
                  <a:gd name="T70" fmla="*/ 701 w 842"/>
                  <a:gd name="T71" fmla="*/ 0 h 16"/>
                  <a:gd name="T72" fmla="*/ 759 w 842"/>
                  <a:gd name="T73" fmla="*/ 0 h 16"/>
                  <a:gd name="T74" fmla="*/ 759 w 842"/>
                  <a:gd name="T75" fmla="*/ 16 h 16"/>
                  <a:gd name="T76" fmla="*/ 701 w 842"/>
                  <a:gd name="T77" fmla="*/ 16 h 16"/>
                  <a:gd name="T78" fmla="*/ 701 w 842"/>
                  <a:gd name="T79" fmla="*/ 0 h 16"/>
                  <a:gd name="T80" fmla="*/ 809 w 842"/>
                  <a:gd name="T81" fmla="*/ 0 h 16"/>
                  <a:gd name="T82" fmla="*/ 842 w 842"/>
                  <a:gd name="T83" fmla="*/ 0 h 16"/>
                  <a:gd name="T84" fmla="*/ 842 w 842"/>
                  <a:gd name="T85" fmla="*/ 16 h 16"/>
                  <a:gd name="T86" fmla="*/ 809 w 842"/>
                  <a:gd name="T87" fmla="*/ 16 h 16"/>
                  <a:gd name="T88" fmla="*/ 809 w 842"/>
                  <a:gd name="T89" fmla="*/ 0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2"/>
                  <a:gd name="T136" fmla="*/ 0 h 16"/>
                  <a:gd name="T137" fmla="*/ 842 w 842"/>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2" h="16">
                    <a:moveTo>
                      <a:pt x="0" y="0"/>
                    </a:moveTo>
                    <a:lnTo>
                      <a:pt x="57" y="0"/>
                    </a:lnTo>
                    <a:lnTo>
                      <a:pt x="57" y="16"/>
                    </a:lnTo>
                    <a:lnTo>
                      <a:pt x="0" y="16"/>
                    </a:lnTo>
                    <a:lnTo>
                      <a:pt x="0" y="0"/>
                    </a:lnTo>
                    <a:close/>
                    <a:moveTo>
                      <a:pt x="99" y="0"/>
                    </a:moveTo>
                    <a:lnTo>
                      <a:pt x="156" y="0"/>
                    </a:lnTo>
                    <a:lnTo>
                      <a:pt x="156" y="16"/>
                    </a:lnTo>
                    <a:lnTo>
                      <a:pt x="99" y="16"/>
                    </a:lnTo>
                    <a:lnTo>
                      <a:pt x="99" y="0"/>
                    </a:lnTo>
                    <a:close/>
                    <a:moveTo>
                      <a:pt x="198" y="0"/>
                    </a:moveTo>
                    <a:lnTo>
                      <a:pt x="255" y="0"/>
                    </a:lnTo>
                    <a:lnTo>
                      <a:pt x="255" y="16"/>
                    </a:lnTo>
                    <a:lnTo>
                      <a:pt x="198" y="16"/>
                    </a:lnTo>
                    <a:lnTo>
                      <a:pt x="198" y="0"/>
                    </a:lnTo>
                    <a:close/>
                    <a:moveTo>
                      <a:pt x="297" y="0"/>
                    </a:moveTo>
                    <a:lnTo>
                      <a:pt x="355" y="0"/>
                    </a:lnTo>
                    <a:lnTo>
                      <a:pt x="355" y="16"/>
                    </a:lnTo>
                    <a:lnTo>
                      <a:pt x="297" y="16"/>
                    </a:lnTo>
                    <a:lnTo>
                      <a:pt x="297" y="0"/>
                    </a:lnTo>
                    <a:close/>
                    <a:moveTo>
                      <a:pt x="404" y="0"/>
                    </a:moveTo>
                    <a:lnTo>
                      <a:pt x="462" y="0"/>
                    </a:lnTo>
                    <a:lnTo>
                      <a:pt x="462" y="16"/>
                    </a:lnTo>
                    <a:lnTo>
                      <a:pt x="404" y="16"/>
                    </a:lnTo>
                    <a:lnTo>
                      <a:pt x="404" y="0"/>
                    </a:lnTo>
                    <a:close/>
                    <a:moveTo>
                      <a:pt x="503" y="0"/>
                    </a:moveTo>
                    <a:lnTo>
                      <a:pt x="561" y="0"/>
                    </a:lnTo>
                    <a:lnTo>
                      <a:pt x="561" y="16"/>
                    </a:lnTo>
                    <a:lnTo>
                      <a:pt x="503" y="16"/>
                    </a:lnTo>
                    <a:lnTo>
                      <a:pt x="503" y="0"/>
                    </a:lnTo>
                    <a:close/>
                    <a:moveTo>
                      <a:pt x="602" y="0"/>
                    </a:moveTo>
                    <a:lnTo>
                      <a:pt x="660" y="0"/>
                    </a:lnTo>
                    <a:lnTo>
                      <a:pt x="660" y="16"/>
                    </a:lnTo>
                    <a:lnTo>
                      <a:pt x="602" y="16"/>
                    </a:lnTo>
                    <a:lnTo>
                      <a:pt x="602" y="0"/>
                    </a:lnTo>
                    <a:close/>
                    <a:moveTo>
                      <a:pt x="701" y="0"/>
                    </a:moveTo>
                    <a:lnTo>
                      <a:pt x="759" y="0"/>
                    </a:lnTo>
                    <a:lnTo>
                      <a:pt x="759" y="16"/>
                    </a:lnTo>
                    <a:lnTo>
                      <a:pt x="701" y="16"/>
                    </a:lnTo>
                    <a:lnTo>
                      <a:pt x="701" y="0"/>
                    </a:lnTo>
                    <a:close/>
                    <a:moveTo>
                      <a:pt x="809" y="0"/>
                    </a:moveTo>
                    <a:lnTo>
                      <a:pt x="842" y="0"/>
                    </a:lnTo>
                    <a:lnTo>
                      <a:pt x="842" y="16"/>
                    </a:lnTo>
                    <a:lnTo>
                      <a:pt x="809" y="16"/>
                    </a:lnTo>
                    <a:lnTo>
                      <a:pt x="809" y="0"/>
                    </a:lnTo>
                    <a:close/>
                  </a:path>
                </a:pathLst>
              </a:custGeom>
              <a:solidFill>
                <a:srgbClr val="FFFFFF"/>
              </a:solidFill>
              <a:ln w="0">
                <a:solidFill>
                  <a:srgbClr val="FFFFFF"/>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sp>
            <p:nvSpPr>
              <p:cNvPr id="89" name="Freeform 320"/>
              <p:cNvSpPr>
                <a:spLocks/>
              </p:cNvSpPr>
              <p:nvPr/>
            </p:nvSpPr>
            <p:spPr bwMode="auto">
              <a:xfrm rot="3120000">
                <a:off x="6402397" y="5916926"/>
                <a:ext cx="719684" cy="179031"/>
              </a:xfrm>
              <a:custGeom>
                <a:avLst/>
                <a:gdLst>
                  <a:gd name="T0" fmla="*/ 17 w 132"/>
                  <a:gd name="T1" fmla="*/ 24 h 66"/>
                  <a:gd name="T2" fmla="*/ 0 w 132"/>
                  <a:gd name="T3" fmla="*/ 57 h 66"/>
                  <a:gd name="T4" fmla="*/ 33 w 132"/>
                  <a:gd name="T5" fmla="*/ 66 h 66"/>
                  <a:gd name="T6" fmla="*/ 25 w 132"/>
                  <a:gd name="T7" fmla="*/ 57 h 66"/>
                  <a:gd name="T8" fmla="*/ 41 w 132"/>
                  <a:gd name="T9" fmla="*/ 33 h 66"/>
                  <a:gd name="T10" fmla="*/ 66 w 132"/>
                  <a:gd name="T11" fmla="*/ 49 h 66"/>
                  <a:gd name="T12" fmla="*/ 83 w 132"/>
                  <a:gd name="T13" fmla="*/ 24 h 66"/>
                  <a:gd name="T14" fmla="*/ 107 w 132"/>
                  <a:gd name="T15" fmla="*/ 41 h 66"/>
                  <a:gd name="T16" fmla="*/ 132 w 132"/>
                  <a:gd name="T17" fmla="*/ 0 h 66"/>
                  <a:gd name="T18" fmla="*/ 107 w 132"/>
                  <a:gd name="T19" fmla="*/ 24 h 66"/>
                  <a:gd name="T20" fmla="*/ 83 w 132"/>
                  <a:gd name="T21" fmla="*/ 8 h 66"/>
                  <a:gd name="T22" fmla="*/ 66 w 132"/>
                  <a:gd name="T23" fmla="*/ 33 h 66"/>
                  <a:gd name="T24" fmla="*/ 50 w 132"/>
                  <a:gd name="T25" fmla="*/ 16 h 66"/>
                  <a:gd name="T26" fmla="*/ 25 w 132"/>
                  <a:gd name="T27" fmla="*/ 41 h 66"/>
                  <a:gd name="T28" fmla="*/ 17 w 132"/>
                  <a:gd name="T29" fmla="*/ 24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6"/>
                  <a:gd name="T47" fmla="*/ 132 w 13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6">
                    <a:moveTo>
                      <a:pt x="17" y="24"/>
                    </a:moveTo>
                    <a:lnTo>
                      <a:pt x="0" y="57"/>
                    </a:lnTo>
                    <a:lnTo>
                      <a:pt x="33" y="66"/>
                    </a:lnTo>
                    <a:lnTo>
                      <a:pt x="25" y="57"/>
                    </a:lnTo>
                    <a:lnTo>
                      <a:pt x="41" y="33"/>
                    </a:lnTo>
                    <a:lnTo>
                      <a:pt x="66" y="49"/>
                    </a:lnTo>
                    <a:lnTo>
                      <a:pt x="83" y="24"/>
                    </a:lnTo>
                    <a:lnTo>
                      <a:pt x="107" y="41"/>
                    </a:lnTo>
                    <a:lnTo>
                      <a:pt x="132" y="0"/>
                    </a:lnTo>
                    <a:lnTo>
                      <a:pt x="107" y="24"/>
                    </a:lnTo>
                    <a:lnTo>
                      <a:pt x="83" y="8"/>
                    </a:lnTo>
                    <a:lnTo>
                      <a:pt x="66" y="33"/>
                    </a:lnTo>
                    <a:lnTo>
                      <a:pt x="50" y="16"/>
                    </a:lnTo>
                    <a:lnTo>
                      <a:pt x="25" y="41"/>
                    </a:lnTo>
                    <a:lnTo>
                      <a:pt x="17" y="24"/>
                    </a:lnTo>
                    <a:close/>
                  </a:path>
                </a:pathLst>
              </a:custGeom>
              <a:solidFill>
                <a:srgbClr val="FF0000"/>
              </a:solidFill>
              <a:ln w="6350">
                <a:solidFill>
                  <a:srgbClr val="EEECE1"/>
                </a:solidFill>
                <a:prstDash val="solid"/>
                <a:round/>
                <a:headEnd/>
                <a:tailEnd/>
              </a:ln>
            </p:spPr>
            <p:txBody>
              <a:bodyPr/>
              <a:lstStyle/>
              <a:p>
                <a:pPr fontAlgn="auto">
                  <a:spcBef>
                    <a:spcPts val="0"/>
                  </a:spcBef>
                  <a:spcAft>
                    <a:spcPts val="0"/>
                  </a:spcAft>
                  <a:defRPr/>
                </a:pPr>
                <a:endParaRPr lang="ja-JP" altLang="en-US" sz="1800" kern="0">
                  <a:solidFill>
                    <a:sysClr val="windowText" lastClr="000000"/>
                  </a:solidFill>
                  <a:cs typeface="Arial" charset="0"/>
                </a:endParaRPr>
              </a:p>
            </p:txBody>
          </p:sp>
          <p:grpSp>
            <p:nvGrpSpPr>
              <p:cNvPr id="37921" name="グループ化 68"/>
              <p:cNvGrpSpPr>
                <a:grpSpLocks/>
              </p:cNvGrpSpPr>
              <p:nvPr/>
            </p:nvGrpSpPr>
            <p:grpSpPr bwMode="auto">
              <a:xfrm>
                <a:off x="6300192" y="5367685"/>
                <a:ext cx="227012" cy="509587"/>
                <a:chOff x="1547664" y="764704"/>
                <a:chExt cx="432048" cy="1008112"/>
              </a:xfrm>
            </p:grpSpPr>
            <p:sp>
              <p:nvSpPr>
                <p:cNvPr id="37922" name="スマイル 53"/>
                <p:cNvSpPr>
                  <a:spLocks noChangeArrowheads="1"/>
                </p:cNvSpPr>
                <p:nvPr/>
              </p:nvSpPr>
              <p:spPr bwMode="auto">
                <a:xfrm>
                  <a:off x="1619324" y="763517"/>
                  <a:ext cx="289254" cy="289400"/>
                </a:xfrm>
                <a:prstGeom prst="smileyFace">
                  <a:avLst>
                    <a:gd name="adj" fmla="val -1023"/>
                  </a:avLst>
                </a:prstGeom>
                <a:solidFill>
                  <a:srgbClr val="FFFFFF"/>
                </a:solidFill>
                <a:ln w="15875">
                  <a:solidFill>
                    <a:srgbClr val="000000"/>
                  </a:solidFill>
                  <a:miter lim="800000"/>
                  <a:headEnd/>
                  <a:tailEnd/>
                </a:ln>
              </p:spPr>
              <p:txBody>
                <a:bodyPr anchor="ct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a:spcBef>
                      <a:spcPct val="0"/>
                    </a:spcBef>
                    <a:buSzTx/>
                    <a:buFontTx/>
                    <a:buNone/>
                  </a:pPr>
                  <a:endParaRPr lang="ja-JP" altLang="en-US" sz="1800">
                    <a:solidFill>
                      <a:srgbClr val="000000"/>
                    </a:solidFill>
                    <a:latin typeface="MS PGothic" pitchFamily="34" charset="-128"/>
                    <a:ea typeface="MS PGothic" pitchFamily="34" charset="-128"/>
                    <a:cs typeface="Times New Roman" pitchFamily="18" charset="0"/>
                  </a:endParaRPr>
                </a:p>
              </p:txBody>
            </p:sp>
            <p:cxnSp>
              <p:nvCxnSpPr>
                <p:cNvPr id="37923" name="直線コネクタ 55"/>
                <p:cNvCxnSpPr>
                  <a:cxnSpLocks noChangeShapeType="1"/>
                  <a:stCxn id="37922" idx="4"/>
                </p:cNvCxnSpPr>
                <p:nvPr/>
              </p:nvCxnSpPr>
              <p:spPr bwMode="auto">
                <a:xfrm>
                  <a:off x="1763688" y="1052735"/>
                  <a:ext cx="0" cy="360039"/>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4" name="直線コネクタ 59"/>
                <p:cNvCxnSpPr>
                  <a:cxnSpLocks noChangeShapeType="1"/>
                </p:cNvCxnSpPr>
                <p:nvPr/>
              </p:nvCxnSpPr>
              <p:spPr bwMode="auto">
                <a:xfrm flipH="1">
                  <a:off x="1547664"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5" name="直線コネクタ 60"/>
                <p:cNvCxnSpPr>
                  <a:cxnSpLocks noChangeShapeType="1"/>
                </p:cNvCxnSpPr>
                <p:nvPr/>
              </p:nvCxnSpPr>
              <p:spPr bwMode="auto">
                <a:xfrm>
                  <a:off x="1763688" y="1124744"/>
                  <a:ext cx="216024" cy="288032"/>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6" name="直線コネクタ 61"/>
                <p:cNvCxnSpPr>
                  <a:cxnSpLocks noChangeShapeType="1"/>
                </p:cNvCxnSpPr>
                <p:nvPr/>
              </p:nvCxnSpPr>
              <p:spPr bwMode="auto">
                <a:xfrm>
                  <a:off x="1763688"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37927" name="直線コネクタ 62"/>
                <p:cNvCxnSpPr>
                  <a:cxnSpLocks noChangeShapeType="1"/>
                </p:cNvCxnSpPr>
                <p:nvPr/>
              </p:nvCxnSpPr>
              <p:spPr bwMode="auto">
                <a:xfrm flipH="1">
                  <a:off x="1547664" y="1412776"/>
                  <a:ext cx="216024" cy="36004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grpSp>
        </p:grpSp>
        <p:sp>
          <p:nvSpPr>
            <p:cNvPr id="108" name="正方形/長方形 107"/>
            <p:cNvSpPr/>
            <p:nvPr/>
          </p:nvSpPr>
          <p:spPr>
            <a:xfrm>
              <a:off x="2051660" y="4293493"/>
              <a:ext cx="1368452" cy="28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ja-JP" sz="1800" smtClean="0">
                  <a:solidFill>
                    <a:srgbClr val="000000"/>
                  </a:solidFill>
                  <a:latin typeface="MS PGothic" pitchFamily="34" charset="-128"/>
                  <a:ea typeface="MS PGothic" pitchFamily="34" charset="-128"/>
                </a:rPr>
                <a:t>outdoor:8 h</a:t>
              </a:r>
              <a:endParaRPr lang="ja-JP" altLang="en-US" sz="1800" smtClean="0">
                <a:solidFill>
                  <a:srgbClr val="000000"/>
                </a:solidFill>
                <a:latin typeface="MS PGothic" pitchFamily="34" charset="-128"/>
                <a:ea typeface="MS PGothic" pitchFamily="34" charset="-128"/>
              </a:endParaRPr>
            </a:p>
          </p:txBody>
        </p:sp>
        <p:sp>
          <p:nvSpPr>
            <p:cNvPr id="109" name="正方形/長方形 108"/>
            <p:cNvSpPr/>
            <p:nvPr/>
          </p:nvSpPr>
          <p:spPr>
            <a:xfrm>
              <a:off x="35496" y="4293493"/>
              <a:ext cx="1287488" cy="21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ja-JP" sz="1800" smtClean="0">
                  <a:solidFill>
                    <a:srgbClr val="000000"/>
                  </a:solidFill>
                  <a:latin typeface="MS PGothic" pitchFamily="34" charset="-128"/>
                  <a:ea typeface="MS PGothic" pitchFamily="34" charset="-128"/>
                </a:rPr>
                <a:t>indoor:16 h</a:t>
              </a:r>
              <a:endParaRPr lang="ja-JP" altLang="en-US" sz="1800" smtClean="0">
                <a:solidFill>
                  <a:srgbClr val="000000"/>
                </a:solidFill>
                <a:latin typeface="MS PGothic" pitchFamily="34" charset="-128"/>
                <a:ea typeface="MS PGothic" pitchFamily="34" charset="-128"/>
              </a:endParaRPr>
            </a:p>
          </p:txBody>
        </p:sp>
      </p:grpSp>
      <p:cxnSp>
        <p:nvCxnSpPr>
          <p:cNvPr id="37896" name="直線矢印コネクタ 110"/>
          <p:cNvCxnSpPr>
            <a:cxnSpLocks noChangeShapeType="1"/>
          </p:cNvCxnSpPr>
          <p:nvPr/>
        </p:nvCxnSpPr>
        <p:spPr bwMode="auto">
          <a:xfrm flipH="1">
            <a:off x="8223250" y="1484313"/>
            <a:ext cx="20638" cy="842962"/>
          </a:xfrm>
          <a:prstGeom prst="straightConnector1">
            <a:avLst/>
          </a:prstGeom>
          <a:noFill/>
          <a:ln w="317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897" name="テキスト ボックス 112"/>
          <p:cNvSpPr txBox="1">
            <a:spLocks noChangeArrowheads="1"/>
          </p:cNvSpPr>
          <p:nvPr/>
        </p:nvSpPr>
        <p:spPr bwMode="auto">
          <a:xfrm>
            <a:off x="8172450" y="1700213"/>
            <a:ext cx="906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10 mSv</a:t>
            </a:r>
            <a:endParaRPr lang="ja-JP" altLang="en-US" sz="1800">
              <a:solidFill>
                <a:srgbClr val="000000"/>
              </a:solidFill>
              <a:latin typeface="MS PGothic" pitchFamily="34" charset="-128"/>
              <a:ea typeface="MS PGothic" pitchFamily="34" charset="-128"/>
            </a:endParaRPr>
          </a:p>
        </p:txBody>
      </p:sp>
      <p:sp>
        <p:nvSpPr>
          <p:cNvPr id="37898" name="テキスト ボックス 41"/>
          <p:cNvSpPr txBox="1">
            <a:spLocks noChangeArrowheads="1"/>
          </p:cNvSpPr>
          <p:nvPr/>
        </p:nvSpPr>
        <p:spPr bwMode="auto">
          <a:xfrm>
            <a:off x="5435600" y="2060575"/>
            <a:ext cx="1795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Decontamination</a:t>
            </a:r>
            <a:endParaRPr lang="ja-JP" altLang="en-US" sz="1800">
              <a:solidFill>
                <a:srgbClr val="000000"/>
              </a:solidFill>
              <a:latin typeface="MS PGothic" pitchFamily="34" charset="-128"/>
              <a:ea typeface="MS PGothic" pitchFamily="34" charset="-128"/>
            </a:endParaRPr>
          </a:p>
        </p:txBody>
      </p:sp>
      <p:cxnSp>
        <p:nvCxnSpPr>
          <p:cNvPr id="37899" name="直線矢印コネクタ 43"/>
          <p:cNvCxnSpPr>
            <a:cxnSpLocks noChangeShapeType="1"/>
          </p:cNvCxnSpPr>
          <p:nvPr/>
        </p:nvCxnSpPr>
        <p:spPr bwMode="auto">
          <a:xfrm>
            <a:off x="6300788" y="2492375"/>
            <a:ext cx="0" cy="431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901" name="テキスト ボックス 45"/>
          <p:cNvSpPr txBox="1">
            <a:spLocks noChangeArrowheads="1"/>
          </p:cNvSpPr>
          <p:nvPr/>
        </p:nvSpPr>
        <p:spPr bwMode="auto">
          <a:xfrm>
            <a:off x="151236" y="1196975"/>
            <a:ext cx="4027488" cy="1938337"/>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buFontTx/>
              <a:buBlip>
                <a:blip r:embed="rId6"/>
              </a:buBlip>
              <a:defRPr/>
            </a:pPr>
            <a:r>
              <a:rPr lang="ja-JP" altLang="de-DE" dirty="0" smtClean="0">
                <a:solidFill>
                  <a:srgbClr val="000000"/>
                </a:solidFill>
                <a:latin typeface="Arial"/>
                <a:ea typeface="HGS創英角ﾎﾟｯﾌﾟ体" panose="040B0A00000000000000" pitchFamily="50" charset="-128"/>
                <a:cs typeface="Arial" charset="0"/>
              </a:rPr>
              <a:t> </a:t>
            </a:r>
            <a:r>
              <a:rPr lang="en-US" altLang="ja-JP" dirty="0" smtClean="0">
                <a:solidFill>
                  <a:srgbClr val="000000"/>
                </a:solidFill>
                <a:latin typeface="Arial"/>
                <a:ea typeface="HGS創英角ﾎﾟｯﾌﾟ体" panose="040B0A00000000000000" pitchFamily="50" charset="-128"/>
                <a:cs typeface="Arial" charset="0"/>
              </a:rPr>
              <a:t>normal living (indoor:16 h)</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dose reduction factor is different for buildings</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current time is proportional to environment description</a:t>
            </a:r>
          </a:p>
          <a:p>
            <a:pPr marL="266700" indent="-266700" eaLnBrk="1" hangingPunct="1">
              <a:buFontTx/>
              <a:buBlip>
                <a:blip r:embed="rId6"/>
              </a:buBlip>
              <a:defRPr/>
            </a:pPr>
            <a:r>
              <a:rPr lang="en-US" altLang="ja-JP" dirty="0" smtClean="0">
                <a:solidFill>
                  <a:srgbClr val="000000"/>
                </a:solidFill>
                <a:latin typeface="Arial"/>
                <a:ea typeface="HGS創英角ﾎﾟｯﾌﾟ体" panose="040B0A00000000000000" pitchFamily="50" charset="-128"/>
                <a:cs typeface="Arial" charset="0"/>
              </a:rPr>
              <a:t>working range is only one grid</a:t>
            </a:r>
          </a:p>
        </p:txBody>
      </p:sp>
      <p:sp>
        <p:nvSpPr>
          <p:cNvPr id="48" name="テキスト ボックス 47"/>
          <p:cNvSpPr txBox="1"/>
          <p:nvPr/>
        </p:nvSpPr>
        <p:spPr>
          <a:xfrm>
            <a:off x="7761288" y="3717925"/>
            <a:ext cx="914400" cy="461963"/>
          </a:xfrm>
          <a:prstGeom prst="rect">
            <a:avLst/>
          </a:prstGeom>
          <a:solidFill>
            <a:schemeClr val="accent3"/>
          </a:solidFill>
        </p:spPr>
        <p:txBody>
          <a:bodyPr>
            <a:spAutoFit/>
          </a:bodyPr>
          <a:lstStyle/>
          <a:p>
            <a:pPr>
              <a:defRPr/>
            </a:pPr>
            <a:r>
              <a:rPr lang="en-US" altLang="ja-JP" sz="1200">
                <a:solidFill>
                  <a:srgbClr val="000000"/>
                </a:solidFill>
                <a:cs typeface="Arial" charset="0"/>
              </a:rPr>
              <a:t>Without CM</a:t>
            </a:r>
            <a:endParaRPr lang="ja-JP" altLang="en-US" sz="1200">
              <a:solidFill>
                <a:srgbClr val="000000"/>
              </a:solidFill>
              <a:cs typeface="Arial" charset="0"/>
            </a:endParaRPr>
          </a:p>
        </p:txBody>
      </p:sp>
      <p:sp>
        <p:nvSpPr>
          <p:cNvPr id="49" name="テキスト ボックス 48"/>
          <p:cNvSpPr txBox="1"/>
          <p:nvPr/>
        </p:nvSpPr>
        <p:spPr>
          <a:xfrm>
            <a:off x="7775575" y="4160838"/>
            <a:ext cx="774700" cy="276225"/>
          </a:xfrm>
          <a:prstGeom prst="rect">
            <a:avLst/>
          </a:prstGeom>
          <a:solidFill>
            <a:schemeClr val="accent3"/>
          </a:solidFill>
        </p:spPr>
        <p:txBody>
          <a:bodyPr wrap="none">
            <a:spAutoFit/>
          </a:bodyPr>
          <a:lstStyle/>
          <a:p>
            <a:pPr>
              <a:defRPr/>
            </a:pPr>
            <a:r>
              <a:rPr lang="en-US" altLang="ja-JP" sz="1200">
                <a:solidFill>
                  <a:srgbClr val="000000"/>
                </a:solidFill>
                <a:cs typeface="Arial" charset="0"/>
              </a:rPr>
              <a:t>With CM</a:t>
            </a:r>
            <a:endParaRPr lang="ja-JP" altLang="en-US" sz="1200">
              <a:solidFill>
                <a:srgbClr val="000000"/>
              </a:solidFill>
              <a:cs typeface="Arial" charset="0"/>
            </a:endParaRPr>
          </a:p>
        </p:txBody>
      </p:sp>
      <p:sp>
        <p:nvSpPr>
          <p:cNvPr id="50" name="テキスト ボックス 49"/>
          <p:cNvSpPr txBox="1"/>
          <p:nvPr/>
        </p:nvSpPr>
        <p:spPr>
          <a:xfrm rot="16200000">
            <a:off x="2574925" y="2749550"/>
            <a:ext cx="3468688" cy="338138"/>
          </a:xfrm>
          <a:prstGeom prst="rect">
            <a:avLst/>
          </a:prstGeom>
          <a:solidFill>
            <a:schemeClr val="accent3"/>
          </a:solidFill>
        </p:spPr>
        <p:txBody>
          <a:bodyPr wrap="none">
            <a:spAutoFit/>
          </a:bodyPr>
          <a:lstStyle/>
          <a:p>
            <a:pPr>
              <a:defRPr/>
            </a:pPr>
            <a:r>
              <a:rPr lang="en-US" altLang="ja-JP" sz="1600">
                <a:solidFill>
                  <a:srgbClr val="000000"/>
                </a:solidFill>
                <a:cs typeface="Arial" charset="0"/>
              </a:rPr>
              <a:t>Integrated additional exposure[mSv]</a:t>
            </a:r>
            <a:endParaRPr lang="ja-JP" altLang="en-US" sz="1600">
              <a:solidFill>
                <a:srgbClr val="000000"/>
              </a:solidFill>
              <a:cs typeface="Arial" charset="0"/>
            </a:endParaRPr>
          </a:p>
        </p:txBody>
      </p:sp>
      <p:cxnSp>
        <p:nvCxnSpPr>
          <p:cNvPr id="37904" name="直線矢印コネクタ 110"/>
          <p:cNvCxnSpPr>
            <a:cxnSpLocks noChangeShapeType="1"/>
          </p:cNvCxnSpPr>
          <p:nvPr/>
        </p:nvCxnSpPr>
        <p:spPr bwMode="auto">
          <a:xfrm flipV="1">
            <a:off x="6270625" y="3027363"/>
            <a:ext cx="1947863" cy="22225"/>
          </a:xfrm>
          <a:prstGeom prst="straightConnector1">
            <a:avLst/>
          </a:prstGeom>
          <a:noFill/>
          <a:ln w="3175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905" name="テキスト ボックス 112"/>
          <p:cNvSpPr txBox="1">
            <a:spLocks noChangeArrowheads="1"/>
          </p:cNvSpPr>
          <p:nvPr/>
        </p:nvSpPr>
        <p:spPr bwMode="auto">
          <a:xfrm>
            <a:off x="7075488" y="2657475"/>
            <a:ext cx="715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0000"/>
              <a:buBlip>
                <a:blip r:embed="rId5"/>
              </a:buBlip>
              <a:defRPr sz="2400">
                <a:solidFill>
                  <a:schemeClr val="tx1"/>
                </a:solidFill>
                <a:latin typeface="Arial" pitchFamily="34" charset="0"/>
              </a:defRPr>
            </a:lvl1pPr>
            <a:lvl2pPr marL="742950" indent="-285750" eaLnBrk="0" hangingPunct="0">
              <a:spcBef>
                <a:spcPct val="20000"/>
              </a:spcBef>
              <a:buSzPct val="60000"/>
              <a:buBlip>
                <a:blip r:embed="rId5"/>
              </a:buBlip>
              <a:defRPr sz="2000">
                <a:solidFill>
                  <a:schemeClr val="tx1"/>
                </a:solidFill>
                <a:latin typeface="Arial" pitchFamily="34" charset="0"/>
              </a:defRPr>
            </a:lvl2pPr>
            <a:lvl3pPr marL="1143000" indent="-228600" eaLnBrk="0" hangingPunct="0">
              <a:spcBef>
                <a:spcPct val="20000"/>
              </a:spcBef>
              <a:buSzPct val="60000"/>
              <a:buBlip>
                <a:blip r:embed="rId5"/>
              </a:buBlip>
              <a:defRPr sz="2400">
                <a:solidFill>
                  <a:schemeClr val="tx1"/>
                </a:solidFill>
                <a:latin typeface="Arial" pitchFamily="34" charset="0"/>
              </a:defRPr>
            </a:lvl3pPr>
            <a:lvl4pPr marL="1600200" indent="-228600" eaLnBrk="0" hangingPunct="0">
              <a:spcBef>
                <a:spcPct val="20000"/>
              </a:spcBef>
              <a:buSzPct val="60000"/>
              <a:buBlip>
                <a:blip r:embed="rId5"/>
              </a:buBlip>
              <a:defRPr sz="1600">
                <a:solidFill>
                  <a:schemeClr val="tx1"/>
                </a:solidFill>
                <a:latin typeface="Arial" pitchFamily="34" charset="0"/>
              </a:defRPr>
            </a:lvl4pPr>
            <a:lvl5pPr marL="2057400" indent="-228600" eaLnBrk="0" hangingPunct="0">
              <a:spcBef>
                <a:spcPct val="20000"/>
              </a:spcBef>
              <a:buSzPct val="60000"/>
              <a:buBlip>
                <a:blip r:embed="rId5"/>
              </a:buBlip>
              <a:defRPr sz="1400">
                <a:solidFill>
                  <a:schemeClr val="tx1"/>
                </a:solidFill>
                <a:latin typeface="Arial" pitchFamily="34" charset="0"/>
              </a:defRPr>
            </a:lvl5pPr>
            <a:lvl6pPr marL="2514600" indent="-228600" eaLnBrk="0" fontAlgn="base" hangingPunct="0">
              <a:spcBef>
                <a:spcPct val="20000"/>
              </a:spcBef>
              <a:spcAft>
                <a:spcPct val="0"/>
              </a:spcAft>
              <a:buSzPct val="60000"/>
              <a:buBlip>
                <a:blip r:embed="rId5"/>
              </a:buBlip>
              <a:defRPr sz="1400">
                <a:solidFill>
                  <a:schemeClr val="tx1"/>
                </a:solidFill>
                <a:latin typeface="Arial" pitchFamily="34" charset="0"/>
              </a:defRPr>
            </a:lvl6pPr>
            <a:lvl7pPr marL="2971800" indent="-228600" eaLnBrk="0" fontAlgn="base" hangingPunct="0">
              <a:spcBef>
                <a:spcPct val="20000"/>
              </a:spcBef>
              <a:spcAft>
                <a:spcPct val="0"/>
              </a:spcAft>
              <a:buSzPct val="60000"/>
              <a:buBlip>
                <a:blip r:embed="rId5"/>
              </a:buBlip>
              <a:defRPr sz="1400">
                <a:solidFill>
                  <a:schemeClr val="tx1"/>
                </a:solidFill>
                <a:latin typeface="Arial" pitchFamily="34" charset="0"/>
              </a:defRPr>
            </a:lvl7pPr>
            <a:lvl8pPr marL="3429000" indent="-228600" eaLnBrk="0" fontAlgn="base" hangingPunct="0">
              <a:spcBef>
                <a:spcPct val="20000"/>
              </a:spcBef>
              <a:spcAft>
                <a:spcPct val="0"/>
              </a:spcAft>
              <a:buSzPct val="60000"/>
              <a:buBlip>
                <a:blip r:embed="rId5"/>
              </a:buBlip>
              <a:defRPr sz="1400">
                <a:solidFill>
                  <a:schemeClr val="tx1"/>
                </a:solidFill>
                <a:latin typeface="Arial" pitchFamily="34" charset="0"/>
              </a:defRPr>
            </a:lvl8pPr>
            <a:lvl9pPr marL="3886200" indent="-228600" eaLnBrk="0" fontAlgn="base" hangingPunct="0">
              <a:spcBef>
                <a:spcPct val="20000"/>
              </a:spcBef>
              <a:spcAft>
                <a:spcPct val="0"/>
              </a:spcAft>
              <a:buSzPct val="60000"/>
              <a:buBlip>
                <a:blip r:embed="rId5"/>
              </a:buBlip>
              <a:defRPr sz="1400">
                <a:solidFill>
                  <a:schemeClr val="tx1"/>
                </a:solidFill>
                <a:latin typeface="Arial" pitchFamily="34" charset="0"/>
              </a:defRPr>
            </a:lvl9pPr>
          </a:lstStyle>
          <a:p>
            <a:pPr eaLnBrk="1" hangingPunct="1">
              <a:spcBef>
                <a:spcPct val="0"/>
              </a:spcBef>
              <a:buSzTx/>
              <a:buFontTx/>
              <a:buNone/>
            </a:pPr>
            <a:r>
              <a:rPr lang="en-US" altLang="ja-JP" sz="1800">
                <a:solidFill>
                  <a:srgbClr val="000000"/>
                </a:solidFill>
                <a:latin typeface="MS PGothic" pitchFamily="34" charset="-128"/>
                <a:ea typeface="MS PGothic" pitchFamily="34" charset="-128"/>
              </a:rPr>
              <a:t>1year</a:t>
            </a:r>
            <a:endParaRPr lang="ja-JP" altLang="en-US" sz="1800">
              <a:solidFill>
                <a:srgbClr val="000000"/>
              </a:solidFill>
              <a:latin typeface="MS PGothic" pitchFamily="34" charset="-128"/>
              <a:ea typeface="MS PGothic" pitchFamily="34" charset="-128"/>
            </a:endParaRPr>
          </a:p>
        </p:txBody>
      </p:sp>
      <p:sp>
        <p:nvSpPr>
          <p:cNvPr id="51" name="Titel 1"/>
          <p:cNvSpPr txBox="1">
            <a:spLocks/>
          </p:cNvSpPr>
          <p:nvPr/>
        </p:nvSpPr>
        <p:spPr>
          <a:xfrm>
            <a:off x="630931" y="5854348"/>
            <a:ext cx="8419407" cy="400110"/>
          </a:xfrm>
          <a:prstGeom prst="rect">
            <a:avLst/>
          </a:prstGeom>
        </p:spPr>
        <p:txBody>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r>
              <a:rPr lang="en-GB" kern="0" dirty="0" smtClean="0"/>
              <a:t>Activities/Interaction University of Fukushima and KIT</a:t>
            </a:r>
            <a:endParaRPr lang="en-GB" kern="0" dirty="0"/>
          </a:p>
        </p:txBody>
      </p:sp>
    </p:spTree>
    <p:custDataLst>
      <p:tags r:id="rId1"/>
    </p:custDataLst>
    <p:extLst>
      <p:ext uri="{BB962C8B-B14F-4D97-AF65-F5344CB8AC3E}">
        <p14:creationId xmlns:p14="http://schemas.microsoft.com/office/powerpoint/2010/main" val="2391456437"/>
      </p:ext>
    </p:extLst>
  </p:cSld>
  <p:clrMapOvr>
    <a:masterClrMapping/>
  </p:clrMapOvr>
  <p:transition advTm="691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850900"/>
          </a:xfrm>
        </p:spPr>
        <p:txBody>
          <a:bodyPr/>
          <a:lstStyle/>
          <a:p>
            <a:r>
              <a:rPr lang="de-DE" altLang="de-DE" smtClean="0">
                <a:ea typeface="ＭＳ Ｐゴシック" panose="020B0600070205080204" pitchFamily="34" charset="-128"/>
              </a:rPr>
              <a:t>Fukushima 1 - 4</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54113"/>
            <a:ext cx="7129463"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73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a:t>Dekontaminationsmaßnahmen</a:t>
            </a:r>
            <a:endParaRPr lang="en-US" dirty="0"/>
          </a:p>
        </p:txBody>
      </p:sp>
      <p:pic>
        <p:nvPicPr>
          <p:cNvPr id="5" name="Inhaltsplatzhalter 4"/>
          <p:cNvPicPr>
            <a:picLocks noGrp="1" noChangeAspect="1"/>
          </p:cNvPicPr>
          <p:nvPr>
            <p:ph idx="1"/>
          </p:nvPr>
        </p:nvPicPr>
        <p:blipFill>
          <a:blip r:embed="rId2"/>
          <a:stretch>
            <a:fillRect/>
          </a:stretch>
        </p:blipFill>
        <p:spPr>
          <a:xfrm>
            <a:off x="539552" y="988173"/>
            <a:ext cx="7776864" cy="5265437"/>
          </a:xfrm>
          <a:prstGeom prst="rect">
            <a:avLst/>
          </a:prstGeom>
        </p:spPr>
      </p:pic>
      <p:sp>
        <p:nvSpPr>
          <p:cNvPr id="7" name="Textfeld 6"/>
          <p:cNvSpPr txBox="1"/>
          <p:nvPr/>
        </p:nvSpPr>
        <p:spPr bwMode="auto">
          <a:xfrm>
            <a:off x="6482557" y="6105824"/>
            <a:ext cx="2459006"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en-US" sz="1000" dirty="0" smtClean="0">
                <a:solidFill>
                  <a:srgbClr val="000000"/>
                </a:solidFill>
              </a:rPr>
              <a:t>IAEA, Director General report, 2014</a:t>
            </a:r>
            <a:endParaRPr lang="de-DE" sz="1000" dirty="0" smtClean="0">
              <a:solidFill>
                <a:srgbClr val="000000"/>
              </a:solidFill>
            </a:endParaRPr>
          </a:p>
        </p:txBody>
      </p:sp>
    </p:spTree>
    <p:extLst>
      <p:ext uri="{BB962C8B-B14F-4D97-AF65-F5344CB8AC3E}">
        <p14:creationId xmlns:p14="http://schemas.microsoft.com/office/powerpoint/2010/main" val="2738821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err="1"/>
              <a:t>Dekontaminationsmaßnahmen</a:t>
            </a:r>
            <a:endParaRPr lang="en-US" dirty="0"/>
          </a:p>
        </p:txBody>
      </p:sp>
      <p:pic>
        <p:nvPicPr>
          <p:cNvPr id="5" name="Grafik 4"/>
          <p:cNvPicPr>
            <a:picLocks noChangeAspect="1"/>
          </p:cNvPicPr>
          <p:nvPr/>
        </p:nvPicPr>
        <p:blipFill>
          <a:blip r:embed="rId2"/>
          <a:stretch>
            <a:fillRect/>
          </a:stretch>
        </p:blipFill>
        <p:spPr>
          <a:xfrm>
            <a:off x="4572000" y="3663025"/>
            <a:ext cx="4320480" cy="2430271"/>
          </a:xfrm>
          <a:prstGeom prst="rect">
            <a:avLst/>
          </a:prstGeo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b="17106"/>
          <a:stretch/>
        </p:blipFill>
        <p:spPr>
          <a:xfrm>
            <a:off x="4572000" y="924497"/>
            <a:ext cx="4320480" cy="2686076"/>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r="35131"/>
          <a:stretch/>
        </p:blipFill>
        <p:spPr>
          <a:xfrm>
            <a:off x="269988" y="1196752"/>
            <a:ext cx="3872978" cy="4477866"/>
          </a:xfrm>
          <a:prstGeom prst="rect">
            <a:avLst/>
          </a:prstGeom>
        </p:spPr>
      </p:pic>
      <p:sp>
        <p:nvSpPr>
          <p:cNvPr id="9" name="Textfeld 8"/>
          <p:cNvSpPr txBox="1"/>
          <p:nvPr/>
        </p:nvSpPr>
        <p:spPr bwMode="auto">
          <a:xfrm>
            <a:off x="6274239" y="6120520"/>
            <a:ext cx="2664192"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a:t>
            </a:r>
            <a:r>
              <a:rPr lang="de-DE" sz="1000" dirty="0" smtClean="0">
                <a:solidFill>
                  <a:srgbClr val="000000"/>
                </a:solidFill>
              </a:rPr>
              <a:t>www.tepco.co.jp, Dezember 2014</a:t>
            </a:r>
            <a:endParaRPr lang="en-US" sz="1000" dirty="0" smtClean="0">
              <a:solidFill>
                <a:srgbClr val="000000"/>
              </a:solidFill>
            </a:endParaRPr>
          </a:p>
        </p:txBody>
      </p:sp>
    </p:spTree>
    <p:extLst>
      <p:ext uri="{BB962C8B-B14F-4D97-AF65-F5344CB8AC3E}">
        <p14:creationId xmlns:p14="http://schemas.microsoft.com/office/powerpoint/2010/main" val="1264139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0525" y="333375"/>
            <a:ext cx="7061795" cy="561975"/>
          </a:xfrm>
        </p:spPr>
        <p:txBody>
          <a:bodyPr/>
          <a:lstStyle/>
          <a:p>
            <a:r>
              <a:rPr lang="de-DE" dirty="0" smtClean="0"/>
              <a:t>Schrittweise Aufhebung der Evakuierungszonen</a:t>
            </a:r>
            <a:endParaRPr lang="en-US" dirty="0"/>
          </a:p>
        </p:txBody>
      </p:sp>
      <p:sp>
        <p:nvSpPr>
          <p:cNvPr id="2" name="Inhaltsplatzhalter 1"/>
          <p:cNvSpPr>
            <a:spLocks noGrp="1"/>
          </p:cNvSpPr>
          <p:nvPr>
            <p:ph idx="1"/>
          </p:nvPr>
        </p:nvSpPr>
        <p:spPr>
          <a:xfrm>
            <a:off x="6354500" y="1198563"/>
            <a:ext cx="2583829" cy="4894262"/>
          </a:xfrm>
        </p:spPr>
        <p:txBody>
          <a:bodyPr/>
          <a:lstStyle/>
          <a:p>
            <a:r>
              <a:rPr lang="de-DE" sz="1800" dirty="0" smtClean="0"/>
              <a:t>Erste komplette </a:t>
            </a:r>
            <a:r>
              <a:rPr lang="de-DE" sz="1800" dirty="0" err="1" smtClean="0"/>
              <a:t>Evakuationzone</a:t>
            </a:r>
            <a:r>
              <a:rPr lang="de-DE" sz="1800" dirty="0" smtClean="0"/>
              <a:t> von </a:t>
            </a:r>
            <a:r>
              <a:rPr lang="de-DE" sz="1800" dirty="0" err="1" smtClean="0"/>
              <a:t>Naraha</a:t>
            </a:r>
            <a:r>
              <a:rPr lang="de-DE" sz="1800" dirty="0" smtClean="0"/>
              <a:t> am 05.09.2015 aufgehoben</a:t>
            </a:r>
          </a:p>
          <a:p>
            <a:r>
              <a:rPr lang="de-DE" sz="1800" dirty="0" smtClean="0"/>
              <a:t>Als erstes Testobjekt</a:t>
            </a:r>
          </a:p>
          <a:p>
            <a:r>
              <a:rPr lang="de-DE" sz="1800" dirty="0" smtClean="0"/>
              <a:t>Jeder Einwohner bekommt ein Dosimeter</a:t>
            </a:r>
          </a:p>
        </p:txBody>
      </p:sp>
      <p:pic>
        <p:nvPicPr>
          <p:cNvPr id="5" name="Grafik 4"/>
          <p:cNvPicPr>
            <a:picLocks noChangeAspect="1"/>
          </p:cNvPicPr>
          <p:nvPr/>
        </p:nvPicPr>
        <p:blipFill>
          <a:blip r:embed="rId2"/>
          <a:stretch>
            <a:fillRect/>
          </a:stretch>
        </p:blipFill>
        <p:spPr>
          <a:xfrm>
            <a:off x="179512" y="1246525"/>
            <a:ext cx="6071768" cy="4798338"/>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457" y="4518326"/>
            <a:ext cx="2629873" cy="148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bwMode="auto">
          <a:xfrm>
            <a:off x="6482492" y="6105824"/>
            <a:ext cx="2459071" cy="307777"/>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a:t>
            </a:r>
            <a:r>
              <a:rPr lang="en-US" sz="1000" dirty="0" smtClean="0">
                <a:solidFill>
                  <a:srgbClr val="000000"/>
                </a:solidFill>
              </a:rPr>
              <a:t>IAEA, Director General report, 2014</a:t>
            </a:r>
            <a:r>
              <a:rPr lang="en-US" sz="1000" dirty="0" smtClean="0">
                <a:solidFill>
                  <a:srgbClr val="FFFF00"/>
                </a:solidFill>
              </a:rPr>
              <a:t/>
            </a:r>
            <a:br>
              <a:rPr lang="en-US" sz="1000" dirty="0" smtClean="0">
                <a:solidFill>
                  <a:srgbClr val="FFFF00"/>
                </a:solidFill>
              </a:rPr>
            </a:br>
            <a:r>
              <a:rPr lang="en-US" sz="1000" dirty="0" err="1" smtClean="0">
                <a:solidFill>
                  <a:srgbClr val="FFFF00"/>
                </a:solidFill>
              </a:rPr>
              <a:t>Bild</a:t>
            </a:r>
            <a:endParaRPr lang="de-DE" sz="1000" dirty="0" smtClean="0">
              <a:solidFill>
                <a:srgbClr val="FFFF00"/>
              </a:solidFill>
            </a:endParaRPr>
          </a:p>
        </p:txBody>
      </p:sp>
    </p:spTree>
    <p:extLst>
      <p:ext uri="{BB962C8B-B14F-4D97-AF65-F5344CB8AC3E}">
        <p14:creationId xmlns:p14="http://schemas.microsoft.com/office/powerpoint/2010/main" val="359980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63773" y="1143013"/>
            <a:ext cx="8753049" cy="4978079"/>
          </a:xfrm>
          <a:prstGeom prst="rect">
            <a:avLst/>
          </a:prstGeom>
        </p:spPr>
      </p:pic>
      <p:pic>
        <p:nvPicPr>
          <p:cNvPr id="5" name="Grafik 4"/>
          <p:cNvPicPr>
            <a:picLocks noChangeAspect="1"/>
          </p:cNvPicPr>
          <p:nvPr/>
        </p:nvPicPr>
        <p:blipFill>
          <a:blip r:embed="rId3"/>
          <a:stretch>
            <a:fillRect/>
          </a:stretch>
        </p:blipFill>
        <p:spPr>
          <a:xfrm>
            <a:off x="303662" y="244238"/>
            <a:ext cx="5943600" cy="419100"/>
          </a:xfrm>
          <a:prstGeom prst="rect">
            <a:avLst/>
          </a:prstGeom>
        </p:spPr>
      </p:pic>
      <p:pic>
        <p:nvPicPr>
          <p:cNvPr id="6" name="Grafik 5"/>
          <p:cNvPicPr>
            <a:picLocks noChangeAspect="1"/>
          </p:cNvPicPr>
          <p:nvPr/>
        </p:nvPicPr>
        <p:blipFill>
          <a:blip r:embed="rId4"/>
          <a:stretch>
            <a:fillRect/>
          </a:stretch>
        </p:blipFill>
        <p:spPr>
          <a:xfrm>
            <a:off x="6514816" y="197892"/>
            <a:ext cx="2402006" cy="1011956"/>
          </a:xfrm>
          <a:prstGeom prst="rect">
            <a:avLst/>
          </a:prstGeom>
        </p:spPr>
      </p:pic>
    </p:spTree>
    <p:extLst>
      <p:ext uri="{BB962C8B-B14F-4D97-AF65-F5344CB8AC3E}">
        <p14:creationId xmlns:p14="http://schemas.microsoft.com/office/powerpoint/2010/main" val="385150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464023" y="1013211"/>
            <a:ext cx="7725983" cy="5199150"/>
          </a:xfrm>
          <a:prstGeom prst="rect">
            <a:avLst/>
          </a:prstGeom>
        </p:spPr>
      </p:pic>
      <p:pic>
        <p:nvPicPr>
          <p:cNvPr id="5" name="Grafik 4"/>
          <p:cNvPicPr>
            <a:picLocks noChangeAspect="1"/>
          </p:cNvPicPr>
          <p:nvPr/>
        </p:nvPicPr>
        <p:blipFill>
          <a:blip r:embed="rId3"/>
          <a:stretch>
            <a:fillRect/>
          </a:stretch>
        </p:blipFill>
        <p:spPr>
          <a:xfrm>
            <a:off x="464023" y="257886"/>
            <a:ext cx="5943600" cy="419100"/>
          </a:xfrm>
          <a:prstGeom prst="rect">
            <a:avLst/>
          </a:prstGeom>
        </p:spPr>
      </p:pic>
      <p:pic>
        <p:nvPicPr>
          <p:cNvPr id="6" name="Grafik 5"/>
          <p:cNvPicPr>
            <a:picLocks noChangeAspect="1"/>
          </p:cNvPicPr>
          <p:nvPr/>
        </p:nvPicPr>
        <p:blipFill>
          <a:blip r:embed="rId4"/>
          <a:stretch>
            <a:fillRect/>
          </a:stretch>
        </p:blipFill>
        <p:spPr>
          <a:xfrm>
            <a:off x="6660107" y="146436"/>
            <a:ext cx="2180230" cy="918523"/>
          </a:xfrm>
          <a:prstGeom prst="rect">
            <a:avLst/>
          </a:prstGeom>
        </p:spPr>
      </p:pic>
    </p:spTree>
    <p:extLst>
      <p:ext uri="{BB962C8B-B14F-4D97-AF65-F5344CB8AC3E}">
        <p14:creationId xmlns:p14="http://schemas.microsoft.com/office/powerpoint/2010/main" val="218273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48788" y="1990099"/>
            <a:ext cx="8676849" cy="4127651"/>
          </a:xfrm>
          <a:prstGeom prst="rect">
            <a:avLst/>
          </a:prstGeom>
        </p:spPr>
      </p:pic>
      <p:pic>
        <p:nvPicPr>
          <p:cNvPr id="4" name="Grafik 3"/>
          <p:cNvPicPr>
            <a:picLocks noChangeAspect="1"/>
          </p:cNvPicPr>
          <p:nvPr/>
        </p:nvPicPr>
        <p:blipFill>
          <a:blip r:embed="rId3"/>
          <a:stretch>
            <a:fillRect/>
          </a:stretch>
        </p:blipFill>
        <p:spPr>
          <a:xfrm>
            <a:off x="544631" y="612728"/>
            <a:ext cx="3714750" cy="419100"/>
          </a:xfrm>
          <a:prstGeom prst="rect">
            <a:avLst/>
          </a:prstGeom>
        </p:spPr>
      </p:pic>
      <p:pic>
        <p:nvPicPr>
          <p:cNvPr id="5" name="Grafik 4"/>
          <p:cNvPicPr>
            <a:picLocks noChangeAspect="1"/>
          </p:cNvPicPr>
          <p:nvPr/>
        </p:nvPicPr>
        <p:blipFill>
          <a:blip r:embed="rId4"/>
          <a:stretch>
            <a:fillRect/>
          </a:stretch>
        </p:blipFill>
        <p:spPr>
          <a:xfrm>
            <a:off x="6155141" y="178701"/>
            <a:ext cx="2878398" cy="1212658"/>
          </a:xfrm>
          <a:prstGeom prst="rect">
            <a:avLst/>
          </a:prstGeom>
        </p:spPr>
      </p:pic>
    </p:spTree>
    <p:extLst>
      <p:ext uri="{BB962C8B-B14F-4D97-AF65-F5344CB8AC3E}">
        <p14:creationId xmlns:p14="http://schemas.microsoft.com/office/powerpoint/2010/main" val="3126808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3851" y="2704614"/>
            <a:ext cx="3653562" cy="307777"/>
          </a:xfrm>
        </p:spPr>
        <p:txBody>
          <a:bodyPr/>
          <a:lstStyle/>
          <a:p>
            <a:r>
              <a:rPr lang="en-US" sz="1400" dirty="0" err="1" smtClean="0"/>
              <a:t>Beispiel</a:t>
            </a:r>
            <a:r>
              <a:rPr lang="en-US" sz="1400" dirty="0" smtClean="0"/>
              <a:t> von </a:t>
            </a:r>
            <a:r>
              <a:rPr lang="en-US" sz="1400" dirty="0" err="1" smtClean="0"/>
              <a:t>Nachrüstungen</a:t>
            </a:r>
            <a:r>
              <a:rPr lang="en-US" sz="1400" dirty="0" smtClean="0"/>
              <a:t> in </a:t>
            </a:r>
            <a:r>
              <a:rPr lang="en-US" sz="1400" dirty="0" err="1" smtClean="0"/>
              <a:t>Hamaoka</a:t>
            </a:r>
            <a:endParaRPr lang="en-US" sz="1400" dirty="0"/>
          </a:p>
        </p:txBody>
      </p:sp>
      <p:pic>
        <p:nvPicPr>
          <p:cNvPr id="4" name="Grafik 3"/>
          <p:cNvPicPr>
            <a:picLocks noChangeAspect="1"/>
          </p:cNvPicPr>
          <p:nvPr/>
        </p:nvPicPr>
        <p:blipFill>
          <a:blip r:embed="rId2"/>
          <a:stretch>
            <a:fillRect/>
          </a:stretch>
        </p:blipFill>
        <p:spPr>
          <a:xfrm>
            <a:off x="4965655" y="3089336"/>
            <a:ext cx="3972776" cy="2954239"/>
          </a:xfrm>
          <a:prstGeom prst="rect">
            <a:avLst/>
          </a:prstGeom>
        </p:spPr>
      </p:pic>
      <p:sp>
        <p:nvSpPr>
          <p:cNvPr id="6" name="Textfeld 5"/>
          <p:cNvSpPr txBox="1"/>
          <p:nvPr/>
        </p:nvSpPr>
        <p:spPr bwMode="auto">
          <a:xfrm>
            <a:off x="6910632" y="6120520"/>
            <a:ext cx="2027799" cy="153888"/>
          </a:xfrm>
          <a:prstGeom prst="rect">
            <a:avLst/>
          </a:prstGeom>
          <a:noFill/>
          <a:ln w="9525">
            <a:noFill/>
            <a:miter lim="800000"/>
            <a:headEnd/>
            <a:tailEnd/>
          </a:ln>
          <a:effectLst/>
        </p:spPr>
        <p:txBody>
          <a:bodyPr wrap="none" lIns="0" tIns="0" rIns="0" bIns="0" rtlCol="0">
            <a:spAutoFit/>
          </a:bodyPr>
          <a:lstStyle/>
          <a:p>
            <a:pPr algn="r"/>
            <a:r>
              <a:rPr lang="de-DE" sz="1000" dirty="0" smtClean="0">
                <a:solidFill>
                  <a:srgbClr val="000000"/>
                </a:solidFill>
              </a:rPr>
              <a:t>Quelle</a:t>
            </a:r>
            <a:r>
              <a:rPr lang="de-DE" sz="1000" dirty="0">
                <a:solidFill>
                  <a:srgbClr val="000000"/>
                </a:solidFill>
              </a:rPr>
              <a:t>: http://www.japantimes.co.jp/</a:t>
            </a:r>
            <a:endParaRPr lang="en-US" sz="1000" dirty="0" smtClean="0">
              <a:solidFill>
                <a:srgbClr val="000000"/>
              </a:solidFill>
            </a:endParaRPr>
          </a:p>
        </p:txBody>
      </p:sp>
      <p:sp>
        <p:nvSpPr>
          <p:cNvPr id="2" name="Rechteck 1"/>
          <p:cNvSpPr/>
          <p:nvPr/>
        </p:nvSpPr>
        <p:spPr>
          <a:xfrm>
            <a:off x="189125" y="934972"/>
            <a:ext cx="4776530" cy="5324535"/>
          </a:xfrm>
          <a:prstGeom prst="rect">
            <a:avLst/>
          </a:prstGeom>
        </p:spPr>
        <p:txBody>
          <a:bodyPr wrap="square">
            <a:spAutoFit/>
          </a:bodyPr>
          <a:lstStyle/>
          <a:p>
            <a:r>
              <a:rPr lang="en-US" dirty="0"/>
              <a:t>Unit 1 of Kyushu Electric Power Company's Sendai plant in Kagoshima prefecture was the first of Japan's operable reactors to resume operation since September 2013 when it restarted last August. The restart of unit 2 followed in October. These were followed by unit 3 of Kansai Electric Power Company's </a:t>
            </a:r>
            <a:r>
              <a:rPr lang="en-US" dirty="0" err="1"/>
              <a:t>Takahama</a:t>
            </a:r>
            <a:r>
              <a:rPr lang="en-US" dirty="0"/>
              <a:t> nuclear power plant in Fukui prefecture on 29 January, while unit 4 of that plant is in the process of restarting.</a:t>
            </a:r>
          </a:p>
          <a:p>
            <a:endParaRPr lang="en-US" dirty="0" smtClean="0"/>
          </a:p>
          <a:p>
            <a:r>
              <a:rPr lang="en-US" dirty="0" smtClean="0"/>
              <a:t>Another </a:t>
            </a:r>
            <a:r>
              <a:rPr lang="en-US" dirty="0"/>
              <a:t>20 reactors are moving through the restart process, which has been </a:t>
            </a:r>
            <a:r>
              <a:rPr lang="en-US" dirty="0" err="1"/>
              <a:t>prioritised</a:t>
            </a:r>
            <a:r>
              <a:rPr lang="en-US" dirty="0"/>
              <a:t> to bring on the most-needed reactors first, in the localities and prefectures more supportive of restart.</a:t>
            </a:r>
          </a:p>
        </p:txBody>
      </p:sp>
      <p:sp>
        <p:nvSpPr>
          <p:cNvPr id="5" name="Rechteck 4"/>
          <p:cNvSpPr/>
          <p:nvPr/>
        </p:nvSpPr>
        <p:spPr>
          <a:xfrm>
            <a:off x="189125" y="251707"/>
            <a:ext cx="7247497" cy="461665"/>
          </a:xfrm>
          <a:prstGeom prst="rect">
            <a:avLst/>
          </a:prstGeom>
        </p:spPr>
        <p:txBody>
          <a:bodyPr wrap="none">
            <a:spAutoFit/>
          </a:bodyPr>
          <a:lstStyle/>
          <a:p>
            <a:r>
              <a:rPr lang="en-US" sz="2400" b="1" dirty="0" smtClean="0"/>
              <a:t>Japan: 4 operable </a:t>
            </a:r>
            <a:r>
              <a:rPr lang="en-US" sz="2400" b="1" dirty="0"/>
              <a:t>reactors to resume </a:t>
            </a:r>
            <a:r>
              <a:rPr lang="en-US" sz="2400" b="1" dirty="0" smtClean="0"/>
              <a:t>operation</a:t>
            </a:r>
            <a:endParaRPr lang="de-DE" sz="2400" b="1" dirty="0"/>
          </a:p>
        </p:txBody>
      </p:sp>
    </p:spTree>
    <p:extLst>
      <p:ext uri="{BB962C8B-B14F-4D97-AF65-F5344CB8AC3E}">
        <p14:creationId xmlns:p14="http://schemas.microsoft.com/office/powerpoint/2010/main" val="3184399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Japan </a:t>
            </a:r>
            <a:r>
              <a:rPr lang="en-US" dirty="0" err="1" smtClean="0"/>
              <a:t>Überblick</a:t>
            </a:r>
            <a:endParaRPr lang="en-US" dirty="0"/>
          </a:p>
        </p:txBody>
      </p:sp>
      <p:sp>
        <p:nvSpPr>
          <p:cNvPr id="7" name="Inhaltsplatzhalter 6"/>
          <p:cNvSpPr>
            <a:spLocks noGrp="1"/>
          </p:cNvSpPr>
          <p:nvPr>
            <p:ph idx="1"/>
          </p:nvPr>
        </p:nvSpPr>
        <p:spPr>
          <a:xfrm>
            <a:off x="109182" y="1020880"/>
            <a:ext cx="2411760" cy="2841436"/>
          </a:xfrm>
        </p:spPr>
        <p:txBody>
          <a:bodyPr/>
          <a:lstStyle/>
          <a:p>
            <a:r>
              <a:rPr lang="de-DE" sz="1800" b="1" dirty="0" smtClean="0"/>
              <a:t>2011:</a:t>
            </a:r>
          </a:p>
          <a:p>
            <a:r>
              <a:rPr lang="de-DE" sz="1800" b="1" dirty="0" smtClean="0"/>
              <a:t> </a:t>
            </a:r>
            <a:r>
              <a:rPr lang="de-DE" sz="1800" dirty="0" smtClean="0"/>
              <a:t>52 KKWs </a:t>
            </a:r>
            <a:br>
              <a:rPr lang="de-DE" sz="1800" dirty="0" smtClean="0"/>
            </a:br>
            <a:r>
              <a:rPr lang="de-DE" sz="1800" dirty="0" smtClean="0"/>
              <a:t>in Betrieb</a:t>
            </a:r>
          </a:p>
          <a:p>
            <a:endParaRPr lang="de-DE" sz="1800" dirty="0" smtClean="0"/>
          </a:p>
          <a:p>
            <a:endParaRPr lang="de-DE" sz="1800" dirty="0" smtClean="0"/>
          </a:p>
          <a:p>
            <a:r>
              <a:rPr lang="de-DE" sz="1800" b="1" dirty="0" smtClean="0"/>
              <a:t>2016:</a:t>
            </a:r>
          </a:p>
          <a:p>
            <a:r>
              <a:rPr lang="de-DE" sz="1800" b="1" dirty="0" smtClean="0"/>
              <a:t> </a:t>
            </a:r>
            <a:r>
              <a:rPr lang="de-DE" sz="1800" dirty="0" smtClean="0"/>
              <a:t>4 KKWs </a:t>
            </a:r>
            <a:br>
              <a:rPr lang="de-DE" sz="1800" dirty="0" smtClean="0"/>
            </a:br>
            <a:r>
              <a:rPr lang="de-DE" sz="1800" dirty="0" smtClean="0"/>
              <a:t>in Betrieb</a:t>
            </a:r>
          </a:p>
          <a:p>
            <a:r>
              <a:rPr lang="de-DE" sz="1800" dirty="0" smtClean="0"/>
              <a:t> von 43</a:t>
            </a:r>
            <a:br>
              <a:rPr lang="de-DE" sz="1800" dirty="0" smtClean="0"/>
            </a:br>
            <a:r>
              <a:rPr lang="de-DE" sz="1800" dirty="0" smtClean="0"/>
              <a:t>betriebsfähigen</a:t>
            </a:r>
            <a:endParaRPr lang="de-DE" sz="1800" b="1" dirty="0" smtClean="0"/>
          </a:p>
          <a:p>
            <a:endParaRPr lang="de-DE" sz="1800" dirty="0" smtClean="0"/>
          </a:p>
          <a:p>
            <a:endParaRPr lang="de-DE" sz="1800" dirty="0"/>
          </a:p>
        </p:txBody>
      </p:sp>
      <p:pic>
        <p:nvPicPr>
          <p:cNvPr id="6" name="Picture 2" descr="http://www.nucleartourist.com/world/japan.jpg"/>
          <p:cNvPicPr>
            <a:picLocks noChangeAspect="1" noChangeArrowheads="1"/>
          </p:cNvPicPr>
          <p:nvPr/>
        </p:nvPicPr>
        <p:blipFill rotWithShape="1">
          <a:blip r:embed="rId2">
            <a:extLst>
              <a:ext uri="{28A0092B-C50C-407E-A947-70E740481C1C}">
                <a14:useLocalDpi xmlns:a14="http://schemas.microsoft.com/office/drawing/2010/main" val="0"/>
              </a:ext>
            </a:extLst>
          </a:blip>
          <a:srcRect r="1604"/>
          <a:stretch/>
        </p:blipFill>
        <p:spPr bwMode="auto">
          <a:xfrm>
            <a:off x="2411760" y="895350"/>
            <a:ext cx="6594788" cy="527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3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729250" y="2289412"/>
            <a:ext cx="5250976" cy="3938232"/>
          </a:xfrm>
          <a:prstGeom prst="rect">
            <a:avLst/>
          </a:prstGeom>
        </p:spPr>
      </p:pic>
      <p:sp>
        <p:nvSpPr>
          <p:cNvPr id="3" name="Rechteck 2"/>
          <p:cNvSpPr/>
          <p:nvPr/>
        </p:nvSpPr>
        <p:spPr>
          <a:xfrm>
            <a:off x="211539" y="1317051"/>
            <a:ext cx="3664425" cy="3170099"/>
          </a:xfrm>
          <a:prstGeom prst="rect">
            <a:avLst/>
          </a:prstGeom>
        </p:spPr>
        <p:txBody>
          <a:bodyPr wrap="square">
            <a:spAutoFit/>
          </a:bodyPr>
          <a:lstStyle/>
          <a:p>
            <a:r>
              <a:rPr lang="en-US" b="1" dirty="0" smtClean="0"/>
              <a:t>Shikoku </a:t>
            </a:r>
            <a:r>
              <a:rPr lang="en-US" b="1" dirty="0"/>
              <a:t>Electric Power Company has submitted an amended 'construction plan' to the Japanese regulator for strengthening unit 3 of its </a:t>
            </a:r>
            <a:r>
              <a:rPr lang="en-US" b="1" dirty="0" err="1"/>
              <a:t>Ikata</a:t>
            </a:r>
            <a:r>
              <a:rPr lang="en-US" b="1" dirty="0"/>
              <a:t> nuclear power plant in Ehime prefecture. The plan is the second of three applications required during the restart process.</a:t>
            </a:r>
            <a:endParaRPr lang="en-US" dirty="0"/>
          </a:p>
        </p:txBody>
      </p:sp>
      <p:sp>
        <p:nvSpPr>
          <p:cNvPr id="4" name="Rechteck 3"/>
          <p:cNvSpPr/>
          <p:nvPr/>
        </p:nvSpPr>
        <p:spPr>
          <a:xfrm>
            <a:off x="6832063" y="1889302"/>
            <a:ext cx="1893467" cy="400110"/>
          </a:xfrm>
          <a:prstGeom prst="rect">
            <a:avLst/>
          </a:prstGeom>
        </p:spPr>
        <p:txBody>
          <a:bodyPr wrap="none">
            <a:spAutoFit/>
          </a:bodyPr>
          <a:lstStyle/>
          <a:p>
            <a:r>
              <a:rPr lang="en-US" dirty="0"/>
              <a:t>04 March 2016</a:t>
            </a:r>
          </a:p>
        </p:txBody>
      </p:sp>
      <p:sp>
        <p:nvSpPr>
          <p:cNvPr id="5" name="Textfeld 4"/>
          <p:cNvSpPr txBox="1"/>
          <p:nvPr/>
        </p:nvSpPr>
        <p:spPr>
          <a:xfrm>
            <a:off x="211539" y="259307"/>
            <a:ext cx="7035422" cy="461665"/>
          </a:xfrm>
          <a:prstGeom prst="rect">
            <a:avLst/>
          </a:prstGeom>
          <a:noFill/>
        </p:spPr>
        <p:txBody>
          <a:bodyPr wrap="square" rtlCol="0">
            <a:spAutoFit/>
          </a:bodyPr>
          <a:lstStyle/>
          <a:p>
            <a:r>
              <a:rPr lang="en-US" sz="2400" b="1" dirty="0" err="1"/>
              <a:t>Ikata</a:t>
            </a:r>
            <a:r>
              <a:rPr lang="en-US" sz="2400" b="1" dirty="0"/>
              <a:t> nuclear power plant in Ehime prefecture</a:t>
            </a:r>
            <a:endParaRPr lang="de-DE" sz="2400" dirty="0"/>
          </a:p>
        </p:txBody>
      </p:sp>
    </p:spTree>
    <p:extLst>
      <p:ext uri="{BB962C8B-B14F-4D97-AF65-F5344CB8AC3E}">
        <p14:creationId xmlns:p14="http://schemas.microsoft.com/office/powerpoint/2010/main" val="40689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Japan KKW </a:t>
            </a:r>
            <a:r>
              <a:rPr lang="en-US" dirty="0" err="1" smtClean="0"/>
              <a:t>Altersstruktur</a:t>
            </a:r>
            <a:endParaRPr lang="en-US" dirty="0"/>
          </a:p>
        </p:txBody>
      </p:sp>
      <p:sp>
        <p:nvSpPr>
          <p:cNvPr id="5" name="テキスト ボックス 46"/>
          <p:cNvSpPr txBox="1">
            <a:spLocks noChangeArrowheads="1"/>
          </p:cNvSpPr>
          <p:nvPr/>
        </p:nvSpPr>
        <p:spPr bwMode="auto">
          <a:xfrm>
            <a:off x="1748865" y="5456257"/>
            <a:ext cx="6135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prstClr val="black"/>
                </a:solidFill>
                <a:latin typeface="Tahoma" pitchFamily="34" charset="0"/>
                <a:cs typeface="Tahoma" pitchFamily="34" charset="0"/>
              </a:rPr>
              <a:t>0-4     </a:t>
            </a:r>
            <a:r>
              <a:rPr lang="en-US" altLang="ja-JP" sz="1200" dirty="0" smtClean="0">
                <a:solidFill>
                  <a:prstClr val="black"/>
                </a:solidFill>
                <a:latin typeface="Tahoma" pitchFamily="34" charset="0"/>
                <a:cs typeface="Tahoma" pitchFamily="34" charset="0"/>
              </a:rPr>
              <a:t>    </a:t>
            </a:r>
            <a:r>
              <a:rPr lang="ja-JP" altLang="en-US" sz="1200" dirty="0" smtClean="0">
                <a:solidFill>
                  <a:prstClr val="black"/>
                </a:solidFill>
                <a:latin typeface="Tahoma" pitchFamily="34" charset="0"/>
                <a:cs typeface="Tahoma" pitchFamily="34" charset="0"/>
              </a:rPr>
              <a:t>　</a:t>
            </a:r>
            <a:r>
              <a:rPr lang="en-US" altLang="ja-JP" sz="1200" dirty="0" smtClean="0">
                <a:solidFill>
                  <a:prstClr val="black"/>
                </a:solidFill>
                <a:latin typeface="Tahoma" pitchFamily="34" charset="0"/>
                <a:cs typeface="Tahoma" pitchFamily="34" charset="0"/>
              </a:rPr>
              <a:t>5-9           </a:t>
            </a:r>
            <a:r>
              <a:rPr lang="en-US" altLang="ja-JP" sz="1200" dirty="0">
                <a:solidFill>
                  <a:prstClr val="black"/>
                </a:solidFill>
                <a:latin typeface="Tahoma" pitchFamily="34" charset="0"/>
                <a:cs typeface="Tahoma" pitchFamily="34" charset="0"/>
              </a:rPr>
              <a:t>10-14  </a:t>
            </a:r>
            <a:r>
              <a:rPr lang="en-US" altLang="ja-JP" sz="1200" dirty="0" smtClean="0">
                <a:solidFill>
                  <a:prstClr val="black"/>
                </a:solidFill>
                <a:latin typeface="Tahoma" pitchFamily="34" charset="0"/>
                <a:cs typeface="Tahoma" pitchFamily="34" charset="0"/>
              </a:rPr>
              <a:t>      </a:t>
            </a:r>
            <a:r>
              <a:rPr lang="en-US" altLang="ja-JP" sz="1200" dirty="0">
                <a:solidFill>
                  <a:prstClr val="black"/>
                </a:solidFill>
                <a:latin typeface="Tahoma" pitchFamily="34" charset="0"/>
                <a:cs typeface="Tahoma" pitchFamily="34" charset="0"/>
              </a:rPr>
              <a:t>15-19   </a:t>
            </a:r>
            <a:r>
              <a:rPr lang="en-US" altLang="ja-JP" sz="1200" dirty="0" smtClean="0">
                <a:solidFill>
                  <a:prstClr val="black"/>
                </a:solidFill>
                <a:latin typeface="Tahoma" pitchFamily="34" charset="0"/>
                <a:cs typeface="Tahoma" pitchFamily="34" charset="0"/>
              </a:rPr>
              <a:t>   </a:t>
            </a:r>
            <a:r>
              <a:rPr lang="ja-JP" altLang="en-US" sz="1200" dirty="0" smtClean="0">
                <a:solidFill>
                  <a:prstClr val="black"/>
                </a:solidFill>
                <a:latin typeface="Tahoma" pitchFamily="34" charset="0"/>
                <a:cs typeface="Tahoma" pitchFamily="34" charset="0"/>
              </a:rPr>
              <a:t>　</a:t>
            </a:r>
            <a:r>
              <a:rPr lang="en-US" altLang="ja-JP" sz="1200" dirty="0" smtClean="0">
                <a:solidFill>
                  <a:prstClr val="black"/>
                </a:solidFill>
                <a:latin typeface="Tahoma" pitchFamily="34" charset="0"/>
                <a:cs typeface="Tahoma" pitchFamily="34" charset="0"/>
              </a:rPr>
              <a:t>20-24        </a:t>
            </a:r>
            <a:r>
              <a:rPr lang="en-US" altLang="ja-JP" sz="1200" dirty="0">
                <a:solidFill>
                  <a:prstClr val="black"/>
                </a:solidFill>
                <a:latin typeface="Tahoma" pitchFamily="34" charset="0"/>
                <a:cs typeface="Tahoma" pitchFamily="34" charset="0"/>
              </a:rPr>
              <a:t>25-29 </a:t>
            </a:r>
            <a:r>
              <a:rPr lang="en-US" altLang="ja-JP" sz="1200" dirty="0" smtClean="0">
                <a:solidFill>
                  <a:prstClr val="black"/>
                </a:solidFill>
                <a:latin typeface="Tahoma" pitchFamily="34" charset="0"/>
                <a:cs typeface="Tahoma" pitchFamily="34" charset="0"/>
              </a:rPr>
              <a:t>       </a:t>
            </a:r>
            <a:r>
              <a:rPr lang="en-US" altLang="ja-JP" sz="1200" dirty="0">
                <a:solidFill>
                  <a:prstClr val="black"/>
                </a:solidFill>
                <a:latin typeface="Tahoma" pitchFamily="34" charset="0"/>
                <a:cs typeface="Tahoma" pitchFamily="34" charset="0"/>
              </a:rPr>
              <a:t>30-34 </a:t>
            </a:r>
            <a:r>
              <a:rPr lang="en-US" altLang="ja-JP" sz="1200" dirty="0" smtClean="0">
                <a:solidFill>
                  <a:prstClr val="black"/>
                </a:solidFill>
                <a:latin typeface="Tahoma" pitchFamily="34" charset="0"/>
                <a:cs typeface="Tahoma" pitchFamily="34" charset="0"/>
              </a:rPr>
              <a:t>       35-39</a:t>
            </a:r>
            <a:endParaRPr lang="ja-JP" altLang="en-US" sz="1200" dirty="0">
              <a:solidFill>
                <a:prstClr val="black"/>
              </a:solidFill>
              <a:latin typeface="Tahoma" pitchFamily="34" charset="0"/>
              <a:cs typeface="Tahoma" pitchFamily="34" charset="0"/>
            </a:endParaRPr>
          </a:p>
        </p:txBody>
      </p:sp>
      <p:sp>
        <p:nvSpPr>
          <p:cNvPr id="6" name="テキスト ボックス 47"/>
          <p:cNvSpPr txBox="1">
            <a:spLocks noChangeArrowheads="1"/>
          </p:cNvSpPr>
          <p:nvPr/>
        </p:nvSpPr>
        <p:spPr bwMode="auto">
          <a:xfrm>
            <a:off x="3927350" y="5733256"/>
            <a:ext cx="2372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prstClr val="black"/>
                </a:solidFill>
                <a:latin typeface="Tahoma" pitchFamily="34" charset="0"/>
                <a:cs typeface="Tahoma" pitchFamily="34" charset="0"/>
              </a:rPr>
              <a:t>Operation years</a:t>
            </a:r>
            <a:endParaRPr lang="ja-JP" altLang="en-US" b="1" dirty="0">
              <a:solidFill>
                <a:prstClr val="black"/>
              </a:solidFill>
              <a:latin typeface="Tahoma" pitchFamily="34" charset="0"/>
              <a:cs typeface="Tahoma" pitchFamily="34" charset="0"/>
            </a:endParaRPr>
          </a:p>
        </p:txBody>
      </p:sp>
      <p:sp>
        <p:nvSpPr>
          <p:cNvPr id="7" name="テキスト ボックス 48"/>
          <p:cNvSpPr txBox="1">
            <a:spLocks noChangeArrowheads="1"/>
          </p:cNvSpPr>
          <p:nvPr/>
        </p:nvSpPr>
        <p:spPr bwMode="auto">
          <a:xfrm rot="-5400000">
            <a:off x="-403251" y="3134269"/>
            <a:ext cx="2812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prstClr val="black"/>
                </a:solidFill>
                <a:latin typeface="Tahoma" pitchFamily="34" charset="0"/>
                <a:cs typeface="Tahoma" pitchFamily="34" charset="0"/>
              </a:rPr>
              <a:t>Plant numbers</a:t>
            </a:r>
            <a:endParaRPr lang="ja-JP" altLang="en-US" b="1" dirty="0">
              <a:solidFill>
                <a:prstClr val="black"/>
              </a:solidFill>
              <a:latin typeface="Tahoma" pitchFamily="34" charset="0"/>
              <a:cs typeface="Tahoma" pitchFamily="34" charset="0"/>
            </a:endParaRPr>
          </a:p>
        </p:txBody>
      </p:sp>
      <p:graphicFrame>
        <p:nvGraphicFramePr>
          <p:cNvPr id="8" name="グラフ 9"/>
          <p:cNvGraphicFramePr>
            <a:graphicFrameLocks/>
          </p:cNvGraphicFramePr>
          <p:nvPr>
            <p:extLst/>
          </p:nvPr>
        </p:nvGraphicFramePr>
        <p:xfrm>
          <a:off x="1259632" y="1905051"/>
          <a:ext cx="6639791" cy="352924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1"/>
          <p:cNvSpPr txBox="1"/>
          <p:nvPr/>
        </p:nvSpPr>
        <p:spPr>
          <a:xfrm>
            <a:off x="6034314" y="1484784"/>
            <a:ext cx="1994069"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b="1" dirty="0" smtClean="0">
                <a:solidFill>
                  <a:srgbClr val="000000"/>
                </a:solidFill>
                <a:latin typeface="Arial Black" panose="020B0A04020102020204" pitchFamily="34" charset="0"/>
                <a:ea typeface="Arial Unicode MS" panose="020B0604020202020204" pitchFamily="50" charset="-128"/>
                <a:cs typeface="Arial Unicode MS" panose="020B0604020202020204" pitchFamily="50" charset="-128"/>
              </a:rPr>
              <a:t>As of March, 2015</a:t>
            </a:r>
            <a:endParaRPr lang="ja-JP" altLang="en-US" sz="1200" b="1" dirty="0">
              <a:solidFill>
                <a:srgbClr val="000000"/>
              </a:solidFill>
              <a:latin typeface="Arial Black" panose="020B0A04020102020204" pitchFamily="34" charset="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54053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r="-43" b="-24"/>
          <a:stretch>
            <a:fillRect/>
          </a:stretch>
        </p:blipFill>
        <p:spPr bwMode="auto">
          <a:xfrm>
            <a:off x="139700" y="684213"/>
            <a:ext cx="60071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15" name="Picture 2"/>
          <p:cNvPicPr>
            <a:picLocks noChangeAspect="1" noChangeArrowheads="1"/>
          </p:cNvPicPr>
          <p:nvPr/>
        </p:nvPicPr>
        <p:blipFill>
          <a:blip r:embed="rId4"/>
          <a:srcRect/>
          <a:stretch>
            <a:fillRect/>
          </a:stretch>
        </p:blipFill>
        <p:spPr bwMode="auto">
          <a:xfrm>
            <a:off x="5795963" y="1771650"/>
            <a:ext cx="31242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Titel 1"/>
          <p:cNvSpPr>
            <a:spLocks noGrp="1"/>
          </p:cNvSpPr>
          <p:nvPr>
            <p:ph type="title"/>
          </p:nvPr>
        </p:nvSpPr>
        <p:spPr/>
        <p:txBody>
          <a:bodyPr/>
          <a:lstStyle/>
          <a:p>
            <a:r>
              <a:rPr lang="de-DE" altLang="de-DE" smtClean="0">
                <a:ea typeface="ＭＳ Ｐゴシック" panose="020B0600070205080204" pitchFamily="34" charset="-128"/>
              </a:rPr>
              <a:t>Siedewasserreaktor „Mark I</a:t>
            </a:r>
            <a:r>
              <a:rPr lang="ja-JP" altLang="de-DE" smtClean="0">
                <a:ea typeface="ＭＳ Ｐゴシック" panose="020B0600070205080204" pitchFamily="34" charset="-128"/>
              </a:rPr>
              <a:t>“</a:t>
            </a:r>
            <a:r>
              <a:rPr lang="de-DE" altLang="ja-JP" smtClean="0">
                <a:ea typeface="ＭＳ Ｐゴシック" panose="020B0600070205080204" pitchFamily="34" charset="-128"/>
              </a:rPr>
              <a:t> – Fukushima I (Block 1)</a:t>
            </a:r>
            <a:endParaRPr lang="de-DE" altLang="de-DE" smtClean="0">
              <a:ea typeface="ＭＳ Ｐゴシック" panose="020B0600070205080204" pitchFamily="34" charset="-128"/>
            </a:endParaRPr>
          </a:p>
        </p:txBody>
      </p:sp>
    </p:spTree>
    <p:extLst>
      <p:ext uri="{BB962C8B-B14F-4D97-AF65-F5344CB8AC3E}">
        <p14:creationId xmlns:p14="http://schemas.microsoft.com/office/powerpoint/2010/main" val="209139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114" y="208374"/>
            <a:ext cx="4030268" cy="461665"/>
          </a:xfrm>
        </p:spPr>
        <p:txBody>
          <a:bodyPr/>
          <a:lstStyle/>
          <a:p>
            <a:r>
              <a:rPr lang="en-US" sz="2400" dirty="0" smtClean="0"/>
              <a:t>Japans </a:t>
            </a:r>
            <a:r>
              <a:rPr lang="en-US" sz="2400" dirty="0" err="1" smtClean="0"/>
              <a:t>Rückbau</a:t>
            </a:r>
            <a:r>
              <a:rPr lang="en-US" sz="2400" dirty="0" smtClean="0"/>
              <a:t> Situation</a:t>
            </a:r>
            <a:endParaRPr lang="en-US" sz="2400" dirty="0"/>
          </a:p>
        </p:txBody>
      </p:sp>
      <p:sp>
        <p:nvSpPr>
          <p:cNvPr id="3" name="Inhaltsplatzhalter 2"/>
          <p:cNvSpPr>
            <a:spLocks noGrp="1"/>
          </p:cNvSpPr>
          <p:nvPr>
            <p:ph idx="1"/>
          </p:nvPr>
        </p:nvSpPr>
        <p:spPr>
          <a:xfrm>
            <a:off x="140523" y="758195"/>
            <a:ext cx="8356600" cy="366549"/>
          </a:xfrm>
        </p:spPr>
        <p:txBody>
          <a:bodyPr/>
          <a:lstStyle/>
          <a:p>
            <a:r>
              <a:rPr lang="en-US" sz="1800" dirty="0" err="1" smtClean="0"/>
              <a:t>Geringe</a:t>
            </a:r>
            <a:r>
              <a:rPr lang="en-US" sz="1800" dirty="0" smtClean="0"/>
              <a:t> </a:t>
            </a:r>
            <a:r>
              <a:rPr lang="en-US" sz="1800" dirty="0" err="1" smtClean="0"/>
              <a:t>Rückbau-Erfahrung</a:t>
            </a:r>
            <a:r>
              <a:rPr lang="en-US" sz="1800" dirty="0" smtClean="0"/>
              <a:t>: </a:t>
            </a:r>
            <a:r>
              <a:rPr lang="en-US" sz="1800" dirty="0" err="1" smtClean="0">
                <a:solidFill>
                  <a:srgbClr val="000000"/>
                </a:solidFill>
              </a:rPr>
              <a:t>Momentan</a:t>
            </a:r>
            <a:r>
              <a:rPr lang="en-US" sz="1800" dirty="0" smtClean="0">
                <a:solidFill>
                  <a:srgbClr val="000000"/>
                </a:solidFill>
              </a:rPr>
              <a:t> </a:t>
            </a:r>
            <a:r>
              <a:rPr lang="en-US" sz="1800" dirty="0" err="1">
                <a:solidFill>
                  <a:srgbClr val="000000"/>
                </a:solidFill>
              </a:rPr>
              <a:t>sehr</a:t>
            </a:r>
            <a:r>
              <a:rPr lang="en-US" sz="1800" dirty="0">
                <a:solidFill>
                  <a:srgbClr val="000000"/>
                </a:solidFill>
              </a:rPr>
              <a:t> Fukushima </a:t>
            </a:r>
            <a:r>
              <a:rPr lang="en-US" sz="1800" dirty="0" err="1" smtClean="0">
                <a:solidFill>
                  <a:srgbClr val="000000"/>
                </a:solidFill>
              </a:rPr>
              <a:t>orientiert</a:t>
            </a:r>
            <a:endParaRPr lang="en-US" sz="1800" dirty="0"/>
          </a:p>
        </p:txBody>
      </p:sp>
      <p:pic>
        <p:nvPicPr>
          <p:cNvPr id="5"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702" y="1124744"/>
            <a:ext cx="7853421" cy="46149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2"/>
          <p:cNvSpPr txBox="1">
            <a:spLocks/>
          </p:cNvSpPr>
          <p:nvPr/>
        </p:nvSpPr>
        <p:spPr bwMode="auto">
          <a:xfrm>
            <a:off x="4490338" y="5949504"/>
            <a:ext cx="8356600" cy="575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3"/>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4"/>
              </a:buBlip>
              <a:defRPr>
                <a:solidFill>
                  <a:schemeClr val="tx1"/>
                </a:solidFill>
                <a:latin typeface="+mn-lt"/>
              </a:defRPr>
            </a:lvl2pPr>
            <a:lvl3pPr marL="1209675" indent="-276225" algn="l" rtl="0" eaLnBrk="1" fontAlgn="base" hangingPunct="1">
              <a:spcBef>
                <a:spcPct val="20000"/>
              </a:spcBef>
              <a:spcAft>
                <a:spcPct val="0"/>
              </a:spcAft>
              <a:buBlip>
                <a:blip r:embed="rId5"/>
              </a:buBlip>
              <a:defRPr sz="1600">
                <a:solidFill>
                  <a:schemeClr val="tx1"/>
                </a:solidFill>
                <a:latin typeface="+mn-lt"/>
              </a:defRPr>
            </a:lvl3pPr>
            <a:lvl4pPr marL="1657350" indent="-276225" algn="l" rtl="0" eaLnBrk="1" fontAlgn="base" hangingPunct="1">
              <a:spcBef>
                <a:spcPct val="20000"/>
              </a:spcBef>
              <a:spcAft>
                <a:spcPct val="0"/>
              </a:spcAft>
              <a:buBlip>
                <a:blip r:embed="rId5"/>
              </a:buBlip>
              <a:defRPr sz="1600">
                <a:solidFill>
                  <a:schemeClr val="tx1"/>
                </a:solidFill>
                <a:latin typeface="+mn-lt"/>
              </a:defRPr>
            </a:lvl4pPr>
            <a:lvl5pPr marL="2095500" indent="-276225" algn="l" rtl="0" eaLnBrk="1" fontAlgn="base" hangingPunct="1">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endParaRPr lang="en-US" kern="0" dirty="0">
              <a:solidFill>
                <a:srgbClr val="000000"/>
              </a:solidFill>
            </a:endParaRPr>
          </a:p>
        </p:txBody>
      </p:sp>
      <p:sp>
        <p:nvSpPr>
          <p:cNvPr id="6" name="Titel 1"/>
          <p:cNvSpPr txBox="1">
            <a:spLocks/>
          </p:cNvSpPr>
          <p:nvPr/>
        </p:nvSpPr>
        <p:spPr bwMode="auto">
          <a:xfrm>
            <a:off x="414850" y="5756367"/>
            <a:ext cx="6380271" cy="400110"/>
          </a:xfrm>
          <a:prstGeom prst="rect">
            <a:avLst/>
          </a:prstGeom>
          <a:noFill/>
          <a:ln w="9525">
            <a:noFill/>
            <a:miter lim="800000"/>
            <a:headEnd/>
            <a:tailEnd/>
          </a:ln>
          <a:effectLst/>
        </p:spPr>
        <p:txBody>
          <a:bodyPr vert="horz" wrap="none" lIns="91439" tIns="45720" rIns="91439" bIns="45720" numCol="1" anchor="t"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r>
              <a:rPr lang="de-DE" kern="0" dirty="0" smtClean="0"/>
              <a:t>Kooperation zwischen Fukui- Universität und KIT</a:t>
            </a:r>
            <a:endParaRPr lang="de-DE" kern="0" dirty="0"/>
          </a:p>
        </p:txBody>
      </p:sp>
    </p:spTree>
    <p:extLst>
      <p:ext uri="{BB962C8B-B14F-4D97-AF65-F5344CB8AC3E}">
        <p14:creationId xmlns:p14="http://schemas.microsoft.com/office/powerpoint/2010/main" val="2885822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93" y="986723"/>
            <a:ext cx="8510587" cy="46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46"/>
          <p:cNvSpPr>
            <a:spLocks noChangeShapeType="1"/>
          </p:cNvSpPr>
          <p:nvPr/>
        </p:nvSpPr>
        <p:spPr bwMode="auto">
          <a:xfrm>
            <a:off x="337469" y="5459504"/>
            <a:ext cx="1233488" cy="0"/>
          </a:xfrm>
          <a:prstGeom prst="line">
            <a:avLst/>
          </a:prstGeom>
          <a:noFill/>
          <a:ln w="9525">
            <a:solidFill>
              <a:schemeClr val="bg1"/>
            </a:solidFill>
            <a:round/>
            <a:headEnd/>
            <a:tailEnd/>
          </a:ln>
        </p:spPr>
        <p:txBody>
          <a:bodyPr wrap="none" anchor="ctr"/>
          <a:lstStyle/>
          <a:p>
            <a:endParaRPr lang="de-DE" sz="1800">
              <a:solidFill>
                <a:srgbClr val="000000"/>
              </a:solidFill>
            </a:endParaRPr>
          </a:p>
        </p:txBody>
      </p:sp>
      <p:sp>
        <p:nvSpPr>
          <p:cNvPr id="44" name="AutoShape 47"/>
          <p:cNvSpPr>
            <a:spLocks noChangeArrowheads="1"/>
          </p:cNvSpPr>
          <p:nvPr/>
        </p:nvSpPr>
        <p:spPr bwMode="auto">
          <a:xfrm>
            <a:off x="3086835" y="4694329"/>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1</a:t>
            </a:r>
          </a:p>
        </p:txBody>
      </p:sp>
      <p:sp>
        <p:nvSpPr>
          <p:cNvPr id="45" name="AutoShape 48"/>
          <p:cNvSpPr>
            <a:spLocks noChangeArrowheads="1"/>
          </p:cNvSpPr>
          <p:nvPr/>
        </p:nvSpPr>
        <p:spPr bwMode="auto">
          <a:xfrm>
            <a:off x="6565385" y="1763815"/>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10</a:t>
            </a:r>
            <a:endParaRPr lang="en-GB" sz="1000" b="1" dirty="0">
              <a:solidFill>
                <a:srgbClr val="FFFFFF"/>
              </a:solidFill>
            </a:endParaRPr>
          </a:p>
        </p:txBody>
      </p:sp>
      <p:sp>
        <p:nvSpPr>
          <p:cNvPr id="46" name="AutoShape 49"/>
          <p:cNvSpPr>
            <a:spLocks noChangeArrowheads="1"/>
          </p:cNvSpPr>
          <p:nvPr/>
        </p:nvSpPr>
        <p:spPr bwMode="auto">
          <a:xfrm>
            <a:off x="4342935" y="2243073"/>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1</a:t>
            </a:r>
          </a:p>
        </p:txBody>
      </p:sp>
      <p:sp>
        <p:nvSpPr>
          <p:cNvPr id="47" name="AutoShape 50"/>
          <p:cNvSpPr>
            <a:spLocks noChangeArrowheads="1"/>
          </p:cNvSpPr>
          <p:nvPr/>
        </p:nvSpPr>
        <p:spPr bwMode="auto">
          <a:xfrm>
            <a:off x="6192180" y="3099755"/>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a:solidFill>
                  <a:srgbClr val="FFFFFF"/>
                </a:solidFill>
              </a:rPr>
              <a:t>6</a:t>
            </a:r>
          </a:p>
        </p:txBody>
      </p:sp>
      <p:sp>
        <p:nvSpPr>
          <p:cNvPr id="48" name="AutoShape 51"/>
          <p:cNvSpPr>
            <a:spLocks noChangeArrowheads="1"/>
          </p:cNvSpPr>
          <p:nvPr/>
        </p:nvSpPr>
        <p:spPr bwMode="auto">
          <a:xfrm>
            <a:off x="6867255" y="2663915"/>
            <a:ext cx="168275"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29</a:t>
            </a:r>
            <a:endParaRPr lang="en-GB" sz="1000" b="1" dirty="0">
              <a:solidFill>
                <a:srgbClr val="FFFFFF"/>
              </a:solidFill>
            </a:endParaRPr>
          </a:p>
        </p:txBody>
      </p:sp>
      <p:sp>
        <p:nvSpPr>
          <p:cNvPr id="49" name="AutoShape 52"/>
          <p:cNvSpPr>
            <a:spLocks noChangeArrowheads="1"/>
          </p:cNvSpPr>
          <p:nvPr/>
        </p:nvSpPr>
        <p:spPr bwMode="auto">
          <a:xfrm>
            <a:off x="7662748" y="2329973"/>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5</a:t>
            </a:r>
            <a:endParaRPr lang="en-GB" sz="1000" b="1" dirty="0">
              <a:solidFill>
                <a:srgbClr val="FFFFFF"/>
              </a:solidFill>
            </a:endParaRPr>
          </a:p>
        </p:txBody>
      </p:sp>
      <p:sp>
        <p:nvSpPr>
          <p:cNvPr id="50" name="AutoShape 53"/>
          <p:cNvSpPr>
            <a:spLocks noChangeArrowheads="1"/>
          </p:cNvSpPr>
          <p:nvPr/>
        </p:nvSpPr>
        <p:spPr bwMode="auto">
          <a:xfrm>
            <a:off x="8037385" y="2528900"/>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2" name="AutoShape 55"/>
          <p:cNvSpPr>
            <a:spLocks noChangeArrowheads="1"/>
          </p:cNvSpPr>
          <p:nvPr/>
        </p:nvSpPr>
        <p:spPr bwMode="auto">
          <a:xfrm>
            <a:off x="5967155" y="2691535"/>
            <a:ext cx="166688" cy="152400"/>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3" name="AutoShape 56"/>
          <p:cNvSpPr>
            <a:spLocks noChangeArrowheads="1"/>
          </p:cNvSpPr>
          <p:nvPr/>
        </p:nvSpPr>
        <p:spPr bwMode="auto">
          <a:xfrm>
            <a:off x="5251748" y="2168860"/>
            <a:ext cx="166688" cy="149225"/>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54" name="AutoShape 57"/>
          <p:cNvSpPr>
            <a:spLocks noChangeArrowheads="1"/>
          </p:cNvSpPr>
          <p:nvPr/>
        </p:nvSpPr>
        <p:spPr bwMode="auto">
          <a:xfrm>
            <a:off x="5231109" y="1538790"/>
            <a:ext cx="169863"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a:solidFill>
                  <a:srgbClr val="FFFFFF"/>
                </a:solidFill>
              </a:rPr>
              <a:t>1</a:t>
            </a:r>
            <a:endParaRPr lang="en-GB" sz="1000" b="1">
              <a:solidFill>
                <a:srgbClr val="FFFFFF"/>
              </a:solidFill>
            </a:endParaRPr>
          </a:p>
        </p:txBody>
      </p:sp>
      <p:sp>
        <p:nvSpPr>
          <p:cNvPr id="56" name="AutoShape 59"/>
          <p:cNvSpPr>
            <a:spLocks noChangeArrowheads="1"/>
          </p:cNvSpPr>
          <p:nvPr/>
        </p:nvSpPr>
        <p:spPr bwMode="auto">
          <a:xfrm>
            <a:off x="3761910" y="2244660"/>
            <a:ext cx="479425" cy="144462"/>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Frankreich</a:t>
            </a:r>
            <a:endParaRPr lang="en-GB" sz="1000" b="1" dirty="0">
              <a:solidFill>
                <a:srgbClr val="000000"/>
              </a:solidFill>
            </a:endParaRPr>
          </a:p>
        </p:txBody>
      </p:sp>
      <p:sp>
        <p:nvSpPr>
          <p:cNvPr id="57" name="AutoShape 60"/>
          <p:cNvSpPr>
            <a:spLocks noChangeArrowheads="1"/>
          </p:cNvSpPr>
          <p:nvPr/>
        </p:nvSpPr>
        <p:spPr bwMode="auto">
          <a:xfrm>
            <a:off x="5361285" y="2173623"/>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a:solidFill>
                  <a:srgbClr val="000000"/>
                </a:solidFill>
              </a:rPr>
              <a:t>Slowakei</a:t>
            </a:r>
            <a:endParaRPr lang="en-GB" sz="1000" b="1">
              <a:solidFill>
                <a:srgbClr val="000000"/>
              </a:solidFill>
            </a:endParaRPr>
          </a:p>
        </p:txBody>
      </p:sp>
      <p:sp>
        <p:nvSpPr>
          <p:cNvPr id="58" name="AutoShape 61"/>
          <p:cNvSpPr>
            <a:spLocks noChangeArrowheads="1"/>
          </p:cNvSpPr>
          <p:nvPr/>
        </p:nvSpPr>
        <p:spPr bwMode="auto">
          <a:xfrm>
            <a:off x="6711435" y="1768578"/>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Russland</a:t>
            </a:r>
            <a:endParaRPr lang="en-GB" sz="1000" b="1" dirty="0">
              <a:solidFill>
                <a:srgbClr val="000000"/>
              </a:solidFill>
            </a:endParaRPr>
          </a:p>
        </p:txBody>
      </p:sp>
      <p:sp>
        <p:nvSpPr>
          <p:cNvPr id="59" name="AutoShape 62"/>
          <p:cNvSpPr>
            <a:spLocks noChangeArrowheads="1"/>
          </p:cNvSpPr>
          <p:nvPr/>
        </p:nvSpPr>
        <p:spPr bwMode="auto">
          <a:xfrm>
            <a:off x="5362872" y="1548315"/>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Finnland</a:t>
            </a:r>
            <a:endParaRPr lang="en-GB" sz="1000" b="1" dirty="0">
              <a:solidFill>
                <a:srgbClr val="000000"/>
              </a:solidFill>
            </a:endParaRPr>
          </a:p>
        </p:txBody>
      </p:sp>
      <p:sp>
        <p:nvSpPr>
          <p:cNvPr id="60" name="AutoShape 63"/>
          <p:cNvSpPr>
            <a:spLocks noChangeArrowheads="1"/>
          </p:cNvSpPr>
          <p:nvPr/>
        </p:nvSpPr>
        <p:spPr bwMode="auto">
          <a:xfrm>
            <a:off x="6086762" y="2690437"/>
            <a:ext cx="650875"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Pakistan</a:t>
            </a:r>
            <a:endParaRPr lang="en-GB" sz="1000" b="1" dirty="0">
              <a:solidFill>
                <a:srgbClr val="000000"/>
              </a:solidFill>
            </a:endParaRPr>
          </a:p>
        </p:txBody>
      </p:sp>
      <p:sp>
        <p:nvSpPr>
          <p:cNvPr id="61" name="AutoShape 64"/>
          <p:cNvSpPr>
            <a:spLocks noChangeArrowheads="1"/>
          </p:cNvSpPr>
          <p:nvPr/>
        </p:nvSpPr>
        <p:spPr bwMode="auto">
          <a:xfrm>
            <a:off x="6298994" y="3084060"/>
            <a:ext cx="650875" cy="144462"/>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Indiien</a:t>
            </a:r>
            <a:endParaRPr lang="en-GB" sz="1000" b="1" dirty="0">
              <a:solidFill>
                <a:srgbClr val="000000"/>
              </a:solidFill>
            </a:endParaRPr>
          </a:p>
        </p:txBody>
      </p:sp>
      <p:sp>
        <p:nvSpPr>
          <p:cNvPr id="62" name="AutoShape 65"/>
          <p:cNvSpPr>
            <a:spLocks noChangeArrowheads="1"/>
          </p:cNvSpPr>
          <p:nvPr/>
        </p:nvSpPr>
        <p:spPr bwMode="auto">
          <a:xfrm>
            <a:off x="7026005" y="2670265"/>
            <a:ext cx="525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China</a:t>
            </a:r>
            <a:endParaRPr lang="en-GB" sz="1000" b="1" dirty="0">
              <a:solidFill>
                <a:srgbClr val="000000"/>
              </a:solidFill>
            </a:endParaRPr>
          </a:p>
        </p:txBody>
      </p:sp>
      <p:sp>
        <p:nvSpPr>
          <p:cNvPr id="63" name="AutoShape 66"/>
          <p:cNvSpPr>
            <a:spLocks noChangeArrowheads="1"/>
          </p:cNvSpPr>
          <p:nvPr/>
        </p:nvSpPr>
        <p:spPr bwMode="auto">
          <a:xfrm>
            <a:off x="7002270" y="2303875"/>
            <a:ext cx="649288" cy="146050"/>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Südkorea</a:t>
            </a:r>
            <a:endParaRPr lang="en-GB" sz="1000" b="1" dirty="0">
              <a:solidFill>
                <a:srgbClr val="000000"/>
              </a:solidFill>
            </a:endParaRPr>
          </a:p>
        </p:txBody>
      </p:sp>
      <p:sp>
        <p:nvSpPr>
          <p:cNvPr id="64" name="AutoShape 67"/>
          <p:cNvSpPr>
            <a:spLocks noChangeArrowheads="1"/>
          </p:cNvSpPr>
          <p:nvPr/>
        </p:nvSpPr>
        <p:spPr bwMode="auto">
          <a:xfrm>
            <a:off x="8135860" y="2541757"/>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a:solidFill>
                  <a:srgbClr val="000000"/>
                </a:solidFill>
              </a:rPr>
              <a:t>Japan</a:t>
            </a:r>
            <a:endParaRPr lang="en-GB" sz="1000" b="1" dirty="0">
              <a:solidFill>
                <a:srgbClr val="000000"/>
              </a:solidFill>
            </a:endParaRPr>
          </a:p>
        </p:txBody>
      </p:sp>
      <p:sp>
        <p:nvSpPr>
          <p:cNvPr id="65" name="AutoShape 68"/>
          <p:cNvSpPr>
            <a:spLocks noChangeArrowheads="1"/>
          </p:cNvSpPr>
          <p:nvPr/>
        </p:nvSpPr>
        <p:spPr bwMode="auto">
          <a:xfrm>
            <a:off x="3286985" y="4695917"/>
            <a:ext cx="652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a:solidFill>
                  <a:srgbClr val="000000"/>
                </a:solidFill>
              </a:rPr>
              <a:t>Argentinien</a:t>
            </a:r>
            <a:endParaRPr lang="en-GB" sz="1000" b="1" dirty="0">
              <a:solidFill>
                <a:srgbClr val="000000"/>
              </a:solidFill>
            </a:endParaRPr>
          </a:p>
        </p:txBody>
      </p:sp>
      <p:sp>
        <p:nvSpPr>
          <p:cNvPr id="69" name="AutoShape 72"/>
          <p:cNvSpPr>
            <a:spLocks noChangeArrowheads="1"/>
          </p:cNvSpPr>
          <p:nvPr/>
        </p:nvSpPr>
        <p:spPr bwMode="auto">
          <a:xfrm>
            <a:off x="1876295" y="2483895"/>
            <a:ext cx="166688"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5</a:t>
            </a:r>
            <a:endParaRPr lang="en-GB" sz="1000" b="1" dirty="0">
              <a:solidFill>
                <a:srgbClr val="FFFFFF"/>
              </a:solidFill>
            </a:endParaRPr>
          </a:p>
        </p:txBody>
      </p:sp>
      <p:sp>
        <p:nvSpPr>
          <p:cNvPr id="70" name="AutoShape 73"/>
          <p:cNvSpPr>
            <a:spLocks noChangeArrowheads="1"/>
          </p:cNvSpPr>
          <p:nvPr/>
        </p:nvSpPr>
        <p:spPr bwMode="auto">
          <a:xfrm>
            <a:off x="1955670" y="2496595"/>
            <a:ext cx="546100" cy="141287"/>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de-DE" sz="1000" b="1">
                <a:solidFill>
                  <a:srgbClr val="000000"/>
                </a:solidFill>
              </a:rPr>
              <a:t>USA</a:t>
            </a:r>
            <a:endParaRPr lang="en-GB" sz="1000" b="1">
              <a:solidFill>
                <a:srgbClr val="000000"/>
              </a:solidFill>
            </a:endParaRPr>
          </a:p>
        </p:txBody>
      </p:sp>
      <p:sp>
        <p:nvSpPr>
          <p:cNvPr id="71" name="AutoShape 74"/>
          <p:cNvSpPr>
            <a:spLocks noChangeArrowheads="1"/>
          </p:cNvSpPr>
          <p:nvPr/>
        </p:nvSpPr>
        <p:spPr bwMode="auto">
          <a:xfrm>
            <a:off x="3044157" y="3880030"/>
            <a:ext cx="166688" cy="152400"/>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a:solidFill>
                  <a:srgbClr val="FFFFFF"/>
                </a:solidFill>
              </a:rPr>
              <a:t>1</a:t>
            </a:r>
            <a:endParaRPr lang="en-GB" sz="1000" b="1">
              <a:solidFill>
                <a:srgbClr val="FFFFFF"/>
              </a:solidFill>
            </a:endParaRPr>
          </a:p>
        </p:txBody>
      </p:sp>
      <p:sp>
        <p:nvSpPr>
          <p:cNvPr id="72" name="AutoShape 75"/>
          <p:cNvSpPr>
            <a:spLocks noChangeArrowheads="1"/>
          </p:cNvSpPr>
          <p:nvPr/>
        </p:nvSpPr>
        <p:spPr bwMode="auto">
          <a:xfrm>
            <a:off x="3169878" y="3879050"/>
            <a:ext cx="652463"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de-DE" sz="1000" b="1" dirty="0">
                <a:solidFill>
                  <a:srgbClr val="000000"/>
                </a:solidFill>
              </a:rPr>
              <a:t>Brasilien</a:t>
            </a:r>
            <a:endParaRPr lang="en-GB" sz="1000" b="1" dirty="0">
              <a:solidFill>
                <a:srgbClr val="000000"/>
              </a:solidFill>
            </a:endParaRPr>
          </a:p>
        </p:txBody>
      </p:sp>
      <p:sp>
        <p:nvSpPr>
          <p:cNvPr id="10242" name="Rectangle 7"/>
          <p:cNvSpPr>
            <a:spLocks noChangeArrowheads="1"/>
          </p:cNvSpPr>
          <p:nvPr/>
        </p:nvSpPr>
        <p:spPr bwMode="auto">
          <a:xfrm>
            <a:off x="279423" y="207324"/>
            <a:ext cx="7737475" cy="47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2200" b="1" dirty="0" smtClean="0">
                <a:solidFill>
                  <a:srgbClr val="000000"/>
                </a:solidFill>
              </a:rPr>
              <a:t>Kernenergie Weltweit</a:t>
            </a:r>
            <a:endParaRPr lang="de-DE" sz="1800" b="1" dirty="0">
              <a:solidFill>
                <a:srgbClr val="000000"/>
              </a:solidFill>
            </a:endParaRPr>
          </a:p>
        </p:txBody>
      </p:sp>
      <p:pic>
        <p:nvPicPr>
          <p:cNvPr id="20482" name="Picture 2" descr="areva-taishan_werk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096" y="4435505"/>
            <a:ext cx="3541526" cy="1738800"/>
          </a:xfrm>
          <a:prstGeom prst="roundRect">
            <a:avLst>
              <a:gd name="adj" fmla="val 8594"/>
            </a:avLst>
          </a:prstGeom>
          <a:solidFill>
            <a:srgbClr val="FFFFFF">
              <a:shade val="85000"/>
            </a:srgbClr>
          </a:solidFill>
          <a:ln>
            <a:noFill/>
          </a:ln>
          <a:effectLst/>
          <a:extLst/>
        </p:spPr>
      </p:pic>
      <p:sp>
        <p:nvSpPr>
          <p:cNvPr id="74" name="AutoShape 53"/>
          <p:cNvSpPr>
            <a:spLocks noChangeArrowheads="1"/>
          </p:cNvSpPr>
          <p:nvPr/>
        </p:nvSpPr>
        <p:spPr bwMode="auto">
          <a:xfrm>
            <a:off x="7587335" y="2978950"/>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75" name="AutoShape 67"/>
          <p:cNvSpPr>
            <a:spLocks noChangeArrowheads="1"/>
          </p:cNvSpPr>
          <p:nvPr/>
        </p:nvSpPr>
        <p:spPr bwMode="auto">
          <a:xfrm>
            <a:off x="7686870" y="2986887"/>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smtClean="0">
                <a:solidFill>
                  <a:srgbClr val="000000"/>
                </a:solidFill>
              </a:rPr>
              <a:t>Taiwan</a:t>
            </a:r>
            <a:endParaRPr lang="en-GB" sz="1000" b="1" dirty="0">
              <a:solidFill>
                <a:srgbClr val="000000"/>
              </a:solidFill>
            </a:endParaRPr>
          </a:p>
        </p:txBody>
      </p:sp>
      <p:sp>
        <p:nvSpPr>
          <p:cNvPr id="78" name="Rectangle 3"/>
          <p:cNvSpPr>
            <a:spLocks noChangeArrowheads="1"/>
          </p:cNvSpPr>
          <p:nvPr/>
        </p:nvSpPr>
        <p:spPr bwMode="auto">
          <a:xfrm>
            <a:off x="282037" y="4945522"/>
            <a:ext cx="4875028" cy="1205903"/>
          </a:xfrm>
          <a:prstGeom prst="rect">
            <a:avLst/>
          </a:prstGeom>
          <a:solidFill>
            <a:schemeClr val="bg1"/>
          </a:solidFill>
          <a:ln>
            <a:noFill/>
          </a:ln>
          <a:extLst/>
        </p:spPr>
        <p:txBody>
          <a:bodyPr/>
          <a:lstStyle/>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betreiben 31 Länder </a:t>
            </a:r>
            <a:r>
              <a:rPr lang="de-DE" sz="1800" b="1" dirty="0">
                <a:solidFill>
                  <a:srgbClr val="000000"/>
                </a:solidFill>
                <a:latin typeface="Arial"/>
              </a:rPr>
              <a:t>KKW</a:t>
            </a:r>
            <a:endParaRPr lang="de-DE" sz="1800" b="1" dirty="0" smtClean="0">
              <a:solidFill>
                <a:srgbClr val="000000"/>
              </a:solidFill>
              <a:latin typeface="Arial"/>
            </a:endParaRPr>
          </a:p>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sind 442 </a:t>
            </a:r>
            <a:r>
              <a:rPr lang="de-DE" sz="1800" b="1" dirty="0">
                <a:solidFill>
                  <a:srgbClr val="000000"/>
                </a:solidFill>
                <a:latin typeface="Arial"/>
              </a:rPr>
              <a:t>KKW </a:t>
            </a:r>
            <a:r>
              <a:rPr lang="de-DE" sz="1800" b="1" dirty="0" smtClean="0">
                <a:solidFill>
                  <a:srgbClr val="000000"/>
                </a:solidFill>
                <a:latin typeface="Arial"/>
              </a:rPr>
              <a:t>betriebsbereit </a:t>
            </a:r>
            <a:endParaRPr lang="de-DE" sz="1800" b="1" dirty="0">
              <a:solidFill>
                <a:srgbClr val="000000"/>
              </a:solidFill>
              <a:latin typeface="Arial"/>
            </a:endParaRPr>
          </a:p>
          <a:p>
            <a:pPr marL="314325" indent="-314325" defTabSz="431800">
              <a:spcBef>
                <a:spcPct val="20000"/>
              </a:spcBef>
              <a:buClr>
                <a:srgbClr val="0066FF"/>
              </a:buClr>
              <a:buFontTx/>
              <a:buBlip>
                <a:blip r:embed="rId5"/>
              </a:buBlip>
            </a:pPr>
            <a:r>
              <a:rPr lang="de-DE" sz="1800" b="1" dirty="0" smtClean="0">
                <a:solidFill>
                  <a:srgbClr val="000000"/>
                </a:solidFill>
                <a:latin typeface="Arial"/>
              </a:rPr>
              <a:t>18 europäische Länder haben KKW  </a:t>
            </a:r>
          </a:p>
          <a:p>
            <a:pPr marL="314325" indent="-314325" defTabSz="431800">
              <a:spcBef>
                <a:spcPct val="20000"/>
              </a:spcBef>
              <a:buClr>
                <a:srgbClr val="0066FF"/>
              </a:buClr>
              <a:buFontTx/>
              <a:buBlip>
                <a:blip r:embed="rId5"/>
              </a:buBlip>
            </a:pPr>
            <a:r>
              <a:rPr lang="de-DE" sz="1800" b="1" dirty="0" smtClean="0">
                <a:solidFill>
                  <a:srgbClr val="000000"/>
                </a:solidFill>
                <a:latin typeface="Arial"/>
              </a:rPr>
              <a:t>Weltweit sind 66 KKW im Bau </a:t>
            </a:r>
            <a:endParaRPr lang="en-GB" sz="1800" b="1" dirty="0">
              <a:solidFill>
                <a:srgbClr val="000000"/>
              </a:solidFill>
              <a:latin typeface="Arial"/>
            </a:endParaRPr>
          </a:p>
        </p:txBody>
      </p:sp>
      <p:sp>
        <p:nvSpPr>
          <p:cNvPr id="39" name="Rectangle 9"/>
          <p:cNvSpPr>
            <a:spLocks noChangeArrowheads="1"/>
          </p:cNvSpPr>
          <p:nvPr/>
        </p:nvSpPr>
        <p:spPr bwMode="auto">
          <a:xfrm>
            <a:off x="6739168" y="4435505"/>
            <a:ext cx="2105833" cy="3385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pPr algn="r"/>
            <a:r>
              <a:rPr lang="de-DE" sz="1600" b="1" dirty="0" smtClean="0">
                <a:solidFill>
                  <a:srgbClr val="000000"/>
                </a:solidFill>
              </a:rPr>
              <a:t>EPR </a:t>
            </a:r>
            <a:r>
              <a:rPr lang="de-DE" sz="1600" b="1" dirty="0" err="1" smtClean="0">
                <a:solidFill>
                  <a:srgbClr val="000000"/>
                </a:solidFill>
              </a:rPr>
              <a:t>Taishan</a:t>
            </a:r>
            <a:r>
              <a:rPr lang="de-DE" sz="1600" b="1" dirty="0" smtClean="0">
                <a:solidFill>
                  <a:srgbClr val="000000"/>
                </a:solidFill>
              </a:rPr>
              <a:t>, China</a:t>
            </a:r>
          </a:p>
        </p:txBody>
      </p:sp>
      <p:sp>
        <p:nvSpPr>
          <p:cNvPr id="79" name="AutoShape 53"/>
          <p:cNvSpPr>
            <a:spLocks noChangeArrowheads="1"/>
          </p:cNvSpPr>
          <p:nvPr/>
        </p:nvSpPr>
        <p:spPr bwMode="auto">
          <a:xfrm>
            <a:off x="5157065" y="1973043"/>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GB" sz="1000" b="1" dirty="0" smtClean="0">
                <a:solidFill>
                  <a:srgbClr val="FFFFFF"/>
                </a:solidFill>
              </a:rPr>
              <a:t>1</a:t>
            </a:r>
            <a:endParaRPr lang="en-GB" sz="1000" b="1" dirty="0">
              <a:solidFill>
                <a:srgbClr val="FFFFFF"/>
              </a:solidFill>
            </a:endParaRPr>
          </a:p>
        </p:txBody>
      </p:sp>
      <p:sp>
        <p:nvSpPr>
          <p:cNvPr id="80" name="AutoShape 67"/>
          <p:cNvSpPr>
            <a:spLocks noChangeArrowheads="1"/>
          </p:cNvSpPr>
          <p:nvPr/>
        </p:nvSpPr>
        <p:spPr bwMode="auto">
          <a:xfrm>
            <a:off x="5474791" y="1972490"/>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err="1" smtClean="0">
                <a:solidFill>
                  <a:srgbClr val="000000"/>
                </a:solidFill>
              </a:rPr>
              <a:t>Weissrussland</a:t>
            </a:r>
            <a:endParaRPr lang="en-GB" sz="1000" b="1" dirty="0">
              <a:solidFill>
                <a:srgbClr val="000000"/>
              </a:solidFill>
            </a:endParaRPr>
          </a:p>
        </p:txBody>
      </p:sp>
      <p:sp>
        <p:nvSpPr>
          <p:cNvPr id="83" name="AutoShape 53"/>
          <p:cNvSpPr>
            <a:spLocks noChangeArrowheads="1"/>
          </p:cNvSpPr>
          <p:nvPr/>
        </p:nvSpPr>
        <p:spPr bwMode="auto">
          <a:xfrm>
            <a:off x="5337085" y="2843935"/>
            <a:ext cx="168275" cy="150812"/>
          </a:xfrm>
          <a:prstGeom prst="roundRect">
            <a:avLst>
              <a:gd name="adj" fmla="val 16667"/>
            </a:avLst>
          </a:prstGeom>
          <a:solidFill>
            <a:schemeClr val="hlink"/>
          </a:solidFill>
          <a:ln w="19050">
            <a:noFill/>
            <a:round/>
            <a:headEnd/>
            <a:tailEnd/>
          </a:ln>
        </p:spPr>
        <p:txBody>
          <a:bodyPr wrap="none" lIns="0" tIns="0" rIns="0" bIns="0" anchor="ctr"/>
          <a:lstStyle/>
          <a:p>
            <a:pPr algn="ctr" eaLnBrk="0" hangingPunct="0">
              <a:buSzPct val="130000"/>
              <a:buFont typeface="MS Hei"/>
              <a:buNone/>
            </a:pPr>
            <a:r>
              <a:rPr lang="en-US" sz="1000" b="1" dirty="0">
                <a:solidFill>
                  <a:srgbClr val="FFFFFF"/>
                </a:solidFill>
              </a:rPr>
              <a:t>2</a:t>
            </a:r>
            <a:endParaRPr lang="en-GB" sz="1000" b="1" dirty="0">
              <a:solidFill>
                <a:srgbClr val="FFFFFF"/>
              </a:solidFill>
            </a:endParaRPr>
          </a:p>
        </p:txBody>
      </p:sp>
      <p:sp>
        <p:nvSpPr>
          <p:cNvPr id="84" name="AutoShape 67"/>
          <p:cNvSpPr>
            <a:spLocks noChangeArrowheads="1"/>
          </p:cNvSpPr>
          <p:nvPr/>
        </p:nvSpPr>
        <p:spPr bwMode="auto">
          <a:xfrm>
            <a:off x="5345346" y="2866233"/>
            <a:ext cx="649288" cy="142875"/>
          </a:xfrm>
          <a:prstGeom prst="roundRect">
            <a:avLst>
              <a:gd name="adj" fmla="val 16667"/>
            </a:avLst>
          </a:prstGeom>
          <a:noFill/>
          <a:ln w="19050">
            <a:noFill/>
            <a:round/>
            <a:headEnd/>
            <a:tailEnd/>
          </a:ln>
        </p:spPr>
        <p:txBody>
          <a:bodyPr wrap="none" lIns="0" tIns="0" rIns="0" bIns="0" anchor="ctr"/>
          <a:lstStyle/>
          <a:p>
            <a:pPr algn="ctr" eaLnBrk="0" hangingPunct="0">
              <a:buSzPct val="130000"/>
              <a:buFont typeface="MS Hei"/>
              <a:buNone/>
            </a:pPr>
            <a:r>
              <a:rPr lang="en-US" sz="1000" b="1" dirty="0" smtClean="0">
                <a:solidFill>
                  <a:srgbClr val="000000"/>
                </a:solidFill>
              </a:rPr>
              <a:t>VAE</a:t>
            </a:r>
            <a:endParaRPr lang="en-GB" sz="1000" b="1" dirty="0">
              <a:solidFill>
                <a:srgbClr val="000000"/>
              </a:solidFill>
            </a:endParaRPr>
          </a:p>
        </p:txBody>
      </p:sp>
    </p:spTree>
    <p:extLst>
      <p:ext uri="{BB962C8B-B14F-4D97-AF65-F5344CB8AC3E}">
        <p14:creationId xmlns:p14="http://schemas.microsoft.com/office/powerpoint/2010/main" val="61426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54156" y="1068955"/>
            <a:ext cx="6542680" cy="5212426"/>
          </a:xfrm>
          <a:prstGeom prst="rect">
            <a:avLst/>
          </a:prstGeom>
        </p:spPr>
      </p:pic>
      <p:pic>
        <p:nvPicPr>
          <p:cNvPr id="3" name="Grafik 2"/>
          <p:cNvPicPr>
            <a:picLocks noChangeAspect="1"/>
          </p:cNvPicPr>
          <p:nvPr/>
        </p:nvPicPr>
        <p:blipFill>
          <a:blip r:embed="rId3"/>
          <a:stretch>
            <a:fillRect/>
          </a:stretch>
        </p:blipFill>
        <p:spPr>
          <a:xfrm>
            <a:off x="5139448" y="5567006"/>
            <a:ext cx="3914775" cy="714375"/>
          </a:xfrm>
          <a:prstGeom prst="rect">
            <a:avLst/>
          </a:prstGeom>
        </p:spPr>
      </p:pic>
      <p:sp>
        <p:nvSpPr>
          <p:cNvPr id="4" name="Textfeld 3"/>
          <p:cNvSpPr txBox="1"/>
          <p:nvPr/>
        </p:nvSpPr>
        <p:spPr>
          <a:xfrm>
            <a:off x="450376" y="341194"/>
            <a:ext cx="6769290" cy="400110"/>
          </a:xfrm>
          <a:prstGeom prst="rect">
            <a:avLst/>
          </a:prstGeom>
          <a:noFill/>
        </p:spPr>
        <p:txBody>
          <a:bodyPr wrap="square" rtlCol="0">
            <a:spAutoFit/>
          </a:bodyPr>
          <a:lstStyle/>
          <a:p>
            <a:r>
              <a:rPr lang="de-DE" dirty="0" smtClean="0"/>
              <a:t>Operational </a:t>
            </a:r>
            <a:r>
              <a:rPr lang="de-DE" dirty="0" err="1" smtClean="0"/>
              <a:t>Reactors</a:t>
            </a:r>
            <a:r>
              <a:rPr lang="de-DE" dirty="0" smtClean="0"/>
              <a:t>, </a:t>
            </a:r>
            <a:r>
              <a:rPr lang="de-DE" dirty="0" err="1" smtClean="0"/>
              <a:t>statistics</a:t>
            </a:r>
            <a:r>
              <a:rPr lang="de-DE" dirty="0" smtClean="0"/>
              <a:t> </a:t>
            </a:r>
            <a:r>
              <a:rPr lang="de-DE" dirty="0" err="1" smtClean="0"/>
              <a:t>of</a:t>
            </a:r>
            <a:r>
              <a:rPr lang="de-DE" dirty="0" smtClean="0"/>
              <a:t> IAEA, March 2016</a:t>
            </a:r>
            <a:endParaRPr lang="de-DE" dirty="0"/>
          </a:p>
        </p:txBody>
      </p:sp>
    </p:spTree>
    <p:extLst>
      <p:ext uri="{BB962C8B-B14F-4D97-AF65-F5344CB8AC3E}">
        <p14:creationId xmlns:p14="http://schemas.microsoft.com/office/powerpoint/2010/main" val="893089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52245" y="1018342"/>
            <a:ext cx="7818298" cy="5095855"/>
          </a:xfrm>
          <a:prstGeom prst="rect">
            <a:avLst/>
          </a:prstGeom>
        </p:spPr>
      </p:pic>
      <p:sp>
        <p:nvSpPr>
          <p:cNvPr id="3" name="Textfeld 2"/>
          <p:cNvSpPr txBox="1"/>
          <p:nvPr/>
        </p:nvSpPr>
        <p:spPr>
          <a:xfrm>
            <a:off x="573206" y="368490"/>
            <a:ext cx="6209731" cy="400110"/>
          </a:xfrm>
          <a:prstGeom prst="rect">
            <a:avLst/>
          </a:prstGeom>
          <a:noFill/>
        </p:spPr>
        <p:txBody>
          <a:bodyPr wrap="square" rtlCol="0">
            <a:spAutoFit/>
          </a:bodyPr>
          <a:lstStyle/>
          <a:p>
            <a:r>
              <a:rPr lang="de-DE" b="1" dirty="0" smtClean="0"/>
              <a:t>China: </a:t>
            </a:r>
            <a:r>
              <a:rPr lang="de-DE" b="1" dirty="0" err="1" smtClean="0"/>
              <a:t>Energy</a:t>
            </a:r>
            <a:r>
              <a:rPr lang="de-DE" b="1" dirty="0" smtClean="0"/>
              <a:t> </a:t>
            </a:r>
            <a:r>
              <a:rPr lang="de-DE" b="1" dirty="0" err="1" smtClean="0"/>
              <a:t>statistics</a:t>
            </a:r>
            <a:endParaRPr lang="de-DE" b="1" dirty="0"/>
          </a:p>
        </p:txBody>
      </p:sp>
      <p:pic>
        <p:nvPicPr>
          <p:cNvPr id="4" name="Grafik 3"/>
          <p:cNvPicPr>
            <a:picLocks noChangeAspect="1"/>
          </p:cNvPicPr>
          <p:nvPr/>
        </p:nvPicPr>
        <p:blipFill>
          <a:blip r:embed="rId3"/>
          <a:stretch>
            <a:fillRect/>
          </a:stretch>
        </p:blipFill>
        <p:spPr>
          <a:xfrm>
            <a:off x="4804028" y="91452"/>
            <a:ext cx="4285381" cy="782004"/>
          </a:xfrm>
          <a:prstGeom prst="rect">
            <a:avLst/>
          </a:prstGeom>
        </p:spPr>
      </p:pic>
    </p:spTree>
    <p:extLst>
      <p:ext uri="{BB962C8B-B14F-4D97-AF65-F5344CB8AC3E}">
        <p14:creationId xmlns:p14="http://schemas.microsoft.com/office/powerpoint/2010/main" val="32228029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7804" y="682032"/>
            <a:ext cx="6080292" cy="3584277"/>
          </a:xfrm>
          <a:prstGeom prst="rect">
            <a:avLst/>
          </a:prstGeom>
        </p:spPr>
      </p:pic>
      <p:sp>
        <p:nvSpPr>
          <p:cNvPr id="3" name="Rechteck 2"/>
          <p:cNvSpPr/>
          <p:nvPr/>
        </p:nvSpPr>
        <p:spPr>
          <a:xfrm>
            <a:off x="347803" y="113493"/>
            <a:ext cx="7035635" cy="707886"/>
          </a:xfrm>
          <a:prstGeom prst="rect">
            <a:avLst/>
          </a:prstGeom>
        </p:spPr>
        <p:txBody>
          <a:bodyPr wrap="square">
            <a:spAutoFit/>
          </a:bodyPr>
          <a:lstStyle/>
          <a:p>
            <a:r>
              <a:rPr lang="en-US" b="1" dirty="0"/>
              <a:t>ELECTRICITY PRODUCTION </a:t>
            </a:r>
            <a:r>
              <a:rPr lang="en-US" b="1" dirty="0" smtClean="0"/>
              <a:t>AND</a:t>
            </a:r>
            <a:br>
              <a:rPr lang="en-US" b="1" dirty="0" smtClean="0"/>
            </a:br>
            <a:r>
              <a:rPr lang="en-US" b="1" dirty="0" smtClean="0"/>
              <a:t>INSTALLED </a:t>
            </a:r>
            <a:r>
              <a:rPr lang="en-US" b="1" dirty="0"/>
              <a:t>CAPACITY</a:t>
            </a:r>
            <a:endParaRPr lang="de-DE" b="1" dirty="0"/>
          </a:p>
        </p:txBody>
      </p:sp>
      <p:pic>
        <p:nvPicPr>
          <p:cNvPr id="4" name="Grafik 3"/>
          <p:cNvPicPr>
            <a:picLocks noChangeAspect="1"/>
          </p:cNvPicPr>
          <p:nvPr/>
        </p:nvPicPr>
        <p:blipFill>
          <a:blip r:embed="rId3"/>
          <a:stretch>
            <a:fillRect/>
          </a:stretch>
        </p:blipFill>
        <p:spPr>
          <a:xfrm>
            <a:off x="347803" y="4670046"/>
            <a:ext cx="7200469" cy="1549637"/>
          </a:xfrm>
          <a:prstGeom prst="rect">
            <a:avLst/>
          </a:prstGeom>
        </p:spPr>
      </p:pic>
      <p:sp>
        <p:nvSpPr>
          <p:cNvPr id="5" name="Rechteck 4"/>
          <p:cNvSpPr/>
          <p:nvPr/>
        </p:nvSpPr>
        <p:spPr>
          <a:xfrm>
            <a:off x="312468" y="4269936"/>
            <a:ext cx="3553152" cy="400110"/>
          </a:xfrm>
          <a:prstGeom prst="rect">
            <a:avLst/>
          </a:prstGeom>
        </p:spPr>
        <p:txBody>
          <a:bodyPr wrap="none">
            <a:spAutoFit/>
          </a:bodyPr>
          <a:lstStyle/>
          <a:p>
            <a:r>
              <a:rPr lang="de-DE" b="1" dirty="0"/>
              <a:t>ENERGY RELATED RATIOS</a:t>
            </a:r>
          </a:p>
        </p:txBody>
      </p:sp>
      <p:pic>
        <p:nvPicPr>
          <p:cNvPr id="6" name="Grafik 5"/>
          <p:cNvPicPr>
            <a:picLocks noChangeAspect="1"/>
          </p:cNvPicPr>
          <p:nvPr/>
        </p:nvPicPr>
        <p:blipFill>
          <a:blip r:embed="rId4"/>
          <a:stretch>
            <a:fillRect/>
          </a:stretch>
        </p:blipFill>
        <p:spPr>
          <a:xfrm>
            <a:off x="6203119" y="113493"/>
            <a:ext cx="2940881" cy="729927"/>
          </a:xfrm>
          <a:prstGeom prst="rect">
            <a:avLst/>
          </a:prstGeom>
        </p:spPr>
      </p:pic>
    </p:spTree>
    <p:extLst>
      <p:ext uri="{BB962C8B-B14F-4D97-AF65-F5344CB8AC3E}">
        <p14:creationId xmlns:p14="http://schemas.microsoft.com/office/powerpoint/2010/main" val="1744532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79779" y="955343"/>
            <a:ext cx="8638157" cy="5245663"/>
          </a:xfrm>
          <a:prstGeom prst="rect">
            <a:avLst/>
          </a:prstGeom>
        </p:spPr>
      </p:pic>
      <p:sp>
        <p:nvSpPr>
          <p:cNvPr id="3" name="Rechteck 2"/>
          <p:cNvSpPr/>
          <p:nvPr/>
        </p:nvSpPr>
        <p:spPr>
          <a:xfrm>
            <a:off x="279779" y="209027"/>
            <a:ext cx="6353034" cy="400110"/>
          </a:xfrm>
          <a:prstGeom prst="rect">
            <a:avLst/>
          </a:prstGeom>
        </p:spPr>
        <p:txBody>
          <a:bodyPr wrap="square">
            <a:spAutoFit/>
          </a:bodyPr>
          <a:lstStyle/>
          <a:p>
            <a:r>
              <a:rPr lang="en-US" b="1" dirty="0"/>
              <a:t>Distribution of NNP in </a:t>
            </a:r>
            <a:r>
              <a:rPr lang="en-US" b="1" dirty="0" smtClean="0"/>
              <a:t>China</a:t>
            </a:r>
            <a:endParaRPr lang="de-DE" b="1" dirty="0"/>
          </a:p>
        </p:txBody>
      </p:sp>
      <p:pic>
        <p:nvPicPr>
          <p:cNvPr id="4" name="Grafik 3"/>
          <p:cNvPicPr>
            <a:picLocks noChangeAspect="1"/>
          </p:cNvPicPr>
          <p:nvPr/>
        </p:nvPicPr>
        <p:blipFill>
          <a:blip r:embed="rId4"/>
          <a:stretch>
            <a:fillRect/>
          </a:stretch>
        </p:blipFill>
        <p:spPr>
          <a:xfrm>
            <a:off x="4804028" y="91452"/>
            <a:ext cx="4285381" cy="782004"/>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42" y="4417809"/>
            <a:ext cx="2950495" cy="19561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05142" y="4122482"/>
            <a:ext cx="2530949" cy="307776"/>
          </a:xfrm>
          <a:prstGeom prst="rect">
            <a:avLst/>
          </a:prstGeom>
        </p:spPr>
        <p:txBody>
          <a:bodyPr wrap="none">
            <a:spAutoFit/>
          </a:bodyPr>
          <a:lstStyle/>
          <a:p>
            <a:r>
              <a:rPr lang="de-DE" sz="1600" b="1" dirty="0" smtClean="0">
                <a:solidFill>
                  <a:srgbClr val="000000"/>
                </a:solidFill>
              </a:rPr>
              <a:t>NPP </a:t>
            </a:r>
            <a:r>
              <a:rPr lang="de-DE" sz="1600" b="1" dirty="0" err="1" smtClean="0">
                <a:solidFill>
                  <a:srgbClr val="000000"/>
                </a:solidFill>
              </a:rPr>
              <a:t>Qinshan</a:t>
            </a:r>
            <a:r>
              <a:rPr lang="de-DE" sz="1600" b="1" dirty="0" smtClean="0">
                <a:solidFill>
                  <a:srgbClr val="000000"/>
                </a:solidFill>
              </a:rPr>
              <a:t> (3-1 &amp; 3-2)</a:t>
            </a:r>
            <a:endParaRPr lang="de-DE" sz="1600" b="1" dirty="0">
              <a:solidFill>
                <a:srgbClr val="000000"/>
              </a:solidFill>
            </a:endParaRPr>
          </a:p>
        </p:txBody>
      </p:sp>
    </p:spTree>
    <p:extLst>
      <p:ext uri="{BB962C8B-B14F-4D97-AF65-F5344CB8AC3E}">
        <p14:creationId xmlns:p14="http://schemas.microsoft.com/office/powerpoint/2010/main" val="383425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42633" y="1236081"/>
            <a:ext cx="7736841" cy="4837173"/>
          </a:xfrm>
          <a:prstGeom prst="rect">
            <a:avLst/>
          </a:prstGeom>
        </p:spPr>
      </p:pic>
      <p:sp>
        <p:nvSpPr>
          <p:cNvPr id="3" name="Rechteck 2"/>
          <p:cNvSpPr/>
          <p:nvPr/>
        </p:nvSpPr>
        <p:spPr>
          <a:xfrm>
            <a:off x="342633" y="195380"/>
            <a:ext cx="6978625" cy="707886"/>
          </a:xfrm>
          <a:prstGeom prst="rect">
            <a:avLst/>
          </a:prstGeom>
        </p:spPr>
        <p:txBody>
          <a:bodyPr wrap="square">
            <a:spAutoFit/>
          </a:bodyPr>
          <a:lstStyle/>
          <a:p>
            <a:r>
              <a:rPr lang="en-US" b="1" dirty="0"/>
              <a:t>APPROVED PREPARATORY </a:t>
            </a:r>
            <a:r>
              <a:rPr lang="en-US" b="1" dirty="0" smtClean="0"/>
              <a:t>WORK</a:t>
            </a:r>
            <a:br>
              <a:rPr lang="en-US" b="1" dirty="0" smtClean="0"/>
            </a:br>
            <a:r>
              <a:rPr lang="en-US" b="1" dirty="0" smtClean="0"/>
              <a:t>FOR </a:t>
            </a:r>
            <a:r>
              <a:rPr lang="en-US" b="1" dirty="0"/>
              <a:t>NNP CONSTRUCTION</a:t>
            </a:r>
            <a:endParaRPr lang="de-DE" b="1" dirty="0"/>
          </a:p>
        </p:txBody>
      </p:sp>
      <p:pic>
        <p:nvPicPr>
          <p:cNvPr id="4" name="Grafik 3"/>
          <p:cNvPicPr>
            <a:picLocks noChangeAspect="1"/>
          </p:cNvPicPr>
          <p:nvPr/>
        </p:nvPicPr>
        <p:blipFill>
          <a:blip r:embed="rId3"/>
          <a:stretch>
            <a:fillRect/>
          </a:stretch>
        </p:blipFill>
        <p:spPr>
          <a:xfrm>
            <a:off x="5459104" y="91452"/>
            <a:ext cx="3630305" cy="782004"/>
          </a:xfrm>
          <a:prstGeom prst="rect">
            <a:avLst/>
          </a:prstGeom>
        </p:spPr>
      </p:pic>
    </p:spTree>
    <p:extLst>
      <p:ext uri="{BB962C8B-B14F-4D97-AF65-F5344CB8AC3E}">
        <p14:creationId xmlns:p14="http://schemas.microsoft.com/office/powerpoint/2010/main" val="348192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4963" name="Rectangle 3"/>
          <p:cNvSpPr>
            <a:spLocks noChangeArrowheads="1"/>
          </p:cNvSpPr>
          <p:nvPr/>
        </p:nvSpPr>
        <p:spPr bwMode="auto">
          <a:xfrm>
            <a:off x="347663" y="109540"/>
            <a:ext cx="8026400" cy="3159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de-DE" sz="1800">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285" y="2033845"/>
            <a:ext cx="6488220" cy="427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296525" y="205624"/>
            <a:ext cx="775811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lstStyle/>
          <a:p>
            <a:pPr defTabSz="1214438"/>
            <a:r>
              <a:rPr lang="de-DE" sz="2400" b="1" dirty="0" smtClean="0">
                <a:solidFill>
                  <a:srgbClr val="000000"/>
                </a:solidFill>
              </a:rPr>
              <a:t>Stromproduktion in VR China </a:t>
            </a:r>
            <a:endParaRPr lang="de-DE" sz="2400" b="1" dirty="0">
              <a:solidFill>
                <a:srgbClr val="000000"/>
              </a:solidFill>
            </a:endParaRPr>
          </a:p>
        </p:txBody>
      </p:sp>
      <p:sp>
        <p:nvSpPr>
          <p:cNvPr id="10" name="Inhaltsplatzhalter 2"/>
          <p:cNvSpPr txBox="1">
            <a:spLocks/>
          </p:cNvSpPr>
          <p:nvPr/>
        </p:nvSpPr>
        <p:spPr>
          <a:xfrm>
            <a:off x="251520" y="4284095"/>
            <a:ext cx="4050035" cy="1182068"/>
          </a:xfrm>
          <a:prstGeom prst="rect">
            <a:avLst/>
          </a:prstGeom>
        </p:spPr>
        <p:txBody>
          <a:bodyPr/>
          <a:lstStyle>
            <a:lvl1pPr marL="314325" indent="-314325" algn="l" rtl="0" eaLnBrk="1" fontAlgn="base" hangingPunct="1">
              <a:spcBef>
                <a:spcPct val="20000"/>
              </a:spcBef>
              <a:spcAft>
                <a:spcPct val="0"/>
              </a:spcAft>
              <a:buBlip>
                <a:blip r:embed="rId4"/>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5"/>
              </a:buBlip>
              <a:defRPr>
                <a:solidFill>
                  <a:schemeClr val="tx1"/>
                </a:solidFill>
                <a:latin typeface="+mn-lt"/>
              </a:defRPr>
            </a:lvl2pPr>
            <a:lvl3pPr marL="1209675" indent="-276225" algn="l" rtl="0" eaLnBrk="1" fontAlgn="base" hangingPunct="1">
              <a:spcBef>
                <a:spcPct val="20000"/>
              </a:spcBef>
              <a:spcAft>
                <a:spcPct val="0"/>
              </a:spcAft>
              <a:buBlip>
                <a:blip r:embed="rId6"/>
              </a:buBlip>
              <a:defRPr sz="1600">
                <a:solidFill>
                  <a:schemeClr val="tx1"/>
                </a:solidFill>
                <a:latin typeface="+mn-lt"/>
              </a:defRPr>
            </a:lvl3pPr>
            <a:lvl4pPr marL="1657350" indent="-276225" algn="l" rtl="0" eaLnBrk="1" fontAlgn="base" hangingPunct="1">
              <a:spcBef>
                <a:spcPct val="20000"/>
              </a:spcBef>
              <a:spcAft>
                <a:spcPct val="0"/>
              </a:spcAft>
              <a:buBlip>
                <a:blip r:embed="rId6"/>
              </a:buBlip>
              <a:defRPr sz="1600">
                <a:solidFill>
                  <a:schemeClr val="tx1"/>
                </a:solidFill>
                <a:latin typeface="+mn-lt"/>
              </a:defRPr>
            </a:lvl4pPr>
            <a:lvl5pPr marL="2095500" indent="-276225" algn="l" rtl="0" eaLnBrk="1" fontAlgn="base" hangingPunct="1">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FontTx/>
              <a:buNone/>
            </a:pPr>
            <a:r>
              <a:rPr lang="de-DE" b="1" u="sng" kern="0" dirty="0" smtClean="0">
                <a:solidFill>
                  <a:srgbClr val="000000"/>
                </a:solidFill>
              </a:rPr>
              <a:t>VR China:</a:t>
            </a:r>
            <a:r>
              <a:rPr lang="de-DE" b="1" kern="0" dirty="0" smtClean="0">
                <a:solidFill>
                  <a:srgbClr val="000000"/>
                </a:solidFill>
              </a:rPr>
              <a:t> </a:t>
            </a:r>
          </a:p>
          <a:p>
            <a:r>
              <a:rPr lang="de-DE" b="1" kern="0" dirty="0" smtClean="0">
                <a:solidFill>
                  <a:srgbClr val="000000"/>
                </a:solidFill>
              </a:rPr>
              <a:t>2% Kernenergiestrom  </a:t>
            </a:r>
          </a:p>
          <a:p>
            <a:r>
              <a:rPr lang="de-DE" b="1" kern="0" dirty="0" smtClean="0">
                <a:solidFill>
                  <a:srgbClr val="000000"/>
                </a:solidFill>
              </a:rPr>
              <a:t>22 KKW in Betrieb </a:t>
            </a:r>
          </a:p>
          <a:p>
            <a:pPr eaLnBrk="0" hangingPunct="0">
              <a:lnSpc>
                <a:spcPct val="110000"/>
              </a:lnSpc>
              <a:spcBef>
                <a:spcPct val="15000"/>
              </a:spcBef>
            </a:pPr>
            <a:r>
              <a:rPr lang="de-DE" b="1" kern="0" dirty="0" smtClean="0">
                <a:solidFill>
                  <a:srgbClr val="000000"/>
                </a:solidFill>
              </a:rPr>
              <a:t>29 KKW im Bau </a:t>
            </a:r>
          </a:p>
        </p:txBody>
      </p:sp>
      <p:pic>
        <p:nvPicPr>
          <p:cNvPr id="36866" name="Picture 2" descr="http://upload.wikimedia.org/wikipedia/commons/thumb/6/61/Electricity_Production_in_China.svg/461px-Electricity_Production_in_China.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763" y="728699"/>
            <a:ext cx="4906317" cy="3395045"/>
          </a:xfrm>
          <a:prstGeom prst="rect">
            <a:avLst/>
          </a:prstGeom>
          <a:noFill/>
          <a:ln w="25400">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pic>
        <p:nvPicPr>
          <p:cNvPr id="9" name="Picture 4" descr="Flagge Deutschland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9025" y="3247195"/>
            <a:ext cx="228000" cy="136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280759" y="6046548"/>
            <a:ext cx="4572000" cy="307777"/>
          </a:xfrm>
          <a:prstGeom prst="rect">
            <a:avLst/>
          </a:prstGeom>
        </p:spPr>
        <p:txBody>
          <a:bodyPr>
            <a:spAutoFit/>
          </a:bodyPr>
          <a:lstStyle/>
          <a:p>
            <a:r>
              <a:rPr lang="de-DE" sz="1400" dirty="0" smtClean="0">
                <a:solidFill>
                  <a:srgbClr val="000000"/>
                </a:solidFill>
              </a:rPr>
              <a:t>Grafik: http</a:t>
            </a:r>
            <a:r>
              <a:rPr lang="de-DE" sz="1400" dirty="0">
                <a:solidFill>
                  <a:srgbClr val="000000"/>
                </a:solidFill>
              </a:rPr>
              <a:t>://</a:t>
            </a:r>
            <a:r>
              <a:rPr lang="de-DE" sz="1400" dirty="0" smtClean="0">
                <a:solidFill>
                  <a:srgbClr val="000000"/>
                </a:solidFill>
              </a:rPr>
              <a:t>de.wikipedia.org/wiki/Liste*China</a:t>
            </a:r>
            <a:endParaRPr lang="de-DE" sz="1400" dirty="0">
              <a:solidFill>
                <a:srgbClr val="000000"/>
              </a:solidFill>
            </a:endParaRPr>
          </a:p>
        </p:txBody>
      </p:sp>
      <p:sp>
        <p:nvSpPr>
          <p:cNvPr id="15" name="Inhaltsplatzhalter 2"/>
          <p:cNvSpPr txBox="1">
            <a:spLocks/>
          </p:cNvSpPr>
          <p:nvPr/>
        </p:nvSpPr>
        <p:spPr>
          <a:xfrm>
            <a:off x="5337085" y="1076802"/>
            <a:ext cx="4050035" cy="1182068"/>
          </a:xfrm>
          <a:prstGeom prst="rect">
            <a:avLst/>
          </a:prstGeom>
        </p:spPr>
        <p:txBody>
          <a:bodyPr/>
          <a:lstStyle>
            <a:lvl1pPr marL="314325" indent="-314325" algn="l" rtl="0" eaLnBrk="1" fontAlgn="base" hangingPunct="1">
              <a:spcBef>
                <a:spcPct val="20000"/>
              </a:spcBef>
              <a:spcAft>
                <a:spcPct val="0"/>
              </a:spcAft>
              <a:buBlip>
                <a:blip r:embed="rId4"/>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5"/>
              </a:buBlip>
              <a:defRPr>
                <a:solidFill>
                  <a:schemeClr val="tx1"/>
                </a:solidFill>
                <a:latin typeface="+mn-lt"/>
              </a:defRPr>
            </a:lvl2pPr>
            <a:lvl3pPr marL="1209675" indent="-276225" algn="l" rtl="0" eaLnBrk="1" fontAlgn="base" hangingPunct="1">
              <a:spcBef>
                <a:spcPct val="20000"/>
              </a:spcBef>
              <a:spcAft>
                <a:spcPct val="0"/>
              </a:spcAft>
              <a:buBlip>
                <a:blip r:embed="rId6"/>
              </a:buBlip>
              <a:defRPr sz="1600">
                <a:solidFill>
                  <a:schemeClr val="tx1"/>
                </a:solidFill>
                <a:latin typeface="+mn-lt"/>
              </a:defRPr>
            </a:lvl3pPr>
            <a:lvl4pPr marL="1657350" indent="-276225" algn="l" rtl="0" eaLnBrk="1" fontAlgn="base" hangingPunct="1">
              <a:spcBef>
                <a:spcPct val="20000"/>
              </a:spcBef>
              <a:spcAft>
                <a:spcPct val="0"/>
              </a:spcAft>
              <a:buBlip>
                <a:blip r:embed="rId6"/>
              </a:buBlip>
              <a:defRPr sz="1600">
                <a:solidFill>
                  <a:schemeClr val="tx1"/>
                </a:solidFill>
                <a:latin typeface="+mn-lt"/>
              </a:defRPr>
            </a:lvl4pPr>
            <a:lvl5pPr marL="2095500" indent="-276225" algn="l" rtl="0" eaLnBrk="1" fontAlgn="base" hangingPunct="1">
              <a:spcBef>
                <a:spcPct val="20000"/>
              </a:spcBef>
              <a:spcAft>
                <a:spcPct val="0"/>
              </a:spcAft>
              <a:buBlip>
                <a:blip r:embed="rId6"/>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eaLnBrk="0" hangingPunct="0">
              <a:lnSpc>
                <a:spcPct val="110000"/>
              </a:lnSpc>
              <a:spcBef>
                <a:spcPct val="15000"/>
              </a:spcBef>
            </a:pPr>
            <a:r>
              <a:rPr lang="en-GB" b="1" dirty="0" err="1" smtClean="0">
                <a:solidFill>
                  <a:srgbClr val="000000"/>
                </a:solidFill>
              </a:rPr>
              <a:t>Einwohner</a:t>
            </a:r>
            <a:r>
              <a:rPr lang="en-GB" b="1" dirty="0">
                <a:solidFill>
                  <a:srgbClr val="000000"/>
                </a:solidFill>
              </a:rPr>
              <a:t>: 1.4 </a:t>
            </a:r>
            <a:r>
              <a:rPr lang="en-GB" b="1" dirty="0" err="1">
                <a:solidFill>
                  <a:srgbClr val="000000"/>
                </a:solidFill>
              </a:rPr>
              <a:t>Milliarden</a:t>
            </a:r>
            <a:r>
              <a:rPr lang="en-GB" b="1" dirty="0">
                <a:solidFill>
                  <a:srgbClr val="000000"/>
                </a:solidFill>
              </a:rPr>
              <a:t>  </a:t>
            </a:r>
          </a:p>
          <a:p>
            <a:pPr eaLnBrk="0" hangingPunct="0">
              <a:lnSpc>
                <a:spcPct val="110000"/>
              </a:lnSpc>
              <a:spcBef>
                <a:spcPct val="15000"/>
              </a:spcBef>
            </a:pPr>
            <a:r>
              <a:rPr lang="en-GB" b="1" dirty="0" err="1">
                <a:solidFill>
                  <a:srgbClr val="000000"/>
                </a:solidFill>
              </a:rPr>
              <a:t>Fläche</a:t>
            </a:r>
            <a:r>
              <a:rPr lang="en-GB" b="1" dirty="0">
                <a:solidFill>
                  <a:srgbClr val="000000"/>
                </a:solidFill>
              </a:rPr>
              <a:t>: 9.60 </a:t>
            </a:r>
            <a:r>
              <a:rPr lang="en-GB" b="1" dirty="0" err="1">
                <a:solidFill>
                  <a:srgbClr val="000000"/>
                </a:solidFill>
              </a:rPr>
              <a:t>Millionen</a:t>
            </a:r>
            <a:r>
              <a:rPr lang="en-GB" b="1" dirty="0">
                <a:solidFill>
                  <a:srgbClr val="000000"/>
                </a:solidFill>
              </a:rPr>
              <a:t> </a:t>
            </a:r>
            <a:r>
              <a:rPr lang="en-GB" b="1" dirty="0" smtClean="0">
                <a:solidFill>
                  <a:srgbClr val="000000"/>
                </a:solidFill>
              </a:rPr>
              <a:t>km²</a:t>
            </a:r>
            <a:r>
              <a:rPr lang="de-DE" b="1" kern="0" dirty="0" smtClean="0">
                <a:solidFill>
                  <a:srgbClr val="000000"/>
                </a:solidFill>
              </a:rPr>
              <a:t> </a:t>
            </a:r>
          </a:p>
        </p:txBody>
      </p:sp>
    </p:spTree>
    <p:extLst>
      <p:ext uri="{BB962C8B-B14F-4D97-AF65-F5344CB8AC3E}">
        <p14:creationId xmlns:p14="http://schemas.microsoft.com/office/powerpoint/2010/main" val="232181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5245" y="264594"/>
            <a:ext cx="7676895" cy="369332"/>
          </a:xfrm>
        </p:spPr>
        <p:txBody>
          <a:bodyPr lIns="123443" tIns="0" rIns="148132" bIns="0"/>
          <a:lstStyle/>
          <a:p>
            <a:r>
              <a:rPr lang="en-US" altLang="de-DE" sz="2400" dirty="0" err="1" smtClean="0">
                <a:ea typeface="ＭＳ Ｐゴシック" panose="020B0600070205080204" pitchFamily="34" charset="-128"/>
                <a:sym typeface="Arial" panose="020B0604020202020204" pitchFamily="34" charset="0"/>
              </a:rPr>
              <a:t>Schlussbemerkung</a:t>
            </a:r>
            <a:r>
              <a:rPr lang="en-US" altLang="de-DE" sz="2400" dirty="0" smtClean="0">
                <a:ea typeface="ＭＳ Ｐゴシック" panose="020B0600070205080204" pitchFamily="34" charset="-128"/>
                <a:sym typeface="Arial" panose="020B0604020202020204" pitchFamily="34" charset="0"/>
              </a:rPr>
              <a:t>: Was </a:t>
            </a:r>
            <a:r>
              <a:rPr lang="en-US" altLang="de-DE" sz="2400" dirty="0" err="1" smtClean="0">
                <a:ea typeface="ＭＳ Ｐゴシック" panose="020B0600070205080204" pitchFamily="34" charset="-128"/>
                <a:sym typeface="Arial" panose="020B0604020202020204" pitchFamily="34" charset="0"/>
              </a:rPr>
              <a:t>ist</a:t>
            </a:r>
            <a:r>
              <a:rPr lang="en-US" altLang="de-DE" sz="2400" dirty="0" smtClean="0">
                <a:ea typeface="ＭＳ Ｐゴシック" panose="020B0600070205080204" pitchFamily="34" charset="-128"/>
                <a:sym typeface="Arial" panose="020B0604020202020204" pitchFamily="34" charset="0"/>
              </a:rPr>
              <a:t> der “Human Factor”?</a:t>
            </a:r>
          </a:p>
        </p:txBody>
      </p:sp>
      <p:sp>
        <p:nvSpPr>
          <p:cNvPr id="78851" name="Rectangle 3"/>
          <p:cNvSpPr>
            <a:spLocks noGrp="1" noChangeArrowheads="1"/>
          </p:cNvSpPr>
          <p:nvPr>
            <p:ph type="body" sz="half" idx="1"/>
          </p:nvPr>
        </p:nvSpPr>
        <p:spPr bwMode="auto">
          <a:xfrm>
            <a:off x="135245" y="788192"/>
            <a:ext cx="5036830" cy="39668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148" tIns="0" rIns="41148" bIns="0" numCol="1" anchor="t" anchorCtr="0" compatLnSpc="1">
            <a:prstTxWarp prst="textNoShape">
              <a:avLst/>
            </a:prstTxWarp>
          </a:bodyPr>
          <a:lstStyle/>
          <a:p>
            <a:pPr marL="276225" indent="-276225">
              <a:buClr>
                <a:srgbClr val="FF7F00"/>
              </a:buClr>
              <a:buSzPct val="171000"/>
              <a:buFont typeface="Lucida Grande" charset="0"/>
              <a:buChar char="‣"/>
            </a:pPr>
            <a:r>
              <a:rPr lang="de-DE" altLang="de-DE" sz="1900" dirty="0" smtClean="0">
                <a:ea typeface="ＭＳ Ｐゴシック" panose="020B0600070205080204" pitchFamily="34" charset="-128"/>
              </a:rPr>
              <a:t>Im allgemeinen Sprachgebrauch versteht man unter dem </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menschlichen Faktor</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 den ungünstigen Einfluss von Menschen auf Arbeitsabläufe.</a:t>
            </a:r>
          </a:p>
          <a:p>
            <a:pPr marL="276225" indent="-276225">
              <a:buClr>
                <a:srgbClr val="FF7F00"/>
              </a:buClr>
              <a:buSzPct val="171000"/>
              <a:buFont typeface="Lucida Grande" charset="0"/>
              <a:buChar char="‣"/>
            </a:pPr>
            <a:r>
              <a:rPr lang="de-DE" altLang="de-DE" sz="1900" dirty="0" smtClean="0">
                <a:ea typeface="ＭＳ Ｐゴシック" panose="020B0600070205080204" pitchFamily="34" charset="-128"/>
              </a:rPr>
              <a:t>Im fachlichen Sinn ist der </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Human </a:t>
            </a:r>
            <a:r>
              <a:rPr lang="de-DE" altLang="ja-JP" sz="1900" dirty="0" err="1" smtClean="0">
                <a:ea typeface="ＭＳ Ｐゴシック" panose="020B0600070205080204" pitchFamily="34" charset="-128"/>
              </a:rPr>
              <a:t>Factor</a:t>
            </a:r>
            <a:r>
              <a:rPr lang="ja-JP" altLang="de-DE" sz="1900" dirty="0" smtClean="0">
                <a:ea typeface="ＭＳ Ｐゴシック" panose="020B0600070205080204" pitchFamily="34" charset="-128"/>
              </a:rPr>
              <a:t>”</a:t>
            </a:r>
            <a:r>
              <a:rPr lang="de-DE" altLang="ja-JP" sz="1900" dirty="0" smtClean="0">
                <a:ea typeface="ＭＳ Ｐゴシック" panose="020B0600070205080204" pitchFamily="34" charset="-128"/>
              </a:rPr>
              <a:t> ein Maß für die menschliche Fehlerwahrscheinlichkeit bzw. Zuverlässigkeit und kann zahlenmäßig berechnet werden.</a:t>
            </a:r>
            <a:endParaRPr lang="de-DE" altLang="de-DE" sz="1900" dirty="0" smtClean="0">
              <a:ea typeface="ＭＳ Ｐゴシック" panose="020B0600070205080204" pitchFamily="34" charset="-128"/>
            </a:endParaRPr>
          </a:p>
        </p:txBody>
      </p:sp>
      <p:sp>
        <p:nvSpPr>
          <p:cNvPr id="78852" name="Text Box 4"/>
          <p:cNvSpPr txBox="1">
            <a:spLocks noChangeArrowheads="1"/>
          </p:cNvSpPr>
          <p:nvPr/>
        </p:nvSpPr>
        <p:spPr bwMode="auto">
          <a:xfrm>
            <a:off x="8786813" y="7189788"/>
            <a:ext cx="3571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82295" tIns="41148" rIns="82295" bIns="41148" anchor="b"/>
          <a:lstStyle>
            <a:lvl1pPr defTabSz="8223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fld id="{CC542AF0-B56C-4B6E-A42E-E60A736D1EEB}" type="slidenum">
              <a:rPr lang="en-US" altLang="de-DE">
                <a:sym typeface="Arial" panose="020B0604020202020204" pitchFamily="34" charset="0"/>
              </a:rPr>
              <a:pPr algn="ctr" eaLnBrk="1" hangingPunct="1"/>
              <a:t>48</a:t>
            </a:fld>
            <a:endParaRPr lang="en-US" altLang="de-DE">
              <a:sym typeface="Arial" panose="020B0604020202020204" pitchFamily="34" charset="0"/>
            </a:endParaRPr>
          </a:p>
        </p:txBody>
      </p:sp>
      <p:pic>
        <p:nvPicPr>
          <p:cNvPr id="9" name="Picture 5" descr="Tsunamiwarnstein-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056" y="1086515"/>
            <a:ext cx="3689350" cy="5232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0" name="Titel 2"/>
          <p:cNvSpPr txBox="1">
            <a:spLocks/>
          </p:cNvSpPr>
          <p:nvPr/>
        </p:nvSpPr>
        <p:spPr bwMode="auto">
          <a:xfrm>
            <a:off x="135245" y="4759487"/>
            <a:ext cx="4692650" cy="430887"/>
          </a:xfrm>
          <a:prstGeom prst="rect">
            <a:avLst/>
          </a:prstGeom>
          <a:noFill/>
          <a:ln w="9525">
            <a:noFill/>
            <a:miter lim="800000"/>
            <a:headEnd/>
            <a:tailEnd/>
          </a:ln>
          <a:effectLst/>
        </p:spPr>
        <p:txBody>
          <a:bodyPr vert="horz" wrap="square" lIns="91439" tIns="45720" rIns="91439" bIns="45720" numCol="1" anchor="t" anchorCtr="0" compatLnSpc="1">
            <a:prstTxWarp prst="textNoShape">
              <a:avLst/>
            </a:prstTxWarp>
            <a:spAutoFit/>
          </a:bodyPr>
          <a:lstStyle>
            <a:lvl1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000" b="1">
                <a:solidFill>
                  <a:schemeClr val="tx1"/>
                </a:solidFill>
                <a:effectLst>
                  <a:outerShdw blurRad="38100" dist="38100" dir="2700000" algn="tl">
                    <a:srgbClr val="C0C0C0"/>
                  </a:outerShdw>
                </a:effectLst>
                <a:latin typeface="Arial" charset="0"/>
              </a:defRPr>
            </a:lvl5pPr>
            <a:lvl6pPr marL="457196"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6pPr>
            <a:lvl7pPr marL="914392"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7pPr>
            <a:lvl8pPr marL="1371588"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8pPr>
            <a:lvl9pPr marL="1828784" algn="l" rtl="0" fontAlgn="base">
              <a:spcBef>
                <a:spcPct val="0"/>
              </a:spcBef>
              <a:spcAft>
                <a:spcPct val="0"/>
              </a:spcAft>
              <a:defRPr sz="2000" b="1">
                <a:solidFill>
                  <a:schemeClr val="tx1"/>
                </a:solidFill>
                <a:effectLst>
                  <a:outerShdw blurRad="38100" dist="38100" dir="2700000" algn="tl">
                    <a:srgbClr val="C0C0C0"/>
                  </a:outerShdw>
                </a:effectLst>
                <a:latin typeface="Arial" charset="0"/>
              </a:defRPr>
            </a:lvl9pPr>
          </a:lstStyle>
          <a:p>
            <a:pPr eaLnBrk="1" hangingPunct="1"/>
            <a:r>
              <a:rPr lang="de-DE" altLang="de-DE" sz="2200" kern="0" dirty="0" smtClean="0">
                <a:latin typeface="Arial" charset="0"/>
                <a:cs typeface="Arial" charset="0"/>
              </a:rPr>
              <a:t>Vergessene Tsunami-Warnsteine   </a:t>
            </a:r>
          </a:p>
        </p:txBody>
      </p:sp>
      <p:sp>
        <p:nvSpPr>
          <p:cNvPr id="11" name="Rechteck 10"/>
          <p:cNvSpPr/>
          <p:nvPr/>
        </p:nvSpPr>
        <p:spPr>
          <a:xfrm>
            <a:off x="245268" y="5190374"/>
            <a:ext cx="4692650" cy="1095685"/>
          </a:xfrm>
          <a:prstGeom prst="rect">
            <a:avLst/>
          </a:prstGeom>
        </p:spPr>
        <p:txBody>
          <a:bodyPr>
            <a:spAutoFit/>
          </a:bodyPr>
          <a:lstStyle/>
          <a:p>
            <a:pPr>
              <a:spcBef>
                <a:spcPct val="20000"/>
              </a:spcBef>
              <a:defRPr/>
            </a:pPr>
            <a:r>
              <a:rPr lang="de-DE" sz="2200" b="1" kern="0" dirty="0">
                <a:solidFill>
                  <a:srgbClr val="000000"/>
                </a:solidFill>
                <a:latin typeface="Arial"/>
              </a:rPr>
              <a:t>Inschrift:</a:t>
            </a:r>
            <a:r>
              <a:rPr lang="de-DE" sz="1800" b="1" kern="0" dirty="0">
                <a:solidFill>
                  <a:srgbClr val="000000"/>
                </a:solidFill>
                <a:latin typeface="Arial"/>
              </a:rPr>
              <a:t> </a:t>
            </a:r>
            <a:endParaRPr lang="de-DE" sz="1000" b="1" kern="0" dirty="0">
              <a:solidFill>
                <a:srgbClr val="000000"/>
              </a:solidFill>
              <a:latin typeface="Arial"/>
            </a:endParaRPr>
          </a:p>
          <a:p>
            <a:pPr marL="314325" indent="-314325">
              <a:spcBef>
                <a:spcPct val="20000"/>
              </a:spcBef>
              <a:buFontTx/>
              <a:buBlip>
                <a:blip r:embed="rId3"/>
              </a:buBlip>
              <a:defRPr/>
            </a:pPr>
            <a:r>
              <a:rPr lang="de-DE" sz="1800" b="1" kern="0" dirty="0">
                <a:solidFill>
                  <a:srgbClr val="000000"/>
                </a:solidFill>
                <a:latin typeface="Arial"/>
              </a:rPr>
              <a:t>„Baue nicht unterhalb dieses Steins!“ </a:t>
            </a:r>
          </a:p>
          <a:p>
            <a:pPr marL="314325" indent="-314325">
              <a:spcBef>
                <a:spcPct val="20000"/>
              </a:spcBef>
              <a:buFontTx/>
              <a:buBlip>
                <a:blip r:embed="rId3"/>
              </a:buBlip>
              <a:defRPr/>
            </a:pPr>
            <a:r>
              <a:rPr lang="de-DE" sz="1800" b="1" kern="0" dirty="0">
                <a:solidFill>
                  <a:srgbClr val="000000"/>
                </a:solidFill>
                <a:latin typeface="Arial"/>
              </a:rPr>
              <a:t>„Bei Erdbeben, achte auf Tsunamis!“ </a:t>
            </a:r>
          </a:p>
        </p:txBody>
      </p:sp>
      <p:sp>
        <p:nvSpPr>
          <p:cNvPr id="12" name="Rechteck 4"/>
          <p:cNvSpPr>
            <a:spLocks noChangeArrowheads="1"/>
          </p:cNvSpPr>
          <p:nvPr/>
        </p:nvSpPr>
        <p:spPr bwMode="auto">
          <a:xfrm>
            <a:off x="5617546" y="795613"/>
            <a:ext cx="15031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000">
                <a:solidFill>
                  <a:schemeClr val="tx1"/>
                </a:solidFill>
                <a:latin typeface="Arial" charset="0"/>
              </a:defRPr>
            </a:lvl1pPr>
            <a:lvl2pPr marL="742950" indent="-285750" eaLnBrk="0" hangingPunct="0">
              <a:spcBef>
                <a:spcPct val="20000"/>
              </a:spcBef>
              <a:buBlip>
                <a:blip r:embed="rId4"/>
              </a:buBlip>
              <a:defRPr>
                <a:solidFill>
                  <a:schemeClr val="tx1"/>
                </a:solidFill>
                <a:latin typeface="Arial" charset="0"/>
              </a:defRPr>
            </a:lvl2pPr>
            <a:lvl3pPr marL="1143000" indent="-228600" eaLnBrk="0" hangingPunct="0">
              <a:spcBef>
                <a:spcPct val="20000"/>
              </a:spcBef>
              <a:buBlip>
                <a:blip r:embed="rId5"/>
              </a:buBlip>
              <a:defRPr sz="1600">
                <a:solidFill>
                  <a:schemeClr val="tx1"/>
                </a:solidFill>
                <a:latin typeface="Arial" charset="0"/>
              </a:defRPr>
            </a:lvl3pPr>
            <a:lvl4pPr marL="1600200" indent="-228600" eaLnBrk="0" hangingPunct="0">
              <a:spcBef>
                <a:spcPct val="20000"/>
              </a:spcBef>
              <a:buBlip>
                <a:blip r:embed="rId5"/>
              </a:buBlip>
              <a:defRPr sz="1600">
                <a:solidFill>
                  <a:schemeClr val="tx1"/>
                </a:solidFill>
                <a:latin typeface="Arial" charset="0"/>
              </a:defRPr>
            </a:lvl4pPr>
            <a:lvl5pPr marL="2057400" indent="-228600" eaLnBrk="0" hangingPunct="0">
              <a:spcBef>
                <a:spcPct val="20000"/>
              </a:spcBef>
              <a:buBlip>
                <a:blip r:embed="rId5"/>
              </a:buBlip>
              <a:defRPr sz="1600">
                <a:solidFill>
                  <a:schemeClr val="tx1"/>
                </a:solidFill>
                <a:latin typeface="Arial" charset="0"/>
              </a:defRPr>
            </a:lvl5pPr>
            <a:lvl6pPr marL="2514600" indent="-228600" eaLnBrk="0" fontAlgn="base" hangingPunct="0">
              <a:spcBef>
                <a:spcPct val="20000"/>
              </a:spcBef>
              <a:spcAft>
                <a:spcPct val="0"/>
              </a:spcAft>
              <a:buBlip>
                <a:blip r:embed="rId5"/>
              </a:buBlip>
              <a:defRPr sz="1600">
                <a:solidFill>
                  <a:schemeClr val="tx1"/>
                </a:solidFill>
                <a:latin typeface="Arial" charset="0"/>
              </a:defRPr>
            </a:lvl6pPr>
            <a:lvl7pPr marL="2971800" indent="-228600" eaLnBrk="0" fontAlgn="base" hangingPunct="0">
              <a:spcBef>
                <a:spcPct val="20000"/>
              </a:spcBef>
              <a:spcAft>
                <a:spcPct val="0"/>
              </a:spcAft>
              <a:buBlip>
                <a:blip r:embed="rId5"/>
              </a:buBlip>
              <a:defRPr sz="1600">
                <a:solidFill>
                  <a:schemeClr val="tx1"/>
                </a:solidFill>
                <a:latin typeface="Arial" charset="0"/>
              </a:defRPr>
            </a:lvl7pPr>
            <a:lvl8pPr marL="3429000" indent="-228600" eaLnBrk="0" fontAlgn="base" hangingPunct="0">
              <a:spcBef>
                <a:spcPct val="20000"/>
              </a:spcBef>
              <a:spcAft>
                <a:spcPct val="0"/>
              </a:spcAft>
              <a:buBlip>
                <a:blip r:embed="rId5"/>
              </a:buBlip>
              <a:defRPr sz="1600">
                <a:solidFill>
                  <a:schemeClr val="tx1"/>
                </a:solidFill>
                <a:latin typeface="Arial" charset="0"/>
              </a:defRPr>
            </a:lvl8pPr>
            <a:lvl9pPr marL="3886200" indent="-228600" eaLnBrk="0" fontAlgn="base" hangingPunct="0">
              <a:spcBef>
                <a:spcPct val="20000"/>
              </a:spcBef>
              <a:spcAft>
                <a:spcPct val="0"/>
              </a:spcAft>
              <a:buBlip>
                <a:blip r:embed="rId5"/>
              </a:buBlip>
              <a:defRPr sz="1600">
                <a:solidFill>
                  <a:schemeClr val="tx1"/>
                </a:solidFill>
                <a:latin typeface="Arial" charset="0"/>
              </a:defRPr>
            </a:lvl9pPr>
          </a:lstStyle>
          <a:p>
            <a:pPr eaLnBrk="1" hangingPunct="1">
              <a:spcBef>
                <a:spcPct val="0"/>
              </a:spcBef>
              <a:buFontTx/>
              <a:buNone/>
            </a:pPr>
            <a:r>
              <a:rPr lang="de-DE" altLang="de-DE" sz="1400" dirty="0">
                <a:solidFill>
                  <a:srgbClr val="000000"/>
                </a:solidFill>
              </a:rPr>
              <a:t>Foto: </a:t>
            </a:r>
            <a:r>
              <a:rPr lang="de-DE" altLang="de-DE" sz="1400" dirty="0" smtClean="0">
                <a:solidFill>
                  <a:srgbClr val="000000"/>
                </a:solidFill>
              </a:rPr>
              <a:t>spiegel.de</a:t>
            </a:r>
            <a:endParaRPr lang="de-DE" altLang="de-DE" sz="1400" dirty="0">
              <a:solidFill>
                <a:srgbClr val="000000"/>
              </a:solidFill>
            </a:endParaRPr>
          </a:p>
        </p:txBody>
      </p:sp>
    </p:spTree>
    <p:extLst>
      <p:ext uri="{BB962C8B-B14F-4D97-AF65-F5344CB8AC3E}">
        <p14:creationId xmlns:p14="http://schemas.microsoft.com/office/powerpoint/2010/main" val="318069016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Inhaltsplatzhalter 2"/>
          <p:cNvSpPr txBox="1">
            <a:spLocks/>
          </p:cNvSpPr>
          <p:nvPr/>
        </p:nvSpPr>
        <p:spPr bwMode="auto">
          <a:xfrm>
            <a:off x="244475" y="1052513"/>
            <a:ext cx="6056313"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a:t>Not- und Nachkühlsysteme bestehen u.a. aus</a:t>
            </a:r>
          </a:p>
          <a:p>
            <a:pPr lvl="2" eaLnBrk="1" hangingPunct="1">
              <a:spcBef>
                <a:spcPct val="20000"/>
              </a:spcBef>
              <a:buClr>
                <a:srgbClr val="D6ECEE"/>
              </a:buClr>
              <a:buFont typeface="Arial" panose="020B0604020202020204" pitchFamily="34" charset="0"/>
              <a:buBlip>
                <a:blip r:embed="rId3"/>
              </a:buBlip>
            </a:pPr>
            <a:r>
              <a:rPr lang="de-DE" altLang="de-DE" sz="1600"/>
              <a:t>Nachkühlsystem</a:t>
            </a:r>
          </a:p>
          <a:p>
            <a:pPr lvl="2" eaLnBrk="1" hangingPunct="1">
              <a:spcBef>
                <a:spcPct val="20000"/>
              </a:spcBef>
              <a:buClr>
                <a:srgbClr val="D6ECEE"/>
              </a:buClr>
              <a:buFont typeface="Arial" panose="020B0604020202020204" pitchFamily="34" charset="0"/>
              <a:buBlip>
                <a:blip r:embed="rId3"/>
              </a:buBlip>
            </a:pPr>
            <a:r>
              <a:rPr lang="de-DE" altLang="de-DE" sz="1600"/>
              <a:t>Kernsprühsystem</a:t>
            </a:r>
          </a:p>
          <a:p>
            <a:pPr lvl="2" eaLnBrk="1" hangingPunct="1">
              <a:spcBef>
                <a:spcPct val="20000"/>
              </a:spcBef>
              <a:buClr>
                <a:srgbClr val="D6ECEE"/>
              </a:buClr>
              <a:buFont typeface="Arial" panose="020B0604020202020204" pitchFamily="34" charset="0"/>
              <a:buBlip>
                <a:blip r:embed="rId3"/>
              </a:buBlip>
            </a:pPr>
            <a:r>
              <a:rPr lang="de-DE" altLang="de-DE" sz="1600"/>
              <a:t>„Isolation Condenser</a:t>
            </a:r>
            <a:r>
              <a:rPr lang="ja-JP" altLang="de-DE" sz="1600"/>
              <a:t>“</a:t>
            </a:r>
            <a:r>
              <a:rPr lang="de-DE" altLang="ja-JP" sz="1600"/>
              <a:t> </a:t>
            </a:r>
          </a:p>
          <a:p>
            <a:pPr lvl="2" eaLnBrk="1" hangingPunct="1">
              <a:spcBef>
                <a:spcPct val="20000"/>
              </a:spcBef>
              <a:buClr>
                <a:srgbClr val="D6ECEE"/>
              </a:buClr>
              <a:buFont typeface="Arial" panose="020B0604020202020204" pitchFamily="34" charset="0"/>
              <a:buBlip>
                <a:blip r:embed="rId3"/>
              </a:buBlip>
            </a:pPr>
            <a:r>
              <a:rPr lang="de-DE" altLang="de-DE" sz="1600"/>
              <a:t>HPCI-System (High Pressure Coolant Injection)</a:t>
            </a:r>
          </a:p>
        </p:txBody>
      </p:sp>
      <p:sp>
        <p:nvSpPr>
          <p:cNvPr id="30723" name="Inhaltsplatzhalter 2"/>
          <p:cNvSpPr txBox="1">
            <a:spLocks/>
          </p:cNvSpPr>
          <p:nvPr/>
        </p:nvSpPr>
        <p:spPr bwMode="auto">
          <a:xfrm>
            <a:off x="252413" y="2590800"/>
            <a:ext cx="36417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3"/>
              </a:buBlip>
            </a:pPr>
            <a:r>
              <a:rPr lang="de-DE" altLang="de-DE" sz="1600" b="1"/>
              <a:t>Notstromfall </a:t>
            </a:r>
            <a:r>
              <a:rPr lang="de-DE" altLang="de-DE" sz="1600"/>
              <a:t>(Diesel laufen):</a:t>
            </a:r>
          </a:p>
          <a:p>
            <a:pPr lvl="2" eaLnBrk="1" hangingPunct="1">
              <a:spcBef>
                <a:spcPct val="20000"/>
              </a:spcBef>
              <a:buClr>
                <a:srgbClr val="D6ECEE"/>
              </a:buClr>
              <a:buFont typeface="Arial" panose="020B0604020202020204" pitchFamily="34" charset="0"/>
              <a:buBlip>
                <a:blip r:embed="rId3"/>
              </a:buBlip>
            </a:pPr>
            <a:r>
              <a:rPr lang="de-DE" altLang="de-DE" sz="1600"/>
              <a:t>Wärmeabfuhr mittels aller Not- und Nachkühlsysteme</a:t>
            </a:r>
          </a:p>
          <a:p>
            <a:pPr lvl="2" eaLnBrk="1" hangingPunct="1">
              <a:spcBef>
                <a:spcPct val="20000"/>
              </a:spcBef>
              <a:buClr>
                <a:srgbClr val="D6ECEE"/>
              </a:buClr>
              <a:buFont typeface="Arial" panose="020B0604020202020204" pitchFamily="34" charset="0"/>
              <a:buNone/>
            </a:pPr>
            <a:endParaRPr lang="de-DE" altLang="de-DE" sz="1600"/>
          </a:p>
          <a:p>
            <a:pPr lvl="1" eaLnBrk="1" hangingPunct="1">
              <a:spcBef>
                <a:spcPct val="20000"/>
              </a:spcBef>
              <a:buClr>
                <a:srgbClr val="D6ECEE"/>
              </a:buClr>
              <a:buFont typeface="Wingdings" panose="05000000000000000000" pitchFamily="2" charset="2"/>
              <a:buBlip>
                <a:blip r:embed="rId3"/>
              </a:buBlip>
            </a:pPr>
            <a:r>
              <a:rPr lang="de-DE" altLang="de-DE" sz="1600" b="1"/>
              <a:t>Station Black Out:</a:t>
            </a:r>
            <a:r>
              <a:rPr lang="de-DE" altLang="de-DE" sz="1600"/>
              <a:t> </a:t>
            </a:r>
            <a:br>
              <a:rPr lang="de-DE" altLang="de-DE" sz="1600"/>
            </a:br>
            <a:r>
              <a:rPr lang="de-DE" altLang="de-DE" sz="1600"/>
              <a:t>(Notstromversorgung nicht verfügbar)</a:t>
            </a:r>
          </a:p>
          <a:p>
            <a:pPr lvl="2" eaLnBrk="1" hangingPunct="1">
              <a:spcBef>
                <a:spcPct val="20000"/>
              </a:spcBef>
              <a:buClr>
                <a:srgbClr val="D6ECEE"/>
              </a:buClr>
              <a:buFont typeface="Arial" panose="020B0604020202020204" pitchFamily="34" charset="0"/>
              <a:buBlip>
                <a:blip r:embed="rId3"/>
              </a:buBlip>
            </a:pPr>
            <a:r>
              <a:rPr lang="de-DE" altLang="de-DE" sz="1600"/>
              <a:t>HPCI + Isolation Condenser</a:t>
            </a:r>
          </a:p>
          <a:p>
            <a:pPr lvl="2" eaLnBrk="1" hangingPunct="1">
              <a:spcBef>
                <a:spcPct val="20000"/>
              </a:spcBef>
              <a:buClr>
                <a:srgbClr val="D6ECEE"/>
              </a:buClr>
              <a:buFont typeface="Arial" panose="020B0604020202020204" pitchFamily="34" charset="0"/>
              <a:buBlip>
                <a:blip r:embed="rId3"/>
              </a:buBlip>
            </a:pPr>
            <a:r>
              <a:rPr lang="de-DE" altLang="de-DE" sz="1600"/>
              <a:t>Keine Wärmeabfuhr aus Containment</a:t>
            </a:r>
          </a:p>
          <a:p>
            <a:pPr lvl="2" eaLnBrk="1" hangingPunct="1">
              <a:spcBef>
                <a:spcPct val="20000"/>
              </a:spcBef>
              <a:buClr>
                <a:srgbClr val="D6ECEE"/>
              </a:buClr>
              <a:buFont typeface="Arial" panose="020B0604020202020204" pitchFamily="34" charset="0"/>
              <a:buBlip>
                <a:blip r:embed="rId3"/>
              </a:buBlip>
            </a:pPr>
            <a:r>
              <a:rPr lang="de-DE" altLang="de-DE" sz="1600"/>
              <a:t>Notfallmaßnahme: 	</a:t>
            </a:r>
            <a:br>
              <a:rPr lang="de-DE" altLang="de-DE" sz="1600"/>
            </a:br>
            <a:r>
              <a:rPr lang="de-DE" altLang="de-DE" sz="1600"/>
              <a:t>Druckentlastung Containment</a:t>
            </a:r>
            <a:br>
              <a:rPr lang="de-DE" altLang="de-DE" sz="1600"/>
            </a:br>
            <a:endParaRPr lang="en-GB" altLang="de-DE" sz="1600"/>
          </a:p>
        </p:txBody>
      </p:sp>
      <p:grpSp>
        <p:nvGrpSpPr>
          <p:cNvPr id="30724" name="Gruppieren 3"/>
          <p:cNvGrpSpPr>
            <a:grpSpLocks/>
          </p:cNvGrpSpPr>
          <p:nvPr/>
        </p:nvGrpSpPr>
        <p:grpSpPr bwMode="auto">
          <a:xfrm>
            <a:off x="5205413" y="1898650"/>
            <a:ext cx="1141412" cy="584200"/>
            <a:chOff x="4319330" y="1951735"/>
            <a:chExt cx="1140477" cy="584775"/>
          </a:xfrm>
        </p:grpSpPr>
        <p:sp>
          <p:nvSpPr>
            <p:cNvPr id="30728" name="Textfeld 2"/>
            <p:cNvSpPr txBox="1">
              <a:spLocks noChangeArrowheads="1"/>
            </p:cNvSpPr>
            <p:nvPr/>
          </p:nvSpPr>
          <p:spPr bwMode="auto">
            <a:xfrm>
              <a:off x="4476846" y="1951735"/>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600">
                  <a:solidFill>
                    <a:schemeClr val="tx2"/>
                  </a:solidFill>
                </a:rPr>
                <a:t>passive</a:t>
              </a:r>
              <a:br>
                <a:rPr lang="de-DE" altLang="de-DE" sz="1600">
                  <a:solidFill>
                    <a:schemeClr val="tx2"/>
                  </a:solidFill>
                </a:rPr>
              </a:br>
              <a:r>
                <a:rPr lang="de-DE" altLang="de-DE" sz="1600">
                  <a:solidFill>
                    <a:schemeClr val="tx2"/>
                  </a:solidFill>
                </a:rPr>
                <a:t>Systeme</a:t>
              </a:r>
            </a:p>
          </p:txBody>
        </p:sp>
        <p:sp>
          <p:nvSpPr>
            <p:cNvPr id="7" name="Geschweifte Klammer rechts 6"/>
            <p:cNvSpPr/>
            <p:nvPr/>
          </p:nvSpPr>
          <p:spPr>
            <a:xfrm>
              <a:off x="4319330" y="1951735"/>
              <a:ext cx="80896" cy="540281"/>
            </a:xfrm>
            <a:prstGeom prst="righ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grpSp>
      <p:sp>
        <p:nvSpPr>
          <p:cNvPr id="5" name="Pfeil nach rechts 4"/>
          <p:cNvSpPr/>
          <p:nvPr/>
        </p:nvSpPr>
        <p:spPr>
          <a:xfrm>
            <a:off x="431800" y="5319713"/>
            <a:ext cx="314325"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0726" name="Titel 7"/>
          <p:cNvSpPr>
            <a:spLocks noGrp="1"/>
          </p:cNvSpPr>
          <p:nvPr>
            <p:ph type="title"/>
          </p:nvPr>
        </p:nvSpPr>
        <p:spPr/>
        <p:txBody>
          <a:bodyPr/>
          <a:lstStyle/>
          <a:p>
            <a:r>
              <a:rPr lang="de-DE" altLang="de-DE" smtClean="0">
                <a:ea typeface="ＭＳ Ｐゴシック" panose="020B0600070205080204" pitchFamily="34" charset="-128"/>
              </a:rPr>
              <a:t>Not- und Nachkühlsysteme der SWR in Fukushima</a:t>
            </a:r>
          </a:p>
        </p:txBody>
      </p:sp>
      <p:pic>
        <p:nvPicPr>
          <p:cNvPr id="40967" name="Picture 2"/>
          <p:cNvPicPr>
            <a:picLocks noChangeAspect="1" noChangeArrowheads="1"/>
          </p:cNvPicPr>
          <p:nvPr/>
        </p:nvPicPr>
        <p:blipFill>
          <a:blip r:embed="rId4"/>
          <a:srcRect/>
          <a:stretch>
            <a:fillRect/>
          </a:stretch>
        </p:blipFill>
        <p:spPr bwMode="auto">
          <a:xfrm>
            <a:off x="4014788" y="2565400"/>
            <a:ext cx="4697412"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0795394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Tōhoku</a:t>
            </a:r>
            <a:r>
              <a:rPr lang="de-DE" dirty="0" smtClean="0"/>
              <a:t>-Erdbeben 2011</a:t>
            </a:r>
            <a:endParaRPr lang="de-DE" dirty="0"/>
          </a:p>
        </p:txBody>
      </p:sp>
      <p:sp>
        <p:nvSpPr>
          <p:cNvPr id="8" name="Inhaltsplatzhalter 1"/>
          <p:cNvSpPr>
            <a:spLocks noGrp="1"/>
          </p:cNvSpPr>
          <p:nvPr>
            <p:ph idx="1"/>
          </p:nvPr>
        </p:nvSpPr>
        <p:spPr/>
        <p:txBody>
          <a:bodyPr/>
          <a:lstStyle/>
          <a:p>
            <a:pPr>
              <a:lnSpc>
                <a:spcPct val="150000"/>
              </a:lnSpc>
            </a:pPr>
            <a:r>
              <a:rPr lang="de-DE" sz="1800" dirty="0" smtClean="0"/>
              <a:t>Am 11.03.2011 um 14:46:23 Uhr</a:t>
            </a:r>
          </a:p>
          <a:p>
            <a:pPr>
              <a:lnSpc>
                <a:spcPct val="150000"/>
              </a:lnSpc>
            </a:pPr>
            <a:r>
              <a:rPr lang="de-DE" sz="1800" dirty="0" smtClean="0"/>
              <a:t>Ca. 16.000 Tote als Folge des Tsunamis</a:t>
            </a:r>
            <a:endParaRPr lang="de-DE" sz="1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861047"/>
            <a:ext cx="3365357" cy="194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12775"/>
            <a:ext cx="3365357" cy="216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5" y="2667418"/>
            <a:ext cx="4701183" cy="314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bwMode="auto">
          <a:xfrm>
            <a:off x="7590241" y="5949280"/>
            <a:ext cx="1348190" cy="307777"/>
          </a:xfrm>
          <a:prstGeom prst="rect">
            <a:avLst/>
          </a:prstGeom>
          <a:noFill/>
          <a:ln w="9525">
            <a:noFill/>
            <a:miter lim="800000"/>
            <a:headEnd/>
            <a:tailEnd/>
          </a:ln>
          <a:effectLst/>
        </p:spPr>
        <p:txBody>
          <a:bodyPr wrap="none" lIns="0" tIns="0" rIns="0" bIns="0" rtlCol="0">
            <a:spAutoFit/>
          </a:bodyPr>
          <a:lstStyle/>
          <a:p>
            <a:pPr algn="r"/>
            <a:r>
              <a:rPr lang="de-DE" sz="1000" dirty="0" smtClean="0">
                <a:solidFill>
                  <a:srgbClr val="000000"/>
                </a:solidFill>
              </a:rPr>
              <a:t>Quelle: dailygalaxy.com</a:t>
            </a:r>
            <a:br>
              <a:rPr lang="de-DE" sz="1000" dirty="0" smtClean="0">
                <a:solidFill>
                  <a:srgbClr val="000000"/>
                </a:solidFill>
              </a:rPr>
            </a:br>
            <a:r>
              <a:rPr lang="de-DE" sz="1000" dirty="0" smtClean="0">
                <a:solidFill>
                  <a:srgbClr val="000000"/>
                </a:solidFill>
              </a:rPr>
              <a:t>livescience.com</a:t>
            </a:r>
          </a:p>
        </p:txBody>
      </p:sp>
    </p:spTree>
    <p:extLst>
      <p:ext uri="{BB962C8B-B14F-4D97-AF65-F5344CB8AC3E}">
        <p14:creationId xmlns:p14="http://schemas.microsoft.com/office/powerpoint/2010/main" val="2027851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r="23" b="93"/>
          <a:stretch>
            <a:fillRect/>
          </a:stretch>
        </p:blipFill>
        <p:spPr bwMode="auto">
          <a:xfrm>
            <a:off x="3536950" y="993775"/>
            <a:ext cx="532765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Inhaltsplatzhalter 2"/>
          <p:cNvSpPr txBox="1">
            <a:spLocks/>
          </p:cNvSpPr>
          <p:nvPr/>
        </p:nvSpPr>
        <p:spPr bwMode="auto">
          <a:xfrm>
            <a:off x="431800" y="1543050"/>
            <a:ext cx="29305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314325" indent="-314325" eaLnBrk="0" hangingPunct="0">
              <a:defRPr>
                <a:solidFill>
                  <a:schemeClr val="tx1"/>
                </a:solidFill>
                <a:latin typeface="Arial" panose="020B0604020202020204" pitchFamily="34" charset="0"/>
                <a:ea typeface="ＭＳ Ｐゴシック" panose="020B0600070205080204" pitchFamily="34" charset="-128"/>
              </a:defRPr>
            </a:lvl2pPr>
            <a:lvl3pPr marL="565150" indent="-3143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Clr>
                <a:srgbClr val="D6ECEE"/>
              </a:buClr>
              <a:buFont typeface="Wingdings" panose="05000000000000000000" pitchFamily="2" charset="2"/>
              <a:buBlip>
                <a:blip r:embed="rId4"/>
              </a:buBlip>
            </a:pPr>
            <a:r>
              <a:rPr lang="de-DE" altLang="de-DE" sz="1700"/>
              <a:t>Epizentrum </a:t>
            </a:r>
          </a:p>
          <a:p>
            <a:pPr lvl="2" eaLnBrk="1" hangingPunct="1">
              <a:spcBef>
                <a:spcPct val="20000"/>
              </a:spcBef>
              <a:buClr>
                <a:srgbClr val="D6ECEE"/>
              </a:buClr>
              <a:buFont typeface="Arial" panose="020B0604020202020204" pitchFamily="34" charset="0"/>
              <a:buBlip>
                <a:blip r:embed="rId4"/>
              </a:buBlip>
            </a:pPr>
            <a:r>
              <a:rPr lang="de-DE" altLang="de-DE" sz="1700"/>
              <a:t>130 km östlich von Sendai</a:t>
            </a:r>
          </a:p>
          <a:p>
            <a:pPr lvl="2" eaLnBrk="1" hangingPunct="1">
              <a:spcBef>
                <a:spcPct val="20000"/>
              </a:spcBef>
              <a:buClr>
                <a:srgbClr val="D6ECEE"/>
              </a:buClr>
              <a:buFont typeface="Arial" panose="020B0604020202020204" pitchFamily="34" charset="0"/>
              <a:buBlip>
                <a:blip r:embed="rId4"/>
              </a:buBlip>
            </a:pPr>
            <a:r>
              <a:rPr lang="de-DE" altLang="de-DE" sz="1700"/>
              <a:t>163 km nordöstlich des KKW Fukushima I</a:t>
            </a:r>
          </a:p>
          <a:p>
            <a:pPr lvl="2" eaLnBrk="1" hangingPunct="1">
              <a:spcBef>
                <a:spcPct val="20000"/>
              </a:spcBef>
              <a:buClr>
                <a:srgbClr val="D6ECEE"/>
              </a:buClr>
              <a:buFont typeface="Arial" panose="020B0604020202020204" pitchFamily="34" charset="0"/>
              <a:buBlip>
                <a:blip r:embed="rId4"/>
              </a:buBlip>
            </a:pPr>
            <a:endParaRPr lang="de-DE" altLang="de-DE" sz="1700"/>
          </a:p>
          <a:p>
            <a:pPr lvl="1" eaLnBrk="1" hangingPunct="1">
              <a:spcBef>
                <a:spcPct val="20000"/>
              </a:spcBef>
              <a:buClr>
                <a:srgbClr val="D6ECEE"/>
              </a:buClr>
              <a:buFont typeface="Wingdings" panose="05000000000000000000" pitchFamily="2" charset="2"/>
              <a:buBlip>
                <a:blip r:embed="rId4"/>
              </a:buBlip>
            </a:pPr>
            <a:r>
              <a:rPr lang="de-DE" altLang="de-DE" sz="1700"/>
              <a:t>Vom Erdbeben und dem </a:t>
            </a:r>
            <a:br>
              <a:rPr lang="de-DE" altLang="de-DE" sz="1700"/>
            </a:br>
            <a:r>
              <a:rPr lang="de-DE" altLang="de-DE" sz="1700"/>
              <a:t>folgenden Tsunami </a:t>
            </a:r>
            <a:br>
              <a:rPr lang="de-DE" altLang="de-DE" sz="1700"/>
            </a:br>
            <a:r>
              <a:rPr lang="de-DE" altLang="de-DE" sz="1700"/>
              <a:t>betroffene KKW-Standorte:</a:t>
            </a:r>
          </a:p>
          <a:p>
            <a:pPr lvl="2" eaLnBrk="1" hangingPunct="1">
              <a:spcBef>
                <a:spcPct val="20000"/>
              </a:spcBef>
              <a:buClr>
                <a:srgbClr val="D6ECEE"/>
              </a:buClr>
              <a:buFont typeface="Arial" panose="020B0604020202020204" pitchFamily="34" charset="0"/>
              <a:buBlip>
                <a:blip r:embed="rId4"/>
              </a:buBlip>
            </a:pPr>
            <a:r>
              <a:rPr lang="de-DE" altLang="de-DE" sz="1700" b="1"/>
              <a:t>Fukushima I (Daiichi)</a:t>
            </a:r>
          </a:p>
          <a:p>
            <a:pPr lvl="2" eaLnBrk="1" hangingPunct="1">
              <a:spcBef>
                <a:spcPct val="20000"/>
              </a:spcBef>
              <a:buClr>
                <a:srgbClr val="D6ECEE"/>
              </a:buClr>
              <a:buFont typeface="Arial" panose="020B0604020202020204" pitchFamily="34" charset="0"/>
              <a:buBlip>
                <a:blip r:embed="rId4"/>
              </a:buBlip>
            </a:pPr>
            <a:r>
              <a:rPr lang="de-DE" altLang="de-DE" sz="1700"/>
              <a:t>Fukushima II (Daini)</a:t>
            </a:r>
          </a:p>
          <a:p>
            <a:pPr lvl="2" eaLnBrk="1" hangingPunct="1">
              <a:spcBef>
                <a:spcPct val="20000"/>
              </a:spcBef>
              <a:buClr>
                <a:srgbClr val="D6ECEE"/>
              </a:buClr>
              <a:buFont typeface="Arial" panose="020B0604020202020204" pitchFamily="34" charset="0"/>
              <a:buBlip>
                <a:blip r:embed="rId4"/>
              </a:buBlip>
            </a:pPr>
            <a:r>
              <a:rPr lang="de-DE" altLang="de-DE" sz="1700"/>
              <a:t>Onagawa</a:t>
            </a:r>
          </a:p>
          <a:p>
            <a:pPr lvl="2" eaLnBrk="1" hangingPunct="1">
              <a:spcBef>
                <a:spcPct val="20000"/>
              </a:spcBef>
              <a:buClr>
                <a:srgbClr val="D6ECEE"/>
              </a:buClr>
              <a:buFont typeface="Arial" panose="020B0604020202020204" pitchFamily="34" charset="0"/>
              <a:buBlip>
                <a:blip r:embed="rId4"/>
              </a:buBlip>
            </a:pPr>
            <a:r>
              <a:rPr lang="de-DE" altLang="de-DE" sz="1700"/>
              <a:t>Tokai</a:t>
            </a:r>
          </a:p>
        </p:txBody>
      </p:sp>
      <p:sp>
        <p:nvSpPr>
          <p:cNvPr id="31748" name="Titel 1"/>
          <p:cNvSpPr>
            <a:spLocks noGrp="1"/>
          </p:cNvSpPr>
          <p:nvPr>
            <p:ph type="title"/>
          </p:nvPr>
        </p:nvSpPr>
        <p:spPr>
          <a:xfrm>
            <a:off x="296866" y="296863"/>
            <a:ext cx="3405097" cy="400110"/>
          </a:xfrm>
        </p:spPr>
        <p:txBody>
          <a:bodyPr/>
          <a:lstStyle/>
          <a:p>
            <a:r>
              <a:rPr lang="de-DE" altLang="de-DE" dirty="0" smtClean="0">
                <a:ea typeface="ＭＳ Ｐゴシック" panose="020B0600070205080204" pitchFamily="34" charset="-128"/>
              </a:rPr>
              <a:t>Betroffene KKWs in Japan</a:t>
            </a:r>
          </a:p>
        </p:txBody>
      </p:sp>
      <p:sp>
        <p:nvSpPr>
          <p:cNvPr id="5" name="Rechteck 4"/>
          <p:cNvSpPr/>
          <p:nvPr/>
        </p:nvSpPr>
        <p:spPr>
          <a:xfrm>
            <a:off x="231775" y="1036638"/>
            <a:ext cx="31305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Unfallablauf</a:t>
            </a:r>
          </a:p>
        </p:txBody>
      </p:sp>
    </p:spTree>
    <p:extLst>
      <p:ext uri="{BB962C8B-B14F-4D97-AF65-F5344CB8AC3E}">
        <p14:creationId xmlns:p14="http://schemas.microsoft.com/office/powerpoint/2010/main" val="38186742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Tsunami erreicht Fukushima </a:t>
            </a:r>
            <a:r>
              <a:rPr lang="de-DE" dirty="0" err="1"/>
              <a:t>Daiichi</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636215" cy="528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567351" y="1215343"/>
            <a:ext cx="1159697"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FFFFFF"/>
              </a:solidFill>
            </a:endParaRPr>
          </a:p>
        </p:txBody>
      </p:sp>
      <p:sp>
        <p:nvSpPr>
          <p:cNvPr id="2" name="Textfeld 1"/>
          <p:cNvSpPr txBox="1"/>
          <p:nvPr/>
        </p:nvSpPr>
        <p:spPr bwMode="auto">
          <a:xfrm>
            <a:off x="2608720" y="1209662"/>
            <a:ext cx="1100109" cy="369332"/>
          </a:xfrm>
          <a:prstGeom prst="rect">
            <a:avLst/>
          </a:prstGeom>
          <a:noFill/>
          <a:ln w="9525">
            <a:noFill/>
            <a:miter lim="800000"/>
            <a:headEnd/>
            <a:tailEnd/>
          </a:ln>
          <a:effectLst/>
        </p:spPr>
        <p:txBody>
          <a:bodyPr wrap="none" lIns="0" tIns="0" rIns="0" bIns="0" rtlCol="0">
            <a:spAutoFit/>
          </a:bodyPr>
          <a:lstStyle/>
          <a:p>
            <a:pPr algn="ctr"/>
            <a:r>
              <a:rPr lang="de-DE" sz="1200" b="1" dirty="0" smtClean="0">
                <a:solidFill>
                  <a:srgbClr val="000000"/>
                </a:solidFill>
              </a:rPr>
              <a:t>Wellenbrecher </a:t>
            </a:r>
            <a:br>
              <a:rPr lang="de-DE" sz="1200" b="1" dirty="0" smtClean="0">
                <a:solidFill>
                  <a:srgbClr val="000000"/>
                </a:solidFill>
              </a:rPr>
            </a:br>
            <a:r>
              <a:rPr lang="de-DE" sz="1200" b="1" dirty="0" smtClean="0">
                <a:solidFill>
                  <a:srgbClr val="000000"/>
                </a:solidFill>
              </a:rPr>
              <a:t>zerstört</a:t>
            </a:r>
          </a:p>
        </p:txBody>
      </p:sp>
      <p:sp>
        <p:nvSpPr>
          <p:cNvPr id="6" name="Rechteck 5"/>
          <p:cNvSpPr/>
          <p:nvPr/>
        </p:nvSpPr>
        <p:spPr>
          <a:xfrm>
            <a:off x="179512" y="3284984"/>
            <a:ext cx="8802442" cy="62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rgbClr val="FFFFFF"/>
              </a:solidFill>
            </a:endParaRPr>
          </a:p>
        </p:txBody>
      </p:sp>
      <p:sp>
        <p:nvSpPr>
          <p:cNvPr id="7" name="Textfeld 6"/>
          <p:cNvSpPr txBox="1"/>
          <p:nvPr/>
        </p:nvSpPr>
        <p:spPr bwMode="auto">
          <a:xfrm>
            <a:off x="405719" y="3530223"/>
            <a:ext cx="2245808" cy="369332"/>
          </a:xfrm>
          <a:prstGeom prst="rect">
            <a:avLst/>
          </a:prstGeom>
          <a:noFill/>
          <a:ln w="9525">
            <a:noFill/>
            <a:miter lim="800000"/>
            <a:headEnd/>
            <a:tailEnd/>
          </a:ln>
          <a:effectLst/>
        </p:spPr>
        <p:txBody>
          <a:bodyPr wrap="none" lIns="0" tIns="0" rIns="0" bIns="0" rtlCol="0">
            <a:spAutoFit/>
          </a:bodyPr>
          <a:lstStyle/>
          <a:p>
            <a:r>
              <a:rPr lang="de-DE" sz="1200" b="1" dirty="0" smtClean="0">
                <a:solidFill>
                  <a:srgbClr val="000000"/>
                </a:solidFill>
              </a:rPr>
              <a:t>Tank mit 5.5m Höhe </a:t>
            </a:r>
            <a:br>
              <a:rPr lang="de-DE" sz="1200" b="1" dirty="0" smtClean="0">
                <a:solidFill>
                  <a:srgbClr val="000000"/>
                </a:solidFill>
              </a:rPr>
            </a:br>
            <a:r>
              <a:rPr lang="de-DE" sz="1200" b="1" dirty="0" smtClean="0">
                <a:solidFill>
                  <a:srgbClr val="000000"/>
                </a:solidFill>
              </a:rPr>
              <a:t>(10m über dem Meeresspiegel)</a:t>
            </a:r>
          </a:p>
        </p:txBody>
      </p:sp>
      <p:sp>
        <p:nvSpPr>
          <p:cNvPr id="9" name="Textfeld 8"/>
          <p:cNvSpPr txBox="1"/>
          <p:nvPr/>
        </p:nvSpPr>
        <p:spPr bwMode="auto">
          <a:xfrm>
            <a:off x="6588224" y="3530223"/>
            <a:ext cx="2245808" cy="369332"/>
          </a:xfrm>
          <a:prstGeom prst="rect">
            <a:avLst/>
          </a:prstGeom>
          <a:noFill/>
          <a:ln w="9525">
            <a:noFill/>
            <a:miter lim="800000"/>
            <a:headEnd/>
            <a:tailEnd/>
          </a:ln>
          <a:effectLst/>
        </p:spPr>
        <p:txBody>
          <a:bodyPr wrap="none" lIns="0" tIns="0" rIns="0" bIns="0" rtlCol="0">
            <a:spAutoFit/>
          </a:bodyPr>
          <a:lstStyle/>
          <a:p>
            <a:pPr algn="r"/>
            <a:r>
              <a:rPr lang="de-DE" sz="1200" b="1" dirty="0" smtClean="0">
                <a:solidFill>
                  <a:srgbClr val="000000"/>
                </a:solidFill>
              </a:rPr>
              <a:t>Tank mit 5.5m Höhe </a:t>
            </a:r>
            <a:br>
              <a:rPr lang="de-DE" sz="1200" b="1" dirty="0" smtClean="0">
                <a:solidFill>
                  <a:srgbClr val="000000"/>
                </a:solidFill>
              </a:rPr>
            </a:br>
            <a:r>
              <a:rPr lang="de-DE" sz="1200" b="1" dirty="0" smtClean="0">
                <a:solidFill>
                  <a:srgbClr val="000000"/>
                </a:solidFill>
              </a:rPr>
              <a:t>(10m über dem Meeresspiegel)</a:t>
            </a:r>
          </a:p>
        </p:txBody>
      </p:sp>
      <p:sp>
        <p:nvSpPr>
          <p:cNvPr id="10" name="Textfeld 9"/>
          <p:cNvSpPr txBox="1"/>
          <p:nvPr/>
        </p:nvSpPr>
        <p:spPr bwMode="auto">
          <a:xfrm>
            <a:off x="7216806" y="6155432"/>
            <a:ext cx="1721625" cy="153888"/>
          </a:xfrm>
          <a:prstGeom prst="rect">
            <a:avLst/>
          </a:prstGeom>
          <a:noFill/>
          <a:ln w="9525">
            <a:noFill/>
            <a:miter lim="800000"/>
            <a:headEnd/>
            <a:tailEnd/>
          </a:ln>
          <a:effectLst/>
        </p:spPr>
        <p:txBody>
          <a:bodyPr wrap="none" lIns="0" tIns="0" rIns="0" bIns="0" rtlCol="0">
            <a:spAutoFit/>
          </a:bodyPr>
          <a:lstStyle/>
          <a:p>
            <a:pPr algn="r"/>
            <a:r>
              <a:rPr lang="de-DE" sz="1000" dirty="0">
                <a:solidFill>
                  <a:srgbClr val="000000"/>
                </a:solidFill>
              </a:rPr>
              <a:t>Quelle</a:t>
            </a:r>
            <a:r>
              <a:rPr lang="de-DE" sz="1000" dirty="0" smtClean="0">
                <a:solidFill>
                  <a:srgbClr val="000000"/>
                </a:solidFill>
              </a:rPr>
              <a:t>: http</a:t>
            </a:r>
            <a:r>
              <a:rPr lang="de-DE" sz="1000" dirty="0">
                <a:solidFill>
                  <a:srgbClr val="000000"/>
                </a:solidFill>
              </a:rPr>
              <a:t>://www.tepco.co.jp</a:t>
            </a:r>
            <a:r>
              <a:rPr lang="de-DE" sz="1000" dirty="0" smtClean="0">
                <a:solidFill>
                  <a:srgbClr val="000000"/>
                </a:solidFill>
              </a:rPr>
              <a:t>/</a:t>
            </a:r>
            <a:endParaRPr lang="en-US" sz="1000" dirty="0" smtClean="0">
              <a:solidFill>
                <a:srgbClr val="000000"/>
              </a:solidFill>
            </a:endParaRPr>
          </a:p>
        </p:txBody>
      </p:sp>
    </p:spTree>
    <p:extLst>
      <p:ext uri="{BB962C8B-B14F-4D97-AF65-F5344CB8AC3E}">
        <p14:creationId xmlns:p14="http://schemas.microsoft.com/office/powerpoint/2010/main" val="2555283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platzhalter 4"/>
          <p:cNvSpPr>
            <a:spLocks noGrp="1"/>
          </p:cNvSpPr>
          <p:nvPr>
            <p:ph type="body" sz="quarter" idx="10"/>
          </p:nvPr>
        </p:nvSpPr>
        <p:spPr bwMode="auto">
          <a:xfrm>
            <a:off x="214313" y="1206500"/>
            <a:ext cx="3744912" cy="518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98000"/>
              </a:lnSpc>
              <a:buClr>
                <a:srgbClr val="D6ECEE"/>
              </a:buClr>
            </a:pPr>
            <a:r>
              <a:rPr lang="de-DE" altLang="de-DE" sz="1400" b="1" dirty="0" smtClean="0">
                <a:ea typeface="ＭＳ Ｐゴシック" panose="020B0600070205080204" pitchFamily="34" charset="-128"/>
              </a:rPr>
              <a:t>14:46 Uhr: Erdbeben</a:t>
            </a:r>
          </a:p>
          <a:p>
            <a:pPr lvl="1">
              <a:lnSpc>
                <a:spcPct val="98000"/>
              </a:lnSpc>
              <a:buClr>
                <a:srgbClr val="D6ECEE"/>
              </a:buClr>
            </a:pPr>
            <a:r>
              <a:rPr lang="de-DE" altLang="de-DE" sz="1100" dirty="0" smtClean="0">
                <a:ea typeface="Arial" panose="020B0604020202020204" pitchFamily="34" charset="0"/>
              </a:rPr>
              <a:t>Automatische Abschaltung</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sym typeface="Symbol" panose="05050102010706020507" pitchFamily="18" charset="2"/>
              </a:rPr>
              <a:t>Nachzerfallswärme</a:t>
            </a:r>
          </a:p>
          <a:p>
            <a:pPr lvl="1">
              <a:lnSpc>
                <a:spcPct val="98000"/>
              </a:lnSpc>
              <a:buClr>
                <a:srgbClr val="D6ECEE"/>
              </a:buClr>
            </a:pPr>
            <a:r>
              <a:rPr lang="de-DE" altLang="de-DE" sz="1100" dirty="0" smtClean="0">
                <a:ea typeface="Arial" panose="020B0604020202020204" pitchFamily="34" charset="0"/>
              </a:rPr>
              <a:t>Netzausfall </a:t>
            </a:r>
            <a:r>
              <a:rPr lang="de-DE" altLang="de-DE" sz="1100" dirty="0" smtClean="0">
                <a:ea typeface="Arial" panose="020B0604020202020204" pitchFamily="34" charset="0"/>
                <a:sym typeface="Symbol" panose="05050102010706020507" pitchFamily="18" charset="2"/>
              </a:rPr>
              <a:t></a:t>
            </a:r>
            <a:r>
              <a:rPr lang="de-DE" altLang="de-DE" sz="1100" dirty="0" smtClean="0">
                <a:ea typeface="Arial" panose="020B0604020202020204" pitchFamily="34" charset="0"/>
              </a:rPr>
              <a:t> Notstromfall </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a:t>
            </a:r>
            <a:r>
              <a:rPr lang="de-DE" altLang="de-DE" sz="1100" dirty="0" smtClean="0">
                <a:ea typeface="Arial" panose="020B0604020202020204" pitchFamily="34" charset="0"/>
              </a:rPr>
              <a:t>  Notstromdiesel starten</a:t>
            </a:r>
            <a:endParaRPr lang="de-DE" altLang="de-DE" sz="1100" dirty="0" smtClean="0">
              <a:solidFill>
                <a:srgbClr val="00B050"/>
              </a:solidFill>
              <a:ea typeface="Arial" panose="020B0604020202020204" pitchFamily="34" charset="0"/>
            </a:endParaRPr>
          </a:p>
          <a:p>
            <a:pPr lvl="1">
              <a:lnSpc>
                <a:spcPct val="98000"/>
              </a:lnSpc>
              <a:buClr>
                <a:srgbClr val="D6ECEE"/>
              </a:buClr>
            </a:pPr>
            <a:r>
              <a:rPr lang="de-DE" altLang="de-DE" sz="1100" dirty="0" smtClean="0">
                <a:ea typeface="Arial" panose="020B0604020202020204" pitchFamily="34" charset="0"/>
              </a:rPr>
              <a:t>Druckentlastung in </a:t>
            </a:r>
            <a:r>
              <a:rPr lang="de-DE" altLang="de-DE" sz="1100" dirty="0" err="1" smtClean="0">
                <a:ea typeface="Arial" panose="020B0604020202020204" pitchFamily="34" charset="0"/>
              </a:rPr>
              <a:t>KoKa</a:t>
            </a:r>
            <a:endParaRPr lang="de-DE" altLang="de-DE" sz="1100" dirty="0" smtClean="0">
              <a:ea typeface="Arial" panose="020B0604020202020204" pitchFamily="34" charset="0"/>
            </a:endParaRPr>
          </a:p>
          <a:p>
            <a:pPr marL="0" indent="0">
              <a:lnSpc>
                <a:spcPct val="98000"/>
              </a:lnSpc>
              <a:spcBef>
                <a:spcPts val="1200"/>
              </a:spcBef>
            </a:pPr>
            <a:r>
              <a:rPr lang="de-DE" altLang="de-DE" sz="1400" b="1" dirty="0" smtClean="0">
                <a:ea typeface="ＭＳ Ｐゴシック" panose="020B0600070205080204" pitchFamily="34" charset="-128"/>
              </a:rPr>
              <a:t>15:42 </a:t>
            </a:r>
            <a:r>
              <a:rPr lang="en-US" altLang="de-DE" sz="1400" b="1" dirty="0" err="1" smtClean="0">
                <a:ea typeface="ＭＳ Ｐゴシック" panose="020B0600070205080204" pitchFamily="34" charset="-128"/>
              </a:rPr>
              <a:t>Uhr</a:t>
            </a:r>
            <a:r>
              <a:rPr lang="en-US" altLang="de-DE" sz="1400" b="1" dirty="0" smtClean="0">
                <a:ea typeface="ＭＳ Ｐゴシック" panose="020B0600070205080204" pitchFamily="34" charset="-128"/>
              </a:rPr>
              <a:t>: </a:t>
            </a:r>
            <a:r>
              <a:rPr lang="de-DE" altLang="de-DE" sz="1400" b="1" dirty="0" smtClean="0">
                <a:ea typeface="ＭＳ Ｐゴシック" panose="020B0600070205080204" pitchFamily="34" charset="-128"/>
              </a:rPr>
              <a:t>Tsunami </a:t>
            </a:r>
            <a:r>
              <a:rPr lang="de-DE" altLang="de-DE" sz="1200" b="1" dirty="0" smtClean="0">
                <a:ea typeface="ＭＳ Ｐゴシック" panose="020B0600070205080204" pitchFamily="34" charset="-128"/>
              </a:rPr>
              <a:t/>
            </a:r>
            <a:br>
              <a:rPr lang="de-DE" altLang="de-DE" sz="1200" b="1" dirty="0" smtClean="0">
                <a:ea typeface="ＭＳ Ｐゴシック" panose="020B0600070205080204" pitchFamily="34" charset="-128"/>
              </a:rPr>
            </a:br>
            <a:r>
              <a:rPr lang="de-DE" altLang="de-DE" sz="1100" dirty="0" smtClean="0">
                <a:ea typeface="ＭＳ Ｐゴシック" panose="020B0600070205080204" pitchFamily="34" charset="-128"/>
              </a:rPr>
              <a:t>(Höhe = 14m &gt; 2 x Auslegungswert)</a:t>
            </a:r>
          </a:p>
          <a:p>
            <a:pPr lvl="1">
              <a:lnSpc>
                <a:spcPct val="98000"/>
              </a:lnSpc>
              <a:spcBef>
                <a:spcPts val="1200"/>
              </a:spcBef>
            </a:pPr>
            <a:r>
              <a:rPr lang="de-DE" altLang="de-DE" sz="1100" dirty="0" smtClean="0">
                <a:ea typeface="Arial" panose="020B0604020202020204" pitchFamily="34" charset="0"/>
              </a:rPr>
              <a:t>Schädigung/Verstopfung Einlaufbauwerke</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rPr>
              <a:t>Ausfall Nebenkühlwasser</a:t>
            </a:r>
          </a:p>
          <a:p>
            <a:pPr lvl="1">
              <a:lnSpc>
                <a:spcPct val="98000"/>
              </a:lnSpc>
              <a:spcBef>
                <a:spcPts val="1200"/>
              </a:spcBef>
            </a:pPr>
            <a:r>
              <a:rPr lang="de-DE" altLang="de-DE" sz="1100" dirty="0" smtClean="0">
                <a:ea typeface="Arial" panose="020B0604020202020204" pitchFamily="34" charset="0"/>
              </a:rPr>
              <a:t>Ausfall aller Notstromdiesel </a:t>
            </a:r>
            <a:br>
              <a:rPr lang="de-DE" altLang="de-DE" sz="1100" dirty="0" smtClean="0">
                <a:ea typeface="Arial" panose="020B0604020202020204" pitchFamily="34" charset="0"/>
              </a:rPr>
            </a:br>
            <a:r>
              <a:rPr lang="de-DE" altLang="de-DE" sz="1100" dirty="0" smtClean="0">
                <a:ea typeface="Arial" panose="020B0604020202020204" pitchFamily="34" charset="0"/>
                <a:sym typeface="Symbol" panose="05050102010706020507" pitchFamily="18" charset="2"/>
              </a:rPr>
              <a:t>  </a:t>
            </a:r>
            <a:r>
              <a:rPr lang="de-DE" altLang="de-DE" sz="1100" b="1" dirty="0" smtClean="0">
                <a:ea typeface="Arial" panose="020B0604020202020204" pitchFamily="34" charset="0"/>
                <a:sym typeface="Symbol" panose="05050102010706020507" pitchFamily="18" charset="2"/>
              </a:rPr>
              <a:t>S</a:t>
            </a:r>
            <a:r>
              <a:rPr lang="de-DE" altLang="de-DE" sz="1100" b="1" dirty="0" smtClean="0">
                <a:ea typeface="Arial" panose="020B0604020202020204" pitchFamily="34" charset="0"/>
              </a:rPr>
              <a:t>tation Black out</a:t>
            </a: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solidFill>
                  <a:schemeClr val="accent1"/>
                </a:solidFill>
                <a:ea typeface="Arial" panose="020B0604020202020204" pitchFamily="34" charset="0"/>
                <a:sym typeface="Symbol" panose="05050102010706020507" pitchFamily="18" charset="2"/>
              </a:rPr>
              <a:t> 	</a:t>
            </a:r>
            <a:r>
              <a:rPr lang="de-DE" altLang="de-DE" sz="1400" b="1" dirty="0" smtClean="0">
                <a:ea typeface="Arial" panose="020B0604020202020204" pitchFamily="34" charset="0"/>
              </a:rPr>
              <a:t>Ausfall</a:t>
            </a:r>
            <a:r>
              <a:rPr lang="de-DE" altLang="de-DE" sz="1400" dirty="0" smtClean="0">
                <a:ea typeface="Arial" panose="020B0604020202020204" pitchFamily="34" charset="0"/>
              </a:rPr>
              <a:t> aller elektrisch betriebenen Systeme</a:t>
            </a: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ea typeface="Arial" panose="020B0604020202020204" pitchFamily="34" charset="0"/>
                <a:sym typeface="Symbol" panose="05050102010706020507" pitchFamily="18" charset="2"/>
              </a:rPr>
              <a:t> 	</a:t>
            </a:r>
            <a:r>
              <a:rPr lang="de-DE" altLang="de-DE" sz="1400" dirty="0" smtClean="0">
                <a:ea typeface="Arial" panose="020B0604020202020204" pitchFamily="34" charset="0"/>
              </a:rPr>
              <a:t>Stromversorgung nur noch über </a:t>
            </a:r>
            <a:r>
              <a:rPr lang="de-DE" altLang="de-DE" sz="1400" b="1" dirty="0" smtClean="0">
                <a:ea typeface="Arial" panose="020B0604020202020204" pitchFamily="34" charset="0"/>
              </a:rPr>
              <a:t>Batterien</a:t>
            </a:r>
            <a:endParaRPr lang="de-DE" altLang="de-DE" sz="1400" dirty="0" smtClean="0">
              <a:ea typeface="Arial" panose="020B0604020202020204" pitchFamily="34" charset="0"/>
              <a:sym typeface="Symbol" panose="05050102010706020507" pitchFamily="18" charset="2"/>
            </a:endParaRPr>
          </a:p>
          <a:p>
            <a:pPr lvl="1">
              <a:lnSpc>
                <a:spcPct val="98000"/>
              </a:lnSpc>
              <a:buClr>
                <a:srgbClr val="D6ECEE"/>
              </a:buClr>
              <a:buFont typeface="Wingdings" panose="05000000000000000000" pitchFamily="2" charset="2"/>
              <a:buNone/>
            </a:pPr>
            <a:r>
              <a:rPr lang="de-DE" altLang="de-DE" sz="1400" b="1" dirty="0" smtClean="0">
                <a:solidFill>
                  <a:schemeClr val="accent1"/>
                </a:solidFill>
                <a:ea typeface="Arial" panose="020B0604020202020204" pitchFamily="34" charset="0"/>
                <a:sym typeface="Symbol" panose="05050102010706020507" pitchFamily="18" charset="2"/>
              </a:rPr>
              <a:t> </a:t>
            </a:r>
            <a:r>
              <a:rPr lang="de-DE" altLang="de-DE" sz="1400" dirty="0" smtClean="0">
                <a:solidFill>
                  <a:schemeClr val="accent1"/>
                </a:solidFill>
                <a:ea typeface="Arial" panose="020B0604020202020204" pitchFamily="34" charset="0"/>
                <a:sym typeface="Symbol" panose="05050102010706020507" pitchFamily="18" charset="2"/>
              </a:rPr>
              <a:t> 	</a:t>
            </a:r>
            <a:r>
              <a:rPr lang="de-DE" altLang="de-DE" sz="1400" dirty="0" smtClean="0">
                <a:ea typeface="Arial" panose="020B0604020202020204" pitchFamily="34" charset="0"/>
                <a:sym typeface="Symbol" panose="05050102010706020507" pitchFamily="18" charset="2"/>
              </a:rPr>
              <a:t>HPCI + Isolation </a:t>
            </a:r>
            <a:r>
              <a:rPr lang="de-DE" altLang="de-DE" sz="1400" dirty="0" err="1" smtClean="0">
                <a:ea typeface="Arial" panose="020B0604020202020204" pitchFamily="34" charset="0"/>
                <a:sym typeface="Symbol" panose="05050102010706020507" pitchFamily="18" charset="2"/>
              </a:rPr>
              <a:t>Condenser</a:t>
            </a:r>
            <a:endParaRPr lang="de-DE" altLang="de-DE" sz="1400" dirty="0" smtClean="0">
              <a:ea typeface="Arial" panose="020B0604020202020204" pitchFamily="34" charset="0"/>
              <a:sym typeface="Symbol" panose="05050102010706020507" pitchFamily="18" charset="2"/>
            </a:endParaRPr>
          </a:p>
          <a:p>
            <a:pPr marL="0" indent="0">
              <a:lnSpc>
                <a:spcPct val="100000"/>
              </a:lnSpc>
              <a:spcBef>
                <a:spcPts val="1200"/>
              </a:spcBef>
              <a:buClr>
                <a:srgbClr val="D6ECEE"/>
              </a:buClr>
            </a:pPr>
            <a:r>
              <a:rPr lang="de-DE" altLang="de-DE" sz="1400" b="1" dirty="0" smtClean="0">
                <a:ea typeface="ＭＳ Ｐゴシック" panose="020B0600070205080204" pitchFamily="34" charset="-128"/>
                <a:sym typeface="Symbol" panose="05050102010706020507" pitchFamily="18" charset="2"/>
              </a:rPr>
              <a:t>16:36 Uhr: </a:t>
            </a:r>
          </a:p>
          <a:p>
            <a:pPr marL="898525" lvl="2">
              <a:lnSpc>
                <a:spcPct val="100000"/>
              </a:lnSpc>
              <a:spcBef>
                <a:spcPct val="0"/>
              </a:spcBef>
              <a:buClr>
                <a:srgbClr val="D6ECEE"/>
              </a:buClr>
            </a:pPr>
            <a:r>
              <a:rPr lang="de-DE" altLang="de-DE" sz="1300" b="1" dirty="0" smtClean="0">
                <a:ea typeface="Arial" panose="020B0604020202020204" pitchFamily="34" charset="0"/>
                <a:sym typeface="Symbol" panose="05050102010706020507" pitchFamily="18" charset="2"/>
              </a:rPr>
              <a:t>Ausfall</a:t>
            </a:r>
            <a:r>
              <a:rPr lang="de-DE" altLang="de-DE" sz="1300" dirty="0" smtClean="0">
                <a:ea typeface="Arial" panose="020B0604020202020204" pitchFamily="34" charset="0"/>
                <a:sym typeface="Symbol" panose="05050102010706020507" pitchFamily="18" charset="2"/>
              </a:rPr>
              <a:t> HPCI</a:t>
            </a:r>
          </a:p>
          <a:p>
            <a:pPr marL="898525" lvl="2">
              <a:lnSpc>
                <a:spcPct val="100000"/>
              </a:lnSpc>
              <a:spcBef>
                <a:spcPct val="0"/>
              </a:spcBef>
              <a:buClr>
                <a:srgbClr val="D6ECEE"/>
              </a:buClr>
            </a:pPr>
            <a:r>
              <a:rPr lang="de-DE" altLang="de-DE" sz="1300" dirty="0" smtClean="0">
                <a:ea typeface="Arial" panose="020B0604020202020204" pitchFamily="34" charset="0"/>
                <a:sym typeface="Symbol" panose="05050102010706020507" pitchFamily="18" charset="2"/>
              </a:rPr>
              <a:t>später </a:t>
            </a:r>
            <a:r>
              <a:rPr lang="de-DE" altLang="de-DE" sz="1300" b="1" dirty="0" smtClean="0">
                <a:ea typeface="Arial" panose="020B0604020202020204" pitchFamily="34" charset="0"/>
                <a:sym typeface="Symbol" panose="05050102010706020507" pitchFamily="18" charset="2"/>
              </a:rPr>
              <a:t>Ausfall</a:t>
            </a:r>
            <a:r>
              <a:rPr lang="de-DE" altLang="de-DE" sz="1300" dirty="0" smtClean="0">
                <a:ea typeface="Arial" panose="020B0604020202020204" pitchFamily="34" charset="0"/>
                <a:sym typeface="Symbol" panose="05050102010706020507" pitchFamily="18" charset="2"/>
              </a:rPr>
              <a:t> Isolation </a:t>
            </a:r>
            <a:r>
              <a:rPr lang="de-DE" altLang="de-DE" sz="1300" dirty="0" err="1" smtClean="0">
                <a:ea typeface="Arial" panose="020B0604020202020204" pitchFamily="34" charset="0"/>
                <a:sym typeface="Symbol" panose="05050102010706020507" pitchFamily="18" charset="2"/>
              </a:rPr>
              <a:t>Condenser</a:t>
            </a:r>
            <a:endParaRPr lang="de-DE" altLang="de-DE" sz="1300" dirty="0" smtClean="0">
              <a:ea typeface="Arial" panose="020B0604020202020204" pitchFamily="34" charset="0"/>
            </a:endParaRPr>
          </a:p>
        </p:txBody>
      </p:sp>
      <p:sp>
        <p:nvSpPr>
          <p:cNvPr id="14" name="Rechteck 13"/>
          <p:cNvSpPr/>
          <p:nvPr/>
        </p:nvSpPr>
        <p:spPr>
          <a:xfrm>
            <a:off x="215900" y="838200"/>
            <a:ext cx="3763963"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b="1" dirty="0"/>
              <a:t>11.03.2011</a:t>
            </a:r>
          </a:p>
        </p:txBody>
      </p:sp>
      <p:sp>
        <p:nvSpPr>
          <p:cNvPr id="33796" name="Titel 1"/>
          <p:cNvSpPr>
            <a:spLocks noGrp="1"/>
          </p:cNvSpPr>
          <p:nvPr>
            <p:ph type="title"/>
          </p:nvPr>
        </p:nvSpPr>
        <p:spPr/>
        <p:txBody>
          <a:bodyPr/>
          <a:lstStyle/>
          <a:p>
            <a:r>
              <a:rPr lang="de-DE" altLang="de-DE" smtClean="0">
                <a:ea typeface="ＭＳ Ｐゴシック" panose="020B0600070205080204" pitchFamily="34" charset="-128"/>
              </a:rPr>
              <a:t>Fukushima I (Block 1) – Unfallablauf (1)</a:t>
            </a:r>
          </a:p>
        </p:txBody>
      </p:sp>
      <p:pic>
        <p:nvPicPr>
          <p:cNvPr id="11266" name="Picture 2"/>
          <p:cNvPicPr>
            <a:picLocks noChangeAspect="1" noChangeArrowheads="1"/>
          </p:cNvPicPr>
          <p:nvPr/>
        </p:nvPicPr>
        <p:blipFill>
          <a:blip r:embed="rId3"/>
          <a:srcRect/>
          <a:stretch>
            <a:fillRect/>
          </a:stretch>
        </p:blipFill>
        <p:spPr bwMode="auto">
          <a:xfrm>
            <a:off x="3465513" y="1449388"/>
            <a:ext cx="5427662"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8" name="Rechteck 5"/>
          <p:cNvSpPr>
            <a:spLocks noChangeArrowheads="1"/>
          </p:cNvSpPr>
          <p:nvPr/>
        </p:nvSpPr>
        <p:spPr bwMode="auto">
          <a:xfrm>
            <a:off x="4122738" y="4453365"/>
            <a:ext cx="47609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050" dirty="0"/>
              <a:t>http://www.focus.de/panorama/videos/neues-tepco-video-aufnahmen-vom-11-maerz-zeigen-akw-fukushima-bei-tsunami-aufprall_vid_24249.html</a:t>
            </a:r>
          </a:p>
        </p:txBody>
      </p:sp>
    </p:spTree>
    <p:extLst>
      <p:ext uri="{BB962C8B-B14F-4D97-AF65-F5344CB8AC3E}">
        <p14:creationId xmlns:p14="http://schemas.microsoft.com/office/powerpoint/2010/main" val="24027458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g0VGcfpEG1pgNmBKGf5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IMING" val="|49.8"/>
</p:tagLst>
</file>

<file path=ppt/theme/theme1.xml><?xml version="1.0" encoding="utf-8"?>
<a:theme xmlns:a="http://schemas.openxmlformats.org/drawingml/2006/main" name="1_Standarddesign">
  <a:themeElements>
    <a:clrScheme name="1_Standarddesign 10">
      <a:dk1>
        <a:srgbClr val="000000"/>
      </a:dk1>
      <a:lt1>
        <a:srgbClr val="FFFFFF"/>
      </a:lt1>
      <a:dk2>
        <a:srgbClr val="000000"/>
      </a:dk2>
      <a:lt2>
        <a:srgbClr val="009682"/>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fontScheme name="1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9375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9375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tandarddesign 8">
        <a:dk1>
          <a:srgbClr val="000000"/>
        </a:dk1>
        <a:lt1>
          <a:srgbClr val="FFFFFF"/>
        </a:lt1>
        <a:dk2>
          <a:srgbClr val="000000"/>
        </a:dk2>
        <a:lt2>
          <a:srgbClr val="808080"/>
        </a:lt2>
        <a:accent1>
          <a:srgbClr val="E3E3E3"/>
        </a:accent1>
        <a:accent2>
          <a:srgbClr val="3333CC"/>
        </a:accent2>
        <a:accent3>
          <a:srgbClr val="FFFFFF"/>
        </a:accent3>
        <a:accent4>
          <a:srgbClr val="000000"/>
        </a:accent4>
        <a:accent5>
          <a:srgbClr val="EFEFE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9">
        <a:dk1>
          <a:srgbClr val="000000"/>
        </a:dk1>
        <a:lt1>
          <a:srgbClr val="FFFFFF"/>
        </a:lt1>
        <a:dk2>
          <a:srgbClr val="000000"/>
        </a:dk2>
        <a:lt2>
          <a:srgbClr val="808080"/>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clrMap bg1="lt1" tx1="dk1" bg2="lt2" tx2="dk2" accent1="accent1" accent2="accent2" accent3="accent3" accent4="accent4" accent5="accent5" accent6="accent6" hlink="hlink" folHlink="folHlink"/>
    </a:extraClrScheme>
    <a:extraClrScheme>
      <a:clrScheme name="1_Standarddesign 10">
        <a:dk1>
          <a:srgbClr val="000000"/>
        </a:dk1>
        <a:lt1>
          <a:srgbClr val="FFFFFF"/>
        </a:lt1>
        <a:dk2>
          <a:srgbClr val="000000"/>
        </a:dk2>
        <a:lt2>
          <a:srgbClr val="009682"/>
        </a:lt2>
        <a:accent1>
          <a:srgbClr val="E3E3E3"/>
        </a:accent1>
        <a:accent2>
          <a:srgbClr val="007DBE"/>
        </a:accent2>
        <a:accent3>
          <a:srgbClr val="FFFFFF"/>
        </a:accent3>
        <a:accent4>
          <a:srgbClr val="000000"/>
        </a:accent4>
        <a:accent5>
          <a:srgbClr val="EFEFEF"/>
        </a:accent5>
        <a:accent6>
          <a:srgbClr val="0071AC"/>
        </a:accent6>
        <a:hlink>
          <a:srgbClr val="3A5B9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1866</Words>
  <Application>Microsoft Office PowerPoint</Application>
  <PresentationFormat>Bildschirmpräsentation (4:3)</PresentationFormat>
  <Paragraphs>325</Paragraphs>
  <Slides>48</Slides>
  <Notes>20</Notes>
  <HiddenSlides>9</HiddenSlides>
  <MMClips>0</MMClips>
  <ScaleCrop>false</ScaleCrop>
  <HeadingPairs>
    <vt:vector size="6" baseType="variant">
      <vt:variant>
        <vt:lpstr>Design</vt:lpstr>
      </vt:variant>
      <vt:variant>
        <vt:i4>1</vt:i4>
      </vt:variant>
      <vt:variant>
        <vt:lpstr>Eingebettete OLE-Server</vt:lpstr>
      </vt:variant>
      <vt:variant>
        <vt:i4>0</vt:i4>
      </vt:variant>
      <vt:variant>
        <vt:lpstr>Folientitel</vt:lpstr>
      </vt:variant>
      <vt:variant>
        <vt:i4>48</vt:i4>
      </vt:variant>
    </vt:vector>
  </HeadingPairs>
  <TitlesOfParts>
    <vt:vector size="49" baseType="lpstr">
      <vt:lpstr>1_Standarddesign</vt:lpstr>
      <vt:lpstr>Der Reaktorunfall von Fukushima -Ursachen, Ablauf und Folgen des Unfalls sowie Maßnahmen zur Bewältigung der Unfallfolgen-  Walter Tromm, Martin Brandauer, Robert Stieglitz, Joachim Knebel</vt:lpstr>
      <vt:lpstr>Die Siedewasserreaktoren „Fukushima I“</vt:lpstr>
      <vt:lpstr>Fukushima 1 - 4</vt:lpstr>
      <vt:lpstr>Siedewasserreaktor „Mark I“ – Fukushima I (Block 1)</vt:lpstr>
      <vt:lpstr>Not- und Nachkühlsysteme der SWR in Fukushima</vt:lpstr>
      <vt:lpstr>Tōhoku-Erdbeben 2011</vt:lpstr>
      <vt:lpstr>Betroffene KKWs in Japan</vt:lpstr>
      <vt:lpstr>Tsunami erreicht Fukushima Daiichi</vt:lpstr>
      <vt:lpstr>Fukushima I (Block 1) – Unfallablauf (1)</vt:lpstr>
      <vt:lpstr>Fukushima Daiichi – Höhenprofil</vt:lpstr>
      <vt:lpstr>Fukushima I (Block 1) – Unfallablauf (3)</vt:lpstr>
      <vt:lpstr>Prinzipieller Ablauf</vt:lpstr>
      <vt:lpstr>Nachzerfallswärme vs Zeit </vt:lpstr>
      <vt:lpstr>Installation of Cooling Water Circuit </vt:lpstr>
      <vt:lpstr>Fukushima: Ortstermin am 15. März 2012  Status der Sicherungs- und Aufräumarbeiten </vt:lpstr>
      <vt:lpstr>Besuch der Anlage Dezember 2014</vt:lpstr>
      <vt:lpstr>Fuel Removal from Unit 4 – February 10 2014 </vt:lpstr>
      <vt:lpstr>Fuel Removal from Unit 4 </vt:lpstr>
      <vt:lpstr>PowerPoint-Präsentation</vt:lpstr>
      <vt:lpstr>PowerPoint-Präsentation</vt:lpstr>
      <vt:lpstr>Water decontamination at Fukushima site</vt:lpstr>
      <vt:lpstr>Kurion expertize concerning tritiated water processing</vt:lpstr>
      <vt:lpstr>Überblick über die Anlage (Stand September 2015)</vt:lpstr>
      <vt:lpstr>PowerPoint-Präsentation</vt:lpstr>
      <vt:lpstr>PowerPoint-Präsentation</vt:lpstr>
      <vt:lpstr>Folgen des Unfalls für die Umgebung</vt:lpstr>
      <vt:lpstr>PowerPoint-Präsentation</vt:lpstr>
      <vt:lpstr>Einrichtung von Evakuierungszonen</vt:lpstr>
      <vt:lpstr>PowerPoint-Präsentation</vt:lpstr>
      <vt:lpstr>Dekontaminationsmaßnahmen</vt:lpstr>
      <vt:lpstr>Dekontaminationsmaßnahmen</vt:lpstr>
      <vt:lpstr>Schrittweise Aufhebung der Evakuierungszonen</vt:lpstr>
      <vt:lpstr>PowerPoint-Präsentation</vt:lpstr>
      <vt:lpstr>PowerPoint-Präsentation</vt:lpstr>
      <vt:lpstr>PowerPoint-Präsentation</vt:lpstr>
      <vt:lpstr>Beispiel von Nachrüstungen in Hamaoka</vt:lpstr>
      <vt:lpstr>Japan Überblick</vt:lpstr>
      <vt:lpstr>PowerPoint-Präsentation</vt:lpstr>
      <vt:lpstr>Japan KKW Altersstruktur</vt:lpstr>
      <vt:lpstr>Japans Rückbau Situation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Schlussbemerkung: Was ist der “Human Factor”?</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Dr. Stephan Pitter</dc:creator>
  <cp:lastModifiedBy>Th. Walter Tromm</cp:lastModifiedBy>
  <cp:revision>704</cp:revision>
  <cp:lastPrinted>2016-03-06T19:54:29Z</cp:lastPrinted>
  <dcterms:created xsi:type="dcterms:W3CDTF">2008-11-17T08:49:39Z</dcterms:created>
  <dcterms:modified xsi:type="dcterms:W3CDTF">2016-03-07T20:46:48Z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8518171</vt:lpwstr>
  </property>
  <property fmtid="{D5CDD505-2E9C-101B-9397-08002B2CF9AE}" pid="3" name="NXPowerLiteSettings">
    <vt:lpwstr>F7000400038000</vt:lpwstr>
  </property>
  <property fmtid="{D5CDD505-2E9C-101B-9397-08002B2CF9AE}" pid="4" name="NXPowerLiteVersion">
    <vt:lpwstr>D5.0.5</vt:lpwstr>
  </property>
</Properties>
</file>