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99" r:id="rId3"/>
    <p:sldMasterId id="2147483711" r:id="rId4"/>
    <p:sldMasterId id="2147483743" r:id="rId5"/>
    <p:sldMasterId id="2147483751" r:id="rId6"/>
    <p:sldMasterId id="2147483760" r:id="rId7"/>
    <p:sldMasterId id="2147483772" r:id="rId8"/>
  </p:sldMasterIdLst>
  <p:notesMasterIdLst>
    <p:notesMasterId r:id="rId56"/>
  </p:notesMasterIdLst>
  <p:sldIdLst>
    <p:sldId id="258" r:id="rId9"/>
    <p:sldId id="373" r:id="rId10"/>
    <p:sldId id="374" r:id="rId11"/>
    <p:sldId id="393" r:id="rId12"/>
    <p:sldId id="375" r:id="rId13"/>
    <p:sldId id="376" r:id="rId14"/>
    <p:sldId id="377" r:id="rId15"/>
    <p:sldId id="351" r:id="rId16"/>
    <p:sldId id="353" r:id="rId17"/>
    <p:sldId id="370" r:id="rId18"/>
    <p:sldId id="378" r:id="rId19"/>
    <p:sldId id="396" r:id="rId20"/>
    <p:sldId id="397" r:id="rId21"/>
    <p:sldId id="354" r:id="rId22"/>
    <p:sldId id="410" r:id="rId23"/>
    <p:sldId id="392" r:id="rId24"/>
    <p:sldId id="356" r:id="rId25"/>
    <p:sldId id="357" r:id="rId26"/>
    <p:sldId id="359" r:id="rId27"/>
    <p:sldId id="372" r:id="rId28"/>
    <p:sldId id="276" r:id="rId29"/>
    <p:sldId id="301" r:id="rId30"/>
    <p:sldId id="287" r:id="rId31"/>
    <p:sldId id="407" r:id="rId32"/>
    <p:sldId id="408" r:id="rId33"/>
    <p:sldId id="362" r:id="rId34"/>
    <p:sldId id="417" r:id="rId35"/>
    <p:sldId id="360" r:id="rId36"/>
    <p:sldId id="349" r:id="rId37"/>
    <p:sldId id="400" r:id="rId38"/>
    <p:sldId id="401" r:id="rId39"/>
    <p:sldId id="419" r:id="rId40"/>
    <p:sldId id="421" r:id="rId41"/>
    <p:sldId id="261" r:id="rId42"/>
    <p:sldId id="262" r:id="rId43"/>
    <p:sldId id="363" r:id="rId44"/>
    <p:sldId id="270" r:id="rId45"/>
    <p:sldId id="364" r:id="rId46"/>
    <p:sldId id="369" r:id="rId47"/>
    <p:sldId id="416" r:id="rId48"/>
    <p:sldId id="413" r:id="rId49"/>
    <p:sldId id="411" r:id="rId50"/>
    <p:sldId id="414" r:id="rId51"/>
    <p:sldId id="412" r:id="rId52"/>
    <p:sldId id="391" r:id="rId53"/>
    <p:sldId id="409" r:id="rId54"/>
    <p:sldId id="415" r:id="rId55"/>
  </p:sldIdLst>
  <p:sldSz cx="9144000" cy="6858000" type="screen4x3"/>
  <p:notesSz cx="6858000" cy="9144000"/>
  <p:defaultTextStyle>
    <a:defPPr>
      <a:defRPr lang="de-DE"/>
    </a:defPPr>
    <a:lvl1pPr marL="0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21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32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41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52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62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72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083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1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9" autoAdjust="0"/>
    <p:restoredTop sz="94514" autoAdjust="0"/>
  </p:normalViewPr>
  <p:slideViewPr>
    <p:cSldViewPr snapToGrid="0" snapToObjects="1">
      <p:cViewPr>
        <p:scale>
          <a:sx n="80" d="100"/>
          <a:sy n="80" d="100"/>
        </p:scale>
        <p:origin x="-123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presProps" Target="pres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C802B-C346-094C-AAEC-87C522336EEE}" type="datetimeFigureOut">
              <a:rPr lang="de-DE" smtClean="0"/>
              <a:t>08.03.2016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89B07-63AE-D640-BB92-E8459B1C9A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123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21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32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41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52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62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72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83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>
              <a:ea typeface="Geneva"/>
              <a:cs typeface="Genev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Erklärung </a:t>
            </a:r>
            <a:r>
              <a:rPr lang="de-DE" dirty="0" err="1" smtClean="0"/>
              <a:t>Thermionic</a:t>
            </a:r>
            <a:endParaRPr lang="de-DE" dirty="0" smtClean="0"/>
          </a:p>
          <a:p>
            <a:r>
              <a:rPr lang="de-DE" dirty="0" smtClean="0"/>
              <a:t>Glühemission von Elektronen ins Vakuum</a:t>
            </a:r>
          </a:p>
          <a:p>
            <a:r>
              <a:rPr lang="de-DE" dirty="0" err="1" smtClean="0"/>
              <a:t>Versuchsapperaturen</a:t>
            </a:r>
            <a:r>
              <a:rPr lang="de-DE" dirty="0" smtClean="0"/>
              <a:t> mit</a:t>
            </a:r>
            <a:r>
              <a:rPr lang="de-DE" baseline="0" dirty="0" smtClean="0"/>
              <a:t> 10% Effizienz</a:t>
            </a:r>
          </a:p>
          <a:p>
            <a:r>
              <a:rPr lang="de-DE" baseline="0" dirty="0" smtClean="0"/>
              <a:t>Anwendung auf Satelliten</a:t>
            </a:r>
          </a:p>
          <a:p>
            <a:endParaRPr lang="de-DE" baseline="0" dirty="0" smtClean="0"/>
          </a:p>
          <a:p>
            <a:r>
              <a:rPr lang="de-DE" baseline="0" dirty="0" smtClean="0"/>
              <a:t>Einige Aktivität in jüngster Zeit mit MEMS-Strukturen</a:t>
            </a:r>
          </a:p>
          <a:p>
            <a:r>
              <a:rPr lang="de-DE" baseline="0" dirty="0" smtClean="0"/>
              <a:t>Neue Ideen </a:t>
            </a:r>
            <a:r>
              <a:rPr lang="de-DE" baseline="0" dirty="0" err="1" smtClean="0"/>
              <a:t>Photonunterstützte</a:t>
            </a:r>
            <a:r>
              <a:rPr lang="de-DE" baseline="0" dirty="0" smtClean="0"/>
              <a:t> Thermoemission</a:t>
            </a:r>
          </a:p>
          <a:p>
            <a:endParaRPr lang="de-DE" baseline="0" dirty="0" smtClean="0"/>
          </a:p>
          <a:p>
            <a:r>
              <a:rPr lang="de-DE" baseline="0" dirty="0" smtClean="0"/>
              <a:t>Gegenkonzept: </a:t>
            </a:r>
            <a:r>
              <a:rPr lang="de-DE" baseline="0" dirty="0" err="1" smtClean="0"/>
              <a:t>Thermionic</a:t>
            </a:r>
            <a:r>
              <a:rPr lang="de-DE" baseline="0" dirty="0" smtClean="0"/>
              <a:t> auf Basis von </a:t>
            </a:r>
            <a:r>
              <a:rPr lang="de-DE" baseline="0" dirty="0" err="1" smtClean="0"/>
              <a:t>Festkörperen</a:t>
            </a:r>
            <a:endParaRPr lang="de-DE" baseline="0" dirty="0" smtClean="0"/>
          </a:p>
          <a:p>
            <a:r>
              <a:rPr lang="de-DE" baseline="0" dirty="0" smtClean="0"/>
              <a:t>Realisierung mit III-V-</a:t>
            </a:r>
            <a:r>
              <a:rPr lang="de-DE" baseline="0" dirty="0" err="1" smtClean="0"/>
              <a:t>Halbleritern</a:t>
            </a:r>
            <a:r>
              <a:rPr lang="de-DE" baseline="0" dirty="0" smtClean="0"/>
              <a:t> und Festkörpern</a:t>
            </a:r>
          </a:p>
          <a:p>
            <a:r>
              <a:rPr lang="de-DE" baseline="0" dirty="0" smtClean="0"/>
              <a:t>Große experimentelle Herausforderung beim Wachstum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A807F1-B13B-44B8-BFEF-93824AB1DFD0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717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Kostengünstig zu </a:t>
            </a:r>
            <a:r>
              <a:rPr lang="de-DE" dirty="0" err="1" smtClean="0"/>
              <a:t>Sputter</a:t>
            </a:r>
            <a:r>
              <a:rPr lang="de-DE" dirty="0" smtClean="0"/>
              <a:t>-Technik</a:t>
            </a:r>
          </a:p>
          <a:p>
            <a:r>
              <a:rPr lang="de-DE" dirty="0" err="1" smtClean="0"/>
              <a:t>Electrochemie</a:t>
            </a:r>
            <a:r>
              <a:rPr lang="de-DE" dirty="0" smtClean="0"/>
              <a:t> kann wesentliche Verbindungen erzeugen</a:t>
            </a:r>
          </a:p>
          <a:p>
            <a:r>
              <a:rPr lang="de-DE" dirty="0" smtClean="0"/>
              <a:t>Wässerige Lösungen</a:t>
            </a:r>
          </a:p>
          <a:p>
            <a:r>
              <a:rPr lang="de-DE" dirty="0" smtClean="0"/>
              <a:t>Zwei Konzepte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89B07-63AE-D640-BB92-E8459B1C9A81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371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120648A7-F220-4C68-957F-341F21165147}" type="slidenum">
              <a:rPr lang="en-US" altLang="ja-JP">
                <a:solidFill>
                  <a:prstClr val="black"/>
                </a:solidFill>
              </a:rPr>
              <a:pPr eaLnBrk="1" hangingPunct="1"/>
              <a:t>47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147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6149" name="スライド番号プレースホルダー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DA8D527-32AD-4C8B-80C6-4AFDFD6566EB}" type="slidenum">
              <a:rPr lang="en-US" altLang="ja-JP" sz="1200" smtClean="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altLang="ja-JP" sz="120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0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0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1A423A-92C1-45F2-B07C-813BEE008D77}" type="slidenum">
              <a:rPr lang="de-DE" altLang="de-DE">
                <a:solidFill>
                  <a:prstClr val="black"/>
                </a:solidFill>
              </a:rPr>
              <a:pPr/>
              <a:t>12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7A4EC7-FA79-4B1F-B54E-535D19ACA7D6}" type="slidenum">
              <a:rPr lang="de-DE" altLang="de-DE"/>
              <a:pPr/>
              <a:t>13</a:t>
            </a:fld>
            <a:endParaRPr lang="de-DE" altLang="de-DE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2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1" tIns="45701" rIns="91401" bIns="45701" anchor="b"/>
          <a:lstStyle>
            <a:lvl1pPr defTabSz="989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89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89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98613" indent="-227013" defTabSz="989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31775" defTabSz="989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31775" defTabSz="989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31775" defTabSz="989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31775" defTabSz="989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31775" defTabSz="989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2F6E8B17-2130-447E-AA05-4C640BB5EB72}" type="slidenum">
              <a:rPr lang="de-DE" sz="1200"/>
              <a:pPr algn="r"/>
              <a:t>14</a:t>
            </a:fld>
            <a:endParaRPr lang="de-DE" sz="1200"/>
          </a:p>
        </p:txBody>
      </p:sp>
      <p:sp>
        <p:nvSpPr>
          <p:cNvPr id="1085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854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01" tIns="45701" rIns="91401" bIns="45701"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Measurement of </a:t>
            </a:r>
            <a:r>
              <a:rPr lang="en-US" dirty="0" err="1" smtClean="0"/>
              <a:t>Seebeck</a:t>
            </a:r>
            <a:r>
              <a:rPr lang="en-US" dirty="0" smtClean="0"/>
              <a:t> Coefficient and </a:t>
            </a:r>
            <a:r>
              <a:rPr lang="en-US" dirty="0" err="1" smtClean="0"/>
              <a:t>elektrical</a:t>
            </a:r>
            <a:r>
              <a:rPr lang="en-US" dirty="0" smtClean="0"/>
              <a:t> </a:t>
            </a:r>
            <a:r>
              <a:rPr lang="en-US" dirty="0" err="1" smtClean="0"/>
              <a:t>Conductivitiy</a:t>
            </a:r>
            <a:r>
              <a:rPr lang="en-US" dirty="0" smtClean="0"/>
              <a:t> under the influence of electrical fields</a:t>
            </a:r>
          </a:p>
          <a:p>
            <a:r>
              <a:rPr lang="en-US" dirty="0" smtClean="0"/>
              <a:t>MOSFET-Setup</a:t>
            </a:r>
          </a:p>
          <a:p>
            <a:r>
              <a:rPr lang="en-US" dirty="0" smtClean="0"/>
              <a:t>Tuning the Fermi-Level by E-Field</a:t>
            </a:r>
          </a:p>
          <a:p>
            <a:r>
              <a:rPr lang="en-US" dirty="0" smtClean="0"/>
              <a:t>Quantized conductivity, </a:t>
            </a:r>
          </a:p>
          <a:p>
            <a:r>
              <a:rPr lang="en-US" dirty="0" err="1" smtClean="0"/>
              <a:t>Quantendot</a:t>
            </a:r>
            <a:r>
              <a:rPr lang="en-US" dirty="0" smtClean="0"/>
              <a:t>-like </a:t>
            </a:r>
            <a:r>
              <a:rPr lang="en-US" dirty="0" err="1" smtClean="0"/>
              <a:t>behaviour</a:t>
            </a:r>
            <a:endParaRPr lang="en-US" dirty="0" smtClean="0"/>
          </a:p>
          <a:p>
            <a:r>
              <a:rPr lang="en-US" dirty="0" smtClean="0"/>
              <a:t>Very high power-factor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89B07-63AE-D640-BB92-E8459B1C9A81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8334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does the two channel model for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UHH" panose="020B0502050302020203" pitchFamily="34" charset="0"/>
                <a:ea typeface="+mn-ea"/>
                <a:cs typeface="+mn-cs"/>
              </a:rPr>
              <a:t>Bi</a:t>
            </a:r>
            <a:r>
              <a:rPr kumimoji="0" lang="en-GB" sz="12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UHH" panose="020B0502050302020203" pitchFamily="34" charset="0"/>
                <a:ea typeface="+mn-ea"/>
                <a:cs typeface="+mn-cs"/>
              </a:rPr>
              <a:t>2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UHH" panose="020B0502050302020203" pitchFamily="34" charset="0"/>
                <a:ea typeface="+mn-ea"/>
                <a:cs typeface="+mn-cs"/>
              </a:rPr>
              <a:t>Te</a:t>
            </a:r>
            <a:r>
              <a:rPr kumimoji="0" lang="en-GB" sz="12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UHH" panose="020B0502050302020203" pitchFamily="34" charset="0"/>
                <a:ea typeface="+mn-ea"/>
                <a:cs typeface="+mn-cs"/>
              </a:rPr>
              <a:t>3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UHH" panose="020B0502050302020203" pitchFamily="34" charset="0"/>
                <a:ea typeface="+mn-ea"/>
                <a:cs typeface="+mn-cs"/>
              </a:rPr>
              <a:t>compare to experiments?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Sans UHH" panose="020B0502050302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UHH" panose="020B0502050302020203" pitchFamily="34" charset="0"/>
                <a:ea typeface="+mn-ea"/>
                <a:cs typeface="+mn-cs"/>
              </a:rPr>
              <a:t>So it seems the model works fine for how Bi</a:t>
            </a:r>
            <a:r>
              <a:rPr kumimoji="0" lang="en-GB" sz="12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UHH" panose="020B0502050302020203" pitchFamily="34" charset="0"/>
                <a:ea typeface="+mn-ea"/>
                <a:cs typeface="+mn-cs"/>
              </a:rPr>
              <a:t>2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UHH" panose="020B0502050302020203" pitchFamily="34" charset="0"/>
                <a:ea typeface="+mn-ea"/>
                <a:cs typeface="+mn-cs"/>
              </a:rPr>
              <a:t>Te</a:t>
            </a:r>
            <a:r>
              <a:rPr kumimoji="0" lang="en-GB" sz="12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UHH" panose="020B0502050302020203" pitchFamily="34" charset="0"/>
                <a:ea typeface="+mn-ea"/>
                <a:cs typeface="+mn-cs"/>
              </a:rPr>
              <a:t>3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UHH" panose="020B0502050302020203" pitchFamily="34" charset="0"/>
                <a:ea typeface="+mn-ea"/>
                <a:cs typeface="+mn-cs"/>
              </a:rPr>
              <a:t> we also applied the model to Sb2Te3 and BI2Se3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89B07-63AE-D640-BB92-E8459B1C9A81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0837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uni-hamburg.de/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uni-hamburg.de/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uni-hamburg.de/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uni-hamburg.de/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uni-hamburg.de/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uni-hamburg.de/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uni-hamburg.de/" TargetMode="Externa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uni-hamburg.de/" TargetMode="Externa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uni-hamburg.de/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uni-hamburg.de/" TargetMode="Externa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uni-hamburg.de/" TargetMode="Externa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993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386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863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14282" y="142854"/>
            <a:ext cx="8786842" cy="51115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83782-7F96-4B3F-916E-C0B6093016AD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81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3" y="142879"/>
            <a:ext cx="8786812" cy="511175"/>
          </a:xfrm>
        </p:spPr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lIns="91400" tIns="45702" rIns="91400" bIns="45702"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36EDD-10EB-40A5-8070-10241576E88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6268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6305554"/>
            <a:ext cx="9144000" cy="5699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00" tIns="45702" rIns="91400" bIns="45702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pic>
        <p:nvPicPr>
          <p:cNvPr id="4" name="Picture 8" descr="logo_uhh_neu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10945" r="77484" b="13434"/>
          <a:stretch>
            <a:fillRect/>
          </a:stretch>
        </p:blipFill>
        <p:spPr bwMode="auto">
          <a:xfrm>
            <a:off x="71438" y="6357938"/>
            <a:ext cx="4746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714379" y="6429375"/>
            <a:ext cx="208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400" smtClean="0">
                <a:solidFill>
                  <a:schemeClr val="bg1"/>
                </a:solidFill>
              </a:rPr>
              <a:t>University of Hamburg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14282" y="142854"/>
            <a:ext cx="8786842" cy="51115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43606-D6A9-4FC2-854E-058649BD86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169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6305554"/>
            <a:ext cx="9144000" cy="5699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00" tIns="45702" rIns="91400" bIns="45702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pic>
        <p:nvPicPr>
          <p:cNvPr id="4" name="Picture 8" descr="logo_uhh_neu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10945" r="77484" b="13434"/>
          <a:stretch>
            <a:fillRect/>
          </a:stretch>
        </p:blipFill>
        <p:spPr bwMode="auto">
          <a:xfrm>
            <a:off x="71438" y="6357938"/>
            <a:ext cx="4746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714379" y="6429375"/>
            <a:ext cx="208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400" smtClean="0">
                <a:solidFill>
                  <a:schemeClr val="bg1"/>
                </a:solidFill>
              </a:rPr>
              <a:t>University of Hamburg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14282" y="142854"/>
            <a:ext cx="8786842" cy="51115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43606-D6A9-4FC2-854E-058649BD86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169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6305554"/>
            <a:ext cx="9144000" cy="5699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00" tIns="45702" rIns="91400" bIns="45702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pic>
        <p:nvPicPr>
          <p:cNvPr id="4" name="Picture 8" descr="logo_uhh_neu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10945" r="77484" b="13434"/>
          <a:stretch>
            <a:fillRect/>
          </a:stretch>
        </p:blipFill>
        <p:spPr bwMode="auto">
          <a:xfrm>
            <a:off x="71438" y="6357938"/>
            <a:ext cx="4746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714379" y="6429375"/>
            <a:ext cx="208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400" smtClean="0">
                <a:solidFill>
                  <a:schemeClr val="bg1"/>
                </a:solidFill>
              </a:rPr>
              <a:t>University of Hamburg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14282" y="142854"/>
            <a:ext cx="8786842" cy="51115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43606-D6A9-4FC2-854E-058649BD86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169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6305554"/>
            <a:ext cx="9144000" cy="5699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00" tIns="45702" rIns="91400" bIns="45702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pic>
        <p:nvPicPr>
          <p:cNvPr id="4" name="Picture 8" descr="logo_uhh_neu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10945" r="77484" b="13434"/>
          <a:stretch>
            <a:fillRect/>
          </a:stretch>
        </p:blipFill>
        <p:spPr bwMode="auto">
          <a:xfrm>
            <a:off x="71438" y="6357938"/>
            <a:ext cx="4746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714379" y="6429375"/>
            <a:ext cx="208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400" smtClean="0">
                <a:solidFill>
                  <a:schemeClr val="bg1"/>
                </a:solidFill>
              </a:rPr>
              <a:t>University of Hamburg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14282" y="142854"/>
            <a:ext cx="8786842" cy="51115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43606-D6A9-4FC2-854E-058649BD86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169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6305554"/>
            <a:ext cx="9144000" cy="5699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00" tIns="45702" rIns="91400" bIns="45702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pic>
        <p:nvPicPr>
          <p:cNvPr id="4" name="Picture 8" descr="logo_uhh_neu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10945" r="77484" b="13434"/>
          <a:stretch>
            <a:fillRect/>
          </a:stretch>
        </p:blipFill>
        <p:spPr bwMode="auto">
          <a:xfrm>
            <a:off x="71438" y="6357938"/>
            <a:ext cx="4746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714379" y="6429375"/>
            <a:ext cx="208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400" smtClean="0">
                <a:solidFill>
                  <a:schemeClr val="bg1"/>
                </a:solidFill>
              </a:rPr>
              <a:t>University of Hamburg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14282" y="142854"/>
            <a:ext cx="8786842" cy="51115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43606-D6A9-4FC2-854E-058649BD86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169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6305554"/>
            <a:ext cx="9144000" cy="5699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00" tIns="45702" rIns="91400" bIns="45702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pic>
        <p:nvPicPr>
          <p:cNvPr id="4" name="Picture 8" descr="logo_uhh_neu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10945" r="77484" b="13434"/>
          <a:stretch>
            <a:fillRect/>
          </a:stretch>
        </p:blipFill>
        <p:spPr bwMode="auto">
          <a:xfrm>
            <a:off x="71438" y="6357938"/>
            <a:ext cx="4746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714379" y="6429375"/>
            <a:ext cx="208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400" smtClean="0">
                <a:solidFill>
                  <a:schemeClr val="bg1"/>
                </a:solidFill>
              </a:rPr>
              <a:t>University of Hamburg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14282" y="142854"/>
            <a:ext cx="8786842" cy="51115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43606-D6A9-4FC2-854E-058649BD86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169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2252" y="2448212"/>
            <a:ext cx="8229600" cy="1143000"/>
          </a:xfrm>
          <a:prstGeom prst="rect">
            <a:avLst/>
          </a:prstGeom>
        </p:spPr>
        <p:txBody>
          <a:bodyPr lIns="91400" tIns="45702" rIns="91400" bIns="45702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382588" y="3754438"/>
            <a:ext cx="8229600" cy="1905000"/>
          </a:xfrm>
          <a:prstGeom prst="rect">
            <a:avLst/>
          </a:prstGeom>
        </p:spPr>
        <p:txBody>
          <a:bodyPr lIns="91400" tIns="45702" rIns="91400" bIns="45702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6367" y="6261104"/>
            <a:ext cx="604837" cy="379413"/>
          </a:xfrm>
          <a:prstGeom prst="rect">
            <a:avLst/>
          </a:prstGeom>
        </p:spPr>
        <p:txBody>
          <a:bodyPr lIns="91400" tIns="45702" rIns="91400" bIns="45702"/>
          <a:lstStyle>
            <a:lvl1pPr marL="0" indent="0">
              <a:buNone/>
              <a:defRPr sz="800"/>
            </a:lvl1pPr>
          </a:lstStyle>
          <a:p>
            <a:r>
              <a:rPr lang="de-DE" dirty="0" smtClean="0"/>
              <a:t>Partner-logo</a:t>
            </a:r>
            <a:endParaRPr lang="de-DE" dirty="0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 hasCustomPrompt="1"/>
          </p:nvPr>
        </p:nvSpPr>
        <p:spPr>
          <a:xfrm>
            <a:off x="8309434" y="6261104"/>
            <a:ext cx="604837" cy="379413"/>
          </a:xfrm>
          <a:prstGeom prst="rect">
            <a:avLst/>
          </a:prstGeom>
        </p:spPr>
        <p:txBody>
          <a:bodyPr lIns="91400" tIns="45702" rIns="91400" bIns="45702"/>
          <a:lstStyle>
            <a:lvl1pPr marL="0" indent="0">
              <a:buNone/>
              <a:defRPr sz="800"/>
            </a:lvl1pPr>
          </a:lstStyle>
          <a:p>
            <a:r>
              <a:rPr lang="de-DE" dirty="0" smtClean="0"/>
              <a:t>Partner-logo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296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6305554"/>
            <a:ext cx="9144000" cy="5699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00" tIns="45702" rIns="91400" bIns="45702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pic>
        <p:nvPicPr>
          <p:cNvPr id="4" name="Picture 8" descr="logo_uhh_neu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10945" r="77484" b="13434"/>
          <a:stretch>
            <a:fillRect/>
          </a:stretch>
        </p:blipFill>
        <p:spPr bwMode="auto">
          <a:xfrm>
            <a:off x="71438" y="6357938"/>
            <a:ext cx="4746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714379" y="6429375"/>
            <a:ext cx="208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400" smtClean="0">
                <a:solidFill>
                  <a:schemeClr val="bg1"/>
                </a:solidFill>
              </a:rPr>
              <a:t>University of Hamburg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14282" y="142854"/>
            <a:ext cx="8786842" cy="51115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43606-D6A9-4FC2-854E-058649BD86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169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6305554"/>
            <a:ext cx="9144000" cy="5699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00" tIns="45702" rIns="91400" bIns="45702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pic>
        <p:nvPicPr>
          <p:cNvPr id="4" name="Picture 8" descr="logo_uhh_neu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10945" r="77484" b="13434"/>
          <a:stretch>
            <a:fillRect/>
          </a:stretch>
        </p:blipFill>
        <p:spPr bwMode="auto">
          <a:xfrm>
            <a:off x="71438" y="6357938"/>
            <a:ext cx="4746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714379" y="6429375"/>
            <a:ext cx="208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400" smtClean="0">
                <a:solidFill>
                  <a:schemeClr val="bg1"/>
                </a:solidFill>
              </a:rPr>
              <a:t>University of Hamburg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14282" y="142854"/>
            <a:ext cx="8786842" cy="51115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43606-D6A9-4FC2-854E-058649BD86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169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6305554"/>
            <a:ext cx="9144000" cy="5699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00" tIns="45702" rIns="91400" bIns="45702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pic>
        <p:nvPicPr>
          <p:cNvPr id="4" name="Picture 8" descr="logo_uhh_neu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10945" r="77484" b="13434"/>
          <a:stretch>
            <a:fillRect/>
          </a:stretch>
        </p:blipFill>
        <p:spPr bwMode="auto">
          <a:xfrm>
            <a:off x="71438" y="6357938"/>
            <a:ext cx="4746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714379" y="6429375"/>
            <a:ext cx="208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400" smtClean="0">
                <a:solidFill>
                  <a:schemeClr val="bg1"/>
                </a:solidFill>
              </a:rPr>
              <a:t>University of Hamburg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14282" y="142854"/>
            <a:ext cx="8786842" cy="51115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43606-D6A9-4FC2-854E-058649BD86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169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6305554"/>
            <a:ext cx="9144000" cy="5699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00" tIns="45702" rIns="91400" bIns="45702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pic>
        <p:nvPicPr>
          <p:cNvPr id="4" name="Picture 8" descr="logo_uhh_neu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10945" r="77484" b="13434"/>
          <a:stretch>
            <a:fillRect/>
          </a:stretch>
        </p:blipFill>
        <p:spPr bwMode="auto">
          <a:xfrm>
            <a:off x="71438" y="6357938"/>
            <a:ext cx="4746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714379" y="6429375"/>
            <a:ext cx="208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400" smtClean="0">
                <a:solidFill>
                  <a:schemeClr val="bg1"/>
                </a:solidFill>
              </a:rPr>
              <a:t>University of Hamburg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14282" y="142854"/>
            <a:ext cx="8786842" cy="51115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43606-D6A9-4FC2-854E-058649BD86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169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6305554"/>
            <a:ext cx="9144000" cy="5699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00" tIns="45702" rIns="91400" bIns="45702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pic>
        <p:nvPicPr>
          <p:cNvPr id="4" name="Picture 8" descr="logo_uhh_neu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10945" r="77484" b="13434"/>
          <a:stretch>
            <a:fillRect/>
          </a:stretch>
        </p:blipFill>
        <p:spPr bwMode="auto">
          <a:xfrm>
            <a:off x="71438" y="6357938"/>
            <a:ext cx="4746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714379" y="6429375"/>
            <a:ext cx="208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400" smtClean="0">
                <a:solidFill>
                  <a:schemeClr val="bg1"/>
                </a:solidFill>
              </a:rPr>
              <a:t>University of Hamburg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14282" y="142854"/>
            <a:ext cx="8786842" cy="51115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43606-D6A9-4FC2-854E-058649BD86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169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360" y="44624"/>
            <a:ext cx="8435280" cy="1143000"/>
          </a:xfrm>
        </p:spPr>
        <p:txBody>
          <a:bodyPr>
            <a:normAutofit/>
          </a:bodyPr>
          <a:lstStyle>
            <a:lvl1pPr algn="l"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6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Frutiger LT 55 Roman"/>
              </a:defRPr>
            </a:lvl1pPr>
          </a:lstStyle>
          <a:p>
            <a:r>
              <a:rPr lang="de-DE" smtClean="0"/>
              <a:t>GRC Ventura Beach 2013</a:t>
            </a:r>
            <a:endParaRPr lang="en-US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Frutiger LT 55 Roman"/>
              </a:defRPr>
            </a:lvl1pPr>
          </a:lstStyle>
          <a:p>
            <a:r>
              <a:rPr lang="en-US" smtClean="0"/>
              <a:t>Gabi Schierning, UDE</a:t>
            </a:r>
            <a:endParaRPr lang="en-US" dirty="0"/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Frutiger LT 55 Roman"/>
              </a:defRPr>
            </a:lvl1pPr>
          </a:lstStyle>
          <a:p>
            <a:fld id="{0CA7F499-FABE-4A1E-BEEB-C3E3B3B2D24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879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  <a:prstGeom prst="rect">
            <a:avLst/>
          </a:prstGeom>
        </p:spPr>
        <p:txBody>
          <a:bodyPr lIns="91400" tIns="45702" rIns="91400" bIns="45702"/>
          <a:lstStyle>
            <a:lvl1pPr marL="0" indent="0" algn="ctr">
              <a:buNone/>
              <a:defRPr/>
            </a:lvl1pPr>
            <a:lvl2pPr marL="457011" indent="0" algn="ctr">
              <a:buNone/>
              <a:defRPr/>
            </a:lvl2pPr>
            <a:lvl3pPr marL="914021" indent="0" algn="ctr">
              <a:buNone/>
              <a:defRPr/>
            </a:lvl3pPr>
            <a:lvl4pPr marL="1371032" indent="0" algn="ctr">
              <a:buNone/>
              <a:defRPr/>
            </a:lvl4pPr>
            <a:lvl5pPr marL="1828041" indent="0" algn="ctr">
              <a:buNone/>
              <a:defRPr/>
            </a:lvl5pPr>
            <a:lvl6pPr marL="2285052" indent="0" algn="ctr">
              <a:buNone/>
              <a:defRPr/>
            </a:lvl6pPr>
            <a:lvl7pPr marL="2742062" indent="0" algn="ctr">
              <a:buNone/>
              <a:defRPr/>
            </a:lvl7pPr>
            <a:lvl8pPr marL="3199072" indent="0" algn="ctr">
              <a:buNone/>
              <a:defRPr/>
            </a:lvl8pPr>
            <a:lvl9pPr marL="3656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649528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lIns="91400" tIns="45702" rIns="91400" bIns="45702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5567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  <a:prstGeom prst="rect">
            <a:avLst/>
          </a:prstGeom>
        </p:spPr>
        <p:txBody>
          <a:bodyPr lIns="91400" tIns="45702" rIns="91400" bIns="45702"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1" indent="0">
              <a:buNone/>
              <a:defRPr sz="1600"/>
            </a:lvl3pPr>
            <a:lvl4pPr marL="1371032" indent="0">
              <a:buNone/>
              <a:defRPr sz="1400"/>
            </a:lvl4pPr>
            <a:lvl5pPr marL="1828041" indent="0">
              <a:buNone/>
              <a:defRPr sz="1400"/>
            </a:lvl5pPr>
            <a:lvl6pPr marL="2285052" indent="0">
              <a:buNone/>
              <a:defRPr sz="1400"/>
            </a:lvl6pPr>
            <a:lvl7pPr marL="2742062" indent="0">
              <a:buNone/>
              <a:defRPr sz="1400"/>
            </a:lvl7pPr>
            <a:lvl8pPr marL="3199072" indent="0">
              <a:buNone/>
              <a:defRPr sz="1400"/>
            </a:lvl8pPr>
            <a:lvl9pPr marL="3656083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0403239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796337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rei Inhalte (Bil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2252" y="2448212"/>
            <a:ext cx="8229600" cy="1143000"/>
          </a:xfrm>
          <a:prstGeom prst="rect">
            <a:avLst/>
          </a:prstGeom>
        </p:spPr>
        <p:txBody>
          <a:bodyPr lIns="91400" tIns="45702" rIns="91400" bIns="45702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382588" y="3754438"/>
            <a:ext cx="2607950" cy="1905000"/>
          </a:xfrm>
          <a:prstGeom prst="rect">
            <a:avLst/>
          </a:prstGeom>
        </p:spPr>
        <p:txBody>
          <a:bodyPr lIns="91400" tIns="45702" rIns="91400" bIns="45702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Inhaltsplatzhalter 3"/>
          <p:cNvSpPr>
            <a:spLocks noGrp="1"/>
          </p:cNvSpPr>
          <p:nvPr>
            <p:ph sz="quarter" idx="12"/>
          </p:nvPr>
        </p:nvSpPr>
        <p:spPr>
          <a:xfrm>
            <a:off x="6003899" y="3754438"/>
            <a:ext cx="2607950" cy="1905000"/>
          </a:xfrm>
          <a:prstGeom prst="rect">
            <a:avLst/>
          </a:prstGeom>
        </p:spPr>
        <p:txBody>
          <a:bodyPr lIns="91400" tIns="45702" rIns="91400" bIns="45702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3"/>
          </p:nvPr>
        </p:nvSpPr>
        <p:spPr>
          <a:xfrm>
            <a:off x="3207895" y="3753840"/>
            <a:ext cx="2607950" cy="1905000"/>
          </a:xfrm>
          <a:prstGeom prst="rect">
            <a:avLst/>
          </a:prstGeom>
        </p:spPr>
        <p:txBody>
          <a:bodyPr lIns="91400" tIns="45702" rIns="91400" bIns="45702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6367" y="6261104"/>
            <a:ext cx="604837" cy="379413"/>
          </a:xfrm>
          <a:prstGeom prst="rect">
            <a:avLst/>
          </a:prstGeom>
        </p:spPr>
        <p:txBody>
          <a:bodyPr lIns="91400" tIns="45702" rIns="91400" bIns="45702"/>
          <a:lstStyle>
            <a:lvl1pPr marL="0" indent="0">
              <a:buNone/>
              <a:defRPr sz="800"/>
            </a:lvl1pPr>
          </a:lstStyle>
          <a:p>
            <a:r>
              <a:rPr lang="de-DE" dirty="0" smtClean="0"/>
              <a:t>Partner-logo</a:t>
            </a:r>
            <a:endParaRPr lang="de-DE" dirty="0"/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14" hasCustomPrompt="1"/>
          </p:nvPr>
        </p:nvSpPr>
        <p:spPr>
          <a:xfrm>
            <a:off x="8309434" y="6261104"/>
            <a:ext cx="604837" cy="379413"/>
          </a:xfrm>
          <a:prstGeom prst="rect">
            <a:avLst/>
          </a:prstGeom>
        </p:spPr>
        <p:txBody>
          <a:bodyPr lIns="91400" tIns="45702" rIns="91400" bIns="45702"/>
          <a:lstStyle>
            <a:lvl1pPr marL="0" indent="0">
              <a:buNone/>
              <a:defRPr sz="800"/>
            </a:lvl1pPr>
          </a:lstStyle>
          <a:p>
            <a:r>
              <a:rPr lang="de-DE" dirty="0" smtClean="0"/>
              <a:t>Partner-logo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5951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lIns="91400" tIns="45702" rIns="91400" bIns="45702"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  <a:prstGeom prst="rect">
            <a:avLst/>
          </a:prstGeom>
        </p:spPr>
        <p:txBody>
          <a:bodyPr lIns="91400" tIns="45702" rIns="91400" bIns="45702"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17268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586348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4198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0" cy="5853113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  <a:prstGeom prst="rect">
            <a:avLst/>
          </a:prstGeom>
        </p:spPr>
        <p:txBody>
          <a:bodyPr lIns="91400" tIns="45702" rIns="91400" bIns="45702"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2323749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00" tIns="45702" rIns="91400" bIns="45702"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00" tIns="45702" rIns="91400" bIns="45702"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2953600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eaVert" lIns="91400" tIns="45702" rIns="91400" bIns="45702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67520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4"/>
            <a:ext cx="2171700" cy="612616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" y="4"/>
            <a:ext cx="6362700" cy="6126163"/>
          </a:xfrm>
          <a:prstGeom prst="rect">
            <a:avLst/>
          </a:prstGeom>
        </p:spPr>
        <p:txBody>
          <a:bodyPr vert="eaVert" lIns="91400" tIns="45702" rIns="91400" bIns="45702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892507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  <a:prstGeom prst="rect">
            <a:avLst/>
          </a:prstGeom>
        </p:spPr>
        <p:txBody>
          <a:bodyPr lIns="91400" tIns="45702" rIns="91400" bIns="45702"/>
          <a:lstStyle>
            <a:lvl1pPr marL="0" indent="0" algn="ctr">
              <a:buNone/>
              <a:defRPr/>
            </a:lvl1pPr>
            <a:lvl2pPr marL="457011" indent="0" algn="ctr">
              <a:buNone/>
              <a:defRPr/>
            </a:lvl2pPr>
            <a:lvl3pPr marL="914021" indent="0" algn="ctr">
              <a:buNone/>
              <a:defRPr/>
            </a:lvl3pPr>
            <a:lvl4pPr marL="1371032" indent="0" algn="ctr">
              <a:buNone/>
              <a:defRPr/>
            </a:lvl4pPr>
            <a:lvl5pPr marL="1828041" indent="0" algn="ctr">
              <a:buNone/>
              <a:defRPr/>
            </a:lvl5pPr>
            <a:lvl6pPr marL="2285052" indent="0" algn="ctr">
              <a:buNone/>
              <a:defRPr/>
            </a:lvl6pPr>
            <a:lvl7pPr marL="2742062" indent="0" algn="ctr">
              <a:buNone/>
              <a:defRPr/>
            </a:lvl7pPr>
            <a:lvl8pPr marL="3199072" indent="0" algn="ctr">
              <a:buNone/>
              <a:defRPr/>
            </a:lvl8pPr>
            <a:lvl9pPr marL="3656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890950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lIns="91400" tIns="45702" rIns="91400" bIns="45702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802769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  <a:prstGeom prst="rect">
            <a:avLst/>
          </a:prstGeom>
        </p:spPr>
        <p:txBody>
          <a:bodyPr lIns="91400" tIns="45702" rIns="91400" bIns="45702"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1" indent="0">
              <a:buNone/>
              <a:defRPr sz="1600"/>
            </a:lvl3pPr>
            <a:lvl4pPr marL="1371032" indent="0">
              <a:buNone/>
              <a:defRPr sz="1400"/>
            </a:lvl4pPr>
            <a:lvl5pPr marL="1828041" indent="0">
              <a:buNone/>
              <a:defRPr sz="1400"/>
            </a:lvl5pPr>
            <a:lvl6pPr marL="2285052" indent="0">
              <a:buNone/>
              <a:defRPr sz="1400"/>
            </a:lvl6pPr>
            <a:lvl7pPr marL="2742062" indent="0">
              <a:buNone/>
              <a:defRPr sz="1400"/>
            </a:lvl7pPr>
            <a:lvl8pPr marL="3199072" indent="0">
              <a:buNone/>
              <a:defRPr sz="1400"/>
            </a:lvl8pPr>
            <a:lvl9pPr marL="3656083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0857273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2BE7D-8D32-46B4-9C91-E36965366AB2}" type="datetime1">
              <a:rPr lang="de-DE" smtClean="0"/>
              <a:t>08.03.2016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11th CMCEE, Vancouver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57200" y="1542082"/>
            <a:ext cx="8229600" cy="4510006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7575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63922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lIns="91400" tIns="45702" rIns="91400" bIns="45702"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  <a:prstGeom prst="rect">
            <a:avLst/>
          </a:prstGeom>
        </p:spPr>
        <p:txBody>
          <a:bodyPr lIns="91400" tIns="45702" rIns="91400" bIns="45702"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015061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92652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50228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0" cy="5853113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  <a:prstGeom prst="rect">
            <a:avLst/>
          </a:prstGeom>
        </p:spPr>
        <p:txBody>
          <a:bodyPr lIns="91400" tIns="45702" rIns="91400" bIns="45702"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6725251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00" tIns="45702" rIns="91400" bIns="45702"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00" tIns="45702" rIns="91400" bIns="45702"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064237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eaVert" lIns="91400" tIns="45702" rIns="91400" bIns="45702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028799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4"/>
            <a:ext cx="2171700" cy="612616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" y="4"/>
            <a:ext cx="6362700" cy="6126163"/>
          </a:xfrm>
          <a:prstGeom prst="rect">
            <a:avLst/>
          </a:prstGeom>
        </p:spPr>
        <p:txBody>
          <a:bodyPr vert="eaVert" lIns="91400" tIns="45702" rIns="91400" bIns="45702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682215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2BE7D-8D32-46B4-9C91-E36965366AB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11th CMCEE, Vancouver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57200" y="1542082"/>
            <a:ext cx="8229600" cy="4510006"/>
          </a:xfrm>
          <a:prstGeom prst="rect">
            <a:avLst/>
          </a:prstGeom>
        </p:spPr>
        <p:txBody>
          <a:bodyPr lIns="91330" tIns="45667" rIns="91330" bIns="4566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7371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FF30-FCE5-41FD-BC82-58FB887005F7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Referee | Event |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457200" y="1538273"/>
            <a:ext cx="4040188" cy="4521575"/>
          </a:xfrm>
          <a:prstGeom prst="rect">
            <a:avLst/>
          </a:prstGeom>
        </p:spPr>
        <p:txBody>
          <a:bodyPr lIns="91330" tIns="45667" rIns="91330" bIns="4566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3"/>
          </p:nvPr>
        </p:nvSpPr>
        <p:spPr>
          <a:xfrm>
            <a:off x="4646613" y="1538273"/>
            <a:ext cx="4040188" cy="4521575"/>
          </a:xfrm>
          <a:prstGeom prst="rect">
            <a:avLst/>
          </a:prstGeom>
        </p:spPr>
        <p:txBody>
          <a:bodyPr lIns="91330" tIns="45667" rIns="91330" bIns="4566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5894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FF30-FCE5-41FD-BC82-58FB887005F7}" type="datetime1">
              <a:rPr lang="de-DE" smtClean="0"/>
              <a:t>08.03.2016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Referee | Event |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457200" y="1538266"/>
            <a:ext cx="4040188" cy="4521575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3"/>
          </p:nvPr>
        </p:nvSpPr>
        <p:spPr>
          <a:xfrm>
            <a:off x="4646613" y="1538266"/>
            <a:ext cx="4040188" cy="4521575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89109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54340-6F7F-4A25-A2B1-0399717BA9D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Referee | Event |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lIns="91330" tIns="45667" rIns="91330" bIns="45667" anchor="b">
            <a:normAutofit/>
          </a:bodyPr>
          <a:lstStyle>
            <a:lvl1pPr marL="0" indent="0">
              <a:buNone/>
              <a:defRPr sz="2200" b="1"/>
            </a:lvl1pPr>
            <a:lvl2pPr marL="456678" indent="0">
              <a:buNone/>
              <a:defRPr sz="2000" b="1"/>
            </a:lvl2pPr>
            <a:lvl3pPr marL="913358" indent="0">
              <a:buNone/>
              <a:defRPr sz="1800" b="1"/>
            </a:lvl3pPr>
            <a:lvl4pPr marL="1370038" indent="0">
              <a:buNone/>
              <a:defRPr sz="1600" b="1"/>
            </a:lvl4pPr>
            <a:lvl5pPr marL="1826715" indent="0">
              <a:buNone/>
              <a:defRPr sz="1600" b="1"/>
            </a:lvl5pPr>
            <a:lvl6pPr marL="2283396" indent="0">
              <a:buNone/>
              <a:defRPr sz="1600" b="1"/>
            </a:lvl6pPr>
            <a:lvl7pPr marL="2740074" indent="0">
              <a:buNone/>
              <a:defRPr sz="1600" b="1"/>
            </a:lvl7pPr>
            <a:lvl8pPr marL="3196748" indent="0">
              <a:buNone/>
              <a:defRPr sz="1600" b="1"/>
            </a:lvl8pPr>
            <a:lvl9pPr marL="3653431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330" tIns="45667" rIns="91330" bIns="4566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  <a:prstGeom prst="rect">
            <a:avLst/>
          </a:prstGeom>
        </p:spPr>
        <p:txBody>
          <a:bodyPr lIns="91330" tIns="45667" rIns="91330" bIns="45667" anchor="b">
            <a:normAutofit/>
          </a:bodyPr>
          <a:lstStyle>
            <a:lvl1pPr marL="0" indent="0">
              <a:buNone/>
              <a:defRPr sz="2200" b="1"/>
            </a:lvl1pPr>
            <a:lvl2pPr marL="456678" indent="0">
              <a:buNone/>
              <a:defRPr sz="2000" b="1"/>
            </a:lvl2pPr>
            <a:lvl3pPr marL="913358" indent="0">
              <a:buNone/>
              <a:defRPr sz="1800" b="1"/>
            </a:lvl3pPr>
            <a:lvl4pPr marL="1370038" indent="0">
              <a:buNone/>
              <a:defRPr sz="1600" b="1"/>
            </a:lvl4pPr>
            <a:lvl5pPr marL="1826715" indent="0">
              <a:buNone/>
              <a:defRPr sz="1600" b="1"/>
            </a:lvl5pPr>
            <a:lvl6pPr marL="2283396" indent="0">
              <a:buNone/>
              <a:defRPr sz="1600" b="1"/>
            </a:lvl6pPr>
            <a:lvl7pPr marL="2740074" indent="0">
              <a:buNone/>
              <a:defRPr sz="1600" b="1"/>
            </a:lvl7pPr>
            <a:lvl8pPr marL="3196748" indent="0">
              <a:buNone/>
              <a:defRPr sz="1600" b="1"/>
            </a:lvl8pPr>
            <a:lvl9pPr marL="3653431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lIns="91330" tIns="45667" rIns="91330" bIns="4566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009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4A45-AFCD-4112-B3A6-C9A6BDC9351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Referee | Event |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1535113"/>
            <a:ext cx="8229600" cy="4556125"/>
          </a:xfrm>
          <a:prstGeom prst="rect">
            <a:avLst/>
          </a:prstGeom>
        </p:spPr>
        <p:txBody>
          <a:bodyPr lIns="91330" tIns="45667" rIns="91330" bIns="45667"/>
          <a:lstStyle>
            <a:lvl1pPr marL="0" indent="0">
              <a:buNone/>
              <a:defRPr sz="2400" baseline="0"/>
            </a:lvl1pPr>
          </a:lstStyle>
          <a:p>
            <a:r>
              <a:rPr lang="de-DE" dirty="0" smtClean="0"/>
              <a:t>Um den Titel zu erhalten, aber nur das Bild anzuzeigen, verschieben Sie den Titel hinter das eingefügte Bild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2605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0948-7812-4F11-A9BC-6116C6F3B33A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Referee | Event |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el 1"/>
          <p:cNvSpPr txBox="1">
            <a:spLocks/>
          </p:cNvSpPr>
          <p:nvPr userDrawn="1"/>
        </p:nvSpPr>
        <p:spPr>
          <a:xfrm>
            <a:off x="457202" y="1557580"/>
            <a:ext cx="3008313" cy="689674"/>
          </a:xfrm>
          <a:prstGeom prst="rect">
            <a:avLst/>
          </a:prstGeom>
        </p:spPr>
        <p:txBody>
          <a:bodyPr vert="horz" lIns="91330" tIns="45667" rIns="91330" bIns="45667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Titelmasterformat durch Klicken bearbeiten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2247265"/>
            <a:ext cx="3008313" cy="3812583"/>
          </a:xfrm>
          <a:prstGeom prst="rect">
            <a:avLst/>
          </a:prstGeom>
        </p:spPr>
        <p:txBody>
          <a:bodyPr lIns="91330" tIns="45667" rIns="91330" bIns="45667"/>
          <a:lstStyle>
            <a:lvl1pPr marL="0" indent="0">
              <a:buNone/>
              <a:defRPr sz="1400"/>
            </a:lvl1pPr>
            <a:lvl2pPr marL="456678" indent="0">
              <a:buNone/>
              <a:defRPr sz="1200"/>
            </a:lvl2pPr>
            <a:lvl3pPr marL="913358" indent="0">
              <a:buNone/>
              <a:defRPr sz="1000"/>
            </a:lvl3pPr>
            <a:lvl4pPr marL="1370038" indent="0">
              <a:buNone/>
              <a:defRPr sz="900"/>
            </a:lvl4pPr>
            <a:lvl5pPr marL="1826715" indent="0">
              <a:buNone/>
              <a:defRPr sz="900"/>
            </a:lvl5pPr>
            <a:lvl6pPr marL="2283396" indent="0">
              <a:buNone/>
              <a:defRPr sz="900"/>
            </a:lvl6pPr>
            <a:lvl7pPr marL="2740074" indent="0">
              <a:buNone/>
              <a:defRPr sz="900"/>
            </a:lvl7pPr>
            <a:lvl8pPr marL="3196748" indent="0">
              <a:buNone/>
              <a:defRPr sz="900"/>
            </a:lvl8pPr>
            <a:lvl9pPr marL="3653431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9" name="Inhaltsplatzhalter 5"/>
          <p:cNvSpPr>
            <a:spLocks noGrp="1"/>
          </p:cNvSpPr>
          <p:nvPr>
            <p:ph sz="quarter" idx="4"/>
          </p:nvPr>
        </p:nvSpPr>
        <p:spPr>
          <a:xfrm>
            <a:off x="3556860" y="1557591"/>
            <a:ext cx="5129939" cy="4502257"/>
          </a:xfrm>
          <a:prstGeom prst="rect">
            <a:avLst/>
          </a:prstGeom>
        </p:spPr>
        <p:txBody>
          <a:bodyPr lIns="91330" tIns="45667" rIns="91330" bIns="4566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6360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 -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02391-5ED6-45E7-B08E-27823484B88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Referee | Event |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94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E6AA8-E183-4AA4-9EB1-02126EF5AD4D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5137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2BE7D-8D32-46B4-9C91-E36965366AB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11th CMCEE, Vancouver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57200" y="1542082"/>
            <a:ext cx="8229600" cy="4510006"/>
          </a:xfrm>
          <a:prstGeom prst="rect">
            <a:avLst/>
          </a:prstGeom>
        </p:spPr>
        <p:txBody>
          <a:bodyPr lIns="91370" tIns="45687" rIns="91370" bIns="4568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9603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FF30-FCE5-41FD-BC82-58FB887005F7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Referee | Event |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457200" y="1538269"/>
            <a:ext cx="4040188" cy="4521575"/>
          </a:xfrm>
          <a:prstGeom prst="rect">
            <a:avLst/>
          </a:prstGeom>
        </p:spPr>
        <p:txBody>
          <a:bodyPr lIns="91370" tIns="45687" rIns="91370" bIns="4568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3"/>
          </p:nvPr>
        </p:nvSpPr>
        <p:spPr>
          <a:xfrm>
            <a:off x="4646613" y="1538269"/>
            <a:ext cx="4040188" cy="4521575"/>
          </a:xfrm>
          <a:prstGeom prst="rect">
            <a:avLst/>
          </a:prstGeom>
        </p:spPr>
        <p:txBody>
          <a:bodyPr lIns="91370" tIns="45687" rIns="91370" bIns="4568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1909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54340-6F7F-4A25-A2B1-0399717BA9D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Referee | Event |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lIns="91370" tIns="45687" rIns="91370" bIns="45687" anchor="b">
            <a:normAutofit/>
          </a:bodyPr>
          <a:lstStyle>
            <a:lvl1pPr marL="0" indent="0">
              <a:buNone/>
              <a:defRPr sz="2200" b="1"/>
            </a:lvl1pPr>
            <a:lvl2pPr marL="456867" indent="0">
              <a:buNone/>
              <a:defRPr sz="2000" b="1"/>
            </a:lvl2pPr>
            <a:lvl3pPr marL="913737" indent="0">
              <a:buNone/>
              <a:defRPr sz="1800" b="1"/>
            </a:lvl3pPr>
            <a:lvl4pPr marL="1370606" indent="0">
              <a:buNone/>
              <a:defRPr sz="1600" b="1"/>
            </a:lvl4pPr>
            <a:lvl5pPr marL="1827473" indent="0">
              <a:buNone/>
              <a:defRPr sz="1600" b="1"/>
            </a:lvl5pPr>
            <a:lvl6pPr marL="2284342" indent="0">
              <a:buNone/>
              <a:defRPr sz="1600" b="1"/>
            </a:lvl6pPr>
            <a:lvl7pPr marL="2741210" indent="0">
              <a:buNone/>
              <a:defRPr sz="1600" b="1"/>
            </a:lvl7pPr>
            <a:lvl8pPr marL="3198076" indent="0">
              <a:buNone/>
              <a:defRPr sz="1600" b="1"/>
            </a:lvl8pPr>
            <a:lvl9pPr marL="3654946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370" tIns="45687" rIns="91370" bIns="4568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  <a:prstGeom prst="rect">
            <a:avLst/>
          </a:prstGeom>
        </p:spPr>
        <p:txBody>
          <a:bodyPr lIns="91370" tIns="45687" rIns="91370" bIns="45687" anchor="b">
            <a:normAutofit/>
          </a:bodyPr>
          <a:lstStyle>
            <a:lvl1pPr marL="0" indent="0">
              <a:buNone/>
              <a:defRPr sz="2200" b="1"/>
            </a:lvl1pPr>
            <a:lvl2pPr marL="456867" indent="0">
              <a:buNone/>
              <a:defRPr sz="2000" b="1"/>
            </a:lvl2pPr>
            <a:lvl3pPr marL="913737" indent="0">
              <a:buNone/>
              <a:defRPr sz="1800" b="1"/>
            </a:lvl3pPr>
            <a:lvl4pPr marL="1370606" indent="0">
              <a:buNone/>
              <a:defRPr sz="1600" b="1"/>
            </a:lvl4pPr>
            <a:lvl5pPr marL="1827473" indent="0">
              <a:buNone/>
              <a:defRPr sz="1600" b="1"/>
            </a:lvl5pPr>
            <a:lvl6pPr marL="2284342" indent="0">
              <a:buNone/>
              <a:defRPr sz="1600" b="1"/>
            </a:lvl6pPr>
            <a:lvl7pPr marL="2741210" indent="0">
              <a:buNone/>
              <a:defRPr sz="1600" b="1"/>
            </a:lvl7pPr>
            <a:lvl8pPr marL="3198076" indent="0">
              <a:buNone/>
              <a:defRPr sz="1600" b="1"/>
            </a:lvl8pPr>
            <a:lvl9pPr marL="3654946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lIns="91370" tIns="45687" rIns="91370" bIns="4568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929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4A45-AFCD-4112-B3A6-C9A6BDC9351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Referee | Event |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1535113"/>
            <a:ext cx="8229600" cy="4556125"/>
          </a:xfrm>
          <a:prstGeom prst="rect">
            <a:avLst/>
          </a:prstGeom>
        </p:spPr>
        <p:txBody>
          <a:bodyPr lIns="91370" tIns="45687" rIns="91370" bIns="45687"/>
          <a:lstStyle>
            <a:lvl1pPr marL="0" indent="0">
              <a:buNone/>
              <a:defRPr sz="2400" baseline="0"/>
            </a:lvl1pPr>
          </a:lstStyle>
          <a:p>
            <a:r>
              <a:rPr lang="de-DE" dirty="0" smtClean="0"/>
              <a:t>Um den Titel zu erhalten, aber nur das Bild anzuzeigen, verschieben Sie den Titel hinter das eingefügte Bild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8900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0948-7812-4F11-A9BC-6116C6F3B33A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Referee | Event |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el 1"/>
          <p:cNvSpPr txBox="1">
            <a:spLocks/>
          </p:cNvSpPr>
          <p:nvPr userDrawn="1"/>
        </p:nvSpPr>
        <p:spPr>
          <a:xfrm>
            <a:off x="457202" y="1557580"/>
            <a:ext cx="3008313" cy="689674"/>
          </a:xfrm>
          <a:prstGeom prst="rect">
            <a:avLst/>
          </a:prstGeom>
        </p:spPr>
        <p:txBody>
          <a:bodyPr vert="horz" lIns="91370" tIns="45687" rIns="91370" bIns="45687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Titelmasterformat durch Klicken bearbeiten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2247261"/>
            <a:ext cx="3008313" cy="3812583"/>
          </a:xfrm>
          <a:prstGeom prst="rect">
            <a:avLst/>
          </a:prstGeom>
        </p:spPr>
        <p:txBody>
          <a:bodyPr lIns="91370" tIns="45687" rIns="91370" bIns="45687"/>
          <a:lstStyle>
            <a:lvl1pPr marL="0" indent="0">
              <a:buNone/>
              <a:defRPr sz="1400"/>
            </a:lvl1pPr>
            <a:lvl2pPr marL="456867" indent="0">
              <a:buNone/>
              <a:defRPr sz="1200"/>
            </a:lvl2pPr>
            <a:lvl3pPr marL="913737" indent="0">
              <a:buNone/>
              <a:defRPr sz="1000"/>
            </a:lvl3pPr>
            <a:lvl4pPr marL="1370606" indent="0">
              <a:buNone/>
              <a:defRPr sz="900"/>
            </a:lvl4pPr>
            <a:lvl5pPr marL="1827473" indent="0">
              <a:buNone/>
              <a:defRPr sz="900"/>
            </a:lvl5pPr>
            <a:lvl6pPr marL="2284342" indent="0">
              <a:buNone/>
              <a:defRPr sz="900"/>
            </a:lvl6pPr>
            <a:lvl7pPr marL="2741210" indent="0">
              <a:buNone/>
              <a:defRPr sz="900"/>
            </a:lvl7pPr>
            <a:lvl8pPr marL="3198076" indent="0">
              <a:buNone/>
              <a:defRPr sz="900"/>
            </a:lvl8pPr>
            <a:lvl9pPr marL="3654946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9" name="Inhaltsplatzhalter 5"/>
          <p:cNvSpPr>
            <a:spLocks noGrp="1"/>
          </p:cNvSpPr>
          <p:nvPr>
            <p:ph sz="quarter" idx="4"/>
          </p:nvPr>
        </p:nvSpPr>
        <p:spPr>
          <a:xfrm>
            <a:off x="3556860" y="1557587"/>
            <a:ext cx="5129939" cy="4502257"/>
          </a:xfrm>
          <a:prstGeom prst="rect">
            <a:avLst/>
          </a:prstGeom>
        </p:spPr>
        <p:txBody>
          <a:bodyPr lIns="91370" tIns="45687" rIns="91370" bIns="4568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1450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54340-6F7F-4A25-A2B1-0399717BA9D6}" type="datetime1">
              <a:rPr lang="de-DE" smtClean="0"/>
              <a:t>08.03.2016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Referee | Event |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lIns="91400" tIns="45702" rIns="91400" bIns="45702" anchor="b">
            <a:normAutofit/>
          </a:bodyPr>
          <a:lstStyle>
            <a:lvl1pPr marL="0" indent="0">
              <a:buNone/>
              <a:defRPr sz="22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  <a:prstGeom prst="rect">
            <a:avLst/>
          </a:prstGeom>
        </p:spPr>
        <p:txBody>
          <a:bodyPr lIns="91400" tIns="45702" rIns="91400" bIns="45702" anchor="b">
            <a:normAutofit/>
          </a:bodyPr>
          <a:lstStyle>
            <a:lvl1pPr marL="0" indent="0">
              <a:buNone/>
              <a:defRPr sz="22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6775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 -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02391-5ED6-45E7-B08E-27823484B88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Referee | Event |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55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1294-81D7-4FEC-A05D-D6A5646CFEC0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CA4-404A-4076-B6A1-682B9B1F10F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317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1294-81D7-4FEC-A05D-D6A5646CFEC0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CA4-404A-4076-B6A1-682B9B1F10F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982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1294-81D7-4FEC-A05D-D6A5646CFEC0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CA4-404A-4076-B6A1-682B9B1F10F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3173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1294-81D7-4FEC-A05D-D6A5646CFEC0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CA4-404A-4076-B6A1-682B9B1F10F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893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1294-81D7-4FEC-A05D-D6A5646CFEC0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CA4-404A-4076-B6A1-682B9B1F10F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44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1294-81D7-4FEC-A05D-D6A5646CFEC0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CA4-404A-4076-B6A1-682B9B1F10F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032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1294-81D7-4FEC-A05D-D6A5646CFEC0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CA4-404A-4076-B6A1-682B9B1F10F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275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1294-81D7-4FEC-A05D-D6A5646CFEC0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CA4-404A-4076-B6A1-682B9B1F10F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7504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1294-81D7-4FEC-A05D-D6A5646CFEC0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CA4-404A-4076-B6A1-682B9B1F10F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87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4A45-AFCD-4112-B3A6-C9A6BDC9351F}" type="datetime1">
              <a:rPr lang="de-DE" smtClean="0"/>
              <a:t>08.03.2016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Referee | Event |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1535113"/>
            <a:ext cx="8229600" cy="4556125"/>
          </a:xfrm>
          <a:prstGeom prst="rect">
            <a:avLst/>
          </a:prstGeom>
        </p:spPr>
        <p:txBody>
          <a:bodyPr lIns="91400" tIns="45702" rIns="91400" bIns="45702"/>
          <a:lstStyle>
            <a:lvl1pPr marL="0" indent="0">
              <a:buNone/>
              <a:defRPr sz="2400" baseline="0"/>
            </a:lvl1pPr>
          </a:lstStyle>
          <a:p>
            <a:r>
              <a:rPr lang="de-DE" dirty="0" smtClean="0"/>
              <a:t>Um den Titel zu erhalten, aber nur das Bild anzuzeigen, verschieben Sie den Titel hinter das eingefügte Bild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49417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1294-81D7-4FEC-A05D-D6A5646CFEC0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CA4-404A-4076-B6A1-682B9B1F10F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2038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1294-81D7-4FEC-A05D-D6A5646CFEC0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CA4-404A-4076-B6A1-682B9B1F10F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711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0165C-A76D-4148-B416-240808F5189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926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9B4E9-781A-4443-9CED-50E44EBA184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671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22348-9C71-4DF9-ABF1-8819F1FD568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9209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852B4-607A-4083-A141-E7B3040BE46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184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6B9C0-31F0-4878-A633-7DCB6C2E7C6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053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7A474-0A73-4917-A65D-0C32E996C54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0127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41D09-EF61-45D1-B02F-5EF1374F231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3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B9C13-BB1A-4EA6-BFB0-3077AB2601F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96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0948-7812-4F11-A9BC-6116C6F3B33A}" type="datetime1">
              <a:rPr lang="de-DE" smtClean="0"/>
              <a:t>08.03.2016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Referee | Event |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itel 1"/>
          <p:cNvSpPr txBox="1">
            <a:spLocks/>
          </p:cNvSpPr>
          <p:nvPr userDrawn="1"/>
        </p:nvSpPr>
        <p:spPr>
          <a:xfrm>
            <a:off x="457202" y="1557580"/>
            <a:ext cx="3008313" cy="689674"/>
          </a:xfrm>
          <a:prstGeom prst="rect">
            <a:avLst/>
          </a:prstGeom>
        </p:spPr>
        <p:txBody>
          <a:bodyPr vert="horz" lIns="91400" tIns="45702" rIns="91400" bIns="45702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2247258"/>
            <a:ext cx="3008313" cy="3812583"/>
          </a:xfrm>
          <a:prstGeom prst="rect">
            <a:avLst/>
          </a:prstGeom>
        </p:spPr>
        <p:txBody>
          <a:bodyPr lIns="91400" tIns="45702" rIns="91400" bIns="45702"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9" name="Inhaltsplatzhalter 5"/>
          <p:cNvSpPr>
            <a:spLocks noGrp="1"/>
          </p:cNvSpPr>
          <p:nvPr>
            <p:ph sz="quarter" idx="4"/>
          </p:nvPr>
        </p:nvSpPr>
        <p:spPr>
          <a:xfrm>
            <a:off x="3556860" y="1557584"/>
            <a:ext cx="5129939" cy="4502257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74335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8904E-364C-4B00-AE95-F122506A696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806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88A0A-9F88-4085-827A-5437142CA4B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2258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70B3B-14AA-4C6F-8147-A962E1E4721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68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 -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02391-5ED6-45E7-B08E-27823484B886}" type="datetime1">
              <a:rPr lang="de-DE" smtClean="0"/>
              <a:t>08.03.2016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Referee | Event |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7892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image" Target="../media/image6.jpg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image" Target="../media/image2.jpg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image" Target="../media/image5.jpg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5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5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2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28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2200822"/>
            <a:ext cx="8805516" cy="157572"/>
          </a:xfrm>
          <a:prstGeom prst="rect">
            <a:avLst/>
          </a:prstGeom>
        </p:spPr>
      </p:pic>
      <p:pic>
        <p:nvPicPr>
          <p:cNvPr id="9" name="Bild 8" descr="2850_rechts hoc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5874938"/>
            <a:ext cx="8812418" cy="157696"/>
          </a:xfrm>
          <a:prstGeom prst="rect">
            <a:avLst/>
          </a:prstGeom>
        </p:spPr>
      </p:pic>
      <p:pic>
        <p:nvPicPr>
          <p:cNvPr id="1027" name="Picture 3" descr="\\ifw-dresden.de\archiv\SO\CorporateDesign\IFW-LOGO\IFW-LOGO-SCREEN\JPG\ifw_logo_rgb_en_qu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202" y="326635"/>
            <a:ext cx="4212221" cy="13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ownloads\leibnizlogo\Leibniz_Logo2012\EN\LogoLeibniz_RGB_E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6127527"/>
            <a:ext cx="938347" cy="63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0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7" r:id="rId3"/>
  </p:sldLayoutIdLst>
  <p:hf hdr="0"/>
  <p:txStyles>
    <p:titleStyle>
      <a:lvl1pPr algn="ctr" defTabSz="4570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8" indent="-342758" algn="l" defTabSz="45701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2" indent="-285630" algn="l" defTabSz="45701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8" indent="-228506" algn="l" defTabSz="45701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7" indent="-228506" algn="l" defTabSz="45701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7" indent="-228506" algn="l" defTabSz="45701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06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8" indent="-228506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9" indent="-228506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9" indent="-228506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2850_links runter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54919"/>
            <a:ext cx="8801100" cy="157493"/>
          </a:xfrm>
          <a:prstGeom prst="rect">
            <a:avLst/>
          </a:prstGeom>
        </p:spPr>
      </p:pic>
      <p:pic>
        <p:nvPicPr>
          <p:cNvPr id="8" name="Bild 7" descr="2850_rechts hoch.jp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6123408"/>
            <a:ext cx="8812418" cy="157696"/>
          </a:xfrm>
          <a:prstGeom prst="rect">
            <a:avLst/>
          </a:prstGeom>
        </p:spPr>
      </p:pic>
      <p:pic>
        <p:nvPicPr>
          <p:cNvPr id="9" name="Bild 8" descr="ifw_logo_rgb_marke.jp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331" y="6301725"/>
            <a:ext cx="388457" cy="384826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371962"/>
            <a:ext cx="8229600" cy="1045679"/>
          </a:xfrm>
          <a:prstGeom prst="rect">
            <a:avLst/>
          </a:prstGeom>
        </p:spPr>
        <p:txBody>
          <a:bodyPr vert="horz" lIns="91400" tIns="45702" rIns="91400" bIns="45702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527304" y="6281106"/>
            <a:ext cx="835832" cy="213034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A48B6-E474-4039-BBA2-EE5380BB7D28}" type="datetime1">
              <a:rPr lang="de-DE" smtClean="0"/>
              <a:t>08.03.2016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5104" y="6285198"/>
            <a:ext cx="2362200" cy="208943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Referee | Event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95381" y="6305055"/>
            <a:ext cx="495946" cy="208944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58D00-C726-4E93-9FAA-2B7CC2A2D81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369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4" r:id="rId5"/>
    <p:sldLayoutId id="2147483665" r:id="rId6"/>
    <p:sldLayoutId id="2147483668" r:id="rId7"/>
    <p:sldLayoutId id="2147483669" r:id="rId8"/>
    <p:sldLayoutId id="2147483696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84" r:id="rId22"/>
  </p:sldLayoutIdLst>
  <p:timing>
    <p:tnLst>
      <p:par>
        <p:cTn id="1" dur="indefinite" restart="never" nodeType="tmRoot"/>
      </p:par>
    </p:tnLst>
  </p:timing>
  <p:hf hdr="0"/>
  <p:txStyles>
    <p:titleStyle>
      <a:lvl1pPr algn="ctr" defTabSz="4570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8" indent="-342758" algn="l" defTabSz="45701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2" indent="-285630" algn="l" defTabSz="45701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8" indent="-228506" algn="l" defTabSz="45701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7" indent="-228506" algn="l" defTabSz="45701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7" indent="-228506" algn="l" defTabSz="45701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06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8" indent="-228506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9" indent="-228506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9" indent="-228506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4" descr="2.FolienMaster_CeNIDE_RGB.jpg                                  0014FD8FMacintosh HD                   C21B20B4: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-22225"/>
            <a:ext cx="921385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4"/>
          <p:cNvSpPr txBox="1"/>
          <p:nvPr userDrawn="1"/>
        </p:nvSpPr>
        <p:spPr>
          <a:xfrm>
            <a:off x="8529642" y="6494467"/>
            <a:ext cx="496887" cy="274637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</a:bodyPr>
          <a:lstStyle/>
          <a:p>
            <a:pPr algn="r" defTabSz="914021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125000"/>
              <a:buFont typeface="Wingdings" pitchFamily="-65" charset="2"/>
              <a:buNone/>
              <a:defRPr/>
            </a:pPr>
            <a:fld id="{E5A23705-BB67-412A-AB66-F8FEA41C6664}" type="slidenum">
              <a:rPr kumimoji="1" lang="de-DE" sz="1200" b="1">
                <a:solidFill>
                  <a:srgbClr val="FFFFFF"/>
                </a:solidFill>
                <a:cs typeface="Arial" charset="0"/>
              </a:rPr>
              <a:pPr algn="r" defTabSz="914021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00"/>
                </a:buClr>
                <a:buSzPct val="125000"/>
                <a:buFont typeface="Wingdings" pitchFamily="-65" charset="2"/>
                <a:buNone/>
                <a:defRPr/>
              </a:pPr>
              <a:t>‹Nr.›</a:t>
            </a:fld>
            <a:endParaRPr kumimoji="1" lang="de-DE" sz="12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432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2" rIns="91400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1996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/>
  <p:hf sldNum="0" hd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pitchFamily="34" charset="0"/>
          <a:ea typeface="MS PGothic" pitchFamily="34" charset="-128"/>
        </a:defRPr>
      </a:lvl5pPr>
      <a:lvl6pPr marL="457011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pitchFamily="34" charset="0"/>
          <a:ea typeface="MS PGothic" pitchFamily="34" charset="-128"/>
        </a:defRPr>
      </a:lvl6pPr>
      <a:lvl7pPr marL="914021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pitchFamily="34" charset="0"/>
          <a:ea typeface="MS PGothic" pitchFamily="34" charset="-128"/>
        </a:defRPr>
      </a:lvl7pPr>
      <a:lvl8pPr marL="1371032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pitchFamily="34" charset="0"/>
          <a:ea typeface="MS PGothic" pitchFamily="34" charset="-128"/>
        </a:defRPr>
      </a:lvl8pPr>
      <a:lvl9pPr marL="1828041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pitchFamily="34" charset="0"/>
          <a:ea typeface="MS PGothic" pitchFamily="34" charset="-128"/>
        </a:defRPr>
      </a:lvl9pPr>
    </p:titleStyle>
    <p:bodyStyle>
      <a:lvl1pPr marL="342758" indent="-342758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Monotype Sorts"/>
        <a:buChar char="n"/>
        <a:defRPr kumimoji="1" sz="1600">
          <a:solidFill>
            <a:schemeClr val="bg2"/>
          </a:solidFill>
          <a:latin typeface="+mn-lt"/>
          <a:ea typeface="+mn-ea"/>
          <a:cs typeface="+mn-cs"/>
        </a:defRPr>
      </a:lvl1pPr>
      <a:lvl2pPr marL="742642" indent="-28563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1600">
          <a:solidFill>
            <a:schemeClr val="bg2"/>
          </a:solidFill>
          <a:latin typeface="+mn-lt"/>
          <a:ea typeface="+mn-ea"/>
        </a:defRPr>
      </a:lvl2pPr>
      <a:lvl3pPr marL="1142528" indent="-22850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kumimoji="1" sz="1600">
          <a:solidFill>
            <a:schemeClr val="bg2"/>
          </a:solidFill>
          <a:latin typeface="+mn-lt"/>
          <a:ea typeface="+mn-ea"/>
        </a:defRPr>
      </a:lvl3pPr>
      <a:lvl4pPr marL="1561452" indent="-22850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  <a:ea typeface="+mn-ea"/>
        </a:defRPr>
      </a:lvl4pPr>
      <a:lvl5pPr marL="1980380" indent="-22850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  <a:ea typeface="+mn-ea"/>
        </a:defRPr>
      </a:lvl5pPr>
      <a:lvl6pPr marL="2437389" indent="-228506" algn="l" rtl="0" fontAlgn="base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  <a:ea typeface="+mn-ea"/>
        </a:defRPr>
      </a:lvl6pPr>
      <a:lvl7pPr marL="2894400" indent="-228506" algn="l" rtl="0" fontAlgn="base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  <a:ea typeface="+mn-ea"/>
        </a:defRPr>
      </a:lvl7pPr>
      <a:lvl8pPr marL="3351410" indent="-228506" algn="l" rtl="0" fontAlgn="base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  <a:ea typeface="+mn-ea"/>
        </a:defRPr>
      </a:lvl8pPr>
      <a:lvl9pPr marL="3808420" indent="-228506" algn="l" rtl="0" fontAlgn="base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4" descr="2.FolienMaster_CeNIDE_RGB.jpg                                  0014FD8FMacintosh HD                   C21B20B4: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-22225"/>
            <a:ext cx="921385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4"/>
          <p:cNvSpPr txBox="1"/>
          <p:nvPr userDrawn="1"/>
        </p:nvSpPr>
        <p:spPr>
          <a:xfrm>
            <a:off x="8529642" y="6494467"/>
            <a:ext cx="496887" cy="274637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</a:bodyPr>
          <a:lstStyle/>
          <a:p>
            <a:pPr algn="r" defTabSz="914021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125000"/>
              <a:buFont typeface="Wingdings" pitchFamily="-65" charset="2"/>
              <a:buNone/>
              <a:defRPr/>
            </a:pPr>
            <a:fld id="{E5A23705-BB67-412A-AB66-F8FEA41C6664}" type="slidenum">
              <a:rPr kumimoji="1" lang="de-DE" sz="1200" b="1">
                <a:solidFill>
                  <a:srgbClr val="FFFFFF"/>
                </a:solidFill>
                <a:cs typeface="Arial" charset="0"/>
              </a:rPr>
              <a:pPr algn="r" defTabSz="914021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C00"/>
                </a:buClr>
                <a:buSzPct val="125000"/>
                <a:buFont typeface="Wingdings" pitchFamily="-65" charset="2"/>
                <a:buNone/>
                <a:defRPr/>
              </a:pPr>
              <a:t>‹Nr.›</a:t>
            </a:fld>
            <a:endParaRPr kumimoji="1" lang="de-DE" sz="12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432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2" rIns="91400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5156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/>
  <p:hf sldNum="0" hd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pitchFamily="34" charset="0"/>
          <a:ea typeface="MS PGothic" pitchFamily="34" charset="-128"/>
        </a:defRPr>
      </a:lvl5pPr>
      <a:lvl6pPr marL="457011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pitchFamily="34" charset="0"/>
          <a:ea typeface="MS PGothic" pitchFamily="34" charset="-128"/>
        </a:defRPr>
      </a:lvl6pPr>
      <a:lvl7pPr marL="914021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pitchFamily="34" charset="0"/>
          <a:ea typeface="MS PGothic" pitchFamily="34" charset="-128"/>
        </a:defRPr>
      </a:lvl7pPr>
      <a:lvl8pPr marL="1371032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pitchFamily="34" charset="0"/>
          <a:ea typeface="MS PGothic" pitchFamily="34" charset="-128"/>
        </a:defRPr>
      </a:lvl8pPr>
      <a:lvl9pPr marL="1828041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pitchFamily="34" charset="0"/>
          <a:ea typeface="MS PGothic" pitchFamily="34" charset="-128"/>
        </a:defRPr>
      </a:lvl9pPr>
    </p:titleStyle>
    <p:bodyStyle>
      <a:lvl1pPr marL="342758" indent="-342758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Monotype Sorts"/>
        <a:buChar char="n"/>
        <a:defRPr kumimoji="1" sz="1600">
          <a:solidFill>
            <a:schemeClr val="bg2"/>
          </a:solidFill>
          <a:latin typeface="+mn-lt"/>
          <a:ea typeface="+mn-ea"/>
          <a:cs typeface="+mn-cs"/>
        </a:defRPr>
      </a:lvl1pPr>
      <a:lvl2pPr marL="742642" indent="-28563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1600">
          <a:solidFill>
            <a:schemeClr val="bg2"/>
          </a:solidFill>
          <a:latin typeface="+mn-lt"/>
          <a:ea typeface="+mn-ea"/>
        </a:defRPr>
      </a:lvl2pPr>
      <a:lvl3pPr marL="1142528" indent="-22850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kumimoji="1" sz="1600">
          <a:solidFill>
            <a:schemeClr val="bg2"/>
          </a:solidFill>
          <a:latin typeface="+mn-lt"/>
          <a:ea typeface="+mn-ea"/>
        </a:defRPr>
      </a:lvl3pPr>
      <a:lvl4pPr marL="1561452" indent="-22850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  <a:ea typeface="+mn-ea"/>
        </a:defRPr>
      </a:lvl4pPr>
      <a:lvl5pPr marL="1980380" indent="-22850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  <a:ea typeface="+mn-ea"/>
        </a:defRPr>
      </a:lvl5pPr>
      <a:lvl6pPr marL="2437389" indent="-228506" algn="l" rtl="0" fontAlgn="base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  <a:ea typeface="+mn-ea"/>
        </a:defRPr>
      </a:lvl6pPr>
      <a:lvl7pPr marL="2894400" indent="-228506" algn="l" rtl="0" fontAlgn="base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  <a:ea typeface="+mn-ea"/>
        </a:defRPr>
      </a:lvl7pPr>
      <a:lvl8pPr marL="3351410" indent="-228506" algn="l" rtl="0" fontAlgn="base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  <a:ea typeface="+mn-ea"/>
        </a:defRPr>
      </a:lvl8pPr>
      <a:lvl9pPr marL="3808420" indent="-228506" algn="l" rtl="0" fontAlgn="base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2850_links runter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54926"/>
            <a:ext cx="8801100" cy="157493"/>
          </a:xfrm>
          <a:prstGeom prst="rect">
            <a:avLst/>
          </a:prstGeom>
        </p:spPr>
      </p:pic>
      <p:pic>
        <p:nvPicPr>
          <p:cNvPr id="8" name="Bild 7" descr="2850_rechts hoch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6123408"/>
            <a:ext cx="8812418" cy="157696"/>
          </a:xfrm>
          <a:prstGeom prst="rect">
            <a:avLst/>
          </a:prstGeom>
        </p:spPr>
      </p:pic>
      <p:pic>
        <p:nvPicPr>
          <p:cNvPr id="9" name="Bild 8" descr="ifw_logo_rgb_marke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338" y="6301725"/>
            <a:ext cx="388457" cy="384826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371969"/>
            <a:ext cx="8229600" cy="1045679"/>
          </a:xfrm>
          <a:prstGeom prst="rect">
            <a:avLst/>
          </a:prstGeom>
        </p:spPr>
        <p:txBody>
          <a:bodyPr vert="horz" lIns="91330" tIns="45667" rIns="91330" bIns="45667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527304" y="6281106"/>
            <a:ext cx="835832" cy="213034"/>
          </a:xfrm>
          <a:prstGeom prst="rect">
            <a:avLst/>
          </a:prstGeom>
        </p:spPr>
        <p:txBody>
          <a:bodyPr vert="horz" lIns="91330" tIns="45667" rIns="91330" bIns="4566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78"/>
            <a:fld id="{754A48B6-E474-4039-BBA2-EE5380BB7D28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456678"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5105" y="6285205"/>
            <a:ext cx="2362200" cy="208943"/>
          </a:xfrm>
          <a:prstGeom prst="rect">
            <a:avLst/>
          </a:prstGeom>
        </p:spPr>
        <p:txBody>
          <a:bodyPr vert="horz" lIns="91330" tIns="45667" rIns="91330" bIns="4566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78"/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Referee | Event |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95381" y="6305055"/>
            <a:ext cx="495946" cy="208944"/>
          </a:xfrm>
          <a:prstGeom prst="rect">
            <a:avLst/>
          </a:prstGeom>
        </p:spPr>
        <p:txBody>
          <a:bodyPr vert="horz" lIns="91330" tIns="45667" rIns="91330" bIns="4566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78"/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456678"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842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p:timing>
    <p:tnLst>
      <p:par>
        <p:cTn id="1" dur="indefinite" restart="never" nodeType="tmRoot"/>
      </p:par>
    </p:tnLst>
  </p:timing>
  <p:hf hdr="0"/>
  <p:txStyles>
    <p:titleStyle>
      <a:lvl1pPr algn="ctr" defTabSz="4566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09" indent="-342509" algn="l" defTabSz="4566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03" indent="-285424" algn="l" defTabSz="4566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699" indent="-228340" algn="l" defTabSz="4566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376" indent="-228340" algn="l" defTabSz="4566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056" indent="-228340" algn="l" defTabSz="4566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735" indent="-228340" algn="l" defTabSz="4566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414" indent="-228340" algn="l" defTabSz="4566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093" indent="-228340" algn="l" defTabSz="4566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771" indent="-228340" algn="l" defTabSz="4566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6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78" algn="l" defTabSz="456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58" algn="l" defTabSz="456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38" algn="l" defTabSz="456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15" algn="l" defTabSz="456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96" algn="l" defTabSz="456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74" algn="l" defTabSz="456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48" algn="l" defTabSz="456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31" algn="l" defTabSz="456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2850_links runte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54922"/>
            <a:ext cx="8801100" cy="157493"/>
          </a:xfrm>
          <a:prstGeom prst="rect">
            <a:avLst/>
          </a:prstGeom>
        </p:spPr>
      </p:pic>
      <p:pic>
        <p:nvPicPr>
          <p:cNvPr id="8" name="Bild 7" descr="2850_rechts hoch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6123408"/>
            <a:ext cx="8812418" cy="157696"/>
          </a:xfrm>
          <a:prstGeom prst="rect">
            <a:avLst/>
          </a:prstGeom>
        </p:spPr>
      </p:pic>
      <p:pic>
        <p:nvPicPr>
          <p:cNvPr id="9" name="Bild 8" descr="ifw_logo_rgb_mark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334" y="6301725"/>
            <a:ext cx="388457" cy="384826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371965"/>
            <a:ext cx="8229600" cy="1045679"/>
          </a:xfrm>
          <a:prstGeom prst="rect">
            <a:avLst/>
          </a:prstGeom>
        </p:spPr>
        <p:txBody>
          <a:bodyPr vert="horz" lIns="91370" tIns="45687" rIns="91370" bIns="45687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527304" y="6281106"/>
            <a:ext cx="835832" cy="213034"/>
          </a:xfrm>
          <a:prstGeom prst="rect">
            <a:avLst/>
          </a:prstGeom>
        </p:spPr>
        <p:txBody>
          <a:bodyPr vert="horz" lIns="91370" tIns="45687" rIns="91370" bIns="4568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67"/>
            <a:fld id="{754A48B6-E474-4039-BBA2-EE5380BB7D28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456867"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5105" y="6285201"/>
            <a:ext cx="2362200" cy="208943"/>
          </a:xfrm>
          <a:prstGeom prst="rect">
            <a:avLst/>
          </a:prstGeom>
        </p:spPr>
        <p:txBody>
          <a:bodyPr vert="horz" lIns="91370" tIns="45687" rIns="91370" bIns="4568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67"/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Referee | Event |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95381" y="6305055"/>
            <a:ext cx="495946" cy="208944"/>
          </a:xfrm>
          <a:prstGeom prst="rect">
            <a:avLst/>
          </a:prstGeom>
        </p:spPr>
        <p:txBody>
          <a:bodyPr vert="horz" lIns="91370" tIns="45687" rIns="91370" bIns="4568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67"/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456867"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9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</p:sldLayoutIdLst>
  <p:timing>
    <p:tnLst>
      <p:par>
        <p:cTn id="1" dur="indefinite" restart="never" nodeType="tmRoot"/>
      </p:par>
    </p:tnLst>
  </p:timing>
  <p:hf hdr="0"/>
  <p:txStyles>
    <p:titleStyle>
      <a:lvl1pPr algn="ctr" defTabSz="45686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51" indent="-342651" algn="l" defTabSz="45686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11" indent="-285541" algn="l" defTabSz="45686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73" indent="-228435" algn="l" defTabSz="45686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40" indent="-228435" algn="l" defTabSz="45686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08" indent="-228435" algn="l" defTabSz="45686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76" indent="-228435" algn="l" defTabSz="4568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644" indent="-228435" algn="l" defTabSz="4568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13" indent="-228435" algn="l" defTabSz="4568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80" indent="-228435" algn="l" defTabSz="4568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68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7" algn="l" defTabSz="4568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37" algn="l" defTabSz="4568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06" algn="l" defTabSz="4568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73" algn="l" defTabSz="4568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42" algn="l" defTabSz="4568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10" algn="l" defTabSz="4568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76" algn="l" defTabSz="4568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46" algn="l" defTabSz="4568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9061294-81D7-4FEC-A05D-D6A5646CFEC0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08.03.2016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5673CA4-404A-4076-B6A1-682B9B1F10F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7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3B2CC75-738E-449B-BCBF-39968B74B327}" type="slidenum">
              <a:rPr kumimoji="1" lang="en-US" altLang="ja-JP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kumimoji="1"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9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physnet.uni-hamburg.de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1.emf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9.wmf"/><Relationship Id="rId9" Type="http://schemas.openxmlformats.org/officeDocument/2006/relationships/image" Target="../media/image5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2.tiff"/><Relationship Id="rId5" Type="http://schemas.openxmlformats.org/officeDocument/2006/relationships/image" Target="../media/image71.tiff"/><Relationship Id="rId4" Type="http://schemas.openxmlformats.org/officeDocument/2006/relationships/image" Target="../media/image7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3.tiff"/><Relationship Id="rId5" Type="http://schemas.openxmlformats.org/officeDocument/2006/relationships/image" Target="../media/image71.tiff"/><Relationship Id="rId4" Type="http://schemas.openxmlformats.org/officeDocument/2006/relationships/image" Target="../media/image7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9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image" Target="../media/image81.wmf"/><Relationship Id="rId7" Type="http://schemas.openxmlformats.org/officeDocument/2006/relationships/image" Target="../media/image85.wmf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hyperlink" Target="http://www.physnet.uni-hamburg.de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physnet.uni-hamburg.de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051720" y="5501564"/>
            <a:ext cx="5000625" cy="50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021"/>
            <a:r>
              <a:rPr lang="en-US" sz="1600" dirty="0">
                <a:solidFill>
                  <a:prstClr val="black"/>
                </a:solidFill>
                <a:latin typeface="+mn-lt"/>
                <a:cs typeface="Arial" pitchFamily="34" charset="0"/>
              </a:rPr>
              <a:t>Prof. Dr. </a:t>
            </a:r>
            <a:r>
              <a:rPr lang="en-US" sz="1600" dirty="0" err="1">
                <a:solidFill>
                  <a:prstClr val="black"/>
                </a:solidFill>
                <a:latin typeface="+mn-lt"/>
                <a:cs typeface="Arial" pitchFamily="34" charset="0"/>
              </a:rPr>
              <a:t>Kornelius</a:t>
            </a:r>
            <a:r>
              <a:rPr lang="en-US" sz="1600" dirty="0">
                <a:solidFill>
                  <a:prstClr val="black"/>
                </a:solidFill>
                <a:latin typeface="+mn-lt"/>
                <a:cs typeface="Arial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+mn-lt"/>
                <a:cs typeface="Arial" pitchFamily="34" charset="0"/>
              </a:rPr>
              <a:t>Nielsch</a:t>
            </a:r>
            <a:endParaRPr lang="en-US" sz="1600" dirty="0">
              <a:solidFill>
                <a:prstClr val="black"/>
              </a:solidFill>
              <a:latin typeface="+mn-lt"/>
              <a:cs typeface="Arial" pitchFamily="34" charset="0"/>
            </a:endParaRPr>
          </a:p>
          <a:p>
            <a:pPr algn="ctr" defTabSz="914021"/>
            <a:r>
              <a:rPr lang="en-US" sz="1600" dirty="0">
                <a:solidFill>
                  <a:prstClr val="black"/>
                </a:solidFill>
                <a:latin typeface="+mn-lt"/>
                <a:cs typeface="Arial" pitchFamily="34" charset="0"/>
              </a:rPr>
              <a:t>Institute for Metallic Materials (IMW), IFW Dresden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07505" y="4123931"/>
            <a:ext cx="900157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021"/>
            <a:r>
              <a:rPr lang="en-US" sz="24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Energiewandlung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24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mittels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24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Nanostrukturierte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24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Thermoelektrika</a:t>
            </a:r>
            <a:endParaRPr 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91" y="2583500"/>
            <a:ext cx="7562689" cy="12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60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E23E-CC2D-4540-8E71-392CADC165A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65100" y="6285198"/>
            <a:ext cx="2561322" cy="208943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11th CMCEE, </a:t>
            </a:r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Vancouver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88928" y="390218"/>
            <a:ext cx="8737600" cy="662400"/>
          </a:xfrm>
          <a:prstGeom prst="rect">
            <a:avLst/>
          </a:prstGeom>
        </p:spPr>
        <p:txBody>
          <a:bodyPr lIns="91400" tIns="45702" rIns="91400" bIns="45702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e-DE" sz="2200" b="1" dirty="0">
              <a:solidFill>
                <a:prstClr val="black"/>
              </a:solidFill>
              <a:ea typeface="Geneva"/>
              <a:cs typeface="Geneva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34" y="1088568"/>
            <a:ext cx="4480754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6"/>
          <a:stretch/>
        </p:blipFill>
        <p:spPr bwMode="auto">
          <a:xfrm>
            <a:off x="4713526" y="1088568"/>
            <a:ext cx="4247248" cy="492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5" t="68654" r="2655" b="-473"/>
          <a:stretch/>
        </p:blipFill>
        <p:spPr bwMode="auto">
          <a:xfrm>
            <a:off x="29031" y="3661197"/>
            <a:ext cx="4644571" cy="236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34" y="318115"/>
            <a:ext cx="5336039" cy="71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34" y="1157946"/>
            <a:ext cx="4480754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5" t="68654" r="2655" b="-473"/>
          <a:stretch/>
        </p:blipFill>
        <p:spPr bwMode="auto">
          <a:xfrm>
            <a:off x="29031" y="3730575"/>
            <a:ext cx="4644571" cy="236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95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88928" y="390218"/>
            <a:ext cx="8737600" cy="662400"/>
          </a:xfrm>
          <a:prstGeom prst="rect">
            <a:avLst/>
          </a:prstGeom>
        </p:spPr>
        <p:txBody>
          <a:bodyPr lIns="91320" tIns="45663" rIns="91320" bIns="45663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Thermoelectric Materials of the 20th Century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3" b="6154"/>
          <a:stretch>
            <a:fillRect/>
          </a:stretch>
        </p:blipFill>
        <p:spPr bwMode="auto">
          <a:xfrm>
            <a:off x="518676" y="1595952"/>
            <a:ext cx="7740000" cy="430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436911" y="5520363"/>
            <a:ext cx="712800" cy="3607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Geneva"/>
                <a:cs typeface="Geneva"/>
              </a:rPr>
              <a:t>year</a:t>
            </a:r>
            <a:endParaRPr lang="de-DE" altLang="de-DE" b="1" dirty="0">
              <a:solidFill>
                <a:prstClr val="black">
                  <a:lumMod val="65000"/>
                  <a:lumOff val="35000"/>
                </a:prstClr>
              </a:solidFill>
              <a:ea typeface="Geneva"/>
              <a:cs typeface="Geneva"/>
            </a:endParaRP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154" y="829174"/>
            <a:ext cx="1939576" cy="191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4"/>
          <a:stretch>
            <a:fillRect/>
          </a:stretch>
        </p:blipFill>
        <p:spPr bwMode="auto">
          <a:xfrm>
            <a:off x="1797391" y="2520979"/>
            <a:ext cx="944640" cy="145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t="5443" r="33333"/>
          <a:stretch>
            <a:fillRect/>
          </a:stretch>
        </p:blipFill>
        <p:spPr bwMode="auto">
          <a:xfrm>
            <a:off x="2881711" y="2244481"/>
            <a:ext cx="1219680" cy="103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>
            <a:spLocks/>
          </p:cNvSpPr>
          <p:nvPr/>
        </p:nvSpPr>
        <p:spPr bwMode="auto">
          <a:xfrm>
            <a:off x="419311" y="264262"/>
            <a:ext cx="8294400" cy="103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14296" eaLnBrk="1" hangingPunct="1"/>
            <a:endParaRPr lang="de-DE" altLang="de-DE" sz="2200">
              <a:solidFill>
                <a:srgbClr val="1F497D"/>
              </a:solidFill>
              <a:latin typeface="Comic Sans MS" pitchFamily="66" charset="0"/>
            </a:endParaRPr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65102" y="6285206"/>
            <a:ext cx="3299538" cy="208941"/>
          </a:xfrm>
        </p:spPr>
        <p:txBody>
          <a:bodyPr/>
          <a:lstStyle/>
          <a:p>
            <a:r>
              <a:rPr lang="en-US" sz="900" dirty="0"/>
              <a:t>Prof. K. Nielsch | </a:t>
            </a:r>
            <a:r>
              <a:rPr lang="de-DE" sz="900" dirty="0"/>
              <a:t>ECEMP Kolloquium 2015</a:t>
            </a:r>
            <a:r>
              <a:rPr lang="en-US" sz="900" dirty="0"/>
              <a:t> | </a:t>
            </a:r>
          </a:p>
        </p:txBody>
      </p:sp>
      <p:sp>
        <p:nvSpPr>
          <p:cNvPr id="16" name="Datumsplatzhalter 2"/>
          <p:cNvSpPr>
            <a:spLocks noGrp="1"/>
          </p:cNvSpPr>
          <p:nvPr>
            <p:ph type="dt" sz="half" idx="10"/>
          </p:nvPr>
        </p:nvSpPr>
        <p:spPr>
          <a:xfrm>
            <a:off x="165101" y="6494137"/>
            <a:ext cx="835832" cy="213034"/>
          </a:xfrm>
        </p:spPr>
        <p:txBody>
          <a:bodyPr/>
          <a:lstStyle/>
          <a:p>
            <a:r>
              <a:rPr lang="de-DE" sz="900" dirty="0"/>
              <a:t>07.12.2015</a:t>
            </a:r>
          </a:p>
        </p:txBody>
      </p:sp>
    </p:spTree>
    <p:extLst>
      <p:ext uri="{BB962C8B-B14F-4D97-AF65-F5344CB8AC3E}">
        <p14:creationId xmlns:p14="http://schemas.microsoft.com/office/powerpoint/2010/main" val="152972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15" name="Rectangle 11"/>
          <p:cNvSpPr>
            <a:spLocks noGrp="1" noChangeArrowheads="1"/>
          </p:cNvSpPr>
          <p:nvPr>
            <p:ph type="title"/>
          </p:nvPr>
        </p:nvSpPr>
        <p:spPr>
          <a:xfrm>
            <a:off x="468313" y="-28575"/>
            <a:ext cx="8229600" cy="1143000"/>
          </a:xfrm>
        </p:spPr>
        <p:txBody>
          <a:bodyPr/>
          <a:lstStyle/>
          <a:p>
            <a:pPr algn="l"/>
            <a:r>
              <a:rPr lang="en-US" altLang="de-DE" sz="2400" b="1" dirty="0">
                <a:solidFill>
                  <a:schemeClr val="tx1"/>
                </a:solidFill>
                <a:latin typeface="Comic Sans MS" pitchFamily="66" charset="0"/>
              </a:rPr>
              <a:t>Design</a:t>
            </a:r>
            <a:r>
              <a:rPr lang="en-US" altLang="de-DE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de-DE" sz="2400" b="1" dirty="0">
                <a:solidFill>
                  <a:schemeClr val="tx1"/>
                </a:solidFill>
                <a:latin typeface="Comic Sans MS" pitchFamily="66" charset="0"/>
              </a:rPr>
              <a:t>Challenges</a:t>
            </a:r>
          </a:p>
        </p:txBody>
      </p:sp>
      <p:sp>
        <p:nvSpPr>
          <p:cNvPr id="533516" name="Text Box 12"/>
          <p:cNvSpPr txBox="1">
            <a:spLocks noChangeArrowheads="1"/>
          </p:cNvSpPr>
          <p:nvPr/>
        </p:nvSpPr>
        <p:spPr bwMode="auto">
          <a:xfrm>
            <a:off x="2627313" y="1557338"/>
            <a:ext cx="28527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200" b="1" smtClean="0">
                <a:solidFill>
                  <a:srgbClr val="333399"/>
                </a:solidFill>
              </a:rPr>
              <a:t>ZT = ---------- T</a:t>
            </a:r>
          </a:p>
        </p:txBody>
      </p:sp>
      <p:sp>
        <p:nvSpPr>
          <p:cNvPr id="533517" name="Text Box 13"/>
          <p:cNvSpPr txBox="1">
            <a:spLocks noChangeArrowheads="1"/>
          </p:cNvSpPr>
          <p:nvPr/>
        </p:nvSpPr>
        <p:spPr bwMode="auto">
          <a:xfrm>
            <a:off x="3779838" y="1196975"/>
            <a:ext cx="11604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4000" b="1" smtClean="0">
                <a:solidFill>
                  <a:srgbClr val="333399"/>
                </a:solidFill>
              </a:rPr>
              <a:t>S</a:t>
            </a:r>
            <a:r>
              <a:rPr lang="de-DE" altLang="de-DE" sz="4000" b="1" baseline="30000" smtClean="0">
                <a:solidFill>
                  <a:srgbClr val="333399"/>
                </a:solidFill>
              </a:rPr>
              <a:t>2</a:t>
            </a:r>
            <a:r>
              <a:rPr lang="de-DE" altLang="de-DE" sz="4000" b="1" smtClean="0">
                <a:solidFill>
                  <a:srgbClr val="333399"/>
                </a:solidFill>
                <a:sym typeface="Symbol" pitchFamily="18" charset="2"/>
              </a:rPr>
              <a:t> </a:t>
            </a:r>
          </a:p>
        </p:txBody>
      </p:sp>
      <p:sp>
        <p:nvSpPr>
          <p:cNvPr id="533518" name="Text Box 14"/>
          <p:cNvSpPr txBox="1">
            <a:spLocks noChangeArrowheads="1"/>
          </p:cNvSpPr>
          <p:nvPr/>
        </p:nvSpPr>
        <p:spPr bwMode="auto">
          <a:xfrm>
            <a:off x="4140200" y="1844675"/>
            <a:ext cx="463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4000" b="1" smtClean="0">
                <a:solidFill>
                  <a:srgbClr val="333399"/>
                </a:solidFill>
                <a:sym typeface="Symbol" pitchFamily="18" charset="2"/>
              </a:rPr>
              <a:t></a:t>
            </a:r>
          </a:p>
        </p:txBody>
      </p:sp>
      <p:sp>
        <p:nvSpPr>
          <p:cNvPr id="533523" name="Text Box 19"/>
          <p:cNvSpPr txBox="1">
            <a:spLocks noChangeArrowheads="1"/>
          </p:cNvSpPr>
          <p:nvPr/>
        </p:nvSpPr>
        <p:spPr bwMode="auto">
          <a:xfrm>
            <a:off x="2843213" y="2562225"/>
            <a:ext cx="28813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200" b="1" dirty="0" smtClean="0">
                <a:solidFill>
                  <a:srgbClr val="333399"/>
                </a:solidFill>
                <a:sym typeface="Symbol" pitchFamily="18" charset="2"/>
              </a:rPr>
              <a:t> = </a:t>
            </a:r>
            <a:r>
              <a:rPr lang="de-DE" altLang="de-DE" sz="3200" b="1" baseline="-25000" dirty="0" smtClean="0">
                <a:solidFill>
                  <a:srgbClr val="333399"/>
                </a:solidFill>
                <a:sym typeface="Symbol" pitchFamily="18" charset="2"/>
              </a:rPr>
              <a:t>e</a:t>
            </a:r>
            <a:r>
              <a:rPr lang="de-DE" altLang="de-DE" sz="3200" b="1" dirty="0" smtClean="0">
                <a:solidFill>
                  <a:srgbClr val="333399"/>
                </a:solidFill>
                <a:sym typeface="Symbol" pitchFamily="18" charset="2"/>
              </a:rPr>
              <a:t> + </a:t>
            </a:r>
            <a:r>
              <a:rPr lang="de-DE" altLang="de-DE" sz="3200" b="1" baseline="-25000" dirty="0" smtClean="0">
                <a:solidFill>
                  <a:srgbClr val="333399"/>
                </a:solidFill>
                <a:sym typeface="Symbol" pitchFamily="18" charset="2"/>
              </a:rPr>
              <a:t>PH</a:t>
            </a:r>
          </a:p>
        </p:txBody>
      </p:sp>
      <p:pic>
        <p:nvPicPr>
          <p:cNvPr id="533525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" r="6723" b="12460"/>
          <a:stretch>
            <a:fillRect/>
          </a:stretch>
        </p:blipFill>
        <p:spPr bwMode="auto">
          <a:xfrm>
            <a:off x="182563" y="3286125"/>
            <a:ext cx="8143875" cy="28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78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64" name="Rectangle 12"/>
          <p:cNvSpPr>
            <a:spLocks noChangeArrowheads="1"/>
          </p:cNvSpPr>
          <p:nvPr/>
        </p:nvSpPr>
        <p:spPr bwMode="auto">
          <a:xfrm>
            <a:off x="468313" y="-285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de-DE" sz="2800" dirty="0">
                <a:solidFill>
                  <a:schemeClr val="tx1"/>
                </a:solidFill>
                <a:latin typeface="Calibri" panose="020F0502020204030204" pitchFamily="34" charset="0"/>
              </a:rPr>
              <a:t>Promising approaches to higher ZT</a:t>
            </a:r>
            <a:endParaRPr lang="de-DE" altLang="de-DE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35576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231900"/>
            <a:ext cx="7889875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71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11"/>
          <p:cNvSpPr>
            <a:spLocks noGrp="1" noChangeArrowheads="1"/>
          </p:cNvSpPr>
          <p:nvPr>
            <p:ph type="title"/>
          </p:nvPr>
        </p:nvSpPr>
        <p:spPr>
          <a:xfrm>
            <a:off x="214282" y="237855"/>
            <a:ext cx="8786842" cy="511156"/>
          </a:xfrm>
        </p:spPr>
        <p:txBody>
          <a:bodyPr/>
          <a:lstStyle/>
          <a:p>
            <a:pPr algn="l" eaLnBrk="1" hangingPunct="1"/>
            <a:r>
              <a:rPr lang="de-DE" sz="2000" b="1" dirty="0" err="1"/>
              <a:t>Overview</a:t>
            </a:r>
            <a:r>
              <a:rPr lang="de-DE" sz="2000" b="1" dirty="0"/>
              <a:t>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Thermoeletric</a:t>
            </a:r>
            <a:r>
              <a:rPr lang="de-DE" sz="2000" b="1" dirty="0"/>
              <a:t> Materials</a:t>
            </a:r>
          </a:p>
        </p:txBody>
      </p:sp>
      <p:pic>
        <p:nvPicPr>
          <p:cNvPr id="108441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2" y="1052517"/>
            <a:ext cx="8243887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4420" name="Rectangle 9"/>
          <p:cNvSpPr>
            <a:spLocks noChangeArrowheads="1"/>
          </p:cNvSpPr>
          <p:nvPr/>
        </p:nvSpPr>
        <p:spPr bwMode="auto">
          <a:xfrm>
            <a:off x="2545959" y="5593279"/>
            <a:ext cx="5472112" cy="59003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 anchor="ctr"/>
          <a:lstStyle/>
          <a:p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6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>
          <a:xfrm>
            <a:off x="82403" y="244384"/>
            <a:ext cx="5375275" cy="519112"/>
          </a:xfrm>
        </p:spPr>
        <p:txBody>
          <a:bodyPr/>
          <a:lstStyle/>
          <a:p>
            <a:r>
              <a:rPr lang="de-DE" altLang="de-DE" sz="2000" b="1" dirty="0">
                <a:ea typeface="Geneva"/>
                <a:cs typeface="Geneva"/>
              </a:rPr>
              <a:t>Seltene Elemente für die Thermoelektrik</a:t>
            </a:r>
            <a:r>
              <a:rPr lang="de-DE" altLang="de-DE" sz="2000" dirty="0">
                <a:ea typeface="Geneva"/>
                <a:cs typeface="Geneva"/>
              </a:rPr>
              <a:t> 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08" y="1017823"/>
            <a:ext cx="6873875" cy="496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346" y="4362687"/>
            <a:ext cx="1700212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246" y="763194"/>
            <a:ext cx="1706562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262" y="2536434"/>
            <a:ext cx="1731963" cy="17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1" name="Oval 7"/>
          <p:cNvSpPr>
            <a:spLocks noChangeArrowheads="1"/>
          </p:cNvSpPr>
          <p:nvPr/>
        </p:nvSpPr>
        <p:spPr bwMode="auto">
          <a:xfrm>
            <a:off x="2202837" y="3409557"/>
            <a:ext cx="125413" cy="1206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 anchor="ctr"/>
          <a:lstStyle/>
          <a:p>
            <a:endParaRPr lang="de-DE"/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1910733" y="3350819"/>
            <a:ext cx="33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/>
          <a:p>
            <a:r>
              <a:rPr lang="de-DE" altLang="de-DE" sz="1200" b="1"/>
              <a:t>Bi</a:t>
            </a:r>
          </a:p>
        </p:txBody>
      </p:sp>
      <p:sp>
        <p:nvSpPr>
          <p:cNvPr id="47113" name="Oval 9"/>
          <p:cNvSpPr>
            <a:spLocks noChangeArrowheads="1"/>
          </p:cNvSpPr>
          <p:nvPr/>
        </p:nvSpPr>
        <p:spPr bwMode="auto">
          <a:xfrm>
            <a:off x="2158387" y="2936482"/>
            <a:ext cx="125413" cy="1206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 anchor="ctr"/>
          <a:lstStyle/>
          <a:p>
            <a:endParaRPr lang="de-DE"/>
          </a:p>
        </p:txBody>
      </p:sp>
      <p:sp>
        <p:nvSpPr>
          <p:cNvPr id="47114" name="Oval 10"/>
          <p:cNvSpPr>
            <a:spLocks noChangeArrowheads="1"/>
          </p:cNvSpPr>
          <p:nvPr/>
        </p:nvSpPr>
        <p:spPr bwMode="auto">
          <a:xfrm>
            <a:off x="874096" y="2669782"/>
            <a:ext cx="125412" cy="1206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 anchor="ctr"/>
          <a:lstStyle/>
          <a:p>
            <a:endParaRPr lang="de-DE"/>
          </a:p>
        </p:txBody>
      </p:sp>
      <p:sp>
        <p:nvSpPr>
          <p:cNvPr id="47116" name="AutoShape 12"/>
          <p:cNvSpPr>
            <a:spLocks noChangeArrowheads="1"/>
          </p:cNvSpPr>
          <p:nvPr/>
        </p:nvSpPr>
        <p:spPr bwMode="auto">
          <a:xfrm rot="1577802">
            <a:off x="1593233" y="2687248"/>
            <a:ext cx="4084638" cy="1096963"/>
          </a:xfrm>
          <a:prstGeom prst="rightArrow">
            <a:avLst>
              <a:gd name="adj1" fmla="val 50000"/>
              <a:gd name="adj2" fmla="val 93090"/>
            </a:avLst>
          </a:prstGeom>
          <a:gradFill rotWithShape="1">
            <a:gsLst>
              <a:gs pos="0">
                <a:srgbClr val="FF0000">
                  <a:alpha val="53999"/>
                </a:srgbClr>
              </a:gs>
              <a:gs pos="100000">
                <a:srgbClr val="00CC00">
                  <a:alpha val="56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256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88928" y="390218"/>
            <a:ext cx="8737600" cy="662400"/>
          </a:xfrm>
          <a:prstGeom prst="rect">
            <a:avLst/>
          </a:prstGeom>
        </p:spPr>
        <p:txBody>
          <a:bodyPr lIns="91360" tIns="45682" rIns="91360" bIns="45682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Thermoelectric Materials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0" y="922446"/>
            <a:ext cx="7935840" cy="459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183840" y="5103206"/>
            <a:ext cx="1175040" cy="3917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94" tIns="41446" rIns="82894" bIns="4144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098240" y="5232816"/>
            <a:ext cx="1895040" cy="1958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94" tIns="41446" rIns="82894" bIns="4144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4752000" y="5363870"/>
            <a:ext cx="1895040" cy="1958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94" tIns="41446" rIns="82894" bIns="4144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65102" y="6285202"/>
            <a:ext cx="3299538" cy="208941"/>
          </a:xfrm>
        </p:spPr>
        <p:txBody>
          <a:bodyPr/>
          <a:lstStyle/>
          <a:p>
            <a:r>
              <a:rPr lang="en-US" sz="900" dirty="0"/>
              <a:t>Prof. K. Nielsch | </a:t>
            </a:r>
            <a:r>
              <a:rPr lang="de-DE" sz="900" dirty="0"/>
              <a:t>ECEMP Kolloquium 2015</a:t>
            </a:r>
            <a:r>
              <a:rPr lang="en-US" sz="900" dirty="0"/>
              <a:t> | 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0"/>
          </p:nvPr>
        </p:nvSpPr>
        <p:spPr>
          <a:xfrm>
            <a:off x="165101" y="6494137"/>
            <a:ext cx="835832" cy="213034"/>
          </a:xfrm>
        </p:spPr>
        <p:txBody>
          <a:bodyPr/>
          <a:lstStyle/>
          <a:p>
            <a:r>
              <a:rPr lang="de-DE" sz="900" dirty="0"/>
              <a:t>07.12.2015</a:t>
            </a:r>
          </a:p>
        </p:txBody>
      </p:sp>
    </p:spTree>
    <p:extLst>
      <p:ext uri="{BB962C8B-B14F-4D97-AF65-F5344CB8AC3E}">
        <p14:creationId xmlns:p14="http://schemas.microsoft.com/office/powerpoint/2010/main" val="423757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34" y="900113"/>
            <a:ext cx="6035675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7891" name="Rectangle 3"/>
          <p:cNvSpPr>
            <a:spLocks noChangeArrowheads="1"/>
          </p:cNvSpPr>
          <p:nvPr/>
        </p:nvSpPr>
        <p:spPr bwMode="auto">
          <a:xfrm>
            <a:off x="279121" y="-1714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 anchor="ctr"/>
          <a:lstStyle/>
          <a:p>
            <a:pPr eaLnBrk="0" hangingPunct="0"/>
            <a:r>
              <a:rPr lang="en-US" sz="2000" dirty="0">
                <a:latin typeface="+mj-lt"/>
                <a:cs typeface="Times New Roman" pitchFamily="18" charset="0"/>
              </a:rPr>
              <a:t>Predictions for Confined Structures</a:t>
            </a:r>
            <a:endParaRPr lang="de-DE" sz="2000" dirty="0">
              <a:latin typeface="+mj-lt"/>
              <a:cs typeface="Times New Roman" pitchFamily="18" charset="0"/>
            </a:endParaRPr>
          </a:p>
        </p:txBody>
      </p:sp>
      <p:sp>
        <p:nvSpPr>
          <p:cNvPr id="677892" name="Text Box 4"/>
          <p:cNvSpPr txBox="1">
            <a:spLocks noChangeArrowheads="1"/>
          </p:cNvSpPr>
          <p:nvPr/>
        </p:nvSpPr>
        <p:spPr bwMode="auto">
          <a:xfrm>
            <a:off x="1031876" y="5470529"/>
            <a:ext cx="6783354" cy="776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/>
          <a:p>
            <a:r>
              <a:rPr lang="en-US"/>
              <a:t>Does not include deleterious interface or barrier effects</a:t>
            </a:r>
          </a:p>
          <a:p>
            <a:endParaRPr lang="en-US" sz="800"/>
          </a:p>
          <a:p>
            <a:r>
              <a:rPr lang="en-US"/>
              <a:t>ZT enhanced by degeneracy: multiple carrier pockets in k-space</a:t>
            </a:r>
            <a:endParaRPr lang="de-DE"/>
          </a:p>
        </p:txBody>
      </p:sp>
      <p:sp>
        <p:nvSpPr>
          <p:cNvPr id="677893" name="Oval 5"/>
          <p:cNvSpPr>
            <a:spLocks noChangeArrowheads="1"/>
          </p:cNvSpPr>
          <p:nvPr/>
        </p:nvSpPr>
        <p:spPr bwMode="auto">
          <a:xfrm>
            <a:off x="838204" y="5449892"/>
            <a:ext cx="225425" cy="269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 anchor="ctr"/>
          <a:lstStyle/>
          <a:p>
            <a:endParaRPr lang="de-DE"/>
          </a:p>
        </p:txBody>
      </p:sp>
      <p:sp>
        <p:nvSpPr>
          <p:cNvPr id="677894" name="Oval 6"/>
          <p:cNvSpPr>
            <a:spLocks noChangeArrowheads="1"/>
          </p:cNvSpPr>
          <p:nvPr/>
        </p:nvSpPr>
        <p:spPr bwMode="auto">
          <a:xfrm>
            <a:off x="839792" y="5908679"/>
            <a:ext cx="225425" cy="269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 anchor="ctr"/>
          <a:lstStyle/>
          <a:p>
            <a:endParaRPr lang="de-DE"/>
          </a:p>
        </p:txBody>
      </p:sp>
      <p:sp>
        <p:nvSpPr>
          <p:cNvPr id="2" name="AutoShape 2" descr="https://webmail.physnet.uni-hamburg.de/imp/view.php?actionID=view_attach&amp;id=3&amp;uid=71022&amp;mailbox=SU5CT1g&amp;uniq=1370444892119"/>
          <p:cNvSpPr>
            <a:spLocks noChangeAspect="1" noChangeArrowheads="1"/>
          </p:cNvSpPr>
          <p:nvPr/>
        </p:nvSpPr>
        <p:spPr bwMode="auto">
          <a:xfrm>
            <a:off x="155579" y="-14445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314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8" t="13746" r="29381"/>
          <a:stretch/>
        </p:blipFill>
        <p:spPr bwMode="auto">
          <a:xfrm>
            <a:off x="6085496" y="1013216"/>
            <a:ext cx="2260492" cy="440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222482" y="4966144"/>
            <a:ext cx="2226147" cy="371541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Hamburg, Jan 2013</a:t>
            </a:r>
            <a:endParaRPr lang="de-DE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10" name="Picture 12" descr="Abb-0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53022" r="60668" b="1320"/>
          <a:stretch/>
        </p:blipFill>
        <p:spPr bwMode="auto">
          <a:xfrm>
            <a:off x="1002149" y="1406823"/>
            <a:ext cx="4594608" cy="39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80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000" b="1"/>
              <a:t>Template-based Synthesized of TE Nanowires</a:t>
            </a:r>
            <a:endParaRPr lang="en-US" sz="2000" b="1" dirty="0"/>
          </a:p>
        </p:txBody>
      </p:sp>
      <p:pic>
        <p:nvPicPr>
          <p:cNvPr id="1113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9" b="3900"/>
          <a:stretch>
            <a:fillRect/>
          </a:stretch>
        </p:blipFill>
        <p:spPr bwMode="auto">
          <a:xfrm>
            <a:off x="1285875" y="827091"/>
            <a:ext cx="6838950" cy="539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3093" name="Text Box 5"/>
          <p:cNvSpPr txBox="1">
            <a:spLocks noChangeArrowheads="1"/>
          </p:cNvSpPr>
          <p:nvPr/>
        </p:nvSpPr>
        <p:spPr bwMode="auto">
          <a:xfrm>
            <a:off x="6872288" y="1443042"/>
            <a:ext cx="2628900" cy="95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/>
          <a:p>
            <a:r>
              <a:rPr lang="en-US" altLang="ja-JP" sz="1400">
                <a:latin typeface="Arial Narrow" pitchFamily="34" charset="0"/>
              </a:rPr>
              <a:t>M. S. Sander, A. L. Prieto, R. Gronsky, T. Sands, A. M. Stacy,</a:t>
            </a:r>
          </a:p>
          <a:p>
            <a:r>
              <a:rPr lang="en-US" altLang="ja-JP" sz="1400">
                <a:latin typeface="Arial Narrow" pitchFamily="34" charset="0"/>
              </a:rPr>
              <a:t> </a:t>
            </a:r>
            <a:r>
              <a:rPr lang="en-US" altLang="ja-JP" sz="1400" i="1">
                <a:latin typeface="Arial Narrow" pitchFamily="34" charset="0"/>
              </a:rPr>
              <a:t>Adv. </a:t>
            </a:r>
            <a:r>
              <a:rPr lang="de-DE" altLang="ja-JP" sz="1400" i="1">
                <a:latin typeface="Arial Narrow" pitchFamily="34" charset="0"/>
              </a:rPr>
              <a:t>Mater.</a:t>
            </a:r>
            <a:r>
              <a:rPr lang="de-DE" altLang="ja-JP" sz="1400">
                <a:latin typeface="Arial Narrow" pitchFamily="34" charset="0"/>
              </a:rPr>
              <a:t> 14, 665 (2002).</a:t>
            </a:r>
            <a:endParaRPr lang="fr-FR" altLang="ja-JP" sz="1400">
              <a:latin typeface="Arial Narrow" pitchFamily="34" charset="0"/>
            </a:endParaRPr>
          </a:p>
          <a:p>
            <a:endParaRPr lang="de-DE" sz="1400">
              <a:latin typeface="Arial Narrow" pitchFamily="34" charset="0"/>
            </a:endParaRPr>
          </a:p>
        </p:txBody>
      </p:sp>
      <p:sp>
        <p:nvSpPr>
          <p:cNvPr id="1113094" name="Text Box 6"/>
          <p:cNvSpPr txBox="1">
            <a:spLocks noChangeArrowheads="1"/>
          </p:cNvSpPr>
          <p:nvPr/>
        </p:nvSpPr>
        <p:spPr bwMode="auto">
          <a:xfrm>
            <a:off x="6530975" y="4060829"/>
            <a:ext cx="2628900" cy="95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/>
          <a:p>
            <a:r>
              <a:rPr lang="de-DE" altLang="ja-JP" sz="1400">
                <a:latin typeface="Arial Narrow" pitchFamily="34" charset="0"/>
              </a:rPr>
              <a:t>W. Wang, X. Lu, T. Zhang, W. Jiang, X. Li,</a:t>
            </a:r>
          </a:p>
          <a:p>
            <a:r>
              <a:rPr lang="de-DE" altLang="ja-JP" sz="1400">
                <a:latin typeface="Arial Narrow" pitchFamily="34" charset="0"/>
              </a:rPr>
              <a:t>J. Am. Chem. Soc. 129, 6702 (2007).</a:t>
            </a:r>
          </a:p>
          <a:p>
            <a:endParaRPr lang="de-DE" sz="1400">
              <a:latin typeface="Arial Narrow" pitchFamily="34" charset="0"/>
            </a:endParaRPr>
          </a:p>
        </p:txBody>
      </p:sp>
      <p:sp>
        <p:nvSpPr>
          <p:cNvPr id="1113095" name="Text Box 7"/>
          <p:cNvSpPr txBox="1">
            <a:spLocks noChangeArrowheads="1"/>
          </p:cNvSpPr>
          <p:nvPr/>
        </p:nvSpPr>
        <p:spPr bwMode="auto">
          <a:xfrm>
            <a:off x="212725" y="1089025"/>
            <a:ext cx="2135188" cy="148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/>
          <a:p>
            <a:r>
              <a:rPr lang="en-US"/>
              <a:t>Large-Area Bi</a:t>
            </a:r>
            <a:r>
              <a:rPr lang="en-US" baseline="-25000"/>
              <a:t>2</a:t>
            </a:r>
            <a:r>
              <a:rPr lang="en-US"/>
              <a:t>Te</a:t>
            </a:r>
            <a:r>
              <a:rPr lang="en-US" baseline="-25000"/>
              <a:t>3</a:t>
            </a:r>
            <a:r>
              <a:rPr lang="en-US"/>
              <a:t> Nanowire Arrays into Porous Anodic Alumina Templates</a:t>
            </a:r>
          </a:p>
          <a:p>
            <a:endParaRPr lang="de-DE"/>
          </a:p>
        </p:txBody>
      </p:sp>
      <p:sp>
        <p:nvSpPr>
          <p:cNvPr id="1113096" name="Text Box 8"/>
          <p:cNvSpPr txBox="1">
            <a:spLocks noChangeArrowheads="1"/>
          </p:cNvSpPr>
          <p:nvPr/>
        </p:nvSpPr>
        <p:spPr bwMode="auto">
          <a:xfrm>
            <a:off x="241300" y="3090863"/>
            <a:ext cx="2135188" cy="176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/>
          <a:p>
            <a:r>
              <a:rPr lang="en-US"/>
              <a:t>Bi</a:t>
            </a:r>
            <a:r>
              <a:rPr lang="en-US" baseline="-25000"/>
              <a:t>2</a:t>
            </a:r>
            <a:r>
              <a:rPr lang="en-US"/>
              <a:t>Te</a:t>
            </a:r>
            <a:r>
              <a:rPr lang="en-US" baseline="-25000"/>
              <a:t>3</a:t>
            </a:r>
            <a:r>
              <a:rPr lang="en-US"/>
              <a:t>/Te Multiple Heterostructure Nanowire Arrays by Confined Precipitation</a:t>
            </a:r>
          </a:p>
          <a:p>
            <a:endParaRPr lang="de-DE"/>
          </a:p>
        </p:txBody>
      </p:sp>
      <p:pic>
        <p:nvPicPr>
          <p:cNvPr id="1113098" name="Picture 10" descr="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4648200"/>
            <a:ext cx="21526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43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4" name="Rectangle 2"/>
          <p:cNvSpPr>
            <a:spLocks noGrp="1"/>
          </p:cNvSpPr>
          <p:nvPr>
            <p:ph type="title"/>
          </p:nvPr>
        </p:nvSpPr>
        <p:spPr>
          <a:xfrm>
            <a:off x="214282" y="356604"/>
            <a:ext cx="8786842" cy="511156"/>
          </a:xfrm>
        </p:spPr>
        <p:txBody>
          <a:bodyPr>
            <a:normAutofit fontScale="90000"/>
          </a:bodyPr>
          <a:lstStyle/>
          <a:p>
            <a:pPr algn="l"/>
            <a:r>
              <a:rPr lang="en-GB" altLang="ja-JP" sz="2000" b="1" dirty="0"/>
              <a:t>Single Electron Transistor: </a:t>
            </a:r>
            <a:r>
              <a:rPr lang="en-GB" altLang="ja-JP" sz="2000" b="1" dirty="0" err="1"/>
              <a:t>Thermopower</a:t>
            </a:r>
            <a:r>
              <a:rPr lang="en-GB" altLang="ja-JP" sz="2000" b="1" dirty="0"/>
              <a:t> Measurements of </a:t>
            </a:r>
            <a:r>
              <a:rPr lang="en-GB" altLang="ja-JP" sz="2000" b="1" dirty="0" err="1"/>
              <a:t>InAs</a:t>
            </a:r>
            <a:r>
              <a:rPr lang="en-GB" altLang="ja-JP" sz="2000" b="1" dirty="0"/>
              <a:t> Nanowire with embedded Quantum Dot</a:t>
            </a:r>
            <a:endParaRPr lang="de-DE" sz="2000" b="1" dirty="0"/>
          </a:p>
        </p:txBody>
      </p:sp>
      <p:sp>
        <p:nvSpPr>
          <p:cNvPr id="1001475" name="Text Box 3"/>
          <p:cNvSpPr txBox="1">
            <a:spLocks noChangeArrowheads="1"/>
          </p:cNvSpPr>
          <p:nvPr/>
        </p:nvSpPr>
        <p:spPr bwMode="auto">
          <a:xfrm>
            <a:off x="3324225" y="5949954"/>
            <a:ext cx="5948722" cy="37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/>
          <a:p>
            <a:r>
              <a:rPr lang="en-US" altLang="ja-JP" b="0"/>
              <a:t>E.A. Hoffmann, H. Linke et al., </a:t>
            </a:r>
            <a:r>
              <a:rPr lang="en-US" altLang="ja-JP" b="0" i="1"/>
              <a:t>Nano Lett.</a:t>
            </a:r>
            <a:r>
              <a:rPr lang="en-US" altLang="ja-JP" b="0"/>
              <a:t> </a:t>
            </a:r>
            <a:r>
              <a:rPr lang="en-US" altLang="ja-JP"/>
              <a:t>9</a:t>
            </a:r>
            <a:r>
              <a:rPr lang="en-US" altLang="ja-JP" b="0"/>
              <a:t>, 779 (2009)</a:t>
            </a:r>
            <a:r>
              <a:rPr lang="de-DE" altLang="ja-JP" b="0"/>
              <a:t> </a:t>
            </a:r>
            <a:endParaRPr lang="de-DE" b="0"/>
          </a:p>
        </p:txBody>
      </p:sp>
      <p:sp>
        <p:nvSpPr>
          <p:cNvPr id="1001476" name="AutoShape 4"/>
          <p:cNvSpPr>
            <a:spLocks noChangeAspect="1" noChangeArrowheads="1" noTextEdit="1"/>
          </p:cNvSpPr>
          <p:nvPr/>
        </p:nvSpPr>
        <p:spPr bwMode="auto">
          <a:xfrm>
            <a:off x="1908175" y="887413"/>
            <a:ext cx="4921250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/>
          <a:lstStyle/>
          <a:p>
            <a:endParaRPr lang="de-DE"/>
          </a:p>
        </p:txBody>
      </p:sp>
      <p:pic>
        <p:nvPicPr>
          <p:cNvPr id="10014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42" y="1628775"/>
            <a:ext cx="4924425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14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92" y="1268413"/>
            <a:ext cx="244792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1479" name="Group 7"/>
          <p:cNvGrpSpPr>
            <a:grpSpLocks/>
          </p:cNvGrpSpPr>
          <p:nvPr/>
        </p:nvGrpSpPr>
        <p:grpSpPr bwMode="auto">
          <a:xfrm>
            <a:off x="827088" y="3857629"/>
            <a:ext cx="2665412" cy="1876425"/>
            <a:chOff x="2711" y="559"/>
            <a:chExt cx="1452" cy="1091"/>
          </a:xfrm>
        </p:grpSpPr>
        <p:pic>
          <p:nvPicPr>
            <p:cNvPr id="1001480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1" y="559"/>
              <a:ext cx="1452" cy="1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1481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1" y="559"/>
              <a:ext cx="1452" cy="1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186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8" descr="Fachbereich Physi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90223"/>
            <a:ext cx="540000" cy="58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7" t="1872" r="22823" b="35825"/>
          <a:stretch>
            <a:fillRect/>
          </a:stretch>
        </p:blipFill>
        <p:spPr bwMode="auto">
          <a:xfrm>
            <a:off x="3739681" y="1954296"/>
            <a:ext cx="1118880" cy="104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721" y="1347982"/>
            <a:ext cx="1464480" cy="94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4561" y="1150682"/>
            <a:ext cx="1622880" cy="1430070"/>
          </a:xfrm>
          <a:prstGeom prst="rect">
            <a:avLst/>
          </a:prstGeom>
        </p:spPr>
      </p:pic>
      <p:sp>
        <p:nvSpPr>
          <p:cNvPr id="64" name="Freeform 2"/>
          <p:cNvSpPr>
            <a:spLocks/>
          </p:cNvSpPr>
          <p:nvPr/>
        </p:nvSpPr>
        <p:spPr bwMode="auto">
          <a:xfrm>
            <a:off x="5222881" y="2763661"/>
            <a:ext cx="3134880" cy="2024853"/>
          </a:xfrm>
          <a:custGeom>
            <a:avLst/>
            <a:gdLst>
              <a:gd name="T0" fmla="*/ 0 w 2177"/>
              <a:gd name="T1" fmla="*/ 2147483647 h 1406"/>
              <a:gd name="T2" fmla="*/ 2147483647 w 2177"/>
              <a:gd name="T3" fmla="*/ 0 h 1406"/>
              <a:gd name="T4" fmla="*/ 2147483647 w 2177"/>
              <a:gd name="T5" fmla="*/ 2147483647 h 1406"/>
              <a:gd name="T6" fmla="*/ 2147483647 w 2177"/>
              <a:gd name="T7" fmla="*/ 2147483647 h 1406"/>
              <a:gd name="T8" fmla="*/ 0 w 2177"/>
              <a:gd name="T9" fmla="*/ 2147483647 h 14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77"/>
              <a:gd name="T16" fmla="*/ 0 h 1406"/>
              <a:gd name="T17" fmla="*/ 2177 w 2177"/>
              <a:gd name="T18" fmla="*/ 1406 h 14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77" h="1406">
                <a:moveTo>
                  <a:pt x="0" y="1043"/>
                </a:moveTo>
                <a:lnTo>
                  <a:pt x="635" y="0"/>
                </a:lnTo>
                <a:lnTo>
                  <a:pt x="2177" y="45"/>
                </a:lnTo>
                <a:lnTo>
                  <a:pt x="1315" y="1406"/>
                </a:lnTo>
                <a:lnTo>
                  <a:pt x="0" y="1043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858" tIns="41430" rIns="82858" bIns="4143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endParaRPr lang="de-DE" altLang="de-DE" b="0"/>
          </a:p>
        </p:txBody>
      </p:sp>
      <p:sp>
        <p:nvSpPr>
          <p:cNvPr id="65" name="Freeform 3"/>
          <p:cNvSpPr>
            <a:spLocks/>
          </p:cNvSpPr>
          <p:nvPr/>
        </p:nvSpPr>
        <p:spPr bwMode="auto">
          <a:xfrm>
            <a:off x="584641" y="2828467"/>
            <a:ext cx="3070080" cy="2024853"/>
          </a:xfrm>
          <a:custGeom>
            <a:avLst/>
            <a:gdLst>
              <a:gd name="T0" fmla="*/ 2147483647 w 2087"/>
              <a:gd name="T1" fmla="*/ 2147483647 h 1406"/>
              <a:gd name="T2" fmla="*/ 2147483647 w 2087"/>
              <a:gd name="T3" fmla="*/ 0 h 1406"/>
              <a:gd name="T4" fmla="*/ 0 w 2087"/>
              <a:gd name="T5" fmla="*/ 2147483647 h 1406"/>
              <a:gd name="T6" fmla="*/ 2147483647 w 2087"/>
              <a:gd name="T7" fmla="*/ 2147483647 h 1406"/>
              <a:gd name="T8" fmla="*/ 2147483647 w 2087"/>
              <a:gd name="T9" fmla="*/ 2147483647 h 14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7"/>
              <a:gd name="T16" fmla="*/ 0 h 1406"/>
              <a:gd name="T17" fmla="*/ 2087 w 2087"/>
              <a:gd name="T18" fmla="*/ 1406 h 14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7" h="1406">
                <a:moveTo>
                  <a:pt x="2087" y="998"/>
                </a:moveTo>
                <a:lnTo>
                  <a:pt x="1633" y="0"/>
                </a:lnTo>
                <a:lnTo>
                  <a:pt x="0" y="45"/>
                </a:lnTo>
                <a:lnTo>
                  <a:pt x="862" y="1406"/>
                </a:lnTo>
                <a:lnTo>
                  <a:pt x="2087" y="998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858" tIns="41430" rIns="82858" bIns="4143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endParaRPr lang="de-DE" altLang="de-DE" b="0"/>
          </a:p>
        </p:txBody>
      </p:sp>
      <p:sp>
        <p:nvSpPr>
          <p:cNvPr id="66" name="Rectangle 4"/>
          <p:cNvSpPr>
            <a:spLocks noChangeArrowheads="1"/>
          </p:cNvSpPr>
          <p:nvPr/>
        </p:nvSpPr>
        <p:spPr bwMode="auto">
          <a:xfrm>
            <a:off x="2805121" y="4199483"/>
            <a:ext cx="3265920" cy="111179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58" tIns="41430" rIns="82858" bIns="4143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endParaRPr lang="de-DE" altLang="de-DE" b="0"/>
          </a:p>
        </p:txBody>
      </p:sp>
      <p:sp>
        <p:nvSpPr>
          <p:cNvPr id="67" name="Oval 5"/>
          <p:cNvSpPr>
            <a:spLocks noChangeArrowheads="1"/>
          </p:cNvSpPr>
          <p:nvPr/>
        </p:nvSpPr>
        <p:spPr bwMode="auto">
          <a:xfrm>
            <a:off x="5941442" y="2240875"/>
            <a:ext cx="2417760" cy="1176604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858" tIns="41430" rIns="82858" bIns="4143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endParaRPr lang="de-DE" altLang="de-DE" b="0"/>
          </a:p>
        </p:txBody>
      </p:sp>
      <p:sp>
        <p:nvSpPr>
          <p:cNvPr id="68" name="Oval 6"/>
          <p:cNvSpPr>
            <a:spLocks noChangeArrowheads="1"/>
          </p:cNvSpPr>
          <p:nvPr/>
        </p:nvSpPr>
        <p:spPr bwMode="auto">
          <a:xfrm>
            <a:off x="4764961" y="4134685"/>
            <a:ext cx="2417760" cy="117660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858" tIns="41430" rIns="82858" bIns="4143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endParaRPr lang="de-DE" altLang="de-DE" b="0"/>
          </a:p>
        </p:txBody>
      </p:sp>
      <p:sp>
        <p:nvSpPr>
          <p:cNvPr id="69" name="Oval 7"/>
          <p:cNvSpPr>
            <a:spLocks noChangeArrowheads="1"/>
          </p:cNvSpPr>
          <p:nvPr/>
        </p:nvSpPr>
        <p:spPr bwMode="auto">
          <a:xfrm>
            <a:off x="1761121" y="4134685"/>
            <a:ext cx="2417760" cy="117660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858" tIns="41430" rIns="82858" bIns="4143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endParaRPr lang="de-DE" altLang="de-DE" b="0"/>
          </a:p>
        </p:txBody>
      </p:sp>
      <p:sp>
        <p:nvSpPr>
          <p:cNvPr id="70" name="Oval 8"/>
          <p:cNvSpPr>
            <a:spLocks noChangeArrowheads="1"/>
          </p:cNvSpPr>
          <p:nvPr/>
        </p:nvSpPr>
        <p:spPr bwMode="auto">
          <a:xfrm>
            <a:off x="583201" y="2305693"/>
            <a:ext cx="2417760" cy="117660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858" tIns="41430" rIns="82858" bIns="4143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endParaRPr lang="de-DE" altLang="de-DE" b="0"/>
          </a:p>
        </p:txBody>
      </p:sp>
      <p:sp>
        <p:nvSpPr>
          <p:cNvPr id="71" name="AutoShape 11"/>
          <p:cNvSpPr>
            <a:spLocks noChangeArrowheads="1"/>
          </p:cNvSpPr>
          <p:nvPr/>
        </p:nvSpPr>
        <p:spPr bwMode="auto">
          <a:xfrm>
            <a:off x="3336480" y="1130519"/>
            <a:ext cx="2050560" cy="78344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2858" tIns="41430" rIns="82858" bIns="4143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endParaRPr lang="de-DE" altLang="de-DE" b="0"/>
          </a:p>
        </p:txBody>
      </p:sp>
      <p:sp>
        <p:nvSpPr>
          <p:cNvPr id="72" name="AutoShape 12"/>
          <p:cNvSpPr>
            <a:spLocks noChangeArrowheads="1"/>
          </p:cNvSpPr>
          <p:nvPr/>
        </p:nvSpPr>
        <p:spPr bwMode="auto">
          <a:xfrm>
            <a:off x="846721" y="2502983"/>
            <a:ext cx="1764000" cy="783442"/>
          </a:xfrm>
          <a:prstGeom prst="roundRect">
            <a:avLst>
              <a:gd name="adj" fmla="val 16667"/>
            </a:avLst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2858" tIns="41430" rIns="82858" bIns="4143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endParaRPr lang="de-DE" altLang="de-DE" b="0"/>
          </a:p>
        </p:txBody>
      </p:sp>
      <p:sp>
        <p:nvSpPr>
          <p:cNvPr id="73" name="AutoShape 13"/>
          <p:cNvSpPr>
            <a:spLocks noChangeArrowheads="1"/>
          </p:cNvSpPr>
          <p:nvPr/>
        </p:nvSpPr>
        <p:spPr bwMode="auto">
          <a:xfrm>
            <a:off x="6331681" y="2436736"/>
            <a:ext cx="1764000" cy="78344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2858" tIns="41430" rIns="82858" bIns="4143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endParaRPr lang="de-DE" altLang="de-DE" b="0"/>
          </a:p>
        </p:txBody>
      </p:sp>
      <p:sp>
        <p:nvSpPr>
          <p:cNvPr id="74" name="AutoShape 14"/>
          <p:cNvSpPr>
            <a:spLocks noChangeArrowheads="1"/>
          </p:cNvSpPr>
          <p:nvPr/>
        </p:nvSpPr>
        <p:spPr bwMode="auto">
          <a:xfrm>
            <a:off x="2086561" y="4330535"/>
            <a:ext cx="1764000" cy="783442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2858" tIns="41430" rIns="82858" bIns="4143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endParaRPr lang="de-DE" altLang="de-DE" b="0"/>
          </a:p>
        </p:txBody>
      </p:sp>
      <p:sp>
        <p:nvSpPr>
          <p:cNvPr id="75" name="AutoShape 15"/>
          <p:cNvSpPr>
            <a:spLocks noChangeArrowheads="1"/>
          </p:cNvSpPr>
          <p:nvPr/>
        </p:nvSpPr>
        <p:spPr bwMode="auto">
          <a:xfrm>
            <a:off x="5091841" y="4330535"/>
            <a:ext cx="1764000" cy="783442"/>
          </a:xfrm>
          <a:prstGeom prst="roundRect">
            <a:avLst>
              <a:gd name="adj" fmla="val 16667"/>
            </a:avLst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2858" tIns="41430" rIns="82858" bIns="4143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endParaRPr lang="de-DE" altLang="de-DE" b="0"/>
          </a:p>
        </p:txBody>
      </p:sp>
      <p:sp>
        <p:nvSpPr>
          <p:cNvPr id="76" name="Text Box 16"/>
          <p:cNvSpPr txBox="1">
            <a:spLocks noChangeArrowheads="1"/>
          </p:cNvSpPr>
          <p:nvPr/>
        </p:nvSpPr>
        <p:spPr bwMode="auto">
          <a:xfrm>
            <a:off x="4003204" y="1303337"/>
            <a:ext cx="763827" cy="42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r>
              <a:rPr lang="de-DE" altLang="de-DE" sz="2200"/>
              <a:t>Licht</a:t>
            </a:r>
          </a:p>
        </p:txBody>
      </p:sp>
      <p:sp>
        <p:nvSpPr>
          <p:cNvPr id="77" name="Text Box 17"/>
          <p:cNvSpPr txBox="1">
            <a:spLocks noChangeArrowheads="1"/>
          </p:cNvSpPr>
          <p:nvPr/>
        </p:nvSpPr>
        <p:spPr bwMode="auto">
          <a:xfrm>
            <a:off x="6462721" y="2610994"/>
            <a:ext cx="1469148" cy="42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r>
              <a:rPr lang="de-DE" altLang="de-DE" sz="2200"/>
              <a:t>Elektrizität</a:t>
            </a:r>
          </a:p>
        </p:txBody>
      </p:sp>
      <p:sp>
        <p:nvSpPr>
          <p:cNvPr id="78" name="Text Box 18"/>
          <p:cNvSpPr txBox="1">
            <a:spLocks noChangeArrowheads="1"/>
          </p:cNvSpPr>
          <p:nvPr/>
        </p:nvSpPr>
        <p:spPr bwMode="auto">
          <a:xfrm>
            <a:off x="5232961" y="4503358"/>
            <a:ext cx="1376174" cy="42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r>
              <a:rPr lang="de-DE" altLang="de-DE" sz="2200"/>
              <a:t>Mechanik</a:t>
            </a:r>
          </a:p>
        </p:txBody>
      </p:sp>
      <p:sp>
        <p:nvSpPr>
          <p:cNvPr id="79" name="Text Box 19"/>
          <p:cNvSpPr txBox="1">
            <a:spLocks noChangeArrowheads="1"/>
          </p:cNvSpPr>
          <p:nvPr/>
        </p:nvSpPr>
        <p:spPr bwMode="auto">
          <a:xfrm>
            <a:off x="2433601" y="4503358"/>
            <a:ext cx="1078016" cy="42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r>
              <a:rPr lang="de-DE" altLang="de-DE" sz="2200"/>
              <a:t>Wärme</a:t>
            </a:r>
          </a:p>
        </p:txBody>
      </p:sp>
      <p:sp>
        <p:nvSpPr>
          <p:cNvPr id="80" name="Text Box 20"/>
          <p:cNvSpPr txBox="1">
            <a:spLocks noChangeArrowheads="1"/>
          </p:cNvSpPr>
          <p:nvPr/>
        </p:nvSpPr>
        <p:spPr bwMode="auto">
          <a:xfrm>
            <a:off x="976321" y="2675802"/>
            <a:ext cx="1449656" cy="42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r>
              <a:rPr lang="de-DE" altLang="de-DE" sz="2200"/>
              <a:t>Brennstoff</a:t>
            </a:r>
          </a:p>
        </p:txBody>
      </p:sp>
      <p:sp>
        <p:nvSpPr>
          <p:cNvPr id="81" name="Text Box 21"/>
          <p:cNvSpPr txBox="1">
            <a:spLocks noChangeArrowheads="1"/>
          </p:cNvSpPr>
          <p:nvPr/>
        </p:nvSpPr>
        <p:spPr bwMode="auto">
          <a:xfrm rot="2876771">
            <a:off x="921147" y="3703721"/>
            <a:ext cx="1488449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r>
              <a:rPr lang="de-DE" altLang="de-DE">
                <a:solidFill>
                  <a:srgbClr val="CC3300"/>
                </a:solidFill>
              </a:rPr>
              <a:t>Verbrennung</a:t>
            </a:r>
          </a:p>
        </p:txBody>
      </p:sp>
      <p:sp>
        <p:nvSpPr>
          <p:cNvPr id="82" name="Line 22"/>
          <p:cNvSpPr>
            <a:spLocks noChangeShapeType="1"/>
          </p:cNvSpPr>
          <p:nvPr/>
        </p:nvSpPr>
        <p:spPr bwMode="auto">
          <a:xfrm>
            <a:off x="1434241" y="3220189"/>
            <a:ext cx="979200" cy="1110357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858" tIns="41430" rIns="82858" bIns="41430"/>
          <a:lstStyle/>
          <a:p>
            <a:endParaRPr lang="de-DE"/>
          </a:p>
        </p:txBody>
      </p:sp>
      <p:sp>
        <p:nvSpPr>
          <p:cNvPr id="83" name="Line 23"/>
          <p:cNvSpPr>
            <a:spLocks noChangeShapeType="1"/>
          </p:cNvSpPr>
          <p:nvPr/>
        </p:nvSpPr>
        <p:spPr bwMode="auto">
          <a:xfrm>
            <a:off x="3915365" y="4657449"/>
            <a:ext cx="1241280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858" tIns="41430" rIns="82858" bIns="41430"/>
          <a:lstStyle/>
          <a:p>
            <a:endParaRPr lang="de-DE"/>
          </a:p>
        </p:txBody>
      </p:sp>
      <p:sp>
        <p:nvSpPr>
          <p:cNvPr id="84" name="Text Box 24"/>
          <p:cNvSpPr txBox="1">
            <a:spLocks noChangeArrowheads="1"/>
          </p:cNvSpPr>
          <p:nvPr/>
        </p:nvSpPr>
        <p:spPr bwMode="auto">
          <a:xfrm>
            <a:off x="3784321" y="4702094"/>
            <a:ext cx="1437088" cy="6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r>
              <a:rPr lang="de-DE" altLang="de-DE">
                <a:solidFill>
                  <a:srgbClr val="CC3300"/>
                </a:solidFill>
              </a:rPr>
              <a:t>Wärmekraft-</a:t>
            </a:r>
          </a:p>
          <a:p>
            <a:pPr eaLnBrk="1" hangingPunct="1"/>
            <a:r>
              <a:rPr lang="de-DE" altLang="de-DE">
                <a:solidFill>
                  <a:srgbClr val="CC3300"/>
                </a:solidFill>
              </a:rPr>
              <a:t>maschinen</a:t>
            </a:r>
          </a:p>
        </p:txBody>
      </p:sp>
      <p:sp>
        <p:nvSpPr>
          <p:cNvPr id="85" name="Line 25"/>
          <p:cNvSpPr>
            <a:spLocks noChangeShapeType="1"/>
          </p:cNvSpPr>
          <p:nvPr/>
        </p:nvSpPr>
        <p:spPr bwMode="auto">
          <a:xfrm flipV="1">
            <a:off x="6397925" y="3155372"/>
            <a:ext cx="849600" cy="124141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858" tIns="41430" rIns="82858" bIns="41430"/>
          <a:lstStyle/>
          <a:p>
            <a:endParaRPr lang="de-DE"/>
          </a:p>
        </p:txBody>
      </p:sp>
      <p:sp>
        <p:nvSpPr>
          <p:cNvPr id="86" name="Text Box 26"/>
          <p:cNvSpPr txBox="1">
            <a:spLocks noChangeArrowheads="1"/>
          </p:cNvSpPr>
          <p:nvPr/>
        </p:nvSpPr>
        <p:spPr bwMode="auto">
          <a:xfrm rot="-3336211">
            <a:off x="6025913" y="3571227"/>
            <a:ext cx="1206256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r>
              <a:rPr lang="de-DE" altLang="de-DE">
                <a:solidFill>
                  <a:srgbClr val="CC3300"/>
                </a:solidFill>
              </a:rPr>
              <a:t>Generator</a:t>
            </a:r>
          </a:p>
        </p:txBody>
      </p:sp>
      <p:sp>
        <p:nvSpPr>
          <p:cNvPr id="87" name="Text Box 27"/>
          <p:cNvSpPr txBox="1">
            <a:spLocks noChangeArrowheads="1"/>
          </p:cNvSpPr>
          <p:nvPr/>
        </p:nvSpPr>
        <p:spPr bwMode="auto">
          <a:xfrm rot="2172729">
            <a:off x="5412188" y="1508205"/>
            <a:ext cx="1424264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r>
              <a:rPr lang="de-DE" altLang="de-DE"/>
              <a:t>Photovoltaik</a:t>
            </a:r>
          </a:p>
        </p:txBody>
      </p:sp>
      <p:sp>
        <p:nvSpPr>
          <p:cNvPr id="88" name="Line 28"/>
          <p:cNvSpPr>
            <a:spLocks noChangeShapeType="1"/>
          </p:cNvSpPr>
          <p:nvPr/>
        </p:nvSpPr>
        <p:spPr bwMode="auto">
          <a:xfrm>
            <a:off x="5477762" y="1510719"/>
            <a:ext cx="1110240" cy="78344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858" tIns="41430" rIns="82858" bIns="41430"/>
          <a:lstStyle/>
          <a:p>
            <a:endParaRPr lang="de-DE"/>
          </a:p>
        </p:txBody>
      </p:sp>
      <p:sp>
        <p:nvSpPr>
          <p:cNvPr id="89" name="Line 29"/>
          <p:cNvSpPr>
            <a:spLocks noChangeShapeType="1"/>
          </p:cNvSpPr>
          <p:nvPr/>
        </p:nvSpPr>
        <p:spPr bwMode="auto">
          <a:xfrm flipH="1">
            <a:off x="1630082" y="1522251"/>
            <a:ext cx="1697760" cy="848249"/>
          </a:xfrm>
          <a:prstGeom prst="line">
            <a:avLst/>
          </a:prstGeom>
          <a:noFill/>
          <a:ln w="57150">
            <a:solidFill>
              <a:schemeClr val="bg1">
                <a:lumMod val="95000"/>
              </a:schemeClr>
            </a:solidFill>
            <a:round/>
            <a:headEnd/>
            <a:tailEnd type="triangle" w="med" len="med"/>
          </a:ln>
        </p:spPr>
        <p:txBody>
          <a:bodyPr lIns="82858" tIns="41430" rIns="82858" bIns="41430"/>
          <a:lstStyle/>
          <a:p>
            <a:pPr>
              <a:defRPr/>
            </a:pPr>
            <a:endParaRPr lang="de-DE" b="0">
              <a:latin typeface="Arial" charset="0"/>
              <a:ea typeface="Geneva" pitchFamily="-65" charset="-128"/>
              <a:cs typeface="+mn-cs"/>
            </a:endParaRPr>
          </a:p>
        </p:txBody>
      </p:sp>
      <p:sp>
        <p:nvSpPr>
          <p:cNvPr id="90" name="Text Box 30"/>
          <p:cNvSpPr txBox="1">
            <a:spLocks noChangeArrowheads="1"/>
          </p:cNvSpPr>
          <p:nvPr/>
        </p:nvSpPr>
        <p:spPr bwMode="auto">
          <a:xfrm rot="-1567265">
            <a:off x="1609857" y="1573007"/>
            <a:ext cx="1693569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r>
              <a:rPr lang="de-DE" altLang="de-DE">
                <a:solidFill>
                  <a:schemeClr val="bg1"/>
                </a:solidFill>
              </a:rPr>
              <a:t>Photosynthese</a:t>
            </a:r>
          </a:p>
        </p:txBody>
      </p:sp>
      <p:sp>
        <p:nvSpPr>
          <p:cNvPr id="91" name="Line 31"/>
          <p:cNvSpPr>
            <a:spLocks noChangeShapeType="1"/>
          </p:cNvSpPr>
          <p:nvPr/>
        </p:nvSpPr>
        <p:spPr bwMode="auto">
          <a:xfrm>
            <a:off x="2740320" y="2893264"/>
            <a:ext cx="3461760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858" tIns="41430" rIns="82858" bIns="41430"/>
          <a:lstStyle/>
          <a:p>
            <a:endParaRPr lang="de-DE"/>
          </a:p>
        </p:txBody>
      </p:sp>
      <p:sp>
        <p:nvSpPr>
          <p:cNvPr id="92" name="Text Box 32"/>
          <p:cNvSpPr txBox="1">
            <a:spLocks noChangeArrowheads="1"/>
          </p:cNvSpPr>
          <p:nvPr/>
        </p:nvSpPr>
        <p:spPr bwMode="auto">
          <a:xfrm>
            <a:off x="3458881" y="2501543"/>
            <a:ext cx="1689402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r>
              <a:rPr lang="de-DE" altLang="de-DE">
                <a:solidFill>
                  <a:srgbClr val="CC3300"/>
                </a:solidFill>
              </a:rPr>
              <a:t>Brennstoffzelle</a:t>
            </a:r>
          </a:p>
        </p:txBody>
      </p:sp>
      <p:sp>
        <p:nvSpPr>
          <p:cNvPr id="93" name="Text Box 35"/>
          <p:cNvSpPr txBox="1">
            <a:spLocks noChangeArrowheads="1"/>
          </p:cNvSpPr>
          <p:nvPr/>
        </p:nvSpPr>
        <p:spPr bwMode="auto">
          <a:xfrm>
            <a:off x="1630082" y="5376090"/>
            <a:ext cx="5669680" cy="33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r>
              <a:rPr lang="de-DE" altLang="de-DE" sz="1600" dirty="0">
                <a:solidFill>
                  <a:srgbClr val="333333"/>
                </a:solidFill>
              </a:rPr>
              <a:t>Konventionelle Stromerzeugung: 90% der Stromgewinnung</a:t>
            </a:r>
          </a:p>
        </p:txBody>
      </p:sp>
      <p:sp>
        <p:nvSpPr>
          <p:cNvPr id="94" name="Text Box 43"/>
          <p:cNvSpPr txBox="1">
            <a:spLocks noChangeArrowheads="1"/>
          </p:cNvSpPr>
          <p:nvPr/>
        </p:nvSpPr>
        <p:spPr bwMode="auto">
          <a:xfrm>
            <a:off x="6789601" y="5715971"/>
            <a:ext cx="1304231" cy="28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r>
              <a:rPr lang="de-DE" altLang="de-DE" sz="1300">
                <a:solidFill>
                  <a:schemeClr val="bg1"/>
                </a:solidFill>
              </a:rPr>
              <a:t>MPI-MSP Halle</a:t>
            </a:r>
          </a:p>
        </p:txBody>
      </p:sp>
      <p:sp>
        <p:nvSpPr>
          <p:cNvPr id="95" name="WordArt 47"/>
          <p:cNvSpPr>
            <a:spLocks noChangeArrowheads="1" noChangeShapeType="1" noTextEdit="1"/>
          </p:cNvSpPr>
          <p:nvPr/>
        </p:nvSpPr>
        <p:spPr bwMode="auto">
          <a:xfrm>
            <a:off x="7431841" y="5708770"/>
            <a:ext cx="1245600" cy="252027"/>
          </a:xfrm>
          <a:prstGeom prst="rect">
            <a:avLst/>
          </a:prstGeom>
        </p:spPr>
        <p:txBody>
          <a:bodyPr wrap="none" lIns="82858" tIns="41430" rIns="82858" bIns="4143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3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00FF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SPP 1386</a:t>
            </a:r>
          </a:p>
        </p:txBody>
      </p:sp>
      <p:sp>
        <p:nvSpPr>
          <p:cNvPr id="96" name="Line 33"/>
          <p:cNvSpPr>
            <a:spLocks noChangeShapeType="1"/>
          </p:cNvSpPr>
          <p:nvPr/>
        </p:nvSpPr>
        <p:spPr bwMode="auto">
          <a:xfrm flipV="1">
            <a:off x="3227041" y="3132329"/>
            <a:ext cx="2939040" cy="1110356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858" tIns="41430" rIns="82858" bIns="41430"/>
          <a:lstStyle/>
          <a:p>
            <a:endParaRPr lang="de-DE"/>
          </a:p>
        </p:txBody>
      </p:sp>
      <p:sp>
        <p:nvSpPr>
          <p:cNvPr id="97" name="Text Box 34"/>
          <p:cNvSpPr txBox="1">
            <a:spLocks noChangeArrowheads="1"/>
          </p:cNvSpPr>
          <p:nvPr/>
        </p:nvSpPr>
        <p:spPr bwMode="auto">
          <a:xfrm rot="-1269533">
            <a:off x="3580335" y="3216408"/>
            <a:ext cx="2036611" cy="42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/>
            <a:r>
              <a:rPr lang="de-DE" altLang="de-DE" sz="2200">
                <a:solidFill>
                  <a:srgbClr val="FF0000"/>
                </a:solidFill>
              </a:rPr>
              <a:t>Thermoelektrik</a:t>
            </a:r>
          </a:p>
        </p:txBody>
      </p:sp>
      <p:sp>
        <p:nvSpPr>
          <p:cNvPr id="4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65102" y="6285206"/>
            <a:ext cx="3299538" cy="208941"/>
          </a:xfrm>
        </p:spPr>
        <p:txBody>
          <a:bodyPr/>
          <a:lstStyle/>
          <a:p>
            <a:r>
              <a:rPr lang="en-US" sz="900" dirty="0"/>
              <a:t>Prof. K. Nielsch | </a:t>
            </a:r>
            <a:r>
              <a:rPr lang="de-DE" sz="900" dirty="0"/>
              <a:t>ECEMP Kolloquium 2015</a:t>
            </a:r>
            <a:r>
              <a:rPr lang="en-US" sz="900" dirty="0"/>
              <a:t> | </a:t>
            </a:r>
          </a:p>
        </p:txBody>
      </p:sp>
      <p:sp>
        <p:nvSpPr>
          <p:cNvPr id="46" name="Datumsplatzhalter 2"/>
          <p:cNvSpPr>
            <a:spLocks noGrp="1"/>
          </p:cNvSpPr>
          <p:nvPr>
            <p:ph type="dt" sz="half" idx="10"/>
          </p:nvPr>
        </p:nvSpPr>
        <p:spPr>
          <a:xfrm>
            <a:off x="165101" y="6494137"/>
            <a:ext cx="835832" cy="213034"/>
          </a:xfrm>
        </p:spPr>
        <p:txBody>
          <a:bodyPr/>
          <a:lstStyle/>
          <a:p>
            <a:r>
              <a:rPr lang="de-DE" sz="900" dirty="0"/>
              <a:t>07.12.2015</a:t>
            </a:r>
          </a:p>
        </p:txBody>
      </p:sp>
    </p:spTree>
    <p:extLst>
      <p:ext uri="{BB962C8B-B14F-4D97-AF65-F5344CB8AC3E}">
        <p14:creationId xmlns:p14="http://schemas.microsoft.com/office/powerpoint/2010/main" val="73716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E23E-CC2D-4540-8E71-392CADC165A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65100" y="6285198"/>
            <a:ext cx="2561322" cy="208943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11th CMCEE, </a:t>
            </a:r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Vancouver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88928" y="390218"/>
            <a:ext cx="8737600" cy="662400"/>
          </a:xfrm>
          <a:prstGeom prst="rect">
            <a:avLst/>
          </a:prstGeom>
        </p:spPr>
        <p:txBody>
          <a:bodyPr lIns="91400" tIns="45702" rIns="91400" bIns="45702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Power-Factor Measurements of </a:t>
            </a:r>
            <a:r>
              <a:rPr lang="en-US" sz="2200" b="1" dirty="0" err="1">
                <a:solidFill>
                  <a:prstClr val="black"/>
                </a:solidFill>
                <a:ea typeface="Geneva"/>
                <a:cs typeface="Geneva"/>
              </a:rPr>
              <a:t>Backgate</a:t>
            </a:r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-tuned </a:t>
            </a:r>
            <a:r>
              <a:rPr lang="en-US" sz="2200" b="1" dirty="0" err="1">
                <a:solidFill>
                  <a:prstClr val="black"/>
                </a:solidFill>
                <a:ea typeface="Geneva"/>
                <a:cs typeface="Geneva"/>
              </a:rPr>
              <a:t>InAs</a:t>
            </a:r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 Nanowire</a:t>
            </a:r>
          </a:p>
        </p:txBody>
      </p:sp>
      <p:pic>
        <p:nvPicPr>
          <p:cNvPr id="8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4" t="72310" r="9045" b="2707"/>
          <a:stretch>
            <a:fillRect/>
          </a:stretch>
        </p:blipFill>
        <p:spPr bwMode="auto">
          <a:xfrm>
            <a:off x="255835" y="1496561"/>
            <a:ext cx="3328988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1" t="53253" b="6151"/>
          <a:stretch>
            <a:fillRect/>
          </a:stretch>
        </p:blipFill>
        <p:spPr bwMode="auto">
          <a:xfrm>
            <a:off x="120228" y="3976240"/>
            <a:ext cx="3694112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760" y="846606"/>
            <a:ext cx="5594350" cy="428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26" descr="05EEEL013_SiNanowire_H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835" y="4431972"/>
            <a:ext cx="245745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ectangle 9"/>
          <p:cNvSpPr>
            <a:spLocks noChangeArrowheads="1"/>
          </p:cNvSpPr>
          <p:nvPr/>
        </p:nvSpPr>
        <p:spPr bwMode="auto">
          <a:xfrm>
            <a:off x="4665910" y="1169536"/>
            <a:ext cx="495300" cy="46990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 anchor="ctr"/>
          <a:lstStyle/>
          <a:p>
            <a:pPr defTabSz="914021">
              <a:defRPr/>
            </a:pPr>
            <a:endParaRPr lang="de-DE" kern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8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667926"/>
              </p:ext>
            </p:extLst>
          </p:nvPr>
        </p:nvGraphicFramePr>
        <p:xfrm>
          <a:off x="7428164" y="1472753"/>
          <a:ext cx="1084263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" name="Formel" r:id="rId8" imgW="368140" imgH="203112" progId="Equation.3">
                  <p:embed/>
                </p:oleObj>
              </mc:Choice>
              <mc:Fallback>
                <p:oleObj name="Formel" r:id="rId8" imgW="36814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8164" y="1472753"/>
                        <a:ext cx="1084263" cy="598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Text Box 11"/>
          <p:cNvSpPr txBox="1">
            <a:spLocks noChangeArrowheads="1"/>
          </p:cNvSpPr>
          <p:nvPr/>
        </p:nvSpPr>
        <p:spPr bwMode="auto">
          <a:xfrm>
            <a:off x="307105" y="842515"/>
            <a:ext cx="3103563" cy="650875"/>
          </a:xfrm>
          <a:prstGeom prst="rect">
            <a:avLst/>
          </a:prstGeom>
          <a:solidFill>
            <a:srgbClr val="777777"/>
          </a:solidFill>
          <a:ln w="9525">
            <a:solidFill>
              <a:sysClr val="window" lastClr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021" eaLnBrk="1" hangingPunct="1">
              <a:defRPr/>
            </a:pPr>
            <a:r>
              <a:rPr lang="en-US" kern="0" dirty="0">
                <a:solidFill>
                  <a:prstClr val="white"/>
                </a:solidFill>
              </a:rPr>
              <a:t>Vapor-Liquid-Solid Growth of </a:t>
            </a:r>
            <a:r>
              <a:rPr lang="en-US" kern="0" dirty="0" err="1">
                <a:solidFill>
                  <a:prstClr val="white"/>
                </a:solidFill>
              </a:rPr>
              <a:t>InAs</a:t>
            </a:r>
            <a:r>
              <a:rPr lang="en-US" kern="0" dirty="0">
                <a:solidFill>
                  <a:prstClr val="white"/>
                </a:solidFill>
              </a:rPr>
              <a:t> Nanowires</a:t>
            </a:r>
          </a:p>
        </p:txBody>
      </p:sp>
      <p:sp>
        <p:nvSpPr>
          <p:cNvPr id="90" name="Text Box 12"/>
          <p:cNvSpPr txBox="1">
            <a:spLocks noChangeArrowheads="1"/>
          </p:cNvSpPr>
          <p:nvPr/>
        </p:nvSpPr>
        <p:spPr bwMode="auto">
          <a:xfrm>
            <a:off x="311412" y="3338065"/>
            <a:ext cx="3137570" cy="650875"/>
          </a:xfrm>
          <a:prstGeom prst="rect">
            <a:avLst/>
          </a:prstGeom>
          <a:solidFill>
            <a:srgbClr val="777777"/>
          </a:solidFill>
          <a:ln w="9525">
            <a:solidFill>
              <a:sysClr val="window" lastClr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00" tIns="45702" rIns="91400" bIns="4570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021" eaLnBrk="1" hangingPunct="1">
              <a:defRPr/>
            </a:pPr>
            <a:r>
              <a:rPr lang="en-US" kern="0" dirty="0" err="1">
                <a:solidFill>
                  <a:prstClr val="white"/>
                </a:solidFill>
              </a:rPr>
              <a:t>Seebeck</a:t>
            </a:r>
            <a:r>
              <a:rPr lang="en-US" kern="0" dirty="0">
                <a:solidFill>
                  <a:prstClr val="white"/>
                </a:solidFill>
              </a:rPr>
              <a:t> Characterization Setup with </a:t>
            </a:r>
            <a:r>
              <a:rPr lang="en-US" kern="0" dirty="0" err="1">
                <a:solidFill>
                  <a:prstClr val="white"/>
                </a:solidFill>
              </a:rPr>
              <a:t>InAs</a:t>
            </a:r>
            <a:r>
              <a:rPr lang="en-US" kern="0" dirty="0">
                <a:solidFill>
                  <a:prstClr val="white"/>
                </a:solidFill>
              </a:rPr>
              <a:t> Nanowire</a:t>
            </a:r>
          </a:p>
        </p:txBody>
      </p:sp>
      <p:pic>
        <p:nvPicPr>
          <p:cNvPr id="9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5" t="69916" b="5536"/>
          <a:stretch>
            <a:fillRect/>
          </a:stretch>
        </p:blipFill>
        <p:spPr bwMode="auto">
          <a:xfrm>
            <a:off x="6811029" y="4737701"/>
            <a:ext cx="200342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Text Box 4"/>
          <p:cNvSpPr txBox="1">
            <a:spLocks noChangeArrowheads="1"/>
          </p:cNvSpPr>
          <p:nvPr/>
        </p:nvSpPr>
        <p:spPr bwMode="auto">
          <a:xfrm>
            <a:off x="6138520" y="4951088"/>
            <a:ext cx="1826280" cy="37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021" eaLnBrk="1" hangingPunct="1">
              <a:defRPr/>
            </a:pPr>
            <a:r>
              <a:rPr lang="de-DE" b="0" kern="0" dirty="0">
                <a:solidFill>
                  <a:prstClr val="black"/>
                </a:solidFill>
              </a:rPr>
              <a:t>In </a:t>
            </a:r>
            <a:r>
              <a:rPr lang="de-DE" b="0" kern="0" dirty="0" err="1">
                <a:solidFill>
                  <a:prstClr val="black"/>
                </a:solidFill>
              </a:rPr>
              <a:t>collaboration</a:t>
            </a:r>
            <a:r>
              <a:rPr lang="de-DE" b="0" kern="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93" name="Textfeld 92"/>
          <p:cNvSpPr txBox="1"/>
          <p:nvPr/>
        </p:nvSpPr>
        <p:spPr>
          <a:xfrm>
            <a:off x="4293939" y="5820615"/>
            <a:ext cx="4555221" cy="307777"/>
          </a:xfrm>
          <a:prstGeom prst="rect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lIns="91400" tIns="45702" rIns="91400" bIns="45702" rtlCol="0">
            <a:spAutoFit/>
          </a:bodyPr>
          <a:lstStyle/>
          <a:p>
            <a:pPr defTabSz="914021">
              <a:defRPr/>
            </a:pPr>
            <a:r>
              <a:rPr lang="en-GB" sz="1400" kern="0" dirty="0">
                <a:solidFill>
                  <a:prstClr val="white"/>
                </a:solidFill>
                <a:latin typeface="Calibri"/>
              </a:rPr>
              <a:t>H. </a:t>
            </a:r>
            <a:r>
              <a:rPr lang="en-GB" sz="1400" kern="0" dirty="0" err="1">
                <a:solidFill>
                  <a:prstClr val="white"/>
                </a:solidFill>
                <a:latin typeface="Calibri"/>
              </a:rPr>
              <a:t>Linke</a:t>
            </a:r>
            <a:r>
              <a:rPr lang="en-GB" sz="1400" kern="0" dirty="0">
                <a:solidFill>
                  <a:prstClr val="white"/>
                </a:solidFill>
                <a:latin typeface="Calibri"/>
              </a:rPr>
              <a:t> and K. </a:t>
            </a:r>
            <a:r>
              <a:rPr lang="en-GB" sz="1400" kern="0" dirty="0" err="1">
                <a:solidFill>
                  <a:prstClr val="white"/>
                </a:solidFill>
                <a:latin typeface="Calibri"/>
              </a:rPr>
              <a:t>Nielsch</a:t>
            </a:r>
            <a:r>
              <a:rPr lang="en-GB" sz="1400" kern="0" dirty="0">
                <a:solidFill>
                  <a:prstClr val="white"/>
                </a:solidFill>
                <a:latin typeface="Calibri"/>
              </a:rPr>
              <a:t> et al., Nano Letters  13, 4080  (2013).</a:t>
            </a:r>
          </a:p>
        </p:txBody>
      </p:sp>
    </p:spTree>
    <p:extLst>
      <p:ext uri="{BB962C8B-B14F-4D97-AF65-F5344CB8AC3E}">
        <p14:creationId xmlns:p14="http://schemas.microsoft.com/office/powerpoint/2010/main" val="134430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E23E-CC2D-4540-8E71-392CADC165A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65100" y="6285198"/>
            <a:ext cx="2561322" cy="208943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11th CMCEE, </a:t>
            </a:r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Vancouver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88928" y="390218"/>
            <a:ext cx="8737600" cy="662400"/>
          </a:xfrm>
          <a:prstGeom prst="rect">
            <a:avLst/>
          </a:prstGeom>
        </p:spPr>
        <p:txBody>
          <a:bodyPr lIns="91400" tIns="45702" rIns="91400" bIns="45702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Thermoelectric Properties of an Individual Bi</a:t>
            </a:r>
            <a:r>
              <a:rPr lang="en-US" sz="2200" b="1" baseline="-25000" dirty="0">
                <a:solidFill>
                  <a:prstClr val="black"/>
                </a:solidFill>
                <a:ea typeface="Geneva"/>
                <a:cs typeface="Geneva"/>
              </a:rPr>
              <a:t>0.39</a:t>
            </a:r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Te</a:t>
            </a:r>
            <a:r>
              <a:rPr lang="en-US" sz="2200" b="1" baseline="-25000" dirty="0">
                <a:solidFill>
                  <a:prstClr val="black"/>
                </a:solidFill>
                <a:ea typeface="Geneva"/>
                <a:cs typeface="Geneva"/>
              </a:rPr>
              <a:t>0.61</a:t>
            </a:r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 Nanowire</a:t>
            </a:r>
            <a:endParaRPr lang="en-US" sz="1700" b="1" dirty="0">
              <a:solidFill>
                <a:prstClr val="black"/>
              </a:solidFill>
              <a:ea typeface="Geneva"/>
              <a:cs typeface="Geneva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287546" y="5701736"/>
            <a:ext cx="2996252" cy="307740"/>
          </a:xfrm>
          <a:prstGeom prst="rect">
            <a:avLst/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lIns="91400" tIns="45702" rIns="91400" bIns="45702" rtlCol="0">
            <a:spAutoFit/>
          </a:bodyPr>
          <a:lstStyle/>
          <a:p>
            <a:pPr defTabSz="914021">
              <a:defRPr/>
            </a:pPr>
            <a:r>
              <a:rPr lang="en-GB" sz="1400" kern="0" dirty="0">
                <a:solidFill>
                  <a:prstClr val="white"/>
                </a:solidFill>
                <a:latin typeface="Calibri"/>
              </a:rPr>
              <a:t>D. </a:t>
            </a:r>
            <a:r>
              <a:rPr lang="en-GB" sz="1400" kern="0" dirty="0" err="1">
                <a:solidFill>
                  <a:prstClr val="white"/>
                </a:solidFill>
                <a:latin typeface="Calibri"/>
              </a:rPr>
              <a:t>Kojda</a:t>
            </a:r>
            <a:r>
              <a:rPr lang="en-GB" sz="1400" kern="0" dirty="0">
                <a:solidFill>
                  <a:prstClr val="white"/>
                </a:solidFill>
                <a:latin typeface="Calibri"/>
              </a:rPr>
              <a:t>, et al,  Sem. Sci. Tech</a:t>
            </a:r>
            <a:r>
              <a:rPr lang="en-GB" sz="1400" kern="0" dirty="0" smtClean="0">
                <a:solidFill>
                  <a:prstClr val="white"/>
                </a:solidFill>
                <a:latin typeface="Calibri"/>
              </a:rPr>
              <a:t>.</a:t>
            </a:r>
            <a:r>
              <a:rPr lang="en-GB" sz="1400" i="1" kern="0" dirty="0" smtClean="0">
                <a:solidFill>
                  <a:prstClr val="white"/>
                </a:solidFill>
                <a:latin typeface="Calibri"/>
              </a:rPr>
              <a:t>  </a:t>
            </a:r>
            <a:r>
              <a:rPr lang="en-GB" sz="1400" kern="0" dirty="0">
                <a:solidFill>
                  <a:prstClr val="white"/>
                </a:solidFill>
                <a:latin typeface="Calibri"/>
              </a:rPr>
              <a:t>(2014).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11" y="1020008"/>
            <a:ext cx="3864882" cy="5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698" y="1005388"/>
            <a:ext cx="2950936" cy="344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5023271" y="4788972"/>
            <a:ext cx="3087705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lIns="91400" tIns="45702" rIns="91400" bIns="45702">
            <a:spAutoFit/>
          </a:bodyPr>
          <a:lstStyle/>
          <a:p>
            <a:pPr defTabSz="914021">
              <a:defRPr/>
            </a:pPr>
            <a:r>
              <a:rPr lang="en-US" kern="0" dirty="0">
                <a:solidFill>
                  <a:prstClr val="black"/>
                </a:solidFill>
                <a:latin typeface="Calibri"/>
              </a:rPr>
              <a:t>ZT</a:t>
            </a:r>
            <a:r>
              <a:rPr lang="en-US" kern="0" baseline="-25000" dirty="0">
                <a:solidFill>
                  <a:prstClr val="black"/>
                </a:solidFill>
                <a:latin typeface="Calibri"/>
              </a:rPr>
              <a:t>NW1</a:t>
            </a:r>
            <a:r>
              <a:rPr lang="en-US" kern="0" dirty="0">
                <a:solidFill>
                  <a:prstClr val="black"/>
                </a:solidFill>
                <a:latin typeface="Calibri"/>
              </a:rPr>
              <a:t> = 0.08   and ZT</a:t>
            </a:r>
            <a:r>
              <a:rPr lang="en-US" kern="0" baseline="-25000" dirty="0">
                <a:solidFill>
                  <a:prstClr val="black"/>
                </a:solidFill>
                <a:latin typeface="Calibri"/>
              </a:rPr>
              <a:t>NW2</a:t>
            </a:r>
            <a:r>
              <a:rPr lang="en-US" kern="0" dirty="0">
                <a:solidFill>
                  <a:prstClr val="black"/>
                </a:solidFill>
                <a:latin typeface="Calibri"/>
              </a:rPr>
              <a:t> = 0.07</a:t>
            </a:r>
            <a:endParaRPr lang="de-DE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46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E23E-CC2D-4540-8E71-392CADC165A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65100" y="6285198"/>
            <a:ext cx="2561322" cy="208943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11th CMCEE, </a:t>
            </a:r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Vancouver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00" tIns="45702" rIns="91400" bIns="45702" rtlCol="0" anchor="ctr"/>
          <a:lstStyle/>
          <a:p>
            <a:fld id="{BB558D00-C726-4E93-9FAA-2B7CC2A2D81E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88931" y="390218"/>
            <a:ext cx="8896349" cy="662400"/>
          </a:xfrm>
          <a:prstGeom prst="rect">
            <a:avLst/>
          </a:prstGeom>
        </p:spPr>
        <p:txBody>
          <a:bodyPr lIns="91400" tIns="45702" rIns="91400" bIns="45702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TE two channel-model for Bi</a:t>
            </a:r>
            <a:r>
              <a:rPr lang="en-US" sz="2200" b="1" baseline="-25000" dirty="0">
                <a:solidFill>
                  <a:prstClr val="black"/>
                </a:solidFill>
                <a:ea typeface="Geneva"/>
                <a:cs typeface="Geneva"/>
              </a:rPr>
              <a:t>2</a:t>
            </a:r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Te</a:t>
            </a:r>
            <a:r>
              <a:rPr lang="en-US" sz="2200" b="1" baseline="-25000" dirty="0">
                <a:solidFill>
                  <a:prstClr val="black"/>
                </a:solidFill>
                <a:ea typeface="Geneva"/>
                <a:cs typeface="Geneva"/>
              </a:rPr>
              <a:t>3 </a:t>
            </a:r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put to the test.</a:t>
            </a:r>
            <a:b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</a:br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       Experimental survey for Bi</a:t>
            </a:r>
            <a:r>
              <a:rPr lang="en-US" sz="2200" b="1" baseline="-25000" dirty="0">
                <a:solidFill>
                  <a:prstClr val="black"/>
                </a:solidFill>
                <a:ea typeface="Geneva"/>
                <a:cs typeface="Geneva"/>
              </a:rPr>
              <a:t>2</a:t>
            </a:r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Te</a:t>
            </a:r>
            <a:r>
              <a:rPr lang="en-US" sz="2200" b="1" baseline="-25000" dirty="0">
                <a:solidFill>
                  <a:prstClr val="black"/>
                </a:solidFill>
                <a:ea typeface="Geneva"/>
                <a:cs typeface="Geneva"/>
              </a:rPr>
              <a:t>3</a:t>
            </a:r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 from micro- to nanostructures</a:t>
            </a:r>
            <a:endParaRPr lang="de-DE" sz="2200" b="1" dirty="0">
              <a:solidFill>
                <a:prstClr val="black"/>
              </a:solidFill>
              <a:ea typeface="Geneva"/>
              <a:cs typeface="Geneva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597186" y="4992540"/>
            <a:ext cx="2511599" cy="343620"/>
          </a:xfrm>
          <a:prstGeom prst="rect">
            <a:avLst/>
          </a:prstGeom>
        </p:spPr>
        <p:txBody>
          <a:bodyPr wrap="square" lIns="91400" tIns="45702" rIns="91400" bIns="45702">
            <a:spAutoFit/>
          </a:bodyPr>
          <a:lstStyle/>
          <a:p>
            <a:pPr defTabSz="914021"/>
            <a:r>
              <a:rPr lang="de-DE" sz="1600" dirty="0">
                <a:solidFill>
                  <a:srgbClr val="C00000"/>
                </a:solidFill>
                <a:latin typeface="TheSans UHH" panose="020B0502050302020203" pitchFamily="34" charset="0"/>
              </a:rPr>
              <a:t>S / V </a:t>
            </a:r>
            <a:r>
              <a:rPr lang="de-DE" sz="1600" dirty="0" err="1">
                <a:solidFill>
                  <a:srgbClr val="C00000"/>
                </a:solidFill>
                <a:latin typeface="TheSans UHH" panose="020B0502050302020203" pitchFamily="34" charset="0"/>
              </a:rPr>
              <a:t>ratio</a:t>
            </a:r>
            <a:endParaRPr lang="en-GB" sz="16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389843" y="5352579"/>
            <a:ext cx="2511599" cy="343620"/>
          </a:xfrm>
          <a:prstGeom prst="rect">
            <a:avLst/>
          </a:prstGeom>
        </p:spPr>
        <p:txBody>
          <a:bodyPr wrap="square" lIns="91400" tIns="45702" rIns="91400" bIns="45702">
            <a:spAutoFit/>
          </a:bodyPr>
          <a:lstStyle/>
          <a:p>
            <a:pPr defTabSz="914021"/>
            <a:r>
              <a:rPr lang="de-DE" sz="1600" dirty="0" err="1">
                <a:solidFill>
                  <a:prstClr val="black"/>
                </a:solidFill>
                <a:latin typeface="TheSans UHH" panose="020B0502050302020203" pitchFamily="34" charset="0"/>
              </a:rPr>
              <a:t>nanostructure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437515" y="5352579"/>
            <a:ext cx="2511599" cy="343620"/>
          </a:xfrm>
          <a:prstGeom prst="rect">
            <a:avLst/>
          </a:prstGeom>
        </p:spPr>
        <p:txBody>
          <a:bodyPr wrap="square" lIns="91400" tIns="45702" rIns="91400" bIns="45702">
            <a:spAutoFit/>
          </a:bodyPr>
          <a:lstStyle/>
          <a:p>
            <a:pPr defTabSz="914021"/>
            <a:r>
              <a:rPr lang="de-DE" sz="1600" dirty="0" err="1">
                <a:solidFill>
                  <a:prstClr val="black"/>
                </a:solidFill>
                <a:latin typeface="TheSans UHH" panose="020B0502050302020203" pitchFamily="34" charset="0"/>
              </a:rPr>
              <a:t>bulk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87151" y="5690158"/>
                <a:ext cx="9289032" cy="584775"/>
              </a:xfrm>
              <a:prstGeom prst="rect">
                <a:avLst/>
              </a:prstGeom>
              <a:noFill/>
            </p:spPr>
            <p:txBody>
              <a:bodyPr wrap="square" lIns="91400" tIns="45702" rIns="91400" bIns="45702" rtlCol="0">
                <a:spAutoFit/>
              </a:bodyPr>
              <a:lstStyle/>
              <a:p>
                <a:pPr defTabSz="914021"/>
                <a14:m>
                  <m:oMath xmlns:m="http://schemas.openxmlformats.org/officeDocument/2006/math">
                    <m:r>
                      <a:rPr lang="en-GB" sz="200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sz="200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       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TheSans UHH" panose="020B0502050302020203" pitchFamily="34" charset="0"/>
                  </a:rPr>
                  <a:t>TI two channel-model represents experiments for Bi</a:t>
                </a:r>
                <a:r>
                  <a:rPr lang="en-GB" sz="2000" baseline="-25000" dirty="0">
                    <a:solidFill>
                      <a:srgbClr val="C00000"/>
                    </a:solidFill>
                    <a:latin typeface="TheSans UHH" panose="020B0502050302020203" pitchFamily="34" charset="0"/>
                  </a:rPr>
                  <a:t>2</a:t>
                </a:r>
                <a:r>
                  <a:rPr lang="en-GB" sz="2000" dirty="0">
                    <a:solidFill>
                      <a:srgbClr val="C00000"/>
                    </a:solidFill>
                    <a:latin typeface="TheSans UHH" panose="020B0502050302020203" pitchFamily="34" charset="0"/>
                  </a:rPr>
                  <a:t>Te</a:t>
                </a:r>
                <a:r>
                  <a:rPr lang="en-GB" sz="2000" baseline="-25000" dirty="0">
                    <a:solidFill>
                      <a:srgbClr val="C00000"/>
                    </a:solidFill>
                    <a:latin typeface="TheSans UHH" panose="020B0502050302020203" pitchFamily="34" charset="0"/>
                  </a:rPr>
                  <a:t>3</a:t>
                </a:r>
                <a:r>
                  <a:rPr lang="en-GB" sz="2000" dirty="0">
                    <a:solidFill>
                      <a:srgbClr val="C00000"/>
                    </a:solidFill>
                    <a:latin typeface="TheSans UHH" panose="020B0502050302020203" pitchFamily="34" charset="0"/>
                  </a:rPr>
                  <a:t> very well.</a:t>
                </a:r>
              </a:p>
              <a:p>
                <a:pPr defTabSz="914021"/>
                <a:endParaRPr lang="en-GB" sz="1200" dirty="0">
                  <a:solidFill>
                    <a:srgbClr val="C00000"/>
                  </a:solidFill>
                  <a:latin typeface="TheSans UHH" panose="020B0502050302020203" pitchFamily="34" charset="0"/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47" y="5690158"/>
                <a:ext cx="9289032" cy="584775"/>
              </a:xfrm>
              <a:prstGeom prst="rect">
                <a:avLst/>
              </a:prstGeom>
              <a:blipFill rotWithShape="1">
                <a:blip r:embed="rId3"/>
                <a:stretch>
                  <a:fillRect t="-41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hteck 10"/>
          <p:cNvSpPr/>
          <p:nvPr/>
        </p:nvSpPr>
        <p:spPr>
          <a:xfrm>
            <a:off x="819198" y="5695711"/>
            <a:ext cx="7561673" cy="440759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lIns="91400" tIns="45702" rIns="91400" bIns="45702" rtlCol="0" anchor="ctr"/>
          <a:lstStyle/>
          <a:p>
            <a:pPr algn="ctr" defTabSz="914021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2" descr="C:\Users\jgooth\Desktop\Literature ZT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7" r="29426" b="48438"/>
          <a:stretch/>
        </p:blipFill>
        <p:spPr bwMode="auto">
          <a:xfrm>
            <a:off x="2023901" y="1103465"/>
            <a:ext cx="4688849" cy="390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leichschenkliges Dreieck 12"/>
          <p:cNvSpPr/>
          <p:nvPr/>
        </p:nvSpPr>
        <p:spPr>
          <a:xfrm>
            <a:off x="2579753" y="4827040"/>
            <a:ext cx="4065885" cy="525541"/>
          </a:xfrm>
          <a:prstGeom prst="triangle">
            <a:avLst>
              <a:gd name="adj" fmla="val 100000"/>
            </a:avLst>
          </a:prstGeom>
          <a:solidFill>
            <a:srgbClr val="C00000">
              <a:alpha val="20000"/>
            </a:srgbClr>
          </a:solidFill>
          <a:ln w="9525" cap="flat" cmpd="sng" algn="ctr">
            <a:solidFill>
              <a:srgbClr val="C00000"/>
            </a:solidFill>
            <a:prstDash val="solid"/>
          </a:ln>
          <a:effectLst/>
        </p:spPr>
        <p:txBody>
          <a:bodyPr lIns="91400" tIns="45702" rIns="91400" bIns="45702" rtlCol="0" anchor="ctr"/>
          <a:lstStyle/>
          <a:p>
            <a:pPr algn="ctr" defTabSz="914021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112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E23E-CC2D-4540-8E71-392CADC165A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65100" y="6285198"/>
            <a:ext cx="2561322" cy="208943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11th CMCEE, </a:t>
            </a:r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Vancouver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88928" y="390218"/>
            <a:ext cx="8737600" cy="662400"/>
          </a:xfrm>
          <a:prstGeom prst="rect">
            <a:avLst/>
          </a:prstGeom>
        </p:spPr>
        <p:txBody>
          <a:bodyPr lIns="91400" tIns="45702" rIns="91400" bIns="45702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Electrical Transport of Sb</a:t>
            </a:r>
            <a:r>
              <a:rPr lang="en-US" sz="2200" b="1" baseline="-25000" dirty="0">
                <a:solidFill>
                  <a:prstClr val="black"/>
                </a:solidFill>
                <a:ea typeface="Geneva"/>
                <a:cs typeface="Geneva"/>
              </a:rPr>
              <a:t>2</a:t>
            </a:r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Te</a:t>
            </a:r>
            <a:r>
              <a:rPr lang="en-US" sz="2200" b="1" baseline="-25000" dirty="0">
                <a:solidFill>
                  <a:prstClr val="black"/>
                </a:solidFill>
                <a:ea typeface="Geneva"/>
                <a:cs typeface="Geneva"/>
              </a:rPr>
              <a:t>3</a:t>
            </a:r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-Nanowires under Magnetic Fields</a:t>
            </a:r>
          </a:p>
        </p:txBody>
      </p:sp>
      <p:pic>
        <p:nvPicPr>
          <p:cNvPr id="6" name="Bild 7" descr="growth and devic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2" y="961743"/>
            <a:ext cx="5022387" cy="5131557"/>
          </a:xfrm>
          <a:prstGeom prst="rect">
            <a:avLst/>
          </a:prstGeom>
          <a:noFill/>
        </p:spPr>
      </p:pic>
      <p:sp>
        <p:nvSpPr>
          <p:cNvPr id="7" name="Ellipse 6"/>
          <p:cNvSpPr/>
          <p:nvPr/>
        </p:nvSpPr>
        <p:spPr>
          <a:xfrm>
            <a:off x="6300192" y="1196752"/>
            <a:ext cx="1159568" cy="108012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>
              <a:rot lat="17999990" lon="0" rev="0"/>
            </a:camera>
            <a:lightRig rig="threePt" dir="t"/>
          </a:scene3d>
          <a:sp3d extrusionH="4445000" contourW="12700" prstMaterial="clear">
            <a:contourClr>
              <a:srgbClr val="4F81BD"/>
            </a:contourClr>
          </a:sp3d>
        </p:spPr>
        <p:txBody>
          <a:bodyPr lIns="91400" tIns="45702" rIns="91400" bIns="45702" rtlCol="0" anchor="ctr"/>
          <a:lstStyle/>
          <a:p>
            <a:pPr algn="ctr" defTabSz="914021">
              <a:defRPr/>
            </a:pPr>
            <a:endParaRPr lang="de-DE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6452596" y="1412777"/>
            <a:ext cx="855712" cy="69246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>
              <a:rot lat="17999990" lon="0" rev="0"/>
            </a:camera>
            <a:lightRig rig="threePt" dir="t"/>
          </a:scene3d>
          <a:sp3d extrusionH="4445000" contourW="12700" prstMaterial="softEdge">
            <a:contourClr>
              <a:srgbClr val="4F81BD"/>
            </a:contourClr>
          </a:sp3d>
        </p:spPr>
        <p:txBody>
          <a:bodyPr lIns="91400" tIns="45702" rIns="91400" bIns="45702" rtlCol="0" anchor="ctr"/>
          <a:lstStyle/>
          <a:p>
            <a:pPr algn="ctr" defTabSz="914021">
              <a:defRPr/>
            </a:pPr>
            <a:endParaRPr lang="de-DE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" name="Gerade Verbindung 9"/>
          <p:cNvCxnSpPr/>
          <p:nvPr/>
        </p:nvCxnSpPr>
        <p:spPr>
          <a:xfrm flipV="1">
            <a:off x="6955704" y="1322541"/>
            <a:ext cx="859904" cy="576064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50000"/>
              </a:srgbClr>
            </a:solidFill>
            <a:prstDash val="solid"/>
          </a:ln>
          <a:effectLst/>
        </p:spPr>
      </p:cxnSp>
      <p:sp>
        <p:nvSpPr>
          <p:cNvPr id="11" name="Textfeld 10"/>
          <p:cNvSpPr txBox="1"/>
          <p:nvPr/>
        </p:nvSpPr>
        <p:spPr>
          <a:xfrm>
            <a:off x="7774182" y="1988840"/>
            <a:ext cx="826060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defTabSz="914021"/>
            <a:r>
              <a:rPr lang="de-DE" dirty="0" smtClean="0">
                <a:solidFill>
                  <a:prstClr val="black"/>
                </a:solidFill>
                <a:latin typeface="Calibri"/>
              </a:rPr>
              <a:t>R </a:t>
            </a:r>
            <a:r>
              <a:rPr lang="de-DE" baseline="-25000" dirty="0" smtClean="0">
                <a:solidFill>
                  <a:prstClr val="black"/>
                </a:solidFill>
                <a:latin typeface="Calibri"/>
              </a:rPr>
              <a:t>Surface</a:t>
            </a:r>
            <a:endParaRPr lang="de-DE" baseline="-25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" name="Gerade Verbindung 11"/>
          <p:cNvCxnSpPr/>
          <p:nvPr/>
        </p:nvCxnSpPr>
        <p:spPr>
          <a:xfrm flipV="1">
            <a:off x="7344230" y="2173506"/>
            <a:ext cx="429952" cy="288032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40000"/>
                <a:lumOff val="60000"/>
              </a:srgbClr>
            </a:solidFill>
            <a:prstDash val="solid"/>
          </a:ln>
          <a:effectLst/>
        </p:spPr>
      </p:cxnSp>
      <p:sp>
        <p:nvSpPr>
          <p:cNvPr id="13" name="Textfeld 12"/>
          <p:cNvSpPr txBox="1"/>
          <p:nvPr/>
        </p:nvSpPr>
        <p:spPr>
          <a:xfrm>
            <a:off x="7740352" y="1124744"/>
            <a:ext cx="631904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defTabSz="914021"/>
            <a:r>
              <a:rPr lang="de-DE" dirty="0" smtClean="0">
                <a:solidFill>
                  <a:prstClr val="black"/>
                </a:solidFill>
                <a:latin typeface="Calibri"/>
              </a:rPr>
              <a:t>R </a:t>
            </a:r>
            <a:r>
              <a:rPr lang="de-DE" baseline="-25000" dirty="0" err="1" smtClean="0">
                <a:solidFill>
                  <a:prstClr val="black"/>
                </a:solidFill>
                <a:latin typeface="Calibri"/>
              </a:rPr>
              <a:t>Bulk</a:t>
            </a:r>
            <a:endParaRPr lang="de-DE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7740352" y="3356992"/>
            <a:ext cx="371604" cy="1152128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00" tIns="45702" rIns="91400" bIns="45702" rtlCol="0" anchor="ctr"/>
          <a:lstStyle/>
          <a:p>
            <a:pPr algn="ctr" defTabSz="914021">
              <a:defRPr/>
            </a:pPr>
            <a:endParaRPr lang="de-DE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8376860" y="3356992"/>
            <a:ext cx="371604" cy="1152128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00" tIns="45702" rIns="91400" bIns="45702" rtlCol="0" anchor="ctr"/>
          <a:lstStyle/>
          <a:p>
            <a:pPr algn="ctr" defTabSz="914021">
              <a:defRPr/>
            </a:pPr>
            <a:endParaRPr lang="de-DE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6" name="Gerade Verbindung 15"/>
          <p:cNvCxnSpPr>
            <a:stCxn id="15" idx="0"/>
          </p:cNvCxnSpPr>
          <p:nvPr/>
        </p:nvCxnSpPr>
        <p:spPr>
          <a:xfrm flipV="1">
            <a:off x="8562662" y="2996954"/>
            <a:ext cx="0" cy="36004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" name="Gerade Verbindung 16"/>
          <p:cNvCxnSpPr/>
          <p:nvPr/>
        </p:nvCxnSpPr>
        <p:spPr>
          <a:xfrm flipV="1">
            <a:off x="7956376" y="2996954"/>
            <a:ext cx="0" cy="36004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" name="Gerade Verbindung 17"/>
          <p:cNvCxnSpPr/>
          <p:nvPr/>
        </p:nvCxnSpPr>
        <p:spPr>
          <a:xfrm flipV="1">
            <a:off x="7956376" y="4509120"/>
            <a:ext cx="0" cy="36004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" name="Gerade Verbindung 18"/>
          <p:cNvCxnSpPr/>
          <p:nvPr/>
        </p:nvCxnSpPr>
        <p:spPr>
          <a:xfrm flipV="1">
            <a:off x="8532440" y="4509120"/>
            <a:ext cx="0" cy="36004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0" name="Gerade Verbindung 19"/>
          <p:cNvCxnSpPr/>
          <p:nvPr/>
        </p:nvCxnSpPr>
        <p:spPr>
          <a:xfrm>
            <a:off x="7956376" y="4869160"/>
            <a:ext cx="606286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1" name="Gerade Verbindung 20"/>
          <p:cNvCxnSpPr/>
          <p:nvPr/>
        </p:nvCxnSpPr>
        <p:spPr>
          <a:xfrm>
            <a:off x="7956376" y="2996952"/>
            <a:ext cx="606286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2" name="Gerade Verbindung 21"/>
          <p:cNvCxnSpPr/>
          <p:nvPr/>
        </p:nvCxnSpPr>
        <p:spPr>
          <a:xfrm flipV="1">
            <a:off x="8244408" y="4869160"/>
            <a:ext cx="0" cy="36004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3" name="Gerade Verbindung 22"/>
          <p:cNvCxnSpPr/>
          <p:nvPr/>
        </p:nvCxnSpPr>
        <p:spPr>
          <a:xfrm flipV="1">
            <a:off x="8244408" y="2636912"/>
            <a:ext cx="0" cy="36004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4" name="Textfeld 23"/>
          <p:cNvSpPr txBox="1"/>
          <p:nvPr/>
        </p:nvSpPr>
        <p:spPr>
          <a:xfrm rot="16200000">
            <a:off x="7622692" y="3734097"/>
            <a:ext cx="604653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defTabSz="914021"/>
            <a:r>
              <a:rPr lang="de-DE" b="1" dirty="0" err="1" smtClean="0">
                <a:solidFill>
                  <a:prstClr val="white"/>
                </a:solidFill>
                <a:latin typeface="Calibri"/>
              </a:rPr>
              <a:t>Bulk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feld 24"/>
          <p:cNvSpPr txBox="1"/>
          <p:nvPr/>
        </p:nvSpPr>
        <p:spPr>
          <a:xfrm rot="16200000">
            <a:off x="8111955" y="3762402"/>
            <a:ext cx="903686" cy="37150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defTabSz="914021"/>
            <a:r>
              <a:rPr lang="de-DE" b="1" dirty="0" smtClean="0">
                <a:solidFill>
                  <a:prstClr val="white"/>
                </a:solidFill>
                <a:latin typeface="Calibri"/>
              </a:rPr>
              <a:t>Surface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441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51520" y="283875"/>
            <a:ext cx="4402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Electric field-dependent </a:t>
            </a:r>
            <a:r>
              <a:rPr lang="en-US" b="1" dirty="0" err="1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Shubnikov</a:t>
            </a:r>
            <a:r>
              <a:rPr lang="en-US" b="1" dirty="0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-de Haas spectra </a:t>
            </a:r>
            <a:r>
              <a:rPr lang="en-US" b="1" dirty="0" smtClean="0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of </a:t>
            </a:r>
            <a:r>
              <a:rPr lang="en-US" b="1" dirty="0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a </a:t>
            </a:r>
            <a:r>
              <a:rPr lang="en-US" b="1" dirty="0" smtClean="0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Bi</a:t>
            </a:r>
            <a:r>
              <a:rPr lang="en-US" b="1" baseline="-25000" dirty="0" smtClean="0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2</a:t>
            </a:r>
            <a:r>
              <a:rPr lang="en-US" b="1" dirty="0" smtClean="0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Te</a:t>
            </a:r>
            <a:r>
              <a:rPr lang="en-US" b="1" baseline="-25000" dirty="0" smtClean="0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3</a:t>
            </a:r>
            <a:r>
              <a:rPr lang="en-US" b="1" dirty="0" smtClean="0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 nanowire</a:t>
            </a:r>
            <a:endParaRPr lang="de-DE" b="1" dirty="0">
              <a:solidFill>
                <a:srgbClr val="1F497D">
                  <a:lumMod val="50000"/>
                </a:srgbClr>
              </a:solidFill>
              <a:ea typeface="Geneva"/>
              <a:cs typeface="Geneva"/>
            </a:endParaRPr>
          </a:p>
          <a:p>
            <a:pPr algn="ctr" defTabSz="914400"/>
            <a:endParaRPr lang="de-DE" dirty="0">
              <a:solidFill>
                <a:srgbClr val="1F497D"/>
              </a:solidFill>
            </a:endParaRPr>
          </a:p>
        </p:txBody>
      </p:sp>
      <p:pic>
        <p:nvPicPr>
          <p:cNvPr id="5" name="Grafik 4" descr="C:\Users\jgooth\Desktop\Linear dispersion relation on TI nanowire\Figures\Figure 2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5" t="13824" r="54227" b="46273"/>
          <a:stretch/>
        </p:blipFill>
        <p:spPr bwMode="auto">
          <a:xfrm>
            <a:off x="555600" y="2847615"/>
            <a:ext cx="2592288" cy="24731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 descr="C:\Users\jgooth\Desktop\Linear dispersion relation on TI nanowire\Figures\Table of content figure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0" t="22354" r="24123" b="35585"/>
          <a:stretch/>
        </p:blipFill>
        <p:spPr bwMode="auto">
          <a:xfrm>
            <a:off x="774450" y="1012086"/>
            <a:ext cx="3688270" cy="19128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11560" y="5330687"/>
            <a:ext cx="385116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white"/>
                </a:solidFill>
                <a:cs typeface="Arial" panose="020B0604020202020204" pitchFamily="34" charset="0"/>
              </a:rPr>
              <a:t>L</a:t>
            </a:r>
            <a:r>
              <a:rPr lang="en-US" dirty="0" smtClean="0">
                <a:solidFill>
                  <a:prstClr val="white"/>
                </a:solidFill>
                <a:cs typeface="Arial" panose="020B0604020202020204" pitchFamily="34" charset="0"/>
              </a:rPr>
              <a:t>inear dispersion relation is observed by transport measurements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0"/>
          <a:stretch/>
        </p:blipFill>
        <p:spPr bwMode="auto">
          <a:xfrm>
            <a:off x="2931864" y="2539723"/>
            <a:ext cx="1468414" cy="292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67544" y="6186790"/>
            <a:ext cx="3499066" cy="338554"/>
          </a:xfrm>
          <a:prstGeom prst="rect">
            <a:avLst/>
          </a:prstGeom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/>
                </a:solidFill>
              </a:rPr>
              <a:t>J</a:t>
            </a:r>
            <a:r>
              <a:rPr lang="en-US" sz="1600" dirty="0" smtClean="0">
                <a:solidFill>
                  <a:prstClr val="black"/>
                </a:solidFill>
              </a:rPr>
              <a:t>. </a:t>
            </a:r>
            <a:r>
              <a:rPr lang="en-US" sz="1600" dirty="0" err="1" smtClean="0">
                <a:solidFill>
                  <a:prstClr val="black"/>
                </a:solidFill>
              </a:rPr>
              <a:t>Gooth</a:t>
            </a:r>
            <a:r>
              <a:rPr lang="en-US" sz="1600" dirty="0" smtClean="0">
                <a:solidFill>
                  <a:prstClr val="black"/>
                </a:solidFill>
              </a:rPr>
              <a:t>  et al., APL. 104, 243115 (2014)</a:t>
            </a:r>
            <a:endParaRPr lang="de-DE" sz="1600" dirty="0">
              <a:solidFill>
                <a:prstClr val="black"/>
              </a:solidFill>
            </a:endParaRPr>
          </a:p>
        </p:txBody>
      </p:sp>
      <p:cxnSp>
        <p:nvCxnSpPr>
          <p:cNvPr id="12" name="Gerade Verbindung 11"/>
          <p:cNvCxnSpPr/>
          <p:nvPr/>
        </p:nvCxnSpPr>
        <p:spPr>
          <a:xfrm>
            <a:off x="4860032" y="432172"/>
            <a:ext cx="0" cy="5877148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4860032" y="332656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2D and 1D Transport in Cylindrical NWs under Transverse </a:t>
            </a:r>
            <a:r>
              <a:rPr lang="en-US" b="1" dirty="0">
                <a:solidFill>
                  <a:prstClr val="black"/>
                </a:solidFill>
              </a:rPr>
              <a:t>M</a:t>
            </a:r>
            <a:r>
              <a:rPr lang="en-US" b="1" dirty="0" smtClean="0">
                <a:solidFill>
                  <a:prstClr val="black"/>
                </a:solidFill>
              </a:rPr>
              <a:t>agnetic fields</a:t>
            </a:r>
          </a:p>
          <a:p>
            <a:pPr defTabSz="914400"/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199364" y="6165304"/>
            <a:ext cx="3693116" cy="338554"/>
          </a:xfrm>
          <a:prstGeom prst="rect">
            <a:avLst/>
          </a:prstGeom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</a:rPr>
              <a:t>S. </a:t>
            </a:r>
            <a:r>
              <a:rPr lang="en-US" sz="1600" dirty="0" err="1" smtClean="0">
                <a:solidFill>
                  <a:prstClr val="black"/>
                </a:solidFill>
              </a:rPr>
              <a:t>Baessler</a:t>
            </a:r>
            <a:r>
              <a:rPr lang="en-US" sz="1600" dirty="0" smtClean="0">
                <a:solidFill>
                  <a:prstClr val="black"/>
                </a:solidFill>
              </a:rPr>
              <a:t> et al , APL. 107, 181602 (2015)</a:t>
            </a:r>
            <a:endParaRPr lang="de-DE" sz="1600" dirty="0">
              <a:solidFill>
                <a:prstClr val="black"/>
              </a:solidFill>
            </a:endParaRPr>
          </a:p>
        </p:txBody>
      </p:sp>
      <p:pic>
        <p:nvPicPr>
          <p:cNvPr id="16" name="Picture 3" descr="C:\Users\sbaessle\Dropbox\Unikram\APL\figure3a-e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26"/>
          <a:stretch/>
        </p:blipFill>
        <p:spPr bwMode="auto">
          <a:xfrm>
            <a:off x="5133506" y="1320773"/>
            <a:ext cx="3686966" cy="138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5076056" y="5317412"/>
            <a:ext cx="385116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cs typeface="Arial" panose="020B0604020202020204" pitchFamily="34" charset="0"/>
              </a:rPr>
              <a:t>Oscillations cannot be explained </a:t>
            </a:r>
          </a:p>
          <a:p>
            <a:pPr algn="ctr" defTabSz="914400"/>
            <a:r>
              <a:rPr lang="en-US" dirty="0" smtClean="0">
                <a:solidFill>
                  <a:prstClr val="white"/>
                </a:solidFill>
                <a:cs typeface="Arial" panose="020B0604020202020204" pitchFamily="34" charset="0"/>
              </a:rPr>
              <a:t>by 2D surface or 3D bulk states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004048" y="2780928"/>
            <a:ext cx="1567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b="1" dirty="0" smtClean="0">
                <a:solidFill>
                  <a:prstClr val="black"/>
                </a:solidFill>
              </a:rPr>
              <a:t>Landau Levels </a:t>
            </a:r>
            <a:endParaRPr lang="de-DE" b="1" dirty="0">
              <a:solidFill>
                <a:prstClr val="black"/>
              </a:solidFill>
            </a:endParaRPr>
          </a:p>
        </p:txBody>
      </p:sp>
      <p:pic>
        <p:nvPicPr>
          <p:cNvPr id="17" name="Picture 2" descr="C:\Users\sbaessle\Dropbox\Unikram\APL\figure2a-d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072" y="2780928"/>
            <a:ext cx="3597392" cy="234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44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51520" y="283875"/>
            <a:ext cx="4402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Electric field-dependent </a:t>
            </a:r>
            <a:r>
              <a:rPr lang="en-US" b="1" dirty="0" err="1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Shubnikov</a:t>
            </a:r>
            <a:r>
              <a:rPr lang="en-US" b="1" dirty="0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-de Haas spectra </a:t>
            </a:r>
            <a:r>
              <a:rPr lang="en-US" b="1" dirty="0" smtClean="0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of </a:t>
            </a:r>
            <a:r>
              <a:rPr lang="en-US" b="1" dirty="0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a </a:t>
            </a:r>
            <a:r>
              <a:rPr lang="en-US" b="1" dirty="0" smtClean="0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Bi</a:t>
            </a:r>
            <a:r>
              <a:rPr lang="en-US" b="1" baseline="-25000" dirty="0" smtClean="0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2</a:t>
            </a:r>
            <a:r>
              <a:rPr lang="en-US" b="1" dirty="0" smtClean="0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Te</a:t>
            </a:r>
            <a:r>
              <a:rPr lang="en-US" b="1" baseline="-25000" dirty="0" smtClean="0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3</a:t>
            </a:r>
            <a:r>
              <a:rPr lang="en-US" b="1" dirty="0" smtClean="0">
                <a:solidFill>
                  <a:srgbClr val="1F497D">
                    <a:lumMod val="50000"/>
                  </a:srgbClr>
                </a:solidFill>
                <a:ea typeface="Geneva"/>
                <a:cs typeface="Geneva"/>
              </a:rPr>
              <a:t> nanowire</a:t>
            </a:r>
            <a:endParaRPr lang="de-DE" b="1" dirty="0">
              <a:solidFill>
                <a:srgbClr val="1F497D">
                  <a:lumMod val="50000"/>
                </a:srgbClr>
              </a:solidFill>
              <a:ea typeface="Geneva"/>
              <a:cs typeface="Geneva"/>
            </a:endParaRPr>
          </a:p>
          <a:p>
            <a:pPr algn="ctr" defTabSz="914400"/>
            <a:endParaRPr lang="de-DE" dirty="0">
              <a:solidFill>
                <a:srgbClr val="1F497D"/>
              </a:solidFill>
            </a:endParaRPr>
          </a:p>
        </p:txBody>
      </p:sp>
      <p:pic>
        <p:nvPicPr>
          <p:cNvPr id="5" name="Grafik 4" descr="C:\Users\jgooth\Desktop\Linear dispersion relation on TI nanowire\Figures\Figure 2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5" t="13824" r="54227" b="46273"/>
          <a:stretch/>
        </p:blipFill>
        <p:spPr bwMode="auto">
          <a:xfrm>
            <a:off x="555600" y="2847615"/>
            <a:ext cx="2592288" cy="24731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 descr="C:\Users\jgooth\Desktop\Linear dispersion relation on TI nanowire\Figures\Table of content figure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0" t="22354" r="24123" b="35585"/>
          <a:stretch/>
        </p:blipFill>
        <p:spPr bwMode="auto">
          <a:xfrm>
            <a:off x="774450" y="1012086"/>
            <a:ext cx="3688270" cy="19128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11560" y="5330687"/>
            <a:ext cx="385116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cs typeface="Arial" panose="020B0604020202020204" pitchFamily="34" charset="0"/>
              </a:rPr>
              <a:t>The linear dispersion relation is observed by transport measurements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0"/>
          <a:stretch/>
        </p:blipFill>
        <p:spPr bwMode="auto">
          <a:xfrm>
            <a:off x="2931864" y="2539723"/>
            <a:ext cx="1468414" cy="292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67544" y="6186790"/>
            <a:ext cx="3499066" cy="338554"/>
          </a:xfrm>
          <a:prstGeom prst="rect">
            <a:avLst/>
          </a:prstGeom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/>
                </a:solidFill>
              </a:rPr>
              <a:t>J</a:t>
            </a:r>
            <a:r>
              <a:rPr lang="en-US" sz="1600" dirty="0" smtClean="0">
                <a:solidFill>
                  <a:prstClr val="black"/>
                </a:solidFill>
              </a:rPr>
              <a:t>. </a:t>
            </a:r>
            <a:r>
              <a:rPr lang="en-US" sz="1600" dirty="0" err="1" smtClean="0">
                <a:solidFill>
                  <a:prstClr val="black"/>
                </a:solidFill>
              </a:rPr>
              <a:t>Gooth</a:t>
            </a:r>
            <a:r>
              <a:rPr lang="en-US" sz="1600" dirty="0" smtClean="0">
                <a:solidFill>
                  <a:prstClr val="black"/>
                </a:solidFill>
              </a:rPr>
              <a:t>  et al., APL. 104, 243115 (2014)</a:t>
            </a:r>
            <a:endParaRPr lang="de-DE" sz="1600" dirty="0">
              <a:solidFill>
                <a:prstClr val="black"/>
              </a:solidFill>
            </a:endParaRPr>
          </a:p>
        </p:txBody>
      </p:sp>
      <p:cxnSp>
        <p:nvCxnSpPr>
          <p:cNvPr id="12" name="Gerade Verbindung 11"/>
          <p:cNvCxnSpPr/>
          <p:nvPr/>
        </p:nvCxnSpPr>
        <p:spPr>
          <a:xfrm>
            <a:off x="4860032" y="432172"/>
            <a:ext cx="0" cy="5877148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4860032" y="332656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2D and 1D Transport in Cylindrical NWs under Transverse </a:t>
            </a:r>
            <a:r>
              <a:rPr lang="en-US" b="1" dirty="0">
                <a:solidFill>
                  <a:prstClr val="black"/>
                </a:solidFill>
              </a:rPr>
              <a:t>M</a:t>
            </a:r>
            <a:r>
              <a:rPr lang="en-US" b="1" dirty="0" smtClean="0">
                <a:solidFill>
                  <a:prstClr val="black"/>
                </a:solidFill>
              </a:rPr>
              <a:t>agnetic fields</a:t>
            </a:r>
          </a:p>
          <a:p>
            <a:pPr defTabSz="914400"/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199364" y="6165304"/>
            <a:ext cx="3693116" cy="338554"/>
          </a:xfrm>
          <a:prstGeom prst="rect">
            <a:avLst/>
          </a:prstGeom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</a:rPr>
              <a:t>S. </a:t>
            </a:r>
            <a:r>
              <a:rPr lang="en-US" sz="1600" dirty="0" err="1" smtClean="0">
                <a:solidFill>
                  <a:prstClr val="black"/>
                </a:solidFill>
              </a:rPr>
              <a:t>Baessler</a:t>
            </a:r>
            <a:r>
              <a:rPr lang="en-US" sz="1600" dirty="0" smtClean="0">
                <a:solidFill>
                  <a:prstClr val="black"/>
                </a:solidFill>
              </a:rPr>
              <a:t> et al , APL. 107, 181602 (2015)</a:t>
            </a:r>
            <a:endParaRPr lang="de-DE" sz="1600" dirty="0">
              <a:solidFill>
                <a:prstClr val="black"/>
              </a:solidFill>
            </a:endParaRPr>
          </a:p>
        </p:txBody>
      </p:sp>
      <p:pic>
        <p:nvPicPr>
          <p:cNvPr id="16" name="Picture 3" descr="C:\Users\sbaessle\Dropbox\Unikram\APL\figure3a-e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26"/>
          <a:stretch/>
        </p:blipFill>
        <p:spPr bwMode="auto">
          <a:xfrm>
            <a:off x="5133506" y="1320773"/>
            <a:ext cx="3686966" cy="138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5076056" y="5317412"/>
            <a:ext cx="385116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cs typeface="Arial" panose="020B0604020202020204" pitchFamily="34" charset="0"/>
              </a:rPr>
              <a:t>Oscillations cannot be explained </a:t>
            </a:r>
          </a:p>
          <a:p>
            <a:pPr algn="ctr" defTabSz="914400"/>
            <a:r>
              <a:rPr lang="en-US" dirty="0" smtClean="0">
                <a:solidFill>
                  <a:prstClr val="white"/>
                </a:solidFill>
                <a:cs typeface="Arial" panose="020B0604020202020204" pitchFamily="34" charset="0"/>
              </a:rPr>
              <a:t>by 2D surface or 3D bulk states</a:t>
            </a:r>
          </a:p>
        </p:txBody>
      </p:sp>
      <p:pic>
        <p:nvPicPr>
          <p:cNvPr id="14" name="Picture 3" descr="C:\Users\sbaessle\Dropbox\Unikram\APL\figure3a-e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4"/>
          <a:stretch/>
        </p:blipFill>
        <p:spPr bwMode="auto">
          <a:xfrm>
            <a:off x="4996972" y="3218873"/>
            <a:ext cx="4039524" cy="193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004048" y="2780928"/>
            <a:ext cx="1567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b="1" dirty="0" smtClean="0">
                <a:solidFill>
                  <a:prstClr val="black"/>
                </a:solidFill>
              </a:rPr>
              <a:t>Landau Levels </a:t>
            </a:r>
            <a:endParaRPr lang="de-DE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7960" y="16655"/>
            <a:ext cx="8786812" cy="872414"/>
          </a:xfrm>
        </p:spPr>
        <p:txBody>
          <a:bodyPr/>
          <a:lstStyle/>
          <a:p>
            <a:pPr algn="l"/>
            <a:r>
              <a:rPr lang="en-US" sz="2000" b="1" dirty="0">
                <a:latin typeface="Calibri" pitchFamily="34" charset="0"/>
              </a:rPr>
              <a:t>Thermionic Energy Converters: Principles</a:t>
            </a:r>
          </a:p>
        </p:txBody>
      </p:sp>
      <p:pic>
        <p:nvPicPr>
          <p:cNvPr id="8" name="Grafik 7" descr="principe_theo_cofisis_eng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15"/>
          <a:stretch>
            <a:fillRect/>
          </a:stretch>
        </p:blipFill>
        <p:spPr bwMode="auto">
          <a:xfrm>
            <a:off x="4691942" y="1906974"/>
            <a:ext cx="4221252" cy="32072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5135339" y="856770"/>
            <a:ext cx="3681121" cy="369332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GB" dirty="0" smtClean="0"/>
              <a:t>Solid </a:t>
            </a:r>
            <a:r>
              <a:rPr lang="en-GB" dirty="0"/>
              <a:t>S</a:t>
            </a:r>
            <a:r>
              <a:rPr lang="en-GB" dirty="0" smtClean="0"/>
              <a:t>tate </a:t>
            </a:r>
            <a:r>
              <a:rPr lang="en-GB" dirty="0"/>
              <a:t>T</a:t>
            </a:r>
            <a:r>
              <a:rPr lang="en-GB" dirty="0" smtClean="0"/>
              <a:t>hermionic Device</a:t>
            </a:r>
            <a:endParaRPr lang="de-DE" dirty="0"/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80" y="1770490"/>
            <a:ext cx="4108450" cy="290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69377" y="818774"/>
            <a:ext cx="4090549" cy="369332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GB" dirty="0" smtClean="0"/>
              <a:t>Vacuum based </a:t>
            </a:r>
            <a:r>
              <a:rPr lang="en-GB" dirty="0"/>
              <a:t>T</a:t>
            </a:r>
            <a:r>
              <a:rPr lang="en-GB" dirty="0" smtClean="0"/>
              <a:t>hermionic </a:t>
            </a:r>
            <a:r>
              <a:rPr lang="en-GB" dirty="0"/>
              <a:t>D</a:t>
            </a:r>
            <a:r>
              <a:rPr lang="en-GB" dirty="0" smtClean="0"/>
              <a:t>evice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5377215" y="1346351"/>
            <a:ext cx="103387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00" tIns="45702" rIns="91400" bIns="45702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</a:rPr>
              <a:t>Metal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631406" y="1362271"/>
            <a:ext cx="103387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00" tIns="45702" rIns="91400" bIns="45702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</a:rPr>
              <a:t>Metal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420424" y="1239440"/>
            <a:ext cx="1235962" cy="5949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00" tIns="45702" rIns="91400" bIns="45702" rtlCol="0">
            <a:spAutoFit/>
          </a:bodyPr>
          <a:lstStyle/>
          <a:p>
            <a:pPr algn="ctr"/>
            <a:r>
              <a:rPr lang="de-DE" sz="1600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Semi-</a:t>
            </a:r>
            <a:r>
              <a:rPr lang="de-DE" sz="1600" dirty="0" err="1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conductor</a:t>
            </a:r>
            <a:endParaRPr lang="de-DE" sz="1600" dirty="0">
              <a:solidFill>
                <a:schemeClr val="bg1">
                  <a:lumMod val="9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62000" y="1334975"/>
            <a:ext cx="103387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00" tIns="45702" rIns="91400" bIns="45702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</a:rPr>
              <a:t>Metal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129839" y="1337247"/>
            <a:ext cx="103387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00" tIns="45702" rIns="91400" bIns="45702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</a:rPr>
              <a:t>Metal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91560" y="1337247"/>
            <a:ext cx="1235962" cy="369332"/>
          </a:xfrm>
          <a:prstGeom prst="rect">
            <a:avLst/>
          </a:prstGeom>
          <a:solidFill>
            <a:srgbClr val="969696"/>
          </a:solidFill>
        </p:spPr>
        <p:txBody>
          <a:bodyPr wrap="square" lIns="91400" tIns="45702" rIns="91400" bIns="45702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Vacuum</a:t>
            </a:r>
            <a:endParaRPr lang="de-DE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9769" y="4807625"/>
            <a:ext cx="5026199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00" tIns="45702" rIns="91400" bIns="45702" rtlCol="0">
            <a:spAutoFit/>
          </a:bodyPr>
          <a:lstStyle/>
          <a:p>
            <a:r>
              <a:rPr lang="en-US" b="0" dirty="0"/>
              <a:t>Basic Concept: W. </a:t>
            </a:r>
            <a:r>
              <a:rPr lang="en-US" b="0" dirty="0" err="1"/>
              <a:t>Schlichter</a:t>
            </a:r>
            <a:r>
              <a:rPr lang="en-US" b="0" dirty="0"/>
              <a:t>, Germany, </a:t>
            </a:r>
            <a:r>
              <a:rPr lang="en-US" b="0" dirty="0" smtClean="0"/>
              <a:t>1915</a:t>
            </a:r>
          </a:p>
          <a:p>
            <a:endParaRPr lang="en-US" sz="800" dirty="0"/>
          </a:p>
          <a:p>
            <a:r>
              <a:rPr lang="de-DE" b="0" dirty="0"/>
              <a:t>Lab </a:t>
            </a:r>
            <a:r>
              <a:rPr lang="de-DE" b="0" dirty="0" err="1"/>
              <a:t>demonstration</a:t>
            </a:r>
            <a:r>
              <a:rPr lang="de-DE" b="0" dirty="0"/>
              <a:t> (</a:t>
            </a:r>
            <a:r>
              <a:rPr lang="de-DE" b="0" dirty="0" err="1"/>
              <a:t>cesium</a:t>
            </a:r>
            <a:r>
              <a:rPr lang="de-DE" b="0" dirty="0"/>
              <a:t> </a:t>
            </a:r>
            <a:r>
              <a:rPr lang="de-DE" b="0" dirty="0" err="1"/>
              <a:t>vapor</a:t>
            </a:r>
            <a:r>
              <a:rPr lang="de-DE" b="0" dirty="0"/>
              <a:t> </a:t>
            </a:r>
            <a:r>
              <a:rPr lang="de-DE" b="0" dirty="0" err="1"/>
              <a:t>diode</a:t>
            </a:r>
            <a:r>
              <a:rPr lang="de-DE" b="0" dirty="0"/>
              <a:t>):</a:t>
            </a:r>
          </a:p>
          <a:p>
            <a:r>
              <a:rPr lang="de-DE" b="0" dirty="0"/>
              <a:t>M. Y. </a:t>
            </a:r>
            <a:r>
              <a:rPr lang="de-DE" b="0" dirty="0" err="1"/>
              <a:t>Gurtovoy</a:t>
            </a:r>
            <a:r>
              <a:rPr lang="de-DE" b="0" dirty="0"/>
              <a:t> </a:t>
            </a:r>
            <a:r>
              <a:rPr lang="de-DE" b="0" dirty="0" err="1"/>
              <a:t>and</a:t>
            </a:r>
            <a:r>
              <a:rPr lang="de-DE" b="0" dirty="0"/>
              <a:t> G. I. </a:t>
            </a:r>
            <a:r>
              <a:rPr lang="de-DE" b="0" dirty="0" err="1"/>
              <a:t>Kovalenko</a:t>
            </a:r>
            <a:r>
              <a:rPr lang="de-DE" b="0" dirty="0"/>
              <a:t>, USSR, </a:t>
            </a:r>
            <a:r>
              <a:rPr lang="de-DE" b="0" dirty="0" smtClean="0"/>
              <a:t>1941</a:t>
            </a:r>
            <a:endParaRPr lang="de-DE" b="0" dirty="0"/>
          </a:p>
        </p:txBody>
      </p:sp>
      <p:sp>
        <p:nvSpPr>
          <p:cNvPr id="15" name="Textfeld 14"/>
          <p:cNvSpPr txBox="1"/>
          <p:nvPr/>
        </p:nvSpPr>
        <p:spPr>
          <a:xfrm>
            <a:off x="5213438" y="5155195"/>
            <a:ext cx="386232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00" tIns="45702" rIns="91400" bIns="45702" rtlCol="0">
            <a:spAutoFit/>
          </a:bodyPr>
          <a:lstStyle/>
          <a:p>
            <a:r>
              <a:rPr lang="en-US" b="0" dirty="0" smtClean="0"/>
              <a:t>Pioneers: G.D</a:t>
            </a:r>
            <a:r>
              <a:rPr lang="en-US" b="0" dirty="0"/>
              <a:t>. </a:t>
            </a:r>
            <a:r>
              <a:rPr lang="en-US" b="0" dirty="0" smtClean="0"/>
              <a:t>Mahan and A. </a:t>
            </a:r>
            <a:r>
              <a:rPr lang="en-US" b="0" dirty="0" err="1" smtClean="0"/>
              <a:t>Shakouri</a:t>
            </a:r>
            <a:r>
              <a:rPr lang="en-US" b="0" dirty="0" smtClean="0"/>
              <a:t>, USA, 1994/1997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0844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/>
          <a:srcRect t="9212"/>
          <a:stretch>
            <a:fillRect/>
          </a:stretch>
        </p:blipFill>
        <p:spPr bwMode="auto">
          <a:xfrm>
            <a:off x="124358" y="883225"/>
            <a:ext cx="7975067" cy="506672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</p:pic>
      <p:sp>
        <p:nvSpPr>
          <p:cNvPr id="31748" name="Rectangle 2"/>
          <p:cNvSpPr>
            <a:spLocks noGrp="1"/>
          </p:cNvSpPr>
          <p:nvPr>
            <p:ph type="title" idx="4294967295"/>
          </p:nvPr>
        </p:nvSpPr>
        <p:spPr>
          <a:xfrm>
            <a:off x="142655" y="262618"/>
            <a:ext cx="8229600" cy="1143001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de-DE" altLang="ja-JP" sz="2400" b="1" dirty="0" smtClean="0">
                <a:latin typeface="+mn-lt"/>
                <a:ea typeface="MS PGothic" pitchFamily="34" charset="-128"/>
              </a:rPr>
              <a:t>Thermal </a:t>
            </a:r>
            <a:r>
              <a:rPr lang="de-DE" altLang="ja-JP" sz="2400" b="1" dirty="0" err="1" smtClean="0">
                <a:latin typeface="+mn-lt"/>
                <a:ea typeface="MS PGothic" pitchFamily="34" charset="-128"/>
              </a:rPr>
              <a:t>Conductivity</a:t>
            </a:r>
            <a:r>
              <a:rPr lang="de-DE" altLang="ja-JP" sz="2400" b="1" dirty="0" smtClean="0">
                <a:latin typeface="+mn-lt"/>
                <a:ea typeface="MS PGothic" pitchFamily="34" charset="-128"/>
              </a:rPr>
              <a:t> </a:t>
            </a:r>
            <a:r>
              <a:rPr lang="de-DE" altLang="zh-CN" sz="2400" b="1" dirty="0" err="1" smtClean="0">
                <a:latin typeface="+mn-lt"/>
                <a:ea typeface="SimSun" pitchFamily="2" charset="-122"/>
              </a:rPr>
              <a:t>of</a:t>
            </a:r>
            <a:r>
              <a:rPr lang="de-DE" altLang="zh-CN" sz="2400" b="1" dirty="0" smtClean="0">
                <a:latin typeface="+mn-lt"/>
                <a:ea typeface="SimSun" pitchFamily="2" charset="-122"/>
              </a:rPr>
              <a:t> </a:t>
            </a:r>
            <a:r>
              <a:rPr lang="de-DE" altLang="zh-CN" sz="2400" b="1" dirty="0" err="1" smtClean="0">
                <a:latin typeface="+mn-lt"/>
                <a:ea typeface="SimSun" pitchFamily="2" charset="-122"/>
              </a:rPr>
              <a:t>Epitaxial</a:t>
            </a:r>
            <a:r>
              <a:rPr lang="de-DE" altLang="zh-CN" sz="2400" b="1" dirty="0" smtClean="0">
                <a:latin typeface="+mn-lt"/>
                <a:ea typeface="SimSun" pitchFamily="2" charset="-122"/>
              </a:rPr>
              <a:t> </a:t>
            </a:r>
            <a:r>
              <a:rPr lang="de-DE" altLang="zh-CN" sz="2400" b="1" dirty="0" err="1" smtClean="0">
                <a:latin typeface="+mn-lt"/>
                <a:ea typeface="SimSun" pitchFamily="2" charset="-122"/>
              </a:rPr>
              <a:t>Ge</a:t>
            </a:r>
            <a:r>
              <a:rPr lang="de-DE" altLang="zh-CN" sz="2400" b="1" dirty="0" smtClean="0">
                <a:latin typeface="+mn-lt"/>
                <a:ea typeface="SimSun" pitchFamily="2" charset="-122"/>
              </a:rPr>
              <a:t>/Si </a:t>
            </a:r>
            <a:r>
              <a:rPr lang="de-DE" altLang="zh-CN" sz="2400" b="1" dirty="0" err="1" smtClean="0">
                <a:latin typeface="+mn-lt"/>
                <a:ea typeface="SimSun" pitchFamily="2" charset="-122"/>
              </a:rPr>
              <a:t>Nanodot</a:t>
            </a:r>
            <a:r>
              <a:rPr lang="de-DE" altLang="zh-CN" sz="2400" b="1" dirty="0" smtClean="0">
                <a:latin typeface="+mn-lt"/>
                <a:ea typeface="SimSun" pitchFamily="2" charset="-122"/>
              </a:rPr>
              <a:t> </a:t>
            </a:r>
            <a:r>
              <a:rPr lang="de-DE" altLang="zh-CN" sz="2400" b="1" dirty="0" err="1" smtClean="0">
                <a:latin typeface="+mn-lt"/>
                <a:ea typeface="SimSun" pitchFamily="2" charset="-122"/>
              </a:rPr>
              <a:t>Multilayers</a:t>
            </a:r>
            <a:endParaRPr lang="de-DE" sz="2400" b="1" dirty="0" smtClean="0">
              <a:latin typeface="+mn-lt"/>
            </a:endParaRP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4294817" y="5803168"/>
            <a:ext cx="525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fr-FR" altLang="ja-JP" dirty="0">
                <a:solidFill>
                  <a:prstClr val="black"/>
                </a:solidFill>
              </a:rPr>
              <a:t>G. </a:t>
            </a:r>
            <a:r>
              <a:rPr lang="fr-FR" altLang="ja-JP" dirty="0" err="1">
                <a:solidFill>
                  <a:prstClr val="black"/>
                </a:solidFill>
              </a:rPr>
              <a:t>Pernot</a:t>
            </a:r>
            <a:r>
              <a:rPr lang="fr-FR" altLang="ja-JP" dirty="0">
                <a:solidFill>
                  <a:prstClr val="black"/>
                </a:solidFill>
              </a:rPr>
              <a:t> et al., </a:t>
            </a:r>
            <a:r>
              <a:rPr lang="fr-FR" altLang="ja-JP" i="1" dirty="0">
                <a:solidFill>
                  <a:prstClr val="black"/>
                </a:solidFill>
              </a:rPr>
              <a:t>Nature Mater.</a:t>
            </a:r>
            <a:r>
              <a:rPr lang="fr-FR" altLang="ja-JP" dirty="0">
                <a:solidFill>
                  <a:prstClr val="black"/>
                </a:solidFill>
              </a:rPr>
              <a:t> 9, 491-495 (2010).</a:t>
            </a:r>
            <a:r>
              <a:rPr lang="de-DE" altLang="ja-JP" dirty="0">
                <a:solidFill>
                  <a:prstClr val="black"/>
                </a:solidFill>
              </a:rPr>
              <a:t> 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677991" y="1082452"/>
            <a:ext cx="2694264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de-DE" b="1" dirty="0" smtClean="0">
                <a:solidFill>
                  <a:prstClr val="white"/>
                </a:solidFill>
              </a:rPr>
              <a:t>IIN (IFW)</a:t>
            </a:r>
          </a:p>
          <a:p>
            <a:pPr defTabSz="457200"/>
            <a:r>
              <a:rPr lang="de-DE" dirty="0" smtClean="0">
                <a:solidFill>
                  <a:prstClr val="white"/>
                </a:solidFill>
              </a:rPr>
              <a:t>A. </a:t>
            </a:r>
            <a:r>
              <a:rPr lang="de-DE" dirty="0" err="1" smtClean="0">
                <a:solidFill>
                  <a:prstClr val="white"/>
                </a:solidFill>
              </a:rPr>
              <a:t>Rastelli</a:t>
            </a:r>
            <a:r>
              <a:rPr lang="de-DE" dirty="0" smtClean="0">
                <a:solidFill>
                  <a:prstClr val="white"/>
                </a:solidFill>
              </a:rPr>
              <a:t> &amp; O. G. Schmidt </a:t>
            </a:r>
          </a:p>
        </p:txBody>
      </p:sp>
    </p:spTree>
    <p:extLst>
      <p:ext uri="{BB962C8B-B14F-4D97-AF65-F5344CB8AC3E}">
        <p14:creationId xmlns:p14="http://schemas.microsoft.com/office/powerpoint/2010/main" val="319265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0" name="AutoShape 10"/>
          <p:cNvSpPr>
            <a:spLocks noChangeArrowheads="1"/>
          </p:cNvSpPr>
          <p:nvPr/>
        </p:nvSpPr>
        <p:spPr bwMode="auto">
          <a:xfrm>
            <a:off x="225425" y="1127125"/>
            <a:ext cx="3429000" cy="5054600"/>
          </a:xfrm>
          <a:prstGeom prst="roundRect">
            <a:avLst>
              <a:gd name="adj" fmla="val 11162"/>
            </a:avLst>
          </a:prstGeom>
          <a:noFill/>
          <a:ln w="57150">
            <a:solidFill>
              <a:srgbClr val="77777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 anchor="ctr"/>
          <a:lstStyle/>
          <a:p>
            <a:endParaRPr lang="de-DE"/>
          </a:p>
        </p:txBody>
      </p:sp>
      <p:pic>
        <p:nvPicPr>
          <p:cNvPr id="686082" name="Picture 2" descr="http://pubs.acs.org/appl/literatum/publisher/achs/journals/content/nalefd/2010/nalefd.2010.10.issue-11/nl101671r/production/images/large/nl-2010-01671r_000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6" y="908052"/>
            <a:ext cx="46736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083" name="Text Box 4"/>
          <p:cNvSpPr txBox="1">
            <a:spLocks noChangeArrowheads="1"/>
          </p:cNvSpPr>
          <p:nvPr/>
        </p:nvSpPr>
        <p:spPr bwMode="auto">
          <a:xfrm>
            <a:off x="4741865" y="942976"/>
            <a:ext cx="178284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0" rIns="9140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1200"/>
              <a:t>Si thin films [Si13]</a:t>
            </a:r>
          </a:p>
          <a:p>
            <a:r>
              <a:rPr lang="de-DE" sz="1200"/>
              <a:t>VLS Si NWs [Si12]</a:t>
            </a:r>
          </a:p>
          <a:p>
            <a:r>
              <a:rPr lang="de-DE" sz="1200"/>
              <a:t>EE Si NWs [Si11]</a:t>
            </a:r>
          </a:p>
          <a:p>
            <a:r>
              <a:rPr lang="de-DE" sz="1200"/>
              <a:t>SNAP Si NWs [Si10]</a:t>
            </a:r>
          </a:p>
          <a:p>
            <a:r>
              <a:rPr lang="de-DE" sz="1200"/>
              <a:t>Integrated Si NWs [Si9]</a:t>
            </a:r>
          </a:p>
        </p:txBody>
      </p:sp>
      <p:sp>
        <p:nvSpPr>
          <p:cNvPr id="686084" name="Rectangle 5"/>
          <p:cNvSpPr>
            <a:spLocks noChangeArrowheads="1"/>
          </p:cNvSpPr>
          <p:nvPr/>
        </p:nvSpPr>
        <p:spPr bwMode="auto">
          <a:xfrm>
            <a:off x="6546850" y="1100142"/>
            <a:ext cx="431800" cy="574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 anchor="ctr"/>
          <a:lstStyle/>
          <a:p>
            <a:endParaRPr lang="de-DE"/>
          </a:p>
        </p:txBody>
      </p:sp>
      <p:sp>
        <p:nvSpPr>
          <p:cNvPr id="686085" name="Text Box 5"/>
          <p:cNvSpPr txBox="1">
            <a:spLocks noChangeArrowheads="1"/>
          </p:cNvSpPr>
          <p:nvPr/>
        </p:nvSpPr>
        <p:spPr bwMode="auto">
          <a:xfrm>
            <a:off x="169863" y="277564"/>
            <a:ext cx="65103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/>
          <a:p>
            <a:r>
              <a:rPr lang="en-US" sz="2000" dirty="0">
                <a:latin typeface="+mj-lt"/>
              </a:rPr>
              <a:t>Comparison of Silicon Nanowires: Thermal Conductivity</a:t>
            </a:r>
          </a:p>
        </p:txBody>
      </p:sp>
      <p:sp>
        <p:nvSpPr>
          <p:cNvPr id="686086" name="Text Box 6"/>
          <p:cNvSpPr txBox="1">
            <a:spLocks noChangeArrowheads="1"/>
          </p:cNvSpPr>
          <p:nvPr/>
        </p:nvSpPr>
        <p:spPr bwMode="auto">
          <a:xfrm>
            <a:off x="4221165" y="5942016"/>
            <a:ext cx="5036851" cy="37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/>
          <a:p>
            <a:r>
              <a:rPr lang="de-DE" b="0"/>
              <a:t>A. Majumdar et al., </a:t>
            </a:r>
            <a:r>
              <a:rPr lang="de-DE" b="0" i="1"/>
              <a:t>Nano Lett.</a:t>
            </a:r>
            <a:r>
              <a:rPr lang="de-DE" b="0"/>
              <a:t> </a:t>
            </a:r>
            <a:r>
              <a:rPr lang="de-DE"/>
              <a:t>10</a:t>
            </a:r>
            <a:r>
              <a:rPr lang="de-DE" b="0"/>
              <a:t>, 4341 (2010).</a:t>
            </a:r>
          </a:p>
        </p:txBody>
      </p:sp>
      <p:pic>
        <p:nvPicPr>
          <p:cNvPr id="68608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7" y="4019554"/>
            <a:ext cx="2413000" cy="206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08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7" y="1517650"/>
            <a:ext cx="2435225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089" name="Text Box 9"/>
          <p:cNvSpPr txBox="1">
            <a:spLocks noChangeArrowheads="1"/>
          </p:cNvSpPr>
          <p:nvPr/>
        </p:nvSpPr>
        <p:spPr bwMode="auto">
          <a:xfrm>
            <a:off x="463550" y="844551"/>
            <a:ext cx="2990850" cy="594908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/>
          <a:p>
            <a:pPr algn="ctr"/>
            <a:r>
              <a:rPr lang="de-DE" sz="1600">
                <a:solidFill>
                  <a:schemeClr val="bg1"/>
                </a:solidFill>
              </a:rPr>
              <a:t>Top Down: Electrochemical Etched Silicon Nanowires</a:t>
            </a:r>
          </a:p>
        </p:txBody>
      </p:sp>
    </p:spTree>
    <p:extLst>
      <p:ext uri="{BB962C8B-B14F-4D97-AF65-F5344CB8AC3E}">
        <p14:creationId xmlns:p14="http://schemas.microsoft.com/office/powerpoint/2010/main" val="252016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2826332" y="3823858"/>
            <a:ext cx="3966359" cy="1852729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E23E-CC2D-4540-8E71-392CADC165AF}" type="datetime1">
              <a:rPr lang="de-DE" smtClean="0"/>
              <a:t>08.03.2016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65100" y="6285198"/>
            <a:ext cx="2561322" cy="208943"/>
          </a:xfrm>
        </p:spPr>
        <p:txBody>
          <a:bodyPr/>
          <a:lstStyle/>
          <a:p>
            <a:r>
              <a:rPr lang="de-DE" dirty="0"/>
              <a:t>11th CMCEE, </a:t>
            </a:r>
            <a:r>
              <a:rPr lang="de-DE" dirty="0" smtClean="0"/>
              <a:t>Vancouver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88928" y="390218"/>
            <a:ext cx="8737600" cy="662400"/>
          </a:xfrm>
          <a:prstGeom prst="rect">
            <a:avLst/>
          </a:prstGeom>
        </p:spPr>
        <p:txBody>
          <a:bodyPr lIns="91400" tIns="45702" rIns="91400" bIns="45702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200" b="1" dirty="0" err="1">
                <a:latin typeface="Arial" pitchFamily="34" charset="0"/>
                <a:ea typeface="Geneva"/>
                <a:cs typeface="Geneva"/>
              </a:rPr>
              <a:t>Thermoelectric</a:t>
            </a:r>
            <a:r>
              <a:rPr lang="de-DE" sz="2200" b="1" dirty="0">
                <a:latin typeface="Arial" pitchFamily="34" charset="0"/>
                <a:ea typeface="Geneva"/>
                <a:cs typeface="Geneva"/>
              </a:rPr>
              <a:t> </a:t>
            </a:r>
            <a:r>
              <a:rPr lang="de-DE" sz="2200" b="1" dirty="0" err="1">
                <a:latin typeface="Arial" pitchFamily="34" charset="0"/>
                <a:ea typeface="Geneva"/>
                <a:cs typeface="Geneva"/>
              </a:rPr>
              <a:t>Nanostructures</a:t>
            </a:r>
            <a:r>
              <a:rPr lang="de-DE" sz="2200" b="1" dirty="0">
                <a:latin typeface="Arial" pitchFamily="34" charset="0"/>
                <a:ea typeface="Geneva"/>
                <a:cs typeface="Geneva"/>
              </a:rPr>
              <a:t> (ZT &gt;1)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2394635" y="5765600"/>
            <a:ext cx="4945062" cy="371541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12700">
            <a:noFill/>
            <a:miter lim="800000"/>
            <a:headEnd/>
            <a:tailEnd/>
          </a:ln>
        </p:spPr>
        <p:txBody>
          <a:bodyPr lIns="91400" tIns="45702" rIns="91400" bIns="45702">
            <a:spAutoFit/>
          </a:bodyPr>
          <a:lstStyle/>
          <a:p>
            <a:pPr algn="ctr" defTabSz="872763" eaLnBrk="0" hangingPunct="0">
              <a:defRPr/>
            </a:pPr>
            <a:r>
              <a:rPr lang="en-US" kern="0" dirty="0">
                <a:solidFill>
                  <a:prstClr val="black"/>
                </a:solidFill>
                <a:ea typeface="Geneva"/>
                <a:cs typeface="Arial" charset="0"/>
              </a:rPr>
              <a:t>State of the Arte for Devices: ZT &lt; 1</a:t>
            </a: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/>
          <a:stretch>
            <a:fillRect/>
          </a:stretch>
        </p:blipFill>
        <p:spPr bwMode="auto">
          <a:xfrm>
            <a:off x="287338" y="969964"/>
            <a:ext cx="2336800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292105" y="2491463"/>
            <a:ext cx="2700337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/>
          <a:p>
            <a:pPr defTabSz="872763" eaLnBrk="0" hangingPunct="0"/>
            <a:r>
              <a:rPr lang="de-DE" sz="1200" dirty="0">
                <a:solidFill>
                  <a:prstClr val="black"/>
                </a:solidFill>
                <a:latin typeface="Frutiger 45 Light"/>
              </a:rPr>
              <a:t>ZT~3.5 @ 575 K </a:t>
            </a:r>
          </a:p>
          <a:p>
            <a:pPr defTabSz="872763" eaLnBrk="0" hangingPunct="0"/>
            <a:r>
              <a:rPr lang="de-DE" sz="1200" dirty="0" err="1">
                <a:solidFill>
                  <a:prstClr val="black"/>
                </a:solidFill>
                <a:latin typeface="Frutiger 45 Light"/>
              </a:rPr>
              <a:t>quantum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Frutiger 45 Light"/>
              </a:rPr>
              <a:t>dot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Frutiger 45 Light"/>
              </a:rPr>
              <a:t>superlattice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 (MBE)</a:t>
            </a:r>
          </a:p>
          <a:p>
            <a:pPr defTabSz="872763" eaLnBrk="0" hangingPunct="0"/>
            <a:r>
              <a:rPr lang="de-DE" sz="1200" dirty="0">
                <a:solidFill>
                  <a:prstClr val="black"/>
                </a:solidFill>
                <a:latin typeface="Frutiger 45 Light"/>
              </a:rPr>
              <a:t>n-type, </a:t>
            </a:r>
            <a:r>
              <a:rPr lang="de-DE" sz="1200" dirty="0" err="1">
                <a:solidFill>
                  <a:prstClr val="black"/>
                </a:solidFill>
                <a:latin typeface="Frutiger 45 Light"/>
              </a:rPr>
              <a:t>PbSeTe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/</a:t>
            </a:r>
            <a:r>
              <a:rPr lang="de-DE" sz="1200" dirty="0" err="1">
                <a:solidFill>
                  <a:prstClr val="black"/>
                </a:solidFill>
                <a:latin typeface="Frutiger 45 Light"/>
              </a:rPr>
              <a:t>PbTe</a:t>
            </a:r>
            <a:endParaRPr lang="de-DE" sz="1200" dirty="0">
              <a:solidFill>
                <a:prstClr val="black"/>
              </a:solidFill>
              <a:latin typeface="Frutiger 45 Light"/>
            </a:endParaRPr>
          </a:p>
          <a:p>
            <a:pPr defTabSz="872763" eaLnBrk="0" hangingPunct="0"/>
            <a:r>
              <a:rPr lang="de-DE" sz="1200" dirty="0">
                <a:solidFill>
                  <a:prstClr val="black"/>
                </a:solidFill>
                <a:latin typeface="Frutiger 45 Light"/>
              </a:rPr>
              <a:t>[</a:t>
            </a:r>
            <a:r>
              <a:rPr lang="de-DE" sz="1200" dirty="0" err="1">
                <a:solidFill>
                  <a:prstClr val="black"/>
                </a:solidFill>
                <a:latin typeface="Frutiger 45 Light"/>
              </a:rPr>
              <a:t>Harman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, MIT-LL, J. </a:t>
            </a:r>
            <a:r>
              <a:rPr lang="de-DE" sz="1200" dirty="0" err="1">
                <a:solidFill>
                  <a:prstClr val="black"/>
                </a:solidFill>
                <a:latin typeface="Frutiger 45 Light"/>
              </a:rPr>
              <a:t>Elec.Mat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. 2000]</a:t>
            </a:r>
          </a:p>
        </p:txBody>
      </p:sp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3"/>
          <a:stretch>
            <a:fillRect/>
          </a:stretch>
        </p:blipFill>
        <p:spPr bwMode="auto">
          <a:xfrm>
            <a:off x="459113" y="3449642"/>
            <a:ext cx="2246312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334046" y="5200654"/>
            <a:ext cx="2319337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/>
          <a:p>
            <a:pPr defTabSz="872763" eaLnBrk="0" hangingPunct="0"/>
            <a:r>
              <a:rPr lang="de-DE" sz="1200" dirty="0">
                <a:solidFill>
                  <a:prstClr val="black"/>
                </a:solidFill>
                <a:latin typeface="Frutiger 45 Light"/>
              </a:rPr>
              <a:t>ZT~2.4 @ 300 K</a:t>
            </a:r>
          </a:p>
          <a:p>
            <a:pPr defTabSz="872763" eaLnBrk="0" hangingPunct="0"/>
            <a:r>
              <a:rPr lang="de-DE" sz="1200" dirty="0" err="1">
                <a:solidFill>
                  <a:prstClr val="black"/>
                </a:solidFill>
                <a:latin typeface="Frutiger 45 Light"/>
              </a:rPr>
              <a:t>superlattice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 (CVD)</a:t>
            </a:r>
          </a:p>
          <a:p>
            <a:pPr defTabSz="872763" eaLnBrk="0" hangingPunct="0"/>
            <a:r>
              <a:rPr lang="de-DE" sz="1200" dirty="0">
                <a:solidFill>
                  <a:prstClr val="black"/>
                </a:solidFill>
                <a:latin typeface="Frutiger 45 Light"/>
              </a:rPr>
              <a:t>p-type, Bi</a:t>
            </a:r>
            <a:r>
              <a:rPr lang="de-DE" sz="1200" baseline="-25000" dirty="0">
                <a:solidFill>
                  <a:prstClr val="black"/>
                </a:solidFill>
                <a:latin typeface="Frutiger 45 Light"/>
              </a:rPr>
              <a:t>2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Te</a:t>
            </a:r>
            <a:r>
              <a:rPr lang="de-DE" sz="1200" baseline="-25000" dirty="0">
                <a:solidFill>
                  <a:prstClr val="black"/>
                </a:solidFill>
                <a:latin typeface="Frutiger 45 Light"/>
              </a:rPr>
              <a:t>3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/Sb</a:t>
            </a:r>
            <a:r>
              <a:rPr lang="de-DE" sz="1200" baseline="-25000" dirty="0">
                <a:solidFill>
                  <a:prstClr val="black"/>
                </a:solidFill>
                <a:latin typeface="Frutiger 45 Light"/>
              </a:rPr>
              <a:t>2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Te</a:t>
            </a:r>
            <a:r>
              <a:rPr lang="de-DE" sz="1200" baseline="-25000" dirty="0">
                <a:solidFill>
                  <a:prstClr val="black"/>
                </a:solidFill>
                <a:latin typeface="Frutiger 45 Light"/>
              </a:rPr>
              <a:t>3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,</a:t>
            </a:r>
          </a:p>
          <a:p>
            <a:pPr defTabSz="872763" eaLnBrk="0" hangingPunct="0"/>
            <a:r>
              <a:rPr lang="de-DE" sz="1200" dirty="0">
                <a:solidFill>
                  <a:prstClr val="black"/>
                </a:solidFill>
                <a:latin typeface="Frutiger 45 Light"/>
              </a:rPr>
              <a:t>[</a:t>
            </a:r>
            <a:r>
              <a:rPr lang="de-DE" sz="1200" dirty="0" err="1">
                <a:solidFill>
                  <a:prstClr val="black"/>
                </a:solidFill>
                <a:latin typeface="Frutiger 45 Light"/>
              </a:rPr>
              <a:t>Venkatasubramanian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, RTI/</a:t>
            </a:r>
            <a:r>
              <a:rPr lang="de-DE" sz="1200" dirty="0" err="1">
                <a:solidFill>
                  <a:prstClr val="black"/>
                </a:solidFill>
                <a:latin typeface="Frutiger 45 Light"/>
              </a:rPr>
              <a:t>Nextreme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, 2001]</a:t>
            </a: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3141666" y="2935293"/>
            <a:ext cx="2522537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/>
          <a:p>
            <a:pPr defTabSz="872763" eaLnBrk="0" hangingPunct="0"/>
            <a:r>
              <a:rPr lang="de-DE" sz="1200" dirty="0">
                <a:solidFill>
                  <a:prstClr val="black"/>
                </a:solidFill>
                <a:latin typeface="Frutiger 45 Light"/>
              </a:rPr>
              <a:t>ZT~2.2 @ 800 K</a:t>
            </a:r>
          </a:p>
          <a:p>
            <a:pPr defTabSz="872763" eaLnBrk="0" hangingPunct="0"/>
            <a:r>
              <a:rPr lang="de-DE" sz="1200" dirty="0" err="1">
                <a:solidFill>
                  <a:prstClr val="black"/>
                </a:solidFill>
                <a:latin typeface="Frutiger 45 Light"/>
              </a:rPr>
              <a:t>bulk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 – ‘</a:t>
            </a:r>
            <a:r>
              <a:rPr lang="de-DE" sz="1200" dirty="0" err="1">
                <a:solidFill>
                  <a:prstClr val="black"/>
                </a:solidFill>
                <a:latin typeface="Frutiger 45 Light"/>
              </a:rPr>
              <a:t>natural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’ </a:t>
            </a:r>
            <a:r>
              <a:rPr lang="de-DE" sz="1200" dirty="0" err="1">
                <a:solidFill>
                  <a:prstClr val="black"/>
                </a:solidFill>
                <a:latin typeface="Frutiger 45 Light"/>
              </a:rPr>
              <a:t>nanodots</a:t>
            </a:r>
            <a:endParaRPr lang="de-DE" sz="1200" dirty="0">
              <a:solidFill>
                <a:prstClr val="black"/>
              </a:solidFill>
              <a:latin typeface="Frutiger 45 Light"/>
            </a:endParaRPr>
          </a:p>
          <a:p>
            <a:pPr defTabSz="872763" eaLnBrk="0" hangingPunct="0"/>
            <a:r>
              <a:rPr lang="de-DE" sz="1200" dirty="0">
                <a:solidFill>
                  <a:prstClr val="black"/>
                </a:solidFill>
                <a:latin typeface="Frutiger 45 Light"/>
              </a:rPr>
              <a:t>n-type, AgSbTe</a:t>
            </a:r>
            <a:r>
              <a:rPr lang="de-DE" sz="1200" baseline="-25000" dirty="0">
                <a:solidFill>
                  <a:prstClr val="black"/>
                </a:solidFill>
                <a:latin typeface="Frutiger 45 Light"/>
              </a:rPr>
              <a:t>2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-PbTe (‘LAST’)</a:t>
            </a:r>
          </a:p>
          <a:p>
            <a:pPr defTabSz="872763" eaLnBrk="0" hangingPunct="0"/>
            <a:r>
              <a:rPr lang="de-DE" sz="1200" dirty="0">
                <a:solidFill>
                  <a:prstClr val="black"/>
                </a:solidFill>
                <a:latin typeface="Frutiger 45 Light"/>
              </a:rPr>
              <a:t>[</a:t>
            </a:r>
            <a:r>
              <a:rPr lang="de-DE" sz="1200" dirty="0" err="1">
                <a:solidFill>
                  <a:prstClr val="black"/>
                </a:solidFill>
                <a:latin typeface="Frutiger 45 Light"/>
              </a:rPr>
              <a:t>Kanatzidis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, </a:t>
            </a:r>
            <a:r>
              <a:rPr lang="de-DE" sz="1200" dirty="0" err="1">
                <a:solidFill>
                  <a:prstClr val="black"/>
                </a:solidFill>
                <a:latin typeface="Frutiger 45 Light"/>
              </a:rPr>
              <a:t>Northwestern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, 2004]</a:t>
            </a:r>
          </a:p>
        </p:txBody>
      </p:sp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969964"/>
            <a:ext cx="19939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9" y="969968"/>
            <a:ext cx="2674937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5940425" y="2768601"/>
            <a:ext cx="2738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/>
          <a:p>
            <a:pPr defTabSz="872763" eaLnBrk="0" hangingPunct="0"/>
            <a:r>
              <a:rPr lang="de-DE" sz="1200" dirty="0">
                <a:solidFill>
                  <a:prstClr val="black"/>
                </a:solidFill>
                <a:latin typeface="Frutiger 45 Light"/>
              </a:rPr>
              <a:t>ZT~1.2 @ 350 K </a:t>
            </a:r>
            <a:r>
              <a:rPr lang="de-DE" sz="1200" dirty="0" err="1">
                <a:solidFill>
                  <a:prstClr val="black"/>
                </a:solidFill>
                <a:latin typeface="Frutiger 45 Light"/>
              </a:rPr>
              <a:t>Nanowire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 p-type, Si</a:t>
            </a:r>
          </a:p>
          <a:p>
            <a:pPr defTabSz="872763" eaLnBrk="0" hangingPunct="0"/>
            <a:r>
              <a:rPr lang="de-DE" sz="1200" dirty="0">
                <a:solidFill>
                  <a:prstClr val="black"/>
                </a:solidFill>
                <a:latin typeface="Frutiger 45 Light"/>
              </a:rPr>
              <a:t>[Heath, </a:t>
            </a:r>
            <a:r>
              <a:rPr lang="de-DE" sz="1200" dirty="0" err="1">
                <a:solidFill>
                  <a:prstClr val="black"/>
                </a:solidFill>
                <a:latin typeface="Frutiger 45 Light"/>
              </a:rPr>
              <a:t>Caltech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, 2008]</a:t>
            </a:r>
          </a:p>
        </p:txBody>
      </p:sp>
      <p:pic>
        <p:nvPicPr>
          <p:cNvPr id="29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75" y="3449638"/>
            <a:ext cx="1257344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3960560"/>
            <a:ext cx="2122488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21"/>
          <p:cNvSpPr>
            <a:spLocks noChangeArrowheads="1"/>
          </p:cNvSpPr>
          <p:nvPr/>
        </p:nvSpPr>
        <p:spPr bwMode="auto">
          <a:xfrm>
            <a:off x="7356475" y="5192506"/>
            <a:ext cx="14128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2" rIns="91400" bIns="45702">
            <a:spAutoFit/>
          </a:bodyPr>
          <a:lstStyle/>
          <a:p>
            <a:pPr defTabSz="872763" eaLnBrk="0" hangingPunct="0"/>
            <a:r>
              <a:rPr lang="de-DE" sz="1200" dirty="0">
                <a:solidFill>
                  <a:prstClr val="black"/>
                </a:solidFill>
                <a:latin typeface="Frutiger 45 Light"/>
              </a:rPr>
              <a:t>ZT~0.6 @ 300 K</a:t>
            </a:r>
          </a:p>
          <a:p>
            <a:pPr defTabSz="872763" eaLnBrk="0" hangingPunct="0"/>
            <a:r>
              <a:rPr lang="de-DE" sz="1200" dirty="0" err="1">
                <a:solidFill>
                  <a:prstClr val="black"/>
                </a:solidFill>
                <a:latin typeface="Frutiger 45 Light"/>
              </a:rPr>
              <a:t>nanowire</a:t>
            </a:r>
            <a:endParaRPr lang="de-DE" sz="1200" dirty="0">
              <a:solidFill>
                <a:prstClr val="black"/>
              </a:solidFill>
              <a:latin typeface="Frutiger 45 Light"/>
            </a:endParaRPr>
          </a:p>
          <a:p>
            <a:pPr defTabSz="872763" eaLnBrk="0" hangingPunct="0"/>
            <a:r>
              <a:rPr lang="de-DE" sz="1200" dirty="0">
                <a:solidFill>
                  <a:prstClr val="black"/>
                </a:solidFill>
                <a:latin typeface="Frutiger 45 Light"/>
              </a:rPr>
              <a:t>p-type, Si</a:t>
            </a:r>
          </a:p>
          <a:p>
            <a:pPr defTabSz="872763" eaLnBrk="0" hangingPunct="0"/>
            <a:r>
              <a:rPr lang="de-DE" sz="1200" dirty="0">
                <a:solidFill>
                  <a:prstClr val="black"/>
                </a:solidFill>
                <a:latin typeface="Frutiger 45 Light"/>
              </a:rPr>
              <a:t>[Yang/</a:t>
            </a:r>
            <a:r>
              <a:rPr lang="de-DE" sz="1200" dirty="0" err="1">
                <a:solidFill>
                  <a:prstClr val="black"/>
                </a:solidFill>
                <a:latin typeface="Frutiger 45 Light"/>
              </a:rPr>
              <a:t>Majumdar</a:t>
            </a:r>
            <a:r>
              <a:rPr lang="de-DE" sz="1200" dirty="0">
                <a:solidFill>
                  <a:prstClr val="black"/>
                </a:solidFill>
                <a:latin typeface="Frutiger 45 Light"/>
              </a:rPr>
              <a:t>, Berkeley, 2008]</a:t>
            </a: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5240338" y="4006595"/>
            <a:ext cx="1855787" cy="13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/>
          <a:p>
            <a:pPr defTabSz="872763" eaLnBrk="0" hangingPunct="0"/>
            <a:r>
              <a:rPr lang="de-DE" sz="1200">
                <a:solidFill>
                  <a:prstClr val="black"/>
                </a:solidFill>
                <a:latin typeface="Frutiger 45 Light"/>
              </a:rPr>
              <a:t>ZT~1.4 @ 373 K</a:t>
            </a:r>
          </a:p>
          <a:p>
            <a:pPr defTabSz="872763" eaLnBrk="0" hangingPunct="0"/>
            <a:r>
              <a:rPr lang="de-DE" sz="1200">
                <a:solidFill>
                  <a:prstClr val="black"/>
                </a:solidFill>
                <a:latin typeface="Frutiger 45 Light"/>
              </a:rPr>
              <a:t>bulk – fine grain</a:t>
            </a:r>
          </a:p>
          <a:p>
            <a:pPr defTabSz="872763" eaLnBrk="0" hangingPunct="0"/>
            <a:r>
              <a:rPr lang="de-DE" sz="1200">
                <a:solidFill>
                  <a:prstClr val="black"/>
                </a:solidFill>
                <a:latin typeface="Frutiger 45 Light"/>
              </a:rPr>
              <a:t>p-type, (Bi,Sb)</a:t>
            </a:r>
            <a:r>
              <a:rPr lang="de-DE" sz="1200" baseline="-25000">
                <a:solidFill>
                  <a:prstClr val="black"/>
                </a:solidFill>
                <a:latin typeface="Frutiger 45 Light"/>
              </a:rPr>
              <a:t>2</a:t>
            </a:r>
            <a:r>
              <a:rPr lang="de-DE" sz="1200">
                <a:solidFill>
                  <a:prstClr val="black"/>
                </a:solidFill>
                <a:latin typeface="Frutiger 45 Light"/>
              </a:rPr>
              <a:t>Te</a:t>
            </a:r>
            <a:r>
              <a:rPr lang="de-DE" sz="1200" baseline="-25000">
                <a:solidFill>
                  <a:prstClr val="black"/>
                </a:solidFill>
                <a:latin typeface="Frutiger 45 Light"/>
              </a:rPr>
              <a:t>3</a:t>
            </a:r>
          </a:p>
          <a:p>
            <a:pPr defTabSz="872763" eaLnBrk="0" hangingPunct="0"/>
            <a:r>
              <a:rPr lang="de-DE" sz="1200">
                <a:solidFill>
                  <a:prstClr val="black"/>
                </a:solidFill>
                <a:latin typeface="Frutiger 45 Light"/>
              </a:rPr>
              <a:t>[15 authors, BC/MIT/GMZ Energy/Nanjing</a:t>
            </a:r>
          </a:p>
          <a:p>
            <a:pPr defTabSz="872763" eaLnBrk="0" hangingPunct="0"/>
            <a:r>
              <a:rPr lang="de-DE" sz="1200">
                <a:solidFill>
                  <a:prstClr val="black"/>
                </a:solidFill>
                <a:latin typeface="Frutiger 45 Light"/>
              </a:rPr>
              <a:t>University, 2008]</a:t>
            </a:r>
          </a:p>
        </p:txBody>
      </p:sp>
      <p:pic>
        <p:nvPicPr>
          <p:cNvPr id="33" name="Picture 2" descr="Figu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23" y="3360364"/>
            <a:ext cx="1682892" cy="12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84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8" descr="Fachbereich Physi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90223"/>
            <a:ext cx="540000" cy="58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el 1"/>
          <p:cNvSpPr txBox="1">
            <a:spLocks/>
          </p:cNvSpPr>
          <p:nvPr/>
        </p:nvSpPr>
        <p:spPr>
          <a:xfrm>
            <a:off x="188928" y="390218"/>
            <a:ext cx="8737600" cy="662400"/>
          </a:xfrm>
          <a:prstGeom prst="rect">
            <a:avLst/>
          </a:prstGeom>
        </p:spPr>
        <p:txBody>
          <a:bodyPr lIns="91320" tIns="45663" rIns="91320" bIns="45663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200" b="1" dirty="0">
                <a:solidFill>
                  <a:prstClr val="black"/>
                </a:solidFill>
                <a:ea typeface="Geneva"/>
                <a:cs typeface="Geneva"/>
              </a:rPr>
              <a:t>Stromerzeugung aus Wärme im Auto</a:t>
            </a:r>
            <a:endParaRPr lang="en-US" sz="2200" b="1" dirty="0">
              <a:solidFill>
                <a:prstClr val="black"/>
              </a:solidFill>
              <a:ea typeface="Geneva"/>
              <a:cs typeface="Geneva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3919680" y="1389757"/>
            <a:ext cx="1941120" cy="55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828592" eaLnBrk="1" hangingPunct="1"/>
            <a:r>
              <a:rPr lang="de-DE" altLang="de-DE" sz="1500" kern="0">
                <a:solidFill>
                  <a:prstClr val="black"/>
                </a:solidFill>
              </a:rPr>
              <a:t>Viel Wärme aus dem Auspuff</a:t>
            </a:r>
          </a:p>
        </p:txBody>
      </p:sp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6913440" y="4548007"/>
            <a:ext cx="1359360" cy="87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3" descr="http://www.helpi.com/images/Feuerwehrprogramm/Ausruestung/Kanister/benzinkanister_ks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02" y="1769946"/>
            <a:ext cx="632160" cy="70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4" descr="C:\Users\chschuma\Desktop\Bilder Poster\bmw_5_teg_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120" y="2047895"/>
            <a:ext cx="1356480" cy="7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5" descr="C:\Users\chschuma\AppData\Local\Microsoft\Windows\Temporary Internet Files\Content.IE5\3N82QWJ9\MCj04348180000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" y="2958070"/>
            <a:ext cx="1693440" cy="169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Eingekerbter Pfeil nach rechts 48"/>
          <p:cNvSpPr>
            <a:spLocks noChangeArrowheads="1"/>
          </p:cNvSpPr>
          <p:nvPr/>
        </p:nvSpPr>
        <p:spPr bwMode="auto">
          <a:xfrm rot="5400000">
            <a:off x="1220375" y="2757176"/>
            <a:ext cx="485331" cy="115200"/>
          </a:xfrm>
          <a:prstGeom prst="notchedRightArrow">
            <a:avLst>
              <a:gd name="adj1" fmla="val 50000"/>
              <a:gd name="adj2" fmla="val 49750"/>
            </a:avLst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rot="10800000" vert="eaVert" lIns="82858" tIns="41430" rIns="82858" bIns="41430" anchor="ctr"/>
          <a:lstStyle/>
          <a:p>
            <a:pPr algn="ctr" defTabSz="828592">
              <a:defRPr/>
            </a:pPr>
            <a:endParaRPr lang="de-DE" sz="16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" name="Picture 16" descr="C:\Users\chschuma\Desktop\Bilder Poster\teg_vw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120" y="3156822"/>
            <a:ext cx="1362240" cy="102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960" y="2390653"/>
            <a:ext cx="2730240" cy="237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4334402" y="1971578"/>
            <a:ext cx="2400480" cy="55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828592" eaLnBrk="1" hangingPunct="1"/>
            <a:r>
              <a:rPr lang="de-DE" altLang="de-DE" sz="1500" kern="0" dirty="0">
                <a:solidFill>
                  <a:prstClr val="black"/>
                </a:solidFill>
              </a:rPr>
              <a:t>Energierückgewinnung</a:t>
            </a:r>
          </a:p>
          <a:p>
            <a:pPr defTabSz="828592" eaLnBrk="1" hangingPunct="1"/>
            <a:r>
              <a:rPr lang="de-DE" altLang="de-DE" sz="1500" kern="0" dirty="0">
                <a:solidFill>
                  <a:prstClr val="black"/>
                </a:solidFill>
              </a:rPr>
              <a:t>durch Thermoelektrik</a:t>
            </a:r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6360480" y="1431521"/>
            <a:ext cx="2223360" cy="55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ctr" defTabSz="828592" eaLnBrk="1" hangingPunct="1"/>
            <a:r>
              <a:rPr lang="de-DE" altLang="de-DE" sz="1500" kern="0">
                <a:solidFill>
                  <a:prstClr val="black"/>
                </a:solidFill>
              </a:rPr>
              <a:t>Thermoelektrischer </a:t>
            </a:r>
          </a:p>
          <a:p>
            <a:pPr algn="ctr" defTabSz="828592" eaLnBrk="1" hangingPunct="1"/>
            <a:r>
              <a:rPr lang="de-DE" altLang="de-DE" sz="1500" kern="0">
                <a:solidFill>
                  <a:prstClr val="black"/>
                </a:solidFill>
              </a:rPr>
              <a:t>Generator im KFZ</a:t>
            </a:r>
          </a:p>
        </p:txBody>
      </p:sp>
      <p:sp>
        <p:nvSpPr>
          <p:cNvPr id="54" name="Text Box 5"/>
          <p:cNvSpPr txBox="1">
            <a:spLocks noChangeArrowheads="1"/>
          </p:cNvSpPr>
          <p:nvPr/>
        </p:nvSpPr>
        <p:spPr bwMode="auto">
          <a:xfrm>
            <a:off x="6835681" y="2759336"/>
            <a:ext cx="1712160" cy="1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828592" eaLnBrk="1" hangingPunct="1"/>
            <a:r>
              <a:rPr lang="de-DE" altLang="de-DE" sz="400" kern="0">
                <a:solidFill>
                  <a:prstClr val="black"/>
                </a:solidFill>
              </a:rPr>
              <a:t>Quelle: BMW AG</a:t>
            </a:r>
          </a:p>
        </p:txBody>
      </p:sp>
      <p:sp>
        <p:nvSpPr>
          <p:cNvPr id="55" name="Text Box 5"/>
          <p:cNvSpPr txBox="1">
            <a:spLocks noChangeArrowheads="1"/>
          </p:cNvSpPr>
          <p:nvPr/>
        </p:nvSpPr>
        <p:spPr bwMode="auto">
          <a:xfrm>
            <a:off x="6835681" y="4149084"/>
            <a:ext cx="1712160" cy="1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828592" eaLnBrk="1" hangingPunct="1"/>
            <a:r>
              <a:rPr lang="de-DE" altLang="de-DE" sz="400" kern="0">
                <a:solidFill>
                  <a:prstClr val="black"/>
                </a:solidFill>
              </a:rPr>
              <a:t>Quelle: IAV GmbH</a:t>
            </a:r>
          </a:p>
        </p:txBody>
      </p:sp>
      <p:sp>
        <p:nvSpPr>
          <p:cNvPr id="56" name="Eingekerbter Pfeil nach rechts 55"/>
          <p:cNvSpPr/>
          <p:nvPr/>
        </p:nvSpPr>
        <p:spPr>
          <a:xfrm>
            <a:off x="6372005" y="3588867"/>
            <a:ext cx="406080" cy="142575"/>
          </a:xfrm>
          <a:prstGeom prst="notchedRightArrow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82858" tIns="41430" rIns="82858" bIns="41430" anchor="ctr"/>
          <a:lstStyle/>
          <a:p>
            <a:pPr algn="ctr" defTabSz="828592">
              <a:defRPr/>
            </a:pPr>
            <a:endParaRPr lang="de-DE" sz="1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Eingekerbter Pfeil nach rechts 56"/>
          <p:cNvSpPr/>
          <p:nvPr/>
        </p:nvSpPr>
        <p:spPr>
          <a:xfrm>
            <a:off x="6372005" y="4949800"/>
            <a:ext cx="406080" cy="144015"/>
          </a:xfrm>
          <a:prstGeom prst="notchedRightArrow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82858" tIns="41430" rIns="82858" bIns="41430" anchor="ctr"/>
          <a:lstStyle/>
          <a:p>
            <a:pPr algn="ctr" defTabSz="828592">
              <a:defRPr/>
            </a:pPr>
            <a:endParaRPr lang="de-DE" sz="1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Eingekerbter Pfeil nach rechts 57"/>
          <p:cNvSpPr/>
          <p:nvPr/>
        </p:nvSpPr>
        <p:spPr>
          <a:xfrm>
            <a:off x="6372005" y="2330167"/>
            <a:ext cx="406080" cy="144015"/>
          </a:xfrm>
          <a:prstGeom prst="notchedRightArrow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82858" tIns="41430" rIns="82858" bIns="41430" anchor="ctr"/>
          <a:lstStyle/>
          <a:p>
            <a:pPr algn="ctr" defTabSz="828592">
              <a:defRPr/>
            </a:pPr>
            <a:endParaRPr lang="de-DE" sz="1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6336000" y="2363299"/>
            <a:ext cx="82080" cy="2703163"/>
          </a:xfrm>
          <a:prstGeom prst="rect">
            <a:avLst/>
          </a:prstGeom>
          <a:solidFill>
            <a:sysClr val="windowText" lastClr="00000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82858" tIns="41430" rIns="82858" bIns="41430" anchor="ctr"/>
          <a:lstStyle/>
          <a:p>
            <a:pPr algn="ctr" defTabSz="828592">
              <a:defRPr/>
            </a:pPr>
            <a:endParaRPr lang="de-DE" sz="1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Rechteck 59"/>
          <p:cNvSpPr/>
          <p:nvPr/>
        </p:nvSpPr>
        <p:spPr>
          <a:xfrm flipH="1">
            <a:off x="5899680" y="2721886"/>
            <a:ext cx="436320" cy="97930"/>
          </a:xfrm>
          <a:prstGeom prst="rect">
            <a:avLst/>
          </a:prstGeom>
          <a:solidFill>
            <a:sysClr val="windowText" lastClr="00000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82858" tIns="41430" rIns="82858" bIns="41430" anchor="ctr"/>
          <a:lstStyle/>
          <a:p>
            <a:pPr algn="ctr" defTabSz="828592">
              <a:defRPr/>
            </a:pPr>
            <a:endParaRPr lang="de-DE" sz="16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21" y="1404148"/>
            <a:ext cx="934560" cy="104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Eingekerbter Pfeil nach rechts 98"/>
          <p:cNvSpPr/>
          <p:nvPr/>
        </p:nvSpPr>
        <p:spPr>
          <a:xfrm rot="1705421">
            <a:off x="3957122" y="2494352"/>
            <a:ext cx="770400" cy="216023"/>
          </a:xfrm>
          <a:prstGeom prst="notchedRightArrow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82858" tIns="41430" rIns="82858" bIns="41430" anchor="ctr"/>
          <a:lstStyle/>
          <a:p>
            <a:pPr algn="ctr" defTabSz="828592">
              <a:defRPr/>
            </a:pPr>
            <a:endParaRPr lang="de-DE" sz="1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Text Box 5"/>
          <p:cNvSpPr txBox="1">
            <a:spLocks noChangeArrowheads="1"/>
          </p:cNvSpPr>
          <p:nvPr/>
        </p:nvSpPr>
        <p:spPr bwMode="auto">
          <a:xfrm>
            <a:off x="1880640" y="4571050"/>
            <a:ext cx="2934720" cy="79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828592" eaLnBrk="1" hangingPunct="1"/>
            <a:r>
              <a:rPr lang="de-DE" altLang="de-DE" sz="1500" kern="0" dirty="0">
                <a:solidFill>
                  <a:prstClr val="black"/>
                </a:solidFill>
              </a:rPr>
              <a:t>Nur ~ 1/3 der Gesamtenergie steht dem KFZ zum direkten Antrieb zur Verfügung</a:t>
            </a:r>
          </a:p>
        </p:txBody>
      </p:sp>
      <p:pic>
        <p:nvPicPr>
          <p:cNvPr id="101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8" t="5482" r="7967" b="8972"/>
          <a:stretch>
            <a:fillRect/>
          </a:stretch>
        </p:blipFill>
        <p:spPr bwMode="auto">
          <a:xfrm>
            <a:off x="4788000" y="2612435"/>
            <a:ext cx="1271520" cy="91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WordArt 248"/>
          <p:cNvSpPr>
            <a:spLocks noChangeArrowheads="1" noChangeShapeType="1" noTextEdit="1"/>
          </p:cNvSpPr>
          <p:nvPr/>
        </p:nvSpPr>
        <p:spPr bwMode="auto">
          <a:xfrm>
            <a:off x="7149601" y="5682847"/>
            <a:ext cx="1245600" cy="252027"/>
          </a:xfrm>
          <a:prstGeom prst="rect">
            <a:avLst/>
          </a:prstGeom>
        </p:spPr>
        <p:txBody>
          <a:bodyPr wrap="none" lIns="82858" tIns="41430" rIns="82858" bIns="4143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828592"/>
            <a:r>
              <a:rPr lang="de-DE" sz="33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00FF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SPP 1386</a:t>
            </a:r>
          </a:p>
        </p:txBody>
      </p:sp>
      <p:sp>
        <p:nvSpPr>
          <p:cNvPr id="2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65102" y="6285206"/>
            <a:ext cx="3299538" cy="208941"/>
          </a:xfrm>
        </p:spPr>
        <p:txBody>
          <a:bodyPr/>
          <a:lstStyle/>
          <a:p>
            <a:r>
              <a:rPr lang="en-US" sz="900" dirty="0"/>
              <a:t>Prof. K. Nielsch | </a:t>
            </a:r>
            <a:r>
              <a:rPr lang="de-DE" sz="900" dirty="0"/>
              <a:t>ECEMP Kolloquium 2015</a:t>
            </a:r>
            <a:r>
              <a:rPr lang="en-US" sz="900" dirty="0"/>
              <a:t> | </a:t>
            </a:r>
          </a:p>
        </p:txBody>
      </p:sp>
      <p:sp>
        <p:nvSpPr>
          <p:cNvPr id="30" name="Datumsplatzhalter 2"/>
          <p:cNvSpPr>
            <a:spLocks noGrp="1"/>
          </p:cNvSpPr>
          <p:nvPr>
            <p:ph type="dt" sz="half" idx="10"/>
          </p:nvPr>
        </p:nvSpPr>
        <p:spPr>
          <a:xfrm>
            <a:off x="165101" y="6494137"/>
            <a:ext cx="835832" cy="213034"/>
          </a:xfrm>
        </p:spPr>
        <p:txBody>
          <a:bodyPr/>
          <a:lstStyle/>
          <a:p>
            <a:r>
              <a:rPr lang="de-DE" sz="900" dirty="0"/>
              <a:t>07.12.2015</a:t>
            </a:r>
          </a:p>
        </p:txBody>
      </p:sp>
    </p:spTree>
    <p:extLst>
      <p:ext uri="{BB962C8B-B14F-4D97-AF65-F5344CB8AC3E}">
        <p14:creationId xmlns:p14="http://schemas.microsoft.com/office/powerpoint/2010/main" val="19927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896938"/>
            <a:ext cx="8748713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79388" y="231775"/>
            <a:ext cx="5368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hangingPunct="1"/>
            <a:r>
              <a:rPr lang="de-DE" altLang="de-DE" sz="2400" b="1" dirty="0">
                <a:solidFill>
                  <a:prstClr val="black"/>
                </a:solidFill>
                <a:latin typeface="Calibri"/>
              </a:rPr>
              <a:t>Synthesis </a:t>
            </a:r>
            <a:r>
              <a:rPr lang="de-DE" altLang="de-DE" sz="2400" b="1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de-DE" altLang="de-DE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altLang="de-DE" sz="2400" b="1" dirty="0" err="1">
                <a:solidFill>
                  <a:prstClr val="black"/>
                </a:solidFill>
                <a:latin typeface="Calibri"/>
              </a:rPr>
              <a:t>Nanograined</a:t>
            </a:r>
            <a:r>
              <a:rPr lang="de-DE" altLang="de-DE" sz="2400" b="1" dirty="0">
                <a:solidFill>
                  <a:prstClr val="black"/>
                </a:solidFill>
                <a:latin typeface="Calibri"/>
              </a:rPr>
              <a:t> Bulk-Materials</a:t>
            </a:r>
          </a:p>
        </p:txBody>
      </p:sp>
      <p:pic>
        <p:nvPicPr>
          <p:cNvPr id="4" name="Bild 6" descr="LogoLeibniz_Farbe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72" y="6313529"/>
            <a:ext cx="577578" cy="39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11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 idx="4294967295"/>
          </p:nvPr>
        </p:nvSpPr>
        <p:spPr>
          <a:xfrm>
            <a:off x="331788" y="-16588"/>
            <a:ext cx="7596187" cy="9620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altLang="de-DE" sz="2400" b="1" dirty="0" err="1" smtClean="0">
                <a:solidFill>
                  <a:schemeClr val="tx1"/>
                </a:solidFill>
              </a:rPr>
              <a:t>Overview</a:t>
            </a:r>
            <a:r>
              <a:rPr lang="de-DE" altLang="de-DE" sz="2400" b="1" dirty="0" smtClean="0">
                <a:solidFill>
                  <a:schemeClr val="tx1"/>
                </a:solidFill>
              </a:rPr>
              <a:t>: </a:t>
            </a:r>
            <a:r>
              <a:rPr lang="de-DE" altLang="de-DE" sz="2400" b="1" dirty="0" err="1" smtClean="0">
                <a:solidFill>
                  <a:schemeClr val="tx1"/>
                </a:solidFill>
              </a:rPr>
              <a:t>Nanograined</a:t>
            </a:r>
            <a:r>
              <a:rPr lang="de-DE" altLang="de-DE" sz="2400" b="1" dirty="0" smtClean="0">
                <a:solidFill>
                  <a:schemeClr val="tx1"/>
                </a:solidFill>
              </a:rPr>
              <a:t> TE </a:t>
            </a:r>
            <a:r>
              <a:rPr lang="de-DE" altLang="de-DE" sz="2400" b="1" dirty="0" err="1" smtClean="0">
                <a:solidFill>
                  <a:schemeClr val="tx1"/>
                </a:solidFill>
              </a:rPr>
              <a:t>Bulk</a:t>
            </a:r>
            <a:r>
              <a:rPr lang="de-DE" altLang="de-DE" sz="2400" b="1" dirty="0" smtClean="0">
                <a:solidFill>
                  <a:schemeClr val="tx1"/>
                </a:solidFill>
              </a:rPr>
              <a:t> Materials</a:t>
            </a:r>
          </a:p>
        </p:txBody>
      </p:sp>
      <p:pic>
        <p:nvPicPr>
          <p:cNvPr id="829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/>
          <a:stretch>
            <a:fillRect/>
          </a:stretch>
        </p:blipFill>
        <p:spPr bwMode="auto">
          <a:xfrm>
            <a:off x="751050" y="797279"/>
            <a:ext cx="7482816" cy="517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6" descr="LogoLeibniz_Farbe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72" y="6313529"/>
            <a:ext cx="577578" cy="39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96190" y="5870875"/>
            <a:ext cx="4937676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990033"/>
            </a:solidFill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GB" sz="1600" dirty="0" smtClean="0">
                <a:solidFill>
                  <a:prstClr val="black"/>
                </a:solidFill>
              </a:rPr>
              <a:t>K. </a:t>
            </a:r>
            <a:r>
              <a:rPr lang="en-GB" sz="1600" dirty="0" err="1" smtClean="0">
                <a:solidFill>
                  <a:prstClr val="black"/>
                </a:solidFill>
              </a:rPr>
              <a:t>Nielsch</a:t>
            </a:r>
            <a:r>
              <a:rPr lang="en-GB" sz="1600" dirty="0" smtClean="0">
                <a:solidFill>
                  <a:prstClr val="black"/>
                </a:solidFill>
              </a:rPr>
              <a:t> et al</a:t>
            </a:r>
            <a:r>
              <a:rPr lang="en-GB" sz="1600" i="1" dirty="0" smtClean="0">
                <a:solidFill>
                  <a:prstClr val="black"/>
                </a:solidFill>
              </a:rPr>
              <a:t>.,  Adv. Energy Mater. </a:t>
            </a:r>
            <a:r>
              <a:rPr lang="en-GB" sz="1600" b="1" dirty="0" smtClean="0">
                <a:solidFill>
                  <a:prstClr val="black"/>
                </a:solidFill>
              </a:rPr>
              <a:t>1</a:t>
            </a:r>
            <a:r>
              <a:rPr lang="en-GB" sz="1600" dirty="0" smtClean="0">
                <a:solidFill>
                  <a:prstClr val="black"/>
                </a:solidFill>
              </a:rPr>
              <a:t>, 713 (2011).</a:t>
            </a:r>
            <a:endParaRPr lang="en-GB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0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 descr="2011 Petermann Plasma synthesis of nanostructures-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5" y="3429000"/>
            <a:ext cx="2668235" cy="216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>
                <a:latin typeface="+mn-lt"/>
              </a:rPr>
              <a:t>Nanopowder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synthesis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from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gas </a:t>
            </a:r>
            <a:r>
              <a:rPr lang="de-DE" dirty="0" err="1" smtClean="0">
                <a:latin typeface="+mn-lt"/>
              </a:rPr>
              <a:t>phase</a:t>
            </a:r>
            <a:endParaRPr lang="de-DE" sz="1600" dirty="0">
              <a:latin typeface="+mn-lt"/>
            </a:endParaRPr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1" y="-18466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pSp>
        <p:nvGrpSpPr>
          <p:cNvPr id="3" name="Gruppieren 167"/>
          <p:cNvGrpSpPr/>
          <p:nvPr/>
        </p:nvGrpSpPr>
        <p:grpSpPr>
          <a:xfrm>
            <a:off x="827584" y="1268760"/>
            <a:ext cx="7344816" cy="2088232"/>
            <a:chOff x="144016" y="1207776"/>
            <a:chExt cx="8820472" cy="2900190"/>
          </a:xfrm>
        </p:grpSpPr>
        <p:pic>
          <p:nvPicPr>
            <p:cNvPr id="16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16" y="1207777"/>
              <a:ext cx="8820472" cy="2900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0" name="Rechteck 169"/>
            <p:cNvSpPr/>
            <p:nvPr/>
          </p:nvSpPr>
          <p:spPr>
            <a:xfrm>
              <a:off x="251520" y="1207776"/>
              <a:ext cx="432048" cy="4210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8" name="Textfeld 167"/>
          <p:cNvSpPr txBox="1"/>
          <p:nvPr/>
        </p:nvSpPr>
        <p:spPr>
          <a:xfrm>
            <a:off x="179512" y="5637148"/>
            <a:ext cx="6840760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cs typeface="Arial" pitchFamily="34" charset="0"/>
              </a:rPr>
              <a:t>J. Phys. D: Appl. Phys.</a:t>
            </a:r>
            <a:r>
              <a:rPr lang="en-US" sz="1400" dirty="0" smtClean="0"/>
              <a:t> 48, 314010 (2015).</a:t>
            </a:r>
            <a:endParaRPr lang="en-US" sz="1400" dirty="0" smtClean="0">
              <a:cs typeface="Arial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dirty="0" smtClean="0">
                <a:cs typeface="Arial" pitchFamily="34" charset="0"/>
              </a:rPr>
              <a:t>J. Phys. D: Appl. Phys. 44, 174034 (2011).</a:t>
            </a:r>
            <a:endParaRPr lang="en-US" sz="1400" dirty="0">
              <a:cs typeface="Arial" pitchFamily="34" charset="0"/>
            </a:endParaRPr>
          </a:p>
        </p:txBody>
      </p:sp>
      <p:pic>
        <p:nvPicPr>
          <p:cNvPr id="8" name="Picture 189" descr="Si_aus_M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50" y="3429000"/>
            <a:ext cx="216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1" descr="TE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07" y="3429000"/>
            <a:ext cx="2748493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23"/>
          <p:cNvSpPr txBox="1"/>
          <p:nvPr/>
        </p:nvSpPr>
        <p:spPr>
          <a:xfrm>
            <a:off x="827584" y="3501009"/>
            <a:ext cx="1872208" cy="997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Atmospheric pressure;</a:t>
            </a:r>
          </a:p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High cooling rate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131840" y="3501009"/>
            <a:ext cx="2016224" cy="997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Reduced pressure;</a:t>
            </a:r>
          </a:p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High cooling rate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940152" y="3501009"/>
            <a:ext cx="1872208" cy="997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Atmospheric pressure;</a:t>
            </a:r>
          </a:p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Low cooling rate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9512" y="6237313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700"/>
              </a:spcBef>
              <a:spcAft>
                <a:spcPts val="600"/>
              </a:spcAft>
            </a:pPr>
            <a:r>
              <a:rPr lang="de-DE" sz="1400" dirty="0" smtClean="0"/>
              <a:t>Synthesis: Group of H. Wiggers, University of Duisburg-Essen</a:t>
            </a:r>
            <a:endParaRPr lang="en-US" sz="1400" b="1" dirty="0">
              <a:solidFill>
                <a:srgbClr val="004C9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705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+mn-lt"/>
              </a:rPr>
              <a:t>Si + WSi</a:t>
            </a:r>
            <a:r>
              <a:rPr lang="en-US" baseline="-250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nanocomposites</a:t>
            </a:r>
            <a:endParaRPr lang="en-US" dirty="0">
              <a:latin typeface="+mn-lt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539552" y="3429000"/>
            <a:ext cx="8064896" cy="2376264"/>
            <a:chOff x="827584" y="1412496"/>
            <a:chExt cx="8064896" cy="2376264"/>
          </a:xfrm>
        </p:grpSpPr>
        <p:grpSp>
          <p:nvGrpSpPr>
            <p:cNvPr id="2" name="Gruppieren 18"/>
            <p:cNvGrpSpPr>
              <a:grpSpLocks noChangeAspect="1"/>
            </p:cNvGrpSpPr>
            <p:nvPr/>
          </p:nvGrpSpPr>
          <p:grpSpPr>
            <a:xfrm>
              <a:off x="5688919" y="1412776"/>
              <a:ext cx="3203561" cy="2375984"/>
              <a:chOff x="1115616" y="908690"/>
              <a:chExt cx="6912768" cy="5126990"/>
            </a:xfrm>
          </p:grpSpPr>
          <p:pic>
            <p:nvPicPr>
              <p:cNvPr id="20" name="Grafik 19" descr="2015_04_13_b4.tif"/>
              <p:cNvPicPr>
                <a:picLocks noChangeAspect="1"/>
              </p:cNvPicPr>
              <p:nvPr/>
            </p:nvPicPr>
            <p:blipFill>
              <a:blip r:embed="rId2" cstate="print"/>
              <a:srcRect b="7293"/>
              <a:stretch>
                <a:fillRect/>
              </a:stretch>
            </p:blipFill>
            <p:spPr>
              <a:xfrm>
                <a:off x="1115616" y="908690"/>
                <a:ext cx="6912768" cy="5126990"/>
              </a:xfrm>
              <a:prstGeom prst="rect">
                <a:avLst/>
              </a:prstGeom>
            </p:spPr>
          </p:pic>
          <p:cxnSp>
            <p:nvCxnSpPr>
              <p:cNvPr id="21" name="Gerade Verbindung 20"/>
              <p:cNvCxnSpPr/>
              <p:nvPr/>
            </p:nvCxnSpPr>
            <p:spPr>
              <a:xfrm>
                <a:off x="6084168" y="5877272"/>
                <a:ext cx="1440160" cy="0"/>
              </a:xfrm>
              <a:prstGeom prst="line">
                <a:avLst/>
              </a:prstGeom>
              <a:ln w="889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feld 21"/>
            <p:cNvSpPr txBox="1"/>
            <p:nvPr/>
          </p:nvSpPr>
          <p:spPr>
            <a:xfrm>
              <a:off x="827584" y="1412496"/>
              <a:ext cx="17299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Frutiger LT Std 55 Roman"/>
                </a:rPr>
                <a:t>Si + 5 % W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7884368" y="3140968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Frutiger LT Std 55 Roman"/>
                </a:rPr>
                <a:t>1 µm</a:t>
              </a:r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179512" y="5929537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cs typeface="Arial" pitchFamily="34" charset="0"/>
              </a:rPr>
              <a:t>J. Phys. D: Appl. Phys.</a:t>
            </a:r>
            <a:r>
              <a:rPr lang="en-US" sz="1400" dirty="0" smtClean="0"/>
              <a:t> 48, 314010 (2015).</a:t>
            </a:r>
            <a:endParaRPr lang="en-US" sz="1400" dirty="0" smtClean="0">
              <a:cs typeface="Arial" pitchFamily="34" charset="0"/>
            </a:endParaRPr>
          </a:p>
        </p:txBody>
      </p:sp>
      <p:pic>
        <p:nvPicPr>
          <p:cNvPr id="18" name="Grafik 17" descr="WSi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1268760"/>
            <a:ext cx="8643051" cy="2016224"/>
          </a:xfrm>
          <a:prstGeom prst="rect">
            <a:avLst/>
          </a:prstGeom>
        </p:spPr>
      </p:pic>
      <p:pic>
        <p:nvPicPr>
          <p:cNvPr id="19" name="Grafik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429001"/>
            <a:ext cx="23762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Gerade Verbindung 26"/>
          <p:cNvCxnSpPr/>
          <p:nvPr/>
        </p:nvCxnSpPr>
        <p:spPr>
          <a:xfrm>
            <a:off x="2880000" y="5733256"/>
            <a:ext cx="270000" cy="0"/>
          </a:xfrm>
          <a:prstGeom prst="line">
            <a:avLst/>
          </a:prstGeom>
          <a:ln w="889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2771802" y="5229201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Frutiger LT Std 55 Roman"/>
              </a:rPr>
              <a:t>50 nm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79512" y="6217569"/>
            <a:ext cx="5325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ea typeface="MS PGothic" pitchFamily="34" charset="-128"/>
              </a:rPr>
              <a:t>TEM by Mathis Müller and  Hans-Joachim Kleebe, TU Darmstadt</a:t>
            </a:r>
          </a:p>
        </p:txBody>
      </p:sp>
    </p:spTree>
    <p:extLst>
      <p:ext uri="{BB962C8B-B14F-4D97-AF65-F5344CB8AC3E}">
        <p14:creationId xmlns:p14="http://schemas.microsoft.com/office/powerpoint/2010/main" val="172399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E23E-CC2D-4540-8E71-392CADC165AF}" type="datetime1">
              <a:rPr lang="de-DE" smtClean="0"/>
              <a:t>08.03.2016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65100" y="6285198"/>
            <a:ext cx="2561322" cy="208943"/>
          </a:xfrm>
        </p:spPr>
        <p:txBody>
          <a:bodyPr/>
          <a:lstStyle/>
          <a:p>
            <a:r>
              <a:rPr lang="de-DE" dirty="0"/>
              <a:t>11th CMCEE, </a:t>
            </a:r>
            <a:r>
              <a:rPr lang="de-DE" dirty="0" smtClean="0"/>
              <a:t>Vancouver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1403350" y="1860726"/>
            <a:ext cx="6640681" cy="65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/>
          <a:p>
            <a:pPr defTabSz="914021"/>
            <a:r>
              <a:rPr lang="de-DE" sz="3600" dirty="0">
                <a:solidFill>
                  <a:prstClr val="black"/>
                </a:solidFill>
                <a:latin typeface="Calibri"/>
              </a:rPr>
              <a:t>www.spp1386thermoelectrics.de/</a:t>
            </a:r>
          </a:p>
        </p:txBody>
      </p:sp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888"/>
            <a:ext cx="9144000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12"/>
          <a:stretch>
            <a:fillRect/>
          </a:stretch>
        </p:blipFill>
        <p:spPr bwMode="auto">
          <a:xfrm>
            <a:off x="0" y="2521357"/>
            <a:ext cx="91440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7092950" y="5645561"/>
            <a:ext cx="1939698" cy="37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021" eaLnBrk="1" hangingPunct="1">
              <a:defRPr/>
            </a:pPr>
            <a:r>
              <a:rPr lang="de-DE" kern="0">
                <a:solidFill>
                  <a:prstClr val="black"/>
                </a:solidFill>
              </a:rPr>
              <a:t>Berlin, Oct 2010</a:t>
            </a:r>
          </a:p>
        </p:txBody>
      </p:sp>
      <p:pic>
        <p:nvPicPr>
          <p:cNvPr id="2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094821"/>
            <a:ext cx="1695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29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E23E-CC2D-4540-8E71-392CADC165A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65100" y="6285198"/>
            <a:ext cx="2561322" cy="208943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11th CMCEE, </a:t>
            </a:r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Vancouver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88928" y="390218"/>
            <a:ext cx="8737600" cy="662400"/>
          </a:xfrm>
          <a:prstGeom prst="rect">
            <a:avLst/>
          </a:prstGeom>
        </p:spPr>
        <p:txBody>
          <a:bodyPr lIns="91400" tIns="45702" rIns="91400" bIns="45702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German Priority Program SPP 1386 on Nanostructured </a:t>
            </a:r>
            <a:r>
              <a:rPr lang="en-US" sz="2200" b="1" dirty="0" err="1">
                <a:solidFill>
                  <a:prstClr val="black"/>
                </a:solidFill>
                <a:ea typeface="Geneva"/>
                <a:cs typeface="Geneva"/>
              </a:rPr>
              <a:t>Thermoelectrics</a:t>
            </a:r>
            <a:endParaRPr lang="en-US" sz="2200" b="1" dirty="0">
              <a:solidFill>
                <a:prstClr val="black"/>
              </a:solidFill>
              <a:ea typeface="Geneva"/>
              <a:cs typeface="Geneva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29039" y="1433265"/>
            <a:ext cx="4927419" cy="424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tabLst>
                <a:tab pos="1258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tabLst>
                <a:tab pos="1258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tabLst>
                <a:tab pos="1258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tabLst>
                <a:tab pos="1258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tabLst>
                <a:tab pos="1258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021"/>
            <a:r>
              <a:rPr lang="en-US" altLang="de-DE" dirty="0">
                <a:solidFill>
                  <a:prstClr val="black"/>
                </a:solidFill>
                <a:latin typeface="Arial Narrow" pitchFamily="34" charset="0"/>
              </a:rPr>
              <a:t>May 2007	Overview Publication in </a:t>
            </a:r>
            <a:r>
              <a:rPr lang="en-US" altLang="de-DE" dirty="0" err="1">
                <a:solidFill>
                  <a:prstClr val="black"/>
                </a:solidFill>
                <a:latin typeface="Arial Narrow" pitchFamily="34" charset="0"/>
              </a:rPr>
              <a:t>Physik</a:t>
            </a:r>
            <a:r>
              <a:rPr lang="en-US" altLang="de-DE" dirty="0">
                <a:solidFill>
                  <a:prstClr val="black"/>
                </a:solidFill>
                <a:latin typeface="Arial Narrow" pitchFamily="34" charset="0"/>
              </a:rPr>
              <a:t> Journal</a:t>
            </a:r>
          </a:p>
          <a:p>
            <a:pPr defTabSz="914021"/>
            <a:r>
              <a:rPr lang="en-US" altLang="de-DE" dirty="0">
                <a:solidFill>
                  <a:prstClr val="black"/>
                </a:solidFill>
                <a:latin typeface="Arial Narrow" pitchFamily="34" charset="0"/>
              </a:rPr>
              <a:t>Sep 2007	Planning Meeting in Fulda</a:t>
            </a:r>
          </a:p>
          <a:p>
            <a:pPr defTabSz="914021"/>
            <a:r>
              <a:rPr lang="en-US" altLang="de-DE" dirty="0">
                <a:solidFill>
                  <a:prstClr val="black"/>
                </a:solidFill>
                <a:latin typeface="Arial Narrow" pitchFamily="34" charset="0"/>
              </a:rPr>
              <a:t>Nov. 15 	Submission for the Founding Proposal</a:t>
            </a:r>
          </a:p>
          <a:p>
            <a:pPr defTabSz="914021"/>
            <a:endParaRPr lang="en-US" altLang="de-DE" dirty="0">
              <a:solidFill>
                <a:prstClr val="black"/>
              </a:solidFill>
              <a:latin typeface="Arial Narrow" pitchFamily="34" charset="0"/>
            </a:endParaRPr>
          </a:p>
          <a:p>
            <a:pPr defTabSz="914021"/>
            <a:r>
              <a:rPr lang="en-US" altLang="de-DE" dirty="0">
                <a:solidFill>
                  <a:prstClr val="black"/>
                </a:solidFill>
                <a:latin typeface="Arial Narrow" pitchFamily="34" charset="0"/>
              </a:rPr>
              <a:t>Apr. 2008	Positive Announcement about SPP 1386 </a:t>
            </a:r>
          </a:p>
          <a:p>
            <a:pPr defTabSz="914021"/>
            <a:r>
              <a:rPr lang="en-US" altLang="de-DE" dirty="0">
                <a:solidFill>
                  <a:prstClr val="black"/>
                </a:solidFill>
                <a:latin typeface="Arial Narrow" pitchFamily="34" charset="0"/>
              </a:rPr>
              <a:t>Jul 2008	Network Meeting in Hamburg (80 Part.)</a:t>
            </a:r>
          </a:p>
          <a:p>
            <a:pPr defTabSz="914021"/>
            <a:r>
              <a:rPr lang="en-US" altLang="de-DE" dirty="0">
                <a:solidFill>
                  <a:prstClr val="black"/>
                </a:solidFill>
                <a:latin typeface="Arial Narrow" pitchFamily="34" charset="0"/>
              </a:rPr>
              <a:t>Sep. 22	Submission of 35 Proposals</a:t>
            </a:r>
          </a:p>
          <a:p>
            <a:pPr defTabSz="914021"/>
            <a:endParaRPr lang="en-US" altLang="de-DE" dirty="0">
              <a:solidFill>
                <a:prstClr val="black"/>
              </a:solidFill>
              <a:latin typeface="Arial Narrow" pitchFamily="34" charset="0"/>
            </a:endParaRPr>
          </a:p>
          <a:p>
            <a:pPr defTabSz="914021"/>
            <a:r>
              <a:rPr lang="en-US" altLang="de-DE" dirty="0">
                <a:solidFill>
                  <a:prstClr val="black"/>
                </a:solidFill>
                <a:latin typeface="Arial Narrow" pitchFamily="34" charset="0"/>
              </a:rPr>
              <a:t>Dec 2008	Selection of the Projects</a:t>
            </a:r>
          </a:p>
          <a:p>
            <a:pPr defTabSz="914021"/>
            <a:endParaRPr lang="en-US" altLang="de-DE" dirty="0">
              <a:solidFill>
                <a:prstClr val="black"/>
              </a:solidFill>
              <a:latin typeface="Arial Narrow" pitchFamily="34" charset="0"/>
            </a:endParaRPr>
          </a:p>
          <a:p>
            <a:pPr defTabSz="914021"/>
            <a:r>
              <a:rPr lang="en-US" altLang="de-DE" dirty="0">
                <a:solidFill>
                  <a:prstClr val="black"/>
                </a:solidFill>
                <a:latin typeface="Arial Narrow" pitchFamily="34" charset="0"/>
              </a:rPr>
              <a:t>Apr. 2009	Start of the individual Projects (18)</a:t>
            </a:r>
          </a:p>
          <a:p>
            <a:pPr defTabSz="914021"/>
            <a:endParaRPr lang="en-US" altLang="de-DE" dirty="0">
              <a:solidFill>
                <a:prstClr val="black"/>
              </a:solidFill>
              <a:latin typeface="Arial Narrow" pitchFamily="34" charset="0"/>
            </a:endParaRPr>
          </a:p>
          <a:p>
            <a:pPr defTabSz="914021"/>
            <a:r>
              <a:rPr lang="en-US" altLang="de-DE" dirty="0">
                <a:solidFill>
                  <a:prstClr val="black"/>
                </a:solidFill>
                <a:latin typeface="Arial Narrow" pitchFamily="34" charset="0"/>
              </a:rPr>
              <a:t>2009 to 2012 	First Funding Period</a:t>
            </a:r>
          </a:p>
          <a:p>
            <a:pPr defTabSz="914021"/>
            <a:r>
              <a:rPr lang="en-US" altLang="de-DE" dirty="0">
                <a:solidFill>
                  <a:prstClr val="black"/>
                </a:solidFill>
                <a:latin typeface="Arial Narrow" pitchFamily="34" charset="0"/>
              </a:rPr>
              <a:t>2012 to 2015 	</a:t>
            </a:r>
            <a:r>
              <a:rPr lang="en-US" altLang="de-DE" dirty="0" smtClean="0">
                <a:solidFill>
                  <a:prstClr val="black"/>
                </a:solidFill>
                <a:latin typeface="Arial Narrow" pitchFamily="34" charset="0"/>
              </a:rPr>
              <a:t>Second Funding </a:t>
            </a:r>
            <a:r>
              <a:rPr lang="en-US" altLang="de-DE" dirty="0">
                <a:solidFill>
                  <a:prstClr val="black"/>
                </a:solidFill>
                <a:latin typeface="Arial Narrow" pitchFamily="34" charset="0"/>
              </a:rPr>
              <a:t>Period</a:t>
            </a:r>
          </a:p>
          <a:p>
            <a:pPr defTabSz="914021"/>
            <a:endParaRPr lang="en-US" altLang="de-DE" dirty="0">
              <a:solidFill>
                <a:prstClr val="black"/>
              </a:solidFill>
              <a:latin typeface="Arial Narrow" pitchFamily="34" charset="0"/>
            </a:endParaRPr>
          </a:p>
        </p:txBody>
      </p:sp>
      <p:pic>
        <p:nvPicPr>
          <p:cNvPr id="22" name="Picture 2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r="18332"/>
          <a:stretch>
            <a:fillRect/>
          </a:stretch>
        </p:blipFill>
        <p:spPr bwMode="auto">
          <a:xfrm>
            <a:off x="5170259" y="1199907"/>
            <a:ext cx="3756025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02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5294" y="342138"/>
            <a:ext cx="8229600" cy="792162"/>
          </a:xfrm>
        </p:spPr>
        <p:txBody>
          <a:bodyPr/>
          <a:lstStyle/>
          <a:p>
            <a:r>
              <a:rPr lang="en-US" sz="2000" dirty="0"/>
              <a:t>Funding from the German Ministry of Education and Science (BMBF) via the Material Development Program (WING)</a:t>
            </a: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2795588" y="2824864"/>
            <a:ext cx="3529012" cy="1080119"/>
          </a:xfrm>
          <a:prstGeom prst="chevron">
            <a:avLst>
              <a:gd name="adj" fmla="val 78174"/>
            </a:avLst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914021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WING Projects</a:t>
            </a:r>
          </a:p>
          <a:p>
            <a:pPr algn="ctr" defTabSz="914021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with Industry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037263" y="2824864"/>
            <a:ext cx="1655762" cy="1080119"/>
          </a:xfrm>
          <a:prstGeom prst="chevron">
            <a:avLst>
              <a:gd name="adj" fmla="val 52254"/>
            </a:avLst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914021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Product-</a:t>
            </a:r>
          </a:p>
          <a:p>
            <a:pPr algn="ctr" defTabSz="914021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development</a:t>
            </a: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7332667" y="2824864"/>
            <a:ext cx="1655762" cy="1080119"/>
          </a:xfrm>
          <a:prstGeom prst="chevron">
            <a:avLst>
              <a:gd name="adj" fmla="val 52254"/>
            </a:avLst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914021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Market</a:t>
            </a:r>
          </a:p>
          <a:p>
            <a:pPr algn="ctr" defTabSz="914021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Entry</a:t>
            </a: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203204" y="2824864"/>
            <a:ext cx="1476375" cy="1080119"/>
          </a:xfrm>
          <a:prstGeom prst="homePlate">
            <a:avLst>
              <a:gd name="adj" fmla="val 46593"/>
            </a:avLst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914021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Idea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438278" y="2824864"/>
            <a:ext cx="1655763" cy="1080119"/>
          </a:xfrm>
          <a:prstGeom prst="chevron">
            <a:avLst>
              <a:gd name="adj" fmla="val 52254"/>
            </a:avLst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914021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Basic</a:t>
            </a:r>
          </a:p>
          <a:p>
            <a:pPr algn="ctr" defTabSz="914021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Research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867954" y="4624051"/>
            <a:ext cx="4200823" cy="743820"/>
          </a:xfrm>
          <a:prstGeom prst="rect">
            <a:avLst/>
          </a:prstGeom>
        </p:spPr>
        <p:txBody>
          <a:bodyPr wrap="square" lIns="91400" tIns="45702" rIns="91400" bIns="45702">
            <a:spAutoFit/>
          </a:bodyPr>
          <a:lstStyle>
            <a:defPPr>
              <a:defRPr lang="de-DE"/>
            </a:defPPr>
            <a:lvl1pPr marL="0" indent="0" algn="ctr">
              <a:lnSpc>
                <a:spcPct val="150000"/>
              </a:lnSpc>
              <a:buNone/>
              <a:defRPr b="1"/>
            </a:lvl1pPr>
          </a:lstStyle>
          <a:p>
            <a:pPr defTabSz="914021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Materials for Tomorrow: </a:t>
            </a:r>
          </a:p>
          <a:p>
            <a:pPr defTabSz="914021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Scientific Pre-Project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 rot="10800000">
            <a:off x="2676523" y="4004560"/>
            <a:ext cx="506414" cy="648071"/>
          </a:xfrm>
          <a:prstGeom prst="downArrow">
            <a:avLst>
              <a:gd name="adj1" fmla="val 50000"/>
              <a:gd name="adj2" fmla="val 39107"/>
            </a:avLst>
          </a:prstGeom>
          <a:solidFill>
            <a:srgbClr val="0489E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915816" y="1326809"/>
            <a:ext cx="2574032" cy="743820"/>
          </a:xfrm>
          <a:prstGeom prst="rect">
            <a:avLst/>
          </a:prstGeom>
        </p:spPr>
        <p:txBody>
          <a:bodyPr wrap="square" lIns="91400" tIns="45702" rIns="91400" bIns="45702">
            <a:spAutoFit/>
          </a:bodyPr>
          <a:lstStyle/>
          <a:p>
            <a:pPr algn="ctr" defTabSz="914021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de-DE" b="1" dirty="0" err="1" smtClean="0">
                <a:solidFill>
                  <a:srgbClr val="FF0000"/>
                </a:solidFill>
              </a:rPr>
              <a:t>Funding</a:t>
            </a:r>
            <a:r>
              <a:rPr lang="de-DE" b="1" dirty="0" smtClean="0">
                <a:solidFill>
                  <a:srgbClr val="FF0000"/>
                </a:solidFill>
              </a:rPr>
              <a:t> Focus </a:t>
            </a:r>
          </a:p>
          <a:p>
            <a:pPr algn="ctr" defTabSz="914021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de-DE" b="1" dirty="0" smtClean="0">
                <a:solidFill>
                  <a:srgbClr val="FF0000"/>
                </a:solidFill>
              </a:rPr>
              <a:t>(</a:t>
            </a:r>
            <a:r>
              <a:rPr lang="de-DE" b="1" dirty="0">
                <a:solidFill>
                  <a:srgbClr val="FF0000"/>
                </a:solidFill>
              </a:rPr>
              <a:t>z.B. Thermopower)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3928270" y="2104782"/>
            <a:ext cx="506414" cy="648071"/>
          </a:xfrm>
          <a:prstGeom prst="downArrow">
            <a:avLst>
              <a:gd name="adj1" fmla="val 50000"/>
              <a:gd name="adj2" fmla="val 39107"/>
            </a:avLst>
          </a:prstGeom>
          <a:solidFill>
            <a:srgbClr val="0489E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2050" name="Picture 2" descr="VA-Id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8759"/>
            <a:ext cx="853746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AFI Elektronik Produkt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4" b="13394"/>
          <a:stretch/>
        </p:blipFill>
        <p:spPr bwMode="auto">
          <a:xfrm>
            <a:off x="6516216" y="1456711"/>
            <a:ext cx="1864357" cy="119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768453" y="3974946"/>
            <a:ext cx="4925126" cy="984885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lvl="1">
              <a:lnSpc>
                <a:spcPts val="2400"/>
              </a:lnSpc>
            </a:pPr>
            <a:r>
              <a:rPr lang="en-US" dirty="0" smtClean="0"/>
              <a:t>5 Research Consortia </a:t>
            </a:r>
          </a:p>
          <a:p>
            <a:pPr lvl="1">
              <a:lnSpc>
                <a:spcPts val="2400"/>
              </a:lnSpc>
            </a:pPr>
            <a:r>
              <a:rPr lang="en-US" dirty="0" smtClean="0"/>
              <a:t>17 Research Center involved, 5,5 Mio. €</a:t>
            </a:r>
          </a:p>
          <a:p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4339471" y="2049833"/>
            <a:ext cx="2248695" cy="923330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dirty="0" smtClean="0"/>
              <a:t>10 funded Projects (ca. 27 Mio. €)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087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E23E-CC2D-4540-8E71-392CADC165A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08.03.2016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65100" y="6285198"/>
            <a:ext cx="2561322" cy="208943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11th CMCEE, </a:t>
            </a:r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Vancouver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88928" y="390218"/>
            <a:ext cx="8737600" cy="662400"/>
          </a:xfrm>
          <a:prstGeom prst="rect">
            <a:avLst/>
          </a:prstGeom>
        </p:spPr>
        <p:txBody>
          <a:bodyPr lIns="91400" tIns="45702" rIns="91400" bIns="45702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Motivation: Electrochemical Synthesis of TE Films and Nanostructures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567" y="1382529"/>
            <a:ext cx="2836862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800026" y="1140470"/>
            <a:ext cx="2124676" cy="29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021" eaLnBrk="1" hangingPunct="1">
              <a:lnSpc>
                <a:spcPct val="95000"/>
              </a:lnSpc>
            </a:pPr>
            <a:r>
              <a:rPr lang="de-DE" sz="2000" b="0" u="sng">
                <a:solidFill>
                  <a:prstClr val="black"/>
                </a:solidFill>
                <a:latin typeface="Calibri" pitchFamily="34" charset="0"/>
              </a:rPr>
              <a:t>Sb</a:t>
            </a:r>
            <a:r>
              <a:rPr lang="de-DE" sz="2000" b="0" u="sng" baseline="-25000">
                <a:solidFill>
                  <a:prstClr val="black"/>
                </a:solidFill>
                <a:latin typeface="Calibri" pitchFamily="34" charset="0"/>
              </a:rPr>
              <a:t>2</a:t>
            </a:r>
            <a:r>
              <a:rPr lang="de-DE" sz="2000" b="0" u="sng">
                <a:solidFill>
                  <a:prstClr val="black"/>
                </a:solidFill>
                <a:latin typeface="Calibri" pitchFamily="34" charset="0"/>
              </a:rPr>
              <a:t>Te</a:t>
            </a:r>
            <a:r>
              <a:rPr lang="de-DE" sz="2000" b="0" u="sng" baseline="-25000">
                <a:solidFill>
                  <a:prstClr val="black"/>
                </a:solidFill>
                <a:latin typeface="Calibri" pitchFamily="34" charset="0"/>
              </a:rPr>
              <a:t>3</a:t>
            </a:r>
            <a:r>
              <a:rPr lang="de-DE" sz="2000" b="0" u="sng">
                <a:solidFill>
                  <a:prstClr val="black"/>
                </a:solidFill>
                <a:latin typeface="Calibri" pitchFamily="34" charset="0"/>
              </a:rPr>
              <a:t> ; (Bi</a:t>
            </a:r>
            <a:r>
              <a:rPr lang="de-DE" sz="2000" b="0" u="sng" baseline="-25000">
                <a:solidFill>
                  <a:prstClr val="black"/>
                </a:solidFill>
                <a:latin typeface="Calibri" pitchFamily="34" charset="0"/>
              </a:rPr>
              <a:t>1-x</a:t>
            </a:r>
            <a:r>
              <a:rPr lang="de-DE" sz="2000" b="0" u="sng">
                <a:solidFill>
                  <a:prstClr val="black"/>
                </a:solidFill>
                <a:latin typeface="Calibri" pitchFamily="34" charset="0"/>
              </a:rPr>
              <a:t>Sb</a:t>
            </a:r>
            <a:r>
              <a:rPr lang="de-DE" sz="2000" b="0" u="sng" baseline="-25000">
                <a:solidFill>
                  <a:prstClr val="black"/>
                </a:solidFill>
                <a:latin typeface="Calibri" pitchFamily="34" charset="0"/>
              </a:rPr>
              <a:t>x</a:t>
            </a:r>
            <a:r>
              <a:rPr lang="de-DE" sz="2000" b="0" u="sng">
                <a:solidFill>
                  <a:prstClr val="black"/>
                </a:solidFill>
                <a:latin typeface="Calibri" pitchFamily="34" charset="0"/>
              </a:rPr>
              <a:t>)</a:t>
            </a:r>
            <a:r>
              <a:rPr lang="de-DE" sz="2000" b="0" u="sng" baseline="-25000">
                <a:solidFill>
                  <a:prstClr val="black"/>
                </a:solidFill>
                <a:latin typeface="Calibri" pitchFamily="34" charset="0"/>
              </a:rPr>
              <a:t>2</a:t>
            </a:r>
            <a:r>
              <a:rPr lang="de-DE" sz="2000" b="0" u="sng">
                <a:solidFill>
                  <a:prstClr val="black"/>
                </a:solidFill>
                <a:latin typeface="Calibri" pitchFamily="34" charset="0"/>
              </a:rPr>
              <a:t>Te</a:t>
            </a:r>
            <a:r>
              <a:rPr lang="de-DE" sz="2000" b="0" u="sng" baseline="-25000">
                <a:solidFill>
                  <a:prstClr val="black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9" name="Rechteck 6"/>
          <p:cNvSpPr>
            <a:spLocks noChangeArrowheads="1"/>
          </p:cNvSpPr>
          <p:nvPr/>
        </p:nvSpPr>
        <p:spPr bwMode="auto">
          <a:xfrm>
            <a:off x="6150867" y="1403994"/>
            <a:ext cx="1728787" cy="32162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021">
              <a:lnSpc>
                <a:spcPct val="95000"/>
              </a:lnSpc>
            </a:pPr>
            <a:endParaRPr lang="de-DE" sz="2200">
              <a:solidFill>
                <a:prstClr val="black"/>
              </a:solidFill>
              <a:latin typeface="BMWTypeRegular"/>
            </a:endParaRPr>
          </a:p>
        </p:txBody>
      </p:sp>
      <p:cxnSp>
        <p:nvCxnSpPr>
          <p:cNvPr id="10" name="Gerade Verbindung 7"/>
          <p:cNvCxnSpPr>
            <a:cxnSpLocks noChangeShapeType="1"/>
          </p:cNvCxnSpPr>
          <p:nvPr/>
        </p:nvCxnSpPr>
        <p:spPr bwMode="auto">
          <a:xfrm rot="16200000" flipH="1">
            <a:off x="5955606" y="2532707"/>
            <a:ext cx="2266950" cy="9525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Gerade Verbindung 11"/>
          <p:cNvCxnSpPr>
            <a:cxnSpLocks noChangeShapeType="1"/>
          </p:cNvCxnSpPr>
          <p:nvPr/>
        </p:nvCxnSpPr>
        <p:spPr bwMode="auto">
          <a:xfrm rot="16200000" flipH="1">
            <a:off x="5488880" y="2418404"/>
            <a:ext cx="2009775" cy="0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Gerade Verbindung 12"/>
          <p:cNvCxnSpPr>
            <a:cxnSpLocks noChangeShapeType="1"/>
          </p:cNvCxnSpPr>
          <p:nvPr/>
        </p:nvCxnSpPr>
        <p:spPr bwMode="auto">
          <a:xfrm rot="16200000" flipH="1">
            <a:off x="6384230" y="2418404"/>
            <a:ext cx="2009775" cy="0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39" y="4099566"/>
            <a:ext cx="2102126" cy="210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80" y="3404245"/>
            <a:ext cx="95250" cy="9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80" y="3404245"/>
            <a:ext cx="95250" cy="9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80" y="3404245"/>
            <a:ext cx="95250" cy="9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80" y="3404245"/>
            <a:ext cx="95250" cy="9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80" y="3404245"/>
            <a:ext cx="95250" cy="9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80" y="3404245"/>
            <a:ext cx="95250" cy="9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18" y="4172591"/>
            <a:ext cx="180022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1"/>
          <a:stretch>
            <a:fillRect/>
          </a:stretch>
        </p:blipFill>
        <p:spPr bwMode="auto">
          <a:xfrm>
            <a:off x="254889" y="1794518"/>
            <a:ext cx="4100512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93" y="1651641"/>
            <a:ext cx="17049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451739" y="1140470"/>
            <a:ext cx="2845578" cy="37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021" eaLnBrk="1" hangingPunct="1">
              <a:defRPr/>
            </a:pPr>
            <a:r>
              <a:rPr lang="en-US" kern="0">
                <a:solidFill>
                  <a:prstClr val="black"/>
                </a:solidFill>
              </a:rPr>
              <a:t>Miniaturized TE Devices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470789" y="3732857"/>
            <a:ext cx="2355560" cy="37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021" eaLnBrk="1" hangingPunct="1">
              <a:defRPr/>
            </a:pPr>
            <a:r>
              <a:rPr lang="en-US" kern="0">
                <a:solidFill>
                  <a:prstClr val="black"/>
                </a:solidFill>
              </a:rPr>
              <a:t>Flexible TE Devices</a:t>
            </a:r>
          </a:p>
        </p:txBody>
      </p:sp>
      <p:pic>
        <p:nvPicPr>
          <p:cNvPr id="25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9" t="7657" r="42117" b="36523"/>
          <a:stretch>
            <a:fillRect/>
          </a:stretch>
        </p:blipFill>
        <p:spPr bwMode="auto">
          <a:xfrm>
            <a:off x="5967272" y="3707688"/>
            <a:ext cx="2502611" cy="241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90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75" y="91620"/>
            <a:ext cx="8697913" cy="792088"/>
          </a:xfrm>
        </p:spPr>
        <p:txBody>
          <a:bodyPr>
            <a:noAutofit/>
          </a:bodyPr>
          <a:lstStyle/>
          <a:p>
            <a:r>
              <a:rPr lang="de-DE" sz="3200" dirty="0"/>
              <a:t>Thematische </a:t>
            </a:r>
            <a:r>
              <a:rPr lang="de-DE" sz="3200" dirty="0" smtClean="0"/>
              <a:t>Schwerpunkte in </a:t>
            </a:r>
            <a:r>
              <a:rPr lang="de-DE" sz="3200" dirty="0" err="1" smtClean="0"/>
              <a:t>ThermoPower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09700" y="1015848"/>
            <a:ext cx="8229600" cy="4392488"/>
          </a:xfrm>
          <a:prstGeom prst="rect">
            <a:avLst/>
          </a:prstGeom>
        </p:spPr>
        <p:txBody>
          <a:bodyPr lIns="91400" tIns="45702" rIns="91400" bIns="45702"/>
          <a:lstStyle/>
          <a:p>
            <a:pPr>
              <a:lnSpc>
                <a:spcPts val="2500"/>
              </a:lnSpc>
              <a:spcBef>
                <a:spcPts val="0"/>
              </a:spcBef>
            </a:pPr>
            <a:r>
              <a:rPr lang="de-DE" sz="1800" dirty="0"/>
              <a:t>Materialentwicklung für Temperaturbereich von 200°C – 1000°C</a:t>
            </a:r>
          </a:p>
          <a:p>
            <a:pPr lvl="1">
              <a:lnSpc>
                <a:spcPts val="2500"/>
              </a:lnSpc>
              <a:spcBef>
                <a:spcPts val="0"/>
              </a:spcBef>
            </a:pPr>
            <a:r>
              <a:rPr lang="de-DE" sz="1600" dirty="0"/>
              <a:t>Ressourcenverfügbarkeit</a:t>
            </a:r>
          </a:p>
          <a:p>
            <a:pPr lvl="1">
              <a:lnSpc>
                <a:spcPts val="2500"/>
              </a:lnSpc>
              <a:spcBef>
                <a:spcPts val="0"/>
              </a:spcBef>
            </a:pPr>
            <a:r>
              <a:rPr lang="de-DE" sz="1600" dirty="0"/>
              <a:t>Industrielle Herstellbarkeit</a:t>
            </a:r>
          </a:p>
          <a:p>
            <a:pPr lvl="1">
              <a:lnSpc>
                <a:spcPts val="2500"/>
              </a:lnSpc>
              <a:spcBef>
                <a:spcPts val="0"/>
              </a:spcBef>
            </a:pPr>
            <a:r>
              <a:rPr lang="de-DE" sz="1600" dirty="0"/>
              <a:t>Wirtschaftlichkeit</a:t>
            </a:r>
          </a:p>
          <a:p>
            <a:pPr lvl="1">
              <a:lnSpc>
                <a:spcPts val="2500"/>
              </a:lnSpc>
              <a:spcBef>
                <a:spcPts val="0"/>
              </a:spcBef>
            </a:pPr>
            <a:r>
              <a:rPr lang="de-DE" sz="1600" dirty="0"/>
              <a:t>Umweltverträglichkeit (Bismut-, </a:t>
            </a:r>
            <a:r>
              <a:rPr lang="de-DE" sz="1600" dirty="0" err="1"/>
              <a:t>Bleitellurid</a:t>
            </a:r>
            <a:r>
              <a:rPr lang="de-DE" sz="1600" dirty="0"/>
              <a:t>)</a:t>
            </a: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de-DE" sz="1800" dirty="0"/>
              <a:t>Systementwicklung</a:t>
            </a:r>
          </a:p>
          <a:p>
            <a:pPr lvl="1">
              <a:lnSpc>
                <a:spcPts val="2500"/>
              </a:lnSpc>
              <a:spcBef>
                <a:spcPts val="0"/>
              </a:spcBef>
            </a:pPr>
            <a:r>
              <a:rPr lang="de-DE" sz="1600" dirty="0"/>
              <a:t>maßgeschneiderte Aufbau- und </a:t>
            </a:r>
          </a:p>
          <a:p>
            <a:pPr marL="457011" lvl="1" indent="0">
              <a:lnSpc>
                <a:spcPts val="2500"/>
              </a:lnSpc>
              <a:spcBef>
                <a:spcPts val="0"/>
              </a:spcBef>
              <a:buNone/>
            </a:pPr>
            <a:r>
              <a:rPr lang="de-DE" sz="1600" dirty="0"/>
              <a:t>     Verbindungstechnik</a:t>
            </a:r>
          </a:p>
          <a:p>
            <a:pPr lvl="1">
              <a:lnSpc>
                <a:spcPts val="2500"/>
              </a:lnSpc>
              <a:spcBef>
                <a:spcPts val="0"/>
              </a:spcBef>
            </a:pPr>
            <a:r>
              <a:rPr lang="de-DE" sz="1600" dirty="0"/>
              <a:t>komplettes thermoelektrisches System</a:t>
            </a:r>
          </a:p>
          <a:p>
            <a:pPr lvl="1">
              <a:lnSpc>
                <a:spcPts val="2500"/>
              </a:lnSpc>
              <a:spcBef>
                <a:spcPts val="0"/>
              </a:spcBef>
            </a:pPr>
            <a:r>
              <a:rPr lang="de-DE" sz="1600" dirty="0"/>
              <a:t>Demonstrator</a:t>
            </a: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de-DE" sz="1800" dirty="0"/>
              <a:t>Begleitende Maßnahme</a:t>
            </a:r>
          </a:p>
          <a:p>
            <a:pPr lvl="1">
              <a:lnSpc>
                <a:spcPts val="2500"/>
              </a:lnSpc>
              <a:spcBef>
                <a:spcPts val="0"/>
              </a:spcBef>
            </a:pPr>
            <a:r>
              <a:rPr lang="de-DE" sz="1600" dirty="0"/>
              <a:t>Standardisierung von thermoelektrischen Referenzproben</a:t>
            </a:r>
          </a:p>
          <a:p>
            <a:pPr lvl="1">
              <a:lnSpc>
                <a:spcPts val="2500"/>
              </a:lnSpc>
              <a:spcBef>
                <a:spcPts val="0"/>
              </a:spcBef>
            </a:pPr>
            <a:r>
              <a:rPr lang="de-DE" sz="1600" dirty="0"/>
              <a:t>Etablierung von validierten thermoelektrischen </a:t>
            </a:r>
            <a:r>
              <a:rPr lang="de-DE" sz="1600" dirty="0" err="1"/>
              <a:t>Meßmethoden</a:t>
            </a:r>
            <a:endParaRPr lang="de-DE" sz="1600" dirty="0"/>
          </a:p>
          <a:p>
            <a:pPr>
              <a:lnSpc>
                <a:spcPts val="2500"/>
              </a:lnSpc>
              <a:spcBef>
                <a:spcPts val="0"/>
              </a:spcBef>
            </a:pPr>
            <a:endParaRPr lang="de-DE" sz="1800" dirty="0"/>
          </a:p>
        </p:txBody>
      </p:sp>
      <p:pic>
        <p:nvPicPr>
          <p:cNvPr id="4" name="Grafik 3" descr="pic58031_IAV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76628" y="2167976"/>
            <a:ext cx="3295010" cy="2016224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7439411" y="4183314"/>
            <a:ext cx="1646092" cy="307777"/>
          </a:xfrm>
          <a:prstGeom prst="rect">
            <a:avLst/>
          </a:prstGeom>
        </p:spPr>
        <p:txBody>
          <a:bodyPr wrap="none" lIns="91400" tIns="45702" rIns="91400" bIns="45702">
            <a:spAutoFit/>
          </a:bodyPr>
          <a:lstStyle/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Quelle: IAV GmbH</a:t>
            </a:r>
          </a:p>
        </p:txBody>
      </p:sp>
    </p:spTree>
    <p:extLst>
      <p:ext uri="{BB962C8B-B14F-4D97-AF65-F5344CB8AC3E}">
        <p14:creationId xmlns:p14="http://schemas.microsoft.com/office/powerpoint/2010/main" val="225391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33769" y="330271"/>
            <a:ext cx="8229600" cy="792162"/>
          </a:xfrm>
        </p:spPr>
        <p:txBody>
          <a:bodyPr/>
          <a:lstStyle/>
          <a:p>
            <a:r>
              <a:rPr lang="en-US" sz="2000" dirty="0"/>
              <a:t>Funding from the German Ministry of Education and Science (BMBF) via the Material Development Program (WING)</a:t>
            </a: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2795588" y="3264239"/>
            <a:ext cx="3529012" cy="1080119"/>
          </a:xfrm>
          <a:prstGeom prst="chevron">
            <a:avLst>
              <a:gd name="adj" fmla="val 78174"/>
            </a:avLst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914021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WING Projects</a:t>
            </a:r>
          </a:p>
          <a:p>
            <a:pPr algn="ctr" defTabSz="914021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with Industry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037263" y="3264239"/>
            <a:ext cx="1655762" cy="1080119"/>
          </a:xfrm>
          <a:prstGeom prst="chevron">
            <a:avLst>
              <a:gd name="adj" fmla="val 52254"/>
            </a:avLst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914021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Product-</a:t>
            </a:r>
          </a:p>
          <a:p>
            <a:pPr algn="ctr" defTabSz="914021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development</a:t>
            </a: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7332667" y="3264239"/>
            <a:ext cx="1655762" cy="1080119"/>
          </a:xfrm>
          <a:prstGeom prst="chevron">
            <a:avLst>
              <a:gd name="adj" fmla="val 52254"/>
            </a:avLst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914021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Market</a:t>
            </a:r>
          </a:p>
          <a:p>
            <a:pPr algn="ctr" defTabSz="914021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Entry</a:t>
            </a: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203204" y="3264239"/>
            <a:ext cx="1476375" cy="1080119"/>
          </a:xfrm>
          <a:prstGeom prst="homePlate">
            <a:avLst>
              <a:gd name="adj" fmla="val 46593"/>
            </a:avLst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914021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Idea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438278" y="3264239"/>
            <a:ext cx="1655763" cy="1080119"/>
          </a:xfrm>
          <a:prstGeom prst="chevron">
            <a:avLst>
              <a:gd name="adj" fmla="val 52254"/>
            </a:avLst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914021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Basic</a:t>
            </a:r>
          </a:p>
          <a:p>
            <a:pPr algn="ctr" defTabSz="914021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Research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867954" y="5063426"/>
            <a:ext cx="4200823" cy="743820"/>
          </a:xfrm>
          <a:prstGeom prst="rect">
            <a:avLst/>
          </a:prstGeom>
        </p:spPr>
        <p:txBody>
          <a:bodyPr wrap="square" lIns="91400" tIns="45702" rIns="91400" bIns="45702">
            <a:spAutoFit/>
          </a:bodyPr>
          <a:lstStyle>
            <a:defPPr>
              <a:defRPr lang="de-DE"/>
            </a:defPPr>
            <a:lvl1pPr marL="0" indent="0" algn="ctr">
              <a:lnSpc>
                <a:spcPct val="150000"/>
              </a:lnSpc>
              <a:buNone/>
              <a:defRPr b="1"/>
            </a:lvl1pPr>
          </a:lstStyle>
          <a:p>
            <a:pPr defTabSz="914021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Materials for Tomorrow: </a:t>
            </a:r>
          </a:p>
          <a:p>
            <a:pPr defTabSz="914021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Scientific Pre-Project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 rot="10800000">
            <a:off x="2676523" y="4443935"/>
            <a:ext cx="506414" cy="648071"/>
          </a:xfrm>
          <a:prstGeom prst="downArrow">
            <a:avLst>
              <a:gd name="adj1" fmla="val 50000"/>
              <a:gd name="adj2" fmla="val 39107"/>
            </a:avLst>
          </a:prstGeom>
          <a:solidFill>
            <a:srgbClr val="0489E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915816" y="1766184"/>
            <a:ext cx="2574032" cy="743820"/>
          </a:xfrm>
          <a:prstGeom prst="rect">
            <a:avLst/>
          </a:prstGeom>
        </p:spPr>
        <p:txBody>
          <a:bodyPr wrap="square" lIns="91400" tIns="45702" rIns="91400" bIns="45702">
            <a:spAutoFit/>
          </a:bodyPr>
          <a:lstStyle/>
          <a:p>
            <a:pPr algn="ctr" defTabSz="914021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de-DE" b="1" dirty="0" err="1" smtClean="0">
                <a:solidFill>
                  <a:srgbClr val="FF0000"/>
                </a:solidFill>
              </a:rPr>
              <a:t>Funding</a:t>
            </a:r>
            <a:r>
              <a:rPr lang="de-DE" b="1" dirty="0" smtClean="0">
                <a:solidFill>
                  <a:srgbClr val="FF0000"/>
                </a:solidFill>
              </a:rPr>
              <a:t> Focus </a:t>
            </a:r>
          </a:p>
          <a:p>
            <a:pPr algn="ctr" defTabSz="914021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de-DE" b="1" dirty="0" smtClean="0">
                <a:solidFill>
                  <a:srgbClr val="FF0000"/>
                </a:solidFill>
              </a:rPr>
              <a:t>(</a:t>
            </a:r>
            <a:r>
              <a:rPr lang="de-DE" b="1" dirty="0">
                <a:solidFill>
                  <a:srgbClr val="FF0000"/>
                </a:solidFill>
              </a:rPr>
              <a:t>z.B. Thermopower)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3928270" y="2544157"/>
            <a:ext cx="506414" cy="648071"/>
          </a:xfrm>
          <a:prstGeom prst="downArrow">
            <a:avLst>
              <a:gd name="adj1" fmla="val 50000"/>
              <a:gd name="adj2" fmla="val 39107"/>
            </a:avLst>
          </a:prstGeom>
          <a:solidFill>
            <a:srgbClr val="0489E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2050" name="Picture 2" descr="VA-Id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28134"/>
            <a:ext cx="853746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AFI Elektronik Produkt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4" b="13394"/>
          <a:stretch/>
        </p:blipFill>
        <p:spPr bwMode="auto">
          <a:xfrm>
            <a:off x="6516216" y="1896086"/>
            <a:ext cx="1864357" cy="119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768453" y="4414321"/>
            <a:ext cx="4925126" cy="984885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lvl="1">
              <a:lnSpc>
                <a:spcPts val="2400"/>
              </a:lnSpc>
            </a:pPr>
            <a:r>
              <a:rPr lang="en-US" dirty="0" smtClean="0"/>
              <a:t>5 Research Consortia </a:t>
            </a:r>
          </a:p>
          <a:p>
            <a:pPr lvl="1">
              <a:lnSpc>
                <a:spcPts val="2400"/>
              </a:lnSpc>
            </a:pPr>
            <a:r>
              <a:rPr lang="en-US" dirty="0" smtClean="0"/>
              <a:t>17 Research Center involved, 5,5 Mio. €</a:t>
            </a:r>
          </a:p>
          <a:p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4339471" y="2489208"/>
            <a:ext cx="2248695" cy="923330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dirty="0" smtClean="0"/>
              <a:t>10 funded Projects (ca. 27 Mio. €)</a:t>
            </a:r>
          </a:p>
          <a:p>
            <a:endParaRPr lang="de-DE" dirty="0"/>
          </a:p>
        </p:txBody>
      </p:sp>
      <p:sp>
        <p:nvSpPr>
          <p:cNvPr id="13" name="Nach unten gekrümmter Pfeil 12"/>
          <p:cNvSpPr/>
          <p:nvPr/>
        </p:nvSpPr>
        <p:spPr>
          <a:xfrm flipH="1">
            <a:off x="1004446" y="1766187"/>
            <a:ext cx="5806254" cy="1426041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08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/>
          </p:cNvSpPr>
          <p:nvPr>
            <p:ph type="title"/>
          </p:nvPr>
        </p:nvSpPr>
        <p:spPr>
          <a:xfrm>
            <a:off x="468313" y="34925"/>
            <a:ext cx="8229600" cy="1143000"/>
          </a:xfrm>
        </p:spPr>
        <p:txBody>
          <a:bodyPr/>
          <a:lstStyle/>
          <a:p>
            <a:r>
              <a:rPr lang="de-DE" altLang="de-DE" sz="2400" b="1" smtClean="0">
                <a:latin typeface="Arial" pitchFamily="34" charset="0"/>
                <a:ea typeface="Geneva"/>
                <a:cs typeface="Geneva"/>
              </a:rPr>
              <a:t>Cassini-Sonde</a:t>
            </a:r>
          </a:p>
        </p:txBody>
      </p:sp>
      <p:pic>
        <p:nvPicPr>
          <p:cNvPr id="717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50" y="911450"/>
            <a:ext cx="6213475" cy="463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13"/>
          <p:cNvSpPr txBox="1">
            <a:spLocks noChangeArrowheads="1"/>
          </p:cNvSpPr>
          <p:nvPr/>
        </p:nvSpPr>
        <p:spPr bwMode="auto">
          <a:xfrm>
            <a:off x="6743188" y="1876650"/>
            <a:ext cx="233045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Geneva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0">
                <a:latin typeface="Arial" pitchFamily="34" charset="0"/>
              </a:rPr>
              <a:t>Die Cassini-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0">
                <a:latin typeface="Arial" pitchFamily="34" charset="0"/>
              </a:rPr>
              <a:t>Sonde bezieht ihre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0">
                <a:latin typeface="Arial" pitchFamily="34" charset="0"/>
              </a:rPr>
              <a:t>Energie aus der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0">
                <a:latin typeface="Arial" pitchFamily="34" charset="0"/>
              </a:rPr>
              <a:t>Zerfallswärme von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0">
                <a:latin typeface="Arial" pitchFamily="34" charset="0"/>
              </a:rPr>
              <a:t>Plutonium, die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0">
                <a:latin typeface="Arial" pitchFamily="34" charset="0"/>
              </a:rPr>
              <a:t>thermoelektrische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0">
                <a:latin typeface="Arial" pitchFamily="34" charset="0"/>
              </a:rPr>
              <a:t>Konverter (Inset)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0">
                <a:latin typeface="Arial" pitchFamily="34" charset="0"/>
              </a:rPr>
              <a:t>in Strom umwandeln.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9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FF30-FCE5-41FD-BC82-58FB887005F7}" type="datetime1">
              <a:rPr lang="de-DE" smtClean="0"/>
              <a:t>08.03.2016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Referee | Event |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AutoShape 2" descr="Bildergebnis für su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4" descr="Bildergebnis für su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222" name="Picture 6" descr="http://www.vitalsurge.com/wp-content/uploads/2015/04/0006c9_a1b5dc3e5208946fc3a01d851f85d7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818" y="371962"/>
            <a:ext cx="10467975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2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5103" y="51337"/>
            <a:ext cx="8895769" cy="1045679"/>
          </a:xfrm>
        </p:spPr>
        <p:txBody>
          <a:bodyPr>
            <a:normAutofit/>
          </a:bodyPr>
          <a:lstStyle/>
          <a:p>
            <a:r>
              <a:rPr lang="de-DE" sz="2400" b="1" dirty="0" smtClean="0">
                <a:latin typeface="+mn-lt"/>
              </a:rPr>
              <a:t>The Great Vision </a:t>
            </a:r>
            <a:r>
              <a:rPr lang="de-DE" sz="2400" b="1" dirty="0" err="1" smtClean="0">
                <a:latin typeface="+mn-lt"/>
              </a:rPr>
              <a:t>for</a:t>
            </a:r>
            <a:r>
              <a:rPr lang="de-DE" sz="2400" b="1" dirty="0" smtClean="0">
                <a:latin typeface="+mn-lt"/>
              </a:rPr>
              <a:t> </a:t>
            </a:r>
            <a:r>
              <a:rPr lang="de-DE" sz="2400" b="1" dirty="0" err="1" smtClean="0">
                <a:latin typeface="+mn-lt"/>
              </a:rPr>
              <a:t>Thermoelectric</a:t>
            </a:r>
            <a:r>
              <a:rPr lang="de-DE" sz="2400" b="1" dirty="0" smtClean="0">
                <a:latin typeface="+mn-lt"/>
              </a:rPr>
              <a:t>: </a:t>
            </a:r>
            <a:r>
              <a:rPr lang="de-DE" sz="2400" b="1" dirty="0" err="1" smtClean="0">
                <a:latin typeface="+mn-lt"/>
              </a:rPr>
              <a:t>Waste</a:t>
            </a:r>
            <a:r>
              <a:rPr lang="de-DE" sz="2400" b="1" dirty="0" smtClean="0">
                <a:latin typeface="+mn-lt"/>
              </a:rPr>
              <a:t> </a:t>
            </a:r>
            <a:r>
              <a:rPr lang="de-DE" sz="2400" b="1" dirty="0" err="1" smtClean="0">
                <a:latin typeface="+mn-lt"/>
              </a:rPr>
              <a:t>Heat</a:t>
            </a:r>
            <a:r>
              <a:rPr lang="de-DE" sz="2400" b="1" dirty="0" smtClean="0">
                <a:latin typeface="+mn-lt"/>
              </a:rPr>
              <a:t> </a:t>
            </a:r>
            <a:r>
              <a:rPr lang="de-DE" sz="2400" b="1" dirty="0" err="1" smtClean="0">
                <a:latin typeface="+mn-lt"/>
              </a:rPr>
              <a:t>Recovery</a:t>
            </a:r>
            <a:endParaRPr lang="de-DE" sz="2400" b="1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Referee | Event |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/>
              <a:pPr/>
              <a:t>41</a:t>
            </a:fld>
            <a:endParaRPr lang="de-DE" dirty="0"/>
          </a:p>
        </p:txBody>
      </p:sp>
      <p:pic>
        <p:nvPicPr>
          <p:cNvPr id="15364" name="Picture 4" descr="http://www.nederman.com/~/media/Problems/resource_management/Waste_heat_recovery/Waste_heat_recovery.ashx?mw=4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196" y="973773"/>
            <a:ext cx="3472883" cy="242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www.indybay.org/uploads/2010/08/15/waste_heat_graph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26" y="973773"/>
            <a:ext cx="3588153" cy="242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://www.cpfs.mpg.de/2516499/standard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196" y="3642236"/>
            <a:ext cx="3500624" cy="242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Alphabet Energy 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76" y="3621977"/>
            <a:ext cx="3611904" cy="246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3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5103" y="51337"/>
            <a:ext cx="8895769" cy="1045679"/>
          </a:xfrm>
        </p:spPr>
        <p:txBody>
          <a:bodyPr>
            <a:normAutofit/>
          </a:bodyPr>
          <a:lstStyle/>
          <a:p>
            <a:r>
              <a:rPr lang="de-DE" sz="2400" b="1" dirty="0" smtClean="0">
                <a:latin typeface="+mn-lt"/>
              </a:rPr>
              <a:t>The Great Vision </a:t>
            </a:r>
            <a:r>
              <a:rPr lang="de-DE" sz="2400" b="1" dirty="0" err="1" smtClean="0">
                <a:latin typeface="+mn-lt"/>
              </a:rPr>
              <a:t>for</a:t>
            </a:r>
            <a:r>
              <a:rPr lang="de-DE" sz="2400" b="1" dirty="0" smtClean="0">
                <a:latin typeface="+mn-lt"/>
              </a:rPr>
              <a:t> </a:t>
            </a:r>
            <a:r>
              <a:rPr lang="de-DE" sz="2400" b="1" dirty="0" err="1" smtClean="0">
                <a:latin typeface="+mn-lt"/>
              </a:rPr>
              <a:t>Thermoelectric</a:t>
            </a:r>
            <a:r>
              <a:rPr lang="de-DE" sz="2400" b="1" dirty="0" smtClean="0">
                <a:latin typeface="+mn-lt"/>
              </a:rPr>
              <a:t>: </a:t>
            </a:r>
            <a:r>
              <a:rPr lang="de-DE" sz="2400" b="1" dirty="0" err="1" smtClean="0">
                <a:latin typeface="+mn-lt"/>
              </a:rPr>
              <a:t>Waste</a:t>
            </a:r>
            <a:r>
              <a:rPr lang="de-DE" sz="2400" b="1" dirty="0" smtClean="0">
                <a:latin typeface="+mn-lt"/>
              </a:rPr>
              <a:t> </a:t>
            </a:r>
            <a:r>
              <a:rPr lang="de-DE" sz="2400" b="1" dirty="0" err="1" smtClean="0">
                <a:latin typeface="+mn-lt"/>
              </a:rPr>
              <a:t>Heat</a:t>
            </a:r>
            <a:r>
              <a:rPr lang="de-DE" sz="2400" b="1" dirty="0" smtClean="0">
                <a:latin typeface="+mn-lt"/>
              </a:rPr>
              <a:t> </a:t>
            </a:r>
            <a:r>
              <a:rPr lang="de-DE" sz="2400" b="1" dirty="0" err="1" smtClean="0">
                <a:latin typeface="+mn-lt"/>
              </a:rPr>
              <a:t>Recovery</a:t>
            </a:r>
            <a:endParaRPr lang="de-DE" sz="2400" b="1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Referee | Event |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/>
              <a:pPr/>
              <a:t>42</a:t>
            </a:fld>
            <a:endParaRPr lang="de-DE" dirty="0"/>
          </a:p>
        </p:txBody>
      </p:sp>
      <p:pic>
        <p:nvPicPr>
          <p:cNvPr id="9218" name="Picture 2" descr="https://flowcharts.llnl.gov/content/energy/energy_archive/energy_flow_2013/2013USEnerg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66" y="950590"/>
            <a:ext cx="7819431" cy="521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3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t="1585" r="1405" b="2695"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正方形/長方形 4"/>
          <p:cNvSpPr>
            <a:spLocks noChangeArrowheads="1"/>
          </p:cNvSpPr>
          <p:nvPr/>
        </p:nvSpPr>
        <p:spPr bwMode="auto">
          <a:xfrm>
            <a:off x="-12575" y="56137"/>
            <a:ext cx="91313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2200" b="1" dirty="0" smtClean="0">
                <a:solidFill>
                  <a:srgbClr val="000000"/>
                </a:solidFill>
                <a:latin typeface="Calibri" pitchFamily="34" charset="0"/>
              </a:rPr>
              <a:t>Thermoelectric Society of Japan: Academic </a:t>
            </a:r>
            <a:r>
              <a:rPr lang="en-US" altLang="ja-JP" sz="2200" b="1" dirty="0" smtClean="0">
                <a:solidFill>
                  <a:srgbClr val="000000"/>
                </a:solidFill>
                <a:latin typeface="Calibri" pitchFamily="34" charset="0"/>
              </a:rPr>
              <a:t>Roadmap for </a:t>
            </a:r>
            <a:r>
              <a:rPr lang="en-US" altLang="ja-JP" sz="2200" b="1" dirty="0" smtClean="0">
                <a:solidFill>
                  <a:srgbClr val="000000"/>
                </a:solidFill>
                <a:latin typeface="Calibri" pitchFamily="34" charset="0"/>
              </a:rPr>
              <a:t>TE Applications</a:t>
            </a:r>
            <a:endParaRPr lang="en-US" altLang="ja-JP" sz="2200" b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H="1" flipV="1">
            <a:off x="1835150" y="3500438"/>
            <a:ext cx="15875" cy="30813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1831975" y="6550025"/>
            <a:ext cx="71993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" name="テキスト ボックス 10"/>
          <p:cNvSpPr txBox="1">
            <a:spLocks noChangeArrowheads="1"/>
          </p:cNvSpPr>
          <p:nvPr/>
        </p:nvSpPr>
        <p:spPr bwMode="auto">
          <a:xfrm>
            <a:off x="7867650" y="6508750"/>
            <a:ext cx="652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800" smtClean="0">
                <a:solidFill>
                  <a:srgbClr val="000000"/>
                </a:solidFill>
                <a:latin typeface="Calibri" pitchFamily="34" charset="0"/>
              </a:rPr>
              <a:t>2040</a:t>
            </a:r>
          </a:p>
        </p:txBody>
      </p:sp>
      <p:sp>
        <p:nvSpPr>
          <p:cNvPr id="2055" name="テキスト ボックス 11"/>
          <p:cNvSpPr txBox="1">
            <a:spLocks noChangeArrowheads="1"/>
          </p:cNvSpPr>
          <p:nvPr/>
        </p:nvSpPr>
        <p:spPr bwMode="auto">
          <a:xfrm>
            <a:off x="6084888" y="6524625"/>
            <a:ext cx="65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800" smtClean="0">
                <a:solidFill>
                  <a:srgbClr val="000000"/>
                </a:solidFill>
                <a:latin typeface="Calibri" pitchFamily="34" charset="0"/>
              </a:rPr>
              <a:t>2030</a:t>
            </a:r>
          </a:p>
        </p:txBody>
      </p:sp>
      <p:sp>
        <p:nvSpPr>
          <p:cNvPr id="2056" name="テキスト ボックス 12"/>
          <p:cNvSpPr txBox="1">
            <a:spLocks noChangeArrowheads="1"/>
          </p:cNvSpPr>
          <p:nvPr/>
        </p:nvSpPr>
        <p:spPr bwMode="auto">
          <a:xfrm>
            <a:off x="3851275" y="65246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800" smtClean="0">
                <a:solidFill>
                  <a:srgbClr val="000000"/>
                </a:solidFill>
                <a:latin typeface="Calibri" pitchFamily="34" charset="0"/>
              </a:rPr>
              <a:t>2020</a:t>
            </a:r>
          </a:p>
        </p:txBody>
      </p:sp>
      <p:sp>
        <p:nvSpPr>
          <p:cNvPr id="2057" name="テキスト ボックス 13"/>
          <p:cNvSpPr txBox="1">
            <a:spLocks noChangeArrowheads="1"/>
          </p:cNvSpPr>
          <p:nvPr/>
        </p:nvSpPr>
        <p:spPr bwMode="auto">
          <a:xfrm>
            <a:off x="1476375" y="6524625"/>
            <a:ext cx="65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800" smtClean="0">
                <a:solidFill>
                  <a:srgbClr val="000000"/>
                </a:solidFill>
                <a:latin typeface="Calibri" pitchFamily="34" charset="0"/>
              </a:rPr>
              <a:t>2010</a:t>
            </a:r>
          </a:p>
        </p:txBody>
      </p:sp>
      <p:sp>
        <p:nvSpPr>
          <p:cNvPr id="2058" name="Text Box 51"/>
          <p:cNvSpPr txBox="1">
            <a:spLocks noChangeArrowheads="1"/>
          </p:cNvSpPr>
          <p:nvPr/>
        </p:nvSpPr>
        <p:spPr bwMode="auto">
          <a:xfrm>
            <a:off x="457200" y="1552575"/>
            <a:ext cx="53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altLang="de-DE" sz="18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flipH="1" flipV="1">
            <a:off x="1187450" y="3500438"/>
            <a:ext cx="15875" cy="30813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H="1" flipV="1">
            <a:off x="539750" y="3500438"/>
            <a:ext cx="15875" cy="30813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1" name="テキスト ボックス 28"/>
          <p:cNvSpPr txBox="1">
            <a:spLocks noChangeArrowheads="1"/>
          </p:cNvSpPr>
          <p:nvPr/>
        </p:nvSpPr>
        <p:spPr bwMode="auto">
          <a:xfrm>
            <a:off x="1373188" y="6245225"/>
            <a:ext cx="5064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ja-JP" sz="1600" baseline="30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-6</a:t>
            </a:r>
          </a:p>
        </p:txBody>
      </p:sp>
      <p:sp>
        <p:nvSpPr>
          <p:cNvPr id="2062" name="テキスト ボックス 32"/>
          <p:cNvSpPr txBox="1">
            <a:spLocks noChangeArrowheads="1"/>
          </p:cNvSpPr>
          <p:nvPr/>
        </p:nvSpPr>
        <p:spPr bwMode="auto">
          <a:xfrm>
            <a:off x="1450975" y="4919663"/>
            <a:ext cx="285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063" name="テキスト ボックス 33"/>
          <p:cNvSpPr txBox="1">
            <a:spLocks noChangeArrowheads="1"/>
          </p:cNvSpPr>
          <p:nvPr/>
        </p:nvSpPr>
        <p:spPr bwMode="auto">
          <a:xfrm>
            <a:off x="1408113" y="4221163"/>
            <a:ext cx="457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ja-JP" sz="1600" baseline="30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064" name="テキスト ボックス 39"/>
          <p:cNvSpPr txBox="1">
            <a:spLocks noChangeArrowheads="1"/>
          </p:cNvSpPr>
          <p:nvPr/>
        </p:nvSpPr>
        <p:spPr bwMode="auto">
          <a:xfrm>
            <a:off x="706438" y="5945188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065" name="テキスト ボックス 40"/>
          <p:cNvSpPr txBox="1">
            <a:spLocks noChangeArrowheads="1"/>
          </p:cNvSpPr>
          <p:nvPr/>
        </p:nvSpPr>
        <p:spPr bwMode="auto">
          <a:xfrm>
            <a:off x="684213" y="5373688"/>
            <a:ext cx="438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0.1</a:t>
            </a:r>
          </a:p>
        </p:txBody>
      </p:sp>
      <p:sp>
        <p:nvSpPr>
          <p:cNvPr id="2066" name="テキスト ボックス 41"/>
          <p:cNvSpPr txBox="1">
            <a:spLocks noChangeArrowheads="1"/>
          </p:cNvSpPr>
          <p:nvPr/>
        </p:nvSpPr>
        <p:spPr bwMode="auto">
          <a:xfrm>
            <a:off x="652463" y="4797425"/>
            <a:ext cx="539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0.01</a:t>
            </a:r>
          </a:p>
        </p:txBody>
      </p:sp>
      <p:sp>
        <p:nvSpPr>
          <p:cNvPr id="2067" name="テキスト ボックス 42"/>
          <p:cNvSpPr txBox="1">
            <a:spLocks noChangeArrowheads="1"/>
          </p:cNvSpPr>
          <p:nvPr/>
        </p:nvSpPr>
        <p:spPr bwMode="auto">
          <a:xfrm>
            <a:off x="579438" y="4233863"/>
            <a:ext cx="641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0.001</a:t>
            </a:r>
          </a:p>
        </p:txBody>
      </p:sp>
      <p:sp>
        <p:nvSpPr>
          <p:cNvPr id="2068" name="テキスト ボックス 43"/>
          <p:cNvSpPr txBox="1">
            <a:spLocks noChangeArrowheads="1"/>
          </p:cNvSpPr>
          <p:nvPr/>
        </p:nvSpPr>
        <p:spPr bwMode="auto">
          <a:xfrm>
            <a:off x="503238" y="3687763"/>
            <a:ext cx="742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0.0001</a:t>
            </a:r>
          </a:p>
        </p:txBody>
      </p:sp>
      <p:sp>
        <p:nvSpPr>
          <p:cNvPr id="2069" name="テキスト ボックス 45"/>
          <p:cNvSpPr txBox="1">
            <a:spLocks noChangeArrowheads="1"/>
          </p:cNvSpPr>
          <p:nvPr/>
        </p:nvSpPr>
        <p:spPr bwMode="auto">
          <a:xfrm>
            <a:off x="1382713" y="5551488"/>
            <a:ext cx="504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ja-JP" sz="1600" baseline="30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-3</a:t>
            </a:r>
          </a:p>
        </p:txBody>
      </p:sp>
      <p:sp>
        <p:nvSpPr>
          <p:cNvPr id="2070" name="テキスト ボックス 46"/>
          <p:cNvSpPr txBox="1">
            <a:spLocks noChangeArrowheads="1"/>
          </p:cNvSpPr>
          <p:nvPr/>
        </p:nvSpPr>
        <p:spPr bwMode="auto">
          <a:xfrm>
            <a:off x="1403350" y="3627438"/>
            <a:ext cx="4587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ja-JP" sz="1600" baseline="30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071" name="テキスト ボックス 47"/>
          <p:cNvSpPr txBox="1">
            <a:spLocks noChangeArrowheads="1"/>
          </p:cNvSpPr>
          <p:nvPr/>
        </p:nvSpPr>
        <p:spPr bwMode="auto">
          <a:xfrm>
            <a:off x="1452563" y="3397250"/>
            <a:ext cx="377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</a:p>
        </p:txBody>
      </p:sp>
      <p:sp>
        <p:nvSpPr>
          <p:cNvPr id="2072" name="テキスト ボックス 48"/>
          <p:cNvSpPr txBox="1">
            <a:spLocks noChangeArrowheads="1"/>
          </p:cNvSpPr>
          <p:nvPr/>
        </p:nvSpPr>
        <p:spPr bwMode="auto">
          <a:xfrm>
            <a:off x="238125" y="3429000"/>
            <a:ext cx="333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2073" name="テキスト ボックス 49"/>
          <p:cNvSpPr txBox="1">
            <a:spLocks noChangeArrowheads="1"/>
          </p:cNvSpPr>
          <p:nvPr/>
        </p:nvSpPr>
        <p:spPr bwMode="auto">
          <a:xfrm>
            <a:off x="93663" y="5970588"/>
            <a:ext cx="390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074" name="テキスト ボックス 50"/>
          <p:cNvSpPr txBox="1">
            <a:spLocks noChangeArrowheads="1"/>
          </p:cNvSpPr>
          <p:nvPr/>
        </p:nvSpPr>
        <p:spPr bwMode="auto">
          <a:xfrm>
            <a:off x="85725" y="3644900"/>
            <a:ext cx="493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800</a:t>
            </a:r>
          </a:p>
        </p:txBody>
      </p:sp>
      <p:sp>
        <p:nvSpPr>
          <p:cNvPr id="2075" name="テキスト ボックス 51"/>
          <p:cNvSpPr txBox="1">
            <a:spLocks noChangeArrowheads="1"/>
          </p:cNvSpPr>
          <p:nvPr/>
        </p:nvSpPr>
        <p:spPr bwMode="auto">
          <a:xfrm>
            <a:off x="73025" y="4330700"/>
            <a:ext cx="493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400</a:t>
            </a:r>
          </a:p>
        </p:txBody>
      </p:sp>
      <p:sp>
        <p:nvSpPr>
          <p:cNvPr id="2076" name="テキスト ボックス 52"/>
          <p:cNvSpPr txBox="1">
            <a:spLocks noChangeArrowheads="1"/>
          </p:cNvSpPr>
          <p:nvPr/>
        </p:nvSpPr>
        <p:spPr bwMode="auto">
          <a:xfrm>
            <a:off x="73025" y="4965700"/>
            <a:ext cx="493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200</a:t>
            </a:r>
          </a:p>
        </p:txBody>
      </p:sp>
      <p:sp>
        <p:nvSpPr>
          <p:cNvPr id="2077" name="テキスト ボックス 53"/>
          <p:cNvSpPr txBox="1">
            <a:spLocks noChangeArrowheads="1"/>
          </p:cNvSpPr>
          <p:nvPr/>
        </p:nvSpPr>
        <p:spPr bwMode="auto">
          <a:xfrm>
            <a:off x="47625" y="5232400"/>
            <a:ext cx="493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55" name="右矢印 54"/>
          <p:cNvSpPr/>
          <p:nvPr/>
        </p:nvSpPr>
        <p:spPr>
          <a:xfrm rot="20490185">
            <a:off x="1776413" y="3803650"/>
            <a:ext cx="7546975" cy="2089150"/>
          </a:xfrm>
          <a:prstGeom prst="rightArrow">
            <a:avLst>
              <a:gd name="adj1" fmla="val 50000"/>
              <a:gd name="adj2" fmla="val 48784"/>
            </a:avLst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7667625" y="3141663"/>
            <a:ext cx="1274763" cy="5222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>
              <a:defRPr/>
            </a:pPr>
            <a:r>
              <a:rPr kumimoji="1" lang="en-US" altLang="ja-JP" sz="2800" b="1" dirty="0" err="1">
                <a:solidFill>
                  <a:srgbClr val="FF0000"/>
                </a:solidFill>
                <a:latin typeface="ＭＳ Ｐゴシック"/>
                <a:cs typeface="ＭＳ Ｐゴシック" charset="0"/>
              </a:rPr>
              <a:t>η</a:t>
            </a:r>
            <a:r>
              <a:rPr kumimoji="1" lang="en-US" altLang="ja-JP" sz="2800" b="1" dirty="0">
                <a:solidFill>
                  <a:srgbClr val="FF0000"/>
                </a:solidFill>
                <a:latin typeface="ＭＳ Ｐゴシック"/>
                <a:cs typeface="ＭＳ Ｐゴシック" charset="0"/>
              </a:rPr>
              <a:t>&gt;30%</a:t>
            </a:r>
          </a:p>
        </p:txBody>
      </p:sp>
      <p:sp>
        <p:nvSpPr>
          <p:cNvPr id="57" name="正方形/長方形 56"/>
          <p:cNvSpPr/>
          <p:nvPr/>
        </p:nvSpPr>
        <p:spPr>
          <a:xfrm>
            <a:off x="1979613" y="3141663"/>
            <a:ext cx="1095375" cy="5222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>
              <a:defRPr/>
            </a:pPr>
            <a:r>
              <a:rPr kumimoji="1" lang="en-US" altLang="ja-JP" sz="2800" b="1" dirty="0" err="1">
                <a:solidFill>
                  <a:srgbClr val="0000FF"/>
                </a:solidFill>
                <a:latin typeface="ＭＳ Ｐゴシック"/>
                <a:cs typeface="ＭＳ Ｐゴシック" charset="0"/>
              </a:rPr>
              <a:t>η</a:t>
            </a:r>
            <a:r>
              <a:rPr kumimoji="1" lang="en-US" altLang="ja-JP" sz="2800" b="1" dirty="0">
                <a:solidFill>
                  <a:srgbClr val="0000FF"/>
                </a:solidFill>
                <a:latin typeface="ＭＳ Ｐゴシック"/>
                <a:cs typeface="ＭＳ Ｐゴシック" charset="0"/>
              </a:rPr>
              <a:t>=7%</a:t>
            </a:r>
          </a:p>
        </p:txBody>
      </p:sp>
      <p:sp>
        <p:nvSpPr>
          <p:cNvPr id="58" name="正方形/長方形 57"/>
          <p:cNvSpPr/>
          <p:nvPr/>
        </p:nvSpPr>
        <p:spPr>
          <a:xfrm>
            <a:off x="3635375" y="3141663"/>
            <a:ext cx="1274763" cy="5222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>
              <a:defRPr/>
            </a:pPr>
            <a:r>
              <a:rPr kumimoji="1" lang="en-US" altLang="ja-JP" sz="2800" b="1" dirty="0" err="1">
                <a:solidFill>
                  <a:srgbClr val="008000"/>
                </a:solidFill>
                <a:latin typeface="ＭＳ Ｐゴシック"/>
                <a:cs typeface="ＭＳ Ｐゴシック" charset="0"/>
              </a:rPr>
              <a:t>η</a:t>
            </a:r>
            <a:r>
              <a:rPr kumimoji="1" lang="en-US" altLang="ja-JP" sz="2800" b="1" dirty="0">
                <a:solidFill>
                  <a:srgbClr val="008000"/>
                </a:solidFill>
                <a:latin typeface="ＭＳ Ｐゴシック"/>
                <a:cs typeface="ＭＳ Ｐゴシック" charset="0"/>
              </a:rPr>
              <a:t>=15%</a:t>
            </a:r>
          </a:p>
        </p:txBody>
      </p:sp>
      <p:pic>
        <p:nvPicPr>
          <p:cNvPr id="2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6" b="12946"/>
          <a:stretch>
            <a:fillRect/>
          </a:stretch>
        </p:blipFill>
        <p:spPr bwMode="auto">
          <a:xfrm>
            <a:off x="6516688" y="4673600"/>
            <a:ext cx="279082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3" name="正方形/長方形 61"/>
          <p:cNvSpPr>
            <a:spLocks noChangeArrowheads="1"/>
          </p:cNvSpPr>
          <p:nvPr/>
        </p:nvSpPr>
        <p:spPr bwMode="auto">
          <a:xfrm>
            <a:off x="2078038" y="6237288"/>
            <a:ext cx="1408112" cy="2746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</a:rPr>
              <a:t>Energy harvesting</a:t>
            </a:r>
          </a:p>
        </p:txBody>
      </p:sp>
      <p:sp>
        <p:nvSpPr>
          <p:cNvPr id="2084" name="正方形/長方形 62"/>
          <p:cNvSpPr>
            <a:spLocks noChangeArrowheads="1"/>
          </p:cNvSpPr>
          <p:nvPr/>
        </p:nvSpPr>
        <p:spPr bwMode="auto">
          <a:xfrm>
            <a:off x="1724025" y="5157788"/>
            <a:ext cx="1239838" cy="2746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</a:rPr>
              <a:t>Stove/Fireplace</a:t>
            </a:r>
          </a:p>
        </p:txBody>
      </p:sp>
      <p:sp>
        <p:nvSpPr>
          <p:cNvPr id="2085" name="正方形/長方形 63"/>
          <p:cNvSpPr>
            <a:spLocks noChangeArrowheads="1"/>
          </p:cNvSpPr>
          <p:nvPr/>
        </p:nvSpPr>
        <p:spPr bwMode="auto">
          <a:xfrm>
            <a:off x="2895600" y="5084763"/>
            <a:ext cx="1798638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</a:rPr>
              <a:t>Waste heat from engine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</a:rPr>
              <a:t>(Car, Co-generation)</a:t>
            </a:r>
          </a:p>
        </p:txBody>
      </p:sp>
      <p:sp>
        <p:nvSpPr>
          <p:cNvPr id="2086" name="正方形/長方形 64"/>
          <p:cNvSpPr>
            <a:spLocks noChangeArrowheads="1"/>
          </p:cNvSpPr>
          <p:nvPr/>
        </p:nvSpPr>
        <p:spPr bwMode="auto">
          <a:xfrm>
            <a:off x="3309938" y="4708525"/>
            <a:ext cx="901700" cy="2746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</a:rPr>
              <a:t>Incinerator</a:t>
            </a:r>
          </a:p>
        </p:txBody>
      </p:sp>
      <p:sp>
        <p:nvSpPr>
          <p:cNvPr id="2087" name="正方形/長方形 65"/>
          <p:cNvSpPr>
            <a:spLocks noChangeArrowheads="1"/>
          </p:cNvSpPr>
          <p:nvPr/>
        </p:nvSpPr>
        <p:spPr bwMode="auto">
          <a:xfrm>
            <a:off x="3375025" y="4419600"/>
            <a:ext cx="766763" cy="2746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</a:rPr>
              <a:t>Biomass</a:t>
            </a:r>
          </a:p>
        </p:txBody>
      </p:sp>
      <p:sp>
        <p:nvSpPr>
          <p:cNvPr id="2088" name="正方形/長方形 66"/>
          <p:cNvSpPr>
            <a:spLocks noChangeArrowheads="1"/>
          </p:cNvSpPr>
          <p:nvPr/>
        </p:nvSpPr>
        <p:spPr bwMode="auto">
          <a:xfrm>
            <a:off x="4625975" y="4365625"/>
            <a:ext cx="725488" cy="2746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</a:rPr>
              <a:t>Industry</a:t>
            </a:r>
          </a:p>
        </p:txBody>
      </p:sp>
      <p:sp>
        <p:nvSpPr>
          <p:cNvPr id="2089" name="正方形/長方形 67"/>
          <p:cNvSpPr>
            <a:spLocks noChangeArrowheads="1"/>
          </p:cNvSpPr>
          <p:nvPr/>
        </p:nvSpPr>
        <p:spPr bwMode="auto">
          <a:xfrm>
            <a:off x="4818063" y="4724400"/>
            <a:ext cx="876300" cy="2746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</a:rPr>
              <a:t>Solar heat</a:t>
            </a:r>
          </a:p>
        </p:txBody>
      </p:sp>
      <p:sp>
        <p:nvSpPr>
          <p:cNvPr id="2090" name="正方形/長方形 68"/>
          <p:cNvSpPr>
            <a:spLocks noChangeArrowheads="1"/>
          </p:cNvSpPr>
          <p:nvPr/>
        </p:nvSpPr>
        <p:spPr bwMode="auto">
          <a:xfrm>
            <a:off x="5607050" y="4965700"/>
            <a:ext cx="903288" cy="2746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</a:rPr>
              <a:t>Geotherm.</a:t>
            </a:r>
          </a:p>
        </p:txBody>
      </p:sp>
      <p:sp>
        <p:nvSpPr>
          <p:cNvPr id="2091" name="正方形/長方形 69"/>
          <p:cNvSpPr>
            <a:spLocks noChangeArrowheads="1"/>
          </p:cNvSpPr>
          <p:nvPr/>
        </p:nvSpPr>
        <p:spPr bwMode="auto">
          <a:xfrm>
            <a:off x="5794375" y="4200525"/>
            <a:ext cx="1309688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</a:rPr>
              <a:t>Thermal plant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1200" smtClean="0">
                <a:solidFill>
                  <a:srgbClr val="FFFFFF"/>
                </a:solidFill>
              </a:rPr>
              <a:t>（</a:t>
            </a:r>
            <a:r>
              <a:rPr lang="en-US" altLang="ja-JP" sz="1200" smtClean="0">
                <a:solidFill>
                  <a:srgbClr val="FFFFFF"/>
                </a:solidFill>
              </a:rPr>
              <a:t>Low tem. wast</a:t>
            </a:r>
            <a:r>
              <a:rPr lang="ja-JP" altLang="en-US" sz="1200" smtClean="0">
                <a:solidFill>
                  <a:srgbClr val="FFFFFF"/>
                </a:solidFill>
              </a:rPr>
              <a:t>）</a:t>
            </a:r>
          </a:p>
        </p:txBody>
      </p:sp>
      <p:sp>
        <p:nvSpPr>
          <p:cNvPr id="59" name="正方形/長方形 58"/>
          <p:cNvSpPr/>
          <p:nvPr/>
        </p:nvSpPr>
        <p:spPr>
          <a:xfrm>
            <a:off x="5629275" y="3141663"/>
            <a:ext cx="1274763" cy="5222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>
              <a:defRPr/>
            </a:pPr>
            <a:r>
              <a:rPr kumimoji="1" lang="en-US" altLang="ja-JP" sz="2800" b="1" dirty="0" err="1">
                <a:solidFill>
                  <a:srgbClr val="FF6600"/>
                </a:solidFill>
                <a:latin typeface="ＭＳ Ｐゴシック"/>
                <a:cs typeface="ＭＳ Ｐゴシック" charset="0"/>
              </a:rPr>
              <a:t>η</a:t>
            </a:r>
            <a:r>
              <a:rPr kumimoji="1" lang="en-US" altLang="ja-JP" sz="2800" b="1" dirty="0">
                <a:solidFill>
                  <a:srgbClr val="FF6600"/>
                </a:solidFill>
                <a:latin typeface="ＭＳ Ｐゴシック"/>
                <a:cs typeface="ＭＳ Ｐゴシック" charset="0"/>
              </a:rPr>
              <a:t>=20%</a:t>
            </a:r>
          </a:p>
        </p:txBody>
      </p:sp>
      <p:sp>
        <p:nvSpPr>
          <p:cNvPr id="2093" name="正方形/長方形 70"/>
          <p:cNvSpPr>
            <a:spLocks noChangeArrowheads="1"/>
          </p:cNvSpPr>
          <p:nvPr/>
        </p:nvSpPr>
        <p:spPr bwMode="auto">
          <a:xfrm>
            <a:off x="7185025" y="4292600"/>
            <a:ext cx="12319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</a:rPr>
              <a:t>Thermoelectric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</a:rPr>
              <a:t>car</a:t>
            </a:r>
          </a:p>
        </p:txBody>
      </p:sp>
      <p:sp>
        <p:nvSpPr>
          <p:cNvPr id="2094" name="正方形/長方形 71"/>
          <p:cNvSpPr>
            <a:spLocks noChangeArrowheads="1"/>
          </p:cNvSpPr>
          <p:nvPr/>
        </p:nvSpPr>
        <p:spPr bwMode="auto">
          <a:xfrm>
            <a:off x="6780213" y="3819525"/>
            <a:ext cx="1111250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</a:rPr>
              <a:t>Micro-grid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</a:rPr>
              <a:t>co-generation</a:t>
            </a:r>
          </a:p>
        </p:txBody>
      </p:sp>
      <p:sp>
        <p:nvSpPr>
          <p:cNvPr id="2095" name="正方形/長方形 72"/>
          <p:cNvSpPr>
            <a:spLocks noChangeArrowheads="1"/>
          </p:cNvSpPr>
          <p:nvPr/>
        </p:nvSpPr>
        <p:spPr bwMode="auto">
          <a:xfrm>
            <a:off x="7900988" y="3644900"/>
            <a:ext cx="1189037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</a:rPr>
              <a:t>Thermoelectric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</a:rPr>
              <a:t>Power plant</a:t>
            </a:r>
          </a:p>
        </p:txBody>
      </p:sp>
      <p:pic>
        <p:nvPicPr>
          <p:cNvPr id="2096" name="図 1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b="5383"/>
          <a:stretch>
            <a:fillRect/>
          </a:stretch>
        </p:blipFill>
        <p:spPr bwMode="auto">
          <a:xfrm>
            <a:off x="238125" y="650875"/>
            <a:ext cx="2954338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7" name="図 1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" b="5574"/>
          <a:stretch>
            <a:fillRect/>
          </a:stretch>
        </p:blipFill>
        <p:spPr bwMode="auto">
          <a:xfrm>
            <a:off x="3276600" y="654050"/>
            <a:ext cx="2898775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8" name="図 1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b="5574"/>
          <a:stretch>
            <a:fillRect/>
          </a:stretch>
        </p:blipFill>
        <p:spPr bwMode="auto">
          <a:xfrm>
            <a:off x="6227763" y="654050"/>
            <a:ext cx="2900362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" name="角丸四角形 153"/>
          <p:cNvSpPr/>
          <p:nvPr/>
        </p:nvSpPr>
        <p:spPr>
          <a:xfrm>
            <a:off x="6934200" y="1790700"/>
            <a:ext cx="757238" cy="85883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bIns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900">
                <a:solidFill>
                  <a:srgbClr val="FFFFFF"/>
                </a:solidFill>
              </a:rPr>
              <a:t>Electrics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900">
                <a:solidFill>
                  <a:srgbClr val="FFFFFF"/>
                </a:solidFill>
              </a:rPr>
              <a:t>Electronics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900">
                <a:solidFill>
                  <a:srgbClr val="FFFFFF"/>
                </a:solidFill>
              </a:rPr>
              <a:t>Energy harvesting</a:t>
            </a:r>
          </a:p>
        </p:txBody>
      </p:sp>
      <p:sp>
        <p:nvSpPr>
          <p:cNvPr id="155" name="角丸四角形 154"/>
          <p:cNvSpPr/>
          <p:nvPr/>
        </p:nvSpPr>
        <p:spPr>
          <a:xfrm>
            <a:off x="7019925" y="1044575"/>
            <a:ext cx="569913" cy="78263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900">
                <a:solidFill>
                  <a:srgbClr val="FFFFFF"/>
                </a:solidFill>
              </a:rPr>
              <a:t>FC.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800">
                <a:solidFill>
                  <a:srgbClr val="FFFFFF"/>
                </a:solidFill>
              </a:rPr>
              <a:t>Geotherm.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900">
                <a:solidFill>
                  <a:srgbClr val="FFFFFF"/>
                </a:solidFill>
              </a:rPr>
              <a:t>Co-gene</a:t>
            </a:r>
          </a:p>
        </p:txBody>
      </p:sp>
      <p:sp>
        <p:nvSpPr>
          <p:cNvPr id="156" name="角丸四角形 155"/>
          <p:cNvSpPr/>
          <p:nvPr/>
        </p:nvSpPr>
        <p:spPr>
          <a:xfrm>
            <a:off x="7307263" y="1739900"/>
            <a:ext cx="987425" cy="24923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defTabSz="457200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000">
                <a:solidFill>
                  <a:srgbClr val="FFFFFF"/>
                </a:solidFill>
              </a:rPr>
              <a:t>Car</a:t>
            </a:r>
          </a:p>
        </p:txBody>
      </p:sp>
      <p:sp>
        <p:nvSpPr>
          <p:cNvPr id="157" name="角丸四角形 156"/>
          <p:cNvSpPr/>
          <p:nvPr/>
        </p:nvSpPr>
        <p:spPr>
          <a:xfrm>
            <a:off x="7667625" y="906463"/>
            <a:ext cx="900113" cy="3079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bIns="0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800" smtClean="0">
                <a:solidFill>
                  <a:srgbClr val="FFFFFF"/>
                </a:solidFill>
              </a:rPr>
              <a:t>Solar heat</a:t>
            </a:r>
          </a:p>
        </p:txBody>
      </p:sp>
      <p:sp>
        <p:nvSpPr>
          <p:cNvPr id="158" name="角丸四角形 157"/>
          <p:cNvSpPr/>
          <p:nvPr/>
        </p:nvSpPr>
        <p:spPr>
          <a:xfrm>
            <a:off x="7777163" y="1212850"/>
            <a:ext cx="790575" cy="33496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bIns="0" anchor="ctr"/>
          <a:lstStyle/>
          <a:p>
            <a:pPr algn="r" defTabSz="457200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900">
                <a:solidFill>
                  <a:srgbClr val="FFFFFF"/>
                </a:solidFill>
              </a:rPr>
              <a:t>Small gene. </a:t>
            </a:r>
          </a:p>
          <a:p>
            <a:pPr algn="r" defTabSz="457200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900">
                <a:solidFill>
                  <a:srgbClr val="FFFFFF"/>
                </a:solidFill>
              </a:rPr>
              <a:t>Furnace</a:t>
            </a:r>
          </a:p>
        </p:txBody>
      </p:sp>
      <p:sp>
        <p:nvSpPr>
          <p:cNvPr id="159" name="角丸四角形 158"/>
          <p:cNvSpPr/>
          <p:nvPr/>
        </p:nvSpPr>
        <p:spPr>
          <a:xfrm>
            <a:off x="7451725" y="1044575"/>
            <a:ext cx="415925" cy="41116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900">
                <a:solidFill>
                  <a:srgbClr val="FFFFFF"/>
                </a:solidFill>
              </a:rPr>
              <a:t>Ship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700">
                <a:solidFill>
                  <a:srgbClr val="FFFFFF"/>
                </a:solidFill>
              </a:rPr>
              <a:t>Industry</a:t>
            </a:r>
          </a:p>
        </p:txBody>
      </p:sp>
      <p:sp>
        <p:nvSpPr>
          <p:cNvPr id="160" name="角丸四角形 159"/>
          <p:cNvSpPr/>
          <p:nvPr/>
        </p:nvSpPr>
        <p:spPr>
          <a:xfrm>
            <a:off x="6516688" y="1481138"/>
            <a:ext cx="468312" cy="2730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bIns="0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900" smtClean="0">
                <a:solidFill>
                  <a:srgbClr val="FFFFFF"/>
                </a:solidFill>
                <a:latin typeface="ＭＳ Ｐゴシック" pitchFamily="50" charset="-128"/>
              </a:rPr>
              <a:t>LNG</a:t>
            </a:r>
          </a:p>
        </p:txBody>
      </p:sp>
      <p:sp>
        <p:nvSpPr>
          <p:cNvPr id="162" name="角丸四角形 161"/>
          <p:cNvSpPr/>
          <p:nvPr/>
        </p:nvSpPr>
        <p:spPr>
          <a:xfrm>
            <a:off x="7691438" y="1570038"/>
            <a:ext cx="806450" cy="3444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200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000">
                <a:solidFill>
                  <a:srgbClr val="FFFFFF"/>
                </a:solidFill>
              </a:rPr>
              <a:t>Biomass</a:t>
            </a:r>
          </a:p>
          <a:p>
            <a:pPr algn="ctr" defTabSz="457200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000">
                <a:solidFill>
                  <a:srgbClr val="FFFFFF"/>
                </a:solidFill>
              </a:rPr>
              <a:t>Therm. plant</a:t>
            </a:r>
          </a:p>
        </p:txBody>
      </p:sp>
      <p:sp>
        <p:nvSpPr>
          <p:cNvPr id="153" name="角丸四角形 152"/>
          <p:cNvSpPr/>
          <p:nvPr/>
        </p:nvSpPr>
        <p:spPr>
          <a:xfrm>
            <a:off x="7596188" y="1404938"/>
            <a:ext cx="552450" cy="1968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 defTabSz="457200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900">
                <a:solidFill>
                  <a:schemeClr val="accent2"/>
                </a:solidFill>
              </a:rPr>
              <a:t>Air plane</a:t>
            </a:r>
          </a:p>
        </p:txBody>
      </p:sp>
      <p:sp>
        <p:nvSpPr>
          <p:cNvPr id="163" name="角丸四角形 162"/>
          <p:cNvSpPr/>
          <p:nvPr/>
        </p:nvSpPr>
        <p:spPr>
          <a:xfrm>
            <a:off x="3548063" y="1466850"/>
            <a:ext cx="469900" cy="2492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anchor="ctr" anchorCtr="1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900" smtClean="0">
                <a:solidFill>
                  <a:schemeClr val="accent2"/>
                </a:solidFill>
                <a:latin typeface="ＭＳ Ｐゴシック" pitchFamily="50" charset="-128"/>
              </a:rPr>
              <a:t>LNG</a:t>
            </a:r>
          </a:p>
        </p:txBody>
      </p:sp>
      <p:sp>
        <p:nvSpPr>
          <p:cNvPr id="164" name="角丸四角形 163"/>
          <p:cNvSpPr/>
          <p:nvPr/>
        </p:nvSpPr>
        <p:spPr>
          <a:xfrm>
            <a:off x="3995738" y="1044575"/>
            <a:ext cx="511175" cy="6397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anchor="ctr" anchorCtr="1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700" dirty="0" err="1" smtClean="0">
                <a:solidFill>
                  <a:schemeClr val="accent2"/>
                </a:solidFill>
              </a:rPr>
              <a:t>Geotherm</a:t>
            </a:r>
            <a:r>
              <a:rPr lang="en-US" altLang="ja-JP" sz="700" dirty="0" smtClean="0">
                <a:solidFill>
                  <a:schemeClr val="accent2"/>
                </a:solidFill>
              </a:rPr>
              <a:t>.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900" dirty="0" smtClean="0">
                <a:solidFill>
                  <a:schemeClr val="accent2"/>
                </a:solidFill>
              </a:rPr>
              <a:t>Hot spa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900" dirty="0" smtClean="0">
              <a:solidFill>
                <a:schemeClr val="accent2"/>
              </a:solidFill>
            </a:endParaRP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900" dirty="0" smtClean="0">
                <a:solidFill>
                  <a:schemeClr val="accent2"/>
                </a:solidFill>
              </a:rPr>
              <a:t>FC</a:t>
            </a:r>
          </a:p>
        </p:txBody>
      </p:sp>
      <p:sp>
        <p:nvSpPr>
          <p:cNvPr id="165" name="角丸四角形 164"/>
          <p:cNvSpPr/>
          <p:nvPr/>
        </p:nvSpPr>
        <p:spPr>
          <a:xfrm>
            <a:off x="3924300" y="1692275"/>
            <a:ext cx="576263" cy="6397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800" dirty="0" smtClean="0">
                <a:solidFill>
                  <a:schemeClr val="accent2"/>
                </a:solidFill>
                <a:ea typeface="HG丸ｺﾞｼｯｸM-PRO" pitchFamily="50" charset="-128"/>
                <a:cs typeface="ＭＳ Ｐゴシック" pitchFamily="50" charset="-128"/>
              </a:rPr>
              <a:t>Electrics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700" dirty="0" smtClean="0">
                <a:solidFill>
                  <a:schemeClr val="accent2"/>
                </a:solidFill>
                <a:ea typeface="HG丸ｺﾞｼｯｸM-PRO" pitchFamily="50" charset="-128"/>
                <a:cs typeface="ＭＳ Ｐゴシック" pitchFamily="50" charset="-128"/>
              </a:rPr>
              <a:t>Electronics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700" dirty="0" smtClean="0">
                <a:solidFill>
                  <a:schemeClr val="accent2"/>
                </a:solidFill>
                <a:ea typeface="HG丸ｺﾞｼｯｸM-PRO" pitchFamily="50" charset="-128"/>
                <a:cs typeface="ＭＳ Ｐゴシック" pitchFamily="50" charset="-128"/>
              </a:rPr>
              <a:t>Energy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700" dirty="0" smtClean="0">
                <a:solidFill>
                  <a:schemeClr val="accent2"/>
                </a:solidFill>
                <a:ea typeface="HG丸ｺﾞｼｯｸM-PRO" pitchFamily="50" charset="-128"/>
                <a:cs typeface="ＭＳ Ｐゴシック" pitchFamily="50" charset="-128"/>
              </a:rPr>
              <a:t>harvesting</a:t>
            </a:r>
          </a:p>
        </p:txBody>
      </p:sp>
      <p:sp>
        <p:nvSpPr>
          <p:cNvPr id="166" name="角丸四角形 165"/>
          <p:cNvSpPr/>
          <p:nvPr/>
        </p:nvSpPr>
        <p:spPr>
          <a:xfrm>
            <a:off x="3779838" y="2163763"/>
            <a:ext cx="727075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900" smtClean="0">
                <a:solidFill>
                  <a:srgbClr val="FFFFFF"/>
                </a:solidFill>
                <a:ea typeface="HG丸ｺﾞｼｯｸM-PRO" pitchFamily="50" charset="-128"/>
                <a:cs typeface="ＭＳ Ｐゴシック" pitchFamily="50" charset="-128"/>
              </a:rPr>
              <a:t>Energy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900" smtClean="0">
                <a:solidFill>
                  <a:srgbClr val="FFFFFF"/>
                </a:solidFill>
                <a:ea typeface="HG丸ｺﾞｼｯｸM-PRO" pitchFamily="50" charset="-128"/>
                <a:cs typeface="ＭＳ Ｐゴシック" pitchFamily="50" charset="-128"/>
              </a:rPr>
              <a:t>harvesting</a:t>
            </a:r>
          </a:p>
        </p:txBody>
      </p:sp>
      <p:sp>
        <p:nvSpPr>
          <p:cNvPr id="167" name="角丸四角形 166"/>
          <p:cNvSpPr/>
          <p:nvPr/>
        </p:nvSpPr>
        <p:spPr>
          <a:xfrm>
            <a:off x="4427538" y="1739900"/>
            <a:ext cx="847725" cy="1746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900">
                <a:solidFill>
                  <a:srgbClr val="FFFFFF"/>
                </a:solidFill>
                <a:ea typeface="HG丸ｺﾞｼｯｸM-PRO" pitchFamily="50" charset="-128"/>
                <a:cs typeface="ＭＳ Ｐゴシック" charset="-128"/>
              </a:rPr>
              <a:t>Small generator</a:t>
            </a:r>
          </a:p>
        </p:txBody>
      </p:sp>
      <p:sp>
        <p:nvSpPr>
          <p:cNvPr id="169" name="角丸四角形 168"/>
          <p:cNvSpPr/>
          <p:nvPr/>
        </p:nvSpPr>
        <p:spPr>
          <a:xfrm>
            <a:off x="4427538" y="1547813"/>
            <a:ext cx="622300" cy="1857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900">
                <a:solidFill>
                  <a:srgbClr val="FFFFFF"/>
                </a:solidFill>
              </a:rPr>
              <a:t>Car</a:t>
            </a:r>
          </a:p>
        </p:txBody>
      </p:sp>
      <p:sp>
        <p:nvSpPr>
          <p:cNvPr id="171" name="角丸四角形 170"/>
          <p:cNvSpPr/>
          <p:nvPr/>
        </p:nvSpPr>
        <p:spPr>
          <a:xfrm>
            <a:off x="4506913" y="906463"/>
            <a:ext cx="996950" cy="28257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900" dirty="0" smtClean="0">
                <a:solidFill>
                  <a:schemeClr val="accent2"/>
                </a:solidFill>
                <a:ea typeface="HG丸ｺﾞｼｯｸM-PRO" pitchFamily="50" charset="-128"/>
                <a:cs typeface="ＭＳ Ｐゴシック" pitchFamily="50" charset="-128"/>
              </a:rPr>
              <a:t>Solar heat</a:t>
            </a:r>
          </a:p>
        </p:txBody>
      </p:sp>
      <p:sp>
        <p:nvSpPr>
          <p:cNvPr id="170" name="角丸四角形 169"/>
          <p:cNvSpPr/>
          <p:nvPr/>
        </p:nvSpPr>
        <p:spPr>
          <a:xfrm>
            <a:off x="4500563" y="1096963"/>
            <a:ext cx="1003300" cy="3937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900">
                <a:solidFill>
                  <a:srgbClr val="FFFFFF"/>
                </a:solidFill>
                <a:ea typeface="HG丸ｺﾞｼｯｸM-PRO" pitchFamily="50" charset="-128"/>
                <a:cs typeface="ＭＳ Ｐゴシック" charset="-128"/>
              </a:rPr>
              <a:t>Factory Biomass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900">
                <a:solidFill>
                  <a:srgbClr val="FFFFFF"/>
                </a:solidFill>
                <a:ea typeface="HG丸ｺﾞｼｯｸM-PRO" pitchFamily="50" charset="-128"/>
                <a:cs typeface="ＭＳ Ｐゴシック" charset="-128"/>
              </a:rPr>
              <a:t>Ship Therm. plant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900">
                <a:solidFill>
                  <a:srgbClr val="FFFFFF"/>
                </a:solidFill>
                <a:ea typeface="HG丸ｺﾞｼｯｸM-PRO" pitchFamily="50" charset="-128"/>
                <a:cs typeface="ＭＳ Ｐゴシック" charset="-128"/>
              </a:rPr>
              <a:t>                Furnace</a:t>
            </a:r>
          </a:p>
        </p:txBody>
      </p:sp>
      <p:sp>
        <p:nvSpPr>
          <p:cNvPr id="168" name="角丸四角形 167"/>
          <p:cNvSpPr/>
          <p:nvPr/>
        </p:nvSpPr>
        <p:spPr>
          <a:xfrm>
            <a:off x="4127500" y="1357313"/>
            <a:ext cx="685800" cy="1841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900" smtClean="0">
                <a:solidFill>
                  <a:srgbClr val="FFFFFF"/>
                </a:solidFill>
                <a:ea typeface="HG丸ｺﾞｼｯｸM-PRO" pitchFamily="50" charset="-128"/>
                <a:cs typeface="ＭＳ Ｐゴシック" pitchFamily="50" charset="-128"/>
              </a:rPr>
              <a:t>Co-gen.</a:t>
            </a:r>
          </a:p>
        </p:txBody>
      </p:sp>
      <p:sp>
        <p:nvSpPr>
          <p:cNvPr id="172" name="角丸四角形 171"/>
          <p:cNvSpPr/>
          <p:nvPr/>
        </p:nvSpPr>
        <p:spPr>
          <a:xfrm>
            <a:off x="4594225" y="1404938"/>
            <a:ext cx="552450" cy="1968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 defTabSz="457200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900">
                <a:solidFill>
                  <a:srgbClr val="000000"/>
                </a:solidFill>
              </a:rPr>
              <a:t>Airplane</a:t>
            </a:r>
          </a:p>
        </p:txBody>
      </p:sp>
      <p:sp>
        <p:nvSpPr>
          <p:cNvPr id="173" name="角丸四角形 172"/>
          <p:cNvSpPr/>
          <p:nvPr/>
        </p:nvSpPr>
        <p:spPr>
          <a:xfrm>
            <a:off x="1012825" y="2332038"/>
            <a:ext cx="249238" cy="1746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bIns="0" anchor="ctr" anchorCtr="1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900" smtClean="0">
              <a:solidFill>
                <a:srgbClr val="FFFFFF"/>
              </a:solidFill>
              <a:latin typeface="ＭＳ Ｐゴシック" pitchFamily="50" charset="-128"/>
            </a:endParaRPr>
          </a:p>
        </p:txBody>
      </p:sp>
      <p:sp>
        <p:nvSpPr>
          <p:cNvPr id="177" name="角丸四角形 176"/>
          <p:cNvSpPr/>
          <p:nvPr/>
        </p:nvSpPr>
        <p:spPr>
          <a:xfrm>
            <a:off x="606425" y="1500188"/>
            <a:ext cx="303213" cy="2476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900" smtClean="0">
                <a:solidFill>
                  <a:srgbClr val="000000"/>
                </a:solidFill>
                <a:latin typeface="ＭＳ Ｐゴシック" pitchFamily="50" charset="-128"/>
              </a:rPr>
              <a:t>LNG</a:t>
            </a:r>
          </a:p>
        </p:txBody>
      </p:sp>
      <p:sp>
        <p:nvSpPr>
          <p:cNvPr id="186" name="角丸四角形 185"/>
          <p:cNvSpPr/>
          <p:nvPr/>
        </p:nvSpPr>
        <p:spPr>
          <a:xfrm>
            <a:off x="1258888" y="1331913"/>
            <a:ext cx="592137" cy="24923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900" smtClean="0">
                <a:solidFill>
                  <a:srgbClr val="FFFFFF"/>
                </a:solidFill>
                <a:ea typeface="HG丸ｺﾞｼｯｸM-PRO" pitchFamily="50" charset="-128"/>
                <a:cs typeface="ＭＳ Ｐゴシック" pitchFamily="50" charset="-128"/>
              </a:rPr>
              <a:t>Ship</a:t>
            </a:r>
            <a:r>
              <a:rPr lang="ja-JP" altLang="en-US" sz="900" smtClean="0">
                <a:solidFill>
                  <a:srgbClr val="FFFFFF"/>
                </a:solidFill>
                <a:latin typeface="ＭＳ Ｐゴシック" pitchFamily="50" charset="-128"/>
                <a:ea typeface="HG丸ｺﾞｼｯｸM-PRO" pitchFamily="50" charset="-128"/>
                <a:cs typeface="ＭＳ Ｐゴシック" pitchFamily="50" charset="-128"/>
              </a:rPr>
              <a:t>・</a:t>
            </a:r>
            <a:r>
              <a:rPr lang="en-US" altLang="ja-JP" sz="900" smtClean="0">
                <a:solidFill>
                  <a:srgbClr val="FFFFFF"/>
                </a:solidFill>
                <a:ea typeface="HG丸ｺﾞｼｯｸM-PRO" pitchFamily="50" charset="-128"/>
                <a:cs typeface="ＭＳ Ｐゴシック" pitchFamily="50" charset="-128"/>
              </a:rPr>
              <a:t>Factory</a:t>
            </a:r>
            <a:endParaRPr lang="en-US" altLang="ja-JP" sz="900" smtClean="0">
              <a:solidFill>
                <a:srgbClr val="FFFFFF"/>
              </a:solidFill>
              <a:latin typeface="ＭＳ Ｐゴシック" pitchFamily="50" charset="-128"/>
              <a:ea typeface="HG丸ｺﾞｼｯｸM-PRO" pitchFamily="50" charset="-128"/>
              <a:cs typeface="ＭＳ Ｐゴシック" pitchFamily="50" charset="-128"/>
            </a:endParaRPr>
          </a:p>
        </p:txBody>
      </p:sp>
      <p:sp>
        <p:nvSpPr>
          <p:cNvPr id="187" name="角丸四角形 186"/>
          <p:cNvSpPr/>
          <p:nvPr/>
        </p:nvSpPr>
        <p:spPr>
          <a:xfrm>
            <a:off x="1651000" y="1763713"/>
            <a:ext cx="477838" cy="24923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900" smtClean="0">
                <a:solidFill>
                  <a:srgbClr val="FFFFFF"/>
                </a:solidFill>
                <a:ea typeface="HG丸ｺﾞｼｯｸM-PRO" pitchFamily="50" charset="-128"/>
                <a:cs typeface="ＭＳ Ｐゴシック" pitchFamily="50" charset="-128"/>
              </a:rPr>
              <a:t>Car</a:t>
            </a:r>
            <a:endParaRPr lang="en-US" altLang="ja-JP" sz="900" smtClean="0">
              <a:solidFill>
                <a:srgbClr val="FFFFFF"/>
              </a:solidFill>
              <a:latin typeface="ＭＳ Ｐゴシック" pitchFamily="50" charset="-128"/>
              <a:ea typeface="HG丸ｺﾞｼｯｸM-PRO" pitchFamily="50" charset="-128"/>
              <a:cs typeface="ＭＳ Ｐゴシック" pitchFamily="50" charset="-128"/>
            </a:endParaRPr>
          </a:p>
        </p:txBody>
      </p:sp>
      <p:sp>
        <p:nvSpPr>
          <p:cNvPr id="179" name="角丸四角形 178"/>
          <p:cNvSpPr/>
          <p:nvPr/>
        </p:nvSpPr>
        <p:spPr>
          <a:xfrm>
            <a:off x="2055813" y="1903413"/>
            <a:ext cx="179387" cy="1365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bIns="0" anchor="ctr" anchorCtr="1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900" smtClean="0">
              <a:solidFill>
                <a:srgbClr val="FFFFFF"/>
              </a:solidFill>
              <a:latin typeface="ＭＳ Ｐゴシック" pitchFamily="50" charset="-128"/>
            </a:endParaRPr>
          </a:p>
        </p:txBody>
      </p:sp>
      <p:sp>
        <p:nvSpPr>
          <p:cNvPr id="183" name="角丸四角形 182"/>
          <p:cNvSpPr/>
          <p:nvPr/>
        </p:nvSpPr>
        <p:spPr>
          <a:xfrm>
            <a:off x="1258888" y="1692275"/>
            <a:ext cx="469900" cy="3000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900" smtClean="0">
                <a:solidFill>
                  <a:srgbClr val="000000"/>
                </a:solidFill>
                <a:ea typeface="HG丸ｺﾞｼｯｸM-PRO" pitchFamily="50" charset="-128"/>
                <a:cs typeface="ＭＳ Ｐゴシック" pitchFamily="50" charset="-128"/>
              </a:rPr>
              <a:t>Co-gen.</a:t>
            </a:r>
            <a:endParaRPr lang="en-US" altLang="ja-JP" sz="900" smtClean="0">
              <a:solidFill>
                <a:srgbClr val="000000"/>
              </a:solidFill>
              <a:latin typeface="ＭＳ Ｐゴシック" pitchFamily="50" charset="-128"/>
              <a:ea typeface="HG丸ｺﾞｼｯｸM-PRO" pitchFamily="50" charset="-128"/>
              <a:cs typeface="ＭＳ Ｐゴシック" pitchFamily="50" charset="-128"/>
            </a:endParaRPr>
          </a:p>
        </p:txBody>
      </p:sp>
      <p:sp>
        <p:nvSpPr>
          <p:cNvPr id="181" name="角丸四角形 180"/>
          <p:cNvSpPr/>
          <p:nvPr/>
        </p:nvSpPr>
        <p:spPr>
          <a:xfrm>
            <a:off x="1152525" y="1893888"/>
            <a:ext cx="249238" cy="1730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bIns="0" anchor="ctr" anchorCtr="1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900" smtClean="0">
              <a:solidFill>
                <a:srgbClr val="FFFFFF"/>
              </a:solidFill>
              <a:latin typeface="ＭＳ Ｐゴシック" pitchFamily="50" charset="-128"/>
            </a:endParaRPr>
          </a:p>
        </p:txBody>
      </p:sp>
      <p:sp>
        <p:nvSpPr>
          <p:cNvPr id="184" name="角丸四角形 183"/>
          <p:cNvSpPr/>
          <p:nvPr/>
        </p:nvSpPr>
        <p:spPr>
          <a:xfrm>
            <a:off x="1062038" y="1541463"/>
            <a:ext cx="295275" cy="247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900" smtClean="0">
                <a:solidFill>
                  <a:schemeClr val="accent2"/>
                </a:solidFill>
              </a:rPr>
              <a:t>Hot spa</a:t>
            </a:r>
          </a:p>
        </p:txBody>
      </p:sp>
      <p:sp>
        <p:nvSpPr>
          <p:cNvPr id="185" name="角丸四角形 184"/>
          <p:cNvSpPr/>
          <p:nvPr/>
        </p:nvSpPr>
        <p:spPr>
          <a:xfrm>
            <a:off x="1574800" y="1544638"/>
            <a:ext cx="730250" cy="247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900" smtClean="0">
                <a:solidFill>
                  <a:schemeClr val="accent2"/>
                </a:solidFill>
                <a:ea typeface="HG丸ｺﾞｼｯｸM-PRO" pitchFamily="50" charset="-128"/>
                <a:cs typeface="ＭＳ Ｐゴシック" pitchFamily="50" charset="-128"/>
              </a:rPr>
              <a:t>Raw sludge</a:t>
            </a:r>
            <a:endParaRPr lang="en-US" altLang="ja-JP" sz="900" smtClean="0">
              <a:solidFill>
                <a:schemeClr val="accent2"/>
              </a:solidFill>
              <a:latin typeface="ＭＳ Ｐゴシック" pitchFamily="50" charset="-128"/>
              <a:ea typeface="HG丸ｺﾞｼｯｸM-PRO" pitchFamily="50" charset="-128"/>
              <a:cs typeface="ＭＳ Ｐゴシック" pitchFamily="50" charset="-128"/>
            </a:endParaRPr>
          </a:p>
        </p:txBody>
      </p:sp>
      <p:sp>
        <p:nvSpPr>
          <p:cNvPr id="188" name="角丸四角形 187"/>
          <p:cNvSpPr/>
          <p:nvPr/>
        </p:nvSpPr>
        <p:spPr>
          <a:xfrm>
            <a:off x="2128838" y="1430338"/>
            <a:ext cx="503237" cy="46831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800" smtClean="0">
                <a:solidFill>
                  <a:schemeClr val="accent2"/>
                </a:solidFill>
                <a:ea typeface="HG丸ｺﾞｼｯｸM-PRO" pitchFamily="50" charset="-128"/>
                <a:cs typeface="ＭＳ Ｐゴシック" pitchFamily="50" charset="-128"/>
              </a:rPr>
              <a:t>Furnace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800" smtClean="0">
              <a:solidFill>
                <a:schemeClr val="accent2"/>
              </a:solidFill>
              <a:latin typeface="ＭＳ Ｐゴシック" pitchFamily="50" charset="-128"/>
              <a:ea typeface="HG丸ｺﾞｼｯｸM-PRO" pitchFamily="50" charset="-128"/>
              <a:cs typeface="ＭＳ Ｐゴシック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800" smtClean="0">
                <a:solidFill>
                  <a:schemeClr val="accent2"/>
                </a:solidFill>
                <a:ea typeface="HG丸ｺﾞｼｯｸM-PRO" pitchFamily="50" charset="-128"/>
                <a:cs typeface="ＭＳ Ｐゴシック" pitchFamily="50" charset="-128"/>
              </a:rPr>
              <a:t>Incin.</a:t>
            </a:r>
          </a:p>
        </p:txBody>
      </p:sp>
      <p:sp>
        <p:nvSpPr>
          <p:cNvPr id="178" name="角丸四角形 177"/>
          <p:cNvSpPr/>
          <p:nvPr/>
        </p:nvSpPr>
        <p:spPr>
          <a:xfrm>
            <a:off x="2305050" y="1601788"/>
            <a:ext cx="600075" cy="1746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bIns="0" anchor="b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900" smtClean="0">
                <a:solidFill>
                  <a:srgbClr val="FFFFFF"/>
                </a:solidFill>
                <a:ea typeface="HG丸ｺﾞｼｯｸM-PRO" pitchFamily="50" charset="-128"/>
                <a:cs typeface="ＭＳ Ｐゴシック" pitchFamily="50" charset="-128"/>
              </a:rPr>
              <a:t>Space</a:t>
            </a:r>
            <a:endParaRPr lang="en-US" altLang="ja-JP" sz="900" smtClean="0">
              <a:solidFill>
                <a:srgbClr val="FFFFFF"/>
              </a:solidFill>
              <a:latin typeface="ＭＳ Ｐゴシック" pitchFamily="50" charset="-128"/>
              <a:ea typeface="HG丸ｺﾞｼｯｸM-PRO" pitchFamily="50" charset="-128"/>
              <a:cs typeface="ＭＳ Ｐゴシック" pitchFamily="50" charset="-128"/>
            </a:endParaRPr>
          </a:p>
        </p:txBody>
      </p:sp>
      <p:sp>
        <p:nvSpPr>
          <p:cNvPr id="190" name="角丸四角形 189"/>
          <p:cNvSpPr/>
          <p:nvPr/>
        </p:nvSpPr>
        <p:spPr>
          <a:xfrm>
            <a:off x="174625" y="498475"/>
            <a:ext cx="1141413" cy="2476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smtClean="0">
                <a:solidFill>
                  <a:srgbClr val="000000"/>
                </a:solidFill>
              </a:rPr>
              <a:t>research</a:t>
            </a:r>
          </a:p>
        </p:txBody>
      </p:sp>
      <p:sp>
        <p:nvSpPr>
          <p:cNvPr id="191" name="角丸四角形 190"/>
          <p:cNvSpPr/>
          <p:nvPr/>
        </p:nvSpPr>
        <p:spPr>
          <a:xfrm>
            <a:off x="1395413" y="506413"/>
            <a:ext cx="1143000" cy="24923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smtClean="0">
                <a:solidFill>
                  <a:srgbClr val="FFFFFF"/>
                </a:solidFill>
              </a:rPr>
              <a:t>prototype</a:t>
            </a:r>
            <a:endParaRPr lang="en-US" altLang="ja-JP" sz="1600" b="1" smtClean="0">
              <a:solidFill>
                <a:srgbClr val="FFFFFF"/>
              </a:solidFill>
              <a:latin typeface="ＭＳ Ｐゴシック" pitchFamily="50" charset="-128"/>
            </a:endParaRPr>
          </a:p>
        </p:txBody>
      </p:sp>
      <p:sp>
        <p:nvSpPr>
          <p:cNvPr id="192" name="角丸四角形 191"/>
          <p:cNvSpPr/>
          <p:nvPr/>
        </p:nvSpPr>
        <p:spPr>
          <a:xfrm>
            <a:off x="2632075" y="506413"/>
            <a:ext cx="1385888" cy="24923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 smtClean="0">
                <a:solidFill>
                  <a:schemeClr val="accent2"/>
                </a:solidFill>
              </a:rPr>
              <a:t>demonstration</a:t>
            </a:r>
            <a:endParaRPr lang="en-US" altLang="ja-JP" sz="1600" b="1" dirty="0" smtClean="0">
              <a:solidFill>
                <a:schemeClr val="accent2"/>
              </a:solidFill>
              <a:latin typeface="ＭＳ Ｐゴシック" pitchFamily="50" charset="-128"/>
            </a:endParaRPr>
          </a:p>
        </p:txBody>
      </p:sp>
      <p:sp>
        <p:nvSpPr>
          <p:cNvPr id="193" name="角丸四角形 192"/>
          <p:cNvSpPr/>
          <p:nvPr/>
        </p:nvSpPr>
        <p:spPr>
          <a:xfrm>
            <a:off x="4198938" y="506413"/>
            <a:ext cx="1141412" cy="2492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smtClean="0">
                <a:solidFill>
                  <a:srgbClr val="FFFFFF"/>
                </a:solidFill>
              </a:rPr>
              <a:t>application</a:t>
            </a:r>
            <a:endParaRPr lang="en-US" altLang="ja-JP" sz="1600" b="1" smtClean="0">
              <a:solidFill>
                <a:srgbClr val="FFFFFF"/>
              </a:solidFill>
            </a:endParaRPr>
          </a:p>
        </p:txBody>
      </p:sp>
      <p:sp>
        <p:nvSpPr>
          <p:cNvPr id="2133" name="テキスト ボックス 193"/>
          <p:cNvSpPr txBox="1">
            <a:spLocks noChangeArrowheads="1"/>
          </p:cNvSpPr>
          <p:nvPr/>
        </p:nvSpPr>
        <p:spPr bwMode="auto">
          <a:xfrm>
            <a:off x="539750" y="727075"/>
            <a:ext cx="936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2400" b="1" smtClean="0">
                <a:solidFill>
                  <a:srgbClr val="000000"/>
                </a:solidFill>
                <a:latin typeface="ＭＳ Ｐゴシック" pitchFamily="50" charset="-128"/>
              </a:rPr>
              <a:t>2011</a:t>
            </a:r>
          </a:p>
        </p:txBody>
      </p:sp>
      <p:sp>
        <p:nvSpPr>
          <p:cNvPr id="195" name="テキスト ボックス 194"/>
          <p:cNvSpPr txBox="1"/>
          <p:nvPr/>
        </p:nvSpPr>
        <p:spPr>
          <a:xfrm>
            <a:off x="3473450" y="704850"/>
            <a:ext cx="9525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kumimoji="1" lang="en-US" altLang="ja-JP" sz="2400" b="1" dirty="0">
                <a:solidFill>
                  <a:srgbClr val="000000"/>
                </a:solidFill>
                <a:latin typeface="ＭＳ Ｐゴシック"/>
              </a:rPr>
              <a:t>2030</a:t>
            </a:r>
          </a:p>
        </p:txBody>
      </p:sp>
      <p:sp>
        <p:nvSpPr>
          <p:cNvPr id="2135" name="テキスト ボックス 195"/>
          <p:cNvSpPr txBox="1">
            <a:spLocks noChangeArrowheads="1"/>
          </p:cNvSpPr>
          <p:nvPr/>
        </p:nvSpPr>
        <p:spPr bwMode="auto">
          <a:xfrm>
            <a:off x="6430963" y="715963"/>
            <a:ext cx="87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2400" b="1" smtClean="0">
                <a:solidFill>
                  <a:srgbClr val="000000"/>
                </a:solidFill>
                <a:latin typeface="ＭＳ Ｐゴシック" pitchFamily="50" charset="-128"/>
              </a:rPr>
              <a:t>2040</a:t>
            </a:r>
          </a:p>
        </p:txBody>
      </p:sp>
      <p:sp>
        <p:nvSpPr>
          <p:cNvPr id="2136" name="Rectangle 97"/>
          <p:cNvSpPr>
            <a:spLocks noChangeArrowheads="1"/>
          </p:cNvSpPr>
          <p:nvPr/>
        </p:nvSpPr>
        <p:spPr bwMode="auto">
          <a:xfrm rot="-5400000">
            <a:off x="-486569" y="1578769"/>
            <a:ext cx="1190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000000"/>
                </a:solidFill>
              </a:rPr>
              <a:t>Power/unit (W)</a:t>
            </a:r>
          </a:p>
        </p:txBody>
      </p:sp>
      <p:sp>
        <p:nvSpPr>
          <p:cNvPr id="2137" name="Rectangle 98"/>
          <p:cNvSpPr>
            <a:spLocks noChangeArrowheads="1"/>
          </p:cNvSpPr>
          <p:nvPr/>
        </p:nvSpPr>
        <p:spPr bwMode="auto">
          <a:xfrm rot="-5400000">
            <a:off x="5488781" y="1578769"/>
            <a:ext cx="1190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000000"/>
                </a:solidFill>
              </a:rPr>
              <a:t>Power/unit (W)</a:t>
            </a:r>
          </a:p>
        </p:txBody>
      </p:sp>
      <p:sp>
        <p:nvSpPr>
          <p:cNvPr id="2138" name="Rectangle 99"/>
          <p:cNvSpPr>
            <a:spLocks noChangeArrowheads="1"/>
          </p:cNvSpPr>
          <p:nvPr/>
        </p:nvSpPr>
        <p:spPr bwMode="auto">
          <a:xfrm rot="-5400000">
            <a:off x="2556669" y="1483519"/>
            <a:ext cx="1190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000000"/>
                </a:solidFill>
              </a:rPr>
              <a:t>Power/unit (W)</a:t>
            </a:r>
          </a:p>
        </p:txBody>
      </p:sp>
      <p:sp>
        <p:nvSpPr>
          <p:cNvPr id="2139" name="Rectangle 100"/>
          <p:cNvSpPr>
            <a:spLocks noChangeArrowheads="1"/>
          </p:cNvSpPr>
          <p:nvPr/>
        </p:nvSpPr>
        <p:spPr bwMode="auto">
          <a:xfrm>
            <a:off x="1100138" y="2816225"/>
            <a:ext cx="13001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000000"/>
                </a:solidFill>
              </a:rPr>
              <a:t>Temperature (K)</a:t>
            </a:r>
          </a:p>
        </p:txBody>
      </p:sp>
      <p:sp>
        <p:nvSpPr>
          <p:cNvPr id="2140" name="Rectangle 101"/>
          <p:cNvSpPr>
            <a:spLocks noChangeArrowheads="1"/>
          </p:cNvSpPr>
          <p:nvPr/>
        </p:nvSpPr>
        <p:spPr bwMode="auto">
          <a:xfrm>
            <a:off x="4089400" y="2828925"/>
            <a:ext cx="13001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000000"/>
                </a:solidFill>
              </a:rPr>
              <a:t>Temperature (K)</a:t>
            </a:r>
          </a:p>
        </p:txBody>
      </p:sp>
      <p:sp>
        <p:nvSpPr>
          <p:cNvPr id="2141" name="Rectangle 102"/>
          <p:cNvSpPr>
            <a:spLocks noChangeArrowheads="1"/>
          </p:cNvSpPr>
          <p:nvPr/>
        </p:nvSpPr>
        <p:spPr bwMode="auto">
          <a:xfrm>
            <a:off x="7065963" y="2841625"/>
            <a:ext cx="13001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000000"/>
                </a:solidFill>
              </a:rPr>
              <a:t>Temperature (K)</a:t>
            </a:r>
          </a:p>
        </p:txBody>
      </p:sp>
      <p:sp>
        <p:nvSpPr>
          <p:cNvPr id="2142" name="Rectangle 104"/>
          <p:cNvSpPr>
            <a:spLocks noChangeArrowheads="1"/>
          </p:cNvSpPr>
          <p:nvPr/>
        </p:nvSpPr>
        <p:spPr bwMode="auto">
          <a:xfrm>
            <a:off x="571500" y="2298700"/>
            <a:ext cx="50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900" smtClean="0">
                <a:solidFill>
                  <a:srgbClr val="000000"/>
                </a:solidFill>
                <a:ea typeface="HG丸ｺﾞｼｯｸM-PRO" pitchFamily="50" charset="-128"/>
                <a:cs typeface="ＭＳ Ｐゴシック" pitchFamily="50" charset="-128"/>
              </a:rPr>
              <a:t>Watch</a:t>
            </a:r>
          </a:p>
        </p:txBody>
      </p:sp>
      <p:sp>
        <p:nvSpPr>
          <p:cNvPr id="2143" name="Rectangle 105"/>
          <p:cNvSpPr>
            <a:spLocks noChangeArrowheads="1"/>
          </p:cNvSpPr>
          <p:nvPr/>
        </p:nvSpPr>
        <p:spPr bwMode="auto">
          <a:xfrm>
            <a:off x="2014538" y="1992313"/>
            <a:ext cx="8318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900" smtClean="0">
                <a:solidFill>
                  <a:srgbClr val="000000"/>
                </a:solidFill>
                <a:ea typeface="HG丸ｺﾞｼｯｸM-PRO" pitchFamily="50" charset="-128"/>
                <a:cs typeface="ＭＳ Ｐゴシック" pitchFamily="50" charset="-128"/>
              </a:rPr>
              <a:t>Candle radio</a:t>
            </a:r>
          </a:p>
        </p:txBody>
      </p:sp>
      <p:sp>
        <p:nvSpPr>
          <p:cNvPr id="2144" name="Rectangle 106"/>
          <p:cNvSpPr>
            <a:spLocks noChangeArrowheads="1"/>
          </p:cNvSpPr>
          <p:nvPr/>
        </p:nvSpPr>
        <p:spPr bwMode="auto">
          <a:xfrm>
            <a:off x="862013" y="2008188"/>
            <a:ext cx="876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900" smtClean="0">
                <a:solidFill>
                  <a:srgbClr val="000000"/>
                </a:solidFill>
                <a:ea typeface="HG丸ｺﾞｼｯｸM-PRO" pitchFamily="50" charset="-128"/>
                <a:cs typeface="ＭＳ Ｐゴシック" pitchFamily="50" charset="-128"/>
              </a:rPr>
              <a:t>Mosquito trap</a:t>
            </a:r>
          </a:p>
        </p:txBody>
      </p:sp>
      <p:sp>
        <p:nvSpPr>
          <p:cNvPr id="2145" name="Text Box 119"/>
          <p:cNvSpPr txBox="1">
            <a:spLocks noChangeArrowheads="1"/>
          </p:cNvSpPr>
          <p:nvPr/>
        </p:nvSpPr>
        <p:spPr bwMode="auto">
          <a:xfrm>
            <a:off x="2020888" y="2122488"/>
            <a:ext cx="781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900" smtClean="0">
                <a:solidFill>
                  <a:srgbClr val="000000"/>
                </a:solidFill>
                <a:ea typeface="HG丸ｺﾞｼｯｸM-PRO" pitchFamily="50" charset="-128"/>
                <a:cs typeface="ＭＳ Ｐゴシック" pitchFamily="50" charset="-128"/>
              </a:rPr>
              <a:t>Charge pan</a:t>
            </a:r>
          </a:p>
        </p:txBody>
      </p:sp>
      <p:sp>
        <p:nvSpPr>
          <p:cNvPr id="2146" name="Text Box 174"/>
          <p:cNvSpPr txBox="1">
            <a:spLocks noChangeArrowheads="1"/>
          </p:cNvSpPr>
          <p:nvPr/>
        </p:nvSpPr>
        <p:spPr bwMode="auto">
          <a:xfrm rot="-5400000">
            <a:off x="693738" y="2881313"/>
            <a:ext cx="9366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smtClean="0">
                <a:solidFill>
                  <a:srgbClr val="000000"/>
                </a:solidFill>
              </a:rPr>
              <a:t>Cost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smtClean="0">
                <a:solidFill>
                  <a:srgbClr val="000000"/>
                </a:solidFill>
              </a:rPr>
              <a:t>$/Wh</a:t>
            </a:r>
          </a:p>
        </p:txBody>
      </p:sp>
      <p:sp>
        <p:nvSpPr>
          <p:cNvPr id="2147" name="Text Box 175"/>
          <p:cNvSpPr txBox="1">
            <a:spLocks noChangeArrowheads="1"/>
          </p:cNvSpPr>
          <p:nvPr/>
        </p:nvSpPr>
        <p:spPr bwMode="auto">
          <a:xfrm rot="-5400000">
            <a:off x="246063" y="3140075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altLang="ja-JP" sz="1400" smtClean="0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2148" name="Text Box 176"/>
          <p:cNvSpPr txBox="1">
            <a:spLocks noChangeArrowheads="1"/>
          </p:cNvSpPr>
          <p:nvPr/>
        </p:nvSpPr>
        <p:spPr bwMode="auto">
          <a:xfrm rot="-5400000">
            <a:off x="1347787" y="2960688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smtClean="0">
                <a:solidFill>
                  <a:srgbClr val="000000"/>
                </a:solidFill>
              </a:rPr>
              <a:t>Scale</a:t>
            </a:r>
          </a:p>
        </p:txBody>
      </p:sp>
      <p:sp>
        <p:nvSpPr>
          <p:cNvPr id="2149" name="Text Box 207"/>
          <p:cNvSpPr txBox="1">
            <a:spLocks noChangeArrowheads="1"/>
          </p:cNvSpPr>
          <p:nvPr/>
        </p:nvSpPr>
        <p:spPr bwMode="auto">
          <a:xfrm rot="-5400000">
            <a:off x="5707063" y="5489575"/>
            <a:ext cx="1393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000" smtClean="0">
                <a:solidFill>
                  <a:srgbClr val="000000"/>
                </a:solidFill>
                <a:ea typeface="HG丸ｺﾞｼｯｸM-PRO" pitchFamily="50" charset="-128"/>
              </a:rPr>
              <a:t>Module efficiency (%)</a:t>
            </a:r>
          </a:p>
        </p:txBody>
      </p:sp>
      <p:sp>
        <p:nvSpPr>
          <p:cNvPr id="2150" name="Text Box 219"/>
          <p:cNvSpPr txBox="1">
            <a:spLocks noChangeArrowheads="1"/>
          </p:cNvSpPr>
          <p:nvPr/>
        </p:nvSpPr>
        <p:spPr bwMode="auto">
          <a:xfrm>
            <a:off x="7345363" y="6318250"/>
            <a:ext cx="12398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000" smtClean="0">
                <a:solidFill>
                  <a:srgbClr val="000000"/>
                </a:solidFill>
                <a:latin typeface="Symbol" pitchFamily="18" charset="2"/>
                <a:ea typeface="HG丸ｺﾞｼｯｸM-PRO" pitchFamily="50" charset="-128"/>
              </a:rPr>
              <a:t>D</a:t>
            </a:r>
            <a:r>
              <a:rPr lang="en-US" altLang="ja-JP" sz="1000" i="1" smtClean="0">
                <a:solidFill>
                  <a:srgbClr val="000000"/>
                </a:solidFill>
                <a:latin typeface="Times New Roman" pitchFamily="18" charset="0"/>
                <a:ea typeface="HG丸ｺﾞｼｯｸM-PRO" pitchFamily="50" charset="-128"/>
              </a:rPr>
              <a:t>T</a:t>
            </a:r>
            <a:r>
              <a:rPr lang="en-US" altLang="ja-JP" sz="1000" smtClean="0">
                <a:solidFill>
                  <a:srgbClr val="000000"/>
                </a:solidFill>
                <a:latin typeface="Times New Roman" pitchFamily="18" charset="0"/>
                <a:ea typeface="HG丸ｺﾞｼｯｸM-PRO" pitchFamily="50" charset="-128"/>
              </a:rPr>
              <a:t> @ </a:t>
            </a:r>
            <a:r>
              <a:rPr lang="en-US" altLang="ja-JP" sz="1000" i="1" smtClean="0">
                <a:solidFill>
                  <a:srgbClr val="000000"/>
                </a:solidFill>
                <a:latin typeface="Times New Roman" pitchFamily="18" charset="0"/>
                <a:ea typeface="HG丸ｺﾞｼｯｸM-PRO" pitchFamily="50" charset="-128"/>
              </a:rPr>
              <a:t>T</a:t>
            </a:r>
            <a:r>
              <a:rPr lang="en-US" altLang="ja-JP" sz="1000" i="1" baseline="-25000" smtClean="0">
                <a:solidFill>
                  <a:srgbClr val="000000"/>
                </a:solidFill>
                <a:latin typeface="Times New Roman" pitchFamily="18" charset="0"/>
                <a:ea typeface="HG丸ｺﾞｼｯｸM-PRO" pitchFamily="50" charset="-128"/>
              </a:rPr>
              <a:t>c </a:t>
            </a:r>
            <a:r>
              <a:rPr lang="en-US" altLang="ja-JP" sz="1000" smtClean="0">
                <a:solidFill>
                  <a:srgbClr val="000000"/>
                </a:solidFill>
                <a:latin typeface="Times New Roman" pitchFamily="18" charset="0"/>
                <a:ea typeface="HG丸ｺﾞｼｯｸM-PRO" pitchFamily="50" charset="-128"/>
              </a:rPr>
              <a:t>= 300K (K)</a:t>
            </a:r>
          </a:p>
        </p:txBody>
      </p:sp>
      <p:sp>
        <p:nvSpPr>
          <p:cNvPr id="2151" name="Text Box 225"/>
          <p:cNvSpPr txBox="1">
            <a:spLocks noChangeArrowheads="1"/>
          </p:cNvSpPr>
          <p:nvPr/>
        </p:nvSpPr>
        <p:spPr bwMode="auto">
          <a:xfrm>
            <a:off x="4859338" y="6551613"/>
            <a:ext cx="666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800" smtClean="0">
                <a:solidFill>
                  <a:srgbClr val="FFFFFF"/>
                </a:solidFill>
              </a:rPr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380256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E23E-CC2D-4540-8E71-392CADC165AF}" type="datetime1">
              <a:rPr lang="de-DE" smtClean="0"/>
              <a:t>08.03.2016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65100" y="6285198"/>
            <a:ext cx="2561322" cy="208943"/>
          </a:xfrm>
        </p:spPr>
        <p:txBody>
          <a:bodyPr/>
          <a:lstStyle/>
          <a:p>
            <a:r>
              <a:rPr lang="de-DE" dirty="0"/>
              <a:t>11th CMCEE, </a:t>
            </a:r>
            <a:r>
              <a:rPr lang="de-DE" dirty="0" smtClean="0"/>
              <a:t>Vancouver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1403350" y="1860726"/>
            <a:ext cx="6640681" cy="65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/>
          <a:p>
            <a:pPr defTabSz="914021"/>
            <a:r>
              <a:rPr lang="de-DE" sz="3600" dirty="0">
                <a:solidFill>
                  <a:prstClr val="black"/>
                </a:solidFill>
                <a:latin typeface="Calibri"/>
              </a:rPr>
              <a:t>www.spp1386thermoelectrics.de/</a:t>
            </a:r>
          </a:p>
        </p:txBody>
      </p:sp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888"/>
            <a:ext cx="9144000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12"/>
          <a:stretch>
            <a:fillRect/>
          </a:stretch>
        </p:blipFill>
        <p:spPr bwMode="auto">
          <a:xfrm>
            <a:off x="0" y="2521357"/>
            <a:ext cx="91440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7092950" y="5645561"/>
            <a:ext cx="1939698" cy="37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021" eaLnBrk="1" hangingPunct="1">
              <a:defRPr/>
            </a:pPr>
            <a:r>
              <a:rPr lang="de-DE" kern="0">
                <a:solidFill>
                  <a:prstClr val="black"/>
                </a:solidFill>
              </a:rPr>
              <a:t>Berlin, Oct 2010</a:t>
            </a:r>
          </a:p>
        </p:txBody>
      </p:sp>
      <p:pic>
        <p:nvPicPr>
          <p:cNvPr id="2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094821"/>
            <a:ext cx="1695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40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88928" y="390218"/>
            <a:ext cx="8737600" cy="662400"/>
          </a:xfrm>
          <a:prstGeom prst="rect">
            <a:avLst/>
          </a:prstGeom>
        </p:spPr>
        <p:txBody>
          <a:bodyPr lIns="91350" tIns="45677" rIns="91350" bIns="45677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err="1">
                <a:solidFill>
                  <a:prstClr val="black"/>
                </a:solidFill>
                <a:ea typeface="Geneva"/>
                <a:cs typeface="Geneva"/>
              </a:rPr>
              <a:t>Ausblick</a:t>
            </a:r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ea typeface="Geneva"/>
                <a:cs typeface="Geneva"/>
              </a:rPr>
              <a:t>zur</a:t>
            </a:r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ea typeface="Geneva"/>
                <a:cs typeface="Geneva"/>
              </a:rPr>
              <a:t>Thermoelektrik</a:t>
            </a:r>
            <a:r>
              <a:rPr lang="en-US" sz="2200" b="1" dirty="0" smtClean="0">
                <a:solidFill>
                  <a:prstClr val="black"/>
                </a:solidFill>
                <a:ea typeface="Geneva"/>
                <a:cs typeface="Geneva"/>
              </a:rPr>
              <a:t> in Deutschland</a:t>
            </a:r>
            <a:endParaRPr lang="en-US" sz="2200" b="1" dirty="0">
              <a:solidFill>
                <a:prstClr val="black"/>
              </a:solidFill>
              <a:ea typeface="Geneva"/>
              <a:cs typeface="Geneva"/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4294967295"/>
          </p:nvPr>
        </p:nvSpPr>
        <p:spPr>
          <a:xfrm>
            <a:off x="569414" y="993457"/>
            <a:ext cx="8357114" cy="4355017"/>
          </a:xfrm>
          <a:prstGeom prst="rect">
            <a:avLst/>
          </a:prstGeom>
        </p:spPr>
        <p:txBody>
          <a:bodyPr lIns="82936" tIns="41469" rIns="82936" bIns="41469"/>
          <a:lstStyle/>
          <a:p>
            <a:pPr>
              <a:buFont typeface="Wingdings" panose="05000000000000000000" pitchFamily="2" charset="2"/>
              <a:buChar char="v"/>
            </a:pPr>
            <a:r>
              <a:rPr lang="de-DE" sz="1600" b="1" baseline="-25000" dirty="0" smtClean="0"/>
              <a:t> </a:t>
            </a:r>
            <a:r>
              <a:rPr lang="de-DE" sz="1600" b="1" dirty="0"/>
              <a:t>L</a:t>
            </a:r>
            <a:r>
              <a:rPr lang="de-DE" sz="1600" b="1" dirty="0" smtClean="0"/>
              <a:t>andungs- , Wärme und Stofftransport an thermoelektrischen Grenzflächen</a:t>
            </a:r>
          </a:p>
          <a:p>
            <a:pPr>
              <a:buFont typeface="Wingdings" panose="05000000000000000000" pitchFamily="2" charset="2"/>
              <a:buChar char="v"/>
            </a:pPr>
            <a:endParaRPr lang="de-DE" sz="1600" b="1" dirty="0"/>
          </a:p>
          <a:p>
            <a:pPr>
              <a:buFont typeface="Wingdings" panose="05000000000000000000" pitchFamily="2" charset="2"/>
              <a:buChar char="v"/>
            </a:pPr>
            <a:endParaRPr lang="de-DE" sz="1600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de-DE" sz="1600" b="1" dirty="0" smtClean="0"/>
              <a:t>Ressourcenschonende TE Materialien, z.B. </a:t>
            </a:r>
            <a:r>
              <a:rPr lang="de-DE" sz="1600" b="1" dirty="0"/>
              <a:t>Substitution von </a:t>
            </a:r>
            <a:r>
              <a:rPr lang="de-DE" sz="1600" b="1" dirty="0" smtClean="0"/>
              <a:t>Bi</a:t>
            </a:r>
            <a:r>
              <a:rPr lang="de-DE" sz="1600" b="1" baseline="-25000" dirty="0" smtClean="0"/>
              <a:t>2</a:t>
            </a:r>
            <a:r>
              <a:rPr lang="de-DE" sz="1600" b="1" dirty="0" smtClean="0"/>
              <a:t>Te</a:t>
            </a:r>
            <a:r>
              <a:rPr lang="de-DE" sz="1600" b="1" baseline="-25000" dirty="0" smtClean="0"/>
              <a:t>3</a:t>
            </a:r>
            <a:r>
              <a:rPr lang="de-DE" sz="1600" b="1" dirty="0" smtClean="0"/>
              <a:t> und Kontakte</a:t>
            </a:r>
            <a:endParaRPr lang="de-DE" sz="1600" b="1" baseline="-25000" dirty="0" smtClean="0"/>
          </a:p>
          <a:p>
            <a:pPr>
              <a:buFont typeface="Wingdings" panose="05000000000000000000" pitchFamily="2" charset="2"/>
              <a:buChar char="v"/>
            </a:pPr>
            <a:endParaRPr lang="de-DE" sz="1600" b="1" baseline="-25000" dirty="0"/>
          </a:p>
          <a:p>
            <a:pPr marL="0" indent="0">
              <a:buNone/>
            </a:pPr>
            <a:endParaRPr lang="de-DE" sz="1600" b="1" baseline="-25000" dirty="0" smtClean="0"/>
          </a:p>
          <a:p>
            <a:pPr>
              <a:buFont typeface="Wingdings" panose="05000000000000000000" pitchFamily="2" charset="2"/>
              <a:buChar char="v"/>
            </a:pPr>
            <a:endParaRPr lang="de-DE" sz="1600" b="1" baseline="-25000" dirty="0"/>
          </a:p>
          <a:p>
            <a:pPr>
              <a:buFont typeface="Wingdings" panose="05000000000000000000" pitchFamily="2" charset="2"/>
              <a:buChar char="v"/>
            </a:pPr>
            <a:r>
              <a:rPr lang="de-DE" sz="1600" b="1" dirty="0" smtClean="0"/>
              <a:t>Skalierbare Materialsynthese und innovative Ansätze zum Modulaufbau</a:t>
            </a:r>
          </a:p>
          <a:p>
            <a:pPr>
              <a:buFont typeface="Wingdings" panose="05000000000000000000" pitchFamily="2" charset="2"/>
              <a:buChar char="v"/>
            </a:pPr>
            <a:endParaRPr lang="de-DE" sz="1600" b="1" dirty="0"/>
          </a:p>
          <a:p>
            <a:pPr>
              <a:buFont typeface="Wingdings" panose="05000000000000000000" pitchFamily="2" charset="2"/>
              <a:buChar char="v"/>
            </a:pPr>
            <a:endParaRPr lang="de-DE" sz="1600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de-DE" sz="1600" b="1" dirty="0" smtClean="0"/>
              <a:t>Material- </a:t>
            </a:r>
            <a:r>
              <a:rPr lang="de-DE" sz="1600" b="1" dirty="0"/>
              <a:t>und Modulentwicklung </a:t>
            </a:r>
            <a:r>
              <a:rPr lang="de-DE" sz="1600" b="1" dirty="0" smtClean="0"/>
              <a:t>jenseits </a:t>
            </a:r>
            <a:r>
              <a:rPr lang="de-DE" sz="1600" b="1" dirty="0"/>
              <a:t>von </a:t>
            </a:r>
            <a:r>
              <a:rPr lang="de-DE" sz="1600" b="1" dirty="0" smtClean="0"/>
              <a:t>ZT-Optimierung</a:t>
            </a:r>
          </a:p>
          <a:p>
            <a:pPr marL="0" indent="0">
              <a:buNone/>
            </a:pPr>
            <a:endParaRPr lang="de-DE" sz="2200" b="1" dirty="0"/>
          </a:p>
          <a:p>
            <a:pPr marL="0" indent="0">
              <a:buNone/>
            </a:pPr>
            <a:endParaRPr lang="de-DE" sz="1600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de-DE" sz="1600" b="1" dirty="0" smtClean="0"/>
              <a:t>Systemintegration </a:t>
            </a:r>
            <a:r>
              <a:rPr lang="de-DE" sz="1600" b="1" dirty="0"/>
              <a:t>und </a:t>
            </a:r>
            <a:r>
              <a:rPr lang="de-DE" sz="1600" b="1" dirty="0" smtClean="0"/>
              <a:t>Wärmemanagement</a:t>
            </a:r>
          </a:p>
          <a:p>
            <a:pPr>
              <a:buFont typeface="Wingdings" panose="05000000000000000000" pitchFamily="2" charset="2"/>
              <a:buChar char="v"/>
            </a:pPr>
            <a:endParaRPr lang="de-DE" sz="1600" b="1" dirty="0" smtClean="0"/>
          </a:p>
          <a:p>
            <a:pPr marL="0" indent="0">
              <a:buNone/>
            </a:pPr>
            <a:endParaRPr lang="de-DE" sz="16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de-DE" sz="1600" b="1" dirty="0" smtClean="0"/>
              <a:t>Eine Initiative zur Anwendungsorientierten Grundlagenforschung</a:t>
            </a:r>
            <a:endParaRPr lang="de-DE" sz="1600" b="1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65102" y="6285203"/>
            <a:ext cx="3299538" cy="208941"/>
          </a:xfrm>
        </p:spPr>
        <p:txBody>
          <a:bodyPr/>
          <a:lstStyle/>
          <a:p>
            <a:r>
              <a:rPr lang="en-US" sz="900" dirty="0">
                <a:solidFill>
                  <a:prstClr val="black">
                    <a:tint val="75000"/>
                  </a:prstClr>
                </a:solidFill>
              </a:rPr>
              <a:t>Prof. K. Nielsch | </a:t>
            </a:r>
            <a:r>
              <a:rPr lang="de-DE" sz="900" dirty="0">
                <a:solidFill>
                  <a:prstClr val="black">
                    <a:tint val="75000"/>
                  </a:prstClr>
                </a:solidFill>
              </a:rPr>
              <a:t>ECEMP Kolloquium 2015</a:t>
            </a:r>
            <a:r>
              <a:rPr lang="en-US" sz="900" dirty="0">
                <a:solidFill>
                  <a:prstClr val="black">
                    <a:tint val="75000"/>
                  </a:prstClr>
                </a:solidFill>
              </a:rPr>
              <a:t> | </a:t>
            </a:r>
          </a:p>
        </p:txBody>
      </p:sp>
      <p:sp>
        <p:nvSpPr>
          <p:cNvPr id="15" name="Datumsplatzhalter 2"/>
          <p:cNvSpPr>
            <a:spLocks noGrp="1"/>
          </p:cNvSpPr>
          <p:nvPr>
            <p:ph type="dt" sz="half" idx="10"/>
          </p:nvPr>
        </p:nvSpPr>
        <p:spPr>
          <a:xfrm>
            <a:off x="165101" y="6494137"/>
            <a:ext cx="835832" cy="213034"/>
          </a:xfrm>
        </p:spPr>
        <p:txBody>
          <a:bodyPr/>
          <a:lstStyle/>
          <a:p>
            <a:r>
              <a:rPr lang="de-DE" sz="900" dirty="0">
                <a:solidFill>
                  <a:prstClr val="black">
                    <a:tint val="75000"/>
                  </a:prstClr>
                </a:solidFill>
              </a:rPr>
              <a:t>07.12.2015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448790" y="1413169"/>
            <a:ext cx="430117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Festkörperphysik und Festkörperchemie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470565" y="2278069"/>
            <a:ext cx="485261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Materialwissenschaften und Festkörperphysik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1468590" y="3119219"/>
            <a:ext cx="371133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Verfahrens- und Fertigungstechnik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1478490" y="4090994"/>
            <a:ext cx="145424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Ganzheitlich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1500265" y="5003394"/>
            <a:ext cx="585288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Mikrosystemtechnik, Elektrotechnik und Mikroelektronik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574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6" grpId="0" animBg="1"/>
      <p:bldP spid="17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88928" y="390218"/>
            <a:ext cx="8737600" cy="662400"/>
          </a:xfrm>
          <a:prstGeom prst="rect">
            <a:avLst/>
          </a:prstGeom>
        </p:spPr>
        <p:txBody>
          <a:bodyPr lIns="91350" tIns="45677" rIns="91350" bIns="45677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200" b="1" dirty="0">
                <a:solidFill>
                  <a:prstClr val="black"/>
                </a:solidFill>
                <a:ea typeface="Geneva"/>
                <a:cs typeface="Geneva"/>
              </a:rPr>
              <a:t>Material- und Modulentwicklung </a:t>
            </a:r>
            <a:r>
              <a:rPr lang="de-DE" sz="2200" b="1" dirty="0" smtClean="0">
                <a:solidFill>
                  <a:prstClr val="black"/>
                </a:solidFill>
                <a:ea typeface="Geneva"/>
                <a:cs typeface="Geneva"/>
              </a:rPr>
              <a:t>jenseits von ZT-Optimierung</a:t>
            </a:r>
            <a:endParaRPr lang="de-DE" sz="2200" b="1" dirty="0">
              <a:solidFill>
                <a:prstClr val="black"/>
              </a:solidFill>
              <a:ea typeface="Geneva"/>
              <a:cs typeface="Geneva"/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4294967295"/>
          </p:nvPr>
        </p:nvSpPr>
        <p:spPr>
          <a:xfrm>
            <a:off x="195021" y="878989"/>
            <a:ext cx="7976628" cy="4355017"/>
          </a:xfrm>
          <a:prstGeom prst="rect">
            <a:avLst/>
          </a:prstGeom>
        </p:spPr>
        <p:txBody>
          <a:bodyPr lIns="82936" tIns="41469" rIns="82936" bIns="41469"/>
          <a:lstStyle/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65102" y="6285203"/>
            <a:ext cx="3299538" cy="208941"/>
          </a:xfrm>
        </p:spPr>
        <p:txBody>
          <a:bodyPr/>
          <a:lstStyle/>
          <a:p>
            <a:r>
              <a:rPr lang="en-US" sz="900" dirty="0">
                <a:solidFill>
                  <a:prstClr val="black">
                    <a:tint val="75000"/>
                  </a:prstClr>
                </a:solidFill>
              </a:rPr>
              <a:t>Prof. K. Nielsch | </a:t>
            </a:r>
            <a:r>
              <a:rPr lang="de-DE" sz="900" dirty="0">
                <a:solidFill>
                  <a:prstClr val="black">
                    <a:tint val="75000"/>
                  </a:prstClr>
                </a:solidFill>
              </a:rPr>
              <a:t>ECEMP Kolloquium 2015</a:t>
            </a:r>
            <a:r>
              <a:rPr lang="en-US" sz="900" dirty="0">
                <a:solidFill>
                  <a:prstClr val="black">
                    <a:tint val="75000"/>
                  </a:prstClr>
                </a:solidFill>
              </a:rPr>
              <a:t> | </a:t>
            </a:r>
          </a:p>
        </p:txBody>
      </p:sp>
      <p:sp>
        <p:nvSpPr>
          <p:cNvPr id="15" name="Datumsplatzhalter 2"/>
          <p:cNvSpPr>
            <a:spLocks noGrp="1"/>
          </p:cNvSpPr>
          <p:nvPr>
            <p:ph type="dt" sz="half" idx="10"/>
          </p:nvPr>
        </p:nvSpPr>
        <p:spPr>
          <a:xfrm>
            <a:off x="165101" y="6494137"/>
            <a:ext cx="835832" cy="213034"/>
          </a:xfrm>
        </p:spPr>
        <p:txBody>
          <a:bodyPr/>
          <a:lstStyle/>
          <a:p>
            <a:r>
              <a:rPr lang="de-DE" sz="900" dirty="0">
                <a:solidFill>
                  <a:prstClr val="black">
                    <a:tint val="75000"/>
                  </a:prstClr>
                </a:solidFill>
              </a:rPr>
              <a:t>07.12.2015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253" y="736263"/>
            <a:ext cx="9232190" cy="477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01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右矢印 98"/>
          <p:cNvSpPr/>
          <p:nvPr/>
        </p:nvSpPr>
        <p:spPr>
          <a:xfrm rot="19702579">
            <a:off x="127000" y="2620963"/>
            <a:ext cx="9723438" cy="2089150"/>
          </a:xfrm>
          <a:prstGeom prst="rightArrow">
            <a:avLst>
              <a:gd name="adj1" fmla="val 50000"/>
              <a:gd name="adj2" fmla="val 48784"/>
            </a:avLst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6" name="正方形/長方形 4"/>
          <p:cNvSpPr>
            <a:spLocks noChangeArrowheads="1"/>
          </p:cNvSpPr>
          <p:nvPr/>
        </p:nvSpPr>
        <p:spPr bwMode="auto">
          <a:xfrm>
            <a:off x="34925" y="-26988"/>
            <a:ext cx="9131300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2400" b="1" smtClean="0">
                <a:solidFill>
                  <a:srgbClr val="000000"/>
                </a:solidFill>
                <a:latin typeface="Calibri" pitchFamily="34" charset="0"/>
              </a:rPr>
              <a:t>Academic Roadmap for Efficient Thermoelectric Materials</a:t>
            </a:r>
          </a:p>
        </p:txBody>
      </p:sp>
      <p:sp>
        <p:nvSpPr>
          <p:cNvPr id="6" name="AutoShape 102"/>
          <p:cNvSpPr>
            <a:spLocks noChangeArrowheads="1"/>
          </p:cNvSpPr>
          <p:nvPr/>
        </p:nvSpPr>
        <p:spPr bwMode="auto">
          <a:xfrm>
            <a:off x="1116013" y="1082675"/>
            <a:ext cx="3816350" cy="252413"/>
          </a:xfrm>
          <a:prstGeom prst="homePlate">
            <a:avLst>
              <a:gd name="adj" fmla="val 115216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000" smtClean="0">
                <a:solidFill>
                  <a:srgbClr val="000000"/>
                </a:solidFill>
                <a:latin typeface="Calibri" pitchFamily="34" charset="0"/>
              </a:rPr>
              <a:t>Thin Films and Superlattices, Present Materials Systems</a:t>
            </a:r>
          </a:p>
        </p:txBody>
      </p:sp>
      <p:sp>
        <p:nvSpPr>
          <p:cNvPr id="7" name="AutoShape 104"/>
          <p:cNvSpPr>
            <a:spLocks noChangeArrowheads="1"/>
          </p:cNvSpPr>
          <p:nvPr/>
        </p:nvSpPr>
        <p:spPr bwMode="auto">
          <a:xfrm>
            <a:off x="1116013" y="793750"/>
            <a:ext cx="6048375" cy="252413"/>
          </a:xfrm>
          <a:prstGeom prst="homePlate">
            <a:avLst>
              <a:gd name="adj" fmla="val 127022"/>
            </a:avLst>
          </a:prstGeom>
          <a:ln>
            <a:solidFill>
              <a:srgbClr val="0000FF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900" smtClean="0">
                <a:solidFill>
                  <a:srgbClr val="0000FF"/>
                </a:solidFill>
                <a:latin typeface="Calibri" pitchFamily="34" charset="0"/>
              </a:rPr>
              <a:t>Advanced Manipulation at Atomic and Molecular Levels, Extend from Thin Films and Superlattices  to Bulk Materials</a:t>
            </a:r>
          </a:p>
        </p:txBody>
      </p:sp>
      <p:sp>
        <p:nvSpPr>
          <p:cNvPr id="8" name="AutoShape 105"/>
          <p:cNvSpPr>
            <a:spLocks noChangeArrowheads="1"/>
          </p:cNvSpPr>
          <p:nvPr/>
        </p:nvSpPr>
        <p:spPr bwMode="auto">
          <a:xfrm>
            <a:off x="1116013" y="506413"/>
            <a:ext cx="7704137" cy="252412"/>
          </a:xfrm>
          <a:prstGeom prst="homePlate">
            <a:avLst>
              <a:gd name="adj" fmla="val 126469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000" smtClean="0">
                <a:solidFill>
                  <a:srgbClr val="FF0000"/>
                </a:solidFill>
                <a:latin typeface="Calibri" pitchFamily="34" charset="0"/>
              </a:rPr>
              <a:t>Creation of High Efficient Materials of Low Impact on Environment, Rich Resources, Low Cost, High Stability</a:t>
            </a:r>
          </a:p>
        </p:txBody>
      </p:sp>
      <p:sp>
        <p:nvSpPr>
          <p:cNvPr id="3080" name="Text Box 186"/>
          <p:cNvSpPr txBox="1">
            <a:spLocks noChangeArrowheads="1"/>
          </p:cNvSpPr>
          <p:nvPr/>
        </p:nvSpPr>
        <p:spPr bwMode="auto">
          <a:xfrm>
            <a:off x="276225" y="1076325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smtClean="0">
                <a:solidFill>
                  <a:srgbClr val="000000"/>
                </a:solidFill>
                <a:latin typeface="Calibri" pitchFamily="34" charset="0"/>
              </a:rPr>
              <a:t>The 1</a:t>
            </a:r>
            <a:r>
              <a:rPr lang="en-US" altLang="ja-JP" sz="1400" baseline="30000" smtClean="0">
                <a:solidFill>
                  <a:srgbClr val="000000"/>
                </a:solidFill>
                <a:latin typeface="Calibri" pitchFamily="34" charset="0"/>
              </a:rPr>
              <a:t>st</a:t>
            </a:r>
            <a:r>
              <a:rPr lang="en-US" altLang="ja-JP" sz="1400" smtClean="0">
                <a:solidFill>
                  <a:srgbClr val="000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81" name="Text Box 187"/>
          <p:cNvSpPr txBox="1">
            <a:spLocks noChangeArrowheads="1"/>
          </p:cNvSpPr>
          <p:nvPr/>
        </p:nvSpPr>
        <p:spPr bwMode="auto">
          <a:xfrm>
            <a:off x="276225" y="793750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smtClean="0">
                <a:solidFill>
                  <a:srgbClr val="000000"/>
                </a:solidFill>
                <a:latin typeface="Calibri" pitchFamily="34" charset="0"/>
              </a:rPr>
              <a:t>The 2</a:t>
            </a:r>
            <a:r>
              <a:rPr lang="en-US" altLang="ja-JP" sz="1400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ja-JP" sz="1400" smtClean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3082" name="Text Box 188"/>
          <p:cNvSpPr txBox="1">
            <a:spLocks noChangeArrowheads="1"/>
          </p:cNvSpPr>
          <p:nvPr/>
        </p:nvSpPr>
        <p:spPr bwMode="auto">
          <a:xfrm>
            <a:off x="276225" y="498475"/>
            <a:ext cx="730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smtClean="0">
                <a:solidFill>
                  <a:srgbClr val="000000"/>
                </a:solidFill>
                <a:latin typeface="Calibri" pitchFamily="34" charset="0"/>
              </a:rPr>
              <a:t>The 3</a:t>
            </a:r>
            <a:r>
              <a:rPr lang="en-US" altLang="ja-JP" sz="1400" baseline="30000" smtClean="0">
                <a:solidFill>
                  <a:srgbClr val="000000"/>
                </a:solidFill>
                <a:latin typeface="Calibri" pitchFamily="34" charset="0"/>
              </a:rPr>
              <a:t>rd</a:t>
            </a:r>
            <a:r>
              <a:rPr lang="en-US" altLang="ja-JP" sz="1400" smtClean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3083" name="Line 4"/>
          <p:cNvSpPr>
            <a:spLocks noChangeShapeType="1"/>
          </p:cNvSpPr>
          <p:nvPr/>
        </p:nvSpPr>
        <p:spPr bwMode="auto">
          <a:xfrm>
            <a:off x="973138" y="6562725"/>
            <a:ext cx="79200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de-DE" smtClean="0">
              <a:solidFill>
                <a:srgbClr val="000000"/>
              </a:solidFill>
            </a:endParaRPr>
          </a:p>
        </p:txBody>
      </p:sp>
      <p:sp>
        <p:nvSpPr>
          <p:cNvPr id="3084" name="Line 5"/>
          <p:cNvSpPr>
            <a:spLocks noChangeShapeType="1"/>
          </p:cNvSpPr>
          <p:nvPr/>
        </p:nvSpPr>
        <p:spPr bwMode="auto">
          <a:xfrm flipV="1">
            <a:off x="971550" y="2873375"/>
            <a:ext cx="0" cy="3689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de-DE" smtClean="0">
              <a:solidFill>
                <a:srgbClr val="000000"/>
              </a:solidFill>
            </a:endParaRPr>
          </a:p>
        </p:txBody>
      </p:sp>
      <p:sp>
        <p:nvSpPr>
          <p:cNvPr id="3085" name="Text Box 6"/>
          <p:cNvSpPr txBox="1">
            <a:spLocks noChangeArrowheads="1"/>
          </p:cNvSpPr>
          <p:nvPr/>
        </p:nvSpPr>
        <p:spPr bwMode="auto">
          <a:xfrm rot="-5400000">
            <a:off x="-1993899" y="3586162"/>
            <a:ext cx="4908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2400" smtClean="0">
                <a:solidFill>
                  <a:srgbClr val="000000"/>
                </a:solidFill>
                <a:latin typeface="Calibri" pitchFamily="34" charset="0"/>
              </a:rPr>
              <a:t>Efficiency of Thermoelectric Materials</a:t>
            </a:r>
          </a:p>
        </p:txBody>
      </p:sp>
      <p:sp>
        <p:nvSpPr>
          <p:cNvPr id="3086" name="Text Box 10"/>
          <p:cNvSpPr txBox="1">
            <a:spLocks noChangeArrowheads="1"/>
          </p:cNvSpPr>
          <p:nvPr/>
        </p:nvSpPr>
        <p:spPr bwMode="auto">
          <a:xfrm>
            <a:off x="1965325" y="6480175"/>
            <a:ext cx="815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1800" smtClean="0">
                <a:solidFill>
                  <a:srgbClr val="FFFFFF"/>
                </a:solidFill>
                <a:latin typeface="Calibri" pitchFamily="34" charset="0"/>
              </a:rPr>
              <a:t>２０２０</a:t>
            </a:r>
          </a:p>
        </p:txBody>
      </p:sp>
      <p:sp>
        <p:nvSpPr>
          <p:cNvPr id="3087" name="Text Box 11"/>
          <p:cNvSpPr txBox="1">
            <a:spLocks noChangeArrowheads="1"/>
          </p:cNvSpPr>
          <p:nvPr/>
        </p:nvSpPr>
        <p:spPr bwMode="auto">
          <a:xfrm>
            <a:off x="4859338" y="6473825"/>
            <a:ext cx="815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1800" smtClean="0">
                <a:solidFill>
                  <a:srgbClr val="FFFFFF"/>
                </a:solidFill>
                <a:latin typeface="Calibri" pitchFamily="34" charset="0"/>
              </a:rPr>
              <a:t>２０３０</a:t>
            </a:r>
          </a:p>
        </p:txBody>
      </p:sp>
      <p:sp>
        <p:nvSpPr>
          <p:cNvPr id="3088" name="Text Box 12"/>
          <p:cNvSpPr txBox="1">
            <a:spLocks noChangeArrowheads="1"/>
          </p:cNvSpPr>
          <p:nvPr/>
        </p:nvSpPr>
        <p:spPr bwMode="auto">
          <a:xfrm>
            <a:off x="7740650" y="6473825"/>
            <a:ext cx="815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1800" smtClean="0">
                <a:solidFill>
                  <a:srgbClr val="FFFFFF"/>
                </a:solidFill>
                <a:latin typeface="Calibri" pitchFamily="34" charset="0"/>
              </a:rPr>
              <a:t>２０４０</a:t>
            </a:r>
          </a:p>
        </p:txBody>
      </p:sp>
      <p:sp>
        <p:nvSpPr>
          <p:cNvPr id="3089" name="Text Box 14"/>
          <p:cNvSpPr txBox="1">
            <a:spLocks noChangeArrowheads="1"/>
          </p:cNvSpPr>
          <p:nvPr/>
        </p:nvSpPr>
        <p:spPr bwMode="auto">
          <a:xfrm>
            <a:off x="3887788" y="1397000"/>
            <a:ext cx="1119187" cy="3397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800" smtClean="0">
                <a:solidFill>
                  <a:srgbClr val="FFFFFF"/>
                </a:solidFill>
                <a:latin typeface="Calibri" pitchFamily="34" charset="0"/>
              </a:rPr>
              <a:t>Nano Structure and Texture control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5265738" y="5678488"/>
            <a:ext cx="3776662" cy="4222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000" smtClean="0">
                <a:solidFill>
                  <a:srgbClr val="000000"/>
                </a:solidFill>
                <a:latin typeface="Calibri" pitchFamily="34" charset="0"/>
              </a:rPr>
              <a:t>Improvement in Heat and Oxidation Resistance, Thermal Stability, Chemical Stability, Thermal and Mechanical Properties</a:t>
            </a:r>
          </a:p>
        </p:txBody>
      </p:sp>
      <p:sp>
        <p:nvSpPr>
          <p:cNvPr id="3091" name="Text Box 25"/>
          <p:cNvSpPr txBox="1">
            <a:spLocks noChangeArrowheads="1"/>
          </p:cNvSpPr>
          <p:nvPr/>
        </p:nvSpPr>
        <p:spPr bwMode="auto">
          <a:xfrm>
            <a:off x="3405188" y="2025650"/>
            <a:ext cx="841375" cy="2143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800" smtClean="0">
                <a:solidFill>
                  <a:srgbClr val="FFFFFF"/>
                </a:solidFill>
                <a:latin typeface="Calibri" pitchFamily="34" charset="0"/>
              </a:rPr>
              <a:t>Self-Assembly</a:t>
            </a:r>
          </a:p>
        </p:txBody>
      </p:sp>
      <p:sp>
        <p:nvSpPr>
          <p:cNvPr id="3092" name="Text Box 26"/>
          <p:cNvSpPr txBox="1">
            <a:spLocks noChangeArrowheads="1"/>
          </p:cNvSpPr>
          <p:nvPr/>
        </p:nvSpPr>
        <p:spPr bwMode="auto">
          <a:xfrm>
            <a:off x="3698875" y="5200650"/>
            <a:ext cx="1762125" cy="2762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  <a:latin typeface="Calibri" pitchFamily="34" charset="0"/>
              </a:rPr>
              <a:t>Control of Lattice Defects</a:t>
            </a:r>
          </a:p>
        </p:txBody>
      </p:sp>
      <p:sp>
        <p:nvSpPr>
          <p:cNvPr id="3093" name="Text Box 28"/>
          <p:cNvSpPr txBox="1">
            <a:spLocks noChangeArrowheads="1"/>
          </p:cNvSpPr>
          <p:nvPr/>
        </p:nvSpPr>
        <p:spPr bwMode="auto">
          <a:xfrm>
            <a:off x="3630613" y="5495925"/>
            <a:ext cx="1558925" cy="2778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  <a:latin typeface="Calibri" pitchFamily="34" charset="0"/>
              </a:rPr>
              <a:t>Control of Anisotropy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1260475" y="2314575"/>
            <a:ext cx="1390650" cy="2762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smtClean="0">
                <a:solidFill>
                  <a:srgbClr val="FFFFFF"/>
                </a:solidFill>
                <a:latin typeface="Calibri" pitchFamily="34" charset="0"/>
              </a:rPr>
              <a:t>Spin Seebeck Effect</a:t>
            </a:r>
          </a:p>
        </p:txBody>
      </p:sp>
      <p:sp>
        <p:nvSpPr>
          <p:cNvPr id="3095" name="Text Box 30"/>
          <p:cNvSpPr txBox="1">
            <a:spLocks noChangeArrowheads="1"/>
          </p:cNvSpPr>
          <p:nvPr/>
        </p:nvSpPr>
        <p:spPr bwMode="auto">
          <a:xfrm>
            <a:off x="3892550" y="1754188"/>
            <a:ext cx="1141413" cy="2159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800" smtClean="0">
                <a:solidFill>
                  <a:srgbClr val="FFFFFF"/>
                </a:solidFill>
                <a:latin typeface="Calibri" pitchFamily="34" charset="0"/>
              </a:rPr>
              <a:t>Nano Interface Control</a:t>
            </a:r>
          </a:p>
        </p:txBody>
      </p:sp>
      <p:sp>
        <p:nvSpPr>
          <p:cNvPr id="3096" name="Text Box 60"/>
          <p:cNvSpPr txBox="1">
            <a:spLocks noChangeArrowheads="1"/>
          </p:cNvSpPr>
          <p:nvPr/>
        </p:nvSpPr>
        <p:spPr bwMode="auto">
          <a:xfrm>
            <a:off x="7697788" y="3513138"/>
            <a:ext cx="927100" cy="2460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000" smtClean="0">
                <a:solidFill>
                  <a:srgbClr val="FFFFFF"/>
                </a:solidFill>
                <a:latin typeface="Calibri" pitchFamily="34" charset="0"/>
              </a:rPr>
              <a:t>Synergy Effect</a:t>
            </a:r>
          </a:p>
        </p:txBody>
      </p:sp>
      <p:sp>
        <p:nvSpPr>
          <p:cNvPr id="32" name="Text Box 61"/>
          <p:cNvSpPr txBox="1">
            <a:spLocks noChangeArrowheads="1"/>
          </p:cNvSpPr>
          <p:nvPr/>
        </p:nvSpPr>
        <p:spPr bwMode="auto">
          <a:xfrm>
            <a:off x="1082675" y="5602288"/>
            <a:ext cx="519113" cy="2762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kumimoji="1" lang="en-US" altLang="ja-JP" sz="1200" dirty="0">
                <a:solidFill>
                  <a:srgbClr val="FFFFFF"/>
                </a:solidFill>
              </a:rPr>
              <a:t>PGEC</a:t>
            </a:r>
          </a:p>
        </p:txBody>
      </p:sp>
      <p:sp>
        <p:nvSpPr>
          <p:cNvPr id="33" name="Text Box 62"/>
          <p:cNvSpPr txBox="1">
            <a:spLocks noChangeArrowheads="1"/>
          </p:cNvSpPr>
          <p:nvPr/>
        </p:nvSpPr>
        <p:spPr bwMode="auto">
          <a:xfrm>
            <a:off x="1258888" y="2019300"/>
            <a:ext cx="1628775" cy="2762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smtClean="0">
                <a:solidFill>
                  <a:srgbClr val="FFFFFF"/>
                </a:solidFill>
                <a:latin typeface="Calibri" pitchFamily="34" charset="0"/>
              </a:rPr>
              <a:t>Energy Filtering Effect</a:t>
            </a:r>
          </a:p>
        </p:txBody>
      </p:sp>
      <p:sp>
        <p:nvSpPr>
          <p:cNvPr id="34" name="Text Box 63"/>
          <p:cNvSpPr txBox="1">
            <a:spLocks noChangeArrowheads="1"/>
          </p:cNvSpPr>
          <p:nvPr/>
        </p:nvSpPr>
        <p:spPr bwMode="auto">
          <a:xfrm>
            <a:off x="1082675" y="5884863"/>
            <a:ext cx="1050925" cy="2762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smtClean="0">
                <a:solidFill>
                  <a:srgbClr val="FFFFFF"/>
                </a:solidFill>
                <a:latin typeface="Calibri" pitchFamily="34" charset="0"/>
              </a:rPr>
              <a:t>Rattling Effect</a:t>
            </a:r>
          </a:p>
        </p:txBody>
      </p:sp>
      <p:sp>
        <p:nvSpPr>
          <p:cNvPr id="3100" name="AutoShape 79"/>
          <p:cNvSpPr>
            <a:spLocks noChangeArrowheads="1"/>
          </p:cNvSpPr>
          <p:nvPr/>
        </p:nvSpPr>
        <p:spPr bwMode="auto">
          <a:xfrm>
            <a:off x="4246563" y="3162300"/>
            <a:ext cx="2087562" cy="252413"/>
          </a:xfrm>
          <a:prstGeom prst="roundRect">
            <a:avLst>
              <a:gd name="adj" fmla="val 50000"/>
            </a:avLst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smtClean="0">
                <a:solidFill>
                  <a:srgbClr val="000000"/>
                </a:solidFill>
                <a:latin typeface="Calibri" pitchFamily="34" charset="0"/>
              </a:rPr>
              <a:t>Self-Assenbly Bulk Materials</a:t>
            </a:r>
          </a:p>
        </p:txBody>
      </p:sp>
      <p:sp>
        <p:nvSpPr>
          <p:cNvPr id="3101" name="AutoShape 81"/>
          <p:cNvSpPr>
            <a:spLocks noChangeArrowheads="1"/>
          </p:cNvSpPr>
          <p:nvPr/>
        </p:nvSpPr>
        <p:spPr bwMode="auto">
          <a:xfrm>
            <a:off x="4067175" y="3449638"/>
            <a:ext cx="2447925" cy="252412"/>
          </a:xfrm>
          <a:prstGeom prst="roundRect">
            <a:avLst>
              <a:gd name="adj" fmla="val 50000"/>
            </a:avLst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smtClean="0">
                <a:solidFill>
                  <a:srgbClr val="000000"/>
                </a:solidFill>
                <a:latin typeface="Calibri" pitchFamily="34" charset="0"/>
              </a:rPr>
              <a:t>Nanostructure Built in Materials</a:t>
            </a:r>
          </a:p>
        </p:txBody>
      </p:sp>
      <p:sp>
        <p:nvSpPr>
          <p:cNvPr id="37" name="Text Box 88"/>
          <p:cNvSpPr txBox="1">
            <a:spLocks noChangeArrowheads="1"/>
          </p:cNvSpPr>
          <p:nvPr/>
        </p:nvSpPr>
        <p:spPr bwMode="auto">
          <a:xfrm>
            <a:off x="1252538" y="1724025"/>
            <a:ext cx="2605087" cy="2762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smtClean="0">
                <a:solidFill>
                  <a:srgbClr val="FFFFFF"/>
                </a:solidFill>
                <a:latin typeface="Calibri" pitchFamily="34" charset="0"/>
              </a:rPr>
              <a:t>Phonon Scattering and Blocking Effects</a:t>
            </a:r>
          </a:p>
        </p:txBody>
      </p:sp>
      <p:sp>
        <p:nvSpPr>
          <p:cNvPr id="3103" name="AutoShape 96"/>
          <p:cNvSpPr>
            <a:spLocks noChangeArrowheads="1"/>
          </p:cNvSpPr>
          <p:nvPr/>
        </p:nvSpPr>
        <p:spPr bwMode="auto">
          <a:xfrm>
            <a:off x="1116013" y="6135688"/>
            <a:ext cx="2735262" cy="360362"/>
          </a:xfrm>
          <a:prstGeom prst="chevron">
            <a:avLst>
              <a:gd name="adj" fmla="val 7896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333399"/>
                </a:solidFill>
                <a:latin typeface="Calibri" pitchFamily="34" charset="0"/>
              </a:rPr>
              <a:t>Materials Design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333399"/>
                </a:solidFill>
                <a:latin typeface="Calibri" pitchFamily="34" charset="0"/>
              </a:rPr>
              <a:t>by Computation Science</a:t>
            </a:r>
            <a:endParaRPr lang="en-US" altLang="ja-JP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104" name="AutoShape 98"/>
          <p:cNvSpPr>
            <a:spLocks noChangeArrowheads="1"/>
          </p:cNvSpPr>
          <p:nvPr/>
        </p:nvSpPr>
        <p:spPr bwMode="auto">
          <a:xfrm>
            <a:off x="3708400" y="6135688"/>
            <a:ext cx="2808288" cy="360362"/>
          </a:xfrm>
          <a:prstGeom prst="chevron">
            <a:avLst>
              <a:gd name="adj" fmla="val 8106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1200" smtClean="0">
                <a:solidFill>
                  <a:srgbClr val="333399"/>
                </a:solidFill>
                <a:latin typeface="Calibri" pitchFamily="34" charset="0"/>
              </a:rPr>
              <a:t>　</a:t>
            </a:r>
            <a:r>
              <a:rPr lang="en-US" altLang="ja-JP" sz="1200" smtClean="0">
                <a:solidFill>
                  <a:srgbClr val="333399"/>
                </a:solidFill>
                <a:latin typeface="Calibri" pitchFamily="34" charset="0"/>
              </a:rPr>
              <a:t>Technology of Nanostructure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333399"/>
                </a:solidFill>
                <a:latin typeface="Calibri" pitchFamily="34" charset="0"/>
              </a:rPr>
              <a:t> Manipulation and Synthesis</a:t>
            </a:r>
          </a:p>
        </p:txBody>
      </p:sp>
      <p:sp>
        <p:nvSpPr>
          <p:cNvPr id="3105" name="AutoShape 99"/>
          <p:cNvSpPr>
            <a:spLocks noChangeArrowheads="1"/>
          </p:cNvSpPr>
          <p:nvPr/>
        </p:nvSpPr>
        <p:spPr bwMode="auto">
          <a:xfrm>
            <a:off x="6372225" y="6135688"/>
            <a:ext cx="2735263" cy="360362"/>
          </a:xfrm>
          <a:prstGeom prst="chevron">
            <a:avLst>
              <a:gd name="adj" fmla="val 7896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333399"/>
                </a:solidFill>
                <a:latin typeface="Calibri" pitchFamily="34" charset="0"/>
              </a:rPr>
              <a:t>New Principles and Concepts</a:t>
            </a:r>
          </a:p>
        </p:txBody>
      </p:sp>
      <p:sp>
        <p:nvSpPr>
          <p:cNvPr id="3106" name="Text Box 106"/>
          <p:cNvSpPr txBox="1">
            <a:spLocks noChangeArrowheads="1"/>
          </p:cNvSpPr>
          <p:nvPr/>
        </p:nvSpPr>
        <p:spPr bwMode="auto">
          <a:xfrm>
            <a:off x="3887788" y="4924425"/>
            <a:ext cx="1695450" cy="2762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  <a:latin typeface="Calibri" pitchFamily="34" charset="0"/>
              </a:rPr>
              <a:t>Nano Space Engineering</a:t>
            </a:r>
          </a:p>
        </p:txBody>
      </p:sp>
      <p:sp>
        <p:nvSpPr>
          <p:cNvPr id="3107" name="Text Box 109"/>
          <p:cNvSpPr txBox="1">
            <a:spLocks noChangeArrowheads="1"/>
          </p:cNvSpPr>
          <p:nvPr/>
        </p:nvSpPr>
        <p:spPr bwMode="auto">
          <a:xfrm>
            <a:off x="5146675" y="1441450"/>
            <a:ext cx="1368425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ja-JP" sz="1000" smtClean="0">
                <a:solidFill>
                  <a:srgbClr val="FFFFFF"/>
                </a:solidFill>
                <a:latin typeface="Calibri" pitchFamily="34" charset="0"/>
              </a:rPr>
              <a:t>Fusion of Molecular Technologies </a:t>
            </a:r>
          </a:p>
        </p:txBody>
      </p:sp>
      <p:sp>
        <p:nvSpPr>
          <p:cNvPr id="3108" name="Text Box 110"/>
          <p:cNvSpPr txBox="1">
            <a:spLocks noChangeArrowheads="1"/>
          </p:cNvSpPr>
          <p:nvPr/>
        </p:nvSpPr>
        <p:spPr bwMode="auto">
          <a:xfrm>
            <a:off x="4057650" y="4289425"/>
            <a:ext cx="1993900" cy="2746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  <a:latin typeface="Calibri" pitchFamily="34" charset="0"/>
              </a:rPr>
              <a:t>Strongly Correlated Electrons</a:t>
            </a:r>
          </a:p>
        </p:txBody>
      </p:sp>
      <p:sp>
        <p:nvSpPr>
          <p:cNvPr id="3109" name="Line 139"/>
          <p:cNvSpPr>
            <a:spLocks noChangeShapeType="1"/>
          </p:cNvSpPr>
          <p:nvPr/>
        </p:nvSpPr>
        <p:spPr bwMode="auto">
          <a:xfrm>
            <a:off x="2411413" y="6454775"/>
            <a:ext cx="0" cy="107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de-DE" smtClean="0">
              <a:solidFill>
                <a:srgbClr val="000000"/>
              </a:solidFill>
            </a:endParaRPr>
          </a:p>
        </p:txBody>
      </p:sp>
      <p:sp>
        <p:nvSpPr>
          <p:cNvPr id="3110" name="Line 140"/>
          <p:cNvSpPr>
            <a:spLocks noChangeShapeType="1"/>
          </p:cNvSpPr>
          <p:nvPr/>
        </p:nvSpPr>
        <p:spPr bwMode="auto">
          <a:xfrm>
            <a:off x="5292725" y="6454775"/>
            <a:ext cx="0" cy="107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de-DE" smtClean="0">
              <a:solidFill>
                <a:srgbClr val="000000"/>
              </a:solidFill>
            </a:endParaRPr>
          </a:p>
        </p:txBody>
      </p:sp>
      <p:sp>
        <p:nvSpPr>
          <p:cNvPr id="3111" name="Line 141"/>
          <p:cNvSpPr>
            <a:spLocks noChangeShapeType="1"/>
          </p:cNvSpPr>
          <p:nvPr/>
        </p:nvSpPr>
        <p:spPr bwMode="auto">
          <a:xfrm>
            <a:off x="8172450" y="6454775"/>
            <a:ext cx="0" cy="107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de-DE" smtClean="0">
              <a:solidFill>
                <a:srgbClr val="000000"/>
              </a:solidFill>
            </a:endParaRPr>
          </a:p>
        </p:txBody>
      </p:sp>
      <p:sp>
        <p:nvSpPr>
          <p:cNvPr id="3112" name="Text Box 170"/>
          <p:cNvSpPr txBox="1">
            <a:spLocks noChangeArrowheads="1"/>
          </p:cNvSpPr>
          <p:nvPr/>
        </p:nvSpPr>
        <p:spPr bwMode="auto">
          <a:xfrm>
            <a:off x="3643313" y="5775325"/>
            <a:ext cx="1363662" cy="2778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  <a:latin typeface="Calibri" pitchFamily="34" charset="0"/>
              </a:rPr>
              <a:t>Control of Carriers</a:t>
            </a:r>
          </a:p>
        </p:txBody>
      </p:sp>
      <p:sp>
        <p:nvSpPr>
          <p:cNvPr id="3113" name="Text Box 171"/>
          <p:cNvSpPr txBox="1">
            <a:spLocks noChangeArrowheads="1"/>
          </p:cNvSpPr>
          <p:nvPr/>
        </p:nvSpPr>
        <p:spPr bwMode="auto">
          <a:xfrm>
            <a:off x="6905625" y="3513138"/>
            <a:ext cx="639763" cy="2460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000" smtClean="0">
                <a:solidFill>
                  <a:srgbClr val="FFFFFF"/>
                </a:solidFill>
                <a:latin typeface="Calibri" pitchFamily="34" charset="0"/>
              </a:rPr>
              <a:t>Complex</a:t>
            </a:r>
          </a:p>
        </p:txBody>
      </p:sp>
      <p:sp>
        <p:nvSpPr>
          <p:cNvPr id="49" name="Text Box 172"/>
          <p:cNvSpPr txBox="1">
            <a:spLocks noChangeArrowheads="1"/>
          </p:cNvSpPr>
          <p:nvPr/>
        </p:nvSpPr>
        <p:spPr bwMode="auto">
          <a:xfrm>
            <a:off x="1265238" y="1433513"/>
            <a:ext cx="1976437" cy="2762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smtClean="0">
                <a:solidFill>
                  <a:srgbClr val="FFFFFF"/>
                </a:solidFill>
                <a:latin typeface="Calibri" pitchFamily="34" charset="0"/>
              </a:rPr>
              <a:t>Quantum Mechanical Effects</a:t>
            </a:r>
          </a:p>
        </p:txBody>
      </p:sp>
      <p:sp>
        <p:nvSpPr>
          <p:cNvPr id="3115" name="Text Box 184"/>
          <p:cNvSpPr txBox="1">
            <a:spLocks noChangeArrowheads="1"/>
          </p:cNvSpPr>
          <p:nvPr/>
        </p:nvSpPr>
        <p:spPr bwMode="auto">
          <a:xfrm>
            <a:off x="4738688" y="1938338"/>
            <a:ext cx="184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ja-JP" sz="1800" b="1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ja-JP" sz="18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5" name="Text Box 198"/>
          <p:cNvSpPr txBox="1">
            <a:spLocks noChangeArrowheads="1"/>
          </p:cNvSpPr>
          <p:nvPr/>
        </p:nvSpPr>
        <p:spPr bwMode="auto">
          <a:xfrm>
            <a:off x="2425700" y="5757863"/>
            <a:ext cx="1273175" cy="2762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smtClean="0">
                <a:solidFill>
                  <a:srgbClr val="FFFFFF"/>
                </a:solidFill>
                <a:latin typeface="Calibri" pitchFamily="34" charset="0"/>
              </a:rPr>
              <a:t>Molecular Design</a:t>
            </a:r>
          </a:p>
        </p:txBody>
      </p:sp>
      <p:sp>
        <p:nvSpPr>
          <p:cNvPr id="56" name="AutoShape 199"/>
          <p:cNvSpPr>
            <a:spLocks noChangeArrowheads="1"/>
          </p:cNvSpPr>
          <p:nvPr/>
        </p:nvSpPr>
        <p:spPr bwMode="auto">
          <a:xfrm>
            <a:off x="1016000" y="4314825"/>
            <a:ext cx="1295400" cy="252413"/>
          </a:xfrm>
          <a:prstGeom prst="roundRect">
            <a:avLst>
              <a:gd name="adj" fmla="val 27435"/>
            </a:avLst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smtClean="0">
                <a:solidFill>
                  <a:srgbClr val="FFFFFF"/>
                </a:solidFill>
                <a:latin typeface="ＭＳ Ｐゴシック" pitchFamily="50" charset="-128"/>
              </a:rPr>
              <a:t>Skutterudites</a:t>
            </a:r>
          </a:p>
        </p:txBody>
      </p:sp>
      <p:sp>
        <p:nvSpPr>
          <p:cNvPr id="57" name="AutoShape 200"/>
          <p:cNvSpPr>
            <a:spLocks noChangeArrowheads="1"/>
          </p:cNvSpPr>
          <p:nvPr/>
        </p:nvSpPr>
        <p:spPr bwMode="auto">
          <a:xfrm>
            <a:off x="1028700" y="4598988"/>
            <a:ext cx="1179513" cy="252412"/>
          </a:xfrm>
          <a:prstGeom prst="roundRect">
            <a:avLst>
              <a:gd name="adj" fmla="val 27435"/>
            </a:avLst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smtClean="0">
                <a:solidFill>
                  <a:srgbClr val="FFFFFF"/>
                </a:solidFill>
                <a:latin typeface="ＭＳ Ｐゴシック" pitchFamily="50" charset="-128"/>
              </a:rPr>
              <a:t>Clathrates</a:t>
            </a:r>
          </a:p>
        </p:txBody>
      </p:sp>
      <p:sp>
        <p:nvSpPr>
          <p:cNvPr id="58" name="AutoShape 201"/>
          <p:cNvSpPr>
            <a:spLocks noChangeArrowheads="1"/>
          </p:cNvSpPr>
          <p:nvPr/>
        </p:nvSpPr>
        <p:spPr bwMode="auto">
          <a:xfrm>
            <a:off x="1271588" y="4889500"/>
            <a:ext cx="1223962" cy="252413"/>
          </a:xfrm>
          <a:prstGeom prst="roundRect">
            <a:avLst>
              <a:gd name="adj" fmla="val 27435"/>
            </a:avLst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smtClean="0">
                <a:solidFill>
                  <a:srgbClr val="FFFFFF"/>
                </a:solidFill>
                <a:latin typeface="ＭＳ Ｐゴシック" pitchFamily="50" charset="-128"/>
              </a:rPr>
              <a:t>Heusler Alloys</a:t>
            </a:r>
          </a:p>
        </p:txBody>
      </p:sp>
      <p:grpSp>
        <p:nvGrpSpPr>
          <p:cNvPr id="3120" name="Group 118"/>
          <p:cNvGrpSpPr>
            <a:grpSpLocks noChangeAspect="1"/>
          </p:cNvGrpSpPr>
          <p:nvPr/>
        </p:nvGrpSpPr>
        <p:grpSpPr bwMode="auto">
          <a:xfrm>
            <a:off x="2262188" y="5484813"/>
            <a:ext cx="1238250" cy="247650"/>
            <a:chOff x="2151" y="3385"/>
            <a:chExt cx="590" cy="118"/>
          </a:xfrm>
        </p:grpSpPr>
        <p:sp>
          <p:nvSpPr>
            <p:cNvPr id="3152" name="AutoShape 111"/>
            <p:cNvSpPr>
              <a:spLocks noChangeAspect="1" noChangeArrowheads="1"/>
            </p:cNvSpPr>
            <p:nvPr/>
          </p:nvSpPr>
          <p:spPr bwMode="auto">
            <a:xfrm>
              <a:off x="2200" y="3385"/>
              <a:ext cx="136" cy="118"/>
            </a:xfrm>
            <a:prstGeom prst="hexagon">
              <a:avLst>
                <a:gd name="adj" fmla="val 28814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153" name="AutoShape 112"/>
            <p:cNvSpPr>
              <a:spLocks noChangeAspect="1" noChangeArrowheads="1"/>
            </p:cNvSpPr>
            <p:nvPr/>
          </p:nvSpPr>
          <p:spPr bwMode="auto">
            <a:xfrm>
              <a:off x="2381" y="3385"/>
              <a:ext cx="136" cy="118"/>
            </a:xfrm>
            <a:prstGeom prst="hexagon">
              <a:avLst>
                <a:gd name="adj" fmla="val 28814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154" name="AutoShape 113"/>
            <p:cNvSpPr>
              <a:spLocks noChangeAspect="1" noChangeArrowheads="1"/>
            </p:cNvSpPr>
            <p:nvPr/>
          </p:nvSpPr>
          <p:spPr bwMode="auto">
            <a:xfrm>
              <a:off x="2563" y="3385"/>
              <a:ext cx="136" cy="118"/>
            </a:xfrm>
            <a:prstGeom prst="hexagon">
              <a:avLst>
                <a:gd name="adj" fmla="val 28814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155" name="Line 114"/>
            <p:cNvSpPr>
              <a:spLocks noChangeAspect="1" noChangeShapeType="1"/>
            </p:cNvSpPr>
            <p:nvPr/>
          </p:nvSpPr>
          <p:spPr bwMode="auto">
            <a:xfrm>
              <a:off x="2336" y="3445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3156" name="Line 115"/>
            <p:cNvSpPr>
              <a:spLocks noChangeAspect="1" noChangeShapeType="1"/>
            </p:cNvSpPr>
            <p:nvPr/>
          </p:nvSpPr>
          <p:spPr bwMode="auto">
            <a:xfrm>
              <a:off x="2520" y="3445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3157" name="Line 116"/>
            <p:cNvSpPr>
              <a:spLocks noChangeAspect="1" noChangeShapeType="1"/>
            </p:cNvSpPr>
            <p:nvPr/>
          </p:nvSpPr>
          <p:spPr bwMode="auto">
            <a:xfrm>
              <a:off x="2696" y="3448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3158" name="Line 117"/>
            <p:cNvSpPr>
              <a:spLocks noChangeAspect="1" noChangeShapeType="1"/>
            </p:cNvSpPr>
            <p:nvPr/>
          </p:nvSpPr>
          <p:spPr bwMode="auto">
            <a:xfrm>
              <a:off x="2151" y="3445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de-DE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121" name="AutoShape 204"/>
          <p:cNvSpPr>
            <a:spLocks noChangeArrowheads="1"/>
          </p:cNvSpPr>
          <p:nvPr/>
        </p:nvSpPr>
        <p:spPr bwMode="auto">
          <a:xfrm>
            <a:off x="4140200" y="4025900"/>
            <a:ext cx="2303463" cy="252413"/>
          </a:xfrm>
          <a:prstGeom prst="octagon">
            <a:avLst>
              <a:gd name="adj" fmla="val 29287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smtClean="0">
                <a:solidFill>
                  <a:srgbClr val="000000"/>
                </a:solidFill>
                <a:latin typeface="Calibri" pitchFamily="34" charset="0"/>
              </a:rPr>
              <a:t>Organic and Inorganic Hybrids</a:t>
            </a:r>
          </a:p>
        </p:txBody>
      </p:sp>
      <p:sp>
        <p:nvSpPr>
          <p:cNvPr id="3122" name="AutoShape 206"/>
          <p:cNvSpPr>
            <a:spLocks noChangeArrowheads="1"/>
          </p:cNvSpPr>
          <p:nvPr/>
        </p:nvSpPr>
        <p:spPr bwMode="auto">
          <a:xfrm>
            <a:off x="4283075" y="3730625"/>
            <a:ext cx="2016125" cy="252413"/>
          </a:xfrm>
          <a:prstGeom prst="octagon">
            <a:avLst>
              <a:gd name="adj" fmla="val 29287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smtClean="0">
                <a:solidFill>
                  <a:srgbClr val="000000"/>
                </a:solidFill>
                <a:latin typeface="Calibri" pitchFamily="34" charset="0"/>
              </a:rPr>
              <a:t>Bi</a:t>
            </a:r>
            <a:r>
              <a:rPr lang="en-US" altLang="ja-JP" sz="1400" baseline="-2500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altLang="ja-JP" sz="1400" smtClean="0">
                <a:solidFill>
                  <a:srgbClr val="000000"/>
                </a:solidFill>
                <a:latin typeface="Calibri" pitchFamily="34" charset="0"/>
              </a:rPr>
              <a:t>Te</a:t>
            </a:r>
            <a:r>
              <a:rPr lang="en-US" altLang="ja-JP" sz="1400" baseline="-2500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altLang="ja-JP" sz="1400" smtClean="0">
                <a:solidFill>
                  <a:srgbClr val="000000"/>
                </a:solidFill>
                <a:latin typeface="Calibri" pitchFamily="34" charset="0"/>
              </a:rPr>
              <a:t>Alternative Materials</a:t>
            </a:r>
          </a:p>
        </p:txBody>
      </p:sp>
      <p:sp>
        <p:nvSpPr>
          <p:cNvPr id="70" name="Text Box 215"/>
          <p:cNvSpPr txBox="1">
            <a:spLocks noChangeArrowheads="1"/>
          </p:cNvSpPr>
          <p:nvPr/>
        </p:nvSpPr>
        <p:spPr bwMode="auto">
          <a:xfrm>
            <a:off x="1262063" y="2608263"/>
            <a:ext cx="1665287" cy="2762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smtClean="0">
                <a:solidFill>
                  <a:srgbClr val="FFFFFF"/>
                </a:solidFill>
                <a:latin typeface="Calibri" pitchFamily="34" charset="0"/>
              </a:rPr>
              <a:t>Resonance Level Effects</a:t>
            </a:r>
          </a:p>
        </p:txBody>
      </p:sp>
      <p:sp>
        <p:nvSpPr>
          <p:cNvPr id="3124" name="Text Box 216"/>
          <p:cNvSpPr txBox="1">
            <a:spLocks noChangeArrowheads="1"/>
          </p:cNvSpPr>
          <p:nvPr/>
        </p:nvSpPr>
        <p:spPr bwMode="auto">
          <a:xfrm>
            <a:off x="4538663" y="4538663"/>
            <a:ext cx="2101850" cy="461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  <a:latin typeface="Calibri" pitchFamily="34" charset="0"/>
              </a:rPr>
              <a:t>Electronic Structure and States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  <a:latin typeface="Calibri" pitchFamily="34" charset="0"/>
              </a:rPr>
              <a:t>Engineering</a:t>
            </a:r>
          </a:p>
        </p:txBody>
      </p:sp>
      <p:sp>
        <p:nvSpPr>
          <p:cNvPr id="72" name="AutoShape 217"/>
          <p:cNvSpPr>
            <a:spLocks noChangeArrowheads="1"/>
          </p:cNvSpPr>
          <p:nvPr/>
        </p:nvSpPr>
        <p:spPr bwMode="auto">
          <a:xfrm>
            <a:off x="1119188" y="5178425"/>
            <a:ext cx="1190625" cy="395288"/>
          </a:xfrm>
          <a:prstGeom prst="roundRect">
            <a:avLst>
              <a:gd name="adj" fmla="val 27435"/>
            </a:avLst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000" smtClean="0">
                <a:solidFill>
                  <a:srgbClr val="FFFFFF"/>
                </a:solidFill>
                <a:latin typeface="ＭＳ Ｐゴシック" pitchFamily="50" charset="-128"/>
              </a:rPr>
              <a:t>Chalcopyrites and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000" smtClean="0">
                <a:solidFill>
                  <a:srgbClr val="FFFFFF"/>
                </a:solidFill>
                <a:latin typeface="ＭＳ Ｐゴシック" pitchFamily="50" charset="-128"/>
              </a:rPr>
              <a:t>Zinc blende Compounds</a:t>
            </a:r>
          </a:p>
        </p:txBody>
      </p:sp>
      <p:sp>
        <p:nvSpPr>
          <p:cNvPr id="3126" name="Line 219"/>
          <p:cNvSpPr>
            <a:spLocks noChangeShapeType="1"/>
          </p:cNvSpPr>
          <p:nvPr/>
        </p:nvSpPr>
        <p:spPr bwMode="auto">
          <a:xfrm flipV="1">
            <a:off x="971550" y="1362075"/>
            <a:ext cx="0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de-DE" smtClean="0">
              <a:solidFill>
                <a:srgbClr val="000000"/>
              </a:solidFill>
            </a:endParaRPr>
          </a:p>
        </p:txBody>
      </p:sp>
      <p:sp>
        <p:nvSpPr>
          <p:cNvPr id="3127" name="Text Box 224"/>
          <p:cNvSpPr txBox="1">
            <a:spLocks noChangeArrowheads="1"/>
          </p:cNvSpPr>
          <p:nvPr/>
        </p:nvSpPr>
        <p:spPr bwMode="auto">
          <a:xfrm>
            <a:off x="6732588" y="3786188"/>
            <a:ext cx="1839912" cy="2460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000" smtClean="0">
                <a:solidFill>
                  <a:srgbClr val="FFFFFF"/>
                </a:solidFill>
                <a:latin typeface="Calibri" pitchFamily="34" charset="0"/>
              </a:rPr>
              <a:t>Control of Network Structures</a:t>
            </a:r>
            <a:r>
              <a:rPr lang="ja-JP" altLang="en-US" sz="1000" smtClean="0">
                <a:solidFill>
                  <a:srgbClr val="FFFFFF"/>
                </a:solidFill>
                <a:latin typeface="Calibri" pitchFamily="34" charset="0"/>
              </a:rPr>
              <a:t>　</a:t>
            </a:r>
          </a:p>
        </p:txBody>
      </p:sp>
      <p:sp>
        <p:nvSpPr>
          <p:cNvPr id="81" name="AutoShape 51"/>
          <p:cNvSpPr>
            <a:spLocks noChangeArrowheads="1"/>
          </p:cNvSpPr>
          <p:nvPr/>
        </p:nvSpPr>
        <p:spPr bwMode="auto">
          <a:xfrm>
            <a:off x="2054225" y="4025900"/>
            <a:ext cx="1027113" cy="252413"/>
          </a:xfrm>
          <a:prstGeom prst="roundRect">
            <a:avLst>
              <a:gd name="adj" fmla="val 27435"/>
            </a:avLst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smtClean="0">
                <a:solidFill>
                  <a:srgbClr val="FFFFFF"/>
                </a:solidFill>
                <a:latin typeface="ＭＳ Ｐゴシック" pitchFamily="50" charset="-128"/>
              </a:rPr>
              <a:t>PbTe System</a:t>
            </a:r>
          </a:p>
        </p:txBody>
      </p:sp>
      <p:sp>
        <p:nvSpPr>
          <p:cNvPr id="3129" name="Text Box 232"/>
          <p:cNvSpPr txBox="1">
            <a:spLocks noChangeArrowheads="1"/>
          </p:cNvSpPr>
          <p:nvPr/>
        </p:nvSpPr>
        <p:spPr bwMode="auto">
          <a:xfrm>
            <a:off x="6732588" y="5175250"/>
            <a:ext cx="2160587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000" smtClean="0">
                <a:solidFill>
                  <a:srgbClr val="FFFFFF"/>
                </a:solidFill>
                <a:latin typeface="Calibri" pitchFamily="34" charset="0"/>
              </a:rPr>
              <a:t>New Findings from Transport Mechanism of Organic Materials</a:t>
            </a:r>
          </a:p>
        </p:txBody>
      </p:sp>
      <p:sp>
        <p:nvSpPr>
          <p:cNvPr id="3130" name="Text Box 224"/>
          <p:cNvSpPr txBox="1">
            <a:spLocks noChangeArrowheads="1"/>
          </p:cNvSpPr>
          <p:nvPr/>
        </p:nvSpPr>
        <p:spPr bwMode="auto">
          <a:xfrm>
            <a:off x="6732588" y="4332288"/>
            <a:ext cx="1509712" cy="4619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800" smtClean="0">
                <a:solidFill>
                  <a:srgbClr val="FFFFFF"/>
                </a:solidFill>
              </a:rPr>
              <a:t>New Findings of Condensed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800" smtClean="0">
                <a:solidFill>
                  <a:srgbClr val="FFFFFF"/>
                </a:solidFill>
              </a:rPr>
              <a:t>System Physics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800" smtClean="0">
                <a:solidFill>
                  <a:srgbClr val="FFFFFF"/>
                </a:solidFill>
              </a:rPr>
              <a:t>（</a:t>
            </a:r>
            <a:r>
              <a:rPr lang="en-US" altLang="ja-JP" sz="800" smtClean="0">
                <a:solidFill>
                  <a:srgbClr val="FFFFFF"/>
                </a:solidFill>
              </a:rPr>
              <a:t>From Fermion to Boson</a:t>
            </a:r>
            <a:r>
              <a:rPr lang="ja-JP" altLang="en-US" sz="800" smtClean="0">
                <a:solidFill>
                  <a:srgbClr val="FFFFFF"/>
                </a:solidFill>
              </a:rPr>
              <a:t>）</a:t>
            </a:r>
          </a:p>
        </p:txBody>
      </p:sp>
      <p:sp>
        <p:nvSpPr>
          <p:cNvPr id="3131" name="Text Box 224"/>
          <p:cNvSpPr txBox="1">
            <a:spLocks noChangeArrowheads="1"/>
          </p:cNvSpPr>
          <p:nvPr/>
        </p:nvSpPr>
        <p:spPr bwMode="auto">
          <a:xfrm>
            <a:off x="6732588" y="4059238"/>
            <a:ext cx="1830387" cy="2460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000" smtClean="0">
                <a:solidFill>
                  <a:srgbClr val="FFFFFF"/>
                </a:solidFill>
              </a:rPr>
              <a:t>Realization of Thermal Diode</a:t>
            </a:r>
          </a:p>
        </p:txBody>
      </p:sp>
      <p:sp>
        <p:nvSpPr>
          <p:cNvPr id="3132" name="Text Box 224"/>
          <p:cNvSpPr txBox="1">
            <a:spLocks noChangeArrowheads="1"/>
          </p:cNvSpPr>
          <p:nvPr/>
        </p:nvSpPr>
        <p:spPr bwMode="auto">
          <a:xfrm>
            <a:off x="6732588" y="4816475"/>
            <a:ext cx="2159000" cy="338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800" smtClean="0">
                <a:solidFill>
                  <a:srgbClr val="FFFFFF"/>
                </a:solidFill>
              </a:rPr>
              <a:t>Explanation of Non-Steady State Behaviors and their Application</a:t>
            </a:r>
          </a:p>
        </p:txBody>
      </p:sp>
      <p:grpSp>
        <p:nvGrpSpPr>
          <p:cNvPr id="3133" name="Group 251"/>
          <p:cNvGrpSpPr>
            <a:grpSpLocks/>
          </p:cNvGrpSpPr>
          <p:nvPr/>
        </p:nvGrpSpPr>
        <p:grpSpPr bwMode="auto">
          <a:xfrm>
            <a:off x="5148263" y="1858963"/>
            <a:ext cx="1373187" cy="201612"/>
            <a:chOff x="2041" y="866"/>
            <a:chExt cx="586" cy="46"/>
          </a:xfrm>
        </p:grpSpPr>
        <p:sp>
          <p:nvSpPr>
            <p:cNvPr id="3148" name="AutoShape 250"/>
            <p:cNvSpPr>
              <a:spLocks noChangeArrowheads="1"/>
            </p:cNvSpPr>
            <p:nvPr/>
          </p:nvSpPr>
          <p:spPr bwMode="auto">
            <a:xfrm rot="-5400000">
              <a:off x="2513" y="798"/>
              <a:ext cx="45" cy="182"/>
            </a:xfrm>
            <a:prstGeom prst="can">
              <a:avLst>
                <a:gd name="adj" fmla="val 101111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149" name="AutoShape 249"/>
            <p:cNvSpPr>
              <a:spLocks noChangeArrowheads="1"/>
            </p:cNvSpPr>
            <p:nvPr/>
          </p:nvSpPr>
          <p:spPr bwMode="auto">
            <a:xfrm rot="-5400000">
              <a:off x="2379" y="798"/>
              <a:ext cx="45" cy="182"/>
            </a:xfrm>
            <a:prstGeom prst="can">
              <a:avLst>
                <a:gd name="adj" fmla="val 10111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150" name="AutoShape 247"/>
            <p:cNvSpPr>
              <a:spLocks noChangeArrowheads="1"/>
            </p:cNvSpPr>
            <p:nvPr/>
          </p:nvSpPr>
          <p:spPr bwMode="auto">
            <a:xfrm rot="-5400000">
              <a:off x="2243" y="798"/>
              <a:ext cx="45" cy="182"/>
            </a:xfrm>
            <a:prstGeom prst="can">
              <a:avLst>
                <a:gd name="adj" fmla="val 101111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151" name="AutoShape 246"/>
            <p:cNvSpPr>
              <a:spLocks noChangeArrowheads="1"/>
            </p:cNvSpPr>
            <p:nvPr/>
          </p:nvSpPr>
          <p:spPr bwMode="auto">
            <a:xfrm rot="-5400000">
              <a:off x="2109" y="799"/>
              <a:ext cx="45" cy="182"/>
            </a:xfrm>
            <a:prstGeom prst="can">
              <a:avLst>
                <a:gd name="adj" fmla="val 10111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92" name="AutoShape 252"/>
          <p:cNvSpPr>
            <a:spLocks noChangeArrowheads="1"/>
          </p:cNvSpPr>
          <p:nvPr/>
        </p:nvSpPr>
        <p:spPr bwMode="auto">
          <a:xfrm>
            <a:off x="6515100" y="2479675"/>
            <a:ext cx="2451100" cy="431800"/>
          </a:xfrm>
          <a:prstGeom prst="roundRect">
            <a:avLst>
              <a:gd name="adj" fmla="val 26838"/>
            </a:avLst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normAutofit/>
          </a:bodyPr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900" smtClean="0">
                <a:solidFill>
                  <a:srgbClr val="FF0000"/>
                </a:solidFill>
                <a:latin typeface="Calibri" pitchFamily="34" charset="0"/>
              </a:rPr>
              <a:t>Artificial Crystals by Advanced Design of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900" smtClean="0">
                <a:solidFill>
                  <a:srgbClr val="FF0000"/>
                </a:solidFill>
                <a:latin typeface="Calibri" pitchFamily="34" charset="0"/>
              </a:rPr>
              <a:t>Electronic Properties and Synthesis Technologies</a:t>
            </a:r>
          </a:p>
        </p:txBody>
      </p:sp>
      <p:sp>
        <p:nvSpPr>
          <p:cNvPr id="93" name="AutoShape 253"/>
          <p:cNvSpPr>
            <a:spLocks noChangeArrowheads="1"/>
          </p:cNvSpPr>
          <p:nvPr/>
        </p:nvSpPr>
        <p:spPr bwMode="auto">
          <a:xfrm>
            <a:off x="6597650" y="2940050"/>
            <a:ext cx="2159000" cy="431800"/>
          </a:xfrm>
          <a:prstGeom prst="roundRect">
            <a:avLst>
              <a:gd name="adj" fmla="val 25236"/>
            </a:avLst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normAutofit/>
          </a:bodyPr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000" smtClean="0">
                <a:solidFill>
                  <a:srgbClr val="FF0000"/>
                </a:solidFill>
                <a:latin typeface="Calibri" pitchFamily="34" charset="0"/>
              </a:rPr>
              <a:t>Crystals without Thermal Conduction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000" smtClean="0">
                <a:solidFill>
                  <a:srgbClr val="FF0000"/>
                </a:solidFill>
                <a:latin typeface="Calibri" pitchFamily="34" charset="0"/>
              </a:rPr>
              <a:t>by Confinement of Phonons</a:t>
            </a:r>
          </a:p>
        </p:txBody>
      </p:sp>
      <p:sp>
        <p:nvSpPr>
          <p:cNvPr id="3136" name="Text Box 254"/>
          <p:cNvSpPr txBox="1">
            <a:spLocks noChangeArrowheads="1"/>
          </p:cNvSpPr>
          <p:nvPr/>
        </p:nvSpPr>
        <p:spPr bwMode="auto">
          <a:xfrm>
            <a:off x="5118100" y="1123950"/>
            <a:ext cx="1738313" cy="2762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FFFFFF"/>
                </a:solidFill>
                <a:latin typeface="Calibri" pitchFamily="34" charset="0"/>
              </a:rPr>
              <a:t>Nanowire Superlattices</a:t>
            </a:r>
            <a:r>
              <a:rPr lang="ja-JP" altLang="en-US" sz="1200" smtClean="0">
                <a:solidFill>
                  <a:srgbClr val="FFFFFF"/>
                </a:solidFill>
                <a:latin typeface="Calibri" pitchFamily="34" charset="0"/>
              </a:rPr>
              <a:t>　</a:t>
            </a:r>
          </a:p>
        </p:txBody>
      </p:sp>
      <p:sp>
        <p:nvSpPr>
          <p:cNvPr id="3137" name="Text Box 286"/>
          <p:cNvSpPr txBox="1">
            <a:spLocks noChangeArrowheads="1"/>
          </p:cNvSpPr>
          <p:nvPr/>
        </p:nvSpPr>
        <p:spPr bwMode="auto">
          <a:xfrm>
            <a:off x="4408488" y="2713038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ja-JP" sz="1400" b="1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ja-JP" sz="14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0" name="AutoShape 199"/>
          <p:cNvSpPr>
            <a:spLocks noChangeArrowheads="1"/>
          </p:cNvSpPr>
          <p:nvPr/>
        </p:nvSpPr>
        <p:spPr bwMode="auto">
          <a:xfrm>
            <a:off x="2619375" y="4318000"/>
            <a:ext cx="1079500" cy="252413"/>
          </a:xfrm>
          <a:prstGeom prst="roundRect">
            <a:avLst>
              <a:gd name="adj" fmla="val 27435"/>
            </a:avLst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smtClean="0">
                <a:solidFill>
                  <a:srgbClr val="FFFFFF"/>
                </a:solidFill>
                <a:latin typeface="ＭＳ Ｐゴシック" pitchFamily="50" charset="-128"/>
              </a:rPr>
              <a:t>Silicides</a:t>
            </a:r>
          </a:p>
        </p:txBody>
      </p:sp>
      <p:sp>
        <p:nvSpPr>
          <p:cNvPr id="101" name="AutoShape 199"/>
          <p:cNvSpPr>
            <a:spLocks noChangeArrowheads="1"/>
          </p:cNvSpPr>
          <p:nvPr/>
        </p:nvSpPr>
        <p:spPr bwMode="auto">
          <a:xfrm>
            <a:off x="2619375" y="4602163"/>
            <a:ext cx="1079500" cy="252412"/>
          </a:xfrm>
          <a:prstGeom prst="roundRect">
            <a:avLst>
              <a:gd name="adj" fmla="val 27435"/>
            </a:avLst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smtClean="0">
                <a:solidFill>
                  <a:srgbClr val="FFFFFF"/>
                </a:solidFill>
                <a:latin typeface="ＭＳ Ｐゴシック" pitchFamily="50" charset="-128"/>
              </a:rPr>
              <a:t>Oxides</a:t>
            </a:r>
          </a:p>
        </p:txBody>
      </p:sp>
      <p:sp>
        <p:nvSpPr>
          <p:cNvPr id="102" name="AutoShape 199"/>
          <p:cNvSpPr>
            <a:spLocks noChangeArrowheads="1"/>
          </p:cNvSpPr>
          <p:nvPr/>
        </p:nvSpPr>
        <p:spPr bwMode="auto">
          <a:xfrm>
            <a:off x="2551113" y="4891088"/>
            <a:ext cx="1295400" cy="252412"/>
          </a:xfrm>
          <a:prstGeom prst="roundRect">
            <a:avLst>
              <a:gd name="adj" fmla="val 27435"/>
            </a:avLst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smtClean="0">
                <a:solidFill>
                  <a:srgbClr val="FFFFFF"/>
                </a:solidFill>
                <a:latin typeface="ＭＳ Ｐゴシック" pitchFamily="50" charset="-128"/>
              </a:rPr>
              <a:t>Cluster Solids</a:t>
            </a:r>
          </a:p>
        </p:txBody>
      </p:sp>
      <p:sp>
        <p:nvSpPr>
          <p:cNvPr id="104" name="AutoShape 199"/>
          <p:cNvSpPr>
            <a:spLocks noChangeArrowheads="1"/>
          </p:cNvSpPr>
          <p:nvPr/>
        </p:nvSpPr>
        <p:spPr bwMode="auto">
          <a:xfrm>
            <a:off x="2484438" y="5195888"/>
            <a:ext cx="1146175" cy="252412"/>
          </a:xfrm>
          <a:prstGeom prst="roundRect">
            <a:avLst>
              <a:gd name="adj" fmla="val 27435"/>
            </a:avLst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smtClean="0">
                <a:solidFill>
                  <a:srgbClr val="FFFFFF"/>
                </a:solidFill>
                <a:latin typeface="ＭＳ Ｐゴシック" pitchFamily="50" charset="-128"/>
              </a:rPr>
              <a:t>Organic Systems</a:t>
            </a:r>
          </a:p>
        </p:txBody>
      </p:sp>
      <p:sp>
        <p:nvSpPr>
          <p:cNvPr id="105" name="AutoShape 51"/>
          <p:cNvSpPr>
            <a:spLocks noChangeArrowheads="1"/>
          </p:cNvSpPr>
          <p:nvPr/>
        </p:nvSpPr>
        <p:spPr bwMode="auto">
          <a:xfrm>
            <a:off x="1016000" y="4037013"/>
            <a:ext cx="981075" cy="252412"/>
          </a:xfrm>
          <a:prstGeom prst="roundRect">
            <a:avLst>
              <a:gd name="adj" fmla="val 27435"/>
            </a:avLst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smtClean="0">
                <a:solidFill>
                  <a:srgbClr val="FFFFFF"/>
                </a:solidFill>
                <a:latin typeface="ＭＳ Ｐゴシック" pitchFamily="50" charset="-128"/>
              </a:rPr>
              <a:t>Bi</a:t>
            </a:r>
            <a:r>
              <a:rPr lang="en-US" altLang="ja-JP" sz="1200" baseline="-25000" smtClean="0">
                <a:solidFill>
                  <a:srgbClr val="FFFFFF"/>
                </a:solidFill>
                <a:latin typeface="ＭＳ Ｐゴシック" pitchFamily="50" charset="-128"/>
              </a:rPr>
              <a:t>2</a:t>
            </a:r>
            <a:r>
              <a:rPr lang="en-US" altLang="ja-JP" sz="1200" smtClean="0">
                <a:solidFill>
                  <a:srgbClr val="FFFFFF"/>
                </a:solidFill>
                <a:latin typeface="ＭＳ Ｐゴシック" pitchFamily="50" charset="-128"/>
              </a:rPr>
              <a:t>Te</a:t>
            </a:r>
            <a:r>
              <a:rPr lang="en-US" altLang="ja-JP" sz="1200" baseline="-25000" smtClean="0">
                <a:solidFill>
                  <a:srgbClr val="FFFFFF"/>
                </a:solidFill>
                <a:latin typeface="ＭＳ Ｐゴシック" pitchFamily="50" charset="-128"/>
              </a:rPr>
              <a:t>3 </a:t>
            </a:r>
            <a:r>
              <a:rPr lang="en-US" altLang="ja-JP" sz="1200" smtClean="0">
                <a:solidFill>
                  <a:srgbClr val="FFFFFF"/>
                </a:solidFill>
                <a:latin typeface="ＭＳ Ｐゴシック" pitchFamily="50" charset="-128"/>
              </a:rPr>
              <a:t>System</a:t>
            </a:r>
          </a:p>
        </p:txBody>
      </p:sp>
      <p:sp>
        <p:nvSpPr>
          <p:cNvPr id="106" name="角丸四角形 105"/>
          <p:cNvSpPr/>
          <p:nvPr/>
        </p:nvSpPr>
        <p:spPr>
          <a:xfrm>
            <a:off x="1092200" y="2965450"/>
            <a:ext cx="2289175" cy="987425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smtClean="0">
                <a:solidFill>
                  <a:srgbClr val="000000"/>
                </a:solidFill>
                <a:latin typeface="Calibri" pitchFamily="34" charset="0"/>
              </a:rPr>
              <a:t>1</a:t>
            </a:r>
            <a:r>
              <a:rPr lang="en-US" altLang="ja-JP" sz="2400" b="1" baseline="30000" smtClean="0">
                <a:solidFill>
                  <a:srgbClr val="000000"/>
                </a:solidFill>
                <a:latin typeface="Calibri" pitchFamily="34" charset="0"/>
              </a:rPr>
              <a:t>st</a:t>
            </a:r>
            <a:r>
              <a:rPr lang="en-US" altLang="ja-JP" sz="2400" b="1" smtClean="0">
                <a:solidFill>
                  <a:srgbClr val="000000"/>
                </a:solidFill>
                <a:latin typeface="Calibri" pitchFamily="34" charset="0"/>
              </a:rPr>
              <a:t> Generation</a:t>
            </a:r>
            <a:endParaRPr lang="en-US" altLang="ja-JP" sz="1600" b="1" smtClean="0">
              <a:solidFill>
                <a:srgbClr val="000000"/>
              </a:solidFill>
              <a:latin typeface="Calibri" pitchFamily="34" charset="0"/>
            </a:endParaRPr>
          </a:p>
          <a:p>
            <a:pPr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b="1" smtClean="0">
                <a:solidFill>
                  <a:srgbClr val="000000"/>
                </a:solidFill>
                <a:latin typeface="Calibri" pitchFamily="34" charset="0"/>
              </a:rPr>
              <a:t>Thin Films and Superlattices: ZT=2〜3</a:t>
            </a:r>
          </a:p>
          <a:p>
            <a:pPr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b="1" smtClean="0">
                <a:solidFill>
                  <a:srgbClr val="000000"/>
                </a:solidFill>
                <a:latin typeface="Calibri" pitchFamily="34" charset="0"/>
              </a:rPr>
              <a:t>Bulk Materials: ZT=1〜2</a:t>
            </a:r>
            <a:endParaRPr lang="en-US" altLang="ja-JP" sz="14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7" name="角丸四角形 106"/>
          <p:cNvSpPr/>
          <p:nvPr/>
        </p:nvSpPr>
        <p:spPr>
          <a:xfrm>
            <a:off x="4129088" y="2151063"/>
            <a:ext cx="2289175" cy="987425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smtClean="0">
                <a:solidFill>
                  <a:srgbClr val="0000FF"/>
                </a:solidFill>
                <a:latin typeface="Calibri" pitchFamily="34" charset="0"/>
              </a:rPr>
              <a:t>2</a:t>
            </a:r>
            <a:r>
              <a:rPr lang="en-US" altLang="ja-JP" sz="2400" b="1" baseline="30000" smtClean="0">
                <a:solidFill>
                  <a:srgbClr val="0000FF"/>
                </a:solidFill>
                <a:latin typeface="Calibri" pitchFamily="34" charset="0"/>
              </a:rPr>
              <a:t>nd</a:t>
            </a:r>
            <a:r>
              <a:rPr lang="en-US" altLang="ja-JP" sz="2400" b="1" smtClean="0">
                <a:solidFill>
                  <a:srgbClr val="0000FF"/>
                </a:solidFill>
                <a:latin typeface="Calibri" pitchFamily="34" charset="0"/>
              </a:rPr>
              <a:t> Generation</a:t>
            </a:r>
            <a:endParaRPr lang="en-US" altLang="ja-JP" sz="1600" b="1" smtClean="0">
              <a:solidFill>
                <a:srgbClr val="0000FF"/>
              </a:solidFill>
              <a:latin typeface="Calibri" pitchFamily="34" charset="0"/>
            </a:endParaRPr>
          </a:p>
          <a:p>
            <a:pPr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b="1" smtClean="0">
                <a:solidFill>
                  <a:srgbClr val="0000FF"/>
                </a:solidFill>
                <a:latin typeface="Calibri" pitchFamily="34" charset="0"/>
              </a:rPr>
              <a:t>Thin Films and Superlattices: ZT=3〜5</a:t>
            </a:r>
          </a:p>
          <a:p>
            <a:pPr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b="1" smtClean="0">
                <a:solidFill>
                  <a:srgbClr val="0000FF"/>
                </a:solidFill>
                <a:latin typeface="Calibri" pitchFamily="34" charset="0"/>
              </a:rPr>
              <a:t>Bulk Materials: ZT=2〜3</a:t>
            </a:r>
            <a:endParaRPr lang="en-US" altLang="ja-JP" sz="1400" smtClean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3145" name="図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276475"/>
            <a:ext cx="106045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AutoShape 252"/>
          <p:cNvSpPr>
            <a:spLocks noChangeArrowheads="1"/>
          </p:cNvSpPr>
          <p:nvPr/>
        </p:nvSpPr>
        <p:spPr bwMode="auto">
          <a:xfrm>
            <a:off x="6640513" y="2201863"/>
            <a:ext cx="2179637" cy="239712"/>
          </a:xfrm>
          <a:prstGeom prst="roundRect">
            <a:avLst>
              <a:gd name="adj" fmla="val 26838"/>
            </a:avLst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smtClean="0">
                <a:solidFill>
                  <a:srgbClr val="FF0000"/>
                </a:solidFill>
                <a:latin typeface="Calibri" pitchFamily="34" charset="0"/>
              </a:rPr>
              <a:t>Molecular Sheets and Wires</a:t>
            </a:r>
          </a:p>
        </p:txBody>
      </p:sp>
      <p:sp>
        <p:nvSpPr>
          <p:cNvPr id="109" name="角丸四角形 108"/>
          <p:cNvSpPr/>
          <p:nvPr/>
        </p:nvSpPr>
        <p:spPr>
          <a:xfrm>
            <a:off x="6818313" y="1138238"/>
            <a:ext cx="2289175" cy="9874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>
            <a:lvl1pPr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smtClean="0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en-US" altLang="ja-JP" sz="2400" b="1" baseline="30000" smtClean="0">
                <a:solidFill>
                  <a:srgbClr val="FF0000"/>
                </a:solidFill>
                <a:latin typeface="Calibri" pitchFamily="34" charset="0"/>
              </a:rPr>
              <a:t>rd</a:t>
            </a:r>
            <a:r>
              <a:rPr lang="en-US" altLang="ja-JP" sz="2400" b="1" smtClean="0">
                <a:solidFill>
                  <a:srgbClr val="FF0000"/>
                </a:solidFill>
                <a:latin typeface="Calibri" pitchFamily="34" charset="0"/>
              </a:rPr>
              <a:t> Generation</a:t>
            </a:r>
            <a:endParaRPr lang="en-US" altLang="ja-JP" sz="1600" b="1" smtClean="0">
              <a:solidFill>
                <a:srgbClr val="FF0000"/>
              </a:solidFill>
              <a:latin typeface="Calibri" pitchFamily="34" charset="0"/>
            </a:endParaRPr>
          </a:p>
          <a:p>
            <a:pPr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b="1" smtClean="0">
                <a:solidFill>
                  <a:srgbClr val="FF0000"/>
                </a:solidFill>
                <a:latin typeface="Calibri" pitchFamily="34" charset="0"/>
              </a:rPr>
              <a:t>Thin Films and Superlattices: ZT ≥ 5</a:t>
            </a:r>
          </a:p>
          <a:p>
            <a:pPr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b="1" smtClean="0">
                <a:solidFill>
                  <a:srgbClr val="FF0000"/>
                </a:solidFill>
                <a:latin typeface="Calibri" pitchFamily="34" charset="0"/>
              </a:rPr>
              <a:t>Bulk Materials: ZT ≥ 3</a:t>
            </a:r>
            <a:endParaRPr lang="en-US" altLang="ja-JP" sz="1400" smtClean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88928" y="390218"/>
            <a:ext cx="8737600" cy="662400"/>
          </a:xfrm>
          <a:prstGeom prst="rect">
            <a:avLst/>
          </a:prstGeom>
        </p:spPr>
        <p:txBody>
          <a:bodyPr lIns="91320" tIns="45663" rIns="91320" bIns="45663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200" b="1" dirty="0">
                <a:solidFill>
                  <a:prstClr val="black"/>
                </a:solidFill>
                <a:ea typeface="Geneva"/>
                <a:cs typeface="Geneva"/>
              </a:rPr>
              <a:t>Thermoelectric </a:t>
            </a:r>
            <a:r>
              <a:rPr lang="de-DE" sz="2200" b="1" dirty="0" err="1">
                <a:solidFill>
                  <a:prstClr val="black"/>
                </a:solidFill>
                <a:ea typeface="Geneva"/>
                <a:cs typeface="Geneva"/>
              </a:rPr>
              <a:t>Applications</a:t>
            </a:r>
            <a:endParaRPr lang="en-US" sz="2200" b="1" dirty="0">
              <a:solidFill>
                <a:prstClr val="black"/>
              </a:solidFill>
              <a:ea typeface="Geneva"/>
              <a:cs typeface="Geneva"/>
            </a:endParaRPr>
          </a:p>
        </p:txBody>
      </p:sp>
      <p:sp>
        <p:nvSpPr>
          <p:cNvPr id="47" name="WordArt 21"/>
          <p:cNvSpPr>
            <a:spLocks noChangeArrowheads="1" noChangeShapeType="1" noTextEdit="1"/>
          </p:cNvSpPr>
          <p:nvPr/>
        </p:nvSpPr>
        <p:spPr bwMode="auto">
          <a:xfrm>
            <a:off x="7218721" y="5849905"/>
            <a:ext cx="1245600" cy="252027"/>
          </a:xfrm>
          <a:prstGeom prst="rect">
            <a:avLst/>
          </a:prstGeom>
        </p:spPr>
        <p:txBody>
          <a:bodyPr wrap="none" lIns="82858" tIns="41430" rIns="82858" bIns="4143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14296"/>
            <a:r>
              <a:rPr lang="de-DE" sz="33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00FF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SPP 1386</a:t>
            </a:r>
          </a:p>
        </p:txBody>
      </p:sp>
      <p:sp>
        <p:nvSpPr>
          <p:cNvPr id="48" name="Fußzeilenplatzhalter 3"/>
          <p:cNvSpPr txBox="1">
            <a:spLocks noGrp="1"/>
          </p:cNvSpPr>
          <p:nvPr/>
        </p:nvSpPr>
        <p:spPr bwMode="auto">
          <a:xfrm>
            <a:off x="5728322" y="5858545"/>
            <a:ext cx="2636640" cy="33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 anchor="ctr"/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endParaRPr lang="de-DE" altLang="de-DE" sz="1000">
              <a:solidFill>
                <a:srgbClr val="898989"/>
              </a:solidFill>
              <a:latin typeface="Calibri" pitchFamily="34" charset="0"/>
              <a:ea typeface="Geneva"/>
              <a:cs typeface="Geneva"/>
            </a:endParaRPr>
          </a:p>
        </p:txBody>
      </p:sp>
      <p:pic>
        <p:nvPicPr>
          <p:cNvPr id="49" name="Grafik 4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"/>
          <a:stretch/>
        </p:blipFill>
        <p:spPr bwMode="auto">
          <a:xfrm>
            <a:off x="1043060" y="801670"/>
            <a:ext cx="7151249" cy="4864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65102" y="6285206"/>
            <a:ext cx="3299538" cy="208941"/>
          </a:xfrm>
        </p:spPr>
        <p:txBody>
          <a:bodyPr/>
          <a:lstStyle/>
          <a:p>
            <a:r>
              <a:rPr lang="en-US" sz="900" dirty="0"/>
              <a:t>Prof. K. Nielsch | </a:t>
            </a:r>
            <a:r>
              <a:rPr lang="de-DE" sz="900" dirty="0"/>
              <a:t>ECEMP Kolloquium 2015</a:t>
            </a:r>
            <a:r>
              <a:rPr lang="en-US" sz="900" dirty="0"/>
              <a:t> | 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0"/>
          </p:nvPr>
        </p:nvSpPr>
        <p:spPr>
          <a:xfrm>
            <a:off x="165101" y="6494137"/>
            <a:ext cx="835832" cy="213034"/>
          </a:xfrm>
        </p:spPr>
        <p:txBody>
          <a:bodyPr/>
          <a:lstStyle/>
          <a:p>
            <a:r>
              <a:rPr lang="de-DE" sz="900" dirty="0"/>
              <a:t>07.12.2015</a:t>
            </a:r>
          </a:p>
        </p:txBody>
      </p:sp>
    </p:spTree>
    <p:extLst>
      <p:ext uri="{BB962C8B-B14F-4D97-AF65-F5344CB8AC3E}">
        <p14:creationId xmlns:p14="http://schemas.microsoft.com/office/powerpoint/2010/main" val="38455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88928" y="390218"/>
            <a:ext cx="8737600" cy="662400"/>
          </a:xfrm>
          <a:prstGeom prst="rect">
            <a:avLst/>
          </a:prstGeom>
        </p:spPr>
        <p:txBody>
          <a:bodyPr lIns="91320" tIns="45663" rIns="91320" bIns="45663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>
                <a:solidFill>
                  <a:prstClr val="black"/>
                </a:solidFill>
                <a:ea typeface="Geneva"/>
                <a:cs typeface="Geneva"/>
              </a:rPr>
              <a:t>Thermoelectric Efficiency: ZT</a:t>
            </a:r>
          </a:p>
        </p:txBody>
      </p:sp>
      <p:sp>
        <p:nvSpPr>
          <p:cNvPr id="6" name="Rechteck 5"/>
          <p:cNvSpPr/>
          <p:nvPr/>
        </p:nvSpPr>
        <p:spPr>
          <a:xfrm>
            <a:off x="448140" y="2808524"/>
            <a:ext cx="4199316" cy="20750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858" tIns="41430" rIns="82858" bIns="41430" rtlCol="0" anchor="ctr"/>
          <a:lstStyle/>
          <a:p>
            <a:pPr algn="ctr" defTabSz="414296"/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Oval 15"/>
          <p:cNvSpPr>
            <a:spLocks noChangeArrowheads="1"/>
          </p:cNvSpPr>
          <p:nvPr/>
        </p:nvSpPr>
        <p:spPr bwMode="auto">
          <a:xfrm>
            <a:off x="2173161" y="1381116"/>
            <a:ext cx="445373" cy="463729"/>
          </a:xfrm>
          <a:prstGeom prst="ellips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xtLst/>
        </p:spPr>
        <p:txBody>
          <a:bodyPr wrap="none" lIns="82858" tIns="41430" rIns="82858" bIns="4143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>
              <a:solidFill>
                <a:srgbClr val="000000"/>
              </a:solidFill>
              <a:ea typeface="Geneva"/>
              <a:cs typeface="Geneva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48646" y="1625936"/>
            <a:ext cx="3964528" cy="5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58" tIns="41430" rIns="82858" bIns="4143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2900" dirty="0">
                <a:solidFill>
                  <a:srgbClr val="000000"/>
                </a:solidFill>
                <a:ea typeface="Geneva"/>
                <a:cs typeface="Geneva"/>
              </a:rPr>
              <a:t>ZT = 				T ~ 0,5-1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49768" y="1249218"/>
            <a:ext cx="1052640" cy="63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58" tIns="41430" rIns="82858" bIns="4143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3600" dirty="0">
                <a:solidFill>
                  <a:srgbClr val="996633"/>
                </a:solidFill>
                <a:ea typeface="Geneva"/>
                <a:cs typeface="Geneva"/>
              </a:rPr>
              <a:t>S</a:t>
            </a:r>
            <a:r>
              <a:rPr lang="de-DE" altLang="de-DE" sz="3600" baseline="36000" dirty="0">
                <a:solidFill>
                  <a:srgbClr val="996633"/>
                </a:solidFill>
                <a:ea typeface="Geneva"/>
                <a:cs typeface="Geneva"/>
              </a:rPr>
              <a:t>2</a:t>
            </a:r>
            <a:r>
              <a:rPr lang="de-DE" altLang="de-DE" sz="3600" dirty="0">
                <a:solidFill>
                  <a:srgbClr val="FF0000"/>
                </a:solidFill>
                <a:ea typeface="Geneva"/>
                <a:cs typeface="Geneva"/>
                <a:sym typeface="Symbol" pitchFamily="18" charset="2"/>
              </a:rPr>
              <a:t> </a:t>
            </a:r>
            <a:r>
              <a:rPr lang="de-DE" altLang="de-DE" sz="3600" dirty="0">
                <a:solidFill>
                  <a:srgbClr val="9BBB59">
                    <a:lumMod val="50000"/>
                  </a:srgbClr>
                </a:solidFill>
                <a:ea typeface="Geneva"/>
                <a:cs typeface="Geneva"/>
                <a:sym typeface="Symbol" pitchFamily="18" charset="2"/>
              </a:rPr>
              <a:t>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920960" y="1886608"/>
            <a:ext cx="420480" cy="63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58" tIns="41430" rIns="82858" bIns="4143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3600" dirty="0">
                <a:solidFill>
                  <a:srgbClr val="FF0000"/>
                </a:solidFill>
                <a:ea typeface="Geneva"/>
                <a:cs typeface="Geneva"/>
                <a:sym typeface="Symbol" pitchFamily="18" charset="2"/>
              </a:rPr>
              <a:t>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311845" y="2931629"/>
            <a:ext cx="2798354" cy="198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858" tIns="41430" rIns="82858" bIns="4143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de-DE" sz="1500" dirty="0">
                <a:solidFill>
                  <a:srgbClr val="996633"/>
                </a:solidFill>
                <a:latin typeface="Calibri"/>
                <a:ea typeface="Geneva"/>
                <a:cs typeface="Arial" pitchFamily="34" charset="0"/>
              </a:rPr>
              <a:t>High Output Potentials: </a:t>
            </a:r>
            <a:r>
              <a:rPr lang="en-US" altLang="de-DE" sz="1500" dirty="0" err="1">
                <a:solidFill>
                  <a:srgbClr val="996633"/>
                </a:solidFill>
                <a:latin typeface="Calibri"/>
                <a:ea typeface="Geneva"/>
                <a:cs typeface="Arial" pitchFamily="34" charset="0"/>
              </a:rPr>
              <a:t>Seebeck</a:t>
            </a:r>
            <a:r>
              <a:rPr lang="en-US" altLang="de-DE" sz="1500" dirty="0">
                <a:solidFill>
                  <a:srgbClr val="996633"/>
                </a:solidFill>
                <a:latin typeface="Calibri"/>
                <a:ea typeface="Geneva"/>
                <a:cs typeface="Arial" pitchFamily="34" charset="0"/>
              </a:rPr>
              <a:t> coefficient</a:t>
            </a:r>
          </a:p>
          <a:p>
            <a:pPr eaLnBrk="1" hangingPunct="1"/>
            <a:endParaRPr lang="en-US" altLang="de-DE" sz="1500" dirty="0">
              <a:solidFill>
                <a:srgbClr val="996633"/>
              </a:solidFill>
              <a:latin typeface="Calibri"/>
              <a:ea typeface="Geneva"/>
              <a:cs typeface="Arial" pitchFamily="34" charset="0"/>
            </a:endParaRPr>
          </a:p>
          <a:p>
            <a:pPr eaLnBrk="1" hangingPunct="1"/>
            <a:endParaRPr lang="en-US" altLang="de-DE" sz="1500" dirty="0">
              <a:solidFill>
                <a:srgbClr val="FF0000"/>
              </a:solidFill>
              <a:latin typeface="Calibri"/>
              <a:ea typeface="Geneva"/>
              <a:cs typeface="Arial" pitchFamily="34" charset="0"/>
            </a:endParaRPr>
          </a:p>
          <a:p>
            <a:pPr eaLnBrk="1" hangingPunct="1"/>
            <a:r>
              <a:rPr lang="en-US" altLang="de-DE" sz="1500" dirty="0">
                <a:solidFill>
                  <a:srgbClr val="FF0000"/>
                </a:solidFill>
                <a:latin typeface="Calibri"/>
                <a:ea typeface="Geneva"/>
                <a:cs typeface="Arial" pitchFamily="34" charset="0"/>
              </a:rPr>
              <a:t>Low Thermal Conductivity</a:t>
            </a:r>
          </a:p>
          <a:p>
            <a:pPr eaLnBrk="1" hangingPunct="1"/>
            <a:endParaRPr lang="en-US" altLang="de-DE" sz="1500" dirty="0">
              <a:solidFill>
                <a:srgbClr val="FF0000"/>
              </a:solidFill>
              <a:latin typeface="Calibri"/>
              <a:ea typeface="Geneva"/>
              <a:cs typeface="Arial" pitchFamily="34" charset="0"/>
            </a:endParaRPr>
          </a:p>
          <a:p>
            <a:pPr eaLnBrk="1" hangingPunct="1"/>
            <a:endParaRPr lang="en-US" altLang="de-DE" sz="1500" dirty="0">
              <a:solidFill>
                <a:srgbClr val="FF0000"/>
              </a:solidFill>
              <a:latin typeface="Calibri"/>
              <a:ea typeface="Geneva"/>
              <a:cs typeface="Arial" pitchFamily="34" charset="0"/>
            </a:endParaRPr>
          </a:p>
          <a:p>
            <a:pPr eaLnBrk="1" hangingPunct="1"/>
            <a:r>
              <a:rPr lang="en-US" altLang="de-DE" sz="1500" dirty="0">
                <a:solidFill>
                  <a:srgbClr val="9BBB59">
                    <a:lumMod val="50000"/>
                  </a:srgbClr>
                </a:solidFill>
                <a:latin typeface="Calibri"/>
                <a:ea typeface="Geneva"/>
                <a:cs typeface="Arial" pitchFamily="34" charset="0"/>
              </a:rPr>
              <a:t>High Electric Conductivity</a:t>
            </a: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708570" y="2858701"/>
            <a:ext cx="326880" cy="522774"/>
          </a:xfrm>
          <a:prstGeom prst="lightningBol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858" tIns="41430" rIns="82858" bIns="4143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>
              <a:solidFill>
                <a:srgbClr val="000000"/>
              </a:solidFill>
              <a:ea typeface="Geneva"/>
              <a:cs typeface="Geneva"/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708570" y="3596058"/>
            <a:ext cx="326880" cy="522774"/>
          </a:xfrm>
          <a:prstGeom prst="lightningBol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858" tIns="41430" rIns="82858" bIns="4143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>
              <a:solidFill>
                <a:srgbClr val="000000"/>
              </a:solidFill>
              <a:ea typeface="Geneva"/>
              <a:cs typeface="Geneva"/>
            </a:endParaRP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708570" y="4317584"/>
            <a:ext cx="326880" cy="522775"/>
          </a:xfrm>
          <a:prstGeom prst="lightningBol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858" tIns="41430" rIns="82858" bIns="4143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>
              <a:solidFill>
                <a:srgbClr val="9BBB59">
                  <a:lumMod val="50000"/>
                </a:srgbClr>
              </a:solidFill>
              <a:ea typeface="Geneva"/>
              <a:cs typeface="Geneva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4756705" y="1209305"/>
            <a:ext cx="3743444" cy="3638103"/>
            <a:chOff x="4853408" y="1313973"/>
            <a:chExt cx="4126887" cy="4010335"/>
          </a:xfrm>
        </p:grpSpPr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5478270" y="4766153"/>
              <a:ext cx="3222625" cy="0"/>
            </a:xfrm>
            <a:prstGeom prst="line">
              <a:avLst/>
            </a:prstGeom>
            <a:noFill/>
            <a:ln w="76200">
              <a:solidFill>
                <a:schemeClr val="accent3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14296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H="1" flipV="1">
              <a:off x="5478270" y="1988660"/>
              <a:ext cx="26987" cy="281463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14296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5329045" y="4849335"/>
              <a:ext cx="3651250" cy="474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altLang="de-DE" sz="2200" dirty="0" err="1">
                  <a:solidFill>
                    <a:srgbClr val="9BBB59">
                      <a:lumMod val="50000"/>
                    </a:srgbClr>
                  </a:solidFill>
                  <a:ea typeface="Geneva"/>
                  <a:cs typeface="Arial" pitchFamily="34" charset="0"/>
                </a:rPr>
                <a:t>Elect</a:t>
              </a:r>
              <a:r>
                <a:rPr lang="de-DE" altLang="de-DE" sz="2200" dirty="0">
                  <a:solidFill>
                    <a:srgbClr val="9BBB59">
                      <a:lumMod val="50000"/>
                    </a:srgbClr>
                  </a:solidFill>
                  <a:ea typeface="Geneva"/>
                  <a:cs typeface="Arial" pitchFamily="34" charset="0"/>
                </a:rPr>
                <a:t>. </a:t>
              </a:r>
              <a:r>
                <a:rPr lang="de-DE" altLang="de-DE" sz="2200" dirty="0" err="1">
                  <a:solidFill>
                    <a:srgbClr val="9BBB59">
                      <a:lumMod val="50000"/>
                    </a:srgbClr>
                  </a:solidFill>
                  <a:ea typeface="Geneva"/>
                  <a:cs typeface="Arial" pitchFamily="34" charset="0"/>
                </a:rPr>
                <a:t>Conductivity</a:t>
              </a:r>
              <a:r>
                <a:rPr lang="de-DE" altLang="de-DE" sz="2200" dirty="0">
                  <a:solidFill>
                    <a:srgbClr val="9BBB59">
                      <a:lumMod val="50000"/>
                    </a:srgbClr>
                  </a:solidFill>
                  <a:ea typeface="Geneva"/>
                  <a:cs typeface="Arial" pitchFamily="34" charset="0"/>
                </a:rPr>
                <a:t> (</a:t>
              </a:r>
              <a:r>
                <a:rPr lang="de-DE" altLang="de-DE" sz="2200" dirty="0">
                  <a:solidFill>
                    <a:srgbClr val="9BBB59">
                      <a:lumMod val="50000"/>
                    </a:srgbClr>
                  </a:solidFill>
                  <a:ea typeface="Geneva"/>
                  <a:cs typeface="Arial" pitchFamily="34" charset="0"/>
                  <a:sym typeface="Symbol" pitchFamily="18" charset="2"/>
                </a:rPr>
                <a:t></a:t>
              </a:r>
              <a:r>
                <a:rPr lang="de-DE" altLang="de-DE" sz="2200" dirty="0">
                  <a:solidFill>
                    <a:srgbClr val="9BBB59">
                      <a:lumMod val="50000"/>
                    </a:srgbClr>
                  </a:solidFill>
                  <a:ea typeface="Geneva"/>
                  <a:cs typeface="Arial" pitchFamily="34" charset="0"/>
                </a:rPr>
                <a:t>) </a:t>
              </a:r>
            </a:p>
          </p:txBody>
        </p: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 rot="16200000">
              <a:off x="3274820" y="2892561"/>
              <a:ext cx="3632200" cy="475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altLang="de-DE" sz="2200" dirty="0" err="1">
                  <a:solidFill>
                    <a:srgbClr val="FF0000"/>
                  </a:solidFill>
                  <a:ea typeface="Geneva"/>
                  <a:cs typeface="Arial" pitchFamily="34" charset="0"/>
                </a:rPr>
                <a:t>Therm</a:t>
              </a:r>
              <a:r>
                <a:rPr lang="de-DE" altLang="de-DE" sz="2200" dirty="0">
                  <a:solidFill>
                    <a:srgbClr val="FF0000"/>
                  </a:solidFill>
                  <a:ea typeface="Geneva"/>
                  <a:cs typeface="Arial" pitchFamily="34" charset="0"/>
                </a:rPr>
                <a:t>. </a:t>
              </a:r>
              <a:r>
                <a:rPr lang="de-DE" altLang="de-DE" sz="2200" dirty="0" err="1">
                  <a:solidFill>
                    <a:srgbClr val="FF0000"/>
                  </a:solidFill>
                  <a:ea typeface="Geneva"/>
                  <a:cs typeface="Arial" pitchFamily="34" charset="0"/>
                </a:rPr>
                <a:t>Conductivity</a:t>
              </a:r>
              <a:r>
                <a:rPr lang="de-DE" altLang="de-DE" sz="2200" dirty="0">
                  <a:solidFill>
                    <a:srgbClr val="FF0000"/>
                  </a:solidFill>
                  <a:ea typeface="Geneva"/>
                  <a:cs typeface="Arial" pitchFamily="34" charset="0"/>
                </a:rPr>
                <a:t> (</a:t>
              </a:r>
              <a:r>
                <a:rPr lang="de-DE" altLang="de-DE" sz="2200" dirty="0">
                  <a:solidFill>
                    <a:srgbClr val="FF0000"/>
                  </a:solidFill>
                  <a:ea typeface="Geneva"/>
                  <a:cs typeface="Arial" pitchFamily="34" charset="0"/>
                  <a:sym typeface="Symbol" pitchFamily="18" charset="2"/>
                </a:rPr>
                <a:t></a:t>
              </a:r>
              <a:r>
                <a:rPr lang="de-DE" altLang="de-DE" sz="2200" dirty="0">
                  <a:solidFill>
                    <a:srgbClr val="FF0000"/>
                  </a:solidFill>
                  <a:ea typeface="Geneva"/>
                  <a:cs typeface="Arial" pitchFamily="34" charset="0"/>
                </a:rPr>
                <a:t>) </a:t>
              </a:r>
            </a:p>
          </p:txBody>
        </p:sp>
        <p:pic>
          <p:nvPicPr>
            <p:cNvPr id="23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9082" y="3734910"/>
              <a:ext cx="7620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>
              <a:off x="5689408" y="3411060"/>
              <a:ext cx="781456" cy="373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414296" eaLnBrk="1" hangingPunct="1"/>
              <a:r>
                <a:rPr lang="de-DE" altLang="de-DE" sz="1600" dirty="0">
                  <a:solidFill>
                    <a:srgbClr val="000000"/>
                  </a:solidFill>
                  <a:ea typeface="Geneva"/>
                  <a:cs typeface="Geneva"/>
                </a:rPr>
                <a:t>Glass</a:t>
              </a:r>
            </a:p>
          </p:txBody>
        </p:sp>
        <p:pic>
          <p:nvPicPr>
            <p:cNvPr id="25" name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2257" y="1587022"/>
              <a:ext cx="696913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3"/>
            <p:cNvSpPr txBox="1">
              <a:spLocks noChangeArrowheads="1"/>
            </p:cNvSpPr>
            <p:nvPr/>
          </p:nvSpPr>
          <p:spPr bwMode="auto">
            <a:xfrm>
              <a:off x="5544945" y="2429985"/>
              <a:ext cx="1106621" cy="373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de-DE" sz="1600" dirty="0">
                  <a:solidFill>
                    <a:srgbClr val="000000"/>
                  </a:solidFill>
                  <a:ea typeface="Geneva"/>
                  <a:cs typeface="Geneva"/>
                </a:rPr>
                <a:t>Diamond</a:t>
              </a:r>
            </a:p>
          </p:txBody>
        </p:sp>
        <p:pic>
          <p:nvPicPr>
            <p:cNvPr id="27" name="Picture 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0882" y="1912460"/>
              <a:ext cx="1304925" cy="98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7343583" y="2840305"/>
              <a:ext cx="1085850" cy="373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altLang="de-DE" sz="1600" dirty="0" err="1">
                  <a:solidFill>
                    <a:srgbClr val="000000"/>
                  </a:solidFill>
                  <a:ea typeface="Geneva"/>
                  <a:cs typeface="Geneva"/>
                </a:rPr>
                <a:t>Metal</a:t>
              </a:r>
              <a:endParaRPr lang="de-DE" altLang="de-DE" sz="1600" dirty="0">
                <a:solidFill>
                  <a:srgbClr val="000000"/>
                </a:solidFill>
                <a:ea typeface="Geneva"/>
                <a:cs typeface="Geneva"/>
              </a:endParaRPr>
            </a:p>
          </p:txBody>
        </p:sp>
        <p:pic>
          <p:nvPicPr>
            <p:cNvPr id="29" name="Picture 2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207" y="3625372"/>
              <a:ext cx="1057275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27"/>
            <p:cNvSpPr txBox="1">
              <a:spLocks noChangeArrowheads="1"/>
            </p:cNvSpPr>
            <p:nvPr/>
          </p:nvSpPr>
          <p:spPr bwMode="auto">
            <a:xfrm>
              <a:off x="6972108" y="3227274"/>
              <a:ext cx="1811733" cy="373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altLang="de-DE" sz="1600" dirty="0" err="1">
                  <a:solidFill>
                    <a:srgbClr val="000000"/>
                  </a:solidFill>
                  <a:ea typeface="Geneva"/>
                  <a:cs typeface="Geneva"/>
                </a:rPr>
                <a:t>Thermoelectrics</a:t>
              </a:r>
              <a:endParaRPr lang="de-DE" altLang="de-DE" sz="1600" dirty="0">
                <a:solidFill>
                  <a:srgbClr val="000000"/>
                </a:solidFill>
                <a:ea typeface="Geneva"/>
                <a:cs typeface="Geneva"/>
              </a:endParaRPr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 flipV="1">
              <a:off x="6437120" y="2842735"/>
              <a:ext cx="900112" cy="774700"/>
            </a:xfrm>
            <a:prstGeom prst="line">
              <a:avLst/>
            </a:prstGeom>
            <a:noFill/>
            <a:ln w="57150">
              <a:solidFill>
                <a:srgbClr val="77777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14296"/>
              <a:endParaRPr lang="de-DE">
                <a:solidFill>
                  <a:prstClr val="black"/>
                </a:solidFill>
              </a:endParaRPr>
            </a:p>
          </p:txBody>
        </p:sp>
      </p:grpSp>
      <p:cxnSp>
        <p:nvCxnSpPr>
          <p:cNvPr id="32" name="Gerade Verbindung 31"/>
          <p:cNvCxnSpPr/>
          <p:nvPr/>
        </p:nvCxnSpPr>
        <p:spPr>
          <a:xfrm>
            <a:off x="1411962" y="1878772"/>
            <a:ext cx="1611930" cy="78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15"/>
          <p:cNvSpPr>
            <a:spLocks noChangeArrowheads="1"/>
          </p:cNvSpPr>
          <p:nvPr/>
        </p:nvSpPr>
        <p:spPr bwMode="auto">
          <a:xfrm>
            <a:off x="1920175" y="2012367"/>
            <a:ext cx="445373" cy="463729"/>
          </a:xfrm>
          <a:prstGeom prst="ellips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xtLst/>
        </p:spPr>
        <p:txBody>
          <a:bodyPr wrap="none" lIns="82858" tIns="41430" rIns="82858" bIns="4143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>
              <a:solidFill>
                <a:srgbClr val="000000"/>
              </a:solidFill>
              <a:ea typeface="Geneva"/>
              <a:cs typeface="Geneva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448139" y="1135049"/>
            <a:ext cx="4178500" cy="153067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858" tIns="41430" rIns="82858" bIns="41430" rtlCol="0" anchor="ctr"/>
          <a:lstStyle/>
          <a:p>
            <a:pPr algn="ctr" defTabSz="414296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65102" y="6285206"/>
            <a:ext cx="3299538" cy="208941"/>
          </a:xfrm>
        </p:spPr>
        <p:txBody>
          <a:bodyPr/>
          <a:lstStyle/>
          <a:p>
            <a:r>
              <a:rPr lang="en-US" sz="900" dirty="0"/>
              <a:t>Prof. K. Nielsch | </a:t>
            </a:r>
            <a:r>
              <a:rPr lang="de-DE" sz="900" dirty="0"/>
              <a:t>ECEMP Kolloquium 2015</a:t>
            </a:r>
            <a:r>
              <a:rPr lang="en-US" sz="900" dirty="0"/>
              <a:t> | </a:t>
            </a:r>
          </a:p>
        </p:txBody>
      </p:sp>
      <p:sp>
        <p:nvSpPr>
          <p:cNvPr id="36" name="Datumsplatzhalter 2"/>
          <p:cNvSpPr>
            <a:spLocks noGrp="1"/>
          </p:cNvSpPr>
          <p:nvPr>
            <p:ph type="dt" sz="half" idx="10"/>
          </p:nvPr>
        </p:nvSpPr>
        <p:spPr>
          <a:xfrm>
            <a:off x="165101" y="6494137"/>
            <a:ext cx="835832" cy="213034"/>
          </a:xfrm>
        </p:spPr>
        <p:txBody>
          <a:bodyPr/>
          <a:lstStyle/>
          <a:p>
            <a:r>
              <a:rPr lang="de-DE" sz="900" dirty="0"/>
              <a:t>07.12.2015</a:t>
            </a:r>
          </a:p>
        </p:txBody>
      </p:sp>
    </p:spTree>
    <p:extLst>
      <p:ext uri="{BB962C8B-B14F-4D97-AF65-F5344CB8AC3E}">
        <p14:creationId xmlns:p14="http://schemas.microsoft.com/office/powerpoint/2010/main" val="316776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8D00-C726-4E93-9FAA-2B7CC2A2D81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8" descr="Fachbereich Physi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90223"/>
            <a:ext cx="540000" cy="58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el 1"/>
          <p:cNvSpPr txBox="1">
            <a:spLocks/>
          </p:cNvSpPr>
          <p:nvPr/>
        </p:nvSpPr>
        <p:spPr>
          <a:xfrm>
            <a:off x="188928" y="390218"/>
            <a:ext cx="8737600" cy="662400"/>
          </a:xfrm>
          <a:prstGeom prst="rect">
            <a:avLst/>
          </a:prstGeom>
        </p:spPr>
        <p:txBody>
          <a:bodyPr lIns="91320" tIns="45663" rIns="91320" bIns="45663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200" b="1" dirty="0">
                <a:solidFill>
                  <a:prstClr val="black"/>
                </a:solidFill>
                <a:ea typeface="Geneva"/>
                <a:cs typeface="Geneva"/>
              </a:rPr>
              <a:t>Historischer Hintergrund: Thermoelektrik</a:t>
            </a:r>
            <a:endParaRPr lang="en-US" sz="2200" b="1" dirty="0">
              <a:solidFill>
                <a:prstClr val="black"/>
              </a:solidFill>
              <a:ea typeface="Geneva"/>
              <a:cs typeface="Geneva"/>
            </a:endParaRPr>
          </a:p>
        </p:txBody>
      </p:sp>
      <p:pic>
        <p:nvPicPr>
          <p:cNvPr id="3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4882" y="941466"/>
            <a:ext cx="3598560" cy="2500102"/>
          </a:xfrm>
          <a:prstGeom prst="rect">
            <a:avLst/>
          </a:prstGeom>
        </p:spPr>
      </p:pic>
      <p:sp>
        <p:nvSpPr>
          <p:cNvPr id="31" name="Pfeil nach oben 30"/>
          <p:cNvSpPr/>
          <p:nvPr/>
        </p:nvSpPr>
        <p:spPr>
          <a:xfrm>
            <a:off x="4806720" y="834895"/>
            <a:ext cx="1101600" cy="455087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858" tIns="41430" rIns="82858" bIns="41430" anchor="ctr"/>
          <a:lstStyle/>
          <a:p>
            <a:pPr algn="ctr" defTabSz="414296">
              <a:defRPr/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3503496"/>
            <a:ext cx="1399680" cy="200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feld 9"/>
          <p:cNvSpPr txBox="1">
            <a:spLocks noChangeArrowheads="1"/>
          </p:cNvSpPr>
          <p:nvPr/>
        </p:nvSpPr>
        <p:spPr bwMode="auto">
          <a:xfrm>
            <a:off x="3218400" y="3214029"/>
            <a:ext cx="2275200" cy="32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414296" eaLnBrk="1" hangingPunct="1"/>
            <a:r>
              <a:rPr lang="de-DE" altLang="de-DE" sz="1500" dirty="0">
                <a:solidFill>
                  <a:prstClr val="black"/>
                </a:solidFill>
                <a:latin typeface="Arial Narrow" pitchFamily="34" charset="0"/>
              </a:rPr>
              <a:t>Thomas Johann Seebeck</a:t>
            </a:r>
          </a:p>
        </p:txBody>
      </p:sp>
      <p:sp>
        <p:nvSpPr>
          <p:cNvPr id="34" name="Textfeld 10"/>
          <p:cNvSpPr txBox="1">
            <a:spLocks noChangeArrowheads="1"/>
          </p:cNvSpPr>
          <p:nvPr/>
        </p:nvSpPr>
        <p:spPr bwMode="auto">
          <a:xfrm>
            <a:off x="2982240" y="2398899"/>
            <a:ext cx="1658880" cy="33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414296" eaLnBrk="1" hangingPunct="1"/>
            <a:r>
              <a:rPr lang="de-DE" altLang="de-DE" sz="1600" dirty="0">
                <a:solidFill>
                  <a:prstClr val="black"/>
                </a:solidFill>
              </a:rPr>
              <a:t>Seebeck-Effekt</a:t>
            </a:r>
          </a:p>
        </p:txBody>
      </p:sp>
      <p:sp>
        <p:nvSpPr>
          <p:cNvPr id="35" name="Textfeld 11"/>
          <p:cNvSpPr txBox="1">
            <a:spLocks noChangeArrowheads="1"/>
          </p:cNvSpPr>
          <p:nvPr/>
        </p:nvSpPr>
        <p:spPr bwMode="auto">
          <a:xfrm>
            <a:off x="5126400" y="5089102"/>
            <a:ext cx="509760" cy="25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414296" eaLnBrk="1" hangingPunct="1"/>
            <a:r>
              <a:rPr lang="de-DE" altLang="de-DE" sz="1100">
                <a:solidFill>
                  <a:prstClr val="black"/>
                </a:solidFill>
              </a:rPr>
              <a:t>1820</a:t>
            </a:r>
          </a:p>
        </p:txBody>
      </p:sp>
      <p:sp>
        <p:nvSpPr>
          <p:cNvPr id="36" name="Textfeld 13"/>
          <p:cNvSpPr txBox="1">
            <a:spLocks noChangeArrowheads="1"/>
          </p:cNvSpPr>
          <p:nvPr/>
        </p:nvSpPr>
        <p:spPr bwMode="auto">
          <a:xfrm>
            <a:off x="5122085" y="4125641"/>
            <a:ext cx="509760" cy="25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414296" eaLnBrk="1" hangingPunct="1"/>
            <a:r>
              <a:rPr lang="de-DE" altLang="de-DE" sz="1100">
                <a:solidFill>
                  <a:prstClr val="black"/>
                </a:solidFill>
              </a:rPr>
              <a:t>1840</a:t>
            </a:r>
          </a:p>
        </p:txBody>
      </p:sp>
      <p:sp>
        <p:nvSpPr>
          <p:cNvPr id="37" name="Textfeld 14"/>
          <p:cNvSpPr txBox="1">
            <a:spLocks noChangeArrowheads="1"/>
          </p:cNvSpPr>
          <p:nvPr/>
        </p:nvSpPr>
        <p:spPr bwMode="auto">
          <a:xfrm>
            <a:off x="5539685" y="4034921"/>
            <a:ext cx="2093760" cy="59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414296" eaLnBrk="1" hangingPunct="1"/>
            <a:r>
              <a:rPr lang="de-DE" altLang="de-DE" sz="3300" dirty="0">
                <a:solidFill>
                  <a:prstClr val="black"/>
                </a:solidFill>
              </a:rPr>
              <a:t>- </a:t>
            </a:r>
            <a:r>
              <a:rPr lang="de-DE" altLang="de-DE" sz="1500" dirty="0">
                <a:solidFill>
                  <a:prstClr val="black"/>
                </a:solidFill>
              </a:rPr>
              <a:t>Peltier-Effekt</a:t>
            </a:r>
          </a:p>
        </p:txBody>
      </p:sp>
      <p:sp>
        <p:nvSpPr>
          <p:cNvPr id="38" name="Textfeld 15"/>
          <p:cNvSpPr txBox="1">
            <a:spLocks noChangeArrowheads="1"/>
          </p:cNvSpPr>
          <p:nvPr/>
        </p:nvSpPr>
        <p:spPr bwMode="auto">
          <a:xfrm>
            <a:off x="5529600" y="4911973"/>
            <a:ext cx="1872000" cy="59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414296" eaLnBrk="1" hangingPunct="1"/>
            <a:r>
              <a:rPr lang="de-DE" altLang="de-DE" sz="3300">
                <a:solidFill>
                  <a:prstClr val="black"/>
                </a:solidFill>
              </a:rPr>
              <a:t>- </a:t>
            </a:r>
            <a:r>
              <a:rPr lang="de-DE" altLang="de-DE" sz="1500">
                <a:solidFill>
                  <a:prstClr val="black"/>
                </a:solidFill>
              </a:rPr>
              <a:t>Seebeck-Effekt</a:t>
            </a:r>
          </a:p>
        </p:txBody>
      </p:sp>
      <p:sp>
        <p:nvSpPr>
          <p:cNvPr id="39" name="Textfeld 17"/>
          <p:cNvSpPr txBox="1">
            <a:spLocks noChangeArrowheads="1"/>
          </p:cNvSpPr>
          <p:nvPr/>
        </p:nvSpPr>
        <p:spPr bwMode="auto">
          <a:xfrm>
            <a:off x="5544000" y="4318630"/>
            <a:ext cx="2439360" cy="59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414296" eaLnBrk="1" hangingPunct="1"/>
            <a:r>
              <a:rPr lang="de-DE" altLang="de-DE" sz="3300" dirty="0">
                <a:solidFill>
                  <a:prstClr val="black"/>
                </a:solidFill>
              </a:rPr>
              <a:t>- </a:t>
            </a:r>
            <a:r>
              <a:rPr lang="de-DE" altLang="de-DE" sz="1500" dirty="0">
                <a:solidFill>
                  <a:prstClr val="black"/>
                </a:solidFill>
              </a:rPr>
              <a:t>Ohm‘sche Gesetz</a:t>
            </a:r>
          </a:p>
        </p:txBody>
      </p:sp>
      <p:sp>
        <p:nvSpPr>
          <p:cNvPr id="40" name="Textfeld 18"/>
          <p:cNvSpPr txBox="1">
            <a:spLocks noChangeArrowheads="1"/>
          </p:cNvSpPr>
          <p:nvPr/>
        </p:nvSpPr>
        <p:spPr bwMode="auto">
          <a:xfrm>
            <a:off x="5126400" y="2908713"/>
            <a:ext cx="485280" cy="25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414296" eaLnBrk="1" hangingPunct="1"/>
            <a:r>
              <a:rPr lang="de-DE" altLang="de-DE" sz="1100">
                <a:solidFill>
                  <a:prstClr val="black"/>
                </a:solidFill>
              </a:rPr>
              <a:t>1940</a:t>
            </a:r>
          </a:p>
        </p:txBody>
      </p:sp>
      <p:sp>
        <p:nvSpPr>
          <p:cNvPr id="41" name="Textfeld 21"/>
          <p:cNvSpPr txBox="1">
            <a:spLocks noChangeArrowheads="1"/>
          </p:cNvSpPr>
          <p:nvPr/>
        </p:nvSpPr>
        <p:spPr bwMode="auto">
          <a:xfrm>
            <a:off x="5529600" y="2813673"/>
            <a:ext cx="2773440" cy="59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414296" eaLnBrk="1" hangingPunct="1"/>
            <a:r>
              <a:rPr lang="de-DE" altLang="de-DE" sz="3300">
                <a:solidFill>
                  <a:prstClr val="black"/>
                </a:solidFill>
              </a:rPr>
              <a:t>- </a:t>
            </a:r>
            <a:r>
              <a:rPr lang="de-DE" altLang="de-DE" sz="1500">
                <a:solidFill>
                  <a:prstClr val="black"/>
                </a:solidFill>
              </a:rPr>
              <a:t>PbS-Generatoren</a:t>
            </a:r>
          </a:p>
        </p:txBody>
      </p:sp>
      <p:sp>
        <p:nvSpPr>
          <p:cNvPr id="42" name="Textfeld 22"/>
          <p:cNvSpPr txBox="1">
            <a:spLocks noChangeArrowheads="1"/>
          </p:cNvSpPr>
          <p:nvPr/>
        </p:nvSpPr>
        <p:spPr bwMode="auto">
          <a:xfrm>
            <a:off x="5114880" y="2328335"/>
            <a:ext cx="509760" cy="25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414296" eaLnBrk="1" hangingPunct="1"/>
            <a:r>
              <a:rPr lang="de-DE" altLang="de-DE" sz="1100">
                <a:solidFill>
                  <a:prstClr val="black"/>
                </a:solidFill>
              </a:rPr>
              <a:t>1960</a:t>
            </a:r>
          </a:p>
        </p:txBody>
      </p:sp>
      <p:sp>
        <p:nvSpPr>
          <p:cNvPr id="61" name="Textfeld 23"/>
          <p:cNvSpPr txBox="1">
            <a:spLocks noChangeArrowheads="1"/>
          </p:cNvSpPr>
          <p:nvPr/>
        </p:nvSpPr>
        <p:spPr bwMode="auto">
          <a:xfrm>
            <a:off x="5541120" y="2195847"/>
            <a:ext cx="2098080" cy="59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414296" eaLnBrk="1" hangingPunct="1"/>
            <a:r>
              <a:rPr lang="de-DE" altLang="de-DE" sz="3300" dirty="0">
                <a:solidFill>
                  <a:prstClr val="black"/>
                </a:solidFill>
              </a:rPr>
              <a:t>- </a:t>
            </a:r>
            <a:r>
              <a:rPr lang="de-DE" altLang="de-DE" sz="1500" dirty="0">
                <a:solidFill>
                  <a:prstClr val="black"/>
                </a:solidFill>
              </a:rPr>
              <a:t>Kühlung mit Bi</a:t>
            </a:r>
            <a:r>
              <a:rPr lang="de-DE" altLang="de-DE" sz="1500" baseline="-25000" dirty="0">
                <a:solidFill>
                  <a:prstClr val="black"/>
                </a:solidFill>
              </a:rPr>
              <a:t>2</a:t>
            </a:r>
            <a:r>
              <a:rPr lang="de-DE" altLang="de-DE" sz="1500" dirty="0">
                <a:solidFill>
                  <a:prstClr val="black"/>
                </a:solidFill>
              </a:rPr>
              <a:t>Te</a:t>
            </a:r>
            <a:r>
              <a:rPr lang="de-DE" altLang="de-DE" sz="1500" baseline="-250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62" name="Textfeld 24"/>
          <p:cNvSpPr txBox="1">
            <a:spLocks noChangeArrowheads="1"/>
          </p:cNvSpPr>
          <p:nvPr/>
        </p:nvSpPr>
        <p:spPr bwMode="auto">
          <a:xfrm>
            <a:off x="5114880" y="1830049"/>
            <a:ext cx="521280" cy="25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414296" eaLnBrk="1" hangingPunct="1"/>
            <a:r>
              <a:rPr lang="de-DE" altLang="de-DE" sz="1100">
                <a:solidFill>
                  <a:prstClr val="black"/>
                </a:solidFill>
              </a:rPr>
              <a:t>1990</a:t>
            </a:r>
          </a:p>
        </p:txBody>
      </p:sp>
      <p:sp>
        <p:nvSpPr>
          <p:cNvPr id="63" name="Textfeld 25"/>
          <p:cNvSpPr txBox="1">
            <a:spLocks noChangeArrowheads="1"/>
          </p:cNvSpPr>
          <p:nvPr/>
        </p:nvSpPr>
        <p:spPr bwMode="auto">
          <a:xfrm>
            <a:off x="5114880" y="1379272"/>
            <a:ext cx="496800" cy="25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414296" eaLnBrk="1" hangingPunct="1"/>
            <a:r>
              <a:rPr lang="de-DE" altLang="de-DE" sz="1100">
                <a:solidFill>
                  <a:prstClr val="black"/>
                </a:solidFill>
              </a:rPr>
              <a:t>2000</a:t>
            </a:r>
          </a:p>
        </p:txBody>
      </p:sp>
      <p:sp>
        <p:nvSpPr>
          <p:cNvPr id="64" name="Textfeld 26"/>
          <p:cNvSpPr txBox="1">
            <a:spLocks noChangeArrowheads="1"/>
          </p:cNvSpPr>
          <p:nvPr/>
        </p:nvSpPr>
        <p:spPr bwMode="auto">
          <a:xfrm>
            <a:off x="5541120" y="1596744"/>
            <a:ext cx="3211200" cy="59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414296" eaLnBrk="1" hangingPunct="1"/>
            <a:r>
              <a:rPr lang="de-DE" altLang="de-DE" sz="3300" dirty="0">
                <a:solidFill>
                  <a:prstClr val="black"/>
                </a:solidFill>
              </a:rPr>
              <a:t>- </a:t>
            </a:r>
            <a:r>
              <a:rPr lang="de-DE" altLang="de-DE" sz="1500" dirty="0">
                <a:solidFill>
                  <a:prstClr val="black"/>
                </a:solidFill>
              </a:rPr>
              <a:t>Theorie zu TE Nanostrukturen</a:t>
            </a:r>
            <a:r>
              <a:rPr lang="de-DE" altLang="de-DE" sz="1100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65" name="Textfeld 27"/>
          <p:cNvSpPr txBox="1">
            <a:spLocks noChangeArrowheads="1"/>
          </p:cNvSpPr>
          <p:nvPr/>
        </p:nvSpPr>
        <p:spPr bwMode="auto">
          <a:xfrm>
            <a:off x="5544000" y="1138776"/>
            <a:ext cx="3234240" cy="59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414296" eaLnBrk="1" hangingPunct="1"/>
            <a:r>
              <a:rPr lang="de-DE" altLang="de-DE" sz="3300" dirty="0">
                <a:solidFill>
                  <a:prstClr val="black"/>
                </a:solidFill>
              </a:rPr>
              <a:t>-</a:t>
            </a:r>
            <a:r>
              <a:rPr lang="de-DE" altLang="de-DE" sz="1100" dirty="0">
                <a:solidFill>
                  <a:prstClr val="black"/>
                </a:solidFill>
              </a:rPr>
              <a:t>  </a:t>
            </a:r>
            <a:r>
              <a:rPr lang="de-DE" altLang="de-DE" sz="1500" dirty="0">
                <a:solidFill>
                  <a:prstClr val="black"/>
                </a:solidFill>
              </a:rPr>
              <a:t>TE Nanostrukturen ZT = 2-3</a:t>
            </a:r>
          </a:p>
        </p:txBody>
      </p:sp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60" y="3595664"/>
            <a:ext cx="2682720" cy="19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feld 30"/>
          <p:cNvSpPr txBox="1">
            <a:spLocks noChangeArrowheads="1"/>
          </p:cNvSpPr>
          <p:nvPr/>
        </p:nvSpPr>
        <p:spPr bwMode="auto">
          <a:xfrm>
            <a:off x="600480" y="3275955"/>
            <a:ext cx="1219680" cy="32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58" tIns="41430" rIns="82858" bIns="414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414296" eaLnBrk="1" hangingPunct="1"/>
            <a:r>
              <a:rPr lang="de-DE" altLang="de-DE" sz="1500" dirty="0">
                <a:solidFill>
                  <a:prstClr val="black"/>
                </a:solidFill>
                <a:latin typeface="Arial Narrow" pitchFamily="34" charset="0"/>
              </a:rPr>
              <a:t>Berlin 1821</a:t>
            </a:r>
          </a:p>
        </p:txBody>
      </p:sp>
      <p:sp>
        <p:nvSpPr>
          <p:cNvPr id="68" name="WordArt 21"/>
          <p:cNvSpPr>
            <a:spLocks noChangeArrowheads="1" noChangeShapeType="1" noTextEdit="1"/>
          </p:cNvSpPr>
          <p:nvPr/>
        </p:nvSpPr>
        <p:spPr bwMode="auto">
          <a:xfrm>
            <a:off x="7129317" y="5813485"/>
            <a:ext cx="1245600" cy="252026"/>
          </a:xfrm>
          <a:prstGeom prst="rect">
            <a:avLst/>
          </a:prstGeom>
        </p:spPr>
        <p:txBody>
          <a:bodyPr wrap="none" lIns="82858" tIns="41430" rIns="82858" bIns="4143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14296"/>
            <a:r>
              <a:rPr lang="de-DE" sz="33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00FF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SPP 1386</a:t>
            </a:r>
          </a:p>
        </p:txBody>
      </p:sp>
      <p:sp>
        <p:nvSpPr>
          <p:cNvPr id="2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65102" y="6285206"/>
            <a:ext cx="3299538" cy="208941"/>
          </a:xfrm>
        </p:spPr>
        <p:txBody>
          <a:bodyPr/>
          <a:lstStyle/>
          <a:p>
            <a:r>
              <a:rPr lang="en-US" sz="900" dirty="0"/>
              <a:t>Prof. K. Nielsch | </a:t>
            </a:r>
            <a:r>
              <a:rPr lang="de-DE" sz="900" dirty="0"/>
              <a:t>ECEMP Kolloquium 2015</a:t>
            </a:r>
            <a:r>
              <a:rPr lang="en-US" sz="900" dirty="0"/>
              <a:t> | </a:t>
            </a:r>
          </a:p>
        </p:txBody>
      </p:sp>
      <p:sp>
        <p:nvSpPr>
          <p:cNvPr id="29" name="Datumsplatzhalter 2"/>
          <p:cNvSpPr>
            <a:spLocks noGrp="1"/>
          </p:cNvSpPr>
          <p:nvPr>
            <p:ph type="dt" sz="half" idx="10"/>
          </p:nvPr>
        </p:nvSpPr>
        <p:spPr>
          <a:xfrm>
            <a:off x="165101" y="6494137"/>
            <a:ext cx="835832" cy="213034"/>
          </a:xfrm>
        </p:spPr>
        <p:txBody>
          <a:bodyPr/>
          <a:lstStyle/>
          <a:p>
            <a:r>
              <a:rPr lang="de-DE" sz="900" dirty="0"/>
              <a:t>07.12.2015</a:t>
            </a:r>
          </a:p>
        </p:txBody>
      </p:sp>
    </p:spTree>
    <p:extLst>
      <p:ext uri="{BB962C8B-B14F-4D97-AF65-F5344CB8AC3E}">
        <p14:creationId xmlns:p14="http://schemas.microsoft.com/office/powerpoint/2010/main" val="319848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Rectang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2000" b="1" dirty="0"/>
              <a:t>Functionality of Thermoelectric Modules</a:t>
            </a:r>
          </a:p>
        </p:txBody>
      </p:sp>
      <p:sp>
        <p:nvSpPr>
          <p:cNvPr id="1105923" name="Text Box 16"/>
          <p:cNvSpPr txBox="1">
            <a:spLocks noChangeArrowheads="1"/>
          </p:cNvSpPr>
          <p:nvPr/>
        </p:nvSpPr>
        <p:spPr bwMode="auto">
          <a:xfrm>
            <a:off x="4635500" y="4618039"/>
            <a:ext cx="1282700" cy="231936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900"/>
              <a:t>Continuous current</a:t>
            </a:r>
          </a:p>
        </p:txBody>
      </p:sp>
      <p:sp>
        <p:nvSpPr>
          <p:cNvPr id="1105924" name="Text Box 17"/>
          <p:cNvSpPr txBox="1">
            <a:spLocks noChangeArrowheads="1"/>
          </p:cNvSpPr>
          <p:nvPr/>
        </p:nvSpPr>
        <p:spPr bwMode="auto">
          <a:xfrm>
            <a:off x="3362325" y="4137026"/>
            <a:ext cx="1182688" cy="217976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800"/>
              <a:t>Heat emission</a:t>
            </a:r>
          </a:p>
        </p:txBody>
      </p:sp>
      <p:pic>
        <p:nvPicPr>
          <p:cNvPr id="1105925" name="Picture 20" descr="321_1457_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2" t="47119" r="2820"/>
          <a:stretch>
            <a:fillRect/>
          </a:stretch>
        </p:blipFill>
        <p:spPr bwMode="auto">
          <a:xfrm>
            <a:off x="876302" y="908050"/>
            <a:ext cx="7583488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816436" y="2517569"/>
            <a:ext cx="1903085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Price: 2 </a:t>
            </a:r>
            <a:r>
              <a:rPr lang="de-DE" dirty="0" err="1" smtClean="0"/>
              <a:t>to</a:t>
            </a:r>
            <a:r>
              <a:rPr lang="de-DE" dirty="0" smtClean="0"/>
              <a:t> 15 U$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644771" y="4618039"/>
            <a:ext cx="2246414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Ca. 90%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moduls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Bi</a:t>
            </a:r>
            <a:r>
              <a:rPr lang="de-DE" baseline="-25000" dirty="0" smtClean="0"/>
              <a:t>2</a:t>
            </a:r>
            <a:r>
              <a:rPr lang="de-DE" dirty="0" smtClean="0"/>
              <a:t>Te</a:t>
            </a:r>
            <a:r>
              <a:rPr lang="de-DE" baseline="-25000" dirty="0" smtClean="0"/>
              <a:t>3</a:t>
            </a:r>
            <a:endParaRPr lang="de-DE" baseline="-25000" dirty="0"/>
          </a:p>
        </p:txBody>
      </p:sp>
      <p:sp>
        <p:nvSpPr>
          <p:cNvPr id="3" name="Textfeld 2"/>
          <p:cNvSpPr txBox="1"/>
          <p:nvPr/>
        </p:nvSpPr>
        <p:spPr>
          <a:xfrm>
            <a:off x="5923706" y="5657994"/>
            <a:ext cx="296747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 err="1" smtClean="0"/>
              <a:t>Handcrafted</a:t>
            </a:r>
            <a:r>
              <a:rPr lang="de-DE" dirty="0" smtClean="0"/>
              <a:t> </a:t>
            </a:r>
            <a:r>
              <a:rPr lang="de-DE" dirty="0" err="1"/>
              <a:t>manufacturing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552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11"/>
          <p:cNvSpPr>
            <a:spLocks noGrp="1"/>
          </p:cNvSpPr>
          <p:nvPr>
            <p:ph type="title" idx="4294967295"/>
          </p:nvPr>
        </p:nvSpPr>
        <p:spPr>
          <a:xfrm>
            <a:off x="914400" y="-171450"/>
            <a:ext cx="8229600" cy="1143000"/>
          </a:xfrm>
        </p:spPr>
        <p:txBody>
          <a:bodyPr/>
          <a:lstStyle/>
          <a:p>
            <a:pPr algn="l"/>
            <a:r>
              <a:rPr lang="en-US" sz="2000" b="1" dirty="0"/>
              <a:t>Important Thermoelectric Materials</a:t>
            </a:r>
          </a:p>
        </p:txBody>
      </p:sp>
      <p:pic>
        <p:nvPicPr>
          <p:cNvPr id="1107971" name="Picture 12" descr="Abb-i Infobox Material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t="4462" r="2493" b="4758"/>
          <a:stretch>
            <a:fillRect/>
          </a:stretch>
        </p:blipFill>
        <p:spPr bwMode="auto">
          <a:xfrm>
            <a:off x="1547817" y="836615"/>
            <a:ext cx="6192837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7972" name="Text Box 13"/>
          <p:cNvSpPr txBox="1">
            <a:spLocks noChangeArrowheads="1"/>
          </p:cNvSpPr>
          <p:nvPr/>
        </p:nvSpPr>
        <p:spPr bwMode="auto">
          <a:xfrm>
            <a:off x="2414592" y="5634042"/>
            <a:ext cx="1977444" cy="3715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>
                <a:latin typeface="Times New Roman" pitchFamily="18" charset="0"/>
              </a:rPr>
              <a:t>Room Temperature</a:t>
            </a:r>
          </a:p>
        </p:txBody>
      </p:sp>
      <p:sp>
        <p:nvSpPr>
          <p:cNvPr id="1107973" name="Text Box 14"/>
          <p:cNvSpPr txBox="1">
            <a:spLocks noChangeArrowheads="1"/>
          </p:cNvSpPr>
          <p:nvPr/>
        </p:nvSpPr>
        <p:spPr bwMode="auto">
          <a:xfrm>
            <a:off x="3860800" y="5211767"/>
            <a:ext cx="1895668" cy="399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2000">
                <a:latin typeface="Times New Roman" pitchFamily="18" charset="0"/>
              </a:rPr>
              <a:t>Temperature (K)</a:t>
            </a:r>
          </a:p>
        </p:txBody>
      </p:sp>
    </p:spTree>
    <p:extLst>
      <p:ext uri="{BB962C8B-B14F-4D97-AF65-F5344CB8AC3E}">
        <p14:creationId xmlns:p14="http://schemas.microsoft.com/office/powerpoint/2010/main" val="56976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fw_praes_vorlage_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fw_folgefol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eNIDE template Ari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04090"/>
      </a:accent1>
      <a:accent2>
        <a:srgbClr val="FFC000"/>
      </a:accent2>
      <a:accent3>
        <a:srgbClr val="FFFFFF"/>
      </a:accent3>
      <a:accent4>
        <a:srgbClr val="000000"/>
      </a:accent4>
      <a:accent5>
        <a:srgbClr val="ADAFC6"/>
      </a:accent5>
      <a:accent6>
        <a:srgbClr val="E7AE00"/>
      </a:accent6>
      <a:hlink>
        <a:srgbClr val="CCCCFF"/>
      </a:hlink>
      <a:folHlink>
        <a:srgbClr val="B2B2B2"/>
      </a:folHlink>
    </a:clrScheme>
    <a:fontScheme name="CeNIDE template Arial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eNIDE template Arial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NIDE template Arial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NIDE template Ari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NIDE template Arial 4">
        <a:dk1>
          <a:srgbClr val="000000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NIDE template Arial 5">
        <a:dk1>
          <a:srgbClr val="000000"/>
        </a:dk1>
        <a:lt1>
          <a:srgbClr val="FFFFFF"/>
        </a:lt1>
        <a:dk2>
          <a:srgbClr val="336699"/>
        </a:dk2>
        <a:lt2>
          <a:srgbClr val="777777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NIDE template Arial 6">
        <a:dk1>
          <a:srgbClr val="000000"/>
        </a:dk1>
        <a:lt1>
          <a:srgbClr val="FFFFFF"/>
        </a:lt1>
        <a:dk2>
          <a:srgbClr val="336699"/>
        </a:dk2>
        <a:lt2>
          <a:srgbClr val="00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eNIDE template Ari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04090"/>
      </a:accent1>
      <a:accent2>
        <a:srgbClr val="FFC000"/>
      </a:accent2>
      <a:accent3>
        <a:srgbClr val="FFFFFF"/>
      </a:accent3>
      <a:accent4>
        <a:srgbClr val="000000"/>
      </a:accent4>
      <a:accent5>
        <a:srgbClr val="ADAFC6"/>
      </a:accent5>
      <a:accent6>
        <a:srgbClr val="E7AE00"/>
      </a:accent6>
      <a:hlink>
        <a:srgbClr val="CCCCFF"/>
      </a:hlink>
      <a:folHlink>
        <a:srgbClr val="B2B2B2"/>
      </a:folHlink>
    </a:clrScheme>
    <a:fontScheme name="CeNIDE template Arial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eNIDE template Arial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NIDE template Arial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NIDE template Ari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NIDE template Arial 4">
        <a:dk1>
          <a:srgbClr val="000000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NIDE template Arial 5">
        <a:dk1>
          <a:srgbClr val="000000"/>
        </a:dk1>
        <a:lt1>
          <a:srgbClr val="FFFFFF"/>
        </a:lt1>
        <a:dk2>
          <a:srgbClr val="336699"/>
        </a:dk2>
        <a:lt2>
          <a:srgbClr val="777777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NIDE template Arial 6">
        <a:dk1>
          <a:srgbClr val="000000"/>
        </a:dk1>
        <a:lt1>
          <a:srgbClr val="FFFFFF"/>
        </a:lt1>
        <a:dk2>
          <a:srgbClr val="336699"/>
        </a:dk2>
        <a:lt2>
          <a:srgbClr val="00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ifw_folgefol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ifw_folgefol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ifw_praes_vorlage_en</Template>
  <TotalTime>0</TotalTime>
  <Words>2177</Words>
  <Application>Microsoft Office PowerPoint</Application>
  <PresentationFormat>Bildschirmpräsentation (4:3)</PresentationFormat>
  <Paragraphs>604</Paragraphs>
  <Slides>47</Slides>
  <Notes>12</Notes>
  <HiddenSlides>0</HiddenSlides>
  <MMClips>0</MMClips>
  <ScaleCrop>false</ScaleCrop>
  <HeadingPairs>
    <vt:vector size="6" baseType="variant">
      <vt:variant>
        <vt:lpstr>Design</vt:lpstr>
      </vt:variant>
      <vt:variant>
        <vt:i4>8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6" baseType="lpstr">
      <vt:lpstr>ifw_praes_vorlage_en</vt:lpstr>
      <vt:lpstr>ifw_folgefolien</vt:lpstr>
      <vt:lpstr>CeNIDE template Arial</vt:lpstr>
      <vt:lpstr>1_CeNIDE template Arial</vt:lpstr>
      <vt:lpstr>1_ifw_folgefolien</vt:lpstr>
      <vt:lpstr>2_ifw_folgefolien</vt:lpstr>
      <vt:lpstr>Larissa</vt:lpstr>
      <vt:lpstr>標準デザイン</vt:lpstr>
      <vt:lpstr>Formel</vt:lpstr>
      <vt:lpstr>PowerPoint-Präsentation</vt:lpstr>
      <vt:lpstr>PowerPoint-Präsentation</vt:lpstr>
      <vt:lpstr>PowerPoint-Präsentation</vt:lpstr>
      <vt:lpstr>Cassini-Sonde</vt:lpstr>
      <vt:lpstr>PowerPoint-Präsentation</vt:lpstr>
      <vt:lpstr>PowerPoint-Präsentation</vt:lpstr>
      <vt:lpstr>PowerPoint-Präsentation</vt:lpstr>
      <vt:lpstr>Functionality of Thermoelectric Modules</vt:lpstr>
      <vt:lpstr>Important Thermoelectric Materials</vt:lpstr>
      <vt:lpstr>PowerPoint-Präsentation</vt:lpstr>
      <vt:lpstr>PowerPoint-Präsentation</vt:lpstr>
      <vt:lpstr>Design Challenges</vt:lpstr>
      <vt:lpstr>PowerPoint-Präsentation</vt:lpstr>
      <vt:lpstr>Overview of Thermoeletric Materials</vt:lpstr>
      <vt:lpstr>Seltene Elemente für die Thermoelektrik </vt:lpstr>
      <vt:lpstr>PowerPoint-Präsentation</vt:lpstr>
      <vt:lpstr>PowerPoint-Präsentation</vt:lpstr>
      <vt:lpstr>Template-based Synthesized of TE Nanowires</vt:lpstr>
      <vt:lpstr>Single Electron Transistor: Thermopower Measurements of InAs Nanowire with embedded Quantum Dot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Thermionic Energy Converters: Principles</vt:lpstr>
      <vt:lpstr>Thermal Conductivity of Epitaxial Ge/Si Nanodot Multilayers</vt:lpstr>
      <vt:lpstr>PowerPoint-Präsentation</vt:lpstr>
      <vt:lpstr>PowerPoint-Präsentation</vt:lpstr>
      <vt:lpstr>PowerPoint-Präsentation</vt:lpstr>
      <vt:lpstr>Overview: Nanograined TE Bulk Materials</vt:lpstr>
      <vt:lpstr>Nanopowder synthesis from the gas phase</vt:lpstr>
      <vt:lpstr>Si + WSi2 nanocomposites</vt:lpstr>
      <vt:lpstr>PowerPoint-Präsentation</vt:lpstr>
      <vt:lpstr>PowerPoint-Präsentation</vt:lpstr>
      <vt:lpstr>Funding from the German Ministry of Education and Science (BMBF) via the Material Development Program (WING)</vt:lpstr>
      <vt:lpstr>PowerPoint-Präsentation</vt:lpstr>
      <vt:lpstr>Thematische Schwerpunkte in ThermoPower</vt:lpstr>
      <vt:lpstr>Funding from the German Ministry of Education and Science (BMBF) via the Material Development Program (WING)</vt:lpstr>
      <vt:lpstr>PowerPoint-Präsentation</vt:lpstr>
      <vt:lpstr>The Great Vision for Thermoelectric: Waste Heat Recovery</vt:lpstr>
      <vt:lpstr>The Great Vision for Thermoelectric: Waste Heat Recovery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IFW Dresden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Fleischer, Svea</dc:creator>
  <cp:lastModifiedBy>knielsch</cp:lastModifiedBy>
  <cp:revision>100</cp:revision>
  <dcterms:created xsi:type="dcterms:W3CDTF">2015-06-18T08:51:00Z</dcterms:created>
  <dcterms:modified xsi:type="dcterms:W3CDTF">2016-03-08T14:31:23Z</dcterms:modified>
</cp:coreProperties>
</file>