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8" r:id="rId2"/>
    <p:sldId id="259" r:id="rId3"/>
    <p:sldId id="274" r:id="rId4"/>
    <p:sldId id="260" r:id="rId5"/>
    <p:sldId id="308" r:id="rId6"/>
    <p:sldId id="330" r:id="rId7"/>
    <p:sldId id="318" r:id="rId8"/>
    <p:sldId id="309" r:id="rId9"/>
    <p:sldId id="310" r:id="rId10"/>
    <p:sldId id="269" r:id="rId11"/>
    <p:sldId id="264" r:id="rId12"/>
    <p:sldId id="265" r:id="rId13"/>
    <p:sldId id="329" r:id="rId14"/>
    <p:sldId id="314" r:id="rId15"/>
    <p:sldId id="267" r:id="rId16"/>
    <p:sldId id="271" r:id="rId17"/>
    <p:sldId id="268" r:id="rId18"/>
    <p:sldId id="328" r:id="rId19"/>
    <p:sldId id="320" r:id="rId20"/>
    <p:sldId id="280" r:id="rId21"/>
    <p:sldId id="282" r:id="rId22"/>
    <p:sldId id="283" r:id="rId23"/>
    <p:sldId id="285" r:id="rId24"/>
    <p:sldId id="292" r:id="rId25"/>
    <p:sldId id="289" r:id="rId26"/>
    <p:sldId id="294" r:id="rId27"/>
    <p:sldId id="291" r:id="rId28"/>
    <p:sldId id="295" r:id="rId29"/>
    <p:sldId id="315" r:id="rId30"/>
    <p:sldId id="296" r:id="rId31"/>
    <p:sldId id="300" r:id="rId32"/>
    <p:sldId id="301" r:id="rId33"/>
    <p:sldId id="303" r:id="rId34"/>
    <p:sldId id="278" r:id="rId35"/>
    <p:sldId id="270" r:id="rId36"/>
    <p:sldId id="323" r:id="rId37"/>
    <p:sldId id="324" r:id="rId38"/>
    <p:sldId id="327" r:id="rId39"/>
  </p:sldIdLst>
  <p:sldSz cx="9144000" cy="6858000" type="screen4x3"/>
  <p:notesSz cx="6797675" cy="9926638"/>
  <p:custShowLst>
    <p:custShow name="WP-Forum2015" id="0">
      <p:sldLst>
        <p:sld r:id="rId2"/>
        <p:sld r:id="rId3"/>
        <p:sld r:id="rId4"/>
        <p:sld r:id="rId5"/>
        <p:sld r:id="rId6"/>
        <p:sld r:id="rId8"/>
        <p:sld r:id="rId9"/>
        <p:sld r:id="rId10"/>
        <p:sld r:id="rId11"/>
        <p:sld r:id="rId12"/>
        <p:sld r:id="rId13"/>
        <p:sld r:id="rId15"/>
        <p:sld r:id="rId16"/>
        <p:sld r:id="rId17"/>
        <p:sld r:id="rId18"/>
        <p:sld r:id="rId20"/>
        <p:sld r:id="rId21"/>
        <p:sld r:id="rId22"/>
        <p:sld r:id="rId23"/>
        <p:sld r:id="rId24"/>
        <p:sld r:id="rId25"/>
        <p:sld r:id="rId26"/>
        <p:sld r:id="rId27"/>
        <p:sld r:id="rId28"/>
        <p:sld r:id="rId29"/>
        <p:sld r:id="rId30"/>
        <p:sld r:id="rId31"/>
        <p:sld r:id="rId32"/>
        <p:sld r:id="rId33"/>
        <p:sld r:id="rId34"/>
        <p:sld r:id="rId35"/>
        <p:sld r:id="rId36"/>
        <p:sld r:id="rId37"/>
        <p:sld r:id="rId39"/>
      </p:sldLst>
    </p:custShow>
  </p:custShow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3333FF"/>
    <a:srgbClr val="008000"/>
    <a:srgbClr val="FF9900"/>
    <a:srgbClr val="FF9933"/>
    <a:srgbClr val="FFFFCC"/>
    <a:srgbClr val="FF6600"/>
    <a:srgbClr val="3333CC"/>
    <a:srgbClr val="CC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23" autoAdjust="0"/>
    <p:restoredTop sz="94660"/>
  </p:normalViewPr>
  <p:slideViewPr>
    <p:cSldViewPr showGuides="1">
      <p:cViewPr varScale="1">
        <p:scale>
          <a:sx n="59" d="100"/>
          <a:sy n="59" d="100"/>
        </p:scale>
        <p:origin x="-922" y="-72"/>
      </p:cViewPr>
      <p:guideLst>
        <p:guide orient="horz" pos="2160"/>
        <p:guide pos="288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A3E2EE9-EB00-4895-942A-824618260B13}" type="datetimeFigureOut">
              <a:rPr lang="de-DE" smtClean="0"/>
              <a:pPr/>
              <a:t>09.03.2016</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FE162C3-67F4-4DAA-9E13-4B371FFD6F6D}" type="slidenum">
              <a:rPr lang="de-DE" smtClean="0"/>
              <a:pPr/>
              <a:t>‹Nr.›</a:t>
            </a:fld>
            <a:endParaRPr lang="de-DE"/>
          </a:p>
        </p:txBody>
      </p:sp>
    </p:spTree>
    <p:extLst>
      <p:ext uri="{BB962C8B-B14F-4D97-AF65-F5344CB8AC3E}">
        <p14:creationId xmlns:p14="http://schemas.microsoft.com/office/powerpoint/2010/main" val="4289463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658A6F5-1E32-43B1-BA93-48D20B7A40C0}" type="slidenum">
              <a:rPr lang="de-DE" smtClean="0"/>
              <a:pPr/>
              <a:t>1</a:t>
            </a:fld>
            <a:endParaRPr lang="de-DE"/>
          </a:p>
        </p:txBody>
      </p:sp>
    </p:spTree>
    <p:extLst>
      <p:ext uri="{BB962C8B-B14F-4D97-AF65-F5344CB8AC3E}">
        <p14:creationId xmlns:p14="http://schemas.microsoft.com/office/powerpoint/2010/main" val="3837438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917575" y="744538"/>
            <a:ext cx="4962525" cy="3722687"/>
          </a:xfrm>
          <a:ln/>
        </p:spPr>
      </p:sp>
      <p:sp>
        <p:nvSpPr>
          <p:cNvPr id="76803" name="Rectangle 3"/>
          <p:cNvSpPr>
            <a:spLocks noGrp="1" noChangeArrowheads="1"/>
          </p:cNvSpPr>
          <p:nvPr>
            <p:ph type="body" idx="1"/>
          </p:nvPr>
        </p:nvSpPr>
        <p:spPr>
          <a:xfrm>
            <a:off x="679451" y="4714876"/>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FE162C3-67F4-4DAA-9E13-4B371FFD6F6D}" type="slidenum">
              <a:rPr lang="de-DE" smtClean="0"/>
              <a:pPr/>
              <a:t>14</a:t>
            </a:fld>
            <a:endParaRPr lang="de-DE"/>
          </a:p>
        </p:txBody>
      </p:sp>
    </p:spTree>
    <p:extLst>
      <p:ext uri="{BB962C8B-B14F-4D97-AF65-F5344CB8AC3E}">
        <p14:creationId xmlns:p14="http://schemas.microsoft.com/office/powerpoint/2010/main" val="3007771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FE162C3-67F4-4DAA-9E13-4B371FFD6F6D}" type="slidenum">
              <a:rPr lang="de-DE" smtClean="0"/>
              <a:pPr/>
              <a:t>20</a:t>
            </a:fld>
            <a:endParaRPr lang="de-DE"/>
          </a:p>
        </p:txBody>
      </p:sp>
    </p:spTree>
    <p:extLst>
      <p:ext uri="{BB962C8B-B14F-4D97-AF65-F5344CB8AC3E}">
        <p14:creationId xmlns:p14="http://schemas.microsoft.com/office/powerpoint/2010/main" val="1015648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284014E1-F58F-4CD6-8775-DCD4509A274F}" type="datetimeFigureOut">
              <a:rPr lang="de-DE" smtClean="0"/>
              <a:pPr/>
              <a:t>09.03.2016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B74E691-11C3-4EBB-BA74-892992AD37DC}" type="slidenum">
              <a:rPr lang="de-DE" smtClean="0"/>
              <a:pPr/>
              <a:t>‹Nr.›</a:t>
            </a:fld>
            <a:endParaRPr lang="de-DE"/>
          </a:p>
        </p:txBody>
      </p:sp>
    </p:spTree>
    <p:extLst>
      <p:ext uri="{BB962C8B-B14F-4D97-AF65-F5344CB8AC3E}">
        <p14:creationId xmlns:p14="http://schemas.microsoft.com/office/powerpoint/2010/main" val="4229412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84014E1-F58F-4CD6-8775-DCD4509A274F}" type="datetimeFigureOut">
              <a:rPr lang="de-DE" smtClean="0"/>
              <a:pPr/>
              <a:t>09.03.2016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B74E691-11C3-4EBB-BA74-892992AD37DC}" type="slidenum">
              <a:rPr lang="de-DE" smtClean="0"/>
              <a:pPr/>
              <a:t>‹Nr.›</a:t>
            </a:fld>
            <a:endParaRPr lang="de-DE"/>
          </a:p>
        </p:txBody>
      </p:sp>
    </p:spTree>
    <p:extLst>
      <p:ext uri="{BB962C8B-B14F-4D97-AF65-F5344CB8AC3E}">
        <p14:creationId xmlns:p14="http://schemas.microsoft.com/office/powerpoint/2010/main" val="3431685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84014E1-F58F-4CD6-8775-DCD4509A274F}" type="datetimeFigureOut">
              <a:rPr lang="de-DE" smtClean="0"/>
              <a:pPr/>
              <a:t>09.03.2016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B74E691-11C3-4EBB-BA74-892992AD37DC}" type="slidenum">
              <a:rPr lang="de-DE" smtClean="0"/>
              <a:pPr/>
              <a:t>‹Nr.›</a:t>
            </a:fld>
            <a:endParaRPr lang="de-DE"/>
          </a:p>
        </p:txBody>
      </p:sp>
    </p:spTree>
    <p:extLst>
      <p:ext uri="{BB962C8B-B14F-4D97-AF65-F5344CB8AC3E}">
        <p14:creationId xmlns:p14="http://schemas.microsoft.com/office/powerpoint/2010/main" val="3246901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84014E1-F58F-4CD6-8775-DCD4509A274F}" type="datetimeFigureOut">
              <a:rPr lang="de-DE" smtClean="0"/>
              <a:pPr/>
              <a:t>09.03.2016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B74E691-11C3-4EBB-BA74-892992AD37DC}" type="slidenum">
              <a:rPr lang="de-DE" smtClean="0"/>
              <a:pPr/>
              <a:t>‹Nr.›</a:t>
            </a:fld>
            <a:endParaRPr lang="de-DE"/>
          </a:p>
        </p:txBody>
      </p:sp>
    </p:spTree>
    <p:extLst>
      <p:ext uri="{BB962C8B-B14F-4D97-AF65-F5344CB8AC3E}">
        <p14:creationId xmlns:p14="http://schemas.microsoft.com/office/powerpoint/2010/main" val="3667519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284014E1-F58F-4CD6-8775-DCD4509A274F}" type="datetimeFigureOut">
              <a:rPr lang="de-DE" smtClean="0"/>
              <a:pPr/>
              <a:t>09.03.2016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B74E691-11C3-4EBB-BA74-892992AD37DC}" type="slidenum">
              <a:rPr lang="de-DE" smtClean="0"/>
              <a:pPr/>
              <a:t>‹Nr.›</a:t>
            </a:fld>
            <a:endParaRPr lang="de-DE"/>
          </a:p>
        </p:txBody>
      </p:sp>
    </p:spTree>
    <p:extLst>
      <p:ext uri="{BB962C8B-B14F-4D97-AF65-F5344CB8AC3E}">
        <p14:creationId xmlns:p14="http://schemas.microsoft.com/office/powerpoint/2010/main" val="180969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284014E1-F58F-4CD6-8775-DCD4509A274F}" type="datetimeFigureOut">
              <a:rPr lang="de-DE" smtClean="0"/>
              <a:pPr/>
              <a:t>09.03.2016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B74E691-11C3-4EBB-BA74-892992AD37DC}" type="slidenum">
              <a:rPr lang="de-DE" smtClean="0"/>
              <a:pPr/>
              <a:t>‹Nr.›</a:t>
            </a:fld>
            <a:endParaRPr lang="de-DE"/>
          </a:p>
        </p:txBody>
      </p:sp>
    </p:spTree>
    <p:extLst>
      <p:ext uri="{BB962C8B-B14F-4D97-AF65-F5344CB8AC3E}">
        <p14:creationId xmlns:p14="http://schemas.microsoft.com/office/powerpoint/2010/main" val="1661873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284014E1-F58F-4CD6-8775-DCD4509A274F}" type="datetimeFigureOut">
              <a:rPr lang="de-DE" smtClean="0"/>
              <a:pPr/>
              <a:t>09.03.2016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B74E691-11C3-4EBB-BA74-892992AD37DC}" type="slidenum">
              <a:rPr lang="de-DE" smtClean="0"/>
              <a:pPr/>
              <a:t>‹Nr.›</a:t>
            </a:fld>
            <a:endParaRPr lang="de-DE"/>
          </a:p>
        </p:txBody>
      </p:sp>
    </p:spTree>
    <p:extLst>
      <p:ext uri="{BB962C8B-B14F-4D97-AF65-F5344CB8AC3E}">
        <p14:creationId xmlns:p14="http://schemas.microsoft.com/office/powerpoint/2010/main" val="2745974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84014E1-F58F-4CD6-8775-DCD4509A274F}" type="datetimeFigureOut">
              <a:rPr lang="de-DE" smtClean="0"/>
              <a:pPr/>
              <a:t>09.03.2016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B74E691-11C3-4EBB-BA74-892992AD37DC}" type="slidenum">
              <a:rPr lang="de-DE" smtClean="0"/>
              <a:pPr/>
              <a:t>‹Nr.›</a:t>
            </a:fld>
            <a:endParaRPr lang="de-DE"/>
          </a:p>
        </p:txBody>
      </p:sp>
    </p:spTree>
    <p:extLst>
      <p:ext uri="{BB962C8B-B14F-4D97-AF65-F5344CB8AC3E}">
        <p14:creationId xmlns:p14="http://schemas.microsoft.com/office/powerpoint/2010/main" val="3324503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84014E1-F58F-4CD6-8775-DCD4509A274F}" type="datetimeFigureOut">
              <a:rPr lang="de-DE" smtClean="0"/>
              <a:pPr/>
              <a:t>09.03.2016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B74E691-11C3-4EBB-BA74-892992AD37DC}" type="slidenum">
              <a:rPr lang="de-DE" smtClean="0"/>
              <a:pPr/>
              <a:t>‹Nr.›</a:t>
            </a:fld>
            <a:endParaRPr lang="de-DE"/>
          </a:p>
        </p:txBody>
      </p:sp>
    </p:spTree>
    <p:extLst>
      <p:ext uri="{BB962C8B-B14F-4D97-AF65-F5344CB8AC3E}">
        <p14:creationId xmlns:p14="http://schemas.microsoft.com/office/powerpoint/2010/main" val="857414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84014E1-F58F-4CD6-8775-DCD4509A274F}" type="datetimeFigureOut">
              <a:rPr lang="de-DE" smtClean="0"/>
              <a:pPr/>
              <a:t>09.03.2016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B74E691-11C3-4EBB-BA74-892992AD37DC}" type="slidenum">
              <a:rPr lang="de-DE" smtClean="0"/>
              <a:pPr/>
              <a:t>‹Nr.›</a:t>
            </a:fld>
            <a:endParaRPr lang="de-DE"/>
          </a:p>
        </p:txBody>
      </p:sp>
    </p:spTree>
    <p:extLst>
      <p:ext uri="{BB962C8B-B14F-4D97-AF65-F5344CB8AC3E}">
        <p14:creationId xmlns:p14="http://schemas.microsoft.com/office/powerpoint/2010/main" val="2819296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84014E1-F58F-4CD6-8775-DCD4509A274F}" type="datetimeFigureOut">
              <a:rPr lang="de-DE" smtClean="0"/>
              <a:pPr/>
              <a:t>09.03.2016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B74E691-11C3-4EBB-BA74-892992AD37DC}" type="slidenum">
              <a:rPr lang="de-DE" smtClean="0"/>
              <a:pPr/>
              <a:t>‹Nr.›</a:t>
            </a:fld>
            <a:endParaRPr lang="de-DE"/>
          </a:p>
        </p:txBody>
      </p:sp>
    </p:spTree>
    <p:extLst>
      <p:ext uri="{BB962C8B-B14F-4D97-AF65-F5344CB8AC3E}">
        <p14:creationId xmlns:p14="http://schemas.microsoft.com/office/powerpoint/2010/main" val="1261813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014E1-F58F-4CD6-8775-DCD4509A274F}" type="datetimeFigureOut">
              <a:rPr lang="de-DE" smtClean="0"/>
              <a:pPr/>
              <a:t>09.03.2016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4E691-11C3-4EBB-BA74-892992AD37DC}" type="slidenum">
              <a:rPr lang="de-DE" smtClean="0"/>
              <a:pPr/>
              <a:t>‹Nr.›</a:t>
            </a:fld>
            <a:endParaRPr lang="de-DE"/>
          </a:p>
        </p:txBody>
      </p:sp>
    </p:spTree>
    <p:extLst>
      <p:ext uri="{BB962C8B-B14F-4D97-AF65-F5344CB8AC3E}">
        <p14:creationId xmlns:p14="http://schemas.microsoft.com/office/powerpoint/2010/main" val="2194634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uther.Gerhard@vdi.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uni-saarland.de/fak7/fze/" TargetMode="External"/><Relationship Id="rId4" Type="http://schemas.openxmlformats.org/officeDocument/2006/relationships/hyperlink" Target="mailto:luther.gerhard@mx.uni-saarland.d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www.bkwk.de/fileadmin/users/bkwk/Newsletter_Dateien/2015/B_KWK-Stellungnahme_07_09_2015_zum__Referentenentwurf_KWKG_2016.pdf"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dpg-physik.de/veroeffentlichung/physik_konkret/pix/Physik_Konkret_24.pdf"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hlh.de/hlh/" TargetMode="External"/><Relationship Id="rId2" Type="http://schemas.openxmlformats.org/officeDocument/2006/relationships/hyperlink" Target="http://www.fze.uni-saarland.de/ThOptHz/HLH-Luther2011_Waermepumpentarif.doc" TargetMode="External"/><Relationship Id="rId1" Type="http://schemas.openxmlformats.org/officeDocument/2006/relationships/slideLayout" Target="../slideLayouts/slideLayout7.xml"/><Relationship Id="rId4" Type="http://schemas.openxmlformats.org/officeDocument/2006/relationships/hyperlink" Target="http://www.uni-saarland.de/fak7/fze/ThOptHeizen.htm"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dpg-physik.de/veroeffentlichung/broschueren/studien.html"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mailto:luther.gerhard@vdi.de" TargetMode="External"/><Relationship Id="rId4" Type="http://schemas.openxmlformats.org/officeDocument/2006/relationships/hyperlink" Target="http://www.uni-saarland.de/fak7/fze/ThOptHeizen.ht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412776"/>
            <a:ext cx="7772400" cy="1758057"/>
          </a:xfrm>
          <a:gradFill flip="none" rotWithShape="1">
            <a:gsLst>
              <a:gs pos="0">
                <a:srgbClr val="FFF200"/>
              </a:gs>
              <a:gs pos="73000">
                <a:srgbClr val="FF7A00"/>
              </a:gs>
              <a:gs pos="90000">
                <a:srgbClr val="FF0300"/>
              </a:gs>
              <a:gs pos="92000">
                <a:srgbClr val="4D0808"/>
              </a:gs>
            </a:gsLst>
            <a:lin ang="18900000" scaled="0"/>
            <a:tileRect/>
          </a:gradFill>
        </p:spPr>
        <p:txBody>
          <a:bodyPr>
            <a:normAutofit/>
          </a:bodyPr>
          <a:lstStyle/>
          <a:p>
            <a:r>
              <a:rPr lang="de-DE" b="1" dirty="0" smtClean="0"/>
              <a:t>Wärmepumpe oder KWK -</a:t>
            </a:r>
            <a:br>
              <a:rPr lang="de-DE" b="1" dirty="0" smtClean="0"/>
            </a:br>
            <a:r>
              <a:rPr lang="de-DE" sz="3100" b="1" dirty="0" smtClean="0"/>
              <a:t>was passt zur Wärmewende</a:t>
            </a:r>
            <a:endParaRPr lang="de-DE" b="1" dirty="0"/>
          </a:p>
        </p:txBody>
      </p:sp>
      <p:sp>
        <p:nvSpPr>
          <p:cNvPr id="4" name="Text Box 11"/>
          <p:cNvSpPr txBox="1">
            <a:spLocks noChangeArrowheads="1"/>
          </p:cNvSpPr>
          <p:nvPr/>
        </p:nvSpPr>
        <p:spPr bwMode="auto">
          <a:xfrm>
            <a:off x="2627784" y="3933056"/>
            <a:ext cx="3925416" cy="1138773"/>
          </a:xfrm>
          <a:prstGeom prst="rect">
            <a:avLst/>
          </a:prstGeom>
          <a:noFill/>
          <a:ln w="9525">
            <a:noFill/>
            <a:miter lim="800000"/>
            <a:headEnd/>
            <a:tailEnd/>
          </a:ln>
        </p:spPr>
        <p:txBody>
          <a:bodyPr wrap="square" lIns="0" tIns="0" rIns="0" bIns="0">
            <a:spAutoFit/>
          </a:bodyPr>
          <a:lstStyle/>
          <a:p>
            <a:pPr algn="ctr"/>
            <a:r>
              <a:rPr lang="de-DE" sz="1800" b="1" dirty="0"/>
              <a:t>Dr. Gerhard Luther</a:t>
            </a:r>
            <a:br>
              <a:rPr lang="de-DE" sz="1800" b="1" dirty="0"/>
            </a:br>
            <a:r>
              <a:rPr lang="de-DE" sz="1400" dirty="0"/>
              <a:t>Universität des Saarlandes, </a:t>
            </a:r>
            <a:r>
              <a:rPr lang="de-DE" sz="1400" dirty="0" err="1"/>
              <a:t>FSt</a:t>
            </a:r>
            <a:r>
              <a:rPr lang="de-DE" sz="1400" dirty="0"/>
              <a:t>. Zukunftsenergie  </a:t>
            </a:r>
          </a:p>
          <a:p>
            <a:pPr algn="ctr"/>
            <a:r>
              <a:rPr lang="de-DE" sz="1400" dirty="0"/>
              <a:t>c/o </a:t>
            </a:r>
            <a:r>
              <a:rPr lang="de-DE" sz="1400" dirty="0" smtClean="0"/>
              <a:t>Experimental </a:t>
            </a:r>
            <a:r>
              <a:rPr lang="de-DE" sz="1400" dirty="0"/>
              <a:t>Physik – Bau E26</a:t>
            </a:r>
          </a:p>
          <a:p>
            <a:pPr algn="ctr"/>
            <a:r>
              <a:rPr lang="de-DE" sz="1400" dirty="0" smtClean="0"/>
              <a:t>D-66123 </a:t>
            </a:r>
            <a:r>
              <a:rPr lang="de-DE" sz="1400" dirty="0"/>
              <a:t>Saarbrücken</a:t>
            </a:r>
            <a:br>
              <a:rPr lang="de-DE" sz="1400" dirty="0"/>
            </a:br>
            <a:r>
              <a:rPr lang="de-DE" sz="1400" dirty="0"/>
              <a:t>EU - Germany</a:t>
            </a:r>
          </a:p>
        </p:txBody>
      </p:sp>
      <p:sp>
        <p:nvSpPr>
          <p:cNvPr id="5" name="Rectangle 13"/>
          <p:cNvSpPr>
            <a:spLocks noChangeArrowheads="1"/>
          </p:cNvSpPr>
          <p:nvPr/>
        </p:nvSpPr>
        <p:spPr bwMode="auto">
          <a:xfrm>
            <a:off x="161925" y="5908675"/>
            <a:ext cx="4724400" cy="775597"/>
          </a:xfrm>
          <a:prstGeom prst="rect">
            <a:avLst/>
          </a:prstGeom>
          <a:noFill/>
          <a:ln w="9525">
            <a:noFill/>
            <a:miter lim="800000"/>
            <a:headEnd/>
            <a:tailEnd/>
          </a:ln>
        </p:spPr>
        <p:txBody>
          <a:bodyPr lIns="0" tIns="0" rIns="0" bIns="0">
            <a:spAutoFit/>
          </a:bodyPr>
          <a:lstStyle/>
          <a:p>
            <a:pPr>
              <a:spcBef>
                <a:spcPct val="20000"/>
              </a:spcBef>
            </a:pPr>
            <a:r>
              <a:rPr lang="de-DE" sz="1200" b="1" dirty="0"/>
              <a:t>Tel.: </a:t>
            </a:r>
            <a:r>
              <a:rPr lang="de-DE" sz="1200" dirty="0"/>
              <a:t>(49)  0681/ 302-2737; Fax /302-4676</a:t>
            </a:r>
            <a:br>
              <a:rPr lang="de-DE" sz="1200" dirty="0"/>
            </a:br>
            <a:r>
              <a:rPr lang="de-DE" sz="1200" b="1" dirty="0"/>
              <a:t>        e-</a:t>
            </a:r>
            <a:r>
              <a:rPr lang="de-DE" sz="1200" b="1" dirty="0" err="1"/>
              <a:t>mail</a:t>
            </a:r>
            <a:r>
              <a:rPr lang="de-DE" sz="1200" b="1" dirty="0"/>
              <a:t>: </a:t>
            </a:r>
            <a:r>
              <a:rPr lang="de-DE" sz="1200" b="1" dirty="0" smtClean="0">
                <a:hlinkClick r:id="rId3"/>
              </a:rPr>
              <a:t>Luther.Gerhard@ingenieur.de</a:t>
            </a:r>
            <a:r>
              <a:rPr lang="de-DE" sz="1200" b="1" dirty="0">
                <a:hlinkClick r:id="rId3"/>
              </a:rPr>
              <a:t/>
            </a:r>
            <a:br>
              <a:rPr lang="de-DE" sz="1200" b="1" dirty="0">
                <a:hlinkClick r:id="rId3"/>
              </a:rPr>
            </a:br>
            <a:r>
              <a:rPr lang="de-DE" sz="1200" b="1" dirty="0"/>
              <a:t>                    </a:t>
            </a:r>
            <a:r>
              <a:rPr lang="de-DE" sz="1200" b="1" dirty="0">
                <a:hlinkClick r:id="rId4"/>
              </a:rPr>
              <a:t>luther.gerhard@mx.uni-saarland.de</a:t>
            </a:r>
            <a:r>
              <a:rPr lang="de-DE" sz="1200" b="1" dirty="0"/>
              <a:t> </a:t>
            </a:r>
            <a:endParaRPr lang="de-DE" sz="1200" dirty="0"/>
          </a:p>
          <a:p>
            <a:pPr>
              <a:spcBef>
                <a:spcPct val="20000"/>
              </a:spcBef>
            </a:pPr>
            <a:r>
              <a:rPr lang="de-DE" sz="1200" b="1" dirty="0"/>
              <a:t>Homepage</a:t>
            </a:r>
            <a:r>
              <a:rPr lang="de-DE" sz="1200" dirty="0"/>
              <a:t>: </a:t>
            </a:r>
            <a:r>
              <a:rPr lang="de-DE" sz="1200" b="1" dirty="0">
                <a:hlinkClick r:id="rId5"/>
              </a:rPr>
              <a:t>http://www.uni-saarland.de/fak7/fze</a:t>
            </a:r>
            <a:endParaRPr lang="de-DE" sz="1200" b="1" dirty="0"/>
          </a:p>
        </p:txBody>
      </p:sp>
      <p:sp>
        <p:nvSpPr>
          <p:cNvPr id="6" name="Textfeld 5"/>
          <p:cNvSpPr txBox="1"/>
          <p:nvPr/>
        </p:nvSpPr>
        <p:spPr>
          <a:xfrm>
            <a:off x="0" y="0"/>
            <a:ext cx="3131840" cy="224644"/>
          </a:xfrm>
          <a:prstGeom prst="rect">
            <a:avLst/>
          </a:prstGeom>
          <a:noFill/>
        </p:spPr>
        <p:txBody>
          <a:bodyPr wrap="square" lIns="0" tIns="18000" rIns="0" bIns="18000" rtlCol="0">
            <a:spAutoFit/>
          </a:bodyPr>
          <a:lstStyle/>
          <a:p>
            <a:r>
              <a:rPr lang="de-DE" sz="1200" b="1" dirty="0" smtClean="0"/>
              <a:t>DPG2016_AKE2.1_Luther_KWK-vs.WP_kurz.pptx</a:t>
            </a:r>
            <a:endParaRPr lang="de-DE" sz="1200" b="1" dirty="0"/>
          </a:p>
        </p:txBody>
      </p:sp>
    </p:spTree>
    <p:extLst>
      <p:ext uri="{BB962C8B-B14F-4D97-AF65-F5344CB8AC3E}">
        <p14:creationId xmlns:p14="http://schemas.microsoft.com/office/powerpoint/2010/main" val="547700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49560" y="727792"/>
            <a:ext cx="8244879" cy="369332"/>
          </a:xfrm>
          <a:prstGeom prst="rect">
            <a:avLst/>
          </a:prstGeom>
          <a:noFill/>
        </p:spPr>
        <p:txBody>
          <a:bodyPr wrap="square" rtlCol="0">
            <a:spAutoFit/>
          </a:bodyPr>
          <a:lstStyle/>
          <a:p>
            <a:r>
              <a:rPr lang="de-DE" dirty="0" smtClean="0"/>
              <a:t>Nun stellen wir uns die Kernfrage:  </a:t>
            </a:r>
            <a:endParaRPr lang="de-DE" dirty="0"/>
          </a:p>
        </p:txBody>
      </p:sp>
      <p:sp>
        <p:nvSpPr>
          <p:cNvPr id="4" name="Titel 1"/>
          <p:cNvSpPr txBox="1">
            <a:spLocks/>
          </p:cNvSpPr>
          <p:nvPr/>
        </p:nvSpPr>
        <p:spPr>
          <a:xfrm>
            <a:off x="2254781" y="1209468"/>
            <a:ext cx="4634437" cy="648072"/>
          </a:xfrm>
          <a:prstGeom prst="rect">
            <a:avLst/>
          </a:prstGeom>
          <a:gradFill flip="none" rotWithShape="1">
            <a:gsLst>
              <a:gs pos="0">
                <a:srgbClr val="FFF200"/>
              </a:gs>
              <a:gs pos="73000">
                <a:srgbClr val="FF7A00"/>
              </a:gs>
              <a:gs pos="90000">
                <a:srgbClr val="FF0300"/>
              </a:gs>
              <a:gs pos="92000">
                <a:srgbClr val="4D0808"/>
              </a:gs>
            </a:gsLst>
            <a:lin ang="18900000" scaled="0"/>
            <a:tileRect/>
          </a:gradFill>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400" b="1" dirty="0" smtClean="0"/>
              <a:t>Wärmepumpe oder KWK -</a:t>
            </a:r>
            <a:br>
              <a:rPr lang="de-DE" sz="2400" b="1" dirty="0" smtClean="0"/>
            </a:br>
            <a:r>
              <a:rPr lang="de-DE" sz="1600" b="1" dirty="0" smtClean="0"/>
              <a:t>wer trägt die Energiewende im Wärmebereich</a:t>
            </a:r>
            <a:endParaRPr lang="de-DE" sz="2400" b="1" dirty="0"/>
          </a:p>
        </p:txBody>
      </p:sp>
      <p:sp>
        <p:nvSpPr>
          <p:cNvPr id="5" name="Textfeld 4"/>
          <p:cNvSpPr txBox="1"/>
          <p:nvPr/>
        </p:nvSpPr>
        <p:spPr>
          <a:xfrm>
            <a:off x="1025606" y="2276872"/>
            <a:ext cx="7092788" cy="2585323"/>
          </a:xfrm>
          <a:prstGeom prst="rect">
            <a:avLst/>
          </a:prstGeom>
          <a:noFill/>
        </p:spPr>
        <p:txBody>
          <a:bodyPr wrap="square" rtlCol="0">
            <a:spAutoFit/>
          </a:bodyPr>
          <a:lstStyle/>
          <a:p>
            <a:r>
              <a:rPr lang="de-DE" dirty="0" smtClean="0"/>
              <a:t>und untersuchen dafür zwei Teilfragen:</a:t>
            </a:r>
          </a:p>
          <a:p>
            <a:endParaRPr lang="de-DE" dirty="0" smtClean="0"/>
          </a:p>
          <a:p>
            <a:r>
              <a:rPr lang="de-DE" dirty="0" smtClean="0"/>
              <a:t>Kap 2.:  </a:t>
            </a:r>
            <a:r>
              <a:rPr lang="de-DE" b="1" dirty="0" smtClean="0"/>
              <a:t>Vergleich der Prozessketten</a:t>
            </a:r>
            <a:r>
              <a:rPr lang="de-DE" dirty="0" smtClean="0"/>
              <a:t>:     </a:t>
            </a:r>
          </a:p>
          <a:p>
            <a:r>
              <a:rPr lang="de-DE" dirty="0"/>
              <a:t> </a:t>
            </a:r>
            <a:r>
              <a:rPr lang="de-DE" dirty="0" smtClean="0"/>
              <a:t>                                        Erdgas   -&gt;     </a:t>
            </a:r>
            <a:r>
              <a:rPr lang="de-DE" b="1" dirty="0" smtClean="0">
                <a:solidFill>
                  <a:schemeClr val="accent6">
                    <a:lumMod val="50000"/>
                  </a:schemeClr>
                </a:solidFill>
              </a:rPr>
              <a:t>KWK</a:t>
            </a:r>
            <a:r>
              <a:rPr lang="de-DE" dirty="0" smtClean="0"/>
              <a:t>    -&gt;  Strom + Wärme</a:t>
            </a:r>
            <a:br>
              <a:rPr lang="de-DE" dirty="0" smtClean="0"/>
            </a:br>
            <a:r>
              <a:rPr lang="de-DE" dirty="0" smtClean="0"/>
              <a:t>                                  </a:t>
            </a:r>
          </a:p>
          <a:p>
            <a:r>
              <a:rPr lang="de-DE" dirty="0"/>
              <a:t> </a:t>
            </a:r>
            <a:r>
              <a:rPr lang="de-DE" dirty="0" smtClean="0"/>
              <a:t>                                         Erdgas   -&gt;     </a:t>
            </a:r>
            <a:r>
              <a:rPr lang="de-DE" b="1" dirty="0" smtClean="0">
                <a:solidFill>
                  <a:srgbClr val="FF0000"/>
                </a:solidFill>
              </a:rPr>
              <a:t>GuD</a:t>
            </a:r>
            <a:r>
              <a:rPr lang="de-DE" dirty="0" smtClean="0"/>
              <a:t>    -&gt;    Strom </a:t>
            </a:r>
            <a:endParaRPr lang="de-DE" dirty="0"/>
          </a:p>
          <a:p>
            <a:r>
              <a:rPr lang="de-DE" dirty="0" smtClean="0"/>
              <a:t>                                                     </a:t>
            </a:r>
            <a:r>
              <a:rPr lang="de-DE" sz="1400" dirty="0" smtClean="0"/>
              <a:t>  </a:t>
            </a:r>
            <a:r>
              <a:rPr lang="de-DE" dirty="0" smtClean="0"/>
              <a:t>           </a:t>
            </a:r>
            <a:r>
              <a:rPr lang="de-DE" b="1" dirty="0" smtClean="0">
                <a:solidFill>
                  <a:srgbClr val="3333FF"/>
                </a:solidFill>
              </a:rPr>
              <a:t>WP </a:t>
            </a:r>
            <a:r>
              <a:rPr lang="de-DE" dirty="0" smtClean="0"/>
              <a:t>    -&gt;    +  Wärme</a:t>
            </a:r>
          </a:p>
          <a:p>
            <a:endParaRPr lang="de-DE" dirty="0"/>
          </a:p>
          <a:p>
            <a:r>
              <a:rPr lang="de-DE" dirty="0" smtClean="0"/>
              <a:t>Kap 3.:  </a:t>
            </a:r>
            <a:r>
              <a:rPr lang="de-DE" b="1" dirty="0" smtClean="0"/>
              <a:t>Was passt besser zur RE basierten Energiewende  </a:t>
            </a:r>
            <a:endParaRPr lang="de-DE" b="1" dirty="0"/>
          </a:p>
        </p:txBody>
      </p:sp>
    </p:spTree>
    <p:extLst>
      <p:ext uri="{BB962C8B-B14F-4D97-AF65-F5344CB8AC3E}">
        <p14:creationId xmlns:p14="http://schemas.microsoft.com/office/powerpoint/2010/main" val="47828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p:cNvSpPr>
            <a:spLocks noGrp="1"/>
          </p:cNvSpPr>
          <p:nvPr>
            <p:ph type="ctrTitle"/>
          </p:nvPr>
        </p:nvSpPr>
        <p:spPr>
          <a:xfrm>
            <a:off x="685800" y="1412776"/>
            <a:ext cx="7772400" cy="891530"/>
          </a:xfrm>
        </p:spPr>
        <p:txBody>
          <a:bodyPr/>
          <a:lstStyle/>
          <a:p>
            <a:r>
              <a:rPr lang="de-DE" sz="3600" dirty="0" smtClean="0"/>
              <a:t>2. Vergleich: KWK und  {GuD + WP}</a:t>
            </a:r>
          </a:p>
        </p:txBody>
      </p:sp>
      <p:sp>
        <p:nvSpPr>
          <p:cNvPr id="58371" name="Textfeld 4"/>
          <p:cNvSpPr txBox="1">
            <a:spLocks noChangeArrowheads="1"/>
          </p:cNvSpPr>
          <p:nvPr/>
        </p:nvSpPr>
        <p:spPr bwMode="auto">
          <a:xfrm>
            <a:off x="4067175" y="4149725"/>
            <a:ext cx="3817938" cy="922338"/>
          </a:xfrm>
          <a:prstGeom prst="rect">
            <a:avLst/>
          </a:prstGeom>
          <a:noFill/>
          <a:ln w="9525">
            <a:noFill/>
            <a:miter lim="800000"/>
            <a:headEnd/>
            <a:tailEnd/>
          </a:ln>
        </p:spPr>
        <p:txBody>
          <a:bodyPr>
            <a:spAutoFit/>
          </a:bodyPr>
          <a:lstStyle/>
          <a:p>
            <a:r>
              <a:rPr lang="de-DE"/>
              <a:t>KWK  = KraftWärme -Kopplung</a:t>
            </a:r>
          </a:p>
          <a:p>
            <a:r>
              <a:rPr lang="de-DE"/>
              <a:t> GuD  = Gas-und Dampf -Kraftwerk</a:t>
            </a:r>
          </a:p>
          <a:p>
            <a:r>
              <a:rPr lang="de-DE"/>
              <a:t>  WP = elektrische Wärmepumpe</a:t>
            </a:r>
          </a:p>
        </p:txBody>
      </p:sp>
      <p:sp>
        <p:nvSpPr>
          <p:cNvPr id="58372" name="Textfeld 3"/>
          <p:cNvSpPr txBox="1">
            <a:spLocks noChangeArrowheads="1"/>
          </p:cNvSpPr>
          <p:nvPr/>
        </p:nvSpPr>
        <p:spPr bwMode="auto">
          <a:xfrm flipH="1">
            <a:off x="35496" y="49002"/>
            <a:ext cx="217488" cy="247650"/>
          </a:xfrm>
          <a:prstGeom prst="rect">
            <a:avLst/>
          </a:prstGeom>
          <a:noFill/>
          <a:ln w="9525">
            <a:noFill/>
            <a:miter lim="800000"/>
            <a:headEnd/>
            <a:tailEnd/>
          </a:ln>
        </p:spPr>
        <p:txBody>
          <a:bodyPr lIns="0" tIns="0" rIns="0" bIns="0">
            <a:spAutoFit/>
          </a:bodyPr>
          <a:lstStyle/>
          <a:p>
            <a:r>
              <a:rPr lang="de-DE" sz="1600" b="1" dirty="0"/>
              <a:t> </a:t>
            </a:r>
            <a:r>
              <a:rPr lang="de-DE" sz="1600" b="1" dirty="0" smtClean="0"/>
              <a:t>2 </a:t>
            </a:r>
            <a:endParaRPr lang="de-DE" b="1" dirty="0"/>
          </a:p>
        </p:txBody>
      </p:sp>
    </p:spTree>
    <p:extLst>
      <p:ext uri="{BB962C8B-B14F-4D97-AF65-F5344CB8AC3E}">
        <p14:creationId xmlns:p14="http://schemas.microsoft.com/office/powerpoint/2010/main" val="1382466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734956" y="188913"/>
            <a:ext cx="7385163" cy="1877437"/>
          </a:xfrm>
          <a:prstGeom prst="rect">
            <a:avLst/>
          </a:prstGeom>
          <a:noFill/>
          <a:ln w="9525">
            <a:noFill/>
            <a:miter lim="800000"/>
            <a:headEnd/>
            <a:tailEnd/>
          </a:ln>
        </p:spPr>
        <p:txBody>
          <a:bodyPr wrap="none">
            <a:spAutoFit/>
          </a:bodyPr>
          <a:lstStyle/>
          <a:p>
            <a:pPr algn="ctr"/>
            <a:r>
              <a:rPr lang="de-DE" sz="3200" b="1" dirty="0">
                <a:solidFill>
                  <a:srgbClr val="000000"/>
                </a:solidFill>
              </a:rPr>
              <a:t>Die EU schreibt </a:t>
            </a:r>
            <a:r>
              <a:rPr lang="de-DE" sz="3200" b="1" dirty="0" smtClean="0">
                <a:solidFill>
                  <a:srgbClr val="000000"/>
                </a:solidFill>
              </a:rPr>
              <a:t>vor</a:t>
            </a:r>
            <a:r>
              <a:rPr lang="de-DE" sz="3200" b="1" dirty="0">
                <a:solidFill>
                  <a:srgbClr val="000000"/>
                </a:solidFill>
              </a:rPr>
              <a:t>,</a:t>
            </a:r>
          </a:p>
          <a:p>
            <a:pPr algn="ctr"/>
            <a:r>
              <a:rPr lang="de-DE" sz="2400" b="1" dirty="0">
                <a:solidFill>
                  <a:srgbClr val="000000"/>
                </a:solidFill>
              </a:rPr>
              <a:t>dass bei Förderung der KWK in den Mitgliedsländern,</a:t>
            </a:r>
          </a:p>
          <a:p>
            <a:pPr algn="ctr"/>
            <a:r>
              <a:rPr lang="de-DE" sz="2000" b="1" dirty="0">
                <a:solidFill>
                  <a:srgbClr val="000000"/>
                </a:solidFill>
              </a:rPr>
              <a:t>zum Vergleich mit der getrennter Erzeugung von Strom und Wärme</a:t>
            </a:r>
            <a:r>
              <a:rPr lang="de-DE" sz="2400" b="1" dirty="0">
                <a:solidFill>
                  <a:srgbClr val="000000"/>
                </a:solidFill>
              </a:rPr>
              <a:t> </a:t>
            </a:r>
          </a:p>
          <a:p>
            <a:pPr algn="ctr"/>
            <a:r>
              <a:rPr lang="de-DE" b="1" dirty="0">
                <a:solidFill>
                  <a:srgbClr val="000000"/>
                </a:solidFill>
              </a:rPr>
              <a:t>betrachtet wird:</a:t>
            </a:r>
          </a:p>
          <a:p>
            <a:pPr algn="ctr"/>
            <a:endParaRPr lang="de-DE" dirty="0">
              <a:solidFill>
                <a:srgbClr val="000000"/>
              </a:solidFill>
            </a:endParaRPr>
          </a:p>
        </p:txBody>
      </p:sp>
      <p:sp>
        <p:nvSpPr>
          <p:cNvPr id="86019" name="Text Box 3"/>
          <p:cNvSpPr txBox="1">
            <a:spLocks noChangeArrowheads="1"/>
          </p:cNvSpPr>
          <p:nvPr/>
        </p:nvSpPr>
        <p:spPr bwMode="auto">
          <a:xfrm>
            <a:off x="198438" y="3176588"/>
            <a:ext cx="8874125" cy="730250"/>
          </a:xfrm>
          <a:prstGeom prst="rect">
            <a:avLst/>
          </a:prstGeom>
          <a:noFill/>
          <a:ln w="9525">
            <a:noFill/>
            <a:miter lim="800000"/>
            <a:headEnd/>
            <a:tailEnd/>
          </a:ln>
        </p:spPr>
        <p:txBody>
          <a:bodyPr wrap="none" lIns="0" tIns="0" rIns="0" bIns="0">
            <a:spAutoFit/>
          </a:bodyPr>
          <a:lstStyle/>
          <a:p>
            <a:r>
              <a:rPr lang="de-DE" sz="2400">
                <a:solidFill>
                  <a:srgbClr val="000000"/>
                </a:solidFill>
              </a:rPr>
              <a:t>2. </a:t>
            </a:r>
            <a:r>
              <a:rPr lang="de-DE" sz="2400" u="sng">
                <a:solidFill>
                  <a:srgbClr val="000000"/>
                </a:solidFill>
              </a:rPr>
              <a:t>Gleiche </a:t>
            </a:r>
            <a:r>
              <a:rPr lang="de-DE" sz="2400" b="1" u="sng">
                <a:solidFill>
                  <a:srgbClr val="0066FF"/>
                </a:solidFill>
              </a:rPr>
              <a:t>Primärenergie</a:t>
            </a:r>
            <a:r>
              <a:rPr lang="de-DE" sz="2400">
                <a:solidFill>
                  <a:srgbClr val="000000"/>
                </a:solidFill>
              </a:rPr>
              <a:t>träger</a:t>
            </a:r>
            <a:r>
              <a:rPr lang="de-DE" sz="800">
                <a:solidFill>
                  <a:srgbClr val="000000"/>
                </a:solidFill>
              </a:rPr>
              <a:t>   </a:t>
            </a:r>
          </a:p>
          <a:p>
            <a:r>
              <a:rPr lang="de-DE" sz="2400">
                <a:solidFill>
                  <a:srgbClr val="000000"/>
                </a:solidFill>
              </a:rPr>
              <a:t>      </a:t>
            </a:r>
            <a:r>
              <a:rPr lang="de-DE">
                <a:solidFill>
                  <a:srgbClr val="000000"/>
                </a:solidFill>
              </a:rPr>
              <a:t>also z.B. Erdgaseinsatz nicht nur bei KWK sondern auch bei getrennter Erzeugung</a:t>
            </a:r>
          </a:p>
        </p:txBody>
      </p:sp>
      <p:sp>
        <p:nvSpPr>
          <p:cNvPr id="86020" name="Text Box 4"/>
          <p:cNvSpPr txBox="1">
            <a:spLocks noChangeArrowheads="1"/>
          </p:cNvSpPr>
          <p:nvPr/>
        </p:nvSpPr>
        <p:spPr bwMode="auto">
          <a:xfrm>
            <a:off x="85725" y="2060575"/>
            <a:ext cx="9017000" cy="762000"/>
          </a:xfrm>
          <a:prstGeom prst="rect">
            <a:avLst/>
          </a:prstGeom>
          <a:noFill/>
          <a:ln w="9525">
            <a:noFill/>
            <a:miter lim="800000"/>
            <a:headEnd/>
            <a:tailEnd/>
          </a:ln>
        </p:spPr>
        <p:txBody>
          <a:bodyPr wrap="none" lIns="0" tIns="0" rIns="0" bIns="0">
            <a:spAutoFit/>
          </a:bodyPr>
          <a:lstStyle/>
          <a:p>
            <a:r>
              <a:rPr lang="de-DE" sz="2400">
                <a:solidFill>
                  <a:srgbClr val="000000"/>
                </a:solidFill>
              </a:rPr>
              <a:t>1. </a:t>
            </a:r>
            <a:r>
              <a:rPr lang="de-DE" sz="2400" b="1" u="sng">
                <a:solidFill>
                  <a:srgbClr val="CC0066"/>
                </a:solidFill>
              </a:rPr>
              <a:t>Eine detaillierte Gleicheit der Wärme- und Stromproduktion</a:t>
            </a:r>
            <a:r>
              <a:rPr lang="de-DE" sz="2400">
                <a:solidFill>
                  <a:srgbClr val="000000"/>
                </a:solidFill>
              </a:rPr>
              <a:t> </a:t>
            </a:r>
            <a:r>
              <a:rPr lang="de-DE">
                <a:solidFill>
                  <a:srgbClr val="000000"/>
                </a:solidFill>
              </a:rPr>
              <a:t/>
            </a:r>
            <a:br>
              <a:rPr lang="de-DE">
                <a:solidFill>
                  <a:srgbClr val="000000"/>
                </a:solidFill>
              </a:rPr>
            </a:br>
            <a:r>
              <a:rPr lang="de-DE" sz="800">
                <a:solidFill>
                  <a:srgbClr val="000000"/>
                </a:solidFill>
              </a:rPr>
              <a:t>  </a:t>
            </a:r>
          </a:p>
          <a:p>
            <a:r>
              <a:rPr lang="de-DE">
                <a:solidFill>
                  <a:srgbClr val="000000"/>
                </a:solidFill>
              </a:rPr>
              <a:t>             also gleiche Strom- und gleiche Wärmeproduktion auch in getrennter Erzeugung.</a:t>
            </a:r>
            <a:endParaRPr lang="de-DE" sz="1400">
              <a:solidFill>
                <a:srgbClr val="000000"/>
              </a:solidFill>
            </a:endParaRPr>
          </a:p>
        </p:txBody>
      </p:sp>
      <p:sp>
        <p:nvSpPr>
          <p:cNvPr id="86021" name="Text Box 5"/>
          <p:cNvSpPr txBox="1">
            <a:spLocks noChangeArrowheads="1"/>
          </p:cNvSpPr>
          <p:nvPr/>
        </p:nvSpPr>
        <p:spPr bwMode="auto">
          <a:xfrm>
            <a:off x="193675" y="4473575"/>
            <a:ext cx="6143092" cy="830997"/>
          </a:xfrm>
          <a:prstGeom prst="rect">
            <a:avLst/>
          </a:prstGeom>
          <a:noFill/>
          <a:ln w="9525">
            <a:noFill/>
            <a:miter lim="800000"/>
            <a:headEnd/>
            <a:tailEnd/>
          </a:ln>
        </p:spPr>
        <p:txBody>
          <a:bodyPr wrap="none">
            <a:spAutoFit/>
          </a:bodyPr>
          <a:lstStyle/>
          <a:p>
            <a:r>
              <a:rPr lang="de-DE" sz="2400" dirty="0">
                <a:solidFill>
                  <a:srgbClr val="000000"/>
                </a:solidFill>
              </a:rPr>
              <a:t>3. </a:t>
            </a:r>
            <a:r>
              <a:rPr lang="de-DE" sz="2400" b="1" u="sng" dirty="0">
                <a:solidFill>
                  <a:srgbClr val="FF66FF"/>
                </a:solidFill>
              </a:rPr>
              <a:t>Moderne</a:t>
            </a:r>
            <a:r>
              <a:rPr lang="de-DE" sz="2400" dirty="0">
                <a:solidFill>
                  <a:srgbClr val="000000"/>
                </a:solidFill>
              </a:rPr>
              <a:t> Anlagen der getrennten Erzeugung</a:t>
            </a:r>
            <a:r>
              <a:rPr lang="de-DE" sz="800" dirty="0">
                <a:solidFill>
                  <a:srgbClr val="000000"/>
                </a:solidFill>
              </a:rPr>
              <a:t>   </a:t>
            </a:r>
          </a:p>
          <a:p>
            <a:r>
              <a:rPr lang="de-DE" sz="2400" dirty="0">
                <a:solidFill>
                  <a:srgbClr val="000000"/>
                </a:solidFill>
              </a:rPr>
              <a:t>                  </a:t>
            </a:r>
            <a:r>
              <a:rPr lang="de-DE" dirty="0">
                <a:solidFill>
                  <a:srgbClr val="000000"/>
                </a:solidFill>
              </a:rPr>
              <a:t>also z.B.:  GUD und </a:t>
            </a:r>
            <a:r>
              <a:rPr lang="de-DE" dirty="0" smtClean="0">
                <a:solidFill>
                  <a:srgbClr val="000000"/>
                </a:solidFill>
              </a:rPr>
              <a:t>Brennwertkessel</a:t>
            </a:r>
          </a:p>
        </p:txBody>
      </p:sp>
      <p:sp>
        <p:nvSpPr>
          <p:cNvPr id="86022" name="Text Box 6"/>
          <p:cNvSpPr txBox="1">
            <a:spLocks noChangeArrowheads="1"/>
          </p:cNvSpPr>
          <p:nvPr/>
        </p:nvSpPr>
        <p:spPr bwMode="auto">
          <a:xfrm>
            <a:off x="71438" y="80963"/>
            <a:ext cx="227626" cy="215444"/>
          </a:xfrm>
          <a:prstGeom prst="rect">
            <a:avLst/>
          </a:prstGeom>
          <a:noFill/>
          <a:ln w="9525">
            <a:noFill/>
            <a:miter lim="800000"/>
            <a:headEnd/>
            <a:tailEnd/>
          </a:ln>
        </p:spPr>
        <p:txBody>
          <a:bodyPr wrap="none" lIns="0" tIns="0" rIns="0" bIns="0">
            <a:spAutoFit/>
          </a:bodyPr>
          <a:lstStyle/>
          <a:p>
            <a:r>
              <a:rPr lang="de-DE" sz="1400" dirty="0" smtClean="0">
                <a:solidFill>
                  <a:srgbClr val="000000"/>
                </a:solidFill>
              </a:rPr>
              <a:t>2.1</a:t>
            </a:r>
            <a:endParaRPr lang="de-DE" sz="1400" dirty="0">
              <a:solidFill>
                <a:srgbClr val="000000"/>
              </a:solidFill>
            </a:endParaRPr>
          </a:p>
        </p:txBody>
      </p:sp>
    </p:spTree>
    <p:extLst>
      <p:ext uri="{BB962C8B-B14F-4D97-AF65-F5344CB8AC3E}">
        <p14:creationId xmlns:p14="http://schemas.microsoft.com/office/powerpoint/2010/main" val="838292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79512" y="764704"/>
            <a:ext cx="8820980" cy="6155531"/>
          </a:xfrm>
          <a:prstGeom prst="rect">
            <a:avLst/>
          </a:prstGeom>
        </p:spPr>
        <p:txBody>
          <a:bodyPr wrap="square">
            <a:spAutoFit/>
          </a:bodyPr>
          <a:lstStyle/>
          <a:p>
            <a:r>
              <a:rPr lang="de-DE" i="1" dirty="0" smtClean="0"/>
              <a:t>ANHANG </a:t>
            </a:r>
            <a:r>
              <a:rPr lang="de-DE" i="1" dirty="0"/>
              <a:t>II </a:t>
            </a:r>
            <a:r>
              <a:rPr lang="de-DE" i="1" dirty="0" smtClean="0"/>
              <a:t>:  </a:t>
            </a:r>
            <a:r>
              <a:rPr lang="de-DE" b="1" dirty="0" smtClean="0"/>
              <a:t>VERFAHREN </a:t>
            </a:r>
            <a:r>
              <a:rPr lang="de-DE" b="1" dirty="0"/>
              <a:t>ZUR BESTIMMUNG DER EFFIZIENZ DES KWK-PROZESSES </a:t>
            </a:r>
            <a:endParaRPr lang="de-DE" dirty="0"/>
          </a:p>
          <a:p>
            <a:r>
              <a:rPr lang="de-DE" dirty="0" smtClean="0"/>
              <a:t>.............</a:t>
            </a:r>
          </a:p>
          <a:p>
            <a:r>
              <a:rPr lang="de-DE" dirty="0" smtClean="0"/>
              <a:t>f</a:t>
            </a:r>
            <a:r>
              <a:rPr lang="de-DE" dirty="0"/>
              <a:t>) Wirkungsgrad-</a:t>
            </a:r>
            <a:r>
              <a:rPr lang="de-DE" b="1" u="sng" dirty="0"/>
              <a:t>Referenzwerte für die getrennte Erzeugung </a:t>
            </a:r>
            <a:r>
              <a:rPr lang="de-DE" dirty="0"/>
              <a:t>von Strom und Wärme</a:t>
            </a:r>
          </a:p>
          <a:p>
            <a:r>
              <a:rPr lang="de-DE" sz="1100" dirty="0" smtClean="0"/>
              <a:t>  </a:t>
            </a:r>
            <a:endParaRPr lang="de-DE" sz="2000" dirty="0"/>
          </a:p>
          <a:p>
            <a:r>
              <a:rPr lang="de-DE" sz="1200" dirty="0"/>
              <a:t>Die harmonisierten Wirkungsgrad-Referenzwerte bestehen aus einer Matrix von Werten, aufgeschlüsselt nach relevanten Faktoren wie Baujahr und Brennstofftypen, und müssen sich auf eine ausführlich dokumentierte Analyse stützen, bei der unter anderem die Betriebsdaten bei realen Betriebsbedingungen, der Brennstoffmix, die klimatischen Bedingungen und die angewandten KWK-Technologien berücksichtigt werden. </a:t>
            </a:r>
          </a:p>
          <a:p>
            <a:r>
              <a:rPr lang="de-DE" sz="1200" dirty="0"/>
              <a:t>Anhand der Wirkungsgrad-Referenzwerte für die getrennte Erzeugung von Strom und Wärme gemäß der Formel unter Buchstabe b ist der Betriebswirkungsgrad der getrennten Erzeugung von Strom und Wärme zu ermitteln, die durch KWK ersetzt werden soll. </a:t>
            </a:r>
            <a:endParaRPr lang="de-DE" sz="1200" dirty="0" smtClean="0"/>
          </a:p>
          <a:p>
            <a:endParaRPr lang="de-DE" dirty="0" smtClean="0"/>
          </a:p>
          <a:p>
            <a:r>
              <a:rPr lang="de-DE" dirty="0" smtClean="0"/>
              <a:t>Die </a:t>
            </a:r>
            <a:r>
              <a:rPr lang="de-DE" dirty="0"/>
              <a:t>Wirkungsgrad-Referenzwerte werden nach</a:t>
            </a:r>
            <a:r>
              <a:rPr lang="de-DE" b="1" u="sng" dirty="0"/>
              <a:t> folgenden Grundsätzen </a:t>
            </a:r>
            <a:r>
              <a:rPr lang="de-DE" dirty="0" smtClean="0"/>
              <a:t>b </a:t>
            </a:r>
            <a:r>
              <a:rPr lang="de-DE" dirty="0" err="1" smtClean="0"/>
              <a:t>erechnet</a:t>
            </a:r>
            <a:r>
              <a:rPr lang="de-DE" dirty="0"/>
              <a:t>:</a:t>
            </a:r>
          </a:p>
          <a:p>
            <a:endParaRPr lang="de-DE" dirty="0" smtClean="0"/>
          </a:p>
          <a:p>
            <a:r>
              <a:rPr lang="de-DE" dirty="0" smtClean="0"/>
              <a:t>1</a:t>
            </a:r>
            <a:r>
              <a:rPr lang="de-DE" dirty="0"/>
              <a:t>. Beim Vergleich von KWK-Blöcken mit Anlagen zur getrennten Stromerzeugung gilt der Grundsatz, dass </a:t>
            </a:r>
            <a:r>
              <a:rPr lang="de-DE" dirty="0" smtClean="0"/>
              <a:t>die  </a:t>
            </a:r>
            <a:r>
              <a:rPr lang="de-DE" b="1" dirty="0" smtClean="0"/>
              <a:t>gleichen </a:t>
            </a:r>
            <a:r>
              <a:rPr lang="de-DE" b="1" dirty="0"/>
              <a:t>Kategorien von Brennstoffen </a:t>
            </a:r>
            <a:r>
              <a:rPr lang="de-DE" b="1" dirty="0" smtClean="0"/>
              <a:t> </a:t>
            </a:r>
            <a:r>
              <a:rPr lang="de-DE" dirty="0" smtClean="0"/>
              <a:t> verglichen </a:t>
            </a:r>
            <a:r>
              <a:rPr lang="de-DE" dirty="0"/>
              <a:t>werden.</a:t>
            </a:r>
          </a:p>
          <a:p>
            <a:endParaRPr lang="de-DE" dirty="0" smtClean="0"/>
          </a:p>
          <a:p>
            <a:r>
              <a:rPr lang="de-DE" dirty="0" smtClean="0"/>
              <a:t>2</a:t>
            </a:r>
            <a:r>
              <a:rPr lang="de-DE" dirty="0"/>
              <a:t>. Jeder KWK-Block </a:t>
            </a:r>
            <a:r>
              <a:rPr lang="de-DE" dirty="0" smtClean="0"/>
              <a:t>wird  </a:t>
            </a:r>
            <a:r>
              <a:rPr lang="de-DE" b="1" dirty="0">
                <a:solidFill>
                  <a:srgbClr val="3333FF"/>
                </a:solidFill>
              </a:rPr>
              <a:t>mit der besten </a:t>
            </a:r>
            <a:r>
              <a:rPr lang="de-DE" b="1" dirty="0" smtClean="0">
                <a:solidFill>
                  <a:srgbClr val="3333FF"/>
                </a:solidFill>
              </a:rPr>
              <a:t> im </a:t>
            </a:r>
            <a:r>
              <a:rPr lang="de-DE" b="1" dirty="0">
                <a:solidFill>
                  <a:srgbClr val="3333FF"/>
                </a:solidFill>
              </a:rPr>
              <a:t>Jahr des Baus </a:t>
            </a:r>
            <a:r>
              <a:rPr lang="de-DE" dirty="0"/>
              <a:t>dieses KWK-Blocks auf dem Markt </a:t>
            </a:r>
            <a:r>
              <a:rPr lang="de-DE" b="1" dirty="0">
                <a:solidFill>
                  <a:srgbClr val="3333FF"/>
                </a:solidFill>
              </a:rPr>
              <a:t>erhältlichen und wirtschaftlich vertretbaren Technologie </a:t>
            </a:r>
            <a:r>
              <a:rPr lang="de-DE" dirty="0"/>
              <a:t>für die getrennte Erzeugung von Wärme und Strom verglichen.</a:t>
            </a:r>
          </a:p>
          <a:p>
            <a:endParaRPr lang="de-DE" sz="1400" dirty="0"/>
          </a:p>
          <a:p>
            <a:r>
              <a:rPr lang="de-DE" sz="1200" dirty="0" smtClean="0"/>
              <a:t>3</a:t>
            </a:r>
            <a:r>
              <a:rPr lang="de-DE" sz="1200" dirty="0"/>
              <a:t>. Die Wirkungsgrad-Referenzwerte für KWK-Blöcke, die mehr als zehn Jahre alt sind, werden auf der Grundlage der Referenzwerte von Blöcken festgelegt, die zehn Jahre alt sind.</a:t>
            </a:r>
          </a:p>
          <a:p>
            <a:r>
              <a:rPr lang="de-DE" sz="1200" dirty="0"/>
              <a:t>4. Die Wirkungsgrad-Referenzwerte für die getrennte Erzeugung von Strom und Wärme müssen die klimatischen Unterschiede zwischen den Mitgliedstaaten widerspiegeln</a:t>
            </a:r>
            <a:r>
              <a:rPr lang="de-DE" sz="1200" dirty="0" smtClean="0"/>
              <a:t>.</a:t>
            </a:r>
            <a:br>
              <a:rPr lang="de-DE" sz="1200" dirty="0" smtClean="0"/>
            </a:br>
            <a:endParaRPr lang="de-DE" sz="1200" dirty="0" smtClean="0"/>
          </a:p>
          <a:p>
            <a:r>
              <a:rPr lang="de-DE" sz="1200" dirty="0" smtClean="0"/>
              <a:t>DE </a:t>
            </a:r>
            <a:r>
              <a:rPr lang="de-DE" sz="1200" dirty="0"/>
              <a:t>L 315/32 Amtsblatt der Europäischen Union 14.11.2012</a:t>
            </a:r>
          </a:p>
        </p:txBody>
      </p:sp>
      <p:sp>
        <p:nvSpPr>
          <p:cNvPr id="3" name="Textfeld 2"/>
          <p:cNvSpPr txBox="1"/>
          <p:nvPr/>
        </p:nvSpPr>
        <p:spPr>
          <a:xfrm>
            <a:off x="35496" y="35332"/>
            <a:ext cx="6228692" cy="369332"/>
          </a:xfrm>
          <a:prstGeom prst="rect">
            <a:avLst/>
          </a:prstGeom>
          <a:noFill/>
        </p:spPr>
        <p:txBody>
          <a:bodyPr wrap="square" rtlCol="0">
            <a:spAutoFit/>
          </a:bodyPr>
          <a:lstStyle/>
          <a:p>
            <a:r>
              <a:rPr lang="de-DE" b="1" u="sng" dirty="0" smtClean="0"/>
              <a:t>Auszug aus EU Energie-Effizienzrichtlinie  </a:t>
            </a:r>
            <a:r>
              <a:rPr lang="de-DE" dirty="0" smtClean="0"/>
              <a:t>( </a:t>
            </a:r>
            <a:r>
              <a:rPr lang="de-DE" b="1" dirty="0" smtClean="0"/>
              <a:t>2012/27/EU)  </a:t>
            </a:r>
            <a:endParaRPr lang="de-DE" dirty="0"/>
          </a:p>
        </p:txBody>
      </p:sp>
      <p:sp>
        <p:nvSpPr>
          <p:cNvPr id="4" name="Abgerundetes Rechteck 3"/>
          <p:cNvSpPr/>
          <p:nvPr/>
        </p:nvSpPr>
        <p:spPr>
          <a:xfrm>
            <a:off x="2087724" y="4005064"/>
            <a:ext cx="3780420" cy="360040"/>
          </a:xfrm>
          <a:prstGeom prst="roundRect">
            <a:avLst/>
          </a:prstGeom>
          <a:solidFill>
            <a:srgbClr val="CCFF99">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Abgerundetes Rechteck 4"/>
          <p:cNvSpPr/>
          <p:nvPr/>
        </p:nvSpPr>
        <p:spPr>
          <a:xfrm>
            <a:off x="2555776" y="4525104"/>
            <a:ext cx="1512168" cy="288032"/>
          </a:xfrm>
          <a:prstGeom prst="roundRect">
            <a:avLst/>
          </a:prstGeom>
          <a:solidFill>
            <a:schemeClr val="accent6">
              <a:lumMod val="60000"/>
              <a:lumOff val="40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Abgerundetes Rechteck 5"/>
          <p:cNvSpPr/>
          <p:nvPr/>
        </p:nvSpPr>
        <p:spPr>
          <a:xfrm>
            <a:off x="4461118" y="4833156"/>
            <a:ext cx="1188132" cy="288032"/>
          </a:xfrm>
          <a:prstGeom prst="roundRect">
            <a:avLst/>
          </a:prstGeom>
          <a:solidFill>
            <a:schemeClr val="accent6">
              <a:lumMod val="60000"/>
              <a:lumOff val="40000"/>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p:cNvSpPr/>
          <p:nvPr/>
        </p:nvSpPr>
        <p:spPr>
          <a:xfrm>
            <a:off x="8850250" y="80628"/>
            <a:ext cx="222250" cy="222250"/>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062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97514" y="6597585"/>
            <a:ext cx="8874986" cy="251795"/>
          </a:xfrm>
          <a:prstGeom prst="rect">
            <a:avLst/>
          </a:prstGeom>
          <a:noFill/>
        </p:spPr>
        <p:txBody>
          <a:bodyPr wrap="square" lIns="36000" tIns="18000" rIns="36000" bIns="18000" rtlCol="0">
            <a:spAutoFit/>
          </a:bodyPr>
          <a:lstStyle/>
          <a:p>
            <a:r>
              <a:rPr lang="de-DE" sz="1200" dirty="0" smtClean="0"/>
              <a:t>Quelle des Grundbildes: Bundesverband Kraftwärmekopplung (</a:t>
            </a:r>
            <a:r>
              <a:rPr lang="de-DE" sz="1200" dirty="0" err="1" smtClean="0"/>
              <a:t>B.KWK</a:t>
            </a:r>
            <a:r>
              <a:rPr lang="de-DE" sz="1200" dirty="0" smtClean="0"/>
              <a:t>): http</a:t>
            </a:r>
            <a:r>
              <a:rPr lang="de-DE" sz="1200" dirty="0"/>
              <a:t>://</a:t>
            </a:r>
            <a:r>
              <a:rPr lang="de-DE" sz="1200" dirty="0" err="1"/>
              <a:t>www.bkwk.de</a:t>
            </a:r>
            <a:r>
              <a:rPr lang="de-DE" sz="1200" dirty="0"/>
              <a:t>/</a:t>
            </a:r>
            <a:r>
              <a:rPr lang="de-DE" sz="1200" dirty="0" err="1"/>
              <a:t>infos_zahlen_zur_kwk</a:t>
            </a:r>
            <a:r>
              <a:rPr lang="de-DE" sz="1200" dirty="0"/>
              <a:t>/</a:t>
            </a:r>
            <a:r>
              <a:rPr lang="de-DE" sz="1200" dirty="0" err="1"/>
              <a:t>grafiken_und_poster</a:t>
            </a:r>
            <a:r>
              <a:rPr lang="de-DE" sz="1400" dirty="0"/>
              <a:t>/</a:t>
            </a:r>
            <a:endParaRPr lang="de-DE" dirty="0"/>
          </a:p>
        </p:txBody>
      </p:sp>
      <p:sp>
        <p:nvSpPr>
          <p:cNvPr id="5" name="Rechteck 4"/>
          <p:cNvSpPr/>
          <p:nvPr/>
        </p:nvSpPr>
        <p:spPr>
          <a:xfrm>
            <a:off x="197514" y="224644"/>
            <a:ext cx="8748972" cy="369332"/>
          </a:xfrm>
          <a:prstGeom prst="rect">
            <a:avLst/>
          </a:prstGeom>
        </p:spPr>
        <p:txBody>
          <a:bodyPr wrap="square">
            <a:spAutoFit/>
          </a:bodyPr>
          <a:lstStyle/>
          <a:p>
            <a:r>
              <a:rPr lang="de-DE" u="sng" dirty="0" smtClean="0"/>
              <a:t>Vergleich </a:t>
            </a:r>
            <a:r>
              <a:rPr lang="de-DE" u="sng" dirty="0"/>
              <a:t>des </a:t>
            </a:r>
            <a:r>
              <a:rPr lang="de-DE" u="sng" dirty="0" err="1" smtClean="0"/>
              <a:t>B.KWK</a:t>
            </a:r>
            <a:r>
              <a:rPr lang="de-DE" dirty="0" smtClean="0"/>
              <a:t>:   Vorteil </a:t>
            </a:r>
            <a:r>
              <a:rPr lang="de-DE" dirty="0"/>
              <a:t>der gekoppelten Erzeugung </a:t>
            </a:r>
          </a:p>
        </p:txBody>
      </p:sp>
      <p:sp>
        <p:nvSpPr>
          <p:cNvPr id="10" name="Textfeld 9"/>
          <p:cNvSpPr txBox="1"/>
          <p:nvPr/>
        </p:nvSpPr>
        <p:spPr>
          <a:xfrm>
            <a:off x="431540" y="5949280"/>
            <a:ext cx="8352928" cy="646331"/>
          </a:xfrm>
          <a:prstGeom prst="rect">
            <a:avLst/>
          </a:prstGeom>
          <a:solidFill>
            <a:srgbClr val="FFFF00"/>
          </a:solidFill>
          <a:ln w="38100">
            <a:solidFill>
              <a:srgbClr val="FF0000"/>
            </a:solidFill>
          </a:ln>
        </p:spPr>
        <p:txBody>
          <a:bodyPr wrap="square" rtlCol="0">
            <a:spAutoFit/>
          </a:bodyPr>
          <a:lstStyle/>
          <a:p>
            <a:r>
              <a:rPr lang="de-DE" b="1" dirty="0" smtClean="0"/>
              <a:t>Fazit:</a:t>
            </a:r>
            <a:r>
              <a:rPr lang="de-DE" dirty="0" smtClean="0"/>
              <a:t> Es werden gar </a:t>
            </a:r>
            <a:r>
              <a:rPr lang="de-DE" b="1" dirty="0" smtClean="0"/>
              <a:t>keine modernen Technologien </a:t>
            </a:r>
            <a:br>
              <a:rPr lang="de-DE" b="1" dirty="0" smtClean="0"/>
            </a:br>
            <a:r>
              <a:rPr lang="de-DE" b="1" dirty="0" smtClean="0"/>
              <a:t>                                                                            </a:t>
            </a:r>
            <a:r>
              <a:rPr lang="de-DE" dirty="0" smtClean="0"/>
              <a:t>sondern </a:t>
            </a:r>
            <a:r>
              <a:rPr lang="de-DE" b="1" dirty="0" smtClean="0"/>
              <a:t>Brennstoffe </a:t>
            </a:r>
            <a:r>
              <a:rPr lang="de-DE" dirty="0" smtClean="0"/>
              <a:t>miteinander verglichen.</a:t>
            </a:r>
            <a:endParaRPr lang="de-DE"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060" y="650193"/>
            <a:ext cx="7524328" cy="4070779"/>
          </a:xfrm>
          <a:prstGeom prst="rect">
            <a:avLst/>
          </a:prstGeom>
        </p:spPr>
      </p:pic>
      <p:sp>
        <p:nvSpPr>
          <p:cNvPr id="8" name="Textfeld 7"/>
          <p:cNvSpPr txBox="1"/>
          <p:nvPr/>
        </p:nvSpPr>
        <p:spPr>
          <a:xfrm>
            <a:off x="645844" y="4764050"/>
            <a:ext cx="7884876" cy="1077218"/>
          </a:xfrm>
          <a:prstGeom prst="rect">
            <a:avLst/>
          </a:prstGeom>
          <a:solidFill>
            <a:schemeClr val="accent1">
              <a:lumMod val="40000"/>
              <a:lumOff val="60000"/>
            </a:schemeClr>
          </a:solidFill>
          <a:ln>
            <a:solidFill>
              <a:srgbClr val="FF0000"/>
            </a:solidFill>
          </a:ln>
        </p:spPr>
        <p:txBody>
          <a:bodyPr wrap="square" rtlCol="0">
            <a:spAutoFit/>
          </a:bodyPr>
          <a:lstStyle/>
          <a:p>
            <a:r>
              <a:rPr lang="de-DE" sz="1600" dirty="0" smtClean="0"/>
              <a:t>1. „</a:t>
            </a:r>
            <a:r>
              <a:rPr lang="de-DE" sz="1600" b="1" dirty="0" smtClean="0"/>
              <a:t>KWK Verdrängungsstrom</a:t>
            </a:r>
            <a:r>
              <a:rPr lang="de-DE" sz="1600" dirty="0" smtClean="0"/>
              <a:t>“ :   </a:t>
            </a:r>
            <a:r>
              <a:rPr lang="de-DE" sz="1600" dirty="0" smtClean="0">
                <a:solidFill>
                  <a:srgbClr val="C00000"/>
                </a:solidFill>
              </a:rPr>
              <a:t>Eine </a:t>
            </a:r>
            <a:r>
              <a:rPr lang="de-DE" sz="1600" b="1" dirty="0" err="1" smtClean="0"/>
              <a:t>adhoc</a:t>
            </a:r>
            <a:r>
              <a:rPr lang="de-DE" sz="1600" b="1" dirty="0" smtClean="0"/>
              <a:t> Begriffskonstruktion, </a:t>
            </a:r>
            <a:r>
              <a:rPr lang="de-DE" sz="1600" dirty="0" smtClean="0">
                <a:solidFill>
                  <a:srgbClr val="C00000"/>
                </a:solidFill>
              </a:rPr>
              <a:t> mit noch mehr alten</a:t>
            </a:r>
            <a:br>
              <a:rPr lang="de-DE" sz="1600" dirty="0" smtClean="0">
                <a:solidFill>
                  <a:srgbClr val="C00000"/>
                </a:solidFill>
              </a:rPr>
            </a:br>
            <a:r>
              <a:rPr lang="de-DE" sz="1600" dirty="0" smtClean="0">
                <a:solidFill>
                  <a:srgbClr val="C00000"/>
                </a:solidFill>
              </a:rPr>
              <a:t>                                                                                                                        </a:t>
            </a:r>
            <a:r>
              <a:rPr lang="de-DE" sz="1600" dirty="0" err="1" smtClean="0">
                <a:solidFill>
                  <a:srgbClr val="C00000"/>
                </a:solidFill>
              </a:rPr>
              <a:t>KoKW‘s</a:t>
            </a:r>
            <a:r>
              <a:rPr lang="de-DE" sz="1600" dirty="0" smtClean="0">
                <a:solidFill>
                  <a:srgbClr val="C00000"/>
                </a:solidFill>
              </a:rPr>
              <a:t> als im </a:t>
            </a:r>
            <a:r>
              <a:rPr lang="de-DE" sz="1600" dirty="0" err="1" smtClean="0">
                <a:solidFill>
                  <a:srgbClr val="C00000"/>
                </a:solidFill>
              </a:rPr>
              <a:t>StromMix</a:t>
            </a:r>
            <a:r>
              <a:rPr lang="de-DE" sz="1600" dirty="0" smtClean="0">
                <a:solidFill>
                  <a:srgbClr val="C00000"/>
                </a:solidFill>
              </a:rPr>
              <a:t>.</a:t>
            </a:r>
          </a:p>
          <a:p>
            <a:r>
              <a:rPr lang="de-DE" sz="1600" b="1" dirty="0" smtClean="0"/>
              <a:t>2</a:t>
            </a:r>
            <a:r>
              <a:rPr lang="de-DE" sz="1600" b="1" i="1" dirty="0" smtClean="0"/>
              <a:t>.</a:t>
            </a:r>
            <a:r>
              <a:rPr lang="de-DE" sz="1600" dirty="0" smtClean="0">
                <a:solidFill>
                  <a:srgbClr val="C00000"/>
                </a:solidFill>
              </a:rPr>
              <a:t>  </a:t>
            </a:r>
            <a:r>
              <a:rPr lang="de-DE" sz="1600" dirty="0" smtClean="0"/>
              <a:t>Heizkessel mit nur 80% Wirkungsgrad.  (Sicherlich kein Brennwertkessel)</a:t>
            </a:r>
          </a:p>
          <a:p>
            <a:r>
              <a:rPr lang="de-DE" sz="1600" b="1" dirty="0" smtClean="0">
                <a:solidFill>
                  <a:srgbClr val="3333FF"/>
                </a:solidFill>
              </a:rPr>
              <a:t>3.  Wo bleibt der eigentliche Konkurrent: die Wärmepumpe ?</a:t>
            </a:r>
            <a:endParaRPr lang="de-DE" sz="1600" b="1" dirty="0">
              <a:solidFill>
                <a:srgbClr val="3333FF"/>
              </a:solidFill>
            </a:endParaRPr>
          </a:p>
        </p:txBody>
      </p:sp>
      <p:sp>
        <p:nvSpPr>
          <p:cNvPr id="9" name="Textfeld 8"/>
          <p:cNvSpPr txBox="1"/>
          <p:nvPr/>
        </p:nvSpPr>
        <p:spPr>
          <a:xfrm rot="21123106">
            <a:off x="414105" y="811049"/>
            <a:ext cx="7459640" cy="282573"/>
          </a:xfrm>
          <a:prstGeom prst="rect">
            <a:avLst/>
          </a:prstGeom>
          <a:solidFill>
            <a:srgbClr val="FFFF99"/>
          </a:solidFill>
        </p:spPr>
        <p:txBody>
          <a:bodyPr wrap="square" tIns="18000" bIns="18000" rtlCol="0">
            <a:spAutoFit/>
          </a:bodyPr>
          <a:lstStyle/>
          <a:p>
            <a:r>
              <a:rPr lang="de-DE" sz="1600" dirty="0" smtClean="0"/>
              <a:t> </a:t>
            </a:r>
            <a:r>
              <a:rPr lang="de-DE" sz="1600" b="1" dirty="0" smtClean="0">
                <a:solidFill>
                  <a:srgbClr val="C00000"/>
                </a:solidFill>
              </a:rPr>
              <a:t>Leider eine Täuschung, - aber mit tollem Ergebnis:  37,5 % Einsparung durch KWK !!</a:t>
            </a:r>
            <a:endParaRPr lang="de-DE" sz="1600" dirty="0"/>
          </a:p>
        </p:txBody>
      </p:sp>
      <p:sp>
        <p:nvSpPr>
          <p:cNvPr id="2" name="Abgerundetes Rechteck 1"/>
          <p:cNvSpPr/>
          <p:nvPr/>
        </p:nvSpPr>
        <p:spPr>
          <a:xfrm>
            <a:off x="3491880" y="4473116"/>
            <a:ext cx="2556284" cy="216024"/>
          </a:xfrm>
          <a:prstGeom prst="roundRect">
            <a:avLst/>
          </a:prstGeom>
          <a:solidFill>
            <a:srgbClr val="FFFF00">
              <a:alpha val="17000"/>
            </a:srgb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 Box 6"/>
          <p:cNvSpPr txBox="1">
            <a:spLocks noChangeArrowheads="1"/>
          </p:cNvSpPr>
          <p:nvPr/>
        </p:nvSpPr>
        <p:spPr bwMode="auto">
          <a:xfrm>
            <a:off x="35496" y="45204"/>
            <a:ext cx="227626" cy="215444"/>
          </a:xfrm>
          <a:prstGeom prst="rect">
            <a:avLst/>
          </a:prstGeom>
          <a:noFill/>
          <a:ln w="9525">
            <a:noFill/>
            <a:miter lim="800000"/>
            <a:headEnd/>
            <a:tailEnd/>
          </a:ln>
        </p:spPr>
        <p:txBody>
          <a:bodyPr wrap="none" lIns="0" tIns="0" rIns="0" bIns="0">
            <a:spAutoFit/>
          </a:bodyPr>
          <a:lstStyle/>
          <a:p>
            <a:r>
              <a:rPr lang="de-DE" sz="1400" dirty="0" smtClean="0">
                <a:solidFill>
                  <a:srgbClr val="000000"/>
                </a:solidFill>
              </a:rPr>
              <a:t>2.2</a:t>
            </a:r>
            <a:endParaRPr lang="de-DE" sz="1400" dirty="0">
              <a:solidFill>
                <a:srgbClr val="000000"/>
              </a:solidFill>
            </a:endParaRPr>
          </a:p>
        </p:txBody>
      </p:sp>
      <p:sp>
        <p:nvSpPr>
          <p:cNvPr id="12" name="Abgerundetes Rechteck 11"/>
          <p:cNvSpPr/>
          <p:nvPr/>
        </p:nvSpPr>
        <p:spPr>
          <a:xfrm>
            <a:off x="6695728" y="4293096"/>
            <a:ext cx="1260648" cy="216024"/>
          </a:xfrm>
          <a:prstGeom prst="roundRect">
            <a:avLst/>
          </a:prstGeom>
          <a:solidFill>
            <a:srgbClr val="FFFF00">
              <a:alpha val="17000"/>
            </a:srgb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87378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Pfeil nach rechts 54"/>
          <p:cNvSpPr/>
          <p:nvPr/>
        </p:nvSpPr>
        <p:spPr>
          <a:xfrm rot="6845487">
            <a:off x="6194425" y="3954463"/>
            <a:ext cx="571500" cy="323850"/>
          </a:xfrm>
          <a:prstGeom prst="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0419" name="Textfeld 39"/>
          <p:cNvSpPr txBox="1">
            <a:spLocks noChangeArrowheads="1"/>
          </p:cNvSpPr>
          <p:nvPr/>
        </p:nvSpPr>
        <p:spPr bwMode="auto">
          <a:xfrm>
            <a:off x="5543550" y="3068638"/>
            <a:ext cx="3349625" cy="831850"/>
          </a:xfrm>
          <a:prstGeom prst="rect">
            <a:avLst/>
          </a:prstGeom>
          <a:solidFill>
            <a:srgbClr val="FFFF00"/>
          </a:solidFill>
          <a:ln w="28575">
            <a:solidFill>
              <a:srgbClr val="C00000"/>
            </a:solidFill>
            <a:miter lim="800000"/>
            <a:headEnd/>
            <a:tailEnd/>
          </a:ln>
        </p:spPr>
        <p:txBody>
          <a:bodyPr lIns="36000" rIns="36000">
            <a:spAutoFit/>
          </a:bodyPr>
          <a:lstStyle/>
          <a:p>
            <a:r>
              <a:rPr lang="de-DE" sz="1600" b="1" u="sng">
                <a:cs typeface="Arial" charset="0"/>
              </a:rPr>
              <a:t>Einsparung bei GuD +WP:</a:t>
            </a:r>
          </a:p>
          <a:p>
            <a:r>
              <a:rPr lang="de-DE" sz="800" b="1">
                <a:cs typeface="Arial" charset="0"/>
              </a:rPr>
              <a:t>   </a:t>
            </a:r>
          </a:p>
          <a:p>
            <a:r>
              <a:rPr lang="de-DE" sz="2400" b="1">
                <a:cs typeface="Arial" charset="0"/>
              </a:rPr>
              <a:t>   12,5 %</a:t>
            </a:r>
            <a:r>
              <a:rPr lang="de-DE" sz="1400" b="1">
                <a:cs typeface="Arial" charset="0"/>
              </a:rPr>
              <a:t>-Punkte  </a:t>
            </a:r>
            <a:r>
              <a:rPr lang="de-DE" sz="2400" b="1">
                <a:cs typeface="Arial" charset="0"/>
              </a:rPr>
              <a:t>Erdgas</a:t>
            </a:r>
          </a:p>
        </p:txBody>
      </p:sp>
      <p:grpSp>
        <p:nvGrpSpPr>
          <p:cNvPr id="2" name="Gruppieren 51"/>
          <p:cNvGrpSpPr>
            <a:grpSpLocks/>
          </p:cNvGrpSpPr>
          <p:nvPr/>
        </p:nvGrpSpPr>
        <p:grpSpPr bwMode="auto">
          <a:xfrm>
            <a:off x="431800" y="1412875"/>
            <a:ext cx="6156325" cy="5184775"/>
            <a:chOff x="431620" y="1052736"/>
            <a:chExt cx="6156604" cy="5184576"/>
          </a:xfrm>
        </p:grpSpPr>
        <p:sp>
          <p:nvSpPr>
            <p:cNvPr id="7" name="Pfeil nach unten 6"/>
            <p:cNvSpPr/>
            <p:nvPr/>
          </p:nvSpPr>
          <p:spPr>
            <a:xfrm>
              <a:off x="2123972" y="4868940"/>
              <a:ext cx="576289" cy="72069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 name="Rechteck 4"/>
            <p:cNvSpPr/>
            <p:nvPr/>
          </p:nvSpPr>
          <p:spPr>
            <a:xfrm>
              <a:off x="3851250" y="4113319"/>
              <a:ext cx="1441515" cy="755621"/>
            </a:xfrm>
            <a:prstGeom prst="rect">
              <a:avLst/>
            </a:prstGeom>
            <a:solidFill>
              <a:srgbClr val="00FFFF"/>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b="1" dirty="0" err="1">
                  <a:solidFill>
                    <a:srgbClr val="C00000"/>
                  </a:solidFill>
                  <a:cs typeface="Arial" pitchFamily="34" charset="0"/>
                </a:rPr>
                <a:t>GuD</a:t>
              </a:r>
              <a:r>
                <a:rPr lang="de-DE" b="1" dirty="0">
                  <a:solidFill>
                    <a:srgbClr val="C00000"/>
                  </a:solidFill>
                  <a:cs typeface="Arial" pitchFamily="34" charset="0"/>
                </a:rPr>
                <a:t/>
              </a:r>
              <a:br>
                <a:rPr lang="de-DE" b="1" dirty="0">
                  <a:solidFill>
                    <a:srgbClr val="C00000"/>
                  </a:solidFill>
                  <a:cs typeface="Arial" pitchFamily="34" charset="0"/>
                </a:rPr>
              </a:br>
              <a:r>
                <a:rPr lang="el-GR" b="1" dirty="0">
                  <a:solidFill>
                    <a:srgbClr val="C00000"/>
                  </a:solidFill>
                  <a:cs typeface="Arial" pitchFamily="34" charset="0"/>
                </a:rPr>
                <a:t>η</a:t>
              </a:r>
              <a:r>
                <a:rPr lang="de-DE" b="1" baseline="-25000" dirty="0" err="1">
                  <a:solidFill>
                    <a:srgbClr val="C00000"/>
                  </a:solidFill>
                  <a:cs typeface="Arial" pitchFamily="34" charset="0"/>
                </a:rPr>
                <a:t>el</a:t>
              </a:r>
              <a:r>
                <a:rPr lang="de-DE" b="1" dirty="0">
                  <a:solidFill>
                    <a:srgbClr val="C00000"/>
                  </a:solidFill>
                  <a:cs typeface="Arial" pitchFamily="34" charset="0"/>
                </a:rPr>
                <a:t> =60%</a:t>
              </a:r>
            </a:p>
          </p:txBody>
        </p:sp>
        <p:sp>
          <p:nvSpPr>
            <p:cNvPr id="8" name="Pfeil nach unten 7"/>
            <p:cNvSpPr/>
            <p:nvPr/>
          </p:nvSpPr>
          <p:spPr>
            <a:xfrm>
              <a:off x="4284658" y="4868940"/>
              <a:ext cx="574701" cy="72069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Pfeil nach unten 8"/>
            <p:cNvSpPr/>
            <p:nvPr/>
          </p:nvSpPr>
          <p:spPr>
            <a:xfrm flipV="1">
              <a:off x="4437065" y="3681535"/>
              <a:ext cx="179395" cy="43178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Pfeil nach unten 11"/>
            <p:cNvSpPr/>
            <p:nvPr/>
          </p:nvSpPr>
          <p:spPr>
            <a:xfrm flipV="1">
              <a:off x="2050943" y="1052736"/>
              <a:ext cx="720758" cy="2736745"/>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schemeClr val="tx2"/>
                </a:solidFill>
              </a:endParaRPr>
            </a:p>
          </p:txBody>
        </p:sp>
        <p:sp>
          <p:nvSpPr>
            <p:cNvPr id="18" name="Rechteck 17"/>
            <p:cNvSpPr/>
            <p:nvPr/>
          </p:nvSpPr>
          <p:spPr>
            <a:xfrm>
              <a:off x="3851250" y="3041798"/>
              <a:ext cx="1441515" cy="639737"/>
            </a:xfrm>
            <a:prstGeom prst="rect">
              <a:avLst/>
            </a:prstGeom>
            <a:solidFill>
              <a:srgbClr val="00FFFF"/>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dirty="0">
                  <a:solidFill>
                    <a:srgbClr val="0000FF"/>
                  </a:solidFill>
                  <a:cs typeface="Arial" pitchFamily="34" charset="0"/>
                </a:rPr>
                <a:t>Wärmepumpe</a:t>
              </a:r>
            </a:p>
            <a:p>
              <a:pPr algn="ctr">
                <a:defRPr/>
              </a:pPr>
              <a:r>
                <a:rPr lang="de-DE" sz="1400" b="1" dirty="0">
                  <a:solidFill>
                    <a:srgbClr val="0000FF"/>
                  </a:solidFill>
                  <a:cs typeface="Arial" pitchFamily="34" charset="0"/>
                </a:rPr>
                <a:t>JAZ=4</a:t>
              </a:r>
            </a:p>
          </p:txBody>
        </p:sp>
        <p:sp>
          <p:nvSpPr>
            <p:cNvPr id="17" name="Pfeil nach unten 16"/>
            <p:cNvSpPr/>
            <p:nvPr/>
          </p:nvSpPr>
          <p:spPr>
            <a:xfrm flipV="1">
              <a:off x="4103674" y="1089248"/>
              <a:ext cx="720758" cy="1943025"/>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schemeClr val="tx2"/>
                </a:solidFill>
              </a:endParaRPr>
            </a:p>
          </p:txBody>
        </p:sp>
        <p:sp>
          <p:nvSpPr>
            <p:cNvPr id="60436" name="Textfeld 23"/>
            <p:cNvSpPr txBox="1">
              <a:spLocks noChangeArrowheads="1"/>
            </p:cNvSpPr>
            <p:nvPr/>
          </p:nvSpPr>
          <p:spPr bwMode="auto">
            <a:xfrm>
              <a:off x="2303748" y="5193196"/>
              <a:ext cx="252028" cy="246221"/>
            </a:xfrm>
            <a:prstGeom prst="rect">
              <a:avLst/>
            </a:prstGeom>
            <a:solidFill>
              <a:srgbClr val="FFFF00"/>
            </a:solidFill>
            <a:ln w="9525">
              <a:noFill/>
              <a:miter lim="800000"/>
              <a:headEnd/>
              <a:tailEnd/>
            </a:ln>
          </p:spPr>
          <p:txBody>
            <a:bodyPr lIns="0" tIns="0" rIns="0" bIns="0">
              <a:spAutoFit/>
            </a:bodyPr>
            <a:lstStyle/>
            <a:p>
              <a:r>
                <a:rPr lang="de-DE" sz="1600" b="1">
                  <a:cs typeface="Arial" charset="0"/>
                </a:rPr>
                <a:t>40</a:t>
              </a:r>
            </a:p>
          </p:txBody>
        </p:sp>
        <p:sp>
          <p:nvSpPr>
            <p:cNvPr id="60437" name="Textfeld 28"/>
            <p:cNvSpPr txBox="1">
              <a:spLocks noChangeArrowheads="1"/>
            </p:cNvSpPr>
            <p:nvPr/>
          </p:nvSpPr>
          <p:spPr bwMode="auto">
            <a:xfrm>
              <a:off x="4463988" y="5193196"/>
              <a:ext cx="252028" cy="246221"/>
            </a:xfrm>
            <a:prstGeom prst="rect">
              <a:avLst/>
            </a:prstGeom>
            <a:solidFill>
              <a:srgbClr val="FFFF00"/>
            </a:solidFill>
            <a:ln w="9525">
              <a:noFill/>
              <a:miter lim="800000"/>
              <a:headEnd/>
              <a:tailEnd/>
            </a:ln>
          </p:spPr>
          <p:txBody>
            <a:bodyPr lIns="0" tIns="0" rIns="0" bIns="0">
              <a:spAutoFit/>
            </a:bodyPr>
            <a:lstStyle/>
            <a:p>
              <a:r>
                <a:rPr lang="de-DE" sz="1600" b="1">
                  <a:solidFill>
                    <a:srgbClr val="C00000"/>
                  </a:solidFill>
                  <a:cs typeface="Arial" charset="0"/>
                </a:rPr>
                <a:t>40</a:t>
              </a:r>
            </a:p>
          </p:txBody>
        </p:sp>
        <p:sp>
          <p:nvSpPr>
            <p:cNvPr id="60438" name="Textfeld 29"/>
            <p:cNvSpPr txBox="1">
              <a:spLocks noChangeArrowheads="1"/>
            </p:cNvSpPr>
            <p:nvPr/>
          </p:nvSpPr>
          <p:spPr bwMode="auto">
            <a:xfrm>
              <a:off x="4608004" y="3866855"/>
              <a:ext cx="396044" cy="246221"/>
            </a:xfrm>
            <a:prstGeom prst="rect">
              <a:avLst/>
            </a:prstGeom>
            <a:solidFill>
              <a:srgbClr val="FFFF00"/>
            </a:solidFill>
            <a:ln w="9525">
              <a:noFill/>
              <a:miter lim="800000"/>
              <a:headEnd/>
              <a:tailEnd/>
            </a:ln>
          </p:spPr>
          <p:txBody>
            <a:bodyPr lIns="0" tIns="0" rIns="0" bIns="0">
              <a:spAutoFit/>
            </a:bodyPr>
            <a:lstStyle/>
            <a:p>
              <a:r>
                <a:rPr lang="de-DE" sz="1600" b="1">
                  <a:solidFill>
                    <a:srgbClr val="C00000"/>
                  </a:solidFill>
                  <a:cs typeface="Arial" charset="0"/>
                </a:rPr>
                <a:t>12,5</a:t>
              </a:r>
            </a:p>
          </p:txBody>
        </p:sp>
        <p:sp>
          <p:nvSpPr>
            <p:cNvPr id="60439" name="Textfeld 30"/>
            <p:cNvSpPr txBox="1">
              <a:spLocks noChangeArrowheads="1"/>
            </p:cNvSpPr>
            <p:nvPr/>
          </p:nvSpPr>
          <p:spPr bwMode="auto">
            <a:xfrm>
              <a:off x="2303748" y="2636912"/>
              <a:ext cx="252028" cy="246221"/>
            </a:xfrm>
            <a:prstGeom prst="rect">
              <a:avLst/>
            </a:prstGeom>
            <a:solidFill>
              <a:srgbClr val="FFFF00"/>
            </a:solidFill>
            <a:ln w="9525">
              <a:noFill/>
              <a:miter lim="800000"/>
              <a:headEnd/>
              <a:tailEnd/>
            </a:ln>
          </p:spPr>
          <p:txBody>
            <a:bodyPr lIns="0" tIns="0" rIns="0" bIns="0">
              <a:spAutoFit/>
            </a:bodyPr>
            <a:lstStyle/>
            <a:p>
              <a:r>
                <a:rPr lang="de-DE" sz="1600" b="1">
                  <a:cs typeface="Arial" charset="0"/>
                </a:rPr>
                <a:t>50</a:t>
              </a:r>
            </a:p>
          </p:txBody>
        </p:sp>
        <p:sp>
          <p:nvSpPr>
            <p:cNvPr id="4" name="Rechteck 3"/>
            <p:cNvSpPr/>
            <p:nvPr/>
          </p:nvSpPr>
          <p:spPr>
            <a:xfrm>
              <a:off x="1692152" y="3032273"/>
              <a:ext cx="1439928" cy="1836667"/>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000" b="1" dirty="0">
                <a:solidFill>
                  <a:srgbClr val="0000FF"/>
                </a:solidFill>
                <a:cs typeface="Arial" pitchFamily="34" charset="0"/>
              </a:endParaRPr>
            </a:p>
            <a:p>
              <a:pPr algn="ctr">
                <a:defRPr/>
              </a:pPr>
              <a:r>
                <a:rPr lang="el-GR" b="1" dirty="0">
                  <a:solidFill>
                    <a:srgbClr val="0000FF"/>
                  </a:solidFill>
                  <a:cs typeface="Arial" pitchFamily="34" charset="0"/>
                </a:rPr>
                <a:t>η</a:t>
              </a:r>
              <a:r>
                <a:rPr lang="de-DE" b="1" baseline="-25000" dirty="0" err="1">
                  <a:solidFill>
                    <a:srgbClr val="0000FF"/>
                  </a:solidFill>
                  <a:cs typeface="Arial" pitchFamily="34" charset="0"/>
                </a:rPr>
                <a:t>th</a:t>
              </a:r>
              <a:r>
                <a:rPr lang="de-DE" b="1" dirty="0">
                  <a:solidFill>
                    <a:srgbClr val="0000FF"/>
                  </a:solidFill>
                  <a:cs typeface="Arial" pitchFamily="34" charset="0"/>
                </a:rPr>
                <a:t> =50%</a:t>
              </a:r>
              <a:r>
                <a:rPr lang="de-DE" sz="2000" b="1" dirty="0">
                  <a:solidFill>
                    <a:srgbClr val="0000FF"/>
                  </a:solidFill>
                  <a:cs typeface="Arial" pitchFamily="34" charset="0"/>
                </a:rPr>
                <a:t/>
              </a:r>
              <a:br>
                <a:rPr lang="de-DE" sz="2000" b="1" dirty="0">
                  <a:solidFill>
                    <a:srgbClr val="0000FF"/>
                  </a:solidFill>
                  <a:cs typeface="Arial" pitchFamily="34" charset="0"/>
                </a:rPr>
              </a:br>
              <a:r>
                <a:rPr lang="de-DE" sz="400" b="1" dirty="0">
                  <a:solidFill>
                    <a:srgbClr val="0000FF"/>
                  </a:solidFill>
                  <a:cs typeface="Arial" pitchFamily="34" charset="0"/>
                </a:rPr>
                <a:t>   </a:t>
              </a:r>
            </a:p>
            <a:p>
              <a:pPr algn="ctr">
                <a:defRPr/>
              </a:pPr>
              <a:r>
                <a:rPr lang="de-DE" sz="2000" b="1" dirty="0">
                  <a:solidFill>
                    <a:srgbClr val="FF0000"/>
                  </a:solidFill>
                  <a:cs typeface="Arial" pitchFamily="34" charset="0"/>
                </a:rPr>
                <a:t>Kraft</a:t>
              </a:r>
              <a:r>
                <a:rPr lang="de-DE" sz="2000" b="1" dirty="0">
                  <a:solidFill>
                    <a:schemeClr val="tx1"/>
                  </a:solidFill>
                  <a:cs typeface="Arial" pitchFamily="34" charset="0"/>
                </a:rPr>
                <a:t> -</a:t>
              </a:r>
              <a:br>
                <a:rPr lang="de-DE" sz="2000" b="1" dirty="0">
                  <a:solidFill>
                    <a:schemeClr val="tx1"/>
                  </a:solidFill>
                  <a:cs typeface="Arial" pitchFamily="34" charset="0"/>
                </a:rPr>
              </a:br>
              <a:r>
                <a:rPr lang="de-DE" sz="2000" b="1" dirty="0">
                  <a:solidFill>
                    <a:srgbClr val="0000FF"/>
                  </a:solidFill>
                  <a:cs typeface="Arial" pitchFamily="34" charset="0"/>
                </a:rPr>
                <a:t>Wärme</a:t>
              </a:r>
              <a:r>
                <a:rPr lang="de-DE" sz="2000" b="1" dirty="0">
                  <a:solidFill>
                    <a:schemeClr val="tx1"/>
                  </a:solidFill>
                  <a:cs typeface="Arial" pitchFamily="34" charset="0"/>
                </a:rPr>
                <a:t>-</a:t>
              </a:r>
            </a:p>
            <a:p>
              <a:pPr algn="ctr">
                <a:defRPr/>
              </a:pPr>
              <a:r>
                <a:rPr lang="de-DE" sz="2000" b="1" dirty="0">
                  <a:solidFill>
                    <a:schemeClr val="tx1"/>
                  </a:solidFill>
                  <a:cs typeface="Arial" pitchFamily="34" charset="0"/>
                </a:rPr>
                <a:t>Kopplung</a:t>
              </a:r>
              <a:br>
                <a:rPr lang="de-DE" sz="2000" b="1" dirty="0">
                  <a:solidFill>
                    <a:schemeClr val="tx1"/>
                  </a:solidFill>
                  <a:cs typeface="Arial" pitchFamily="34" charset="0"/>
                </a:rPr>
              </a:br>
              <a:r>
                <a:rPr lang="de-DE" sz="400" b="1" dirty="0">
                  <a:solidFill>
                    <a:schemeClr val="tx1"/>
                  </a:solidFill>
                  <a:cs typeface="Arial" pitchFamily="34" charset="0"/>
                </a:rPr>
                <a:t>  </a:t>
              </a:r>
              <a:r>
                <a:rPr lang="de-DE" sz="2000" b="1" dirty="0">
                  <a:solidFill>
                    <a:schemeClr val="tx1"/>
                  </a:solidFill>
                  <a:cs typeface="Arial" pitchFamily="34" charset="0"/>
                </a:rPr>
                <a:t/>
              </a:r>
              <a:br>
                <a:rPr lang="de-DE" sz="2000" b="1" dirty="0">
                  <a:solidFill>
                    <a:schemeClr val="tx1"/>
                  </a:solidFill>
                  <a:cs typeface="Arial" pitchFamily="34" charset="0"/>
                </a:rPr>
              </a:br>
              <a:r>
                <a:rPr lang="el-GR" b="1" dirty="0">
                  <a:solidFill>
                    <a:srgbClr val="C00000"/>
                  </a:solidFill>
                  <a:cs typeface="Arial" pitchFamily="34" charset="0"/>
                </a:rPr>
                <a:t> η</a:t>
              </a:r>
              <a:r>
                <a:rPr lang="de-DE" b="1" baseline="-25000" dirty="0" err="1">
                  <a:solidFill>
                    <a:srgbClr val="C00000"/>
                  </a:solidFill>
                  <a:cs typeface="Arial" pitchFamily="34" charset="0"/>
                </a:rPr>
                <a:t>el</a:t>
              </a:r>
              <a:r>
                <a:rPr lang="de-DE" b="1" dirty="0">
                  <a:solidFill>
                    <a:srgbClr val="C00000"/>
                  </a:solidFill>
                  <a:cs typeface="Arial" pitchFamily="34" charset="0"/>
                </a:rPr>
                <a:t> =40%</a:t>
              </a:r>
              <a:endParaRPr lang="de-DE" b="1" dirty="0">
                <a:solidFill>
                  <a:schemeClr val="tx1"/>
                </a:solidFill>
                <a:cs typeface="Arial" pitchFamily="34" charset="0"/>
              </a:endParaRPr>
            </a:p>
            <a:p>
              <a:pPr algn="ctr">
                <a:defRPr/>
              </a:pPr>
              <a:endParaRPr lang="de-DE" sz="2000" b="1" dirty="0">
                <a:solidFill>
                  <a:schemeClr val="tx1"/>
                </a:solidFill>
                <a:cs typeface="Arial" pitchFamily="34" charset="0"/>
              </a:endParaRPr>
            </a:p>
          </p:txBody>
        </p:sp>
        <p:sp>
          <p:nvSpPr>
            <p:cNvPr id="34" name="Rechteck 33"/>
            <p:cNvSpPr/>
            <p:nvPr/>
          </p:nvSpPr>
          <p:spPr>
            <a:xfrm>
              <a:off x="3851250" y="3032273"/>
              <a:ext cx="1441515" cy="18366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0442" name="Textfeld 34"/>
            <p:cNvSpPr txBox="1">
              <a:spLocks noChangeArrowheads="1"/>
            </p:cNvSpPr>
            <p:nvPr/>
          </p:nvSpPr>
          <p:spPr bwMode="auto">
            <a:xfrm>
              <a:off x="2303748" y="1202559"/>
              <a:ext cx="252028" cy="246221"/>
            </a:xfrm>
            <a:prstGeom prst="rect">
              <a:avLst/>
            </a:prstGeom>
            <a:solidFill>
              <a:srgbClr val="FFFF00"/>
            </a:solidFill>
            <a:ln w="9525">
              <a:noFill/>
              <a:miter lim="800000"/>
              <a:headEnd/>
              <a:tailEnd/>
            </a:ln>
          </p:spPr>
          <p:txBody>
            <a:bodyPr lIns="0" tIns="0" rIns="0" bIns="0">
              <a:spAutoFit/>
            </a:bodyPr>
            <a:lstStyle/>
            <a:p>
              <a:r>
                <a:rPr lang="de-DE" sz="1600" b="1">
                  <a:cs typeface="Arial" charset="0"/>
                </a:rPr>
                <a:t>50</a:t>
              </a:r>
            </a:p>
          </p:txBody>
        </p:sp>
        <p:sp>
          <p:nvSpPr>
            <p:cNvPr id="60443" name="Textfeld 35"/>
            <p:cNvSpPr txBox="1">
              <a:spLocks noChangeArrowheads="1"/>
            </p:cNvSpPr>
            <p:nvPr/>
          </p:nvSpPr>
          <p:spPr bwMode="auto">
            <a:xfrm>
              <a:off x="4355976" y="1196752"/>
              <a:ext cx="252028" cy="246221"/>
            </a:xfrm>
            <a:prstGeom prst="rect">
              <a:avLst/>
            </a:prstGeom>
            <a:solidFill>
              <a:srgbClr val="FFFF00"/>
            </a:solidFill>
            <a:ln w="9525">
              <a:noFill/>
              <a:miter lim="800000"/>
              <a:headEnd/>
              <a:tailEnd/>
            </a:ln>
          </p:spPr>
          <p:txBody>
            <a:bodyPr lIns="0" tIns="0" rIns="0" bIns="0">
              <a:spAutoFit/>
            </a:bodyPr>
            <a:lstStyle/>
            <a:p>
              <a:r>
                <a:rPr lang="de-DE" sz="1600" b="1">
                  <a:cs typeface="Arial" charset="0"/>
                </a:rPr>
                <a:t>50</a:t>
              </a:r>
            </a:p>
          </p:txBody>
        </p:sp>
        <p:sp>
          <p:nvSpPr>
            <p:cNvPr id="38" name="Pfeil nach rechts 37"/>
            <p:cNvSpPr/>
            <p:nvPr/>
          </p:nvSpPr>
          <p:spPr>
            <a:xfrm>
              <a:off x="431620" y="3860916"/>
              <a:ext cx="1260532" cy="97151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dirty="0">
                  <a:solidFill>
                    <a:schemeClr val="tx1"/>
                  </a:solidFill>
                  <a:cs typeface="Arial" pitchFamily="34" charset="0"/>
                </a:rPr>
                <a:t>Erdgas</a:t>
              </a:r>
              <a:r>
                <a:rPr lang="de-DE" dirty="0">
                  <a:solidFill>
                    <a:schemeClr val="tx1"/>
                  </a:solidFill>
                  <a:cs typeface="Arial" pitchFamily="34" charset="0"/>
                </a:rPr>
                <a:t> </a:t>
              </a:r>
              <a:br>
                <a:rPr lang="de-DE" dirty="0">
                  <a:solidFill>
                    <a:schemeClr val="tx1"/>
                  </a:solidFill>
                  <a:cs typeface="Arial" pitchFamily="34" charset="0"/>
                </a:rPr>
              </a:br>
              <a:r>
                <a:rPr lang="de-DE" b="1" dirty="0">
                  <a:solidFill>
                    <a:schemeClr val="tx1"/>
                  </a:solidFill>
                  <a:cs typeface="Arial" pitchFamily="34" charset="0"/>
                </a:rPr>
                <a:t> </a:t>
              </a:r>
              <a:r>
                <a:rPr lang="de-DE" sz="2000" b="1" dirty="0">
                  <a:solidFill>
                    <a:schemeClr val="tx1"/>
                  </a:solidFill>
                  <a:cs typeface="Arial" pitchFamily="34" charset="0"/>
                </a:rPr>
                <a:t>100 %</a:t>
              </a:r>
            </a:p>
          </p:txBody>
        </p:sp>
        <p:sp>
          <p:nvSpPr>
            <p:cNvPr id="39" name="Pfeil nach rechts 38"/>
            <p:cNvSpPr/>
            <p:nvPr/>
          </p:nvSpPr>
          <p:spPr>
            <a:xfrm flipH="1">
              <a:off x="5327692" y="3968862"/>
              <a:ext cx="1260532" cy="900077"/>
            </a:xfrm>
            <a:prstGeom prst="rightArrow">
              <a:avLst>
                <a:gd name="adj1" fmla="val 50000"/>
                <a:gd name="adj2" fmla="val 50000"/>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dirty="0">
                  <a:solidFill>
                    <a:schemeClr val="tx1"/>
                  </a:solidFill>
                  <a:cs typeface="Arial" pitchFamily="34" charset="0"/>
                </a:rPr>
                <a:t>Erdgas</a:t>
              </a:r>
              <a:r>
                <a:rPr lang="de-DE" sz="1600" dirty="0">
                  <a:solidFill>
                    <a:schemeClr val="tx1"/>
                  </a:solidFill>
                  <a:cs typeface="Arial" pitchFamily="34" charset="0"/>
                </a:rPr>
                <a:t> </a:t>
              </a:r>
              <a:r>
                <a:rPr lang="de-DE" sz="1600" b="1" dirty="0">
                  <a:solidFill>
                    <a:schemeClr val="tx1"/>
                  </a:solidFill>
                  <a:cs typeface="Arial" pitchFamily="34" charset="0"/>
                </a:rPr>
                <a:t/>
              </a:r>
              <a:br>
                <a:rPr lang="de-DE" sz="1600" b="1" dirty="0">
                  <a:solidFill>
                    <a:schemeClr val="tx1"/>
                  </a:solidFill>
                  <a:cs typeface="Arial" pitchFamily="34" charset="0"/>
                </a:rPr>
              </a:br>
              <a:r>
                <a:rPr lang="de-DE" b="1" dirty="0">
                  <a:solidFill>
                    <a:schemeClr val="tx1"/>
                  </a:solidFill>
                  <a:cs typeface="Arial" pitchFamily="34" charset="0"/>
                </a:rPr>
                <a:t>87.5 %</a:t>
              </a:r>
            </a:p>
          </p:txBody>
        </p:sp>
        <p:grpSp>
          <p:nvGrpSpPr>
            <p:cNvPr id="3" name="Gruppieren 43"/>
            <p:cNvGrpSpPr>
              <a:grpSpLocks/>
            </p:cNvGrpSpPr>
            <p:nvPr/>
          </p:nvGrpSpPr>
          <p:grpSpPr bwMode="auto">
            <a:xfrm>
              <a:off x="2699792" y="1412776"/>
              <a:ext cx="1431776" cy="900100"/>
              <a:chOff x="2888196" y="692696"/>
              <a:chExt cx="1431776" cy="720000"/>
            </a:xfrm>
          </p:grpSpPr>
          <p:cxnSp>
            <p:nvCxnSpPr>
              <p:cNvPr id="42" name="Gerade Verbindung 41"/>
              <p:cNvCxnSpPr/>
              <p:nvPr/>
            </p:nvCxnSpPr>
            <p:spPr>
              <a:xfrm flipV="1">
                <a:off x="3599897" y="692943"/>
                <a:ext cx="720758" cy="719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a:off x="2888665" y="692943"/>
                <a:ext cx="720758" cy="719982"/>
              </a:xfrm>
              <a:prstGeom prst="line">
                <a:avLst/>
              </a:prstGeom>
            </p:spPr>
            <p:style>
              <a:lnRef idx="1">
                <a:schemeClr val="accent1"/>
              </a:lnRef>
              <a:fillRef idx="0">
                <a:schemeClr val="accent1"/>
              </a:fillRef>
              <a:effectRef idx="0">
                <a:schemeClr val="accent1"/>
              </a:effectRef>
              <a:fontRef idx="minor">
                <a:schemeClr val="tx1"/>
              </a:fontRef>
            </p:style>
          </p:cxnSp>
        </p:grpSp>
        <p:sp>
          <p:nvSpPr>
            <p:cNvPr id="60447" name="Textfeld 44"/>
            <p:cNvSpPr txBox="1">
              <a:spLocks noChangeArrowheads="1"/>
            </p:cNvSpPr>
            <p:nvPr/>
          </p:nvSpPr>
          <p:spPr bwMode="auto">
            <a:xfrm>
              <a:off x="2771800" y="1630541"/>
              <a:ext cx="1296144" cy="646331"/>
            </a:xfrm>
            <a:prstGeom prst="rect">
              <a:avLst/>
            </a:prstGeom>
            <a:solidFill>
              <a:schemeClr val="bg1"/>
            </a:solidFill>
            <a:ln w="9525">
              <a:noFill/>
              <a:miter lim="800000"/>
              <a:headEnd/>
              <a:tailEnd/>
            </a:ln>
          </p:spPr>
          <p:txBody>
            <a:bodyPr>
              <a:spAutoFit/>
            </a:bodyPr>
            <a:lstStyle/>
            <a:p>
              <a:pPr algn="ctr"/>
              <a:r>
                <a:rPr lang="de-DE" b="1">
                  <a:solidFill>
                    <a:srgbClr val="0000FF"/>
                  </a:solidFill>
                  <a:cs typeface="Arial" charset="0"/>
                </a:rPr>
                <a:t>gleichviel Wärme</a:t>
              </a:r>
            </a:p>
          </p:txBody>
        </p:sp>
        <p:grpSp>
          <p:nvGrpSpPr>
            <p:cNvPr id="6" name="Gruppieren 46"/>
            <p:cNvGrpSpPr>
              <a:grpSpLocks/>
            </p:cNvGrpSpPr>
            <p:nvPr/>
          </p:nvGrpSpPr>
          <p:grpSpPr bwMode="auto">
            <a:xfrm>
              <a:off x="2708176" y="5337212"/>
              <a:ext cx="1611796" cy="900100"/>
              <a:chOff x="2888196" y="692696"/>
              <a:chExt cx="1431776" cy="720000"/>
            </a:xfrm>
          </p:grpSpPr>
          <p:cxnSp>
            <p:nvCxnSpPr>
              <p:cNvPr id="48" name="Gerade Verbindung 47"/>
              <p:cNvCxnSpPr/>
              <p:nvPr/>
            </p:nvCxnSpPr>
            <p:spPr>
              <a:xfrm flipV="1">
                <a:off x="3600396" y="692714"/>
                <a:ext cx="719231" cy="719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p:nvCxnSpPr>
            <p:spPr>
              <a:xfrm>
                <a:off x="2888216" y="692714"/>
                <a:ext cx="719231" cy="719982"/>
              </a:xfrm>
              <a:prstGeom prst="line">
                <a:avLst/>
              </a:prstGeom>
            </p:spPr>
            <p:style>
              <a:lnRef idx="1">
                <a:schemeClr val="accent1"/>
              </a:lnRef>
              <a:fillRef idx="0">
                <a:schemeClr val="accent1"/>
              </a:fillRef>
              <a:effectRef idx="0">
                <a:schemeClr val="accent1"/>
              </a:effectRef>
              <a:fontRef idx="minor">
                <a:schemeClr val="tx1"/>
              </a:fontRef>
            </p:style>
          </p:cxnSp>
        </p:grpSp>
        <p:sp>
          <p:nvSpPr>
            <p:cNvPr id="60449" name="Textfeld 45"/>
            <p:cNvSpPr txBox="1">
              <a:spLocks noChangeArrowheads="1"/>
            </p:cNvSpPr>
            <p:nvPr/>
          </p:nvSpPr>
          <p:spPr bwMode="auto">
            <a:xfrm>
              <a:off x="2843808" y="5553236"/>
              <a:ext cx="1296144" cy="646331"/>
            </a:xfrm>
            <a:prstGeom prst="rect">
              <a:avLst/>
            </a:prstGeom>
            <a:solidFill>
              <a:schemeClr val="bg1"/>
            </a:solidFill>
            <a:ln w="9525">
              <a:noFill/>
              <a:miter lim="800000"/>
              <a:headEnd/>
              <a:tailEnd/>
            </a:ln>
          </p:spPr>
          <p:txBody>
            <a:bodyPr>
              <a:spAutoFit/>
            </a:bodyPr>
            <a:lstStyle/>
            <a:p>
              <a:pPr algn="ctr"/>
              <a:r>
                <a:rPr lang="de-DE" b="1">
                  <a:solidFill>
                    <a:srgbClr val="FF0000"/>
                  </a:solidFill>
                  <a:cs typeface="Arial" charset="0"/>
                </a:rPr>
                <a:t>gleichviel Strom</a:t>
              </a:r>
            </a:p>
          </p:txBody>
        </p:sp>
      </p:grpSp>
      <p:sp>
        <p:nvSpPr>
          <p:cNvPr id="50" name="Rechteck 49"/>
          <p:cNvSpPr/>
          <p:nvPr/>
        </p:nvSpPr>
        <p:spPr>
          <a:xfrm>
            <a:off x="539750" y="80963"/>
            <a:ext cx="7235825" cy="539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400" b="1" dirty="0">
                <a:solidFill>
                  <a:schemeClr val="tx1"/>
                </a:solidFill>
                <a:cs typeface="Arial" pitchFamily="34" charset="0"/>
              </a:rPr>
              <a:t>Primärenergieeinsparung  durch {</a:t>
            </a:r>
            <a:r>
              <a:rPr lang="de-DE" sz="2400" b="1" dirty="0" err="1">
                <a:solidFill>
                  <a:srgbClr val="C00000"/>
                </a:solidFill>
                <a:cs typeface="Arial" pitchFamily="34" charset="0"/>
              </a:rPr>
              <a:t>GuD</a:t>
            </a:r>
            <a:r>
              <a:rPr lang="de-DE" sz="2400" b="1" dirty="0">
                <a:solidFill>
                  <a:schemeClr val="tx1"/>
                </a:solidFill>
                <a:cs typeface="Arial" pitchFamily="34" charset="0"/>
              </a:rPr>
              <a:t> und WP} </a:t>
            </a:r>
          </a:p>
        </p:txBody>
      </p:sp>
      <p:sp>
        <p:nvSpPr>
          <p:cNvPr id="60422" name="Textfeld 50"/>
          <p:cNvSpPr txBox="1">
            <a:spLocks noChangeArrowheads="1"/>
          </p:cNvSpPr>
          <p:nvPr/>
        </p:nvSpPr>
        <p:spPr bwMode="auto">
          <a:xfrm>
            <a:off x="71438" y="6597650"/>
            <a:ext cx="3348037" cy="211138"/>
          </a:xfrm>
          <a:prstGeom prst="rect">
            <a:avLst/>
          </a:prstGeom>
          <a:noFill/>
          <a:ln w="9525">
            <a:noFill/>
            <a:miter lim="800000"/>
            <a:headEnd/>
            <a:tailEnd/>
          </a:ln>
        </p:spPr>
        <p:txBody>
          <a:bodyPr lIns="36000" tIns="36000" rIns="36000" bIns="36000">
            <a:spAutoFit/>
          </a:bodyPr>
          <a:lstStyle/>
          <a:p>
            <a:r>
              <a:rPr lang="de-DE" sz="900">
                <a:cs typeface="Arial" charset="0"/>
              </a:rPr>
              <a:t>G. Luther, Uni Saarbrücken, Technische Physik, Stand 2011 AD</a:t>
            </a:r>
          </a:p>
        </p:txBody>
      </p:sp>
      <p:sp>
        <p:nvSpPr>
          <p:cNvPr id="60423" name="Textfeld 52"/>
          <p:cNvSpPr txBox="1">
            <a:spLocks noChangeArrowheads="1"/>
          </p:cNvSpPr>
          <p:nvPr/>
        </p:nvSpPr>
        <p:spPr bwMode="auto">
          <a:xfrm>
            <a:off x="792163" y="944563"/>
            <a:ext cx="2592387" cy="369887"/>
          </a:xfrm>
          <a:prstGeom prst="rect">
            <a:avLst/>
          </a:prstGeom>
          <a:noFill/>
          <a:ln w="9525">
            <a:solidFill>
              <a:srgbClr val="7030A0"/>
            </a:solidFill>
            <a:miter lim="800000"/>
            <a:headEnd/>
            <a:tailEnd/>
          </a:ln>
        </p:spPr>
        <p:txBody>
          <a:bodyPr>
            <a:spAutoFit/>
          </a:bodyPr>
          <a:lstStyle/>
          <a:p>
            <a:pPr algn="ctr"/>
            <a:r>
              <a:rPr lang="de-DE" b="1" u="sng">
                <a:cs typeface="Arial" charset="0"/>
              </a:rPr>
              <a:t>KWK</a:t>
            </a:r>
            <a:r>
              <a:rPr lang="de-DE" u="sng">
                <a:cs typeface="Arial" charset="0"/>
              </a:rPr>
              <a:t>:          </a:t>
            </a:r>
          </a:p>
        </p:txBody>
      </p:sp>
      <p:sp>
        <p:nvSpPr>
          <p:cNvPr id="60424" name="Textfeld 53"/>
          <p:cNvSpPr txBox="1">
            <a:spLocks noChangeArrowheads="1"/>
          </p:cNvSpPr>
          <p:nvPr/>
        </p:nvSpPr>
        <p:spPr bwMode="auto">
          <a:xfrm>
            <a:off x="3527425" y="944563"/>
            <a:ext cx="4645025" cy="369887"/>
          </a:xfrm>
          <a:prstGeom prst="rect">
            <a:avLst/>
          </a:prstGeom>
          <a:noFill/>
          <a:ln w="9525">
            <a:solidFill>
              <a:srgbClr val="7030A0"/>
            </a:solidFill>
            <a:miter lim="800000"/>
            <a:headEnd/>
            <a:tailEnd/>
          </a:ln>
        </p:spPr>
        <p:txBody>
          <a:bodyPr>
            <a:spAutoFit/>
          </a:bodyPr>
          <a:lstStyle/>
          <a:p>
            <a:pPr algn="ctr"/>
            <a:r>
              <a:rPr lang="de-DE" b="1" u="sng">
                <a:solidFill>
                  <a:srgbClr val="FF0000"/>
                </a:solidFill>
                <a:cs typeface="Arial" charset="0"/>
              </a:rPr>
              <a:t>GuD-Kraftwerk</a:t>
            </a:r>
            <a:r>
              <a:rPr lang="de-DE" u="sng">
                <a:cs typeface="Arial" charset="0"/>
              </a:rPr>
              <a:t> und </a:t>
            </a:r>
            <a:r>
              <a:rPr lang="de-DE" b="1" u="sng">
                <a:solidFill>
                  <a:srgbClr val="0000FF"/>
                </a:solidFill>
                <a:cs typeface="Arial" charset="0"/>
              </a:rPr>
              <a:t>Wärmepumpe</a:t>
            </a:r>
            <a:r>
              <a:rPr lang="de-DE" u="sng">
                <a:cs typeface="Arial" charset="0"/>
              </a:rPr>
              <a:t>:</a:t>
            </a:r>
          </a:p>
        </p:txBody>
      </p:sp>
      <p:cxnSp>
        <p:nvCxnSpPr>
          <p:cNvPr id="56" name="Gerade Verbindung 55"/>
          <p:cNvCxnSpPr/>
          <p:nvPr/>
        </p:nvCxnSpPr>
        <p:spPr>
          <a:xfrm>
            <a:off x="3455988" y="836613"/>
            <a:ext cx="0" cy="1044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426" name="Textfeld 58"/>
          <p:cNvSpPr txBox="1">
            <a:spLocks noChangeArrowheads="1"/>
          </p:cNvSpPr>
          <p:nvPr/>
        </p:nvSpPr>
        <p:spPr bwMode="auto">
          <a:xfrm>
            <a:off x="6840538" y="5624513"/>
            <a:ext cx="2052637" cy="1077912"/>
          </a:xfrm>
          <a:prstGeom prst="rect">
            <a:avLst/>
          </a:prstGeom>
          <a:noFill/>
          <a:ln w="3175">
            <a:solidFill>
              <a:schemeClr val="tx1"/>
            </a:solidFill>
            <a:miter lim="800000"/>
            <a:headEnd/>
            <a:tailEnd/>
          </a:ln>
        </p:spPr>
        <p:txBody>
          <a:bodyPr>
            <a:spAutoFit/>
          </a:bodyPr>
          <a:lstStyle/>
          <a:p>
            <a:r>
              <a:rPr lang="de-DE" sz="800" b="1">
                <a:cs typeface="Arial" charset="0"/>
              </a:rPr>
              <a:t>KWK  = Kraftwärmekopplung</a:t>
            </a:r>
          </a:p>
          <a:p>
            <a:r>
              <a:rPr lang="de-DE" sz="800" b="1">
                <a:solidFill>
                  <a:srgbClr val="FF0000"/>
                </a:solidFill>
                <a:cs typeface="Arial" charset="0"/>
              </a:rPr>
              <a:t>GuD  </a:t>
            </a:r>
            <a:r>
              <a:rPr lang="de-DE" sz="800" b="1">
                <a:solidFill>
                  <a:srgbClr val="C00000"/>
                </a:solidFill>
                <a:cs typeface="Arial" charset="0"/>
              </a:rPr>
              <a:t>= </a:t>
            </a:r>
            <a:r>
              <a:rPr lang="de-DE" sz="800" b="1">
                <a:cs typeface="Arial" charset="0"/>
              </a:rPr>
              <a:t>Gas-und Dampfkraftwerk</a:t>
            </a:r>
            <a:br>
              <a:rPr lang="de-DE" sz="800" b="1">
                <a:cs typeface="Arial" charset="0"/>
              </a:rPr>
            </a:br>
            <a:r>
              <a:rPr lang="de-DE" sz="800" b="1">
                <a:solidFill>
                  <a:srgbClr val="FF0000"/>
                </a:solidFill>
                <a:cs typeface="Arial" charset="0"/>
              </a:rPr>
              <a:t>      </a:t>
            </a:r>
            <a:r>
              <a:rPr lang="el-GR" sz="800" b="1">
                <a:solidFill>
                  <a:srgbClr val="FF0000"/>
                </a:solidFill>
                <a:cs typeface="Arial" charset="0"/>
              </a:rPr>
              <a:t>η</a:t>
            </a:r>
            <a:r>
              <a:rPr lang="de-DE" sz="800" b="1" baseline="-25000">
                <a:solidFill>
                  <a:srgbClr val="FF0000"/>
                </a:solidFill>
                <a:cs typeface="Arial" charset="0"/>
              </a:rPr>
              <a:t>el </a:t>
            </a:r>
            <a:r>
              <a:rPr lang="de-DE" sz="800" b="1">
                <a:solidFill>
                  <a:srgbClr val="FF0000"/>
                </a:solidFill>
                <a:cs typeface="Arial" charset="0"/>
              </a:rPr>
              <a:t> </a:t>
            </a:r>
            <a:r>
              <a:rPr lang="de-DE" sz="800">
                <a:solidFill>
                  <a:srgbClr val="FF0000"/>
                </a:solidFill>
                <a:cs typeface="Arial" charset="0"/>
              </a:rPr>
              <a:t>= </a:t>
            </a:r>
            <a:r>
              <a:rPr lang="de-DE" sz="800" b="1">
                <a:solidFill>
                  <a:srgbClr val="FF0000"/>
                </a:solidFill>
                <a:cs typeface="Arial" charset="0"/>
              </a:rPr>
              <a:t>elektrischer </a:t>
            </a:r>
            <a:r>
              <a:rPr lang="de-DE" sz="800">
                <a:cs typeface="Arial" charset="0"/>
              </a:rPr>
              <a:t>Wirkungsgrad </a:t>
            </a:r>
          </a:p>
          <a:p>
            <a:r>
              <a:rPr lang="de-DE" sz="800" b="1">
                <a:solidFill>
                  <a:srgbClr val="FF0000"/>
                </a:solidFill>
                <a:cs typeface="Arial" charset="0"/>
              </a:rPr>
              <a:t>    </a:t>
            </a:r>
            <a:r>
              <a:rPr lang="el-GR" sz="800" b="1">
                <a:solidFill>
                  <a:srgbClr val="0000FF"/>
                </a:solidFill>
                <a:cs typeface="Arial" charset="0"/>
              </a:rPr>
              <a:t>η</a:t>
            </a:r>
            <a:r>
              <a:rPr lang="de-DE" sz="800" b="1" baseline="-25000">
                <a:solidFill>
                  <a:srgbClr val="0000FF"/>
                </a:solidFill>
                <a:cs typeface="Arial" charset="0"/>
              </a:rPr>
              <a:t>th </a:t>
            </a:r>
            <a:r>
              <a:rPr lang="de-DE" sz="800" b="1">
                <a:solidFill>
                  <a:srgbClr val="0000FF"/>
                </a:solidFill>
                <a:cs typeface="Arial" charset="0"/>
              </a:rPr>
              <a:t> </a:t>
            </a:r>
            <a:r>
              <a:rPr lang="de-DE" sz="800">
                <a:solidFill>
                  <a:srgbClr val="0000FF"/>
                </a:solidFill>
                <a:cs typeface="Arial" charset="0"/>
              </a:rPr>
              <a:t>= </a:t>
            </a:r>
            <a:r>
              <a:rPr lang="de-DE" sz="800" b="1">
                <a:solidFill>
                  <a:srgbClr val="0000FF"/>
                </a:solidFill>
                <a:cs typeface="Arial" charset="0"/>
              </a:rPr>
              <a:t>thermischer </a:t>
            </a:r>
            <a:r>
              <a:rPr lang="de-DE" sz="800">
                <a:cs typeface="Arial" charset="0"/>
              </a:rPr>
              <a:t>Wirkungsgrad </a:t>
            </a:r>
          </a:p>
          <a:p>
            <a:endParaRPr lang="de-DE" sz="800" b="1">
              <a:cs typeface="Arial" charset="0"/>
            </a:endParaRPr>
          </a:p>
          <a:p>
            <a:r>
              <a:rPr lang="de-DE" sz="800" b="1">
                <a:cs typeface="Arial" charset="0"/>
              </a:rPr>
              <a:t>  WP   = Wärmepumpe</a:t>
            </a:r>
            <a:endParaRPr lang="de-DE" sz="800" b="1">
              <a:solidFill>
                <a:srgbClr val="C00000"/>
              </a:solidFill>
              <a:cs typeface="Arial" charset="0"/>
            </a:endParaRPr>
          </a:p>
          <a:p>
            <a:r>
              <a:rPr lang="de-DE" sz="800" b="1">
                <a:solidFill>
                  <a:srgbClr val="0000FF"/>
                </a:solidFill>
                <a:cs typeface="Arial" charset="0"/>
              </a:rPr>
              <a:t> </a:t>
            </a:r>
            <a:r>
              <a:rPr lang="de-DE" sz="800">
                <a:solidFill>
                  <a:srgbClr val="0000FF"/>
                </a:solidFill>
                <a:cs typeface="Arial" charset="0"/>
              </a:rPr>
              <a:t>JAZ  </a:t>
            </a:r>
            <a:r>
              <a:rPr lang="de-DE" sz="800">
                <a:cs typeface="Arial" charset="0"/>
              </a:rPr>
              <a:t>= </a:t>
            </a:r>
            <a:r>
              <a:rPr lang="de-DE" sz="800">
                <a:solidFill>
                  <a:srgbClr val="0000FF"/>
                </a:solidFill>
                <a:cs typeface="Arial" charset="0"/>
              </a:rPr>
              <a:t> </a:t>
            </a:r>
            <a:r>
              <a:rPr lang="de-DE" sz="800">
                <a:cs typeface="Arial" charset="0"/>
              </a:rPr>
              <a:t>JahresArbeitsZahl</a:t>
            </a:r>
            <a:r>
              <a:rPr lang="de-DE" sz="800" b="1">
                <a:cs typeface="Arial" charset="0"/>
              </a:rPr>
              <a:t/>
            </a:r>
            <a:br>
              <a:rPr lang="de-DE" sz="800" b="1">
                <a:cs typeface="Arial" charset="0"/>
              </a:rPr>
            </a:br>
            <a:r>
              <a:rPr lang="de-DE" sz="800" b="1">
                <a:cs typeface="Arial" charset="0"/>
              </a:rPr>
              <a:t> </a:t>
            </a:r>
            <a:r>
              <a:rPr lang="de-DE" sz="800">
                <a:cs typeface="Arial" charset="0"/>
              </a:rPr>
              <a:t>         =  </a:t>
            </a:r>
            <a:r>
              <a:rPr lang="de-DE" sz="800" b="1">
                <a:solidFill>
                  <a:srgbClr val="0000FF"/>
                </a:solidFill>
                <a:cs typeface="Arial" charset="0"/>
              </a:rPr>
              <a:t>WärmeOutpu</a:t>
            </a:r>
            <a:r>
              <a:rPr lang="de-DE" sz="800">
                <a:cs typeface="Arial" charset="0"/>
              </a:rPr>
              <a:t>t </a:t>
            </a:r>
            <a:r>
              <a:rPr lang="de-DE" sz="800" b="1">
                <a:cs typeface="Arial" charset="0"/>
              </a:rPr>
              <a:t>/ </a:t>
            </a:r>
            <a:r>
              <a:rPr lang="de-DE" sz="800" b="1">
                <a:solidFill>
                  <a:srgbClr val="FF0000"/>
                </a:solidFill>
                <a:cs typeface="Arial" charset="0"/>
              </a:rPr>
              <a:t>StromInput </a:t>
            </a:r>
          </a:p>
        </p:txBody>
      </p:sp>
      <p:sp>
        <p:nvSpPr>
          <p:cNvPr id="60427" name="Textfeld 40"/>
          <p:cNvSpPr txBox="1">
            <a:spLocks noChangeArrowheads="1"/>
          </p:cNvSpPr>
          <p:nvPr/>
        </p:nvSpPr>
        <p:spPr bwMode="auto">
          <a:xfrm>
            <a:off x="4356100" y="2930525"/>
            <a:ext cx="252413" cy="246063"/>
          </a:xfrm>
          <a:prstGeom prst="rect">
            <a:avLst/>
          </a:prstGeom>
          <a:solidFill>
            <a:srgbClr val="FFFF00"/>
          </a:solidFill>
          <a:ln w="9525">
            <a:noFill/>
            <a:miter lim="800000"/>
            <a:headEnd/>
            <a:tailEnd/>
          </a:ln>
        </p:spPr>
        <p:txBody>
          <a:bodyPr lIns="0" tIns="0" rIns="0" bIns="0">
            <a:spAutoFit/>
          </a:bodyPr>
          <a:lstStyle/>
          <a:p>
            <a:r>
              <a:rPr lang="de-DE" sz="1600" b="1">
                <a:cs typeface="Arial" charset="0"/>
              </a:rPr>
              <a:t>50</a:t>
            </a:r>
          </a:p>
        </p:txBody>
      </p:sp>
      <p:sp>
        <p:nvSpPr>
          <p:cNvPr id="60428" name="Textfeld 43"/>
          <p:cNvSpPr txBox="1">
            <a:spLocks noChangeArrowheads="1"/>
          </p:cNvSpPr>
          <p:nvPr/>
        </p:nvSpPr>
        <p:spPr bwMode="auto">
          <a:xfrm>
            <a:off x="7164388" y="4545013"/>
            <a:ext cx="1692275" cy="400050"/>
          </a:xfrm>
          <a:prstGeom prst="rect">
            <a:avLst/>
          </a:prstGeom>
          <a:noFill/>
          <a:ln w="9525">
            <a:solidFill>
              <a:schemeClr val="tx1"/>
            </a:solidFill>
            <a:miter lim="800000"/>
            <a:headEnd/>
            <a:tailEnd/>
          </a:ln>
        </p:spPr>
        <p:txBody>
          <a:bodyPr>
            <a:spAutoFit/>
          </a:bodyPr>
          <a:lstStyle/>
          <a:p>
            <a:r>
              <a:rPr lang="de-DE" sz="1000">
                <a:cs typeface="Arial" charset="0"/>
              </a:rPr>
              <a:t>denn:  87.5*</a:t>
            </a:r>
            <a:r>
              <a:rPr lang="de-DE" sz="1000">
                <a:solidFill>
                  <a:srgbClr val="C00000"/>
                </a:solidFill>
                <a:cs typeface="Arial" charset="0"/>
              </a:rPr>
              <a:t>0.6</a:t>
            </a:r>
            <a:r>
              <a:rPr lang="de-DE" sz="1000">
                <a:cs typeface="Arial" charset="0"/>
              </a:rPr>
              <a:t>=    </a:t>
            </a:r>
            <a:r>
              <a:rPr lang="de-DE" sz="1000">
                <a:solidFill>
                  <a:srgbClr val="C00000"/>
                </a:solidFill>
                <a:cs typeface="Arial" charset="0"/>
              </a:rPr>
              <a:t>52.5</a:t>
            </a:r>
            <a:r>
              <a:rPr lang="de-DE" sz="1000">
                <a:cs typeface="Arial" charset="0"/>
              </a:rPr>
              <a:t/>
            </a:r>
            <a:br>
              <a:rPr lang="de-DE" sz="1000">
                <a:cs typeface="Arial" charset="0"/>
              </a:rPr>
            </a:br>
            <a:r>
              <a:rPr lang="de-DE" sz="1000">
                <a:cs typeface="Arial" charset="0"/>
              </a:rPr>
              <a:t>                         =  </a:t>
            </a:r>
            <a:r>
              <a:rPr lang="de-DE" sz="1000">
                <a:solidFill>
                  <a:srgbClr val="C00000"/>
                </a:solidFill>
                <a:cs typeface="Arial" charset="0"/>
              </a:rPr>
              <a:t>40+12.5</a:t>
            </a:r>
          </a:p>
        </p:txBody>
      </p:sp>
    </p:spTree>
    <p:extLst>
      <p:ext uri="{BB962C8B-B14F-4D97-AF65-F5344CB8AC3E}">
        <p14:creationId xmlns:p14="http://schemas.microsoft.com/office/powerpoint/2010/main" val="1007573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70981" y="224644"/>
            <a:ext cx="8244916" cy="461665"/>
          </a:xfrm>
          <a:prstGeom prst="rect">
            <a:avLst/>
          </a:prstGeom>
          <a:noFill/>
        </p:spPr>
        <p:txBody>
          <a:bodyPr wrap="square" rtlCol="0">
            <a:spAutoFit/>
          </a:bodyPr>
          <a:lstStyle/>
          <a:p>
            <a:r>
              <a:rPr lang="de-DE" sz="2400" b="1" dirty="0" smtClean="0">
                <a:latin typeface="Arial" panose="020B0604020202020204" pitchFamily="34" charset="0"/>
                <a:cs typeface="Arial" panose="020B0604020202020204" pitchFamily="34" charset="0"/>
              </a:rPr>
              <a:t>Vergleich: Brennstoffaufwand für die </a:t>
            </a:r>
            <a:r>
              <a:rPr lang="de-DE" sz="2400" b="1" u="sng" dirty="0" smtClean="0">
                <a:latin typeface="Arial" panose="020B0604020202020204" pitchFamily="34" charset="0"/>
                <a:cs typeface="Arial" panose="020B0604020202020204" pitchFamily="34" charset="0"/>
              </a:rPr>
              <a:t>Wärme</a:t>
            </a:r>
            <a:r>
              <a:rPr lang="de-DE" sz="2400" b="1" dirty="0" smtClean="0">
                <a:latin typeface="Arial" panose="020B0604020202020204" pitchFamily="34" charset="0"/>
                <a:cs typeface="Arial" panose="020B0604020202020204" pitchFamily="34" charset="0"/>
              </a:rPr>
              <a:t>produktion</a:t>
            </a:r>
            <a:endParaRPr lang="de-DE" sz="2400" b="1" dirty="0">
              <a:latin typeface="Arial" panose="020B0604020202020204" pitchFamily="34" charset="0"/>
              <a:cs typeface="Arial" panose="020B0604020202020204" pitchFamily="34" charset="0"/>
            </a:endParaRPr>
          </a:p>
        </p:txBody>
      </p:sp>
      <p:cxnSp>
        <p:nvCxnSpPr>
          <p:cNvPr id="6" name="Gerade Verbindung mit Pfeil 5"/>
          <p:cNvCxnSpPr/>
          <p:nvPr/>
        </p:nvCxnSpPr>
        <p:spPr>
          <a:xfrm>
            <a:off x="8445867" y="6597352"/>
            <a:ext cx="5400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143508" y="6592706"/>
            <a:ext cx="7776864" cy="184666"/>
          </a:xfrm>
          <a:prstGeom prst="rect">
            <a:avLst/>
          </a:prstGeom>
          <a:noFill/>
        </p:spPr>
        <p:txBody>
          <a:bodyPr wrap="square" tIns="0" bIns="0" rtlCol="0">
            <a:spAutoFit/>
          </a:bodyPr>
          <a:lstStyle/>
          <a:p>
            <a:r>
              <a:rPr lang="de-DE" sz="1200" dirty="0" smtClean="0">
                <a:latin typeface="Arial" panose="020B0604020202020204" pitchFamily="34" charset="0"/>
                <a:cs typeface="Arial" panose="020B0604020202020204" pitchFamily="34" charset="0"/>
              </a:rPr>
              <a:t>Quelle</a:t>
            </a:r>
            <a:r>
              <a:rPr lang="de-DE" sz="1200" b="1" dirty="0" smtClean="0">
                <a:latin typeface="Arial" panose="020B0604020202020204" pitchFamily="34" charset="0"/>
                <a:cs typeface="Arial" panose="020B0604020202020204" pitchFamily="34" charset="0"/>
              </a:rPr>
              <a:t>: /</a:t>
            </a:r>
            <a:r>
              <a:rPr lang="de-DE" sz="1100" b="1" dirty="0" smtClean="0">
                <a:latin typeface="Arial" panose="020B0604020202020204" pitchFamily="34" charset="0"/>
                <a:cs typeface="Arial" panose="020B0604020202020204" pitchFamily="34" charset="0"/>
              </a:rPr>
              <a:t>Lüking 2015/  </a:t>
            </a:r>
            <a:r>
              <a:rPr lang="de-DE" sz="1100" dirty="0" smtClean="0">
                <a:latin typeface="Arial" panose="020B0604020202020204" pitchFamily="34" charset="0"/>
                <a:cs typeface="Arial" panose="020B0604020202020204" pitchFamily="34" charset="0"/>
              </a:rPr>
              <a:t>in  </a:t>
            </a:r>
            <a:r>
              <a:rPr lang="de-DE" sz="1100" dirty="0" err="1" smtClean="0">
                <a:latin typeface="Arial" panose="020B0604020202020204" pitchFamily="34" charset="0"/>
                <a:cs typeface="Arial" panose="020B0604020202020204" pitchFamily="34" charset="0"/>
              </a:rPr>
              <a:t>VDE</a:t>
            </a:r>
            <a:r>
              <a:rPr lang="de-DE" sz="1100" dirty="0" smtClean="0">
                <a:latin typeface="Arial" panose="020B0604020202020204" pitchFamily="34" charset="0"/>
                <a:cs typeface="Arial" panose="020B0604020202020204" pitchFamily="34" charset="0"/>
              </a:rPr>
              <a:t>-Studie (2015): </a:t>
            </a:r>
            <a:r>
              <a:rPr lang="de-DE" sz="1100" dirty="0" smtClean="0">
                <a:latin typeface="Arial"/>
              </a:rPr>
              <a:t> „Potenziale </a:t>
            </a:r>
            <a:r>
              <a:rPr lang="de-DE" sz="1100" dirty="0">
                <a:latin typeface="Arial"/>
              </a:rPr>
              <a:t>für </a:t>
            </a:r>
            <a:r>
              <a:rPr lang="de-DE" sz="1100" dirty="0" smtClean="0">
                <a:latin typeface="Arial"/>
              </a:rPr>
              <a:t>Strom im </a:t>
            </a:r>
            <a:r>
              <a:rPr lang="de-DE" sz="1100" dirty="0">
                <a:latin typeface="Arial"/>
              </a:rPr>
              <a:t>Wärmemarkt bis </a:t>
            </a:r>
            <a:r>
              <a:rPr lang="de-DE" sz="1100" dirty="0" smtClean="0">
                <a:latin typeface="Arial"/>
              </a:rPr>
              <a:t>2050“</a:t>
            </a:r>
            <a:r>
              <a:rPr lang="de-DE" sz="1100" dirty="0" smtClean="0">
                <a:latin typeface="Arial" panose="020B0604020202020204" pitchFamily="34" charset="0"/>
                <a:cs typeface="Arial" panose="020B0604020202020204" pitchFamily="34" charset="0"/>
              </a:rPr>
              <a:t>  Kapitel 5.2.2, p. 143 ff </a:t>
            </a:r>
            <a:endParaRPr lang="de-DE" sz="1100" dirty="0">
              <a:latin typeface="Arial" panose="020B0604020202020204" pitchFamily="34" charset="0"/>
              <a:cs typeface="Arial" panose="020B0604020202020204" pitchFamily="34" charset="0"/>
            </a:endParaRPr>
          </a:p>
        </p:txBody>
      </p:sp>
      <p:sp>
        <p:nvSpPr>
          <p:cNvPr id="2" name="Rechteck 1"/>
          <p:cNvSpPr/>
          <p:nvPr/>
        </p:nvSpPr>
        <p:spPr>
          <a:xfrm>
            <a:off x="363827" y="5513774"/>
            <a:ext cx="8356364" cy="923330"/>
          </a:xfrm>
          <a:prstGeom prst="rect">
            <a:avLst/>
          </a:prstGeom>
        </p:spPr>
        <p:txBody>
          <a:bodyPr wrap="square">
            <a:spAutoFit/>
          </a:bodyPr>
          <a:lstStyle/>
          <a:p>
            <a:r>
              <a:rPr lang="de-DE" dirty="0" smtClean="0"/>
              <a:t>Bild 5-11 aus /</a:t>
            </a:r>
            <a:r>
              <a:rPr lang="de-DE" b="1" dirty="0" err="1" smtClean="0"/>
              <a:t>Lüking2015</a:t>
            </a:r>
            <a:r>
              <a:rPr lang="de-DE" dirty="0" smtClean="0"/>
              <a:t>/: </a:t>
            </a:r>
            <a:r>
              <a:rPr lang="de-DE" b="1" dirty="0" smtClean="0"/>
              <a:t>Vergleich </a:t>
            </a:r>
            <a:r>
              <a:rPr lang="de-DE" b="1" dirty="0"/>
              <a:t>der Brennstoffeffizienz </a:t>
            </a:r>
            <a:r>
              <a:rPr lang="de-DE" dirty="0" smtClean="0"/>
              <a:t>von  </a:t>
            </a:r>
            <a:r>
              <a:rPr lang="de-DE" b="1" dirty="0" smtClean="0"/>
              <a:t>KWK</a:t>
            </a:r>
            <a:r>
              <a:rPr lang="de-DE" dirty="0" smtClean="0"/>
              <a:t>-Prozessen,</a:t>
            </a:r>
            <a:br>
              <a:rPr lang="de-DE" dirty="0" smtClean="0"/>
            </a:br>
            <a:r>
              <a:rPr lang="de-DE" dirty="0" smtClean="0"/>
              <a:t>                                                  </a:t>
            </a:r>
            <a:r>
              <a:rPr lang="de-DE" dirty="0">
                <a:solidFill>
                  <a:srgbClr val="008000"/>
                </a:solidFill>
              </a:rPr>
              <a:t>Gas-</a:t>
            </a:r>
            <a:r>
              <a:rPr lang="de-DE" dirty="0"/>
              <a:t> und </a:t>
            </a:r>
            <a:r>
              <a:rPr lang="de-DE" b="1" dirty="0" err="1" smtClean="0">
                <a:solidFill>
                  <a:srgbClr val="C00000"/>
                </a:solidFill>
              </a:rPr>
              <a:t>EIektro</a:t>
            </a:r>
            <a:r>
              <a:rPr lang="de-DE" b="1" dirty="0" smtClean="0">
                <a:solidFill>
                  <a:srgbClr val="C00000"/>
                </a:solidFill>
              </a:rPr>
              <a:t>- Wärmepumpen</a:t>
            </a:r>
            <a:r>
              <a:rPr lang="de-DE" dirty="0" smtClean="0"/>
              <a:t>  und</a:t>
            </a:r>
            <a:br>
              <a:rPr lang="de-DE" dirty="0" smtClean="0"/>
            </a:br>
            <a:r>
              <a:rPr lang="de-DE" dirty="0" smtClean="0"/>
              <a:t>                                                   solar </a:t>
            </a:r>
            <a:r>
              <a:rPr lang="de-DE" dirty="0"/>
              <a:t>unterstützter </a:t>
            </a:r>
            <a:r>
              <a:rPr lang="de-DE" dirty="0" smtClean="0"/>
              <a:t>Brennwerttechnik. </a:t>
            </a:r>
            <a:endParaRPr lang="de-DE" dirty="0"/>
          </a:p>
        </p:txBody>
      </p:sp>
      <p:grpSp>
        <p:nvGrpSpPr>
          <p:cNvPr id="14" name="Gruppieren 13"/>
          <p:cNvGrpSpPr/>
          <p:nvPr/>
        </p:nvGrpSpPr>
        <p:grpSpPr>
          <a:xfrm>
            <a:off x="455555" y="764704"/>
            <a:ext cx="8172909" cy="4497474"/>
            <a:chOff x="455555" y="872716"/>
            <a:chExt cx="8172909" cy="4497474"/>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555" y="872716"/>
              <a:ext cx="8172909" cy="4497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1979712" y="4761148"/>
              <a:ext cx="6268663" cy="492443"/>
            </a:xfrm>
            <a:prstGeom prst="rect">
              <a:avLst/>
            </a:prstGeom>
          </p:spPr>
          <p:txBody>
            <a:bodyPr wrap="square" tIns="0" bIns="0">
              <a:spAutoFit/>
            </a:bodyPr>
            <a:lstStyle/>
            <a:p>
              <a:r>
                <a:rPr lang="de-DE" sz="1600" b="1" dirty="0" smtClean="0"/>
                <a:t>                                                                                         , </a:t>
              </a:r>
              <a:endParaRPr lang="de-DE" sz="1600" b="1" dirty="0" smtClean="0">
                <a:solidFill>
                  <a:schemeClr val="accent6">
                    <a:lumMod val="50000"/>
                  </a:schemeClr>
                </a:solidFill>
              </a:endParaRPr>
            </a:p>
            <a:p>
              <a:r>
                <a:rPr lang="de-DE" sz="1600" b="1" dirty="0" smtClean="0">
                  <a:solidFill>
                    <a:schemeClr val="accent6">
                      <a:lumMod val="50000"/>
                    </a:schemeClr>
                  </a:solidFill>
                </a:rPr>
                <a:t>               Brennwertkessel </a:t>
              </a:r>
              <a:r>
                <a:rPr lang="de-DE" sz="1600" b="1" dirty="0">
                  <a:solidFill>
                    <a:schemeClr val="accent6">
                      <a:lumMod val="50000"/>
                    </a:schemeClr>
                  </a:solidFill>
                </a:rPr>
                <a:t>ohne solarthermische </a:t>
              </a:r>
              <a:r>
                <a:rPr lang="de-DE" sz="1600" b="1" dirty="0" smtClean="0">
                  <a:solidFill>
                    <a:schemeClr val="accent6">
                      <a:lumMod val="50000"/>
                    </a:schemeClr>
                  </a:solidFill>
                </a:rPr>
                <a:t>Unterstützung </a:t>
              </a:r>
              <a:r>
                <a:rPr lang="de-DE" sz="1600" b="1" dirty="0" err="1" smtClean="0">
                  <a:solidFill>
                    <a:schemeClr val="accent6">
                      <a:lumMod val="50000"/>
                    </a:schemeClr>
                  </a:solidFill>
                </a:rPr>
                <a:t>BSA</a:t>
              </a:r>
              <a:r>
                <a:rPr lang="de-DE" sz="1600" b="1" dirty="0" smtClean="0">
                  <a:solidFill>
                    <a:schemeClr val="accent6">
                      <a:lumMod val="50000"/>
                    </a:schemeClr>
                  </a:solidFill>
                </a:rPr>
                <a:t> =1.0</a:t>
              </a:r>
              <a:endParaRPr lang="de-DE" sz="1600" b="1" dirty="0">
                <a:solidFill>
                  <a:schemeClr val="accent6">
                    <a:lumMod val="50000"/>
                  </a:schemeClr>
                </a:solidFill>
              </a:endParaRPr>
            </a:p>
          </p:txBody>
        </p:sp>
        <p:cxnSp>
          <p:nvCxnSpPr>
            <p:cNvPr id="8" name="Gerade Verbindung mit Pfeil 7"/>
            <p:cNvCxnSpPr/>
            <p:nvPr/>
          </p:nvCxnSpPr>
          <p:spPr>
            <a:xfrm flipH="1" flipV="1">
              <a:off x="3167844" y="4401108"/>
              <a:ext cx="1044116" cy="720080"/>
            </a:xfrm>
            <a:prstGeom prst="straightConnector1">
              <a:avLst/>
            </a:prstGeom>
            <a:ln w="190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8247845" y="4797152"/>
              <a:ext cx="0" cy="456439"/>
            </a:xfrm>
            <a:prstGeom prst="straightConnector1">
              <a:avLst/>
            </a:prstGeom>
            <a:ln w="190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5" name="Abgerundetes Rechteck 14"/>
          <p:cNvSpPr/>
          <p:nvPr/>
        </p:nvSpPr>
        <p:spPr>
          <a:xfrm>
            <a:off x="827584" y="1232756"/>
            <a:ext cx="3168352" cy="3960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Abgerundetes Rechteck 16"/>
          <p:cNvSpPr/>
          <p:nvPr/>
        </p:nvSpPr>
        <p:spPr>
          <a:xfrm>
            <a:off x="2231740" y="3501008"/>
            <a:ext cx="1764196" cy="324036"/>
          </a:xfrm>
          <a:prstGeom prst="round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5816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feld 4"/>
          <p:cNvSpPr txBox="1">
            <a:spLocks noChangeArrowheads="1"/>
          </p:cNvSpPr>
          <p:nvPr/>
        </p:nvSpPr>
        <p:spPr bwMode="auto">
          <a:xfrm>
            <a:off x="611560" y="1592796"/>
            <a:ext cx="7956884" cy="1477328"/>
          </a:xfrm>
          <a:prstGeom prst="rect">
            <a:avLst/>
          </a:prstGeom>
          <a:solidFill>
            <a:srgbClr val="FFFF00"/>
          </a:solidFill>
          <a:ln w="9525">
            <a:noFill/>
            <a:miter lim="800000"/>
            <a:headEnd/>
            <a:tailEnd/>
          </a:ln>
        </p:spPr>
        <p:txBody>
          <a:bodyPr wrap="square">
            <a:spAutoFit/>
          </a:bodyPr>
          <a:lstStyle/>
          <a:p>
            <a:r>
              <a:rPr lang="de-DE" b="1" dirty="0"/>
              <a:t>Fazit:</a:t>
            </a:r>
            <a:r>
              <a:rPr lang="de-DE" dirty="0"/>
              <a:t> </a:t>
            </a:r>
          </a:p>
          <a:p>
            <a:r>
              <a:rPr lang="de-DE" dirty="0"/>
              <a:t>     </a:t>
            </a:r>
            <a:r>
              <a:rPr lang="de-DE" dirty="0" smtClean="0"/>
              <a:t> </a:t>
            </a:r>
            <a:r>
              <a:rPr lang="de-DE" dirty="0"/>
              <a:t>Die von der KWK-Lobby, </a:t>
            </a:r>
            <a:r>
              <a:rPr lang="de-DE" dirty="0" smtClean="0"/>
              <a:t> </a:t>
            </a:r>
            <a:r>
              <a:rPr lang="de-DE" dirty="0"/>
              <a:t>oberflächlichen Politikern und  Journalisten</a:t>
            </a:r>
          </a:p>
          <a:p>
            <a:r>
              <a:rPr lang="de-DE" dirty="0"/>
              <a:t>     </a:t>
            </a:r>
            <a:r>
              <a:rPr lang="de-DE" dirty="0" smtClean="0"/>
              <a:t>    </a:t>
            </a:r>
            <a:r>
              <a:rPr lang="de-DE" dirty="0"/>
              <a:t>immer wieder vorgetragene Behauptung </a:t>
            </a:r>
            <a:r>
              <a:rPr lang="de-DE" dirty="0" smtClean="0"/>
              <a:t> </a:t>
            </a:r>
            <a:br>
              <a:rPr lang="de-DE" dirty="0" smtClean="0"/>
            </a:br>
            <a:r>
              <a:rPr lang="de-DE" dirty="0" smtClean="0"/>
              <a:t>      von </a:t>
            </a:r>
            <a:r>
              <a:rPr lang="de-DE" dirty="0"/>
              <a:t>einer großartigen </a:t>
            </a:r>
            <a:r>
              <a:rPr lang="de-DE" b="1" dirty="0" smtClean="0">
                <a:solidFill>
                  <a:srgbClr val="C00000"/>
                </a:solidFill>
              </a:rPr>
              <a:t>Überlegenheit der KWK </a:t>
            </a:r>
            <a:r>
              <a:rPr lang="de-DE" dirty="0" smtClean="0"/>
              <a:t>(Kraftwärmekopplung)</a:t>
            </a:r>
            <a:r>
              <a:rPr lang="de-DE" dirty="0"/>
              <a:t/>
            </a:r>
            <a:br>
              <a:rPr lang="de-DE" dirty="0"/>
            </a:br>
            <a:r>
              <a:rPr lang="de-DE" dirty="0"/>
              <a:t>         </a:t>
            </a:r>
            <a:r>
              <a:rPr lang="de-DE" dirty="0" smtClean="0"/>
              <a:t>                                                                  </a:t>
            </a:r>
            <a:r>
              <a:rPr lang="de-DE" dirty="0">
                <a:solidFill>
                  <a:srgbClr val="C00000"/>
                </a:solidFill>
              </a:rPr>
              <a:t>ist </a:t>
            </a:r>
            <a:r>
              <a:rPr lang="de-DE" b="1" dirty="0">
                <a:solidFill>
                  <a:srgbClr val="C00000"/>
                </a:solidFill>
              </a:rPr>
              <a:t>ein Mythos </a:t>
            </a:r>
            <a:r>
              <a:rPr lang="de-DE" dirty="0"/>
              <a:t>(freundlich ausgedrückt).</a:t>
            </a:r>
          </a:p>
        </p:txBody>
      </p:sp>
      <p:sp>
        <p:nvSpPr>
          <p:cNvPr id="61443" name="Textfeld 5"/>
          <p:cNvSpPr txBox="1">
            <a:spLocks noChangeArrowheads="1"/>
          </p:cNvSpPr>
          <p:nvPr/>
        </p:nvSpPr>
        <p:spPr bwMode="auto">
          <a:xfrm>
            <a:off x="503238" y="441325"/>
            <a:ext cx="8110537" cy="646113"/>
          </a:xfrm>
          <a:prstGeom prst="rect">
            <a:avLst/>
          </a:prstGeom>
          <a:noFill/>
          <a:ln w="9525">
            <a:noFill/>
            <a:miter lim="800000"/>
            <a:headEnd/>
            <a:tailEnd/>
          </a:ln>
        </p:spPr>
        <p:txBody>
          <a:bodyPr wrap="none">
            <a:spAutoFit/>
          </a:bodyPr>
          <a:lstStyle/>
          <a:p>
            <a:r>
              <a:rPr lang="de-DE" sz="3600">
                <a:cs typeface="Arial" charset="0"/>
              </a:rPr>
              <a:t>Überlegenheit der KWK ist ein Mythos </a:t>
            </a:r>
          </a:p>
        </p:txBody>
      </p:sp>
      <p:sp>
        <p:nvSpPr>
          <p:cNvPr id="5" name="Text Box 6"/>
          <p:cNvSpPr txBox="1">
            <a:spLocks noChangeArrowheads="1"/>
          </p:cNvSpPr>
          <p:nvPr/>
        </p:nvSpPr>
        <p:spPr bwMode="auto">
          <a:xfrm>
            <a:off x="71438" y="44624"/>
            <a:ext cx="604333" cy="215444"/>
          </a:xfrm>
          <a:prstGeom prst="rect">
            <a:avLst/>
          </a:prstGeom>
          <a:noFill/>
          <a:ln w="9525">
            <a:noFill/>
            <a:miter lim="800000"/>
            <a:headEnd/>
            <a:tailEnd/>
          </a:ln>
        </p:spPr>
        <p:txBody>
          <a:bodyPr wrap="none" lIns="0" tIns="0" rIns="0" bIns="0">
            <a:spAutoFit/>
          </a:bodyPr>
          <a:lstStyle/>
          <a:p>
            <a:r>
              <a:rPr lang="de-DE" sz="1400" dirty="0" smtClean="0">
                <a:solidFill>
                  <a:srgbClr val="000000"/>
                </a:solidFill>
              </a:rPr>
              <a:t>2.4 Fazit</a:t>
            </a:r>
            <a:endParaRPr lang="de-DE" sz="1400" dirty="0">
              <a:solidFill>
                <a:srgbClr val="000000"/>
              </a:solidFill>
            </a:endParaRPr>
          </a:p>
        </p:txBody>
      </p:sp>
      <p:sp>
        <p:nvSpPr>
          <p:cNvPr id="6" name="Textfeld 5"/>
          <p:cNvSpPr txBox="1"/>
          <p:nvPr/>
        </p:nvSpPr>
        <p:spPr>
          <a:xfrm>
            <a:off x="611560" y="4221088"/>
            <a:ext cx="8208912" cy="646331"/>
          </a:xfrm>
          <a:prstGeom prst="rect">
            <a:avLst/>
          </a:prstGeom>
          <a:noFill/>
        </p:spPr>
        <p:txBody>
          <a:bodyPr wrap="square" rtlCol="0">
            <a:spAutoFit/>
          </a:bodyPr>
          <a:lstStyle/>
          <a:p>
            <a:r>
              <a:rPr lang="de-DE" dirty="0" smtClean="0"/>
              <a:t>Dennoch gibt es </a:t>
            </a:r>
            <a:r>
              <a:rPr lang="de-DE" b="1" dirty="0" smtClean="0">
                <a:solidFill>
                  <a:srgbClr val="C00000"/>
                </a:solidFill>
              </a:rPr>
              <a:t>auch großartige KWK-Anlagen </a:t>
            </a:r>
            <a:r>
              <a:rPr lang="de-DE" dirty="0" smtClean="0"/>
              <a:t>, </a:t>
            </a:r>
            <a:br>
              <a:rPr lang="de-DE" dirty="0" smtClean="0"/>
            </a:br>
            <a:r>
              <a:rPr lang="de-DE" dirty="0" smtClean="0"/>
              <a:t>aber </a:t>
            </a:r>
            <a:r>
              <a:rPr lang="de-DE" b="1" dirty="0" smtClean="0"/>
              <a:t>gefördert werden vor allem  Anlagen mit vergleichsweise geringer Effizienz</a:t>
            </a:r>
            <a:r>
              <a:rPr lang="de-DE" dirty="0" smtClean="0"/>
              <a:t>.</a:t>
            </a:r>
            <a:endParaRPr lang="de-DE" dirty="0"/>
          </a:p>
        </p:txBody>
      </p:sp>
      <p:cxnSp>
        <p:nvCxnSpPr>
          <p:cNvPr id="3" name="Gerade Verbindung mit Pfeil 2"/>
          <p:cNvCxnSpPr/>
          <p:nvPr/>
        </p:nvCxnSpPr>
        <p:spPr>
          <a:xfrm>
            <a:off x="5462773" y="4365104"/>
            <a:ext cx="3105671"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587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296652"/>
            <a:ext cx="8100900" cy="738664"/>
          </a:xfrm>
          <a:prstGeom prst="rect">
            <a:avLst/>
          </a:prstGeom>
          <a:noFill/>
        </p:spPr>
        <p:txBody>
          <a:bodyPr wrap="square" lIns="36000" rIns="0" rtlCol="0">
            <a:spAutoFit/>
          </a:bodyPr>
          <a:lstStyle/>
          <a:p>
            <a:r>
              <a:rPr lang="de-DE" u="sng" dirty="0" smtClean="0"/>
              <a:t>Ein Lichtblick</a:t>
            </a:r>
            <a:r>
              <a:rPr lang="de-DE" dirty="0" smtClean="0"/>
              <a:t>:</a:t>
            </a:r>
          </a:p>
          <a:p>
            <a:r>
              <a:rPr lang="de-DE" dirty="0" smtClean="0"/>
              <a:t> </a:t>
            </a:r>
            <a:r>
              <a:rPr lang="de-DE" sz="2400" b="1" dirty="0" smtClean="0"/>
              <a:t>Große GuD Anlagen mit optionaler FernwärmeAuskopplung</a:t>
            </a:r>
            <a:endParaRPr lang="de-DE" b="1" dirty="0"/>
          </a:p>
        </p:txBody>
      </p:sp>
      <p:sp>
        <p:nvSpPr>
          <p:cNvPr id="5" name="Textfeld 4"/>
          <p:cNvSpPr txBox="1"/>
          <p:nvPr/>
        </p:nvSpPr>
        <p:spPr>
          <a:xfrm>
            <a:off x="431540" y="1263965"/>
            <a:ext cx="8352928" cy="5001369"/>
          </a:xfrm>
          <a:prstGeom prst="rect">
            <a:avLst/>
          </a:prstGeom>
          <a:noFill/>
        </p:spPr>
        <p:txBody>
          <a:bodyPr wrap="square" rtlCol="0">
            <a:spAutoFit/>
          </a:bodyPr>
          <a:lstStyle/>
          <a:p>
            <a:r>
              <a:rPr lang="de-DE" sz="2000" b="1" dirty="0" smtClean="0"/>
              <a:t>Modernste (2016) Anlage in </a:t>
            </a:r>
            <a:r>
              <a:rPr lang="de-DE" sz="2000" b="1" dirty="0" err="1" smtClean="0"/>
              <a:t>Köl</a:t>
            </a:r>
            <a:r>
              <a:rPr lang="de-DE" sz="2000" b="1" dirty="0" smtClean="0"/>
              <a:t>-Niehl 3:</a:t>
            </a:r>
          </a:p>
          <a:p>
            <a:r>
              <a:rPr lang="de-DE" dirty="0" smtClean="0"/>
              <a:t> Im reinen Strombetrieb (450 MW)</a:t>
            </a:r>
            <a:r>
              <a:rPr lang="de-DE" sz="1600" b="1" dirty="0" smtClean="0"/>
              <a:t>: </a:t>
            </a:r>
            <a:r>
              <a:rPr lang="de-DE" sz="1600" b="1" dirty="0" smtClean="0">
                <a:solidFill>
                  <a:srgbClr val="FF0000"/>
                </a:solidFill>
              </a:rPr>
              <a:t> </a:t>
            </a:r>
            <a:r>
              <a:rPr lang="el-GR" sz="2000" b="1" dirty="0" smtClean="0">
                <a:solidFill>
                  <a:srgbClr val="FF0000"/>
                </a:solidFill>
              </a:rPr>
              <a:t>η</a:t>
            </a:r>
            <a:r>
              <a:rPr lang="de-DE" sz="2000" b="1" baseline="-10000" dirty="0" smtClean="0">
                <a:solidFill>
                  <a:srgbClr val="FF0000"/>
                </a:solidFill>
              </a:rPr>
              <a:t>el</a:t>
            </a:r>
            <a:r>
              <a:rPr lang="de-DE" sz="2000" b="1" dirty="0" smtClean="0">
                <a:solidFill>
                  <a:srgbClr val="FF0000"/>
                </a:solidFill>
              </a:rPr>
              <a:t> =  60 %</a:t>
            </a:r>
          </a:p>
          <a:p>
            <a:endParaRPr lang="de-DE" dirty="0" smtClean="0"/>
          </a:p>
          <a:p>
            <a:r>
              <a:rPr lang="de-DE" dirty="0" smtClean="0"/>
              <a:t>  Bei maximaler Wärmeauskopplung:   </a:t>
            </a:r>
            <a:br>
              <a:rPr lang="de-DE" dirty="0" smtClean="0"/>
            </a:br>
            <a:r>
              <a:rPr lang="de-DE" dirty="0" smtClean="0"/>
              <a:t>                                                         </a:t>
            </a:r>
            <a:r>
              <a:rPr lang="el-GR" sz="2000" dirty="0" smtClean="0"/>
              <a:t>η</a:t>
            </a:r>
            <a:r>
              <a:rPr lang="de-DE" sz="2000" baseline="-25000" dirty="0" err="1" smtClean="0"/>
              <a:t>KWK_el</a:t>
            </a:r>
            <a:r>
              <a:rPr lang="de-DE" sz="2000" dirty="0" smtClean="0"/>
              <a:t> = </a:t>
            </a:r>
            <a:r>
              <a:rPr lang="de-DE" sz="2000" b="1" dirty="0" smtClean="0">
                <a:solidFill>
                  <a:srgbClr val="C00000"/>
                </a:solidFill>
              </a:rPr>
              <a:t>54%</a:t>
            </a:r>
          </a:p>
          <a:p>
            <a:r>
              <a:rPr lang="de-DE" dirty="0" smtClean="0"/>
              <a:t>                                                         </a:t>
            </a:r>
            <a:r>
              <a:rPr lang="el-GR" sz="2000" b="1" dirty="0" smtClean="0">
                <a:solidFill>
                  <a:srgbClr val="7030A0"/>
                </a:solidFill>
              </a:rPr>
              <a:t>η</a:t>
            </a:r>
            <a:r>
              <a:rPr lang="de-DE" sz="2000" b="1" baseline="-25000" dirty="0" err="1" smtClean="0">
                <a:solidFill>
                  <a:srgbClr val="7030A0"/>
                </a:solidFill>
              </a:rPr>
              <a:t>KWK_th</a:t>
            </a:r>
            <a:r>
              <a:rPr lang="de-DE" sz="2000" b="1" baseline="-25000" dirty="0" smtClean="0">
                <a:solidFill>
                  <a:srgbClr val="7030A0"/>
                </a:solidFill>
              </a:rPr>
              <a:t> </a:t>
            </a:r>
            <a:r>
              <a:rPr lang="de-DE" sz="2000" b="1" dirty="0" smtClean="0">
                <a:solidFill>
                  <a:srgbClr val="7030A0"/>
                </a:solidFill>
              </a:rPr>
              <a:t>= 34%</a:t>
            </a:r>
            <a:r>
              <a:rPr lang="de-DE" dirty="0" smtClean="0"/>
              <a:t/>
            </a:r>
            <a:br>
              <a:rPr lang="de-DE" dirty="0" smtClean="0"/>
            </a:br>
            <a:r>
              <a:rPr lang="de-DE" dirty="0" smtClean="0"/>
              <a:t>   </a:t>
            </a:r>
          </a:p>
          <a:p>
            <a:endParaRPr lang="de-DE" sz="2000" b="1" u="sng" dirty="0" smtClean="0"/>
          </a:p>
          <a:p>
            <a:r>
              <a:rPr lang="de-DE" sz="2000" b="1" u="sng" dirty="0" smtClean="0"/>
              <a:t>COP der Stromeinbuße </a:t>
            </a:r>
            <a:r>
              <a:rPr lang="de-DE" dirty="0" smtClean="0"/>
              <a:t>im Vergleich zum </a:t>
            </a:r>
            <a:r>
              <a:rPr lang="de-DE" b="1" dirty="0" smtClean="0">
                <a:solidFill>
                  <a:srgbClr val="C00000"/>
                </a:solidFill>
              </a:rPr>
              <a:t>Referenz</a:t>
            </a:r>
            <a:r>
              <a:rPr lang="de-DE" b="1" baseline="30000" dirty="0" smtClean="0">
                <a:solidFill>
                  <a:srgbClr val="C00000"/>
                </a:solidFill>
              </a:rPr>
              <a:t>(</a:t>
            </a:r>
            <a:r>
              <a:rPr lang="de-DE" b="1" dirty="0" smtClean="0">
                <a:solidFill>
                  <a:srgbClr val="C00000"/>
                </a:solidFill>
              </a:rPr>
              <a:t>*</a:t>
            </a:r>
            <a:r>
              <a:rPr lang="de-DE" b="1" baseline="30000" dirty="0" smtClean="0">
                <a:solidFill>
                  <a:srgbClr val="C00000"/>
                </a:solidFill>
              </a:rPr>
              <a:t>)</a:t>
            </a:r>
            <a:r>
              <a:rPr lang="de-DE" b="1" dirty="0" smtClean="0">
                <a:solidFill>
                  <a:srgbClr val="C00000"/>
                </a:solidFill>
              </a:rPr>
              <a:t>– GUD </a:t>
            </a:r>
            <a:r>
              <a:rPr lang="de-DE" dirty="0" smtClean="0"/>
              <a:t>mit  </a:t>
            </a:r>
            <a:r>
              <a:rPr lang="el-GR" b="1" dirty="0" smtClean="0">
                <a:solidFill>
                  <a:srgbClr val="C00000"/>
                </a:solidFill>
              </a:rPr>
              <a:t>η</a:t>
            </a:r>
            <a:r>
              <a:rPr lang="de-DE" b="1" baseline="-10000" dirty="0" err="1" smtClean="0">
                <a:solidFill>
                  <a:srgbClr val="C00000"/>
                </a:solidFill>
              </a:rPr>
              <a:t>el_Ref</a:t>
            </a:r>
            <a:r>
              <a:rPr lang="de-DE" b="1" dirty="0" smtClean="0">
                <a:solidFill>
                  <a:srgbClr val="C00000"/>
                </a:solidFill>
              </a:rPr>
              <a:t> =  61,</a:t>
            </a:r>
            <a:r>
              <a:rPr lang="de-DE" sz="1400" b="1" dirty="0" smtClean="0">
                <a:solidFill>
                  <a:srgbClr val="C00000"/>
                </a:solidFill>
              </a:rPr>
              <a:t>5</a:t>
            </a:r>
            <a:r>
              <a:rPr lang="de-DE" b="1" dirty="0" smtClean="0">
                <a:solidFill>
                  <a:srgbClr val="C00000"/>
                </a:solidFill>
              </a:rPr>
              <a:t> %</a:t>
            </a:r>
            <a:r>
              <a:rPr lang="de-DE" dirty="0" smtClean="0"/>
              <a:t>: </a:t>
            </a:r>
            <a:endParaRPr lang="de-DE" sz="800" dirty="0" smtClean="0"/>
          </a:p>
          <a:p>
            <a:r>
              <a:rPr lang="de-DE" b="1" dirty="0" smtClean="0">
                <a:solidFill>
                  <a:srgbClr val="7030A0"/>
                </a:solidFill>
              </a:rPr>
              <a:t>COP = 4.9 </a:t>
            </a:r>
            <a:r>
              <a:rPr lang="de-DE" sz="1200" dirty="0" smtClean="0"/>
              <a:t>(=34/7)   ;  </a:t>
            </a:r>
            <a:r>
              <a:rPr lang="de-DE" b="1" dirty="0" smtClean="0">
                <a:solidFill>
                  <a:srgbClr val="7030A0"/>
                </a:solidFill>
              </a:rPr>
              <a:t>sehr ordentlich, </a:t>
            </a:r>
            <a:br>
              <a:rPr lang="de-DE" b="1" dirty="0" smtClean="0">
                <a:solidFill>
                  <a:srgbClr val="7030A0"/>
                </a:solidFill>
              </a:rPr>
            </a:br>
            <a:r>
              <a:rPr lang="de-DE" b="1" dirty="0" smtClean="0">
                <a:solidFill>
                  <a:srgbClr val="7030A0"/>
                </a:solidFill>
              </a:rPr>
              <a:t>                                           </a:t>
            </a:r>
            <a:r>
              <a:rPr lang="de-DE" b="1" dirty="0" smtClean="0">
                <a:solidFill>
                  <a:srgbClr val="3333FF"/>
                </a:solidFill>
              </a:rPr>
              <a:t>und dazu noch bei hoher Temperatur, die aber bei einer</a:t>
            </a:r>
            <a:br>
              <a:rPr lang="de-DE" b="1" dirty="0" smtClean="0">
                <a:solidFill>
                  <a:srgbClr val="3333FF"/>
                </a:solidFill>
              </a:rPr>
            </a:br>
            <a:r>
              <a:rPr lang="de-DE" b="1" dirty="0" smtClean="0">
                <a:solidFill>
                  <a:srgbClr val="3333FF"/>
                </a:solidFill>
              </a:rPr>
              <a:t>                                                                      dezentralen WP gar nicht gebraucht wird.</a:t>
            </a:r>
            <a:r>
              <a:rPr lang="de-DE" b="1" dirty="0" smtClean="0">
                <a:solidFill>
                  <a:srgbClr val="7030A0"/>
                </a:solidFill>
              </a:rPr>
              <a:t> </a:t>
            </a:r>
          </a:p>
          <a:p>
            <a:r>
              <a:rPr lang="de-DE" sz="700" dirty="0" smtClean="0"/>
              <a:t> </a:t>
            </a:r>
          </a:p>
          <a:p>
            <a:r>
              <a:rPr lang="de-DE" sz="1600" dirty="0" smtClean="0"/>
              <a:t>(d.h.:  Würde man den gleichen Brennstoff in das </a:t>
            </a:r>
            <a:r>
              <a:rPr lang="de-DE" sz="1600" b="1" dirty="0" smtClean="0">
                <a:solidFill>
                  <a:srgbClr val="C00000"/>
                </a:solidFill>
              </a:rPr>
              <a:t>Referenz GuD nach dem Stand der Technik </a:t>
            </a:r>
            <a:r>
              <a:rPr lang="de-DE" sz="1600" dirty="0" smtClean="0"/>
              <a:t>stecken  und mit der diesbezüglichen Stromeinbuße der KWK die Wärmeabgabe der KWK mit einer Wärmepumpe (WP) produzieren, so hätte diese WP   den obigen </a:t>
            </a:r>
            <a:r>
              <a:rPr lang="de-DE" sz="1600" b="1" dirty="0" smtClean="0">
                <a:solidFill>
                  <a:srgbClr val="7030A0"/>
                </a:solidFill>
              </a:rPr>
              <a:t>COP</a:t>
            </a:r>
            <a:r>
              <a:rPr lang="de-DE" sz="1600" dirty="0" smtClean="0"/>
              <a:t>.) </a:t>
            </a:r>
          </a:p>
          <a:p>
            <a:r>
              <a:rPr lang="de-DE" sz="900" dirty="0" smtClean="0"/>
              <a:t>  </a:t>
            </a:r>
            <a:r>
              <a:rPr lang="de-DE" dirty="0" smtClean="0"/>
              <a:t>                     </a:t>
            </a:r>
          </a:p>
          <a:p>
            <a:r>
              <a:rPr lang="de-DE" dirty="0" smtClean="0"/>
              <a:t>Fazit </a:t>
            </a:r>
            <a:r>
              <a:rPr lang="de-DE" sz="1200" dirty="0" smtClean="0"/>
              <a:t>(frei nach Clinton</a:t>
            </a:r>
            <a:r>
              <a:rPr lang="de-DE" sz="1400" dirty="0" smtClean="0">
                <a:solidFill>
                  <a:srgbClr val="C00000"/>
                </a:solidFill>
              </a:rPr>
              <a:t>)</a:t>
            </a:r>
            <a:r>
              <a:rPr lang="de-DE" sz="2000" dirty="0" smtClean="0">
                <a:solidFill>
                  <a:srgbClr val="C00000"/>
                </a:solidFill>
              </a:rPr>
              <a:t>:    </a:t>
            </a:r>
            <a:r>
              <a:rPr lang="de-DE" sz="2000" b="1" dirty="0" err="1" smtClean="0">
                <a:solidFill>
                  <a:srgbClr val="C00000"/>
                </a:solidFill>
              </a:rPr>
              <a:t>it</a:t>
            </a:r>
            <a:r>
              <a:rPr lang="de-DE" sz="2000" b="1" dirty="0" smtClean="0">
                <a:solidFill>
                  <a:srgbClr val="C00000"/>
                </a:solidFill>
              </a:rPr>
              <a:t>' s  </a:t>
            </a:r>
            <a:r>
              <a:rPr lang="de-DE" sz="2000" b="1" dirty="0" err="1" smtClean="0">
                <a:solidFill>
                  <a:srgbClr val="C00000"/>
                </a:solidFill>
              </a:rPr>
              <a:t>the</a:t>
            </a:r>
            <a:r>
              <a:rPr lang="de-DE" sz="2000" b="1" dirty="0" smtClean="0">
                <a:solidFill>
                  <a:srgbClr val="C00000"/>
                </a:solidFill>
              </a:rPr>
              <a:t> GuD   -  stupid </a:t>
            </a:r>
            <a:endParaRPr lang="de-DE" b="1" dirty="0" smtClean="0">
              <a:solidFill>
                <a:srgbClr val="C0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4068" y="1331082"/>
            <a:ext cx="3196869" cy="2313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143508" y="6527974"/>
            <a:ext cx="4212468" cy="191088"/>
          </a:xfrm>
          <a:prstGeom prst="rect">
            <a:avLst/>
          </a:prstGeom>
          <a:noFill/>
        </p:spPr>
        <p:txBody>
          <a:bodyPr wrap="square" lIns="0" tIns="10800" rIns="0" bIns="10800" rtlCol="0">
            <a:spAutoFit/>
          </a:bodyPr>
          <a:lstStyle/>
          <a:p>
            <a:r>
              <a:rPr lang="de-DE" sz="1100" dirty="0" smtClean="0"/>
              <a:t>Daten und Bildquelle:  Euro </a:t>
            </a:r>
            <a:r>
              <a:rPr lang="de-DE" sz="1100" dirty="0" err="1" smtClean="0"/>
              <a:t>Heat</a:t>
            </a:r>
            <a:r>
              <a:rPr lang="de-DE" sz="1100" dirty="0" smtClean="0"/>
              <a:t> &amp; Power, Dez. 2013, </a:t>
            </a:r>
            <a:r>
              <a:rPr lang="de-DE" sz="1100" dirty="0" err="1" smtClean="0"/>
              <a:t>Sonderdruck7200</a:t>
            </a:r>
            <a:r>
              <a:rPr lang="de-DE" sz="1100" dirty="0" smtClean="0"/>
              <a:t> </a:t>
            </a:r>
            <a:endParaRPr lang="de-DE" sz="1100" dirty="0"/>
          </a:p>
        </p:txBody>
      </p:sp>
      <p:sp>
        <p:nvSpPr>
          <p:cNvPr id="3" name="Textfeld 2"/>
          <p:cNvSpPr txBox="1"/>
          <p:nvPr/>
        </p:nvSpPr>
        <p:spPr>
          <a:xfrm>
            <a:off x="5760132" y="6541603"/>
            <a:ext cx="3248992" cy="307777"/>
          </a:xfrm>
          <a:prstGeom prst="rect">
            <a:avLst/>
          </a:prstGeom>
          <a:noFill/>
        </p:spPr>
        <p:txBody>
          <a:bodyPr wrap="square" rtlCol="0">
            <a:spAutoFit/>
          </a:bodyPr>
          <a:lstStyle/>
          <a:p>
            <a:r>
              <a:rPr lang="de-DE" sz="1400" b="1" baseline="30000" dirty="0">
                <a:solidFill>
                  <a:srgbClr val="C00000"/>
                </a:solidFill>
              </a:rPr>
              <a:t>(</a:t>
            </a:r>
            <a:r>
              <a:rPr lang="de-DE" sz="1400" b="1" dirty="0">
                <a:solidFill>
                  <a:srgbClr val="C00000"/>
                </a:solidFill>
              </a:rPr>
              <a:t>*</a:t>
            </a:r>
            <a:r>
              <a:rPr lang="de-DE" sz="1400" b="1" baseline="30000" dirty="0">
                <a:solidFill>
                  <a:srgbClr val="C00000"/>
                </a:solidFill>
              </a:rPr>
              <a:t>) </a:t>
            </a:r>
            <a:r>
              <a:rPr lang="de-DE" sz="1400" b="1" dirty="0" smtClean="0">
                <a:solidFill>
                  <a:srgbClr val="C00000"/>
                </a:solidFill>
              </a:rPr>
              <a:t>Referenz: GuD  Düsseldorf „</a:t>
            </a:r>
            <a:r>
              <a:rPr lang="de-DE" sz="1400" b="1" dirty="0" err="1" smtClean="0">
                <a:solidFill>
                  <a:srgbClr val="C00000"/>
                </a:solidFill>
              </a:rPr>
              <a:t>Lausward</a:t>
            </a:r>
            <a:r>
              <a:rPr lang="de-DE" sz="1400" b="1" dirty="0" smtClean="0">
                <a:solidFill>
                  <a:srgbClr val="C00000"/>
                </a:solidFill>
              </a:rPr>
              <a:t>“</a:t>
            </a:r>
            <a:endParaRPr lang="de-DE" sz="1400" b="1" dirty="0">
              <a:solidFill>
                <a:srgbClr val="C00000"/>
              </a:solidFill>
            </a:endParaRPr>
          </a:p>
        </p:txBody>
      </p:sp>
      <p:sp>
        <p:nvSpPr>
          <p:cNvPr id="6" name="Abgerundetes Rechteck 5"/>
          <p:cNvSpPr/>
          <p:nvPr/>
        </p:nvSpPr>
        <p:spPr>
          <a:xfrm>
            <a:off x="2254894" y="5833286"/>
            <a:ext cx="2754306" cy="432048"/>
          </a:xfrm>
          <a:prstGeom prst="round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9552" y="1628800"/>
            <a:ext cx="8229600" cy="1800200"/>
          </a:xfrm>
        </p:spPr>
        <p:txBody>
          <a:bodyPr/>
          <a:lstStyle/>
          <a:p>
            <a:pPr marL="0" indent="0" algn="ctr">
              <a:buNone/>
            </a:pPr>
            <a:r>
              <a:rPr lang="de-DE" altLang="de-DE" b="1" dirty="0"/>
              <a:t>3.  </a:t>
            </a:r>
            <a:r>
              <a:rPr lang="de-DE" altLang="de-DE" b="1" dirty="0" smtClean="0"/>
              <a:t>   KWK </a:t>
            </a:r>
            <a:r>
              <a:rPr lang="de-DE" altLang="de-DE" b="1" dirty="0"/>
              <a:t>oder WP </a:t>
            </a:r>
            <a:r>
              <a:rPr lang="de-DE" altLang="de-DE" b="1" dirty="0" smtClean="0"/>
              <a:t>–</a:t>
            </a:r>
          </a:p>
          <a:p>
            <a:pPr marL="0" indent="0" algn="ctr">
              <a:buNone/>
            </a:pPr>
            <a:r>
              <a:rPr lang="de-DE" altLang="de-DE" b="1" dirty="0" smtClean="0"/>
              <a:t>was </a:t>
            </a:r>
            <a:r>
              <a:rPr lang="de-DE" altLang="de-DE" b="1" dirty="0"/>
              <a:t>passt besser zur Energiewende  </a:t>
            </a:r>
            <a:br>
              <a:rPr lang="de-DE" altLang="de-DE" b="1" dirty="0"/>
            </a:br>
            <a:r>
              <a:rPr lang="de-DE" altLang="de-DE" b="1" dirty="0"/>
              <a:t>     </a:t>
            </a:r>
            <a:r>
              <a:rPr lang="de-DE" altLang="de-DE" sz="2400" b="1" dirty="0" smtClean="0"/>
              <a:t>( </a:t>
            </a:r>
            <a:r>
              <a:rPr lang="de-DE" altLang="de-DE" sz="2400" b="1" dirty="0"/>
              <a:t>mit </a:t>
            </a:r>
            <a:r>
              <a:rPr lang="de-DE" altLang="de-DE" sz="2400" b="1" dirty="0">
                <a:solidFill>
                  <a:srgbClr val="FF0000"/>
                </a:solidFill>
              </a:rPr>
              <a:t>RE-Strom als </a:t>
            </a:r>
            <a:r>
              <a:rPr lang="de-DE" altLang="de-DE" sz="2400" b="1" dirty="0" smtClean="0">
                <a:solidFill>
                  <a:srgbClr val="FF0000"/>
                </a:solidFill>
              </a:rPr>
              <a:t>Primärenergie</a:t>
            </a:r>
            <a:r>
              <a:rPr lang="de-DE" altLang="de-DE" sz="2400" b="1" dirty="0" smtClean="0"/>
              <a:t>)  </a:t>
            </a:r>
            <a:r>
              <a:rPr lang="de-DE" altLang="de-DE" b="1" dirty="0" smtClean="0"/>
              <a:t>?</a:t>
            </a:r>
            <a:endParaRPr lang="de-DE" altLang="de-DE" b="1" dirty="0"/>
          </a:p>
        </p:txBody>
      </p:sp>
      <p:sp>
        <p:nvSpPr>
          <p:cNvPr id="4" name="Text Box 3"/>
          <p:cNvSpPr txBox="1">
            <a:spLocks noChangeArrowheads="1"/>
          </p:cNvSpPr>
          <p:nvPr/>
        </p:nvSpPr>
        <p:spPr bwMode="auto">
          <a:xfrm>
            <a:off x="142875" y="115888"/>
            <a:ext cx="1490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r>
              <a:rPr lang="de-DE" altLang="de-DE" sz="1400" b="1" dirty="0"/>
              <a:t>3</a:t>
            </a:r>
            <a:r>
              <a:rPr lang="de-DE" altLang="de-DE" sz="1400" b="1" dirty="0" smtClean="0"/>
              <a:t>.</a:t>
            </a:r>
            <a:endParaRPr lang="de-DE" altLang="de-DE" sz="1400" b="1" dirty="0"/>
          </a:p>
        </p:txBody>
      </p:sp>
    </p:spTree>
    <p:extLst>
      <p:ext uri="{BB962C8B-B14F-4D97-AF65-F5344CB8AC3E}">
        <p14:creationId xmlns:p14="http://schemas.microsoft.com/office/powerpoint/2010/main" val="1859237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494083" y="2774420"/>
            <a:ext cx="6330516" cy="461665"/>
          </a:xfrm>
          <a:prstGeom prst="rect">
            <a:avLst/>
          </a:prstGeom>
        </p:spPr>
        <p:txBody>
          <a:bodyPr wrap="none">
            <a:spAutoFit/>
          </a:bodyPr>
          <a:lstStyle/>
          <a:p>
            <a:r>
              <a:rPr lang="de-DE" sz="2400" b="1" dirty="0" smtClean="0">
                <a:solidFill>
                  <a:srgbClr val="000000"/>
                </a:solidFill>
              </a:rPr>
              <a:t>0. Aktivitäten der DPG zum Thema KWK und WP</a:t>
            </a:r>
            <a:endParaRPr lang="de-DE" sz="2400" dirty="0">
              <a:solidFill>
                <a:srgbClr val="000000"/>
              </a:solidFill>
            </a:endParaRPr>
          </a:p>
        </p:txBody>
      </p:sp>
    </p:spTree>
    <p:extLst>
      <p:ext uri="{BB962C8B-B14F-4D97-AF65-F5344CB8AC3E}">
        <p14:creationId xmlns:p14="http://schemas.microsoft.com/office/powerpoint/2010/main" val="3295149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fik 31"/>
          <p:cNvPicPr>
            <a:picLocks noChangeAspect="1"/>
          </p:cNvPicPr>
          <p:nvPr/>
        </p:nvPicPr>
        <p:blipFill>
          <a:blip r:embed="rId3" cstate="print"/>
          <a:stretch>
            <a:fillRect/>
          </a:stretch>
        </p:blipFill>
        <p:spPr>
          <a:xfrm>
            <a:off x="3074643" y="4944154"/>
            <a:ext cx="2973521" cy="1905226"/>
          </a:xfrm>
          <a:prstGeom prst="rect">
            <a:avLst/>
          </a:prstGeom>
        </p:spPr>
      </p:pic>
      <p:pic>
        <p:nvPicPr>
          <p:cNvPr id="33" name="Grafik 32"/>
          <p:cNvPicPr>
            <a:picLocks noChangeAspect="1"/>
          </p:cNvPicPr>
          <p:nvPr/>
        </p:nvPicPr>
        <p:blipFill>
          <a:blip r:embed="rId4" cstate="print"/>
          <a:stretch>
            <a:fillRect/>
          </a:stretch>
        </p:blipFill>
        <p:spPr>
          <a:xfrm>
            <a:off x="6098979" y="4944154"/>
            <a:ext cx="2973521" cy="1905226"/>
          </a:xfrm>
          <a:prstGeom prst="rect">
            <a:avLst/>
          </a:prstGeom>
        </p:spPr>
      </p:pic>
      <p:pic>
        <p:nvPicPr>
          <p:cNvPr id="30" name="Grafik 29"/>
          <p:cNvPicPr>
            <a:picLocks noChangeAspect="1"/>
          </p:cNvPicPr>
          <p:nvPr/>
        </p:nvPicPr>
        <p:blipFill>
          <a:blip r:embed="rId5" cstate="print"/>
          <a:stretch>
            <a:fillRect/>
          </a:stretch>
        </p:blipFill>
        <p:spPr>
          <a:xfrm>
            <a:off x="3074643" y="3359978"/>
            <a:ext cx="2973521" cy="1905226"/>
          </a:xfrm>
          <a:prstGeom prst="rect">
            <a:avLst/>
          </a:prstGeom>
        </p:spPr>
      </p:pic>
      <p:pic>
        <p:nvPicPr>
          <p:cNvPr id="31" name="Grafik 30"/>
          <p:cNvPicPr>
            <a:picLocks noChangeAspect="1"/>
          </p:cNvPicPr>
          <p:nvPr/>
        </p:nvPicPr>
        <p:blipFill>
          <a:blip r:embed="rId6" cstate="print"/>
          <a:stretch>
            <a:fillRect/>
          </a:stretch>
        </p:blipFill>
        <p:spPr>
          <a:xfrm>
            <a:off x="6098979" y="3395982"/>
            <a:ext cx="2973521" cy="1905226"/>
          </a:xfrm>
          <a:prstGeom prst="rect">
            <a:avLst/>
          </a:prstGeom>
        </p:spPr>
      </p:pic>
      <p:pic>
        <p:nvPicPr>
          <p:cNvPr id="29" name="Grafik 28"/>
          <p:cNvPicPr>
            <a:picLocks noChangeAspect="1"/>
          </p:cNvPicPr>
          <p:nvPr/>
        </p:nvPicPr>
        <p:blipFill>
          <a:blip r:embed="rId7" cstate="print"/>
          <a:stretch>
            <a:fillRect/>
          </a:stretch>
        </p:blipFill>
        <p:spPr>
          <a:xfrm>
            <a:off x="6100120" y="1703794"/>
            <a:ext cx="2973521" cy="1905226"/>
          </a:xfrm>
          <a:prstGeom prst="rect">
            <a:avLst/>
          </a:prstGeom>
        </p:spPr>
      </p:pic>
      <p:pic>
        <p:nvPicPr>
          <p:cNvPr id="25" name="Grafik 24"/>
          <p:cNvPicPr>
            <a:picLocks noChangeAspect="1"/>
          </p:cNvPicPr>
          <p:nvPr/>
        </p:nvPicPr>
        <p:blipFill>
          <a:blip r:embed="rId8" cstate="print"/>
          <a:stretch>
            <a:fillRect/>
          </a:stretch>
        </p:blipFill>
        <p:spPr>
          <a:xfrm>
            <a:off x="3095836" y="1828315"/>
            <a:ext cx="2973521" cy="1905226"/>
          </a:xfrm>
          <a:prstGeom prst="rect">
            <a:avLst/>
          </a:prstGeom>
        </p:spPr>
      </p:pic>
      <p:pic>
        <p:nvPicPr>
          <p:cNvPr id="28" name="Grafik 27"/>
          <p:cNvPicPr>
            <a:picLocks noChangeAspect="1"/>
          </p:cNvPicPr>
          <p:nvPr/>
        </p:nvPicPr>
        <p:blipFill>
          <a:blip r:embed="rId9" cstate="print"/>
          <a:stretch>
            <a:fillRect/>
          </a:stretch>
        </p:blipFill>
        <p:spPr>
          <a:xfrm>
            <a:off x="71499" y="4944154"/>
            <a:ext cx="2973521" cy="1905226"/>
          </a:xfrm>
          <a:prstGeom prst="rect">
            <a:avLst/>
          </a:prstGeom>
        </p:spPr>
      </p:pic>
      <p:pic>
        <p:nvPicPr>
          <p:cNvPr id="27" name="Grafik 26"/>
          <p:cNvPicPr>
            <a:picLocks noChangeAspect="1"/>
          </p:cNvPicPr>
          <p:nvPr/>
        </p:nvPicPr>
        <p:blipFill>
          <a:blip r:embed="rId10" cstate="print"/>
          <a:stretch>
            <a:fillRect/>
          </a:stretch>
        </p:blipFill>
        <p:spPr>
          <a:xfrm>
            <a:off x="71500" y="3359978"/>
            <a:ext cx="2973521" cy="1905226"/>
          </a:xfrm>
          <a:prstGeom prst="rect">
            <a:avLst/>
          </a:prstGeom>
        </p:spPr>
      </p:pic>
      <p:pic>
        <p:nvPicPr>
          <p:cNvPr id="24" name="Grafik 23"/>
          <p:cNvPicPr>
            <a:picLocks noChangeAspect="1"/>
          </p:cNvPicPr>
          <p:nvPr/>
        </p:nvPicPr>
        <p:blipFill>
          <a:blip r:embed="rId11" cstate="print"/>
          <a:stretch>
            <a:fillRect/>
          </a:stretch>
        </p:blipFill>
        <p:spPr>
          <a:xfrm>
            <a:off x="109789" y="1703794"/>
            <a:ext cx="2973521" cy="1905226"/>
          </a:xfrm>
          <a:prstGeom prst="rect">
            <a:avLst/>
          </a:prstGeom>
        </p:spPr>
      </p:pic>
      <p:pic>
        <p:nvPicPr>
          <p:cNvPr id="21" name="Grafik 20"/>
          <p:cNvPicPr>
            <a:picLocks noChangeAspect="1"/>
          </p:cNvPicPr>
          <p:nvPr/>
        </p:nvPicPr>
        <p:blipFill>
          <a:blip r:embed="rId12" cstate="print"/>
          <a:stretch>
            <a:fillRect/>
          </a:stretch>
        </p:blipFill>
        <p:spPr>
          <a:xfrm>
            <a:off x="72018" y="8620"/>
            <a:ext cx="2973521" cy="1905226"/>
          </a:xfrm>
          <a:prstGeom prst="rect">
            <a:avLst/>
          </a:prstGeom>
        </p:spPr>
      </p:pic>
      <p:pic>
        <p:nvPicPr>
          <p:cNvPr id="22" name="Grafik 21"/>
          <p:cNvPicPr>
            <a:picLocks noChangeAspect="1"/>
          </p:cNvPicPr>
          <p:nvPr/>
        </p:nvPicPr>
        <p:blipFill>
          <a:blip r:embed="rId13" cstate="print"/>
          <a:stretch>
            <a:fillRect/>
          </a:stretch>
        </p:blipFill>
        <p:spPr>
          <a:xfrm>
            <a:off x="3059832" y="8620"/>
            <a:ext cx="2973521" cy="1905226"/>
          </a:xfrm>
          <a:prstGeom prst="rect">
            <a:avLst/>
          </a:prstGeom>
        </p:spPr>
      </p:pic>
      <p:pic>
        <p:nvPicPr>
          <p:cNvPr id="23" name="Grafik 22"/>
          <p:cNvPicPr>
            <a:picLocks noChangeAspect="1"/>
          </p:cNvPicPr>
          <p:nvPr/>
        </p:nvPicPr>
        <p:blipFill>
          <a:blip r:embed="rId14" cstate="print"/>
          <a:stretch>
            <a:fillRect/>
          </a:stretch>
        </p:blipFill>
        <p:spPr>
          <a:xfrm>
            <a:off x="6098979" y="8620"/>
            <a:ext cx="2973521" cy="1905226"/>
          </a:xfrm>
          <a:prstGeom prst="rect">
            <a:avLst/>
          </a:prstGeom>
        </p:spPr>
      </p:pic>
      <p:cxnSp>
        <p:nvCxnSpPr>
          <p:cNvPr id="17" name="Gerade Verbindung 16"/>
          <p:cNvCxnSpPr/>
          <p:nvPr/>
        </p:nvCxnSpPr>
        <p:spPr>
          <a:xfrm flipV="1">
            <a:off x="288504" y="1088740"/>
            <a:ext cx="8820000" cy="0"/>
          </a:xfrm>
          <a:prstGeom prst="line">
            <a:avLst/>
          </a:prstGeom>
          <a:ln w="1905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flipV="1">
            <a:off x="288504" y="2780928"/>
            <a:ext cx="8820000" cy="0"/>
          </a:xfrm>
          <a:prstGeom prst="line">
            <a:avLst/>
          </a:prstGeom>
          <a:ln w="1905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flipV="1">
            <a:off x="288504" y="4437112"/>
            <a:ext cx="8820000" cy="0"/>
          </a:xfrm>
          <a:prstGeom prst="line">
            <a:avLst/>
          </a:prstGeom>
          <a:ln w="1905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flipV="1">
            <a:off x="288504" y="6021288"/>
            <a:ext cx="8820000" cy="0"/>
          </a:xfrm>
          <a:prstGeom prst="line">
            <a:avLst/>
          </a:prstGeom>
          <a:ln w="19050">
            <a:solidFill>
              <a:srgbClr val="3333FF"/>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899592" y="152636"/>
            <a:ext cx="7776864" cy="405683"/>
          </a:xfrm>
          <a:prstGeom prst="rect">
            <a:avLst/>
          </a:prstGeom>
          <a:solidFill>
            <a:schemeClr val="bg2"/>
          </a:solidFill>
          <a:ln>
            <a:solidFill>
              <a:schemeClr val="tx1"/>
            </a:solidFill>
          </a:ln>
        </p:spPr>
        <p:txBody>
          <a:bodyPr wrap="square" lIns="0" tIns="18000" rIns="0" bIns="18000" rtlCol="0">
            <a:spAutoFit/>
          </a:bodyPr>
          <a:lstStyle/>
          <a:p>
            <a:r>
              <a:rPr lang="de-DE" sz="2400" b="1" dirty="0" smtClean="0">
                <a:solidFill>
                  <a:srgbClr val="FF9900"/>
                </a:solidFill>
                <a:latin typeface="Arial" panose="020B0604020202020204" pitchFamily="34" charset="0"/>
                <a:cs typeface="Arial" panose="020B0604020202020204" pitchFamily="34" charset="0"/>
              </a:rPr>
              <a:t>PV</a:t>
            </a:r>
            <a:r>
              <a:rPr lang="de-DE" sz="2400" dirty="0" smtClean="0">
                <a:solidFill>
                  <a:srgbClr val="FF0000"/>
                </a:solidFill>
                <a:latin typeface="Arial" panose="020B0604020202020204" pitchFamily="34" charset="0"/>
                <a:cs typeface="Arial" panose="020B0604020202020204" pitchFamily="34" charset="0"/>
              </a:rPr>
              <a:t> </a:t>
            </a:r>
            <a:r>
              <a:rPr lang="de-DE" sz="2400" dirty="0" smtClean="0">
                <a:latin typeface="Arial" panose="020B0604020202020204" pitchFamily="34" charset="0"/>
                <a:cs typeface="Arial" panose="020B0604020202020204" pitchFamily="34" charset="0"/>
              </a:rPr>
              <a:t>+ </a:t>
            </a:r>
            <a:r>
              <a:rPr lang="de-DE" sz="2400" b="1" dirty="0" smtClean="0">
                <a:solidFill>
                  <a:srgbClr val="008000"/>
                </a:solidFill>
                <a:latin typeface="Arial" panose="020B0604020202020204" pitchFamily="34" charset="0"/>
                <a:cs typeface="Arial" panose="020B0604020202020204" pitchFamily="34" charset="0"/>
              </a:rPr>
              <a:t>Wind </a:t>
            </a:r>
            <a:r>
              <a:rPr lang="de-DE" sz="2400" b="1" u="sng" dirty="0" smtClean="0">
                <a:latin typeface="Arial" panose="020B0604020202020204" pitchFamily="34" charset="0"/>
                <a:cs typeface="Arial" panose="020B0604020202020204" pitchFamily="34" charset="0"/>
              </a:rPr>
              <a:t>Stromleistung, </a:t>
            </a:r>
            <a:r>
              <a:rPr lang="de-DE" sz="2400" b="1" dirty="0" smtClean="0">
                <a:latin typeface="Arial" panose="020B0604020202020204" pitchFamily="34" charset="0"/>
                <a:cs typeface="Arial" panose="020B0604020202020204" pitchFamily="34" charset="0"/>
              </a:rPr>
              <a:t>DEU 2013 AD; </a:t>
            </a:r>
            <a:r>
              <a:rPr lang="de-DE" sz="2400" b="1" dirty="0" smtClean="0">
                <a:solidFill>
                  <a:srgbClr val="3333FF"/>
                </a:solidFill>
                <a:latin typeface="Arial" panose="020B0604020202020204" pitchFamily="34" charset="0"/>
                <a:cs typeface="Arial" panose="020B0604020202020204" pitchFamily="34" charset="0"/>
              </a:rPr>
              <a:t>P</a:t>
            </a:r>
            <a:r>
              <a:rPr lang="de-DE" sz="2400" b="1" baseline="-25000" dirty="0" smtClean="0">
                <a:solidFill>
                  <a:srgbClr val="3333FF"/>
                </a:solidFill>
                <a:latin typeface="Arial" panose="020B0604020202020204" pitchFamily="34" charset="0"/>
                <a:cs typeface="Arial" panose="020B0604020202020204" pitchFamily="34" charset="0"/>
              </a:rPr>
              <a:t>m</a:t>
            </a:r>
            <a:r>
              <a:rPr lang="de-DE" sz="2400" b="1" dirty="0" smtClean="0">
                <a:solidFill>
                  <a:srgbClr val="3333FF"/>
                </a:solidFill>
                <a:latin typeface="Arial" panose="020B0604020202020204" pitchFamily="34" charset="0"/>
                <a:cs typeface="Arial" panose="020B0604020202020204" pitchFamily="34" charset="0"/>
              </a:rPr>
              <a:t> = 8 GW</a:t>
            </a:r>
            <a:endParaRPr lang="de-DE" sz="2400" dirty="0">
              <a:solidFill>
                <a:srgbClr val="3333FF"/>
              </a:solidFill>
              <a:latin typeface="Arial" panose="020B0604020202020204" pitchFamily="34" charset="0"/>
              <a:cs typeface="Arial" panose="020B0604020202020204" pitchFamily="34" charset="0"/>
            </a:endParaRPr>
          </a:p>
        </p:txBody>
      </p:sp>
      <p:sp>
        <p:nvSpPr>
          <p:cNvPr id="7" name="Textfeld 6"/>
          <p:cNvSpPr txBox="1"/>
          <p:nvPr/>
        </p:nvSpPr>
        <p:spPr>
          <a:xfrm>
            <a:off x="3563888" y="6690229"/>
            <a:ext cx="4608512" cy="159151"/>
          </a:xfrm>
          <a:prstGeom prst="rect">
            <a:avLst/>
          </a:prstGeom>
          <a:solidFill>
            <a:schemeClr val="bg2">
              <a:lumMod val="90000"/>
            </a:schemeClr>
          </a:solidFill>
        </p:spPr>
        <p:txBody>
          <a:bodyPr wrap="square" lIns="0" tIns="0" rIns="0" bIns="0" rtlCol="0">
            <a:spAutoFit/>
          </a:bodyPr>
          <a:lstStyle/>
          <a:p>
            <a:r>
              <a:rPr lang="de-DE" sz="1000" dirty="0" smtClean="0">
                <a:latin typeface="Arial" panose="020B0604020202020204" pitchFamily="34" charset="0"/>
                <a:cs typeface="Arial" panose="020B0604020202020204" pitchFamily="34" charset="0"/>
              </a:rPr>
              <a:t> </a:t>
            </a:r>
            <a:r>
              <a:rPr lang="de-DE" sz="1000" dirty="0" err="1" smtClean="0">
                <a:latin typeface="Arial" panose="020B0604020202020204" pitchFamily="34" charset="0"/>
                <a:cs typeface="Arial" panose="020B0604020202020204" pitchFamily="34" charset="0"/>
              </a:rPr>
              <a:t>EEX</a:t>
            </a:r>
            <a:r>
              <a:rPr lang="de-DE" sz="1000" dirty="0" smtClean="0">
                <a:latin typeface="Arial" panose="020B0604020202020204" pitchFamily="34" charset="0"/>
                <a:cs typeface="Arial" panose="020B0604020202020204" pitchFamily="34" charset="0"/>
              </a:rPr>
              <a:t> –Strombörse ;   Datenaufbereitung: Göran  </a:t>
            </a:r>
            <a:r>
              <a:rPr lang="de-DE" sz="1000" dirty="0" err="1" smtClean="0">
                <a:latin typeface="Arial" panose="020B0604020202020204" pitchFamily="34" charset="0"/>
                <a:cs typeface="Arial" panose="020B0604020202020204" pitchFamily="34" charset="0"/>
              </a:rPr>
              <a:t>Borgolte</a:t>
            </a:r>
            <a:r>
              <a:rPr lang="de-DE" sz="1000" dirty="0" smtClean="0">
                <a:latin typeface="Arial" panose="020B0604020202020204" pitchFamily="34" charset="0"/>
                <a:cs typeface="Arial" panose="020B0604020202020204" pitchFamily="34" charset="0"/>
              </a:rPr>
              <a:t>, </a:t>
            </a:r>
            <a:r>
              <a:rPr lang="de-DE" sz="1000" dirty="0" err="1" smtClean="0">
                <a:latin typeface="Arial" panose="020B0604020202020204" pitchFamily="34" charset="0"/>
                <a:cs typeface="Arial" panose="020B0604020202020204" pitchFamily="34" charset="0"/>
              </a:rPr>
              <a:t>RWTH</a:t>
            </a:r>
            <a:r>
              <a:rPr lang="de-DE" sz="1000" dirty="0" smtClean="0">
                <a:latin typeface="Arial" panose="020B0604020202020204" pitchFamily="34" charset="0"/>
                <a:cs typeface="Arial" panose="020B0604020202020204" pitchFamily="34" charset="0"/>
              </a:rPr>
              <a:t> Aachen (2014)</a:t>
            </a:r>
            <a:endParaRPr lang="de-DE" sz="1000" dirty="0">
              <a:latin typeface="Arial" panose="020B0604020202020204" pitchFamily="34" charset="0"/>
              <a:cs typeface="Arial" panose="020B0604020202020204" pitchFamily="34" charset="0"/>
            </a:endParaRPr>
          </a:p>
        </p:txBody>
      </p:sp>
      <p:grpSp>
        <p:nvGrpSpPr>
          <p:cNvPr id="2" name="Gruppieren 1"/>
          <p:cNvGrpSpPr/>
          <p:nvPr/>
        </p:nvGrpSpPr>
        <p:grpSpPr>
          <a:xfrm>
            <a:off x="288504" y="1340768"/>
            <a:ext cx="8820000" cy="4932548"/>
            <a:chOff x="323528" y="1241140"/>
            <a:chExt cx="8820000" cy="4932548"/>
          </a:xfrm>
        </p:grpSpPr>
        <p:cxnSp>
          <p:nvCxnSpPr>
            <p:cNvPr id="34" name="Gerade Verbindung 33"/>
            <p:cNvCxnSpPr/>
            <p:nvPr/>
          </p:nvCxnSpPr>
          <p:spPr>
            <a:xfrm flipV="1">
              <a:off x="323528" y="1241140"/>
              <a:ext cx="8820000" cy="0"/>
            </a:xfrm>
            <a:prstGeom prst="line">
              <a:avLst/>
            </a:prstGeom>
            <a:ln w="19050">
              <a:solidFill>
                <a:schemeClr val="tx1"/>
              </a:solidFill>
              <a:prstDash val="dash"/>
            </a:ln>
          </p:spPr>
          <p:style>
            <a:lnRef idx="1">
              <a:schemeClr val="accent6"/>
            </a:lnRef>
            <a:fillRef idx="0">
              <a:schemeClr val="accent6"/>
            </a:fillRef>
            <a:effectRef idx="0">
              <a:schemeClr val="accent6"/>
            </a:effectRef>
            <a:fontRef idx="minor">
              <a:schemeClr val="tx1"/>
            </a:fontRef>
          </p:style>
        </p:cxnSp>
        <p:cxnSp>
          <p:nvCxnSpPr>
            <p:cNvPr id="35" name="Gerade Verbindung 34"/>
            <p:cNvCxnSpPr/>
            <p:nvPr/>
          </p:nvCxnSpPr>
          <p:spPr>
            <a:xfrm flipV="1">
              <a:off x="323528" y="2933328"/>
              <a:ext cx="8820000" cy="0"/>
            </a:xfrm>
            <a:prstGeom prst="line">
              <a:avLst/>
            </a:prstGeom>
            <a:ln w="19050">
              <a:solidFill>
                <a:schemeClr val="tx1"/>
              </a:solidFill>
              <a:prstDash val="dash"/>
            </a:ln>
          </p:spPr>
          <p:style>
            <a:lnRef idx="1">
              <a:schemeClr val="accent6"/>
            </a:lnRef>
            <a:fillRef idx="0">
              <a:schemeClr val="accent6"/>
            </a:fillRef>
            <a:effectRef idx="0">
              <a:schemeClr val="accent6"/>
            </a:effectRef>
            <a:fontRef idx="minor">
              <a:schemeClr val="tx1"/>
            </a:fontRef>
          </p:style>
        </p:cxnSp>
        <p:cxnSp>
          <p:nvCxnSpPr>
            <p:cNvPr id="36" name="Gerade Verbindung 35"/>
            <p:cNvCxnSpPr/>
            <p:nvPr/>
          </p:nvCxnSpPr>
          <p:spPr>
            <a:xfrm flipV="1">
              <a:off x="323528" y="4589512"/>
              <a:ext cx="8820000" cy="0"/>
            </a:xfrm>
            <a:prstGeom prst="line">
              <a:avLst/>
            </a:prstGeom>
            <a:ln w="19050">
              <a:solidFill>
                <a:schemeClr val="tx1"/>
              </a:solidFill>
              <a:prstDash val="dash"/>
            </a:ln>
          </p:spPr>
          <p:style>
            <a:lnRef idx="1">
              <a:schemeClr val="accent6"/>
            </a:lnRef>
            <a:fillRef idx="0">
              <a:schemeClr val="accent6"/>
            </a:fillRef>
            <a:effectRef idx="0">
              <a:schemeClr val="accent6"/>
            </a:effectRef>
            <a:fontRef idx="minor">
              <a:schemeClr val="tx1"/>
            </a:fontRef>
          </p:style>
        </p:cxnSp>
        <p:cxnSp>
          <p:nvCxnSpPr>
            <p:cNvPr id="37" name="Gerade Verbindung 36"/>
            <p:cNvCxnSpPr/>
            <p:nvPr/>
          </p:nvCxnSpPr>
          <p:spPr>
            <a:xfrm flipV="1">
              <a:off x="323528" y="6173688"/>
              <a:ext cx="8820000" cy="0"/>
            </a:xfrm>
            <a:prstGeom prst="line">
              <a:avLst/>
            </a:prstGeom>
            <a:ln w="19050">
              <a:solidFill>
                <a:schemeClr val="tx1"/>
              </a:solidFill>
              <a:prstDash val="dash"/>
            </a:ln>
          </p:spPr>
          <p:style>
            <a:lnRef idx="1">
              <a:schemeClr val="accent6"/>
            </a:lnRef>
            <a:fillRef idx="0">
              <a:schemeClr val="accent6"/>
            </a:fillRef>
            <a:effectRef idx="0">
              <a:schemeClr val="accent6"/>
            </a:effectRef>
            <a:fontRef idx="minor">
              <a:schemeClr val="tx1"/>
            </a:fontRef>
          </p:style>
        </p:cxnSp>
      </p:grpSp>
      <p:sp>
        <p:nvSpPr>
          <p:cNvPr id="3" name="Textfeld 2"/>
          <p:cNvSpPr txBox="1"/>
          <p:nvPr/>
        </p:nvSpPr>
        <p:spPr>
          <a:xfrm>
            <a:off x="3095836" y="5431286"/>
            <a:ext cx="2664296" cy="523220"/>
          </a:xfrm>
          <a:prstGeom prst="rect">
            <a:avLst/>
          </a:prstGeom>
          <a:solidFill>
            <a:srgbClr val="FFFF00"/>
          </a:solidFill>
          <a:ln>
            <a:solidFill>
              <a:srgbClr val="3333FF"/>
            </a:solidFill>
          </a:ln>
        </p:spPr>
        <p:txBody>
          <a:bodyPr wrap="square" lIns="0" tIns="0" rIns="0" bIns="0" rtlCol="0">
            <a:spAutoFit/>
          </a:bodyPr>
          <a:lstStyle/>
          <a:p>
            <a:r>
              <a:rPr lang="de-DE" b="1" baseline="30000" dirty="0" smtClean="0">
                <a:solidFill>
                  <a:srgbClr val="3333FF"/>
                </a:solidFill>
              </a:rPr>
              <a:t> </a:t>
            </a:r>
            <a:r>
              <a:rPr lang="de-DE" sz="1600" b="1" baseline="30000" dirty="0" smtClean="0">
                <a:solidFill>
                  <a:srgbClr val="3333FF"/>
                </a:solidFill>
              </a:rPr>
              <a:t>___  </a:t>
            </a:r>
            <a:r>
              <a:rPr lang="de-DE" sz="1600" b="1" dirty="0" smtClean="0">
                <a:solidFill>
                  <a:srgbClr val="3333FF"/>
                </a:solidFill>
              </a:rPr>
              <a:t>{ ÜsF =1.0} </a:t>
            </a:r>
            <a:r>
              <a:rPr lang="de-DE" sz="1400" b="1" dirty="0" smtClean="0">
                <a:solidFill>
                  <a:srgbClr val="3333FF"/>
                </a:solidFill>
              </a:rPr>
              <a:t>=„Bruttodeckung“</a:t>
            </a:r>
            <a:endParaRPr lang="de-DE" sz="1400" b="1" dirty="0">
              <a:solidFill>
                <a:srgbClr val="3333FF"/>
              </a:solidFill>
            </a:endParaRPr>
          </a:p>
          <a:p>
            <a:r>
              <a:rPr lang="de-DE" dirty="0" smtClean="0"/>
              <a:t> </a:t>
            </a:r>
            <a:r>
              <a:rPr lang="de-DE" sz="1600" b="1" dirty="0" smtClean="0"/>
              <a:t>---</a:t>
            </a:r>
            <a:r>
              <a:rPr lang="de-DE" sz="1600" dirty="0" smtClean="0"/>
              <a:t>  </a:t>
            </a:r>
            <a:r>
              <a:rPr lang="de-DE" sz="1600" b="1" dirty="0" smtClean="0"/>
              <a:t>{ ÜsF =1.5}</a:t>
            </a:r>
            <a:r>
              <a:rPr lang="de-DE" b="1" dirty="0" smtClean="0"/>
              <a:t> </a:t>
            </a:r>
            <a:r>
              <a:rPr lang="de-DE" sz="1400" b="1" dirty="0" smtClean="0"/>
              <a:t> mit</a:t>
            </a:r>
            <a:r>
              <a:rPr lang="de-DE" b="1" dirty="0"/>
              <a:t> </a:t>
            </a:r>
            <a:r>
              <a:rPr lang="de-DE" sz="1400" b="1" dirty="0" smtClean="0"/>
              <a:t>Überschuss!</a:t>
            </a:r>
            <a:endParaRPr lang="de-DE" b="1" dirty="0"/>
          </a:p>
        </p:txBody>
      </p:sp>
      <p:sp>
        <p:nvSpPr>
          <p:cNvPr id="26" name="Rechteck 25"/>
          <p:cNvSpPr/>
          <p:nvPr/>
        </p:nvSpPr>
        <p:spPr>
          <a:xfrm>
            <a:off x="-16067" y="10074"/>
            <a:ext cx="215516" cy="169277"/>
          </a:xfrm>
          <a:prstGeom prst="rect">
            <a:avLst/>
          </a:prstGeom>
          <a:ln>
            <a:solidFill>
              <a:schemeClr val="tx1"/>
            </a:solidFill>
          </a:ln>
        </p:spPr>
        <p:txBody>
          <a:bodyPr wrap="square" lIns="0" tIns="0" rIns="0" bIns="0">
            <a:spAutoFit/>
          </a:bodyPr>
          <a:lstStyle/>
          <a:p>
            <a:r>
              <a:rPr lang="de-DE" sz="1100" b="1" dirty="0" smtClean="0">
                <a:latin typeface="Arial" pitchFamily="34" charset="0"/>
                <a:cs typeface="Arial" pitchFamily="34" charset="0"/>
              </a:rPr>
              <a:t>3.1</a:t>
            </a:r>
            <a:endParaRPr lang="de-DE" b="1" dirty="0" smtClean="0">
              <a:latin typeface="Arial" pitchFamily="34" charset="0"/>
              <a:cs typeface="Arial" pitchFamily="34" charset="0"/>
            </a:endParaRPr>
          </a:p>
        </p:txBody>
      </p:sp>
      <p:sp>
        <p:nvSpPr>
          <p:cNvPr id="4" name="Textfeld 3"/>
          <p:cNvSpPr txBox="1"/>
          <p:nvPr/>
        </p:nvSpPr>
        <p:spPr>
          <a:xfrm>
            <a:off x="3474368" y="6669360"/>
            <a:ext cx="1241648" cy="184666"/>
          </a:xfrm>
          <a:prstGeom prst="rect">
            <a:avLst/>
          </a:prstGeom>
          <a:solidFill>
            <a:schemeClr val="bg1"/>
          </a:solidFill>
        </p:spPr>
        <p:txBody>
          <a:bodyPr wrap="square" lIns="0" tIns="0" rIns="0" bIns="0" rtlCol="0">
            <a:spAutoFit/>
          </a:bodyPr>
          <a:lstStyle/>
          <a:p>
            <a:pPr algn="r"/>
            <a:r>
              <a:rPr lang="de-DE" sz="1100" b="1" dirty="0" smtClean="0">
                <a:latin typeface="Arial" panose="020B0604020202020204" pitchFamily="34" charset="0"/>
                <a:cs typeface="Arial" panose="020B0604020202020204" pitchFamily="34" charset="0"/>
              </a:rPr>
              <a:t>Datenquelle: </a:t>
            </a:r>
            <a:r>
              <a:rPr lang="de-DE" sz="1100" b="1" dirty="0" err="1" smtClean="0">
                <a:latin typeface="Arial" panose="020B0604020202020204" pitchFamily="34" charset="0"/>
                <a:cs typeface="Arial" panose="020B0604020202020204" pitchFamily="34" charset="0"/>
              </a:rPr>
              <a:t>ÜNB</a:t>
            </a:r>
            <a:r>
              <a:rPr lang="de-DE" sz="1100" b="1" dirty="0" smtClean="0">
                <a:latin typeface="Arial" panose="020B0604020202020204" pitchFamily="34" charset="0"/>
                <a:cs typeface="Arial" panose="020B0604020202020204" pitchFamily="34" charset="0"/>
              </a:rPr>
              <a:t>:</a:t>
            </a:r>
            <a:r>
              <a:rPr lang="de-DE" sz="1200" dirty="0" smtClean="0">
                <a:latin typeface="Arial" panose="020B0604020202020204" pitchFamily="34" charset="0"/>
                <a:cs typeface="Arial" panose="020B0604020202020204" pitchFamily="34" charset="0"/>
              </a:rPr>
              <a:t>  </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1719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07604" y="1797784"/>
            <a:ext cx="7398822" cy="1631216"/>
          </a:xfrm>
          <a:prstGeom prst="rect">
            <a:avLst/>
          </a:prstGeom>
        </p:spPr>
        <p:txBody>
          <a:bodyPr wrap="square">
            <a:spAutoFit/>
          </a:bodyPr>
          <a:lstStyle/>
          <a:p>
            <a:pPr algn="ctr"/>
            <a:r>
              <a:rPr lang="de-DE" sz="2400" dirty="0" smtClean="0">
                <a:latin typeface="Arial" pitchFamily="34" charset="0"/>
                <a:cs typeface="Arial" pitchFamily="34" charset="0"/>
              </a:rPr>
              <a:t>Ein  </a:t>
            </a:r>
            <a:r>
              <a:rPr lang="de-DE" sz="2400" b="1" dirty="0" err="1" smtClean="0">
                <a:latin typeface="Arial" pitchFamily="34" charset="0"/>
                <a:cs typeface="Arial" pitchFamily="34" charset="0"/>
              </a:rPr>
              <a:t>LösungsSzenario</a:t>
            </a:r>
            <a:r>
              <a:rPr lang="de-DE" sz="2400" b="1" dirty="0" smtClean="0">
                <a:latin typeface="Arial" pitchFamily="34" charset="0"/>
                <a:cs typeface="Arial" pitchFamily="34" charset="0"/>
              </a:rPr>
              <a:t>  </a:t>
            </a:r>
          </a:p>
          <a:p>
            <a:pPr algn="ctr"/>
            <a:endParaRPr lang="de-DE" sz="2400" b="1" dirty="0">
              <a:latin typeface="Arial" pitchFamily="34" charset="0"/>
              <a:cs typeface="Arial" pitchFamily="34" charset="0"/>
            </a:endParaRPr>
          </a:p>
          <a:p>
            <a:pPr algn="ctr"/>
            <a:r>
              <a:rPr lang="de-DE" sz="2400" b="1" dirty="0" smtClean="0">
                <a:latin typeface="Arial" pitchFamily="34" charset="0"/>
                <a:cs typeface="Arial" pitchFamily="34" charset="0"/>
              </a:rPr>
              <a:t>für Strom zu 100% aus RE </a:t>
            </a:r>
            <a:r>
              <a:rPr lang="de-DE" sz="2400" dirty="0">
                <a:latin typeface="Arial" pitchFamily="34" charset="0"/>
                <a:cs typeface="Arial" pitchFamily="34" charset="0"/>
              </a:rPr>
              <a:t> </a:t>
            </a:r>
            <a:r>
              <a:rPr lang="de-DE" sz="2400" dirty="0" smtClean="0">
                <a:latin typeface="Arial" pitchFamily="34" charset="0"/>
                <a:cs typeface="Arial" pitchFamily="34" charset="0"/>
              </a:rPr>
              <a:t>in Deutschland </a:t>
            </a:r>
          </a:p>
          <a:p>
            <a:endParaRPr lang="de-DE" sz="2400" dirty="0" smtClean="0">
              <a:latin typeface="Arial" pitchFamily="34" charset="0"/>
              <a:cs typeface="Arial" pitchFamily="34" charset="0"/>
            </a:endParaRPr>
          </a:p>
        </p:txBody>
      </p:sp>
      <p:sp>
        <p:nvSpPr>
          <p:cNvPr id="3" name="Rechteck 2"/>
          <p:cNvSpPr/>
          <p:nvPr/>
        </p:nvSpPr>
        <p:spPr>
          <a:xfrm>
            <a:off x="179512" y="116632"/>
            <a:ext cx="396044" cy="276999"/>
          </a:xfrm>
          <a:prstGeom prst="rect">
            <a:avLst/>
          </a:prstGeom>
        </p:spPr>
        <p:txBody>
          <a:bodyPr wrap="square" lIns="0" tIns="0" rIns="0" bIns="0">
            <a:spAutoFit/>
          </a:bodyPr>
          <a:lstStyle/>
          <a:p>
            <a:r>
              <a:rPr lang="de-DE" sz="1400" b="1" dirty="0" smtClean="0">
                <a:latin typeface="Arial" pitchFamily="34" charset="0"/>
                <a:cs typeface="Arial" pitchFamily="34" charset="0"/>
              </a:rPr>
              <a:t>3.2</a:t>
            </a:r>
            <a:r>
              <a:rPr lang="de-DE" dirty="0" smtClean="0">
                <a:latin typeface="Arial" pitchFamily="34" charset="0"/>
                <a:cs typeface="Arial" pitchFamily="34" charset="0"/>
              </a:rPr>
              <a:t> </a:t>
            </a:r>
          </a:p>
        </p:txBody>
      </p:sp>
    </p:spTree>
    <p:extLst>
      <p:ext uri="{BB962C8B-B14F-4D97-AF65-F5344CB8AC3E}">
        <p14:creationId xmlns:p14="http://schemas.microsoft.com/office/powerpoint/2010/main" val="3948258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5496" y="0"/>
            <a:ext cx="252028" cy="285619"/>
          </a:xfrm>
          <a:prstGeom prst="rect">
            <a:avLst/>
          </a:prstGeom>
        </p:spPr>
        <p:txBody>
          <a:bodyPr wrap="square" lIns="0" tIns="0" rIns="0" bIns="0">
            <a:spAutoFit/>
          </a:bodyPr>
          <a:lstStyle/>
          <a:p>
            <a:r>
              <a:rPr lang="de-DE" sz="1200" b="1" dirty="0" smtClean="0">
                <a:latin typeface="Arial" pitchFamily="34" charset="0"/>
                <a:cs typeface="Arial" pitchFamily="34" charset="0"/>
              </a:rPr>
              <a:t>3</a:t>
            </a:r>
            <a:r>
              <a:rPr lang="de-DE" sz="1200" dirty="0" smtClean="0">
                <a:latin typeface="Arial" pitchFamily="34" charset="0"/>
                <a:cs typeface="Arial" pitchFamily="34" charset="0"/>
              </a:rPr>
              <a:t>.</a:t>
            </a:r>
            <a:r>
              <a:rPr lang="de-DE" sz="1200" b="1" dirty="0" smtClean="0">
                <a:latin typeface="Arial" pitchFamily="34" charset="0"/>
                <a:cs typeface="Arial" pitchFamily="34" charset="0"/>
              </a:rPr>
              <a:t>2</a:t>
            </a:r>
            <a:r>
              <a:rPr lang="de-DE" dirty="0" smtClean="0">
                <a:latin typeface="Arial" pitchFamily="34" charset="0"/>
                <a:cs typeface="Arial" pitchFamily="34" charset="0"/>
              </a:rPr>
              <a:t> </a:t>
            </a:r>
          </a:p>
        </p:txBody>
      </p:sp>
      <p:grpSp>
        <p:nvGrpSpPr>
          <p:cNvPr id="11" name="Gruppieren 10"/>
          <p:cNvGrpSpPr/>
          <p:nvPr/>
        </p:nvGrpSpPr>
        <p:grpSpPr>
          <a:xfrm>
            <a:off x="215516" y="980728"/>
            <a:ext cx="8796073" cy="4479482"/>
            <a:chOff x="215516" y="980728"/>
            <a:chExt cx="8796073" cy="4479482"/>
          </a:xfrm>
        </p:grpSpPr>
        <p:sp>
          <p:nvSpPr>
            <p:cNvPr id="2" name="Rechteck 1"/>
            <p:cNvSpPr/>
            <p:nvPr/>
          </p:nvSpPr>
          <p:spPr>
            <a:xfrm>
              <a:off x="215516" y="980728"/>
              <a:ext cx="8796073" cy="4479482"/>
            </a:xfrm>
            <a:prstGeom prst="rect">
              <a:avLst/>
            </a:prstGeom>
            <a:ln w="38100">
              <a:solidFill>
                <a:srgbClr val="C00000"/>
              </a:solidFill>
            </a:ln>
          </p:spPr>
          <p:txBody>
            <a:bodyPr wrap="square" tIns="108000">
              <a:spAutoFit/>
            </a:bodyPr>
            <a:lstStyle/>
            <a:p>
              <a:r>
                <a:rPr lang="de-DE" u="sng" dirty="0" smtClean="0">
                  <a:latin typeface="Arial" pitchFamily="34" charset="0"/>
                  <a:cs typeface="Arial" pitchFamily="34" charset="0"/>
                </a:rPr>
                <a:t> Allgemeines </a:t>
              </a:r>
              <a:r>
                <a:rPr lang="de-DE" b="1" u="sng" dirty="0" err="1" smtClean="0">
                  <a:latin typeface="Arial" pitchFamily="34" charset="0"/>
                  <a:cs typeface="Arial" pitchFamily="34" charset="0"/>
                </a:rPr>
                <a:t>LösungsSzenario</a:t>
              </a:r>
              <a:r>
                <a:rPr lang="de-DE" dirty="0" smtClean="0">
                  <a:latin typeface="Arial" pitchFamily="34" charset="0"/>
                  <a:cs typeface="Arial" pitchFamily="34" charset="0"/>
                </a:rPr>
                <a:t>: </a:t>
              </a:r>
            </a:p>
            <a:p>
              <a:endParaRPr lang="de-DE" dirty="0" smtClean="0">
                <a:latin typeface="Arial" pitchFamily="34" charset="0"/>
                <a:cs typeface="Arial" pitchFamily="34" charset="0"/>
              </a:endParaRPr>
            </a:p>
            <a:p>
              <a:r>
                <a:rPr lang="de-DE" sz="2000" dirty="0" smtClean="0">
                  <a:latin typeface="Arial" pitchFamily="34" charset="0"/>
                  <a:cs typeface="Arial" pitchFamily="34" charset="0"/>
                </a:rPr>
                <a:t>  (.0)  Stromversorgung zu </a:t>
              </a:r>
              <a:r>
                <a:rPr lang="de-DE" sz="2400" b="1" dirty="0" smtClean="0">
                  <a:latin typeface="Arial" pitchFamily="34" charset="0"/>
                  <a:cs typeface="Arial" pitchFamily="34" charset="0"/>
                </a:rPr>
                <a:t>100 %  aus RE  </a:t>
              </a:r>
              <a:r>
                <a:rPr lang="de-DE" sz="2000" dirty="0" smtClean="0">
                  <a:latin typeface="Arial" pitchFamily="34" charset="0"/>
                  <a:cs typeface="Arial" pitchFamily="34" charset="0"/>
                </a:rPr>
                <a:t>(der deutsche Plan A  )</a:t>
              </a:r>
              <a:endParaRPr lang="de-DE" dirty="0">
                <a:latin typeface="Arial" pitchFamily="34" charset="0"/>
                <a:cs typeface="Arial" pitchFamily="34" charset="0"/>
              </a:endParaRPr>
            </a:p>
            <a:p>
              <a:r>
                <a:rPr lang="de-DE" dirty="0" smtClean="0">
                  <a:latin typeface="Arial" pitchFamily="34" charset="0"/>
                  <a:cs typeface="Arial" pitchFamily="34" charset="0"/>
                </a:rPr>
                <a:t> </a:t>
              </a:r>
            </a:p>
            <a:p>
              <a:r>
                <a:rPr lang="de-DE" dirty="0" smtClean="0">
                  <a:latin typeface="Arial" pitchFamily="34" charset="0"/>
                  <a:cs typeface="Arial" pitchFamily="34" charset="0"/>
                </a:rPr>
                <a:t>  (.1</a:t>
              </a:r>
              <a:r>
                <a:rPr lang="de-DE" sz="2000" dirty="0" smtClean="0">
                  <a:latin typeface="Arial" pitchFamily="34" charset="0"/>
                  <a:cs typeface="Arial" pitchFamily="34" charset="0"/>
                </a:rPr>
                <a:t>)  </a:t>
              </a:r>
              <a:r>
                <a:rPr lang="de-DE" sz="2000" dirty="0" smtClean="0">
                  <a:solidFill>
                    <a:srgbClr val="7030A0"/>
                  </a:solidFill>
                  <a:latin typeface="Arial" pitchFamily="34" charset="0"/>
                  <a:cs typeface="Arial" pitchFamily="34" charset="0"/>
                </a:rPr>
                <a:t>Vollständiges</a:t>
              </a:r>
              <a:r>
                <a:rPr lang="de-DE" sz="2000" dirty="0" smtClean="0">
                  <a:latin typeface="Arial" pitchFamily="34" charset="0"/>
                  <a:cs typeface="Arial" pitchFamily="34" charset="0"/>
                </a:rPr>
                <a:t> </a:t>
              </a:r>
              <a:r>
                <a:rPr lang="de-DE" sz="2400" b="1" dirty="0" smtClean="0">
                  <a:latin typeface="Arial" pitchFamily="34" charset="0"/>
                  <a:cs typeface="Arial" pitchFamily="34" charset="0"/>
                </a:rPr>
                <a:t>Back </a:t>
              </a:r>
              <a:r>
                <a:rPr lang="de-DE" sz="2400" b="1" dirty="0" err="1">
                  <a:latin typeface="Arial" pitchFamily="34" charset="0"/>
                  <a:cs typeface="Arial" pitchFamily="34" charset="0"/>
                </a:rPr>
                <a:t>U</a:t>
              </a:r>
              <a:r>
                <a:rPr lang="de-DE" sz="2400" b="1" dirty="0" err="1" smtClean="0">
                  <a:latin typeface="Arial" pitchFamily="34" charset="0"/>
                  <a:cs typeface="Arial" pitchFamily="34" charset="0"/>
                </a:rPr>
                <a:t>p</a:t>
              </a:r>
              <a:r>
                <a:rPr lang="de-DE" sz="2400" b="1" dirty="0" smtClean="0">
                  <a:latin typeface="Arial" pitchFamily="34" charset="0"/>
                  <a:cs typeface="Arial" pitchFamily="34" charset="0"/>
                </a:rPr>
                <a:t> durch Gaskraftwerke</a:t>
              </a:r>
              <a:endParaRPr lang="de-DE" sz="2000" b="1" dirty="0" smtClean="0">
                <a:latin typeface="Arial" pitchFamily="34" charset="0"/>
                <a:cs typeface="Arial" pitchFamily="34" charset="0"/>
              </a:endParaRPr>
            </a:p>
            <a:p>
              <a:r>
                <a:rPr lang="de-DE" dirty="0">
                  <a:latin typeface="Arial" pitchFamily="34" charset="0"/>
                  <a:cs typeface="Arial" pitchFamily="34" charset="0"/>
                </a:rPr>
                <a:t> </a:t>
              </a:r>
              <a:r>
                <a:rPr lang="de-DE" dirty="0" smtClean="0">
                  <a:latin typeface="Arial" pitchFamily="34" charset="0"/>
                  <a:cs typeface="Arial" pitchFamily="34" charset="0"/>
                </a:rPr>
                <a:t>                              (= </a:t>
              </a:r>
              <a:r>
                <a:rPr lang="de-DE" dirty="0" smtClean="0">
                  <a:solidFill>
                    <a:srgbClr val="7030A0"/>
                  </a:solidFill>
                  <a:latin typeface="Arial" pitchFamily="34" charset="0"/>
                  <a:cs typeface="Arial" pitchFamily="34" charset="0"/>
                </a:rPr>
                <a:t>100 % der nachgefragten Leistung) </a:t>
              </a:r>
              <a:br>
                <a:rPr lang="de-DE" dirty="0" smtClean="0">
                  <a:solidFill>
                    <a:srgbClr val="7030A0"/>
                  </a:solidFill>
                  <a:latin typeface="Arial" pitchFamily="34" charset="0"/>
                  <a:cs typeface="Arial" pitchFamily="34" charset="0"/>
                </a:rPr>
              </a:br>
              <a:r>
                <a:rPr lang="de-DE" sz="500" dirty="0" smtClean="0">
                  <a:solidFill>
                    <a:srgbClr val="7030A0"/>
                  </a:solidFill>
                  <a:latin typeface="Arial" pitchFamily="34" charset="0"/>
                  <a:cs typeface="Arial" pitchFamily="34" charset="0"/>
                </a:rPr>
                <a:t>           </a:t>
              </a:r>
              <a:r>
                <a:rPr lang="de-DE" sz="1400" dirty="0" smtClean="0">
                  <a:solidFill>
                    <a:srgbClr val="7030A0"/>
                  </a:solidFill>
                  <a:latin typeface="Arial" pitchFamily="34" charset="0"/>
                  <a:cs typeface="Arial" pitchFamily="34" charset="0"/>
                </a:rPr>
                <a:t/>
              </a:r>
              <a:br>
                <a:rPr lang="de-DE" sz="1400" dirty="0" smtClean="0">
                  <a:solidFill>
                    <a:srgbClr val="7030A0"/>
                  </a:solidFill>
                  <a:latin typeface="Arial" pitchFamily="34" charset="0"/>
                  <a:cs typeface="Arial" pitchFamily="34" charset="0"/>
                </a:rPr>
              </a:br>
              <a:r>
                <a:rPr lang="de-DE" sz="1400" dirty="0" smtClean="0">
                  <a:solidFill>
                    <a:srgbClr val="7030A0"/>
                  </a:solidFill>
                  <a:latin typeface="Arial" pitchFamily="34" charset="0"/>
                  <a:cs typeface="Arial" pitchFamily="34" charset="0"/>
                </a:rPr>
                <a:t>              </a:t>
              </a:r>
              <a:r>
                <a:rPr lang="de-DE" sz="1400" dirty="0" smtClean="0">
                  <a:latin typeface="Arial" pitchFamily="34" charset="0"/>
                  <a:cs typeface="Arial" pitchFamily="34" charset="0"/>
                </a:rPr>
                <a:t>Bem</a:t>
              </a:r>
              <a:r>
                <a:rPr lang="de-DE" sz="1400" dirty="0" smtClean="0">
                  <a:solidFill>
                    <a:srgbClr val="7030A0"/>
                  </a:solidFill>
                  <a:latin typeface="Arial" pitchFamily="34" charset="0"/>
                  <a:cs typeface="Arial" pitchFamily="34" charset="0"/>
                </a:rPr>
                <a:t>.: Das k</a:t>
              </a:r>
              <a:r>
                <a:rPr lang="de-DE" sz="1400" dirty="0" smtClean="0">
                  <a:latin typeface="Arial" pitchFamily="34" charset="0"/>
                  <a:cs typeface="Arial" pitchFamily="34" charset="0"/>
                </a:rPr>
                <a:t>ostet nur </a:t>
              </a:r>
              <a:r>
                <a:rPr lang="de-DE" sz="1400" b="1" dirty="0" smtClean="0">
                  <a:latin typeface="Arial" pitchFamily="34" charset="0"/>
                  <a:cs typeface="Arial" pitchFamily="34" charset="0"/>
                </a:rPr>
                <a:t>0,7 ct/kWh </a:t>
              </a:r>
              <a:r>
                <a:rPr lang="de-DE" sz="1400" dirty="0" smtClean="0">
                  <a:latin typeface="Arial" pitchFamily="34" charset="0"/>
                  <a:cs typeface="Arial" pitchFamily="34" charset="0"/>
                </a:rPr>
                <a:t>bei Umlegung auf den gesamten(!) Stromverbrauch.</a:t>
              </a:r>
            </a:p>
            <a:p>
              <a:endParaRPr lang="de-DE" dirty="0" smtClean="0">
                <a:latin typeface="Arial" pitchFamily="34" charset="0"/>
                <a:cs typeface="Arial" pitchFamily="34" charset="0"/>
              </a:endParaRPr>
            </a:p>
            <a:p>
              <a:r>
                <a:rPr lang="de-DE" dirty="0">
                  <a:latin typeface="Arial" pitchFamily="34" charset="0"/>
                  <a:cs typeface="Arial" pitchFamily="34" charset="0"/>
                </a:rPr>
                <a:t> </a:t>
              </a:r>
              <a:r>
                <a:rPr lang="de-DE" dirty="0" smtClean="0">
                  <a:latin typeface="Arial" pitchFamily="34" charset="0"/>
                  <a:cs typeface="Arial" pitchFamily="34" charset="0"/>
                </a:rPr>
                <a:t> (.2)  </a:t>
              </a:r>
              <a:r>
                <a:rPr lang="de-DE" sz="2400" b="1" dirty="0" smtClean="0">
                  <a:latin typeface="Arial" pitchFamily="34" charset="0"/>
                  <a:cs typeface="Arial" pitchFamily="34" charset="0"/>
                </a:rPr>
                <a:t>Zwei Speichertypen</a:t>
              </a:r>
              <a:r>
                <a:rPr lang="de-DE" dirty="0" smtClean="0">
                  <a:latin typeface="Arial" pitchFamily="34" charset="0"/>
                  <a:cs typeface="Arial" pitchFamily="34" charset="0"/>
                </a:rPr>
                <a:t>:</a:t>
              </a:r>
            </a:p>
            <a:p>
              <a:r>
                <a:rPr lang="de-DE" dirty="0">
                  <a:latin typeface="Arial" pitchFamily="34" charset="0"/>
                  <a:cs typeface="Arial" pitchFamily="34" charset="0"/>
                </a:rPr>
                <a:t> </a:t>
              </a:r>
              <a:r>
                <a:rPr lang="de-DE" dirty="0" smtClean="0">
                  <a:latin typeface="Arial" pitchFamily="34" charset="0"/>
                  <a:cs typeface="Arial" pitchFamily="34" charset="0"/>
                </a:rPr>
                <a:t>           </a:t>
              </a:r>
              <a:r>
                <a:rPr lang="el-GR" sz="2000" b="1" dirty="0" smtClean="0">
                  <a:latin typeface="Arial" pitchFamily="34" charset="0"/>
                  <a:cs typeface="Arial" pitchFamily="34" charset="0"/>
                </a:rPr>
                <a:t>η</a:t>
              </a:r>
              <a:r>
                <a:rPr lang="de-DE" b="1" baseline="-25000" dirty="0" smtClean="0">
                  <a:latin typeface="Arial" pitchFamily="34" charset="0"/>
                  <a:cs typeface="Arial" pitchFamily="34" charset="0"/>
                </a:rPr>
                <a:t>G </a:t>
              </a:r>
              <a:r>
                <a:rPr lang="de-DE" b="1" dirty="0" smtClean="0">
                  <a:latin typeface="Arial" pitchFamily="34" charset="0"/>
                  <a:cs typeface="Arial" pitchFamily="34" charset="0"/>
                </a:rPr>
                <a:t>= 0.25</a:t>
              </a:r>
              <a:r>
                <a:rPr lang="de-DE" dirty="0" smtClean="0">
                  <a:latin typeface="Arial" pitchFamily="34" charset="0"/>
                  <a:cs typeface="Arial" pitchFamily="34" charset="0"/>
                </a:rPr>
                <a:t>;   Gasspeicher (aus </a:t>
              </a:r>
              <a:r>
                <a:rPr lang="de-DE" dirty="0" err="1" smtClean="0">
                  <a:latin typeface="Arial" pitchFamily="34" charset="0"/>
                  <a:cs typeface="Arial" pitchFamily="34" charset="0"/>
                </a:rPr>
                <a:t>P2G</a:t>
              </a:r>
              <a:r>
                <a:rPr lang="de-DE" dirty="0">
                  <a:latin typeface="Arial" pitchFamily="34" charset="0"/>
                  <a:cs typeface="Arial" pitchFamily="34" charset="0"/>
                </a:rPr>
                <a:t> </a:t>
              </a:r>
              <a:r>
                <a:rPr lang="de-DE" dirty="0" smtClean="0">
                  <a:latin typeface="Arial" pitchFamily="34" charset="0"/>
                  <a:cs typeface="Arial" pitchFamily="34" charset="0"/>
                </a:rPr>
                <a:t>oder H2; vorläufig Erdgas) :</a:t>
              </a:r>
            </a:p>
            <a:p>
              <a:r>
                <a:rPr lang="de-DE" sz="900" dirty="0">
                  <a:latin typeface="Arial" pitchFamily="34" charset="0"/>
                  <a:cs typeface="Arial" pitchFamily="34" charset="0"/>
                </a:rPr>
                <a:t> </a:t>
              </a:r>
              <a:r>
                <a:rPr lang="de-DE" sz="900" dirty="0" smtClean="0">
                  <a:latin typeface="Arial" pitchFamily="34" charset="0"/>
                  <a:cs typeface="Arial" pitchFamily="34" charset="0"/>
                </a:rPr>
                <a:t>     </a:t>
              </a:r>
              <a:br>
                <a:rPr lang="de-DE" sz="900" dirty="0" smtClean="0">
                  <a:latin typeface="Arial" pitchFamily="34" charset="0"/>
                  <a:cs typeface="Arial" pitchFamily="34" charset="0"/>
                </a:rPr>
              </a:br>
              <a:r>
                <a:rPr lang="de-DE" dirty="0" smtClean="0">
                  <a:latin typeface="Arial" pitchFamily="34" charset="0"/>
                  <a:cs typeface="Arial" pitchFamily="34" charset="0"/>
                </a:rPr>
                <a:t>            </a:t>
              </a:r>
              <a:r>
                <a:rPr lang="el-GR" sz="2000" b="1" dirty="0" smtClean="0">
                  <a:solidFill>
                    <a:srgbClr val="C00000"/>
                  </a:solidFill>
                  <a:latin typeface="Arial" pitchFamily="34" charset="0"/>
                  <a:cs typeface="Arial" pitchFamily="34" charset="0"/>
                </a:rPr>
                <a:t>η</a:t>
              </a:r>
              <a:r>
                <a:rPr lang="de-DE" b="1" baseline="-25000" dirty="0" smtClean="0">
                  <a:solidFill>
                    <a:srgbClr val="C00000"/>
                  </a:solidFill>
                  <a:latin typeface="Arial" pitchFamily="34" charset="0"/>
                  <a:cs typeface="Arial" pitchFamily="34" charset="0"/>
                </a:rPr>
                <a:t>P </a:t>
              </a:r>
              <a:r>
                <a:rPr lang="de-DE" b="1" dirty="0" smtClean="0">
                  <a:solidFill>
                    <a:srgbClr val="C00000"/>
                  </a:solidFill>
                  <a:latin typeface="Arial" pitchFamily="34" charset="0"/>
                  <a:cs typeface="Arial" pitchFamily="34" charset="0"/>
                </a:rPr>
                <a:t>= 0.80</a:t>
              </a:r>
              <a:r>
                <a:rPr lang="de-DE" dirty="0" smtClean="0">
                  <a:latin typeface="Arial" pitchFamily="34" charset="0"/>
                  <a:cs typeface="Arial" pitchFamily="34" charset="0"/>
                </a:rPr>
                <a:t>;    </a:t>
              </a:r>
              <a:r>
                <a:rPr lang="de-DE" b="1" dirty="0" smtClean="0">
                  <a:solidFill>
                    <a:srgbClr val="C00000"/>
                  </a:solidFill>
                  <a:latin typeface="Arial" pitchFamily="34" charset="0"/>
                  <a:cs typeface="Arial" pitchFamily="34" charset="0"/>
                </a:rPr>
                <a:t>PSKW- artige Speicher </a:t>
              </a:r>
              <a:r>
                <a:rPr lang="de-DE" dirty="0" smtClean="0">
                  <a:latin typeface="Arial" pitchFamily="34" charset="0"/>
                  <a:cs typeface="Arial" pitchFamily="34" charset="0"/>
                </a:rPr>
                <a:t>(PSKW, </a:t>
              </a:r>
              <a:r>
                <a:rPr lang="de-DE" dirty="0" smtClean="0">
                  <a:solidFill>
                    <a:srgbClr val="C00000"/>
                  </a:solidFill>
                  <a:latin typeface="Arial" pitchFamily="34" charset="0"/>
                  <a:cs typeface="Arial" pitchFamily="34" charset="0"/>
                </a:rPr>
                <a:t>Bergspeicher</a:t>
              </a:r>
              <a:r>
                <a:rPr lang="de-DE" dirty="0" smtClean="0">
                  <a:latin typeface="Arial" pitchFamily="34" charset="0"/>
                  <a:cs typeface="Arial" pitchFamily="34" charset="0"/>
                </a:rPr>
                <a:t>;  </a:t>
              </a:r>
              <a:r>
                <a:rPr lang="de-DE" b="1" dirty="0" smtClean="0">
                  <a:latin typeface="Arial" pitchFamily="34" charset="0"/>
                  <a:cs typeface="Arial" pitchFamily="34" charset="0"/>
                </a:rPr>
                <a:t>Batterien</a:t>
              </a:r>
              <a:r>
                <a:rPr lang="de-DE" dirty="0" smtClean="0">
                  <a:latin typeface="Arial" pitchFamily="34" charset="0"/>
                  <a:cs typeface="Arial" pitchFamily="34" charset="0"/>
                </a:rPr>
                <a:t>) </a:t>
              </a:r>
            </a:p>
            <a:p>
              <a:endParaRPr lang="de-DE" dirty="0">
                <a:latin typeface="Arial" pitchFamily="34" charset="0"/>
                <a:cs typeface="Arial" pitchFamily="34" charset="0"/>
              </a:endParaRPr>
            </a:p>
            <a:p>
              <a:r>
                <a:rPr lang="de-DE" dirty="0" smtClean="0">
                  <a:latin typeface="Arial" pitchFamily="34" charset="0"/>
                  <a:cs typeface="Arial" pitchFamily="34" charset="0"/>
                </a:rPr>
                <a:t>  (.3)  Speicherverluste gedeckt durch </a:t>
              </a:r>
              <a:r>
                <a:rPr lang="de-DE" sz="2400" b="1" dirty="0" smtClean="0">
                  <a:latin typeface="Arial" pitchFamily="34" charset="0"/>
                  <a:cs typeface="Arial" pitchFamily="34" charset="0"/>
                </a:rPr>
                <a:t>Überkapazitäten </a:t>
              </a:r>
              <a:r>
                <a:rPr lang="de-DE" sz="2000" b="1" dirty="0" smtClean="0">
                  <a:latin typeface="Arial" pitchFamily="34" charset="0"/>
                  <a:cs typeface="Arial" pitchFamily="34" charset="0"/>
                </a:rPr>
                <a:t>der RE-Installation</a:t>
              </a:r>
              <a:endParaRPr lang="de-DE" sz="2000" dirty="0" smtClean="0">
                <a:latin typeface="Arial" pitchFamily="34" charset="0"/>
                <a:cs typeface="Arial" pitchFamily="34" charset="0"/>
              </a:endParaRPr>
            </a:p>
          </p:txBody>
        </p:sp>
        <p:sp>
          <p:nvSpPr>
            <p:cNvPr id="4" name="Rechteck 3"/>
            <p:cNvSpPr/>
            <p:nvPr/>
          </p:nvSpPr>
          <p:spPr>
            <a:xfrm>
              <a:off x="935596" y="3825044"/>
              <a:ext cx="1260140" cy="864096"/>
            </a:xfrm>
            <a:prstGeom prst="rect">
              <a:avLst/>
            </a:prstGeom>
            <a:solidFill>
              <a:srgbClr val="FFFF00">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7887303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hteck 34"/>
          <p:cNvSpPr/>
          <p:nvPr/>
        </p:nvSpPr>
        <p:spPr>
          <a:xfrm rot="16200000">
            <a:off x="3779844" y="4239168"/>
            <a:ext cx="180001" cy="140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7128284" y="4725144"/>
            <a:ext cx="1651278" cy="28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Abgerundetes Rechteck 2"/>
          <p:cNvSpPr/>
          <p:nvPr/>
        </p:nvSpPr>
        <p:spPr>
          <a:xfrm>
            <a:off x="4606363" y="754689"/>
            <a:ext cx="2556284" cy="1440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b="1" dirty="0" smtClean="0"/>
              <a:t>Verbrauch</a:t>
            </a:r>
            <a:endParaRPr lang="de-DE" sz="3200" b="1" dirty="0"/>
          </a:p>
        </p:txBody>
      </p:sp>
      <p:sp>
        <p:nvSpPr>
          <p:cNvPr id="4" name="Textfeld 3"/>
          <p:cNvSpPr txBox="1"/>
          <p:nvPr/>
        </p:nvSpPr>
        <p:spPr>
          <a:xfrm>
            <a:off x="215516" y="1664804"/>
            <a:ext cx="1260140" cy="923330"/>
          </a:xfrm>
          <a:prstGeom prst="rect">
            <a:avLst/>
          </a:prstGeom>
          <a:noFill/>
          <a:ln>
            <a:solidFill>
              <a:schemeClr val="tx1"/>
            </a:solidFill>
          </a:ln>
        </p:spPr>
        <p:txBody>
          <a:bodyPr wrap="square" lIns="0" tIns="0" rIns="0" bIns="0" rtlCol="0">
            <a:spAutoFit/>
          </a:bodyPr>
          <a:lstStyle/>
          <a:p>
            <a:pPr algn="ctr"/>
            <a:r>
              <a:rPr lang="de-DE" dirty="0"/>
              <a:t> </a:t>
            </a:r>
            <a:r>
              <a:rPr lang="de-DE" sz="2400" b="1" dirty="0" smtClean="0"/>
              <a:t>PV </a:t>
            </a:r>
            <a:r>
              <a:rPr lang="de-DE" dirty="0" smtClean="0"/>
              <a:t>in</a:t>
            </a:r>
          </a:p>
          <a:p>
            <a:pPr algn="ctr"/>
            <a:r>
              <a:rPr lang="de-DE" dirty="0" smtClean="0"/>
              <a:t>S. + O. + W.</a:t>
            </a:r>
          </a:p>
          <a:p>
            <a:pPr algn="ctr"/>
            <a:r>
              <a:rPr lang="de-DE" dirty="0" smtClean="0"/>
              <a:t>Lagen</a:t>
            </a:r>
            <a:endParaRPr lang="de-DE" dirty="0"/>
          </a:p>
        </p:txBody>
      </p:sp>
      <p:sp>
        <p:nvSpPr>
          <p:cNvPr id="5" name="Textfeld 4"/>
          <p:cNvSpPr txBox="1"/>
          <p:nvPr/>
        </p:nvSpPr>
        <p:spPr>
          <a:xfrm>
            <a:off x="298764" y="433117"/>
            <a:ext cx="1068880" cy="1015663"/>
          </a:xfrm>
          <a:prstGeom prst="rect">
            <a:avLst/>
          </a:prstGeom>
          <a:noFill/>
          <a:ln>
            <a:solidFill>
              <a:schemeClr val="tx1"/>
            </a:solidFill>
          </a:ln>
        </p:spPr>
        <p:txBody>
          <a:bodyPr wrap="square" rtlCol="0">
            <a:spAutoFit/>
          </a:bodyPr>
          <a:lstStyle/>
          <a:p>
            <a:pPr algn="ctr"/>
            <a:r>
              <a:rPr lang="de-DE" sz="2400" b="1" dirty="0" smtClean="0"/>
              <a:t>Wind</a:t>
            </a:r>
          </a:p>
          <a:p>
            <a:pPr algn="ctr"/>
            <a:r>
              <a:rPr lang="de-DE" dirty="0" smtClean="0"/>
              <a:t>On + Off</a:t>
            </a:r>
          </a:p>
          <a:p>
            <a:pPr algn="ctr"/>
            <a:r>
              <a:rPr lang="de-DE" dirty="0" smtClean="0"/>
              <a:t> </a:t>
            </a:r>
            <a:r>
              <a:rPr lang="de-DE" dirty="0" err="1" smtClean="0"/>
              <a:t>Shore</a:t>
            </a:r>
            <a:endParaRPr lang="de-DE" dirty="0"/>
          </a:p>
        </p:txBody>
      </p:sp>
      <p:sp>
        <p:nvSpPr>
          <p:cNvPr id="6" name="Abgerundetes Rechteck 5"/>
          <p:cNvSpPr/>
          <p:nvPr/>
        </p:nvSpPr>
        <p:spPr>
          <a:xfrm>
            <a:off x="4561917" y="2492185"/>
            <a:ext cx="2566367" cy="1440000"/>
          </a:xfrm>
          <a:prstGeom prst="roundRect">
            <a:avLst/>
          </a:prstGeom>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2400" b="1" dirty="0" smtClean="0"/>
              <a:t>PSKW-artige</a:t>
            </a:r>
            <a:r>
              <a:rPr lang="de-DE" sz="2400" dirty="0" smtClean="0"/>
              <a:t> </a:t>
            </a:r>
            <a:r>
              <a:rPr lang="de-DE" sz="2400" b="1" dirty="0" smtClean="0"/>
              <a:t>Speicher</a:t>
            </a:r>
            <a:br>
              <a:rPr lang="de-DE" sz="2400" b="1" dirty="0" smtClean="0"/>
            </a:br>
            <a:r>
              <a:rPr lang="de-DE" sz="2400" b="1" dirty="0" smtClean="0">
                <a:solidFill>
                  <a:srgbClr val="FF0000"/>
                </a:solidFill>
              </a:rPr>
              <a:t>[beschränkt]</a:t>
            </a:r>
            <a:endParaRPr lang="de-DE" sz="2400" b="1" dirty="0">
              <a:solidFill>
                <a:srgbClr val="FF0000"/>
              </a:solidFill>
            </a:endParaRPr>
          </a:p>
        </p:txBody>
      </p:sp>
      <p:sp>
        <p:nvSpPr>
          <p:cNvPr id="9" name="Rechteck 8"/>
          <p:cNvSpPr/>
          <p:nvPr/>
        </p:nvSpPr>
        <p:spPr>
          <a:xfrm rot="5400000">
            <a:off x="2141656" y="489491"/>
            <a:ext cx="720000" cy="19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3151683" y="1839492"/>
            <a:ext cx="360000" cy="158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rot="16200000">
            <a:off x="3797114" y="639528"/>
            <a:ext cx="324000" cy="12945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rot="16200000">
            <a:off x="3761860" y="2654965"/>
            <a:ext cx="360000" cy="12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Pfeil nach oben und unten 15"/>
          <p:cNvSpPr/>
          <p:nvPr/>
        </p:nvSpPr>
        <p:spPr>
          <a:xfrm>
            <a:off x="1696186" y="1134871"/>
            <a:ext cx="468052" cy="720000"/>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 Verbindung 17"/>
          <p:cNvCxnSpPr/>
          <p:nvPr/>
        </p:nvCxnSpPr>
        <p:spPr>
          <a:xfrm flipV="1">
            <a:off x="1529662" y="1124744"/>
            <a:ext cx="3006334" cy="10127"/>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
        <p:nvSpPr>
          <p:cNvPr id="19" name="Pfeil nach unten 18"/>
          <p:cNvSpPr/>
          <p:nvPr/>
        </p:nvSpPr>
        <p:spPr>
          <a:xfrm>
            <a:off x="4103992" y="1117486"/>
            <a:ext cx="396000" cy="324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4609656" y="1088740"/>
            <a:ext cx="399726" cy="430887"/>
          </a:xfrm>
          <a:prstGeom prst="rect">
            <a:avLst/>
          </a:prstGeom>
          <a:solidFill>
            <a:srgbClr val="FFFF00"/>
          </a:solidFill>
        </p:spPr>
        <p:txBody>
          <a:bodyPr wrap="square" lIns="0" tIns="0" rIns="0" bIns="0" rtlCol="0">
            <a:spAutoFit/>
          </a:bodyPr>
          <a:lstStyle/>
          <a:p>
            <a:r>
              <a:rPr lang="de-DE" sz="2800" b="1" dirty="0" smtClean="0">
                <a:latin typeface="Arial" panose="020B0604020202020204" pitchFamily="34" charset="0"/>
                <a:cs typeface="Arial" panose="020B0604020202020204" pitchFamily="34" charset="0"/>
              </a:rPr>
              <a:t> 0.</a:t>
            </a:r>
            <a:endParaRPr lang="de-DE" sz="2400" b="1" dirty="0">
              <a:latin typeface="Arial" panose="020B0604020202020204" pitchFamily="34" charset="0"/>
              <a:cs typeface="Arial" panose="020B0604020202020204" pitchFamily="34" charset="0"/>
            </a:endParaRPr>
          </a:p>
        </p:txBody>
      </p:sp>
      <p:sp>
        <p:nvSpPr>
          <p:cNvPr id="21" name="Textfeld 20"/>
          <p:cNvSpPr txBox="1"/>
          <p:nvPr/>
        </p:nvSpPr>
        <p:spPr>
          <a:xfrm>
            <a:off x="4606363" y="3091342"/>
            <a:ext cx="399726" cy="430887"/>
          </a:xfrm>
          <a:prstGeom prst="rect">
            <a:avLst/>
          </a:prstGeom>
          <a:solidFill>
            <a:srgbClr val="FFFF00"/>
          </a:solidFill>
        </p:spPr>
        <p:txBody>
          <a:bodyPr wrap="square" lIns="0" tIns="0" rIns="0" bIns="0" rtlCol="0">
            <a:spAutoFit/>
          </a:bodyPr>
          <a:lstStyle/>
          <a:p>
            <a:r>
              <a:rPr lang="de-DE" sz="2800" b="1" dirty="0" smtClean="0">
                <a:latin typeface="Arial" panose="020B0604020202020204" pitchFamily="34" charset="0"/>
                <a:cs typeface="Arial" panose="020B0604020202020204" pitchFamily="34" charset="0"/>
              </a:rPr>
              <a:t> 1.</a:t>
            </a:r>
            <a:endParaRPr lang="de-DE" sz="2400" b="1" dirty="0">
              <a:latin typeface="Arial" panose="020B0604020202020204" pitchFamily="34" charset="0"/>
              <a:cs typeface="Arial" panose="020B0604020202020204" pitchFamily="34" charset="0"/>
            </a:endParaRPr>
          </a:p>
        </p:txBody>
      </p:sp>
      <p:sp>
        <p:nvSpPr>
          <p:cNvPr id="7" name="Abgerundetes Rechteck 6"/>
          <p:cNvSpPr/>
          <p:nvPr/>
        </p:nvSpPr>
        <p:spPr>
          <a:xfrm>
            <a:off x="4572000" y="4416325"/>
            <a:ext cx="2590647" cy="1440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2400" b="1" dirty="0" smtClean="0"/>
              <a:t>Gas</a:t>
            </a:r>
          </a:p>
          <a:p>
            <a:pPr algn="ctr"/>
            <a:r>
              <a:rPr lang="de-DE" sz="2400" b="1" dirty="0" smtClean="0"/>
              <a:t>  Speicher</a:t>
            </a:r>
            <a:br>
              <a:rPr lang="de-DE" sz="2400" b="1" dirty="0" smtClean="0"/>
            </a:br>
            <a:r>
              <a:rPr lang="de-DE" sz="2400" b="1" dirty="0" smtClean="0"/>
              <a:t>(riesig)</a:t>
            </a:r>
            <a:endParaRPr lang="de-DE" sz="2400" b="1" dirty="0"/>
          </a:p>
        </p:txBody>
      </p:sp>
      <p:sp>
        <p:nvSpPr>
          <p:cNvPr id="23" name="Textfeld 22"/>
          <p:cNvSpPr txBox="1"/>
          <p:nvPr/>
        </p:nvSpPr>
        <p:spPr>
          <a:xfrm>
            <a:off x="4572000" y="4725144"/>
            <a:ext cx="399726" cy="430887"/>
          </a:xfrm>
          <a:prstGeom prst="rect">
            <a:avLst/>
          </a:prstGeom>
          <a:solidFill>
            <a:srgbClr val="FFFF00"/>
          </a:solidFill>
        </p:spPr>
        <p:txBody>
          <a:bodyPr wrap="square" lIns="0" tIns="0" rIns="0" bIns="0" rtlCol="0">
            <a:spAutoFit/>
          </a:bodyPr>
          <a:lstStyle/>
          <a:p>
            <a:r>
              <a:rPr lang="de-DE" sz="2800" b="1" dirty="0" smtClean="0">
                <a:latin typeface="Arial" panose="020B0604020202020204" pitchFamily="34" charset="0"/>
                <a:cs typeface="Arial" panose="020B0604020202020204" pitchFamily="34" charset="0"/>
              </a:rPr>
              <a:t> 2.</a:t>
            </a:r>
            <a:endParaRPr lang="de-DE" sz="2400" b="1" dirty="0">
              <a:latin typeface="Arial" panose="020B0604020202020204" pitchFamily="34" charset="0"/>
              <a:cs typeface="Arial" panose="020B0604020202020204" pitchFamily="34" charset="0"/>
            </a:endParaRPr>
          </a:p>
        </p:txBody>
      </p:sp>
      <p:sp>
        <p:nvSpPr>
          <p:cNvPr id="22" name="Rechteck 21"/>
          <p:cNvSpPr/>
          <p:nvPr/>
        </p:nvSpPr>
        <p:spPr>
          <a:xfrm>
            <a:off x="3151683" y="3429000"/>
            <a:ext cx="226730" cy="15348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0" name="Gruppieren 49"/>
          <p:cNvGrpSpPr/>
          <p:nvPr/>
        </p:nvGrpSpPr>
        <p:grpSpPr>
          <a:xfrm>
            <a:off x="3491838" y="1448780"/>
            <a:ext cx="1044000" cy="1656000"/>
            <a:chOff x="3923886" y="1628801"/>
            <a:chExt cx="612110" cy="1440159"/>
          </a:xfrm>
        </p:grpSpPr>
        <p:cxnSp>
          <p:nvCxnSpPr>
            <p:cNvPr id="26" name="Gerade Verbindung 25"/>
            <p:cNvCxnSpPr/>
            <p:nvPr/>
          </p:nvCxnSpPr>
          <p:spPr>
            <a:xfrm flipV="1">
              <a:off x="3923886" y="1628801"/>
              <a:ext cx="0" cy="1440159"/>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27" name="Gerade Verbindung 26"/>
            <p:cNvCxnSpPr/>
            <p:nvPr/>
          </p:nvCxnSpPr>
          <p:spPr>
            <a:xfrm>
              <a:off x="3923996" y="3068959"/>
              <a:ext cx="612000" cy="1"/>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grpSp>
      <p:sp>
        <p:nvSpPr>
          <p:cNvPr id="32" name="Abgerundetes Rechteck 31"/>
          <p:cNvSpPr/>
          <p:nvPr/>
        </p:nvSpPr>
        <p:spPr>
          <a:xfrm>
            <a:off x="161510" y="224644"/>
            <a:ext cx="1386154" cy="2520000"/>
          </a:xfrm>
          <a:prstGeom prst="roundRect">
            <a:avLst/>
          </a:prstGeom>
          <a:solidFill>
            <a:srgbClr val="92D050">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34" name="Pfeil nach oben und unten 33"/>
          <p:cNvSpPr/>
          <p:nvPr/>
        </p:nvSpPr>
        <p:spPr>
          <a:xfrm>
            <a:off x="4031815" y="3105004"/>
            <a:ext cx="287998" cy="360000"/>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7" name="Gruppieren 16"/>
          <p:cNvGrpSpPr/>
          <p:nvPr/>
        </p:nvGrpSpPr>
        <p:grpSpPr>
          <a:xfrm>
            <a:off x="2483768" y="4977172"/>
            <a:ext cx="1387995" cy="1728192"/>
            <a:chOff x="2879812" y="4977172"/>
            <a:chExt cx="1387995" cy="1728192"/>
          </a:xfrm>
        </p:grpSpPr>
        <p:sp>
          <p:nvSpPr>
            <p:cNvPr id="8" name="Zylinder 7"/>
            <p:cNvSpPr/>
            <p:nvPr/>
          </p:nvSpPr>
          <p:spPr>
            <a:xfrm>
              <a:off x="2879812" y="6273316"/>
              <a:ext cx="1387995" cy="43204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Abschaltung</a:t>
              </a:r>
              <a:endParaRPr lang="de-DE" dirty="0"/>
            </a:p>
          </p:txBody>
        </p:sp>
        <p:grpSp>
          <p:nvGrpSpPr>
            <p:cNvPr id="43" name="Gruppieren 42"/>
            <p:cNvGrpSpPr/>
            <p:nvPr/>
          </p:nvGrpSpPr>
          <p:grpSpPr>
            <a:xfrm flipH="1">
              <a:off x="3563888" y="4977172"/>
              <a:ext cx="356296" cy="1440160"/>
              <a:chOff x="3491900" y="5049180"/>
              <a:chExt cx="196161" cy="1213750"/>
            </a:xfrm>
          </p:grpSpPr>
          <p:sp>
            <p:nvSpPr>
              <p:cNvPr id="25" name="Rechteck 24"/>
              <p:cNvSpPr/>
              <p:nvPr/>
            </p:nvSpPr>
            <p:spPr>
              <a:xfrm>
                <a:off x="3688061" y="5049180"/>
                <a:ext cx="0" cy="1213750"/>
              </a:xfrm>
              <a:prstGeom prst="rect">
                <a:avLst/>
              </a:prstGeom>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p:cNvSpPr/>
              <p:nvPr/>
            </p:nvSpPr>
            <p:spPr>
              <a:xfrm rot="16200000" flipH="1">
                <a:off x="3581900" y="4960640"/>
                <a:ext cx="0" cy="180000"/>
              </a:xfrm>
              <a:prstGeom prst="rect">
                <a:avLst/>
              </a:prstGeom>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39" name="Textfeld 38"/>
          <p:cNvSpPr txBox="1"/>
          <p:nvPr/>
        </p:nvSpPr>
        <p:spPr>
          <a:xfrm>
            <a:off x="2245352" y="48454"/>
            <a:ext cx="6048672" cy="523220"/>
          </a:xfrm>
          <a:prstGeom prst="rect">
            <a:avLst/>
          </a:prstGeom>
          <a:noFill/>
        </p:spPr>
        <p:txBody>
          <a:bodyPr wrap="square" rtlCol="0">
            <a:spAutoFit/>
          </a:bodyPr>
          <a:lstStyle/>
          <a:p>
            <a:r>
              <a:rPr lang="de-DE" sz="2800" b="1" dirty="0" smtClean="0"/>
              <a:t>Potential der Stromleistungs-Flüsse</a:t>
            </a:r>
            <a:endParaRPr lang="de-DE" sz="2800" b="1" dirty="0"/>
          </a:p>
        </p:txBody>
      </p:sp>
      <p:sp>
        <p:nvSpPr>
          <p:cNvPr id="45" name="Rechteckiger Pfeil 44"/>
          <p:cNvSpPr/>
          <p:nvPr/>
        </p:nvSpPr>
        <p:spPr>
          <a:xfrm rot="5400000" flipV="1">
            <a:off x="3712843" y="3982118"/>
            <a:ext cx="1160250" cy="558071"/>
          </a:xfrm>
          <a:prstGeom prst="bentArrow">
            <a:avLst>
              <a:gd name="adj1" fmla="val 13156"/>
              <a:gd name="adj2" fmla="val 24738"/>
              <a:gd name="adj3" fmla="val 25000"/>
              <a:gd name="adj4" fmla="val 3782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6" name="Textfeld 45"/>
          <p:cNvSpPr txBox="1"/>
          <p:nvPr/>
        </p:nvSpPr>
        <p:spPr>
          <a:xfrm>
            <a:off x="3173777" y="5406315"/>
            <a:ext cx="1146195" cy="830997"/>
          </a:xfrm>
          <a:prstGeom prst="rect">
            <a:avLst/>
          </a:prstGeom>
          <a:noFill/>
          <a:ln w="25400">
            <a:noFill/>
          </a:ln>
        </p:spPr>
        <p:txBody>
          <a:bodyPr wrap="square" rtlCol="0">
            <a:spAutoFit/>
          </a:bodyPr>
          <a:lstStyle/>
          <a:p>
            <a:r>
              <a:rPr lang="de-DE" sz="1600" dirty="0" smtClean="0"/>
              <a:t>bei</a:t>
            </a:r>
          </a:p>
          <a:p>
            <a:r>
              <a:rPr lang="de-DE" sz="1600" dirty="0" smtClean="0"/>
              <a:t>Konverter- Engpass</a:t>
            </a:r>
            <a:endParaRPr lang="de-DE" sz="1600" dirty="0"/>
          </a:p>
        </p:txBody>
      </p:sp>
      <p:grpSp>
        <p:nvGrpSpPr>
          <p:cNvPr id="30" name="Gruppieren 29"/>
          <p:cNvGrpSpPr/>
          <p:nvPr/>
        </p:nvGrpSpPr>
        <p:grpSpPr>
          <a:xfrm>
            <a:off x="3378413" y="3465156"/>
            <a:ext cx="1157583" cy="1368000"/>
            <a:chOff x="3342409" y="3465156"/>
            <a:chExt cx="1157583" cy="1368000"/>
          </a:xfrm>
        </p:grpSpPr>
        <p:cxnSp>
          <p:nvCxnSpPr>
            <p:cNvPr id="52" name="Gerade Verbindung 51"/>
            <p:cNvCxnSpPr/>
            <p:nvPr/>
          </p:nvCxnSpPr>
          <p:spPr>
            <a:xfrm flipV="1">
              <a:off x="3342409" y="3465156"/>
              <a:ext cx="0" cy="136800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53" name="Gerade Verbindung 52"/>
            <p:cNvCxnSpPr/>
            <p:nvPr/>
          </p:nvCxnSpPr>
          <p:spPr>
            <a:xfrm>
              <a:off x="3347992" y="4833155"/>
              <a:ext cx="1152000" cy="1"/>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grpSp>
      <p:sp>
        <p:nvSpPr>
          <p:cNvPr id="60" name="Rechteck 59"/>
          <p:cNvSpPr/>
          <p:nvPr/>
        </p:nvSpPr>
        <p:spPr>
          <a:xfrm>
            <a:off x="7128284" y="3091342"/>
            <a:ext cx="162002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Textfeld 60"/>
          <p:cNvSpPr txBox="1"/>
          <p:nvPr/>
        </p:nvSpPr>
        <p:spPr>
          <a:xfrm>
            <a:off x="7601038" y="3104964"/>
            <a:ext cx="252000" cy="288000"/>
          </a:xfrm>
          <a:prstGeom prst="rect">
            <a:avLst/>
          </a:prstGeom>
          <a:solidFill>
            <a:srgbClr val="FFFF00"/>
          </a:solidFill>
        </p:spPr>
        <p:txBody>
          <a:bodyPr wrap="square" lIns="0" tIns="0" rIns="0" bIns="0" rtlCol="0">
            <a:spAutoFit/>
          </a:bodyPr>
          <a:lstStyle/>
          <a:p>
            <a:r>
              <a:rPr lang="de-DE" sz="2000" b="1" dirty="0" smtClean="0">
                <a:latin typeface="Arial" panose="020B0604020202020204" pitchFamily="34" charset="0"/>
                <a:cs typeface="Arial" panose="020B0604020202020204" pitchFamily="34" charset="0"/>
              </a:rPr>
              <a:t> </a:t>
            </a:r>
            <a:r>
              <a:rPr lang="de-DE" sz="1600" b="1" dirty="0" smtClean="0">
                <a:latin typeface="Arial" panose="020B0604020202020204" pitchFamily="34" charset="0"/>
                <a:cs typeface="Arial" panose="020B0604020202020204" pitchFamily="34" charset="0"/>
              </a:rPr>
              <a:t>1.</a:t>
            </a:r>
            <a:endParaRPr lang="de-DE" sz="1600" b="1" dirty="0">
              <a:latin typeface="Arial" panose="020B0604020202020204" pitchFamily="34" charset="0"/>
              <a:cs typeface="Arial" panose="020B0604020202020204" pitchFamily="34" charset="0"/>
            </a:endParaRPr>
          </a:p>
        </p:txBody>
      </p:sp>
      <p:sp>
        <p:nvSpPr>
          <p:cNvPr id="62" name="Textfeld 61"/>
          <p:cNvSpPr txBox="1"/>
          <p:nvPr/>
        </p:nvSpPr>
        <p:spPr>
          <a:xfrm>
            <a:off x="7601038" y="4725144"/>
            <a:ext cx="298960" cy="307777"/>
          </a:xfrm>
          <a:prstGeom prst="rect">
            <a:avLst/>
          </a:prstGeom>
          <a:solidFill>
            <a:srgbClr val="FFFF00"/>
          </a:solidFill>
        </p:spPr>
        <p:txBody>
          <a:bodyPr wrap="square" lIns="0" tIns="0" rIns="0" bIns="0" rtlCol="0">
            <a:spAutoFit/>
          </a:bodyPr>
          <a:lstStyle/>
          <a:p>
            <a:r>
              <a:rPr lang="de-DE" sz="2000" b="1" dirty="0" smtClean="0">
                <a:latin typeface="Arial" panose="020B0604020202020204" pitchFamily="34" charset="0"/>
                <a:cs typeface="Arial" panose="020B0604020202020204" pitchFamily="34" charset="0"/>
              </a:rPr>
              <a:t> </a:t>
            </a:r>
            <a:r>
              <a:rPr lang="de-DE" sz="1600" b="1" dirty="0" smtClean="0">
                <a:latin typeface="Arial" panose="020B0604020202020204" pitchFamily="34" charset="0"/>
                <a:cs typeface="Arial" panose="020B0604020202020204" pitchFamily="34" charset="0"/>
              </a:rPr>
              <a:t>2.</a:t>
            </a:r>
            <a:endParaRPr lang="de-DE" sz="2000" b="1" dirty="0">
              <a:latin typeface="Arial" panose="020B0604020202020204" pitchFamily="34" charset="0"/>
              <a:cs typeface="Arial" panose="020B0604020202020204" pitchFamily="34" charset="0"/>
            </a:endParaRPr>
          </a:p>
        </p:txBody>
      </p:sp>
      <p:sp>
        <p:nvSpPr>
          <p:cNvPr id="63" name="Textfeld 62"/>
          <p:cNvSpPr txBox="1"/>
          <p:nvPr/>
        </p:nvSpPr>
        <p:spPr>
          <a:xfrm>
            <a:off x="467544" y="3032956"/>
            <a:ext cx="2574271" cy="523220"/>
          </a:xfrm>
          <a:prstGeom prst="rect">
            <a:avLst/>
          </a:prstGeom>
          <a:solidFill>
            <a:srgbClr val="FFFF00"/>
          </a:solidFill>
        </p:spPr>
        <p:txBody>
          <a:bodyPr wrap="square" rtlCol="0">
            <a:spAutoFit/>
          </a:bodyPr>
          <a:lstStyle/>
          <a:p>
            <a:r>
              <a:rPr lang="de-DE" sz="2800" b="1" dirty="0" smtClean="0"/>
              <a:t>Strikte Priorität</a:t>
            </a:r>
            <a:endParaRPr lang="de-DE" sz="2400" b="1" dirty="0"/>
          </a:p>
        </p:txBody>
      </p:sp>
      <p:grpSp>
        <p:nvGrpSpPr>
          <p:cNvPr id="29" name="Gruppieren 28"/>
          <p:cNvGrpSpPr/>
          <p:nvPr/>
        </p:nvGrpSpPr>
        <p:grpSpPr>
          <a:xfrm>
            <a:off x="166408" y="4257092"/>
            <a:ext cx="2245352" cy="1672482"/>
            <a:chOff x="166408" y="4240794"/>
            <a:chExt cx="2245352" cy="1672482"/>
          </a:xfrm>
        </p:grpSpPr>
        <p:grpSp>
          <p:nvGrpSpPr>
            <p:cNvPr id="64" name="Gruppieren 63"/>
            <p:cNvGrpSpPr/>
            <p:nvPr/>
          </p:nvGrpSpPr>
          <p:grpSpPr>
            <a:xfrm>
              <a:off x="377548" y="4241426"/>
              <a:ext cx="2034212" cy="1563838"/>
              <a:chOff x="251520" y="3413334"/>
              <a:chExt cx="2034212" cy="1563838"/>
            </a:xfrm>
          </p:grpSpPr>
          <p:sp>
            <p:nvSpPr>
              <p:cNvPr id="55" name="Textfeld 54"/>
              <p:cNvSpPr txBox="1"/>
              <p:nvPr/>
            </p:nvSpPr>
            <p:spPr>
              <a:xfrm>
                <a:off x="760026" y="4262518"/>
                <a:ext cx="1512140" cy="714654"/>
              </a:xfrm>
              <a:prstGeom prst="rect">
                <a:avLst/>
              </a:prstGeom>
              <a:noFill/>
            </p:spPr>
            <p:txBody>
              <a:bodyPr wrap="square" rtlCol="0">
                <a:spAutoFit/>
              </a:bodyPr>
              <a:lstStyle/>
              <a:p>
                <a:r>
                  <a:rPr lang="de-DE" dirty="0" smtClean="0"/>
                  <a:t>schwankend</a:t>
                </a:r>
              </a:p>
              <a:p>
                <a:r>
                  <a:rPr lang="de-DE" dirty="0" smtClean="0"/>
                  <a:t>bis auf Null</a:t>
                </a:r>
                <a:endParaRPr lang="de-DE" dirty="0"/>
              </a:p>
            </p:txBody>
          </p:sp>
          <p:sp>
            <p:nvSpPr>
              <p:cNvPr id="28" name="Pfeil nach unten 27"/>
              <p:cNvSpPr/>
              <p:nvPr/>
            </p:nvSpPr>
            <p:spPr>
              <a:xfrm>
                <a:off x="251520" y="3541997"/>
                <a:ext cx="504000" cy="457329"/>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Textfeld 53"/>
              <p:cNvSpPr txBox="1"/>
              <p:nvPr/>
            </p:nvSpPr>
            <p:spPr>
              <a:xfrm>
                <a:off x="773592" y="3413334"/>
                <a:ext cx="1512140" cy="714654"/>
              </a:xfrm>
              <a:prstGeom prst="rect">
                <a:avLst/>
              </a:prstGeom>
              <a:noFill/>
              <a:ln>
                <a:noFill/>
              </a:ln>
            </p:spPr>
            <p:txBody>
              <a:bodyPr wrap="square" rtlCol="0">
                <a:spAutoFit/>
              </a:bodyPr>
              <a:lstStyle/>
              <a:p>
                <a:r>
                  <a:rPr lang="de-DE" dirty="0" smtClean="0"/>
                  <a:t>mäßig</a:t>
                </a:r>
                <a:br>
                  <a:rPr lang="de-DE" dirty="0" smtClean="0"/>
                </a:br>
                <a:r>
                  <a:rPr lang="de-DE" dirty="0" smtClean="0"/>
                  <a:t>schwankend</a:t>
                </a:r>
                <a:endParaRPr lang="de-DE" dirty="0"/>
              </a:p>
            </p:txBody>
          </p:sp>
          <p:sp>
            <p:nvSpPr>
              <p:cNvPr id="56" name="Pfeil nach oben und unten 55"/>
              <p:cNvSpPr/>
              <p:nvPr/>
            </p:nvSpPr>
            <p:spPr>
              <a:xfrm>
                <a:off x="251520" y="4181061"/>
                <a:ext cx="468052" cy="796111"/>
              </a:xfrm>
              <a:prstGeom prst="up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67" name="Rechteck 66"/>
            <p:cNvSpPr/>
            <p:nvPr/>
          </p:nvSpPr>
          <p:spPr>
            <a:xfrm>
              <a:off x="166408" y="4240794"/>
              <a:ext cx="2245352" cy="1672482"/>
            </a:xfrm>
            <a:prstGeom prst="rect">
              <a:avLst/>
            </a:prstGeom>
            <a:solidFill>
              <a:srgbClr val="EAEAEA">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69" name="Pfeil nach oben und unten 68"/>
          <p:cNvSpPr/>
          <p:nvPr/>
        </p:nvSpPr>
        <p:spPr>
          <a:xfrm>
            <a:off x="8010382" y="3096658"/>
            <a:ext cx="287998" cy="322018"/>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Pfeil nach oben und unten 69"/>
          <p:cNvSpPr/>
          <p:nvPr/>
        </p:nvSpPr>
        <p:spPr>
          <a:xfrm>
            <a:off x="8028384" y="4689140"/>
            <a:ext cx="288000" cy="324000"/>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1" name="Gruppieren 30"/>
          <p:cNvGrpSpPr/>
          <p:nvPr/>
        </p:nvGrpSpPr>
        <p:grpSpPr>
          <a:xfrm>
            <a:off x="6665246" y="5577043"/>
            <a:ext cx="2099358" cy="1200329"/>
            <a:chOff x="6665246" y="5577043"/>
            <a:chExt cx="2099358" cy="1200329"/>
          </a:xfrm>
        </p:grpSpPr>
        <p:sp>
          <p:nvSpPr>
            <p:cNvPr id="72" name="Rechteckiger Pfeil 71"/>
            <p:cNvSpPr/>
            <p:nvPr/>
          </p:nvSpPr>
          <p:spPr>
            <a:xfrm rot="16200000">
              <a:off x="7016114" y="5539180"/>
              <a:ext cx="347264" cy="1049000"/>
            </a:xfrm>
            <a:prstGeom prst="bentArrow">
              <a:avLst>
                <a:gd name="adj1" fmla="val 25000"/>
                <a:gd name="adj2" fmla="val 18600"/>
                <a:gd name="adj3" fmla="val 25000"/>
                <a:gd name="adj4" fmla="val 4375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5" name="Textfeld 64"/>
            <p:cNvSpPr txBox="1"/>
            <p:nvPr/>
          </p:nvSpPr>
          <p:spPr>
            <a:xfrm>
              <a:off x="7596336" y="5577043"/>
              <a:ext cx="1168268" cy="1200329"/>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de-DE" sz="2000" b="1" dirty="0" smtClean="0"/>
                <a:t>Import</a:t>
              </a:r>
            </a:p>
            <a:p>
              <a:r>
                <a:rPr lang="de-DE" b="1" dirty="0" smtClean="0">
                  <a:solidFill>
                    <a:schemeClr val="tx1"/>
                  </a:solidFill>
                </a:rPr>
                <a:t>     </a:t>
              </a:r>
              <a:r>
                <a:rPr lang="de-DE" sz="2400" b="1" dirty="0" smtClean="0">
                  <a:solidFill>
                    <a:schemeClr val="bg1"/>
                  </a:solidFill>
                </a:rPr>
                <a:t>Gas </a:t>
              </a:r>
              <a:r>
                <a:rPr lang="de-DE" sz="1400" b="1" dirty="0" smtClean="0">
                  <a:solidFill>
                    <a:schemeClr val="tx1"/>
                  </a:solidFill>
                </a:rPr>
                <a:t/>
              </a:r>
              <a:br>
                <a:rPr lang="de-DE" sz="1400" b="1" dirty="0" smtClean="0">
                  <a:solidFill>
                    <a:schemeClr val="tx1"/>
                  </a:solidFill>
                </a:rPr>
              </a:br>
              <a:r>
                <a:rPr lang="de-DE" sz="1400" b="1" dirty="0" smtClean="0">
                  <a:solidFill>
                    <a:schemeClr val="tx1"/>
                  </a:solidFill>
                </a:rPr>
                <a:t>zum Jahres- Ausgleich </a:t>
              </a:r>
              <a:endParaRPr lang="de-DE" sz="1400" b="1" dirty="0">
                <a:solidFill>
                  <a:schemeClr val="tx1"/>
                </a:solidFill>
              </a:endParaRPr>
            </a:p>
          </p:txBody>
        </p:sp>
      </p:grpSp>
      <p:sp>
        <p:nvSpPr>
          <p:cNvPr id="66" name="Rechteck 65"/>
          <p:cNvSpPr/>
          <p:nvPr/>
        </p:nvSpPr>
        <p:spPr>
          <a:xfrm>
            <a:off x="6912260" y="5268530"/>
            <a:ext cx="112918" cy="1589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Rechteck 72"/>
          <p:cNvSpPr/>
          <p:nvPr/>
        </p:nvSpPr>
        <p:spPr>
          <a:xfrm>
            <a:off x="8460432" y="1088740"/>
            <a:ext cx="324000" cy="3888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Pfeil nach rechts 1"/>
          <p:cNvSpPr/>
          <p:nvPr/>
        </p:nvSpPr>
        <p:spPr>
          <a:xfrm flipH="1">
            <a:off x="7162647" y="944724"/>
            <a:ext cx="1306690" cy="612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Pfeil nach oben und unten 41"/>
          <p:cNvSpPr/>
          <p:nvPr/>
        </p:nvSpPr>
        <p:spPr>
          <a:xfrm>
            <a:off x="4257007" y="4797184"/>
            <a:ext cx="209995" cy="288000"/>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Pfeil nach oben und unten 76"/>
          <p:cNvSpPr/>
          <p:nvPr/>
        </p:nvSpPr>
        <p:spPr>
          <a:xfrm>
            <a:off x="8028418" y="1088740"/>
            <a:ext cx="287998" cy="322018"/>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Textfeld 56"/>
          <p:cNvSpPr txBox="1"/>
          <p:nvPr/>
        </p:nvSpPr>
        <p:spPr>
          <a:xfrm>
            <a:off x="8217450" y="3861048"/>
            <a:ext cx="819046" cy="461665"/>
          </a:xfrm>
          <a:prstGeom prst="rect">
            <a:avLst/>
          </a:prstGeom>
          <a:solidFill>
            <a:schemeClr val="bg2"/>
          </a:solidFill>
          <a:ln w="12700">
            <a:solidFill>
              <a:schemeClr val="tx1"/>
            </a:solidFill>
          </a:ln>
        </p:spPr>
        <p:txBody>
          <a:bodyPr wrap="square" lIns="36000" rIns="36000" rtlCol="0">
            <a:spAutoFit/>
          </a:bodyPr>
          <a:lstStyle/>
          <a:p>
            <a:r>
              <a:rPr lang="de-DE" b="1" dirty="0" smtClean="0"/>
              <a:t>Fall </a:t>
            </a:r>
            <a:r>
              <a:rPr lang="de-DE" sz="2400" b="1" dirty="0" smtClean="0">
                <a:solidFill>
                  <a:srgbClr val="FF0000"/>
                </a:solidFill>
              </a:rPr>
              <a:t>A:</a:t>
            </a:r>
          </a:p>
        </p:txBody>
      </p:sp>
      <p:sp>
        <p:nvSpPr>
          <p:cNvPr id="58" name="Textfeld 57"/>
          <p:cNvSpPr txBox="1"/>
          <p:nvPr/>
        </p:nvSpPr>
        <p:spPr>
          <a:xfrm>
            <a:off x="2924862" y="2240868"/>
            <a:ext cx="819046" cy="461665"/>
          </a:xfrm>
          <a:prstGeom prst="rect">
            <a:avLst/>
          </a:prstGeom>
          <a:solidFill>
            <a:schemeClr val="bg2"/>
          </a:solidFill>
          <a:ln w="12700">
            <a:solidFill>
              <a:schemeClr val="tx1"/>
            </a:solidFill>
          </a:ln>
        </p:spPr>
        <p:txBody>
          <a:bodyPr wrap="square" lIns="36000" rIns="36000" rtlCol="0">
            <a:spAutoFit/>
          </a:bodyPr>
          <a:lstStyle/>
          <a:p>
            <a:r>
              <a:rPr lang="de-DE" b="1" dirty="0" smtClean="0"/>
              <a:t>Fall </a:t>
            </a:r>
            <a:r>
              <a:rPr lang="de-DE" sz="2400" b="1" dirty="0" smtClean="0">
                <a:solidFill>
                  <a:srgbClr val="008000"/>
                </a:solidFill>
              </a:rPr>
              <a:t>B:</a:t>
            </a:r>
          </a:p>
        </p:txBody>
      </p:sp>
    </p:spTree>
    <p:extLst>
      <p:ext uri="{BB962C8B-B14F-4D97-AF65-F5344CB8AC3E}">
        <p14:creationId xmlns:p14="http://schemas.microsoft.com/office/powerpoint/2010/main" val="14908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67544" y="613867"/>
            <a:ext cx="8496192" cy="1131079"/>
          </a:xfrm>
          <a:prstGeom prst="rect">
            <a:avLst/>
          </a:prstGeom>
          <a:noFill/>
        </p:spPr>
        <p:txBody>
          <a:bodyPr wrap="square" bIns="0" rtlCol="0">
            <a:spAutoFit/>
          </a:bodyPr>
          <a:lstStyle/>
          <a:p>
            <a:r>
              <a:rPr lang="de-DE" sz="2000" b="1" u="sng" dirty="0" smtClean="0"/>
              <a:t>1. Konzept: Stromgeführte KWK Anlagen  laufen in RE Engpasszeiten</a:t>
            </a:r>
            <a:r>
              <a:rPr lang="de-DE" sz="2000" dirty="0" smtClean="0"/>
              <a:t/>
            </a:r>
            <a:br>
              <a:rPr lang="de-DE" sz="2000" dirty="0" smtClean="0"/>
            </a:br>
            <a:r>
              <a:rPr lang="de-DE" sz="2000" dirty="0" smtClean="0"/>
              <a:t>        - hoher KWK Anteil an der Back </a:t>
            </a:r>
            <a:r>
              <a:rPr lang="de-DE" sz="2000" dirty="0" err="1" smtClean="0"/>
              <a:t>up</a:t>
            </a:r>
            <a:r>
              <a:rPr lang="de-DE" sz="2000" dirty="0" smtClean="0"/>
              <a:t> Kapazität   </a:t>
            </a:r>
          </a:p>
          <a:p>
            <a:r>
              <a:rPr lang="de-DE" sz="2000" dirty="0"/>
              <a:t> </a:t>
            </a:r>
            <a:r>
              <a:rPr lang="de-DE" sz="2000" dirty="0" smtClean="0"/>
              <a:t>       - KWK-Anlagen tragen die </a:t>
            </a:r>
            <a:r>
              <a:rPr lang="de-DE" sz="2000" b="1" u="sng" dirty="0" smtClean="0"/>
              <a:t>Verantwortung</a:t>
            </a:r>
            <a:r>
              <a:rPr lang="de-DE" sz="2000" dirty="0" smtClean="0"/>
              <a:t> für die Wärmeversorgung </a:t>
            </a:r>
          </a:p>
          <a:p>
            <a:r>
              <a:rPr lang="de-DE" sz="1050" dirty="0" smtClean="0"/>
              <a:t>   </a:t>
            </a:r>
          </a:p>
        </p:txBody>
      </p:sp>
      <p:sp>
        <p:nvSpPr>
          <p:cNvPr id="3" name="Textfeld 2"/>
          <p:cNvSpPr txBox="1"/>
          <p:nvPr/>
        </p:nvSpPr>
        <p:spPr>
          <a:xfrm>
            <a:off x="628724" y="44624"/>
            <a:ext cx="7959577" cy="461665"/>
          </a:xfrm>
          <a:prstGeom prst="rect">
            <a:avLst/>
          </a:prstGeom>
          <a:noFill/>
        </p:spPr>
        <p:txBody>
          <a:bodyPr wrap="square" rtlCol="0">
            <a:spAutoFit/>
          </a:bodyPr>
          <a:lstStyle/>
          <a:p>
            <a:r>
              <a:rPr lang="de-DE" sz="2400" b="1" dirty="0" smtClean="0"/>
              <a:t>KWK vs. Wärmepumpe – wer passt zur  Energiewende</a:t>
            </a:r>
            <a:endParaRPr lang="de-DE" sz="2400" b="1" dirty="0"/>
          </a:p>
        </p:txBody>
      </p:sp>
      <p:cxnSp>
        <p:nvCxnSpPr>
          <p:cNvPr id="6" name="Gerade Verbindung mit Pfeil 5"/>
          <p:cNvCxnSpPr/>
          <p:nvPr/>
        </p:nvCxnSpPr>
        <p:spPr>
          <a:xfrm>
            <a:off x="8244408" y="6741368"/>
            <a:ext cx="756084"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35496" y="44624"/>
            <a:ext cx="324036" cy="184666"/>
          </a:xfrm>
          <a:prstGeom prst="rect">
            <a:avLst/>
          </a:prstGeom>
          <a:noFill/>
        </p:spPr>
        <p:txBody>
          <a:bodyPr wrap="square" lIns="0" tIns="0" rIns="0" bIns="0" rtlCol="0">
            <a:spAutoFit/>
          </a:bodyPr>
          <a:lstStyle/>
          <a:p>
            <a:r>
              <a:rPr lang="de-DE" sz="1200" b="1" dirty="0" smtClean="0"/>
              <a:t>3.4</a:t>
            </a:r>
            <a:endParaRPr lang="de-DE" sz="1200" b="1" dirty="0"/>
          </a:p>
        </p:txBody>
      </p:sp>
      <p:sp>
        <p:nvSpPr>
          <p:cNvPr id="5" name="Textfeld 4"/>
          <p:cNvSpPr txBox="1"/>
          <p:nvPr/>
        </p:nvSpPr>
        <p:spPr>
          <a:xfrm>
            <a:off x="160758" y="6151366"/>
            <a:ext cx="8802978" cy="553998"/>
          </a:xfrm>
          <a:prstGeom prst="rect">
            <a:avLst/>
          </a:prstGeom>
          <a:solidFill>
            <a:srgbClr val="FFC000"/>
          </a:solidFill>
        </p:spPr>
        <p:txBody>
          <a:bodyPr wrap="square" rtlCol="0">
            <a:spAutoFit/>
          </a:bodyPr>
          <a:lstStyle/>
          <a:p>
            <a:pPr algn="ctr"/>
            <a:r>
              <a:rPr lang="de-DE" sz="1400" b="1" dirty="0">
                <a:latin typeface="Arial" panose="020B0604020202020204" pitchFamily="34" charset="0"/>
                <a:cs typeface="Arial" panose="020B0604020202020204" pitchFamily="34" charset="0"/>
              </a:rPr>
              <a:t>Ist</a:t>
            </a:r>
            <a:r>
              <a:rPr lang="de-DE" sz="1400" dirty="0">
                <a:solidFill>
                  <a:srgbClr val="FF0000"/>
                </a:solidFill>
                <a:latin typeface="Arial" panose="020B0604020202020204" pitchFamily="34" charset="0"/>
                <a:cs typeface="Arial" panose="020B0604020202020204" pitchFamily="34" charset="0"/>
              </a:rPr>
              <a:t>  </a:t>
            </a:r>
            <a:r>
              <a:rPr lang="de-DE" sz="1400" b="1" dirty="0" smtClean="0">
                <a:latin typeface="Arial" panose="020B0604020202020204" pitchFamily="34" charset="0"/>
                <a:cs typeface="Arial" panose="020B0604020202020204" pitchFamily="34" charset="0"/>
              </a:rPr>
              <a:t>der KWK Einsatz zur </a:t>
            </a:r>
            <a:r>
              <a:rPr lang="de-DE" sz="1400" b="1" u="sng" dirty="0" smtClean="0">
                <a:latin typeface="Arial" panose="020B0604020202020204" pitchFamily="34" charset="0"/>
                <a:cs typeface="Arial" panose="020B0604020202020204" pitchFamily="34" charset="0"/>
              </a:rPr>
              <a:t>verantwortlichen Wärmeversorgung </a:t>
            </a:r>
            <a:r>
              <a:rPr lang="de-DE" sz="1400" b="1" dirty="0" smtClean="0">
                <a:latin typeface="Arial" panose="020B0604020202020204" pitchFamily="34" charset="0"/>
                <a:cs typeface="Arial" panose="020B0604020202020204" pitchFamily="34" charset="0"/>
              </a:rPr>
              <a:t>bei vollendeter Energiewende etwa eine </a:t>
            </a:r>
            <a:br>
              <a:rPr lang="de-DE" sz="1400" b="1" dirty="0" smtClean="0">
                <a:latin typeface="Arial" panose="020B0604020202020204" pitchFamily="34" charset="0"/>
                <a:cs typeface="Arial" panose="020B0604020202020204" pitchFamily="34" charset="0"/>
              </a:rPr>
            </a:br>
            <a:r>
              <a:rPr lang="de-DE" sz="1600" b="1" dirty="0" smtClean="0">
                <a:latin typeface="Arial" panose="020B0604020202020204" pitchFamily="34" charset="0"/>
                <a:cs typeface="Arial" panose="020B0604020202020204" pitchFamily="34" charset="0"/>
              </a:rPr>
              <a:t>Utopie?</a:t>
            </a:r>
            <a:endParaRPr lang="de-DE" sz="1600" b="1" dirty="0">
              <a:latin typeface="Arial" panose="020B0604020202020204" pitchFamily="34" charset="0"/>
              <a:cs typeface="Arial" panose="020B0604020202020204" pitchFamily="34" charset="0"/>
            </a:endParaRPr>
          </a:p>
        </p:txBody>
      </p:sp>
      <p:sp>
        <p:nvSpPr>
          <p:cNvPr id="8" name="Textfeld 7"/>
          <p:cNvSpPr txBox="1"/>
          <p:nvPr/>
        </p:nvSpPr>
        <p:spPr>
          <a:xfrm>
            <a:off x="107504" y="1808820"/>
            <a:ext cx="468052" cy="1200329"/>
          </a:xfrm>
          <a:prstGeom prst="rect">
            <a:avLst/>
          </a:prstGeom>
          <a:solidFill>
            <a:schemeClr val="bg2"/>
          </a:solidFill>
          <a:ln w="12700">
            <a:solidFill>
              <a:schemeClr val="tx1"/>
            </a:solidFill>
          </a:ln>
        </p:spPr>
        <p:txBody>
          <a:bodyPr wrap="square" rtlCol="0">
            <a:spAutoFit/>
          </a:bodyPr>
          <a:lstStyle/>
          <a:p>
            <a:endParaRPr lang="de-DE" sz="2400" b="1" dirty="0" smtClean="0"/>
          </a:p>
          <a:p>
            <a:r>
              <a:rPr lang="de-DE" sz="2400" b="1" dirty="0" smtClean="0">
                <a:solidFill>
                  <a:srgbClr val="FF0000"/>
                </a:solidFill>
              </a:rPr>
              <a:t>A:</a:t>
            </a:r>
          </a:p>
          <a:p>
            <a:endParaRPr lang="de-DE" sz="2400" b="1" dirty="0"/>
          </a:p>
        </p:txBody>
      </p:sp>
      <p:sp>
        <p:nvSpPr>
          <p:cNvPr id="9" name="Textfeld 8"/>
          <p:cNvSpPr txBox="1"/>
          <p:nvPr/>
        </p:nvSpPr>
        <p:spPr>
          <a:xfrm>
            <a:off x="143508" y="4077072"/>
            <a:ext cx="468052" cy="461665"/>
          </a:xfrm>
          <a:prstGeom prst="rect">
            <a:avLst/>
          </a:prstGeom>
          <a:solidFill>
            <a:schemeClr val="bg2"/>
          </a:solidFill>
          <a:ln w="12700">
            <a:solidFill>
              <a:schemeClr val="tx1"/>
            </a:solidFill>
          </a:ln>
        </p:spPr>
        <p:txBody>
          <a:bodyPr wrap="square" rtlCol="0">
            <a:spAutoFit/>
          </a:bodyPr>
          <a:lstStyle/>
          <a:p>
            <a:r>
              <a:rPr lang="de-DE" sz="2400" b="1" dirty="0" smtClean="0">
                <a:solidFill>
                  <a:srgbClr val="008000"/>
                </a:solidFill>
              </a:rPr>
              <a:t>B:</a:t>
            </a:r>
            <a:endParaRPr lang="de-DE" sz="2400" b="1" dirty="0">
              <a:solidFill>
                <a:srgbClr val="008000"/>
              </a:solidFill>
            </a:endParaRPr>
          </a:p>
        </p:txBody>
      </p:sp>
      <p:sp>
        <p:nvSpPr>
          <p:cNvPr id="11" name="Rechteck 10"/>
          <p:cNvSpPr/>
          <p:nvPr/>
        </p:nvSpPr>
        <p:spPr>
          <a:xfrm>
            <a:off x="647564" y="3897052"/>
            <a:ext cx="7904733" cy="2154436"/>
          </a:xfrm>
          <a:prstGeom prst="rect">
            <a:avLst/>
          </a:prstGeom>
          <a:ln w="12700">
            <a:solidFill>
              <a:schemeClr val="tx1"/>
            </a:solidFill>
          </a:ln>
        </p:spPr>
        <p:txBody>
          <a:bodyPr wrap="square" lIns="54000" rIns="54000">
            <a:spAutoFit/>
          </a:bodyPr>
          <a:lstStyle/>
          <a:p>
            <a:r>
              <a:rPr lang="de-DE" sz="2000" b="1" u="sng" dirty="0" smtClean="0">
                <a:solidFill>
                  <a:srgbClr val="009900"/>
                </a:solidFill>
              </a:rPr>
              <a:t>Kein Bedarf </a:t>
            </a:r>
            <a:r>
              <a:rPr lang="de-DE" sz="2000" u="sng" dirty="0">
                <a:solidFill>
                  <a:srgbClr val="FF0000"/>
                </a:solidFill>
              </a:rPr>
              <a:t>für Sp25 Strom</a:t>
            </a:r>
            <a:endParaRPr lang="de-DE" sz="2000" dirty="0" smtClean="0">
              <a:solidFill>
                <a:srgbClr val="0000FF"/>
              </a:solidFill>
            </a:endParaRPr>
          </a:p>
          <a:p>
            <a:r>
              <a:rPr lang="de-DE" dirty="0" smtClean="0">
                <a:solidFill>
                  <a:srgbClr val="0000FF"/>
                </a:solidFill>
              </a:rPr>
              <a:t>  (</a:t>
            </a:r>
            <a:r>
              <a:rPr lang="de-DE" dirty="0"/>
              <a:t>3.)   Wenn  </a:t>
            </a:r>
            <a:r>
              <a:rPr lang="de-DE" b="1" dirty="0">
                <a:solidFill>
                  <a:srgbClr val="0000FF"/>
                </a:solidFill>
              </a:rPr>
              <a:t>Wärmebedarf</a:t>
            </a:r>
            <a:r>
              <a:rPr lang="de-DE" dirty="0"/>
              <a:t> und </a:t>
            </a:r>
            <a:r>
              <a:rPr lang="de-DE" b="1" dirty="0">
                <a:solidFill>
                  <a:srgbClr val="0000FF"/>
                </a:solidFill>
              </a:rPr>
              <a:t>Wärmespeicher leer</a:t>
            </a:r>
            <a:r>
              <a:rPr lang="de-DE" dirty="0"/>
              <a:t>, aber </a:t>
            </a:r>
            <a:r>
              <a:rPr lang="de-DE" b="1" dirty="0">
                <a:solidFill>
                  <a:srgbClr val="009900"/>
                </a:solidFill>
              </a:rPr>
              <a:t>RE Überschuss </a:t>
            </a:r>
            <a:br>
              <a:rPr lang="de-DE" b="1" dirty="0">
                <a:solidFill>
                  <a:srgbClr val="009900"/>
                </a:solidFill>
              </a:rPr>
            </a:br>
            <a:r>
              <a:rPr lang="de-DE" b="1" dirty="0">
                <a:solidFill>
                  <a:srgbClr val="009900"/>
                </a:solidFill>
              </a:rPr>
              <a:t>                          </a:t>
            </a:r>
            <a:r>
              <a:rPr lang="de-DE" dirty="0">
                <a:solidFill>
                  <a:srgbClr val="3333FF"/>
                </a:solidFill>
              </a:rPr>
              <a:t>„</a:t>
            </a:r>
            <a:r>
              <a:rPr lang="de-DE" b="1" dirty="0">
                <a:solidFill>
                  <a:srgbClr val="3333FF"/>
                </a:solidFill>
              </a:rPr>
              <a:t>must </a:t>
            </a:r>
            <a:r>
              <a:rPr lang="de-DE" b="1" dirty="0" err="1">
                <a:solidFill>
                  <a:srgbClr val="3333FF"/>
                </a:solidFill>
              </a:rPr>
              <a:t>run</a:t>
            </a:r>
            <a:r>
              <a:rPr lang="de-DE" dirty="0"/>
              <a:t>“  ergibt  etwas peinliche Verschwendung,</a:t>
            </a:r>
            <a:r>
              <a:rPr lang="de-DE" dirty="0">
                <a:solidFill>
                  <a:srgbClr val="3333FF"/>
                </a:solidFill>
              </a:rPr>
              <a:t> </a:t>
            </a:r>
            <a:br>
              <a:rPr lang="de-DE" dirty="0">
                <a:solidFill>
                  <a:srgbClr val="3333FF"/>
                </a:solidFill>
              </a:rPr>
            </a:br>
            <a:r>
              <a:rPr lang="de-DE" dirty="0">
                <a:solidFill>
                  <a:srgbClr val="3333FF"/>
                </a:solidFill>
              </a:rPr>
              <a:t>                           </a:t>
            </a:r>
            <a:r>
              <a:rPr lang="de-DE" dirty="0" smtClean="0">
                <a:solidFill>
                  <a:srgbClr val="3333FF"/>
                </a:solidFill>
              </a:rPr>
              <a:t>                                         denn </a:t>
            </a:r>
            <a:r>
              <a:rPr lang="de-DE" dirty="0">
                <a:solidFill>
                  <a:srgbClr val="3333FF"/>
                </a:solidFill>
              </a:rPr>
              <a:t>knappes Gas muss verfeuert werden.</a:t>
            </a:r>
          </a:p>
          <a:p>
            <a:r>
              <a:rPr lang="de-DE" b="1" dirty="0">
                <a:solidFill>
                  <a:srgbClr val="3333FF"/>
                </a:solidFill>
              </a:rPr>
              <a:t>         </a:t>
            </a:r>
            <a:r>
              <a:rPr lang="de-DE" b="1" u="sng" dirty="0">
                <a:solidFill>
                  <a:srgbClr val="FF0000"/>
                </a:solidFill>
              </a:rPr>
              <a:t>Stromspeicher</a:t>
            </a:r>
            <a:r>
              <a:rPr lang="de-DE" b="1" dirty="0">
                <a:solidFill>
                  <a:srgbClr val="FF0000"/>
                </a:solidFill>
              </a:rPr>
              <a:t>:   mit teurem Gas-Strom füllen?</a:t>
            </a:r>
            <a:br>
              <a:rPr lang="de-DE" b="1" dirty="0">
                <a:solidFill>
                  <a:srgbClr val="FF0000"/>
                </a:solidFill>
              </a:rPr>
            </a:br>
            <a:r>
              <a:rPr lang="de-DE" b="1" dirty="0">
                <a:solidFill>
                  <a:srgbClr val="FF0000"/>
                </a:solidFill>
              </a:rPr>
              <a:t>                                         </a:t>
            </a:r>
            <a:r>
              <a:rPr lang="de-DE" b="1" dirty="0">
                <a:solidFill>
                  <a:srgbClr val="009900"/>
                </a:solidFill>
              </a:rPr>
              <a:t>werden schon durch RE-Überschuss-Strom gefüllt</a:t>
            </a:r>
            <a:r>
              <a:rPr lang="de-DE" b="1" dirty="0" smtClean="0">
                <a:solidFill>
                  <a:srgbClr val="009900"/>
                </a:solidFill>
              </a:rPr>
              <a:t>!</a:t>
            </a:r>
            <a:br>
              <a:rPr lang="de-DE" b="1" dirty="0" smtClean="0">
                <a:solidFill>
                  <a:srgbClr val="009900"/>
                </a:solidFill>
              </a:rPr>
            </a:br>
            <a:r>
              <a:rPr lang="de-DE" sz="600" b="1" dirty="0" smtClean="0">
                <a:solidFill>
                  <a:srgbClr val="009900"/>
                </a:solidFill>
              </a:rPr>
              <a:t> </a:t>
            </a:r>
            <a:r>
              <a:rPr lang="de-DE" b="1" dirty="0" smtClean="0">
                <a:solidFill>
                  <a:srgbClr val="009900"/>
                </a:solidFill>
              </a:rPr>
              <a:t/>
            </a:r>
            <a:br>
              <a:rPr lang="de-DE" b="1" dirty="0" smtClean="0">
                <a:solidFill>
                  <a:srgbClr val="009900"/>
                </a:solidFill>
              </a:rPr>
            </a:br>
            <a:r>
              <a:rPr lang="de-DE" b="1" dirty="0" smtClean="0">
                <a:solidFill>
                  <a:srgbClr val="009900"/>
                </a:solidFill>
              </a:rPr>
              <a:t> </a:t>
            </a:r>
            <a:r>
              <a:rPr lang="de-DE" dirty="0" smtClean="0"/>
              <a:t>(4.)  Ähnlich </a:t>
            </a:r>
            <a:r>
              <a:rPr lang="de-DE" dirty="0"/>
              <a:t>wie (3.) : </a:t>
            </a:r>
            <a:r>
              <a:rPr lang="de-DE" dirty="0">
                <a:solidFill>
                  <a:srgbClr val="0000FF"/>
                </a:solidFill>
              </a:rPr>
              <a:t>Wärmebedarf</a:t>
            </a:r>
            <a:r>
              <a:rPr lang="de-DE" dirty="0"/>
              <a:t> </a:t>
            </a:r>
            <a:r>
              <a:rPr lang="de-DE" dirty="0">
                <a:solidFill>
                  <a:srgbClr val="3333FF"/>
                </a:solidFill>
              </a:rPr>
              <a:t>bei leerem Speicher</a:t>
            </a:r>
            <a:r>
              <a:rPr lang="de-DE" dirty="0"/>
              <a:t>, aber </a:t>
            </a:r>
            <a:r>
              <a:rPr lang="de-DE" b="1" dirty="0">
                <a:solidFill>
                  <a:srgbClr val="009900"/>
                </a:solidFill>
              </a:rPr>
              <a:t>SP80 verfügbar </a:t>
            </a:r>
            <a:r>
              <a:rPr lang="de-DE" b="1" dirty="0" smtClean="0">
                <a:solidFill>
                  <a:srgbClr val="009900"/>
                </a:solidFill>
              </a:rPr>
              <a:t>.</a:t>
            </a:r>
            <a:endParaRPr lang="de-DE" dirty="0">
              <a:solidFill>
                <a:srgbClr val="FF0000"/>
              </a:solidFill>
            </a:endParaRPr>
          </a:p>
        </p:txBody>
      </p:sp>
      <p:sp>
        <p:nvSpPr>
          <p:cNvPr id="12" name="Rechteck 11"/>
          <p:cNvSpPr/>
          <p:nvPr/>
        </p:nvSpPr>
        <p:spPr>
          <a:xfrm>
            <a:off x="611561" y="1700808"/>
            <a:ext cx="7940736" cy="2062103"/>
          </a:xfrm>
          <a:prstGeom prst="rect">
            <a:avLst/>
          </a:prstGeom>
          <a:ln w="12700">
            <a:solidFill>
              <a:schemeClr val="tx1"/>
            </a:solidFill>
          </a:ln>
        </p:spPr>
        <p:txBody>
          <a:bodyPr wrap="square">
            <a:spAutoFit/>
          </a:bodyPr>
          <a:lstStyle/>
          <a:p>
            <a:r>
              <a:rPr lang="de-DE" sz="2000" b="1" u="sng" dirty="0" smtClean="0">
                <a:solidFill>
                  <a:srgbClr val="FF0000"/>
                </a:solidFill>
              </a:rPr>
              <a:t>Bedarf </a:t>
            </a:r>
            <a:r>
              <a:rPr lang="de-DE" sz="2000" u="sng" dirty="0">
                <a:solidFill>
                  <a:srgbClr val="FF0000"/>
                </a:solidFill>
              </a:rPr>
              <a:t>für Sp25 Strom</a:t>
            </a:r>
            <a:endParaRPr lang="de-DE" u="sng" dirty="0">
              <a:solidFill>
                <a:srgbClr val="FF0000"/>
              </a:solidFill>
            </a:endParaRPr>
          </a:p>
          <a:p>
            <a:r>
              <a:rPr lang="de-DE" dirty="0" smtClean="0"/>
              <a:t>  </a:t>
            </a:r>
            <a:r>
              <a:rPr lang="de-DE" dirty="0"/>
              <a:t>(1.)   Wenn</a:t>
            </a:r>
            <a:r>
              <a:rPr lang="de-DE" dirty="0">
                <a:solidFill>
                  <a:srgbClr val="FF0000"/>
                </a:solidFill>
              </a:rPr>
              <a:t> </a:t>
            </a:r>
            <a:r>
              <a:rPr lang="de-DE" dirty="0" err="1">
                <a:solidFill>
                  <a:srgbClr val="FF0000"/>
                </a:solidFill>
              </a:rPr>
              <a:t>GasSpeicher</a:t>
            </a:r>
            <a:r>
              <a:rPr lang="de-DE" dirty="0">
                <a:solidFill>
                  <a:srgbClr val="FF0000"/>
                </a:solidFill>
              </a:rPr>
              <a:t> (</a:t>
            </a:r>
            <a:r>
              <a:rPr lang="de-DE" b="1" dirty="0">
                <a:solidFill>
                  <a:srgbClr val="FF0000"/>
                </a:solidFill>
              </a:rPr>
              <a:t>Sp25</a:t>
            </a:r>
            <a:r>
              <a:rPr lang="de-DE" dirty="0">
                <a:solidFill>
                  <a:srgbClr val="FF0000"/>
                </a:solidFill>
              </a:rPr>
              <a:t>) -Strombedarf und </a:t>
            </a:r>
            <a:r>
              <a:rPr lang="de-DE" dirty="0">
                <a:solidFill>
                  <a:srgbClr val="0000FF"/>
                </a:solidFill>
              </a:rPr>
              <a:t>Wärmebedarf </a:t>
            </a:r>
            <a:r>
              <a:rPr lang="de-DE" b="1" u="sng" dirty="0"/>
              <a:t>gleichzeitig</a:t>
            </a:r>
            <a:r>
              <a:rPr lang="de-DE" b="1" dirty="0"/>
              <a:t>.</a:t>
            </a:r>
            <a:r>
              <a:rPr lang="de-DE" dirty="0">
                <a:solidFill>
                  <a:srgbClr val="0000FF"/>
                </a:solidFill>
              </a:rPr>
              <a:t> </a:t>
            </a:r>
          </a:p>
          <a:p>
            <a:r>
              <a:rPr lang="de-DE" dirty="0">
                <a:solidFill>
                  <a:srgbClr val="0000FF"/>
                </a:solidFill>
              </a:rPr>
              <a:t>              ok </a:t>
            </a:r>
          </a:p>
          <a:p>
            <a:r>
              <a:rPr lang="de-DE" dirty="0" smtClean="0">
                <a:solidFill>
                  <a:srgbClr val="0000FF"/>
                </a:solidFill>
              </a:rPr>
              <a:t>  </a:t>
            </a:r>
            <a:r>
              <a:rPr lang="de-DE" dirty="0">
                <a:solidFill>
                  <a:srgbClr val="0000FF"/>
                </a:solidFill>
              </a:rPr>
              <a:t>(</a:t>
            </a:r>
            <a:r>
              <a:rPr lang="de-DE" dirty="0"/>
              <a:t>2.)   Wenn nur </a:t>
            </a:r>
            <a:r>
              <a:rPr lang="de-DE" b="1" dirty="0">
                <a:solidFill>
                  <a:srgbClr val="FF0000"/>
                </a:solidFill>
              </a:rPr>
              <a:t>Sp25</a:t>
            </a:r>
            <a:r>
              <a:rPr lang="de-DE" dirty="0">
                <a:solidFill>
                  <a:srgbClr val="FF0000"/>
                </a:solidFill>
              </a:rPr>
              <a:t>-</a:t>
            </a:r>
            <a:r>
              <a:rPr lang="de-DE" dirty="0"/>
              <a:t> </a:t>
            </a:r>
            <a:r>
              <a:rPr lang="de-DE" dirty="0">
                <a:solidFill>
                  <a:srgbClr val="FF0000"/>
                </a:solidFill>
              </a:rPr>
              <a:t>Strombedarf</a:t>
            </a:r>
            <a:r>
              <a:rPr lang="de-DE" dirty="0"/>
              <a:t>  , aber </a:t>
            </a:r>
            <a:r>
              <a:rPr lang="de-DE" b="1" dirty="0">
                <a:solidFill>
                  <a:srgbClr val="0000FF"/>
                </a:solidFill>
              </a:rPr>
              <a:t>kein</a:t>
            </a:r>
            <a:r>
              <a:rPr lang="de-DE" dirty="0"/>
              <a:t> aktueller </a:t>
            </a:r>
            <a:r>
              <a:rPr lang="de-DE" dirty="0">
                <a:solidFill>
                  <a:srgbClr val="0000FF"/>
                </a:solidFill>
              </a:rPr>
              <a:t>Wärmebedarf</a:t>
            </a:r>
            <a:r>
              <a:rPr lang="de-DE" dirty="0"/>
              <a:t>:</a:t>
            </a:r>
          </a:p>
          <a:p>
            <a:r>
              <a:rPr lang="de-DE" dirty="0"/>
              <a:t>                   </a:t>
            </a:r>
            <a:r>
              <a:rPr lang="de-DE" dirty="0">
                <a:solidFill>
                  <a:srgbClr val="FF0000"/>
                </a:solidFill>
              </a:rPr>
              <a:t>stromgeführte</a:t>
            </a:r>
            <a:r>
              <a:rPr lang="de-DE" dirty="0"/>
              <a:t> KWK  überführt </a:t>
            </a:r>
            <a:r>
              <a:rPr lang="de-DE" b="1" u="sng" dirty="0"/>
              <a:t>Wärme in </a:t>
            </a:r>
            <a:r>
              <a:rPr lang="de-DE" b="1" u="sng" dirty="0">
                <a:solidFill>
                  <a:srgbClr val="0000FF"/>
                </a:solidFill>
              </a:rPr>
              <a:t>Wärmespeicher</a:t>
            </a:r>
            <a:r>
              <a:rPr lang="de-DE" b="1" u="sng" dirty="0"/>
              <a:t>  </a:t>
            </a:r>
            <a:r>
              <a:rPr lang="de-DE" dirty="0"/>
              <a:t/>
            </a:r>
            <a:br>
              <a:rPr lang="de-DE" dirty="0"/>
            </a:br>
            <a:r>
              <a:rPr lang="de-DE" dirty="0"/>
              <a:t>              Aber:  </a:t>
            </a:r>
            <a:r>
              <a:rPr lang="de-DE" dirty="0">
                <a:solidFill>
                  <a:srgbClr val="3333FF"/>
                </a:solidFill>
              </a:rPr>
              <a:t>Speicherkapazität beachten:  </a:t>
            </a:r>
            <a:r>
              <a:rPr lang="de-DE" dirty="0" err="1">
                <a:solidFill>
                  <a:srgbClr val="3333FF"/>
                </a:solidFill>
              </a:rPr>
              <a:t>Intraday</a:t>
            </a:r>
            <a:r>
              <a:rPr lang="de-DE" dirty="0">
                <a:solidFill>
                  <a:srgbClr val="3333FF"/>
                </a:solidFill>
              </a:rPr>
              <a:t>  vielleicht machbar</a:t>
            </a:r>
          </a:p>
          <a:p>
            <a:r>
              <a:rPr lang="de-DE" dirty="0">
                <a:solidFill>
                  <a:srgbClr val="3333FF"/>
                </a:solidFill>
              </a:rPr>
              <a:t>                                                                              mehr als 1 Tag:     ???  </a:t>
            </a:r>
            <a:endParaRPr lang="de-DE" dirty="0"/>
          </a:p>
        </p:txBody>
      </p:sp>
      <p:sp>
        <p:nvSpPr>
          <p:cNvPr id="13" name="Ellipse 12"/>
          <p:cNvSpPr/>
          <p:nvPr/>
        </p:nvSpPr>
        <p:spPr>
          <a:xfrm>
            <a:off x="8566150" y="257175"/>
            <a:ext cx="222250" cy="222250"/>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1444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27938" y="195742"/>
            <a:ext cx="8604956" cy="400110"/>
          </a:xfrm>
          <a:prstGeom prst="rect">
            <a:avLst/>
          </a:prstGeom>
          <a:noFill/>
        </p:spPr>
        <p:txBody>
          <a:bodyPr wrap="square" rtlCol="0">
            <a:spAutoFit/>
          </a:bodyPr>
          <a:lstStyle/>
          <a:p>
            <a:r>
              <a:rPr lang="de-DE" sz="2000" b="1" dirty="0" smtClean="0"/>
              <a:t>Die KWK –Lobby sieht die KWK geradezu  als Instrument der Energiewende</a:t>
            </a:r>
            <a:r>
              <a:rPr lang="de-DE" sz="2000" dirty="0" smtClean="0"/>
              <a:t>:</a:t>
            </a:r>
            <a:endParaRPr lang="de-DE" sz="2000" dirty="0"/>
          </a:p>
        </p:txBody>
      </p:sp>
      <p:sp>
        <p:nvSpPr>
          <p:cNvPr id="4" name="Textfeld 3"/>
          <p:cNvSpPr txBox="1"/>
          <p:nvPr/>
        </p:nvSpPr>
        <p:spPr>
          <a:xfrm>
            <a:off x="0" y="6093296"/>
            <a:ext cx="9216516" cy="461665"/>
          </a:xfrm>
          <a:prstGeom prst="rect">
            <a:avLst/>
          </a:prstGeom>
          <a:noFill/>
        </p:spPr>
        <p:txBody>
          <a:bodyPr wrap="square" rtlCol="0">
            <a:spAutoFit/>
          </a:bodyPr>
          <a:lstStyle/>
          <a:p>
            <a:r>
              <a:rPr lang="de-DE" sz="1400" b="1" dirty="0" smtClean="0">
                <a:effectLst>
                  <a:outerShdw blurRad="38100" dist="38100" dir="2700000" algn="tl">
                    <a:srgbClr val="000000">
                      <a:alpha val="43137"/>
                    </a:srgbClr>
                  </a:outerShdw>
                </a:effectLst>
              </a:rPr>
              <a:t>Quelle</a:t>
            </a:r>
            <a:r>
              <a:rPr lang="de-DE" sz="1000" b="1" dirty="0" smtClean="0">
                <a:effectLst>
                  <a:outerShdw blurRad="38100" dist="38100" dir="2700000" algn="tl">
                    <a:srgbClr val="000000">
                      <a:alpha val="43137"/>
                    </a:srgbClr>
                  </a:outerShdw>
                </a:effectLst>
              </a:rPr>
              <a:t>:   </a:t>
            </a:r>
            <a:r>
              <a:rPr lang="de-DE" sz="1000" dirty="0" smtClean="0">
                <a:latin typeface="Arial" panose="020B0604020202020204" pitchFamily="34" charset="0"/>
                <a:cs typeface="Arial" panose="020B0604020202020204" pitchFamily="34" charset="0"/>
                <a:hlinkClick r:id="rId2"/>
              </a:rPr>
              <a:t>http</a:t>
            </a:r>
            <a:r>
              <a:rPr lang="de-DE" sz="1000" dirty="0">
                <a:latin typeface="Arial" panose="020B0604020202020204" pitchFamily="34" charset="0"/>
                <a:cs typeface="Arial" panose="020B0604020202020204" pitchFamily="34" charset="0"/>
                <a:hlinkClick r:id="rId2"/>
              </a:rPr>
              <a:t>://</a:t>
            </a:r>
            <a:r>
              <a:rPr lang="de-DE" sz="1000" dirty="0" err="1">
                <a:latin typeface="Arial" panose="020B0604020202020204" pitchFamily="34" charset="0"/>
                <a:cs typeface="Arial" panose="020B0604020202020204" pitchFamily="34" charset="0"/>
                <a:hlinkClick r:id="rId2"/>
              </a:rPr>
              <a:t>www.bkwk.de</a:t>
            </a:r>
            <a:r>
              <a:rPr lang="de-DE" sz="1000" dirty="0">
                <a:latin typeface="Arial" panose="020B0604020202020204" pitchFamily="34" charset="0"/>
                <a:cs typeface="Arial" panose="020B0604020202020204" pitchFamily="34" charset="0"/>
                <a:hlinkClick r:id="rId2"/>
              </a:rPr>
              <a:t>/</a:t>
            </a:r>
            <a:r>
              <a:rPr lang="de-DE" sz="1000" dirty="0" err="1">
                <a:latin typeface="Arial" panose="020B0604020202020204" pitchFamily="34" charset="0"/>
                <a:cs typeface="Arial" panose="020B0604020202020204" pitchFamily="34" charset="0"/>
                <a:hlinkClick r:id="rId2"/>
              </a:rPr>
              <a:t>fileadmin</a:t>
            </a:r>
            <a:r>
              <a:rPr lang="de-DE" sz="1000" dirty="0">
                <a:latin typeface="Arial" panose="020B0604020202020204" pitchFamily="34" charset="0"/>
                <a:cs typeface="Arial" panose="020B0604020202020204" pitchFamily="34" charset="0"/>
                <a:hlinkClick r:id="rId2"/>
              </a:rPr>
              <a:t>/</a:t>
            </a:r>
            <a:r>
              <a:rPr lang="de-DE" sz="1000" dirty="0" err="1">
                <a:latin typeface="Arial" panose="020B0604020202020204" pitchFamily="34" charset="0"/>
                <a:cs typeface="Arial" panose="020B0604020202020204" pitchFamily="34" charset="0"/>
                <a:hlinkClick r:id="rId2"/>
              </a:rPr>
              <a:t>users</a:t>
            </a:r>
            <a:r>
              <a:rPr lang="de-DE" sz="1000" dirty="0">
                <a:latin typeface="Arial" panose="020B0604020202020204" pitchFamily="34" charset="0"/>
                <a:cs typeface="Arial" panose="020B0604020202020204" pitchFamily="34" charset="0"/>
                <a:hlinkClick r:id="rId2"/>
              </a:rPr>
              <a:t>/</a:t>
            </a:r>
            <a:r>
              <a:rPr lang="de-DE" sz="1000" dirty="0" err="1">
                <a:latin typeface="Arial" panose="020B0604020202020204" pitchFamily="34" charset="0"/>
                <a:cs typeface="Arial" panose="020B0604020202020204" pitchFamily="34" charset="0"/>
                <a:hlinkClick r:id="rId2"/>
              </a:rPr>
              <a:t>bkwk</a:t>
            </a:r>
            <a:r>
              <a:rPr lang="de-DE" sz="1000" dirty="0">
                <a:latin typeface="Arial" panose="020B0604020202020204" pitchFamily="34" charset="0"/>
                <a:cs typeface="Arial" panose="020B0604020202020204" pitchFamily="34" charset="0"/>
                <a:hlinkClick r:id="rId2"/>
              </a:rPr>
              <a:t>/</a:t>
            </a:r>
            <a:r>
              <a:rPr lang="de-DE" sz="1000" dirty="0" err="1">
                <a:latin typeface="Arial" panose="020B0604020202020204" pitchFamily="34" charset="0"/>
                <a:cs typeface="Arial" panose="020B0604020202020204" pitchFamily="34" charset="0"/>
                <a:hlinkClick r:id="rId2"/>
              </a:rPr>
              <a:t>Newsletter_Dateien</a:t>
            </a:r>
            <a:r>
              <a:rPr lang="de-DE" sz="1000" dirty="0">
                <a:latin typeface="Arial" panose="020B0604020202020204" pitchFamily="34" charset="0"/>
                <a:cs typeface="Arial" panose="020B0604020202020204" pitchFamily="34" charset="0"/>
                <a:hlinkClick r:id="rId2"/>
              </a:rPr>
              <a:t>/2015/B_KWK-Stellungnahme_07_09_2015_zum__</a:t>
            </a:r>
            <a:r>
              <a:rPr lang="de-DE" sz="1000" dirty="0" smtClean="0">
                <a:latin typeface="Arial" panose="020B0604020202020204" pitchFamily="34" charset="0"/>
                <a:cs typeface="Arial" panose="020B0604020202020204" pitchFamily="34" charset="0"/>
                <a:hlinkClick r:id="rId2"/>
              </a:rPr>
              <a:t>Referentenentwurf_KWKG_2016.pdf</a:t>
            </a:r>
            <a:r>
              <a:rPr lang="de-DE" sz="1000" dirty="0" smtClean="0">
                <a:latin typeface="Arial" panose="020B0604020202020204" pitchFamily="34" charset="0"/>
                <a:cs typeface="Arial" panose="020B0604020202020204" pitchFamily="34" charset="0"/>
              </a:rPr>
              <a:t> </a:t>
            </a:r>
          </a:p>
          <a:p>
            <a:r>
              <a:rPr lang="de-DE" sz="1000" dirty="0">
                <a:latin typeface="Arial" panose="020B0604020202020204" pitchFamily="34" charset="0"/>
                <a:cs typeface="Arial" panose="020B0604020202020204" pitchFamily="34" charset="0"/>
              </a:rPr>
              <a:t> </a:t>
            </a:r>
            <a:r>
              <a:rPr lang="de-DE" sz="1000" dirty="0" smtClean="0">
                <a:latin typeface="Arial" panose="020B0604020202020204" pitchFamily="34" charset="0"/>
                <a:cs typeface="Arial" panose="020B0604020202020204" pitchFamily="34" charset="0"/>
              </a:rPr>
              <a:t>                Seite 2</a:t>
            </a:r>
            <a:endParaRPr lang="de-DE" sz="1000" dirty="0">
              <a:latin typeface="Arial" panose="020B0604020202020204" pitchFamily="34" charset="0"/>
              <a:cs typeface="Arial" panose="020B0604020202020204" pitchFamily="34" charset="0"/>
            </a:endParaRPr>
          </a:p>
        </p:txBody>
      </p:sp>
      <p:sp>
        <p:nvSpPr>
          <p:cNvPr id="3" name="Textfeld 2"/>
          <p:cNvSpPr txBox="1"/>
          <p:nvPr/>
        </p:nvSpPr>
        <p:spPr>
          <a:xfrm>
            <a:off x="359786" y="1160748"/>
            <a:ext cx="8496944" cy="4562788"/>
          </a:xfrm>
          <a:prstGeom prst="rect">
            <a:avLst/>
          </a:prstGeom>
          <a:noFill/>
        </p:spPr>
        <p:txBody>
          <a:bodyPr wrap="square" rtlCol="0">
            <a:spAutoFit/>
          </a:bodyPr>
          <a:lstStyle/>
          <a:p>
            <a:r>
              <a:rPr lang="de-DE" b="1" u="sng" dirty="0" smtClean="0"/>
              <a:t>Ein Originalzitat  des </a:t>
            </a:r>
            <a:r>
              <a:rPr lang="de-DE" b="1" u="sng" dirty="0" err="1" smtClean="0"/>
              <a:t>B.KWK</a:t>
            </a:r>
            <a:r>
              <a:rPr lang="de-DE" b="1" u="sng" dirty="0" smtClean="0"/>
              <a:t>:</a:t>
            </a:r>
          </a:p>
          <a:p>
            <a:r>
              <a:rPr lang="de-DE" sz="1050" b="1" u="sng" dirty="0"/>
              <a:t> </a:t>
            </a:r>
            <a:r>
              <a:rPr lang="de-DE" sz="1050" b="1" u="sng" dirty="0" smtClean="0"/>
              <a:t>  </a:t>
            </a:r>
          </a:p>
          <a:p>
            <a:r>
              <a:rPr lang="de-DE" b="1" dirty="0" smtClean="0"/>
              <a:t>„</a:t>
            </a:r>
            <a:r>
              <a:rPr lang="de-DE" dirty="0" smtClean="0"/>
              <a:t>Die </a:t>
            </a:r>
            <a:r>
              <a:rPr lang="de-DE" dirty="0"/>
              <a:t>KWK </a:t>
            </a:r>
            <a:r>
              <a:rPr lang="de-DE" dirty="0" smtClean="0"/>
              <a:t>... </a:t>
            </a:r>
            <a:r>
              <a:rPr lang="de-DE" dirty="0"/>
              <a:t>ist in der Lage, den </a:t>
            </a:r>
            <a:r>
              <a:rPr lang="de-DE" b="1" dirty="0"/>
              <a:t>weiteren Ausbau </a:t>
            </a:r>
            <a:r>
              <a:rPr lang="de-DE" dirty="0"/>
              <a:t>der elektrischen Energieerzeugung</a:t>
            </a:r>
          </a:p>
          <a:p>
            <a:r>
              <a:rPr lang="de-DE" dirty="0"/>
              <a:t>aus erneuerbaren Quellen wie </a:t>
            </a:r>
            <a:r>
              <a:rPr lang="de-DE" b="1" dirty="0">
                <a:solidFill>
                  <a:srgbClr val="FF0000"/>
                </a:solidFill>
              </a:rPr>
              <a:t>Wind und Sonne zu </a:t>
            </a:r>
            <a:r>
              <a:rPr lang="de-DE" b="1" dirty="0" smtClean="0">
                <a:solidFill>
                  <a:srgbClr val="FF0000"/>
                </a:solidFill>
              </a:rPr>
              <a:t>unterstützen</a:t>
            </a:r>
            <a:r>
              <a:rPr lang="de-DE" dirty="0" smtClean="0"/>
              <a:t>......  .</a:t>
            </a:r>
          </a:p>
          <a:p>
            <a:endParaRPr lang="de-DE" dirty="0" smtClean="0"/>
          </a:p>
          <a:p>
            <a:r>
              <a:rPr lang="de-DE" dirty="0" smtClean="0"/>
              <a:t> </a:t>
            </a:r>
            <a:r>
              <a:rPr lang="de-DE" dirty="0"/>
              <a:t>In </a:t>
            </a:r>
            <a:r>
              <a:rPr lang="de-DE" b="1" u="sng" dirty="0" smtClean="0"/>
              <a:t>Verbindung mit </a:t>
            </a:r>
            <a:r>
              <a:rPr lang="de-DE" b="1" u="sng" dirty="0"/>
              <a:t>Wärme- und </a:t>
            </a:r>
            <a:r>
              <a:rPr lang="de-DE" b="1" u="sng" dirty="0" smtClean="0"/>
              <a:t>Kältespeichern</a:t>
            </a:r>
            <a:r>
              <a:rPr lang="de-DE" dirty="0" smtClean="0"/>
              <a:t/>
            </a:r>
            <a:br>
              <a:rPr lang="de-DE" dirty="0" smtClean="0"/>
            </a:br>
            <a:r>
              <a:rPr lang="de-DE" dirty="0" smtClean="0"/>
              <a:t>     </a:t>
            </a:r>
            <a:r>
              <a:rPr lang="de-DE" dirty="0"/>
              <a:t>ist die KWK </a:t>
            </a:r>
            <a:r>
              <a:rPr lang="de-DE" dirty="0" smtClean="0"/>
              <a:t/>
            </a:r>
            <a:br>
              <a:rPr lang="de-DE" dirty="0" smtClean="0"/>
            </a:br>
            <a:r>
              <a:rPr lang="de-DE" dirty="0" smtClean="0"/>
              <a:t>                       -   flexibel </a:t>
            </a:r>
            <a:r>
              <a:rPr lang="de-DE" dirty="0"/>
              <a:t>einsetzbar </a:t>
            </a:r>
            <a:r>
              <a:rPr lang="de-DE" dirty="0" smtClean="0"/>
              <a:t/>
            </a:r>
            <a:br>
              <a:rPr lang="de-DE" dirty="0" smtClean="0"/>
            </a:br>
            <a:r>
              <a:rPr lang="de-DE" dirty="0" smtClean="0"/>
              <a:t>     und kann</a:t>
            </a:r>
            <a:br>
              <a:rPr lang="de-DE" dirty="0" smtClean="0"/>
            </a:br>
            <a:r>
              <a:rPr lang="de-DE" dirty="0" smtClean="0"/>
              <a:t>                       -   </a:t>
            </a:r>
            <a:r>
              <a:rPr lang="de-DE" b="1" dirty="0">
                <a:solidFill>
                  <a:srgbClr val="FF0000"/>
                </a:solidFill>
              </a:rPr>
              <a:t>ohne </a:t>
            </a:r>
            <a:r>
              <a:rPr lang="de-DE" b="1" dirty="0" smtClean="0">
                <a:solidFill>
                  <a:srgbClr val="FF0000"/>
                </a:solidFill>
              </a:rPr>
              <a:t>Must-Run- </a:t>
            </a:r>
            <a:r>
              <a:rPr lang="de-DE" dirty="0" smtClean="0"/>
              <a:t>Problematik </a:t>
            </a:r>
          </a:p>
          <a:p>
            <a:r>
              <a:rPr lang="de-DE" dirty="0"/>
              <a:t> </a:t>
            </a:r>
            <a:r>
              <a:rPr lang="de-DE" dirty="0" smtClean="0"/>
              <a:t>                       -  sowohl</a:t>
            </a:r>
            <a:r>
              <a:rPr lang="de-DE" i="1" dirty="0" smtClean="0"/>
              <a:t> </a:t>
            </a:r>
            <a:r>
              <a:rPr lang="de-DE" b="1" i="1" dirty="0">
                <a:solidFill>
                  <a:srgbClr val="FF0000"/>
                </a:solidFill>
              </a:rPr>
              <a:t>strommarktorientiert</a:t>
            </a:r>
            <a:r>
              <a:rPr lang="de-DE" i="1" dirty="0"/>
              <a:t> </a:t>
            </a:r>
            <a:r>
              <a:rPr lang="de-DE" dirty="0"/>
              <a:t>als </a:t>
            </a:r>
            <a:r>
              <a:rPr lang="de-DE" dirty="0" smtClean="0"/>
              <a:t>auch netzdienlich betrieben  werden.</a:t>
            </a:r>
          </a:p>
          <a:p>
            <a:endParaRPr lang="de-DE" dirty="0"/>
          </a:p>
          <a:p>
            <a:r>
              <a:rPr lang="de-DE" dirty="0" smtClean="0"/>
              <a:t> </a:t>
            </a:r>
            <a:r>
              <a:rPr lang="de-DE" dirty="0"/>
              <a:t>Die </a:t>
            </a:r>
            <a:r>
              <a:rPr lang="de-DE" dirty="0" smtClean="0"/>
              <a:t>KWK hebt [hat] </a:t>
            </a:r>
            <a:r>
              <a:rPr lang="de-DE" dirty="0"/>
              <a:t>zudem </a:t>
            </a:r>
            <a:r>
              <a:rPr lang="de-DE" b="1" dirty="0">
                <a:solidFill>
                  <a:srgbClr val="FF0000"/>
                </a:solidFill>
              </a:rPr>
              <a:t>eindeutig Effizienzvorteile</a:t>
            </a:r>
            <a:r>
              <a:rPr lang="de-DE" dirty="0"/>
              <a:t> im bislang wenig beachteten Wärmemarkt und </a:t>
            </a:r>
            <a:r>
              <a:rPr lang="de-DE" dirty="0" smtClean="0"/>
              <a:t>leistet einen </a:t>
            </a:r>
            <a:r>
              <a:rPr lang="de-DE" dirty="0"/>
              <a:t>wesentlichen Beitrag zum Klimaschutz</a:t>
            </a:r>
            <a:r>
              <a:rPr lang="de-DE" b="1" dirty="0" smtClean="0"/>
              <a:t>.“ </a:t>
            </a:r>
          </a:p>
          <a:p>
            <a:endParaRPr lang="de-DE" dirty="0"/>
          </a:p>
          <a:p>
            <a:r>
              <a:rPr lang="de-DE" sz="1400" dirty="0" smtClean="0">
                <a:solidFill>
                  <a:srgbClr val="0000FF"/>
                </a:solidFill>
              </a:rPr>
              <a:t>Wörtliches Zitat (aber geändertes Layout) aus der offiziellen und im Netz veröffentlichten Stellungnahme vom 7.9.2015 des Bundesverbandes Kraftwärmekopplung zum  R</a:t>
            </a:r>
            <a:r>
              <a:rPr lang="de-DE" sz="1400" dirty="0" smtClean="0">
                <a:solidFill>
                  <a:srgbClr val="0000FF"/>
                </a:solidFill>
                <a:latin typeface="+mj-lt"/>
              </a:rPr>
              <a:t>eferentenentwurf des KWK-G 2016 vom 28.08.2015.</a:t>
            </a:r>
            <a:endParaRPr lang="de-DE" sz="1400" dirty="0">
              <a:solidFill>
                <a:srgbClr val="0000FF"/>
              </a:solidFill>
              <a:latin typeface="+mj-lt"/>
            </a:endParaRPr>
          </a:p>
        </p:txBody>
      </p:sp>
      <p:grpSp>
        <p:nvGrpSpPr>
          <p:cNvPr id="22" name="Gruppieren 21"/>
          <p:cNvGrpSpPr/>
          <p:nvPr/>
        </p:nvGrpSpPr>
        <p:grpSpPr>
          <a:xfrm>
            <a:off x="2915816" y="2132856"/>
            <a:ext cx="5868143" cy="2304256"/>
            <a:chOff x="2915816" y="2132856"/>
            <a:chExt cx="5868143" cy="2304256"/>
          </a:xfrm>
        </p:grpSpPr>
        <p:sp>
          <p:nvSpPr>
            <p:cNvPr id="6" name="Stern mit 7 Zacken 5"/>
            <p:cNvSpPr/>
            <p:nvPr/>
          </p:nvSpPr>
          <p:spPr>
            <a:xfrm>
              <a:off x="4788024" y="2132856"/>
              <a:ext cx="3995935" cy="1728192"/>
            </a:xfrm>
            <a:prstGeom prst="star7">
              <a:avLst/>
            </a:prstGeom>
            <a:gradFill>
              <a:gsLst>
                <a:gs pos="1000">
                  <a:srgbClr val="5E9EFF"/>
                </a:gs>
                <a:gs pos="27000">
                  <a:srgbClr val="85C2FF"/>
                </a:gs>
                <a:gs pos="61000">
                  <a:srgbClr val="C4D6EB"/>
                </a:gs>
                <a:gs pos="87000">
                  <a:srgbClr val="FFEBFA"/>
                </a:gs>
              </a:gsLst>
              <a:lin ang="5400000" scaled="0"/>
            </a:gra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050" b="1" dirty="0" smtClean="0">
                  <a:solidFill>
                    <a:srgbClr val="FF0000"/>
                  </a:solidFill>
                  <a:latin typeface="Algerian" panose="04020705040A02060702" pitchFamily="82" charset="0"/>
                </a:rPr>
                <a:t> </a:t>
              </a:r>
              <a:r>
                <a:rPr lang="de-DE" sz="800" b="1" dirty="0" smtClean="0">
                  <a:solidFill>
                    <a:srgbClr val="FF0000"/>
                  </a:solidFill>
                  <a:latin typeface="Algerian" panose="04020705040A02060702" pitchFamily="82" charset="0"/>
                </a:rPr>
                <a:t> </a:t>
              </a:r>
              <a:endParaRPr lang="de-DE" sz="2000" b="1" dirty="0" smtClean="0">
                <a:solidFill>
                  <a:srgbClr val="FF0000"/>
                </a:solidFill>
                <a:latin typeface="Algerian" panose="04020705040A02060702" pitchFamily="82" charset="0"/>
              </a:endParaRPr>
            </a:p>
            <a:p>
              <a:pPr algn="ctr"/>
              <a:r>
                <a:rPr lang="de-DE" sz="2400" b="1" dirty="0" smtClean="0">
                  <a:solidFill>
                    <a:schemeClr val="tx1"/>
                  </a:solidFill>
                  <a:latin typeface="Berlin Sans FB Demi" panose="020E0802020502020306" pitchFamily="34" charset="0"/>
                </a:rPr>
                <a:t>Stimmt aber </a:t>
              </a:r>
            </a:p>
            <a:p>
              <a:pPr algn="ctr"/>
              <a:r>
                <a:rPr lang="de-DE" sz="2400" b="1" dirty="0" smtClean="0">
                  <a:solidFill>
                    <a:schemeClr val="tx1"/>
                  </a:solidFill>
                  <a:latin typeface="Berlin Sans FB Demi" panose="020E0802020502020306" pitchFamily="34" charset="0"/>
                </a:rPr>
                <a:t>alles  leider nicht</a:t>
              </a:r>
              <a:endParaRPr lang="de-DE" sz="2400" b="1" dirty="0">
                <a:solidFill>
                  <a:schemeClr val="tx1"/>
                </a:solidFill>
                <a:latin typeface="Berlin Sans FB Demi" panose="020E0802020502020306" pitchFamily="34" charset="0"/>
              </a:endParaRPr>
            </a:p>
          </p:txBody>
        </p:sp>
        <p:cxnSp>
          <p:nvCxnSpPr>
            <p:cNvPr id="8" name="Gerade Verbindung mit Pfeil 7"/>
            <p:cNvCxnSpPr/>
            <p:nvPr/>
          </p:nvCxnSpPr>
          <p:spPr>
            <a:xfrm>
              <a:off x="3959932" y="2204864"/>
              <a:ext cx="1296144" cy="57606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V="1">
              <a:off x="2915816" y="2937442"/>
              <a:ext cx="2276636" cy="67569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V="1">
              <a:off x="4206534" y="3442142"/>
              <a:ext cx="1265566" cy="5088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flipV="1">
              <a:off x="5256076" y="3594542"/>
              <a:ext cx="368424" cy="84257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1" name="Ellipse 10"/>
          <p:cNvSpPr/>
          <p:nvPr/>
        </p:nvSpPr>
        <p:spPr>
          <a:xfrm>
            <a:off x="8566150" y="257175"/>
            <a:ext cx="222250" cy="222250"/>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4971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97514" y="6135687"/>
            <a:ext cx="8802978" cy="461665"/>
          </a:xfrm>
          <a:prstGeom prst="rect">
            <a:avLst/>
          </a:prstGeom>
          <a:solidFill>
            <a:srgbClr val="FFC000"/>
          </a:solidFill>
        </p:spPr>
        <p:txBody>
          <a:bodyPr wrap="square" rtlCol="0">
            <a:spAutoFit/>
          </a:bodyPr>
          <a:lstStyle/>
          <a:p>
            <a:pPr algn="ctr"/>
            <a:r>
              <a:rPr lang="de-DE" sz="1200" dirty="0" smtClean="0">
                <a:latin typeface="Arial" panose="020B0604020202020204" pitchFamily="34" charset="0"/>
                <a:cs typeface="Arial" panose="020B0604020202020204" pitchFamily="34" charset="0"/>
              </a:rPr>
              <a:t>Passt </a:t>
            </a:r>
            <a:r>
              <a:rPr lang="de-DE" sz="1200" b="1" dirty="0" smtClean="0"/>
              <a:t>der WP Einsatz zur </a:t>
            </a:r>
            <a:r>
              <a:rPr lang="de-DE" sz="1200" b="1" u="sng" dirty="0" smtClean="0"/>
              <a:t>verantwortlichen Wärmeversorgung </a:t>
            </a:r>
            <a:r>
              <a:rPr lang="de-DE" sz="1200" b="1" dirty="0" smtClean="0"/>
              <a:t>bei vollendeter Energiewende gut zur zeitlichen Struktur des RE-Dargebotes ?</a:t>
            </a:r>
            <a:endParaRPr lang="de-DE" sz="1200" b="1" dirty="0"/>
          </a:p>
        </p:txBody>
      </p:sp>
      <p:sp>
        <p:nvSpPr>
          <p:cNvPr id="2" name="Textfeld 1"/>
          <p:cNvSpPr txBox="1"/>
          <p:nvPr/>
        </p:nvSpPr>
        <p:spPr>
          <a:xfrm>
            <a:off x="476545" y="332656"/>
            <a:ext cx="8244916" cy="1677382"/>
          </a:xfrm>
          <a:prstGeom prst="rect">
            <a:avLst/>
          </a:prstGeom>
          <a:noFill/>
        </p:spPr>
        <p:txBody>
          <a:bodyPr wrap="square" bIns="0" rtlCol="0">
            <a:spAutoFit/>
          </a:bodyPr>
          <a:lstStyle/>
          <a:p>
            <a:r>
              <a:rPr lang="de-DE" sz="2000" b="1" u="sng" dirty="0" smtClean="0"/>
              <a:t>2. Konzept:  Flexible Elektrische WP übernehme Wärmeversorgung </a:t>
            </a:r>
            <a:br>
              <a:rPr lang="de-DE" sz="2000" b="1" u="sng" dirty="0" smtClean="0"/>
            </a:br>
            <a:r>
              <a:rPr lang="de-DE" sz="600" b="1" u="sng" dirty="0" smtClean="0"/>
              <a:t>  </a:t>
            </a:r>
            <a:r>
              <a:rPr lang="de-DE" sz="2000" b="1" u="sng" dirty="0" smtClean="0"/>
              <a:t/>
            </a:r>
            <a:br>
              <a:rPr lang="de-DE" sz="2000" b="1" u="sng" dirty="0" smtClean="0"/>
            </a:br>
            <a:r>
              <a:rPr lang="de-DE" sz="2000" dirty="0" smtClean="0"/>
              <a:t>       </a:t>
            </a:r>
            <a:r>
              <a:rPr lang="de-DE" dirty="0" smtClean="0"/>
              <a:t>- </a:t>
            </a:r>
            <a:r>
              <a:rPr lang="de-DE" b="1" dirty="0" smtClean="0"/>
              <a:t>dezentrale oder </a:t>
            </a:r>
            <a:r>
              <a:rPr lang="de-DE" b="1" dirty="0" smtClean="0">
                <a:solidFill>
                  <a:srgbClr val="0000FF"/>
                </a:solidFill>
              </a:rPr>
              <a:t>zentrale</a:t>
            </a:r>
            <a:r>
              <a:rPr lang="de-DE" b="1" dirty="0" smtClean="0"/>
              <a:t> </a:t>
            </a:r>
            <a:r>
              <a:rPr lang="de-DE" dirty="0" smtClean="0"/>
              <a:t>WP übernehmen Wärmeversorgung</a:t>
            </a:r>
            <a:br>
              <a:rPr lang="de-DE" dirty="0" smtClean="0"/>
            </a:br>
            <a:r>
              <a:rPr lang="de-DE" dirty="0" smtClean="0"/>
              <a:t>        - GuD und Gasturbinen (</a:t>
            </a:r>
            <a:r>
              <a:rPr lang="de-DE" dirty="0" err="1" smtClean="0"/>
              <a:t>GT</a:t>
            </a:r>
            <a:r>
              <a:rPr lang="de-DE" dirty="0" smtClean="0"/>
              <a:t>) als </a:t>
            </a:r>
            <a:r>
              <a:rPr lang="de-DE" b="1" dirty="0" smtClean="0"/>
              <a:t>Back </a:t>
            </a:r>
            <a:r>
              <a:rPr lang="de-DE" b="1" dirty="0" err="1" smtClean="0"/>
              <a:t>up</a:t>
            </a:r>
            <a:r>
              <a:rPr lang="de-DE" b="1" dirty="0" smtClean="0"/>
              <a:t> </a:t>
            </a:r>
            <a:r>
              <a:rPr lang="de-DE" dirty="0" smtClean="0"/>
              <a:t>Kapazität   </a:t>
            </a:r>
          </a:p>
          <a:p>
            <a:r>
              <a:rPr lang="de-DE" b="1" dirty="0">
                <a:solidFill>
                  <a:srgbClr val="0000FF"/>
                </a:solidFill>
              </a:rPr>
              <a:t> </a:t>
            </a:r>
            <a:r>
              <a:rPr lang="de-DE" b="1" dirty="0" smtClean="0">
                <a:solidFill>
                  <a:srgbClr val="0000FF"/>
                </a:solidFill>
              </a:rPr>
              <a:t>       - Abwärme </a:t>
            </a:r>
            <a:r>
              <a:rPr lang="de-DE" dirty="0" smtClean="0"/>
              <a:t>der </a:t>
            </a:r>
            <a:r>
              <a:rPr lang="de-DE" dirty="0" err="1" smtClean="0"/>
              <a:t>GT</a:t>
            </a:r>
            <a:r>
              <a:rPr lang="de-DE" dirty="0" smtClean="0"/>
              <a:t> </a:t>
            </a:r>
            <a:r>
              <a:rPr lang="de-DE" b="1" u="sng" dirty="0" smtClean="0">
                <a:solidFill>
                  <a:srgbClr val="0000FF"/>
                </a:solidFill>
              </a:rPr>
              <a:t>kann</a:t>
            </a:r>
            <a:r>
              <a:rPr lang="de-DE" dirty="0" smtClean="0"/>
              <a:t> zur  Wärmeversorgung eingesetzt werden,</a:t>
            </a:r>
          </a:p>
          <a:p>
            <a:r>
              <a:rPr lang="de-DE" dirty="0"/>
              <a:t> </a:t>
            </a:r>
            <a:r>
              <a:rPr lang="de-DE" dirty="0" smtClean="0"/>
              <a:t>                aber nur zur Ergänzung und ohne Verantwortung (</a:t>
            </a:r>
            <a:r>
              <a:rPr lang="de-DE" dirty="0" smtClean="0">
                <a:solidFill>
                  <a:srgbClr val="0000FF"/>
                </a:solidFill>
              </a:rPr>
              <a:t>kein „must </a:t>
            </a:r>
            <a:r>
              <a:rPr lang="de-DE" dirty="0" err="1" smtClean="0">
                <a:solidFill>
                  <a:srgbClr val="0000FF"/>
                </a:solidFill>
              </a:rPr>
              <a:t>run</a:t>
            </a:r>
            <a:r>
              <a:rPr lang="de-DE" dirty="0" smtClean="0"/>
              <a:t>“)  </a:t>
            </a:r>
            <a:r>
              <a:rPr lang="de-DE" sz="2000" dirty="0" smtClean="0"/>
              <a:t>. </a:t>
            </a:r>
          </a:p>
        </p:txBody>
      </p:sp>
      <p:sp>
        <p:nvSpPr>
          <p:cNvPr id="4" name="Textfeld 3"/>
          <p:cNvSpPr txBox="1"/>
          <p:nvPr/>
        </p:nvSpPr>
        <p:spPr>
          <a:xfrm>
            <a:off x="107504" y="2451423"/>
            <a:ext cx="468052" cy="1229605"/>
          </a:xfrm>
          <a:prstGeom prst="rect">
            <a:avLst/>
          </a:prstGeom>
          <a:solidFill>
            <a:schemeClr val="bg2"/>
          </a:solidFill>
          <a:ln w="12700">
            <a:solidFill>
              <a:schemeClr val="tx1"/>
            </a:solidFill>
          </a:ln>
        </p:spPr>
        <p:txBody>
          <a:bodyPr wrap="square" rtlCol="0">
            <a:spAutoFit/>
          </a:bodyPr>
          <a:lstStyle/>
          <a:p>
            <a:endParaRPr lang="de-DE" sz="2400" b="1" dirty="0" smtClean="0"/>
          </a:p>
          <a:p>
            <a:r>
              <a:rPr lang="de-DE" sz="2400" b="1" dirty="0" smtClean="0">
                <a:solidFill>
                  <a:srgbClr val="FF0000"/>
                </a:solidFill>
              </a:rPr>
              <a:t>A:</a:t>
            </a:r>
          </a:p>
          <a:p>
            <a:endParaRPr lang="de-DE" sz="2400" b="1" dirty="0"/>
          </a:p>
        </p:txBody>
      </p:sp>
      <p:sp>
        <p:nvSpPr>
          <p:cNvPr id="5" name="Textfeld 4"/>
          <p:cNvSpPr txBox="1"/>
          <p:nvPr/>
        </p:nvSpPr>
        <p:spPr>
          <a:xfrm>
            <a:off x="107504" y="4365104"/>
            <a:ext cx="468052" cy="472925"/>
          </a:xfrm>
          <a:prstGeom prst="rect">
            <a:avLst/>
          </a:prstGeom>
          <a:solidFill>
            <a:schemeClr val="bg2"/>
          </a:solidFill>
          <a:ln w="12700">
            <a:solidFill>
              <a:schemeClr val="tx1"/>
            </a:solidFill>
          </a:ln>
        </p:spPr>
        <p:txBody>
          <a:bodyPr wrap="square" rtlCol="0">
            <a:spAutoFit/>
          </a:bodyPr>
          <a:lstStyle/>
          <a:p>
            <a:r>
              <a:rPr lang="de-DE" sz="2400" b="1" dirty="0" smtClean="0">
                <a:solidFill>
                  <a:srgbClr val="008000"/>
                </a:solidFill>
              </a:rPr>
              <a:t>B:</a:t>
            </a:r>
            <a:endParaRPr lang="de-DE" sz="2400" b="1" dirty="0">
              <a:solidFill>
                <a:srgbClr val="008000"/>
              </a:solidFill>
            </a:endParaRPr>
          </a:p>
        </p:txBody>
      </p:sp>
      <p:sp>
        <p:nvSpPr>
          <p:cNvPr id="7" name="Rechteck 6"/>
          <p:cNvSpPr/>
          <p:nvPr/>
        </p:nvSpPr>
        <p:spPr>
          <a:xfrm>
            <a:off x="652011" y="2003770"/>
            <a:ext cx="8064896" cy="1923604"/>
          </a:xfrm>
          <a:prstGeom prst="rect">
            <a:avLst/>
          </a:prstGeom>
          <a:ln w="12700">
            <a:solidFill>
              <a:schemeClr val="tx1"/>
            </a:solidFill>
          </a:ln>
        </p:spPr>
        <p:txBody>
          <a:bodyPr wrap="square">
            <a:spAutoFit/>
          </a:bodyPr>
          <a:lstStyle/>
          <a:p>
            <a:r>
              <a:rPr lang="de-DE" dirty="0"/>
              <a:t> </a:t>
            </a:r>
            <a:r>
              <a:rPr lang="de-DE" sz="2000" b="1" u="sng" dirty="0">
                <a:solidFill>
                  <a:srgbClr val="FF0000"/>
                </a:solidFill>
              </a:rPr>
              <a:t>Bedarf </a:t>
            </a:r>
            <a:r>
              <a:rPr lang="de-DE" sz="2000" u="sng" dirty="0">
                <a:solidFill>
                  <a:srgbClr val="FF0000"/>
                </a:solidFill>
              </a:rPr>
              <a:t>für Sp25 </a:t>
            </a:r>
            <a:r>
              <a:rPr lang="de-DE" sz="2000" u="sng" dirty="0" smtClean="0">
                <a:solidFill>
                  <a:srgbClr val="FF0000"/>
                </a:solidFill>
              </a:rPr>
              <a:t>Strom</a:t>
            </a:r>
            <a:endParaRPr lang="de-DE" sz="2000" dirty="0" smtClean="0"/>
          </a:p>
          <a:p>
            <a:r>
              <a:rPr lang="de-DE" dirty="0" smtClean="0"/>
              <a:t>(</a:t>
            </a:r>
            <a:r>
              <a:rPr lang="de-DE" dirty="0"/>
              <a:t>1.)   Wenn</a:t>
            </a:r>
            <a:r>
              <a:rPr lang="de-DE" dirty="0">
                <a:solidFill>
                  <a:srgbClr val="FF0000"/>
                </a:solidFill>
              </a:rPr>
              <a:t> </a:t>
            </a:r>
            <a:r>
              <a:rPr lang="de-DE" dirty="0" err="1">
                <a:solidFill>
                  <a:srgbClr val="FF0000"/>
                </a:solidFill>
              </a:rPr>
              <a:t>GasSpeicher</a:t>
            </a:r>
            <a:r>
              <a:rPr lang="de-DE" dirty="0">
                <a:solidFill>
                  <a:srgbClr val="FF0000"/>
                </a:solidFill>
              </a:rPr>
              <a:t> (</a:t>
            </a:r>
            <a:r>
              <a:rPr lang="de-DE" b="1" dirty="0">
                <a:solidFill>
                  <a:srgbClr val="FF0000"/>
                </a:solidFill>
              </a:rPr>
              <a:t>Sp25</a:t>
            </a:r>
            <a:r>
              <a:rPr lang="de-DE" dirty="0">
                <a:solidFill>
                  <a:srgbClr val="FF0000"/>
                </a:solidFill>
              </a:rPr>
              <a:t>)-Strombedarf und </a:t>
            </a:r>
            <a:r>
              <a:rPr lang="de-DE" dirty="0">
                <a:solidFill>
                  <a:srgbClr val="0000FF"/>
                </a:solidFill>
              </a:rPr>
              <a:t>Wärmebedarf </a:t>
            </a:r>
            <a:r>
              <a:rPr lang="de-DE" u="sng" dirty="0"/>
              <a:t>gleichzeitig</a:t>
            </a:r>
            <a:r>
              <a:rPr lang="de-DE" dirty="0">
                <a:solidFill>
                  <a:srgbClr val="0000FF"/>
                </a:solidFill>
              </a:rPr>
              <a:t> </a:t>
            </a:r>
          </a:p>
          <a:p>
            <a:r>
              <a:rPr lang="de-DE" dirty="0">
                <a:solidFill>
                  <a:srgbClr val="0000FF"/>
                </a:solidFill>
              </a:rPr>
              <a:t>                    GuD + WP ergibt die optimale Energieeffizienz für eingesetztes Gas</a:t>
            </a:r>
          </a:p>
          <a:p>
            <a:r>
              <a:rPr lang="de-DE" sz="900" dirty="0">
                <a:solidFill>
                  <a:srgbClr val="0000FF"/>
                </a:solidFill>
              </a:rPr>
              <a:t>  </a:t>
            </a:r>
          </a:p>
          <a:p>
            <a:r>
              <a:rPr lang="de-DE" dirty="0">
                <a:solidFill>
                  <a:srgbClr val="0000FF"/>
                </a:solidFill>
              </a:rPr>
              <a:t> </a:t>
            </a:r>
            <a:r>
              <a:rPr lang="de-DE" dirty="0" smtClean="0">
                <a:solidFill>
                  <a:srgbClr val="0000FF"/>
                </a:solidFill>
              </a:rPr>
              <a:t>(</a:t>
            </a:r>
            <a:r>
              <a:rPr lang="de-DE" dirty="0"/>
              <a:t>2.)   Wenn nur  </a:t>
            </a:r>
            <a:r>
              <a:rPr lang="de-DE" b="1" dirty="0">
                <a:solidFill>
                  <a:srgbClr val="FF0000"/>
                </a:solidFill>
              </a:rPr>
              <a:t>Sp25</a:t>
            </a:r>
            <a:r>
              <a:rPr lang="de-DE" dirty="0">
                <a:solidFill>
                  <a:srgbClr val="FF0000"/>
                </a:solidFill>
              </a:rPr>
              <a:t>-Strombedarf</a:t>
            </a:r>
            <a:r>
              <a:rPr lang="de-DE" dirty="0"/>
              <a:t>  , aber </a:t>
            </a:r>
            <a:r>
              <a:rPr lang="de-DE" b="1" dirty="0">
                <a:solidFill>
                  <a:srgbClr val="0000FF"/>
                </a:solidFill>
              </a:rPr>
              <a:t>kein</a:t>
            </a:r>
            <a:r>
              <a:rPr lang="de-DE" dirty="0"/>
              <a:t> aktueller </a:t>
            </a:r>
            <a:r>
              <a:rPr lang="de-DE" dirty="0">
                <a:solidFill>
                  <a:srgbClr val="0000FF"/>
                </a:solidFill>
              </a:rPr>
              <a:t>Wärmebedarf</a:t>
            </a:r>
            <a:r>
              <a:rPr lang="de-DE" dirty="0"/>
              <a:t>:</a:t>
            </a:r>
          </a:p>
          <a:p>
            <a:r>
              <a:rPr lang="de-DE" dirty="0"/>
              <a:t>                   </a:t>
            </a:r>
            <a:r>
              <a:rPr lang="de-DE" dirty="0">
                <a:solidFill>
                  <a:srgbClr val="FF0000"/>
                </a:solidFill>
              </a:rPr>
              <a:t>Stromgeführte</a:t>
            </a:r>
            <a:r>
              <a:rPr lang="de-DE" dirty="0"/>
              <a:t> </a:t>
            </a:r>
            <a:r>
              <a:rPr lang="de-DE" b="1" dirty="0">
                <a:solidFill>
                  <a:srgbClr val="FF0000"/>
                </a:solidFill>
              </a:rPr>
              <a:t>GuD</a:t>
            </a:r>
            <a:r>
              <a:rPr lang="de-DE" dirty="0"/>
              <a:t> ergibt höchstmöglichen Wirkungsgrad</a:t>
            </a:r>
            <a:br>
              <a:rPr lang="de-DE" dirty="0"/>
            </a:br>
            <a:r>
              <a:rPr lang="de-DE" dirty="0"/>
              <a:t>                    (</a:t>
            </a:r>
            <a:r>
              <a:rPr lang="de-DE" dirty="0" err="1"/>
              <a:t>GT</a:t>
            </a:r>
            <a:r>
              <a:rPr lang="de-DE" dirty="0"/>
              <a:t> werden nachrangig eingesetzt, da teurer im Betrieb)</a:t>
            </a:r>
          </a:p>
        </p:txBody>
      </p:sp>
      <p:sp>
        <p:nvSpPr>
          <p:cNvPr id="8" name="Rechteck 7"/>
          <p:cNvSpPr/>
          <p:nvPr/>
        </p:nvSpPr>
        <p:spPr>
          <a:xfrm>
            <a:off x="637731" y="4164176"/>
            <a:ext cx="8079176" cy="1785104"/>
          </a:xfrm>
          <a:prstGeom prst="rect">
            <a:avLst/>
          </a:prstGeom>
          <a:ln w="12700">
            <a:solidFill>
              <a:schemeClr val="tx1"/>
            </a:solidFill>
          </a:ln>
        </p:spPr>
        <p:txBody>
          <a:bodyPr wrap="square">
            <a:spAutoFit/>
          </a:bodyPr>
          <a:lstStyle/>
          <a:p>
            <a:r>
              <a:rPr lang="de-DE" sz="2000" b="1" u="sng" dirty="0">
                <a:solidFill>
                  <a:srgbClr val="009900"/>
                </a:solidFill>
              </a:rPr>
              <a:t>Kein Bedarf </a:t>
            </a:r>
            <a:r>
              <a:rPr lang="de-DE" sz="2000" u="sng" dirty="0">
                <a:solidFill>
                  <a:srgbClr val="FF0000"/>
                </a:solidFill>
              </a:rPr>
              <a:t>für Sp25 </a:t>
            </a:r>
            <a:r>
              <a:rPr lang="de-DE" sz="2000" u="sng" dirty="0" smtClean="0">
                <a:solidFill>
                  <a:srgbClr val="FF0000"/>
                </a:solidFill>
              </a:rPr>
              <a:t>Strom</a:t>
            </a:r>
            <a:endParaRPr lang="de-DE" sz="2000" dirty="0" smtClean="0"/>
          </a:p>
          <a:p>
            <a:r>
              <a:rPr lang="de-DE" sz="2000" dirty="0" smtClean="0"/>
              <a:t>(</a:t>
            </a:r>
            <a:r>
              <a:rPr lang="de-DE" sz="2000" dirty="0"/>
              <a:t>3.)   </a:t>
            </a:r>
            <a:r>
              <a:rPr lang="de-DE" dirty="0"/>
              <a:t>Wenn  </a:t>
            </a:r>
            <a:r>
              <a:rPr lang="de-DE" dirty="0">
                <a:solidFill>
                  <a:srgbClr val="0000FF"/>
                </a:solidFill>
              </a:rPr>
              <a:t>Wärmebedarf</a:t>
            </a:r>
            <a:r>
              <a:rPr lang="de-DE" dirty="0"/>
              <a:t> , aber </a:t>
            </a:r>
            <a:r>
              <a:rPr lang="de-DE" sz="2000" b="1" u="sng" dirty="0">
                <a:solidFill>
                  <a:srgbClr val="009900"/>
                </a:solidFill>
              </a:rPr>
              <a:t>RE </a:t>
            </a:r>
            <a:r>
              <a:rPr lang="de-DE" sz="2000" b="1" u="sng" dirty="0" smtClean="0">
                <a:solidFill>
                  <a:srgbClr val="009900"/>
                </a:solidFill>
              </a:rPr>
              <a:t>Überschuss </a:t>
            </a:r>
            <a:r>
              <a:rPr lang="de-DE" b="1" u="sng" dirty="0" smtClean="0">
                <a:solidFill>
                  <a:srgbClr val="009900"/>
                </a:solidFill>
              </a:rPr>
              <a:t>: </a:t>
            </a:r>
            <a:r>
              <a:rPr lang="de-DE" b="1" dirty="0" smtClean="0">
                <a:solidFill>
                  <a:srgbClr val="009900"/>
                </a:solidFill>
              </a:rPr>
              <a:t> </a:t>
            </a:r>
            <a:br>
              <a:rPr lang="de-DE" b="1" dirty="0" smtClean="0">
                <a:solidFill>
                  <a:srgbClr val="009900"/>
                </a:solidFill>
              </a:rPr>
            </a:br>
            <a:r>
              <a:rPr lang="de-DE" b="1" dirty="0" smtClean="0">
                <a:solidFill>
                  <a:srgbClr val="009900"/>
                </a:solidFill>
              </a:rPr>
              <a:t>                                                               </a:t>
            </a:r>
            <a:r>
              <a:rPr lang="de-DE" sz="2400" b="1" dirty="0" smtClean="0">
                <a:solidFill>
                  <a:srgbClr val="009900"/>
                </a:solidFill>
              </a:rPr>
              <a:t>wunderbar</a:t>
            </a:r>
            <a:r>
              <a:rPr lang="de-DE" sz="2400" b="1" dirty="0">
                <a:solidFill>
                  <a:srgbClr val="009900"/>
                </a:solidFill>
              </a:rPr>
              <a:t>:</a:t>
            </a:r>
            <a:r>
              <a:rPr lang="de-DE" b="1" dirty="0">
                <a:solidFill>
                  <a:srgbClr val="009900"/>
                </a:solidFill>
              </a:rPr>
              <a:t> WP heizt mit billigem </a:t>
            </a:r>
            <a:r>
              <a:rPr lang="de-DE" b="1" dirty="0" smtClean="0">
                <a:solidFill>
                  <a:srgbClr val="009900"/>
                </a:solidFill>
              </a:rPr>
              <a:t>Strom</a:t>
            </a:r>
            <a:r>
              <a:rPr lang="de-DE" b="1" dirty="0"/>
              <a:t/>
            </a:r>
            <a:br>
              <a:rPr lang="de-DE" b="1" dirty="0"/>
            </a:br>
            <a:r>
              <a:rPr lang="de-DE" b="1" dirty="0"/>
              <a:t>              </a:t>
            </a:r>
            <a:r>
              <a:rPr lang="de-DE" b="1" dirty="0" smtClean="0"/>
              <a:t>    </a:t>
            </a:r>
            <a:r>
              <a:rPr lang="de-DE" dirty="0" smtClean="0"/>
              <a:t>Optimale Nutzung durch </a:t>
            </a:r>
            <a:r>
              <a:rPr lang="de-DE" b="1" dirty="0" err="1" smtClean="0"/>
              <a:t>Intraday</a:t>
            </a:r>
            <a:r>
              <a:rPr lang="de-DE" b="1" dirty="0" smtClean="0"/>
              <a:t>- Wärmespeicherung.</a:t>
            </a:r>
          </a:p>
          <a:p>
            <a:r>
              <a:rPr lang="de-DE" sz="1000" b="1" dirty="0"/>
              <a:t> </a:t>
            </a:r>
            <a:r>
              <a:rPr lang="de-DE" sz="1000" b="1" dirty="0" smtClean="0"/>
              <a:t> </a:t>
            </a:r>
          </a:p>
          <a:p>
            <a:r>
              <a:rPr lang="de-DE" dirty="0"/>
              <a:t>(4.)  Ähnlich wie (3.) : </a:t>
            </a:r>
            <a:r>
              <a:rPr lang="de-DE" dirty="0" smtClean="0">
                <a:solidFill>
                  <a:srgbClr val="0000FF"/>
                </a:solidFill>
              </a:rPr>
              <a:t>Wärmebedarf</a:t>
            </a:r>
            <a:r>
              <a:rPr lang="de-DE" dirty="0" smtClean="0"/>
              <a:t> , </a:t>
            </a:r>
            <a:r>
              <a:rPr lang="de-DE" dirty="0"/>
              <a:t>aber </a:t>
            </a:r>
            <a:r>
              <a:rPr lang="de-DE" b="1" u="sng" dirty="0">
                <a:solidFill>
                  <a:srgbClr val="009900"/>
                </a:solidFill>
              </a:rPr>
              <a:t>SP80 verfügbar </a:t>
            </a:r>
            <a:r>
              <a:rPr lang="de-DE" sz="1600" b="1" dirty="0" smtClean="0">
                <a:solidFill>
                  <a:srgbClr val="009900"/>
                </a:solidFill>
              </a:rPr>
              <a:t>.</a:t>
            </a:r>
            <a:endParaRPr lang="de-DE" sz="1600" dirty="0">
              <a:solidFill>
                <a:srgbClr val="FF0000"/>
              </a:solidFill>
            </a:endParaRPr>
          </a:p>
        </p:txBody>
      </p:sp>
      <p:sp>
        <p:nvSpPr>
          <p:cNvPr id="9" name="Ellipse 8"/>
          <p:cNvSpPr/>
          <p:nvPr/>
        </p:nvSpPr>
        <p:spPr>
          <a:xfrm>
            <a:off x="8566150" y="257175"/>
            <a:ext cx="222250" cy="222250"/>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22978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63588" y="440668"/>
            <a:ext cx="7416824" cy="461665"/>
          </a:xfrm>
          <a:prstGeom prst="rect">
            <a:avLst/>
          </a:prstGeom>
          <a:noFill/>
        </p:spPr>
        <p:txBody>
          <a:bodyPr wrap="square" rtlCol="0">
            <a:spAutoFit/>
          </a:bodyPr>
          <a:lstStyle/>
          <a:p>
            <a:r>
              <a:rPr lang="de-DE" dirty="0" smtClean="0"/>
              <a:t>Quantitative Annäherung:  </a:t>
            </a:r>
            <a:r>
              <a:rPr lang="de-DE" sz="2400" b="1" dirty="0" smtClean="0"/>
              <a:t>Struktur des RE-Dargebotes</a:t>
            </a:r>
            <a:endParaRPr lang="de-DE" b="1" dirty="0"/>
          </a:p>
        </p:txBody>
      </p:sp>
      <p:sp>
        <p:nvSpPr>
          <p:cNvPr id="3" name="Textfeld 2"/>
          <p:cNvSpPr txBox="1"/>
          <p:nvPr/>
        </p:nvSpPr>
        <p:spPr>
          <a:xfrm>
            <a:off x="539552" y="1376772"/>
            <a:ext cx="8280920" cy="1892826"/>
          </a:xfrm>
          <a:prstGeom prst="rect">
            <a:avLst/>
          </a:prstGeom>
          <a:noFill/>
          <a:ln w="12700">
            <a:solidFill>
              <a:schemeClr val="tx1"/>
            </a:solidFill>
          </a:ln>
        </p:spPr>
        <p:txBody>
          <a:bodyPr wrap="square" rtlCol="0">
            <a:spAutoFit/>
          </a:bodyPr>
          <a:lstStyle/>
          <a:p>
            <a:r>
              <a:rPr lang="de-DE" sz="2000" b="1" dirty="0" smtClean="0"/>
              <a:t>A:  Einsatzzeiten  von </a:t>
            </a:r>
            <a:r>
              <a:rPr lang="de-DE" sz="2000" b="1" dirty="0" err="1" smtClean="0"/>
              <a:t>GasKW</a:t>
            </a:r>
            <a:r>
              <a:rPr lang="de-DE" sz="2000" b="1" dirty="0" smtClean="0"/>
              <a:t> bei Strombedarf aus Sp25 Speicher</a:t>
            </a:r>
            <a:r>
              <a:rPr lang="de-DE" dirty="0" smtClean="0"/>
              <a:t>.</a:t>
            </a:r>
          </a:p>
          <a:p>
            <a:r>
              <a:rPr lang="de-DE" sz="700" dirty="0" smtClean="0"/>
              <a:t>  </a:t>
            </a:r>
          </a:p>
          <a:p>
            <a:r>
              <a:rPr lang="de-DE" dirty="0" smtClean="0"/>
              <a:t>                                                                                          </a:t>
            </a:r>
            <a:r>
              <a:rPr lang="de-DE" b="1" dirty="0" smtClean="0"/>
              <a:t>( </a:t>
            </a:r>
            <a:r>
              <a:rPr lang="de-DE" b="1" dirty="0" smtClean="0">
                <a:solidFill>
                  <a:schemeClr val="accent6">
                    <a:lumMod val="50000"/>
                  </a:schemeClr>
                </a:solidFill>
              </a:rPr>
              <a:t>„Parade“-Einsatzzeiten für </a:t>
            </a:r>
            <a:r>
              <a:rPr lang="de-DE" b="1" u="sng" dirty="0" smtClean="0">
                <a:solidFill>
                  <a:schemeClr val="accent6">
                    <a:lumMod val="50000"/>
                  </a:schemeClr>
                </a:solidFill>
              </a:rPr>
              <a:t>KWK</a:t>
            </a:r>
            <a:r>
              <a:rPr lang="de-DE" b="1" dirty="0" smtClean="0"/>
              <a:t>) </a:t>
            </a:r>
            <a:endParaRPr lang="de-DE" dirty="0" smtClean="0"/>
          </a:p>
          <a:p>
            <a:r>
              <a:rPr lang="de-DE" dirty="0" smtClean="0"/>
              <a:t>Hierzu betrachten:</a:t>
            </a:r>
            <a:endParaRPr lang="de-DE" dirty="0"/>
          </a:p>
          <a:p>
            <a:r>
              <a:rPr lang="de-DE" dirty="0" smtClean="0"/>
              <a:t> - Aufteilung der Tage mit und ohne Einsatz des  Sp25-Stromes</a:t>
            </a:r>
          </a:p>
          <a:p>
            <a:r>
              <a:rPr lang="de-DE" dirty="0" smtClean="0"/>
              <a:t> - Struktur der </a:t>
            </a:r>
            <a:r>
              <a:rPr lang="de-DE" dirty="0" err="1" smtClean="0"/>
              <a:t>TagesPerioden</a:t>
            </a:r>
            <a:r>
              <a:rPr lang="de-DE" dirty="0" smtClean="0"/>
              <a:t> mit Sp25 -Strombedarf  </a:t>
            </a:r>
          </a:p>
          <a:p>
            <a:endParaRPr lang="de-DE" dirty="0" smtClean="0"/>
          </a:p>
        </p:txBody>
      </p:sp>
      <p:sp>
        <p:nvSpPr>
          <p:cNvPr id="4" name="Textfeld 3"/>
          <p:cNvSpPr txBox="1"/>
          <p:nvPr/>
        </p:nvSpPr>
        <p:spPr>
          <a:xfrm>
            <a:off x="539552" y="3840140"/>
            <a:ext cx="8280920" cy="1785104"/>
          </a:xfrm>
          <a:prstGeom prst="rect">
            <a:avLst/>
          </a:prstGeom>
          <a:noFill/>
          <a:ln w="12700">
            <a:solidFill>
              <a:schemeClr val="tx1"/>
            </a:solidFill>
          </a:ln>
        </p:spPr>
        <p:txBody>
          <a:bodyPr wrap="square" rtlCol="0">
            <a:spAutoFit/>
          </a:bodyPr>
          <a:lstStyle/>
          <a:p>
            <a:r>
              <a:rPr lang="de-DE" sz="2000" b="1" dirty="0" smtClean="0"/>
              <a:t>B: Überschusszeiten von RE-Strom</a:t>
            </a:r>
            <a:r>
              <a:rPr lang="de-DE" dirty="0" smtClean="0"/>
              <a:t>.</a:t>
            </a:r>
          </a:p>
          <a:p>
            <a:r>
              <a:rPr lang="de-DE" sz="1100" dirty="0" smtClean="0"/>
              <a:t>                                                                                                                                                  </a:t>
            </a:r>
            <a:r>
              <a:rPr lang="de-DE" dirty="0" smtClean="0">
                <a:solidFill>
                  <a:prstClr val="black"/>
                </a:solidFill>
              </a:rPr>
              <a:t> </a:t>
            </a:r>
            <a:r>
              <a:rPr lang="de-DE" b="1" dirty="0" smtClean="0"/>
              <a:t>( </a:t>
            </a:r>
            <a:r>
              <a:rPr lang="de-DE" b="1" dirty="0" smtClean="0">
                <a:solidFill>
                  <a:srgbClr val="FF0000"/>
                </a:solidFill>
              </a:rPr>
              <a:t>„</a:t>
            </a:r>
            <a:r>
              <a:rPr lang="de-DE" b="1" dirty="0">
                <a:solidFill>
                  <a:srgbClr val="FF0000"/>
                </a:solidFill>
              </a:rPr>
              <a:t>Parade“-Einsatzzeiten für  </a:t>
            </a:r>
            <a:r>
              <a:rPr lang="de-DE" b="1" u="sng" dirty="0" smtClean="0">
                <a:solidFill>
                  <a:srgbClr val="FF0000"/>
                </a:solidFill>
              </a:rPr>
              <a:t>WP</a:t>
            </a:r>
            <a:r>
              <a:rPr lang="de-DE" b="1" dirty="0" smtClean="0">
                <a:solidFill>
                  <a:srgbClr val="FF0000"/>
                </a:solidFill>
              </a:rPr>
              <a:t> </a:t>
            </a:r>
            <a:r>
              <a:rPr lang="de-DE" b="1" dirty="0" smtClean="0"/>
              <a:t>)</a:t>
            </a:r>
            <a:endParaRPr lang="de-DE" sz="1100" dirty="0" smtClean="0"/>
          </a:p>
          <a:p>
            <a:r>
              <a:rPr lang="de-DE" dirty="0" smtClean="0"/>
              <a:t>Hierzu betrachten:</a:t>
            </a:r>
            <a:endParaRPr lang="de-DE" dirty="0"/>
          </a:p>
          <a:p>
            <a:r>
              <a:rPr lang="de-DE" dirty="0" smtClean="0"/>
              <a:t> - Tage mit - und auch mit temporären-  Stromüberschüssen</a:t>
            </a:r>
          </a:p>
          <a:p>
            <a:endParaRPr lang="de-DE" dirty="0" smtClean="0"/>
          </a:p>
          <a:p>
            <a:r>
              <a:rPr lang="de-DE" dirty="0" smtClean="0"/>
              <a:t> </a:t>
            </a:r>
            <a:endParaRPr lang="de-DE" dirty="0"/>
          </a:p>
        </p:txBody>
      </p:sp>
      <p:sp>
        <p:nvSpPr>
          <p:cNvPr id="5" name="Textfeld 4"/>
          <p:cNvSpPr txBox="1"/>
          <p:nvPr/>
        </p:nvSpPr>
        <p:spPr>
          <a:xfrm>
            <a:off x="35465" y="1376772"/>
            <a:ext cx="468052" cy="461665"/>
          </a:xfrm>
          <a:prstGeom prst="rect">
            <a:avLst/>
          </a:prstGeom>
          <a:solidFill>
            <a:schemeClr val="bg2"/>
          </a:solidFill>
          <a:ln w="12700">
            <a:solidFill>
              <a:schemeClr val="tx1"/>
            </a:solidFill>
          </a:ln>
        </p:spPr>
        <p:txBody>
          <a:bodyPr wrap="square" rtlCol="0">
            <a:spAutoFit/>
          </a:bodyPr>
          <a:lstStyle/>
          <a:p>
            <a:r>
              <a:rPr lang="de-DE" sz="2400" b="1" dirty="0" smtClean="0">
                <a:solidFill>
                  <a:srgbClr val="FF0000"/>
                </a:solidFill>
              </a:rPr>
              <a:t>A:</a:t>
            </a:r>
          </a:p>
        </p:txBody>
      </p:sp>
      <p:sp>
        <p:nvSpPr>
          <p:cNvPr id="6" name="Textfeld 5"/>
          <p:cNvSpPr txBox="1"/>
          <p:nvPr/>
        </p:nvSpPr>
        <p:spPr>
          <a:xfrm>
            <a:off x="-508" y="3789040"/>
            <a:ext cx="468052" cy="461665"/>
          </a:xfrm>
          <a:prstGeom prst="rect">
            <a:avLst/>
          </a:prstGeom>
          <a:solidFill>
            <a:schemeClr val="bg2"/>
          </a:solidFill>
          <a:ln w="12700">
            <a:solidFill>
              <a:schemeClr val="tx1"/>
            </a:solidFill>
          </a:ln>
        </p:spPr>
        <p:txBody>
          <a:bodyPr wrap="square" rtlCol="0">
            <a:spAutoFit/>
          </a:bodyPr>
          <a:lstStyle/>
          <a:p>
            <a:r>
              <a:rPr lang="de-DE" sz="2400" b="1" dirty="0" smtClean="0">
                <a:solidFill>
                  <a:srgbClr val="008000"/>
                </a:solidFill>
              </a:rPr>
              <a:t>B:</a:t>
            </a:r>
            <a:endParaRPr lang="de-DE" sz="2400" b="1" dirty="0">
              <a:solidFill>
                <a:srgbClr val="008000"/>
              </a:solidFill>
            </a:endParaRPr>
          </a:p>
        </p:txBody>
      </p:sp>
      <p:sp>
        <p:nvSpPr>
          <p:cNvPr id="7" name="Textfeld 6"/>
          <p:cNvSpPr txBox="1"/>
          <p:nvPr/>
        </p:nvSpPr>
        <p:spPr>
          <a:xfrm>
            <a:off x="35496" y="44624"/>
            <a:ext cx="324036" cy="184666"/>
          </a:xfrm>
          <a:prstGeom prst="rect">
            <a:avLst/>
          </a:prstGeom>
          <a:noFill/>
        </p:spPr>
        <p:txBody>
          <a:bodyPr wrap="square" lIns="0" tIns="0" rIns="0" bIns="0" rtlCol="0">
            <a:spAutoFit/>
          </a:bodyPr>
          <a:lstStyle/>
          <a:p>
            <a:r>
              <a:rPr lang="de-DE" sz="1200" b="1" dirty="0" smtClean="0"/>
              <a:t>3.5</a:t>
            </a:r>
            <a:endParaRPr lang="de-DE" sz="1200" b="1" dirty="0"/>
          </a:p>
        </p:txBody>
      </p:sp>
    </p:spTree>
    <p:extLst>
      <p:ext uri="{BB962C8B-B14F-4D97-AF65-F5344CB8AC3E}">
        <p14:creationId xmlns:p14="http://schemas.microsoft.com/office/powerpoint/2010/main" val="34284838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140961" y="260648"/>
            <a:ext cx="6935104" cy="954107"/>
          </a:xfrm>
          <a:prstGeom prst="rect">
            <a:avLst/>
          </a:prstGeom>
          <a:noFill/>
        </p:spPr>
        <p:txBody>
          <a:bodyPr wrap="none" rtlCol="0">
            <a:spAutoFit/>
          </a:bodyPr>
          <a:lstStyle/>
          <a:p>
            <a:pPr algn="ctr"/>
            <a:r>
              <a:rPr lang="de-DE" sz="2800" b="1" dirty="0" smtClean="0"/>
              <a:t>Tagfolgen in 2014 AD </a:t>
            </a:r>
          </a:p>
          <a:p>
            <a:pPr algn="ctr"/>
            <a:r>
              <a:rPr lang="de-DE" sz="2800" b="1" dirty="0" smtClean="0"/>
              <a:t>mit </a:t>
            </a:r>
            <a:r>
              <a:rPr lang="de-DE" sz="2000" b="1" dirty="0" smtClean="0"/>
              <a:t>(und ohne) </a:t>
            </a:r>
            <a:r>
              <a:rPr lang="de-DE" sz="2800" b="1" dirty="0" smtClean="0">
                <a:solidFill>
                  <a:srgbClr val="FF0000"/>
                </a:solidFill>
              </a:rPr>
              <a:t>Einsatz von Sp25 </a:t>
            </a:r>
            <a:r>
              <a:rPr lang="de-DE" sz="2800" b="1" dirty="0" smtClean="0"/>
              <a:t>-</a:t>
            </a:r>
            <a:r>
              <a:rPr lang="de-DE" sz="2800" b="1" dirty="0" err="1" smtClean="0"/>
              <a:t>SpeicherStrom</a:t>
            </a:r>
            <a:r>
              <a:rPr lang="de-DE" sz="2400" b="1" dirty="0" smtClean="0"/>
              <a:t> </a:t>
            </a:r>
            <a:endParaRPr lang="de-DE" sz="2400" b="1" dirty="0"/>
          </a:p>
        </p:txBody>
      </p:sp>
      <p:sp>
        <p:nvSpPr>
          <p:cNvPr id="3" name="Textfeld 2"/>
          <p:cNvSpPr txBox="1"/>
          <p:nvPr/>
        </p:nvSpPr>
        <p:spPr>
          <a:xfrm>
            <a:off x="575556" y="1975482"/>
            <a:ext cx="8424936" cy="523220"/>
          </a:xfrm>
          <a:prstGeom prst="rect">
            <a:avLst/>
          </a:prstGeom>
          <a:noFill/>
        </p:spPr>
        <p:txBody>
          <a:bodyPr wrap="square" rtlCol="0">
            <a:spAutoFit/>
          </a:bodyPr>
          <a:lstStyle/>
          <a:p>
            <a:r>
              <a:rPr lang="de-DE" sz="2400" dirty="0" smtClean="0"/>
              <a:t>1. Fall :  </a:t>
            </a:r>
            <a:r>
              <a:rPr lang="de-DE" sz="2400" b="1" dirty="0" smtClean="0">
                <a:solidFill>
                  <a:srgbClr val="C00000"/>
                </a:solidFill>
              </a:rPr>
              <a:t>Autarkie </a:t>
            </a:r>
            <a:r>
              <a:rPr lang="de-DE" dirty="0" smtClean="0"/>
              <a:t>( </a:t>
            </a:r>
            <a:r>
              <a:rPr lang="de-DE" b="1" dirty="0" smtClean="0"/>
              <a:t>Kein</a:t>
            </a:r>
            <a:r>
              <a:rPr lang="de-DE" dirty="0" smtClean="0"/>
              <a:t> Import)</a:t>
            </a:r>
            <a:r>
              <a:rPr lang="de-DE" sz="2800" dirty="0" smtClean="0"/>
              <a:t>  </a:t>
            </a:r>
            <a:r>
              <a:rPr lang="de-DE" sz="2400" dirty="0" smtClean="0"/>
              <a:t>:   </a:t>
            </a:r>
            <a:r>
              <a:rPr lang="de-DE" sz="2800" b="1" dirty="0" smtClean="0">
                <a:solidFill>
                  <a:srgbClr val="C00000"/>
                </a:solidFill>
              </a:rPr>
              <a:t>ÜsF=1.40</a:t>
            </a:r>
            <a:endParaRPr lang="de-DE" sz="2800" b="1" dirty="0">
              <a:solidFill>
                <a:srgbClr val="C00000"/>
              </a:solidFill>
            </a:endParaRPr>
          </a:p>
        </p:txBody>
      </p:sp>
      <p:sp>
        <p:nvSpPr>
          <p:cNvPr id="4" name="Textfeld 3"/>
          <p:cNvSpPr txBox="1"/>
          <p:nvPr/>
        </p:nvSpPr>
        <p:spPr>
          <a:xfrm>
            <a:off x="538618" y="2776282"/>
            <a:ext cx="5977598" cy="830997"/>
          </a:xfrm>
          <a:prstGeom prst="rect">
            <a:avLst/>
          </a:prstGeom>
          <a:noFill/>
        </p:spPr>
        <p:txBody>
          <a:bodyPr wrap="square" rtlCol="0">
            <a:spAutoFit/>
          </a:bodyPr>
          <a:lstStyle/>
          <a:p>
            <a:r>
              <a:rPr lang="de-DE" sz="2400" dirty="0" smtClean="0"/>
              <a:t>2. Fall: </a:t>
            </a:r>
            <a:r>
              <a:rPr lang="de-DE" sz="2400" b="1" dirty="0" smtClean="0">
                <a:solidFill>
                  <a:srgbClr val="3333FF"/>
                </a:solidFill>
              </a:rPr>
              <a:t>Brutto Deckung </a:t>
            </a:r>
            <a:r>
              <a:rPr lang="de-DE" sz="2400" dirty="0" smtClean="0"/>
              <a:t>          :    </a:t>
            </a:r>
            <a:r>
              <a:rPr lang="de-DE" sz="2400" b="1" dirty="0" smtClean="0">
                <a:solidFill>
                  <a:srgbClr val="3333FF"/>
                </a:solidFill>
              </a:rPr>
              <a:t>ÜsF=1.00</a:t>
            </a:r>
            <a:r>
              <a:rPr lang="de-DE" sz="2400" b="1" dirty="0" smtClean="0"/>
              <a:t/>
            </a:r>
            <a:br>
              <a:rPr lang="de-DE" sz="2400" b="1" dirty="0" smtClean="0"/>
            </a:br>
            <a:r>
              <a:rPr lang="de-DE" sz="2400" dirty="0" smtClean="0"/>
              <a:t>     (</a:t>
            </a:r>
            <a:r>
              <a:rPr lang="de-DE" sz="2000" b="1" dirty="0" smtClean="0"/>
              <a:t>Import</a:t>
            </a:r>
            <a:r>
              <a:rPr lang="de-DE" sz="2000" dirty="0" smtClean="0"/>
              <a:t> von 162 TWh =16% nötig</a:t>
            </a:r>
            <a:r>
              <a:rPr lang="de-DE" sz="2400" dirty="0" smtClean="0"/>
              <a:t>)</a:t>
            </a:r>
            <a:endParaRPr lang="de-DE" sz="2400" dirty="0"/>
          </a:p>
        </p:txBody>
      </p:sp>
      <p:sp>
        <p:nvSpPr>
          <p:cNvPr id="6" name="Textfeld 5"/>
          <p:cNvSpPr txBox="1"/>
          <p:nvPr/>
        </p:nvSpPr>
        <p:spPr>
          <a:xfrm>
            <a:off x="251520" y="4571836"/>
            <a:ext cx="8280920" cy="369332"/>
          </a:xfrm>
          <a:prstGeom prst="rect">
            <a:avLst/>
          </a:prstGeom>
          <a:noFill/>
          <a:ln w="12700">
            <a:solidFill>
              <a:schemeClr val="tx1"/>
            </a:solidFill>
          </a:ln>
        </p:spPr>
        <p:txBody>
          <a:bodyPr wrap="square" rtlCol="0">
            <a:spAutoFit/>
          </a:bodyPr>
          <a:lstStyle/>
          <a:p>
            <a:r>
              <a:rPr lang="de-DE" dirty="0" smtClean="0"/>
              <a:t>Bem.: Gleiche Sp80 Speicher in beiden Fällen:  Sp80= 0.20 [</a:t>
            </a:r>
            <a:r>
              <a:rPr lang="de-DE" dirty="0" err="1" smtClean="0"/>
              <a:t>StromTagesbedarf</a:t>
            </a:r>
            <a:r>
              <a:rPr lang="de-DE" dirty="0" smtClean="0"/>
              <a:t>]</a:t>
            </a:r>
            <a:endParaRPr lang="de-DE" dirty="0"/>
          </a:p>
        </p:txBody>
      </p:sp>
      <p:sp>
        <p:nvSpPr>
          <p:cNvPr id="9" name="Textfeld 8"/>
          <p:cNvSpPr txBox="1"/>
          <p:nvPr/>
        </p:nvSpPr>
        <p:spPr>
          <a:xfrm>
            <a:off x="107504" y="61863"/>
            <a:ext cx="468052" cy="461665"/>
          </a:xfrm>
          <a:prstGeom prst="rect">
            <a:avLst/>
          </a:prstGeom>
          <a:solidFill>
            <a:schemeClr val="bg2"/>
          </a:solidFill>
          <a:ln w="12700">
            <a:solidFill>
              <a:schemeClr val="tx1"/>
            </a:solidFill>
          </a:ln>
        </p:spPr>
        <p:txBody>
          <a:bodyPr wrap="square" rtlCol="0">
            <a:spAutoFit/>
          </a:bodyPr>
          <a:lstStyle/>
          <a:p>
            <a:r>
              <a:rPr lang="de-DE" sz="2400" b="1" dirty="0" smtClean="0">
                <a:solidFill>
                  <a:srgbClr val="FF0000"/>
                </a:solidFill>
              </a:rPr>
              <a:t>A:</a:t>
            </a:r>
            <a:endParaRPr lang="de-DE" sz="2400" b="1" dirty="0">
              <a:solidFill>
                <a:srgbClr val="FF0000"/>
              </a:solidFill>
            </a:endParaRPr>
          </a:p>
        </p:txBody>
      </p:sp>
      <p:sp>
        <p:nvSpPr>
          <p:cNvPr id="5" name="Textfeld 4"/>
          <p:cNvSpPr txBox="1"/>
          <p:nvPr/>
        </p:nvSpPr>
        <p:spPr>
          <a:xfrm>
            <a:off x="287524" y="1475492"/>
            <a:ext cx="6444716" cy="369332"/>
          </a:xfrm>
          <a:prstGeom prst="rect">
            <a:avLst/>
          </a:prstGeom>
          <a:noFill/>
        </p:spPr>
        <p:txBody>
          <a:bodyPr wrap="square" rtlCol="0">
            <a:spAutoFit/>
          </a:bodyPr>
          <a:lstStyle/>
          <a:p>
            <a:r>
              <a:rPr lang="de-DE" b="1" u="sng" dirty="0" smtClean="0"/>
              <a:t>Betrachten  zwei Szenarien  </a:t>
            </a:r>
            <a:r>
              <a:rPr lang="de-DE" b="1" u="sng" dirty="0"/>
              <a:t>zum </a:t>
            </a:r>
            <a:r>
              <a:rPr lang="de-DE" b="1" u="sng" dirty="0" smtClean="0"/>
              <a:t>RE-Ausbau</a:t>
            </a:r>
            <a:r>
              <a:rPr lang="de-DE" dirty="0" smtClean="0"/>
              <a:t>:</a:t>
            </a:r>
            <a:endParaRPr lang="de-DE" dirty="0"/>
          </a:p>
        </p:txBody>
      </p:sp>
      <p:sp>
        <p:nvSpPr>
          <p:cNvPr id="10" name="Ellipse 9"/>
          <p:cNvSpPr/>
          <p:nvPr/>
        </p:nvSpPr>
        <p:spPr>
          <a:xfrm flipH="1">
            <a:off x="66854" y="2914781"/>
            <a:ext cx="184666" cy="184666"/>
          </a:xfrm>
          <a:prstGeom prst="ellipse">
            <a:avLst/>
          </a:prstGeom>
          <a:solidFill>
            <a:srgbClr val="3333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1" name="Ellipse 10"/>
          <p:cNvSpPr/>
          <p:nvPr/>
        </p:nvSpPr>
        <p:spPr>
          <a:xfrm flipH="1">
            <a:off x="6516216" y="2924944"/>
            <a:ext cx="184666" cy="184666"/>
          </a:xfrm>
          <a:prstGeom prst="ellipse">
            <a:avLst/>
          </a:prstGeom>
          <a:solidFill>
            <a:srgbClr val="3333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2" name="Ellipse 11"/>
          <p:cNvSpPr/>
          <p:nvPr/>
        </p:nvSpPr>
        <p:spPr>
          <a:xfrm flipH="1">
            <a:off x="8864390" y="80628"/>
            <a:ext cx="136102" cy="13610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81603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49542" y="224644"/>
            <a:ext cx="8244916" cy="461665"/>
          </a:xfrm>
          <a:prstGeom prst="rect">
            <a:avLst/>
          </a:prstGeom>
          <a:noFill/>
        </p:spPr>
        <p:txBody>
          <a:bodyPr wrap="square" rtlCol="0">
            <a:spAutoFit/>
          </a:bodyPr>
          <a:lstStyle/>
          <a:p>
            <a:r>
              <a:rPr lang="de-DE" sz="2400" b="1" dirty="0" smtClean="0"/>
              <a:t>Jahresdauerlinie des Gasspeicher („Sp25“) Betriebes </a:t>
            </a:r>
            <a:r>
              <a:rPr lang="de-DE" sz="1600" b="1" dirty="0" smtClean="0"/>
              <a:t>für 2014 AD   </a:t>
            </a:r>
            <a:endParaRPr lang="de-DE" sz="1600" b="1" dirty="0"/>
          </a:p>
        </p:txBody>
      </p:sp>
      <p:sp>
        <p:nvSpPr>
          <p:cNvPr id="3" name="Textfeld 2"/>
          <p:cNvSpPr txBox="1"/>
          <p:nvPr/>
        </p:nvSpPr>
        <p:spPr>
          <a:xfrm>
            <a:off x="2195736" y="4653136"/>
            <a:ext cx="6498722" cy="1477328"/>
          </a:xfrm>
          <a:prstGeom prst="rect">
            <a:avLst/>
          </a:prstGeom>
          <a:noFill/>
          <a:ln w="12700">
            <a:solidFill>
              <a:srgbClr val="FF0000"/>
            </a:solidFill>
          </a:ln>
        </p:spPr>
        <p:txBody>
          <a:bodyPr wrap="square" rIns="0" rtlCol="0">
            <a:spAutoFit/>
          </a:bodyPr>
          <a:lstStyle/>
          <a:p>
            <a:r>
              <a:rPr lang="de-DE" dirty="0" smtClean="0"/>
              <a:t>Bei </a:t>
            </a:r>
            <a:r>
              <a:rPr lang="de-DE" b="1" dirty="0" err="1" smtClean="0">
                <a:solidFill>
                  <a:srgbClr val="FF0000"/>
                </a:solidFill>
              </a:rPr>
              <a:t>SpeicherEntnahme</a:t>
            </a:r>
            <a:r>
              <a:rPr lang="de-DE" dirty="0" smtClean="0"/>
              <a:t> (= „Ausspeisung“ , daher negativ gezählt) </a:t>
            </a:r>
            <a:br>
              <a:rPr lang="de-DE" dirty="0" smtClean="0"/>
            </a:br>
            <a:r>
              <a:rPr lang="de-DE" dirty="0" smtClean="0"/>
              <a:t>                     wird durch </a:t>
            </a:r>
            <a:r>
              <a:rPr lang="de-DE" dirty="0" err="1" smtClean="0"/>
              <a:t>GasKraftwerke</a:t>
            </a:r>
            <a:r>
              <a:rPr lang="de-DE" dirty="0" smtClean="0"/>
              <a:t> </a:t>
            </a:r>
            <a:r>
              <a:rPr lang="de-DE" dirty="0" smtClean="0">
                <a:solidFill>
                  <a:srgbClr val="FF0000"/>
                </a:solidFill>
              </a:rPr>
              <a:t>Strom </a:t>
            </a:r>
            <a:r>
              <a:rPr lang="de-DE" b="1" dirty="0" smtClean="0">
                <a:solidFill>
                  <a:srgbClr val="FF0000"/>
                </a:solidFill>
              </a:rPr>
              <a:t>in das Netz</a:t>
            </a:r>
            <a:r>
              <a:rPr lang="de-DE" b="1" dirty="0" smtClean="0"/>
              <a:t> </a:t>
            </a:r>
            <a:r>
              <a:rPr lang="de-DE" dirty="0" smtClean="0"/>
              <a:t>geliefert.</a:t>
            </a:r>
          </a:p>
          <a:p>
            <a:endParaRPr lang="de-DE" dirty="0" smtClean="0"/>
          </a:p>
          <a:p>
            <a:r>
              <a:rPr lang="de-DE" dirty="0" smtClean="0"/>
              <a:t>Nur </a:t>
            </a:r>
            <a:r>
              <a:rPr lang="de-DE" b="1" dirty="0" smtClean="0">
                <a:solidFill>
                  <a:srgbClr val="FF0000"/>
                </a:solidFill>
              </a:rPr>
              <a:t>hier</a:t>
            </a:r>
            <a:r>
              <a:rPr lang="de-DE" dirty="0" smtClean="0"/>
              <a:t> könnten KWK </a:t>
            </a:r>
            <a:r>
              <a:rPr lang="de-DE" b="1" dirty="0" smtClean="0">
                <a:solidFill>
                  <a:srgbClr val="FF0000"/>
                </a:solidFill>
              </a:rPr>
              <a:t>stromgeführt</a:t>
            </a:r>
            <a:r>
              <a:rPr lang="de-DE" dirty="0" smtClean="0"/>
              <a:t> in Betrieb sein;</a:t>
            </a:r>
          </a:p>
          <a:p>
            <a:r>
              <a:rPr lang="de-DE" dirty="0"/>
              <a:t> </a:t>
            </a:r>
            <a:r>
              <a:rPr lang="de-DE" dirty="0" smtClean="0"/>
              <a:t>                                   das wären bis </a:t>
            </a:r>
            <a:r>
              <a:rPr lang="de-DE" b="1" dirty="0" smtClean="0"/>
              <a:t>zu   ca. 2000 [h]</a:t>
            </a:r>
            <a:r>
              <a:rPr lang="de-DE" sz="1600" b="1" dirty="0" smtClean="0"/>
              <a:t> </a:t>
            </a:r>
            <a:r>
              <a:rPr lang="de-DE" sz="1400" b="1" dirty="0" smtClean="0"/>
              <a:t>.    </a:t>
            </a:r>
            <a:r>
              <a:rPr lang="de-DE" sz="1100" dirty="0" smtClean="0"/>
              <a:t>         (</a:t>
            </a:r>
            <a:r>
              <a:rPr lang="de-DE" sz="1100" dirty="0" err="1" smtClean="0"/>
              <a:t>2h</a:t>
            </a:r>
            <a:r>
              <a:rPr lang="de-DE" sz="1100" dirty="0" smtClean="0"/>
              <a:t> *1000 = 2000 h)</a:t>
            </a:r>
            <a:endParaRPr lang="de-DE" sz="1100" dirty="0"/>
          </a:p>
        </p:txBody>
      </p:sp>
      <p:sp>
        <p:nvSpPr>
          <p:cNvPr id="9" name="Textfeld 8"/>
          <p:cNvSpPr txBox="1"/>
          <p:nvPr/>
        </p:nvSpPr>
        <p:spPr>
          <a:xfrm>
            <a:off x="107504" y="6579708"/>
            <a:ext cx="4301224" cy="205629"/>
          </a:xfrm>
          <a:prstGeom prst="rect">
            <a:avLst/>
          </a:prstGeom>
          <a:noFill/>
        </p:spPr>
        <p:txBody>
          <a:bodyPr wrap="square" lIns="18000" tIns="18000" rIns="18000" bIns="18000" rtlCol="0">
            <a:spAutoFit/>
          </a:bodyPr>
          <a:lstStyle/>
          <a:p>
            <a:r>
              <a:rPr lang="de-DE" sz="1100" dirty="0" smtClean="0"/>
              <a:t>Speicher:  </a:t>
            </a:r>
            <a:r>
              <a:rPr lang="de-DE" sz="1100" dirty="0" err="1" smtClean="0"/>
              <a:t>GroßSpRE2014_Teil1_aktivJDL_2h.xlm</a:t>
            </a:r>
            <a:r>
              <a:rPr lang="de-DE" sz="1100" dirty="0" smtClean="0"/>
              <a:t>  </a:t>
            </a:r>
            <a:r>
              <a:rPr lang="de-DE" sz="1100" dirty="0" err="1" smtClean="0"/>
              <a:t>D_JDL</a:t>
            </a:r>
            <a:r>
              <a:rPr lang="de-DE" sz="1100" dirty="0" smtClean="0"/>
              <a:t> Kapitel  3a </a:t>
            </a:r>
            <a:endParaRPr lang="de-DE" sz="1600" dirty="0"/>
          </a:p>
        </p:txBody>
      </p:sp>
      <p:grpSp>
        <p:nvGrpSpPr>
          <p:cNvPr id="4" name="Gruppieren 3"/>
          <p:cNvGrpSpPr/>
          <p:nvPr/>
        </p:nvGrpSpPr>
        <p:grpSpPr>
          <a:xfrm>
            <a:off x="972000" y="1027727"/>
            <a:ext cx="7200000" cy="3625409"/>
            <a:chOff x="972000" y="1027727"/>
            <a:chExt cx="7200000" cy="3625409"/>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000" y="1027727"/>
              <a:ext cx="7200000" cy="3285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Gerade Verbindung mit Pfeil 4"/>
            <p:cNvCxnSpPr/>
            <p:nvPr/>
          </p:nvCxnSpPr>
          <p:spPr>
            <a:xfrm flipV="1">
              <a:off x="5292080" y="3140968"/>
              <a:ext cx="1512168" cy="1512168"/>
            </a:xfrm>
            <a:prstGeom prst="straightConnector1">
              <a:avLst/>
            </a:prstGeom>
            <a:ln w="28575">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7" name="Textfeld 6"/>
            <p:cNvSpPr txBox="1"/>
            <p:nvPr/>
          </p:nvSpPr>
          <p:spPr>
            <a:xfrm>
              <a:off x="1763688" y="3068960"/>
              <a:ext cx="1224136" cy="307777"/>
            </a:xfrm>
            <a:prstGeom prst="rect">
              <a:avLst/>
            </a:prstGeom>
            <a:solidFill>
              <a:srgbClr val="FFFF00"/>
            </a:solidFill>
          </p:spPr>
          <p:txBody>
            <a:bodyPr wrap="square" rtlCol="0">
              <a:spAutoFit/>
            </a:bodyPr>
            <a:lstStyle/>
            <a:p>
              <a:r>
                <a:rPr lang="de-DE" sz="1400" b="1" dirty="0" smtClean="0"/>
                <a:t>Fall: </a:t>
              </a:r>
              <a:r>
                <a:rPr lang="de-DE" sz="1400" b="1" dirty="0" smtClean="0">
                  <a:solidFill>
                    <a:srgbClr val="C00000"/>
                  </a:solidFill>
                </a:rPr>
                <a:t>Autarkie</a:t>
              </a:r>
              <a:endParaRPr lang="de-DE" sz="1400" b="1" dirty="0">
                <a:solidFill>
                  <a:srgbClr val="C00000"/>
                </a:solidFill>
              </a:endParaRPr>
            </a:p>
          </p:txBody>
        </p:sp>
      </p:grpSp>
    </p:spTree>
    <p:extLst>
      <p:ext uri="{BB962C8B-B14F-4D97-AF65-F5344CB8AC3E}">
        <p14:creationId xmlns:p14="http://schemas.microsoft.com/office/powerpoint/2010/main" val="891901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2020" y="629092"/>
            <a:ext cx="4135121" cy="6067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9"/>
          <p:cNvSpPr txBox="1">
            <a:spLocks noChangeArrowheads="1"/>
          </p:cNvSpPr>
          <p:nvPr/>
        </p:nvSpPr>
        <p:spPr bwMode="auto">
          <a:xfrm>
            <a:off x="1295400" y="80963"/>
            <a:ext cx="5675913" cy="523220"/>
          </a:xfrm>
          <a:prstGeom prst="rect">
            <a:avLst/>
          </a:prstGeom>
          <a:noFill/>
          <a:ln w="9525">
            <a:noFill/>
            <a:miter lim="800000"/>
            <a:headEnd/>
            <a:tailEnd/>
          </a:ln>
        </p:spPr>
        <p:txBody>
          <a:bodyPr wrap="none">
            <a:spAutoFit/>
          </a:bodyPr>
          <a:lstStyle/>
          <a:p>
            <a:r>
              <a:rPr lang="de-DE" sz="2800" b="1" dirty="0" err="1" smtClean="0">
                <a:solidFill>
                  <a:srgbClr val="000000"/>
                </a:solidFill>
              </a:rPr>
              <a:t>PhysiKonkret</a:t>
            </a:r>
            <a:r>
              <a:rPr lang="de-DE" sz="2800" b="1" dirty="0" smtClean="0">
                <a:solidFill>
                  <a:srgbClr val="000000"/>
                </a:solidFill>
              </a:rPr>
              <a:t>  </a:t>
            </a:r>
            <a:r>
              <a:rPr lang="de-DE" sz="2800" b="1" dirty="0" err="1" smtClean="0">
                <a:solidFill>
                  <a:srgbClr val="000000"/>
                </a:solidFill>
              </a:rPr>
              <a:t>nr.24</a:t>
            </a:r>
            <a:r>
              <a:rPr lang="de-DE" sz="2800" b="1" dirty="0" smtClean="0">
                <a:solidFill>
                  <a:srgbClr val="000000"/>
                </a:solidFill>
              </a:rPr>
              <a:t>, September 2015</a:t>
            </a:r>
            <a:endParaRPr lang="de-DE" sz="2400" b="1" dirty="0">
              <a:solidFill>
                <a:srgbClr val="000000"/>
              </a:solidFill>
            </a:endParaRPr>
          </a:p>
        </p:txBody>
      </p:sp>
      <p:sp>
        <p:nvSpPr>
          <p:cNvPr id="8" name="Text Box 6"/>
          <p:cNvSpPr txBox="1">
            <a:spLocks noChangeArrowheads="1"/>
          </p:cNvSpPr>
          <p:nvPr/>
        </p:nvSpPr>
        <p:spPr bwMode="auto">
          <a:xfrm>
            <a:off x="4904516" y="2765947"/>
            <a:ext cx="3982625" cy="1326105"/>
          </a:xfrm>
          <a:prstGeom prst="rect">
            <a:avLst/>
          </a:prstGeom>
          <a:solidFill>
            <a:srgbClr val="CCFFFF"/>
          </a:solidFill>
          <a:ln w="9525">
            <a:noFill/>
            <a:miter lim="800000"/>
            <a:headEnd/>
            <a:tailEnd/>
          </a:ln>
        </p:spPr>
        <p:txBody>
          <a:bodyPr wrap="square" lIns="36000" tIns="108000" rIns="0" bIns="108000">
            <a:spAutoFit/>
          </a:bodyPr>
          <a:lstStyle/>
          <a:p>
            <a:r>
              <a:rPr lang="de-DE" sz="1600" u="sng" dirty="0">
                <a:solidFill>
                  <a:srgbClr val="000000"/>
                </a:solidFill>
                <a:latin typeface="Arial" panose="020B0604020202020204" pitchFamily="34" charset="0"/>
                <a:cs typeface="Arial" panose="020B0604020202020204" pitchFamily="34" charset="0"/>
              </a:rPr>
              <a:t>Zum Original:</a:t>
            </a:r>
            <a:r>
              <a:rPr lang="de-DE" sz="1600" dirty="0">
                <a:solidFill>
                  <a:srgbClr val="000000"/>
                </a:solidFill>
                <a:latin typeface="Arial" panose="020B0604020202020204" pitchFamily="34" charset="0"/>
                <a:cs typeface="Arial" panose="020B0604020202020204" pitchFamily="34" charset="0"/>
              </a:rPr>
              <a:t> </a:t>
            </a:r>
          </a:p>
          <a:p>
            <a:r>
              <a:rPr lang="de-DE" sz="800" dirty="0">
                <a:solidFill>
                  <a:srgbClr val="000000"/>
                </a:solidFill>
              </a:rPr>
              <a:t> </a:t>
            </a:r>
          </a:p>
          <a:p>
            <a:r>
              <a:rPr lang="de-DE" sz="1600" b="1" u="sng" dirty="0">
                <a:hlinkClick r:id="rId3"/>
              </a:rPr>
              <a:t>http://</a:t>
            </a:r>
            <a:r>
              <a:rPr lang="de-DE" sz="1600" b="1" u="sng" dirty="0" err="1" smtClean="0">
                <a:hlinkClick r:id="rId3"/>
              </a:rPr>
              <a:t>www.dpg-physik.de</a:t>
            </a:r>
            <a:r>
              <a:rPr lang="de-DE" sz="1600" b="1" u="sng" dirty="0" smtClean="0">
                <a:hlinkClick r:id="rId3"/>
              </a:rPr>
              <a:t>/</a:t>
            </a:r>
            <a:r>
              <a:rPr lang="de-DE" sz="1600" b="1" u="sng" dirty="0" err="1" smtClean="0">
                <a:hlinkClick r:id="rId3"/>
              </a:rPr>
              <a:t>veroeffentlichung</a:t>
            </a:r>
            <a:r>
              <a:rPr lang="de-DE" sz="1600" b="1" u="sng" dirty="0" smtClean="0">
                <a:hlinkClick r:id="rId3"/>
              </a:rPr>
              <a:t>/</a:t>
            </a:r>
            <a:r>
              <a:rPr lang="de-DE" sz="1600" b="1" u="sng" dirty="0" err="1" smtClean="0">
                <a:hlinkClick r:id="rId3"/>
              </a:rPr>
              <a:t>physik_konkret</a:t>
            </a:r>
            <a:r>
              <a:rPr lang="de-DE" sz="1600" b="1" u="sng" dirty="0" smtClean="0">
                <a:hlinkClick r:id="rId3"/>
              </a:rPr>
              <a:t>/</a:t>
            </a:r>
            <a:r>
              <a:rPr lang="de-DE" sz="1600" b="1" u="sng" dirty="0" err="1" smtClean="0">
                <a:hlinkClick r:id="rId3"/>
              </a:rPr>
              <a:t>pix</a:t>
            </a:r>
            <a:r>
              <a:rPr lang="de-DE" sz="1600" b="1" u="sng" dirty="0" smtClean="0">
                <a:hlinkClick r:id="rId3"/>
              </a:rPr>
              <a:t>/</a:t>
            </a:r>
            <a:r>
              <a:rPr lang="de-DE" sz="1600" b="1" u="sng" dirty="0" err="1" smtClean="0">
                <a:hlinkClick r:id="rId3"/>
              </a:rPr>
              <a:t>Physik_Konkret_24.pdf</a:t>
            </a:r>
            <a:r>
              <a:rPr lang="de-DE" sz="1600" b="1" u="sng" dirty="0" smtClean="0"/>
              <a:t> </a:t>
            </a:r>
            <a:endParaRPr lang="de-DE" sz="1600" b="1" dirty="0">
              <a:solidFill>
                <a:srgbClr val="000000"/>
              </a:solidFill>
            </a:endParaRPr>
          </a:p>
        </p:txBody>
      </p:sp>
      <p:sp>
        <p:nvSpPr>
          <p:cNvPr id="11" name="Textfeld 10"/>
          <p:cNvSpPr txBox="1"/>
          <p:nvPr/>
        </p:nvSpPr>
        <p:spPr>
          <a:xfrm>
            <a:off x="423933" y="1160748"/>
            <a:ext cx="3571328" cy="369332"/>
          </a:xfrm>
          <a:prstGeom prst="rect">
            <a:avLst/>
          </a:prstGeom>
          <a:noFill/>
        </p:spPr>
        <p:txBody>
          <a:bodyPr wrap="square" rtlCol="0">
            <a:spAutoFit/>
          </a:bodyPr>
          <a:lstStyle/>
          <a:p>
            <a:r>
              <a:rPr lang="de-DE" b="1" dirty="0" smtClean="0"/>
              <a:t>Zusammenfassende  Aussage:</a:t>
            </a:r>
            <a:endParaRPr lang="de-DE" b="1" dirty="0"/>
          </a:p>
        </p:txBody>
      </p:sp>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551" y="1530080"/>
            <a:ext cx="3722583" cy="342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509876" y="5296989"/>
            <a:ext cx="3629808" cy="1200329"/>
          </a:xfrm>
          <a:prstGeom prst="rect">
            <a:avLst/>
          </a:prstGeom>
          <a:solidFill>
            <a:srgbClr val="FFC000"/>
          </a:solidFill>
        </p:spPr>
        <p:txBody>
          <a:bodyPr wrap="square" rtlCol="0">
            <a:spAutoFit/>
          </a:bodyPr>
          <a:lstStyle/>
          <a:p>
            <a:r>
              <a:rPr lang="de-DE" u="sng" dirty="0" smtClean="0"/>
              <a:t>also:</a:t>
            </a:r>
          </a:p>
          <a:p>
            <a:r>
              <a:rPr lang="de-DE" dirty="0" smtClean="0"/>
              <a:t>1. WP </a:t>
            </a:r>
            <a:r>
              <a:rPr lang="de-DE" b="1" dirty="0" smtClean="0"/>
              <a:t>effizient</a:t>
            </a:r>
          </a:p>
          <a:p>
            <a:r>
              <a:rPr lang="de-DE" dirty="0" smtClean="0"/>
              <a:t>2. WP passt zur </a:t>
            </a:r>
            <a:br>
              <a:rPr lang="de-DE" dirty="0" smtClean="0"/>
            </a:br>
            <a:r>
              <a:rPr lang="de-DE" dirty="0" smtClean="0"/>
              <a:t>    Energiewende mit  </a:t>
            </a:r>
            <a:r>
              <a:rPr lang="de-DE" b="1" dirty="0" smtClean="0"/>
              <a:t>Strom aus RE</a:t>
            </a:r>
            <a:r>
              <a:rPr lang="de-DE" dirty="0" smtClean="0"/>
              <a:t>.</a:t>
            </a:r>
            <a:endParaRPr lang="de-DE" dirty="0"/>
          </a:p>
        </p:txBody>
      </p:sp>
    </p:spTree>
    <p:extLst>
      <p:ext uri="{BB962C8B-B14F-4D97-AF65-F5344CB8AC3E}">
        <p14:creationId xmlns:p14="http://schemas.microsoft.com/office/powerpoint/2010/main" val="24865730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9890" y="588771"/>
            <a:ext cx="6480212" cy="369332"/>
          </a:xfrm>
          <a:prstGeom prst="rect">
            <a:avLst/>
          </a:prstGeom>
          <a:noFill/>
        </p:spPr>
        <p:txBody>
          <a:bodyPr wrap="square" rtlCol="0">
            <a:spAutoFit/>
          </a:bodyPr>
          <a:lstStyle/>
          <a:p>
            <a:r>
              <a:rPr lang="de-DE" b="1" dirty="0" smtClean="0">
                <a:solidFill>
                  <a:srgbClr val="C00000"/>
                </a:solidFill>
              </a:rPr>
              <a:t>1. Import =0 (Autarkie Fall): </a:t>
            </a:r>
            <a:r>
              <a:rPr lang="de-DE" b="1" dirty="0">
                <a:solidFill>
                  <a:srgbClr val="C00000"/>
                </a:solidFill>
              </a:rPr>
              <a:t>ÜsF=1.40 </a:t>
            </a:r>
            <a:r>
              <a:rPr lang="de-DE" b="1" dirty="0" smtClean="0"/>
              <a:t>     </a:t>
            </a:r>
            <a:r>
              <a:rPr lang="de-DE" sz="1400" b="1" dirty="0" smtClean="0"/>
              <a:t>Daten </a:t>
            </a:r>
            <a:r>
              <a:rPr lang="de-DE" sz="1400" b="1" dirty="0"/>
              <a:t>aus 2014 AD</a:t>
            </a:r>
            <a:r>
              <a:rPr lang="de-DE" b="1" dirty="0"/>
              <a:t>.      </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9" y="1626146"/>
            <a:ext cx="4482613" cy="168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rafik 4"/>
          <p:cNvPicPr>
            <a:picLocks noChangeAspect="1"/>
          </p:cNvPicPr>
          <p:nvPr/>
        </p:nvPicPr>
        <p:blipFill>
          <a:blip r:embed="rId3" cstate="print"/>
          <a:stretch>
            <a:fillRect/>
          </a:stretch>
        </p:blipFill>
        <p:spPr>
          <a:xfrm>
            <a:off x="4476700" y="1638092"/>
            <a:ext cx="4631804" cy="1669517"/>
          </a:xfrm>
          <a:prstGeom prst="rect">
            <a:avLst/>
          </a:prstGeom>
        </p:spPr>
      </p:pic>
      <p:pic>
        <p:nvPicPr>
          <p:cNvPr id="6" name="Grafik 5"/>
          <p:cNvPicPr>
            <a:picLocks noChangeAspect="1"/>
          </p:cNvPicPr>
          <p:nvPr/>
        </p:nvPicPr>
        <p:blipFill>
          <a:blip r:embed="rId4" cstate="print"/>
          <a:stretch>
            <a:fillRect/>
          </a:stretch>
        </p:blipFill>
        <p:spPr>
          <a:xfrm>
            <a:off x="131324" y="3847669"/>
            <a:ext cx="8836604" cy="2624274"/>
          </a:xfrm>
          <a:prstGeom prst="rect">
            <a:avLst/>
          </a:prstGeom>
        </p:spPr>
      </p:pic>
      <p:sp>
        <p:nvSpPr>
          <p:cNvPr id="3" name="Textfeld 2"/>
          <p:cNvSpPr txBox="1"/>
          <p:nvPr/>
        </p:nvSpPr>
        <p:spPr>
          <a:xfrm>
            <a:off x="131324" y="1268760"/>
            <a:ext cx="1920396" cy="369332"/>
          </a:xfrm>
          <a:prstGeom prst="rect">
            <a:avLst/>
          </a:prstGeom>
          <a:noFill/>
        </p:spPr>
        <p:txBody>
          <a:bodyPr wrap="square" rtlCol="0">
            <a:spAutoFit/>
          </a:bodyPr>
          <a:lstStyle/>
          <a:p>
            <a:r>
              <a:rPr lang="de-DE" b="1" u="sng" dirty="0" smtClean="0"/>
              <a:t>Winter </a:t>
            </a:r>
            <a:r>
              <a:rPr lang="de-DE" u="sng" dirty="0" smtClean="0"/>
              <a:t>Halbjahr</a:t>
            </a:r>
            <a:endParaRPr lang="de-DE" u="sng" dirty="0"/>
          </a:p>
        </p:txBody>
      </p:sp>
      <p:sp>
        <p:nvSpPr>
          <p:cNvPr id="8" name="Textfeld 7"/>
          <p:cNvSpPr txBox="1"/>
          <p:nvPr/>
        </p:nvSpPr>
        <p:spPr>
          <a:xfrm>
            <a:off x="164582" y="3487629"/>
            <a:ext cx="3528392" cy="369332"/>
          </a:xfrm>
          <a:prstGeom prst="rect">
            <a:avLst/>
          </a:prstGeom>
          <a:noFill/>
        </p:spPr>
        <p:txBody>
          <a:bodyPr wrap="square" rtlCol="0">
            <a:spAutoFit/>
          </a:bodyPr>
          <a:lstStyle/>
          <a:p>
            <a:r>
              <a:rPr lang="de-DE" b="1" u="sng" dirty="0" smtClean="0"/>
              <a:t>Sommer</a:t>
            </a:r>
            <a:r>
              <a:rPr lang="de-DE" u="sng" dirty="0" smtClean="0"/>
              <a:t> Halbjahr </a:t>
            </a:r>
            <a:r>
              <a:rPr lang="de-DE" sz="1600" dirty="0" smtClean="0"/>
              <a:t>(Monate 4 bis 9)</a:t>
            </a:r>
            <a:endParaRPr lang="de-DE" sz="1600" dirty="0"/>
          </a:p>
        </p:txBody>
      </p:sp>
      <p:sp>
        <p:nvSpPr>
          <p:cNvPr id="4" name="Textfeld 3"/>
          <p:cNvSpPr txBox="1"/>
          <p:nvPr/>
        </p:nvSpPr>
        <p:spPr>
          <a:xfrm>
            <a:off x="888172" y="139912"/>
            <a:ext cx="7458920" cy="461665"/>
          </a:xfrm>
          <a:prstGeom prst="rect">
            <a:avLst/>
          </a:prstGeom>
          <a:noFill/>
        </p:spPr>
        <p:txBody>
          <a:bodyPr wrap="square" rtlCol="0">
            <a:spAutoFit/>
          </a:bodyPr>
          <a:lstStyle/>
          <a:p>
            <a:r>
              <a:rPr lang="de-DE" sz="2400" b="1" dirty="0" smtClean="0"/>
              <a:t>Tageswerte der Sp25 -Speicher </a:t>
            </a:r>
            <a:r>
              <a:rPr lang="de-DE" sz="2400" b="1" u="sng" dirty="0" smtClean="0"/>
              <a:t>Ent</a:t>
            </a:r>
            <a:r>
              <a:rPr lang="de-DE" sz="2400" b="1" dirty="0" smtClean="0"/>
              <a:t>ladung </a:t>
            </a:r>
            <a:r>
              <a:rPr lang="de-DE" dirty="0" smtClean="0"/>
              <a:t>(Basis: </a:t>
            </a:r>
            <a:r>
              <a:rPr lang="de-DE" dirty="0" err="1" smtClean="0"/>
              <a:t>2h</a:t>
            </a:r>
            <a:r>
              <a:rPr lang="de-DE" dirty="0" smtClean="0"/>
              <a:t> Werte) </a:t>
            </a:r>
            <a:endParaRPr lang="de-DE" dirty="0"/>
          </a:p>
        </p:txBody>
      </p:sp>
      <p:cxnSp>
        <p:nvCxnSpPr>
          <p:cNvPr id="9" name="Gerade Verbindung mit Pfeil 8"/>
          <p:cNvCxnSpPr/>
          <p:nvPr/>
        </p:nvCxnSpPr>
        <p:spPr>
          <a:xfrm>
            <a:off x="8208404" y="6633356"/>
            <a:ext cx="6840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4637150" y="6646042"/>
            <a:ext cx="4003302" cy="197934"/>
          </a:xfrm>
          <a:prstGeom prst="rect">
            <a:avLst/>
          </a:prstGeom>
          <a:noFill/>
        </p:spPr>
        <p:txBody>
          <a:bodyPr wrap="square" lIns="18000" tIns="18000" rIns="18000" bIns="18000" rtlCol="0">
            <a:spAutoFit/>
          </a:bodyPr>
          <a:lstStyle/>
          <a:p>
            <a:r>
              <a:rPr lang="de-DE" sz="1050" dirty="0" smtClean="0"/>
              <a:t>Speicher:  </a:t>
            </a:r>
            <a:r>
              <a:rPr lang="de-DE" sz="1050" dirty="0" err="1" smtClean="0"/>
              <a:t>GroßSpRE2014_Teil1_aktivJDL_2h.xlm</a:t>
            </a:r>
            <a:r>
              <a:rPr lang="de-DE" sz="1050" dirty="0" smtClean="0"/>
              <a:t>  </a:t>
            </a:r>
            <a:r>
              <a:rPr lang="de-DE" sz="1050" dirty="0" err="1" smtClean="0"/>
              <a:t>Dsp_Tag!Kapitel</a:t>
            </a:r>
            <a:r>
              <a:rPr lang="de-DE" sz="1050" dirty="0" smtClean="0"/>
              <a:t>  1.1 </a:t>
            </a:r>
            <a:endParaRPr lang="de-DE" sz="1600" dirty="0"/>
          </a:p>
        </p:txBody>
      </p:sp>
      <p:sp>
        <p:nvSpPr>
          <p:cNvPr id="7" name="Textfeld 6"/>
          <p:cNvSpPr txBox="1"/>
          <p:nvPr/>
        </p:nvSpPr>
        <p:spPr>
          <a:xfrm>
            <a:off x="-9890" y="1032991"/>
            <a:ext cx="7858254" cy="307777"/>
          </a:xfrm>
          <a:prstGeom prst="rect">
            <a:avLst/>
          </a:prstGeom>
          <a:solidFill>
            <a:schemeClr val="accent1">
              <a:lumMod val="20000"/>
              <a:lumOff val="80000"/>
              <a:alpha val="22000"/>
            </a:schemeClr>
          </a:solidFill>
        </p:spPr>
        <p:txBody>
          <a:bodyPr wrap="square" rtlCol="0">
            <a:spAutoFit/>
          </a:bodyPr>
          <a:lstStyle/>
          <a:p>
            <a:r>
              <a:rPr lang="de-DE" sz="1200" b="1" dirty="0" smtClean="0"/>
              <a:t>Bez.: </a:t>
            </a:r>
            <a:r>
              <a:rPr lang="de-DE" sz="1400" b="1" dirty="0" smtClean="0"/>
              <a:t>dSp25n</a:t>
            </a:r>
            <a:r>
              <a:rPr lang="de-DE" sz="1200" dirty="0" smtClean="0"/>
              <a:t> = Ausspeichern ( n..=„negativ“ = „&lt;=0“),  Inanspruchnahme des Langzeitspeichers durch </a:t>
            </a:r>
            <a:r>
              <a:rPr lang="de-DE" sz="1400" b="1" dirty="0" smtClean="0"/>
              <a:t>Betrieb der </a:t>
            </a:r>
            <a:r>
              <a:rPr lang="de-DE" sz="1400" b="1" dirty="0" err="1" smtClean="0"/>
              <a:t>GKW</a:t>
            </a:r>
            <a:endParaRPr lang="de-DE" sz="1200" b="1" dirty="0"/>
          </a:p>
        </p:txBody>
      </p:sp>
      <p:sp>
        <p:nvSpPr>
          <p:cNvPr id="12" name="Textfeld 11"/>
          <p:cNvSpPr txBox="1"/>
          <p:nvPr/>
        </p:nvSpPr>
        <p:spPr>
          <a:xfrm>
            <a:off x="0" y="8620"/>
            <a:ext cx="1187624" cy="184666"/>
          </a:xfrm>
          <a:prstGeom prst="rect">
            <a:avLst/>
          </a:prstGeom>
          <a:solidFill>
            <a:schemeClr val="bg2">
              <a:lumMod val="90000"/>
            </a:schemeClr>
          </a:solidFill>
        </p:spPr>
        <p:txBody>
          <a:bodyPr wrap="square" lIns="36000" tIns="0" rIns="36000" bIns="0" rtlCol="0">
            <a:spAutoFit/>
          </a:bodyPr>
          <a:lstStyle/>
          <a:p>
            <a:r>
              <a:rPr lang="de-DE" sz="1200" b="1" u="sng" dirty="0" smtClean="0"/>
              <a:t>Ein wichtiges Bild</a:t>
            </a:r>
            <a:endParaRPr lang="de-DE" sz="1200" b="1" u="sng" dirty="0"/>
          </a:p>
        </p:txBody>
      </p:sp>
    </p:spTree>
    <p:extLst>
      <p:ext uri="{BB962C8B-B14F-4D97-AF65-F5344CB8AC3E}">
        <p14:creationId xmlns:p14="http://schemas.microsoft.com/office/powerpoint/2010/main" val="18956855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663788" y="332656"/>
            <a:ext cx="3924436" cy="461665"/>
          </a:xfrm>
          <a:prstGeom prst="rect">
            <a:avLst/>
          </a:prstGeom>
          <a:noFill/>
        </p:spPr>
        <p:txBody>
          <a:bodyPr wrap="square" rtlCol="0">
            <a:spAutoFit/>
          </a:bodyPr>
          <a:lstStyle/>
          <a:p>
            <a:r>
              <a:rPr lang="de-DE" sz="2400" b="1" dirty="0" smtClean="0"/>
              <a:t>Vergleich der Auslegungsfälle</a:t>
            </a:r>
            <a:endParaRPr lang="de-DE" sz="24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16732"/>
            <a:ext cx="6480000" cy="1475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251520" y="6515373"/>
            <a:ext cx="4824536" cy="221018"/>
          </a:xfrm>
          <a:prstGeom prst="rect">
            <a:avLst/>
          </a:prstGeom>
          <a:noFill/>
        </p:spPr>
        <p:txBody>
          <a:bodyPr wrap="square" lIns="18000" tIns="18000" rIns="18000" bIns="18000" rtlCol="0">
            <a:spAutoFit/>
          </a:bodyPr>
          <a:lstStyle/>
          <a:p>
            <a:r>
              <a:rPr lang="de-DE" sz="1200" dirty="0" smtClean="0"/>
              <a:t>Speicher:  </a:t>
            </a:r>
            <a:r>
              <a:rPr lang="de-DE" sz="1200" dirty="0" err="1" smtClean="0"/>
              <a:t>GroßSpRE2014_Teil1_aktivJDL_2h.xlm</a:t>
            </a:r>
            <a:r>
              <a:rPr lang="de-DE" sz="1200" dirty="0" smtClean="0"/>
              <a:t>  </a:t>
            </a:r>
            <a:r>
              <a:rPr lang="de-DE" sz="1200" dirty="0" err="1" smtClean="0"/>
              <a:t>Dsp_Tag!Kapitel</a:t>
            </a:r>
            <a:r>
              <a:rPr lang="de-DE" sz="1200" dirty="0" smtClean="0"/>
              <a:t> 1.7</a:t>
            </a:r>
            <a:endParaRPr lang="de-DE" dirty="0"/>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744924"/>
            <a:ext cx="6480000" cy="21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404536" y="5144536"/>
            <a:ext cx="8442939" cy="1200329"/>
          </a:xfrm>
          <a:prstGeom prst="rect">
            <a:avLst/>
          </a:prstGeom>
          <a:solidFill>
            <a:srgbClr val="FFFF99"/>
          </a:solidFill>
          <a:ln w="12700">
            <a:solidFill>
              <a:schemeClr val="tx1"/>
            </a:solidFill>
          </a:ln>
        </p:spPr>
        <p:txBody>
          <a:bodyPr wrap="square" rtlCol="0">
            <a:spAutoFit/>
          </a:bodyPr>
          <a:lstStyle/>
          <a:p>
            <a:r>
              <a:rPr lang="de-DE" b="1" u="sng" dirty="0" smtClean="0"/>
              <a:t>Folgerung:</a:t>
            </a:r>
          </a:p>
          <a:p>
            <a:pPr marL="285750" indent="-285750">
              <a:buFont typeface="Arial" panose="020B0604020202020204" pitchFamily="34" charset="0"/>
              <a:buChar char="•"/>
            </a:pPr>
            <a:r>
              <a:rPr lang="de-DE" dirty="0"/>
              <a:t> </a:t>
            </a:r>
            <a:r>
              <a:rPr lang="de-DE" dirty="0" smtClean="0"/>
              <a:t> </a:t>
            </a:r>
            <a:r>
              <a:rPr lang="de-DE" b="1" dirty="0" smtClean="0">
                <a:solidFill>
                  <a:srgbClr val="C00000"/>
                </a:solidFill>
              </a:rPr>
              <a:t>Im Autarkie Fall </a:t>
            </a:r>
            <a:r>
              <a:rPr lang="de-DE" dirty="0" smtClean="0"/>
              <a:t>des RE Ausbaues ist die KWK als  Stromversorger  </a:t>
            </a:r>
            <a:r>
              <a:rPr lang="de-DE" b="1" dirty="0" smtClean="0">
                <a:solidFill>
                  <a:srgbClr val="C00000"/>
                </a:solidFill>
              </a:rPr>
              <a:t>wenig geeignet</a:t>
            </a:r>
            <a:r>
              <a:rPr lang="de-DE" dirty="0" smtClean="0"/>
              <a:t>.</a:t>
            </a:r>
          </a:p>
          <a:p>
            <a:pPr marL="285750" indent="-285750">
              <a:buFont typeface="Arial" panose="020B0604020202020204" pitchFamily="34" charset="0"/>
              <a:buChar char="•"/>
            </a:pPr>
            <a:r>
              <a:rPr lang="de-DE" dirty="0"/>
              <a:t> </a:t>
            </a:r>
            <a:r>
              <a:rPr lang="de-DE" dirty="0" smtClean="0"/>
              <a:t> Bei </a:t>
            </a:r>
            <a:r>
              <a:rPr lang="de-DE" b="1" dirty="0" smtClean="0">
                <a:solidFill>
                  <a:srgbClr val="3333FF"/>
                </a:solidFill>
              </a:rPr>
              <a:t>Bruttodeckung</a:t>
            </a:r>
            <a:r>
              <a:rPr lang="de-DE" dirty="0" smtClean="0"/>
              <a:t> des RE Ausbaues gäbe es einen </a:t>
            </a:r>
            <a:r>
              <a:rPr lang="de-DE" b="1" dirty="0" smtClean="0">
                <a:solidFill>
                  <a:srgbClr val="FF0000"/>
                </a:solidFill>
              </a:rPr>
              <a:t>nachhaltigen</a:t>
            </a:r>
            <a:r>
              <a:rPr lang="de-DE" dirty="0" smtClean="0"/>
              <a:t> </a:t>
            </a:r>
            <a:r>
              <a:rPr lang="de-DE" dirty="0"/>
              <a:t>Einsatz der </a:t>
            </a:r>
            <a:r>
              <a:rPr lang="de-DE" dirty="0" smtClean="0"/>
              <a:t>KWK</a:t>
            </a:r>
            <a:br>
              <a:rPr lang="de-DE" dirty="0" smtClean="0"/>
            </a:br>
            <a:r>
              <a:rPr lang="de-DE" dirty="0" smtClean="0"/>
              <a:t>    höchstens dann, wenn</a:t>
            </a:r>
            <a:r>
              <a:rPr lang="de-DE" b="1" dirty="0" smtClean="0">
                <a:solidFill>
                  <a:srgbClr val="009900"/>
                </a:solidFill>
              </a:rPr>
              <a:t> ein Ausbau der Kurzzeitspeicher </a:t>
            </a:r>
            <a:r>
              <a:rPr lang="de-DE" dirty="0" smtClean="0"/>
              <a:t> unterlassen würde.</a:t>
            </a:r>
            <a:endParaRPr lang="de-DE" dirty="0"/>
          </a:p>
        </p:txBody>
      </p:sp>
      <p:sp>
        <p:nvSpPr>
          <p:cNvPr id="5" name="Ellipse 4"/>
          <p:cNvSpPr/>
          <p:nvPr/>
        </p:nvSpPr>
        <p:spPr>
          <a:xfrm>
            <a:off x="5868144" y="1916832"/>
            <a:ext cx="612068" cy="324036"/>
          </a:xfrm>
          <a:prstGeom prst="ellipse">
            <a:avLst/>
          </a:prstGeom>
          <a:solidFill>
            <a:srgbClr val="FFFF00">
              <a:alpha val="8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5067672" y="3537012"/>
            <a:ext cx="1556556" cy="324036"/>
          </a:xfrm>
          <a:prstGeom prst="ellipse">
            <a:avLst/>
          </a:prstGeom>
          <a:solidFill>
            <a:srgbClr val="FFFF00">
              <a:alpha val="8000"/>
            </a:srgbClr>
          </a:solidFill>
          <a:ln w="381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p:cNvSpPr/>
          <p:nvPr/>
        </p:nvSpPr>
        <p:spPr>
          <a:xfrm>
            <a:off x="8566150" y="257175"/>
            <a:ext cx="222250" cy="222250"/>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991844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9890" y="588771"/>
            <a:ext cx="6480212" cy="369332"/>
          </a:xfrm>
          <a:prstGeom prst="rect">
            <a:avLst/>
          </a:prstGeom>
          <a:noFill/>
        </p:spPr>
        <p:txBody>
          <a:bodyPr wrap="square" rtlCol="0">
            <a:spAutoFit/>
          </a:bodyPr>
          <a:lstStyle/>
          <a:p>
            <a:r>
              <a:rPr lang="de-DE" b="1" dirty="0" smtClean="0">
                <a:solidFill>
                  <a:srgbClr val="C00000"/>
                </a:solidFill>
              </a:rPr>
              <a:t>1. Import =0 (Autarkie Fall): </a:t>
            </a:r>
            <a:r>
              <a:rPr lang="de-DE" b="1" dirty="0">
                <a:solidFill>
                  <a:srgbClr val="C00000"/>
                </a:solidFill>
              </a:rPr>
              <a:t>ÜsF=1.40 </a:t>
            </a:r>
            <a:r>
              <a:rPr lang="de-DE" b="1" dirty="0" smtClean="0"/>
              <a:t>     </a:t>
            </a:r>
            <a:r>
              <a:rPr lang="de-DE" sz="1400" b="1" dirty="0" smtClean="0"/>
              <a:t>Daten </a:t>
            </a:r>
            <a:r>
              <a:rPr lang="de-DE" sz="1400" b="1" dirty="0"/>
              <a:t>aus 2014 AD</a:t>
            </a:r>
            <a:r>
              <a:rPr lang="de-DE" b="1" dirty="0"/>
              <a:t>.      </a:t>
            </a:r>
          </a:p>
        </p:txBody>
      </p:sp>
      <p:sp>
        <p:nvSpPr>
          <p:cNvPr id="3" name="Textfeld 2"/>
          <p:cNvSpPr txBox="1"/>
          <p:nvPr/>
        </p:nvSpPr>
        <p:spPr>
          <a:xfrm>
            <a:off x="131324" y="1318143"/>
            <a:ext cx="1920396" cy="369332"/>
          </a:xfrm>
          <a:prstGeom prst="rect">
            <a:avLst/>
          </a:prstGeom>
          <a:noFill/>
        </p:spPr>
        <p:txBody>
          <a:bodyPr wrap="square" rtlCol="0">
            <a:spAutoFit/>
          </a:bodyPr>
          <a:lstStyle/>
          <a:p>
            <a:r>
              <a:rPr lang="de-DE" b="1" u="sng" dirty="0" smtClean="0"/>
              <a:t>Winter </a:t>
            </a:r>
            <a:r>
              <a:rPr lang="de-DE" u="sng" dirty="0" smtClean="0"/>
              <a:t>Halbjahr</a:t>
            </a:r>
            <a:endParaRPr lang="de-DE" u="sng" dirty="0"/>
          </a:p>
        </p:txBody>
      </p:sp>
      <p:sp>
        <p:nvSpPr>
          <p:cNvPr id="8" name="Textfeld 7"/>
          <p:cNvSpPr txBox="1"/>
          <p:nvPr/>
        </p:nvSpPr>
        <p:spPr>
          <a:xfrm>
            <a:off x="179512" y="3513950"/>
            <a:ext cx="3528392" cy="369332"/>
          </a:xfrm>
          <a:prstGeom prst="rect">
            <a:avLst/>
          </a:prstGeom>
          <a:noFill/>
        </p:spPr>
        <p:txBody>
          <a:bodyPr wrap="square" rtlCol="0">
            <a:spAutoFit/>
          </a:bodyPr>
          <a:lstStyle/>
          <a:p>
            <a:r>
              <a:rPr lang="de-DE" b="1" u="sng" dirty="0" smtClean="0"/>
              <a:t>Sommer</a:t>
            </a:r>
            <a:r>
              <a:rPr lang="de-DE" u="sng" dirty="0" smtClean="0"/>
              <a:t> Halbjahr </a:t>
            </a:r>
            <a:r>
              <a:rPr lang="de-DE" sz="1600" dirty="0" smtClean="0"/>
              <a:t>(Monate 4 bis 9)</a:t>
            </a:r>
            <a:endParaRPr lang="de-DE" sz="1600" dirty="0"/>
          </a:p>
        </p:txBody>
      </p:sp>
      <p:sp>
        <p:nvSpPr>
          <p:cNvPr id="4" name="Textfeld 3"/>
          <p:cNvSpPr txBox="1"/>
          <p:nvPr/>
        </p:nvSpPr>
        <p:spPr>
          <a:xfrm>
            <a:off x="792088" y="116632"/>
            <a:ext cx="7992379" cy="461665"/>
          </a:xfrm>
          <a:prstGeom prst="rect">
            <a:avLst/>
          </a:prstGeom>
          <a:noFill/>
        </p:spPr>
        <p:txBody>
          <a:bodyPr wrap="square" rtlCol="0">
            <a:spAutoFit/>
          </a:bodyPr>
          <a:lstStyle/>
          <a:p>
            <a:r>
              <a:rPr lang="de-DE" sz="2400" b="1" dirty="0" smtClean="0"/>
              <a:t>Tageswerte der temporären Stromüberschüsse </a:t>
            </a:r>
            <a:r>
              <a:rPr lang="de-DE" dirty="0" smtClean="0"/>
              <a:t>(Basis: </a:t>
            </a:r>
            <a:r>
              <a:rPr lang="de-DE" dirty="0" err="1" smtClean="0"/>
              <a:t>2h</a:t>
            </a:r>
            <a:r>
              <a:rPr lang="de-DE" dirty="0" smtClean="0"/>
              <a:t> Werte) </a:t>
            </a:r>
            <a:endParaRPr lang="de-DE"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920" y="1687475"/>
            <a:ext cx="4365283" cy="17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701000"/>
            <a:ext cx="4542600" cy="17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318" y="3883282"/>
            <a:ext cx="8197363" cy="2558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p:cNvSpPr txBox="1"/>
          <p:nvPr/>
        </p:nvSpPr>
        <p:spPr>
          <a:xfrm>
            <a:off x="107504" y="61863"/>
            <a:ext cx="468052" cy="461665"/>
          </a:xfrm>
          <a:prstGeom prst="rect">
            <a:avLst/>
          </a:prstGeom>
          <a:solidFill>
            <a:schemeClr val="bg2"/>
          </a:solidFill>
          <a:ln w="12700">
            <a:solidFill>
              <a:schemeClr val="tx1"/>
            </a:solidFill>
          </a:ln>
        </p:spPr>
        <p:txBody>
          <a:bodyPr wrap="square" rtlCol="0">
            <a:spAutoFit/>
          </a:bodyPr>
          <a:lstStyle/>
          <a:p>
            <a:r>
              <a:rPr lang="de-DE" sz="2400" b="1" dirty="0" smtClean="0">
                <a:solidFill>
                  <a:srgbClr val="008000"/>
                </a:solidFill>
              </a:rPr>
              <a:t>B:</a:t>
            </a:r>
            <a:endParaRPr lang="de-DE" sz="2400" b="1" dirty="0">
              <a:solidFill>
                <a:srgbClr val="008000"/>
              </a:solidFill>
            </a:endParaRPr>
          </a:p>
        </p:txBody>
      </p:sp>
      <p:sp>
        <p:nvSpPr>
          <p:cNvPr id="10" name="Textfeld 9"/>
          <p:cNvSpPr txBox="1"/>
          <p:nvPr/>
        </p:nvSpPr>
        <p:spPr>
          <a:xfrm>
            <a:off x="4211960" y="6592358"/>
            <a:ext cx="4572507" cy="221018"/>
          </a:xfrm>
          <a:prstGeom prst="rect">
            <a:avLst/>
          </a:prstGeom>
          <a:noFill/>
        </p:spPr>
        <p:txBody>
          <a:bodyPr wrap="square" lIns="18000" tIns="18000" rIns="18000" bIns="18000" rtlCol="0">
            <a:spAutoFit/>
          </a:bodyPr>
          <a:lstStyle/>
          <a:p>
            <a:r>
              <a:rPr lang="de-DE" sz="1200" dirty="0" smtClean="0"/>
              <a:t>Speicher:  </a:t>
            </a:r>
            <a:r>
              <a:rPr lang="de-DE" sz="1200" dirty="0" err="1" smtClean="0"/>
              <a:t>GroßSpRE2014_Teil1_aktivJDL_2h.xlm</a:t>
            </a:r>
            <a:r>
              <a:rPr lang="de-DE" sz="1200" dirty="0" smtClean="0"/>
              <a:t>  </a:t>
            </a:r>
            <a:r>
              <a:rPr lang="de-DE" sz="1200" dirty="0" err="1" smtClean="0"/>
              <a:t>Dsp_Tag!Kapitel</a:t>
            </a:r>
            <a:r>
              <a:rPr lang="de-DE" sz="1200" dirty="0" smtClean="0"/>
              <a:t> 2.1 </a:t>
            </a:r>
            <a:endParaRPr lang="de-DE" dirty="0"/>
          </a:p>
        </p:txBody>
      </p:sp>
      <p:sp>
        <p:nvSpPr>
          <p:cNvPr id="11" name="Textfeld 10"/>
          <p:cNvSpPr txBox="1"/>
          <p:nvPr/>
        </p:nvSpPr>
        <p:spPr>
          <a:xfrm>
            <a:off x="179512" y="1041144"/>
            <a:ext cx="8424937" cy="276999"/>
          </a:xfrm>
          <a:prstGeom prst="rect">
            <a:avLst/>
          </a:prstGeom>
          <a:solidFill>
            <a:schemeClr val="accent1">
              <a:lumMod val="20000"/>
              <a:lumOff val="80000"/>
              <a:alpha val="27000"/>
            </a:schemeClr>
          </a:solidFill>
        </p:spPr>
        <p:txBody>
          <a:bodyPr wrap="square" rtlCol="0">
            <a:spAutoFit/>
          </a:bodyPr>
          <a:lstStyle/>
          <a:p>
            <a:r>
              <a:rPr lang="de-DE" sz="1200" b="1" dirty="0" smtClean="0"/>
              <a:t>Bez.: </a:t>
            </a:r>
            <a:r>
              <a:rPr lang="de-DE" sz="1200" b="1" dirty="0" err="1" smtClean="0">
                <a:solidFill>
                  <a:srgbClr val="FF0000"/>
                </a:solidFill>
              </a:rPr>
              <a:t>dSp</a:t>
            </a:r>
            <a:r>
              <a:rPr lang="de-DE" sz="800" b="1" dirty="0" err="1" smtClean="0">
                <a:solidFill>
                  <a:srgbClr val="C00000"/>
                </a:solidFill>
              </a:rPr>
              <a:t>_</a:t>
            </a:r>
            <a:r>
              <a:rPr lang="de-DE" sz="1200" b="1" dirty="0" err="1" smtClean="0">
                <a:solidFill>
                  <a:srgbClr val="C00000"/>
                </a:solidFill>
              </a:rPr>
              <a:t>p</a:t>
            </a:r>
            <a:r>
              <a:rPr lang="de-DE" sz="1200" dirty="0" smtClean="0"/>
              <a:t> </a:t>
            </a:r>
            <a:r>
              <a:rPr lang="de-DE" sz="1200" dirty="0" smtClean="0">
                <a:solidFill>
                  <a:srgbClr val="C00000"/>
                </a:solidFill>
              </a:rPr>
              <a:t>= </a:t>
            </a:r>
            <a:r>
              <a:rPr lang="de-DE" sz="1200" b="1" dirty="0" smtClean="0">
                <a:solidFill>
                  <a:srgbClr val="C00000"/>
                </a:solidFill>
              </a:rPr>
              <a:t>positiver</a:t>
            </a:r>
            <a:r>
              <a:rPr lang="de-DE" sz="1200" dirty="0" smtClean="0">
                <a:solidFill>
                  <a:srgbClr val="C00000"/>
                </a:solidFill>
              </a:rPr>
              <a:t> </a:t>
            </a:r>
            <a:r>
              <a:rPr lang="de-DE" sz="1200" dirty="0" smtClean="0"/>
              <a:t>Beitrag zum Speicher Sp (= Sp80 oder Sp25),  daher </a:t>
            </a:r>
            <a:r>
              <a:rPr lang="de-DE" sz="1200" b="1" dirty="0" smtClean="0">
                <a:solidFill>
                  <a:srgbClr val="C00000"/>
                </a:solidFill>
              </a:rPr>
              <a:t>freie Kapazität für flexiblen Verbraucher </a:t>
            </a:r>
            <a:r>
              <a:rPr lang="de-DE" sz="1200" dirty="0" smtClean="0"/>
              <a:t>wie z.B. WP </a:t>
            </a:r>
            <a:endParaRPr lang="de-DE" sz="1200" dirty="0"/>
          </a:p>
        </p:txBody>
      </p:sp>
      <p:sp>
        <p:nvSpPr>
          <p:cNvPr id="12" name="Rechteck 11"/>
          <p:cNvSpPr/>
          <p:nvPr/>
        </p:nvSpPr>
        <p:spPr>
          <a:xfrm>
            <a:off x="2339752" y="5929535"/>
            <a:ext cx="4536504" cy="307777"/>
          </a:xfrm>
          <a:prstGeom prst="rect">
            <a:avLst/>
          </a:prstGeom>
          <a:solidFill>
            <a:srgbClr val="CCFF99">
              <a:alpha val="48000"/>
            </a:srgbClr>
          </a:solidFill>
        </p:spPr>
        <p:txBody>
          <a:bodyPr wrap="square" lIns="36000" rIns="36000">
            <a:spAutoFit/>
          </a:bodyPr>
          <a:lstStyle/>
          <a:p>
            <a:r>
              <a:rPr lang="de-DE" sz="1400" b="1" dirty="0" smtClean="0">
                <a:solidFill>
                  <a:srgbClr val="C00000"/>
                </a:solidFill>
              </a:rPr>
              <a:t>100%: Im Sommer jeden </a:t>
            </a:r>
            <a:r>
              <a:rPr lang="de-DE" sz="1400" b="1" dirty="0">
                <a:solidFill>
                  <a:srgbClr val="C00000"/>
                </a:solidFill>
              </a:rPr>
              <a:t>Tag  temporäre </a:t>
            </a:r>
            <a:r>
              <a:rPr lang="de-DE" sz="1400" b="1" dirty="0" smtClean="0">
                <a:solidFill>
                  <a:srgbClr val="C00000"/>
                </a:solidFill>
              </a:rPr>
              <a:t>Stromüberschüsse</a:t>
            </a:r>
            <a:r>
              <a:rPr lang="de-DE" sz="1400" b="1" dirty="0">
                <a:solidFill>
                  <a:srgbClr val="3333FF"/>
                </a:solidFill>
              </a:rPr>
              <a:t>.</a:t>
            </a:r>
          </a:p>
        </p:txBody>
      </p:sp>
      <p:sp>
        <p:nvSpPr>
          <p:cNvPr id="13" name="Rechteck 12"/>
          <p:cNvSpPr/>
          <p:nvPr/>
        </p:nvSpPr>
        <p:spPr>
          <a:xfrm>
            <a:off x="3815916" y="3407044"/>
            <a:ext cx="3996444" cy="276999"/>
          </a:xfrm>
          <a:prstGeom prst="rect">
            <a:avLst/>
          </a:prstGeom>
          <a:solidFill>
            <a:schemeClr val="accent3">
              <a:lumMod val="40000"/>
              <a:lumOff val="60000"/>
              <a:alpha val="48000"/>
            </a:schemeClr>
          </a:solidFill>
        </p:spPr>
        <p:txBody>
          <a:bodyPr wrap="square" lIns="36000" rIns="36000">
            <a:spAutoFit/>
          </a:bodyPr>
          <a:lstStyle/>
          <a:p>
            <a:r>
              <a:rPr lang="de-DE" sz="1200" b="1" dirty="0" smtClean="0">
                <a:solidFill>
                  <a:srgbClr val="C00000"/>
                </a:solidFill>
              </a:rPr>
              <a:t>Im Winter : 88% der Tage mit temporären Stromüberschüssen</a:t>
            </a:r>
            <a:endParaRPr lang="de-DE" sz="1200" b="1" dirty="0">
              <a:solidFill>
                <a:srgbClr val="C00000"/>
              </a:solidFill>
            </a:endParaRPr>
          </a:p>
        </p:txBody>
      </p:sp>
    </p:spTree>
    <p:extLst>
      <p:ext uri="{BB962C8B-B14F-4D97-AF65-F5344CB8AC3E}">
        <p14:creationId xmlns:p14="http://schemas.microsoft.com/office/powerpoint/2010/main" val="4016015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2706" y="2384884"/>
            <a:ext cx="8244916" cy="2400657"/>
          </a:xfrm>
          <a:prstGeom prst="rect">
            <a:avLst/>
          </a:prstGeom>
          <a:noFill/>
        </p:spPr>
        <p:txBody>
          <a:bodyPr wrap="square" rtlCol="0">
            <a:spAutoFit/>
          </a:bodyPr>
          <a:lstStyle/>
          <a:p>
            <a:r>
              <a:rPr lang="de-DE" sz="2000" b="1" dirty="0" smtClean="0"/>
              <a:t>Feststellung:</a:t>
            </a:r>
          </a:p>
          <a:p>
            <a:r>
              <a:rPr lang="de-DE" u="sng" dirty="0" smtClean="0"/>
              <a:t>Im Winterhalbjahr</a:t>
            </a:r>
          </a:p>
          <a:p>
            <a:r>
              <a:rPr lang="de-DE" dirty="0"/>
              <a:t> </a:t>
            </a:r>
            <a:r>
              <a:rPr lang="de-DE" dirty="0" smtClean="0"/>
              <a:t>Im </a:t>
            </a:r>
            <a:r>
              <a:rPr lang="de-DE" b="1" dirty="0" smtClean="0">
                <a:solidFill>
                  <a:srgbClr val="C00000"/>
                </a:solidFill>
              </a:rPr>
              <a:t>Autarkiefall        </a:t>
            </a:r>
            <a:r>
              <a:rPr lang="de-DE" dirty="0" smtClean="0"/>
              <a:t>:  fast tägliche temporäre Stromüberschüsse</a:t>
            </a:r>
          </a:p>
          <a:p>
            <a:r>
              <a:rPr lang="de-DE" dirty="0"/>
              <a:t> </a:t>
            </a:r>
            <a:r>
              <a:rPr lang="de-DE" dirty="0" smtClean="0"/>
              <a:t>Bei </a:t>
            </a:r>
            <a:r>
              <a:rPr lang="de-DE" b="1" dirty="0" err="1" smtClean="0">
                <a:solidFill>
                  <a:srgbClr val="3333FF"/>
                </a:solidFill>
              </a:rPr>
              <a:t>BruttoDeckung</a:t>
            </a:r>
            <a:r>
              <a:rPr lang="de-DE" dirty="0" smtClean="0"/>
              <a:t> :  Deutlich weniger , aber erstaunlich häufige Stromüberschüsse</a:t>
            </a:r>
          </a:p>
          <a:p>
            <a:endParaRPr lang="de-DE" dirty="0" smtClean="0"/>
          </a:p>
          <a:p>
            <a:r>
              <a:rPr lang="de-DE" u="sng" dirty="0"/>
              <a:t>Im </a:t>
            </a:r>
            <a:r>
              <a:rPr lang="de-DE" u="sng" dirty="0" smtClean="0"/>
              <a:t>Sommerhalbjahr</a:t>
            </a:r>
            <a:endParaRPr lang="de-DE" u="sng" dirty="0"/>
          </a:p>
          <a:p>
            <a:r>
              <a:rPr lang="de-DE" dirty="0" smtClean="0"/>
              <a:t>                 </a:t>
            </a:r>
            <a:r>
              <a:rPr lang="de-DE" sz="2000" b="1" dirty="0" smtClean="0">
                <a:solidFill>
                  <a:srgbClr val="3333FF"/>
                </a:solidFill>
              </a:rPr>
              <a:t>Fast jeden Tag  temporäre Stromüberschüsse </a:t>
            </a:r>
            <a:br>
              <a:rPr lang="de-DE" sz="2000" b="1" dirty="0" smtClean="0">
                <a:solidFill>
                  <a:srgbClr val="3333FF"/>
                </a:solidFill>
              </a:rPr>
            </a:br>
            <a:r>
              <a:rPr lang="de-DE" sz="2000" b="1" dirty="0" smtClean="0">
                <a:solidFill>
                  <a:srgbClr val="3333FF"/>
                </a:solidFill>
              </a:rPr>
              <a:t>                                               schon bei nur </a:t>
            </a:r>
            <a:r>
              <a:rPr lang="de-DE" sz="2000" b="1" dirty="0" err="1" smtClean="0">
                <a:solidFill>
                  <a:srgbClr val="3333FF"/>
                </a:solidFill>
              </a:rPr>
              <a:t>BruttoDeckung</a:t>
            </a:r>
            <a:r>
              <a:rPr lang="de-DE" sz="2000" b="1" dirty="0" smtClean="0">
                <a:solidFill>
                  <a:srgbClr val="3333FF"/>
                </a:solidFill>
              </a:rPr>
              <a:t>.</a:t>
            </a:r>
            <a:endParaRPr lang="de-DE" b="1" dirty="0">
              <a:solidFill>
                <a:srgbClr val="3333FF"/>
              </a:solidFill>
            </a:endParaRPr>
          </a:p>
        </p:txBody>
      </p:sp>
      <p:sp>
        <p:nvSpPr>
          <p:cNvPr id="4" name="Textfeld 3"/>
          <p:cNvSpPr txBox="1"/>
          <p:nvPr/>
        </p:nvSpPr>
        <p:spPr>
          <a:xfrm>
            <a:off x="373254" y="4977172"/>
            <a:ext cx="7884876" cy="1692771"/>
          </a:xfrm>
          <a:prstGeom prst="rect">
            <a:avLst/>
          </a:prstGeom>
          <a:solidFill>
            <a:srgbClr val="92D050"/>
          </a:solidFill>
        </p:spPr>
        <p:txBody>
          <a:bodyPr wrap="square" rtlCol="0">
            <a:spAutoFit/>
          </a:bodyPr>
          <a:lstStyle/>
          <a:p>
            <a:r>
              <a:rPr lang="de-DE" sz="2400" b="1" dirty="0" smtClean="0"/>
              <a:t>Folgerung</a:t>
            </a:r>
            <a:r>
              <a:rPr lang="de-DE" sz="2000" b="1" dirty="0" smtClean="0"/>
              <a:t>:</a:t>
            </a:r>
          </a:p>
          <a:p>
            <a:r>
              <a:rPr lang="de-DE" sz="2000" b="1" dirty="0" smtClean="0"/>
              <a:t> - WP großzügig auslegen</a:t>
            </a:r>
            <a:r>
              <a:rPr lang="de-DE" sz="2000" dirty="0" smtClean="0"/>
              <a:t>, damit flexibler Betrieb möglich wird .</a:t>
            </a:r>
          </a:p>
          <a:p>
            <a:r>
              <a:rPr lang="de-DE" sz="2000" dirty="0" smtClean="0"/>
              <a:t>-  Preiswerten </a:t>
            </a:r>
            <a:r>
              <a:rPr lang="de-DE" sz="2000" b="1" dirty="0" smtClean="0">
                <a:solidFill>
                  <a:srgbClr val="3333FF"/>
                </a:solidFill>
              </a:rPr>
              <a:t>NT -Wärmespeicher </a:t>
            </a:r>
            <a:r>
              <a:rPr lang="de-DE" sz="2000" dirty="0" smtClean="0"/>
              <a:t>(z.B. </a:t>
            </a:r>
            <a:r>
              <a:rPr lang="de-DE" sz="2000" b="1" dirty="0" smtClean="0"/>
              <a:t>Gebäudehülle</a:t>
            </a:r>
            <a:r>
              <a:rPr lang="de-DE" sz="2000" dirty="0" smtClean="0"/>
              <a:t>)  nutzen  </a:t>
            </a:r>
          </a:p>
          <a:p>
            <a:r>
              <a:rPr lang="de-DE" sz="2000" dirty="0" smtClean="0"/>
              <a:t>- Abwägung:  Heißwasserspeicher vs. {</a:t>
            </a:r>
            <a:r>
              <a:rPr lang="de-DE" sz="2000" b="1" dirty="0" smtClean="0">
                <a:solidFill>
                  <a:srgbClr val="FF0000"/>
                </a:solidFill>
              </a:rPr>
              <a:t>Stromspeicher</a:t>
            </a:r>
            <a:r>
              <a:rPr lang="de-DE" sz="2000" dirty="0" smtClean="0"/>
              <a:t> </a:t>
            </a:r>
            <a:r>
              <a:rPr lang="de-DE" sz="2000" b="1" dirty="0" smtClean="0">
                <a:solidFill>
                  <a:srgbClr val="3333FF"/>
                </a:solidFill>
              </a:rPr>
              <a:t>+ „sowieso“ –WP } </a:t>
            </a:r>
          </a:p>
          <a:p>
            <a:endParaRPr lang="de-DE" sz="20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443" y="872716"/>
            <a:ext cx="6480000" cy="133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2532946" y="232118"/>
            <a:ext cx="3924436" cy="461665"/>
          </a:xfrm>
          <a:prstGeom prst="rect">
            <a:avLst/>
          </a:prstGeom>
          <a:noFill/>
        </p:spPr>
        <p:txBody>
          <a:bodyPr wrap="square" rtlCol="0">
            <a:spAutoFit/>
          </a:bodyPr>
          <a:lstStyle/>
          <a:p>
            <a:r>
              <a:rPr lang="de-DE" sz="2400" b="1" dirty="0" smtClean="0"/>
              <a:t>Vergleich der Auslegungsfälle</a:t>
            </a:r>
            <a:endParaRPr lang="de-DE" sz="2400" b="1" dirty="0"/>
          </a:p>
        </p:txBody>
      </p:sp>
      <p:sp>
        <p:nvSpPr>
          <p:cNvPr id="6" name="Abgerundetes Rechteck 5"/>
          <p:cNvSpPr/>
          <p:nvPr/>
        </p:nvSpPr>
        <p:spPr>
          <a:xfrm>
            <a:off x="5472100" y="1664804"/>
            <a:ext cx="1553343" cy="506409"/>
          </a:xfrm>
          <a:prstGeom prst="roundRect">
            <a:avLst/>
          </a:prstGeom>
          <a:solidFill>
            <a:schemeClr val="accent6">
              <a:alpha val="23000"/>
            </a:schemeClr>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829157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259042" y="980728"/>
            <a:ext cx="8057374" cy="1923604"/>
            <a:chOff x="259042" y="1268760"/>
            <a:chExt cx="8057374" cy="1923604"/>
          </a:xfrm>
        </p:grpSpPr>
        <p:sp>
          <p:nvSpPr>
            <p:cNvPr id="5" name="Textfeld 4"/>
            <p:cNvSpPr txBox="1"/>
            <p:nvPr/>
          </p:nvSpPr>
          <p:spPr>
            <a:xfrm>
              <a:off x="259042" y="1268760"/>
              <a:ext cx="8057374" cy="1923604"/>
            </a:xfrm>
            <a:prstGeom prst="rect">
              <a:avLst/>
            </a:prstGeom>
            <a:noFill/>
            <a:ln w="38100">
              <a:solidFill>
                <a:schemeClr val="accent2"/>
              </a:solidFill>
            </a:ln>
          </p:spPr>
          <p:txBody>
            <a:bodyPr wrap="square" rtlCol="0">
              <a:spAutoFit/>
            </a:bodyPr>
            <a:lstStyle/>
            <a:p>
              <a:r>
                <a:rPr lang="de-DE" b="1" dirty="0" smtClean="0"/>
                <a:t>Bei derzeitiger Technologie ist die WP als </a:t>
              </a:r>
              <a:r>
                <a:rPr lang="de-DE" b="1" u="sng" dirty="0" smtClean="0"/>
                <a:t>verantwortlicher Wärmeerzeuger </a:t>
              </a:r>
              <a:r>
                <a:rPr lang="de-DE" b="1" dirty="0" smtClean="0"/>
                <a:t/>
              </a:r>
              <a:br>
                <a:rPr lang="de-DE" b="1" dirty="0" smtClean="0"/>
              </a:br>
              <a:r>
                <a:rPr lang="de-DE" b="1" dirty="0" smtClean="0"/>
                <a:t>                  deutlich besser aufgestellt als die KWK,  da   </a:t>
              </a:r>
            </a:p>
            <a:p>
              <a:pPr marL="285750" indent="-285750">
                <a:buFont typeface="Arial" panose="020B0604020202020204" pitchFamily="34" charset="0"/>
                <a:buChar char="•"/>
              </a:pPr>
              <a:r>
                <a:rPr lang="de-DE" b="1" dirty="0" smtClean="0"/>
                <a:t>     bei Inanspruchnahme von </a:t>
              </a:r>
              <a:r>
                <a:rPr lang="de-DE" b="1" u="sng" dirty="0" smtClean="0">
                  <a:solidFill>
                    <a:srgbClr val="FF0000"/>
                  </a:solidFill>
                </a:rPr>
                <a:t>Speichergas</a:t>
              </a:r>
              <a:r>
                <a:rPr lang="de-DE" b="1" dirty="0" smtClean="0"/>
                <a:t> </a:t>
              </a:r>
              <a:br>
                <a:rPr lang="de-DE" b="1" dirty="0" smtClean="0"/>
              </a:br>
              <a:r>
                <a:rPr lang="de-DE" b="1" dirty="0" smtClean="0"/>
                <a:t>                   die </a:t>
              </a:r>
              <a:r>
                <a:rPr lang="de-DE" b="1" dirty="0" smtClean="0">
                  <a:solidFill>
                    <a:srgbClr val="C00000"/>
                  </a:solidFill>
                </a:rPr>
                <a:t>WP bei Einsatz eines </a:t>
              </a:r>
              <a:r>
                <a:rPr lang="de-DE" b="1" u="sng" dirty="0" smtClean="0">
                  <a:solidFill>
                    <a:srgbClr val="C00000"/>
                  </a:solidFill>
                </a:rPr>
                <a:t>GuD</a:t>
              </a:r>
              <a:r>
                <a:rPr lang="de-DE" b="1" dirty="0" smtClean="0">
                  <a:solidFill>
                    <a:srgbClr val="C00000"/>
                  </a:solidFill>
                </a:rPr>
                <a:t> effizienter </a:t>
              </a:r>
              <a:r>
                <a:rPr lang="de-DE" b="1" dirty="0" smtClean="0"/>
                <a:t>arbeitet als </a:t>
              </a:r>
              <a:r>
                <a:rPr lang="de-DE" b="1" dirty="0" err="1" smtClean="0"/>
                <a:t>BHKW</a:t>
              </a:r>
              <a:r>
                <a:rPr lang="de-DE" b="1" dirty="0" smtClean="0"/>
                <a:t>-Anlagen.</a:t>
              </a:r>
            </a:p>
            <a:p>
              <a:r>
                <a:rPr lang="de-DE" sz="1100" b="1" dirty="0" smtClean="0"/>
                <a:t> </a:t>
              </a:r>
            </a:p>
            <a:p>
              <a:pPr marL="285750" indent="-285750">
                <a:buFont typeface="Arial" panose="020B0604020202020204" pitchFamily="34" charset="0"/>
                <a:buChar char="•"/>
              </a:pPr>
              <a:r>
                <a:rPr lang="de-DE" b="1" dirty="0" smtClean="0"/>
                <a:t>     bei </a:t>
              </a:r>
              <a:r>
                <a:rPr lang="de-DE" b="1" u="sng" dirty="0" smtClean="0">
                  <a:solidFill>
                    <a:srgbClr val="008000"/>
                  </a:solidFill>
                </a:rPr>
                <a:t>direkter RE  </a:t>
              </a:r>
              <a:r>
                <a:rPr lang="de-DE" b="1" dirty="0" smtClean="0"/>
                <a:t>die WP die </a:t>
              </a:r>
              <a:br>
                <a:rPr lang="de-DE" b="1" dirty="0" smtClean="0"/>
              </a:br>
              <a:r>
                <a:rPr lang="de-DE" b="1" dirty="0" smtClean="0"/>
                <a:t>                          </a:t>
              </a:r>
              <a:r>
                <a:rPr lang="de-DE" b="1" dirty="0" smtClean="0">
                  <a:solidFill>
                    <a:srgbClr val="008000"/>
                  </a:solidFill>
                </a:rPr>
                <a:t>Verfügbarkeit des Stromangebotes  </a:t>
              </a:r>
              <a:r>
                <a:rPr lang="de-DE" b="1" dirty="0" smtClean="0"/>
                <a:t>flexibel ausnutzen kann.</a:t>
              </a:r>
              <a:endParaRPr lang="de-DE" dirty="0"/>
            </a:p>
          </p:txBody>
        </p:sp>
        <p:sp>
          <p:nvSpPr>
            <p:cNvPr id="6" name="Textfeld 5"/>
            <p:cNvSpPr txBox="1"/>
            <p:nvPr/>
          </p:nvSpPr>
          <p:spPr>
            <a:xfrm>
              <a:off x="323528" y="1814413"/>
              <a:ext cx="468052" cy="461665"/>
            </a:xfrm>
            <a:prstGeom prst="rect">
              <a:avLst/>
            </a:prstGeom>
            <a:solidFill>
              <a:schemeClr val="bg2"/>
            </a:solidFill>
            <a:ln w="12700">
              <a:solidFill>
                <a:schemeClr val="tx1"/>
              </a:solidFill>
            </a:ln>
          </p:spPr>
          <p:txBody>
            <a:bodyPr wrap="square" rtlCol="0">
              <a:spAutoFit/>
            </a:bodyPr>
            <a:lstStyle/>
            <a:p>
              <a:r>
                <a:rPr lang="de-DE" sz="2400" b="1" dirty="0" smtClean="0">
                  <a:solidFill>
                    <a:srgbClr val="FF0000"/>
                  </a:solidFill>
                </a:rPr>
                <a:t>A:</a:t>
              </a:r>
            </a:p>
          </p:txBody>
        </p:sp>
        <p:sp>
          <p:nvSpPr>
            <p:cNvPr id="7" name="Textfeld 6"/>
            <p:cNvSpPr txBox="1"/>
            <p:nvPr/>
          </p:nvSpPr>
          <p:spPr>
            <a:xfrm>
              <a:off x="323528" y="2456892"/>
              <a:ext cx="468052" cy="461665"/>
            </a:xfrm>
            <a:prstGeom prst="rect">
              <a:avLst/>
            </a:prstGeom>
            <a:solidFill>
              <a:schemeClr val="bg2"/>
            </a:solidFill>
            <a:ln w="12700">
              <a:solidFill>
                <a:schemeClr val="tx1"/>
              </a:solidFill>
            </a:ln>
          </p:spPr>
          <p:txBody>
            <a:bodyPr wrap="square" rtlCol="0">
              <a:spAutoFit/>
            </a:bodyPr>
            <a:lstStyle/>
            <a:p>
              <a:r>
                <a:rPr lang="de-DE" sz="2400" b="1" dirty="0" smtClean="0">
                  <a:solidFill>
                    <a:srgbClr val="008000"/>
                  </a:solidFill>
                </a:rPr>
                <a:t>B:</a:t>
              </a:r>
              <a:endParaRPr lang="de-DE" sz="2400" b="1" dirty="0">
                <a:solidFill>
                  <a:srgbClr val="008000"/>
                </a:solidFill>
              </a:endParaRPr>
            </a:p>
          </p:txBody>
        </p:sp>
      </p:grpSp>
      <p:sp>
        <p:nvSpPr>
          <p:cNvPr id="9" name="Textfeld 8"/>
          <p:cNvSpPr txBox="1"/>
          <p:nvPr/>
        </p:nvSpPr>
        <p:spPr>
          <a:xfrm>
            <a:off x="191505" y="3201859"/>
            <a:ext cx="8808987" cy="1754326"/>
          </a:xfrm>
          <a:prstGeom prst="rect">
            <a:avLst/>
          </a:prstGeom>
          <a:noFill/>
          <a:ln w="19050">
            <a:solidFill>
              <a:schemeClr val="tx1"/>
            </a:solidFill>
          </a:ln>
        </p:spPr>
        <p:txBody>
          <a:bodyPr wrap="square" rtlCol="0">
            <a:spAutoFit/>
          </a:bodyPr>
          <a:lstStyle/>
          <a:p>
            <a:r>
              <a:rPr lang="de-DE" dirty="0" smtClean="0"/>
              <a:t>           Bein Inanspruchnahme von </a:t>
            </a:r>
            <a:r>
              <a:rPr lang="de-DE" u="sng" dirty="0" smtClean="0">
                <a:solidFill>
                  <a:srgbClr val="FF0000"/>
                </a:solidFill>
              </a:rPr>
              <a:t>Speichergas </a:t>
            </a:r>
            <a:r>
              <a:rPr lang="de-DE" dirty="0" smtClean="0"/>
              <a:t> durch </a:t>
            </a:r>
            <a:r>
              <a:rPr lang="de-DE" b="1" u="sng" dirty="0" smtClean="0">
                <a:solidFill>
                  <a:schemeClr val="accent6">
                    <a:lumMod val="50000"/>
                  </a:schemeClr>
                </a:solidFill>
              </a:rPr>
              <a:t>bloße Gasturbinen </a:t>
            </a:r>
            <a:r>
              <a:rPr lang="de-DE" dirty="0" smtClean="0"/>
              <a:t>bleibt</a:t>
            </a:r>
          </a:p>
          <a:p>
            <a:r>
              <a:rPr lang="de-DE" dirty="0" smtClean="0"/>
              <a:t>                                eine </a:t>
            </a:r>
            <a:r>
              <a:rPr lang="de-DE" b="1" u="sng" dirty="0" smtClean="0">
                <a:solidFill>
                  <a:schemeClr val="accent6">
                    <a:lumMod val="50000"/>
                  </a:schemeClr>
                </a:solidFill>
              </a:rPr>
              <a:t>zusätzliche Wärmenutzung </a:t>
            </a:r>
            <a:r>
              <a:rPr lang="de-DE" dirty="0"/>
              <a:t>hilfreich</a:t>
            </a:r>
            <a:r>
              <a:rPr lang="de-DE" b="1" u="sng" dirty="0" smtClean="0"/>
              <a:t> </a:t>
            </a:r>
            <a:br>
              <a:rPr lang="de-DE" b="1" u="sng" dirty="0" smtClean="0"/>
            </a:br>
            <a:r>
              <a:rPr lang="de-DE" b="1" dirty="0" smtClean="0"/>
              <a:t>            </a:t>
            </a:r>
            <a:r>
              <a:rPr lang="de-DE" sz="1600" dirty="0" smtClean="0"/>
              <a:t>(bei Fernwärme mit Groß-WP als verantwortlichem Wärmeerzeuger und zentraler Speicherung)</a:t>
            </a:r>
          </a:p>
          <a:p>
            <a:endParaRPr lang="de-DE" dirty="0" smtClean="0"/>
          </a:p>
          <a:p>
            <a:r>
              <a:rPr lang="de-DE" dirty="0" smtClean="0"/>
              <a:t> KWK als </a:t>
            </a:r>
            <a:r>
              <a:rPr lang="de-DE" b="1" u="sng" dirty="0"/>
              <a:t>verantwortlicher Wärmeerzeuger </a:t>
            </a:r>
            <a:r>
              <a:rPr lang="de-DE" dirty="0" smtClean="0"/>
              <a:t> sollte  </a:t>
            </a:r>
          </a:p>
          <a:p>
            <a:r>
              <a:rPr lang="de-DE" dirty="0"/>
              <a:t> </a:t>
            </a:r>
            <a:r>
              <a:rPr lang="de-DE" dirty="0" smtClean="0"/>
              <a:t>            wg. der häufigen „must </a:t>
            </a:r>
            <a:r>
              <a:rPr lang="de-DE" dirty="0" err="1" smtClean="0"/>
              <a:t>run</a:t>
            </a:r>
            <a:r>
              <a:rPr lang="de-DE" dirty="0" smtClean="0"/>
              <a:t>“ Situationen  auf Sonderfälle beschränkt bleiben.</a:t>
            </a:r>
          </a:p>
        </p:txBody>
      </p:sp>
      <p:sp>
        <p:nvSpPr>
          <p:cNvPr id="10" name="Textfeld 9"/>
          <p:cNvSpPr txBox="1"/>
          <p:nvPr/>
        </p:nvSpPr>
        <p:spPr>
          <a:xfrm>
            <a:off x="398984" y="5193196"/>
            <a:ext cx="7920880" cy="1200329"/>
          </a:xfrm>
          <a:prstGeom prst="rect">
            <a:avLst/>
          </a:prstGeom>
          <a:noFill/>
        </p:spPr>
        <p:txBody>
          <a:bodyPr wrap="square" rtlCol="0">
            <a:spAutoFit/>
          </a:bodyPr>
          <a:lstStyle/>
          <a:p>
            <a:r>
              <a:rPr lang="de-DE" dirty="0" smtClean="0"/>
              <a:t>Eine </a:t>
            </a:r>
            <a:r>
              <a:rPr lang="de-DE" u="sng" dirty="0" smtClean="0"/>
              <a:t>Verbesserung der Situation der KWK erforderte:</a:t>
            </a:r>
          </a:p>
          <a:p>
            <a:pPr marL="285750" indent="-285750">
              <a:buFont typeface="Arial" panose="020B0604020202020204" pitchFamily="34" charset="0"/>
              <a:buChar char="•"/>
            </a:pPr>
            <a:r>
              <a:rPr lang="de-DE" dirty="0" smtClean="0"/>
              <a:t>die Verfügbarkeit </a:t>
            </a:r>
            <a:r>
              <a:rPr lang="de-DE" b="1" dirty="0" smtClean="0">
                <a:solidFill>
                  <a:srgbClr val="3333FF"/>
                </a:solidFill>
              </a:rPr>
              <a:t>wirklich großer  </a:t>
            </a:r>
            <a:r>
              <a:rPr lang="de-DE" dirty="0" smtClean="0"/>
              <a:t>Wärmespeicher</a:t>
            </a:r>
          </a:p>
          <a:p>
            <a:pPr marL="285750" indent="-285750">
              <a:buFont typeface="Arial" panose="020B0604020202020204" pitchFamily="34" charset="0"/>
              <a:buChar char="•"/>
            </a:pPr>
            <a:r>
              <a:rPr lang="de-DE" dirty="0" smtClean="0"/>
              <a:t>eine </a:t>
            </a:r>
            <a:r>
              <a:rPr lang="de-DE" dirty="0" smtClean="0">
                <a:solidFill>
                  <a:srgbClr val="3333FF"/>
                </a:solidFill>
              </a:rPr>
              <a:t>Überdimensionierung des Wärmeerzeugers </a:t>
            </a:r>
            <a:r>
              <a:rPr lang="de-DE" dirty="0" smtClean="0"/>
              <a:t>zur kurzzeitigen Befüllung der Wärmespeicher </a:t>
            </a:r>
            <a:endParaRPr lang="de-DE" dirty="0"/>
          </a:p>
        </p:txBody>
      </p:sp>
      <p:sp>
        <p:nvSpPr>
          <p:cNvPr id="11" name="Textfeld 10"/>
          <p:cNvSpPr txBox="1"/>
          <p:nvPr/>
        </p:nvSpPr>
        <p:spPr>
          <a:xfrm>
            <a:off x="179512" y="426651"/>
            <a:ext cx="2618810" cy="369332"/>
          </a:xfrm>
          <a:prstGeom prst="rect">
            <a:avLst/>
          </a:prstGeom>
          <a:noFill/>
        </p:spPr>
        <p:txBody>
          <a:bodyPr wrap="square" rtlCol="0">
            <a:spAutoFit/>
          </a:bodyPr>
          <a:lstStyle/>
          <a:p>
            <a:r>
              <a:rPr lang="de-DE" b="1" u="sng" dirty="0" smtClean="0"/>
              <a:t>Zusammenfassung:</a:t>
            </a:r>
            <a:endParaRPr lang="de-DE" b="1" u="sng" dirty="0"/>
          </a:p>
        </p:txBody>
      </p:sp>
      <p:sp>
        <p:nvSpPr>
          <p:cNvPr id="12" name="Textfeld 11"/>
          <p:cNvSpPr txBox="1"/>
          <p:nvPr/>
        </p:nvSpPr>
        <p:spPr>
          <a:xfrm>
            <a:off x="259042" y="3327375"/>
            <a:ext cx="468052" cy="461665"/>
          </a:xfrm>
          <a:prstGeom prst="rect">
            <a:avLst/>
          </a:prstGeom>
          <a:solidFill>
            <a:schemeClr val="bg2"/>
          </a:solidFill>
          <a:ln w="12700">
            <a:solidFill>
              <a:schemeClr val="tx1"/>
            </a:solidFill>
          </a:ln>
        </p:spPr>
        <p:txBody>
          <a:bodyPr wrap="square" rtlCol="0">
            <a:spAutoFit/>
          </a:bodyPr>
          <a:lstStyle/>
          <a:p>
            <a:r>
              <a:rPr lang="de-DE" sz="2400" b="1" dirty="0" smtClean="0">
                <a:solidFill>
                  <a:srgbClr val="FF0000"/>
                </a:solidFill>
              </a:rPr>
              <a:t>A:</a:t>
            </a:r>
          </a:p>
        </p:txBody>
      </p:sp>
      <p:sp>
        <p:nvSpPr>
          <p:cNvPr id="13" name="Textfeld 12"/>
          <p:cNvSpPr txBox="1"/>
          <p:nvPr/>
        </p:nvSpPr>
        <p:spPr>
          <a:xfrm>
            <a:off x="493068" y="4622244"/>
            <a:ext cx="298512" cy="318924"/>
          </a:xfrm>
          <a:prstGeom prst="rect">
            <a:avLst/>
          </a:prstGeom>
          <a:solidFill>
            <a:schemeClr val="bg2"/>
          </a:solidFill>
          <a:ln w="12700">
            <a:solidFill>
              <a:schemeClr val="tx1"/>
            </a:solidFill>
          </a:ln>
        </p:spPr>
        <p:txBody>
          <a:bodyPr wrap="square" lIns="36000" tIns="36000" rIns="36000" bIns="36000" rtlCol="0">
            <a:spAutoFit/>
          </a:bodyPr>
          <a:lstStyle/>
          <a:p>
            <a:r>
              <a:rPr lang="de-DE" sz="1600" b="1" dirty="0" smtClean="0">
                <a:solidFill>
                  <a:srgbClr val="008000"/>
                </a:solidFill>
              </a:rPr>
              <a:t>B:</a:t>
            </a:r>
            <a:endParaRPr lang="de-DE" sz="1600" b="1" dirty="0">
              <a:solidFill>
                <a:srgbClr val="008000"/>
              </a:solidFill>
            </a:endParaRPr>
          </a:p>
        </p:txBody>
      </p:sp>
      <p:sp>
        <p:nvSpPr>
          <p:cNvPr id="14" name="Ellipse 13"/>
          <p:cNvSpPr/>
          <p:nvPr/>
        </p:nvSpPr>
        <p:spPr>
          <a:xfrm>
            <a:off x="8566150" y="257175"/>
            <a:ext cx="222250" cy="222250"/>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41095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55776" y="2240868"/>
            <a:ext cx="4201278" cy="400110"/>
          </a:xfrm>
          <a:prstGeom prst="rect">
            <a:avLst/>
          </a:prstGeom>
        </p:spPr>
        <p:txBody>
          <a:bodyPr wrap="none">
            <a:spAutoFit/>
          </a:bodyPr>
          <a:lstStyle/>
          <a:p>
            <a:r>
              <a:rPr lang="de-DE" altLang="de-DE" b="1" dirty="0"/>
              <a:t> </a:t>
            </a:r>
            <a:r>
              <a:rPr lang="de-DE" altLang="de-DE" sz="2000" b="1" dirty="0"/>
              <a:t>4. Folgerungen für die Energiewende </a:t>
            </a:r>
            <a:endParaRPr lang="de-DE" altLang="de-DE" b="1" dirty="0"/>
          </a:p>
        </p:txBody>
      </p:sp>
    </p:spTree>
    <p:extLst>
      <p:ext uri="{BB962C8B-B14F-4D97-AF65-F5344CB8AC3E}">
        <p14:creationId xmlns:p14="http://schemas.microsoft.com/office/powerpoint/2010/main" val="37343014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979712" y="3419708"/>
            <a:ext cx="5472608" cy="400110"/>
          </a:xfrm>
          <a:prstGeom prst="rect">
            <a:avLst/>
          </a:prstGeom>
          <a:solidFill>
            <a:srgbClr val="FFFF00"/>
          </a:solidFill>
        </p:spPr>
        <p:txBody>
          <a:bodyPr wrap="square" rtlCol="0">
            <a:spAutoFit/>
          </a:bodyPr>
          <a:lstStyle/>
          <a:p>
            <a:r>
              <a:rPr lang="de-DE" sz="2000" b="1" u="sng" dirty="0" smtClean="0"/>
              <a:t>Quintessenz</a:t>
            </a:r>
            <a:r>
              <a:rPr lang="de-DE" sz="2000" b="1" dirty="0" smtClean="0"/>
              <a:t>:</a:t>
            </a:r>
            <a:r>
              <a:rPr lang="de-DE" b="1" dirty="0" smtClean="0"/>
              <a:t> </a:t>
            </a:r>
            <a:r>
              <a:rPr lang="de-DE" dirty="0" smtClean="0"/>
              <a:t>  Was folgt daraus für die Gegenwart ?</a:t>
            </a:r>
            <a:r>
              <a:rPr lang="de-DE" u="sng" dirty="0" smtClean="0"/>
              <a:t> </a:t>
            </a:r>
            <a:endParaRPr lang="de-DE" u="sng" dirty="0"/>
          </a:p>
        </p:txBody>
      </p:sp>
      <p:sp>
        <p:nvSpPr>
          <p:cNvPr id="3" name="Textfeld 2"/>
          <p:cNvSpPr txBox="1"/>
          <p:nvPr/>
        </p:nvSpPr>
        <p:spPr>
          <a:xfrm>
            <a:off x="215516" y="3906922"/>
            <a:ext cx="8676964" cy="1754326"/>
          </a:xfrm>
          <a:prstGeom prst="rect">
            <a:avLst/>
          </a:prstGeom>
          <a:noFill/>
          <a:ln w="28575">
            <a:solidFill>
              <a:srgbClr val="C00000"/>
            </a:solidFill>
          </a:ln>
        </p:spPr>
        <p:txBody>
          <a:bodyPr wrap="square" rtlCol="0">
            <a:spAutoFit/>
          </a:bodyPr>
          <a:lstStyle/>
          <a:p>
            <a:r>
              <a:rPr lang="de-DE" sz="2400" dirty="0" smtClean="0"/>
              <a:t>Die einseitige und  </a:t>
            </a:r>
            <a:r>
              <a:rPr lang="de-DE" sz="2400" dirty="0" smtClean="0">
                <a:solidFill>
                  <a:srgbClr val="C00000"/>
                </a:solidFill>
              </a:rPr>
              <a:t>massive Benachteiligung der WP</a:t>
            </a:r>
            <a:r>
              <a:rPr lang="de-DE" sz="2400" dirty="0" smtClean="0"/>
              <a:t/>
            </a:r>
            <a:br>
              <a:rPr lang="de-DE" sz="2400" dirty="0" smtClean="0"/>
            </a:br>
            <a:r>
              <a:rPr lang="de-DE" sz="2400" dirty="0" smtClean="0"/>
              <a:t>          durch die Steuern und Abgaben auf den Stromeinsatz </a:t>
            </a:r>
          </a:p>
          <a:p>
            <a:r>
              <a:rPr lang="de-DE" sz="2400" dirty="0" smtClean="0"/>
              <a:t>                                                        muss unverzüglich </a:t>
            </a:r>
            <a:r>
              <a:rPr lang="de-DE" sz="2400" b="1" dirty="0" smtClean="0">
                <a:solidFill>
                  <a:srgbClr val="C00000"/>
                </a:solidFill>
              </a:rPr>
              <a:t>beendet werden</a:t>
            </a:r>
            <a:r>
              <a:rPr lang="de-DE" sz="2400" dirty="0" smtClean="0"/>
              <a:t>. </a:t>
            </a:r>
          </a:p>
          <a:p>
            <a:endParaRPr lang="de-DE" dirty="0"/>
          </a:p>
          <a:p>
            <a:r>
              <a:rPr lang="de-DE" dirty="0" smtClean="0"/>
              <a:t>Ohne künstliche Wettbewerbsverzerrung wird die WP es vermutlich alleine schaffen ! (?)</a:t>
            </a:r>
            <a:endParaRPr lang="de-DE" dirty="0"/>
          </a:p>
        </p:txBody>
      </p:sp>
      <p:sp>
        <p:nvSpPr>
          <p:cNvPr id="5" name="Textfeld 4"/>
          <p:cNvSpPr txBox="1"/>
          <p:nvPr/>
        </p:nvSpPr>
        <p:spPr>
          <a:xfrm>
            <a:off x="251520" y="5899919"/>
            <a:ext cx="7956376" cy="769441"/>
          </a:xfrm>
          <a:prstGeom prst="rect">
            <a:avLst/>
          </a:prstGeom>
          <a:noFill/>
        </p:spPr>
        <p:txBody>
          <a:bodyPr wrap="square" rtlCol="0">
            <a:spAutoFit/>
          </a:bodyPr>
          <a:lstStyle/>
          <a:p>
            <a:r>
              <a:rPr lang="de-DE" sz="1400" dirty="0" err="1" smtClean="0"/>
              <a:t>Ausfühliche</a:t>
            </a:r>
            <a:r>
              <a:rPr lang="de-DE" sz="1400" dirty="0" smtClean="0"/>
              <a:t> Darstellung:</a:t>
            </a:r>
          </a:p>
          <a:p>
            <a:r>
              <a:rPr lang="de-DE" sz="1000" b="1" dirty="0" smtClean="0">
                <a:latin typeface="Arial" panose="020B0604020202020204" pitchFamily="34" charset="0"/>
                <a:cs typeface="Arial" panose="020B0604020202020204" pitchFamily="34" charset="0"/>
              </a:rPr>
              <a:t>Luther</a:t>
            </a:r>
            <a:r>
              <a:rPr lang="de-DE" sz="1000" b="1" dirty="0">
                <a:latin typeface="Arial" panose="020B0604020202020204" pitchFamily="34" charset="0"/>
                <a:cs typeface="Arial" panose="020B0604020202020204" pitchFamily="34" charset="0"/>
              </a:rPr>
              <a:t>, G.: </a:t>
            </a:r>
            <a:r>
              <a:rPr lang="de-DE" sz="1000" b="1" dirty="0" smtClean="0">
                <a:latin typeface="Arial" panose="020B0604020202020204" pitchFamily="34" charset="0"/>
                <a:cs typeface="Arial" panose="020B0604020202020204" pitchFamily="34" charset="0"/>
              </a:rPr>
              <a:t>„Anforderungen </a:t>
            </a:r>
            <a:r>
              <a:rPr lang="de-DE" sz="1000" b="1" dirty="0">
                <a:latin typeface="Arial" panose="020B0604020202020204" pitchFamily="34" charset="0"/>
                <a:cs typeface="Arial" panose="020B0604020202020204" pitchFamily="34" charset="0"/>
              </a:rPr>
              <a:t>an einen Wärmepumpentarif zur Überwindung  diskriminierender Steuern und </a:t>
            </a:r>
            <a:r>
              <a:rPr lang="de-DE" sz="1000" b="1" dirty="0" smtClean="0">
                <a:latin typeface="Arial" panose="020B0604020202020204" pitchFamily="34" charset="0"/>
                <a:cs typeface="Arial" panose="020B0604020202020204" pitchFamily="34" charset="0"/>
              </a:rPr>
              <a:t>Abgaben  </a:t>
            </a:r>
            <a:r>
              <a:rPr lang="de-DE" sz="1000" b="1" dirty="0">
                <a:latin typeface="Arial" panose="020B0604020202020204" pitchFamily="34" charset="0"/>
                <a:cs typeface="Arial" panose="020B0604020202020204" pitchFamily="34" charset="0"/>
              </a:rPr>
              <a:t>beim </a:t>
            </a:r>
            <a:r>
              <a:rPr lang="de-DE" sz="1000" b="1" dirty="0" smtClean="0">
                <a:latin typeface="Arial" panose="020B0604020202020204" pitchFamily="34" charset="0"/>
                <a:cs typeface="Arial" panose="020B0604020202020204" pitchFamily="34" charset="0"/>
              </a:rPr>
              <a:t/>
            </a:r>
            <a:br>
              <a:rPr lang="de-DE" sz="1000" b="1" dirty="0" smtClean="0">
                <a:latin typeface="Arial" panose="020B0604020202020204" pitchFamily="34" charset="0"/>
                <a:cs typeface="Arial" panose="020B0604020202020204" pitchFamily="34" charset="0"/>
              </a:rPr>
            </a:br>
            <a:r>
              <a:rPr lang="de-DE" sz="1000" b="1" dirty="0" smtClean="0">
                <a:latin typeface="Arial" panose="020B0604020202020204" pitchFamily="34" charset="0"/>
                <a:cs typeface="Arial" panose="020B0604020202020204" pitchFamily="34" charset="0"/>
              </a:rPr>
              <a:t>                                                 optimierten Heizen" </a:t>
            </a:r>
            <a:r>
              <a:rPr lang="de-DE" sz="1000" b="1" dirty="0">
                <a:latin typeface="Arial" panose="020B0604020202020204" pitchFamily="34" charset="0"/>
                <a:cs typeface="Arial" panose="020B0604020202020204" pitchFamily="34" charset="0"/>
              </a:rPr>
              <a:t>(</a:t>
            </a:r>
            <a:r>
              <a:rPr lang="de-DE" sz="1000" b="1" dirty="0">
                <a:latin typeface="Arial" panose="020B0604020202020204" pitchFamily="34" charset="0"/>
                <a:cs typeface="Arial" panose="020B0604020202020204" pitchFamily="34" charset="0"/>
                <a:hlinkClick r:id="rId2"/>
              </a:rPr>
              <a:t>Manuskript 2011.05</a:t>
            </a:r>
            <a:r>
              <a:rPr lang="de-DE" sz="1000" b="1" dirty="0">
                <a:latin typeface="Arial" panose="020B0604020202020204" pitchFamily="34" charset="0"/>
                <a:cs typeface="Arial" panose="020B0604020202020204" pitchFamily="34" charset="0"/>
              </a:rPr>
              <a:t>)  </a:t>
            </a:r>
            <a:r>
              <a:rPr lang="de-DE" sz="1000" b="1" dirty="0" smtClean="0">
                <a:latin typeface="Arial" panose="020B0604020202020204" pitchFamily="34" charset="0"/>
                <a:cs typeface="Arial" panose="020B0604020202020204" pitchFamily="34" charset="0"/>
              </a:rPr>
              <a:t>; </a:t>
            </a:r>
            <a:r>
              <a:rPr lang="de-DE" sz="1000" dirty="0" smtClean="0">
                <a:latin typeface="Arial" panose="020B0604020202020204" pitchFamily="34" charset="0"/>
                <a:cs typeface="Arial" panose="020B0604020202020204" pitchFamily="34" charset="0"/>
              </a:rPr>
              <a:t>veröffentlicht in  </a:t>
            </a:r>
            <a:r>
              <a:rPr lang="de-DE" sz="1000" b="1" dirty="0">
                <a:latin typeface="Arial" panose="020B0604020202020204" pitchFamily="34" charset="0"/>
                <a:cs typeface="Arial" panose="020B0604020202020204" pitchFamily="34" charset="0"/>
                <a:hlinkClick r:id="rId3"/>
              </a:rPr>
              <a:t>HLH</a:t>
            </a:r>
            <a:r>
              <a:rPr lang="de-DE" sz="1000" dirty="0">
                <a:latin typeface="Arial" panose="020B0604020202020204" pitchFamily="34" charset="0"/>
                <a:cs typeface="Arial" panose="020B0604020202020204" pitchFamily="34" charset="0"/>
              </a:rPr>
              <a:t> </a:t>
            </a:r>
            <a:r>
              <a:rPr lang="de-DE" sz="1000" dirty="0" smtClean="0">
                <a:latin typeface="Arial" panose="020B0604020202020204" pitchFamily="34" charset="0"/>
                <a:cs typeface="Arial" panose="020B0604020202020204" pitchFamily="34" charset="0"/>
              </a:rPr>
              <a:t>, Band 62 (2011), Heft 9, p.75 ff.</a:t>
            </a:r>
          </a:p>
          <a:p>
            <a:r>
              <a:rPr lang="de-DE" sz="1000" dirty="0" smtClean="0">
                <a:latin typeface="Arial" panose="020B0604020202020204" pitchFamily="34" charset="0"/>
                <a:cs typeface="Arial" panose="020B0604020202020204" pitchFamily="34" charset="0"/>
              </a:rPr>
              <a:t>                    </a:t>
            </a:r>
            <a:r>
              <a:rPr lang="de-DE" sz="1000" b="1" dirty="0" smtClean="0">
                <a:latin typeface="Arial" pitchFamily="34" charset="0"/>
                <a:cs typeface="Arial" pitchFamily="34" charset="0"/>
              </a:rPr>
              <a:t>Themenseite „Thermodynamisch optimiertes Heizen“: </a:t>
            </a:r>
            <a:r>
              <a:rPr lang="de-DE" sz="1000" u="sng" dirty="0" smtClean="0">
                <a:latin typeface="Arial" pitchFamily="34" charset="0"/>
                <a:cs typeface="Arial" pitchFamily="34" charset="0"/>
                <a:hlinkClick r:id="rId4"/>
              </a:rPr>
              <a:t>www.uni-saarland.de/fak7/fze/ThOptHeizen.htm</a:t>
            </a:r>
            <a:r>
              <a:rPr lang="de-DE" sz="1000" u="sng" dirty="0" smtClean="0">
                <a:latin typeface="Arial" pitchFamily="34" charset="0"/>
                <a:cs typeface="Arial" pitchFamily="34" charset="0"/>
              </a:rPr>
              <a:t> </a:t>
            </a:r>
            <a:endParaRPr lang="de-DE" sz="1000" dirty="0">
              <a:latin typeface="Arial" pitchFamily="34" charset="0"/>
              <a:cs typeface="Arial" pitchFamily="34" charset="0"/>
            </a:endParaRPr>
          </a:p>
        </p:txBody>
      </p:sp>
      <p:sp>
        <p:nvSpPr>
          <p:cNvPr id="6" name="Textfeld 5"/>
          <p:cNvSpPr txBox="1"/>
          <p:nvPr/>
        </p:nvSpPr>
        <p:spPr>
          <a:xfrm>
            <a:off x="107504" y="334975"/>
            <a:ext cx="8820980" cy="3046988"/>
          </a:xfrm>
          <a:prstGeom prst="rect">
            <a:avLst/>
          </a:prstGeom>
          <a:noFill/>
          <a:ln>
            <a:solidFill>
              <a:schemeClr val="tx1"/>
            </a:solidFill>
          </a:ln>
        </p:spPr>
        <p:txBody>
          <a:bodyPr wrap="square" rtlCol="0">
            <a:spAutoFit/>
          </a:bodyPr>
          <a:lstStyle/>
          <a:p>
            <a:r>
              <a:rPr lang="de-DE" sz="2000" b="1" u="sng" dirty="0" smtClean="0"/>
              <a:t>Es gilt:  </a:t>
            </a:r>
          </a:p>
          <a:p>
            <a:r>
              <a:rPr lang="de-DE" dirty="0" smtClean="0"/>
              <a:t>(1) Strom und Wärme lässt sich aus Gas in der Regel </a:t>
            </a:r>
            <a:r>
              <a:rPr lang="de-DE" sz="2000" b="1" u="sng" dirty="0" smtClean="0"/>
              <a:t>am effektivsten </a:t>
            </a:r>
            <a:r>
              <a:rPr lang="de-DE" dirty="0" smtClean="0"/>
              <a:t>produzieren mit:</a:t>
            </a:r>
          </a:p>
          <a:p>
            <a:r>
              <a:rPr lang="de-DE" sz="2400" b="1" dirty="0" smtClean="0"/>
              <a:t>                                             </a:t>
            </a:r>
            <a:r>
              <a:rPr lang="de-DE" b="1" dirty="0" smtClean="0"/>
              <a:t>{GuD +Wärmepumpe}</a:t>
            </a:r>
            <a:endParaRPr lang="de-DE" sz="2400" b="1" dirty="0" smtClean="0"/>
          </a:p>
          <a:p>
            <a:r>
              <a:rPr lang="de-DE" sz="1400" b="1" dirty="0" smtClean="0"/>
              <a:t>  </a:t>
            </a:r>
          </a:p>
          <a:p>
            <a:r>
              <a:rPr lang="de-DE" dirty="0" smtClean="0"/>
              <a:t>(2) Für die </a:t>
            </a:r>
            <a:r>
              <a:rPr lang="de-DE" u="sng" dirty="0" smtClean="0"/>
              <a:t>Primärenergiequelle Elektrizität  aus RE  </a:t>
            </a:r>
            <a:r>
              <a:rPr lang="de-DE" dirty="0" smtClean="0"/>
              <a:t>ist </a:t>
            </a:r>
            <a:br>
              <a:rPr lang="de-DE" dirty="0" smtClean="0"/>
            </a:br>
            <a:r>
              <a:rPr lang="de-DE" dirty="0" smtClean="0"/>
              <a:t>         die elektrische </a:t>
            </a:r>
            <a:r>
              <a:rPr lang="de-DE" b="1" dirty="0" smtClean="0"/>
              <a:t>Wärmepumpe</a:t>
            </a:r>
            <a:r>
              <a:rPr lang="de-DE" dirty="0" smtClean="0"/>
              <a:t> ein  </a:t>
            </a:r>
            <a:r>
              <a:rPr lang="de-DE" sz="2000" b="1" dirty="0" smtClean="0">
                <a:solidFill>
                  <a:srgbClr val="C00000"/>
                </a:solidFill>
              </a:rPr>
              <a:t>flexibler  und passender  Verbraucher</a:t>
            </a:r>
            <a:endParaRPr lang="de-DE" sz="2400" b="1" dirty="0" smtClean="0">
              <a:solidFill>
                <a:srgbClr val="C00000"/>
              </a:solidFill>
            </a:endParaRPr>
          </a:p>
          <a:p>
            <a:r>
              <a:rPr lang="de-DE" dirty="0" smtClean="0"/>
              <a:t>                      und ein </a:t>
            </a:r>
            <a:r>
              <a:rPr lang="de-DE" b="1" dirty="0" smtClean="0"/>
              <a:t>GUD</a:t>
            </a:r>
            <a:r>
              <a:rPr lang="de-DE" dirty="0" smtClean="0"/>
              <a:t> der effektivste Ausspeicherer  für den Langzeit - Gasspeicher</a:t>
            </a:r>
            <a:r>
              <a:rPr lang="de-DE" sz="1400" dirty="0" smtClean="0"/>
              <a:t>. </a:t>
            </a:r>
          </a:p>
          <a:p>
            <a:endParaRPr lang="de-DE" sz="1400" dirty="0" smtClean="0"/>
          </a:p>
          <a:p>
            <a:r>
              <a:rPr lang="de-DE" sz="1400" dirty="0" smtClean="0"/>
              <a:t>(3)  Für </a:t>
            </a:r>
            <a:r>
              <a:rPr lang="de-DE" sz="1400" b="1" dirty="0" smtClean="0"/>
              <a:t>Leistungsspitzen beim Back </a:t>
            </a:r>
            <a:r>
              <a:rPr lang="de-DE" sz="1400" b="1" dirty="0" err="1" smtClean="0"/>
              <a:t>up</a:t>
            </a:r>
            <a:r>
              <a:rPr lang="de-DE" sz="1400" b="1" dirty="0" smtClean="0"/>
              <a:t>  </a:t>
            </a:r>
            <a:r>
              <a:rPr lang="de-DE" sz="1400" dirty="0" smtClean="0"/>
              <a:t>können einfache </a:t>
            </a:r>
            <a:r>
              <a:rPr lang="de-DE" sz="1400" b="1" dirty="0" smtClean="0"/>
              <a:t>Gasturbinen</a:t>
            </a:r>
            <a:r>
              <a:rPr lang="de-DE" sz="1400" dirty="0" smtClean="0"/>
              <a:t> vorgehalten werden,    die dann auch mit </a:t>
            </a:r>
            <a:br>
              <a:rPr lang="de-DE" sz="1400" dirty="0" smtClean="0"/>
            </a:br>
            <a:r>
              <a:rPr lang="de-DE" sz="1400" dirty="0" smtClean="0"/>
              <a:t>                                </a:t>
            </a:r>
            <a:r>
              <a:rPr lang="de-DE" sz="1400" dirty="0" err="1" smtClean="0"/>
              <a:t>Abwärmenutzen</a:t>
            </a:r>
            <a:r>
              <a:rPr lang="de-DE" sz="1400" dirty="0" smtClean="0"/>
              <a:t>  betrieben werden sollten,</a:t>
            </a:r>
            <a:br>
              <a:rPr lang="de-DE" sz="1400" dirty="0" smtClean="0"/>
            </a:br>
            <a:r>
              <a:rPr lang="de-DE" sz="1400" dirty="0" smtClean="0"/>
              <a:t>                                                        aber nur als zusätzliche und </a:t>
            </a:r>
            <a:r>
              <a:rPr lang="de-DE" sz="1600" b="1" dirty="0" smtClean="0"/>
              <a:t>nicht als verantwortliche  ("must </a:t>
            </a:r>
            <a:r>
              <a:rPr lang="de-DE" sz="1600" b="1" dirty="0" err="1" smtClean="0"/>
              <a:t>run</a:t>
            </a:r>
            <a:r>
              <a:rPr lang="de-DE" sz="1600" b="1" dirty="0" smtClean="0"/>
              <a:t>") </a:t>
            </a:r>
            <a:r>
              <a:rPr lang="de-DE" sz="1400" dirty="0" smtClean="0"/>
              <a:t>Wärmequelle.     </a:t>
            </a:r>
            <a:endParaRPr lang="de-DE" dirty="0"/>
          </a:p>
        </p:txBody>
      </p:sp>
    </p:spTree>
    <p:extLst>
      <p:ext uri="{BB962C8B-B14F-4D97-AF65-F5344CB8AC3E}">
        <p14:creationId xmlns:p14="http://schemas.microsoft.com/office/powerpoint/2010/main" val="421542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031940" y="2564904"/>
            <a:ext cx="792088" cy="369332"/>
          </a:xfrm>
          <a:prstGeom prst="rect">
            <a:avLst/>
          </a:prstGeom>
          <a:noFill/>
        </p:spPr>
        <p:txBody>
          <a:bodyPr wrap="square" rtlCol="0">
            <a:spAutoFit/>
          </a:bodyPr>
          <a:lstStyle/>
          <a:p>
            <a:r>
              <a:rPr lang="de-DE" dirty="0" smtClean="0"/>
              <a:t>RESTE</a:t>
            </a:r>
            <a:endParaRPr lang="de-DE" dirty="0"/>
          </a:p>
        </p:txBody>
      </p:sp>
    </p:spTree>
    <p:extLst>
      <p:ext uri="{BB962C8B-B14F-4D97-AF65-F5344CB8AC3E}">
        <p14:creationId xmlns:p14="http://schemas.microsoft.com/office/powerpoint/2010/main" val="21493471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11560" y="1448780"/>
            <a:ext cx="7812868" cy="4464496"/>
          </a:xfrm>
          <a:prstGeom prst="rect">
            <a:avLst/>
          </a:prstGeom>
          <a:noFill/>
          <a:ln w="9525">
            <a:noFill/>
            <a:miter lim="800000"/>
            <a:headEnd/>
            <a:tailEnd/>
          </a:ln>
          <a:effectLst/>
        </p:spPr>
      </p:pic>
      <p:sp>
        <p:nvSpPr>
          <p:cNvPr id="22530" name="Textfeld 2"/>
          <p:cNvSpPr txBox="1">
            <a:spLocks noChangeArrowheads="1"/>
          </p:cNvSpPr>
          <p:nvPr/>
        </p:nvSpPr>
        <p:spPr bwMode="auto">
          <a:xfrm>
            <a:off x="179512" y="950814"/>
            <a:ext cx="8255000" cy="461962"/>
          </a:xfrm>
          <a:prstGeom prst="rect">
            <a:avLst/>
          </a:prstGeom>
          <a:noFill/>
          <a:ln w="9525">
            <a:noFill/>
            <a:miter lim="800000"/>
            <a:headEnd/>
            <a:tailEnd/>
          </a:ln>
        </p:spPr>
        <p:txBody>
          <a:bodyPr wrap="none">
            <a:spAutoFit/>
          </a:bodyPr>
          <a:lstStyle/>
          <a:p>
            <a:r>
              <a:rPr lang="de-DE" sz="2400" b="1" u="sng" dirty="0"/>
              <a:t>-2. Sondervertragskunden (</a:t>
            </a:r>
            <a:r>
              <a:rPr lang="de-DE" sz="1800" b="1" u="sng" dirty="0"/>
              <a:t>Speicherheizung, </a:t>
            </a:r>
            <a:r>
              <a:rPr lang="de-DE" sz="2400" b="1" u="sng" dirty="0">
                <a:solidFill>
                  <a:srgbClr val="FF0000"/>
                </a:solidFill>
              </a:rPr>
              <a:t>Wärmepumpe</a:t>
            </a:r>
            <a:r>
              <a:rPr lang="de-DE" sz="2400" b="1" u="sng" dirty="0"/>
              <a:t>)</a:t>
            </a:r>
          </a:p>
        </p:txBody>
      </p:sp>
      <p:sp>
        <p:nvSpPr>
          <p:cNvPr id="22533" name="Textfeld 7"/>
          <p:cNvSpPr txBox="1">
            <a:spLocks noChangeArrowheads="1"/>
          </p:cNvSpPr>
          <p:nvPr/>
        </p:nvSpPr>
        <p:spPr bwMode="auto">
          <a:xfrm>
            <a:off x="358775" y="6104909"/>
            <a:ext cx="6553200" cy="492443"/>
          </a:xfrm>
          <a:prstGeom prst="rect">
            <a:avLst/>
          </a:prstGeom>
          <a:noFill/>
          <a:ln w="9525">
            <a:noFill/>
            <a:miter lim="800000"/>
            <a:headEnd/>
            <a:tailEnd/>
          </a:ln>
        </p:spPr>
        <p:txBody>
          <a:bodyPr lIns="0" tIns="0" rIns="0" bIns="0">
            <a:spAutoFit/>
          </a:bodyPr>
          <a:lstStyle/>
          <a:p>
            <a:r>
              <a:rPr lang="de-DE" sz="1400" b="1" dirty="0"/>
              <a:t>EEG + </a:t>
            </a:r>
            <a:r>
              <a:rPr lang="de-DE" sz="1400" dirty="0"/>
              <a:t>KWKG</a:t>
            </a:r>
            <a:r>
              <a:rPr lang="de-DE" sz="1400" b="1" dirty="0"/>
              <a:t> + </a:t>
            </a:r>
            <a:r>
              <a:rPr lang="de-DE" sz="1400" b="1" dirty="0" err="1"/>
              <a:t>StromSt</a:t>
            </a:r>
            <a:r>
              <a:rPr lang="de-DE" sz="1400" dirty="0"/>
              <a:t> </a:t>
            </a:r>
            <a:r>
              <a:rPr lang="de-DE" sz="1400" dirty="0" smtClean="0"/>
              <a:t> +3 Umlagen=  </a:t>
            </a:r>
            <a:r>
              <a:rPr lang="de-DE" b="1" dirty="0" smtClean="0">
                <a:solidFill>
                  <a:schemeClr val="accent2"/>
                </a:solidFill>
              </a:rPr>
              <a:t>8.767</a:t>
            </a:r>
            <a:r>
              <a:rPr lang="de-DE" dirty="0" smtClean="0"/>
              <a:t>   </a:t>
            </a:r>
            <a:r>
              <a:rPr lang="de-DE" sz="1800" dirty="0" smtClean="0"/>
              <a:t>          </a:t>
            </a:r>
            <a:r>
              <a:rPr lang="de-DE" sz="1800" dirty="0"/>
              <a:t>[</a:t>
            </a:r>
            <a:r>
              <a:rPr lang="de-DE" sz="1800" dirty="0" err="1"/>
              <a:t>ct</a:t>
            </a:r>
            <a:r>
              <a:rPr lang="de-DE" sz="1800" dirty="0"/>
              <a:t>/kWh] (ohne MWST.)</a:t>
            </a:r>
          </a:p>
          <a:p>
            <a:r>
              <a:rPr lang="de-DE" sz="1400" dirty="0"/>
              <a:t> </a:t>
            </a:r>
            <a:r>
              <a:rPr lang="de-DE" sz="1400" dirty="0" smtClean="0"/>
              <a:t>6.24 </a:t>
            </a:r>
            <a:r>
              <a:rPr lang="de-DE" sz="1400" dirty="0"/>
              <a:t>+  </a:t>
            </a:r>
            <a:r>
              <a:rPr lang="de-DE" sz="1400" dirty="0" smtClean="0"/>
              <a:t>0.126   </a:t>
            </a:r>
            <a:r>
              <a:rPr lang="de-DE" sz="1400" dirty="0"/>
              <a:t>+  </a:t>
            </a:r>
            <a:r>
              <a:rPr lang="de-DE" sz="1400" dirty="0" smtClean="0"/>
              <a:t>2.05 +(0.092+0,25+0,009)</a:t>
            </a:r>
            <a:endParaRPr lang="de-DE" sz="1400" dirty="0"/>
          </a:p>
        </p:txBody>
      </p:sp>
      <p:sp>
        <p:nvSpPr>
          <p:cNvPr id="19466" name="Text Box 10"/>
          <p:cNvSpPr txBox="1">
            <a:spLocks noChangeArrowheads="1"/>
          </p:cNvSpPr>
          <p:nvPr/>
        </p:nvSpPr>
        <p:spPr bwMode="auto">
          <a:xfrm>
            <a:off x="3131840" y="4473116"/>
            <a:ext cx="713657" cy="369332"/>
          </a:xfrm>
          <a:prstGeom prst="rect">
            <a:avLst/>
          </a:prstGeom>
          <a:solidFill>
            <a:srgbClr val="FFFFCC"/>
          </a:solidFill>
          <a:ln w="28575">
            <a:solidFill>
              <a:schemeClr val="accent2"/>
            </a:solidFill>
            <a:miter lim="800000"/>
            <a:headEnd/>
            <a:tailEnd/>
          </a:ln>
        </p:spPr>
        <p:txBody>
          <a:bodyPr wrap="none">
            <a:spAutoFit/>
          </a:bodyPr>
          <a:lstStyle/>
          <a:p>
            <a:r>
              <a:rPr lang="de-DE" b="1" dirty="0" smtClean="0"/>
              <a:t>0.225</a:t>
            </a:r>
            <a:endParaRPr lang="de-DE" b="1" dirty="0"/>
          </a:p>
        </p:txBody>
      </p:sp>
      <p:sp>
        <p:nvSpPr>
          <p:cNvPr id="12" name="Textfeld 4"/>
          <p:cNvSpPr txBox="1">
            <a:spLocks noChangeArrowheads="1"/>
          </p:cNvSpPr>
          <p:nvPr/>
        </p:nvSpPr>
        <p:spPr bwMode="auto">
          <a:xfrm>
            <a:off x="683568" y="0"/>
            <a:ext cx="7488832" cy="646112"/>
          </a:xfrm>
          <a:prstGeom prst="rect">
            <a:avLst/>
          </a:prstGeom>
          <a:noFill/>
          <a:ln w="9525">
            <a:noFill/>
            <a:miter lim="800000"/>
            <a:headEnd/>
            <a:tailEnd/>
          </a:ln>
        </p:spPr>
        <p:txBody>
          <a:bodyPr wrap="square">
            <a:spAutoFit/>
          </a:bodyPr>
          <a:lstStyle/>
          <a:p>
            <a:r>
              <a:rPr lang="de-DE" sz="3600" b="1" dirty="0"/>
              <a:t>Staatliche Belastung der Elektrizität</a:t>
            </a:r>
          </a:p>
        </p:txBody>
      </p:sp>
      <p:sp>
        <p:nvSpPr>
          <p:cNvPr id="13" name="Textfeld 12"/>
          <p:cNvSpPr txBox="1"/>
          <p:nvPr/>
        </p:nvSpPr>
        <p:spPr>
          <a:xfrm>
            <a:off x="539553" y="620688"/>
            <a:ext cx="1836204" cy="338554"/>
          </a:xfrm>
          <a:prstGeom prst="rect">
            <a:avLst/>
          </a:prstGeom>
          <a:solidFill>
            <a:srgbClr val="FFC000"/>
          </a:solidFill>
          <a:ln>
            <a:solidFill>
              <a:srgbClr val="C00000"/>
            </a:solidFill>
          </a:ln>
        </p:spPr>
        <p:txBody>
          <a:bodyPr wrap="square" rtlCol="0">
            <a:spAutoFit/>
          </a:bodyPr>
          <a:lstStyle/>
          <a:p>
            <a:r>
              <a:rPr lang="de-DE" sz="1600" b="1" dirty="0" smtClean="0">
                <a:latin typeface="Arial" pitchFamily="34" charset="0"/>
                <a:cs typeface="Arial" pitchFamily="34" charset="0"/>
              </a:rPr>
              <a:t>Stand 2013.1106</a:t>
            </a:r>
            <a:endParaRPr lang="de-DE" sz="1600" b="1" dirty="0">
              <a:latin typeface="Arial" pitchFamily="34" charset="0"/>
              <a:cs typeface="Arial" pitchFamily="34" charset="0"/>
            </a:endParaRPr>
          </a:p>
        </p:txBody>
      </p:sp>
      <p:grpSp>
        <p:nvGrpSpPr>
          <p:cNvPr id="2" name="Gruppieren 15"/>
          <p:cNvGrpSpPr/>
          <p:nvPr/>
        </p:nvGrpSpPr>
        <p:grpSpPr>
          <a:xfrm>
            <a:off x="3061419" y="2291990"/>
            <a:ext cx="863599" cy="4125342"/>
            <a:chOff x="3061419" y="2291990"/>
            <a:chExt cx="863599" cy="4125342"/>
          </a:xfrm>
        </p:grpSpPr>
        <p:sp>
          <p:nvSpPr>
            <p:cNvPr id="22536" name="Text Box 9"/>
            <p:cNvSpPr txBox="1">
              <a:spLocks noChangeArrowheads="1"/>
            </p:cNvSpPr>
            <p:nvPr/>
          </p:nvSpPr>
          <p:spPr bwMode="auto">
            <a:xfrm>
              <a:off x="3095836" y="5894112"/>
              <a:ext cx="829073" cy="523220"/>
            </a:xfrm>
            <a:prstGeom prst="rect">
              <a:avLst/>
            </a:prstGeom>
            <a:solidFill>
              <a:srgbClr val="FFFFCC"/>
            </a:solidFill>
            <a:ln w="38100">
              <a:solidFill>
                <a:srgbClr val="006600"/>
              </a:solidFill>
              <a:miter lim="800000"/>
              <a:headEnd/>
              <a:tailEnd/>
            </a:ln>
          </p:spPr>
          <p:txBody>
            <a:bodyPr wrap="none">
              <a:spAutoFit/>
            </a:bodyPr>
            <a:lstStyle/>
            <a:p>
              <a:r>
                <a:rPr lang="de-DE" sz="2800" b="1" dirty="0" smtClean="0">
                  <a:solidFill>
                    <a:schemeClr val="accent2"/>
                  </a:solidFill>
                </a:rPr>
                <a:t>8.77</a:t>
              </a:r>
              <a:endParaRPr lang="de-DE" sz="2800" b="1" dirty="0">
                <a:solidFill>
                  <a:schemeClr val="accent2"/>
                </a:solidFill>
              </a:endParaRPr>
            </a:p>
          </p:txBody>
        </p:sp>
        <p:sp>
          <p:nvSpPr>
            <p:cNvPr id="22537" name="Rectangle 11"/>
            <p:cNvSpPr>
              <a:spLocks noChangeArrowheads="1"/>
            </p:cNvSpPr>
            <p:nvPr/>
          </p:nvSpPr>
          <p:spPr bwMode="auto">
            <a:xfrm>
              <a:off x="3061419" y="2291990"/>
              <a:ext cx="863599" cy="1821086"/>
            </a:xfrm>
            <a:prstGeom prst="rect">
              <a:avLst/>
            </a:prstGeom>
            <a:noFill/>
            <a:ln w="57150">
              <a:solidFill>
                <a:srgbClr val="006600"/>
              </a:solidFill>
              <a:miter lim="800000"/>
              <a:headEnd/>
              <a:tailEnd/>
            </a:ln>
          </p:spPr>
          <p:txBody>
            <a:bodyPr wrap="none" anchor="ctr"/>
            <a:lstStyle/>
            <a:p>
              <a:endParaRPr lang="de-DE"/>
            </a:p>
          </p:txBody>
        </p:sp>
      </p:grpSp>
      <p:sp>
        <p:nvSpPr>
          <p:cNvPr id="14" name="Textfeld 3"/>
          <p:cNvSpPr txBox="1">
            <a:spLocks noChangeArrowheads="1"/>
          </p:cNvSpPr>
          <p:nvPr/>
        </p:nvSpPr>
        <p:spPr bwMode="auto">
          <a:xfrm>
            <a:off x="4572000" y="6664714"/>
            <a:ext cx="4392488" cy="184666"/>
          </a:xfrm>
          <a:prstGeom prst="rect">
            <a:avLst/>
          </a:prstGeom>
          <a:noFill/>
          <a:ln w="9525">
            <a:noFill/>
            <a:miter lim="800000"/>
            <a:headEnd/>
            <a:tailEnd/>
          </a:ln>
        </p:spPr>
        <p:txBody>
          <a:bodyPr wrap="square" lIns="0" tIns="0" rIns="0" bIns="0">
            <a:spAutoFit/>
          </a:bodyPr>
          <a:lstStyle/>
          <a:p>
            <a:r>
              <a:rPr lang="de-DE" sz="1200" dirty="0"/>
              <a:t>Speicher: </a:t>
            </a:r>
            <a:r>
              <a:rPr lang="de-DE" sz="1200" dirty="0" smtClean="0"/>
              <a:t>StaatlicheBelastung-Elektrizitaet_2014.xls !SB2014:Tabelle2</a:t>
            </a:r>
            <a:endParaRPr lang="de-DE" sz="1200" dirty="0"/>
          </a:p>
        </p:txBody>
      </p:sp>
      <p:grpSp>
        <p:nvGrpSpPr>
          <p:cNvPr id="3" name="Gruppieren 7"/>
          <p:cNvGrpSpPr>
            <a:grpSpLocks/>
          </p:cNvGrpSpPr>
          <p:nvPr/>
        </p:nvGrpSpPr>
        <p:grpSpPr bwMode="auto">
          <a:xfrm>
            <a:off x="214782" y="4149080"/>
            <a:ext cx="3745161" cy="288032"/>
            <a:chOff x="251520" y="3356992"/>
            <a:chExt cx="3312368" cy="288032"/>
          </a:xfrm>
        </p:grpSpPr>
        <p:sp>
          <p:nvSpPr>
            <p:cNvPr id="5" name="Rechteck 4"/>
            <p:cNvSpPr/>
            <p:nvPr/>
          </p:nvSpPr>
          <p:spPr>
            <a:xfrm>
              <a:off x="2735961" y="3356992"/>
              <a:ext cx="827927" cy="288032"/>
            </a:xfrm>
            <a:prstGeom prst="rect">
              <a:avLst/>
            </a:prstGeom>
            <a:noFill/>
            <a:ln w="5080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p>
          </p:txBody>
        </p:sp>
        <p:cxnSp>
          <p:nvCxnSpPr>
            <p:cNvPr id="7" name="Gerade Verbindung 6"/>
            <p:cNvCxnSpPr/>
            <p:nvPr/>
          </p:nvCxnSpPr>
          <p:spPr>
            <a:xfrm>
              <a:off x="251520" y="3573016"/>
              <a:ext cx="2484441"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66"/>
                                        </p:tgtEl>
                                        <p:attrNameLst>
                                          <p:attrName>style.visibility</p:attrName>
                                        </p:attrNameLst>
                                      </p:cBhvr>
                                      <p:to>
                                        <p:strVal val="visible"/>
                                      </p:to>
                                    </p:set>
                                    <p:animEffect transition="in" filter="blinds(horizontal)">
                                      <p:cBhvr>
                                        <p:cTn id="12" dur="500"/>
                                        <p:tgtEl>
                                          <p:spTgt spid="19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p:cNvPicPr>
            <a:picLocks noChangeAspect="1" noChangeArrowheads="1"/>
          </p:cNvPicPr>
          <p:nvPr/>
        </p:nvPicPr>
        <p:blipFill>
          <a:blip r:embed="rId2" cstate="print"/>
          <a:srcRect/>
          <a:stretch>
            <a:fillRect/>
          </a:stretch>
        </p:blipFill>
        <p:spPr bwMode="auto">
          <a:xfrm>
            <a:off x="4392613" y="719138"/>
            <a:ext cx="4787900" cy="6165850"/>
          </a:xfrm>
          <a:prstGeom prst="rect">
            <a:avLst/>
          </a:prstGeom>
          <a:noFill/>
          <a:ln w="9525">
            <a:noFill/>
            <a:miter lim="800000"/>
            <a:headEnd/>
            <a:tailEnd/>
          </a:ln>
        </p:spPr>
      </p:pic>
      <p:sp>
        <p:nvSpPr>
          <p:cNvPr id="79875" name="Text Box 6"/>
          <p:cNvSpPr txBox="1">
            <a:spLocks noChangeArrowheads="1"/>
          </p:cNvSpPr>
          <p:nvPr/>
        </p:nvSpPr>
        <p:spPr bwMode="auto">
          <a:xfrm>
            <a:off x="5759450" y="2673350"/>
            <a:ext cx="2952750" cy="1427163"/>
          </a:xfrm>
          <a:prstGeom prst="rect">
            <a:avLst/>
          </a:prstGeom>
          <a:solidFill>
            <a:srgbClr val="CCFFFF"/>
          </a:solidFill>
          <a:ln w="9525">
            <a:noFill/>
            <a:miter lim="800000"/>
            <a:headEnd/>
            <a:tailEnd/>
          </a:ln>
        </p:spPr>
        <p:txBody>
          <a:bodyPr lIns="90000" tIns="180000" rIns="90000" bIns="180000">
            <a:spAutoFit/>
          </a:bodyPr>
          <a:lstStyle/>
          <a:p>
            <a:r>
              <a:rPr lang="de-DE" sz="1400" b="1" u="sng" dirty="0">
                <a:solidFill>
                  <a:srgbClr val="000000"/>
                </a:solidFill>
              </a:rPr>
              <a:t>Zum Original:</a:t>
            </a:r>
            <a:r>
              <a:rPr lang="de-DE" sz="1400" b="1" dirty="0">
                <a:solidFill>
                  <a:srgbClr val="000000"/>
                </a:solidFill>
              </a:rPr>
              <a:t> </a:t>
            </a:r>
          </a:p>
          <a:p>
            <a:r>
              <a:rPr lang="de-DE" sz="800" dirty="0">
                <a:solidFill>
                  <a:srgbClr val="000000"/>
                </a:solidFill>
              </a:rPr>
              <a:t> </a:t>
            </a:r>
          </a:p>
          <a:p>
            <a:r>
              <a:rPr lang="de-DE" sz="1600" b="1" dirty="0">
                <a:solidFill>
                  <a:srgbClr val="000000"/>
                </a:solidFill>
                <a:hlinkClick r:id="rId3"/>
              </a:rPr>
              <a:t>http://</a:t>
            </a:r>
            <a:r>
              <a:rPr lang="de-DE" sz="1600" b="1" dirty="0" err="1">
                <a:solidFill>
                  <a:srgbClr val="000000"/>
                </a:solidFill>
                <a:hlinkClick r:id="rId3"/>
              </a:rPr>
              <a:t>www.dpg-physik.de</a:t>
            </a:r>
            <a:r>
              <a:rPr lang="de-DE" sz="1600" b="1" dirty="0">
                <a:solidFill>
                  <a:srgbClr val="000000"/>
                </a:solidFill>
                <a:hlinkClick r:id="rId3"/>
              </a:rPr>
              <a:t>/</a:t>
            </a:r>
            <a:r>
              <a:rPr lang="de-DE" sz="1600" b="1" dirty="0" err="1">
                <a:solidFill>
                  <a:srgbClr val="000000"/>
                </a:solidFill>
                <a:hlinkClick r:id="rId3"/>
              </a:rPr>
              <a:t>veroeffentlichung</a:t>
            </a:r>
            <a:r>
              <a:rPr lang="de-DE" sz="1600" b="1" dirty="0">
                <a:solidFill>
                  <a:srgbClr val="000000"/>
                </a:solidFill>
                <a:hlinkClick r:id="rId3"/>
              </a:rPr>
              <a:t>/</a:t>
            </a:r>
            <a:r>
              <a:rPr lang="de-DE" sz="1600" b="1" dirty="0" err="1">
                <a:solidFill>
                  <a:srgbClr val="000000"/>
                </a:solidFill>
                <a:hlinkClick r:id="rId3"/>
              </a:rPr>
              <a:t>broschueren</a:t>
            </a:r>
            <a:r>
              <a:rPr lang="de-DE" sz="1600" b="1" dirty="0">
                <a:solidFill>
                  <a:srgbClr val="000000"/>
                </a:solidFill>
                <a:hlinkClick r:id="rId3"/>
              </a:rPr>
              <a:t>/</a:t>
            </a:r>
            <a:r>
              <a:rPr lang="de-DE" sz="1600" b="1" dirty="0" err="1">
                <a:solidFill>
                  <a:srgbClr val="000000"/>
                </a:solidFill>
                <a:hlinkClick r:id="rId3"/>
              </a:rPr>
              <a:t>studien.html</a:t>
            </a:r>
            <a:r>
              <a:rPr lang="de-DE" sz="1600" b="1" dirty="0">
                <a:solidFill>
                  <a:srgbClr val="000000"/>
                </a:solidFill>
              </a:rPr>
              <a:t> </a:t>
            </a:r>
            <a:endParaRPr lang="de-DE" sz="1600" dirty="0">
              <a:solidFill>
                <a:srgbClr val="000000"/>
              </a:solidFill>
            </a:endParaRPr>
          </a:p>
        </p:txBody>
      </p:sp>
      <p:sp>
        <p:nvSpPr>
          <p:cNvPr id="79876" name="Text Box 7"/>
          <p:cNvSpPr txBox="1">
            <a:spLocks noChangeArrowheads="1"/>
          </p:cNvSpPr>
          <p:nvPr/>
        </p:nvSpPr>
        <p:spPr bwMode="auto">
          <a:xfrm>
            <a:off x="71438" y="836613"/>
            <a:ext cx="5292725" cy="3895725"/>
          </a:xfrm>
          <a:prstGeom prst="rect">
            <a:avLst/>
          </a:prstGeom>
          <a:noFill/>
          <a:ln w="9525">
            <a:noFill/>
            <a:miter lim="800000"/>
            <a:headEnd/>
            <a:tailEnd/>
          </a:ln>
        </p:spPr>
        <p:txBody>
          <a:bodyPr lIns="0" tIns="0" rIns="0" bIns="0">
            <a:spAutoFit/>
          </a:bodyPr>
          <a:lstStyle/>
          <a:p>
            <a:r>
              <a:rPr lang="de-DE" sz="1600" b="1">
                <a:solidFill>
                  <a:srgbClr val="FF3300"/>
                </a:solidFill>
              </a:rPr>
              <a:t>                              Exzerpt:</a:t>
            </a:r>
          </a:p>
          <a:p>
            <a:r>
              <a:rPr lang="de-DE" sz="1000" b="1">
                <a:solidFill>
                  <a:srgbClr val="FF3300"/>
                </a:solidFill>
              </a:rPr>
              <a:t> </a:t>
            </a:r>
          </a:p>
          <a:p>
            <a:r>
              <a:rPr lang="de-DE" sz="1400" b="1">
                <a:solidFill>
                  <a:srgbClr val="333399"/>
                </a:solidFill>
              </a:rPr>
              <a:t>Teil I:</a:t>
            </a:r>
            <a:r>
              <a:rPr lang="de-DE" sz="1400" b="1">
                <a:solidFill>
                  <a:srgbClr val="000000"/>
                </a:solidFill>
              </a:rPr>
              <a:t> </a:t>
            </a:r>
            <a:r>
              <a:rPr lang="de-DE" sz="1600" b="1">
                <a:solidFill>
                  <a:srgbClr val="333399"/>
                </a:solidFill>
              </a:rPr>
              <a:t>Nutzung von elektrischer Energie</a:t>
            </a:r>
          </a:p>
          <a:p>
            <a:r>
              <a:rPr lang="de-DE" sz="1400" b="1">
                <a:solidFill>
                  <a:srgbClr val="000000"/>
                </a:solidFill>
              </a:rPr>
              <a:t>     .........</a:t>
            </a:r>
          </a:p>
          <a:p>
            <a:r>
              <a:rPr lang="de-DE" sz="1400" b="1">
                <a:solidFill>
                  <a:srgbClr val="000000"/>
                </a:solidFill>
              </a:rPr>
              <a:t>  2. Thermodynamisch optimiertes Heizen   (p. 27 ff)</a:t>
            </a:r>
          </a:p>
          <a:p>
            <a:r>
              <a:rPr lang="de-DE" sz="1400">
                <a:solidFill>
                  <a:srgbClr val="000000"/>
                </a:solidFill>
              </a:rPr>
              <a:t>   </a:t>
            </a:r>
            <a:r>
              <a:rPr lang="de-DE" sz="1200">
                <a:solidFill>
                  <a:srgbClr val="000000"/>
                </a:solidFill>
              </a:rPr>
              <a:t>2.1 Die zum Heizen benötigte Exergie </a:t>
            </a:r>
          </a:p>
          <a:p>
            <a:r>
              <a:rPr lang="de-DE" sz="1200">
                <a:solidFill>
                  <a:srgbClr val="000000"/>
                </a:solidFill>
              </a:rPr>
              <a:t>   2.2 Quellen für Heizenergie und ihr Exergiegehalt </a:t>
            </a:r>
          </a:p>
          <a:p>
            <a:r>
              <a:rPr lang="de-DE" sz="1200">
                <a:solidFill>
                  <a:srgbClr val="000000"/>
                </a:solidFill>
              </a:rPr>
              <a:t>   2.3 Optimierung von Gebäudeisolierung und Wärmebereitstellung </a:t>
            </a:r>
          </a:p>
          <a:p>
            <a:r>
              <a:rPr lang="de-DE" sz="1200">
                <a:solidFill>
                  <a:srgbClr val="000000"/>
                </a:solidFill>
              </a:rPr>
              <a:t>   2.4 Zusammenfassung und Ausblick</a:t>
            </a:r>
            <a:r>
              <a:rPr lang="de-DE" sz="1400">
                <a:solidFill>
                  <a:srgbClr val="000000"/>
                </a:solidFill>
              </a:rPr>
              <a:t> </a:t>
            </a:r>
          </a:p>
          <a:p>
            <a:r>
              <a:rPr lang="de-DE" sz="1400" b="1">
                <a:solidFill>
                  <a:srgbClr val="000000"/>
                </a:solidFill>
              </a:rPr>
              <a:t>......</a:t>
            </a:r>
          </a:p>
          <a:p>
            <a:r>
              <a:rPr lang="de-DE" sz="1400" b="1">
                <a:solidFill>
                  <a:srgbClr val="333399"/>
                </a:solidFill>
              </a:rPr>
              <a:t>Teil II: </a:t>
            </a:r>
            <a:r>
              <a:rPr lang="de-DE" sz="1600" b="1">
                <a:solidFill>
                  <a:srgbClr val="333399"/>
                </a:solidFill>
              </a:rPr>
              <a:t>Bereitstellung von elektrischer Energie</a:t>
            </a:r>
          </a:p>
          <a:p>
            <a:r>
              <a:rPr lang="de-DE" sz="1400" b="1">
                <a:solidFill>
                  <a:srgbClr val="000000"/>
                </a:solidFill>
              </a:rPr>
              <a:t>     .........</a:t>
            </a:r>
          </a:p>
          <a:p>
            <a:r>
              <a:rPr lang="de-DE" sz="1400" b="1">
                <a:solidFill>
                  <a:srgbClr val="000000"/>
                </a:solidFill>
              </a:rPr>
              <a:t>   3. KWK und Systemvergleich    (p. 74 ff)</a:t>
            </a:r>
          </a:p>
          <a:p>
            <a:r>
              <a:rPr lang="de-DE" sz="1400">
                <a:solidFill>
                  <a:srgbClr val="000000"/>
                </a:solidFill>
              </a:rPr>
              <a:t>    </a:t>
            </a:r>
            <a:r>
              <a:rPr lang="de-DE" sz="1200">
                <a:solidFill>
                  <a:srgbClr val="000000"/>
                </a:solidFill>
              </a:rPr>
              <a:t>3.1 Die Besonderheiten der Kraft-Wärme-Kopplung (KWK)</a:t>
            </a:r>
          </a:p>
          <a:p>
            <a:r>
              <a:rPr lang="de-DE" sz="1200">
                <a:solidFill>
                  <a:srgbClr val="000000"/>
                </a:solidFill>
              </a:rPr>
              <a:t>    3.2 Vergleich: Erdgas KWK und getrennte Strom- und Wärmeerzeugung </a:t>
            </a:r>
          </a:p>
          <a:p>
            <a:r>
              <a:rPr lang="de-DE" sz="1200">
                <a:solidFill>
                  <a:srgbClr val="000000"/>
                </a:solidFill>
              </a:rPr>
              <a:t>    3.3 Die KWK in der Energiepolitik und der öffentlichen Diskussion </a:t>
            </a:r>
          </a:p>
          <a:p>
            <a:r>
              <a:rPr lang="de-DE" sz="1200">
                <a:solidFill>
                  <a:srgbClr val="000000"/>
                </a:solidFill>
              </a:rPr>
              <a:t>    3.4 Skizze zur Optimierung des Erdgaseinsatzes für Gebäudewärme </a:t>
            </a:r>
          </a:p>
          <a:p>
            <a:r>
              <a:rPr lang="de-DE" sz="1200">
                <a:solidFill>
                  <a:srgbClr val="000000"/>
                </a:solidFill>
              </a:rPr>
              <a:t>    3.5 Zusammenfassung und Ausblick</a:t>
            </a:r>
          </a:p>
          <a:p>
            <a:r>
              <a:rPr lang="de-DE" sz="1400">
                <a:solidFill>
                  <a:srgbClr val="000000"/>
                </a:solidFill>
              </a:rPr>
              <a:t>........</a:t>
            </a:r>
          </a:p>
        </p:txBody>
      </p:sp>
      <p:sp>
        <p:nvSpPr>
          <p:cNvPr id="79877" name="Text Box 8"/>
          <p:cNvSpPr txBox="1">
            <a:spLocks noChangeArrowheads="1"/>
          </p:cNvSpPr>
          <p:nvPr/>
        </p:nvSpPr>
        <p:spPr bwMode="auto">
          <a:xfrm>
            <a:off x="76200" y="5157788"/>
            <a:ext cx="3661387" cy="1661993"/>
          </a:xfrm>
          <a:prstGeom prst="rect">
            <a:avLst/>
          </a:prstGeom>
          <a:noFill/>
          <a:ln w="9525">
            <a:solidFill>
              <a:schemeClr val="tx1"/>
            </a:solidFill>
            <a:miter lim="800000"/>
            <a:headEnd/>
            <a:tailEnd/>
          </a:ln>
        </p:spPr>
        <p:txBody>
          <a:bodyPr wrap="none">
            <a:spAutoFit/>
          </a:bodyPr>
          <a:lstStyle/>
          <a:p>
            <a:r>
              <a:rPr lang="de-DE" sz="1400" dirty="0">
                <a:solidFill>
                  <a:srgbClr val="000000"/>
                </a:solidFill>
              </a:rPr>
              <a:t>Zur Themenseite: </a:t>
            </a:r>
          </a:p>
          <a:p>
            <a:r>
              <a:rPr lang="de-DE" sz="1600" b="1" dirty="0">
                <a:solidFill>
                  <a:srgbClr val="000000"/>
                </a:solidFill>
                <a:hlinkClick r:id="rId4"/>
              </a:rPr>
              <a:t>Thermodynamisch Optimiertes Heizen</a:t>
            </a:r>
            <a:r>
              <a:rPr lang="de-DE" sz="1600" dirty="0">
                <a:solidFill>
                  <a:srgbClr val="000000"/>
                </a:solidFill>
              </a:rPr>
              <a:t> </a:t>
            </a:r>
          </a:p>
          <a:p>
            <a:r>
              <a:rPr lang="de-DE" sz="1200" dirty="0">
                <a:solidFill>
                  <a:srgbClr val="000000"/>
                </a:solidFill>
                <a:hlinkClick r:id="rId4"/>
              </a:rPr>
              <a:t>http://www.uni-saarland.de/fak7/fze/ThOptHeizen.htm</a:t>
            </a:r>
            <a:endParaRPr lang="de-DE" sz="1200" dirty="0">
              <a:solidFill>
                <a:srgbClr val="000000"/>
              </a:solidFill>
            </a:endParaRPr>
          </a:p>
          <a:p>
            <a:endParaRPr lang="de-DE" sz="1200" dirty="0">
              <a:solidFill>
                <a:srgbClr val="000000"/>
              </a:solidFill>
            </a:endParaRPr>
          </a:p>
          <a:p>
            <a:r>
              <a:rPr lang="de-DE" sz="1200" dirty="0">
                <a:solidFill>
                  <a:srgbClr val="000000"/>
                </a:solidFill>
              </a:rPr>
              <a:t>Dr. Gerhard  </a:t>
            </a:r>
            <a:r>
              <a:rPr lang="de-DE" sz="1200" b="1" dirty="0">
                <a:solidFill>
                  <a:srgbClr val="000000"/>
                </a:solidFill>
              </a:rPr>
              <a:t>LUTHER</a:t>
            </a:r>
            <a:r>
              <a:rPr lang="de-DE" sz="1200" dirty="0">
                <a:solidFill>
                  <a:srgbClr val="000000"/>
                </a:solidFill>
              </a:rPr>
              <a:t>,</a:t>
            </a:r>
          </a:p>
          <a:p>
            <a:r>
              <a:rPr lang="de-DE" sz="1200" dirty="0">
                <a:solidFill>
                  <a:srgbClr val="000000"/>
                </a:solidFill>
              </a:rPr>
              <a:t>Uni des Saarlandes, </a:t>
            </a:r>
            <a:r>
              <a:rPr lang="de-DE" sz="1200" dirty="0" smtClean="0">
                <a:solidFill>
                  <a:srgbClr val="000000"/>
                </a:solidFill>
              </a:rPr>
              <a:t>Experimentalphysik</a:t>
            </a:r>
            <a:r>
              <a:rPr lang="de-DE" sz="1200" dirty="0">
                <a:solidFill>
                  <a:srgbClr val="000000"/>
                </a:solidFill>
              </a:rPr>
              <a:t>, Bau E26</a:t>
            </a:r>
          </a:p>
          <a:p>
            <a:r>
              <a:rPr lang="de-DE" sz="1200" dirty="0" smtClean="0">
                <a:solidFill>
                  <a:srgbClr val="000000"/>
                </a:solidFill>
              </a:rPr>
              <a:t>661231 </a:t>
            </a:r>
            <a:r>
              <a:rPr lang="de-DE" sz="1200" dirty="0">
                <a:solidFill>
                  <a:srgbClr val="000000"/>
                </a:solidFill>
              </a:rPr>
              <a:t>Saarbrücken</a:t>
            </a:r>
          </a:p>
          <a:p>
            <a:r>
              <a:rPr lang="de-DE" sz="1200" dirty="0">
                <a:solidFill>
                  <a:srgbClr val="000000"/>
                </a:solidFill>
                <a:hlinkClick r:id="rId5"/>
              </a:rPr>
              <a:t>luther.gerhard@ingenieur.de</a:t>
            </a:r>
            <a:r>
              <a:rPr lang="de-DE" sz="1200" dirty="0">
                <a:solidFill>
                  <a:srgbClr val="000000"/>
                </a:solidFill>
              </a:rPr>
              <a:t>     Tel.: 0681-302-2737</a:t>
            </a:r>
          </a:p>
        </p:txBody>
      </p:sp>
      <p:sp>
        <p:nvSpPr>
          <p:cNvPr id="79878" name="Text Box 9"/>
          <p:cNvSpPr txBox="1">
            <a:spLocks noChangeArrowheads="1"/>
          </p:cNvSpPr>
          <p:nvPr/>
        </p:nvSpPr>
        <p:spPr bwMode="auto">
          <a:xfrm>
            <a:off x="1295400" y="80963"/>
            <a:ext cx="6480175" cy="519112"/>
          </a:xfrm>
          <a:prstGeom prst="rect">
            <a:avLst/>
          </a:prstGeom>
          <a:noFill/>
          <a:ln w="9525">
            <a:noFill/>
            <a:miter lim="800000"/>
            <a:headEnd/>
            <a:tailEnd/>
          </a:ln>
        </p:spPr>
        <p:txBody>
          <a:bodyPr wrap="none">
            <a:spAutoFit/>
          </a:bodyPr>
          <a:lstStyle/>
          <a:p>
            <a:r>
              <a:rPr lang="de-DE" sz="2800" b="1" dirty="0">
                <a:solidFill>
                  <a:srgbClr val="000000"/>
                </a:solidFill>
              </a:rPr>
              <a:t>Die Elektrizitätsstudie der DPG, 2010</a:t>
            </a:r>
            <a:r>
              <a:rPr lang="de-DE" sz="2400" b="1" dirty="0">
                <a:solidFill>
                  <a:srgbClr val="000000"/>
                </a:solidFill>
              </a:rPr>
              <a:t> </a:t>
            </a:r>
          </a:p>
        </p:txBody>
      </p:sp>
    </p:spTree>
    <p:extLst>
      <p:ext uri="{BB962C8B-B14F-4D97-AF65-F5344CB8AC3E}">
        <p14:creationId xmlns:p14="http://schemas.microsoft.com/office/powerpoint/2010/main" val="2430343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 y="80628"/>
            <a:ext cx="9066585" cy="6195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981" y="728700"/>
            <a:ext cx="9064303" cy="646331"/>
          </a:xfrm>
          <a:prstGeom prst="rect">
            <a:avLst/>
          </a:prstGeom>
          <a:solidFill>
            <a:srgbClr val="FFC000"/>
          </a:solidFill>
        </p:spPr>
        <p:txBody>
          <a:bodyPr wrap="square" rtlCol="0">
            <a:spAutoFit/>
          </a:bodyPr>
          <a:lstStyle/>
          <a:p>
            <a:r>
              <a:rPr lang="de-DE" dirty="0" smtClean="0"/>
              <a:t>Die KWK wird in der Öffentlichkeit  von Staat und Verbänden  meist besser dargestellt als sie wirklich ist. Daher </a:t>
            </a:r>
            <a:r>
              <a:rPr lang="de-DE" b="1" u="sng" dirty="0" smtClean="0"/>
              <a:t>betitelte die FAZ ihrem Bericht </a:t>
            </a:r>
            <a:r>
              <a:rPr lang="de-DE" dirty="0" smtClean="0"/>
              <a:t>über die DPG Elektrizitätsstudie-Studie:                                                                                   </a:t>
            </a:r>
            <a:endParaRPr lang="de-DE" sz="1200" dirty="0"/>
          </a:p>
        </p:txBody>
      </p:sp>
      <p:sp>
        <p:nvSpPr>
          <p:cNvPr id="3" name="Rechteck 2"/>
          <p:cNvSpPr/>
          <p:nvPr/>
        </p:nvSpPr>
        <p:spPr>
          <a:xfrm>
            <a:off x="5505938" y="6526578"/>
            <a:ext cx="3557384" cy="253916"/>
          </a:xfrm>
          <a:prstGeom prst="rect">
            <a:avLst/>
          </a:prstGeom>
          <a:solidFill>
            <a:srgbClr val="FF9900"/>
          </a:solidFill>
        </p:spPr>
        <p:txBody>
          <a:bodyPr wrap="none">
            <a:spAutoFit/>
          </a:bodyPr>
          <a:lstStyle/>
          <a:p>
            <a:r>
              <a:rPr lang="de-DE" sz="1050" b="1" dirty="0"/>
              <a:t>Quelle: FAZ vom 11.01.2011 Seite </a:t>
            </a:r>
            <a:r>
              <a:rPr lang="de-DE" sz="1050" b="1" dirty="0" smtClean="0"/>
              <a:t>T2</a:t>
            </a:r>
            <a:r>
              <a:rPr lang="de-DE" sz="1050" dirty="0" smtClean="0"/>
              <a:t>,    Bezug: siehe „Archiv“ </a:t>
            </a:r>
            <a:endParaRPr lang="de-DE" sz="1050" dirty="0"/>
          </a:p>
        </p:txBody>
      </p:sp>
    </p:spTree>
    <p:extLst>
      <p:ext uri="{BB962C8B-B14F-4D97-AF65-F5344CB8AC3E}">
        <p14:creationId xmlns:p14="http://schemas.microsoft.com/office/powerpoint/2010/main" val="1342042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5"/>
          <p:cNvSpPr txBox="1">
            <a:spLocks noChangeArrowheads="1"/>
          </p:cNvSpPr>
          <p:nvPr/>
        </p:nvSpPr>
        <p:spPr bwMode="auto">
          <a:xfrm>
            <a:off x="107950" y="728663"/>
            <a:ext cx="8928100"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r>
              <a:rPr lang="de-DE" altLang="de-DE" sz="1400" u="sng"/>
              <a:t>Es werden oft zugunsten der KWK:</a:t>
            </a:r>
            <a:r>
              <a:rPr lang="de-DE" altLang="de-DE" sz="1400"/>
              <a:t> </a:t>
            </a:r>
          </a:p>
          <a:p>
            <a:pPr eaLnBrk="1" hangingPunct="1"/>
            <a:r>
              <a:rPr lang="de-DE" altLang="de-DE" sz="800"/>
              <a:t>  </a:t>
            </a:r>
          </a:p>
          <a:p>
            <a:pPr eaLnBrk="1" hangingPunct="1"/>
            <a:r>
              <a:rPr lang="de-DE" altLang="de-DE" sz="2000"/>
              <a:t>U1:  die brutalen Fehler des </a:t>
            </a:r>
            <a:r>
              <a:rPr lang="de-DE" altLang="de-DE" sz="2000" b="1" u="sng">
                <a:solidFill>
                  <a:srgbClr val="990099"/>
                </a:solidFill>
              </a:rPr>
              <a:t>KWK-Mythos</a:t>
            </a:r>
            <a:r>
              <a:rPr lang="de-DE" altLang="de-DE" sz="2000"/>
              <a:t> gemacht: </a:t>
            </a:r>
            <a:br>
              <a:rPr lang="de-DE" altLang="de-DE" sz="2000"/>
            </a:br>
            <a:r>
              <a:rPr lang="de-DE" altLang="de-DE" sz="1400"/>
              <a:t>             (</a:t>
            </a:r>
            <a:r>
              <a:rPr lang="de-DE" altLang="de-DE" sz="1400" b="1">
                <a:solidFill>
                  <a:srgbClr val="990099"/>
                </a:solidFill>
              </a:rPr>
              <a:t>nur „Brennstoffausnutzung“</a:t>
            </a:r>
            <a:r>
              <a:rPr lang="de-DE" altLang="de-DE" sz="1400"/>
              <a:t> bewertet;       Vergleich „</a:t>
            </a:r>
            <a:r>
              <a:rPr lang="de-DE" altLang="de-DE" sz="1400" b="1">
                <a:solidFill>
                  <a:srgbClr val="990099"/>
                </a:solidFill>
              </a:rPr>
              <a:t>alter KoKW</a:t>
            </a:r>
            <a:r>
              <a:rPr lang="de-DE" altLang="de-DE" sz="1400"/>
              <a:t>“  mit „</a:t>
            </a:r>
            <a:r>
              <a:rPr lang="de-DE" altLang="de-DE" sz="1400" b="1">
                <a:solidFill>
                  <a:srgbClr val="00CC66"/>
                </a:solidFill>
              </a:rPr>
              <a:t>neuer Erdgas-KWK</a:t>
            </a:r>
            <a:r>
              <a:rPr lang="de-DE" altLang="de-DE" sz="1400"/>
              <a:t>“ ,</a:t>
            </a:r>
            <a:br>
              <a:rPr lang="de-DE" altLang="de-DE" sz="1400"/>
            </a:br>
            <a:r>
              <a:rPr lang="de-DE" altLang="de-DE" sz="1400"/>
              <a:t>                „</a:t>
            </a:r>
            <a:r>
              <a:rPr lang="de-DE" altLang="de-DE" sz="1400">
                <a:solidFill>
                  <a:srgbClr val="990099"/>
                </a:solidFill>
              </a:rPr>
              <a:t>reine Abwärmenutzung“ </a:t>
            </a:r>
            <a:r>
              <a:rPr lang="de-DE" altLang="de-DE" sz="1400"/>
              <a:t>ohne Wirkungsgradeinbuße )</a:t>
            </a:r>
          </a:p>
          <a:p>
            <a:pPr eaLnBrk="1" hangingPunct="1"/>
            <a:endParaRPr lang="de-DE" altLang="de-DE" sz="2000"/>
          </a:p>
          <a:p>
            <a:pPr eaLnBrk="1" hangingPunct="1"/>
            <a:r>
              <a:rPr lang="de-DE" altLang="de-DE" sz="2000"/>
              <a:t>U2 :  Beitrag  des </a:t>
            </a:r>
            <a:r>
              <a:rPr lang="de-DE" altLang="de-DE" sz="2000" b="1">
                <a:solidFill>
                  <a:srgbClr val="FF3300"/>
                </a:solidFill>
              </a:rPr>
              <a:t>Spitzenkessels</a:t>
            </a:r>
            <a:r>
              <a:rPr lang="de-DE" altLang="de-DE" sz="2000"/>
              <a:t> ausgeklammert,</a:t>
            </a:r>
          </a:p>
          <a:p>
            <a:pPr eaLnBrk="1" hangingPunct="1"/>
            <a:endParaRPr lang="de-DE" altLang="de-DE" sz="2000"/>
          </a:p>
          <a:p>
            <a:pPr eaLnBrk="1" hangingPunct="1"/>
            <a:r>
              <a:rPr lang="de-DE" altLang="de-DE" sz="2000"/>
              <a:t>U3 :  </a:t>
            </a:r>
            <a:r>
              <a:rPr lang="de-DE" altLang="de-DE" sz="2000">
                <a:solidFill>
                  <a:srgbClr val="000000"/>
                </a:solidFill>
                <a:cs typeface="Times New Roman" pitchFamily="18" charset="0"/>
              </a:rPr>
              <a:t>nur die Stromerzeugung im „</a:t>
            </a:r>
            <a:r>
              <a:rPr lang="de-DE" altLang="de-DE" sz="2000" b="1">
                <a:solidFill>
                  <a:srgbClr val="FF3300"/>
                </a:solidFill>
                <a:cs typeface="Times New Roman" pitchFamily="18" charset="0"/>
              </a:rPr>
              <a:t>KWK- Betrieb</a:t>
            </a:r>
            <a:r>
              <a:rPr lang="de-DE" altLang="de-DE" sz="2000">
                <a:solidFill>
                  <a:srgbClr val="000000"/>
                </a:solidFill>
                <a:cs typeface="Times New Roman" pitchFamily="18" charset="0"/>
              </a:rPr>
              <a:t>“ betrachtet („Paradefall“),</a:t>
            </a:r>
          </a:p>
          <a:p>
            <a:pPr eaLnBrk="1" hangingPunct="1"/>
            <a:endParaRPr lang="de-DE" altLang="de-DE" sz="2000">
              <a:solidFill>
                <a:srgbClr val="000000"/>
              </a:solidFill>
              <a:cs typeface="Times New Roman" pitchFamily="18" charset="0"/>
            </a:endParaRPr>
          </a:p>
          <a:p>
            <a:pPr eaLnBrk="1" hangingPunct="1"/>
            <a:r>
              <a:rPr lang="de-DE" altLang="de-DE" sz="2000">
                <a:solidFill>
                  <a:srgbClr val="000000"/>
                </a:solidFill>
                <a:cs typeface="Times New Roman" pitchFamily="18" charset="0"/>
              </a:rPr>
              <a:t>U4:  Unrealistische (</a:t>
            </a:r>
            <a:r>
              <a:rPr lang="de-DE" altLang="de-DE" sz="2000" b="1">
                <a:solidFill>
                  <a:srgbClr val="0033CC"/>
                </a:solidFill>
                <a:cs typeface="Times New Roman" pitchFamily="18" charset="0"/>
              </a:rPr>
              <a:t>manipulierte) Vergleichswerte</a:t>
            </a:r>
            <a:r>
              <a:rPr lang="de-DE" altLang="de-DE" sz="2000">
                <a:solidFill>
                  <a:srgbClr val="000000"/>
                </a:solidFill>
                <a:cs typeface="Times New Roman" pitchFamily="18" charset="0"/>
              </a:rPr>
              <a:t> der getrennten Erzeugung</a:t>
            </a:r>
            <a:br>
              <a:rPr lang="de-DE" altLang="de-DE" sz="2000">
                <a:solidFill>
                  <a:srgbClr val="000000"/>
                </a:solidFill>
                <a:cs typeface="Times New Roman" pitchFamily="18" charset="0"/>
              </a:rPr>
            </a:br>
            <a:r>
              <a:rPr lang="de-DE" altLang="de-DE" sz="2000">
                <a:solidFill>
                  <a:srgbClr val="000000"/>
                </a:solidFill>
                <a:cs typeface="Times New Roman" pitchFamily="18" charset="0"/>
              </a:rPr>
              <a:t>                               benutzt    </a:t>
            </a:r>
            <a:r>
              <a:rPr lang="de-DE" altLang="de-DE" sz="1400">
                <a:solidFill>
                  <a:srgbClr val="000000"/>
                </a:solidFill>
                <a:cs typeface="Times New Roman" pitchFamily="18" charset="0"/>
              </a:rPr>
              <a:t>(sogar  gesetzlich vorgeschrieben wg.   EU 2007/74/EG )</a:t>
            </a:r>
            <a:r>
              <a:rPr lang="de-DE" altLang="de-DE" sz="2000"/>
              <a:t> </a:t>
            </a:r>
          </a:p>
          <a:p>
            <a:pPr eaLnBrk="1" hangingPunct="1"/>
            <a:endParaRPr lang="de-DE" altLang="de-DE" sz="2000"/>
          </a:p>
          <a:p>
            <a:pPr eaLnBrk="1" hangingPunct="1"/>
            <a:r>
              <a:rPr lang="de-DE" altLang="de-DE" sz="2000"/>
              <a:t>U5: Bei WP Strombezug aus dem </a:t>
            </a:r>
            <a:r>
              <a:rPr lang="de-DE" altLang="de-DE" sz="2000" b="1">
                <a:solidFill>
                  <a:srgbClr val="009900"/>
                </a:solidFill>
              </a:rPr>
              <a:t>deutschen Strommix</a:t>
            </a:r>
            <a:r>
              <a:rPr lang="de-DE" altLang="de-DE" sz="2000"/>
              <a:t> unterstellt,</a:t>
            </a:r>
            <a:br>
              <a:rPr lang="de-DE" altLang="de-DE" sz="2000"/>
            </a:br>
            <a:r>
              <a:rPr lang="de-DE" altLang="de-DE" sz="2000"/>
              <a:t>                   </a:t>
            </a:r>
            <a:r>
              <a:rPr lang="de-DE" altLang="de-DE" sz="2000" b="1">
                <a:solidFill>
                  <a:srgbClr val="FF3300"/>
                </a:solidFill>
              </a:rPr>
              <a:t>statt</a:t>
            </a:r>
            <a:r>
              <a:rPr lang="de-DE" altLang="de-DE" sz="2000"/>
              <a:t> im Systemvergleich aus </a:t>
            </a:r>
            <a:r>
              <a:rPr lang="de-DE" altLang="de-DE" sz="2000" b="1">
                <a:solidFill>
                  <a:srgbClr val="FF3300"/>
                </a:solidFill>
              </a:rPr>
              <a:t>modernem</a:t>
            </a:r>
            <a:r>
              <a:rPr lang="de-DE" altLang="de-DE" sz="2000" b="1"/>
              <a:t> Gas- Kraftwerk</a:t>
            </a:r>
            <a:r>
              <a:rPr lang="de-DE" altLang="de-DE" sz="2000"/>
              <a:t> (</a:t>
            </a:r>
            <a:r>
              <a:rPr lang="de-DE" altLang="de-DE" sz="2000" b="1">
                <a:solidFill>
                  <a:srgbClr val="FF3300"/>
                </a:solidFill>
              </a:rPr>
              <a:t>Gu</a:t>
            </a:r>
            <a:r>
              <a:rPr lang="de-DE" altLang="de-DE" sz="2000">
                <a:solidFill>
                  <a:srgbClr val="FF3300"/>
                </a:solidFill>
              </a:rPr>
              <a:t>D</a:t>
            </a:r>
            <a:r>
              <a:rPr lang="de-DE" altLang="de-DE" sz="2000"/>
              <a:t>).</a:t>
            </a:r>
            <a:endParaRPr lang="de-DE" altLang="de-DE" sz="1400" u="sng"/>
          </a:p>
          <a:p>
            <a:pPr eaLnBrk="1" hangingPunct="1"/>
            <a:endParaRPr lang="de-DE" altLang="de-DE" sz="1400" u="sng"/>
          </a:p>
          <a:p>
            <a:pPr eaLnBrk="1" hangingPunct="1"/>
            <a:r>
              <a:rPr lang="de-DE" altLang="de-DE" sz="1400" u="sng"/>
              <a:t>Andererseits werden manchmal</a:t>
            </a:r>
            <a:r>
              <a:rPr lang="de-DE" altLang="de-DE" sz="1400"/>
              <a:t> (im Prinzip ok aber verkomplizierend):</a:t>
            </a:r>
            <a:br>
              <a:rPr lang="de-DE" altLang="de-DE" sz="1400"/>
            </a:br>
            <a:r>
              <a:rPr lang="de-DE" altLang="de-DE" sz="800"/>
              <a:t> </a:t>
            </a:r>
          </a:p>
          <a:p>
            <a:pPr eaLnBrk="1" hangingPunct="1"/>
            <a:r>
              <a:rPr lang="de-DE" altLang="de-DE" sz="2000">
                <a:solidFill>
                  <a:srgbClr val="000000"/>
                </a:solidFill>
                <a:cs typeface="Times New Roman" pitchFamily="18" charset="0"/>
              </a:rPr>
              <a:t>U6: Umfangreiche </a:t>
            </a:r>
            <a:r>
              <a:rPr lang="de-DE" altLang="de-DE" sz="2000" b="1">
                <a:solidFill>
                  <a:srgbClr val="000000"/>
                </a:solidFill>
                <a:cs typeface="Times New Roman" pitchFamily="18" charset="0"/>
              </a:rPr>
              <a:t>Nebeneffekte</a:t>
            </a:r>
            <a:r>
              <a:rPr lang="de-DE" altLang="de-DE" sz="2000">
                <a:solidFill>
                  <a:srgbClr val="000000"/>
                </a:solidFill>
                <a:cs typeface="Times New Roman" pitchFamily="18" charset="0"/>
              </a:rPr>
              <a:t> berücksichtigt</a:t>
            </a:r>
          </a:p>
          <a:p>
            <a:pPr eaLnBrk="1" hangingPunct="1"/>
            <a:r>
              <a:rPr lang="de-DE" altLang="de-DE" sz="2000">
                <a:solidFill>
                  <a:srgbClr val="000000"/>
                </a:solidFill>
                <a:cs typeface="Times New Roman" pitchFamily="18" charset="0"/>
              </a:rPr>
              <a:t>       </a:t>
            </a:r>
            <a:r>
              <a:rPr lang="de-DE" altLang="de-DE" sz="1600">
                <a:solidFill>
                  <a:srgbClr val="000000"/>
                </a:solidFill>
                <a:cs typeface="Times New Roman" pitchFamily="18" charset="0"/>
              </a:rPr>
              <a:t>(Verluste im Stromnetz, Bonus für Verbraucher nahe Stromerzeugung</a:t>
            </a:r>
            <a:br>
              <a:rPr lang="de-DE" altLang="de-DE" sz="1600">
                <a:solidFill>
                  <a:srgbClr val="000000"/>
                </a:solidFill>
                <a:cs typeface="Times New Roman" pitchFamily="18" charset="0"/>
              </a:rPr>
            </a:br>
            <a:r>
              <a:rPr lang="de-DE" altLang="de-DE" sz="1600">
                <a:solidFill>
                  <a:srgbClr val="000000"/>
                </a:solidFill>
                <a:cs typeface="Times New Roman" pitchFamily="18" charset="0"/>
              </a:rPr>
              <a:t>         Pumpstrom und Wärmeverluste in Fernwärmeleitung,         Unterschiede im Aufwand für</a:t>
            </a:r>
            <a:br>
              <a:rPr lang="de-DE" altLang="de-DE" sz="1600">
                <a:solidFill>
                  <a:srgbClr val="000000"/>
                </a:solidFill>
                <a:cs typeface="Times New Roman" pitchFamily="18" charset="0"/>
              </a:rPr>
            </a:br>
            <a:r>
              <a:rPr lang="de-DE" altLang="de-DE" sz="1600">
                <a:solidFill>
                  <a:srgbClr val="000000"/>
                </a:solidFill>
                <a:cs typeface="Times New Roman" pitchFamily="18" charset="0"/>
              </a:rPr>
              <a:t>        Gastransport zum zentralen oder dezentralen Verbraucher, etc.)</a:t>
            </a:r>
          </a:p>
        </p:txBody>
      </p:sp>
      <p:sp>
        <p:nvSpPr>
          <p:cNvPr id="49155" name="Rectangle 6"/>
          <p:cNvSpPr>
            <a:spLocks noChangeArrowheads="1"/>
          </p:cNvSpPr>
          <p:nvPr/>
        </p:nvSpPr>
        <p:spPr bwMode="auto">
          <a:xfrm>
            <a:off x="611188" y="188913"/>
            <a:ext cx="81724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r>
              <a:rPr lang="de-DE" altLang="de-DE" sz="2400" b="1"/>
              <a:t>Warum die KWK meist besser erscheint </a:t>
            </a:r>
            <a:r>
              <a:rPr lang="de-DE" altLang="de-DE" sz="1400" b="1"/>
              <a:t>als sie tatsächlich ist.</a:t>
            </a:r>
          </a:p>
        </p:txBody>
      </p:sp>
      <p:sp>
        <p:nvSpPr>
          <p:cNvPr id="49156" name="Rectangle 7"/>
          <p:cNvSpPr>
            <a:spLocks noChangeArrowheads="1"/>
          </p:cNvSpPr>
          <p:nvPr/>
        </p:nvSpPr>
        <p:spPr bwMode="auto">
          <a:xfrm>
            <a:off x="76200" y="7938"/>
            <a:ext cx="2111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r>
              <a:rPr lang="de-DE" altLang="de-DE" sz="1200" b="1"/>
              <a:t>4.4</a:t>
            </a:r>
          </a:p>
        </p:txBody>
      </p:sp>
    </p:spTree>
    <p:extLst>
      <p:ext uri="{BB962C8B-B14F-4D97-AF65-F5344CB8AC3E}">
        <p14:creationId xmlns:p14="http://schemas.microsoft.com/office/powerpoint/2010/main" val="2057626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95239" y="1928589"/>
            <a:ext cx="6984776" cy="3000821"/>
          </a:xfrm>
          <a:prstGeom prst="rect">
            <a:avLst/>
          </a:prstGeom>
        </p:spPr>
        <p:txBody>
          <a:bodyPr wrap="square">
            <a:spAutoFit/>
          </a:bodyPr>
          <a:lstStyle/>
          <a:p>
            <a:pPr>
              <a:lnSpc>
                <a:spcPct val="150000"/>
              </a:lnSpc>
            </a:pPr>
            <a:r>
              <a:rPr lang="de-DE" b="1" u="sng" dirty="0" smtClean="0">
                <a:solidFill>
                  <a:srgbClr val="000000"/>
                </a:solidFill>
              </a:rPr>
              <a:t>Übersicht:</a:t>
            </a:r>
          </a:p>
          <a:p>
            <a:pPr>
              <a:lnSpc>
                <a:spcPct val="150000"/>
              </a:lnSpc>
            </a:pPr>
            <a:r>
              <a:rPr lang="de-DE" b="1" dirty="0" smtClean="0">
                <a:solidFill>
                  <a:srgbClr val="000000"/>
                </a:solidFill>
              </a:rPr>
              <a:t>    0</a:t>
            </a:r>
            <a:r>
              <a:rPr lang="de-DE" b="1" dirty="0">
                <a:solidFill>
                  <a:srgbClr val="000000"/>
                </a:solidFill>
              </a:rPr>
              <a:t>. </a:t>
            </a:r>
            <a:r>
              <a:rPr lang="de-DE" b="1" dirty="0" smtClean="0">
                <a:solidFill>
                  <a:srgbClr val="000000"/>
                </a:solidFill>
              </a:rPr>
              <a:t> Aktivitäten </a:t>
            </a:r>
            <a:r>
              <a:rPr lang="de-DE" b="1" dirty="0">
                <a:solidFill>
                  <a:srgbClr val="000000"/>
                </a:solidFill>
              </a:rPr>
              <a:t>der DPG zum Thema KWK und WP</a:t>
            </a:r>
            <a:endParaRPr lang="de-DE" dirty="0">
              <a:solidFill>
                <a:srgbClr val="000000"/>
              </a:solidFill>
            </a:endParaRPr>
          </a:p>
          <a:p>
            <a:pPr>
              <a:lnSpc>
                <a:spcPct val="150000"/>
              </a:lnSpc>
            </a:pPr>
            <a:r>
              <a:rPr lang="de-DE" altLang="de-DE" b="1" dirty="0" smtClean="0"/>
              <a:t>    1</a:t>
            </a:r>
            <a:r>
              <a:rPr lang="de-DE" altLang="de-DE" b="1" dirty="0"/>
              <a:t>. Thermodynamisch optimiertes </a:t>
            </a:r>
            <a:r>
              <a:rPr lang="de-DE" altLang="de-DE" b="1" dirty="0" smtClean="0"/>
              <a:t>Heizen</a:t>
            </a:r>
          </a:p>
          <a:p>
            <a:pPr>
              <a:lnSpc>
                <a:spcPct val="150000"/>
              </a:lnSpc>
            </a:pPr>
            <a:r>
              <a:rPr lang="de-DE" b="1" dirty="0" smtClean="0"/>
              <a:t>    2</a:t>
            </a:r>
            <a:r>
              <a:rPr lang="de-DE" b="1" dirty="0"/>
              <a:t>. </a:t>
            </a:r>
            <a:r>
              <a:rPr lang="de-DE" b="1" dirty="0" smtClean="0"/>
              <a:t> Vergleich</a:t>
            </a:r>
            <a:r>
              <a:rPr lang="de-DE" b="1" dirty="0"/>
              <a:t>: KWK und  {GuD + WP</a:t>
            </a:r>
            <a:r>
              <a:rPr lang="de-DE" b="1" dirty="0" smtClean="0"/>
              <a:t>}</a:t>
            </a:r>
          </a:p>
          <a:p>
            <a:pPr>
              <a:lnSpc>
                <a:spcPct val="150000"/>
              </a:lnSpc>
            </a:pPr>
            <a:r>
              <a:rPr lang="de-DE" altLang="de-DE" b="1" dirty="0" smtClean="0"/>
              <a:t>    3.  KWK oder WP –was passt besser zur </a:t>
            </a:r>
            <a:r>
              <a:rPr lang="de-DE" altLang="de-DE" b="1" dirty="0" smtClean="0">
                <a:solidFill>
                  <a:srgbClr val="FF0000"/>
                </a:solidFill>
              </a:rPr>
              <a:t>Energiewende</a:t>
            </a:r>
            <a:r>
              <a:rPr lang="de-DE" altLang="de-DE" b="1" dirty="0" smtClean="0"/>
              <a:t>  </a:t>
            </a:r>
            <a:br>
              <a:rPr lang="de-DE" altLang="de-DE" b="1" dirty="0" smtClean="0"/>
            </a:br>
            <a:r>
              <a:rPr lang="de-DE" altLang="de-DE" b="1" dirty="0" smtClean="0"/>
              <a:t>                                                             </a:t>
            </a:r>
            <a:r>
              <a:rPr lang="de-DE" altLang="de-DE" dirty="0" smtClean="0">
                <a:solidFill>
                  <a:srgbClr val="FF0000"/>
                </a:solidFill>
              </a:rPr>
              <a:t>(</a:t>
            </a:r>
            <a:r>
              <a:rPr lang="de-DE" altLang="de-DE" dirty="0" smtClean="0"/>
              <a:t>mit </a:t>
            </a:r>
            <a:r>
              <a:rPr lang="de-DE" altLang="de-DE" dirty="0" smtClean="0">
                <a:solidFill>
                  <a:srgbClr val="FF0000"/>
                </a:solidFill>
              </a:rPr>
              <a:t>RE-Strom als Primärenergie)</a:t>
            </a:r>
            <a:r>
              <a:rPr lang="de-DE" altLang="de-DE" b="1" dirty="0" smtClean="0"/>
              <a:t>.</a:t>
            </a:r>
          </a:p>
          <a:p>
            <a:pPr>
              <a:lnSpc>
                <a:spcPct val="150000"/>
              </a:lnSpc>
            </a:pPr>
            <a:r>
              <a:rPr lang="de-DE" altLang="de-DE" b="1" dirty="0"/>
              <a:t> </a:t>
            </a:r>
            <a:r>
              <a:rPr lang="de-DE" altLang="de-DE" b="1" dirty="0" smtClean="0"/>
              <a:t>   4. Folgerung</a:t>
            </a:r>
            <a:endParaRPr lang="de-DE" altLang="de-DE" b="1" dirty="0"/>
          </a:p>
        </p:txBody>
      </p:sp>
      <p:sp>
        <p:nvSpPr>
          <p:cNvPr id="3" name="Ellipse 2"/>
          <p:cNvSpPr/>
          <p:nvPr/>
        </p:nvSpPr>
        <p:spPr>
          <a:xfrm>
            <a:off x="1151620" y="2964954"/>
            <a:ext cx="144016" cy="14401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48246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11560" y="1700808"/>
            <a:ext cx="79644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r>
              <a:rPr lang="de-DE" altLang="de-DE" b="1" dirty="0"/>
              <a:t>1. Thermodynamisch optimiertes Heizen</a:t>
            </a:r>
            <a:endParaRPr lang="de-DE" altLang="de-DE" dirty="0"/>
          </a:p>
        </p:txBody>
      </p:sp>
      <p:sp>
        <p:nvSpPr>
          <p:cNvPr id="14339" name="Text Box 3"/>
          <p:cNvSpPr txBox="1">
            <a:spLocks noChangeArrowheads="1"/>
          </p:cNvSpPr>
          <p:nvPr/>
        </p:nvSpPr>
        <p:spPr bwMode="auto">
          <a:xfrm>
            <a:off x="142875" y="115888"/>
            <a:ext cx="147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r>
              <a:rPr lang="de-DE" altLang="de-DE" sz="1400" b="1" dirty="0"/>
              <a:t>1.</a:t>
            </a:r>
          </a:p>
        </p:txBody>
      </p:sp>
      <p:sp>
        <p:nvSpPr>
          <p:cNvPr id="14340" name="Text Box 4"/>
          <p:cNvSpPr txBox="1">
            <a:spLocks noChangeArrowheads="1"/>
          </p:cNvSpPr>
          <p:nvPr/>
        </p:nvSpPr>
        <p:spPr bwMode="auto">
          <a:xfrm>
            <a:off x="215516" y="3392996"/>
            <a:ext cx="8691563"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lnSpc>
                <a:spcPct val="105000"/>
              </a:lnSpc>
            </a:pPr>
            <a:r>
              <a:rPr lang="de-DE" altLang="de-DE" sz="2400" dirty="0"/>
              <a:t>Minimaler</a:t>
            </a:r>
            <a:r>
              <a:rPr lang="de-DE" altLang="de-DE" sz="2800" dirty="0">
                <a:solidFill>
                  <a:srgbClr val="FF3300"/>
                </a:solidFill>
              </a:rPr>
              <a:t> </a:t>
            </a:r>
            <a:r>
              <a:rPr lang="de-DE" altLang="de-DE" sz="2800" b="1" dirty="0">
                <a:solidFill>
                  <a:srgbClr val="FF3300"/>
                </a:solidFill>
              </a:rPr>
              <a:t>Exergie- Einsatz</a:t>
            </a:r>
            <a:r>
              <a:rPr lang="de-DE" altLang="de-DE" sz="2400" dirty="0">
                <a:solidFill>
                  <a:srgbClr val="FF3300"/>
                </a:solidFill>
              </a:rPr>
              <a:t> </a:t>
            </a:r>
            <a:r>
              <a:rPr lang="de-DE" altLang="de-DE" sz="2400" dirty="0"/>
              <a:t>   zur Abdeckung des noch  </a:t>
            </a:r>
          </a:p>
          <a:p>
            <a:pPr eaLnBrk="1" hangingPunct="1">
              <a:lnSpc>
                <a:spcPct val="105000"/>
              </a:lnSpc>
            </a:pPr>
            <a:r>
              <a:rPr lang="de-DE" altLang="de-DE" sz="2400" dirty="0"/>
              <a:t>                                        übrig bleibenden Heizwärmebedarfes,</a:t>
            </a:r>
          </a:p>
          <a:p>
            <a:pPr eaLnBrk="1" hangingPunct="1">
              <a:lnSpc>
                <a:spcPct val="105000"/>
              </a:lnSpc>
            </a:pPr>
            <a:r>
              <a:rPr lang="de-DE" altLang="de-DE" sz="800" b="1" dirty="0">
                <a:solidFill>
                  <a:schemeClr val="accent2"/>
                </a:solidFill>
              </a:rPr>
              <a:t> </a:t>
            </a:r>
          </a:p>
          <a:p>
            <a:pPr eaLnBrk="1" hangingPunct="1">
              <a:lnSpc>
                <a:spcPct val="105000"/>
              </a:lnSpc>
              <a:buFontTx/>
              <a:buChar char="•"/>
            </a:pPr>
            <a:r>
              <a:rPr lang="de-DE" altLang="de-DE" sz="2400" b="1" dirty="0">
                <a:solidFill>
                  <a:schemeClr val="accent2"/>
                </a:solidFill>
              </a:rPr>
              <a:t>  nach thermischer Sanierung</a:t>
            </a:r>
            <a:r>
              <a:rPr lang="de-DE" altLang="de-DE" sz="2400" dirty="0"/>
              <a:t>, </a:t>
            </a:r>
            <a:r>
              <a:rPr lang="de-DE" altLang="de-DE" sz="2400" dirty="0" smtClean="0"/>
              <a:t>und</a:t>
            </a:r>
            <a:endParaRPr lang="de-DE" altLang="de-DE" sz="2400" dirty="0"/>
          </a:p>
          <a:p>
            <a:pPr eaLnBrk="1" hangingPunct="1">
              <a:lnSpc>
                <a:spcPct val="105000"/>
              </a:lnSpc>
              <a:buFontTx/>
              <a:buChar char="•"/>
            </a:pPr>
            <a:r>
              <a:rPr lang="de-DE" altLang="de-DE" sz="2400" dirty="0"/>
              <a:t> </a:t>
            </a:r>
            <a:r>
              <a:rPr lang="de-DE" altLang="de-DE" sz="2400" dirty="0" smtClean="0"/>
              <a:t> im </a:t>
            </a:r>
            <a:r>
              <a:rPr lang="de-DE" altLang="de-DE" sz="2400" b="1" dirty="0" smtClean="0">
                <a:solidFill>
                  <a:srgbClr val="990099"/>
                </a:solidFill>
              </a:rPr>
              <a:t>Gesamt</a:t>
            </a:r>
            <a:r>
              <a:rPr lang="de-DE" altLang="de-DE" sz="2400" dirty="0" smtClean="0"/>
              <a:t>rahmen </a:t>
            </a:r>
            <a:r>
              <a:rPr lang="de-DE" altLang="de-DE" sz="2400" dirty="0"/>
              <a:t>der  </a:t>
            </a:r>
            <a:r>
              <a:rPr lang="de-DE" altLang="de-DE" sz="2400" b="1" dirty="0">
                <a:solidFill>
                  <a:srgbClr val="990099"/>
                </a:solidFill>
              </a:rPr>
              <a:t>Strom- und Wärme- Erzeugung</a:t>
            </a:r>
          </a:p>
        </p:txBody>
      </p:sp>
    </p:spTree>
    <p:extLst>
      <p:ext uri="{BB962C8B-B14F-4D97-AF65-F5344CB8AC3E}">
        <p14:creationId xmlns:p14="http://schemas.microsoft.com/office/powerpoint/2010/main" val="4053984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noChangeAspect="1"/>
          </p:cNvGrpSpPr>
          <p:nvPr/>
        </p:nvGrpSpPr>
        <p:grpSpPr bwMode="auto">
          <a:xfrm>
            <a:off x="107950" y="368300"/>
            <a:ext cx="5795963" cy="2992438"/>
            <a:chOff x="1417" y="8362"/>
            <a:chExt cx="8504" cy="4390"/>
          </a:xfrm>
        </p:grpSpPr>
        <p:sp>
          <p:nvSpPr>
            <p:cNvPr id="15369" name="AutoShape 3"/>
            <p:cNvSpPr>
              <a:spLocks noChangeAspect="1" noChangeArrowheads="1"/>
            </p:cNvSpPr>
            <p:nvPr/>
          </p:nvSpPr>
          <p:spPr bwMode="auto">
            <a:xfrm>
              <a:off x="1417" y="8362"/>
              <a:ext cx="8504" cy="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endParaRPr lang="de-DE" altLang="de-DE"/>
            </a:p>
          </p:txBody>
        </p:sp>
        <p:sp>
          <p:nvSpPr>
            <p:cNvPr id="15370" name="AutoShape 4"/>
            <p:cNvSpPr>
              <a:spLocks noChangeArrowheads="1"/>
            </p:cNvSpPr>
            <p:nvPr/>
          </p:nvSpPr>
          <p:spPr bwMode="auto">
            <a:xfrm>
              <a:off x="1618" y="9604"/>
              <a:ext cx="2315" cy="1985"/>
            </a:xfrm>
            <a:prstGeom prst="homePlate">
              <a:avLst>
                <a:gd name="adj" fmla="val 29156"/>
              </a:avLst>
            </a:prstGeom>
            <a:solidFill>
              <a:srgbClr val="FFFFFF"/>
            </a:solidFill>
            <a:ln w="38100">
              <a:solidFill>
                <a:srgbClr val="FF0000"/>
              </a:solidFill>
              <a:miter lim="800000"/>
              <a:headEnd/>
              <a:tailEnd/>
            </a:ln>
          </p:spPr>
          <p:txBody>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endParaRPr lang="de-DE" altLang="de-DE"/>
            </a:p>
          </p:txBody>
        </p:sp>
        <p:sp>
          <p:nvSpPr>
            <p:cNvPr id="15371" name="AutoShape 5" descr="Horizontale Steine"/>
            <p:cNvSpPr>
              <a:spLocks noChangeArrowheads="1"/>
            </p:cNvSpPr>
            <p:nvPr/>
          </p:nvSpPr>
          <p:spPr bwMode="auto">
            <a:xfrm>
              <a:off x="7168" y="9436"/>
              <a:ext cx="2315" cy="1190"/>
            </a:xfrm>
            <a:prstGeom prst="homePlate">
              <a:avLst>
                <a:gd name="adj" fmla="val 48634"/>
              </a:avLst>
            </a:prstGeom>
            <a:pattFill prst="horzBrick">
              <a:fgClr>
                <a:srgbClr val="00CCFF"/>
              </a:fgClr>
              <a:bgClr>
                <a:srgbClr val="FFFFFF"/>
              </a:bgClr>
            </a:pattFill>
            <a:ln w="38100">
              <a:solidFill>
                <a:srgbClr val="0000FF"/>
              </a:solidFill>
              <a:miter lim="800000"/>
              <a:headEnd/>
              <a:tailEnd/>
            </a:ln>
          </p:spPr>
          <p:txBody>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endParaRPr lang="de-DE" altLang="de-DE"/>
            </a:p>
          </p:txBody>
        </p:sp>
        <p:sp>
          <p:nvSpPr>
            <p:cNvPr id="15372" name="AutoShape 6"/>
            <p:cNvSpPr>
              <a:spLocks noChangeArrowheads="1"/>
            </p:cNvSpPr>
            <p:nvPr/>
          </p:nvSpPr>
          <p:spPr bwMode="auto">
            <a:xfrm>
              <a:off x="7168" y="10710"/>
              <a:ext cx="2315" cy="794"/>
            </a:xfrm>
            <a:prstGeom prst="homePlate">
              <a:avLst>
                <a:gd name="adj" fmla="val 72890"/>
              </a:avLst>
            </a:prstGeom>
            <a:solidFill>
              <a:srgbClr val="FFFFFF"/>
            </a:solidFill>
            <a:ln w="38100">
              <a:solidFill>
                <a:srgbClr val="FF9900"/>
              </a:solidFill>
              <a:miter lim="800000"/>
              <a:headEnd/>
              <a:tailEnd/>
            </a:ln>
          </p:spPr>
          <p:txBody>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endParaRPr lang="de-DE" altLang="de-DE"/>
            </a:p>
          </p:txBody>
        </p:sp>
        <p:sp>
          <p:nvSpPr>
            <p:cNvPr id="15373" name="Rectangle 7" descr="Große Konfetti"/>
            <p:cNvSpPr>
              <a:spLocks noChangeArrowheads="1"/>
            </p:cNvSpPr>
            <p:nvPr/>
          </p:nvSpPr>
          <p:spPr bwMode="auto">
            <a:xfrm>
              <a:off x="3965" y="9076"/>
              <a:ext cx="3203" cy="3157"/>
            </a:xfrm>
            <a:prstGeom prst="rect">
              <a:avLst/>
            </a:prstGeom>
            <a:pattFill prst="lgConfetti">
              <a:fgClr>
                <a:srgbClr val="000000"/>
              </a:fgClr>
              <a:bgClr>
                <a:srgbClr val="FFFFFF"/>
              </a:bgClr>
            </a:pattFill>
            <a:ln w="9525">
              <a:solidFill>
                <a:srgbClr val="000000"/>
              </a:solidFill>
              <a:miter lim="800000"/>
              <a:headEnd/>
              <a:tailEnd/>
            </a:ln>
          </p:spPr>
          <p:txBody>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endParaRPr lang="de-DE" altLang="de-DE"/>
            </a:p>
          </p:txBody>
        </p:sp>
        <p:sp>
          <p:nvSpPr>
            <p:cNvPr id="15374" name="Text Box 8"/>
            <p:cNvSpPr txBox="1">
              <a:spLocks noChangeArrowheads="1"/>
            </p:cNvSpPr>
            <p:nvPr/>
          </p:nvSpPr>
          <p:spPr bwMode="auto">
            <a:xfrm>
              <a:off x="4194" y="10121"/>
              <a:ext cx="2712" cy="1242"/>
            </a:xfrm>
            <a:prstGeom prst="rect">
              <a:avLst/>
            </a:prstGeom>
            <a:solidFill>
              <a:srgbClr val="FFFFFF"/>
            </a:solidFill>
            <a:ln w="9525">
              <a:solidFill>
                <a:srgbClr val="000000"/>
              </a:solidFill>
              <a:miter lim="800000"/>
              <a:headEnd/>
              <a:tailEnd/>
            </a:ln>
          </p:spPr>
          <p:txBody>
            <a:bodyPr lIns="0" tIns="0" rIns="0" bIns="0"/>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r>
                <a:rPr lang="de-DE" altLang="de-DE" sz="1700" b="1"/>
                <a:t>Ideale</a:t>
              </a:r>
            </a:p>
            <a:p>
              <a:pPr algn="ctr" eaLnBrk="1" hangingPunct="1"/>
              <a:r>
                <a:rPr lang="de-DE" altLang="de-DE" sz="1700" b="1"/>
                <a:t>Wärme –</a:t>
              </a:r>
            </a:p>
            <a:p>
              <a:pPr algn="ctr" eaLnBrk="1" hangingPunct="1"/>
              <a:r>
                <a:rPr lang="de-DE" altLang="de-DE" sz="1700" b="1"/>
                <a:t>Kraftmaschine</a:t>
              </a:r>
              <a:endParaRPr lang="de-DE" altLang="de-DE" sz="1800"/>
            </a:p>
          </p:txBody>
        </p:sp>
        <p:grpSp>
          <p:nvGrpSpPr>
            <p:cNvPr id="15375" name="Group 9"/>
            <p:cNvGrpSpPr>
              <a:grpSpLocks/>
            </p:cNvGrpSpPr>
            <p:nvPr/>
          </p:nvGrpSpPr>
          <p:grpSpPr bwMode="auto">
            <a:xfrm>
              <a:off x="2495" y="10252"/>
              <a:ext cx="1438" cy="621"/>
              <a:chOff x="3161" y="4961"/>
              <a:chExt cx="1232" cy="532"/>
            </a:xfrm>
          </p:grpSpPr>
          <p:sp>
            <p:nvSpPr>
              <p:cNvPr id="15386" name="AutoShape 10"/>
              <p:cNvSpPr>
                <a:spLocks noChangeArrowheads="1"/>
              </p:cNvSpPr>
              <p:nvPr/>
            </p:nvSpPr>
            <p:spPr bwMode="auto">
              <a:xfrm>
                <a:off x="3161" y="4961"/>
                <a:ext cx="1232" cy="532"/>
              </a:xfrm>
              <a:prstGeom prst="rightArrow">
                <a:avLst>
                  <a:gd name="adj1" fmla="val 61278"/>
                  <a:gd name="adj2" fmla="val 88054"/>
                </a:avLst>
              </a:prstGeom>
              <a:solidFill>
                <a:srgbClr val="FFFF00"/>
              </a:solidFill>
              <a:ln w="9525">
                <a:solidFill>
                  <a:srgbClr val="000000"/>
                </a:solidFill>
                <a:miter lim="800000"/>
                <a:headEnd/>
                <a:tailEnd/>
              </a:ln>
            </p:spPr>
            <p:txBody>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endParaRPr lang="de-DE" altLang="de-DE"/>
              </a:p>
            </p:txBody>
          </p:sp>
          <p:sp>
            <p:nvSpPr>
              <p:cNvPr id="15387" name="Text Box 11"/>
              <p:cNvSpPr txBox="1">
                <a:spLocks noChangeArrowheads="1"/>
              </p:cNvSpPr>
              <p:nvPr/>
            </p:nvSpPr>
            <p:spPr bwMode="auto">
              <a:xfrm>
                <a:off x="3806" y="5073"/>
                <a:ext cx="53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r>
                  <a:rPr lang="de-DE" altLang="de-DE" sz="1300" b="1"/>
                  <a:t>Δ</a:t>
                </a:r>
                <a:r>
                  <a:rPr lang="de-DE" altLang="de-DE" sz="1500" b="1"/>
                  <a:t>S</a:t>
                </a:r>
                <a:endParaRPr lang="de-DE" altLang="de-DE" sz="1800"/>
              </a:p>
            </p:txBody>
          </p:sp>
        </p:grpSp>
        <p:sp>
          <p:nvSpPr>
            <p:cNvPr id="15376" name="Text Box 12"/>
            <p:cNvSpPr txBox="1">
              <a:spLocks noChangeArrowheads="1"/>
            </p:cNvSpPr>
            <p:nvPr/>
          </p:nvSpPr>
          <p:spPr bwMode="auto">
            <a:xfrm>
              <a:off x="1810" y="9762"/>
              <a:ext cx="750" cy="5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r>
                <a:rPr lang="de-DE" altLang="de-DE" sz="2300" b="1">
                  <a:solidFill>
                    <a:srgbClr val="FF0000"/>
                  </a:solidFill>
                </a:rPr>
                <a:t>ΔQ</a:t>
              </a:r>
              <a:endParaRPr lang="de-DE" altLang="de-DE" sz="1800"/>
            </a:p>
          </p:txBody>
        </p:sp>
        <p:sp>
          <p:nvSpPr>
            <p:cNvPr id="15377" name="Text Box 13"/>
            <p:cNvSpPr txBox="1">
              <a:spLocks noChangeArrowheads="1"/>
            </p:cNvSpPr>
            <p:nvPr/>
          </p:nvSpPr>
          <p:spPr bwMode="auto">
            <a:xfrm>
              <a:off x="8605" y="10873"/>
              <a:ext cx="797"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r>
                <a:rPr lang="de-DE" altLang="de-DE" sz="1500" b="1">
                  <a:solidFill>
                    <a:srgbClr val="FF9900"/>
                  </a:solidFill>
                </a:rPr>
                <a:t>ΔQ</a:t>
              </a:r>
              <a:r>
                <a:rPr lang="de-DE" altLang="de-DE" sz="1500" b="1" baseline="-25000">
                  <a:solidFill>
                    <a:srgbClr val="FF9900"/>
                  </a:solidFill>
                </a:rPr>
                <a:t>U</a:t>
              </a:r>
              <a:endParaRPr lang="de-DE" altLang="de-DE" sz="1800"/>
            </a:p>
          </p:txBody>
        </p:sp>
        <p:sp>
          <p:nvSpPr>
            <p:cNvPr id="15378" name="Text Box 14"/>
            <p:cNvSpPr txBox="1">
              <a:spLocks noChangeArrowheads="1"/>
            </p:cNvSpPr>
            <p:nvPr/>
          </p:nvSpPr>
          <p:spPr bwMode="auto">
            <a:xfrm>
              <a:off x="7984" y="9664"/>
              <a:ext cx="588"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r>
                <a:rPr lang="de-DE" altLang="de-DE" sz="2100" b="1">
                  <a:solidFill>
                    <a:srgbClr val="0000FF"/>
                  </a:solidFill>
                </a:rPr>
                <a:t>ΔE</a:t>
              </a:r>
              <a:endParaRPr lang="de-DE" altLang="de-DE" sz="1800"/>
            </a:p>
          </p:txBody>
        </p:sp>
        <p:grpSp>
          <p:nvGrpSpPr>
            <p:cNvPr id="15379" name="Group 15"/>
            <p:cNvGrpSpPr>
              <a:grpSpLocks/>
            </p:cNvGrpSpPr>
            <p:nvPr/>
          </p:nvGrpSpPr>
          <p:grpSpPr bwMode="auto">
            <a:xfrm>
              <a:off x="7168" y="10816"/>
              <a:ext cx="1437" cy="621"/>
              <a:chOff x="3161" y="4961"/>
              <a:chExt cx="1232" cy="532"/>
            </a:xfrm>
          </p:grpSpPr>
          <p:sp>
            <p:nvSpPr>
              <p:cNvPr id="15384" name="AutoShape 16"/>
              <p:cNvSpPr>
                <a:spLocks noChangeArrowheads="1"/>
              </p:cNvSpPr>
              <p:nvPr/>
            </p:nvSpPr>
            <p:spPr bwMode="auto">
              <a:xfrm>
                <a:off x="3161" y="4961"/>
                <a:ext cx="1232" cy="532"/>
              </a:xfrm>
              <a:prstGeom prst="rightArrow">
                <a:avLst>
                  <a:gd name="adj1" fmla="val 61278"/>
                  <a:gd name="adj2" fmla="val 88054"/>
                </a:avLst>
              </a:prstGeom>
              <a:solidFill>
                <a:srgbClr val="FFFF00"/>
              </a:solidFill>
              <a:ln w="9525">
                <a:solidFill>
                  <a:srgbClr val="000000"/>
                </a:solidFill>
                <a:miter lim="800000"/>
                <a:headEnd/>
                <a:tailEnd/>
              </a:ln>
            </p:spPr>
            <p:txBody>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endParaRPr lang="de-DE" altLang="de-DE"/>
              </a:p>
            </p:txBody>
          </p:sp>
          <p:sp>
            <p:nvSpPr>
              <p:cNvPr id="15385" name="Text Box 17"/>
              <p:cNvSpPr txBox="1">
                <a:spLocks noChangeArrowheads="1"/>
              </p:cNvSpPr>
              <p:nvPr/>
            </p:nvSpPr>
            <p:spPr bwMode="auto">
              <a:xfrm>
                <a:off x="3806" y="5073"/>
                <a:ext cx="53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r>
                  <a:rPr lang="de-DE" altLang="de-DE" sz="1300" b="1"/>
                  <a:t>Δ</a:t>
                </a:r>
                <a:r>
                  <a:rPr lang="de-DE" altLang="de-DE" sz="1500" b="1"/>
                  <a:t>S</a:t>
                </a:r>
                <a:endParaRPr lang="de-DE" altLang="de-DE" sz="1800"/>
              </a:p>
            </p:txBody>
          </p:sp>
        </p:grpSp>
        <p:sp>
          <p:nvSpPr>
            <p:cNvPr id="15380" name="Text Box 18"/>
            <p:cNvSpPr txBox="1">
              <a:spLocks noChangeArrowheads="1"/>
            </p:cNvSpPr>
            <p:nvPr/>
          </p:nvSpPr>
          <p:spPr bwMode="auto">
            <a:xfrm>
              <a:off x="1753" y="10798"/>
              <a:ext cx="1063" cy="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r>
                <a:rPr lang="de-DE" altLang="de-DE" sz="2000" b="1">
                  <a:solidFill>
                    <a:srgbClr val="FF0000"/>
                  </a:solidFill>
                </a:rPr>
                <a:t>T</a:t>
              </a:r>
              <a:endParaRPr lang="de-DE" altLang="de-DE" sz="1800"/>
            </a:p>
          </p:txBody>
        </p:sp>
        <p:grpSp>
          <p:nvGrpSpPr>
            <p:cNvPr id="15381" name="Group 19"/>
            <p:cNvGrpSpPr>
              <a:grpSpLocks/>
            </p:cNvGrpSpPr>
            <p:nvPr/>
          </p:nvGrpSpPr>
          <p:grpSpPr bwMode="auto">
            <a:xfrm>
              <a:off x="8165" y="11778"/>
              <a:ext cx="1428" cy="784"/>
              <a:chOff x="6867" y="4785"/>
              <a:chExt cx="1156" cy="635"/>
            </a:xfrm>
          </p:grpSpPr>
          <p:sp>
            <p:nvSpPr>
              <p:cNvPr id="15382" name="Oval 20"/>
              <p:cNvSpPr>
                <a:spLocks noChangeArrowheads="1"/>
              </p:cNvSpPr>
              <p:nvPr/>
            </p:nvSpPr>
            <p:spPr bwMode="auto">
              <a:xfrm>
                <a:off x="6867" y="4785"/>
                <a:ext cx="1156" cy="635"/>
              </a:xfrm>
              <a:prstGeom prst="ellipse">
                <a:avLst/>
              </a:prstGeom>
              <a:solidFill>
                <a:srgbClr val="FFFFFF"/>
              </a:solidFill>
              <a:ln w="19050">
                <a:solidFill>
                  <a:srgbClr val="FF9900"/>
                </a:solidFill>
                <a:round/>
                <a:headEnd/>
                <a:tailEnd/>
              </a:ln>
            </p:spPr>
            <p:txBody>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endParaRPr lang="de-DE" altLang="de-DE"/>
              </a:p>
            </p:txBody>
          </p:sp>
          <p:sp>
            <p:nvSpPr>
              <p:cNvPr id="15383" name="Text Box 21"/>
              <p:cNvSpPr txBox="1">
                <a:spLocks noChangeArrowheads="1"/>
              </p:cNvSpPr>
              <p:nvPr/>
            </p:nvSpPr>
            <p:spPr bwMode="auto">
              <a:xfrm>
                <a:off x="7048" y="4831"/>
                <a:ext cx="816"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r>
                  <a:rPr lang="de-DE" altLang="de-DE" sz="2000" b="1">
                    <a:solidFill>
                      <a:srgbClr val="FF9900"/>
                    </a:solidFill>
                  </a:rPr>
                  <a:t>T</a:t>
                </a:r>
                <a:r>
                  <a:rPr lang="de-DE" altLang="de-DE" sz="2000" b="1" baseline="-25000">
                    <a:solidFill>
                      <a:srgbClr val="FF9900"/>
                    </a:solidFill>
                  </a:rPr>
                  <a:t>U</a:t>
                </a:r>
                <a:endParaRPr lang="de-DE" altLang="de-DE" sz="1800"/>
              </a:p>
            </p:txBody>
          </p:sp>
        </p:grpSp>
      </p:grpSp>
      <p:sp>
        <p:nvSpPr>
          <p:cNvPr id="15363" name="Text Box 22"/>
          <p:cNvSpPr txBox="1">
            <a:spLocks noChangeArrowheads="1"/>
          </p:cNvSpPr>
          <p:nvPr/>
        </p:nvSpPr>
        <p:spPr bwMode="auto">
          <a:xfrm>
            <a:off x="250825" y="315913"/>
            <a:ext cx="2952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r>
              <a:rPr lang="de-DE" altLang="de-DE" sz="2000" b="1" u="sng"/>
              <a:t>Der  Exergiebegriff:</a:t>
            </a:r>
          </a:p>
        </p:txBody>
      </p:sp>
      <p:sp>
        <p:nvSpPr>
          <p:cNvPr id="15364" name="Text Box 23"/>
          <p:cNvSpPr txBox="1">
            <a:spLocks noChangeArrowheads="1"/>
          </p:cNvSpPr>
          <p:nvPr/>
        </p:nvSpPr>
        <p:spPr bwMode="auto">
          <a:xfrm>
            <a:off x="5724525" y="944563"/>
            <a:ext cx="29527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buFontTx/>
              <a:buAutoNum type="arabicPeriod"/>
            </a:pPr>
            <a:r>
              <a:rPr lang="de-DE" altLang="de-DE" sz="2400" b="1">
                <a:solidFill>
                  <a:srgbClr val="0000FF"/>
                </a:solidFill>
              </a:rPr>
              <a:t>Elektrizität </a:t>
            </a:r>
            <a:r>
              <a:rPr lang="de-DE" altLang="de-DE" sz="2400">
                <a:solidFill>
                  <a:srgbClr val="0000FF"/>
                </a:solidFill>
                <a:ea typeface="Times New Roman" pitchFamily="18" charset="0"/>
                <a:cs typeface="Arial" pitchFamily="34" charset="0"/>
              </a:rPr>
              <a:t>Δ</a:t>
            </a:r>
            <a:r>
              <a:rPr lang="de-DE" altLang="de-DE" sz="2400" b="1">
                <a:solidFill>
                  <a:srgbClr val="0000FF"/>
                </a:solidFill>
                <a:ea typeface="Times New Roman" pitchFamily="18" charset="0"/>
                <a:cs typeface="Arial" pitchFamily="34" charset="0"/>
              </a:rPr>
              <a:t>E</a:t>
            </a:r>
            <a:r>
              <a:rPr lang="de-DE" altLang="de-DE" sz="2400" b="1">
                <a:solidFill>
                  <a:srgbClr val="0000FF"/>
                </a:solidFill>
              </a:rPr>
              <a:t> </a:t>
            </a:r>
            <a:r>
              <a:rPr lang="de-DE" altLang="de-DE" sz="2400"/>
              <a:t>ist </a:t>
            </a:r>
            <a:br>
              <a:rPr lang="de-DE" altLang="de-DE" sz="2400"/>
            </a:br>
            <a:r>
              <a:rPr lang="de-DE" altLang="de-DE" sz="2400"/>
              <a:t>       </a:t>
            </a:r>
          </a:p>
          <a:p>
            <a:pPr eaLnBrk="1" hangingPunct="1"/>
            <a:r>
              <a:rPr lang="de-DE" altLang="de-DE" sz="2400"/>
              <a:t>             Entropie frei</a:t>
            </a:r>
            <a:r>
              <a:rPr lang="de-DE" altLang="de-DE" sz="2400" b="1"/>
              <a:t>.</a:t>
            </a:r>
            <a:r>
              <a:rPr lang="de-DE" altLang="de-DE" sz="2400"/>
              <a:t>  </a:t>
            </a:r>
          </a:p>
        </p:txBody>
      </p:sp>
      <p:sp>
        <p:nvSpPr>
          <p:cNvPr id="15365" name="Text Box 24"/>
          <p:cNvSpPr txBox="1">
            <a:spLocks noChangeArrowheads="1"/>
          </p:cNvSpPr>
          <p:nvPr/>
        </p:nvSpPr>
        <p:spPr bwMode="auto">
          <a:xfrm>
            <a:off x="107950" y="4581525"/>
            <a:ext cx="691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r>
              <a:rPr lang="de-DE" altLang="de-DE" sz="2400" b="1">
                <a:solidFill>
                  <a:srgbClr val="0000FF"/>
                </a:solidFill>
              </a:rPr>
              <a:t>3. Energiebilanz </a:t>
            </a:r>
            <a:r>
              <a:rPr lang="de-DE" altLang="de-DE" sz="1400"/>
              <a:t>(1.Hauptsatz)</a:t>
            </a:r>
            <a:r>
              <a:rPr lang="de-DE" altLang="de-DE" sz="2400" b="1">
                <a:solidFill>
                  <a:srgbClr val="0000FF"/>
                </a:solidFill>
              </a:rPr>
              <a:t>: </a:t>
            </a:r>
            <a:r>
              <a:rPr lang="de-DE" altLang="de-DE" sz="2400">
                <a:solidFill>
                  <a:srgbClr val="000000"/>
                </a:solidFill>
                <a:ea typeface="Times New Roman" pitchFamily="18" charset="0"/>
                <a:cs typeface="Arial" pitchFamily="34" charset="0"/>
              </a:rPr>
              <a:t>   </a:t>
            </a:r>
            <a:r>
              <a:rPr lang="de-DE" altLang="de-DE" sz="2000">
                <a:solidFill>
                  <a:srgbClr val="0000FF"/>
                </a:solidFill>
                <a:ea typeface="Times New Roman" pitchFamily="18" charset="0"/>
                <a:cs typeface="Arial" pitchFamily="34" charset="0"/>
              </a:rPr>
              <a:t>Δ</a:t>
            </a:r>
            <a:r>
              <a:rPr lang="de-DE" altLang="de-DE" sz="2000" b="1">
                <a:solidFill>
                  <a:srgbClr val="0000FF"/>
                </a:solidFill>
                <a:ea typeface="Times New Roman" pitchFamily="18" charset="0"/>
                <a:cs typeface="Arial" pitchFamily="34" charset="0"/>
              </a:rPr>
              <a:t>E</a:t>
            </a:r>
            <a:r>
              <a:rPr lang="de-DE" altLang="de-DE" sz="2000">
                <a:solidFill>
                  <a:srgbClr val="0000FF"/>
                </a:solidFill>
                <a:ea typeface="Times New Roman" pitchFamily="18" charset="0"/>
                <a:cs typeface="Arial" pitchFamily="34" charset="0"/>
              </a:rPr>
              <a:t> </a:t>
            </a:r>
            <a:r>
              <a:rPr lang="de-DE" altLang="de-DE" sz="2000">
                <a:solidFill>
                  <a:srgbClr val="000000"/>
                </a:solidFill>
                <a:ea typeface="Times New Roman" pitchFamily="18" charset="0"/>
                <a:cs typeface="Arial" pitchFamily="34" charset="0"/>
              </a:rPr>
              <a:t> = </a:t>
            </a:r>
            <a:r>
              <a:rPr lang="de-DE" altLang="de-DE" sz="2000">
                <a:solidFill>
                  <a:srgbClr val="FF0000"/>
                </a:solidFill>
              </a:rPr>
              <a:t>Δ</a:t>
            </a:r>
            <a:r>
              <a:rPr lang="de-DE" altLang="de-DE" sz="2000" b="1">
                <a:solidFill>
                  <a:srgbClr val="FF0000"/>
                </a:solidFill>
              </a:rPr>
              <a:t>Q</a:t>
            </a:r>
            <a:r>
              <a:rPr lang="de-DE" altLang="de-DE" sz="2000" b="1">
                <a:solidFill>
                  <a:srgbClr val="000000"/>
                </a:solidFill>
                <a:cs typeface="Times New Roman" pitchFamily="18" charset="0"/>
              </a:rPr>
              <a:t> - </a:t>
            </a:r>
            <a:r>
              <a:rPr lang="de-DE" altLang="de-DE" sz="2000">
                <a:solidFill>
                  <a:srgbClr val="FF6600"/>
                </a:solidFill>
              </a:rPr>
              <a:t>Δ</a:t>
            </a:r>
            <a:r>
              <a:rPr lang="de-DE" altLang="de-DE" sz="2000" b="1">
                <a:solidFill>
                  <a:srgbClr val="FF6600"/>
                </a:solidFill>
              </a:rPr>
              <a:t>Q</a:t>
            </a:r>
            <a:r>
              <a:rPr lang="de-DE" altLang="de-DE" sz="2000" b="1" baseline="-25000">
                <a:solidFill>
                  <a:srgbClr val="FF6600"/>
                </a:solidFill>
              </a:rPr>
              <a:t>U</a:t>
            </a:r>
          </a:p>
        </p:txBody>
      </p:sp>
      <p:sp>
        <p:nvSpPr>
          <p:cNvPr id="15366" name="Text Box 25"/>
          <p:cNvSpPr txBox="1">
            <a:spLocks noChangeArrowheads="1"/>
          </p:cNvSpPr>
          <p:nvPr/>
        </p:nvSpPr>
        <p:spPr bwMode="auto">
          <a:xfrm>
            <a:off x="179388" y="3500438"/>
            <a:ext cx="8640762"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r>
              <a:rPr lang="de-DE" altLang="de-DE" sz="2400" b="1" dirty="0"/>
              <a:t>2. Entropie </a:t>
            </a:r>
            <a:r>
              <a:rPr lang="de-DE" altLang="de-DE" sz="2400" dirty="0" err="1"/>
              <a:t>Δ</a:t>
            </a:r>
            <a:r>
              <a:rPr lang="de-DE" altLang="de-DE" sz="2400" b="1" dirty="0" err="1"/>
              <a:t>S</a:t>
            </a:r>
            <a:r>
              <a:rPr lang="de-DE" altLang="de-DE" sz="2400" b="1" dirty="0"/>
              <a:t> </a:t>
            </a:r>
            <a:r>
              <a:rPr lang="de-DE" altLang="de-DE" sz="2400" dirty="0"/>
              <a:t>verkleinert sich nicht:</a:t>
            </a:r>
            <a:r>
              <a:rPr lang="de-DE" altLang="de-DE" sz="1800" dirty="0"/>
              <a:t>  im optimalen, reversiblen Fall  gilt dann (</a:t>
            </a:r>
            <a:r>
              <a:rPr lang="de-DE" altLang="de-DE" sz="1800" dirty="0" err="1"/>
              <a:t>2.Hauptsatz</a:t>
            </a:r>
            <a:r>
              <a:rPr lang="de-DE" altLang="de-DE" sz="1800" dirty="0"/>
              <a:t>):   </a:t>
            </a:r>
            <a:br>
              <a:rPr lang="de-DE" altLang="de-DE" sz="1800" dirty="0"/>
            </a:br>
            <a:r>
              <a:rPr lang="de-DE" altLang="de-DE" sz="1800" dirty="0"/>
              <a:t>                                  </a:t>
            </a:r>
            <a:r>
              <a:rPr lang="de-DE" altLang="de-DE" sz="2000" dirty="0" err="1"/>
              <a:t>Δ</a:t>
            </a:r>
            <a:r>
              <a:rPr lang="de-DE" altLang="de-DE" sz="2000" b="1" dirty="0" err="1"/>
              <a:t>S</a:t>
            </a:r>
            <a:r>
              <a:rPr lang="de-DE" altLang="de-DE" sz="2000" b="1" dirty="0"/>
              <a:t> = </a:t>
            </a:r>
            <a:r>
              <a:rPr lang="de-DE" altLang="de-DE" sz="2000" dirty="0"/>
              <a:t> </a:t>
            </a:r>
            <a:r>
              <a:rPr lang="de-DE" altLang="de-DE" sz="2000" dirty="0" err="1">
                <a:solidFill>
                  <a:srgbClr val="FF0000"/>
                </a:solidFill>
              </a:rPr>
              <a:t>Δ</a:t>
            </a:r>
            <a:r>
              <a:rPr lang="de-DE" altLang="de-DE" sz="2000" b="1" dirty="0" err="1">
                <a:solidFill>
                  <a:srgbClr val="FF0000"/>
                </a:solidFill>
              </a:rPr>
              <a:t>Q</a:t>
            </a:r>
            <a:r>
              <a:rPr lang="de-DE" altLang="de-DE" sz="2000" b="1" dirty="0"/>
              <a:t>/ </a:t>
            </a:r>
            <a:r>
              <a:rPr lang="de-DE" altLang="de-DE" sz="2000" b="1" dirty="0">
                <a:solidFill>
                  <a:srgbClr val="FF0000"/>
                </a:solidFill>
              </a:rPr>
              <a:t>T     </a:t>
            </a:r>
            <a:r>
              <a:rPr lang="de-DE" altLang="de-DE" sz="2000" b="1" dirty="0"/>
              <a:t> und </a:t>
            </a:r>
            <a:r>
              <a:rPr lang="de-DE" altLang="de-DE" sz="2000" dirty="0"/>
              <a:t>      </a:t>
            </a:r>
            <a:r>
              <a:rPr lang="de-DE" altLang="de-DE" sz="2000" dirty="0" err="1"/>
              <a:t>Δ</a:t>
            </a:r>
            <a:r>
              <a:rPr lang="de-DE" altLang="de-DE" sz="2000" b="1" dirty="0" err="1"/>
              <a:t>S</a:t>
            </a:r>
            <a:r>
              <a:rPr lang="de-DE" altLang="de-DE" sz="2000" b="1" dirty="0"/>
              <a:t> = </a:t>
            </a:r>
            <a:r>
              <a:rPr lang="de-DE" altLang="de-DE" sz="2000" dirty="0"/>
              <a:t> </a:t>
            </a:r>
            <a:r>
              <a:rPr lang="de-DE" altLang="de-DE" sz="2000" dirty="0" err="1">
                <a:solidFill>
                  <a:srgbClr val="FF6600"/>
                </a:solidFill>
              </a:rPr>
              <a:t>Δ</a:t>
            </a:r>
            <a:r>
              <a:rPr lang="de-DE" altLang="de-DE" sz="2000" b="1" dirty="0" err="1">
                <a:solidFill>
                  <a:srgbClr val="FF6600"/>
                </a:solidFill>
              </a:rPr>
              <a:t>Q</a:t>
            </a:r>
            <a:r>
              <a:rPr lang="de-DE" altLang="de-DE" sz="2000" b="1" baseline="-25000" dirty="0" err="1">
                <a:solidFill>
                  <a:srgbClr val="FF6600"/>
                </a:solidFill>
              </a:rPr>
              <a:t>U</a:t>
            </a:r>
            <a:r>
              <a:rPr lang="de-DE" altLang="de-DE" sz="2000" b="1" dirty="0"/>
              <a:t>/ </a:t>
            </a:r>
            <a:r>
              <a:rPr lang="de-DE" altLang="de-DE" sz="2000" b="1" dirty="0">
                <a:solidFill>
                  <a:srgbClr val="FF6600"/>
                </a:solidFill>
              </a:rPr>
              <a:t>T</a:t>
            </a:r>
            <a:r>
              <a:rPr lang="de-DE" altLang="de-DE" sz="2000" b="1" baseline="-25000" dirty="0">
                <a:solidFill>
                  <a:srgbClr val="FF6600"/>
                </a:solidFill>
              </a:rPr>
              <a:t>U</a:t>
            </a:r>
            <a:r>
              <a:rPr lang="de-DE" altLang="de-DE" sz="2000" baseline="-25000" dirty="0">
                <a:solidFill>
                  <a:srgbClr val="FF6600"/>
                </a:solidFill>
              </a:rPr>
              <a:t>  </a:t>
            </a:r>
          </a:p>
        </p:txBody>
      </p:sp>
      <p:sp>
        <p:nvSpPr>
          <p:cNvPr id="15367" name="Text Box 26"/>
          <p:cNvSpPr txBox="1">
            <a:spLocks noChangeArrowheads="1"/>
          </p:cNvSpPr>
          <p:nvPr/>
        </p:nvSpPr>
        <p:spPr bwMode="auto">
          <a:xfrm>
            <a:off x="539750" y="5265738"/>
            <a:ext cx="7632700" cy="1412875"/>
          </a:xfrm>
          <a:prstGeom prst="rect">
            <a:avLst/>
          </a:prstGeom>
          <a:solidFill>
            <a:srgbClr val="FFFF99"/>
          </a:solidFill>
          <a:ln w="9525">
            <a:solidFill>
              <a:srgbClr val="FF0000"/>
            </a:solidFill>
            <a:miter lim="800000"/>
            <a:headEnd/>
            <a:tailEnd/>
          </a:ln>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r>
              <a:rPr lang="de-DE" altLang="de-DE" sz="800">
                <a:solidFill>
                  <a:srgbClr val="000000"/>
                </a:solidFill>
                <a:cs typeface="Times New Roman" pitchFamily="18" charset="0"/>
              </a:rPr>
              <a:t>  </a:t>
            </a:r>
            <a:r>
              <a:rPr lang="de-DE" altLang="de-DE" sz="2400">
                <a:solidFill>
                  <a:srgbClr val="000000"/>
                </a:solidFill>
                <a:cs typeface="Times New Roman" pitchFamily="18" charset="0"/>
              </a:rPr>
              <a:t/>
            </a:r>
            <a:br>
              <a:rPr lang="de-DE" altLang="de-DE" sz="2400">
                <a:solidFill>
                  <a:srgbClr val="000000"/>
                </a:solidFill>
                <a:cs typeface="Times New Roman" pitchFamily="18" charset="0"/>
              </a:rPr>
            </a:br>
            <a:r>
              <a:rPr lang="de-DE" altLang="de-DE" sz="2400">
                <a:solidFill>
                  <a:srgbClr val="000000"/>
                </a:solidFill>
                <a:cs typeface="Times New Roman" pitchFamily="18" charset="0"/>
              </a:rPr>
              <a:t>daher:    </a:t>
            </a:r>
            <a:r>
              <a:rPr lang="de-DE" altLang="de-DE" sz="2400">
                <a:solidFill>
                  <a:srgbClr val="0000FF"/>
                </a:solidFill>
                <a:cs typeface="Times New Roman" pitchFamily="18" charset="0"/>
              </a:rPr>
              <a:t>Δ</a:t>
            </a:r>
            <a:r>
              <a:rPr lang="de-DE" altLang="de-DE" sz="2400" b="1">
                <a:solidFill>
                  <a:srgbClr val="0000FF"/>
                </a:solidFill>
                <a:cs typeface="Times New Roman" pitchFamily="18" charset="0"/>
              </a:rPr>
              <a:t>E</a:t>
            </a:r>
            <a:r>
              <a:rPr lang="de-DE" altLang="de-DE" sz="2400">
                <a:solidFill>
                  <a:srgbClr val="000000"/>
                </a:solidFill>
                <a:cs typeface="Times New Roman" pitchFamily="18" charset="0"/>
              </a:rPr>
              <a:t>  = </a:t>
            </a:r>
            <a:r>
              <a:rPr lang="de-DE" altLang="de-DE" sz="2400" b="1">
                <a:solidFill>
                  <a:srgbClr val="000000"/>
                </a:solidFill>
                <a:cs typeface="Times New Roman" pitchFamily="18" charset="0"/>
              </a:rPr>
              <a:t>(</a:t>
            </a:r>
            <a:r>
              <a:rPr lang="de-DE" altLang="de-DE" sz="2400" b="1">
                <a:solidFill>
                  <a:srgbClr val="FF0000"/>
                </a:solidFill>
                <a:cs typeface="Times New Roman" pitchFamily="18" charset="0"/>
              </a:rPr>
              <a:t>T</a:t>
            </a:r>
            <a:r>
              <a:rPr lang="de-DE" altLang="de-DE" sz="2400" b="1">
                <a:solidFill>
                  <a:srgbClr val="000000"/>
                </a:solidFill>
                <a:cs typeface="Times New Roman" pitchFamily="18" charset="0"/>
              </a:rPr>
              <a:t>- </a:t>
            </a:r>
            <a:r>
              <a:rPr lang="de-DE" altLang="de-DE" sz="2400" b="1">
                <a:solidFill>
                  <a:srgbClr val="FF6600"/>
                </a:solidFill>
                <a:cs typeface="Times New Roman" pitchFamily="18" charset="0"/>
              </a:rPr>
              <a:t>T</a:t>
            </a:r>
            <a:r>
              <a:rPr lang="de-DE" altLang="de-DE" sz="2400" b="1" baseline="-30000">
                <a:solidFill>
                  <a:srgbClr val="FF6600"/>
                </a:solidFill>
                <a:cs typeface="Times New Roman" pitchFamily="18" charset="0"/>
              </a:rPr>
              <a:t>U</a:t>
            </a:r>
            <a:r>
              <a:rPr lang="de-DE" altLang="de-DE" sz="2400" b="1">
                <a:solidFill>
                  <a:srgbClr val="000000"/>
                </a:solidFill>
                <a:cs typeface="Times New Roman" pitchFamily="18" charset="0"/>
              </a:rPr>
              <a:t>) /</a:t>
            </a:r>
            <a:r>
              <a:rPr lang="de-DE" altLang="de-DE" sz="2400" b="1">
                <a:solidFill>
                  <a:srgbClr val="FF0000"/>
                </a:solidFill>
                <a:cs typeface="Times New Roman" pitchFamily="18" charset="0"/>
              </a:rPr>
              <a:t>T </a:t>
            </a:r>
            <a:r>
              <a:rPr lang="de-DE" altLang="de-DE" sz="2400" b="1">
                <a:solidFill>
                  <a:srgbClr val="000000"/>
                </a:solidFill>
                <a:cs typeface="Times New Roman" pitchFamily="18" charset="0"/>
              </a:rPr>
              <a:t> *   </a:t>
            </a:r>
            <a:r>
              <a:rPr lang="de-DE" altLang="de-DE" sz="2400">
                <a:solidFill>
                  <a:srgbClr val="FF0000"/>
                </a:solidFill>
                <a:cs typeface="Times New Roman" pitchFamily="18" charset="0"/>
              </a:rPr>
              <a:t>Δ</a:t>
            </a:r>
            <a:r>
              <a:rPr lang="de-DE" altLang="de-DE" sz="2400" b="1">
                <a:solidFill>
                  <a:srgbClr val="FF0000"/>
                </a:solidFill>
                <a:cs typeface="Times New Roman" pitchFamily="18" charset="0"/>
              </a:rPr>
              <a:t>Q</a:t>
            </a:r>
            <a:r>
              <a:rPr lang="de-DE" altLang="de-DE" sz="2400"/>
              <a:t>   heißt  </a:t>
            </a:r>
            <a:r>
              <a:rPr lang="de-DE" altLang="de-DE" b="1" u="sng">
                <a:solidFill>
                  <a:srgbClr val="0000FF"/>
                </a:solidFill>
              </a:rPr>
              <a:t>Exergie</a:t>
            </a:r>
            <a:br>
              <a:rPr lang="de-DE" altLang="de-DE" b="1" u="sng">
                <a:solidFill>
                  <a:srgbClr val="0000FF"/>
                </a:solidFill>
              </a:rPr>
            </a:br>
            <a:r>
              <a:rPr lang="de-DE" altLang="de-DE" sz="1000" u="sng">
                <a:solidFill>
                  <a:srgbClr val="0000FF"/>
                </a:solidFill>
              </a:rPr>
              <a:t>  </a:t>
            </a:r>
          </a:p>
          <a:p>
            <a:pPr eaLnBrk="1" hangingPunct="1"/>
            <a:r>
              <a:rPr lang="de-DE" altLang="de-DE" sz="1800">
                <a:solidFill>
                  <a:srgbClr val="0000FF"/>
                </a:solidFill>
              </a:rPr>
              <a:t>also:        </a:t>
            </a:r>
            <a:r>
              <a:rPr lang="de-DE" altLang="de-DE" sz="1800" b="1">
                <a:solidFill>
                  <a:srgbClr val="0000FF"/>
                </a:solidFill>
              </a:rPr>
              <a:t>Exergie </a:t>
            </a:r>
            <a:r>
              <a:rPr lang="de-DE" altLang="de-DE" sz="1800">
                <a:solidFill>
                  <a:srgbClr val="0000FF"/>
                </a:solidFill>
              </a:rPr>
              <a:t>= </a:t>
            </a:r>
            <a:r>
              <a:rPr lang="de-DE" altLang="de-DE" sz="1800" b="1">
                <a:solidFill>
                  <a:srgbClr val="FF3300"/>
                </a:solidFill>
              </a:rPr>
              <a:t>Carnotfaktor</a:t>
            </a:r>
            <a:r>
              <a:rPr lang="de-DE" altLang="de-DE" sz="1800">
                <a:solidFill>
                  <a:srgbClr val="0000FF"/>
                </a:solidFill>
              </a:rPr>
              <a:t> * entnommene Wärmemenge</a:t>
            </a:r>
            <a:br>
              <a:rPr lang="de-DE" altLang="de-DE" sz="1800">
                <a:solidFill>
                  <a:srgbClr val="0000FF"/>
                </a:solidFill>
              </a:rPr>
            </a:br>
            <a:r>
              <a:rPr lang="de-DE" altLang="de-DE" sz="1800">
                <a:solidFill>
                  <a:srgbClr val="0000FF"/>
                </a:solidFill>
              </a:rPr>
              <a:t>                             = „ maximal </a:t>
            </a:r>
            <a:r>
              <a:rPr lang="de-DE" altLang="de-DE" sz="1800" b="1">
                <a:solidFill>
                  <a:srgbClr val="0000FF"/>
                </a:solidFill>
              </a:rPr>
              <a:t>verfügbare Arbeit</a:t>
            </a:r>
            <a:r>
              <a:rPr lang="de-DE" altLang="de-DE" sz="1800">
                <a:solidFill>
                  <a:srgbClr val="0000FF"/>
                </a:solidFill>
              </a:rPr>
              <a:t>“</a:t>
            </a:r>
            <a:endParaRPr lang="de-DE" altLang="de-DE" sz="900"/>
          </a:p>
        </p:txBody>
      </p:sp>
      <p:sp>
        <p:nvSpPr>
          <p:cNvPr id="15368" name="Text Box 27"/>
          <p:cNvSpPr txBox="1">
            <a:spLocks noChangeArrowheads="1"/>
          </p:cNvSpPr>
          <p:nvPr/>
        </p:nvSpPr>
        <p:spPr bwMode="auto">
          <a:xfrm>
            <a:off x="34925" y="44450"/>
            <a:ext cx="246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r>
              <a:rPr lang="de-DE" altLang="de-DE" sz="1400"/>
              <a:t>1.1</a:t>
            </a:r>
          </a:p>
        </p:txBody>
      </p:sp>
      <p:sp>
        <p:nvSpPr>
          <p:cNvPr id="2" name="Ellipse 1"/>
          <p:cNvSpPr/>
          <p:nvPr/>
        </p:nvSpPr>
        <p:spPr>
          <a:xfrm>
            <a:off x="8566150" y="257175"/>
            <a:ext cx="222250" cy="222250"/>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02356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2099</Words>
  <Application>Microsoft Office PowerPoint</Application>
  <PresentationFormat>Bildschirmpräsentation (4:3)</PresentationFormat>
  <Paragraphs>421</Paragraphs>
  <Slides>38</Slides>
  <Notes>5</Notes>
  <HiddenSlides>0</HiddenSlides>
  <MMClips>0</MMClips>
  <ScaleCrop>false</ScaleCrop>
  <HeadingPairs>
    <vt:vector size="6" baseType="variant">
      <vt:variant>
        <vt:lpstr>Design</vt:lpstr>
      </vt:variant>
      <vt:variant>
        <vt:i4>1</vt:i4>
      </vt:variant>
      <vt:variant>
        <vt:lpstr>Folientitel</vt:lpstr>
      </vt:variant>
      <vt:variant>
        <vt:i4>38</vt:i4>
      </vt:variant>
      <vt:variant>
        <vt:lpstr>Zielgruppenorientierte Präsentationen</vt:lpstr>
      </vt:variant>
      <vt:variant>
        <vt:i4>1</vt:i4>
      </vt:variant>
    </vt:vector>
  </HeadingPairs>
  <TitlesOfParts>
    <vt:vector size="40" baseType="lpstr">
      <vt:lpstr>Larissa</vt:lpstr>
      <vt:lpstr>Wärmepumpe oder KWK - was passt zur Wärmewende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2. Vergleich: KWK und  {GuD + WP}</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WP-Forum2015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jerrry</dc:creator>
  <cp:lastModifiedBy>Eva</cp:lastModifiedBy>
  <cp:revision>175</cp:revision>
  <dcterms:created xsi:type="dcterms:W3CDTF">2015-11-01T09:31:10Z</dcterms:created>
  <dcterms:modified xsi:type="dcterms:W3CDTF">2016-03-09T06:00:16Z</dcterms:modified>
</cp:coreProperties>
</file>