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83" r:id="rId6"/>
    <p:sldId id="292" r:id="rId7"/>
    <p:sldId id="294" r:id="rId8"/>
    <p:sldId id="291" r:id="rId9"/>
    <p:sldId id="293" r:id="rId10"/>
    <p:sldId id="295" r:id="rId11"/>
    <p:sldId id="285" r:id="rId12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11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800" dirty="0" smtClean="0">
                <a:solidFill>
                  <a:schemeClr val="tx1"/>
                </a:solidFill>
                <a:effectLst/>
              </a:rPr>
              <a:t>Anteil grünen Stroms am Bruttostromverbrauch (in Prozent)</a:t>
            </a:r>
            <a:endParaRPr lang="de-DE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Tabelle1!$A$2:$A$19</c:f>
              <c:numCache>
                <c:formatCode>General</c:formatCode>
                <c:ptCount val="18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Tabelle1!$B$2:$B$19</c:f>
              <c:numCache>
                <c:formatCode>#,##0.0</c:formatCode>
                <c:ptCount val="18"/>
                <c:pt idx="0">
                  <c:v>3.4</c:v>
                </c:pt>
                <c:pt idx="1">
                  <c:v>4.7</c:v>
                </c:pt>
                <c:pt idx="2">
                  <c:v>6.2</c:v>
                </c:pt>
                <c:pt idx="3">
                  <c:v>6.6</c:v>
                </c:pt>
                <c:pt idx="4">
                  <c:v>7.7</c:v>
                </c:pt>
                <c:pt idx="5">
                  <c:v>7.6</c:v>
                </c:pt>
                <c:pt idx="6">
                  <c:v>9.3000000000000007</c:v>
                </c:pt>
                <c:pt idx="7">
                  <c:v>10.199999999999999</c:v>
                </c:pt>
                <c:pt idx="8">
                  <c:v>11.6</c:v>
                </c:pt>
                <c:pt idx="9">
                  <c:v>14.2</c:v>
                </c:pt>
                <c:pt idx="10">
                  <c:v>15.1</c:v>
                </c:pt>
                <c:pt idx="11">
                  <c:v>16.3</c:v>
                </c:pt>
                <c:pt idx="12">
                  <c:v>17</c:v>
                </c:pt>
                <c:pt idx="13">
                  <c:v>20.399999999999999</c:v>
                </c:pt>
                <c:pt idx="14">
                  <c:v>23.7</c:v>
                </c:pt>
                <c:pt idx="15">
                  <c:v>25.2</c:v>
                </c:pt>
                <c:pt idx="16">
                  <c:v>27.4</c:v>
                </c:pt>
                <c:pt idx="17" formatCode="General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02304"/>
        <c:axId val="208404864"/>
      </c:barChart>
      <c:catAx>
        <c:axId val="20840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404864"/>
        <c:crosses val="autoZero"/>
        <c:auto val="1"/>
        <c:lblAlgn val="ctr"/>
        <c:lblOffset val="100"/>
        <c:noMultiLvlLbl val="0"/>
      </c:catAx>
      <c:valAx>
        <c:axId val="20840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402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Absolute EEG-Vergütung Mrd. €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Tabelle1!$B$2:$B$18</c:f>
              <c:numCache>
                <c:formatCode>General</c:formatCode>
                <c:ptCount val="17"/>
                <c:pt idx="0">
                  <c:v>0.9</c:v>
                </c:pt>
                <c:pt idx="1">
                  <c:v>1.6</c:v>
                </c:pt>
                <c:pt idx="2">
                  <c:v>2.2000000000000002</c:v>
                </c:pt>
                <c:pt idx="3">
                  <c:v>2.6</c:v>
                </c:pt>
                <c:pt idx="4">
                  <c:v>3.6</c:v>
                </c:pt>
                <c:pt idx="5">
                  <c:v>4.5</c:v>
                </c:pt>
                <c:pt idx="6">
                  <c:v>5.8</c:v>
                </c:pt>
                <c:pt idx="7">
                  <c:v>7.9</c:v>
                </c:pt>
                <c:pt idx="8">
                  <c:v>9</c:v>
                </c:pt>
                <c:pt idx="9">
                  <c:v>10.8</c:v>
                </c:pt>
                <c:pt idx="10">
                  <c:v>13.2</c:v>
                </c:pt>
                <c:pt idx="11">
                  <c:v>16.8</c:v>
                </c:pt>
                <c:pt idx="12">
                  <c:v>21</c:v>
                </c:pt>
                <c:pt idx="13">
                  <c:v>21.9</c:v>
                </c:pt>
                <c:pt idx="14">
                  <c:v>24</c:v>
                </c:pt>
                <c:pt idx="15">
                  <c:v>27.3</c:v>
                </c:pt>
                <c:pt idx="16">
                  <c:v>29.2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581952"/>
        <c:axId val="209583488"/>
      </c:barChart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Durchschnittliche EEG-Vergütung ct/kWh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 cap="flat">
                <a:solidFill>
                  <a:schemeClr val="accent2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Tabelle1!$C$2:$C$18</c:f>
              <c:numCache>
                <c:formatCode>#,##0.0</c:formatCode>
                <c:ptCount val="17"/>
                <c:pt idx="0">
                  <c:v>8.5</c:v>
                </c:pt>
                <c:pt idx="1">
                  <c:v>8.6999999999999993</c:v>
                </c:pt>
                <c:pt idx="2">
                  <c:v>8.9</c:v>
                </c:pt>
                <c:pt idx="3">
                  <c:v>9.1999999999999993</c:v>
                </c:pt>
                <c:pt idx="4">
                  <c:v>9.4</c:v>
                </c:pt>
                <c:pt idx="5">
                  <c:v>10.199999999999999</c:v>
                </c:pt>
                <c:pt idx="6">
                  <c:v>11.3</c:v>
                </c:pt>
                <c:pt idx="7">
                  <c:v>11.8</c:v>
                </c:pt>
                <c:pt idx="8">
                  <c:v>12.7</c:v>
                </c:pt>
                <c:pt idx="9">
                  <c:v>14.4</c:v>
                </c:pt>
                <c:pt idx="10">
                  <c:v>16.3</c:v>
                </c:pt>
                <c:pt idx="11">
                  <c:v>18.3</c:v>
                </c:pt>
                <c:pt idx="12">
                  <c:v>18.3</c:v>
                </c:pt>
                <c:pt idx="13">
                  <c:v>17.899999999999999</c:v>
                </c:pt>
                <c:pt idx="14">
                  <c:v>17.8</c:v>
                </c:pt>
                <c:pt idx="15">
                  <c:v>17</c:v>
                </c:pt>
                <c:pt idx="16">
                  <c:v>16.600000000000001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603200"/>
        <c:axId val="209601664"/>
      </c:lineChart>
      <c:catAx>
        <c:axId val="20958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9583488"/>
        <c:crosses val="autoZero"/>
        <c:auto val="1"/>
        <c:lblAlgn val="ctr"/>
        <c:lblOffset val="100"/>
        <c:noMultiLvlLbl val="0"/>
      </c:catAx>
      <c:valAx>
        <c:axId val="209583488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9581952"/>
        <c:crosses val="autoZero"/>
        <c:crossBetween val="between"/>
      </c:valAx>
      <c:valAx>
        <c:axId val="209601664"/>
        <c:scaling>
          <c:orientation val="minMax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9603200"/>
        <c:crosses val="max"/>
        <c:crossBetween val="between"/>
      </c:valAx>
      <c:catAx>
        <c:axId val="2096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96016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PV-Leistung GW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Tabelle1!$B$2:$B$18</c:f>
              <c:numCache>
                <c:formatCode>General</c:formatCode>
                <c:ptCount val="17"/>
                <c:pt idx="0">
                  <c:v>4.3999999999999997E-2</c:v>
                </c:pt>
                <c:pt idx="1">
                  <c:v>0.11</c:v>
                </c:pt>
                <c:pt idx="2">
                  <c:v>0.10999999999999999</c:v>
                </c:pt>
                <c:pt idx="3">
                  <c:v>0.13900000000000001</c:v>
                </c:pt>
                <c:pt idx="4">
                  <c:v>0.66999999999999993</c:v>
                </c:pt>
                <c:pt idx="5">
                  <c:v>0.95100000000000007</c:v>
                </c:pt>
                <c:pt idx="6">
                  <c:v>0.84299999999999997</c:v>
                </c:pt>
                <c:pt idx="7">
                  <c:v>1.2709999999999999</c:v>
                </c:pt>
                <c:pt idx="8">
                  <c:v>1.9500000000000002</c:v>
                </c:pt>
                <c:pt idx="9">
                  <c:v>4.4000000000000004</c:v>
                </c:pt>
                <c:pt idx="10">
                  <c:v>7.4</c:v>
                </c:pt>
                <c:pt idx="11">
                  <c:v>7.4849999999999994</c:v>
                </c:pt>
                <c:pt idx="12">
                  <c:v>7.6040000000000028</c:v>
                </c:pt>
                <c:pt idx="13">
                  <c:v>3.304000000000002</c:v>
                </c:pt>
                <c:pt idx="14">
                  <c:v>1.8989999999999938</c:v>
                </c:pt>
                <c:pt idx="15">
                  <c:v>1.3640000000000043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645568"/>
        <c:axId val="209647488"/>
      </c:barChart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EEG-Umlage ct/kWh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Tabelle1!$A$2:$A$18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Tabelle1!$C$2:$C$18</c:f>
              <c:numCache>
                <c:formatCode>#,##0.00</c:formatCode>
                <c:ptCount val="17"/>
                <c:pt idx="0">
                  <c:v>0.193</c:v>
                </c:pt>
                <c:pt idx="1">
                  <c:v>0.246</c:v>
                </c:pt>
                <c:pt idx="2">
                  <c:v>0.35799999999999998</c:v>
                </c:pt>
                <c:pt idx="3">
                  <c:v>0.374</c:v>
                </c:pt>
                <c:pt idx="4">
                  <c:v>0.53900000000000003</c:v>
                </c:pt>
                <c:pt idx="5">
                  <c:v>0.70100000000000007</c:v>
                </c:pt>
                <c:pt idx="6">
                  <c:v>0.88600000000000001</c:v>
                </c:pt>
                <c:pt idx="7">
                  <c:v>1.026</c:v>
                </c:pt>
                <c:pt idx="8">
                  <c:v>1.161</c:v>
                </c:pt>
                <c:pt idx="9">
                  <c:v>1.3210000000000002</c:v>
                </c:pt>
                <c:pt idx="10">
                  <c:v>2.0470000000000002</c:v>
                </c:pt>
                <c:pt idx="11">
                  <c:v>3.53</c:v>
                </c:pt>
                <c:pt idx="12">
                  <c:v>3.5920000000000001</c:v>
                </c:pt>
                <c:pt idx="13">
                  <c:v>5.2770000000000001</c:v>
                </c:pt>
                <c:pt idx="14">
                  <c:v>6.24</c:v>
                </c:pt>
                <c:pt idx="15">
                  <c:v>6.17</c:v>
                </c:pt>
                <c:pt idx="16">
                  <c:v>6.3540000000000001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671296"/>
        <c:axId val="209649024"/>
      </c:lineChart>
      <c:catAx>
        <c:axId val="20964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9647488"/>
        <c:crosses val="autoZero"/>
        <c:auto val="1"/>
        <c:lblAlgn val="ctr"/>
        <c:lblOffset val="100"/>
        <c:noMultiLvlLbl val="0"/>
      </c:catAx>
      <c:valAx>
        <c:axId val="20964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9645568"/>
        <c:crosses val="autoZero"/>
        <c:crossBetween val="between"/>
      </c:valAx>
      <c:valAx>
        <c:axId val="209649024"/>
        <c:scaling>
          <c:orientation val="minMax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9671296"/>
        <c:crosses val="max"/>
        <c:crossBetween val="between"/>
      </c:valAx>
      <c:catAx>
        <c:axId val="2096712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96490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BB1DD-17C1-4B31-A4B6-9914D9120F3B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EFB28-3D4D-41B5-91B1-C37F722A5D5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7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Hintergrund_Startseite-01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4" y="0"/>
            <a:ext cx="9142572" cy="6858000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91258" y="4145905"/>
            <a:ext cx="7281192" cy="431403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Kompetenzbereich (Calibri 24pt)</a:t>
            </a:r>
            <a:endParaRPr lang="de-DE" dirty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971600" y="548680"/>
            <a:ext cx="72008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 descr="Logo rwi_ohne Hintergrun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36931" y="1548000"/>
            <a:ext cx="1420251" cy="438876"/>
          </a:xfrm>
          <a:prstGeom prst="rect">
            <a:avLst/>
          </a:prstGeom>
        </p:spPr>
      </p:pic>
      <p:sp>
        <p:nvSpPr>
          <p:cNvPr id="11" name="Inhaltsplatzhalter 17"/>
          <p:cNvSpPr>
            <a:spLocks noGrp="1"/>
          </p:cNvSpPr>
          <p:nvPr>
            <p:ph sz="quarter" idx="13" hasCustomPrompt="1"/>
          </p:nvPr>
        </p:nvSpPr>
        <p:spPr>
          <a:xfrm>
            <a:off x="884023" y="2205038"/>
            <a:ext cx="7288427" cy="1368425"/>
          </a:xfrm>
        </p:spPr>
        <p:txBody>
          <a:bodyPr>
            <a:normAutofit/>
          </a:bodyPr>
          <a:lstStyle>
            <a:lvl1pPr marL="0" indent="0">
              <a:buNone/>
              <a:defRPr sz="3600" b="0" baseline="0">
                <a:solidFill>
                  <a:srgbClr val="0FA1D5"/>
                </a:solidFill>
              </a:defRPr>
            </a:lvl1pPr>
          </a:lstStyle>
          <a:p>
            <a:pPr lvl="0"/>
            <a:r>
              <a:rPr lang="de-DE" dirty="0" smtClean="0"/>
              <a:t>Titel der Präsentation (Calibri 36pt)</a:t>
            </a:r>
          </a:p>
        </p:txBody>
      </p:sp>
      <p:sp>
        <p:nvSpPr>
          <p:cNvPr id="12" name="Inhaltsplatzhalter 3"/>
          <p:cNvSpPr>
            <a:spLocks noGrp="1"/>
          </p:cNvSpPr>
          <p:nvPr>
            <p:ph sz="quarter" idx="14" hasCustomPrompt="1"/>
          </p:nvPr>
        </p:nvSpPr>
        <p:spPr>
          <a:xfrm>
            <a:off x="900112" y="4581128"/>
            <a:ext cx="4320000" cy="18002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sz="1800" dirty="0" smtClean="0"/>
              <a:t>Namen (Calibri 18pt)</a:t>
            </a:r>
            <a:endParaRPr lang="de-DE" dirty="0"/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900113" y="250478"/>
            <a:ext cx="7488237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0FA1D5"/>
                </a:solidFill>
              </a:defRPr>
            </a:lvl1pPr>
            <a:lvl2pPr>
              <a:defRPr sz="1400">
                <a:solidFill>
                  <a:srgbClr val="0FA1D5"/>
                </a:solidFill>
              </a:defRPr>
            </a:lvl2pPr>
            <a:lvl3pPr>
              <a:defRPr sz="1400">
                <a:solidFill>
                  <a:srgbClr val="0FA1D5"/>
                </a:solidFill>
              </a:defRPr>
            </a:lvl3pPr>
            <a:lvl4pPr>
              <a:defRPr sz="1400">
                <a:solidFill>
                  <a:srgbClr val="0FA1D5"/>
                </a:solidFill>
              </a:defRPr>
            </a:lvl4pPr>
            <a:lvl5pPr>
              <a:defRPr sz="1400">
                <a:solidFill>
                  <a:srgbClr val="0FA1D5"/>
                </a:solidFill>
              </a:defRPr>
            </a:lvl5pPr>
          </a:lstStyle>
          <a:p>
            <a:pPr lvl="0"/>
            <a:r>
              <a:rPr lang="de-DE" dirty="0" smtClean="0"/>
              <a:t>Platz für den Kompetenzbereich </a:t>
            </a:r>
          </a:p>
        </p:txBody>
      </p:sp>
    </p:spTree>
    <p:extLst>
      <p:ext uri="{BB962C8B-B14F-4D97-AF65-F5344CB8AC3E}">
        <p14:creationId xmlns:p14="http://schemas.microsoft.com/office/powerpoint/2010/main" val="1159247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Aufzählungsfe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 hasCustomPrompt="1"/>
          </p:nvPr>
        </p:nvSpPr>
        <p:spPr>
          <a:xfrm>
            <a:off x="755576" y="1557338"/>
            <a:ext cx="3708000" cy="360000"/>
          </a:xfrm>
          <a:solidFill>
            <a:srgbClr val="0FA1D5"/>
          </a:solidFill>
        </p:spPr>
        <p:txBody>
          <a:bodyPr tIns="36000" bIns="36000" anchor="ctr" anchorCtr="0">
            <a:sp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4" hasCustomPrompt="1"/>
          </p:nvPr>
        </p:nvSpPr>
        <p:spPr>
          <a:xfrm>
            <a:off x="755576" y="1918800"/>
            <a:ext cx="3708000" cy="1026393"/>
          </a:xfrm>
          <a:solidFill>
            <a:srgbClr val="87D0EA"/>
          </a:solidFill>
          <a:ln>
            <a:solidFill>
              <a:srgbClr val="87D0EA"/>
            </a:solidFill>
          </a:ln>
        </p:spPr>
        <p:txBody>
          <a:bodyPr tIns="0" bIns="36000">
            <a:noAutofit/>
          </a:bodyPr>
          <a:lstStyle>
            <a:lvl1pPr marL="0" indent="0">
              <a:buNone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Name 1</a:t>
            </a:r>
          </a:p>
          <a:p>
            <a:pPr lvl="0"/>
            <a:r>
              <a:rPr lang="de-DE" dirty="0" smtClean="0"/>
              <a:t>Name 2</a:t>
            </a:r>
            <a:endParaRPr lang="de-DE" dirty="0"/>
          </a:p>
        </p:txBody>
      </p:sp>
      <p:sp>
        <p:nvSpPr>
          <p:cNvPr id="20" name="Inhaltsplatzhalter 3"/>
          <p:cNvSpPr>
            <a:spLocks noGrp="1"/>
          </p:cNvSpPr>
          <p:nvPr>
            <p:ph sz="quarter" idx="15" hasCustomPrompt="1"/>
          </p:nvPr>
        </p:nvSpPr>
        <p:spPr>
          <a:xfrm>
            <a:off x="4780285" y="1554312"/>
            <a:ext cx="3708000" cy="360000"/>
          </a:xfrm>
          <a:solidFill>
            <a:srgbClr val="0FA1D5"/>
          </a:solidFill>
        </p:spPr>
        <p:txBody>
          <a:bodyPr tIns="36000" bIns="36000" anchor="ctr" anchorCtr="0">
            <a:sp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21" name="Inhaltsplatzhalter 18"/>
          <p:cNvSpPr>
            <a:spLocks noGrp="1"/>
          </p:cNvSpPr>
          <p:nvPr>
            <p:ph sz="quarter" idx="16" hasCustomPrompt="1"/>
          </p:nvPr>
        </p:nvSpPr>
        <p:spPr>
          <a:xfrm>
            <a:off x="4780285" y="1915774"/>
            <a:ext cx="3708000" cy="1026393"/>
          </a:xfrm>
          <a:solidFill>
            <a:srgbClr val="87D0EA"/>
          </a:solidFill>
          <a:ln>
            <a:solidFill>
              <a:srgbClr val="87D0EA"/>
            </a:solidFill>
          </a:ln>
        </p:spPr>
        <p:txBody>
          <a:bodyPr tIns="0" bIns="36000">
            <a:noAutofit/>
          </a:bodyPr>
          <a:lstStyle>
            <a:lvl1pPr marL="0" indent="0">
              <a:buNone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Name 1</a:t>
            </a:r>
          </a:p>
          <a:p>
            <a:pPr lvl="0"/>
            <a:r>
              <a:rPr lang="de-DE" dirty="0" smtClean="0"/>
              <a:t>Name 2</a:t>
            </a:r>
            <a:endParaRPr lang="de-DE" dirty="0"/>
          </a:p>
        </p:txBody>
      </p:sp>
      <p:sp>
        <p:nvSpPr>
          <p:cNvPr id="22" name="Inhaltsplatzhalter 3"/>
          <p:cNvSpPr>
            <a:spLocks noGrp="1"/>
          </p:cNvSpPr>
          <p:nvPr>
            <p:ph sz="quarter" idx="17" hasCustomPrompt="1"/>
          </p:nvPr>
        </p:nvSpPr>
        <p:spPr>
          <a:xfrm>
            <a:off x="755576" y="2996952"/>
            <a:ext cx="3708000" cy="360000"/>
          </a:xfrm>
          <a:solidFill>
            <a:srgbClr val="B5B819"/>
          </a:solidFill>
        </p:spPr>
        <p:txBody>
          <a:bodyPr tIns="36000" bIns="36000" anchor="ctr" anchorCtr="0">
            <a:sp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23" name="Inhaltsplatzhalter 18"/>
          <p:cNvSpPr>
            <a:spLocks noGrp="1"/>
          </p:cNvSpPr>
          <p:nvPr>
            <p:ph sz="quarter" idx="18" hasCustomPrompt="1"/>
          </p:nvPr>
        </p:nvSpPr>
        <p:spPr>
          <a:xfrm>
            <a:off x="755576" y="3358414"/>
            <a:ext cx="3708000" cy="3060000"/>
          </a:xfrm>
          <a:solidFill>
            <a:srgbClr val="DADB8C"/>
          </a:solidFill>
          <a:ln>
            <a:solidFill>
              <a:srgbClr val="87D0EA"/>
            </a:solidFill>
          </a:ln>
        </p:spPr>
        <p:txBody>
          <a:bodyPr tIns="0" bIns="36000">
            <a:noAutofit/>
          </a:bodyPr>
          <a:lstStyle>
            <a:lvl1pPr marL="0" indent="0">
              <a:buNone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Name 1</a:t>
            </a:r>
          </a:p>
          <a:p>
            <a:pPr lvl="0"/>
            <a:r>
              <a:rPr lang="de-DE" dirty="0" smtClean="0"/>
              <a:t>Name 2</a:t>
            </a:r>
            <a:endParaRPr lang="de-DE" dirty="0"/>
          </a:p>
        </p:txBody>
      </p:sp>
      <p:sp>
        <p:nvSpPr>
          <p:cNvPr id="24" name="Inhaltsplatzhalter 3"/>
          <p:cNvSpPr>
            <a:spLocks noGrp="1"/>
          </p:cNvSpPr>
          <p:nvPr>
            <p:ph sz="quarter" idx="19" hasCustomPrompt="1"/>
          </p:nvPr>
        </p:nvSpPr>
        <p:spPr>
          <a:xfrm>
            <a:off x="4787900" y="2997200"/>
            <a:ext cx="3708000" cy="360000"/>
          </a:xfrm>
          <a:solidFill>
            <a:srgbClr val="B5B819"/>
          </a:solidFill>
        </p:spPr>
        <p:txBody>
          <a:bodyPr tIns="36000" bIns="36000" anchor="ctr" anchorCtr="0">
            <a:sp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25" name="Inhaltsplatzhalter 18"/>
          <p:cNvSpPr>
            <a:spLocks noGrp="1"/>
          </p:cNvSpPr>
          <p:nvPr>
            <p:ph sz="quarter" idx="20" hasCustomPrompt="1"/>
          </p:nvPr>
        </p:nvSpPr>
        <p:spPr>
          <a:xfrm>
            <a:off x="4787900" y="3358662"/>
            <a:ext cx="3708000" cy="3060000"/>
          </a:xfrm>
          <a:solidFill>
            <a:srgbClr val="DADB8C"/>
          </a:solidFill>
          <a:ln>
            <a:solidFill>
              <a:srgbClr val="87D0EA"/>
            </a:solidFill>
          </a:ln>
        </p:spPr>
        <p:txBody>
          <a:bodyPr tIns="0" bIns="36000">
            <a:noAutofit/>
          </a:bodyPr>
          <a:lstStyle>
            <a:lvl1pPr marL="0" indent="0">
              <a:buNone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Name 1</a:t>
            </a:r>
          </a:p>
          <a:p>
            <a:pPr lvl="0"/>
            <a:r>
              <a:rPr lang="de-DE" dirty="0" smtClean="0"/>
              <a:t>Name 2</a:t>
            </a:r>
            <a:endParaRPr lang="de-DE" dirty="0"/>
          </a:p>
        </p:txBody>
      </p:sp>
      <p:sp>
        <p:nvSpPr>
          <p:cNvPr id="26" name="Textplatzhalter 5"/>
          <p:cNvSpPr>
            <a:spLocks noGrp="1"/>
          </p:cNvSpPr>
          <p:nvPr>
            <p:ph type="body" sz="quarter" idx="21" hasCustomPrompt="1"/>
          </p:nvPr>
        </p:nvSpPr>
        <p:spPr>
          <a:xfrm>
            <a:off x="900113" y="116633"/>
            <a:ext cx="7489825" cy="36004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400" dirty="0" smtClean="0"/>
              <a:t>Angaben zum </a:t>
            </a:r>
            <a:r>
              <a:rPr lang="de-DE" sz="1400" dirty="0" err="1" smtClean="0"/>
              <a:t>Kapittel</a:t>
            </a:r>
            <a:endParaRPr lang="de-DE" dirty="0"/>
          </a:p>
        </p:txBody>
      </p:sp>
      <p:sp>
        <p:nvSpPr>
          <p:cNvPr id="27" name="Textplatzhalter 4"/>
          <p:cNvSpPr>
            <a:spLocks noGrp="1"/>
          </p:cNvSpPr>
          <p:nvPr>
            <p:ph type="body" sz="quarter" idx="22"/>
          </p:nvPr>
        </p:nvSpPr>
        <p:spPr>
          <a:xfrm>
            <a:off x="755650" y="981076"/>
            <a:ext cx="7777163" cy="575716"/>
          </a:xfrm>
        </p:spPr>
        <p:txBody>
          <a:bodyPr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023085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farb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755650" y="1622175"/>
            <a:ext cx="1872000" cy="540000"/>
          </a:xfrm>
          <a:solidFill>
            <a:srgbClr val="0FA1D5"/>
          </a:solidFill>
        </p:spPr>
        <p:txBody>
          <a:bodyPr anchor="ctr" anchorCtr="0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2771775" y="1631851"/>
            <a:ext cx="5904000" cy="540000"/>
          </a:xfrm>
          <a:solidFill>
            <a:srgbClr val="B5B819"/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/>
          </p:nvPr>
        </p:nvSpPr>
        <p:spPr>
          <a:xfrm>
            <a:off x="755650" y="2349128"/>
            <a:ext cx="1871663" cy="1906588"/>
          </a:xfrm>
          <a:solidFill>
            <a:srgbClr val="87D0EA"/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6"/>
          </p:nvPr>
        </p:nvSpPr>
        <p:spPr>
          <a:xfrm>
            <a:off x="755650" y="4346575"/>
            <a:ext cx="1871663" cy="1906588"/>
          </a:xfrm>
          <a:solidFill>
            <a:srgbClr val="87D0EA"/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Textplatzhalter 17"/>
          <p:cNvSpPr>
            <a:spLocks noGrp="1"/>
          </p:cNvSpPr>
          <p:nvPr>
            <p:ph type="body" sz="quarter" idx="17"/>
          </p:nvPr>
        </p:nvSpPr>
        <p:spPr>
          <a:xfrm>
            <a:off x="2771774" y="2348483"/>
            <a:ext cx="5904000" cy="1906588"/>
          </a:xfrm>
          <a:solidFill>
            <a:srgbClr val="DADB8C"/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1" name="Textplatzhalter 17"/>
          <p:cNvSpPr>
            <a:spLocks noGrp="1"/>
          </p:cNvSpPr>
          <p:nvPr>
            <p:ph type="body" sz="quarter" idx="18"/>
          </p:nvPr>
        </p:nvSpPr>
        <p:spPr>
          <a:xfrm>
            <a:off x="2771774" y="4345930"/>
            <a:ext cx="5904000" cy="1906588"/>
          </a:xfrm>
          <a:solidFill>
            <a:srgbClr val="DADB8C"/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19" hasCustomPrompt="1"/>
          </p:nvPr>
        </p:nvSpPr>
        <p:spPr>
          <a:xfrm>
            <a:off x="900113" y="116633"/>
            <a:ext cx="7489825" cy="36004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400" dirty="0" smtClean="0"/>
              <a:t>Angaben zum </a:t>
            </a:r>
            <a:r>
              <a:rPr lang="de-DE" sz="1400" dirty="0" err="1" smtClean="0"/>
              <a:t>Kapittel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55178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900113" y="116633"/>
            <a:ext cx="7489825" cy="36004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400" dirty="0" smtClean="0"/>
              <a:t>Angaben zum </a:t>
            </a:r>
            <a:r>
              <a:rPr lang="de-DE" sz="1400" dirty="0" err="1" smtClean="0"/>
              <a:t>Kapittel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755650" y="1700213"/>
            <a:ext cx="7776790" cy="4525963"/>
          </a:xfrm>
        </p:spPr>
        <p:txBody>
          <a:bodyPr>
            <a:normAutofit/>
          </a:bodyPr>
          <a:lstStyle>
            <a:lvl1pPr>
              <a:buNone/>
              <a:defRPr sz="1800"/>
            </a:lvl1pPr>
            <a:lvl2pPr>
              <a:buFontTx/>
              <a:buBlip>
                <a:blip r:embed="rId2"/>
              </a:buBlip>
              <a:defRPr sz="1800"/>
            </a:lvl2pPr>
            <a:lvl3pPr marL="1143000" indent="-228600">
              <a:buClr>
                <a:srgbClr val="10A1D1"/>
              </a:buClr>
              <a:buFont typeface="Calibri" pitchFamily="34" charset="0"/>
              <a:buChar char="»"/>
              <a:defRPr sz="1800"/>
            </a:lvl3pPr>
            <a:lvl4pPr marL="1600200" indent="-228600">
              <a:buClr>
                <a:srgbClr val="10A1D1"/>
              </a:buClr>
              <a:buFont typeface="Calibri" pitchFamily="34" charset="0"/>
              <a:buChar char="›"/>
              <a:defRPr sz="1800"/>
            </a:lvl4pPr>
            <a:lvl5pPr marL="2057400" indent="-228600">
              <a:buClr>
                <a:srgbClr val="10A1D1"/>
              </a:buClr>
              <a:buFont typeface="Calibri" pitchFamily="34" charset="0"/>
              <a:buChar char="–"/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6985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_mit_Koope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fik 19" descr="Hintergrund_Startseite-01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4" y="0"/>
            <a:ext cx="9142572" cy="6858000"/>
          </a:xfrm>
          <a:prstGeom prst="rect">
            <a:avLst/>
          </a:prstGeom>
        </p:spPr>
      </p:pic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91258" y="4145905"/>
            <a:ext cx="7281192" cy="431403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Kompetenzbereich (Calibri 24pt)</a:t>
            </a:r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971600" y="548680"/>
            <a:ext cx="72008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fik 16" descr="Logo rwi_ohne Hintergrun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36931" y="1548000"/>
            <a:ext cx="1420251" cy="438876"/>
          </a:xfrm>
          <a:prstGeom prst="rect">
            <a:avLst/>
          </a:prstGeom>
        </p:spPr>
      </p:pic>
      <p:sp>
        <p:nvSpPr>
          <p:cNvPr id="18" name="Inhaltsplatzhalter 17"/>
          <p:cNvSpPr>
            <a:spLocks noGrp="1"/>
          </p:cNvSpPr>
          <p:nvPr>
            <p:ph sz="quarter" idx="13" hasCustomPrompt="1"/>
          </p:nvPr>
        </p:nvSpPr>
        <p:spPr>
          <a:xfrm>
            <a:off x="884023" y="2205038"/>
            <a:ext cx="7288427" cy="1368425"/>
          </a:xfrm>
        </p:spPr>
        <p:txBody>
          <a:bodyPr>
            <a:normAutofit/>
          </a:bodyPr>
          <a:lstStyle>
            <a:lvl1pPr marL="0" indent="0">
              <a:buNone/>
              <a:defRPr sz="3600" b="0" baseline="0">
                <a:solidFill>
                  <a:srgbClr val="0FA1D5"/>
                </a:solidFill>
              </a:defRPr>
            </a:lvl1pPr>
          </a:lstStyle>
          <a:p>
            <a:pPr lvl="0"/>
            <a:r>
              <a:rPr lang="de-DE" dirty="0" smtClean="0"/>
              <a:t>Titel der Präsentation (Calibri 36pt)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4" hasCustomPrompt="1"/>
          </p:nvPr>
        </p:nvSpPr>
        <p:spPr>
          <a:xfrm>
            <a:off x="900112" y="4581128"/>
            <a:ext cx="4320000" cy="18002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sz="1800" dirty="0" smtClean="0"/>
              <a:t>Namen (Calibri 18pt)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900113" y="250478"/>
            <a:ext cx="7488237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0FA1D5"/>
                </a:solidFill>
              </a:defRPr>
            </a:lvl1pPr>
            <a:lvl2pPr>
              <a:defRPr sz="1400">
                <a:solidFill>
                  <a:srgbClr val="0FA1D5"/>
                </a:solidFill>
              </a:defRPr>
            </a:lvl2pPr>
            <a:lvl3pPr>
              <a:defRPr sz="1400">
                <a:solidFill>
                  <a:srgbClr val="0FA1D5"/>
                </a:solidFill>
              </a:defRPr>
            </a:lvl3pPr>
            <a:lvl4pPr>
              <a:defRPr sz="1400">
                <a:solidFill>
                  <a:srgbClr val="0FA1D5"/>
                </a:solidFill>
              </a:defRPr>
            </a:lvl4pPr>
            <a:lvl5pPr>
              <a:defRPr sz="1400">
                <a:solidFill>
                  <a:srgbClr val="0FA1D5"/>
                </a:solidFill>
              </a:defRPr>
            </a:lvl5pPr>
          </a:lstStyle>
          <a:p>
            <a:pPr lvl="0"/>
            <a:r>
              <a:rPr lang="de-DE" dirty="0" smtClean="0"/>
              <a:t>Platz für den Kompetenzbereich oder Ähnliches </a:t>
            </a: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000" y="1602000"/>
            <a:ext cx="187793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14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40842" y="3789363"/>
            <a:ext cx="7772400" cy="1188000"/>
          </a:xfrm>
          <a:prstGeom prst="rect">
            <a:avLst/>
          </a:prstGeom>
        </p:spPr>
        <p:txBody>
          <a:bodyPr anchor="t"/>
          <a:lstStyle>
            <a:lvl1pPr algn="l">
              <a:defRPr sz="2400" b="0" cap="none" baseline="0">
                <a:solidFill>
                  <a:srgbClr val="0FA1D5"/>
                </a:solidFill>
              </a:defRPr>
            </a:lvl1pPr>
          </a:lstStyle>
          <a:p>
            <a:r>
              <a:rPr lang="de-DE" dirty="0" smtClean="0"/>
              <a:t>Titelmasterformat durch Klicken bearbeiten (Calibri 24pt)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900113" y="116633"/>
            <a:ext cx="7489825" cy="36004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400" dirty="0" smtClean="0"/>
              <a:t>Angaben zum </a:t>
            </a:r>
            <a:r>
              <a:rPr lang="de-DE" sz="1400" dirty="0" err="1" smtClean="0"/>
              <a:t>Kapittel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0750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5650" y="1700213"/>
            <a:ext cx="7777163" cy="3816350"/>
          </a:xfrm>
        </p:spPr>
        <p:txBody>
          <a:bodyPr/>
          <a:lstStyle>
            <a:lvl1pPr marL="0" indent="0">
              <a:buNone/>
              <a:defRPr sz="1800"/>
            </a:lvl1pPr>
            <a:lvl2pPr marL="361950" indent="-180975">
              <a:buFontTx/>
              <a:buBlip>
                <a:blip r:embed="rId2"/>
              </a:buBlip>
              <a:defRPr sz="18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755650" y="981076"/>
            <a:ext cx="7777163" cy="719138"/>
          </a:xfrm>
        </p:spPr>
        <p:txBody>
          <a:bodyPr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900113" y="116633"/>
            <a:ext cx="7489825" cy="36004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400" dirty="0" smtClean="0"/>
              <a:t>Angaben zum </a:t>
            </a:r>
            <a:r>
              <a:rPr lang="de-DE" sz="1400" dirty="0" err="1" smtClean="0"/>
              <a:t>Kapittel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8629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650" y="1700213"/>
            <a:ext cx="7776790" cy="4525963"/>
          </a:xfrm>
        </p:spPr>
        <p:txBody>
          <a:bodyPr>
            <a:normAutofit/>
          </a:bodyPr>
          <a:lstStyle>
            <a:lvl1pPr>
              <a:buNone/>
              <a:defRPr sz="1800"/>
            </a:lvl1pPr>
            <a:lvl2pPr>
              <a:buFontTx/>
              <a:buBlip>
                <a:blip r:embed="rId2"/>
              </a:buBlip>
              <a:defRPr sz="1800"/>
            </a:lvl2pPr>
            <a:lvl3pPr marL="1143000" indent="-228600">
              <a:buClr>
                <a:srgbClr val="10A1D1"/>
              </a:buClr>
              <a:buFont typeface="Calibri" pitchFamily="34" charset="0"/>
              <a:buChar char="»"/>
              <a:defRPr sz="1800"/>
            </a:lvl3pPr>
            <a:lvl4pPr marL="1600200" indent="-228600">
              <a:buClr>
                <a:srgbClr val="10A1D1"/>
              </a:buClr>
              <a:buFont typeface="Calibri" pitchFamily="34" charset="0"/>
              <a:buChar char="›"/>
              <a:defRPr sz="1800"/>
            </a:lvl4pPr>
            <a:lvl5pPr marL="2057400" indent="-228600">
              <a:buClr>
                <a:srgbClr val="10A1D1"/>
              </a:buClr>
              <a:buFont typeface="Calibri" pitchFamily="34" charset="0"/>
              <a:buChar char="–"/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900113" y="116633"/>
            <a:ext cx="7489825" cy="36004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400" dirty="0" smtClean="0"/>
              <a:t>Angaben zum </a:t>
            </a:r>
            <a:r>
              <a:rPr lang="de-DE" sz="1400" dirty="0" err="1" smtClean="0"/>
              <a:t>Kapittel</a:t>
            </a:r>
            <a:endParaRPr lang="de-DE" dirty="0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755650" y="981076"/>
            <a:ext cx="7777163" cy="719138"/>
          </a:xfrm>
        </p:spPr>
        <p:txBody>
          <a:bodyPr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17522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755650" y="1700808"/>
            <a:ext cx="3600000" cy="4525963"/>
          </a:xfrm>
        </p:spPr>
        <p:txBody>
          <a:bodyPr>
            <a:normAutofit/>
          </a:bodyPr>
          <a:lstStyle>
            <a:lvl1pPr>
              <a:defRPr sz="2800"/>
            </a:lvl1pPr>
            <a:lvl2pPr marL="180975" indent="-180975">
              <a:buNone/>
              <a:defRPr sz="1800" b="1">
                <a:solidFill>
                  <a:srgbClr val="0FA1D5"/>
                </a:solidFill>
              </a:defRPr>
            </a:lvl2pPr>
            <a:lvl3pPr marL="542925" indent="-180975">
              <a:buFontTx/>
              <a:buBlip>
                <a:blip r:embed="rId2"/>
              </a:buBlip>
              <a:defRPr sz="1800"/>
            </a:lvl3pPr>
            <a:lvl4pPr marL="895350" indent="-180975">
              <a:buFont typeface="Calibri" pitchFamily="34" charset="0"/>
              <a:buChar char="»"/>
              <a:defRPr sz="1800"/>
            </a:lvl4pPr>
            <a:lvl5pPr marL="1257300" indent="-180975">
              <a:buFont typeface="Calibri" pitchFamily="34" charset="0"/>
              <a:buChar char="›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932040" y="1700808"/>
            <a:ext cx="3600000" cy="4525963"/>
          </a:xfrm>
        </p:spPr>
        <p:txBody>
          <a:bodyPr>
            <a:normAutofit/>
          </a:bodyPr>
          <a:lstStyle>
            <a:lvl1pPr>
              <a:defRPr sz="2800"/>
            </a:lvl1pPr>
            <a:lvl2pPr marL="180975" indent="-180975">
              <a:buNone/>
              <a:defRPr sz="1800" b="1">
                <a:solidFill>
                  <a:srgbClr val="0FA1D5"/>
                </a:solidFill>
              </a:defRPr>
            </a:lvl2pPr>
            <a:lvl3pPr marL="542925" indent="-180975">
              <a:buFontTx/>
              <a:buBlip>
                <a:blip r:embed="rId2"/>
              </a:buBlip>
              <a:defRPr sz="1800"/>
            </a:lvl3pPr>
            <a:lvl4pPr marL="895350" indent="-180975">
              <a:buFont typeface="Calibri" pitchFamily="34" charset="0"/>
              <a:buChar char="»"/>
              <a:defRPr sz="1800"/>
            </a:lvl4pPr>
            <a:lvl5pPr marL="1257300" indent="-180975">
              <a:buFont typeface="Calibri" pitchFamily="34" charset="0"/>
              <a:buChar char="›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900113" y="116633"/>
            <a:ext cx="7489825" cy="36004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400" dirty="0" smtClean="0"/>
              <a:t>Angaben zum </a:t>
            </a:r>
            <a:r>
              <a:rPr lang="de-DE" sz="1400" dirty="0" err="1" smtClean="0"/>
              <a:t>Kapittel</a:t>
            </a:r>
            <a:endParaRPr lang="de-DE" dirty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755650" y="981076"/>
            <a:ext cx="7777163" cy="719138"/>
          </a:xfrm>
        </p:spPr>
        <p:txBody>
          <a:bodyPr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12179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700" y="1844824"/>
            <a:ext cx="2808312" cy="914953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FA1D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707904" y="1844825"/>
            <a:ext cx="4824536" cy="4608512"/>
          </a:xfrm>
        </p:spPr>
        <p:txBody>
          <a:bodyPr>
            <a:normAutofit/>
          </a:bodyPr>
          <a:lstStyle>
            <a:lvl1pPr marL="0" indent="0">
              <a:buNone/>
              <a:defRPr sz="1800" b="0"/>
            </a:lvl1pPr>
            <a:lvl2pPr>
              <a:defRPr sz="1800"/>
            </a:lvl2pPr>
            <a:lvl3pPr marL="1143000" indent="-228600">
              <a:buFont typeface="Calibri" pitchFamily="34" charset="0"/>
              <a:buChar char="›"/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55700" y="2780928"/>
            <a:ext cx="2808312" cy="369355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900113" y="116633"/>
            <a:ext cx="7489825" cy="36004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400" dirty="0" smtClean="0"/>
              <a:t>Angaben zum </a:t>
            </a:r>
            <a:r>
              <a:rPr lang="de-DE" sz="1400" dirty="0" err="1" smtClean="0"/>
              <a:t>Kapittel</a:t>
            </a:r>
            <a:endParaRPr lang="de-DE" dirty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755650" y="981076"/>
            <a:ext cx="7777163" cy="719138"/>
          </a:xfrm>
        </p:spPr>
        <p:txBody>
          <a:bodyPr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40264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Aufzählungsfe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5651" y="1700213"/>
            <a:ext cx="3600000" cy="3816350"/>
          </a:xfrm>
        </p:spPr>
        <p:txBody>
          <a:bodyPr/>
          <a:lstStyle>
            <a:lvl1pPr marL="0" indent="0">
              <a:buNone/>
              <a:defRPr sz="1800" b="1"/>
            </a:lvl1pPr>
            <a:lvl2pPr marL="361950" indent="-180975">
              <a:buFontTx/>
              <a:buBlip>
                <a:blip r:embed="rId2"/>
              </a:buBlip>
              <a:tabLst>
                <a:tab pos="361950" algn="l"/>
              </a:tabLst>
              <a:defRPr sz="1800"/>
            </a:lvl2pPr>
            <a:lvl3pPr marL="714375" indent="-171450">
              <a:buFontTx/>
              <a:buBlip>
                <a:blip r:embed="rId2"/>
              </a:buBlip>
              <a:defRPr sz="1800"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755650" y="981076"/>
            <a:ext cx="7777163" cy="719138"/>
          </a:xfrm>
        </p:spPr>
        <p:txBody>
          <a:bodyPr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900113" y="116633"/>
            <a:ext cx="7489825" cy="36004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400" dirty="0" smtClean="0"/>
              <a:t>Angaben zum </a:t>
            </a:r>
            <a:r>
              <a:rPr lang="de-DE" sz="1400" dirty="0" err="1" smtClean="0"/>
              <a:t>Kapittel</a:t>
            </a:r>
            <a:endParaRPr lang="de-DE" dirty="0"/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4787900" y="1700808"/>
            <a:ext cx="3600000" cy="3816350"/>
          </a:xfrm>
        </p:spPr>
        <p:txBody>
          <a:bodyPr/>
          <a:lstStyle>
            <a:lvl1pPr marL="0" indent="0">
              <a:buNone/>
              <a:defRPr sz="1800" b="1"/>
            </a:lvl1pPr>
            <a:lvl2pPr marL="361950" indent="-180975">
              <a:buFontTx/>
              <a:buBlip>
                <a:blip r:embed="rId2"/>
              </a:buBlip>
              <a:tabLst>
                <a:tab pos="361950" algn="l"/>
              </a:tabLst>
              <a:defRPr sz="1800"/>
            </a:lvl2pPr>
            <a:lvl3pPr marL="714375" indent="-171450">
              <a:buFontTx/>
              <a:buBlip>
                <a:blip r:embed="rId2"/>
              </a:buBlip>
              <a:defRPr sz="1800"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6798553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742354" y="1731963"/>
            <a:ext cx="779008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742354" y="5877272"/>
            <a:ext cx="7790085" cy="57584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Bildunterschrift (Calibri 14 </a:t>
            </a:r>
            <a:r>
              <a:rPr lang="de-DE" dirty="0" err="1" smtClean="0"/>
              <a:t>pt</a:t>
            </a:r>
            <a:r>
              <a:rPr lang="de-DE" dirty="0" smtClean="0"/>
              <a:t>)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900113" y="116633"/>
            <a:ext cx="7489825" cy="36004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400" dirty="0" smtClean="0"/>
              <a:t>Angaben zum </a:t>
            </a:r>
            <a:r>
              <a:rPr lang="de-DE" sz="1400" dirty="0" err="1" smtClean="0"/>
              <a:t>Kapittel</a:t>
            </a:r>
            <a:endParaRPr lang="de-DE" dirty="0"/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755650" y="981076"/>
            <a:ext cx="7777163" cy="719138"/>
          </a:xfrm>
        </p:spPr>
        <p:txBody>
          <a:bodyPr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25298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hintergrund_1-01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14" y="0"/>
            <a:ext cx="9142572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12875"/>
            <a:ext cx="8229600" cy="4680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6948264" y="6520259"/>
            <a:ext cx="10081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en-US" smtClean="0"/>
              <a:t>22.4.2015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520259"/>
            <a:ext cx="619261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93360" y="6520259"/>
            <a:ext cx="89912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499C8"/>
                </a:solidFill>
              </a:defRPr>
            </a:lvl1pPr>
          </a:lstStyle>
          <a:p>
            <a:fld id="{A74039B9-63C9-4D81-9C5C-DF2F64380BF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565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499C8"/>
        </a:buClr>
        <a:buFont typeface="Verdan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499C8"/>
        </a:buClr>
        <a:buFont typeface="Calibri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499C8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499C8"/>
        </a:buClr>
        <a:buFont typeface="Arial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499C8"/>
        </a:buClr>
        <a:buFont typeface="Calibri" pitchFamily="34" charset="0"/>
        <a:buChar char="▫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1800" dirty="0"/>
              <a:t>Manuel Frondel</a:t>
            </a:r>
          </a:p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884023" y="2348880"/>
            <a:ext cx="7288427" cy="1368425"/>
          </a:xfrm>
        </p:spPr>
        <p:txBody>
          <a:bodyPr>
            <a:normAutofit/>
          </a:bodyPr>
          <a:lstStyle/>
          <a:p>
            <a:r>
              <a:rPr lang="de-DE" sz="2800" dirty="0" smtClean="0"/>
              <a:t>Die Defizite </a:t>
            </a:r>
            <a:r>
              <a:rPr lang="de-DE" sz="2800" dirty="0"/>
              <a:t>der </a:t>
            </a:r>
            <a:r>
              <a:rPr lang="de-DE" sz="2800" dirty="0" smtClean="0"/>
              <a:t>Energiewende</a:t>
            </a:r>
            <a:endParaRPr lang="de-DE" sz="2800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900112" y="4581128"/>
            <a:ext cx="6480200" cy="1800225"/>
          </a:xfrm>
        </p:spPr>
        <p:txBody>
          <a:bodyPr/>
          <a:lstStyle/>
          <a:p>
            <a:r>
              <a:rPr lang="de-DE" dirty="0" smtClean="0"/>
              <a:t>Rheinisch-Westfälisches  Institut für Wirtschaftsforschung  </a:t>
            </a:r>
          </a:p>
          <a:p>
            <a:r>
              <a:rPr lang="de-DE" dirty="0" smtClean="0"/>
              <a:t>Ruhr-Universität Bochum</a:t>
            </a:r>
          </a:p>
          <a:p>
            <a:r>
              <a:rPr lang="de-DE" dirty="0" smtClean="0"/>
              <a:t>Ruhr-Graduate School in Economics</a:t>
            </a:r>
          </a:p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smtClean="0"/>
              <a:t>Umwelt und Ressourcen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261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39B9-63C9-4D81-9C5C-DF2F64380BFE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e-DE" altLang="de-DE" dirty="0" smtClean="0"/>
              <a:t>EEG 1.23 statt marktwirtschaftliches Fördersystem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altLang="de-DE" dirty="0"/>
              <a:t>Seit 1. August 2014</a:t>
            </a:r>
            <a:endParaRPr lang="en-US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95288" y="1628800"/>
            <a:ext cx="8569325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499C8"/>
              </a:buClr>
              <a:buFont typeface="Verdan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499C8"/>
              </a:buClr>
              <a:buFont typeface="Calibri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499C8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499C8"/>
              </a:buClr>
              <a:buFont typeface="Arial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499C8"/>
              </a:buClr>
              <a:buFont typeface="Calibri" pitchFamily="34" charset="0"/>
              <a:buChar char="▫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lvl="1" indent="0">
              <a:lnSpc>
                <a:spcPts val="2800"/>
              </a:lnSpc>
              <a:buFontTx/>
              <a:buNone/>
              <a:defRPr/>
            </a:pPr>
            <a:endParaRPr lang="de-DE" sz="1800" dirty="0" smtClean="0">
              <a:solidFill>
                <a:prstClr val="black"/>
              </a:solidFill>
            </a:endParaRPr>
          </a:p>
          <a:p>
            <a:pPr marL="265113" lvl="1" indent="-265113">
              <a:lnSpc>
                <a:spcPts val="2800"/>
              </a:lnSpc>
              <a:buFont typeface="Arial" panose="020B0604020202020204" pitchFamily="34" charset="0"/>
              <a:buChar char="•"/>
              <a:tabLst>
                <a:tab pos="265113" algn="l"/>
              </a:tabLst>
              <a:defRPr/>
            </a:pPr>
            <a:r>
              <a:rPr lang="de-DE" altLang="de-DE" sz="1800" dirty="0" smtClean="0">
                <a:solidFill>
                  <a:prstClr val="black"/>
                </a:solidFill>
              </a:rPr>
              <a:t>Festhalten </a:t>
            </a:r>
            <a:r>
              <a:rPr lang="de-DE" altLang="de-DE" sz="1800" dirty="0">
                <a:solidFill>
                  <a:prstClr val="black"/>
                </a:solidFill>
              </a:rPr>
              <a:t>an technologiespezifischen Einspeisevergütungen. </a:t>
            </a:r>
          </a:p>
          <a:p>
            <a:pPr marL="265113" lvl="1" indent="-265113">
              <a:lnSpc>
                <a:spcPts val="2800"/>
              </a:lnSpc>
              <a:buFont typeface="Arial" panose="020B0604020202020204" pitchFamily="34" charset="0"/>
              <a:buChar char="•"/>
              <a:tabLst>
                <a:tab pos="265113" algn="l"/>
              </a:tabLst>
              <a:defRPr/>
            </a:pPr>
            <a:endParaRPr lang="de-DE" sz="1800" dirty="0" smtClean="0">
              <a:solidFill>
                <a:prstClr val="black"/>
              </a:solidFill>
            </a:endParaRPr>
          </a:p>
          <a:p>
            <a:pPr marL="265113" lvl="1" indent="-265113">
              <a:lnSpc>
                <a:spcPts val="2800"/>
              </a:lnSpc>
              <a:buFont typeface="Arial" panose="020B0604020202020204" pitchFamily="34" charset="0"/>
              <a:buChar char="•"/>
              <a:tabLst>
                <a:tab pos="265113" algn="l"/>
              </a:tabLst>
              <a:defRPr/>
            </a:pPr>
            <a:r>
              <a:rPr lang="de-DE" altLang="de-DE" sz="1800" dirty="0">
                <a:solidFill>
                  <a:prstClr val="black"/>
                </a:solidFill>
              </a:rPr>
              <a:t>Zwar gibt es die Pflicht zur Direktvermarktung des grünen Stroms für Betreiber von Anlagen ab 500 kW (250 kW ab 2016, 100 kW ab 2017). </a:t>
            </a:r>
            <a:endParaRPr lang="de-DE" altLang="de-DE" sz="1800" dirty="0" smtClean="0">
              <a:solidFill>
                <a:prstClr val="black"/>
              </a:solidFill>
            </a:endParaRPr>
          </a:p>
          <a:p>
            <a:pPr marL="265113" lvl="1" indent="-265113">
              <a:lnSpc>
                <a:spcPts val="2800"/>
              </a:lnSpc>
              <a:buFont typeface="Arial" panose="020B0604020202020204" pitchFamily="34" charset="0"/>
              <a:buChar char="•"/>
              <a:tabLst>
                <a:tab pos="265113" algn="l"/>
              </a:tabLst>
              <a:defRPr/>
            </a:pPr>
            <a:endParaRPr lang="de-DE" sz="1800" dirty="0">
              <a:solidFill>
                <a:prstClr val="black"/>
              </a:solidFill>
            </a:endParaRPr>
          </a:p>
          <a:p>
            <a:pPr marL="265113" lvl="1" indent="-265113">
              <a:lnSpc>
                <a:spcPts val="2800"/>
              </a:lnSpc>
              <a:buFont typeface="Arial" panose="020B0604020202020204" pitchFamily="34" charset="0"/>
              <a:buChar char="•"/>
              <a:tabLst>
                <a:tab pos="265113" algn="l"/>
              </a:tabLst>
              <a:defRPr/>
            </a:pPr>
            <a:r>
              <a:rPr lang="de-DE" altLang="de-DE" sz="1800" dirty="0" smtClean="0">
                <a:solidFill>
                  <a:prstClr val="black"/>
                </a:solidFill>
              </a:rPr>
              <a:t>Aber: Die Gleitende </a:t>
            </a:r>
            <a:r>
              <a:rPr lang="de-DE" altLang="de-DE" sz="1800" dirty="0">
                <a:solidFill>
                  <a:prstClr val="black"/>
                </a:solidFill>
              </a:rPr>
              <a:t>Marktprämie </a:t>
            </a:r>
            <a:r>
              <a:rPr lang="de-DE" altLang="de-DE" sz="1800" dirty="0" smtClean="0">
                <a:solidFill>
                  <a:prstClr val="black"/>
                </a:solidFill>
              </a:rPr>
              <a:t>verhindert, </a:t>
            </a:r>
            <a:r>
              <a:rPr lang="de-DE" altLang="de-DE" sz="1800" dirty="0">
                <a:solidFill>
                  <a:prstClr val="black"/>
                </a:solidFill>
              </a:rPr>
              <a:t>dass das Preissignal bei den Anlagenbetreibern eine entscheidende Rolle </a:t>
            </a:r>
            <a:r>
              <a:rPr lang="de-DE" altLang="de-DE" sz="1800" dirty="0" smtClean="0">
                <a:solidFill>
                  <a:prstClr val="black"/>
                </a:solidFill>
              </a:rPr>
              <a:t>spielt: </a:t>
            </a:r>
          </a:p>
          <a:p>
            <a:pPr marL="665163" lvl="2" indent="-265113">
              <a:lnSpc>
                <a:spcPts val="2800"/>
              </a:lnSpc>
              <a:tabLst>
                <a:tab pos="265113" algn="l"/>
              </a:tabLst>
              <a:defRPr/>
            </a:pPr>
            <a:r>
              <a:rPr lang="de-DE" altLang="de-DE" sz="1800" dirty="0" smtClean="0">
                <a:solidFill>
                  <a:prstClr val="black"/>
                </a:solidFill>
              </a:rPr>
              <a:t>Die Marktprämie </a:t>
            </a:r>
            <a:r>
              <a:rPr lang="de-DE" altLang="de-DE" sz="1800" dirty="0">
                <a:solidFill>
                  <a:prstClr val="black"/>
                </a:solidFill>
              </a:rPr>
              <a:t>gleicht die Differenz zwischen Einspeisevergütung und Börsenstrompreis </a:t>
            </a:r>
            <a:r>
              <a:rPr lang="de-DE" altLang="de-DE" sz="1800" dirty="0" smtClean="0">
                <a:solidFill>
                  <a:prstClr val="black"/>
                </a:solidFill>
              </a:rPr>
              <a:t>aus</a:t>
            </a:r>
            <a:r>
              <a:rPr lang="de-DE" altLang="de-DE" sz="1800" dirty="0">
                <a:solidFill>
                  <a:prstClr val="black"/>
                </a:solidFill>
              </a:rPr>
              <a:t>.</a:t>
            </a:r>
            <a:endParaRPr lang="en-US" sz="1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0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39B9-63C9-4D81-9C5C-DF2F64380BFE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de-DE" dirty="0" smtClean="0"/>
          </a:p>
          <a:p>
            <a:r>
              <a:rPr lang="de-DE" altLang="de-DE" dirty="0" smtClean="0"/>
              <a:t>Energiewende: Wenige Profiteure, die große Masse zahlt!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smtClean="0"/>
              <a:t>Zusammenfassung und Schlussfolgerungen</a:t>
            </a:r>
            <a:endParaRPr lang="en-US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95288" y="1628800"/>
            <a:ext cx="8569325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499C8"/>
              </a:buClr>
              <a:buFont typeface="Verdan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499C8"/>
              </a:buClr>
              <a:buFont typeface="Calibri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499C8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499C8"/>
              </a:buClr>
              <a:buFont typeface="Arial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499C8"/>
              </a:buClr>
              <a:buFont typeface="Calibri" pitchFamily="34" charset="0"/>
              <a:buChar char="▫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lvl="1" indent="0">
              <a:lnSpc>
                <a:spcPts val="2800"/>
              </a:lnSpc>
              <a:buFontTx/>
              <a:buNone/>
              <a:defRPr/>
            </a:pPr>
            <a:endParaRPr lang="de-DE" sz="1800" dirty="0" smtClean="0"/>
          </a:p>
          <a:p>
            <a:pPr marL="444500" lvl="1" indent="-355600" eaLnBrk="0" fontAlgn="base" hangingPunct="0">
              <a:lnSpc>
                <a:spcPct val="120000"/>
              </a:lnSpc>
              <a:spcAft>
                <a:spcPct val="20000"/>
              </a:spcAft>
              <a:buClr>
                <a:srgbClr val="3C8C93"/>
              </a:buClr>
              <a:buFont typeface="Symbol" pitchFamily="18" charset="2"/>
              <a:buChar char="Þ"/>
              <a:tabLst>
                <a:tab pos="622300" algn="l"/>
              </a:tabLst>
            </a:pPr>
            <a:r>
              <a:rPr lang="de-DE" altLang="de-DE" sz="1800" dirty="0"/>
              <a:t>Abschaffung des EEG zugunsten eines marktwirtschaftlichen Systems wie das Quotensystem, wird gefordert u.a. von Monopolkommission, Sachverständigenrat zur Begutachtung der gesamtwirtschaftlichen Entwicklung, Deutschen Akademie für Technikwissenschaften. </a:t>
            </a:r>
          </a:p>
          <a:p>
            <a:pPr marL="444500" lvl="1" indent="-355600" eaLnBrk="0" fontAlgn="base" hangingPunct="0">
              <a:lnSpc>
                <a:spcPct val="120000"/>
              </a:lnSpc>
              <a:spcAft>
                <a:spcPct val="20000"/>
              </a:spcAft>
              <a:buClr>
                <a:srgbClr val="3C8C93"/>
              </a:buClr>
              <a:buFont typeface="Symbol" pitchFamily="18" charset="2"/>
              <a:buChar char="Þ"/>
              <a:tabLst>
                <a:tab pos="622300" algn="l"/>
              </a:tabLst>
            </a:pPr>
            <a:endParaRPr lang="de-DE" altLang="de-DE" sz="1800" kern="0" dirty="0" smtClean="0">
              <a:solidFill>
                <a:srgbClr val="C00000"/>
              </a:solidFill>
              <a:latin typeface="Verdana"/>
            </a:endParaRPr>
          </a:p>
          <a:p>
            <a:pPr marL="444500" lvl="1" indent="-355600" eaLnBrk="0" fontAlgn="base" hangingPunct="0">
              <a:lnSpc>
                <a:spcPct val="120000"/>
              </a:lnSpc>
              <a:spcAft>
                <a:spcPct val="20000"/>
              </a:spcAft>
              <a:buClr>
                <a:srgbClr val="3C8C93"/>
              </a:buClr>
              <a:buFont typeface="Symbol" pitchFamily="18" charset="2"/>
              <a:buChar char="Þ"/>
              <a:tabLst>
                <a:tab pos="622300" algn="l"/>
              </a:tabLst>
            </a:pPr>
            <a:r>
              <a:rPr lang="de-DE" altLang="de-DE" sz="1800" kern="0" dirty="0" smtClean="0">
                <a:latin typeface="+mj-lt"/>
              </a:rPr>
              <a:t>Die </a:t>
            </a:r>
            <a:r>
              <a:rPr lang="de-DE" altLang="de-DE" sz="1800" kern="0" dirty="0">
                <a:latin typeface="+mj-lt"/>
              </a:rPr>
              <a:t>Energiewende sollte </a:t>
            </a:r>
            <a:r>
              <a:rPr lang="de-DE" altLang="de-DE" sz="1800" kern="0" dirty="0" smtClean="0">
                <a:latin typeface="+mj-lt"/>
              </a:rPr>
              <a:t>marktwirtschaftlich ausgerichtet und </a:t>
            </a:r>
            <a:r>
              <a:rPr lang="de-DE" altLang="de-DE" sz="1800" kern="0" dirty="0" smtClean="0"/>
              <a:t>europäisch </a:t>
            </a:r>
            <a:r>
              <a:rPr lang="de-DE" altLang="de-DE" sz="1800" kern="0" dirty="0"/>
              <a:t>koordiniert werden sowie</a:t>
            </a:r>
            <a:r>
              <a:rPr lang="de-DE" altLang="de-DE" sz="1800" kern="0" dirty="0" smtClean="0">
                <a:latin typeface="+mj-lt"/>
              </a:rPr>
              <a:t> sozialverträglich </a:t>
            </a:r>
            <a:r>
              <a:rPr lang="de-DE" altLang="de-DE" sz="1800" kern="0" dirty="0">
                <a:latin typeface="+mj-lt"/>
              </a:rPr>
              <a:t>erfolgen. </a:t>
            </a:r>
            <a:endParaRPr lang="de-DE" altLang="de-DE" sz="1800" kern="0" dirty="0" smtClean="0">
              <a:latin typeface="+mj-lt"/>
            </a:endParaRPr>
          </a:p>
          <a:p>
            <a:pPr marL="444500" lvl="1" indent="-355600" eaLnBrk="0" fontAlgn="base" hangingPunct="0">
              <a:lnSpc>
                <a:spcPct val="120000"/>
              </a:lnSpc>
              <a:spcAft>
                <a:spcPct val="20000"/>
              </a:spcAft>
              <a:buClr>
                <a:srgbClr val="3C8C93"/>
              </a:buClr>
              <a:buFont typeface="Symbol" pitchFamily="18" charset="2"/>
              <a:buChar char="Þ"/>
              <a:tabLst>
                <a:tab pos="622300" algn="l"/>
              </a:tabLst>
            </a:pPr>
            <a:endParaRPr lang="de-DE" altLang="de-DE" sz="1800" kern="0" dirty="0">
              <a:latin typeface="+mj-lt"/>
            </a:endParaRPr>
          </a:p>
          <a:p>
            <a:pPr marL="444500" lvl="1" indent="-355600" eaLnBrk="0" fontAlgn="base" hangingPunct="0">
              <a:lnSpc>
                <a:spcPct val="120000"/>
              </a:lnSpc>
              <a:spcAft>
                <a:spcPct val="20000"/>
              </a:spcAft>
              <a:buClr>
                <a:srgbClr val="3C8C93"/>
              </a:buClr>
              <a:buFont typeface="Symbol" pitchFamily="18" charset="2"/>
              <a:buChar char="Þ"/>
              <a:tabLst>
                <a:tab pos="622300" algn="l"/>
              </a:tabLst>
            </a:pPr>
            <a:r>
              <a:rPr lang="de-DE" altLang="de-DE" sz="1800" kern="0" dirty="0" smtClean="0">
                <a:latin typeface="+mj-lt"/>
              </a:rPr>
              <a:t>Andernfalls ist </a:t>
            </a:r>
            <a:r>
              <a:rPr lang="de-DE" altLang="de-DE" sz="1800" kern="0" dirty="0">
                <a:latin typeface="+mj-lt"/>
              </a:rPr>
              <a:t>die deutsche Energiewende </a:t>
            </a:r>
            <a:r>
              <a:rPr lang="de-DE" altLang="de-DE" sz="1800" kern="0" dirty="0" smtClean="0">
                <a:latin typeface="+mj-lt"/>
              </a:rPr>
              <a:t>keine Blaupause für andere Länder!</a:t>
            </a:r>
          </a:p>
          <a:p>
            <a:pPr marL="265113" lvl="1" indent="-265113">
              <a:lnSpc>
                <a:spcPts val="2800"/>
              </a:lnSpc>
              <a:buFont typeface="Arial" panose="020B0604020202020204" pitchFamily="34" charset="0"/>
              <a:buChar char="•"/>
              <a:tabLst>
                <a:tab pos="265113" algn="l"/>
              </a:tabLst>
              <a:defRPr/>
            </a:pPr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7729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39B9-63C9-4D81-9C5C-DF2F64380BFE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Manuel Frondel, RWI, RUB, RGS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Das Tempo ist weltweit einzigartig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Ausbau der </a:t>
            </a:r>
            <a:r>
              <a:rPr lang="de-DE" dirty="0" smtClean="0"/>
              <a:t>Erneuerbaren in Deutschland 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5868144" y="5097364"/>
            <a:ext cx="2808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Quellen: </a:t>
            </a:r>
            <a:r>
              <a:rPr lang="de-DE" sz="1200" dirty="0" err="1" smtClean="0"/>
              <a:t>BMWi</a:t>
            </a:r>
            <a:r>
              <a:rPr lang="de-DE" sz="1200" dirty="0" smtClean="0"/>
              <a:t> (2015), ZSW (2015)</a:t>
            </a:r>
            <a:endParaRPr lang="en-US" sz="1200" dirty="0"/>
          </a:p>
        </p:txBody>
      </p:sp>
      <p:sp>
        <p:nvSpPr>
          <p:cNvPr id="5" name="Rechteck 4"/>
          <p:cNvSpPr/>
          <p:nvPr/>
        </p:nvSpPr>
        <p:spPr>
          <a:xfrm>
            <a:off x="755650" y="5464541"/>
            <a:ext cx="792088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Clr>
                <a:srgbClr val="0499C8"/>
              </a:buCl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prstClr val="black"/>
                </a:solidFill>
              </a:rPr>
              <a:t>Seit 2000, </a:t>
            </a:r>
            <a:r>
              <a:rPr lang="de-DE" dirty="0">
                <a:solidFill>
                  <a:prstClr val="black"/>
                </a:solidFill>
              </a:rPr>
              <a:t>dem Jahr </a:t>
            </a:r>
            <a:r>
              <a:rPr lang="de-DE" dirty="0" smtClean="0">
                <a:solidFill>
                  <a:prstClr val="black"/>
                </a:solidFill>
              </a:rPr>
              <a:t>der Einführung des Erneuerbaren-Energien-Gesetzes (EEG), hat sich der Anteil grünen Stroms am Bruttostromverbrauch verfünffacht. </a:t>
            </a:r>
          </a:p>
          <a:p>
            <a:pPr marL="285750" lvl="0" indent="-285750">
              <a:spcBef>
                <a:spcPct val="20000"/>
              </a:spcBef>
              <a:buClr>
                <a:srgbClr val="0499C8"/>
              </a:buClr>
              <a:buFont typeface="Arial" panose="020B0604020202020204" pitchFamily="34" charset="0"/>
              <a:buChar char="•"/>
            </a:pPr>
            <a:r>
              <a:rPr lang="de-DE" smtClean="0">
                <a:solidFill>
                  <a:prstClr val="black"/>
                </a:solidFill>
              </a:rPr>
              <a:t>Ziel </a:t>
            </a:r>
            <a:r>
              <a:rPr lang="de-DE" dirty="0" smtClean="0">
                <a:solidFill>
                  <a:prstClr val="black"/>
                </a:solidFill>
              </a:rPr>
              <a:t>eines Anteils von 35% an grünem Strom im Jahr 2020 wird </a:t>
            </a:r>
            <a:r>
              <a:rPr lang="de-DE" smtClean="0">
                <a:solidFill>
                  <a:prstClr val="black"/>
                </a:solidFill>
              </a:rPr>
              <a:t>früher erreicht. </a:t>
            </a:r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18" name="Diagramm 17"/>
          <p:cNvGraphicFramePr/>
          <p:nvPr>
            <p:extLst>
              <p:ext uri="{D42A27DB-BD31-4B8C-83A1-F6EECF244321}">
                <p14:modId xmlns:p14="http://schemas.microsoft.com/office/powerpoint/2010/main" val="815637683"/>
              </p:ext>
            </p:extLst>
          </p:nvPr>
        </p:nvGraphicFramePr>
        <p:xfrm>
          <a:off x="1128179" y="1448487"/>
          <a:ext cx="7032104" cy="3648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932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39B9-63C9-4D81-9C5C-DF2F64380BFE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Manuel </a:t>
            </a:r>
            <a:r>
              <a:rPr lang="de-DE" dirty="0" err="1" smtClean="0"/>
              <a:t>Frondel</a:t>
            </a:r>
            <a:r>
              <a:rPr lang="de-DE" dirty="0" smtClean="0"/>
              <a:t>, RWI, RUB, RGS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755650" y="1876784"/>
            <a:ext cx="7777163" cy="3816350"/>
          </a:xfrm>
        </p:spPr>
        <p:txBody>
          <a:bodyPr>
            <a:noAutofit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Grüner Strom wird immer teurer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Summe an EEG-Vergütungen beläuft sich insgesamt auf weit über 400 Mrd. Euro: Größtes Subventionsprogramm in der Geschichte der BRD!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Wolfgang Clement (HB, 13.1.2016): Die teuerste Wende der Welt  </a:t>
            </a:r>
            <a:endParaRPr lang="en-US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755650" y="904580"/>
            <a:ext cx="7777163" cy="719138"/>
          </a:xfrm>
        </p:spPr>
        <p:txBody>
          <a:bodyPr/>
          <a:lstStyle/>
          <a:p>
            <a:r>
              <a:rPr lang="de-DE" dirty="0" smtClean="0"/>
              <a:t>Mittlere und absolute EEG-Vergütung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 smtClean="0"/>
              <a:t>Kosten</a:t>
            </a:r>
            <a:r>
              <a:rPr lang="en-US" dirty="0" smtClean="0"/>
              <a:t> des  </a:t>
            </a:r>
            <a:r>
              <a:rPr lang="en-US" dirty="0" err="1" smtClean="0"/>
              <a:t>Erneuerbaren-Energien-Gestezs</a:t>
            </a:r>
            <a:r>
              <a:rPr lang="en-US" dirty="0" smtClean="0"/>
              <a:t> (EEG)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7262749" y="5160472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Quelle: </a:t>
            </a:r>
            <a:r>
              <a:rPr lang="de-DE" sz="1200" dirty="0" err="1" smtClean="0"/>
              <a:t>BMWi</a:t>
            </a:r>
            <a:r>
              <a:rPr lang="de-DE" sz="1200" dirty="0" smtClean="0"/>
              <a:t> (2015a)</a:t>
            </a:r>
            <a:endParaRPr lang="en-US" sz="1200" dirty="0"/>
          </a:p>
        </p:txBody>
      </p:sp>
      <p:graphicFrame>
        <p:nvGraphicFramePr>
          <p:cNvPr id="19" name="Diagramm 18"/>
          <p:cNvGraphicFramePr/>
          <p:nvPr>
            <p:extLst>
              <p:ext uri="{D42A27DB-BD31-4B8C-83A1-F6EECF244321}">
                <p14:modId xmlns:p14="http://schemas.microsoft.com/office/powerpoint/2010/main" val="4038555494"/>
              </p:ext>
            </p:extLst>
          </p:nvPr>
        </p:nvGraphicFramePr>
        <p:xfrm>
          <a:off x="758263" y="1606116"/>
          <a:ext cx="7777163" cy="3584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11560" y="1352645"/>
            <a:ext cx="8084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Mrd. Euro</a:t>
            </a:r>
            <a:endParaRPr lang="en-US" sz="1200" dirty="0"/>
          </a:p>
        </p:txBody>
      </p:sp>
      <p:sp>
        <p:nvSpPr>
          <p:cNvPr id="10" name="Textfeld 9"/>
          <p:cNvSpPr txBox="1"/>
          <p:nvPr/>
        </p:nvSpPr>
        <p:spPr>
          <a:xfrm>
            <a:off x="7980114" y="1346719"/>
            <a:ext cx="819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Cent/kWh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1647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39B9-63C9-4D81-9C5C-DF2F64380BFE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Manuel Frondel, RWI, RUB, RGS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EEG-Umlage 2016: 6,345 Cent/kWh </a:t>
            </a:r>
          </a:p>
          <a:p>
            <a:r>
              <a:rPr lang="de-DE" dirty="0" smtClean="0"/>
              <a:t>=&gt; Nahezu </a:t>
            </a:r>
            <a:r>
              <a:rPr lang="de-DE" dirty="0" err="1" smtClean="0"/>
              <a:t>Verfünffachung</a:t>
            </a:r>
            <a:r>
              <a:rPr lang="de-DE" dirty="0" smtClean="0"/>
              <a:t> gegenüber 1,31 Cent/kWh im Jahr 2009 </a:t>
            </a:r>
            <a:endParaRPr lang="en-US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755650" y="880377"/>
            <a:ext cx="7777163" cy="719138"/>
          </a:xfrm>
        </p:spPr>
        <p:txBody>
          <a:bodyPr>
            <a:normAutofit/>
          </a:bodyPr>
          <a:lstStyle/>
          <a:p>
            <a:r>
              <a:rPr lang="de-DE" dirty="0" smtClean="0"/>
              <a:t>EEG-Umlage in Cent/kWh und PV-Leistung in Gigawatt (GW)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Die </a:t>
            </a:r>
            <a:r>
              <a:rPr lang="en-US" dirty="0" err="1" smtClean="0"/>
              <a:t>Folgen</a:t>
            </a:r>
            <a:r>
              <a:rPr lang="en-US" dirty="0" smtClean="0"/>
              <a:t> des </a:t>
            </a:r>
            <a:r>
              <a:rPr lang="en-US" dirty="0" err="1" smtClean="0"/>
              <a:t>Solarbooms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6336972" y="5516563"/>
            <a:ext cx="29899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Quelle: </a:t>
            </a:r>
            <a:r>
              <a:rPr lang="de-DE" sz="1200" dirty="0" err="1" smtClean="0"/>
              <a:t>BMWi</a:t>
            </a:r>
            <a:r>
              <a:rPr lang="de-DE" sz="1200" dirty="0" smtClean="0"/>
              <a:t> (2014), </a:t>
            </a:r>
            <a:r>
              <a:rPr lang="de-DE" sz="1200" dirty="0" err="1"/>
              <a:t>BNetzA</a:t>
            </a:r>
            <a:r>
              <a:rPr lang="de-DE" sz="1200" dirty="0"/>
              <a:t> (2016</a:t>
            </a:r>
            <a:r>
              <a:rPr lang="de-DE" sz="1200" dirty="0" smtClean="0"/>
              <a:t>)</a:t>
            </a:r>
            <a:r>
              <a:rPr lang="de-DE" sz="1200" dirty="0"/>
              <a:t>	</a:t>
            </a:r>
            <a:r>
              <a:rPr lang="de-DE" sz="1200" dirty="0" smtClean="0"/>
              <a:t> </a:t>
            </a:r>
            <a:endParaRPr lang="en-US" sz="1200" dirty="0"/>
          </a:p>
        </p:txBody>
      </p:sp>
      <p:graphicFrame>
        <p:nvGraphicFramePr>
          <p:cNvPr id="14" name="Diagramm 13"/>
          <p:cNvGraphicFramePr/>
          <p:nvPr>
            <p:extLst>
              <p:ext uri="{D42A27DB-BD31-4B8C-83A1-F6EECF244321}">
                <p14:modId xmlns:p14="http://schemas.microsoft.com/office/powerpoint/2010/main" val="2648478200"/>
              </p:ext>
            </p:extLst>
          </p:nvPr>
        </p:nvGraphicFramePr>
        <p:xfrm>
          <a:off x="1043831" y="1626620"/>
          <a:ext cx="7200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018291" y="1386417"/>
            <a:ext cx="418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GW</a:t>
            </a:r>
            <a:endParaRPr lang="en-US" sz="1200" dirty="0"/>
          </a:p>
        </p:txBody>
      </p:sp>
      <p:sp>
        <p:nvSpPr>
          <p:cNvPr id="10" name="Textfeld 9"/>
          <p:cNvSpPr txBox="1"/>
          <p:nvPr/>
        </p:nvSpPr>
        <p:spPr>
          <a:xfrm>
            <a:off x="7663026" y="1386417"/>
            <a:ext cx="819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Cent/kWh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8968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39B9-63C9-4D81-9C5C-DF2F64380BFE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 marL="265113" lvl="1" indent="-265113">
              <a:lnSpc>
                <a:spcPts val="2800"/>
              </a:lnSpc>
              <a:buFont typeface="Arial" panose="020B0604020202020204" pitchFamily="34" charset="0"/>
              <a:buChar char="•"/>
              <a:tabLst>
                <a:tab pos="85725" algn="l"/>
              </a:tabLst>
              <a:defRPr/>
            </a:pPr>
            <a:r>
              <a:rPr lang="de-DE" dirty="0" smtClean="0"/>
              <a:t>RWI</a:t>
            </a:r>
            <a:r>
              <a:rPr lang="de-DE" dirty="0"/>
              <a:t>: </a:t>
            </a:r>
            <a:r>
              <a:rPr lang="de-DE" dirty="0">
                <a:solidFill>
                  <a:srgbClr val="9F1D32"/>
                </a:solidFill>
              </a:rPr>
              <a:t>Reale</a:t>
            </a:r>
            <a:r>
              <a:rPr lang="de-DE" dirty="0"/>
              <a:t> Zusatzkosten für die zwischen 2000 und </a:t>
            </a:r>
            <a:r>
              <a:rPr lang="de-DE" dirty="0" smtClean="0"/>
              <a:t>2015 </a:t>
            </a:r>
            <a:r>
              <a:rPr lang="de-DE" dirty="0"/>
              <a:t>installierten Photovoltaikanlagen betragen </a:t>
            </a:r>
            <a:r>
              <a:rPr lang="de-DE" dirty="0" smtClean="0"/>
              <a:t>über </a:t>
            </a:r>
            <a:r>
              <a:rPr lang="de-DE" dirty="0" smtClean="0">
                <a:solidFill>
                  <a:srgbClr val="9F1D32"/>
                </a:solidFill>
              </a:rPr>
              <a:t>110 </a:t>
            </a:r>
            <a:r>
              <a:rPr lang="de-DE" dirty="0">
                <a:solidFill>
                  <a:srgbClr val="9F1D32"/>
                </a:solidFill>
              </a:rPr>
              <a:t>Mrd. € </a:t>
            </a:r>
            <a:r>
              <a:rPr lang="de-DE" dirty="0"/>
              <a:t>in heutigen Preisen.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Zusatzkosten für Windstromerzeugung an Land liegen bei einem Bruchteil, der Windstromertrag ist jedoch </a:t>
            </a:r>
            <a:r>
              <a:rPr lang="de-DE" dirty="0" smtClean="0"/>
              <a:t>deutlich </a:t>
            </a:r>
            <a:r>
              <a:rPr lang="de-DE" dirty="0"/>
              <a:t>höher als der </a:t>
            </a:r>
            <a:r>
              <a:rPr lang="de-DE" dirty="0" smtClean="0"/>
              <a:t>Solarstromertrag.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Das Beispiel PV zeigt: Subventionsbestien können nur schwer gebändigt werden. Sind Off-</a:t>
            </a:r>
            <a:r>
              <a:rPr lang="de-DE" dirty="0" err="1" smtClean="0"/>
              <a:t>Shore</a:t>
            </a:r>
            <a:r>
              <a:rPr lang="de-DE" dirty="0" smtClean="0"/>
              <a:t> -Windparks die neuen Subventionsbestien? 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Kardinalfehler der Politik:  Übermäßige Subventionierung der Photovoltaik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 Die </a:t>
            </a:r>
            <a:r>
              <a:rPr lang="en-US" dirty="0" err="1"/>
              <a:t>Folgen</a:t>
            </a:r>
            <a:r>
              <a:rPr lang="en-US" dirty="0"/>
              <a:t> des </a:t>
            </a:r>
            <a:r>
              <a:rPr lang="en-US" dirty="0" err="1"/>
              <a:t>Solarbooms</a:t>
            </a:r>
            <a:endParaRPr lang="en-US" dirty="0"/>
          </a:p>
          <a:p>
            <a:endParaRPr 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94793"/>
            <a:ext cx="6688137" cy="255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6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39B9-63C9-4D81-9C5C-DF2F64380BFE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Hohe </a:t>
            </a:r>
            <a:r>
              <a:rPr lang="de-DE" dirty="0" smtClean="0"/>
              <a:t>Strompreise </a:t>
            </a:r>
            <a:r>
              <a:rPr lang="de-DE" dirty="0"/>
              <a:t>im europäischen Vergleich</a:t>
            </a:r>
            <a:endParaRPr lang="en-US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501296"/>
              </p:ext>
            </p:extLst>
          </p:nvPr>
        </p:nvGraphicFramePr>
        <p:xfrm>
          <a:off x="899592" y="2204864"/>
          <a:ext cx="6521287" cy="2664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881"/>
                <a:gridCol w="641311"/>
                <a:gridCol w="648072"/>
                <a:gridCol w="884380"/>
                <a:gridCol w="1086881"/>
                <a:gridCol w="1086881"/>
                <a:gridCol w="1086881"/>
              </a:tblGrid>
              <a:tr h="2960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Haushalte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>
                          <a:effectLst/>
                        </a:rPr>
                        <a:t>&lt;500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>
                          <a:effectLst/>
                        </a:rPr>
                        <a:t>&lt;2.000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>
                          <a:effectLst/>
                        </a:rPr>
                        <a:t>&lt;20.000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>
                          <a:effectLst/>
                        </a:rPr>
                        <a:t>&lt;70.000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>
                          <a:effectLst/>
                        </a:rPr>
                        <a:t>&lt;150.000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err="1">
                          <a:effectLst/>
                        </a:rPr>
                        <a:t>Dänemark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  <a:effectLst/>
                        </a:rPr>
                        <a:t>22,8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26,73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25,9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25,87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24,37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24,18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>
                          <a:effectLst/>
                        </a:rPr>
                        <a:t>Deutschland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  <a:effectLst/>
                        </a:rPr>
                        <a:t>28,3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22,76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19,79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17,49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15,05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>
                          <a:effectLst/>
                        </a:rPr>
                        <a:t>13,88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</a:pPr>
                      <a:r>
                        <a:rPr lang="en-US" sz="1100" u="none" strike="noStrike">
                          <a:effectLst/>
                        </a:rPr>
                        <a:t>Italien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  <a:effectLst/>
                        </a:rPr>
                        <a:t>24,4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22,64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18,79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16,65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13,64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11,14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</a:pPr>
                      <a:r>
                        <a:rPr lang="en-US" sz="1100" u="none" strike="noStrike">
                          <a:effectLst/>
                        </a:rPr>
                        <a:t>Österreich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  <a:effectLst/>
                        </a:rPr>
                        <a:t>18,2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14,95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12,47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10,77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9,17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8,32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</a:pPr>
                      <a:r>
                        <a:rPr lang="en-US" sz="1100" u="none" strike="noStrike">
                          <a:effectLst/>
                        </a:rPr>
                        <a:t>UK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20,05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17,88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16,44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16,03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15,65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</a:pPr>
                      <a:r>
                        <a:rPr lang="en-US" sz="1100" u="none" strike="noStrike">
                          <a:effectLst/>
                        </a:rPr>
                        <a:t>Niederlande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  <a:effectLst/>
                        </a:rPr>
                        <a:t>17,9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18,06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11,06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9,89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8,51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8,49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err="1">
                          <a:effectLst/>
                        </a:rPr>
                        <a:t>Frankreich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  <a:effectLst/>
                        </a:rPr>
                        <a:t>14,8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14,42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12,08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10,53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9,22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7,71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>
                          <a:effectLst/>
                        </a:rPr>
                        <a:t>EU 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  <a:effectLst/>
                        </a:rPr>
                        <a:t>20,8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16,00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13,24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11,74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10,41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lang="en-US" sz="1100" u="none" strike="noStrike" dirty="0" smtClean="0">
                          <a:effectLst/>
                        </a:rPr>
                        <a:t>13,04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733281" y="1772816"/>
            <a:ext cx="7799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Strompreise für Haushalte und industrielle Verbraucher (</a:t>
            </a:r>
            <a:r>
              <a:rPr lang="de-DE" altLang="de-DE" dirty="0" smtClean="0"/>
              <a:t>1.HJ 2015) in Cent/kWh 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Textfeld 8"/>
          <p:cNvSpPr txBox="1">
            <a:spLocks noChangeArrowheads="1"/>
          </p:cNvSpPr>
          <p:nvPr/>
        </p:nvSpPr>
        <p:spPr bwMode="auto">
          <a:xfrm>
            <a:off x="395288" y="5157788"/>
            <a:ext cx="7633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1800"/>
              </a:lnSpc>
              <a:spcBef>
                <a:spcPts val="600"/>
              </a:spcBef>
              <a:buBlip>
                <a:blip r:embed="rId2"/>
              </a:buBlip>
              <a:defRPr sz="1400">
                <a:solidFill>
                  <a:srgbClr val="6C6A60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ts val="1800"/>
              </a:lnSpc>
              <a:spcBef>
                <a:spcPts val="600"/>
              </a:spcBef>
              <a:buBlip>
                <a:blip r:embed="rId2"/>
              </a:buBlip>
              <a:defRPr sz="1400">
                <a:solidFill>
                  <a:srgbClr val="6C6A60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ts val="1800"/>
              </a:lnSpc>
              <a:spcBef>
                <a:spcPts val="600"/>
              </a:spcBef>
              <a:buBlip>
                <a:blip r:embed="rId2"/>
              </a:buBlip>
              <a:defRPr sz="1200">
                <a:solidFill>
                  <a:srgbClr val="6C6A60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ts val="1800"/>
              </a:lnSpc>
              <a:spcBef>
                <a:spcPts val="600"/>
              </a:spcBef>
              <a:buBlip>
                <a:blip r:embed="rId2"/>
              </a:buBlip>
              <a:defRPr sz="1200">
                <a:solidFill>
                  <a:srgbClr val="6C6A60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600"/>
              </a:spcBef>
              <a:buBlip>
                <a:blip r:embed="rId2"/>
              </a:buBlip>
              <a:defRPr sz="1000">
                <a:solidFill>
                  <a:srgbClr val="6C6A6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Blip>
                <a:blip r:embed="rId2"/>
              </a:buBlip>
              <a:defRPr sz="1000">
                <a:solidFill>
                  <a:srgbClr val="6C6A6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Blip>
                <a:blip r:embed="rId2"/>
              </a:buBlip>
              <a:defRPr sz="1000">
                <a:solidFill>
                  <a:srgbClr val="6C6A6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Blip>
                <a:blip r:embed="rId2"/>
              </a:buBlip>
              <a:defRPr sz="1000">
                <a:solidFill>
                  <a:srgbClr val="6C6A6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Blip>
                <a:blip r:embed="rId2"/>
              </a:buBlip>
              <a:defRPr sz="1000">
                <a:solidFill>
                  <a:srgbClr val="6C6A60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tx1"/>
                </a:solidFill>
                <a:latin typeface="+mj-lt"/>
              </a:rPr>
              <a:t>Anmerkungen: Durchschnittspreise inkl</a:t>
            </a:r>
            <a:r>
              <a:rPr lang="de-DE" altLang="de-DE" sz="1200" dirty="0">
                <a:solidFill>
                  <a:schemeClr val="tx1"/>
                </a:solidFill>
                <a:latin typeface="+mj-lt"/>
              </a:rPr>
              <a:t>. aller Steuern und Abgaben </a:t>
            </a:r>
            <a:r>
              <a:rPr lang="de-DE" altLang="de-DE" sz="12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de-DE" altLang="de-DE" sz="1200" dirty="0" err="1" smtClean="0">
                <a:solidFill>
                  <a:schemeClr val="tx1"/>
                </a:solidFill>
                <a:latin typeface="+mj-lt"/>
              </a:rPr>
              <a:t>Purchasing</a:t>
            </a:r>
            <a:r>
              <a:rPr lang="de-DE" altLang="de-DE" sz="1200" dirty="0" smtClean="0">
                <a:solidFill>
                  <a:schemeClr val="tx1"/>
                </a:solidFill>
                <a:latin typeface="+mj-lt"/>
              </a:rPr>
              <a:t> Power Standard). Industrieller Verbrauch in Gigawattstunden.</a:t>
            </a:r>
            <a:endParaRPr lang="de-DE" alt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95288" y="4880789"/>
            <a:ext cx="16326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de-DE" altLang="de-DE" sz="1200" dirty="0"/>
              <a:t>Quelle: </a:t>
            </a:r>
            <a:r>
              <a:rPr lang="de-DE" altLang="de-DE" sz="1200" dirty="0" err="1"/>
              <a:t>Eurostat</a:t>
            </a:r>
            <a:r>
              <a:rPr lang="de-DE" altLang="de-DE" sz="1200" dirty="0"/>
              <a:t> (</a:t>
            </a:r>
            <a:r>
              <a:rPr lang="de-DE" altLang="de-DE" sz="1200" dirty="0" smtClean="0"/>
              <a:t>2016)</a:t>
            </a:r>
            <a:endParaRPr lang="de-DE" altLang="de-DE" sz="1200" dirty="0"/>
          </a:p>
        </p:txBody>
      </p:sp>
    </p:spTree>
    <p:extLst>
      <p:ext uri="{BB962C8B-B14F-4D97-AF65-F5344CB8AC3E}">
        <p14:creationId xmlns:p14="http://schemas.microsoft.com/office/powerpoint/2010/main" val="17089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39B9-63C9-4D81-9C5C-DF2F64380BFE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755650" y="1124744"/>
            <a:ext cx="7777163" cy="3816350"/>
          </a:xfrm>
        </p:spPr>
        <p:txBody>
          <a:bodyPr>
            <a:noAutofit/>
          </a:bodyPr>
          <a:lstStyle/>
          <a:p>
            <a:pPr marL="444500" indent="-35560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 smtClean="0"/>
              <a:t>Ein </a:t>
            </a:r>
            <a:r>
              <a:rPr lang="de-DE" altLang="de-DE" dirty="0"/>
              <a:t>3-Personen-Haushalt hat nach den Erhebungen des Energieverbrauchs, die RWI und </a:t>
            </a:r>
            <a:r>
              <a:rPr lang="de-DE" altLang="de-DE" dirty="0" err="1"/>
              <a:t>forsa</a:t>
            </a:r>
            <a:r>
              <a:rPr lang="de-DE" altLang="de-DE" dirty="0"/>
              <a:t> seit Jahren für das </a:t>
            </a:r>
            <a:r>
              <a:rPr lang="de-DE" altLang="de-DE" dirty="0" err="1"/>
              <a:t>BMWi</a:t>
            </a:r>
            <a:r>
              <a:rPr lang="de-DE" altLang="de-DE" dirty="0"/>
              <a:t> durchführen, einen Stromverbrauch von 4 000 kWh im Jahr. </a:t>
            </a: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 smtClean="0"/>
              <a:t>Bei </a:t>
            </a:r>
            <a:r>
              <a:rPr lang="de-DE" altLang="de-DE" dirty="0"/>
              <a:t>einer EEG-Umlage von </a:t>
            </a:r>
            <a:r>
              <a:rPr lang="de-DE" altLang="de-DE" dirty="0" smtClean="0"/>
              <a:t>6,17 </a:t>
            </a:r>
            <a:r>
              <a:rPr lang="de-DE" altLang="de-DE" dirty="0"/>
              <a:t>Cent je kWh bzw. </a:t>
            </a:r>
            <a:r>
              <a:rPr lang="de-DE" altLang="de-DE" dirty="0" smtClean="0"/>
              <a:t>7,56 </a:t>
            </a:r>
            <a:r>
              <a:rPr lang="de-DE" altLang="de-DE" dirty="0"/>
              <a:t>Cent inklusive Mehrwertsteuer wären das </a:t>
            </a:r>
            <a:r>
              <a:rPr lang="de-DE" altLang="de-DE" dirty="0" smtClean="0"/>
              <a:t>rund </a:t>
            </a:r>
            <a:r>
              <a:rPr lang="de-DE" altLang="de-DE" dirty="0"/>
              <a:t>300 Euro im Jahr und </a:t>
            </a:r>
            <a:r>
              <a:rPr lang="de-DE" altLang="de-DE" dirty="0" smtClean="0"/>
              <a:t>rund 6 000 </a:t>
            </a:r>
            <a:r>
              <a:rPr lang="de-DE" altLang="de-DE" dirty="0"/>
              <a:t>Euro über 20 Jahre </a:t>
            </a:r>
            <a:r>
              <a:rPr lang="de-DE" altLang="de-DE" dirty="0" smtClean="0"/>
              <a:t>hinweg</a:t>
            </a:r>
            <a:r>
              <a:rPr lang="de-DE" altLang="de-DE" dirty="0"/>
              <a:t>. </a:t>
            </a: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 smtClean="0"/>
              <a:t>Von </a:t>
            </a:r>
            <a:r>
              <a:rPr lang="de-DE" altLang="de-DE" dirty="0"/>
              <a:t>wegen </a:t>
            </a:r>
            <a:r>
              <a:rPr lang="de-DE" altLang="de-DE" dirty="0" smtClean="0"/>
              <a:t>eine Kugel Eis (Trittin 2004) bzw. </a:t>
            </a:r>
            <a:r>
              <a:rPr lang="de-DE" altLang="de-DE" dirty="0"/>
              <a:t>einen Milchkaffee im </a:t>
            </a:r>
            <a:r>
              <a:rPr lang="de-DE" altLang="de-DE" dirty="0" smtClean="0"/>
              <a:t>Monat (</a:t>
            </a:r>
            <a:r>
              <a:rPr lang="de-DE" altLang="de-DE" dirty="0" err="1" smtClean="0"/>
              <a:t>Röttgen</a:t>
            </a:r>
            <a:r>
              <a:rPr lang="de-DE" altLang="de-DE" dirty="0" smtClean="0"/>
              <a:t> 2011): </a:t>
            </a:r>
            <a:r>
              <a:rPr lang="de-DE" altLang="de-DE" dirty="0"/>
              <a:t>Der Vergleich mit den Kosten eines Kleinwagens wäre angemessener! </a:t>
            </a: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 smtClean="0"/>
              <a:t>Etwa </a:t>
            </a:r>
            <a:r>
              <a:rPr lang="de-DE" altLang="de-DE" dirty="0"/>
              <a:t>die Hälfte davon geht auf das Konto der Photovoltaik.</a:t>
            </a: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/>
          </a:p>
          <a:p>
            <a:endParaRPr lang="en-US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e-DE" altLang="de-DE" dirty="0"/>
              <a:t>Was Haushalte das EEG kostet </a:t>
            </a:r>
            <a:r>
              <a:rPr lang="de-DE" altLang="de-DE" dirty="0" smtClean="0"/>
              <a:t>…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altLang="de-DE" dirty="0" smtClean="0"/>
              <a:t>EEG-Kosten für den durchschnittlichen Haushalt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05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39B9-63C9-4D81-9C5C-DF2F64380BFE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591817" y="1335758"/>
            <a:ext cx="7777163" cy="4829546"/>
          </a:xfrm>
        </p:spPr>
        <p:txBody>
          <a:bodyPr>
            <a:noAutofit/>
          </a:bodyPr>
          <a:lstStyle/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/>
              <a:t>… um die Kosten für die Verbraucher zu dämpfen und die Akzeptanz für die Energiewende nicht zu gefährden. </a:t>
            </a:r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 smtClean="0"/>
              <a:t>… um die Strompreisrückgänge an der Börse zu dämpfen. </a:t>
            </a:r>
            <a:r>
              <a:rPr lang="de-DE" altLang="de-DE" dirty="0"/>
              <a:t>Profitabilität der konventionellen Kraftwerke sinkt im in </a:t>
            </a:r>
            <a:r>
              <a:rPr lang="de-DE" altLang="de-DE" dirty="0" err="1"/>
              <a:t>In</a:t>
            </a:r>
            <a:r>
              <a:rPr lang="de-DE" altLang="de-DE" dirty="0"/>
              <a:t>- und Ausland, immer mehr Kraftwerke werden stillgelegt. </a:t>
            </a: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 smtClean="0"/>
              <a:t>… die Netzstabilität nicht noch weiter zu gefährden </a:t>
            </a:r>
            <a:r>
              <a:rPr lang="de-DE" altLang="de-DE" dirty="0"/>
              <a:t>(2015: 1 Mrd. </a:t>
            </a:r>
            <a:r>
              <a:rPr lang="de-DE" altLang="de-DE" dirty="0" smtClean="0"/>
              <a:t>Euro Kosten)  </a:t>
            </a:r>
            <a:r>
              <a:rPr lang="de-DE" altLang="de-DE" dirty="0"/>
              <a:t>und </a:t>
            </a:r>
            <a:r>
              <a:rPr lang="de-DE" altLang="de-DE" dirty="0" smtClean="0"/>
              <a:t>um Konflikte mit den europäischen Nachbarstaaten zu vermeiden. </a:t>
            </a:r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 smtClean="0"/>
              <a:t>… </a:t>
            </a:r>
            <a:r>
              <a:rPr lang="de-DE" altLang="de-DE" dirty="0"/>
              <a:t>um </a:t>
            </a:r>
            <a:r>
              <a:rPr lang="de-DE" altLang="de-DE" dirty="0" smtClean="0"/>
              <a:t>den Erneuerbaren-Ausbau </a:t>
            </a:r>
            <a:r>
              <a:rPr lang="de-DE" altLang="de-DE" dirty="0"/>
              <a:t>mit dem schleppend voranschreitenden Netzausbau - in Deutschland und über Grenzen hinweg - zu synchronisieren. </a:t>
            </a:r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/>
          </a:p>
          <a:p>
            <a:endParaRPr lang="en-US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755650" y="1125686"/>
            <a:ext cx="7777163" cy="719138"/>
          </a:xfrm>
        </p:spPr>
        <p:txBody>
          <a:bodyPr>
            <a:normAutofit/>
          </a:bodyPr>
          <a:lstStyle/>
          <a:p>
            <a:r>
              <a:rPr lang="de-DE" altLang="de-DE" dirty="0" smtClean="0"/>
              <a:t>Ausbau der Erneuerbaren drosseln …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altLang="de-DE" dirty="0" smtClean="0"/>
              <a:t>Was ist zu tun?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8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39B9-63C9-4D81-9C5C-DF2F64380BFE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Manuel Frondel, RWI, RUB, RGS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755650" y="1268834"/>
            <a:ext cx="7777163" cy="3816350"/>
          </a:xfrm>
        </p:spPr>
        <p:txBody>
          <a:bodyPr>
            <a:noAutofit/>
          </a:bodyPr>
          <a:lstStyle/>
          <a:p>
            <a:pPr marL="444500" indent="-35560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 smtClean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 smtClean="0"/>
              <a:t>Ausbauziel </a:t>
            </a:r>
            <a:r>
              <a:rPr lang="de-DE" altLang="de-DE" dirty="0"/>
              <a:t>für Wind-</a:t>
            </a:r>
            <a:r>
              <a:rPr lang="de-DE" altLang="de-DE" dirty="0" err="1"/>
              <a:t>Onshore</a:t>
            </a:r>
            <a:r>
              <a:rPr lang="de-DE" altLang="de-DE" dirty="0"/>
              <a:t> von 2 500 MW liegt um rund ein Drittel höher als der mittlere Zubau von 1 900 MW </a:t>
            </a:r>
            <a:r>
              <a:rPr lang="de-DE" altLang="de-DE" dirty="0" smtClean="0"/>
              <a:t>zwischen 2000 und 2014. </a:t>
            </a:r>
            <a:endParaRPr lang="de-DE" altLang="de-DE" dirty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/>
              <a:t>Wegen den ab 2017 </a:t>
            </a:r>
            <a:r>
              <a:rPr lang="de-DE" altLang="de-DE" dirty="0" smtClean="0"/>
              <a:t>vorgesehenen  </a:t>
            </a:r>
            <a:r>
              <a:rPr lang="de-DE" altLang="de-DE" dirty="0"/>
              <a:t>Ausschreibungsverfahren (Auktionen)  gibt es </a:t>
            </a:r>
            <a:r>
              <a:rPr lang="de-DE" altLang="de-DE" dirty="0" smtClean="0"/>
              <a:t>eine Ausbau-</a:t>
            </a:r>
            <a:r>
              <a:rPr lang="de-DE" altLang="de-DE" dirty="0" err="1" smtClean="0"/>
              <a:t>Ralley</a:t>
            </a:r>
            <a:r>
              <a:rPr lang="de-DE" altLang="de-DE" dirty="0" smtClean="0"/>
              <a:t>:  5 300 MW Netto-Zubau an On-</a:t>
            </a:r>
            <a:r>
              <a:rPr lang="de-DE" altLang="de-DE" dirty="0" err="1" smtClean="0"/>
              <a:t>Shore</a:t>
            </a:r>
            <a:r>
              <a:rPr lang="de-DE" altLang="de-DE" dirty="0" smtClean="0"/>
              <a:t>-Wind  2014, über 3 000 MW Zubau 2015.</a:t>
            </a:r>
            <a:endParaRPr lang="de-DE" altLang="de-DE" dirty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 smtClean="0"/>
              <a:t>Der </a:t>
            </a:r>
            <a:r>
              <a:rPr lang="de-DE" altLang="de-DE" dirty="0"/>
              <a:t>sehr teure Wind-Offshore-Ausbau </a:t>
            </a:r>
            <a:r>
              <a:rPr lang="de-DE" altLang="de-DE" dirty="0" smtClean="0"/>
              <a:t>nimmt </a:t>
            </a:r>
            <a:r>
              <a:rPr lang="de-DE" altLang="de-DE" dirty="0"/>
              <a:t>Fahrt </a:t>
            </a:r>
            <a:r>
              <a:rPr lang="de-DE" altLang="de-DE" dirty="0" smtClean="0"/>
              <a:t>auf: 2 280 MW allein im Jahr 2015, auf insgesamt 3 300 MW. </a:t>
            </a:r>
            <a:endParaRPr lang="de-DE" altLang="de-DE" dirty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endParaRPr lang="de-DE" altLang="de-DE" dirty="0"/>
          </a:p>
          <a:p>
            <a:pPr marL="265113" indent="-265113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altLang="de-DE" dirty="0"/>
              <a:t>Ausbauziel für PV-Anlagen von 2 500 MW pro Jahr ist weit höher als  der Sachverständigenrat für Umweltfragen </a:t>
            </a:r>
            <a:r>
              <a:rPr lang="de-DE" altLang="de-DE" dirty="0" smtClean="0"/>
              <a:t>2011 </a:t>
            </a:r>
            <a:r>
              <a:rPr lang="de-DE" altLang="de-DE" dirty="0"/>
              <a:t>empfohlen hat (1 000 MW pro Jahr).</a:t>
            </a:r>
          </a:p>
          <a:p>
            <a:endParaRPr lang="en-US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827285" y="908720"/>
            <a:ext cx="7777163" cy="719138"/>
          </a:xfrm>
        </p:spPr>
        <p:txBody>
          <a:bodyPr/>
          <a:lstStyle/>
          <a:p>
            <a:r>
              <a:rPr lang="de-DE" altLang="de-DE" dirty="0"/>
              <a:t>EEG 1.23: </a:t>
            </a:r>
            <a:r>
              <a:rPr lang="de-DE" altLang="de-DE" dirty="0" smtClean="0"/>
              <a:t>Die EEG-Umlage </a:t>
            </a:r>
            <a:r>
              <a:rPr lang="de-DE" altLang="de-DE" dirty="0"/>
              <a:t>steigt weiter!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altLang="de-DE" dirty="0"/>
              <a:t>Seit 1. August 2014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11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sterpräsentation_RWI_Final">
  <a:themeElements>
    <a:clrScheme name="RWI">
      <a:dk1>
        <a:sysClr val="windowText" lastClr="000000"/>
      </a:dk1>
      <a:lt1>
        <a:sysClr val="window" lastClr="FFFFFF"/>
      </a:lt1>
      <a:dk2>
        <a:srgbClr val="0FA1D5"/>
      </a:dk2>
      <a:lt2>
        <a:srgbClr val="DCD6BF"/>
      </a:lt2>
      <a:accent1>
        <a:srgbClr val="87D0EA"/>
      </a:accent1>
      <a:accent2>
        <a:srgbClr val="5A4F1A"/>
      </a:accent2>
      <a:accent3>
        <a:srgbClr val="B5B819"/>
      </a:accent3>
      <a:accent4>
        <a:srgbClr val="DADB8C"/>
      </a:accent4>
      <a:accent5>
        <a:srgbClr val="A3965E"/>
      </a:accent5>
      <a:accent6>
        <a:srgbClr val="3FB4DD"/>
      </a:accent6>
      <a:hlink>
        <a:srgbClr val="A60E53"/>
      </a:hlink>
      <a:folHlink>
        <a:srgbClr val="DFA827"/>
      </a:folHlink>
    </a:clrScheme>
    <a:fontScheme name="RWI_Master_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Musterpräsentation_RWI_Final</Template>
  <TotalTime>0</TotalTime>
  <Words>930</Words>
  <Application>Microsoft Office PowerPoint</Application>
  <PresentationFormat>Bildschirmpräsentation (4:3)</PresentationFormat>
  <Paragraphs>208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Musterpräsentation_RWI_Final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RWI Essen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Sommer, Stephan</dc:creator>
  <cp:lastModifiedBy>jerrry</cp:lastModifiedBy>
  <cp:revision>147</cp:revision>
  <cp:lastPrinted>2016-01-19T11:19:21Z</cp:lastPrinted>
  <dcterms:created xsi:type="dcterms:W3CDTF">2015-04-20T13:50:14Z</dcterms:created>
  <dcterms:modified xsi:type="dcterms:W3CDTF">2016-03-30T12:46:50Z</dcterms:modified>
</cp:coreProperties>
</file>