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1.xml" ContentType="application/vnd.openxmlformats-officedocument.drawingml.chart+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77" r:id="rId1"/>
  </p:sldMasterIdLst>
  <p:notesMasterIdLst>
    <p:notesMasterId r:id="rId29"/>
  </p:notesMasterIdLst>
  <p:handoutMasterIdLst>
    <p:handoutMasterId r:id="rId30"/>
  </p:handoutMasterIdLst>
  <p:sldIdLst>
    <p:sldId id="1423" r:id="rId2"/>
    <p:sldId id="1507" r:id="rId3"/>
    <p:sldId id="1524" r:id="rId4"/>
    <p:sldId id="1519" r:id="rId5"/>
    <p:sldId id="1508" r:id="rId6"/>
    <p:sldId id="1509" r:id="rId7"/>
    <p:sldId id="1492" r:id="rId8"/>
    <p:sldId id="1521" r:id="rId9"/>
    <p:sldId id="1500" r:id="rId10"/>
    <p:sldId id="1495" r:id="rId11"/>
    <p:sldId id="1510" r:id="rId12"/>
    <p:sldId id="1511" r:id="rId13"/>
    <p:sldId id="1512" r:id="rId14"/>
    <p:sldId id="1467" r:id="rId15"/>
    <p:sldId id="1497" r:id="rId16"/>
    <p:sldId id="1498" r:id="rId17"/>
    <p:sldId id="1518" r:id="rId18"/>
    <p:sldId id="1513" r:id="rId19"/>
    <p:sldId id="1487" r:id="rId20"/>
    <p:sldId id="1523" r:id="rId21"/>
    <p:sldId id="1496" r:id="rId22"/>
    <p:sldId id="1501" r:id="rId23"/>
    <p:sldId id="1502" r:id="rId24"/>
    <p:sldId id="1503" r:id="rId25"/>
    <p:sldId id="1504" r:id="rId26"/>
    <p:sldId id="1505" r:id="rId27"/>
    <p:sldId id="1506" r:id="rId28"/>
  </p:sldIdLst>
  <p:sldSz cx="9906000" cy="6858000" type="A4"/>
  <p:notesSz cx="6797675" cy="9856788"/>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krings" initials="" lastIdx="20"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5B82"/>
    <a:srgbClr val="65CFFF"/>
    <a:srgbClr val="B48900"/>
    <a:srgbClr val="7F7F7F"/>
    <a:srgbClr val="FFE7A3"/>
    <a:srgbClr val="9E7800"/>
    <a:srgbClr val="B7ECFF"/>
    <a:srgbClr val="FF99CC"/>
    <a:srgbClr val="005B0D"/>
    <a:srgbClr val="00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ittlere Formatvorlage 2 - Akz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DCAF9ED-07DC-4A11-8D7F-57B35C25682E}" styleName="Mittlere Formatvorlage 1 - Akz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18220" autoAdjust="0"/>
    <p:restoredTop sz="88975" autoAdjust="0"/>
  </p:normalViewPr>
  <p:slideViewPr>
    <p:cSldViewPr snapToGrid="0" snapToObjects="1">
      <p:cViewPr varScale="1">
        <p:scale>
          <a:sx n="104" d="100"/>
          <a:sy n="104" d="100"/>
        </p:scale>
        <p:origin x="-1506" y="-84"/>
      </p:cViewPr>
      <p:guideLst>
        <p:guide orient="horz" pos="1178"/>
        <p:guide pos="4110"/>
      </p:guideLst>
    </p:cSldViewPr>
  </p:slideViewPr>
  <p:outlineViewPr>
    <p:cViewPr>
      <p:scale>
        <a:sx n="33" d="100"/>
        <a:sy n="33" d="100"/>
      </p:scale>
      <p:origin x="48" y="4998"/>
    </p:cViewPr>
  </p:outlineViewPr>
  <p:notesTextViewPr>
    <p:cViewPr>
      <p:scale>
        <a:sx n="100" d="100"/>
        <a:sy n="100" d="100"/>
      </p:scale>
      <p:origin x="0" y="0"/>
    </p:cViewPr>
  </p:notesTextViewPr>
  <p:sorterViewPr>
    <p:cViewPr>
      <p:scale>
        <a:sx n="100" d="100"/>
        <a:sy n="100" d="100"/>
      </p:scale>
      <p:origin x="0" y="3462"/>
    </p:cViewPr>
  </p:sorterViewPr>
  <p:notesViewPr>
    <p:cSldViewPr snapToGrid="0" snapToObjects="1">
      <p:cViewPr>
        <p:scale>
          <a:sx n="100" d="100"/>
          <a:sy n="100" d="100"/>
        </p:scale>
        <p:origin x="-786" y="2088"/>
      </p:cViewPr>
      <p:guideLst>
        <p:guide orient="horz" pos="3118"/>
        <p:guide pos="214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handoutMaster" Target="handoutMasters/handoutMaster1.xml"/><Relationship Id="rId35" Type="http://schemas.openxmlformats.org/officeDocument/2006/relationships/tableStyles" Target="tableStyles.xml"/><Relationship Id="rId8" Type="http://schemas.openxmlformats.org/officeDocument/2006/relationships/slide" Target="slides/slide7.xml"/></Relationships>
</file>

<file path=ppt/charts/_rels/chart1.xml.rels><?xml version="1.0" encoding="UTF-8" standalone="yes"?>
<Relationships xmlns="http://schemas.openxmlformats.org/package/2006/relationships"><Relationship Id="rId1" Type="http://schemas.openxmlformats.org/officeDocument/2006/relationships/oleObject" Target="file:///\\iek3007\abteilungen\VSA\Intern\5_Nachl&#228;sse\03_Dennis%20Krieg\Diagramme%20&amp;%20Abbildungen%20&amp;%20Berechnungen\MonteCarlo-Simulation%20in%20Kapitel%206.xls"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5533934721483431"/>
          <c:y val="6.4601552208484778E-2"/>
          <c:w val="0.5132215134400584"/>
          <c:h val="0.65476970812766833"/>
        </c:manualLayout>
      </c:layout>
      <c:barChart>
        <c:barDir val="col"/>
        <c:grouping val="clustered"/>
        <c:varyColors val="0"/>
        <c:ser>
          <c:idx val="0"/>
          <c:order val="0"/>
          <c:tx>
            <c:v>Häufigkeit</c:v>
          </c:tx>
          <c:spPr>
            <a:solidFill>
              <a:schemeClr val="bg1">
                <a:lumMod val="50000"/>
              </a:schemeClr>
            </a:solidFill>
            <a:ln>
              <a:noFill/>
            </a:ln>
            <a:scene3d>
              <a:camera prst="orthographicFront"/>
              <a:lightRig rig="threePt" dir="t"/>
            </a:scene3d>
            <a:sp3d>
              <a:bevelT/>
            </a:sp3d>
          </c:spPr>
          <c:invertIfNegative val="0"/>
          <c:cat>
            <c:numRef>
              <c:f>'Ergebnisse_H2-Kosten'!$AU$45:$AU$74</c:f>
              <c:numCache>
                <c:formatCode>0.00</c:formatCode>
                <c:ptCount val="30"/>
                <c:pt idx="0">
                  <c:v>0.54</c:v>
                </c:pt>
                <c:pt idx="1">
                  <c:v>0.56000000000000005</c:v>
                </c:pt>
                <c:pt idx="2">
                  <c:v>0.57999999999999996</c:v>
                </c:pt>
                <c:pt idx="3">
                  <c:v>0.6</c:v>
                </c:pt>
                <c:pt idx="4">
                  <c:v>0.62</c:v>
                </c:pt>
                <c:pt idx="5">
                  <c:v>0.64</c:v>
                </c:pt>
                <c:pt idx="6">
                  <c:v>0.66</c:v>
                </c:pt>
                <c:pt idx="7">
                  <c:v>0.68</c:v>
                </c:pt>
                <c:pt idx="8">
                  <c:v>0.7</c:v>
                </c:pt>
                <c:pt idx="9">
                  <c:v>0.72</c:v>
                </c:pt>
                <c:pt idx="10">
                  <c:v>0.74</c:v>
                </c:pt>
                <c:pt idx="11">
                  <c:v>0.76</c:v>
                </c:pt>
                <c:pt idx="12">
                  <c:v>0.78</c:v>
                </c:pt>
                <c:pt idx="13">
                  <c:v>0.8</c:v>
                </c:pt>
                <c:pt idx="14">
                  <c:v>0.82</c:v>
                </c:pt>
                <c:pt idx="15">
                  <c:v>0.84</c:v>
                </c:pt>
                <c:pt idx="16">
                  <c:v>0.86</c:v>
                </c:pt>
                <c:pt idx="17">
                  <c:v>0.88</c:v>
                </c:pt>
                <c:pt idx="18">
                  <c:v>0.9</c:v>
                </c:pt>
                <c:pt idx="19">
                  <c:v>0.92</c:v>
                </c:pt>
                <c:pt idx="20">
                  <c:v>0.94</c:v>
                </c:pt>
                <c:pt idx="21">
                  <c:v>0.96</c:v>
                </c:pt>
                <c:pt idx="22">
                  <c:v>0.98</c:v>
                </c:pt>
                <c:pt idx="23">
                  <c:v>1</c:v>
                </c:pt>
                <c:pt idx="24">
                  <c:v>1.02</c:v>
                </c:pt>
                <c:pt idx="25">
                  <c:v>1.04</c:v>
                </c:pt>
                <c:pt idx="26">
                  <c:v>1.06</c:v>
                </c:pt>
                <c:pt idx="27">
                  <c:v>1.08</c:v>
                </c:pt>
                <c:pt idx="28">
                  <c:v>1.1000000000000001</c:v>
                </c:pt>
                <c:pt idx="29">
                  <c:v>1.1200000000000001</c:v>
                </c:pt>
              </c:numCache>
            </c:numRef>
          </c:cat>
          <c:val>
            <c:numRef>
              <c:f>'Ergebnisse_H2-Kosten'!$AX$45:$AX$74</c:f>
              <c:numCache>
                <c:formatCode>General</c:formatCode>
                <c:ptCount val="30"/>
                <c:pt idx="0">
                  <c:v>2.2777018543826316E-4</c:v>
                </c:pt>
                <c:pt idx="1">
                  <c:v>7.8330722309256353E-4</c:v>
                </c:pt>
                <c:pt idx="2">
                  <c:v>2.6499116696110129E-3</c:v>
                </c:pt>
                <c:pt idx="3">
                  <c:v>6.7553303778762931E-3</c:v>
                </c:pt>
                <c:pt idx="4">
                  <c:v>1.3094007977511861E-2</c:v>
                </c:pt>
                <c:pt idx="5">
                  <c:v>2.3899203359888002E-2</c:v>
                </c:pt>
                <c:pt idx="6">
                  <c:v>3.7837627634634399E-2</c:v>
                </c:pt>
                <c:pt idx="7">
                  <c:v>5.093163561214626E-2</c:v>
                </c:pt>
                <c:pt idx="8">
                  <c:v>6.4620068219948229E-2</c:v>
                </c:pt>
                <c:pt idx="9">
                  <c:v>7.5675255269268799E-2</c:v>
                </c:pt>
                <c:pt idx="10">
                  <c:v>8.3747208426385791E-2</c:v>
                </c:pt>
                <c:pt idx="11">
                  <c:v>8.7119318244947397E-2</c:v>
                </c:pt>
                <c:pt idx="12">
                  <c:v>8.6247125095830143E-2</c:v>
                </c:pt>
                <c:pt idx="13">
                  <c:v>8.1647278424052533E-2</c:v>
                </c:pt>
                <c:pt idx="14">
                  <c:v>7.5325266935546586E-2</c:v>
                </c:pt>
                <c:pt idx="15">
                  <c:v>6.6892214703954317E-2</c:v>
                </c:pt>
                <c:pt idx="16">
                  <c:v>5.6870326544670731E-2</c:v>
                </c:pt>
                <c:pt idx="17">
                  <c:v>4.6698443385220494E-2</c:v>
                </c:pt>
                <c:pt idx="18">
                  <c:v>3.7048765041165298E-2</c:v>
                </c:pt>
                <c:pt idx="19">
                  <c:v>2.9893447996177904E-2</c:v>
                </c:pt>
                <c:pt idx="20">
                  <c:v>2.257702521027077E-2</c:v>
                </c:pt>
                <c:pt idx="21">
                  <c:v>1.6305012055153716E-2</c:v>
                </c:pt>
                <c:pt idx="22">
                  <c:v>1.152183816095019E-2</c:v>
                </c:pt>
                <c:pt idx="23">
                  <c:v>8.1830605646478448E-3</c:v>
                </c:pt>
                <c:pt idx="24">
                  <c:v>5.6831438952034928E-3</c:v>
                </c:pt>
                <c:pt idx="25">
                  <c:v>3.2110040776418564E-3</c:v>
                </c:pt>
                <c:pt idx="26">
                  <c:v>2.1832605579814005E-3</c:v>
                </c:pt>
                <c:pt idx="27">
                  <c:v>1.0888525938024288E-3</c:v>
                </c:pt>
                <c:pt idx="28">
                  <c:v>6.6664444518516053E-4</c:v>
                </c:pt>
                <c:pt idx="29">
                  <c:v>3.2776685221603722E-4</c:v>
                </c:pt>
              </c:numCache>
            </c:numRef>
          </c:val>
        </c:ser>
        <c:dLbls>
          <c:showLegendKey val="0"/>
          <c:showVal val="0"/>
          <c:showCatName val="0"/>
          <c:showSerName val="0"/>
          <c:showPercent val="0"/>
          <c:showBubbleSize val="0"/>
        </c:dLbls>
        <c:gapWidth val="0"/>
        <c:axId val="91368960"/>
        <c:axId val="72734912"/>
      </c:barChart>
      <c:lineChart>
        <c:grouping val="standard"/>
        <c:varyColors val="0"/>
        <c:ser>
          <c:idx val="1"/>
          <c:order val="1"/>
          <c:tx>
            <c:v>Kumuliert %</c:v>
          </c:tx>
          <c:spPr>
            <a:ln>
              <a:solidFill>
                <a:srgbClr val="005B82"/>
              </a:solidFill>
            </a:ln>
          </c:spPr>
          <c:marker>
            <c:spPr>
              <a:noFill/>
              <a:ln>
                <a:noFill/>
              </a:ln>
            </c:spPr>
          </c:marker>
          <c:cat>
            <c:strRef>
              <c:f>'Ergebnisse_H2-Kosten'!$AU$45:$AU$75</c:f>
              <c:strCache>
                <c:ptCount val="31"/>
                <c:pt idx="0">
                  <c:v>0,54</c:v>
                </c:pt>
                <c:pt idx="1">
                  <c:v>0,56</c:v>
                </c:pt>
                <c:pt idx="2">
                  <c:v>0,58</c:v>
                </c:pt>
                <c:pt idx="3">
                  <c:v>0,60</c:v>
                </c:pt>
                <c:pt idx="4">
                  <c:v>0,62</c:v>
                </c:pt>
                <c:pt idx="5">
                  <c:v>0,64</c:v>
                </c:pt>
                <c:pt idx="6">
                  <c:v>0,66</c:v>
                </c:pt>
                <c:pt idx="7">
                  <c:v>0,68</c:v>
                </c:pt>
                <c:pt idx="8">
                  <c:v>0,70</c:v>
                </c:pt>
                <c:pt idx="9">
                  <c:v>0,72</c:v>
                </c:pt>
                <c:pt idx="10">
                  <c:v>0,74</c:v>
                </c:pt>
                <c:pt idx="11">
                  <c:v>0,76</c:v>
                </c:pt>
                <c:pt idx="12">
                  <c:v>0,78</c:v>
                </c:pt>
                <c:pt idx="13">
                  <c:v>0,80</c:v>
                </c:pt>
                <c:pt idx="14">
                  <c:v>0,82</c:v>
                </c:pt>
                <c:pt idx="15">
                  <c:v>0,84</c:v>
                </c:pt>
                <c:pt idx="16">
                  <c:v>0,86</c:v>
                </c:pt>
                <c:pt idx="17">
                  <c:v>0,88</c:v>
                </c:pt>
                <c:pt idx="18">
                  <c:v>0,90</c:v>
                </c:pt>
                <c:pt idx="19">
                  <c:v>0,92</c:v>
                </c:pt>
                <c:pt idx="20">
                  <c:v>0,94</c:v>
                </c:pt>
                <c:pt idx="21">
                  <c:v>0,96</c:v>
                </c:pt>
                <c:pt idx="22">
                  <c:v>0,98</c:v>
                </c:pt>
                <c:pt idx="23">
                  <c:v>1,00</c:v>
                </c:pt>
                <c:pt idx="24">
                  <c:v>1,02</c:v>
                </c:pt>
                <c:pt idx="25">
                  <c:v>1,04</c:v>
                </c:pt>
                <c:pt idx="26">
                  <c:v>1,06</c:v>
                </c:pt>
                <c:pt idx="27">
                  <c:v>1,08</c:v>
                </c:pt>
                <c:pt idx="28">
                  <c:v>1,10</c:v>
                </c:pt>
                <c:pt idx="29">
                  <c:v>1,12</c:v>
                </c:pt>
                <c:pt idx="30">
                  <c:v>und größer</c:v>
                </c:pt>
              </c:strCache>
            </c:strRef>
          </c:cat>
          <c:val>
            <c:numRef>
              <c:f>'Ergebnisse_H2-Kosten'!$AW$45:$AW$75</c:f>
              <c:numCache>
                <c:formatCode>0.00%</c:formatCode>
                <c:ptCount val="31"/>
                <c:pt idx="0">
                  <c:v>2.2777018543826316E-4</c:v>
                </c:pt>
                <c:pt idx="1">
                  <c:v>1.0110774085308268E-3</c:v>
                </c:pt>
                <c:pt idx="2">
                  <c:v>3.6609890781418397E-3</c:v>
                </c:pt>
                <c:pt idx="3">
                  <c:v>1.0416319456018133E-2</c:v>
                </c:pt>
                <c:pt idx="4">
                  <c:v>2.3510327433529994E-2</c:v>
                </c:pt>
                <c:pt idx="5">
                  <c:v>4.7409530793417996E-2</c:v>
                </c:pt>
                <c:pt idx="6">
                  <c:v>8.5247158428052403E-2</c:v>
                </c:pt>
                <c:pt idx="7">
                  <c:v>0.13617879404019867</c:v>
                </c:pt>
                <c:pt idx="8">
                  <c:v>0.20079886226014687</c:v>
                </c:pt>
                <c:pt idx="9">
                  <c:v>0.2764741175294157</c:v>
                </c:pt>
                <c:pt idx="10">
                  <c:v>0.36022132595580147</c:v>
                </c:pt>
                <c:pt idx="11">
                  <c:v>0.44734064420074887</c:v>
                </c:pt>
                <c:pt idx="12">
                  <c:v>0.53358776929657903</c:v>
                </c:pt>
                <c:pt idx="13">
                  <c:v>0.61523504772063153</c:v>
                </c:pt>
                <c:pt idx="14">
                  <c:v>0.69056031465617818</c:v>
                </c:pt>
                <c:pt idx="15">
                  <c:v>0.75745252936013241</c:v>
                </c:pt>
                <c:pt idx="16">
                  <c:v>0.81432285590480313</c:v>
                </c:pt>
                <c:pt idx="17">
                  <c:v>0.86102129929002369</c:v>
                </c:pt>
                <c:pt idx="18">
                  <c:v>0.89807006433118897</c:v>
                </c:pt>
                <c:pt idx="19">
                  <c:v>0.92796351232736685</c:v>
                </c:pt>
                <c:pt idx="20">
                  <c:v>0.95054053753763768</c:v>
                </c:pt>
                <c:pt idx="21">
                  <c:v>0.96684554959279134</c:v>
                </c:pt>
                <c:pt idx="22">
                  <c:v>0.97836738775374155</c:v>
                </c:pt>
                <c:pt idx="23">
                  <c:v>0.98655044831838934</c:v>
                </c:pt>
                <c:pt idx="24">
                  <c:v>0.99223359221359286</c:v>
                </c:pt>
                <c:pt idx="25">
                  <c:v>0.99544459629123472</c:v>
                </c:pt>
                <c:pt idx="26">
                  <c:v>0.99762785684921618</c:v>
                </c:pt>
                <c:pt idx="27">
                  <c:v>0.9987167094430186</c:v>
                </c:pt>
                <c:pt idx="28">
                  <c:v>0.99938335388820376</c:v>
                </c:pt>
                <c:pt idx="29">
                  <c:v>0.99971112074041979</c:v>
                </c:pt>
                <c:pt idx="30">
                  <c:v>1</c:v>
                </c:pt>
              </c:numCache>
            </c:numRef>
          </c:val>
          <c:smooth val="0"/>
        </c:ser>
        <c:dLbls>
          <c:showLegendKey val="0"/>
          <c:showVal val="0"/>
          <c:showCatName val="0"/>
          <c:showSerName val="0"/>
          <c:showPercent val="0"/>
          <c:showBubbleSize val="0"/>
        </c:dLbls>
        <c:marker val="1"/>
        <c:smooth val="0"/>
        <c:axId val="92893696"/>
        <c:axId val="72735488"/>
      </c:lineChart>
      <c:catAx>
        <c:axId val="91368960"/>
        <c:scaling>
          <c:orientation val="minMax"/>
        </c:scaling>
        <c:delete val="0"/>
        <c:axPos val="b"/>
        <c:title>
          <c:tx>
            <c:rich>
              <a:bodyPr/>
              <a:lstStyle/>
              <a:p>
                <a:pPr>
                  <a:defRPr/>
                </a:pPr>
                <a:r>
                  <a:rPr lang="en-US" dirty="0" err="1" smtClean="0"/>
                  <a:t>Wasserstoff</a:t>
                </a:r>
                <a:r>
                  <a:rPr lang="en-US" baseline="0" dirty="0" err="1" smtClean="0"/>
                  <a:t>-Transportkosten</a:t>
                </a:r>
                <a:r>
                  <a:rPr lang="en-US" baseline="0" dirty="0" smtClean="0"/>
                  <a:t>* [</a:t>
                </a:r>
                <a:r>
                  <a:rPr lang="en-US" dirty="0" smtClean="0"/>
                  <a:t>€</a:t>
                </a:r>
                <a:r>
                  <a:rPr lang="en-US" dirty="0"/>
                  <a:t>/</a:t>
                </a:r>
                <a:r>
                  <a:rPr lang="en-US" dirty="0" smtClean="0"/>
                  <a:t>kg] </a:t>
                </a:r>
                <a:endParaRPr lang="en-US" dirty="0"/>
              </a:p>
            </c:rich>
          </c:tx>
          <c:layout>
            <c:manualLayout>
              <c:xMode val="edge"/>
              <c:yMode val="edge"/>
              <c:x val="0.21767082424246739"/>
              <c:y val="0.82140458065148481"/>
            </c:manualLayout>
          </c:layout>
          <c:overlay val="0"/>
        </c:title>
        <c:numFmt formatCode="0.0" sourceLinked="0"/>
        <c:majorTickMark val="out"/>
        <c:minorTickMark val="none"/>
        <c:tickLblPos val="nextTo"/>
        <c:crossAx val="72734912"/>
        <c:crosses val="autoZero"/>
        <c:auto val="1"/>
        <c:lblAlgn val="ctr"/>
        <c:lblOffset val="100"/>
        <c:tickLblSkip val="5"/>
        <c:tickMarkSkip val="5"/>
        <c:noMultiLvlLbl val="0"/>
      </c:catAx>
      <c:valAx>
        <c:axId val="72734912"/>
        <c:scaling>
          <c:orientation val="minMax"/>
        </c:scaling>
        <c:delete val="0"/>
        <c:axPos val="l"/>
        <c:title>
          <c:tx>
            <c:rich>
              <a:bodyPr rot="-5400000" vert="horz"/>
              <a:lstStyle/>
              <a:p>
                <a:pPr>
                  <a:defRPr b="0"/>
                </a:pPr>
                <a:r>
                  <a:rPr lang="en-US" b="0"/>
                  <a:t>Rel. Wahrscheinlichkeit</a:t>
                </a:r>
              </a:p>
            </c:rich>
          </c:tx>
          <c:overlay val="0"/>
        </c:title>
        <c:numFmt formatCode="0%" sourceLinked="0"/>
        <c:majorTickMark val="out"/>
        <c:minorTickMark val="none"/>
        <c:tickLblPos val="nextTo"/>
        <c:crossAx val="91368960"/>
        <c:crosses val="autoZero"/>
        <c:crossBetween val="between"/>
      </c:valAx>
      <c:catAx>
        <c:axId val="92893696"/>
        <c:scaling>
          <c:orientation val="minMax"/>
        </c:scaling>
        <c:delete val="1"/>
        <c:axPos val="b"/>
        <c:majorTickMark val="out"/>
        <c:minorTickMark val="none"/>
        <c:tickLblPos val="nextTo"/>
        <c:crossAx val="72735488"/>
        <c:crosses val="autoZero"/>
        <c:auto val="1"/>
        <c:lblAlgn val="ctr"/>
        <c:lblOffset val="100"/>
        <c:noMultiLvlLbl val="0"/>
      </c:catAx>
      <c:valAx>
        <c:axId val="72735488"/>
        <c:scaling>
          <c:orientation val="minMax"/>
          <c:max val="1"/>
        </c:scaling>
        <c:delete val="0"/>
        <c:axPos val="r"/>
        <c:title>
          <c:tx>
            <c:rich>
              <a:bodyPr rot="-5400000" vert="horz"/>
              <a:lstStyle/>
              <a:p>
                <a:pPr>
                  <a:defRPr b="0"/>
                </a:pPr>
                <a:r>
                  <a:rPr lang="en-US" b="0"/>
                  <a:t>Kum. Wahrscheinlichkeit</a:t>
                </a:r>
              </a:p>
            </c:rich>
          </c:tx>
          <c:layout>
            <c:manualLayout>
              <c:xMode val="edge"/>
              <c:yMode val="edge"/>
              <c:x val="0.88742729778928331"/>
              <c:y val="8.326951350998138E-2"/>
            </c:manualLayout>
          </c:layout>
          <c:overlay val="0"/>
        </c:title>
        <c:numFmt formatCode="0%" sourceLinked="0"/>
        <c:majorTickMark val="out"/>
        <c:minorTickMark val="none"/>
        <c:tickLblPos val="nextTo"/>
        <c:crossAx val="92893696"/>
        <c:crosses val="max"/>
        <c:crossBetween val="between"/>
      </c:valAx>
      <c:spPr>
        <a:ln>
          <a:solidFill>
            <a:schemeClr val="bg1">
              <a:lumMod val="50000"/>
            </a:schemeClr>
          </a:solidFill>
        </a:ln>
      </c:spPr>
    </c:plotArea>
    <c:plotVisOnly val="1"/>
    <c:dispBlanksAs val="gap"/>
    <c:showDLblsOverMax val="0"/>
  </c:chart>
  <c:spPr>
    <a:ln>
      <a:noFill/>
    </a:ln>
  </c:spPr>
  <c:txPr>
    <a:bodyPr/>
    <a:lstStyle/>
    <a:p>
      <a:pPr>
        <a:defRPr sz="1400">
          <a:solidFill>
            <a:srgbClr val="005B82"/>
          </a:solidFill>
        </a:defRPr>
      </a:pPr>
      <a:endParaRPr lang="de-DE"/>
    </a:p>
  </c:txPr>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32130" name="Rectangle 2"/>
          <p:cNvSpPr>
            <a:spLocks noGrp="1" noChangeArrowheads="1"/>
          </p:cNvSpPr>
          <p:nvPr>
            <p:ph type="hdr" sz="quarter"/>
          </p:nvPr>
        </p:nvSpPr>
        <p:spPr bwMode="auto">
          <a:xfrm>
            <a:off x="2" y="2"/>
            <a:ext cx="2917825" cy="513801"/>
          </a:xfrm>
          <a:prstGeom prst="rect">
            <a:avLst/>
          </a:prstGeom>
          <a:noFill/>
          <a:ln>
            <a:noFill/>
          </a:ln>
          <a:effectLst/>
          <a:extLst>
            <a:ext uri="{909E8E84-426E-40DD-AFC4-6F175D3DCCD1}">
              <a14:hiddenFill xmlns:a14="http://schemas.microsoft.com/office/drawing/2010/main">
                <a:solidFill>
                  <a:srgbClr val="F8F8F8"/>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7265" tIns="43632" rIns="87265" bIns="43632" numCol="1" anchor="t" anchorCtr="0" compatLnSpc="1">
            <a:prstTxWarp prst="textNoShape">
              <a:avLst/>
            </a:prstTxWarp>
          </a:bodyPr>
          <a:lstStyle>
            <a:lvl1pPr defTabSz="869350" eaLnBrk="0" hangingPunct="0">
              <a:defRPr sz="1200" b="1"/>
            </a:lvl1pPr>
          </a:lstStyle>
          <a:p>
            <a:endParaRPr lang="de-DE"/>
          </a:p>
        </p:txBody>
      </p:sp>
      <p:sp>
        <p:nvSpPr>
          <p:cNvPr id="432131" name="Rectangle 3"/>
          <p:cNvSpPr>
            <a:spLocks noGrp="1" noChangeArrowheads="1"/>
          </p:cNvSpPr>
          <p:nvPr>
            <p:ph type="dt" sz="quarter" idx="1"/>
          </p:nvPr>
        </p:nvSpPr>
        <p:spPr bwMode="auto">
          <a:xfrm>
            <a:off x="3867152" y="2"/>
            <a:ext cx="2917825" cy="513801"/>
          </a:xfrm>
          <a:prstGeom prst="rect">
            <a:avLst/>
          </a:prstGeom>
          <a:noFill/>
          <a:ln>
            <a:noFill/>
          </a:ln>
          <a:effectLst/>
          <a:extLst>
            <a:ext uri="{909E8E84-426E-40DD-AFC4-6F175D3DCCD1}">
              <a14:hiddenFill xmlns:a14="http://schemas.microsoft.com/office/drawing/2010/main">
                <a:solidFill>
                  <a:srgbClr val="F8F8F8"/>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7265" tIns="43632" rIns="87265" bIns="43632" numCol="1" anchor="t" anchorCtr="0" compatLnSpc="1">
            <a:prstTxWarp prst="textNoShape">
              <a:avLst/>
            </a:prstTxWarp>
          </a:bodyPr>
          <a:lstStyle>
            <a:lvl1pPr algn="r" defTabSz="869350" eaLnBrk="0" hangingPunct="0">
              <a:defRPr sz="1200" b="1"/>
            </a:lvl1pPr>
          </a:lstStyle>
          <a:p>
            <a:endParaRPr lang="de-DE"/>
          </a:p>
        </p:txBody>
      </p:sp>
      <p:sp>
        <p:nvSpPr>
          <p:cNvPr id="432132" name="Rectangle 4"/>
          <p:cNvSpPr>
            <a:spLocks noGrp="1" noChangeArrowheads="1"/>
          </p:cNvSpPr>
          <p:nvPr>
            <p:ph type="ftr" sz="quarter" idx="2"/>
          </p:nvPr>
        </p:nvSpPr>
        <p:spPr bwMode="auto">
          <a:xfrm>
            <a:off x="2" y="9391847"/>
            <a:ext cx="2917825" cy="439725"/>
          </a:xfrm>
          <a:prstGeom prst="rect">
            <a:avLst/>
          </a:prstGeom>
          <a:noFill/>
          <a:ln>
            <a:noFill/>
          </a:ln>
          <a:effectLst/>
          <a:extLst>
            <a:ext uri="{909E8E84-426E-40DD-AFC4-6F175D3DCCD1}">
              <a14:hiddenFill xmlns:a14="http://schemas.microsoft.com/office/drawing/2010/main">
                <a:solidFill>
                  <a:srgbClr val="F8F8F8"/>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7265" tIns="43632" rIns="87265" bIns="43632" numCol="1" anchor="b" anchorCtr="0" compatLnSpc="1">
            <a:prstTxWarp prst="textNoShape">
              <a:avLst/>
            </a:prstTxWarp>
          </a:bodyPr>
          <a:lstStyle>
            <a:lvl1pPr defTabSz="869350" eaLnBrk="0" hangingPunct="0">
              <a:defRPr sz="1200" b="1"/>
            </a:lvl1pPr>
          </a:lstStyle>
          <a:p>
            <a:endParaRPr lang="de-DE"/>
          </a:p>
        </p:txBody>
      </p:sp>
      <p:sp>
        <p:nvSpPr>
          <p:cNvPr id="432133" name="Rectangle 5"/>
          <p:cNvSpPr>
            <a:spLocks noGrp="1" noChangeArrowheads="1"/>
          </p:cNvSpPr>
          <p:nvPr>
            <p:ph type="sldNum" sz="quarter" idx="3"/>
          </p:nvPr>
        </p:nvSpPr>
        <p:spPr bwMode="auto">
          <a:xfrm>
            <a:off x="3867152" y="9391847"/>
            <a:ext cx="2917825" cy="439725"/>
          </a:xfrm>
          <a:prstGeom prst="rect">
            <a:avLst/>
          </a:prstGeom>
          <a:noFill/>
          <a:ln>
            <a:noFill/>
          </a:ln>
          <a:effectLst/>
          <a:extLst>
            <a:ext uri="{909E8E84-426E-40DD-AFC4-6F175D3DCCD1}">
              <a14:hiddenFill xmlns:a14="http://schemas.microsoft.com/office/drawing/2010/main">
                <a:solidFill>
                  <a:srgbClr val="F8F8F8"/>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7265" tIns="43632" rIns="87265" bIns="43632" numCol="1" anchor="b" anchorCtr="0" compatLnSpc="1">
            <a:prstTxWarp prst="textNoShape">
              <a:avLst/>
            </a:prstTxWarp>
          </a:bodyPr>
          <a:lstStyle>
            <a:lvl1pPr algn="r" defTabSz="869350" eaLnBrk="0" hangingPunct="0">
              <a:defRPr sz="1200" b="1"/>
            </a:lvl1pPr>
          </a:lstStyle>
          <a:p>
            <a:fld id="{D52E0E38-F3DC-4A67-BF3E-48C79FD6E66E}" type="slidenum">
              <a:rPr lang="de-DE"/>
              <a:pPr/>
              <a:t>‹Nr.›</a:t>
            </a:fld>
            <a:endParaRPr lang="de-DE"/>
          </a:p>
        </p:txBody>
      </p:sp>
    </p:spTree>
    <p:extLst>
      <p:ext uri="{BB962C8B-B14F-4D97-AF65-F5344CB8AC3E}">
        <p14:creationId xmlns:p14="http://schemas.microsoft.com/office/powerpoint/2010/main" val="184972951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hdr" sz="quarter"/>
          </p:nvPr>
        </p:nvSpPr>
        <p:spPr bwMode="auto">
          <a:xfrm>
            <a:off x="1" y="1"/>
            <a:ext cx="2914650" cy="4633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848" tIns="46426" rIns="92848" bIns="46426" numCol="1" anchor="t" anchorCtr="0" compatLnSpc="1">
            <a:prstTxWarp prst="textNoShape">
              <a:avLst/>
            </a:prstTxWarp>
          </a:bodyPr>
          <a:lstStyle>
            <a:lvl1pPr defTabSz="929415" eaLnBrk="0" hangingPunct="0">
              <a:defRPr sz="1200"/>
            </a:lvl1pPr>
          </a:lstStyle>
          <a:p>
            <a:endParaRPr lang="de-DE"/>
          </a:p>
        </p:txBody>
      </p:sp>
      <p:sp>
        <p:nvSpPr>
          <p:cNvPr id="7171" name="Rectangle 3"/>
          <p:cNvSpPr>
            <a:spLocks noGrp="1" noChangeArrowheads="1"/>
          </p:cNvSpPr>
          <p:nvPr>
            <p:ph type="dt" idx="1"/>
          </p:nvPr>
        </p:nvSpPr>
        <p:spPr bwMode="auto">
          <a:xfrm>
            <a:off x="3859214" y="1"/>
            <a:ext cx="2914650" cy="4633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848" tIns="46426" rIns="92848" bIns="46426" numCol="1" anchor="t" anchorCtr="0" compatLnSpc="1">
            <a:prstTxWarp prst="textNoShape">
              <a:avLst/>
            </a:prstTxWarp>
          </a:bodyPr>
          <a:lstStyle>
            <a:lvl1pPr algn="r" defTabSz="929415" eaLnBrk="0" hangingPunct="0">
              <a:defRPr sz="1200"/>
            </a:lvl1pPr>
          </a:lstStyle>
          <a:p>
            <a:endParaRPr lang="de-DE"/>
          </a:p>
        </p:txBody>
      </p:sp>
      <p:sp>
        <p:nvSpPr>
          <p:cNvPr id="7172" name="Rectangle 4"/>
          <p:cNvSpPr>
            <a:spLocks noGrp="1" noRot="1" noChangeAspect="1" noChangeArrowheads="1" noTextEdit="1"/>
          </p:cNvSpPr>
          <p:nvPr>
            <p:ph type="sldImg" idx="2"/>
          </p:nvPr>
        </p:nvSpPr>
        <p:spPr bwMode="auto">
          <a:xfrm>
            <a:off x="758825" y="773113"/>
            <a:ext cx="5249863" cy="3635375"/>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7173" name="Rectangle 5"/>
          <p:cNvSpPr>
            <a:spLocks noGrp="1" noChangeArrowheads="1"/>
          </p:cNvSpPr>
          <p:nvPr>
            <p:ph type="body" sz="quarter" idx="3"/>
          </p:nvPr>
        </p:nvSpPr>
        <p:spPr bwMode="auto">
          <a:xfrm>
            <a:off x="946150" y="4717200"/>
            <a:ext cx="4959350" cy="44051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848" tIns="46426" rIns="92848" bIns="46426" numCol="1" anchor="t" anchorCtr="0" compatLnSpc="1">
            <a:prstTxWarp prst="textNoShape">
              <a:avLst/>
            </a:prstTxWarp>
          </a:bodyPr>
          <a:lstStyle/>
          <a:p>
            <a:pPr lvl="0"/>
            <a:r>
              <a:rPr lang="de-DE" smtClean="0"/>
              <a:t>Klicken Sie, um die Formate des Vorlagentextes zu bearbeiten</a:t>
            </a:r>
          </a:p>
          <a:p>
            <a:pPr lvl="1"/>
            <a:r>
              <a:rPr lang="de-DE" smtClean="0"/>
              <a:t>Zweite Ebene</a:t>
            </a:r>
          </a:p>
          <a:p>
            <a:pPr lvl="2"/>
            <a:r>
              <a:rPr lang="de-DE" smtClean="0"/>
              <a:t>Dritte Ebene</a:t>
            </a:r>
          </a:p>
          <a:p>
            <a:pPr lvl="3"/>
            <a:r>
              <a:rPr lang="de-DE" smtClean="0"/>
              <a:t>Vierte Ebene</a:t>
            </a:r>
          </a:p>
          <a:p>
            <a:pPr lvl="4"/>
            <a:r>
              <a:rPr lang="de-DE" smtClean="0"/>
              <a:t>Fünfte Ebene</a:t>
            </a:r>
          </a:p>
        </p:txBody>
      </p:sp>
      <p:sp>
        <p:nvSpPr>
          <p:cNvPr id="7174" name="Rectangle 6"/>
          <p:cNvSpPr>
            <a:spLocks noGrp="1" noChangeArrowheads="1"/>
          </p:cNvSpPr>
          <p:nvPr>
            <p:ph type="ftr" sz="quarter" idx="4"/>
          </p:nvPr>
        </p:nvSpPr>
        <p:spPr bwMode="auto">
          <a:xfrm>
            <a:off x="1" y="9354021"/>
            <a:ext cx="2914650" cy="4665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848" tIns="46426" rIns="92848" bIns="46426" numCol="1" anchor="b" anchorCtr="0" compatLnSpc="1">
            <a:prstTxWarp prst="textNoShape">
              <a:avLst/>
            </a:prstTxWarp>
          </a:bodyPr>
          <a:lstStyle>
            <a:lvl1pPr defTabSz="929415" eaLnBrk="0" hangingPunct="0">
              <a:defRPr sz="1200"/>
            </a:lvl1pPr>
          </a:lstStyle>
          <a:p>
            <a:endParaRPr lang="de-DE"/>
          </a:p>
        </p:txBody>
      </p:sp>
      <p:sp>
        <p:nvSpPr>
          <p:cNvPr id="7175" name="Rectangle 7"/>
          <p:cNvSpPr>
            <a:spLocks noGrp="1" noChangeArrowheads="1"/>
          </p:cNvSpPr>
          <p:nvPr>
            <p:ph type="sldNum" sz="quarter" idx="5"/>
          </p:nvPr>
        </p:nvSpPr>
        <p:spPr bwMode="auto">
          <a:xfrm>
            <a:off x="3859214" y="9354021"/>
            <a:ext cx="2914650" cy="4665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848" tIns="46426" rIns="92848" bIns="46426" numCol="1" anchor="b" anchorCtr="0" compatLnSpc="1">
            <a:prstTxWarp prst="textNoShape">
              <a:avLst/>
            </a:prstTxWarp>
          </a:bodyPr>
          <a:lstStyle>
            <a:lvl1pPr algn="r" defTabSz="929415" eaLnBrk="0" hangingPunct="0">
              <a:defRPr sz="1200"/>
            </a:lvl1pPr>
          </a:lstStyle>
          <a:p>
            <a:fld id="{F993B252-B0FA-4A14-BA1F-100FDFD784FC}" type="slidenum">
              <a:rPr lang="de-DE"/>
              <a:pPr/>
              <a:t>‹Nr.›</a:t>
            </a:fld>
            <a:endParaRPr lang="de-DE"/>
          </a:p>
        </p:txBody>
      </p:sp>
    </p:spTree>
    <p:extLst>
      <p:ext uri="{BB962C8B-B14F-4D97-AF65-F5344CB8AC3E}">
        <p14:creationId xmlns:p14="http://schemas.microsoft.com/office/powerpoint/2010/main" val="409547309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F993B252-B0FA-4A14-BA1F-100FDFD784FC}" type="slidenum">
              <a:rPr lang="de-DE" smtClean="0"/>
              <a:pPr/>
              <a:t>2</a:t>
            </a:fld>
            <a:endParaRPr lang="de-DE"/>
          </a:p>
        </p:txBody>
      </p:sp>
    </p:spTree>
    <p:extLst>
      <p:ext uri="{BB962C8B-B14F-4D97-AF65-F5344CB8AC3E}">
        <p14:creationId xmlns:p14="http://schemas.microsoft.com/office/powerpoint/2010/main" val="33679805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F993B252-B0FA-4A14-BA1F-100FDFD784FC}" type="slidenum">
              <a:rPr lang="de-DE" smtClean="0"/>
              <a:pPr/>
              <a:t>14</a:t>
            </a:fld>
            <a:endParaRPr lang="de-DE"/>
          </a:p>
        </p:txBody>
      </p:sp>
    </p:spTree>
    <p:extLst>
      <p:ext uri="{BB962C8B-B14F-4D97-AF65-F5344CB8AC3E}">
        <p14:creationId xmlns:p14="http://schemas.microsoft.com/office/powerpoint/2010/main" val="33679805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758825" y="773113"/>
            <a:ext cx="5249863" cy="3635375"/>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84886579-4CC6-4CA9-B775-8C1931B9FD44}" type="slidenum">
              <a:rPr lang="de-DE" smtClean="0"/>
              <a:t>15</a:t>
            </a:fld>
            <a:endParaRPr lang="de-DE"/>
          </a:p>
        </p:txBody>
      </p:sp>
    </p:spTree>
    <p:extLst>
      <p:ext uri="{BB962C8B-B14F-4D97-AF65-F5344CB8AC3E}">
        <p14:creationId xmlns:p14="http://schemas.microsoft.com/office/powerpoint/2010/main" val="39805434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758825" y="773113"/>
            <a:ext cx="5249863" cy="3635375"/>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84886579-4CC6-4CA9-B775-8C1931B9FD44}" type="slidenum">
              <a:rPr lang="de-DE" smtClean="0"/>
              <a:t>17</a:t>
            </a:fld>
            <a:endParaRPr lang="de-DE"/>
          </a:p>
        </p:txBody>
      </p:sp>
    </p:spTree>
    <p:extLst>
      <p:ext uri="{BB962C8B-B14F-4D97-AF65-F5344CB8AC3E}">
        <p14:creationId xmlns:p14="http://schemas.microsoft.com/office/powerpoint/2010/main" val="39805434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F993B252-B0FA-4A14-BA1F-100FDFD784FC}" type="slidenum">
              <a:rPr lang="de-DE" smtClean="0"/>
              <a:pPr/>
              <a:t>18</a:t>
            </a:fld>
            <a:endParaRPr lang="de-DE"/>
          </a:p>
        </p:txBody>
      </p:sp>
    </p:spTree>
    <p:extLst>
      <p:ext uri="{BB962C8B-B14F-4D97-AF65-F5344CB8AC3E}">
        <p14:creationId xmlns:p14="http://schemas.microsoft.com/office/powerpoint/2010/main" val="33679805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7"/>
          <p:cNvSpPr>
            <a:spLocks noGrp="1" noChangeArrowheads="1"/>
          </p:cNvSpPr>
          <p:nvPr>
            <p:ph type="sldNum" sz="quarter" idx="5"/>
          </p:nvPr>
        </p:nvSpPr>
        <p:spPr>
          <a:noFill/>
        </p:spPr>
        <p:txBody>
          <a:bodyPr/>
          <a:lstStyle>
            <a:lvl1pPr defTabSz="905706" eaLnBrk="0" hangingPunct="0">
              <a:defRPr>
                <a:solidFill>
                  <a:schemeClr val="tx1"/>
                </a:solidFill>
                <a:latin typeface="Arial" charset="0"/>
              </a:defRPr>
            </a:lvl1pPr>
            <a:lvl2pPr marL="739738" indent="-284515" defTabSz="905706" eaLnBrk="0" hangingPunct="0">
              <a:defRPr>
                <a:solidFill>
                  <a:schemeClr val="tx1"/>
                </a:solidFill>
                <a:latin typeface="Arial" charset="0"/>
              </a:defRPr>
            </a:lvl2pPr>
            <a:lvl3pPr marL="1138059" indent="-227612" defTabSz="905706" eaLnBrk="0" hangingPunct="0">
              <a:defRPr>
                <a:solidFill>
                  <a:schemeClr val="tx1"/>
                </a:solidFill>
                <a:latin typeface="Arial" charset="0"/>
              </a:defRPr>
            </a:lvl3pPr>
            <a:lvl4pPr marL="1593282" indent="-227612" defTabSz="905706" eaLnBrk="0" hangingPunct="0">
              <a:defRPr>
                <a:solidFill>
                  <a:schemeClr val="tx1"/>
                </a:solidFill>
                <a:latin typeface="Arial" charset="0"/>
              </a:defRPr>
            </a:lvl4pPr>
            <a:lvl5pPr marL="2048506" indent="-227612" defTabSz="905706" eaLnBrk="0" hangingPunct="0">
              <a:defRPr>
                <a:solidFill>
                  <a:schemeClr val="tx1"/>
                </a:solidFill>
                <a:latin typeface="Arial" charset="0"/>
              </a:defRPr>
            </a:lvl5pPr>
            <a:lvl6pPr marL="2503730" indent="-227612" algn="ctr" defTabSz="905706" eaLnBrk="0" fontAlgn="base" hangingPunct="0">
              <a:spcBef>
                <a:spcPct val="0"/>
              </a:spcBef>
              <a:spcAft>
                <a:spcPct val="0"/>
              </a:spcAft>
              <a:defRPr>
                <a:solidFill>
                  <a:schemeClr val="tx1"/>
                </a:solidFill>
                <a:latin typeface="Arial" charset="0"/>
              </a:defRPr>
            </a:lvl6pPr>
            <a:lvl7pPr marL="2958953" indent="-227612" algn="ctr" defTabSz="905706" eaLnBrk="0" fontAlgn="base" hangingPunct="0">
              <a:spcBef>
                <a:spcPct val="0"/>
              </a:spcBef>
              <a:spcAft>
                <a:spcPct val="0"/>
              </a:spcAft>
              <a:defRPr>
                <a:solidFill>
                  <a:schemeClr val="tx1"/>
                </a:solidFill>
                <a:latin typeface="Arial" charset="0"/>
              </a:defRPr>
            </a:lvl7pPr>
            <a:lvl8pPr marL="3414177" indent="-227612" algn="ctr" defTabSz="905706" eaLnBrk="0" fontAlgn="base" hangingPunct="0">
              <a:spcBef>
                <a:spcPct val="0"/>
              </a:spcBef>
              <a:spcAft>
                <a:spcPct val="0"/>
              </a:spcAft>
              <a:defRPr>
                <a:solidFill>
                  <a:schemeClr val="tx1"/>
                </a:solidFill>
                <a:latin typeface="Arial" charset="0"/>
              </a:defRPr>
            </a:lvl8pPr>
            <a:lvl9pPr marL="3869400" indent="-227612" algn="ctr" defTabSz="905706" eaLnBrk="0" fontAlgn="base" hangingPunct="0">
              <a:spcBef>
                <a:spcPct val="0"/>
              </a:spcBef>
              <a:spcAft>
                <a:spcPct val="0"/>
              </a:spcAft>
              <a:defRPr>
                <a:solidFill>
                  <a:schemeClr val="tx1"/>
                </a:solidFill>
                <a:latin typeface="Arial" charset="0"/>
              </a:defRPr>
            </a:lvl9pPr>
          </a:lstStyle>
          <a:p>
            <a:pPr eaLnBrk="1" hangingPunct="1"/>
            <a:fld id="{6132A52A-CDC7-4AAD-A690-1E8C1D5ABB97}" type="slidenum">
              <a:rPr lang="de-DE"/>
              <a:pPr eaLnBrk="1" hangingPunct="1"/>
              <a:t>21</a:t>
            </a:fld>
            <a:endParaRPr lang="de-DE" dirty="0"/>
          </a:p>
        </p:txBody>
      </p:sp>
      <p:sp>
        <p:nvSpPr>
          <p:cNvPr id="12291" name="Rectangle 2"/>
          <p:cNvSpPr>
            <a:spLocks noGrp="1" noRot="1" noChangeAspect="1" noChangeArrowheads="1" noTextEdit="1"/>
          </p:cNvSpPr>
          <p:nvPr>
            <p:ph type="sldImg"/>
          </p:nvPr>
        </p:nvSpPr>
        <p:spPr>
          <a:xfrm>
            <a:off x="730250" y="736600"/>
            <a:ext cx="5340350" cy="3698875"/>
          </a:xfrm>
          <a:ln/>
        </p:spPr>
      </p:sp>
      <mc:AlternateContent xmlns:mc="http://schemas.openxmlformats.org/markup-compatibility/2006" xmlns:a14="http://schemas.microsoft.com/office/drawing/2010/main">
        <mc:Choice Requires="a14">
          <p:sp>
            <p:nvSpPr>
              <p:cNvPr id="12292" name="Rectangle 3"/>
              <p:cNvSpPr>
                <a:spLocks noGrp="1" noChangeArrowheads="1"/>
              </p:cNvSpPr>
              <p:nvPr>
                <p:ph type="body" idx="1"/>
              </p:nvPr>
            </p:nvSpPr>
            <p:spPr>
              <a:xfrm>
                <a:off x="679768" y="4684182"/>
                <a:ext cx="5438140" cy="4435239"/>
              </a:xfrm>
              <a:noFill/>
            </p:spPr>
            <p:txBody>
              <a:bodyPr/>
              <a:lstStyle/>
              <a:p>
                <a:pPr eaLnBrk="1" hangingPunct="1">
                  <a:buFontTx/>
                  <a:buNone/>
                </a:pPr>
                <a:endParaRPr lang="de-DE" dirty="0"/>
              </a:p>
            </p:txBody>
          </p:sp>
        </mc:Choice>
        <mc:Fallback xmlns="">
          <p:sp>
            <p:nvSpPr>
              <p:cNvPr id="12292" name="Rectangle 3"/>
              <p:cNvSpPr>
                <a:spLocks noGrp="1" noChangeArrowheads="1"/>
              </p:cNvSpPr>
              <p:nvPr>
                <p:ph type="body" idx="1"/>
              </p:nvPr>
            </p:nvSpPr>
            <p:spPr>
              <a:xfrm>
                <a:off x="679768" y="4718131"/>
                <a:ext cx="5438140" cy="4467383"/>
              </a:xfrm>
              <a:noFill/>
            </p:spPr>
            <p:txBody>
              <a:bodyPr/>
              <a:lstStyle/>
              <a:p>
                <a:pPr eaLnBrk="1" hangingPunct="1">
                  <a:buFontTx/>
                  <a:buNone/>
                </a:pPr>
                <a:r>
                  <a:rPr lang="de-DE" sz="1600" dirty="0" smtClean="0"/>
                  <a:t>Wegen</a:t>
                </a:r>
                <a:r>
                  <a:rPr lang="de-DE" sz="1600" baseline="0" dirty="0" smtClean="0"/>
                  <a:t> der im Vergleich zu Baufume et al. größeren Transportmenge wurde hier</a:t>
                </a:r>
              </a:p>
              <a:p>
                <a:pPr eaLnBrk="1" hangingPunct="1">
                  <a:buFontTx/>
                  <a:buNone/>
                </a:pPr>
                <a:endParaRPr lang="de-DE" sz="1600" baseline="0" dirty="0" smtClean="0"/>
              </a:p>
              <a:p>
                <a:pPr marL="342900" indent="-342900" eaLnBrk="1" hangingPunct="1">
                  <a:buFontTx/>
                  <a:buAutoNum type="arabicPeriod"/>
                </a:pPr>
                <a:r>
                  <a:rPr lang="de-DE" sz="1600" baseline="0" dirty="0" smtClean="0"/>
                  <a:t>im Transmissionsnetz der mittlere Durchmesser von 220 auf 246 mm angepasst und</a:t>
                </a:r>
              </a:p>
              <a:p>
                <a:pPr marL="342900" indent="-342900" eaLnBrk="1" hangingPunct="1">
                  <a:buFontTx/>
                  <a:buAutoNum type="arabicPeriod"/>
                </a:pPr>
                <a:r>
                  <a:rPr lang="de-DE" sz="1600" baseline="0" dirty="0" smtClean="0"/>
                  <a:t>die Länge des Distributionsnetzes unter Hinzuziehung der Ergebnisse DA-Grüger linear extrapoliert =&gt; L [km] = 2,43 * </a:t>
                </a:r>
                <a:r>
                  <a:rPr lang="de-DE" sz="1600" baseline="0" dirty="0" err="1" smtClean="0"/>
                  <a:t>zT</a:t>
                </a:r>
                <a:r>
                  <a:rPr lang="de-DE" sz="1600" baseline="0" dirty="0" smtClean="0"/>
                  <a:t> + 7356          mit </a:t>
                </a:r>
                <a:r>
                  <a:rPr lang="de-DE" sz="1600" baseline="0" dirty="0" err="1" smtClean="0"/>
                  <a:t>zT</a:t>
                </a:r>
                <a:r>
                  <a:rPr lang="de-DE" sz="1600" baseline="0" dirty="0" smtClean="0"/>
                  <a:t> = Zahl der Tankstellen</a:t>
                </a:r>
              </a:p>
              <a:p>
                <a:pPr eaLnBrk="1" hangingPunct="1">
                  <a:buFontTx/>
                  <a:buNone/>
                </a:pPr>
                <a:endParaRPr lang="de-DE" sz="1600" baseline="0" dirty="0" smtClean="0"/>
              </a:p>
              <a:p>
                <a:pPr marL="0" marR="0" indent="0" algn="l" defTabSz="914400" rtl="0" eaLnBrk="1" fontAlgn="base" latinLnBrk="0" hangingPunct="1">
                  <a:lnSpc>
                    <a:spcPct val="100000"/>
                  </a:lnSpc>
                  <a:spcBef>
                    <a:spcPct val="30000"/>
                  </a:spcBef>
                  <a:spcAft>
                    <a:spcPct val="0"/>
                  </a:spcAft>
                  <a:buClrTx/>
                  <a:buSzTx/>
                  <a:buFontTx/>
                  <a:buNone/>
                  <a:tabLst/>
                  <a:defRPr/>
                </a:pPr>
                <a:r>
                  <a:rPr lang="de-DE" sz="1600" baseline="0" dirty="0" smtClean="0"/>
                  <a:t>Die zugrunde liegende Kostenfunktion:   </a:t>
                </a:r>
                <a:r>
                  <a:rPr lang="de-DE" sz="1200" i="0" kern="1200" smtClean="0">
                    <a:solidFill>
                      <a:schemeClr val="tx1"/>
                    </a:solidFill>
                    <a:effectLst/>
                    <a:latin typeface="Cambria Math"/>
                    <a:ea typeface="+mn-ea"/>
                    <a:cs typeface="+mn-cs"/>
                  </a:rPr>
                  <a:t>"Investition [€/m]</a:t>
                </a:r>
                <a:r>
                  <a:rPr lang="de-DE" sz="1200" i="0" kern="1200">
                    <a:solidFill>
                      <a:schemeClr val="tx1"/>
                    </a:solidFill>
                    <a:effectLst/>
                    <a:latin typeface="Cambria Math"/>
                    <a:ea typeface="+mn-ea"/>
                    <a:cs typeface="+mn-cs"/>
                  </a:rPr>
                  <a:t>" =8,33 ×〖10〗^(−4) 𝐷^2+0,9196 𝐷+250</a:t>
                </a:r>
                <a:r>
                  <a:rPr lang="de-DE" sz="1200" kern="1200" dirty="0" smtClean="0">
                    <a:solidFill>
                      <a:schemeClr val="tx1"/>
                    </a:solidFill>
                    <a:effectLst/>
                    <a:latin typeface="Times New Roman" pitchFamily="18" charset="0"/>
                    <a:ea typeface="+mn-ea"/>
                    <a:cs typeface="+mn-cs"/>
                  </a:rPr>
                  <a:t>            mit D in mm stammt von</a:t>
                </a:r>
                <a:r>
                  <a:rPr lang="de-DE" sz="1200" kern="1200" baseline="0" dirty="0" smtClean="0">
                    <a:solidFill>
                      <a:schemeClr val="tx1"/>
                    </a:solidFill>
                    <a:effectLst/>
                    <a:latin typeface="Times New Roman" pitchFamily="18" charset="0"/>
                    <a:ea typeface="+mn-ea"/>
                    <a:cs typeface="+mn-cs"/>
                  </a:rPr>
                  <a:t> D. Krieg, muss aber noch beschrieben werden.</a:t>
                </a:r>
              </a:p>
              <a:p>
                <a:pPr marL="0" marR="0" indent="0" algn="l" defTabSz="914400" rtl="0" eaLnBrk="1" fontAlgn="base" latinLnBrk="0" hangingPunct="1">
                  <a:lnSpc>
                    <a:spcPct val="100000"/>
                  </a:lnSpc>
                  <a:spcBef>
                    <a:spcPct val="30000"/>
                  </a:spcBef>
                  <a:spcAft>
                    <a:spcPct val="0"/>
                  </a:spcAft>
                  <a:buClrTx/>
                  <a:buSzTx/>
                  <a:buFontTx/>
                  <a:buNone/>
                  <a:tabLst/>
                  <a:defRPr/>
                </a:pPr>
                <a:endParaRPr lang="de-DE" sz="1200" kern="1200" baseline="0" dirty="0" smtClean="0">
                  <a:solidFill>
                    <a:schemeClr val="tx1"/>
                  </a:solidFill>
                  <a:effectLst/>
                  <a:latin typeface="Times New Roman" pitchFamily="18" charset="0"/>
                  <a:ea typeface="+mn-ea"/>
                  <a:cs typeface="+mn-cs"/>
                </a:endParaRPr>
              </a:p>
              <a:p>
                <a:pPr marL="0" marR="0" indent="0" algn="l" defTabSz="914400" rtl="0" eaLnBrk="1" fontAlgn="base" latinLnBrk="0" hangingPunct="1">
                  <a:lnSpc>
                    <a:spcPct val="100000"/>
                  </a:lnSpc>
                  <a:spcBef>
                    <a:spcPct val="30000"/>
                  </a:spcBef>
                  <a:spcAft>
                    <a:spcPct val="0"/>
                  </a:spcAft>
                  <a:buClrTx/>
                  <a:buSzTx/>
                  <a:buFontTx/>
                  <a:buNone/>
                  <a:tabLst/>
                  <a:defRPr/>
                </a:pPr>
                <a:r>
                  <a:rPr lang="de-DE" sz="1200" kern="1200" baseline="0" dirty="0" smtClean="0">
                    <a:solidFill>
                      <a:schemeClr val="tx1"/>
                    </a:solidFill>
                    <a:effectLst/>
                    <a:latin typeface="Times New Roman" pitchFamily="18" charset="0"/>
                    <a:ea typeface="+mn-ea"/>
                    <a:cs typeface="+mn-cs"/>
                  </a:rPr>
                  <a:t>Die Spanne bei der Investition in das Verteilnetz beruht auf der Anwendung eines </a:t>
                </a:r>
                <a:r>
                  <a:rPr lang="de-DE" sz="1200" kern="1200" baseline="0" dirty="0" err="1" smtClean="0">
                    <a:solidFill>
                      <a:schemeClr val="tx1"/>
                    </a:solidFill>
                    <a:effectLst/>
                    <a:latin typeface="Times New Roman" pitchFamily="18" charset="0"/>
                    <a:ea typeface="+mn-ea"/>
                    <a:cs typeface="+mn-cs"/>
                  </a:rPr>
                  <a:t>Umwegfaktors</a:t>
                </a:r>
                <a:r>
                  <a:rPr lang="de-DE" sz="1200" kern="1200" baseline="0" dirty="0" smtClean="0">
                    <a:solidFill>
                      <a:schemeClr val="tx1"/>
                    </a:solidFill>
                    <a:effectLst/>
                    <a:latin typeface="Times New Roman" pitchFamily="18" charset="0"/>
                    <a:ea typeface="+mn-ea"/>
                    <a:cs typeface="+mn-cs"/>
                  </a:rPr>
                  <a:t> von 1 bzw. 1,5. Krieg nimmt im Erwartungswert 1,4 (</a:t>
                </a:r>
                <a:r>
                  <a:rPr lang="de-DE" sz="1200" kern="1200" baseline="0" dirty="0" err="1" smtClean="0">
                    <a:solidFill>
                      <a:schemeClr val="tx1"/>
                    </a:solidFill>
                    <a:effectLst/>
                    <a:latin typeface="Times New Roman" pitchFamily="18" charset="0"/>
                    <a:ea typeface="+mn-ea"/>
                    <a:cs typeface="+mn-cs"/>
                  </a:rPr>
                  <a:t>Diss</a:t>
                </a:r>
                <a:r>
                  <a:rPr lang="de-DE" sz="1200" kern="1200" baseline="0" dirty="0" smtClean="0">
                    <a:solidFill>
                      <a:schemeClr val="tx1"/>
                    </a:solidFill>
                    <a:effectLst/>
                    <a:latin typeface="Times New Roman" pitchFamily="18" charset="0"/>
                    <a:ea typeface="+mn-ea"/>
                    <a:cs typeface="+mn-cs"/>
                  </a:rPr>
                  <a:t>.-Entwurf 2011). Linssen sagt, das wäre viel zu hoch.</a:t>
                </a:r>
                <a:endParaRPr lang="de-DE" sz="1200" kern="1200" dirty="0">
                  <a:solidFill>
                    <a:schemeClr val="tx1"/>
                  </a:solidFill>
                  <a:effectLst/>
                  <a:latin typeface="Times New Roman" pitchFamily="18" charset="0"/>
                  <a:ea typeface="+mn-ea"/>
                  <a:cs typeface="+mn-cs"/>
                </a:endParaRPr>
              </a:p>
            </p:txBody>
          </p:sp>
        </mc:Fallback>
      </mc:AlternateContent>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Folienbildplatzhalter 1"/>
          <p:cNvSpPr>
            <a:spLocks noGrp="1" noRot="1" noChangeAspect="1" noTextEdit="1"/>
          </p:cNvSpPr>
          <p:nvPr>
            <p:ph type="sldImg"/>
          </p:nvPr>
        </p:nvSpPr>
        <p:spPr>
          <a:ln/>
        </p:spPr>
      </p:sp>
      <p:sp>
        <p:nvSpPr>
          <p:cNvPr id="10243" name="Notizenplatzhalter 2"/>
          <p:cNvSpPr>
            <a:spLocks noGrp="1"/>
          </p:cNvSpPr>
          <p:nvPr>
            <p:ph type="body" idx="1"/>
          </p:nvPr>
        </p:nvSpPr>
        <p:spPr>
          <a:noFill/>
        </p:spPr>
        <p:txBody>
          <a:bodyPr/>
          <a:lstStyle/>
          <a:p>
            <a:r>
              <a:rPr lang="en-US" altLang="de-DE" smtClean="0">
                <a:latin typeface="Arial" pitchFamily="34" charset="0"/>
              </a:rPr>
              <a:t>“alternatives”= </a:t>
            </a:r>
            <a:r>
              <a:rPr lang="de-DE" altLang="de-DE" smtClean="0">
                <a:latin typeface="Arial" pitchFamily="34" charset="0"/>
              </a:rPr>
              <a:t>Wahlmöglichkeiten für die Lösung des Entscheidungsproblems</a:t>
            </a:r>
          </a:p>
          <a:p>
            <a:endParaRPr lang="en-US" altLang="de-DE" smtClean="0">
              <a:latin typeface="Arial" pitchFamily="34" charset="0"/>
            </a:endParaRPr>
          </a:p>
        </p:txBody>
      </p:sp>
      <p:sp>
        <p:nvSpPr>
          <p:cNvPr id="10244" name="Fußzeilenplatzhalter 3"/>
          <p:cNvSpPr>
            <a:spLocks noGrp="1"/>
          </p:cNvSpPr>
          <p:nvPr>
            <p:ph type="ftr" sz="quarter" idx="4"/>
          </p:nvPr>
        </p:nvSpPr>
        <p:spPr>
          <a:noFill/>
        </p:spPr>
        <p:txBody>
          <a:bodyPr/>
          <a:lstStyle>
            <a:lvl1pPr eaLnBrk="0" hangingPunct="0">
              <a:spcBef>
                <a:spcPct val="30000"/>
              </a:spcBef>
              <a:defRPr sz="1200">
                <a:solidFill>
                  <a:schemeClr val="tx1"/>
                </a:solidFill>
                <a:latin typeface="Arial" pitchFamily="34" charset="0"/>
              </a:defRPr>
            </a:lvl1pPr>
            <a:lvl2pPr marL="742950" indent="-285750" eaLnBrk="0" hangingPunct="0">
              <a:spcBef>
                <a:spcPct val="30000"/>
              </a:spcBef>
              <a:defRPr sz="1200">
                <a:solidFill>
                  <a:schemeClr val="tx1"/>
                </a:solidFill>
                <a:latin typeface="Arial" pitchFamily="34" charset="0"/>
              </a:defRPr>
            </a:lvl2pPr>
            <a:lvl3pPr marL="1143000" indent="-228600" eaLnBrk="0" hangingPunct="0">
              <a:spcBef>
                <a:spcPct val="30000"/>
              </a:spcBef>
              <a:defRPr sz="1200">
                <a:solidFill>
                  <a:schemeClr val="tx1"/>
                </a:solidFill>
                <a:latin typeface="Arial" pitchFamily="34" charset="0"/>
              </a:defRPr>
            </a:lvl3pPr>
            <a:lvl4pPr marL="1600200" indent="-228600" eaLnBrk="0" hangingPunct="0">
              <a:spcBef>
                <a:spcPct val="30000"/>
              </a:spcBef>
              <a:defRPr sz="1200">
                <a:solidFill>
                  <a:schemeClr val="tx1"/>
                </a:solidFill>
                <a:latin typeface="Arial" pitchFamily="34" charset="0"/>
              </a:defRPr>
            </a:lvl4pPr>
            <a:lvl5pPr marL="2057400" indent="-228600" eaLnBrk="0" hangingPunct="0">
              <a:spcBef>
                <a:spcPct val="30000"/>
              </a:spcBef>
              <a:defRPr sz="1200">
                <a:solidFill>
                  <a:schemeClr val="tx1"/>
                </a:solidFill>
                <a:latin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endParaRPr lang="de-DE" altLang="de-DE"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Folienbildplatzhalter 1"/>
          <p:cNvSpPr>
            <a:spLocks noGrp="1" noRot="1" noChangeAspect="1" noTextEdit="1"/>
          </p:cNvSpPr>
          <p:nvPr>
            <p:ph type="sldImg"/>
          </p:nvPr>
        </p:nvSpPr>
        <p:spPr>
          <a:ln/>
        </p:spPr>
      </p:sp>
      <p:sp>
        <p:nvSpPr>
          <p:cNvPr id="11267" name="Notizenplatzhalter 2"/>
          <p:cNvSpPr>
            <a:spLocks noGrp="1"/>
          </p:cNvSpPr>
          <p:nvPr>
            <p:ph type="body" idx="1"/>
          </p:nvPr>
        </p:nvSpPr>
        <p:spPr>
          <a:noFill/>
        </p:spPr>
        <p:txBody>
          <a:bodyPr/>
          <a:lstStyle/>
          <a:p>
            <a:pPr algn="just"/>
            <a:r>
              <a:rPr lang="de-DE" altLang="de-DE" smtClean="0">
                <a:latin typeface="Arial" pitchFamily="34" charset="0"/>
              </a:rPr>
              <a:t>Grundsätzlich unterscheiden sich multikritielle Problemstellungen dadurch, das eine diskrete oder kontinuierliche Menge an Alternativen (Lösungen, Handlungsmöglichkeiten, Optionen, Aktionen) besteht.</a:t>
            </a:r>
          </a:p>
          <a:p>
            <a:pPr algn="just"/>
            <a:endParaRPr lang="de-DE" altLang="de-DE" smtClean="0">
              <a:latin typeface="Arial" pitchFamily="34" charset="0"/>
            </a:endParaRPr>
          </a:p>
          <a:p>
            <a:pPr algn="just"/>
            <a:r>
              <a:rPr lang="de-DE" altLang="de-DE" smtClean="0">
                <a:latin typeface="Arial" pitchFamily="34" charset="0"/>
              </a:rPr>
              <a:t>Innerhalb der </a:t>
            </a:r>
            <a:r>
              <a:rPr lang="de-DE" altLang="de-DE" b="1" smtClean="0">
                <a:latin typeface="Arial" pitchFamily="34" charset="0"/>
              </a:rPr>
              <a:t>MCDA-</a:t>
            </a:r>
            <a:r>
              <a:rPr lang="de-DE" altLang="de-DE" smtClean="0">
                <a:latin typeface="Arial" pitchFamily="34" charset="0"/>
              </a:rPr>
              <a:t>Methode wird zwischen den beiden Bereichen Multi-Objective Decision Making (</a:t>
            </a:r>
            <a:r>
              <a:rPr lang="de-DE" altLang="de-DE" b="1" smtClean="0">
                <a:latin typeface="Arial" pitchFamily="34" charset="0"/>
              </a:rPr>
              <a:t>MODM</a:t>
            </a:r>
            <a:r>
              <a:rPr lang="de-DE" altLang="de-DE" smtClean="0">
                <a:latin typeface="Arial" pitchFamily="34" charset="0"/>
              </a:rPr>
              <a:t>) und Multi Attribute-Decision Making (</a:t>
            </a:r>
            <a:r>
              <a:rPr lang="de-DE" altLang="de-DE" b="1" smtClean="0">
                <a:latin typeface="Arial" pitchFamily="34" charset="0"/>
              </a:rPr>
              <a:t>MADM</a:t>
            </a:r>
            <a:r>
              <a:rPr lang="de-DE" altLang="de-DE" smtClean="0">
                <a:latin typeface="Arial" pitchFamily="34" charset="0"/>
              </a:rPr>
              <a:t>) unterschieden. Diese unterscheiden sich primär über die Ausgestaltung der Alternativen sowie in den Ergebnissen.</a:t>
            </a:r>
          </a:p>
          <a:p>
            <a:pPr algn="just"/>
            <a:endParaRPr lang="en-US" altLang="de-DE" smtClean="0">
              <a:latin typeface="Arial" pitchFamily="34" charset="0"/>
            </a:endParaRPr>
          </a:p>
          <a:p>
            <a:pPr algn="just"/>
            <a:r>
              <a:rPr lang="en-US" altLang="de-DE" b="1" smtClean="0">
                <a:latin typeface="Arial" pitchFamily="34" charset="0"/>
              </a:rPr>
              <a:t>MODM-</a:t>
            </a:r>
            <a:r>
              <a:rPr lang="en-US" altLang="de-DE" smtClean="0">
                <a:latin typeface="Arial" pitchFamily="34" charset="0"/>
              </a:rPr>
              <a:t>Methoden </a:t>
            </a:r>
            <a:r>
              <a:rPr lang="de-DE" altLang="de-DE" smtClean="0">
                <a:latin typeface="Arial" pitchFamily="34" charset="0"/>
              </a:rPr>
              <a:t>zielen darauf ab, aus einer stetigen Menge (Lösungsraum) an Alternativen, unter Berücksichtigung von definierten Nebenbedingungen, eine im Sinne des Entscheiders optimale Lösung zu berechnen oder aus bekannten Alternativen auszuwählen, die der optimalen Lösung am nächsten kommen. MODM-Probleme sind als mathematisches Programmierungsmodell bzw. Vektoroptimierungsmodell mit mehreren gleichzeitig zu optimierenden Zielfunktionen formulierbar.  Damit wird die MODM-Methode zur Systemoptimierung eingesetzt, wenn beispielsweise aus einer nahezu unendlichen Anzahl möglicher Kombinationen von Energietechnologien das optimale System ermittelt werden soll. Besteht jedoch bereits eine eingegrenzte Auswahl an Optionen, so wird die MADM-Methode bevorzugt. Ein Nachteile der MODM-Ansätze ist jedoch, dass die Anzahl an Zielfunktionen und Restriktionen, die integriert werden können, aufgrund von Modellierungs-Beschränkungen begrenzt ist. Auch können Lösungen auftreten, die in Realität nicht umsetzbar sind oder zur Verfügung stehen. (z.B. Das Wunschauto, das alle Kriterien erfüllt, ist auf dem Markt nicht verfügbar)</a:t>
            </a:r>
          </a:p>
          <a:p>
            <a:pPr algn="just"/>
            <a:endParaRPr lang="de-DE" altLang="de-DE" smtClean="0">
              <a:latin typeface="Arial" pitchFamily="34" charset="0"/>
            </a:endParaRPr>
          </a:p>
          <a:p>
            <a:pPr algn="just"/>
            <a:r>
              <a:rPr lang="de-DE" altLang="de-DE" b="1" smtClean="0">
                <a:latin typeface="Arial" pitchFamily="34" charset="0"/>
              </a:rPr>
              <a:t>Weitere Beispiele</a:t>
            </a:r>
            <a:r>
              <a:rPr lang="de-DE" altLang="de-DE" smtClean="0">
                <a:latin typeface="Arial" pitchFamily="34" charset="0"/>
              </a:rPr>
              <a:t>: Die MODM beschäftigt sich mit der Optimierung von Problemen unter Berücksichtigung mehrerer Zielfunktionsfunktionen, die sich teilweise widersprechen können. Dies soll in den folgenden Beispielen verdeutlicht werden:</a:t>
            </a:r>
          </a:p>
          <a:p>
            <a:pPr algn="just"/>
            <a:endParaRPr lang="de-DE" altLang="de-DE" smtClean="0">
              <a:latin typeface="Arial" pitchFamily="34" charset="0"/>
            </a:endParaRPr>
          </a:p>
          <a:p>
            <a:pPr algn="just"/>
            <a:r>
              <a:rPr lang="de-DE" altLang="de-DE" smtClean="0">
                <a:latin typeface="Arial" pitchFamily="34" charset="0"/>
              </a:rPr>
              <a:t>(1) In der Medizin möchte man eine maximale Wirkung, aber minimale Nebenwirkungen erzielen. Die beiden Zielfunktionen Wirkung und Nebenwirkungen widersprechen sich. Sie können nicht gleichzeitig beide optimal erfüllt werden. Gesucht wird also eine multikriterielle Lösung. </a:t>
            </a:r>
          </a:p>
          <a:p>
            <a:pPr algn="just"/>
            <a:endParaRPr lang="de-DE" altLang="de-DE" smtClean="0">
              <a:latin typeface="Arial" pitchFamily="34" charset="0"/>
            </a:endParaRPr>
          </a:p>
          <a:p>
            <a:pPr algn="just"/>
            <a:r>
              <a:rPr lang="de-DE" altLang="de-DE" smtClean="0">
                <a:latin typeface="Arial" pitchFamily="34" charset="0"/>
              </a:rPr>
              <a:t>(2) Bei Finanzanlagen soll ein maximaler Ertrag mit minimalem Risiko erzielt werden. Hier wählt man als multikriterielle Lösung ein Portfolio von Aktien aus, das so zusammengestellt wird, dass das Risiko und der Ertrag den Anforderungen genügt.</a:t>
            </a:r>
          </a:p>
          <a:p>
            <a:pPr algn="just"/>
            <a:endParaRPr lang="de-DE" altLang="de-DE" smtClean="0">
              <a:latin typeface="Arial" pitchFamily="34" charset="0"/>
            </a:endParaRPr>
          </a:p>
          <a:p>
            <a:pPr algn="just"/>
            <a:endParaRPr lang="de-DE" altLang="de-DE" smtClean="0">
              <a:latin typeface="Arial" pitchFamily="34" charset="0"/>
            </a:endParaRPr>
          </a:p>
          <a:p>
            <a:pPr algn="just"/>
            <a:r>
              <a:rPr lang="de-DE" altLang="de-DE" b="1" smtClean="0">
                <a:latin typeface="Arial" pitchFamily="34" charset="0"/>
              </a:rPr>
              <a:t>MADM</a:t>
            </a:r>
            <a:r>
              <a:rPr lang="de-DE" altLang="de-DE" smtClean="0">
                <a:latin typeface="Arial" pitchFamily="34" charset="0"/>
              </a:rPr>
              <a:t>-Methoden zielen darauf ab, eine diskrete Menge bereits bekannter Alternativen auf Basis mehrerer Kriterien zu bewerten. Dies bedeutet, dass die Alternativen vor der Bewertung exakt definiert und bezüglich der Kriterien verglichen werden. Das Ziel ist es, zwischen den rivalisierenden Alternativen die beste Lösung zu finden. Dabei handelt es sich oft um eine Kompromisslösung, solange keine der Alternativen dominiert. </a:t>
            </a:r>
          </a:p>
          <a:p>
            <a:pPr algn="just"/>
            <a:endParaRPr lang="de-DE" altLang="de-DE" smtClean="0">
              <a:latin typeface="Arial" pitchFamily="34" charset="0"/>
            </a:endParaRPr>
          </a:p>
          <a:p>
            <a:pPr algn="just"/>
            <a:endParaRPr lang="de-DE" altLang="de-DE" smtClean="0">
              <a:latin typeface="Arial" pitchFamily="34" charset="0"/>
            </a:endParaRPr>
          </a:p>
          <a:p>
            <a:pPr algn="just"/>
            <a:endParaRPr lang="de-DE" altLang="de-DE" smtClean="0">
              <a:latin typeface="Arial" pitchFamily="34" charset="0"/>
            </a:endParaRPr>
          </a:p>
          <a:p>
            <a:pPr algn="just"/>
            <a:endParaRPr lang="de-DE" altLang="de-DE" smtClean="0">
              <a:latin typeface="Arial" pitchFamily="34" charset="0"/>
            </a:endParaRPr>
          </a:p>
          <a:p>
            <a:pPr algn="just"/>
            <a:endParaRPr lang="de-DE" altLang="de-DE" smtClean="0">
              <a:latin typeface="Arial" pitchFamily="34" charset="0"/>
            </a:endParaRPr>
          </a:p>
          <a:p>
            <a:pPr algn="just"/>
            <a:endParaRPr lang="de-DE" altLang="de-DE" smtClean="0">
              <a:latin typeface="Arial" pitchFamily="34" charset="0"/>
            </a:endParaRPr>
          </a:p>
          <a:p>
            <a:pPr algn="just"/>
            <a:endParaRPr lang="de-DE" altLang="de-DE" smtClean="0">
              <a:latin typeface="Arial" pitchFamily="34" charset="0"/>
            </a:endParaRPr>
          </a:p>
          <a:p>
            <a:pPr algn="just"/>
            <a:endParaRPr lang="de-DE" altLang="de-DE" smtClean="0">
              <a:latin typeface="Arial" pitchFamily="34" charset="0"/>
            </a:endParaRPr>
          </a:p>
          <a:p>
            <a:pPr algn="just"/>
            <a:endParaRPr lang="de-DE" altLang="de-DE" smtClean="0">
              <a:latin typeface="Arial" pitchFamily="34" charset="0"/>
            </a:endParaRPr>
          </a:p>
          <a:p>
            <a:pPr algn="just"/>
            <a:endParaRPr lang="de-DE" altLang="de-DE" smtClean="0">
              <a:latin typeface="Arial" pitchFamily="34" charset="0"/>
            </a:endParaRPr>
          </a:p>
          <a:p>
            <a:pPr algn="just"/>
            <a:endParaRPr lang="de-DE" altLang="de-DE" smtClean="0">
              <a:latin typeface="Arial" pitchFamily="34" charset="0"/>
            </a:endParaRPr>
          </a:p>
        </p:txBody>
      </p:sp>
      <p:sp>
        <p:nvSpPr>
          <p:cNvPr id="11268" name="Fußzeilenplatzhalter 3"/>
          <p:cNvSpPr>
            <a:spLocks noGrp="1"/>
          </p:cNvSpPr>
          <p:nvPr>
            <p:ph type="ftr" sz="quarter" idx="4"/>
          </p:nvPr>
        </p:nvSpPr>
        <p:spPr>
          <a:noFill/>
        </p:spPr>
        <p:txBody>
          <a:bodyPr/>
          <a:lstStyle>
            <a:lvl1pPr eaLnBrk="0" hangingPunct="0">
              <a:spcBef>
                <a:spcPct val="30000"/>
              </a:spcBef>
              <a:defRPr sz="1200">
                <a:solidFill>
                  <a:schemeClr val="tx1"/>
                </a:solidFill>
                <a:latin typeface="Arial" pitchFamily="34" charset="0"/>
              </a:defRPr>
            </a:lvl1pPr>
            <a:lvl2pPr marL="742950" indent="-285750" eaLnBrk="0" hangingPunct="0">
              <a:spcBef>
                <a:spcPct val="30000"/>
              </a:spcBef>
              <a:defRPr sz="1200">
                <a:solidFill>
                  <a:schemeClr val="tx1"/>
                </a:solidFill>
                <a:latin typeface="Arial" pitchFamily="34" charset="0"/>
              </a:defRPr>
            </a:lvl2pPr>
            <a:lvl3pPr marL="1143000" indent="-228600" eaLnBrk="0" hangingPunct="0">
              <a:spcBef>
                <a:spcPct val="30000"/>
              </a:spcBef>
              <a:defRPr sz="1200">
                <a:solidFill>
                  <a:schemeClr val="tx1"/>
                </a:solidFill>
                <a:latin typeface="Arial" pitchFamily="34" charset="0"/>
              </a:defRPr>
            </a:lvl3pPr>
            <a:lvl4pPr marL="1600200" indent="-228600" eaLnBrk="0" hangingPunct="0">
              <a:spcBef>
                <a:spcPct val="30000"/>
              </a:spcBef>
              <a:defRPr sz="1200">
                <a:solidFill>
                  <a:schemeClr val="tx1"/>
                </a:solidFill>
                <a:latin typeface="Arial" pitchFamily="34" charset="0"/>
              </a:defRPr>
            </a:lvl4pPr>
            <a:lvl5pPr marL="2057400" indent="-228600" eaLnBrk="0" hangingPunct="0">
              <a:spcBef>
                <a:spcPct val="30000"/>
              </a:spcBef>
              <a:defRPr sz="1200">
                <a:solidFill>
                  <a:schemeClr val="tx1"/>
                </a:solidFill>
                <a:latin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endParaRPr lang="de-DE" altLang="de-DE"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Folienbildplatzhalter 1"/>
          <p:cNvSpPr>
            <a:spLocks noGrp="1" noRot="1" noChangeAspect="1" noTextEdit="1"/>
          </p:cNvSpPr>
          <p:nvPr>
            <p:ph type="sldImg"/>
          </p:nvPr>
        </p:nvSpPr>
        <p:spPr>
          <a:ln/>
        </p:spPr>
      </p:sp>
      <p:sp>
        <p:nvSpPr>
          <p:cNvPr id="3" name="Notizenplatzhalter 2"/>
          <p:cNvSpPr>
            <a:spLocks noGrp="1"/>
          </p:cNvSpPr>
          <p:nvPr>
            <p:ph type="body" idx="1"/>
          </p:nvPr>
        </p:nvSpPr>
        <p:spPr/>
        <p:txBody>
          <a:bodyPr/>
          <a:lstStyle/>
          <a:p>
            <a:pPr algn="just">
              <a:defRPr/>
            </a:pPr>
            <a:r>
              <a:rPr lang="de-DE" b="1" dirty="0" smtClean="0"/>
              <a:t>1. Entscheidungsproblem</a:t>
            </a:r>
          </a:p>
          <a:p>
            <a:pPr marL="171450" indent="-171450" algn="just">
              <a:buFont typeface="Arial" panose="020B0604020202020204" pitchFamily="34" charset="0"/>
              <a:buChar char="•"/>
              <a:defRPr/>
            </a:pPr>
            <a:r>
              <a:rPr lang="de-DE" dirty="0" smtClean="0"/>
              <a:t>Klärung des verfolgten Zieles. Dabei beschreibt das Ziel einen zukünftigen von Status quo verschiedenen und erwünschten Zustand, z.B. das alte Auto ist defekt und nun muss ein neues angeschafft werden</a:t>
            </a:r>
          </a:p>
          <a:p>
            <a:pPr marL="171450" indent="-171450" algn="just">
              <a:buFont typeface="Arial" panose="020B0604020202020204" pitchFamily="34" charset="0"/>
              <a:buChar char="•"/>
              <a:defRPr/>
            </a:pPr>
            <a:r>
              <a:rPr lang="de-DE" dirty="0" smtClean="0"/>
              <a:t>Ziele müssen messbar und realistisch sein und können vom Entscheidungsträger individuell festgelegt werden.</a:t>
            </a:r>
          </a:p>
          <a:p>
            <a:pPr marL="171450" indent="-171450" algn="just">
              <a:buFont typeface="Arial" panose="020B0604020202020204" pitchFamily="34" charset="0"/>
              <a:buChar char="•"/>
              <a:defRPr/>
            </a:pPr>
            <a:r>
              <a:rPr lang="de-DE" dirty="0" smtClean="0"/>
              <a:t>In der Realität werden oft mehrere Unterziele verfolgt, z.B. neues Auto mit (a) wenig CO2-Ausstoß, (b) geringen Unterhaltskosten und (c) viel Platz.</a:t>
            </a:r>
          </a:p>
          <a:p>
            <a:pPr marL="171450" indent="-171450" algn="just">
              <a:buFont typeface="Arial" panose="020B0604020202020204" pitchFamily="34" charset="0"/>
              <a:buChar char="•"/>
              <a:defRPr/>
            </a:pPr>
            <a:r>
              <a:rPr lang="de-DE" dirty="0" smtClean="0"/>
              <a:t>Die Definition eines Oberziels ist nötig, welches das Gesamtziel des Entscheidungsproblems wiederspiegelt. Anschließend wird das </a:t>
            </a:r>
            <a:r>
              <a:rPr lang="de-DE" dirty="0" err="1" smtClean="0"/>
              <a:t>Oberziel</a:t>
            </a:r>
            <a:r>
              <a:rPr lang="de-DE" dirty="0" smtClean="0"/>
              <a:t> durch logische Zusammenhänge in Unterziele unterteilt, mit denen das exakte Ziel konkretisiert wird.</a:t>
            </a:r>
          </a:p>
          <a:p>
            <a:pPr algn="just">
              <a:defRPr/>
            </a:pPr>
            <a:endParaRPr lang="de-DE" b="1" dirty="0" smtClean="0"/>
          </a:p>
          <a:p>
            <a:pPr algn="just">
              <a:defRPr/>
            </a:pPr>
            <a:r>
              <a:rPr lang="de-DE" b="1" dirty="0" smtClean="0"/>
              <a:t>2. Alternativen:</a:t>
            </a:r>
            <a:endParaRPr lang="de-DE" dirty="0" smtClean="0"/>
          </a:p>
          <a:p>
            <a:pPr marL="171450" indent="-171450" algn="just">
              <a:buFont typeface="Arial" panose="020B0604020202020204" pitchFamily="34" charset="0"/>
              <a:buChar char="•"/>
              <a:defRPr/>
            </a:pPr>
            <a:r>
              <a:rPr lang="de-DE" dirty="0" smtClean="0"/>
              <a:t>Wahlmöglichkeiten für die Lösung des Entscheidungsproblems</a:t>
            </a:r>
          </a:p>
          <a:p>
            <a:pPr marL="171450" indent="-171450" algn="just">
              <a:buFont typeface="Arial" panose="020B0604020202020204" pitchFamily="34" charset="0"/>
              <a:buChar char="•"/>
              <a:defRPr/>
            </a:pPr>
            <a:r>
              <a:rPr lang="de-DE" dirty="0" smtClean="0"/>
              <a:t>Potentielle Handlungsempfehlungen oder Maßnahmen</a:t>
            </a:r>
          </a:p>
          <a:p>
            <a:pPr marL="171450" indent="-171450" algn="just">
              <a:buFont typeface="Arial" panose="020B0604020202020204" pitchFamily="34" charset="0"/>
              <a:buChar char="•"/>
              <a:defRPr/>
            </a:pPr>
            <a:r>
              <a:rPr lang="de-DE" dirty="0" smtClean="0"/>
              <a:t>die </a:t>
            </a:r>
            <a:r>
              <a:rPr lang="de-DE" b="1" dirty="0" smtClean="0"/>
              <a:t>Alternativen</a:t>
            </a:r>
            <a:r>
              <a:rPr lang="de-DE" dirty="0" smtClean="0"/>
              <a:t> schließen sich gegenseitig aus, </a:t>
            </a:r>
            <a:r>
              <a:rPr lang="de-DE" b="1" dirty="0" smtClean="0"/>
              <a:t>nur eine</a:t>
            </a:r>
            <a:r>
              <a:rPr lang="de-DE" dirty="0" smtClean="0"/>
              <a:t> der Alternativen ist möglich</a:t>
            </a:r>
          </a:p>
          <a:p>
            <a:pPr marL="171450" indent="-171450" algn="just">
              <a:buFont typeface="Arial" panose="020B0604020202020204" pitchFamily="34" charset="0"/>
              <a:buChar char="•"/>
              <a:defRPr/>
            </a:pPr>
            <a:r>
              <a:rPr lang="de-DE" dirty="0" smtClean="0"/>
              <a:t>Auch der Status Quo kann eine Alternative sein, damit lässt sich ermitteln ob eine der neuen Alternativen zu einer Verbesserung führt</a:t>
            </a:r>
          </a:p>
          <a:p>
            <a:pPr marL="171450" indent="-171450" algn="just">
              <a:buFont typeface="Arial" panose="020B0604020202020204" pitchFamily="34" charset="0"/>
              <a:buChar char="•"/>
              <a:defRPr/>
            </a:pPr>
            <a:r>
              <a:rPr lang="de-DE" dirty="0" smtClean="0"/>
              <a:t>neue Alternativen können während des Entscheidungsprozesses hinzugefügt werden</a:t>
            </a:r>
          </a:p>
          <a:p>
            <a:pPr algn="just">
              <a:defRPr/>
            </a:pPr>
            <a:r>
              <a:rPr lang="de-DE" dirty="0" smtClean="0"/>
              <a:t> </a:t>
            </a:r>
          </a:p>
          <a:p>
            <a:pPr algn="just">
              <a:defRPr/>
            </a:pPr>
            <a:r>
              <a:rPr lang="de-DE" dirty="0" smtClean="0"/>
              <a:t>Um die Alternativen mittels MCDA-Methode zu vergleichen, müssen diese zunächst mit ihren charakteristischen und entscheidungsrelevanten Merkmalen beschrieben werden. Merkmale müssen gleichermaßen für alle Alternativen erhoben werden können. Sollte dies nicht möglich sein, müssen die Alternative oder die Merkmale überdacht werden</a:t>
            </a:r>
          </a:p>
          <a:p>
            <a:pPr algn="just">
              <a:defRPr/>
            </a:pPr>
            <a:endParaRPr lang="de-DE" dirty="0" smtClean="0"/>
          </a:p>
          <a:p>
            <a:pPr algn="just">
              <a:defRPr/>
            </a:pPr>
            <a:r>
              <a:rPr lang="de-DE" b="1" dirty="0" smtClean="0"/>
              <a:t>3. Auswahl von Bewertungskriterien</a:t>
            </a:r>
          </a:p>
          <a:p>
            <a:pPr algn="just">
              <a:defRPr/>
            </a:pPr>
            <a:r>
              <a:rPr lang="de-DE" dirty="0" smtClean="0"/>
              <a:t>Anhand der Kriterien soll geprüft werden, inwieweit ein Ziel erreicht wird. Durch die Berücksichtigung mehrerer Kriterien können bei der MCDA verschiedene Ziele gleichzeitig in die Lösung eines Entscheidungsproblems einbezogen werden. Die Darstellung der Kriterien in einer </a:t>
            </a:r>
            <a:r>
              <a:rPr lang="de-DE" dirty="0" err="1" smtClean="0"/>
              <a:t>Kriterienhierarchie</a:t>
            </a:r>
            <a:r>
              <a:rPr lang="de-DE" dirty="0" smtClean="0"/>
              <a:t> hilft dabei die Ziele, Unterziele und die damit gewählten Kriterien besser zu verstehen und zu diskutieren. So kann beispielsweise der Kauf eines Autos das Unterziel „geringe Kosten“ haben, das in die Kriterien Anschaffungskosten und Unterhalt unterteilt werden kann. Bei der </a:t>
            </a:r>
            <a:r>
              <a:rPr lang="de-DE" dirty="0" err="1" smtClean="0"/>
              <a:t>Kriterienauswahl</a:t>
            </a:r>
            <a:r>
              <a:rPr lang="de-DE" dirty="0" smtClean="0"/>
              <a:t> gibt es generell zwei Ansätze. Beim </a:t>
            </a:r>
            <a:r>
              <a:rPr lang="de-DE" b="1" dirty="0" smtClean="0"/>
              <a:t>Top-Down-Ansatz </a:t>
            </a:r>
            <a:r>
              <a:rPr lang="de-DE" dirty="0" smtClean="0"/>
              <a:t>werden die Kriterien ausgehend von den definierten Zielen/Unterzielen erstellt. Beim </a:t>
            </a:r>
            <a:r>
              <a:rPr lang="de-DE" b="1" dirty="0" err="1" smtClean="0"/>
              <a:t>Bottom</a:t>
            </a:r>
            <a:r>
              <a:rPr lang="de-DE" b="1" dirty="0" smtClean="0"/>
              <a:t>-</a:t>
            </a:r>
            <a:r>
              <a:rPr lang="de-DE" b="1" dirty="0" err="1" smtClean="0"/>
              <a:t>Up</a:t>
            </a:r>
            <a:r>
              <a:rPr lang="de-DE" dirty="0" smtClean="0"/>
              <a:t>-</a:t>
            </a:r>
            <a:r>
              <a:rPr lang="de-DE" b="1" dirty="0" smtClean="0"/>
              <a:t>Ansatz </a:t>
            </a:r>
            <a:r>
              <a:rPr lang="de-DE" dirty="0" smtClean="0"/>
              <a:t>werden die Stärken und Schwächen der Alternativen als Grundlage zur Erstellung der Kriterien herangezogen. </a:t>
            </a:r>
          </a:p>
          <a:p>
            <a:pPr algn="just">
              <a:defRPr/>
            </a:pPr>
            <a:endParaRPr lang="de-DE" dirty="0" smtClean="0"/>
          </a:p>
          <a:p>
            <a:pPr>
              <a:defRPr/>
            </a:pPr>
            <a:r>
              <a:rPr lang="de-DE" dirty="0" smtClean="0"/>
              <a:t>Die Kriterien sollen dabei folgende Ansprüche erfüllen [nach </a:t>
            </a:r>
            <a:r>
              <a:rPr lang="de-DE" dirty="0" smtClean="0">
                <a:solidFill>
                  <a:srgbClr val="005B82"/>
                </a:solidFill>
              </a:rPr>
              <a:t>Christine Krüger, Frank Merten, Nachhaltiger Umgang mit überschüssigen Windstromanteilen, Wuppertal Institut, 2013]</a:t>
            </a:r>
            <a:r>
              <a:rPr lang="de-DE" dirty="0" smtClean="0"/>
              <a:t>: </a:t>
            </a:r>
          </a:p>
          <a:p>
            <a:pPr marL="171450" indent="-171450" algn="just">
              <a:buFont typeface="Arial" panose="020B0604020202020204" pitchFamily="34" charset="0"/>
              <a:buChar char="•"/>
              <a:defRPr/>
            </a:pPr>
            <a:r>
              <a:rPr lang="de-DE" dirty="0" smtClean="0"/>
              <a:t>Die Kriterien müssen die für die Entscheidungsfindung relevanten Charakteristika der Alternativen abfragen.</a:t>
            </a:r>
          </a:p>
          <a:p>
            <a:pPr marL="171450" indent="-171450" algn="just">
              <a:buFont typeface="Arial" panose="020B0604020202020204" pitchFamily="34" charset="0"/>
              <a:buChar char="•"/>
              <a:defRPr/>
            </a:pPr>
            <a:r>
              <a:rPr lang="de-DE" dirty="0" smtClean="0"/>
              <a:t>Die Indikatoren, anhand derer die Kriterien beurteilt werden, sollen repräsentativ für die Kriterien sein.</a:t>
            </a:r>
          </a:p>
          <a:p>
            <a:pPr marL="171450" indent="-171450" algn="just">
              <a:buFont typeface="Arial" panose="020B0604020202020204" pitchFamily="34" charset="0"/>
              <a:buChar char="•"/>
              <a:defRPr/>
            </a:pPr>
            <a:r>
              <a:rPr lang="de-DE" dirty="0" smtClean="0"/>
              <a:t>Redundanzen bzw. inhaltliche Überschneidungen innerhalb der Kriterien müssen vermieden werden.</a:t>
            </a:r>
          </a:p>
          <a:p>
            <a:pPr marL="171450" indent="-171450" algn="just">
              <a:buFont typeface="Arial" panose="020B0604020202020204" pitchFamily="34" charset="0"/>
              <a:buChar char="•"/>
              <a:defRPr/>
            </a:pPr>
            <a:r>
              <a:rPr lang="de-DE" dirty="0" smtClean="0"/>
              <a:t>Die Kriterien müssen klar und eindeutig kategorisiert sein. </a:t>
            </a:r>
          </a:p>
          <a:p>
            <a:pPr algn="just">
              <a:defRPr/>
            </a:pPr>
            <a:endParaRPr lang="de-DE" dirty="0" smtClean="0"/>
          </a:p>
          <a:p>
            <a:pPr algn="just">
              <a:defRPr/>
            </a:pPr>
            <a:r>
              <a:rPr lang="de-DE" b="1" dirty="0" smtClean="0"/>
              <a:t>4. Bestimmung der </a:t>
            </a:r>
            <a:r>
              <a:rPr lang="de-DE" b="1" dirty="0" err="1" smtClean="0"/>
              <a:t>Kriterienausprägungen</a:t>
            </a:r>
            <a:endParaRPr lang="de-DE" b="1" dirty="0" smtClean="0"/>
          </a:p>
          <a:p>
            <a:pPr algn="just">
              <a:defRPr/>
            </a:pPr>
            <a:r>
              <a:rPr lang="de-DE" dirty="0" smtClean="0"/>
              <a:t>Zur Bestimmung der </a:t>
            </a:r>
            <a:r>
              <a:rPr lang="de-DE" dirty="0" err="1" smtClean="0"/>
              <a:t>Kriterienausprägungen</a:t>
            </a:r>
            <a:r>
              <a:rPr lang="de-DE" dirty="0" smtClean="0"/>
              <a:t> können quantitative Methoden aus unterschiedlichsten Fachgebieten herangezogen werden, wie z.B. Investitionsrechnung, ökobilanzielle Methoden, thermodynamische Analysen usw. Es können aber auch Informationen qualitativer Art herangezogen werden. </a:t>
            </a:r>
          </a:p>
          <a:p>
            <a:pPr algn="just">
              <a:defRPr/>
            </a:pPr>
            <a:endParaRPr lang="de-DE" dirty="0" smtClean="0"/>
          </a:p>
          <a:p>
            <a:pPr algn="just">
              <a:defRPr/>
            </a:pPr>
            <a:r>
              <a:rPr lang="de-DE" b="1" dirty="0" smtClean="0"/>
              <a:t>5. Gewichtung der Kriterien</a:t>
            </a:r>
          </a:p>
          <a:p>
            <a:pPr algn="just">
              <a:defRPr/>
            </a:pPr>
            <a:r>
              <a:rPr lang="de-DE" dirty="0" smtClean="0"/>
              <a:t>Die Gewichtung soll die subjektive Wertevorstellung der Entscheider wiederspiegeln.</a:t>
            </a:r>
          </a:p>
          <a:p>
            <a:pPr algn="just">
              <a:defRPr/>
            </a:pPr>
            <a:r>
              <a:rPr lang="de-DE" dirty="0" smtClean="0"/>
              <a:t>Zwei gängige Methoden sind die </a:t>
            </a:r>
            <a:r>
              <a:rPr lang="de-DE" b="1" dirty="0" err="1" smtClean="0"/>
              <a:t>Weighted</a:t>
            </a:r>
            <a:r>
              <a:rPr lang="de-DE" b="1" dirty="0" smtClean="0"/>
              <a:t> </a:t>
            </a:r>
            <a:r>
              <a:rPr lang="de-DE" b="1" dirty="0" err="1" smtClean="0"/>
              <a:t>Sum</a:t>
            </a:r>
            <a:r>
              <a:rPr lang="de-DE" b="1" dirty="0" smtClean="0"/>
              <a:t> </a:t>
            </a:r>
            <a:r>
              <a:rPr lang="de-DE" b="1" dirty="0" err="1" smtClean="0"/>
              <a:t>Method</a:t>
            </a:r>
            <a:r>
              <a:rPr lang="de-DE" b="1" dirty="0" smtClean="0"/>
              <a:t> (WSM) </a:t>
            </a:r>
            <a:r>
              <a:rPr lang="de-DE" dirty="0" smtClean="0"/>
              <a:t>und der </a:t>
            </a:r>
            <a:r>
              <a:rPr lang="de-DE" b="1" dirty="0" smtClean="0"/>
              <a:t>Analytical </a:t>
            </a:r>
            <a:r>
              <a:rPr lang="de-DE" b="1" dirty="0" err="1" smtClean="0"/>
              <a:t>Hierarchy</a:t>
            </a:r>
            <a:r>
              <a:rPr lang="de-DE" b="1" dirty="0" smtClean="0"/>
              <a:t> </a:t>
            </a:r>
            <a:r>
              <a:rPr lang="de-DE" b="1" dirty="0" err="1" smtClean="0"/>
              <a:t>Process</a:t>
            </a:r>
            <a:r>
              <a:rPr lang="de-DE" b="1" dirty="0" smtClean="0"/>
              <a:t> (AHP).</a:t>
            </a:r>
          </a:p>
          <a:p>
            <a:pPr algn="just">
              <a:defRPr/>
            </a:pPr>
            <a:r>
              <a:rPr lang="de-DE" dirty="0" smtClean="0"/>
              <a:t>Bei der </a:t>
            </a:r>
            <a:r>
              <a:rPr lang="de-DE" b="1" dirty="0" smtClean="0"/>
              <a:t>WSM</a:t>
            </a:r>
            <a:r>
              <a:rPr lang="de-DE" dirty="0" smtClean="0"/>
              <a:t> werden die Kriterien durch den Entscheidungsträger nach eigenen Prioritäten gewichtet. In der einfachsten Variante werden alle Kriterien gleich gewichtet. Eine weitere Möglichkeit besteht in der Vergabe einer begrenzten Anzahl von Punkten für alle Kriterien. Nachteil dieser Methode ist jedoch, dass die Gewichtung stets subjektiv durchgeführt wird und widersprüchliche Gewichtungen nur schwer zu erkennen sind. Des weiteren existieren noch diverse andere Methoden, die auch zu einer Gewichtung der Kriterien führen, hier jedoch nicht alle erfasst werden können.  </a:t>
            </a:r>
          </a:p>
          <a:p>
            <a:pPr algn="just">
              <a:defRPr/>
            </a:pPr>
            <a:endParaRPr lang="de-DE" dirty="0" smtClean="0"/>
          </a:p>
          <a:p>
            <a:pPr algn="just">
              <a:defRPr/>
            </a:pPr>
            <a:r>
              <a:rPr lang="de-DE" dirty="0" smtClean="0"/>
              <a:t>Der </a:t>
            </a:r>
            <a:r>
              <a:rPr lang="de-DE" b="1" dirty="0" smtClean="0"/>
              <a:t>AHP</a:t>
            </a:r>
            <a:r>
              <a:rPr lang="de-DE" dirty="0" smtClean="0"/>
              <a:t> ist eine Weiterentwicklung der WSM und hat folgende Vorteile:  Bessere Nachvollziehbarkeit der Gewichtung, Widersprüche sind leicht erkennbar, es besteht die Möglichkeit mehrere Einschätzungen zu berücksichtigen und gegenüberzustellen. Der AHP beruht darauf, das der Entscheidungsträger systematisch die Relevanz der Kriterien untereinander vergleicht. Aus der entstandenen Relevanzmatrix wird über die Eigenvektorberechnung die Gewichtung der Kriterien berechnet. Es existieren aber auch objektive Methoden, die beispielsweise die Kriterien bevorzugen, bei denen quantitativ der höchste Unterschied in den ermittelten Werten auftritt. </a:t>
            </a:r>
          </a:p>
          <a:p>
            <a:pPr algn="just">
              <a:defRPr/>
            </a:pPr>
            <a:endParaRPr lang="de-DE" dirty="0" smtClean="0"/>
          </a:p>
          <a:p>
            <a:pPr algn="just">
              <a:defRPr/>
            </a:pPr>
            <a:r>
              <a:rPr lang="de-DE" b="1" dirty="0" smtClean="0"/>
              <a:t>6. Aggregation</a:t>
            </a:r>
          </a:p>
          <a:p>
            <a:pPr algn="just">
              <a:defRPr/>
            </a:pPr>
            <a:r>
              <a:rPr lang="de-DE" dirty="0" smtClean="0"/>
              <a:t>Die zuvor gesammelten Informationen werden zu einem ersten Ergebnis aggregiert. Wie die Aggregation durchgeführt wird, hängt von der gewählten MCDA-Methode ab. Eine Aggregation bedeutet in diesem Fall, dass anhand der ermittelten Informationen (Ziel, Alternativen, Kriterien und Gewichtung) eine Rangfolge für die Alternativen berechnet wird. Zur Aggregation stehen verschiedene MADM (</a:t>
            </a:r>
            <a:r>
              <a:rPr lang="en-US" dirty="0" smtClean="0"/>
              <a:t>Multi-Attribute Decision Making) </a:t>
            </a:r>
            <a:r>
              <a:rPr lang="de-DE" dirty="0" smtClean="0"/>
              <a:t>Methoden zur Verfügung</a:t>
            </a:r>
            <a:r>
              <a:rPr lang="en-US" dirty="0" smtClean="0"/>
              <a:t>, die in </a:t>
            </a:r>
            <a:r>
              <a:rPr lang="de-DE" b="1" dirty="0" smtClean="0"/>
              <a:t>klassische</a:t>
            </a:r>
            <a:r>
              <a:rPr lang="de-DE" dirty="0" smtClean="0"/>
              <a:t> und </a:t>
            </a:r>
            <a:r>
              <a:rPr lang="de-DE" b="1" dirty="0" smtClean="0"/>
              <a:t>Outranking-Verfahren</a:t>
            </a:r>
            <a:r>
              <a:rPr lang="de-DE" dirty="0" smtClean="0"/>
              <a:t> unterteilt sind. </a:t>
            </a:r>
          </a:p>
          <a:p>
            <a:pPr algn="just">
              <a:defRPr/>
            </a:pPr>
            <a:endParaRPr lang="de-DE" dirty="0" smtClean="0"/>
          </a:p>
          <a:p>
            <a:pPr algn="just">
              <a:defRPr/>
            </a:pPr>
            <a:r>
              <a:rPr lang="de-DE" b="1" dirty="0" smtClean="0"/>
              <a:t>Klassische Verfahren</a:t>
            </a:r>
            <a:r>
              <a:rPr lang="de-DE" dirty="0" smtClean="0"/>
              <a:t>: Ausgangspunkt dieses Verfahrens ist, dass Präferenzen durch eine Nutzungsfunktion dargestellt werden können. Das heißt, für jedes Kriterium bekommt diejenige Alternative einen höheren Zahlenwert, die aus Sicht des Entscheiders in diesem Kriterium besser abschneidet. Im einfachsten Falle werden für fünf Alternativen die Punkte 1 bis 5 für jedes Kriterium vergeben. Es existieren auch weiter etwas komplexere Methoden, die nicht nur die Reihenfolge der Alternativen abbilden, sondern auch die Höhe der Unterschiede mit berücksichtigen. Der Gesamtnutzenwert der Alternativen setzt sich dann aus den Teilnutzenwerten der einzelnen Kriterien zusammen. Der Vorteil der klassischen Verfahren liegt in der weiten Verbreitung, da diese auf gut nachvollziehbarer Logik und einfacher Umsetzung beruht. Diese Methoden setzen jedoch voraus, dass der Entscheidungsträger eine genaue Vorstellung entsprechend seiner Präferenzen hat und in der Lage ist, die </a:t>
            </a:r>
            <a:r>
              <a:rPr lang="de-DE" dirty="0" err="1" smtClean="0"/>
              <a:t>Kriteriengewichtung</a:t>
            </a:r>
            <a:r>
              <a:rPr lang="de-DE" dirty="0" smtClean="0"/>
              <a:t> entsprechend umzusetzen. Ein Nachteil ist, dass gute und schlechte Kriterien sich vollständig kompensieren können.   </a:t>
            </a:r>
          </a:p>
          <a:p>
            <a:pPr algn="just">
              <a:defRPr/>
            </a:pPr>
            <a:endParaRPr lang="de-DE" dirty="0" smtClean="0"/>
          </a:p>
          <a:p>
            <a:pPr algn="just">
              <a:defRPr/>
            </a:pPr>
            <a:r>
              <a:rPr lang="de-DE" b="1" dirty="0" smtClean="0"/>
              <a:t>Outranking-Verfahren: </a:t>
            </a:r>
            <a:endParaRPr lang="de-DE" dirty="0" smtClean="0"/>
          </a:p>
          <a:p>
            <a:pPr algn="just">
              <a:defRPr/>
            </a:pPr>
            <a:r>
              <a:rPr lang="de-DE" dirty="0" smtClean="0"/>
              <a:t>Ausgangspunkt dieses Verfahrens ist die Annahme, dass der Entscheidungsträger sich seiner Präferenz nicht vollständig bewusst ist. Daher ist eine Methode nötig, die auch widersprüchliche Informationen verarbeiten und die Konsequenz unterschiedlicher </a:t>
            </a:r>
            <a:r>
              <a:rPr lang="de-DE" dirty="0" err="1" smtClean="0"/>
              <a:t>Kriteriengewichtung</a:t>
            </a:r>
            <a:r>
              <a:rPr lang="de-DE" dirty="0" smtClean="0"/>
              <a:t> aufzeigen kann. Der Vorteil gegenüber klassischer Methoden ist die Möglichkeit eine vollständige Kompensation von Kriterien zu vermeiden. Auch wenn die Informationen nicht ausreichen um eine strikte Rangfolge der Alternativen erzielen zu können, können beim Outranking-Verfahren auch schwache Präferenzen und Unvergleichbarkeiten dargestellt werden. Zu den bekanntesten Outranking-Ansätzen zählen die Methoden ELECTRE und PROMETHEE. Das Ziel von Outranking-Verfahren liegt in der Generierung von Informationen sowie der Strukturierung des Entscheidungsproblems und darin dieses transparenter zu gestalten. Bei beiden Verfahren erfolgt die Berechnung und Darstellung der Ergebnisse (Balkendiagaramme, Netzdiagramm usw.) in der Regel mit einer geeigneten Software.    </a:t>
            </a:r>
          </a:p>
          <a:p>
            <a:pPr algn="just">
              <a:defRPr/>
            </a:pPr>
            <a:endParaRPr lang="de-DE" dirty="0" smtClean="0"/>
          </a:p>
          <a:p>
            <a:pPr algn="just">
              <a:defRPr/>
            </a:pPr>
            <a:r>
              <a:rPr lang="de-DE" b="1" dirty="0" smtClean="0"/>
              <a:t>Sensitivitätsanalyse:</a:t>
            </a:r>
          </a:p>
          <a:p>
            <a:pPr algn="just">
              <a:defRPr/>
            </a:pPr>
            <a:r>
              <a:rPr lang="de-DE" dirty="0" smtClean="0"/>
              <a:t>Die Methode, die am häufigsten angewandt wird um Unsicherheiten zu berücksichtigen, ist die Sensitivitätsanalyse. In den meisten Fällen wird lediglich die Gewichtung der Kriterien variiert. Dies kann beispielsweise durch Befragungen von verschiedenen Akteurs-Gruppen geschehen. In einigen Fällen werden einzelne oder mehrere Kriterien im Rahmen der Sensitivitätsanalyse sogar ausgeschlossen oder ausgetauscht um die Bewertung auf einen bestimmten Aspekt zu fokussieren.    </a:t>
            </a:r>
          </a:p>
          <a:p>
            <a:pPr algn="just">
              <a:defRPr/>
            </a:pPr>
            <a:endParaRPr lang="de-DE" dirty="0" smtClean="0"/>
          </a:p>
          <a:p>
            <a:pPr algn="just">
              <a:defRPr/>
            </a:pPr>
            <a:endParaRPr lang="de-DE" dirty="0" smtClean="0"/>
          </a:p>
          <a:p>
            <a:pPr algn="just">
              <a:defRPr/>
            </a:pPr>
            <a:endParaRPr lang="de-DE" dirty="0" smtClean="0"/>
          </a:p>
          <a:p>
            <a:pPr algn="just">
              <a:defRPr/>
            </a:pPr>
            <a:endParaRPr lang="en-US" dirty="0" smtClean="0"/>
          </a:p>
        </p:txBody>
      </p:sp>
      <p:sp>
        <p:nvSpPr>
          <p:cNvPr id="12292" name="Fußzeilenplatzhalter 3"/>
          <p:cNvSpPr>
            <a:spLocks noGrp="1"/>
          </p:cNvSpPr>
          <p:nvPr>
            <p:ph type="ftr" sz="quarter" idx="4"/>
          </p:nvPr>
        </p:nvSpPr>
        <p:spPr>
          <a:noFill/>
        </p:spPr>
        <p:txBody>
          <a:bodyPr/>
          <a:lstStyle>
            <a:lvl1pPr eaLnBrk="0" hangingPunct="0">
              <a:spcBef>
                <a:spcPct val="30000"/>
              </a:spcBef>
              <a:defRPr sz="1200">
                <a:solidFill>
                  <a:schemeClr val="tx1"/>
                </a:solidFill>
                <a:latin typeface="Arial" pitchFamily="34" charset="0"/>
              </a:defRPr>
            </a:lvl1pPr>
            <a:lvl2pPr marL="742950" indent="-285750" eaLnBrk="0" hangingPunct="0">
              <a:spcBef>
                <a:spcPct val="30000"/>
              </a:spcBef>
              <a:defRPr sz="1200">
                <a:solidFill>
                  <a:schemeClr val="tx1"/>
                </a:solidFill>
                <a:latin typeface="Arial" pitchFamily="34" charset="0"/>
              </a:defRPr>
            </a:lvl2pPr>
            <a:lvl3pPr marL="1143000" indent="-228600" eaLnBrk="0" hangingPunct="0">
              <a:spcBef>
                <a:spcPct val="30000"/>
              </a:spcBef>
              <a:defRPr sz="1200">
                <a:solidFill>
                  <a:schemeClr val="tx1"/>
                </a:solidFill>
                <a:latin typeface="Arial" pitchFamily="34" charset="0"/>
              </a:defRPr>
            </a:lvl3pPr>
            <a:lvl4pPr marL="1600200" indent="-228600" eaLnBrk="0" hangingPunct="0">
              <a:spcBef>
                <a:spcPct val="30000"/>
              </a:spcBef>
              <a:defRPr sz="1200">
                <a:solidFill>
                  <a:schemeClr val="tx1"/>
                </a:solidFill>
                <a:latin typeface="Arial" pitchFamily="34" charset="0"/>
              </a:defRPr>
            </a:lvl4pPr>
            <a:lvl5pPr marL="2057400" indent="-228600" eaLnBrk="0" hangingPunct="0">
              <a:spcBef>
                <a:spcPct val="30000"/>
              </a:spcBef>
              <a:defRPr sz="1200">
                <a:solidFill>
                  <a:schemeClr val="tx1"/>
                </a:solidFill>
                <a:latin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endParaRPr lang="de-DE" altLang="de-DE"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Folienbildplatzhalter 1"/>
          <p:cNvSpPr>
            <a:spLocks noGrp="1" noRot="1" noChangeAspect="1" noTextEdit="1"/>
          </p:cNvSpPr>
          <p:nvPr>
            <p:ph type="sldImg"/>
          </p:nvPr>
        </p:nvSpPr>
        <p:spPr>
          <a:ln/>
        </p:spPr>
      </p:sp>
      <p:sp>
        <p:nvSpPr>
          <p:cNvPr id="13315" name="Notizenplatzhalter 2"/>
          <p:cNvSpPr>
            <a:spLocks noGrp="1"/>
          </p:cNvSpPr>
          <p:nvPr>
            <p:ph type="body" idx="1"/>
          </p:nvPr>
        </p:nvSpPr>
        <p:spPr>
          <a:noFill/>
        </p:spPr>
        <p:txBody>
          <a:bodyPr/>
          <a:lstStyle/>
          <a:p>
            <a:endParaRPr lang="en-US" altLang="de-DE" smtClean="0">
              <a:latin typeface="Arial" pitchFamily="34" charset="0"/>
            </a:endParaRPr>
          </a:p>
        </p:txBody>
      </p:sp>
      <p:sp>
        <p:nvSpPr>
          <p:cNvPr id="13316" name="Fußzeilenplatzhalter 3"/>
          <p:cNvSpPr>
            <a:spLocks noGrp="1"/>
          </p:cNvSpPr>
          <p:nvPr>
            <p:ph type="ftr" sz="quarter" idx="4"/>
          </p:nvPr>
        </p:nvSpPr>
        <p:spPr>
          <a:noFill/>
        </p:spPr>
        <p:txBody>
          <a:bodyPr/>
          <a:lstStyle>
            <a:lvl1pPr eaLnBrk="0" hangingPunct="0">
              <a:spcBef>
                <a:spcPct val="30000"/>
              </a:spcBef>
              <a:defRPr sz="1200">
                <a:solidFill>
                  <a:schemeClr val="tx1"/>
                </a:solidFill>
                <a:latin typeface="Arial" pitchFamily="34" charset="0"/>
              </a:defRPr>
            </a:lvl1pPr>
            <a:lvl2pPr marL="742950" indent="-285750" eaLnBrk="0" hangingPunct="0">
              <a:spcBef>
                <a:spcPct val="30000"/>
              </a:spcBef>
              <a:defRPr sz="1200">
                <a:solidFill>
                  <a:schemeClr val="tx1"/>
                </a:solidFill>
                <a:latin typeface="Arial" pitchFamily="34" charset="0"/>
              </a:defRPr>
            </a:lvl2pPr>
            <a:lvl3pPr marL="1143000" indent="-228600" eaLnBrk="0" hangingPunct="0">
              <a:spcBef>
                <a:spcPct val="30000"/>
              </a:spcBef>
              <a:defRPr sz="1200">
                <a:solidFill>
                  <a:schemeClr val="tx1"/>
                </a:solidFill>
                <a:latin typeface="Arial" pitchFamily="34" charset="0"/>
              </a:defRPr>
            </a:lvl3pPr>
            <a:lvl4pPr marL="1600200" indent="-228600" eaLnBrk="0" hangingPunct="0">
              <a:spcBef>
                <a:spcPct val="30000"/>
              </a:spcBef>
              <a:defRPr sz="1200">
                <a:solidFill>
                  <a:schemeClr val="tx1"/>
                </a:solidFill>
                <a:latin typeface="Arial" pitchFamily="34" charset="0"/>
              </a:defRPr>
            </a:lvl4pPr>
            <a:lvl5pPr marL="2057400" indent="-228600" eaLnBrk="0" hangingPunct="0">
              <a:spcBef>
                <a:spcPct val="30000"/>
              </a:spcBef>
              <a:defRPr sz="1200">
                <a:solidFill>
                  <a:schemeClr val="tx1"/>
                </a:solidFill>
                <a:latin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endParaRPr lang="de-DE" altLang="de-DE"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Folienbildplatzhalter 1"/>
          <p:cNvSpPr>
            <a:spLocks noGrp="1" noRot="1" noChangeAspect="1" noTextEdit="1"/>
          </p:cNvSpPr>
          <p:nvPr>
            <p:ph type="sldImg"/>
          </p:nvPr>
        </p:nvSpPr>
        <p:spPr>
          <a:ln/>
        </p:spPr>
      </p:sp>
      <p:sp>
        <p:nvSpPr>
          <p:cNvPr id="14339" name="Notizenplatzhalter 2"/>
          <p:cNvSpPr>
            <a:spLocks noGrp="1"/>
          </p:cNvSpPr>
          <p:nvPr>
            <p:ph type="body" idx="1"/>
          </p:nvPr>
        </p:nvSpPr>
        <p:spPr>
          <a:noFill/>
        </p:spPr>
        <p:txBody>
          <a:bodyPr/>
          <a:lstStyle/>
          <a:p>
            <a:endParaRPr lang="en-US" altLang="de-DE" smtClean="0">
              <a:latin typeface="Arial" pitchFamily="34" charset="0"/>
            </a:endParaRPr>
          </a:p>
        </p:txBody>
      </p:sp>
      <p:sp>
        <p:nvSpPr>
          <p:cNvPr id="14340" name="Fußzeilenplatzhalter 3"/>
          <p:cNvSpPr>
            <a:spLocks noGrp="1"/>
          </p:cNvSpPr>
          <p:nvPr>
            <p:ph type="ftr" sz="quarter" idx="4"/>
          </p:nvPr>
        </p:nvSpPr>
        <p:spPr>
          <a:noFill/>
        </p:spPr>
        <p:txBody>
          <a:bodyPr/>
          <a:lstStyle>
            <a:lvl1pPr eaLnBrk="0" hangingPunct="0">
              <a:spcBef>
                <a:spcPct val="30000"/>
              </a:spcBef>
              <a:defRPr sz="1200">
                <a:solidFill>
                  <a:schemeClr val="tx1"/>
                </a:solidFill>
                <a:latin typeface="Arial" pitchFamily="34" charset="0"/>
              </a:defRPr>
            </a:lvl1pPr>
            <a:lvl2pPr marL="742950" indent="-285750" eaLnBrk="0" hangingPunct="0">
              <a:spcBef>
                <a:spcPct val="30000"/>
              </a:spcBef>
              <a:defRPr sz="1200">
                <a:solidFill>
                  <a:schemeClr val="tx1"/>
                </a:solidFill>
                <a:latin typeface="Arial" pitchFamily="34" charset="0"/>
              </a:defRPr>
            </a:lvl2pPr>
            <a:lvl3pPr marL="1143000" indent="-228600" eaLnBrk="0" hangingPunct="0">
              <a:spcBef>
                <a:spcPct val="30000"/>
              </a:spcBef>
              <a:defRPr sz="1200">
                <a:solidFill>
                  <a:schemeClr val="tx1"/>
                </a:solidFill>
                <a:latin typeface="Arial" pitchFamily="34" charset="0"/>
              </a:defRPr>
            </a:lvl3pPr>
            <a:lvl4pPr marL="1600200" indent="-228600" eaLnBrk="0" hangingPunct="0">
              <a:spcBef>
                <a:spcPct val="30000"/>
              </a:spcBef>
              <a:defRPr sz="1200">
                <a:solidFill>
                  <a:schemeClr val="tx1"/>
                </a:solidFill>
                <a:latin typeface="Arial" pitchFamily="34" charset="0"/>
              </a:defRPr>
            </a:lvl4pPr>
            <a:lvl5pPr marL="2057400" indent="-228600" eaLnBrk="0" hangingPunct="0">
              <a:spcBef>
                <a:spcPct val="30000"/>
              </a:spcBef>
              <a:defRPr sz="1200">
                <a:solidFill>
                  <a:schemeClr val="tx1"/>
                </a:solidFill>
                <a:latin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endParaRPr lang="de-DE" altLang="de-DE"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F993B252-B0FA-4A14-BA1F-100FDFD784FC}" type="slidenum">
              <a:rPr lang="de-DE" smtClean="0"/>
              <a:pPr/>
              <a:t>3</a:t>
            </a:fld>
            <a:endParaRPr lang="de-DE"/>
          </a:p>
        </p:txBody>
      </p:sp>
    </p:spTree>
    <p:extLst>
      <p:ext uri="{BB962C8B-B14F-4D97-AF65-F5344CB8AC3E}">
        <p14:creationId xmlns:p14="http://schemas.microsoft.com/office/powerpoint/2010/main" val="336798050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Folienbildplatzhalter 1"/>
          <p:cNvSpPr>
            <a:spLocks noGrp="1" noRot="1" noChangeAspect="1" noTextEdit="1"/>
          </p:cNvSpPr>
          <p:nvPr>
            <p:ph type="sldImg"/>
          </p:nvPr>
        </p:nvSpPr>
        <p:spPr>
          <a:ln/>
        </p:spPr>
      </p:sp>
      <p:sp>
        <p:nvSpPr>
          <p:cNvPr id="15363" name="Notizenplatzhalter 2"/>
          <p:cNvSpPr>
            <a:spLocks noGrp="1"/>
          </p:cNvSpPr>
          <p:nvPr>
            <p:ph type="body" idx="1"/>
          </p:nvPr>
        </p:nvSpPr>
        <p:spPr>
          <a:noFill/>
        </p:spPr>
        <p:txBody>
          <a:bodyPr/>
          <a:lstStyle/>
          <a:p>
            <a:endParaRPr lang="en-US" altLang="de-DE" smtClean="0">
              <a:latin typeface="Arial" pitchFamily="34" charset="0"/>
            </a:endParaRPr>
          </a:p>
        </p:txBody>
      </p:sp>
      <p:sp>
        <p:nvSpPr>
          <p:cNvPr id="15364" name="Fußzeilenplatzhalter 3"/>
          <p:cNvSpPr>
            <a:spLocks noGrp="1"/>
          </p:cNvSpPr>
          <p:nvPr>
            <p:ph type="ftr" sz="quarter" idx="4"/>
          </p:nvPr>
        </p:nvSpPr>
        <p:spPr>
          <a:noFill/>
        </p:spPr>
        <p:txBody>
          <a:bodyPr/>
          <a:lstStyle>
            <a:lvl1pPr eaLnBrk="0" hangingPunct="0">
              <a:spcBef>
                <a:spcPct val="30000"/>
              </a:spcBef>
              <a:defRPr sz="1200">
                <a:solidFill>
                  <a:schemeClr val="tx1"/>
                </a:solidFill>
                <a:latin typeface="Arial" pitchFamily="34" charset="0"/>
              </a:defRPr>
            </a:lvl1pPr>
            <a:lvl2pPr marL="742950" indent="-285750" eaLnBrk="0" hangingPunct="0">
              <a:spcBef>
                <a:spcPct val="30000"/>
              </a:spcBef>
              <a:defRPr sz="1200">
                <a:solidFill>
                  <a:schemeClr val="tx1"/>
                </a:solidFill>
                <a:latin typeface="Arial" pitchFamily="34" charset="0"/>
              </a:defRPr>
            </a:lvl2pPr>
            <a:lvl3pPr marL="1143000" indent="-228600" eaLnBrk="0" hangingPunct="0">
              <a:spcBef>
                <a:spcPct val="30000"/>
              </a:spcBef>
              <a:defRPr sz="1200">
                <a:solidFill>
                  <a:schemeClr val="tx1"/>
                </a:solidFill>
                <a:latin typeface="Arial" pitchFamily="34" charset="0"/>
              </a:defRPr>
            </a:lvl3pPr>
            <a:lvl4pPr marL="1600200" indent="-228600" eaLnBrk="0" hangingPunct="0">
              <a:spcBef>
                <a:spcPct val="30000"/>
              </a:spcBef>
              <a:defRPr sz="1200">
                <a:solidFill>
                  <a:schemeClr val="tx1"/>
                </a:solidFill>
                <a:latin typeface="Arial" pitchFamily="34" charset="0"/>
              </a:defRPr>
            </a:lvl4pPr>
            <a:lvl5pPr marL="2057400" indent="-228600" eaLnBrk="0" hangingPunct="0">
              <a:spcBef>
                <a:spcPct val="30000"/>
              </a:spcBef>
              <a:defRPr sz="1200">
                <a:solidFill>
                  <a:schemeClr val="tx1"/>
                </a:solidFill>
                <a:latin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endParaRPr lang="de-DE" altLang="de-DE"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F993B252-B0FA-4A14-BA1F-100FDFD784FC}" type="slidenum">
              <a:rPr lang="de-DE" smtClean="0"/>
              <a:pPr/>
              <a:t>4</a:t>
            </a:fld>
            <a:endParaRPr lang="de-DE"/>
          </a:p>
        </p:txBody>
      </p:sp>
    </p:spTree>
    <p:extLst>
      <p:ext uri="{BB962C8B-B14F-4D97-AF65-F5344CB8AC3E}">
        <p14:creationId xmlns:p14="http://schemas.microsoft.com/office/powerpoint/2010/main" val="33679805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F993B252-B0FA-4A14-BA1F-100FDFD784FC}" type="slidenum">
              <a:rPr lang="de-DE" smtClean="0"/>
              <a:pPr/>
              <a:t>5</a:t>
            </a:fld>
            <a:endParaRPr lang="de-DE"/>
          </a:p>
        </p:txBody>
      </p:sp>
    </p:spTree>
    <p:extLst>
      <p:ext uri="{BB962C8B-B14F-4D97-AF65-F5344CB8AC3E}">
        <p14:creationId xmlns:p14="http://schemas.microsoft.com/office/powerpoint/2010/main" val="33679805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F993B252-B0FA-4A14-BA1F-100FDFD784FC}" type="slidenum">
              <a:rPr lang="de-DE" smtClean="0"/>
              <a:pPr/>
              <a:t>6</a:t>
            </a:fld>
            <a:endParaRPr lang="de-DE"/>
          </a:p>
        </p:txBody>
      </p:sp>
    </p:spTree>
    <p:extLst>
      <p:ext uri="{BB962C8B-B14F-4D97-AF65-F5344CB8AC3E}">
        <p14:creationId xmlns:p14="http://schemas.microsoft.com/office/powerpoint/2010/main" val="33679805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F993B252-B0FA-4A14-BA1F-100FDFD784FC}" type="slidenum">
              <a:rPr lang="de-DE" smtClean="0"/>
              <a:pPr/>
              <a:t>8</a:t>
            </a:fld>
            <a:endParaRPr lang="de-DE"/>
          </a:p>
        </p:txBody>
      </p:sp>
    </p:spTree>
    <p:extLst>
      <p:ext uri="{BB962C8B-B14F-4D97-AF65-F5344CB8AC3E}">
        <p14:creationId xmlns:p14="http://schemas.microsoft.com/office/powerpoint/2010/main" val="33679805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FontTx/>
              <a:buNone/>
            </a:pPr>
            <a:r>
              <a:rPr lang="de-DE" baseline="0" dirty="0" smtClean="0"/>
              <a:t>Bilanzen bezogen auf 100 kWh eingesetzten REG Strom -&gt; Vergleich der erzielbaren Reichweiten mit ICV (Verbrennungsmotor-Pkw) und FCV</a:t>
            </a:r>
          </a:p>
          <a:p>
            <a:pPr marL="0" indent="0">
              <a:buFontTx/>
              <a:buNone/>
            </a:pPr>
            <a:r>
              <a:rPr lang="de-DE" baseline="0" dirty="0" smtClean="0"/>
              <a:t>1. CH4-Pfad</a:t>
            </a:r>
          </a:p>
          <a:p>
            <a:pPr marL="171450" indent="-171450">
              <a:buFontTx/>
              <a:buChar char="-"/>
            </a:pPr>
            <a:r>
              <a:rPr lang="de-DE" baseline="0" dirty="0" smtClean="0"/>
              <a:t>Energiebedarf im Erdgasnetz entsprechend Angaben im National Inventory Report 2012 (für das Jahr 2009): 0,7 % Erdgasverlust</a:t>
            </a:r>
          </a:p>
          <a:p>
            <a:pPr marL="171450" indent="-171450">
              <a:buFontTx/>
              <a:buChar char="-"/>
            </a:pPr>
            <a:r>
              <a:rPr lang="de-DE" baseline="0" dirty="0" smtClean="0"/>
              <a:t>Energiebedarf an der CNG-Tankstelle: Literaturzitat Erdgas Mobil Report 1/98</a:t>
            </a:r>
          </a:p>
          <a:p>
            <a:pPr marL="171450" marR="0" indent="-171450" algn="l" defTabSz="914400" rtl="0" eaLnBrk="0" fontAlgn="base" latinLnBrk="0" hangingPunct="0">
              <a:lnSpc>
                <a:spcPct val="100000"/>
              </a:lnSpc>
              <a:spcBef>
                <a:spcPct val="30000"/>
              </a:spcBef>
              <a:spcAft>
                <a:spcPct val="0"/>
              </a:spcAft>
              <a:buClrTx/>
              <a:buSzTx/>
              <a:buFontTx/>
              <a:buChar char="-"/>
              <a:tabLst/>
              <a:defRPr/>
            </a:pPr>
            <a:r>
              <a:rPr lang="de-DE" baseline="0" dirty="0" smtClean="0"/>
              <a:t>Kosten bis einschließlich Methanisierung analog zu Balkendiagramm, siehe letzte Folie in dieser Datei</a:t>
            </a:r>
          </a:p>
          <a:p>
            <a:pPr marL="171450" marR="0" indent="-171450" algn="l" defTabSz="914400" rtl="0" eaLnBrk="0" fontAlgn="base" latinLnBrk="0" hangingPunct="0">
              <a:lnSpc>
                <a:spcPct val="100000"/>
              </a:lnSpc>
              <a:spcBef>
                <a:spcPct val="30000"/>
              </a:spcBef>
              <a:spcAft>
                <a:spcPct val="0"/>
              </a:spcAft>
              <a:buClrTx/>
              <a:buSzTx/>
              <a:buFontTx/>
              <a:buChar char="-"/>
              <a:tabLst/>
              <a:defRPr/>
            </a:pPr>
            <a:r>
              <a:rPr lang="de-DE" baseline="0" dirty="0" smtClean="0"/>
              <a:t>Kosten im NG-Netz einschließlich Speicher: Netzentgelte für Gewerbekunden aus Bericht „Frontier Economics“ (EWI 2010), S. 129: 1,2 ct/kWh</a:t>
            </a:r>
          </a:p>
          <a:p>
            <a:pPr marL="171450" marR="0" indent="-171450" algn="l" defTabSz="914400" rtl="0" eaLnBrk="0" fontAlgn="base" latinLnBrk="0" hangingPunct="0">
              <a:lnSpc>
                <a:spcPct val="100000"/>
              </a:lnSpc>
              <a:spcBef>
                <a:spcPct val="30000"/>
              </a:spcBef>
              <a:spcAft>
                <a:spcPct val="0"/>
              </a:spcAft>
              <a:buClrTx/>
              <a:buSzTx/>
              <a:buFontTx/>
              <a:buChar char="-"/>
              <a:tabLst/>
              <a:defRPr/>
            </a:pPr>
            <a:r>
              <a:rPr lang="de-DE" baseline="0" dirty="0" smtClean="0"/>
              <a:t>Kosten der CNG-Tankstelle abgeleitet aus Angaben in „Nationaler Bericht über die Situation des Erdgastankstellennetzes – Deutschland“ (Werte für 2009), S. 4</a:t>
            </a:r>
          </a:p>
          <a:p>
            <a:pPr marL="171450" marR="0" indent="-171450" algn="l" defTabSz="914400" rtl="0" eaLnBrk="0" fontAlgn="base" latinLnBrk="0" hangingPunct="0">
              <a:lnSpc>
                <a:spcPct val="100000"/>
              </a:lnSpc>
              <a:spcBef>
                <a:spcPct val="30000"/>
              </a:spcBef>
              <a:spcAft>
                <a:spcPct val="0"/>
              </a:spcAft>
              <a:buClrTx/>
              <a:buSzTx/>
              <a:buFontTx/>
              <a:buChar char="-"/>
              <a:tabLst/>
              <a:defRPr/>
            </a:pPr>
            <a:r>
              <a:rPr lang="de-DE" dirty="0" smtClean="0"/>
              <a:t>Pkw-Kraftstoffverbrauch: ICV-CNG entspricht</a:t>
            </a:r>
            <a:r>
              <a:rPr lang="de-DE" baseline="0" dirty="0" smtClean="0"/>
              <a:t> 4 kg/100km, Angabe für Audi A3 TCNG</a:t>
            </a:r>
          </a:p>
          <a:p>
            <a:pPr marL="0" marR="0" indent="0" algn="l" defTabSz="914400" rtl="0" eaLnBrk="0" fontAlgn="base" latinLnBrk="0" hangingPunct="0">
              <a:lnSpc>
                <a:spcPct val="100000"/>
              </a:lnSpc>
              <a:spcBef>
                <a:spcPct val="30000"/>
              </a:spcBef>
              <a:spcAft>
                <a:spcPct val="0"/>
              </a:spcAft>
              <a:buClrTx/>
              <a:buSzTx/>
              <a:buFontTx/>
              <a:buNone/>
              <a:tabLst/>
              <a:defRPr/>
            </a:pPr>
            <a:r>
              <a:rPr lang="de-DE" baseline="0" dirty="0" smtClean="0"/>
              <a:t>2. H2-Pfad</a:t>
            </a:r>
          </a:p>
          <a:p>
            <a:pPr marL="171450" indent="-171450">
              <a:buFontTx/>
              <a:buChar char="-"/>
            </a:pPr>
            <a:r>
              <a:rPr lang="de-DE" baseline="0" dirty="0" smtClean="0"/>
              <a:t>Energiebedarf im H2-Netz ermittelt als angenommene zweimalige Druckerhöhung in elektrisch betriebenen Verdichterstationen von 30 bar auf 100 bar</a:t>
            </a:r>
          </a:p>
          <a:p>
            <a:pPr marL="171450" indent="-171450">
              <a:buFontTx/>
              <a:buChar char="-"/>
            </a:pPr>
            <a:r>
              <a:rPr lang="de-DE" baseline="0" dirty="0" smtClean="0"/>
              <a:t>Energiebedarf an der C.H2-Tankstelle angenommen als dreistufige Verdichtung von 30 auf 870 bar</a:t>
            </a:r>
          </a:p>
          <a:p>
            <a:pPr marL="171450" marR="0" indent="-171450" algn="l" defTabSz="914400" rtl="0" eaLnBrk="0" fontAlgn="base" latinLnBrk="0" hangingPunct="0">
              <a:lnSpc>
                <a:spcPct val="100000"/>
              </a:lnSpc>
              <a:spcBef>
                <a:spcPct val="30000"/>
              </a:spcBef>
              <a:spcAft>
                <a:spcPct val="0"/>
              </a:spcAft>
              <a:buClrTx/>
              <a:buSzTx/>
              <a:buFontTx/>
              <a:buChar char="-"/>
              <a:tabLst/>
              <a:defRPr/>
            </a:pPr>
            <a:r>
              <a:rPr lang="de-DE" dirty="0" smtClean="0"/>
              <a:t>Pkw-Kraftstoffverbrauch: </a:t>
            </a:r>
            <a:r>
              <a:rPr lang="de-DE" baseline="0" dirty="0" smtClean="0"/>
              <a:t>FCV-H2 entspricht 1kg H2/100km, Angabe für MB B-Klasse F-CELL</a:t>
            </a:r>
          </a:p>
          <a:p>
            <a:pPr marL="171450" marR="0" indent="-171450" algn="l" defTabSz="914400" rtl="0" eaLnBrk="0" fontAlgn="base" latinLnBrk="0" hangingPunct="0">
              <a:lnSpc>
                <a:spcPct val="100000"/>
              </a:lnSpc>
              <a:spcBef>
                <a:spcPct val="30000"/>
              </a:spcBef>
              <a:spcAft>
                <a:spcPct val="0"/>
              </a:spcAft>
              <a:buClrTx/>
              <a:buSzTx/>
              <a:buFontTx/>
              <a:buChar char="-"/>
              <a:tabLst/>
              <a:defRPr/>
            </a:pPr>
            <a:r>
              <a:rPr lang="de-DE" baseline="0" dirty="0" smtClean="0"/>
              <a:t>Kosten analog zu Balkendiagramm, siehe letzte Folie in dieser Datei</a:t>
            </a:r>
          </a:p>
        </p:txBody>
      </p:sp>
      <p:sp>
        <p:nvSpPr>
          <p:cNvPr id="4" name="Foliennummernplatzhalter 3"/>
          <p:cNvSpPr>
            <a:spLocks noGrp="1"/>
          </p:cNvSpPr>
          <p:nvPr>
            <p:ph type="sldNum" sz="quarter" idx="10"/>
          </p:nvPr>
        </p:nvSpPr>
        <p:spPr/>
        <p:txBody>
          <a:bodyPr/>
          <a:lstStyle/>
          <a:p>
            <a:pPr>
              <a:defRPr/>
            </a:pPr>
            <a:fld id="{E6190E9C-0072-4F4C-AFCE-3D54620F1D25}" type="slidenum">
              <a:rPr lang="de-DE" smtClean="0">
                <a:solidFill>
                  <a:prstClr val="black"/>
                </a:solidFill>
              </a:rPr>
              <a:pPr>
                <a:defRPr/>
              </a:pPr>
              <a:t>10</a:t>
            </a:fld>
            <a:endParaRPr lang="de-DE" dirty="0">
              <a:solidFill>
                <a:prstClr val="black"/>
              </a:solidFill>
            </a:endParaRPr>
          </a:p>
        </p:txBody>
      </p:sp>
    </p:spTree>
    <p:extLst>
      <p:ext uri="{BB962C8B-B14F-4D97-AF65-F5344CB8AC3E}">
        <p14:creationId xmlns:p14="http://schemas.microsoft.com/office/powerpoint/2010/main" val="13247195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F993B252-B0FA-4A14-BA1F-100FDFD784FC}" type="slidenum">
              <a:rPr lang="de-DE" smtClean="0"/>
              <a:pPr/>
              <a:t>11</a:t>
            </a:fld>
            <a:endParaRPr lang="de-DE"/>
          </a:p>
        </p:txBody>
      </p:sp>
    </p:spTree>
    <p:extLst>
      <p:ext uri="{BB962C8B-B14F-4D97-AF65-F5344CB8AC3E}">
        <p14:creationId xmlns:p14="http://schemas.microsoft.com/office/powerpoint/2010/main" val="33679805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F993B252-B0FA-4A14-BA1F-100FDFD784FC}" type="slidenum">
              <a:rPr lang="de-DE" smtClean="0"/>
              <a:pPr/>
              <a:t>13</a:t>
            </a:fld>
            <a:endParaRPr lang="de-DE"/>
          </a:p>
        </p:txBody>
      </p:sp>
    </p:spTree>
    <p:extLst>
      <p:ext uri="{BB962C8B-B14F-4D97-AF65-F5344CB8AC3E}">
        <p14:creationId xmlns:p14="http://schemas.microsoft.com/office/powerpoint/2010/main" val="336798050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sp>
        <p:nvSpPr>
          <p:cNvPr id="4" name="Rectangle 2"/>
          <p:cNvSpPr>
            <a:spLocks noChangeArrowheads="1"/>
          </p:cNvSpPr>
          <p:nvPr/>
        </p:nvSpPr>
        <p:spPr bwMode="auto">
          <a:xfrm>
            <a:off x="0" y="2286000"/>
            <a:ext cx="9906000" cy="4572000"/>
          </a:xfrm>
          <a:prstGeom prst="rect">
            <a:avLst/>
          </a:prstGeom>
          <a:solidFill>
            <a:srgbClr val="005B82"/>
          </a:solidFill>
          <a:ln>
            <a:noFill/>
          </a:ln>
          <a:extLst>
            <a:ext uri="{91240B29-F687-4F45-9708-019B960494DF}">
              <a14:hiddenLine xmlns:a14="http://schemas.microsoft.com/office/drawing/2010/main" w="9525">
                <a:solidFill>
                  <a:srgbClr val="3A6F8A"/>
                </a:solidFill>
                <a:miter lim="800000"/>
                <a:headEnd/>
                <a:tailEnd/>
              </a14:hiddenLine>
            </a:ext>
          </a:extLst>
        </p:spPr>
        <p:txBody>
          <a:bodyPr wrap="none" anchor="ctr"/>
          <a:lstStyle/>
          <a:p>
            <a:pPr algn="ctr" eaLnBrk="0" hangingPunct="0"/>
            <a:endParaRPr lang="de-DE" sz="2400" b="0" dirty="0">
              <a:solidFill>
                <a:srgbClr val="005B82"/>
              </a:solidFill>
              <a:ea typeface="ＭＳ Ｐゴシック" pitchFamily="34" charset="-128"/>
            </a:endParaRPr>
          </a:p>
        </p:txBody>
      </p:sp>
      <p:sp>
        <p:nvSpPr>
          <p:cNvPr id="6" name="Rectangle 3"/>
          <p:cNvSpPr>
            <a:spLocks noChangeArrowheads="1"/>
          </p:cNvSpPr>
          <p:nvPr/>
        </p:nvSpPr>
        <p:spPr bwMode="auto">
          <a:xfrm>
            <a:off x="2" y="2286000"/>
            <a:ext cx="136525" cy="2286000"/>
          </a:xfrm>
          <a:prstGeom prst="rect">
            <a:avLst/>
          </a:prstGeom>
          <a:solidFill>
            <a:srgbClr val="005B82"/>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pPr algn="ctr" eaLnBrk="0" hangingPunct="0"/>
            <a:endParaRPr lang="de-DE" sz="2400" b="0" dirty="0">
              <a:solidFill>
                <a:schemeClr val="bg1"/>
              </a:solidFill>
              <a:ea typeface="ＭＳ Ｐゴシック" pitchFamily="34" charset="-128"/>
            </a:endParaRPr>
          </a:p>
        </p:txBody>
      </p:sp>
      <p:sp>
        <p:nvSpPr>
          <p:cNvPr id="7" name="Rectangle 4"/>
          <p:cNvSpPr>
            <a:spLocks noChangeArrowheads="1"/>
          </p:cNvSpPr>
          <p:nvPr/>
        </p:nvSpPr>
        <p:spPr bwMode="auto">
          <a:xfrm>
            <a:off x="2" y="4572000"/>
            <a:ext cx="136525" cy="2286000"/>
          </a:xfrm>
          <a:prstGeom prst="rect">
            <a:avLst/>
          </a:prstGeom>
          <a:solidFill>
            <a:srgbClr val="515355"/>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pPr algn="ctr" eaLnBrk="0" hangingPunct="0"/>
            <a:endParaRPr lang="de-DE" sz="2400" b="0" dirty="0">
              <a:ea typeface="ＭＳ Ｐゴシック" pitchFamily="34" charset="-128"/>
            </a:endParaRPr>
          </a:p>
        </p:txBody>
      </p:sp>
      <p:sp>
        <p:nvSpPr>
          <p:cNvPr id="8" name="Rectangle 6"/>
          <p:cNvSpPr>
            <a:spLocks noChangeArrowheads="1"/>
          </p:cNvSpPr>
          <p:nvPr/>
        </p:nvSpPr>
        <p:spPr bwMode="auto">
          <a:xfrm>
            <a:off x="125414" y="0"/>
            <a:ext cx="136525" cy="2286000"/>
          </a:xfrm>
          <a:prstGeom prst="rect">
            <a:avLst/>
          </a:prstGeom>
          <a:solidFill>
            <a:schemeClr val="bg1"/>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pPr algn="ctr" eaLnBrk="0" hangingPunct="0"/>
            <a:endParaRPr lang="de-DE" sz="2400" b="0" dirty="0">
              <a:ea typeface="ＭＳ Ｐゴシック" pitchFamily="34" charset="-128"/>
            </a:endParaRPr>
          </a:p>
        </p:txBody>
      </p:sp>
      <p:sp>
        <p:nvSpPr>
          <p:cNvPr id="9" name="Rectangle 7"/>
          <p:cNvSpPr>
            <a:spLocks noChangeArrowheads="1"/>
          </p:cNvSpPr>
          <p:nvPr/>
        </p:nvSpPr>
        <p:spPr bwMode="auto">
          <a:xfrm>
            <a:off x="123827" y="2286000"/>
            <a:ext cx="136525" cy="2286000"/>
          </a:xfrm>
          <a:prstGeom prst="rect">
            <a:avLst/>
          </a:prstGeom>
          <a:solidFill>
            <a:srgbClr val="B9BBC0"/>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pPr algn="ctr" eaLnBrk="0" hangingPunct="0"/>
            <a:endParaRPr lang="de-DE" sz="2400" b="0" dirty="0">
              <a:solidFill>
                <a:schemeClr val="bg1"/>
              </a:solidFill>
              <a:ea typeface="ＭＳ Ｐゴシック" pitchFamily="34" charset="-128"/>
            </a:endParaRPr>
          </a:p>
        </p:txBody>
      </p:sp>
      <p:sp>
        <p:nvSpPr>
          <p:cNvPr id="10" name="Rectangle 8"/>
          <p:cNvSpPr>
            <a:spLocks noChangeArrowheads="1"/>
          </p:cNvSpPr>
          <p:nvPr/>
        </p:nvSpPr>
        <p:spPr bwMode="auto">
          <a:xfrm>
            <a:off x="123827" y="4572000"/>
            <a:ext cx="136525" cy="2286000"/>
          </a:xfrm>
          <a:prstGeom prst="rect">
            <a:avLst/>
          </a:prstGeom>
          <a:solidFill>
            <a:srgbClr val="DCDCDC"/>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pPr algn="ctr" eaLnBrk="0" hangingPunct="0"/>
            <a:endParaRPr lang="de-DE" sz="2400" b="0" dirty="0">
              <a:ea typeface="ＭＳ Ｐゴシック" pitchFamily="34" charset="-128"/>
            </a:endParaRPr>
          </a:p>
        </p:txBody>
      </p:sp>
      <p:sp>
        <p:nvSpPr>
          <p:cNvPr id="11" name="Text Box 11"/>
          <p:cNvSpPr txBox="1">
            <a:spLocks noChangeArrowheads="1"/>
          </p:cNvSpPr>
          <p:nvPr/>
        </p:nvSpPr>
        <p:spPr bwMode="auto">
          <a:xfrm rot="16200000">
            <a:off x="-1077119" y="931541"/>
            <a:ext cx="2478088" cy="23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spcBef>
                <a:spcPct val="50000"/>
              </a:spcBef>
              <a:defRPr/>
            </a:pPr>
            <a:r>
              <a:rPr lang="de-DE" sz="900" b="0" dirty="0" smtClean="0">
                <a:solidFill>
                  <a:srgbClr val="005B82"/>
                </a:solidFill>
                <a:latin typeface="Arial MT Bd" charset="0"/>
              </a:rPr>
              <a:t>Mitglied der Helmholtz-Gemeinschaft</a:t>
            </a:r>
          </a:p>
        </p:txBody>
      </p:sp>
      <p:pic>
        <p:nvPicPr>
          <p:cNvPr id="12" name="Picture 12" descr="Logo_FZ_Jülich_NEU_rg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53225" y="254000"/>
            <a:ext cx="2514600" cy="814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4702" name="Rectangle 14"/>
          <p:cNvSpPr>
            <a:spLocks noGrp="1" noChangeArrowheads="1"/>
          </p:cNvSpPr>
          <p:nvPr>
            <p:ph type="ctrTitle"/>
          </p:nvPr>
        </p:nvSpPr>
        <p:spPr>
          <a:xfrm>
            <a:off x="1208088" y="2781629"/>
            <a:ext cx="7772400" cy="523220"/>
          </a:xfrm>
        </p:spPr>
        <p:txBody>
          <a:bodyPr wrap="square"/>
          <a:lstStyle>
            <a:lvl1pPr algn="ctr">
              <a:defRPr sz="2800">
                <a:solidFill>
                  <a:schemeClr val="bg1"/>
                </a:solidFill>
              </a:defRPr>
            </a:lvl1pPr>
          </a:lstStyle>
          <a:p>
            <a:pPr lvl="0"/>
            <a:r>
              <a:rPr lang="de-DE" noProof="0" smtClean="0"/>
              <a:t>Titelmasterformat durch Klicken bearbeiten</a:t>
            </a:r>
            <a:endParaRPr lang="de-DE" noProof="0" dirty="0" smtClean="0"/>
          </a:p>
        </p:txBody>
      </p:sp>
      <p:sp>
        <p:nvSpPr>
          <p:cNvPr id="114703" name="Rectangle 15"/>
          <p:cNvSpPr>
            <a:spLocks noGrp="1" noChangeArrowheads="1"/>
          </p:cNvSpPr>
          <p:nvPr>
            <p:ph type="subTitle" idx="1"/>
          </p:nvPr>
        </p:nvSpPr>
        <p:spPr>
          <a:xfrm>
            <a:off x="1857376" y="3860800"/>
            <a:ext cx="6400800" cy="838200"/>
          </a:xfrm>
        </p:spPr>
        <p:txBody>
          <a:bodyPr wrap="square"/>
          <a:lstStyle>
            <a:lvl1pPr marL="0" indent="0" algn="ctr">
              <a:defRPr sz="2400">
                <a:solidFill>
                  <a:schemeClr val="bg1"/>
                </a:solidFill>
              </a:defRPr>
            </a:lvl1pPr>
          </a:lstStyle>
          <a:p>
            <a:pPr lvl="0"/>
            <a:r>
              <a:rPr lang="de-DE" noProof="0" smtClean="0"/>
              <a:t>Formatvorlage des Untertitelmasters durch Klicken bearbeiten</a:t>
            </a:r>
            <a:endParaRPr lang="de-DE" noProof="0" dirty="0" smtClean="0"/>
          </a:p>
        </p:txBody>
      </p:sp>
    </p:spTree>
    <p:extLst>
      <p:ext uri="{BB962C8B-B14F-4D97-AF65-F5344CB8AC3E}">
        <p14:creationId xmlns:p14="http://schemas.microsoft.com/office/powerpoint/2010/main" val="4221512602"/>
      </p:ext>
    </p:extLst>
  </p:cSld>
  <p:clrMapOvr>
    <a:masterClrMapping/>
  </p:clrMapOvr>
  <p:transition spd="med">
    <p:wipe dir="r"/>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a:xfrm>
            <a:off x="432000" y="360000"/>
            <a:ext cx="7545336" cy="360000"/>
          </a:xfrm>
        </p:spPr>
        <p:txBody>
          <a:bodyPr/>
          <a:lstStyle/>
          <a:p>
            <a:r>
              <a:rPr lang="de-DE" smtClean="0"/>
              <a:t>Titelmasterformat durch Klicken bearbeiten</a:t>
            </a:r>
            <a:endParaRPr lang="de-DE" dirty="0"/>
          </a:p>
        </p:txBody>
      </p:sp>
    </p:spTree>
    <p:extLst>
      <p:ext uri="{BB962C8B-B14F-4D97-AF65-F5344CB8AC3E}">
        <p14:creationId xmlns:p14="http://schemas.microsoft.com/office/powerpoint/2010/main" val="683899159"/>
      </p:ext>
    </p:extLst>
  </p:cSld>
  <p:clrMapOvr>
    <a:masterClrMapping/>
  </p:clrMapOvr>
  <p:transition spd="med">
    <p:wipe dir="r"/>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432000" y="360000"/>
            <a:ext cx="5388655" cy="360000"/>
          </a:xfrm>
        </p:spPr>
        <p:txBody>
          <a:bodyPr/>
          <a:lstStyle/>
          <a:p>
            <a:r>
              <a:rPr lang="de-DE" smtClean="0"/>
              <a:t>Titelmasterformat durch Klicken bearbeiten</a:t>
            </a:r>
            <a:endParaRPr lang="de-DE" dirty="0"/>
          </a:p>
        </p:txBody>
      </p:sp>
      <p:sp>
        <p:nvSpPr>
          <p:cNvPr id="3" name="Inhaltsplatzhalter 2"/>
          <p:cNvSpPr>
            <a:spLocks noGrp="1"/>
          </p:cNvSpPr>
          <p:nvPr>
            <p:ph idx="1"/>
          </p:nvPr>
        </p:nvSpPr>
        <p:spPr>
          <a:xfrm>
            <a:off x="431999" y="980728"/>
            <a:ext cx="9288000" cy="5472608"/>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45720" rIns="91440" bIns="45720" numCol="1" anchor="t" anchorCtr="0" compatLnSpc="1">
            <a:prstTxWarp prst="textNoShape">
              <a:avLst/>
            </a:prstTxWarp>
            <a:noAutofit/>
          </a:bodyPr>
          <a:lstStyle>
            <a:lvl1pPr>
              <a:lnSpc>
                <a:spcPct val="110000"/>
              </a:lnSpc>
              <a:spcBef>
                <a:spcPts val="900"/>
              </a:spcBef>
              <a:spcAft>
                <a:spcPts val="600"/>
              </a:spcAft>
              <a:defRPr lang="de-DE" dirty="0" smtClean="0"/>
            </a:lvl1pPr>
            <a:lvl2pPr marL="265113" indent="-179388">
              <a:lnSpc>
                <a:spcPct val="110000"/>
              </a:lnSpc>
              <a:spcBef>
                <a:spcPts val="200"/>
              </a:spcBef>
              <a:spcAft>
                <a:spcPts val="200"/>
              </a:spcAft>
              <a:tabLst>
                <a:tab pos="265113" algn="l"/>
              </a:tabLst>
              <a:defRPr lang="de-DE" dirty="0" smtClean="0"/>
            </a:lvl2pPr>
            <a:lvl3pPr marL="542925" indent="-180975">
              <a:lnSpc>
                <a:spcPct val="110000"/>
              </a:lnSpc>
              <a:spcBef>
                <a:spcPts val="200"/>
              </a:spcBef>
              <a:spcAft>
                <a:spcPts val="200"/>
              </a:spcAft>
              <a:tabLst>
                <a:tab pos="542925" algn="l"/>
              </a:tabLst>
              <a:defRPr lang="de-DE" dirty="0" smtClean="0"/>
            </a:lvl3pPr>
            <a:lvl4pPr marL="808038" indent="-180975">
              <a:lnSpc>
                <a:spcPct val="110000"/>
              </a:lnSpc>
              <a:spcBef>
                <a:spcPts val="200"/>
              </a:spcBef>
              <a:spcAft>
                <a:spcPts val="200"/>
              </a:spcAft>
              <a:tabLst>
                <a:tab pos="808038" algn="l"/>
              </a:tabLst>
              <a:defRPr lang="de-DE" dirty="0" smtClean="0"/>
            </a:lvl4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p:txBody>
      </p:sp>
    </p:spTree>
    <p:extLst>
      <p:ext uri="{BB962C8B-B14F-4D97-AF65-F5344CB8AC3E}">
        <p14:creationId xmlns:p14="http://schemas.microsoft.com/office/powerpoint/2010/main" val="962833927"/>
      </p:ext>
    </p:extLst>
  </p:cSld>
  <p:clrMapOvr>
    <a:masterClrMapping/>
  </p:clrMapOvr>
  <p:transition spd="med">
    <p:wipe dir="r"/>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1_Zwei Inhalte">
    <p:spTree>
      <p:nvGrpSpPr>
        <p:cNvPr id="1" name=""/>
        <p:cNvGrpSpPr/>
        <p:nvPr/>
      </p:nvGrpSpPr>
      <p:grpSpPr>
        <a:xfrm>
          <a:off x="0" y="0"/>
          <a:ext cx="0" cy="0"/>
          <a:chOff x="0" y="0"/>
          <a:chExt cx="0" cy="0"/>
        </a:xfrm>
      </p:grpSpPr>
      <p:sp>
        <p:nvSpPr>
          <p:cNvPr id="3" name="Inhaltsplatzhalter 2"/>
          <p:cNvSpPr>
            <a:spLocks noGrp="1"/>
          </p:cNvSpPr>
          <p:nvPr>
            <p:ph sz="half" idx="1"/>
          </p:nvPr>
        </p:nvSpPr>
        <p:spPr>
          <a:xfrm>
            <a:off x="432000" y="1440000"/>
            <a:ext cx="4500000" cy="486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45720" rIns="91440" bIns="45720" numCol="1" anchor="t" anchorCtr="0" compatLnSpc="1">
            <a:prstTxWarp prst="textNoShape">
              <a:avLst/>
            </a:prstTxWarp>
            <a:noAutofit/>
          </a:bodyPr>
          <a:lstStyle>
            <a:lvl1pPr>
              <a:defRPr lang="de-DE" dirty="0" smtClean="0"/>
            </a:lvl1pPr>
            <a:lvl2pPr>
              <a:defRPr lang="de-DE" dirty="0" smtClean="0"/>
            </a:lvl2pPr>
            <a:lvl3pPr>
              <a:defRPr lang="de-DE" dirty="0" smtClean="0"/>
            </a:lvl3pPr>
            <a:lvl4pPr>
              <a:defRPr lang="de-DE" dirty="0" smtClean="0"/>
            </a:lvl4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p:txBody>
      </p:sp>
      <p:sp>
        <p:nvSpPr>
          <p:cNvPr id="4" name="Inhaltsplatzhalter 3"/>
          <p:cNvSpPr>
            <a:spLocks noGrp="1"/>
          </p:cNvSpPr>
          <p:nvPr>
            <p:ph sz="half" idx="2"/>
          </p:nvPr>
        </p:nvSpPr>
        <p:spPr>
          <a:xfrm>
            <a:off x="5220000" y="1440000"/>
            <a:ext cx="4500000" cy="486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45720" rIns="91440" bIns="45720" numCol="1" anchor="t" anchorCtr="0" compatLnSpc="1">
            <a:prstTxWarp prst="textNoShape">
              <a:avLst/>
            </a:prstTxWarp>
            <a:noAutofit/>
          </a:bodyPr>
          <a:lstStyle>
            <a:lvl1pPr>
              <a:defRPr lang="de-DE" dirty="0" smtClean="0"/>
            </a:lvl1pPr>
            <a:lvl2pPr>
              <a:defRPr lang="de-DE" dirty="0" smtClean="0"/>
            </a:lvl2pPr>
            <a:lvl3pPr>
              <a:defRPr lang="de-DE" dirty="0" smtClean="0"/>
            </a:lvl3pPr>
            <a:lvl4pPr>
              <a:defRPr lang="de-DE" dirty="0"/>
            </a:lvl4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p:txBody>
      </p:sp>
      <p:sp>
        <p:nvSpPr>
          <p:cNvPr id="5" name="Titel 1"/>
          <p:cNvSpPr>
            <a:spLocks noGrp="1"/>
          </p:cNvSpPr>
          <p:nvPr>
            <p:ph type="title"/>
          </p:nvPr>
        </p:nvSpPr>
        <p:spPr>
          <a:xfrm>
            <a:off x="432000" y="360000"/>
            <a:ext cx="5388655" cy="360000"/>
          </a:xfrm>
        </p:spPr>
        <p:txBody>
          <a:bodyPr/>
          <a:lstStyle/>
          <a:p>
            <a:r>
              <a:rPr lang="de-DE" smtClean="0"/>
              <a:t>Titelmasterformat durch Klicken bearbeiten</a:t>
            </a:r>
            <a:endParaRPr lang="de-DE" dirty="0"/>
          </a:p>
        </p:txBody>
      </p:sp>
    </p:spTree>
    <p:extLst>
      <p:ext uri="{BB962C8B-B14F-4D97-AF65-F5344CB8AC3E}">
        <p14:creationId xmlns:p14="http://schemas.microsoft.com/office/powerpoint/2010/main" val="286584018"/>
      </p:ext>
    </p:extLst>
  </p:cSld>
  <p:clrMapOvr>
    <a:masterClrMapping/>
  </p:clrMapOvr>
  <p:transition spd="med">
    <p:wipe dir="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96188623"/>
      </p:ext>
    </p:extLst>
  </p:cSld>
  <p:clrMapOvr>
    <a:masterClrMapping/>
  </p:clrMapOvr>
  <p:transition spd="med">
    <p:wipe dir="r"/>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Nur Titel">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3497730"/>
      </p:ext>
    </p:extLst>
  </p:cSld>
  <p:clrMapOvr>
    <a:masterClrMapping/>
  </p:clrMapOvr>
  <p:transition spd="med">
    <p:wipe dir="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1_Nur Titel">
    <p:spTree>
      <p:nvGrpSpPr>
        <p:cNvPr id="1" name=""/>
        <p:cNvGrpSpPr/>
        <p:nvPr/>
      </p:nvGrpSpPr>
      <p:grpSpPr>
        <a:xfrm>
          <a:off x="0" y="0"/>
          <a:ext cx="0" cy="0"/>
          <a:chOff x="0" y="0"/>
          <a:chExt cx="0" cy="0"/>
        </a:xfrm>
      </p:grpSpPr>
      <p:sp>
        <p:nvSpPr>
          <p:cNvPr id="3" name="Titel 1"/>
          <p:cNvSpPr>
            <a:spLocks noGrp="1"/>
          </p:cNvSpPr>
          <p:nvPr>
            <p:ph type="title"/>
          </p:nvPr>
        </p:nvSpPr>
        <p:spPr>
          <a:xfrm>
            <a:off x="432000" y="180000"/>
            <a:ext cx="8928000" cy="936000"/>
          </a:xfrm>
          <a:prstGeom prst="rect">
            <a:avLst/>
          </a:prstGeom>
        </p:spPr>
        <p:txBody>
          <a:bodyPr lIns="0" tIns="0" rIns="0" bIns="0" anchor="ctr" anchorCtr="0"/>
          <a:lstStyle>
            <a:lvl1pPr>
              <a:defRPr sz="2400"/>
            </a:lvl1pPr>
          </a:lstStyle>
          <a:p>
            <a:r>
              <a:rPr lang="de-DE" smtClean="0"/>
              <a:t>Titelmasterformat durch Klicken bearbeiten</a:t>
            </a:r>
            <a:endParaRPr lang="de-DE"/>
          </a:p>
        </p:txBody>
      </p:sp>
    </p:spTree>
    <p:extLst>
      <p:ext uri="{BB962C8B-B14F-4D97-AF65-F5344CB8AC3E}">
        <p14:creationId xmlns:p14="http://schemas.microsoft.com/office/powerpoint/2010/main" val="3384618132"/>
      </p:ext>
    </p:extLst>
  </p:cSld>
  <p:clrMapOvr>
    <a:masterClrMapping/>
  </p:clrMapOvr>
  <p:transition>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3_Nur Titel">
    <p:spTree>
      <p:nvGrpSpPr>
        <p:cNvPr id="1" name=""/>
        <p:cNvGrpSpPr/>
        <p:nvPr/>
      </p:nvGrpSpPr>
      <p:grpSpPr>
        <a:xfrm>
          <a:off x="0" y="0"/>
          <a:ext cx="0" cy="0"/>
          <a:chOff x="0" y="0"/>
          <a:chExt cx="0" cy="0"/>
        </a:xfrm>
      </p:grpSpPr>
    </p:spTree>
    <p:extLst>
      <p:ext uri="{BB962C8B-B14F-4D97-AF65-F5344CB8AC3E}">
        <p14:creationId xmlns:p14="http://schemas.microsoft.com/office/powerpoint/2010/main" val="527327269"/>
      </p:ext>
    </p:extLst>
  </p:cSld>
  <p:clrMapOvr>
    <a:masterClrMapping/>
  </p:clrMapOvr>
  <p:transition>
    <p:wip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4"/>
          <p:cNvSpPr>
            <a:spLocks noChangeArrowheads="1"/>
          </p:cNvSpPr>
          <p:nvPr/>
        </p:nvSpPr>
        <p:spPr bwMode="auto">
          <a:xfrm>
            <a:off x="1589" y="0"/>
            <a:ext cx="136525" cy="2286000"/>
          </a:xfrm>
          <a:prstGeom prst="rect">
            <a:avLst/>
          </a:prstGeom>
          <a:solidFill>
            <a:srgbClr val="B9BBC0"/>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pPr algn="ctr" eaLnBrk="0" hangingPunct="0"/>
            <a:endParaRPr lang="de-DE" sz="2400" b="0" dirty="0">
              <a:ea typeface="ＭＳ Ｐゴシック" pitchFamily="34" charset="-128"/>
            </a:endParaRPr>
          </a:p>
        </p:txBody>
      </p:sp>
      <p:sp>
        <p:nvSpPr>
          <p:cNvPr id="1027" name="Rectangle 5"/>
          <p:cNvSpPr>
            <a:spLocks noChangeArrowheads="1"/>
          </p:cNvSpPr>
          <p:nvPr/>
        </p:nvSpPr>
        <p:spPr bwMode="auto">
          <a:xfrm>
            <a:off x="2" y="4572000"/>
            <a:ext cx="136525" cy="2286000"/>
          </a:xfrm>
          <a:prstGeom prst="rect">
            <a:avLst/>
          </a:prstGeom>
          <a:solidFill>
            <a:srgbClr val="515355"/>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pPr algn="ctr" eaLnBrk="0" hangingPunct="0"/>
            <a:endParaRPr lang="de-DE" sz="2400" b="0" dirty="0">
              <a:ea typeface="ＭＳ Ｐゴシック" pitchFamily="34" charset="-128"/>
            </a:endParaRPr>
          </a:p>
        </p:txBody>
      </p:sp>
      <p:sp>
        <p:nvSpPr>
          <p:cNvPr id="1028" name="Rectangle 6"/>
          <p:cNvSpPr>
            <a:spLocks noChangeArrowheads="1"/>
          </p:cNvSpPr>
          <p:nvPr/>
        </p:nvSpPr>
        <p:spPr bwMode="auto">
          <a:xfrm>
            <a:off x="125414" y="0"/>
            <a:ext cx="136525" cy="2286000"/>
          </a:xfrm>
          <a:prstGeom prst="rect">
            <a:avLst/>
          </a:prstGeom>
          <a:solidFill>
            <a:srgbClr val="005B82"/>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pPr algn="ctr" eaLnBrk="0" hangingPunct="0"/>
            <a:endParaRPr lang="de-DE" sz="2400" b="0" dirty="0">
              <a:ea typeface="ＭＳ Ｐゴシック" pitchFamily="34" charset="-128"/>
            </a:endParaRPr>
          </a:p>
        </p:txBody>
      </p:sp>
      <p:sp>
        <p:nvSpPr>
          <p:cNvPr id="1029" name="Rectangle 7"/>
          <p:cNvSpPr>
            <a:spLocks noChangeArrowheads="1"/>
          </p:cNvSpPr>
          <p:nvPr/>
        </p:nvSpPr>
        <p:spPr bwMode="auto">
          <a:xfrm>
            <a:off x="123827" y="2286000"/>
            <a:ext cx="136525" cy="2286000"/>
          </a:xfrm>
          <a:prstGeom prst="rect">
            <a:avLst/>
          </a:prstGeom>
          <a:solidFill>
            <a:srgbClr val="B9BBC0"/>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pPr algn="ctr" eaLnBrk="0" hangingPunct="0"/>
            <a:endParaRPr lang="de-DE" sz="2400" b="0" dirty="0">
              <a:solidFill>
                <a:schemeClr val="bg1"/>
              </a:solidFill>
              <a:ea typeface="ＭＳ Ｐゴシック" pitchFamily="34" charset="-128"/>
            </a:endParaRPr>
          </a:p>
        </p:txBody>
      </p:sp>
      <p:sp>
        <p:nvSpPr>
          <p:cNvPr id="1030" name="Rectangle 8"/>
          <p:cNvSpPr>
            <a:spLocks noChangeArrowheads="1"/>
          </p:cNvSpPr>
          <p:nvPr/>
        </p:nvSpPr>
        <p:spPr bwMode="auto">
          <a:xfrm>
            <a:off x="123827" y="4572000"/>
            <a:ext cx="136525" cy="2286000"/>
          </a:xfrm>
          <a:prstGeom prst="rect">
            <a:avLst/>
          </a:prstGeom>
          <a:solidFill>
            <a:srgbClr val="DCDCDC"/>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pPr algn="ctr" eaLnBrk="0" hangingPunct="0"/>
            <a:endParaRPr lang="de-DE" sz="2400" b="0" dirty="0">
              <a:ea typeface="ＭＳ Ｐゴシック" pitchFamily="34" charset="-128"/>
            </a:endParaRPr>
          </a:p>
        </p:txBody>
      </p:sp>
      <p:pic>
        <p:nvPicPr>
          <p:cNvPr id="1032" name="Picture 10" descr="Logo_FZ_Jülich_NEU_rgb"/>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048626" y="136525"/>
            <a:ext cx="14478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3" name="Rectangle 13"/>
          <p:cNvSpPr>
            <a:spLocks noChangeArrowheads="1"/>
          </p:cNvSpPr>
          <p:nvPr/>
        </p:nvSpPr>
        <p:spPr bwMode="auto">
          <a:xfrm>
            <a:off x="488950" y="404815"/>
            <a:ext cx="8420100" cy="5159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p>
            <a:endParaRPr lang="de-DE" sz="2000" dirty="0">
              <a:solidFill>
                <a:srgbClr val="005B82"/>
              </a:solidFill>
            </a:endParaRPr>
          </a:p>
        </p:txBody>
      </p:sp>
      <p:sp>
        <p:nvSpPr>
          <p:cNvPr id="1035" name="Rectangle 16"/>
          <p:cNvSpPr>
            <a:spLocks noGrp="1" noChangeArrowheads="1"/>
          </p:cNvSpPr>
          <p:nvPr>
            <p:ph type="title"/>
          </p:nvPr>
        </p:nvSpPr>
        <p:spPr bwMode="auto">
          <a:xfrm>
            <a:off x="432000" y="360000"/>
            <a:ext cx="5388655" cy="36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45720" rIns="91440" bIns="45720" numCol="1" anchor="ctr" anchorCtr="0" compatLnSpc="1">
            <a:prstTxWarp prst="textNoShape">
              <a:avLst/>
            </a:prstTxWarp>
            <a:spAutoFit/>
          </a:bodyPr>
          <a:lstStyle/>
          <a:p>
            <a:pPr lvl="0"/>
            <a:r>
              <a:rPr lang="de-DE" smtClean="0"/>
              <a:t>Titelmasterformat durch Klicken bearbeiten</a:t>
            </a:r>
          </a:p>
        </p:txBody>
      </p:sp>
      <p:sp>
        <p:nvSpPr>
          <p:cNvPr id="1036" name="Rectangle 17"/>
          <p:cNvSpPr>
            <a:spLocks noGrp="1" noChangeArrowheads="1"/>
          </p:cNvSpPr>
          <p:nvPr>
            <p:ph type="body" idx="1"/>
          </p:nvPr>
        </p:nvSpPr>
        <p:spPr bwMode="auto">
          <a:xfrm>
            <a:off x="432000" y="1439999"/>
            <a:ext cx="9180000" cy="486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45720" rIns="91440" bIns="45720" numCol="1" anchor="t" anchorCtr="0" compatLnSpc="1">
            <a:prstTxWarp prst="textNoShape">
              <a:avLst/>
            </a:prstTxWarp>
            <a:noAutofit/>
          </a:bodyPr>
          <a:lstStyle/>
          <a:p>
            <a:pPr lvl="0"/>
            <a:r>
              <a:rPr lang="de-DE" dirty="0" smtClean="0"/>
              <a:t>Textmasterformate durch Klicken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p>
        </p:txBody>
      </p:sp>
      <p:pic>
        <p:nvPicPr>
          <p:cNvPr id="13" name="Picture 10" descr="Logo_FZ_Jülich_NEU_rgb"/>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048626" y="136525"/>
            <a:ext cx="14478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 Box 8"/>
          <p:cNvSpPr txBox="1">
            <a:spLocks noChangeArrowheads="1"/>
          </p:cNvSpPr>
          <p:nvPr userDrawn="1"/>
        </p:nvSpPr>
        <p:spPr bwMode="auto">
          <a:xfrm>
            <a:off x="312738" y="6531465"/>
            <a:ext cx="9399587" cy="3077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eaLnBrk="0" hangingPunct="0">
              <a:spcBef>
                <a:spcPct val="50000"/>
              </a:spcBef>
              <a:tabLst>
                <a:tab pos="9153525" algn="r"/>
              </a:tabLst>
            </a:pPr>
            <a:r>
              <a:rPr lang="de-DE" sz="1400" b="1" noProof="0" dirty="0" smtClean="0">
                <a:solidFill>
                  <a:srgbClr val="515355"/>
                </a:solidFill>
                <a:ea typeface="MS PGothic" pitchFamily="34" charset="-128"/>
              </a:rPr>
              <a:t>Institut</a:t>
            </a:r>
            <a:r>
              <a:rPr lang="de-DE" sz="1400" b="1" baseline="0" noProof="0" dirty="0" smtClean="0">
                <a:solidFill>
                  <a:srgbClr val="515355"/>
                </a:solidFill>
                <a:ea typeface="MS PGothic" pitchFamily="34" charset="-128"/>
              </a:rPr>
              <a:t> für Elektrochemische Verfahrenstechnik (IEK-3)</a:t>
            </a:r>
            <a:r>
              <a:rPr lang="de-DE" sz="1000" noProof="0" dirty="0" smtClean="0">
                <a:solidFill>
                  <a:srgbClr val="3A6F8A"/>
                </a:solidFill>
                <a:ea typeface="MS PGothic" pitchFamily="34" charset="-128"/>
              </a:rPr>
              <a:t>	</a:t>
            </a:r>
            <a:r>
              <a:rPr lang="de-DE" sz="1000" b="1" noProof="0" dirty="0" smtClean="0">
                <a:solidFill>
                  <a:srgbClr val="515355"/>
                </a:solidFill>
                <a:ea typeface="MS PGothic" pitchFamily="34" charset="-128"/>
              </a:rPr>
              <a:t> </a:t>
            </a:r>
            <a:fld id="{1845DBC9-9E80-4AF3-9CC9-3908BCC4562C}" type="slidenum">
              <a:rPr lang="de-DE" sz="1000" b="1" noProof="0" smtClean="0">
                <a:solidFill>
                  <a:srgbClr val="515355"/>
                </a:solidFill>
                <a:ea typeface="MS PGothic" pitchFamily="34" charset="-128"/>
              </a:rPr>
              <a:pPr eaLnBrk="0" hangingPunct="0">
                <a:spcBef>
                  <a:spcPct val="50000"/>
                </a:spcBef>
                <a:tabLst>
                  <a:tab pos="9153525" algn="r"/>
                </a:tabLst>
              </a:pPr>
              <a:t>‹Nr.›</a:t>
            </a:fld>
            <a:endParaRPr lang="de-DE" sz="1000" b="1" noProof="0" dirty="0">
              <a:solidFill>
                <a:srgbClr val="515355"/>
              </a:solidFill>
              <a:ea typeface="MS PGothic" pitchFamily="34" charset="-128"/>
            </a:endParaRPr>
          </a:p>
        </p:txBody>
      </p:sp>
    </p:spTree>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2" r:id="rId4"/>
    <p:sldLayoutId id="2147483683" r:id="rId5"/>
    <p:sldLayoutId id="2147483659" r:id="rId6"/>
    <p:sldLayoutId id="2147483685" r:id="rId7"/>
    <p:sldLayoutId id="2147483689" r:id="rId8"/>
  </p:sldLayoutIdLst>
  <p:transition spd="med">
    <p:wipe dir="r"/>
  </p:transition>
  <p:timing>
    <p:tnLst>
      <p:par>
        <p:cTn id="1" dur="indefinite" restart="never" nodeType="tmRoot"/>
      </p:par>
    </p:tnLst>
  </p:timing>
  <p:txStyles>
    <p:titleStyle>
      <a:lvl1pPr algn="l" rtl="0" eaLnBrk="1" fontAlgn="base" hangingPunct="1">
        <a:spcBef>
          <a:spcPct val="0"/>
        </a:spcBef>
        <a:spcAft>
          <a:spcPct val="0"/>
        </a:spcAft>
        <a:defRPr sz="2000" b="1">
          <a:solidFill>
            <a:srgbClr val="005B82"/>
          </a:solidFill>
          <a:latin typeface="+mj-lt"/>
          <a:ea typeface="+mj-ea"/>
          <a:cs typeface="+mj-cs"/>
        </a:defRPr>
      </a:lvl1pPr>
      <a:lvl2pPr algn="l" rtl="0" eaLnBrk="1" fontAlgn="base" hangingPunct="1">
        <a:spcBef>
          <a:spcPct val="0"/>
        </a:spcBef>
        <a:spcAft>
          <a:spcPct val="0"/>
        </a:spcAft>
        <a:defRPr sz="2000" b="1">
          <a:solidFill>
            <a:srgbClr val="005B82"/>
          </a:solidFill>
          <a:latin typeface="Arial" charset="0"/>
        </a:defRPr>
      </a:lvl2pPr>
      <a:lvl3pPr algn="l" rtl="0" eaLnBrk="1" fontAlgn="base" hangingPunct="1">
        <a:spcBef>
          <a:spcPct val="0"/>
        </a:spcBef>
        <a:spcAft>
          <a:spcPct val="0"/>
        </a:spcAft>
        <a:defRPr sz="2000" b="1">
          <a:solidFill>
            <a:srgbClr val="005B82"/>
          </a:solidFill>
          <a:latin typeface="Arial" charset="0"/>
        </a:defRPr>
      </a:lvl3pPr>
      <a:lvl4pPr algn="l" rtl="0" eaLnBrk="1" fontAlgn="base" hangingPunct="1">
        <a:spcBef>
          <a:spcPct val="0"/>
        </a:spcBef>
        <a:spcAft>
          <a:spcPct val="0"/>
        </a:spcAft>
        <a:defRPr sz="2000" b="1">
          <a:solidFill>
            <a:srgbClr val="005B82"/>
          </a:solidFill>
          <a:latin typeface="Arial" charset="0"/>
        </a:defRPr>
      </a:lvl4pPr>
      <a:lvl5pPr algn="l" rtl="0" eaLnBrk="1" fontAlgn="base" hangingPunct="1">
        <a:spcBef>
          <a:spcPct val="0"/>
        </a:spcBef>
        <a:spcAft>
          <a:spcPct val="0"/>
        </a:spcAft>
        <a:defRPr sz="2000" b="1">
          <a:solidFill>
            <a:srgbClr val="005B82"/>
          </a:solidFill>
          <a:latin typeface="Arial" charset="0"/>
        </a:defRPr>
      </a:lvl5pPr>
      <a:lvl6pPr marL="457200" algn="l" rtl="0" eaLnBrk="1" fontAlgn="base" hangingPunct="1">
        <a:spcBef>
          <a:spcPct val="0"/>
        </a:spcBef>
        <a:spcAft>
          <a:spcPct val="0"/>
        </a:spcAft>
        <a:defRPr sz="2000" b="1">
          <a:solidFill>
            <a:srgbClr val="005B82"/>
          </a:solidFill>
          <a:latin typeface="Arial" charset="0"/>
        </a:defRPr>
      </a:lvl6pPr>
      <a:lvl7pPr marL="914400" algn="l" rtl="0" eaLnBrk="1" fontAlgn="base" hangingPunct="1">
        <a:spcBef>
          <a:spcPct val="0"/>
        </a:spcBef>
        <a:spcAft>
          <a:spcPct val="0"/>
        </a:spcAft>
        <a:defRPr sz="2000" b="1">
          <a:solidFill>
            <a:srgbClr val="005B82"/>
          </a:solidFill>
          <a:latin typeface="Arial" charset="0"/>
        </a:defRPr>
      </a:lvl7pPr>
      <a:lvl8pPr marL="1371600" algn="l" rtl="0" eaLnBrk="1" fontAlgn="base" hangingPunct="1">
        <a:spcBef>
          <a:spcPct val="0"/>
        </a:spcBef>
        <a:spcAft>
          <a:spcPct val="0"/>
        </a:spcAft>
        <a:defRPr sz="2000" b="1">
          <a:solidFill>
            <a:srgbClr val="005B82"/>
          </a:solidFill>
          <a:latin typeface="Arial" charset="0"/>
        </a:defRPr>
      </a:lvl8pPr>
      <a:lvl9pPr marL="1828800" algn="l" rtl="0" eaLnBrk="1" fontAlgn="base" hangingPunct="1">
        <a:spcBef>
          <a:spcPct val="0"/>
        </a:spcBef>
        <a:spcAft>
          <a:spcPct val="0"/>
        </a:spcAft>
        <a:defRPr sz="2000" b="1">
          <a:solidFill>
            <a:srgbClr val="005B82"/>
          </a:solidFill>
          <a:latin typeface="Arial" charset="0"/>
        </a:defRPr>
      </a:lvl9pPr>
    </p:titleStyle>
    <p:bodyStyle>
      <a:lvl1pPr marL="0" indent="0" algn="l" rtl="0" eaLnBrk="1" fontAlgn="base" hangingPunct="1">
        <a:spcBef>
          <a:spcPct val="20000"/>
        </a:spcBef>
        <a:spcAft>
          <a:spcPct val="0"/>
        </a:spcAft>
        <a:buClr>
          <a:srgbClr val="009EE0"/>
        </a:buClr>
        <a:defRPr>
          <a:solidFill>
            <a:srgbClr val="005B82"/>
          </a:solidFill>
          <a:latin typeface="+mn-lt"/>
          <a:ea typeface="+mn-ea"/>
          <a:cs typeface="+mn-cs"/>
        </a:defRPr>
      </a:lvl1pPr>
      <a:lvl2pPr marL="357188" indent="-174625" algn="l" rtl="0" eaLnBrk="1" fontAlgn="base" hangingPunct="1">
        <a:spcBef>
          <a:spcPct val="20000"/>
        </a:spcBef>
        <a:spcAft>
          <a:spcPct val="0"/>
        </a:spcAft>
        <a:buClr>
          <a:srgbClr val="005B71"/>
        </a:buClr>
        <a:buFont typeface="Wingdings" pitchFamily="2" charset="2"/>
        <a:buChar char="§"/>
        <a:tabLst>
          <a:tab pos="357188" algn="l"/>
        </a:tabLst>
        <a:defRPr>
          <a:solidFill>
            <a:srgbClr val="005B82"/>
          </a:solidFill>
          <a:latin typeface="+mn-lt"/>
        </a:defRPr>
      </a:lvl2pPr>
      <a:lvl3pPr marL="714375" indent="-174625" algn="l" rtl="0" eaLnBrk="1" fontAlgn="base" hangingPunct="1">
        <a:spcBef>
          <a:spcPct val="20000"/>
        </a:spcBef>
        <a:spcAft>
          <a:spcPct val="0"/>
        </a:spcAft>
        <a:buClr>
          <a:srgbClr val="005B82"/>
        </a:buClr>
        <a:buFont typeface="Symbol" pitchFamily="18" charset="2"/>
        <a:buChar char="-"/>
        <a:tabLst>
          <a:tab pos="714375" algn="l"/>
        </a:tabLst>
        <a:defRPr i="1">
          <a:solidFill>
            <a:srgbClr val="005B82"/>
          </a:solidFill>
          <a:latin typeface="+mn-lt"/>
        </a:defRPr>
      </a:lvl3pPr>
      <a:lvl4pPr marL="1073150" indent="-179388" algn="l" rtl="0" eaLnBrk="1" fontAlgn="base" hangingPunct="1">
        <a:spcBef>
          <a:spcPct val="20000"/>
        </a:spcBef>
        <a:spcAft>
          <a:spcPct val="0"/>
        </a:spcAft>
        <a:buClr>
          <a:srgbClr val="005B71"/>
        </a:buClr>
        <a:buFont typeface="Arial" pitchFamily="34" charset="0"/>
        <a:buChar char="•"/>
        <a:tabLst>
          <a:tab pos="1073150" algn="l"/>
        </a:tabLst>
        <a:defRPr sz="1600">
          <a:solidFill>
            <a:srgbClr val="005B82"/>
          </a:solidFill>
          <a:latin typeface="+mn-lt"/>
        </a:defRPr>
      </a:lvl4pPr>
      <a:lvl5pPr marL="1539875" indent="-285750" algn="l" rtl="0" eaLnBrk="1" fontAlgn="base" hangingPunct="1">
        <a:spcBef>
          <a:spcPct val="20000"/>
        </a:spcBef>
        <a:spcAft>
          <a:spcPct val="0"/>
        </a:spcAft>
        <a:buClr>
          <a:srgbClr val="005B71"/>
        </a:buClr>
        <a:buFont typeface="Courier New" pitchFamily="49" charset="0"/>
        <a:buChar char="o"/>
        <a:tabLst>
          <a:tab pos="1520825" algn="l"/>
        </a:tabLst>
        <a:defRPr sz="1600">
          <a:solidFill>
            <a:srgbClr val="005B82"/>
          </a:solidFill>
          <a:latin typeface="+mn-lt"/>
        </a:defRPr>
      </a:lvl5pPr>
      <a:lvl6pPr marL="2514600" indent="-228600" algn="l" rtl="0" eaLnBrk="1" fontAlgn="base" hangingPunct="1">
        <a:spcBef>
          <a:spcPct val="20000"/>
        </a:spcBef>
        <a:spcAft>
          <a:spcPct val="0"/>
        </a:spcAft>
        <a:buClr>
          <a:srgbClr val="009EE0"/>
        </a:buClr>
        <a:defRPr>
          <a:solidFill>
            <a:srgbClr val="005B82"/>
          </a:solidFill>
          <a:latin typeface="+mn-lt"/>
        </a:defRPr>
      </a:lvl6pPr>
      <a:lvl7pPr marL="2971800" indent="-228600" algn="l" rtl="0" eaLnBrk="1" fontAlgn="base" hangingPunct="1">
        <a:spcBef>
          <a:spcPct val="20000"/>
        </a:spcBef>
        <a:spcAft>
          <a:spcPct val="0"/>
        </a:spcAft>
        <a:buClr>
          <a:srgbClr val="009EE0"/>
        </a:buClr>
        <a:defRPr>
          <a:solidFill>
            <a:srgbClr val="005B82"/>
          </a:solidFill>
          <a:latin typeface="+mn-lt"/>
        </a:defRPr>
      </a:lvl7pPr>
      <a:lvl8pPr marL="3429000" indent="-228600" algn="l" rtl="0" eaLnBrk="1" fontAlgn="base" hangingPunct="1">
        <a:spcBef>
          <a:spcPct val="20000"/>
        </a:spcBef>
        <a:spcAft>
          <a:spcPct val="0"/>
        </a:spcAft>
        <a:buClr>
          <a:srgbClr val="009EE0"/>
        </a:buClr>
        <a:defRPr>
          <a:solidFill>
            <a:srgbClr val="005B82"/>
          </a:solidFill>
          <a:latin typeface="+mn-lt"/>
        </a:defRPr>
      </a:lvl8pPr>
      <a:lvl9pPr marL="3886200" indent="-228600" algn="l" rtl="0" eaLnBrk="1" fontAlgn="base" hangingPunct="1">
        <a:spcBef>
          <a:spcPct val="20000"/>
        </a:spcBef>
        <a:spcAft>
          <a:spcPct val="0"/>
        </a:spcAft>
        <a:buClr>
          <a:srgbClr val="009EE0"/>
        </a:buClr>
        <a:defRPr>
          <a:solidFill>
            <a:srgbClr val="005B82"/>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4.emf"/><Relationship Id="rId5" Type="http://schemas.openxmlformats.org/officeDocument/2006/relationships/image" Target="../media/image150.png"/><Relationship Id="rId4" Type="http://schemas.openxmlformats.org/officeDocument/2006/relationships/image" Target="../media/image140.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wmv"/><Relationship Id="rId1" Type="http://schemas.microsoft.com/office/2007/relationships/media" Target="../media/media1.wmv"/><Relationship Id="rId5" Type="http://schemas.openxmlformats.org/officeDocument/2006/relationships/image" Target="../media/image9.png"/><Relationship Id="rId4" Type="http://schemas.openxmlformats.org/officeDocument/2006/relationships/notesSlide" Target="../notesSlides/notesSlide12.xml"/></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12.jpeg"/><Relationship Id="rId7"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Layout" Target="../slideLayouts/slideLayout3.xml"/><Relationship Id="rId6" Type="http://schemas.openxmlformats.org/officeDocument/2006/relationships/image" Target="../media/image15.jpeg"/><Relationship Id="rId5" Type="http://schemas.openxmlformats.org/officeDocument/2006/relationships/image" Target="../media/image14.png"/><Relationship Id="rId4" Type="http://schemas.openxmlformats.org/officeDocument/2006/relationships/image" Target="../media/image13.jpeg"/><Relationship Id="rId9" Type="http://schemas.openxmlformats.org/officeDocument/2006/relationships/image" Target="../media/image18.jpe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image" Target="../media/image20.png"/></Relationships>
</file>

<file path=ppt/slides/_rels/slide2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image" Target="../media/image22.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3.xml"/><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416496" y="2812406"/>
            <a:ext cx="9361040" cy="461665"/>
          </a:xfrm>
        </p:spPr>
        <p:txBody>
          <a:bodyPr/>
          <a:lstStyle/>
          <a:p>
            <a:pPr>
              <a:spcAft>
                <a:spcPts val="600"/>
              </a:spcAft>
            </a:pPr>
            <a:r>
              <a:rPr lang="de-DE" sz="2400" dirty="0" smtClean="0"/>
              <a:t>Methodische Aspekte </a:t>
            </a:r>
            <a:r>
              <a:rPr lang="de-DE" sz="2400" dirty="0"/>
              <a:t>der Systemanalyse zur Energiewende</a:t>
            </a:r>
          </a:p>
        </p:txBody>
      </p:sp>
      <p:sp>
        <p:nvSpPr>
          <p:cNvPr id="3" name="Untertitel 2"/>
          <p:cNvSpPr>
            <a:spLocks noGrp="1"/>
          </p:cNvSpPr>
          <p:nvPr>
            <p:ph type="subTitle" idx="1"/>
          </p:nvPr>
        </p:nvSpPr>
        <p:spPr>
          <a:xfrm>
            <a:off x="416496" y="3645024"/>
            <a:ext cx="9361040" cy="838200"/>
          </a:xfrm>
        </p:spPr>
        <p:txBody>
          <a:bodyPr/>
          <a:lstStyle/>
          <a:p>
            <a:pPr eaLnBrk="0" hangingPunct="0"/>
            <a:r>
              <a:rPr lang="de-DE" sz="2000" b="1" dirty="0" err="1" smtClean="0"/>
              <a:t>Deltef</a:t>
            </a:r>
            <a:r>
              <a:rPr lang="de-DE" sz="2000" b="1" dirty="0" smtClean="0"/>
              <a:t> </a:t>
            </a:r>
            <a:r>
              <a:rPr lang="de-DE" sz="2000" b="1" dirty="0" err="1" smtClean="0"/>
              <a:t>Stotlen</a:t>
            </a:r>
            <a:r>
              <a:rPr lang="de-DE" sz="2000" b="1" dirty="0"/>
              <a:t>, </a:t>
            </a:r>
            <a:r>
              <a:rPr lang="de-DE" sz="2000" b="1" u="sng" dirty="0"/>
              <a:t>Martin Robinius</a:t>
            </a:r>
            <a:r>
              <a:rPr lang="de-DE" sz="2000" b="1" dirty="0"/>
              <a:t>, </a:t>
            </a:r>
            <a:br>
              <a:rPr lang="de-DE" sz="2000" b="1" dirty="0"/>
            </a:br>
            <a:r>
              <a:rPr lang="de-DE" sz="2000" b="1" dirty="0"/>
              <a:t>Thomas </a:t>
            </a:r>
            <a:r>
              <a:rPr lang="de-DE" sz="2000" b="1" dirty="0" smtClean="0"/>
              <a:t>Grube, Sebastian Schiebahn</a:t>
            </a:r>
            <a:endParaRPr lang="de-DE" sz="2000" b="1" dirty="0"/>
          </a:p>
          <a:p>
            <a:pPr eaLnBrk="0" hangingPunct="0"/>
            <a:r>
              <a:rPr lang="de-DE" sz="2000" b="1" dirty="0" smtClean="0"/>
              <a:t> </a:t>
            </a:r>
            <a:endParaRPr lang="de-DE" sz="2000" b="1" dirty="0"/>
          </a:p>
          <a:p>
            <a:pPr eaLnBrk="0" hangingPunct="0"/>
            <a:r>
              <a:rPr lang="de-DE" sz="1400" dirty="0" smtClean="0"/>
              <a:t>m.robinius@fz-juelich.de</a:t>
            </a:r>
          </a:p>
          <a:p>
            <a:pPr eaLnBrk="0" hangingPunct="0"/>
            <a:endParaRPr lang="de-DE" sz="1400" dirty="0"/>
          </a:p>
          <a:p>
            <a:pPr eaLnBrk="0" hangingPunct="0"/>
            <a:endParaRPr lang="de-DE" sz="1400" dirty="0" smtClean="0"/>
          </a:p>
          <a:p>
            <a:pPr eaLnBrk="0" hangingPunct="0"/>
            <a:r>
              <a:rPr lang="de-DE" sz="1800" dirty="0" smtClean="0"/>
              <a:t>DPG-Jahrestagung 2016, Regensburg</a:t>
            </a:r>
            <a:endParaRPr lang="de-DE" sz="1800" dirty="0"/>
          </a:p>
          <a:p>
            <a:pPr eaLnBrk="0" hangingPunct="0"/>
            <a:endParaRPr lang="de-DE" sz="1400" dirty="0" smtClean="0"/>
          </a:p>
          <a:p>
            <a:pPr eaLnBrk="0" hangingPunct="0"/>
            <a:endParaRPr lang="de-DE" sz="1400" dirty="0"/>
          </a:p>
          <a:p>
            <a:pPr eaLnBrk="0" hangingPunct="0"/>
            <a:r>
              <a:rPr lang="de-DE" b="1" dirty="0"/>
              <a:t> </a:t>
            </a:r>
            <a:r>
              <a:rPr lang="de-DE" sz="1600" dirty="0" smtClean="0"/>
              <a:t>Institut für elektrochemische Verfahrenstechnik (IEK-3)</a:t>
            </a:r>
          </a:p>
          <a:p>
            <a:pPr eaLnBrk="0" hangingPunct="0"/>
            <a:endParaRPr lang="de-DE" sz="1600" dirty="0" smtClean="0"/>
          </a:p>
          <a:p>
            <a:pPr eaLnBrk="0" hangingPunct="0">
              <a:lnSpc>
                <a:spcPct val="70000"/>
              </a:lnSpc>
            </a:pPr>
            <a:endParaRPr lang="en-US" sz="1100" dirty="0"/>
          </a:p>
          <a:p>
            <a:endParaRPr lang="de-DE" dirty="0"/>
          </a:p>
        </p:txBody>
      </p:sp>
    </p:spTree>
    <p:extLst>
      <p:ext uri="{BB962C8B-B14F-4D97-AF65-F5344CB8AC3E}">
        <p14:creationId xmlns:p14="http://schemas.microsoft.com/office/powerpoint/2010/main" val="2723809025"/>
      </p:ext>
    </p:extLst>
  </p:cSld>
  <p:clrMapOvr>
    <a:masterClrMapping/>
  </p:clrMapOvr>
  <p:transition spd="med">
    <p:wipe dir="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774900" y="186057"/>
            <a:ext cx="7631256" cy="707886"/>
          </a:xfrm>
        </p:spPr>
        <p:txBody>
          <a:bodyPr/>
          <a:lstStyle/>
          <a:p>
            <a:r>
              <a:rPr lang="de-DE" sz="2000" dirty="0" smtClean="0"/>
              <a:t>Prozesskettenanalyse:</a:t>
            </a:r>
            <a:br>
              <a:rPr lang="de-DE" sz="2000" dirty="0" smtClean="0"/>
            </a:br>
            <a:r>
              <a:rPr lang="de-DE" sz="2000" dirty="0" smtClean="0"/>
              <a:t>Vergleich von H</a:t>
            </a:r>
            <a:r>
              <a:rPr lang="de-DE" sz="2000" baseline="-25000" dirty="0" smtClean="0"/>
              <a:t>2</a:t>
            </a:r>
            <a:r>
              <a:rPr lang="de-DE" sz="2000" dirty="0" smtClean="0"/>
              <a:t> und CH</a:t>
            </a:r>
            <a:r>
              <a:rPr lang="de-DE" sz="2000" baseline="-25000" dirty="0" smtClean="0"/>
              <a:t>4</a:t>
            </a:r>
            <a:r>
              <a:rPr lang="de-DE" sz="2000" dirty="0" smtClean="0"/>
              <a:t> als </a:t>
            </a:r>
            <a:r>
              <a:rPr lang="de-DE" sz="2000" i="1" dirty="0" smtClean="0"/>
              <a:t>Power-to-gas</a:t>
            </a:r>
            <a:r>
              <a:rPr lang="de-DE" sz="2000" dirty="0" smtClean="0"/>
              <a:t> Kraftstoffoptionen</a:t>
            </a:r>
            <a:endParaRPr lang="de-DE" sz="2000" dirty="0"/>
          </a:p>
        </p:txBody>
      </p:sp>
      <p:sp>
        <p:nvSpPr>
          <p:cNvPr id="50" name="Inhaltsplatzhalter 7"/>
          <p:cNvSpPr txBox="1">
            <a:spLocks/>
          </p:cNvSpPr>
          <p:nvPr/>
        </p:nvSpPr>
        <p:spPr>
          <a:xfrm>
            <a:off x="431999" y="5054138"/>
            <a:ext cx="9288000" cy="1521228"/>
          </a:xfrm>
          <a:prstGeom prst="rect">
            <a:avLst/>
          </a:prstGeom>
        </p:spPr>
        <p:txBody>
          <a:bodyPr/>
          <a:lstStyle>
            <a:lvl1pPr marL="0" indent="0" algn="l" rtl="0" eaLnBrk="1" fontAlgn="base" hangingPunct="1">
              <a:spcBef>
                <a:spcPct val="20000"/>
              </a:spcBef>
              <a:spcAft>
                <a:spcPct val="0"/>
              </a:spcAft>
              <a:buClr>
                <a:srgbClr val="009EE0"/>
              </a:buClr>
              <a:defRPr>
                <a:solidFill>
                  <a:srgbClr val="005B82"/>
                </a:solidFill>
                <a:latin typeface="+mn-lt"/>
                <a:ea typeface="+mn-ea"/>
                <a:cs typeface="+mn-cs"/>
              </a:defRPr>
            </a:lvl1pPr>
            <a:lvl2pPr marL="357188" indent="-174625" algn="l" rtl="0" eaLnBrk="1" fontAlgn="base" hangingPunct="1">
              <a:spcBef>
                <a:spcPct val="20000"/>
              </a:spcBef>
              <a:spcAft>
                <a:spcPct val="0"/>
              </a:spcAft>
              <a:buClr>
                <a:srgbClr val="005B71"/>
              </a:buClr>
              <a:buFont typeface="Wingdings" pitchFamily="2" charset="2"/>
              <a:buChar char="§"/>
              <a:tabLst>
                <a:tab pos="357188" algn="l"/>
              </a:tabLst>
              <a:defRPr>
                <a:solidFill>
                  <a:srgbClr val="005B82"/>
                </a:solidFill>
                <a:latin typeface="+mn-lt"/>
              </a:defRPr>
            </a:lvl2pPr>
            <a:lvl3pPr marL="714375" indent="-174625" algn="l" rtl="0" eaLnBrk="1" fontAlgn="base" hangingPunct="1">
              <a:spcBef>
                <a:spcPct val="20000"/>
              </a:spcBef>
              <a:spcAft>
                <a:spcPct val="0"/>
              </a:spcAft>
              <a:buClr>
                <a:srgbClr val="005B82"/>
              </a:buClr>
              <a:buFont typeface="Symbol" pitchFamily="18" charset="2"/>
              <a:buChar char="-"/>
              <a:tabLst>
                <a:tab pos="714375" algn="l"/>
              </a:tabLst>
              <a:defRPr i="1">
                <a:solidFill>
                  <a:srgbClr val="005B82"/>
                </a:solidFill>
                <a:latin typeface="+mn-lt"/>
              </a:defRPr>
            </a:lvl3pPr>
            <a:lvl4pPr marL="1073150" indent="-179388" algn="l" rtl="0" eaLnBrk="1" fontAlgn="base" hangingPunct="1">
              <a:spcBef>
                <a:spcPct val="20000"/>
              </a:spcBef>
              <a:spcAft>
                <a:spcPct val="0"/>
              </a:spcAft>
              <a:buClr>
                <a:srgbClr val="005B71"/>
              </a:buClr>
              <a:buFont typeface="Arial" pitchFamily="34" charset="0"/>
              <a:buChar char="•"/>
              <a:tabLst>
                <a:tab pos="1073150" algn="l"/>
              </a:tabLst>
              <a:defRPr sz="1600">
                <a:solidFill>
                  <a:srgbClr val="005B82"/>
                </a:solidFill>
                <a:latin typeface="+mn-lt"/>
              </a:defRPr>
            </a:lvl4pPr>
            <a:lvl5pPr marL="1539875" indent="-285750" algn="l" rtl="0" eaLnBrk="1" fontAlgn="base" hangingPunct="1">
              <a:spcBef>
                <a:spcPct val="20000"/>
              </a:spcBef>
              <a:spcAft>
                <a:spcPct val="0"/>
              </a:spcAft>
              <a:buClr>
                <a:srgbClr val="005B71"/>
              </a:buClr>
              <a:buFont typeface="Courier New" pitchFamily="49" charset="0"/>
              <a:buChar char="o"/>
              <a:tabLst>
                <a:tab pos="1520825" algn="l"/>
              </a:tabLst>
              <a:defRPr sz="1600">
                <a:solidFill>
                  <a:srgbClr val="005B82"/>
                </a:solidFill>
                <a:latin typeface="+mn-lt"/>
              </a:defRPr>
            </a:lvl5pPr>
            <a:lvl6pPr marL="2514600" indent="-228600" algn="l" rtl="0" eaLnBrk="1" fontAlgn="base" hangingPunct="1">
              <a:spcBef>
                <a:spcPct val="20000"/>
              </a:spcBef>
              <a:spcAft>
                <a:spcPct val="0"/>
              </a:spcAft>
              <a:buClr>
                <a:srgbClr val="009EE0"/>
              </a:buClr>
              <a:defRPr>
                <a:solidFill>
                  <a:srgbClr val="005B82"/>
                </a:solidFill>
                <a:latin typeface="+mn-lt"/>
              </a:defRPr>
            </a:lvl6pPr>
            <a:lvl7pPr marL="2971800" indent="-228600" algn="l" rtl="0" eaLnBrk="1" fontAlgn="base" hangingPunct="1">
              <a:spcBef>
                <a:spcPct val="20000"/>
              </a:spcBef>
              <a:spcAft>
                <a:spcPct val="0"/>
              </a:spcAft>
              <a:buClr>
                <a:srgbClr val="009EE0"/>
              </a:buClr>
              <a:defRPr>
                <a:solidFill>
                  <a:srgbClr val="005B82"/>
                </a:solidFill>
                <a:latin typeface="+mn-lt"/>
              </a:defRPr>
            </a:lvl7pPr>
            <a:lvl8pPr marL="3429000" indent="-228600" algn="l" rtl="0" eaLnBrk="1" fontAlgn="base" hangingPunct="1">
              <a:spcBef>
                <a:spcPct val="20000"/>
              </a:spcBef>
              <a:spcAft>
                <a:spcPct val="0"/>
              </a:spcAft>
              <a:buClr>
                <a:srgbClr val="009EE0"/>
              </a:buClr>
              <a:defRPr>
                <a:solidFill>
                  <a:srgbClr val="005B82"/>
                </a:solidFill>
                <a:latin typeface="+mn-lt"/>
              </a:defRPr>
            </a:lvl8pPr>
            <a:lvl9pPr marL="3886200" indent="-228600" algn="l" rtl="0" eaLnBrk="1" fontAlgn="base" hangingPunct="1">
              <a:spcBef>
                <a:spcPct val="20000"/>
              </a:spcBef>
              <a:spcAft>
                <a:spcPct val="0"/>
              </a:spcAft>
              <a:buClr>
                <a:srgbClr val="009EE0"/>
              </a:buClr>
              <a:defRPr>
                <a:solidFill>
                  <a:srgbClr val="005B82"/>
                </a:solidFill>
                <a:latin typeface="+mn-lt"/>
              </a:defRPr>
            </a:lvl9pPr>
          </a:lstStyle>
          <a:p>
            <a:pPr>
              <a:spcBef>
                <a:spcPts val="300"/>
              </a:spcBef>
              <a:spcAft>
                <a:spcPts val="300"/>
              </a:spcAft>
              <a:tabLst>
                <a:tab pos="9151938" algn="r"/>
              </a:tabLst>
            </a:pPr>
            <a:r>
              <a:rPr lang="de-DE" sz="1400" kern="0" dirty="0" smtClean="0"/>
              <a:t>Kosten angegeben als kumulierte Werte 	* inklusive Speicher</a:t>
            </a:r>
          </a:p>
          <a:p>
            <a:pPr>
              <a:spcBef>
                <a:spcPts val="300"/>
              </a:spcBef>
              <a:spcAft>
                <a:spcPts val="300"/>
              </a:spcAft>
              <a:tabLst>
                <a:tab pos="539750" algn="l"/>
              </a:tabLst>
            </a:pPr>
            <a:r>
              <a:rPr lang="de-DE" sz="1400" b="1" kern="0" dirty="0" smtClean="0"/>
              <a:t>C.H</a:t>
            </a:r>
            <a:r>
              <a:rPr lang="de-DE" sz="1400" b="1" kern="0" baseline="-25000" dirty="0" smtClean="0"/>
              <a:t>2</a:t>
            </a:r>
            <a:r>
              <a:rPr lang="de-DE" sz="1400" b="1" kern="0" dirty="0" smtClean="0"/>
              <a:t>	</a:t>
            </a:r>
            <a:r>
              <a:rPr lang="de-DE" sz="1400" kern="0" dirty="0" smtClean="0"/>
              <a:t>Druckwasserstoff als Kraftstoff bei 700 bar Tankdruck (</a:t>
            </a:r>
            <a:r>
              <a:rPr lang="de-DE" sz="1400" i="1" kern="0" dirty="0" smtClean="0"/>
              <a:t>Compressed hydrogen</a:t>
            </a:r>
            <a:r>
              <a:rPr lang="de-DE" sz="1400" kern="0" dirty="0" smtClean="0"/>
              <a:t>)</a:t>
            </a:r>
            <a:br>
              <a:rPr lang="de-DE" sz="1400" kern="0" dirty="0" smtClean="0"/>
            </a:br>
            <a:r>
              <a:rPr lang="de-DE" sz="1400" b="1" kern="0" dirty="0" smtClean="0"/>
              <a:t>CNG	</a:t>
            </a:r>
            <a:r>
              <a:rPr lang="de-DE" sz="1400" kern="0" dirty="0" smtClean="0"/>
              <a:t>Druckerdgas als Kraftstoff bei 250 bar Tankdruck (</a:t>
            </a:r>
            <a:r>
              <a:rPr lang="de-DE" sz="1400" i="1" kern="0" dirty="0" smtClean="0"/>
              <a:t>Compressed natural gas</a:t>
            </a:r>
            <a:r>
              <a:rPr lang="de-DE" sz="1400" kern="0" dirty="0" smtClean="0"/>
              <a:t>)</a:t>
            </a:r>
            <a:br>
              <a:rPr lang="de-DE" sz="1400" kern="0" dirty="0" smtClean="0"/>
            </a:br>
            <a:r>
              <a:rPr lang="de-DE" sz="1400" b="1" kern="0" dirty="0" smtClean="0"/>
              <a:t>FCV	</a:t>
            </a:r>
            <a:r>
              <a:rPr lang="de-DE" sz="1400" kern="0" dirty="0" smtClean="0"/>
              <a:t>Pkw mit Brennstoffzellen (</a:t>
            </a:r>
            <a:r>
              <a:rPr lang="de-DE" sz="1400" i="1" kern="0" dirty="0" smtClean="0"/>
              <a:t>Fuel cell vehicle</a:t>
            </a:r>
            <a:r>
              <a:rPr lang="de-DE" sz="1400" kern="0" dirty="0" smtClean="0"/>
              <a:t>); </a:t>
            </a:r>
            <a:br>
              <a:rPr lang="de-DE" sz="1400" kern="0" dirty="0" smtClean="0"/>
            </a:br>
            <a:r>
              <a:rPr lang="de-DE" sz="1400" b="1" kern="0" dirty="0" smtClean="0"/>
              <a:t>ICV	</a:t>
            </a:r>
            <a:r>
              <a:rPr lang="de-DE" sz="1400" kern="0" dirty="0" smtClean="0"/>
              <a:t>Pkw mit Verbrennungsmotor (</a:t>
            </a:r>
            <a:r>
              <a:rPr lang="de-DE" sz="1400" i="1" kern="0" dirty="0" smtClean="0"/>
              <a:t>Internal combustion engine vehicle</a:t>
            </a:r>
            <a:r>
              <a:rPr lang="de-DE" sz="1400" kern="0" dirty="0" smtClean="0"/>
              <a:t>)</a:t>
            </a:r>
            <a:br>
              <a:rPr lang="de-DE" sz="1400" kern="0" dirty="0" smtClean="0"/>
            </a:br>
            <a:r>
              <a:rPr lang="de-DE" sz="1400" b="1" kern="0" dirty="0" smtClean="0"/>
              <a:t>NG	</a:t>
            </a:r>
            <a:r>
              <a:rPr lang="de-DE" sz="1400" kern="0" dirty="0" smtClean="0"/>
              <a:t>Erdgas (</a:t>
            </a:r>
            <a:r>
              <a:rPr lang="de-DE" sz="1400" i="1" kern="0" dirty="0" smtClean="0"/>
              <a:t>Natural gas</a:t>
            </a:r>
            <a:r>
              <a:rPr lang="de-DE" sz="1400" kern="0" dirty="0" smtClean="0"/>
              <a:t>);</a:t>
            </a:r>
            <a:endParaRPr lang="de-DE" sz="1400" kern="0" dirty="0"/>
          </a:p>
        </p:txBody>
      </p:sp>
      <p:sp>
        <p:nvSpPr>
          <p:cNvPr id="51" name="Rectangle 6"/>
          <p:cNvSpPr>
            <a:spLocks noChangeArrowheads="1"/>
          </p:cNvSpPr>
          <p:nvPr/>
        </p:nvSpPr>
        <p:spPr bwMode="auto">
          <a:xfrm>
            <a:off x="8068133" y="3756814"/>
            <a:ext cx="864000" cy="576000"/>
          </a:xfrm>
          <a:prstGeom prst="rect">
            <a:avLst/>
          </a:prstGeom>
          <a:solidFill>
            <a:srgbClr val="FF0000">
              <a:alpha val="70000"/>
            </a:srgbClr>
          </a:solidFill>
          <a:ln w="19050">
            <a:noFill/>
            <a:miter lim="800000"/>
            <a:headEnd/>
            <a:tailEnd/>
          </a:ln>
          <a:effectLst>
            <a:outerShdw blurRad="50800" dist="38100" dir="5400000" algn="t" rotWithShape="0">
              <a:prstClr val="black">
                <a:alpha val="40000"/>
              </a:prstClr>
            </a:outerShdw>
          </a:effectLst>
          <a:scene3d>
            <a:camera prst="orthographicFront"/>
            <a:lightRig rig="threePt" dir="t"/>
          </a:scene3d>
          <a:sp3d>
            <a:bevelT w="50800" h="50800"/>
          </a:sp3d>
        </p:spPr>
        <p:txBody>
          <a:bodyPr wrap="none" lIns="0" tIns="0" rIns="0" bIns="0" anchor="ctr"/>
          <a:lstStyle/>
          <a:p>
            <a:pPr algn="ctr" defTabSz="762000"/>
            <a:r>
              <a:rPr lang="de-DE" sz="1600" dirty="0">
                <a:solidFill>
                  <a:schemeClr val="tx2"/>
                </a:solidFill>
                <a:latin typeface="Arial Narrow" pitchFamily="34" charset="0"/>
                <a:cs typeface="Calibri"/>
              </a:rPr>
              <a:t>Pkw</a:t>
            </a:r>
            <a:br>
              <a:rPr lang="de-DE" sz="1600" dirty="0">
                <a:solidFill>
                  <a:schemeClr val="tx2"/>
                </a:solidFill>
                <a:latin typeface="Arial Narrow" pitchFamily="34" charset="0"/>
                <a:cs typeface="Calibri"/>
              </a:rPr>
            </a:br>
            <a:r>
              <a:rPr lang="de-DE" sz="1600" dirty="0">
                <a:solidFill>
                  <a:schemeClr val="tx2"/>
                </a:solidFill>
                <a:latin typeface="Arial Narrow" pitchFamily="34" charset="0"/>
                <a:cs typeface="Calibri"/>
              </a:rPr>
              <a:t>(ICV)</a:t>
            </a:r>
          </a:p>
        </p:txBody>
      </p:sp>
      <p:sp>
        <p:nvSpPr>
          <p:cNvPr id="52" name="Rectangle 6"/>
          <p:cNvSpPr>
            <a:spLocks noChangeArrowheads="1"/>
          </p:cNvSpPr>
          <p:nvPr/>
        </p:nvSpPr>
        <p:spPr bwMode="auto">
          <a:xfrm>
            <a:off x="8068133" y="1701280"/>
            <a:ext cx="864000" cy="576000"/>
          </a:xfrm>
          <a:prstGeom prst="rect">
            <a:avLst/>
          </a:prstGeom>
          <a:solidFill>
            <a:srgbClr val="92D050">
              <a:alpha val="70000"/>
            </a:srgbClr>
          </a:solidFill>
          <a:ln w="19050">
            <a:noFill/>
            <a:miter lim="800000"/>
            <a:headEnd/>
            <a:tailEnd/>
          </a:ln>
          <a:effectLst>
            <a:outerShdw blurRad="50800" dist="38100" dir="5400000" algn="t" rotWithShape="0">
              <a:prstClr val="black">
                <a:alpha val="40000"/>
              </a:prstClr>
            </a:outerShdw>
          </a:effectLst>
          <a:scene3d>
            <a:camera prst="orthographicFront"/>
            <a:lightRig rig="threePt" dir="t"/>
          </a:scene3d>
          <a:sp3d>
            <a:bevelT w="50800" h="50800"/>
          </a:sp3d>
        </p:spPr>
        <p:txBody>
          <a:bodyPr wrap="none" lIns="0" tIns="0" rIns="0" bIns="0" anchor="ctr"/>
          <a:lstStyle/>
          <a:p>
            <a:pPr algn="ctr" defTabSz="762000"/>
            <a:r>
              <a:rPr lang="de-DE" sz="1600" dirty="0">
                <a:solidFill>
                  <a:schemeClr val="tx2"/>
                </a:solidFill>
                <a:latin typeface="Arial Narrow" pitchFamily="34" charset="0"/>
                <a:cs typeface="Calibri"/>
              </a:rPr>
              <a:t>Pkw</a:t>
            </a:r>
            <a:br>
              <a:rPr lang="de-DE" sz="1600" dirty="0">
                <a:solidFill>
                  <a:schemeClr val="tx2"/>
                </a:solidFill>
                <a:latin typeface="Arial Narrow" pitchFamily="34" charset="0"/>
                <a:cs typeface="Calibri"/>
              </a:rPr>
            </a:br>
            <a:r>
              <a:rPr lang="de-DE" sz="1600" dirty="0">
                <a:solidFill>
                  <a:schemeClr val="tx2"/>
                </a:solidFill>
                <a:latin typeface="Arial Narrow" pitchFamily="34" charset="0"/>
                <a:cs typeface="Calibri"/>
              </a:rPr>
              <a:t>(FCV)</a:t>
            </a:r>
          </a:p>
        </p:txBody>
      </p:sp>
      <p:sp>
        <p:nvSpPr>
          <p:cNvPr id="53" name="Abgerundetes Rechteck 52"/>
          <p:cNvSpPr/>
          <p:nvPr/>
        </p:nvSpPr>
        <p:spPr bwMode="auto">
          <a:xfrm>
            <a:off x="5043756" y="3756814"/>
            <a:ext cx="864000" cy="576000"/>
          </a:xfrm>
          <a:prstGeom prst="roundRect">
            <a:avLst>
              <a:gd name="adj" fmla="val 28426"/>
            </a:avLst>
          </a:prstGeom>
          <a:solidFill>
            <a:srgbClr val="FF0000">
              <a:alpha val="70000"/>
            </a:srgbClr>
          </a:solidFill>
          <a:ln w="25400">
            <a:noFill/>
            <a:miter lim="800000"/>
            <a:headEnd/>
            <a:tailEnd/>
          </a:ln>
          <a:effectLst>
            <a:outerShdw blurRad="50800" dist="38100" dir="5400000" algn="t" rotWithShape="0">
              <a:prstClr val="black">
                <a:alpha val="40000"/>
              </a:prstClr>
            </a:outerShdw>
          </a:effectLst>
          <a:scene3d>
            <a:camera prst="orthographicFront"/>
            <a:lightRig rig="threePt" dir="t"/>
          </a:scene3d>
          <a:sp3d>
            <a:bevelT w="50800" h="50800"/>
          </a:sp3d>
          <a:extLst/>
        </p:spPr>
        <p:txBody>
          <a:bodyPr wrap="none" lIns="0" tIns="0" rIns="0" bIns="0" anchor="ctr"/>
          <a:lstStyle/>
          <a:p>
            <a:pPr algn="ctr"/>
            <a:r>
              <a:rPr lang="de-DE" sz="1600" dirty="0" smtClean="0">
                <a:solidFill>
                  <a:schemeClr val="tx2"/>
                </a:solidFill>
                <a:latin typeface="Arial Narrow" pitchFamily="34" charset="0"/>
                <a:cs typeface="Calibri"/>
              </a:rPr>
              <a:t>NG-Netz*</a:t>
            </a:r>
            <a:endParaRPr lang="de-DE" sz="1600" dirty="0">
              <a:solidFill>
                <a:schemeClr val="tx2"/>
              </a:solidFill>
              <a:latin typeface="Arial Narrow" pitchFamily="34" charset="0"/>
              <a:cs typeface="Calibri"/>
            </a:endParaRPr>
          </a:p>
        </p:txBody>
      </p:sp>
      <p:sp>
        <p:nvSpPr>
          <p:cNvPr id="54" name="Abgerundetes Rechteck 53"/>
          <p:cNvSpPr/>
          <p:nvPr/>
        </p:nvSpPr>
        <p:spPr bwMode="auto">
          <a:xfrm>
            <a:off x="5043756" y="1700824"/>
            <a:ext cx="864000" cy="576000"/>
          </a:xfrm>
          <a:prstGeom prst="roundRect">
            <a:avLst>
              <a:gd name="adj" fmla="val 28426"/>
            </a:avLst>
          </a:prstGeom>
          <a:solidFill>
            <a:srgbClr val="92D050">
              <a:alpha val="70000"/>
            </a:srgbClr>
          </a:solidFill>
          <a:ln w="25400">
            <a:noFill/>
            <a:miter lim="800000"/>
            <a:headEnd/>
            <a:tailEnd/>
          </a:ln>
          <a:effectLst>
            <a:outerShdw blurRad="50800" dist="38100" dir="5400000" algn="t" rotWithShape="0">
              <a:prstClr val="black">
                <a:alpha val="40000"/>
              </a:prstClr>
            </a:outerShdw>
          </a:effectLst>
          <a:scene3d>
            <a:camera prst="orthographicFront"/>
            <a:lightRig rig="threePt" dir="t"/>
          </a:scene3d>
          <a:sp3d>
            <a:bevelT w="50800" h="50800"/>
          </a:sp3d>
          <a:extLst/>
        </p:spPr>
        <p:txBody>
          <a:bodyPr wrap="none" lIns="0" tIns="0" rIns="0" bIns="0" anchor="ctr"/>
          <a:lstStyle/>
          <a:p>
            <a:pPr algn="ctr"/>
            <a:r>
              <a:rPr lang="de-DE" sz="1600" dirty="0" smtClean="0">
                <a:solidFill>
                  <a:schemeClr val="tx2"/>
                </a:solidFill>
                <a:latin typeface="Arial Narrow" pitchFamily="34" charset="0"/>
                <a:cs typeface="Calibri"/>
              </a:rPr>
              <a:t>H</a:t>
            </a:r>
            <a:r>
              <a:rPr lang="de-DE" sz="1600" baseline="-25000" dirty="0" smtClean="0">
                <a:solidFill>
                  <a:schemeClr val="tx2"/>
                </a:solidFill>
                <a:latin typeface="Arial Narrow" pitchFamily="34" charset="0"/>
                <a:cs typeface="Calibri"/>
              </a:rPr>
              <a:t>2</a:t>
            </a:r>
            <a:r>
              <a:rPr lang="de-DE" sz="1600" dirty="0" smtClean="0">
                <a:solidFill>
                  <a:schemeClr val="tx2"/>
                </a:solidFill>
                <a:latin typeface="Arial Narrow" pitchFamily="34" charset="0"/>
                <a:cs typeface="Calibri"/>
              </a:rPr>
              <a:t>-Netz*</a:t>
            </a:r>
            <a:endParaRPr lang="de-DE" sz="1600" dirty="0">
              <a:solidFill>
                <a:schemeClr val="tx2"/>
              </a:solidFill>
              <a:latin typeface="Arial Narrow" pitchFamily="34" charset="0"/>
              <a:cs typeface="Calibri"/>
            </a:endParaRPr>
          </a:p>
        </p:txBody>
      </p:sp>
      <p:sp>
        <p:nvSpPr>
          <p:cNvPr id="55" name="AutoShape 35"/>
          <p:cNvSpPr>
            <a:spLocks noChangeArrowheads="1"/>
          </p:cNvSpPr>
          <p:nvPr/>
        </p:nvSpPr>
        <p:spPr bwMode="auto">
          <a:xfrm flipH="1">
            <a:off x="5907756" y="1773280"/>
            <a:ext cx="576000" cy="432000"/>
          </a:xfrm>
          <a:prstGeom prst="leftArrow">
            <a:avLst>
              <a:gd name="adj1" fmla="val 59353"/>
              <a:gd name="adj2" fmla="val 43969"/>
            </a:avLst>
          </a:prstGeom>
          <a:solidFill>
            <a:srgbClr val="92D050">
              <a:alpha val="70000"/>
            </a:srgbClr>
          </a:solidFill>
          <a:ln w="6350">
            <a:noFill/>
            <a:miter lim="800000"/>
            <a:headEnd/>
            <a:tailEnd/>
          </a:ln>
          <a:effectLst>
            <a:outerShdw blurRad="50800" dist="38100" dir="5400000" algn="t" rotWithShape="0">
              <a:prstClr val="black">
                <a:alpha val="40000"/>
              </a:prstClr>
            </a:outerShdw>
          </a:effectLst>
          <a:scene3d>
            <a:camera prst="orthographicFront"/>
            <a:lightRig rig="threePt" dir="t"/>
          </a:scene3d>
          <a:sp3d>
            <a:bevelT w="50800" h="50800"/>
          </a:sp3d>
        </p:spPr>
        <p:txBody>
          <a:bodyPr wrap="none" lIns="54000" tIns="0" rIns="0" bIns="0" anchor="ctr" anchorCtr="0"/>
          <a:lstStyle/>
          <a:p>
            <a:pPr>
              <a:spcBef>
                <a:spcPts val="0"/>
              </a:spcBef>
              <a:spcAft>
                <a:spcPts val="0"/>
              </a:spcAft>
            </a:pPr>
            <a:r>
              <a:rPr lang="de-DE" sz="1400" b="0" dirty="0" smtClean="0">
                <a:solidFill>
                  <a:schemeClr val="tx1">
                    <a:lumMod val="75000"/>
                    <a:lumOff val="25000"/>
                  </a:schemeClr>
                </a:solidFill>
                <a:latin typeface="Arial Narrow" pitchFamily="34" charset="0"/>
                <a:cs typeface="Calibri"/>
              </a:rPr>
              <a:t>H</a:t>
            </a:r>
            <a:r>
              <a:rPr lang="de-DE" sz="1400" b="0" baseline="-25000" dirty="0" smtClean="0">
                <a:solidFill>
                  <a:schemeClr val="tx1">
                    <a:lumMod val="75000"/>
                    <a:lumOff val="25000"/>
                  </a:schemeClr>
                </a:solidFill>
                <a:latin typeface="Arial Narrow" pitchFamily="34" charset="0"/>
                <a:cs typeface="Calibri"/>
              </a:rPr>
              <a:t>2</a:t>
            </a:r>
            <a:endParaRPr lang="de-DE" sz="1400" b="0" baseline="-25000" dirty="0">
              <a:solidFill>
                <a:schemeClr val="tx1">
                  <a:lumMod val="75000"/>
                  <a:lumOff val="25000"/>
                </a:schemeClr>
              </a:solidFill>
              <a:latin typeface="Arial Narrow" pitchFamily="34" charset="0"/>
              <a:cs typeface="Calibri"/>
            </a:endParaRPr>
          </a:p>
        </p:txBody>
      </p:sp>
      <mc:AlternateContent xmlns:mc="http://schemas.openxmlformats.org/markup-compatibility/2006" xmlns:a14="http://schemas.microsoft.com/office/drawing/2010/main">
        <mc:Choice Requires="a14">
          <p:sp>
            <p:nvSpPr>
              <p:cNvPr id="58" name="Rectangle 29"/>
              <p:cNvSpPr>
                <a:spLocks noChangeArrowheads="1"/>
              </p:cNvSpPr>
              <p:nvPr/>
            </p:nvSpPr>
            <p:spPr bwMode="auto">
              <a:xfrm>
                <a:off x="1659749" y="3756814"/>
                <a:ext cx="936000" cy="576000"/>
              </a:xfrm>
              <a:prstGeom prst="rect">
                <a:avLst/>
              </a:prstGeom>
              <a:gradFill>
                <a:gsLst>
                  <a:gs pos="0">
                    <a:srgbClr val="FFC000"/>
                  </a:gs>
                  <a:gs pos="100000">
                    <a:srgbClr val="92D050"/>
                  </a:gs>
                </a:gsLst>
                <a:lin ang="0" scaled="1"/>
              </a:gradFill>
              <a:ln w="25400">
                <a:noFill/>
                <a:miter lim="800000"/>
                <a:headEnd/>
                <a:tailEnd/>
              </a:ln>
              <a:effectLst>
                <a:outerShdw blurRad="50800" dist="38100" dir="5400000" algn="t" rotWithShape="0">
                  <a:prstClr val="black">
                    <a:alpha val="40000"/>
                  </a:prstClr>
                </a:outerShdw>
              </a:effectLst>
              <a:scene3d>
                <a:camera prst="orthographicFront"/>
                <a:lightRig rig="threePt" dir="t"/>
              </a:scene3d>
              <a:sp3d>
                <a:bevelT w="50800" h="50800"/>
              </a:sp3d>
            </p:spPr>
            <p:txBody>
              <a:bodyPr wrap="none" lIns="0" tIns="0" rIns="0" bIns="0" anchor="ctr"/>
              <a:lstStyle/>
              <a:p>
                <a:pPr algn="ctr"/>
                <a:r>
                  <a:rPr lang="de-DE" sz="1600" dirty="0" smtClean="0">
                    <a:solidFill>
                      <a:schemeClr val="tx2"/>
                    </a:solidFill>
                    <a:latin typeface="Arial Narrow" pitchFamily="34" charset="0"/>
                    <a:cs typeface="Calibri"/>
                  </a:rPr>
                  <a:t>Elektrolyse</a:t>
                </a:r>
                <a:br>
                  <a:rPr lang="de-DE" sz="1600" dirty="0" smtClean="0">
                    <a:solidFill>
                      <a:schemeClr val="tx2"/>
                    </a:solidFill>
                    <a:latin typeface="Arial Narrow" pitchFamily="34" charset="0"/>
                    <a:cs typeface="Calibri"/>
                  </a:rPr>
                </a:br>
                <a14:m>
                  <m:oMathPara xmlns:m="http://schemas.openxmlformats.org/officeDocument/2006/math">
                    <m:oMathParaPr>
                      <m:jc m:val="centerGroup"/>
                    </m:oMathParaPr>
                    <m:oMath xmlns:m="http://schemas.openxmlformats.org/officeDocument/2006/math">
                      <m:r>
                        <a:rPr lang="de-DE" sz="1400" b="0" i="1">
                          <a:latin typeface="Cambria Math"/>
                          <a:ea typeface="Cambria Math"/>
                        </a:rPr>
                        <m:t>𝜂</m:t>
                      </m:r>
                      <m:r>
                        <a:rPr lang="de-DE" sz="1400" b="0" i="1">
                          <a:latin typeface="Cambria Math"/>
                          <a:ea typeface="Cambria Math"/>
                        </a:rPr>
                        <m:t>=70%</m:t>
                      </m:r>
                    </m:oMath>
                  </m:oMathPara>
                </a14:m>
                <a:endParaRPr lang="de-DE" sz="1400" dirty="0">
                  <a:solidFill>
                    <a:schemeClr val="tx2"/>
                  </a:solidFill>
                  <a:latin typeface="Arial Narrow" pitchFamily="34" charset="0"/>
                  <a:cs typeface="Calibri"/>
                </a:endParaRPr>
              </a:p>
            </p:txBody>
          </p:sp>
        </mc:Choice>
        <mc:Fallback xmlns="">
          <p:sp>
            <p:nvSpPr>
              <p:cNvPr id="58" name="Rectangle 29"/>
              <p:cNvSpPr>
                <a:spLocks noRot="1" noChangeAspect="1" noMove="1" noResize="1" noEditPoints="1" noAdjustHandles="1" noChangeArrowheads="1" noChangeShapeType="1" noTextEdit="1"/>
              </p:cNvSpPr>
              <p:nvPr/>
            </p:nvSpPr>
            <p:spPr bwMode="auto">
              <a:xfrm>
                <a:off x="1659749" y="3756814"/>
                <a:ext cx="936000" cy="576000"/>
              </a:xfrm>
              <a:prstGeom prst="rect">
                <a:avLst/>
              </a:prstGeom>
              <a:blipFill rotWithShape="1">
                <a:blip r:embed="rId3"/>
                <a:stretch>
                  <a:fillRect/>
                </a:stretch>
              </a:blipFill>
              <a:ln w="25400">
                <a:noFill/>
                <a:miter lim="800000"/>
                <a:headEnd/>
                <a:tailEnd/>
              </a:ln>
              <a:effectLst>
                <a:outerShdw blurRad="50800" dist="38100" dir="5400000" algn="t" rotWithShape="0">
                  <a:prstClr val="black">
                    <a:alpha val="40000"/>
                  </a:prstClr>
                </a:outerShdw>
              </a:effectLst>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61" name="Rectangle 26"/>
              <p:cNvSpPr>
                <a:spLocks noChangeArrowheads="1"/>
              </p:cNvSpPr>
              <p:nvPr/>
            </p:nvSpPr>
            <p:spPr bwMode="auto">
              <a:xfrm>
                <a:off x="3171752" y="3756814"/>
                <a:ext cx="1296000" cy="576000"/>
              </a:xfrm>
              <a:prstGeom prst="rect">
                <a:avLst/>
              </a:prstGeom>
              <a:gradFill flip="none" rotWithShape="1">
                <a:gsLst>
                  <a:gs pos="0">
                    <a:srgbClr val="92D050"/>
                  </a:gs>
                  <a:gs pos="100000">
                    <a:srgbClr val="FF0000"/>
                  </a:gs>
                </a:gsLst>
                <a:lin ang="0" scaled="1"/>
                <a:tileRect/>
              </a:gradFill>
              <a:ln w="19050">
                <a:noFill/>
                <a:miter lim="800000"/>
                <a:headEnd/>
                <a:tailEnd/>
              </a:ln>
              <a:effectLst>
                <a:outerShdw blurRad="50800" dist="38100" dir="5400000" algn="t" rotWithShape="0">
                  <a:prstClr val="black">
                    <a:alpha val="40000"/>
                  </a:prstClr>
                </a:outerShdw>
              </a:effectLst>
              <a:scene3d>
                <a:camera prst="orthographicFront"/>
                <a:lightRig rig="threePt" dir="t"/>
              </a:scene3d>
              <a:sp3d>
                <a:bevelT w="50800" h="50800"/>
              </a:sp3d>
            </p:spPr>
            <p:txBody>
              <a:bodyPr wrap="none" lIns="0" tIns="0" rIns="0" bIns="0" anchor="ctr"/>
              <a:lstStyle/>
              <a:p>
                <a:pPr algn="ctr" defTabSz="762000"/>
                <a:r>
                  <a:rPr lang="de-DE" sz="1600" dirty="0" smtClean="0">
                    <a:solidFill>
                      <a:schemeClr val="tx2"/>
                    </a:solidFill>
                    <a:latin typeface="Arial Narrow" pitchFamily="34" charset="0"/>
                    <a:cs typeface="Calibri"/>
                  </a:rPr>
                  <a:t>Methanisierung</a:t>
                </a:r>
                <a:br>
                  <a:rPr lang="de-DE" sz="1600" dirty="0" smtClean="0">
                    <a:solidFill>
                      <a:schemeClr val="tx2"/>
                    </a:solidFill>
                    <a:latin typeface="Arial Narrow" pitchFamily="34" charset="0"/>
                    <a:cs typeface="Calibri"/>
                  </a:rPr>
                </a:br>
                <a14:m>
                  <m:oMathPara xmlns:m="http://schemas.openxmlformats.org/officeDocument/2006/math">
                    <m:oMathParaPr>
                      <m:jc m:val="centerGroup"/>
                    </m:oMathParaPr>
                    <m:oMath xmlns:m="http://schemas.openxmlformats.org/officeDocument/2006/math">
                      <m:r>
                        <a:rPr lang="de-DE" sz="1400" b="0" i="1">
                          <a:latin typeface="Cambria Math"/>
                          <a:ea typeface="Cambria Math"/>
                        </a:rPr>
                        <m:t>𝜂</m:t>
                      </m:r>
                      <m:r>
                        <a:rPr lang="de-DE" sz="1400" b="0" i="1">
                          <a:latin typeface="Cambria Math"/>
                          <a:ea typeface="Cambria Math"/>
                        </a:rPr>
                        <m:t>=80%</m:t>
                      </m:r>
                    </m:oMath>
                  </m:oMathPara>
                </a14:m>
                <a:endParaRPr lang="de-DE" sz="1600" dirty="0">
                  <a:solidFill>
                    <a:schemeClr val="tx2"/>
                  </a:solidFill>
                  <a:latin typeface="Arial Narrow" pitchFamily="34" charset="0"/>
                  <a:cs typeface="Calibri"/>
                </a:endParaRPr>
              </a:p>
            </p:txBody>
          </p:sp>
        </mc:Choice>
        <mc:Fallback xmlns="">
          <p:sp>
            <p:nvSpPr>
              <p:cNvPr id="61" name="Rectangle 26"/>
              <p:cNvSpPr>
                <a:spLocks noRot="1" noChangeAspect="1" noMove="1" noResize="1" noEditPoints="1" noAdjustHandles="1" noChangeArrowheads="1" noChangeShapeType="1" noTextEdit="1"/>
              </p:cNvSpPr>
              <p:nvPr/>
            </p:nvSpPr>
            <p:spPr bwMode="auto">
              <a:xfrm>
                <a:off x="3171752" y="3756814"/>
                <a:ext cx="1296000" cy="576000"/>
              </a:xfrm>
              <a:prstGeom prst="rect">
                <a:avLst/>
              </a:prstGeom>
              <a:blipFill rotWithShape="1">
                <a:blip r:embed="rId4"/>
                <a:stretch>
                  <a:fillRect/>
                </a:stretch>
              </a:blipFill>
              <a:ln w="19050">
                <a:noFill/>
                <a:miter lim="800000"/>
                <a:headEnd/>
                <a:tailEnd/>
              </a:ln>
              <a:effectLst>
                <a:outerShdw blurRad="50800" dist="38100" dir="5400000" algn="t" rotWithShape="0">
                  <a:prstClr val="black">
                    <a:alpha val="40000"/>
                  </a:prstClr>
                </a:outerShdw>
              </a:effectLst>
            </p:spPr>
            <p:txBody>
              <a:bodyPr/>
              <a:lstStyle/>
              <a:p>
                <a:r>
                  <a:rPr lang="de-DE">
                    <a:noFill/>
                  </a:rPr>
                  <a:t> </a:t>
                </a:r>
              </a:p>
            </p:txBody>
          </p:sp>
        </mc:Fallback>
      </mc:AlternateContent>
      <p:sp>
        <p:nvSpPr>
          <p:cNvPr id="62" name="AutoShape 35"/>
          <p:cNvSpPr>
            <a:spLocks noChangeArrowheads="1"/>
          </p:cNvSpPr>
          <p:nvPr/>
        </p:nvSpPr>
        <p:spPr bwMode="auto">
          <a:xfrm flipH="1">
            <a:off x="5907756" y="3828814"/>
            <a:ext cx="576000" cy="432000"/>
          </a:xfrm>
          <a:prstGeom prst="leftArrow">
            <a:avLst>
              <a:gd name="adj1" fmla="val 59353"/>
              <a:gd name="adj2" fmla="val 43969"/>
            </a:avLst>
          </a:prstGeom>
          <a:solidFill>
            <a:srgbClr val="FF0000">
              <a:alpha val="70000"/>
            </a:srgbClr>
          </a:solidFill>
          <a:ln w="6350">
            <a:noFill/>
            <a:miter lim="800000"/>
            <a:headEnd/>
            <a:tailEnd/>
          </a:ln>
          <a:effectLst>
            <a:outerShdw blurRad="50800" dist="38100" dir="5400000" algn="t" rotWithShape="0">
              <a:prstClr val="black">
                <a:alpha val="40000"/>
              </a:prstClr>
            </a:outerShdw>
          </a:effectLst>
          <a:scene3d>
            <a:camera prst="orthographicFront"/>
            <a:lightRig rig="threePt" dir="t"/>
          </a:scene3d>
          <a:sp3d>
            <a:bevelT w="50800" h="50800"/>
          </a:sp3d>
        </p:spPr>
        <p:txBody>
          <a:bodyPr wrap="none" lIns="54000" tIns="0" rIns="0" bIns="0" anchor="ctr" anchorCtr="0"/>
          <a:lstStyle/>
          <a:p>
            <a:pPr>
              <a:spcBef>
                <a:spcPts val="0"/>
              </a:spcBef>
              <a:spcAft>
                <a:spcPts val="0"/>
              </a:spcAft>
            </a:pPr>
            <a:r>
              <a:rPr lang="de-DE" sz="1400" b="0" dirty="0" smtClean="0">
                <a:solidFill>
                  <a:schemeClr val="tx1">
                    <a:lumMod val="75000"/>
                    <a:lumOff val="25000"/>
                  </a:schemeClr>
                </a:solidFill>
                <a:latin typeface="Arial Narrow" pitchFamily="34" charset="0"/>
                <a:cs typeface="Calibri"/>
              </a:rPr>
              <a:t>NG</a:t>
            </a:r>
            <a:endParaRPr lang="de-DE" sz="1400" b="0" dirty="0">
              <a:solidFill>
                <a:schemeClr val="tx1">
                  <a:lumMod val="75000"/>
                  <a:lumOff val="25000"/>
                </a:schemeClr>
              </a:solidFill>
              <a:latin typeface="Arial Narrow" pitchFamily="34" charset="0"/>
              <a:cs typeface="Calibri"/>
            </a:endParaRPr>
          </a:p>
        </p:txBody>
      </p:sp>
      <p:sp>
        <p:nvSpPr>
          <p:cNvPr id="78" name="Textfeld 77"/>
          <p:cNvSpPr txBox="1"/>
          <p:nvPr/>
        </p:nvSpPr>
        <p:spPr>
          <a:xfrm>
            <a:off x="8932133" y="3756814"/>
            <a:ext cx="720000" cy="576000"/>
          </a:xfrm>
          <a:prstGeom prst="rect">
            <a:avLst/>
          </a:prstGeom>
          <a:solidFill>
            <a:srgbClr val="92D050">
              <a:alpha val="10000"/>
            </a:srgbClr>
          </a:solidFill>
          <a:ln w="6350">
            <a:solidFill>
              <a:schemeClr val="bg1">
                <a:lumMod val="85000"/>
              </a:schemeClr>
            </a:solidFill>
          </a:ln>
          <a:effectLst>
            <a:outerShdw blurRad="50800" dist="38100" dir="2700000" algn="tl" rotWithShape="0">
              <a:prstClr val="black">
                <a:alpha val="40000"/>
              </a:prstClr>
            </a:outerShdw>
          </a:effectLst>
        </p:spPr>
        <p:txBody>
          <a:bodyPr wrap="none" lIns="36000" tIns="36000" rIns="36000" bIns="36000" rtlCol="0" anchor="ctr">
            <a:noAutofit/>
          </a:bodyPr>
          <a:lstStyle/>
          <a:p>
            <a:pPr>
              <a:tabLst>
                <a:tab pos="252000" algn="r"/>
                <a:tab pos="288000" algn="l"/>
              </a:tabLst>
            </a:pPr>
            <a:r>
              <a:rPr lang="de-DE" sz="1400" b="1" dirty="0" smtClean="0">
                <a:solidFill>
                  <a:srgbClr val="0070C0"/>
                </a:solidFill>
                <a:latin typeface="Arial Narrow" pitchFamily="34" charset="0"/>
              </a:rPr>
              <a:t>	109	km</a:t>
            </a:r>
            <a:br>
              <a:rPr lang="de-DE" sz="1400" b="1" dirty="0" smtClean="0">
                <a:solidFill>
                  <a:srgbClr val="0070C0"/>
                </a:solidFill>
                <a:latin typeface="Arial Narrow" pitchFamily="34" charset="0"/>
              </a:rPr>
            </a:br>
            <a:r>
              <a:rPr lang="de-DE" sz="1400" b="1" dirty="0" smtClean="0">
                <a:solidFill>
                  <a:srgbClr val="0070C0"/>
                </a:solidFill>
                <a:latin typeface="Arial Narrow" pitchFamily="34" charset="0"/>
              </a:rPr>
              <a:t>	</a:t>
            </a:r>
            <a:r>
              <a:rPr lang="de-DE" sz="1400" b="1" dirty="0" smtClean="0">
                <a:solidFill>
                  <a:srgbClr val="C00000"/>
                </a:solidFill>
                <a:latin typeface="Arial Narrow" pitchFamily="34" charset="0"/>
              </a:rPr>
              <a:t>13	ct/km</a:t>
            </a:r>
            <a:endParaRPr lang="de-DE" sz="1400" b="1" dirty="0">
              <a:solidFill>
                <a:srgbClr val="C00000"/>
              </a:solidFill>
              <a:latin typeface="Arial Narrow" pitchFamily="34" charset="0"/>
            </a:endParaRPr>
          </a:p>
        </p:txBody>
      </p:sp>
      <p:sp>
        <p:nvSpPr>
          <p:cNvPr id="82" name="Textfeld 81"/>
          <p:cNvSpPr txBox="1"/>
          <p:nvPr/>
        </p:nvSpPr>
        <p:spPr>
          <a:xfrm>
            <a:off x="8932133" y="1701280"/>
            <a:ext cx="720000" cy="576000"/>
          </a:xfrm>
          <a:prstGeom prst="rect">
            <a:avLst/>
          </a:prstGeom>
          <a:solidFill>
            <a:srgbClr val="92D050">
              <a:alpha val="10000"/>
            </a:srgbClr>
          </a:solidFill>
          <a:ln w="6350">
            <a:solidFill>
              <a:schemeClr val="bg1">
                <a:lumMod val="85000"/>
              </a:schemeClr>
            </a:solidFill>
          </a:ln>
          <a:effectLst>
            <a:outerShdw blurRad="50800" dist="38100" dir="2700000" algn="tl" rotWithShape="0">
              <a:prstClr val="black">
                <a:alpha val="40000"/>
              </a:prstClr>
            </a:outerShdw>
          </a:effectLst>
        </p:spPr>
        <p:txBody>
          <a:bodyPr wrap="none" lIns="36000" tIns="36000" rIns="36000" bIns="36000" rtlCol="0" anchor="ctr">
            <a:noAutofit/>
          </a:bodyPr>
          <a:lstStyle>
            <a:defPPr>
              <a:defRPr lang="de-DE"/>
            </a:defPPr>
            <a:lvl1pPr>
              <a:tabLst>
                <a:tab pos="252000" algn="r"/>
                <a:tab pos="288000" algn="l"/>
              </a:tabLst>
              <a:defRPr sz="1400">
                <a:solidFill>
                  <a:srgbClr val="0070C0"/>
                </a:solidFill>
                <a:latin typeface="Arial Narrow" pitchFamily="34" charset="0"/>
              </a:defRPr>
            </a:lvl1pPr>
          </a:lstStyle>
          <a:p>
            <a:r>
              <a:rPr lang="de-DE" b="1" dirty="0" smtClean="0"/>
              <a:t>	196	km</a:t>
            </a:r>
            <a:endParaRPr lang="de-DE" b="1" dirty="0"/>
          </a:p>
          <a:p>
            <a:r>
              <a:rPr lang="de-DE" b="1" dirty="0" smtClean="0">
                <a:solidFill>
                  <a:srgbClr val="C00000"/>
                </a:solidFill>
              </a:rPr>
              <a:t>	6,6	ct/km</a:t>
            </a:r>
            <a:endParaRPr lang="de-DE" b="1" dirty="0">
              <a:solidFill>
                <a:srgbClr val="C00000"/>
              </a:solidFill>
            </a:endParaRPr>
          </a:p>
        </p:txBody>
      </p:sp>
      <p:sp>
        <p:nvSpPr>
          <p:cNvPr id="83" name="AutoShape 35"/>
          <p:cNvSpPr>
            <a:spLocks noChangeArrowheads="1"/>
          </p:cNvSpPr>
          <p:nvPr/>
        </p:nvSpPr>
        <p:spPr bwMode="auto">
          <a:xfrm flipH="1">
            <a:off x="1083749" y="1773280"/>
            <a:ext cx="576000" cy="432000"/>
          </a:xfrm>
          <a:prstGeom prst="leftArrow">
            <a:avLst>
              <a:gd name="adj1" fmla="val 59353"/>
              <a:gd name="adj2" fmla="val 43969"/>
            </a:avLst>
          </a:prstGeom>
          <a:solidFill>
            <a:srgbClr val="FFC000">
              <a:alpha val="70000"/>
            </a:srgbClr>
          </a:solidFill>
          <a:ln w="6350">
            <a:noFill/>
            <a:miter lim="800000"/>
            <a:headEnd/>
            <a:tailEnd/>
          </a:ln>
          <a:effectLst>
            <a:outerShdw blurRad="50800" dist="38100" dir="5400000" algn="t" rotWithShape="0">
              <a:prstClr val="black">
                <a:alpha val="40000"/>
              </a:prstClr>
            </a:outerShdw>
          </a:effectLst>
          <a:scene3d>
            <a:camera prst="orthographicFront"/>
            <a:lightRig rig="threePt" dir="t"/>
          </a:scene3d>
          <a:sp3d>
            <a:bevelT w="50800" h="50800"/>
          </a:sp3d>
        </p:spPr>
        <p:txBody>
          <a:bodyPr wrap="none" lIns="54000" tIns="0" rIns="0" bIns="0" anchor="ctr" anchorCtr="0"/>
          <a:lstStyle/>
          <a:p>
            <a:pPr>
              <a:spcBef>
                <a:spcPts val="0"/>
              </a:spcBef>
              <a:spcAft>
                <a:spcPts val="0"/>
              </a:spcAft>
            </a:pPr>
            <a:r>
              <a:rPr lang="de-DE" sz="1400" b="0" dirty="0" smtClean="0">
                <a:solidFill>
                  <a:schemeClr val="tx1">
                    <a:lumMod val="75000"/>
                    <a:lumOff val="25000"/>
                  </a:schemeClr>
                </a:solidFill>
                <a:latin typeface="Arial Narrow" pitchFamily="34" charset="0"/>
                <a:cs typeface="Calibri"/>
              </a:rPr>
              <a:t>e</a:t>
            </a:r>
            <a:r>
              <a:rPr lang="de-DE" sz="1400" b="0" baseline="30000" dirty="0" smtClean="0">
                <a:solidFill>
                  <a:schemeClr val="tx1">
                    <a:lumMod val="75000"/>
                    <a:lumOff val="25000"/>
                  </a:schemeClr>
                </a:solidFill>
                <a:latin typeface="Arial Narrow" pitchFamily="34" charset="0"/>
                <a:cs typeface="Calibri"/>
              </a:rPr>
              <a:t>-</a:t>
            </a:r>
            <a:endParaRPr lang="de-DE" sz="1400" b="0" baseline="30000" dirty="0">
              <a:solidFill>
                <a:schemeClr val="tx1">
                  <a:lumMod val="75000"/>
                  <a:lumOff val="25000"/>
                </a:schemeClr>
              </a:solidFill>
              <a:latin typeface="Arial Narrow" pitchFamily="34" charset="0"/>
              <a:cs typeface="Calibri"/>
            </a:endParaRPr>
          </a:p>
        </p:txBody>
      </p:sp>
      <mc:AlternateContent xmlns:mc="http://schemas.openxmlformats.org/markup-compatibility/2006" xmlns:a14="http://schemas.microsoft.com/office/drawing/2010/main">
        <mc:Choice Requires="a14">
          <p:sp>
            <p:nvSpPr>
              <p:cNvPr id="85" name="Rectangle 29"/>
              <p:cNvSpPr>
                <a:spLocks noChangeArrowheads="1"/>
              </p:cNvSpPr>
              <p:nvPr/>
            </p:nvSpPr>
            <p:spPr bwMode="auto">
              <a:xfrm>
                <a:off x="1659749" y="1701280"/>
                <a:ext cx="936000" cy="576000"/>
              </a:xfrm>
              <a:prstGeom prst="rect">
                <a:avLst/>
              </a:prstGeom>
              <a:gradFill>
                <a:gsLst>
                  <a:gs pos="0">
                    <a:srgbClr val="FFC000"/>
                  </a:gs>
                  <a:gs pos="100000">
                    <a:srgbClr val="92D050"/>
                  </a:gs>
                </a:gsLst>
                <a:lin ang="0" scaled="1"/>
              </a:gradFill>
              <a:ln w="25400">
                <a:noFill/>
                <a:miter lim="800000"/>
                <a:headEnd/>
                <a:tailEnd/>
              </a:ln>
              <a:effectLst>
                <a:outerShdw blurRad="50800" dist="38100" dir="5400000" algn="t" rotWithShape="0">
                  <a:prstClr val="black">
                    <a:alpha val="40000"/>
                  </a:prstClr>
                </a:outerShdw>
              </a:effectLst>
              <a:scene3d>
                <a:camera prst="orthographicFront"/>
                <a:lightRig rig="threePt" dir="t"/>
              </a:scene3d>
              <a:sp3d>
                <a:bevelT w="50800" h="50800"/>
              </a:sp3d>
            </p:spPr>
            <p:txBody>
              <a:bodyPr wrap="none" lIns="0" tIns="0" rIns="0" bIns="0" anchor="ctr"/>
              <a:lstStyle/>
              <a:p>
                <a:pPr algn="ctr"/>
                <a:r>
                  <a:rPr lang="de-DE" sz="1600" dirty="0" smtClean="0">
                    <a:solidFill>
                      <a:schemeClr val="tx2"/>
                    </a:solidFill>
                    <a:latin typeface="Arial Narrow" pitchFamily="34" charset="0"/>
                    <a:cs typeface="Calibri"/>
                  </a:rPr>
                  <a:t>Elektrolyse</a:t>
                </a:r>
                <a:br>
                  <a:rPr lang="de-DE" sz="1600" dirty="0" smtClean="0">
                    <a:solidFill>
                      <a:schemeClr val="tx2"/>
                    </a:solidFill>
                    <a:latin typeface="Arial Narrow" pitchFamily="34" charset="0"/>
                    <a:cs typeface="Calibri"/>
                  </a:rPr>
                </a:br>
                <a14:m>
                  <m:oMathPara xmlns:m="http://schemas.openxmlformats.org/officeDocument/2006/math">
                    <m:oMathParaPr>
                      <m:jc m:val="centerGroup"/>
                    </m:oMathParaPr>
                    <m:oMath xmlns:m="http://schemas.openxmlformats.org/officeDocument/2006/math">
                      <m:r>
                        <a:rPr lang="de-DE" sz="1400" b="0" i="1">
                          <a:latin typeface="Cambria Math"/>
                          <a:ea typeface="Cambria Math"/>
                        </a:rPr>
                        <m:t>𝜂</m:t>
                      </m:r>
                      <m:r>
                        <a:rPr lang="de-DE" sz="1400" b="0" i="1">
                          <a:latin typeface="Cambria Math"/>
                          <a:ea typeface="Cambria Math"/>
                        </a:rPr>
                        <m:t>=70%</m:t>
                      </m:r>
                    </m:oMath>
                  </m:oMathPara>
                </a14:m>
                <a:endParaRPr lang="de-DE" sz="1400" dirty="0">
                  <a:solidFill>
                    <a:schemeClr val="tx2"/>
                  </a:solidFill>
                  <a:latin typeface="Arial Narrow" pitchFamily="34" charset="0"/>
                  <a:cs typeface="Calibri"/>
                </a:endParaRPr>
              </a:p>
            </p:txBody>
          </p:sp>
        </mc:Choice>
        <mc:Fallback xmlns="">
          <p:sp>
            <p:nvSpPr>
              <p:cNvPr id="85" name="Rectangle 29"/>
              <p:cNvSpPr>
                <a:spLocks noRot="1" noChangeAspect="1" noMove="1" noResize="1" noEditPoints="1" noAdjustHandles="1" noChangeArrowheads="1" noChangeShapeType="1" noTextEdit="1"/>
              </p:cNvSpPr>
              <p:nvPr/>
            </p:nvSpPr>
            <p:spPr bwMode="auto">
              <a:xfrm>
                <a:off x="1659749" y="1701280"/>
                <a:ext cx="936000" cy="576000"/>
              </a:xfrm>
              <a:prstGeom prst="rect">
                <a:avLst/>
              </a:prstGeom>
              <a:blipFill rotWithShape="1">
                <a:blip r:embed="rId5"/>
                <a:stretch>
                  <a:fillRect/>
                </a:stretch>
              </a:blipFill>
              <a:ln w="25400">
                <a:noFill/>
                <a:miter lim="800000"/>
                <a:headEnd/>
                <a:tailEnd/>
              </a:ln>
              <a:effectLst>
                <a:outerShdw blurRad="50800" dist="38100" dir="5400000" algn="t" rotWithShape="0">
                  <a:prstClr val="black">
                    <a:alpha val="40000"/>
                  </a:prstClr>
                </a:outerShdw>
              </a:effectLst>
            </p:spPr>
            <p:txBody>
              <a:bodyPr/>
              <a:lstStyle/>
              <a:p>
                <a:r>
                  <a:rPr lang="de-DE">
                    <a:noFill/>
                  </a:rPr>
                  <a:t> </a:t>
                </a:r>
              </a:p>
            </p:txBody>
          </p:sp>
        </mc:Fallback>
      </mc:AlternateContent>
      <p:sp>
        <p:nvSpPr>
          <p:cNvPr id="94" name="AutoShape 35"/>
          <p:cNvSpPr>
            <a:spLocks noChangeArrowheads="1"/>
          </p:cNvSpPr>
          <p:nvPr/>
        </p:nvSpPr>
        <p:spPr bwMode="auto">
          <a:xfrm flipH="1">
            <a:off x="2595749" y="3828814"/>
            <a:ext cx="576000" cy="432000"/>
          </a:xfrm>
          <a:prstGeom prst="leftArrow">
            <a:avLst>
              <a:gd name="adj1" fmla="val 59353"/>
              <a:gd name="adj2" fmla="val 43969"/>
            </a:avLst>
          </a:prstGeom>
          <a:solidFill>
            <a:srgbClr val="92D050">
              <a:alpha val="70000"/>
            </a:srgbClr>
          </a:solidFill>
          <a:ln w="6350">
            <a:noFill/>
            <a:miter lim="800000"/>
            <a:headEnd/>
            <a:tailEnd/>
          </a:ln>
          <a:effectLst>
            <a:outerShdw blurRad="50800" dist="38100" dir="5400000" algn="t" rotWithShape="0">
              <a:prstClr val="black">
                <a:alpha val="40000"/>
              </a:prstClr>
            </a:outerShdw>
          </a:effectLst>
          <a:scene3d>
            <a:camera prst="orthographicFront"/>
            <a:lightRig rig="threePt" dir="t"/>
          </a:scene3d>
          <a:sp3d>
            <a:bevelT w="50800" h="50800"/>
          </a:sp3d>
        </p:spPr>
        <p:txBody>
          <a:bodyPr wrap="none" lIns="54000" tIns="0" rIns="0" bIns="0" anchor="ctr" anchorCtr="0"/>
          <a:lstStyle/>
          <a:p>
            <a:pPr>
              <a:spcBef>
                <a:spcPts val="0"/>
              </a:spcBef>
              <a:spcAft>
                <a:spcPts val="0"/>
              </a:spcAft>
            </a:pPr>
            <a:r>
              <a:rPr lang="de-DE" sz="1400" b="0" dirty="0" smtClean="0">
                <a:solidFill>
                  <a:schemeClr val="tx1">
                    <a:lumMod val="75000"/>
                    <a:lumOff val="25000"/>
                  </a:schemeClr>
                </a:solidFill>
                <a:latin typeface="Arial Narrow" pitchFamily="34" charset="0"/>
                <a:cs typeface="Calibri"/>
              </a:rPr>
              <a:t>H</a:t>
            </a:r>
            <a:r>
              <a:rPr lang="de-DE" sz="1400" b="0" baseline="-25000" dirty="0" smtClean="0">
                <a:solidFill>
                  <a:schemeClr val="tx1">
                    <a:lumMod val="75000"/>
                    <a:lumOff val="25000"/>
                  </a:schemeClr>
                </a:solidFill>
                <a:latin typeface="Arial Narrow" pitchFamily="34" charset="0"/>
                <a:cs typeface="Calibri"/>
              </a:rPr>
              <a:t>2</a:t>
            </a:r>
            <a:endParaRPr lang="de-DE" sz="1400" b="0" baseline="-25000" dirty="0">
              <a:solidFill>
                <a:schemeClr val="tx1">
                  <a:lumMod val="75000"/>
                  <a:lumOff val="25000"/>
                </a:schemeClr>
              </a:solidFill>
              <a:latin typeface="Arial Narrow" pitchFamily="34" charset="0"/>
              <a:cs typeface="Calibri"/>
            </a:endParaRPr>
          </a:p>
        </p:txBody>
      </p:sp>
      <p:sp>
        <p:nvSpPr>
          <p:cNvPr id="95" name="AutoShape 35"/>
          <p:cNvSpPr>
            <a:spLocks noChangeArrowheads="1"/>
          </p:cNvSpPr>
          <p:nvPr/>
        </p:nvSpPr>
        <p:spPr bwMode="auto">
          <a:xfrm flipH="1">
            <a:off x="2595748" y="1773280"/>
            <a:ext cx="2448007" cy="432000"/>
          </a:xfrm>
          <a:prstGeom prst="leftArrow">
            <a:avLst>
              <a:gd name="adj1" fmla="val 59353"/>
              <a:gd name="adj2" fmla="val 43969"/>
            </a:avLst>
          </a:prstGeom>
          <a:solidFill>
            <a:srgbClr val="92D050">
              <a:alpha val="70000"/>
            </a:srgbClr>
          </a:solidFill>
          <a:ln w="6350">
            <a:noFill/>
            <a:miter lim="800000"/>
            <a:headEnd/>
            <a:tailEnd/>
          </a:ln>
          <a:effectLst>
            <a:outerShdw blurRad="50800" dist="38100" dir="5400000" algn="t" rotWithShape="0">
              <a:prstClr val="black">
                <a:alpha val="40000"/>
              </a:prstClr>
            </a:outerShdw>
          </a:effectLst>
          <a:scene3d>
            <a:camera prst="orthographicFront"/>
            <a:lightRig rig="threePt" dir="t"/>
          </a:scene3d>
          <a:sp3d>
            <a:bevelT w="50800" h="50800"/>
          </a:sp3d>
        </p:spPr>
        <p:txBody>
          <a:bodyPr wrap="none" lIns="54000" tIns="0" rIns="0" bIns="0" anchor="ctr" anchorCtr="0"/>
          <a:lstStyle/>
          <a:p>
            <a:pPr>
              <a:spcBef>
                <a:spcPts val="0"/>
              </a:spcBef>
              <a:spcAft>
                <a:spcPts val="0"/>
              </a:spcAft>
            </a:pPr>
            <a:r>
              <a:rPr lang="de-DE" sz="1400" b="0" dirty="0" smtClean="0">
                <a:solidFill>
                  <a:schemeClr val="tx1">
                    <a:lumMod val="75000"/>
                    <a:lumOff val="25000"/>
                  </a:schemeClr>
                </a:solidFill>
                <a:latin typeface="Arial Narrow" pitchFamily="34" charset="0"/>
                <a:cs typeface="Calibri"/>
              </a:rPr>
              <a:t>H</a:t>
            </a:r>
            <a:r>
              <a:rPr lang="de-DE" sz="1400" b="0" baseline="-25000" dirty="0" smtClean="0">
                <a:solidFill>
                  <a:schemeClr val="tx1">
                    <a:lumMod val="75000"/>
                    <a:lumOff val="25000"/>
                  </a:schemeClr>
                </a:solidFill>
                <a:latin typeface="Arial Narrow" pitchFamily="34" charset="0"/>
                <a:cs typeface="Calibri"/>
              </a:rPr>
              <a:t>2</a:t>
            </a:r>
            <a:endParaRPr lang="de-DE" sz="1400" b="0" baseline="-25000" dirty="0">
              <a:solidFill>
                <a:schemeClr val="tx1">
                  <a:lumMod val="75000"/>
                  <a:lumOff val="25000"/>
                </a:schemeClr>
              </a:solidFill>
              <a:latin typeface="Arial Narrow" pitchFamily="34" charset="0"/>
              <a:cs typeface="Calibri"/>
            </a:endParaRPr>
          </a:p>
        </p:txBody>
      </p:sp>
      <p:sp>
        <p:nvSpPr>
          <p:cNvPr id="96" name="AutoShape 35"/>
          <p:cNvSpPr>
            <a:spLocks noChangeArrowheads="1"/>
          </p:cNvSpPr>
          <p:nvPr/>
        </p:nvSpPr>
        <p:spPr bwMode="auto">
          <a:xfrm flipH="1">
            <a:off x="4467756" y="3828814"/>
            <a:ext cx="576000" cy="432000"/>
          </a:xfrm>
          <a:prstGeom prst="leftArrow">
            <a:avLst>
              <a:gd name="adj1" fmla="val 59353"/>
              <a:gd name="adj2" fmla="val 43969"/>
            </a:avLst>
          </a:prstGeom>
          <a:solidFill>
            <a:srgbClr val="FF0000">
              <a:alpha val="70000"/>
            </a:srgbClr>
          </a:solidFill>
          <a:ln w="6350">
            <a:noFill/>
            <a:miter lim="800000"/>
            <a:headEnd/>
            <a:tailEnd/>
          </a:ln>
          <a:effectLst>
            <a:outerShdw blurRad="50800" dist="38100" dir="5400000" algn="t" rotWithShape="0">
              <a:prstClr val="black">
                <a:alpha val="40000"/>
              </a:prstClr>
            </a:outerShdw>
          </a:effectLst>
          <a:scene3d>
            <a:camera prst="orthographicFront"/>
            <a:lightRig rig="threePt" dir="t"/>
          </a:scene3d>
          <a:sp3d>
            <a:bevelT w="50800" h="50800"/>
          </a:sp3d>
        </p:spPr>
        <p:txBody>
          <a:bodyPr wrap="none" lIns="54000" tIns="0" rIns="0" bIns="0" anchor="ctr" anchorCtr="0"/>
          <a:lstStyle/>
          <a:p>
            <a:pPr>
              <a:spcBef>
                <a:spcPts val="0"/>
              </a:spcBef>
              <a:spcAft>
                <a:spcPts val="0"/>
              </a:spcAft>
            </a:pPr>
            <a:r>
              <a:rPr lang="de-DE" sz="1400" b="0" dirty="0" smtClean="0">
                <a:solidFill>
                  <a:schemeClr val="tx1">
                    <a:lumMod val="75000"/>
                    <a:lumOff val="25000"/>
                  </a:schemeClr>
                </a:solidFill>
                <a:latin typeface="Arial Narrow" pitchFamily="34" charset="0"/>
                <a:cs typeface="Calibri"/>
              </a:rPr>
              <a:t>CH</a:t>
            </a:r>
            <a:r>
              <a:rPr lang="de-DE" sz="1400" b="0" baseline="-25000" dirty="0" smtClean="0">
                <a:solidFill>
                  <a:schemeClr val="tx1">
                    <a:lumMod val="75000"/>
                    <a:lumOff val="25000"/>
                  </a:schemeClr>
                </a:solidFill>
                <a:latin typeface="Arial Narrow" pitchFamily="34" charset="0"/>
                <a:cs typeface="Calibri"/>
              </a:rPr>
              <a:t>4</a:t>
            </a:r>
            <a:endParaRPr lang="de-DE" sz="1400" b="0" baseline="-25000" dirty="0">
              <a:solidFill>
                <a:schemeClr val="tx1">
                  <a:lumMod val="75000"/>
                  <a:lumOff val="25000"/>
                </a:schemeClr>
              </a:solidFill>
              <a:latin typeface="Arial Narrow" pitchFamily="34" charset="0"/>
              <a:cs typeface="Calibri"/>
            </a:endParaRPr>
          </a:p>
        </p:txBody>
      </p:sp>
      <p:sp>
        <p:nvSpPr>
          <p:cNvPr id="97" name="Abgerundetes Rechteck 96"/>
          <p:cNvSpPr/>
          <p:nvPr/>
        </p:nvSpPr>
        <p:spPr bwMode="auto">
          <a:xfrm>
            <a:off x="6483756" y="3756814"/>
            <a:ext cx="1008000" cy="576000"/>
          </a:xfrm>
          <a:prstGeom prst="roundRect">
            <a:avLst>
              <a:gd name="adj" fmla="val 28426"/>
            </a:avLst>
          </a:prstGeom>
          <a:solidFill>
            <a:srgbClr val="FF0000">
              <a:alpha val="70000"/>
            </a:srgbClr>
          </a:solidFill>
          <a:ln w="25400">
            <a:noFill/>
            <a:miter lim="800000"/>
            <a:headEnd/>
            <a:tailEnd/>
          </a:ln>
          <a:effectLst>
            <a:outerShdw blurRad="50800" dist="38100" dir="5400000" algn="t" rotWithShape="0">
              <a:prstClr val="black">
                <a:alpha val="40000"/>
              </a:prstClr>
            </a:outerShdw>
          </a:effectLst>
          <a:scene3d>
            <a:camera prst="orthographicFront"/>
            <a:lightRig rig="threePt" dir="t"/>
          </a:scene3d>
          <a:sp3d>
            <a:bevelT w="50800" h="50800"/>
          </a:sp3d>
          <a:extLst/>
        </p:spPr>
        <p:txBody>
          <a:bodyPr wrap="none" lIns="0" tIns="0" rIns="0" bIns="0" anchor="ctr"/>
          <a:lstStyle/>
          <a:p>
            <a:pPr algn="ctr"/>
            <a:r>
              <a:rPr lang="de-DE" sz="1600" dirty="0" smtClean="0">
                <a:solidFill>
                  <a:schemeClr val="tx2"/>
                </a:solidFill>
                <a:latin typeface="Arial Narrow" pitchFamily="34" charset="0"/>
                <a:cs typeface="Calibri"/>
              </a:rPr>
              <a:t>CNG-</a:t>
            </a:r>
            <a:br>
              <a:rPr lang="de-DE" sz="1600" dirty="0" smtClean="0">
                <a:solidFill>
                  <a:schemeClr val="tx2"/>
                </a:solidFill>
                <a:latin typeface="Arial Narrow" pitchFamily="34" charset="0"/>
                <a:cs typeface="Calibri"/>
              </a:rPr>
            </a:br>
            <a:r>
              <a:rPr lang="de-DE" sz="1600" dirty="0" smtClean="0">
                <a:solidFill>
                  <a:schemeClr val="tx2"/>
                </a:solidFill>
                <a:latin typeface="Arial Narrow" pitchFamily="34" charset="0"/>
                <a:cs typeface="Calibri"/>
              </a:rPr>
              <a:t>Tankstelle</a:t>
            </a:r>
            <a:endParaRPr lang="de-DE" sz="1600" dirty="0">
              <a:solidFill>
                <a:schemeClr val="tx2"/>
              </a:solidFill>
              <a:latin typeface="Arial Narrow" pitchFamily="34" charset="0"/>
              <a:cs typeface="Calibri"/>
            </a:endParaRPr>
          </a:p>
        </p:txBody>
      </p:sp>
      <p:sp>
        <p:nvSpPr>
          <p:cNvPr id="98" name="Abgerundetes Rechteck 97"/>
          <p:cNvSpPr/>
          <p:nvPr/>
        </p:nvSpPr>
        <p:spPr bwMode="auto">
          <a:xfrm>
            <a:off x="6483756" y="1700824"/>
            <a:ext cx="1008000" cy="576000"/>
          </a:xfrm>
          <a:prstGeom prst="roundRect">
            <a:avLst>
              <a:gd name="adj" fmla="val 28426"/>
            </a:avLst>
          </a:prstGeom>
          <a:solidFill>
            <a:srgbClr val="92D050">
              <a:alpha val="70000"/>
            </a:srgbClr>
          </a:solidFill>
          <a:ln w="25400">
            <a:noFill/>
            <a:miter lim="800000"/>
            <a:headEnd/>
            <a:tailEnd/>
          </a:ln>
          <a:effectLst>
            <a:outerShdw blurRad="50800" dist="38100" dir="5400000" algn="t" rotWithShape="0">
              <a:prstClr val="black">
                <a:alpha val="40000"/>
              </a:prstClr>
            </a:outerShdw>
          </a:effectLst>
          <a:scene3d>
            <a:camera prst="orthographicFront"/>
            <a:lightRig rig="threePt" dir="t"/>
          </a:scene3d>
          <a:sp3d>
            <a:bevelT w="50800" h="50800"/>
          </a:sp3d>
          <a:extLst/>
        </p:spPr>
        <p:txBody>
          <a:bodyPr wrap="none" lIns="0" tIns="0" rIns="0" bIns="0" anchor="ctr"/>
          <a:lstStyle/>
          <a:p>
            <a:pPr algn="ctr"/>
            <a:r>
              <a:rPr lang="de-DE" sz="1600" dirty="0" smtClean="0">
                <a:solidFill>
                  <a:schemeClr val="tx2"/>
                </a:solidFill>
                <a:latin typeface="Arial Narrow" pitchFamily="34" charset="0"/>
                <a:cs typeface="Calibri"/>
              </a:rPr>
              <a:t>C.H</a:t>
            </a:r>
            <a:r>
              <a:rPr lang="de-DE" sz="1600" baseline="-25000" dirty="0" smtClean="0">
                <a:solidFill>
                  <a:schemeClr val="tx2"/>
                </a:solidFill>
                <a:latin typeface="Arial Narrow" pitchFamily="34" charset="0"/>
                <a:cs typeface="Calibri"/>
              </a:rPr>
              <a:t>2</a:t>
            </a:r>
            <a:r>
              <a:rPr lang="de-DE" sz="1600" dirty="0" smtClean="0">
                <a:solidFill>
                  <a:schemeClr val="tx2"/>
                </a:solidFill>
                <a:latin typeface="Arial Narrow" pitchFamily="34" charset="0"/>
                <a:cs typeface="Calibri"/>
              </a:rPr>
              <a:t>-</a:t>
            </a:r>
            <a:r>
              <a:rPr lang="de-DE" sz="1600" dirty="0">
                <a:solidFill>
                  <a:schemeClr val="tx2"/>
                </a:solidFill>
                <a:latin typeface="Arial Narrow" pitchFamily="34" charset="0"/>
                <a:cs typeface="Calibri"/>
              </a:rPr>
              <a:t/>
            </a:r>
            <a:br>
              <a:rPr lang="de-DE" sz="1600" dirty="0">
                <a:solidFill>
                  <a:schemeClr val="tx2"/>
                </a:solidFill>
                <a:latin typeface="Arial Narrow" pitchFamily="34" charset="0"/>
                <a:cs typeface="Calibri"/>
              </a:rPr>
            </a:br>
            <a:r>
              <a:rPr lang="de-DE" sz="1600" dirty="0" smtClean="0">
                <a:solidFill>
                  <a:schemeClr val="tx2"/>
                </a:solidFill>
                <a:latin typeface="Arial Narrow" pitchFamily="34" charset="0"/>
                <a:cs typeface="Calibri"/>
              </a:rPr>
              <a:t>Tankstelle</a:t>
            </a:r>
            <a:endParaRPr lang="de-DE" sz="1600" dirty="0">
              <a:solidFill>
                <a:schemeClr val="tx2"/>
              </a:solidFill>
              <a:latin typeface="Arial Narrow" pitchFamily="34" charset="0"/>
              <a:cs typeface="Calibri"/>
            </a:endParaRPr>
          </a:p>
        </p:txBody>
      </p:sp>
      <p:sp>
        <p:nvSpPr>
          <p:cNvPr id="99" name="Textfeld 98"/>
          <p:cNvSpPr txBox="1"/>
          <p:nvPr/>
        </p:nvSpPr>
        <p:spPr>
          <a:xfrm>
            <a:off x="8067756" y="4332814"/>
            <a:ext cx="864000" cy="252000"/>
          </a:xfrm>
          <a:prstGeom prst="rect">
            <a:avLst/>
          </a:prstGeom>
          <a:noFill/>
          <a:ln w="6350">
            <a:solidFill>
              <a:schemeClr val="bg1">
                <a:lumMod val="85000"/>
              </a:schemeClr>
            </a:solidFill>
          </a:ln>
          <a:effectLst/>
        </p:spPr>
        <p:txBody>
          <a:bodyPr wrap="none" lIns="36000" tIns="36000" rIns="36000" bIns="36000" rtlCol="0">
            <a:noAutofit/>
          </a:bodyPr>
          <a:lstStyle/>
          <a:p>
            <a:r>
              <a:rPr lang="de-DE" sz="1300" b="0" i="1" dirty="0" smtClean="0">
                <a:solidFill>
                  <a:srgbClr val="0070C0"/>
                </a:solidFill>
                <a:latin typeface="Arial Narrow" pitchFamily="34" charset="0"/>
              </a:rPr>
              <a:t>0,50 kWh/km</a:t>
            </a:r>
            <a:endParaRPr lang="de-DE" sz="1300" b="0" i="1" dirty="0">
              <a:solidFill>
                <a:srgbClr val="C00000"/>
              </a:solidFill>
              <a:latin typeface="Arial Narrow" pitchFamily="34" charset="0"/>
            </a:endParaRPr>
          </a:p>
        </p:txBody>
      </p:sp>
      <p:sp>
        <p:nvSpPr>
          <p:cNvPr id="100" name="Textfeld 99"/>
          <p:cNvSpPr txBox="1"/>
          <p:nvPr/>
        </p:nvSpPr>
        <p:spPr>
          <a:xfrm>
            <a:off x="8068133" y="2277280"/>
            <a:ext cx="864000" cy="252000"/>
          </a:xfrm>
          <a:prstGeom prst="rect">
            <a:avLst/>
          </a:prstGeom>
          <a:noFill/>
          <a:ln w="6350">
            <a:solidFill>
              <a:schemeClr val="bg1">
                <a:lumMod val="85000"/>
              </a:schemeClr>
            </a:solidFill>
          </a:ln>
          <a:effectLst/>
        </p:spPr>
        <p:txBody>
          <a:bodyPr wrap="none" lIns="36000" tIns="36000" rIns="36000" bIns="36000" rtlCol="0">
            <a:noAutofit/>
          </a:bodyPr>
          <a:lstStyle/>
          <a:p>
            <a:pPr>
              <a:tabLst>
                <a:tab pos="288000" algn="r"/>
                <a:tab pos="324000" algn="l"/>
              </a:tabLst>
            </a:pPr>
            <a:r>
              <a:rPr lang="de-DE" sz="1300" b="0" i="1" dirty="0" smtClean="0">
                <a:solidFill>
                  <a:srgbClr val="0070C0"/>
                </a:solidFill>
                <a:latin typeface="Arial Narrow" pitchFamily="34" charset="0"/>
              </a:rPr>
              <a:t>	0,33	kWh/km</a:t>
            </a:r>
            <a:endParaRPr lang="de-DE" sz="1300" b="0" i="1" dirty="0">
              <a:solidFill>
                <a:srgbClr val="C00000"/>
              </a:solidFill>
              <a:latin typeface="Arial Narrow" pitchFamily="34" charset="0"/>
            </a:endParaRPr>
          </a:p>
        </p:txBody>
      </p:sp>
      <p:sp>
        <p:nvSpPr>
          <p:cNvPr id="101" name="AutoShape 35"/>
          <p:cNvSpPr>
            <a:spLocks noChangeArrowheads="1"/>
          </p:cNvSpPr>
          <p:nvPr/>
        </p:nvSpPr>
        <p:spPr bwMode="auto">
          <a:xfrm flipH="1">
            <a:off x="7491756" y="3828814"/>
            <a:ext cx="576000" cy="432000"/>
          </a:xfrm>
          <a:prstGeom prst="leftArrow">
            <a:avLst>
              <a:gd name="adj1" fmla="val 59353"/>
              <a:gd name="adj2" fmla="val 43969"/>
            </a:avLst>
          </a:prstGeom>
          <a:solidFill>
            <a:srgbClr val="FF0000">
              <a:alpha val="70000"/>
            </a:srgbClr>
          </a:solidFill>
          <a:ln w="6350">
            <a:noFill/>
            <a:miter lim="800000"/>
            <a:headEnd/>
            <a:tailEnd/>
          </a:ln>
          <a:effectLst>
            <a:outerShdw blurRad="50800" dist="38100" dir="5400000" algn="t" rotWithShape="0">
              <a:prstClr val="black">
                <a:alpha val="40000"/>
              </a:prstClr>
            </a:outerShdw>
          </a:effectLst>
          <a:scene3d>
            <a:camera prst="orthographicFront"/>
            <a:lightRig rig="threePt" dir="t"/>
          </a:scene3d>
          <a:sp3d>
            <a:bevelT w="50800" h="50800"/>
          </a:sp3d>
        </p:spPr>
        <p:txBody>
          <a:bodyPr wrap="none" lIns="36000" tIns="0" rIns="0" bIns="0" anchor="ctr" anchorCtr="0"/>
          <a:lstStyle/>
          <a:p>
            <a:pPr>
              <a:spcBef>
                <a:spcPts val="0"/>
              </a:spcBef>
              <a:spcAft>
                <a:spcPts val="0"/>
              </a:spcAft>
            </a:pPr>
            <a:r>
              <a:rPr lang="de-DE" sz="1400" b="0" dirty="0" smtClean="0">
                <a:solidFill>
                  <a:schemeClr val="tx1">
                    <a:lumMod val="75000"/>
                    <a:lumOff val="25000"/>
                  </a:schemeClr>
                </a:solidFill>
                <a:latin typeface="Arial Narrow" pitchFamily="34" charset="0"/>
                <a:cs typeface="Calibri"/>
              </a:rPr>
              <a:t>CNG</a:t>
            </a:r>
            <a:endParaRPr lang="de-DE" sz="1400" b="0" dirty="0">
              <a:solidFill>
                <a:schemeClr val="tx1">
                  <a:lumMod val="75000"/>
                  <a:lumOff val="25000"/>
                </a:schemeClr>
              </a:solidFill>
              <a:latin typeface="Arial Narrow" pitchFamily="34" charset="0"/>
              <a:cs typeface="Calibri"/>
            </a:endParaRPr>
          </a:p>
        </p:txBody>
      </p:sp>
      <p:sp>
        <p:nvSpPr>
          <p:cNvPr id="102" name="AutoShape 35"/>
          <p:cNvSpPr>
            <a:spLocks noChangeArrowheads="1"/>
          </p:cNvSpPr>
          <p:nvPr/>
        </p:nvSpPr>
        <p:spPr bwMode="auto">
          <a:xfrm flipH="1">
            <a:off x="7491756" y="1773280"/>
            <a:ext cx="576000" cy="432000"/>
          </a:xfrm>
          <a:prstGeom prst="leftArrow">
            <a:avLst>
              <a:gd name="adj1" fmla="val 59353"/>
              <a:gd name="adj2" fmla="val 43969"/>
            </a:avLst>
          </a:prstGeom>
          <a:solidFill>
            <a:srgbClr val="92D050">
              <a:alpha val="70000"/>
            </a:srgbClr>
          </a:solidFill>
          <a:ln w="6350">
            <a:noFill/>
            <a:miter lim="800000"/>
            <a:headEnd/>
            <a:tailEnd/>
          </a:ln>
          <a:effectLst>
            <a:outerShdw blurRad="50800" dist="38100" dir="5400000" algn="t" rotWithShape="0">
              <a:prstClr val="black">
                <a:alpha val="40000"/>
              </a:prstClr>
            </a:outerShdw>
          </a:effectLst>
          <a:scene3d>
            <a:camera prst="orthographicFront"/>
            <a:lightRig rig="threePt" dir="t"/>
          </a:scene3d>
          <a:sp3d>
            <a:bevelT w="50800" h="50800"/>
          </a:sp3d>
        </p:spPr>
        <p:txBody>
          <a:bodyPr wrap="none" lIns="54000" tIns="0" rIns="0" bIns="0" anchor="ctr" anchorCtr="0"/>
          <a:lstStyle/>
          <a:p>
            <a:pPr>
              <a:spcBef>
                <a:spcPts val="0"/>
              </a:spcBef>
              <a:spcAft>
                <a:spcPts val="0"/>
              </a:spcAft>
            </a:pPr>
            <a:r>
              <a:rPr lang="de-DE" sz="1400" b="0" dirty="0" smtClean="0">
                <a:solidFill>
                  <a:schemeClr val="tx1">
                    <a:lumMod val="75000"/>
                    <a:lumOff val="25000"/>
                  </a:schemeClr>
                </a:solidFill>
                <a:latin typeface="Arial Narrow" pitchFamily="34" charset="0"/>
                <a:cs typeface="Calibri"/>
              </a:rPr>
              <a:t>C.H</a:t>
            </a:r>
            <a:r>
              <a:rPr lang="de-DE" sz="1400" b="0" baseline="-25000" dirty="0" smtClean="0">
                <a:solidFill>
                  <a:schemeClr val="tx1">
                    <a:lumMod val="75000"/>
                    <a:lumOff val="25000"/>
                  </a:schemeClr>
                </a:solidFill>
                <a:latin typeface="Arial Narrow" pitchFamily="34" charset="0"/>
                <a:cs typeface="Calibri"/>
              </a:rPr>
              <a:t>2</a:t>
            </a:r>
            <a:endParaRPr lang="de-DE" sz="1400" b="0" baseline="-25000" dirty="0">
              <a:solidFill>
                <a:schemeClr val="tx1">
                  <a:lumMod val="75000"/>
                  <a:lumOff val="25000"/>
                </a:schemeClr>
              </a:solidFill>
              <a:latin typeface="Arial Narrow" pitchFamily="34" charset="0"/>
              <a:cs typeface="Calibri"/>
            </a:endParaRPr>
          </a:p>
        </p:txBody>
      </p:sp>
      <p:sp>
        <p:nvSpPr>
          <p:cNvPr id="103" name="Legende mit Linie 2 102"/>
          <p:cNvSpPr/>
          <p:nvPr/>
        </p:nvSpPr>
        <p:spPr bwMode="auto">
          <a:xfrm flipH="1">
            <a:off x="667626" y="2542285"/>
            <a:ext cx="684000" cy="252000"/>
          </a:xfrm>
          <a:prstGeom prst="borderCallout2">
            <a:avLst>
              <a:gd name="adj1" fmla="val 18750"/>
              <a:gd name="adj2" fmla="val -982"/>
              <a:gd name="adj3" fmla="val 18750"/>
              <a:gd name="adj4" fmla="val -6470"/>
              <a:gd name="adj5" fmla="val -219339"/>
              <a:gd name="adj6" fmla="val -16900"/>
            </a:avLst>
          </a:prstGeom>
          <a:solidFill>
            <a:schemeClr val="bg1">
              <a:lumMod val="95000"/>
            </a:schemeClr>
          </a:solidFill>
          <a:ln w="6350">
            <a:solidFill>
              <a:schemeClr val="tx1">
                <a:lumMod val="65000"/>
                <a:lumOff val="35000"/>
              </a:schemeClr>
            </a:solidFill>
            <a:tailEnd type="oval" w="sm" len="sm"/>
          </a:ln>
          <a:effectLst/>
          <a:extLst/>
        </p:spPr>
        <p:txBody>
          <a:bodyPr wrap="none" lIns="36000" tIns="36000" rIns="36000" bIns="36000" rtlCol="0">
            <a:noAutofit/>
          </a:bodyPr>
          <a:lstStyle/>
          <a:p>
            <a:pPr>
              <a:tabLst>
                <a:tab pos="180000" algn="r"/>
                <a:tab pos="216000" algn="l"/>
              </a:tabLst>
            </a:pPr>
            <a:r>
              <a:rPr lang="de-DE" sz="1300" b="0" dirty="0" smtClean="0">
                <a:solidFill>
                  <a:srgbClr val="0070C0"/>
                </a:solidFill>
                <a:latin typeface="Arial Narrow" pitchFamily="34" charset="0"/>
              </a:rPr>
              <a:t>	93	kWh</a:t>
            </a:r>
            <a:endParaRPr lang="de-DE" sz="1300" b="0" dirty="0">
              <a:solidFill>
                <a:srgbClr val="0070C0"/>
              </a:solidFill>
              <a:latin typeface="Arial Narrow" pitchFamily="34" charset="0"/>
            </a:endParaRPr>
          </a:p>
        </p:txBody>
      </p:sp>
      <p:sp>
        <p:nvSpPr>
          <p:cNvPr id="104" name="AutoShape 35"/>
          <p:cNvSpPr>
            <a:spLocks noChangeArrowheads="1"/>
          </p:cNvSpPr>
          <p:nvPr/>
        </p:nvSpPr>
        <p:spPr bwMode="auto">
          <a:xfrm flipH="1">
            <a:off x="1083750" y="3828814"/>
            <a:ext cx="575999" cy="432000"/>
          </a:xfrm>
          <a:prstGeom prst="leftArrow">
            <a:avLst>
              <a:gd name="adj1" fmla="val 59353"/>
              <a:gd name="adj2" fmla="val 43969"/>
            </a:avLst>
          </a:prstGeom>
          <a:solidFill>
            <a:srgbClr val="FFC000">
              <a:alpha val="70000"/>
            </a:srgbClr>
          </a:solidFill>
          <a:ln w="6350">
            <a:noFill/>
            <a:miter lim="800000"/>
            <a:headEnd/>
            <a:tailEnd/>
          </a:ln>
          <a:effectLst>
            <a:outerShdw blurRad="50800" dist="38100" dir="5400000" algn="t" rotWithShape="0">
              <a:prstClr val="black">
                <a:alpha val="40000"/>
              </a:prstClr>
            </a:outerShdw>
          </a:effectLst>
          <a:scene3d>
            <a:camera prst="orthographicFront"/>
            <a:lightRig rig="threePt" dir="t"/>
          </a:scene3d>
          <a:sp3d>
            <a:bevelT w="50800" h="50800"/>
          </a:sp3d>
        </p:spPr>
        <p:txBody>
          <a:bodyPr wrap="none" lIns="54000" tIns="0" rIns="0" bIns="0" anchor="ctr" anchorCtr="0"/>
          <a:lstStyle/>
          <a:p>
            <a:pPr>
              <a:spcBef>
                <a:spcPts val="0"/>
              </a:spcBef>
              <a:spcAft>
                <a:spcPts val="0"/>
              </a:spcAft>
            </a:pPr>
            <a:r>
              <a:rPr lang="de-DE" sz="1400" b="0" dirty="0" smtClean="0">
                <a:solidFill>
                  <a:schemeClr val="tx1">
                    <a:lumMod val="75000"/>
                    <a:lumOff val="25000"/>
                  </a:schemeClr>
                </a:solidFill>
                <a:latin typeface="Arial Narrow" pitchFamily="34" charset="0"/>
                <a:cs typeface="Calibri"/>
              </a:rPr>
              <a:t>e</a:t>
            </a:r>
            <a:r>
              <a:rPr lang="de-DE" sz="1400" b="0" baseline="30000" dirty="0" smtClean="0">
                <a:solidFill>
                  <a:schemeClr val="tx1">
                    <a:lumMod val="75000"/>
                    <a:lumOff val="25000"/>
                  </a:schemeClr>
                </a:solidFill>
                <a:latin typeface="Arial Narrow" pitchFamily="34" charset="0"/>
                <a:cs typeface="Calibri"/>
              </a:rPr>
              <a:t>-</a:t>
            </a:r>
            <a:endParaRPr lang="de-DE" sz="1400" b="0" baseline="30000" dirty="0">
              <a:solidFill>
                <a:schemeClr val="tx1">
                  <a:lumMod val="75000"/>
                  <a:lumOff val="25000"/>
                </a:schemeClr>
              </a:solidFill>
              <a:latin typeface="Arial Narrow" pitchFamily="34" charset="0"/>
              <a:cs typeface="Calibri"/>
            </a:endParaRPr>
          </a:p>
        </p:txBody>
      </p:sp>
      <p:sp>
        <p:nvSpPr>
          <p:cNvPr id="105" name="Legende mit Linie 2 104"/>
          <p:cNvSpPr/>
          <p:nvPr/>
        </p:nvSpPr>
        <p:spPr bwMode="auto">
          <a:xfrm flipH="1">
            <a:off x="667626" y="4603442"/>
            <a:ext cx="684000" cy="252000"/>
          </a:xfrm>
          <a:prstGeom prst="borderCallout2">
            <a:avLst>
              <a:gd name="adj1" fmla="val 18750"/>
              <a:gd name="adj2" fmla="val -982"/>
              <a:gd name="adj3" fmla="val 18750"/>
              <a:gd name="adj4" fmla="val -6470"/>
              <a:gd name="adj5" fmla="val -214613"/>
              <a:gd name="adj6" fmla="val -16298"/>
            </a:avLst>
          </a:prstGeom>
          <a:solidFill>
            <a:schemeClr val="bg1">
              <a:lumMod val="95000"/>
            </a:schemeClr>
          </a:solidFill>
          <a:ln w="6350">
            <a:solidFill>
              <a:schemeClr val="tx1">
                <a:lumMod val="65000"/>
                <a:lumOff val="35000"/>
              </a:schemeClr>
            </a:solidFill>
            <a:tailEnd type="oval" w="sm" len="sm"/>
          </a:ln>
          <a:effectLst/>
          <a:extLst/>
        </p:spPr>
        <p:txBody>
          <a:bodyPr wrap="none" lIns="36000" tIns="36000" rIns="36000" bIns="36000" rtlCol="0">
            <a:noAutofit/>
          </a:bodyPr>
          <a:lstStyle/>
          <a:p>
            <a:pPr>
              <a:tabLst>
                <a:tab pos="180000" algn="r"/>
                <a:tab pos="216000" algn="l"/>
              </a:tabLst>
            </a:pPr>
            <a:r>
              <a:rPr lang="de-DE" sz="1300" b="0" dirty="0" smtClean="0">
                <a:solidFill>
                  <a:srgbClr val="0070C0"/>
                </a:solidFill>
                <a:latin typeface="Arial Narrow" pitchFamily="34" charset="0"/>
              </a:rPr>
              <a:t>	98	kWh</a:t>
            </a:r>
            <a:endParaRPr lang="de-DE" sz="1300" b="0" dirty="0">
              <a:solidFill>
                <a:srgbClr val="0070C0"/>
              </a:solidFill>
              <a:latin typeface="Arial Narrow" pitchFamily="34" charset="0"/>
            </a:endParaRPr>
          </a:p>
        </p:txBody>
      </p:sp>
      <p:sp>
        <p:nvSpPr>
          <p:cNvPr id="106" name="Legende mit Linie 2 105"/>
          <p:cNvSpPr/>
          <p:nvPr/>
        </p:nvSpPr>
        <p:spPr bwMode="auto">
          <a:xfrm flipH="1">
            <a:off x="2176041" y="4387442"/>
            <a:ext cx="684000" cy="468000"/>
          </a:xfrm>
          <a:prstGeom prst="borderCallout2">
            <a:avLst>
              <a:gd name="adj1" fmla="val 18750"/>
              <a:gd name="adj2" fmla="val -982"/>
              <a:gd name="adj3" fmla="val 18750"/>
              <a:gd name="adj4" fmla="val -6470"/>
              <a:gd name="adj5" fmla="val -70474"/>
              <a:gd name="adj6" fmla="val -16900"/>
            </a:avLst>
          </a:prstGeom>
          <a:solidFill>
            <a:schemeClr val="bg1">
              <a:lumMod val="95000"/>
            </a:schemeClr>
          </a:solidFill>
          <a:ln w="6350">
            <a:solidFill>
              <a:schemeClr val="tx1">
                <a:lumMod val="65000"/>
                <a:lumOff val="35000"/>
              </a:schemeClr>
            </a:solidFill>
            <a:tailEnd type="oval" w="sm" len="sm"/>
          </a:ln>
          <a:effectLst/>
          <a:extLst/>
        </p:spPr>
        <p:txBody>
          <a:bodyPr wrap="none" lIns="36000" tIns="36000" rIns="36000" bIns="36000" rtlCol="0">
            <a:noAutofit/>
          </a:bodyPr>
          <a:lstStyle/>
          <a:p>
            <a:pPr>
              <a:tabLst>
                <a:tab pos="180000" algn="r"/>
                <a:tab pos="216000" algn="l"/>
              </a:tabLst>
            </a:pPr>
            <a:r>
              <a:rPr lang="de-DE" sz="1300" b="0" dirty="0">
                <a:solidFill>
                  <a:srgbClr val="0070C0"/>
                </a:solidFill>
                <a:latin typeface="Arial Narrow" pitchFamily="34" charset="0"/>
              </a:rPr>
              <a:t>	</a:t>
            </a:r>
            <a:r>
              <a:rPr lang="de-DE" sz="1300" b="0" dirty="0" smtClean="0">
                <a:solidFill>
                  <a:srgbClr val="0070C0"/>
                </a:solidFill>
                <a:latin typeface="Arial Narrow" pitchFamily="34" charset="0"/>
              </a:rPr>
              <a:t>69</a:t>
            </a:r>
            <a:r>
              <a:rPr lang="de-DE" sz="1300" b="0" dirty="0">
                <a:solidFill>
                  <a:srgbClr val="0070C0"/>
                </a:solidFill>
                <a:latin typeface="Arial Narrow" pitchFamily="34" charset="0"/>
              </a:rPr>
              <a:t>	kWh</a:t>
            </a:r>
          </a:p>
          <a:p>
            <a:pPr>
              <a:tabLst>
                <a:tab pos="180000" algn="r"/>
                <a:tab pos="216000" algn="l"/>
              </a:tabLst>
            </a:pPr>
            <a:r>
              <a:rPr lang="de-DE" sz="1300" b="0" dirty="0">
                <a:solidFill>
                  <a:srgbClr val="0070C0"/>
                </a:solidFill>
                <a:latin typeface="Arial Narrow" pitchFamily="34" charset="0"/>
              </a:rPr>
              <a:t>	</a:t>
            </a:r>
            <a:r>
              <a:rPr lang="de-DE" sz="1300" b="0" dirty="0" smtClean="0">
                <a:solidFill>
                  <a:srgbClr val="C00000"/>
                </a:solidFill>
                <a:latin typeface="Arial Narrow" pitchFamily="34" charset="0"/>
              </a:rPr>
              <a:t>15</a:t>
            </a:r>
            <a:r>
              <a:rPr lang="de-DE" sz="1300" b="0" dirty="0">
                <a:solidFill>
                  <a:srgbClr val="C00000"/>
                </a:solidFill>
                <a:latin typeface="Arial Narrow" pitchFamily="34" charset="0"/>
              </a:rPr>
              <a:t>	ct/kWh</a:t>
            </a:r>
          </a:p>
        </p:txBody>
      </p:sp>
      <p:sp>
        <p:nvSpPr>
          <p:cNvPr id="107" name="Legende mit Linie 2 106"/>
          <p:cNvSpPr/>
          <p:nvPr/>
        </p:nvSpPr>
        <p:spPr bwMode="auto">
          <a:xfrm flipH="1">
            <a:off x="4057090" y="4387442"/>
            <a:ext cx="684000" cy="468000"/>
          </a:xfrm>
          <a:prstGeom prst="borderCallout2">
            <a:avLst>
              <a:gd name="adj1" fmla="val 18750"/>
              <a:gd name="adj2" fmla="val -982"/>
              <a:gd name="adj3" fmla="val 18750"/>
              <a:gd name="adj4" fmla="val -6470"/>
              <a:gd name="adj5" fmla="val -70983"/>
              <a:gd name="adj6" fmla="val -16900"/>
            </a:avLst>
          </a:prstGeom>
          <a:solidFill>
            <a:schemeClr val="bg1">
              <a:lumMod val="95000"/>
            </a:schemeClr>
          </a:solidFill>
          <a:ln w="6350">
            <a:solidFill>
              <a:schemeClr val="tx1">
                <a:lumMod val="65000"/>
                <a:lumOff val="35000"/>
              </a:schemeClr>
            </a:solidFill>
            <a:tailEnd type="oval" w="sm" len="sm"/>
          </a:ln>
          <a:effectLst/>
          <a:extLst/>
        </p:spPr>
        <p:txBody>
          <a:bodyPr wrap="none" lIns="36000" tIns="36000" rIns="36000" bIns="36000" rtlCol="0">
            <a:noAutofit/>
          </a:bodyPr>
          <a:lstStyle/>
          <a:p>
            <a:pPr>
              <a:tabLst>
                <a:tab pos="180000" algn="r"/>
                <a:tab pos="216000" algn="l"/>
              </a:tabLst>
            </a:pPr>
            <a:r>
              <a:rPr lang="de-DE" sz="1300" b="0" dirty="0" smtClean="0">
                <a:solidFill>
                  <a:srgbClr val="0070C0"/>
                </a:solidFill>
                <a:latin typeface="Arial Narrow" pitchFamily="34" charset="0"/>
              </a:rPr>
              <a:t>	55	kWh</a:t>
            </a:r>
            <a:endParaRPr lang="de-DE" sz="1300" b="0" dirty="0">
              <a:solidFill>
                <a:srgbClr val="0070C0"/>
              </a:solidFill>
              <a:latin typeface="Arial Narrow" pitchFamily="34" charset="0"/>
            </a:endParaRPr>
          </a:p>
          <a:p>
            <a:pPr>
              <a:tabLst>
                <a:tab pos="180000" algn="r"/>
                <a:tab pos="216000" algn="l"/>
              </a:tabLst>
            </a:pPr>
            <a:r>
              <a:rPr lang="de-DE" sz="1300" b="0" dirty="0" smtClean="0">
                <a:solidFill>
                  <a:srgbClr val="C00000"/>
                </a:solidFill>
                <a:latin typeface="Arial Narrow" pitchFamily="34" charset="0"/>
              </a:rPr>
              <a:t>	23	ct/kWh</a:t>
            </a:r>
            <a:endParaRPr lang="de-DE" sz="1300" b="0" dirty="0">
              <a:solidFill>
                <a:srgbClr val="0070C0"/>
              </a:solidFill>
              <a:latin typeface="Arial Narrow" pitchFamily="34" charset="0"/>
            </a:endParaRPr>
          </a:p>
        </p:txBody>
      </p:sp>
      <p:sp>
        <p:nvSpPr>
          <p:cNvPr id="108" name="Legende mit Linie 2 107"/>
          <p:cNvSpPr/>
          <p:nvPr/>
        </p:nvSpPr>
        <p:spPr bwMode="auto">
          <a:xfrm flipH="1">
            <a:off x="5490236" y="4387442"/>
            <a:ext cx="684000" cy="468000"/>
          </a:xfrm>
          <a:prstGeom prst="borderCallout2">
            <a:avLst>
              <a:gd name="adj1" fmla="val 18750"/>
              <a:gd name="adj2" fmla="val -982"/>
              <a:gd name="adj3" fmla="val 18750"/>
              <a:gd name="adj4" fmla="val -6470"/>
              <a:gd name="adj5" fmla="val -70983"/>
              <a:gd name="adj6" fmla="val -16900"/>
            </a:avLst>
          </a:prstGeom>
          <a:solidFill>
            <a:schemeClr val="bg1">
              <a:lumMod val="95000"/>
            </a:schemeClr>
          </a:solidFill>
          <a:ln w="6350">
            <a:solidFill>
              <a:schemeClr val="tx1">
                <a:lumMod val="65000"/>
                <a:lumOff val="35000"/>
              </a:schemeClr>
            </a:solidFill>
            <a:tailEnd type="oval" w="sm" len="sm"/>
          </a:ln>
          <a:effectLst/>
          <a:extLst/>
        </p:spPr>
        <p:txBody>
          <a:bodyPr wrap="none" lIns="36000" tIns="36000" rIns="36000" bIns="36000" rtlCol="0">
            <a:noAutofit/>
          </a:bodyPr>
          <a:lstStyle/>
          <a:p>
            <a:pPr>
              <a:tabLst>
                <a:tab pos="180000" algn="r"/>
                <a:tab pos="216000" algn="l"/>
              </a:tabLst>
            </a:pPr>
            <a:r>
              <a:rPr lang="de-DE" sz="1300" b="0" dirty="0" smtClean="0">
                <a:solidFill>
                  <a:srgbClr val="0070C0"/>
                </a:solidFill>
                <a:latin typeface="Arial Narrow" pitchFamily="34" charset="0"/>
              </a:rPr>
              <a:t>	55	kWh</a:t>
            </a:r>
            <a:endParaRPr lang="de-DE" sz="1300" b="0" dirty="0">
              <a:solidFill>
                <a:srgbClr val="0070C0"/>
              </a:solidFill>
              <a:latin typeface="Arial Narrow" pitchFamily="34" charset="0"/>
            </a:endParaRPr>
          </a:p>
          <a:p>
            <a:pPr>
              <a:tabLst>
                <a:tab pos="180000" algn="r"/>
                <a:tab pos="216000" algn="l"/>
              </a:tabLst>
            </a:pPr>
            <a:r>
              <a:rPr lang="de-DE" sz="1300" b="0" dirty="0" smtClean="0">
                <a:solidFill>
                  <a:srgbClr val="C00000"/>
                </a:solidFill>
                <a:latin typeface="Arial Narrow" pitchFamily="34" charset="0"/>
              </a:rPr>
              <a:t>	24	ct/kWh</a:t>
            </a:r>
            <a:endParaRPr lang="de-DE" sz="1300" b="0" dirty="0">
              <a:solidFill>
                <a:srgbClr val="0070C0"/>
              </a:solidFill>
              <a:latin typeface="Arial Narrow" pitchFamily="34" charset="0"/>
            </a:endParaRPr>
          </a:p>
        </p:txBody>
      </p:sp>
      <p:sp>
        <p:nvSpPr>
          <p:cNvPr id="109" name="Legende mit Linie 2 108"/>
          <p:cNvSpPr/>
          <p:nvPr/>
        </p:nvSpPr>
        <p:spPr bwMode="auto">
          <a:xfrm flipH="1">
            <a:off x="7088470" y="4387442"/>
            <a:ext cx="684000" cy="468000"/>
          </a:xfrm>
          <a:prstGeom prst="borderCallout2">
            <a:avLst>
              <a:gd name="adj1" fmla="val 18750"/>
              <a:gd name="adj2" fmla="val -982"/>
              <a:gd name="adj3" fmla="val 18750"/>
              <a:gd name="adj4" fmla="val -6470"/>
              <a:gd name="adj5" fmla="val -70983"/>
              <a:gd name="adj6" fmla="val -16900"/>
            </a:avLst>
          </a:prstGeom>
          <a:solidFill>
            <a:schemeClr val="bg1">
              <a:lumMod val="95000"/>
            </a:schemeClr>
          </a:solidFill>
          <a:ln w="6350">
            <a:solidFill>
              <a:schemeClr val="tx1">
                <a:lumMod val="65000"/>
                <a:lumOff val="35000"/>
              </a:schemeClr>
            </a:solidFill>
            <a:tailEnd type="oval" w="sm" len="sm"/>
          </a:ln>
          <a:effectLst/>
          <a:extLst/>
        </p:spPr>
        <p:txBody>
          <a:bodyPr wrap="none" lIns="36000" tIns="36000" rIns="36000" bIns="36000" rtlCol="0">
            <a:noAutofit/>
          </a:bodyPr>
          <a:lstStyle/>
          <a:p>
            <a:pPr>
              <a:tabLst>
                <a:tab pos="180000" algn="r"/>
                <a:tab pos="216000" algn="l"/>
              </a:tabLst>
            </a:pPr>
            <a:r>
              <a:rPr lang="de-DE" sz="1300" b="0" dirty="0" smtClean="0">
                <a:solidFill>
                  <a:srgbClr val="0070C0"/>
                </a:solidFill>
                <a:latin typeface="Arial Narrow" pitchFamily="34" charset="0"/>
              </a:rPr>
              <a:t>	55	kWh</a:t>
            </a:r>
            <a:endParaRPr lang="de-DE" sz="1300" b="0" dirty="0">
              <a:solidFill>
                <a:srgbClr val="0070C0"/>
              </a:solidFill>
              <a:latin typeface="Arial Narrow" pitchFamily="34" charset="0"/>
            </a:endParaRPr>
          </a:p>
          <a:p>
            <a:pPr>
              <a:tabLst>
                <a:tab pos="180000" algn="r"/>
                <a:tab pos="216000" algn="l"/>
              </a:tabLst>
            </a:pPr>
            <a:r>
              <a:rPr lang="de-DE" sz="1300" b="0" dirty="0" smtClean="0">
                <a:solidFill>
                  <a:srgbClr val="C00000"/>
                </a:solidFill>
                <a:latin typeface="Arial Narrow" pitchFamily="34" charset="0"/>
              </a:rPr>
              <a:t>	25	ct/kWh</a:t>
            </a:r>
            <a:endParaRPr lang="de-DE" sz="1300" b="0" dirty="0">
              <a:solidFill>
                <a:srgbClr val="0070C0"/>
              </a:solidFill>
              <a:latin typeface="Arial Narrow" pitchFamily="34" charset="0"/>
            </a:endParaRPr>
          </a:p>
        </p:txBody>
      </p:sp>
      <p:sp>
        <p:nvSpPr>
          <p:cNvPr id="110" name="Legende mit Linie 2 109"/>
          <p:cNvSpPr/>
          <p:nvPr/>
        </p:nvSpPr>
        <p:spPr bwMode="auto">
          <a:xfrm flipH="1">
            <a:off x="2176041" y="2326285"/>
            <a:ext cx="684000" cy="468000"/>
          </a:xfrm>
          <a:prstGeom prst="borderCallout2">
            <a:avLst>
              <a:gd name="adj1" fmla="val 18750"/>
              <a:gd name="adj2" fmla="val -982"/>
              <a:gd name="adj3" fmla="val 18750"/>
              <a:gd name="adj4" fmla="val -6470"/>
              <a:gd name="adj5" fmla="val -72509"/>
              <a:gd name="adj6" fmla="val -16900"/>
            </a:avLst>
          </a:prstGeom>
          <a:solidFill>
            <a:schemeClr val="bg1">
              <a:lumMod val="95000"/>
            </a:schemeClr>
          </a:solidFill>
          <a:ln w="6350">
            <a:solidFill>
              <a:schemeClr val="tx1">
                <a:lumMod val="65000"/>
                <a:lumOff val="35000"/>
              </a:schemeClr>
            </a:solidFill>
            <a:tailEnd type="oval" w="sm" len="sm"/>
          </a:ln>
          <a:effectLst/>
          <a:extLst/>
        </p:spPr>
        <p:txBody>
          <a:bodyPr wrap="none" lIns="36000" tIns="36000" rIns="36000" bIns="36000" rtlCol="0">
            <a:noAutofit/>
          </a:bodyPr>
          <a:lstStyle/>
          <a:p>
            <a:pPr>
              <a:tabLst>
                <a:tab pos="180000" algn="r"/>
                <a:tab pos="216000" algn="l"/>
              </a:tabLst>
            </a:pPr>
            <a:r>
              <a:rPr lang="de-DE" sz="1300" b="0" dirty="0" smtClean="0">
                <a:solidFill>
                  <a:srgbClr val="0070C0"/>
                </a:solidFill>
                <a:latin typeface="Arial Narrow" pitchFamily="34" charset="0"/>
              </a:rPr>
              <a:t>	65	kWh</a:t>
            </a:r>
            <a:endParaRPr lang="de-DE" sz="1300" b="0" dirty="0">
              <a:solidFill>
                <a:srgbClr val="0070C0"/>
              </a:solidFill>
              <a:latin typeface="Arial Narrow" pitchFamily="34" charset="0"/>
            </a:endParaRPr>
          </a:p>
          <a:p>
            <a:pPr>
              <a:tabLst>
                <a:tab pos="180000" algn="r"/>
                <a:tab pos="216000" algn="l"/>
              </a:tabLst>
            </a:pPr>
            <a:r>
              <a:rPr lang="de-DE" sz="1300" b="0" dirty="0" smtClean="0">
                <a:solidFill>
                  <a:srgbClr val="C00000"/>
                </a:solidFill>
                <a:latin typeface="Arial Narrow" pitchFamily="34" charset="0"/>
              </a:rPr>
              <a:t>	15	ct/kWh</a:t>
            </a:r>
            <a:endParaRPr lang="de-DE" sz="1300" b="0" dirty="0">
              <a:solidFill>
                <a:srgbClr val="0070C0"/>
              </a:solidFill>
              <a:latin typeface="Arial Narrow" pitchFamily="34" charset="0"/>
            </a:endParaRPr>
          </a:p>
        </p:txBody>
      </p:sp>
      <p:sp>
        <p:nvSpPr>
          <p:cNvPr id="111" name="Legende mit Linie 2 110"/>
          <p:cNvSpPr/>
          <p:nvPr/>
        </p:nvSpPr>
        <p:spPr bwMode="auto">
          <a:xfrm flipH="1">
            <a:off x="5490236" y="2326285"/>
            <a:ext cx="684000" cy="468000"/>
          </a:xfrm>
          <a:prstGeom prst="borderCallout2">
            <a:avLst>
              <a:gd name="adj1" fmla="val 18750"/>
              <a:gd name="adj2" fmla="val -982"/>
              <a:gd name="adj3" fmla="val 18750"/>
              <a:gd name="adj4" fmla="val -6470"/>
              <a:gd name="adj5" fmla="val -72001"/>
              <a:gd name="adj6" fmla="val -16900"/>
            </a:avLst>
          </a:prstGeom>
          <a:solidFill>
            <a:schemeClr val="bg1">
              <a:lumMod val="95000"/>
            </a:schemeClr>
          </a:solidFill>
          <a:ln w="6350">
            <a:solidFill>
              <a:schemeClr val="tx1">
                <a:lumMod val="65000"/>
                <a:lumOff val="35000"/>
              </a:schemeClr>
            </a:solidFill>
            <a:tailEnd type="oval" w="sm" len="sm"/>
          </a:ln>
          <a:effectLst/>
          <a:extLst/>
        </p:spPr>
        <p:txBody>
          <a:bodyPr wrap="none" lIns="36000" tIns="36000" rIns="36000" bIns="36000" rtlCol="0">
            <a:noAutofit/>
          </a:bodyPr>
          <a:lstStyle/>
          <a:p>
            <a:pPr>
              <a:tabLst>
                <a:tab pos="180000" algn="r"/>
                <a:tab pos="216000" algn="l"/>
              </a:tabLst>
            </a:pPr>
            <a:r>
              <a:rPr lang="de-DE" sz="1300" b="0" dirty="0" smtClean="0">
                <a:solidFill>
                  <a:srgbClr val="0070C0"/>
                </a:solidFill>
                <a:latin typeface="Arial Narrow" pitchFamily="34" charset="0"/>
              </a:rPr>
              <a:t>	65	kWh</a:t>
            </a:r>
            <a:endParaRPr lang="de-DE" sz="1300" b="0" dirty="0">
              <a:solidFill>
                <a:srgbClr val="0070C0"/>
              </a:solidFill>
              <a:latin typeface="Arial Narrow" pitchFamily="34" charset="0"/>
            </a:endParaRPr>
          </a:p>
          <a:p>
            <a:pPr>
              <a:tabLst>
                <a:tab pos="180000" algn="r"/>
                <a:tab pos="216000" algn="l"/>
              </a:tabLst>
            </a:pPr>
            <a:r>
              <a:rPr lang="de-DE" sz="1300" b="0" dirty="0" smtClean="0">
                <a:solidFill>
                  <a:srgbClr val="C00000"/>
                </a:solidFill>
                <a:latin typeface="Arial Narrow" pitchFamily="34" charset="0"/>
              </a:rPr>
              <a:t>	18	ct/kWh</a:t>
            </a:r>
            <a:endParaRPr lang="de-DE" sz="1300" b="0" dirty="0">
              <a:solidFill>
                <a:srgbClr val="0070C0"/>
              </a:solidFill>
              <a:latin typeface="Arial Narrow" pitchFamily="34" charset="0"/>
            </a:endParaRPr>
          </a:p>
        </p:txBody>
      </p:sp>
      <p:sp>
        <p:nvSpPr>
          <p:cNvPr id="112" name="Legende mit Linie 2 111"/>
          <p:cNvSpPr/>
          <p:nvPr/>
        </p:nvSpPr>
        <p:spPr bwMode="auto">
          <a:xfrm flipH="1">
            <a:off x="7088470" y="2333428"/>
            <a:ext cx="684000" cy="468000"/>
          </a:xfrm>
          <a:prstGeom prst="borderCallout2">
            <a:avLst>
              <a:gd name="adj1" fmla="val 18750"/>
              <a:gd name="adj2" fmla="val -982"/>
              <a:gd name="adj3" fmla="val 18750"/>
              <a:gd name="adj4" fmla="val -6470"/>
              <a:gd name="adj5" fmla="val -73018"/>
              <a:gd name="adj6" fmla="val -17201"/>
            </a:avLst>
          </a:prstGeom>
          <a:solidFill>
            <a:schemeClr val="bg1">
              <a:lumMod val="95000"/>
            </a:schemeClr>
          </a:solidFill>
          <a:ln w="6350">
            <a:solidFill>
              <a:schemeClr val="tx1">
                <a:lumMod val="65000"/>
                <a:lumOff val="35000"/>
              </a:schemeClr>
            </a:solidFill>
            <a:tailEnd type="oval" w="sm" len="sm"/>
          </a:ln>
          <a:effectLst/>
          <a:extLst/>
        </p:spPr>
        <p:txBody>
          <a:bodyPr wrap="none" lIns="36000" tIns="36000" rIns="36000" bIns="36000" rtlCol="0">
            <a:noAutofit/>
          </a:bodyPr>
          <a:lstStyle/>
          <a:p>
            <a:pPr>
              <a:tabLst>
                <a:tab pos="180000" algn="r"/>
                <a:tab pos="216000" algn="l"/>
              </a:tabLst>
            </a:pPr>
            <a:r>
              <a:rPr lang="de-DE" sz="1300" b="0" dirty="0" smtClean="0">
                <a:solidFill>
                  <a:srgbClr val="0070C0"/>
                </a:solidFill>
                <a:latin typeface="Arial Narrow" pitchFamily="34" charset="0"/>
              </a:rPr>
              <a:t>	65	kWh</a:t>
            </a:r>
            <a:endParaRPr lang="de-DE" sz="1300" b="0" dirty="0">
              <a:solidFill>
                <a:srgbClr val="0070C0"/>
              </a:solidFill>
              <a:latin typeface="Arial Narrow" pitchFamily="34" charset="0"/>
            </a:endParaRPr>
          </a:p>
          <a:p>
            <a:pPr>
              <a:tabLst>
                <a:tab pos="180000" algn="r"/>
                <a:tab pos="216000" algn="l"/>
              </a:tabLst>
            </a:pPr>
            <a:r>
              <a:rPr lang="de-DE" sz="1300" b="0" dirty="0" smtClean="0">
                <a:solidFill>
                  <a:srgbClr val="C00000"/>
                </a:solidFill>
                <a:latin typeface="Arial Narrow" pitchFamily="34" charset="0"/>
              </a:rPr>
              <a:t>	20	ct/kWh</a:t>
            </a:r>
            <a:endParaRPr lang="de-DE" sz="1300" b="0" dirty="0">
              <a:solidFill>
                <a:srgbClr val="0070C0"/>
              </a:solidFill>
              <a:latin typeface="Arial Narrow" pitchFamily="34" charset="0"/>
            </a:endParaRPr>
          </a:p>
        </p:txBody>
      </p:sp>
      <p:grpSp>
        <p:nvGrpSpPr>
          <p:cNvPr id="113" name="Gruppieren 112"/>
          <p:cNvGrpSpPr/>
          <p:nvPr/>
        </p:nvGrpSpPr>
        <p:grpSpPr>
          <a:xfrm>
            <a:off x="1083749" y="3237588"/>
            <a:ext cx="5976658" cy="678656"/>
            <a:chOff x="1083749" y="1145381"/>
            <a:chExt cx="5976658" cy="678656"/>
          </a:xfrm>
        </p:grpSpPr>
        <p:sp>
          <p:nvSpPr>
            <p:cNvPr id="114" name="180-Grad-Pfeil 113"/>
            <p:cNvSpPr/>
            <p:nvPr/>
          </p:nvSpPr>
          <p:spPr bwMode="auto">
            <a:xfrm>
              <a:off x="1254919" y="1145381"/>
              <a:ext cx="5805488" cy="519226"/>
            </a:xfrm>
            <a:prstGeom prst="uturnArrow">
              <a:avLst>
                <a:gd name="adj1" fmla="val 6295"/>
                <a:gd name="adj2" fmla="val 15301"/>
                <a:gd name="adj3" fmla="val 18084"/>
                <a:gd name="adj4" fmla="val 29096"/>
                <a:gd name="adj5" fmla="val 100000"/>
              </a:avLst>
            </a:prstGeom>
            <a:solidFill>
              <a:srgbClr val="FFC000">
                <a:alpha val="70000"/>
              </a:srgbClr>
            </a:solidFill>
            <a:ln w="6350">
              <a:noFill/>
              <a:miter lim="800000"/>
              <a:headEnd/>
              <a:tailEnd/>
            </a:ln>
            <a:effectLst>
              <a:outerShdw blurRad="50800" dist="38100" dir="5400000" algn="t" rotWithShape="0">
                <a:prstClr val="black">
                  <a:alpha val="40000"/>
                </a:prstClr>
              </a:outerShdw>
            </a:effectLst>
            <a:scene3d>
              <a:camera prst="orthographicFront"/>
              <a:lightRig rig="threePt" dir="t"/>
            </a:scene3d>
            <a:sp3d>
              <a:bevelT w="50800" h="50800"/>
            </a:sp3d>
            <a:extLst/>
          </p:spPr>
          <p:txBody>
            <a:bodyPr wrap="none" anchor="ctr"/>
            <a:lstStyle/>
            <a:p>
              <a:pPr algn="ctr"/>
              <a:endParaRPr lang="de-DE" sz="1600" dirty="0">
                <a:latin typeface="Arial Narrow" pitchFamily="34" charset="0"/>
                <a:cs typeface="Calibri"/>
              </a:endParaRPr>
            </a:p>
          </p:txBody>
        </p:sp>
        <p:sp>
          <p:nvSpPr>
            <p:cNvPr id="115" name="Rechteckiger Pfeil 114"/>
            <p:cNvSpPr/>
            <p:nvPr/>
          </p:nvSpPr>
          <p:spPr bwMode="auto">
            <a:xfrm rot="10800000">
              <a:off x="1083749" y="1664604"/>
              <a:ext cx="201712" cy="159433"/>
            </a:xfrm>
            <a:prstGeom prst="bentArrow">
              <a:avLst>
                <a:gd name="adj1" fmla="val 20356"/>
                <a:gd name="adj2" fmla="val 10178"/>
                <a:gd name="adj3" fmla="val 0"/>
                <a:gd name="adj4" fmla="val 87569"/>
              </a:avLst>
            </a:prstGeom>
            <a:solidFill>
              <a:srgbClr val="FFC000">
                <a:alpha val="70000"/>
              </a:srgbClr>
            </a:solidFill>
            <a:ln w="6350">
              <a:noFill/>
              <a:miter lim="800000"/>
              <a:headEnd/>
              <a:tailEnd/>
            </a:ln>
            <a:effectLst>
              <a:outerShdw blurRad="50800" dist="38100" dir="5400000" algn="t" rotWithShape="0">
                <a:prstClr val="black">
                  <a:alpha val="40000"/>
                </a:prstClr>
              </a:outerShdw>
            </a:effectLst>
            <a:scene3d>
              <a:camera prst="orthographicFront"/>
              <a:lightRig rig="threePt" dir="t">
                <a:rot lat="0" lon="0" rev="10800000"/>
              </a:lightRig>
            </a:scene3d>
            <a:sp3d>
              <a:bevelT w="50800" h="50800"/>
            </a:sp3d>
            <a:extLst/>
          </p:spPr>
          <p:txBody>
            <a:bodyPr wrap="none" anchor="ctr"/>
            <a:lstStyle/>
            <a:p>
              <a:pPr algn="ctr"/>
              <a:endParaRPr lang="de-DE" sz="1600" dirty="0">
                <a:latin typeface="Arial Narrow" pitchFamily="34" charset="0"/>
                <a:cs typeface="Calibri"/>
              </a:endParaRPr>
            </a:p>
          </p:txBody>
        </p:sp>
      </p:grpSp>
      <p:sp>
        <p:nvSpPr>
          <p:cNvPr id="116" name="Legende mit Linie 2 115"/>
          <p:cNvSpPr/>
          <p:nvPr/>
        </p:nvSpPr>
        <p:spPr bwMode="auto">
          <a:xfrm>
            <a:off x="7214160" y="3292628"/>
            <a:ext cx="477278" cy="252000"/>
          </a:xfrm>
          <a:prstGeom prst="borderCallout2">
            <a:avLst>
              <a:gd name="adj1" fmla="val 77336"/>
              <a:gd name="adj2" fmla="val -2978"/>
              <a:gd name="adj3" fmla="val 77336"/>
              <a:gd name="adj4" fmla="val -11459"/>
              <a:gd name="adj5" fmla="val 116115"/>
              <a:gd name="adj6" fmla="val -49239"/>
            </a:avLst>
          </a:prstGeom>
          <a:solidFill>
            <a:schemeClr val="bg1">
              <a:lumMod val="95000"/>
            </a:schemeClr>
          </a:solidFill>
          <a:ln w="6350">
            <a:solidFill>
              <a:schemeClr val="tx1">
                <a:lumMod val="65000"/>
                <a:lumOff val="35000"/>
              </a:schemeClr>
            </a:solidFill>
            <a:tailEnd type="oval" w="sm" len="sm"/>
          </a:ln>
          <a:effectLst/>
          <a:extLst/>
        </p:spPr>
        <p:txBody>
          <a:bodyPr wrap="none" lIns="36000" tIns="36000" rIns="36000" bIns="36000" rtlCol="0">
            <a:noAutofit/>
          </a:bodyPr>
          <a:lstStyle/>
          <a:p>
            <a:pPr>
              <a:tabLst>
                <a:tab pos="288000" algn="r"/>
                <a:tab pos="324000" algn="l"/>
              </a:tabLst>
            </a:pPr>
            <a:r>
              <a:rPr lang="de-DE" sz="1300" b="0" dirty="0">
                <a:solidFill>
                  <a:srgbClr val="0070C0"/>
                </a:solidFill>
                <a:latin typeface="Arial Narrow" pitchFamily="34" charset="0"/>
              </a:rPr>
              <a:t> </a:t>
            </a:r>
            <a:r>
              <a:rPr lang="de-DE" sz="1300" b="0" dirty="0" smtClean="0">
                <a:solidFill>
                  <a:srgbClr val="0070C0"/>
                </a:solidFill>
                <a:latin typeface="Arial Narrow" pitchFamily="34" charset="0"/>
              </a:rPr>
              <a:t>2 kWh</a:t>
            </a:r>
            <a:endParaRPr lang="de-DE" sz="1300" b="0" dirty="0">
              <a:solidFill>
                <a:srgbClr val="0070C0"/>
              </a:solidFill>
              <a:latin typeface="Arial Narrow" pitchFamily="34" charset="0"/>
            </a:endParaRPr>
          </a:p>
        </p:txBody>
      </p:sp>
      <p:sp>
        <p:nvSpPr>
          <p:cNvPr id="117" name="Legende mit Linie 2 116"/>
          <p:cNvSpPr/>
          <p:nvPr/>
        </p:nvSpPr>
        <p:spPr bwMode="auto">
          <a:xfrm>
            <a:off x="7216541" y="1253761"/>
            <a:ext cx="477278" cy="252000"/>
          </a:xfrm>
          <a:prstGeom prst="borderCallout2">
            <a:avLst>
              <a:gd name="adj1" fmla="val 77336"/>
              <a:gd name="adj2" fmla="val -2978"/>
              <a:gd name="adj3" fmla="val 77336"/>
              <a:gd name="adj4" fmla="val -11459"/>
              <a:gd name="adj5" fmla="val 116115"/>
              <a:gd name="adj6" fmla="val -49239"/>
            </a:avLst>
          </a:prstGeom>
          <a:solidFill>
            <a:schemeClr val="bg1">
              <a:lumMod val="95000"/>
            </a:schemeClr>
          </a:solidFill>
          <a:ln w="6350">
            <a:solidFill>
              <a:schemeClr val="tx1">
                <a:lumMod val="65000"/>
                <a:lumOff val="35000"/>
              </a:schemeClr>
            </a:solidFill>
            <a:tailEnd type="oval" w="sm" len="sm"/>
          </a:ln>
          <a:effectLst/>
          <a:extLst/>
        </p:spPr>
        <p:txBody>
          <a:bodyPr wrap="none" lIns="36000" tIns="36000" rIns="36000" bIns="36000" rtlCol="0">
            <a:noAutofit/>
          </a:bodyPr>
          <a:lstStyle/>
          <a:p>
            <a:pPr>
              <a:tabLst>
                <a:tab pos="288000" algn="r"/>
                <a:tab pos="324000" algn="l"/>
              </a:tabLst>
            </a:pPr>
            <a:r>
              <a:rPr lang="de-DE" sz="1300" b="0" dirty="0">
                <a:solidFill>
                  <a:srgbClr val="0070C0"/>
                </a:solidFill>
                <a:latin typeface="Arial Narrow" pitchFamily="34" charset="0"/>
              </a:rPr>
              <a:t> </a:t>
            </a:r>
            <a:r>
              <a:rPr lang="de-DE" sz="1300" b="0" dirty="0" smtClean="0">
                <a:solidFill>
                  <a:srgbClr val="0070C0"/>
                </a:solidFill>
                <a:latin typeface="Arial Narrow" pitchFamily="34" charset="0"/>
              </a:rPr>
              <a:t>5 kWh</a:t>
            </a:r>
            <a:endParaRPr lang="de-DE" sz="1300" b="0" dirty="0">
              <a:solidFill>
                <a:srgbClr val="0070C0"/>
              </a:solidFill>
              <a:latin typeface="Arial Narrow" pitchFamily="34" charset="0"/>
            </a:endParaRPr>
          </a:p>
        </p:txBody>
      </p:sp>
      <p:sp>
        <p:nvSpPr>
          <p:cNvPr id="118" name="Legende mit Linie 2 117"/>
          <p:cNvSpPr/>
          <p:nvPr/>
        </p:nvSpPr>
        <p:spPr bwMode="auto">
          <a:xfrm>
            <a:off x="5714054" y="1253761"/>
            <a:ext cx="477278" cy="252000"/>
          </a:xfrm>
          <a:prstGeom prst="borderCallout2">
            <a:avLst>
              <a:gd name="adj1" fmla="val 77336"/>
              <a:gd name="adj2" fmla="val -2978"/>
              <a:gd name="adj3" fmla="val 77336"/>
              <a:gd name="adj4" fmla="val -11459"/>
              <a:gd name="adj5" fmla="val 116115"/>
              <a:gd name="adj6" fmla="val -49239"/>
            </a:avLst>
          </a:prstGeom>
          <a:solidFill>
            <a:schemeClr val="bg1">
              <a:lumMod val="95000"/>
            </a:schemeClr>
          </a:solidFill>
          <a:ln w="6350">
            <a:solidFill>
              <a:schemeClr val="tx1">
                <a:lumMod val="65000"/>
                <a:lumOff val="35000"/>
              </a:schemeClr>
            </a:solidFill>
            <a:tailEnd type="oval" w="sm" len="sm"/>
          </a:ln>
          <a:effectLst/>
          <a:extLst/>
        </p:spPr>
        <p:txBody>
          <a:bodyPr wrap="none" lIns="36000" tIns="36000" rIns="36000" bIns="36000" rtlCol="0">
            <a:noAutofit/>
          </a:bodyPr>
          <a:lstStyle/>
          <a:p>
            <a:pPr>
              <a:tabLst>
                <a:tab pos="288000" algn="r"/>
                <a:tab pos="324000" algn="l"/>
              </a:tabLst>
            </a:pPr>
            <a:r>
              <a:rPr lang="de-DE" sz="1300" b="0" dirty="0">
                <a:solidFill>
                  <a:srgbClr val="0070C0"/>
                </a:solidFill>
                <a:latin typeface="Arial Narrow" pitchFamily="34" charset="0"/>
              </a:rPr>
              <a:t> </a:t>
            </a:r>
            <a:r>
              <a:rPr lang="de-DE" sz="1300" b="0" dirty="0" smtClean="0">
                <a:solidFill>
                  <a:srgbClr val="0070C0"/>
                </a:solidFill>
                <a:latin typeface="Arial Narrow" pitchFamily="34" charset="0"/>
              </a:rPr>
              <a:t>2 kWh</a:t>
            </a:r>
            <a:endParaRPr lang="de-DE" sz="1300" b="0" dirty="0">
              <a:solidFill>
                <a:srgbClr val="0070C0"/>
              </a:solidFill>
              <a:latin typeface="Arial Narrow" pitchFamily="34" charset="0"/>
            </a:endParaRPr>
          </a:p>
        </p:txBody>
      </p:sp>
      <p:cxnSp>
        <p:nvCxnSpPr>
          <p:cNvPr id="119" name="Gerade Verbindung 118"/>
          <p:cNvCxnSpPr/>
          <p:nvPr/>
        </p:nvCxnSpPr>
        <p:spPr bwMode="auto">
          <a:xfrm>
            <a:off x="276225" y="2957223"/>
            <a:ext cx="9584531" cy="0"/>
          </a:xfrm>
          <a:prstGeom prst="line">
            <a:avLst/>
          </a:prstGeom>
          <a:solidFill>
            <a:schemeClr val="accent1"/>
          </a:solidFill>
          <a:ln w="25400" cap="rnd" cmpd="sng" algn="ctr">
            <a:solidFill>
              <a:srgbClr val="00B0F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120" name="Picture 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63748" y="3123438"/>
            <a:ext cx="720000" cy="1209375"/>
          </a:xfrm>
          <a:prstGeom prst="rect">
            <a:avLst/>
          </a:prstGeom>
          <a:solidFill>
            <a:srgbClr val="FFC000">
              <a:alpha val="70000"/>
            </a:srgbClr>
          </a:solidFill>
          <a:ln w="6350">
            <a:noFill/>
            <a:miter lim="800000"/>
            <a:headEnd/>
            <a:tailEnd/>
          </a:ln>
          <a:effectLst>
            <a:outerShdw blurRad="50800" dist="38100" dir="5400000" algn="t" rotWithShape="0">
              <a:prstClr val="black">
                <a:alpha val="40000"/>
              </a:prstClr>
            </a:outerShdw>
          </a:effectLst>
          <a:scene3d>
            <a:camera prst="orthographicFront"/>
            <a:lightRig rig="threePt" dir="t"/>
          </a:scene3d>
          <a:sp3d>
            <a:bevelT w="50800" h="50800"/>
          </a:sp3d>
          <a:extLst>
            <a:ext uri="{91240B29-F687-4F45-9708-019B960494DF}">
              <a14:hiddenLine xmlns:a14="http://schemas.microsoft.com/office/drawing/2010/main" w="9525">
                <a:solidFill>
                  <a:schemeClr val="tx1"/>
                </a:solidFill>
                <a:miter lim="800000"/>
                <a:headEnd/>
                <a:tailEnd/>
              </a14:hiddenLine>
            </a:ext>
          </a:extLst>
        </p:spPr>
      </p:pic>
      <p:pic>
        <p:nvPicPr>
          <p:cNvPr id="121" name="Picture 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63748" y="1067905"/>
            <a:ext cx="720000" cy="1209375"/>
          </a:xfrm>
          <a:prstGeom prst="rect">
            <a:avLst/>
          </a:prstGeom>
          <a:solidFill>
            <a:srgbClr val="FFC000">
              <a:alpha val="70000"/>
            </a:srgbClr>
          </a:solidFill>
          <a:ln w="6350">
            <a:noFill/>
            <a:miter lim="800000"/>
            <a:headEnd/>
            <a:tailEnd/>
          </a:ln>
          <a:effectLst>
            <a:outerShdw blurRad="50800" dist="38100" dir="5400000" algn="t" rotWithShape="0">
              <a:prstClr val="black">
                <a:alpha val="40000"/>
              </a:prstClr>
            </a:outerShdw>
          </a:effectLst>
          <a:scene3d>
            <a:camera prst="orthographicFront"/>
            <a:lightRig rig="threePt" dir="t"/>
          </a:scene3d>
          <a:sp3d>
            <a:bevelT w="50800" h="50800"/>
          </a:sp3d>
          <a:extLst>
            <a:ext uri="{91240B29-F687-4F45-9708-019B960494DF}">
              <a14:hiddenLine xmlns:a14="http://schemas.microsoft.com/office/drawing/2010/main" w="9525">
                <a:solidFill>
                  <a:schemeClr val="tx1"/>
                </a:solidFill>
                <a:miter lim="800000"/>
                <a:headEnd/>
                <a:tailEnd/>
              </a14:hiddenLine>
            </a:ext>
          </a:extLst>
        </p:spPr>
      </p:pic>
      <p:grpSp>
        <p:nvGrpSpPr>
          <p:cNvPr id="122" name="Gruppieren 121"/>
          <p:cNvGrpSpPr/>
          <p:nvPr/>
        </p:nvGrpSpPr>
        <p:grpSpPr>
          <a:xfrm>
            <a:off x="1083748" y="1180494"/>
            <a:ext cx="5976659" cy="680219"/>
            <a:chOff x="1083748" y="1180494"/>
            <a:chExt cx="5976659" cy="680219"/>
          </a:xfrm>
        </p:grpSpPr>
        <p:sp>
          <p:nvSpPr>
            <p:cNvPr id="123" name="180-Grad-Pfeil 122"/>
            <p:cNvSpPr/>
            <p:nvPr/>
          </p:nvSpPr>
          <p:spPr bwMode="auto">
            <a:xfrm>
              <a:off x="1254919" y="1180494"/>
              <a:ext cx="5805488" cy="519226"/>
            </a:xfrm>
            <a:prstGeom prst="uturnArrow">
              <a:avLst>
                <a:gd name="adj1" fmla="val 6295"/>
                <a:gd name="adj2" fmla="val 15071"/>
                <a:gd name="adj3" fmla="val 16250"/>
                <a:gd name="adj4" fmla="val 29096"/>
                <a:gd name="adj5" fmla="val 100000"/>
              </a:avLst>
            </a:prstGeom>
            <a:solidFill>
              <a:srgbClr val="FFC000">
                <a:alpha val="70000"/>
              </a:srgbClr>
            </a:solidFill>
            <a:ln w="6350">
              <a:noFill/>
              <a:miter lim="800000"/>
              <a:headEnd/>
              <a:tailEnd/>
            </a:ln>
            <a:effectLst>
              <a:outerShdw blurRad="50800" dist="38100" dir="5400000" algn="t" rotWithShape="0">
                <a:prstClr val="black">
                  <a:alpha val="40000"/>
                </a:prstClr>
              </a:outerShdw>
            </a:effectLst>
            <a:scene3d>
              <a:camera prst="orthographicFront"/>
              <a:lightRig rig="threePt" dir="t"/>
            </a:scene3d>
            <a:sp3d>
              <a:bevelT w="50800" h="50800"/>
            </a:sp3d>
            <a:extLst/>
          </p:spPr>
          <p:txBody>
            <a:bodyPr wrap="none" anchor="ctr"/>
            <a:lstStyle/>
            <a:p>
              <a:pPr algn="ctr"/>
              <a:endParaRPr lang="de-DE" sz="1600" dirty="0">
                <a:latin typeface="Arial Narrow" pitchFamily="34" charset="0"/>
                <a:cs typeface="Calibri"/>
              </a:endParaRPr>
            </a:p>
          </p:txBody>
        </p:sp>
        <p:sp>
          <p:nvSpPr>
            <p:cNvPr id="124" name="Rechteckiger Pfeil 123"/>
            <p:cNvSpPr/>
            <p:nvPr/>
          </p:nvSpPr>
          <p:spPr bwMode="auto">
            <a:xfrm rot="10800000">
              <a:off x="1083749" y="1699717"/>
              <a:ext cx="201712" cy="159433"/>
            </a:xfrm>
            <a:prstGeom prst="bentArrow">
              <a:avLst>
                <a:gd name="adj1" fmla="val 20356"/>
                <a:gd name="adj2" fmla="val 10178"/>
                <a:gd name="adj3" fmla="val 0"/>
                <a:gd name="adj4" fmla="val 87569"/>
              </a:avLst>
            </a:prstGeom>
            <a:solidFill>
              <a:srgbClr val="FFC000">
                <a:alpha val="70000"/>
              </a:srgbClr>
            </a:solidFill>
            <a:ln w="6350">
              <a:noFill/>
              <a:miter lim="800000"/>
              <a:headEnd/>
              <a:tailEnd/>
            </a:ln>
            <a:effectLst>
              <a:outerShdw blurRad="50800" dist="38100" dir="5400000" algn="t" rotWithShape="0">
                <a:prstClr val="black">
                  <a:alpha val="40000"/>
                </a:prstClr>
              </a:outerShdw>
            </a:effectLst>
            <a:scene3d>
              <a:camera prst="orthographicFront"/>
              <a:lightRig rig="threePt" dir="t">
                <a:rot lat="0" lon="0" rev="10800000"/>
              </a:lightRig>
            </a:scene3d>
            <a:sp3d>
              <a:bevelT w="50800" h="50800"/>
            </a:sp3d>
            <a:extLst/>
          </p:spPr>
          <p:txBody>
            <a:bodyPr wrap="none" anchor="ctr"/>
            <a:lstStyle/>
            <a:p>
              <a:pPr algn="ctr"/>
              <a:endParaRPr lang="de-DE" sz="1600" dirty="0">
                <a:latin typeface="Arial Narrow" pitchFamily="34" charset="0"/>
                <a:cs typeface="Calibri"/>
              </a:endParaRPr>
            </a:p>
          </p:txBody>
        </p:sp>
        <p:sp>
          <p:nvSpPr>
            <p:cNvPr id="125" name="180-Grad-Pfeil 124"/>
            <p:cNvSpPr/>
            <p:nvPr/>
          </p:nvSpPr>
          <p:spPr bwMode="auto">
            <a:xfrm>
              <a:off x="1254934" y="1182054"/>
              <a:ext cx="4302903" cy="519226"/>
            </a:xfrm>
            <a:prstGeom prst="uturnArrow">
              <a:avLst>
                <a:gd name="adj1" fmla="val 6295"/>
                <a:gd name="adj2" fmla="val 14842"/>
                <a:gd name="adj3" fmla="val 15332"/>
                <a:gd name="adj4" fmla="val 29096"/>
                <a:gd name="adj5" fmla="val 100000"/>
              </a:avLst>
            </a:prstGeom>
            <a:solidFill>
              <a:srgbClr val="FFC000">
                <a:alpha val="70000"/>
              </a:srgbClr>
            </a:solidFill>
            <a:ln w="6350">
              <a:noFill/>
              <a:miter lim="800000"/>
              <a:headEnd/>
              <a:tailEnd/>
            </a:ln>
            <a:effectLst>
              <a:outerShdw blurRad="50800" dist="38100" dir="5400000" algn="t" rotWithShape="0">
                <a:prstClr val="black">
                  <a:alpha val="40000"/>
                </a:prstClr>
              </a:outerShdw>
            </a:effectLst>
            <a:scene3d>
              <a:camera prst="orthographicFront"/>
              <a:lightRig rig="threePt" dir="t">
                <a:rot lat="0" lon="0" rev="0"/>
              </a:lightRig>
            </a:scene3d>
            <a:sp3d>
              <a:bevelT w="50800" h="50800"/>
            </a:sp3d>
            <a:extLst/>
          </p:spPr>
          <p:txBody>
            <a:bodyPr wrap="none" anchor="ctr"/>
            <a:lstStyle/>
            <a:p>
              <a:pPr algn="ctr"/>
              <a:endParaRPr lang="de-DE" sz="1600" dirty="0">
                <a:latin typeface="Arial Narrow" pitchFamily="34" charset="0"/>
                <a:cs typeface="Calibri"/>
              </a:endParaRPr>
            </a:p>
          </p:txBody>
        </p:sp>
        <p:sp>
          <p:nvSpPr>
            <p:cNvPr id="126" name="Rechteckiger Pfeil 125"/>
            <p:cNvSpPr/>
            <p:nvPr/>
          </p:nvSpPr>
          <p:spPr bwMode="auto">
            <a:xfrm rot="10800000">
              <a:off x="1083748" y="1701280"/>
              <a:ext cx="201712" cy="159433"/>
            </a:xfrm>
            <a:prstGeom prst="bentArrow">
              <a:avLst>
                <a:gd name="adj1" fmla="val 20356"/>
                <a:gd name="adj2" fmla="val 10178"/>
                <a:gd name="adj3" fmla="val 0"/>
                <a:gd name="adj4" fmla="val 87569"/>
              </a:avLst>
            </a:prstGeom>
            <a:solidFill>
              <a:srgbClr val="FFC000">
                <a:alpha val="70000"/>
              </a:srgbClr>
            </a:solidFill>
            <a:ln w="6350">
              <a:noFill/>
              <a:miter lim="800000"/>
              <a:headEnd/>
              <a:tailEnd/>
            </a:ln>
            <a:effectLst>
              <a:outerShdw blurRad="50800" dist="38100" dir="5400000" algn="t" rotWithShape="0">
                <a:prstClr val="black">
                  <a:alpha val="40000"/>
                </a:prstClr>
              </a:outerShdw>
            </a:effectLst>
            <a:scene3d>
              <a:camera prst="orthographicFront"/>
              <a:lightRig rig="threePt" dir="t">
                <a:rot lat="0" lon="0" rev="10800000"/>
              </a:lightRig>
            </a:scene3d>
            <a:sp3d>
              <a:bevelT w="50800" h="50800"/>
            </a:sp3d>
            <a:extLst/>
          </p:spPr>
          <p:txBody>
            <a:bodyPr wrap="none" anchor="ctr"/>
            <a:lstStyle/>
            <a:p>
              <a:pPr algn="ctr"/>
              <a:endParaRPr lang="de-DE" sz="1600" dirty="0">
                <a:latin typeface="Arial Narrow" pitchFamily="34" charset="0"/>
                <a:cs typeface="Calibri"/>
              </a:endParaRPr>
            </a:p>
          </p:txBody>
        </p:sp>
      </p:grpSp>
      <p:sp>
        <p:nvSpPr>
          <p:cNvPr id="49" name="Ellipse 48"/>
          <p:cNvSpPr/>
          <p:nvPr/>
        </p:nvSpPr>
        <p:spPr bwMode="auto">
          <a:xfrm>
            <a:off x="306972" y="227740"/>
            <a:ext cx="354778" cy="371670"/>
          </a:xfrm>
          <a:prstGeom prst="ellipse">
            <a:avLst/>
          </a:prstGeom>
          <a:solidFill>
            <a:schemeClr val="accent1">
              <a:lumMod val="50000"/>
            </a:schemeClr>
          </a:solidFill>
          <a:ln w="9525"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de-DE" sz="1800" b="1" i="0" u="none" strike="noStrike" cap="none" normalizeH="0" baseline="0" dirty="0" smtClean="0">
                <a:ln>
                  <a:noFill/>
                </a:ln>
                <a:solidFill>
                  <a:schemeClr val="bg1"/>
                </a:solidFill>
                <a:effectLst/>
                <a:latin typeface="Arial" charset="0"/>
              </a:rPr>
              <a:t>2</a:t>
            </a:r>
          </a:p>
        </p:txBody>
      </p:sp>
    </p:spTree>
    <p:extLst>
      <p:ext uri="{BB962C8B-B14F-4D97-AF65-F5344CB8AC3E}">
        <p14:creationId xmlns:p14="http://schemas.microsoft.com/office/powerpoint/2010/main" val="3149940820"/>
      </p:ext>
    </p:extLst>
  </p:cSld>
  <p:clrMapOvr>
    <a:masterClrMapping/>
  </p:clrMapOvr>
  <p:transition spd="med">
    <p:wipe dir="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feld 20"/>
          <p:cNvSpPr txBox="1"/>
          <p:nvPr/>
        </p:nvSpPr>
        <p:spPr>
          <a:xfrm>
            <a:off x="6076575" y="949315"/>
            <a:ext cx="2406301" cy="584775"/>
          </a:xfrm>
          <a:prstGeom prst="rect">
            <a:avLst/>
          </a:prstGeom>
          <a:noFill/>
        </p:spPr>
        <p:txBody>
          <a:bodyPr wrap="none" rtlCol="0">
            <a:spAutoFit/>
          </a:bodyPr>
          <a:lstStyle/>
          <a:p>
            <a:pPr algn="ctr"/>
            <a:r>
              <a:rPr lang="de-DE" sz="1600" b="1" dirty="0" smtClean="0">
                <a:solidFill>
                  <a:srgbClr val="005B82"/>
                </a:solidFill>
              </a:rPr>
              <a:t>Versorgungssicherheit</a:t>
            </a:r>
          </a:p>
          <a:p>
            <a:pPr algn="ctr"/>
            <a:r>
              <a:rPr lang="de-DE" sz="1600" dirty="0" smtClean="0">
                <a:solidFill>
                  <a:srgbClr val="005B82"/>
                </a:solidFill>
              </a:rPr>
              <a:t>Unverändert</a:t>
            </a:r>
            <a:endParaRPr lang="de-DE" sz="1600" dirty="0">
              <a:solidFill>
                <a:srgbClr val="005B82"/>
              </a:solidFill>
            </a:endParaRPr>
          </a:p>
        </p:txBody>
      </p:sp>
      <p:sp>
        <p:nvSpPr>
          <p:cNvPr id="22" name="Textfeld 21"/>
          <p:cNvSpPr txBox="1"/>
          <p:nvPr/>
        </p:nvSpPr>
        <p:spPr>
          <a:xfrm>
            <a:off x="7974662" y="3555689"/>
            <a:ext cx="1896481" cy="584775"/>
          </a:xfrm>
          <a:prstGeom prst="rect">
            <a:avLst/>
          </a:prstGeom>
          <a:noFill/>
        </p:spPr>
        <p:txBody>
          <a:bodyPr wrap="none" rtlCol="0">
            <a:spAutoFit/>
          </a:bodyPr>
          <a:lstStyle/>
          <a:p>
            <a:pPr algn="ctr"/>
            <a:r>
              <a:rPr lang="de-DE" sz="1600" b="1" dirty="0" smtClean="0">
                <a:solidFill>
                  <a:srgbClr val="005B82"/>
                </a:solidFill>
              </a:rPr>
              <a:t>Wirtschaftlichkeit</a:t>
            </a:r>
          </a:p>
          <a:p>
            <a:pPr algn="ctr"/>
            <a:r>
              <a:rPr lang="de-DE" sz="1600" dirty="0" smtClean="0">
                <a:solidFill>
                  <a:srgbClr val="005B82"/>
                </a:solidFill>
              </a:rPr>
              <a:t>Unverändert</a:t>
            </a:r>
            <a:endParaRPr lang="de-DE" sz="1600" dirty="0">
              <a:solidFill>
                <a:srgbClr val="005B82"/>
              </a:solidFill>
            </a:endParaRPr>
          </a:p>
        </p:txBody>
      </p:sp>
      <p:sp>
        <p:nvSpPr>
          <p:cNvPr id="23" name="Textfeld 22"/>
          <p:cNvSpPr txBox="1"/>
          <p:nvPr/>
        </p:nvSpPr>
        <p:spPr>
          <a:xfrm>
            <a:off x="4558742" y="3554582"/>
            <a:ext cx="4006225" cy="2062103"/>
          </a:xfrm>
          <a:prstGeom prst="rect">
            <a:avLst/>
          </a:prstGeom>
          <a:noFill/>
        </p:spPr>
        <p:txBody>
          <a:bodyPr wrap="none" rtlCol="0">
            <a:spAutoFit/>
          </a:bodyPr>
          <a:lstStyle/>
          <a:p>
            <a:r>
              <a:rPr lang="de-DE" sz="1600" b="1" dirty="0" smtClean="0">
                <a:solidFill>
                  <a:srgbClr val="005B82"/>
                </a:solidFill>
              </a:rPr>
              <a:t>Umweltschutz [1] (Akzeptanz)</a:t>
            </a:r>
          </a:p>
          <a:p>
            <a:pPr marL="285750" indent="-285750">
              <a:buFont typeface="Wingdings" panose="05000000000000000000" pitchFamily="2" charset="2"/>
              <a:buChar char="§"/>
            </a:pPr>
            <a:r>
              <a:rPr lang="de-DE" sz="1600" dirty="0" smtClean="0">
                <a:solidFill>
                  <a:srgbClr val="005B82"/>
                </a:solidFill>
              </a:rPr>
              <a:t>Treibhausgasemissionen</a:t>
            </a:r>
          </a:p>
          <a:p>
            <a:r>
              <a:rPr lang="de-DE" sz="1600" dirty="0" smtClean="0">
                <a:solidFill>
                  <a:srgbClr val="005B82"/>
                </a:solidFill>
              </a:rPr>
              <a:t>  (-80 % bis – 95 % </a:t>
            </a:r>
            <a:r>
              <a:rPr lang="de-DE" sz="1600" dirty="0" err="1" smtClean="0">
                <a:solidFill>
                  <a:srgbClr val="005B82"/>
                </a:solidFill>
              </a:rPr>
              <a:t>ggü</a:t>
            </a:r>
            <a:r>
              <a:rPr lang="de-DE" sz="1600" dirty="0" smtClean="0">
                <a:solidFill>
                  <a:srgbClr val="005B82"/>
                </a:solidFill>
              </a:rPr>
              <a:t>. 1990)</a:t>
            </a:r>
          </a:p>
          <a:p>
            <a:pPr marL="742950" lvl="1" indent="-285750">
              <a:buFont typeface="Wingdings" panose="05000000000000000000" pitchFamily="2" charset="2"/>
              <a:buChar char="§"/>
            </a:pPr>
            <a:r>
              <a:rPr lang="de-DE" sz="1600" dirty="0" smtClean="0">
                <a:solidFill>
                  <a:srgbClr val="005B82"/>
                </a:solidFill>
              </a:rPr>
              <a:t>Erneuerbare Energien</a:t>
            </a:r>
          </a:p>
          <a:p>
            <a:pPr marL="742950" lvl="1" indent="-285750">
              <a:buFont typeface="Wingdings" panose="05000000000000000000" pitchFamily="2" charset="2"/>
              <a:buChar char="§"/>
            </a:pPr>
            <a:r>
              <a:rPr lang="de-DE" sz="1600" dirty="0" smtClean="0">
                <a:solidFill>
                  <a:srgbClr val="005B82"/>
                </a:solidFill>
              </a:rPr>
              <a:t>Effizienz</a:t>
            </a:r>
          </a:p>
          <a:p>
            <a:pPr marL="742950" lvl="1" indent="-285750">
              <a:buFont typeface="Wingdings" panose="05000000000000000000" pitchFamily="2" charset="2"/>
              <a:buChar char="§"/>
            </a:pPr>
            <a:r>
              <a:rPr lang="de-DE" sz="1600" dirty="0" smtClean="0">
                <a:solidFill>
                  <a:srgbClr val="005B82"/>
                </a:solidFill>
              </a:rPr>
              <a:t>Gebäudebestand</a:t>
            </a:r>
          </a:p>
          <a:p>
            <a:pPr marL="742950" lvl="1" indent="-285750">
              <a:buFont typeface="Wingdings" panose="05000000000000000000" pitchFamily="2" charset="2"/>
              <a:buChar char="§"/>
            </a:pPr>
            <a:r>
              <a:rPr lang="de-DE" sz="1600" dirty="0" smtClean="0">
                <a:solidFill>
                  <a:srgbClr val="005B82"/>
                </a:solidFill>
              </a:rPr>
              <a:t>Verkehrsbereich</a:t>
            </a:r>
            <a:endParaRPr lang="de-DE" sz="1600" dirty="0">
              <a:solidFill>
                <a:srgbClr val="005B82"/>
              </a:solidFill>
            </a:endParaRPr>
          </a:p>
          <a:p>
            <a:pPr marL="285750" indent="-285750">
              <a:buFont typeface="Wingdings" panose="05000000000000000000" pitchFamily="2" charset="2"/>
              <a:buChar char="§"/>
            </a:pPr>
            <a:r>
              <a:rPr lang="de-DE" sz="1600" dirty="0" smtClean="0">
                <a:solidFill>
                  <a:srgbClr val="005B82"/>
                </a:solidFill>
              </a:rPr>
              <a:t>Ausstieg aus der Kernenergie bis 2022</a:t>
            </a:r>
          </a:p>
        </p:txBody>
      </p:sp>
      <p:sp>
        <p:nvSpPr>
          <p:cNvPr id="28" name="Textfeld 27"/>
          <p:cNvSpPr txBox="1"/>
          <p:nvPr/>
        </p:nvSpPr>
        <p:spPr>
          <a:xfrm>
            <a:off x="5442590" y="633827"/>
            <a:ext cx="3672800" cy="369332"/>
          </a:xfrm>
          <a:prstGeom prst="rect">
            <a:avLst/>
          </a:prstGeom>
          <a:noFill/>
        </p:spPr>
        <p:txBody>
          <a:bodyPr wrap="none" rtlCol="0">
            <a:spAutoFit/>
          </a:bodyPr>
          <a:lstStyle/>
          <a:p>
            <a:pPr algn="ctr"/>
            <a:r>
              <a:rPr lang="de-DE" b="1" dirty="0" smtClean="0">
                <a:solidFill>
                  <a:srgbClr val="005B82"/>
                </a:solidFill>
              </a:rPr>
              <a:t>Lösungsraum für das Jahr 2050</a:t>
            </a:r>
          </a:p>
        </p:txBody>
      </p:sp>
      <p:sp>
        <p:nvSpPr>
          <p:cNvPr id="14" name="Rechteck 13"/>
          <p:cNvSpPr/>
          <p:nvPr/>
        </p:nvSpPr>
        <p:spPr>
          <a:xfrm>
            <a:off x="4505451" y="3167466"/>
            <a:ext cx="184731" cy="338554"/>
          </a:xfrm>
          <a:prstGeom prst="rect">
            <a:avLst/>
          </a:prstGeom>
        </p:spPr>
        <p:txBody>
          <a:bodyPr wrap="none">
            <a:spAutoFit/>
          </a:bodyPr>
          <a:lstStyle/>
          <a:p>
            <a:endParaRPr lang="de-DE" sz="1600" dirty="0">
              <a:solidFill>
                <a:srgbClr val="005B82"/>
              </a:solidFill>
            </a:endParaRPr>
          </a:p>
        </p:txBody>
      </p:sp>
      <p:sp>
        <p:nvSpPr>
          <p:cNvPr id="18" name="Ellipse 17"/>
          <p:cNvSpPr/>
          <p:nvPr/>
        </p:nvSpPr>
        <p:spPr bwMode="auto">
          <a:xfrm>
            <a:off x="7221392" y="1550777"/>
            <a:ext cx="115196" cy="119832"/>
          </a:xfrm>
          <a:prstGeom prst="ellipse">
            <a:avLst/>
          </a:prstGeom>
          <a:solidFill>
            <a:srgbClr val="005B82"/>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DE" sz="1800" b="1" i="0" u="none" strike="noStrike" cap="none" normalizeH="0" baseline="0" smtClean="0">
              <a:ln>
                <a:noFill/>
              </a:ln>
              <a:solidFill>
                <a:srgbClr val="005B82"/>
              </a:solidFill>
              <a:effectLst/>
              <a:latin typeface="Arial" charset="0"/>
            </a:endParaRPr>
          </a:p>
        </p:txBody>
      </p:sp>
      <p:sp>
        <p:nvSpPr>
          <p:cNvPr id="20" name="Ellipse 19"/>
          <p:cNvSpPr/>
          <p:nvPr/>
        </p:nvSpPr>
        <p:spPr bwMode="auto">
          <a:xfrm>
            <a:off x="8793115" y="3478855"/>
            <a:ext cx="115196" cy="119832"/>
          </a:xfrm>
          <a:prstGeom prst="ellipse">
            <a:avLst/>
          </a:prstGeom>
          <a:solidFill>
            <a:srgbClr val="005B82"/>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DE" sz="1800" b="1" i="0" u="none" strike="noStrike" cap="none" normalizeH="0" baseline="0" smtClean="0">
              <a:ln>
                <a:noFill/>
              </a:ln>
              <a:solidFill>
                <a:srgbClr val="005B82"/>
              </a:solidFill>
              <a:effectLst/>
              <a:latin typeface="Arial" charset="0"/>
            </a:endParaRPr>
          </a:p>
        </p:txBody>
      </p:sp>
      <p:sp>
        <p:nvSpPr>
          <p:cNvPr id="24" name="Ellipse 23"/>
          <p:cNvSpPr/>
          <p:nvPr/>
        </p:nvSpPr>
        <p:spPr bwMode="auto">
          <a:xfrm>
            <a:off x="5693935" y="3478855"/>
            <a:ext cx="115196" cy="119832"/>
          </a:xfrm>
          <a:prstGeom prst="ellipse">
            <a:avLst/>
          </a:prstGeom>
          <a:solidFill>
            <a:srgbClr val="005B82"/>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DE" sz="1800" b="1" i="0" u="none" strike="noStrike" cap="none" normalizeH="0" baseline="0" smtClean="0">
              <a:ln>
                <a:noFill/>
              </a:ln>
              <a:solidFill>
                <a:srgbClr val="005B82"/>
              </a:solidFill>
              <a:effectLst/>
              <a:latin typeface="Arial" charset="0"/>
            </a:endParaRPr>
          </a:p>
        </p:txBody>
      </p:sp>
      <p:cxnSp>
        <p:nvCxnSpPr>
          <p:cNvPr id="6" name="Gerade Verbindung 5"/>
          <p:cNvCxnSpPr>
            <a:stCxn id="24" idx="7"/>
            <a:endCxn id="18" idx="3"/>
          </p:cNvCxnSpPr>
          <p:nvPr/>
        </p:nvCxnSpPr>
        <p:spPr bwMode="auto">
          <a:xfrm flipV="1">
            <a:off x="5792261" y="1653060"/>
            <a:ext cx="1446001" cy="1843344"/>
          </a:xfrm>
          <a:prstGeom prst="line">
            <a:avLst/>
          </a:prstGeom>
          <a:solidFill>
            <a:schemeClr val="accent1"/>
          </a:solidFill>
          <a:ln w="9525" cap="flat" cmpd="sng" algn="ctr">
            <a:solidFill>
              <a:srgbClr val="005B8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0" name="Gerade Verbindung 29"/>
          <p:cNvCxnSpPr>
            <a:stCxn id="20" idx="1"/>
            <a:endCxn id="18" idx="5"/>
          </p:cNvCxnSpPr>
          <p:nvPr/>
        </p:nvCxnSpPr>
        <p:spPr bwMode="auto">
          <a:xfrm flipH="1" flipV="1">
            <a:off x="7319718" y="1653060"/>
            <a:ext cx="1490267" cy="1843344"/>
          </a:xfrm>
          <a:prstGeom prst="line">
            <a:avLst/>
          </a:prstGeom>
          <a:solidFill>
            <a:schemeClr val="accent1"/>
          </a:solidFill>
          <a:ln w="9525" cap="flat" cmpd="sng" algn="ctr">
            <a:solidFill>
              <a:srgbClr val="005B8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1" name="Gerade Verbindung 30"/>
          <p:cNvCxnSpPr>
            <a:stCxn id="20" idx="2"/>
            <a:endCxn id="24" idx="6"/>
          </p:cNvCxnSpPr>
          <p:nvPr/>
        </p:nvCxnSpPr>
        <p:spPr bwMode="auto">
          <a:xfrm flipH="1">
            <a:off x="5809131" y="3538771"/>
            <a:ext cx="2983984" cy="0"/>
          </a:xfrm>
          <a:prstGeom prst="line">
            <a:avLst/>
          </a:prstGeom>
          <a:solidFill>
            <a:schemeClr val="accent1"/>
          </a:solidFill>
          <a:ln w="9525" cap="flat" cmpd="sng" algn="ctr">
            <a:solidFill>
              <a:srgbClr val="005B8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3" name="Titel 3"/>
          <p:cNvSpPr txBox="1">
            <a:spLocks/>
          </p:cNvSpPr>
          <p:nvPr/>
        </p:nvSpPr>
        <p:spPr bwMode="auto">
          <a:xfrm>
            <a:off x="432000" y="232223"/>
            <a:ext cx="6381555" cy="615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lvl1pPr algn="l" rtl="0" eaLnBrk="1" fontAlgn="base" hangingPunct="1">
              <a:spcBef>
                <a:spcPct val="0"/>
              </a:spcBef>
              <a:spcAft>
                <a:spcPct val="0"/>
              </a:spcAft>
              <a:defRPr sz="2400" b="1">
                <a:solidFill>
                  <a:srgbClr val="005B82"/>
                </a:solidFill>
                <a:latin typeface="+mj-lt"/>
                <a:ea typeface="+mj-ea"/>
                <a:cs typeface="+mj-cs"/>
              </a:defRPr>
            </a:lvl1pPr>
            <a:lvl2pPr algn="l" rtl="0" eaLnBrk="1" fontAlgn="base" hangingPunct="1">
              <a:spcBef>
                <a:spcPct val="0"/>
              </a:spcBef>
              <a:spcAft>
                <a:spcPct val="0"/>
              </a:spcAft>
              <a:defRPr sz="2000" b="1">
                <a:solidFill>
                  <a:srgbClr val="005B82"/>
                </a:solidFill>
                <a:latin typeface="Arial" charset="0"/>
              </a:defRPr>
            </a:lvl2pPr>
            <a:lvl3pPr algn="l" rtl="0" eaLnBrk="1" fontAlgn="base" hangingPunct="1">
              <a:spcBef>
                <a:spcPct val="0"/>
              </a:spcBef>
              <a:spcAft>
                <a:spcPct val="0"/>
              </a:spcAft>
              <a:defRPr sz="2000" b="1">
                <a:solidFill>
                  <a:srgbClr val="005B82"/>
                </a:solidFill>
                <a:latin typeface="Arial" charset="0"/>
              </a:defRPr>
            </a:lvl3pPr>
            <a:lvl4pPr algn="l" rtl="0" eaLnBrk="1" fontAlgn="base" hangingPunct="1">
              <a:spcBef>
                <a:spcPct val="0"/>
              </a:spcBef>
              <a:spcAft>
                <a:spcPct val="0"/>
              </a:spcAft>
              <a:defRPr sz="2000" b="1">
                <a:solidFill>
                  <a:srgbClr val="005B82"/>
                </a:solidFill>
                <a:latin typeface="Arial" charset="0"/>
              </a:defRPr>
            </a:lvl4pPr>
            <a:lvl5pPr algn="l" rtl="0" eaLnBrk="1" fontAlgn="base" hangingPunct="1">
              <a:spcBef>
                <a:spcPct val="0"/>
              </a:spcBef>
              <a:spcAft>
                <a:spcPct val="0"/>
              </a:spcAft>
              <a:defRPr sz="2000" b="1">
                <a:solidFill>
                  <a:srgbClr val="005B82"/>
                </a:solidFill>
                <a:latin typeface="Arial" charset="0"/>
              </a:defRPr>
            </a:lvl5pPr>
            <a:lvl6pPr marL="457200" algn="l" rtl="0" eaLnBrk="1" fontAlgn="base" hangingPunct="1">
              <a:spcBef>
                <a:spcPct val="0"/>
              </a:spcBef>
              <a:spcAft>
                <a:spcPct val="0"/>
              </a:spcAft>
              <a:defRPr sz="2000" b="1">
                <a:solidFill>
                  <a:srgbClr val="005B82"/>
                </a:solidFill>
                <a:latin typeface="Arial" charset="0"/>
              </a:defRPr>
            </a:lvl6pPr>
            <a:lvl7pPr marL="914400" algn="l" rtl="0" eaLnBrk="1" fontAlgn="base" hangingPunct="1">
              <a:spcBef>
                <a:spcPct val="0"/>
              </a:spcBef>
              <a:spcAft>
                <a:spcPct val="0"/>
              </a:spcAft>
              <a:defRPr sz="2000" b="1">
                <a:solidFill>
                  <a:srgbClr val="005B82"/>
                </a:solidFill>
                <a:latin typeface="Arial" charset="0"/>
              </a:defRPr>
            </a:lvl7pPr>
            <a:lvl8pPr marL="1371600" algn="l" rtl="0" eaLnBrk="1" fontAlgn="base" hangingPunct="1">
              <a:spcBef>
                <a:spcPct val="0"/>
              </a:spcBef>
              <a:spcAft>
                <a:spcPct val="0"/>
              </a:spcAft>
              <a:defRPr sz="2000" b="1">
                <a:solidFill>
                  <a:srgbClr val="005B82"/>
                </a:solidFill>
                <a:latin typeface="Arial" charset="0"/>
              </a:defRPr>
            </a:lvl8pPr>
            <a:lvl9pPr marL="1828800" algn="l" rtl="0" eaLnBrk="1" fontAlgn="base" hangingPunct="1">
              <a:spcBef>
                <a:spcPct val="0"/>
              </a:spcBef>
              <a:spcAft>
                <a:spcPct val="0"/>
              </a:spcAft>
              <a:defRPr sz="2000" b="1">
                <a:solidFill>
                  <a:srgbClr val="005B82"/>
                </a:solidFill>
                <a:latin typeface="Arial" charset="0"/>
              </a:defRPr>
            </a:lvl9pPr>
          </a:lstStyle>
          <a:p>
            <a:r>
              <a:rPr lang="de-DE" sz="2000" dirty="0" smtClean="0"/>
              <a:t>Herangehensweise zur Bewältigung der Komplexität</a:t>
            </a:r>
            <a:r>
              <a:rPr lang="de-DE" sz="2000" kern="0" dirty="0" smtClean="0"/>
              <a:t/>
            </a:r>
            <a:br>
              <a:rPr lang="de-DE" sz="2000" kern="0" dirty="0" smtClean="0"/>
            </a:br>
            <a:endParaRPr lang="de-DE" sz="2000" kern="0" dirty="0"/>
          </a:p>
        </p:txBody>
      </p:sp>
      <p:sp>
        <p:nvSpPr>
          <p:cNvPr id="13" name="Ellipse 12"/>
          <p:cNvSpPr/>
          <p:nvPr/>
        </p:nvSpPr>
        <p:spPr bwMode="auto">
          <a:xfrm>
            <a:off x="7138736" y="1859704"/>
            <a:ext cx="563375" cy="1616689"/>
          </a:xfrm>
          <a:prstGeom prst="ellipse">
            <a:avLst/>
          </a:prstGeom>
          <a:solidFill>
            <a:schemeClr val="accent1"/>
          </a:solidFill>
          <a:ln w="19050" cap="flat" cmpd="sng" algn="ctr">
            <a:solidFill>
              <a:srgbClr val="005B8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DE" sz="1800" b="1" i="0" u="none" strike="noStrike" cap="none" normalizeH="0" baseline="0" smtClean="0">
              <a:ln>
                <a:noFill/>
              </a:ln>
              <a:solidFill>
                <a:schemeClr val="tx1"/>
              </a:solidFill>
              <a:effectLst/>
              <a:latin typeface="Arial" charset="0"/>
            </a:endParaRPr>
          </a:p>
        </p:txBody>
      </p:sp>
      <p:cxnSp>
        <p:nvCxnSpPr>
          <p:cNvPr id="5" name="Gerade Verbindung 4"/>
          <p:cNvCxnSpPr>
            <a:stCxn id="13" idx="0"/>
          </p:cNvCxnSpPr>
          <p:nvPr/>
        </p:nvCxnSpPr>
        <p:spPr bwMode="auto">
          <a:xfrm flipH="1">
            <a:off x="873776" y="1859704"/>
            <a:ext cx="6546648" cy="808344"/>
          </a:xfrm>
          <a:prstGeom prst="line">
            <a:avLst/>
          </a:prstGeom>
          <a:solidFill>
            <a:schemeClr val="accent1"/>
          </a:solidFill>
          <a:ln w="19050" cap="flat" cmpd="sng" algn="ctr">
            <a:solidFill>
              <a:srgbClr val="005B8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2" name="Gerade Verbindung 31"/>
          <p:cNvCxnSpPr>
            <a:stCxn id="13" idx="4"/>
          </p:cNvCxnSpPr>
          <p:nvPr/>
        </p:nvCxnSpPr>
        <p:spPr bwMode="auto">
          <a:xfrm flipH="1" flipV="1">
            <a:off x="859034" y="2668049"/>
            <a:ext cx="6561390" cy="808344"/>
          </a:xfrm>
          <a:prstGeom prst="line">
            <a:avLst/>
          </a:prstGeom>
          <a:solidFill>
            <a:schemeClr val="accent1"/>
          </a:solidFill>
          <a:ln w="19050" cap="flat" cmpd="sng" algn="ctr">
            <a:solidFill>
              <a:srgbClr val="005B8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5" name="Ellipse 34"/>
          <p:cNvSpPr/>
          <p:nvPr/>
        </p:nvSpPr>
        <p:spPr bwMode="auto">
          <a:xfrm>
            <a:off x="4740443" y="2164505"/>
            <a:ext cx="409073" cy="1010982"/>
          </a:xfrm>
          <a:prstGeom prst="ellipse">
            <a:avLst/>
          </a:prstGeom>
          <a:solidFill>
            <a:schemeClr val="accent1"/>
          </a:solidFill>
          <a:ln w="19050" cap="flat" cmpd="sng" algn="ctr">
            <a:solidFill>
              <a:srgbClr val="005B8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DE" sz="1800" b="1" i="0" u="none" strike="noStrike" cap="none" normalizeH="0" baseline="0" smtClean="0">
              <a:ln>
                <a:noFill/>
              </a:ln>
              <a:solidFill>
                <a:schemeClr val="tx1"/>
              </a:solidFill>
              <a:effectLst/>
              <a:latin typeface="Arial" charset="0"/>
            </a:endParaRPr>
          </a:p>
        </p:txBody>
      </p:sp>
      <p:sp>
        <p:nvSpPr>
          <p:cNvPr id="36" name="Ellipse 35"/>
          <p:cNvSpPr/>
          <p:nvPr/>
        </p:nvSpPr>
        <p:spPr bwMode="auto">
          <a:xfrm>
            <a:off x="3427605" y="2341803"/>
            <a:ext cx="302186" cy="674113"/>
          </a:xfrm>
          <a:prstGeom prst="ellipse">
            <a:avLst/>
          </a:prstGeom>
          <a:solidFill>
            <a:schemeClr val="accent1"/>
          </a:solidFill>
          <a:ln w="19050" cap="flat" cmpd="sng" algn="ctr">
            <a:solidFill>
              <a:srgbClr val="005B8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DE" sz="1800" b="1" i="0" u="none" strike="noStrike" cap="none" normalizeH="0" baseline="0" smtClean="0">
              <a:ln>
                <a:noFill/>
              </a:ln>
              <a:solidFill>
                <a:schemeClr val="tx1"/>
              </a:solidFill>
              <a:effectLst/>
              <a:latin typeface="Arial" charset="0"/>
            </a:endParaRPr>
          </a:p>
        </p:txBody>
      </p:sp>
      <p:cxnSp>
        <p:nvCxnSpPr>
          <p:cNvPr id="39" name="Gerade Verbindung 38"/>
          <p:cNvCxnSpPr/>
          <p:nvPr/>
        </p:nvCxnSpPr>
        <p:spPr bwMode="auto">
          <a:xfrm flipH="1">
            <a:off x="884588" y="2668048"/>
            <a:ext cx="6452000" cy="1948"/>
          </a:xfrm>
          <a:prstGeom prst="line">
            <a:avLst/>
          </a:prstGeom>
          <a:solidFill>
            <a:schemeClr val="accent1"/>
          </a:solidFill>
          <a:ln w="6350" cap="flat" cmpd="sng" algn="ctr">
            <a:solidFill>
              <a:srgbClr val="005B82"/>
            </a:solidFill>
            <a:prstDash val="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2" name="Ellipse 41"/>
          <p:cNvSpPr/>
          <p:nvPr/>
        </p:nvSpPr>
        <p:spPr bwMode="auto">
          <a:xfrm>
            <a:off x="7489227" y="2817363"/>
            <a:ext cx="115196" cy="119832"/>
          </a:xfrm>
          <a:prstGeom prst="ellipse">
            <a:avLst/>
          </a:prstGeom>
          <a:solidFill>
            <a:schemeClr val="tx2">
              <a:lumMod val="50000"/>
              <a:lumOff val="50000"/>
            </a:scheme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DE" sz="1800" b="1" i="0" u="none" strike="noStrike" cap="none" normalizeH="0" baseline="0" smtClean="0">
              <a:ln>
                <a:noFill/>
              </a:ln>
              <a:solidFill>
                <a:srgbClr val="005B82"/>
              </a:solidFill>
              <a:effectLst/>
              <a:latin typeface="Arial" charset="0"/>
            </a:endParaRPr>
          </a:p>
        </p:txBody>
      </p:sp>
      <p:sp>
        <p:nvSpPr>
          <p:cNvPr id="43" name="Ellipse 42"/>
          <p:cNvSpPr/>
          <p:nvPr/>
        </p:nvSpPr>
        <p:spPr bwMode="auto">
          <a:xfrm>
            <a:off x="7293880" y="2608132"/>
            <a:ext cx="115196" cy="119832"/>
          </a:xfrm>
          <a:prstGeom prst="ellipse">
            <a:avLst/>
          </a:prstGeom>
          <a:solidFill>
            <a:schemeClr val="tx2">
              <a:lumMod val="50000"/>
              <a:lumOff val="50000"/>
            </a:scheme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DE" sz="1800" b="1" i="0" u="none" strike="noStrike" cap="none" normalizeH="0" baseline="0" smtClean="0">
              <a:ln>
                <a:noFill/>
              </a:ln>
              <a:solidFill>
                <a:srgbClr val="005B82"/>
              </a:solidFill>
              <a:effectLst/>
              <a:latin typeface="Arial" charset="0"/>
            </a:endParaRPr>
          </a:p>
        </p:txBody>
      </p:sp>
      <p:sp>
        <p:nvSpPr>
          <p:cNvPr id="44" name="Ellipse 43"/>
          <p:cNvSpPr/>
          <p:nvPr/>
        </p:nvSpPr>
        <p:spPr bwMode="auto">
          <a:xfrm>
            <a:off x="7341581" y="3394209"/>
            <a:ext cx="115196" cy="119832"/>
          </a:xfrm>
          <a:prstGeom prst="ellipse">
            <a:avLst/>
          </a:prstGeom>
          <a:solidFill>
            <a:schemeClr val="tx2">
              <a:lumMod val="50000"/>
              <a:lumOff val="50000"/>
            </a:scheme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DE" sz="1800" b="1" i="0" u="none" strike="noStrike" cap="none" normalizeH="0" baseline="0" smtClean="0">
              <a:ln>
                <a:noFill/>
              </a:ln>
              <a:solidFill>
                <a:srgbClr val="005B82"/>
              </a:solidFill>
              <a:effectLst/>
              <a:latin typeface="Arial" charset="0"/>
            </a:endParaRPr>
          </a:p>
        </p:txBody>
      </p:sp>
      <p:sp>
        <p:nvSpPr>
          <p:cNvPr id="45" name="Ellipse 44"/>
          <p:cNvSpPr/>
          <p:nvPr/>
        </p:nvSpPr>
        <p:spPr bwMode="auto">
          <a:xfrm>
            <a:off x="812399" y="2610922"/>
            <a:ext cx="115196" cy="119832"/>
          </a:xfrm>
          <a:prstGeom prst="ellipse">
            <a:avLst/>
          </a:prstGeom>
          <a:solidFill>
            <a:srgbClr val="005B82"/>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DE" sz="1800" b="1" i="0" u="none" strike="noStrike" cap="none" normalizeH="0" baseline="0" smtClean="0">
              <a:ln>
                <a:noFill/>
              </a:ln>
              <a:solidFill>
                <a:srgbClr val="005B82"/>
              </a:solidFill>
              <a:effectLst/>
              <a:latin typeface="Arial" charset="0"/>
            </a:endParaRPr>
          </a:p>
        </p:txBody>
      </p:sp>
      <p:sp>
        <p:nvSpPr>
          <p:cNvPr id="50" name="Ellipse 49"/>
          <p:cNvSpPr/>
          <p:nvPr/>
        </p:nvSpPr>
        <p:spPr bwMode="auto">
          <a:xfrm>
            <a:off x="7366109" y="2757447"/>
            <a:ext cx="115196" cy="119832"/>
          </a:xfrm>
          <a:prstGeom prst="ellipse">
            <a:avLst/>
          </a:prstGeom>
          <a:solidFill>
            <a:schemeClr val="tx2">
              <a:lumMod val="50000"/>
              <a:lumOff val="50000"/>
            </a:scheme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DE" sz="1800" b="1" i="0" u="none" strike="noStrike" cap="none" normalizeH="0" baseline="0" smtClean="0">
              <a:ln>
                <a:noFill/>
              </a:ln>
              <a:solidFill>
                <a:srgbClr val="005B82"/>
              </a:solidFill>
              <a:effectLst/>
              <a:latin typeface="Arial" charset="0"/>
            </a:endParaRPr>
          </a:p>
        </p:txBody>
      </p:sp>
      <p:sp>
        <p:nvSpPr>
          <p:cNvPr id="59" name="Ellipse 58"/>
          <p:cNvSpPr/>
          <p:nvPr/>
        </p:nvSpPr>
        <p:spPr bwMode="auto">
          <a:xfrm>
            <a:off x="7393127" y="2877279"/>
            <a:ext cx="115196" cy="119832"/>
          </a:xfrm>
          <a:prstGeom prst="ellipse">
            <a:avLst/>
          </a:prstGeom>
          <a:solidFill>
            <a:schemeClr val="tx2">
              <a:lumMod val="50000"/>
              <a:lumOff val="50000"/>
            </a:scheme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DE" sz="1800" b="1" i="0" u="none" strike="noStrike" cap="none" normalizeH="0" baseline="0" smtClean="0">
              <a:ln>
                <a:noFill/>
              </a:ln>
              <a:solidFill>
                <a:srgbClr val="005B82"/>
              </a:solidFill>
              <a:effectLst/>
              <a:latin typeface="Arial" charset="0"/>
            </a:endParaRPr>
          </a:p>
        </p:txBody>
      </p:sp>
      <p:cxnSp>
        <p:nvCxnSpPr>
          <p:cNvPr id="63" name="Gerade Verbindung 62"/>
          <p:cNvCxnSpPr/>
          <p:nvPr/>
        </p:nvCxnSpPr>
        <p:spPr bwMode="auto">
          <a:xfrm flipH="1">
            <a:off x="862428" y="2192633"/>
            <a:ext cx="6489050" cy="486226"/>
          </a:xfrm>
          <a:prstGeom prst="line">
            <a:avLst/>
          </a:prstGeom>
          <a:solidFill>
            <a:schemeClr val="accent1"/>
          </a:solidFill>
          <a:ln w="15875" cap="flat" cmpd="sng" algn="ctr">
            <a:solidFill>
              <a:srgbClr val="005B82"/>
            </a:solidFill>
            <a:prstDash val="lgDash"/>
            <a:round/>
            <a:headEnd type="triangl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5" name="Ellipse 64"/>
          <p:cNvSpPr/>
          <p:nvPr/>
        </p:nvSpPr>
        <p:spPr bwMode="auto">
          <a:xfrm>
            <a:off x="7347319" y="2132717"/>
            <a:ext cx="115196" cy="119832"/>
          </a:xfrm>
          <a:prstGeom prst="ellipse">
            <a:avLst/>
          </a:prstGeom>
          <a:solidFill>
            <a:schemeClr val="tx2">
              <a:lumMod val="50000"/>
              <a:lumOff val="50000"/>
            </a:scheme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DE" sz="1800" b="1" i="0" u="none" strike="noStrike" cap="none" normalizeH="0" baseline="0" smtClean="0">
              <a:ln>
                <a:noFill/>
              </a:ln>
              <a:solidFill>
                <a:srgbClr val="005B82"/>
              </a:solidFill>
              <a:effectLst/>
              <a:latin typeface="Arial" charset="0"/>
            </a:endParaRPr>
          </a:p>
        </p:txBody>
      </p:sp>
      <p:sp>
        <p:nvSpPr>
          <p:cNvPr id="66" name="Nach oben gekrümmter Pfeil 65"/>
          <p:cNvSpPr/>
          <p:nvPr/>
        </p:nvSpPr>
        <p:spPr bwMode="auto">
          <a:xfrm rot="10557672">
            <a:off x="744903" y="1998463"/>
            <a:ext cx="6713576" cy="373705"/>
          </a:xfrm>
          <a:prstGeom prst="curvedUpArrow">
            <a:avLst>
              <a:gd name="adj1" fmla="val 25000"/>
              <a:gd name="adj2" fmla="val 49568"/>
              <a:gd name="adj3" fmla="val 11500"/>
            </a:avLst>
          </a:prstGeom>
          <a:solidFill>
            <a:srgbClr val="005B82"/>
          </a:solidFill>
          <a:ln w="9525" cap="flat" cmpd="sng" algn="ctr">
            <a:solidFill>
              <a:srgbClr val="005B82"/>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DE" sz="1800" b="1" i="0" u="none" strike="noStrike" cap="none" normalizeH="0" baseline="0" smtClean="0">
              <a:ln>
                <a:noFill/>
              </a:ln>
              <a:solidFill>
                <a:schemeClr val="tx1"/>
              </a:solidFill>
              <a:effectLst/>
              <a:latin typeface="Arial" charset="0"/>
            </a:endParaRPr>
          </a:p>
        </p:txBody>
      </p:sp>
      <p:sp>
        <p:nvSpPr>
          <p:cNvPr id="67" name="Rechteck 66"/>
          <p:cNvSpPr/>
          <p:nvPr/>
        </p:nvSpPr>
        <p:spPr>
          <a:xfrm rot="21409139">
            <a:off x="3028685" y="1736483"/>
            <a:ext cx="1803571" cy="338554"/>
          </a:xfrm>
          <a:prstGeom prst="rect">
            <a:avLst/>
          </a:prstGeom>
        </p:spPr>
        <p:txBody>
          <a:bodyPr wrap="none">
            <a:spAutoFit/>
          </a:bodyPr>
          <a:lstStyle/>
          <a:p>
            <a:pPr algn="ctr"/>
            <a:r>
              <a:rPr lang="de-DE" sz="1600" dirty="0" smtClean="0">
                <a:solidFill>
                  <a:srgbClr val="005B82"/>
                </a:solidFill>
              </a:rPr>
              <a:t>Szenario Transfer</a:t>
            </a:r>
            <a:endParaRPr lang="de-DE" sz="1600" dirty="0">
              <a:solidFill>
                <a:srgbClr val="005B82"/>
              </a:solidFill>
            </a:endParaRPr>
          </a:p>
        </p:txBody>
      </p:sp>
      <p:sp>
        <p:nvSpPr>
          <p:cNvPr id="2" name="Rechteck 1"/>
          <p:cNvSpPr/>
          <p:nvPr/>
        </p:nvSpPr>
        <p:spPr bwMode="auto">
          <a:xfrm>
            <a:off x="554112" y="1398642"/>
            <a:ext cx="5149512" cy="2063528"/>
          </a:xfrm>
          <a:prstGeom prst="rect">
            <a:avLst/>
          </a:prstGeom>
          <a:solidFill>
            <a:schemeClr val="bg1"/>
          </a:solidFill>
          <a:ln w="9525" cap="flat" cmpd="sng" algn="ctr">
            <a:solidFill>
              <a:schemeClr val="bg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DE" sz="1800" b="1" i="0" u="none" strike="noStrike" cap="none" normalizeH="0" baseline="0" smtClean="0">
              <a:ln>
                <a:noFill/>
              </a:ln>
              <a:solidFill>
                <a:schemeClr val="tx1"/>
              </a:solidFill>
              <a:effectLst/>
              <a:latin typeface="Arial" charset="0"/>
            </a:endParaRPr>
          </a:p>
        </p:txBody>
      </p:sp>
      <p:cxnSp>
        <p:nvCxnSpPr>
          <p:cNvPr id="41" name="Gerade Verbindung mit Pfeil 40"/>
          <p:cNvCxnSpPr>
            <a:endCxn id="50" idx="2"/>
          </p:cNvCxnSpPr>
          <p:nvPr/>
        </p:nvCxnSpPr>
        <p:spPr bwMode="auto">
          <a:xfrm>
            <a:off x="3990231" y="2757447"/>
            <a:ext cx="3375878" cy="59916"/>
          </a:xfrm>
          <a:prstGeom prst="straightConnector1">
            <a:avLst/>
          </a:prstGeom>
          <a:solidFill>
            <a:schemeClr val="accent1"/>
          </a:solidFill>
          <a:ln w="9525" cap="flat" cmpd="sng" algn="ctr">
            <a:solidFill>
              <a:srgbClr val="005B82"/>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7" name="Gerade Verbindung mit Pfeil 46"/>
          <p:cNvCxnSpPr>
            <a:endCxn id="42" idx="1"/>
          </p:cNvCxnSpPr>
          <p:nvPr/>
        </p:nvCxnSpPr>
        <p:spPr bwMode="auto">
          <a:xfrm flipV="1">
            <a:off x="3990231" y="2834912"/>
            <a:ext cx="3515866" cy="181004"/>
          </a:xfrm>
          <a:prstGeom prst="straightConnector1">
            <a:avLst/>
          </a:prstGeom>
          <a:solidFill>
            <a:schemeClr val="accent1"/>
          </a:solidFill>
          <a:ln w="9525" cap="flat" cmpd="sng" algn="ctr">
            <a:solidFill>
              <a:srgbClr val="005B82"/>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9" name="Gerade Verbindung mit Pfeil 48"/>
          <p:cNvCxnSpPr>
            <a:endCxn id="59" idx="2"/>
          </p:cNvCxnSpPr>
          <p:nvPr/>
        </p:nvCxnSpPr>
        <p:spPr bwMode="auto">
          <a:xfrm flipV="1">
            <a:off x="3990231" y="2937195"/>
            <a:ext cx="3402896" cy="308925"/>
          </a:xfrm>
          <a:prstGeom prst="straightConnector1">
            <a:avLst/>
          </a:prstGeom>
          <a:solidFill>
            <a:schemeClr val="accent1"/>
          </a:solidFill>
          <a:ln w="9525" cap="flat" cmpd="sng" algn="ctr">
            <a:solidFill>
              <a:srgbClr val="005B82"/>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7" name="Rechteck 16"/>
          <p:cNvSpPr/>
          <p:nvPr/>
        </p:nvSpPr>
        <p:spPr>
          <a:xfrm>
            <a:off x="432000" y="2583523"/>
            <a:ext cx="3558231" cy="1077218"/>
          </a:xfrm>
          <a:prstGeom prst="rect">
            <a:avLst/>
          </a:prstGeom>
        </p:spPr>
        <p:txBody>
          <a:bodyPr wrap="square">
            <a:spAutoFit/>
          </a:bodyPr>
          <a:lstStyle/>
          <a:p>
            <a:pPr algn="r"/>
            <a:r>
              <a:rPr lang="de-DE" sz="1600" dirty="0" smtClean="0">
                <a:solidFill>
                  <a:srgbClr val="005B82"/>
                </a:solidFill>
              </a:rPr>
              <a:t>Wasserstoffproduktion </a:t>
            </a:r>
            <a:r>
              <a:rPr lang="de-DE" sz="1600" dirty="0">
                <a:solidFill>
                  <a:srgbClr val="005B82"/>
                </a:solidFill>
              </a:rPr>
              <a:t>über Algen</a:t>
            </a:r>
          </a:p>
          <a:p>
            <a:pPr algn="r"/>
            <a:r>
              <a:rPr lang="de-DE" sz="1600" dirty="0" smtClean="0">
                <a:solidFill>
                  <a:srgbClr val="005B82"/>
                </a:solidFill>
              </a:rPr>
              <a:t>Kernfusion</a:t>
            </a:r>
            <a:br>
              <a:rPr lang="de-DE" sz="1600" dirty="0" smtClean="0">
                <a:solidFill>
                  <a:srgbClr val="005B82"/>
                </a:solidFill>
              </a:rPr>
            </a:br>
            <a:r>
              <a:rPr lang="de-DE" sz="1600" dirty="0" smtClean="0">
                <a:solidFill>
                  <a:srgbClr val="005B82"/>
                </a:solidFill>
              </a:rPr>
              <a:t>Stoffliche </a:t>
            </a:r>
            <a:r>
              <a:rPr lang="de-DE" sz="1600" dirty="0">
                <a:solidFill>
                  <a:srgbClr val="005B82"/>
                </a:solidFill>
              </a:rPr>
              <a:t>Nutzung der </a:t>
            </a:r>
            <a:r>
              <a:rPr lang="de-DE" sz="1600" dirty="0" smtClean="0">
                <a:solidFill>
                  <a:srgbClr val="005B82"/>
                </a:solidFill>
              </a:rPr>
              <a:t>Braunkohle</a:t>
            </a:r>
          </a:p>
          <a:p>
            <a:pPr algn="r"/>
            <a:r>
              <a:rPr lang="de-DE" sz="1600" dirty="0" smtClean="0">
                <a:solidFill>
                  <a:srgbClr val="005B82"/>
                </a:solidFill>
              </a:rPr>
              <a:t>Wasserstoff für die Mobilität</a:t>
            </a:r>
            <a:endParaRPr lang="de-DE" sz="1600" dirty="0">
              <a:solidFill>
                <a:srgbClr val="005B82"/>
              </a:solidFill>
            </a:endParaRPr>
          </a:p>
        </p:txBody>
      </p:sp>
      <p:cxnSp>
        <p:nvCxnSpPr>
          <p:cNvPr id="58" name="Gerade Verbindung 57"/>
          <p:cNvCxnSpPr/>
          <p:nvPr/>
        </p:nvCxnSpPr>
        <p:spPr bwMode="auto">
          <a:xfrm>
            <a:off x="812399" y="3114126"/>
            <a:ext cx="3118071" cy="0"/>
          </a:xfrm>
          <a:prstGeom prst="line">
            <a:avLst/>
          </a:prstGeom>
          <a:solidFill>
            <a:schemeClr val="accent1"/>
          </a:solidFill>
          <a:ln w="19050" cap="flat" cmpd="sng" algn="ctr">
            <a:solidFill>
              <a:srgbClr val="005B82"/>
            </a:solidFill>
            <a:prstDash val="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4" name="Pfeil nach unten 63"/>
          <p:cNvSpPr/>
          <p:nvPr/>
        </p:nvSpPr>
        <p:spPr bwMode="auto">
          <a:xfrm>
            <a:off x="1828800" y="3766545"/>
            <a:ext cx="960120" cy="647700"/>
          </a:xfrm>
          <a:prstGeom prst="downArrow">
            <a:avLst/>
          </a:prstGeom>
          <a:solidFill>
            <a:srgbClr val="005B82"/>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DE" sz="1800" b="1" i="0" u="none" strike="noStrike" cap="none" normalizeH="0" baseline="0" smtClean="0">
              <a:ln>
                <a:noFill/>
              </a:ln>
              <a:solidFill>
                <a:schemeClr val="tx1"/>
              </a:solidFill>
              <a:effectLst/>
              <a:latin typeface="Arial" charset="0"/>
            </a:endParaRPr>
          </a:p>
        </p:txBody>
      </p:sp>
      <p:sp>
        <p:nvSpPr>
          <p:cNvPr id="68" name="Pfeil nach unten 67"/>
          <p:cNvSpPr/>
          <p:nvPr/>
        </p:nvSpPr>
        <p:spPr bwMode="auto">
          <a:xfrm rot="10800000">
            <a:off x="1828800" y="1963222"/>
            <a:ext cx="960120" cy="647700"/>
          </a:xfrm>
          <a:prstGeom prst="downArrow">
            <a:avLst/>
          </a:prstGeom>
          <a:solidFill>
            <a:srgbClr val="005B82"/>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DE" sz="1800" b="1" i="0" u="none" strike="noStrike" cap="none" normalizeH="0" baseline="0" smtClean="0">
              <a:ln>
                <a:noFill/>
              </a:ln>
              <a:solidFill>
                <a:schemeClr val="tx1"/>
              </a:solidFill>
              <a:effectLst/>
              <a:latin typeface="Arial" charset="0"/>
            </a:endParaRPr>
          </a:p>
        </p:txBody>
      </p:sp>
      <p:sp>
        <p:nvSpPr>
          <p:cNvPr id="69" name="Rechteck 68"/>
          <p:cNvSpPr/>
          <p:nvPr/>
        </p:nvSpPr>
        <p:spPr>
          <a:xfrm>
            <a:off x="728429" y="4334173"/>
            <a:ext cx="3754162" cy="1077218"/>
          </a:xfrm>
          <a:prstGeom prst="rect">
            <a:avLst/>
          </a:prstGeom>
        </p:spPr>
        <p:txBody>
          <a:bodyPr wrap="square">
            <a:spAutoFit/>
          </a:bodyPr>
          <a:lstStyle/>
          <a:p>
            <a:pPr algn="ctr"/>
            <a:r>
              <a:rPr lang="de-DE" sz="1600" dirty="0">
                <a:solidFill>
                  <a:srgbClr val="005B82"/>
                </a:solidFill>
              </a:rPr>
              <a:t>Vorabanalysen anhand von „simplen</a:t>
            </a:r>
            <a:r>
              <a:rPr lang="de-DE" sz="1600" dirty="0" smtClean="0">
                <a:solidFill>
                  <a:srgbClr val="005B82"/>
                </a:solidFill>
              </a:rPr>
              <a:t>“, oft </a:t>
            </a:r>
            <a:r>
              <a:rPr lang="de-DE" sz="1600" dirty="0">
                <a:solidFill>
                  <a:srgbClr val="005B82"/>
                </a:solidFill>
              </a:rPr>
              <a:t>bilanziellen, thermodynamikbasierten </a:t>
            </a:r>
            <a:r>
              <a:rPr lang="de-DE" sz="1600" dirty="0" smtClean="0">
                <a:solidFill>
                  <a:srgbClr val="005B82"/>
                </a:solidFill>
              </a:rPr>
              <a:t>Ansätzen</a:t>
            </a:r>
          </a:p>
          <a:p>
            <a:pPr algn="ctr"/>
            <a:r>
              <a:rPr lang="de-DE" sz="1600" dirty="0" smtClean="0">
                <a:solidFill>
                  <a:srgbClr val="005B82"/>
                </a:solidFill>
                <a:sym typeface="Wingdings" panose="05000000000000000000" pitchFamily="2" charset="2"/>
              </a:rPr>
              <a:t> Komplexität wo möglich verringern</a:t>
            </a:r>
            <a:endParaRPr lang="de-DE" sz="1600" dirty="0">
              <a:solidFill>
                <a:srgbClr val="005B82"/>
              </a:solidFill>
            </a:endParaRPr>
          </a:p>
        </p:txBody>
      </p:sp>
      <p:cxnSp>
        <p:nvCxnSpPr>
          <p:cNvPr id="70" name="Gerade Verbindung mit Pfeil 69"/>
          <p:cNvCxnSpPr/>
          <p:nvPr/>
        </p:nvCxnSpPr>
        <p:spPr bwMode="auto">
          <a:xfrm flipV="1">
            <a:off x="3990231" y="3015917"/>
            <a:ext cx="3472284" cy="480487"/>
          </a:xfrm>
          <a:prstGeom prst="straightConnector1">
            <a:avLst/>
          </a:prstGeom>
          <a:solidFill>
            <a:schemeClr val="accent1"/>
          </a:solidFill>
          <a:ln w="9525" cap="flat" cmpd="sng" algn="ctr">
            <a:solidFill>
              <a:srgbClr val="005B82"/>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74" name="Ellipse 73"/>
          <p:cNvSpPr/>
          <p:nvPr/>
        </p:nvSpPr>
        <p:spPr bwMode="auto">
          <a:xfrm>
            <a:off x="7462416" y="2948310"/>
            <a:ext cx="115196" cy="119832"/>
          </a:xfrm>
          <a:prstGeom prst="ellipse">
            <a:avLst/>
          </a:prstGeom>
          <a:solidFill>
            <a:schemeClr val="tx2">
              <a:lumMod val="50000"/>
              <a:lumOff val="50000"/>
            </a:scheme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DE" sz="1800" b="1" i="0" u="none" strike="noStrike" cap="none" normalizeH="0" baseline="0" smtClean="0">
              <a:ln>
                <a:noFill/>
              </a:ln>
              <a:solidFill>
                <a:srgbClr val="005B82"/>
              </a:solidFill>
              <a:effectLst/>
              <a:latin typeface="Arial" charset="0"/>
            </a:endParaRPr>
          </a:p>
        </p:txBody>
      </p:sp>
      <p:sp>
        <p:nvSpPr>
          <p:cNvPr id="76" name="Rechteck 75"/>
          <p:cNvSpPr/>
          <p:nvPr/>
        </p:nvSpPr>
        <p:spPr>
          <a:xfrm>
            <a:off x="850349" y="1320985"/>
            <a:ext cx="2898966" cy="584775"/>
          </a:xfrm>
          <a:prstGeom prst="rect">
            <a:avLst/>
          </a:prstGeom>
        </p:spPr>
        <p:txBody>
          <a:bodyPr wrap="square">
            <a:spAutoFit/>
          </a:bodyPr>
          <a:lstStyle/>
          <a:p>
            <a:pPr algn="ctr"/>
            <a:r>
              <a:rPr lang="de-DE" sz="1600" dirty="0" smtClean="0">
                <a:solidFill>
                  <a:srgbClr val="005B82"/>
                </a:solidFill>
              </a:rPr>
              <a:t>Zeitachse schränkt bereits Optionen ein</a:t>
            </a:r>
            <a:endParaRPr lang="de-DE" sz="1600" dirty="0">
              <a:solidFill>
                <a:srgbClr val="005B82"/>
              </a:solidFill>
            </a:endParaRPr>
          </a:p>
        </p:txBody>
      </p:sp>
      <p:sp>
        <p:nvSpPr>
          <p:cNvPr id="77" name="Ellipse 76"/>
          <p:cNvSpPr/>
          <p:nvPr/>
        </p:nvSpPr>
        <p:spPr bwMode="auto">
          <a:xfrm>
            <a:off x="495571" y="1427537"/>
            <a:ext cx="354778" cy="371670"/>
          </a:xfrm>
          <a:prstGeom prst="ellipse">
            <a:avLst/>
          </a:prstGeom>
          <a:solidFill>
            <a:srgbClr val="005B82"/>
          </a:solidFill>
          <a:ln w="9525"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de-DE" sz="1800" b="1" i="0" u="none" strike="noStrike" cap="none" normalizeH="0" baseline="0" dirty="0" smtClean="0">
                <a:ln>
                  <a:noFill/>
                </a:ln>
                <a:solidFill>
                  <a:schemeClr val="bg1"/>
                </a:solidFill>
                <a:effectLst/>
                <a:latin typeface="Arial" charset="0"/>
              </a:rPr>
              <a:t>1</a:t>
            </a:r>
          </a:p>
        </p:txBody>
      </p:sp>
      <p:sp>
        <p:nvSpPr>
          <p:cNvPr id="78" name="Ellipse 77"/>
          <p:cNvSpPr/>
          <p:nvPr/>
        </p:nvSpPr>
        <p:spPr bwMode="auto">
          <a:xfrm>
            <a:off x="507650" y="4658602"/>
            <a:ext cx="354778" cy="371670"/>
          </a:xfrm>
          <a:prstGeom prst="ellipse">
            <a:avLst/>
          </a:prstGeom>
          <a:solidFill>
            <a:schemeClr val="accent1">
              <a:lumMod val="50000"/>
            </a:schemeClr>
          </a:solidFill>
          <a:ln w="9525"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de-DE" sz="1800" b="1" i="0" u="none" strike="noStrike" cap="none" normalizeH="0" baseline="0" dirty="0" smtClean="0">
                <a:ln>
                  <a:noFill/>
                </a:ln>
                <a:solidFill>
                  <a:schemeClr val="bg1"/>
                </a:solidFill>
                <a:effectLst/>
                <a:latin typeface="Arial" charset="0"/>
              </a:rPr>
              <a:t>2</a:t>
            </a:r>
          </a:p>
        </p:txBody>
      </p:sp>
      <p:sp>
        <p:nvSpPr>
          <p:cNvPr id="46" name="Pfeil nach unten 45"/>
          <p:cNvSpPr/>
          <p:nvPr/>
        </p:nvSpPr>
        <p:spPr bwMode="auto">
          <a:xfrm>
            <a:off x="1851659" y="5411391"/>
            <a:ext cx="960120" cy="647700"/>
          </a:xfrm>
          <a:prstGeom prst="downArrow">
            <a:avLst/>
          </a:prstGeom>
          <a:solidFill>
            <a:srgbClr val="005B82"/>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DE" sz="1800" b="1" i="0" u="none" strike="noStrike" cap="none" normalizeH="0" baseline="0" smtClean="0">
              <a:ln>
                <a:noFill/>
              </a:ln>
              <a:solidFill>
                <a:schemeClr val="tx1"/>
              </a:solidFill>
              <a:effectLst/>
              <a:latin typeface="Arial" charset="0"/>
            </a:endParaRPr>
          </a:p>
        </p:txBody>
      </p:sp>
      <p:sp>
        <p:nvSpPr>
          <p:cNvPr id="3" name="Rechteck 2"/>
          <p:cNvSpPr/>
          <p:nvPr/>
        </p:nvSpPr>
        <p:spPr>
          <a:xfrm>
            <a:off x="277219" y="5973485"/>
            <a:ext cx="4371198" cy="584775"/>
          </a:xfrm>
          <a:prstGeom prst="rect">
            <a:avLst/>
          </a:prstGeom>
        </p:spPr>
        <p:txBody>
          <a:bodyPr wrap="none">
            <a:spAutoFit/>
          </a:bodyPr>
          <a:lstStyle/>
          <a:p>
            <a:pPr algn="ctr"/>
            <a:r>
              <a:rPr lang="de-DE" sz="1600" dirty="0" smtClean="0">
                <a:solidFill>
                  <a:srgbClr val="005B82"/>
                </a:solidFill>
                <a:sym typeface="Wingdings" panose="05000000000000000000" pitchFamily="2" charset="2"/>
              </a:rPr>
              <a:t>Komplexität wo nötig erhöhen</a:t>
            </a:r>
          </a:p>
          <a:p>
            <a:pPr algn="ctr"/>
            <a:r>
              <a:rPr lang="de-DE" sz="1600" dirty="0" smtClean="0">
                <a:solidFill>
                  <a:srgbClr val="005B82"/>
                </a:solidFill>
                <a:sym typeface="Wingdings" panose="05000000000000000000" pitchFamily="2" charset="2"/>
              </a:rPr>
              <a:t>  gezielte </a:t>
            </a:r>
            <a:r>
              <a:rPr lang="de-DE" sz="1600" dirty="0">
                <a:solidFill>
                  <a:srgbClr val="005B82"/>
                </a:solidFill>
                <a:sym typeface="Wingdings" panose="05000000000000000000" pitchFamily="2" charset="2"/>
              </a:rPr>
              <a:t>Werkzeug- und Methodenauswahl</a:t>
            </a:r>
            <a:endParaRPr lang="de-DE" sz="1600" dirty="0">
              <a:solidFill>
                <a:srgbClr val="005B82"/>
              </a:solidFill>
            </a:endParaRPr>
          </a:p>
        </p:txBody>
      </p:sp>
      <p:sp>
        <p:nvSpPr>
          <p:cNvPr id="52" name="Ellipse 51"/>
          <p:cNvSpPr/>
          <p:nvPr/>
        </p:nvSpPr>
        <p:spPr bwMode="auto">
          <a:xfrm>
            <a:off x="525472" y="5894202"/>
            <a:ext cx="354778" cy="371670"/>
          </a:xfrm>
          <a:prstGeom prst="ellipse">
            <a:avLst/>
          </a:prstGeom>
          <a:solidFill>
            <a:schemeClr val="accent2">
              <a:lumMod val="60000"/>
              <a:lumOff val="40000"/>
            </a:schemeClr>
          </a:solidFill>
          <a:ln w="9525"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de-DE" sz="1800" b="1" i="0" u="none" strike="noStrike" cap="none" normalizeH="0" baseline="0" dirty="0" smtClean="0">
                <a:ln>
                  <a:noFill/>
                </a:ln>
                <a:solidFill>
                  <a:schemeClr val="bg1"/>
                </a:solidFill>
                <a:effectLst/>
                <a:latin typeface="Arial" charset="0"/>
              </a:rPr>
              <a:t>3</a:t>
            </a:r>
          </a:p>
        </p:txBody>
      </p:sp>
    </p:spTree>
    <p:extLst>
      <p:ext uri="{BB962C8B-B14F-4D97-AF65-F5344CB8AC3E}">
        <p14:creationId xmlns:p14="http://schemas.microsoft.com/office/powerpoint/2010/main" val="982464156"/>
      </p:ext>
    </p:extLst>
  </p:cSld>
  <p:clrMapOvr>
    <a:masterClrMapping/>
  </p:clrMapOvr>
  <p:transition>
    <p:wip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a:xfrm>
            <a:off x="1251351" y="3013569"/>
            <a:ext cx="7886133" cy="523220"/>
          </a:xfrm>
        </p:spPr>
        <p:txBody>
          <a:bodyPr/>
          <a:lstStyle/>
          <a:p>
            <a:r>
              <a:rPr lang="de-DE" sz="2800" dirty="0" smtClean="0"/>
              <a:t>Beispiele für eine konkrete Methodenauswahl</a:t>
            </a:r>
            <a:endParaRPr lang="de-DE" sz="2800" dirty="0"/>
          </a:p>
        </p:txBody>
      </p:sp>
    </p:spTree>
    <p:extLst>
      <p:ext uri="{BB962C8B-B14F-4D97-AF65-F5344CB8AC3E}">
        <p14:creationId xmlns:p14="http://schemas.microsoft.com/office/powerpoint/2010/main" val="3874658946"/>
      </p:ext>
    </p:extLst>
  </p:cSld>
  <p:clrMapOvr>
    <a:masterClrMapping/>
  </p:clrMapOvr>
  <p:transition spd="med">
    <p:wipe dir="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Textfeld 37"/>
          <p:cNvSpPr txBox="1"/>
          <p:nvPr/>
        </p:nvSpPr>
        <p:spPr>
          <a:xfrm>
            <a:off x="432000" y="1818076"/>
            <a:ext cx="5953559" cy="2800767"/>
          </a:xfrm>
          <a:prstGeom prst="rect">
            <a:avLst/>
          </a:prstGeom>
          <a:noFill/>
        </p:spPr>
        <p:txBody>
          <a:bodyPr wrap="square" rtlCol="0">
            <a:spAutoFit/>
          </a:bodyPr>
          <a:lstStyle/>
          <a:p>
            <a:r>
              <a:rPr lang="de-DE" sz="1600" b="1" dirty="0" smtClean="0">
                <a:solidFill>
                  <a:srgbClr val="005B82"/>
                </a:solidFill>
              </a:rPr>
              <a:t>Definition: </a:t>
            </a:r>
            <a:r>
              <a:rPr lang="de-DE" sz="1600" dirty="0" smtClean="0">
                <a:solidFill>
                  <a:srgbClr val="005B82"/>
                </a:solidFill>
              </a:rPr>
              <a:t>Rechnergestütztes System, das aus Hardware, Software, Daten und Anwendungen besteht [1]</a:t>
            </a:r>
            <a:r>
              <a:rPr lang="de-DE" sz="1600" b="1" dirty="0" smtClean="0">
                <a:solidFill>
                  <a:srgbClr val="005B82"/>
                </a:solidFill>
              </a:rPr>
              <a:t> </a:t>
            </a:r>
          </a:p>
          <a:p>
            <a:endParaRPr lang="de-DE" sz="1600" b="1" dirty="0" smtClean="0">
              <a:solidFill>
                <a:srgbClr val="005B82"/>
              </a:solidFill>
            </a:endParaRPr>
          </a:p>
          <a:p>
            <a:r>
              <a:rPr lang="de-DE" sz="1600" b="1" dirty="0" smtClean="0">
                <a:solidFill>
                  <a:srgbClr val="005B82"/>
                </a:solidFill>
              </a:rPr>
              <a:t>Aufgabenspektrum: </a:t>
            </a:r>
            <a:r>
              <a:rPr lang="de-DE" sz="1600" dirty="0" smtClean="0">
                <a:solidFill>
                  <a:srgbClr val="005B82"/>
                </a:solidFill>
              </a:rPr>
              <a:t>Raumbezogene Daten digital erfassen, speichern, verwalten, aktualisieren, analysieren und modellieren sowie alphanumerisch und graphisch präsentieren   </a:t>
            </a:r>
          </a:p>
          <a:p>
            <a:endParaRPr lang="de-DE" sz="1600" dirty="0" smtClean="0">
              <a:solidFill>
                <a:srgbClr val="005B82"/>
              </a:solidFill>
            </a:endParaRPr>
          </a:p>
          <a:p>
            <a:r>
              <a:rPr lang="de-DE" sz="1600" b="1" dirty="0" smtClean="0">
                <a:solidFill>
                  <a:srgbClr val="005B82"/>
                </a:solidFill>
              </a:rPr>
              <a:t>Grenzen: </a:t>
            </a:r>
            <a:r>
              <a:rPr lang="de-DE" sz="1600" dirty="0" smtClean="0">
                <a:solidFill>
                  <a:srgbClr val="005B82"/>
                </a:solidFill>
              </a:rPr>
              <a:t>Qualität der Eingangsdaten bestimmen maßgeblich die Ergebnisse</a:t>
            </a:r>
          </a:p>
          <a:p>
            <a:endParaRPr lang="de-DE" sz="1600" dirty="0" smtClean="0">
              <a:solidFill>
                <a:srgbClr val="005B82"/>
              </a:solidFill>
            </a:endParaRPr>
          </a:p>
          <a:p>
            <a:endParaRPr lang="de-DE" sz="1600" b="1" dirty="0" smtClean="0">
              <a:solidFill>
                <a:srgbClr val="005B82"/>
              </a:solidFill>
            </a:endParaRPr>
          </a:p>
        </p:txBody>
      </p:sp>
      <p:sp>
        <p:nvSpPr>
          <p:cNvPr id="2" name="Rechteck 1"/>
          <p:cNvSpPr/>
          <p:nvPr/>
        </p:nvSpPr>
        <p:spPr>
          <a:xfrm>
            <a:off x="269761" y="5789003"/>
            <a:ext cx="5948159" cy="938719"/>
          </a:xfrm>
          <a:prstGeom prst="rect">
            <a:avLst/>
          </a:prstGeom>
        </p:spPr>
        <p:txBody>
          <a:bodyPr wrap="square">
            <a:spAutoFit/>
          </a:bodyPr>
          <a:lstStyle/>
          <a:p>
            <a:r>
              <a:rPr lang="de-DE" sz="1100" dirty="0">
                <a:solidFill>
                  <a:srgbClr val="005B82"/>
                </a:solidFill>
              </a:rPr>
              <a:t>[1] </a:t>
            </a:r>
            <a:r>
              <a:rPr lang="de-DE" sz="1100" dirty="0" smtClean="0">
                <a:solidFill>
                  <a:srgbClr val="005B82"/>
                </a:solidFill>
              </a:rPr>
              <a:t>de Lange, N. (2006): Geoinformatik: in Theorie und Praxis, S. 320        </a:t>
            </a:r>
            <a:br>
              <a:rPr lang="de-DE" sz="1100" dirty="0" smtClean="0">
                <a:solidFill>
                  <a:srgbClr val="005B82"/>
                </a:solidFill>
              </a:rPr>
            </a:br>
            <a:r>
              <a:rPr lang="de-DE" sz="1100" dirty="0" smtClean="0">
                <a:solidFill>
                  <a:srgbClr val="005B82"/>
                </a:solidFill>
              </a:rPr>
              <a:t>[2] Robinius, M. (2015): Strom- und Gasmarktdesign zur Versorgung des deutschen Straßenverkehrs mit Wasserstoff. Forschungszentrum </a:t>
            </a:r>
            <a:r>
              <a:rPr lang="de-DE" sz="1100" dirty="0">
                <a:solidFill>
                  <a:srgbClr val="005B82"/>
                </a:solidFill>
              </a:rPr>
              <a:t>Jülich GmbH Zentralbibliothek, Verlag: Jülich, 2015. ISBN 978-3-95806-110-1</a:t>
            </a:r>
          </a:p>
          <a:p>
            <a:endParaRPr lang="de-DE" sz="1100" dirty="0">
              <a:solidFill>
                <a:srgbClr val="005B82"/>
              </a:solidFill>
            </a:endParaRPr>
          </a:p>
        </p:txBody>
      </p:sp>
      <p:sp>
        <p:nvSpPr>
          <p:cNvPr id="16" name="Titel 2"/>
          <p:cNvSpPr txBox="1">
            <a:spLocks/>
          </p:cNvSpPr>
          <p:nvPr/>
        </p:nvSpPr>
        <p:spPr bwMode="auto">
          <a:xfrm>
            <a:off x="432000" y="201627"/>
            <a:ext cx="4911601"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lvl1pPr algn="l" rtl="0" eaLnBrk="1" fontAlgn="base" hangingPunct="1">
              <a:spcBef>
                <a:spcPct val="0"/>
              </a:spcBef>
              <a:spcAft>
                <a:spcPct val="0"/>
              </a:spcAft>
              <a:defRPr sz="2400" b="1">
                <a:solidFill>
                  <a:srgbClr val="005B82"/>
                </a:solidFill>
                <a:latin typeface="+mj-lt"/>
                <a:ea typeface="+mj-ea"/>
                <a:cs typeface="+mj-cs"/>
              </a:defRPr>
            </a:lvl1pPr>
            <a:lvl2pPr algn="l" rtl="0" eaLnBrk="1" fontAlgn="base" hangingPunct="1">
              <a:spcBef>
                <a:spcPct val="0"/>
              </a:spcBef>
              <a:spcAft>
                <a:spcPct val="0"/>
              </a:spcAft>
              <a:defRPr sz="2000" b="1">
                <a:solidFill>
                  <a:srgbClr val="005B82"/>
                </a:solidFill>
                <a:latin typeface="Arial" charset="0"/>
              </a:defRPr>
            </a:lvl2pPr>
            <a:lvl3pPr algn="l" rtl="0" eaLnBrk="1" fontAlgn="base" hangingPunct="1">
              <a:spcBef>
                <a:spcPct val="0"/>
              </a:spcBef>
              <a:spcAft>
                <a:spcPct val="0"/>
              </a:spcAft>
              <a:defRPr sz="2000" b="1">
                <a:solidFill>
                  <a:srgbClr val="005B82"/>
                </a:solidFill>
                <a:latin typeface="Arial" charset="0"/>
              </a:defRPr>
            </a:lvl3pPr>
            <a:lvl4pPr algn="l" rtl="0" eaLnBrk="1" fontAlgn="base" hangingPunct="1">
              <a:spcBef>
                <a:spcPct val="0"/>
              </a:spcBef>
              <a:spcAft>
                <a:spcPct val="0"/>
              </a:spcAft>
              <a:defRPr sz="2000" b="1">
                <a:solidFill>
                  <a:srgbClr val="005B82"/>
                </a:solidFill>
                <a:latin typeface="Arial" charset="0"/>
              </a:defRPr>
            </a:lvl4pPr>
            <a:lvl5pPr algn="l" rtl="0" eaLnBrk="1" fontAlgn="base" hangingPunct="1">
              <a:spcBef>
                <a:spcPct val="0"/>
              </a:spcBef>
              <a:spcAft>
                <a:spcPct val="0"/>
              </a:spcAft>
              <a:defRPr sz="2000" b="1">
                <a:solidFill>
                  <a:srgbClr val="005B82"/>
                </a:solidFill>
                <a:latin typeface="Arial" charset="0"/>
              </a:defRPr>
            </a:lvl5pPr>
            <a:lvl6pPr marL="457200" algn="l" rtl="0" eaLnBrk="1" fontAlgn="base" hangingPunct="1">
              <a:spcBef>
                <a:spcPct val="0"/>
              </a:spcBef>
              <a:spcAft>
                <a:spcPct val="0"/>
              </a:spcAft>
              <a:defRPr sz="2000" b="1">
                <a:solidFill>
                  <a:srgbClr val="005B82"/>
                </a:solidFill>
                <a:latin typeface="Arial" charset="0"/>
              </a:defRPr>
            </a:lvl6pPr>
            <a:lvl7pPr marL="914400" algn="l" rtl="0" eaLnBrk="1" fontAlgn="base" hangingPunct="1">
              <a:spcBef>
                <a:spcPct val="0"/>
              </a:spcBef>
              <a:spcAft>
                <a:spcPct val="0"/>
              </a:spcAft>
              <a:defRPr sz="2000" b="1">
                <a:solidFill>
                  <a:srgbClr val="005B82"/>
                </a:solidFill>
                <a:latin typeface="Arial" charset="0"/>
              </a:defRPr>
            </a:lvl7pPr>
            <a:lvl8pPr marL="1371600" algn="l" rtl="0" eaLnBrk="1" fontAlgn="base" hangingPunct="1">
              <a:spcBef>
                <a:spcPct val="0"/>
              </a:spcBef>
              <a:spcAft>
                <a:spcPct val="0"/>
              </a:spcAft>
              <a:defRPr sz="2000" b="1">
                <a:solidFill>
                  <a:srgbClr val="005B82"/>
                </a:solidFill>
                <a:latin typeface="Arial" charset="0"/>
              </a:defRPr>
            </a:lvl8pPr>
            <a:lvl9pPr marL="1828800" algn="l" rtl="0" eaLnBrk="1" fontAlgn="base" hangingPunct="1">
              <a:spcBef>
                <a:spcPct val="0"/>
              </a:spcBef>
              <a:spcAft>
                <a:spcPct val="0"/>
              </a:spcAft>
              <a:defRPr sz="2000" b="1">
                <a:solidFill>
                  <a:srgbClr val="005B82"/>
                </a:solidFill>
                <a:latin typeface="Arial" charset="0"/>
              </a:defRPr>
            </a:lvl9pPr>
          </a:lstStyle>
          <a:p>
            <a:r>
              <a:rPr lang="de-DE" sz="2000" kern="0" dirty="0" smtClean="0"/>
              <a:t>Methode: Georeferenzierte Modellierung</a:t>
            </a:r>
            <a:endParaRPr lang="de-DE" sz="2000" b="0" kern="0" dirty="0"/>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21743" y="1156106"/>
            <a:ext cx="3363453" cy="47128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52701085"/>
      </p:ext>
    </p:extLst>
  </p:cSld>
  <p:clrMapOvr>
    <a:masterClrMapping/>
  </p:clrMapOvr>
  <p:transition>
    <p:wip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feld 20"/>
          <p:cNvSpPr txBox="1"/>
          <p:nvPr/>
        </p:nvSpPr>
        <p:spPr>
          <a:xfrm>
            <a:off x="1050421" y="1022610"/>
            <a:ext cx="4269887" cy="1077218"/>
          </a:xfrm>
          <a:prstGeom prst="rect">
            <a:avLst/>
          </a:prstGeom>
          <a:noFill/>
        </p:spPr>
        <p:txBody>
          <a:bodyPr wrap="none" rtlCol="0">
            <a:spAutoFit/>
          </a:bodyPr>
          <a:lstStyle/>
          <a:p>
            <a:pPr algn="ctr"/>
            <a:r>
              <a:rPr lang="de-DE" sz="1600" b="1" dirty="0" smtClean="0">
                <a:solidFill>
                  <a:srgbClr val="005B82"/>
                </a:solidFill>
              </a:rPr>
              <a:t>Erster Ansatz (bilanzielle Analyse):</a:t>
            </a:r>
          </a:p>
          <a:p>
            <a:pPr algn="ctr"/>
            <a:r>
              <a:rPr lang="de-DE" sz="1600" dirty="0" smtClean="0">
                <a:solidFill>
                  <a:srgbClr val="005B82"/>
                </a:solidFill>
              </a:rPr>
              <a:t>Einspeisezeitreihen der ÜNB hochskaliert</a:t>
            </a:r>
          </a:p>
          <a:p>
            <a:pPr algn="ctr"/>
            <a:r>
              <a:rPr lang="de-DE" sz="1600" dirty="0" smtClean="0">
                <a:solidFill>
                  <a:srgbClr val="005B82"/>
                </a:solidFill>
              </a:rPr>
              <a:t>Anzahl Windturbinen an Land wie Ende 2011</a:t>
            </a:r>
          </a:p>
          <a:p>
            <a:pPr algn="ctr"/>
            <a:r>
              <a:rPr lang="de-DE" sz="1600" dirty="0" smtClean="0">
                <a:solidFill>
                  <a:srgbClr val="005B82"/>
                </a:solidFill>
              </a:rPr>
              <a:t>„</a:t>
            </a:r>
            <a:r>
              <a:rPr lang="de-DE" sz="1600" dirty="0" err="1" smtClean="0">
                <a:solidFill>
                  <a:srgbClr val="005B82"/>
                </a:solidFill>
              </a:rPr>
              <a:t>Repowering</a:t>
            </a:r>
            <a:r>
              <a:rPr lang="de-DE" sz="1600" dirty="0" smtClean="0">
                <a:solidFill>
                  <a:srgbClr val="005B82"/>
                </a:solidFill>
              </a:rPr>
              <a:t>“ auf 7,5 MW WEA </a:t>
            </a:r>
            <a:endParaRPr lang="de-DE" sz="1600" dirty="0">
              <a:solidFill>
                <a:srgbClr val="005B82"/>
              </a:solidFill>
            </a:endParaRPr>
          </a:p>
        </p:txBody>
      </p:sp>
      <p:sp>
        <p:nvSpPr>
          <p:cNvPr id="36" name="Textfeld 35"/>
          <p:cNvSpPr txBox="1"/>
          <p:nvPr/>
        </p:nvSpPr>
        <p:spPr>
          <a:xfrm>
            <a:off x="5799400" y="812605"/>
            <a:ext cx="4199457" cy="1323439"/>
          </a:xfrm>
          <a:prstGeom prst="rect">
            <a:avLst/>
          </a:prstGeom>
          <a:noFill/>
        </p:spPr>
        <p:txBody>
          <a:bodyPr wrap="square" rtlCol="0">
            <a:spAutoFit/>
          </a:bodyPr>
          <a:lstStyle/>
          <a:p>
            <a:pPr algn="ctr"/>
            <a:r>
              <a:rPr lang="de-DE" sz="1600" b="1" dirty="0" smtClean="0">
                <a:solidFill>
                  <a:srgbClr val="005B82"/>
                </a:solidFill>
              </a:rPr>
              <a:t>Ergebnis:</a:t>
            </a:r>
          </a:p>
          <a:p>
            <a:pPr algn="ctr"/>
            <a:r>
              <a:rPr lang="de-DE" sz="1600" dirty="0" smtClean="0">
                <a:solidFill>
                  <a:srgbClr val="005B82"/>
                </a:solidFill>
              </a:rPr>
              <a:t>Wirtschaftliche und flächendeckende Versorgung von ¾ des deutschen Straßenverkehrs mittels Wasserstoff aus erneuerbaren Energien ist möglich [1] </a:t>
            </a:r>
            <a:endParaRPr lang="de-DE" sz="1600" dirty="0">
              <a:solidFill>
                <a:srgbClr val="005B82"/>
              </a:solidFill>
            </a:endParaRPr>
          </a:p>
        </p:txBody>
      </p:sp>
      <p:sp>
        <p:nvSpPr>
          <p:cNvPr id="37" name="Textfeld 36"/>
          <p:cNvSpPr txBox="1"/>
          <p:nvPr/>
        </p:nvSpPr>
        <p:spPr>
          <a:xfrm>
            <a:off x="1206277" y="2385691"/>
            <a:ext cx="5969495" cy="584775"/>
          </a:xfrm>
          <a:prstGeom prst="rect">
            <a:avLst/>
          </a:prstGeom>
          <a:noFill/>
        </p:spPr>
        <p:txBody>
          <a:bodyPr wrap="square" rtlCol="0">
            <a:spAutoFit/>
          </a:bodyPr>
          <a:lstStyle/>
          <a:p>
            <a:pPr algn="ctr"/>
            <a:r>
              <a:rPr lang="de-DE" sz="1600" dirty="0" smtClean="0">
                <a:solidFill>
                  <a:srgbClr val="005B82"/>
                </a:solidFill>
              </a:rPr>
              <a:t>Tiefergehende Analysen sinnvoll </a:t>
            </a:r>
            <a:br>
              <a:rPr lang="de-DE" sz="1600" dirty="0" smtClean="0">
                <a:solidFill>
                  <a:srgbClr val="005B82"/>
                </a:solidFill>
              </a:rPr>
            </a:br>
            <a:r>
              <a:rPr lang="de-DE" sz="1600" dirty="0" smtClean="0">
                <a:solidFill>
                  <a:srgbClr val="005B82"/>
                </a:solidFill>
                <a:sym typeface="Wingdings" panose="05000000000000000000" pitchFamily="2" charset="2"/>
              </a:rPr>
              <a:t></a:t>
            </a:r>
            <a:r>
              <a:rPr lang="de-DE" sz="1600" dirty="0" smtClean="0">
                <a:solidFill>
                  <a:srgbClr val="005B82"/>
                </a:solidFill>
              </a:rPr>
              <a:t> Modellierung mittels Geoinformationssystem (GIS)</a:t>
            </a:r>
            <a:endParaRPr lang="de-DE" sz="1600" dirty="0">
              <a:solidFill>
                <a:srgbClr val="005B82"/>
              </a:solidFill>
            </a:endParaRPr>
          </a:p>
        </p:txBody>
      </p:sp>
      <p:sp>
        <p:nvSpPr>
          <p:cNvPr id="2" name="Rechteck 1"/>
          <p:cNvSpPr/>
          <p:nvPr/>
        </p:nvSpPr>
        <p:spPr>
          <a:xfrm>
            <a:off x="269761" y="5835526"/>
            <a:ext cx="9583076" cy="769441"/>
          </a:xfrm>
          <a:prstGeom prst="rect">
            <a:avLst/>
          </a:prstGeom>
        </p:spPr>
        <p:txBody>
          <a:bodyPr wrap="square">
            <a:spAutoFit/>
          </a:bodyPr>
          <a:lstStyle/>
          <a:p>
            <a:r>
              <a:rPr lang="en-US" sz="1100" dirty="0" smtClean="0">
                <a:solidFill>
                  <a:srgbClr val="005B82"/>
                </a:solidFill>
              </a:rPr>
              <a:t>[1] </a:t>
            </a:r>
            <a:r>
              <a:rPr lang="en-US" sz="1100" dirty="0" err="1" smtClean="0">
                <a:solidFill>
                  <a:srgbClr val="005B82"/>
                </a:solidFill>
              </a:rPr>
              <a:t>Schiebahn</a:t>
            </a:r>
            <a:r>
              <a:rPr lang="en-US" sz="1100" dirty="0">
                <a:solidFill>
                  <a:srgbClr val="005B82"/>
                </a:solidFill>
              </a:rPr>
              <a:t>, S., et al. (2013). Power to Gas. Transition to Renewable Energy Systems. D. Stolten and V. Scherer, Wiley-VCH: 813-849.</a:t>
            </a:r>
            <a:endParaRPr lang="de-DE" sz="1100" dirty="0" smtClean="0">
              <a:solidFill>
                <a:srgbClr val="005B82"/>
              </a:solidFill>
            </a:endParaRPr>
          </a:p>
          <a:p>
            <a:r>
              <a:rPr lang="de-DE" sz="1100" dirty="0" smtClean="0">
                <a:solidFill>
                  <a:srgbClr val="005B82"/>
                </a:solidFill>
              </a:rPr>
              <a:t>[2] Robinius, M. (2015): Strom- und Gasmarktdesign zur Versorgung des deutschen Straßenverkehrs mit Wasserstoff         [3] Robinius</a:t>
            </a:r>
            <a:r>
              <a:rPr lang="de-DE" sz="1100" dirty="0">
                <a:solidFill>
                  <a:srgbClr val="005B82"/>
                </a:solidFill>
              </a:rPr>
              <a:t>, M. </a:t>
            </a:r>
            <a:r>
              <a:rPr lang="de-DE" sz="1100" dirty="0" smtClean="0">
                <a:solidFill>
                  <a:srgbClr val="005B82"/>
                </a:solidFill>
              </a:rPr>
              <a:t>und </a:t>
            </a:r>
            <a:r>
              <a:rPr lang="de-DE" sz="1100" dirty="0">
                <a:solidFill>
                  <a:srgbClr val="005B82"/>
                </a:solidFill>
              </a:rPr>
              <a:t>D. Stolten (2015). Power-</a:t>
            </a:r>
            <a:r>
              <a:rPr lang="de-DE" sz="1100" dirty="0" err="1">
                <a:solidFill>
                  <a:srgbClr val="005B82"/>
                </a:solidFill>
              </a:rPr>
              <a:t>to</a:t>
            </a:r>
            <a:r>
              <a:rPr lang="de-DE" sz="1100" dirty="0">
                <a:solidFill>
                  <a:srgbClr val="005B82"/>
                </a:solidFill>
              </a:rPr>
              <a:t>-Gas: Quantifizierung lokaler Stromüberschüsse in Deutschland anhand </a:t>
            </a:r>
            <a:r>
              <a:rPr lang="de-DE" sz="1100" dirty="0" smtClean="0">
                <a:solidFill>
                  <a:srgbClr val="005B82"/>
                </a:solidFill>
              </a:rPr>
              <a:t>unterschiedlicher Windenergie-Ausbaustufen</a:t>
            </a:r>
            <a:r>
              <a:rPr lang="de-DE" sz="1100" dirty="0">
                <a:solidFill>
                  <a:srgbClr val="005B82"/>
                </a:solidFill>
              </a:rPr>
              <a:t>. 9. Internationale Energiewirtschaftstagung Wien.</a:t>
            </a:r>
          </a:p>
        </p:txBody>
      </p:sp>
      <p:pic>
        <p:nvPicPr>
          <p:cNvPr id="1026" name="Picture 2"/>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141606" y="2130754"/>
            <a:ext cx="2955481" cy="37940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1" name="Richtungspfeil 40"/>
          <p:cNvSpPr/>
          <p:nvPr/>
        </p:nvSpPr>
        <p:spPr bwMode="auto">
          <a:xfrm>
            <a:off x="5566891" y="1178445"/>
            <a:ext cx="272378" cy="822251"/>
          </a:xfrm>
          <a:prstGeom prst="homePlate">
            <a:avLst>
              <a:gd name="adj" fmla="val 100000"/>
            </a:avLst>
          </a:prstGeom>
          <a:solidFill>
            <a:srgbClr val="005B82"/>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DE" sz="1800" b="1" i="0" u="none" strike="noStrike" cap="none" normalizeH="0" baseline="0" smtClean="0">
              <a:ln>
                <a:noFill/>
              </a:ln>
              <a:solidFill>
                <a:srgbClr val="005B82"/>
              </a:solidFill>
              <a:effectLst/>
              <a:latin typeface="Arial" charset="0"/>
            </a:endParaRPr>
          </a:p>
        </p:txBody>
      </p:sp>
      <p:sp>
        <p:nvSpPr>
          <p:cNvPr id="42" name="Richtungspfeil 41"/>
          <p:cNvSpPr/>
          <p:nvPr/>
        </p:nvSpPr>
        <p:spPr bwMode="auto">
          <a:xfrm rot="5400000">
            <a:off x="4070878" y="-302074"/>
            <a:ext cx="272378" cy="6834682"/>
          </a:xfrm>
          <a:prstGeom prst="homePlate">
            <a:avLst>
              <a:gd name="adj" fmla="val 100000"/>
            </a:avLst>
          </a:prstGeom>
          <a:solidFill>
            <a:srgbClr val="005B82"/>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DE" sz="1800" b="1" i="0" u="none" strike="noStrike" cap="none" normalizeH="0" baseline="0" smtClean="0">
              <a:ln>
                <a:noFill/>
              </a:ln>
              <a:solidFill>
                <a:srgbClr val="005B82"/>
              </a:solidFill>
              <a:effectLst/>
              <a:latin typeface="Arial" charset="0"/>
            </a:endParaRPr>
          </a:p>
        </p:txBody>
      </p:sp>
      <p:sp>
        <p:nvSpPr>
          <p:cNvPr id="6" name="Rechteck 5"/>
          <p:cNvSpPr/>
          <p:nvPr/>
        </p:nvSpPr>
        <p:spPr>
          <a:xfrm>
            <a:off x="503830" y="3277591"/>
            <a:ext cx="6961110" cy="2554545"/>
          </a:xfrm>
          <a:prstGeom prst="rect">
            <a:avLst/>
          </a:prstGeom>
        </p:spPr>
        <p:txBody>
          <a:bodyPr wrap="square">
            <a:spAutoFit/>
          </a:bodyPr>
          <a:lstStyle/>
          <a:p>
            <a:r>
              <a:rPr lang="de-DE" sz="1600" b="1" dirty="0">
                <a:solidFill>
                  <a:srgbClr val="005B82"/>
                </a:solidFill>
              </a:rPr>
              <a:t>Anwendung: </a:t>
            </a:r>
            <a:r>
              <a:rPr lang="de-DE" sz="1600" b="1" dirty="0" smtClean="0">
                <a:solidFill>
                  <a:srgbClr val="005B82"/>
                </a:solidFill>
              </a:rPr>
              <a:t/>
            </a:r>
            <a:br>
              <a:rPr lang="de-DE" sz="1600" b="1" dirty="0" smtClean="0">
                <a:solidFill>
                  <a:srgbClr val="005B82"/>
                </a:solidFill>
              </a:rPr>
            </a:br>
            <a:r>
              <a:rPr lang="de-DE" sz="1600" dirty="0" smtClean="0">
                <a:solidFill>
                  <a:srgbClr val="005B82"/>
                </a:solidFill>
              </a:rPr>
              <a:t>Modell </a:t>
            </a:r>
            <a:r>
              <a:rPr lang="de-DE" sz="1600" dirty="0">
                <a:solidFill>
                  <a:srgbClr val="005B82"/>
                </a:solidFill>
              </a:rPr>
              <a:t>zur Berechnung von stündlichen Einspeisezeitreihen </a:t>
            </a:r>
            <a:br>
              <a:rPr lang="de-DE" sz="1600" dirty="0">
                <a:solidFill>
                  <a:srgbClr val="005B82"/>
                </a:solidFill>
              </a:rPr>
            </a:br>
            <a:r>
              <a:rPr lang="de-DE" sz="1600" dirty="0">
                <a:solidFill>
                  <a:srgbClr val="005B82"/>
                </a:solidFill>
              </a:rPr>
              <a:t>von bspw. 101.161 WEA (2014: 24.762) – punktgenau – [2]</a:t>
            </a:r>
          </a:p>
          <a:p>
            <a:pPr marL="285750" indent="-285750">
              <a:buFontTx/>
              <a:buChar char="-"/>
            </a:pPr>
            <a:r>
              <a:rPr lang="de-DE" sz="1600" dirty="0">
                <a:solidFill>
                  <a:srgbClr val="005B82"/>
                </a:solidFill>
              </a:rPr>
              <a:t>Wirtschaftlichkeit der WEA (Stromgestehungskosten)</a:t>
            </a:r>
          </a:p>
          <a:p>
            <a:pPr marL="285750" indent="-285750">
              <a:buFontTx/>
              <a:buChar char="-"/>
            </a:pPr>
            <a:r>
              <a:rPr lang="de-DE" sz="1600" dirty="0">
                <a:solidFill>
                  <a:srgbClr val="005B82"/>
                </a:solidFill>
              </a:rPr>
              <a:t>Abstandsregelungen, Naturschutzgebiete, Straßen etc</a:t>
            </a:r>
            <a:r>
              <a:rPr lang="de-DE" sz="1600" dirty="0" smtClean="0">
                <a:solidFill>
                  <a:srgbClr val="005B82"/>
                </a:solidFill>
              </a:rPr>
              <a:t>.</a:t>
            </a:r>
          </a:p>
          <a:p>
            <a:endParaRPr lang="de-DE" sz="1600" dirty="0">
              <a:solidFill>
                <a:srgbClr val="005B82"/>
              </a:solidFill>
            </a:endParaRPr>
          </a:p>
          <a:p>
            <a:r>
              <a:rPr lang="de-DE" sz="1600" b="1" dirty="0">
                <a:solidFill>
                  <a:srgbClr val="005B82"/>
                </a:solidFill>
              </a:rPr>
              <a:t>Einschränkung: </a:t>
            </a:r>
            <a:r>
              <a:rPr lang="de-DE" sz="1600" b="1" dirty="0" smtClean="0">
                <a:solidFill>
                  <a:srgbClr val="005B82"/>
                </a:solidFill>
              </a:rPr>
              <a:t/>
            </a:r>
            <a:br>
              <a:rPr lang="de-DE" sz="1600" b="1" dirty="0" smtClean="0">
                <a:solidFill>
                  <a:srgbClr val="005B82"/>
                </a:solidFill>
              </a:rPr>
            </a:br>
            <a:r>
              <a:rPr lang="de-DE" sz="1600" dirty="0" smtClean="0">
                <a:solidFill>
                  <a:srgbClr val="005B82"/>
                </a:solidFill>
              </a:rPr>
              <a:t>Historische </a:t>
            </a:r>
            <a:r>
              <a:rPr lang="de-DE" sz="1600" dirty="0">
                <a:solidFill>
                  <a:srgbClr val="005B82"/>
                </a:solidFill>
              </a:rPr>
              <a:t>Windzeitreihen (Klimawandel), Anzahl </a:t>
            </a:r>
            <a:r>
              <a:rPr lang="de-DE" sz="1600" dirty="0" smtClean="0">
                <a:solidFill>
                  <a:srgbClr val="005B82"/>
                </a:solidFill>
              </a:rPr>
              <a:t>Windmesspunkte</a:t>
            </a:r>
          </a:p>
          <a:p>
            <a:endParaRPr lang="de-DE" sz="1600" dirty="0">
              <a:solidFill>
                <a:srgbClr val="005B82"/>
              </a:solidFill>
            </a:endParaRPr>
          </a:p>
          <a:p>
            <a:r>
              <a:rPr lang="de-DE" sz="1600" b="1" dirty="0">
                <a:solidFill>
                  <a:srgbClr val="005B82"/>
                </a:solidFill>
                <a:sym typeface="Wingdings" panose="05000000000000000000" pitchFamily="2" charset="2"/>
              </a:rPr>
              <a:t> </a:t>
            </a:r>
            <a:r>
              <a:rPr lang="de-DE" sz="1600" b="1" dirty="0">
                <a:solidFill>
                  <a:srgbClr val="005B82"/>
                </a:solidFill>
              </a:rPr>
              <a:t>Ergebnis: Verbesserte Analyse der Windenergie an Land möglich</a:t>
            </a:r>
          </a:p>
        </p:txBody>
      </p:sp>
      <p:sp>
        <p:nvSpPr>
          <p:cNvPr id="16" name="Titel 2"/>
          <p:cNvSpPr txBox="1">
            <a:spLocks/>
          </p:cNvSpPr>
          <p:nvPr/>
        </p:nvSpPr>
        <p:spPr bwMode="auto">
          <a:xfrm>
            <a:off x="432000" y="139179"/>
            <a:ext cx="6835204" cy="615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lvl1pPr algn="l" rtl="0" eaLnBrk="1" fontAlgn="base" hangingPunct="1">
              <a:spcBef>
                <a:spcPct val="0"/>
              </a:spcBef>
              <a:spcAft>
                <a:spcPct val="0"/>
              </a:spcAft>
              <a:defRPr sz="2400" b="1">
                <a:solidFill>
                  <a:srgbClr val="005B82"/>
                </a:solidFill>
                <a:latin typeface="+mj-lt"/>
                <a:ea typeface="+mj-ea"/>
                <a:cs typeface="+mj-cs"/>
              </a:defRPr>
            </a:lvl1pPr>
            <a:lvl2pPr algn="l" rtl="0" eaLnBrk="1" fontAlgn="base" hangingPunct="1">
              <a:spcBef>
                <a:spcPct val="0"/>
              </a:spcBef>
              <a:spcAft>
                <a:spcPct val="0"/>
              </a:spcAft>
              <a:defRPr sz="2000" b="1">
                <a:solidFill>
                  <a:srgbClr val="005B82"/>
                </a:solidFill>
                <a:latin typeface="Arial" charset="0"/>
              </a:defRPr>
            </a:lvl2pPr>
            <a:lvl3pPr algn="l" rtl="0" eaLnBrk="1" fontAlgn="base" hangingPunct="1">
              <a:spcBef>
                <a:spcPct val="0"/>
              </a:spcBef>
              <a:spcAft>
                <a:spcPct val="0"/>
              </a:spcAft>
              <a:defRPr sz="2000" b="1">
                <a:solidFill>
                  <a:srgbClr val="005B82"/>
                </a:solidFill>
                <a:latin typeface="Arial" charset="0"/>
              </a:defRPr>
            </a:lvl3pPr>
            <a:lvl4pPr algn="l" rtl="0" eaLnBrk="1" fontAlgn="base" hangingPunct="1">
              <a:spcBef>
                <a:spcPct val="0"/>
              </a:spcBef>
              <a:spcAft>
                <a:spcPct val="0"/>
              </a:spcAft>
              <a:defRPr sz="2000" b="1">
                <a:solidFill>
                  <a:srgbClr val="005B82"/>
                </a:solidFill>
                <a:latin typeface="Arial" charset="0"/>
              </a:defRPr>
            </a:lvl4pPr>
            <a:lvl5pPr algn="l" rtl="0" eaLnBrk="1" fontAlgn="base" hangingPunct="1">
              <a:spcBef>
                <a:spcPct val="0"/>
              </a:spcBef>
              <a:spcAft>
                <a:spcPct val="0"/>
              </a:spcAft>
              <a:defRPr sz="2000" b="1">
                <a:solidFill>
                  <a:srgbClr val="005B82"/>
                </a:solidFill>
                <a:latin typeface="Arial" charset="0"/>
              </a:defRPr>
            </a:lvl5pPr>
            <a:lvl6pPr marL="457200" algn="l" rtl="0" eaLnBrk="1" fontAlgn="base" hangingPunct="1">
              <a:spcBef>
                <a:spcPct val="0"/>
              </a:spcBef>
              <a:spcAft>
                <a:spcPct val="0"/>
              </a:spcAft>
              <a:defRPr sz="2000" b="1">
                <a:solidFill>
                  <a:srgbClr val="005B82"/>
                </a:solidFill>
                <a:latin typeface="Arial" charset="0"/>
              </a:defRPr>
            </a:lvl6pPr>
            <a:lvl7pPr marL="914400" algn="l" rtl="0" eaLnBrk="1" fontAlgn="base" hangingPunct="1">
              <a:spcBef>
                <a:spcPct val="0"/>
              </a:spcBef>
              <a:spcAft>
                <a:spcPct val="0"/>
              </a:spcAft>
              <a:defRPr sz="2000" b="1">
                <a:solidFill>
                  <a:srgbClr val="005B82"/>
                </a:solidFill>
                <a:latin typeface="Arial" charset="0"/>
              </a:defRPr>
            </a:lvl7pPr>
            <a:lvl8pPr marL="1371600" algn="l" rtl="0" eaLnBrk="1" fontAlgn="base" hangingPunct="1">
              <a:spcBef>
                <a:spcPct val="0"/>
              </a:spcBef>
              <a:spcAft>
                <a:spcPct val="0"/>
              </a:spcAft>
              <a:defRPr sz="2000" b="1">
                <a:solidFill>
                  <a:srgbClr val="005B82"/>
                </a:solidFill>
                <a:latin typeface="Arial" charset="0"/>
              </a:defRPr>
            </a:lvl8pPr>
            <a:lvl9pPr marL="1828800" algn="l" rtl="0" eaLnBrk="1" fontAlgn="base" hangingPunct="1">
              <a:spcBef>
                <a:spcPct val="0"/>
              </a:spcBef>
              <a:spcAft>
                <a:spcPct val="0"/>
              </a:spcAft>
              <a:defRPr sz="2000" b="1">
                <a:solidFill>
                  <a:srgbClr val="005B82"/>
                </a:solidFill>
                <a:latin typeface="Arial" charset="0"/>
              </a:defRPr>
            </a:lvl9pPr>
          </a:lstStyle>
          <a:p>
            <a:r>
              <a:rPr lang="de-DE" sz="2000" kern="0" dirty="0"/>
              <a:t>Georeferenzierte Modellierung der Windenergie </a:t>
            </a:r>
            <a:r>
              <a:rPr lang="de-DE" sz="2000" kern="0" dirty="0" smtClean="0"/>
              <a:t>an Land</a:t>
            </a:r>
          </a:p>
          <a:p>
            <a:r>
              <a:rPr lang="de-DE" sz="2000" b="0" kern="0" dirty="0" smtClean="0"/>
              <a:t>als Beispiel am IEK-3</a:t>
            </a:r>
            <a:endParaRPr lang="de-DE" sz="2000" b="0" kern="0" dirty="0"/>
          </a:p>
        </p:txBody>
      </p:sp>
      <p:sp>
        <p:nvSpPr>
          <p:cNvPr id="17" name="Ellipse 16"/>
          <p:cNvSpPr/>
          <p:nvPr/>
        </p:nvSpPr>
        <p:spPr bwMode="auto">
          <a:xfrm>
            <a:off x="269761" y="1192403"/>
            <a:ext cx="829286" cy="371670"/>
          </a:xfrm>
          <a:prstGeom prst="ellipse">
            <a:avLst/>
          </a:prstGeom>
          <a:gradFill flip="none" rotWithShape="1">
            <a:gsLst>
              <a:gs pos="57000">
                <a:srgbClr val="005B82"/>
              </a:gs>
              <a:gs pos="20000">
                <a:schemeClr val="accent1">
                  <a:lumMod val="50000"/>
                </a:schemeClr>
              </a:gs>
            </a:gsLst>
            <a:lin ang="10800000" scaled="1"/>
            <a:tileRect/>
          </a:gradFill>
          <a:ln w="9525"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de-DE" sz="1800" b="1" i="0" u="none" strike="noStrike" cap="none" normalizeH="0" baseline="0" dirty="0" smtClean="0">
                <a:ln>
                  <a:noFill/>
                </a:ln>
                <a:solidFill>
                  <a:schemeClr val="bg1"/>
                </a:solidFill>
                <a:effectLst/>
                <a:latin typeface="Arial" charset="0"/>
              </a:rPr>
              <a:t>1, 2</a:t>
            </a:r>
          </a:p>
        </p:txBody>
      </p:sp>
      <p:sp>
        <p:nvSpPr>
          <p:cNvPr id="19" name="Ellipse 18"/>
          <p:cNvSpPr/>
          <p:nvPr/>
        </p:nvSpPr>
        <p:spPr bwMode="auto">
          <a:xfrm>
            <a:off x="503830" y="2492243"/>
            <a:ext cx="354778" cy="371670"/>
          </a:xfrm>
          <a:prstGeom prst="ellipse">
            <a:avLst/>
          </a:prstGeom>
          <a:solidFill>
            <a:schemeClr val="accent2">
              <a:lumMod val="60000"/>
              <a:lumOff val="40000"/>
            </a:schemeClr>
          </a:solidFill>
          <a:ln w="9525"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de-DE" sz="1800" b="1" i="0" u="none" strike="noStrike" cap="none" normalizeH="0" baseline="0" dirty="0" smtClean="0">
                <a:ln>
                  <a:noFill/>
                </a:ln>
                <a:solidFill>
                  <a:schemeClr val="bg1"/>
                </a:solidFill>
                <a:effectLst/>
                <a:latin typeface="Arial" charset="0"/>
              </a:rPr>
              <a:t>3</a:t>
            </a:r>
          </a:p>
        </p:txBody>
      </p:sp>
    </p:spTree>
    <p:extLst>
      <p:ext uri="{BB962C8B-B14F-4D97-AF65-F5344CB8AC3E}">
        <p14:creationId xmlns:p14="http://schemas.microsoft.com/office/powerpoint/2010/main" val="3511644662"/>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42" grpId="0" animBg="1"/>
      <p:bldP spid="6" grpId="0"/>
      <p:bldP spid="1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a:xfrm>
            <a:off x="473077" y="189805"/>
            <a:ext cx="4192814" cy="400110"/>
          </a:xfrm>
        </p:spPr>
        <p:txBody>
          <a:bodyPr/>
          <a:lstStyle/>
          <a:p>
            <a:r>
              <a:rPr lang="de-DE" dirty="0" smtClean="0"/>
              <a:t>Methode: Monte-Carlo-Simulation</a:t>
            </a:r>
            <a:endParaRPr lang="de-DE" dirty="0"/>
          </a:p>
        </p:txBody>
      </p:sp>
      <p:sp>
        <p:nvSpPr>
          <p:cNvPr id="14" name="Inhaltsplatzhalter 1"/>
          <p:cNvSpPr txBox="1">
            <a:spLocks/>
          </p:cNvSpPr>
          <p:nvPr/>
        </p:nvSpPr>
        <p:spPr bwMode="auto">
          <a:xfrm>
            <a:off x="506506" y="691610"/>
            <a:ext cx="8970997" cy="987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45720" rIns="91440" bIns="45720" numCol="1" anchor="t" anchorCtr="0" compatLnSpc="1">
            <a:prstTxWarp prst="textNoShape">
              <a:avLst/>
            </a:prstTxWarp>
            <a:noAutofit/>
          </a:bodyPr>
          <a:lstStyle>
            <a:lvl1pPr marL="342900" indent="-342900" algn="l" rtl="0" eaLnBrk="1" fontAlgn="base" hangingPunct="1">
              <a:spcBef>
                <a:spcPct val="20000"/>
              </a:spcBef>
              <a:spcAft>
                <a:spcPct val="0"/>
              </a:spcAft>
              <a:buClr>
                <a:srgbClr val="009EE0"/>
              </a:buClr>
              <a:defRPr>
                <a:solidFill>
                  <a:srgbClr val="005B82"/>
                </a:solidFill>
                <a:latin typeface="+mn-lt"/>
                <a:ea typeface="+mn-ea"/>
                <a:cs typeface="+mn-cs"/>
              </a:defRPr>
            </a:lvl1pPr>
            <a:lvl2pPr marL="742950" indent="-285750" algn="l" rtl="0" eaLnBrk="1" fontAlgn="base" hangingPunct="1">
              <a:spcBef>
                <a:spcPct val="20000"/>
              </a:spcBef>
              <a:spcAft>
                <a:spcPct val="0"/>
              </a:spcAft>
              <a:buClr>
                <a:srgbClr val="005B82"/>
              </a:buClr>
              <a:buFont typeface="Wingdings" pitchFamily="2" charset="2"/>
              <a:buChar char="§"/>
              <a:defRPr>
                <a:solidFill>
                  <a:srgbClr val="005B82"/>
                </a:solidFill>
                <a:latin typeface="+mn-lt"/>
              </a:defRPr>
            </a:lvl2pPr>
            <a:lvl3pPr marL="1143000" indent="-228600" algn="l" rtl="0" eaLnBrk="1" fontAlgn="base" hangingPunct="1">
              <a:spcBef>
                <a:spcPct val="20000"/>
              </a:spcBef>
              <a:spcAft>
                <a:spcPct val="0"/>
              </a:spcAft>
              <a:buClr>
                <a:srgbClr val="005B82"/>
              </a:buClr>
              <a:buFont typeface="Wingdings" pitchFamily="2" charset="2"/>
              <a:buChar char="§"/>
              <a:defRPr i="1">
                <a:solidFill>
                  <a:srgbClr val="005B82"/>
                </a:solidFill>
                <a:latin typeface="+mn-lt"/>
              </a:defRPr>
            </a:lvl3pPr>
            <a:lvl4pPr marL="1600200" indent="-228600" algn="l" rtl="0" eaLnBrk="1" fontAlgn="base" hangingPunct="1">
              <a:spcBef>
                <a:spcPct val="20000"/>
              </a:spcBef>
              <a:spcAft>
                <a:spcPct val="0"/>
              </a:spcAft>
              <a:buClr>
                <a:srgbClr val="009EE0"/>
              </a:buClr>
              <a:defRPr>
                <a:solidFill>
                  <a:srgbClr val="005B82"/>
                </a:solidFill>
                <a:latin typeface="+mn-lt"/>
              </a:defRPr>
            </a:lvl4pPr>
            <a:lvl5pPr marL="2057400" indent="-228600" algn="l" rtl="0" eaLnBrk="1" fontAlgn="base" hangingPunct="1">
              <a:spcBef>
                <a:spcPct val="20000"/>
              </a:spcBef>
              <a:spcAft>
                <a:spcPct val="0"/>
              </a:spcAft>
              <a:buClr>
                <a:srgbClr val="009EE0"/>
              </a:buClr>
              <a:defRPr>
                <a:solidFill>
                  <a:srgbClr val="005B82"/>
                </a:solidFill>
                <a:latin typeface="+mn-lt"/>
              </a:defRPr>
            </a:lvl5pPr>
            <a:lvl6pPr marL="2514600" indent="-228600" algn="l" rtl="0" eaLnBrk="1" fontAlgn="base" hangingPunct="1">
              <a:spcBef>
                <a:spcPct val="20000"/>
              </a:spcBef>
              <a:spcAft>
                <a:spcPct val="0"/>
              </a:spcAft>
              <a:buClr>
                <a:srgbClr val="009EE0"/>
              </a:buClr>
              <a:defRPr>
                <a:solidFill>
                  <a:srgbClr val="005B82"/>
                </a:solidFill>
                <a:latin typeface="+mn-lt"/>
              </a:defRPr>
            </a:lvl6pPr>
            <a:lvl7pPr marL="2971800" indent="-228600" algn="l" rtl="0" eaLnBrk="1" fontAlgn="base" hangingPunct="1">
              <a:spcBef>
                <a:spcPct val="20000"/>
              </a:spcBef>
              <a:spcAft>
                <a:spcPct val="0"/>
              </a:spcAft>
              <a:buClr>
                <a:srgbClr val="009EE0"/>
              </a:buClr>
              <a:defRPr>
                <a:solidFill>
                  <a:srgbClr val="005B82"/>
                </a:solidFill>
                <a:latin typeface="+mn-lt"/>
              </a:defRPr>
            </a:lvl7pPr>
            <a:lvl8pPr marL="3429000" indent="-228600" algn="l" rtl="0" eaLnBrk="1" fontAlgn="base" hangingPunct="1">
              <a:spcBef>
                <a:spcPct val="20000"/>
              </a:spcBef>
              <a:spcAft>
                <a:spcPct val="0"/>
              </a:spcAft>
              <a:buClr>
                <a:srgbClr val="009EE0"/>
              </a:buClr>
              <a:defRPr>
                <a:solidFill>
                  <a:srgbClr val="005B82"/>
                </a:solidFill>
                <a:latin typeface="+mn-lt"/>
              </a:defRPr>
            </a:lvl8pPr>
            <a:lvl9pPr marL="3886200" indent="-228600" algn="l" rtl="0" eaLnBrk="1" fontAlgn="base" hangingPunct="1">
              <a:spcBef>
                <a:spcPct val="20000"/>
              </a:spcBef>
              <a:spcAft>
                <a:spcPct val="0"/>
              </a:spcAft>
              <a:buClr>
                <a:srgbClr val="009EE0"/>
              </a:buClr>
              <a:defRPr>
                <a:solidFill>
                  <a:srgbClr val="005B82"/>
                </a:solidFill>
                <a:latin typeface="+mn-lt"/>
              </a:defRPr>
            </a:lvl9pPr>
          </a:lstStyle>
          <a:p>
            <a:pPr marL="0" indent="0"/>
            <a:r>
              <a:rPr lang="de-DE" sz="1600" b="1" kern="0" dirty="0" smtClean="0"/>
              <a:t>Definition: </a:t>
            </a:r>
            <a:r>
              <a:rPr lang="de-DE" sz="1600" kern="0" dirty="0" smtClean="0"/>
              <a:t>Simulationsmethoden, bei denen Zufallsvariablen genutzt werden [1]</a:t>
            </a:r>
          </a:p>
          <a:p>
            <a:pPr marL="285750" indent="-285750">
              <a:buClr>
                <a:srgbClr val="005B82"/>
              </a:buClr>
              <a:buFont typeface="Wingdings" panose="05000000000000000000" pitchFamily="2" charset="2"/>
              <a:buChar char="§"/>
            </a:pPr>
            <a:r>
              <a:rPr lang="de-DE" sz="1600" kern="0" dirty="0" smtClean="0"/>
              <a:t>Lösung analytisch kaum lösbarer Probleme über Stochastik </a:t>
            </a:r>
          </a:p>
          <a:p>
            <a:pPr marL="285750" indent="-285750">
              <a:buClr>
                <a:srgbClr val="005B82"/>
              </a:buClr>
              <a:buFont typeface="Wingdings" panose="05000000000000000000" pitchFamily="2" charset="2"/>
              <a:buChar char="§"/>
            </a:pPr>
            <a:r>
              <a:rPr lang="de-DE" sz="1600" kern="0" dirty="0" smtClean="0">
                <a:sym typeface="Wingdings" panose="05000000000000000000" pitchFamily="2" charset="2"/>
              </a:rPr>
              <a:t>Gesetz der großen Zahlen: </a:t>
            </a:r>
            <a:r>
              <a:rPr lang="de-DE" sz="1600" i="1" kern="0" dirty="0" smtClean="0">
                <a:sym typeface="Wingdings" panose="05000000000000000000" pitchFamily="2" charset="2"/>
              </a:rPr>
              <a:t>relative Häufigkeit </a:t>
            </a:r>
            <a:r>
              <a:rPr lang="de-DE" sz="1600" i="1" kern="0" dirty="0" smtClean="0">
                <a:latin typeface="Calibri"/>
                <a:sym typeface="Wingdings" panose="05000000000000000000" pitchFamily="2" charset="2"/>
              </a:rPr>
              <a:t>≈</a:t>
            </a:r>
            <a:r>
              <a:rPr lang="de-DE" sz="1600" i="1" kern="0" dirty="0" smtClean="0">
                <a:sym typeface="Wingdings" panose="05000000000000000000" pitchFamily="2" charset="2"/>
              </a:rPr>
              <a:t> Wahrscheinlichkeit</a:t>
            </a:r>
          </a:p>
          <a:p>
            <a:pPr marL="285750" indent="-285750">
              <a:buClr>
                <a:srgbClr val="005B82"/>
              </a:buClr>
              <a:buFont typeface="Wingdings" panose="05000000000000000000" pitchFamily="2" charset="2"/>
              <a:buChar char="§"/>
            </a:pPr>
            <a:r>
              <a:rPr lang="de-DE" sz="1600" kern="0" dirty="0" smtClean="0">
                <a:sym typeface="Wingdings" panose="05000000000000000000" pitchFamily="2" charset="2"/>
              </a:rPr>
              <a:t>Physik  Neutronenstreuung im Manhattan Projekt [2]</a:t>
            </a:r>
          </a:p>
          <a:p>
            <a:pPr marL="0" indent="0">
              <a:buClr>
                <a:srgbClr val="005B82"/>
              </a:buClr>
            </a:pPr>
            <a:r>
              <a:rPr lang="de-DE" sz="1600" b="1" kern="0" dirty="0" smtClean="0">
                <a:sym typeface="Wingdings" panose="05000000000000000000" pitchFamily="2" charset="2"/>
              </a:rPr>
              <a:t>Aufgabenspektrum: </a:t>
            </a:r>
            <a:r>
              <a:rPr lang="de-DE" sz="1600" kern="0" dirty="0" smtClean="0">
                <a:sym typeface="Wingdings" panose="05000000000000000000" pitchFamily="2" charset="2"/>
              </a:rPr>
              <a:t>Abbildung von Unsicherheiten</a:t>
            </a:r>
          </a:p>
          <a:p>
            <a:pPr marL="0" indent="0">
              <a:buClr>
                <a:srgbClr val="005B82"/>
              </a:buClr>
            </a:pPr>
            <a:r>
              <a:rPr lang="de-DE" sz="1600" b="1" kern="0" dirty="0" smtClean="0">
                <a:sym typeface="Wingdings" panose="05000000000000000000" pitchFamily="2" charset="2"/>
              </a:rPr>
              <a:t>Grenzen: </a:t>
            </a:r>
            <a:r>
              <a:rPr lang="de-DE" sz="1600" kern="0" dirty="0" smtClean="0">
                <a:sym typeface="Wingdings" panose="05000000000000000000" pitchFamily="2" charset="2"/>
              </a:rPr>
              <a:t>Auswahl der Wahrscheinlichkeiten ist mit Annahmen verbunden</a:t>
            </a:r>
            <a:endParaRPr lang="de-DE" sz="1600" kern="0" dirty="0" smtClean="0"/>
          </a:p>
        </p:txBody>
      </p:sp>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44285" y="3130094"/>
            <a:ext cx="7109029" cy="24210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3" name="Textfeld 22"/>
          <p:cNvSpPr txBox="1"/>
          <p:nvPr/>
        </p:nvSpPr>
        <p:spPr>
          <a:xfrm>
            <a:off x="232611" y="5565177"/>
            <a:ext cx="9528161" cy="1008112"/>
          </a:xfrm>
          <a:prstGeom prst="rect">
            <a:avLst/>
          </a:prstGeom>
          <a:noFill/>
        </p:spPr>
        <p:txBody>
          <a:bodyPr wrap="square" rtlCol="0">
            <a:noAutofit/>
          </a:bodyPr>
          <a:lstStyle/>
          <a:p>
            <a:r>
              <a:rPr lang="de-DE" sz="1200" dirty="0" smtClean="0">
                <a:solidFill>
                  <a:srgbClr val="005B82"/>
                </a:solidFill>
              </a:rPr>
              <a:t>[1] </a:t>
            </a:r>
            <a:r>
              <a:rPr lang="de-DE" sz="1200" dirty="0" err="1" smtClean="0">
                <a:solidFill>
                  <a:srgbClr val="005B82"/>
                </a:solidFill>
              </a:rPr>
              <a:t>Cottin</a:t>
            </a:r>
            <a:r>
              <a:rPr lang="de-DE" sz="1200" dirty="0" smtClean="0">
                <a:solidFill>
                  <a:srgbClr val="005B82"/>
                </a:solidFill>
              </a:rPr>
              <a:t>, C. und </a:t>
            </a:r>
            <a:r>
              <a:rPr lang="de-DE" sz="1200" dirty="0" err="1" smtClean="0">
                <a:solidFill>
                  <a:srgbClr val="005B82"/>
                </a:solidFill>
              </a:rPr>
              <a:t>Döhler</a:t>
            </a:r>
            <a:r>
              <a:rPr lang="de-DE" sz="1200" dirty="0" smtClean="0">
                <a:solidFill>
                  <a:srgbClr val="005B82"/>
                </a:solidFill>
              </a:rPr>
              <a:t>, S.: Risikoanalyse: Modellierung, Beurteilung und Management von Risiken mit Praxisbeispielen, S. 405. 2013: Springer Fachmedien Wiesbaden       [2] R. Y. Rubinstein, A. Ridder, </a:t>
            </a:r>
            <a:r>
              <a:rPr lang="de-DE" sz="1200" dirty="0" err="1" smtClean="0">
                <a:solidFill>
                  <a:srgbClr val="005B82"/>
                </a:solidFill>
              </a:rPr>
              <a:t>and</a:t>
            </a:r>
            <a:r>
              <a:rPr lang="de-DE" sz="1200" dirty="0" smtClean="0">
                <a:solidFill>
                  <a:srgbClr val="005B82"/>
                </a:solidFill>
              </a:rPr>
              <a:t> R. </a:t>
            </a:r>
            <a:r>
              <a:rPr lang="de-DE" sz="1200" dirty="0" err="1" smtClean="0">
                <a:solidFill>
                  <a:srgbClr val="005B82"/>
                </a:solidFill>
              </a:rPr>
              <a:t>Vaisman</a:t>
            </a:r>
            <a:r>
              <a:rPr lang="de-DE" sz="1200" dirty="0" smtClean="0">
                <a:solidFill>
                  <a:srgbClr val="005B82"/>
                </a:solidFill>
              </a:rPr>
              <a:t>, </a:t>
            </a:r>
            <a:r>
              <a:rPr lang="en-US" sz="1200" i="1" dirty="0" smtClean="0">
                <a:solidFill>
                  <a:srgbClr val="005B82"/>
                </a:solidFill>
              </a:rPr>
              <a:t>Fast sequential Monte Carlo methods for counting and optimization Reuven Y. Rubinstein, Ad </a:t>
            </a:r>
            <a:r>
              <a:rPr lang="en-US" sz="1200" i="1" dirty="0" err="1" smtClean="0">
                <a:solidFill>
                  <a:srgbClr val="005B82"/>
                </a:solidFill>
              </a:rPr>
              <a:t>Riddler</a:t>
            </a:r>
            <a:r>
              <a:rPr lang="en-US" sz="1200" i="1" dirty="0" smtClean="0">
                <a:solidFill>
                  <a:srgbClr val="005B82"/>
                </a:solidFill>
              </a:rPr>
              <a:t>, </a:t>
            </a:r>
            <a:r>
              <a:rPr lang="en-US" sz="1200" i="1" dirty="0" err="1" smtClean="0">
                <a:solidFill>
                  <a:srgbClr val="005B82"/>
                </a:solidFill>
              </a:rPr>
              <a:t>Radislav</a:t>
            </a:r>
            <a:r>
              <a:rPr lang="en-US" sz="1200" i="1" dirty="0" smtClean="0">
                <a:solidFill>
                  <a:srgbClr val="005B82"/>
                </a:solidFill>
              </a:rPr>
              <a:t> </a:t>
            </a:r>
            <a:r>
              <a:rPr lang="en-US" sz="1200" i="1" dirty="0" err="1" smtClean="0">
                <a:solidFill>
                  <a:srgbClr val="005B82"/>
                </a:solidFill>
              </a:rPr>
              <a:t>Vaisman</a:t>
            </a:r>
            <a:r>
              <a:rPr lang="en-US" sz="1200" i="1" dirty="0" smtClean="0">
                <a:solidFill>
                  <a:srgbClr val="005B82"/>
                </a:solidFill>
              </a:rPr>
              <a:t>. [E-Book]</a:t>
            </a:r>
            <a:r>
              <a:rPr lang="en-US" sz="1200" dirty="0" smtClean="0">
                <a:solidFill>
                  <a:srgbClr val="005B82"/>
                </a:solidFill>
              </a:rPr>
              <a:t>. Hoboken, N.J.: J. Wiley &amp; Sons, 2014.</a:t>
            </a:r>
            <a:endParaRPr lang="de-DE" sz="1200" i="1" dirty="0" smtClean="0">
              <a:solidFill>
                <a:srgbClr val="005B82"/>
              </a:solidFill>
            </a:endParaRPr>
          </a:p>
          <a:p>
            <a:r>
              <a:rPr lang="de-DE" sz="1200" dirty="0" smtClean="0">
                <a:solidFill>
                  <a:srgbClr val="005B82"/>
                </a:solidFill>
              </a:rPr>
              <a:t>[3] J. </a:t>
            </a:r>
            <a:r>
              <a:rPr lang="de-DE" sz="1200" dirty="0" err="1" smtClean="0">
                <a:solidFill>
                  <a:srgbClr val="005B82"/>
                </a:solidFill>
              </a:rPr>
              <a:t>Werhahn</a:t>
            </a:r>
            <a:r>
              <a:rPr lang="de-DE" sz="1200" dirty="0" smtClean="0">
                <a:solidFill>
                  <a:srgbClr val="005B82"/>
                </a:solidFill>
              </a:rPr>
              <a:t>, "Kosten von Brennstoffzellensystemen auf Massenbasis in Abhängigkeit von der Absatzmenge," Dr. (Univ.) Dissertation / </a:t>
            </a:r>
            <a:r>
              <a:rPr lang="de-DE" sz="1200" dirty="0" err="1" smtClean="0">
                <a:solidFill>
                  <a:srgbClr val="005B82"/>
                </a:solidFill>
              </a:rPr>
              <a:t>PhD</a:t>
            </a:r>
            <a:r>
              <a:rPr lang="de-DE" sz="1200" dirty="0" smtClean="0">
                <a:solidFill>
                  <a:srgbClr val="005B82"/>
                </a:solidFill>
              </a:rPr>
              <a:t> Thesis, RWTH Aachen, Jülich, 2009.</a:t>
            </a:r>
          </a:p>
        </p:txBody>
      </p:sp>
      <p:sp>
        <p:nvSpPr>
          <p:cNvPr id="25" name="Inhaltsplatzhalter 1"/>
          <p:cNvSpPr txBox="1">
            <a:spLocks/>
          </p:cNvSpPr>
          <p:nvPr/>
        </p:nvSpPr>
        <p:spPr bwMode="auto">
          <a:xfrm>
            <a:off x="8353314" y="5253929"/>
            <a:ext cx="2574286" cy="936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45720" rIns="91440" bIns="45720" numCol="1" anchor="t" anchorCtr="0" compatLnSpc="1">
            <a:prstTxWarp prst="textNoShape">
              <a:avLst/>
            </a:prstTxWarp>
            <a:normAutofit/>
          </a:bodyPr>
          <a:lstStyle>
            <a:lvl1pPr marL="342900" indent="-342900" algn="l" rtl="0" eaLnBrk="1" fontAlgn="base" hangingPunct="1">
              <a:spcBef>
                <a:spcPct val="20000"/>
              </a:spcBef>
              <a:spcAft>
                <a:spcPct val="0"/>
              </a:spcAft>
              <a:buClr>
                <a:srgbClr val="009EE0"/>
              </a:buClr>
              <a:defRPr>
                <a:solidFill>
                  <a:srgbClr val="005B82"/>
                </a:solidFill>
                <a:latin typeface="+mn-lt"/>
                <a:ea typeface="+mn-ea"/>
                <a:cs typeface="+mn-cs"/>
              </a:defRPr>
            </a:lvl1pPr>
            <a:lvl2pPr marL="742950" indent="-285750" algn="l" rtl="0" eaLnBrk="1" fontAlgn="base" hangingPunct="1">
              <a:spcBef>
                <a:spcPct val="20000"/>
              </a:spcBef>
              <a:spcAft>
                <a:spcPct val="0"/>
              </a:spcAft>
              <a:buClr>
                <a:srgbClr val="005B82"/>
              </a:buClr>
              <a:buFont typeface="Wingdings" pitchFamily="2" charset="2"/>
              <a:buChar char="§"/>
              <a:defRPr>
                <a:solidFill>
                  <a:srgbClr val="005B82"/>
                </a:solidFill>
                <a:latin typeface="+mn-lt"/>
              </a:defRPr>
            </a:lvl2pPr>
            <a:lvl3pPr marL="1143000" indent="-228600" algn="l" rtl="0" eaLnBrk="1" fontAlgn="base" hangingPunct="1">
              <a:spcBef>
                <a:spcPct val="20000"/>
              </a:spcBef>
              <a:spcAft>
                <a:spcPct val="0"/>
              </a:spcAft>
              <a:buClr>
                <a:srgbClr val="005B82"/>
              </a:buClr>
              <a:buFont typeface="Wingdings" pitchFamily="2" charset="2"/>
              <a:buChar char="§"/>
              <a:defRPr i="1">
                <a:solidFill>
                  <a:srgbClr val="005B82"/>
                </a:solidFill>
                <a:latin typeface="+mn-lt"/>
              </a:defRPr>
            </a:lvl3pPr>
            <a:lvl4pPr marL="1600200" indent="-228600" algn="l" rtl="0" eaLnBrk="1" fontAlgn="base" hangingPunct="1">
              <a:spcBef>
                <a:spcPct val="20000"/>
              </a:spcBef>
              <a:spcAft>
                <a:spcPct val="0"/>
              </a:spcAft>
              <a:buClr>
                <a:srgbClr val="009EE0"/>
              </a:buClr>
              <a:defRPr>
                <a:solidFill>
                  <a:srgbClr val="005B82"/>
                </a:solidFill>
                <a:latin typeface="+mn-lt"/>
              </a:defRPr>
            </a:lvl4pPr>
            <a:lvl5pPr marL="2057400" indent="-228600" algn="l" rtl="0" eaLnBrk="1" fontAlgn="base" hangingPunct="1">
              <a:spcBef>
                <a:spcPct val="20000"/>
              </a:spcBef>
              <a:spcAft>
                <a:spcPct val="0"/>
              </a:spcAft>
              <a:buClr>
                <a:srgbClr val="009EE0"/>
              </a:buClr>
              <a:defRPr>
                <a:solidFill>
                  <a:srgbClr val="005B82"/>
                </a:solidFill>
                <a:latin typeface="+mn-lt"/>
              </a:defRPr>
            </a:lvl5pPr>
            <a:lvl6pPr marL="2514600" indent="-228600" algn="l" rtl="0" eaLnBrk="1" fontAlgn="base" hangingPunct="1">
              <a:spcBef>
                <a:spcPct val="20000"/>
              </a:spcBef>
              <a:spcAft>
                <a:spcPct val="0"/>
              </a:spcAft>
              <a:buClr>
                <a:srgbClr val="009EE0"/>
              </a:buClr>
              <a:defRPr>
                <a:solidFill>
                  <a:srgbClr val="005B82"/>
                </a:solidFill>
                <a:latin typeface="+mn-lt"/>
              </a:defRPr>
            </a:lvl6pPr>
            <a:lvl7pPr marL="2971800" indent="-228600" algn="l" rtl="0" eaLnBrk="1" fontAlgn="base" hangingPunct="1">
              <a:spcBef>
                <a:spcPct val="20000"/>
              </a:spcBef>
              <a:spcAft>
                <a:spcPct val="0"/>
              </a:spcAft>
              <a:buClr>
                <a:srgbClr val="009EE0"/>
              </a:buClr>
              <a:defRPr>
                <a:solidFill>
                  <a:srgbClr val="005B82"/>
                </a:solidFill>
                <a:latin typeface="+mn-lt"/>
              </a:defRPr>
            </a:lvl7pPr>
            <a:lvl8pPr marL="3429000" indent="-228600" algn="l" rtl="0" eaLnBrk="1" fontAlgn="base" hangingPunct="1">
              <a:spcBef>
                <a:spcPct val="20000"/>
              </a:spcBef>
              <a:spcAft>
                <a:spcPct val="0"/>
              </a:spcAft>
              <a:buClr>
                <a:srgbClr val="009EE0"/>
              </a:buClr>
              <a:defRPr>
                <a:solidFill>
                  <a:srgbClr val="005B82"/>
                </a:solidFill>
                <a:latin typeface="+mn-lt"/>
              </a:defRPr>
            </a:lvl8pPr>
            <a:lvl9pPr marL="3886200" indent="-228600" algn="l" rtl="0" eaLnBrk="1" fontAlgn="base" hangingPunct="1">
              <a:spcBef>
                <a:spcPct val="20000"/>
              </a:spcBef>
              <a:spcAft>
                <a:spcPct val="0"/>
              </a:spcAft>
              <a:buClr>
                <a:srgbClr val="009EE0"/>
              </a:buClr>
              <a:defRPr>
                <a:solidFill>
                  <a:srgbClr val="005B82"/>
                </a:solidFill>
                <a:latin typeface="+mn-lt"/>
              </a:defRPr>
            </a:lvl9pPr>
          </a:lstStyle>
          <a:p>
            <a:pPr marL="0" indent="0"/>
            <a:r>
              <a:rPr lang="de-DE" sz="1400" kern="0" dirty="0" smtClean="0">
                <a:sym typeface="Wingdings" panose="05000000000000000000" pitchFamily="2" charset="2"/>
              </a:rPr>
              <a:t>[3]</a:t>
            </a:r>
            <a:endParaRPr lang="de-DE" sz="1400" dirty="0" smtClean="0"/>
          </a:p>
        </p:txBody>
      </p:sp>
      <p:sp>
        <p:nvSpPr>
          <p:cNvPr id="2" name="Rechteck 1"/>
          <p:cNvSpPr/>
          <p:nvPr/>
        </p:nvSpPr>
        <p:spPr>
          <a:xfrm>
            <a:off x="112295" y="2454658"/>
            <a:ext cx="9889958" cy="584775"/>
          </a:xfrm>
          <a:prstGeom prst="rect">
            <a:avLst/>
          </a:prstGeom>
        </p:spPr>
        <p:txBody>
          <a:bodyPr wrap="square">
            <a:spAutoFit/>
          </a:bodyPr>
          <a:lstStyle/>
          <a:p>
            <a:pPr algn="ctr"/>
            <a:r>
              <a:rPr lang="de-DE" sz="1600" dirty="0">
                <a:solidFill>
                  <a:srgbClr val="005B82"/>
                </a:solidFill>
              </a:rPr>
              <a:t>Vorabanalysen anhand von „simplen“, oft </a:t>
            </a:r>
            <a:r>
              <a:rPr lang="de-DE" sz="1600" dirty="0" smtClean="0">
                <a:solidFill>
                  <a:srgbClr val="005B82"/>
                </a:solidFill>
              </a:rPr>
              <a:t>bilanziellen, </a:t>
            </a:r>
            <a:br>
              <a:rPr lang="de-DE" sz="1600" dirty="0" smtClean="0">
                <a:solidFill>
                  <a:srgbClr val="005B82"/>
                </a:solidFill>
              </a:rPr>
            </a:br>
            <a:r>
              <a:rPr lang="de-DE" sz="1600" dirty="0" smtClean="0">
                <a:solidFill>
                  <a:srgbClr val="005B82"/>
                </a:solidFill>
              </a:rPr>
              <a:t>thermodynamikbasierten Ansätzen meistens inhärent</a:t>
            </a:r>
            <a:endParaRPr lang="de-DE" sz="1600" dirty="0">
              <a:solidFill>
                <a:srgbClr val="005B82"/>
              </a:solidFill>
            </a:endParaRPr>
          </a:p>
        </p:txBody>
      </p:sp>
      <p:sp>
        <p:nvSpPr>
          <p:cNvPr id="10" name="Pfeil nach unten 9"/>
          <p:cNvSpPr/>
          <p:nvPr/>
        </p:nvSpPr>
        <p:spPr bwMode="auto">
          <a:xfrm>
            <a:off x="4498611" y="3013167"/>
            <a:ext cx="600375" cy="500054"/>
          </a:xfrm>
          <a:prstGeom prst="downArrow">
            <a:avLst/>
          </a:prstGeom>
          <a:solidFill>
            <a:srgbClr val="005B82"/>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DE" sz="1800" b="1" i="0" u="none" strike="noStrike" cap="none" normalizeH="0" baseline="0" smtClean="0">
              <a:ln>
                <a:noFill/>
              </a:ln>
              <a:solidFill>
                <a:schemeClr val="tx1"/>
              </a:solidFill>
              <a:effectLst/>
              <a:latin typeface="Arial" charset="0"/>
            </a:endParaRPr>
          </a:p>
        </p:txBody>
      </p:sp>
      <p:cxnSp>
        <p:nvCxnSpPr>
          <p:cNvPr id="5" name="Gerade Verbindung 4"/>
          <p:cNvCxnSpPr/>
          <p:nvPr/>
        </p:nvCxnSpPr>
        <p:spPr bwMode="auto">
          <a:xfrm>
            <a:off x="473077" y="2454658"/>
            <a:ext cx="8678543" cy="0"/>
          </a:xfrm>
          <a:prstGeom prst="line">
            <a:avLst/>
          </a:prstGeom>
          <a:solidFill>
            <a:schemeClr val="accent1"/>
          </a:solidFill>
          <a:ln w="12700" cap="flat" cmpd="sng" algn="ctr">
            <a:solidFill>
              <a:srgbClr val="005B82"/>
            </a:solidFill>
            <a:prstDash val="sysDot"/>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710259821"/>
      </p:ext>
    </p:extLst>
  </p:cSld>
  <p:clrMapOvr>
    <a:masterClrMapping/>
  </p:clrMapOvr>
  <p:transition spd="med">
    <p:wipe dir="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a:xfrm>
            <a:off x="473077" y="252484"/>
            <a:ext cx="7099059" cy="707886"/>
          </a:xfrm>
        </p:spPr>
        <p:txBody>
          <a:bodyPr/>
          <a:lstStyle/>
          <a:p>
            <a:r>
              <a:rPr lang="de-DE" dirty="0" smtClean="0"/>
              <a:t>Monte-Carlo-Simulation der Wasserstoff-Transportkosten</a:t>
            </a:r>
            <a:br>
              <a:rPr lang="de-DE" dirty="0" smtClean="0"/>
            </a:br>
            <a:r>
              <a:rPr lang="de-DE" b="0" dirty="0" smtClean="0"/>
              <a:t>als Beispiel am IEK-3</a:t>
            </a:r>
            <a:endParaRPr lang="de-DE" b="0" dirty="0"/>
          </a:p>
        </p:txBody>
      </p:sp>
      <p:sp>
        <p:nvSpPr>
          <p:cNvPr id="5" name="Inhaltsplatzhalter 1"/>
          <p:cNvSpPr txBox="1">
            <a:spLocks/>
          </p:cNvSpPr>
          <p:nvPr/>
        </p:nvSpPr>
        <p:spPr bwMode="auto">
          <a:xfrm>
            <a:off x="495302" y="1577340"/>
            <a:ext cx="8826184" cy="4427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45720" rIns="91440" bIns="45720" numCol="1" anchor="t" anchorCtr="0" compatLnSpc="1">
            <a:prstTxWarp prst="textNoShape">
              <a:avLst/>
            </a:prstTxWarp>
            <a:normAutofit lnSpcReduction="10000"/>
          </a:bodyPr>
          <a:lstStyle>
            <a:lvl1pPr marL="342900" indent="-342900" algn="l" rtl="0" eaLnBrk="1" fontAlgn="base" hangingPunct="1">
              <a:spcBef>
                <a:spcPct val="20000"/>
              </a:spcBef>
              <a:spcAft>
                <a:spcPct val="0"/>
              </a:spcAft>
              <a:buClr>
                <a:srgbClr val="009EE0"/>
              </a:buClr>
              <a:defRPr>
                <a:solidFill>
                  <a:srgbClr val="005B82"/>
                </a:solidFill>
                <a:latin typeface="+mn-lt"/>
                <a:ea typeface="+mn-ea"/>
                <a:cs typeface="+mn-cs"/>
              </a:defRPr>
            </a:lvl1pPr>
            <a:lvl2pPr marL="742950" indent="-285750" algn="l" rtl="0" eaLnBrk="1" fontAlgn="base" hangingPunct="1">
              <a:spcBef>
                <a:spcPct val="20000"/>
              </a:spcBef>
              <a:spcAft>
                <a:spcPct val="0"/>
              </a:spcAft>
              <a:buClr>
                <a:srgbClr val="005B82"/>
              </a:buClr>
              <a:buFont typeface="Wingdings" pitchFamily="2" charset="2"/>
              <a:buChar char="§"/>
              <a:defRPr>
                <a:solidFill>
                  <a:srgbClr val="005B82"/>
                </a:solidFill>
                <a:latin typeface="+mn-lt"/>
              </a:defRPr>
            </a:lvl2pPr>
            <a:lvl3pPr marL="1143000" indent="-228600" algn="l" rtl="0" eaLnBrk="1" fontAlgn="base" hangingPunct="1">
              <a:spcBef>
                <a:spcPct val="20000"/>
              </a:spcBef>
              <a:spcAft>
                <a:spcPct val="0"/>
              </a:spcAft>
              <a:buClr>
                <a:srgbClr val="005B82"/>
              </a:buClr>
              <a:buFont typeface="Wingdings" pitchFamily="2" charset="2"/>
              <a:buChar char="§"/>
              <a:defRPr i="1">
                <a:solidFill>
                  <a:srgbClr val="005B82"/>
                </a:solidFill>
                <a:latin typeface="+mn-lt"/>
              </a:defRPr>
            </a:lvl3pPr>
            <a:lvl4pPr marL="1600200" indent="-228600" algn="l" rtl="0" eaLnBrk="1" fontAlgn="base" hangingPunct="1">
              <a:spcBef>
                <a:spcPct val="20000"/>
              </a:spcBef>
              <a:spcAft>
                <a:spcPct val="0"/>
              </a:spcAft>
              <a:buClr>
                <a:srgbClr val="009EE0"/>
              </a:buClr>
              <a:defRPr>
                <a:solidFill>
                  <a:srgbClr val="005B82"/>
                </a:solidFill>
                <a:latin typeface="+mn-lt"/>
              </a:defRPr>
            </a:lvl4pPr>
            <a:lvl5pPr marL="2057400" indent="-228600" algn="l" rtl="0" eaLnBrk="1" fontAlgn="base" hangingPunct="1">
              <a:spcBef>
                <a:spcPct val="20000"/>
              </a:spcBef>
              <a:spcAft>
                <a:spcPct val="0"/>
              </a:spcAft>
              <a:buClr>
                <a:srgbClr val="009EE0"/>
              </a:buClr>
              <a:defRPr>
                <a:solidFill>
                  <a:srgbClr val="005B82"/>
                </a:solidFill>
                <a:latin typeface="+mn-lt"/>
              </a:defRPr>
            </a:lvl5pPr>
            <a:lvl6pPr marL="2514600" indent="-228600" algn="l" rtl="0" eaLnBrk="1" fontAlgn="base" hangingPunct="1">
              <a:spcBef>
                <a:spcPct val="20000"/>
              </a:spcBef>
              <a:spcAft>
                <a:spcPct val="0"/>
              </a:spcAft>
              <a:buClr>
                <a:srgbClr val="009EE0"/>
              </a:buClr>
              <a:defRPr>
                <a:solidFill>
                  <a:srgbClr val="005B82"/>
                </a:solidFill>
                <a:latin typeface="+mn-lt"/>
              </a:defRPr>
            </a:lvl6pPr>
            <a:lvl7pPr marL="2971800" indent="-228600" algn="l" rtl="0" eaLnBrk="1" fontAlgn="base" hangingPunct="1">
              <a:spcBef>
                <a:spcPct val="20000"/>
              </a:spcBef>
              <a:spcAft>
                <a:spcPct val="0"/>
              </a:spcAft>
              <a:buClr>
                <a:srgbClr val="009EE0"/>
              </a:buClr>
              <a:defRPr>
                <a:solidFill>
                  <a:srgbClr val="005B82"/>
                </a:solidFill>
                <a:latin typeface="+mn-lt"/>
              </a:defRPr>
            </a:lvl7pPr>
            <a:lvl8pPr marL="3429000" indent="-228600" algn="l" rtl="0" eaLnBrk="1" fontAlgn="base" hangingPunct="1">
              <a:spcBef>
                <a:spcPct val="20000"/>
              </a:spcBef>
              <a:spcAft>
                <a:spcPct val="0"/>
              </a:spcAft>
              <a:buClr>
                <a:srgbClr val="009EE0"/>
              </a:buClr>
              <a:defRPr>
                <a:solidFill>
                  <a:srgbClr val="005B82"/>
                </a:solidFill>
                <a:latin typeface="+mn-lt"/>
              </a:defRPr>
            </a:lvl8pPr>
            <a:lvl9pPr marL="3886200" indent="-228600" algn="l" rtl="0" eaLnBrk="1" fontAlgn="base" hangingPunct="1">
              <a:spcBef>
                <a:spcPct val="20000"/>
              </a:spcBef>
              <a:spcAft>
                <a:spcPct val="0"/>
              </a:spcAft>
              <a:buClr>
                <a:srgbClr val="009EE0"/>
              </a:buClr>
              <a:defRPr>
                <a:solidFill>
                  <a:srgbClr val="005B82"/>
                </a:solidFill>
                <a:latin typeface="+mn-lt"/>
              </a:defRPr>
            </a:lvl9pPr>
          </a:lstStyle>
          <a:p>
            <a:r>
              <a:rPr lang="de-DE" sz="1600" b="1" kern="0" dirty="0" smtClean="0"/>
              <a:t>Anwendung: </a:t>
            </a:r>
            <a:r>
              <a:rPr lang="de-DE" sz="1600" kern="0" dirty="0" smtClean="0"/>
              <a:t>Berechnung der </a:t>
            </a:r>
            <a:endParaRPr lang="de-DE" sz="1600" kern="0" dirty="0"/>
          </a:p>
          <a:p>
            <a:r>
              <a:rPr lang="de-DE" sz="1600" kern="0" dirty="0" smtClean="0"/>
              <a:t>Wasserstoff-Transportkosten [1] </a:t>
            </a:r>
            <a:endParaRPr lang="de-DE" sz="1600" kern="0" dirty="0"/>
          </a:p>
          <a:p>
            <a:pPr defTabSz="360000"/>
            <a:r>
              <a:rPr lang="de-DE" sz="1600" kern="0" dirty="0" smtClean="0"/>
              <a:t>Berücksichtige Unsicherheiten:</a:t>
            </a:r>
          </a:p>
          <a:p>
            <a:pPr marL="285750" indent="-285750">
              <a:buClr>
                <a:srgbClr val="005B82"/>
              </a:buClr>
              <a:buFont typeface="Wingdings" panose="05000000000000000000" pitchFamily="2" charset="2"/>
              <a:buChar char="§"/>
            </a:pPr>
            <a:r>
              <a:rPr lang="de-DE" sz="1600" kern="0" dirty="0" smtClean="0"/>
              <a:t>Kosten H2-Pipeline</a:t>
            </a:r>
          </a:p>
          <a:p>
            <a:pPr marL="285750" indent="-285750">
              <a:buClr>
                <a:srgbClr val="005B82"/>
              </a:buClr>
              <a:buFont typeface="Wingdings" panose="05000000000000000000" pitchFamily="2" charset="2"/>
              <a:buChar char="§"/>
            </a:pPr>
            <a:r>
              <a:rPr lang="de-DE" sz="1600" kern="0" dirty="0" smtClean="0"/>
              <a:t>Stromkosten</a:t>
            </a:r>
          </a:p>
          <a:p>
            <a:pPr marL="285750" indent="-285750">
              <a:buClr>
                <a:srgbClr val="005B82"/>
              </a:buClr>
              <a:buFont typeface="Wingdings" panose="05000000000000000000" pitchFamily="2" charset="2"/>
              <a:buChar char="§"/>
            </a:pPr>
            <a:r>
              <a:rPr lang="de-DE" sz="1600" kern="0" dirty="0" err="1" smtClean="0"/>
              <a:t>Kompressorwirkungsgrad</a:t>
            </a:r>
            <a:endParaRPr lang="de-DE" sz="1600" kern="0" dirty="0" smtClean="0"/>
          </a:p>
          <a:p>
            <a:pPr marL="285750" indent="-285750">
              <a:buClr>
                <a:srgbClr val="005B82"/>
              </a:buClr>
              <a:buFont typeface="Wingdings" panose="05000000000000000000" pitchFamily="2" charset="2"/>
              <a:buChar char="§"/>
            </a:pPr>
            <a:r>
              <a:rPr lang="de-DE" sz="1600" kern="0" dirty="0" err="1" smtClean="0"/>
              <a:t>Kompressorkosten</a:t>
            </a:r>
            <a:endParaRPr lang="de-DE" sz="1600" kern="0" dirty="0" smtClean="0"/>
          </a:p>
          <a:p>
            <a:pPr marL="285750" indent="-285750">
              <a:buClr>
                <a:srgbClr val="005B82"/>
              </a:buClr>
              <a:buFont typeface="Wingdings" panose="05000000000000000000" pitchFamily="2" charset="2"/>
              <a:buChar char="§"/>
            </a:pPr>
            <a:r>
              <a:rPr lang="de-DE" sz="1600" kern="0" dirty="0" smtClean="0"/>
              <a:t>Zinssatz</a:t>
            </a:r>
          </a:p>
          <a:p>
            <a:pPr marL="285750" indent="-285750">
              <a:buClr>
                <a:srgbClr val="005B82"/>
              </a:buClr>
              <a:buFont typeface="Wingdings" panose="05000000000000000000" pitchFamily="2" charset="2"/>
              <a:buChar char="§"/>
            </a:pPr>
            <a:r>
              <a:rPr lang="de-DE" sz="1600" kern="0" dirty="0" smtClean="0"/>
              <a:t>Zusatzkosten bei Distributionspipeline</a:t>
            </a:r>
          </a:p>
          <a:p>
            <a:pPr marL="285750" indent="-285750">
              <a:buClr>
                <a:srgbClr val="005B82"/>
              </a:buClr>
              <a:buFont typeface="Wingdings" panose="05000000000000000000" pitchFamily="2" charset="2"/>
              <a:buChar char="§"/>
            </a:pPr>
            <a:endParaRPr lang="de-DE" sz="1600" kern="0" dirty="0"/>
          </a:p>
          <a:p>
            <a:pPr marL="285750" indent="-285750">
              <a:buClr>
                <a:srgbClr val="005B82"/>
              </a:buClr>
              <a:buFont typeface="Wingdings" panose="05000000000000000000" pitchFamily="2" charset="2"/>
              <a:buChar char="§"/>
            </a:pPr>
            <a:endParaRPr lang="de-DE" sz="1600" kern="0" dirty="0" smtClean="0"/>
          </a:p>
          <a:p>
            <a:pPr marL="285750" indent="-285750">
              <a:buClr>
                <a:srgbClr val="005B82"/>
              </a:buClr>
              <a:buFont typeface="Wingdings" panose="05000000000000000000" pitchFamily="2" charset="2"/>
              <a:buChar char="§"/>
            </a:pPr>
            <a:endParaRPr lang="de-DE" sz="1600" kern="0" dirty="0"/>
          </a:p>
          <a:p>
            <a:r>
              <a:rPr lang="de-DE" sz="1600" b="1" dirty="0"/>
              <a:t>Einschränkung: </a:t>
            </a:r>
            <a:r>
              <a:rPr lang="de-DE" sz="1600" dirty="0"/>
              <a:t>Inputdaten zum Teil </a:t>
            </a:r>
            <a:r>
              <a:rPr lang="de-DE" sz="1600" dirty="0" smtClean="0"/>
              <a:t>Geschäftsgeheimnisse bzw. </a:t>
            </a:r>
            <a:r>
              <a:rPr lang="de-DE" sz="1600" dirty="0"/>
              <a:t>wenig Literatur</a:t>
            </a:r>
          </a:p>
          <a:p>
            <a:endParaRPr lang="de-DE" sz="1600" dirty="0"/>
          </a:p>
          <a:p>
            <a:r>
              <a:rPr lang="de-DE" sz="1600" b="1" dirty="0">
                <a:sym typeface="Wingdings" panose="05000000000000000000" pitchFamily="2" charset="2"/>
              </a:rPr>
              <a:t> </a:t>
            </a:r>
            <a:r>
              <a:rPr lang="de-DE" sz="1600" b="1" dirty="0"/>
              <a:t>Ergebnis: Modell zur Berücksichtigung von Unsicherheiten </a:t>
            </a:r>
          </a:p>
          <a:p>
            <a:pPr marL="285750" indent="-285750">
              <a:buClr>
                <a:srgbClr val="005B82"/>
              </a:buClr>
              <a:buFont typeface="Wingdings" panose="05000000000000000000" pitchFamily="2" charset="2"/>
              <a:buChar char="§"/>
            </a:pPr>
            <a:endParaRPr lang="de-DE" sz="1600" kern="0" dirty="0" smtClean="0"/>
          </a:p>
          <a:p>
            <a:pPr>
              <a:buFont typeface="Arial" panose="020B0604020202020204" pitchFamily="34" charset="0"/>
              <a:buChar char="•"/>
            </a:pPr>
            <a:endParaRPr lang="de-DE" sz="1600" kern="0" dirty="0" smtClean="0"/>
          </a:p>
          <a:p>
            <a:pPr>
              <a:buFont typeface="Arial" panose="020B0604020202020204" pitchFamily="34" charset="0"/>
              <a:buChar char="•"/>
            </a:pPr>
            <a:endParaRPr lang="de-DE" sz="1600" kern="0" dirty="0"/>
          </a:p>
        </p:txBody>
      </p:sp>
      <p:graphicFrame>
        <p:nvGraphicFramePr>
          <p:cNvPr id="8" name="Inhaltsplatzhalter 7"/>
          <p:cNvGraphicFramePr>
            <a:graphicFrameLocks noGrp="1"/>
          </p:cNvGraphicFramePr>
          <p:nvPr>
            <p:ph idx="1"/>
            <p:extLst>
              <p:ext uri="{D42A27DB-BD31-4B8C-83A1-F6EECF244321}">
                <p14:modId xmlns:p14="http://schemas.microsoft.com/office/powerpoint/2010/main" val="2468359374"/>
              </p:ext>
            </p:extLst>
          </p:nvPr>
        </p:nvGraphicFramePr>
        <p:xfrm>
          <a:off x="4715551" y="1348530"/>
          <a:ext cx="5057274" cy="3060700"/>
        </p:xfrm>
        <a:graphic>
          <a:graphicData uri="http://schemas.openxmlformats.org/drawingml/2006/chart">
            <c:chart xmlns:c="http://schemas.openxmlformats.org/drawingml/2006/chart" xmlns:r="http://schemas.openxmlformats.org/officeDocument/2006/relationships" r:id="rId2"/>
          </a:graphicData>
        </a:graphic>
      </p:graphicFrame>
      <p:sp>
        <p:nvSpPr>
          <p:cNvPr id="12" name="Textfeld 11"/>
          <p:cNvSpPr txBox="1"/>
          <p:nvPr/>
        </p:nvSpPr>
        <p:spPr>
          <a:xfrm>
            <a:off x="256673" y="6016651"/>
            <a:ext cx="9721517" cy="755604"/>
          </a:xfrm>
          <a:prstGeom prst="rect">
            <a:avLst/>
          </a:prstGeom>
          <a:noFill/>
        </p:spPr>
        <p:txBody>
          <a:bodyPr wrap="square" rtlCol="0">
            <a:noAutofit/>
          </a:bodyPr>
          <a:lstStyle/>
          <a:p>
            <a:r>
              <a:rPr lang="de-DE" sz="1200" dirty="0" smtClean="0">
                <a:solidFill>
                  <a:srgbClr val="005B82"/>
                </a:solidFill>
              </a:rPr>
              <a:t>* Pipeline basiert mit Transmissions- </a:t>
            </a:r>
            <a:r>
              <a:rPr lang="de-DE" sz="1200" smtClean="0">
                <a:solidFill>
                  <a:srgbClr val="005B82"/>
                </a:solidFill>
              </a:rPr>
              <a:t>und Distributionsnetz</a:t>
            </a:r>
            <a:endParaRPr lang="de-DE" sz="1200" dirty="0" smtClean="0">
              <a:solidFill>
                <a:srgbClr val="005B82"/>
              </a:solidFill>
            </a:endParaRPr>
          </a:p>
          <a:p>
            <a:r>
              <a:rPr lang="de-DE" sz="1200" dirty="0" smtClean="0">
                <a:solidFill>
                  <a:srgbClr val="005B82"/>
                </a:solidFill>
              </a:rPr>
              <a:t>[</a:t>
            </a:r>
            <a:r>
              <a:rPr lang="de-DE" sz="1200" dirty="0">
                <a:solidFill>
                  <a:srgbClr val="005B82"/>
                </a:solidFill>
              </a:rPr>
              <a:t>1] D. Krieg, Konzept und Kosten eines Pipelinesystems zur Versorgung des deutschen </a:t>
            </a:r>
            <a:r>
              <a:rPr lang="de-DE" sz="1200" dirty="0" err="1">
                <a:solidFill>
                  <a:srgbClr val="005B82"/>
                </a:solidFill>
              </a:rPr>
              <a:t>Strassenverkehrs</a:t>
            </a:r>
            <a:r>
              <a:rPr lang="de-DE" sz="1200" dirty="0">
                <a:solidFill>
                  <a:srgbClr val="005B82"/>
                </a:solidFill>
              </a:rPr>
              <a:t> mit </a:t>
            </a:r>
            <a:r>
              <a:rPr lang="de-DE" sz="1200" dirty="0" smtClean="0">
                <a:solidFill>
                  <a:srgbClr val="005B82"/>
                </a:solidFill>
              </a:rPr>
              <a:t>Wasserstoff. </a:t>
            </a:r>
            <a:br>
              <a:rPr lang="de-DE" sz="1200" dirty="0" smtClean="0">
                <a:solidFill>
                  <a:srgbClr val="005B82"/>
                </a:solidFill>
              </a:rPr>
            </a:br>
            <a:r>
              <a:rPr lang="de-DE" sz="1200" dirty="0" smtClean="0">
                <a:solidFill>
                  <a:srgbClr val="005B82"/>
                </a:solidFill>
              </a:rPr>
              <a:t>Jülich</a:t>
            </a:r>
            <a:r>
              <a:rPr lang="de-DE" sz="1200" dirty="0">
                <a:solidFill>
                  <a:srgbClr val="005B82"/>
                </a:solidFill>
              </a:rPr>
              <a:t>: Forschungszentrum, Zentralbibliothek, 2012</a:t>
            </a:r>
            <a:r>
              <a:rPr lang="de-DE" sz="1200" dirty="0" smtClean="0">
                <a:solidFill>
                  <a:srgbClr val="005B82"/>
                </a:solidFill>
              </a:rPr>
              <a:t>.                </a:t>
            </a:r>
            <a:endParaRPr lang="de-DE" sz="1200" dirty="0">
              <a:solidFill>
                <a:srgbClr val="005B82"/>
              </a:solidFill>
            </a:endParaRPr>
          </a:p>
        </p:txBody>
      </p:sp>
      <p:sp>
        <p:nvSpPr>
          <p:cNvPr id="13" name="Richtungspfeil 12"/>
          <p:cNvSpPr/>
          <p:nvPr/>
        </p:nvSpPr>
        <p:spPr bwMode="auto">
          <a:xfrm>
            <a:off x="4443173" y="1577340"/>
            <a:ext cx="272378" cy="2330364"/>
          </a:xfrm>
          <a:prstGeom prst="homePlate">
            <a:avLst>
              <a:gd name="adj" fmla="val 100000"/>
            </a:avLst>
          </a:prstGeom>
          <a:solidFill>
            <a:srgbClr val="005B82"/>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DE" sz="1800" b="1" i="0" u="none" strike="noStrike" cap="none" normalizeH="0" baseline="0" smtClean="0">
              <a:ln>
                <a:noFill/>
              </a:ln>
              <a:solidFill>
                <a:srgbClr val="005B82"/>
              </a:solidFill>
              <a:effectLst/>
              <a:latin typeface="Arial" charset="0"/>
            </a:endParaRPr>
          </a:p>
        </p:txBody>
      </p:sp>
      <p:cxnSp>
        <p:nvCxnSpPr>
          <p:cNvPr id="18" name="Gerade Verbindung mit Pfeil 17"/>
          <p:cNvCxnSpPr/>
          <p:nvPr/>
        </p:nvCxnSpPr>
        <p:spPr bwMode="auto">
          <a:xfrm>
            <a:off x="7438786" y="1947111"/>
            <a:ext cx="266700" cy="7620"/>
          </a:xfrm>
          <a:prstGeom prst="straightConnector1">
            <a:avLst/>
          </a:prstGeom>
          <a:solidFill>
            <a:schemeClr val="accent1"/>
          </a:solidFill>
          <a:ln w="9525" cap="flat" cmpd="sng" algn="ctr">
            <a:solidFill>
              <a:srgbClr val="005B82"/>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 name="Gerade Verbindung mit Pfeil 8"/>
          <p:cNvCxnSpPr/>
          <p:nvPr/>
        </p:nvCxnSpPr>
        <p:spPr bwMode="auto">
          <a:xfrm>
            <a:off x="6299796" y="2356185"/>
            <a:ext cx="266700" cy="7620"/>
          </a:xfrm>
          <a:prstGeom prst="straightConnector1">
            <a:avLst/>
          </a:prstGeom>
          <a:solidFill>
            <a:schemeClr val="accent1"/>
          </a:solidFill>
          <a:ln w="9525" cap="flat" cmpd="sng" algn="ctr">
            <a:solidFill>
              <a:schemeClr val="bg1">
                <a:lumMod val="50000"/>
              </a:schemeClr>
            </a:solidFill>
            <a:prstDash val="solid"/>
            <a:round/>
            <a:headEnd type="triangle" w="med" len="med"/>
            <a:tailEnd type="non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655615441"/>
      </p:ext>
    </p:extLst>
  </p:cSld>
  <p:clrMapOvr>
    <a:masterClrMapping/>
  </p:clrMapOvr>
  <p:transition spd="med">
    <p:wipe dir="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a:xfrm>
            <a:off x="473077" y="189805"/>
            <a:ext cx="4978286" cy="400110"/>
          </a:xfrm>
        </p:spPr>
        <p:txBody>
          <a:bodyPr/>
          <a:lstStyle/>
          <a:p>
            <a:r>
              <a:rPr lang="de-DE" dirty="0" smtClean="0"/>
              <a:t>Methode: Agentenbasierte Modellierung</a:t>
            </a:r>
            <a:endParaRPr lang="de-DE" dirty="0"/>
          </a:p>
        </p:txBody>
      </p:sp>
      <p:sp>
        <p:nvSpPr>
          <p:cNvPr id="14" name="Inhaltsplatzhalter 1"/>
          <p:cNvSpPr txBox="1">
            <a:spLocks/>
          </p:cNvSpPr>
          <p:nvPr/>
        </p:nvSpPr>
        <p:spPr bwMode="auto">
          <a:xfrm>
            <a:off x="506507" y="691610"/>
            <a:ext cx="4779868" cy="987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45720" rIns="91440" bIns="45720" numCol="1" anchor="t" anchorCtr="0" compatLnSpc="1">
            <a:prstTxWarp prst="textNoShape">
              <a:avLst/>
            </a:prstTxWarp>
            <a:noAutofit/>
          </a:bodyPr>
          <a:lstStyle>
            <a:lvl1pPr marL="342900" indent="-342900" algn="l" rtl="0" eaLnBrk="1" fontAlgn="base" hangingPunct="1">
              <a:spcBef>
                <a:spcPct val="20000"/>
              </a:spcBef>
              <a:spcAft>
                <a:spcPct val="0"/>
              </a:spcAft>
              <a:buClr>
                <a:srgbClr val="009EE0"/>
              </a:buClr>
              <a:defRPr>
                <a:solidFill>
                  <a:srgbClr val="005B82"/>
                </a:solidFill>
                <a:latin typeface="+mn-lt"/>
                <a:ea typeface="+mn-ea"/>
                <a:cs typeface="+mn-cs"/>
              </a:defRPr>
            </a:lvl1pPr>
            <a:lvl2pPr marL="742950" indent="-285750" algn="l" rtl="0" eaLnBrk="1" fontAlgn="base" hangingPunct="1">
              <a:spcBef>
                <a:spcPct val="20000"/>
              </a:spcBef>
              <a:spcAft>
                <a:spcPct val="0"/>
              </a:spcAft>
              <a:buClr>
                <a:srgbClr val="005B82"/>
              </a:buClr>
              <a:buFont typeface="Wingdings" pitchFamily="2" charset="2"/>
              <a:buChar char="§"/>
              <a:defRPr>
                <a:solidFill>
                  <a:srgbClr val="005B82"/>
                </a:solidFill>
                <a:latin typeface="+mn-lt"/>
              </a:defRPr>
            </a:lvl2pPr>
            <a:lvl3pPr marL="1143000" indent="-228600" algn="l" rtl="0" eaLnBrk="1" fontAlgn="base" hangingPunct="1">
              <a:spcBef>
                <a:spcPct val="20000"/>
              </a:spcBef>
              <a:spcAft>
                <a:spcPct val="0"/>
              </a:spcAft>
              <a:buClr>
                <a:srgbClr val="005B82"/>
              </a:buClr>
              <a:buFont typeface="Wingdings" pitchFamily="2" charset="2"/>
              <a:buChar char="§"/>
              <a:defRPr i="1">
                <a:solidFill>
                  <a:srgbClr val="005B82"/>
                </a:solidFill>
                <a:latin typeface="+mn-lt"/>
              </a:defRPr>
            </a:lvl3pPr>
            <a:lvl4pPr marL="1600200" indent="-228600" algn="l" rtl="0" eaLnBrk="1" fontAlgn="base" hangingPunct="1">
              <a:spcBef>
                <a:spcPct val="20000"/>
              </a:spcBef>
              <a:spcAft>
                <a:spcPct val="0"/>
              </a:spcAft>
              <a:buClr>
                <a:srgbClr val="009EE0"/>
              </a:buClr>
              <a:defRPr>
                <a:solidFill>
                  <a:srgbClr val="005B82"/>
                </a:solidFill>
                <a:latin typeface="+mn-lt"/>
              </a:defRPr>
            </a:lvl4pPr>
            <a:lvl5pPr marL="2057400" indent="-228600" algn="l" rtl="0" eaLnBrk="1" fontAlgn="base" hangingPunct="1">
              <a:spcBef>
                <a:spcPct val="20000"/>
              </a:spcBef>
              <a:spcAft>
                <a:spcPct val="0"/>
              </a:spcAft>
              <a:buClr>
                <a:srgbClr val="009EE0"/>
              </a:buClr>
              <a:defRPr>
                <a:solidFill>
                  <a:srgbClr val="005B82"/>
                </a:solidFill>
                <a:latin typeface="+mn-lt"/>
              </a:defRPr>
            </a:lvl5pPr>
            <a:lvl6pPr marL="2514600" indent="-228600" algn="l" rtl="0" eaLnBrk="1" fontAlgn="base" hangingPunct="1">
              <a:spcBef>
                <a:spcPct val="20000"/>
              </a:spcBef>
              <a:spcAft>
                <a:spcPct val="0"/>
              </a:spcAft>
              <a:buClr>
                <a:srgbClr val="009EE0"/>
              </a:buClr>
              <a:defRPr>
                <a:solidFill>
                  <a:srgbClr val="005B82"/>
                </a:solidFill>
                <a:latin typeface="+mn-lt"/>
              </a:defRPr>
            </a:lvl6pPr>
            <a:lvl7pPr marL="2971800" indent="-228600" algn="l" rtl="0" eaLnBrk="1" fontAlgn="base" hangingPunct="1">
              <a:spcBef>
                <a:spcPct val="20000"/>
              </a:spcBef>
              <a:spcAft>
                <a:spcPct val="0"/>
              </a:spcAft>
              <a:buClr>
                <a:srgbClr val="009EE0"/>
              </a:buClr>
              <a:defRPr>
                <a:solidFill>
                  <a:srgbClr val="005B82"/>
                </a:solidFill>
                <a:latin typeface="+mn-lt"/>
              </a:defRPr>
            </a:lvl7pPr>
            <a:lvl8pPr marL="3429000" indent="-228600" algn="l" rtl="0" eaLnBrk="1" fontAlgn="base" hangingPunct="1">
              <a:spcBef>
                <a:spcPct val="20000"/>
              </a:spcBef>
              <a:spcAft>
                <a:spcPct val="0"/>
              </a:spcAft>
              <a:buClr>
                <a:srgbClr val="009EE0"/>
              </a:buClr>
              <a:defRPr>
                <a:solidFill>
                  <a:srgbClr val="005B82"/>
                </a:solidFill>
                <a:latin typeface="+mn-lt"/>
              </a:defRPr>
            </a:lvl8pPr>
            <a:lvl9pPr marL="3886200" indent="-228600" algn="l" rtl="0" eaLnBrk="1" fontAlgn="base" hangingPunct="1">
              <a:spcBef>
                <a:spcPct val="20000"/>
              </a:spcBef>
              <a:spcAft>
                <a:spcPct val="0"/>
              </a:spcAft>
              <a:buClr>
                <a:srgbClr val="009EE0"/>
              </a:buClr>
              <a:defRPr>
                <a:solidFill>
                  <a:srgbClr val="005B82"/>
                </a:solidFill>
                <a:latin typeface="+mn-lt"/>
              </a:defRPr>
            </a:lvl9pPr>
          </a:lstStyle>
          <a:p>
            <a:pPr marL="0" indent="0"/>
            <a:r>
              <a:rPr lang="de-DE" sz="1600" b="1" kern="0" dirty="0" smtClean="0"/>
              <a:t>Definition: </a:t>
            </a:r>
            <a:r>
              <a:rPr lang="de-DE" sz="1600" kern="0" dirty="0"/>
              <a:t>Modellierung sozio-technischer Systeme zum Verständnis von Dynamiken und strukturellen Veränderungen in sich entwickelnden </a:t>
            </a:r>
            <a:r>
              <a:rPr lang="de-DE" sz="1600" kern="0" dirty="0" smtClean="0"/>
              <a:t>Systemen. </a:t>
            </a:r>
          </a:p>
          <a:p>
            <a:pPr marL="0" indent="0"/>
            <a:r>
              <a:rPr lang="de-DE" sz="1600" kern="0" dirty="0" smtClean="0"/>
              <a:t>Systemverhalten </a:t>
            </a:r>
            <a:r>
              <a:rPr lang="de-DE" sz="1600" kern="0" dirty="0"/>
              <a:t>ergibt sich aus dem Verhalten aller </a:t>
            </a:r>
            <a:r>
              <a:rPr lang="de-DE" sz="1600" kern="0" dirty="0" smtClean="0"/>
              <a:t>modellierten Agenten [1] </a:t>
            </a:r>
          </a:p>
          <a:p>
            <a:pPr marL="0" indent="0"/>
            <a:r>
              <a:rPr lang="de-DE" sz="1600" kern="0" dirty="0" smtClean="0"/>
              <a:t>Agenten sind [4]</a:t>
            </a:r>
          </a:p>
          <a:p>
            <a:pPr marL="285750" indent="-285750">
              <a:buClr>
                <a:srgbClr val="005B82"/>
              </a:buClr>
              <a:buFont typeface="Wingdings" panose="05000000000000000000" pitchFamily="2" charset="2"/>
              <a:buChar char="§"/>
            </a:pPr>
            <a:r>
              <a:rPr lang="de-DE" sz="1600" kern="0" dirty="0" smtClean="0"/>
              <a:t>autonom, beeinflussen sich gegenseitig</a:t>
            </a:r>
          </a:p>
          <a:p>
            <a:pPr marL="285750" indent="-285750">
              <a:buClr>
                <a:srgbClr val="005B82"/>
              </a:buClr>
              <a:buFont typeface="Wingdings" panose="05000000000000000000" pitchFamily="2" charset="2"/>
              <a:buChar char="§"/>
            </a:pPr>
            <a:r>
              <a:rPr lang="de-DE" sz="1600" kern="0" dirty="0" smtClean="0"/>
              <a:t>basieren auf einfachen Regeln </a:t>
            </a:r>
          </a:p>
          <a:p>
            <a:pPr marL="285750" indent="-285750">
              <a:buClr>
                <a:srgbClr val="005B82"/>
              </a:buClr>
              <a:buFont typeface="Wingdings" panose="05000000000000000000" pitchFamily="2" charset="2"/>
              <a:buChar char="§"/>
            </a:pPr>
            <a:r>
              <a:rPr lang="de-DE" sz="1600" kern="0" dirty="0" smtClean="0"/>
              <a:t>sind anpassungs- und lernfähig </a:t>
            </a:r>
          </a:p>
          <a:p>
            <a:pPr marL="0" indent="0"/>
            <a:endParaRPr lang="de-DE" sz="1600" b="1" kern="0" dirty="0">
              <a:sym typeface="Wingdings" panose="05000000000000000000" pitchFamily="2" charset="2"/>
            </a:endParaRPr>
          </a:p>
          <a:p>
            <a:pPr marL="0" indent="0"/>
            <a:r>
              <a:rPr lang="de-DE" sz="1600" b="1" kern="0" dirty="0">
                <a:sym typeface="Wingdings" panose="05000000000000000000" pitchFamily="2" charset="2"/>
              </a:rPr>
              <a:t>Aufgabenspektrum: </a:t>
            </a:r>
            <a:r>
              <a:rPr lang="de-DE" sz="1600" kern="0" dirty="0">
                <a:sym typeface="Wingdings" panose="05000000000000000000" pitchFamily="2" charset="2"/>
              </a:rPr>
              <a:t>Zeigt emergente</a:t>
            </a:r>
            <a:r>
              <a:rPr lang="de-DE" sz="1600" kern="0" baseline="30000" dirty="0">
                <a:sym typeface="Wingdings" panose="05000000000000000000" pitchFamily="2" charset="2"/>
              </a:rPr>
              <a:t>1</a:t>
            </a:r>
            <a:r>
              <a:rPr lang="de-DE" sz="1600" kern="0" dirty="0">
                <a:sym typeface="Wingdings" panose="05000000000000000000" pitchFamily="2" charset="2"/>
              </a:rPr>
              <a:t> </a:t>
            </a:r>
            <a:r>
              <a:rPr lang="de-DE" sz="1600" kern="0" dirty="0" smtClean="0">
                <a:sym typeface="Wingdings" panose="05000000000000000000" pitchFamily="2" charset="2"/>
              </a:rPr>
              <a:t>Phänomene auf </a:t>
            </a:r>
            <a:r>
              <a:rPr lang="de-DE" sz="1600" kern="0" dirty="0">
                <a:sym typeface="Wingdings" panose="05000000000000000000" pitchFamily="2" charset="2"/>
              </a:rPr>
              <a:t>(bspw. </a:t>
            </a:r>
            <a:r>
              <a:rPr lang="de-DE" sz="1600" kern="0" dirty="0" smtClean="0">
                <a:sym typeface="Wingdings" panose="05000000000000000000" pitchFamily="2" charset="2"/>
              </a:rPr>
              <a:t>Entstehung </a:t>
            </a:r>
            <a:r>
              <a:rPr lang="de-DE" sz="1600" kern="0" dirty="0">
                <a:sym typeface="Wingdings" panose="05000000000000000000" pitchFamily="2" charset="2"/>
              </a:rPr>
              <a:t>von Stau</a:t>
            </a:r>
            <a:r>
              <a:rPr lang="de-DE" sz="1600" kern="0" dirty="0" smtClean="0">
                <a:sym typeface="Wingdings" panose="05000000000000000000" pitchFamily="2" charset="2"/>
              </a:rPr>
              <a:t>) und beschreibt zum Teil natürliches Verhalten [1,2]</a:t>
            </a:r>
            <a:endParaRPr lang="de-DE" sz="1600" kern="0" dirty="0">
              <a:sym typeface="Wingdings" panose="05000000000000000000" pitchFamily="2" charset="2"/>
            </a:endParaRPr>
          </a:p>
          <a:p>
            <a:pPr marL="0" indent="0"/>
            <a:endParaRPr lang="de-DE" sz="1600" kern="0" dirty="0" smtClean="0">
              <a:sym typeface="Wingdings" panose="05000000000000000000" pitchFamily="2" charset="2"/>
            </a:endParaRPr>
          </a:p>
          <a:p>
            <a:pPr marL="0" indent="0">
              <a:buClr>
                <a:srgbClr val="005B82"/>
              </a:buClr>
            </a:pPr>
            <a:r>
              <a:rPr lang="de-DE" sz="1600" b="1" kern="0" dirty="0" smtClean="0">
                <a:sym typeface="Wingdings" panose="05000000000000000000" pitchFamily="2" charset="2"/>
              </a:rPr>
              <a:t>Grenzen: </a:t>
            </a:r>
            <a:r>
              <a:rPr lang="de-DE" sz="1600" kern="0" dirty="0" smtClean="0">
                <a:sym typeface="Wingdings" panose="05000000000000000000" pitchFamily="2" charset="2"/>
              </a:rPr>
              <a:t>Zeigt eher Tendenzen auf -</a:t>
            </a:r>
            <a:r>
              <a:rPr lang="de-DE" sz="1600" b="1" kern="0" dirty="0" smtClean="0">
                <a:sym typeface="Wingdings" panose="05000000000000000000" pitchFamily="2" charset="2"/>
              </a:rPr>
              <a:t> </a:t>
            </a:r>
            <a:r>
              <a:rPr lang="de-DE" sz="1600" kern="0" dirty="0" smtClean="0">
                <a:sym typeface="Wingdings" panose="05000000000000000000" pitchFamily="2" charset="2"/>
              </a:rPr>
              <a:t>menschliches Verhalten nicht vollständig modellierbar</a:t>
            </a:r>
            <a:endParaRPr lang="de-DE" sz="1600" kern="0" dirty="0" smtClean="0"/>
          </a:p>
        </p:txBody>
      </p:sp>
      <p:sp>
        <p:nvSpPr>
          <p:cNvPr id="23" name="Textfeld 22"/>
          <p:cNvSpPr txBox="1"/>
          <p:nvPr/>
        </p:nvSpPr>
        <p:spPr>
          <a:xfrm>
            <a:off x="202131" y="5405157"/>
            <a:ext cx="9528161" cy="1008112"/>
          </a:xfrm>
          <a:prstGeom prst="rect">
            <a:avLst/>
          </a:prstGeom>
          <a:noFill/>
        </p:spPr>
        <p:txBody>
          <a:bodyPr wrap="square" rtlCol="0">
            <a:noAutofit/>
          </a:bodyPr>
          <a:lstStyle/>
          <a:p>
            <a:pPr defTabSz="36000"/>
            <a:r>
              <a:rPr lang="de-DE" sz="1200" baseline="30000" dirty="0" smtClean="0">
                <a:solidFill>
                  <a:srgbClr val="005B82"/>
                </a:solidFill>
              </a:rPr>
              <a:t>1</a:t>
            </a:r>
            <a:r>
              <a:rPr lang="de-DE" sz="1200" dirty="0" smtClean="0">
                <a:solidFill>
                  <a:srgbClr val="005B82"/>
                </a:solidFill>
              </a:rPr>
              <a:t> </a:t>
            </a:r>
            <a:r>
              <a:rPr lang="de-DE" sz="1200" dirty="0">
                <a:solidFill>
                  <a:srgbClr val="005B82"/>
                </a:solidFill>
              </a:rPr>
              <a:t>aus sich selbst </a:t>
            </a:r>
            <a:r>
              <a:rPr lang="de-DE" sz="1200" dirty="0" smtClean="0">
                <a:solidFill>
                  <a:srgbClr val="005B82"/>
                </a:solidFill>
              </a:rPr>
              <a:t>heraus entwickelnd</a:t>
            </a:r>
            <a:endParaRPr lang="de-DE" sz="1200" dirty="0">
              <a:solidFill>
                <a:srgbClr val="005B82"/>
              </a:solidFill>
            </a:endParaRPr>
          </a:p>
          <a:p>
            <a:r>
              <a:rPr lang="de-DE" sz="1200" dirty="0" smtClean="0">
                <a:solidFill>
                  <a:srgbClr val="005B82"/>
                </a:solidFill>
              </a:rPr>
              <a:t>[1] </a:t>
            </a:r>
            <a:r>
              <a:rPr lang="en-US" sz="1200" dirty="0" smtClean="0">
                <a:solidFill>
                  <a:srgbClr val="005B82"/>
                </a:solidFill>
              </a:rPr>
              <a:t>van </a:t>
            </a:r>
            <a:r>
              <a:rPr lang="en-US" sz="1200" dirty="0">
                <a:solidFill>
                  <a:srgbClr val="005B82"/>
                </a:solidFill>
              </a:rPr>
              <a:t>Dam, K.H., Nikolic, I., </a:t>
            </a:r>
            <a:r>
              <a:rPr lang="en-US" sz="1200" dirty="0" err="1">
                <a:solidFill>
                  <a:srgbClr val="005B82"/>
                </a:solidFill>
              </a:rPr>
              <a:t>Lukszo,Z</a:t>
            </a:r>
            <a:r>
              <a:rPr lang="en-US" sz="1200" dirty="0">
                <a:solidFill>
                  <a:srgbClr val="005B82"/>
                </a:solidFill>
              </a:rPr>
              <a:t>. Agent-Based Modelling of Socio-Technical Systems, Springer </a:t>
            </a:r>
            <a:r>
              <a:rPr lang="en-US" sz="1200" dirty="0" smtClean="0">
                <a:solidFill>
                  <a:srgbClr val="005B82"/>
                </a:solidFill>
              </a:rPr>
              <a:t>2012</a:t>
            </a:r>
          </a:p>
          <a:p>
            <a:r>
              <a:rPr lang="en-US" sz="1200" dirty="0" smtClean="0">
                <a:solidFill>
                  <a:srgbClr val="005B82"/>
                </a:solidFill>
              </a:rPr>
              <a:t>[2] </a:t>
            </a:r>
            <a:r>
              <a:rPr lang="en-US" sz="1200" dirty="0" err="1" smtClean="0">
                <a:solidFill>
                  <a:srgbClr val="005B82"/>
                </a:solidFill>
              </a:rPr>
              <a:t>Bazghandi</a:t>
            </a:r>
            <a:r>
              <a:rPr lang="en-US" sz="1200" dirty="0">
                <a:solidFill>
                  <a:srgbClr val="005B82"/>
                </a:solidFill>
              </a:rPr>
              <a:t>, A., Techniques, Advantages and Problems of Agent Based Modeling for Traffic Simulation, IJCSI 2012</a:t>
            </a:r>
          </a:p>
          <a:p>
            <a:r>
              <a:rPr lang="en-US" sz="1200" dirty="0" smtClean="0">
                <a:solidFill>
                  <a:srgbClr val="005B82"/>
                </a:solidFill>
              </a:rPr>
              <a:t>[</a:t>
            </a:r>
            <a:r>
              <a:rPr lang="en-US" sz="1200" dirty="0">
                <a:solidFill>
                  <a:srgbClr val="005B82"/>
                </a:solidFill>
              </a:rPr>
              <a:t>3] Wooldridge, M., Jennings, N.R., Intelligent agents: theory and practice, The Knowledge Engineering Review, </a:t>
            </a:r>
            <a:r>
              <a:rPr lang="en-US" sz="1200" dirty="0" smtClean="0">
                <a:solidFill>
                  <a:srgbClr val="005B82"/>
                </a:solidFill>
              </a:rPr>
              <a:t>1995</a:t>
            </a:r>
          </a:p>
          <a:p>
            <a:r>
              <a:rPr lang="en-US" sz="1200" dirty="0" smtClean="0">
                <a:solidFill>
                  <a:srgbClr val="005B82"/>
                </a:solidFill>
              </a:rPr>
              <a:t>[4] </a:t>
            </a:r>
            <a:r>
              <a:rPr lang="en-US" sz="1200" dirty="0" err="1" smtClean="0">
                <a:solidFill>
                  <a:srgbClr val="005B82"/>
                </a:solidFill>
              </a:rPr>
              <a:t>Schuckel</a:t>
            </a:r>
            <a:r>
              <a:rPr lang="en-US" sz="1200" dirty="0" smtClean="0">
                <a:solidFill>
                  <a:srgbClr val="005B82"/>
                </a:solidFill>
              </a:rPr>
              <a:t>, M.. </a:t>
            </a:r>
            <a:r>
              <a:rPr lang="en-US" sz="1200" dirty="0" err="1">
                <a:solidFill>
                  <a:srgbClr val="005B82"/>
                </a:solidFill>
              </a:rPr>
              <a:t>Toporowski</a:t>
            </a:r>
            <a:r>
              <a:rPr lang="en-US" sz="1200" dirty="0">
                <a:solidFill>
                  <a:srgbClr val="005B82"/>
                </a:solidFill>
              </a:rPr>
              <a:t>, W.. </a:t>
            </a:r>
            <a:r>
              <a:rPr lang="de-DE" sz="1200" dirty="0">
                <a:solidFill>
                  <a:srgbClr val="005B82"/>
                </a:solidFill>
              </a:rPr>
              <a:t>Theoretische Fundierung und praktische Relevanz der Handelsforschung</a:t>
            </a:r>
            <a:r>
              <a:rPr lang="en-US" sz="1200" dirty="0">
                <a:solidFill>
                  <a:srgbClr val="005B82"/>
                </a:solidFill>
              </a:rPr>
              <a:t>, S. </a:t>
            </a:r>
            <a:r>
              <a:rPr lang="en-US" sz="1200" dirty="0" smtClean="0">
                <a:solidFill>
                  <a:srgbClr val="005B82"/>
                </a:solidFill>
              </a:rPr>
              <a:t>240</a:t>
            </a:r>
          </a:p>
          <a:p>
            <a:r>
              <a:rPr lang="en-US" sz="1200" dirty="0" smtClean="0">
                <a:solidFill>
                  <a:srgbClr val="005B82"/>
                </a:solidFill>
              </a:rPr>
              <a:t>[5] </a:t>
            </a:r>
            <a:r>
              <a:rPr lang="en-US" sz="1200" dirty="0" err="1" smtClean="0">
                <a:solidFill>
                  <a:srgbClr val="005B82"/>
                </a:solidFill>
              </a:rPr>
              <a:t>Wessler</a:t>
            </a:r>
            <a:r>
              <a:rPr lang="en-US" sz="1200" dirty="0" smtClean="0">
                <a:solidFill>
                  <a:srgbClr val="005B82"/>
                </a:solidFill>
              </a:rPr>
              <a:t>, M. und </a:t>
            </a:r>
            <a:r>
              <a:rPr lang="en-US" sz="1200" dirty="0" err="1" smtClean="0">
                <a:solidFill>
                  <a:srgbClr val="005B82"/>
                </a:solidFill>
              </a:rPr>
              <a:t>Röpcke</a:t>
            </a:r>
            <a:r>
              <a:rPr lang="en-US" sz="1200" dirty="0" smtClean="0">
                <a:solidFill>
                  <a:srgbClr val="005B82"/>
                </a:solidFill>
              </a:rPr>
              <a:t>, H. </a:t>
            </a:r>
            <a:r>
              <a:rPr lang="en-US" sz="1200" dirty="0" err="1" smtClean="0">
                <a:solidFill>
                  <a:srgbClr val="005B82"/>
                </a:solidFill>
              </a:rPr>
              <a:t>Graphen</a:t>
            </a:r>
            <a:r>
              <a:rPr lang="en-US" sz="1200" dirty="0" smtClean="0">
                <a:solidFill>
                  <a:srgbClr val="005B82"/>
                </a:solidFill>
              </a:rPr>
              <a:t> und </a:t>
            </a:r>
            <a:r>
              <a:rPr lang="en-US" sz="1200" dirty="0" err="1" smtClean="0">
                <a:solidFill>
                  <a:srgbClr val="005B82"/>
                </a:solidFill>
              </a:rPr>
              <a:t>Netzwerktheorie</a:t>
            </a:r>
            <a:r>
              <a:rPr lang="en-US" sz="1200" dirty="0" smtClean="0">
                <a:solidFill>
                  <a:srgbClr val="005B82"/>
                </a:solidFill>
              </a:rPr>
              <a:t>: </a:t>
            </a:r>
            <a:r>
              <a:rPr lang="en-US" sz="1200" dirty="0" err="1" smtClean="0">
                <a:solidFill>
                  <a:srgbClr val="005B82"/>
                </a:solidFill>
              </a:rPr>
              <a:t>Grundlagen</a:t>
            </a:r>
            <a:r>
              <a:rPr lang="en-US" sz="1200" dirty="0" smtClean="0">
                <a:solidFill>
                  <a:srgbClr val="005B82"/>
                </a:solidFill>
              </a:rPr>
              <a:t> - </a:t>
            </a:r>
            <a:r>
              <a:rPr lang="en-US" sz="1200" dirty="0" err="1" smtClean="0">
                <a:solidFill>
                  <a:srgbClr val="005B82"/>
                </a:solidFill>
              </a:rPr>
              <a:t>Methoden</a:t>
            </a:r>
            <a:r>
              <a:rPr lang="en-US" sz="1200" dirty="0">
                <a:solidFill>
                  <a:srgbClr val="005B82"/>
                </a:solidFill>
              </a:rPr>
              <a:t> </a:t>
            </a:r>
            <a:r>
              <a:rPr lang="en-US" sz="1200" dirty="0" smtClean="0">
                <a:solidFill>
                  <a:srgbClr val="005B82"/>
                </a:solidFill>
              </a:rPr>
              <a:t>- </a:t>
            </a:r>
            <a:r>
              <a:rPr lang="en-US" sz="1200" dirty="0" err="1" smtClean="0">
                <a:solidFill>
                  <a:srgbClr val="005B82"/>
                </a:solidFill>
              </a:rPr>
              <a:t>Anwendungen</a:t>
            </a:r>
            <a:r>
              <a:rPr lang="en-US" sz="1200" dirty="0" smtClean="0">
                <a:solidFill>
                  <a:srgbClr val="005B82"/>
                </a:solidFill>
              </a:rPr>
              <a:t>, 2014, S. 235</a:t>
            </a:r>
            <a:endParaRPr lang="en-US" sz="1200" dirty="0">
              <a:solidFill>
                <a:srgbClr val="005B82"/>
              </a:solidFill>
            </a:endParaRPr>
          </a:p>
          <a:p>
            <a:endParaRPr lang="en-US" sz="1200" dirty="0" smtClean="0">
              <a:solidFill>
                <a:srgbClr val="005B82"/>
              </a:solidFill>
            </a:endParaRPr>
          </a:p>
          <a:p>
            <a:endParaRPr lang="en-US" sz="1200" dirty="0">
              <a:solidFill>
                <a:srgbClr val="005B82"/>
              </a:solidFill>
            </a:endParaRPr>
          </a:p>
          <a:p>
            <a:r>
              <a:rPr lang="de-DE" sz="1200" dirty="0" smtClean="0">
                <a:solidFill>
                  <a:srgbClr val="005B82"/>
                </a:solidFill>
              </a:rPr>
              <a:t> </a:t>
            </a:r>
          </a:p>
        </p:txBody>
      </p:sp>
      <p:pic>
        <p:nvPicPr>
          <p:cNvPr id="4" name="WolvesAndSheep20s.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893921" y="3594942"/>
            <a:ext cx="3589943" cy="2032000"/>
          </a:xfrm>
          <a:prstGeom prst="rect">
            <a:avLst/>
          </a:prstGeom>
        </p:spPr>
      </p:pic>
      <p:sp>
        <p:nvSpPr>
          <p:cNvPr id="5" name="Rechteck 4"/>
          <p:cNvSpPr/>
          <p:nvPr/>
        </p:nvSpPr>
        <p:spPr>
          <a:xfrm>
            <a:off x="5832363" y="813225"/>
            <a:ext cx="4570053" cy="28007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45720" rIns="91440" bIns="45720" numCol="1" anchor="ctr" anchorCtr="0" compatLnSpc="1">
            <a:prstTxWarp prst="textNoShape">
              <a:avLst/>
            </a:prstTxWarp>
            <a:spAutoFit/>
          </a:bodyPr>
          <a:lstStyle/>
          <a:p>
            <a:r>
              <a:rPr lang="de-DE" sz="1600" b="1" dirty="0" smtClean="0">
                <a:solidFill>
                  <a:srgbClr val="005B82"/>
                </a:solidFill>
                <a:latin typeface="+mj-lt"/>
                <a:ea typeface="+mj-ea"/>
                <a:cs typeface="+mj-cs"/>
              </a:rPr>
              <a:t>Parameter: </a:t>
            </a:r>
            <a:r>
              <a:rPr lang="de-DE" sz="1600" dirty="0" smtClean="0">
                <a:solidFill>
                  <a:srgbClr val="005B82"/>
                </a:solidFill>
                <a:latin typeface="+mj-lt"/>
                <a:ea typeface="+mj-ea"/>
                <a:cs typeface="+mj-cs"/>
              </a:rPr>
              <a:t>Anfangsbestand, Metabolismus (Nahrungsaufnahme), Reproduktionsrate</a:t>
            </a:r>
          </a:p>
          <a:p>
            <a:r>
              <a:rPr lang="de-DE" sz="1600" b="1" dirty="0" smtClean="0">
                <a:solidFill>
                  <a:srgbClr val="005B82"/>
                </a:solidFill>
                <a:latin typeface="+mj-lt"/>
                <a:ea typeface="+mj-ea"/>
                <a:cs typeface="+mj-cs"/>
              </a:rPr>
              <a:t>Regeln:</a:t>
            </a:r>
            <a:endParaRPr lang="de-DE" sz="1600" b="1" dirty="0">
              <a:solidFill>
                <a:srgbClr val="005B82"/>
              </a:solidFill>
              <a:latin typeface="+mj-lt"/>
              <a:ea typeface="+mj-ea"/>
              <a:cs typeface="+mj-cs"/>
            </a:endParaRPr>
          </a:p>
          <a:p>
            <a:r>
              <a:rPr lang="de-DE" sz="1600" dirty="0" smtClean="0">
                <a:solidFill>
                  <a:srgbClr val="005B82"/>
                </a:solidFill>
                <a:latin typeface="+mj-lt"/>
                <a:ea typeface="+mj-ea"/>
                <a:cs typeface="+mj-cs"/>
              </a:rPr>
              <a:t>Schafe essen Gras (Wachstumsrate)</a:t>
            </a:r>
          </a:p>
          <a:p>
            <a:r>
              <a:rPr lang="de-DE" sz="1600" dirty="0" smtClean="0">
                <a:solidFill>
                  <a:srgbClr val="005B82"/>
                </a:solidFill>
                <a:latin typeface="+mj-lt"/>
                <a:ea typeface="+mj-ea"/>
                <a:cs typeface="+mj-cs"/>
              </a:rPr>
              <a:t>Schafe und Wölfe zufällige Bewegung </a:t>
            </a:r>
            <a:br>
              <a:rPr lang="de-DE" sz="1600" dirty="0" smtClean="0">
                <a:solidFill>
                  <a:srgbClr val="005B82"/>
                </a:solidFill>
                <a:latin typeface="+mj-lt"/>
                <a:ea typeface="+mj-ea"/>
                <a:cs typeface="+mj-cs"/>
              </a:rPr>
            </a:br>
            <a:r>
              <a:rPr lang="de-DE" sz="1600" dirty="0" smtClean="0">
                <a:solidFill>
                  <a:srgbClr val="005B82"/>
                </a:solidFill>
                <a:latin typeface="+mj-lt"/>
                <a:ea typeface="+mj-ea"/>
                <a:cs typeface="+mj-cs"/>
              </a:rPr>
              <a:t>über Gitter. Beide auf einem Knotenpunkt:</a:t>
            </a:r>
          </a:p>
          <a:p>
            <a:r>
              <a:rPr lang="de-DE" sz="1600" dirty="0" smtClean="0">
                <a:solidFill>
                  <a:srgbClr val="005B82"/>
                </a:solidFill>
                <a:latin typeface="+mj-lt"/>
                <a:ea typeface="+mj-ea"/>
                <a:cs typeface="+mj-cs"/>
              </a:rPr>
              <a:t>Wolf frisst Schaf</a:t>
            </a:r>
          </a:p>
          <a:p>
            <a:r>
              <a:rPr lang="de-DE" sz="1600" b="1" dirty="0" smtClean="0">
                <a:solidFill>
                  <a:srgbClr val="005B82"/>
                </a:solidFill>
                <a:latin typeface="+mj-lt"/>
                <a:ea typeface="+mj-ea"/>
                <a:cs typeface="+mj-cs"/>
              </a:rPr>
              <a:t>Ergebnisse:</a:t>
            </a:r>
            <a:endParaRPr lang="de-DE" sz="1600" b="1" dirty="0">
              <a:solidFill>
                <a:srgbClr val="005B82"/>
              </a:solidFill>
              <a:latin typeface="+mj-lt"/>
              <a:ea typeface="+mj-ea"/>
              <a:cs typeface="+mj-cs"/>
            </a:endParaRPr>
          </a:p>
          <a:p>
            <a:pPr marL="342900" indent="-342900">
              <a:buFont typeface="Wingdings" panose="05000000000000000000" pitchFamily="2" charset="2"/>
              <a:buChar char="§"/>
            </a:pPr>
            <a:r>
              <a:rPr lang="de-DE" sz="1600" dirty="0" smtClean="0">
                <a:solidFill>
                  <a:srgbClr val="005B82"/>
                </a:solidFill>
                <a:latin typeface="+mj-lt"/>
                <a:ea typeface="+mj-ea"/>
                <a:cs typeface="+mj-cs"/>
                <a:sym typeface="Wingdings" panose="05000000000000000000" pitchFamily="2" charset="2"/>
              </a:rPr>
              <a:t>Aussterben der Wölfe oder Schafe</a:t>
            </a:r>
          </a:p>
          <a:p>
            <a:pPr marL="342900" indent="-342900">
              <a:buFont typeface="Wingdings" panose="05000000000000000000" pitchFamily="2" charset="2"/>
              <a:buChar char="§"/>
            </a:pPr>
            <a:r>
              <a:rPr lang="de-DE" sz="1600" dirty="0">
                <a:solidFill>
                  <a:srgbClr val="005B82"/>
                </a:solidFill>
                <a:latin typeface="+mj-lt"/>
                <a:ea typeface="+mj-ea"/>
                <a:cs typeface="+mj-cs"/>
                <a:sym typeface="Wingdings" panose="05000000000000000000" pitchFamily="2" charset="2"/>
              </a:rPr>
              <a:t>Stabile </a:t>
            </a:r>
            <a:r>
              <a:rPr lang="de-DE" sz="1600" dirty="0" smtClean="0">
                <a:solidFill>
                  <a:srgbClr val="005B82"/>
                </a:solidFill>
                <a:latin typeface="+mj-lt"/>
                <a:ea typeface="+mj-ea"/>
                <a:cs typeface="+mj-cs"/>
                <a:sym typeface="Wingdings" panose="05000000000000000000" pitchFamily="2" charset="2"/>
              </a:rPr>
              <a:t>Populationszahlen</a:t>
            </a:r>
          </a:p>
          <a:p>
            <a:pPr marL="342900" indent="-342900">
              <a:buFont typeface="Wingdings" panose="05000000000000000000" pitchFamily="2" charset="2"/>
              <a:buChar char="§"/>
            </a:pPr>
            <a:r>
              <a:rPr lang="de-DE" sz="1600" dirty="0" smtClean="0">
                <a:solidFill>
                  <a:srgbClr val="005B82"/>
                </a:solidFill>
                <a:latin typeface="+mj-lt"/>
                <a:ea typeface="+mj-ea"/>
                <a:cs typeface="+mj-cs"/>
                <a:sym typeface="Wingdings" panose="05000000000000000000" pitchFamily="2" charset="2"/>
              </a:rPr>
              <a:t>Sehr </a:t>
            </a:r>
            <a:r>
              <a:rPr lang="de-DE" sz="1600" dirty="0">
                <a:solidFill>
                  <a:srgbClr val="005B82"/>
                </a:solidFill>
                <a:latin typeface="+mj-lt"/>
                <a:ea typeface="+mj-ea"/>
                <a:cs typeface="+mj-cs"/>
                <a:sym typeface="Wingdings" panose="05000000000000000000" pitchFamily="2" charset="2"/>
              </a:rPr>
              <a:t>starken Oszillationen</a:t>
            </a:r>
            <a:endParaRPr lang="de-DE" sz="1600" dirty="0" smtClean="0">
              <a:solidFill>
                <a:srgbClr val="005B82"/>
              </a:solidFill>
              <a:latin typeface="+mj-lt"/>
              <a:ea typeface="+mj-ea"/>
              <a:cs typeface="+mj-cs"/>
              <a:sym typeface="Wingdings" panose="05000000000000000000" pitchFamily="2" charset="2"/>
            </a:endParaRPr>
          </a:p>
        </p:txBody>
      </p:sp>
      <p:sp>
        <p:nvSpPr>
          <p:cNvPr id="8" name="Rechteck 7"/>
          <p:cNvSpPr/>
          <p:nvPr/>
        </p:nvSpPr>
        <p:spPr>
          <a:xfrm>
            <a:off x="5792607" y="543896"/>
            <a:ext cx="2541208"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45720" rIns="91440" bIns="45720" numCol="1" anchor="ctr" anchorCtr="0" compatLnSpc="1">
            <a:prstTxWarp prst="textNoShape">
              <a:avLst/>
            </a:prstTxWarp>
            <a:spAutoFit/>
          </a:bodyPr>
          <a:lstStyle/>
          <a:p>
            <a:r>
              <a:rPr lang="de-DE" sz="1600" b="1" dirty="0" smtClean="0">
                <a:solidFill>
                  <a:srgbClr val="005B82"/>
                </a:solidFill>
                <a:latin typeface="+mj-lt"/>
                <a:ea typeface="+mj-ea"/>
                <a:cs typeface="+mj-cs"/>
              </a:rPr>
              <a:t>Wolf-</a:t>
            </a:r>
            <a:r>
              <a:rPr lang="de-DE" sz="1600" b="1" dirty="0" err="1" smtClean="0">
                <a:solidFill>
                  <a:srgbClr val="005B82"/>
                </a:solidFill>
                <a:latin typeface="+mj-lt"/>
                <a:ea typeface="+mj-ea"/>
                <a:cs typeface="+mj-cs"/>
              </a:rPr>
              <a:t>Sheep</a:t>
            </a:r>
            <a:r>
              <a:rPr lang="de-DE" sz="1600" b="1" dirty="0" smtClean="0">
                <a:solidFill>
                  <a:srgbClr val="005B82"/>
                </a:solidFill>
                <a:latin typeface="+mj-lt"/>
                <a:ea typeface="+mj-ea"/>
                <a:cs typeface="+mj-cs"/>
              </a:rPr>
              <a:t>-</a:t>
            </a:r>
            <a:r>
              <a:rPr lang="de-DE" sz="1600" b="1" dirty="0" err="1" smtClean="0">
                <a:solidFill>
                  <a:srgbClr val="005B82"/>
                </a:solidFill>
                <a:latin typeface="+mj-lt"/>
                <a:ea typeface="+mj-ea"/>
                <a:cs typeface="+mj-cs"/>
              </a:rPr>
              <a:t>Predation</a:t>
            </a:r>
            <a:r>
              <a:rPr lang="de-DE" sz="1600" b="1" dirty="0" smtClean="0">
                <a:solidFill>
                  <a:srgbClr val="005B82"/>
                </a:solidFill>
                <a:latin typeface="+mj-lt"/>
                <a:ea typeface="+mj-ea"/>
                <a:cs typeface="+mj-cs"/>
              </a:rPr>
              <a:t> [5]</a:t>
            </a:r>
            <a:endParaRPr lang="de-DE" sz="1600" b="1" dirty="0">
              <a:solidFill>
                <a:srgbClr val="005B82"/>
              </a:solidFill>
              <a:latin typeface="+mj-lt"/>
              <a:ea typeface="+mj-ea"/>
              <a:cs typeface="+mj-cs"/>
            </a:endParaRPr>
          </a:p>
        </p:txBody>
      </p:sp>
      <p:sp>
        <p:nvSpPr>
          <p:cNvPr id="9" name="Richtungspfeil 8"/>
          <p:cNvSpPr/>
          <p:nvPr/>
        </p:nvSpPr>
        <p:spPr bwMode="auto">
          <a:xfrm>
            <a:off x="5370195" y="1054286"/>
            <a:ext cx="203542" cy="4081594"/>
          </a:xfrm>
          <a:prstGeom prst="homePlate">
            <a:avLst>
              <a:gd name="adj" fmla="val 100000"/>
            </a:avLst>
          </a:prstGeom>
          <a:solidFill>
            <a:srgbClr val="005B82"/>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DE" sz="1800" b="1" i="0" u="none" strike="noStrike" cap="none" normalizeH="0" baseline="0" smtClean="0">
              <a:ln>
                <a:noFill/>
              </a:ln>
              <a:solidFill>
                <a:srgbClr val="005B82"/>
              </a:solidFill>
              <a:effectLst/>
              <a:latin typeface="Arial" charset="0"/>
            </a:endParaRPr>
          </a:p>
        </p:txBody>
      </p:sp>
      <p:sp>
        <p:nvSpPr>
          <p:cNvPr id="6" name="Rechteck 5"/>
          <p:cNvSpPr/>
          <p:nvPr/>
        </p:nvSpPr>
        <p:spPr>
          <a:xfrm>
            <a:off x="8264948" y="3759238"/>
            <a:ext cx="822661" cy="338554"/>
          </a:xfrm>
          <a:prstGeom prst="rect">
            <a:avLst/>
          </a:prstGeom>
        </p:spPr>
        <p:txBody>
          <a:bodyPr wrap="none">
            <a:spAutoFit/>
          </a:bodyPr>
          <a:lstStyle/>
          <a:p>
            <a:r>
              <a:rPr lang="de-DE" sz="1600" dirty="0" smtClean="0">
                <a:solidFill>
                  <a:srgbClr val="005B82"/>
                </a:solidFill>
              </a:rPr>
              <a:t>Schafe</a:t>
            </a:r>
            <a:endParaRPr lang="de-DE" sz="1600" dirty="0">
              <a:solidFill>
                <a:srgbClr val="005B82"/>
              </a:solidFill>
            </a:endParaRPr>
          </a:p>
        </p:txBody>
      </p:sp>
      <p:sp>
        <p:nvSpPr>
          <p:cNvPr id="11" name="Rechteck 10"/>
          <p:cNvSpPr/>
          <p:nvPr/>
        </p:nvSpPr>
        <p:spPr>
          <a:xfrm>
            <a:off x="8289892" y="5034863"/>
            <a:ext cx="708848" cy="338554"/>
          </a:xfrm>
          <a:prstGeom prst="rect">
            <a:avLst/>
          </a:prstGeom>
        </p:spPr>
        <p:txBody>
          <a:bodyPr wrap="none">
            <a:spAutoFit/>
          </a:bodyPr>
          <a:lstStyle/>
          <a:p>
            <a:r>
              <a:rPr lang="de-DE" sz="1600" dirty="0">
                <a:solidFill>
                  <a:srgbClr val="FF0000"/>
                </a:solidFill>
              </a:rPr>
              <a:t>Wölfe</a:t>
            </a:r>
          </a:p>
        </p:txBody>
      </p:sp>
      <p:sp>
        <p:nvSpPr>
          <p:cNvPr id="12" name="Rechteck 11"/>
          <p:cNvSpPr/>
          <p:nvPr/>
        </p:nvSpPr>
        <p:spPr>
          <a:xfrm rot="16200000">
            <a:off x="5313715" y="4362884"/>
            <a:ext cx="1005403" cy="338554"/>
          </a:xfrm>
          <a:prstGeom prst="rect">
            <a:avLst/>
          </a:prstGeom>
          <a:solidFill>
            <a:schemeClr val="bg1"/>
          </a:solidFill>
        </p:spPr>
        <p:txBody>
          <a:bodyPr wrap="none">
            <a:spAutoFit/>
          </a:bodyPr>
          <a:lstStyle/>
          <a:p>
            <a:r>
              <a:rPr lang="de-DE" sz="1600" dirty="0" smtClean="0">
                <a:solidFill>
                  <a:srgbClr val="005B82"/>
                </a:solidFill>
                <a:latin typeface="+mj-lt"/>
                <a:ea typeface="+mj-ea"/>
                <a:cs typeface="+mj-cs"/>
              </a:rPr>
              <a:t>Agenten </a:t>
            </a:r>
            <a:endParaRPr lang="de-DE" sz="1600" dirty="0">
              <a:solidFill>
                <a:srgbClr val="005B82"/>
              </a:solidFill>
              <a:latin typeface="+mj-lt"/>
              <a:ea typeface="+mj-ea"/>
              <a:cs typeface="+mj-cs"/>
            </a:endParaRPr>
          </a:p>
        </p:txBody>
      </p:sp>
    </p:spTree>
    <p:extLst>
      <p:ext uri="{BB962C8B-B14F-4D97-AF65-F5344CB8AC3E}">
        <p14:creationId xmlns:p14="http://schemas.microsoft.com/office/powerpoint/2010/main" val="2256337090"/>
      </p:ext>
    </p:extLst>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999" fill="hold"/>
                                        <p:tgtEl>
                                          <p:spTgt spid="4"/>
                                        </p:tgtEl>
                                      </p:cBhvr>
                                    </p:cmd>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repeatCount="indefinite" fill="hold" display="0">
                  <p:stCondLst>
                    <p:cond delay="indefinite"/>
                  </p:stCondLst>
                </p:cTn>
                <p:tgtEl>
                  <p:spTgt spid="4"/>
                </p:tgtEl>
              </p:cMediaNode>
            </p:video>
            <p:seq concurrent="1" nextAc="seek">
              <p:cTn id="10" restart="whenNotActive" fill="hold" evtFilter="cancelBubble" nodeType="interactiveSeq">
                <p:stCondLst>
                  <p:cond evt="onClick" delay="0">
                    <p:tgtEl>
                      <p:spTgt spid="4"/>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clickEffect">
                                  <p:stCondLst>
                                    <p:cond delay="0"/>
                                  </p:stCondLst>
                                  <p:childTnLst>
                                    <p:cmd type="call" cmd="togglePause">
                                      <p:cBhvr>
                                        <p:cTn id="14" dur="1" fill="hold"/>
                                        <p:tgtEl>
                                          <p:spTgt spid="4"/>
                                        </p:tgtEl>
                                      </p:cBhvr>
                                    </p:cmd>
                                  </p:childTnLst>
                                </p:cTn>
                              </p:par>
                            </p:childTnLst>
                          </p:cTn>
                        </p:par>
                      </p:childTnLst>
                    </p:cTn>
                  </p:par>
                </p:childTnLst>
              </p:cTn>
              <p:nextCondLst>
                <p:cond evt="onClick" delay="0">
                  <p:tgtEl>
                    <p:spTgt spid="4"/>
                  </p:tgtEl>
                </p:cond>
              </p:nextCondLst>
            </p:seq>
          </p:childTnLst>
        </p:cTn>
      </p:par>
    </p:tnLst>
    <p:bldLst>
      <p:bldP spid="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feld 20"/>
          <p:cNvSpPr txBox="1"/>
          <p:nvPr/>
        </p:nvSpPr>
        <p:spPr>
          <a:xfrm>
            <a:off x="1098997" y="1030230"/>
            <a:ext cx="5462223" cy="1077218"/>
          </a:xfrm>
          <a:prstGeom prst="rect">
            <a:avLst/>
          </a:prstGeom>
          <a:noFill/>
        </p:spPr>
        <p:txBody>
          <a:bodyPr wrap="square" rtlCol="0">
            <a:spAutoFit/>
          </a:bodyPr>
          <a:lstStyle/>
          <a:p>
            <a:pPr algn="ctr"/>
            <a:r>
              <a:rPr lang="de-DE" sz="1600" b="1" dirty="0" smtClean="0">
                <a:solidFill>
                  <a:srgbClr val="005B82"/>
                </a:solidFill>
              </a:rPr>
              <a:t>Erster Ansatz (bilanzielle Analyse):</a:t>
            </a:r>
          </a:p>
          <a:p>
            <a:r>
              <a:rPr lang="de-DE" sz="1600" dirty="0" smtClean="0">
                <a:solidFill>
                  <a:srgbClr val="005B82"/>
                </a:solidFill>
              </a:rPr>
              <a:t>Markteinführung Toyota Hybridfahrzeug  als Grundlage [1]</a:t>
            </a:r>
          </a:p>
          <a:p>
            <a:r>
              <a:rPr lang="de-DE" sz="1600" dirty="0" smtClean="0">
                <a:solidFill>
                  <a:srgbClr val="005B82"/>
                </a:solidFill>
              </a:rPr>
              <a:t>Vier Produzenten (Daimler/Ford, Honda/GM, Hyundai, Toyota) </a:t>
            </a:r>
            <a:r>
              <a:rPr lang="de-DE" sz="1600" dirty="0" smtClean="0">
                <a:solidFill>
                  <a:srgbClr val="005B82"/>
                </a:solidFill>
                <a:sym typeface="Wingdings" panose="05000000000000000000" pitchFamily="2" charset="2"/>
              </a:rPr>
              <a:t> </a:t>
            </a:r>
            <a:r>
              <a:rPr lang="de-DE" sz="1600" dirty="0" smtClean="0">
                <a:solidFill>
                  <a:srgbClr val="005B82"/>
                </a:solidFill>
              </a:rPr>
              <a:t>S-Kurve (</a:t>
            </a:r>
            <a:r>
              <a:rPr lang="de-DE" sz="1600" dirty="0" err="1" smtClean="0">
                <a:solidFill>
                  <a:srgbClr val="005B82"/>
                </a:solidFill>
              </a:rPr>
              <a:t>Sigmoid</a:t>
            </a:r>
            <a:r>
              <a:rPr lang="de-DE" sz="1600" dirty="0" smtClean="0">
                <a:solidFill>
                  <a:srgbClr val="005B82"/>
                </a:solidFill>
              </a:rPr>
              <a:t> </a:t>
            </a:r>
            <a:r>
              <a:rPr lang="de-DE" sz="1600" dirty="0" err="1" smtClean="0">
                <a:solidFill>
                  <a:srgbClr val="005B82"/>
                </a:solidFill>
              </a:rPr>
              <a:t>function</a:t>
            </a:r>
            <a:r>
              <a:rPr lang="de-DE" sz="1600" dirty="0" smtClean="0">
                <a:solidFill>
                  <a:srgbClr val="005B82"/>
                </a:solidFill>
              </a:rPr>
              <a:t>) </a:t>
            </a:r>
            <a:endParaRPr lang="de-DE" sz="1600" dirty="0">
              <a:solidFill>
                <a:srgbClr val="005B82"/>
              </a:solidFill>
            </a:endParaRPr>
          </a:p>
        </p:txBody>
      </p:sp>
      <p:sp>
        <p:nvSpPr>
          <p:cNvPr id="36" name="Textfeld 35"/>
          <p:cNvSpPr txBox="1"/>
          <p:nvPr/>
        </p:nvSpPr>
        <p:spPr>
          <a:xfrm>
            <a:off x="6644147" y="685336"/>
            <a:ext cx="3339658" cy="1569660"/>
          </a:xfrm>
          <a:prstGeom prst="rect">
            <a:avLst/>
          </a:prstGeom>
          <a:noFill/>
        </p:spPr>
        <p:txBody>
          <a:bodyPr wrap="square" rtlCol="0">
            <a:spAutoFit/>
          </a:bodyPr>
          <a:lstStyle/>
          <a:p>
            <a:pPr algn="ctr"/>
            <a:r>
              <a:rPr lang="de-DE" sz="1600" b="1" dirty="0" smtClean="0">
                <a:solidFill>
                  <a:srgbClr val="005B82"/>
                </a:solidFill>
              </a:rPr>
              <a:t>Ergebnis:</a:t>
            </a:r>
          </a:p>
          <a:p>
            <a:pPr algn="ctr"/>
            <a:r>
              <a:rPr lang="de-DE" sz="1600" dirty="0" smtClean="0">
                <a:solidFill>
                  <a:srgbClr val="005B82"/>
                </a:solidFill>
              </a:rPr>
              <a:t>Wirtschaftliche und flächendeckende Versorgung von ¾ des deutschen Straßenverkehrs mittels erneuerbaren Energien ist möglich </a:t>
            </a:r>
            <a:endParaRPr lang="de-DE" sz="1600" dirty="0">
              <a:solidFill>
                <a:srgbClr val="005B82"/>
              </a:solidFill>
            </a:endParaRPr>
          </a:p>
        </p:txBody>
      </p:sp>
      <p:sp>
        <p:nvSpPr>
          <p:cNvPr id="37" name="Textfeld 36"/>
          <p:cNvSpPr txBox="1"/>
          <p:nvPr/>
        </p:nvSpPr>
        <p:spPr>
          <a:xfrm>
            <a:off x="1382739" y="2538091"/>
            <a:ext cx="5969495" cy="584775"/>
          </a:xfrm>
          <a:prstGeom prst="rect">
            <a:avLst/>
          </a:prstGeom>
          <a:noFill/>
        </p:spPr>
        <p:txBody>
          <a:bodyPr wrap="square" rtlCol="0">
            <a:spAutoFit/>
          </a:bodyPr>
          <a:lstStyle/>
          <a:p>
            <a:pPr algn="ctr"/>
            <a:r>
              <a:rPr lang="de-DE" sz="1600" dirty="0" smtClean="0">
                <a:solidFill>
                  <a:srgbClr val="005B82"/>
                </a:solidFill>
              </a:rPr>
              <a:t>Tiefergehende Analysen sinnvoll </a:t>
            </a:r>
            <a:br>
              <a:rPr lang="de-DE" sz="1600" dirty="0" smtClean="0">
                <a:solidFill>
                  <a:srgbClr val="005B82"/>
                </a:solidFill>
              </a:rPr>
            </a:br>
            <a:r>
              <a:rPr lang="de-DE" sz="1600" dirty="0" smtClean="0">
                <a:solidFill>
                  <a:srgbClr val="005B82"/>
                </a:solidFill>
                <a:sym typeface="Wingdings" panose="05000000000000000000" pitchFamily="2" charset="2"/>
              </a:rPr>
              <a:t></a:t>
            </a:r>
            <a:r>
              <a:rPr lang="de-DE" sz="1600" dirty="0" smtClean="0">
                <a:solidFill>
                  <a:srgbClr val="005B82"/>
                </a:solidFill>
              </a:rPr>
              <a:t> Agentenbasierte Modellierung</a:t>
            </a:r>
            <a:endParaRPr lang="de-DE" sz="1600" dirty="0">
              <a:solidFill>
                <a:srgbClr val="005B82"/>
              </a:solidFill>
            </a:endParaRPr>
          </a:p>
        </p:txBody>
      </p:sp>
      <p:sp>
        <p:nvSpPr>
          <p:cNvPr id="2" name="Rechteck 1"/>
          <p:cNvSpPr/>
          <p:nvPr/>
        </p:nvSpPr>
        <p:spPr>
          <a:xfrm>
            <a:off x="269761" y="5819884"/>
            <a:ext cx="9583076" cy="769441"/>
          </a:xfrm>
          <a:prstGeom prst="rect">
            <a:avLst/>
          </a:prstGeom>
        </p:spPr>
        <p:txBody>
          <a:bodyPr wrap="square">
            <a:spAutoFit/>
          </a:bodyPr>
          <a:lstStyle/>
          <a:p>
            <a:r>
              <a:rPr lang="en-US" sz="1100" dirty="0" smtClean="0">
                <a:solidFill>
                  <a:srgbClr val="005B82"/>
                </a:solidFill>
              </a:rPr>
              <a:t>[1] Hirose </a:t>
            </a:r>
            <a:r>
              <a:rPr lang="en-US" sz="1100" dirty="0">
                <a:solidFill>
                  <a:srgbClr val="005B82"/>
                </a:solidFill>
              </a:rPr>
              <a:t>(2014): Toyota’s Effort toward Sustainable Mobility 2015 FCV and Beyond. In Proceedings: 20th World Hydrogen Energy Conference 2014, </a:t>
            </a:r>
            <a:r>
              <a:rPr lang="en-US" sz="1100" dirty="0" err="1">
                <a:solidFill>
                  <a:srgbClr val="005B82"/>
                </a:solidFill>
              </a:rPr>
              <a:t>Gwangju</a:t>
            </a:r>
            <a:r>
              <a:rPr lang="en-US" sz="1100" dirty="0">
                <a:solidFill>
                  <a:srgbClr val="005B82"/>
                </a:solidFill>
              </a:rPr>
              <a:t>, Korea</a:t>
            </a:r>
            <a:r>
              <a:rPr lang="en-US" sz="1100" dirty="0" smtClean="0">
                <a:solidFill>
                  <a:srgbClr val="005B82"/>
                </a:solidFill>
              </a:rPr>
              <a:t>. </a:t>
            </a:r>
            <a:r>
              <a:rPr lang="de-DE" sz="1100" dirty="0" smtClean="0">
                <a:solidFill>
                  <a:srgbClr val="005B82"/>
                </a:solidFill>
              </a:rPr>
              <a:t>[</a:t>
            </a:r>
            <a:r>
              <a:rPr lang="de-DE" sz="1100" dirty="0">
                <a:solidFill>
                  <a:srgbClr val="005B82"/>
                </a:solidFill>
              </a:rPr>
              <a:t>2</a:t>
            </a:r>
            <a:r>
              <a:rPr lang="de-DE" sz="1100" dirty="0" smtClean="0">
                <a:solidFill>
                  <a:srgbClr val="005B82"/>
                </a:solidFill>
              </a:rPr>
              <a:t>] </a:t>
            </a:r>
            <a:r>
              <a:rPr lang="de-DE" sz="1100" dirty="0">
                <a:solidFill>
                  <a:srgbClr val="005B82"/>
                </a:solidFill>
              </a:rPr>
              <a:t>Robinius, M. (2015): Strom- und Gasmarktdesign zur Versorgung des deutschen Straßenverkehrs mit Wasserstoff. Forschungszentrum Jülich GmbH Zentralbibliothek, Verlag: Jülich, 2015. ISBN </a:t>
            </a:r>
            <a:r>
              <a:rPr lang="de-DE" sz="1100" dirty="0" smtClean="0">
                <a:solidFill>
                  <a:srgbClr val="005B82"/>
                </a:solidFill>
              </a:rPr>
              <a:t>978-3-95806-1 [3] </a:t>
            </a:r>
            <a:r>
              <a:rPr lang="de-DE" sz="1100" dirty="0">
                <a:solidFill>
                  <a:srgbClr val="005B82"/>
                </a:solidFill>
              </a:rPr>
              <a:t>Keles, D. et.al.; Market </a:t>
            </a:r>
            <a:r>
              <a:rPr lang="de-DE" sz="1100" dirty="0" err="1">
                <a:solidFill>
                  <a:srgbClr val="005B82"/>
                </a:solidFill>
              </a:rPr>
              <a:t>penetration</a:t>
            </a:r>
            <a:r>
              <a:rPr lang="de-DE" sz="1100" dirty="0">
                <a:solidFill>
                  <a:srgbClr val="005B82"/>
                </a:solidFill>
              </a:rPr>
              <a:t> </a:t>
            </a:r>
            <a:r>
              <a:rPr lang="de-DE" sz="1100" dirty="0" err="1">
                <a:solidFill>
                  <a:srgbClr val="005B82"/>
                </a:solidFill>
              </a:rPr>
              <a:t>of</a:t>
            </a:r>
            <a:r>
              <a:rPr lang="de-DE" sz="1100" dirty="0">
                <a:solidFill>
                  <a:srgbClr val="005B82"/>
                </a:solidFill>
              </a:rPr>
              <a:t> </a:t>
            </a:r>
            <a:r>
              <a:rPr lang="de-DE" sz="1100" dirty="0" err="1">
                <a:solidFill>
                  <a:srgbClr val="005B82"/>
                </a:solidFill>
              </a:rPr>
              <a:t>fuel</a:t>
            </a:r>
            <a:r>
              <a:rPr lang="de-DE" sz="1100" dirty="0">
                <a:solidFill>
                  <a:srgbClr val="005B82"/>
                </a:solidFill>
              </a:rPr>
              <a:t> </a:t>
            </a:r>
            <a:r>
              <a:rPr lang="de-DE" sz="1100" dirty="0" err="1">
                <a:solidFill>
                  <a:srgbClr val="005B82"/>
                </a:solidFill>
              </a:rPr>
              <a:t>cell</a:t>
            </a:r>
            <a:r>
              <a:rPr lang="de-DE" sz="1100" dirty="0">
                <a:solidFill>
                  <a:srgbClr val="005B82"/>
                </a:solidFill>
              </a:rPr>
              <a:t> </a:t>
            </a:r>
            <a:r>
              <a:rPr lang="de-DE" sz="1100" dirty="0" err="1">
                <a:solidFill>
                  <a:srgbClr val="005B82"/>
                </a:solidFill>
              </a:rPr>
              <a:t>vehicles</a:t>
            </a:r>
            <a:r>
              <a:rPr lang="de-DE" sz="1100" dirty="0">
                <a:solidFill>
                  <a:srgbClr val="005B82"/>
                </a:solidFill>
              </a:rPr>
              <a:t> – Analysis </a:t>
            </a:r>
            <a:r>
              <a:rPr lang="de-DE" sz="1100" dirty="0" err="1">
                <a:solidFill>
                  <a:srgbClr val="005B82"/>
                </a:solidFill>
              </a:rPr>
              <a:t>based</a:t>
            </a:r>
            <a:r>
              <a:rPr lang="de-DE" sz="1100" dirty="0">
                <a:solidFill>
                  <a:srgbClr val="005B82"/>
                </a:solidFill>
              </a:rPr>
              <a:t> on </a:t>
            </a:r>
            <a:r>
              <a:rPr lang="de-DE" sz="1100" dirty="0" err="1">
                <a:solidFill>
                  <a:srgbClr val="005B82"/>
                </a:solidFill>
              </a:rPr>
              <a:t>agent</a:t>
            </a:r>
            <a:r>
              <a:rPr lang="de-DE" sz="1100" dirty="0">
                <a:solidFill>
                  <a:srgbClr val="005B82"/>
                </a:solidFill>
              </a:rPr>
              <a:t> </a:t>
            </a:r>
            <a:r>
              <a:rPr lang="de-DE" sz="1100" dirty="0" err="1">
                <a:solidFill>
                  <a:srgbClr val="005B82"/>
                </a:solidFill>
              </a:rPr>
              <a:t>behaviour</a:t>
            </a:r>
            <a:r>
              <a:rPr lang="de-DE" sz="1100" dirty="0">
                <a:solidFill>
                  <a:srgbClr val="005B82"/>
                </a:solidFill>
              </a:rPr>
              <a:t>; IJHE 2008</a:t>
            </a:r>
          </a:p>
        </p:txBody>
      </p:sp>
      <p:sp>
        <p:nvSpPr>
          <p:cNvPr id="41" name="Richtungspfeil 40"/>
          <p:cNvSpPr/>
          <p:nvPr/>
        </p:nvSpPr>
        <p:spPr bwMode="auto">
          <a:xfrm>
            <a:off x="6475874" y="1141718"/>
            <a:ext cx="272378" cy="822251"/>
          </a:xfrm>
          <a:prstGeom prst="homePlate">
            <a:avLst>
              <a:gd name="adj" fmla="val 100000"/>
            </a:avLst>
          </a:prstGeom>
          <a:solidFill>
            <a:srgbClr val="005B82"/>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DE" sz="1800" b="1" i="0" u="none" strike="noStrike" cap="none" normalizeH="0" baseline="0" smtClean="0">
              <a:ln>
                <a:noFill/>
              </a:ln>
              <a:solidFill>
                <a:srgbClr val="005B82"/>
              </a:solidFill>
              <a:effectLst/>
              <a:latin typeface="Arial" charset="0"/>
            </a:endParaRPr>
          </a:p>
        </p:txBody>
      </p:sp>
      <p:sp>
        <p:nvSpPr>
          <p:cNvPr id="42" name="Richtungspfeil 41"/>
          <p:cNvSpPr/>
          <p:nvPr/>
        </p:nvSpPr>
        <p:spPr bwMode="auto">
          <a:xfrm rot="5400000">
            <a:off x="4231298" y="-187774"/>
            <a:ext cx="272378" cy="6834682"/>
          </a:xfrm>
          <a:prstGeom prst="homePlate">
            <a:avLst>
              <a:gd name="adj" fmla="val 100000"/>
            </a:avLst>
          </a:prstGeom>
          <a:solidFill>
            <a:srgbClr val="005B82"/>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DE" sz="1800" b="1" i="0" u="none" strike="noStrike" cap="none" normalizeH="0" baseline="0" smtClean="0">
              <a:ln>
                <a:noFill/>
              </a:ln>
              <a:solidFill>
                <a:srgbClr val="005B82"/>
              </a:solidFill>
              <a:effectLst/>
              <a:latin typeface="Arial" charset="0"/>
            </a:endParaRPr>
          </a:p>
        </p:txBody>
      </p:sp>
      <p:sp>
        <p:nvSpPr>
          <p:cNvPr id="6" name="Rechteck 5"/>
          <p:cNvSpPr/>
          <p:nvPr/>
        </p:nvSpPr>
        <p:spPr>
          <a:xfrm>
            <a:off x="627254" y="3665601"/>
            <a:ext cx="3962730" cy="1815882"/>
          </a:xfrm>
          <a:prstGeom prst="rect">
            <a:avLst/>
          </a:prstGeom>
        </p:spPr>
        <p:txBody>
          <a:bodyPr wrap="square">
            <a:spAutoFit/>
          </a:bodyPr>
          <a:lstStyle/>
          <a:p>
            <a:pPr algn="ctr"/>
            <a:r>
              <a:rPr lang="de-DE" sz="1600" b="1" dirty="0">
                <a:solidFill>
                  <a:srgbClr val="005B82"/>
                </a:solidFill>
              </a:rPr>
              <a:t>Anwendung: </a:t>
            </a:r>
            <a:r>
              <a:rPr lang="de-DE" sz="1600" b="1" dirty="0" smtClean="0">
                <a:solidFill>
                  <a:srgbClr val="005B82"/>
                </a:solidFill>
              </a:rPr>
              <a:t/>
            </a:r>
            <a:br>
              <a:rPr lang="de-DE" sz="1600" b="1" dirty="0" smtClean="0">
                <a:solidFill>
                  <a:srgbClr val="005B82"/>
                </a:solidFill>
              </a:rPr>
            </a:br>
            <a:r>
              <a:rPr lang="de-DE" sz="1600" dirty="0" smtClean="0">
                <a:solidFill>
                  <a:srgbClr val="005B82"/>
                </a:solidFill>
              </a:rPr>
              <a:t>In Bearbeitung</a:t>
            </a:r>
          </a:p>
          <a:p>
            <a:pPr algn="ctr"/>
            <a:endParaRPr lang="de-DE" sz="1600" dirty="0">
              <a:solidFill>
                <a:srgbClr val="005B82"/>
              </a:solidFill>
            </a:endParaRPr>
          </a:p>
          <a:p>
            <a:pPr algn="ctr"/>
            <a:r>
              <a:rPr lang="de-DE" sz="1600" b="1" dirty="0">
                <a:solidFill>
                  <a:srgbClr val="005B82"/>
                </a:solidFill>
              </a:rPr>
              <a:t>Einschränkung: </a:t>
            </a:r>
            <a:r>
              <a:rPr lang="de-DE" sz="1600" b="1" dirty="0" smtClean="0">
                <a:solidFill>
                  <a:srgbClr val="005B82"/>
                </a:solidFill>
              </a:rPr>
              <a:t/>
            </a:r>
            <a:br>
              <a:rPr lang="de-DE" sz="1600" b="1" dirty="0" smtClean="0">
                <a:solidFill>
                  <a:srgbClr val="005B82"/>
                </a:solidFill>
              </a:rPr>
            </a:br>
            <a:r>
              <a:rPr lang="de-DE" sz="1600" dirty="0" smtClean="0">
                <a:solidFill>
                  <a:srgbClr val="005B82"/>
                </a:solidFill>
              </a:rPr>
              <a:t>In Bearbeitung </a:t>
            </a:r>
          </a:p>
          <a:p>
            <a:pPr algn="ctr"/>
            <a:endParaRPr lang="de-DE" sz="1600" dirty="0">
              <a:solidFill>
                <a:srgbClr val="005B82"/>
              </a:solidFill>
            </a:endParaRPr>
          </a:p>
          <a:p>
            <a:pPr algn="ctr"/>
            <a:r>
              <a:rPr lang="de-DE" sz="1600" b="1" dirty="0">
                <a:solidFill>
                  <a:srgbClr val="005B82"/>
                </a:solidFill>
                <a:sym typeface="Wingdings" panose="05000000000000000000" pitchFamily="2" charset="2"/>
              </a:rPr>
              <a:t> </a:t>
            </a:r>
            <a:r>
              <a:rPr lang="de-DE" sz="1600" b="1" dirty="0">
                <a:solidFill>
                  <a:srgbClr val="005B82"/>
                </a:solidFill>
              </a:rPr>
              <a:t>Ergebnis: </a:t>
            </a:r>
            <a:r>
              <a:rPr lang="de-DE" sz="1600" dirty="0" smtClean="0">
                <a:solidFill>
                  <a:srgbClr val="005B82"/>
                </a:solidFill>
              </a:rPr>
              <a:t>In Bearbeitung</a:t>
            </a:r>
            <a:endParaRPr lang="de-DE" sz="1600" dirty="0">
              <a:solidFill>
                <a:srgbClr val="005B82"/>
              </a:solidFill>
            </a:endParaRPr>
          </a:p>
        </p:txBody>
      </p:sp>
      <p:sp>
        <p:nvSpPr>
          <p:cNvPr id="16" name="Titel 2"/>
          <p:cNvSpPr txBox="1">
            <a:spLocks/>
          </p:cNvSpPr>
          <p:nvPr/>
        </p:nvSpPr>
        <p:spPr bwMode="auto">
          <a:xfrm>
            <a:off x="432000" y="38631"/>
            <a:ext cx="7391447"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lvl1pPr algn="l" rtl="0" eaLnBrk="1" fontAlgn="base" hangingPunct="1">
              <a:spcBef>
                <a:spcPct val="0"/>
              </a:spcBef>
              <a:spcAft>
                <a:spcPct val="0"/>
              </a:spcAft>
              <a:defRPr sz="2400" b="1">
                <a:solidFill>
                  <a:srgbClr val="005B82"/>
                </a:solidFill>
                <a:latin typeface="+mj-lt"/>
                <a:ea typeface="+mj-ea"/>
                <a:cs typeface="+mj-cs"/>
              </a:defRPr>
            </a:lvl1pPr>
            <a:lvl2pPr algn="l" rtl="0" eaLnBrk="1" fontAlgn="base" hangingPunct="1">
              <a:spcBef>
                <a:spcPct val="0"/>
              </a:spcBef>
              <a:spcAft>
                <a:spcPct val="0"/>
              </a:spcAft>
              <a:defRPr sz="2000" b="1">
                <a:solidFill>
                  <a:srgbClr val="005B82"/>
                </a:solidFill>
                <a:latin typeface="Arial" charset="0"/>
              </a:defRPr>
            </a:lvl2pPr>
            <a:lvl3pPr algn="l" rtl="0" eaLnBrk="1" fontAlgn="base" hangingPunct="1">
              <a:spcBef>
                <a:spcPct val="0"/>
              </a:spcBef>
              <a:spcAft>
                <a:spcPct val="0"/>
              </a:spcAft>
              <a:defRPr sz="2000" b="1">
                <a:solidFill>
                  <a:srgbClr val="005B82"/>
                </a:solidFill>
                <a:latin typeface="Arial" charset="0"/>
              </a:defRPr>
            </a:lvl3pPr>
            <a:lvl4pPr algn="l" rtl="0" eaLnBrk="1" fontAlgn="base" hangingPunct="1">
              <a:spcBef>
                <a:spcPct val="0"/>
              </a:spcBef>
              <a:spcAft>
                <a:spcPct val="0"/>
              </a:spcAft>
              <a:defRPr sz="2000" b="1">
                <a:solidFill>
                  <a:srgbClr val="005B82"/>
                </a:solidFill>
                <a:latin typeface="Arial" charset="0"/>
              </a:defRPr>
            </a:lvl4pPr>
            <a:lvl5pPr algn="l" rtl="0" eaLnBrk="1" fontAlgn="base" hangingPunct="1">
              <a:spcBef>
                <a:spcPct val="0"/>
              </a:spcBef>
              <a:spcAft>
                <a:spcPct val="0"/>
              </a:spcAft>
              <a:defRPr sz="2000" b="1">
                <a:solidFill>
                  <a:srgbClr val="005B82"/>
                </a:solidFill>
                <a:latin typeface="Arial" charset="0"/>
              </a:defRPr>
            </a:lvl5pPr>
            <a:lvl6pPr marL="457200" algn="l" rtl="0" eaLnBrk="1" fontAlgn="base" hangingPunct="1">
              <a:spcBef>
                <a:spcPct val="0"/>
              </a:spcBef>
              <a:spcAft>
                <a:spcPct val="0"/>
              </a:spcAft>
              <a:defRPr sz="2000" b="1">
                <a:solidFill>
                  <a:srgbClr val="005B82"/>
                </a:solidFill>
                <a:latin typeface="Arial" charset="0"/>
              </a:defRPr>
            </a:lvl6pPr>
            <a:lvl7pPr marL="914400" algn="l" rtl="0" eaLnBrk="1" fontAlgn="base" hangingPunct="1">
              <a:spcBef>
                <a:spcPct val="0"/>
              </a:spcBef>
              <a:spcAft>
                <a:spcPct val="0"/>
              </a:spcAft>
              <a:defRPr sz="2000" b="1">
                <a:solidFill>
                  <a:srgbClr val="005B82"/>
                </a:solidFill>
                <a:latin typeface="Arial" charset="0"/>
              </a:defRPr>
            </a:lvl7pPr>
            <a:lvl8pPr marL="1371600" algn="l" rtl="0" eaLnBrk="1" fontAlgn="base" hangingPunct="1">
              <a:spcBef>
                <a:spcPct val="0"/>
              </a:spcBef>
              <a:spcAft>
                <a:spcPct val="0"/>
              </a:spcAft>
              <a:defRPr sz="2000" b="1">
                <a:solidFill>
                  <a:srgbClr val="005B82"/>
                </a:solidFill>
                <a:latin typeface="Arial" charset="0"/>
              </a:defRPr>
            </a:lvl8pPr>
            <a:lvl9pPr marL="1828800" algn="l" rtl="0" eaLnBrk="1" fontAlgn="base" hangingPunct="1">
              <a:spcBef>
                <a:spcPct val="0"/>
              </a:spcBef>
              <a:spcAft>
                <a:spcPct val="0"/>
              </a:spcAft>
              <a:defRPr sz="2000" b="1">
                <a:solidFill>
                  <a:srgbClr val="005B82"/>
                </a:solidFill>
                <a:latin typeface="Arial" charset="0"/>
              </a:defRPr>
            </a:lvl9pPr>
          </a:lstStyle>
          <a:p>
            <a:r>
              <a:rPr lang="de-DE" sz="2000" kern="0" dirty="0" smtClean="0"/>
              <a:t>Agentenbasierte Modellierung für eine Einführungsstrategie </a:t>
            </a:r>
            <a:br>
              <a:rPr lang="de-DE" sz="2000" kern="0" dirty="0" smtClean="0"/>
            </a:br>
            <a:r>
              <a:rPr lang="de-DE" sz="2000" kern="0" dirty="0" smtClean="0"/>
              <a:t>von Wasserstofffahrzeugen</a:t>
            </a:r>
          </a:p>
          <a:p>
            <a:r>
              <a:rPr lang="de-DE" sz="2000" b="0" kern="0" dirty="0" smtClean="0"/>
              <a:t>als Beispiel am IEK-3</a:t>
            </a:r>
            <a:endParaRPr lang="de-DE" sz="2000" b="0" kern="0" dirty="0"/>
          </a:p>
        </p:txBody>
      </p:sp>
      <p:sp>
        <p:nvSpPr>
          <p:cNvPr id="19" name="Ellipse 18"/>
          <p:cNvSpPr/>
          <p:nvPr/>
        </p:nvSpPr>
        <p:spPr bwMode="auto">
          <a:xfrm>
            <a:off x="503830" y="2644643"/>
            <a:ext cx="354778" cy="371670"/>
          </a:xfrm>
          <a:prstGeom prst="ellipse">
            <a:avLst/>
          </a:prstGeom>
          <a:solidFill>
            <a:schemeClr val="accent2">
              <a:lumMod val="60000"/>
              <a:lumOff val="40000"/>
            </a:schemeClr>
          </a:solidFill>
          <a:ln w="9525"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de-DE" sz="1800" b="1" i="0" u="none" strike="noStrike" cap="none" normalizeH="0" baseline="0" dirty="0" smtClean="0">
                <a:ln>
                  <a:noFill/>
                </a:ln>
                <a:solidFill>
                  <a:schemeClr val="bg1"/>
                </a:solidFill>
                <a:effectLst/>
                <a:latin typeface="Arial" charset="0"/>
              </a:rPr>
              <a:t>3</a:t>
            </a:r>
          </a:p>
        </p:txBody>
      </p:sp>
      <p:pic>
        <p:nvPicPr>
          <p:cNvPr id="2050" name="Picture 2"/>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463003" y="3386052"/>
            <a:ext cx="5425753" cy="25273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Inhaltsplatzhalter 1"/>
          <p:cNvSpPr txBox="1">
            <a:spLocks/>
          </p:cNvSpPr>
          <p:nvPr/>
        </p:nvSpPr>
        <p:spPr bwMode="auto">
          <a:xfrm>
            <a:off x="9245751" y="5594280"/>
            <a:ext cx="645009" cy="227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45720" rIns="91440" bIns="45720" numCol="1" anchor="t" anchorCtr="0" compatLnSpc="1">
            <a:prstTxWarp prst="textNoShape">
              <a:avLst/>
            </a:prstTxWarp>
            <a:noAutofit/>
          </a:bodyPr>
          <a:lstStyle>
            <a:lvl1pPr marL="342900" indent="-342900" algn="l" rtl="0" eaLnBrk="1" fontAlgn="base" hangingPunct="1">
              <a:spcBef>
                <a:spcPct val="20000"/>
              </a:spcBef>
              <a:spcAft>
                <a:spcPct val="0"/>
              </a:spcAft>
              <a:buClr>
                <a:srgbClr val="009EE0"/>
              </a:buClr>
              <a:defRPr>
                <a:solidFill>
                  <a:srgbClr val="005B82"/>
                </a:solidFill>
                <a:latin typeface="+mn-lt"/>
                <a:ea typeface="+mn-ea"/>
                <a:cs typeface="+mn-cs"/>
              </a:defRPr>
            </a:lvl1pPr>
            <a:lvl2pPr marL="742950" indent="-285750" algn="l" rtl="0" eaLnBrk="1" fontAlgn="base" hangingPunct="1">
              <a:spcBef>
                <a:spcPct val="20000"/>
              </a:spcBef>
              <a:spcAft>
                <a:spcPct val="0"/>
              </a:spcAft>
              <a:buClr>
                <a:srgbClr val="005B82"/>
              </a:buClr>
              <a:buFont typeface="Wingdings" pitchFamily="2" charset="2"/>
              <a:buChar char="§"/>
              <a:defRPr>
                <a:solidFill>
                  <a:srgbClr val="005B82"/>
                </a:solidFill>
                <a:latin typeface="+mn-lt"/>
              </a:defRPr>
            </a:lvl2pPr>
            <a:lvl3pPr marL="1143000" indent="-228600" algn="l" rtl="0" eaLnBrk="1" fontAlgn="base" hangingPunct="1">
              <a:spcBef>
                <a:spcPct val="20000"/>
              </a:spcBef>
              <a:spcAft>
                <a:spcPct val="0"/>
              </a:spcAft>
              <a:buClr>
                <a:srgbClr val="005B82"/>
              </a:buClr>
              <a:buFont typeface="Wingdings" pitchFamily="2" charset="2"/>
              <a:buChar char="§"/>
              <a:defRPr i="1">
                <a:solidFill>
                  <a:srgbClr val="005B82"/>
                </a:solidFill>
                <a:latin typeface="+mn-lt"/>
              </a:defRPr>
            </a:lvl3pPr>
            <a:lvl4pPr marL="1600200" indent="-228600" algn="l" rtl="0" eaLnBrk="1" fontAlgn="base" hangingPunct="1">
              <a:spcBef>
                <a:spcPct val="20000"/>
              </a:spcBef>
              <a:spcAft>
                <a:spcPct val="0"/>
              </a:spcAft>
              <a:buClr>
                <a:srgbClr val="009EE0"/>
              </a:buClr>
              <a:defRPr>
                <a:solidFill>
                  <a:srgbClr val="005B82"/>
                </a:solidFill>
                <a:latin typeface="+mn-lt"/>
              </a:defRPr>
            </a:lvl4pPr>
            <a:lvl5pPr marL="2057400" indent="-228600" algn="l" rtl="0" eaLnBrk="1" fontAlgn="base" hangingPunct="1">
              <a:spcBef>
                <a:spcPct val="20000"/>
              </a:spcBef>
              <a:spcAft>
                <a:spcPct val="0"/>
              </a:spcAft>
              <a:buClr>
                <a:srgbClr val="009EE0"/>
              </a:buClr>
              <a:defRPr>
                <a:solidFill>
                  <a:srgbClr val="005B82"/>
                </a:solidFill>
                <a:latin typeface="+mn-lt"/>
              </a:defRPr>
            </a:lvl5pPr>
            <a:lvl6pPr marL="2514600" indent="-228600" algn="l" rtl="0" eaLnBrk="1" fontAlgn="base" hangingPunct="1">
              <a:spcBef>
                <a:spcPct val="20000"/>
              </a:spcBef>
              <a:spcAft>
                <a:spcPct val="0"/>
              </a:spcAft>
              <a:buClr>
                <a:srgbClr val="009EE0"/>
              </a:buClr>
              <a:defRPr>
                <a:solidFill>
                  <a:srgbClr val="005B82"/>
                </a:solidFill>
                <a:latin typeface="+mn-lt"/>
              </a:defRPr>
            </a:lvl6pPr>
            <a:lvl7pPr marL="2971800" indent="-228600" algn="l" rtl="0" eaLnBrk="1" fontAlgn="base" hangingPunct="1">
              <a:spcBef>
                <a:spcPct val="20000"/>
              </a:spcBef>
              <a:spcAft>
                <a:spcPct val="0"/>
              </a:spcAft>
              <a:buClr>
                <a:srgbClr val="009EE0"/>
              </a:buClr>
              <a:defRPr>
                <a:solidFill>
                  <a:srgbClr val="005B82"/>
                </a:solidFill>
                <a:latin typeface="+mn-lt"/>
              </a:defRPr>
            </a:lvl7pPr>
            <a:lvl8pPr marL="3429000" indent="-228600" algn="l" rtl="0" eaLnBrk="1" fontAlgn="base" hangingPunct="1">
              <a:spcBef>
                <a:spcPct val="20000"/>
              </a:spcBef>
              <a:spcAft>
                <a:spcPct val="0"/>
              </a:spcAft>
              <a:buClr>
                <a:srgbClr val="009EE0"/>
              </a:buClr>
              <a:defRPr>
                <a:solidFill>
                  <a:srgbClr val="005B82"/>
                </a:solidFill>
                <a:latin typeface="+mn-lt"/>
              </a:defRPr>
            </a:lvl8pPr>
            <a:lvl9pPr marL="3886200" indent="-228600" algn="l" rtl="0" eaLnBrk="1" fontAlgn="base" hangingPunct="1">
              <a:spcBef>
                <a:spcPct val="20000"/>
              </a:spcBef>
              <a:spcAft>
                <a:spcPct val="0"/>
              </a:spcAft>
              <a:buClr>
                <a:srgbClr val="009EE0"/>
              </a:buClr>
              <a:defRPr>
                <a:solidFill>
                  <a:srgbClr val="005B82"/>
                </a:solidFill>
                <a:latin typeface="+mn-lt"/>
              </a:defRPr>
            </a:lvl9pPr>
          </a:lstStyle>
          <a:p>
            <a:pPr marL="0" indent="0"/>
            <a:r>
              <a:rPr lang="de-DE" sz="1200" kern="0" dirty="0" smtClean="0">
                <a:sym typeface="Wingdings" panose="05000000000000000000" pitchFamily="2" charset="2"/>
              </a:rPr>
              <a:t>[2, 3]</a:t>
            </a:r>
            <a:endParaRPr lang="de-DE" sz="1200" dirty="0" smtClean="0"/>
          </a:p>
        </p:txBody>
      </p:sp>
      <p:sp>
        <p:nvSpPr>
          <p:cNvPr id="15" name="Ellipse 14"/>
          <p:cNvSpPr/>
          <p:nvPr/>
        </p:nvSpPr>
        <p:spPr bwMode="auto">
          <a:xfrm>
            <a:off x="261740" y="1056046"/>
            <a:ext cx="837258" cy="371670"/>
          </a:xfrm>
          <a:prstGeom prst="ellipse">
            <a:avLst/>
          </a:prstGeom>
          <a:gradFill flip="none" rotWithShape="1">
            <a:gsLst>
              <a:gs pos="57000">
                <a:srgbClr val="005B82"/>
              </a:gs>
              <a:gs pos="20000">
                <a:schemeClr val="accent1">
                  <a:lumMod val="50000"/>
                </a:schemeClr>
              </a:gs>
            </a:gsLst>
            <a:lin ang="10800000" scaled="1"/>
            <a:tileRect/>
          </a:gradFill>
          <a:ln w="9525"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de-DE" sz="1800" b="1" i="0" u="none" strike="noStrike" cap="none" normalizeH="0" baseline="0" dirty="0" smtClean="0">
                <a:ln>
                  <a:noFill/>
                </a:ln>
                <a:solidFill>
                  <a:schemeClr val="bg1"/>
                </a:solidFill>
                <a:effectLst/>
                <a:latin typeface="Arial" charset="0"/>
              </a:rPr>
              <a:t>1, 2</a:t>
            </a:r>
          </a:p>
        </p:txBody>
      </p:sp>
    </p:spTree>
    <p:extLst>
      <p:ext uri="{BB962C8B-B14F-4D97-AF65-F5344CB8AC3E}">
        <p14:creationId xmlns:p14="http://schemas.microsoft.com/office/powerpoint/2010/main" val="867860194"/>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05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42" grpId="0" animBg="1"/>
      <p:bldP spid="6" grpId="0"/>
      <p:bldP spid="1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32000" y="339945"/>
            <a:ext cx="2431115" cy="400110"/>
          </a:xfrm>
        </p:spPr>
        <p:txBody>
          <a:bodyPr/>
          <a:lstStyle/>
          <a:p>
            <a:r>
              <a:rPr lang="de-DE" dirty="0" smtClean="0"/>
              <a:t>Zusammenfassung</a:t>
            </a:r>
            <a:endParaRPr lang="de-DE" dirty="0"/>
          </a:p>
        </p:txBody>
      </p:sp>
      <p:sp>
        <p:nvSpPr>
          <p:cNvPr id="3" name="Inhaltsplatzhalter 2"/>
          <p:cNvSpPr>
            <a:spLocks noGrp="1"/>
          </p:cNvSpPr>
          <p:nvPr>
            <p:ph idx="1"/>
          </p:nvPr>
        </p:nvSpPr>
        <p:spPr>
          <a:xfrm>
            <a:off x="431999" y="1341673"/>
            <a:ext cx="9288000" cy="5472608"/>
          </a:xfrm>
        </p:spPr>
        <p:txBody>
          <a:bodyPr/>
          <a:lstStyle/>
          <a:p>
            <a:pPr marL="285750" indent="-285750">
              <a:buClr>
                <a:srgbClr val="005B82"/>
              </a:buClr>
              <a:buFont typeface="Wingdings" panose="05000000000000000000" pitchFamily="2" charset="2"/>
              <a:buChar char="§"/>
            </a:pPr>
            <a:r>
              <a:rPr lang="de-DE" dirty="0" smtClean="0"/>
              <a:t>Die Systemanalyse zur Energiewende hat zahlreiche Herausforderungen mit in Konkurrenz zueinander stehenden Zielen</a:t>
            </a:r>
          </a:p>
          <a:p>
            <a:pPr marL="285750" indent="-285750">
              <a:buClr>
                <a:srgbClr val="005B82"/>
              </a:buClr>
              <a:buFont typeface="Wingdings" panose="05000000000000000000" pitchFamily="2" charset="2"/>
              <a:buChar char="§"/>
            </a:pPr>
            <a:r>
              <a:rPr lang="de-DE" dirty="0" smtClean="0"/>
              <a:t>Das energiepolitische Zieldreieck reduziert den Lösungsraum für das Jahr 2050, dennoch sind zahlreiche potentielle Optionen denkbar</a:t>
            </a:r>
          </a:p>
          <a:p>
            <a:pPr marL="550863" lvl="1" indent="-285750">
              <a:buClr>
                <a:srgbClr val="005B82"/>
              </a:buClr>
            </a:pPr>
            <a:r>
              <a:rPr lang="de-DE" dirty="0" smtClean="0"/>
              <a:t>Fundamentale Veränderungen erfordern technologieneutralen Blick in die Zukunft</a:t>
            </a:r>
          </a:p>
          <a:p>
            <a:pPr marL="550863" lvl="1" indent="-285750">
              <a:buClr>
                <a:srgbClr val="005B82"/>
              </a:buClr>
            </a:pPr>
            <a:r>
              <a:rPr lang="de-DE" dirty="0" smtClean="0"/>
              <a:t>Aus dem bestimmten Zielsystem heraus den Transformationsprozess ermitteln</a:t>
            </a:r>
          </a:p>
          <a:p>
            <a:pPr marL="285750" indent="-285750">
              <a:buClr>
                <a:srgbClr val="005B82"/>
              </a:buClr>
              <a:buFont typeface="Wingdings" panose="05000000000000000000" pitchFamily="2" charset="2"/>
              <a:buChar char="§"/>
            </a:pPr>
            <a:r>
              <a:rPr lang="de-DE" dirty="0" smtClean="0"/>
              <a:t>Die potentiellen Optionen lassen sich oft </a:t>
            </a:r>
          </a:p>
          <a:p>
            <a:pPr marL="550863" lvl="1" indent="-285750">
              <a:buClr>
                <a:srgbClr val="005B82"/>
              </a:buClr>
            </a:pPr>
            <a:r>
              <a:rPr lang="de-DE" dirty="0" smtClean="0"/>
              <a:t>durch einfache bilanzielle thermodynamik-basierte Ansätze </a:t>
            </a:r>
          </a:p>
          <a:p>
            <a:pPr marL="550863" lvl="1" indent="-285750">
              <a:buClr>
                <a:srgbClr val="005B82"/>
              </a:buClr>
            </a:pPr>
            <a:r>
              <a:rPr lang="de-DE" dirty="0" smtClean="0"/>
              <a:t>durch Analyse des zeitlichen Beitrags der Technologie</a:t>
            </a:r>
            <a:endParaRPr lang="de-DE" dirty="0"/>
          </a:p>
          <a:p>
            <a:pPr lvl="1" indent="0">
              <a:buClr>
                <a:srgbClr val="005B82"/>
              </a:buClr>
              <a:buNone/>
            </a:pPr>
            <a:r>
              <a:rPr lang="de-DE" dirty="0"/>
              <a:t>bewerten und einordnen</a:t>
            </a:r>
          </a:p>
          <a:p>
            <a:pPr lvl="1" indent="0">
              <a:buClr>
                <a:srgbClr val="005B82"/>
              </a:buClr>
              <a:buNone/>
            </a:pPr>
            <a:r>
              <a:rPr lang="de-DE" dirty="0" smtClean="0">
                <a:sym typeface="Wingdings" panose="05000000000000000000" pitchFamily="2" charset="2"/>
              </a:rPr>
              <a:t> </a:t>
            </a:r>
            <a:r>
              <a:rPr lang="de-DE" dirty="0" smtClean="0"/>
              <a:t>Komplexität reduzieren wo möglich und erhöhen wo nötig</a:t>
            </a:r>
          </a:p>
          <a:p>
            <a:pPr marL="285750" indent="-285750">
              <a:buClr>
                <a:srgbClr val="005B82"/>
              </a:buClr>
              <a:buFont typeface="Wingdings" panose="05000000000000000000" pitchFamily="2" charset="2"/>
              <a:buChar char="§"/>
            </a:pPr>
            <a:r>
              <a:rPr lang="de-DE" dirty="0" smtClean="0"/>
              <a:t>Methoden sollten nach der Art der zu beantwortenden Frage gewählt werden</a:t>
            </a:r>
          </a:p>
          <a:p>
            <a:pPr lvl="1" indent="0">
              <a:buClr>
                <a:srgbClr val="005B82"/>
              </a:buClr>
              <a:buNone/>
            </a:pPr>
            <a:r>
              <a:rPr lang="de-DE" dirty="0" smtClean="0">
                <a:sym typeface="Wingdings" panose="05000000000000000000" pitchFamily="2" charset="2"/>
              </a:rPr>
              <a:t> </a:t>
            </a:r>
            <a:r>
              <a:rPr lang="de-DE" dirty="0" smtClean="0"/>
              <a:t>Methodenauswahl bzw. Modellierung nicht zum Selbstzweck</a:t>
            </a:r>
          </a:p>
          <a:p>
            <a:pPr marL="550863" lvl="1" indent="-285750">
              <a:buClr>
                <a:srgbClr val="005B82"/>
              </a:buClr>
            </a:pPr>
            <a:endParaRPr lang="de-DE" dirty="0"/>
          </a:p>
          <a:p>
            <a:pPr marL="550863" lvl="1" indent="-285750">
              <a:buClr>
                <a:srgbClr val="005B82"/>
              </a:buClr>
            </a:pPr>
            <a:endParaRPr lang="de-DE" dirty="0" smtClean="0"/>
          </a:p>
          <a:p>
            <a:pPr marL="550863" lvl="1" indent="-285750">
              <a:buClr>
                <a:srgbClr val="005B82"/>
              </a:buClr>
            </a:pPr>
            <a:endParaRPr lang="de-DE" dirty="0"/>
          </a:p>
          <a:p>
            <a:pPr marL="285750" indent="-285750">
              <a:buClr>
                <a:srgbClr val="005B82"/>
              </a:buClr>
            </a:pPr>
            <a:endParaRPr lang="de-DE" dirty="0" smtClean="0"/>
          </a:p>
        </p:txBody>
      </p:sp>
    </p:spTree>
    <p:extLst>
      <p:ext uri="{BB962C8B-B14F-4D97-AF65-F5344CB8AC3E}">
        <p14:creationId xmlns:p14="http://schemas.microsoft.com/office/powerpoint/2010/main" val="3197123820"/>
      </p:ext>
    </p:extLst>
  </p:cSld>
  <p:clrMapOvr>
    <a:masterClrMapping/>
  </p:clrMapOvr>
  <p:transition spd="med">
    <p:wipe dir="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a:xfrm>
            <a:off x="432000" y="494111"/>
            <a:ext cx="682879" cy="307777"/>
          </a:xfrm>
        </p:spPr>
        <p:txBody>
          <a:bodyPr/>
          <a:lstStyle/>
          <a:p>
            <a:r>
              <a:rPr lang="de-DE" sz="2000" dirty="0" smtClean="0"/>
              <a:t>Inhalt</a:t>
            </a:r>
            <a:endParaRPr lang="de-DE" sz="2000" dirty="0"/>
          </a:p>
        </p:txBody>
      </p:sp>
      <p:sp>
        <p:nvSpPr>
          <p:cNvPr id="13" name="Textfeld 12"/>
          <p:cNvSpPr txBox="1"/>
          <p:nvPr/>
        </p:nvSpPr>
        <p:spPr>
          <a:xfrm>
            <a:off x="389306" y="1048931"/>
            <a:ext cx="9412420" cy="6278642"/>
          </a:xfrm>
          <a:prstGeom prst="rect">
            <a:avLst/>
          </a:prstGeom>
          <a:noFill/>
        </p:spPr>
        <p:txBody>
          <a:bodyPr wrap="square" rtlCol="0">
            <a:spAutoFit/>
          </a:bodyPr>
          <a:lstStyle/>
          <a:p>
            <a:endParaRPr lang="de-DE" sz="1600" b="1" dirty="0">
              <a:solidFill>
                <a:srgbClr val="005B82"/>
              </a:solidFill>
              <a:sym typeface="Wingdings" panose="05000000000000000000" pitchFamily="2" charset="2"/>
            </a:endParaRPr>
          </a:p>
          <a:p>
            <a:endParaRPr lang="de-DE" b="1" dirty="0" smtClean="0">
              <a:solidFill>
                <a:srgbClr val="005B82"/>
              </a:solidFill>
              <a:sym typeface="Wingdings" panose="05000000000000000000" pitchFamily="2" charset="2"/>
            </a:endParaRPr>
          </a:p>
          <a:p>
            <a:pPr marL="285750" indent="-285750">
              <a:buFont typeface="Wingdings" panose="05000000000000000000" pitchFamily="2" charset="2"/>
              <a:buChar char="§"/>
            </a:pPr>
            <a:r>
              <a:rPr lang="de-DE" b="1" dirty="0" smtClean="0">
                <a:solidFill>
                  <a:srgbClr val="005B82"/>
                </a:solidFill>
                <a:sym typeface="Wingdings" panose="05000000000000000000" pitchFamily="2" charset="2"/>
              </a:rPr>
              <a:t>Systemanalysen zur Energiewende</a:t>
            </a:r>
          </a:p>
          <a:p>
            <a:pPr marL="742950" lvl="1" indent="-285750">
              <a:buFont typeface="Wingdings" panose="05000000000000000000" pitchFamily="2" charset="2"/>
              <a:buChar char="§"/>
            </a:pPr>
            <a:r>
              <a:rPr lang="de-DE" b="1" dirty="0" smtClean="0">
                <a:solidFill>
                  <a:srgbClr val="005B82"/>
                </a:solidFill>
                <a:sym typeface="Wingdings" panose="05000000000000000000" pitchFamily="2" charset="2"/>
              </a:rPr>
              <a:t>Aufgaben</a:t>
            </a:r>
          </a:p>
          <a:p>
            <a:pPr marL="742950" lvl="1" indent="-285750">
              <a:buFont typeface="Wingdings" panose="05000000000000000000" pitchFamily="2" charset="2"/>
              <a:buChar char="§"/>
            </a:pPr>
            <a:r>
              <a:rPr lang="de-DE" b="1" dirty="0" smtClean="0">
                <a:solidFill>
                  <a:srgbClr val="005B82"/>
                </a:solidFill>
                <a:sym typeface="Wingdings" panose="05000000000000000000" pitchFamily="2" charset="2"/>
              </a:rPr>
              <a:t>Herausforderungen</a:t>
            </a:r>
          </a:p>
          <a:p>
            <a:pPr marL="285750" indent="-285750">
              <a:buFont typeface="Wingdings" panose="05000000000000000000" pitchFamily="2" charset="2"/>
              <a:buChar char="§"/>
            </a:pPr>
            <a:endParaRPr lang="de-DE" b="1" dirty="0" smtClean="0">
              <a:solidFill>
                <a:srgbClr val="005B82"/>
              </a:solidFill>
              <a:sym typeface="Wingdings" panose="05000000000000000000" pitchFamily="2" charset="2"/>
            </a:endParaRPr>
          </a:p>
          <a:p>
            <a:pPr marL="285750" indent="-285750">
              <a:buFont typeface="Wingdings" panose="05000000000000000000" pitchFamily="2" charset="2"/>
              <a:buChar char="§"/>
            </a:pPr>
            <a:r>
              <a:rPr lang="de-DE" b="1" dirty="0" smtClean="0">
                <a:solidFill>
                  <a:srgbClr val="005B82"/>
                </a:solidFill>
                <a:sym typeface="Wingdings" panose="05000000000000000000" pitchFamily="2" charset="2"/>
              </a:rPr>
              <a:t>Die Energiewende 	</a:t>
            </a:r>
          </a:p>
          <a:p>
            <a:pPr marL="742950" lvl="1" indent="-285750">
              <a:buFont typeface="Wingdings" panose="05000000000000000000" pitchFamily="2" charset="2"/>
              <a:buChar char="§"/>
            </a:pPr>
            <a:r>
              <a:rPr lang="de-DE" b="1" dirty="0" err="1" smtClean="0">
                <a:solidFill>
                  <a:srgbClr val="005B82"/>
                </a:solidFill>
                <a:sym typeface="Wingdings" panose="05000000000000000000" pitchFamily="2" charset="2"/>
              </a:rPr>
              <a:t>Szenariotechnik</a:t>
            </a:r>
            <a:endParaRPr lang="de-DE" b="1" dirty="0">
              <a:solidFill>
                <a:srgbClr val="005B82"/>
              </a:solidFill>
              <a:sym typeface="Wingdings" panose="05000000000000000000" pitchFamily="2" charset="2"/>
            </a:endParaRPr>
          </a:p>
          <a:p>
            <a:pPr marL="742950" lvl="1" indent="-285750">
              <a:buFont typeface="Wingdings" panose="05000000000000000000" pitchFamily="2" charset="2"/>
              <a:buChar char="§"/>
            </a:pPr>
            <a:r>
              <a:rPr lang="de-DE" b="1" dirty="0" smtClean="0">
                <a:solidFill>
                  <a:srgbClr val="005B82"/>
                </a:solidFill>
                <a:sym typeface="Wingdings" panose="05000000000000000000" pitchFamily="2" charset="2"/>
              </a:rPr>
              <a:t>Zeitachse</a:t>
            </a:r>
          </a:p>
          <a:p>
            <a:pPr marL="742950" lvl="1" indent="-285750">
              <a:buFont typeface="Wingdings" panose="05000000000000000000" pitchFamily="2" charset="2"/>
              <a:buChar char="§"/>
            </a:pPr>
            <a:r>
              <a:rPr lang="de-DE" b="1" dirty="0" smtClean="0">
                <a:solidFill>
                  <a:srgbClr val="005B82"/>
                </a:solidFill>
                <a:sym typeface="Wingdings" panose="05000000000000000000" pitchFamily="2" charset="2"/>
              </a:rPr>
              <a:t>Bilanzielle thermodynamikbasierte Ansätze</a:t>
            </a:r>
          </a:p>
          <a:p>
            <a:pPr marL="285750" indent="-285750">
              <a:buFont typeface="Wingdings" panose="05000000000000000000" pitchFamily="2" charset="2"/>
              <a:buChar char="§"/>
            </a:pPr>
            <a:endParaRPr lang="de-DE" b="1" dirty="0">
              <a:solidFill>
                <a:srgbClr val="005B82"/>
              </a:solidFill>
              <a:sym typeface="Wingdings" panose="05000000000000000000" pitchFamily="2" charset="2"/>
            </a:endParaRPr>
          </a:p>
          <a:p>
            <a:pPr marL="285750" indent="-285750">
              <a:buFont typeface="Wingdings" panose="05000000000000000000" pitchFamily="2" charset="2"/>
              <a:buChar char="§"/>
            </a:pPr>
            <a:r>
              <a:rPr lang="de-DE" b="1" dirty="0" smtClean="0">
                <a:solidFill>
                  <a:srgbClr val="005B82"/>
                </a:solidFill>
                <a:sym typeface="Wingdings" panose="05000000000000000000" pitchFamily="2" charset="2"/>
              </a:rPr>
              <a:t>Weitere Methoden </a:t>
            </a:r>
          </a:p>
          <a:p>
            <a:pPr marL="742950" lvl="1" indent="-285750">
              <a:buFont typeface="Wingdings" panose="05000000000000000000" pitchFamily="2" charset="2"/>
              <a:buChar char="§"/>
            </a:pPr>
            <a:r>
              <a:rPr lang="de-DE" b="1" dirty="0" smtClean="0">
                <a:solidFill>
                  <a:srgbClr val="005B82"/>
                </a:solidFill>
                <a:sym typeface="Wingdings" panose="05000000000000000000" pitchFamily="2" charset="2"/>
              </a:rPr>
              <a:t>Georeferenzierte Modellierung</a:t>
            </a:r>
          </a:p>
          <a:p>
            <a:pPr marL="742950" lvl="1" indent="-285750">
              <a:buFont typeface="Wingdings" panose="05000000000000000000" pitchFamily="2" charset="2"/>
              <a:buChar char="§"/>
            </a:pPr>
            <a:r>
              <a:rPr lang="de-DE" b="1" dirty="0" smtClean="0">
                <a:solidFill>
                  <a:srgbClr val="005B82"/>
                </a:solidFill>
                <a:sym typeface="Wingdings" panose="05000000000000000000" pitchFamily="2" charset="2"/>
              </a:rPr>
              <a:t>Monte-Carlo-Simulation</a:t>
            </a:r>
          </a:p>
          <a:p>
            <a:pPr marL="742950" lvl="1" indent="-285750">
              <a:buFont typeface="Wingdings" panose="05000000000000000000" pitchFamily="2" charset="2"/>
              <a:buChar char="§"/>
            </a:pPr>
            <a:r>
              <a:rPr lang="de-DE" b="1" dirty="0" smtClean="0">
                <a:solidFill>
                  <a:srgbClr val="005B82"/>
                </a:solidFill>
                <a:sym typeface="Wingdings" panose="05000000000000000000" pitchFamily="2" charset="2"/>
              </a:rPr>
              <a:t>Agentenbasierte Modellierung</a:t>
            </a:r>
          </a:p>
          <a:p>
            <a:pPr marL="285750" indent="-285750">
              <a:buFont typeface="Wingdings" panose="05000000000000000000" pitchFamily="2" charset="2"/>
              <a:buChar char="§"/>
            </a:pPr>
            <a:endParaRPr lang="de-DE" b="1" dirty="0">
              <a:solidFill>
                <a:srgbClr val="005B82"/>
              </a:solidFill>
              <a:sym typeface="Wingdings" panose="05000000000000000000" pitchFamily="2" charset="2"/>
            </a:endParaRPr>
          </a:p>
          <a:p>
            <a:pPr marL="285750" indent="-285750">
              <a:buFont typeface="Wingdings" panose="05000000000000000000" pitchFamily="2" charset="2"/>
              <a:buChar char="§"/>
            </a:pPr>
            <a:r>
              <a:rPr lang="de-DE" b="1" dirty="0" smtClean="0">
                <a:solidFill>
                  <a:srgbClr val="005B82"/>
                </a:solidFill>
                <a:sym typeface="Wingdings" panose="05000000000000000000" pitchFamily="2" charset="2"/>
              </a:rPr>
              <a:t>Zusammenfassung</a:t>
            </a:r>
          </a:p>
          <a:p>
            <a:r>
              <a:rPr lang="de-DE" b="1" dirty="0">
                <a:solidFill>
                  <a:srgbClr val="005B82"/>
                </a:solidFill>
                <a:sym typeface="Wingdings" panose="05000000000000000000" pitchFamily="2" charset="2"/>
              </a:rPr>
              <a:t>	</a:t>
            </a:r>
            <a:endParaRPr lang="de-DE" b="1" dirty="0" smtClean="0">
              <a:solidFill>
                <a:srgbClr val="005B82"/>
              </a:solidFill>
              <a:sym typeface="Wingdings" panose="05000000000000000000" pitchFamily="2" charset="2"/>
            </a:endParaRPr>
          </a:p>
          <a:p>
            <a:r>
              <a:rPr lang="de-DE" sz="1600" b="1" dirty="0">
                <a:solidFill>
                  <a:srgbClr val="005B82"/>
                </a:solidFill>
                <a:sym typeface="Wingdings" panose="05000000000000000000" pitchFamily="2" charset="2"/>
              </a:rPr>
              <a:t>	</a:t>
            </a:r>
          </a:p>
          <a:p>
            <a:r>
              <a:rPr lang="de-DE" sz="1600" b="1" dirty="0">
                <a:solidFill>
                  <a:srgbClr val="005B82"/>
                </a:solidFill>
                <a:sym typeface="Wingdings" panose="05000000000000000000" pitchFamily="2" charset="2"/>
              </a:rPr>
              <a:t>	</a:t>
            </a:r>
            <a:endParaRPr lang="de-DE" sz="1600" b="1" dirty="0" smtClean="0">
              <a:solidFill>
                <a:srgbClr val="005B82"/>
              </a:solidFill>
              <a:sym typeface="Wingdings" panose="05000000000000000000" pitchFamily="2" charset="2"/>
            </a:endParaRPr>
          </a:p>
          <a:p>
            <a:endParaRPr lang="de-DE" sz="1600" b="1" dirty="0" smtClean="0">
              <a:solidFill>
                <a:srgbClr val="005B82"/>
              </a:solidFill>
              <a:sym typeface="Wingdings" panose="05000000000000000000" pitchFamily="2" charset="2"/>
            </a:endParaRPr>
          </a:p>
          <a:p>
            <a:endParaRPr lang="de-DE" sz="1600" b="1" dirty="0">
              <a:solidFill>
                <a:srgbClr val="005B82"/>
              </a:solidFill>
              <a:sym typeface="Wingdings" panose="05000000000000000000" pitchFamily="2" charset="2"/>
            </a:endParaRPr>
          </a:p>
          <a:p>
            <a:endParaRPr lang="de-DE" sz="1600" dirty="0" smtClean="0">
              <a:solidFill>
                <a:srgbClr val="005B82"/>
              </a:solidFill>
              <a:sym typeface="Wingdings" panose="05000000000000000000" pitchFamily="2" charset="2"/>
            </a:endParaRPr>
          </a:p>
        </p:txBody>
      </p:sp>
    </p:spTree>
    <p:extLst>
      <p:ext uri="{BB962C8B-B14F-4D97-AF65-F5344CB8AC3E}">
        <p14:creationId xmlns:p14="http://schemas.microsoft.com/office/powerpoint/2010/main" val="2869936114"/>
      </p:ext>
    </p:extLst>
  </p:cSld>
  <p:clrMapOvr>
    <a:masterClrMapping/>
  </p:clrMapOvr>
  <p:transition>
    <p:wip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el 1"/>
          <p:cNvSpPr>
            <a:spLocks noGrp="1"/>
          </p:cNvSpPr>
          <p:nvPr>
            <p:ph type="title"/>
          </p:nvPr>
        </p:nvSpPr>
        <p:spPr>
          <a:xfrm>
            <a:off x="473075" y="252413"/>
            <a:ext cx="6559550" cy="708025"/>
          </a:xfrm>
        </p:spPr>
        <p:txBody>
          <a:bodyPr/>
          <a:lstStyle/>
          <a:p>
            <a:r>
              <a:rPr lang="de-DE" altLang="de-DE" smtClean="0"/>
              <a:t>Vielen Dank für Ihre Aufmerksamkeit</a:t>
            </a:r>
            <a:br>
              <a:rPr lang="de-DE" altLang="de-DE" smtClean="0"/>
            </a:br>
            <a:r>
              <a:rPr lang="de-DE" altLang="de-DE" b="0" smtClean="0"/>
              <a:t>Die Gesichter der Verfahrens- und Systemanalyse (VSA)</a:t>
            </a:r>
          </a:p>
        </p:txBody>
      </p:sp>
      <p:pic>
        <p:nvPicPr>
          <p:cNvPr id="29699" name="Picture 3"/>
          <p:cNvPicPr>
            <a:picLocks noChangeAspect="1" noChangeArrowheads="1"/>
          </p:cNvPicPr>
          <p:nvPr/>
        </p:nvPicPr>
        <p:blipFill>
          <a:blip r:embed="rId2">
            <a:extLst>
              <a:ext uri="{28A0092B-C50C-407E-A947-70E740481C1C}">
                <a14:useLocalDpi xmlns:a14="http://schemas.microsoft.com/office/drawing/2010/main" val="0"/>
              </a:ext>
            </a:extLst>
          </a:blip>
          <a:srcRect t="3470" b="21291"/>
          <a:stretch>
            <a:fillRect/>
          </a:stretch>
        </p:blipFill>
        <p:spPr bwMode="auto">
          <a:xfrm>
            <a:off x="5640388" y="4124325"/>
            <a:ext cx="1133475" cy="16208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9700" name="Picture 3" descr="C:\Users\iek3-sekretariat\AppData\Local\Microsoft\Windows\Temporary Internet Files\Content.Outlook\END0O8GL\pict 060111 Grube_cn.jpg"/>
          <p:cNvPicPr>
            <a:picLocks noChangeAspect="1" noChangeArrowheads="1"/>
          </p:cNvPicPr>
          <p:nvPr/>
        </p:nvPicPr>
        <p:blipFill>
          <a:blip r:embed="rId3">
            <a:extLst>
              <a:ext uri="{28A0092B-C50C-407E-A947-70E740481C1C}">
                <a14:useLocalDpi xmlns:a14="http://schemas.microsoft.com/office/drawing/2010/main" val="0"/>
              </a:ext>
            </a:extLst>
          </a:blip>
          <a:srcRect b="7184"/>
          <a:stretch>
            <a:fillRect/>
          </a:stretch>
        </p:blipFill>
        <p:spPr bwMode="auto">
          <a:xfrm>
            <a:off x="7912100" y="1331913"/>
            <a:ext cx="1336675"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1" name="Picture 2" descr="C:\Users\iek3-sekretariat\AppData\Local\Microsoft\Windows\Temporary Internet Files\Content.Outlook\END0O8GL\schiebahn_008.jpg"/>
          <p:cNvPicPr>
            <a:picLocks noChangeAspect="1" noChangeArrowheads="1"/>
          </p:cNvPicPr>
          <p:nvPr/>
        </p:nvPicPr>
        <p:blipFill>
          <a:blip r:embed="rId4">
            <a:extLst>
              <a:ext uri="{28A0092B-C50C-407E-A947-70E740481C1C}">
                <a14:useLocalDpi xmlns:a14="http://schemas.microsoft.com/office/drawing/2010/main" val="0"/>
              </a:ext>
            </a:extLst>
          </a:blip>
          <a:srcRect b="9248"/>
          <a:stretch>
            <a:fillRect/>
          </a:stretch>
        </p:blipFill>
        <p:spPr bwMode="auto">
          <a:xfrm>
            <a:off x="884238" y="4129088"/>
            <a:ext cx="1098550" cy="162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2" name="Textfeld 6"/>
          <p:cNvSpPr txBox="1">
            <a:spLocks noChangeArrowheads="1"/>
          </p:cNvSpPr>
          <p:nvPr/>
        </p:nvSpPr>
        <p:spPr bwMode="auto">
          <a:xfrm>
            <a:off x="7604125" y="3184525"/>
            <a:ext cx="1984375" cy="67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ctr" eaLnBrk="1" hangingPunct="1"/>
            <a:r>
              <a:rPr lang="de-DE" altLang="de-DE" sz="1400" b="0"/>
              <a:t>Dr. Thomas Grube</a:t>
            </a:r>
          </a:p>
          <a:p>
            <a:pPr algn="ctr" eaLnBrk="1" hangingPunct="1"/>
            <a:r>
              <a:rPr lang="de-DE" altLang="de-DE" sz="1400" b="0"/>
              <a:t>Gruppenleiter Mobilität</a:t>
            </a:r>
          </a:p>
          <a:p>
            <a:pPr algn="ctr" eaLnBrk="1" hangingPunct="1"/>
            <a:r>
              <a:rPr lang="de-DE" altLang="de-DE" sz="1000" b="0"/>
              <a:t>th.grube@fz-juelich.de</a:t>
            </a:r>
            <a:endParaRPr lang="en-US" altLang="de-DE" sz="1000" b="0"/>
          </a:p>
        </p:txBody>
      </p:sp>
      <p:sp>
        <p:nvSpPr>
          <p:cNvPr id="29703" name="Textfeld 7"/>
          <p:cNvSpPr txBox="1">
            <a:spLocks noChangeArrowheads="1"/>
          </p:cNvSpPr>
          <p:nvPr/>
        </p:nvSpPr>
        <p:spPr bwMode="auto">
          <a:xfrm>
            <a:off x="5208588" y="5800725"/>
            <a:ext cx="2063750" cy="67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ctr" eaLnBrk="1" hangingPunct="1"/>
            <a:r>
              <a:rPr lang="de-DE" altLang="de-DE" sz="1400" b="0"/>
              <a:t>Vanessa Tietze</a:t>
            </a:r>
          </a:p>
          <a:p>
            <a:pPr algn="ctr" eaLnBrk="1" hangingPunct="1"/>
            <a:r>
              <a:rPr lang="de-DE" altLang="de-DE" sz="1400" b="0"/>
              <a:t>Wasserstoffinfrastruktur</a:t>
            </a:r>
          </a:p>
          <a:p>
            <a:pPr algn="ctr" eaLnBrk="1" hangingPunct="1"/>
            <a:r>
              <a:rPr lang="de-DE" altLang="de-DE" sz="1000" b="0"/>
              <a:t>v.tietze@fz-juelich.de</a:t>
            </a:r>
            <a:endParaRPr lang="en-US" altLang="de-DE" sz="1000" b="0"/>
          </a:p>
        </p:txBody>
      </p:sp>
      <p:sp>
        <p:nvSpPr>
          <p:cNvPr id="29704" name="Textfeld 8"/>
          <p:cNvSpPr txBox="1">
            <a:spLocks noChangeArrowheads="1"/>
          </p:cNvSpPr>
          <p:nvPr/>
        </p:nvSpPr>
        <p:spPr bwMode="auto">
          <a:xfrm>
            <a:off x="390525" y="5803900"/>
            <a:ext cx="2155825" cy="67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ctr" eaLnBrk="1" hangingPunct="1"/>
            <a:r>
              <a:rPr lang="de-DE" altLang="de-DE" sz="1400" b="0"/>
              <a:t>Dr. Sebastian Schiebahn</a:t>
            </a:r>
          </a:p>
          <a:p>
            <a:pPr algn="ctr" eaLnBrk="1" hangingPunct="1"/>
            <a:r>
              <a:rPr lang="de-DE" altLang="de-DE" sz="1400" b="0"/>
              <a:t>Power-to-Gas </a:t>
            </a:r>
          </a:p>
          <a:p>
            <a:pPr algn="ctr" eaLnBrk="1" hangingPunct="1"/>
            <a:r>
              <a:rPr lang="de-DE" altLang="de-DE" sz="1000" b="0"/>
              <a:t>s.schiebahn@fz-juelich.de</a:t>
            </a:r>
            <a:endParaRPr lang="en-US" altLang="de-DE" sz="1000" b="0"/>
          </a:p>
        </p:txBody>
      </p:sp>
      <p:sp>
        <p:nvSpPr>
          <p:cNvPr id="29705" name="Textfeld 9"/>
          <p:cNvSpPr txBox="1">
            <a:spLocks noChangeArrowheads="1"/>
          </p:cNvSpPr>
          <p:nvPr/>
        </p:nvSpPr>
        <p:spPr bwMode="auto">
          <a:xfrm>
            <a:off x="5257800" y="3184525"/>
            <a:ext cx="1917700" cy="67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ctr" eaLnBrk="1" hangingPunct="1"/>
            <a:r>
              <a:rPr lang="de-DE" altLang="de-DE" sz="1400" b="0"/>
              <a:t>Dr. Martin Robinius</a:t>
            </a:r>
          </a:p>
          <a:p>
            <a:pPr algn="ctr" eaLnBrk="1" hangingPunct="1"/>
            <a:r>
              <a:rPr lang="de-DE" altLang="de-DE" sz="1400" b="0"/>
              <a:t>Abteilungsleiter VSA</a:t>
            </a:r>
          </a:p>
          <a:p>
            <a:pPr algn="ctr" eaLnBrk="1" hangingPunct="1"/>
            <a:r>
              <a:rPr lang="de-DE" altLang="de-DE" sz="1000" b="0"/>
              <a:t>m.robinius@fz-juelich.de</a:t>
            </a:r>
          </a:p>
        </p:txBody>
      </p:sp>
      <p:sp>
        <p:nvSpPr>
          <p:cNvPr id="29706" name="Textfeld 10"/>
          <p:cNvSpPr txBox="1">
            <a:spLocks noChangeArrowheads="1"/>
          </p:cNvSpPr>
          <p:nvPr/>
        </p:nvSpPr>
        <p:spPr bwMode="auto">
          <a:xfrm>
            <a:off x="476250" y="3189288"/>
            <a:ext cx="1966913" cy="67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ctr" eaLnBrk="1" hangingPunct="1"/>
            <a:r>
              <a:rPr lang="de-DE" altLang="de-DE" sz="1400" b="0"/>
              <a:t>Prof. Dr. Detlef Stolten</a:t>
            </a:r>
          </a:p>
          <a:p>
            <a:pPr algn="ctr" eaLnBrk="1" hangingPunct="1"/>
            <a:r>
              <a:rPr lang="de-DE" altLang="de-DE" sz="1400" b="0"/>
              <a:t>Institutsleiter IEK-3</a:t>
            </a:r>
          </a:p>
          <a:p>
            <a:pPr algn="ctr" eaLnBrk="1" hangingPunct="1"/>
            <a:r>
              <a:rPr lang="de-DE" altLang="de-DE" sz="1000" b="0"/>
              <a:t>d.stolten@fz-juelich.de</a:t>
            </a:r>
            <a:endParaRPr lang="en-US" altLang="de-DE" sz="1000" b="0"/>
          </a:p>
        </p:txBody>
      </p:sp>
      <p:pic>
        <p:nvPicPr>
          <p:cNvPr id="29707" name="Grafik 11"/>
          <p:cNvPicPr>
            <a:picLocks noChangeAspect="1" noChangeArrowheads="1"/>
          </p:cNvPicPr>
          <p:nvPr/>
        </p:nvPicPr>
        <p:blipFill>
          <a:blip r:embed="rId5">
            <a:extLst>
              <a:ext uri="{28A0092B-C50C-407E-A947-70E740481C1C}">
                <a14:useLocalDpi xmlns:a14="http://schemas.microsoft.com/office/drawing/2010/main" val="0"/>
              </a:ext>
            </a:extLst>
          </a:blip>
          <a:srcRect l="5844" t="3004" r="6061" b="12430"/>
          <a:stretch>
            <a:fillRect/>
          </a:stretch>
        </p:blipFill>
        <p:spPr bwMode="auto">
          <a:xfrm>
            <a:off x="815975" y="1331913"/>
            <a:ext cx="1277938"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8" name="Picture 2" descr="C:\H\Privat\Unbenannt.jpg"/>
          <p:cNvPicPr>
            <a:picLocks noChangeAspect="1" noChangeArrowheads="1"/>
          </p:cNvPicPr>
          <p:nvPr/>
        </p:nvPicPr>
        <p:blipFill>
          <a:blip r:embed="rId6">
            <a:extLst>
              <a:ext uri="{28A0092B-C50C-407E-A947-70E740481C1C}">
                <a14:useLocalDpi xmlns:a14="http://schemas.microsoft.com/office/drawing/2010/main" val="0"/>
              </a:ext>
            </a:extLst>
          </a:blip>
          <a:srcRect l="21939" r="25977"/>
          <a:stretch>
            <a:fillRect/>
          </a:stretch>
        </p:blipFill>
        <p:spPr bwMode="auto">
          <a:xfrm>
            <a:off x="5505450" y="1333500"/>
            <a:ext cx="1390650"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9" name="Picture 2" descr="C:\Users\m.robinius\AppData\Local\Microsoft\Windows\Temporary Internet Files\Content.Outlook\FW135HRA\otto_008 neu.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324225" y="4130675"/>
            <a:ext cx="1049338" cy="161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10" name="Textfeld 14"/>
          <p:cNvSpPr txBox="1">
            <a:spLocks noChangeArrowheads="1"/>
          </p:cNvSpPr>
          <p:nvPr/>
        </p:nvSpPr>
        <p:spPr bwMode="auto">
          <a:xfrm>
            <a:off x="3055938" y="5808663"/>
            <a:ext cx="1657350" cy="67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ctr" eaLnBrk="1" hangingPunct="1"/>
            <a:r>
              <a:rPr lang="de-DE" altLang="de-DE" sz="1400" b="0"/>
              <a:t>Dr. Alexander Otto</a:t>
            </a:r>
          </a:p>
          <a:p>
            <a:pPr algn="ctr" eaLnBrk="1" hangingPunct="1"/>
            <a:r>
              <a:rPr lang="de-DE" altLang="de-DE" sz="1400" b="0"/>
              <a:t>CCU und Industrie</a:t>
            </a:r>
          </a:p>
          <a:p>
            <a:pPr algn="ctr" eaLnBrk="1" hangingPunct="1"/>
            <a:r>
              <a:rPr lang="de-DE" altLang="de-DE" sz="1000" b="0"/>
              <a:t>a.otto@fz-juelich.de</a:t>
            </a:r>
            <a:endParaRPr lang="en-US" altLang="de-DE" sz="1000" b="0"/>
          </a:p>
        </p:txBody>
      </p:sp>
      <p:pic>
        <p:nvPicPr>
          <p:cNvPr id="29711" name="Picture 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054975" y="4129088"/>
            <a:ext cx="1090613" cy="1620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9712" name="Textfeld 16"/>
          <p:cNvSpPr txBox="1">
            <a:spLocks noChangeArrowheads="1"/>
          </p:cNvSpPr>
          <p:nvPr/>
        </p:nvSpPr>
        <p:spPr bwMode="auto">
          <a:xfrm>
            <a:off x="7516813" y="5802313"/>
            <a:ext cx="2244725" cy="677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ctr" eaLnBrk="1" hangingPunct="1"/>
            <a:r>
              <a:rPr lang="de-DE" altLang="de-DE" sz="1400" b="0"/>
              <a:t>Dr. Dr. Li Zhao</a:t>
            </a:r>
          </a:p>
          <a:p>
            <a:pPr algn="ctr" eaLnBrk="1" hangingPunct="1"/>
            <a:r>
              <a:rPr lang="de-DE" altLang="de-DE" sz="1400" b="0"/>
              <a:t>Post-Combustion Capture</a:t>
            </a:r>
          </a:p>
          <a:p>
            <a:pPr algn="ctr" eaLnBrk="1" hangingPunct="1"/>
            <a:r>
              <a:rPr lang="de-DE" altLang="de-DE" sz="1000" b="0"/>
              <a:t>l.zhao@fz-juelich.de</a:t>
            </a:r>
            <a:endParaRPr lang="en-US" altLang="de-DE" sz="1000" b="0"/>
          </a:p>
        </p:txBody>
      </p:sp>
      <p:pic>
        <p:nvPicPr>
          <p:cNvPr id="29713" name="Picture 2" descr="C:\Users\b.emonts\Daten\Bilder\Portrait\Emonts\Emonts_2_Aug 2014.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224213" y="1333500"/>
            <a:ext cx="1198562"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14" name="Textfeld 24"/>
          <p:cNvSpPr txBox="1">
            <a:spLocks noChangeArrowheads="1"/>
          </p:cNvSpPr>
          <p:nvPr/>
        </p:nvSpPr>
        <p:spPr bwMode="auto">
          <a:xfrm>
            <a:off x="2416175" y="3184525"/>
            <a:ext cx="2913063" cy="67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ctr" eaLnBrk="1" hangingPunct="1"/>
            <a:r>
              <a:rPr lang="de-DE" altLang="de-DE" sz="1400" b="0"/>
              <a:t>Dr. Bernd Emonts</a:t>
            </a:r>
          </a:p>
          <a:p>
            <a:pPr algn="ctr" eaLnBrk="1" hangingPunct="1"/>
            <a:r>
              <a:rPr lang="de-DE" altLang="de-DE" sz="1400" b="0"/>
              <a:t>Wiss. Koordinator &amp; Stellvertreter</a:t>
            </a:r>
          </a:p>
          <a:p>
            <a:pPr algn="ctr" eaLnBrk="1" hangingPunct="1"/>
            <a:r>
              <a:rPr lang="de-DE" altLang="de-DE" sz="1000" b="0"/>
              <a:t>b.emonts@fz-juelich.de</a:t>
            </a:r>
            <a:endParaRPr lang="en-US" altLang="de-DE" sz="1000" b="0"/>
          </a:p>
        </p:txBody>
      </p:sp>
    </p:spTree>
    <p:extLst>
      <p:ext uri="{BB962C8B-B14F-4D97-AF65-F5344CB8AC3E}">
        <p14:creationId xmlns:p14="http://schemas.microsoft.com/office/powerpoint/2010/main" val="490107727"/>
      </p:ext>
    </p:extLst>
  </p:cSld>
  <p:clrMapOvr>
    <a:masterClrMapping/>
  </p:clrMapOvr>
  <p:transition spd="med">
    <p:wipe dir="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feld 20"/>
          <p:cNvSpPr txBox="1"/>
          <p:nvPr/>
        </p:nvSpPr>
        <p:spPr>
          <a:xfrm>
            <a:off x="7524000" y="900000"/>
            <a:ext cx="2340000" cy="4320000"/>
          </a:xfrm>
          <a:prstGeom prst="rect">
            <a:avLst/>
          </a:prstGeom>
          <a:solidFill>
            <a:schemeClr val="bg1">
              <a:lumMod val="95000"/>
            </a:schemeClr>
          </a:solidFill>
          <a:ln w="6350">
            <a:noFill/>
          </a:ln>
        </p:spPr>
        <p:txBody>
          <a:bodyPr wrap="square" lIns="18000" tIns="72000" rIns="18000" bIns="18000" rtlCol="0">
            <a:noAutofit/>
          </a:bodyPr>
          <a:lstStyle/>
          <a:p>
            <a:pPr algn="ctr">
              <a:lnSpc>
                <a:spcPts val="2000"/>
              </a:lnSpc>
              <a:spcBef>
                <a:spcPts val="300"/>
              </a:spcBef>
              <a:spcAft>
                <a:spcPts val="600"/>
              </a:spcAft>
            </a:pPr>
            <a:r>
              <a:rPr lang="de-DE" sz="1600" b="1" dirty="0" smtClean="0">
                <a:solidFill>
                  <a:srgbClr val="005B82"/>
                </a:solidFill>
              </a:rPr>
              <a:t>Trassieren des </a:t>
            </a:r>
            <a:br>
              <a:rPr lang="de-DE" sz="1600" b="1" dirty="0" smtClean="0">
                <a:solidFill>
                  <a:srgbClr val="005B82"/>
                </a:solidFill>
              </a:rPr>
            </a:br>
            <a:r>
              <a:rPr lang="de-DE" sz="1600" b="1" dirty="0" smtClean="0">
                <a:solidFill>
                  <a:srgbClr val="005B82"/>
                </a:solidFill>
              </a:rPr>
              <a:t>Leitungsnetzes</a:t>
            </a:r>
          </a:p>
          <a:p>
            <a:pPr marL="180975" indent="-180975">
              <a:lnSpc>
                <a:spcPts val="1800"/>
              </a:lnSpc>
              <a:spcBef>
                <a:spcPts val="300"/>
              </a:spcBef>
              <a:spcAft>
                <a:spcPts val="300"/>
              </a:spcAft>
              <a:buFont typeface="Wingdings" panose="05000000000000000000" pitchFamily="2" charset="2"/>
              <a:buChar char="§"/>
              <a:tabLst>
                <a:tab pos="180975" algn="l"/>
              </a:tabLst>
            </a:pPr>
            <a:r>
              <a:rPr lang="de-DE" sz="1600" dirty="0" smtClean="0">
                <a:solidFill>
                  <a:srgbClr val="005B82"/>
                </a:solidFill>
              </a:rPr>
              <a:t>Nutzung vorhandener Trassen (Gasnetz, Autobahnen)</a:t>
            </a:r>
          </a:p>
          <a:p>
            <a:pPr marL="180975" indent="-180975">
              <a:lnSpc>
                <a:spcPts val="1800"/>
              </a:lnSpc>
              <a:spcBef>
                <a:spcPts val="300"/>
              </a:spcBef>
              <a:spcAft>
                <a:spcPts val="300"/>
              </a:spcAft>
              <a:buFont typeface="Wingdings" panose="05000000000000000000" pitchFamily="2" charset="2"/>
              <a:buChar char="§"/>
              <a:tabLst>
                <a:tab pos="180975" algn="l"/>
              </a:tabLst>
            </a:pPr>
            <a:r>
              <a:rPr lang="de-DE" sz="1600" dirty="0" smtClean="0">
                <a:solidFill>
                  <a:srgbClr val="005B82"/>
                </a:solidFill>
              </a:rPr>
              <a:t>Vernetzungsverfahren, z.B. Dijkstra, …</a:t>
            </a:r>
            <a:endParaRPr lang="de-DE" sz="1600" dirty="0">
              <a:solidFill>
                <a:srgbClr val="005B82"/>
              </a:solidFill>
            </a:endParaRPr>
          </a:p>
        </p:txBody>
      </p:sp>
      <p:sp>
        <p:nvSpPr>
          <p:cNvPr id="6" name="Textfeld 5"/>
          <p:cNvSpPr txBox="1"/>
          <p:nvPr/>
        </p:nvSpPr>
        <p:spPr>
          <a:xfrm>
            <a:off x="288000" y="900000"/>
            <a:ext cx="2340000" cy="4320000"/>
          </a:xfrm>
          <a:prstGeom prst="rect">
            <a:avLst/>
          </a:prstGeom>
          <a:solidFill>
            <a:schemeClr val="bg1">
              <a:lumMod val="95000"/>
            </a:schemeClr>
          </a:solidFill>
          <a:ln w="6350">
            <a:noFill/>
          </a:ln>
        </p:spPr>
        <p:txBody>
          <a:bodyPr wrap="square" lIns="18000" tIns="72000" rIns="18000" bIns="18000" rtlCol="0">
            <a:noAutofit/>
          </a:bodyPr>
          <a:lstStyle/>
          <a:p>
            <a:pPr algn="ctr">
              <a:lnSpc>
                <a:spcPts val="2000"/>
              </a:lnSpc>
              <a:spcBef>
                <a:spcPts val="300"/>
              </a:spcBef>
              <a:spcAft>
                <a:spcPts val="600"/>
              </a:spcAft>
            </a:pPr>
            <a:r>
              <a:rPr lang="de-DE" sz="1600" b="1" dirty="0" smtClean="0">
                <a:solidFill>
                  <a:srgbClr val="005B82"/>
                </a:solidFill>
              </a:rPr>
              <a:t>Festlegen der </a:t>
            </a:r>
            <a:br>
              <a:rPr lang="de-DE" sz="1600" b="1" dirty="0" smtClean="0">
                <a:solidFill>
                  <a:srgbClr val="005B82"/>
                </a:solidFill>
              </a:rPr>
            </a:br>
            <a:r>
              <a:rPr lang="de-DE" sz="1600" b="1" dirty="0" smtClean="0">
                <a:solidFill>
                  <a:srgbClr val="005B82"/>
                </a:solidFill>
              </a:rPr>
              <a:t>Versorgungsaufgabe</a:t>
            </a:r>
          </a:p>
          <a:p>
            <a:pPr marL="182563" indent="-182563">
              <a:lnSpc>
                <a:spcPts val="1800"/>
              </a:lnSpc>
              <a:spcBef>
                <a:spcPts val="300"/>
              </a:spcBef>
              <a:spcAft>
                <a:spcPts val="300"/>
              </a:spcAft>
              <a:buFont typeface="Wingdings" panose="05000000000000000000" pitchFamily="2" charset="2"/>
              <a:buChar char="§"/>
              <a:tabLst>
                <a:tab pos="182563" algn="l"/>
              </a:tabLst>
            </a:pPr>
            <a:r>
              <a:rPr lang="de-DE" sz="1600" dirty="0" smtClean="0">
                <a:solidFill>
                  <a:srgbClr val="005B82"/>
                </a:solidFill>
              </a:rPr>
              <a:t>Definition Ausbaugrad der EE-</a:t>
            </a:r>
            <a:r>
              <a:rPr lang="de-DE" sz="1600" dirty="0" err="1" smtClean="0">
                <a:solidFill>
                  <a:srgbClr val="005B82"/>
                </a:solidFill>
              </a:rPr>
              <a:t>Stromprod</a:t>
            </a:r>
            <a:r>
              <a:rPr lang="de-DE" sz="1600" dirty="0" smtClean="0">
                <a:solidFill>
                  <a:srgbClr val="005B82"/>
                </a:solidFill>
              </a:rPr>
              <a:t>.</a:t>
            </a:r>
          </a:p>
          <a:p>
            <a:pPr marL="182563" indent="-182563">
              <a:lnSpc>
                <a:spcPts val="1800"/>
              </a:lnSpc>
              <a:spcBef>
                <a:spcPts val="300"/>
              </a:spcBef>
              <a:spcAft>
                <a:spcPts val="300"/>
              </a:spcAft>
              <a:buFont typeface="Wingdings" panose="05000000000000000000" pitchFamily="2" charset="2"/>
              <a:buChar char="§"/>
              <a:tabLst>
                <a:tab pos="182563" algn="l"/>
              </a:tabLst>
            </a:pPr>
            <a:r>
              <a:rPr lang="de-DE" sz="1600" dirty="0" smtClean="0">
                <a:solidFill>
                  <a:srgbClr val="005B82"/>
                </a:solidFill>
              </a:rPr>
              <a:t>Entwicklung Zeitreihen lokaler EE-</a:t>
            </a:r>
            <a:r>
              <a:rPr lang="de-DE" sz="1600" dirty="0" err="1" smtClean="0">
                <a:solidFill>
                  <a:srgbClr val="005B82"/>
                </a:solidFill>
              </a:rPr>
              <a:t>Stromprod</a:t>
            </a:r>
            <a:r>
              <a:rPr lang="de-DE" sz="1600" dirty="0" smtClean="0">
                <a:solidFill>
                  <a:srgbClr val="005B82"/>
                </a:solidFill>
              </a:rPr>
              <a:t>. und lokaler Netzlast</a:t>
            </a:r>
          </a:p>
          <a:p>
            <a:pPr algn="ctr">
              <a:lnSpc>
                <a:spcPts val="1800"/>
              </a:lnSpc>
              <a:spcBef>
                <a:spcPts val="300"/>
              </a:spcBef>
              <a:spcAft>
                <a:spcPts val="300"/>
              </a:spcAft>
              <a:tabLst>
                <a:tab pos="182563" algn="l"/>
              </a:tabLst>
            </a:pPr>
            <a:endParaRPr lang="de-DE" sz="1600" dirty="0" smtClean="0">
              <a:solidFill>
                <a:srgbClr val="005B82"/>
              </a:solidFill>
            </a:endParaRPr>
          </a:p>
          <a:p>
            <a:pPr algn="ctr">
              <a:lnSpc>
                <a:spcPts val="1800"/>
              </a:lnSpc>
              <a:spcBef>
                <a:spcPts val="300"/>
              </a:spcBef>
              <a:spcAft>
                <a:spcPts val="300"/>
              </a:spcAft>
              <a:tabLst>
                <a:tab pos="182563" algn="l"/>
              </a:tabLst>
            </a:pPr>
            <a:r>
              <a:rPr lang="de-DE" sz="1600" dirty="0" smtClean="0">
                <a:solidFill>
                  <a:srgbClr val="005B82"/>
                </a:solidFill>
              </a:rPr>
              <a:t>Berücksichtigung elektrisches Netz</a:t>
            </a:r>
            <a:endParaRPr lang="de-DE" sz="1600" dirty="0">
              <a:solidFill>
                <a:srgbClr val="005B82"/>
              </a:solidFill>
            </a:endParaRPr>
          </a:p>
          <a:p>
            <a:pPr algn="ctr">
              <a:lnSpc>
                <a:spcPts val="1800"/>
              </a:lnSpc>
              <a:spcBef>
                <a:spcPts val="300"/>
              </a:spcBef>
              <a:spcAft>
                <a:spcPts val="300"/>
              </a:spcAft>
              <a:tabLst>
                <a:tab pos="182563" algn="l"/>
              </a:tabLst>
            </a:pPr>
            <a:endParaRPr lang="de-DE" sz="1600" dirty="0" smtClean="0">
              <a:solidFill>
                <a:srgbClr val="005B82"/>
              </a:solidFill>
            </a:endParaRPr>
          </a:p>
          <a:p>
            <a:pPr algn="ctr">
              <a:lnSpc>
                <a:spcPts val="1800"/>
              </a:lnSpc>
              <a:spcBef>
                <a:spcPts val="300"/>
              </a:spcBef>
              <a:spcAft>
                <a:spcPts val="300"/>
              </a:spcAft>
              <a:tabLst>
                <a:tab pos="182563" algn="l"/>
              </a:tabLst>
            </a:pPr>
            <a:r>
              <a:rPr lang="de-DE" sz="1600" dirty="0">
                <a:solidFill>
                  <a:srgbClr val="005B82"/>
                </a:solidFill>
              </a:rPr>
              <a:t>Zeitreihen </a:t>
            </a:r>
            <a:r>
              <a:rPr lang="de-DE" sz="1600" dirty="0" smtClean="0">
                <a:solidFill>
                  <a:srgbClr val="005B82"/>
                </a:solidFill>
              </a:rPr>
              <a:t>Residuallast</a:t>
            </a:r>
          </a:p>
          <a:p>
            <a:pPr algn="ctr">
              <a:lnSpc>
                <a:spcPts val="1800"/>
              </a:lnSpc>
              <a:spcBef>
                <a:spcPts val="300"/>
              </a:spcBef>
              <a:spcAft>
                <a:spcPts val="300"/>
              </a:spcAft>
              <a:tabLst>
                <a:tab pos="182563" algn="l"/>
              </a:tabLst>
            </a:pPr>
            <a:endParaRPr lang="de-DE" sz="1600" dirty="0">
              <a:solidFill>
                <a:srgbClr val="005B82"/>
              </a:solidFill>
            </a:endParaRPr>
          </a:p>
          <a:p>
            <a:pPr algn="ctr">
              <a:lnSpc>
                <a:spcPts val="1800"/>
              </a:lnSpc>
              <a:spcBef>
                <a:spcPts val="300"/>
              </a:spcBef>
              <a:spcAft>
                <a:spcPts val="300"/>
              </a:spcAft>
              <a:tabLst>
                <a:tab pos="182563" algn="l"/>
              </a:tabLst>
            </a:pPr>
            <a:r>
              <a:rPr lang="de-DE" sz="1600" dirty="0" smtClean="0">
                <a:solidFill>
                  <a:srgbClr val="005B82"/>
                </a:solidFill>
              </a:rPr>
              <a:t>erzielbare </a:t>
            </a:r>
            <a:r>
              <a:rPr lang="de-DE" sz="1600" dirty="0">
                <a:solidFill>
                  <a:srgbClr val="005B82"/>
                </a:solidFill>
              </a:rPr>
              <a:t>H</a:t>
            </a:r>
            <a:r>
              <a:rPr lang="de-DE" sz="1600" baseline="-25000" dirty="0">
                <a:solidFill>
                  <a:srgbClr val="005B82"/>
                </a:solidFill>
              </a:rPr>
              <a:t>2</a:t>
            </a:r>
            <a:r>
              <a:rPr lang="de-DE" sz="1600" dirty="0">
                <a:solidFill>
                  <a:srgbClr val="005B82"/>
                </a:solidFill>
              </a:rPr>
              <a:t>-Menge</a:t>
            </a:r>
          </a:p>
        </p:txBody>
      </p:sp>
      <p:sp>
        <p:nvSpPr>
          <p:cNvPr id="20" name="Textfeld 19"/>
          <p:cNvSpPr txBox="1"/>
          <p:nvPr/>
        </p:nvSpPr>
        <p:spPr>
          <a:xfrm>
            <a:off x="5112000" y="900000"/>
            <a:ext cx="2340000" cy="4320000"/>
          </a:xfrm>
          <a:prstGeom prst="rect">
            <a:avLst/>
          </a:prstGeom>
          <a:solidFill>
            <a:schemeClr val="bg1">
              <a:lumMod val="95000"/>
            </a:schemeClr>
          </a:solidFill>
          <a:ln w="6350">
            <a:noFill/>
          </a:ln>
        </p:spPr>
        <p:txBody>
          <a:bodyPr wrap="square" lIns="18000" tIns="72000" rIns="18000" bIns="18000" rtlCol="0">
            <a:noAutofit/>
          </a:bodyPr>
          <a:lstStyle/>
          <a:p>
            <a:pPr algn="ctr">
              <a:lnSpc>
                <a:spcPts val="2000"/>
              </a:lnSpc>
              <a:spcBef>
                <a:spcPts val="300"/>
              </a:spcBef>
              <a:spcAft>
                <a:spcPts val="600"/>
              </a:spcAft>
            </a:pPr>
            <a:r>
              <a:rPr lang="de-DE" sz="1600" b="1" dirty="0" smtClean="0">
                <a:solidFill>
                  <a:srgbClr val="005B82"/>
                </a:solidFill>
              </a:rPr>
              <a:t>Dimensionieren </a:t>
            </a:r>
            <a:br>
              <a:rPr lang="de-DE" sz="1600" b="1" dirty="0" smtClean="0">
                <a:solidFill>
                  <a:srgbClr val="005B82"/>
                </a:solidFill>
              </a:rPr>
            </a:br>
            <a:r>
              <a:rPr lang="de-DE" sz="1600" b="1" dirty="0" smtClean="0">
                <a:solidFill>
                  <a:srgbClr val="005B82"/>
                </a:solidFill>
              </a:rPr>
              <a:t>der Komponenten</a:t>
            </a:r>
          </a:p>
          <a:p>
            <a:pPr>
              <a:lnSpc>
                <a:spcPts val="1800"/>
              </a:lnSpc>
              <a:spcBef>
                <a:spcPts val="300"/>
              </a:spcBef>
              <a:spcAft>
                <a:spcPts val="300"/>
              </a:spcAft>
            </a:pPr>
            <a:r>
              <a:rPr lang="de-DE" sz="1600" dirty="0" smtClean="0">
                <a:solidFill>
                  <a:srgbClr val="005B82"/>
                </a:solidFill>
              </a:rPr>
              <a:t>Betrachtet:</a:t>
            </a:r>
          </a:p>
          <a:p>
            <a:pPr marL="177800" indent="-177800">
              <a:lnSpc>
                <a:spcPts val="1800"/>
              </a:lnSpc>
              <a:spcBef>
                <a:spcPts val="300"/>
              </a:spcBef>
              <a:spcAft>
                <a:spcPts val="300"/>
              </a:spcAft>
              <a:buFont typeface="Wingdings" panose="05000000000000000000" pitchFamily="2" charset="2"/>
              <a:buChar char="§"/>
              <a:tabLst>
                <a:tab pos="177800" algn="l"/>
              </a:tabLst>
            </a:pPr>
            <a:r>
              <a:rPr lang="de-DE" sz="1600" dirty="0" smtClean="0">
                <a:solidFill>
                  <a:srgbClr val="005B82"/>
                </a:solidFill>
              </a:rPr>
              <a:t>Rohrleitungen</a:t>
            </a:r>
          </a:p>
          <a:p>
            <a:pPr marL="177800" indent="-177800">
              <a:lnSpc>
                <a:spcPts val="1800"/>
              </a:lnSpc>
              <a:spcBef>
                <a:spcPts val="300"/>
              </a:spcBef>
              <a:spcAft>
                <a:spcPts val="300"/>
              </a:spcAft>
              <a:buFont typeface="Wingdings" panose="05000000000000000000" pitchFamily="2" charset="2"/>
              <a:buChar char="§"/>
              <a:tabLst>
                <a:tab pos="177800" algn="l"/>
              </a:tabLst>
            </a:pPr>
            <a:r>
              <a:rPr lang="de-DE" sz="1600" dirty="0" smtClean="0">
                <a:solidFill>
                  <a:srgbClr val="005B82"/>
                </a:solidFill>
              </a:rPr>
              <a:t>Speicher</a:t>
            </a:r>
          </a:p>
          <a:p>
            <a:pPr marL="177800" indent="-177800">
              <a:lnSpc>
                <a:spcPts val="1800"/>
              </a:lnSpc>
              <a:spcBef>
                <a:spcPts val="300"/>
              </a:spcBef>
              <a:spcAft>
                <a:spcPts val="300"/>
              </a:spcAft>
              <a:buFont typeface="Wingdings" panose="05000000000000000000" pitchFamily="2" charset="2"/>
              <a:buChar char="§"/>
              <a:tabLst>
                <a:tab pos="177800" algn="l"/>
              </a:tabLst>
            </a:pPr>
            <a:r>
              <a:rPr lang="de-DE" sz="1600" dirty="0" smtClean="0">
                <a:solidFill>
                  <a:srgbClr val="005B82"/>
                </a:solidFill>
              </a:rPr>
              <a:t>Verdichter</a:t>
            </a:r>
          </a:p>
          <a:p>
            <a:pPr>
              <a:lnSpc>
                <a:spcPts val="1800"/>
              </a:lnSpc>
              <a:spcBef>
                <a:spcPts val="300"/>
              </a:spcBef>
              <a:spcAft>
                <a:spcPts val="300"/>
              </a:spcAft>
              <a:tabLst>
                <a:tab pos="177800" algn="l"/>
              </a:tabLst>
            </a:pPr>
            <a:endParaRPr lang="de-DE" sz="1600" dirty="0" smtClean="0">
              <a:solidFill>
                <a:srgbClr val="005B82"/>
              </a:solidFill>
            </a:endParaRPr>
          </a:p>
          <a:p>
            <a:pPr>
              <a:lnSpc>
                <a:spcPts val="1800"/>
              </a:lnSpc>
              <a:spcBef>
                <a:spcPts val="300"/>
              </a:spcBef>
              <a:spcAft>
                <a:spcPts val="300"/>
              </a:spcAft>
              <a:tabLst>
                <a:tab pos="177800" algn="l"/>
              </a:tabLst>
            </a:pPr>
            <a:r>
              <a:rPr lang="de-DE" sz="1600" dirty="0" smtClean="0">
                <a:solidFill>
                  <a:srgbClr val="005B82"/>
                </a:solidFill>
              </a:rPr>
              <a:t>Thermodynamisch-technische Analyse</a:t>
            </a:r>
            <a:br>
              <a:rPr lang="de-DE" sz="1600" dirty="0" smtClean="0">
                <a:solidFill>
                  <a:srgbClr val="005B82"/>
                </a:solidFill>
              </a:rPr>
            </a:br>
            <a:r>
              <a:rPr lang="de-DE" sz="1600" dirty="0" smtClean="0">
                <a:solidFill>
                  <a:srgbClr val="005B82"/>
                </a:solidFill>
              </a:rPr>
              <a:t>unter Beachtung von:</a:t>
            </a:r>
          </a:p>
          <a:p>
            <a:pPr marL="177800" indent="-177800">
              <a:lnSpc>
                <a:spcPts val="1800"/>
              </a:lnSpc>
              <a:spcBef>
                <a:spcPts val="300"/>
              </a:spcBef>
              <a:spcAft>
                <a:spcPts val="300"/>
              </a:spcAft>
              <a:buFont typeface="Wingdings" panose="05000000000000000000" pitchFamily="2" charset="2"/>
              <a:buChar char="§"/>
              <a:tabLst>
                <a:tab pos="177800" algn="l"/>
              </a:tabLst>
            </a:pPr>
            <a:r>
              <a:rPr lang="de-DE" sz="1600" dirty="0" smtClean="0">
                <a:solidFill>
                  <a:srgbClr val="005B82"/>
                </a:solidFill>
              </a:rPr>
              <a:t>Betriebsverhalten</a:t>
            </a:r>
          </a:p>
          <a:p>
            <a:pPr marL="177800" indent="-177800">
              <a:lnSpc>
                <a:spcPts val="1800"/>
              </a:lnSpc>
              <a:spcBef>
                <a:spcPts val="300"/>
              </a:spcBef>
              <a:spcAft>
                <a:spcPts val="300"/>
              </a:spcAft>
              <a:buFont typeface="Wingdings" panose="05000000000000000000" pitchFamily="2" charset="2"/>
              <a:buChar char="§"/>
              <a:tabLst>
                <a:tab pos="177800" algn="l"/>
              </a:tabLst>
            </a:pPr>
            <a:r>
              <a:rPr lang="de-DE" sz="1600" dirty="0" smtClean="0">
                <a:solidFill>
                  <a:srgbClr val="005B82"/>
                </a:solidFill>
              </a:rPr>
              <a:t>Betriebsgrenzen</a:t>
            </a:r>
          </a:p>
          <a:p>
            <a:pPr marL="177800" indent="-177800">
              <a:lnSpc>
                <a:spcPts val="1800"/>
              </a:lnSpc>
              <a:spcBef>
                <a:spcPts val="300"/>
              </a:spcBef>
              <a:spcAft>
                <a:spcPts val="300"/>
              </a:spcAft>
              <a:buFont typeface="Wingdings" panose="05000000000000000000" pitchFamily="2" charset="2"/>
              <a:buChar char="§"/>
              <a:tabLst>
                <a:tab pos="177800" algn="l"/>
              </a:tabLst>
            </a:pPr>
            <a:r>
              <a:rPr lang="de-DE" sz="1600" dirty="0" smtClean="0">
                <a:solidFill>
                  <a:srgbClr val="005B82"/>
                </a:solidFill>
              </a:rPr>
              <a:t>Kosten</a:t>
            </a:r>
            <a:endParaRPr lang="de-DE" sz="1600" dirty="0">
              <a:solidFill>
                <a:srgbClr val="005B82"/>
              </a:solidFill>
            </a:endParaRPr>
          </a:p>
        </p:txBody>
      </p:sp>
      <p:sp>
        <p:nvSpPr>
          <p:cNvPr id="22" name="Textfeld 21"/>
          <p:cNvSpPr txBox="1"/>
          <p:nvPr/>
        </p:nvSpPr>
        <p:spPr>
          <a:xfrm>
            <a:off x="2700000" y="900000"/>
            <a:ext cx="2340000" cy="4320000"/>
          </a:xfrm>
          <a:prstGeom prst="rect">
            <a:avLst/>
          </a:prstGeom>
          <a:solidFill>
            <a:schemeClr val="bg1">
              <a:lumMod val="95000"/>
            </a:schemeClr>
          </a:solidFill>
          <a:ln w="6350">
            <a:noFill/>
          </a:ln>
        </p:spPr>
        <p:txBody>
          <a:bodyPr wrap="square" lIns="18000" tIns="72000" rIns="18000" bIns="18000" rtlCol="0">
            <a:noAutofit/>
          </a:bodyPr>
          <a:lstStyle/>
          <a:p>
            <a:pPr algn="ctr">
              <a:lnSpc>
                <a:spcPts val="2000"/>
              </a:lnSpc>
              <a:spcBef>
                <a:spcPts val="300"/>
              </a:spcBef>
              <a:spcAft>
                <a:spcPts val="600"/>
              </a:spcAft>
            </a:pPr>
            <a:r>
              <a:rPr lang="de-DE" sz="1600" b="1" dirty="0" smtClean="0">
                <a:solidFill>
                  <a:srgbClr val="005B82"/>
                </a:solidFill>
              </a:rPr>
              <a:t>Lokalisieren der </a:t>
            </a:r>
            <a:br>
              <a:rPr lang="de-DE" sz="1600" b="1" dirty="0" smtClean="0">
                <a:solidFill>
                  <a:srgbClr val="005B82"/>
                </a:solidFill>
              </a:rPr>
            </a:br>
            <a:r>
              <a:rPr lang="de-DE" sz="1600" b="1" dirty="0" smtClean="0">
                <a:solidFill>
                  <a:srgbClr val="005B82"/>
                </a:solidFill>
              </a:rPr>
              <a:t>Quellen und Senken</a:t>
            </a:r>
          </a:p>
          <a:p>
            <a:pPr>
              <a:lnSpc>
                <a:spcPts val="1800"/>
              </a:lnSpc>
              <a:spcBef>
                <a:spcPts val="300"/>
              </a:spcBef>
              <a:spcAft>
                <a:spcPts val="300"/>
              </a:spcAft>
            </a:pPr>
            <a:r>
              <a:rPr lang="de-DE" sz="1600" dirty="0" smtClean="0">
                <a:solidFill>
                  <a:srgbClr val="005B82"/>
                </a:solidFill>
              </a:rPr>
              <a:t>Festlegen Elektrolyse-</a:t>
            </a:r>
            <a:r>
              <a:rPr lang="de-DE" sz="1600" dirty="0" err="1" smtClean="0">
                <a:solidFill>
                  <a:srgbClr val="005B82"/>
                </a:solidFill>
              </a:rPr>
              <a:t>standorte</a:t>
            </a:r>
            <a:r>
              <a:rPr lang="de-DE" sz="1600" dirty="0" smtClean="0">
                <a:solidFill>
                  <a:srgbClr val="005B82"/>
                </a:solidFill>
              </a:rPr>
              <a:t>, abhängig von:</a:t>
            </a:r>
          </a:p>
          <a:p>
            <a:pPr marL="182563" indent="-182563">
              <a:lnSpc>
                <a:spcPts val="1800"/>
              </a:lnSpc>
              <a:spcBef>
                <a:spcPts val="300"/>
              </a:spcBef>
              <a:spcAft>
                <a:spcPts val="300"/>
              </a:spcAft>
              <a:buFont typeface="Wingdings" panose="05000000000000000000" pitchFamily="2" charset="2"/>
              <a:buChar char="§"/>
              <a:tabLst>
                <a:tab pos="182563" algn="l"/>
              </a:tabLst>
            </a:pPr>
            <a:r>
              <a:rPr lang="de-DE" sz="1600" dirty="0" smtClean="0">
                <a:solidFill>
                  <a:srgbClr val="005B82"/>
                </a:solidFill>
              </a:rPr>
              <a:t>lokalen Netzsituationen</a:t>
            </a:r>
          </a:p>
          <a:p>
            <a:pPr marL="182563" indent="-182563">
              <a:lnSpc>
                <a:spcPts val="1800"/>
              </a:lnSpc>
              <a:spcBef>
                <a:spcPts val="300"/>
              </a:spcBef>
              <a:spcAft>
                <a:spcPts val="300"/>
              </a:spcAft>
              <a:buFont typeface="Wingdings" panose="05000000000000000000" pitchFamily="2" charset="2"/>
              <a:buChar char="§"/>
              <a:tabLst>
                <a:tab pos="182563" algn="l"/>
              </a:tabLst>
            </a:pPr>
            <a:r>
              <a:rPr lang="de-DE" sz="1600" dirty="0" smtClean="0">
                <a:solidFill>
                  <a:srgbClr val="005B82"/>
                </a:solidFill>
              </a:rPr>
              <a:t>Volllaststunden</a:t>
            </a:r>
          </a:p>
          <a:p>
            <a:pPr marL="182563" indent="-182563">
              <a:lnSpc>
                <a:spcPts val="1800"/>
              </a:lnSpc>
              <a:spcBef>
                <a:spcPts val="300"/>
              </a:spcBef>
              <a:spcAft>
                <a:spcPts val="300"/>
              </a:spcAft>
              <a:buFont typeface="Wingdings" panose="05000000000000000000" pitchFamily="2" charset="2"/>
              <a:buChar char="§"/>
              <a:tabLst>
                <a:tab pos="182563" algn="l"/>
              </a:tabLst>
            </a:pPr>
            <a:r>
              <a:rPr lang="de-DE" sz="1600" dirty="0" smtClean="0">
                <a:solidFill>
                  <a:srgbClr val="005B82"/>
                </a:solidFill>
              </a:rPr>
              <a:t>mögliche </a:t>
            </a:r>
            <a:br>
              <a:rPr lang="de-DE" sz="1600" dirty="0" smtClean="0">
                <a:solidFill>
                  <a:srgbClr val="005B82"/>
                </a:solidFill>
              </a:rPr>
            </a:br>
            <a:r>
              <a:rPr lang="de-DE" sz="1600" dirty="0" smtClean="0">
                <a:solidFill>
                  <a:srgbClr val="005B82"/>
                </a:solidFill>
              </a:rPr>
              <a:t>H</a:t>
            </a:r>
            <a:r>
              <a:rPr lang="de-DE" sz="1600" baseline="-25000" dirty="0" smtClean="0">
                <a:solidFill>
                  <a:srgbClr val="005B82"/>
                </a:solidFill>
              </a:rPr>
              <a:t>2</a:t>
            </a:r>
            <a:r>
              <a:rPr lang="de-DE" sz="1600" dirty="0" smtClean="0">
                <a:solidFill>
                  <a:srgbClr val="005B82"/>
                </a:solidFill>
              </a:rPr>
              <a:t>-Speicherstandorte</a:t>
            </a:r>
          </a:p>
          <a:p>
            <a:pPr>
              <a:lnSpc>
                <a:spcPts val="1800"/>
              </a:lnSpc>
              <a:spcBef>
                <a:spcPts val="1200"/>
              </a:spcBef>
              <a:spcAft>
                <a:spcPts val="300"/>
              </a:spcAft>
              <a:tabLst>
                <a:tab pos="182563" algn="l"/>
              </a:tabLst>
            </a:pPr>
            <a:r>
              <a:rPr lang="de-DE" sz="1600" dirty="0" smtClean="0">
                <a:solidFill>
                  <a:srgbClr val="005B82"/>
                </a:solidFill>
              </a:rPr>
              <a:t>Festlegen zu versorgen-der Tankstellen abhängig von:</a:t>
            </a:r>
          </a:p>
          <a:p>
            <a:pPr marL="182563" indent="-182563">
              <a:lnSpc>
                <a:spcPts val="1800"/>
              </a:lnSpc>
              <a:spcBef>
                <a:spcPts val="300"/>
              </a:spcBef>
              <a:spcAft>
                <a:spcPts val="300"/>
              </a:spcAft>
              <a:buFont typeface="Wingdings" panose="05000000000000000000" pitchFamily="2" charset="2"/>
              <a:buChar char="§"/>
              <a:tabLst>
                <a:tab pos="182563" algn="l"/>
              </a:tabLst>
            </a:pPr>
            <a:r>
              <a:rPr lang="de-DE" sz="1600" dirty="0" smtClean="0">
                <a:solidFill>
                  <a:srgbClr val="005B82"/>
                </a:solidFill>
              </a:rPr>
              <a:t>regionalem Versorgungsgrad</a:t>
            </a:r>
          </a:p>
          <a:p>
            <a:pPr marL="182563" indent="-182563">
              <a:lnSpc>
                <a:spcPts val="1800"/>
              </a:lnSpc>
              <a:spcBef>
                <a:spcPts val="300"/>
              </a:spcBef>
              <a:spcAft>
                <a:spcPts val="300"/>
              </a:spcAft>
              <a:buFont typeface="Wingdings" panose="05000000000000000000" pitchFamily="2" charset="2"/>
              <a:buChar char="§"/>
              <a:tabLst>
                <a:tab pos="182563" algn="l"/>
              </a:tabLst>
            </a:pPr>
            <a:r>
              <a:rPr lang="de-DE" sz="1600" dirty="0" smtClean="0">
                <a:solidFill>
                  <a:srgbClr val="005B82"/>
                </a:solidFill>
              </a:rPr>
              <a:t>techno-ökonomischen Restriktionen</a:t>
            </a:r>
            <a:endParaRPr lang="de-DE" sz="1600" dirty="0">
              <a:solidFill>
                <a:srgbClr val="005B82"/>
              </a:solidFill>
            </a:endParaRPr>
          </a:p>
        </p:txBody>
      </p:sp>
      <p:sp>
        <p:nvSpPr>
          <p:cNvPr id="3" name="Titel 2"/>
          <p:cNvSpPr>
            <a:spLocks noGrp="1"/>
          </p:cNvSpPr>
          <p:nvPr>
            <p:ph type="title"/>
          </p:nvPr>
        </p:nvSpPr>
        <p:spPr>
          <a:xfrm>
            <a:off x="744420" y="193974"/>
            <a:ext cx="7163179" cy="646331"/>
          </a:xfrm>
        </p:spPr>
        <p:txBody>
          <a:bodyPr/>
          <a:lstStyle/>
          <a:p>
            <a:r>
              <a:rPr lang="de-DE" dirty="0" smtClean="0"/>
              <a:t>Entwurf </a:t>
            </a:r>
            <a:r>
              <a:rPr lang="de-DE" dirty="0"/>
              <a:t>flächendeckender H</a:t>
            </a:r>
            <a:r>
              <a:rPr lang="de-DE" baseline="-25000" dirty="0"/>
              <a:t>2</a:t>
            </a:r>
            <a:r>
              <a:rPr lang="de-DE" dirty="0"/>
              <a:t> </a:t>
            </a:r>
            <a:r>
              <a:rPr lang="de-DE" dirty="0" smtClean="0"/>
              <a:t>Versorgungsinfrastrukturen</a:t>
            </a:r>
            <a:br>
              <a:rPr lang="de-DE" dirty="0" smtClean="0"/>
            </a:br>
            <a:r>
              <a:rPr lang="de-DE" sz="1600" b="0" dirty="0" smtClean="0"/>
              <a:t>hier: H</a:t>
            </a:r>
            <a:r>
              <a:rPr lang="de-DE" sz="1600" b="0" baseline="-25000" dirty="0" smtClean="0"/>
              <a:t>2</a:t>
            </a:r>
            <a:r>
              <a:rPr lang="de-DE" sz="1600" b="0" dirty="0" smtClean="0"/>
              <a:t> als Kraftstoff für den Straßenverkehr auf Basis erneuerbarer Energien</a:t>
            </a:r>
            <a:endParaRPr lang="de-DE" b="0" dirty="0"/>
          </a:p>
        </p:txBody>
      </p:sp>
      <p:sp>
        <p:nvSpPr>
          <p:cNvPr id="14" name="Pfeil nach unten 13"/>
          <p:cNvSpPr/>
          <p:nvPr/>
        </p:nvSpPr>
        <p:spPr bwMode="auto">
          <a:xfrm>
            <a:off x="1194325" y="2872886"/>
            <a:ext cx="432000" cy="288000"/>
          </a:xfrm>
          <a:prstGeom prst="downArrow">
            <a:avLst/>
          </a:prstGeom>
          <a:solidFill>
            <a:srgbClr val="005B82"/>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DE" sz="1800" b="1" i="0" u="none" strike="noStrike" cap="none" normalizeH="0" baseline="0" smtClean="0">
              <a:ln>
                <a:noFill/>
              </a:ln>
              <a:solidFill>
                <a:srgbClr val="005B82"/>
              </a:solidFill>
              <a:effectLst/>
              <a:latin typeface="Arial" charset="0"/>
            </a:endParaRPr>
          </a:p>
        </p:txBody>
      </p:sp>
      <p:sp>
        <p:nvSpPr>
          <p:cNvPr id="15" name="Textfeld 14"/>
          <p:cNvSpPr txBox="1"/>
          <p:nvPr/>
        </p:nvSpPr>
        <p:spPr>
          <a:xfrm>
            <a:off x="288000" y="5220000"/>
            <a:ext cx="4752000" cy="288000"/>
          </a:xfrm>
          <a:prstGeom prst="rect">
            <a:avLst/>
          </a:prstGeom>
          <a:noFill/>
        </p:spPr>
        <p:txBody>
          <a:bodyPr wrap="square" lIns="36000" tIns="36000" rIns="36000" bIns="36000" rtlCol="0">
            <a:noAutofit/>
          </a:bodyPr>
          <a:lstStyle/>
          <a:p>
            <a:r>
              <a:rPr lang="de-DE" sz="1400" dirty="0" smtClean="0">
                <a:solidFill>
                  <a:srgbClr val="005B82"/>
                </a:solidFill>
              </a:rPr>
              <a:t>EE: Erneuerbare Energien; PV: Photovoltaik</a:t>
            </a:r>
            <a:endParaRPr lang="de-DE" sz="1400" dirty="0">
              <a:solidFill>
                <a:srgbClr val="005B82"/>
              </a:solidFill>
            </a:endParaRPr>
          </a:p>
        </p:txBody>
      </p:sp>
      <p:sp>
        <p:nvSpPr>
          <p:cNvPr id="16" name="Pfeil nach unten 15"/>
          <p:cNvSpPr/>
          <p:nvPr/>
        </p:nvSpPr>
        <p:spPr bwMode="auto">
          <a:xfrm>
            <a:off x="1194325" y="3728427"/>
            <a:ext cx="432000" cy="288000"/>
          </a:xfrm>
          <a:prstGeom prst="downArrow">
            <a:avLst/>
          </a:prstGeom>
          <a:solidFill>
            <a:srgbClr val="005B82"/>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DE" sz="1800" b="1" i="0" u="none" strike="noStrike" cap="none" normalizeH="0" baseline="0" smtClean="0">
              <a:ln>
                <a:noFill/>
              </a:ln>
              <a:solidFill>
                <a:srgbClr val="005B82"/>
              </a:solidFill>
              <a:effectLst/>
              <a:latin typeface="Arial" charset="0"/>
            </a:endParaRPr>
          </a:p>
        </p:txBody>
      </p:sp>
      <p:pic>
        <p:nvPicPr>
          <p:cNvPr id="1026" name="Picture 2"/>
          <p:cNvPicPr>
            <a:picLocks noChangeAspect="1" noChangeArrowheads="1"/>
          </p:cNvPicPr>
          <p:nvPr/>
        </p:nvPicPr>
        <p:blipFill>
          <a:blip cstate="print">
            <a:extLst>
              <a:ext uri="{28A0092B-C50C-407E-A947-70E740481C1C}">
                <a14:useLocalDpi xmlns:a14="http://schemas.microsoft.com/office/drawing/2010/main" val="0"/>
              </a:ext>
            </a:extLst>
          </a:blip>
          <a:srcRect/>
          <a:stretch>
            <a:fillRect/>
          </a:stretch>
        </p:blipFill>
        <p:spPr bwMode="auto">
          <a:xfrm>
            <a:off x="7179563" y="2931576"/>
            <a:ext cx="2684437" cy="26484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feld 1"/>
          <p:cNvSpPr txBox="1"/>
          <p:nvPr/>
        </p:nvSpPr>
        <p:spPr>
          <a:xfrm>
            <a:off x="288000" y="5553892"/>
            <a:ext cx="9576000" cy="1015663"/>
          </a:xfrm>
          <a:prstGeom prst="rect">
            <a:avLst/>
          </a:prstGeom>
          <a:noFill/>
        </p:spPr>
        <p:txBody>
          <a:bodyPr wrap="square" lIns="0" tIns="0" rIns="0" bIns="0" rtlCol="0">
            <a:spAutoFit/>
          </a:bodyPr>
          <a:lstStyle/>
          <a:p>
            <a:r>
              <a:rPr lang="de-DE" sz="1100" b="1" dirty="0" smtClean="0">
                <a:solidFill>
                  <a:srgbClr val="005B82"/>
                </a:solidFill>
              </a:rPr>
              <a:t>Krieg, </a:t>
            </a:r>
            <a:r>
              <a:rPr lang="de-DE" sz="1100" b="1" dirty="0">
                <a:solidFill>
                  <a:srgbClr val="005B82"/>
                </a:solidFill>
              </a:rPr>
              <a:t>D.:</a:t>
            </a:r>
            <a:r>
              <a:rPr lang="de-DE" sz="1100" dirty="0">
                <a:solidFill>
                  <a:srgbClr val="005B82"/>
                </a:solidFill>
              </a:rPr>
              <a:t> Konzept und Kosten eines Pipelinesystems zur Versorgung des deutschen Straßenverkehrs mit Wasserstoff. </a:t>
            </a:r>
            <a:r>
              <a:rPr lang="de-DE" sz="1100" dirty="0" smtClean="0">
                <a:solidFill>
                  <a:srgbClr val="005B82"/>
                </a:solidFill>
              </a:rPr>
              <a:t>Dissertation RWTH Aachen University und Forschungszentrum </a:t>
            </a:r>
            <a:r>
              <a:rPr lang="de-DE" sz="1100" dirty="0">
                <a:solidFill>
                  <a:srgbClr val="005B82"/>
                </a:solidFill>
              </a:rPr>
              <a:t>Jülich GmbH Zentralbibliothek, Verlag: </a:t>
            </a:r>
            <a:r>
              <a:rPr lang="de-DE" sz="1100" dirty="0" smtClean="0">
                <a:solidFill>
                  <a:srgbClr val="005B82"/>
                </a:solidFill>
              </a:rPr>
              <a:t>Jülich</a:t>
            </a:r>
            <a:r>
              <a:rPr lang="de-DE" sz="1100" dirty="0">
                <a:solidFill>
                  <a:srgbClr val="005B82"/>
                </a:solidFill>
              </a:rPr>
              <a:t>, 2012. ISBN 978-3-893-36800-6</a:t>
            </a:r>
          </a:p>
          <a:p>
            <a:r>
              <a:rPr lang="de-DE" sz="1100" b="1" dirty="0" smtClean="0">
                <a:solidFill>
                  <a:srgbClr val="005B82"/>
                </a:solidFill>
              </a:rPr>
              <a:t>Robinius, </a:t>
            </a:r>
            <a:r>
              <a:rPr lang="de-DE" sz="1100" b="1" dirty="0">
                <a:solidFill>
                  <a:srgbClr val="005B82"/>
                </a:solidFill>
              </a:rPr>
              <a:t>M.:</a:t>
            </a:r>
            <a:r>
              <a:rPr lang="de-DE" sz="1100" dirty="0">
                <a:solidFill>
                  <a:srgbClr val="005B82"/>
                </a:solidFill>
              </a:rPr>
              <a:t> Strom- und Gasmarktdesign zur Versorgung des deutschen Straßenverkehrs mit Wasserstoff. </a:t>
            </a:r>
            <a:r>
              <a:rPr lang="de-DE" sz="1100" dirty="0" smtClean="0">
                <a:solidFill>
                  <a:srgbClr val="005B82"/>
                </a:solidFill>
              </a:rPr>
              <a:t>Dissertation RWTH </a:t>
            </a:r>
            <a:r>
              <a:rPr lang="de-DE" sz="1100" dirty="0">
                <a:solidFill>
                  <a:srgbClr val="005B82"/>
                </a:solidFill>
              </a:rPr>
              <a:t>Aachen </a:t>
            </a:r>
            <a:r>
              <a:rPr lang="de-DE" sz="1100" dirty="0" smtClean="0">
                <a:solidFill>
                  <a:srgbClr val="005B82"/>
                </a:solidFill>
              </a:rPr>
              <a:t>University und Forschungszentrum Jülich GmbH Zentralbibliothek, Verlag: </a:t>
            </a:r>
            <a:r>
              <a:rPr lang="de-DE" sz="1100" dirty="0">
                <a:solidFill>
                  <a:srgbClr val="005B82"/>
                </a:solidFill>
              </a:rPr>
              <a:t>Jülich, 2015. ISBN </a:t>
            </a:r>
            <a:r>
              <a:rPr lang="de-DE" sz="1100" dirty="0" smtClean="0">
                <a:solidFill>
                  <a:srgbClr val="005B82"/>
                </a:solidFill>
              </a:rPr>
              <a:t>978-3-95806-110-1</a:t>
            </a:r>
          </a:p>
          <a:p>
            <a:r>
              <a:rPr lang="de-DE" sz="1100" b="1" dirty="0">
                <a:solidFill>
                  <a:srgbClr val="005B82"/>
                </a:solidFill>
              </a:rPr>
              <a:t>Tietze, V.:</a:t>
            </a:r>
            <a:r>
              <a:rPr lang="de-DE" sz="1100" dirty="0">
                <a:solidFill>
                  <a:srgbClr val="005B82"/>
                </a:solidFill>
              </a:rPr>
              <a:t> Techno-ökonomische Bewertung von pipelinebasierten Wasserstoffversorgungssystemen für den deutschen </a:t>
            </a:r>
            <a:r>
              <a:rPr lang="de-DE" sz="1100" dirty="0" smtClean="0">
                <a:solidFill>
                  <a:srgbClr val="005B82"/>
                </a:solidFill>
              </a:rPr>
              <a:t>Straßenverkehr. Dissertation, RWTH Aachen University, to </a:t>
            </a:r>
            <a:r>
              <a:rPr lang="de-DE" sz="1100" dirty="0" err="1" smtClean="0">
                <a:solidFill>
                  <a:srgbClr val="005B82"/>
                </a:solidFill>
              </a:rPr>
              <a:t>be</a:t>
            </a:r>
            <a:r>
              <a:rPr lang="de-DE" sz="1100" dirty="0" smtClean="0">
                <a:solidFill>
                  <a:srgbClr val="005B82"/>
                </a:solidFill>
              </a:rPr>
              <a:t> </a:t>
            </a:r>
            <a:r>
              <a:rPr lang="de-DE" sz="1100" dirty="0" err="1" smtClean="0">
                <a:solidFill>
                  <a:srgbClr val="005B82"/>
                </a:solidFill>
              </a:rPr>
              <a:t>published</a:t>
            </a:r>
            <a:r>
              <a:rPr lang="de-DE" sz="1100" dirty="0" smtClean="0">
                <a:solidFill>
                  <a:srgbClr val="005B82"/>
                </a:solidFill>
              </a:rPr>
              <a:t> 2016</a:t>
            </a:r>
            <a:endParaRPr lang="de-DE" sz="1100" dirty="0">
              <a:solidFill>
                <a:srgbClr val="005B82"/>
              </a:solidFill>
            </a:endParaRPr>
          </a:p>
        </p:txBody>
      </p:sp>
      <p:sp>
        <p:nvSpPr>
          <p:cNvPr id="12" name="Pfeil nach unten 11"/>
          <p:cNvSpPr/>
          <p:nvPr/>
        </p:nvSpPr>
        <p:spPr bwMode="auto">
          <a:xfrm>
            <a:off x="1194325" y="4332434"/>
            <a:ext cx="432000" cy="288000"/>
          </a:xfrm>
          <a:prstGeom prst="downArrow">
            <a:avLst/>
          </a:prstGeom>
          <a:solidFill>
            <a:srgbClr val="005B82"/>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DE" sz="1800" b="1" i="0" u="none" strike="noStrike" cap="none" normalizeH="0" baseline="0" smtClean="0">
              <a:ln>
                <a:noFill/>
              </a:ln>
              <a:solidFill>
                <a:srgbClr val="005B82"/>
              </a:solidFill>
              <a:effectLst/>
              <a:latin typeface="Arial" charset="0"/>
            </a:endParaRPr>
          </a:p>
        </p:txBody>
      </p:sp>
      <p:sp>
        <p:nvSpPr>
          <p:cNvPr id="13" name="Ellipse 12"/>
          <p:cNvSpPr/>
          <p:nvPr/>
        </p:nvSpPr>
        <p:spPr bwMode="auto">
          <a:xfrm>
            <a:off x="288000" y="216834"/>
            <a:ext cx="354778" cy="371670"/>
          </a:xfrm>
          <a:prstGeom prst="ellipse">
            <a:avLst/>
          </a:prstGeom>
          <a:solidFill>
            <a:schemeClr val="accent2">
              <a:lumMod val="60000"/>
              <a:lumOff val="40000"/>
            </a:schemeClr>
          </a:solidFill>
          <a:ln w="9525"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de-DE" sz="1800" b="1" i="0" u="none" strike="noStrike" cap="none" normalizeH="0" baseline="0" dirty="0" smtClean="0">
                <a:ln>
                  <a:noFill/>
                </a:ln>
                <a:solidFill>
                  <a:schemeClr val="bg1"/>
                </a:solidFill>
                <a:effectLst/>
                <a:latin typeface="Arial" charset="0"/>
              </a:rPr>
              <a:t>3</a:t>
            </a:r>
          </a:p>
        </p:txBody>
      </p:sp>
    </p:spTree>
    <p:extLst>
      <p:ext uri="{BB962C8B-B14F-4D97-AF65-F5344CB8AC3E}">
        <p14:creationId xmlns:p14="http://schemas.microsoft.com/office/powerpoint/2010/main" val="2456987143"/>
      </p:ext>
    </p:extLst>
  </p:cSld>
  <p:clrMapOvr>
    <a:masterClrMapping/>
  </p:clrMapOvr>
  <p:transition spd="med">
    <p:wipe dir="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el 1"/>
          <p:cNvSpPr>
            <a:spLocks noGrp="1"/>
          </p:cNvSpPr>
          <p:nvPr>
            <p:ph type="title"/>
          </p:nvPr>
        </p:nvSpPr>
        <p:spPr>
          <a:xfrm>
            <a:off x="415925" y="204788"/>
            <a:ext cx="3935413" cy="400050"/>
          </a:xfrm>
        </p:spPr>
        <p:txBody>
          <a:bodyPr/>
          <a:lstStyle/>
          <a:p>
            <a:r>
              <a:rPr lang="en-US" altLang="de-DE" smtClean="0"/>
              <a:t>Multi-Criteria Decision Analysis</a:t>
            </a:r>
          </a:p>
        </p:txBody>
      </p:sp>
      <p:sp>
        <p:nvSpPr>
          <p:cNvPr id="4" name="Textfeld 3"/>
          <p:cNvSpPr txBox="1"/>
          <p:nvPr/>
        </p:nvSpPr>
        <p:spPr>
          <a:xfrm>
            <a:off x="415925" y="765175"/>
            <a:ext cx="9620250" cy="5000625"/>
          </a:xfrm>
          <a:prstGeom prst="rect">
            <a:avLst/>
          </a:prstGeom>
          <a:noFill/>
        </p:spPr>
        <p:txBody>
          <a:bodyPr wrap="none">
            <a:spAutoFit/>
          </a:bodyPr>
          <a:lstStyle/>
          <a:p>
            <a:pPr>
              <a:spcAft>
                <a:spcPts val="600"/>
              </a:spcAft>
              <a:defRPr/>
            </a:pPr>
            <a:r>
              <a:rPr lang="de-DE" sz="1600" dirty="0">
                <a:solidFill>
                  <a:srgbClr val="005B82"/>
                </a:solidFill>
                <a:latin typeface="Arial" charset="0"/>
              </a:rPr>
              <a:t>Was ist eine Multi-</a:t>
            </a:r>
            <a:r>
              <a:rPr lang="de-DE" sz="1600" dirty="0" err="1">
                <a:solidFill>
                  <a:srgbClr val="005B82"/>
                </a:solidFill>
                <a:latin typeface="Arial" charset="0"/>
              </a:rPr>
              <a:t>Criteria</a:t>
            </a:r>
            <a:r>
              <a:rPr lang="de-DE" sz="1600" dirty="0">
                <a:solidFill>
                  <a:srgbClr val="005B82"/>
                </a:solidFill>
                <a:latin typeface="Arial" charset="0"/>
              </a:rPr>
              <a:t> </a:t>
            </a:r>
            <a:r>
              <a:rPr lang="de-DE" sz="1600" dirty="0" err="1">
                <a:solidFill>
                  <a:srgbClr val="005B82"/>
                </a:solidFill>
                <a:latin typeface="Arial" charset="0"/>
              </a:rPr>
              <a:t>Decision</a:t>
            </a:r>
            <a:r>
              <a:rPr lang="de-DE" sz="1600" dirty="0">
                <a:solidFill>
                  <a:srgbClr val="005B82"/>
                </a:solidFill>
                <a:latin typeface="Arial" charset="0"/>
              </a:rPr>
              <a:t> Analysis (MCDA)?</a:t>
            </a:r>
          </a:p>
          <a:p>
            <a:pPr marL="285750" indent="-285750">
              <a:buFont typeface="Arial" panose="020B0604020202020204" pitchFamily="34" charset="0"/>
              <a:buChar char="•"/>
              <a:defRPr/>
            </a:pPr>
            <a:r>
              <a:rPr lang="de-DE" sz="1600" b="0" dirty="0">
                <a:solidFill>
                  <a:srgbClr val="005B82"/>
                </a:solidFill>
                <a:latin typeface="Arial" charset="0"/>
              </a:rPr>
              <a:t>Erweiterung einer reinen ökologischen und ökonomischen Beurteilung von Alternativen</a:t>
            </a:r>
          </a:p>
          <a:p>
            <a:pPr marL="285750" indent="-285750">
              <a:buFont typeface="Arial" panose="020B0604020202020204" pitchFamily="34" charset="0"/>
              <a:buChar char="•"/>
              <a:defRPr/>
            </a:pPr>
            <a:r>
              <a:rPr lang="de-DE" sz="1600" b="0" dirty="0">
                <a:solidFill>
                  <a:srgbClr val="005B82"/>
                </a:solidFill>
                <a:latin typeface="Arial" charset="0"/>
              </a:rPr>
              <a:t>Technik, die einem Entscheidungsträger hilft Alternativen auszuwählen, einzustufen und</a:t>
            </a:r>
          </a:p>
          <a:p>
            <a:pPr>
              <a:defRPr/>
            </a:pPr>
            <a:r>
              <a:rPr lang="de-DE" sz="1600" b="0" dirty="0">
                <a:solidFill>
                  <a:srgbClr val="005B82"/>
                </a:solidFill>
                <a:latin typeface="Arial" charset="0"/>
              </a:rPr>
              <a:t>     in Situationen mit multiplen und widersprüchlichen Entscheidungskriterien zu sortieren</a:t>
            </a:r>
          </a:p>
          <a:p>
            <a:pPr marL="285750" indent="-285750">
              <a:buFont typeface="Arial" panose="020B0604020202020204" pitchFamily="34" charset="0"/>
              <a:buChar char="•"/>
              <a:defRPr/>
            </a:pPr>
            <a:r>
              <a:rPr lang="de-DE" sz="1600" b="0" dirty="0">
                <a:solidFill>
                  <a:srgbClr val="005B82"/>
                </a:solidFill>
                <a:latin typeface="Arial" charset="0"/>
              </a:rPr>
              <a:t>Technik zur Strukturierung komplexer Entscheidungsprobleme</a:t>
            </a:r>
            <a:endParaRPr lang="en-US" sz="1600" b="0" dirty="0">
              <a:solidFill>
                <a:srgbClr val="005B82"/>
              </a:solidFill>
              <a:latin typeface="Arial" charset="0"/>
            </a:endParaRPr>
          </a:p>
          <a:p>
            <a:pPr marL="285750" indent="-285750">
              <a:buFont typeface="Arial" panose="020B0604020202020204" pitchFamily="34" charset="0"/>
              <a:buChar char="•"/>
              <a:defRPr/>
            </a:pPr>
            <a:r>
              <a:rPr lang="de-DE" sz="1600" b="0" dirty="0">
                <a:solidFill>
                  <a:srgbClr val="005B82"/>
                </a:solidFill>
                <a:latin typeface="Arial" charset="0"/>
              </a:rPr>
              <a:t>Methode zur Berücksichtigung verschiedener Arten von Informationen → quantitative u. qualitative</a:t>
            </a:r>
          </a:p>
          <a:p>
            <a:pPr>
              <a:defRPr/>
            </a:pPr>
            <a:r>
              <a:rPr lang="en-US" sz="1600" b="0" dirty="0">
                <a:solidFill>
                  <a:srgbClr val="005B82"/>
                </a:solidFill>
                <a:latin typeface="Arial" charset="0"/>
              </a:rPr>
              <a:t>     </a:t>
            </a:r>
          </a:p>
          <a:p>
            <a:pPr>
              <a:spcAft>
                <a:spcPts val="600"/>
              </a:spcAft>
              <a:defRPr/>
            </a:pPr>
            <a:r>
              <a:rPr lang="de-DE" sz="1600" dirty="0">
                <a:solidFill>
                  <a:srgbClr val="005B82"/>
                </a:solidFill>
                <a:latin typeface="Arial" charset="0"/>
              </a:rPr>
              <a:t>Was bietet eine MCDA?</a:t>
            </a:r>
          </a:p>
          <a:p>
            <a:pPr marL="285750" indent="-285750">
              <a:buFont typeface="Arial" panose="020B0604020202020204" pitchFamily="34" charset="0"/>
              <a:buChar char="•"/>
              <a:defRPr/>
            </a:pPr>
            <a:r>
              <a:rPr lang="de-DE" sz="1600" b="0" dirty="0">
                <a:solidFill>
                  <a:srgbClr val="005B82"/>
                </a:solidFill>
                <a:latin typeface="Arial" charset="0"/>
              </a:rPr>
              <a:t>Strukturierte und dokumentierte Informationen zu einem Entscheidungsproblem </a:t>
            </a:r>
          </a:p>
          <a:p>
            <a:pPr marL="285750" indent="-285750">
              <a:buFont typeface="Arial" panose="020B0604020202020204" pitchFamily="34" charset="0"/>
              <a:buChar char="•"/>
              <a:defRPr/>
            </a:pPr>
            <a:r>
              <a:rPr lang="de-DE" sz="1600" b="0" dirty="0">
                <a:solidFill>
                  <a:srgbClr val="005B82"/>
                </a:solidFill>
                <a:latin typeface="Arial" charset="0"/>
              </a:rPr>
              <a:t>Unterteilung eines komplexen Entscheidungsproblems in kleinere nachvollziehbare Probleme</a:t>
            </a:r>
          </a:p>
          <a:p>
            <a:pPr marL="285750" indent="-285750">
              <a:buFont typeface="Arial" panose="020B0604020202020204" pitchFamily="34" charset="0"/>
              <a:buChar char="•"/>
              <a:defRPr/>
            </a:pPr>
            <a:r>
              <a:rPr lang="de-DE" sz="1600" b="0" dirty="0">
                <a:solidFill>
                  <a:srgbClr val="005B82"/>
                </a:solidFill>
                <a:latin typeface="Arial" charset="0"/>
              </a:rPr>
              <a:t>Berücksichtigung von Interessen, z.B. Stakeholder oder Personengruppen</a:t>
            </a:r>
          </a:p>
          <a:p>
            <a:pPr marL="285750" indent="-285750">
              <a:buFont typeface="Arial" panose="020B0604020202020204" pitchFamily="34" charset="0"/>
              <a:buChar char="•"/>
              <a:defRPr/>
            </a:pPr>
            <a:r>
              <a:rPr lang="de-DE" sz="1600" b="0" dirty="0">
                <a:solidFill>
                  <a:srgbClr val="005B82"/>
                </a:solidFill>
                <a:latin typeface="Arial" charset="0"/>
              </a:rPr>
              <a:t>Gute Nachvollziehbarkeit der Entscheidungen</a:t>
            </a:r>
          </a:p>
          <a:p>
            <a:pPr>
              <a:defRPr/>
            </a:pPr>
            <a:endParaRPr lang="de-DE" sz="1600" b="0" dirty="0">
              <a:solidFill>
                <a:srgbClr val="005B82"/>
              </a:solidFill>
              <a:latin typeface="Arial" charset="0"/>
            </a:endParaRPr>
          </a:p>
          <a:p>
            <a:pPr>
              <a:spcAft>
                <a:spcPts val="600"/>
              </a:spcAft>
              <a:defRPr/>
            </a:pPr>
            <a:r>
              <a:rPr lang="de-DE" sz="1600" dirty="0">
                <a:solidFill>
                  <a:srgbClr val="005B82"/>
                </a:solidFill>
                <a:latin typeface="Arial" charset="0"/>
              </a:rPr>
              <a:t>Wo liegen die Anwendungsgebiete einer MCDA?</a:t>
            </a:r>
          </a:p>
          <a:p>
            <a:pPr marL="285750" indent="-285750">
              <a:buFont typeface="Arial" panose="020B0604020202020204" pitchFamily="34" charset="0"/>
              <a:buChar char="•"/>
              <a:defRPr/>
            </a:pPr>
            <a:r>
              <a:rPr lang="de-DE" sz="1600" b="0" dirty="0">
                <a:solidFill>
                  <a:srgbClr val="005B82"/>
                </a:solidFill>
                <a:latin typeface="Arial" charset="0"/>
              </a:rPr>
              <a:t>Ursprung in der Unternehmensforschung</a:t>
            </a:r>
          </a:p>
          <a:p>
            <a:pPr marL="285750" indent="-285750">
              <a:buFont typeface="Arial" panose="020B0604020202020204" pitchFamily="34" charset="0"/>
              <a:buChar char="•"/>
              <a:defRPr/>
            </a:pPr>
            <a:r>
              <a:rPr lang="de-DE" sz="1600" b="0" dirty="0">
                <a:solidFill>
                  <a:srgbClr val="005B82"/>
                </a:solidFill>
                <a:latin typeface="Arial" charset="0"/>
              </a:rPr>
              <a:t>Entscheidungsfindung für Probleme mit einer stetigen oder diskreten Anzahl an Alternativen</a:t>
            </a:r>
          </a:p>
          <a:p>
            <a:pPr marL="285750" indent="-285750">
              <a:buFont typeface="Arial" panose="020B0604020202020204" pitchFamily="34" charset="0"/>
              <a:buChar char="•"/>
              <a:defRPr/>
            </a:pPr>
            <a:r>
              <a:rPr lang="de-DE" sz="1600" b="0" dirty="0">
                <a:solidFill>
                  <a:srgbClr val="005B82"/>
                </a:solidFill>
                <a:latin typeface="Arial" charset="0"/>
              </a:rPr>
              <a:t>Vereinfacht bei Alltagsentscheidungen → Intuition</a:t>
            </a:r>
          </a:p>
          <a:p>
            <a:pPr marL="285750" indent="-285750">
              <a:buFont typeface="Arial" panose="020B0604020202020204" pitchFamily="34" charset="0"/>
              <a:buChar char="•"/>
              <a:defRPr/>
            </a:pPr>
            <a:r>
              <a:rPr lang="de-DE" sz="1600" b="0" dirty="0">
                <a:solidFill>
                  <a:srgbClr val="005B82"/>
                </a:solidFill>
                <a:latin typeface="Arial" charset="0"/>
              </a:rPr>
              <a:t>Umweltplanung, Energiemanagement, Gesundheitswesen, Transportwesen, Logistik, usw</a:t>
            </a:r>
            <a:r>
              <a:rPr lang="de-DE" sz="1600" b="0" dirty="0">
                <a:solidFill>
                  <a:srgbClr val="3A6F8A"/>
                </a:solidFill>
                <a:latin typeface="Arial" charset="0"/>
              </a:rPr>
              <a:t>. </a:t>
            </a:r>
          </a:p>
          <a:p>
            <a:pPr marL="285750" indent="-285750">
              <a:buFont typeface="Arial" panose="020B0604020202020204" pitchFamily="34" charset="0"/>
              <a:buChar char="•"/>
              <a:defRPr/>
            </a:pPr>
            <a:r>
              <a:rPr lang="de-DE" sz="1600" b="0" dirty="0">
                <a:solidFill>
                  <a:srgbClr val="3A6F8A"/>
                </a:solidFill>
                <a:latin typeface="Arial" charset="0"/>
              </a:rPr>
              <a:t>Besonders geeignet zur Entscheidungsfindung in der Energie- und Umweltpolitik</a:t>
            </a:r>
          </a:p>
        </p:txBody>
      </p:sp>
      <p:cxnSp>
        <p:nvCxnSpPr>
          <p:cNvPr id="3076" name="Gerade Verbindung 8"/>
          <p:cNvCxnSpPr>
            <a:cxnSpLocks noChangeShapeType="1"/>
          </p:cNvCxnSpPr>
          <p:nvPr/>
        </p:nvCxnSpPr>
        <p:spPr bwMode="auto">
          <a:xfrm>
            <a:off x="415925" y="2492375"/>
            <a:ext cx="9217025" cy="0"/>
          </a:xfrm>
          <a:prstGeom prst="line">
            <a:avLst/>
          </a:prstGeom>
          <a:noFill/>
          <a:ln w="28575" algn="ctr">
            <a:solidFill>
              <a:srgbClr val="005B82"/>
            </a:solidFill>
            <a:round/>
            <a:headEnd/>
            <a:tailEnd/>
          </a:ln>
          <a:extLst>
            <a:ext uri="{909E8E84-426E-40DD-AFC4-6F175D3DCCD1}">
              <a14:hiddenFill xmlns:a14="http://schemas.microsoft.com/office/drawing/2010/main">
                <a:noFill/>
              </a14:hiddenFill>
            </a:ext>
          </a:extLst>
        </p:spPr>
      </p:cxnSp>
      <p:cxnSp>
        <p:nvCxnSpPr>
          <p:cNvPr id="3077" name="Gerade Verbindung 9"/>
          <p:cNvCxnSpPr>
            <a:cxnSpLocks noChangeShapeType="1"/>
          </p:cNvCxnSpPr>
          <p:nvPr/>
        </p:nvCxnSpPr>
        <p:spPr bwMode="auto">
          <a:xfrm>
            <a:off x="415925" y="4005263"/>
            <a:ext cx="9217025" cy="0"/>
          </a:xfrm>
          <a:prstGeom prst="line">
            <a:avLst/>
          </a:prstGeom>
          <a:noFill/>
          <a:ln w="28575" algn="ctr">
            <a:solidFill>
              <a:srgbClr val="005B82"/>
            </a:solidFill>
            <a:round/>
            <a:headEnd/>
            <a:tailEnd/>
          </a:ln>
          <a:extLst>
            <a:ext uri="{909E8E84-426E-40DD-AFC4-6F175D3DCCD1}">
              <a14:hiddenFill xmlns:a14="http://schemas.microsoft.com/office/drawing/2010/main">
                <a:noFill/>
              </a14:hiddenFill>
            </a:ext>
          </a:extLst>
        </p:spPr>
      </p:cxnSp>
      <p:sp>
        <p:nvSpPr>
          <p:cNvPr id="3078" name="Textfeld 2"/>
          <p:cNvSpPr txBox="1">
            <a:spLocks noChangeArrowheads="1"/>
          </p:cNvSpPr>
          <p:nvPr/>
        </p:nvSpPr>
        <p:spPr bwMode="auto">
          <a:xfrm>
            <a:off x="415925" y="5854700"/>
            <a:ext cx="73056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009EE0"/>
              </a:buClr>
              <a:defRPr>
                <a:solidFill>
                  <a:srgbClr val="005B82"/>
                </a:solidFill>
                <a:latin typeface="Arial" pitchFamily="34" charset="0"/>
              </a:defRPr>
            </a:lvl1pPr>
            <a:lvl2pPr marL="742950" indent="-285750" eaLnBrk="0" hangingPunct="0">
              <a:spcBef>
                <a:spcPct val="20000"/>
              </a:spcBef>
              <a:buClr>
                <a:srgbClr val="005B82"/>
              </a:buClr>
              <a:buFont typeface="Wingdings" pitchFamily="2" charset="2"/>
              <a:buChar char="§"/>
              <a:defRPr>
                <a:solidFill>
                  <a:srgbClr val="005B82"/>
                </a:solidFill>
                <a:latin typeface="Arial" pitchFamily="34" charset="0"/>
              </a:defRPr>
            </a:lvl2pPr>
            <a:lvl3pPr marL="1143000" indent="-228600" eaLnBrk="0" hangingPunct="0">
              <a:spcBef>
                <a:spcPct val="20000"/>
              </a:spcBef>
              <a:buClr>
                <a:srgbClr val="005B82"/>
              </a:buClr>
              <a:buFont typeface="Wingdings" pitchFamily="2" charset="2"/>
              <a:buChar char="§"/>
              <a:defRPr i="1">
                <a:solidFill>
                  <a:srgbClr val="005B82"/>
                </a:solidFill>
                <a:latin typeface="Arial" pitchFamily="34" charset="0"/>
              </a:defRPr>
            </a:lvl3pPr>
            <a:lvl4pPr marL="1600200" indent="-228600" eaLnBrk="0" hangingPunct="0">
              <a:spcBef>
                <a:spcPct val="20000"/>
              </a:spcBef>
              <a:buClr>
                <a:srgbClr val="009EE0"/>
              </a:buClr>
              <a:defRPr>
                <a:solidFill>
                  <a:srgbClr val="005B82"/>
                </a:solidFill>
                <a:latin typeface="Arial" pitchFamily="34" charset="0"/>
              </a:defRPr>
            </a:lvl4pPr>
            <a:lvl5pPr marL="2057400" indent="-228600" eaLnBrk="0" hangingPunct="0">
              <a:spcBef>
                <a:spcPct val="20000"/>
              </a:spcBef>
              <a:buClr>
                <a:srgbClr val="009EE0"/>
              </a:buClr>
              <a:defRPr>
                <a:solidFill>
                  <a:srgbClr val="005B82"/>
                </a:solidFill>
                <a:latin typeface="Arial" pitchFamily="34" charset="0"/>
              </a:defRPr>
            </a:lvl5pPr>
            <a:lvl6pPr marL="2514600" indent="-228600" eaLnBrk="0" fontAlgn="base" hangingPunct="0">
              <a:spcBef>
                <a:spcPct val="20000"/>
              </a:spcBef>
              <a:spcAft>
                <a:spcPct val="0"/>
              </a:spcAft>
              <a:buClr>
                <a:srgbClr val="009EE0"/>
              </a:buClr>
              <a:defRPr>
                <a:solidFill>
                  <a:srgbClr val="005B82"/>
                </a:solidFill>
                <a:latin typeface="Arial" pitchFamily="34" charset="0"/>
              </a:defRPr>
            </a:lvl6pPr>
            <a:lvl7pPr marL="2971800" indent="-228600" eaLnBrk="0" fontAlgn="base" hangingPunct="0">
              <a:spcBef>
                <a:spcPct val="20000"/>
              </a:spcBef>
              <a:spcAft>
                <a:spcPct val="0"/>
              </a:spcAft>
              <a:buClr>
                <a:srgbClr val="009EE0"/>
              </a:buClr>
              <a:defRPr>
                <a:solidFill>
                  <a:srgbClr val="005B82"/>
                </a:solidFill>
                <a:latin typeface="Arial" pitchFamily="34" charset="0"/>
              </a:defRPr>
            </a:lvl7pPr>
            <a:lvl8pPr marL="3429000" indent="-228600" eaLnBrk="0" fontAlgn="base" hangingPunct="0">
              <a:spcBef>
                <a:spcPct val="20000"/>
              </a:spcBef>
              <a:spcAft>
                <a:spcPct val="0"/>
              </a:spcAft>
              <a:buClr>
                <a:srgbClr val="009EE0"/>
              </a:buClr>
              <a:defRPr>
                <a:solidFill>
                  <a:srgbClr val="005B82"/>
                </a:solidFill>
                <a:latin typeface="Arial" pitchFamily="34" charset="0"/>
              </a:defRPr>
            </a:lvl8pPr>
            <a:lvl9pPr marL="3886200" indent="-228600" eaLnBrk="0" fontAlgn="base" hangingPunct="0">
              <a:spcBef>
                <a:spcPct val="20000"/>
              </a:spcBef>
              <a:spcAft>
                <a:spcPct val="0"/>
              </a:spcAft>
              <a:buClr>
                <a:srgbClr val="009EE0"/>
              </a:buClr>
              <a:defRPr>
                <a:solidFill>
                  <a:srgbClr val="005B82"/>
                </a:solidFill>
                <a:latin typeface="Arial" pitchFamily="34" charset="0"/>
              </a:defRPr>
            </a:lvl9pPr>
          </a:lstStyle>
          <a:p>
            <a:pPr eaLnBrk="1" hangingPunct="1">
              <a:spcBef>
                <a:spcPct val="0"/>
              </a:spcBef>
              <a:buClrTx/>
            </a:pPr>
            <a:r>
              <a:rPr lang="en-US" altLang="de-DE" sz="800" b="0"/>
              <a:t>[1] Jutta Geldermann, Leitfaden zur Anwendung von Methoden der multikriteriellen Entscheidungsunterstützung, Georg-August-Universität Göttingen, 2014.</a:t>
            </a:r>
          </a:p>
          <a:p>
            <a:pPr eaLnBrk="1" hangingPunct="1">
              <a:spcBef>
                <a:spcPct val="0"/>
              </a:spcBef>
              <a:buClrTx/>
            </a:pPr>
            <a:r>
              <a:rPr lang="en-US" altLang="de-DE" sz="800" b="0"/>
              <a:t>[2] Julia Oberschmidt, </a:t>
            </a:r>
            <a:r>
              <a:rPr lang="de-DE" altLang="de-DE" sz="800" b="0"/>
              <a:t>Multikriterielle Bewertung von Technologien zur Bereitstellung von Strom und Wärme, Universität Göttingen, 2010.</a:t>
            </a:r>
          </a:p>
          <a:p>
            <a:pPr eaLnBrk="1" hangingPunct="1">
              <a:spcBef>
                <a:spcPct val="0"/>
              </a:spcBef>
              <a:buClrTx/>
            </a:pPr>
            <a:r>
              <a:rPr lang="de-DE" altLang="de-DE" sz="800" b="0"/>
              <a:t>[3] J. R. San Cristóbal Mateo, Multi-Criteria Analysis in the Renewable Energy Industry, Green Energy and Technology, Springer-Verlag London Limited 2012</a:t>
            </a:r>
            <a:endParaRPr lang="en-US" altLang="de-DE" sz="800" b="0"/>
          </a:p>
          <a:p>
            <a:pPr eaLnBrk="1" hangingPunct="1">
              <a:spcBef>
                <a:spcPct val="0"/>
              </a:spcBef>
              <a:buClrTx/>
            </a:pPr>
            <a:r>
              <a:rPr lang="en-US" altLang="de-DE" sz="800" b="0"/>
              <a:t>[4] Financial Times, Definition of multiple criteria decision analysis, http://lexicon.ft.com/Term?term=multiple-criteria-decision-analysis .</a:t>
            </a:r>
          </a:p>
        </p:txBody>
      </p:sp>
    </p:spTree>
    <p:extLst>
      <p:ext uri="{BB962C8B-B14F-4D97-AF65-F5344CB8AC3E}">
        <p14:creationId xmlns:p14="http://schemas.microsoft.com/office/powerpoint/2010/main" val="1158786265"/>
      </p:ext>
    </p:extLst>
  </p:cSld>
  <p:clrMapOvr>
    <a:masterClrMapping/>
  </p:clrMapOvr>
  <p:transition spd="med">
    <p:wipe dir="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el 1"/>
          <p:cNvSpPr>
            <a:spLocks noGrp="1"/>
          </p:cNvSpPr>
          <p:nvPr>
            <p:ph type="title"/>
          </p:nvPr>
        </p:nvSpPr>
        <p:spPr>
          <a:xfrm>
            <a:off x="415925" y="204788"/>
            <a:ext cx="2616200" cy="400050"/>
          </a:xfrm>
        </p:spPr>
        <p:txBody>
          <a:bodyPr/>
          <a:lstStyle/>
          <a:p>
            <a:r>
              <a:rPr lang="en-US" altLang="de-DE" smtClean="0"/>
              <a:t>Methoden der MCDA</a:t>
            </a:r>
          </a:p>
        </p:txBody>
      </p:sp>
      <p:graphicFrame>
        <p:nvGraphicFramePr>
          <p:cNvPr id="3" name="Tabelle 2"/>
          <p:cNvGraphicFramePr>
            <a:graphicFrameLocks noGrp="1"/>
          </p:cNvGraphicFramePr>
          <p:nvPr/>
        </p:nvGraphicFramePr>
        <p:xfrm>
          <a:off x="631825" y="908050"/>
          <a:ext cx="8858250" cy="4005264"/>
        </p:xfrm>
        <a:graphic>
          <a:graphicData uri="http://schemas.openxmlformats.org/drawingml/2006/table">
            <a:tbl>
              <a:tblPr firstRow="1" bandRow="1">
                <a:tableStyleId>{5940675A-B579-460E-94D1-54222C63F5DA}</a:tableStyleId>
              </a:tblPr>
              <a:tblGrid>
                <a:gridCol w="1656422"/>
                <a:gridCol w="3335132"/>
                <a:gridCol w="3866696"/>
              </a:tblGrid>
              <a:tr h="646172">
                <a:tc>
                  <a:txBody>
                    <a:bodyPr/>
                    <a:lstStyle/>
                    <a:p>
                      <a:pPr algn="ctr"/>
                      <a:endParaRPr lang="en-US" sz="1600" dirty="0">
                        <a:solidFill>
                          <a:srgbClr val="005B82"/>
                        </a:solidFill>
                      </a:endParaRPr>
                    </a:p>
                  </a:txBody>
                  <a:tcPr marL="91453" marR="91453" marT="45723" marB="45723">
                    <a:solidFill>
                      <a:schemeClr val="accent1"/>
                    </a:solidFill>
                  </a:tcPr>
                </a:tc>
                <a:tc gridSpan="2">
                  <a:txBody>
                    <a:bodyPr/>
                    <a:lstStyle/>
                    <a:p>
                      <a:pPr algn="ctr"/>
                      <a:r>
                        <a:rPr lang="en-US" sz="1600" b="1" dirty="0" smtClean="0">
                          <a:solidFill>
                            <a:srgbClr val="005B82"/>
                          </a:solidFill>
                        </a:rPr>
                        <a:t>MCDA-</a:t>
                      </a:r>
                    </a:p>
                    <a:p>
                      <a:pPr algn="ctr"/>
                      <a:r>
                        <a:rPr lang="en-US" sz="1600" b="1" dirty="0" smtClean="0">
                          <a:solidFill>
                            <a:srgbClr val="005B82"/>
                          </a:solidFill>
                        </a:rPr>
                        <a:t>Multi-Criteria Decision Analysis </a:t>
                      </a:r>
                      <a:endParaRPr lang="en-US" sz="1600" b="1" dirty="0">
                        <a:solidFill>
                          <a:srgbClr val="005B82"/>
                        </a:solidFill>
                      </a:endParaRPr>
                    </a:p>
                  </a:txBody>
                  <a:tcPr marL="91453" marR="91453" marT="45723" marB="45723">
                    <a:solidFill>
                      <a:schemeClr val="accent1"/>
                    </a:solidFill>
                  </a:tcPr>
                </a:tc>
                <a:tc hMerge="1">
                  <a:txBody>
                    <a:bodyPr/>
                    <a:lstStyle/>
                    <a:p>
                      <a:endParaRPr lang="en-US"/>
                    </a:p>
                  </a:txBody>
                  <a:tcPr/>
                </a:tc>
              </a:tr>
              <a:tr h="646172">
                <a:tc>
                  <a:txBody>
                    <a:bodyPr/>
                    <a:lstStyle/>
                    <a:p>
                      <a:pPr algn="ctr"/>
                      <a:endParaRPr lang="de-DE" sz="1600" noProof="0" dirty="0">
                        <a:solidFill>
                          <a:srgbClr val="005B82"/>
                        </a:solidFill>
                      </a:endParaRPr>
                    </a:p>
                  </a:txBody>
                  <a:tcPr marL="91453" marR="91453" marT="45723" marB="45723"/>
                </a:tc>
                <a:tc>
                  <a:txBody>
                    <a:bodyPr/>
                    <a:lstStyle/>
                    <a:p>
                      <a:pPr algn="ctr"/>
                      <a:r>
                        <a:rPr lang="de-DE" sz="1600" b="1" noProof="0" dirty="0" smtClean="0">
                          <a:solidFill>
                            <a:srgbClr val="005B82"/>
                          </a:solidFill>
                        </a:rPr>
                        <a:t>MODM</a:t>
                      </a:r>
                    </a:p>
                    <a:p>
                      <a:pPr algn="ctr"/>
                      <a:r>
                        <a:rPr lang="de-DE" sz="1600" b="1" noProof="0" dirty="0" smtClean="0">
                          <a:solidFill>
                            <a:srgbClr val="005B82"/>
                          </a:solidFill>
                        </a:rPr>
                        <a:t>Multi-</a:t>
                      </a:r>
                      <a:r>
                        <a:rPr lang="de-DE" sz="1600" b="1" noProof="0" dirty="0" err="1" smtClean="0">
                          <a:solidFill>
                            <a:srgbClr val="005B82"/>
                          </a:solidFill>
                        </a:rPr>
                        <a:t>Objective</a:t>
                      </a:r>
                      <a:r>
                        <a:rPr lang="de-DE" sz="1600" b="1" noProof="0" dirty="0" smtClean="0">
                          <a:solidFill>
                            <a:srgbClr val="005B82"/>
                          </a:solidFill>
                        </a:rPr>
                        <a:t> </a:t>
                      </a:r>
                      <a:r>
                        <a:rPr lang="de-DE" sz="1600" b="1" noProof="0" dirty="0" err="1" smtClean="0">
                          <a:solidFill>
                            <a:srgbClr val="005B82"/>
                          </a:solidFill>
                        </a:rPr>
                        <a:t>Decision</a:t>
                      </a:r>
                      <a:r>
                        <a:rPr lang="de-DE" sz="1600" b="1" noProof="0" dirty="0" smtClean="0">
                          <a:solidFill>
                            <a:srgbClr val="005B82"/>
                          </a:solidFill>
                        </a:rPr>
                        <a:t> Making</a:t>
                      </a:r>
                      <a:endParaRPr lang="de-DE" sz="1600" b="1" noProof="0" dirty="0">
                        <a:solidFill>
                          <a:srgbClr val="005B82"/>
                        </a:solidFill>
                      </a:endParaRPr>
                    </a:p>
                  </a:txBody>
                  <a:tcPr marL="91453" marR="91453" marT="45723" marB="45723"/>
                </a:tc>
                <a:tc>
                  <a:txBody>
                    <a:bodyPr/>
                    <a:lstStyle/>
                    <a:p>
                      <a:pPr algn="ctr"/>
                      <a:r>
                        <a:rPr lang="de-DE" sz="1600" b="1" noProof="0" dirty="0" smtClean="0">
                          <a:solidFill>
                            <a:srgbClr val="005B82"/>
                          </a:solidFill>
                        </a:rPr>
                        <a:t>MADM</a:t>
                      </a:r>
                    </a:p>
                    <a:p>
                      <a:pPr algn="ctr"/>
                      <a:r>
                        <a:rPr lang="de-DE" sz="1600" b="1" noProof="0" dirty="0" smtClean="0">
                          <a:solidFill>
                            <a:srgbClr val="005B82"/>
                          </a:solidFill>
                        </a:rPr>
                        <a:t>Multi-Attribute </a:t>
                      </a:r>
                      <a:r>
                        <a:rPr lang="de-DE" sz="1600" b="1" noProof="0" dirty="0" err="1" smtClean="0">
                          <a:solidFill>
                            <a:srgbClr val="005B82"/>
                          </a:solidFill>
                        </a:rPr>
                        <a:t>Decision</a:t>
                      </a:r>
                      <a:r>
                        <a:rPr lang="de-DE" sz="1600" b="1" noProof="0" dirty="0" smtClean="0">
                          <a:solidFill>
                            <a:srgbClr val="005B82"/>
                          </a:solidFill>
                        </a:rPr>
                        <a:t> Making</a:t>
                      </a:r>
                      <a:endParaRPr lang="de-DE" sz="1600" b="1" noProof="0" dirty="0">
                        <a:solidFill>
                          <a:srgbClr val="005B82"/>
                        </a:solidFill>
                      </a:endParaRPr>
                    </a:p>
                  </a:txBody>
                  <a:tcPr marL="91453" marR="91453" marT="45723" marB="45723"/>
                </a:tc>
              </a:tr>
              <a:tr h="823021">
                <a:tc>
                  <a:txBody>
                    <a:bodyPr/>
                    <a:lstStyle/>
                    <a:p>
                      <a:pPr algn="l"/>
                      <a:r>
                        <a:rPr lang="de-DE" sz="1600" noProof="0" dirty="0" smtClean="0">
                          <a:solidFill>
                            <a:srgbClr val="005B82"/>
                          </a:solidFill>
                        </a:rPr>
                        <a:t>Lösungsraum</a:t>
                      </a:r>
                      <a:endParaRPr lang="de-DE" sz="1600" noProof="0" dirty="0">
                        <a:solidFill>
                          <a:srgbClr val="005B82"/>
                        </a:solidFill>
                      </a:endParaRPr>
                    </a:p>
                  </a:txBody>
                  <a:tcPr marL="91453" marR="91453" marT="45723" marB="45723" anchor="ctr"/>
                </a:tc>
                <a:tc>
                  <a:txBody>
                    <a:bodyPr/>
                    <a:lstStyle/>
                    <a:p>
                      <a:pPr algn="ctr"/>
                      <a:r>
                        <a:rPr lang="de-DE" sz="1600" noProof="0" dirty="0" smtClean="0">
                          <a:solidFill>
                            <a:srgbClr val="005B82"/>
                          </a:solidFill>
                        </a:rPr>
                        <a:t>Meist stetiger Lösungsraum;</a:t>
                      </a:r>
                    </a:p>
                    <a:p>
                      <a:pPr algn="ctr"/>
                      <a:r>
                        <a:rPr lang="de-DE" sz="1600" noProof="0" dirty="0" smtClean="0">
                          <a:solidFill>
                            <a:srgbClr val="005B82"/>
                          </a:solidFill>
                        </a:rPr>
                        <a:t>Alle Alternativen zulässig, welche</a:t>
                      </a:r>
                      <a:r>
                        <a:rPr lang="de-DE" sz="1600" baseline="0" noProof="0" dirty="0" smtClean="0">
                          <a:solidFill>
                            <a:srgbClr val="005B82"/>
                          </a:solidFill>
                        </a:rPr>
                        <a:t> die Nebenbedingungen erfüllen </a:t>
                      </a:r>
                    </a:p>
                  </a:txBody>
                  <a:tcPr marL="91453" marR="91453" marT="45723" marB="45723"/>
                </a:tc>
                <a:tc>
                  <a:txBody>
                    <a:bodyPr/>
                    <a:lstStyle/>
                    <a:p>
                      <a:pPr algn="ctr"/>
                      <a:r>
                        <a:rPr lang="de-DE" sz="1600" noProof="0" dirty="0" smtClean="0">
                          <a:solidFill>
                            <a:srgbClr val="005B82"/>
                          </a:solidFill>
                        </a:rPr>
                        <a:t>Menge bekannter diskreter Alternativen</a:t>
                      </a:r>
                      <a:endParaRPr lang="de-DE" sz="1600" noProof="0" dirty="0">
                        <a:solidFill>
                          <a:srgbClr val="005B82"/>
                        </a:solidFill>
                      </a:endParaRPr>
                    </a:p>
                  </a:txBody>
                  <a:tcPr marL="91453" marR="91453" marT="45723" marB="45723" anchor="ctr"/>
                </a:tc>
              </a:tr>
              <a:tr h="823021">
                <a:tc>
                  <a:txBody>
                    <a:bodyPr/>
                    <a:lstStyle/>
                    <a:p>
                      <a:pPr algn="l"/>
                      <a:r>
                        <a:rPr lang="de-DE" sz="1600" noProof="0" dirty="0" smtClean="0">
                          <a:solidFill>
                            <a:srgbClr val="005B82"/>
                          </a:solidFill>
                        </a:rPr>
                        <a:t>Ziel</a:t>
                      </a:r>
                      <a:endParaRPr lang="de-DE" sz="1600" noProof="0" dirty="0">
                        <a:solidFill>
                          <a:srgbClr val="005B82"/>
                        </a:solidFill>
                      </a:endParaRPr>
                    </a:p>
                  </a:txBody>
                  <a:tcPr marL="91453" marR="91453" marT="45723" marB="45723" anchor="ctr"/>
                </a:tc>
                <a:tc>
                  <a:txBody>
                    <a:bodyPr/>
                    <a:lstStyle/>
                    <a:p>
                      <a:pPr algn="ctr"/>
                      <a:r>
                        <a:rPr lang="de-DE" sz="1600" noProof="0" dirty="0" smtClean="0">
                          <a:solidFill>
                            <a:srgbClr val="005B82"/>
                          </a:solidFill>
                        </a:rPr>
                        <a:t>Berechnung der optimalen</a:t>
                      </a:r>
                      <a:r>
                        <a:rPr lang="de-DE" sz="1600" baseline="0" noProof="0" dirty="0" smtClean="0">
                          <a:solidFill>
                            <a:srgbClr val="005B82"/>
                          </a:solidFill>
                        </a:rPr>
                        <a:t> Alternative(n) aus dem Lösungsraum heraus</a:t>
                      </a:r>
                      <a:endParaRPr lang="de-DE" sz="1600" noProof="0" dirty="0">
                        <a:solidFill>
                          <a:srgbClr val="005B82"/>
                        </a:solidFill>
                      </a:endParaRPr>
                    </a:p>
                  </a:txBody>
                  <a:tcPr marL="91453" marR="91453" marT="45723" marB="45723"/>
                </a:tc>
                <a:tc>
                  <a:txBody>
                    <a:bodyPr/>
                    <a:lstStyle/>
                    <a:p>
                      <a:pPr algn="ctr"/>
                      <a:r>
                        <a:rPr lang="de-DE" sz="1600" baseline="0" noProof="0" dirty="0" smtClean="0">
                          <a:solidFill>
                            <a:srgbClr val="005B82"/>
                          </a:solidFill>
                        </a:rPr>
                        <a:t>Klassifizierung von Alternativen</a:t>
                      </a:r>
                      <a:endParaRPr lang="de-DE" sz="1600" noProof="0" dirty="0">
                        <a:solidFill>
                          <a:srgbClr val="005B82"/>
                        </a:solidFill>
                      </a:endParaRPr>
                    </a:p>
                  </a:txBody>
                  <a:tcPr marL="91453" marR="91453" marT="45723" marB="45723" anchor="ctr"/>
                </a:tc>
              </a:tr>
              <a:tr h="1066878">
                <a:tc>
                  <a:txBody>
                    <a:bodyPr/>
                    <a:lstStyle/>
                    <a:p>
                      <a:pPr algn="l"/>
                      <a:r>
                        <a:rPr lang="de-DE" sz="1600" noProof="0" dirty="0" smtClean="0">
                          <a:solidFill>
                            <a:srgbClr val="005B82"/>
                          </a:solidFill>
                        </a:rPr>
                        <a:t>Ausgangsbasis</a:t>
                      </a:r>
                      <a:endParaRPr lang="de-DE" sz="1600" noProof="0" dirty="0">
                        <a:solidFill>
                          <a:srgbClr val="005B82"/>
                        </a:solidFill>
                      </a:endParaRPr>
                    </a:p>
                  </a:txBody>
                  <a:tcPr marL="91453" marR="91453" marT="45723" marB="45723" anchor="ctr"/>
                </a:tc>
                <a:tc>
                  <a:txBody>
                    <a:bodyPr/>
                    <a:lstStyle/>
                    <a:p>
                      <a:pPr algn="ctr"/>
                      <a:r>
                        <a:rPr lang="de-DE" sz="1600" noProof="0" dirty="0" smtClean="0">
                          <a:solidFill>
                            <a:srgbClr val="005B82"/>
                          </a:solidFill>
                        </a:rPr>
                        <a:t>Ausdrücklich quantifizierbare Zielfunktionen in Form von Vektoren,</a:t>
                      </a:r>
                      <a:r>
                        <a:rPr lang="de-DE" sz="1600" baseline="0" noProof="0" dirty="0" smtClean="0">
                          <a:solidFill>
                            <a:srgbClr val="005B82"/>
                          </a:solidFill>
                        </a:rPr>
                        <a:t> die alle gleichzeitig zu optimieren sind</a:t>
                      </a:r>
                      <a:endParaRPr lang="de-DE" sz="1600" noProof="0" dirty="0">
                        <a:solidFill>
                          <a:srgbClr val="005B82"/>
                        </a:solidFill>
                      </a:endParaRPr>
                    </a:p>
                  </a:txBody>
                  <a:tcPr marL="91453" marR="91453" marT="45723" marB="45723"/>
                </a:tc>
                <a:tc>
                  <a:txBody>
                    <a:bodyPr/>
                    <a:lstStyle/>
                    <a:p>
                      <a:pPr algn="ctr"/>
                      <a:r>
                        <a:rPr lang="de-DE" sz="1600" noProof="0" dirty="0" smtClean="0">
                          <a:solidFill>
                            <a:srgbClr val="005B82"/>
                          </a:solidFill>
                        </a:rPr>
                        <a:t>Menge entscheidungsrelevanter</a:t>
                      </a:r>
                      <a:r>
                        <a:rPr lang="de-DE" sz="1600" baseline="0" noProof="0" dirty="0" smtClean="0">
                          <a:solidFill>
                            <a:srgbClr val="005B82"/>
                          </a:solidFill>
                        </a:rPr>
                        <a:t> Kriterien</a:t>
                      </a:r>
                      <a:endParaRPr lang="de-DE" sz="1600" noProof="0" dirty="0">
                        <a:solidFill>
                          <a:srgbClr val="005B82"/>
                        </a:solidFill>
                      </a:endParaRPr>
                    </a:p>
                  </a:txBody>
                  <a:tcPr marL="91453" marR="91453" marT="45723" marB="45723" anchor="ctr"/>
                </a:tc>
              </a:tr>
            </a:tbl>
          </a:graphicData>
        </a:graphic>
      </p:graphicFrame>
      <p:sp>
        <p:nvSpPr>
          <p:cNvPr id="4124" name="Rechteck 25"/>
          <p:cNvSpPr>
            <a:spLocks noChangeArrowheads="1"/>
          </p:cNvSpPr>
          <p:nvPr/>
        </p:nvSpPr>
        <p:spPr bwMode="auto">
          <a:xfrm>
            <a:off x="560388" y="6119813"/>
            <a:ext cx="80645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009EE0"/>
              </a:buClr>
              <a:defRPr>
                <a:solidFill>
                  <a:srgbClr val="005B82"/>
                </a:solidFill>
                <a:latin typeface="Arial" pitchFamily="34" charset="0"/>
              </a:defRPr>
            </a:lvl1pPr>
            <a:lvl2pPr marL="742950" indent="-285750" eaLnBrk="0" hangingPunct="0">
              <a:spcBef>
                <a:spcPct val="20000"/>
              </a:spcBef>
              <a:buClr>
                <a:srgbClr val="005B82"/>
              </a:buClr>
              <a:buFont typeface="Wingdings" pitchFamily="2" charset="2"/>
              <a:buChar char="§"/>
              <a:defRPr>
                <a:solidFill>
                  <a:srgbClr val="005B82"/>
                </a:solidFill>
                <a:latin typeface="Arial" pitchFamily="34" charset="0"/>
              </a:defRPr>
            </a:lvl2pPr>
            <a:lvl3pPr marL="1143000" indent="-228600" eaLnBrk="0" hangingPunct="0">
              <a:spcBef>
                <a:spcPct val="20000"/>
              </a:spcBef>
              <a:buClr>
                <a:srgbClr val="005B82"/>
              </a:buClr>
              <a:buFont typeface="Wingdings" pitchFamily="2" charset="2"/>
              <a:buChar char="§"/>
              <a:defRPr i="1">
                <a:solidFill>
                  <a:srgbClr val="005B82"/>
                </a:solidFill>
                <a:latin typeface="Arial" pitchFamily="34" charset="0"/>
              </a:defRPr>
            </a:lvl3pPr>
            <a:lvl4pPr marL="1600200" indent="-228600" eaLnBrk="0" hangingPunct="0">
              <a:spcBef>
                <a:spcPct val="20000"/>
              </a:spcBef>
              <a:buClr>
                <a:srgbClr val="009EE0"/>
              </a:buClr>
              <a:defRPr>
                <a:solidFill>
                  <a:srgbClr val="005B82"/>
                </a:solidFill>
                <a:latin typeface="Arial" pitchFamily="34" charset="0"/>
              </a:defRPr>
            </a:lvl4pPr>
            <a:lvl5pPr marL="2057400" indent="-228600" eaLnBrk="0" hangingPunct="0">
              <a:spcBef>
                <a:spcPct val="20000"/>
              </a:spcBef>
              <a:buClr>
                <a:srgbClr val="009EE0"/>
              </a:buClr>
              <a:defRPr>
                <a:solidFill>
                  <a:srgbClr val="005B82"/>
                </a:solidFill>
                <a:latin typeface="Arial" pitchFamily="34" charset="0"/>
              </a:defRPr>
            </a:lvl5pPr>
            <a:lvl6pPr marL="2514600" indent="-228600" eaLnBrk="0" fontAlgn="base" hangingPunct="0">
              <a:spcBef>
                <a:spcPct val="20000"/>
              </a:spcBef>
              <a:spcAft>
                <a:spcPct val="0"/>
              </a:spcAft>
              <a:buClr>
                <a:srgbClr val="009EE0"/>
              </a:buClr>
              <a:defRPr>
                <a:solidFill>
                  <a:srgbClr val="005B82"/>
                </a:solidFill>
                <a:latin typeface="Arial" pitchFamily="34" charset="0"/>
              </a:defRPr>
            </a:lvl6pPr>
            <a:lvl7pPr marL="2971800" indent="-228600" eaLnBrk="0" fontAlgn="base" hangingPunct="0">
              <a:spcBef>
                <a:spcPct val="20000"/>
              </a:spcBef>
              <a:spcAft>
                <a:spcPct val="0"/>
              </a:spcAft>
              <a:buClr>
                <a:srgbClr val="009EE0"/>
              </a:buClr>
              <a:defRPr>
                <a:solidFill>
                  <a:srgbClr val="005B82"/>
                </a:solidFill>
                <a:latin typeface="Arial" pitchFamily="34" charset="0"/>
              </a:defRPr>
            </a:lvl7pPr>
            <a:lvl8pPr marL="3429000" indent="-228600" eaLnBrk="0" fontAlgn="base" hangingPunct="0">
              <a:spcBef>
                <a:spcPct val="20000"/>
              </a:spcBef>
              <a:spcAft>
                <a:spcPct val="0"/>
              </a:spcAft>
              <a:buClr>
                <a:srgbClr val="009EE0"/>
              </a:buClr>
              <a:defRPr>
                <a:solidFill>
                  <a:srgbClr val="005B82"/>
                </a:solidFill>
                <a:latin typeface="Arial" pitchFamily="34" charset="0"/>
              </a:defRPr>
            </a:lvl8pPr>
            <a:lvl9pPr marL="3886200" indent="-228600" eaLnBrk="0" fontAlgn="base" hangingPunct="0">
              <a:spcBef>
                <a:spcPct val="20000"/>
              </a:spcBef>
              <a:spcAft>
                <a:spcPct val="0"/>
              </a:spcAft>
              <a:buClr>
                <a:srgbClr val="009EE0"/>
              </a:buClr>
              <a:defRPr>
                <a:solidFill>
                  <a:srgbClr val="005B82"/>
                </a:solidFill>
                <a:latin typeface="Arial" pitchFamily="34" charset="0"/>
              </a:defRPr>
            </a:lvl9pPr>
          </a:lstStyle>
          <a:p>
            <a:pPr eaLnBrk="1" hangingPunct="1">
              <a:spcBef>
                <a:spcPct val="0"/>
              </a:spcBef>
              <a:buClrTx/>
            </a:pPr>
            <a:r>
              <a:rPr lang="en-US" altLang="de-DE" sz="800" b="0"/>
              <a:t>[1] </a:t>
            </a:r>
            <a:r>
              <a:rPr lang="de-DE" altLang="de-DE" sz="800" b="0"/>
              <a:t>Jutta Geldermann, Leitfaden zur Anwendung von Methoden der multikriteriellen Entscheidungsunterstützung, Georg-August-Universität Göttingen, 201</a:t>
            </a:r>
            <a:r>
              <a:rPr lang="en-US" altLang="de-DE" sz="800" b="0"/>
              <a:t>4.</a:t>
            </a:r>
          </a:p>
          <a:p>
            <a:pPr eaLnBrk="1" hangingPunct="1">
              <a:spcBef>
                <a:spcPct val="0"/>
              </a:spcBef>
              <a:buClrTx/>
            </a:pPr>
            <a:r>
              <a:rPr lang="en-US" altLang="de-DE" sz="800" b="0"/>
              <a:t>[2] Julia Oberschmidt, </a:t>
            </a:r>
            <a:r>
              <a:rPr lang="de-DE" altLang="de-DE" sz="800" b="0"/>
              <a:t>Multikriterielle Bewertung von Technologien zur Bereitstellung von Strom und Wärme, Universität Göttingen, 2010.</a:t>
            </a:r>
          </a:p>
        </p:txBody>
      </p:sp>
      <p:sp>
        <p:nvSpPr>
          <p:cNvPr id="4125" name="Pfeil nach rechts 26"/>
          <p:cNvSpPr>
            <a:spLocks noChangeArrowheads="1"/>
          </p:cNvSpPr>
          <p:nvPr/>
        </p:nvSpPr>
        <p:spPr bwMode="auto">
          <a:xfrm rot="5400000">
            <a:off x="3602832" y="4826794"/>
            <a:ext cx="635000" cy="865187"/>
          </a:xfrm>
          <a:prstGeom prst="rightArrow">
            <a:avLst>
              <a:gd name="adj1" fmla="val 50000"/>
              <a:gd name="adj2" fmla="val 50000"/>
            </a:avLst>
          </a:prstGeom>
          <a:solidFill>
            <a:schemeClr val="accent1"/>
          </a:solidFill>
          <a:ln w="9525" algn="ctr">
            <a:solidFill>
              <a:schemeClr val="tx1"/>
            </a:solidFill>
            <a:round/>
            <a:headEnd/>
            <a:tailEnd/>
          </a:ln>
        </p:spPr>
        <p:txBody>
          <a:bodyPr/>
          <a:lstStyle>
            <a:lvl1pPr eaLnBrk="0" hangingPunct="0">
              <a:spcBef>
                <a:spcPct val="20000"/>
              </a:spcBef>
              <a:buClr>
                <a:srgbClr val="009EE0"/>
              </a:buClr>
              <a:defRPr>
                <a:solidFill>
                  <a:srgbClr val="005B82"/>
                </a:solidFill>
                <a:latin typeface="Arial" pitchFamily="34" charset="0"/>
              </a:defRPr>
            </a:lvl1pPr>
            <a:lvl2pPr marL="742950" indent="-285750" eaLnBrk="0" hangingPunct="0">
              <a:spcBef>
                <a:spcPct val="20000"/>
              </a:spcBef>
              <a:buClr>
                <a:srgbClr val="005B82"/>
              </a:buClr>
              <a:buFont typeface="Wingdings" pitchFamily="2" charset="2"/>
              <a:buChar char="§"/>
              <a:defRPr>
                <a:solidFill>
                  <a:srgbClr val="005B82"/>
                </a:solidFill>
                <a:latin typeface="Arial" pitchFamily="34" charset="0"/>
              </a:defRPr>
            </a:lvl2pPr>
            <a:lvl3pPr marL="1143000" indent="-228600" eaLnBrk="0" hangingPunct="0">
              <a:spcBef>
                <a:spcPct val="20000"/>
              </a:spcBef>
              <a:buClr>
                <a:srgbClr val="005B82"/>
              </a:buClr>
              <a:buFont typeface="Wingdings" pitchFamily="2" charset="2"/>
              <a:buChar char="§"/>
              <a:defRPr i="1">
                <a:solidFill>
                  <a:srgbClr val="005B82"/>
                </a:solidFill>
                <a:latin typeface="Arial" pitchFamily="34" charset="0"/>
              </a:defRPr>
            </a:lvl3pPr>
            <a:lvl4pPr marL="1600200" indent="-228600" eaLnBrk="0" hangingPunct="0">
              <a:spcBef>
                <a:spcPct val="20000"/>
              </a:spcBef>
              <a:buClr>
                <a:srgbClr val="009EE0"/>
              </a:buClr>
              <a:defRPr>
                <a:solidFill>
                  <a:srgbClr val="005B82"/>
                </a:solidFill>
                <a:latin typeface="Arial" pitchFamily="34" charset="0"/>
              </a:defRPr>
            </a:lvl4pPr>
            <a:lvl5pPr marL="2057400" indent="-228600" eaLnBrk="0" hangingPunct="0">
              <a:spcBef>
                <a:spcPct val="20000"/>
              </a:spcBef>
              <a:buClr>
                <a:srgbClr val="009EE0"/>
              </a:buClr>
              <a:defRPr>
                <a:solidFill>
                  <a:srgbClr val="005B82"/>
                </a:solidFill>
                <a:latin typeface="Arial" pitchFamily="34" charset="0"/>
              </a:defRPr>
            </a:lvl5pPr>
            <a:lvl6pPr marL="2514600" indent="-228600" eaLnBrk="0" fontAlgn="base" hangingPunct="0">
              <a:spcBef>
                <a:spcPct val="20000"/>
              </a:spcBef>
              <a:spcAft>
                <a:spcPct val="0"/>
              </a:spcAft>
              <a:buClr>
                <a:srgbClr val="009EE0"/>
              </a:buClr>
              <a:defRPr>
                <a:solidFill>
                  <a:srgbClr val="005B82"/>
                </a:solidFill>
                <a:latin typeface="Arial" pitchFamily="34" charset="0"/>
              </a:defRPr>
            </a:lvl6pPr>
            <a:lvl7pPr marL="2971800" indent="-228600" eaLnBrk="0" fontAlgn="base" hangingPunct="0">
              <a:spcBef>
                <a:spcPct val="20000"/>
              </a:spcBef>
              <a:spcAft>
                <a:spcPct val="0"/>
              </a:spcAft>
              <a:buClr>
                <a:srgbClr val="009EE0"/>
              </a:buClr>
              <a:defRPr>
                <a:solidFill>
                  <a:srgbClr val="005B82"/>
                </a:solidFill>
                <a:latin typeface="Arial" pitchFamily="34" charset="0"/>
              </a:defRPr>
            </a:lvl7pPr>
            <a:lvl8pPr marL="3429000" indent="-228600" eaLnBrk="0" fontAlgn="base" hangingPunct="0">
              <a:spcBef>
                <a:spcPct val="20000"/>
              </a:spcBef>
              <a:spcAft>
                <a:spcPct val="0"/>
              </a:spcAft>
              <a:buClr>
                <a:srgbClr val="009EE0"/>
              </a:buClr>
              <a:defRPr>
                <a:solidFill>
                  <a:srgbClr val="005B82"/>
                </a:solidFill>
                <a:latin typeface="Arial" pitchFamily="34" charset="0"/>
              </a:defRPr>
            </a:lvl8pPr>
            <a:lvl9pPr marL="3886200" indent="-228600" eaLnBrk="0" fontAlgn="base" hangingPunct="0">
              <a:spcBef>
                <a:spcPct val="20000"/>
              </a:spcBef>
              <a:spcAft>
                <a:spcPct val="0"/>
              </a:spcAft>
              <a:buClr>
                <a:srgbClr val="009EE0"/>
              </a:buClr>
              <a:defRPr>
                <a:solidFill>
                  <a:srgbClr val="005B82"/>
                </a:solidFill>
                <a:latin typeface="Arial" pitchFamily="34" charset="0"/>
              </a:defRPr>
            </a:lvl9pPr>
          </a:lstStyle>
          <a:p>
            <a:pPr eaLnBrk="1" hangingPunct="1">
              <a:spcBef>
                <a:spcPct val="0"/>
              </a:spcBef>
              <a:buClrTx/>
            </a:pPr>
            <a:endParaRPr lang="en-US" altLang="de-DE">
              <a:solidFill>
                <a:schemeClr val="tx1"/>
              </a:solidFill>
            </a:endParaRPr>
          </a:p>
        </p:txBody>
      </p:sp>
      <p:sp>
        <p:nvSpPr>
          <p:cNvPr id="4126" name="Rechteck 28"/>
          <p:cNvSpPr>
            <a:spLocks noChangeArrowheads="1"/>
          </p:cNvSpPr>
          <p:nvPr/>
        </p:nvSpPr>
        <p:spPr bwMode="auto">
          <a:xfrm>
            <a:off x="1608138" y="5505450"/>
            <a:ext cx="431323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009EE0"/>
              </a:buClr>
              <a:defRPr>
                <a:solidFill>
                  <a:srgbClr val="005B82"/>
                </a:solidFill>
                <a:latin typeface="Arial" pitchFamily="34" charset="0"/>
              </a:defRPr>
            </a:lvl1pPr>
            <a:lvl2pPr marL="742950" indent="-285750" eaLnBrk="0" hangingPunct="0">
              <a:spcBef>
                <a:spcPct val="20000"/>
              </a:spcBef>
              <a:buClr>
                <a:srgbClr val="005B82"/>
              </a:buClr>
              <a:buFont typeface="Wingdings" pitchFamily="2" charset="2"/>
              <a:buChar char="§"/>
              <a:defRPr>
                <a:solidFill>
                  <a:srgbClr val="005B82"/>
                </a:solidFill>
                <a:latin typeface="Arial" pitchFamily="34" charset="0"/>
              </a:defRPr>
            </a:lvl2pPr>
            <a:lvl3pPr marL="1143000" indent="-228600" eaLnBrk="0" hangingPunct="0">
              <a:spcBef>
                <a:spcPct val="20000"/>
              </a:spcBef>
              <a:buClr>
                <a:srgbClr val="005B82"/>
              </a:buClr>
              <a:buFont typeface="Wingdings" pitchFamily="2" charset="2"/>
              <a:buChar char="§"/>
              <a:defRPr i="1">
                <a:solidFill>
                  <a:srgbClr val="005B82"/>
                </a:solidFill>
                <a:latin typeface="Arial" pitchFamily="34" charset="0"/>
              </a:defRPr>
            </a:lvl3pPr>
            <a:lvl4pPr marL="1600200" indent="-228600" eaLnBrk="0" hangingPunct="0">
              <a:spcBef>
                <a:spcPct val="20000"/>
              </a:spcBef>
              <a:buClr>
                <a:srgbClr val="009EE0"/>
              </a:buClr>
              <a:defRPr>
                <a:solidFill>
                  <a:srgbClr val="005B82"/>
                </a:solidFill>
                <a:latin typeface="Arial" pitchFamily="34" charset="0"/>
              </a:defRPr>
            </a:lvl4pPr>
            <a:lvl5pPr marL="2057400" indent="-228600" eaLnBrk="0" hangingPunct="0">
              <a:spcBef>
                <a:spcPct val="20000"/>
              </a:spcBef>
              <a:buClr>
                <a:srgbClr val="009EE0"/>
              </a:buClr>
              <a:defRPr>
                <a:solidFill>
                  <a:srgbClr val="005B82"/>
                </a:solidFill>
                <a:latin typeface="Arial" pitchFamily="34" charset="0"/>
              </a:defRPr>
            </a:lvl5pPr>
            <a:lvl6pPr marL="2514600" indent="-228600" eaLnBrk="0" fontAlgn="base" hangingPunct="0">
              <a:spcBef>
                <a:spcPct val="20000"/>
              </a:spcBef>
              <a:spcAft>
                <a:spcPct val="0"/>
              </a:spcAft>
              <a:buClr>
                <a:srgbClr val="009EE0"/>
              </a:buClr>
              <a:defRPr>
                <a:solidFill>
                  <a:srgbClr val="005B82"/>
                </a:solidFill>
                <a:latin typeface="Arial" pitchFamily="34" charset="0"/>
              </a:defRPr>
            </a:lvl6pPr>
            <a:lvl7pPr marL="2971800" indent="-228600" eaLnBrk="0" fontAlgn="base" hangingPunct="0">
              <a:spcBef>
                <a:spcPct val="20000"/>
              </a:spcBef>
              <a:spcAft>
                <a:spcPct val="0"/>
              </a:spcAft>
              <a:buClr>
                <a:srgbClr val="009EE0"/>
              </a:buClr>
              <a:defRPr>
                <a:solidFill>
                  <a:srgbClr val="005B82"/>
                </a:solidFill>
                <a:latin typeface="Arial" pitchFamily="34" charset="0"/>
              </a:defRPr>
            </a:lvl7pPr>
            <a:lvl8pPr marL="3429000" indent="-228600" eaLnBrk="0" fontAlgn="base" hangingPunct="0">
              <a:spcBef>
                <a:spcPct val="20000"/>
              </a:spcBef>
              <a:spcAft>
                <a:spcPct val="0"/>
              </a:spcAft>
              <a:buClr>
                <a:srgbClr val="009EE0"/>
              </a:buClr>
              <a:defRPr>
                <a:solidFill>
                  <a:srgbClr val="005B82"/>
                </a:solidFill>
                <a:latin typeface="Arial" pitchFamily="34" charset="0"/>
              </a:defRPr>
            </a:lvl8pPr>
            <a:lvl9pPr marL="3886200" indent="-228600" eaLnBrk="0" fontAlgn="base" hangingPunct="0">
              <a:spcBef>
                <a:spcPct val="20000"/>
              </a:spcBef>
              <a:spcAft>
                <a:spcPct val="0"/>
              </a:spcAft>
              <a:buClr>
                <a:srgbClr val="009EE0"/>
              </a:buClr>
              <a:defRPr>
                <a:solidFill>
                  <a:srgbClr val="005B82"/>
                </a:solidFill>
                <a:latin typeface="Arial" pitchFamily="34" charset="0"/>
              </a:defRPr>
            </a:lvl9pPr>
          </a:lstStyle>
          <a:p>
            <a:pPr algn="ctr" eaLnBrk="1" hangingPunct="1">
              <a:spcBef>
                <a:spcPct val="0"/>
              </a:spcBef>
              <a:buClrTx/>
            </a:pPr>
            <a:r>
              <a:rPr lang="de-DE" altLang="de-DE" sz="1600"/>
              <a:t>Optimierungsproblem mit</a:t>
            </a:r>
          </a:p>
          <a:p>
            <a:pPr algn="ctr" eaLnBrk="1" hangingPunct="1">
              <a:spcBef>
                <a:spcPct val="0"/>
              </a:spcBef>
              <a:buClrTx/>
            </a:pPr>
            <a:r>
              <a:rPr lang="de-DE" altLang="de-DE" sz="1600"/>
              <a:t>verschiedenen widersprüchlichen Zielen </a:t>
            </a:r>
          </a:p>
        </p:txBody>
      </p:sp>
      <p:sp>
        <p:nvSpPr>
          <p:cNvPr id="4127" name="Rechteck 29"/>
          <p:cNvSpPr>
            <a:spLocks noChangeArrowheads="1"/>
          </p:cNvSpPr>
          <p:nvPr/>
        </p:nvSpPr>
        <p:spPr bwMode="auto">
          <a:xfrm>
            <a:off x="5859463" y="5505450"/>
            <a:ext cx="34321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009EE0"/>
              </a:buClr>
              <a:defRPr>
                <a:solidFill>
                  <a:srgbClr val="005B82"/>
                </a:solidFill>
                <a:latin typeface="Arial" pitchFamily="34" charset="0"/>
              </a:defRPr>
            </a:lvl1pPr>
            <a:lvl2pPr marL="742950" indent="-285750" eaLnBrk="0" hangingPunct="0">
              <a:spcBef>
                <a:spcPct val="20000"/>
              </a:spcBef>
              <a:buClr>
                <a:srgbClr val="005B82"/>
              </a:buClr>
              <a:buFont typeface="Wingdings" pitchFamily="2" charset="2"/>
              <a:buChar char="§"/>
              <a:defRPr>
                <a:solidFill>
                  <a:srgbClr val="005B82"/>
                </a:solidFill>
                <a:latin typeface="Arial" pitchFamily="34" charset="0"/>
              </a:defRPr>
            </a:lvl2pPr>
            <a:lvl3pPr marL="1143000" indent="-228600" eaLnBrk="0" hangingPunct="0">
              <a:spcBef>
                <a:spcPct val="20000"/>
              </a:spcBef>
              <a:buClr>
                <a:srgbClr val="005B82"/>
              </a:buClr>
              <a:buFont typeface="Wingdings" pitchFamily="2" charset="2"/>
              <a:buChar char="§"/>
              <a:defRPr i="1">
                <a:solidFill>
                  <a:srgbClr val="005B82"/>
                </a:solidFill>
                <a:latin typeface="Arial" pitchFamily="34" charset="0"/>
              </a:defRPr>
            </a:lvl3pPr>
            <a:lvl4pPr marL="1600200" indent="-228600" eaLnBrk="0" hangingPunct="0">
              <a:spcBef>
                <a:spcPct val="20000"/>
              </a:spcBef>
              <a:buClr>
                <a:srgbClr val="009EE0"/>
              </a:buClr>
              <a:defRPr>
                <a:solidFill>
                  <a:srgbClr val="005B82"/>
                </a:solidFill>
                <a:latin typeface="Arial" pitchFamily="34" charset="0"/>
              </a:defRPr>
            </a:lvl4pPr>
            <a:lvl5pPr marL="2057400" indent="-228600" eaLnBrk="0" hangingPunct="0">
              <a:spcBef>
                <a:spcPct val="20000"/>
              </a:spcBef>
              <a:buClr>
                <a:srgbClr val="009EE0"/>
              </a:buClr>
              <a:defRPr>
                <a:solidFill>
                  <a:srgbClr val="005B82"/>
                </a:solidFill>
                <a:latin typeface="Arial" pitchFamily="34" charset="0"/>
              </a:defRPr>
            </a:lvl5pPr>
            <a:lvl6pPr marL="2514600" indent="-228600" eaLnBrk="0" fontAlgn="base" hangingPunct="0">
              <a:spcBef>
                <a:spcPct val="20000"/>
              </a:spcBef>
              <a:spcAft>
                <a:spcPct val="0"/>
              </a:spcAft>
              <a:buClr>
                <a:srgbClr val="009EE0"/>
              </a:buClr>
              <a:defRPr>
                <a:solidFill>
                  <a:srgbClr val="005B82"/>
                </a:solidFill>
                <a:latin typeface="Arial" pitchFamily="34" charset="0"/>
              </a:defRPr>
            </a:lvl6pPr>
            <a:lvl7pPr marL="2971800" indent="-228600" eaLnBrk="0" fontAlgn="base" hangingPunct="0">
              <a:spcBef>
                <a:spcPct val="20000"/>
              </a:spcBef>
              <a:spcAft>
                <a:spcPct val="0"/>
              </a:spcAft>
              <a:buClr>
                <a:srgbClr val="009EE0"/>
              </a:buClr>
              <a:defRPr>
                <a:solidFill>
                  <a:srgbClr val="005B82"/>
                </a:solidFill>
                <a:latin typeface="Arial" pitchFamily="34" charset="0"/>
              </a:defRPr>
            </a:lvl7pPr>
            <a:lvl8pPr marL="3429000" indent="-228600" eaLnBrk="0" fontAlgn="base" hangingPunct="0">
              <a:spcBef>
                <a:spcPct val="20000"/>
              </a:spcBef>
              <a:spcAft>
                <a:spcPct val="0"/>
              </a:spcAft>
              <a:buClr>
                <a:srgbClr val="009EE0"/>
              </a:buClr>
              <a:defRPr>
                <a:solidFill>
                  <a:srgbClr val="005B82"/>
                </a:solidFill>
                <a:latin typeface="Arial" pitchFamily="34" charset="0"/>
              </a:defRPr>
            </a:lvl8pPr>
            <a:lvl9pPr marL="3886200" indent="-228600" eaLnBrk="0" fontAlgn="base" hangingPunct="0">
              <a:spcBef>
                <a:spcPct val="20000"/>
              </a:spcBef>
              <a:spcAft>
                <a:spcPct val="0"/>
              </a:spcAft>
              <a:buClr>
                <a:srgbClr val="009EE0"/>
              </a:buClr>
              <a:defRPr>
                <a:solidFill>
                  <a:srgbClr val="005B82"/>
                </a:solidFill>
                <a:latin typeface="Arial" pitchFamily="34" charset="0"/>
              </a:defRPr>
            </a:lvl9pPr>
          </a:lstStyle>
          <a:p>
            <a:pPr algn="ctr" eaLnBrk="1" hangingPunct="1">
              <a:spcBef>
                <a:spcPct val="0"/>
              </a:spcBef>
              <a:buClrTx/>
            </a:pPr>
            <a:r>
              <a:rPr lang="de-DE" altLang="de-DE" sz="1600"/>
              <a:t>Entscheidungsproblem zwischen</a:t>
            </a:r>
          </a:p>
          <a:p>
            <a:pPr algn="ctr" eaLnBrk="1" hangingPunct="1">
              <a:spcBef>
                <a:spcPct val="0"/>
              </a:spcBef>
              <a:buClrTx/>
            </a:pPr>
            <a:r>
              <a:rPr lang="de-DE" altLang="de-DE" sz="1600"/>
              <a:t> bekannten Alternativen</a:t>
            </a:r>
          </a:p>
        </p:txBody>
      </p:sp>
      <p:sp>
        <p:nvSpPr>
          <p:cNvPr id="4128" name="Pfeil nach rechts 8"/>
          <p:cNvSpPr>
            <a:spLocks noChangeArrowheads="1"/>
          </p:cNvSpPr>
          <p:nvPr/>
        </p:nvSpPr>
        <p:spPr bwMode="auto">
          <a:xfrm rot="5400000">
            <a:off x="7258050" y="4827588"/>
            <a:ext cx="635000" cy="863600"/>
          </a:xfrm>
          <a:prstGeom prst="rightArrow">
            <a:avLst>
              <a:gd name="adj1" fmla="val 50000"/>
              <a:gd name="adj2" fmla="val 50000"/>
            </a:avLst>
          </a:prstGeom>
          <a:solidFill>
            <a:schemeClr val="accent1"/>
          </a:solidFill>
          <a:ln w="9525" algn="ctr">
            <a:solidFill>
              <a:schemeClr val="tx1"/>
            </a:solidFill>
            <a:round/>
            <a:headEnd/>
            <a:tailEnd/>
          </a:ln>
        </p:spPr>
        <p:txBody>
          <a:bodyPr/>
          <a:lstStyle>
            <a:lvl1pPr eaLnBrk="0" hangingPunct="0">
              <a:spcBef>
                <a:spcPct val="20000"/>
              </a:spcBef>
              <a:buClr>
                <a:srgbClr val="009EE0"/>
              </a:buClr>
              <a:defRPr>
                <a:solidFill>
                  <a:srgbClr val="005B82"/>
                </a:solidFill>
                <a:latin typeface="Arial" pitchFamily="34" charset="0"/>
              </a:defRPr>
            </a:lvl1pPr>
            <a:lvl2pPr marL="742950" indent="-285750" eaLnBrk="0" hangingPunct="0">
              <a:spcBef>
                <a:spcPct val="20000"/>
              </a:spcBef>
              <a:buClr>
                <a:srgbClr val="005B82"/>
              </a:buClr>
              <a:buFont typeface="Wingdings" pitchFamily="2" charset="2"/>
              <a:buChar char="§"/>
              <a:defRPr>
                <a:solidFill>
                  <a:srgbClr val="005B82"/>
                </a:solidFill>
                <a:latin typeface="Arial" pitchFamily="34" charset="0"/>
              </a:defRPr>
            </a:lvl2pPr>
            <a:lvl3pPr marL="1143000" indent="-228600" eaLnBrk="0" hangingPunct="0">
              <a:spcBef>
                <a:spcPct val="20000"/>
              </a:spcBef>
              <a:buClr>
                <a:srgbClr val="005B82"/>
              </a:buClr>
              <a:buFont typeface="Wingdings" pitchFamily="2" charset="2"/>
              <a:buChar char="§"/>
              <a:defRPr i="1">
                <a:solidFill>
                  <a:srgbClr val="005B82"/>
                </a:solidFill>
                <a:latin typeface="Arial" pitchFamily="34" charset="0"/>
              </a:defRPr>
            </a:lvl3pPr>
            <a:lvl4pPr marL="1600200" indent="-228600" eaLnBrk="0" hangingPunct="0">
              <a:spcBef>
                <a:spcPct val="20000"/>
              </a:spcBef>
              <a:buClr>
                <a:srgbClr val="009EE0"/>
              </a:buClr>
              <a:defRPr>
                <a:solidFill>
                  <a:srgbClr val="005B82"/>
                </a:solidFill>
                <a:latin typeface="Arial" pitchFamily="34" charset="0"/>
              </a:defRPr>
            </a:lvl4pPr>
            <a:lvl5pPr marL="2057400" indent="-228600" eaLnBrk="0" hangingPunct="0">
              <a:spcBef>
                <a:spcPct val="20000"/>
              </a:spcBef>
              <a:buClr>
                <a:srgbClr val="009EE0"/>
              </a:buClr>
              <a:defRPr>
                <a:solidFill>
                  <a:srgbClr val="005B82"/>
                </a:solidFill>
                <a:latin typeface="Arial" pitchFamily="34" charset="0"/>
              </a:defRPr>
            </a:lvl5pPr>
            <a:lvl6pPr marL="2514600" indent="-228600" eaLnBrk="0" fontAlgn="base" hangingPunct="0">
              <a:spcBef>
                <a:spcPct val="20000"/>
              </a:spcBef>
              <a:spcAft>
                <a:spcPct val="0"/>
              </a:spcAft>
              <a:buClr>
                <a:srgbClr val="009EE0"/>
              </a:buClr>
              <a:defRPr>
                <a:solidFill>
                  <a:srgbClr val="005B82"/>
                </a:solidFill>
                <a:latin typeface="Arial" pitchFamily="34" charset="0"/>
              </a:defRPr>
            </a:lvl6pPr>
            <a:lvl7pPr marL="2971800" indent="-228600" eaLnBrk="0" fontAlgn="base" hangingPunct="0">
              <a:spcBef>
                <a:spcPct val="20000"/>
              </a:spcBef>
              <a:spcAft>
                <a:spcPct val="0"/>
              </a:spcAft>
              <a:buClr>
                <a:srgbClr val="009EE0"/>
              </a:buClr>
              <a:defRPr>
                <a:solidFill>
                  <a:srgbClr val="005B82"/>
                </a:solidFill>
                <a:latin typeface="Arial" pitchFamily="34" charset="0"/>
              </a:defRPr>
            </a:lvl7pPr>
            <a:lvl8pPr marL="3429000" indent="-228600" eaLnBrk="0" fontAlgn="base" hangingPunct="0">
              <a:spcBef>
                <a:spcPct val="20000"/>
              </a:spcBef>
              <a:spcAft>
                <a:spcPct val="0"/>
              </a:spcAft>
              <a:buClr>
                <a:srgbClr val="009EE0"/>
              </a:buClr>
              <a:defRPr>
                <a:solidFill>
                  <a:srgbClr val="005B82"/>
                </a:solidFill>
                <a:latin typeface="Arial" pitchFamily="34" charset="0"/>
              </a:defRPr>
            </a:lvl8pPr>
            <a:lvl9pPr marL="3886200" indent="-228600" eaLnBrk="0" fontAlgn="base" hangingPunct="0">
              <a:spcBef>
                <a:spcPct val="20000"/>
              </a:spcBef>
              <a:spcAft>
                <a:spcPct val="0"/>
              </a:spcAft>
              <a:buClr>
                <a:srgbClr val="009EE0"/>
              </a:buClr>
              <a:defRPr>
                <a:solidFill>
                  <a:srgbClr val="005B82"/>
                </a:solidFill>
                <a:latin typeface="Arial" pitchFamily="34" charset="0"/>
              </a:defRPr>
            </a:lvl9pPr>
          </a:lstStyle>
          <a:p>
            <a:pPr eaLnBrk="1" hangingPunct="1">
              <a:spcBef>
                <a:spcPct val="0"/>
              </a:spcBef>
              <a:buClrTx/>
            </a:pPr>
            <a:endParaRPr lang="en-US" altLang="de-DE">
              <a:solidFill>
                <a:schemeClr val="tx1"/>
              </a:solidFill>
            </a:endParaRPr>
          </a:p>
        </p:txBody>
      </p:sp>
    </p:spTree>
    <p:extLst>
      <p:ext uri="{BB962C8B-B14F-4D97-AF65-F5344CB8AC3E}">
        <p14:creationId xmlns:p14="http://schemas.microsoft.com/office/powerpoint/2010/main" val="1923631218"/>
      </p:ext>
    </p:extLst>
  </p:cSld>
  <p:clrMapOvr>
    <a:masterClrMapping/>
  </p:clrMapOvr>
  <p:transition spd="med">
    <p:wipe dir="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Ellipse 105"/>
          <p:cNvSpPr>
            <a:spLocks noChangeArrowheads="1"/>
          </p:cNvSpPr>
          <p:nvPr/>
        </p:nvSpPr>
        <p:spPr bwMode="auto">
          <a:xfrm>
            <a:off x="5745163" y="5592763"/>
            <a:ext cx="3100387" cy="768350"/>
          </a:xfrm>
          <a:prstGeom prst="ellipse">
            <a:avLst/>
          </a:prstGeom>
          <a:solidFill>
            <a:schemeClr val="accent1"/>
          </a:solidFill>
          <a:ln w="9525" algn="ctr">
            <a:solidFill>
              <a:schemeClr val="tx1"/>
            </a:solidFill>
            <a:round/>
            <a:headEnd/>
            <a:tailEnd/>
          </a:ln>
        </p:spPr>
        <p:txBody>
          <a:bodyPr/>
          <a:lstStyle>
            <a:lvl1pPr eaLnBrk="0" hangingPunct="0">
              <a:spcBef>
                <a:spcPct val="20000"/>
              </a:spcBef>
              <a:buClr>
                <a:srgbClr val="009EE0"/>
              </a:buClr>
              <a:defRPr>
                <a:solidFill>
                  <a:srgbClr val="005B82"/>
                </a:solidFill>
                <a:latin typeface="Arial" pitchFamily="34" charset="0"/>
              </a:defRPr>
            </a:lvl1pPr>
            <a:lvl2pPr marL="742950" indent="-285750" eaLnBrk="0" hangingPunct="0">
              <a:spcBef>
                <a:spcPct val="20000"/>
              </a:spcBef>
              <a:buClr>
                <a:srgbClr val="005B82"/>
              </a:buClr>
              <a:buFont typeface="Wingdings" pitchFamily="2" charset="2"/>
              <a:buChar char="§"/>
              <a:defRPr>
                <a:solidFill>
                  <a:srgbClr val="005B82"/>
                </a:solidFill>
                <a:latin typeface="Arial" pitchFamily="34" charset="0"/>
              </a:defRPr>
            </a:lvl2pPr>
            <a:lvl3pPr marL="1143000" indent="-228600" eaLnBrk="0" hangingPunct="0">
              <a:spcBef>
                <a:spcPct val="20000"/>
              </a:spcBef>
              <a:buClr>
                <a:srgbClr val="005B82"/>
              </a:buClr>
              <a:buFont typeface="Wingdings" pitchFamily="2" charset="2"/>
              <a:buChar char="§"/>
              <a:defRPr i="1">
                <a:solidFill>
                  <a:srgbClr val="005B82"/>
                </a:solidFill>
                <a:latin typeface="Arial" pitchFamily="34" charset="0"/>
              </a:defRPr>
            </a:lvl3pPr>
            <a:lvl4pPr marL="1600200" indent="-228600" eaLnBrk="0" hangingPunct="0">
              <a:spcBef>
                <a:spcPct val="20000"/>
              </a:spcBef>
              <a:buClr>
                <a:srgbClr val="009EE0"/>
              </a:buClr>
              <a:defRPr>
                <a:solidFill>
                  <a:srgbClr val="005B82"/>
                </a:solidFill>
                <a:latin typeface="Arial" pitchFamily="34" charset="0"/>
              </a:defRPr>
            </a:lvl4pPr>
            <a:lvl5pPr marL="2057400" indent="-228600" eaLnBrk="0" hangingPunct="0">
              <a:spcBef>
                <a:spcPct val="20000"/>
              </a:spcBef>
              <a:buClr>
                <a:srgbClr val="009EE0"/>
              </a:buClr>
              <a:defRPr>
                <a:solidFill>
                  <a:srgbClr val="005B82"/>
                </a:solidFill>
                <a:latin typeface="Arial" pitchFamily="34" charset="0"/>
              </a:defRPr>
            </a:lvl5pPr>
            <a:lvl6pPr marL="2514600" indent="-228600" eaLnBrk="0" fontAlgn="base" hangingPunct="0">
              <a:spcBef>
                <a:spcPct val="20000"/>
              </a:spcBef>
              <a:spcAft>
                <a:spcPct val="0"/>
              </a:spcAft>
              <a:buClr>
                <a:srgbClr val="009EE0"/>
              </a:buClr>
              <a:defRPr>
                <a:solidFill>
                  <a:srgbClr val="005B82"/>
                </a:solidFill>
                <a:latin typeface="Arial" pitchFamily="34" charset="0"/>
              </a:defRPr>
            </a:lvl6pPr>
            <a:lvl7pPr marL="2971800" indent="-228600" eaLnBrk="0" fontAlgn="base" hangingPunct="0">
              <a:spcBef>
                <a:spcPct val="20000"/>
              </a:spcBef>
              <a:spcAft>
                <a:spcPct val="0"/>
              </a:spcAft>
              <a:buClr>
                <a:srgbClr val="009EE0"/>
              </a:buClr>
              <a:defRPr>
                <a:solidFill>
                  <a:srgbClr val="005B82"/>
                </a:solidFill>
                <a:latin typeface="Arial" pitchFamily="34" charset="0"/>
              </a:defRPr>
            </a:lvl7pPr>
            <a:lvl8pPr marL="3429000" indent="-228600" eaLnBrk="0" fontAlgn="base" hangingPunct="0">
              <a:spcBef>
                <a:spcPct val="20000"/>
              </a:spcBef>
              <a:spcAft>
                <a:spcPct val="0"/>
              </a:spcAft>
              <a:buClr>
                <a:srgbClr val="009EE0"/>
              </a:buClr>
              <a:defRPr>
                <a:solidFill>
                  <a:srgbClr val="005B82"/>
                </a:solidFill>
                <a:latin typeface="Arial" pitchFamily="34" charset="0"/>
              </a:defRPr>
            </a:lvl8pPr>
            <a:lvl9pPr marL="3886200" indent="-228600" eaLnBrk="0" fontAlgn="base" hangingPunct="0">
              <a:spcBef>
                <a:spcPct val="20000"/>
              </a:spcBef>
              <a:spcAft>
                <a:spcPct val="0"/>
              </a:spcAft>
              <a:buClr>
                <a:srgbClr val="009EE0"/>
              </a:buClr>
              <a:defRPr>
                <a:solidFill>
                  <a:srgbClr val="005B82"/>
                </a:solidFill>
                <a:latin typeface="Arial" pitchFamily="34" charset="0"/>
              </a:defRPr>
            </a:lvl9pPr>
          </a:lstStyle>
          <a:p>
            <a:pPr eaLnBrk="1" hangingPunct="1">
              <a:spcBef>
                <a:spcPct val="0"/>
              </a:spcBef>
              <a:buClrTx/>
            </a:pPr>
            <a:endParaRPr lang="en-US" altLang="de-DE">
              <a:solidFill>
                <a:schemeClr val="tx1"/>
              </a:solidFill>
            </a:endParaRPr>
          </a:p>
        </p:txBody>
      </p:sp>
      <p:sp>
        <p:nvSpPr>
          <p:cNvPr id="5123" name="Titel 3"/>
          <p:cNvSpPr>
            <a:spLocks noGrp="1"/>
          </p:cNvSpPr>
          <p:nvPr>
            <p:ph type="title"/>
          </p:nvPr>
        </p:nvSpPr>
        <p:spPr>
          <a:xfrm>
            <a:off x="415925" y="188913"/>
            <a:ext cx="2614613" cy="400050"/>
          </a:xfrm>
        </p:spPr>
        <p:txBody>
          <a:bodyPr/>
          <a:lstStyle/>
          <a:p>
            <a:r>
              <a:rPr lang="de-DE" altLang="de-DE" smtClean="0"/>
              <a:t>Struktur einer MCDA</a:t>
            </a:r>
          </a:p>
        </p:txBody>
      </p:sp>
      <p:sp>
        <p:nvSpPr>
          <p:cNvPr id="5124" name="Pfeil nach unten 43"/>
          <p:cNvSpPr>
            <a:spLocks noChangeArrowheads="1"/>
          </p:cNvSpPr>
          <p:nvPr/>
        </p:nvSpPr>
        <p:spPr bwMode="auto">
          <a:xfrm rot="-2399021">
            <a:off x="4957763" y="5013325"/>
            <a:ext cx="792162" cy="1190625"/>
          </a:xfrm>
          <a:prstGeom prst="downArrow">
            <a:avLst>
              <a:gd name="adj1" fmla="val 50000"/>
              <a:gd name="adj2" fmla="val 50031"/>
            </a:avLst>
          </a:prstGeom>
          <a:solidFill>
            <a:schemeClr val="accent1"/>
          </a:solidFill>
          <a:ln w="9525" algn="ctr">
            <a:solidFill>
              <a:schemeClr val="tx1"/>
            </a:solidFill>
            <a:round/>
            <a:headEnd/>
            <a:tailEnd/>
          </a:ln>
        </p:spPr>
        <p:txBody>
          <a:bodyPr/>
          <a:lstStyle>
            <a:lvl1pPr eaLnBrk="0" hangingPunct="0">
              <a:spcBef>
                <a:spcPct val="20000"/>
              </a:spcBef>
              <a:buClr>
                <a:srgbClr val="009EE0"/>
              </a:buClr>
              <a:defRPr>
                <a:solidFill>
                  <a:srgbClr val="005B82"/>
                </a:solidFill>
                <a:latin typeface="Arial" pitchFamily="34" charset="0"/>
              </a:defRPr>
            </a:lvl1pPr>
            <a:lvl2pPr marL="742950" indent="-285750" eaLnBrk="0" hangingPunct="0">
              <a:spcBef>
                <a:spcPct val="20000"/>
              </a:spcBef>
              <a:buClr>
                <a:srgbClr val="005B82"/>
              </a:buClr>
              <a:buFont typeface="Wingdings" pitchFamily="2" charset="2"/>
              <a:buChar char="§"/>
              <a:defRPr>
                <a:solidFill>
                  <a:srgbClr val="005B82"/>
                </a:solidFill>
                <a:latin typeface="Arial" pitchFamily="34" charset="0"/>
              </a:defRPr>
            </a:lvl2pPr>
            <a:lvl3pPr marL="1143000" indent="-228600" eaLnBrk="0" hangingPunct="0">
              <a:spcBef>
                <a:spcPct val="20000"/>
              </a:spcBef>
              <a:buClr>
                <a:srgbClr val="005B82"/>
              </a:buClr>
              <a:buFont typeface="Wingdings" pitchFamily="2" charset="2"/>
              <a:buChar char="§"/>
              <a:defRPr i="1">
                <a:solidFill>
                  <a:srgbClr val="005B82"/>
                </a:solidFill>
                <a:latin typeface="Arial" pitchFamily="34" charset="0"/>
              </a:defRPr>
            </a:lvl3pPr>
            <a:lvl4pPr marL="1600200" indent="-228600" eaLnBrk="0" hangingPunct="0">
              <a:spcBef>
                <a:spcPct val="20000"/>
              </a:spcBef>
              <a:buClr>
                <a:srgbClr val="009EE0"/>
              </a:buClr>
              <a:defRPr>
                <a:solidFill>
                  <a:srgbClr val="005B82"/>
                </a:solidFill>
                <a:latin typeface="Arial" pitchFamily="34" charset="0"/>
              </a:defRPr>
            </a:lvl4pPr>
            <a:lvl5pPr marL="2057400" indent="-228600" eaLnBrk="0" hangingPunct="0">
              <a:spcBef>
                <a:spcPct val="20000"/>
              </a:spcBef>
              <a:buClr>
                <a:srgbClr val="009EE0"/>
              </a:buClr>
              <a:defRPr>
                <a:solidFill>
                  <a:srgbClr val="005B82"/>
                </a:solidFill>
                <a:latin typeface="Arial" pitchFamily="34" charset="0"/>
              </a:defRPr>
            </a:lvl5pPr>
            <a:lvl6pPr marL="2514600" indent="-228600" eaLnBrk="0" fontAlgn="base" hangingPunct="0">
              <a:spcBef>
                <a:spcPct val="20000"/>
              </a:spcBef>
              <a:spcAft>
                <a:spcPct val="0"/>
              </a:spcAft>
              <a:buClr>
                <a:srgbClr val="009EE0"/>
              </a:buClr>
              <a:defRPr>
                <a:solidFill>
                  <a:srgbClr val="005B82"/>
                </a:solidFill>
                <a:latin typeface="Arial" pitchFamily="34" charset="0"/>
              </a:defRPr>
            </a:lvl6pPr>
            <a:lvl7pPr marL="2971800" indent="-228600" eaLnBrk="0" fontAlgn="base" hangingPunct="0">
              <a:spcBef>
                <a:spcPct val="20000"/>
              </a:spcBef>
              <a:spcAft>
                <a:spcPct val="0"/>
              </a:spcAft>
              <a:buClr>
                <a:srgbClr val="009EE0"/>
              </a:buClr>
              <a:defRPr>
                <a:solidFill>
                  <a:srgbClr val="005B82"/>
                </a:solidFill>
                <a:latin typeface="Arial" pitchFamily="34" charset="0"/>
              </a:defRPr>
            </a:lvl7pPr>
            <a:lvl8pPr marL="3429000" indent="-228600" eaLnBrk="0" fontAlgn="base" hangingPunct="0">
              <a:spcBef>
                <a:spcPct val="20000"/>
              </a:spcBef>
              <a:spcAft>
                <a:spcPct val="0"/>
              </a:spcAft>
              <a:buClr>
                <a:srgbClr val="009EE0"/>
              </a:buClr>
              <a:defRPr>
                <a:solidFill>
                  <a:srgbClr val="005B82"/>
                </a:solidFill>
                <a:latin typeface="Arial" pitchFamily="34" charset="0"/>
              </a:defRPr>
            </a:lvl8pPr>
            <a:lvl9pPr marL="3886200" indent="-228600" eaLnBrk="0" fontAlgn="base" hangingPunct="0">
              <a:spcBef>
                <a:spcPct val="20000"/>
              </a:spcBef>
              <a:spcAft>
                <a:spcPct val="0"/>
              </a:spcAft>
              <a:buClr>
                <a:srgbClr val="009EE0"/>
              </a:buClr>
              <a:defRPr>
                <a:solidFill>
                  <a:srgbClr val="005B82"/>
                </a:solidFill>
                <a:latin typeface="Arial" pitchFamily="34" charset="0"/>
              </a:defRPr>
            </a:lvl9pPr>
          </a:lstStyle>
          <a:p>
            <a:pPr eaLnBrk="1" hangingPunct="1">
              <a:spcBef>
                <a:spcPct val="0"/>
              </a:spcBef>
              <a:buClrTx/>
            </a:pPr>
            <a:endParaRPr lang="en-US" altLang="de-DE">
              <a:solidFill>
                <a:schemeClr val="tx1"/>
              </a:solidFill>
            </a:endParaRPr>
          </a:p>
        </p:txBody>
      </p:sp>
      <p:sp>
        <p:nvSpPr>
          <p:cNvPr id="5125" name="Rechteck 44"/>
          <p:cNvSpPr>
            <a:spLocks noChangeArrowheads="1"/>
          </p:cNvSpPr>
          <p:nvPr/>
        </p:nvSpPr>
        <p:spPr bwMode="auto">
          <a:xfrm>
            <a:off x="349250" y="700088"/>
            <a:ext cx="5045075" cy="4791075"/>
          </a:xfrm>
          <a:prstGeom prst="rect">
            <a:avLst/>
          </a:prstGeom>
          <a:solidFill>
            <a:schemeClr val="accent1"/>
          </a:solidFill>
          <a:ln w="9525" algn="ctr">
            <a:solidFill>
              <a:schemeClr val="tx1"/>
            </a:solidFill>
            <a:round/>
            <a:headEnd/>
            <a:tailEnd/>
          </a:ln>
        </p:spPr>
        <p:txBody>
          <a:bodyPr/>
          <a:lstStyle>
            <a:lvl1pPr eaLnBrk="0" hangingPunct="0">
              <a:spcBef>
                <a:spcPct val="20000"/>
              </a:spcBef>
              <a:buClr>
                <a:srgbClr val="009EE0"/>
              </a:buClr>
              <a:defRPr>
                <a:solidFill>
                  <a:srgbClr val="005B82"/>
                </a:solidFill>
                <a:latin typeface="Arial" pitchFamily="34" charset="0"/>
              </a:defRPr>
            </a:lvl1pPr>
            <a:lvl2pPr marL="742950" indent="-285750" eaLnBrk="0" hangingPunct="0">
              <a:spcBef>
                <a:spcPct val="20000"/>
              </a:spcBef>
              <a:buClr>
                <a:srgbClr val="005B82"/>
              </a:buClr>
              <a:buFont typeface="Wingdings" pitchFamily="2" charset="2"/>
              <a:buChar char="§"/>
              <a:defRPr>
                <a:solidFill>
                  <a:srgbClr val="005B82"/>
                </a:solidFill>
                <a:latin typeface="Arial" pitchFamily="34" charset="0"/>
              </a:defRPr>
            </a:lvl2pPr>
            <a:lvl3pPr marL="1143000" indent="-228600" eaLnBrk="0" hangingPunct="0">
              <a:spcBef>
                <a:spcPct val="20000"/>
              </a:spcBef>
              <a:buClr>
                <a:srgbClr val="005B82"/>
              </a:buClr>
              <a:buFont typeface="Wingdings" pitchFamily="2" charset="2"/>
              <a:buChar char="§"/>
              <a:defRPr i="1">
                <a:solidFill>
                  <a:srgbClr val="005B82"/>
                </a:solidFill>
                <a:latin typeface="Arial" pitchFamily="34" charset="0"/>
              </a:defRPr>
            </a:lvl3pPr>
            <a:lvl4pPr marL="1600200" indent="-228600" eaLnBrk="0" hangingPunct="0">
              <a:spcBef>
                <a:spcPct val="20000"/>
              </a:spcBef>
              <a:buClr>
                <a:srgbClr val="009EE0"/>
              </a:buClr>
              <a:defRPr>
                <a:solidFill>
                  <a:srgbClr val="005B82"/>
                </a:solidFill>
                <a:latin typeface="Arial" pitchFamily="34" charset="0"/>
              </a:defRPr>
            </a:lvl4pPr>
            <a:lvl5pPr marL="2057400" indent="-228600" eaLnBrk="0" hangingPunct="0">
              <a:spcBef>
                <a:spcPct val="20000"/>
              </a:spcBef>
              <a:buClr>
                <a:srgbClr val="009EE0"/>
              </a:buClr>
              <a:defRPr>
                <a:solidFill>
                  <a:srgbClr val="005B82"/>
                </a:solidFill>
                <a:latin typeface="Arial" pitchFamily="34" charset="0"/>
              </a:defRPr>
            </a:lvl5pPr>
            <a:lvl6pPr marL="2514600" indent="-228600" eaLnBrk="0" fontAlgn="base" hangingPunct="0">
              <a:spcBef>
                <a:spcPct val="20000"/>
              </a:spcBef>
              <a:spcAft>
                <a:spcPct val="0"/>
              </a:spcAft>
              <a:buClr>
                <a:srgbClr val="009EE0"/>
              </a:buClr>
              <a:defRPr>
                <a:solidFill>
                  <a:srgbClr val="005B82"/>
                </a:solidFill>
                <a:latin typeface="Arial" pitchFamily="34" charset="0"/>
              </a:defRPr>
            </a:lvl6pPr>
            <a:lvl7pPr marL="2971800" indent="-228600" eaLnBrk="0" fontAlgn="base" hangingPunct="0">
              <a:spcBef>
                <a:spcPct val="20000"/>
              </a:spcBef>
              <a:spcAft>
                <a:spcPct val="0"/>
              </a:spcAft>
              <a:buClr>
                <a:srgbClr val="009EE0"/>
              </a:buClr>
              <a:defRPr>
                <a:solidFill>
                  <a:srgbClr val="005B82"/>
                </a:solidFill>
                <a:latin typeface="Arial" pitchFamily="34" charset="0"/>
              </a:defRPr>
            </a:lvl7pPr>
            <a:lvl8pPr marL="3429000" indent="-228600" eaLnBrk="0" fontAlgn="base" hangingPunct="0">
              <a:spcBef>
                <a:spcPct val="20000"/>
              </a:spcBef>
              <a:spcAft>
                <a:spcPct val="0"/>
              </a:spcAft>
              <a:buClr>
                <a:srgbClr val="009EE0"/>
              </a:buClr>
              <a:defRPr>
                <a:solidFill>
                  <a:srgbClr val="005B82"/>
                </a:solidFill>
                <a:latin typeface="Arial" pitchFamily="34" charset="0"/>
              </a:defRPr>
            </a:lvl8pPr>
            <a:lvl9pPr marL="3886200" indent="-228600" eaLnBrk="0" fontAlgn="base" hangingPunct="0">
              <a:spcBef>
                <a:spcPct val="20000"/>
              </a:spcBef>
              <a:spcAft>
                <a:spcPct val="0"/>
              </a:spcAft>
              <a:buClr>
                <a:srgbClr val="009EE0"/>
              </a:buClr>
              <a:defRPr>
                <a:solidFill>
                  <a:srgbClr val="005B82"/>
                </a:solidFill>
                <a:latin typeface="Arial" pitchFamily="34" charset="0"/>
              </a:defRPr>
            </a:lvl9pPr>
          </a:lstStyle>
          <a:p>
            <a:pPr eaLnBrk="1" hangingPunct="1">
              <a:spcBef>
                <a:spcPct val="0"/>
              </a:spcBef>
              <a:buClrTx/>
            </a:pPr>
            <a:endParaRPr lang="en-US" altLang="de-DE">
              <a:solidFill>
                <a:schemeClr val="tx1"/>
              </a:solidFill>
            </a:endParaRPr>
          </a:p>
        </p:txBody>
      </p:sp>
      <p:sp>
        <p:nvSpPr>
          <p:cNvPr id="5126" name="Textfeld 46"/>
          <p:cNvSpPr txBox="1">
            <a:spLocks noChangeArrowheads="1"/>
          </p:cNvSpPr>
          <p:nvPr/>
        </p:nvSpPr>
        <p:spPr bwMode="auto">
          <a:xfrm>
            <a:off x="1143000" y="809625"/>
            <a:ext cx="3898900" cy="338138"/>
          </a:xfrm>
          <a:prstGeom prst="rect">
            <a:avLst/>
          </a:prstGeom>
          <a:solidFill>
            <a:srgbClr val="E7E7E7"/>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009EE0"/>
              </a:buClr>
              <a:defRPr>
                <a:solidFill>
                  <a:srgbClr val="005B82"/>
                </a:solidFill>
                <a:latin typeface="Arial" pitchFamily="34" charset="0"/>
              </a:defRPr>
            </a:lvl1pPr>
            <a:lvl2pPr marL="742950" indent="-285750" eaLnBrk="0" hangingPunct="0">
              <a:spcBef>
                <a:spcPct val="20000"/>
              </a:spcBef>
              <a:buClr>
                <a:srgbClr val="005B82"/>
              </a:buClr>
              <a:buFont typeface="Wingdings" pitchFamily="2" charset="2"/>
              <a:buChar char="§"/>
              <a:defRPr>
                <a:solidFill>
                  <a:srgbClr val="005B82"/>
                </a:solidFill>
                <a:latin typeface="Arial" pitchFamily="34" charset="0"/>
              </a:defRPr>
            </a:lvl2pPr>
            <a:lvl3pPr marL="1143000" indent="-228600" eaLnBrk="0" hangingPunct="0">
              <a:spcBef>
                <a:spcPct val="20000"/>
              </a:spcBef>
              <a:buClr>
                <a:srgbClr val="005B82"/>
              </a:buClr>
              <a:buFont typeface="Wingdings" pitchFamily="2" charset="2"/>
              <a:buChar char="§"/>
              <a:defRPr i="1">
                <a:solidFill>
                  <a:srgbClr val="005B82"/>
                </a:solidFill>
                <a:latin typeface="Arial" pitchFamily="34" charset="0"/>
              </a:defRPr>
            </a:lvl3pPr>
            <a:lvl4pPr marL="1600200" indent="-228600" eaLnBrk="0" hangingPunct="0">
              <a:spcBef>
                <a:spcPct val="20000"/>
              </a:spcBef>
              <a:buClr>
                <a:srgbClr val="009EE0"/>
              </a:buClr>
              <a:defRPr>
                <a:solidFill>
                  <a:srgbClr val="005B82"/>
                </a:solidFill>
                <a:latin typeface="Arial" pitchFamily="34" charset="0"/>
              </a:defRPr>
            </a:lvl4pPr>
            <a:lvl5pPr marL="2057400" indent="-228600" eaLnBrk="0" hangingPunct="0">
              <a:spcBef>
                <a:spcPct val="20000"/>
              </a:spcBef>
              <a:buClr>
                <a:srgbClr val="009EE0"/>
              </a:buClr>
              <a:defRPr>
                <a:solidFill>
                  <a:srgbClr val="005B82"/>
                </a:solidFill>
                <a:latin typeface="Arial" pitchFamily="34" charset="0"/>
              </a:defRPr>
            </a:lvl5pPr>
            <a:lvl6pPr marL="2514600" indent="-228600" eaLnBrk="0" fontAlgn="base" hangingPunct="0">
              <a:spcBef>
                <a:spcPct val="20000"/>
              </a:spcBef>
              <a:spcAft>
                <a:spcPct val="0"/>
              </a:spcAft>
              <a:buClr>
                <a:srgbClr val="009EE0"/>
              </a:buClr>
              <a:defRPr>
                <a:solidFill>
                  <a:srgbClr val="005B82"/>
                </a:solidFill>
                <a:latin typeface="Arial" pitchFamily="34" charset="0"/>
              </a:defRPr>
            </a:lvl6pPr>
            <a:lvl7pPr marL="2971800" indent="-228600" eaLnBrk="0" fontAlgn="base" hangingPunct="0">
              <a:spcBef>
                <a:spcPct val="20000"/>
              </a:spcBef>
              <a:spcAft>
                <a:spcPct val="0"/>
              </a:spcAft>
              <a:buClr>
                <a:srgbClr val="009EE0"/>
              </a:buClr>
              <a:defRPr>
                <a:solidFill>
                  <a:srgbClr val="005B82"/>
                </a:solidFill>
                <a:latin typeface="Arial" pitchFamily="34" charset="0"/>
              </a:defRPr>
            </a:lvl7pPr>
            <a:lvl8pPr marL="3429000" indent="-228600" eaLnBrk="0" fontAlgn="base" hangingPunct="0">
              <a:spcBef>
                <a:spcPct val="20000"/>
              </a:spcBef>
              <a:spcAft>
                <a:spcPct val="0"/>
              </a:spcAft>
              <a:buClr>
                <a:srgbClr val="009EE0"/>
              </a:buClr>
              <a:defRPr>
                <a:solidFill>
                  <a:srgbClr val="005B82"/>
                </a:solidFill>
                <a:latin typeface="Arial" pitchFamily="34" charset="0"/>
              </a:defRPr>
            </a:lvl8pPr>
            <a:lvl9pPr marL="3886200" indent="-228600" eaLnBrk="0" fontAlgn="base" hangingPunct="0">
              <a:spcBef>
                <a:spcPct val="20000"/>
              </a:spcBef>
              <a:spcAft>
                <a:spcPct val="0"/>
              </a:spcAft>
              <a:buClr>
                <a:srgbClr val="009EE0"/>
              </a:buClr>
              <a:defRPr>
                <a:solidFill>
                  <a:srgbClr val="005B82"/>
                </a:solidFill>
                <a:latin typeface="Arial" pitchFamily="34" charset="0"/>
              </a:defRPr>
            </a:lvl9pPr>
          </a:lstStyle>
          <a:p>
            <a:pPr eaLnBrk="1" hangingPunct="1">
              <a:spcBef>
                <a:spcPct val="0"/>
              </a:spcBef>
              <a:buClrTx/>
            </a:pPr>
            <a:r>
              <a:rPr lang="en-US" altLang="de-DE" sz="1600" b="0">
                <a:solidFill>
                  <a:schemeClr val="tx1"/>
                </a:solidFill>
              </a:rPr>
              <a:t>1</a:t>
            </a:r>
            <a:r>
              <a:rPr lang="de-DE" altLang="de-DE" sz="1600" b="0">
                <a:solidFill>
                  <a:schemeClr val="tx1"/>
                </a:solidFill>
              </a:rPr>
              <a:t>. Definition des Entscheidungsproblems</a:t>
            </a:r>
          </a:p>
        </p:txBody>
      </p:sp>
      <p:sp>
        <p:nvSpPr>
          <p:cNvPr id="5127" name="Textfeld 49"/>
          <p:cNvSpPr txBox="1">
            <a:spLocks noChangeArrowheads="1"/>
          </p:cNvSpPr>
          <p:nvPr/>
        </p:nvSpPr>
        <p:spPr bwMode="auto">
          <a:xfrm>
            <a:off x="1143000" y="1425575"/>
            <a:ext cx="2749550" cy="339725"/>
          </a:xfrm>
          <a:prstGeom prst="rect">
            <a:avLst/>
          </a:prstGeom>
          <a:solidFill>
            <a:srgbClr val="E7E7E7"/>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009EE0"/>
              </a:buClr>
              <a:defRPr>
                <a:solidFill>
                  <a:srgbClr val="005B82"/>
                </a:solidFill>
                <a:latin typeface="Arial" pitchFamily="34" charset="0"/>
              </a:defRPr>
            </a:lvl1pPr>
            <a:lvl2pPr marL="742950" indent="-285750" eaLnBrk="0" hangingPunct="0">
              <a:spcBef>
                <a:spcPct val="20000"/>
              </a:spcBef>
              <a:buClr>
                <a:srgbClr val="005B82"/>
              </a:buClr>
              <a:buFont typeface="Wingdings" pitchFamily="2" charset="2"/>
              <a:buChar char="§"/>
              <a:defRPr>
                <a:solidFill>
                  <a:srgbClr val="005B82"/>
                </a:solidFill>
                <a:latin typeface="Arial" pitchFamily="34" charset="0"/>
              </a:defRPr>
            </a:lvl2pPr>
            <a:lvl3pPr marL="1143000" indent="-228600" eaLnBrk="0" hangingPunct="0">
              <a:spcBef>
                <a:spcPct val="20000"/>
              </a:spcBef>
              <a:buClr>
                <a:srgbClr val="005B82"/>
              </a:buClr>
              <a:buFont typeface="Wingdings" pitchFamily="2" charset="2"/>
              <a:buChar char="§"/>
              <a:defRPr i="1">
                <a:solidFill>
                  <a:srgbClr val="005B82"/>
                </a:solidFill>
                <a:latin typeface="Arial" pitchFamily="34" charset="0"/>
              </a:defRPr>
            </a:lvl3pPr>
            <a:lvl4pPr marL="1600200" indent="-228600" eaLnBrk="0" hangingPunct="0">
              <a:spcBef>
                <a:spcPct val="20000"/>
              </a:spcBef>
              <a:buClr>
                <a:srgbClr val="009EE0"/>
              </a:buClr>
              <a:defRPr>
                <a:solidFill>
                  <a:srgbClr val="005B82"/>
                </a:solidFill>
                <a:latin typeface="Arial" pitchFamily="34" charset="0"/>
              </a:defRPr>
            </a:lvl4pPr>
            <a:lvl5pPr marL="2057400" indent="-228600" eaLnBrk="0" hangingPunct="0">
              <a:spcBef>
                <a:spcPct val="20000"/>
              </a:spcBef>
              <a:buClr>
                <a:srgbClr val="009EE0"/>
              </a:buClr>
              <a:defRPr>
                <a:solidFill>
                  <a:srgbClr val="005B82"/>
                </a:solidFill>
                <a:latin typeface="Arial" pitchFamily="34" charset="0"/>
              </a:defRPr>
            </a:lvl5pPr>
            <a:lvl6pPr marL="2514600" indent="-228600" eaLnBrk="0" fontAlgn="base" hangingPunct="0">
              <a:spcBef>
                <a:spcPct val="20000"/>
              </a:spcBef>
              <a:spcAft>
                <a:spcPct val="0"/>
              </a:spcAft>
              <a:buClr>
                <a:srgbClr val="009EE0"/>
              </a:buClr>
              <a:defRPr>
                <a:solidFill>
                  <a:srgbClr val="005B82"/>
                </a:solidFill>
                <a:latin typeface="Arial" pitchFamily="34" charset="0"/>
              </a:defRPr>
            </a:lvl6pPr>
            <a:lvl7pPr marL="2971800" indent="-228600" eaLnBrk="0" fontAlgn="base" hangingPunct="0">
              <a:spcBef>
                <a:spcPct val="20000"/>
              </a:spcBef>
              <a:spcAft>
                <a:spcPct val="0"/>
              </a:spcAft>
              <a:buClr>
                <a:srgbClr val="009EE0"/>
              </a:buClr>
              <a:defRPr>
                <a:solidFill>
                  <a:srgbClr val="005B82"/>
                </a:solidFill>
                <a:latin typeface="Arial" pitchFamily="34" charset="0"/>
              </a:defRPr>
            </a:lvl7pPr>
            <a:lvl8pPr marL="3429000" indent="-228600" eaLnBrk="0" fontAlgn="base" hangingPunct="0">
              <a:spcBef>
                <a:spcPct val="20000"/>
              </a:spcBef>
              <a:spcAft>
                <a:spcPct val="0"/>
              </a:spcAft>
              <a:buClr>
                <a:srgbClr val="009EE0"/>
              </a:buClr>
              <a:defRPr>
                <a:solidFill>
                  <a:srgbClr val="005B82"/>
                </a:solidFill>
                <a:latin typeface="Arial" pitchFamily="34" charset="0"/>
              </a:defRPr>
            </a:lvl8pPr>
            <a:lvl9pPr marL="3886200" indent="-228600" eaLnBrk="0" fontAlgn="base" hangingPunct="0">
              <a:spcBef>
                <a:spcPct val="20000"/>
              </a:spcBef>
              <a:spcAft>
                <a:spcPct val="0"/>
              </a:spcAft>
              <a:buClr>
                <a:srgbClr val="009EE0"/>
              </a:buClr>
              <a:defRPr>
                <a:solidFill>
                  <a:srgbClr val="005B82"/>
                </a:solidFill>
                <a:latin typeface="Arial" pitchFamily="34" charset="0"/>
              </a:defRPr>
            </a:lvl9pPr>
          </a:lstStyle>
          <a:p>
            <a:pPr algn="ctr" eaLnBrk="1" hangingPunct="1">
              <a:spcBef>
                <a:spcPct val="0"/>
              </a:spcBef>
              <a:buClrTx/>
            </a:pPr>
            <a:r>
              <a:rPr lang="en-US" altLang="de-DE" sz="1600" b="0">
                <a:solidFill>
                  <a:schemeClr val="tx1"/>
                </a:solidFill>
              </a:rPr>
              <a:t>2. Definition </a:t>
            </a:r>
            <a:r>
              <a:rPr lang="de-DE" altLang="de-DE" sz="1600" b="0">
                <a:solidFill>
                  <a:schemeClr val="tx1"/>
                </a:solidFill>
              </a:rPr>
              <a:t>der Alternativen</a:t>
            </a:r>
          </a:p>
        </p:txBody>
      </p:sp>
      <p:sp>
        <p:nvSpPr>
          <p:cNvPr id="5128" name="Textfeld 54"/>
          <p:cNvSpPr txBox="1">
            <a:spLocks noChangeArrowheads="1"/>
          </p:cNvSpPr>
          <p:nvPr/>
        </p:nvSpPr>
        <p:spPr bwMode="auto">
          <a:xfrm>
            <a:off x="1136650" y="1949450"/>
            <a:ext cx="3384550" cy="585788"/>
          </a:xfrm>
          <a:prstGeom prst="rect">
            <a:avLst/>
          </a:prstGeom>
          <a:solidFill>
            <a:srgbClr val="E7E7E7"/>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009EE0"/>
              </a:buClr>
              <a:defRPr>
                <a:solidFill>
                  <a:srgbClr val="005B82"/>
                </a:solidFill>
                <a:latin typeface="Arial" pitchFamily="34" charset="0"/>
              </a:defRPr>
            </a:lvl1pPr>
            <a:lvl2pPr marL="742950" indent="-285750" eaLnBrk="0" hangingPunct="0">
              <a:spcBef>
                <a:spcPct val="20000"/>
              </a:spcBef>
              <a:buClr>
                <a:srgbClr val="005B82"/>
              </a:buClr>
              <a:buFont typeface="Wingdings" pitchFamily="2" charset="2"/>
              <a:buChar char="§"/>
              <a:defRPr>
                <a:solidFill>
                  <a:srgbClr val="005B82"/>
                </a:solidFill>
                <a:latin typeface="Arial" pitchFamily="34" charset="0"/>
              </a:defRPr>
            </a:lvl2pPr>
            <a:lvl3pPr marL="1143000" indent="-228600" eaLnBrk="0" hangingPunct="0">
              <a:spcBef>
                <a:spcPct val="20000"/>
              </a:spcBef>
              <a:buClr>
                <a:srgbClr val="005B82"/>
              </a:buClr>
              <a:buFont typeface="Wingdings" pitchFamily="2" charset="2"/>
              <a:buChar char="§"/>
              <a:defRPr i="1">
                <a:solidFill>
                  <a:srgbClr val="005B82"/>
                </a:solidFill>
                <a:latin typeface="Arial" pitchFamily="34" charset="0"/>
              </a:defRPr>
            </a:lvl3pPr>
            <a:lvl4pPr marL="1600200" indent="-228600" eaLnBrk="0" hangingPunct="0">
              <a:spcBef>
                <a:spcPct val="20000"/>
              </a:spcBef>
              <a:buClr>
                <a:srgbClr val="009EE0"/>
              </a:buClr>
              <a:defRPr>
                <a:solidFill>
                  <a:srgbClr val="005B82"/>
                </a:solidFill>
                <a:latin typeface="Arial" pitchFamily="34" charset="0"/>
              </a:defRPr>
            </a:lvl4pPr>
            <a:lvl5pPr marL="2057400" indent="-228600" eaLnBrk="0" hangingPunct="0">
              <a:spcBef>
                <a:spcPct val="20000"/>
              </a:spcBef>
              <a:buClr>
                <a:srgbClr val="009EE0"/>
              </a:buClr>
              <a:defRPr>
                <a:solidFill>
                  <a:srgbClr val="005B82"/>
                </a:solidFill>
                <a:latin typeface="Arial" pitchFamily="34" charset="0"/>
              </a:defRPr>
            </a:lvl5pPr>
            <a:lvl6pPr marL="2514600" indent="-228600" eaLnBrk="0" fontAlgn="base" hangingPunct="0">
              <a:spcBef>
                <a:spcPct val="20000"/>
              </a:spcBef>
              <a:spcAft>
                <a:spcPct val="0"/>
              </a:spcAft>
              <a:buClr>
                <a:srgbClr val="009EE0"/>
              </a:buClr>
              <a:defRPr>
                <a:solidFill>
                  <a:srgbClr val="005B82"/>
                </a:solidFill>
                <a:latin typeface="Arial" pitchFamily="34" charset="0"/>
              </a:defRPr>
            </a:lvl6pPr>
            <a:lvl7pPr marL="2971800" indent="-228600" eaLnBrk="0" fontAlgn="base" hangingPunct="0">
              <a:spcBef>
                <a:spcPct val="20000"/>
              </a:spcBef>
              <a:spcAft>
                <a:spcPct val="0"/>
              </a:spcAft>
              <a:buClr>
                <a:srgbClr val="009EE0"/>
              </a:buClr>
              <a:defRPr>
                <a:solidFill>
                  <a:srgbClr val="005B82"/>
                </a:solidFill>
                <a:latin typeface="Arial" pitchFamily="34" charset="0"/>
              </a:defRPr>
            </a:lvl7pPr>
            <a:lvl8pPr marL="3429000" indent="-228600" eaLnBrk="0" fontAlgn="base" hangingPunct="0">
              <a:spcBef>
                <a:spcPct val="20000"/>
              </a:spcBef>
              <a:spcAft>
                <a:spcPct val="0"/>
              </a:spcAft>
              <a:buClr>
                <a:srgbClr val="009EE0"/>
              </a:buClr>
              <a:defRPr>
                <a:solidFill>
                  <a:srgbClr val="005B82"/>
                </a:solidFill>
                <a:latin typeface="Arial" pitchFamily="34" charset="0"/>
              </a:defRPr>
            </a:lvl8pPr>
            <a:lvl9pPr marL="3886200" indent="-228600" eaLnBrk="0" fontAlgn="base" hangingPunct="0">
              <a:spcBef>
                <a:spcPct val="20000"/>
              </a:spcBef>
              <a:spcAft>
                <a:spcPct val="0"/>
              </a:spcAft>
              <a:buClr>
                <a:srgbClr val="009EE0"/>
              </a:buClr>
              <a:defRPr>
                <a:solidFill>
                  <a:srgbClr val="005B82"/>
                </a:solidFill>
                <a:latin typeface="Arial" pitchFamily="34" charset="0"/>
              </a:defRPr>
            </a:lvl9pPr>
          </a:lstStyle>
          <a:p>
            <a:pPr eaLnBrk="1" hangingPunct="1">
              <a:spcBef>
                <a:spcPct val="0"/>
              </a:spcBef>
              <a:buClrTx/>
            </a:pPr>
            <a:r>
              <a:rPr lang="en-US" altLang="de-DE" sz="1600" b="0">
                <a:solidFill>
                  <a:schemeClr val="tx1"/>
                </a:solidFill>
              </a:rPr>
              <a:t>3. </a:t>
            </a:r>
            <a:r>
              <a:rPr lang="de-DE" altLang="de-DE" sz="1600" b="0">
                <a:solidFill>
                  <a:schemeClr val="tx1"/>
                </a:solidFill>
              </a:rPr>
              <a:t>Identifikation der Kriterien  </a:t>
            </a:r>
          </a:p>
          <a:p>
            <a:pPr eaLnBrk="1" hangingPunct="1">
              <a:spcBef>
                <a:spcPct val="0"/>
              </a:spcBef>
              <a:buClrTx/>
            </a:pPr>
            <a:r>
              <a:rPr lang="de-DE" altLang="de-DE" sz="1600" b="0">
                <a:solidFill>
                  <a:schemeClr val="tx1"/>
                </a:solidFill>
              </a:rPr>
              <a:t>    zum Vergleich der Alternativen </a:t>
            </a:r>
          </a:p>
        </p:txBody>
      </p:sp>
      <p:sp>
        <p:nvSpPr>
          <p:cNvPr id="5129" name="Textfeld 55"/>
          <p:cNvSpPr txBox="1">
            <a:spLocks noChangeArrowheads="1"/>
          </p:cNvSpPr>
          <p:nvPr/>
        </p:nvSpPr>
        <p:spPr bwMode="auto">
          <a:xfrm>
            <a:off x="1671638" y="2725738"/>
            <a:ext cx="2260600" cy="585787"/>
          </a:xfrm>
          <a:prstGeom prst="rect">
            <a:avLst/>
          </a:prstGeom>
          <a:solidFill>
            <a:srgbClr val="E7E7E7"/>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009EE0"/>
              </a:buClr>
              <a:defRPr>
                <a:solidFill>
                  <a:srgbClr val="005B82"/>
                </a:solidFill>
                <a:latin typeface="Arial" pitchFamily="34" charset="0"/>
              </a:defRPr>
            </a:lvl1pPr>
            <a:lvl2pPr marL="742950" indent="-285750" eaLnBrk="0" hangingPunct="0">
              <a:spcBef>
                <a:spcPct val="20000"/>
              </a:spcBef>
              <a:buClr>
                <a:srgbClr val="005B82"/>
              </a:buClr>
              <a:buFont typeface="Wingdings" pitchFamily="2" charset="2"/>
              <a:buChar char="§"/>
              <a:defRPr>
                <a:solidFill>
                  <a:srgbClr val="005B82"/>
                </a:solidFill>
                <a:latin typeface="Arial" pitchFamily="34" charset="0"/>
              </a:defRPr>
            </a:lvl2pPr>
            <a:lvl3pPr marL="1143000" indent="-228600" eaLnBrk="0" hangingPunct="0">
              <a:spcBef>
                <a:spcPct val="20000"/>
              </a:spcBef>
              <a:buClr>
                <a:srgbClr val="005B82"/>
              </a:buClr>
              <a:buFont typeface="Wingdings" pitchFamily="2" charset="2"/>
              <a:buChar char="§"/>
              <a:defRPr i="1">
                <a:solidFill>
                  <a:srgbClr val="005B82"/>
                </a:solidFill>
                <a:latin typeface="Arial" pitchFamily="34" charset="0"/>
              </a:defRPr>
            </a:lvl3pPr>
            <a:lvl4pPr marL="1600200" indent="-228600" eaLnBrk="0" hangingPunct="0">
              <a:spcBef>
                <a:spcPct val="20000"/>
              </a:spcBef>
              <a:buClr>
                <a:srgbClr val="009EE0"/>
              </a:buClr>
              <a:defRPr>
                <a:solidFill>
                  <a:srgbClr val="005B82"/>
                </a:solidFill>
                <a:latin typeface="Arial" pitchFamily="34" charset="0"/>
              </a:defRPr>
            </a:lvl4pPr>
            <a:lvl5pPr marL="2057400" indent="-228600" eaLnBrk="0" hangingPunct="0">
              <a:spcBef>
                <a:spcPct val="20000"/>
              </a:spcBef>
              <a:buClr>
                <a:srgbClr val="009EE0"/>
              </a:buClr>
              <a:defRPr>
                <a:solidFill>
                  <a:srgbClr val="005B82"/>
                </a:solidFill>
                <a:latin typeface="Arial" pitchFamily="34" charset="0"/>
              </a:defRPr>
            </a:lvl5pPr>
            <a:lvl6pPr marL="2514600" indent="-228600" eaLnBrk="0" fontAlgn="base" hangingPunct="0">
              <a:spcBef>
                <a:spcPct val="20000"/>
              </a:spcBef>
              <a:spcAft>
                <a:spcPct val="0"/>
              </a:spcAft>
              <a:buClr>
                <a:srgbClr val="009EE0"/>
              </a:buClr>
              <a:defRPr>
                <a:solidFill>
                  <a:srgbClr val="005B82"/>
                </a:solidFill>
                <a:latin typeface="Arial" pitchFamily="34" charset="0"/>
              </a:defRPr>
            </a:lvl6pPr>
            <a:lvl7pPr marL="2971800" indent="-228600" eaLnBrk="0" fontAlgn="base" hangingPunct="0">
              <a:spcBef>
                <a:spcPct val="20000"/>
              </a:spcBef>
              <a:spcAft>
                <a:spcPct val="0"/>
              </a:spcAft>
              <a:buClr>
                <a:srgbClr val="009EE0"/>
              </a:buClr>
              <a:defRPr>
                <a:solidFill>
                  <a:srgbClr val="005B82"/>
                </a:solidFill>
                <a:latin typeface="Arial" pitchFamily="34" charset="0"/>
              </a:defRPr>
            </a:lvl7pPr>
            <a:lvl8pPr marL="3429000" indent="-228600" eaLnBrk="0" fontAlgn="base" hangingPunct="0">
              <a:spcBef>
                <a:spcPct val="20000"/>
              </a:spcBef>
              <a:spcAft>
                <a:spcPct val="0"/>
              </a:spcAft>
              <a:buClr>
                <a:srgbClr val="009EE0"/>
              </a:buClr>
              <a:defRPr>
                <a:solidFill>
                  <a:srgbClr val="005B82"/>
                </a:solidFill>
                <a:latin typeface="Arial" pitchFamily="34" charset="0"/>
              </a:defRPr>
            </a:lvl8pPr>
            <a:lvl9pPr marL="3886200" indent="-228600" eaLnBrk="0" fontAlgn="base" hangingPunct="0">
              <a:spcBef>
                <a:spcPct val="20000"/>
              </a:spcBef>
              <a:spcAft>
                <a:spcPct val="0"/>
              </a:spcAft>
              <a:buClr>
                <a:srgbClr val="009EE0"/>
              </a:buClr>
              <a:defRPr>
                <a:solidFill>
                  <a:srgbClr val="005B82"/>
                </a:solidFill>
                <a:latin typeface="Arial" pitchFamily="34" charset="0"/>
              </a:defRPr>
            </a:lvl9pPr>
          </a:lstStyle>
          <a:p>
            <a:pPr eaLnBrk="1" hangingPunct="1">
              <a:spcBef>
                <a:spcPct val="0"/>
              </a:spcBef>
              <a:buClrTx/>
            </a:pPr>
            <a:r>
              <a:rPr lang="en-US" altLang="de-DE" sz="1600" b="0">
                <a:solidFill>
                  <a:schemeClr val="tx1"/>
                </a:solidFill>
              </a:rPr>
              <a:t>4. </a:t>
            </a:r>
            <a:r>
              <a:rPr lang="de-DE" altLang="de-DE" sz="1600" b="0">
                <a:solidFill>
                  <a:schemeClr val="tx1"/>
                </a:solidFill>
              </a:rPr>
              <a:t>Bestimmung der </a:t>
            </a:r>
          </a:p>
          <a:p>
            <a:pPr eaLnBrk="1" hangingPunct="1">
              <a:spcBef>
                <a:spcPct val="0"/>
              </a:spcBef>
              <a:buClrTx/>
            </a:pPr>
            <a:r>
              <a:rPr lang="de-DE" altLang="de-DE" sz="1600" b="0">
                <a:solidFill>
                  <a:schemeClr val="tx1"/>
                </a:solidFill>
              </a:rPr>
              <a:t>    Kriterienausprägung</a:t>
            </a:r>
          </a:p>
        </p:txBody>
      </p:sp>
      <p:sp>
        <p:nvSpPr>
          <p:cNvPr id="5130" name="Textfeld 56"/>
          <p:cNvSpPr txBox="1">
            <a:spLocks noChangeArrowheads="1"/>
          </p:cNvSpPr>
          <p:nvPr/>
        </p:nvSpPr>
        <p:spPr bwMode="auto">
          <a:xfrm>
            <a:off x="1679575" y="3632200"/>
            <a:ext cx="2670175" cy="338138"/>
          </a:xfrm>
          <a:prstGeom prst="rect">
            <a:avLst/>
          </a:prstGeom>
          <a:solidFill>
            <a:srgbClr val="E7E7E7"/>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009EE0"/>
              </a:buClr>
              <a:defRPr>
                <a:solidFill>
                  <a:srgbClr val="005B82"/>
                </a:solidFill>
                <a:latin typeface="Arial" pitchFamily="34" charset="0"/>
              </a:defRPr>
            </a:lvl1pPr>
            <a:lvl2pPr marL="742950" indent="-285750" eaLnBrk="0" hangingPunct="0">
              <a:spcBef>
                <a:spcPct val="20000"/>
              </a:spcBef>
              <a:buClr>
                <a:srgbClr val="005B82"/>
              </a:buClr>
              <a:buFont typeface="Wingdings" pitchFamily="2" charset="2"/>
              <a:buChar char="§"/>
              <a:defRPr>
                <a:solidFill>
                  <a:srgbClr val="005B82"/>
                </a:solidFill>
                <a:latin typeface="Arial" pitchFamily="34" charset="0"/>
              </a:defRPr>
            </a:lvl2pPr>
            <a:lvl3pPr marL="1143000" indent="-228600" eaLnBrk="0" hangingPunct="0">
              <a:spcBef>
                <a:spcPct val="20000"/>
              </a:spcBef>
              <a:buClr>
                <a:srgbClr val="005B82"/>
              </a:buClr>
              <a:buFont typeface="Wingdings" pitchFamily="2" charset="2"/>
              <a:buChar char="§"/>
              <a:defRPr i="1">
                <a:solidFill>
                  <a:srgbClr val="005B82"/>
                </a:solidFill>
                <a:latin typeface="Arial" pitchFamily="34" charset="0"/>
              </a:defRPr>
            </a:lvl3pPr>
            <a:lvl4pPr marL="1600200" indent="-228600" eaLnBrk="0" hangingPunct="0">
              <a:spcBef>
                <a:spcPct val="20000"/>
              </a:spcBef>
              <a:buClr>
                <a:srgbClr val="009EE0"/>
              </a:buClr>
              <a:defRPr>
                <a:solidFill>
                  <a:srgbClr val="005B82"/>
                </a:solidFill>
                <a:latin typeface="Arial" pitchFamily="34" charset="0"/>
              </a:defRPr>
            </a:lvl4pPr>
            <a:lvl5pPr marL="2057400" indent="-228600" eaLnBrk="0" hangingPunct="0">
              <a:spcBef>
                <a:spcPct val="20000"/>
              </a:spcBef>
              <a:buClr>
                <a:srgbClr val="009EE0"/>
              </a:buClr>
              <a:defRPr>
                <a:solidFill>
                  <a:srgbClr val="005B82"/>
                </a:solidFill>
                <a:latin typeface="Arial" pitchFamily="34" charset="0"/>
              </a:defRPr>
            </a:lvl5pPr>
            <a:lvl6pPr marL="2514600" indent="-228600" eaLnBrk="0" fontAlgn="base" hangingPunct="0">
              <a:spcBef>
                <a:spcPct val="20000"/>
              </a:spcBef>
              <a:spcAft>
                <a:spcPct val="0"/>
              </a:spcAft>
              <a:buClr>
                <a:srgbClr val="009EE0"/>
              </a:buClr>
              <a:defRPr>
                <a:solidFill>
                  <a:srgbClr val="005B82"/>
                </a:solidFill>
                <a:latin typeface="Arial" pitchFamily="34" charset="0"/>
              </a:defRPr>
            </a:lvl6pPr>
            <a:lvl7pPr marL="2971800" indent="-228600" eaLnBrk="0" fontAlgn="base" hangingPunct="0">
              <a:spcBef>
                <a:spcPct val="20000"/>
              </a:spcBef>
              <a:spcAft>
                <a:spcPct val="0"/>
              </a:spcAft>
              <a:buClr>
                <a:srgbClr val="009EE0"/>
              </a:buClr>
              <a:defRPr>
                <a:solidFill>
                  <a:srgbClr val="005B82"/>
                </a:solidFill>
                <a:latin typeface="Arial" pitchFamily="34" charset="0"/>
              </a:defRPr>
            </a:lvl7pPr>
            <a:lvl8pPr marL="3429000" indent="-228600" eaLnBrk="0" fontAlgn="base" hangingPunct="0">
              <a:spcBef>
                <a:spcPct val="20000"/>
              </a:spcBef>
              <a:spcAft>
                <a:spcPct val="0"/>
              </a:spcAft>
              <a:buClr>
                <a:srgbClr val="009EE0"/>
              </a:buClr>
              <a:defRPr>
                <a:solidFill>
                  <a:srgbClr val="005B82"/>
                </a:solidFill>
                <a:latin typeface="Arial" pitchFamily="34" charset="0"/>
              </a:defRPr>
            </a:lvl8pPr>
            <a:lvl9pPr marL="3886200" indent="-228600" eaLnBrk="0" fontAlgn="base" hangingPunct="0">
              <a:spcBef>
                <a:spcPct val="20000"/>
              </a:spcBef>
              <a:spcAft>
                <a:spcPct val="0"/>
              </a:spcAft>
              <a:buClr>
                <a:srgbClr val="009EE0"/>
              </a:buClr>
              <a:defRPr>
                <a:solidFill>
                  <a:srgbClr val="005B82"/>
                </a:solidFill>
                <a:latin typeface="Arial" pitchFamily="34" charset="0"/>
              </a:defRPr>
            </a:lvl9pPr>
          </a:lstStyle>
          <a:p>
            <a:pPr eaLnBrk="1" hangingPunct="1">
              <a:spcBef>
                <a:spcPct val="0"/>
              </a:spcBef>
              <a:buClrTx/>
            </a:pPr>
            <a:r>
              <a:rPr lang="en-US" altLang="de-DE" sz="1600" b="0">
                <a:solidFill>
                  <a:schemeClr val="tx1"/>
                </a:solidFill>
              </a:rPr>
              <a:t>5. </a:t>
            </a:r>
            <a:r>
              <a:rPr lang="de-DE" altLang="de-DE" sz="1600" b="0">
                <a:solidFill>
                  <a:schemeClr val="tx1"/>
                </a:solidFill>
              </a:rPr>
              <a:t>Gewichtung der Kriterien</a:t>
            </a:r>
          </a:p>
        </p:txBody>
      </p:sp>
      <p:sp>
        <p:nvSpPr>
          <p:cNvPr id="5131" name="Textfeld 59"/>
          <p:cNvSpPr txBox="1">
            <a:spLocks noChangeArrowheads="1"/>
          </p:cNvSpPr>
          <p:nvPr/>
        </p:nvSpPr>
        <p:spPr bwMode="auto">
          <a:xfrm>
            <a:off x="1666875" y="4232275"/>
            <a:ext cx="3070225" cy="585788"/>
          </a:xfrm>
          <a:prstGeom prst="rect">
            <a:avLst/>
          </a:prstGeom>
          <a:solidFill>
            <a:srgbClr val="E7E7E7"/>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009EE0"/>
              </a:buClr>
              <a:defRPr>
                <a:solidFill>
                  <a:srgbClr val="005B82"/>
                </a:solidFill>
                <a:latin typeface="Arial" pitchFamily="34" charset="0"/>
              </a:defRPr>
            </a:lvl1pPr>
            <a:lvl2pPr marL="742950" indent="-285750" eaLnBrk="0" hangingPunct="0">
              <a:spcBef>
                <a:spcPct val="20000"/>
              </a:spcBef>
              <a:buClr>
                <a:srgbClr val="005B82"/>
              </a:buClr>
              <a:buFont typeface="Wingdings" pitchFamily="2" charset="2"/>
              <a:buChar char="§"/>
              <a:defRPr>
                <a:solidFill>
                  <a:srgbClr val="005B82"/>
                </a:solidFill>
                <a:latin typeface="Arial" pitchFamily="34" charset="0"/>
              </a:defRPr>
            </a:lvl2pPr>
            <a:lvl3pPr marL="1143000" indent="-228600" eaLnBrk="0" hangingPunct="0">
              <a:spcBef>
                <a:spcPct val="20000"/>
              </a:spcBef>
              <a:buClr>
                <a:srgbClr val="005B82"/>
              </a:buClr>
              <a:buFont typeface="Wingdings" pitchFamily="2" charset="2"/>
              <a:buChar char="§"/>
              <a:defRPr i="1">
                <a:solidFill>
                  <a:srgbClr val="005B82"/>
                </a:solidFill>
                <a:latin typeface="Arial" pitchFamily="34" charset="0"/>
              </a:defRPr>
            </a:lvl3pPr>
            <a:lvl4pPr marL="1600200" indent="-228600" eaLnBrk="0" hangingPunct="0">
              <a:spcBef>
                <a:spcPct val="20000"/>
              </a:spcBef>
              <a:buClr>
                <a:srgbClr val="009EE0"/>
              </a:buClr>
              <a:defRPr>
                <a:solidFill>
                  <a:srgbClr val="005B82"/>
                </a:solidFill>
                <a:latin typeface="Arial" pitchFamily="34" charset="0"/>
              </a:defRPr>
            </a:lvl4pPr>
            <a:lvl5pPr marL="2057400" indent="-228600" eaLnBrk="0" hangingPunct="0">
              <a:spcBef>
                <a:spcPct val="20000"/>
              </a:spcBef>
              <a:buClr>
                <a:srgbClr val="009EE0"/>
              </a:buClr>
              <a:defRPr>
                <a:solidFill>
                  <a:srgbClr val="005B82"/>
                </a:solidFill>
                <a:latin typeface="Arial" pitchFamily="34" charset="0"/>
              </a:defRPr>
            </a:lvl5pPr>
            <a:lvl6pPr marL="2514600" indent="-228600" eaLnBrk="0" fontAlgn="base" hangingPunct="0">
              <a:spcBef>
                <a:spcPct val="20000"/>
              </a:spcBef>
              <a:spcAft>
                <a:spcPct val="0"/>
              </a:spcAft>
              <a:buClr>
                <a:srgbClr val="009EE0"/>
              </a:buClr>
              <a:defRPr>
                <a:solidFill>
                  <a:srgbClr val="005B82"/>
                </a:solidFill>
                <a:latin typeface="Arial" pitchFamily="34" charset="0"/>
              </a:defRPr>
            </a:lvl6pPr>
            <a:lvl7pPr marL="2971800" indent="-228600" eaLnBrk="0" fontAlgn="base" hangingPunct="0">
              <a:spcBef>
                <a:spcPct val="20000"/>
              </a:spcBef>
              <a:spcAft>
                <a:spcPct val="0"/>
              </a:spcAft>
              <a:buClr>
                <a:srgbClr val="009EE0"/>
              </a:buClr>
              <a:defRPr>
                <a:solidFill>
                  <a:srgbClr val="005B82"/>
                </a:solidFill>
                <a:latin typeface="Arial" pitchFamily="34" charset="0"/>
              </a:defRPr>
            </a:lvl7pPr>
            <a:lvl8pPr marL="3429000" indent="-228600" eaLnBrk="0" fontAlgn="base" hangingPunct="0">
              <a:spcBef>
                <a:spcPct val="20000"/>
              </a:spcBef>
              <a:spcAft>
                <a:spcPct val="0"/>
              </a:spcAft>
              <a:buClr>
                <a:srgbClr val="009EE0"/>
              </a:buClr>
              <a:defRPr>
                <a:solidFill>
                  <a:srgbClr val="005B82"/>
                </a:solidFill>
                <a:latin typeface="Arial" pitchFamily="34" charset="0"/>
              </a:defRPr>
            </a:lvl8pPr>
            <a:lvl9pPr marL="3886200" indent="-228600" eaLnBrk="0" fontAlgn="base" hangingPunct="0">
              <a:spcBef>
                <a:spcPct val="20000"/>
              </a:spcBef>
              <a:spcAft>
                <a:spcPct val="0"/>
              </a:spcAft>
              <a:buClr>
                <a:srgbClr val="009EE0"/>
              </a:buClr>
              <a:defRPr>
                <a:solidFill>
                  <a:srgbClr val="005B82"/>
                </a:solidFill>
                <a:latin typeface="Arial" pitchFamily="34" charset="0"/>
              </a:defRPr>
            </a:lvl9pPr>
          </a:lstStyle>
          <a:p>
            <a:pPr eaLnBrk="1" hangingPunct="1">
              <a:spcBef>
                <a:spcPct val="0"/>
              </a:spcBef>
              <a:buClrTx/>
            </a:pPr>
            <a:r>
              <a:rPr lang="de-DE" altLang="de-DE" sz="1600" b="0">
                <a:solidFill>
                  <a:schemeClr val="tx1"/>
                </a:solidFill>
              </a:rPr>
              <a:t>6. Aggregation für alle   </a:t>
            </a:r>
          </a:p>
          <a:p>
            <a:pPr eaLnBrk="1" hangingPunct="1">
              <a:spcBef>
                <a:spcPct val="0"/>
              </a:spcBef>
              <a:buClrTx/>
            </a:pPr>
            <a:r>
              <a:rPr lang="de-DE" altLang="de-DE" sz="1600" b="0">
                <a:solidFill>
                  <a:schemeClr val="tx1"/>
                </a:solidFill>
              </a:rPr>
              <a:t>    Alternativen und Bewertung</a:t>
            </a:r>
          </a:p>
        </p:txBody>
      </p:sp>
      <p:sp>
        <p:nvSpPr>
          <p:cNvPr id="5132" name="Textfeld 71"/>
          <p:cNvSpPr txBox="1">
            <a:spLocks noChangeArrowheads="1"/>
          </p:cNvSpPr>
          <p:nvPr/>
        </p:nvSpPr>
        <p:spPr bwMode="auto">
          <a:xfrm rot="-5400000">
            <a:off x="-1661318" y="2875756"/>
            <a:ext cx="4535488" cy="339725"/>
          </a:xfrm>
          <a:prstGeom prst="rect">
            <a:avLst/>
          </a:prstGeom>
          <a:solidFill>
            <a:srgbClr val="E7E7E7"/>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009EE0"/>
              </a:buClr>
              <a:defRPr>
                <a:solidFill>
                  <a:srgbClr val="005B82"/>
                </a:solidFill>
                <a:latin typeface="Arial" pitchFamily="34" charset="0"/>
              </a:defRPr>
            </a:lvl1pPr>
            <a:lvl2pPr marL="742950" indent="-285750" eaLnBrk="0" hangingPunct="0">
              <a:spcBef>
                <a:spcPct val="20000"/>
              </a:spcBef>
              <a:buClr>
                <a:srgbClr val="005B82"/>
              </a:buClr>
              <a:buFont typeface="Wingdings" pitchFamily="2" charset="2"/>
              <a:buChar char="§"/>
              <a:defRPr>
                <a:solidFill>
                  <a:srgbClr val="005B82"/>
                </a:solidFill>
                <a:latin typeface="Arial" pitchFamily="34" charset="0"/>
              </a:defRPr>
            </a:lvl2pPr>
            <a:lvl3pPr marL="1143000" indent="-228600" eaLnBrk="0" hangingPunct="0">
              <a:spcBef>
                <a:spcPct val="20000"/>
              </a:spcBef>
              <a:buClr>
                <a:srgbClr val="005B82"/>
              </a:buClr>
              <a:buFont typeface="Wingdings" pitchFamily="2" charset="2"/>
              <a:buChar char="§"/>
              <a:defRPr i="1">
                <a:solidFill>
                  <a:srgbClr val="005B82"/>
                </a:solidFill>
                <a:latin typeface="Arial" pitchFamily="34" charset="0"/>
              </a:defRPr>
            </a:lvl3pPr>
            <a:lvl4pPr marL="1600200" indent="-228600" eaLnBrk="0" hangingPunct="0">
              <a:spcBef>
                <a:spcPct val="20000"/>
              </a:spcBef>
              <a:buClr>
                <a:srgbClr val="009EE0"/>
              </a:buClr>
              <a:defRPr>
                <a:solidFill>
                  <a:srgbClr val="005B82"/>
                </a:solidFill>
                <a:latin typeface="Arial" pitchFamily="34" charset="0"/>
              </a:defRPr>
            </a:lvl4pPr>
            <a:lvl5pPr marL="2057400" indent="-228600" eaLnBrk="0" hangingPunct="0">
              <a:spcBef>
                <a:spcPct val="20000"/>
              </a:spcBef>
              <a:buClr>
                <a:srgbClr val="009EE0"/>
              </a:buClr>
              <a:defRPr>
                <a:solidFill>
                  <a:srgbClr val="005B82"/>
                </a:solidFill>
                <a:latin typeface="Arial" pitchFamily="34" charset="0"/>
              </a:defRPr>
            </a:lvl5pPr>
            <a:lvl6pPr marL="2514600" indent="-228600" eaLnBrk="0" fontAlgn="base" hangingPunct="0">
              <a:spcBef>
                <a:spcPct val="20000"/>
              </a:spcBef>
              <a:spcAft>
                <a:spcPct val="0"/>
              </a:spcAft>
              <a:buClr>
                <a:srgbClr val="009EE0"/>
              </a:buClr>
              <a:defRPr>
                <a:solidFill>
                  <a:srgbClr val="005B82"/>
                </a:solidFill>
                <a:latin typeface="Arial" pitchFamily="34" charset="0"/>
              </a:defRPr>
            </a:lvl6pPr>
            <a:lvl7pPr marL="2971800" indent="-228600" eaLnBrk="0" fontAlgn="base" hangingPunct="0">
              <a:spcBef>
                <a:spcPct val="20000"/>
              </a:spcBef>
              <a:spcAft>
                <a:spcPct val="0"/>
              </a:spcAft>
              <a:buClr>
                <a:srgbClr val="009EE0"/>
              </a:buClr>
              <a:defRPr>
                <a:solidFill>
                  <a:srgbClr val="005B82"/>
                </a:solidFill>
                <a:latin typeface="Arial" pitchFamily="34" charset="0"/>
              </a:defRPr>
            </a:lvl7pPr>
            <a:lvl8pPr marL="3429000" indent="-228600" eaLnBrk="0" fontAlgn="base" hangingPunct="0">
              <a:spcBef>
                <a:spcPct val="20000"/>
              </a:spcBef>
              <a:spcAft>
                <a:spcPct val="0"/>
              </a:spcAft>
              <a:buClr>
                <a:srgbClr val="009EE0"/>
              </a:buClr>
              <a:defRPr>
                <a:solidFill>
                  <a:srgbClr val="005B82"/>
                </a:solidFill>
                <a:latin typeface="Arial" pitchFamily="34" charset="0"/>
              </a:defRPr>
            </a:lvl8pPr>
            <a:lvl9pPr marL="3886200" indent="-228600" eaLnBrk="0" fontAlgn="base" hangingPunct="0">
              <a:spcBef>
                <a:spcPct val="20000"/>
              </a:spcBef>
              <a:spcAft>
                <a:spcPct val="0"/>
              </a:spcAft>
              <a:buClr>
                <a:srgbClr val="009EE0"/>
              </a:buClr>
              <a:defRPr>
                <a:solidFill>
                  <a:srgbClr val="005B82"/>
                </a:solidFill>
                <a:latin typeface="Arial" pitchFamily="34" charset="0"/>
              </a:defRPr>
            </a:lvl9pPr>
          </a:lstStyle>
          <a:p>
            <a:pPr algn="ctr" eaLnBrk="1" hangingPunct="1">
              <a:spcBef>
                <a:spcPct val="0"/>
              </a:spcBef>
              <a:buClrTx/>
            </a:pPr>
            <a:r>
              <a:rPr lang="de-DE" altLang="de-DE" sz="1600" b="0">
                <a:solidFill>
                  <a:schemeClr val="tx1"/>
                </a:solidFill>
              </a:rPr>
              <a:t>Einbindung von Stakeholdern/Personengruppen</a:t>
            </a:r>
          </a:p>
        </p:txBody>
      </p:sp>
      <p:sp>
        <p:nvSpPr>
          <p:cNvPr id="5133" name="Rechteck 72"/>
          <p:cNvSpPr>
            <a:spLocks noChangeArrowheads="1"/>
          </p:cNvSpPr>
          <p:nvPr/>
        </p:nvSpPr>
        <p:spPr bwMode="auto">
          <a:xfrm>
            <a:off x="1136650" y="5006975"/>
            <a:ext cx="2212975" cy="338138"/>
          </a:xfrm>
          <a:prstGeom prst="rect">
            <a:avLst/>
          </a:prstGeom>
          <a:solidFill>
            <a:srgbClr val="E7E7E7"/>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009EE0"/>
              </a:buClr>
              <a:defRPr>
                <a:solidFill>
                  <a:srgbClr val="005B82"/>
                </a:solidFill>
                <a:latin typeface="Arial" pitchFamily="34" charset="0"/>
              </a:defRPr>
            </a:lvl1pPr>
            <a:lvl2pPr marL="742950" indent="-285750" eaLnBrk="0" hangingPunct="0">
              <a:spcBef>
                <a:spcPct val="20000"/>
              </a:spcBef>
              <a:buClr>
                <a:srgbClr val="005B82"/>
              </a:buClr>
              <a:buFont typeface="Wingdings" pitchFamily="2" charset="2"/>
              <a:buChar char="§"/>
              <a:defRPr>
                <a:solidFill>
                  <a:srgbClr val="005B82"/>
                </a:solidFill>
                <a:latin typeface="Arial" pitchFamily="34" charset="0"/>
              </a:defRPr>
            </a:lvl2pPr>
            <a:lvl3pPr marL="1143000" indent="-228600" eaLnBrk="0" hangingPunct="0">
              <a:spcBef>
                <a:spcPct val="20000"/>
              </a:spcBef>
              <a:buClr>
                <a:srgbClr val="005B82"/>
              </a:buClr>
              <a:buFont typeface="Wingdings" pitchFamily="2" charset="2"/>
              <a:buChar char="§"/>
              <a:defRPr i="1">
                <a:solidFill>
                  <a:srgbClr val="005B82"/>
                </a:solidFill>
                <a:latin typeface="Arial" pitchFamily="34" charset="0"/>
              </a:defRPr>
            </a:lvl3pPr>
            <a:lvl4pPr marL="1600200" indent="-228600" eaLnBrk="0" hangingPunct="0">
              <a:spcBef>
                <a:spcPct val="20000"/>
              </a:spcBef>
              <a:buClr>
                <a:srgbClr val="009EE0"/>
              </a:buClr>
              <a:defRPr>
                <a:solidFill>
                  <a:srgbClr val="005B82"/>
                </a:solidFill>
                <a:latin typeface="Arial" pitchFamily="34" charset="0"/>
              </a:defRPr>
            </a:lvl4pPr>
            <a:lvl5pPr marL="2057400" indent="-228600" eaLnBrk="0" hangingPunct="0">
              <a:spcBef>
                <a:spcPct val="20000"/>
              </a:spcBef>
              <a:buClr>
                <a:srgbClr val="009EE0"/>
              </a:buClr>
              <a:defRPr>
                <a:solidFill>
                  <a:srgbClr val="005B82"/>
                </a:solidFill>
                <a:latin typeface="Arial" pitchFamily="34" charset="0"/>
              </a:defRPr>
            </a:lvl5pPr>
            <a:lvl6pPr marL="2514600" indent="-228600" eaLnBrk="0" fontAlgn="base" hangingPunct="0">
              <a:spcBef>
                <a:spcPct val="20000"/>
              </a:spcBef>
              <a:spcAft>
                <a:spcPct val="0"/>
              </a:spcAft>
              <a:buClr>
                <a:srgbClr val="009EE0"/>
              </a:buClr>
              <a:defRPr>
                <a:solidFill>
                  <a:srgbClr val="005B82"/>
                </a:solidFill>
                <a:latin typeface="Arial" pitchFamily="34" charset="0"/>
              </a:defRPr>
            </a:lvl6pPr>
            <a:lvl7pPr marL="2971800" indent="-228600" eaLnBrk="0" fontAlgn="base" hangingPunct="0">
              <a:spcBef>
                <a:spcPct val="20000"/>
              </a:spcBef>
              <a:spcAft>
                <a:spcPct val="0"/>
              </a:spcAft>
              <a:buClr>
                <a:srgbClr val="009EE0"/>
              </a:buClr>
              <a:defRPr>
                <a:solidFill>
                  <a:srgbClr val="005B82"/>
                </a:solidFill>
                <a:latin typeface="Arial" pitchFamily="34" charset="0"/>
              </a:defRPr>
            </a:lvl7pPr>
            <a:lvl8pPr marL="3429000" indent="-228600" eaLnBrk="0" fontAlgn="base" hangingPunct="0">
              <a:spcBef>
                <a:spcPct val="20000"/>
              </a:spcBef>
              <a:spcAft>
                <a:spcPct val="0"/>
              </a:spcAft>
              <a:buClr>
                <a:srgbClr val="009EE0"/>
              </a:buClr>
              <a:defRPr>
                <a:solidFill>
                  <a:srgbClr val="005B82"/>
                </a:solidFill>
                <a:latin typeface="Arial" pitchFamily="34" charset="0"/>
              </a:defRPr>
            </a:lvl8pPr>
            <a:lvl9pPr marL="3886200" indent="-228600" eaLnBrk="0" fontAlgn="base" hangingPunct="0">
              <a:spcBef>
                <a:spcPct val="20000"/>
              </a:spcBef>
              <a:spcAft>
                <a:spcPct val="0"/>
              </a:spcAft>
              <a:buClr>
                <a:srgbClr val="009EE0"/>
              </a:buClr>
              <a:defRPr>
                <a:solidFill>
                  <a:srgbClr val="005B82"/>
                </a:solidFill>
                <a:latin typeface="Arial" pitchFamily="34" charset="0"/>
              </a:defRPr>
            </a:lvl9pPr>
          </a:lstStyle>
          <a:p>
            <a:pPr eaLnBrk="1" hangingPunct="1">
              <a:spcBef>
                <a:spcPct val="0"/>
              </a:spcBef>
              <a:buClrTx/>
            </a:pPr>
            <a:r>
              <a:rPr lang="de-DE" altLang="de-DE" sz="1600" b="0">
                <a:solidFill>
                  <a:schemeClr val="tx1"/>
                </a:solidFill>
              </a:rPr>
              <a:t>7. Sensitivitätsanalyse</a:t>
            </a:r>
          </a:p>
        </p:txBody>
      </p:sp>
      <p:sp>
        <p:nvSpPr>
          <p:cNvPr id="5134" name="Textfeld 76"/>
          <p:cNvSpPr txBox="1">
            <a:spLocks noChangeArrowheads="1"/>
          </p:cNvSpPr>
          <p:nvPr/>
        </p:nvSpPr>
        <p:spPr bwMode="auto">
          <a:xfrm>
            <a:off x="5394325" y="692150"/>
            <a:ext cx="4486275"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009EE0"/>
              </a:buClr>
              <a:defRPr>
                <a:solidFill>
                  <a:srgbClr val="005B82"/>
                </a:solidFill>
                <a:latin typeface="Arial" pitchFamily="34" charset="0"/>
              </a:defRPr>
            </a:lvl1pPr>
            <a:lvl2pPr marL="742950" indent="-285750" eaLnBrk="0" hangingPunct="0">
              <a:spcBef>
                <a:spcPct val="20000"/>
              </a:spcBef>
              <a:buClr>
                <a:srgbClr val="005B82"/>
              </a:buClr>
              <a:buFont typeface="Wingdings" pitchFamily="2" charset="2"/>
              <a:buChar char="§"/>
              <a:defRPr>
                <a:solidFill>
                  <a:srgbClr val="005B82"/>
                </a:solidFill>
                <a:latin typeface="Arial" pitchFamily="34" charset="0"/>
              </a:defRPr>
            </a:lvl2pPr>
            <a:lvl3pPr marL="1143000" indent="-228600" eaLnBrk="0" hangingPunct="0">
              <a:spcBef>
                <a:spcPct val="20000"/>
              </a:spcBef>
              <a:buClr>
                <a:srgbClr val="005B82"/>
              </a:buClr>
              <a:buFont typeface="Wingdings" pitchFamily="2" charset="2"/>
              <a:buChar char="§"/>
              <a:defRPr i="1">
                <a:solidFill>
                  <a:srgbClr val="005B82"/>
                </a:solidFill>
                <a:latin typeface="Arial" pitchFamily="34" charset="0"/>
              </a:defRPr>
            </a:lvl3pPr>
            <a:lvl4pPr marL="1600200" indent="-228600" eaLnBrk="0" hangingPunct="0">
              <a:spcBef>
                <a:spcPct val="20000"/>
              </a:spcBef>
              <a:buClr>
                <a:srgbClr val="009EE0"/>
              </a:buClr>
              <a:defRPr>
                <a:solidFill>
                  <a:srgbClr val="005B82"/>
                </a:solidFill>
                <a:latin typeface="Arial" pitchFamily="34" charset="0"/>
              </a:defRPr>
            </a:lvl4pPr>
            <a:lvl5pPr marL="2057400" indent="-228600" eaLnBrk="0" hangingPunct="0">
              <a:spcBef>
                <a:spcPct val="20000"/>
              </a:spcBef>
              <a:buClr>
                <a:srgbClr val="009EE0"/>
              </a:buClr>
              <a:defRPr>
                <a:solidFill>
                  <a:srgbClr val="005B82"/>
                </a:solidFill>
                <a:latin typeface="Arial" pitchFamily="34" charset="0"/>
              </a:defRPr>
            </a:lvl5pPr>
            <a:lvl6pPr marL="2514600" indent="-228600" eaLnBrk="0" fontAlgn="base" hangingPunct="0">
              <a:spcBef>
                <a:spcPct val="20000"/>
              </a:spcBef>
              <a:spcAft>
                <a:spcPct val="0"/>
              </a:spcAft>
              <a:buClr>
                <a:srgbClr val="009EE0"/>
              </a:buClr>
              <a:defRPr>
                <a:solidFill>
                  <a:srgbClr val="005B82"/>
                </a:solidFill>
                <a:latin typeface="Arial" pitchFamily="34" charset="0"/>
              </a:defRPr>
            </a:lvl6pPr>
            <a:lvl7pPr marL="2971800" indent="-228600" eaLnBrk="0" fontAlgn="base" hangingPunct="0">
              <a:spcBef>
                <a:spcPct val="20000"/>
              </a:spcBef>
              <a:spcAft>
                <a:spcPct val="0"/>
              </a:spcAft>
              <a:buClr>
                <a:srgbClr val="009EE0"/>
              </a:buClr>
              <a:defRPr>
                <a:solidFill>
                  <a:srgbClr val="005B82"/>
                </a:solidFill>
                <a:latin typeface="Arial" pitchFamily="34" charset="0"/>
              </a:defRPr>
            </a:lvl7pPr>
            <a:lvl8pPr marL="3429000" indent="-228600" eaLnBrk="0" fontAlgn="base" hangingPunct="0">
              <a:spcBef>
                <a:spcPct val="20000"/>
              </a:spcBef>
              <a:spcAft>
                <a:spcPct val="0"/>
              </a:spcAft>
              <a:buClr>
                <a:srgbClr val="009EE0"/>
              </a:buClr>
              <a:defRPr>
                <a:solidFill>
                  <a:srgbClr val="005B82"/>
                </a:solidFill>
                <a:latin typeface="Arial" pitchFamily="34" charset="0"/>
              </a:defRPr>
            </a:lvl8pPr>
            <a:lvl9pPr marL="3886200" indent="-228600" eaLnBrk="0" fontAlgn="base" hangingPunct="0">
              <a:spcBef>
                <a:spcPct val="20000"/>
              </a:spcBef>
              <a:spcAft>
                <a:spcPct val="0"/>
              </a:spcAft>
              <a:buClr>
                <a:srgbClr val="009EE0"/>
              </a:buClr>
              <a:defRPr>
                <a:solidFill>
                  <a:srgbClr val="005B82"/>
                </a:solidFill>
                <a:latin typeface="Arial" pitchFamily="34" charset="0"/>
              </a:defRPr>
            </a:lvl9pPr>
          </a:lstStyle>
          <a:p>
            <a:pPr eaLnBrk="1" hangingPunct="1">
              <a:spcBef>
                <a:spcPct val="0"/>
              </a:spcBef>
              <a:buClrTx/>
            </a:pPr>
            <a:r>
              <a:rPr lang="de-DE" altLang="de-DE" sz="1500" b="0"/>
              <a:t>Definition von Ober- und Unterzielen; Identifikation des Entscheidungsträgers und Stakeholdern</a:t>
            </a:r>
          </a:p>
        </p:txBody>
      </p:sp>
      <p:sp>
        <p:nvSpPr>
          <p:cNvPr id="5135" name="Textfeld 77"/>
          <p:cNvSpPr txBox="1">
            <a:spLocks noChangeArrowheads="1"/>
          </p:cNvSpPr>
          <p:nvPr/>
        </p:nvSpPr>
        <p:spPr bwMode="auto">
          <a:xfrm rot="-5400000">
            <a:off x="111125" y="3471863"/>
            <a:ext cx="2090737" cy="585788"/>
          </a:xfrm>
          <a:prstGeom prst="rect">
            <a:avLst/>
          </a:prstGeom>
          <a:solidFill>
            <a:srgbClr val="E7E7E7"/>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009EE0"/>
              </a:buClr>
              <a:defRPr>
                <a:solidFill>
                  <a:srgbClr val="005B82"/>
                </a:solidFill>
                <a:latin typeface="Arial" pitchFamily="34" charset="0"/>
              </a:defRPr>
            </a:lvl1pPr>
            <a:lvl2pPr marL="742950" indent="-285750" eaLnBrk="0" hangingPunct="0">
              <a:spcBef>
                <a:spcPct val="20000"/>
              </a:spcBef>
              <a:buClr>
                <a:srgbClr val="005B82"/>
              </a:buClr>
              <a:buFont typeface="Wingdings" pitchFamily="2" charset="2"/>
              <a:buChar char="§"/>
              <a:defRPr>
                <a:solidFill>
                  <a:srgbClr val="005B82"/>
                </a:solidFill>
                <a:latin typeface="Arial" pitchFamily="34" charset="0"/>
              </a:defRPr>
            </a:lvl2pPr>
            <a:lvl3pPr marL="1143000" indent="-228600" eaLnBrk="0" hangingPunct="0">
              <a:spcBef>
                <a:spcPct val="20000"/>
              </a:spcBef>
              <a:buClr>
                <a:srgbClr val="005B82"/>
              </a:buClr>
              <a:buFont typeface="Wingdings" pitchFamily="2" charset="2"/>
              <a:buChar char="§"/>
              <a:defRPr i="1">
                <a:solidFill>
                  <a:srgbClr val="005B82"/>
                </a:solidFill>
                <a:latin typeface="Arial" pitchFamily="34" charset="0"/>
              </a:defRPr>
            </a:lvl3pPr>
            <a:lvl4pPr marL="1600200" indent="-228600" eaLnBrk="0" hangingPunct="0">
              <a:spcBef>
                <a:spcPct val="20000"/>
              </a:spcBef>
              <a:buClr>
                <a:srgbClr val="009EE0"/>
              </a:buClr>
              <a:defRPr>
                <a:solidFill>
                  <a:srgbClr val="005B82"/>
                </a:solidFill>
                <a:latin typeface="Arial" pitchFamily="34" charset="0"/>
              </a:defRPr>
            </a:lvl4pPr>
            <a:lvl5pPr marL="2057400" indent="-228600" eaLnBrk="0" hangingPunct="0">
              <a:spcBef>
                <a:spcPct val="20000"/>
              </a:spcBef>
              <a:buClr>
                <a:srgbClr val="009EE0"/>
              </a:buClr>
              <a:defRPr>
                <a:solidFill>
                  <a:srgbClr val="005B82"/>
                </a:solidFill>
                <a:latin typeface="Arial" pitchFamily="34" charset="0"/>
              </a:defRPr>
            </a:lvl5pPr>
            <a:lvl6pPr marL="2514600" indent="-228600" eaLnBrk="0" fontAlgn="base" hangingPunct="0">
              <a:spcBef>
                <a:spcPct val="20000"/>
              </a:spcBef>
              <a:spcAft>
                <a:spcPct val="0"/>
              </a:spcAft>
              <a:buClr>
                <a:srgbClr val="009EE0"/>
              </a:buClr>
              <a:defRPr>
                <a:solidFill>
                  <a:srgbClr val="005B82"/>
                </a:solidFill>
                <a:latin typeface="Arial" pitchFamily="34" charset="0"/>
              </a:defRPr>
            </a:lvl6pPr>
            <a:lvl7pPr marL="2971800" indent="-228600" eaLnBrk="0" fontAlgn="base" hangingPunct="0">
              <a:spcBef>
                <a:spcPct val="20000"/>
              </a:spcBef>
              <a:spcAft>
                <a:spcPct val="0"/>
              </a:spcAft>
              <a:buClr>
                <a:srgbClr val="009EE0"/>
              </a:buClr>
              <a:defRPr>
                <a:solidFill>
                  <a:srgbClr val="005B82"/>
                </a:solidFill>
                <a:latin typeface="Arial" pitchFamily="34" charset="0"/>
              </a:defRPr>
            </a:lvl7pPr>
            <a:lvl8pPr marL="3429000" indent="-228600" eaLnBrk="0" fontAlgn="base" hangingPunct="0">
              <a:spcBef>
                <a:spcPct val="20000"/>
              </a:spcBef>
              <a:spcAft>
                <a:spcPct val="0"/>
              </a:spcAft>
              <a:buClr>
                <a:srgbClr val="009EE0"/>
              </a:buClr>
              <a:defRPr>
                <a:solidFill>
                  <a:srgbClr val="005B82"/>
                </a:solidFill>
                <a:latin typeface="Arial" pitchFamily="34" charset="0"/>
              </a:defRPr>
            </a:lvl8pPr>
            <a:lvl9pPr marL="3886200" indent="-228600" eaLnBrk="0" fontAlgn="base" hangingPunct="0">
              <a:spcBef>
                <a:spcPct val="20000"/>
              </a:spcBef>
              <a:spcAft>
                <a:spcPct val="0"/>
              </a:spcAft>
              <a:buClr>
                <a:srgbClr val="009EE0"/>
              </a:buClr>
              <a:defRPr>
                <a:solidFill>
                  <a:srgbClr val="005B82"/>
                </a:solidFill>
                <a:latin typeface="Arial" pitchFamily="34" charset="0"/>
              </a:defRPr>
            </a:lvl9pPr>
          </a:lstStyle>
          <a:p>
            <a:pPr algn="ctr" eaLnBrk="1" hangingPunct="1">
              <a:spcBef>
                <a:spcPct val="0"/>
              </a:spcBef>
              <a:buClrTx/>
            </a:pPr>
            <a:r>
              <a:rPr lang="de-DE" altLang="de-DE" sz="1600" b="0">
                <a:solidFill>
                  <a:schemeClr val="tx1"/>
                </a:solidFill>
              </a:rPr>
              <a:t>Berücksichtigung von Unsicherheiten</a:t>
            </a:r>
          </a:p>
        </p:txBody>
      </p:sp>
      <p:cxnSp>
        <p:nvCxnSpPr>
          <p:cNvPr id="5136" name="Gerade Verbindung 78"/>
          <p:cNvCxnSpPr>
            <a:cxnSpLocks noChangeShapeType="1"/>
            <a:endCxn id="5129" idx="1"/>
          </p:cNvCxnSpPr>
          <p:nvPr/>
        </p:nvCxnSpPr>
        <p:spPr bwMode="auto">
          <a:xfrm>
            <a:off x="1449388" y="3017838"/>
            <a:ext cx="222250" cy="0"/>
          </a:xfrm>
          <a:prstGeom prst="line">
            <a:avLst/>
          </a:prstGeom>
          <a:noFill/>
          <a:ln w="9525" algn="ctr">
            <a:solidFill>
              <a:schemeClr val="tx1"/>
            </a:solidFill>
            <a:round/>
            <a:headEnd type="triangle" w="med" len="med"/>
            <a:tailEnd type="triangle" w="med" len="med"/>
          </a:ln>
          <a:extLst>
            <a:ext uri="{909E8E84-426E-40DD-AFC4-6F175D3DCCD1}">
              <a14:hiddenFill xmlns:a14="http://schemas.microsoft.com/office/drawing/2010/main">
                <a:noFill/>
              </a14:hiddenFill>
            </a:ext>
          </a:extLst>
        </p:spPr>
      </p:cxnSp>
      <p:cxnSp>
        <p:nvCxnSpPr>
          <p:cNvPr id="5137" name="Gerade Verbindung 79"/>
          <p:cNvCxnSpPr>
            <a:cxnSpLocks noChangeShapeType="1"/>
          </p:cNvCxnSpPr>
          <p:nvPr/>
        </p:nvCxnSpPr>
        <p:spPr bwMode="auto">
          <a:xfrm>
            <a:off x="1458913" y="3802063"/>
            <a:ext cx="220662" cy="0"/>
          </a:xfrm>
          <a:prstGeom prst="line">
            <a:avLst/>
          </a:prstGeom>
          <a:noFill/>
          <a:ln w="9525" algn="ctr">
            <a:solidFill>
              <a:schemeClr val="tx1"/>
            </a:solidFill>
            <a:round/>
            <a:headEnd type="triangle" w="med" len="med"/>
            <a:tailEnd type="triangle" w="med" len="med"/>
          </a:ln>
          <a:extLst>
            <a:ext uri="{909E8E84-426E-40DD-AFC4-6F175D3DCCD1}">
              <a14:hiddenFill xmlns:a14="http://schemas.microsoft.com/office/drawing/2010/main">
                <a:noFill/>
              </a14:hiddenFill>
            </a:ext>
          </a:extLst>
        </p:spPr>
      </p:cxnSp>
      <p:cxnSp>
        <p:nvCxnSpPr>
          <p:cNvPr id="5138" name="Gerade Verbindung 80"/>
          <p:cNvCxnSpPr>
            <a:cxnSpLocks noChangeShapeType="1"/>
          </p:cNvCxnSpPr>
          <p:nvPr/>
        </p:nvCxnSpPr>
        <p:spPr bwMode="auto">
          <a:xfrm>
            <a:off x="1449388" y="4524375"/>
            <a:ext cx="222250" cy="0"/>
          </a:xfrm>
          <a:prstGeom prst="line">
            <a:avLst/>
          </a:prstGeom>
          <a:noFill/>
          <a:ln w="9525" algn="ctr">
            <a:solidFill>
              <a:schemeClr val="tx1"/>
            </a:solidFill>
            <a:round/>
            <a:headEnd type="triangle" w="med" len="med"/>
            <a:tailEnd type="triangle" w="med" len="med"/>
          </a:ln>
          <a:extLst>
            <a:ext uri="{909E8E84-426E-40DD-AFC4-6F175D3DCCD1}">
              <a14:hiddenFill xmlns:a14="http://schemas.microsoft.com/office/drawing/2010/main">
                <a:noFill/>
              </a14:hiddenFill>
            </a:ext>
          </a:extLst>
        </p:spPr>
      </p:cxnSp>
      <p:cxnSp>
        <p:nvCxnSpPr>
          <p:cNvPr id="5139" name="Gerade Verbindung 81"/>
          <p:cNvCxnSpPr>
            <a:cxnSpLocks noChangeShapeType="1"/>
          </p:cNvCxnSpPr>
          <p:nvPr/>
        </p:nvCxnSpPr>
        <p:spPr bwMode="auto">
          <a:xfrm>
            <a:off x="787400" y="977900"/>
            <a:ext cx="349250" cy="0"/>
          </a:xfrm>
          <a:prstGeom prst="line">
            <a:avLst/>
          </a:prstGeom>
          <a:noFill/>
          <a:ln w="9525" algn="ctr">
            <a:solidFill>
              <a:schemeClr val="tx1"/>
            </a:solidFill>
            <a:round/>
            <a:headEnd type="triangle" w="med" len="med"/>
            <a:tailEnd type="triangle" w="med" len="med"/>
          </a:ln>
          <a:extLst>
            <a:ext uri="{909E8E84-426E-40DD-AFC4-6F175D3DCCD1}">
              <a14:hiddenFill xmlns:a14="http://schemas.microsoft.com/office/drawing/2010/main">
                <a:noFill/>
              </a14:hiddenFill>
            </a:ext>
          </a:extLst>
        </p:spPr>
      </p:cxnSp>
      <p:cxnSp>
        <p:nvCxnSpPr>
          <p:cNvPr id="5140" name="Gerade Verbindung 82"/>
          <p:cNvCxnSpPr>
            <a:cxnSpLocks noChangeShapeType="1"/>
          </p:cNvCxnSpPr>
          <p:nvPr/>
        </p:nvCxnSpPr>
        <p:spPr bwMode="auto">
          <a:xfrm>
            <a:off x="776288" y="1570038"/>
            <a:ext cx="360362" cy="0"/>
          </a:xfrm>
          <a:prstGeom prst="line">
            <a:avLst/>
          </a:prstGeom>
          <a:noFill/>
          <a:ln w="9525" algn="ctr">
            <a:solidFill>
              <a:schemeClr val="tx1"/>
            </a:solidFill>
            <a:round/>
            <a:headEnd type="triangle" w="med" len="med"/>
            <a:tailEnd type="triangle" w="med" len="med"/>
          </a:ln>
          <a:extLst>
            <a:ext uri="{909E8E84-426E-40DD-AFC4-6F175D3DCCD1}">
              <a14:hiddenFill xmlns:a14="http://schemas.microsoft.com/office/drawing/2010/main">
                <a:noFill/>
              </a14:hiddenFill>
            </a:ext>
          </a:extLst>
        </p:spPr>
      </p:cxnSp>
      <p:cxnSp>
        <p:nvCxnSpPr>
          <p:cNvPr id="5141" name="Gerade Verbindung 83"/>
          <p:cNvCxnSpPr>
            <a:cxnSpLocks noChangeShapeType="1"/>
          </p:cNvCxnSpPr>
          <p:nvPr/>
        </p:nvCxnSpPr>
        <p:spPr bwMode="auto">
          <a:xfrm>
            <a:off x="765175" y="2235200"/>
            <a:ext cx="371475" cy="0"/>
          </a:xfrm>
          <a:prstGeom prst="line">
            <a:avLst/>
          </a:prstGeom>
          <a:noFill/>
          <a:ln w="9525" algn="ctr">
            <a:solidFill>
              <a:schemeClr val="tx1"/>
            </a:solidFill>
            <a:round/>
            <a:headEnd type="triangle" w="med" len="med"/>
            <a:tailEnd type="triangle" w="med" len="med"/>
          </a:ln>
          <a:extLst>
            <a:ext uri="{909E8E84-426E-40DD-AFC4-6F175D3DCCD1}">
              <a14:hiddenFill xmlns:a14="http://schemas.microsoft.com/office/drawing/2010/main">
                <a:noFill/>
              </a14:hiddenFill>
            </a:ext>
          </a:extLst>
        </p:spPr>
      </p:cxnSp>
      <p:cxnSp>
        <p:nvCxnSpPr>
          <p:cNvPr id="5142" name="Gerade Verbindung 84"/>
          <p:cNvCxnSpPr>
            <a:cxnSpLocks noChangeShapeType="1"/>
          </p:cNvCxnSpPr>
          <p:nvPr/>
        </p:nvCxnSpPr>
        <p:spPr bwMode="auto">
          <a:xfrm flipV="1">
            <a:off x="787400" y="5176838"/>
            <a:ext cx="349250" cy="0"/>
          </a:xfrm>
          <a:prstGeom prst="line">
            <a:avLst/>
          </a:prstGeom>
          <a:noFill/>
          <a:ln w="9525" algn="ctr">
            <a:solidFill>
              <a:schemeClr val="tx1"/>
            </a:solidFill>
            <a:round/>
            <a:headEnd type="triangle" w="med" len="med"/>
            <a:tailEnd type="triangle" w="med" len="med"/>
          </a:ln>
          <a:extLst>
            <a:ext uri="{909E8E84-426E-40DD-AFC4-6F175D3DCCD1}">
              <a14:hiddenFill xmlns:a14="http://schemas.microsoft.com/office/drawing/2010/main">
                <a:noFill/>
              </a14:hiddenFill>
            </a:ext>
          </a:extLst>
        </p:spPr>
      </p:cxnSp>
      <p:sp>
        <p:nvSpPr>
          <p:cNvPr id="5143" name="Textfeld 85"/>
          <p:cNvSpPr txBox="1">
            <a:spLocks noChangeArrowheads="1"/>
          </p:cNvSpPr>
          <p:nvPr/>
        </p:nvSpPr>
        <p:spPr bwMode="auto">
          <a:xfrm>
            <a:off x="5959475" y="5673725"/>
            <a:ext cx="267335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009EE0"/>
              </a:buClr>
              <a:defRPr>
                <a:solidFill>
                  <a:srgbClr val="005B82"/>
                </a:solidFill>
                <a:latin typeface="Arial" pitchFamily="34" charset="0"/>
              </a:defRPr>
            </a:lvl1pPr>
            <a:lvl2pPr marL="742950" indent="-285750" eaLnBrk="0" hangingPunct="0">
              <a:spcBef>
                <a:spcPct val="20000"/>
              </a:spcBef>
              <a:buClr>
                <a:srgbClr val="005B82"/>
              </a:buClr>
              <a:buFont typeface="Wingdings" pitchFamily="2" charset="2"/>
              <a:buChar char="§"/>
              <a:defRPr>
                <a:solidFill>
                  <a:srgbClr val="005B82"/>
                </a:solidFill>
                <a:latin typeface="Arial" pitchFamily="34" charset="0"/>
              </a:defRPr>
            </a:lvl2pPr>
            <a:lvl3pPr marL="1143000" indent="-228600" eaLnBrk="0" hangingPunct="0">
              <a:spcBef>
                <a:spcPct val="20000"/>
              </a:spcBef>
              <a:buClr>
                <a:srgbClr val="005B82"/>
              </a:buClr>
              <a:buFont typeface="Wingdings" pitchFamily="2" charset="2"/>
              <a:buChar char="§"/>
              <a:defRPr i="1">
                <a:solidFill>
                  <a:srgbClr val="005B82"/>
                </a:solidFill>
                <a:latin typeface="Arial" pitchFamily="34" charset="0"/>
              </a:defRPr>
            </a:lvl3pPr>
            <a:lvl4pPr marL="1600200" indent="-228600" eaLnBrk="0" hangingPunct="0">
              <a:spcBef>
                <a:spcPct val="20000"/>
              </a:spcBef>
              <a:buClr>
                <a:srgbClr val="009EE0"/>
              </a:buClr>
              <a:defRPr>
                <a:solidFill>
                  <a:srgbClr val="005B82"/>
                </a:solidFill>
                <a:latin typeface="Arial" pitchFamily="34" charset="0"/>
              </a:defRPr>
            </a:lvl4pPr>
            <a:lvl5pPr marL="2057400" indent="-228600" eaLnBrk="0" hangingPunct="0">
              <a:spcBef>
                <a:spcPct val="20000"/>
              </a:spcBef>
              <a:buClr>
                <a:srgbClr val="009EE0"/>
              </a:buClr>
              <a:defRPr>
                <a:solidFill>
                  <a:srgbClr val="005B82"/>
                </a:solidFill>
                <a:latin typeface="Arial" pitchFamily="34" charset="0"/>
              </a:defRPr>
            </a:lvl5pPr>
            <a:lvl6pPr marL="2514600" indent="-228600" eaLnBrk="0" fontAlgn="base" hangingPunct="0">
              <a:spcBef>
                <a:spcPct val="20000"/>
              </a:spcBef>
              <a:spcAft>
                <a:spcPct val="0"/>
              </a:spcAft>
              <a:buClr>
                <a:srgbClr val="009EE0"/>
              </a:buClr>
              <a:defRPr>
                <a:solidFill>
                  <a:srgbClr val="005B82"/>
                </a:solidFill>
                <a:latin typeface="Arial" pitchFamily="34" charset="0"/>
              </a:defRPr>
            </a:lvl6pPr>
            <a:lvl7pPr marL="2971800" indent="-228600" eaLnBrk="0" fontAlgn="base" hangingPunct="0">
              <a:spcBef>
                <a:spcPct val="20000"/>
              </a:spcBef>
              <a:spcAft>
                <a:spcPct val="0"/>
              </a:spcAft>
              <a:buClr>
                <a:srgbClr val="009EE0"/>
              </a:buClr>
              <a:defRPr>
                <a:solidFill>
                  <a:srgbClr val="005B82"/>
                </a:solidFill>
                <a:latin typeface="Arial" pitchFamily="34" charset="0"/>
              </a:defRPr>
            </a:lvl7pPr>
            <a:lvl8pPr marL="3429000" indent="-228600" eaLnBrk="0" fontAlgn="base" hangingPunct="0">
              <a:spcBef>
                <a:spcPct val="20000"/>
              </a:spcBef>
              <a:spcAft>
                <a:spcPct val="0"/>
              </a:spcAft>
              <a:buClr>
                <a:srgbClr val="009EE0"/>
              </a:buClr>
              <a:defRPr>
                <a:solidFill>
                  <a:srgbClr val="005B82"/>
                </a:solidFill>
                <a:latin typeface="Arial" pitchFamily="34" charset="0"/>
              </a:defRPr>
            </a:lvl8pPr>
            <a:lvl9pPr marL="3886200" indent="-228600" eaLnBrk="0" fontAlgn="base" hangingPunct="0">
              <a:spcBef>
                <a:spcPct val="20000"/>
              </a:spcBef>
              <a:spcAft>
                <a:spcPct val="0"/>
              </a:spcAft>
              <a:buClr>
                <a:srgbClr val="009EE0"/>
              </a:buClr>
              <a:defRPr>
                <a:solidFill>
                  <a:srgbClr val="005B82"/>
                </a:solidFill>
                <a:latin typeface="Arial" pitchFamily="34" charset="0"/>
              </a:defRPr>
            </a:lvl9pPr>
          </a:lstStyle>
          <a:p>
            <a:pPr algn="ctr" eaLnBrk="1" hangingPunct="1">
              <a:spcBef>
                <a:spcPct val="0"/>
              </a:spcBef>
              <a:buClrTx/>
            </a:pPr>
            <a:r>
              <a:rPr lang="de-DE" altLang="de-DE"/>
              <a:t>Entscheidung für eine </a:t>
            </a:r>
          </a:p>
          <a:p>
            <a:pPr algn="ctr" eaLnBrk="1" hangingPunct="1">
              <a:spcBef>
                <a:spcPct val="0"/>
              </a:spcBef>
              <a:buClrTx/>
            </a:pPr>
            <a:r>
              <a:rPr lang="de-DE" altLang="de-DE"/>
              <a:t>Alternative</a:t>
            </a:r>
          </a:p>
        </p:txBody>
      </p:sp>
      <p:grpSp>
        <p:nvGrpSpPr>
          <p:cNvPr id="5144" name="Gruppieren 87"/>
          <p:cNvGrpSpPr>
            <a:grpSpLocks/>
          </p:cNvGrpSpPr>
          <p:nvPr/>
        </p:nvGrpSpPr>
        <p:grpSpPr bwMode="auto">
          <a:xfrm>
            <a:off x="4016375" y="2578100"/>
            <a:ext cx="912813" cy="1019175"/>
            <a:chOff x="7420423" y="2218182"/>
            <a:chExt cx="1204174" cy="1067613"/>
          </a:xfrm>
        </p:grpSpPr>
        <p:sp>
          <p:nvSpPr>
            <p:cNvPr id="5161" name="Nach unten gekrümmter Pfeil 88"/>
            <p:cNvSpPr>
              <a:spLocks noChangeArrowheads="1"/>
            </p:cNvSpPr>
            <p:nvPr/>
          </p:nvSpPr>
          <p:spPr bwMode="auto">
            <a:xfrm rot="5400000">
              <a:off x="7822988" y="2484185"/>
              <a:ext cx="1018444" cy="584775"/>
            </a:xfrm>
            <a:prstGeom prst="curvedDownArrow">
              <a:avLst>
                <a:gd name="adj1" fmla="val 25003"/>
                <a:gd name="adj2" fmla="val 49998"/>
                <a:gd name="adj3" fmla="val 25000"/>
              </a:avLst>
            </a:prstGeom>
            <a:solidFill>
              <a:schemeClr val="accent1"/>
            </a:solidFill>
            <a:ln w="9525" algn="ctr">
              <a:solidFill>
                <a:schemeClr val="tx1"/>
              </a:solidFill>
              <a:round/>
              <a:headEnd/>
              <a:tailEnd/>
            </a:ln>
          </p:spPr>
          <p:txBody>
            <a:bodyPr/>
            <a:lstStyle>
              <a:lvl1pPr eaLnBrk="0" hangingPunct="0">
                <a:spcBef>
                  <a:spcPct val="20000"/>
                </a:spcBef>
                <a:buClr>
                  <a:srgbClr val="009EE0"/>
                </a:buClr>
                <a:defRPr>
                  <a:solidFill>
                    <a:srgbClr val="005B82"/>
                  </a:solidFill>
                  <a:latin typeface="Arial" pitchFamily="34" charset="0"/>
                </a:defRPr>
              </a:lvl1pPr>
              <a:lvl2pPr marL="742950" indent="-285750" eaLnBrk="0" hangingPunct="0">
                <a:spcBef>
                  <a:spcPct val="20000"/>
                </a:spcBef>
                <a:buClr>
                  <a:srgbClr val="005B82"/>
                </a:buClr>
                <a:buFont typeface="Wingdings" pitchFamily="2" charset="2"/>
                <a:buChar char="§"/>
                <a:defRPr>
                  <a:solidFill>
                    <a:srgbClr val="005B82"/>
                  </a:solidFill>
                  <a:latin typeface="Arial" pitchFamily="34" charset="0"/>
                </a:defRPr>
              </a:lvl2pPr>
              <a:lvl3pPr marL="1143000" indent="-228600" eaLnBrk="0" hangingPunct="0">
                <a:spcBef>
                  <a:spcPct val="20000"/>
                </a:spcBef>
                <a:buClr>
                  <a:srgbClr val="005B82"/>
                </a:buClr>
                <a:buFont typeface="Wingdings" pitchFamily="2" charset="2"/>
                <a:buChar char="§"/>
                <a:defRPr i="1">
                  <a:solidFill>
                    <a:srgbClr val="005B82"/>
                  </a:solidFill>
                  <a:latin typeface="Arial" pitchFamily="34" charset="0"/>
                </a:defRPr>
              </a:lvl3pPr>
              <a:lvl4pPr marL="1600200" indent="-228600" eaLnBrk="0" hangingPunct="0">
                <a:spcBef>
                  <a:spcPct val="20000"/>
                </a:spcBef>
                <a:buClr>
                  <a:srgbClr val="009EE0"/>
                </a:buClr>
                <a:defRPr>
                  <a:solidFill>
                    <a:srgbClr val="005B82"/>
                  </a:solidFill>
                  <a:latin typeface="Arial" pitchFamily="34" charset="0"/>
                </a:defRPr>
              </a:lvl4pPr>
              <a:lvl5pPr marL="2057400" indent="-228600" eaLnBrk="0" hangingPunct="0">
                <a:spcBef>
                  <a:spcPct val="20000"/>
                </a:spcBef>
                <a:buClr>
                  <a:srgbClr val="009EE0"/>
                </a:buClr>
                <a:defRPr>
                  <a:solidFill>
                    <a:srgbClr val="005B82"/>
                  </a:solidFill>
                  <a:latin typeface="Arial" pitchFamily="34" charset="0"/>
                </a:defRPr>
              </a:lvl5pPr>
              <a:lvl6pPr marL="2514600" indent="-228600" eaLnBrk="0" fontAlgn="base" hangingPunct="0">
                <a:spcBef>
                  <a:spcPct val="20000"/>
                </a:spcBef>
                <a:spcAft>
                  <a:spcPct val="0"/>
                </a:spcAft>
                <a:buClr>
                  <a:srgbClr val="009EE0"/>
                </a:buClr>
                <a:defRPr>
                  <a:solidFill>
                    <a:srgbClr val="005B82"/>
                  </a:solidFill>
                  <a:latin typeface="Arial" pitchFamily="34" charset="0"/>
                </a:defRPr>
              </a:lvl6pPr>
              <a:lvl7pPr marL="2971800" indent="-228600" eaLnBrk="0" fontAlgn="base" hangingPunct="0">
                <a:spcBef>
                  <a:spcPct val="20000"/>
                </a:spcBef>
                <a:spcAft>
                  <a:spcPct val="0"/>
                </a:spcAft>
                <a:buClr>
                  <a:srgbClr val="009EE0"/>
                </a:buClr>
                <a:defRPr>
                  <a:solidFill>
                    <a:srgbClr val="005B82"/>
                  </a:solidFill>
                  <a:latin typeface="Arial" pitchFamily="34" charset="0"/>
                </a:defRPr>
              </a:lvl7pPr>
              <a:lvl8pPr marL="3429000" indent="-228600" eaLnBrk="0" fontAlgn="base" hangingPunct="0">
                <a:spcBef>
                  <a:spcPct val="20000"/>
                </a:spcBef>
                <a:spcAft>
                  <a:spcPct val="0"/>
                </a:spcAft>
                <a:buClr>
                  <a:srgbClr val="009EE0"/>
                </a:buClr>
                <a:defRPr>
                  <a:solidFill>
                    <a:srgbClr val="005B82"/>
                  </a:solidFill>
                  <a:latin typeface="Arial" pitchFamily="34" charset="0"/>
                </a:defRPr>
              </a:lvl8pPr>
              <a:lvl9pPr marL="3886200" indent="-228600" eaLnBrk="0" fontAlgn="base" hangingPunct="0">
                <a:spcBef>
                  <a:spcPct val="20000"/>
                </a:spcBef>
                <a:spcAft>
                  <a:spcPct val="0"/>
                </a:spcAft>
                <a:buClr>
                  <a:srgbClr val="009EE0"/>
                </a:buClr>
                <a:defRPr>
                  <a:solidFill>
                    <a:srgbClr val="005B82"/>
                  </a:solidFill>
                  <a:latin typeface="Arial" pitchFamily="34" charset="0"/>
                </a:defRPr>
              </a:lvl9pPr>
            </a:lstStyle>
            <a:p>
              <a:pPr eaLnBrk="1" hangingPunct="1">
                <a:spcBef>
                  <a:spcPct val="0"/>
                </a:spcBef>
                <a:buClrTx/>
              </a:pPr>
              <a:endParaRPr lang="en-US" altLang="de-DE">
                <a:solidFill>
                  <a:schemeClr val="tx1"/>
                </a:solidFill>
              </a:endParaRPr>
            </a:p>
          </p:txBody>
        </p:sp>
        <p:sp>
          <p:nvSpPr>
            <p:cNvPr id="5162" name="Nach unten gekrümmter Pfeil 89"/>
            <p:cNvSpPr>
              <a:spLocks noChangeArrowheads="1"/>
            </p:cNvSpPr>
            <p:nvPr/>
          </p:nvSpPr>
          <p:spPr bwMode="auto">
            <a:xfrm rot="-5400000">
              <a:off x="7203589" y="2435016"/>
              <a:ext cx="1018444" cy="584775"/>
            </a:xfrm>
            <a:prstGeom prst="curvedDownArrow">
              <a:avLst>
                <a:gd name="adj1" fmla="val 25003"/>
                <a:gd name="adj2" fmla="val 49998"/>
                <a:gd name="adj3" fmla="val 25000"/>
              </a:avLst>
            </a:prstGeom>
            <a:solidFill>
              <a:schemeClr val="accent1"/>
            </a:solidFill>
            <a:ln w="9525" algn="ctr">
              <a:solidFill>
                <a:schemeClr val="tx1"/>
              </a:solidFill>
              <a:round/>
              <a:headEnd/>
              <a:tailEnd/>
            </a:ln>
          </p:spPr>
          <p:txBody>
            <a:bodyPr/>
            <a:lstStyle>
              <a:lvl1pPr eaLnBrk="0" hangingPunct="0">
                <a:spcBef>
                  <a:spcPct val="20000"/>
                </a:spcBef>
                <a:buClr>
                  <a:srgbClr val="009EE0"/>
                </a:buClr>
                <a:defRPr>
                  <a:solidFill>
                    <a:srgbClr val="005B82"/>
                  </a:solidFill>
                  <a:latin typeface="Arial" pitchFamily="34" charset="0"/>
                </a:defRPr>
              </a:lvl1pPr>
              <a:lvl2pPr marL="742950" indent="-285750" eaLnBrk="0" hangingPunct="0">
                <a:spcBef>
                  <a:spcPct val="20000"/>
                </a:spcBef>
                <a:buClr>
                  <a:srgbClr val="005B82"/>
                </a:buClr>
                <a:buFont typeface="Wingdings" pitchFamily="2" charset="2"/>
                <a:buChar char="§"/>
                <a:defRPr>
                  <a:solidFill>
                    <a:srgbClr val="005B82"/>
                  </a:solidFill>
                  <a:latin typeface="Arial" pitchFamily="34" charset="0"/>
                </a:defRPr>
              </a:lvl2pPr>
              <a:lvl3pPr marL="1143000" indent="-228600" eaLnBrk="0" hangingPunct="0">
                <a:spcBef>
                  <a:spcPct val="20000"/>
                </a:spcBef>
                <a:buClr>
                  <a:srgbClr val="005B82"/>
                </a:buClr>
                <a:buFont typeface="Wingdings" pitchFamily="2" charset="2"/>
                <a:buChar char="§"/>
                <a:defRPr i="1">
                  <a:solidFill>
                    <a:srgbClr val="005B82"/>
                  </a:solidFill>
                  <a:latin typeface="Arial" pitchFamily="34" charset="0"/>
                </a:defRPr>
              </a:lvl3pPr>
              <a:lvl4pPr marL="1600200" indent="-228600" eaLnBrk="0" hangingPunct="0">
                <a:spcBef>
                  <a:spcPct val="20000"/>
                </a:spcBef>
                <a:buClr>
                  <a:srgbClr val="009EE0"/>
                </a:buClr>
                <a:defRPr>
                  <a:solidFill>
                    <a:srgbClr val="005B82"/>
                  </a:solidFill>
                  <a:latin typeface="Arial" pitchFamily="34" charset="0"/>
                </a:defRPr>
              </a:lvl4pPr>
              <a:lvl5pPr marL="2057400" indent="-228600" eaLnBrk="0" hangingPunct="0">
                <a:spcBef>
                  <a:spcPct val="20000"/>
                </a:spcBef>
                <a:buClr>
                  <a:srgbClr val="009EE0"/>
                </a:buClr>
                <a:defRPr>
                  <a:solidFill>
                    <a:srgbClr val="005B82"/>
                  </a:solidFill>
                  <a:latin typeface="Arial" pitchFamily="34" charset="0"/>
                </a:defRPr>
              </a:lvl5pPr>
              <a:lvl6pPr marL="2514600" indent="-228600" eaLnBrk="0" fontAlgn="base" hangingPunct="0">
                <a:spcBef>
                  <a:spcPct val="20000"/>
                </a:spcBef>
                <a:spcAft>
                  <a:spcPct val="0"/>
                </a:spcAft>
                <a:buClr>
                  <a:srgbClr val="009EE0"/>
                </a:buClr>
                <a:defRPr>
                  <a:solidFill>
                    <a:srgbClr val="005B82"/>
                  </a:solidFill>
                  <a:latin typeface="Arial" pitchFamily="34" charset="0"/>
                </a:defRPr>
              </a:lvl6pPr>
              <a:lvl7pPr marL="2971800" indent="-228600" eaLnBrk="0" fontAlgn="base" hangingPunct="0">
                <a:spcBef>
                  <a:spcPct val="20000"/>
                </a:spcBef>
                <a:spcAft>
                  <a:spcPct val="0"/>
                </a:spcAft>
                <a:buClr>
                  <a:srgbClr val="009EE0"/>
                </a:buClr>
                <a:defRPr>
                  <a:solidFill>
                    <a:srgbClr val="005B82"/>
                  </a:solidFill>
                  <a:latin typeface="Arial" pitchFamily="34" charset="0"/>
                </a:defRPr>
              </a:lvl7pPr>
              <a:lvl8pPr marL="3429000" indent="-228600" eaLnBrk="0" fontAlgn="base" hangingPunct="0">
                <a:spcBef>
                  <a:spcPct val="20000"/>
                </a:spcBef>
                <a:spcAft>
                  <a:spcPct val="0"/>
                </a:spcAft>
                <a:buClr>
                  <a:srgbClr val="009EE0"/>
                </a:buClr>
                <a:defRPr>
                  <a:solidFill>
                    <a:srgbClr val="005B82"/>
                  </a:solidFill>
                  <a:latin typeface="Arial" pitchFamily="34" charset="0"/>
                </a:defRPr>
              </a:lvl8pPr>
              <a:lvl9pPr marL="3886200" indent="-228600" eaLnBrk="0" fontAlgn="base" hangingPunct="0">
                <a:spcBef>
                  <a:spcPct val="20000"/>
                </a:spcBef>
                <a:spcAft>
                  <a:spcPct val="0"/>
                </a:spcAft>
                <a:buClr>
                  <a:srgbClr val="009EE0"/>
                </a:buClr>
                <a:defRPr>
                  <a:solidFill>
                    <a:srgbClr val="005B82"/>
                  </a:solidFill>
                  <a:latin typeface="Arial" pitchFamily="34" charset="0"/>
                </a:defRPr>
              </a:lvl9pPr>
            </a:lstStyle>
            <a:p>
              <a:pPr eaLnBrk="1" hangingPunct="1">
                <a:spcBef>
                  <a:spcPct val="0"/>
                </a:spcBef>
                <a:buClrTx/>
              </a:pPr>
              <a:endParaRPr lang="en-US" altLang="de-DE">
                <a:solidFill>
                  <a:schemeClr val="tx1"/>
                </a:solidFill>
              </a:endParaRPr>
            </a:p>
          </p:txBody>
        </p:sp>
      </p:grpSp>
      <p:sp>
        <p:nvSpPr>
          <p:cNvPr id="5145" name="Textfeld 90"/>
          <p:cNvSpPr txBox="1">
            <a:spLocks noChangeArrowheads="1"/>
          </p:cNvSpPr>
          <p:nvPr/>
        </p:nvSpPr>
        <p:spPr bwMode="auto">
          <a:xfrm>
            <a:off x="5426075" y="1354138"/>
            <a:ext cx="4386263" cy="32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009EE0"/>
              </a:buClr>
              <a:defRPr>
                <a:solidFill>
                  <a:srgbClr val="005B82"/>
                </a:solidFill>
                <a:latin typeface="Arial" pitchFamily="34" charset="0"/>
              </a:defRPr>
            </a:lvl1pPr>
            <a:lvl2pPr marL="742950" indent="-285750" eaLnBrk="0" hangingPunct="0">
              <a:spcBef>
                <a:spcPct val="20000"/>
              </a:spcBef>
              <a:buClr>
                <a:srgbClr val="005B82"/>
              </a:buClr>
              <a:buFont typeface="Wingdings" pitchFamily="2" charset="2"/>
              <a:buChar char="§"/>
              <a:defRPr>
                <a:solidFill>
                  <a:srgbClr val="005B82"/>
                </a:solidFill>
                <a:latin typeface="Arial" pitchFamily="34" charset="0"/>
              </a:defRPr>
            </a:lvl2pPr>
            <a:lvl3pPr marL="1143000" indent="-228600" eaLnBrk="0" hangingPunct="0">
              <a:spcBef>
                <a:spcPct val="20000"/>
              </a:spcBef>
              <a:buClr>
                <a:srgbClr val="005B82"/>
              </a:buClr>
              <a:buFont typeface="Wingdings" pitchFamily="2" charset="2"/>
              <a:buChar char="§"/>
              <a:defRPr i="1">
                <a:solidFill>
                  <a:srgbClr val="005B82"/>
                </a:solidFill>
                <a:latin typeface="Arial" pitchFamily="34" charset="0"/>
              </a:defRPr>
            </a:lvl3pPr>
            <a:lvl4pPr marL="1600200" indent="-228600" eaLnBrk="0" hangingPunct="0">
              <a:spcBef>
                <a:spcPct val="20000"/>
              </a:spcBef>
              <a:buClr>
                <a:srgbClr val="009EE0"/>
              </a:buClr>
              <a:defRPr>
                <a:solidFill>
                  <a:srgbClr val="005B82"/>
                </a:solidFill>
                <a:latin typeface="Arial" pitchFamily="34" charset="0"/>
              </a:defRPr>
            </a:lvl4pPr>
            <a:lvl5pPr marL="2057400" indent="-228600" eaLnBrk="0" hangingPunct="0">
              <a:spcBef>
                <a:spcPct val="20000"/>
              </a:spcBef>
              <a:buClr>
                <a:srgbClr val="009EE0"/>
              </a:buClr>
              <a:defRPr>
                <a:solidFill>
                  <a:srgbClr val="005B82"/>
                </a:solidFill>
                <a:latin typeface="Arial" pitchFamily="34" charset="0"/>
              </a:defRPr>
            </a:lvl5pPr>
            <a:lvl6pPr marL="2514600" indent="-228600" eaLnBrk="0" fontAlgn="base" hangingPunct="0">
              <a:spcBef>
                <a:spcPct val="20000"/>
              </a:spcBef>
              <a:spcAft>
                <a:spcPct val="0"/>
              </a:spcAft>
              <a:buClr>
                <a:srgbClr val="009EE0"/>
              </a:buClr>
              <a:defRPr>
                <a:solidFill>
                  <a:srgbClr val="005B82"/>
                </a:solidFill>
                <a:latin typeface="Arial" pitchFamily="34" charset="0"/>
              </a:defRPr>
            </a:lvl6pPr>
            <a:lvl7pPr marL="2971800" indent="-228600" eaLnBrk="0" fontAlgn="base" hangingPunct="0">
              <a:spcBef>
                <a:spcPct val="20000"/>
              </a:spcBef>
              <a:spcAft>
                <a:spcPct val="0"/>
              </a:spcAft>
              <a:buClr>
                <a:srgbClr val="009EE0"/>
              </a:buClr>
              <a:defRPr>
                <a:solidFill>
                  <a:srgbClr val="005B82"/>
                </a:solidFill>
                <a:latin typeface="Arial" pitchFamily="34" charset="0"/>
              </a:defRPr>
            </a:lvl7pPr>
            <a:lvl8pPr marL="3429000" indent="-228600" eaLnBrk="0" fontAlgn="base" hangingPunct="0">
              <a:spcBef>
                <a:spcPct val="20000"/>
              </a:spcBef>
              <a:spcAft>
                <a:spcPct val="0"/>
              </a:spcAft>
              <a:buClr>
                <a:srgbClr val="009EE0"/>
              </a:buClr>
              <a:defRPr>
                <a:solidFill>
                  <a:srgbClr val="005B82"/>
                </a:solidFill>
                <a:latin typeface="Arial" pitchFamily="34" charset="0"/>
              </a:defRPr>
            </a:lvl8pPr>
            <a:lvl9pPr marL="3886200" indent="-228600" eaLnBrk="0" fontAlgn="base" hangingPunct="0">
              <a:spcBef>
                <a:spcPct val="20000"/>
              </a:spcBef>
              <a:spcAft>
                <a:spcPct val="0"/>
              </a:spcAft>
              <a:buClr>
                <a:srgbClr val="009EE0"/>
              </a:buClr>
              <a:defRPr>
                <a:solidFill>
                  <a:srgbClr val="005B82"/>
                </a:solidFill>
                <a:latin typeface="Arial" pitchFamily="34" charset="0"/>
              </a:defRPr>
            </a:lvl9pPr>
          </a:lstStyle>
          <a:p>
            <a:pPr eaLnBrk="1" hangingPunct="1">
              <a:spcBef>
                <a:spcPct val="0"/>
              </a:spcBef>
              <a:buClrTx/>
            </a:pPr>
            <a:r>
              <a:rPr lang="de-DE" altLang="de-DE" sz="1500" b="0"/>
              <a:t>Alternativen bereits vorhanden oder zu definieren</a:t>
            </a:r>
            <a:endParaRPr lang="en-US" altLang="de-DE" sz="1500" b="0"/>
          </a:p>
        </p:txBody>
      </p:sp>
      <p:sp>
        <p:nvSpPr>
          <p:cNvPr id="5146" name="Rechteck 91"/>
          <p:cNvSpPr>
            <a:spLocks noChangeArrowheads="1"/>
          </p:cNvSpPr>
          <p:nvPr/>
        </p:nvSpPr>
        <p:spPr bwMode="auto">
          <a:xfrm>
            <a:off x="4054475" y="2844800"/>
            <a:ext cx="920750"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009EE0"/>
              </a:buClr>
              <a:defRPr>
                <a:solidFill>
                  <a:srgbClr val="005B82"/>
                </a:solidFill>
                <a:latin typeface="Arial" pitchFamily="34" charset="0"/>
              </a:defRPr>
            </a:lvl1pPr>
            <a:lvl2pPr marL="742950" indent="-285750" eaLnBrk="0" hangingPunct="0">
              <a:spcBef>
                <a:spcPct val="20000"/>
              </a:spcBef>
              <a:buClr>
                <a:srgbClr val="005B82"/>
              </a:buClr>
              <a:buFont typeface="Wingdings" pitchFamily="2" charset="2"/>
              <a:buChar char="§"/>
              <a:defRPr>
                <a:solidFill>
                  <a:srgbClr val="005B82"/>
                </a:solidFill>
                <a:latin typeface="Arial" pitchFamily="34" charset="0"/>
              </a:defRPr>
            </a:lvl2pPr>
            <a:lvl3pPr marL="1143000" indent="-228600" eaLnBrk="0" hangingPunct="0">
              <a:spcBef>
                <a:spcPct val="20000"/>
              </a:spcBef>
              <a:buClr>
                <a:srgbClr val="005B82"/>
              </a:buClr>
              <a:buFont typeface="Wingdings" pitchFamily="2" charset="2"/>
              <a:buChar char="§"/>
              <a:defRPr i="1">
                <a:solidFill>
                  <a:srgbClr val="005B82"/>
                </a:solidFill>
                <a:latin typeface="Arial" pitchFamily="34" charset="0"/>
              </a:defRPr>
            </a:lvl3pPr>
            <a:lvl4pPr marL="1600200" indent="-228600" eaLnBrk="0" hangingPunct="0">
              <a:spcBef>
                <a:spcPct val="20000"/>
              </a:spcBef>
              <a:buClr>
                <a:srgbClr val="009EE0"/>
              </a:buClr>
              <a:defRPr>
                <a:solidFill>
                  <a:srgbClr val="005B82"/>
                </a:solidFill>
                <a:latin typeface="Arial" pitchFamily="34" charset="0"/>
              </a:defRPr>
            </a:lvl4pPr>
            <a:lvl5pPr marL="2057400" indent="-228600" eaLnBrk="0" hangingPunct="0">
              <a:spcBef>
                <a:spcPct val="20000"/>
              </a:spcBef>
              <a:buClr>
                <a:srgbClr val="009EE0"/>
              </a:buClr>
              <a:defRPr>
                <a:solidFill>
                  <a:srgbClr val="005B82"/>
                </a:solidFill>
                <a:latin typeface="Arial" pitchFamily="34" charset="0"/>
              </a:defRPr>
            </a:lvl5pPr>
            <a:lvl6pPr marL="2514600" indent="-228600" eaLnBrk="0" fontAlgn="base" hangingPunct="0">
              <a:spcBef>
                <a:spcPct val="20000"/>
              </a:spcBef>
              <a:spcAft>
                <a:spcPct val="0"/>
              </a:spcAft>
              <a:buClr>
                <a:srgbClr val="009EE0"/>
              </a:buClr>
              <a:defRPr>
                <a:solidFill>
                  <a:srgbClr val="005B82"/>
                </a:solidFill>
                <a:latin typeface="Arial" pitchFamily="34" charset="0"/>
              </a:defRPr>
            </a:lvl6pPr>
            <a:lvl7pPr marL="2971800" indent="-228600" eaLnBrk="0" fontAlgn="base" hangingPunct="0">
              <a:spcBef>
                <a:spcPct val="20000"/>
              </a:spcBef>
              <a:spcAft>
                <a:spcPct val="0"/>
              </a:spcAft>
              <a:buClr>
                <a:srgbClr val="009EE0"/>
              </a:buClr>
              <a:defRPr>
                <a:solidFill>
                  <a:srgbClr val="005B82"/>
                </a:solidFill>
                <a:latin typeface="Arial" pitchFamily="34" charset="0"/>
              </a:defRPr>
            </a:lvl7pPr>
            <a:lvl8pPr marL="3429000" indent="-228600" eaLnBrk="0" fontAlgn="base" hangingPunct="0">
              <a:spcBef>
                <a:spcPct val="20000"/>
              </a:spcBef>
              <a:spcAft>
                <a:spcPct val="0"/>
              </a:spcAft>
              <a:buClr>
                <a:srgbClr val="009EE0"/>
              </a:buClr>
              <a:defRPr>
                <a:solidFill>
                  <a:srgbClr val="005B82"/>
                </a:solidFill>
                <a:latin typeface="Arial" pitchFamily="34" charset="0"/>
              </a:defRPr>
            </a:lvl8pPr>
            <a:lvl9pPr marL="3886200" indent="-228600" eaLnBrk="0" fontAlgn="base" hangingPunct="0">
              <a:spcBef>
                <a:spcPct val="20000"/>
              </a:spcBef>
              <a:spcAft>
                <a:spcPct val="0"/>
              </a:spcAft>
              <a:buClr>
                <a:srgbClr val="009EE0"/>
              </a:buClr>
              <a:defRPr>
                <a:solidFill>
                  <a:srgbClr val="005B82"/>
                </a:solidFill>
                <a:latin typeface="Arial" pitchFamily="34" charset="0"/>
              </a:defRPr>
            </a:lvl9pPr>
          </a:lstStyle>
          <a:p>
            <a:pPr algn="ctr" eaLnBrk="1" hangingPunct="1">
              <a:spcBef>
                <a:spcPct val="0"/>
              </a:spcBef>
              <a:buClrTx/>
            </a:pPr>
            <a:r>
              <a:rPr lang="de-DE" altLang="de-DE" sz="1400" b="0">
                <a:solidFill>
                  <a:schemeClr val="tx1"/>
                </a:solidFill>
              </a:rPr>
              <a:t>iterativer </a:t>
            </a:r>
          </a:p>
          <a:p>
            <a:pPr algn="ctr" eaLnBrk="1" hangingPunct="1">
              <a:spcBef>
                <a:spcPct val="0"/>
              </a:spcBef>
              <a:buClrTx/>
            </a:pPr>
            <a:r>
              <a:rPr lang="de-DE" altLang="de-DE" sz="1400" b="0">
                <a:solidFill>
                  <a:schemeClr val="tx1"/>
                </a:solidFill>
              </a:rPr>
              <a:t>Prozess</a:t>
            </a:r>
          </a:p>
        </p:txBody>
      </p:sp>
      <p:cxnSp>
        <p:nvCxnSpPr>
          <p:cNvPr id="5147" name="Gerade Verbindung 92"/>
          <p:cNvCxnSpPr>
            <a:cxnSpLocks noChangeShapeType="1"/>
          </p:cNvCxnSpPr>
          <p:nvPr/>
        </p:nvCxnSpPr>
        <p:spPr bwMode="auto">
          <a:xfrm>
            <a:off x="5457825" y="1262063"/>
            <a:ext cx="4248150" cy="0"/>
          </a:xfrm>
          <a:prstGeom prst="line">
            <a:avLst/>
          </a:prstGeom>
          <a:noFill/>
          <a:ln w="9525" algn="ctr">
            <a:solidFill>
              <a:srgbClr val="005B82"/>
            </a:solidFill>
            <a:prstDash val="dash"/>
            <a:round/>
            <a:headEnd/>
            <a:tailEnd/>
          </a:ln>
          <a:extLst>
            <a:ext uri="{909E8E84-426E-40DD-AFC4-6F175D3DCCD1}">
              <a14:hiddenFill xmlns:a14="http://schemas.microsoft.com/office/drawing/2010/main">
                <a:noFill/>
              </a14:hiddenFill>
            </a:ext>
          </a:extLst>
        </p:spPr>
      </p:cxnSp>
      <p:cxnSp>
        <p:nvCxnSpPr>
          <p:cNvPr id="5148" name="Gerade Verbindung 93"/>
          <p:cNvCxnSpPr>
            <a:cxnSpLocks noChangeShapeType="1"/>
          </p:cNvCxnSpPr>
          <p:nvPr/>
        </p:nvCxnSpPr>
        <p:spPr bwMode="auto">
          <a:xfrm>
            <a:off x="5384800" y="1784350"/>
            <a:ext cx="4248150" cy="0"/>
          </a:xfrm>
          <a:prstGeom prst="line">
            <a:avLst/>
          </a:prstGeom>
          <a:noFill/>
          <a:ln w="9525" algn="ctr">
            <a:solidFill>
              <a:srgbClr val="005B82"/>
            </a:solidFill>
            <a:prstDash val="dash"/>
            <a:round/>
            <a:headEnd/>
            <a:tailEnd/>
          </a:ln>
          <a:extLst>
            <a:ext uri="{909E8E84-426E-40DD-AFC4-6F175D3DCCD1}">
              <a14:hiddenFill xmlns:a14="http://schemas.microsoft.com/office/drawing/2010/main">
                <a:noFill/>
              </a14:hiddenFill>
            </a:ext>
          </a:extLst>
        </p:spPr>
      </p:cxnSp>
      <p:sp>
        <p:nvSpPr>
          <p:cNvPr id="5149" name="Textfeld 94"/>
          <p:cNvSpPr txBox="1">
            <a:spLocks noChangeArrowheads="1"/>
          </p:cNvSpPr>
          <p:nvPr/>
        </p:nvSpPr>
        <p:spPr bwMode="auto">
          <a:xfrm>
            <a:off x="5394325" y="1833563"/>
            <a:ext cx="4535488" cy="78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009EE0"/>
              </a:buClr>
              <a:defRPr>
                <a:solidFill>
                  <a:srgbClr val="005B82"/>
                </a:solidFill>
                <a:latin typeface="Arial" pitchFamily="34" charset="0"/>
              </a:defRPr>
            </a:lvl1pPr>
            <a:lvl2pPr marL="742950" indent="-285750" eaLnBrk="0" hangingPunct="0">
              <a:spcBef>
                <a:spcPct val="20000"/>
              </a:spcBef>
              <a:buClr>
                <a:srgbClr val="005B82"/>
              </a:buClr>
              <a:buFont typeface="Wingdings" pitchFamily="2" charset="2"/>
              <a:buChar char="§"/>
              <a:defRPr>
                <a:solidFill>
                  <a:srgbClr val="005B82"/>
                </a:solidFill>
                <a:latin typeface="Arial" pitchFamily="34" charset="0"/>
              </a:defRPr>
            </a:lvl2pPr>
            <a:lvl3pPr marL="1143000" indent="-228600" eaLnBrk="0" hangingPunct="0">
              <a:spcBef>
                <a:spcPct val="20000"/>
              </a:spcBef>
              <a:buClr>
                <a:srgbClr val="005B82"/>
              </a:buClr>
              <a:buFont typeface="Wingdings" pitchFamily="2" charset="2"/>
              <a:buChar char="§"/>
              <a:defRPr i="1">
                <a:solidFill>
                  <a:srgbClr val="005B82"/>
                </a:solidFill>
                <a:latin typeface="Arial" pitchFamily="34" charset="0"/>
              </a:defRPr>
            </a:lvl3pPr>
            <a:lvl4pPr marL="1600200" indent="-228600" eaLnBrk="0" hangingPunct="0">
              <a:spcBef>
                <a:spcPct val="20000"/>
              </a:spcBef>
              <a:buClr>
                <a:srgbClr val="009EE0"/>
              </a:buClr>
              <a:defRPr>
                <a:solidFill>
                  <a:srgbClr val="005B82"/>
                </a:solidFill>
                <a:latin typeface="Arial" pitchFamily="34" charset="0"/>
              </a:defRPr>
            </a:lvl4pPr>
            <a:lvl5pPr marL="2057400" indent="-228600" eaLnBrk="0" hangingPunct="0">
              <a:spcBef>
                <a:spcPct val="20000"/>
              </a:spcBef>
              <a:buClr>
                <a:srgbClr val="009EE0"/>
              </a:buClr>
              <a:defRPr>
                <a:solidFill>
                  <a:srgbClr val="005B82"/>
                </a:solidFill>
                <a:latin typeface="Arial" pitchFamily="34" charset="0"/>
              </a:defRPr>
            </a:lvl5pPr>
            <a:lvl6pPr marL="2514600" indent="-228600" eaLnBrk="0" fontAlgn="base" hangingPunct="0">
              <a:spcBef>
                <a:spcPct val="20000"/>
              </a:spcBef>
              <a:spcAft>
                <a:spcPct val="0"/>
              </a:spcAft>
              <a:buClr>
                <a:srgbClr val="009EE0"/>
              </a:buClr>
              <a:defRPr>
                <a:solidFill>
                  <a:srgbClr val="005B82"/>
                </a:solidFill>
                <a:latin typeface="Arial" pitchFamily="34" charset="0"/>
              </a:defRPr>
            </a:lvl6pPr>
            <a:lvl7pPr marL="2971800" indent="-228600" eaLnBrk="0" fontAlgn="base" hangingPunct="0">
              <a:spcBef>
                <a:spcPct val="20000"/>
              </a:spcBef>
              <a:spcAft>
                <a:spcPct val="0"/>
              </a:spcAft>
              <a:buClr>
                <a:srgbClr val="009EE0"/>
              </a:buClr>
              <a:defRPr>
                <a:solidFill>
                  <a:srgbClr val="005B82"/>
                </a:solidFill>
                <a:latin typeface="Arial" pitchFamily="34" charset="0"/>
              </a:defRPr>
            </a:lvl7pPr>
            <a:lvl8pPr marL="3429000" indent="-228600" eaLnBrk="0" fontAlgn="base" hangingPunct="0">
              <a:spcBef>
                <a:spcPct val="20000"/>
              </a:spcBef>
              <a:spcAft>
                <a:spcPct val="0"/>
              </a:spcAft>
              <a:buClr>
                <a:srgbClr val="009EE0"/>
              </a:buClr>
              <a:defRPr>
                <a:solidFill>
                  <a:srgbClr val="005B82"/>
                </a:solidFill>
                <a:latin typeface="Arial" pitchFamily="34" charset="0"/>
              </a:defRPr>
            </a:lvl8pPr>
            <a:lvl9pPr marL="3886200" indent="-228600" eaLnBrk="0" fontAlgn="base" hangingPunct="0">
              <a:spcBef>
                <a:spcPct val="20000"/>
              </a:spcBef>
              <a:spcAft>
                <a:spcPct val="0"/>
              </a:spcAft>
              <a:buClr>
                <a:srgbClr val="009EE0"/>
              </a:buClr>
              <a:defRPr>
                <a:solidFill>
                  <a:srgbClr val="005B82"/>
                </a:solidFill>
                <a:latin typeface="Arial" pitchFamily="34" charset="0"/>
              </a:defRPr>
            </a:lvl9pPr>
          </a:lstStyle>
          <a:p>
            <a:pPr eaLnBrk="1" hangingPunct="1">
              <a:spcBef>
                <a:spcPct val="0"/>
              </a:spcBef>
              <a:buClrTx/>
            </a:pPr>
            <a:r>
              <a:rPr lang="de-DE" altLang="de-DE" sz="1500" b="0" i="1"/>
              <a:t>Top down </a:t>
            </a:r>
            <a:r>
              <a:rPr lang="de-DE" altLang="de-DE" sz="1500" b="0"/>
              <a:t>approach: Basierend auf den Zielen</a:t>
            </a:r>
            <a:r>
              <a:rPr lang="de-DE" altLang="de-DE" sz="1500" b="0" i="1"/>
              <a:t> </a:t>
            </a:r>
          </a:p>
          <a:p>
            <a:pPr eaLnBrk="1" hangingPunct="1">
              <a:spcBef>
                <a:spcPct val="0"/>
              </a:spcBef>
              <a:buClrTx/>
            </a:pPr>
            <a:r>
              <a:rPr lang="de-DE" altLang="de-DE" sz="1500" b="0" i="1"/>
              <a:t>Bottom up </a:t>
            </a:r>
            <a:r>
              <a:rPr lang="de-DE" altLang="de-DE" sz="1500" b="0"/>
              <a:t>approach: Basierend auf den  </a:t>
            </a:r>
          </a:p>
          <a:p>
            <a:pPr eaLnBrk="1" hangingPunct="1">
              <a:spcBef>
                <a:spcPct val="0"/>
              </a:spcBef>
              <a:buClrTx/>
            </a:pPr>
            <a:r>
              <a:rPr lang="de-DE" altLang="de-DE" sz="1500" b="0"/>
              <a:t>                                   Alternativen</a:t>
            </a:r>
            <a:r>
              <a:rPr lang="de-DE" altLang="de-DE" sz="1500" b="0" i="1"/>
              <a:t> </a:t>
            </a:r>
            <a:endParaRPr lang="de-DE" altLang="de-DE" sz="1500" b="0"/>
          </a:p>
        </p:txBody>
      </p:sp>
      <p:cxnSp>
        <p:nvCxnSpPr>
          <p:cNvPr id="5150" name="Gerade Verbindung 95"/>
          <p:cNvCxnSpPr>
            <a:cxnSpLocks noChangeShapeType="1"/>
          </p:cNvCxnSpPr>
          <p:nvPr/>
        </p:nvCxnSpPr>
        <p:spPr bwMode="auto">
          <a:xfrm>
            <a:off x="5457825" y="2649538"/>
            <a:ext cx="4248150" cy="0"/>
          </a:xfrm>
          <a:prstGeom prst="line">
            <a:avLst/>
          </a:prstGeom>
          <a:noFill/>
          <a:ln w="9525" algn="ctr">
            <a:solidFill>
              <a:srgbClr val="005B82"/>
            </a:solidFill>
            <a:prstDash val="dash"/>
            <a:round/>
            <a:headEnd/>
            <a:tailEnd/>
          </a:ln>
          <a:extLst>
            <a:ext uri="{909E8E84-426E-40DD-AFC4-6F175D3DCCD1}">
              <a14:hiddenFill xmlns:a14="http://schemas.microsoft.com/office/drawing/2010/main">
                <a:noFill/>
              </a14:hiddenFill>
            </a:ext>
          </a:extLst>
        </p:spPr>
      </p:cxnSp>
      <p:cxnSp>
        <p:nvCxnSpPr>
          <p:cNvPr id="5151" name="Gerade Verbindung 96"/>
          <p:cNvCxnSpPr>
            <a:cxnSpLocks noChangeShapeType="1"/>
          </p:cNvCxnSpPr>
          <p:nvPr/>
        </p:nvCxnSpPr>
        <p:spPr bwMode="auto">
          <a:xfrm>
            <a:off x="5457825" y="3316288"/>
            <a:ext cx="4248150" cy="0"/>
          </a:xfrm>
          <a:prstGeom prst="line">
            <a:avLst/>
          </a:prstGeom>
          <a:noFill/>
          <a:ln w="9525" algn="ctr">
            <a:solidFill>
              <a:srgbClr val="005B82"/>
            </a:solidFill>
            <a:prstDash val="dash"/>
            <a:round/>
            <a:headEnd/>
            <a:tailEnd/>
          </a:ln>
          <a:extLst>
            <a:ext uri="{909E8E84-426E-40DD-AFC4-6F175D3DCCD1}">
              <a14:hiddenFill xmlns:a14="http://schemas.microsoft.com/office/drawing/2010/main">
                <a:noFill/>
              </a14:hiddenFill>
            </a:ext>
          </a:extLst>
        </p:spPr>
      </p:cxnSp>
      <p:sp>
        <p:nvSpPr>
          <p:cNvPr id="5152" name="Textfeld 97"/>
          <p:cNvSpPr txBox="1">
            <a:spLocks noChangeArrowheads="1"/>
          </p:cNvSpPr>
          <p:nvPr/>
        </p:nvSpPr>
        <p:spPr bwMode="auto">
          <a:xfrm>
            <a:off x="5407025" y="2709863"/>
            <a:ext cx="4481513"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009EE0"/>
              </a:buClr>
              <a:defRPr>
                <a:solidFill>
                  <a:srgbClr val="005B82"/>
                </a:solidFill>
                <a:latin typeface="Arial" pitchFamily="34" charset="0"/>
              </a:defRPr>
            </a:lvl1pPr>
            <a:lvl2pPr marL="742950" indent="-285750" eaLnBrk="0" hangingPunct="0">
              <a:spcBef>
                <a:spcPct val="20000"/>
              </a:spcBef>
              <a:buClr>
                <a:srgbClr val="005B82"/>
              </a:buClr>
              <a:buFont typeface="Wingdings" pitchFamily="2" charset="2"/>
              <a:buChar char="§"/>
              <a:defRPr>
                <a:solidFill>
                  <a:srgbClr val="005B82"/>
                </a:solidFill>
                <a:latin typeface="Arial" pitchFamily="34" charset="0"/>
              </a:defRPr>
            </a:lvl2pPr>
            <a:lvl3pPr marL="1143000" indent="-228600" eaLnBrk="0" hangingPunct="0">
              <a:spcBef>
                <a:spcPct val="20000"/>
              </a:spcBef>
              <a:buClr>
                <a:srgbClr val="005B82"/>
              </a:buClr>
              <a:buFont typeface="Wingdings" pitchFamily="2" charset="2"/>
              <a:buChar char="§"/>
              <a:defRPr i="1">
                <a:solidFill>
                  <a:srgbClr val="005B82"/>
                </a:solidFill>
                <a:latin typeface="Arial" pitchFamily="34" charset="0"/>
              </a:defRPr>
            </a:lvl3pPr>
            <a:lvl4pPr marL="1600200" indent="-228600" eaLnBrk="0" hangingPunct="0">
              <a:spcBef>
                <a:spcPct val="20000"/>
              </a:spcBef>
              <a:buClr>
                <a:srgbClr val="009EE0"/>
              </a:buClr>
              <a:defRPr>
                <a:solidFill>
                  <a:srgbClr val="005B82"/>
                </a:solidFill>
                <a:latin typeface="Arial" pitchFamily="34" charset="0"/>
              </a:defRPr>
            </a:lvl4pPr>
            <a:lvl5pPr marL="2057400" indent="-228600" eaLnBrk="0" hangingPunct="0">
              <a:spcBef>
                <a:spcPct val="20000"/>
              </a:spcBef>
              <a:buClr>
                <a:srgbClr val="009EE0"/>
              </a:buClr>
              <a:defRPr>
                <a:solidFill>
                  <a:srgbClr val="005B82"/>
                </a:solidFill>
                <a:latin typeface="Arial" pitchFamily="34" charset="0"/>
              </a:defRPr>
            </a:lvl5pPr>
            <a:lvl6pPr marL="2514600" indent="-228600" eaLnBrk="0" fontAlgn="base" hangingPunct="0">
              <a:spcBef>
                <a:spcPct val="20000"/>
              </a:spcBef>
              <a:spcAft>
                <a:spcPct val="0"/>
              </a:spcAft>
              <a:buClr>
                <a:srgbClr val="009EE0"/>
              </a:buClr>
              <a:defRPr>
                <a:solidFill>
                  <a:srgbClr val="005B82"/>
                </a:solidFill>
                <a:latin typeface="Arial" pitchFamily="34" charset="0"/>
              </a:defRPr>
            </a:lvl6pPr>
            <a:lvl7pPr marL="2971800" indent="-228600" eaLnBrk="0" fontAlgn="base" hangingPunct="0">
              <a:spcBef>
                <a:spcPct val="20000"/>
              </a:spcBef>
              <a:spcAft>
                <a:spcPct val="0"/>
              </a:spcAft>
              <a:buClr>
                <a:srgbClr val="009EE0"/>
              </a:buClr>
              <a:defRPr>
                <a:solidFill>
                  <a:srgbClr val="005B82"/>
                </a:solidFill>
                <a:latin typeface="Arial" pitchFamily="34" charset="0"/>
              </a:defRPr>
            </a:lvl7pPr>
            <a:lvl8pPr marL="3429000" indent="-228600" eaLnBrk="0" fontAlgn="base" hangingPunct="0">
              <a:spcBef>
                <a:spcPct val="20000"/>
              </a:spcBef>
              <a:spcAft>
                <a:spcPct val="0"/>
              </a:spcAft>
              <a:buClr>
                <a:srgbClr val="009EE0"/>
              </a:buClr>
              <a:defRPr>
                <a:solidFill>
                  <a:srgbClr val="005B82"/>
                </a:solidFill>
                <a:latin typeface="Arial" pitchFamily="34" charset="0"/>
              </a:defRPr>
            </a:lvl8pPr>
            <a:lvl9pPr marL="3886200" indent="-228600" eaLnBrk="0" fontAlgn="base" hangingPunct="0">
              <a:spcBef>
                <a:spcPct val="20000"/>
              </a:spcBef>
              <a:spcAft>
                <a:spcPct val="0"/>
              </a:spcAft>
              <a:buClr>
                <a:srgbClr val="009EE0"/>
              </a:buClr>
              <a:defRPr>
                <a:solidFill>
                  <a:srgbClr val="005B82"/>
                </a:solidFill>
                <a:latin typeface="Arial" pitchFamily="34" charset="0"/>
              </a:defRPr>
            </a:lvl9pPr>
          </a:lstStyle>
          <a:p>
            <a:pPr eaLnBrk="1" hangingPunct="1">
              <a:spcBef>
                <a:spcPct val="0"/>
              </a:spcBef>
              <a:buClrTx/>
            </a:pPr>
            <a:r>
              <a:rPr lang="de-DE" altLang="de-DE" sz="1500" b="0"/>
              <a:t>Qualitative oder quantitative Bestimmung der </a:t>
            </a:r>
          </a:p>
          <a:p>
            <a:pPr eaLnBrk="1" hangingPunct="1">
              <a:spcBef>
                <a:spcPct val="0"/>
              </a:spcBef>
              <a:buClrTx/>
            </a:pPr>
            <a:r>
              <a:rPr lang="de-DE" altLang="de-DE" sz="1500" b="0"/>
              <a:t>Kriterienausprägung; Literatur oder Berechnungen</a:t>
            </a:r>
          </a:p>
        </p:txBody>
      </p:sp>
      <p:cxnSp>
        <p:nvCxnSpPr>
          <p:cNvPr id="5153" name="Gerade Verbindung 98"/>
          <p:cNvCxnSpPr>
            <a:cxnSpLocks noChangeShapeType="1"/>
          </p:cNvCxnSpPr>
          <p:nvPr/>
        </p:nvCxnSpPr>
        <p:spPr bwMode="auto">
          <a:xfrm>
            <a:off x="5457825" y="4175125"/>
            <a:ext cx="4248150" cy="0"/>
          </a:xfrm>
          <a:prstGeom prst="line">
            <a:avLst/>
          </a:prstGeom>
          <a:noFill/>
          <a:ln w="9525" algn="ctr">
            <a:solidFill>
              <a:srgbClr val="005B82"/>
            </a:solidFill>
            <a:prstDash val="dash"/>
            <a:round/>
            <a:headEnd/>
            <a:tailEnd/>
          </a:ln>
          <a:extLst>
            <a:ext uri="{909E8E84-426E-40DD-AFC4-6F175D3DCCD1}">
              <a14:hiddenFill xmlns:a14="http://schemas.microsoft.com/office/drawing/2010/main">
                <a:noFill/>
              </a14:hiddenFill>
            </a:ext>
          </a:extLst>
        </p:spPr>
      </p:cxnSp>
      <p:cxnSp>
        <p:nvCxnSpPr>
          <p:cNvPr id="5154" name="Gerade Verbindung 99"/>
          <p:cNvCxnSpPr>
            <a:cxnSpLocks noChangeShapeType="1"/>
          </p:cNvCxnSpPr>
          <p:nvPr/>
        </p:nvCxnSpPr>
        <p:spPr bwMode="auto">
          <a:xfrm>
            <a:off x="5426075" y="4926013"/>
            <a:ext cx="4248150" cy="0"/>
          </a:xfrm>
          <a:prstGeom prst="line">
            <a:avLst/>
          </a:prstGeom>
          <a:noFill/>
          <a:ln w="9525" algn="ctr">
            <a:solidFill>
              <a:srgbClr val="005B82"/>
            </a:solidFill>
            <a:prstDash val="dash"/>
            <a:round/>
            <a:headEnd/>
            <a:tailEnd/>
          </a:ln>
          <a:extLst>
            <a:ext uri="{909E8E84-426E-40DD-AFC4-6F175D3DCCD1}">
              <a14:hiddenFill xmlns:a14="http://schemas.microsoft.com/office/drawing/2010/main">
                <a:noFill/>
              </a14:hiddenFill>
            </a:ext>
          </a:extLst>
        </p:spPr>
      </p:cxnSp>
      <p:sp>
        <p:nvSpPr>
          <p:cNvPr id="5155" name="Textfeld 100"/>
          <p:cNvSpPr txBox="1">
            <a:spLocks noChangeArrowheads="1"/>
          </p:cNvSpPr>
          <p:nvPr/>
        </p:nvSpPr>
        <p:spPr bwMode="auto">
          <a:xfrm>
            <a:off x="5418138" y="3360738"/>
            <a:ext cx="4489450" cy="785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009EE0"/>
              </a:buClr>
              <a:defRPr>
                <a:solidFill>
                  <a:srgbClr val="005B82"/>
                </a:solidFill>
                <a:latin typeface="Arial" pitchFamily="34" charset="0"/>
              </a:defRPr>
            </a:lvl1pPr>
            <a:lvl2pPr marL="742950" indent="-285750" eaLnBrk="0" hangingPunct="0">
              <a:spcBef>
                <a:spcPct val="20000"/>
              </a:spcBef>
              <a:buClr>
                <a:srgbClr val="005B82"/>
              </a:buClr>
              <a:buFont typeface="Wingdings" pitchFamily="2" charset="2"/>
              <a:buChar char="§"/>
              <a:defRPr>
                <a:solidFill>
                  <a:srgbClr val="005B82"/>
                </a:solidFill>
                <a:latin typeface="Arial" pitchFamily="34" charset="0"/>
              </a:defRPr>
            </a:lvl2pPr>
            <a:lvl3pPr marL="1143000" indent="-228600" eaLnBrk="0" hangingPunct="0">
              <a:spcBef>
                <a:spcPct val="20000"/>
              </a:spcBef>
              <a:buClr>
                <a:srgbClr val="005B82"/>
              </a:buClr>
              <a:buFont typeface="Wingdings" pitchFamily="2" charset="2"/>
              <a:buChar char="§"/>
              <a:defRPr i="1">
                <a:solidFill>
                  <a:srgbClr val="005B82"/>
                </a:solidFill>
                <a:latin typeface="Arial" pitchFamily="34" charset="0"/>
              </a:defRPr>
            </a:lvl3pPr>
            <a:lvl4pPr marL="1600200" indent="-228600" eaLnBrk="0" hangingPunct="0">
              <a:spcBef>
                <a:spcPct val="20000"/>
              </a:spcBef>
              <a:buClr>
                <a:srgbClr val="009EE0"/>
              </a:buClr>
              <a:defRPr>
                <a:solidFill>
                  <a:srgbClr val="005B82"/>
                </a:solidFill>
                <a:latin typeface="Arial" pitchFamily="34" charset="0"/>
              </a:defRPr>
            </a:lvl4pPr>
            <a:lvl5pPr marL="2057400" indent="-228600" eaLnBrk="0" hangingPunct="0">
              <a:spcBef>
                <a:spcPct val="20000"/>
              </a:spcBef>
              <a:buClr>
                <a:srgbClr val="009EE0"/>
              </a:buClr>
              <a:defRPr>
                <a:solidFill>
                  <a:srgbClr val="005B82"/>
                </a:solidFill>
                <a:latin typeface="Arial" pitchFamily="34" charset="0"/>
              </a:defRPr>
            </a:lvl5pPr>
            <a:lvl6pPr marL="2514600" indent="-228600" eaLnBrk="0" fontAlgn="base" hangingPunct="0">
              <a:spcBef>
                <a:spcPct val="20000"/>
              </a:spcBef>
              <a:spcAft>
                <a:spcPct val="0"/>
              </a:spcAft>
              <a:buClr>
                <a:srgbClr val="009EE0"/>
              </a:buClr>
              <a:defRPr>
                <a:solidFill>
                  <a:srgbClr val="005B82"/>
                </a:solidFill>
                <a:latin typeface="Arial" pitchFamily="34" charset="0"/>
              </a:defRPr>
            </a:lvl6pPr>
            <a:lvl7pPr marL="2971800" indent="-228600" eaLnBrk="0" fontAlgn="base" hangingPunct="0">
              <a:spcBef>
                <a:spcPct val="20000"/>
              </a:spcBef>
              <a:spcAft>
                <a:spcPct val="0"/>
              </a:spcAft>
              <a:buClr>
                <a:srgbClr val="009EE0"/>
              </a:buClr>
              <a:defRPr>
                <a:solidFill>
                  <a:srgbClr val="005B82"/>
                </a:solidFill>
                <a:latin typeface="Arial" pitchFamily="34" charset="0"/>
              </a:defRPr>
            </a:lvl7pPr>
            <a:lvl8pPr marL="3429000" indent="-228600" eaLnBrk="0" fontAlgn="base" hangingPunct="0">
              <a:spcBef>
                <a:spcPct val="20000"/>
              </a:spcBef>
              <a:spcAft>
                <a:spcPct val="0"/>
              </a:spcAft>
              <a:buClr>
                <a:srgbClr val="009EE0"/>
              </a:buClr>
              <a:defRPr>
                <a:solidFill>
                  <a:srgbClr val="005B82"/>
                </a:solidFill>
                <a:latin typeface="Arial" pitchFamily="34" charset="0"/>
              </a:defRPr>
            </a:lvl8pPr>
            <a:lvl9pPr marL="3886200" indent="-228600" eaLnBrk="0" fontAlgn="base" hangingPunct="0">
              <a:spcBef>
                <a:spcPct val="20000"/>
              </a:spcBef>
              <a:spcAft>
                <a:spcPct val="0"/>
              </a:spcAft>
              <a:buClr>
                <a:srgbClr val="009EE0"/>
              </a:buClr>
              <a:defRPr>
                <a:solidFill>
                  <a:srgbClr val="005B82"/>
                </a:solidFill>
                <a:latin typeface="Arial" pitchFamily="34" charset="0"/>
              </a:defRPr>
            </a:lvl9pPr>
          </a:lstStyle>
          <a:p>
            <a:pPr eaLnBrk="1" hangingPunct="1">
              <a:spcBef>
                <a:spcPct val="0"/>
              </a:spcBef>
              <a:buClrTx/>
            </a:pPr>
            <a:r>
              <a:rPr lang="de-DE" altLang="de-DE" sz="1500" b="0"/>
              <a:t>Subjektive Beurteilung des Entscheidungsträgers; </a:t>
            </a:r>
          </a:p>
          <a:p>
            <a:pPr eaLnBrk="1" hangingPunct="1">
              <a:spcBef>
                <a:spcPct val="0"/>
              </a:spcBef>
              <a:buClrTx/>
            </a:pPr>
            <a:r>
              <a:rPr lang="de-DE" altLang="de-DE" sz="1500" b="0"/>
              <a:t>übliche Methoden: Weighted Sum Method (WSM)</a:t>
            </a:r>
          </a:p>
          <a:p>
            <a:pPr eaLnBrk="1" hangingPunct="1">
              <a:spcBef>
                <a:spcPct val="0"/>
              </a:spcBef>
              <a:buClrTx/>
            </a:pPr>
            <a:r>
              <a:rPr lang="de-DE" altLang="de-DE" sz="1500" b="0"/>
              <a:t>und Analytical Hierarchy Process (AHP)</a:t>
            </a:r>
          </a:p>
        </p:txBody>
      </p:sp>
      <p:cxnSp>
        <p:nvCxnSpPr>
          <p:cNvPr id="5156" name="Gerade Verbindung 101"/>
          <p:cNvCxnSpPr>
            <a:cxnSpLocks noChangeShapeType="1"/>
          </p:cNvCxnSpPr>
          <p:nvPr/>
        </p:nvCxnSpPr>
        <p:spPr bwMode="auto">
          <a:xfrm>
            <a:off x="5407025" y="5478463"/>
            <a:ext cx="4248150" cy="0"/>
          </a:xfrm>
          <a:prstGeom prst="line">
            <a:avLst/>
          </a:prstGeom>
          <a:noFill/>
          <a:ln w="9525" algn="ctr">
            <a:solidFill>
              <a:srgbClr val="005B82"/>
            </a:solidFill>
            <a:prstDash val="dash"/>
            <a:round/>
            <a:headEnd/>
            <a:tailEnd/>
          </a:ln>
          <a:extLst>
            <a:ext uri="{909E8E84-426E-40DD-AFC4-6F175D3DCCD1}">
              <a14:hiddenFill xmlns:a14="http://schemas.microsoft.com/office/drawing/2010/main">
                <a:noFill/>
              </a14:hiddenFill>
            </a:ext>
          </a:extLst>
        </p:spPr>
      </p:cxnSp>
      <p:sp>
        <p:nvSpPr>
          <p:cNvPr id="5157" name="Textfeld 102"/>
          <p:cNvSpPr txBox="1">
            <a:spLocks noChangeArrowheads="1"/>
          </p:cNvSpPr>
          <p:nvPr/>
        </p:nvSpPr>
        <p:spPr bwMode="auto">
          <a:xfrm>
            <a:off x="5418138" y="4175125"/>
            <a:ext cx="4429125" cy="785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009EE0"/>
              </a:buClr>
              <a:defRPr>
                <a:solidFill>
                  <a:srgbClr val="005B82"/>
                </a:solidFill>
                <a:latin typeface="Arial" pitchFamily="34" charset="0"/>
              </a:defRPr>
            </a:lvl1pPr>
            <a:lvl2pPr marL="742950" indent="-285750" eaLnBrk="0" hangingPunct="0">
              <a:spcBef>
                <a:spcPct val="20000"/>
              </a:spcBef>
              <a:buClr>
                <a:srgbClr val="005B82"/>
              </a:buClr>
              <a:buFont typeface="Wingdings" pitchFamily="2" charset="2"/>
              <a:buChar char="§"/>
              <a:defRPr>
                <a:solidFill>
                  <a:srgbClr val="005B82"/>
                </a:solidFill>
                <a:latin typeface="Arial" pitchFamily="34" charset="0"/>
              </a:defRPr>
            </a:lvl2pPr>
            <a:lvl3pPr marL="1143000" indent="-228600" eaLnBrk="0" hangingPunct="0">
              <a:spcBef>
                <a:spcPct val="20000"/>
              </a:spcBef>
              <a:buClr>
                <a:srgbClr val="005B82"/>
              </a:buClr>
              <a:buFont typeface="Wingdings" pitchFamily="2" charset="2"/>
              <a:buChar char="§"/>
              <a:defRPr i="1">
                <a:solidFill>
                  <a:srgbClr val="005B82"/>
                </a:solidFill>
                <a:latin typeface="Arial" pitchFamily="34" charset="0"/>
              </a:defRPr>
            </a:lvl3pPr>
            <a:lvl4pPr marL="1600200" indent="-228600" eaLnBrk="0" hangingPunct="0">
              <a:spcBef>
                <a:spcPct val="20000"/>
              </a:spcBef>
              <a:buClr>
                <a:srgbClr val="009EE0"/>
              </a:buClr>
              <a:defRPr>
                <a:solidFill>
                  <a:srgbClr val="005B82"/>
                </a:solidFill>
                <a:latin typeface="Arial" pitchFamily="34" charset="0"/>
              </a:defRPr>
            </a:lvl4pPr>
            <a:lvl5pPr marL="2057400" indent="-228600" eaLnBrk="0" hangingPunct="0">
              <a:spcBef>
                <a:spcPct val="20000"/>
              </a:spcBef>
              <a:buClr>
                <a:srgbClr val="009EE0"/>
              </a:buClr>
              <a:defRPr>
                <a:solidFill>
                  <a:srgbClr val="005B82"/>
                </a:solidFill>
                <a:latin typeface="Arial" pitchFamily="34" charset="0"/>
              </a:defRPr>
            </a:lvl5pPr>
            <a:lvl6pPr marL="2514600" indent="-228600" eaLnBrk="0" fontAlgn="base" hangingPunct="0">
              <a:spcBef>
                <a:spcPct val="20000"/>
              </a:spcBef>
              <a:spcAft>
                <a:spcPct val="0"/>
              </a:spcAft>
              <a:buClr>
                <a:srgbClr val="009EE0"/>
              </a:buClr>
              <a:defRPr>
                <a:solidFill>
                  <a:srgbClr val="005B82"/>
                </a:solidFill>
                <a:latin typeface="Arial" pitchFamily="34" charset="0"/>
              </a:defRPr>
            </a:lvl6pPr>
            <a:lvl7pPr marL="2971800" indent="-228600" eaLnBrk="0" fontAlgn="base" hangingPunct="0">
              <a:spcBef>
                <a:spcPct val="20000"/>
              </a:spcBef>
              <a:spcAft>
                <a:spcPct val="0"/>
              </a:spcAft>
              <a:buClr>
                <a:srgbClr val="009EE0"/>
              </a:buClr>
              <a:defRPr>
                <a:solidFill>
                  <a:srgbClr val="005B82"/>
                </a:solidFill>
                <a:latin typeface="Arial" pitchFamily="34" charset="0"/>
              </a:defRPr>
            </a:lvl7pPr>
            <a:lvl8pPr marL="3429000" indent="-228600" eaLnBrk="0" fontAlgn="base" hangingPunct="0">
              <a:spcBef>
                <a:spcPct val="20000"/>
              </a:spcBef>
              <a:spcAft>
                <a:spcPct val="0"/>
              </a:spcAft>
              <a:buClr>
                <a:srgbClr val="009EE0"/>
              </a:buClr>
              <a:defRPr>
                <a:solidFill>
                  <a:srgbClr val="005B82"/>
                </a:solidFill>
                <a:latin typeface="Arial" pitchFamily="34" charset="0"/>
              </a:defRPr>
            </a:lvl8pPr>
            <a:lvl9pPr marL="3886200" indent="-228600" eaLnBrk="0" fontAlgn="base" hangingPunct="0">
              <a:spcBef>
                <a:spcPct val="20000"/>
              </a:spcBef>
              <a:spcAft>
                <a:spcPct val="0"/>
              </a:spcAft>
              <a:buClr>
                <a:srgbClr val="009EE0"/>
              </a:buClr>
              <a:defRPr>
                <a:solidFill>
                  <a:srgbClr val="005B82"/>
                </a:solidFill>
                <a:latin typeface="Arial" pitchFamily="34" charset="0"/>
              </a:defRPr>
            </a:lvl9pPr>
          </a:lstStyle>
          <a:p>
            <a:pPr eaLnBrk="1" hangingPunct="1">
              <a:spcBef>
                <a:spcPct val="0"/>
              </a:spcBef>
              <a:buClrTx/>
            </a:pPr>
            <a:r>
              <a:rPr lang="de-DE" altLang="de-DE" sz="1500" b="0"/>
              <a:t>Aggregation aller Informationen und Berechnung </a:t>
            </a:r>
          </a:p>
          <a:p>
            <a:pPr eaLnBrk="1" hangingPunct="1">
              <a:spcBef>
                <a:spcPct val="0"/>
              </a:spcBef>
              <a:buClrTx/>
            </a:pPr>
            <a:r>
              <a:rPr lang="de-DE" altLang="de-DE" sz="1500" b="0"/>
              <a:t>einer Rangordnung durch ein klassisches oder </a:t>
            </a:r>
          </a:p>
          <a:p>
            <a:pPr eaLnBrk="1" hangingPunct="1">
              <a:spcBef>
                <a:spcPct val="0"/>
              </a:spcBef>
              <a:buClrTx/>
            </a:pPr>
            <a:r>
              <a:rPr lang="de-DE" altLang="de-DE" sz="1500" b="0"/>
              <a:t>Outranking-Verfahren</a:t>
            </a:r>
          </a:p>
        </p:txBody>
      </p:sp>
      <p:sp>
        <p:nvSpPr>
          <p:cNvPr id="5158" name="Textfeld 103"/>
          <p:cNvSpPr txBox="1">
            <a:spLocks noChangeArrowheads="1"/>
          </p:cNvSpPr>
          <p:nvPr/>
        </p:nvSpPr>
        <p:spPr bwMode="auto">
          <a:xfrm>
            <a:off x="5418138" y="4926013"/>
            <a:ext cx="4271962"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009EE0"/>
              </a:buClr>
              <a:defRPr>
                <a:solidFill>
                  <a:srgbClr val="005B82"/>
                </a:solidFill>
                <a:latin typeface="Arial" pitchFamily="34" charset="0"/>
              </a:defRPr>
            </a:lvl1pPr>
            <a:lvl2pPr marL="742950" indent="-285750" eaLnBrk="0" hangingPunct="0">
              <a:spcBef>
                <a:spcPct val="20000"/>
              </a:spcBef>
              <a:buClr>
                <a:srgbClr val="005B82"/>
              </a:buClr>
              <a:buFont typeface="Wingdings" pitchFamily="2" charset="2"/>
              <a:buChar char="§"/>
              <a:defRPr>
                <a:solidFill>
                  <a:srgbClr val="005B82"/>
                </a:solidFill>
                <a:latin typeface="Arial" pitchFamily="34" charset="0"/>
              </a:defRPr>
            </a:lvl2pPr>
            <a:lvl3pPr marL="1143000" indent="-228600" eaLnBrk="0" hangingPunct="0">
              <a:spcBef>
                <a:spcPct val="20000"/>
              </a:spcBef>
              <a:buClr>
                <a:srgbClr val="005B82"/>
              </a:buClr>
              <a:buFont typeface="Wingdings" pitchFamily="2" charset="2"/>
              <a:buChar char="§"/>
              <a:defRPr i="1">
                <a:solidFill>
                  <a:srgbClr val="005B82"/>
                </a:solidFill>
                <a:latin typeface="Arial" pitchFamily="34" charset="0"/>
              </a:defRPr>
            </a:lvl3pPr>
            <a:lvl4pPr marL="1600200" indent="-228600" eaLnBrk="0" hangingPunct="0">
              <a:spcBef>
                <a:spcPct val="20000"/>
              </a:spcBef>
              <a:buClr>
                <a:srgbClr val="009EE0"/>
              </a:buClr>
              <a:defRPr>
                <a:solidFill>
                  <a:srgbClr val="005B82"/>
                </a:solidFill>
                <a:latin typeface="Arial" pitchFamily="34" charset="0"/>
              </a:defRPr>
            </a:lvl4pPr>
            <a:lvl5pPr marL="2057400" indent="-228600" eaLnBrk="0" hangingPunct="0">
              <a:spcBef>
                <a:spcPct val="20000"/>
              </a:spcBef>
              <a:buClr>
                <a:srgbClr val="009EE0"/>
              </a:buClr>
              <a:defRPr>
                <a:solidFill>
                  <a:srgbClr val="005B82"/>
                </a:solidFill>
                <a:latin typeface="Arial" pitchFamily="34" charset="0"/>
              </a:defRPr>
            </a:lvl5pPr>
            <a:lvl6pPr marL="2514600" indent="-228600" eaLnBrk="0" fontAlgn="base" hangingPunct="0">
              <a:spcBef>
                <a:spcPct val="20000"/>
              </a:spcBef>
              <a:spcAft>
                <a:spcPct val="0"/>
              </a:spcAft>
              <a:buClr>
                <a:srgbClr val="009EE0"/>
              </a:buClr>
              <a:defRPr>
                <a:solidFill>
                  <a:srgbClr val="005B82"/>
                </a:solidFill>
                <a:latin typeface="Arial" pitchFamily="34" charset="0"/>
              </a:defRPr>
            </a:lvl6pPr>
            <a:lvl7pPr marL="2971800" indent="-228600" eaLnBrk="0" fontAlgn="base" hangingPunct="0">
              <a:spcBef>
                <a:spcPct val="20000"/>
              </a:spcBef>
              <a:spcAft>
                <a:spcPct val="0"/>
              </a:spcAft>
              <a:buClr>
                <a:srgbClr val="009EE0"/>
              </a:buClr>
              <a:defRPr>
                <a:solidFill>
                  <a:srgbClr val="005B82"/>
                </a:solidFill>
                <a:latin typeface="Arial" pitchFamily="34" charset="0"/>
              </a:defRPr>
            </a:lvl7pPr>
            <a:lvl8pPr marL="3429000" indent="-228600" eaLnBrk="0" fontAlgn="base" hangingPunct="0">
              <a:spcBef>
                <a:spcPct val="20000"/>
              </a:spcBef>
              <a:spcAft>
                <a:spcPct val="0"/>
              </a:spcAft>
              <a:buClr>
                <a:srgbClr val="009EE0"/>
              </a:buClr>
              <a:defRPr>
                <a:solidFill>
                  <a:srgbClr val="005B82"/>
                </a:solidFill>
                <a:latin typeface="Arial" pitchFamily="34" charset="0"/>
              </a:defRPr>
            </a:lvl8pPr>
            <a:lvl9pPr marL="3886200" indent="-228600" eaLnBrk="0" fontAlgn="base" hangingPunct="0">
              <a:spcBef>
                <a:spcPct val="20000"/>
              </a:spcBef>
              <a:spcAft>
                <a:spcPct val="0"/>
              </a:spcAft>
              <a:buClr>
                <a:srgbClr val="009EE0"/>
              </a:buClr>
              <a:defRPr>
                <a:solidFill>
                  <a:srgbClr val="005B82"/>
                </a:solidFill>
                <a:latin typeface="Arial" pitchFamily="34" charset="0"/>
              </a:defRPr>
            </a:lvl9pPr>
          </a:lstStyle>
          <a:p>
            <a:pPr eaLnBrk="1" hangingPunct="1">
              <a:spcBef>
                <a:spcPct val="0"/>
              </a:spcBef>
              <a:buClrTx/>
            </a:pPr>
            <a:r>
              <a:rPr lang="de-DE" altLang="de-DE" sz="1500" b="0"/>
              <a:t>Überprüfung der Stabilität der Ergebnisse, z.B.  </a:t>
            </a:r>
          </a:p>
          <a:p>
            <a:pPr eaLnBrk="1" hangingPunct="1">
              <a:spcBef>
                <a:spcPct val="0"/>
              </a:spcBef>
              <a:buClrTx/>
            </a:pPr>
            <a:r>
              <a:rPr lang="de-DE" altLang="de-DE" sz="1500" b="0"/>
              <a:t>Änderung der Gewichtung der Kriterien</a:t>
            </a:r>
          </a:p>
        </p:txBody>
      </p:sp>
      <p:sp>
        <p:nvSpPr>
          <p:cNvPr id="5159" name="Rechteck 104"/>
          <p:cNvSpPr>
            <a:spLocks noChangeArrowheads="1"/>
          </p:cNvSpPr>
          <p:nvPr/>
        </p:nvSpPr>
        <p:spPr bwMode="auto">
          <a:xfrm>
            <a:off x="344488" y="5529263"/>
            <a:ext cx="806450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009EE0"/>
              </a:buClr>
              <a:defRPr>
                <a:solidFill>
                  <a:srgbClr val="005B82"/>
                </a:solidFill>
                <a:latin typeface="Arial" pitchFamily="34" charset="0"/>
              </a:defRPr>
            </a:lvl1pPr>
            <a:lvl2pPr marL="742950" indent="-285750" eaLnBrk="0" hangingPunct="0">
              <a:spcBef>
                <a:spcPct val="20000"/>
              </a:spcBef>
              <a:buClr>
                <a:srgbClr val="005B82"/>
              </a:buClr>
              <a:buFont typeface="Wingdings" pitchFamily="2" charset="2"/>
              <a:buChar char="§"/>
              <a:defRPr>
                <a:solidFill>
                  <a:srgbClr val="005B82"/>
                </a:solidFill>
                <a:latin typeface="Arial" pitchFamily="34" charset="0"/>
              </a:defRPr>
            </a:lvl2pPr>
            <a:lvl3pPr marL="1143000" indent="-228600" eaLnBrk="0" hangingPunct="0">
              <a:spcBef>
                <a:spcPct val="20000"/>
              </a:spcBef>
              <a:buClr>
                <a:srgbClr val="005B82"/>
              </a:buClr>
              <a:buFont typeface="Wingdings" pitchFamily="2" charset="2"/>
              <a:buChar char="§"/>
              <a:defRPr i="1">
                <a:solidFill>
                  <a:srgbClr val="005B82"/>
                </a:solidFill>
                <a:latin typeface="Arial" pitchFamily="34" charset="0"/>
              </a:defRPr>
            </a:lvl3pPr>
            <a:lvl4pPr marL="1600200" indent="-228600" eaLnBrk="0" hangingPunct="0">
              <a:spcBef>
                <a:spcPct val="20000"/>
              </a:spcBef>
              <a:buClr>
                <a:srgbClr val="009EE0"/>
              </a:buClr>
              <a:defRPr>
                <a:solidFill>
                  <a:srgbClr val="005B82"/>
                </a:solidFill>
                <a:latin typeface="Arial" pitchFamily="34" charset="0"/>
              </a:defRPr>
            </a:lvl4pPr>
            <a:lvl5pPr marL="2057400" indent="-228600" eaLnBrk="0" hangingPunct="0">
              <a:spcBef>
                <a:spcPct val="20000"/>
              </a:spcBef>
              <a:buClr>
                <a:srgbClr val="009EE0"/>
              </a:buClr>
              <a:defRPr>
                <a:solidFill>
                  <a:srgbClr val="005B82"/>
                </a:solidFill>
                <a:latin typeface="Arial" pitchFamily="34" charset="0"/>
              </a:defRPr>
            </a:lvl5pPr>
            <a:lvl6pPr marL="2514600" indent="-228600" eaLnBrk="0" fontAlgn="base" hangingPunct="0">
              <a:spcBef>
                <a:spcPct val="20000"/>
              </a:spcBef>
              <a:spcAft>
                <a:spcPct val="0"/>
              </a:spcAft>
              <a:buClr>
                <a:srgbClr val="009EE0"/>
              </a:buClr>
              <a:defRPr>
                <a:solidFill>
                  <a:srgbClr val="005B82"/>
                </a:solidFill>
                <a:latin typeface="Arial" pitchFamily="34" charset="0"/>
              </a:defRPr>
            </a:lvl6pPr>
            <a:lvl7pPr marL="2971800" indent="-228600" eaLnBrk="0" fontAlgn="base" hangingPunct="0">
              <a:spcBef>
                <a:spcPct val="20000"/>
              </a:spcBef>
              <a:spcAft>
                <a:spcPct val="0"/>
              </a:spcAft>
              <a:buClr>
                <a:srgbClr val="009EE0"/>
              </a:buClr>
              <a:defRPr>
                <a:solidFill>
                  <a:srgbClr val="005B82"/>
                </a:solidFill>
                <a:latin typeface="Arial" pitchFamily="34" charset="0"/>
              </a:defRPr>
            </a:lvl7pPr>
            <a:lvl8pPr marL="3429000" indent="-228600" eaLnBrk="0" fontAlgn="base" hangingPunct="0">
              <a:spcBef>
                <a:spcPct val="20000"/>
              </a:spcBef>
              <a:spcAft>
                <a:spcPct val="0"/>
              </a:spcAft>
              <a:buClr>
                <a:srgbClr val="009EE0"/>
              </a:buClr>
              <a:defRPr>
                <a:solidFill>
                  <a:srgbClr val="005B82"/>
                </a:solidFill>
                <a:latin typeface="Arial" pitchFamily="34" charset="0"/>
              </a:defRPr>
            </a:lvl8pPr>
            <a:lvl9pPr marL="3886200" indent="-228600" eaLnBrk="0" fontAlgn="base" hangingPunct="0">
              <a:spcBef>
                <a:spcPct val="20000"/>
              </a:spcBef>
              <a:spcAft>
                <a:spcPct val="0"/>
              </a:spcAft>
              <a:buClr>
                <a:srgbClr val="009EE0"/>
              </a:buClr>
              <a:defRPr>
                <a:solidFill>
                  <a:srgbClr val="005B82"/>
                </a:solidFill>
                <a:latin typeface="Arial" pitchFamily="34" charset="0"/>
              </a:defRPr>
            </a:lvl9pPr>
          </a:lstStyle>
          <a:p>
            <a:pPr eaLnBrk="1" hangingPunct="1">
              <a:spcBef>
                <a:spcPct val="0"/>
              </a:spcBef>
              <a:buClrTx/>
            </a:pPr>
            <a:r>
              <a:rPr lang="en-US" altLang="de-DE" sz="800" b="0"/>
              <a:t>[1] Jutta Geldermann, Leitfaden zur Anwendung von Methoden der multikriteriellen</a:t>
            </a:r>
          </a:p>
          <a:p>
            <a:pPr eaLnBrk="1" hangingPunct="1">
              <a:spcBef>
                <a:spcPct val="0"/>
              </a:spcBef>
              <a:buClrTx/>
            </a:pPr>
            <a:r>
              <a:rPr lang="en-US" altLang="de-DE" sz="800" b="0"/>
              <a:t>      Entscheidungsunterstützung, Georg-August-Universität Göttingen, 2014.</a:t>
            </a:r>
          </a:p>
          <a:p>
            <a:pPr eaLnBrk="1" hangingPunct="1">
              <a:spcBef>
                <a:spcPct val="0"/>
              </a:spcBef>
              <a:buClrTx/>
            </a:pPr>
            <a:r>
              <a:rPr lang="en-US" altLang="de-DE" sz="800" b="0"/>
              <a:t>[2] Julia Oberschmidt, </a:t>
            </a:r>
            <a:r>
              <a:rPr lang="de-DE" altLang="de-DE" sz="800" b="0"/>
              <a:t>Multikriterielle Bewertung von Technologien zur Bereitstellung </a:t>
            </a:r>
          </a:p>
          <a:p>
            <a:pPr eaLnBrk="1" hangingPunct="1">
              <a:spcBef>
                <a:spcPct val="0"/>
              </a:spcBef>
              <a:buClrTx/>
            </a:pPr>
            <a:r>
              <a:rPr lang="de-DE" altLang="de-DE" sz="800" b="0"/>
              <a:t>     von Strom und Wärme, Universität Göttingen, 2010.</a:t>
            </a:r>
          </a:p>
          <a:p>
            <a:pPr eaLnBrk="1" hangingPunct="1">
              <a:spcBef>
                <a:spcPct val="0"/>
              </a:spcBef>
              <a:buClrTx/>
            </a:pPr>
            <a:r>
              <a:rPr lang="de-DE" altLang="de-DE" sz="800" b="0"/>
              <a:t>[3] Christine Krüger, Frank Merten, Nachhaltiger Umgang mit überschüssigen Windstromanteilen,</a:t>
            </a:r>
          </a:p>
          <a:p>
            <a:pPr eaLnBrk="1" hangingPunct="1">
              <a:spcBef>
                <a:spcPct val="0"/>
              </a:spcBef>
              <a:buClrTx/>
            </a:pPr>
            <a:r>
              <a:rPr lang="de-DE" altLang="de-DE" sz="800" b="0"/>
              <a:t>     Wuppertal Institut, 2013 </a:t>
            </a:r>
          </a:p>
        </p:txBody>
      </p:sp>
      <p:sp>
        <p:nvSpPr>
          <p:cNvPr id="5160" name="Textfeld 86"/>
          <p:cNvSpPr txBox="1">
            <a:spLocks noChangeArrowheads="1"/>
          </p:cNvSpPr>
          <p:nvPr/>
        </p:nvSpPr>
        <p:spPr bwMode="auto">
          <a:xfrm rot="-5400000">
            <a:off x="2821782" y="2926556"/>
            <a:ext cx="47752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009EE0"/>
              </a:buClr>
              <a:defRPr>
                <a:solidFill>
                  <a:srgbClr val="005B82"/>
                </a:solidFill>
                <a:latin typeface="Arial" pitchFamily="34" charset="0"/>
              </a:defRPr>
            </a:lvl1pPr>
            <a:lvl2pPr marL="742950" indent="-285750" eaLnBrk="0" hangingPunct="0">
              <a:spcBef>
                <a:spcPct val="20000"/>
              </a:spcBef>
              <a:buClr>
                <a:srgbClr val="005B82"/>
              </a:buClr>
              <a:buFont typeface="Wingdings" pitchFamily="2" charset="2"/>
              <a:buChar char="§"/>
              <a:defRPr>
                <a:solidFill>
                  <a:srgbClr val="005B82"/>
                </a:solidFill>
                <a:latin typeface="Arial" pitchFamily="34" charset="0"/>
              </a:defRPr>
            </a:lvl2pPr>
            <a:lvl3pPr marL="1143000" indent="-228600" eaLnBrk="0" hangingPunct="0">
              <a:spcBef>
                <a:spcPct val="20000"/>
              </a:spcBef>
              <a:buClr>
                <a:srgbClr val="005B82"/>
              </a:buClr>
              <a:buFont typeface="Wingdings" pitchFamily="2" charset="2"/>
              <a:buChar char="§"/>
              <a:defRPr i="1">
                <a:solidFill>
                  <a:srgbClr val="005B82"/>
                </a:solidFill>
                <a:latin typeface="Arial" pitchFamily="34" charset="0"/>
              </a:defRPr>
            </a:lvl3pPr>
            <a:lvl4pPr marL="1600200" indent="-228600" eaLnBrk="0" hangingPunct="0">
              <a:spcBef>
                <a:spcPct val="20000"/>
              </a:spcBef>
              <a:buClr>
                <a:srgbClr val="009EE0"/>
              </a:buClr>
              <a:defRPr>
                <a:solidFill>
                  <a:srgbClr val="005B82"/>
                </a:solidFill>
                <a:latin typeface="Arial" pitchFamily="34" charset="0"/>
              </a:defRPr>
            </a:lvl4pPr>
            <a:lvl5pPr marL="2057400" indent="-228600" eaLnBrk="0" hangingPunct="0">
              <a:spcBef>
                <a:spcPct val="20000"/>
              </a:spcBef>
              <a:buClr>
                <a:srgbClr val="009EE0"/>
              </a:buClr>
              <a:defRPr>
                <a:solidFill>
                  <a:srgbClr val="005B82"/>
                </a:solidFill>
                <a:latin typeface="Arial" pitchFamily="34" charset="0"/>
              </a:defRPr>
            </a:lvl5pPr>
            <a:lvl6pPr marL="2514600" indent="-228600" eaLnBrk="0" fontAlgn="base" hangingPunct="0">
              <a:spcBef>
                <a:spcPct val="20000"/>
              </a:spcBef>
              <a:spcAft>
                <a:spcPct val="0"/>
              </a:spcAft>
              <a:buClr>
                <a:srgbClr val="009EE0"/>
              </a:buClr>
              <a:defRPr>
                <a:solidFill>
                  <a:srgbClr val="005B82"/>
                </a:solidFill>
                <a:latin typeface="Arial" pitchFamily="34" charset="0"/>
              </a:defRPr>
            </a:lvl6pPr>
            <a:lvl7pPr marL="2971800" indent="-228600" eaLnBrk="0" fontAlgn="base" hangingPunct="0">
              <a:spcBef>
                <a:spcPct val="20000"/>
              </a:spcBef>
              <a:spcAft>
                <a:spcPct val="0"/>
              </a:spcAft>
              <a:buClr>
                <a:srgbClr val="009EE0"/>
              </a:buClr>
              <a:defRPr>
                <a:solidFill>
                  <a:srgbClr val="005B82"/>
                </a:solidFill>
                <a:latin typeface="Arial" pitchFamily="34" charset="0"/>
              </a:defRPr>
            </a:lvl7pPr>
            <a:lvl8pPr marL="3429000" indent="-228600" eaLnBrk="0" fontAlgn="base" hangingPunct="0">
              <a:spcBef>
                <a:spcPct val="20000"/>
              </a:spcBef>
              <a:spcAft>
                <a:spcPct val="0"/>
              </a:spcAft>
              <a:buClr>
                <a:srgbClr val="009EE0"/>
              </a:buClr>
              <a:defRPr>
                <a:solidFill>
                  <a:srgbClr val="005B82"/>
                </a:solidFill>
                <a:latin typeface="Arial" pitchFamily="34" charset="0"/>
              </a:defRPr>
            </a:lvl8pPr>
            <a:lvl9pPr marL="3886200" indent="-228600" eaLnBrk="0" fontAlgn="base" hangingPunct="0">
              <a:spcBef>
                <a:spcPct val="20000"/>
              </a:spcBef>
              <a:spcAft>
                <a:spcPct val="0"/>
              </a:spcAft>
              <a:buClr>
                <a:srgbClr val="009EE0"/>
              </a:buClr>
              <a:defRPr>
                <a:solidFill>
                  <a:srgbClr val="005B82"/>
                </a:solidFill>
                <a:latin typeface="Arial" pitchFamily="34" charset="0"/>
              </a:defRPr>
            </a:lvl9pPr>
          </a:lstStyle>
          <a:p>
            <a:pPr algn="ctr" eaLnBrk="1" hangingPunct="1">
              <a:spcBef>
                <a:spcPct val="0"/>
              </a:spcBef>
              <a:buClrTx/>
            </a:pPr>
            <a:r>
              <a:rPr lang="de-DE" altLang="de-DE">
                <a:solidFill>
                  <a:schemeClr val="tx1"/>
                </a:solidFill>
              </a:rPr>
              <a:t>Implementierung in eine MCDA-Software </a:t>
            </a:r>
          </a:p>
        </p:txBody>
      </p:sp>
    </p:spTree>
    <p:extLst>
      <p:ext uri="{BB962C8B-B14F-4D97-AF65-F5344CB8AC3E}">
        <p14:creationId xmlns:p14="http://schemas.microsoft.com/office/powerpoint/2010/main" val="657097787"/>
      </p:ext>
    </p:extLst>
  </p:cSld>
  <p:clrMapOvr>
    <a:masterClrMapping/>
  </p:clrMapOvr>
  <p:transition spd="med">
    <p:wipe dir="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0538" y="3344863"/>
            <a:ext cx="4392612" cy="29035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147" name="Titel 2"/>
          <p:cNvSpPr>
            <a:spLocks noGrp="1"/>
          </p:cNvSpPr>
          <p:nvPr>
            <p:ph type="title"/>
          </p:nvPr>
        </p:nvSpPr>
        <p:spPr>
          <a:xfrm>
            <a:off x="415925" y="204788"/>
            <a:ext cx="7729538" cy="400050"/>
          </a:xfrm>
        </p:spPr>
        <p:txBody>
          <a:bodyPr/>
          <a:lstStyle/>
          <a:p>
            <a:r>
              <a:rPr lang="en-US" altLang="de-DE" smtClean="0"/>
              <a:t>Beispiel </a:t>
            </a:r>
            <a:r>
              <a:rPr lang="de-DE" altLang="de-DE" smtClean="0"/>
              <a:t>MCDA</a:t>
            </a:r>
            <a:r>
              <a:rPr lang="en-US" altLang="de-DE" smtClean="0"/>
              <a:t>: </a:t>
            </a:r>
            <a:r>
              <a:rPr lang="de-DE" altLang="de-DE" smtClean="0"/>
              <a:t>Verwendung von überschüssigem Windstrom </a:t>
            </a:r>
            <a:endParaRPr lang="en-US" altLang="de-DE" smtClean="0"/>
          </a:p>
        </p:txBody>
      </p:sp>
      <p:sp>
        <p:nvSpPr>
          <p:cNvPr id="6148" name="Rechteck 4"/>
          <p:cNvSpPr>
            <a:spLocks noChangeArrowheads="1"/>
          </p:cNvSpPr>
          <p:nvPr/>
        </p:nvSpPr>
        <p:spPr bwMode="auto">
          <a:xfrm>
            <a:off x="428625" y="6192838"/>
            <a:ext cx="902970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009EE0"/>
              </a:buClr>
              <a:defRPr>
                <a:solidFill>
                  <a:srgbClr val="005B82"/>
                </a:solidFill>
                <a:latin typeface="Arial" pitchFamily="34" charset="0"/>
              </a:defRPr>
            </a:lvl1pPr>
            <a:lvl2pPr marL="742950" indent="-285750" eaLnBrk="0" hangingPunct="0">
              <a:spcBef>
                <a:spcPct val="20000"/>
              </a:spcBef>
              <a:buClr>
                <a:srgbClr val="005B82"/>
              </a:buClr>
              <a:buFont typeface="Wingdings" pitchFamily="2" charset="2"/>
              <a:buChar char="§"/>
              <a:defRPr>
                <a:solidFill>
                  <a:srgbClr val="005B82"/>
                </a:solidFill>
                <a:latin typeface="Arial" pitchFamily="34" charset="0"/>
              </a:defRPr>
            </a:lvl2pPr>
            <a:lvl3pPr marL="1143000" indent="-228600" eaLnBrk="0" hangingPunct="0">
              <a:spcBef>
                <a:spcPct val="20000"/>
              </a:spcBef>
              <a:buClr>
                <a:srgbClr val="005B82"/>
              </a:buClr>
              <a:buFont typeface="Wingdings" pitchFamily="2" charset="2"/>
              <a:buChar char="§"/>
              <a:defRPr i="1">
                <a:solidFill>
                  <a:srgbClr val="005B82"/>
                </a:solidFill>
                <a:latin typeface="Arial" pitchFamily="34" charset="0"/>
              </a:defRPr>
            </a:lvl3pPr>
            <a:lvl4pPr marL="1600200" indent="-228600" eaLnBrk="0" hangingPunct="0">
              <a:spcBef>
                <a:spcPct val="20000"/>
              </a:spcBef>
              <a:buClr>
                <a:srgbClr val="009EE0"/>
              </a:buClr>
              <a:defRPr>
                <a:solidFill>
                  <a:srgbClr val="005B82"/>
                </a:solidFill>
                <a:latin typeface="Arial" pitchFamily="34" charset="0"/>
              </a:defRPr>
            </a:lvl4pPr>
            <a:lvl5pPr marL="2057400" indent="-228600" eaLnBrk="0" hangingPunct="0">
              <a:spcBef>
                <a:spcPct val="20000"/>
              </a:spcBef>
              <a:buClr>
                <a:srgbClr val="009EE0"/>
              </a:buClr>
              <a:defRPr>
                <a:solidFill>
                  <a:srgbClr val="005B82"/>
                </a:solidFill>
                <a:latin typeface="Arial" pitchFamily="34" charset="0"/>
              </a:defRPr>
            </a:lvl5pPr>
            <a:lvl6pPr marL="2514600" indent="-228600" eaLnBrk="0" fontAlgn="base" hangingPunct="0">
              <a:spcBef>
                <a:spcPct val="20000"/>
              </a:spcBef>
              <a:spcAft>
                <a:spcPct val="0"/>
              </a:spcAft>
              <a:buClr>
                <a:srgbClr val="009EE0"/>
              </a:buClr>
              <a:defRPr>
                <a:solidFill>
                  <a:srgbClr val="005B82"/>
                </a:solidFill>
                <a:latin typeface="Arial" pitchFamily="34" charset="0"/>
              </a:defRPr>
            </a:lvl6pPr>
            <a:lvl7pPr marL="2971800" indent="-228600" eaLnBrk="0" fontAlgn="base" hangingPunct="0">
              <a:spcBef>
                <a:spcPct val="20000"/>
              </a:spcBef>
              <a:spcAft>
                <a:spcPct val="0"/>
              </a:spcAft>
              <a:buClr>
                <a:srgbClr val="009EE0"/>
              </a:buClr>
              <a:defRPr>
                <a:solidFill>
                  <a:srgbClr val="005B82"/>
                </a:solidFill>
                <a:latin typeface="Arial" pitchFamily="34" charset="0"/>
              </a:defRPr>
            </a:lvl7pPr>
            <a:lvl8pPr marL="3429000" indent="-228600" eaLnBrk="0" fontAlgn="base" hangingPunct="0">
              <a:spcBef>
                <a:spcPct val="20000"/>
              </a:spcBef>
              <a:spcAft>
                <a:spcPct val="0"/>
              </a:spcAft>
              <a:buClr>
                <a:srgbClr val="009EE0"/>
              </a:buClr>
              <a:defRPr>
                <a:solidFill>
                  <a:srgbClr val="005B82"/>
                </a:solidFill>
                <a:latin typeface="Arial" pitchFamily="34" charset="0"/>
              </a:defRPr>
            </a:lvl8pPr>
            <a:lvl9pPr marL="3886200" indent="-228600" eaLnBrk="0" fontAlgn="base" hangingPunct="0">
              <a:spcBef>
                <a:spcPct val="20000"/>
              </a:spcBef>
              <a:spcAft>
                <a:spcPct val="0"/>
              </a:spcAft>
              <a:buClr>
                <a:srgbClr val="009EE0"/>
              </a:buClr>
              <a:defRPr>
                <a:solidFill>
                  <a:srgbClr val="005B82"/>
                </a:solidFill>
                <a:latin typeface="Arial" pitchFamily="34" charset="0"/>
              </a:defRPr>
            </a:lvl9pPr>
          </a:lstStyle>
          <a:p>
            <a:pPr eaLnBrk="1" hangingPunct="1">
              <a:spcBef>
                <a:spcPct val="0"/>
              </a:spcBef>
              <a:buClrTx/>
            </a:pPr>
            <a:r>
              <a:rPr lang="de-DE" altLang="de-DE" sz="1000" b="0"/>
              <a:t>Christine Krüger, Frank Merten, Nachhaltiger Umgang mit überschüssigen Windstromanteilen, Wuppertal Institut, 2013 </a:t>
            </a:r>
          </a:p>
        </p:txBody>
      </p:sp>
      <p:pic>
        <p:nvPicPr>
          <p:cNvPr id="6149"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56075" y="793750"/>
            <a:ext cx="5364163" cy="28178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150" name="Textfeld 9"/>
          <p:cNvSpPr txBox="1">
            <a:spLocks noChangeArrowheads="1"/>
          </p:cNvSpPr>
          <p:nvPr/>
        </p:nvSpPr>
        <p:spPr bwMode="auto">
          <a:xfrm>
            <a:off x="849313" y="1557338"/>
            <a:ext cx="274796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009EE0"/>
              </a:buClr>
              <a:defRPr>
                <a:solidFill>
                  <a:srgbClr val="005B82"/>
                </a:solidFill>
                <a:latin typeface="Arial" pitchFamily="34" charset="0"/>
              </a:defRPr>
            </a:lvl1pPr>
            <a:lvl2pPr marL="742950" indent="-285750" eaLnBrk="0" hangingPunct="0">
              <a:spcBef>
                <a:spcPct val="20000"/>
              </a:spcBef>
              <a:buClr>
                <a:srgbClr val="005B82"/>
              </a:buClr>
              <a:buFont typeface="Wingdings" pitchFamily="2" charset="2"/>
              <a:buChar char="§"/>
              <a:defRPr>
                <a:solidFill>
                  <a:srgbClr val="005B82"/>
                </a:solidFill>
                <a:latin typeface="Arial" pitchFamily="34" charset="0"/>
              </a:defRPr>
            </a:lvl2pPr>
            <a:lvl3pPr marL="1143000" indent="-228600" eaLnBrk="0" hangingPunct="0">
              <a:spcBef>
                <a:spcPct val="20000"/>
              </a:spcBef>
              <a:buClr>
                <a:srgbClr val="005B82"/>
              </a:buClr>
              <a:buFont typeface="Wingdings" pitchFamily="2" charset="2"/>
              <a:buChar char="§"/>
              <a:defRPr i="1">
                <a:solidFill>
                  <a:srgbClr val="005B82"/>
                </a:solidFill>
                <a:latin typeface="Arial" pitchFamily="34" charset="0"/>
              </a:defRPr>
            </a:lvl3pPr>
            <a:lvl4pPr marL="1600200" indent="-228600" eaLnBrk="0" hangingPunct="0">
              <a:spcBef>
                <a:spcPct val="20000"/>
              </a:spcBef>
              <a:buClr>
                <a:srgbClr val="009EE0"/>
              </a:buClr>
              <a:defRPr>
                <a:solidFill>
                  <a:srgbClr val="005B82"/>
                </a:solidFill>
                <a:latin typeface="Arial" pitchFamily="34" charset="0"/>
              </a:defRPr>
            </a:lvl4pPr>
            <a:lvl5pPr marL="2057400" indent="-228600" eaLnBrk="0" hangingPunct="0">
              <a:spcBef>
                <a:spcPct val="20000"/>
              </a:spcBef>
              <a:buClr>
                <a:srgbClr val="009EE0"/>
              </a:buClr>
              <a:defRPr>
                <a:solidFill>
                  <a:srgbClr val="005B82"/>
                </a:solidFill>
                <a:latin typeface="Arial" pitchFamily="34" charset="0"/>
              </a:defRPr>
            </a:lvl5pPr>
            <a:lvl6pPr marL="2514600" indent="-228600" eaLnBrk="0" fontAlgn="base" hangingPunct="0">
              <a:spcBef>
                <a:spcPct val="20000"/>
              </a:spcBef>
              <a:spcAft>
                <a:spcPct val="0"/>
              </a:spcAft>
              <a:buClr>
                <a:srgbClr val="009EE0"/>
              </a:buClr>
              <a:defRPr>
                <a:solidFill>
                  <a:srgbClr val="005B82"/>
                </a:solidFill>
                <a:latin typeface="Arial" pitchFamily="34" charset="0"/>
              </a:defRPr>
            </a:lvl6pPr>
            <a:lvl7pPr marL="2971800" indent="-228600" eaLnBrk="0" fontAlgn="base" hangingPunct="0">
              <a:spcBef>
                <a:spcPct val="20000"/>
              </a:spcBef>
              <a:spcAft>
                <a:spcPct val="0"/>
              </a:spcAft>
              <a:buClr>
                <a:srgbClr val="009EE0"/>
              </a:buClr>
              <a:defRPr>
                <a:solidFill>
                  <a:srgbClr val="005B82"/>
                </a:solidFill>
                <a:latin typeface="Arial" pitchFamily="34" charset="0"/>
              </a:defRPr>
            </a:lvl7pPr>
            <a:lvl8pPr marL="3429000" indent="-228600" eaLnBrk="0" fontAlgn="base" hangingPunct="0">
              <a:spcBef>
                <a:spcPct val="20000"/>
              </a:spcBef>
              <a:spcAft>
                <a:spcPct val="0"/>
              </a:spcAft>
              <a:buClr>
                <a:srgbClr val="009EE0"/>
              </a:buClr>
              <a:defRPr>
                <a:solidFill>
                  <a:srgbClr val="005B82"/>
                </a:solidFill>
                <a:latin typeface="Arial" pitchFamily="34" charset="0"/>
              </a:defRPr>
            </a:lvl8pPr>
            <a:lvl9pPr marL="3886200" indent="-228600" eaLnBrk="0" fontAlgn="base" hangingPunct="0">
              <a:spcBef>
                <a:spcPct val="20000"/>
              </a:spcBef>
              <a:spcAft>
                <a:spcPct val="0"/>
              </a:spcAft>
              <a:buClr>
                <a:srgbClr val="009EE0"/>
              </a:buClr>
              <a:defRPr>
                <a:solidFill>
                  <a:srgbClr val="005B82"/>
                </a:solidFill>
                <a:latin typeface="Arial" pitchFamily="34" charset="0"/>
              </a:defRPr>
            </a:lvl9pPr>
          </a:lstStyle>
          <a:p>
            <a:pPr eaLnBrk="1" hangingPunct="1">
              <a:spcBef>
                <a:spcPct val="0"/>
              </a:spcBef>
              <a:buClrTx/>
            </a:pPr>
            <a:r>
              <a:rPr lang="en-US" altLang="de-DE"/>
              <a:t>Entscheidungskriterien</a:t>
            </a:r>
          </a:p>
        </p:txBody>
      </p:sp>
      <p:sp>
        <p:nvSpPr>
          <p:cNvPr id="6151" name="Textfeld 10"/>
          <p:cNvSpPr txBox="1">
            <a:spLocks noChangeArrowheads="1"/>
          </p:cNvSpPr>
          <p:nvPr/>
        </p:nvSpPr>
        <p:spPr bwMode="auto">
          <a:xfrm>
            <a:off x="5384800" y="4797425"/>
            <a:ext cx="350996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009EE0"/>
              </a:buClr>
              <a:defRPr>
                <a:solidFill>
                  <a:srgbClr val="005B82"/>
                </a:solidFill>
                <a:latin typeface="Arial" pitchFamily="34" charset="0"/>
              </a:defRPr>
            </a:lvl1pPr>
            <a:lvl2pPr marL="742950" indent="-285750" eaLnBrk="0" hangingPunct="0">
              <a:spcBef>
                <a:spcPct val="20000"/>
              </a:spcBef>
              <a:buClr>
                <a:srgbClr val="005B82"/>
              </a:buClr>
              <a:buFont typeface="Wingdings" pitchFamily="2" charset="2"/>
              <a:buChar char="§"/>
              <a:defRPr>
                <a:solidFill>
                  <a:srgbClr val="005B82"/>
                </a:solidFill>
                <a:latin typeface="Arial" pitchFamily="34" charset="0"/>
              </a:defRPr>
            </a:lvl2pPr>
            <a:lvl3pPr marL="1143000" indent="-228600" eaLnBrk="0" hangingPunct="0">
              <a:spcBef>
                <a:spcPct val="20000"/>
              </a:spcBef>
              <a:buClr>
                <a:srgbClr val="005B82"/>
              </a:buClr>
              <a:buFont typeface="Wingdings" pitchFamily="2" charset="2"/>
              <a:buChar char="§"/>
              <a:defRPr i="1">
                <a:solidFill>
                  <a:srgbClr val="005B82"/>
                </a:solidFill>
                <a:latin typeface="Arial" pitchFamily="34" charset="0"/>
              </a:defRPr>
            </a:lvl3pPr>
            <a:lvl4pPr marL="1600200" indent="-228600" eaLnBrk="0" hangingPunct="0">
              <a:spcBef>
                <a:spcPct val="20000"/>
              </a:spcBef>
              <a:buClr>
                <a:srgbClr val="009EE0"/>
              </a:buClr>
              <a:defRPr>
                <a:solidFill>
                  <a:srgbClr val="005B82"/>
                </a:solidFill>
                <a:latin typeface="Arial" pitchFamily="34" charset="0"/>
              </a:defRPr>
            </a:lvl4pPr>
            <a:lvl5pPr marL="2057400" indent="-228600" eaLnBrk="0" hangingPunct="0">
              <a:spcBef>
                <a:spcPct val="20000"/>
              </a:spcBef>
              <a:buClr>
                <a:srgbClr val="009EE0"/>
              </a:buClr>
              <a:defRPr>
                <a:solidFill>
                  <a:srgbClr val="005B82"/>
                </a:solidFill>
                <a:latin typeface="Arial" pitchFamily="34" charset="0"/>
              </a:defRPr>
            </a:lvl5pPr>
            <a:lvl6pPr marL="2514600" indent="-228600" eaLnBrk="0" fontAlgn="base" hangingPunct="0">
              <a:spcBef>
                <a:spcPct val="20000"/>
              </a:spcBef>
              <a:spcAft>
                <a:spcPct val="0"/>
              </a:spcAft>
              <a:buClr>
                <a:srgbClr val="009EE0"/>
              </a:buClr>
              <a:defRPr>
                <a:solidFill>
                  <a:srgbClr val="005B82"/>
                </a:solidFill>
                <a:latin typeface="Arial" pitchFamily="34" charset="0"/>
              </a:defRPr>
            </a:lvl6pPr>
            <a:lvl7pPr marL="2971800" indent="-228600" eaLnBrk="0" fontAlgn="base" hangingPunct="0">
              <a:spcBef>
                <a:spcPct val="20000"/>
              </a:spcBef>
              <a:spcAft>
                <a:spcPct val="0"/>
              </a:spcAft>
              <a:buClr>
                <a:srgbClr val="009EE0"/>
              </a:buClr>
              <a:defRPr>
                <a:solidFill>
                  <a:srgbClr val="005B82"/>
                </a:solidFill>
                <a:latin typeface="Arial" pitchFamily="34" charset="0"/>
              </a:defRPr>
            </a:lvl7pPr>
            <a:lvl8pPr marL="3429000" indent="-228600" eaLnBrk="0" fontAlgn="base" hangingPunct="0">
              <a:spcBef>
                <a:spcPct val="20000"/>
              </a:spcBef>
              <a:spcAft>
                <a:spcPct val="0"/>
              </a:spcAft>
              <a:buClr>
                <a:srgbClr val="009EE0"/>
              </a:buClr>
              <a:defRPr>
                <a:solidFill>
                  <a:srgbClr val="005B82"/>
                </a:solidFill>
                <a:latin typeface="Arial" pitchFamily="34" charset="0"/>
              </a:defRPr>
            </a:lvl8pPr>
            <a:lvl9pPr marL="3886200" indent="-228600" eaLnBrk="0" fontAlgn="base" hangingPunct="0">
              <a:spcBef>
                <a:spcPct val="20000"/>
              </a:spcBef>
              <a:spcAft>
                <a:spcPct val="0"/>
              </a:spcAft>
              <a:buClr>
                <a:srgbClr val="009EE0"/>
              </a:buClr>
              <a:defRPr>
                <a:solidFill>
                  <a:srgbClr val="005B82"/>
                </a:solidFill>
                <a:latin typeface="Arial" pitchFamily="34" charset="0"/>
              </a:defRPr>
            </a:lvl9pPr>
          </a:lstStyle>
          <a:p>
            <a:pPr eaLnBrk="1" hangingPunct="1">
              <a:spcBef>
                <a:spcPct val="0"/>
              </a:spcBef>
              <a:buClrTx/>
            </a:pPr>
            <a:r>
              <a:rPr lang="en-US" altLang="de-DE"/>
              <a:t>Rangordnung der Alternativen</a:t>
            </a:r>
          </a:p>
        </p:txBody>
      </p:sp>
    </p:spTree>
    <p:extLst>
      <p:ext uri="{BB962C8B-B14F-4D97-AF65-F5344CB8AC3E}">
        <p14:creationId xmlns:p14="http://schemas.microsoft.com/office/powerpoint/2010/main" val="3820122273"/>
      </p:ext>
    </p:extLst>
  </p:cSld>
  <p:clrMapOvr>
    <a:masterClrMapping/>
  </p:clrMapOvr>
  <p:transition spd="med">
    <p:wipe dir="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5925" y="3389313"/>
            <a:ext cx="5778500" cy="28178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1"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92375" y="977900"/>
            <a:ext cx="6997700" cy="23701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172" name="Rechteck 3"/>
          <p:cNvSpPr>
            <a:spLocks noChangeArrowheads="1"/>
          </p:cNvSpPr>
          <p:nvPr/>
        </p:nvSpPr>
        <p:spPr bwMode="auto">
          <a:xfrm>
            <a:off x="415925" y="6207125"/>
            <a:ext cx="9361488"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009EE0"/>
              </a:buClr>
              <a:defRPr>
                <a:solidFill>
                  <a:srgbClr val="005B82"/>
                </a:solidFill>
                <a:latin typeface="Arial" pitchFamily="34" charset="0"/>
              </a:defRPr>
            </a:lvl1pPr>
            <a:lvl2pPr marL="742950" indent="-285750" eaLnBrk="0" hangingPunct="0">
              <a:spcBef>
                <a:spcPct val="20000"/>
              </a:spcBef>
              <a:buClr>
                <a:srgbClr val="005B82"/>
              </a:buClr>
              <a:buFont typeface="Wingdings" pitchFamily="2" charset="2"/>
              <a:buChar char="§"/>
              <a:defRPr>
                <a:solidFill>
                  <a:srgbClr val="005B82"/>
                </a:solidFill>
                <a:latin typeface="Arial" pitchFamily="34" charset="0"/>
              </a:defRPr>
            </a:lvl2pPr>
            <a:lvl3pPr marL="1143000" indent="-228600" eaLnBrk="0" hangingPunct="0">
              <a:spcBef>
                <a:spcPct val="20000"/>
              </a:spcBef>
              <a:buClr>
                <a:srgbClr val="005B82"/>
              </a:buClr>
              <a:buFont typeface="Wingdings" pitchFamily="2" charset="2"/>
              <a:buChar char="§"/>
              <a:defRPr i="1">
                <a:solidFill>
                  <a:srgbClr val="005B82"/>
                </a:solidFill>
                <a:latin typeface="Arial" pitchFamily="34" charset="0"/>
              </a:defRPr>
            </a:lvl3pPr>
            <a:lvl4pPr marL="1600200" indent="-228600" eaLnBrk="0" hangingPunct="0">
              <a:spcBef>
                <a:spcPct val="20000"/>
              </a:spcBef>
              <a:buClr>
                <a:srgbClr val="009EE0"/>
              </a:buClr>
              <a:defRPr>
                <a:solidFill>
                  <a:srgbClr val="005B82"/>
                </a:solidFill>
                <a:latin typeface="Arial" pitchFamily="34" charset="0"/>
              </a:defRPr>
            </a:lvl4pPr>
            <a:lvl5pPr marL="2057400" indent="-228600" eaLnBrk="0" hangingPunct="0">
              <a:spcBef>
                <a:spcPct val="20000"/>
              </a:spcBef>
              <a:buClr>
                <a:srgbClr val="009EE0"/>
              </a:buClr>
              <a:defRPr>
                <a:solidFill>
                  <a:srgbClr val="005B82"/>
                </a:solidFill>
                <a:latin typeface="Arial" pitchFamily="34" charset="0"/>
              </a:defRPr>
            </a:lvl5pPr>
            <a:lvl6pPr marL="2514600" indent="-228600" eaLnBrk="0" fontAlgn="base" hangingPunct="0">
              <a:spcBef>
                <a:spcPct val="20000"/>
              </a:spcBef>
              <a:spcAft>
                <a:spcPct val="0"/>
              </a:spcAft>
              <a:buClr>
                <a:srgbClr val="009EE0"/>
              </a:buClr>
              <a:defRPr>
                <a:solidFill>
                  <a:srgbClr val="005B82"/>
                </a:solidFill>
                <a:latin typeface="Arial" pitchFamily="34" charset="0"/>
              </a:defRPr>
            </a:lvl6pPr>
            <a:lvl7pPr marL="2971800" indent="-228600" eaLnBrk="0" fontAlgn="base" hangingPunct="0">
              <a:spcBef>
                <a:spcPct val="20000"/>
              </a:spcBef>
              <a:spcAft>
                <a:spcPct val="0"/>
              </a:spcAft>
              <a:buClr>
                <a:srgbClr val="009EE0"/>
              </a:buClr>
              <a:defRPr>
                <a:solidFill>
                  <a:srgbClr val="005B82"/>
                </a:solidFill>
                <a:latin typeface="Arial" pitchFamily="34" charset="0"/>
              </a:defRPr>
            </a:lvl7pPr>
            <a:lvl8pPr marL="3429000" indent="-228600" eaLnBrk="0" fontAlgn="base" hangingPunct="0">
              <a:spcBef>
                <a:spcPct val="20000"/>
              </a:spcBef>
              <a:spcAft>
                <a:spcPct val="0"/>
              </a:spcAft>
              <a:buClr>
                <a:srgbClr val="009EE0"/>
              </a:buClr>
              <a:defRPr>
                <a:solidFill>
                  <a:srgbClr val="005B82"/>
                </a:solidFill>
                <a:latin typeface="Arial" pitchFamily="34" charset="0"/>
              </a:defRPr>
            </a:lvl8pPr>
            <a:lvl9pPr marL="3886200" indent="-228600" eaLnBrk="0" fontAlgn="base" hangingPunct="0">
              <a:spcBef>
                <a:spcPct val="20000"/>
              </a:spcBef>
              <a:spcAft>
                <a:spcPct val="0"/>
              </a:spcAft>
              <a:buClr>
                <a:srgbClr val="009EE0"/>
              </a:buClr>
              <a:defRPr>
                <a:solidFill>
                  <a:srgbClr val="005B82"/>
                </a:solidFill>
                <a:latin typeface="Arial" pitchFamily="34" charset="0"/>
              </a:defRPr>
            </a:lvl9pPr>
          </a:lstStyle>
          <a:p>
            <a:pPr eaLnBrk="1" hangingPunct="1">
              <a:spcBef>
                <a:spcPct val="0"/>
              </a:spcBef>
              <a:buClrTx/>
            </a:pPr>
            <a:r>
              <a:rPr lang="en-US" altLang="de-DE" sz="1000" b="0">
                <a:solidFill>
                  <a:srgbClr val="3A6F8A"/>
                </a:solidFill>
              </a:rPr>
              <a:t>Weigel, M., et al., </a:t>
            </a:r>
            <a:r>
              <a:rPr lang="en-US" altLang="de-DE" sz="1000" b="0" i="1">
                <a:solidFill>
                  <a:srgbClr val="3A6F8A"/>
                </a:solidFill>
              </a:rPr>
              <a:t>Multicriteria analysis of primary steelmaking technologies.</a:t>
            </a:r>
            <a:r>
              <a:rPr lang="en-US" altLang="de-DE" sz="1000" b="0">
                <a:solidFill>
                  <a:srgbClr val="3A6F8A"/>
                </a:solidFill>
              </a:rPr>
              <a:t> Journal of Cleaner Production, 2016. 112, Part 1: p. 1064-1076.</a:t>
            </a:r>
          </a:p>
        </p:txBody>
      </p:sp>
      <p:sp>
        <p:nvSpPr>
          <p:cNvPr id="7173" name="Textfeld 9"/>
          <p:cNvSpPr txBox="1">
            <a:spLocks noChangeArrowheads="1"/>
          </p:cNvSpPr>
          <p:nvPr/>
        </p:nvSpPr>
        <p:spPr bwMode="auto">
          <a:xfrm>
            <a:off x="438150" y="1700213"/>
            <a:ext cx="1916113"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009EE0"/>
              </a:buClr>
              <a:defRPr>
                <a:solidFill>
                  <a:srgbClr val="005B82"/>
                </a:solidFill>
                <a:latin typeface="Arial" pitchFamily="34" charset="0"/>
              </a:defRPr>
            </a:lvl1pPr>
            <a:lvl2pPr marL="742950" indent="-285750" eaLnBrk="0" hangingPunct="0">
              <a:spcBef>
                <a:spcPct val="20000"/>
              </a:spcBef>
              <a:buClr>
                <a:srgbClr val="005B82"/>
              </a:buClr>
              <a:buFont typeface="Wingdings" pitchFamily="2" charset="2"/>
              <a:buChar char="§"/>
              <a:defRPr>
                <a:solidFill>
                  <a:srgbClr val="005B82"/>
                </a:solidFill>
                <a:latin typeface="Arial" pitchFamily="34" charset="0"/>
              </a:defRPr>
            </a:lvl2pPr>
            <a:lvl3pPr marL="1143000" indent="-228600" eaLnBrk="0" hangingPunct="0">
              <a:spcBef>
                <a:spcPct val="20000"/>
              </a:spcBef>
              <a:buClr>
                <a:srgbClr val="005B82"/>
              </a:buClr>
              <a:buFont typeface="Wingdings" pitchFamily="2" charset="2"/>
              <a:buChar char="§"/>
              <a:defRPr i="1">
                <a:solidFill>
                  <a:srgbClr val="005B82"/>
                </a:solidFill>
                <a:latin typeface="Arial" pitchFamily="34" charset="0"/>
              </a:defRPr>
            </a:lvl3pPr>
            <a:lvl4pPr marL="1600200" indent="-228600" eaLnBrk="0" hangingPunct="0">
              <a:spcBef>
                <a:spcPct val="20000"/>
              </a:spcBef>
              <a:buClr>
                <a:srgbClr val="009EE0"/>
              </a:buClr>
              <a:defRPr>
                <a:solidFill>
                  <a:srgbClr val="005B82"/>
                </a:solidFill>
                <a:latin typeface="Arial" pitchFamily="34" charset="0"/>
              </a:defRPr>
            </a:lvl4pPr>
            <a:lvl5pPr marL="2057400" indent="-228600" eaLnBrk="0" hangingPunct="0">
              <a:spcBef>
                <a:spcPct val="20000"/>
              </a:spcBef>
              <a:buClr>
                <a:srgbClr val="009EE0"/>
              </a:buClr>
              <a:defRPr>
                <a:solidFill>
                  <a:srgbClr val="005B82"/>
                </a:solidFill>
                <a:latin typeface="Arial" pitchFamily="34" charset="0"/>
              </a:defRPr>
            </a:lvl5pPr>
            <a:lvl6pPr marL="2514600" indent="-228600" eaLnBrk="0" fontAlgn="base" hangingPunct="0">
              <a:spcBef>
                <a:spcPct val="20000"/>
              </a:spcBef>
              <a:spcAft>
                <a:spcPct val="0"/>
              </a:spcAft>
              <a:buClr>
                <a:srgbClr val="009EE0"/>
              </a:buClr>
              <a:defRPr>
                <a:solidFill>
                  <a:srgbClr val="005B82"/>
                </a:solidFill>
                <a:latin typeface="Arial" pitchFamily="34" charset="0"/>
              </a:defRPr>
            </a:lvl6pPr>
            <a:lvl7pPr marL="2971800" indent="-228600" eaLnBrk="0" fontAlgn="base" hangingPunct="0">
              <a:spcBef>
                <a:spcPct val="20000"/>
              </a:spcBef>
              <a:spcAft>
                <a:spcPct val="0"/>
              </a:spcAft>
              <a:buClr>
                <a:srgbClr val="009EE0"/>
              </a:buClr>
              <a:defRPr>
                <a:solidFill>
                  <a:srgbClr val="005B82"/>
                </a:solidFill>
                <a:latin typeface="Arial" pitchFamily="34" charset="0"/>
              </a:defRPr>
            </a:lvl7pPr>
            <a:lvl8pPr marL="3429000" indent="-228600" eaLnBrk="0" fontAlgn="base" hangingPunct="0">
              <a:spcBef>
                <a:spcPct val="20000"/>
              </a:spcBef>
              <a:spcAft>
                <a:spcPct val="0"/>
              </a:spcAft>
              <a:buClr>
                <a:srgbClr val="009EE0"/>
              </a:buClr>
              <a:defRPr>
                <a:solidFill>
                  <a:srgbClr val="005B82"/>
                </a:solidFill>
                <a:latin typeface="Arial" pitchFamily="34" charset="0"/>
              </a:defRPr>
            </a:lvl8pPr>
            <a:lvl9pPr marL="3886200" indent="-228600" eaLnBrk="0" fontAlgn="base" hangingPunct="0">
              <a:spcBef>
                <a:spcPct val="20000"/>
              </a:spcBef>
              <a:spcAft>
                <a:spcPct val="0"/>
              </a:spcAft>
              <a:buClr>
                <a:srgbClr val="009EE0"/>
              </a:buClr>
              <a:defRPr>
                <a:solidFill>
                  <a:srgbClr val="005B82"/>
                </a:solidFill>
                <a:latin typeface="Arial" pitchFamily="34" charset="0"/>
              </a:defRPr>
            </a:lvl9pPr>
          </a:lstStyle>
          <a:p>
            <a:pPr eaLnBrk="1" hangingPunct="1">
              <a:spcBef>
                <a:spcPct val="0"/>
              </a:spcBef>
              <a:buClrTx/>
            </a:pPr>
            <a:r>
              <a:rPr lang="en-US" altLang="de-DE"/>
              <a:t>Entscheidungs-</a:t>
            </a:r>
          </a:p>
          <a:p>
            <a:pPr eaLnBrk="1" hangingPunct="1">
              <a:spcBef>
                <a:spcPct val="0"/>
              </a:spcBef>
              <a:buClrTx/>
            </a:pPr>
            <a:r>
              <a:rPr lang="en-US" altLang="de-DE"/>
              <a:t>kriterien</a:t>
            </a:r>
          </a:p>
        </p:txBody>
      </p:sp>
      <p:sp>
        <p:nvSpPr>
          <p:cNvPr id="7174" name="Textfeld 10"/>
          <p:cNvSpPr txBox="1">
            <a:spLocks noChangeArrowheads="1"/>
          </p:cNvSpPr>
          <p:nvPr/>
        </p:nvSpPr>
        <p:spPr bwMode="auto">
          <a:xfrm>
            <a:off x="6705600" y="4616450"/>
            <a:ext cx="193357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009EE0"/>
              </a:buClr>
              <a:defRPr>
                <a:solidFill>
                  <a:srgbClr val="005B82"/>
                </a:solidFill>
                <a:latin typeface="Arial" pitchFamily="34" charset="0"/>
              </a:defRPr>
            </a:lvl1pPr>
            <a:lvl2pPr marL="742950" indent="-285750" eaLnBrk="0" hangingPunct="0">
              <a:spcBef>
                <a:spcPct val="20000"/>
              </a:spcBef>
              <a:buClr>
                <a:srgbClr val="005B82"/>
              </a:buClr>
              <a:buFont typeface="Wingdings" pitchFamily="2" charset="2"/>
              <a:buChar char="§"/>
              <a:defRPr>
                <a:solidFill>
                  <a:srgbClr val="005B82"/>
                </a:solidFill>
                <a:latin typeface="Arial" pitchFamily="34" charset="0"/>
              </a:defRPr>
            </a:lvl2pPr>
            <a:lvl3pPr marL="1143000" indent="-228600" eaLnBrk="0" hangingPunct="0">
              <a:spcBef>
                <a:spcPct val="20000"/>
              </a:spcBef>
              <a:buClr>
                <a:srgbClr val="005B82"/>
              </a:buClr>
              <a:buFont typeface="Wingdings" pitchFamily="2" charset="2"/>
              <a:buChar char="§"/>
              <a:defRPr i="1">
                <a:solidFill>
                  <a:srgbClr val="005B82"/>
                </a:solidFill>
                <a:latin typeface="Arial" pitchFamily="34" charset="0"/>
              </a:defRPr>
            </a:lvl3pPr>
            <a:lvl4pPr marL="1600200" indent="-228600" eaLnBrk="0" hangingPunct="0">
              <a:spcBef>
                <a:spcPct val="20000"/>
              </a:spcBef>
              <a:buClr>
                <a:srgbClr val="009EE0"/>
              </a:buClr>
              <a:defRPr>
                <a:solidFill>
                  <a:srgbClr val="005B82"/>
                </a:solidFill>
                <a:latin typeface="Arial" pitchFamily="34" charset="0"/>
              </a:defRPr>
            </a:lvl4pPr>
            <a:lvl5pPr marL="2057400" indent="-228600" eaLnBrk="0" hangingPunct="0">
              <a:spcBef>
                <a:spcPct val="20000"/>
              </a:spcBef>
              <a:buClr>
                <a:srgbClr val="009EE0"/>
              </a:buClr>
              <a:defRPr>
                <a:solidFill>
                  <a:srgbClr val="005B82"/>
                </a:solidFill>
                <a:latin typeface="Arial" pitchFamily="34" charset="0"/>
              </a:defRPr>
            </a:lvl5pPr>
            <a:lvl6pPr marL="2514600" indent="-228600" eaLnBrk="0" fontAlgn="base" hangingPunct="0">
              <a:spcBef>
                <a:spcPct val="20000"/>
              </a:spcBef>
              <a:spcAft>
                <a:spcPct val="0"/>
              </a:spcAft>
              <a:buClr>
                <a:srgbClr val="009EE0"/>
              </a:buClr>
              <a:defRPr>
                <a:solidFill>
                  <a:srgbClr val="005B82"/>
                </a:solidFill>
                <a:latin typeface="Arial" pitchFamily="34" charset="0"/>
              </a:defRPr>
            </a:lvl6pPr>
            <a:lvl7pPr marL="2971800" indent="-228600" eaLnBrk="0" fontAlgn="base" hangingPunct="0">
              <a:spcBef>
                <a:spcPct val="20000"/>
              </a:spcBef>
              <a:spcAft>
                <a:spcPct val="0"/>
              </a:spcAft>
              <a:buClr>
                <a:srgbClr val="009EE0"/>
              </a:buClr>
              <a:defRPr>
                <a:solidFill>
                  <a:srgbClr val="005B82"/>
                </a:solidFill>
                <a:latin typeface="Arial" pitchFamily="34" charset="0"/>
              </a:defRPr>
            </a:lvl7pPr>
            <a:lvl8pPr marL="3429000" indent="-228600" eaLnBrk="0" fontAlgn="base" hangingPunct="0">
              <a:spcBef>
                <a:spcPct val="20000"/>
              </a:spcBef>
              <a:spcAft>
                <a:spcPct val="0"/>
              </a:spcAft>
              <a:buClr>
                <a:srgbClr val="009EE0"/>
              </a:buClr>
              <a:defRPr>
                <a:solidFill>
                  <a:srgbClr val="005B82"/>
                </a:solidFill>
                <a:latin typeface="Arial" pitchFamily="34" charset="0"/>
              </a:defRPr>
            </a:lvl8pPr>
            <a:lvl9pPr marL="3886200" indent="-228600" eaLnBrk="0" fontAlgn="base" hangingPunct="0">
              <a:spcBef>
                <a:spcPct val="20000"/>
              </a:spcBef>
              <a:spcAft>
                <a:spcPct val="0"/>
              </a:spcAft>
              <a:buClr>
                <a:srgbClr val="009EE0"/>
              </a:buClr>
              <a:defRPr>
                <a:solidFill>
                  <a:srgbClr val="005B82"/>
                </a:solidFill>
                <a:latin typeface="Arial" pitchFamily="34" charset="0"/>
              </a:defRPr>
            </a:lvl9pPr>
          </a:lstStyle>
          <a:p>
            <a:pPr algn="ctr" eaLnBrk="1" hangingPunct="1">
              <a:spcBef>
                <a:spcPct val="0"/>
              </a:spcBef>
              <a:buClrTx/>
            </a:pPr>
            <a:r>
              <a:rPr lang="en-US" altLang="de-DE"/>
              <a:t>Rangordnung </a:t>
            </a:r>
          </a:p>
          <a:p>
            <a:pPr algn="ctr" eaLnBrk="1" hangingPunct="1">
              <a:spcBef>
                <a:spcPct val="0"/>
              </a:spcBef>
              <a:buClrTx/>
            </a:pPr>
            <a:r>
              <a:rPr lang="en-US" altLang="de-DE"/>
              <a:t>der Alternativen</a:t>
            </a:r>
          </a:p>
        </p:txBody>
      </p:sp>
      <p:sp>
        <p:nvSpPr>
          <p:cNvPr id="7175" name="Titel 1"/>
          <p:cNvSpPr>
            <a:spLocks noGrp="1"/>
          </p:cNvSpPr>
          <p:nvPr>
            <p:ph type="title"/>
          </p:nvPr>
        </p:nvSpPr>
        <p:spPr>
          <a:xfrm>
            <a:off x="411163" y="204788"/>
            <a:ext cx="7318375" cy="400050"/>
          </a:xfrm>
        </p:spPr>
        <p:txBody>
          <a:bodyPr/>
          <a:lstStyle/>
          <a:p>
            <a:r>
              <a:rPr lang="de-DE" altLang="de-DE" smtClean="0"/>
              <a:t>Beispiel MCDA: Analyse von Stahlerzeugungstechnologien</a:t>
            </a:r>
            <a:endParaRPr lang="en-US" altLang="de-DE" smtClean="0"/>
          </a:p>
        </p:txBody>
      </p:sp>
    </p:spTree>
    <p:extLst>
      <p:ext uri="{BB962C8B-B14F-4D97-AF65-F5344CB8AC3E}">
        <p14:creationId xmlns:p14="http://schemas.microsoft.com/office/powerpoint/2010/main" val="2081408155"/>
      </p:ext>
    </p:extLst>
  </p:cSld>
  <p:clrMapOvr>
    <a:masterClrMapping/>
  </p:clrMapOvr>
  <p:transition spd="med">
    <p:wipe dir="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el 2"/>
          <p:cNvSpPr>
            <a:spLocks noGrp="1"/>
          </p:cNvSpPr>
          <p:nvPr>
            <p:ph type="title"/>
          </p:nvPr>
        </p:nvSpPr>
        <p:spPr>
          <a:xfrm>
            <a:off x="404813" y="204758"/>
            <a:ext cx="1517403" cy="400110"/>
          </a:xfrm>
        </p:spPr>
        <p:txBody>
          <a:bodyPr/>
          <a:lstStyle/>
          <a:p>
            <a:r>
              <a:rPr lang="de-DE" altLang="de-DE" dirty="0" smtClean="0"/>
              <a:t>Fazit MCDA</a:t>
            </a:r>
          </a:p>
        </p:txBody>
      </p:sp>
      <p:sp>
        <p:nvSpPr>
          <p:cNvPr id="4" name="Textfeld 3"/>
          <p:cNvSpPr txBox="1"/>
          <p:nvPr/>
        </p:nvSpPr>
        <p:spPr>
          <a:xfrm>
            <a:off x="415925" y="836613"/>
            <a:ext cx="8929688" cy="4802187"/>
          </a:xfrm>
          <a:prstGeom prst="rect">
            <a:avLst/>
          </a:prstGeom>
          <a:noFill/>
        </p:spPr>
        <p:txBody>
          <a:bodyPr>
            <a:spAutoFit/>
          </a:bodyPr>
          <a:lstStyle/>
          <a:p>
            <a:pPr marL="285750" indent="-285750">
              <a:buFont typeface="Arial" panose="020B0604020202020204" pitchFamily="34" charset="0"/>
              <a:buChar char="•"/>
              <a:defRPr/>
            </a:pPr>
            <a:r>
              <a:rPr lang="de-DE" dirty="0">
                <a:solidFill>
                  <a:srgbClr val="005B82"/>
                </a:solidFill>
                <a:latin typeface="Arial" charset="0"/>
              </a:rPr>
              <a:t>Geeignete Methode zur Entscheidungsfindung bei komplexen Entscheidungsproblemen</a:t>
            </a:r>
          </a:p>
          <a:p>
            <a:pPr marL="285750" indent="-285750">
              <a:buFont typeface="Arial" panose="020B0604020202020204" pitchFamily="34" charset="0"/>
              <a:buChar char="•"/>
              <a:defRPr/>
            </a:pPr>
            <a:endParaRPr lang="en-US" dirty="0">
              <a:solidFill>
                <a:srgbClr val="005B82"/>
              </a:solidFill>
              <a:latin typeface="Arial" charset="0"/>
            </a:endParaRPr>
          </a:p>
          <a:p>
            <a:pPr marL="285750" indent="-285750">
              <a:buFont typeface="Arial" panose="020B0604020202020204" pitchFamily="34" charset="0"/>
              <a:buChar char="•"/>
              <a:defRPr/>
            </a:pPr>
            <a:r>
              <a:rPr lang="de-DE" dirty="0">
                <a:solidFill>
                  <a:srgbClr val="005B82"/>
                </a:solidFill>
                <a:latin typeface="Arial" charset="0"/>
              </a:rPr>
              <a:t>Bereits angewandt für Entscheidungen im Energiesektor</a:t>
            </a:r>
          </a:p>
          <a:p>
            <a:pPr marL="285750" indent="-285750">
              <a:buFont typeface="Arial" panose="020B0604020202020204" pitchFamily="34" charset="0"/>
              <a:buChar char="•"/>
              <a:defRPr/>
            </a:pPr>
            <a:endParaRPr lang="en-US" dirty="0">
              <a:solidFill>
                <a:srgbClr val="005B82"/>
              </a:solidFill>
              <a:latin typeface="Arial" charset="0"/>
            </a:endParaRPr>
          </a:p>
          <a:p>
            <a:pPr marL="285750" indent="-285750">
              <a:buFont typeface="Arial" panose="020B0604020202020204" pitchFamily="34" charset="0"/>
              <a:buChar char="•"/>
              <a:defRPr/>
            </a:pPr>
            <a:r>
              <a:rPr lang="de-DE" dirty="0">
                <a:solidFill>
                  <a:srgbClr val="005B82"/>
                </a:solidFill>
                <a:latin typeface="Arial" charset="0"/>
              </a:rPr>
              <a:t>Möglichkeit der Berücksichtigung von quantitativen Entscheidungskriterien</a:t>
            </a:r>
          </a:p>
          <a:p>
            <a:pPr>
              <a:defRPr/>
            </a:pPr>
            <a:endParaRPr lang="en-US" dirty="0">
              <a:solidFill>
                <a:srgbClr val="005B82"/>
              </a:solidFill>
              <a:latin typeface="Arial" charset="0"/>
            </a:endParaRPr>
          </a:p>
          <a:p>
            <a:pPr marL="285750" indent="-285750">
              <a:buFont typeface="Arial" panose="020B0604020202020204" pitchFamily="34" charset="0"/>
              <a:buChar char="•"/>
              <a:defRPr/>
            </a:pPr>
            <a:r>
              <a:rPr lang="de-DE" dirty="0">
                <a:solidFill>
                  <a:srgbClr val="005B82"/>
                </a:solidFill>
                <a:latin typeface="Arial" charset="0"/>
              </a:rPr>
              <a:t>Sorgfältige Erstellung von Bewertungskriterien ist entscheidend </a:t>
            </a:r>
          </a:p>
          <a:p>
            <a:pPr>
              <a:defRPr/>
            </a:pPr>
            <a:r>
              <a:rPr lang="de-DE" dirty="0">
                <a:solidFill>
                  <a:srgbClr val="005B82"/>
                </a:solidFill>
                <a:latin typeface="Arial" charset="0"/>
              </a:rPr>
              <a:t>     → hat großen Einfluss auf das </a:t>
            </a:r>
            <a:r>
              <a:rPr lang="de-DE">
                <a:solidFill>
                  <a:srgbClr val="005B82"/>
                </a:solidFill>
                <a:latin typeface="Arial" charset="0"/>
              </a:rPr>
              <a:t>Ergebnis </a:t>
            </a:r>
            <a:endParaRPr lang="de-DE" dirty="0">
              <a:solidFill>
                <a:srgbClr val="005B82"/>
              </a:solidFill>
              <a:latin typeface="Arial" charset="0"/>
            </a:endParaRPr>
          </a:p>
          <a:p>
            <a:pPr>
              <a:defRPr/>
            </a:pPr>
            <a:endParaRPr lang="en-US" dirty="0">
              <a:solidFill>
                <a:srgbClr val="005B82"/>
              </a:solidFill>
              <a:latin typeface="Arial" charset="0"/>
            </a:endParaRPr>
          </a:p>
          <a:p>
            <a:pPr marL="285750" indent="-285750">
              <a:buFont typeface="Arial" panose="020B0604020202020204" pitchFamily="34" charset="0"/>
              <a:buChar char="•"/>
              <a:defRPr/>
            </a:pPr>
            <a:r>
              <a:rPr lang="de-DE" dirty="0">
                <a:solidFill>
                  <a:srgbClr val="005B82"/>
                </a:solidFill>
                <a:latin typeface="Arial" charset="0"/>
              </a:rPr>
              <a:t>Starker Einfluss der Präferenzen des Entscheidungsträgers </a:t>
            </a:r>
          </a:p>
          <a:p>
            <a:pPr>
              <a:defRPr/>
            </a:pPr>
            <a:r>
              <a:rPr lang="de-DE" dirty="0">
                <a:solidFill>
                  <a:srgbClr val="005B82"/>
                </a:solidFill>
                <a:latin typeface="Arial" charset="0"/>
              </a:rPr>
              <a:t>     → subjektive Entscheidungen</a:t>
            </a:r>
          </a:p>
          <a:p>
            <a:pPr>
              <a:defRPr/>
            </a:pPr>
            <a:endParaRPr lang="de-DE" dirty="0">
              <a:solidFill>
                <a:srgbClr val="005B82"/>
              </a:solidFill>
              <a:latin typeface="Arial" charset="0"/>
            </a:endParaRPr>
          </a:p>
          <a:p>
            <a:pPr marL="285750" indent="-285750">
              <a:buFont typeface="Arial" panose="020B0604020202020204" pitchFamily="34" charset="0"/>
              <a:buChar char="•"/>
              <a:defRPr/>
            </a:pPr>
            <a:r>
              <a:rPr lang="de-DE" dirty="0">
                <a:solidFill>
                  <a:srgbClr val="005B82"/>
                </a:solidFill>
                <a:latin typeface="Arial" charset="0"/>
              </a:rPr>
              <a:t>Nachvollziehbare Präsentation der einzelnen Schritte nötig</a:t>
            </a:r>
            <a:endParaRPr lang="en-US" dirty="0">
              <a:solidFill>
                <a:srgbClr val="005B82"/>
              </a:solidFill>
              <a:latin typeface="Arial" charset="0"/>
            </a:endParaRPr>
          </a:p>
          <a:p>
            <a:pPr>
              <a:defRPr/>
            </a:pPr>
            <a:endParaRPr lang="en-US" dirty="0">
              <a:solidFill>
                <a:srgbClr val="005B82"/>
              </a:solidFill>
              <a:latin typeface="Arial" charset="0"/>
            </a:endParaRPr>
          </a:p>
          <a:p>
            <a:pPr marL="285750" indent="-285750">
              <a:buFont typeface="Arial" panose="020B0604020202020204" pitchFamily="34" charset="0"/>
              <a:buChar char="•"/>
              <a:defRPr/>
            </a:pPr>
            <a:r>
              <a:rPr lang="de-DE" dirty="0">
                <a:solidFill>
                  <a:srgbClr val="005B82"/>
                </a:solidFill>
                <a:latin typeface="Arial" charset="0"/>
              </a:rPr>
              <a:t>Keine genau vorgeschriebenen Regeln zur Durchführung der Methode,  einfache sowie komplexe Ansätze möglich</a:t>
            </a:r>
          </a:p>
        </p:txBody>
      </p:sp>
    </p:spTree>
    <p:extLst>
      <p:ext uri="{BB962C8B-B14F-4D97-AF65-F5344CB8AC3E}">
        <p14:creationId xmlns:p14="http://schemas.microsoft.com/office/powerpoint/2010/main" val="2733154429"/>
      </p:ext>
    </p:extLst>
  </p:cSld>
  <p:clrMapOvr>
    <a:masterClrMapping/>
  </p:clrMapOvr>
  <p:transition spd="med">
    <p:wipe dir="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a:xfrm>
            <a:off x="432000" y="494111"/>
            <a:ext cx="6057749" cy="307777"/>
          </a:xfrm>
        </p:spPr>
        <p:txBody>
          <a:bodyPr/>
          <a:lstStyle/>
          <a:p>
            <a:r>
              <a:rPr lang="de-DE" sz="2000" dirty="0" smtClean="0"/>
              <a:t>Aufgaben von Systemanalysen zur Energiewende</a:t>
            </a:r>
            <a:endParaRPr lang="de-DE" sz="2000" dirty="0"/>
          </a:p>
        </p:txBody>
      </p:sp>
      <p:sp>
        <p:nvSpPr>
          <p:cNvPr id="13" name="Textfeld 12"/>
          <p:cNvSpPr txBox="1"/>
          <p:nvPr/>
        </p:nvSpPr>
        <p:spPr>
          <a:xfrm>
            <a:off x="389306" y="1048931"/>
            <a:ext cx="9412420" cy="1077218"/>
          </a:xfrm>
          <a:prstGeom prst="rect">
            <a:avLst/>
          </a:prstGeom>
          <a:noFill/>
        </p:spPr>
        <p:txBody>
          <a:bodyPr wrap="square" rtlCol="0">
            <a:spAutoFit/>
          </a:bodyPr>
          <a:lstStyle/>
          <a:p>
            <a:r>
              <a:rPr lang="de-DE" sz="1600" b="1" dirty="0" smtClean="0">
                <a:solidFill>
                  <a:srgbClr val="005B82"/>
                </a:solidFill>
              </a:rPr>
              <a:t>Zielsetzung:</a:t>
            </a:r>
          </a:p>
          <a:p>
            <a:pPr marL="285750" indent="-285750">
              <a:buFontTx/>
              <a:buChar char="-"/>
            </a:pPr>
            <a:r>
              <a:rPr lang="de-DE" sz="1600" b="1" dirty="0" smtClean="0">
                <a:solidFill>
                  <a:srgbClr val="005B82"/>
                </a:solidFill>
                <a:sym typeface="Wingdings" panose="05000000000000000000" pitchFamily="2" charset="2"/>
              </a:rPr>
              <a:t>Vorhersagen</a:t>
            </a:r>
            <a:r>
              <a:rPr lang="de-DE" sz="1600" dirty="0" smtClean="0">
                <a:solidFill>
                  <a:srgbClr val="005B82"/>
                </a:solidFill>
                <a:sym typeface="Wingdings" panose="05000000000000000000" pitchFamily="2" charset="2"/>
              </a:rPr>
              <a:t> zu möglichen </a:t>
            </a:r>
            <a:r>
              <a:rPr lang="de-DE" sz="1600" b="1" dirty="0" smtClean="0">
                <a:solidFill>
                  <a:srgbClr val="005B82"/>
                </a:solidFill>
                <a:sym typeface="Wingdings" panose="05000000000000000000" pitchFamily="2" charset="2"/>
              </a:rPr>
              <a:t>Entwicklungen des Energiesystems </a:t>
            </a:r>
            <a:r>
              <a:rPr lang="de-DE" sz="1600" dirty="0" smtClean="0">
                <a:solidFill>
                  <a:srgbClr val="005B82"/>
                </a:solidFill>
                <a:sym typeface="Wingdings" panose="05000000000000000000" pitchFamily="2" charset="2"/>
              </a:rPr>
              <a:t>zur Erreichung </a:t>
            </a:r>
            <a:r>
              <a:rPr lang="de-DE" sz="1600" b="1" dirty="0" smtClean="0">
                <a:solidFill>
                  <a:srgbClr val="005B82"/>
                </a:solidFill>
                <a:sym typeface="Wingdings" panose="05000000000000000000" pitchFamily="2" charset="2"/>
              </a:rPr>
              <a:t>definierter Ziele </a:t>
            </a:r>
            <a:r>
              <a:rPr lang="de-DE" sz="1600" dirty="0" smtClean="0">
                <a:solidFill>
                  <a:srgbClr val="005B82"/>
                </a:solidFill>
                <a:sym typeface="Wingdings" panose="05000000000000000000" pitchFamily="2" charset="2"/>
              </a:rPr>
              <a:t>unter Einhaltung bestimmter </a:t>
            </a:r>
            <a:r>
              <a:rPr lang="de-DE" sz="1600" b="1" dirty="0" smtClean="0">
                <a:solidFill>
                  <a:srgbClr val="005B82"/>
                </a:solidFill>
                <a:sym typeface="Wingdings" panose="05000000000000000000" pitchFamily="2" charset="2"/>
              </a:rPr>
              <a:t>Randbedingungen</a:t>
            </a:r>
            <a:r>
              <a:rPr lang="de-DE" sz="1600" dirty="0" smtClean="0">
                <a:solidFill>
                  <a:srgbClr val="005B82"/>
                </a:solidFill>
                <a:sym typeface="Wingdings" panose="05000000000000000000" pitchFamily="2" charset="2"/>
              </a:rPr>
              <a:t> zur Bereitstellung von </a:t>
            </a:r>
            <a:r>
              <a:rPr lang="de-DE" sz="1600" b="1" dirty="0" smtClean="0">
                <a:solidFill>
                  <a:srgbClr val="005B82"/>
                </a:solidFill>
                <a:sym typeface="Wingdings" panose="05000000000000000000" pitchFamily="2" charset="2"/>
              </a:rPr>
              <a:t>Handlungsempfehlungen</a:t>
            </a:r>
            <a:r>
              <a:rPr lang="de-DE" sz="1600" dirty="0" smtClean="0">
                <a:solidFill>
                  <a:srgbClr val="005B82"/>
                </a:solidFill>
                <a:sym typeface="Wingdings" panose="05000000000000000000" pitchFamily="2" charset="2"/>
              </a:rPr>
              <a:t> für Forschung, Industrie und Politik</a:t>
            </a:r>
          </a:p>
        </p:txBody>
      </p:sp>
      <p:sp>
        <p:nvSpPr>
          <p:cNvPr id="8" name="Textfeld 7"/>
          <p:cNvSpPr txBox="1"/>
          <p:nvPr/>
        </p:nvSpPr>
        <p:spPr>
          <a:xfrm>
            <a:off x="751113" y="3120338"/>
            <a:ext cx="2418120" cy="1077218"/>
          </a:xfrm>
          <a:prstGeom prst="rect">
            <a:avLst/>
          </a:prstGeom>
          <a:noFill/>
        </p:spPr>
        <p:txBody>
          <a:bodyPr wrap="square" rtlCol="0">
            <a:spAutoFit/>
          </a:bodyPr>
          <a:lstStyle/>
          <a:p>
            <a:pPr marL="285750" indent="-285750">
              <a:buFont typeface="Wingdings"/>
              <a:buChar char="à"/>
            </a:pPr>
            <a:r>
              <a:rPr lang="de-DE" sz="1600" dirty="0" smtClean="0">
                <a:solidFill>
                  <a:srgbClr val="005B82"/>
                </a:solidFill>
                <a:sym typeface="Wingdings" panose="05000000000000000000" pitchFamily="2" charset="2"/>
              </a:rPr>
              <a:t>Ein Unternehmen?</a:t>
            </a:r>
          </a:p>
          <a:p>
            <a:pPr marL="285750" indent="-285750">
              <a:buFont typeface="Wingdings"/>
              <a:buChar char="à"/>
            </a:pPr>
            <a:r>
              <a:rPr lang="de-DE" sz="1600" dirty="0" smtClean="0">
                <a:solidFill>
                  <a:srgbClr val="005B82"/>
                </a:solidFill>
                <a:sym typeface="Wingdings" panose="05000000000000000000" pitchFamily="2" charset="2"/>
              </a:rPr>
              <a:t>Ein Industriezweig?</a:t>
            </a:r>
          </a:p>
          <a:p>
            <a:pPr marL="285750" indent="-285750">
              <a:buFont typeface="Wingdings"/>
              <a:buChar char="à"/>
            </a:pPr>
            <a:r>
              <a:rPr lang="de-DE" sz="1600" dirty="0" smtClean="0">
                <a:solidFill>
                  <a:srgbClr val="005B82"/>
                </a:solidFill>
                <a:sym typeface="Wingdings" panose="05000000000000000000" pitchFamily="2" charset="2"/>
              </a:rPr>
              <a:t>Der Stromsektor?</a:t>
            </a:r>
          </a:p>
          <a:p>
            <a:pPr marL="285750" indent="-285750">
              <a:buFont typeface="Wingdings"/>
              <a:buChar char="à"/>
            </a:pPr>
            <a:r>
              <a:rPr lang="de-DE" sz="1600" dirty="0" smtClean="0">
                <a:solidFill>
                  <a:srgbClr val="005B82"/>
                </a:solidFill>
                <a:sym typeface="Wingdings" panose="05000000000000000000" pitchFamily="2" charset="2"/>
              </a:rPr>
              <a:t>Der Gassektor?</a:t>
            </a:r>
          </a:p>
        </p:txBody>
      </p:sp>
      <p:sp>
        <p:nvSpPr>
          <p:cNvPr id="4" name="Wolke 3"/>
          <p:cNvSpPr/>
          <p:nvPr/>
        </p:nvSpPr>
        <p:spPr bwMode="auto">
          <a:xfrm>
            <a:off x="707570" y="2452439"/>
            <a:ext cx="2808514" cy="707571"/>
          </a:xfrm>
          <a:prstGeom prst="cloud">
            <a:avLst/>
          </a:prstGeom>
          <a:solidFill>
            <a:srgbClr val="005B82"/>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de-DE" sz="1600" b="1" dirty="0" smtClean="0">
                <a:solidFill>
                  <a:schemeClr val="bg1"/>
                </a:solidFill>
              </a:rPr>
              <a:t>Systemgrenzen?</a:t>
            </a:r>
            <a:endParaRPr kumimoji="0" lang="de-DE" sz="1600" b="1" i="0" u="none" strike="noStrike" cap="none" normalizeH="0" baseline="0" dirty="0" smtClean="0">
              <a:ln>
                <a:noFill/>
              </a:ln>
              <a:solidFill>
                <a:schemeClr val="bg1"/>
              </a:solidFill>
              <a:effectLst/>
            </a:endParaRPr>
          </a:p>
        </p:txBody>
      </p:sp>
      <p:sp>
        <p:nvSpPr>
          <p:cNvPr id="7" name="Wolke 6"/>
          <p:cNvSpPr/>
          <p:nvPr/>
        </p:nvSpPr>
        <p:spPr bwMode="auto">
          <a:xfrm>
            <a:off x="6004613" y="2452439"/>
            <a:ext cx="3320143" cy="922139"/>
          </a:xfrm>
          <a:prstGeom prst="cloud">
            <a:avLst/>
          </a:prstGeom>
          <a:solidFill>
            <a:srgbClr val="005B82"/>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de-DE" sz="1600" b="1" dirty="0" smtClean="0">
                <a:solidFill>
                  <a:schemeClr val="bg1"/>
                </a:solidFill>
              </a:rPr>
              <a:t>Exogene Vorgaben?</a:t>
            </a:r>
          </a:p>
          <a:p>
            <a:pPr marL="0" marR="0" indent="0" algn="ctr" defTabSz="914400" rtl="0" eaLnBrk="1" fontAlgn="base" latinLnBrk="0" hangingPunct="1">
              <a:lnSpc>
                <a:spcPct val="100000"/>
              </a:lnSpc>
              <a:spcBef>
                <a:spcPct val="0"/>
              </a:spcBef>
              <a:spcAft>
                <a:spcPct val="0"/>
              </a:spcAft>
              <a:buClrTx/>
              <a:buSzTx/>
              <a:buFontTx/>
              <a:buNone/>
              <a:tabLst/>
            </a:pPr>
            <a:r>
              <a:rPr kumimoji="0" lang="de-DE" sz="1600" b="1" i="0" u="none" strike="noStrike" cap="none" normalizeH="0" baseline="0" dirty="0" smtClean="0">
                <a:ln>
                  <a:noFill/>
                </a:ln>
                <a:solidFill>
                  <a:schemeClr val="bg1"/>
                </a:solidFill>
                <a:effectLst/>
              </a:rPr>
              <a:t>Endogen bestimmt?</a:t>
            </a:r>
          </a:p>
        </p:txBody>
      </p:sp>
      <p:sp>
        <p:nvSpPr>
          <p:cNvPr id="9" name="Wolke 8"/>
          <p:cNvSpPr/>
          <p:nvPr/>
        </p:nvSpPr>
        <p:spPr bwMode="auto">
          <a:xfrm>
            <a:off x="3394367" y="3101482"/>
            <a:ext cx="2121553" cy="685801"/>
          </a:xfrm>
          <a:prstGeom prst="cloud">
            <a:avLst/>
          </a:prstGeom>
          <a:solidFill>
            <a:srgbClr val="005B82"/>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de-DE" sz="1600" b="1" dirty="0" smtClean="0">
                <a:solidFill>
                  <a:schemeClr val="bg1"/>
                </a:solidFill>
              </a:rPr>
              <a:t>Fokus?</a:t>
            </a:r>
            <a:endParaRPr kumimoji="0" lang="de-DE" sz="1600" b="1" i="0" u="none" strike="noStrike" cap="none" normalizeH="0" baseline="0" dirty="0" smtClean="0">
              <a:ln>
                <a:noFill/>
              </a:ln>
              <a:solidFill>
                <a:schemeClr val="bg1"/>
              </a:solidFill>
              <a:effectLst/>
            </a:endParaRPr>
          </a:p>
        </p:txBody>
      </p:sp>
      <p:sp>
        <p:nvSpPr>
          <p:cNvPr id="10" name="Wolke 9"/>
          <p:cNvSpPr/>
          <p:nvPr/>
        </p:nvSpPr>
        <p:spPr bwMode="auto">
          <a:xfrm>
            <a:off x="707569" y="4412077"/>
            <a:ext cx="2362201" cy="827315"/>
          </a:xfrm>
          <a:prstGeom prst="cloud">
            <a:avLst/>
          </a:prstGeom>
          <a:solidFill>
            <a:srgbClr val="005B82"/>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de-DE" sz="1600" b="1" dirty="0" smtClean="0">
                <a:solidFill>
                  <a:schemeClr val="bg1"/>
                </a:solidFill>
              </a:rPr>
              <a:t>Optimierungs-kriterium?</a:t>
            </a:r>
            <a:endParaRPr kumimoji="0" lang="de-DE" sz="1600" b="1" i="0" u="none" strike="noStrike" cap="none" normalizeH="0" baseline="0" dirty="0" smtClean="0">
              <a:ln>
                <a:noFill/>
              </a:ln>
              <a:solidFill>
                <a:schemeClr val="bg1"/>
              </a:solidFill>
              <a:effectLst/>
            </a:endParaRPr>
          </a:p>
        </p:txBody>
      </p:sp>
      <p:sp>
        <p:nvSpPr>
          <p:cNvPr id="11" name="Wolke 10"/>
          <p:cNvSpPr/>
          <p:nvPr/>
        </p:nvSpPr>
        <p:spPr bwMode="auto">
          <a:xfrm>
            <a:off x="5916383" y="4637312"/>
            <a:ext cx="3167743" cy="827315"/>
          </a:xfrm>
          <a:prstGeom prst="cloud">
            <a:avLst/>
          </a:prstGeom>
          <a:solidFill>
            <a:srgbClr val="005B82"/>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de-DE" sz="1600" b="1" dirty="0" smtClean="0">
                <a:solidFill>
                  <a:schemeClr val="bg1"/>
                </a:solidFill>
              </a:rPr>
              <a:t>Aussagen der Modellergebnisse?</a:t>
            </a:r>
            <a:endParaRPr kumimoji="0" lang="de-DE" sz="1600" b="1" i="0" u="none" strike="noStrike" cap="none" normalizeH="0" baseline="0" dirty="0" smtClean="0">
              <a:ln>
                <a:noFill/>
              </a:ln>
              <a:solidFill>
                <a:schemeClr val="bg1"/>
              </a:solidFill>
              <a:effectLst/>
            </a:endParaRPr>
          </a:p>
        </p:txBody>
      </p:sp>
      <p:sp>
        <p:nvSpPr>
          <p:cNvPr id="14" name="Textfeld 13"/>
          <p:cNvSpPr txBox="1"/>
          <p:nvPr/>
        </p:nvSpPr>
        <p:spPr>
          <a:xfrm>
            <a:off x="6070445" y="3332088"/>
            <a:ext cx="3808512" cy="584775"/>
          </a:xfrm>
          <a:prstGeom prst="rect">
            <a:avLst/>
          </a:prstGeom>
          <a:noFill/>
        </p:spPr>
        <p:txBody>
          <a:bodyPr wrap="square" rtlCol="0">
            <a:spAutoFit/>
          </a:bodyPr>
          <a:lstStyle/>
          <a:p>
            <a:pPr marL="285750" indent="-285750">
              <a:buFont typeface="Wingdings"/>
              <a:buChar char="à"/>
            </a:pPr>
            <a:r>
              <a:rPr lang="de-DE" sz="1600" dirty="0" smtClean="0">
                <a:solidFill>
                  <a:srgbClr val="005B82"/>
                </a:solidFill>
                <a:sym typeface="Wingdings" panose="05000000000000000000" pitchFamily="2" charset="2"/>
              </a:rPr>
              <a:t>Ausbau an erneuerbaren Energien?</a:t>
            </a:r>
          </a:p>
          <a:p>
            <a:pPr marL="285750" indent="-285750">
              <a:buFont typeface="Wingdings"/>
              <a:buChar char="à"/>
            </a:pPr>
            <a:r>
              <a:rPr lang="de-DE" sz="1600" dirty="0" smtClean="0">
                <a:solidFill>
                  <a:srgbClr val="005B82"/>
                </a:solidFill>
                <a:sym typeface="Wingdings" panose="05000000000000000000" pitchFamily="2" charset="2"/>
              </a:rPr>
              <a:t>Verbraucherverhalten?</a:t>
            </a:r>
          </a:p>
        </p:txBody>
      </p:sp>
      <p:sp>
        <p:nvSpPr>
          <p:cNvPr id="15" name="Textfeld 14"/>
          <p:cNvSpPr txBox="1"/>
          <p:nvPr/>
        </p:nvSpPr>
        <p:spPr>
          <a:xfrm>
            <a:off x="3021645" y="3750358"/>
            <a:ext cx="2921956" cy="830997"/>
          </a:xfrm>
          <a:prstGeom prst="rect">
            <a:avLst/>
          </a:prstGeom>
          <a:noFill/>
        </p:spPr>
        <p:txBody>
          <a:bodyPr wrap="square" rtlCol="0">
            <a:spAutoFit/>
          </a:bodyPr>
          <a:lstStyle/>
          <a:p>
            <a:pPr marL="285750" indent="-285750">
              <a:buFont typeface="Wingdings"/>
              <a:buChar char="à"/>
            </a:pPr>
            <a:r>
              <a:rPr lang="de-DE" sz="1600" dirty="0" smtClean="0">
                <a:solidFill>
                  <a:srgbClr val="005B82"/>
                </a:solidFill>
                <a:sym typeface="Wingdings" panose="05000000000000000000" pitchFamily="2" charset="2"/>
              </a:rPr>
              <a:t>Technische Abschätzung?</a:t>
            </a:r>
          </a:p>
          <a:p>
            <a:pPr marL="285750" indent="-285750">
              <a:buFont typeface="Wingdings"/>
              <a:buChar char="à"/>
            </a:pPr>
            <a:r>
              <a:rPr lang="de-DE" sz="1600" dirty="0" smtClean="0">
                <a:solidFill>
                  <a:srgbClr val="005B82"/>
                </a:solidFill>
                <a:sym typeface="Wingdings" panose="05000000000000000000" pitchFamily="2" charset="2"/>
              </a:rPr>
              <a:t>Wirtschaftliches Potenzial?</a:t>
            </a:r>
          </a:p>
          <a:p>
            <a:pPr marL="285750" indent="-285750">
              <a:buFont typeface="Wingdings"/>
              <a:buChar char="à"/>
            </a:pPr>
            <a:r>
              <a:rPr lang="de-DE" sz="1600" dirty="0" smtClean="0">
                <a:solidFill>
                  <a:srgbClr val="005B82"/>
                </a:solidFill>
                <a:sym typeface="Wingdings" panose="05000000000000000000" pitchFamily="2" charset="2"/>
              </a:rPr>
              <a:t>Marktbeurteilung?</a:t>
            </a:r>
          </a:p>
        </p:txBody>
      </p:sp>
      <p:sp>
        <p:nvSpPr>
          <p:cNvPr id="16" name="Textfeld 15"/>
          <p:cNvSpPr txBox="1"/>
          <p:nvPr/>
        </p:nvSpPr>
        <p:spPr>
          <a:xfrm>
            <a:off x="389307" y="5239392"/>
            <a:ext cx="3507780" cy="1077218"/>
          </a:xfrm>
          <a:prstGeom prst="rect">
            <a:avLst/>
          </a:prstGeom>
          <a:noFill/>
        </p:spPr>
        <p:txBody>
          <a:bodyPr wrap="square" rtlCol="0">
            <a:spAutoFit/>
          </a:bodyPr>
          <a:lstStyle/>
          <a:p>
            <a:pPr marL="285750" indent="-285750">
              <a:buFont typeface="Wingdings"/>
              <a:buChar char="à"/>
            </a:pPr>
            <a:r>
              <a:rPr lang="de-DE" sz="1600" dirty="0" smtClean="0">
                <a:solidFill>
                  <a:srgbClr val="005B82"/>
                </a:solidFill>
                <a:sym typeface="Wingdings" panose="05000000000000000000" pitchFamily="2" charset="2"/>
              </a:rPr>
              <a:t>Wirtschaftlichkeit </a:t>
            </a:r>
            <a:br>
              <a:rPr lang="de-DE" sz="1600" dirty="0" smtClean="0">
                <a:solidFill>
                  <a:srgbClr val="005B82"/>
                </a:solidFill>
                <a:sym typeface="Wingdings" panose="05000000000000000000" pitchFamily="2" charset="2"/>
              </a:rPr>
            </a:br>
            <a:r>
              <a:rPr lang="de-DE" sz="1600" dirty="0" smtClean="0">
                <a:solidFill>
                  <a:srgbClr val="005B82"/>
                </a:solidFill>
                <a:sym typeface="Wingdings" panose="05000000000000000000" pitchFamily="2" charset="2"/>
              </a:rPr>
              <a:t>(betriebs- vs. volkswirtschaftlich?)</a:t>
            </a:r>
          </a:p>
          <a:p>
            <a:pPr marL="285750" indent="-285750">
              <a:buFont typeface="Wingdings"/>
              <a:buChar char="à"/>
            </a:pPr>
            <a:r>
              <a:rPr lang="de-DE" sz="1600" dirty="0" smtClean="0">
                <a:solidFill>
                  <a:srgbClr val="005B82"/>
                </a:solidFill>
                <a:sym typeface="Wingdings" panose="05000000000000000000" pitchFamily="2" charset="2"/>
              </a:rPr>
              <a:t>Akzeptanz?</a:t>
            </a:r>
          </a:p>
          <a:p>
            <a:pPr marL="285750" indent="-285750">
              <a:buFont typeface="Wingdings"/>
              <a:buChar char="à"/>
            </a:pPr>
            <a:r>
              <a:rPr lang="de-DE" sz="1600" dirty="0" smtClean="0">
                <a:solidFill>
                  <a:srgbClr val="005B82"/>
                </a:solidFill>
                <a:sym typeface="Wingdings" panose="05000000000000000000" pitchFamily="2" charset="2"/>
              </a:rPr>
              <a:t>Energieeffizienz?</a:t>
            </a:r>
          </a:p>
        </p:txBody>
      </p:sp>
      <p:sp>
        <p:nvSpPr>
          <p:cNvPr id="17" name="Textfeld 16"/>
          <p:cNvSpPr txBox="1"/>
          <p:nvPr/>
        </p:nvSpPr>
        <p:spPr>
          <a:xfrm>
            <a:off x="5584370" y="5390637"/>
            <a:ext cx="4029894" cy="1569660"/>
          </a:xfrm>
          <a:prstGeom prst="rect">
            <a:avLst/>
          </a:prstGeom>
          <a:noFill/>
        </p:spPr>
        <p:txBody>
          <a:bodyPr wrap="square" rtlCol="0">
            <a:spAutoFit/>
          </a:bodyPr>
          <a:lstStyle/>
          <a:p>
            <a:pPr marL="285750" indent="-285750">
              <a:buFont typeface="Wingdings"/>
              <a:buChar char="à"/>
            </a:pPr>
            <a:r>
              <a:rPr lang="de-DE" sz="1600" dirty="0">
                <a:solidFill>
                  <a:srgbClr val="005B82"/>
                </a:solidFill>
                <a:sym typeface="Wingdings" panose="05000000000000000000" pitchFamily="2" charset="2"/>
              </a:rPr>
              <a:t>Technologieempfehlungen</a:t>
            </a:r>
            <a:r>
              <a:rPr lang="de-DE" sz="1600" dirty="0" smtClean="0">
                <a:solidFill>
                  <a:srgbClr val="005B82"/>
                </a:solidFill>
                <a:sym typeface="Wingdings" panose="05000000000000000000" pitchFamily="2" charset="2"/>
              </a:rPr>
              <a:t>?</a:t>
            </a:r>
          </a:p>
          <a:p>
            <a:pPr marL="285750" indent="-285750">
              <a:buFont typeface="Wingdings"/>
              <a:buChar char="à"/>
            </a:pPr>
            <a:r>
              <a:rPr lang="de-DE" sz="1600" dirty="0" smtClean="0">
                <a:solidFill>
                  <a:srgbClr val="005B82"/>
                </a:solidFill>
                <a:sym typeface="Wingdings" panose="05000000000000000000" pitchFamily="2" charset="2"/>
              </a:rPr>
              <a:t>Quantifizierung </a:t>
            </a:r>
            <a:r>
              <a:rPr lang="de-DE" sz="1600" dirty="0">
                <a:solidFill>
                  <a:srgbClr val="005B82"/>
                </a:solidFill>
                <a:sym typeface="Wingdings" panose="05000000000000000000" pitchFamily="2" charset="2"/>
              </a:rPr>
              <a:t>des </a:t>
            </a:r>
            <a:r>
              <a:rPr lang="de-DE" sz="1600" dirty="0" smtClean="0">
                <a:solidFill>
                  <a:srgbClr val="005B82"/>
                </a:solidFill>
                <a:sym typeface="Wingdings" panose="05000000000000000000" pitchFamily="2" charset="2"/>
              </a:rPr>
              <a:t>Ausbaubedarfs?</a:t>
            </a:r>
          </a:p>
          <a:p>
            <a:pPr marL="285750" indent="-285750">
              <a:buFont typeface="Wingdings"/>
              <a:buChar char="à"/>
            </a:pPr>
            <a:r>
              <a:rPr lang="de-DE" sz="1600" dirty="0" smtClean="0">
                <a:solidFill>
                  <a:srgbClr val="005B82"/>
                </a:solidFill>
                <a:sym typeface="Wingdings" panose="05000000000000000000" pitchFamily="2" charset="2"/>
              </a:rPr>
              <a:t>Beurteilung </a:t>
            </a:r>
            <a:r>
              <a:rPr lang="de-DE" sz="1600" dirty="0">
                <a:solidFill>
                  <a:srgbClr val="005B82"/>
                </a:solidFill>
                <a:sym typeface="Wingdings" panose="05000000000000000000" pitchFamily="2" charset="2"/>
              </a:rPr>
              <a:t>von </a:t>
            </a:r>
            <a:r>
              <a:rPr lang="de-DE" sz="1600" dirty="0" smtClean="0">
                <a:solidFill>
                  <a:srgbClr val="005B82"/>
                </a:solidFill>
                <a:sym typeface="Wingdings" panose="05000000000000000000" pitchFamily="2" charset="2"/>
              </a:rPr>
              <a:t>Rahmenbedingungen?</a:t>
            </a:r>
          </a:p>
          <a:p>
            <a:pPr marL="285750" indent="-285750">
              <a:buFont typeface="Wingdings"/>
              <a:buChar char="à"/>
            </a:pPr>
            <a:r>
              <a:rPr lang="de-DE" sz="1600" dirty="0" smtClean="0">
                <a:solidFill>
                  <a:srgbClr val="005B82"/>
                </a:solidFill>
                <a:sym typeface="Wingdings" panose="05000000000000000000" pitchFamily="2" charset="2"/>
              </a:rPr>
              <a:t>Abschätzung </a:t>
            </a:r>
            <a:r>
              <a:rPr lang="de-DE" sz="1600" dirty="0">
                <a:solidFill>
                  <a:srgbClr val="005B82"/>
                </a:solidFill>
                <a:sym typeface="Wingdings" panose="05000000000000000000" pitchFamily="2" charset="2"/>
              </a:rPr>
              <a:t>des </a:t>
            </a:r>
            <a:r>
              <a:rPr lang="de-DE" sz="1600" dirty="0" smtClean="0">
                <a:solidFill>
                  <a:srgbClr val="005B82"/>
                </a:solidFill>
                <a:sym typeface="Wingdings" panose="05000000000000000000" pitchFamily="2" charset="2"/>
              </a:rPr>
              <a:t>wirtschaftlichen </a:t>
            </a:r>
            <a:r>
              <a:rPr lang="de-DE" sz="1600" dirty="0">
                <a:solidFill>
                  <a:srgbClr val="005B82"/>
                </a:solidFill>
                <a:sym typeface="Wingdings" panose="05000000000000000000" pitchFamily="2" charset="2"/>
              </a:rPr>
              <a:t>Potenzials?</a:t>
            </a:r>
            <a:endParaRPr lang="de-DE" sz="1600" dirty="0">
              <a:solidFill>
                <a:srgbClr val="005B82"/>
              </a:solidFill>
            </a:endParaRPr>
          </a:p>
          <a:p>
            <a:pPr marL="285750" indent="-285750">
              <a:buFont typeface="Wingdings"/>
              <a:buChar char="à"/>
            </a:pPr>
            <a:endParaRPr lang="de-DE" sz="1600" dirty="0" smtClean="0">
              <a:solidFill>
                <a:srgbClr val="005B82"/>
              </a:solidFill>
              <a:sym typeface="Wingdings" panose="05000000000000000000" pitchFamily="2" charset="2"/>
            </a:endParaRPr>
          </a:p>
        </p:txBody>
      </p:sp>
    </p:spTree>
    <p:extLst>
      <p:ext uri="{BB962C8B-B14F-4D97-AF65-F5344CB8AC3E}">
        <p14:creationId xmlns:p14="http://schemas.microsoft.com/office/powerpoint/2010/main" val="2314661857"/>
      </p:ext>
    </p:extLst>
  </p:cSld>
  <p:clrMapOvr>
    <a:masterClrMapping/>
  </p:clrMapOvr>
  <p:transition>
    <p:wip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a:xfrm>
            <a:off x="432000" y="494111"/>
            <a:ext cx="7255191" cy="307777"/>
          </a:xfrm>
        </p:spPr>
        <p:txBody>
          <a:bodyPr/>
          <a:lstStyle/>
          <a:p>
            <a:r>
              <a:rPr lang="de-DE" sz="2000" dirty="0" smtClean="0"/>
              <a:t>Herausforderungen von Systemanalysen zur Energiewende</a:t>
            </a:r>
            <a:endParaRPr lang="de-DE" sz="2000" dirty="0"/>
          </a:p>
        </p:txBody>
      </p:sp>
      <p:sp>
        <p:nvSpPr>
          <p:cNvPr id="38" name="Textfeld 37"/>
          <p:cNvSpPr txBox="1"/>
          <p:nvPr/>
        </p:nvSpPr>
        <p:spPr>
          <a:xfrm>
            <a:off x="389305" y="958642"/>
            <a:ext cx="7426638" cy="4770537"/>
          </a:xfrm>
          <a:prstGeom prst="rect">
            <a:avLst/>
          </a:prstGeom>
          <a:noFill/>
        </p:spPr>
        <p:txBody>
          <a:bodyPr wrap="square" rtlCol="0">
            <a:spAutoFit/>
          </a:bodyPr>
          <a:lstStyle/>
          <a:p>
            <a:pPr marL="285750" indent="-285750">
              <a:buFontTx/>
              <a:buChar char="-"/>
            </a:pPr>
            <a:r>
              <a:rPr lang="de-DE" sz="1600" dirty="0">
                <a:solidFill>
                  <a:srgbClr val="005B82"/>
                </a:solidFill>
              </a:rPr>
              <a:t>Lösungsraum an betrachteten Technologien ist zu eingeschränkt</a:t>
            </a:r>
          </a:p>
          <a:p>
            <a:pPr marL="742950" lvl="1" indent="-285750">
              <a:buFont typeface="Wingdings"/>
              <a:buChar char="à"/>
            </a:pPr>
            <a:r>
              <a:rPr lang="de-DE" sz="1600" dirty="0" err="1">
                <a:solidFill>
                  <a:srgbClr val="005B82"/>
                </a:solidFill>
                <a:sym typeface="Wingdings" panose="05000000000000000000" pitchFamily="2" charset="2"/>
              </a:rPr>
              <a:t>Disruptive</a:t>
            </a:r>
            <a:r>
              <a:rPr lang="de-DE" sz="1600" dirty="0">
                <a:solidFill>
                  <a:srgbClr val="005B82"/>
                </a:solidFill>
                <a:sym typeface="Wingdings" panose="05000000000000000000" pitchFamily="2" charset="2"/>
              </a:rPr>
              <a:t> Technologien werden nicht erfasst bzw. von vornherein ausgeschlossen</a:t>
            </a:r>
          </a:p>
          <a:p>
            <a:pPr marL="742950" lvl="1" indent="-285750">
              <a:buFont typeface="Wingdings"/>
              <a:buChar char="à"/>
            </a:pPr>
            <a:r>
              <a:rPr lang="de-DE" sz="1600" dirty="0">
                <a:solidFill>
                  <a:srgbClr val="005B82"/>
                </a:solidFill>
                <a:sym typeface="Wingdings" panose="05000000000000000000" pitchFamily="2" charset="2"/>
              </a:rPr>
              <a:t>Wettbewerb konkurrierender Technologien wird nicht ausreichend erfasst</a:t>
            </a:r>
          </a:p>
          <a:p>
            <a:pPr marL="285750" indent="-285750">
              <a:buFontTx/>
              <a:buChar char="-"/>
            </a:pPr>
            <a:r>
              <a:rPr lang="de-DE" sz="1600" dirty="0">
                <a:solidFill>
                  <a:srgbClr val="005B82"/>
                </a:solidFill>
                <a:sym typeface="Wingdings" panose="05000000000000000000" pitchFamily="2" charset="2"/>
              </a:rPr>
              <a:t>Betrachtungsraum/Systemgrenze der Analyse ist zu eng</a:t>
            </a:r>
          </a:p>
          <a:p>
            <a:pPr marL="742950" lvl="1" indent="-285750">
              <a:buFont typeface="Wingdings"/>
              <a:buChar char="à"/>
            </a:pPr>
            <a:r>
              <a:rPr lang="de-DE" sz="1600" dirty="0">
                <a:solidFill>
                  <a:srgbClr val="005B82"/>
                </a:solidFill>
                <a:sym typeface="Wingdings" panose="05000000000000000000" pitchFamily="2" charset="2"/>
              </a:rPr>
              <a:t>Potentielle Synergieeffekte, z.B. durch </a:t>
            </a:r>
            <a:r>
              <a:rPr lang="de-DE" sz="1600" dirty="0" err="1" smtClean="0">
                <a:solidFill>
                  <a:srgbClr val="005B82"/>
                </a:solidFill>
                <a:sym typeface="Wingdings" panose="05000000000000000000" pitchFamily="2" charset="2"/>
              </a:rPr>
              <a:t>Sektorkopplung</a:t>
            </a:r>
            <a:r>
              <a:rPr lang="de-DE" sz="1600" dirty="0" smtClean="0">
                <a:solidFill>
                  <a:srgbClr val="005B82"/>
                </a:solidFill>
                <a:sym typeface="Wingdings" panose="05000000000000000000" pitchFamily="2" charset="2"/>
              </a:rPr>
              <a:t>, </a:t>
            </a:r>
            <a:r>
              <a:rPr lang="de-DE" sz="1600" dirty="0">
                <a:solidFill>
                  <a:srgbClr val="005B82"/>
                </a:solidFill>
                <a:sym typeface="Wingdings" panose="05000000000000000000" pitchFamily="2" charset="2"/>
              </a:rPr>
              <a:t>können nicht erfasst werden</a:t>
            </a:r>
            <a:br>
              <a:rPr lang="de-DE" sz="1600" dirty="0">
                <a:solidFill>
                  <a:srgbClr val="005B82"/>
                </a:solidFill>
                <a:sym typeface="Wingdings" panose="05000000000000000000" pitchFamily="2" charset="2"/>
              </a:rPr>
            </a:br>
            <a:endParaRPr lang="de-DE" sz="1600" dirty="0" smtClean="0">
              <a:solidFill>
                <a:srgbClr val="005B82"/>
              </a:solidFill>
              <a:sym typeface="Wingdings" panose="05000000000000000000" pitchFamily="2" charset="2"/>
            </a:endParaRPr>
          </a:p>
          <a:p>
            <a:pPr lvl="1"/>
            <a:endParaRPr lang="de-DE" sz="1600" dirty="0">
              <a:solidFill>
                <a:srgbClr val="005B82"/>
              </a:solidFill>
              <a:sym typeface="Wingdings" panose="05000000000000000000" pitchFamily="2" charset="2"/>
            </a:endParaRPr>
          </a:p>
          <a:p>
            <a:pPr marL="285750" indent="-285750">
              <a:buFontTx/>
              <a:buChar char="-"/>
            </a:pPr>
            <a:r>
              <a:rPr lang="de-DE" sz="1600" dirty="0">
                <a:solidFill>
                  <a:srgbClr val="005B82"/>
                </a:solidFill>
                <a:sym typeface="Wingdings" panose="05000000000000000000" pitchFamily="2" charset="2"/>
              </a:rPr>
              <a:t>Technische Zusammenhänge, Wirtschaftlichkeit oder sozialwissenschaftliche Rahmenbedingungen sind nicht ausreichend berücksichtigt</a:t>
            </a:r>
          </a:p>
          <a:p>
            <a:pPr marL="742950" lvl="1" indent="-285750">
              <a:buFont typeface="Wingdings"/>
              <a:buChar char="à"/>
            </a:pPr>
            <a:r>
              <a:rPr lang="de-DE" sz="1600" dirty="0">
                <a:solidFill>
                  <a:srgbClr val="005B82"/>
                </a:solidFill>
                <a:sym typeface="Wingdings" panose="05000000000000000000" pitchFamily="2" charset="2"/>
              </a:rPr>
              <a:t>Lösungen sind unmöglich, unrealistisch oder nicht umsetzbar</a:t>
            </a:r>
            <a:br>
              <a:rPr lang="de-DE" sz="1600" dirty="0">
                <a:solidFill>
                  <a:srgbClr val="005B82"/>
                </a:solidFill>
                <a:sym typeface="Wingdings" panose="05000000000000000000" pitchFamily="2" charset="2"/>
              </a:rPr>
            </a:br>
            <a:endParaRPr lang="de-DE" sz="1600" dirty="0" smtClean="0">
              <a:solidFill>
                <a:srgbClr val="005B82"/>
              </a:solidFill>
              <a:sym typeface="Wingdings" panose="05000000000000000000" pitchFamily="2" charset="2"/>
            </a:endParaRPr>
          </a:p>
          <a:p>
            <a:pPr marL="742950" lvl="1" indent="-285750">
              <a:buFont typeface="Wingdings"/>
              <a:buChar char="à"/>
            </a:pPr>
            <a:endParaRPr lang="de-DE" sz="1600" dirty="0">
              <a:solidFill>
                <a:srgbClr val="005B82"/>
              </a:solidFill>
              <a:sym typeface="Wingdings" panose="05000000000000000000" pitchFamily="2" charset="2"/>
            </a:endParaRPr>
          </a:p>
          <a:p>
            <a:pPr marL="285750" indent="-285750">
              <a:buFontTx/>
              <a:buChar char="-"/>
            </a:pPr>
            <a:r>
              <a:rPr lang="de-DE" sz="1600" dirty="0">
                <a:solidFill>
                  <a:srgbClr val="005B82"/>
                </a:solidFill>
                <a:sym typeface="Wingdings" panose="05000000000000000000" pitchFamily="2" charset="2"/>
              </a:rPr>
              <a:t>Modelle sind zu komplex und undurchsichtig sowie Ergebnisse nicht nachvollziehbar</a:t>
            </a:r>
          </a:p>
          <a:p>
            <a:pPr marL="742950" lvl="1" indent="-285750">
              <a:buFont typeface="Wingdings"/>
              <a:buChar char="à"/>
            </a:pPr>
            <a:r>
              <a:rPr lang="de-DE" sz="1600" dirty="0">
                <a:solidFill>
                  <a:srgbClr val="005B82"/>
                </a:solidFill>
                <a:sym typeface="Wingdings" panose="05000000000000000000" pitchFamily="2" charset="2"/>
              </a:rPr>
              <a:t>Wirkzusammenhänge sind nicht sichtbar</a:t>
            </a:r>
          </a:p>
          <a:p>
            <a:pPr marL="742950" lvl="1" indent="-285750">
              <a:buFont typeface="Wingdings"/>
              <a:buChar char="à"/>
            </a:pPr>
            <a:r>
              <a:rPr lang="de-DE" sz="1600" dirty="0">
                <a:solidFill>
                  <a:srgbClr val="005B82"/>
                </a:solidFill>
                <a:sym typeface="Wingdings" panose="05000000000000000000" pitchFamily="2" charset="2"/>
              </a:rPr>
              <a:t>Handlungsempfehlungen können nicht abgeleitet werden</a:t>
            </a:r>
          </a:p>
        </p:txBody>
      </p:sp>
      <p:sp>
        <p:nvSpPr>
          <p:cNvPr id="12" name="Textfeld 11"/>
          <p:cNvSpPr txBox="1"/>
          <p:nvPr/>
        </p:nvSpPr>
        <p:spPr>
          <a:xfrm>
            <a:off x="7114671" y="6148129"/>
            <a:ext cx="2959745" cy="338554"/>
          </a:xfrm>
          <a:prstGeom prst="rect">
            <a:avLst/>
          </a:prstGeom>
          <a:noFill/>
        </p:spPr>
        <p:txBody>
          <a:bodyPr wrap="square" rtlCol="0">
            <a:spAutoFit/>
          </a:bodyPr>
          <a:lstStyle/>
          <a:p>
            <a:pPr algn="ctr"/>
            <a:r>
              <a:rPr lang="de-DE" sz="1600" dirty="0">
                <a:solidFill>
                  <a:srgbClr val="005B82"/>
                </a:solidFill>
              </a:rPr>
              <a:t>Gegenläufige Problematiken</a:t>
            </a:r>
          </a:p>
        </p:txBody>
      </p:sp>
      <p:sp>
        <p:nvSpPr>
          <p:cNvPr id="9" name="Textfeld 8"/>
          <p:cNvSpPr txBox="1"/>
          <p:nvPr/>
        </p:nvSpPr>
        <p:spPr>
          <a:xfrm>
            <a:off x="8076313" y="1667038"/>
            <a:ext cx="1672036" cy="584775"/>
          </a:xfrm>
          <a:prstGeom prst="rect">
            <a:avLst/>
          </a:prstGeom>
          <a:noFill/>
        </p:spPr>
        <p:txBody>
          <a:bodyPr wrap="square" rtlCol="0">
            <a:spAutoFit/>
          </a:bodyPr>
          <a:lstStyle/>
          <a:p>
            <a:pPr algn="ctr"/>
            <a:r>
              <a:rPr lang="de-DE" sz="1600" dirty="0">
                <a:solidFill>
                  <a:srgbClr val="005B82"/>
                </a:solidFill>
              </a:rPr>
              <a:t>zu speziell,</a:t>
            </a:r>
            <a:br>
              <a:rPr lang="de-DE" sz="1600" dirty="0">
                <a:solidFill>
                  <a:srgbClr val="005B82"/>
                </a:solidFill>
              </a:rPr>
            </a:br>
            <a:r>
              <a:rPr lang="de-DE" sz="1600" dirty="0">
                <a:solidFill>
                  <a:srgbClr val="005B82"/>
                </a:solidFill>
              </a:rPr>
              <a:t>zu fokussiert</a:t>
            </a:r>
          </a:p>
        </p:txBody>
      </p:sp>
      <p:sp>
        <p:nvSpPr>
          <p:cNvPr id="10" name="Textfeld 9"/>
          <p:cNvSpPr txBox="1"/>
          <p:nvPr/>
        </p:nvSpPr>
        <p:spPr>
          <a:xfrm>
            <a:off x="8065498" y="4827900"/>
            <a:ext cx="1672036" cy="830997"/>
          </a:xfrm>
          <a:prstGeom prst="rect">
            <a:avLst/>
          </a:prstGeom>
          <a:noFill/>
        </p:spPr>
        <p:txBody>
          <a:bodyPr wrap="square" rtlCol="0">
            <a:spAutoFit/>
          </a:bodyPr>
          <a:lstStyle/>
          <a:p>
            <a:pPr algn="ctr"/>
            <a:r>
              <a:rPr lang="de-DE" sz="1600" dirty="0">
                <a:solidFill>
                  <a:srgbClr val="005B82"/>
                </a:solidFill>
              </a:rPr>
              <a:t>zu komplex, nicht handhabbar</a:t>
            </a:r>
          </a:p>
        </p:txBody>
      </p:sp>
      <p:sp>
        <p:nvSpPr>
          <p:cNvPr id="13" name="Textfeld 12"/>
          <p:cNvSpPr txBox="1"/>
          <p:nvPr/>
        </p:nvSpPr>
        <p:spPr>
          <a:xfrm>
            <a:off x="7820425" y="3231866"/>
            <a:ext cx="2292618" cy="1077218"/>
          </a:xfrm>
          <a:prstGeom prst="rect">
            <a:avLst/>
          </a:prstGeom>
          <a:noFill/>
        </p:spPr>
        <p:txBody>
          <a:bodyPr wrap="square" rtlCol="0">
            <a:spAutoFit/>
          </a:bodyPr>
          <a:lstStyle/>
          <a:p>
            <a:pPr algn="ctr"/>
            <a:r>
              <a:rPr lang="de-DE" sz="1600" dirty="0">
                <a:solidFill>
                  <a:srgbClr val="005B82"/>
                </a:solidFill>
              </a:rPr>
              <a:t>unzulässige Vereinfachungen </a:t>
            </a:r>
            <a:r>
              <a:rPr lang="de-DE" sz="1600" dirty="0" smtClean="0">
                <a:solidFill>
                  <a:srgbClr val="005B82"/>
                </a:solidFill>
              </a:rPr>
              <a:t/>
            </a:r>
            <a:br>
              <a:rPr lang="de-DE" sz="1600" dirty="0" smtClean="0">
                <a:solidFill>
                  <a:srgbClr val="005B82"/>
                </a:solidFill>
              </a:rPr>
            </a:br>
            <a:r>
              <a:rPr lang="de-DE" sz="1600" dirty="0" smtClean="0">
                <a:solidFill>
                  <a:srgbClr val="005B82"/>
                </a:solidFill>
              </a:rPr>
              <a:t>bzw</a:t>
            </a:r>
            <a:r>
              <a:rPr lang="de-DE" sz="1600" dirty="0">
                <a:solidFill>
                  <a:srgbClr val="005B82"/>
                </a:solidFill>
              </a:rPr>
              <a:t>. unzureichende Detailtiefe</a:t>
            </a:r>
          </a:p>
        </p:txBody>
      </p:sp>
      <p:sp>
        <p:nvSpPr>
          <p:cNvPr id="5" name="Pfeil nach unten 4"/>
          <p:cNvSpPr/>
          <p:nvPr/>
        </p:nvSpPr>
        <p:spPr bwMode="auto">
          <a:xfrm>
            <a:off x="8646751" y="5632927"/>
            <a:ext cx="511629" cy="526137"/>
          </a:xfrm>
          <a:prstGeom prst="downArrow">
            <a:avLst/>
          </a:prstGeom>
          <a:solidFill>
            <a:schemeClr val="accent1"/>
          </a:solidFill>
          <a:ln w="952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DE" sz="1800" b="1" i="0" u="none" strike="noStrike" cap="none" normalizeH="0" baseline="0" smtClean="0">
              <a:ln>
                <a:noFill/>
              </a:ln>
              <a:solidFill>
                <a:schemeClr val="tx1"/>
              </a:solidFill>
              <a:effectLst/>
              <a:latin typeface="Arial" charset="0"/>
            </a:endParaRPr>
          </a:p>
        </p:txBody>
      </p:sp>
      <p:sp>
        <p:nvSpPr>
          <p:cNvPr id="14" name="Richtungspfeil 13"/>
          <p:cNvSpPr/>
          <p:nvPr/>
        </p:nvSpPr>
        <p:spPr bwMode="auto">
          <a:xfrm>
            <a:off x="7772584" y="958642"/>
            <a:ext cx="272378" cy="1958072"/>
          </a:xfrm>
          <a:prstGeom prst="homePlate">
            <a:avLst>
              <a:gd name="adj" fmla="val 100000"/>
            </a:avLst>
          </a:prstGeom>
          <a:solidFill>
            <a:srgbClr val="005B82"/>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DE" sz="1800" b="1" i="0" u="none" strike="noStrike" cap="none" normalizeH="0" baseline="0" smtClean="0">
              <a:ln>
                <a:noFill/>
              </a:ln>
              <a:solidFill>
                <a:srgbClr val="005B82"/>
              </a:solidFill>
              <a:effectLst/>
              <a:latin typeface="Arial" charset="0"/>
            </a:endParaRPr>
          </a:p>
        </p:txBody>
      </p:sp>
      <p:sp>
        <p:nvSpPr>
          <p:cNvPr id="17" name="Richtungspfeil 16"/>
          <p:cNvSpPr/>
          <p:nvPr/>
        </p:nvSpPr>
        <p:spPr bwMode="auto">
          <a:xfrm>
            <a:off x="7756355" y="3290193"/>
            <a:ext cx="272378" cy="984988"/>
          </a:xfrm>
          <a:prstGeom prst="homePlate">
            <a:avLst>
              <a:gd name="adj" fmla="val 100000"/>
            </a:avLst>
          </a:prstGeom>
          <a:solidFill>
            <a:srgbClr val="005B82"/>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DE" sz="1800" b="1" i="0" u="none" strike="noStrike" cap="none" normalizeH="0" baseline="0" smtClean="0">
              <a:ln>
                <a:noFill/>
              </a:ln>
              <a:solidFill>
                <a:srgbClr val="005B82"/>
              </a:solidFill>
              <a:effectLst/>
              <a:latin typeface="Arial" charset="0"/>
            </a:endParaRPr>
          </a:p>
        </p:txBody>
      </p:sp>
      <p:sp>
        <p:nvSpPr>
          <p:cNvPr id="18" name="Richtungspfeil 17"/>
          <p:cNvSpPr/>
          <p:nvPr/>
        </p:nvSpPr>
        <p:spPr bwMode="auto">
          <a:xfrm>
            <a:off x="7701899" y="4758925"/>
            <a:ext cx="272378" cy="984988"/>
          </a:xfrm>
          <a:prstGeom prst="homePlate">
            <a:avLst>
              <a:gd name="adj" fmla="val 100000"/>
            </a:avLst>
          </a:prstGeom>
          <a:solidFill>
            <a:srgbClr val="005B82"/>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DE" sz="1800" b="1" i="0" u="none" strike="noStrike" cap="none" normalizeH="0" baseline="0" smtClean="0">
              <a:ln>
                <a:noFill/>
              </a:ln>
              <a:solidFill>
                <a:srgbClr val="005B82"/>
              </a:solidFill>
              <a:effectLst/>
              <a:latin typeface="Arial" charset="0"/>
            </a:endParaRPr>
          </a:p>
        </p:txBody>
      </p:sp>
    </p:spTree>
    <p:extLst>
      <p:ext uri="{BB962C8B-B14F-4D97-AF65-F5344CB8AC3E}">
        <p14:creationId xmlns:p14="http://schemas.microsoft.com/office/powerpoint/2010/main" val="3942168399"/>
      </p:ext>
    </p:extLst>
  </p:cSld>
  <p:clrMapOvr>
    <a:masterClrMapping/>
  </p:clrMapOvr>
  <p:transition>
    <p:wip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feld 24"/>
          <p:cNvSpPr txBox="1"/>
          <p:nvPr/>
        </p:nvSpPr>
        <p:spPr>
          <a:xfrm>
            <a:off x="471655" y="641848"/>
            <a:ext cx="825867" cy="369332"/>
          </a:xfrm>
          <a:prstGeom prst="rect">
            <a:avLst/>
          </a:prstGeom>
          <a:noFill/>
        </p:spPr>
        <p:txBody>
          <a:bodyPr wrap="none" rtlCol="0">
            <a:spAutoFit/>
          </a:bodyPr>
          <a:lstStyle/>
          <a:p>
            <a:pPr algn="ctr"/>
            <a:r>
              <a:rPr lang="de-DE" b="1" dirty="0" smtClean="0">
                <a:solidFill>
                  <a:srgbClr val="005B82"/>
                </a:solidFill>
              </a:rPr>
              <a:t>Heute</a:t>
            </a:r>
            <a:endParaRPr lang="de-DE" b="1" dirty="0">
              <a:solidFill>
                <a:srgbClr val="005B82"/>
              </a:solidFill>
            </a:endParaRPr>
          </a:p>
        </p:txBody>
      </p:sp>
      <p:sp>
        <p:nvSpPr>
          <p:cNvPr id="28" name="Textfeld 27"/>
          <p:cNvSpPr txBox="1"/>
          <p:nvPr/>
        </p:nvSpPr>
        <p:spPr>
          <a:xfrm>
            <a:off x="5442590" y="633827"/>
            <a:ext cx="3672800" cy="369332"/>
          </a:xfrm>
          <a:prstGeom prst="rect">
            <a:avLst/>
          </a:prstGeom>
          <a:noFill/>
        </p:spPr>
        <p:txBody>
          <a:bodyPr wrap="none" rtlCol="0">
            <a:spAutoFit/>
          </a:bodyPr>
          <a:lstStyle/>
          <a:p>
            <a:pPr algn="ctr"/>
            <a:r>
              <a:rPr lang="de-DE" b="1" dirty="0" smtClean="0">
                <a:solidFill>
                  <a:srgbClr val="005B82"/>
                </a:solidFill>
              </a:rPr>
              <a:t>Lösungsraum für das Jahr 2050</a:t>
            </a:r>
          </a:p>
        </p:txBody>
      </p:sp>
      <p:sp>
        <p:nvSpPr>
          <p:cNvPr id="34" name="Textfeld 33"/>
          <p:cNvSpPr txBox="1"/>
          <p:nvPr/>
        </p:nvSpPr>
        <p:spPr>
          <a:xfrm>
            <a:off x="2003907" y="641848"/>
            <a:ext cx="1544012" cy="369332"/>
          </a:xfrm>
          <a:prstGeom prst="rect">
            <a:avLst/>
          </a:prstGeom>
          <a:noFill/>
        </p:spPr>
        <p:txBody>
          <a:bodyPr wrap="none" rtlCol="0">
            <a:spAutoFit/>
          </a:bodyPr>
          <a:lstStyle/>
          <a:p>
            <a:pPr algn="ctr"/>
            <a:r>
              <a:rPr lang="de-DE" b="1" dirty="0" smtClean="0">
                <a:solidFill>
                  <a:srgbClr val="005B82"/>
                </a:solidFill>
              </a:rPr>
              <a:t>Entwicklung</a:t>
            </a:r>
            <a:endParaRPr lang="de-DE" b="1" dirty="0">
              <a:solidFill>
                <a:srgbClr val="005B82"/>
              </a:solidFill>
            </a:endParaRPr>
          </a:p>
        </p:txBody>
      </p:sp>
      <p:sp>
        <p:nvSpPr>
          <p:cNvPr id="37" name="Textfeld 36"/>
          <p:cNvSpPr txBox="1"/>
          <p:nvPr/>
        </p:nvSpPr>
        <p:spPr>
          <a:xfrm>
            <a:off x="255158" y="5819149"/>
            <a:ext cx="9672387" cy="769441"/>
          </a:xfrm>
          <a:prstGeom prst="rect">
            <a:avLst/>
          </a:prstGeom>
          <a:noFill/>
        </p:spPr>
        <p:txBody>
          <a:bodyPr wrap="square" rtlCol="0">
            <a:spAutoFit/>
          </a:bodyPr>
          <a:lstStyle/>
          <a:p>
            <a:r>
              <a:rPr lang="de-DE" sz="1100" dirty="0" smtClean="0">
                <a:solidFill>
                  <a:srgbClr val="005B82"/>
                </a:solidFill>
              </a:rPr>
              <a:t>Quellen: [1] Umweltbundesamt (2014): Ziele der Energiewende. URL</a:t>
            </a:r>
            <a:r>
              <a:rPr lang="de-DE" sz="1100" dirty="0">
                <a:solidFill>
                  <a:srgbClr val="005B82"/>
                </a:solidFill>
              </a:rPr>
              <a:t>: http://</a:t>
            </a:r>
            <a:r>
              <a:rPr lang="de-DE" sz="1100" dirty="0" smtClean="0">
                <a:solidFill>
                  <a:srgbClr val="005B82"/>
                </a:solidFill>
              </a:rPr>
              <a:t>www.umweltbundesamt.de/daten/energiebereitstellung-verbrauch/ziele-der-energiewende [17.02.2016]            [2] </a:t>
            </a:r>
            <a:r>
              <a:rPr lang="de-DE" sz="1100" dirty="0" err="1" smtClean="0">
                <a:solidFill>
                  <a:srgbClr val="005B82"/>
                </a:solidFill>
              </a:rPr>
              <a:t>Reibnitz</a:t>
            </a:r>
            <a:r>
              <a:rPr lang="de-DE" sz="1100" dirty="0" smtClean="0">
                <a:solidFill>
                  <a:srgbClr val="005B82"/>
                </a:solidFill>
              </a:rPr>
              <a:t>, U. (2013): Szenario-Technik für die unternehmerische und persönliche Erfolgsplanung</a:t>
            </a:r>
          </a:p>
          <a:p>
            <a:r>
              <a:rPr lang="de-DE" sz="1100" dirty="0" smtClean="0">
                <a:solidFill>
                  <a:srgbClr val="005B82"/>
                </a:solidFill>
              </a:rPr>
              <a:t>[3] IZT (2008): Methoden der Zukunfts- und </a:t>
            </a:r>
            <a:r>
              <a:rPr lang="de-DE" sz="1100" dirty="0" err="1" smtClean="0">
                <a:solidFill>
                  <a:srgbClr val="005B82"/>
                </a:solidFill>
              </a:rPr>
              <a:t>Szenarioanalyse</a:t>
            </a:r>
            <a:r>
              <a:rPr lang="de-DE" sz="1100" dirty="0" smtClean="0">
                <a:solidFill>
                  <a:srgbClr val="005B82"/>
                </a:solidFill>
              </a:rPr>
              <a:t>. Überblick, Bewertung und Auswahlkriterien</a:t>
            </a:r>
          </a:p>
          <a:p>
            <a:r>
              <a:rPr lang="de-DE" sz="1100" dirty="0" smtClean="0">
                <a:solidFill>
                  <a:srgbClr val="005B82"/>
                </a:solidFill>
              </a:rPr>
              <a:t>[4] </a:t>
            </a:r>
            <a:r>
              <a:rPr lang="de-DE" sz="1100" dirty="0" err="1" smtClean="0">
                <a:solidFill>
                  <a:srgbClr val="005B82"/>
                </a:solidFill>
              </a:rPr>
              <a:t>Mitzner</a:t>
            </a:r>
            <a:r>
              <a:rPr lang="de-DE" sz="1100" dirty="0" smtClean="0">
                <a:solidFill>
                  <a:srgbClr val="005B82"/>
                </a:solidFill>
              </a:rPr>
              <a:t>, D. (2010): Strategische Vorausschau und </a:t>
            </a:r>
            <a:r>
              <a:rPr lang="de-DE" sz="1100" dirty="0" err="1" smtClean="0">
                <a:solidFill>
                  <a:srgbClr val="005B82"/>
                </a:solidFill>
              </a:rPr>
              <a:t>Szenarioanalysen</a:t>
            </a:r>
            <a:r>
              <a:rPr lang="de-DE" sz="1100" dirty="0" smtClean="0">
                <a:solidFill>
                  <a:srgbClr val="005B82"/>
                </a:solidFill>
              </a:rPr>
              <a:t>: Methodenevaluation und neue Ansätze, ab S. 156</a:t>
            </a:r>
          </a:p>
        </p:txBody>
      </p:sp>
      <p:sp>
        <p:nvSpPr>
          <p:cNvPr id="4" name="Rechteck 3"/>
          <p:cNvSpPr/>
          <p:nvPr/>
        </p:nvSpPr>
        <p:spPr>
          <a:xfrm>
            <a:off x="873775" y="3594798"/>
            <a:ext cx="3669595" cy="584775"/>
          </a:xfrm>
          <a:prstGeom prst="rect">
            <a:avLst/>
          </a:prstGeom>
          <a:ln>
            <a:noFill/>
          </a:ln>
        </p:spPr>
        <p:txBody>
          <a:bodyPr wrap="none">
            <a:spAutoFit/>
          </a:bodyPr>
          <a:lstStyle/>
          <a:p>
            <a:pPr algn="ctr"/>
            <a:r>
              <a:rPr lang="de-DE" sz="1600" dirty="0" err="1">
                <a:solidFill>
                  <a:srgbClr val="005B82"/>
                </a:solidFill>
              </a:rPr>
              <a:t>D</a:t>
            </a:r>
            <a:r>
              <a:rPr lang="de-DE" sz="1600" dirty="0" err="1" smtClean="0">
                <a:solidFill>
                  <a:srgbClr val="005B82"/>
                </a:solidFill>
              </a:rPr>
              <a:t>isruptive</a:t>
            </a:r>
            <a:r>
              <a:rPr lang="de-DE" sz="1600" dirty="0" smtClean="0">
                <a:solidFill>
                  <a:srgbClr val="005B82"/>
                </a:solidFill>
              </a:rPr>
              <a:t> Technologien</a:t>
            </a:r>
          </a:p>
          <a:p>
            <a:pPr algn="ctr"/>
            <a:r>
              <a:rPr lang="de-DE" sz="1600" dirty="0" smtClean="0">
                <a:solidFill>
                  <a:srgbClr val="005B82"/>
                </a:solidFill>
              </a:rPr>
              <a:t>Historisches Beispiel: Dampfmaschine</a:t>
            </a:r>
            <a:endParaRPr lang="de-DE" sz="1600" dirty="0">
              <a:solidFill>
                <a:srgbClr val="005B82"/>
              </a:solidFill>
            </a:endParaRPr>
          </a:p>
        </p:txBody>
      </p:sp>
      <p:sp>
        <p:nvSpPr>
          <p:cNvPr id="38" name="Gestreifter Pfeil nach rechts 37"/>
          <p:cNvSpPr/>
          <p:nvPr/>
        </p:nvSpPr>
        <p:spPr bwMode="auto">
          <a:xfrm rot="16200000">
            <a:off x="2183934" y="3154730"/>
            <a:ext cx="699678" cy="283260"/>
          </a:xfrm>
          <a:prstGeom prst="stripedRightArrow">
            <a:avLst/>
          </a:prstGeom>
          <a:solidFill>
            <a:srgbClr val="005B82"/>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DE" sz="1800" b="1" i="0" u="none" strike="noStrike" cap="none" normalizeH="0" baseline="0" smtClean="0">
              <a:ln>
                <a:noFill/>
              </a:ln>
              <a:solidFill>
                <a:srgbClr val="005B82"/>
              </a:solidFill>
              <a:effectLst/>
              <a:latin typeface="Arial" charset="0"/>
            </a:endParaRPr>
          </a:p>
        </p:txBody>
      </p:sp>
      <p:sp>
        <p:nvSpPr>
          <p:cNvPr id="14" name="Rechteck 13"/>
          <p:cNvSpPr/>
          <p:nvPr/>
        </p:nvSpPr>
        <p:spPr>
          <a:xfrm>
            <a:off x="4505451" y="3167466"/>
            <a:ext cx="184731" cy="338554"/>
          </a:xfrm>
          <a:prstGeom prst="rect">
            <a:avLst/>
          </a:prstGeom>
        </p:spPr>
        <p:txBody>
          <a:bodyPr wrap="none">
            <a:spAutoFit/>
          </a:bodyPr>
          <a:lstStyle/>
          <a:p>
            <a:endParaRPr lang="de-DE" sz="1600" dirty="0">
              <a:solidFill>
                <a:srgbClr val="005B82"/>
              </a:solidFill>
            </a:endParaRPr>
          </a:p>
        </p:txBody>
      </p:sp>
      <p:sp>
        <p:nvSpPr>
          <p:cNvPr id="19" name="Rechteck 18"/>
          <p:cNvSpPr/>
          <p:nvPr/>
        </p:nvSpPr>
        <p:spPr>
          <a:xfrm>
            <a:off x="313323" y="4421091"/>
            <a:ext cx="4836193" cy="1015663"/>
          </a:xfrm>
          <a:prstGeom prst="rect">
            <a:avLst/>
          </a:prstGeom>
        </p:spPr>
        <p:txBody>
          <a:bodyPr wrap="square">
            <a:spAutoFit/>
          </a:bodyPr>
          <a:lstStyle/>
          <a:p>
            <a:pPr defTabSz="180000"/>
            <a:r>
              <a:rPr lang="de-DE" sz="1600" dirty="0" smtClean="0">
                <a:solidFill>
                  <a:srgbClr val="00B050"/>
                </a:solidFill>
              </a:rPr>
              <a:t>+</a:t>
            </a:r>
            <a:r>
              <a:rPr lang="de-DE" sz="1600" dirty="0" smtClean="0"/>
              <a:t>/</a:t>
            </a:r>
            <a:r>
              <a:rPr lang="de-DE" sz="1600" dirty="0" smtClean="0">
                <a:solidFill>
                  <a:srgbClr val="FF0000"/>
                </a:solidFill>
              </a:rPr>
              <a:t>-</a:t>
            </a:r>
            <a:r>
              <a:rPr lang="de-DE" sz="1600" dirty="0" smtClean="0"/>
              <a:t> </a:t>
            </a:r>
            <a:r>
              <a:rPr lang="de-DE" sz="1600" dirty="0" smtClean="0">
                <a:solidFill>
                  <a:srgbClr val="005B82"/>
                </a:solidFill>
              </a:rPr>
              <a:t>Vielzahl von Entwicklungen berücksichtigt  </a:t>
            </a:r>
            <a:endParaRPr lang="de-DE" sz="1600" dirty="0">
              <a:solidFill>
                <a:srgbClr val="005B82"/>
              </a:solidFill>
            </a:endParaRPr>
          </a:p>
          <a:p>
            <a:pPr defTabSz="180000"/>
            <a:r>
              <a:rPr lang="de-DE" sz="1600" dirty="0" smtClean="0">
                <a:solidFill>
                  <a:srgbClr val="FF0000"/>
                </a:solidFill>
              </a:rPr>
              <a:t>-</a:t>
            </a:r>
            <a:r>
              <a:rPr lang="de-DE" sz="1600" dirty="0" smtClean="0"/>
              <a:t>  </a:t>
            </a:r>
            <a:r>
              <a:rPr lang="de-DE" sz="1600" dirty="0" smtClean="0">
                <a:solidFill>
                  <a:srgbClr val="005B82"/>
                </a:solidFill>
              </a:rPr>
              <a:t>Szenario-Transfer oft nicht implementiert [3]</a:t>
            </a:r>
            <a:br>
              <a:rPr lang="de-DE" sz="1600" dirty="0" smtClean="0">
                <a:solidFill>
                  <a:srgbClr val="005B82"/>
                </a:solidFill>
              </a:rPr>
            </a:br>
            <a:r>
              <a:rPr lang="de-DE" sz="1600" dirty="0" smtClean="0">
                <a:solidFill>
                  <a:srgbClr val="FF0000"/>
                </a:solidFill>
              </a:rPr>
              <a:t>-	</a:t>
            </a:r>
            <a:r>
              <a:rPr lang="de-DE" sz="1600" dirty="0">
                <a:solidFill>
                  <a:srgbClr val="005B82"/>
                </a:solidFill>
              </a:rPr>
              <a:t>Konkrete </a:t>
            </a:r>
            <a:r>
              <a:rPr lang="de-DE" sz="1600" dirty="0" smtClean="0">
                <a:solidFill>
                  <a:srgbClr val="005B82"/>
                </a:solidFill>
              </a:rPr>
              <a:t>Handlungsempfehlungen?</a:t>
            </a:r>
            <a:br>
              <a:rPr lang="de-DE" sz="1600" dirty="0" smtClean="0">
                <a:solidFill>
                  <a:srgbClr val="005B82"/>
                </a:solidFill>
              </a:rPr>
            </a:br>
            <a:r>
              <a:rPr lang="de-DE" sz="1200" dirty="0" smtClean="0">
                <a:solidFill>
                  <a:srgbClr val="005B82"/>
                </a:solidFill>
              </a:rPr>
              <a:t>Weitere Punkte [4]</a:t>
            </a:r>
            <a:endParaRPr lang="de-DE" sz="1200" dirty="0">
              <a:solidFill>
                <a:srgbClr val="005B82"/>
              </a:solidFill>
            </a:endParaRPr>
          </a:p>
        </p:txBody>
      </p:sp>
      <p:grpSp>
        <p:nvGrpSpPr>
          <p:cNvPr id="3" name="Gruppieren 2"/>
          <p:cNvGrpSpPr/>
          <p:nvPr/>
        </p:nvGrpSpPr>
        <p:grpSpPr>
          <a:xfrm>
            <a:off x="4558742" y="949315"/>
            <a:ext cx="5312401" cy="4667370"/>
            <a:chOff x="4558742" y="949315"/>
            <a:chExt cx="5312401" cy="4667370"/>
          </a:xfrm>
        </p:grpSpPr>
        <p:sp>
          <p:nvSpPr>
            <p:cNvPr id="20" name="Ellipse 19"/>
            <p:cNvSpPr/>
            <p:nvPr/>
          </p:nvSpPr>
          <p:spPr bwMode="auto">
            <a:xfrm>
              <a:off x="8793115" y="3478855"/>
              <a:ext cx="115196" cy="119832"/>
            </a:xfrm>
            <a:prstGeom prst="ellipse">
              <a:avLst/>
            </a:prstGeom>
            <a:solidFill>
              <a:srgbClr val="005B82"/>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DE" sz="1800" b="1" i="0" u="none" strike="noStrike" cap="none" normalizeH="0" baseline="0" smtClean="0">
                <a:ln>
                  <a:noFill/>
                </a:ln>
                <a:solidFill>
                  <a:srgbClr val="005B82"/>
                </a:solidFill>
                <a:effectLst/>
                <a:latin typeface="Arial" charset="0"/>
              </a:endParaRPr>
            </a:p>
          </p:txBody>
        </p:sp>
        <p:grpSp>
          <p:nvGrpSpPr>
            <p:cNvPr id="2" name="Gruppieren 1"/>
            <p:cNvGrpSpPr/>
            <p:nvPr/>
          </p:nvGrpSpPr>
          <p:grpSpPr>
            <a:xfrm>
              <a:off x="4558742" y="949315"/>
              <a:ext cx="5312401" cy="4667370"/>
              <a:chOff x="4558742" y="949315"/>
              <a:chExt cx="5312401" cy="4667370"/>
            </a:xfrm>
          </p:grpSpPr>
          <p:sp>
            <p:nvSpPr>
              <p:cNvPr id="21" name="Textfeld 20"/>
              <p:cNvSpPr txBox="1"/>
              <p:nvPr/>
            </p:nvSpPr>
            <p:spPr>
              <a:xfrm>
                <a:off x="6076575" y="949315"/>
                <a:ext cx="2406301" cy="584775"/>
              </a:xfrm>
              <a:prstGeom prst="rect">
                <a:avLst/>
              </a:prstGeom>
              <a:noFill/>
            </p:spPr>
            <p:txBody>
              <a:bodyPr wrap="none" rtlCol="0">
                <a:spAutoFit/>
              </a:bodyPr>
              <a:lstStyle/>
              <a:p>
                <a:pPr algn="ctr"/>
                <a:r>
                  <a:rPr lang="de-DE" sz="1600" b="1" dirty="0" smtClean="0">
                    <a:solidFill>
                      <a:srgbClr val="005B82"/>
                    </a:solidFill>
                  </a:rPr>
                  <a:t>Versorgungssicherheit</a:t>
                </a:r>
              </a:p>
              <a:p>
                <a:pPr algn="ctr"/>
                <a:r>
                  <a:rPr lang="de-DE" sz="1600" dirty="0" smtClean="0">
                    <a:solidFill>
                      <a:srgbClr val="005B82"/>
                    </a:solidFill>
                  </a:rPr>
                  <a:t>Unverändert</a:t>
                </a:r>
                <a:endParaRPr lang="de-DE" sz="1600" dirty="0">
                  <a:solidFill>
                    <a:srgbClr val="005B82"/>
                  </a:solidFill>
                </a:endParaRPr>
              </a:p>
            </p:txBody>
          </p:sp>
          <p:sp>
            <p:nvSpPr>
              <p:cNvPr id="22" name="Textfeld 21"/>
              <p:cNvSpPr txBox="1"/>
              <p:nvPr/>
            </p:nvSpPr>
            <p:spPr>
              <a:xfrm>
                <a:off x="7974662" y="3555689"/>
                <a:ext cx="1896481" cy="584775"/>
              </a:xfrm>
              <a:prstGeom prst="rect">
                <a:avLst/>
              </a:prstGeom>
              <a:noFill/>
            </p:spPr>
            <p:txBody>
              <a:bodyPr wrap="none" rtlCol="0">
                <a:spAutoFit/>
              </a:bodyPr>
              <a:lstStyle/>
              <a:p>
                <a:pPr algn="ctr"/>
                <a:r>
                  <a:rPr lang="de-DE" sz="1600" b="1" dirty="0" smtClean="0">
                    <a:solidFill>
                      <a:srgbClr val="005B82"/>
                    </a:solidFill>
                  </a:rPr>
                  <a:t>Wirtschaftlichkeit</a:t>
                </a:r>
              </a:p>
              <a:p>
                <a:pPr algn="ctr"/>
                <a:r>
                  <a:rPr lang="de-DE" sz="1600" dirty="0" smtClean="0">
                    <a:solidFill>
                      <a:srgbClr val="005B82"/>
                    </a:solidFill>
                  </a:rPr>
                  <a:t>Unverändert</a:t>
                </a:r>
                <a:endParaRPr lang="de-DE" sz="1600" dirty="0">
                  <a:solidFill>
                    <a:srgbClr val="005B82"/>
                  </a:solidFill>
                </a:endParaRPr>
              </a:p>
            </p:txBody>
          </p:sp>
          <p:sp>
            <p:nvSpPr>
              <p:cNvPr id="23" name="Textfeld 22"/>
              <p:cNvSpPr txBox="1"/>
              <p:nvPr/>
            </p:nvSpPr>
            <p:spPr>
              <a:xfrm>
                <a:off x="4558742" y="3554582"/>
                <a:ext cx="4006225" cy="2062103"/>
              </a:xfrm>
              <a:prstGeom prst="rect">
                <a:avLst/>
              </a:prstGeom>
              <a:noFill/>
            </p:spPr>
            <p:txBody>
              <a:bodyPr wrap="none" rtlCol="0">
                <a:spAutoFit/>
              </a:bodyPr>
              <a:lstStyle/>
              <a:p>
                <a:r>
                  <a:rPr lang="de-DE" sz="1600" b="1" dirty="0" smtClean="0">
                    <a:solidFill>
                      <a:srgbClr val="005B82"/>
                    </a:solidFill>
                  </a:rPr>
                  <a:t>Umweltschutz [1] (Akzeptanz)</a:t>
                </a:r>
              </a:p>
              <a:p>
                <a:pPr marL="285750" indent="-285750">
                  <a:buFont typeface="Wingdings" panose="05000000000000000000" pitchFamily="2" charset="2"/>
                  <a:buChar char="§"/>
                </a:pPr>
                <a:r>
                  <a:rPr lang="de-DE" sz="1600" dirty="0" smtClean="0">
                    <a:solidFill>
                      <a:srgbClr val="005B82"/>
                    </a:solidFill>
                  </a:rPr>
                  <a:t>Treibhausgasemissionen</a:t>
                </a:r>
              </a:p>
              <a:p>
                <a:r>
                  <a:rPr lang="de-DE" sz="1600" dirty="0" smtClean="0">
                    <a:solidFill>
                      <a:srgbClr val="005B82"/>
                    </a:solidFill>
                  </a:rPr>
                  <a:t>  (-80 % bis – 95 % </a:t>
                </a:r>
                <a:r>
                  <a:rPr lang="de-DE" sz="1600" dirty="0" err="1" smtClean="0">
                    <a:solidFill>
                      <a:srgbClr val="005B82"/>
                    </a:solidFill>
                  </a:rPr>
                  <a:t>ggü</a:t>
                </a:r>
                <a:r>
                  <a:rPr lang="de-DE" sz="1600" dirty="0" smtClean="0">
                    <a:solidFill>
                      <a:srgbClr val="005B82"/>
                    </a:solidFill>
                  </a:rPr>
                  <a:t>. 1990)</a:t>
                </a:r>
              </a:p>
              <a:p>
                <a:pPr marL="742950" lvl="1" indent="-285750">
                  <a:buFont typeface="Wingdings" panose="05000000000000000000" pitchFamily="2" charset="2"/>
                  <a:buChar char="§"/>
                </a:pPr>
                <a:r>
                  <a:rPr lang="de-DE" sz="1600" dirty="0" smtClean="0">
                    <a:solidFill>
                      <a:srgbClr val="005B82"/>
                    </a:solidFill>
                  </a:rPr>
                  <a:t>Erneuerbare Energien</a:t>
                </a:r>
              </a:p>
              <a:p>
                <a:pPr marL="742950" lvl="1" indent="-285750">
                  <a:buFont typeface="Wingdings" panose="05000000000000000000" pitchFamily="2" charset="2"/>
                  <a:buChar char="§"/>
                </a:pPr>
                <a:r>
                  <a:rPr lang="de-DE" sz="1600" dirty="0" smtClean="0">
                    <a:solidFill>
                      <a:srgbClr val="005B82"/>
                    </a:solidFill>
                  </a:rPr>
                  <a:t>Effizienz</a:t>
                </a:r>
              </a:p>
              <a:p>
                <a:pPr marL="742950" lvl="1" indent="-285750">
                  <a:buFont typeface="Wingdings" panose="05000000000000000000" pitchFamily="2" charset="2"/>
                  <a:buChar char="§"/>
                </a:pPr>
                <a:r>
                  <a:rPr lang="de-DE" sz="1600" dirty="0" smtClean="0">
                    <a:solidFill>
                      <a:srgbClr val="005B82"/>
                    </a:solidFill>
                  </a:rPr>
                  <a:t>Gebäudebestand</a:t>
                </a:r>
              </a:p>
              <a:p>
                <a:pPr marL="742950" lvl="1" indent="-285750">
                  <a:buFont typeface="Wingdings" panose="05000000000000000000" pitchFamily="2" charset="2"/>
                  <a:buChar char="§"/>
                </a:pPr>
                <a:r>
                  <a:rPr lang="de-DE" sz="1600" dirty="0" smtClean="0">
                    <a:solidFill>
                      <a:srgbClr val="005B82"/>
                    </a:solidFill>
                  </a:rPr>
                  <a:t>Verkehrsbereich</a:t>
                </a:r>
                <a:endParaRPr lang="de-DE" sz="1600" dirty="0">
                  <a:solidFill>
                    <a:srgbClr val="005B82"/>
                  </a:solidFill>
                </a:endParaRPr>
              </a:p>
              <a:p>
                <a:pPr marL="285750" indent="-285750">
                  <a:buFont typeface="Wingdings" panose="05000000000000000000" pitchFamily="2" charset="2"/>
                  <a:buChar char="§"/>
                </a:pPr>
                <a:r>
                  <a:rPr lang="de-DE" sz="1600" dirty="0" smtClean="0">
                    <a:solidFill>
                      <a:srgbClr val="005B82"/>
                    </a:solidFill>
                  </a:rPr>
                  <a:t>Ausstieg aus der Kernenergie bis 2022</a:t>
                </a:r>
              </a:p>
            </p:txBody>
          </p:sp>
          <p:sp>
            <p:nvSpPr>
              <p:cNvPr id="18" name="Ellipse 17"/>
              <p:cNvSpPr/>
              <p:nvPr/>
            </p:nvSpPr>
            <p:spPr bwMode="auto">
              <a:xfrm>
                <a:off x="7221392" y="1550777"/>
                <a:ext cx="115196" cy="119832"/>
              </a:xfrm>
              <a:prstGeom prst="ellipse">
                <a:avLst/>
              </a:prstGeom>
              <a:solidFill>
                <a:srgbClr val="005B82"/>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DE" sz="1800" b="1" i="0" u="none" strike="noStrike" cap="none" normalizeH="0" baseline="0" smtClean="0">
                  <a:ln>
                    <a:noFill/>
                  </a:ln>
                  <a:solidFill>
                    <a:srgbClr val="005B82"/>
                  </a:solidFill>
                  <a:effectLst/>
                  <a:latin typeface="Arial" charset="0"/>
                </a:endParaRPr>
              </a:p>
            </p:txBody>
          </p:sp>
          <p:sp>
            <p:nvSpPr>
              <p:cNvPr id="24" name="Ellipse 23"/>
              <p:cNvSpPr/>
              <p:nvPr/>
            </p:nvSpPr>
            <p:spPr bwMode="auto">
              <a:xfrm>
                <a:off x="5693935" y="3478855"/>
                <a:ext cx="115196" cy="119832"/>
              </a:xfrm>
              <a:prstGeom prst="ellipse">
                <a:avLst/>
              </a:prstGeom>
              <a:solidFill>
                <a:srgbClr val="005B82"/>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DE" sz="1800" b="1" i="0" u="none" strike="noStrike" cap="none" normalizeH="0" baseline="0" smtClean="0">
                  <a:ln>
                    <a:noFill/>
                  </a:ln>
                  <a:solidFill>
                    <a:srgbClr val="005B82"/>
                  </a:solidFill>
                  <a:effectLst/>
                  <a:latin typeface="Arial" charset="0"/>
                </a:endParaRPr>
              </a:p>
            </p:txBody>
          </p:sp>
          <p:cxnSp>
            <p:nvCxnSpPr>
              <p:cNvPr id="6" name="Gerade Verbindung 5"/>
              <p:cNvCxnSpPr>
                <a:stCxn id="24" idx="7"/>
                <a:endCxn id="18" idx="3"/>
              </p:cNvCxnSpPr>
              <p:nvPr/>
            </p:nvCxnSpPr>
            <p:spPr bwMode="auto">
              <a:xfrm flipV="1">
                <a:off x="5792261" y="1653060"/>
                <a:ext cx="1446001" cy="1843344"/>
              </a:xfrm>
              <a:prstGeom prst="line">
                <a:avLst/>
              </a:prstGeom>
              <a:solidFill>
                <a:schemeClr val="accent1"/>
              </a:solidFill>
              <a:ln w="9525" cap="flat" cmpd="sng" algn="ctr">
                <a:solidFill>
                  <a:srgbClr val="005B8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0" name="Gerade Verbindung 29"/>
              <p:cNvCxnSpPr>
                <a:stCxn id="20" idx="1"/>
                <a:endCxn id="18" idx="5"/>
              </p:cNvCxnSpPr>
              <p:nvPr/>
            </p:nvCxnSpPr>
            <p:spPr bwMode="auto">
              <a:xfrm flipH="1" flipV="1">
                <a:off x="7319718" y="1653060"/>
                <a:ext cx="1490267" cy="1843344"/>
              </a:xfrm>
              <a:prstGeom prst="line">
                <a:avLst/>
              </a:prstGeom>
              <a:solidFill>
                <a:schemeClr val="accent1"/>
              </a:solidFill>
              <a:ln w="9525" cap="flat" cmpd="sng" algn="ctr">
                <a:solidFill>
                  <a:srgbClr val="005B8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1" name="Gerade Verbindung 30"/>
              <p:cNvCxnSpPr>
                <a:stCxn id="20" idx="2"/>
                <a:endCxn id="24" idx="6"/>
              </p:cNvCxnSpPr>
              <p:nvPr/>
            </p:nvCxnSpPr>
            <p:spPr bwMode="auto">
              <a:xfrm flipH="1">
                <a:off x="5809131" y="3538771"/>
                <a:ext cx="2983984" cy="0"/>
              </a:xfrm>
              <a:prstGeom prst="line">
                <a:avLst/>
              </a:prstGeom>
              <a:solidFill>
                <a:schemeClr val="accent1"/>
              </a:solidFill>
              <a:ln w="9525" cap="flat" cmpd="sng" algn="ctr">
                <a:solidFill>
                  <a:srgbClr val="005B8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sp>
        <p:nvSpPr>
          <p:cNvPr id="33" name="Titel 3"/>
          <p:cNvSpPr txBox="1">
            <a:spLocks/>
          </p:cNvSpPr>
          <p:nvPr/>
        </p:nvSpPr>
        <p:spPr bwMode="auto">
          <a:xfrm>
            <a:off x="432000" y="232223"/>
            <a:ext cx="7091685" cy="615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lvl1pPr algn="l" rtl="0" eaLnBrk="1" fontAlgn="base" hangingPunct="1">
              <a:spcBef>
                <a:spcPct val="0"/>
              </a:spcBef>
              <a:spcAft>
                <a:spcPct val="0"/>
              </a:spcAft>
              <a:defRPr sz="2400" b="1">
                <a:solidFill>
                  <a:srgbClr val="005B82"/>
                </a:solidFill>
                <a:latin typeface="+mj-lt"/>
                <a:ea typeface="+mj-ea"/>
                <a:cs typeface="+mj-cs"/>
              </a:defRPr>
            </a:lvl1pPr>
            <a:lvl2pPr algn="l" rtl="0" eaLnBrk="1" fontAlgn="base" hangingPunct="1">
              <a:spcBef>
                <a:spcPct val="0"/>
              </a:spcBef>
              <a:spcAft>
                <a:spcPct val="0"/>
              </a:spcAft>
              <a:defRPr sz="2000" b="1">
                <a:solidFill>
                  <a:srgbClr val="005B82"/>
                </a:solidFill>
                <a:latin typeface="Arial" charset="0"/>
              </a:defRPr>
            </a:lvl2pPr>
            <a:lvl3pPr algn="l" rtl="0" eaLnBrk="1" fontAlgn="base" hangingPunct="1">
              <a:spcBef>
                <a:spcPct val="0"/>
              </a:spcBef>
              <a:spcAft>
                <a:spcPct val="0"/>
              </a:spcAft>
              <a:defRPr sz="2000" b="1">
                <a:solidFill>
                  <a:srgbClr val="005B82"/>
                </a:solidFill>
                <a:latin typeface="Arial" charset="0"/>
              </a:defRPr>
            </a:lvl3pPr>
            <a:lvl4pPr algn="l" rtl="0" eaLnBrk="1" fontAlgn="base" hangingPunct="1">
              <a:spcBef>
                <a:spcPct val="0"/>
              </a:spcBef>
              <a:spcAft>
                <a:spcPct val="0"/>
              </a:spcAft>
              <a:defRPr sz="2000" b="1">
                <a:solidFill>
                  <a:srgbClr val="005B82"/>
                </a:solidFill>
                <a:latin typeface="Arial" charset="0"/>
              </a:defRPr>
            </a:lvl4pPr>
            <a:lvl5pPr algn="l" rtl="0" eaLnBrk="1" fontAlgn="base" hangingPunct="1">
              <a:spcBef>
                <a:spcPct val="0"/>
              </a:spcBef>
              <a:spcAft>
                <a:spcPct val="0"/>
              </a:spcAft>
              <a:defRPr sz="2000" b="1">
                <a:solidFill>
                  <a:srgbClr val="005B82"/>
                </a:solidFill>
                <a:latin typeface="Arial" charset="0"/>
              </a:defRPr>
            </a:lvl5pPr>
            <a:lvl6pPr marL="457200" algn="l" rtl="0" eaLnBrk="1" fontAlgn="base" hangingPunct="1">
              <a:spcBef>
                <a:spcPct val="0"/>
              </a:spcBef>
              <a:spcAft>
                <a:spcPct val="0"/>
              </a:spcAft>
              <a:defRPr sz="2000" b="1">
                <a:solidFill>
                  <a:srgbClr val="005B82"/>
                </a:solidFill>
                <a:latin typeface="Arial" charset="0"/>
              </a:defRPr>
            </a:lvl6pPr>
            <a:lvl7pPr marL="914400" algn="l" rtl="0" eaLnBrk="1" fontAlgn="base" hangingPunct="1">
              <a:spcBef>
                <a:spcPct val="0"/>
              </a:spcBef>
              <a:spcAft>
                <a:spcPct val="0"/>
              </a:spcAft>
              <a:defRPr sz="2000" b="1">
                <a:solidFill>
                  <a:srgbClr val="005B82"/>
                </a:solidFill>
                <a:latin typeface="Arial" charset="0"/>
              </a:defRPr>
            </a:lvl7pPr>
            <a:lvl8pPr marL="1371600" algn="l" rtl="0" eaLnBrk="1" fontAlgn="base" hangingPunct="1">
              <a:spcBef>
                <a:spcPct val="0"/>
              </a:spcBef>
              <a:spcAft>
                <a:spcPct val="0"/>
              </a:spcAft>
              <a:defRPr sz="2000" b="1">
                <a:solidFill>
                  <a:srgbClr val="005B82"/>
                </a:solidFill>
                <a:latin typeface="Arial" charset="0"/>
              </a:defRPr>
            </a:lvl8pPr>
            <a:lvl9pPr marL="1828800" algn="l" rtl="0" eaLnBrk="1" fontAlgn="base" hangingPunct="1">
              <a:spcBef>
                <a:spcPct val="0"/>
              </a:spcBef>
              <a:spcAft>
                <a:spcPct val="0"/>
              </a:spcAft>
              <a:defRPr sz="2000" b="1">
                <a:solidFill>
                  <a:srgbClr val="005B82"/>
                </a:solidFill>
                <a:latin typeface="Arial" charset="0"/>
              </a:defRPr>
            </a:lvl9pPr>
          </a:lstStyle>
          <a:p>
            <a:r>
              <a:rPr lang="de-DE" sz="2000" dirty="0" smtClean="0"/>
              <a:t>Gängigste Methode zur Systemanalyse: </a:t>
            </a:r>
            <a:r>
              <a:rPr lang="de-DE" sz="2000" dirty="0" err="1" smtClean="0"/>
              <a:t>Szenariotechnik</a:t>
            </a:r>
            <a:r>
              <a:rPr lang="de-DE" sz="2000" dirty="0" smtClean="0"/>
              <a:t>   </a:t>
            </a:r>
            <a:r>
              <a:rPr lang="de-DE" sz="2000" kern="0" dirty="0" smtClean="0"/>
              <a:t/>
            </a:r>
            <a:br>
              <a:rPr lang="de-DE" sz="2000" kern="0" dirty="0" smtClean="0"/>
            </a:br>
            <a:endParaRPr lang="de-DE" sz="2000" kern="0" dirty="0"/>
          </a:p>
        </p:txBody>
      </p:sp>
      <p:grpSp>
        <p:nvGrpSpPr>
          <p:cNvPr id="7" name="Gruppieren 6"/>
          <p:cNvGrpSpPr/>
          <p:nvPr/>
        </p:nvGrpSpPr>
        <p:grpSpPr>
          <a:xfrm>
            <a:off x="859034" y="1859704"/>
            <a:ext cx="6843077" cy="1616689"/>
            <a:chOff x="859034" y="1859704"/>
            <a:chExt cx="6843077" cy="1616689"/>
          </a:xfrm>
        </p:grpSpPr>
        <p:sp>
          <p:nvSpPr>
            <p:cNvPr id="13" name="Ellipse 12"/>
            <p:cNvSpPr/>
            <p:nvPr/>
          </p:nvSpPr>
          <p:spPr bwMode="auto">
            <a:xfrm>
              <a:off x="7138736" y="1859704"/>
              <a:ext cx="563375" cy="1616689"/>
            </a:xfrm>
            <a:prstGeom prst="ellipse">
              <a:avLst/>
            </a:prstGeom>
            <a:solidFill>
              <a:schemeClr val="accent1"/>
            </a:solidFill>
            <a:ln w="19050" cap="flat" cmpd="sng" algn="ctr">
              <a:solidFill>
                <a:srgbClr val="005B8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DE" sz="1800" b="1" i="0" u="none" strike="noStrike" cap="none" normalizeH="0" baseline="0" smtClean="0">
                <a:ln>
                  <a:noFill/>
                </a:ln>
                <a:solidFill>
                  <a:schemeClr val="tx1"/>
                </a:solidFill>
                <a:effectLst/>
                <a:latin typeface="Arial" charset="0"/>
              </a:endParaRPr>
            </a:p>
          </p:txBody>
        </p:sp>
        <p:cxnSp>
          <p:nvCxnSpPr>
            <p:cNvPr id="5" name="Gerade Verbindung 4"/>
            <p:cNvCxnSpPr>
              <a:stCxn id="13" idx="0"/>
            </p:cNvCxnSpPr>
            <p:nvPr/>
          </p:nvCxnSpPr>
          <p:spPr bwMode="auto">
            <a:xfrm flipH="1">
              <a:off x="873776" y="1859704"/>
              <a:ext cx="6546648" cy="808344"/>
            </a:xfrm>
            <a:prstGeom prst="line">
              <a:avLst/>
            </a:prstGeom>
            <a:solidFill>
              <a:schemeClr val="accent1"/>
            </a:solidFill>
            <a:ln w="19050" cap="flat" cmpd="sng" algn="ctr">
              <a:solidFill>
                <a:srgbClr val="005B8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2" name="Gerade Verbindung 31"/>
            <p:cNvCxnSpPr>
              <a:stCxn id="13" idx="4"/>
            </p:cNvCxnSpPr>
            <p:nvPr/>
          </p:nvCxnSpPr>
          <p:spPr bwMode="auto">
            <a:xfrm flipH="1" flipV="1">
              <a:off x="859034" y="2668049"/>
              <a:ext cx="6561390" cy="808344"/>
            </a:xfrm>
            <a:prstGeom prst="line">
              <a:avLst/>
            </a:prstGeom>
            <a:solidFill>
              <a:schemeClr val="accent1"/>
            </a:solidFill>
            <a:ln w="19050" cap="flat" cmpd="sng" algn="ctr">
              <a:solidFill>
                <a:srgbClr val="005B8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5" name="Ellipse 34"/>
            <p:cNvSpPr/>
            <p:nvPr/>
          </p:nvSpPr>
          <p:spPr bwMode="auto">
            <a:xfrm>
              <a:off x="4740443" y="2164505"/>
              <a:ext cx="409073" cy="1010982"/>
            </a:xfrm>
            <a:prstGeom prst="ellipse">
              <a:avLst/>
            </a:prstGeom>
            <a:solidFill>
              <a:schemeClr val="accent1"/>
            </a:solidFill>
            <a:ln w="19050" cap="flat" cmpd="sng" algn="ctr">
              <a:solidFill>
                <a:srgbClr val="005B8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DE" sz="1800" b="1" i="0" u="none" strike="noStrike" cap="none" normalizeH="0" baseline="0" smtClean="0">
                <a:ln>
                  <a:noFill/>
                </a:ln>
                <a:solidFill>
                  <a:schemeClr val="tx1"/>
                </a:solidFill>
                <a:effectLst/>
                <a:latin typeface="Arial" charset="0"/>
              </a:endParaRPr>
            </a:p>
          </p:txBody>
        </p:sp>
        <p:sp>
          <p:nvSpPr>
            <p:cNvPr id="36" name="Ellipse 35"/>
            <p:cNvSpPr/>
            <p:nvPr/>
          </p:nvSpPr>
          <p:spPr bwMode="auto">
            <a:xfrm>
              <a:off x="3427605" y="2341803"/>
              <a:ext cx="302186" cy="674113"/>
            </a:xfrm>
            <a:prstGeom prst="ellipse">
              <a:avLst/>
            </a:prstGeom>
            <a:solidFill>
              <a:schemeClr val="accent1"/>
            </a:solidFill>
            <a:ln w="19050" cap="flat" cmpd="sng" algn="ctr">
              <a:solidFill>
                <a:srgbClr val="005B8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DE" sz="1800" b="1" i="0" u="none" strike="noStrike" cap="none" normalizeH="0" baseline="0" smtClean="0">
                <a:ln>
                  <a:noFill/>
                </a:ln>
                <a:solidFill>
                  <a:schemeClr val="tx1"/>
                </a:solidFill>
                <a:effectLst/>
                <a:latin typeface="Arial" charset="0"/>
              </a:endParaRPr>
            </a:p>
          </p:txBody>
        </p:sp>
      </p:grpSp>
      <p:cxnSp>
        <p:nvCxnSpPr>
          <p:cNvPr id="39" name="Gerade Verbindung 38"/>
          <p:cNvCxnSpPr/>
          <p:nvPr/>
        </p:nvCxnSpPr>
        <p:spPr bwMode="auto">
          <a:xfrm flipH="1">
            <a:off x="884588" y="2668048"/>
            <a:ext cx="6452000" cy="1948"/>
          </a:xfrm>
          <a:prstGeom prst="line">
            <a:avLst/>
          </a:prstGeom>
          <a:solidFill>
            <a:schemeClr val="accent1"/>
          </a:solidFill>
          <a:ln w="6350" cap="flat" cmpd="sng" algn="ctr">
            <a:solidFill>
              <a:srgbClr val="005B82"/>
            </a:solidFill>
            <a:prstDash val="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2" name="Ellipse 41"/>
          <p:cNvSpPr/>
          <p:nvPr/>
        </p:nvSpPr>
        <p:spPr bwMode="auto">
          <a:xfrm>
            <a:off x="7489227" y="2817363"/>
            <a:ext cx="115196" cy="119832"/>
          </a:xfrm>
          <a:prstGeom prst="ellipse">
            <a:avLst/>
          </a:prstGeom>
          <a:solidFill>
            <a:schemeClr val="tx2">
              <a:lumMod val="50000"/>
              <a:lumOff val="50000"/>
            </a:scheme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DE" sz="1800" b="1" i="0" u="none" strike="noStrike" cap="none" normalizeH="0" baseline="0" smtClean="0">
              <a:ln>
                <a:noFill/>
              </a:ln>
              <a:solidFill>
                <a:srgbClr val="005B82"/>
              </a:solidFill>
              <a:effectLst/>
              <a:latin typeface="Arial" charset="0"/>
            </a:endParaRPr>
          </a:p>
        </p:txBody>
      </p:sp>
      <p:sp>
        <p:nvSpPr>
          <p:cNvPr id="43" name="Ellipse 42"/>
          <p:cNvSpPr/>
          <p:nvPr/>
        </p:nvSpPr>
        <p:spPr bwMode="auto">
          <a:xfrm>
            <a:off x="7293880" y="2608132"/>
            <a:ext cx="115196" cy="119832"/>
          </a:xfrm>
          <a:prstGeom prst="ellipse">
            <a:avLst/>
          </a:prstGeom>
          <a:solidFill>
            <a:schemeClr val="tx2">
              <a:lumMod val="50000"/>
              <a:lumOff val="50000"/>
            </a:scheme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DE" sz="1800" b="1" i="0" u="none" strike="noStrike" cap="none" normalizeH="0" baseline="0" smtClean="0">
              <a:ln>
                <a:noFill/>
              </a:ln>
              <a:solidFill>
                <a:srgbClr val="005B82"/>
              </a:solidFill>
              <a:effectLst/>
              <a:latin typeface="Arial" charset="0"/>
            </a:endParaRPr>
          </a:p>
        </p:txBody>
      </p:sp>
      <p:sp>
        <p:nvSpPr>
          <p:cNvPr id="44" name="Ellipse 43"/>
          <p:cNvSpPr/>
          <p:nvPr/>
        </p:nvSpPr>
        <p:spPr bwMode="auto">
          <a:xfrm>
            <a:off x="7341581" y="3394209"/>
            <a:ext cx="115196" cy="119832"/>
          </a:xfrm>
          <a:prstGeom prst="ellipse">
            <a:avLst/>
          </a:prstGeom>
          <a:solidFill>
            <a:schemeClr val="tx2">
              <a:lumMod val="50000"/>
              <a:lumOff val="50000"/>
            </a:scheme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DE" sz="1800" b="1" i="0" u="none" strike="noStrike" cap="none" normalizeH="0" baseline="0" smtClean="0">
              <a:ln>
                <a:noFill/>
              </a:ln>
              <a:solidFill>
                <a:srgbClr val="005B82"/>
              </a:solidFill>
              <a:effectLst/>
              <a:latin typeface="Arial" charset="0"/>
            </a:endParaRPr>
          </a:p>
        </p:txBody>
      </p:sp>
      <p:sp>
        <p:nvSpPr>
          <p:cNvPr id="45" name="Ellipse 44"/>
          <p:cNvSpPr/>
          <p:nvPr/>
        </p:nvSpPr>
        <p:spPr bwMode="auto">
          <a:xfrm>
            <a:off x="812399" y="2610922"/>
            <a:ext cx="115196" cy="119832"/>
          </a:xfrm>
          <a:prstGeom prst="ellipse">
            <a:avLst/>
          </a:prstGeom>
          <a:solidFill>
            <a:srgbClr val="005B82"/>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DE" sz="1800" b="1" i="0" u="none" strike="noStrike" cap="none" normalizeH="0" baseline="0" smtClean="0">
              <a:ln>
                <a:noFill/>
              </a:ln>
              <a:solidFill>
                <a:srgbClr val="005B82"/>
              </a:solidFill>
              <a:effectLst/>
              <a:latin typeface="Arial" charset="0"/>
            </a:endParaRPr>
          </a:p>
        </p:txBody>
      </p:sp>
      <p:sp>
        <p:nvSpPr>
          <p:cNvPr id="46" name="Rechteck 45"/>
          <p:cNvSpPr/>
          <p:nvPr/>
        </p:nvSpPr>
        <p:spPr>
          <a:xfrm>
            <a:off x="8241116" y="1777135"/>
            <a:ext cx="1609736" cy="830997"/>
          </a:xfrm>
          <a:prstGeom prst="rect">
            <a:avLst/>
          </a:prstGeom>
        </p:spPr>
        <p:txBody>
          <a:bodyPr wrap="none">
            <a:spAutoFit/>
          </a:bodyPr>
          <a:lstStyle/>
          <a:p>
            <a:pPr algn="ctr"/>
            <a:r>
              <a:rPr lang="de-DE" sz="1600" dirty="0" smtClean="0">
                <a:solidFill>
                  <a:srgbClr val="005B82"/>
                </a:solidFill>
              </a:rPr>
              <a:t>Trendszenario</a:t>
            </a:r>
          </a:p>
          <a:p>
            <a:pPr algn="ctr"/>
            <a:r>
              <a:rPr lang="de-DE" sz="1600" b="1" dirty="0">
                <a:solidFill>
                  <a:srgbClr val="005B82"/>
                </a:solidFill>
              </a:rPr>
              <a:t>N</a:t>
            </a:r>
            <a:r>
              <a:rPr lang="de-DE" sz="1600" b="1" dirty="0" smtClean="0">
                <a:solidFill>
                  <a:srgbClr val="005B82"/>
                </a:solidFill>
              </a:rPr>
              <a:t> - Szenarien</a:t>
            </a:r>
          </a:p>
          <a:p>
            <a:pPr algn="ctr"/>
            <a:r>
              <a:rPr lang="de-DE" sz="1600" dirty="0" smtClean="0">
                <a:solidFill>
                  <a:srgbClr val="005B82"/>
                </a:solidFill>
              </a:rPr>
              <a:t>Extremszenario</a:t>
            </a:r>
            <a:endParaRPr lang="de-DE" sz="1600" dirty="0">
              <a:solidFill>
                <a:srgbClr val="005B82"/>
              </a:solidFill>
            </a:endParaRPr>
          </a:p>
        </p:txBody>
      </p:sp>
      <p:cxnSp>
        <p:nvCxnSpPr>
          <p:cNvPr id="48" name="Gerade Verbindung mit Pfeil 47"/>
          <p:cNvCxnSpPr>
            <a:endCxn id="43" idx="7"/>
          </p:cNvCxnSpPr>
          <p:nvPr/>
        </p:nvCxnSpPr>
        <p:spPr bwMode="auto">
          <a:xfrm flipH="1">
            <a:off x="7392206" y="1957137"/>
            <a:ext cx="957710" cy="668544"/>
          </a:xfrm>
          <a:prstGeom prst="straightConnector1">
            <a:avLst/>
          </a:prstGeom>
          <a:solidFill>
            <a:schemeClr val="accent1"/>
          </a:solidFill>
          <a:ln w="9525" cap="flat" cmpd="sng" algn="ctr">
            <a:solidFill>
              <a:srgbClr val="005B82"/>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50" name="Ellipse 49"/>
          <p:cNvSpPr/>
          <p:nvPr/>
        </p:nvSpPr>
        <p:spPr bwMode="auto">
          <a:xfrm>
            <a:off x="7366109" y="2757447"/>
            <a:ext cx="115196" cy="119832"/>
          </a:xfrm>
          <a:prstGeom prst="ellipse">
            <a:avLst/>
          </a:prstGeom>
          <a:solidFill>
            <a:schemeClr val="tx2">
              <a:lumMod val="50000"/>
              <a:lumOff val="50000"/>
            </a:scheme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DE" sz="1800" b="1" i="0" u="none" strike="noStrike" cap="none" normalizeH="0" baseline="0" smtClean="0">
              <a:ln>
                <a:noFill/>
              </a:ln>
              <a:solidFill>
                <a:srgbClr val="005B82"/>
              </a:solidFill>
              <a:effectLst/>
              <a:latin typeface="Arial" charset="0"/>
            </a:endParaRPr>
          </a:p>
        </p:txBody>
      </p:sp>
      <p:cxnSp>
        <p:nvCxnSpPr>
          <p:cNvPr id="56" name="Gerade Verbindung mit Pfeil 55"/>
          <p:cNvCxnSpPr/>
          <p:nvPr/>
        </p:nvCxnSpPr>
        <p:spPr bwMode="auto">
          <a:xfrm flipH="1">
            <a:off x="7489227" y="2192633"/>
            <a:ext cx="860690" cy="624730"/>
          </a:xfrm>
          <a:prstGeom prst="straightConnector1">
            <a:avLst/>
          </a:prstGeom>
          <a:solidFill>
            <a:schemeClr val="accent1"/>
          </a:solidFill>
          <a:ln w="9525" cap="flat" cmpd="sng" algn="ctr">
            <a:solidFill>
              <a:srgbClr val="005B82"/>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59" name="Ellipse 58"/>
          <p:cNvSpPr/>
          <p:nvPr/>
        </p:nvSpPr>
        <p:spPr bwMode="auto">
          <a:xfrm>
            <a:off x="7393127" y="2877279"/>
            <a:ext cx="115196" cy="119832"/>
          </a:xfrm>
          <a:prstGeom prst="ellipse">
            <a:avLst/>
          </a:prstGeom>
          <a:solidFill>
            <a:schemeClr val="tx2">
              <a:lumMod val="50000"/>
              <a:lumOff val="50000"/>
            </a:scheme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DE" sz="1800" b="1" i="0" u="none" strike="noStrike" cap="none" normalizeH="0" baseline="0" smtClean="0">
              <a:ln>
                <a:noFill/>
              </a:ln>
              <a:solidFill>
                <a:srgbClr val="005B82"/>
              </a:solidFill>
              <a:effectLst/>
              <a:latin typeface="Arial" charset="0"/>
            </a:endParaRPr>
          </a:p>
        </p:txBody>
      </p:sp>
      <p:cxnSp>
        <p:nvCxnSpPr>
          <p:cNvPr id="60" name="Gerade Verbindung mit Pfeil 59"/>
          <p:cNvCxnSpPr>
            <a:endCxn id="44" idx="7"/>
          </p:cNvCxnSpPr>
          <p:nvPr/>
        </p:nvCxnSpPr>
        <p:spPr bwMode="auto">
          <a:xfrm flipH="1">
            <a:off x="7439907" y="2574732"/>
            <a:ext cx="910009" cy="837026"/>
          </a:xfrm>
          <a:prstGeom prst="straightConnector1">
            <a:avLst/>
          </a:prstGeom>
          <a:solidFill>
            <a:schemeClr val="accent1"/>
          </a:solidFill>
          <a:ln w="9525" cap="flat" cmpd="sng" algn="ctr">
            <a:solidFill>
              <a:srgbClr val="005B82"/>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3" name="Gerade Verbindung 62"/>
          <p:cNvCxnSpPr/>
          <p:nvPr/>
        </p:nvCxnSpPr>
        <p:spPr bwMode="auto">
          <a:xfrm flipH="1">
            <a:off x="862428" y="2192633"/>
            <a:ext cx="6489050" cy="486226"/>
          </a:xfrm>
          <a:prstGeom prst="line">
            <a:avLst/>
          </a:prstGeom>
          <a:solidFill>
            <a:schemeClr val="accent1"/>
          </a:solidFill>
          <a:ln w="15875" cap="flat" cmpd="sng" algn="ctr">
            <a:solidFill>
              <a:srgbClr val="005B82"/>
            </a:solidFill>
            <a:prstDash val="lgDash"/>
            <a:round/>
            <a:headEnd type="triangl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5" name="Ellipse 64"/>
          <p:cNvSpPr/>
          <p:nvPr/>
        </p:nvSpPr>
        <p:spPr bwMode="auto">
          <a:xfrm>
            <a:off x="7347319" y="2132717"/>
            <a:ext cx="115196" cy="119832"/>
          </a:xfrm>
          <a:prstGeom prst="ellipse">
            <a:avLst/>
          </a:prstGeom>
          <a:solidFill>
            <a:schemeClr val="tx2">
              <a:lumMod val="50000"/>
              <a:lumOff val="50000"/>
            </a:scheme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DE" sz="1800" b="1" i="0" u="none" strike="noStrike" cap="none" normalizeH="0" baseline="0" smtClean="0">
              <a:ln>
                <a:noFill/>
              </a:ln>
              <a:solidFill>
                <a:srgbClr val="005B82"/>
              </a:solidFill>
              <a:effectLst/>
              <a:latin typeface="Arial" charset="0"/>
            </a:endParaRPr>
          </a:p>
        </p:txBody>
      </p:sp>
      <p:sp>
        <p:nvSpPr>
          <p:cNvPr id="66" name="Nach oben gekrümmter Pfeil 65"/>
          <p:cNvSpPr/>
          <p:nvPr/>
        </p:nvSpPr>
        <p:spPr bwMode="auto">
          <a:xfrm rot="10557672">
            <a:off x="744903" y="1998463"/>
            <a:ext cx="6713576" cy="373705"/>
          </a:xfrm>
          <a:prstGeom prst="curvedUpArrow">
            <a:avLst>
              <a:gd name="adj1" fmla="val 25000"/>
              <a:gd name="adj2" fmla="val 49568"/>
              <a:gd name="adj3" fmla="val 11500"/>
            </a:avLst>
          </a:prstGeom>
          <a:solidFill>
            <a:srgbClr val="005B82"/>
          </a:solidFill>
          <a:ln w="9525" cap="flat" cmpd="sng" algn="ctr">
            <a:solidFill>
              <a:srgbClr val="005B82"/>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DE" sz="1800" b="1" i="0" u="none" strike="noStrike" cap="none" normalizeH="0" baseline="0" smtClean="0">
              <a:ln>
                <a:noFill/>
              </a:ln>
              <a:solidFill>
                <a:schemeClr val="tx1"/>
              </a:solidFill>
              <a:effectLst/>
              <a:latin typeface="Arial" charset="0"/>
            </a:endParaRPr>
          </a:p>
        </p:txBody>
      </p:sp>
      <p:sp>
        <p:nvSpPr>
          <p:cNvPr id="67" name="Rechteck 66"/>
          <p:cNvSpPr/>
          <p:nvPr/>
        </p:nvSpPr>
        <p:spPr>
          <a:xfrm rot="21409139">
            <a:off x="3028685" y="1736483"/>
            <a:ext cx="1803571" cy="338554"/>
          </a:xfrm>
          <a:prstGeom prst="rect">
            <a:avLst/>
          </a:prstGeom>
        </p:spPr>
        <p:txBody>
          <a:bodyPr wrap="none">
            <a:spAutoFit/>
          </a:bodyPr>
          <a:lstStyle/>
          <a:p>
            <a:pPr algn="ctr"/>
            <a:r>
              <a:rPr lang="de-DE" sz="1600" dirty="0" smtClean="0">
                <a:solidFill>
                  <a:srgbClr val="005B82"/>
                </a:solidFill>
              </a:rPr>
              <a:t>Szenario Transfer</a:t>
            </a:r>
            <a:endParaRPr lang="de-DE" sz="1600" dirty="0">
              <a:solidFill>
                <a:srgbClr val="005B82"/>
              </a:solidFill>
            </a:endParaRPr>
          </a:p>
        </p:txBody>
      </p:sp>
      <p:sp>
        <p:nvSpPr>
          <p:cNvPr id="68" name="Ellipse 67"/>
          <p:cNvSpPr/>
          <p:nvPr/>
        </p:nvSpPr>
        <p:spPr bwMode="auto">
          <a:xfrm>
            <a:off x="7462416" y="2948310"/>
            <a:ext cx="115196" cy="119832"/>
          </a:xfrm>
          <a:prstGeom prst="ellipse">
            <a:avLst/>
          </a:prstGeom>
          <a:solidFill>
            <a:schemeClr val="tx2">
              <a:lumMod val="50000"/>
              <a:lumOff val="50000"/>
            </a:scheme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DE" sz="1800" b="1" i="0" u="none" strike="noStrike" cap="none" normalizeH="0" baseline="0" smtClean="0">
              <a:ln>
                <a:noFill/>
              </a:ln>
              <a:solidFill>
                <a:srgbClr val="005B82"/>
              </a:solidFill>
              <a:effectLst/>
              <a:latin typeface="Arial" charset="0"/>
            </a:endParaRPr>
          </a:p>
        </p:txBody>
      </p:sp>
    </p:spTree>
    <p:extLst>
      <p:ext uri="{BB962C8B-B14F-4D97-AF65-F5344CB8AC3E}">
        <p14:creationId xmlns:p14="http://schemas.microsoft.com/office/powerpoint/2010/main" val="3610561999"/>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1" nodeType="clickEffect">
                                  <p:stCondLst>
                                    <p:cond delay="0"/>
                                  </p:stCondLst>
                                  <p:childTnLst>
                                    <p:set>
                                      <p:cBhvr>
                                        <p:cTn id="10" dur="1" fill="hold">
                                          <p:stCondLst>
                                            <p:cond delay="0"/>
                                          </p:stCondLst>
                                        </p:cTn>
                                        <p:tgtEl>
                                          <p:spTgt spid="4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8"/>
                                        </p:tgtEl>
                                        <p:attrNameLst>
                                          <p:attrName>style.visibility</p:attrName>
                                        </p:attrNameLst>
                                      </p:cBhvr>
                                      <p:to>
                                        <p:strVal val="visible"/>
                                      </p:to>
                                    </p:set>
                                  </p:childTnLst>
                                </p:cTn>
                              </p:par>
                              <p:par>
                                <p:cTn id="13" presetID="1" presetClass="entr" presetSubtype="0" fill="hold" grpId="1" nodeType="withEffect">
                                  <p:stCondLst>
                                    <p:cond delay="0"/>
                                  </p:stCondLst>
                                  <p:childTnLst>
                                    <p:set>
                                      <p:cBhvr>
                                        <p:cTn id="14" dur="1" fill="hold">
                                          <p:stCondLst>
                                            <p:cond delay="0"/>
                                          </p:stCondLst>
                                        </p:cTn>
                                        <p:tgtEl>
                                          <p:spTgt spid="46"/>
                                        </p:tgtEl>
                                        <p:attrNameLst>
                                          <p:attrName>style.visibility</p:attrName>
                                        </p:attrNameLst>
                                      </p:cBhvr>
                                      <p:to>
                                        <p:strVal val="visible"/>
                                      </p:to>
                                    </p:set>
                                  </p:childTnLst>
                                </p:cTn>
                              </p:par>
                              <p:par>
                                <p:cTn id="15" presetID="1" presetClass="entr" presetSubtype="0" fill="hold" grpId="1" nodeType="withEffect">
                                  <p:stCondLst>
                                    <p:cond delay="0"/>
                                  </p:stCondLst>
                                  <p:childTnLst>
                                    <p:set>
                                      <p:cBhvr>
                                        <p:cTn id="16" dur="1" fill="hold">
                                          <p:stCondLst>
                                            <p:cond delay="0"/>
                                          </p:stCondLst>
                                        </p:cTn>
                                        <p:tgtEl>
                                          <p:spTgt spid="50"/>
                                        </p:tgtEl>
                                        <p:attrNameLst>
                                          <p:attrName>style.visibility</p:attrName>
                                        </p:attrNameLst>
                                      </p:cBhvr>
                                      <p:to>
                                        <p:strVal val="visible"/>
                                      </p:to>
                                    </p:set>
                                  </p:childTnLst>
                                </p:cTn>
                              </p:par>
                              <p:par>
                                <p:cTn id="17" presetID="1" presetClass="entr" presetSubtype="0" fill="hold" grpId="1" nodeType="withEffect">
                                  <p:stCondLst>
                                    <p:cond delay="0"/>
                                  </p:stCondLst>
                                  <p:childTnLst>
                                    <p:set>
                                      <p:cBhvr>
                                        <p:cTn id="18" dur="1" fill="hold">
                                          <p:stCondLst>
                                            <p:cond delay="0"/>
                                          </p:stCondLst>
                                        </p:cTn>
                                        <p:tgtEl>
                                          <p:spTgt spid="42"/>
                                        </p:tgtEl>
                                        <p:attrNameLst>
                                          <p:attrName>style.visibility</p:attrName>
                                        </p:attrNameLst>
                                      </p:cBhvr>
                                      <p:to>
                                        <p:strVal val="visible"/>
                                      </p:to>
                                    </p:set>
                                  </p:childTnLst>
                                </p:cTn>
                              </p:par>
                              <p:par>
                                <p:cTn id="19" presetID="1" presetClass="entr" presetSubtype="0" fill="hold" grpId="1" nodeType="withEffect">
                                  <p:stCondLst>
                                    <p:cond delay="0"/>
                                  </p:stCondLst>
                                  <p:childTnLst>
                                    <p:set>
                                      <p:cBhvr>
                                        <p:cTn id="20" dur="1" fill="hold">
                                          <p:stCondLst>
                                            <p:cond delay="0"/>
                                          </p:stCondLst>
                                        </p:cTn>
                                        <p:tgtEl>
                                          <p:spTgt spid="59"/>
                                        </p:tgtEl>
                                        <p:attrNameLst>
                                          <p:attrName>style.visibility</p:attrName>
                                        </p:attrNameLst>
                                      </p:cBhvr>
                                      <p:to>
                                        <p:strVal val="visible"/>
                                      </p:to>
                                    </p:set>
                                  </p:childTnLst>
                                </p:cTn>
                              </p:par>
                              <p:par>
                                <p:cTn id="21" presetID="1" presetClass="entr" presetSubtype="0" fill="hold" grpId="1" nodeType="withEffect">
                                  <p:stCondLst>
                                    <p:cond delay="0"/>
                                  </p:stCondLst>
                                  <p:childTnLst>
                                    <p:set>
                                      <p:cBhvr>
                                        <p:cTn id="22" dur="1" fill="hold">
                                          <p:stCondLst>
                                            <p:cond delay="0"/>
                                          </p:stCondLst>
                                        </p:cTn>
                                        <p:tgtEl>
                                          <p:spTgt spid="6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6"/>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60"/>
                                        </p:tgtEl>
                                        <p:attrNameLst>
                                          <p:attrName>style.visibility</p:attrName>
                                        </p:attrNameLst>
                                      </p:cBhvr>
                                      <p:to>
                                        <p:strVal val="visible"/>
                                      </p:to>
                                    </p:set>
                                  </p:childTnLst>
                                </p:cTn>
                              </p:par>
                              <p:par>
                                <p:cTn id="27" presetID="1" presetClass="entr" presetSubtype="0" fill="hold" grpId="1" nodeType="withEffect">
                                  <p:stCondLst>
                                    <p:cond delay="0"/>
                                  </p:stCondLst>
                                  <p:childTnLst>
                                    <p:set>
                                      <p:cBhvr>
                                        <p:cTn id="28" dur="1" fill="hold">
                                          <p:stCondLst>
                                            <p:cond delay="0"/>
                                          </p:stCondLst>
                                        </p:cTn>
                                        <p:tgtEl>
                                          <p:spTgt spid="44"/>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3"/>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65"/>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66"/>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67"/>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38"/>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9"/>
                                          </p:stCondLst>
                                        </p:cTn>
                                        <p:tgtEl>
                                          <p:spTgt spid="3"/>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8" grpId="0" animBg="1"/>
      <p:bldP spid="19" grpId="0"/>
      <p:bldP spid="42" grpId="1" animBg="1"/>
      <p:bldP spid="43" grpId="1" animBg="1"/>
      <p:bldP spid="44" grpId="1" animBg="1"/>
      <p:bldP spid="46" grpId="1"/>
      <p:bldP spid="50" grpId="1" animBg="1"/>
      <p:bldP spid="59" grpId="1" animBg="1"/>
      <p:bldP spid="65" grpId="0" animBg="1"/>
      <p:bldP spid="66" grpId="0" animBg="1"/>
      <p:bldP spid="67" grpId="0"/>
      <p:bldP spid="68"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feld 20"/>
          <p:cNvSpPr txBox="1"/>
          <p:nvPr/>
        </p:nvSpPr>
        <p:spPr>
          <a:xfrm>
            <a:off x="6076575" y="949315"/>
            <a:ext cx="2406301" cy="584775"/>
          </a:xfrm>
          <a:prstGeom prst="rect">
            <a:avLst/>
          </a:prstGeom>
          <a:noFill/>
        </p:spPr>
        <p:txBody>
          <a:bodyPr wrap="none" rtlCol="0">
            <a:spAutoFit/>
          </a:bodyPr>
          <a:lstStyle/>
          <a:p>
            <a:pPr algn="ctr"/>
            <a:r>
              <a:rPr lang="de-DE" sz="1600" b="1" dirty="0" smtClean="0">
                <a:solidFill>
                  <a:srgbClr val="005B82"/>
                </a:solidFill>
              </a:rPr>
              <a:t>Versorgungssicherheit</a:t>
            </a:r>
          </a:p>
          <a:p>
            <a:pPr algn="ctr"/>
            <a:r>
              <a:rPr lang="de-DE" sz="1600" dirty="0" smtClean="0">
                <a:solidFill>
                  <a:srgbClr val="005B82"/>
                </a:solidFill>
              </a:rPr>
              <a:t>Unverändert</a:t>
            </a:r>
            <a:endParaRPr lang="de-DE" sz="1600" dirty="0">
              <a:solidFill>
                <a:srgbClr val="005B82"/>
              </a:solidFill>
            </a:endParaRPr>
          </a:p>
        </p:txBody>
      </p:sp>
      <p:sp>
        <p:nvSpPr>
          <p:cNvPr id="22" name="Textfeld 21"/>
          <p:cNvSpPr txBox="1"/>
          <p:nvPr/>
        </p:nvSpPr>
        <p:spPr>
          <a:xfrm>
            <a:off x="7974662" y="3555689"/>
            <a:ext cx="1896481" cy="584775"/>
          </a:xfrm>
          <a:prstGeom prst="rect">
            <a:avLst/>
          </a:prstGeom>
          <a:noFill/>
        </p:spPr>
        <p:txBody>
          <a:bodyPr wrap="none" rtlCol="0">
            <a:spAutoFit/>
          </a:bodyPr>
          <a:lstStyle/>
          <a:p>
            <a:pPr algn="ctr"/>
            <a:r>
              <a:rPr lang="de-DE" sz="1600" b="1" dirty="0" smtClean="0">
                <a:solidFill>
                  <a:srgbClr val="005B82"/>
                </a:solidFill>
              </a:rPr>
              <a:t>Wirtschaftlichkeit</a:t>
            </a:r>
          </a:p>
          <a:p>
            <a:pPr algn="ctr"/>
            <a:r>
              <a:rPr lang="de-DE" sz="1600" dirty="0" smtClean="0">
                <a:solidFill>
                  <a:srgbClr val="005B82"/>
                </a:solidFill>
              </a:rPr>
              <a:t>Unverändert</a:t>
            </a:r>
            <a:endParaRPr lang="de-DE" sz="1600" dirty="0">
              <a:solidFill>
                <a:srgbClr val="005B82"/>
              </a:solidFill>
            </a:endParaRPr>
          </a:p>
        </p:txBody>
      </p:sp>
      <p:sp>
        <p:nvSpPr>
          <p:cNvPr id="23" name="Textfeld 22"/>
          <p:cNvSpPr txBox="1"/>
          <p:nvPr/>
        </p:nvSpPr>
        <p:spPr>
          <a:xfrm>
            <a:off x="4558742" y="3554582"/>
            <a:ext cx="4006225" cy="2062103"/>
          </a:xfrm>
          <a:prstGeom prst="rect">
            <a:avLst/>
          </a:prstGeom>
          <a:noFill/>
        </p:spPr>
        <p:txBody>
          <a:bodyPr wrap="none" rtlCol="0">
            <a:spAutoFit/>
          </a:bodyPr>
          <a:lstStyle/>
          <a:p>
            <a:r>
              <a:rPr lang="de-DE" sz="1600" b="1" dirty="0" smtClean="0">
                <a:solidFill>
                  <a:srgbClr val="005B82"/>
                </a:solidFill>
              </a:rPr>
              <a:t>Umweltschutz [1] (Akzeptanz)</a:t>
            </a:r>
          </a:p>
          <a:p>
            <a:pPr marL="285750" indent="-285750">
              <a:buFont typeface="Wingdings" panose="05000000000000000000" pitchFamily="2" charset="2"/>
              <a:buChar char="§"/>
            </a:pPr>
            <a:r>
              <a:rPr lang="de-DE" sz="1600" dirty="0" smtClean="0">
                <a:solidFill>
                  <a:srgbClr val="005B82"/>
                </a:solidFill>
              </a:rPr>
              <a:t>Treibhausgasemissionen</a:t>
            </a:r>
          </a:p>
          <a:p>
            <a:r>
              <a:rPr lang="de-DE" sz="1600" dirty="0" smtClean="0">
                <a:solidFill>
                  <a:srgbClr val="005B82"/>
                </a:solidFill>
              </a:rPr>
              <a:t>  (-80 % bis – 95 % </a:t>
            </a:r>
            <a:r>
              <a:rPr lang="de-DE" sz="1600" dirty="0" err="1" smtClean="0">
                <a:solidFill>
                  <a:srgbClr val="005B82"/>
                </a:solidFill>
              </a:rPr>
              <a:t>ggü</a:t>
            </a:r>
            <a:r>
              <a:rPr lang="de-DE" sz="1600" dirty="0" smtClean="0">
                <a:solidFill>
                  <a:srgbClr val="005B82"/>
                </a:solidFill>
              </a:rPr>
              <a:t>. 1990)</a:t>
            </a:r>
          </a:p>
          <a:p>
            <a:pPr marL="742950" lvl="1" indent="-285750">
              <a:buFont typeface="Wingdings" panose="05000000000000000000" pitchFamily="2" charset="2"/>
              <a:buChar char="§"/>
            </a:pPr>
            <a:r>
              <a:rPr lang="de-DE" sz="1600" dirty="0" smtClean="0">
                <a:solidFill>
                  <a:srgbClr val="005B82"/>
                </a:solidFill>
              </a:rPr>
              <a:t>Erneuerbare Energien</a:t>
            </a:r>
          </a:p>
          <a:p>
            <a:pPr marL="742950" lvl="1" indent="-285750">
              <a:buFont typeface="Wingdings" panose="05000000000000000000" pitchFamily="2" charset="2"/>
              <a:buChar char="§"/>
            </a:pPr>
            <a:r>
              <a:rPr lang="de-DE" sz="1600" dirty="0" smtClean="0">
                <a:solidFill>
                  <a:srgbClr val="005B82"/>
                </a:solidFill>
              </a:rPr>
              <a:t>Effizienz</a:t>
            </a:r>
          </a:p>
          <a:p>
            <a:pPr marL="742950" lvl="1" indent="-285750">
              <a:buFont typeface="Wingdings" panose="05000000000000000000" pitchFamily="2" charset="2"/>
              <a:buChar char="§"/>
            </a:pPr>
            <a:r>
              <a:rPr lang="de-DE" sz="1600" dirty="0" smtClean="0">
                <a:solidFill>
                  <a:srgbClr val="005B82"/>
                </a:solidFill>
              </a:rPr>
              <a:t>Gebäudebestand</a:t>
            </a:r>
          </a:p>
          <a:p>
            <a:pPr marL="742950" lvl="1" indent="-285750">
              <a:buFont typeface="Wingdings" panose="05000000000000000000" pitchFamily="2" charset="2"/>
              <a:buChar char="§"/>
            </a:pPr>
            <a:r>
              <a:rPr lang="de-DE" sz="1600" dirty="0" smtClean="0">
                <a:solidFill>
                  <a:srgbClr val="005B82"/>
                </a:solidFill>
              </a:rPr>
              <a:t>Verkehrsbereich</a:t>
            </a:r>
            <a:endParaRPr lang="de-DE" sz="1600" dirty="0">
              <a:solidFill>
                <a:srgbClr val="005B82"/>
              </a:solidFill>
            </a:endParaRPr>
          </a:p>
          <a:p>
            <a:pPr marL="285750" indent="-285750">
              <a:buFont typeface="Wingdings" panose="05000000000000000000" pitchFamily="2" charset="2"/>
              <a:buChar char="§"/>
            </a:pPr>
            <a:r>
              <a:rPr lang="de-DE" sz="1600" dirty="0" smtClean="0">
                <a:solidFill>
                  <a:srgbClr val="005B82"/>
                </a:solidFill>
              </a:rPr>
              <a:t>Ausstieg aus der Kernenergie bis 2022</a:t>
            </a:r>
          </a:p>
        </p:txBody>
      </p:sp>
      <p:sp>
        <p:nvSpPr>
          <p:cNvPr id="28" name="Textfeld 27"/>
          <p:cNvSpPr txBox="1"/>
          <p:nvPr/>
        </p:nvSpPr>
        <p:spPr>
          <a:xfrm>
            <a:off x="5442590" y="633827"/>
            <a:ext cx="3672800" cy="369332"/>
          </a:xfrm>
          <a:prstGeom prst="rect">
            <a:avLst/>
          </a:prstGeom>
          <a:noFill/>
        </p:spPr>
        <p:txBody>
          <a:bodyPr wrap="none" rtlCol="0">
            <a:spAutoFit/>
          </a:bodyPr>
          <a:lstStyle/>
          <a:p>
            <a:pPr algn="ctr"/>
            <a:r>
              <a:rPr lang="de-DE" b="1" dirty="0" smtClean="0">
                <a:solidFill>
                  <a:srgbClr val="005B82"/>
                </a:solidFill>
              </a:rPr>
              <a:t>Lösungsraum für das Jahr 2050</a:t>
            </a:r>
          </a:p>
        </p:txBody>
      </p:sp>
      <p:sp>
        <p:nvSpPr>
          <p:cNvPr id="14" name="Rechteck 13"/>
          <p:cNvSpPr/>
          <p:nvPr/>
        </p:nvSpPr>
        <p:spPr>
          <a:xfrm>
            <a:off x="4505451" y="3167466"/>
            <a:ext cx="184731" cy="338554"/>
          </a:xfrm>
          <a:prstGeom prst="rect">
            <a:avLst/>
          </a:prstGeom>
        </p:spPr>
        <p:txBody>
          <a:bodyPr wrap="none">
            <a:spAutoFit/>
          </a:bodyPr>
          <a:lstStyle/>
          <a:p>
            <a:endParaRPr lang="de-DE" sz="1600" dirty="0">
              <a:solidFill>
                <a:srgbClr val="005B82"/>
              </a:solidFill>
            </a:endParaRPr>
          </a:p>
        </p:txBody>
      </p:sp>
      <p:sp>
        <p:nvSpPr>
          <p:cNvPr id="18" name="Ellipse 17"/>
          <p:cNvSpPr/>
          <p:nvPr/>
        </p:nvSpPr>
        <p:spPr bwMode="auto">
          <a:xfrm>
            <a:off x="7221392" y="1550777"/>
            <a:ext cx="115196" cy="119832"/>
          </a:xfrm>
          <a:prstGeom prst="ellipse">
            <a:avLst/>
          </a:prstGeom>
          <a:solidFill>
            <a:srgbClr val="005B82"/>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DE" sz="1800" b="1" i="0" u="none" strike="noStrike" cap="none" normalizeH="0" baseline="0" smtClean="0">
              <a:ln>
                <a:noFill/>
              </a:ln>
              <a:solidFill>
                <a:srgbClr val="005B82"/>
              </a:solidFill>
              <a:effectLst/>
              <a:latin typeface="Arial" charset="0"/>
            </a:endParaRPr>
          </a:p>
        </p:txBody>
      </p:sp>
      <p:sp>
        <p:nvSpPr>
          <p:cNvPr id="20" name="Ellipse 19"/>
          <p:cNvSpPr/>
          <p:nvPr/>
        </p:nvSpPr>
        <p:spPr bwMode="auto">
          <a:xfrm>
            <a:off x="8793115" y="3478855"/>
            <a:ext cx="115196" cy="119832"/>
          </a:xfrm>
          <a:prstGeom prst="ellipse">
            <a:avLst/>
          </a:prstGeom>
          <a:solidFill>
            <a:srgbClr val="005B82"/>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DE" sz="1800" b="1" i="0" u="none" strike="noStrike" cap="none" normalizeH="0" baseline="0" smtClean="0">
              <a:ln>
                <a:noFill/>
              </a:ln>
              <a:solidFill>
                <a:srgbClr val="005B82"/>
              </a:solidFill>
              <a:effectLst/>
              <a:latin typeface="Arial" charset="0"/>
            </a:endParaRPr>
          </a:p>
        </p:txBody>
      </p:sp>
      <p:sp>
        <p:nvSpPr>
          <p:cNvPr id="24" name="Ellipse 23"/>
          <p:cNvSpPr/>
          <p:nvPr/>
        </p:nvSpPr>
        <p:spPr bwMode="auto">
          <a:xfrm>
            <a:off x="5693935" y="3478855"/>
            <a:ext cx="115196" cy="119832"/>
          </a:xfrm>
          <a:prstGeom prst="ellipse">
            <a:avLst/>
          </a:prstGeom>
          <a:solidFill>
            <a:srgbClr val="005B82"/>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DE" sz="1800" b="1" i="0" u="none" strike="noStrike" cap="none" normalizeH="0" baseline="0" smtClean="0">
              <a:ln>
                <a:noFill/>
              </a:ln>
              <a:solidFill>
                <a:srgbClr val="005B82"/>
              </a:solidFill>
              <a:effectLst/>
              <a:latin typeface="Arial" charset="0"/>
            </a:endParaRPr>
          </a:p>
        </p:txBody>
      </p:sp>
      <p:cxnSp>
        <p:nvCxnSpPr>
          <p:cNvPr id="6" name="Gerade Verbindung 5"/>
          <p:cNvCxnSpPr>
            <a:stCxn id="24" idx="7"/>
            <a:endCxn id="18" idx="3"/>
          </p:cNvCxnSpPr>
          <p:nvPr/>
        </p:nvCxnSpPr>
        <p:spPr bwMode="auto">
          <a:xfrm flipV="1">
            <a:off x="5792261" y="1653060"/>
            <a:ext cx="1446001" cy="1843344"/>
          </a:xfrm>
          <a:prstGeom prst="line">
            <a:avLst/>
          </a:prstGeom>
          <a:solidFill>
            <a:schemeClr val="accent1"/>
          </a:solidFill>
          <a:ln w="9525" cap="flat" cmpd="sng" algn="ctr">
            <a:solidFill>
              <a:srgbClr val="005B8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0" name="Gerade Verbindung 29"/>
          <p:cNvCxnSpPr>
            <a:stCxn id="20" idx="1"/>
            <a:endCxn id="18" idx="5"/>
          </p:cNvCxnSpPr>
          <p:nvPr/>
        </p:nvCxnSpPr>
        <p:spPr bwMode="auto">
          <a:xfrm flipH="1" flipV="1">
            <a:off x="7319718" y="1653060"/>
            <a:ext cx="1490267" cy="1843344"/>
          </a:xfrm>
          <a:prstGeom prst="line">
            <a:avLst/>
          </a:prstGeom>
          <a:solidFill>
            <a:schemeClr val="accent1"/>
          </a:solidFill>
          <a:ln w="9525" cap="flat" cmpd="sng" algn="ctr">
            <a:solidFill>
              <a:srgbClr val="005B8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1" name="Gerade Verbindung 30"/>
          <p:cNvCxnSpPr>
            <a:stCxn id="20" idx="2"/>
            <a:endCxn id="24" idx="6"/>
          </p:cNvCxnSpPr>
          <p:nvPr/>
        </p:nvCxnSpPr>
        <p:spPr bwMode="auto">
          <a:xfrm flipH="1">
            <a:off x="5809131" y="3538771"/>
            <a:ext cx="2983984" cy="0"/>
          </a:xfrm>
          <a:prstGeom prst="line">
            <a:avLst/>
          </a:prstGeom>
          <a:solidFill>
            <a:schemeClr val="accent1"/>
          </a:solidFill>
          <a:ln w="9525" cap="flat" cmpd="sng" algn="ctr">
            <a:solidFill>
              <a:srgbClr val="005B8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3" name="Titel 3"/>
          <p:cNvSpPr txBox="1">
            <a:spLocks/>
          </p:cNvSpPr>
          <p:nvPr/>
        </p:nvSpPr>
        <p:spPr bwMode="auto">
          <a:xfrm>
            <a:off x="432000" y="232223"/>
            <a:ext cx="6381555" cy="615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lvl1pPr algn="l" rtl="0" eaLnBrk="1" fontAlgn="base" hangingPunct="1">
              <a:spcBef>
                <a:spcPct val="0"/>
              </a:spcBef>
              <a:spcAft>
                <a:spcPct val="0"/>
              </a:spcAft>
              <a:defRPr sz="2400" b="1">
                <a:solidFill>
                  <a:srgbClr val="005B82"/>
                </a:solidFill>
                <a:latin typeface="+mj-lt"/>
                <a:ea typeface="+mj-ea"/>
                <a:cs typeface="+mj-cs"/>
              </a:defRPr>
            </a:lvl1pPr>
            <a:lvl2pPr algn="l" rtl="0" eaLnBrk="1" fontAlgn="base" hangingPunct="1">
              <a:spcBef>
                <a:spcPct val="0"/>
              </a:spcBef>
              <a:spcAft>
                <a:spcPct val="0"/>
              </a:spcAft>
              <a:defRPr sz="2000" b="1">
                <a:solidFill>
                  <a:srgbClr val="005B82"/>
                </a:solidFill>
                <a:latin typeface="Arial" charset="0"/>
              </a:defRPr>
            </a:lvl2pPr>
            <a:lvl3pPr algn="l" rtl="0" eaLnBrk="1" fontAlgn="base" hangingPunct="1">
              <a:spcBef>
                <a:spcPct val="0"/>
              </a:spcBef>
              <a:spcAft>
                <a:spcPct val="0"/>
              </a:spcAft>
              <a:defRPr sz="2000" b="1">
                <a:solidFill>
                  <a:srgbClr val="005B82"/>
                </a:solidFill>
                <a:latin typeface="Arial" charset="0"/>
              </a:defRPr>
            </a:lvl3pPr>
            <a:lvl4pPr algn="l" rtl="0" eaLnBrk="1" fontAlgn="base" hangingPunct="1">
              <a:spcBef>
                <a:spcPct val="0"/>
              </a:spcBef>
              <a:spcAft>
                <a:spcPct val="0"/>
              </a:spcAft>
              <a:defRPr sz="2000" b="1">
                <a:solidFill>
                  <a:srgbClr val="005B82"/>
                </a:solidFill>
                <a:latin typeface="Arial" charset="0"/>
              </a:defRPr>
            </a:lvl4pPr>
            <a:lvl5pPr algn="l" rtl="0" eaLnBrk="1" fontAlgn="base" hangingPunct="1">
              <a:spcBef>
                <a:spcPct val="0"/>
              </a:spcBef>
              <a:spcAft>
                <a:spcPct val="0"/>
              </a:spcAft>
              <a:defRPr sz="2000" b="1">
                <a:solidFill>
                  <a:srgbClr val="005B82"/>
                </a:solidFill>
                <a:latin typeface="Arial" charset="0"/>
              </a:defRPr>
            </a:lvl5pPr>
            <a:lvl6pPr marL="457200" algn="l" rtl="0" eaLnBrk="1" fontAlgn="base" hangingPunct="1">
              <a:spcBef>
                <a:spcPct val="0"/>
              </a:spcBef>
              <a:spcAft>
                <a:spcPct val="0"/>
              </a:spcAft>
              <a:defRPr sz="2000" b="1">
                <a:solidFill>
                  <a:srgbClr val="005B82"/>
                </a:solidFill>
                <a:latin typeface="Arial" charset="0"/>
              </a:defRPr>
            </a:lvl6pPr>
            <a:lvl7pPr marL="914400" algn="l" rtl="0" eaLnBrk="1" fontAlgn="base" hangingPunct="1">
              <a:spcBef>
                <a:spcPct val="0"/>
              </a:spcBef>
              <a:spcAft>
                <a:spcPct val="0"/>
              </a:spcAft>
              <a:defRPr sz="2000" b="1">
                <a:solidFill>
                  <a:srgbClr val="005B82"/>
                </a:solidFill>
                <a:latin typeface="Arial" charset="0"/>
              </a:defRPr>
            </a:lvl7pPr>
            <a:lvl8pPr marL="1371600" algn="l" rtl="0" eaLnBrk="1" fontAlgn="base" hangingPunct="1">
              <a:spcBef>
                <a:spcPct val="0"/>
              </a:spcBef>
              <a:spcAft>
                <a:spcPct val="0"/>
              </a:spcAft>
              <a:defRPr sz="2000" b="1">
                <a:solidFill>
                  <a:srgbClr val="005B82"/>
                </a:solidFill>
                <a:latin typeface="Arial" charset="0"/>
              </a:defRPr>
            </a:lvl8pPr>
            <a:lvl9pPr marL="1828800" algn="l" rtl="0" eaLnBrk="1" fontAlgn="base" hangingPunct="1">
              <a:spcBef>
                <a:spcPct val="0"/>
              </a:spcBef>
              <a:spcAft>
                <a:spcPct val="0"/>
              </a:spcAft>
              <a:defRPr sz="2000" b="1">
                <a:solidFill>
                  <a:srgbClr val="005B82"/>
                </a:solidFill>
                <a:latin typeface="Arial" charset="0"/>
              </a:defRPr>
            </a:lvl9pPr>
          </a:lstStyle>
          <a:p>
            <a:r>
              <a:rPr lang="de-DE" sz="2000" dirty="0" smtClean="0"/>
              <a:t>Herangehensweise zur Bewältigung der Komplexität</a:t>
            </a:r>
            <a:r>
              <a:rPr lang="de-DE" sz="2000" kern="0" dirty="0" smtClean="0"/>
              <a:t/>
            </a:r>
            <a:br>
              <a:rPr lang="de-DE" sz="2000" kern="0" dirty="0" smtClean="0"/>
            </a:br>
            <a:endParaRPr lang="de-DE" sz="2000" kern="0" dirty="0"/>
          </a:p>
        </p:txBody>
      </p:sp>
      <p:sp>
        <p:nvSpPr>
          <p:cNvPr id="13" name="Ellipse 12"/>
          <p:cNvSpPr/>
          <p:nvPr/>
        </p:nvSpPr>
        <p:spPr bwMode="auto">
          <a:xfrm>
            <a:off x="7138736" y="1859704"/>
            <a:ext cx="563375" cy="1616689"/>
          </a:xfrm>
          <a:prstGeom prst="ellipse">
            <a:avLst/>
          </a:prstGeom>
          <a:solidFill>
            <a:schemeClr val="accent1"/>
          </a:solidFill>
          <a:ln w="19050" cap="flat" cmpd="sng" algn="ctr">
            <a:solidFill>
              <a:srgbClr val="005B8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DE" sz="1800" b="1" i="0" u="none" strike="noStrike" cap="none" normalizeH="0" baseline="0" smtClean="0">
              <a:ln>
                <a:noFill/>
              </a:ln>
              <a:solidFill>
                <a:schemeClr val="tx1"/>
              </a:solidFill>
              <a:effectLst/>
              <a:latin typeface="Arial" charset="0"/>
            </a:endParaRPr>
          </a:p>
        </p:txBody>
      </p:sp>
      <p:cxnSp>
        <p:nvCxnSpPr>
          <p:cNvPr id="5" name="Gerade Verbindung 4"/>
          <p:cNvCxnSpPr>
            <a:stCxn id="13" idx="0"/>
          </p:cNvCxnSpPr>
          <p:nvPr/>
        </p:nvCxnSpPr>
        <p:spPr bwMode="auto">
          <a:xfrm flipH="1">
            <a:off x="873776" y="1859704"/>
            <a:ext cx="6546648" cy="808344"/>
          </a:xfrm>
          <a:prstGeom prst="line">
            <a:avLst/>
          </a:prstGeom>
          <a:solidFill>
            <a:schemeClr val="accent1"/>
          </a:solidFill>
          <a:ln w="19050" cap="flat" cmpd="sng" algn="ctr">
            <a:solidFill>
              <a:srgbClr val="005B8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2" name="Gerade Verbindung 31"/>
          <p:cNvCxnSpPr>
            <a:stCxn id="13" idx="4"/>
          </p:cNvCxnSpPr>
          <p:nvPr/>
        </p:nvCxnSpPr>
        <p:spPr bwMode="auto">
          <a:xfrm flipH="1" flipV="1">
            <a:off x="859034" y="2668049"/>
            <a:ext cx="6561390" cy="808344"/>
          </a:xfrm>
          <a:prstGeom prst="line">
            <a:avLst/>
          </a:prstGeom>
          <a:solidFill>
            <a:schemeClr val="accent1"/>
          </a:solidFill>
          <a:ln w="19050" cap="flat" cmpd="sng" algn="ctr">
            <a:solidFill>
              <a:srgbClr val="005B8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5" name="Ellipse 34"/>
          <p:cNvSpPr/>
          <p:nvPr/>
        </p:nvSpPr>
        <p:spPr bwMode="auto">
          <a:xfrm>
            <a:off x="4740443" y="2164505"/>
            <a:ext cx="409073" cy="1010982"/>
          </a:xfrm>
          <a:prstGeom prst="ellipse">
            <a:avLst/>
          </a:prstGeom>
          <a:solidFill>
            <a:schemeClr val="accent1"/>
          </a:solidFill>
          <a:ln w="19050" cap="flat" cmpd="sng" algn="ctr">
            <a:solidFill>
              <a:srgbClr val="005B8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DE" sz="1800" b="1" i="0" u="none" strike="noStrike" cap="none" normalizeH="0" baseline="0" smtClean="0">
              <a:ln>
                <a:noFill/>
              </a:ln>
              <a:solidFill>
                <a:schemeClr val="tx1"/>
              </a:solidFill>
              <a:effectLst/>
              <a:latin typeface="Arial" charset="0"/>
            </a:endParaRPr>
          </a:p>
        </p:txBody>
      </p:sp>
      <p:sp>
        <p:nvSpPr>
          <p:cNvPr id="36" name="Ellipse 35"/>
          <p:cNvSpPr/>
          <p:nvPr/>
        </p:nvSpPr>
        <p:spPr bwMode="auto">
          <a:xfrm>
            <a:off x="3427605" y="2341803"/>
            <a:ext cx="302186" cy="674113"/>
          </a:xfrm>
          <a:prstGeom prst="ellipse">
            <a:avLst/>
          </a:prstGeom>
          <a:solidFill>
            <a:schemeClr val="accent1"/>
          </a:solidFill>
          <a:ln w="19050" cap="flat" cmpd="sng" algn="ctr">
            <a:solidFill>
              <a:srgbClr val="005B8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DE" sz="1800" b="1" i="0" u="none" strike="noStrike" cap="none" normalizeH="0" baseline="0" smtClean="0">
              <a:ln>
                <a:noFill/>
              </a:ln>
              <a:solidFill>
                <a:schemeClr val="tx1"/>
              </a:solidFill>
              <a:effectLst/>
              <a:latin typeface="Arial" charset="0"/>
            </a:endParaRPr>
          </a:p>
        </p:txBody>
      </p:sp>
      <p:cxnSp>
        <p:nvCxnSpPr>
          <p:cNvPr id="39" name="Gerade Verbindung 38"/>
          <p:cNvCxnSpPr/>
          <p:nvPr/>
        </p:nvCxnSpPr>
        <p:spPr bwMode="auto">
          <a:xfrm flipH="1">
            <a:off x="884588" y="2668048"/>
            <a:ext cx="6452000" cy="1948"/>
          </a:xfrm>
          <a:prstGeom prst="line">
            <a:avLst/>
          </a:prstGeom>
          <a:solidFill>
            <a:schemeClr val="accent1"/>
          </a:solidFill>
          <a:ln w="6350" cap="flat" cmpd="sng" algn="ctr">
            <a:solidFill>
              <a:srgbClr val="005B82"/>
            </a:solidFill>
            <a:prstDash val="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2" name="Ellipse 41"/>
          <p:cNvSpPr/>
          <p:nvPr/>
        </p:nvSpPr>
        <p:spPr bwMode="auto">
          <a:xfrm>
            <a:off x="7489227" y="2817363"/>
            <a:ext cx="115196" cy="119832"/>
          </a:xfrm>
          <a:prstGeom prst="ellipse">
            <a:avLst/>
          </a:prstGeom>
          <a:solidFill>
            <a:schemeClr val="tx2">
              <a:lumMod val="50000"/>
              <a:lumOff val="50000"/>
            </a:scheme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DE" sz="1800" b="1" i="0" u="none" strike="noStrike" cap="none" normalizeH="0" baseline="0" smtClean="0">
              <a:ln>
                <a:noFill/>
              </a:ln>
              <a:solidFill>
                <a:srgbClr val="005B82"/>
              </a:solidFill>
              <a:effectLst/>
              <a:latin typeface="Arial" charset="0"/>
            </a:endParaRPr>
          </a:p>
        </p:txBody>
      </p:sp>
      <p:sp>
        <p:nvSpPr>
          <p:cNvPr id="43" name="Ellipse 42"/>
          <p:cNvSpPr/>
          <p:nvPr/>
        </p:nvSpPr>
        <p:spPr bwMode="auto">
          <a:xfrm>
            <a:off x="7293880" y="2608132"/>
            <a:ext cx="115196" cy="119832"/>
          </a:xfrm>
          <a:prstGeom prst="ellipse">
            <a:avLst/>
          </a:prstGeom>
          <a:solidFill>
            <a:schemeClr val="tx2">
              <a:lumMod val="50000"/>
              <a:lumOff val="50000"/>
            </a:scheme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DE" sz="1800" b="1" i="0" u="none" strike="noStrike" cap="none" normalizeH="0" baseline="0" smtClean="0">
              <a:ln>
                <a:noFill/>
              </a:ln>
              <a:solidFill>
                <a:srgbClr val="005B82"/>
              </a:solidFill>
              <a:effectLst/>
              <a:latin typeface="Arial" charset="0"/>
            </a:endParaRPr>
          </a:p>
        </p:txBody>
      </p:sp>
      <p:sp>
        <p:nvSpPr>
          <p:cNvPr id="44" name="Ellipse 43"/>
          <p:cNvSpPr/>
          <p:nvPr/>
        </p:nvSpPr>
        <p:spPr bwMode="auto">
          <a:xfrm>
            <a:off x="7341581" y="3394209"/>
            <a:ext cx="115196" cy="119832"/>
          </a:xfrm>
          <a:prstGeom prst="ellipse">
            <a:avLst/>
          </a:prstGeom>
          <a:solidFill>
            <a:schemeClr val="tx2">
              <a:lumMod val="50000"/>
              <a:lumOff val="50000"/>
            </a:scheme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DE" sz="1800" b="1" i="0" u="none" strike="noStrike" cap="none" normalizeH="0" baseline="0" smtClean="0">
              <a:ln>
                <a:noFill/>
              </a:ln>
              <a:solidFill>
                <a:srgbClr val="005B82"/>
              </a:solidFill>
              <a:effectLst/>
              <a:latin typeface="Arial" charset="0"/>
            </a:endParaRPr>
          </a:p>
        </p:txBody>
      </p:sp>
      <p:sp>
        <p:nvSpPr>
          <p:cNvPr id="45" name="Ellipse 44"/>
          <p:cNvSpPr/>
          <p:nvPr/>
        </p:nvSpPr>
        <p:spPr bwMode="auto">
          <a:xfrm>
            <a:off x="812399" y="2610922"/>
            <a:ext cx="115196" cy="119832"/>
          </a:xfrm>
          <a:prstGeom prst="ellipse">
            <a:avLst/>
          </a:prstGeom>
          <a:solidFill>
            <a:srgbClr val="005B82"/>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DE" sz="1800" b="1" i="0" u="none" strike="noStrike" cap="none" normalizeH="0" baseline="0" smtClean="0">
              <a:ln>
                <a:noFill/>
              </a:ln>
              <a:solidFill>
                <a:srgbClr val="005B82"/>
              </a:solidFill>
              <a:effectLst/>
              <a:latin typeface="Arial" charset="0"/>
            </a:endParaRPr>
          </a:p>
        </p:txBody>
      </p:sp>
      <p:sp>
        <p:nvSpPr>
          <p:cNvPr id="50" name="Ellipse 49"/>
          <p:cNvSpPr/>
          <p:nvPr/>
        </p:nvSpPr>
        <p:spPr bwMode="auto">
          <a:xfrm>
            <a:off x="7366109" y="2757447"/>
            <a:ext cx="115196" cy="119832"/>
          </a:xfrm>
          <a:prstGeom prst="ellipse">
            <a:avLst/>
          </a:prstGeom>
          <a:solidFill>
            <a:schemeClr val="tx2">
              <a:lumMod val="50000"/>
              <a:lumOff val="50000"/>
            </a:scheme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DE" sz="1800" b="1" i="0" u="none" strike="noStrike" cap="none" normalizeH="0" baseline="0" smtClean="0">
              <a:ln>
                <a:noFill/>
              </a:ln>
              <a:solidFill>
                <a:srgbClr val="005B82"/>
              </a:solidFill>
              <a:effectLst/>
              <a:latin typeface="Arial" charset="0"/>
            </a:endParaRPr>
          </a:p>
        </p:txBody>
      </p:sp>
      <p:sp>
        <p:nvSpPr>
          <p:cNvPr id="59" name="Ellipse 58"/>
          <p:cNvSpPr/>
          <p:nvPr/>
        </p:nvSpPr>
        <p:spPr bwMode="auto">
          <a:xfrm>
            <a:off x="7393127" y="2877279"/>
            <a:ext cx="115196" cy="119832"/>
          </a:xfrm>
          <a:prstGeom prst="ellipse">
            <a:avLst/>
          </a:prstGeom>
          <a:solidFill>
            <a:schemeClr val="tx2">
              <a:lumMod val="50000"/>
              <a:lumOff val="50000"/>
            </a:scheme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DE" sz="1800" b="1" i="0" u="none" strike="noStrike" cap="none" normalizeH="0" baseline="0" smtClean="0">
              <a:ln>
                <a:noFill/>
              </a:ln>
              <a:solidFill>
                <a:srgbClr val="005B82"/>
              </a:solidFill>
              <a:effectLst/>
              <a:latin typeface="Arial" charset="0"/>
            </a:endParaRPr>
          </a:p>
        </p:txBody>
      </p:sp>
      <p:cxnSp>
        <p:nvCxnSpPr>
          <p:cNvPr id="63" name="Gerade Verbindung 62"/>
          <p:cNvCxnSpPr/>
          <p:nvPr/>
        </p:nvCxnSpPr>
        <p:spPr bwMode="auto">
          <a:xfrm flipH="1">
            <a:off x="862428" y="2192633"/>
            <a:ext cx="6489050" cy="486226"/>
          </a:xfrm>
          <a:prstGeom prst="line">
            <a:avLst/>
          </a:prstGeom>
          <a:solidFill>
            <a:schemeClr val="accent1"/>
          </a:solidFill>
          <a:ln w="15875" cap="flat" cmpd="sng" algn="ctr">
            <a:solidFill>
              <a:srgbClr val="005B82"/>
            </a:solidFill>
            <a:prstDash val="lgDash"/>
            <a:round/>
            <a:headEnd type="triangl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5" name="Ellipse 64"/>
          <p:cNvSpPr/>
          <p:nvPr/>
        </p:nvSpPr>
        <p:spPr bwMode="auto">
          <a:xfrm>
            <a:off x="7347319" y="2132717"/>
            <a:ext cx="115196" cy="119832"/>
          </a:xfrm>
          <a:prstGeom prst="ellipse">
            <a:avLst/>
          </a:prstGeom>
          <a:solidFill>
            <a:schemeClr val="tx2">
              <a:lumMod val="50000"/>
              <a:lumOff val="50000"/>
            </a:scheme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DE" sz="1800" b="1" i="0" u="none" strike="noStrike" cap="none" normalizeH="0" baseline="0" smtClean="0">
              <a:ln>
                <a:noFill/>
              </a:ln>
              <a:solidFill>
                <a:srgbClr val="005B82"/>
              </a:solidFill>
              <a:effectLst/>
              <a:latin typeface="Arial" charset="0"/>
            </a:endParaRPr>
          </a:p>
        </p:txBody>
      </p:sp>
      <p:sp>
        <p:nvSpPr>
          <p:cNvPr id="66" name="Nach oben gekrümmter Pfeil 65"/>
          <p:cNvSpPr/>
          <p:nvPr/>
        </p:nvSpPr>
        <p:spPr bwMode="auto">
          <a:xfrm rot="10557672">
            <a:off x="744903" y="1998463"/>
            <a:ext cx="6713576" cy="373705"/>
          </a:xfrm>
          <a:prstGeom prst="curvedUpArrow">
            <a:avLst>
              <a:gd name="adj1" fmla="val 25000"/>
              <a:gd name="adj2" fmla="val 49568"/>
              <a:gd name="adj3" fmla="val 11500"/>
            </a:avLst>
          </a:prstGeom>
          <a:solidFill>
            <a:srgbClr val="005B82"/>
          </a:solidFill>
          <a:ln w="9525" cap="flat" cmpd="sng" algn="ctr">
            <a:solidFill>
              <a:srgbClr val="005B82"/>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DE" sz="1800" b="1" i="0" u="none" strike="noStrike" cap="none" normalizeH="0" baseline="0" smtClean="0">
              <a:ln>
                <a:noFill/>
              </a:ln>
              <a:solidFill>
                <a:schemeClr val="tx1"/>
              </a:solidFill>
              <a:effectLst/>
              <a:latin typeface="Arial" charset="0"/>
            </a:endParaRPr>
          </a:p>
        </p:txBody>
      </p:sp>
      <p:sp>
        <p:nvSpPr>
          <p:cNvPr id="67" name="Rechteck 66"/>
          <p:cNvSpPr/>
          <p:nvPr/>
        </p:nvSpPr>
        <p:spPr>
          <a:xfrm rot="21409139">
            <a:off x="3028685" y="1736483"/>
            <a:ext cx="1803571" cy="338554"/>
          </a:xfrm>
          <a:prstGeom prst="rect">
            <a:avLst/>
          </a:prstGeom>
        </p:spPr>
        <p:txBody>
          <a:bodyPr wrap="none">
            <a:spAutoFit/>
          </a:bodyPr>
          <a:lstStyle/>
          <a:p>
            <a:pPr algn="ctr"/>
            <a:r>
              <a:rPr lang="de-DE" sz="1600" dirty="0" smtClean="0">
                <a:solidFill>
                  <a:srgbClr val="005B82"/>
                </a:solidFill>
              </a:rPr>
              <a:t>Szenario Transfer</a:t>
            </a:r>
            <a:endParaRPr lang="de-DE" sz="1600" dirty="0">
              <a:solidFill>
                <a:srgbClr val="005B82"/>
              </a:solidFill>
            </a:endParaRPr>
          </a:p>
        </p:txBody>
      </p:sp>
      <p:sp>
        <p:nvSpPr>
          <p:cNvPr id="2" name="Rechteck 1"/>
          <p:cNvSpPr/>
          <p:nvPr/>
        </p:nvSpPr>
        <p:spPr bwMode="auto">
          <a:xfrm>
            <a:off x="554112" y="1398642"/>
            <a:ext cx="5149512" cy="2063528"/>
          </a:xfrm>
          <a:prstGeom prst="rect">
            <a:avLst/>
          </a:prstGeom>
          <a:solidFill>
            <a:schemeClr val="bg1"/>
          </a:solidFill>
          <a:ln w="9525" cap="flat" cmpd="sng" algn="ctr">
            <a:solidFill>
              <a:schemeClr val="bg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DE" sz="1800" b="1" i="0" u="none" strike="noStrike" cap="none" normalizeH="0" baseline="0" smtClean="0">
              <a:ln>
                <a:noFill/>
              </a:ln>
              <a:solidFill>
                <a:schemeClr val="tx1"/>
              </a:solidFill>
              <a:effectLst/>
              <a:latin typeface="Arial" charset="0"/>
            </a:endParaRPr>
          </a:p>
        </p:txBody>
      </p:sp>
      <p:cxnSp>
        <p:nvCxnSpPr>
          <p:cNvPr id="41" name="Gerade Verbindung mit Pfeil 40"/>
          <p:cNvCxnSpPr>
            <a:endCxn id="50" idx="2"/>
          </p:cNvCxnSpPr>
          <p:nvPr/>
        </p:nvCxnSpPr>
        <p:spPr bwMode="auto">
          <a:xfrm>
            <a:off x="3990231" y="2757447"/>
            <a:ext cx="3375878" cy="59916"/>
          </a:xfrm>
          <a:prstGeom prst="straightConnector1">
            <a:avLst/>
          </a:prstGeom>
          <a:solidFill>
            <a:schemeClr val="accent1"/>
          </a:solidFill>
          <a:ln w="9525" cap="flat" cmpd="sng" algn="ctr">
            <a:solidFill>
              <a:srgbClr val="005B82"/>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7" name="Gerade Verbindung mit Pfeil 46"/>
          <p:cNvCxnSpPr>
            <a:endCxn id="42" idx="1"/>
          </p:cNvCxnSpPr>
          <p:nvPr/>
        </p:nvCxnSpPr>
        <p:spPr bwMode="auto">
          <a:xfrm flipV="1">
            <a:off x="3990231" y="2834912"/>
            <a:ext cx="3515866" cy="181004"/>
          </a:xfrm>
          <a:prstGeom prst="straightConnector1">
            <a:avLst/>
          </a:prstGeom>
          <a:solidFill>
            <a:schemeClr val="accent1"/>
          </a:solidFill>
          <a:ln w="9525" cap="flat" cmpd="sng" algn="ctr">
            <a:solidFill>
              <a:srgbClr val="005B82"/>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9" name="Gerade Verbindung mit Pfeil 48"/>
          <p:cNvCxnSpPr>
            <a:endCxn id="59" idx="2"/>
          </p:cNvCxnSpPr>
          <p:nvPr/>
        </p:nvCxnSpPr>
        <p:spPr bwMode="auto">
          <a:xfrm flipV="1">
            <a:off x="3990231" y="2937195"/>
            <a:ext cx="3402896" cy="308925"/>
          </a:xfrm>
          <a:prstGeom prst="straightConnector1">
            <a:avLst/>
          </a:prstGeom>
          <a:solidFill>
            <a:schemeClr val="accent1"/>
          </a:solidFill>
          <a:ln w="9525" cap="flat" cmpd="sng" algn="ctr">
            <a:solidFill>
              <a:srgbClr val="005B82"/>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7" name="Rechteck 16"/>
          <p:cNvSpPr/>
          <p:nvPr/>
        </p:nvSpPr>
        <p:spPr>
          <a:xfrm>
            <a:off x="432000" y="2583523"/>
            <a:ext cx="3558231" cy="1077218"/>
          </a:xfrm>
          <a:prstGeom prst="rect">
            <a:avLst/>
          </a:prstGeom>
        </p:spPr>
        <p:txBody>
          <a:bodyPr wrap="square">
            <a:spAutoFit/>
          </a:bodyPr>
          <a:lstStyle/>
          <a:p>
            <a:pPr algn="r"/>
            <a:r>
              <a:rPr lang="de-DE" sz="1600" dirty="0" smtClean="0">
                <a:solidFill>
                  <a:srgbClr val="005B82"/>
                </a:solidFill>
              </a:rPr>
              <a:t>Wasserstoffproduktion </a:t>
            </a:r>
            <a:r>
              <a:rPr lang="de-DE" sz="1600" dirty="0">
                <a:solidFill>
                  <a:srgbClr val="005B82"/>
                </a:solidFill>
              </a:rPr>
              <a:t>über Algen</a:t>
            </a:r>
          </a:p>
          <a:p>
            <a:pPr algn="r"/>
            <a:r>
              <a:rPr lang="de-DE" sz="1600" dirty="0" smtClean="0">
                <a:solidFill>
                  <a:srgbClr val="005B82"/>
                </a:solidFill>
              </a:rPr>
              <a:t>Kernfusion</a:t>
            </a:r>
            <a:br>
              <a:rPr lang="de-DE" sz="1600" dirty="0" smtClean="0">
                <a:solidFill>
                  <a:srgbClr val="005B82"/>
                </a:solidFill>
              </a:rPr>
            </a:br>
            <a:r>
              <a:rPr lang="de-DE" sz="1600" dirty="0" smtClean="0">
                <a:solidFill>
                  <a:srgbClr val="005B82"/>
                </a:solidFill>
              </a:rPr>
              <a:t>Stoffliche </a:t>
            </a:r>
            <a:r>
              <a:rPr lang="de-DE" sz="1600" dirty="0">
                <a:solidFill>
                  <a:srgbClr val="005B82"/>
                </a:solidFill>
              </a:rPr>
              <a:t>Nutzung der </a:t>
            </a:r>
            <a:r>
              <a:rPr lang="de-DE" sz="1600" dirty="0" smtClean="0">
                <a:solidFill>
                  <a:srgbClr val="005B82"/>
                </a:solidFill>
              </a:rPr>
              <a:t>Braunkohle</a:t>
            </a:r>
          </a:p>
          <a:p>
            <a:pPr algn="r"/>
            <a:r>
              <a:rPr lang="de-DE" sz="1600" dirty="0" smtClean="0">
                <a:solidFill>
                  <a:srgbClr val="005B82"/>
                </a:solidFill>
              </a:rPr>
              <a:t>Wasserstoff für die Mobilität</a:t>
            </a:r>
            <a:endParaRPr lang="de-DE" sz="1600" dirty="0">
              <a:solidFill>
                <a:srgbClr val="005B82"/>
              </a:solidFill>
            </a:endParaRPr>
          </a:p>
        </p:txBody>
      </p:sp>
      <p:cxnSp>
        <p:nvCxnSpPr>
          <p:cNvPr id="58" name="Gerade Verbindung 57"/>
          <p:cNvCxnSpPr/>
          <p:nvPr/>
        </p:nvCxnSpPr>
        <p:spPr bwMode="auto">
          <a:xfrm>
            <a:off x="812399" y="3114126"/>
            <a:ext cx="3118071" cy="0"/>
          </a:xfrm>
          <a:prstGeom prst="line">
            <a:avLst/>
          </a:prstGeom>
          <a:solidFill>
            <a:schemeClr val="accent1"/>
          </a:solidFill>
          <a:ln w="19050" cap="flat" cmpd="sng" algn="ctr">
            <a:solidFill>
              <a:srgbClr val="005B82"/>
            </a:solidFill>
            <a:prstDash val="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0" name="Gerade Verbindung mit Pfeil 69"/>
          <p:cNvCxnSpPr/>
          <p:nvPr/>
        </p:nvCxnSpPr>
        <p:spPr bwMode="auto">
          <a:xfrm flipV="1">
            <a:off x="3990231" y="3015917"/>
            <a:ext cx="3472284" cy="480487"/>
          </a:xfrm>
          <a:prstGeom prst="straightConnector1">
            <a:avLst/>
          </a:prstGeom>
          <a:solidFill>
            <a:schemeClr val="accent1"/>
          </a:solidFill>
          <a:ln w="9525" cap="flat" cmpd="sng" algn="ctr">
            <a:solidFill>
              <a:srgbClr val="005B82"/>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74" name="Ellipse 73"/>
          <p:cNvSpPr/>
          <p:nvPr/>
        </p:nvSpPr>
        <p:spPr bwMode="auto">
          <a:xfrm>
            <a:off x="7462416" y="2948310"/>
            <a:ext cx="115196" cy="119832"/>
          </a:xfrm>
          <a:prstGeom prst="ellipse">
            <a:avLst/>
          </a:prstGeom>
          <a:solidFill>
            <a:schemeClr val="tx2">
              <a:lumMod val="50000"/>
              <a:lumOff val="50000"/>
            </a:scheme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DE" sz="1800" b="1" i="0" u="none" strike="noStrike" cap="none" normalizeH="0" baseline="0" smtClean="0">
              <a:ln>
                <a:noFill/>
              </a:ln>
              <a:solidFill>
                <a:srgbClr val="005B82"/>
              </a:solidFill>
              <a:effectLst/>
              <a:latin typeface="Arial" charset="0"/>
            </a:endParaRPr>
          </a:p>
        </p:txBody>
      </p:sp>
    </p:spTree>
    <p:extLst>
      <p:ext uri="{BB962C8B-B14F-4D97-AF65-F5344CB8AC3E}">
        <p14:creationId xmlns:p14="http://schemas.microsoft.com/office/powerpoint/2010/main" val="1313632140"/>
      </p:ext>
    </p:extLst>
  </p:cSld>
  <p:clrMapOvr>
    <a:masterClrMapping/>
  </p:clrMapOvr>
  <p:transition>
    <p:wip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p:cNvSpPr txBox="1"/>
          <p:nvPr/>
        </p:nvSpPr>
        <p:spPr>
          <a:xfrm>
            <a:off x="433751" y="1443333"/>
            <a:ext cx="6699270" cy="4447371"/>
          </a:xfrm>
          <a:prstGeom prst="rect">
            <a:avLst/>
          </a:prstGeom>
          <a:noFill/>
        </p:spPr>
        <p:txBody>
          <a:bodyPr wrap="none" rtlCol="0">
            <a:spAutoFit/>
          </a:bodyPr>
          <a:lstStyle/>
          <a:p>
            <a:pPr marL="285750" indent="-285750">
              <a:spcBef>
                <a:spcPts val="600"/>
              </a:spcBef>
              <a:spcAft>
                <a:spcPts val="600"/>
              </a:spcAft>
              <a:buFont typeface="Arial" pitchFamily="34" charset="0"/>
              <a:buChar char="•"/>
            </a:pPr>
            <a:r>
              <a:rPr lang="en-US" b="1" dirty="0" smtClean="0">
                <a:solidFill>
                  <a:srgbClr val="005B82"/>
                </a:solidFill>
              </a:rPr>
              <a:t>2050:</a:t>
            </a:r>
            <a:r>
              <a:rPr lang="en-US" dirty="0" smtClean="0">
                <a:solidFill>
                  <a:srgbClr val="005B82"/>
                </a:solidFill>
              </a:rPr>
              <a:t> </a:t>
            </a:r>
            <a:r>
              <a:rPr lang="en-US" dirty="0" err="1" smtClean="0">
                <a:solidFill>
                  <a:srgbClr val="005B82"/>
                </a:solidFill>
              </a:rPr>
              <a:t>Reduktion</a:t>
            </a:r>
            <a:r>
              <a:rPr lang="en-US" dirty="0" smtClean="0">
                <a:solidFill>
                  <a:srgbClr val="005B82"/>
                </a:solidFill>
              </a:rPr>
              <a:t> um 80 % </a:t>
            </a:r>
            <a:r>
              <a:rPr lang="en-US" dirty="0" err="1" smtClean="0">
                <a:solidFill>
                  <a:srgbClr val="005B82"/>
                </a:solidFill>
              </a:rPr>
              <a:t>komplett</a:t>
            </a:r>
            <a:r>
              <a:rPr lang="en-US" dirty="0" smtClean="0">
                <a:solidFill>
                  <a:srgbClr val="005B82"/>
                </a:solidFill>
              </a:rPr>
              <a:t> </a:t>
            </a:r>
            <a:r>
              <a:rPr lang="en-US" dirty="0" err="1" smtClean="0">
                <a:solidFill>
                  <a:srgbClr val="005B82"/>
                </a:solidFill>
              </a:rPr>
              <a:t>erreicht</a:t>
            </a:r>
            <a:endParaRPr lang="en-US" dirty="0" smtClean="0">
              <a:solidFill>
                <a:srgbClr val="005B82"/>
              </a:solidFill>
            </a:endParaRPr>
          </a:p>
          <a:p>
            <a:pPr marL="285750" indent="-285750">
              <a:spcBef>
                <a:spcPts val="600"/>
              </a:spcBef>
              <a:spcAft>
                <a:spcPts val="600"/>
              </a:spcAft>
              <a:buFont typeface="Arial" pitchFamily="34" charset="0"/>
              <a:buChar char="•"/>
            </a:pPr>
            <a:r>
              <a:rPr lang="en-US" b="1" dirty="0" smtClean="0">
                <a:solidFill>
                  <a:srgbClr val="005B82"/>
                </a:solidFill>
              </a:rPr>
              <a:t>2040:</a:t>
            </a:r>
            <a:r>
              <a:rPr lang="en-US" dirty="0" smtClean="0">
                <a:solidFill>
                  <a:srgbClr val="005B82"/>
                </a:solidFill>
              </a:rPr>
              <a:t> Start der </a:t>
            </a:r>
            <a:r>
              <a:rPr lang="en-US" dirty="0" err="1" smtClean="0">
                <a:solidFill>
                  <a:srgbClr val="005B82"/>
                </a:solidFill>
              </a:rPr>
              <a:t>Marktdurchdringung</a:t>
            </a:r>
            <a:r>
              <a:rPr lang="en-US" dirty="0" smtClean="0">
                <a:solidFill>
                  <a:srgbClr val="005B82"/>
                </a:solidFill>
              </a:rPr>
              <a:t> </a:t>
            </a:r>
          </a:p>
          <a:p>
            <a:pPr marL="285750" indent="-285750">
              <a:spcBef>
                <a:spcPts val="600"/>
              </a:spcBef>
              <a:spcAft>
                <a:spcPts val="600"/>
              </a:spcAft>
              <a:buFont typeface="Arial" pitchFamily="34" charset="0"/>
              <a:buChar char="•"/>
            </a:pPr>
            <a:r>
              <a:rPr lang="en-US" b="1" dirty="0" smtClean="0">
                <a:solidFill>
                  <a:srgbClr val="005B82"/>
                </a:solidFill>
              </a:rPr>
              <a:t>2030:</a:t>
            </a:r>
            <a:r>
              <a:rPr lang="en-US" dirty="0" smtClean="0">
                <a:solidFill>
                  <a:srgbClr val="005B82"/>
                </a:solidFill>
              </a:rPr>
              <a:t> </a:t>
            </a:r>
            <a:r>
              <a:rPr lang="en-US" dirty="0" err="1" smtClean="0">
                <a:solidFill>
                  <a:srgbClr val="005B82"/>
                </a:solidFill>
              </a:rPr>
              <a:t>Fertigstellung</a:t>
            </a:r>
            <a:r>
              <a:rPr lang="en-US" dirty="0" smtClean="0">
                <a:solidFill>
                  <a:srgbClr val="005B82"/>
                </a:solidFill>
              </a:rPr>
              <a:t> der </a:t>
            </a:r>
            <a:r>
              <a:rPr lang="en-US" dirty="0" err="1" smtClean="0">
                <a:solidFill>
                  <a:srgbClr val="005B82"/>
                </a:solidFill>
              </a:rPr>
              <a:t>Forschung</a:t>
            </a:r>
            <a:r>
              <a:rPr lang="en-US" dirty="0" smtClean="0">
                <a:solidFill>
                  <a:srgbClr val="005B82"/>
                </a:solidFill>
              </a:rPr>
              <a:t> </a:t>
            </a:r>
            <a:r>
              <a:rPr lang="en-US" dirty="0" err="1" smtClean="0">
                <a:solidFill>
                  <a:srgbClr val="005B82"/>
                </a:solidFill>
              </a:rPr>
              <a:t>für</a:t>
            </a:r>
            <a:r>
              <a:rPr lang="en-US" dirty="0" smtClean="0">
                <a:solidFill>
                  <a:srgbClr val="005B82"/>
                </a:solidFill>
              </a:rPr>
              <a:t> </a:t>
            </a:r>
            <a:r>
              <a:rPr lang="en-US" dirty="0" err="1" smtClean="0">
                <a:solidFill>
                  <a:srgbClr val="005B82"/>
                </a:solidFill>
              </a:rPr>
              <a:t>Technologien</a:t>
            </a:r>
            <a:r>
              <a:rPr lang="en-US" dirty="0" smtClean="0">
                <a:solidFill>
                  <a:srgbClr val="005B82"/>
                </a:solidFill>
              </a:rPr>
              <a:t> der </a:t>
            </a:r>
          </a:p>
          <a:p>
            <a:pPr>
              <a:spcBef>
                <a:spcPts val="600"/>
              </a:spcBef>
              <a:spcAft>
                <a:spcPts val="600"/>
              </a:spcAft>
            </a:pPr>
            <a:r>
              <a:rPr lang="en-US" dirty="0">
                <a:solidFill>
                  <a:srgbClr val="005B82"/>
                </a:solidFill>
              </a:rPr>
              <a:t>	</a:t>
            </a:r>
            <a:r>
              <a:rPr lang="en-US" dirty="0" smtClean="0">
                <a:solidFill>
                  <a:srgbClr val="005B82"/>
                </a:solidFill>
              </a:rPr>
              <a:t>1. Generation</a:t>
            </a:r>
          </a:p>
          <a:p>
            <a:pPr>
              <a:spcBef>
                <a:spcPts val="600"/>
              </a:spcBef>
              <a:spcAft>
                <a:spcPts val="600"/>
              </a:spcAft>
            </a:pPr>
            <a:r>
              <a:rPr lang="en-US" b="1" dirty="0" err="1" smtClean="0">
                <a:solidFill>
                  <a:srgbClr val="005B82"/>
                </a:solidFill>
              </a:rPr>
              <a:t>Entwicklungsperiode</a:t>
            </a:r>
            <a:r>
              <a:rPr lang="en-US" b="1" dirty="0" smtClean="0">
                <a:solidFill>
                  <a:srgbClr val="005B82"/>
                </a:solidFill>
              </a:rPr>
              <a:t>:</a:t>
            </a:r>
            <a:r>
              <a:rPr lang="en-US" dirty="0" smtClean="0">
                <a:solidFill>
                  <a:srgbClr val="005B82"/>
                </a:solidFill>
              </a:rPr>
              <a:t>	</a:t>
            </a:r>
            <a:r>
              <a:rPr lang="en-US" dirty="0" err="1" smtClean="0">
                <a:solidFill>
                  <a:srgbClr val="005B82"/>
                </a:solidFill>
              </a:rPr>
              <a:t>bis</a:t>
            </a:r>
            <a:r>
              <a:rPr lang="en-US" dirty="0" smtClean="0">
                <a:solidFill>
                  <a:srgbClr val="005B82"/>
                </a:solidFill>
              </a:rPr>
              <a:t> 2040</a:t>
            </a:r>
          </a:p>
          <a:p>
            <a:pPr>
              <a:spcBef>
                <a:spcPts val="600"/>
              </a:spcBef>
              <a:spcAft>
                <a:spcPts val="600"/>
              </a:spcAft>
            </a:pPr>
            <a:r>
              <a:rPr lang="en-US" b="1" dirty="0" err="1" smtClean="0">
                <a:solidFill>
                  <a:srgbClr val="005B82"/>
                </a:solidFill>
              </a:rPr>
              <a:t>Forschungsperiode</a:t>
            </a:r>
            <a:r>
              <a:rPr lang="en-US" b="1" dirty="0" smtClean="0">
                <a:solidFill>
                  <a:srgbClr val="005B82"/>
                </a:solidFill>
              </a:rPr>
              <a:t>:</a:t>
            </a:r>
            <a:r>
              <a:rPr lang="en-US" dirty="0" smtClean="0">
                <a:solidFill>
                  <a:srgbClr val="005B82"/>
                </a:solidFill>
              </a:rPr>
              <a:t>	</a:t>
            </a:r>
            <a:r>
              <a:rPr lang="en-US" dirty="0" err="1" smtClean="0">
                <a:solidFill>
                  <a:srgbClr val="005B82"/>
                </a:solidFill>
              </a:rPr>
              <a:t>bis</a:t>
            </a:r>
            <a:r>
              <a:rPr lang="en-US" dirty="0" smtClean="0">
                <a:solidFill>
                  <a:srgbClr val="005B82"/>
                </a:solidFill>
              </a:rPr>
              <a:t> 2030 </a:t>
            </a:r>
          </a:p>
          <a:p>
            <a:pPr marL="285750" indent="-285750">
              <a:spcBef>
                <a:spcPts val="600"/>
              </a:spcBef>
              <a:spcAft>
                <a:spcPts val="600"/>
              </a:spcAft>
              <a:buFont typeface="Symbol"/>
              <a:buChar char="Þ"/>
            </a:pPr>
            <a:r>
              <a:rPr lang="en-US" dirty="0" smtClean="0">
                <a:solidFill>
                  <a:srgbClr val="00B050"/>
                </a:solidFill>
              </a:rPr>
              <a:t>16 </a:t>
            </a:r>
            <a:r>
              <a:rPr lang="en-US" dirty="0" err="1" smtClean="0">
                <a:solidFill>
                  <a:srgbClr val="00B050"/>
                </a:solidFill>
              </a:rPr>
              <a:t>Jahre</a:t>
            </a:r>
            <a:r>
              <a:rPr lang="en-US" dirty="0" smtClean="0">
                <a:solidFill>
                  <a:srgbClr val="00B050"/>
                </a:solidFill>
              </a:rPr>
              <a:t> </a:t>
            </a:r>
            <a:r>
              <a:rPr lang="en-US" dirty="0" err="1" smtClean="0">
                <a:solidFill>
                  <a:srgbClr val="00B050"/>
                </a:solidFill>
              </a:rPr>
              <a:t>für</a:t>
            </a:r>
            <a:r>
              <a:rPr lang="en-US" dirty="0" smtClean="0">
                <a:solidFill>
                  <a:srgbClr val="00B050"/>
                </a:solidFill>
              </a:rPr>
              <a:t> </a:t>
            </a:r>
            <a:r>
              <a:rPr lang="en-US" dirty="0" err="1" smtClean="0">
                <a:solidFill>
                  <a:srgbClr val="00B050"/>
                </a:solidFill>
              </a:rPr>
              <a:t>weitere</a:t>
            </a:r>
            <a:r>
              <a:rPr lang="en-US" dirty="0" smtClean="0">
                <a:solidFill>
                  <a:srgbClr val="00B050"/>
                </a:solidFill>
              </a:rPr>
              <a:t> </a:t>
            </a:r>
            <a:r>
              <a:rPr lang="en-US" dirty="0" err="1" smtClean="0">
                <a:solidFill>
                  <a:srgbClr val="00B050"/>
                </a:solidFill>
              </a:rPr>
              <a:t>Forschung</a:t>
            </a:r>
            <a:r>
              <a:rPr lang="en-US" dirty="0" smtClean="0">
                <a:solidFill>
                  <a:srgbClr val="00B050"/>
                </a:solidFill>
              </a:rPr>
              <a:t> 	=&gt; 	TRL* 5 und </a:t>
            </a:r>
            <a:r>
              <a:rPr lang="en-US" dirty="0" err="1" smtClean="0">
                <a:solidFill>
                  <a:srgbClr val="00B050"/>
                </a:solidFill>
              </a:rPr>
              <a:t>höher</a:t>
            </a:r>
            <a:endParaRPr lang="en-US" dirty="0" smtClean="0">
              <a:solidFill>
                <a:srgbClr val="00B050"/>
              </a:solidFill>
            </a:endParaRPr>
          </a:p>
          <a:p>
            <a:pPr lvl="7">
              <a:spcBef>
                <a:spcPts val="600"/>
              </a:spcBef>
              <a:spcAft>
                <a:spcPts val="600"/>
              </a:spcAft>
            </a:pPr>
            <a:r>
              <a:rPr lang="en-US" dirty="0" smtClean="0">
                <a:solidFill>
                  <a:srgbClr val="00B050"/>
                </a:solidFill>
              </a:rPr>
              <a:t>		TRL 4 </a:t>
            </a:r>
            <a:r>
              <a:rPr lang="en-US" dirty="0" err="1" smtClean="0">
                <a:solidFill>
                  <a:srgbClr val="00B050"/>
                </a:solidFill>
              </a:rPr>
              <a:t>mindestens</a:t>
            </a:r>
            <a:endParaRPr lang="en-US" dirty="0" smtClean="0">
              <a:solidFill>
                <a:srgbClr val="00B050"/>
              </a:solidFill>
            </a:endParaRPr>
          </a:p>
          <a:p>
            <a:pPr>
              <a:spcAft>
                <a:spcPts val="600"/>
              </a:spcAft>
            </a:pPr>
            <a:r>
              <a:rPr lang="en-US" dirty="0" smtClean="0">
                <a:solidFill>
                  <a:srgbClr val="808080">
                    <a:lumMod val="75000"/>
                  </a:srgbClr>
                </a:solidFill>
              </a:rPr>
              <a:t>Dies </a:t>
            </a:r>
            <a:r>
              <a:rPr lang="en-US" dirty="0" err="1" smtClean="0">
                <a:solidFill>
                  <a:srgbClr val="808080">
                    <a:lumMod val="75000"/>
                  </a:srgbClr>
                </a:solidFill>
              </a:rPr>
              <a:t>heißt</a:t>
            </a:r>
            <a:r>
              <a:rPr lang="en-US" dirty="0" smtClean="0">
                <a:solidFill>
                  <a:srgbClr val="808080">
                    <a:lumMod val="75000"/>
                  </a:srgbClr>
                </a:solidFill>
              </a:rPr>
              <a:t> </a:t>
            </a:r>
            <a:r>
              <a:rPr lang="en-US" dirty="0" err="1" smtClean="0">
                <a:solidFill>
                  <a:srgbClr val="808080">
                    <a:lumMod val="75000"/>
                  </a:srgbClr>
                </a:solidFill>
              </a:rPr>
              <a:t>nicht</a:t>
            </a:r>
            <a:r>
              <a:rPr lang="en-US" dirty="0" smtClean="0">
                <a:solidFill>
                  <a:srgbClr val="808080">
                    <a:lumMod val="75000"/>
                  </a:srgbClr>
                </a:solidFill>
              </a:rPr>
              <a:t>, </a:t>
            </a:r>
            <a:r>
              <a:rPr lang="en-US" dirty="0" err="1" smtClean="0">
                <a:solidFill>
                  <a:srgbClr val="808080">
                    <a:lumMod val="75000"/>
                  </a:srgbClr>
                </a:solidFill>
              </a:rPr>
              <a:t>dass</a:t>
            </a:r>
            <a:r>
              <a:rPr lang="en-US" dirty="0" smtClean="0">
                <a:solidFill>
                  <a:srgbClr val="808080">
                    <a:lumMod val="75000"/>
                  </a:srgbClr>
                </a:solidFill>
              </a:rPr>
              <a:t> </a:t>
            </a:r>
            <a:r>
              <a:rPr lang="en-US" dirty="0" err="1" smtClean="0">
                <a:solidFill>
                  <a:srgbClr val="808080">
                    <a:lumMod val="75000"/>
                  </a:srgbClr>
                </a:solidFill>
              </a:rPr>
              <a:t>Forschung</a:t>
            </a:r>
            <a:r>
              <a:rPr lang="en-US" dirty="0">
                <a:solidFill>
                  <a:srgbClr val="808080">
                    <a:lumMod val="75000"/>
                  </a:srgbClr>
                </a:solidFill>
              </a:rPr>
              <a:t> </a:t>
            </a:r>
            <a:r>
              <a:rPr lang="en-US" dirty="0" err="1" smtClean="0">
                <a:solidFill>
                  <a:srgbClr val="808080">
                    <a:lumMod val="75000"/>
                  </a:srgbClr>
                </a:solidFill>
              </a:rPr>
              <a:t>mit</a:t>
            </a:r>
            <a:r>
              <a:rPr lang="en-US" dirty="0" smtClean="0">
                <a:solidFill>
                  <a:srgbClr val="808080">
                    <a:lumMod val="75000"/>
                  </a:srgbClr>
                </a:solidFill>
              </a:rPr>
              <a:t> </a:t>
            </a:r>
            <a:r>
              <a:rPr lang="en-US" dirty="0" err="1" smtClean="0">
                <a:solidFill>
                  <a:srgbClr val="808080">
                    <a:lumMod val="75000"/>
                  </a:srgbClr>
                </a:solidFill>
              </a:rPr>
              <a:t>einem</a:t>
            </a:r>
            <a:r>
              <a:rPr lang="en-US" dirty="0" smtClean="0">
                <a:solidFill>
                  <a:srgbClr val="808080">
                    <a:lumMod val="75000"/>
                  </a:srgbClr>
                </a:solidFill>
              </a:rPr>
              <a:t> </a:t>
            </a:r>
            <a:r>
              <a:rPr lang="en-US" dirty="0" err="1" smtClean="0">
                <a:solidFill>
                  <a:srgbClr val="808080">
                    <a:lumMod val="75000"/>
                  </a:srgbClr>
                </a:solidFill>
              </a:rPr>
              <a:t>niedrigeren</a:t>
            </a:r>
            <a:r>
              <a:rPr lang="en-US" dirty="0" smtClean="0">
                <a:solidFill>
                  <a:srgbClr val="808080">
                    <a:lumMod val="75000"/>
                  </a:srgbClr>
                </a:solidFill>
              </a:rPr>
              <a:t> TRL </a:t>
            </a:r>
          </a:p>
          <a:p>
            <a:pPr>
              <a:spcAft>
                <a:spcPts val="600"/>
              </a:spcAft>
            </a:pPr>
            <a:r>
              <a:rPr lang="en-US" dirty="0" err="1" smtClean="0">
                <a:solidFill>
                  <a:srgbClr val="808080">
                    <a:lumMod val="75000"/>
                  </a:srgbClr>
                </a:solidFill>
              </a:rPr>
              <a:t>nicht</a:t>
            </a:r>
            <a:r>
              <a:rPr lang="en-US" dirty="0" smtClean="0">
                <a:solidFill>
                  <a:srgbClr val="808080">
                    <a:lumMod val="75000"/>
                  </a:srgbClr>
                </a:solidFill>
              </a:rPr>
              <a:t> </a:t>
            </a:r>
            <a:r>
              <a:rPr lang="en-US" dirty="0" err="1" smtClean="0">
                <a:solidFill>
                  <a:srgbClr val="808080">
                    <a:lumMod val="75000"/>
                  </a:srgbClr>
                </a:solidFill>
              </a:rPr>
              <a:t>sinnvoll</a:t>
            </a:r>
            <a:r>
              <a:rPr lang="en-US" dirty="0">
                <a:solidFill>
                  <a:srgbClr val="808080">
                    <a:lumMod val="75000"/>
                  </a:srgbClr>
                </a:solidFill>
              </a:rPr>
              <a:t> </a:t>
            </a:r>
            <a:r>
              <a:rPr lang="en-US" dirty="0" err="1" smtClean="0">
                <a:solidFill>
                  <a:srgbClr val="808080">
                    <a:lumMod val="75000"/>
                  </a:srgbClr>
                </a:solidFill>
              </a:rPr>
              <a:t>wäre</a:t>
            </a:r>
            <a:r>
              <a:rPr lang="en-US" dirty="0" smtClean="0">
                <a:solidFill>
                  <a:srgbClr val="808080">
                    <a:lumMod val="75000"/>
                  </a:srgbClr>
                </a:solidFill>
              </a:rPr>
              <a:t>; </a:t>
            </a:r>
            <a:r>
              <a:rPr lang="en-US" dirty="0" err="1" smtClean="0">
                <a:solidFill>
                  <a:srgbClr val="808080">
                    <a:lumMod val="75000"/>
                  </a:srgbClr>
                </a:solidFill>
              </a:rPr>
              <a:t>sie</a:t>
            </a:r>
            <a:r>
              <a:rPr lang="en-US" dirty="0" smtClean="0">
                <a:solidFill>
                  <a:srgbClr val="808080">
                    <a:lumMod val="75000"/>
                  </a:srgbClr>
                </a:solidFill>
              </a:rPr>
              <a:t> </a:t>
            </a:r>
            <a:r>
              <a:rPr lang="en-US" dirty="0" err="1" smtClean="0">
                <a:solidFill>
                  <a:srgbClr val="808080">
                    <a:lumMod val="75000"/>
                  </a:srgbClr>
                </a:solidFill>
              </a:rPr>
              <a:t>trägt</a:t>
            </a:r>
            <a:r>
              <a:rPr lang="en-US" dirty="0" smtClean="0">
                <a:solidFill>
                  <a:srgbClr val="808080">
                    <a:lumMod val="75000"/>
                  </a:srgbClr>
                </a:solidFill>
              </a:rPr>
              <a:t> </a:t>
            </a:r>
            <a:r>
              <a:rPr lang="en-US" dirty="0" err="1" smtClean="0">
                <a:solidFill>
                  <a:srgbClr val="808080">
                    <a:lumMod val="75000"/>
                  </a:srgbClr>
                </a:solidFill>
              </a:rPr>
              <a:t>nur</a:t>
            </a:r>
            <a:r>
              <a:rPr lang="en-US" dirty="0" smtClean="0">
                <a:solidFill>
                  <a:srgbClr val="808080">
                    <a:lumMod val="75000"/>
                  </a:srgbClr>
                </a:solidFill>
              </a:rPr>
              <a:t> </a:t>
            </a:r>
            <a:r>
              <a:rPr lang="en-US" dirty="0" err="1" smtClean="0">
                <a:solidFill>
                  <a:srgbClr val="808080">
                    <a:lumMod val="75000"/>
                  </a:srgbClr>
                </a:solidFill>
              </a:rPr>
              <a:t>nicht</a:t>
            </a:r>
            <a:r>
              <a:rPr lang="en-US" dirty="0" smtClean="0">
                <a:solidFill>
                  <a:srgbClr val="808080">
                    <a:lumMod val="75000"/>
                  </a:srgbClr>
                </a:solidFill>
              </a:rPr>
              <a:t> </a:t>
            </a:r>
            <a:r>
              <a:rPr lang="en-US" dirty="0" err="1" smtClean="0">
                <a:solidFill>
                  <a:srgbClr val="808080">
                    <a:lumMod val="75000"/>
                  </a:srgbClr>
                </a:solidFill>
              </a:rPr>
              <a:t>zum</a:t>
            </a:r>
            <a:r>
              <a:rPr lang="en-US" dirty="0" smtClean="0">
                <a:solidFill>
                  <a:srgbClr val="808080">
                    <a:lumMod val="75000"/>
                  </a:srgbClr>
                </a:solidFill>
              </a:rPr>
              <a:t> </a:t>
            </a:r>
            <a:r>
              <a:rPr lang="en-US" dirty="0" err="1" smtClean="0">
                <a:solidFill>
                  <a:srgbClr val="808080">
                    <a:lumMod val="75000"/>
                  </a:srgbClr>
                </a:solidFill>
              </a:rPr>
              <a:t>Erreichen</a:t>
            </a:r>
            <a:r>
              <a:rPr lang="en-US" dirty="0" smtClean="0">
                <a:solidFill>
                  <a:srgbClr val="808080">
                    <a:lumMod val="75000"/>
                  </a:srgbClr>
                </a:solidFill>
              </a:rPr>
              <a:t> der 2050er</a:t>
            </a:r>
          </a:p>
          <a:p>
            <a:pPr>
              <a:spcAft>
                <a:spcPts val="600"/>
              </a:spcAft>
            </a:pPr>
            <a:r>
              <a:rPr lang="en-US" dirty="0" err="1">
                <a:solidFill>
                  <a:srgbClr val="808080">
                    <a:lumMod val="75000"/>
                  </a:srgbClr>
                </a:solidFill>
              </a:rPr>
              <a:t>b</a:t>
            </a:r>
            <a:r>
              <a:rPr lang="en-US" dirty="0" err="1" smtClean="0">
                <a:solidFill>
                  <a:srgbClr val="808080">
                    <a:lumMod val="75000"/>
                  </a:srgbClr>
                </a:solidFill>
              </a:rPr>
              <a:t>ei</a:t>
            </a:r>
            <a:r>
              <a:rPr lang="en-US" dirty="0" smtClean="0">
                <a:solidFill>
                  <a:srgbClr val="808080">
                    <a:lumMod val="75000"/>
                  </a:srgbClr>
                </a:solidFill>
              </a:rPr>
              <a:t>.</a:t>
            </a:r>
          </a:p>
        </p:txBody>
      </p:sp>
      <p:pic>
        <p:nvPicPr>
          <p:cNvPr id="1956866" name="Picture 2" descr="http://www.st-andrews.ac.uk/~bm8/tmp/Technology_readiness_level_files/NASA_TRL_Mete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53014" y="1659357"/>
            <a:ext cx="2533650" cy="4095750"/>
          </a:xfrm>
          <a:prstGeom prst="rect">
            <a:avLst/>
          </a:prstGeom>
          <a:noFill/>
          <a:extLst>
            <a:ext uri="{909E8E84-426E-40DD-AFC4-6F175D3DCCD1}">
              <a14:hiddenFill xmlns:a14="http://schemas.microsoft.com/office/drawing/2010/main">
                <a:solidFill>
                  <a:srgbClr val="FFFFFF"/>
                </a:solidFill>
              </a14:hiddenFill>
            </a:ext>
          </a:extLst>
        </p:spPr>
      </p:pic>
      <p:cxnSp>
        <p:nvCxnSpPr>
          <p:cNvPr id="5" name="Gerade Verbindung 4"/>
          <p:cNvCxnSpPr/>
          <p:nvPr/>
        </p:nvCxnSpPr>
        <p:spPr>
          <a:xfrm>
            <a:off x="5476106" y="3997521"/>
            <a:ext cx="2160240" cy="0"/>
          </a:xfrm>
          <a:prstGeom prst="line">
            <a:avLst/>
          </a:prstGeom>
          <a:ln w="38100" cmpd="sng">
            <a:solidFill>
              <a:srgbClr val="008000"/>
            </a:solidFill>
          </a:ln>
        </p:spPr>
        <p:style>
          <a:lnRef idx="1">
            <a:schemeClr val="accent1"/>
          </a:lnRef>
          <a:fillRef idx="0">
            <a:schemeClr val="accent1"/>
          </a:fillRef>
          <a:effectRef idx="0">
            <a:schemeClr val="accent1"/>
          </a:effectRef>
          <a:fontRef idx="minor">
            <a:schemeClr val="tx1"/>
          </a:fontRef>
        </p:style>
      </p:cxnSp>
      <p:cxnSp>
        <p:nvCxnSpPr>
          <p:cNvPr id="7" name="Gerade Verbindung mit Pfeil 6"/>
          <p:cNvCxnSpPr/>
          <p:nvPr/>
        </p:nvCxnSpPr>
        <p:spPr>
          <a:xfrm flipV="1">
            <a:off x="6969224" y="2739477"/>
            <a:ext cx="0" cy="1080120"/>
          </a:xfrm>
          <a:prstGeom prst="straightConnector1">
            <a:avLst/>
          </a:prstGeom>
          <a:ln w="38100">
            <a:solidFill>
              <a:srgbClr val="008000"/>
            </a:solidFill>
            <a:tailEnd type="arrow"/>
          </a:ln>
        </p:spPr>
        <p:style>
          <a:lnRef idx="1">
            <a:schemeClr val="accent1"/>
          </a:lnRef>
          <a:fillRef idx="0">
            <a:schemeClr val="accent1"/>
          </a:fillRef>
          <a:effectRef idx="0">
            <a:schemeClr val="accent1"/>
          </a:effectRef>
          <a:fontRef idx="minor">
            <a:schemeClr val="tx1"/>
          </a:fontRef>
        </p:style>
      </p:cxnSp>
      <p:cxnSp>
        <p:nvCxnSpPr>
          <p:cNvPr id="9" name="Gerade Verbindung 8"/>
          <p:cNvCxnSpPr/>
          <p:nvPr/>
        </p:nvCxnSpPr>
        <p:spPr>
          <a:xfrm flipH="1">
            <a:off x="6177136" y="3819597"/>
            <a:ext cx="792088" cy="0"/>
          </a:xfrm>
          <a:prstGeom prst="line">
            <a:avLst/>
          </a:prstGeom>
          <a:ln w="38100">
            <a:solidFill>
              <a:srgbClr val="008000"/>
            </a:solidFill>
          </a:ln>
        </p:spPr>
        <p:style>
          <a:lnRef idx="1">
            <a:schemeClr val="accent1"/>
          </a:lnRef>
          <a:fillRef idx="0">
            <a:schemeClr val="accent1"/>
          </a:fillRef>
          <a:effectRef idx="0">
            <a:schemeClr val="accent1"/>
          </a:effectRef>
          <a:fontRef idx="minor">
            <a:schemeClr val="tx1"/>
          </a:fontRef>
        </p:style>
      </p:cxnSp>
      <p:sp>
        <p:nvSpPr>
          <p:cNvPr id="2" name="Textfeld 1"/>
          <p:cNvSpPr txBox="1"/>
          <p:nvPr/>
        </p:nvSpPr>
        <p:spPr>
          <a:xfrm>
            <a:off x="431471" y="6051845"/>
            <a:ext cx="3771289" cy="369332"/>
          </a:xfrm>
          <a:prstGeom prst="rect">
            <a:avLst/>
          </a:prstGeom>
          <a:noFill/>
        </p:spPr>
        <p:txBody>
          <a:bodyPr wrap="none" rtlCol="0">
            <a:spAutoFit/>
          </a:bodyPr>
          <a:lstStyle/>
          <a:p>
            <a:r>
              <a:rPr lang="en-US" dirty="0" smtClean="0">
                <a:solidFill>
                  <a:srgbClr val="000000"/>
                </a:solidFill>
              </a:rPr>
              <a:t>*TRL: Technology Readiness Level</a:t>
            </a:r>
            <a:endParaRPr lang="en-US" dirty="0">
              <a:solidFill>
                <a:srgbClr val="000000"/>
              </a:solidFill>
            </a:endParaRPr>
          </a:p>
        </p:txBody>
      </p:sp>
      <p:sp>
        <p:nvSpPr>
          <p:cNvPr id="10" name="Rectangle 2"/>
          <p:cNvSpPr txBox="1">
            <a:spLocks noChangeArrowheads="1"/>
          </p:cNvSpPr>
          <p:nvPr/>
        </p:nvSpPr>
        <p:spPr>
          <a:xfrm>
            <a:off x="834113" y="340223"/>
            <a:ext cx="6569106" cy="615553"/>
          </a:xfrm>
          <a:prstGeom prst="rect">
            <a:avLst/>
          </a:prstGeom>
        </p:spPr>
        <p:txBody>
          <a:bodyPr lIns="0" tIns="0" rIns="0" bIns="0" anchor="ctr" anchorCtr="0"/>
          <a:lstStyle>
            <a:lvl1pPr algn="l" rtl="0" eaLnBrk="1" fontAlgn="base" hangingPunct="1">
              <a:spcBef>
                <a:spcPct val="0"/>
              </a:spcBef>
              <a:spcAft>
                <a:spcPct val="0"/>
              </a:spcAft>
              <a:defRPr sz="2000" b="1">
                <a:solidFill>
                  <a:srgbClr val="005B82"/>
                </a:solidFill>
                <a:latin typeface="+mj-lt"/>
                <a:ea typeface="+mj-ea"/>
                <a:cs typeface="+mj-cs"/>
              </a:defRPr>
            </a:lvl1pPr>
            <a:lvl2pPr algn="l" rtl="0" eaLnBrk="1" fontAlgn="base" hangingPunct="1">
              <a:spcBef>
                <a:spcPct val="0"/>
              </a:spcBef>
              <a:spcAft>
                <a:spcPct val="0"/>
              </a:spcAft>
              <a:defRPr sz="2000" b="1">
                <a:solidFill>
                  <a:srgbClr val="005B82"/>
                </a:solidFill>
                <a:latin typeface="Arial" charset="0"/>
              </a:defRPr>
            </a:lvl2pPr>
            <a:lvl3pPr algn="l" rtl="0" eaLnBrk="1" fontAlgn="base" hangingPunct="1">
              <a:spcBef>
                <a:spcPct val="0"/>
              </a:spcBef>
              <a:spcAft>
                <a:spcPct val="0"/>
              </a:spcAft>
              <a:defRPr sz="2000" b="1">
                <a:solidFill>
                  <a:srgbClr val="005B82"/>
                </a:solidFill>
                <a:latin typeface="Arial" charset="0"/>
              </a:defRPr>
            </a:lvl3pPr>
            <a:lvl4pPr algn="l" rtl="0" eaLnBrk="1" fontAlgn="base" hangingPunct="1">
              <a:spcBef>
                <a:spcPct val="0"/>
              </a:spcBef>
              <a:spcAft>
                <a:spcPct val="0"/>
              </a:spcAft>
              <a:defRPr sz="2000" b="1">
                <a:solidFill>
                  <a:srgbClr val="005B82"/>
                </a:solidFill>
                <a:latin typeface="Arial" charset="0"/>
              </a:defRPr>
            </a:lvl4pPr>
            <a:lvl5pPr algn="l" rtl="0" eaLnBrk="1" fontAlgn="base" hangingPunct="1">
              <a:spcBef>
                <a:spcPct val="0"/>
              </a:spcBef>
              <a:spcAft>
                <a:spcPct val="0"/>
              </a:spcAft>
              <a:defRPr sz="2000" b="1">
                <a:solidFill>
                  <a:srgbClr val="005B82"/>
                </a:solidFill>
                <a:latin typeface="Arial" charset="0"/>
              </a:defRPr>
            </a:lvl5pPr>
            <a:lvl6pPr marL="457200" algn="l" rtl="0" eaLnBrk="1" fontAlgn="base" hangingPunct="1">
              <a:spcBef>
                <a:spcPct val="0"/>
              </a:spcBef>
              <a:spcAft>
                <a:spcPct val="0"/>
              </a:spcAft>
              <a:defRPr sz="2000" b="1">
                <a:solidFill>
                  <a:srgbClr val="005B82"/>
                </a:solidFill>
                <a:latin typeface="Arial" charset="0"/>
              </a:defRPr>
            </a:lvl6pPr>
            <a:lvl7pPr marL="914400" algn="l" rtl="0" eaLnBrk="1" fontAlgn="base" hangingPunct="1">
              <a:spcBef>
                <a:spcPct val="0"/>
              </a:spcBef>
              <a:spcAft>
                <a:spcPct val="0"/>
              </a:spcAft>
              <a:defRPr sz="2000" b="1">
                <a:solidFill>
                  <a:srgbClr val="005B82"/>
                </a:solidFill>
                <a:latin typeface="Arial" charset="0"/>
              </a:defRPr>
            </a:lvl7pPr>
            <a:lvl8pPr marL="1371600" algn="l" rtl="0" eaLnBrk="1" fontAlgn="base" hangingPunct="1">
              <a:spcBef>
                <a:spcPct val="0"/>
              </a:spcBef>
              <a:spcAft>
                <a:spcPct val="0"/>
              </a:spcAft>
              <a:defRPr sz="2000" b="1">
                <a:solidFill>
                  <a:srgbClr val="005B82"/>
                </a:solidFill>
                <a:latin typeface="Arial" charset="0"/>
              </a:defRPr>
            </a:lvl8pPr>
            <a:lvl9pPr marL="1828800" algn="l" rtl="0" eaLnBrk="1" fontAlgn="base" hangingPunct="1">
              <a:spcBef>
                <a:spcPct val="0"/>
              </a:spcBef>
              <a:spcAft>
                <a:spcPct val="0"/>
              </a:spcAft>
              <a:defRPr sz="2000" b="1">
                <a:solidFill>
                  <a:srgbClr val="005B82"/>
                </a:solidFill>
                <a:latin typeface="Arial" charset="0"/>
              </a:defRPr>
            </a:lvl9pPr>
          </a:lstStyle>
          <a:p>
            <a:r>
              <a:rPr lang="de-DE" kern="0" dirty="0" smtClean="0"/>
              <a:t>Zeitachse für die Energieforschung und –</a:t>
            </a:r>
            <a:r>
              <a:rPr lang="de-DE" kern="0" dirty="0" err="1" smtClean="0"/>
              <a:t>entwicklung</a:t>
            </a:r>
            <a:r>
              <a:rPr lang="de-DE" kern="0" dirty="0" smtClean="0"/>
              <a:t> zum Erreichen der 2050er Ziele</a:t>
            </a:r>
            <a:endParaRPr lang="de-DE" kern="0" dirty="0"/>
          </a:p>
        </p:txBody>
      </p:sp>
      <p:sp>
        <p:nvSpPr>
          <p:cNvPr id="14" name="Rectangle 2"/>
          <p:cNvSpPr txBox="1">
            <a:spLocks noChangeArrowheads="1"/>
          </p:cNvSpPr>
          <p:nvPr/>
        </p:nvSpPr>
        <p:spPr>
          <a:xfrm>
            <a:off x="820204" y="492623"/>
            <a:ext cx="6569106" cy="615553"/>
          </a:xfrm>
          <a:prstGeom prst="rect">
            <a:avLst/>
          </a:prstGeom>
        </p:spPr>
        <p:txBody>
          <a:bodyPr/>
          <a:lstStyle>
            <a:lvl1pPr algn="l" rtl="0" eaLnBrk="1" fontAlgn="base" hangingPunct="1">
              <a:spcBef>
                <a:spcPct val="0"/>
              </a:spcBef>
              <a:spcAft>
                <a:spcPct val="0"/>
              </a:spcAft>
              <a:defRPr sz="2000" b="1">
                <a:solidFill>
                  <a:srgbClr val="005B82"/>
                </a:solidFill>
                <a:latin typeface="+mj-lt"/>
                <a:ea typeface="+mj-ea"/>
                <a:cs typeface="+mj-cs"/>
              </a:defRPr>
            </a:lvl1pPr>
            <a:lvl2pPr algn="l" rtl="0" eaLnBrk="1" fontAlgn="base" hangingPunct="1">
              <a:spcBef>
                <a:spcPct val="0"/>
              </a:spcBef>
              <a:spcAft>
                <a:spcPct val="0"/>
              </a:spcAft>
              <a:defRPr sz="2000" b="1">
                <a:solidFill>
                  <a:srgbClr val="005B82"/>
                </a:solidFill>
                <a:latin typeface="Arial" charset="0"/>
              </a:defRPr>
            </a:lvl2pPr>
            <a:lvl3pPr algn="l" rtl="0" eaLnBrk="1" fontAlgn="base" hangingPunct="1">
              <a:spcBef>
                <a:spcPct val="0"/>
              </a:spcBef>
              <a:spcAft>
                <a:spcPct val="0"/>
              </a:spcAft>
              <a:defRPr sz="2000" b="1">
                <a:solidFill>
                  <a:srgbClr val="005B82"/>
                </a:solidFill>
                <a:latin typeface="Arial" charset="0"/>
              </a:defRPr>
            </a:lvl3pPr>
            <a:lvl4pPr algn="l" rtl="0" eaLnBrk="1" fontAlgn="base" hangingPunct="1">
              <a:spcBef>
                <a:spcPct val="0"/>
              </a:spcBef>
              <a:spcAft>
                <a:spcPct val="0"/>
              </a:spcAft>
              <a:defRPr sz="2000" b="1">
                <a:solidFill>
                  <a:srgbClr val="005B82"/>
                </a:solidFill>
                <a:latin typeface="Arial" charset="0"/>
              </a:defRPr>
            </a:lvl4pPr>
            <a:lvl5pPr algn="l" rtl="0" eaLnBrk="1" fontAlgn="base" hangingPunct="1">
              <a:spcBef>
                <a:spcPct val="0"/>
              </a:spcBef>
              <a:spcAft>
                <a:spcPct val="0"/>
              </a:spcAft>
              <a:defRPr sz="2000" b="1">
                <a:solidFill>
                  <a:srgbClr val="005B82"/>
                </a:solidFill>
                <a:latin typeface="Arial" charset="0"/>
              </a:defRPr>
            </a:lvl5pPr>
            <a:lvl6pPr marL="457200" algn="l" rtl="0" eaLnBrk="1" fontAlgn="base" hangingPunct="1">
              <a:spcBef>
                <a:spcPct val="0"/>
              </a:spcBef>
              <a:spcAft>
                <a:spcPct val="0"/>
              </a:spcAft>
              <a:defRPr sz="2000" b="1">
                <a:solidFill>
                  <a:srgbClr val="005B82"/>
                </a:solidFill>
                <a:latin typeface="Arial" charset="0"/>
              </a:defRPr>
            </a:lvl6pPr>
            <a:lvl7pPr marL="914400" algn="l" rtl="0" eaLnBrk="1" fontAlgn="base" hangingPunct="1">
              <a:spcBef>
                <a:spcPct val="0"/>
              </a:spcBef>
              <a:spcAft>
                <a:spcPct val="0"/>
              </a:spcAft>
              <a:defRPr sz="2000" b="1">
                <a:solidFill>
                  <a:srgbClr val="005B82"/>
                </a:solidFill>
                <a:latin typeface="Arial" charset="0"/>
              </a:defRPr>
            </a:lvl7pPr>
            <a:lvl8pPr marL="1371600" algn="l" rtl="0" eaLnBrk="1" fontAlgn="base" hangingPunct="1">
              <a:spcBef>
                <a:spcPct val="0"/>
              </a:spcBef>
              <a:spcAft>
                <a:spcPct val="0"/>
              </a:spcAft>
              <a:defRPr sz="2000" b="1">
                <a:solidFill>
                  <a:srgbClr val="005B82"/>
                </a:solidFill>
                <a:latin typeface="Arial" charset="0"/>
              </a:defRPr>
            </a:lvl8pPr>
            <a:lvl9pPr marL="1828800" algn="l" rtl="0" eaLnBrk="1" fontAlgn="base" hangingPunct="1">
              <a:spcBef>
                <a:spcPct val="0"/>
              </a:spcBef>
              <a:spcAft>
                <a:spcPct val="0"/>
              </a:spcAft>
              <a:defRPr sz="2000" b="1">
                <a:solidFill>
                  <a:srgbClr val="005B82"/>
                </a:solidFill>
                <a:latin typeface="Arial" charset="0"/>
              </a:defRPr>
            </a:lvl9pPr>
          </a:lstStyle>
          <a:p>
            <a:endParaRPr lang="de-DE" kern="0" dirty="0"/>
          </a:p>
        </p:txBody>
      </p:sp>
      <p:sp>
        <p:nvSpPr>
          <p:cNvPr id="11" name="Ellipse 10"/>
          <p:cNvSpPr/>
          <p:nvPr/>
        </p:nvSpPr>
        <p:spPr bwMode="auto">
          <a:xfrm>
            <a:off x="263982" y="322049"/>
            <a:ext cx="354778" cy="371670"/>
          </a:xfrm>
          <a:prstGeom prst="ellipse">
            <a:avLst/>
          </a:prstGeom>
          <a:solidFill>
            <a:srgbClr val="005B82"/>
          </a:solidFill>
          <a:ln w="9525"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de-DE" sz="1800" b="1" i="0" u="none" strike="noStrike" cap="none" normalizeH="0" baseline="0" dirty="0" smtClean="0">
                <a:ln>
                  <a:noFill/>
                </a:ln>
                <a:solidFill>
                  <a:schemeClr val="bg1"/>
                </a:solidFill>
                <a:effectLst/>
                <a:latin typeface="Arial" charset="0"/>
              </a:rPr>
              <a:t>1</a:t>
            </a:r>
          </a:p>
        </p:txBody>
      </p:sp>
    </p:spTree>
    <p:extLst>
      <p:ext uri="{BB962C8B-B14F-4D97-AF65-F5344CB8AC3E}">
        <p14:creationId xmlns:p14="http://schemas.microsoft.com/office/powerpoint/2010/main" val="450248291"/>
      </p:ext>
    </p:extLst>
  </p:cSld>
  <p:clrMapOvr>
    <a:masterClrMapping/>
  </p:clrMapOvr>
  <p:transition>
    <p:wip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feld 20"/>
          <p:cNvSpPr txBox="1"/>
          <p:nvPr/>
        </p:nvSpPr>
        <p:spPr>
          <a:xfrm>
            <a:off x="6076575" y="949315"/>
            <a:ext cx="2406301" cy="584775"/>
          </a:xfrm>
          <a:prstGeom prst="rect">
            <a:avLst/>
          </a:prstGeom>
          <a:noFill/>
        </p:spPr>
        <p:txBody>
          <a:bodyPr wrap="none" rtlCol="0">
            <a:spAutoFit/>
          </a:bodyPr>
          <a:lstStyle/>
          <a:p>
            <a:pPr algn="ctr"/>
            <a:r>
              <a:rPr lang="de-DE" sz="1600" b="1" dirty="0" smtClean="0">
                <a:solidFill>
                  <a:srgbClr val="005B82"/>
                </a:solidFill>
              </a:rPr>
              <a:t>Versorgungssicherheit</a:t>
            </a:r>
          </a:p>
          <a:p>
            <a:pPr algn="ctr"/>
            <a:r>
              <a:rPr lang="de-DE" sz="1600" dirty="0" smtClean="0">
                <a:solidFill>
                  <a:srgbClr val="005B82"/>
                </a:solidFill>
              </a:rPr>
              <a:t>Unverändert</a:t>
            </a:r>
            <a:endParaRPr lang="de-DE" sz="1600" dirty="0">
              <a:solidFill>
                <a:srgbClr val="005B82"/>
              </a:solidFill>
            </a:endParaRPr>
          </a:p>
        </p:txBody>
      </p:sp>
      <p:sp>
        <p:nvSpPr>
          <p:cNvPr id="22" name="Textfeld 21"/>
          <p:cNvSpPr txBox="1"/>
          <p:nvPr/>
        </p:nvSpPr>
        <p:spPr>
          <a:xfrm>
            <a:off x="7974662" y="3555689"/>
            <a:ext cx="1896481" cy="584775"/>
          </a:xfrm>
          <a:prstGeom prst="rect">
            <a:avLst/>
          </a:prstGeom>
          <a:noFill/>
        </p:spPr>
        <p:txBody>
          <a:bodyPr wrap="none" rtlCol="0">
            <a:spAutoFit/>
          </a:bodyPr>
          <a:lstStyle/>
          <a:p>
            <a:pPr algn="ctr"/>
            <a:r>
              <a:rPr lang="de-DE" sz="1600" b="1" dirty="0" smtClean="0">
                <a:solidFill>
                  <a:srgbClr val="005B82"/>
                </a:solidFill>
              </a:rPr>
              <a:t>Wirtschaftlichkeit</a:t>
            </a:r>
          </a:p>
          <a:p>
            <a:pPr algn="ctr"/>
            <a:r>
              <a:rPr lang="de-DE" sz="1600" dirty="0" smtClean="0">
                <a:solidFill>
                  <a:srgbClr val="005B82"/>
                </a:solidFill>
              </a:rPr>
              <a:t>Unverändert</a:t>
            </a:r>
            <a:endParaRPr lang="de-DE" sz="1600" dirty="0">
              <a:solidFill>
                <a:srgbClr val="005B82"/>
              </a:solidFill>
            </a:endParaRPr>
          </a:p>
        </p:txBody>
      </p:sp>
      <p:sp>
        <p:nvSpPr>
          <p:cNvPr id="23" name="Textfeld 22"/>
          <p:cNvSpPr txBox="1"/>
          <p:nvPr/>
        </p:nvSpPr>
        <p:spPr>
          <a:xfrm>
            <a:off x="4558742" y="3554582"/>
            <a:ext cx="4006225" cy="2062103"/>
          </a:xfrm>
          <a:prstGeom prst="rect">
            <a:avLst/>
          </a:prstGeom>
          <a:noFill/>
        </p:spPr>
        <p:txBody>
          <a:bodyPr wrap="none" rtlCol="0">
            <a:spAutoFit/>
          </a:bodyPr>
          <a:lstStyle/>
          <a:p>
            <a:r>
              <a:rPr lang="de-DE" sz="1600" b="1" dirty="0" smtClean="0">
                <a:solidFill>
                  <a:srgbClr val="005B82"/>
                </a:solidFill>
              </a:rPr>
              <a:t>Umweltschutz [1] (Akzeptanz)</a:t>
            </a:r>
          </a:p>
          <a:p>
            <a:pPr marL="285750" indent="-285750">
              <a:buFont typeface="Wingdings" panose="05000000000000000000" pitchFamily="2" charset="2"/>
              <a:buChar char="§"/>
            </a:pPr>
            <a:r>
              <a:rPr lang="de-DE" sz="1600" dirty="0" smtClean="0">
                <a:solidFill>
                  <a:srgbClr val="005B82"/>
                </a:solidFill>
              </a:rPr>
              <a:t>Treibhausgasemissionen</a:t>
            </a:r>
          </a:p>
          <a:p>
            <a:r>
              <a:rPr lang="de-DE" sz="1600" dirty="0" smtClean="0">
                <a:solidFill>
                  <a:srgbClr val="005B82"/>
                </a:solidFill>
              </a:rPr>
              <a:t>  (-80 % bis – 95 % </a:t>
            </a:r>
            <a:r>
              <a:rPr lang="de-DE" sz="1600" dirty="0" err="1" smtClean="0">
                <a:solidFill>
                  <a:srgbClr val="005B82"/>
                </a:solidFill>
              </a:rPr>
              <a:t>ggü</a:t>
            </a:r>
            <a:r>
              <a:rPr lang="de-DE" sz="1600" dirty="0" smtClean="0">
                <a:solidFill>
                  <a:srgbClr val="005B82"/>
                </a:solidFill>
              </a:rPr>
              <a:t>. 1990)</a:t>
            </a:r>
          </a:p>
          <a:p>
            <a:pPr marL="742950" lvl="1" indent="-285750">
              <a:buFont typeface="Wingdings" panose="05000000000000000000" pitchFamily="2" charset="2"/>
              <a:buChar char="§"/>
            </a:pPr>
            <a:r>
              <a:rPr lang="de-DE" sz="1600" dirty="0" smtClean="0">
                <a:solidFill>
                  <a:srgbClr val="005B82"/>
                </a:solidFill>
              </a:rPr>
              <a:t>Erneuerbare Energien</a:t>
            </a:r>
          </a:p>
          <a:p>
            <a:pPr marL="742950" lvl="1" indent="-285750">
              <a:buFont typeface="Wingdings" panose="05000000000000000000" pitchFamily="2" charset="2"/>
              <a:buChar char="§"/>
            </a:pPr>
            <a:r>
              <a:rPr lang="de-DE" sz="1600" dirty="0" smtClean="0">
                <a:solidFill>
                  <a:srgbClr val="005B82"/>
                </a:solidFill>
              </a:rPr>
              <a:t>Effizienz</a:t>
            </a:r>
          </a:p>
          <a:p>
            <a:pPr marL="742950" lvl="1" indent="-285750">
              <a:buFont typeface="Wingdings" panose="05000000000000000000" pitchFamily="2" charset="2"/>
              <a:buChar char="§"/>
            </a:pPr>
            <a:r>
              <a:rPr lang="de-DE" sz="1600" dirty="0" smtClean="0">
                <a:solidFill>
                  <a:srgbClr val="005B82"/>
                </a:solidFill>
              </a:rPr>
              <a:t>Gebäudebestand</a:t>
            </a:r>
          </a:p>
          <a:p>
            <a:pPr marL="742950" lvl="1" indent="-285750">
              <a:buFont typeface="Wingdings" panose="05000000000000000000" pitchFamily="2" charset="2"/>
              <a:buChar char="§"/>
            </a:pPr>
            <a:r>
              <a:rPr lang="de-DE" sz="1600" dirty="0" smtClean="0">
                <a:solidFill>
                  <a:srgbClr val="005B82"/>
                </a:solidFill>
              </a:rPr>
              <a:t>Verkehrsbereich</a:t>
            </a:r>
            <a:endParaRPr lang="de-DE" sz="1600" dirty="0">
              <a:solidFill>
                <a:srgbClr val="005B82"/>
              </a:solidFill>
            </a:endParaRPr>
          </a:p>
          <a:p>
            <a:pPr marL="285750" indent="-285750">
              <a:buFont typeface="Wingdings" panose="05000000000000000000" pitchFamily="2" charset="2"/>
              <a:buChar char="§"/>
            </a:pPr>
            <a:r>
              <a:rPr lang="de-DE" sz="1600" dirty="0" smtClean="0">
                <a:solidFill>
                  <a:srgbClr val="005B82"/>
                </a:solidFill>
              </a:rPr>
              <a:t>Ausstieg aus der Kernenergie bis 2022</a:t>
            </a:r>
          </a:p>
        </p:txBody>
      </p:sp>
      <p:sp>
        <p:nvSpPr>
          <p:cNvPr id="28" name="Textfeld 27"/>
          <p:cNvSpPr txBox="1"/>
          <p:nvPr/>
        </p:nvSpPr>
        <p:spPr>
          <a:xfrm>
            <a:off x="5442590" y="633827"/>
            <a:ext cx="3672800" cy="369332"/>
          </a:xfrm>
          <a:prstGeom prst="rect">
            <a:avLst/>
          </a:prstGeom>
          <a:noFill/>
        </p:spPr>
        <p:txBody>
          <a:bodyPr wrap="none" rtlCol="0">
            <a:spAutoFit/>
          </a:bodyPr>
          <a:lstStyle/>
          <a:p>
            <a:pPr algn="ctr"/>
            <a:r>
              <a:rPr lang="de-DE" b="1" dirty="0" smtClean="0">
                <a:solidFill>
                  <a:srgbClr val="005B82"/>
                </a:solidFill>
              </a:rPr>
              <a:t>Lösungsraum für das Jahr 2050</a:t>
            </a:r>
          </a:p>
        </p:txBody>
      </p:sp>
      <p:sp>
        <p:nvSpPr>
          <p:cNvPr id="14" name="Rechteck 13"/>
          <p:cNvSpPr/>
          <p:nvPr/>
        </p:nvSpPr>
        <p:spPr>
          <a:xfrm>
            <a:off x="4505451" y="3167466"/>
            <a:ext cx="184731" cy="338554"/>
          </a:xfrm>
          <a:prstGeom prst="rect">
            <a:avLst/>
          </a:prstGeom>
        </p:spPr>
        <p:txBody>
          <a:bodyPr wrap="none">
            <a:spAutoFit/>
          </a:bodyPr>
          <a:lstStyle/>
          <a:p>
            <a:endParaRPr lang="de-DE" sz="1600" dirty="0">
              <a:solidFill>
                <a:srgbClr val="005B82"/>
              </a:solidFill>
            </a:endParaRPr>
          </a:p>
        </p:txBody>
      </p:sp>
      <p:sp>
        <p:nvSpPr>
          <p:cNvPr id="18" name="Ellipse 17"/>
          <p:cNvSpPr/>
          <p:nvPr/>
        </p:nvSpPr>
        <p:spPr bwMode="auto">
          <a:xfrm>
            <a:off x="7221392" y="1550777"/>
            <a:ext cx="115196" cy="119832"/>
          </a:xfrm>
          <a:prstGeom prst="ellipse">
            <a:avLst/>
          </a:prstGeom>
          <a:solidFill>
            <a:srgbClr val="005B82"/>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DE" sz="1800" b="1" i="0" u="none" strike="noStrike" cap="none" normalizeH="0" baseline="0" smtClean="0">
              <a:ln>
                <a:noFill/>
              </a:ln>
              <a:solidFill>
                <a:srgbClr val="005B82"/>
              </a:solidFill>
              <a:effectLst/>
              <a:latin typeface="Arial" charset="0"/>
            </a:endParaRPr>
          </a:p>
        </p:txBody>
      </p:sp>
      <p:sp>
        <p:nvSpPr>
          <p:cNvPr id="20" name="Ellipse 19"/>
          <p:cNvSpPr/>
          <p:nvPr/>
        </p:nvSpPr>
        <p:spPr bwMode="auto">
          <a:xfrm>
            <a:off x="8793115" y="3478855"/>
            <a:ext cx="115196" cy="119832"/>
          </a:xfrm>
          <a:prstGeom prst="ellipse">
            <a:avLst/>
          </a:prstGeom>
          <a:solidFill>
            <a:srgbClr val="005B82"/>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DE" sz="1800" b="1" i="0" u="none" strike="noStrike" cap="none" normalizeH="0" baseline="0" smtClean="0">
              <a:ln>
                <a:noFill/>
              </a:ln>
              <a:solidFill>
                <a:srgbClr val="005B82"/>
              </a:solidFill>
              <a:effectLst/>
              <a:latin typeface="Arial" charset="0"/>
            </a:endParaRPr>
          </a:p>
        </p:txBody>
      </p:sp>
      <p:sp>
        <p:nvSpPr>
          <p:cNvPr id="24" name="Ellipse 23"/>
          <p:cNvSpPr/>
          <p:nvPr/>
        </p:nvSpPr>
        <p:spPr bwMode="auto">
          <a:xfrm>
            <a:off x="5693935" y="3478855"/>
            <a:ext cx="115196" cy="119832"/>
          </a:xfrm>
          <a:prstGeom prst="ellipse">
            <a:avLst/>
          </a:prstGeom>
          <a:solidFill>
            <a:srgbClr val="005B82"/>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DE" sz="1800" b="1" i="0" u="none" strike="noStrike" cap="none" normalizeH="0" baseline="0" smtClean="0">
              <a:ln>
                <a:noFill/>
              </a:ln>
              <a:solidFill>
                <a:srgbClr val="005B82"/>
              </a:solidFill>
              <a:effectLst/>
              <a:latin typeface="Arial" charset="0"/>
            </a:endParaRPr>
          </a:p>
        </p:txBody>
      </p:sp>
      <p:cxnSp>
        <p:nvCxnSpPr>
          <p:cNvPr id="6" name="Gerade Verbindung 5"/>
          <p:cNvCxnSpPr>
            <a:stCxn id="24" idx="7"/>
            <a:endCxn id="18" idx="3"/>
          </p:cNvCxnSpPr>
          <p:nvPr/>
        </p:nvCxnSpPr>
        <p:spPr bwMode="auto">
          <a:xfrm flipV="1">
            <a:off x="5792261" y="1653060"/>
            <a:ext cx="1446001" cy="1843344"/>
          </a:xfrm>
          <a:prstGeom prst="line">
            <a:avLst/>
          </a:prstGeom>
          <a:solidFill>
            <a:schemeClr val="accent1"/>
          </a:solidFill>
          <a:ln w="9525" cap="flat" cmpd="sng" algn="ctr">
            <a:solidFill>
              <a:srgbClr val="005B8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0" name="Gerade Verbindung 29"/>
          <p:cNvCxnSpPr>
            <a:stCxn id="20" idx="1"/>
            <a:endCxn id="18" idx="5"/>
          </p:cNvCxnSpPr>
          <p:nvPr/>
        </p:nvCxnSpPr>
        <p:spPr bwMode="auto">
          <a:xfrm flipH="1" flipV="1">
            <a:off x="7319718" y="1653060"/>
            <a:ext cx="1490267" cy="1843344"/>
          </a:xfrm>
          <a:prstGeom prst="line">
            <a:avLst/>
          </a:prstGeom>
          <a:solidFill>
            <a:schemeClr val="accent1"/>
          </a:solidFill>
          <a:ln w="9525" cap="flat" cmpd="sng" algn="ctr">
            <a:solidFill>
              <a:srgbClr val="005B8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1" name="Gerade Verbindung 30"/>
          <p:cNvCxnSpPr>
            <a:stCxn id="20" idx="2"/>
            <a:endCxn id="24" idx="6"/>
          </p:cNvCxnSpPr>
          <p:nvPr/>
        </p:nvCxnSpPr>
        <p:spPr bwMode="auto">
          <a:xfrm flipH="1">
            <a:off x="5809131" y="3538771"/>
            <a:ext cx="2983984" cy="0"/>
          </a:xfrm>
          <a:prstGeom prst="line">
            <a:avLst/>
          </a:prstGeom>
          <a:solidFill>
            <a:schemeClr val="accent1"/>
          </a:solidFill>
          <a:ln w="9525" cap="flat" cmpd="sng" algn="ctr">
            <a:solidFill>
              <a:srgbClr val="005B8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3" name="Titel 3"/>
          <p:cNvSpPr txBox="1">
            <a:spLocks/>
          </p:cNvSpPr>
          <p:nvPr/>
        </p:nvSpPr>
        <p:spPr bwMode="auto">
          <a:xfrm>
            <a:off x="432000" y="232223"/>
            <a:ext cx="6381555" cy="615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lvl1pPr algn="l" rtl="0" eaLnBrk="1" fontAlgn="base" hangingPunct="1">
              <a:spcBef>
                <a:spcPct val="0"/>
              </a:spcBef>
              <a:spcAft>
                <a:spcPct val="0"/>
              </a:spcAft>
              <a:defRPr sz="2400" b="1">
                <a:solidFill>
                  <a:srgbClr val="005B82"/>
                </a:solidFill>
                <a:latin typeface="+mj-lt"/>
                <a:ea typeface="+mj-ea"/>
                <a:cs typeface="+mj-cs"/>
              </a:defRPr>
            </a:lvl1pPr>
            <a:lvl2pPr algn="l" rtl="0" eaLnBrk="1" fontAlgn="base" hangingPunct="1">
              <a:spcBef>
                <a:spcPct val="0"/>
              </a:spcBef>
              <a:spcAft>
                <a:spcPct val="0"/>
              </a:spcAft>
              <a:defRPr sz="2000" b="1">
                <a:solidFill>
                  <a:srgbClr val="005B82"/>
                </a:solidFill>
                <a:latin typeface="Arial" charset="0"/>
              </a:defRPr>
            </a:lvl2pPr>
            <a:lvl3pPr algn="l" rtl="0" eaLnBrk="1" fontAlgn="base" hangingPunct="1">
              <a:spcBef>
                <a:spcPct val="0"/>
              </a:spcBef>
              <a:spcAft>
                <a:spcPct val="0"/>
              </a:spcAft>
              <a:defRPr sz="2000" b="1">
                <a:solidFill>
                  <a:srgbClr val="005B82"/>
                </a:solidFill>
                <a:latin typeface="Arial" charset="0"/>
              </a:defRPr>
            </a:lvl3pPr>
            <a:lvl4pPr algn="l" rtl="0" eaLnBrk="1" fontAlgn="base" hangingPunct="1">
              <a:spcBef>
                <a:spcPct val="0"/>
              </a:spcBef>
              <a:spcAft>
                <a:spcPct val="0"/>
              </a:spcAft>
              <a:defRPr sz="2000" b="1">
                <a:solidFill>
                  <a:srgbClr val="005B82"/>
                </a:solidFill>
                <a:latin typeface="Arial" charset="0"/>
              </a:defRPr>
            </a:lvl4pPr>
            <a:lvl5pPr algn="l" rtl="0" eaLnBrk="1" fontAlgn="base" hangingPunct="1">
              <a:spcBef>
                <a:spcPct val="0"/>
              </a:spcBef>
              <a:spcAft>
                <a:spcPct val="0"/>
              </a:spcAft>
              <a:defRPr sz="2000" b="1">
                <a:solidFill>
                  <a:srgbClr val="005B82"/>
                </a:solidFill>
                <a:latin typeface="Arial" charset="0"/>
              </a:defRPr>
            </a:lvl5pPr>
            <a:lvl6pPr marL="457200" algn="l" rtl="0" eaLnBrk="1" fontAlgn="base" hangingPunct="1">
              <a:spcBef>
                <a:spcPct val="0"/>
              </a:spcBef>
              <a:spcAft>
                <a:spcPct val="0"/>
              </a:spcAft>
              <a:defRPr sz="2000" b="1">
                <a:solidFill>
                  <a:srgbClr val="005B82"/>
                </a:solidFill>
                <a:latin typeface="Arial" charset="0"/>
              </a:defRPr>
            </a:lvl6pPr>
            <a:lvl7pPr marL="914400" algn="l" rtl="0" eaLnBrk="1" fontAlgn="base" hangingPunct="1">
              <a:spcBef>
                <a:spcPct val="0"/>
              </a:spcBef>
              <a:spcAft>
                <a:spcPct val="0"/>
              </a:spcAft>
              <a:defRPr sz="2000" b="1">
                <a:solidFill>
                  <a:srgbClr val="005B82"/>
                </a:solidFill>
                <a:latin typeface="Arial" charset="0"/>
              </a:defRPr>
            </a:lvl7pPr>
            <a:lvl8pPr marL="1371600" algn="l" rtl="0" eaLnBrk="1" fontAlgn="base" hangingPunct="1">
              <a:spcBef>
                <a:spcPct val="0"/>
              </a:spcBef>
              <a:spcAft>
                <a:spcPct val="0"/>
              </a:spcAft>
              <a:defRPr sz="2000" b="1">
                <a:solidFill>
                  <a:srgbClr val="005B82"/>
                </a:solidFill>
                <a:latin typeface="Arial" charset="0"/>
              </a:defRPr>
            </a:lvl8pPr>
            <a:lvl9pPr marL="1828800" algn="l" rtl="0" eaLnBrk="1" fontAlgn="base" hangingPunct="1">
              <a:spcBef>
                <a:spcPct val="0"/>
              </a:spcBef>
              <a:spcAft>
                <a:spcPct val="0"/>
              </a:spcAft>
              <a:defRPr sz="2000" b="1">
                <a:solidFill>
                  <a:srgbClr val="005B82"/>
                </a:solidFill>
                <a:latin typeface="Arial" charset="0"/>
              </a:defRPr>
            </a:lvl9pPr>
          </a:lstStyle>
          <a:p>
            <a:r>
              <a:rPr lang="de-DE" sz="2000" dirty="0" smtClean="0"/>
              <a:t>Herangehensweise zur Bewältigung der Komplexität</a:t>
            </a:r>
            <a:r>
              <a:rPr lang="de-DE" sz="2000" kern="0" dirty="0" smtClean="0"/>
              <a:t/>
            </a:r>
            <a:br>
              <a:rPr lang="de-DE" sz="2000" kern="0" dirty="0" smtClean="0"/>
            </a:br>
            <a:endParaRPr lang="de-DE" sz="2000" kern="0" dirty="0"/>
          </a:p>
        </p:txBody>
      </p:sp>
      <p:sp>
        <p:nvSpPr>
          <p:cNvPr id="13" name="Ellipse 12"/>
          <p:cNvSpPr/>
          <p:nvPr/>
        </p:nvSpPr>
        <p:spPr bwMode="auto">
          <a:xfrm>
            <a:off x="7138736" y="1859704"/>
            <a:ext cx="563375" cy="1616689"/>
          </a:xfrm>
          <a:prstGeom prst="ellipse">
            <a:avLst/>
          </a:prstGeom>
          <a:solidFill>
            <a:schemeClr val="accent1"/>
          </a:solidFill>
          <a:ln w="19050" cap="flat" cmpd="sng" algn="ctr">
            <a:solidFill>
              <a:srgbClr val="005B8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DE" sz="1800" b="1" i="0" u="none" strike="noStrike" cap="none" normalizeH="0" baseline="0" smtClean="0">
              <a:ln>
                <a:noFill/>
              </a:ln>
              <a:solidFill>
                <a:schemeClr val="tx1"/>
              </a:solidFill>
              <a:effectLst/>
              <a:latin typeface="Arial" charset="0"/>
            </a:endParaRPr>
          </a:p>
        </p:txBody>
      </p:sp>
      <p:cxnSp>
        <p:nvCxnSpPr>
          <p:cNvPr id="5" name="Gerade Verbindung 4"/>
          <p:cNvCxnSpPr>
            <a:stCxn id="13" idx="0"/>
          </p:cNvCxnSpPr>
          <p:nvPr/>
        </p:nvCxnSpPr>
        <p:spPr bwMode="auto">
          <a:xfrm flipH="1">
            <a:off x="873776" y="1859704"/>
            <a:ext cx="6546648" cy="808344"/>
          </a:xfrm>
          <a:prstGeom prst="line">
            <a:avLst/>
          </a:prstGeom>
          <a:solidFill>
            <a:schemeClr val="accent1"/>
          </a:solidFill>
          <a:ln w="19050" cap="flat" cmpd="sng" algn="ctr">
            <a:solidFill>
              <a:srgbClr val="005B8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2" name="Gerade Verbindung 31"/>
          <p:cNvCxnSpPr>
            <a:stCxn id="13" idx="4"/>
          </p:cNvCxnSpPr>
          <p:nvPr/>
        </p:nvCxnSpPr>
        <p:spPr bwMode="auto">
          <a:xfrm flipH="1" flipV="1">
            <a:off x="859034" y="2668049"/>
            <a:ext cx="6561390" cy="808344"/>
          </a:xfrm>
          <a:prstGeom prst="line">
            <a:avLst/>
          </a:prstGeom>
          <a:solidFill>
            <a:schemeClr val="accent1"/>
          </a:solidFill>
          <a:ln w="19050" cap="flat" cmpd="sng" algn="ctr">
            <a:solidFill>
              <a:srgbClr val="005B8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5" name="Ellipse 34"/>
          <p:cNvSpPr/>
          <p:nvPr/>
        </p:nvSpPr>
        <p:spPr bwMode="auto">
          <a:xfrm>
            <a:off x="4740443" y="2164505"/>
            <a:ext cx="409073" cy="1010982"/>
          </a:xfrm>
          <a:prstGeom prst="ellipse">
            <a:avLst/>
          </a:prstGeom>
          <a:solidFill>
            <a:schemeClr val="accent1"/>
          </a:solidFill>
          <a:ln w="19050" cap="flat" cmpd="sng" algn="ctr">
            <a:solidFill>
              <a:srgbClr val="005B8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DE" sz="1800" b="1" i="0" u="none" strike="noStrike" cap="none" normalizeH="0" baseline="0" smtClean="0">
              <a:ln>
                <a:noFill/>
              </a:ln>
              <a:solidFill>
                <a:schemeClr val="tx1"/>
              </a:solidFill>
              <a:effectLst/>
              <a:latin typeface="Arial" charset="0"/>
            </a:endParaRPr>
          </a:p>
        </p:txBody>
      </p:sp>
      <p:sp>
        <p:nvSpPr>
          <p:cNvPr id="36" name="Ellipse 35"/>
          <p:cNvSpPr/>
          <p:nvPr/>
        </p:nvSpPr>
        <p:spPr bwMode="auto">
          <a:xfrm>
            <a:off x="3427605" y="2341803"/>
            <a:ext cx="302186" cy="674113"/>
          </a:xfrm>
          <a:prstGeom prst="ellipse">
            <a:avLst/>
          </a:prstGeom>
          <a:solidFill>
            <a:schemeClr val="accent1"/>
          </a:solidFill>
          <a:ln w="19050" cap="flat" cmpd="sng" algn="ctr">
            <a:solidFill>
              <a:srgbClr val="005B8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DE" sz="1800" b="1" i="0" u="none" strike="noStrike" cap="none" normalizeH="0" baseline="0" smtClean="0">
              <a:ln>
                <a:noFill/>
              </a:ln>
              <a:solidFill>
                <a:schemeClr val="tx1"/>
              </a:solidFill>
              <a:effectLst/>
              <a:latin typeface="Arial" charset="0"/>
            </a:endParaRPr>
          </a:p>
        </p:txBody>
      </p:sp>
      <p:cxnSp>
        <p:nvCxnSpPr>
          <p:cNvPr id="39" name="Gerade Verbindung 38"/>
          <p:cNvCxnSpPr/>
          <p:nvPr/>
        </p:nvCxnSpPr>
        <p:spPr bwMode="auto">
          <a:xfrm flipH="1">
            <a:off x="884588" y="2668048"/>
            <a:ext cx="6452000" cy="1948"/>
          </a:xfrm>
          <a:prstGeom prst="line">
            <a:avLst/>
          </a:prstGeom>
          <a:solidFill>
            <a:schemeClr val="accent1"/>
          </a:solidFill>
          <a:ln w="6350" cap="flat" cmpd="sng" algn="ctr">
            <a:solidFill>
              <a:srgbClr val="005B82"/>
            </a:solidFill>
            <a:prstDash val="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2" name="Ellipse 41"/>
          <p:cNvSpPr/>
          <p:nvPr/>
        </p:nvSpPr>
        <p:spPr bwMode="auto">
          <a:xfrm>
            <a:off x="7489227" y="2817363"/>
            <a:ext cx="115196" cy="119832"/>
          </a:xfrm>
          <a:prstGeom prst="ellipse">
            <a:avLst/>
          </a:prstGeom>
          <a:solidFill>
            <a:schemeClr val="tx2">
              <a:lumMod val="50000"/>
              <a:lumOff val="50000"/>
            </a:scheme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DE" sz="1800" b="1" i="0" u="none" strike="noStrike" cap="none" normalizeH="0" baseline="0" smtClean="0">
              <a:ln>
                <a:noFill/>
              </a:ln>
              <a:solidFill>
                <a:srgbClr val="005B82"/>
              </a:solidFill>
              <a:effectLst/>
              <a:latin typeface="Arial" charset="0"/>
            </a:endParaRPr>
          </a:p>
        </p:txBody>
      </p:sp>
      <p:sp>
        <p:nvSpPr>
          <p:cNvPr id="43" name="Ellipse 42"/>
          <p:cNvSpPr/>
          <p:nvPr/>
        </p:nvSpPr>
        <p:spPr bwMode="auto">
          <a:xfrm>
            <a:off x="7293880" y="2608132"/>
            <a:ext cx="115196" cy="119832"/>
          </a:xfrm>
          <a:prstGeom prst="ellipse">
            <a:avLst/>
          </a:prstGeom>
          <a:solidFill>
            <a:schemeClr val="tx2">
              <a:lumMod val="50000"/>
              <a:lumOff val="50000"/>
            </a:scheme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DE" sz="1800" b="1" i="0" u="none" strike="noStrike" cap="none" normalizeH="0" baseline="0" smtClean="0">
              <a:ln>
                <a:noFill/>
              </a:ln>
              <a:solidFill>
                <a:srgbClr val="005B82"/>
              </a:solidFill>
              <a:effectLst/>
              <a:latin typeface="Arial" charset="0"/>
            </a:endParaRPr>
          </a:p>
        </p:txBody>
      </p:sp>
      <p:sp>
        <p:nvSpPr>
          <p:cNvPr id="44" name="Ellipse 43"/>
          <p:cNvSpPr/>
          <p:nvPr/>
        </p:nvSpPr>
        <p:spPr bwMode="auto">
          <a:xfrm>
            <a:off x="7341581" y="3394209"/>
            <a:ext cx="115196" cy="119832"/>
          </a:xfrm>
          <a:prstGeom prst="ellipse">
            <a:avLst/>
          </a:prstGeom>
          <a:solidFill>
            <a:schemeClr val="tx2">
              <a:lumMod val="50000"/>
              <a:lumOff val="50000"/>
            </a:scheme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DE" sz="1800" b="1" i="0" u="none" strike="noStrike" cap="none" normalizeH="0" baseline="0" smtClean="0">
              <a:ln>
                <a:noFill/>
              </a:ln>
              <a:solidFill>
                <a:srgbClr val="005B82"/>
              </a:solidFill>
              <a:effectLst/>
              <a:latin typeface="Arial" charset="0"/>
            </a:endParaRPr>
          </a:p>
        </p:txBody>
      </p:sp>
      <p:sp>
        <p:nvSpPr>
          <p:cNvPr id="45" name="Ellipse 44"/>
          <p:cNvSpPr/>
          <p:nvPr/>
        </p:nvSpPr>
        <p:spPr bwMode="auto">
          <a:xfrm>
            <a:off x="812399" y="2610922"/>
            <a:ext cx="115196" cy="119832"/>
          </a:xfrm>
          <a:prstGeom prst="ellipse">
            <a:avLst/>
          </a:prstGeom>
          <a:solidFill>
            <a:srgbClr val="005B82"/>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DE" sz="1800" b="1" i="0" u="none" strike="noStrike" cap="none" normalizeH="0" baseline="0" smtClean="0">
              <a:ln>
                <a:noFill/>
              </a:ln>
              <a:solidFill>
                <a:srgbClr val="005B82"/>
              </a:solidFill>
              <a:effectLst/>
              <a:latin typeface="Arial" charset="0"/>
            </a:endParaRPr>
          </a:p>
        </p:txBody>
      </p:sp>
      <p:sp>
        <p:nvSpPr>
          <p:cNvPr id="50" name="Ellipse 49"/>
          <p:cNvSpPr/>
          <p:nvPr/>
        </p:nvSpPr>
        <p:spPr bwMode="auto">
          <a:xfrm>
            <a:off x="7366109" y="2757447"/>
            <a:ext cx="115196" cy="119832"/>
          </a:xfrm>
          <a:prstGeom prst="ellipse">
            <a:avLst/>
          </a:prstGeom>
          <a:solidFill>
            <a:schemeClr val="tx2">
              <a:lumMod val="50000"/>
              <a:lumOff val="50000"/>
            </a:scheme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DE" sz="1800" b="1" i="0" u="none" strike="noStrike" cap="none" normalizeH="0" baseline="0" smtClean="0">
              <a:ln>
                <a:noFill/>
              </a:ln>
              <a:solidFill>
                <a:srgbClr val="005B82"/>
              </a:solidFill>
              <a:effectLst/>
              <a:latin typeface="Arial" charset="0"/>
            </a:endParaRPr>
          </a:p>
        </p:txBody>
      </p:sp>
      <p:sp>
        <p:nvSpPr>
          <p:cNvPr id="59" name="Ellipse 58"/>
          <p:cNvSpPr/>
          <p:nvPr/>
        </p:nvSpPr>
        <p:spPr bwMode="auto">
          <a:xfrm>
            <a:off x="7393127" y="2877279"/>
            <a:ext cx="115196" cy="119832"/>
          </a:xfrm>
          <a:prstGeom prst="ellipse">
            <a:avLst/>
          </a:prstGeom>
          <a:solidFill>
            <a:schemeClr val="tx2">
              <a:lumMod val="50000"/>
              <a:lumOff val="50000"/>
            </a:scheme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DE" sz="1800" b="1" i="0" u="none" strike="noStrike" cap="none" normalizeH="0" baseline="0" smtClean="0">
              <a:ln>
                <a:noFill/>
              </a:ln>
              <a:solidFill>
                <a:srgbClr val="005B82"/>
              </a:solidFill>
              <a:effectLst/>
              <a:latin typeface="Arial" charset="0"/>
            </a:endParaRPr>
          </a:p>
        </p:txBody>
      </p:sp>
      <p:cxnSp>
        <p:nvCxnSpPr>
          <p:cNvPr id="63" name="Gerade Verbindung 62"/>
          <p:cNvCxnSpPr/>
          <p:nvPr/>
        </p:nvCxnSpPr>
        <p:spPr bwMode="auto">
          <a:xfrm flipH="1">
            <a:off x="862428" y="2192633"/>
            <a:ext cx="6489050" cy="486226"/>
          </a:xfrm>
          <a:prstGeom prst="line">
            <a:avLst/>
          </a:prstGeom>
          <a:solidFill>
            <a:schemeClr val="accent1"/>
          </a:solidFill>
          <a:ln w="15875" cap="flat" cmpd="sng" algn="ctr">
            <a:solidFill>
              <a:srgbClr val="005B82"/>
            </a:solidFill>
            <a:prstDash val="lgDash"/>
            <a:round/>
            <a:headEnd type="triangl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5" name="Ellipse 64"/>
          <p:cNvSpPr/>
          <p:nvPr/>
        </p:nvSpPr>
        <p:spPr bwMode="auto">
          <a:xfrm>
            <a:off x="7347319" y="2132717"/>
            <a:ext cx="115196" cy="119832"/>
          </a:xfrm>
          <a:prstGeom prst="ellipse">
            <a:avLst/>
          </a:prstGeom>
          <a:solidFill>
            <a:schemeClr val="tx2">
              <a:lumMod val="50000"/>
              <a:lumOff val="50000"/>
            </a:scheme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DE" sz="1800" b="1" i="0" u="none" strike="noStrike" cap="none" normalizeH="0" baseline="0" smtClean="0">
              <a:ln>
                <a:noFill/>
              </a:ln>
              <a:solidFill>
                <a:srgbClr val="005B82"/>
              </a:solidFill>
              <a:effectLst/>
              <a:latin typeface="Arial" charset="0"/>
            </a:endParaRPr>
          </a:p>
        </p:txBody>
      </p:sp>
      <p:sp>
        <p:nvSpPr>
          <p:cNvPr id="66" name="Nach oben gekrümmter Pfeil 65"/>
          <p:cNvSpPr/>
          <p:nvPr/>
        </p:nvSpPr>
        <p:spPr bwMode="auto">
          <a:xfrm rot="10557672">
            <a:off x="744903" y="1998463"/>
            <a:ext cx="6713576" cy="373705"/>
          </a:xfrm>
          <a:prstGeom prst="curvedUpArrow">
            <a:avLst>
              <a:gd name="adj1" fmla="val 25000"/>
              <a:gd name="adj2" fmla="val 49568"/>
              <a:gd name="adj3" fmla="val 11500"/>
            </a:avLst>
          </a:prstGeom>
          <a:solidFill>
            <a:srgbClr val="005B82"/>
          </a:solidFill>
          <a:ln w="9525" cap="flat" cmpd="sng" algn="ctr">
            <a:solidFill>
              <a:srgbClr val="005B82"/>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DE" sz="1800" b="1" i="0" u="none" strike="noStrike" cap="none" normalizeH="0" baseline="0" smtClean="0">
              <a:ln>
                <a:noFill/>
              </a:ln>
              <a:solidFill>
                <a:schemeClr val="tx1"/>
              </a:solidFill>
              <a:effectLst/>
              <a:latin typeface="Arial" charset="0"/>
            </a:endParaRPr>
          </a:p>
        </p:txBody>
      </p:sp>
      <p:sp>
        <p:nvSpPr>
          <p:cNvPr id="67" name="Rechteck 66"/>
          <p:cNvSpPr/>
          <p:nvPr/>
        </p:nvSpPr>
        <p:spPr>
          <a:xfrm rot="21409139">
            <a:off x="3028685" y="1736483"/>
            <a:ext cx="1803571" cy="338554"/>
          </a:xfrm>
          <a:prstGeom prst="rect">
            <a:avLst/>
          </a:prstGeom>
        </p:spPr>
        <p:txBody>
          <a:bodyPr wrap="none">
            <a:spAutoFit/>
          </a:bodyPr>
          <a:lstStyle/>
          <a:p>
            <a:pPr algn="ctr"/>
            <a:r>
              <a:rPr lang="de-DE" sz="1600" dirty="0" smtClean="0">
                <a:solidFill>
                  <a:srgbClr val="005B82"/>
                </a:solidFill>
              </a:rPr>
              <a:t>Szenario Transfer</a:t>
            </a:r>
            <a:endParaRPr lang="de-DE" sz="1600" dirty="0">
              <a:solidFill>
                <a:srgbClr val="005B82"/>
              </a:solidFill>
            </a:endParaRPr>
          </a:p>
        </p:txBody>
      </p:sp>
      <p:sp>
        <p:nvSpPr>
          <p:cNvPr id="2" name="Rechteck 1"/>
          <p:cNvSpPr/>
          <p:nvPr/>
        </p:nvSpPr>
        <p:spPr bwMode="auto">
          <a:xfrm>
            <a:off x="554112" y="1398642"/>
            <a:ext cx="5149512" cy="2063528"/>
          </a:xfrm>
          <a:prstGeom prst="rect">
            <a:avLst/>
          </a:prstGeom>
          <a:solidFill>
            <a:schemeClr val="bg1"/>
          </a:solidFill>
          <a:ln w="9525" cap="flat" cmpd="sng" algn="ctr">
            <a:solidFill>
              <a:schemeClr val="bg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DE" sz="1800" b="1" i="0" u="none" strike="noStrike" cap="none" normalizeH="0" baseline="0" smtClean="0">
              <a:ln>
                <a:noFill/>
              </a:ln>
              <a:solidFill>
                <a:schemeClr val="tx1"/>
              </a:solidFill>
              <a:effectLst/>
              <a:latin typeface="Arial" charset="0"/>
            </a:endParaRPr>
          </a:p>
        </p:txBody>
      </p:sp>
      <p:cxnSp>
        <p:nvCxnSpPr>
          <p:cNvPr id="41" name="Gerade Verbindung mit Pfeil 40"/>
          <p:cNvCxnSpPr>
            <a:endCxn id="50" idx="2"/>
          </p:cNvCxnSpPr>
          <p:nvPr/>
        </p:nvCxnSpPr>
        <p:spPr bwMode="auto">
          <a:xfrm>
            <a:off x="3990231" y="2757447"/>
            <a:ext cx="3375878" cy="59916"/>
          </a:xfrm>
          <a:prstGeom prst="straightConnector1">
            <a:avLst/>
          </a:prstGeom>
          <a:solidFill>
            <a:schemeClr val="accent1"/>
          </a:solidFill>
          <a:ln w="9525" cap="flat" cmpd="sng" algn="ctr">
            <a:solidFill>
              <a:srgbClr val="005B82"/>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7" name="Gerade Verbindung mit Pfeil 46"/>
          <p:cNvCxnSpPr>
            <a:endCxn id="42" idx="1"/>
          </p:cNvCxnSpPr>
          <p:nvPr/>
        </p:nvCxnSpPr>
        <p:spPr bwMode="auto">
          <a:xfrm flipV="1">
            <a:off x="3990231" y="2834912"/>
            <a:ext cx="3515866" cy="181004"/>
          </a:xfrm>
          <a:prstGeom prst="straightConnector1">
            <a:avLst/>
          </a:prstGeom>
          <a:solidFill>
            <a:schemeClr val="accent1"/>
          </a:solidFill>
          <a:ln w="9525" cap="flat" cmpd="sng" algn="ctr">
            <a:solidFill>
              <a:srgbClr val="005B82"/>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9" name="Gerade Verbindung mit Pfeil 48"/>
          <p:cNvCxnSpPr>
            <a:endCxn id="59" idx="2"/>
          </p:cNvCxnSpPr>
          <p:nvPr/>
        </p:nvCxnSpPr>
        <p:spPr bwMode="auto">
          <a:xfrm flipV="1">
            <a:off x="3990231" y="2937195"/>
            <a:ext cx="3402896" cy="308925"/>
          </a:xfrm>
          <a:prstGeom prst="straightConnector1">
            <a:avLst/>
          </a:prstGeom>
          <a:solidFill>
            <a:schemeClr val="accent1"/>
          </a:solidFill>
          <a:ln w="9525" cap="flat" cmpd="sng" algn="ctr">
            <a:solidFill>
              <a:srgbClr val="005B82"/>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7" name="Rechteck 16"/>
          <p:cNvSpPr/>
          <p:nvPr/>
        </p:nvSpPr>
        <p:spPr>
          <a:xfrm>
            <a:off x="432000" y="2583523"/>
            <a:ext cx="3558231" cy="1077218"/>
          </a:xfrm>
          <a:prstGeom prst="rect">
            <a:avLst/>
          </a:prstGeom>
        </p:spPr>
        <p:txBody>
          <a:bodyPr wrap="square">
            <a:spAutoFit/>
          </a:bodyPr>
          <a:lstStyle/>
          <a:p>
            <a:pPr algn="r"/>
            <a:r>
              <a:rPr lang="de-DE" sz="1600" dirty="0" smtClean="0">
                <a:solidFill>
                  <a:srgbClr val="005B82"/>
                </a:solidFill>
              </a:rPr>
              <a:t>Wasserstoffproduktion </a:t>
            </a:r>
            <a:r>
              <a:rPr lang="de-DE" sz="1600" dirty="0">
                <a:solidFill>
                  <a:srgbClr val="005B82"/>
                </a:solidFill>
              </a:rPr>
              <a:t>über Algen</a:t>
            </a:r>
          </a:p>
          <a:p>
            <a:pPr algn="r"/>
            <a:r>
              <a:rPr lang="de-DE" sz="1600" dirty="0" smtClean="0">
                <a:solidFill>
                  <a:srgbClr val="005B82"/>
                </a:solidFill>
              </a:rPr>
              <a:t>Kernfusion</a:t>
            </a:r>
            <a:br>
              <a:rPr lang="de-DE" sz="1600" dirty="0" smtClean="0">
                <a:solidFill>
                  <a:srgbClr val="005B82"/>
                </a:solidFill>
              </a:rPr>
            </a:br>
            <a:r>
              <a:rPr lang="de-DE" sz="1600" dirty="0" smtClean="0">
                <a:solidFill>
                  <a:srgbClr val="005B82"/>
                </a:solidFill>
              </a:rPr>
              <a:t>Stoffliche </a:t>
            </a:r>
            <a:r>
              <a:rPr lang="de-DE" sz="1600" dirty="0">
                <a:solidFill>
                  <a:srgbClr val="005B82"/>
                </a:solidFill>
              </a:rPr>
              <a:t>Nutzung der </a:t>
            </a:r>
            <a:r>
              <a:rPr lang="de-DE" sz="1600" dirty="0" smtClean="0">
                <a:solidFill>
                  <a:srgbClr val="005B82"/>
                </a:solidFill>
              </a:rPr>
              <a:t>Braunkohle</a:t>
            </a:r>
          </a:p>
          <a:p>
            <a:pPr algn="r"/>
            <a:r>
              <a:rPr lang="de-DE" sz="1600" dirty="0" smtClean="0">
                <a:solidFill>
                  <a:srgbClr val="005B82"/>
                </a:solidFill>
              </a:rPr>
              <a:t>Wasserstoff für die Mobilität</a:t>
            </a:r>
            <a:endParaRPr lang="de-DE" sz="1600" dirty="0">
              <a:solidFill>
                <a:srgbClr val="005B82"/>
              </a:solidFill>
            </a:endParaRPr>
          </a:p>
        </p:txBody>
      </p:sp>
      <p:cxnSp>
        <p:nvCxnSpPr>
          <p:cNvPr id="58" name="Gerade Verbindung 57"/>
          <p:cNvCxnSpPr/>
          <p:nvPr/>
        </p:nvCxnSpPr>
        <p:spPr bwMode="auto">
          <a:xfrm>
            <a:off x="812399" y="3114126"/>
            <a:ext cx="3118071" cy="0"/>
          </a:xfrm>
          <a:prstGeom prst="line">
            <a:avLst/>
          </a:prstGeom>
          <a:solidFill>
            <a:schemeClr val="accent1"/>
          </a:solidFill>
          <a:ln w="19050" cap="flat" cmpd="sng" algn="ctr">
            <a:solidFill>
              <a:srgbClr val="005B82"/>
            </a:solidFill>
            <a:prstDash val="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4" name="Pfeil nach unten 63"/>
          <p:cNvSpPr/>
          <p:nvPr/>
        </p:nvSpPr>
        <p:spPr bwMode="auto">
          <a:xfrm>
            <a:off x="1828800" y="3766545"/>
            <a:ext cx="960120" cy="647700"/>
          </a:xfrm>
          <a:prstGeom prst="downArrow">
            <a:avLst/>
          </a:prstGeom>
          <a:solidFill>
            <a:srgbClr val="005B82"/>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DE" sz="1800" b="1" i="0" u="none" strike="noStrike" cap="none" normalizeH="0" baseline="0" smtClean="0">
              <a:ln>
                <a:noFill/>
              </a:ln>
              <a:solidFill>
                <a:schemeClr val="tx1"/>
              </a:solidFill>
              <a:effectLst/>
              <a:latin typeface="Arial" charset="0"/>
            </a:endParaRPr>
          </a:p>
        </p:txBody>
      </p:sp>
      <p:sp>
        <p:nvSpPr>
          <p:cNvPr id="68" name="Pfeil nach unten 67"/>
          <p:cNvSpPr/>
          <p:nvPr/>
        </p:nvSpPr>
        <p:spPr bwMode="auto">
          <a:xfrm rot="10800000">
            <a:off x="1828800" y="1963222"/>
            <a:ext cx="960120" cy="647700"/>
          </a:xfrm>
          <a:prstGeom prst="downArrow">
            <a:avLst/>
          </a:prstGeom>
          <a:solidFill>
            <a:srgbClr val="005B82"/>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DE" sz="1800" b="1" i="0" u="none" strike="noStrike" cap="none" normalizeH="0" baseline="0" smtClean="0">
              <a:ln>
                <a:noFill/>
              </a:ln>
              <a:solidFill>
                <a:schemeClr val="tx1"/>
              </a:solidFill>
              <a:effectLst/>
              <a:latin typeface="Arial" charset="0"/>
            </a:endParaRPr>
          </a:p>
        </p:txBody>
      </p:sp>
      <p:sp>
        <p:nvSpPr>
          <p:cNvPr id="69" name="Rechteck 68"/>
          <p:cNvSpPr/>
          <p:nvPr/>
        </p:nvSpPr>
        <p:spPr>
          <a:xfrm>
            <a:off x="728429" y="4334173"/>
            <a:ext cx="3754162" cy="1077218"/>
          </a:xfrm>
          <a:prstGeom prst="rect">
            <a:avLst/>
          </a:prstGeom>
        </p:spPr>
        <p:txBody>
          <a:bodyPr wrap="square">
            <a:spAutoFit/>
          </a:bodyPr>
          <a:lstStyle/>
          <a:p>
            <a:pPr algn="ctr"/>
            <a:r>
              <a:rPr lang="de-DE" sz="1600" dirty="0">
                <a:solidFill>
                  <a:srgbClr val="005B82"/>
                </a:solidFill>
              </a:rPr>
              <a:t>Vorabanalysen anhand von „simplen</a:t>
            </a:r>
            <a:r>
              <a:rPr lang="de-DE" sz="1600" dirty="0" smtClean="0">
                <a:solidFill>
                  <a:srgbClr val="005B82"/>
                </a:solidFill>
              </a:rPr>
              <a:t>“, oft </a:t>
            </a:r>
            <a:r>
              <a:rPr lang="de-DE" sz="1600" dirty="0">
                <a:solidFill>
                  <a:srgbClr val="005B82"/>
                </a:solidFill>
              </a:rPr>
              <a:t>bilanziellen, thermodynamikbasierten </a:t>
            </a:r>
            <a:r>
              <a:rPr lang="de-DE" sz="1600" dirty="0" smtClean="0">
                <a:solidFill>
                  <a:srgbClr val="005B82"/>
                </a:solidFill>
              </a:rPr>
              <a:t>Ansätzen</a:t>
            </a:r>
          </a:p>
          <a:p>
            <a:pPr algn="ctr"/>
            <a:r>
              <a:rPr lang="de-DE" sz="1600" dirty="0" smtClean="0">
                <a:solidFill>
                  <a:srgbClr val="005B82"/>
                </a:solidFill>
                <a:sym typeface="Wingdings" panose="05000000000000000000" pitchFamily="2" charset="2"/>
              </a:rPr>
              <a:t> Komplexität wo möglich verringern</a:t>
            </a:r>
            <a:endParaRPr lang="de-DE" sz="1600" dirty="0">
              <a:solidFill>
                <a:srgbClr val="005B82"/>
              </a:solidFill>
            </a:endParaRPr>
          </a:p>
        </p:txBody>
      </p:sp>
      <p:cxnSp>
        <p:nvCxnSpPr>
          <p:cNvPr id="70" name="Gerade Verbindung mit Pfeil 69"/>
          <p:cNvCxnSpPr/>
          <p:nvPr/>
        </p:nvCxnSpPr>
        <p:spPr bwMode="auto">
          <a:xfrm flipV="1">
            <a:off x="3990231" y="3015917"/>
            <a:ext cx="3472284" cy="480487"/>
          </a:xfrm>
          <a:prstGeom prst="straightConnector1">
            <a:avLst/>
          </a:prstGeom>
          <a:solidFill>
            <a:schemeClr val="accent1"/>
          </a:solidFill>
          <a:ln w="9525" cap="flat" cmpd="sng" algn="ctr">
            <a:solidFill>
              <a:srgbClr val="005B82"/>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74" name="Ellipse 73"/>
          <p:cNvSpPr/>
          <p:nvPr/>
        </p:nvSpPr>
        <p:spPr bwMode="auto">
          <a:xfrm>
            <a:off x="7462416" y="2948310"/>
            <a:ext cx="115196" cy="119832"/>
          </a:xfrm>
          <a:prstGeom prst="ellipse">
            <a:avLst/>
          </a:prstGeom>
          <a:solidFill>
            <a:schemeClr val="tx2">
              <a:lumMod val="50000"/>
              <a:lumOff val="50000"/>
            </a:scheme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DE" sz="1800" b="1" i="0" u="none" strike="noStrike" cap="none" normalizeH="0" baseline="0" smtClean="0">
              <a:ln>
                <a:noFill/>
              </a:ln>
              <a:solidFill>
                <a:srgbClr val="005B82"/>
              </a:solidFill>
              <a:effectLst/>
              <a:latin typeface="Arial" charset="0"/>
            </a:endParaRPr>
          </a:p>
        </p:txBody>
      </p:sp>
      <p:sp>
        <p:nvSpPr>
          <p:cNvPr id="76" name="Rechteck 75"/>
          <p:cNvSpPr/>
          <p:nvPr/>
        </p:nvSpPr>
        <p:spPr>
          <a:xfrm>
            <a:off x="850349" y="1320985"/>
            <a:ext cx="2898966" cy="584775"/>
          </a:xfrm>
          <a:prstGeom prst="rect">
            <a:avLst/>
          </a:prstGeom>
        </p:spPr>
        <p:txBody>
          <a:bodyPr wrap="square">
            <a:spAutoFit/>
          </a:bodyPr>
          <a:lstStyle/>
          <a:p>
            <a:pPr algn="ctr"/>
            <a:r>
              <a:rPr lang="de-DE" sz="1600" dirty="0" smtClean="0">
                <a:solidFill>
                  <a:srgbClr val="005B82"/>
                </a:solidFill>
              </a:rPr>
              <a:t>Zeitachse schränkt bereits Optionen ein</a:t>
            </a:r>
            <a:endParaRPr lang="de-DE" sz="1600" dirty="0">
              <a:solidFill>
                <a:srgbClr val="005B82"/>
              </a:solidFill>
            </a:endParaRPr>
          </a:p>
        </p:txBody>
      </p:sp>
      <p:sp>
        <p:nvSpPr>
          <p:cNvPr id="77" name="Ellipse 76"/>
          <p:cNvSpPr/>
          <p:nvPr/>
        </p:nvSpPr>
        <p:spPr bwMode="auto">
          <a:xfrm>
            <a:off x="495571" y="1328477"/>
            <a:ext cx="354778" cy="371670"/>
          </a:xfrm>
          <a:prstGeom prst="ellipse">
            <a:avLst/>
          </a:prstGeom>
          <a:solidFill>
            <a:srgbClr val="005B82"/>
          </a:solidFill>
          <a:ln w="9525"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de-DE" sz="1800" b="1" i="0" u="none" strike="noStrike" cap="none" normalizeH="0" baseline="0" dirty="0" smtClean="0">
                <a:ln>
                  <a:noFill/>
                </a:ln>
                <a:solidFill>
                  <a:schemeClr val="bg1"/>
                </a:solidFill>
                <a:effectLst/>
                <a:latin typeface="Arial" charset="0"/>
              </a:rPr>
              <a:t>1</a:t>
            </a:r>
          </a:p>
        </p:txBody>
      </p:sp>
      <p:sp>
        <p:nvSpPr>
          <p:cNvPr id="78" name="Ellipse 77"/>
          <p:cNvSpPr/>
          <p:nvPr/>
        </p:nvSpPr>
        <p:spPr bwMode="auto">
          <a:xfrm>
            <a:off x="507650" y="4330942"/>
            <a:ext cx="354778" cy="371670"/>
          </a:xfrm>
          <a:prstGeom prst="ellipse">
            <a:avLst/>
          </a:prstGeom>
          <a:solidFill>
            <a:schemeClr val="accent1">
              <a:lumMod val="50000"/>
            </a:schemeClr>
          </a:solidFill>
          <a:ln w="9525"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de-DE" sz="1800" b="1" i="0" u="none" strike="noStrike" cap="none" normalizeH="0" baseline="0" dirty="0" smtClean="0">
                <a:ln>
                  <a:noFill/>
                </a:ln>
                <a:solidFill>
                  <a:schemeClr val="bg1"/>
                </a:solidFill>
                <a:effectLst/>
                <a:latin typeface="Arial" charset="0"/>
              </a:rPr>
              <a:t>2</a:t>
            </a:r>
          </a:p>
        </p:txBody>
      </p:sp>
    </p:spTree>
    <p:extLst>
      <p:ext uri="{BB962C8B-B14F-4D97-AF65-F5344CB8AC3E}">
        <p14:creationId xmlns:p14="http://schemas.microsoft.com/office/powerpoint/2010/main" val="3963875384"/>
      </p:ext>
    </p:extLst>
  </p:cSld>
  <p:clrMapOvr>
    <a:masterClrMapping/>
  </p:clrMapOvr>
  <p:transition>
    <p:wip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a:xfrm>
            <a:off x="838835" y="252483"/>
            <a:ext cx="7004482" cy="707886"/>
          </a:xfrm>
        </p:spPr>
        <p:txBody>
          <a:bodyPr/>
          <a:lstStyle/>
          <a:p>
            <a:r>
              <a:rPr lang="de-DE" dirty="0" smtClean="0"/>
              <a:t>Abschätzungen zur stofflichen Nutzung von Braunkohle </a:t>
            </a:r>
            <a:br>
              <a:rPr lang="de-DE" dirty="0" smtClean="0"/>
            </a:br>
            <a:r>
              <a:rPr lang="de-DE" dirty="0" smtClean="0"/>
              <a:t>am Beispiel der </a:t>
            </a:r>
            <a:r>
              <a:rPr lang="de-DE" dirty="0" err="1" smtClean="0"/>
              <a:t>Methanolsynthese</a:t>
            </a:r>
            <a:endParaRPr lang="de-DE" dirty="0"/>
          </a:p>
        </p:txBody>
      </p:sp>
      <p:cxnSp>
        <p:nvCxnSpPr>
          <p:cNvPr id="11" name="Gerade Verbindung 10"/>
          <p:cNvCxnSpPr/>
          <p:nvPr/>
        </p:nvCxnSpPr>
        <p:spPr bwMode="auto">
          <a:xfrm>
            <a:off x="416942" y="1598111"/>
            <a:ext cx="9387458" cy="0"/>
          </a:xfrm>
          <a:prstGeom prst="line">
            <a:avLst/>
          </a:prstGeom>
          <a:solidFill>
            <a:schemeClr val="accent1"/>
          </a:solidFill>
          <a:ln w="28575" cap="flat" cmpd="sng" algn="ctr">
            <a:solidFill>
              <a:srgbClr val="005B82"/>
            </a:solidFill>
            <a:prstDash val="solid"/>
            <a:round/>
            <a:headEnd type="none" w="med" len="med"/>
            <a:tailEnd type="none" w="med" len="med"/>
          </a:ln>
          <a:effectLst/>
        </p:spPr>
      </p:cxnSp>
      <p:sp>
        <p:nvSpPr>
          <p:cNvPr id="13" name="Rechteck 12"/>
          <p:cNvSpPr/>
          <p:nvPr/>
        </p:nvSpPr>
        <p:spPr>
          <a:xfrm>
            <a:off x="344488" y="2708920"/>
            <a:ext cx="3376245" cy="338554"/>
          </a:xfrm>
          <a:prstGeom prst="rect">
            <a:avLst/>
          </a:prstGeom>
        </p:spPr>
        <p:txBody>
          <a:bodyPr wrap="none">
            <a:spAutoFit/>
          </a:bodyPr>
          <a:lstStyle/>
          <a:p>
            <a:r>
              <a:rPr lang="de-DE" sz="1600" dirty="0">
                <a:solidFill>
                  <a:srgbClr val="005B82"/>
                </a:solidFill>
              </a:rPr>
              <a:t>Braunkohlevergasung zu </a:t>
            </a:r>
            <a:r>
              <a:rPr lang="de-DE" sz="1600" dirty="0" err="1" smtClean="0">
                <a:solidFill>
                  <a:srgbClr val="005B82"/>
                </a:solidFill>
              </a:rPr>
              <a:t>MeOH</a:t>
            </a:r>
            <a:r>
              <a:rPr lang="de-DE" sz="1600" dirty="0" smtClean="0">
                <a:solidFill>
                  <a:srgbClr val="005B82"/>
                </a:solidFill>
              </a:rPr>
              <a:t> </a:t>
            </a:r>
            <a:endParaRPr lang="de-DE" sz="1600" dirty="0">
              <a:solidFill>
                <a:srgbClr val="005B82"/>
              </a:solidFill>
            </a:endParaRPr>
          </a:p>
        </p:txBody>
      </p:sp>
      <mc:AlternateContent xmlns:mc="http://schemas.openxmlformats.org/markup-compatibility/2006" xmlns:a14="http://schemas.microsoft.com/office/drawing/2010/main">
        <mc:Choice Requires="a14">
          <p:sp>
            <p:nvSpPr>
              <p:cNvPr id="14" name="Textfeld 13"/>
              <p:cNvSpPr txBox="1"/>
              <p:nvPr/>
            </p:nvSpPr>
            <p:spPr>
              <a:xfrm>
                <a:off x="344488" y="3049476"/>
                <a:ext cx="3938194" cy="595548"/>
              </a:xfrm>
              <a:prstGeom prst="rect">
                <a:avLst/>
              </a:prstGeom>
              <a:noFill/>
            </p:spPr>
            <p:txBody>
              <a:bodyPr wrap="none" rtlCol="0">
                <a:spAutoFit/>
              </a:bodyPr>
              <a:lstStyle/>
              <a:p>
                <a:pPr/>
                <a14:m>
                  <m:oMathPara xmlns:m="http://schemas.openxmlformats.org/officeDocument/2006/math">
                    <m:oMathParaPr>
                      <m:jc m:val="left"/>
                    </m:oMathParaPr>
                    <m:oMath xmlns:m="http://schemas.openxmlformats.org/officeDocument/2006/math">
                      <m:sSub>
                        <m:sSubPr>
                          <m:ctrlPr>
                            <a:rPr lang="de-DE" sz="1600" b="0" i="1" smtClean="0">
                              <a:solidFill>
                                <a:srgbClr val="005B82"/>
                              </a:solidFill>
                              <a:latin typeface="Cambria Math"/>
                            </a:rPr>
                          </m:ctrlPr>
                        </m:sSubPr>
                        <m:e>
                          <m:r>
                            <a:rPr lang="de-DE" sz="1600" b="0" i="1" smtClean="0">
                              <a:solidFill>
                                <a:srgbClr val="005B82"/>
                              </a:solidFill>
                              <a:latin typeface="Cambria Math"/>
                            </a:rPr>
                            <m:t>𝐶</m:t>
                          </m:r>
                        </m:e>
                        <m:sub>
                          <m:r>
                            <a:rPr lang="de-DE" sz="1600" b="0" i="1" smtClean="0">
                              <a:solidFill>
                                <a:srgbClr val="005B82"/>
                              </a:solidFill>
                              <a:latin typeface="Cambria Math"/>
                            </a:rPr>
                            <m:t>1</m:t>
                          </m:r>
                        </m:sub>
                      </m:sSub>
                      <m:sSub>
                        <m:sSubPr>
                          <m:ctrlPr>
                            <a:rPr lang="de-DE" sz="1600" b="0" i="1" smtClean="0">
                              <a:solidFill>
                                <a:srgbClr val="005B82"/>
                              </a:solidFill>
                              <a:latin typeface="Cambria Math"/>
                            </a:rPr>
                          </m:ctrlPr>
                        </m:sSubPr>
                        <m:e>
                          <m:r>
                            <a:rPr lang="de-DE" sz="1600" b="0" i="1" smtClean="0">
                              <a:solidFill>
                                <a:srgbClr val="005B82"/>
                              </a:solidFill>
                              <a:latin typeface="Cambria Math"/>
                            </a:rPr>
                            <m:t>𝐻</m:t>
                          </m:r>
                        </m:e>
                        <m:sub>
                          <m:r>
                            <a:rPr lang="de-DE" sz="1600" b="0" i="1" smtClean="0">
                              <a:solidFill>
                                <a:srgbClr val="005B82"/>
                              </a:solidFill>
                              <a:latin typeface="Cambria Math"/>
                            </a:rPr>
                            <m:t>0,8</m:t>
                          </m:r>
                        </m:sub>
                      </m:sSub>
                      <m:sSub>
                        <m:sSubPr>
                          <m:ctrlPr>
                            <a:rPr lang="de-DE" sz="1600" b="0" i="1" smtClean="0">
                              <a:solidFill>
                                <a:srgbClr val="005B82"/>
                              </a:solidFill>
                              <a:latin typeface="Cambria Math"/>
                            </a:rPr>
                          </m:ctrlPr>
                        </m:sSubPr>
                        <m:e>
                          <m:r>
                            <a:rPr lang="de-DE" sz="1600" b="0" i="1" smtClean="0">
                              <a:solidFill>
                                <a:srgbClr val="005B82"/>
                              </a:solidFill>
                              <a:latin typeface="Cambria Math"/>
                            </a:rPr>
                            <m:t>𝑂</m:t>
                          </m:r>
                        </m:e>
                        <m:sub>
                          <m:r>
                            <a:rPr lang="de-DE" sz="1600" b="0" i="1" smtClean="0">
                              <a:solidFill>
                                <a:srgbClr val="005B82"/>
                              </a:solidFill>
                              <a:latin typeface="Cambria Math"/>
                            </a:rPr>
                            <m:t>0,16</m:t>
                          </m:r>
                        </m:sub>
                      </m:sSub>
                      <m:r>
                        <a:rPr lang="de-DE" sz="1600" b="0" i="1" smtClean="0">
                          <a:solidFill>
                            <a:srgbClr val="005B82"/>
                          </a:solidFill>
                          <a:latin typeface="Cambria Math"/>
                        </a:rPr>
                        <m:t>+0,52</m:t>
                      </m:r>
                      <m:sSub>
                        <m:sSubPr>
                          <m:ctrlPr>
                            <a:rPr lang="de-DE" sz="1600" b="0" i="1" smtClean="0">
                              <a:solidFill>
                                <a:srgbClr val="005B82"/>
                              </a:solidFill>
                              <a:latin typeface="Cambria Math"/>
                            </a:rPr>
                          </m:ctrlPr>
                        </m:sSubPr>
                        <m:e>
                          <m:r>
                            <a:rPr lang="de-DE" sz="1600" b="0" i="1" smtClean="0">
                              <a:solidFill>
                                <a:srgbClr val="005B82"/>
                              </a:solidFill>
                              <a:latin typeface="Cambria Math"/>
                            </a:rPr>
                            <m:t>𝑂</m:t>
                          </m:r>
                        </m:e>
                        <m:sub>
                          <m:r>
                            <a:rPr lang="de-DE" sz="1600" b="0" i="1" smtClean="0">
                              <a:solidFill>
                                <a:srgbClr val="005B82"/>
                              </a:solidFill>
                              <a:latin typeface="Cambria Math"/>
                            </a:rPr>
                            <m:t>2</m:t>
                          </m:r>
                        </m:sub>
                      </m:sSub>
                      <m:r>
                        <a:rPr lang="de-DE" sz="1600" b="0" i="1" smtClean="0">
                          <a:solidFill>
                            <a:srgbClr val="005B82"/>
                          </a:solidFill>
                          <a:latin typeface="Cambria Math"/>
                        </a:rPr>
                        <m:t>+0,4</m:t>
                      </m:r>
                      <m:sSub>
                        <m:sSubPr>
                          <m:ctrlPr>
                            <a:rPr lang="de-DE" sz="1600" b="0" i="1" smtClean="0">
                              <a:solidFill>
                                <a:srgbClr val="005B82"/>
                              </a:solidFill>
                              <a:latin typeface="Cambria Math"/>
                            </a:rPr>
                          </m:ctrlPr>
                        </m:sSubPr>
                        <m:e>
                          <m:r>
                            <a:rPr lang="de-DE" sz="1600" b="0" i="1" smtClean="0">
                              <a:solidFill>
                                <a:srgbClr val="005B82"/>
                              </a:solidFill>
                              <a:latin typeface="Cambria Math"/>
                            </a:rPr>
                            <m:t>𝐻</m:t>
                          </m:r>
                        </m:e>
                        <m:sub>
                          <m:r>
                            <a:rPr lang="de-DE" sz="1600" b="0" i="1" smtClean="0">
                              <a:solidFill>
                                <a:srgbClr val="005B82"/>
                              </a:solidFill>
                              <a:latin typeface="Cambria Math"/>
                            </a:rPr>
                            <m:t>2</m:t>
                          </m:r>
                        </m:sub>
                      </m:sSub>
                      <m:r>
                        <a:rPr lang="de-DE" sz="1600" b="0" i="1" smtClean="0">
                          <a:solidFill>
                            <a:srgbClr val="005B82"/>
                          </a:solidFill>
                          <a:latin typeface="Cambria Math"/>
                        </a:rPr>
                        <m:t>𝑂</m:t>
                      </m:r>
                      <m:r>
                        <a:rPr lang="de-DE" sz="1600" b="0" i="1" smtClean="0">
                          <a:solidFill>
                            <a:srgbClr val="005B82"/>
                          </a:solidFill>
                          <a:latin typeface="Cambria Math"/>
                          <a:ea typeface="Cambria Math"/>
                        </a:rPr>
                        <m:t>→</m:t>
                      </m:r>
                      <m:r>
                        <a:rPr lang="de-DE" sz="1600" b="1" i="1" smtClean="0">
                          <a:solidFill>
                            <a:srgbClr val="005B82"/>
                          </a:solidFill>
                          <a:latin typeface="Cambria Math"/>
                          <a:ea typeface="Cambria Math"/>
                        </a:rPr>
                        <m:t>𝟎</m:t>
                      </m:r>
                      <m:r>
                        <a:rPr lang="de-DE" sz="1600" b="1" i="1" smtClean="0">
                          <a:solidFill>
                            <a:srgbClr val="005B82"/>
                          </a:solidFill>
                          <a:latin typeface="Cambria Math"/>
                          <a:ea typeface="Cambria Math"/>
                        </a:rPr>
                        <m:t>,</m:t>
                      </m:r>
                      <m:r>
                        <a:rPr lang="de-DE" sz="1600" b="1" i="1" smtClean="0">
                          <a:solidFill>
                            <a:srgbClr val="005B82"/>
                          </a:solidFill>
                          <a:latin typeface="Cambria Math"/>
                          <a:ea typeface="Cambria Math"/>
                        </a:rPr>
                        <m:t>𝟔</m:t>
                      </m:r>
                      <m:r>
                        <a:rPr lang="de-DE" sz="1600" b="1" i="1" smtClean="0">
                          <a:solidFill>
                            <a:srgbClr val="005B82"/>
                          </a:solidFill>
                          <a:latin typeface="Cambria Math"/>
                          <a:ea typeface="Cambria Math"/>
                        </a:rPr>
                        <m:t>𝑪</m:t>
                      </m:r>
                      <m:sSub>
                        <m:sSubPr>
                          <m:ctrlPr>
                            <a:rPr lang="de-DE" sz="1600" i="1" smtClean="0">
                              <a:solidFill>
                                <a:srgbClr val="005B82"/>
                              </a:solidFill>
                              <a:latin typeface="Cambria Math"/>
                              <a:ea typeface="Cambria Math"/>
                            </a:rPr>
                          </m:ctrlPr>
                        </m:sSubPr>
                        <m:e>
                          <m:r>
                            <a:rPr lang="de-DE" sz="1600" b="1" i="1" smtClean="0">
                              <a:solidFill>
                                <a:srgbClr val="005B82"/>
                              </a:solidFill>
                              <a:latin typeface="Cambria Math"/>
                              <a:ea typeface="Cambria Math"/>
                            </a:rPr>
                            <m:t>𝑶</m:t>
                          </m:r>
                        </m:e>
                        <m:sub>
                          <m:r>
                            <a:rPr lang="de-DE" sz="1600" b="1" i="1" smtClean="0">
                              <a:solidFill>
                                <a:srgbClr val="005B82"/>
                              </a:solidFill>
                              <a:latin typeface="Cambria Math"/>
                              <a:ea typeface="Cambria Math"/>
                            </a:rPr>
                            <m:t>𝟐</m:t>
                          </m:r>
                        </m:sub>
                      </m:sSub>
                    </m:oMath>
                  </m:oMathPara>
                </a14:m>
                <a:endParaRPr lang="de-DE" sz="1600" b="1" i="1" dirty="0" smtClean="0">
                  <a:solidFill>
                    <a:srgbClr val="005B82"/>
                  </a:solidFill>
                  <a:latin typeface="Cambria Math"/>
                  <a:ea typeface="Cambria Math"/>
                </a:endParaRPr>
              </a:p>
              <a:p>
                <a:pPr/>
                <a14:m>
                  <m:oMathPara xmlns:m="http://schemas.openxmlformats.org/officeDocument/2006/math">
                    <m:oMathParaPr>
                      <m:jc m:val="left"/>
                    </m:oMathParaPr>
                    <m:oMath xmlns:m="http://schemas.openxmlformats.org/officeDocument/2006/math">
                      <m:r>
                        <a:rPr lang="de-DE" sz="1600" b="0" i="1" smtClean="0">
                          <a:solidFill>
                            <a:srgbClr val="005B82"/>
                          </a:solidFill>
                          <a:latin typeface="Cambria Math"/>
                          <a:ea typeface="Cambria Math"/>
                        </a:rPr>
                        <m:t>+0,4</m:t>
                      </m:r>
                      <m:sSub>
                        <m:sSubPr>
                          <m:ctrlPr>
                            <a:rPr lang="de-DE" sz="1600" b="0" i="1" smtClean="0">
                              <a:solidFill>
                                <a:srgbClr val="005B82"/>
                              </a:solidFill>
                              <a:latin typeface="Cambria Math"/>
                              <a:ea typeface="Cambria Math"/>
                            </a:rPr>
                          </m:ctrlPr>
                        </m:sSubPr>
                        <m:e>
                          <m:r>
                            <a:rPr lang="de-DE" sz="1600" b="0" i="1" smtClean="0">
                              <a:solidFill>
                                <a:srgbClr val="005B82"/>
                              </a:solidFill>
                              <a:latin typeface="Cambria Math"/>
                              <a:ea typeface="Cambria Math"/>
                            </a:rPr>
                            <m:t>𝐶𝑂</m:t>
                          </m:r>
                          <m:r>
                            <a:rPr lang="de-DE" sz="1600" b="0" i="1" smtClean="0">
                              <a:solidFill>
                                <a:srgbClr val="005B82"/>
                              </a:solidFill>
                              <a:latin typeface="Cambria Math"/>
                              <a:ea typeface="Cambria Math"/>
                            </a:rPr>
                            <m:t>+0,8</m:t>
                          </m:r>
                          <m:r>
                            <a:rPr lang="de-DE" sz="1600" b="0" i="1" smtClean="0">
                              <a:solidFill>
                                <a:srgbClr val="005B82"/>
                              </a:solidFill>
                              <a:latin typeface="Cambria Math"/>
                              <a:ea typeface="Cambria Math"/>
                            </a:rPr>
                            <m:t>𝐻</m:t>
                          </m:r>
                        </m:e>
                        <m:sub>
                          <m:r>
                            <a:rPr lang="de-DE" sz="1600" b="0" i="1" smtClean="0">
                              <a:solidFill>
                                <a:srgbClr val="005B82"/>
                              </a:solidFill>
                              <a:latin typeface="Cambria Math"/>
                              <a:ea typeface="Cambria Math"/>
                            </a:rPr>
                            <m:t>2</m:t>
                          </m:r>
                        </m:sub>
                      </m:sSub>
                      <m:r>
                        <a:rPr lang="de-DE" sz="1600" b="0" i="1" smtClean="0">
                          <a:solidFill>
                            <a:srgbClr val="005B82"/>
                          </a:solidFill>
                          <a:latin typeface="Cambria Math"/>
                          <a:ea typeface="Cambria Math"/>
                        </a:rPr>
                        <m:t>→0,4 </m:t>
                      </m:r>
                      <m:r>
                        <a:rPr lang="de-DE" sz="1600" b="0" i="1" smtClean="0">
                          <a:solidFill>
                            <a:srgbClr val="005B82"/>
                          </a:solidFill>
                          <a:latin typeface="Cambria Math"/>
                          <a:ea typeface="Cambria Math"/>
                        </a:rPr>
                        <m:t>𝑀𝑒𝑂𝐻</m:t>
                      </m:r>
                      <m:r>
                        <a:rPr lang="de-DE" sz="1600" b="0" i="1" smtClean="0">
                          <a:solidFill>
                            <a:srgbClr val="005B82"/>
                          </a:solidFill>
                          <a:latin typeface="Cambria Math"/>
                          <a:ea typeface="Cambria Math"/>
                        </a:rPr>
                        <m:t>+0,6</m:t>
                      </m:r>
                      <m:r>
                        <a:rPr lang="de-DE" sz="1600" b="0" i="1" smtClean="0">
                          <a:solidFill>
                            <a:srgbClr val="005B82"/>
                          </a:solidFill>
                          <a:latin typeface="Cambria Math"/>
                          <a:ea typeface="Cambria Math"/>
                        </a:rPr>
                        <m:t>𝐶</m:t>
                      </m:r>
                      <m:sSub>
                        <m:sSubPr>
                          <m:ctrlPr>
                            <a:rPr lang="de-DE" sz="1600" b="0" i="1" smtClean="0">
                              <a:solidFill>
                                <a:srgbClr val="005B82"/>
                              </a:solidFill>
                              <a:latin typeface="Cambria Math"/>
                              <a:ea typeface="Cambria Math"/>
                            </a:rPr>
                          </m:ctrlPr>
                        </m:sSubPr>
                        <m:e>
                          <m:r>
                            <a:rPr lang="de-DE" sz="1600" b="0" i="1" smtClean="0">
                              <a:solidFill>
                                <a:srgbClr val="005B82"/>
                              </a:solidFill>
                              <a:latin typeface="Cambria Math"/>
                              <a:ea typeface="Cambria Math"/>
                            </a:rPr>
                            <m:t>𝑂</m:t>
                          </m:r>
                        </m:e>
                        <m:sub>
                          <m:r>
                            <a:rPr lang="de-DE" sz="1600" b="0" i="1" smtClean="0">
                              <a:solidFill>
                                <a:srgbClr val="005B82"/>
                              </a:solidFill>
                              <a:latin typeface="Cambria Math"/>
                              <a:ea typeface="Cambria Math"/>
                            </a:rPr>
                            <m:t>2</m:t>
                          </m:r>
                        </m:sub>
                      </m:sSub>
                    </m:oMath>
                  </m:oMathPara>
                </a14:m>
                <a:endParaRPr lang="de-DE" sz="1600" b="0" dirty="0">
                  <a:solidFill>
                    <a:srgbClr val="005B82"/>
                  </a:solidFill>
                </a:endParaRPr>
              </a:p>
            </p:txBody>
          </p:sp>
        </mc:Choice>
        <mc:Fallback xmlns="">
          <p:sp>
            <p:nvSpPr>
              <p:cNvPr id="14" name="Textfeld 13"/>
              <p:cNvSpPr txBox="1">
                <a:spLocks noRot="1" noChangeAspect="1" noMove="1" noResize="1" noEditPoints="1" noAdjustHandles="1" noChangeArrowheads="1" noChangeShapeType="1" noTextEdit="1"/>
              </p:cNvSpPr>
              <p:nvPr/>
            </p:nvSpPr>
            <p:spPr>
              <a:xfrm>
                <a:off x="344488" y="3049476"/>
                <a:ext cx="3938194" cy="595548"/>
              </a:xfrm>
              <a:prstGeom prst="rect">
                <a:avLst/>
              </a:prstGeom>
              <a:blipFill rotWithShape="1">
                <a:blip r:embed="rId2"/>
                <a:stretch>
                  <a:fillRect/>
                </a:stretch>
              </a:blipFill>
            </p:spPr>
            <p:txBody>
              <a:bodyPr/>
              <a:lstStyle/>
              <a:p>
                <a:r>
                  <a:rPr lang="en-US">
                    <a:noFill/>
                  </a:rPr>
                  <a:t> </a:t>
                </a:r>
              </a:p>
            </p:txBody>
          </p:sp>
        </mc:Fallback>
      </mc:AlternateContent>
      <p:sp>
        <p:nvSpPr>
          <p:cNvPr id="16" name="Textfeld 15"/>
          <p:cNvSpPr txBox="1"/>
          <p:nvPr/>
        </p:nvSpPr>
        <p:spPr>
          <a:xfrm>
            <a:off x="344488" y="1615641"/>
            <a:ext cx="3207929" cy="584775"/>
          </a:xfrm>
          <a:prstGeom prst="rect">
            <a:avLst/>
          </a:prstGeom>
          <a:noFill/>
          <a:ln>
            <a:noFill/>
          </a:ln>
        </p:spPr>
        <p:txBody>
          <a:bodyPr wrap="none" rtlCol="0">
            <a:spAutoFit/>
          </a:bodyPr>
          <a:lstStyle/>
          <a:p>
            <a:r>
              <a:rPr lang="de-DE" sz="1600" dirty="0" smtClean="0">
                <a:solidFill>
                  <a:srgbClr val="005B82"/>
                </a:solidFill>
              </a:rPr>
              <a:t>Konventionell: </a:t>
            </a:r>
          </a:p>
          <a:p>
            <a:r>
              <a:rPr lang="de-DE" sz="1600" dirty="0" smtClean="0">
                <a:solidFill>
                  <a:srgbClr val="005B82"/>
                </a:solidFill>
              </a:rPr>
              <a:t>Erdgasreformierung zu </a:t>
            </a:r>
            <a:r>
              <a:rPr lang="de-DE" sz="1600" dirty="0" err="1" smtClean="0">
                <a:solidFill>
                  <a:srgbClr val="005B82"/>
                </a:solidFill>
              </a:rPr>
              <a:t>MeOH</a:t>
            </a:r>
            <a:r>
              <a:rPr lang="de-DE" sz="1600" dirty="0" smtClean="0">
                <a:solidFill>
                  <a:srgbClr val="005B82"/>
                </a:solidFill>
              </a:rPr>
              <a:t> </a:t>
            </a:r>
          </a:p>
        </p:txBody>
      </p:sp>
      <p:sp>
        <p:nvSpPr>
          <p:cNvPr id="18" name="Textfeld 17"/>
          <p:cNvSpPr txBox="1"/>
          <p:nvPr/>
        </p:nvSpPr>
        <p:spPr>
          <a:xfrm>
            <a:off x="306972" y="3861048"/>
            <a:ext cx="3853940" cy="584775"/>
          </a:xfrm>
          <a:prstGeom prst="rect">
            <a:avLst/>
          </a:prstGeom>
          <a:noFill/>
        </p:spPr>
        <p:txBody>
          <a:bodyPr wrap="none" rtlCol="0">
            <a:spAutoFit/>
          </a:bodyPr>
          <a:lstStyle/>
          <a:p>
            <a:r>
              <a:rPr lang="de-DE" sz="1600" dirty="0" smtClean="0">
                <a:solidFill>
                  <a:srgbClr val="005B82"/>
                </a:solidFill>
              </a:rPr>
              <a:t>Braunkohlevergasung zu </a:t>
            </a:r>
            <a:r>
              <a:rPr lang="de-DE" sz="1600" dirty="0" err="1" smtClean="0">
                <a:solidFill>
                  <a:srgbClr val="005B82"/>
                </a:solidFill>
              </a:rPr>
              <a:t>MeOH</a:t>
            </a:r>
            <a:r>
              <a:rPr lang="de-DE" sz="1600" dirty="0" smtClean="0">
                <a:solidFill>
                  <a:srgbClr val="005B82"/>
                </a:solidFill>
              </a:rPr>
              <a:t> unter</a:t>
            </a:r>
          </a:p>
          <a:p>
            <a:r>
              <a:rPr lang="de-DE" sz="1600" dirty="0" smtClean="0">
                <a:solidFill>
                  <a:srgbClr val="005B82"/>
                </a:solidFill>
              </a:rPr>
              <a:t>Zugabe von H</a:t>
            </a:r>
            <a:r>
              <a:rPr lang="de-DE" sz="1600" baseline="-25000" dirty="0" smtClean="0">
                <a:solidFill>
                  <a:srgbClr val="005B82"/>
                </a:solidFill>
              </a:rPr>
              <a:t>2 </a:t>
            </a:r>
            <a:r>
              <a:rPr lang="de-DE" sz="1600" dirty="0" smtClean="0">
                <a:solidFill>
                  <a:srgbClr val="005B82"/>
                </a:solidFill>
              </a:rPr>
              <a:t>aus EE</a:t>
            </a:r>
            <a:endParaRPr lang="de-DE" sz="1600" baseline="-25000" dirty="0">
              <a:solidFill>
                <a:srgbClr val="005B82"/>
              </a:solidFill>
            </a:endParaRPr>
          </a:p>
        </p:txBody>
      </p:sp>
      <mc:AlternateContent xmlns:mc="http://schemas.openxmlformats.org/markup-compatibility/2006" xmlns:a14="http://schemas.microsoft.com/office/drawing/2010/main">
        <mc:Choice Requires="a14">
          <p:sp>
            <p:nvSpPr>
              <p:cNvPr id="20" name="Textfeld 19"/>
              <p:cNvSpPr txBox="1"/>
              <p:nvPr/>
            </p:nvSpPr>
            <p:spPr>
              <a:xfrm>
                <a:off x="344488" y="4437112"/>
                <a:ext cx="3070969" cy="595548"/>
              </a:xfrm>
              <a:prstGeom prst="rect">
                <a:avLst/>
              </a:prstGeom>
              <a:noFill/>
            </p:spPr>
            <p:txBody>
              <a:bodyPr wrap="none" rtlCol="0">
                <a:spAutoFit/>
              </a:bodyPr>
              <a:lstStyle/>
              <a:p>
                <a:pPr/>
                <a14:m>
                  <m:oMathPara xmlns:m="http://schemas.openxmlformats.org/officeDocument/2006/math">
                    <m:oMathParaPr>
                      <m:jc m:val="left"/>
                    </m:oMathParaPr>
                    <m:oMath xmlns:m="http://schemas.openxmlformats.org/officeDocument/2006/math">
                      <m:sSub>
                        <m:sSubPr>
                          <m:ctrlPr>
                            <a:rPr lang="de-DE" sz="1600" b="0" i="1" smtClean="0">
                              <a:solidFill>
                                <a:srgbClr val="005B82"/>
                              </a:solidFill>
                              <a:latin typeface="Cambria Math"/>
                            </a:rPr>
                          </m:ctrlPr>
                        </m:sSubPr>
                        <m:e>
                          <m:r>
                            <a:rPr lang="de-DE" sz="1600" b="0" i="1" smtClean="0">
                              <a:solidFill>
                                <a:srgbClr val="005B82"/>
                              </a:solidFill>
                              <a:latin typeface="Cambria Math"/>
                            </a:rPr>
                            <m:t>𝐶</m:t>
                          </m:r>
                        </m:e>
                        <m:sub>
                          <m:r>
                            <a:rPr lang="de-DE" sz="1600" b="0" i="1" smtClean="0">
                              <a:solidFill>
                                <a:srgbClr val="005B82"/>
                              </a:solidFill>
                              <a:latin typeface="Cambria Math"/>
                            </a:rPr>
                            <m:t>1</m:t>
                          </m:r>
                        </m:sub>
                      </m:sSub>
                      <m:sSub>
                        <m:sSubPr>
                          <m:ctrlPr>
                            <a:rPr lang="de-DE" sz="1600" b="0" i="1" smtClean="0">
                              <a:solidFill>
                                <a:srgbClr val="005B82"/>
                              </a:solidFill>
                              <a:latin typeface="Cambria Math"/>
                            </a:rPr>
                          </m:ctrlPr>
                        </m:sSubPr>
                        <m:e>
                          <m:r>
                            <a:rPr lang="de-DE" sz="1600" b="0" i="1" smtClean="0">
                              <a:solidFill>
                                <a:srgbClr val="005B82"/>
                              </a:solidFill>
                              <a:latin typeface="Cambria Math"/>
                            </a:rPr>
                            <m:t>𝐻</m:t>
                          </m:r>
                        </m:e>
                        <m:sub>
                          <m:r>
                            <a:rPr lang="de-DE" sz="1600" b="0" i="1" smtClean="0">
                              <a:solidFill>
                                <a:srgbClr val="005B82"/>
                              </a:solidFill>
                              <a:latin typeface="Cambria Math"/>
                            </a:rPr>
                            <m:t>0,8</m:t>
                          </m:r>
                        </m:sub>
                      </m:sSub>
                      <m:sSub>
                        <m:sSubPr>
                          <m:ctrlPr>
                            <a:rPr lang="de-DE" sz="1600" b="0" i="1" smtClean="0">
                              <a:solidFill>
                                <a:srgbClr val="005B82"/>
                              </a:solidFill>
                              <a:latin typeface="Cambria Math"/>
                            </a:rPr>
                          </m:ctrlPr>
                        </m:sSubPr>
                        <m:e>
                          <m:r>
                            <a:rPr lang="de-DE" sz="1600" b="0" i="1" smtClean="0">
                              <a:solidFill>
                                <a:srgbClr val="005B82"/>
                              </a:solidFill>
                              <a:latin typeface="Cambria Math"/>
                            </a:rPr>
                            <m:t>𝑂</m:t>
                          </m:r>
                        </m:e>
                        <m:sub>
                          <m:r>
                            <a:rPr lang="de-DE" sz="1600" b="0" i="1" smtClean="0">
                              <a:solidFill>
                                <a:srgbClr val="005B82"/>
                              </a:solidFill>
                              <a:latin typeface="Cambria Math"/>
                            </a:rPr>
                            <m:t>0,16</m:t>
                          </m:r>
                        </m:sub>
                      </m:sSub>
                      <m:r>
                        <a:rPr lang="de-DE" sz="1600" b="0" i="1" smtClean="0">
                          <a:solidFill>
                            <a:srgbClr val="005B82"/>
                          </a:solidFill>
                          <a:latin typeface="Cambria Math"/>
                        </a:rPr>
                        <m:t>+0, </m:t>
                      </m:r>
                      <m:sSub>
                        <m:sSubPr>
                          <m:ctrlPr>
                            <a:rPr lang="de-DE" sz="1600" b="0" i="1" smtClean="0">
                              <a:solidFill>
                                <a:srgbClr val="005B82"/>
                              </a:solidFill>
                              <a:latin typeface="Cambria Math"/>
                            </a:rPr>
                          </m:ctrlPr>
                        </m:sSubPr>
                        <m:e>
                          <m:r>
                            <a:rPr lang="de-DE" sz="1600" b="0" i="1" smtClean="0">
                              <a:solidFill>
                                <a:srgbClr val="005B82"/>
                              </a:solidFill>
                              <a:latin typeface="Cambria Math"/>
                            </a:rPr>
                            <m:t>42</m:t>
                          </m:r>
                          <m:r>
                            <a:rPr lang="de-DE" sz="1600" b="0" i="1" smtClean="0">
                              <a:solidFill>
                                <a:srgbClr val="005B82"/>
                              </a:solidFill>
                              <a:latin typeface="Cambria Math"/>
                            </a:rPr>
                            <m:t>𝑂</m:t>
                          </m:r>
                        </m:e>
                        <m:sub>
                          <m:r>
                            <a:rPr lang="de-DE" sz="1600" b="0" i="1" smtClean="0">
                              <a:solidFill>
                                <a:srgbClr val="005B82"/>
                              </a:solidFill>
                              <a:latin typeface="Cambria Math"/>
                            </a:rPr>
                            <m:t>2</m:t>
                          </m:r>
                        </m:sub>
                      </m:sSub>
                      <m:r>
                        <a:rPr lang="de-DE" sz="1600" b="0" i="1" smtClean="0">
                          <a:solidFill>
                            <a:srgbClr val="005B82"/>
                          </a:solidFill>
                          <a:latin typeface="Cambria Math"/>
                        </a:rPr>
                        <m:t>+1,6</m:t>
                      </m:r>
                      <m:sSub>
                        <m:sSubPr>
                          <m:ctrlPr>
                            <a:rPr lang="de-DE" sz="1600" b="0" i="1" smtClean="0">
                              <a:solidFill>
                                <a:srgbClr val="005B82"/>
                              </a:solidFill>
                              <a:latin typeface="Cambria Math"/>
                            </a:rPr>
                          </m:ctrlPr>
                        </m:sSubPr>
                        <m:e>
                          <m:r>
                            <a:rPr lang="de-DE" sz="1600" b="0" i="1" smtClean="0">
                              <a:solidFill>
                                <a:srgbClr val="005B82"/>
                              </a:solidFill>
                              <a:latin typeface="Cambria Math"/>
                            </a:rPr>
                            <m:t>𝐻</m:t>
                          </m:r>
                        </m:e>
                        <m:sub>
                          <m:r>
                            <a:rPr lang="de-DE" sz="1600" b="0" i="1" smtClean="0">
                              <a:solidFill>
                                <a:srgbClr val="005B82"/>
                              </a:solidFill>
                              <a:latin typeface="Cambria Math"/>
                            </a:rPr>
                            <m:t>2</m:t>
                          </m:r>
                        </m:sub>
                      </m:sSub>
                      <m:r>
                        <a:rPr lang="de-DE" sz="1600" b="0" i="1" smtClean="0">
                          <a:solidFill>
                            <a:srgbClr val="005B82"/>
                          </a:solidFill>
                          <a:latin typeface="Cambria Math"/>
                          <a:ea typeface="Cambria Math"/>
                        </a:rPr>
                        <m:t>→</m:t>
                      </m:r>
                    </m:oMath>
                  </m:oMathPara>
                </a14:m>
                <a:endParaRPr lang="de-DE" sz="1600" b="0" i="1" dirty="0" smtClean="0">
                  <a:solidFill>
                    <a:srgbClr val="005B82"/>
                  </a:solidFill>
                  <a:latin typeface="Cambria Math"/>
                  <a:ea typeface="Cambria Math"/>
                </a:endParaRPr>
              </a:p>
              <a:p>
                <a:pPr/>
                <a14:m>
                  <m:oMathPara xmlns:m="http://schemas.openxmlformats.org/officeDocument/2006/math">
                    <m:oMathParaPr>
                      <m:jc m:val="left"/>
                    </m:oMathParaPr>
                    <m:oMath xmlns:m="http://schemas.openxmlformats.org/officeDocument/2006/math">
                      <m:r>
                        <a:rPr lang="de-DE" sz="1600" b="0" i="1" smtClean="0">
                          <a:solidFill>
                            <a:srgbClr val="005B82"/>
                          </a:solidFill>
                          <a:latin typeface="Cambria Math"/>
                          <a:ea typeface="Cambria Math"/>
                        </a:rPr>
                        <m:t>1</m:t>
                      </m:r>
                      <m:sSub>
                        <m:sSubPr>
                          <m:ctrlPr>
                            <a:rPr lang="de-DE" sz="1600" b="0" i="1" smtClean="0">
                              <a:solidFill>
                                <a:srgbClr val="005B82"/>
                              </a:solidFill>
                              <a:latin typeface="Cambria Math"/>
                              <a:ea typeface="Cambria Math"/>
                            </a:rPr>
                          </m:ctrlPr>
                        </m:sSubPr>
                        <m:e>
                          <m:r>
                            <a:rPr lang="de-DE" sz="1600" b="0" i="1" smtClean="0">
                              <a:solidFill>
                                <a:srgbClr val="005B82"/>
                              </a:solidFill>
                              <a:latin typeface="Cambria Math"/>
                              <a:ea typeface="Cambria Math"/>
                            </a:rPr>
                            <m:t>𝐶𝑂</m:t>
                          </m:r>
                          <m:r>
                            <a:rPr lang="de-DE" sz="1600" b="0" i="1" smtClean="0">
                              <a:solidFill>
                                <a:srgbClr val="005B82"/>
                              </a:solidFill>
                              <a:latin typeface="Cambria Math"/>
                              <a:ea typeface="Cambria Math"/>
                            </a:rPr>
                            <m:t>+2 </m:t>
                          </m:r>
                          <m:r>
                            <a:rPr lang="de-DE" sz="1600" b="0" i="1" smtClean="0">
                              <a:solidFill>
                                <a:srgbClr val="005B82"/>
                              </a:solidFill>
                              <a:latin typeface="Cambria Math"/>
                              <a:ea typeface="Cambria Math"/>
                            </a:rPr>
                            <m:t>𝐻</m:t>
                          </m:r>
                        </m:e>
                        <m:sub>
                          <m:r>
                            <a:rPr lang="de-DE" sz="1600" b="0" i="1" smtClean="0">
                              <a:solidFill>
                                <a:srgbClr val="005B82"/>
                              </a:solidFill>
                              <a:latin typeface="Cambria Math"/>
                              <a:ea typeface="Cambria Math"/>
                            </a:rPr>
                            <m:t>2</m:t>
                          </m:r>
                        </m:sub>
                      </m:sSub>
                      <m:r>
                        <a:rPr lang="de-DE" sz="1600" b="0" i="1" smtClean="0">
                          <a:solidFill>
                            <a:srgbClr val="005B82"/>
                          </a:solidFill>
                          <a:latin typeface="Cambria Math"/>
                          <a:ea typeface="Cambria Math"/>
                        </a:rPr>
                        <m:t>→</m:t>
                      </m:r>
                      <m:r>
                        <a:rPr lang="de-DE" sz="1600" b="0" i="1" smtClean="0">
                          <a:solidFill>
                            <a:srgbClr val="005B82"/>
                          </a:solidFill>
                          <a:latin typeface="Cambria Math"/>
                          <a:ea typeface="Cambria Math"/>
                        </a:rPr>
                        <m:t>𝑀𝑒𝑂𝐻</m:t>
                      </m:r>
                    </m:oMath>
                  </m:oMathPara>
                </a14:m>
                <a:endParaRPr lang="de-DE" sz="1600" b="0" dirty="0">
                  <a:solidFill>
                    <a:srgbClr val="005B82"/>
                  </a:solidFill>
                </a:endParaRPr>
              </a:p>
            </p:txBody>
          </p:sp>
        </mc:Choice>
        <mc:Fallback xmlns="">
          <p:sp>
            <p:nvSpPr>
              <p:cNvPr id="20" name="Textfeld 19"/>
              <p:cNvSpPr txBox="1">
                <a:spLocks noRot="1" noChangeAspect="1" noMove="1" noResize="1" noEditPoints="1" noAdjustHandles="1" noChangeArrowheads="1" noChangeShapeType="1" noTextEdit="1"/>
              </p:cNvSpPr>
              <p:nvPr/>
            </p:nvSpPr>
            <p:spPr>
              <a:xfrm>
                <a:off x="344488" y="4437112"/>
                <a:ext cx="3070969" cy="595548"/>
              </a:xfrm>
              <a:prstGeom prst="rect">
                <a:avLst/>
              </a:prstGeom>
              <a:blipFill rotWithShape="1">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Textfeld 20"/>
              <p:cNvSpPr txBox="1"/>
              <p:nvPr/>
            </p:nvSpPr>
            <p:spPr>
              <a:xfrm>
                <a:off x="272480" y="2204864"/>
                <a:ext cx="2202719" cy="3385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de-DE" sz="1600" b="0" i="1" smtClean="0">
                          <a:solidFill>
                            <a:srgbClr val="005B82"/>
                          </a:solidFill>
                          <a:latin typeface="Cambria Math"/>
                        </a:rPr>
                        <m:t>𝐶</m:t>
                      </m:r>
                      <m:sSub>
                        <m:sSubPr>
                          <m:ctrlPr>
                            <a:rPr lang="de-DE" sz="1600" b="0" i="1" smtClean="0">
                              <a:solidFill>
                                <a:srgbClr val="005B82"/>
                              </a:solidFill>
                              <a:latin typeface="Cambria Math"/>
                            </a:rPr>
                          </m:ctrlPr>
                        </m:sSubPr>
                        <m:e>
                          <m:r>
                            <a:rPr lang="de-DE" sz="1600" b="0" i="1" smtClean="0">
                              <a:solidFill>
                                <a:srgbClr val="005B82"/>
                              </a:solidFill>
                              <a:latin typeface="Cambria Math"/>
                            </a:rPr>
                            <m:t>𝐻</m:t>
                          </m:r>
                        </m:e>
                        <m:sub>
                          <m:r>
                            <a:rPr lang="de-DE" sz="1600" b="0" i="1" smtClean="0">
                              <a:solidFill>
                                <a:srgbClr val="005B82"/>
                              </a:solidFill>
                              <a:latin typeface="Cambria Math"/>
                            </a:rPr>
                            <m:t>4</m:t>
                          </m:r>
                        </m:sub>
                      </m:sSub>
                      <m:r>
                        <a:rPr lang="de-DE" sz="1600" b="0" i="1" smtClean="0">
                          <a:solidFill>
                            <a:srgbClr val="005B82"/>
                          </a:solidFill>
                          <a:latin typeface="Cambria Math"/>
                        </a:rPr>
                        <m:t>+0,5</m:t>
                      </m:r>
                      <m:sSub>
                        <m:sSubPr>
                          <m:ctrlPr>
                            <a:rPr lang="de-DE" sz="1600" b="0" i="1" smtClean="0">
                              <a:solidFill>
                                <a:srgbClr val="005B82"/>
                              </a:solidFill>
                              <a:latin typeface="Cambria Math"/>
                            </a:rPr>
                          </m:ctrlPr>
                        </m:sSubPr>
                        <m:e>
                          <m:r>
                            <a:rPr lang="de-DE" sz="1600" b="0" i="1" smtClean="0">
                              <a:solidFill>
                                <a:srgbClr val="005B82"/>
                              </a:solidFill>
                              <a:latin typeface="Cambria Math"/>
                            </a:rPr>
                            <m:t>𝑂</m:t>
                          </m:r>
                        </m:e>
                        <m:sub>
                          <m:r>
                            <a:rPr lang="de-DE" sz="1600" b="0" i="1" smtClean="0">
                              <a:solidFill>
                                <a:srgbClr val="005B82"/>
                              </a:solidFill>
                              <a:latin typeface="Cambria Math"/>
                            </a:rPr>
                            <m:t>2</m:t>
                          </m:r>
                        </m:sub>
                      </m:sSub>
                      <m:r>
                        <a:rPr lang="de-DE" sz="1600" b="0" i="1" smtClean="0">
                          <a:solidFill>
                            <a:srgbClr val="005B82"/>
                          </a:solidFill>
                          <a:latin typeface="Cambria Math"/>
                          <a:ea typeface="Cambria Math"/>
                        </a:rPr>
                        <m:t>→</m:t>
                      </m:r>
                      <m:r>
                        <a:rPr lang="de-DE" sz="1600" b="0" i="1" smtClean="0">
                          <a:solidFill>
                            <a:srgbClr val="005B82"/>
                          </a:solidFill>
                          <a:latin typeface="Cambria Math"/>
                          <a:ea typeface="Cambria Math"/>
                        </a:rPr>
                        <m:t>𝑀𝑒𝑂𝐻</m:t>
                      </m:r>
                    </m:oMath>
                  </m:oMathPara>
                </a14:m>
                <a:endParaRPr lang="de-DE" sz="1600" b="0" dirty="0">
                  <a:solidFill>
                    <a:srgbClr val="005B82"/>
                  </a:solidFill>
                </a:endParaRPr>
              </a:p>
            </p:txBody>
          </p:sp>
        </mc:Choice>
        <mc:Fallback xmlns="">
          <p:sp>
            <p:nvSpPr>
              <p:cNvPr id="21" name="Textfeld 20"/>
              <p:cNvSpPr txBox="1">
                <a:spLocks noRot="1" noChangeAspect="1" noMove="1" noResize="1" noEditPoints="1" noAdjustHandles="1" noChangeArrowheads="1" noChangeShapeType="1" noTextEdit="1"/>
              </p:cNvSpPr>
              <p:nvPr/>
            </p:nvSpPr>
            <p:spPr>
              <a:xfrm>
                <a:off x="272480" y="2204864"/>
                <a:ext cx="2202719" cy="338554"/>
              </a:xfrm>
              <a:prstGeom prst="rect">
                <a:avLst/>
              </a:prstGeom>
              <a:blipFill rotWithShape="1">
                <a:blip r:embed="rId4"/>
                <a:stretch>
                  <a:fillRect/>
                </a:stretch>
              </a:blipFill>
            </p:spPr>
            <p:txBody>
              <a:bodyPr/>
              <a:lstStyle/>
              <a:p>
                <a:r>
                  <a:rPr lang="en-US">
                    <a:noFill/>
                  </a:rPr>
                  <a:t> </a:t>
                </a:r>
              </a:p>
            </p:txBody>
          </p:sp>
        </mc:Fallback>
      </mc:AlternateContent>
      <p:sp>
        <p:nvSpPr>
          <p:cNvPr id="22" name="Textfeld 21"/>
          <p:cNvSpPr txBox="1"/>
          <p:nvPr/>
        </p:nvSpPr>
        <p:spPr>
          <a:xfrm>
            <a:off x="4160912" y="1022048"/>
            <a:ext cx="1951175" cy="584775"/>
          </a:xfrm>
          <a:prstGeom prst="rect">
            <a:avLst/>
          </a:prstGeom>
          <a:noFill/>
        </p:spPr>
        <p:txBody>
          <a:bodyPr wrap="none" rtlCol="0">
            <a:spAutoFit/>
          </a:bodyPr>
          <a:lstStyle/>
          <a:p>
            <a:r>
              <a:rPr lang="de-DE" sz="1600" dirty="0" smtClean="0">
                <a:solidFill>
                  <a:srgbClr val="005B82"/>
                </a:solidFill>
              </a:rPr>
              <a:t>reaktionsbedingte</a:t>
            </a:r>
          </a:p>
          <a:p>
            <a:pPr algn="ctr"/>
            <a:r>
              <a:rPr lang="de-DE" sz="1600" dirty="0" smtClean="0">
                <a:solidFill>
                  <a:srgbClr val="005B82"/>
                </a:solidFill>
              </a:rPr>
              <a:t>CO</a:t>
            </a:r>
            <a:r>
              <a:rPr lang="de-DE" sz="1600" baseline="-25000" dirty="0" smtClean="0">
                <a:solidFill>
                  <a:srgbClr val="005B82"/>
                </a:solidFill>
              </a:rPr>
              <a:t>2</a:t>
            </a:r>
            <a:r>
              <a:rPr lang="de-DE" sz="1600" dirty="0" smtClean="0">
                <a:solidFill>
                  <a:srgbClr val="005B82"/>
                </a:solidFill>
              </a:rPr>
              <a:t>-Emissionen</a:t>
            </a:r>
            <a:endParaRPr lang="de-DE" sz="1600" dirty="0">
              <a:solidFill>
                <a:srgbClr val="005B82"/>
              </a:solidFill>
            </a:endParaRPr>
          </a:p>
        </p:txBody>
      </p:sp>
      <p:sp>
        <p:nvSpPr>
          <p:cNvPr id="23" name="Textfeld 22"/>
          <p:cNvSpPr txBox="1"/>
          <p:nvPr/>
        </p:nvSpPr>
        <p:spPr>
          <a:xfrm>
            <a:off x="6333683" y="1013337"/>
            <a:ext cx="1787669" cy="584775"/>
          </a:xfrm>
          <a:prstGeom prst="rect">
            <a:avLst/>
          </a:prstGeom>
          <a:noFill/>
        </p:spPr>
        <p:txBody>
          <a:bodyPr wrap="none" rtlCol="0">
            <a:spAutoFit/>
          </a:bodyPr>
          <a:lstStyle/>
          <a:p>
            <a:pPr algn="ctr"/>
            <a:r>
              <a:rPr lang="de-DE" sz="1600" dirty="0" smtClean="0">
                <a:solidFill>
                  <a:srgbClr val="005B82"/>
                </a:solidFill>
              </a:rPr>
              <a:t>gesamte</a:t>
            </a:r>
          </a:p>
          <a:p>
            <a:pPr algn="ctr"/>
            <a:r>
              <a:rPr lang="de-DE" sz="1600" dirty="0" smtClean="0">
                <a:solidFill>
                  <a:srgbClr val="005B82"/>
                </a:solidFill>
              </a:rPr>
              <a:t>CO</a:t>
            </a:r>
            <a:r>
              <a:rPr lang="de-DE" sz="1600" baseline="-25000" dirty="0" smtClean="0">
                <a:solidFill>
                  <a:srgbClr val="005B82"/>
                </a:solidFill>
              </a:rPr>
              <a:t>2</a:t>
            </a:r>
            <a:r>
              <a:rPr lang="de-DE" sz="1600" dirty="0" smtClean="0">
                <a:solidFill>
                  <a:srgbClr val="005B82"/>
                </a:solidFill>
              </a:rPr>
              <a:t>-Emissionen</a:t>
            </a:r>
            <a:endParaRPr lang="de-DE" sz="1600" dirty="0">
              <a:solidFill>
                <a:srgbClr val="005B82"/>
              </a:solidFill>
            </a:endParaRPr>
          </a:p>
        </p:txBody>
      </p:sp>
      <p:sp>
        <p:nvSpPr>
          <p:cNvPr id="24" name="Textfeld 23"/>
          <p:cNvSpPr txBox="1"/>
          <p:nvPr/>
        </p:nvSpPr>
        <p:spPr>
          <a:xfrm>
            <a:off x="6056932" y="1649478"/>
            <a:ext cx="2271490" cy="933589"/>
          </a:xfrm>
          <a:prstGeom prst="rect">
            <a:avLst/>
          </a:prstGeom>
          <a:noFill/>
          <a:ln w="28575">
            <a:noFill/>
          </a:ln>
        </p:spPr>
        <p:txBody>
          <a:bodyPr wrap="square" rtlCol="0">
            <a:spAutoFit/>
          </a:bodyPr>
          <a:lstStyle/>
          <a:p>
            <a:pPr algn="ctr"/>
            <a:r>
              <a:rPr lang="de-DE" sz="1600" b="0" i="1" dirty="0" err="1" smtClean="0">
                <a:solidFill>
                  <a:srgbClr val="005B82"/>
                </a:solidFill>
              </a:rPr>
              <a:t>MegaMethanol</a:t>
            </a:r>
            <a:endParaRPr lang="de-DE" sz="1600" b="0" i="1" dirty="0" smtClean="0">
              <a:solidFill>
                <a:srgbClr val="005B82"/>
              </a:solidFill>
            </a:endParaRPr>
          </a:p>
          <a:p>
            <a:pPr algn="ctr"/>
            <a:r>
              <a:rPr lang="de-DE" sz="1600" b="0" i="1" dirty="0" smtClean="0">
                <a:solidFill>
                  <a:srgbClr val="005B82"/>
                </a:solidFill>
              </a:rPr>
              <a:t>0,51 t</a:t>
            </a:r>
            <a:r>
              <a:rPr lang="de-DE" sz="1600" b="0" i="1" baseline="-25000" dirty="0" smtClean="0">
                <a:solidFill>
                  <a:srgbClr val="005B82"/>
                </a:solidFill>
              </a:rPr>
              <a:t>CO2</a:t>
            </a:r>
            <a:r>
              <a:rPr lang="de-DE" sz="1600" b="0" i="1" dirty="0" smtClean="0">
                <a:solidFill>
                  <a:srgbClr val="005B82"/>
                </a:solidFill>
              </a:rPr>
              <a:t>/</a:t>
            </a:r>
            <a:r>
              <a:rPr lang="de-DE" sz="1600" b="0" i="1" dirty="0" err="1" smtClean="0">
                <a:solidFill>
                  <a:srgbClr val="005B82"/>
                </a:solidFill>
              </a:rPr>
              <a:t>t</a:t>
            </a:r>
            <a:r>
              <a:rPr lang="de-DE" sz="1600" b="0" i="1" baseline="-25000" dirty="0" err="1" smtClean="0">
                <a:solidFill>
                  <a:srgbClr val="005B82"/>
                </a:solidFill>
              </a:rPr>
              <a:t>MeOH</a:t>
            </a:r>
            <a:r>
              <a:rPr lang="de-DE" sz="1600" b="0" i="1" baseline="30000" dirty="0" smtClean="0">
                <a:solidFill>
                  <a:srgbClr val="005B82"/>
                </a:solidFill>
              </a:rPr>
              <a:t>[1]</a:t>
            </a:r>
          </a:p>
          <a:p>
            <a:pPr algn="ctr"/>
            <a:endParaRPr lang="de-DE" sz="1600" b="0" i="1" baseline="30000" dirty="0">
              <a:solidFill>
                <a:srgbClr val="005B82"/>
              </a:solidFill>
            </a:endParaRPr>
          </a:p>
          <a:p>
            <a:pPr algn="ctr"/>
            <a:r>
              <a:rPr lang="de-DE" sz="1200" b="0" i="1" dirty="0" smtClean="0">
                <a:solidFill>
                  <a:srgbClr val="005B82"/>
                </a:solidFill>
              </a:rPr>
              <a:t>(Input: nur Erdgas </a:t>
            </a:r>
            <a:r>
              <a:rPr lang="el-GR" sz="1200" b="0" i="1" dirty="0" smtClean="0">
                <a:solidFill>
                  <a:srgbClr val="005B82"/>
                </a:solidFill>
              </a:rPr>
              <a:t>η</a:t>
            </a:r>
            <a:r>
              <a:rPr lang="de-DE" sz="1200" b="0" i="1" dirty="0" smtClean="0">
                <a:solidFill>
                  <a:srgbClr val="005B82"/>
                </a:solidFill>
              </a:rPr>
              <a:t> = 63%)</a:t>
            </a:r>
          </a:p>
        </p:txBody>
      </p:sp>
      <p:sp>
        <p:nvSpPr>
          <p:cNvPr id="26" name="Rechteck 25"/>
          <p:cNvSpPr/>
          <p:nvPr/>
        </p:nvSpPr>
        <p:spPr>
          <a:xfrm>
            <a:off x="232013" y="6019444"/>
            <a:ext cx="10105060" cy="600164"/>
          </a:xfrm>
          <a:prstGeom prst="rect">
            <a:avLst/>
          </a:prstGeom>
        </p:spPr>
        <p:txBody>
          <a:bodyPr wrap="square">
            <a:spAutoFit/>
          </a:bodyPr>
          <a:lstStyle/>
          <a:p>
            <a:pPr lvl="0"/>
            <a:r>
              <a:rPr lang="de-DE" sz="1100" b="0" dirty="0">
                <a:solidFill>
                  <a:srgbClr val="005B82"/>
                </a:solidFill>
              </a:rPr>
              <a:t>[1] A. Otto, </a:t>
            </a:r>
            <a:r>
              <a:rPr lang="de-DE" sz="1100" b="0" i="1" dirty="0">
                <a:solidFill>
                  <a:srgbClr val="005B82"/>
                </a:solidFill>
              </a:rPr>
              <a:t>Chemische, verfahrenstechnische und ökonomische Bewertung von Kohlendioxid als Rohstoff in der chemischen Industrie</a:t>
            </a:r>
            <a:r>
              <a:rPr lang="de-DE" sz="1100" b="0" dirty="0">
                <a:solidFill>
                  <a:srgbClr val="005B82"/>
                </a:solidFill>
              </a:rPr>
              <a:t>, Forschungszentrum Jülich GmbH, Energie &amp; Umwelt 268, </a:t>
            </a:r>
            <a:r>
              <a:rPr lang="de-DE" sz="1100" b="0" dirty="0" smtClean="0">
                <a:solidFill>
                  <a:srgbClr val="005B82"/>
                </a:solidFill>
              </a:rPr>
              <a:t>2015 </a:t>
            </a:r>
            <a:r>
              <a:rPr lang="en-GB" sz="1100" b="0" dirty="0" smtClean="0">
                <a:solidFill>
                  <a:srgbClr val="005B82"/>
                </a:solidFill>
              </a:rPr>
              <a:t>[</a:t>
            </a:r>
            <a:r>
              <a:rPr lang="en-GB" sz="1100" b="0" dirty="0">
                <a:solidFill>
                  <a:srgbClr val="005B82"/>
                </a:solidFill>
              </a:rPr>
              <a:t>2] </a:t>
            </a:r>
            <a:r>
              <a:rPr lang="de-DE" sz="1100" b="0" i="1" dirty="0">
                <a:solidFill>
                  <a:srgbClr val="005B82"/>
                </a:solidFill>
              </a:rPr>
              <a:t>Abschlussbericht der Enquetekommission zur Zukunft der chemischen Industrie in Nordrhein-Westfalen im Hinblick auf nachhaltige Rohstoffbasen, Produkte und </a:t>
            </a:r>
            <a:r>
              <a:rPr lang="de-DE" sz="1100" b="0" i="1" dirty="0" smtClean="0">
                <a:solidFill>
                  <a:srgbClr val="005B82"/>
                </a:solidFill>
              </a:rPr>
              <a:t> Produktionsverfahren (Enquetekommission </a:t>
            </a:r>
            <a:r>
              <a:rPr lang="de-DE" sz="1100" b="0" i="1" dirty="0">
                <a:solidFill>
                  <a:srgbClr val="005B82"/>
                </a:solidFill>
              </a:rPr>
              <a:t>II)</a:t>
            </a:r>
            <a:r>
              <a:rPr lang="de-DE" sz="1100" b="0" dirty="0">
                <a:solidFill>
                  <a:srgbClr val="005B82"/>
                </a:solidFill>
              </a:rPr>
              <a:t>, Der </a:t>
            </a:r>
            <a:r>
              <a:rPr lang="de-DE" sz="1100" b="0" dirty="0" err="1" smtClean="0">
                <a:solidFill>
                  <a:srgbClr val="005B82"/>
                </a:solidFill>
              </a:rPr>
              <a:t>Lantag</a:t>
            </a:r>
            <a:r>
              <a:rPr lang="de-DE" sz="1100" b="0" dirty="0" smtClean="0">
                <a:solidFill>
                  <a:srgbClr val="005B82"/>
                </a:solidFill>
              </a:rPr>
              <a:t> </a:t>
            </a:r>
            <a:r>
              <a:rPr lang="de-DE" sz="1100" b="0" dirty="0">
                <a:solidFill>
                  <a:srgbClr val="005B82"/>
                </a:solidFill>
              </a:rPr>
              <a:t>NRW Enquetekommission, 2015</a:t>
            </a:r>
            <a:r>
              <a:rPr lang="de-DE" sz="1100" b="0" dirty="0" smtClean="0">
                <a:solidFill>
                  <a:srgbClr val="005B82"/>
                </a:solidFill>
              </a:rPr>
              <a:t>.</a:t>
            </a:r>
            <a:endParaRPr lang="de-DE" sz="1100" b="0" dirty="0">
              <a:solidFill>
                <a:srgbClr val="005B82"/>
              </a:solidFill>
            </a:endParaRPr>
          </a:p>
        </p:txBody>
      </p:sp>
      <p:sp>
        <p:nvSpPr>
          <p:cNvPr id="27" name="Textfeld 26"/>
          <p:cNvSpPr txBox="1"/>
          <p:nvPr/>
        </p:nvSpPr>
        <p:spPr>
          <a:xfrm>
            <a:off x="4391150" y="1946995"/>
            <a:ext cx="1489510" cy="338554"/>
          </a:xfrm>
          <a:prstGeom prst="rect">
            <a:avLst/>
          </a:prstGeom>
          <a:noFill/>
        </p:spPr>
        <p:txBody>
          <a:bodyPr wrap="none" rtlCol="0">
            <a:spAutoFit/>
          </a:bodyPr>
          <a:lstStyle/>
          <a:p>
            <a:r>
              <a:rPr lang="de-DE" sz="1600" b="0" dirty="0" smtClean="0">
                <a:solidFill>
                  <a:srgbClr val="005B82"/>
                </a:solidFill>
              </a:rPr>
              <a:t>0,00 t</a:t>
            </a:r>
            <a:r>
              <a:rPr lang="de-DE" sz="1600" b="0" baseline="-25000" dirty="0" smtClean="0">
                <a:solidFill>
                  <a:srgbClr val="005B82"/>
                </a:solidFill>
              </a:rPr>
              <a:t>CO2</a:t>
            </a:r>
            <a:r>
              <a:rPr lang="de-DE" sz="1600" b="0" dirty="0" smtClean="0">
                <a:solidFill>
                  <a:srgbClr val="005B82"/>
                </a:solidFill>
              </a:rPr>
              <a:t>/</a:t>
            </a:r>
            <a:r>
              <a:rPr lang="de-DE" sz="1600" b="0" dirty="0" err="1" smtClean="0">
                <a:solidFill>
                  <a:srgbClr val="005B82"/>
                </a:solidFill>
              </a:rPr>
              <a:t>t</a:t>
            </a:r>
            <a:r>
              <a:rPr lang="de-DE" sz="1600" b="0" baseline="-25000" dirty="0" err="1" smtClean="0">
                <a:solidFill>
                  <a:srgbClr val="005B82"/>
                </a:solidFill>
              </a:rPr>
              <a:t>MeOH</a:t>
            </a:r>
            <a:endParaRPr lang="de-DE" sz="1600" b="0" baseline="-25000" dirty="0">
              <a:solidFill>
                <a:srgbClr val="005B82"/>
              </a:solidFill>
            </a:endParaRPr>
          </a:p>
        </p:txBody>
      </p:sp>
      <p:cxnSp>
        <p:nvCxnSpPr>
          <p:cNvPr id="28" name="Gerade Verbindung 27"/>
          <p:cNvCxnSpPr/>
          <p:nvPr/>
        </p:nvCxnSpPr>
        <p:spPr bwMode="auto">
          <a:xfrm>
            <a:off x="416942" y="2708920"/>
            <a:ext cx="9393808" cy="2530"/>
          </a:xfrm>
          <a:prstGeom prst="line">
            <a:avLst/>
          </a:prstGeom>
          <a:solidFill>
            <a:schemeClr val="accent1"/>
          </a:solidFill>
          <a:ln w="28575" cap="flat" cmpd="sng" algn="ctr">
            <a:solidFill>
              <a:srgbClr val="005B82"/>
            </a:solidFill>
            <a:prstDash val="solid"/>
            <a:round/>
            <a:headEnd type="none" w="med" len="med"/>
            <a:tailEnd type="none" w="med" len="med"/>
          </a:ln>
          <a:effectLst/>
        </p:spPr>
      </p:cxnSp>
      <p:cxnSp>
        <p:nvCxnSpPr>
          <p:cNvPr id="29" name="Gerade Verbindung 28"/>
          <p:cNvCxnSpPr/>
          <p:nvPr/>
        </p:nvCxnSpPr>
        <p:spPr bwMode="auto">
          <a:xfrm>
            <a:off x="392556" y="3861048"/>
            <a:ext cx="9430894" cy="12452"/>
          </a:xfrm>
          <a:prstGeom prst="line">
            <a:avLst/>
          </a:prstGeom>
          <a:solidFill>
            <a:schemeClr val="accent1"/>
          </a:solidFill>
          <a:ln w="28575" cap="flat" cmpd="sng" algn="ctr">
            <a:solidFill>
              <a:srgbClr val="005B82"/>
            </a:solidFill>
            <a:prstDash val="solid"/>
            <a:round/>
            <a:headEnd type="none" w="med" len="med"/>
            <a:tailEnd type="none" w="med" len="med"/>
          </a:ln>
          <a:effectLst/>
        </p:spPr>
      </p:cxnSp>
      <p:sp>
        <p:nvSpPr>
          <p:cNvPr id="30" name="Textfeld 29"/>
          <p:cNvSpPr txBox="1"/>
          <p:nvPr/>
        </p:nvSpPr>
        <p:spPr>
          <a:xfrm>
            <a:off x="4402036" y="4261068"/>
            <a:ext cx="1489510" cy="338554"/>
          </a:xfrm>
          <a:prstGeom prst="rect">
            <a:avLst/>
          </a:prstGeom>
          <a:noFill/>
        </p:spPr>
        <p:txBody>
          <a:bodyPr wrap="none" rtlCol="0">
            <a:spAutoFit/>
          </a:bodyPr>
          <a:lstStyle/>
          <a:p>
            <a:r>
              <a:rPr lang="de-DE" sz="1600" b="0" dirty="0" smtClean="0">
                <a:solidFill>
                  <a:srgbClr val="005B82"/>
                </a:solidFill>
              </a:rPr>
              <a:t>0,00 t</a:t>
            </a:r>
            <a:r>
              <a:rPr lang="de-DE" sz="1600" b="0" baseline="-25000" dirty="0" smtClean="0">
                <a:solidFill>
                  <a:srgbClr val="005B82"/>
                </a:solidFill>
              </a:rPr>
              <a:t>CO2</a:t>
            </a:r>
            <a:r>
              <a:rPr lang="de-DE" sz="1600" b="0" dirty="0" smtClean="0">
                <a:solidFill>
                  <a:srgbClr val="005B82"/>
                </a:solidFill>
              </a:rPr>
              <a:t>/</a:t>
            </a:r>
            <a:r>
              <a:rPr lang="de-DE" sz="1600" b="0" dirty="0" err="1" smtClean="0">
                <a:solidFill>
                  <a:srgbClr val="005B82"/>
                </a:solidFill>
              </a:rPr>
              <a:t>t</a:t>
            </a:r>
            <a:r>
              <a:rPr lang="de-DE" sz="1600" b="0" baseline="-25000" dirty="0" err="1" smtClean="0">
                <a:solidFill>
                  <a:srgbClr val="005B82"/>
                </a:solidFill>
              </a:rPr>
              <a:t>MeOH</a:t>
            </a:r>
            <a:endParaRPr lang="de-DE" sz="1600" b="0" baseline="-25000" dirty="0">
              <a:solidFill>
                <a:srgbClr val="005B82"/>
              </a:solidFill>
            </a:endParaRPr>
          </a:p>
        </p:txBody>
      </p:sp>
      <p:cxnSp>
        <p:nvCxnSpPr>
          <p:cNvPr id="41" name="Gerade Verbindung 40"/>
          <p:cNvCxnSpPr/>
          <p:nvPr/>
        </p:nvCxnSpPr>
        <p:spPr bwMode="auto">
          <a:xfrm>
            <a:off x="4160912" y="992273"/>
            <a:ext cx="0" cy="3976681"/>
          </a:xfrm>
          <a:prstGeom prst="line">
            <a:avLst/>
          </a:prstGeom>
          <a:solidFill>
            <a:schemeClr val="accent1"/>
          </a:solidFill>
          <a:ln w="28575" cap="flat" cmpd="sng" algn="ctr">
            <a:solidFill>
              <a:srgbClr val="005B82"/>
            </a:solidFill>
            <a:prstDash val="solid"/>
            <a:round/>
            <a:headEnd type="none" w="med" len="med"/>
            <a:tailEnd type="none" w="med" len="med"/>
          </a:ln>
          <a:effectLst/>
        </p:spPr>
      </p:cxnSp>
      <p:cxnSp>
        <p:nvCxnSpPr>
          <p:cNvPr id="45" name="Gerade Verbindung 44"/>
          <p:cNvCxnSpPr/>
          <p:nvPr/>
        </p:nvCxnSpPr>
        <p:spPr bwMode="auto">
          <a:xfrm>
            <a:off x="6105128" y="980728"/>
            <a:ext cx="0" cy="3961160"/>
          </a:xfrm>
          <a:prstGeom prst="line">
            <a:avLst/>
          </a:prstGeom>
          <a:solidFill>
            <a:schemeClr val="accent1"/>
          </a:solidFill>
          <a:ln w="28575" cap="flat" cmpd="sng" algn="ctr">
            <a:solidFill>
              <a:srgbClr val="005B82"/>
            </a:solidFill>
            <a:prstDash val="solid"/>
            <a:round/>
            <a:headEnd type="none" w="med" len="med"/>
            <a:tailEnd type="none" w="med" len="med"/>
          </a:ln>
          <a:effectLst/>
        </p:spPr>
      </p:cxnSp>
      <p:cxnSp>
        <p:nvCxnSpPr>
          <p:cNvPr id="46" name="Gerade Verbindung 45"/>
          <p:cNvCxnSpPr/>
          <p:nvPr/>
        </p:nvCxnSpPr>
        <p:spPr bwMode="auto">
          <a:xfrm>
            <a:off x="8193360" y="1022048"/>
            <a:ext cx="0" cy="3919840"/>
          </a:xfrm>
          <a:prstGeom prst="line">
            <a:avLst/>
          </a:prstGeom>
          <a:solidFill>
            <a:schemeClr val="accent1"/>
          </a:solidFill>
          <a:ln w="28575" cap="flat" cmpd="sng" algn="ctr">
            <a:solidFill>
              <a:srgbClr val="005B82"/>
            </a:solidFill>
            <a:prstDash val="solid"/>
            <a:round/>
            <a:headEnd type="none" w="med" len="med"/>
            <a:tailEnd type="none" w="med" len="med"/>
          </a:ln>
          <a:effectLst/>
        </p:spPr>
      </p:cxnSp>
      <p:sp>
        <p:nvSpPr>
          <p:cNvPr id="53" name="Textfeld 52"/>
          <p:cNvSpPr txBox="1"/>
          <p:nvPr/>
        </p:nvSpPr>
        <p:spPr>
          <a:xfrm>
            <a:off x="8481392" y="1016502"/>
            <a:ext cx="1007006" cy="584775"/>
          </a:xfrm>
          <a:prstGeom prst="rect">
            <a:avLst/>
          </a:prstGeom>
          <a:noFill/>
        </p:spPr>
        <p:txBody>
          <a:bodyPr wrap="none" rtlCol="0">
            <a:spAutoFit/>
          </a:bodyPr>
          <a:lstStyle/>
          <a:p>
            <a:pPr algn="ctr"/>
            <a:r>
              <a:rPr lang="de-DE" sz="1600" dirty="0" smtClean="0">
                <a:solidFill>
                  <a:srgbClr val="005B82"/>
                </a:solidFill>
              </a:rPr>
              <a:t>Herstell-</a:t>
            </a:r>
          </a:p>
          <a:p>
            <a:pPr algn="ctr"/>
            <a:r>
              <a:rPr lang="de-DE" sz="1600" dirty="0">
                <a:solidFill>
                  <a:srgbClr val="005B82"/>
                </a:solidFill>
              </a:rPr>
              <a:t>k</a:t>
            </a:r>
            <a:r>
              <a:rPr lang="de-DE" sz="1600" dirty="0" smtClean="0">
                <a:solidFill>
                  <a:srgbClr val="005B82"/>
                </a:solidFill>
              </a:rPr>
              <a:t>osten</a:t>
            </a:r>
            <a:endParaRPr lang="de-DE" sz="1600" dirty="0">
              <a:solidFill>
                <a:srgbClr val="005B82"/>
              </a:solidFill>
            </a:endParaRPr>
          </a:p>
        </p:txBody>
      </p:sp>
      <p:sp>
        <p:nvSpPr>
          <p:cNvPr id="56" name="Rechteck 55"/>
          <p:cNvSpPr/>
          <p:nvPr/>
        </p:nvSpPr>
        <p:spPr>
          <a:xfrm>
            <a:off x="6067028" y="2836775"/>
            <a:ext cx="2232248" cy="830997"/>
          </a:xfrm>
          <a:prstGeom prst="rect">
            <a:avLst/>
          </a:prstGeom>
        </p:spPr>
        <p:txBody>
          <a:bodyPr wrap="square">
            <a:spAutoFit/>
          </a:bodyPr>
          <a:lstStyle/>
          <a:p>
            <a:pPr algn="ctr"/>
            <a:r>
              <a:rPr lang="de-DE" sz="1600" b="0" dirty="0" smtClean="0">
                <a:solidFill>
                  <a:srgbClr val="005B82"/>
                </a:solidFill>
              </a:rPr>
              <a:t>keine CO</a:t>
            </a:r>
            <a:r>
              <a:rPr lang="de-DE" sz="1600" b="0" baseline="-25000" dirty="0" smtClean="0">
                <a:solidFill>
                  <a:srgbClr val="005B82"/>
                </a:solidFill>
              </a:rPr>
              <a:t>2</a:t>
            </a:r>
            <a:r>
              <a:rPr lang="de-DE" sz="1600" b="0" dirty="0" smtClean="0">
                <a:solidFill>
                  <a:srgbClr val="005B82"/>
                </a:solidFill>
              </a:rPr>
              <a:t>-Reduktion </a:t>
            </a:r>
          </a:p>
          <a:p>
            <a:pPr algn="ctr"/>
            <a:r>
              <a:rPr lang="de-DE" sz="1600" b="0" dirty="0" smtClean="0">
                <a:solidFill>
                  <a:srgbClr val="005B82"/>
                </a:solidFill>
              </a:rPr>
              <a:t>gegenüber </a:t>
            </a:r>
            <a:r>
              <a:rPr lang="de-DE" sz="1600" b="0" dirty="0" err="1" smtClean="0">
                <a:solidFill>
                  <a:srgbClr val="005B82"/>
                </a:solidFill>
              </a:rPr>
              <a:t>konv</a:t>
            </a:r>
            <a:r>
              <a:rPr lang="de-DE" sz="1600" b="0" dirty="0" smtClean="0">
                <a:solidFill>
                  <a:srgbClr val="005B82"/>
                </a:solidFill>
              </a:rPr>
              <a:t>.</a:t>
            </a:r>
          </a:p>
          <a:p>
            <a:pPr algn="ctr"/>
            <a:r>
              <a:rPr lang="de-DE" sz="1600" b="0" dirty="0" smtClean="0">
                <a:solidFill>
                  <a:srgbClr val="005B82"/>
                </a:solidFill>
              </a:rPr>
              <a:t>Prozess möglich</a:t>
            </a:r>
          </a:p>
        </p:txBody>
      </p:sp>
      <p:sp>
        <p:nvSpPr>
          <p:cNvPr id="57" name="Rechteck 56"/>
          <p:cNvSpPr/>
          <p:nvPr/>
        </p:nvSpPr>
        <p:spPr>
          <a:xfrm>
            <a:off x="6052170" y="3891736"/>
            <a:ext cx="2232248" cy="1077218"/>
          </a:xfrm>
          <a:prstGeom prst="rect">
            <a:avLst/>
          </a:prstGeom>
        </p:spPr>
        <p:txBody>
          <a:bodyPr wrap="square">
            <a:spAutoFit/>
          </a:bodyPr>
          <a:lstStyle/>
          <a:p>
            <a:pPr algn="ctr"/>
            <a:r>
              <a:rPr lang="de-DE" sz="1600" b="0" dirty="0" smtClean="0">
                <a:solidFill>
                  <a:srgbClr val="005B82"/>
                </a:solidFill>
              </a:rPr>
              <a:t>mit erneuerbarem H</a:t>
            </a:r>
            <a:r>
              <a:rPr lang="de-DE" sz="1600" b="0" baseline="-25000" dirty="0" smtClean="0">
                <a:solidFill>
                  <a:srgbClr val="005B82"/>
                </a:solidFill>
              </a:rPr>
              <a:t>2</a:t>
            </a:r>
          </a:p>
          <a:p>
            <a:pPr algn="ctr"/>
            <a:r>
              <a:rPr lang="de-DE" sz="1600" b="0" dirty="0" smtClean="0">
                <a:solidFill>
                  <a:srgbClr val="005B82"/>
                </a:solidFill>
              </a:rPr>
              <a:t>CO</a:t>
            </a:r>
            <a:r>
              <a:rPr lang="de-DE" sz="1600" b="0" baseline="-25000" dirty="0" smtClean="0">
                <a:solidFill>
                  <a:srgbClr val="005B82"/>
                </a:solidFill>
              </a:rPr>
              <a:t>2</a:t>
            </a:r>
            <a:r>
              <a:rPr lang="de-DE" sz="1600" b="0" dirty="0" smtClean="0">
                <a:solidFill>
                  <a:srgbClr val="005B82"/>
                </a:solidFill>
              </a:rPr>
              <a:t>-Reduktion gegenüber </a:t>
            </a:r>
            <a:r>
              <a:rPr lang="de-DE" sz="1600" b="0" dirty="0" err="1" smtClean="0">
                <a:solidFill>
                  <a:srgbClr val="005B82"/>
                </a:solidFill>
              </a:rPr>
              <a:t>konv</a:t>
            </a:r>
            <a:r>
              <a:rPr lang="de-DE" sz="1600" b="0" dirty="0" smtClean="0">
                <a:solidFill>
                  <a:srgbClr val="005B82"/>
                </a:solidFill>
              </a:rPr>
              <a:t>. Prozess möglich </a:t>
            </a:r>
          </a:p>
        </p:txBody>
      </p:sp>
      <p:sp>
        <p:nvSpPr>
          <p:cNvPr id="64" name="Textfeld 63"/>
          <p:cNvSpPr txBox="1"/>
          <p:nvPr/>
        </p:nvSpPr>
        <p:spPr>
          <a:xfrm>
            <a:off x="8408516" y="2921529"/>
            <a:ext cx="1213794" cy="584775"/>
          </a:xfrm>
          <a:prstGeom prst="rect">
            <a:avLst/>
          </a:prstGeom>
          <a:noFill/>
        </p:spPr>
        <p:txBody>
          <a:bodyPr wrap="none" rtlCol="0">
            <a:spAutoFit/>
          </a:bodyPr>
          <a:lstStyle/>
          <a:p>
            <a:pPr algn="ctr"/>
            <a:r>
              <a:rPr lang="de-DE" sz="1600" b="0" dirty="0" smtClean="0">
                <a:solidFill>
                  <a:srgbClr val="005B82"/>
                </a:solidFill>
              </a:rPr>
              <a:t>nur Kohle:</a:t>
            </a:r>
          </a:p>
          <a:p>
            <a:pPr algn="ctr"/>
            <a:r>
              <a:rPr lang="de-DE" sz="1600" b="0" dirty="0" smtClean="0">
                <a:solidFill>
                  <a:srgbClr val="005B82"/>
                </a:solidFill>
              </a:rPr>
              <a:t>46 €/</a:t>
            </a:r>
            <a:r>
              <a:rPr lang="de-DE" sz="1600" b="0" dirty="0" err="1" smtClean="0">
                <a:solidFill>
                  <a:srgbClr val="005B82"/>
                </a:solidFill>
              </a:rPr>
              <a:t>t</a:t>
            </a:r>
            <a:r>
              <a:rPr lang="de-DE" sz="1600" b="0" baseline="-25000" dirty="0" err="1" smtClean="0">
                <a:solidFill>
                  <a:srgbClr val="005B82"/>
                </a:solidFill>
              </a:rPr>
              <a:t>MeOH</a:t>
            </a:r>
            <a:r>
              <a:rPr lang="de-DE" sz="1600" b="0" baseline="30000" dirty="0" err="1" smtClean="0">
                <a:solidFill>
                  <a:srgbClr val="005B82"/>
                </a:solidFill>
              </a:rPr>
              <a:t>a</a:t>
            </a:r>
            <a:endParaRPr lang="de-DE" sz="1600" b="0" baseline="30000" dirty="0">
              <a:solidFill>
                <a:srgbClr val="005B82"/>
              </a:solidFill>
            </a:endParaRPr>
          </a:p>
        </p:txBody>
      </p:sp>
      <p:sp>
        <p:nvSpPr>
          <p:cNvPr id="65" name="Textfeld 64"/>
          <p:cNvSpPr txBox="1"/>
          <p:nvPr/>
        </p:nvSpPr>
        <p:spPr>
          <a:xfrm>
            <a:off x="8219917" y="4139749"/>
            <a:ext cx="1629627" cy="584775"/>
          </a:xfrm>
          <a:prstGeom prst="rect">
            <a:avLst/>
          </a:prstGeom>
          <a:noFill/>
        </p:spPr>
        <p:txBody>
          <a:bodyPr wrap="square" rtlCol="0">
            <a:spAutoFit/>
          </a:bodyPr>
          <a:lstStyle/>
          <a:p>
            <a:pPr algn="ctr"/>
            <a:r>
              <a:rPr lang="de-DE" sz="1600" b="0" dirty="0" smtClean="0">
                <a:solidFill>
                  <a:srgbClr val="005B82"/>
                </a:solidFill>
              </a:rPr>
              <a:t>nur H</a:t>
            </a:r>
            <a:r>
              <a:rPr lang="de-DE" sz="1600" b="0" baseline="-25000" dirty="0" smtClean="0">
                <a:solidFill>
                  <a:srgbClr val="005B82"/>
                </a:solidFill>
              </a:rPr>
              <a:t>2</a:t>
            </a:r>
            <a:r>
              <a:rPr lang="de-DE" sz="1600" b="0" dirty="0" smtClean="0">
                <a:solidFill>
                  <a:srgbClr val="005B82"/>
                </a:solidFill>
              </a:rPr>
              <a:t> &amp; Kohle:</a:t>
            </a:r>
            <a:endParaRPr lang="de-DE" sz="1600" b="0" dirty="0">
              <a:solidFill>
                <a:srgbClr val="005B82"/>
              </a:solidFill>
            </a:endParaRPr>
          </a:p>
          <a:p>
            <a:pPr algn="ctr"/>
            <a:r>
              <a:rPr lang="de-DE" sz="1600" b="0" dirty="0" smtClean="0">
                <a:solidFill>
                  <a:srgbClr val="005B82"/>
                </a:solidFill>
              </a:rPr>
              <a:t>446 €/</a:t>
            </a:r>
            <a:r>
              <a:rPr lang="de-DE" sz="1600" b="0" dirty="0" err="1" smtClean="0">
                <a:solidFill>
                  <a:srgbClr val="005B82"/>
                </a:solidFill>
              </a:rPr>
              <a:t>t</a:t>
            </a:r>
            <a:r>
              <a:rPr lang="de-DE" sz="1600" b="0" baseline="-25000" dirty="0" err="1" smtClean="0">
                <a:solidFill>
                  <a:srgbClr val="005B82"/>
                </a:solidFill>
              </a:rPr>
              <a:t>MeOH</a:t>
            </a:r>
            <a:r>
              <a:rPr lang="de-DE" sz="1600" b="0" baseline="30000" dirty="0" err="1" smtClean="0">
                <a:solidFill>
                  <a:srgbClr val="005B82"/>
                </a:solidFill>
              </a:rPr>
              <a:t>a,b</a:t>
            </a:r>
            <a:endParaRPr lang="de-DE" sz="1600" b="0" baseline="30000" dirty="0">
              <a:solidFill>
                <a:srgbClr val="005B82"/>
              </a:solidFill>
            </a:endParaRPr>
          </a:p>
        </p:txBody>
      </p:sp>
      <p:sp>
        <p:nvSpPr>
          <p:cNvPr id="67" name="Rechteck 66"/>
          <p:cNvSpPr/>
          <p:nvPr/>
        </p:nvSpPr>
        <p:spPr>
          <a:xfrm>
            <a:off x="3800872" y="4968954"/>
            <a:ext cx="6192688" cy="430887"/>
          </a:xfrm>
          <a:prstGeom prst="rect">
            <a:avLst/>
          </a:prstGeom>
        </p:spPr>
        <p:txBody>
          <a:bodyPr wrap="square">
            <a:spAutoFit/>
          </a:bodyPr>
          <a:lstStyle/>
          <a:p>
            <a:pPr marL="228600" indent="-228600">
              <a:buAutoNum type="alphaLcParenR"/>
            </a:pPr>
            <a:r>
              <a:rPr lang="de-DE" sz="1100" b="0" dirty="0" smtClean="0">
                <a:solidFill>
                  <a:srgbClr val="005B82"/>
                </a:solidFill>
              </a:rPr>
              <a:t>Preis </a:t>
            </a:r>
            <a:r>
              <a:rPr lang="de-DE" sz="1100" b="0" dirty="0">
                <a:solidFill>
                  <a:srgbClr val="005B82"/>
                </a:solidFill>
              </a:rPr>
              <a:t>Rohbraunkohle (rheinisches Revier</a:t>
            </a:r>
            <a:r>
              <a:rPr lang="de-DE" sz="1100" b="0" dirty="0" smtClean="0">
                <a:solidFill>
                  <a:srgbClr val="005B82"/>
                </a:solidFill>
              </a:rPr>
              <a:t>): </a:t>
            </a:r>
            <a:r>
              <a:rPr lang="de-DE" sz="1100" b="0" dirty="0">
                <a:solidFill>
                  <a:srgbClr val="005B82"/>
                </a:solidFill>
              </a:rPr>
              <a:t>≈ 15 €/t</a:t>
            </a:r>
            <a:r>
              <a:rPr lang="de-DE" sz="1100" b="0" baseline="30000" dirty="0">
                <a:solidFill>
                  <a:srgbClr val="005B82"/>
                </a:solidFill>
              </a:rPr>
              <a:t>[2</a:t>
            </a:r>
            <a:r>
              <a:rPr lang="de-DE" sz="1100" b="0" baseline="30000" dirty="0" smtClean="0">
                <a:solidFill>
                  <a:srgbClr val="005B82"/>
                </a:solidFill>
              </a:rPr>
              <a:t>]</a:t>
            </a:r>
            <a:r>
              <a:rPr lang="de-DE" sz="1100" b="0" dirty="0" smtClean="0">
                <a:solidFill>
                  <a:srgbClr val="005B82"/>
                </a:solidFill>
              </a:rPr>
              <a:t> → trocken </a:t>
            </a:r>
            <a:r>
              <a:rPr lang="de-DE" sz="1100" b="0" dirty="0">
                <a:solidFill>
                  <a:srgbClr val="005B82"/>
                </a:solidFill>
              </a:rPr>
              <a:t>+ aschefrei ≈ 38 €/</a:t>
            </a:r>
            <a:r>
              <a:rPr lang="de-DE" sz="1100" b="0" dirty="0" smtClean="0">
                <a:solidFill>
                  <a:srgbClr val="005B82"/>
                </a:solidFill>
              </a:rPr>
              <a:t>t</a:t>
            </a:r>
          </a:p>
          <a:p>
            <a:pPr marL="228600" indent="-228600">
              <a:buFontTx/>
              <a:buAutoNum type="alphaLcParenR"/>
            </a:pPr>
            <a:r>
              <a:rPr lang="de-DE" sz="1100" b="0" dirty="0" smtClean="0">
                <a:solidFill>
                  <a:srgbClr val="005B82"/>
                </a:solidFill>
              </a:rPr>
              <a:t>Wasserstoffpreis: 4280 </a:t>
            </a:r>
            <a:r>
              <a:rPr lang="de-DE" sz="1100" b="0" dirty="0">
                <a:solidFill>
                  <a:srgbClr val="005B82"/>
                </a:solidFill>
              </a:rPr>
              <a:t>€/</a:t>
            </a:r>
            <a:r>
              <a:rPr lang="de-DE" sz="1100" b="0" dirty="0" smtClean="0">
                <a:solidFill>
                  <a:srgbClr val="005B82"/>
                </a:solidFill>
              </a:rPr>
              <a:t>t</a:t>
            </a:r>
            <a:r>
              <a:rPr lang="de-DE" sz="1100" b="0" baseline="-25000" dirty="0" smtClean="0">
                <a:solidFill>
                  <a:srgbClr val="005B82"/>
                </a:solidFill>
              </a:rPr>
              <a:t>H2</a:t>
            </a:r>
            <a:r>
              <a:rPr lang="de-DE" sz="1100" b="0" baseline="30000" dirty="0" smtClean="0">
                <a:solidFill>
                  <a:srgbClr val="005B82"/>
                </a:solidFill>
              </a:rPr>
              <a:t> </a:t>
            </a:r>
            <a:r>
              <a:rPr lang="de-DE" sz="1100" b="0" dirty="0" smtClean="0">
                <a:solidFill>
                  <a:srgbClr val="005B82"/>
                </a:solidFill>
              </a:rPr>
              <a:t>(Zins: 8%, 3000 h, 500 €/</a:t>
            </a:r>
            <a:r>
              <a:rPr lang="de-DE" sz="1100" b="0" dirty="0" err="1" smtClean="0">
                <a:solidFill>
                  <a:srgbClr val="005B82"/>
                </a:solidFill>
              </a:rPr>
              <a:t>kW</a:t>
            </a:r>
            <a:r>
              <a:rPr lang="de-DE" sz="1100" b="0" baseline="-25000" dirty="0" err="1" smtClean="0">
                <a:solidFill>
                  <a:srgbClr val="005B82"/>
                </a:solidFill>
              </a:rPr>
              <a:t>el</a:t>
            </a:r>
            <a:r>
              <a:rPr lang="de-DE" sz="1100" b="0" dirty="0" smtClean="0">
                <a:solidFill>
                  <a:srgbClr val="005B82"/>
                </a:solidFill>
              </a:rPr>
              <a:t>, </a:t>
            </a:r>
            <a:r>
              <a:rPr lang="el-GR" sz="1100" b="0" i="1" dirty="0" smtClean="0">
                <a:solidFill>
                  <a:srgbClr val="005B82"/>
                </a:solidFill>
              </a:rPr>
              <a:t>η</a:t>
            </a:r>
            <a:r>
              <a:rPr lang="de-DE" sz="1100" b="0" i="1" dirty="0" smtClean="0">
                <a:solidFill>
                  <a:srgbClr val="005B82"/>
                </a:solidFill>
              </a:rPr>
              <a:t>= 70%,</a:t>
            </a:r>
            <a:r>
              <a:rPr lang="de-DE" sz="1100" b="0" dirty="0" smtClean="0">
                <a:solidFill>
                  <a:srgbClr val="005B82"/>
                </a:solidFill>
              </a:rPr>
              <a:t> 10 Jahre, 6 Cent/kWh) </a:t>
            </a:r>
            <a:endParaRPr lang="de-DE" sz="1100" b="0" dirty="0">
              <a:solidFill>
                <a:srgbClr val="005B82"/>
              </a:solidFill>
            </a:endParaRPr>
          </a:p>
        </p:txBody>
      </p:sp>
      <p:sp>
        <p:nvSpPr>
          <p:cNvPr id="68" name="Textfeld 67"/>
          <p:cNvSpPr txBox="1"/>
          <p:nvPr/>
        </p:nvSpPr>
        <p:spPr>
          <a:xfrm>
            <a:off x="488949" y="5410220"/>
            <a:ext cx="9288463" cy="646331"/>
          </a:xfrm>
          <a:prstGeom prst="rect">
            <a:avLst/>
          </a:prstGeom>
          <a:solidFill>
            <a:srgbClr val="005B82"/>
          </a:solidFill>
        </p:spPr>
        <p:txBody>
          <a:bodyPr wrap="square" rtlCol="0">
            <a:spAutoFit/>
          </a:bodyPr>
          <a:lstStyle/>
          <a:p>
            <a:pPr marL="285750" indent="-285750">
              <a:buFont typeface="Arial" panose="020B0604020202020204" pitchFamily="34" charset="0"/>
              <a:buChar char="•"/>
            </a:pPr>
            <a:r>
              <a:rPr lang="de-DE" dirty="0" smtClean="0">
                <a:solidFill>
                  <a:schemeClr val="bg1"/>
                </a:solidFill>
              </a:rPr>
              <a:t>CO</a:t>
            </a:r>
            <a:r>
              <a:rPr lang="de-DE" baseline="-25000" dirty="0" smtClean="0">
                <a:solidFill>
                  <a:schemeClr val="bg1"/>
                </a:solidFill>
              </a:rPr>
              <a:t>2</a:t>
            </a:r>
            <a:r>
              <a:rPr lang="de-DE" dirty="0" smtClean="0">
                <a:solidFill>
                  <a:schemeClr val="bg1"/>
                </a:solidFill>
              </a:rPr>
              <a:t>-Emissionen oder Kosten deutlich höher als beim konventionellen Prozess</a:t>
            </a:r>
          </a:p>
          <a:p>
            <a:pPr marL="285750" indent="-285750">
              <a:buFont typeface="Arial" panose="020B0604020202020204" pitchFamily="34" charset="0"/>
              <a:buChar char="•"/>
            </a:pPr>
            <a:r>
              <a:rPr lang="de-DE" dirty="0" smtClean="0">
                <a:solidFill>
                  <a:schemeClr val="bg1"/>
                </a:solidFill>
              </a:rPr>
              <a:t>Kohlenstoff bleibt weiterhin fossil → Keine Reduktion von THG</a:t>
            </a:r>
            <a:endParaRPr lang="de-DE" dirty="0">
              <a:solidFill>
                <a:schemeClr val="bg1"/>
              </a:solidFill>
            </a:endParaRPr>
          </a:p>
        </p:txBody>
      </p:sp>
      <p:sp>
        <p:nvSpPr>
          <p:cNvPr id="31" name="Textfeld 30"/>
          <p:cNvSpPr txBox="1"/>
          <p:nvPr/>
        </p:nvSpPr>
        <p:spPr>
          <a:xfrm>
            <a:off x="8026966" y="1815461"/>
            <a:ext cx="2016224" cy="584775"/>
          </a:xfrm>
          <a:prstGeom prst="rect">
            <a:avLst/>
          </a:prstGeom>
          <a:noFill/>
          <a:ln w="28575">
            <a:noFill/>
          </a:ln>
        </p:spPr>
        <p:txBody>
          <a:bodyPr wrap="square" rtlCol="0">
            <a:spAutoFit/>
          </a:bodyPr>
          <a:lstStyle/>
          <a:p>
            <a:pPr algn="ctr"/>
            <a:r>
              <a:rPr lang="de-DE" sz="1600" b="0" i="1" dirty="0" err="1" smtClean="0">
                <a:solidFill>
                  <a:srgbClr val="005B82"/>
                </a:solidFill>
              </a:rPr>
              <a:t>MegaMethanol</a:t>
            </a:r>
            <a:endParaRPr lang="de-DE" sz="1600" b="0" i="1" dirty="0" smtClean="0">
              <a:solidFill>
                <a:srgbClr val="005B82"/>
              </a:solidFill>
            </a:endParaRPr>
          </a:p>
          <a:p>
            <a:pPr algn="ctr"/>
            <a:r>
              <a:rPr lang="de-DE" sz="1600" b="0" i="1" dirty="0" smtClean="0">
                <a:solidFill>
                  <a:srgbClr val="005B82"/>
                </a:solidFill>
              </a:rPr>
              <a:t>333 €/</a:t>
            </a:r>
            <a:r>
              <a:rPr lang="de-DE" sz="1600" b="0" i="1" dirty="0" err="1" smtClean="0">
                <a:solidFill>
                  <a:srgbClr val="005B82"/>
                </a:solidFill>
              </a:rPr>
              <a:t>t</a:t>
            </a:r>
            <a:r>
              <a:rPr lang="de-DE" sz="1600" b="0" i="1" baseline="-25000" dirty="0" err="1" smtClean="0">
                <a:solidFill>
                  <a:srgbClr val="005B82"/>
                </a:solidFill>
              </a:rPr>
              <a:t>MeOH</a:t>
            </a:r>
            <a:r>
              <a:rPr lang="de-DE" sz="1600" b="0" i="1" baseline="30000" dirty="0" smtClean="0">
                <a:solidFill>
                  <a:srgbClr val="005B82"/>
                </a:solidFill>
              </a:rPr>
              <a:t>[1]</a:t>
            </a:r>
          </a:p>
        </p:txBody>
      </p:sp>
      <p:sp>
        <p:nvSpPr>
          <p:cNvPr id="17" name="Textfeld 16"/>
          <p:cNvSpPr txBox="1"/>
          <p:nvPr/>
        </p:nvSpPr>
        <p:spPr>
          <a:xfrm>
            <a:off x="4160912" y="2750450"/>
            <a:ext cx="1944216" cy="1077218"/>
          </a:xfrm>
          <a:prstGeom prst="rect">
            <a:avLst/>
          </a:prstGeom>
          <a:noFill/>
          <a:ln w="38100">
            <a:noFill/>
          </a:ln>
        </p:spPr>
        <p:txBody>
          <a:bodyPr wrap="square" rtlCol="0">
            <a:spAutoFit/>
          </a:bodyPr>
          <a:lstStyle/>
          <a:p>
            <a:pPr algn="ctr"/>
            <a:r>
              <a:rPr lang="de-DE" sz="1600" b="0" dirty="0" smtClean="0">
                <a:solidFill>
                  <a:srgbClr val="005B82"/>
                </a:solidFill>
              </a:rPr>
              <a:t>2,06 t</a:t>
            </a:r>
            <a:r>
              <a:rPr lang="de-DE" sz="1600" b="0" baseline="-25000" dirty="0" smtClean="0">
                <a:solidFill>
                  <a:srgbClr val="005B82"/>
                </a:solidFill>
              </a:rPr>
              <a:t>CO2</a:t>
            </a:r>
            <a:r>
              <a:rPr lang="de-DE" sz="1600" b="0" dirty="0" smtClean="0">
                <a:solidFill>
                  <a:srgbClr val="005B82"/>
                </a:solidFill>
              </a:rPr>
              <a:t>/</a:t>
            </a:r>
            <a:r>
              <a:rPr lang="de-DE" sz="1600" b="0" dirty="0" err="1" smtClean="0">
                <a:solidFill>
                  <a:srgbClr val="005B82"/>
                </a:solidFill>
              </a:rPr>
              <a:t>t</a:t>
            </a:r>
            <a:r>
              <a:rPr lang="de-DE" sz="1600" b="0" baseline="-25000" dirty="0" err="1" smtClean="0">
                <a:solidFill>
                  <a:srgbClr val="005B82"/>
                </a:solidFill>
              </a:rPr>
              <a:t>MeOH</a:t>
            </a:r>
            <a:endParaRPr lang="de-DE" sz="1600" b="0" baseline="-25000" dirty="0" smtClean="0">
              <a:solidFill>
                <a:srgbClr val="005B82"/>
              </a:solidFill>
            </a:endParaRPr>
          </a:p>
          <a:p>
            <a:pPr algn="ctr"/>
            <a:r>
              <a:rPr lang="de-DE" sz="1600" b="0" dirty="0" smtClean="0">
                <a:solidFill>
                  <a:srgbClr val="005B82"/>
                </a:solidFill>
              </a:rPr>
              <a:t>(bereits höher </a:t>
            </a:r>
            <a:r>
              <a:rPr lang="de-DE" sz="1600" b="0" dirty="0">
                <a:solidFill>
                  <a:srgbClr val="005B82"/>
                </a:solidFill>
              </a:rPr>
              <a:t>als </a:t>
            </a:r>
          </a:p>
          <a:p>
            <a:pPr algn="ctr"/>
            <a:r>
              <a:rPr lang="de-DE" sz="1600" b="0" dirty="0" err="1" smtClean="0">
                <a:solidFill>
                  <a:srgbClr val="005B82"/>
                </a:solidFill>
              </a:rPr>
              <a:t>konv</a:t>
            </a:r>
            <a:r>
              <a:rPr lang="de-DE" sz="1600" b="0" dirty="0" smtClean="0">
                <a:solidFill>
                  <a:srgbClr val="005B82"/>
                </a:solidFill>
              </a:rPr>
              <a:t>. Prozess insgesamt)</a:t>
            </a:r>
            <a:endParaRPr lang="de-DE" sz="1600" b="0" baseline="-25000" dirty="0">
              <a:solidFill>
                <a:srgbClr val="005B82"/>
              </a:solidFill>
            </a:endParaRPr>
          </a:p>
        </p:txBody>
      </p:sp>
      <p:sp>
        <p:nvSpPr>
          <p:cNvPr id="36" name="Rechteck 35"/>
          <p:cNvSpPr/>
          <p:nvPr/>
        </p:nvSpPr>
        <p:spPr bwMode="auto">
          <a:xfrm>
            <a:off x="4160912" y="2711450"/>
            <a:ext cx="1944216" cy="1149598"/>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Arial" charset="0"/>
            </a:endParaRPr>
          </a:p>
        </p:txBody>
      </p:sp>
      <p:sp>
        <p:nvSpPr>
          <p:cNvPr id="4" name="Rechteck 3"/>
          <p:cNvSpPr/>
          <p:nvPr/>
        </p:nvSpPr>
        <p:spPr bwMode="auto">
          <a:xfrm>
            <a:off x="8195787" y="3874894"/>
            <a:ext cx="1614963" cy="1040821"/>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Arial" charset="0"/>
            </a:endParaRPr>
          </a:p>
        </p:txBody>
      </p:sp>
      <p:sp>
        <p:nvSpPr>
          <p:cNvPr id="32" name="Ellipse 31"/>
          <p:cNvSpPr/>
          <p:nvPr/>
        </p:nvSpPr>
        <p:spPr bwMode="auto">
          <a:xfrm>
            <a:off x="306972" y="296320"/>
            <a:ext cx="354778" cy="371670"/>
          </a:xfrm>
          <a:prstGeom prst="ellipse">
            <a:avLst/>
          </a:prstGeom>
          <a:solidFill>
            <a:schemeClr val="accent1">
              <a:lumMod val="50000"/>
            </a:schemeClr>
          </a:solidFill>
          <a:ln w="9525"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de-DE" sz="1800" b="1" i="0" u="none" strike="noStrike" cap="none" normalizeH="0" baseline="0" dirty="0" smtClean="0">
                <a:ln>
                  <a:noFill/>
                </a:ln>
                <a:solidFill>
                  <a:schemeClr val="bg1"/>
                </a:solidFill>
                <a:effectLst/>
                <a:latin typeface="Arial" charset="0"/>
              </a:rPr>
              <a:t>2</a:t>
            </a:r>
          </a:p>
        </p:txBody>
      </p:sp>
    </p:spTree>
    <p:extLst>
      <p:ext uri="{BB962C8B-B14F-4D97-AF65-F5344CB8AC3E}">
        <p14:creationId xmlns:p14="http://schemas.microsoft.com/office/powerpoint/2010/main" val="2699290974"/>
      </p:ext>
    </p:extLst>
  </p:cSld>
  <p:clrMapOvr>
    <a:masterClrMapping/>
  </p:clrMapOvr>
  <p:transition spd="med">
    <p:wipe dir="r"/>
  </p:transition>
  <p:timing>
    <p:tnLst>
      <p:par>
        <p:cTn id="1" dur="indefinite" restart="never" nodeType="tmRoot"/>
      </p:par>
    </p:tnLst>
  </p:timing>
</p:sld>
</file>

<file path=ppt/theme/theme1.xml><?xml version="1.0" encoding="utf-8"?>
<a:theme xmlns:a="http://schemas.openxmlformats.org/drawingml/2006/main" name="IEK-3 1304">
  <a:themeElements>
    <a:clrScheme name="Folie_IEF3_englisc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Folie_IEF3_englisch">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de-DE" sz="1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de-DE" sz="1800" b="1" i="0" u="none" strike="noStrike" cap="none" normalizeH="0" baseline="0" smtClean="0">
            <a:ln>
              <a:noFill/>
            </a:ln>
            <a:solidFill>
              <a:schemeClr val="tx1"/>
            </a:solidFill>
            <a:effectLst/>
            <a:latin typeface="Arial" charset="0"/>
          </a:defRPr>
        </a:defPPr>
      </a:lstStyle>
    </a:lnDef>
  </a:objectDefaults>
  <a:extraClrSchemeLst>
    <a:extraClrScheme>
      <a:clrScheme name="Folie_IEF3_englisc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Folie_IEF3_englisch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Folie_IEF3_englisch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Folie_IEF3_englisch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Folie_IEF3_englisch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Folie_IEF3_englisch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Folie_IEF3_englisch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Folie_IEF3_englisch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Folie_IEF3_englisch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Folie_IEF3_englisch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Folie_IEF3_englisch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Folie_IEF3_englisch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Larissa">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Larissa">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IEK3 DE_1304</Template>
  <TotalTime>0</TotalTime>
  <Words>3593</Words>
  <Application>Microsoft Office PowerPoint</Application>
  <PresentationFormat>A4-Papier (210x297 mm)</PresentationFormat>
  <Paragraphs>667</Paragraphs>
  <Slides>27</Slides>
  <Notes>20</Notes>
  <HiddenSlides>0</HiddenSlides>
  <MMClips>1</MMClips>
  <ScaleCrop>false</ScaleCrop>
  <HeadingPairs>
    <vt:vector size="4" baseType="variant">
      <vt:variant>
        <vt:lpstr>Design</vt:lpstr>
      </vt:variant>
      <vt:variant>
        <vt:i4>1</vt:i4>
      </vt:variant>
      <vt:variant>
        <vt:lpstr>Folientitel</vt:lpstr>
      </vt:variant>
      <vt:variant>
        <vt:i4>27</vt:i4>
      </vt:variant>
    </vt:vector>
  </HeadingPairs>
  <TitlesOfParts>
    <vt:vector size="28" baseType="lpstr">
      <vt:lpstr>IEK-3 1304</vt:lpstr>
      <vt:lpstr>Methodische Aspekte der Systemanalyse zur Energiewende</vt:lpstr>
      <vt:lpstr>Inhalt</vt:lpstr>
      <vt:lpstr>Aufgaben von Systemanalysen zur Energiewende</vt:lpstr>
      <vt:lpstr>Herausforderungen von Systemanalysen zur Energiewende</vt:lpstr>
      <vt:lpstr>PowerPoint-Präsentation</vt:lpstr>
      <vt:lpstr>PowerPoint-Präsentation</vt:lpstr>
      <vt:lpstr>PowerPoint-Präsentation</vt:lpstr>
      <vt:lpstr>PowerPoint-Präsentation</vt:lpstr>
      <vt:lpstr>Abschätzungen zur stofflichen Nutzung von Braunkohle  am Beispiel der Methanolsynthese</vt:lpstr>
      <vt:lpstr>Prozesskettenanalyse: Vergleich von H2 und CH4 als Power-to-gas Kraftstoffoptionen</vt:lpstr>
      <vt:lpstr>PowerPoint-Präsentation</vt:lpstr>
      <vt:lpstr>Beispiele für eine konkrete Methodenauswahl</vt:lpstr>
      <vt:lpstr>PowerPoint-Präsentation</vt:lpstr>
      <vt:lpstr>PowerPoint-Präsentation</vt:lpstr>
      <vt:lpstr>Methode: Monte-Carlo-Simulation</vt:lpstr>
      <vt:lpstr>Monte-Carlo-Simulation der Wasserstoff-Transportkosten als Beispiel am IEK-3</vt:lpstr>
      <vt:lpstr>Methode: Agentenbasierte Modellierung</vt:lpstr>
      <vt:lpstr>PowerPoint-Präsentation</vt:lpstr>
      <vt:lpstr>Zusammenfassung</vt:lpstr>
      <vt:lpstr>Vielen Dank für Ihre Aufmerksamkeit Die Gesichter der Verfahrens- und Systemanalyse (VSA)</vt:lpstr>
      <vt:lpstr>Entwurf flächendeckender H2 Versorgungsinfrastrukturen hier: H2 als Kraftstoff für den Straßenverkehr auf Basis erneuerbarer Energien</vt:lpstr>
      <vt:lpstr>Multi-Criteria Decision Analysis</vt:lpstr>
      <vt:lpstr>Methoden der MCDA</vt:lpstr>
      <vt:lpstr>Struktur einer MCDA</vt:lpstr>
      <vt:lpstr>Beispiel MCDA: Verwendung von überschüssigem Windstrom </vt:lpstr>
      <vt:lpstr>Beispiel MCDA: Analyse von Stahlerzeugungstechnologien</vt:lpstr>
      <vt:lpstr>Fazit MCDA</vt:lpstr>
    </vt:vector>
  </TitlesOfParts>
  <Company>FZJ</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Kein Folientitel</dc:title>
  <dc:creator>IEV003</dc:creator>
  <cp:lastModifiedBy>Martin Robinius</cp:lastModifiedBy>
  <cp:revision>1115</cp:revision>
  <cp:lastPrinted>2016-02-17T13:14:49Z</cp:lastPrinted>
  <dcterms:created xsi:type="dcterms:W3CDTF">2001-08-30T20:08:00Z</dcterms:created>
  <dcterms:modified xsi:type="dcterms:W3CDTF">2016-03-07T15:46:54Z</dcterms:modified>
</cp:coreProperties>
</file>