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85" r:id="rId3"/>
    <p:sldId id="324" r:id="rId4"/>
    <p:sldId id="323" r:id="rId5"/>
    <p:sldId id="338" r:id="rId6"/>
    <p:sldId id="316" r:id="rId7"/>
    <p:sldId id="337" r:id="rId8"/>
    <p:sldId id="334" r:id="rId9"/>
    <p:sldId id="336" r:id="rId10"/>
    <p:sldId id="326" r:id="rId11"/>
    <p:sldId id="300" r:id="rId12"/>
    <p:sldId id="305" r:id="rId13"/>
    <p:sldId id="304" r:id="rId14"/>
    <p:sldId id="306" r:id="rId15"/>
    <p:sldId id="322" r:id="rId16"/>
  </p:sldIdLst>
  <p:sldSz cx="9906000" cy="6858000" type="A4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2"/>
    <a:srgbClr val="996633"/>
    <a:srgbClr val="CC6600"/>
    <a:srgbClr val="E7F6FF"/>
    <a:srgbClr val="E6E6FF"/>
    <a:srgbClr val="663300"/>
    <a:srgbClr val="00C85A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3" autoAdjust="0"/>
    <p:restoredTop sz="97548" autoAdjust="0"/>
  </p:normalViewPr>
  <p:slideViewPr>
    <p:cSldViewPr>
      <p:cViewPr varScale="1">
        <p:scale>
          <a:sx n="114" d="100"/>
          <a:sy n="114" d="100"/>
        </p:scale>
        <p:origin x="-1830" y="-108"/>
      </p:cViewPr>
      <p:guideLst>
        <p:guide orient="horz" pos="2160"/>
        <p:guide pos="29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0" tIns="45135" rIns="90270" bIns="4513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0" tIns="45135" rIns="90270" bIns="4513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0" tIns="45135" rIns="90270" bIns="4513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0" tIns="45135" rIns="90270" bIns="4513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8DD6C6F-1581-43EC-98AD-62C40C6EF0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48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0" tIns="45135" rIns="90270" bIns="4513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0" tIns="45135" rIns="90270" bIns="4513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0" tIns="45135" rIns="90270" bIns="45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0" tIns="45135" rIns="90270" bIns="4513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0" tIns="45135" rIns="90270" bIns="4513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E8A97E8-0B1B-4389-81BD-A3D0679C74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378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71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F41C6D-6AE0-4B11-883B-7A0D57F9B5CC}" type="slidenum">
              <a:rPr lang="de-DE" altLang="de-DE" smtClean="0"/>
              <a:pPr eaLnBrk="1" hangingPunct="1">
                <a:spcBef>
                  <a:spcPct val="0"/>
                </a:spcBef>
              </a:pPr>
              <a:t>0</a:t>
            </a:fld>
            <a:endParaRPr lang="de-DE" altLang="de-DE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42908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856" indent="-172856">
              <a:buFontTx/>
              <a:buChar char="-"/>
            </a:pPr>
            <a:r>
              <a:rPr lang="en-US" noProof="0" dirty="0" smtClean="0"/>
              <a:t>Our scenario (wind power increased, PV kept constant)</a:t>
            </a:r>
          </a:p>
          <a:p>
            <a:pPr marL="172856" indent="-172856">
              <a:buFontTx/>
              <a:buChar char="-"/>
            </a:pPr>
            <a:r>
              <a:rPr lang="en-US" noProof="0" dirty="0" smtClean="0"/>
              <a:t>Time-dependent fluctuation</a:t>
            </a:r>
            <a:r>
              <a:rPr lang="en-US" baseline="0" noProof="0" dirty="0" smtClean="0"/>
              <a:t>, surplus; Here: More production in winter than in summer (typical for wind)</a:t>
            </a:r>
          </a:p>
          <a:p>
            <a:pPr marL="172856" indent="-172856">
              <a:buFontTx/>
              <a:buChar char="-"/>
            </a:pPr>
            <a:r>
              <a:rPr lang="en-US" noProof="0" dirty="0" smtClean="0"/>
              <a:t>Seasonal storage / long term storage</a:t>
            </a:r>
            <a:r>
              <a:rPr lang="en-US" baseline="0" noProof="0" dirty="0" smtClean="0"/>
              <a:t> necessary</a:t>
            </a:r>
          </a:p>
          <a:p>
            <a:pPr marL="172856" indent="-172856">
              <a:buFont typeface="Wingdings"/>
              <a:buChar char="à"/>
            </a:pPr>
            <a:r>
              <a:rPr lang="en-US" baseline="0" noProof="0" dirty="0" smtClean="0"/>
              <a:t>The amount of required storage differs. VDE (</a:t>
            </a:r>
            <a:r>
              <a:rPr lang="en-US" dirty="0">
                <a:latin typeface="Times New Roman" pitchFamily="18" charset="0"/>
              </a:rPr>
              <a:t>Association for Electrical, Electronic and Information Technologies) </a:t>
            </a:r>
            <a:r>
              <a:rPr lang="en-US" baseline="0" noProof="0" dirty="0" smtClean="0"/>
              <a:t>predicts for an 80% renewable scenario a demand of 7.5 </a:t>
            </a:r>
            <a:r>
              <a:rPr lang="en-US" baseline="0" noProof="0" dirty="0" err="1" smtClean="0"/>
              <a:t>TWh</a:t>
            </a:r>
            <a:r>
              <a:rPr lang="en-US" baseline="0" noProof="0" dirty="0" smtClean="0"/>
              <a:t> long term storage capacity. This increases </a:t>
            </a:r>
            <a:r>
              <a:rPr lang="en-US" baseline="0" noProof="0" dirty="0" err="1" smtClean="0"/>
              <a:t>overproportional</a:t>
            </a:r>
            <a:r>
              <a:rPr lang="en-US" baseline="0" noProof="0" dirty="0" smtClean="0"/>
              <a:t> for higher shares of renewables.</a:t>
            </a:r>
          </a:p>
          <a:p>
            <a:pPr marL="172856" indent="-172856">
              <a:buFontTx/>
              <a:buChar char="-"/>
            </a:pPr>
            <a:r>
              <a:rPr lang="en-US" baseline="0" noProof="0" dirty="0" smtClean="0"/>
              <a:t>This chart does not show the regional imbalances </a:t>
            </a:r>
            <a:r>
              <a:rPr lang="en-US" baseline="0" noProof="0" dirty="0" smtClean="0">
                <a:sym typeface="Wingdings" pitchFamily="2" charset="2"/>
              </a:rPr>
              <a:t> the local surplus is even higher</a:t>
            </a:r>
            <a:endParaRPr lang="en-US" baseline="0" noProof="0" dirty="0" smtClean="0"/>
          </a:p>
          <a:p>
            <a:endParaRPr lang="en-US" baseline="0" noProof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B252-B0FA-4A14-BA1F-100FDFD784F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27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286000"/>
            <a:ext cx="9906000" cy="4572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3A6F8A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de-DE" sz="2400" b="0" smtClean="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86000"/>
            <a:ext cx="136525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de-DE" sz="2400" b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0"/>
            <a:ext cx="136525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de-DE" sz="2400" b="0" smtClean="0">
              <a:ea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413" y="0"/>
            <a:ext cx="136525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de-DE" sz="2400" b="0" smtClean="0"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3825" y="2286000"/>
            <a:ext cx="136525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de-DE" sz="2400" b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3825" y="4572000"/>
            <a:ext cx="136525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de-DE" sz="2400" b="0" smtClean="0">
              <a:ea typeface="ＭＳ Ｐゴシック" charset="-128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16200000">
            <a:off x="-1077119" y="932656"/>
            <a:ext cx="2478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900" b="0" smtClean="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1" name="Picture 12" descr="Logo_FZ_Jülich_NEU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54000"/>
            <a:ext cx="2514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344488" y="6584950"/>
            <a:ext cx="3044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200" b="0" dirty="0" smtClean="0">
                <a:solidFill>
                  <a:schemeClr val="bg1"/>
                </a:solidFill>
              </a:rPr>
              <a:t>IEK-3: Elektrochemische Verfahrenstechnik</a:t>
            </a:r>
          </a:p>
        </p:txBody>
      </p:sp>
      <p:sp>
        <p:nvSpPr>
          <p:cNvPr id="114702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08088" y="2492375"/>
            <a:ext cx="7772400" cy="1101725"/>
          </a:xfrm>
        </p:spPr>
        <p:txBody>
          <a:bodyPr wrap="square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11470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857375" y="3860800"/>
            <a:ext cx="6400800" cy="838200"/>
          </a:xfrm>
        </p:spPr>
        <p:txBody>
          <a:bodyPr wrap="square"/>
          <a:lstStyle>
            <a:lvl1pPr marL="0" indent="0"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2431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44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476750" y="407988"/>
            <a:ext cx="1333500" cy="28797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3075" y="407988"/>
            <a:ext cx="3851275" cy="28797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35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39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686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2217738" cy="168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65438" y="1600200"/>
            <a:ext cx="2217737" cy="168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98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91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97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72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268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758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1588" y="0"/>
            <a:ext cx="136525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de-DE" sz="2400" b="0" smtClean="0">
              <a:ea typeface="ＭＳ Ｐゴシック" charset="-128"/>
            </a:endParaRP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4572000"/>
            <a:ext cx="136525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de-DE" sz="2400" b="0" smtClean="0">
              <a:ea typeface="ＭＳ Ｐゴシック" charset="-128"/>
            </a:endParaRP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125413" y="0"/>
            <a:ext cx="136525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de-DE" sz="2400" b="0" smtClean="0">
              <a:ea typeface="ＭＳ Ｐゴシック" charset="-128"/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123825" y="2286000"/>
            <a:ext cx="136525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de-DE" sz="2400" b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123825" y="4572000"/>
            <a:ext cx="136525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de-DE" sz="2400" b="0" smtClean="0">
              <a:ea typeface="ＭＳ Ｐゴシック" charset="-128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488950" y="6424613"/>
            <a:ext cx="7407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000" b="0" smtClean="0">
                <a:solidFill>
                  <a:srgbClr val="3A6F8A"/>
                </a:solidFill>
                <a:ea typeface="ＭＳ Ｐゴシック" charset="-128"/>
              </a:rPr>
              <a:t>								</a:t>
            </a:r>
          </a:p>
        </p:txBody>
      </p:sp>
      <p:pic>
        <p:nvPicPr>
          <p:cNvPr id="1032" name="Picture 10" descr="Logo_FZ_Jülich_NEU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36525"/>
            <a:ext cx="1447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"/>
          <p:cNvSpPr>
            <a:spLocks noChangeArrowheads="1"/>
          </p:cNvSpPr>
          <p:nvPr/>
        </p:nvSpPr>
        <p:spPr bwMode="auto">
          <a:xfrm>
            <a:off x="488950" y="404813"/>
            <a:ext cx="84201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de-DE" sz="2000" smtClean="0">
              <a:solidFill>
                <a:srgbClr val="005B82"/>
              </a:solidFill>
            </a:endParaRP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344488" y="6584950"/>
            <a:ext cx="9705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200" b="0" dirty="0" smtClean="0">
                <a:solidFill>
                  <a:srgbClr val="515355"/>
                </a:solidFill>
              </a:rPr>
              <a:t>IEK-3: Elektrochemische Verfahrenstechnik                                                                    </a:t>
            </a:r>
            <a:r>
              <a:rPr lang="de-DE" sz="1200" b="0" dirty="0" smtClean="0">
                <a:solidFill>
                  <a:srgbClr val="3A6F8A"/>
                </a:solidFill>
              </a:rPr>
              <a:t>                                                                                </a:t>
            </a:r>
            <a:fld id="{825981AF-55D4-4D3D-AA66-DC6A257F3846}" type="slidenum">
              <a:rPr lang="de-DE" sz="1200" b="0" smtClean="0">
                <a:solidFill>
                  <a:srgbClr val="515355"/>
                </a:solidFill>
              </a:rPr>
              <a:pPr eaLnBrk="1" hangingPunct="1">
                <a:defRPr/>
              </a:pPr>
              <a:t>‹Nr.›</a:t>
            </a:fld>
            <a:endParaRPr lang="de-DE" b="0" dirty="0" smtClean="0"/>
          </a:p>
        </p:txBody>
      </p:sp>
      <p:sp>
        <p:nvSpPr>
          <p:cNvPr id="1035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407988"/>
            <a:ext cx="533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36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458787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B8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B8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B8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B8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>
          <a:solidFill>
            <a:srgbClr val="005B8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>
          <a:solidFill>
            <a:srgbClr val="005B8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i="1">
          <a:solidFill>
            <a:srgbClr val="005B8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>
          <a:solidFill>
            <a:srgbClr val="005B8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>
          <a:solidFill>
            <a:srgbClr val="005B8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>
          <a:solidFill>
            <a:srgbClr val="005B8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>
          <a:solidFill>
            <a:srgbClr val="005B8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>
          <a:solidFill>
            <a:srgbClr val="005B8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>
          <a:solidFill>
            <a:srgbClr val="005B8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60388" y="2625457"/>
            <a:ext cx="8929687" cy="3600986"/>
          </a:xfrm>
        </p:spPr>
        <p:txBody>
          <a:bodyPr/>
          <a:lstStyle/>
          <a:p>
            <a:pPr eaLnBrk="1" hangingPunct="1">
              <a:defRPr/>
            </a:pPr>
            <a:r>
              <a:rPr lang="de-DE" kern="1200" dirty="0" smtClean="0">
                <a:solidFill>
                  <a:srgbClr val="FFFFFF"/>
                </a:solidFill>
                <a:ea typeface="+mn-ea"/>
                <a:cs typeface="+mn-cs"/>
              </a:rPr>
              <a:t>Wasserstoff als Energieträger der Energiewende</a:t>
            </a:r>
            <a:r>
              <a:rPr lang="de-DE" kern="12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de-DE" kern="12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de-DE" sz="2000" b="0" kern="1200" dirty="0" smtClean="0">
                <a:solidFill>
                  <a:srgbClr val="FFFFFF"/>
                </a:solidFill>
                <a:ea typeface="+mn-ea"/>
                <a:cs typeface="+mn-cs"/>
              </a:rPr>
              <a:t>Eine Systemanalyse</a:t>
            </a:r>
            <a:r>
              <a:rPr lang="de-DE" kern="12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de-DE" kern="12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de-DE" sz="2400" kern="12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de-DE" sz="2400" kern="12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de-DE" sz="1600" kern="12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de-DE" sz="1600" kern="12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de-DE" sz="1600" kern="12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de-DE" sz="1600" kern="12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de-DE" sz="2000" kern="1200" dirty="0" smtClean="0">
                <a:solidFill>
                  <a:srgbClr val="FFFFFF"/>
                </a:solidFill>
                <a:ea typeface="+mn-ea"/>
                <a:cs typeface="+mn-cs"/>
              </a:rPr>
              <a:t>Sebastian Schiebahn, Thomas Grube, Martin Robinius,</a:t>
            </a:r>
            <a:br>
              <a:rPr lang="de-DE" sz="2000" kern="1200" dirty="0" smtClean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de-DE" sz="2000" kern="1200" dirty="0" smtClean="0">
                <a:solidFill>
                  <a:srgbClr val="FFFFFF"/>
                </a:solidFill>
                <a:ea typeface="+mn-ea"/>
                <a:cs typeface="+mn-cs"/>
              </a:rPr>
              <a:t>Vanessa Tietze, Detlef Stolten</a:t>
            </a:r>
            <a:r>
              <a:rPr lang="de-DE" sz="1600" b="0" kern="1200" dirty="0" smtClean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de-DE" sz="1600" b="0" kern="1200" dirty="0" smtClean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de-DE" sz="1600" b="0" kern="1200" dirty="0" smtClean="0">
                <a:solidFill>
                  <a:srgbClr val="FFFFFF"/>
                </a:solidFill>
                <a:ea typeface="+mn-ea"/>
                <a:cs typeface="+mn-cs"/>
              </a:rPr>
              <a:t>IEK-3: Elektrochemische Verfahrenstechnik</a:t>
            </a:r>
            <a:br>
              <a:rPr lang="de-DE" sz="1600" b="0" kern="1200" dirty="0" smtClean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de-DE" sz="1600" kern="12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de-DE" sz="1600" kern="12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de-DE" sz="1600" kern="12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de-DE" sz="1600" kern="12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de-DE" sz="2000" kern="1200" dirty="0" smtClean="0">
                <a:solidFill>
                  <a:srgbClr val="FFFFFF"/>
                </a:solidFill>
                <a:ea typeface="+mn-ea"/>
                <a:cs typeface="+mn-cs"/>
              </a:rPr>
              <a:t>DPG Jahrestagung in Regensburg</a:t>
            </a:r>
            <a:r>
              <a:rPr lang="de-DE" sz="1600" kern="12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de-DE" sz="1600" kern="12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de-DE" sz="1600" kern="1200" dirty="0" smtClean="0">
                <a:solidFill>
                  <a:srgbClr val="FFFFFF"/>
                </a:solidFill>
                <a:ea typeface="+mn-ea"/>
                <a:cs typeface="+mn-cs"/>
              </a:rPr>
              <a:t>7</a:t>
            </a:r>
            <a:r>
              <a:rPr lang="de-DE" sz="1600" b="0" kern="1200" dirty="0" smtClean="0">
                <a:solidFill>
                  <a:srgbClr val="FFFFFF"/>
                </a:solidFill>
                <a:ea typeface="+mn-ea"/>
                <a:cs typeface="+mn-cs"/>
              </a:rPr>
              <a:t>. März 2016</a:t>
            </a:r>
            <a:endParaRPr lang="de-DE" sz="1600" b="0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48" y="1171574"/>
            <a:ext cx="4745735" cy="29569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075" y="299394"/>
            <a:ext cx="4832413" cy="461665"/>
          </a:xfrm>
        </p:spPr>
        <p:txBody>
          <a:bodyPr/>
          <a:lstStyle/>
          <a:p>
            <a:r>
              <a:rPr lang="de-DE" sz="2400" dirty="0" smtClean="0"/>
              <a:t>H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-Nachfrage und </a:t>
            </a:r>
            <a:r>
              <a:rPr lang="de-DE" sz="2400" dirty="0"/>
              <a:t>H</a:t>
            </a:r>
            <a:r>
              <a:rPr lang="de-DE" sz="2400" baseline="-25000" dirty="0"/>
              <a:t>2</a:t>
            </a:r>
            <a:r>
              <a:rPr lang="de-DE" sz="2400" dirty="0"/>
              <a:t>-Produktion</a:t>
            </a:r>
          </a:p>
        </p:txBody>
      </p:sp>
      <p:sp>
        <p:nvSpPr>
          <p:cNvPr id="10" name="Geschweifte Klammer links 9"/>
          <p:cNvSpPr/>
          <p:nvPr/>
        </p:nvSpPr>
        <p:spPr bwMode="auto">
          <a:xfrm rot="16200000">
            <a:off x="2403475" y="3430572"/>
            <a:ext cx="276225" cy="4105277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66700" y="5596493"/>
            <a:ext cx="477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2,93</a:t>
            </a:r>
            <a:r>
              <a:rPr lang="de-DE" sz="1600" b="0" dirty="0" smtClean="0"/>
              <a:t> Mio. t</a:t>
            </a:r>
            <a:r>
              <a:rPr lang="de-DE" sz="1600" b="0" baseline="-25000" dirty="0" smtClean="0"/>
              <a:t>H2</a:t>
            </a:r>
            <a:r>
              <a:rPr lang="de-DE" sz="1600" b="0" dirty="0" smtClean="0"/>
              <a:t>/a </a:t>
            </a:r>
          </a:p>
          <a:p>
            <a:pPr marL="285750" indent="-285750">
              <a:buFont typeface="Wingdings"/>
              <a:buChar char="à"/>
            </a:pPr>
            <a:r>
              <a:rPr lang="de-DE" sz="1600" b="0" dirty="0" smtClean="0">
                <a:sym typeface="Wingdings" panose="05000000000000000000" pitchFamily="2" charset="2"/>
              </a:rPr>
              <a:t>33,9 Mio. FCEV ≈ </a:t>
            </a:r>
            <a:r>
              <a:rPr lang="de-DE" sz="1600" b="0" dirty="0" smtClean="0"/>
              <a:t> 77,4 % PKW-Bestand</a:t>
            </a:r>
          </a:p>
          <a:p>
            <a:pPr marL="285750" indent="-285750">
              <a:buFont typeface="Wingdings"/>
              <a:buChar char="à"/>
            </a:pPr>
            <a:r>
              <a:rPr lang="de-DE" sz="1600" b="0" dirty="0" smtClean="0"/>
              <a:t>9450 H</a:t>
            </a:r>
            <a:r>
              <a:rPr lang="de-DE" sz="1600" b="0" baseline="-25000" dirty="0" smtClean="0"/>
              <a:t>2</a:t>
            </a:r>
            <a:r>
              <a:rPr lang="de-DE" sz="1600" b="0" dirty="0" smtClean="0"/>
              <a:t>-Tankstellen, Ø-Nachfrage 803 kg/d</a:t>
            </a:r>
            <a:endParaRPr lang="de-DE" sz="1600" b="0" dirty="0"/>
          </a:p>
        </p:txBody>
      </p:sp>
      <p:sp>
        <p:nvSpPr>
          <p:cNvPr id="6" name="Textfeld 5"/>
          <p:cNvSpPr txBox="1"/>
          <p:nvPr/>
        </p:nvSpPr>
        <p:spPr>
          <a:xfrm>
            <a:off x="473075" y="774700"/>
            <a:ext cx="46100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 smtClean="0"/>
              <a:t>Kumulierte</a:t>
            </a:r>
            <a:r>
              <a:rPr lang="de-DE" sz="1600" b="0" dirty="0" smtClean="0"/>
              <a:t> Nachfrage in 10</a:t>
            </a:r>
            <a:r>
              <a:rPr lang="de-DE" sz="1600" b="0" baseline="30000" dirty="0" smtClean="0"/>
              <a:t>3</a:t>
            </a:r>
            <a:r>
              <a:rPr lang="de-DE" sz="1600" b="0" dirty="0" smtClean="0"/>
              <a:t> t/a</a:t>
            </a:r>
            <a:endParaRPr lang="de-DE" sz="1600" b="0" dirty="0"/>
          </a:p>
          <a:p>
            <a:pPr algn="ctr"/>
            <a:r>
              <a:rPr lang="de-DE" sz="1600" b="0" dirty="0" smtClean="0"/>
              <a:t>im Peak-Jahr 2052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949826" y="774466"/>
            <a:ext cx="46100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 smtClean="0"/>
              <a:t>Kumulierte</a:t>
            </a:r>
            <a:r>
              <a:rPr lang="de-DE" sz="1600" b="0" dirty="0" smtClean="0"/>
              <a:t> Produktion in 10</a:t>
            </a:r>
            <a:r>
              <a:rPr lang="de-DE" sz="1600" b="0" baseline="30000" dirty="0" smtClean="0"/>
              <a:t>3</a:t>
            </a:r>
            <a:r>
              <a:rPr lang="de-DE" sz="1600" b="0" dirty="0" smtClean="0"/>
              <a:t> t/a</a:t>
            </a:r>
            <a:endParaRPr lang="de-DE" sz="1600" b="0" dirty="0"/>
          </a:p>
          <a:p>
            <a:pPr algn="ctr"/>
            <a:r>
              <a:rPr lang="de-DE" sz="1600" b="0" dirty="0" smtClean="0"/>
              <a:t>im Peak-Jahr 2052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6138567" y="2911789"/>
            <a:ext cx="832503" cy="12080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19068" y="2911789"/>
            <a:ext cx="3225788" cy="12080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sz="1300" b="0" dirty="0" smtClean="0"/>
              <a:t>Elektrolyseur</a:t>
            </a:r>
          </a:p>
          <a:p>
            <a:pPr>
              <a:spcAft>
                <a:spcPts val="200"/>
              </a:spcAft>
            </a:pPr>
            <a:r>
              <a:rPr lang="de-DE" sz="1300" b="0" dirty="0" smtClean="0"/>
              <a:t>Stromnetzknoten</a:t>
            </a:r>
          </a:p>
          <a:p>
            <a:pPr>
              <a:spcAft>
                <a:spcPts val="300"/>
              </a:spcAft>
            </a:pPr>
            <a:r>
              <a:rPr lang="de-DE" sz="1300" b="0" dirty="0" smtClean="0"/>
              <a:t>Stromleitung</a:t>
            </a:r>
          </a:p>
          <a:p>
            <a:pPr>
              <a:spcAft>
                <a:spcPts val="200"/>
              </a:spcAft>
            </a:pPr>
            <a:r>
              <a:rPr lang="de-DE" sz="1300" b="0" dirty="0" smtClean="0"/>
              <a:t>Landkreis mit gen. Stromüberschuss</a:t>
            </a:r>
          </a:p>
          <a:p>
            <a:pPr>
              <a:spcAft>
                <a:spcPts val="200"/>
              </a:spcAft>
            </a:pPr>
            <a:r>
              <a:rPr lang="de-DE" sz="1300" b="0" dirty="0" smtClean="0"/>
              <a:t>Landkreis ohne (gen.) Stromüberschuss</a:t>
            </a:r>
            <a:endParaRPr lang="de-DE" sz="1300" b="0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70" y="2969170"/>
            <a:ext cx="268227" cy="1099728"/>
          </a:xfrm>
          <a:prstGeom prst="rect">
            <a:avLst/>
          </a:prstGeom>
        </p:spPr>
      </p:pic>
      <p:sp>
        <p:nvSpPr>
          <p:cNvPr id="22" name="Geschweifte Klammer links 21"/>
          <p:cNvSpPr/>
          <p:nvPr/>
        </p:nvSpPr>
        <p:spPr bwMode="auto">
          <a:xfrm rot="16200000">
            <a:off x="7110509" y="1718704"/>
            <a:ext cx="276225" cy="486727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868068" y="4290455"/>
            <a:ext cx="47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3,11</a:t>
            </a:r>
            <a:r>
              <a:rPr lang="de-DE" sz="1600" b="0" dirty="0" smtClean="0"/>
              <a:t> Mio. t</a:t>
            </a:r>
            <a:r>
              <a:rPr lang="de-DE" sz="1600" b="0" baseline="-25000" dirty="0" smtClean="0"/>
              <a:t>H2</a:t>
            </a:r>
            <a:r>
              <a:rPr lang="de-DE" sz="1600" b="0" dirty="0" smtClean="0"/>
              <a:t>/a (inkl. Verluste und Eigenbedarf)</a:t>
            </a: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464102"/>
              </p:ext>
            </p:extLst>
          </p:nvPr>
        </p:nvGraphicFramePr>
        <p:xfrm>
          <a:off x="5452795" y="4684380"/>
          <a:ext cx="360466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087"/>
                <a:gridCol w="1265787"/>
                <a:gridCol w="1265787"/>
              </a:tblGrid>
              <a:tr h="135270"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de-DE" sz="1600" b="0" baseline="-25000" dirty="0" err="1" smtClean="0">
                          <a:solidFill>
                            <a:schemeClr val="tx1"/>
                          </a:solidFill>
                        </a:rPr>
                        <a:t>inst</a:t>
                      </a:r>
                      <a:r>
                        <a:rPr lang="de-DE" sz="1600" b="0" baseline="-25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 [MW]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de-DE" sz="1600" b="0" baseline="-25000" dirty="0" smtClean="0">
                          <a:solidFill>
                            <a:schemeClr val="tx1"/>
                          </a:solidFill>
                        </a:rPr>
                        <a:t>H2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 [10</a:t>
                      </a:r>
                      <a:r>
                        <a:rPr lang="de-DE" sz="1600" b="0" baseline="30000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t/a]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905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Jemgum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6931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Etzel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9025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1060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Heide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5491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655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Moeckow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3925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456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8" t="16014" r="44179" b="6995"/>
          <a:stretch/>
        </p:blipFill>
        <p:spPr bwMode="auto">
          <a:xfrm>
            <a:off x="3213089" y="1935996"/>
            <a:ext cx="94138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5" r="2425"/>
          <a:stretch/>
        </p:blipFill>
        <p:spPr bwMode="auto">
          <a:xfrm>
            <a:off x="315217" y="1544231"/>
            <a:ext cx="2837583" cy="442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hteck 26"/>
          <p:cNvSpPr/>
          <p:nvPr/>
        </p:nvSpPr>
        <p:spPr>
          <a:xfrm>
            <a:off x="3141081" y="1484784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de-DE" sz="1400" b="0" kern="0" dirty="0" smtClean="0"/>
              <a:t>H</a:t>
            </a:r>
            <a:r>
              <a:rPr lang="de-DE" sz="1400" b="0" kern="0" baseline="-25000" dirty="0" smtClean="0"/>
              <a:t>2</a:t>
            </a:r>
            <a:r>
              <a:rPr lang="de-DE" sz="1400" b="0" kern="0" dirty="0" smtClean="0"/>
              <a:t>-Bedarf</a:t>
            </a:r>
          </a:p>
          <a:p>
            <a:pPr marL="0" lvl="1">
              <a:spcBef>
                <a:spcPts val="0"/>
              </a:spcBef>
            </a:pPr>
            <a:r>
              <a:rPr lang="de-DE" sz="1400" b="0" kern="0" dirty="0" smtClean="0"/>
              <a:t>[kg/km²∙a] </a:t>
            </a:r>
            <a:endParaRPr lang="de-DE" sz="1400" b="0" kern="0" dirty="0"/>
          </a:p>
        </p:txBody>
      </p:sp>
      <p:sp>
        <p:nvSpPr>
          <p:cNvPr id="12" name="Textfeld 11"/>
          <p:cNvSpPr txBox="1"/>
          <p:nvPr/>
        </p:nvSpPr>
        <p:spPr>
          <a:xfrm>
            <a:off x="2842422" y="4706446"/>
            <a:ext cx="1894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smtClean="0"/>
              <a:t>Entwicklung Kraftstoffverbrauch nach </a:t>
            </a:r>
            <a:r>
              <a:rPr lang="de-DE" sz="1400" b="0" dirty="0" err="1" smtClean="0"/>
              <a:t>GermanHy</a:t>
            </a:r>
            <a:endParaRPr lang="de-DE" sz="1400" b="0" dirty="0"/>
          </a:p>
        </p:txBody>
      </p:sp>
      <p:sp>
        <p:nvSpPr>
          <p:cNvPr id="18" name="Rechteck 21"/>
          <p:cNvSpPr>
            <a:spLocks noChangeArrowheads="1"/>
          </p:cNvSpPr>
          <p:nvPr/>
        </p:nvSpPr>
        <p:spPr bwMode="auto">
          <a:xfrm>
            <a:off x="330200" y="6374270"/>
            <a:ext cx="90152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000" b="0" dirty="0">
                <a:latin typeface="Arial Narrow" panose="020B0606020202030204" pitchFamily="34" charset="0"/>
              </a:rPr>
              <a:t>Tietze, V.: </a:t>
            </a:r>
            <a:r>
              <a:rPr lang="de-DE" altLang="de-DE" sz="1000" b="0" i="1" dirty="0">
                <a:latin typeface="Arial Narrow" panose="020B0606020202030204" pitchFamily="34" charset="0"/>
              </a:rPr>
              <a:t>Techno-ökonomische Bewertung von pipelinebasierten Wasserstoffversorgungssystemen für den deutschen Straßenverkehr</a:t>
            </a:r>
            <a:r>
              <a:rPr lang="de-DE" altLang="de-DE" sz="1000" b="0" dirty="0">
                <a:latin typeface="Arial Narrow" panose="020B0606020202030204" pitchFamily="34" charset="0"/>
              </a:rPr>
              <a:t>, </a:t>
            </a:r>
            <a:r>
              <a:rPr lang="de-DE" altLang="de-DE" sz="1000" b="0" dirty="0" err="1">
                <a:latin typeface="Arial Narrow" panose="020B0606020202030204" pitchFamily="34" charset="0"/>
              </a:rPr>
              <a:t>to</a:t>
            </a:r>
            <a:r>
              <a:rPr lang="de-DE" altLang="de-DE" sz="1000" b="0" dirty="0">
                <a:latin typeface="Arial Narrow" panose="020B0606020202030204" pitchFamily="34" charset="0"/>
              </a:rPr>
              <a:t> </a:t>
            </a:r>
            <a:r>
              <a:rPr lang="de-DE" altLang="de-DE" sz="1000" b="0" dirty="0" err="1">
                <a:latin typeface="Arial Narrow" panose="020B0606020202030204" pitchFamily="34" charset="0"/>
              </a:rPr>
              <a:t>be</a:t>
            </a:r>
            <a:r>
              <a:rPr lang="de-DE" altLang="de-DE" sz="1000" b="0" dirty="0">
                <a:latin typeface="Arial Narrow" panose="020B0606020202030204" pitchFamily="34" charset="0"/>
              </a:rPr>
              <a:t> </a:t>
            </a:r>
            <a:r>
              <a:rPr lang="de-DE" altLang="de-DE" sz="1000" b="0" dirty="0" err="1">
                <a:latin typeface="Arial Narrow" panose="020B0606020202030204" pitchFamily="34" charset="0"/>
              </a:rPr>
              <a:t>published</a:t>
            </a:r>
            <a:r>
              <a:rPr lang="de-DE" altLang="de-DE" sz="1000" b="0" dirty="0">
                <a:latin typeface="Arial Narrow" panose="020B0606020202030204" pitchFamily="34" charset="0"/>
              </a:rPr>
              <a:t>.</a:t>
            </a:r>
            <a:endParaRPr lang="en-US" altLang="de-DE" sz="1000" b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5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473075" y="406400"/>
            <a:ext cx="5032375" cy="400050"/>
          </a:xfrm>
        </p:spPr>
        <p:txBody>
          <a:bodyPr/>
          <a:lstStyle/>
          <a:p>
            <a:r>
              <a:rPr lang="de-DE" altLang="de-DE" smtClean="0"/>
              <a:t>Wasserstoff-Pipelinenetz für Tankstellen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78727"/>
              </p:ext>
            </p:extLst>
          </p:nvPr>
        </p:nvGraphicFramePr>
        <p:xfrm>
          <a:off x="4088904" y="1124744"/>
          <a:ext cx="5716587" cy="248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715"/>
                <a:gridCol w="2304436"/>
                <a:gridCol w="2304436"/>
              </a:tblGrid>
              <a:tr h="41849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Daten des ausgelegten H</a:t>
                      </a:r>
                      <a:r>
                        <a:rPr kumimoji="0" lang="de-DE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de-D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-Pipelinenetzes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7" marR="91447" marT="72030" marB="72030" anchor="ctr">
                    <a:solidFill>
                      <a:srgbClr val="005B8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5B8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5B82"/>
                        </a:solidFill>
                      </a:endParaRPr>
                    </a:p>
                  </a:txBody>
                  <a:tcPr/>
                </a:tc>
              </a:tr>
              <a:tr h="3880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Pipeline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72030" marB="72030" anchor="ctr">
                    <a:solidFill>
                      <a:srgbClr val="005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baseline="0" dirty="0" smtClean="0">
                          <a:solidFill>
                            <a:schemeClr val="bg1"/>
                          </a:solidFill>
                        </a:rPr>
                        <a:t>Länge / km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72030" marB="72030" anchor="ctr">
                    <a:solidFill>
                      <a:srgbClr val="005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Investkosten</a:t>
                      </a:r>
                      <a:r>
                        <a:rPr lang="de-DE" sz="1600" b="1" baseline="30000" dirty="0" smtClean="0">
                          <a:solidFill>
                            <a:schemeClr val="bg1"/>
                          </a:solidFill>
                        </a:rPr>
                        <a:t>1) </a:t>
                      </a:r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/ Mrd. €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72030" marB="72030" anchor="ctr">
                    <a:solidFill>
                      <a:srgbClr val="005B82"/>
                    </a:solidFill>
                  </a:tcPr>
                </a:tc>
              </a:tr>
              <a:tr h="370996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5B82"/>
                          </a:solidFill>
                        </a:rPr>
                        <a:t>Transport</a:t>
                      </a:r>
                      <a:endParaRPr lang="en-US" sz="1600" dirty="0">
                        <a:solidFill>
                          <a:srgbClr val="005B82"/>
                        </a:solidFill>
                      </a:endParaRPr>
                    </a:p>
                  </a:txBody>
                  <a:tcPr marL="91447" marR="91447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5B82"/>
                          </a:solidFill>
                        </a:rPr>
                        <a:t>12.100</a:t>
                      </a:r>
                      <a:endParaRPr lang="en-US" sz="1600" dirty="0">
                        <a:solidFill>
                          <a:srgbClr val="005B82"/>
                        </a:solidFill>
                      </a:endParaRPr>
                    </a:p>
                  </a:txBody>
                  <a:tcPr marL="91447" marR="91447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5B82"/>
                          </a:solidFill>
                        </a:rPr>
                        <a:t>  6,7</a:t>
                      </a:r>
                      <a:endParaRPr lang="en-US" sz="1600" dirty="0">
                        <a:solidFill>
                          <a:srgbClr val="005B82"/>
                        </a:solidFill>
                      </a:endParaRPr>
                    </a:p>
                  </a:txBody>
                  <a:tcPr marL="91447" marR="91447" marT="45739" marB="45739"/>
                </a:tc>
              </a:tr>
              <a:tr h="370996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5B82"/>
                          </a:solidFill>
                        </a:rPr>
                        <a:t>Verteilung</a:t>
                      </a:r>
                      <a:endParaRPr lang="en-US" sz="1600" dirty="0">
                        <a:solidFill>
                          <a:srgbClr val="005B82"/>
                        </a:solidFill>
                      </a:endParaRPr>
                    </a:p>
                  </a:txBody>
                  <a:tcPr marL="91447" marR="91447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5B82"/>
                          </a:solidFill>
                        </a:rPr>
                        <a:t>29.670</a:t>
                      </a:r>
                      <a:endParaRPr lang="en-US" sz="1600" dirty="0">
                        <a:solidFill>
                          <a:srgbClr val="005B82"/>
                        </a:solidFill>
                      </a:endParaRPr>
                    </a:p>
                  </a:txBody>
                  <a:tcPr marL="91447" marR="91447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5B82"/>
                          </a:solidFill>
                        </a:rPr>
                        <a:t>12</a:t>
                      </a:r>
                      <a:endParaRPr lang="en-US" sz="1600" dirty="0">
                        <a:solidFill>
                          <a:srgbClr val="005B82"/>
                        </a:solidFill>
                      </a:endParaRPr>
                    </a:p>
                  </a:txBody>
                  <a:tcPr marL="91447" marR="91447" marT="45739" marB="45739"/>
                </a:tc>
              </a:tr>
              <a:tr h="937536">
                <a:tc gridSpan="3">
                  <a:txBody>
                    <a:bodyPr/>
                    <a:lstStyle/>
                    <a:p>
                      <a:r>
                        <a:rPr lang="de-DE" sz="1600" u="sng" dirty="0" smtClean="0">
                          <a:solidFill>
                            <a:srgbClr val="005B82"/>
                          </a:solidFill>
                        </a:rPr>
                        <a:t>Annahmen:</a:t>
                      </a:r>
                      <a:r>
                        <a:rPr lang="de-DE" sz="1600" dirty="0" smtClean="0">
                          <a:solidFill>
                            <a:srgbClr val="005B82"/>
                          </a:solidFill>
                        </a:rPr>
                        <a:t>  2,93 Mio. t/a Wasserstoff</a:t>
                      </a:r>
                      <a:endParaRPr lang="en-US" sz="1600" kern="1200" dirty="0">
                        <a:solidFill>
                          <a:srgbClr val="005B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600" dirty="0" smtClean="0">
                          <a:solidFill>
                            <a:srgbClr val="005B82"/>
                          </a:solidFill>
                        </a:rPr>
                        <a:t>	    9.906 Tankstellen @ 803 kg H</a:t>
                      </a:r>
                      <a:r>
                        <a:rPr lang="de-DE" sz="1600" baseline="-25000" dirty="0" smtClean="0">
                          <a:solidFill>
                            <a:srgbClr val="005B82"/>
                          </a:solidFill>
                        </a:rPr>
                        <a:t>2</a:t>
                      </a:r>
                      <a:r>
                        <a:rPr lang="de-DE" sz="1600" dirty="0" smtClean="0">
                          <a:solidFill>
                            <a:srgbClr val="005B82"/>
                          </a:solidFill>
                        </a:rPr>
                        <a:t>/d</a:t>
                      </a:r>
                    </a:p>
                    <a:p>
                      <a:pPr>
                        <a:spcBef>
                          <a:spcPts val="900"/>
                        </a:spcBef>
                      </a:pPr>
                      <a:r>
                        <a:rPr lang="de-DE" sz="1600" kern="1200" baseline="30000" dirty="0" smtClean="0">
                          <a:solidFill>
                            <a:srgbClr val="005B82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de-DE" sz="1600" kern="1200" baseline="0" dirty="0" smtClean="0">
                          <a:solidFill>
                            <a:srgbClr val="005B82"/>
                          </a:solidFill>
                          <a:latin typeface="+mn-lt"/>
                          <a:ea typeface="+mn-ea"/>
                          <a:cs typeface="+mn-cs"/>
                        </a:rPr>
                        <a:t> inkl. Kompressoren zur Druckverlustkompensation</a:t>
                      </a:r>
                      <a:endParaRPr lang="en-US" sz="1600" kern="1200" dirty="0">
                        <a:solidFill>
                          <a:srgbClr val="005B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9" marB="45739"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5B8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60" name="Picture 28" descr="C:\Users\b.emonts\Daten\Bilder\Wasserstoffverteilung\Pipeline_Fotolia_42476687_XL_bearb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3634504"/>
            <a:ext cx="3689251" cy="245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6" y="1098400"/>
            <a:ext cx="4928468" cy="476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21"/>
          <p:cNvSpPr>
            <a:spLocks noChangeArrowheads="1"/>
          </p:cNvSpPr>
          <p:nvPr/>
        </p:nvSpPr>
        <p:spPr bwMode="auto">
          <a:xfrm>
            <a:off x="347662" y="6115075"/>
            <a:ext cx="4365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000" b="0" dirty="0" smtClean="0"/>
              <a:t>Robinius</a:t>
            </a:r>
            <a:r>
              <a:rPr lang="de-DE" altLang="de-DE" sz="1000" b="0" dirty="0"/>
              <a:t>, M</a:t>
            </a:r>
            <a:r>
              <a:rPr lang="de-DE" altLang="de-DE" sz="1000" b="0" dirty="0" smtClean="0"/>
              <a:t>.: </a:t>
            </a:r>
            <a:r>
              <a:rPr lang="de-DE" altLang="de-DE" sz="1000" b="0" i="1" dirty="0" smtClean="0"/>
              <a:t>Strom- und Gasmarktdesign zur Versorgung des deutschen Straßenverkehrs mit Wasserstoff</a:t>
            </a:r>
            <a:r>
              <a:rPr lang="de-DE" altLang="de-DE" sz="1000" b="0" dirty="0" smtClean="0"/>
              <a:t>, 2015.</a:t>
            </a:r>
            <a:endParaRPr lang="en-US" altLang="de-DE" sz="1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73075" y="252413"/>
            <a:ext cx="8831263" cy="708025"/>
          </a:xfrm>
        </p:spPr>
        <p:txBody>
          <a:bodyPr/>
          <a:lstStyle/>
          <a:p>
            <a:r>
              <a:rPr lang="de-DE" altLang="de-DE" dirty="0" smtClean="0"/>
              <a:t>Energiekonzept des IEK-3</a:t>
            </a:r>
            <a:br>
              <a:rPr lang="de-DE" altLang="de-DE" dirty="0" smtClean="0"/>
            </a:br>
            <a:r>
              <a:rPr lang="de-DE" altLang="de-DE" b="0" dirty="0" smtClean="0"/>
              <a:t>Wasserstoff für den Energie- und Kraftstoffmarkt sowie die stoffliche Nutzung</a:t>
            </a:r>
            <a:endParaRPr lang="de-DE" alt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849313" y="2965714"/>
            <a:ext cx="8783637" cy="1150937"/>
          </a:xfrm>
          <a:prstGeom prst="rect">
            <a:avLst/>
          </a:prstGeom>
          <a:solidFill>
            <a:srgbClr val="E1FFE1"/>
          </a:solidFill>
        </p:spPr>
        <p:txBody>
          <a:bodyPr lIns="72000" tIns="36000" rIns="36000" bIns="36000"/>
          <a:lstStyle/>
          <a:p>
            <a:pPr>
              <a:spcBef>
                <a:spcPts val="100"/>
              </a:spcBef>
              <a:spcAft>
                <a:spcPts val="100"/>
              </a:spcAft>
              <a:tabLst>
                <a:tab pos="23304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BZFZ [kg/100 km]: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0,92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(2010)  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→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0,58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(2050) [1],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lineare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Abnahme</a:t>
            </a:r>
            <a:endParaRPr lang="en-US" sz="1600" b="0" dirty="0">
              <a:solidFill>
                <a:srgbClr val="000000"/>
              </a:solidFill>
              <a:latin typeface="Arial Narrow" panose="020B0606020202030204" pitchFamily="34" charset="0"/>
              <a:cs typeface="Arial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tabLst>
                <a:tab pos="23304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BZFZ-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Flotte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	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Lernkurve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bis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2033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gemäß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[2];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maximaler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Anteil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in 2050: 75 % der DE-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Flotte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</a:p>
          <a:p>
            <a:pPr>
              <a:spcBef>
                <a:spcPts val="100"/>
              </a:spcBef>
              <a:spcAft>
                <a:spcPts val="100"/>
              </a:spcAft>
              <a:tabLst>
                <a:tab pos="2330450" algn="l"/>
              </a:tabLst>
              <a:defRPr/>
            </a:pP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Weitere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Annahmen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14.000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km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jährliche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Fahrleistung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12 a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Lebensdauer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Fahrzeugbestand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44 Mio. FZ’s</a:t>
            </a:r>
          </a:p>
          <a:p>
            <a:pPr marL="216000" indent="-21600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3765550" algn="l"/>
              </a:tabLst>
              <a:defRPr/>
            </a:pP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Jährlicher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 H</a:t>
            </a:r>
            <a:r>
              <a:rPr lang="en-US" sz="1600" baseline="-250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-Verbrauch:		      2.93 Mio. t</a:t>
            </a:r>
            <a:r>
              <a:rPr lang="en-US" sz="1600" baseline="-250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H2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(2052)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49313" y="1557601"/>
            <a:ext cx="8783637" cy="1366838"/>
          </a:xfrm>
          <a:prstGeom prst="rect">
            <a:avLst/>
          </a:prstGeom>
          <a:solidFill>
            <a:srgbClr val="E1FFE1"/>
          </a:solidFill>
        </p:spPr>
        <p:txBody>
          <a:bodyPr lIns="72000" tIns="36000" rIns="36000" bIns="36000"/>
          <a:lstStyle/>
          <a:p>
            <a:pPr>
              <a:spcBef>
                <a:spcPts val="100"/>
              </a:spcBef>
              <a:spcAft>
                <a:spcPts val="100"/>
              </a:spcAft>
              <a:tabLst>
                <a:tab pos="2154238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EE-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Einspeisung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[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GW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|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TWh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]:  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Onshore: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170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350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Offshore: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59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231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PV: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55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47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Hydro: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6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21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Bio: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7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44</a:t>
            </a:r>
          </a:p>
          <a:p>
            <a:pPr>
              <a:spcBef>
                <a:spcPts val="100"/>
              </a:spcBef>
              <a:spcAft>
                <a:spcPts val="100"/>
              </a:spcAft>
              <a:tabLst>
                <a:tab pos="2154238" algn="l"/>
              </a:tabLst>
              <a:defRPr/>
            </a:pP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Weitere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Annahmen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:	     </a:t>
            </a:r>
            <a:r>
              <a:rPr lang="en-US" sz="1600" b="0" dirty="0" err="1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Stromnetz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528 TWh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 err="1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Importe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28 TWh; </a:t>
            </a:r>
            <a:r>
              <a:rPr lang="en-US" sz="1600" b="0" dirty="0" err="1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Exporte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45 TWh;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Pos. </a:t>
            </a:r>
            <a:r>
              <a:rPr lang="en-US" sz="1600" b="0" dirty="0" err="1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Residuallast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Erdgas</a:t>
            </a:r>
            <a:endParaRPr lang="en-US" sz="1600" b="0" dirty="0">
              <a:solidFill>
                <a:srgbClr val="000000"/>
              </a:solidFill>
              <a:latin typeface="Arial Narrow" panose="020B0606020202030204" pitchFamily="34" charset="0"/>
              <a:cs typeface="Arial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tabLst>
                <a:tab pos="896938" algn="ctr"/>
                <a:tab pos="2690813" algn="l"/>
                <a:tab pos="4845050" algn="l"/>
                <a:tab pos="7262813" algn="ctr"/>
              </a:tabLst>
              <a:defRPr/>
            </a:pP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Stromüberschuss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und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Wasserstoffproduktion</a:t>
            </a:r>
            <a:endParaRPr lang="en-US" sz="1600" dirty="0">
              <a:solidFill>
                <a:srgbClr val="3A6F8A"/>
              </a:solidFill>
              <a:latin typeface="Arial Narrow" panose="020B0606020202030204" pitchFamily="34" charset="0"/>
              <a:cs typeface="Arial" charset="0"/>
            </a:endParaRPr>
          </a:p>
          <a:p>
            <a:pPr marL="216000" indent="-21600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3762375" algn="l"/>
                <a:tab pos="4667250" algn="ctr"/>
                <a:tab pos="4845050" algn="l"/>
              </a:tabLst>
              <a:defRPr/>
            </a:pP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„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Kupferplatte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“ und 40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GWh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Pumpspeicherkapazität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:		191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TWh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  </a:t>
            </a:r>
            <a:r>
              <a:rPr lang="en-US" sz="1600" dirty="0" smtClean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                            4,0 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Mio. t</a:t>
            </a:r>
            <a:r>
              <a:rPr lang="en-US" sz="1600" baseline="-250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H2</a:t>
            </a:r>
            <a:endParaRPr lang="en-US" sz="1600" b="0" baseline="-25000" dirty="0">
              <a:solidFill>
                <a:srgbClr val="3A6F8A"/>
              </a:solidFill>
              <a:latin typeface="Arial Narrow" panose="020B0606020202030204" pitchFamily="34" charset="0"/>
              <a:cs typeface="Arial" charset="0"/>
            </a:endParaRPr>
          </a:p>
          <a:p>
            <a:pPr marL="216000" indent="-21600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3762375" algn="l"/>
                <a:tab pos="4667250" algn="ctr"/>
                <a:tab pos="4845050" algn="l"/>
              </a:tabLst>
              <a:defRPr/>
            </a:pP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Begrenzte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Netzkapazitäten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angenommen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:			293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TWh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  </a:t>
            </a:r>
            <a:r>
              <a:rPr lang="en-US" sz="1600" b="0" dirty="0" smtClean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                            </a:t>
            </a:r>
            <a:r>
              <a:rPr lang="en-US" sz="1600" dirty="0" smtClean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6,2 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Mio. t</a:t>
            </a:r>
            <a:r>
              <a:rPr lang="en-US" sz="1600" baseline="-250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H2</a:t>
            </a:r>
            <a:endParaRPr lang="en-US" sz="1600" b="0" baseline="-25000" dirty="0">
              <a:solidFill>
                <a:srgbClr val="3A6F8A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49313" y="4157926"/>
            <a:ext cx="8783637" cy="1944688"/>
          </a:xfrm>
          <a:prstGeom prst="rect">
            <a:avLst/>
          </a:prstGeom>
          <a:solidFill>
            <a:srgbClr val="E1FFE1"/>
          </a:solidFill>
        </p:spPr>
        <p:txBody>
          <a:bodyPr lIns="72000" tIns="36000" rIns="36000" bIns="36000"/>
          <a:lstStyle/>
          <a:p>
            <a:pPr>
              <a:spcBef>
                <a:spcPts val="100"/>
              </a:spcBef>
              <a:spcAft>
                <a:spcPts val="100"/>
              </a:spcAft>
              <a:tabLst>
                <a:tab pos="23304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H</a:t>
            </a:r>
            <a:r>
              <a:rPr lang="en-US" sz="1600" baseline="-250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-Produktion:	28 GW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Elektrolyseleistung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in 15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Bezirken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in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Norddeutschland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14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Mrd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. €</a:t>
            </a:r>
          </a:p>
          <a:p>
            <a:pPr>
              <a:spcBef>
                <a:spcPts val="100"/>
              </a:spcBef>
              <a:spcAft>
                <a:spcPts val="100"/>
              </a:spcAft>
              <a:tabLst>
                <a:tab pos="23304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H</a:t>
            </a:r>
            <a:r>
              <a:rPr lang="en-US" sz="1600" baseline="-250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-Anbieter:	9.968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Tankstellen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mit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einem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Durchschnittsverkauf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von 803 kg/Tag,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20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Mrd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. €</a:t>
            </a:r>
          </a:p>
          <a:p>
            <a:pPr>
              <a:spcBef>
                <a:spcPts val="100"/>
              </a:spcBef>
              <a:spcAft>
                <a:spcPts val="100"/>
              </a:spcAft>
              <a:tabLst>
                <a:tab pos="23304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H</a:t>
            </a:r>
            <a:r>
              <a:rPr lang="en-US" sz="1600" baseline="-250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-Speicher:	48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TWh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inkl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. 60-Tagesreserve in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Salzkavernen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8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Mrd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. €</a:t>
            </a:r>
            <a:endParaRPr lang="en-US" sz="1600" b="0" dirty="0">
              <a:solidFill>
                <a:srgbClr val="000000"/>
              </a:solidFill>
              <a:latin typeface="Arial Narrow" panose="020B0606020202030204" pitchFamily="34" charset="0"/>
              <a:cs typeface="Arial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tabLst>
                <a:tab pos="23304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H</a:t>
            </a:r>
            <a:r>
              <a:rPr lang="en-US" sz="1600" baseline="-250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-Transport [3]:	12.104 km 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Pipeline-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Transportnetz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6,7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Mrd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. €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;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29.671 km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Verteilnetz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12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Mrd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. €</a:t>
            </a:r>
            <a:endParaRPr lang="en-US" sz="1600" b="0" dirty="0">
              <a:solidFill>
                <a:srgbClr val="000000"/>
              </a:solidFill>
              <a:latin typeface="Arial Narrow" panose="020B0606020202030204" pitchFamily="34" charset="0"/>
              <a:cs typeface="Arial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tabLst>
                <a:tab pos="2330450" algn="l"/>
              </a:tabLst>
              <a:defRPr/>
            </a:pP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Stromkosten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:	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LCOE Onshore: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5,8 ct/kWh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WACC: 8</a:t>
            </a:r>
            <a:r>
              <a:rPr lang="en-US" sz="1600" b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,0 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%</a:t>
            </a:r>
          </a:p>
          <a:p>
            <a:pPr marL="216000" indent="-21600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3765550" algn="l"/>
              </a:tabLst>
              <a:defRPr/>
            </a:pP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H</a:t>
            </a:r>
            <a:r>
              <a:rPr lang="en-US" sz="1600" baseline="-250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-Kostenstruktur </a:t>
            </a:r>
            <a:r>
              <a:rPr lang="en-US" sz="1600" b="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(</a:t>
            </a:r>
            <a:r>
              <a:rPr lang="en-US" sz="1600" b="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vor</a:t>
            </a:r>
            <a:r>
              <a:rPr lang="en-US" sz="1600" b="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Steuer</a:t>
            </a:r>
            <a:r>
              <a:rPr lang="en-US" sz="1600" b="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) [ct/kWh]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	</a:t>
            </a:r>
            <a:r>
              <a:rPr lang="en-US" sz="1600" b="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Energie</a:t>
            </a:r>
            <a:r>
              <a:rPr lang="en-US" sz="1600" b="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: 8,5; Invest: 3,4; </a:t>
            </a:r>
            <a:r>
              <a:rPr lang="en-US" sz="1600" b="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Kapital</a:t>
            </a:r>
            <a:r>
              <a:rPr lang="en-US" sz="1600" b="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: 2,3; OPEX: 2,3</a:t>
            </a:r>
          </a:p>
          <a:p>
            <a:pPr marL="216000" indent="-21600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3765550" algn="l"/>
              </a:tabLst>
              <a:defRPr/>
            </a:pP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H</a:t>
            </a:r>
            <a:r>
              <a:rPr lang="en-US" sz="1600" baseline="-250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-Bereitstellungskosten</a:t>
            </a:r>
            <a:r>
              <a:rPr lang="en-US" sz="1600" b="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(</a:t>
            </a:r>
            <a:r>
              <a:rPr lang="en-US" sz="1600" b="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vor</a:t>
            </a:r>
            <a:r>
              <a:rPr lang="en-US" sz="1600" b="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Steuer</a:t>
            </a:r>
            <a:r>
              <a:rPr lang="en-US" sz="1600" b="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)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:	</a:t>
            </a:r>
            <a:r>
              <a:rPr lang="en-US" sz="1600" dirty="0" smtClean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17,5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ct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/kWh   →   </a:t>
            </a:r>
            <a:r>
              <a:rPr lang="en-US" sz="1600" dirty="0" smtClean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5,83 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€/kg   →    </a:t>
            </a:r>
            <a:r>
              <a:rPr lang="en-US" sz="1600" dirty="0" smtClean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3,38 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€/100 km</a:t>
            </a:r>
            <a:r>
              <a:rPr lang="en-US" sz="1600" baseline="-250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(2050)</a:t>
            </a:r>
            <a:endParaRPr lang="en-US" sz="1600" b="0" dirty="0">
              <a:solidFill>
                <a:srgbClr val="3A6F8A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56688" y="1556792"/>
            <a:ext cx="288000" cy="1368000"/>
          </a:xfrm>
          <a:prstGeom prst="rect">
            <a:avLst/>
          </a:prstGeom>
          <a:solidFill>
            <a:srgbClr val="3A6F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sz="15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H</a:t>
            </a:r>
            <a:r>
              <a:rPr lang="en-US" sz="1500" baseline="-250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r>
              <a:rPr lang="en-US" sz="15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-Produktion/a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556688" y="2956362"/>
            <a:ext cx="288000" cy="1170000"/>
          </a:xfrm>
          <a:prstGeom prst="rect">
            <a:avLst/>
          </a:prstGeom>
          <a:solidFill>
            <a:srgbClr val="3A6F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sz="15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H</a:t>
            </a:r>
            <a:r>
              <a:rPr lang="en-US" sz="1500" baseline="-250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r>
              <a:rPr lang="en-US" sz="15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-Verbrauch/a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556688" y="4148999"/>
            <a:ext cx="288000" cy="1944000"/>
          </a:xfrm>
          <a:prstGeom prst="rect">
            <a:avLst/>
          </a:prstGeom>
          <a:solidFill>
            <a:srgbClr val="3A6F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sz="1500" dirty="0" err="1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Ergebnisse</a:t>
            </a:r>
            <a:endParaRPr lang="en-US" sz="1500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cxnSp>
        <p:nvCxnSpPr>
          <p:cNvPr id="27657" name="Gerade Verbindung 43"/>
          <p:cNvCxnSpPr>
            <a:cxnSpLocks noChangeShapeType="1"/>
          </p:cNvCxnSpPr>
          <p:nvPr/>
        </p:nvCxnSpPr>
        <p:spPr bwMode="auto">
          <a:xfrm>
            <a:off x="554038" y="4134114"/>
            <a:ext cx="9072562" cy="0"/>
          </a:xfrm>
          <a:prstGeom prst="line">
            <a:avLst/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8" name="Gerade Verbindung 3"/>
          <p:cNvCxnSpPr>
            <a:cxnSpLocks noChangeShapeType="1"/>
          </p:cNvCxnSpPr>
          <p:nvPr/>
        </p:nvCxnSpPr>
        <p:spPr bwMode="auto">
          <a:xfrm>
            <a:off x="554038" y="2945076"/>
            <a:ext cx="9072562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9" name="Textfeld 1"/>
          <p:cNvSpPr txBox="1">
            <a:spLocks noChangeArrowheads="1"/>
          </p:cNvSpPr>
          <p:nvPr/>
        </p:nvSpPr>
        <p:spPr bwMode="auto">
          <a:xfrm>
            <a:off x="555625" y="957263"/>
            <a:ext cx="9221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>
                <a:solidFill>
                  <a:srgbClr val="005B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i="1">
                <a:solidFill>
                  <a:srgbClr val="005B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de-DE" sz="1600">
                <a:solidFill>
                  <a:srgbClr val="3A6F8A"/>
                </a:solidFill>
              </a:rPr>
              <a:t>Mengen- und Kostengerüst eines erneuerbar dominierten Energieszenarios für DE</a:t>
            </a:r>
            <a:br>
              <a:rPr lang="en-US" altLang="de-DE" sz="1600">
                <a:solidFill>
                  <a:srgbClr val="3A6F8A"/>
                </a:solidFill>
              </a:rPr>
            </a:br>
            <a:r>
              <a:rPr lang="en-US" altLang="de-DE" sz="1600" b="0">
                <a:solidFill>
                  <a:schemeClr val="tx1"/>
                </a:solidFill>
              </a:rPr>
              <a:t>Bewertung basiert auf kommunalem Level mit stündlicher</a:t>
            </a:r>
            <a:r>
              <a:rPr lang="en-US" altLang="de-DE" sz="1600" b="0">
                <a:solidFill>
                  <a:srgbClr val="000000"/>
                </a:solidFill>
              </a:rPr>
              <a:t> Netzlastauflösung und EE-Einspeisung</a:t>
            </a:r>
            <a:endParaRPr lang="de-DE" altLang="de-DE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393160" y="2228370"/>
                <a:ext cx="1653465" cy="703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3A6F8A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mPr>
                        <m:mr>
                          <m:e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en-US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brk m:alnAt="2"/>
                                  </m:rPr>
                                  <a:rPr lang="en-US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𝜼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3A6F8A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  <m:brk m:alnAt="2"/>
                                      </m:rPr>
                                      <a:rPr lang="de-DE" b="0">
                                        <a:solidFill>
                                          <a:srgbClr val="3A6F8A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 b="0">
                                        <a:solidFill>
                                          <a:srgbClr val="3A6F8A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lektrl</m:t>
                                    </m:r>
                                    <m:r>
                                      <a:rPr lang="de-DE" b="0">
                                        <a:solidFill>
                                          <a:srgbClr val="3A6F8A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.</m:t>
                                    </m:r>
                                  </m:e>
                                </m:d>
                                <m:r>
                                  <m:rPr>
                                    <m:brk m:alnAt="2"/>
                                  </m:rPr>
                                  <a:rPr lang="de-DE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de-DE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𝟕𝟎</m:t>
                                </m:r>
                                <m:r>
                                  <a:rPr lang="de-DE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%</m:t>
                                </m:r>
                              </m:e>
                            </m:groupChr>
                            <m:r>
                              <m:rPr>
                                <m:nor/>
                              </m:rPr>
                              <a:rPr lang="de-DE" dirty="0"/>
                              <m:t> </m:t>
                            </m:r>
                          </m:e>
                        </m:mr>
                        <m:mr>
                          <m:e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en-US" i="1" smtClean="0">
                                    <a:solidFill>
                                      <a:srgbClr val="3A6F8A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brk m:alnAt="2"/>
                                  </m:rPr>
                                  <a:rPr lang="de-DE" b="1" i="1" smtClean="0">
                                    <a:solidFill>
                                      <a:srgbClr val="3A6F8A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 </m:t>
                                </m:r>
                                <m:r>
                                  <a:rPr lang="de-DE" b="1" i="1" smtClean="0">
                                    <a:solidFill>
                                      <a:srgbClr val="3A6F8A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                                  </m:t>
                                </m:r>
                              </m:e>
                            </m:groupChr>
                            <m:r>
                              <m:rPr>
                                <m:nor/>
                              </m:rPr>
                              <a:rPr lang="de-DE" dirty="0"/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160" y="2228370"/>
                <a:ext cx="1653465" cy="7032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"/>
          <p:cNvSpPr txBox="1">
            <a:spLocks noChangeArrowheads="1"/>
          </p:cNvSpPr>
          <p:nvPr/>
        </p:nvSpPr>
        <p:spPr bwMode="auto">
          <a:xfrm>
            <a:off x="741363" y="6107113"/>
            <a:ext cx="469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>
                <a:latin typeface="Arial Narrow" pitchFamily="34" charset="0"/>
              </a:rPr>
              <a:t>LCOE:  Levelized Cost of Energy (DE: mittlere Energieerzeugungskosten)</a:t>
            </a:r>
          </a:p>
          <a:p>
            <a:pPr eaLnBrk="1" hangingPunct="1"/>
            <a:r>
              <a:rPr lang="de-DE" altLang="de-DE" sz="1000" b="0">
                <a:latin typeface="Arial Narrow" pitchFamily="34" charset="0"/>
              </a:rPr>
              <a:t>WACC: Weighted Average Cost of Capital (DE: gewichteter durchschnittlicher Kapitalkostensatz) </a:t>
            </a:r>
          </a:p>
        </p:txBody>
      </p:sp>
      <p:sp>
        <p:nvSpPr>
          <p:cNvPr id="16" name="Rechteck 2"/>
          <p:cNvSpPr>
            <a:spLocks noChangeArrowheads="1"/>
          </p:cNvSpPr>
          <p:nvPr/>
        </p:nvSpPr>
        <p:spPr bwMode="auto">
          <a:xfrm>
            <a:off x="6281738" y="6126163"/>
            <a:ext cx="3224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[1]  </a:t>
            </a:r>
            <a:r>
              <a:rPr lang="en-US" altLang="de-DE" sz="1000" b="0" dirty="0" err="1">
                <a:solidFill>
                  <a:srgbClr val="000000"/>
                </a:solidFill>
                <a:latin typeface="Arial Narrow" pitchFamily="34" charset="0"/>
              </a:rPr>
              <a:t>GermanHy</a:t>
            </a:r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 (2009), Scenario “</a:t>
            </a:r>
            <a:r>
              <a:rPr lang="en-US" altLang="de-DE" sz="1000" b="0" dirty="0" err="1">
                <a:solidFill>
                  <a:srgbClr val="000000"/>
                </a:solidFill>
                <a:latin typeface="Arial Narrow" pitchFamily="34" charset="0"/>
              </a:rPr>
              <a:t>Moderat</a:t>
            </a:r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”</a:t>
            </a:r>
          </a:p>
          <a:p>
            <a:pPr eaLnBrk="1" hangingPunct="1"/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[2]  H</a:t>
            </a:r>
            <a:r>
              <a:rPr lang="en-US" altLang="de-DE" sz="1000" b="0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-Mobility, time scale shifted 2 years into the future</a:t>
            </a:r>
          </a:p>
        </p:txBody>
      </p:sp>
      <p:sp>
        <p:nvSpPr>
          <p:cNvPr id="17" name="Rechteck 21"/>
          <p:cNvSpPr>
            <a:spLocks noChangeArrowheads="1"/>
          </p:cNvSpPr>
          <p:nvPr/>
        </p:nvSpPr>
        <p:spPr bwMode="auto">
          <a:xfrm>
            <a:off x="738982" y="6421438"/>
            <a:ext cx="89717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000" b="0" dirty="0" smtClean="0">
                <a:latin typeface="Arial Narrow" panose="020B0606020202030204" pitchFamily="34" charset="0"/>
              </a:rPr>
              <a:t>Daten aus: Robinius</a:t>
            </a:r>
            <a:r>
              <a:rPr lang="de-DE" altLang="de-DE" sz="1000" b="0" dirty="0">
                <a:latin typeface="Arial Narrow" panose="020B0606020202030204" pitchFamily="34" charset="0"/>
              </a:rPr>
              <a:t>, M</a:t>
            </a:r>
            <a:r>
              <a:rPr lang="de-DE" altLang="de-DE" sz="1000" b="0" dirty="0" smtClean="0">
                <a:latin typeface="Arial Narrow" panose="020B0606020202030204" pitchFamily="34" charset="0"/>
              </a:rPr>
              <a:t>.: </a:t>
            </a:r>
            <a:r>
              <a:rPr lang="de-DE" altLang="de-DE" sz="1000" b="0" i="1" dirty="0" smtClean="0">
                <a:latin typeface="Arial Narrow" panose="020B0606020202030204" pitchFamily="34" charset="0"/>
              </a:rPr>
              <a:t>Strom- und Gasmarktdesign zur Versorgung des deutschen Straßenverkehrs mit Wasserstoff</a:t>
            </a:r>
            <a:r>
              <a:rPr lang="de-DE" altLang="de-DE" sz="1000" b="0" dirty="0" smtClean="0">
                <a:latin typeface="Arial Narrow" panose="020B0606020202030204" pitchFamily="34" charset="0"/>
              </a:rPr>
              <a:t>, 2015.</a:t>
            </a:r>
            <a:endParaRPr lang="en-US" altLang="de-DE" sz="1000" b="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81910"/>
            <a:ext cx="9290620" cy="368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473075" y="252413"/>
            <a:ext cx="5432425" cy="708025"/>
          </a:xfrm>
        </p:spPr>
        <p:txBody>
          <a:bodyPr/>
          <a:lstStyle/>
          <a:p>
            <a:r>
              <a:rPr lang="de-DE" altLang="de-DE" smtClean="0"/>
              <a:t>Kostenvergleich für Power-to-Gas Optionen</a:t>
            </a:r>
            <a:br>
              <a:rPr lang="de-DE" altLang="de-DE" smtClean="0"/>
            </a:br>
            <a:r>
              <a:rPr lang="de-DE" altLang="de-DE" b="0" smtClean="0"/>
              <a:t>Vor Steuer</a:t>
            </a:r>
            <a:endParaRPr lang="de-DE" altLang="de-DE" smtClean="0"/>
          </a:p>
        </p:txBody>
      </p:sp>
      <p:sp>
        <p:nvSpPr>
          <p:cNvPr id="26628" name="Inhaltsplatzhalter 2"/>
          <p:cNvSpPr txBox="1">
            <a:spLocks/>
          </p:cNvSpPr>
          <p:nvPr/>
        </p:nvSpPr>
        <p:spPr bwMode="auto">
          <a:xfrm>
            <a:off x="342900" y="4552950"/>
            <a:ext cx="48133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1pPr>
            <a:lvl2pPr marL="354013" indent="-1778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>
                <a:solidFill>
                  <a:srgbClr val="005B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i="1">
                <a:solidFill>
                  <a:srgbClr val="005B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r>
              <a:rPr lang="de-DE" altLang="de-DE" sz="1500" dirty="0">
                <a:latin typeface="Arial Narrow" pitchFamily="34" charset="0"/>
              </a:rPr>
              <a:t>Kapitalkosten: Abschreibung der Investition plus Verzinsung</a:t>
            </a: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</a:pPr>
            <a:r>
              <a:rPr lang="de-DE" altLang="de-DE" sz="1500" b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10 a für Elektrolyseure und andere Produktionsanlagen</a:t>
            </a: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</a:pPr>
            <a:r>
              <a:rPr lang="de-DE" altLang="de-DE" sz="1500" b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40 a für Übertragungsnetz</a:t>
            </a: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</a:pPr>
            <a:r>
              <a:rPr lang="de-DE" altLang="de-DE" sz="1500" b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20 a für </a:t>
            </a:r>
            <a:r>
              <a:rPr lang="de-DE" altLang="de-DE" sz="1500" b="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Verteilnetz und Tankstellen</a:t>
            </a:r>
            <a:endParaRPr lang="de-DE" altLang="de-DE" sz="1500" b="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</a:pPr>
            <a:r>
              <a:rPr lang="de-DE" altLang="de-DE" sz="1500" b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Verzinsung </a:t>
            </a:r>
            <a:r>
              <a:rPr lang="de-DE" altLang="de-DE" sz="1500" b="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8,0 </a:t>
            </a:r>
            <a:r>
              <a:rPr lang="de-DE" altLang="de-DE" sz="1500" b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% p.a</a:t>
            </a:r>
            <a:r>
              <a:rPr lang="de-DE" altLang="de-DE" sz="1500" dirty="0">
                <a:latin typeface="Arial Narrow" pitchFamily="34" charset="0"/>
                <a:cs typeface="Arial" charset="0"/>
              </a:rPr>
              <a:t>.</a:t>
            </a:r>
            <a:endParaRPr lang="de-DE" altLang="de-DE" sz="1500" dirty="0">
              <a:latin typeface="Arial Narrow" pitchFamily="34" charset="0"/>
            </a:endParaRPr>
          </a:p>
        </p:txBody>
      </p:sp>
      <p:sp>
        <p:nvSpPr>
          <p:cNvPr id="26629" name="Inhaltsplatzhalter 2"/>
          <p:cNvSpPr txBox="1">
            <a:spLocks/>
          </p:cNvSpPr>
          <p:nvPr/>
        </p:nvSpPr>
        <p:spPr bwMode="auto">
          <a:xfrm>
            <a:off x="5232400" y="4552950"/>
            <a:ext cx="467518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1pPr>
            <a:lvl2pPr marL="176213" indent="-176213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>
                <a:solidFill>
                  <a:srgbClr val="005B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i="1">
                <a:solidFill>
                  <a:srgbClr val="005B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r>
              <a:rPr lang="de-DE" altLang="de-DE" sz="1500" dirty="0">
                <a:latin typeface="Arial Narrow" pitchFamily="34" charset="0"/>
              </a:rPr>
              <a:t>Weitere Annahmen:</a:t>
            </a: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</a:pPr>
            <a:r>
              <a:rPr lang="de-DE" altLang="de-DE" sz="1500" b="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2,9 </a:t>
            </a:r>
            <a:r>
              <a:rPr lang="de-DE" altLang="de-DE" sz="1500" b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Mio. t</a:t>
            </a:r>
            <a:r>
              <a:rPr lang="de-DE" altLang="de-DE" sz="1500" b="0" baseline="-25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H2</a:t>
            </a:r>
            <a:r>
              <a:rPr lang="de-DE" altLang="de-DE" sz="1500" b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/a aus erneuerbarer Energie via Elektrolyse</a:t>
            </a: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</a:pPr>
            <a:r>
              <a:rPr lang="de-DE" altLang="de-DE" sz="1500" b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Elektrolyse: η = 70 %</a:t>
            </a:r>
            <a:r>
              <a:rPr lang="de-DE" altLang="de-DE" sz="1500" b="0" baseline="-25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LHV</a:t>
            </a:r>
            <a:r>
              <a:rPr lang="de-DE" altLang="de-DE" sz="1500" b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de-DE" altLang="de-DE" sz="1500" b="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28 </a:t>
            </a:r>
            <a:r>
              <a:rPr lang="de-DE" altLang="de-DE" sz="1500" b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GW; </a:t>
            </a:r>
            <a:r>
              <a:rPr lang="de-DE" altLang="de-DE" sz="1500" b="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Spezif</a:t>
            </a:r>
            <a:r>
              <a:rPr lang="de-DE" altLang="de-DE" sz="1500" b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. Investition 500 €/kW</a:t>
            </a: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</a:pPr>
            <a:r>
              <a:rPr lang="de-DE" altLang="de-DE" sz="1500" b="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Methanisierung</a:t>
            </a:r>
            <a:r>
              <a:rPr lang="de-DE" altLang="de-DE" sz="1500" b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: η = 80 %</a:t>
            </a:r>
            <a:r>
              <a:rPr lang="de-DE" altLang="de-DE" sz="1500" b="0" baseline="-25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LHV </a:t>
            </a:r>
            <a:endParaRPr lang="de-DE" altLang="de-DE" sz="1500" b="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6631" name="Textfeld 7"/>
          <p:cNvSpPr txBox="1">
            <a:spLocks noChangeArrowheads="1"/>
          </p:cNvSpPr>
          <p:nvPr/>
        </p:nvSpPr>
        <p:spPr bwMode="auto">
          <a:xfrm>
            <a:off x="4953000" y="5631051"/>
            <a:ext cx="49217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de-DE" altLang="de-DE" sz="1000" b="0" dirty="0"/>
              <a:t>* </a:t>
            </a:r>
            <a:r>
              <a:rPr lang="de-DE" altLang="de-DE" sz="1000" b="0" dirty="0" err="1"/>
              <a:t>Anlegbare</a:t>
            </a:r>
            <a:r>
              <a:rPr lang="de-DE" altLang="de-DE" sz="1000" b="0" dirty="0"/>
              <a:t> Kosten bei halbiertem Kraftstoffverbrauch gegenüber </a:t>
            </a:r>
            <a:r>
              <a:rPr lang="de-DE" altLang="de-DE" sz="1000" b="0" dirty="0" smtClean="0"/>
              <a:t>Benzinfahrzeugen</a:t>
            </a:r>
            <a:endParaRPr lang="de-DE" altLang="de-DE" sz="1000" b="0" dirty="0"/>
          </a:p>
        </p:txBody>
      </p:sp>
      <p:sp>
        <p:nvSpPr>
          <p:cNvPr id="26632" name="Rechteck 8"/>
          <p:cNvSpPr>
            <a:spLocks noChangeArrowheads="1"/>
          </p:cNvSpPr>
          <p:nvPr/>
        </p:nvSpPr>
        <p:spPr bwMode="auto">
          <a:xfrm>
            <a:off x="1676725" y="938213"/>
            <a:ext cx="2481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Wasserstoff als Kraftstoff</a:t>
            </a:r>
          </a:p>
        </p:txBody>
      </p:sp>
      <p:sp>
        <p:nvSpPr>
          <p:cNvPr id="26633" name="Rechteck 9"/>
          <p:cNvSpPr>
            <a:spLocks noChangeArrowheads="1"/>
          </p:cNvSpPr>
          <p:nvPr/>
        </p:nvSpPr>
        <p:spPr bwMode="auto">
          <a:xfrm>
            <a:off x="5601072" y="935132"/>
            <a:ext cx="3608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Wasserstoff- oder Methaneinspeisung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03616" y="5877272"/>
            <a:ext cx="9111974" cy="634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de-DE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Während Einspeisung ins Erdgasnetz um ein Vielfaches zu teuer ist, </a:t>
            </a:r>
            <a:br>
              <a:rPr lang="de-DE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kann H</a:t>
            </a:r>
            <a:r>
              <a:rPr lang="de-DE" sz="17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als Treibstoff wirtschaftlich konkurrenzfähig sein  </a:t>
            </a:r>
            <a:endParaRPr lang="de-DE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473075" y="406370"/>
            <a:ext cx="675826" cy="400110"/>
          </a:xfrm>
        </p:spPr>
        <p:txBody>
          <a:bodyPr/>
          <a:lstStyle/>
          <a:p>
            <a:r>
              <a:rPr lang="de-DE" altLang="de-DE" dirty="0" smtClean="0"/>
              <a:t>Fazit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33239" y="1412776"/>
            <a:ext cx="10021718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0975" indent="-180975" defTabSz="542925">
              <a:spcBef>
                <a:spcPts val="6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/>
            </a:pPr>
            <a:r>
              <a:rPr lang="de-DE" b="0" dirty="0" smtClean="0"/>
              <a:t>Ein massiver weiterer Ausbau der erneuerbaren Energien ist erforderlich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	</a:t>
            </a:r>
            <a:r>
              <a:rPr lang="de-DE" dirty="0" smtClean="0"/>
              <a:t>Windenergie</a:t>
            </a:r>
            <a:r>
              <a:rPr lang="de-DE" b="0" dirty="0" smtClean="0"/>
              <a:t> wird dabei die tragende Säule sein</a:t>
            </a:r>
          </a:p>
          <a:p>
            <a:pPr marL="180975" indent="-180975" defTabSz="542925">
              <a:spcBef>
                <a:spcPts val="6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/>
            </a:pPr>
            <a:r>
              <a:rPr lang="de-DE" b="0" dirty="0" smtClean="0"/>
              <a:t>Die saisonalen Schwankungen erfordern eine </a:t>
            </a:r>
            <a:r>
              <a:rPr lang="de-DE" dirty="0" smtClean="0"/>
              <a:t>Speicherkapazität im </a:t>
            </a:r>
            <a:r>
              <a:rPr lang="de-DE" dirty="0" err="1" smtClean="0"/>
              <a:t>TWh</a:t>
            </a:r>
            <a:r>
              <a:rPr lang="de-DE" dirty="0" smtClean="0"/>
              <a:t>-Bereich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>
                <a:sym typeface="Wingdings" panose="05000000000000000000" pitchFamily="2" charset="2"/>
              </a:rPr>
              <a:t> 	Dieser kann nur durch </a:t>
            </a:r>
            <a:r>
              <a:rPr lang="de-DE" dirty="0" smtClean="0">
                <a:sym typeface="Wingdings" panose="05000000000000000000" pitchFamily="2" charset="2"/>
              </a:rPr>
              <a:t>chemische Speicher</a:t>
            </a:r>
            <a:r>
              <a:rPr lang="de-DE" b="0" dirty="0" smtClean="0">
                <a:sym typeface="Wingdings" panose="05000000000000000000" pitchFamily="2" charset="2"/>
              </a:rPr>
              <a:t> gedeckt werden</a:t>
            </a:r>
          </a:p>
          <a:p>
            <a:pPr marL="180975" indent="-180975" defTabSz="447675">
              <a:spcBef>
                <a:spcPts val="6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tabLst>
                <a:tab pos="542925" algn="l"/>
              </a:tabLst>
              <a:defRPr/>
            </a:pPr>
            <a:r>
              <a:rPr lang="de-DE" dirty="0" smtClean="0"/>
              <a:t>Elektrolyseure</a:t>
            </a:r>
            <a:r>
              <a:rPr lang="de-DE" b="0" dirty="0" smtClean="0"/>
              <a:t> können als </a:t>
            </a:r>
            <a:r>
              <a:rPr lang="de-DE" dirty="0" smtClean="0"/>
              <a:t>flexibler Verbraucher </a:t>
            </a:r>
            <a:r>
              <a:rPr lang="de-DE" b="0" dirty="0" smtClean="0"/>
              <a:t>den </a:t>
            </a:r>
            <a:r>
              <a:rPr lang="de-DE" b="0" dirty="0"/>
              <a:t>bestehenden Strommarkt </a:t>
            </a:r>
            <a:r>
              <a:rPr lang="de-DE" b="0" dirty="0" smtClean="0"/>
              <a:t>entlasten</a:t>
            </a:r>
            <a:br>
              <a:rPr lang="de-DE" b="0" dirty="0" smtClean="0"/>
            </a:br>
            <a:r>
              <a:rPr lang="de-DE" b="0" dirty="0" smtClean="0">
                <a:sym typeface="Wingdings" panose="05000000000000000000" pitchFamily="2" charset="2"/>
              </a:rPr>
              <a:t> 	</a:t>
            </a:r>
            <a:r>
              <a:rPr lang="de-DE" dirty="0" smtClean="0">
                <a:sym typeface="Wingdings" panose="05000000000000000000" pitchFamily="2" charset="2"/>
              </a:rPr>
              <a:t>Kopplung des Stromsektors </a:t>
            </a:r>
            <a:r>
              <a:rPr lang="de-DE" b="0" dirty="0" smtClean="0">
                <a:sym typeface="Wingdings" panose="05000000000000000000" pitchFamily="2" charset="2"/>
              </a:rPr>
              <a:t>mit den anderen Energiesektoren (z.B. Verkehr, Industrie)</a:t>
            </a:r>
            <a:endParaRPr lang="de-DE" b="0" dirty="0"/>
          </a:p>
          <a:p>
            <a:pPr marL="180975" indent="-180975" defTabSz="628650">
              <a:spcBef>
                <a:spcPts val="6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tabLst>
                <a:tab pos="542925" algn="l"/>
              </a:tabLst>
              <a:defRPr/>
            </a:pPr>
            <a:r>
              <a:rPr lang="de-DE" b="0" dirty="0" smtClean="0"/>
              <a:t>Der Vergleich der verschiedenen Nutzungsoptionen für Wasserstoff ergibt:</a:t>
            </a:r>
            <a:br>
              <a:rPr lang="de-DE" b="0" dirty="0" smtClean="0"/>
            </a:br>
            <a:r>
              <a:rPr lang="de-DE" b="0" dirty="0" smtClean="0">
                <a:sym typeface="Wingdings" panose="05000000000000000000" pitchFamily="2" charset="2"/>
              </a:rPr>
              <a:t>	</a:t>
            </a:r>
            <a:r>
              <a:rPr lang="de-DE" dirty="0" smtClean="0">
                <a:sym typeface="Wingdings" panose="05000000000000000000" pitchFamily="2" charset="2"/>
              </a:rPr>
              <a:t>Eingespeister Wasserstoff oder synthetisches Methan im Erdgasnetz</a:t>
            </a:r>
            <a:r>
              <a:rPr lang="de-DE" b="0" dirty="0" smtClean="0">
                <a:sym typeface="Wingdings" panose="05000000000000000000" pitchFamily="2" charset="2"/>
              </a:rPr>
              <a:t> sind</a:t>
            </a:r>
            <a:br>
              <a:rPr lang="de-DE" b="0" dirty="0" smtClean="0">
                <a:sym typeface="Wingdings" panose="05000000000000000000" pitchFamily="2" charset="2"/>
              </a:rPr>
            </a:br>
            <a:r>
              <a:rPr lang="de-DE" b="0" dirty="0" smtClean="0">
                <a:sym typeface="Wingdings" panose="05000000000000000000" pitchFamily="2" charset="2"/>
              </a:rPr>
              <a:t>	gegenüber  Erdgas um Faktor </a:t>
            </a:r>
            <a:r>
              <a:rPr lang="de-DE" dirty="0" smtClean="0">
                <a:sym typeface="Wingdings" panose="05000000000000000000" pitchFamily="2" charset="2"/>
              </a:rPr>
              <a:t>4-6 teurer</a:t>
            </a:r>
            <a:r>
              <a:rPr lang="de-DE" b="0" dirty="0" smtClean="0">
                <a:sym typeface="Wingdings" panose="05000000000000000000" pitchFamily="2" charset="2"/>
              </a:rPr>
              <a:t/>
            </a:r>
            <a:br>
              <a:rPr lang="de-DE" b="0" dirty="0" smtClean="0">
                <a:sym typeface="Wingdings" panose="05000000000000000000" pitchFamily="2" charset="2"/>
              </a:rPr>
            </a:br>
            <a:r>
              <a:rPr lang="de-DE" b="0" dirty="0" smtClean="0">
                <a:sym typeface="Wingdings" panose="05000000000000000000" pitchFamily="2" charset="2"/>
              </a:rPr>
              <a:t> 	Erneuerbarer </a:t>
            </a:r>
            <a:r>
              <a:rPr lang="de-DE" dirty="0" smtClean="0">
                <a:sym typeface="Wingdings" panose="05000000000000000000" pitchFamily="2" charset="2"/>
              </a:rPr>
              <a:t>Wasserstoff als Treibstoff</a:t>
            </a:r>
            <a:r>
              <a:rPr lang="de-DE" b="0" dirty="0" smtClean="0">
                <a:sym typeface="Wingdings" panose="05000000000000000000" pitchFamily="2" charset="2"/>
              </a:rPr>
              <a:t> für Brennstoffzellenfahrzeuge erlaubt </a:t>
            </a:r>
            <a:br>
              <a:rPr lang="de-DE" b="0" dirty="0" smtClean="0">
                <a:sym typeface="Wingdings" panose="05000000000000000000" pitchFamily="2" charset="2"/>
              </a:rPr>
            </a:br>
            <a:r>
              <a:rPr lang="de-DE" b="0" dirty="0" smtClean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Fahrtkosten in der gleichen Größenordnung</a:t>
            </a:r>
            <a:r>
              <a:rPr lang="de-DE" b="0" dirty="0" smtClean="0">
                <a:sym typeface="Wingdings" panose="05000000000000000000" pitchFamily="2" charset="2"/>
              </a:rPr>
              <a:t> wie benzin- oder diesel-</a:t>
            </a:r>
            <a:br>
              <a:rPr lang="de-DE" b="0" dirty="0" smtClean="0">
                <a:sym typeface="Wingdings" panose="05000000000000000000" pitchFamily="2" charset="2"/>
              </a:rPr>
            </a:br>
            <a:r>
              <a:rPr lang="de-DE" b="0" dirty="0" smtClean="0">
                <a:sym typeface="Wingdings" panose="05000000000000000000" pitchFamily="2" charset="2"/>
              </a:rPr>
              <a:t>	betriebene Autos</a:t>
            </a:r>
            <a:endParaRPr lang="de-DE" b="0" dirty="0"/>
          </a:p>
          <a:p>
            <a:pPr algn="ctr">
              <a:spcBef>
                <a:spcPts val="1800"/>
              </a:spcBef>
              <a:buClr>
                <a:srgbClr val="005B82"/>
              </a:buClr>
              <a:defRPr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473075" y="252413"/>
            <a:ext cx="6559550" cy="708025"/>
          </a:xfrm>
        </p:spPr>
        <p:txBody>
          <a:bodyPr/>
          <a:lstStyle/>
          <a:p>
            <a:r>
              <a:rPr lang="de-DE" altLang="de-DE" smtClean="0"/>
              <a:t>Vielen Dank für Ihre Aufmerksamkeit</a:t>
            </a:r>
            <a:br>
              <a:rPr lang="de-DE" altLang="de-DE" smtClean="0"/>
            </a:br>
            <a:r>
              <a:rPr lang="de-DE" altLang="de-DE" b="0" smtClean="0"/>
              <a:t>Die Gesichter der Verfahrens- und Systemanalyse (VSA)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" b="21291"/>
          <a:stretch>
            <a:fillRect/>
          </a:stretch>
        </p:blipFill>
        <p:spPr bwMode="auto">
          <a:xfrm>
            <a:off x="5640388" y="4124325"/>
            <a:ext cx="11334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C:\Users\iek3-sekretariat\AppData\Local\Microsoft\Windows\Temporary Internet Files\Content.Outlook\END0O8GL\pict 060111 Grube_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"/>
          <a:stretch>
            <a:fillRect/>
          </a:stretch>
        </p:blipFill>
        <p:spPr bwMode="auto">
          <a:xfrm>
            <a:off x="7912100" y="1331913"/>
            <a:ext cx="1336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C:\Users\iek3-sekretariat\AppData\Local\Microsoft\Windows\Temporary Internet Files\Content.Outlook\END0O8GL\schiebahn_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8"/>
          <a:stretch>
            <a:fillRect/>
          </a:stretch>
        </p:blipFill>
        <p:spPr bwMode="auto">
          <a:xfrm>
            <a:off x="884238" y="4129088"/>
            <a:ext cx="10985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feld 6"/>
          <p:cNvSpPr txBox="1">
            <a:spLocks noChangeArrowheads="1"/>
          </p:cNvSpPr>
          <p:nvPr/>
        </p:nvSpPr>
        <p:spPr bwMode="auto">
          <a:xfrm>
            <a:off x="7604125" y="3184525"/>
            <a:ext cx="1984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 b="0"/>
              <a:t>Dr. Thomas Grube</a:t>
            </a:r>
          </a:p>
          <a:p>
            <a:pPr algn="ctr" eaLnBrk="1" hangingPunct="1"/>
            <a:r>
              <a:rPr lang="de-DE" altLang="de-DE" sz="1400" b="0"/>
              <a:t>Gruppenleiter Mobilität</a:t>
            </a:r>
          </a:p>
          <a:p>
            <a:pPr algn="ctr" eaLnBrk="1" hangingPunct="1"/>
            <a:r>
              <a:rPr lang="de-DE" altLang="de-DE" sz="1000" b="0"/>
              <a:t>th.grube@fz-juelich.de</a:t>
            </a:r>
            <a:endParaRPr lang="en-US" altLang="de-DE" sz="1000" b="0"/>
          </a:p>
        </p:txBody>
      </p:sp>
      <p:sp>
        <p:nvSpPr>
          <p:cNvPr id="29703" name="Textfeld 7"/>
          <p:cNvSpPr txBox="1">
            <a:spLocks noChangeArrowheads="1"/>
          </p:cNvSpPr>
          <p:nvPr/>
        </p:nvSpPr>
        <p:spPr bwMode="auto">
          <a:xfrm>
            <a:off x="5208588" y="5800725"/>
            <a:ext cx="2063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 b="0"/>
              <a:t>Vanessa Tietze</a:t>
            </a:r>
          </a:p>
          <a:p>
            <a:pPr algn="ctr" eaLnBrk="1" hangingPunct="1"/>
            <a:r>
              <a:rPr lang="de-DE" altLang="de-DE" sz="1400" b="0"/>
              <a:t>Wasserstoffinfrastruktur</a:t>
            </a:r>
          </a:p>
          <a:p>
            <a:pPr algn="ctr" eaLnBrk="1" hangingPunct="1"/>
            <a:r>
              <a:rPr lang="de-DE" altLang="de-DE" sz="1000" b="0"/>
              <a:t>v.tietze@fz-juelich.de</a:t>
            </a:r>
            <a:endParaRPr lang="en-US" altLang="de-DE" sz="1000" b="0"/>
          </a:p>
        </p:txBody>
      </p:sp>
      <p:sp>
        <p:nvSpPr>
          <p:cNvPr id="29704" name="Textfeld 8"/>
          <p:cNvSpPr txBox="1">
            <a:spLocks noChangeArrowheads="1"/>
          </p:cNvSpPr>
          <p:nvPr/>
        </p:nvSpPr>
        <p:spPr bwMode="auto">
          <a:xfrm>
            <a:off x="390525" y="5803900"/>
            <a:ext cx="2155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 b="0"/>
              <a:t>Dr. Sebastian Schiebahn</a:t>
            </a:r>
          </a:p>
          <a:p>
            <a:pPr algn="ctr" eaLnBrk="1" hangingPunct="1"/>
            <a:r>
              <a:rPr lang="de-DE" altLang="de-DE" sz="1400" b="0"/>
              <a:t>Power-to-Gas </a:t>
            </a:r>
          </a:p>
          <a:p>
            <a:pPr algn="ctr" eaLnBrk="1" hangingPunct="1"/>
            <a:r>
              <a:rPr lang="de-DE" altLang="de-DE" sz="1000" b="0"/>
              <a:t>s.schiebahn@fz-juelich.de</a:t>
            </a:r>
            <a:endParaRPr lang="en-US" altLang="de-DE" sz="1000" b="0"/>
          </a:p>
        </p:txBody>
      </p:sp>
      <p:sp>
        <p:nvSpPr>
          <p:cNvPr id="29705" name="Textfeld 9"/>
          <p:cNvSpPr txBox="1">
            <a:spLocks noChangeArrowheads="1"/>
          </p:cNvSpPr>
          <p:nvPr/>
        </p:nvSpPr>
        <p:spPr bwMode="auto">
          <a:xfrm>
            <a:off x="5257800" y="3184525"/>
            <a:ext cx="191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 b="0"/>
              <a:t>Dr. Martin Robinius</a:t>
            </a:r>
          </a:p>
          <a:p>
            <a:pPr algn="ctr" eaLnBrk="1" hangingPunct="1"/>
            <a:r>
              <a:rPr lang="de-DE" altLang="de-DE" sz="1400" b="0"/>
              <a:t>Abteilungsleiter VSA</a:t>
            </a:r>
          </a:p>
          <a:p>
            <a:pPr algn="ctr" eaLnBrk="1" hangingPunct="1"/>
            <a:r>
              <a:rPr lang="de-DE" altLang="de-DE" sz="1000" b="0"/>
              <a:t>m.robinius@fz-juelich.de</a:t>
            </a:r>
          </a:p>
        </p:txBody>
      </p:sp>
      <p:sp>
        <p:nvSpPr>
          <p:cNvPr id="29706" name="Textfeld 10"/>
          <p:cNvSpPr txBox="1">
            <a:spLocks noChangeArrowheads="1"/>
          </p:cNvSpPr>
          <p:nvPr/>
        </p:nvSpPr>
        <p:spPr bwMode="auto">
          <a:xfrm>
            <a:off x="476250" y="3189288"/>
            <a:ext cx="19669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 b="0"/>
              <a:t>Prof. Dr. Detlef Stolten</a:t>
            </a:r>
          </a:p>
          <a:p>
            <a:pPr algn="ctr" eaLnBrk="1" hangingPunct="1"/>
            <a:r>
              <a:rPr lang="de-DE" altLang="de-DE" sz="1400" b="0"/>
              <a:t>Institutsleiter IEK-3</a:t>
            </a:r>
          </a:p>
          <a:p>
            <a:pPr algn="ctr" eaLnBrk="1" hangingPunct="1"/>
            <a:r>
              <a:rPr lang="de-DE" altLang="de-DE" sz="1000" b="0"/>
              <a:t>d.stolten@fz-juelich.de</a:t>
            </a:r>
            <a:endParaRPr lang="en-US" altLang="de-DE" sz="1000" b="0"/>
          </a:p>
        </p:txBody>
      </p:sp>
      <p:pic>
        <p:nvPicPr>
          <p:cNvPr id="29707" name="Grafik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3004" r="6061" b="12430"/>
          <a:stretch>
            <a:fillRect/>
          </a:stretch>
        </p:blipFill>
        <p:spPr bwMode="auto">
          <a:xfrm>
            <a:off x="815975" y="1331913"/>
            <a:ext cx="12779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2" descr="C:\H\Privat\Unbenan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9" r="25977"/>
          <a:stretch>
            <a:fillRect/>
          </a:stretch>
        </p:blipFill>
        <p:spPr bwMode="auto">
          <a:xfrm>
            <a:off x="5505450" y="1333500"/>
            <a:ext cx="1390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2" descr="C:\Users\m.robinius\AppData\Local\Microsoft\Windows\Temporary Internet Files\Content.Outlook\FW135HRA\otto_008 ne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130675"/>
            <a:ext cx="10493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Textfeld 14"/>
          <p:cNvSpPr txBox="1">
            <a:spLocks noChangeArrowheads="1"/>
          </p:cNvSpPr>
          <p:nvPr/>
        </p:nvSpPr>
        <p:spPr bwMode="auto">
          <a:xfrm>
            <a:off x="3055938" y="5808663"/>
            <a:ext cx="1657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 b="0"/>
              <a:t>Dr. Alexander Otto</a:t>
            </a:r>
          </a:p>
          <a:p>
            <a:pPr algn="ctr" eaLnBrk="1" hangingPunct="1"/>
            <a:r>
              <a:rPr lang="de-DE" altLang="de-DE" sz="1400" b="0"/>
              <a:t>CCU und Industrie</a:t>
            </a:r>
          </a:p>
          <a:p>
            <a:pPr algn="ctr" eaLnBrk="1" hangingPunct="1"/>
            <a:r>
              <a:rPr lang="de-DE" altLang="de-DE" sz="1000" b="0"/>
              <a:t>a.otto@fz-juelich.de</a:t>
            </a:r>
            <a:endParaRPr lang="en-US" altLang="de-DE" sz="1000" b="0"/>
          </a:p>
        </p:txBody>
      </p:sp>
      <p:pic>
        <p:nvPicPr>
          <p:cNvPr id="297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5" y="4129088"/>
            <a:ext cx="1090613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12" name="Textfeld 16"/>
          <p:cNvSpPr txBox="1">
            <a:spLocks noChangeArrowheads="1"/>
          </p:cNvSpPr>
          <p:nvPr/>
        </p:nvSpPr>
        <p:spPr bwMode="auto">
          <a:xfrm>
            <a:off x="7516813" y="5802313"/>
            <a:ext cx="2244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 b="0"/>
              <a:t>Dr. Dr. Li Zhao</a:t>
            </a:r>
          </a:p>
          <a:p>
            <a:pPr algn="ctr" eaLnBrk="1" hangingPunct="1"/>
            <a:r>
              <a:rPr lang="de-DE" altLang="de-DE" sz="1400" b="0"/>
              <a:t>Post-Combustion Capture</a:t>
            </a:r>
          </a:p>
          <a:p>
            <a:pPr algn="ctr" eaLnBrk="1" hangingPunct="1"/>
            <a:r>
              <a:rPr lang="de-DE" altLang="de-DE" sz="1000" b="0"/>
              <a:t>l.zhao@fz-juelich.de</a:t>
            </a:r>
            <a:endParaRPr lang="en-US" altLang="de-DE" sz="1000" b="0"/>
          </a:p>
        </p:txBody>
      </p:sp>
      <p:pic>
        <p:nvPicPr>
          <p:cNvPr id="29713" name="Picture 2" descr="C:\Users\b.emonts\Daten\Bilder\Portrait\Emonts\Emonts_2_Aug 201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333500"/>
            <a:ext cx="11985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Textfeld 24"/>
          <p:cNvSpPr txBox="1">
            <a:spLocks noChangeArrowheads="1"/>
          </p:cNvSpPr>
          <p:nvPr/>
        </p:nvSpPr>
        <p:spPr bwMode="auto">
          <a:xfrm>
            <a:off x="2416175" y="3184525"/>
            <a:ext cx="29130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 b="0"/>
              <a:t>Dr. Bernd Emonts</a:t>
            </a:r>
          </a:p>
          <a:p>
            <a:pPr algn="ctr" eaLnBrk="1" hangingPunct="1"/>
            <a:r>
              <a:rPr lang="de-DE" altLang="de-DE" sz="1400" b="0"/>
              <a:t>Wiss. Koordinator &amp; Stellvertreter</a:t>
            </a:r>
          </a:p>
          <a:p>
            <a:pPr algn="ctr" eaLnBrk="1" hangingPunct="1"/>
            <a:r>
              <a:rPr lang="de-DE" altLang="de-DE" sz="1000" b="0"/>
              <a:t>b.emonts@fz-juelich.de</a:t>
            </a:r>
            <a:endParaRPr lang="en-US" altLang="de-DE" sz="1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73075" y="406400"/>
            <a:ext cx="6361113" cy="400050"/>
          </a:xfrm>
        </p:spPr>
        <p:txBody>
          <a:bodyPr/>
          <a:lstStyle/>
          <a:p>
            <a:r>
              <a:rPr lang="de-DE" altLang="de-DE" dirty="0" smtClean="0"/>
              <a:t>Die Energiewende braucht tragfähige Technologien</a:t>
            </a:r>
          </a:p>
        </p:txBody>
      </p:sp>
      <p:pic>
        <p:nvPicPr>
          <p:cNvPr id="6147" name="Picture 2" descr="Dampfende Kühltürme eines Braunkohlekraftwerks in Brandenburg: Konventionelle Kraftwerke werden laut Energieverband-Präsident Kempmann weiter „dringend“ gebraucht. Quelle: d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052513"/>
            <a:ext cx="25574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ttp://media1.faz.net/ppmedia/aktuell/2576122301/1.3100107/mmobject-still/30595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1054100"/>
            <a:ext cx="25987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C:\Users\b.emonts\Desktop\W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1054100"/>
            <a:ext cx="19224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3" descr="http://www.kbbnet.de/wp-content/uploads/2011/06/Nuettermoor_Maler-Radtke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1057275"/>
            <a:ext cx="1919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2540000"/>
            <a:ext cx="1920875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16" descr="http://blog.mercedes-benz-passion.com/wp-content/uploads/729945_1324055_5339_3590_09C745_26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4273550"/>
            <a:ext cx="191928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344488" y="2681288"/>
            <a:ext cx="263366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34" tIns="47867" rIns="95734" bIns="47867">
            <a:spAutoFit/>
          </a:bodyPr>
          <a:lstStyle>
            <a:lvl1pPr defTabSz="957263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>
                <a:solidFill>
                  <a:srgbClr val="005B82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i="1">
                <a:solidFill>
                  <a:srgbClr val="005B82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de-DE" sz="1900" dirty="0" err="1">
                <a:solidFill>
                  <a:srgbClr val="3A6F8A"/>
                </a:solidFill>
              </a:rPr>
              <a:t>Treiber</a:t>
            </a:r>
            <a:endParaRPr lang="en-US" altLang="de-DE" sz="1900" dirty="0">
              <a:solidFill>
                <a:srgbClr val="3A6F8A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de-DE" sz="1900" dirty="0">
                <a:solidFill>
                  <a:schemeClr val="tx1"/>
                </a:solidFill>
              </a:rPr>
              <a:t> </a:t>
            </a:r>
            <a:r>
              <a:rPr lang="en-US" altLang="de-DE" b="0" dirty="0" err="1">
                <a:solidFill>
                  <a:schemeClr val="tx1"/>
                </a:solidFill>
              </a:rPr>
              <a:t>Klimawandel</a:t>
            </a:r>
            <a:endParaRPr lang="en-US" altLang="de-DE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Versorgungssicherheit</a:t>
            </a:r>
            <a:endParaRPr lang="en-US" altLang="de-DE" b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Wirtschaftswachstum</a:t>
            </a:r>
            <a:endParaRPr lang="en-US" altLang="de-DE" b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Lokale</a:t>
            </a: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Emissionen</a:t>
            </a:r>
            <a:endParaRPr lang="en-US" altLang="de-DE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4488" y="4365625"/>
            <a:ext cx="3287712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34" tIns="36000" rIns="95734" bIns="47867">
            <a:spAutoFit/>
          </a:bodyPr>
          <a:lstStyle>
            <a:lvl1pPr defTabSz="957263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6688" defTabSz="957263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6113" defTabSz="957263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kern="0" dirty="0" err="1" smtClean="0">
                <a:solidFill>
                  <a:srgbClr val="3A6F8A"/>
                </a:solidFill>
                <a:latin typeface="Arial" charset="0"/>
              </a:rPr>
              <a:t>Tragfähige</a:t>
            </a:r>
            <a:r>
              <a:rPr lang="en-US" sz="1900" kern="0" dirty="0" smtClean="0">
                <a:solidFill>
                  <a:srgbClr val="3A6F8A"/>
                </a:solidFill>
                <a:latin typeface="Arial" charset="0"/>
              </a:rPr>
              <a:t> </a:t>
            </a:r>
            <a:r>
              <a:rPr lang="en-US" sz="1900" kern="0" dirty="0" err="1" smtClean="0">
                <a:solidFill>
                  <a:srgbClr val="3A6F8A"/>
                </a:solidFill>
                <a:latin typeface="Arial" charset="0"/>
              </a:rPr>
              <a:t>Technologien</a:t>
            </a:r>
            <a:r>
              <a:rPr lang="en-US" sz="1900" kern="0" dirty="0" smtClean="0">
                <a:solidFill>
                  <a:srgbClr val="3A6F8A"/>
                </a:solidFill>
                <a:latin typeface="Arial" charset="0"/>
              </a:rPr>
              <a:t> </a:t>
            </a:r>
            <a:endParaRPr lang="en-US" sz="1900" kern="0" dirty="0">
              <a:solidFill>
                <a:srgbClr val="3A6F8A"/>
              </a:solidFill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900" kern="0" dirty="0">
                <a:latin typeface="Arial" charset="0"/>
              </a:rPr>
              <a:t> </a:t>
            </a:r>
            <a:r>
              <a:rPr lang="en-US" sz="1800" b="0" kern="0" dirty="0" err="1" smtClean="0">
                <a:latin typeface="Arial" charset="0"/>
              </a:rPr>
              <a:t>Erneuerbare</a:t>
            </a:r>
            <a:r>
              <a:rPr lang="en-US" sz="1800" b="0" kern="0" dirty="0" smtClean="0">
                <a:latin typeface="Arial" charset="0"/>
              </a:rPr>
              <a:t> </a:t>
            </a:r>
            <a:r>
              <a:rPr lang="en-US" sz="1800" b="0" kern="0" dirty="0" err="1" smtClean="0">
                <a:latin typeface="Arial" charset="0"/>
              </a:rPr>
              <a:t>Energie</a:t>
            </a:r>
            <a:r>
              <a:rPr lang="en-US" sz="1800" b="0" kern="0" dirty="0" smtClean="0">
                <a:latin typeface="Arial" charset="0"/>
              </a:rPr>
              <a:t>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800" b="0" kern="0" dirty="0" smtClean="0">
                <a:latin typeface="Arial" charset="0"/>
              </a:rPr>
              <a:t> </a:t>
            </a:r>
            <a:r>
              <a:rPr lang="en-US" sz="1800" b="0" kern="0" dirty="0" err="1" smtClean="0">
                <a:latin typeface="Arial" charset="0"/>
              </a:rPr>
              <a:t>Elekromobilität</a:t>
            </a:r>
            <a:r>
              <a:rPr lang="en-US" sz="1800" b="0" kern="0" dirty="0" smtClean="0">
                <a:latin typeface="Arial" charset="0"/>
              </a:rPr>
              <a:t>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800" b="0" kern="0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</a:t>
            </a:r>
            <a:r>
              <a:rPr lang="en-US" sz="1800" b="0" kern="0" dirty="0" err="1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Effiziente</a:t>
            </a:r>
            <a:r>
              <a:rPr lang="en-US" sz="1800" b="0" kern="0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</a:t>
            </a:r>
            <a:r>
              <a:rPr lang="en-US" sz="1800" b="0" kern="0" dirty="0" err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Fossile</a:t>
            </a:r>
            <a:r>
              <a:rPr lang="en-US" sz="1800" b="0" kern="0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</a:t>
            </a:r>
            <a:r>
              <a:rPr lang="en-US" sz="1800" b="0" kern="0" dirty="0" err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Kraftwerke</a:t>
            </a:r>
            <a:endParaRPr lang="en-US" sz="1800" b="0" kern="0" dirty="0">
              <a:solidFill>
                <a:srgbClr val="FFFFFF">
                  <a:lumMod val="50000"/>
                </a:srgbClr>
              </a:solidFill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800" b="0" kern="0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</a:t>
            </a:r>
            <a:r>
              <a:rPr lang="en-US" sz="1800" b="0" kern="0" dirty="0" err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Fossile</a:t>
            </a:r>
            <a:r>
              <a:rPr lang="en-US" sz="1800" b="0" kern="0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</a:t>
            </a:r>
            <a:r>
              <a:rPr lang="en-US" sz="1800" b="0" kern="0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KWK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82F"/>
              </a:buClr>
              <a:buFontTx/>
              <a:buChar char="•"/>
              <a:defRPr/>
            </a:pPr>
            <a:r>
              <a:rPr lang="en-US" sz="1800" b="0" kern="0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</a:t>
            </a:r>
            <a:r>
              <a:rPr lang="en-US" sz="1800" b="0" kern="0" dirty="0" err="1" smtClean="0">
                <a:solidFill>
                  <a:srgbClr val="00682F"/>
                </a:solidFill>
                <a:latin typeface="Arial" charset="0"/>
              </a:rPr>
              <a:t>Energiespeicher</a:t>
            </a:r>
            <a:endParaRPr lang="en-US" sz="1800" b="0" kern="0" dirty="0" smtClean="0">
              <a:solidFill>
                <a:srgbClr val="00682F"/>
              </a:solidFill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82F"/>
              </a:buClr>
              <a:buFontTx/>
              <a:buChar char="•"/>
              <a:defRPr/>
            </a:pPr>
            <a:r>
              <a:rPr lang="en-US" sz="1800" b="0" kern="0" dirty="0">
                <a:solidFill>
                  <a:srgbClr val="00682F"/>
                </a:solidFill>
                <a:latin typeface="Arial" charset="0"/>
              </a:rPr>
              <a:t> </a:t>
            </a:r>
            <a:r>
              <a:rPr lang="en-US" sz="1800" b="0" kern="0" dirty="0" err="1" smtClean="0">
                <a:solidFill>
                  <a:srgbClr val="00682F"/>
                </a:solidFill>
                <a:latin typeface="Arial" charset="0"/>
              </a:rPr>
              <a:t>Energieverteilung</a:t>
            </a:r>
            <a:r>
              <a:rPr lang="en-US" sz="1800" b="0" kern="0" dirty="0" smtClean="0">
                <a:solidFill>
                  <a:srgbClr val="00682F"/>
                </a:solidFill>
                <a:latin typeface="Arial" charset="0"/>
              </a:rPr>
              <a:t> </a:t>
            </a:r>
            <a:endParaRPr lang="en-US" sz="1800" b="0" kern="0" dirty="0">
              <a:solidFill>
                <a:srgbClr val="00682F"/>
              </a:solidFill>
              <a:latin typeface="Arial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729038" y="2695575"/>
            <a:ext cx="3941762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34" tIns="47867" rIns="95734" bIns="47867">
            <a:spAutoFit/>
          </a:bodyPr>
          <a:lstStyle>
            <a:lvl1pPr defTabSz="957263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>
                <a:solidFill>
                  <a:srgbClr val="005B82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i="1">
                <a:solidFill>
                  <a:srgbClr val="005B82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1900" dirty="0">
                <a:solidFill>
                  <a:srgbClr val="3A6F8A"/>
                </a:solidFill>
              </a:rPr>
              <a:t>Ziele</a:t>
            </a:r>
            <a:endParaRPr lang="en-US" altLang="de-DE" sz="1900" dirty="0">
              <a:solidFill>
                <a:srgbClr val="3A6F8A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de-DE" b="0" dirty="0" err="1">
                <a:solidFill>
                  <a:schemeClr val="tx1"/>
                </a:solidFill>
              </a:rPr>
              <a:t>Reduktion</a:t>
            </a:r>
            <a:r>
              <a:rPr lang="en-US" altLang="de-DE" b="0" dirty="0">
                <a:solidFill>
                  <a:schemeClr val="tx1"/>
                </a:solidFill>
              </a:rPr>
              <a:t> der </a:t>
            </a:r>
            <a:r>
              <a:rPr lang="en-US" altLang="de-DE" b="0" dirty="0" err="1">
                <a:solidFill>
                  <a:schemeClr val="tx1"/>
                </a:solidFill>
              </a:rPr>
              <a:t>Klimagasemissionen</a:t>
            </a:r>
            <a:r>
              <a:rPr lang="en-US" altLang="de-DE" b="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bezogen</a:t>
            </a: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auf 1990 </a:t>
            </a: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ohne</a:t>
            </a: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Kernenergie</a:t>
            </a:r>
            <a:r>
              <a:rPr lang="en-US" altLang="de-DE" b="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de-DE" b="0" dirty="0">
                <a:solidFill>
                  <a:schemeClr val="tx1"/>
                </a:solidFill>
              </a:rPr>
              <a:t> Deutschland       80 -95% </a:t>
            </a:r>
            <a:r>
              <a:rPr lang="en-US" altLang="de-DE" b="0" dirty="0" err="1">
                <a:solidFill>
                  <a:schemeClr val="tx1"/>
                </a:solidFill>
              </a:rPr>
              <a:t>bis</a:t>
            </a:r>
            <a:r>
              <a:rPr lang="en-US" altLang="de-DE" b="0" dirty="0">
                <a:solidFill>
                  <a:schemeClr val="tx1"/>
                </a:solidFill>
              </a:rPr>
              <a:t> 2050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de-DE" b="0" dirty="0">
                <a:solidFill>
                  <a:schemeClr val="tx1"/>
                </a:solidFill>
              </a:rPr>
              <a:t> G8		     80% </a:t>
            </a:r>
            <a:r>
              <a:rPr lang="en-US" altLang="de-DE" b="0" dirty="0" err="1">
                <a:solidFill>
                  <a:schemeClr val="tx1"/>
                </a:solidFill>
              </a:rPr>
              <a:t>bis</a:t>
            </a:r>
            <a:r>
              <a:rPr lang="en-US" altLang="de-DE" b="0" dirty="0">
                <a:solidFill>
                  <a:schemeClr val="tx1"/>
                </a:solidFill>
              </a:rPr>
              <a:t> 2050</a:t>
            </a: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                          </a:t>
            </a:r>
            <a:endParaRPr lang="en-US" altLang="de-DE" b="0" dirty="0">
              <a:solidFill>
                <a:schemeClr val="tx1"/>
              </a:solidFill>
            </a:endParaRPr>
          </a:p>
        </p:txBody>
      </p:sp>
      <p:sp>
        <p:nvSpPr>
          <p:cNvPr id="6156" name="Text Box 5"/>
          <p:cNvSpPr txBox="1">
            <a:spLocks noChangeArrowheads="1"/>
          </p:cNvSpPr>
          <p:nvPr/>
        </p:nvSpPr>
        <p:spPr bwMode="auto">
          <a:xfrm>
            <a:off x="3729038" y="4365625"/>
            <a:ext cx="53879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34" tIns="47867" rIns="95734" bIns="47867">
            <a:spAutoFit/>
          </a:bodyPr>
          <a:lstStyle>
            <a:lvl1pPr defTabSz="957263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>
                <a:solidFill>
                  <a:srgbClr val="005B82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i="1">
                <a:solidFill>
                  <a:srgbClr val="005B82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de-DE" sz="1900" dirty="0" err="1">
                <a:solidFill>
                  <a:srgbClr val="3A6F8A"/>
                </a:solidFill>
              </a:rPr>
              <a:t>Energiesektoren</a:t>
            </a:r>
            <a:r>
              <a:rPr lang="en-US" altLang="de-DE" sz="1900" dirty="0">
                <a:solidFill>
                  <a:srgbClr val="3A6F8A"/>
                </a:solidFill>
              </a:rPr>
              <a:t> </a:t>
            </a:r>
            <a:r>
              <a:rPr lang="en-US" altLang="de-DE" sz="1900" dirty="0" err="1">
                <a:solidFill>
                  <a:srgbClr val="3A6F8A"/>
                </a:solidFill>
              </a:rPr>
              <a:t>wachsen</a:t>
            </a:r>
            <a:endParaRPr lang="en-US" altLang="de-DE" sz="1900" dirty="0">
              <a:solidFill>
                <a:srgbClr val="3A6F8A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de-DE" sz="1900" dirty="0" err="1">
                <a:solidFill>
                  <a:srgbClr val="3A6F8A"/>
                </a:solidFill>
              </a:rPr>
              <a:t>zusammen</a:t>
            </a:r>
            <a:endParaRPr lang="en-US" altLang="de-DE" sz="1900" dirty="0">
              <a:solidFill>
                <a:srgbClr val="3A6F8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Char char="•"/>
            </a:pPr>
            <a:r>
              <a:rPr lang="en-US" altLang="de-DE" sz="1900" b="0" dirty="0">
                <a:solidFill>
                  <a:schemeClr val="tx1"/>
                </a:solidFill>
              </a:rPr>
              <a:t> Strom </a:t>
            </a:r>
            <a:r>
              <a:rPr lang="en-US" altLang="de-DE" sz="1900" b="0" dirty="0" err="1">
                <a:solidFill>
                  <a:schemeClr val="tx1"/>
                </a:solidFill>
              </a:rPr>
              <a:t>aus</a:t>
            </a:r>
            <a:r>
              <a:rPr lang="en-US" altLang="de-DE" sz="1900" b="0" dirty="0">
                <a:solidFill>
                  <a:schemeClr val="tx1"/>
                </a:solidFill>
              </a:rPr>
              <a:t> </a:t>
            </a:r>
            <a:r>
              <a:rPr lang="en-US" altLang="de-DE" sz="1900" b="0" dirty="0" err="1">
                <a:solidFill>
                  <a:schemeClr val="tx1"/>
                </a:solidFill>
              </a:rPr>
              <a:t>Erneuerbaren</a:t>
            </a:r>
            <a:endParaRPr lang="en-US" altLang="de-DE" sz="19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Char char="•"/>
            </a:pPr>
            <a:r>
              <a:rPr lang="en-US" altLang="de-DE" sz="1900" b="0" dirty="0">
                <a:solidFill>
                  <a:schemeClr val="tx1"/>
                </a:solidFill>
              </a:rPr>
              <a:t> </a:t>
            </a:r>
            <a:r>
              <a:rPr lang="en-US" altLang="de-DE" b="0" dirty="0" err="1">
                <a:solidFill>
                  <a:schemeClr val="tx1"/>
                </a:solidFill>
              </a:rPr>
              <a:t>Elektromobilität</a:t>
            </a:r>
            <a:r>
              <a:rPr lang="en-US" altLang="de-DE" b="0" dirty="0">
                <a:solidFill>
                  <a:schemeClr val="tx1"/>
                </a:solidFill>
              </a:rPr>
              <a:t> und -</a:t>
            </a:r>
            <a:r>
              <a:rPr lang="en-US" altLang="de-DE" b="0" dirty="0" err="1">
                <a:solidFill>
                  <a:schemeClr val="tx1"/>
                </a:solidFill>
              </a:rPr>
              <a:t>wärme</a:t>
            </a:r>
            <a:endParaRPr lang="en-US" altLang="de-DE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Char char="•"/>
            </a:pP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H</a:t>
            </a:r>
            <a:r>
              <a:rPr lang="en-US" altLang="de-DE" b="0" baseline="-25000" dirty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-Versorgungsinfrastruktur: </a:t>
            </a: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PtG</a:t>
            </a: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&amp; </a:t>
            </a: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BtL</a:t>
            </a: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mit</a:t>
            </a: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H</a:t>
            </a:r>
            <a:r>
              <a:rPr lang="en-US" altLang="de-DE" b="0" baseline="-25000" dirty="0">
                <a:solidFill>
                  <a:schemeClr val="tx1"/>
                </a:solidFill>
                <a:cs typeface="Arial" charset="0"/>
              </a:rPr>
              <a:t>2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Char char="•"/>
            </a:pPr>
            <a:r>
              <a:rPr lang="de-DE" altLang="de-DE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Energiespeicherung</a:t>
            </a:r>
            <a:endParaRPr lang="en-US" altLang="de-DE" b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Char char="•"/>
            </a:pP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C-</a:t>
            </a: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haltige</a:t>
            </a: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Rohstoffe</a:t>
            </a: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aus</a:t>
            </a:r>
            <a:r>
              <a:rPr lang="en-US" altLang="de-DE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de-DE" b="0" dirty="0" err="1">
                <a:solidFill>
                  <a:schemeClr val="tx1"/>
                </a:solidFill>
                <a:cs typeface="Arial" charset="0"/>
              </a:rPr>
              <a:t>Biomasse</a:t>
            </a:r>
            <a:endParaRPr lang="en-US" altLang="de-DE" b="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357" y="188640"/>
            <a:ext cx="7573987" cy="707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/>
          <a:p>
            <a:r>
              <a:rPr lang="de-DE" sz="2000" dirty="0" smtClean="0"/>
              <a:t>Auswirkungen einer hochskalierten erneuerbaren Stromproduktion</a:t>
            </a:r>
            <a:endParaRPr lang="de-DE" sz="2000" dirty="0"/>
          </a:p>
        </p:txBody>
      </p:sp>
      <p:pic>
        <p:nvPicPr>
          <p:cNvPr id="195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" b="52102"/>
          <a:stretch/>
        </p:blipFill>
        <p:spPr bwMode="auto">
          <a:xfrm>
            <a:off x="479549" y="837032"/>
            <a:ext cx="929798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7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" b="51993"/>
          <a:stretch/>
        </p:blipFill>
        <p:spPr bwMode="auto">
          <a:xfrm>
            <a:off x="479549" y="3717344"/>
            <a:ext cx="9297987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5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17"/>
          <p:cNvSpPr>
            <a:spLocks noChangeArrowheads="1"/>
          </p:cNvSpPr>
          <p:nvPr/>
        </p:nvSpPr>
        <p:spPr bwMode="auto">
          <a:xfrm>
            <a:off x="6911975" y="1628775"/>
            <a:ext cx="2700338" cy="4319588"/>
          </a:xfrm>
          <a:prstGeom prst="rect">
            <a:avLst/>
          </a:prstGeom>
          <a:solidFill>
            <a:srgbClr val="EED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3" name="Rechteck 16"/>
          <p:cNvSpPr>
            <a:spLocks noChangeArrowheads="1"/>
          </p:cNvSpPr>
          <p:nvPr/>
        </p:nvSpPr>
        <p:spPr bwMode="auto">
          <a:xfrm>
            <a:off x="2462213" y="1628775"/>
            <a:ext cx="4319587" cy="4321175"/>
          </a:xfrm>
          <a:prstGeom prst="rect">
            <a:avLst/>
          </a:prstGeom>
          <a:solidFill>
            <a:srgbClr val="FFF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4" name="Rechteck 12"/>
          <p:cNvSpPr>
            <a:spLocks noChangeArrowheads="1"/>
          </p:cNvSpPr>
          <p:nvPr/>
        </p:nvSpPr>
        <p:spPr bwMode="auto">
          <a:xfrm>
            <a:off x="712788" y="1628775"/>
            <a:ext cx="1619250" cy="4321175"/>
          </a:xfrm>
          <a:prstGeom prst="rect">
            <a:avLst/>
          </a:prstGeom>
          <a:solidFill>
            <a:srgbClr val="D5FF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5" name="Titel 1"/>
          <p:cNvSpPr>
            <a:spLocks noGrp="1"/>
          </p:cNvSpPr>
          <p:nvPr>
            <p:ph type="title"/>
          </p:nvPr>
        </p:nvSpPr>
        <p:spPr>
          <a:xfrm>
            <a:off x="473075" y="406400"/>
            <a:ext cx="7231856" cy="400050"/>
          </a:xfrm>
        </p:spPr>
        <p:txBody>
          <a:bodyPr/>
          <a:lstStyle/>
          <a:p>
            <a:pPr eaLnBrk="1" hangingPunct="1"/>
            <a:r>
              <a:rPr lang="de-DE" dirty="0" smtClean="0"/>
              <a:t>Das Grundprinzip von „Power-</a:t>
            </a:r>
            <a:r>
              <a:rPr lang="de-DE" dirty="0" err="1" smtClean="0"/>
              <a:t>to</a:t>
            </a:r>
            <a:r>
              <a:rPr lang="de-DE" dirty="0" smtClean="0"/>
              <a:t>-Gas“</a:t>
            </a:r>
          </a:p>
        </p:txBody>
      </p:sp>
      <p:sp>
        <p:nvSpPr>
          <p:cNvPr id="5126" name="Rechteck 13"/>
          <p:cNvSpPr>
            <a:spLocks noChangeArrowheads="1"/>
          </p:cNvSpPr>
          <p:nvPr/>
        </p:nvSpPr>
        <p:spPr bwMode="auto">
          <a:xfrm>
            <a:off x="2735263" y="3165475"/>
            <a:ext cx="1260475" cy="12604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de-DE" sz="1200" b="0">
                <a:solidFill>
                  <a:schemeClr val="bg1"/>
                </a:solidFill>
              </a:rPr>
              <a:t>Elektrolyse</a:t>
            </a:r>
          </a:p>
        </p:txBody>
      </p:sp>
      <p:sp>
        <p:nvSpPr>
          <p:cNvPr id="5127" name="Rechteck 15"/>
          <p:cNvSpPr>
            <a:spLocks noChangeArrowheads="1"/>
          </p:cNvSpPr>
          <p:nvPr/>
        </p:nvSpPr>
        <p:spPr bwMode="auto">
          <a:xfrm>
            <a:off x="895350" y="2224088"/>
            <a:ext cx="1260475" cy="1260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de-DE" sz="1200" b="0">
                <a:solidFill>
                  <a:srgbClr val="003366"/>
                </a:solidFill>
              </a:rPr>
              <a:t>Solar</a:t>
            </a:r>
          </a:p>
        </p:txBody>
      </p:sp>
      <p:sp>
        <p:nvSpPr>
          <p:cNvPr id="5128" name="Rechteck 20"/>
          <p:cNvSpPr>
            <a:spLocks noChangeArrowheads="1"/>
          </p:cNvSpPr>
          <p:nvPr/>
        </p:nvSpPr>
        <p:spPr bwMode="auto">
          <a:xfrm>
            <a:off x="895350" y="4173538"/>
            <a:ext cx="1260475" cy="1260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de-DE" sz="1200" b="0">
                <a:solidFill>
                  <a:srgbClr val="003366"/>
                </a:solidFill>
              </a:rPr>
              <a:t>Wind</a:t>
            </a:r>
          </a:p>
        </p:txBody>
      </p:sp>
      <p:cxnSp>
        <p:nvCxnSpPr>
          <p:cNvPr id="5129" name="Gerade Verbindung 19"/>
          <p:cNvCxnSpPr>
            <a:cxnSpLocks noChangeShapeType="1"/>
          </p:cNvCxnSpPr>
          <p:nvPr/>
        </p:nvCxnSpPr>
        <p:spPr bwMode="auto">
          <a:xfrm>
            <a:off x="2374900" y="2852738"/>
            <a:ext cx="0" cy="1944687"/>
          </a:xfrm>
          <a:prstGeom prst="line">
            <a:avLst/>
          </a:prstGeom>
          <a:noFill/>
          <a:ln w="38100" algn="ctr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0" name="Gerade Verbindung 23"/>
          <p:cNvCxnSpPr>
            <a:cxnSpLocks noChangeShapeType="1"/>
          </p:cNvCxnSpPr>
          <p:nvPr/>
        </p:nvCxnSpPr>
        <p:spPr bwMode="auto">
          <a:xfrm>
            <a:off x="2374900" y="3789363"/>
            <a:ext cx="360363" cy="0"/>
          </a:xfrm>
          <a:prstGeom prst="line">
            <a:avLst/>
          </a:prstGeom>
          <a:noFill/>
          <a:ln w="38100" algn="ctr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1" name="Gerade Verbindung 27"/>
          <p:cNvCxnSpPr>
            <a:cxnSpLocks noChangeShapeType="1"/>
          </p:cNvCxnSpPr>
          <p:nvPr/>
        </p:nvCxnSpPr>
        <p:spPr bwMode="auto">
          <a:xfrm>
            <a:off x="2152650" y="2852738"/>
            <a:ext cx="233363" cy="0"/>
          </a:xfrm>
          <a:prstGeom prst="line">
            <a:avLst/>
          </a:prstGeom>
          <a:noFill/>
          <a:ln w="38100" algn="ctr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2" name="Gerade Verbindung 28"/>
          <p:cNvCxnSpPr>
            <a:cxnSpLocks noChangeShapeType="1"/>
          </p:cNvCxnSpPr>
          <p:nvPr/>
        </p:nvCxnSpPr>
        <p:spPr bwMode="auto">
          <a:xfrm>
            <a:off x="2152650" y="4797425"/>
            <a:ext cx="234950" cy="0"/>
          </a:xfrm>
          <a:prstGeom prst="line">
            <a:avLst/>
          </a:prstGeom>
          <a:noFill/>
          <a:ln w="38100" algn="ctr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hteck 29"/>
          <p:cNvSpPr/>
          <p:nvPr/>
        </p:nvSpPr>
        <p:spPr bwMode="auto">
          <a:xfrm>
            <a:off x="5219700" y="3878263"/>
            <a:ext cx="1260475" cy="125888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b"/>
          <a:lstStyle/>
          <a:p>
            <a:pPr algn="ctr">
              <a:defRPr/>
            </a:pPr>
            <a:r>
              <a:rPr lang="de-DE" sz="1200" b="0" dirty="0" err="1">
                <a:solidFill>
                  <a:schemeClr val="bg1"/>
                </a:solidFill>
              </a:rPr>
              <a:t>Methanisierung</a:t>
            </a: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5134" name="Rechteck 30"/>
          <p:cNvSpPr>
            <a:spLocks noChangeArrowheads="1"/>
          </p:cNvSpPr>
          <p:nvPr/>
        </p:nvSpPr>
        <p:spPr bwMode="auto">
          <a:xfrm>
            <a:off x="704850" y="1157288"/>
            <a:ext cx="1619250" cy="468312"/>
          </a:xfrm>
          <a:prstGeom prst="rect">
            <a:avLst/>
          </a:prstGeom>
          <a:solidFill>
            <a:srgbClr val="0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5135" name="Rechteck 31"/>
          <p:cNvSpPr>
            <a:spLocks noChangeArrowheads="1"/>
          </p:cNvSpPr>
          <p:nvPr/>
        </p:nvSpPr>
        <p:spPr bwMode="auto">
          <a:xfrm>
            <a:off x="2463800" y="1160463"/>
            <a:ext cx="4319588" cy="468312"/>
          </a:xfrm>
          <a:prstGeom prst="rect">
            <a:avLst/>
          </a:prstGeom>
          <a:solidFill>
            <a:srgbClr val="D6A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to</a:t>
            </a:r>
            <a:r>
              <a:rPr lang="de-DE" sz="800">
                <a:solidFill>
                  <a:schemeClr val="bg1"/>
                </a:solidFill>
              </a:rPr>
              <a:t> Umwandlung</a:t>
            </a:r>
          </a:p>
        </p:txBody>
      </p:sp>
      <p:sp>
        <p:nvSpPr>
          <p:cNvPr id="5136" name="Rechteck 32"/>
          <p:cNvSpPr>
            <a:spLocks noChangeArrowheads="1"/>
          </p:cNvSpPr>
          <p:nvPr/>
        </p:nvSpPr>
        <p:spPr bwMode="auto">
          <a:xfrm>
            <a:off x="6911975" y="1160463"/>
            <a:ext cx="2700338" cy="468312"/>
          </a:xfrm>
          <a:prstGeom prst="rect">
            <a:avLst/>
          </a:prstGeom>
          <a:solidFill>
            <a:srgbClr val="916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Gas</a:t>
            </a:r>
          </a:p>
        </p:txBody>
      </p:sp>
      <p:sp>
        <p:nvSpPr>
          <p:cNvPr id="5137" name="Rechteck 36"/>
          <p:cNvSpPr>
            <a:spLocks noChangeArrowheads="1"/>
          </p:cNvSpPr>
          <p:nvPr/>
        </p:nvSpPr>
        <p:spPr bwMode="auto">
          <a:xfrm>
            <a:off x="7081838" y="1725613"/>
            <a:ext cx="1258887" cy="1260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de-DE" sz="1200" b="0">
                <a:solidFill>
                  <a:srgbClr val="003366"/>
                </a:solidFill>
              </a:rPr>
              <a:t>H</a:t>
            </a:r>
            <a:r>
              <a:rPr lang="de-DE" sz="1200" b="0" baseline="-25000">
                <a:solidFill>
                  <a:srgbClr val="003366"/>
                </a:solidFill>
              </a:rPr>
              <a:t>2</a:t>
            </a:r>
            <a:r>
              <a:rPr lang="de-DE" sz="1200" b="0">
                <a:solidFill>
                  <a:srgbClr val="003366"/>
                </a:solidFill>
              </a:rPr>
              <a:t>-Speicher</a:t>
            </a:r>
          </a:p>
        </p:txBody>
      </p:sp>
      <p:sp>
        <p:nvSpPr>
          <p:cNvPr id="5138" name="Rechteck 37"/>
          <p:cNvSpPr>
            <a:spLocks noChangeArrowheads="1"/>
          </p:cNvSpPr>
          <p:nvPr/>
        </p:nvSpPr>
        <p:spPr bwMode="auto">
          <a:xfrm>
            <a:off x="7078663" y="4618038"/>
            <a:ext cx="1260475" cy="1258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de-DE" sz="1200" b="0">
                <a:solidFill>
                  <a:srgbClr val="003366"/>
                </a:solidFill>
              </a:rPr>
              <a:t>Erdgasnetz</a:t>
            </a:r>
          </a:p>
        </p:txBody>
      </p:sp>
      <p:sp>
        <p:nvSpPr>
          <p:cNvPr id="5139" name="Rechteck 38"/>
          <p:cNvSpPr>
            <a:spLocks noChangeArrowheads="1"/>
          </p:cNvSpPr>
          <p:nvPr/>
        </p:nvSpPr>
        <p:spPr bwMode="auto">
          <a:xfrm>
            <a:off x="7089775" y="3176588"/>
            <a:ext cx="1260475" cy="1260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de-DE" sz="1200" b="0">
                <a:solidFill>
                  <a:srgbClr val="003366"/>
                </a:solidFill>
              </a:rPr>
              <a:t>Erdgasnetz</a:t>
            </a:r>
          </a:p>
        </p:txBody>
      </p:sp>
      <p:cxnSp>
        <p:nvCxnSpPr>
          <p:cNvPr id="5140" name="Gerade Verbindung 35"/>
          <p:cNvCxnSpPr>
            <a:cxnSpLocks noChangeShapeType="1"/>
          </p:cNvCxnSpPr>
          <p:nvPr/>
        </p:nvCxnSpPr>
        <p:spPr bwMode="auto">
          <a:xfrm>
            <a:off x="3589338" y="2747963"/>
            <a:ext cx="3490912" cy="0"/>
          </a:xfrm>
          <a:prstGeom prst="line">
            <a:avLst/>
          </a:prstGeom>
          <a:noFill/>
          <a:ln w="38100" algn="ctr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1" name="Gerade Verbindung 43"/>
          <p:cNvCxnSpPr>
            <a:cxnSpLocks noChangeShapeType="1"/>
          </p:cNvCxnSpPr>
          <p:nvPr/>
        </p:nvCxnSpPr>
        <p:spPr bwMode="auto">
          <a:xfrm>
            <a:off x="3132138" y="2725738"/>
            <a:ext cx="0" cy="43180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2" name="Gerade Verbindung 47"/>
          <p:cNvCxnSpPr>
            <a:cxnSpLocks noChangeShapeType="1"/>
          </p:cNvCxnSpPr>
          <p:nvPr/>
        </p:nvCxnSpPr>
        <p:spPr bwMode="auto">
          <a:xfrm>
            <a:off x="3363913" y="4411663"/>
            <a:ext cx="0" cy="433387"/>
          </a:xfrm>
          <a:prstGeom prst="line">
            <a:avLst/>
          </a:prstGeom>
          <a:noFill/>
          <a:ln w="38100" algn="ctr">
            <a:solidFill>
              <a:srgbClr val="66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3" name="Gerade Verbindung 48"/>
          <p:cNvCxnSpPr>
            <a:cxnSpLocks noChangeShapeType="1"/>
          </p:cNvCxnSpPr>
          <p:nvPr/>
        </p:nvCxnSpPr>
        <p:spPr bwMode="auto">
          <a:xfrm>
            <a:off x="3597275" y="2733675"/>
            <a:ext cx="0" cy="431800"/>
          </a:xfrm>
          <a:prstGeom prst="lin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4" name="Gerade Verbindung 49"/>
          <p:cNvCxnSpPr>
            <a:cxnSpLocks noChangeShapeType="1"/>
          </p:cNvCxnSpPr>
          <p:nvPr/>
        </p:nvCxnSpPr>
        <p:spPr bwMode="auto">
          <a:xfrm>
            <a:off x="5843588" y="5140325"/>
            <a:ext cx="0" cy="431800"/>
          </a:xfrm>
          <a:prstGeom prst="line">
            <a:avLst/>
          </a:prstGeom>
          <a:noFill/>
          <a:ln w="38100" algn="ctr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5" name="Gerade Verbindung 50"/>
          <p:cNvCxnSpPr>
            <a:cxnSpLocks noChangeShapeType="1"/>
          </p:cNvCxnSpPr>
          <p:nvPr/>
        </p:nvCxnSpPr>
        <p:spPr bwMode="auto">
          <a:xfrm flipV="1">
            <a:off x="5849938" y="5549900"/>
            <a:ext cx="1223962" cy="0"/>
          </a:xfrm>
          <a:prstGeom prst="line">
            <a:avLst/>
          </a:prstGeom>
          <a:noFill/>
          <a:ln w="38100" algn="ctr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6" name="Gerade Verbindung 52"/>
          <p:cNvCxnSpPr>
            <a:cxnSpLocks noChangeShapeType="1"/>
          </p:cNvCxnSpPr>
          <p:nvPr/>
        </p:nvCxnSpPr>
        <p:spPr bwMode="auto">
          <a:xfrm>
            <a:off x="6851650" y="2747963"/>
            <a:ext cx="0" cy="1047750"/>
          </a:xfrm>
          <a:prstGeom prst="lin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7" name="Gerade Verbindung 53"/>
          <p:cNvCxnSpPr>
            <a:cxnSpLocks noChangeShapeType="1"/>
          </p:cNvCxnSpPr>
          <p:nvPr/>
        </p:nvCxnSpPr>
        <p:spPr bwMode="auto">
          <a:xfrm>
            <a:off x="5840413" y="2733675"/>
            <a:ext cx="0" cy="1150938"/>
          </a:xfrm>
          <a:prstGeom prst="line">
            <a:avLst/>
          </a:prstGeom>
          <a:noFill/>
          <a:ln w="38100" algn="ctr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8" name="Gerade Verbindung 55"/>
          <p:cNvCxnSpPr>
            <a:cxnSpLocks noChangeShapeType="1"/>
          </p:cNvCxnSpPr>
          <p:nvPr/>
        </p:nvCxnSpPr>
        <p:spPr bwMode="auto">
          <a:xfrm flipV="1">
            <a:off x="6835775" y="3789363"/>
            <a:ext cx="250825" cy="0"/>
          </a:xfrm>
          <a:prstGeom prst="line">
            <a:avLst/>
          </a:prstGeom>
          <a:noFill/>
          <a:ln w="38100" algn="ctr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9" name="Gerade Verbindung 60"/>
          <p:cNvCxnSpPr>
            <a:cxnSpLocks noChangeShapeType="1"/>
          </p:cNvCxnSpPr>
          <p:nvPr/>
        </p:nvCxnSpPr>
        <p:spPr bwMode="auto">
          <a:xfrm>
            <a:off x="8350250" y="3789363"/>
            <a:ext cx="431800" cy="0"/>
          </a:xfrm>
          <a:prstGeom prst="line">
            <a:avLst/>
          </a:prstGeom>
          <a:noFill/>
          <a:ln w="38100" algn="ctr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50" name="Gerade Verbindung 61"/>
          <p:cNvCxnSpPr>
            <a:cxnSpLocks noChangeShapeType="1"/>
          </p:cNvCxnSpPr>
          <p:nvPr/>
        </p:nvCxnSpPr>
        <p:spPr bwMode="auto">
          <a:xfrm>
            <a:off x="8350250" y="5243513"/>
            <a:ext cx="431800" cy="0"/>
          </a:xfrm>
          <a:prstGeom prst="line">
            <a:avLst/>
          </a:prstGeom>
          <a:noFill/>
          <a:ln w="38100" algn="ctr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51" name="Gerade Verbindung 62"/>
          <p:cNvCxnSpPr>
            <a:cxnSpLocks noChangeShapeType="1"/>
          </p:cNvCxnSpPr>
          <p:nvPr/>
        </p:nvCxnSpPr>
        <p:spPr bwMode="auto">
          <a:xfrm>
            <a:off x="8350250" y="2349500"/>
            <a:ext cx="431800" cy="0"/>
          </a:xfrm>
          <a:prstGeom prst="line">
            <a:avLst/>
          </a:prstGeom>
          <a:noFill/>
          <a:ln w="38100" algn="ctr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52" name="Textfeld 57"/>
          <p:cNvSpPr txBox="1">
            <a:spLocks noChangeArrowheads="1"/>
          </p:cNvSpPr>
          <p:nvPr/>
        </p:nvSpPr>
        <p:spPr bwMode="auto">
          <a:xfrm>
            <a:off x="8728075" y="2165350"/>
            <a:ext cx="436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CC0000"/>
                </a:solidFill>
              </a:rPr>
              <a:t>H</a:t>
            </a:r>
            <a:r>
              <a:rPr lang="de-DE" sz="1600" baseline="-2500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153" name="Textfeld 64"/>
          <p:cNvSpPr txBox="1">
            <a:spLocks noChangeArrowheads="1"/>
          </p:cNvSpPr>
          <p:nvPr/>
        </p:nvSpPr>
        <p:spPr bwMode="auto">
          <a:xfrm>
            <a:off x="3387725" y="2387600"/>
            <a:ext cx="434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CC0000"/>
                </a:solidFill>
              </a:rPr>
              <a:t>H</a:t>
            </a:r>
            <a:r>
              <a:rPr lang="de-DE" sz="1600" baseline="-2500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154" name="Textfeld 65"/>
          <p:cNvSpPr txBox="1">
            <a:spLocks noChangeArrowheads="1"/>
          </p:cNvSpPr>
          <p:nvPr/>
        </p:nvSpPr>
        <p:spPr bwMode="auto">
          <a:xfrm>
            <a:off x="2916238" y="2387600"/>
            <a:ext cx="439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8000"/>
                </a:solidFill>
              </a:rPr>
              <a:t>O</a:t>
            </a:r>
            <a:r>
              <a:rPr lang="de-DE" sz="1600" baseline="-250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5155" name="Textfeld 66"/>
          <p:cNvSpPr txBox="1">
            <a:spLocks noChangeArrowheads="1"/>
          </p:cNvSpPr>
          <p:nvPr/>
        </p:nvSpPr>
        <p:spPr bwMode="auto">
          <a:xfrm>
            <a:off x="3074988" y="4818063"/>
            <a:ext cx="604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66CCFF"/>
                </a:solidFill>
              </a:rPr>
              <a:t>H</a:t>
            </a:r>
            <a:r>
              <a:rPr lang="de-DE" sz="1600" baseline="-25000">
                <a:solidFill>
                  <a:srgbClr val="66CCFF"/>
                </a:solidFill>
              </a:rPr>
              <a:t>2</a:t>
            </a:r>
            <a:r>
              <a:rPr lang="de-DE">
                <a:solidFill>
                  <a:srgbClr val="66CCFF"/>
                </a:solidFill>
              </a:rPr>
              <a:t>O</a:t>
            </a:r>
            <a:endParaRPr lang="de-DE" baseline="-25000">
              <a:solidFill>
                <a:srgbClr val="66CCFF"/>
              </a:solidFill>
            </a:endParaRPr>
          </a:p>
        </p:txBody>
      </p:sp>
      <p:cxnSp>
        <p:nvCxnSpPr>
          <p:cNvPr id="5156" name="Gerade Verbindung 67"/>
          <p:cNvCxnSpPr>
            <a:cxnSpLocks noChangeShapeType="1"/>
          </p:cNvCxnSpPr>
          <p:nvPr/>
        </p:nvCxnSpPr>
        <p:spPr bwMode="auto">
          <a:xfrm flipV="1">
            <a:off x="4568825" y="4724400"/>
            <a:ext cx="647700" cy="1588"/>
          </a:xfrm>
          <a:prstGeom prst="line">
            <a:avLst/>
          </a:prstGeom>
          <a:noFill/>
          <a:ln w="38100" algn="ctr">
            <a:solidFill>
              <a:srgbClr val="66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57" name="Textfeld 68"/>
          <p:cNvSpPr txBox="1">
            <a:spLocks noChangeArrowheads="1"/>
          </p:cNvSpPr>
          <p:nvPr/>
        </p:nvSpPr>
        <p:spPr bwMode="auto">
          <a:xfrm>
            <a:off x="4592638" y="4365625"/>
            <a:ext cx="60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66CCFF"/>
                </a:solidFill>
              </a:rPr>
              <a:t>H</a:t>
            </a:r>
            <a:r>
              <a:rPr lang="de-DE" sz="1600" baseline="-25000">
                <a:solidFill>
                  <a:srgbClr val="66CCFF"/>
                </a:solidFill>
              </a:rPr>
              <a:t>2</a:t>
            </a:r>
            <a:r>
              <a:rPr lang="de-DE">
                <a:solidFill>
                  <a:srgbClr val="66CCFF"/>
                </a:solidFill>
              </a:rPr>
              <a:t>O</a:t>
            </a:r>
            <a:endParaRPr lang="de-DE" baseline="-25000">
              <a:solidFill>
                <a:srgbClr val="66CCFF"/>
              </a:solidFill>
            </a:endParaRPr>
          </a:p>
        </p:txBody>
      </p:sp>
      <p:cxnSp>
        <p:nvCxnSpPr>
          <p:cNvPr id="5158" name="Gerade Verbindung 70"/>
          <p:cNvCxnSpPr>
            <a:cxnSpLocks noChangeShapeType="1"/>
          </p:cNvCxnSpPr>
          <p:nvPr/>
        </p:nvCxnSpPr>
        <p:spPr bwMode="auto">
          <a:xfrm>
            <a:off x="4572000" y="4292600"/>
            <a:ext cx="647700" cy="0"/>
          </a:xfrm>
          <a:prstGeom prst="line">
            <a:avLst/>
          </a:prstGeom>
          <a:noFill/>
          <a:ln w="38100" algn="ctr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feld 71"/>
          <p:cNvSpPr txBox="1"/>
          <p:nvPr/>
        </p:nvSpPr>
        <p:spPr>
          <a:xfrm>
            <a:off x="4581525" y="3933825"/>
            <a:ext cx="6064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CO</a:t>
            </a:r>
            <a:r>
              <a:rPr lang="de-DE" sz="1600" baseline="-25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60" name="Textfeld 72"/>
          <p:cNvSpPr txBox="1">
            <a:spLocks noChangeArrowheads="1"/>
          </p:cNvSpPr>
          <p:nvPr/>
        </p:nvSpPr>
        <p:spPr bwMode="auto">
          <a:xfrm>
            <a:off x="8748713" y="3605213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996633"/>
                </a:solidFill>
              </a:rPr>
              <a:t>EG</a:t>
            </a:r>
            <a:r>
              <a:rPr lang="de-DE" baseline="-25000">
                <a:solidFill>
                  <a:srgbClr val="996633"/>
                </a:solidFill>
              </a:rPr>
              <a:t>H</a:t>
            </a:r>
            <a:r>
              <a:rPr lang="de-DE" sz="1200" baseline="-50000">
                <a:solidFill>
                  <a:srgbClr val="996633"/>
                </a:solidFill>
              </a:rPr>
              <a:t>2</a:t>
            </a:r>
          </a:p>
        </p:txBody>
      </p:sp>
      <p:sp>
        <p:nvSpPr>
          <p:cNvPr id="5161" name="Textfeld 73"/>
          <p:cNvSpPr txBox="1">
            <a:spLocks noChangeArrowheads="1"/>
          </p:cNvSpPr>
          <p:nvPr/>
        </p:nvSpPr>
        <p:spPr bwMode="auto">
          <a:xfrm>
            <a:off x="8748713" y="5067300"/>
            <a:ext cx="731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996633"/>
                </a:solidFill>
              </a:rPr>
              <a:t>EG</a:t>
            </a:r>
            <a:r>
              <a:rPr lang="de-DE" baseline="-25000">
                <a:solidFill>
                  <a:srgbClr val="996633"/>
                </a:solidFill>
              </a:rPr>
              <a:t>Me</a:t>
            </a:r>
            <a:endParaRPr lang="de-DE" sz="1000" baseline="-50000">
              <a:solidFill>
                <a:srgbClr val="996633"/>
              </a:solidFill>
            </a:endParaRPr>
          </a:p>
        </p:txBody>
      </p:sp>
      <p:sp>
        <p:nvSpPr>
          <p:cNvPr id="5162" name="Textfeld 74"/>
          <p:cNvSpPr txBox="1">
            <a:spLocks noChangeArrowheads="1"/>
          </p:cNvSpPr>
          <p:nvPr/>
        </p:nvSpPr>
        <p:spPr bwMode="auto">
          <a:xfrm>
            <a:off x="5453063" y="3419475"/>
            <a:ext cx="43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CC0000"/>
                </a:solidFill>
              </a:rPr>
              <a:t>H</a:t>
            </a:r>
            <a:r>
              <a:rPr lang="de-DE" sz="1600" baseline="-2500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163" name="Textfeld 75"/>
          <p:cNvSpPr txBox="1">
            <a:spLocks noChangeArrowheads="1"/>
          </p:cNvSpPr>
          <p:nvPr/>
        </p:nvSpPr>
        <p:spPr bwMode="auto">
          <a:xfrm>
            <a:off x="6270625" y="5195888"/>
            <a:ext cx="592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CC9900"/>
                </a:solidFill>
              </a:rPr>
              <a:t>CH</a:t>
            </a:r>
            <a:r>
              <a:rPr lang="de-DE" sz="1600" baseline="-25000">
                <a:solidFill>
                  <a:srgbClr val="CC9900"/>
                </a:solidFill>
              </a:rPr>
              <a:t>4</a:t>
            </a:r>
          </a:p>
        </p:txBody>
      </p:sp>
      <p:sp>
        <p:nvSpPr>
          <p:cNvPr id="5164" name="Textfeld 76"/>
          <p:cNvSpPr txBox="1">
            <a:spLocks noChangeArrowheads="1"/>
          </p:cNvSpPr>
          <p:nvPr/>
        </p:nvSpPr>
        <p:spPr bwMode="auto">
          <a:xfrm>
            <a:off x="1893888" y="360203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3366"/>
                </a:solidFill>
              </a:rPr>
              <a:t>DC</a:t>
            </a:r>
            <a:endParaRPr lang="de-DE" sz="1600">
              <a:solidFill>
                <a:srgbClr val="003366"/>
              </a:solidFill>
            </a:endParaRPr>
          </a:p>
        </p:txBody>
      </p:sp>
      <p:sp>
        <p:nvSpPr>
          <p:cNvPr id="5165" name="Textfeld 77"/>
          <p:cNvSpPr txBox="1">
            <a:spLocks noChangeArrowheads="1"/>
          </p:cNvSpPr>
          <p:nvPr/>
        </p:nvSpPr>
        <p:spPr bwMode="auto">
          <a:xfrm>
            <a:off x="6427788" y="2387600"/>
            <a:ext cx="436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CC0000"/>
                </a:solidFill>
              </a:rPr>
              <a:t>H</a:t>
            </a:r>
            <a:r>
              <a:rPr lang="de-DE" sz="1600" baseline="-2500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166" name="Textfeld 78"/>
          <p:cNvSpPr txBox="1">
            <a:spLocks noChangeArrowheads="1"/>
          </p:cNvSpPr>
          <p:nvPr/>
        </p:nvSpPr>
        <p:spPr bwMode="auto">
          <a:xfrm>
            <a:off x="6435725" y="3602038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CC0000"/>
                </a:solidFill>
              </a:rPr>
              <a:t>H</a:t>
            </a:r>
            <a:r>
              <a:rPr lang="de-DE" sz="1600" baseline="-2500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167" name="Textfeld 59"/>
          <p:cNvSpPr txBox="1">
            <a:spLocks noChangeArrowheads="1"/>
          </p:cNvSpPr>
          <p:nvPr/>
        </p:nvSpPr>
        <p:spPr bwMode="auto">
          <a:xfrm>
            <a:off x="8285163" y="2722563"/>
            <a:ext cx="1120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0">
                <a:solidFill>
                  <a:srgbClr val="C00000"/>
                </a:solidFill>
              </a:rPr>
              <a:t>Wasserstoff</a:t>
            </a:r>
          </a:p>
        </p:txBody>
      </p:sp>
      <p:sp>
        <p:nvSpPr>
          <p:cNvPr id="5168" name="Textfeld 80"/>
          <p:cNvSpPr txBox="1">
            <a:spLocks noChangeArrowheads="1"/>
          </p:cNvSpPr>
          <p:nvPr/>
        </p:nvSpPr>
        <p:spPr bwMode="auto">
          <a:xfrm>
            <a:off x="8261350" y="3986213"/>
            <a:ext cx="13335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300" b="0">
                <a:solidFill>
                  <a:srgbClr val="996633"/>
                </a:solidFill>
              </a:rPr>
              <a:t>Erdgas mit </a:t>
            </a:r>
          </a:p>
          <a:p>
            <a:pPr algn="ctr" eaLnBrk="1" hangingPunct="1"/>
            <a:r>
              <a:rPr lang="de-DE" sz="1300" b="0">
                <a:solidFill>
                  <a:srgbClr val="996633"/>
                </a:solidFill>
              </a:rPr>
              <a:t>H</a:t>
            </a:r>
            <a:r>
              <a:rPr lang="de-DE" sz="1300" b="0" baseline="-25000">
                <a:solidFill>
                  <a:srgbClr val="996633"/>
                </a:solidFill>
              </a:rPr>
              <a:t>2</a:t>
            </a:r>
            <a:r>
              <a:rPr lang="de-DE" sz="1300" b="0">
                <a:solidFill>
                  <a:srgbClr val="996633"/>
                </a:solidFill>
              </a:rPr>
              <a:t>-Zumischung</a:t>
            </a:r>
          </a:p>
        </p:txBody>
      </p:sp>
      <p:sp>
        <p:nvSpPr>
          <p:cNvPr id="5169" name="Textfeld 81"/>
          <p:cNvSpPr txBox="1">
            <a:spLocks noChangeArrowheads="1"/>
          </p:cNvSpPr>
          <p:nvPr/>
        </p:nvSpPr>
        <p:spPr bwMode="auto">
          <a:xfrm>
            <a:off x="8240713" y="5456238"/>
            <a:ext cx="14843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300" b="0">
                <a:solidFill>
                  <a:srgbClr val="996633"/>
                </a:solidFill>
              </a:rPr>
              <a:t>Erdgas mit </a:t>
            </a:r>
          </a:p>
          <a:p>
            <a:pPr algn="ctr" eaLnBrk="1" hangingPunct="1"/>
            <a:r>
              <a:rPr lang="de-DE" sz="1300" b="0">
                <a:solidFill>
                  <a:srgbClr val="996633"/>
                </a:solidFill>
              </a:rPr>
              <a:t>CH</a:t>
            </a:r>
            <a:r>
              <a:rPr lang="de-DE" sz="1300" b="0" baseline="-25000">
                <a:solidFill>
                  <a:srgbClr val="996633"/>
                </a:solidFill>
              </a:rPr>
              <a:t>4</a:t>
            </a:r>
            <a:r>
              <a:rPr lang="de-DE" sz="1300" b="0">
                <a:solidFill>
                  <a:srgbClr val="996633"/>
                </a:solidFill>
              </a:rPr>
              <a:t>-Zumischung</a:t>
            </a:r>
          </a:p>
        </p:txBody>
      </p:sp>
      <p:pic>
        <p:nvPicPr>
          <p:cNvPr id="5170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4210050"/>
            <a:ext cx="11874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1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3216275"/>
            <a:ext cx="900113" cy="900113"/>
          </a:xfrm>
          <a:prstGeom prst="rect">
            <a:avLst/>
          </a:prstGeom>
          <a:noFill/>
          <a:ln w="9525">
            <a:solidFill>
              <a:srgbClr val="F8F8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2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1749425"/>
            <a:ext cx="118903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3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257425"/>
            <a:ext cx="118745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74" name="Rechteck 2"/>
          <p:cNvSpPr>
            <a:spLocks noChangeArrowheads="1"/>
          </p:cNvSpPr>
          <p:nvPr/>
        </p:nvSpPr>
        <p:spPr bwMode="auto">
          <a:xfrm>
            <a:off x="5313363" y="3963988"/>
            <a:ext cx="1079500" cy="936625"/>
          </a:xfrm>
          <a:prstGeom prst="rect">
            <a:avLst/>
          </a:prstGeom>
          <a:pattFill prst="pct30">
            <a:fgClr>
              <a:schemeClr val="bg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75" name="Textfeld 3"/>
          <p:cNvSpPr txBox="1">
            <a:spLocks noChangeArrowheads="1"/>
          </p:cNvSpPr>
          <p:nvPr/>
        </p:nvSpPr>
        <p:spPr bwMode="auto">
          <a:xfrm>
            <a:off x="7035800" y="1708150"/>
            <a:ext cx="4270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500">
                <a:solidFill>
                  <a:schemeClr val="bg1"/>
                </a:solidFill>
              </a:rPr>
              <a:t>KBB UT</a:t>
            </a:r>
          </a:p>
        </p:txBody>
      </p:sp>
      <p:pic>
        <p:nvPicPr>
          <p:cNvPr id="5176" name="Picture 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3228975"/>
            <a:ext cx="11826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7" name="Picture 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4660900"/>
            <a:ext cx="11826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hteck 21"/>
          <p:cNvSpPr>
            <a:spLocks noChangeArrowheads="1"/>
          </p:cNvSpPr>
          <p:nvPr/>
        </p:nvSpPr>
        <p:spPr bwMode="auto">
          <a:xfrm>
            <a:off x="640557" y="6167280"/>
            <a:ext cx="89717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sz="1000" b="0" dirty="0" smtClean="0">
                <a:latin typeface="Arial Narrow" panose="020B0606020202030204" pitchFamily="34" charset="0"/>
              </a:rPr>
              <a:t>Schiebahn, S, et al..: </a:t>
            </a:r>
            <a:r>
              <a:rPr lang="en-US" altLang="de-DE" sz="1000" b="0" i="1" dirty="0" smtClean="0">
                <a:latin typeface="Arial Narrow" panose="020B0606020202030204" pitchFamily="34" charset="0"/>
              </a:rPr>
              <a:t>Power to gas: Technological overview, systems analysis and economic assessment for a case study in Germany</a:t>
            </a:r>
            <a:r>
              <a:rPr lang="en-US" altLang="de-DE" sz="1000" b="0" dirty="0" smtClean="0">
                <a:latin typeface="Arial Narrow" panose="020B0606020202030204" pitchFamily="34" charset="0"/>
              </a:rPr>
              <a:t>. IJHE 40 (2015), 4285-4294.</a:t>
            </a:r>
            <a:endParaRPr lang="en-US" altLang="de-DE" sz="1000" b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73075" y="252483"/>
            <a:ext cx="7068602" cy="707886"/>
          </a:xfrm>
        </p:spPr>
        <p:txBody>
          <a:bodyPr/>
          <a:lstStyle/>
          <a:p>
            <a:r>
              <a:rPr lang="de-DE" dirty="0" smtClean="0"/>
              <a:t>Vorgehensweise zur Bestimmung der örtlich und zeitlich </a:t>
            </a:r>
            <a:br>
              <a:rPr lang="de-DE" dirty="0" smtClean="0"/>
            </a:br>
            <a:r>
              <a:rPr lang="de-DE" dirty="0" smtClean="0"/>
              <a:t>aufgelösten Residuallast</a:t>
            </a:r>
            <a:endParaRPr lang="de-DE" dirty="0"/>
          </a:p>
        </p:txBody>
      </p:sp>
      <p:grpSp>
        <p:nvGrpSpPr>
          <p:cNvPr id="38" name="Gruppieren 37"/>
          <p:cNvGrpSpPr/>
          <p:nvPr/>
        </p:nvGrpSpPr>
        <p:grpSpPr>
          <a:xfrm>
            <a:off x="500365" y="1700808"/>
            <a:ext cx="3300507" cy="4078488"/>
            <a:chOff x="7329264" y="1575987"/>
            <a:chExt cx="2448272" cy="3495195"/>
          </a:xfrm>
        </p:grpSpPr>
        <p:grpSp>
          <p:nvGrpSpPr>
            <p:cNvPr id="39" name="Gruppieren 38"/>
            <p:cNvGrpSpPr/>
            <p:nvPr/>
          </p:nvGrpSpPr>
          <p:grpSpPr>
            <a:xfrm>
              <a:off x="7329264" y="1575987"/>
              <a:ext cx="2448272" cy="3495195"/>
              <a:chOff x="3404828" y="523958"/>
              <a:chExt cx="4752528" cy="671633"/>
            </a:xfrm>
          </p:grpSpPr>
          <p:sp>
            <p:nvSpPr>
              <p:cNvPr id="71" name="Rechteck 70"/>
              <p:cNvSpPr/>
              <p:nvPr/>
            </p:nvSpPr>
            <p:spPr>
              <a:xfrm>
                <a:off x="3404828" y="523958"/>
                <a:ext cx="4752527" cy="67163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de-DE" sz="2000" u="sng" dirty="0" smtClean="0">
                    <a:solidFill>
                      <a:schemeClr val="bg1"/>
                    </a:solidFill>
                  </a:rPr>
                  <a:t> </a:t>
                </a:r>
                <a:endParaRPr lang="de-DE" sz="1600" u="sng" dirty="0"/>
              </a:p>
            </p:txBody>
          </p:sp>
          <p:sp>
            <p:nvSpPr>
              <p:cNvPr id="72" name="Rechteck 71"/>
              <p:cNvSpPr/>
              <p:nvPr/>
            </p:nvSpPr>
            <p:spPr>
              <a:xfrm>
                <a:off x="6605411" y="764704"/>
                <a:ext cx="1551945" cy="50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-228600" algn="just">
                  <a:buClr>
                    <a:schemeClr val="accent2"/>
                  </a:buClr>
                  <a:buSzPct val="100000"/>
                  <a:buFont typeface="Wingdings"/>
                  <a:buChar char="§"/>
                </a:pPr>
                <a:endParaRPr lang="de-DE" sz="1600" b="0" dirty="0"/>
              </a:p>
            </p:txBody>
          </p:sp>
        </p:grpSp>
        <p:sp>
          <p:nvSpPr>
            <p:cNvPr id="40" name="Flussdiagramm: Prozess 39"/>
            <p:cNvSpPr/>
            <p:nvPr/>
          </p:nvSpPr>
          <p:spPr bwMode="auto">
            <a:xfrm>
              <a:off x="7919181" y="1937612"/>
              <a:ext cx="1201684" cy="264057"/>
            </a:xfrm>
            <a:prstGeom prst="flowChartProcess">
              <a:avLst/>
            </a:prstGeom>
            <a:solidFill>
              <a:schemeClr val="accent1">
                <a:lumMod val="1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600" dirty="0" smtClean="0">
                  <a:solidFill>
                    <a:schemeClr val="bg1"/>
                  </a:solidFill>
                </a:rPr>
                <a:t>Last</a:t>
              </a:r>
              <a:endParaRPr lang="de-DE" sz="1600" b="0" dirty="0">
                <a:solidFill>
                  <a:schemeClr val="bg1"/>
                </a:solidFill>
              </a:endParaRPr>
            </a:p>
          </p:txBody>
        </p:sp>
        <p:sp>
          <p:nvSpPr>
            <p:cNvPr id="41" name="Flussdiagramm: Prozess 40"/>
            <p:cNvSpPr/>
            <p:nvPr/>
          </p:nvSpPr>
          <p:spPr bwMode="auto">
            <a:xfrm>
              <a:off x="8674964" y="2391062"/>
              <a:ext cx="1008112" cy="264057"/>
            </a:xfrm>
            <a:prstGeom prst="flowChartProcess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600" dirty="0" smtClean="0"/>
                <a:t>Windkraft</a:t>
              </a:r>
              <a:endParaRPr lang="de-DE" sz="1600" b="0" dirty="0"/>
            </a:p>
          </p:txBody>
        </p:sp>
        <p:sp>
          <p:nvSpPr>
            <p:cNvPr id="42" name="Flussdiagramm: Prozess 41"/>
            <p:cNvSpPr/>
            <p:nvPr/>
          </p:nvSpPr>
          <p:spPr bwMode="auto">
            <a:xfrm>
              <a:off x="7365268" y="2391062"/>
              <a:ext cx="1008112" cy="264057"/>
            </a:xfrm>
            <a:prstGeom prst="flowChartProcess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600" dirty="0" smtClean="0"/>
                <a:t>Wasserkraft</a:t>
              </a:r>
              <a:endParaRPr lang="de-DE" sz="1600" b="0" dirty="0"/>
            </a:p>
          </p:txBody>
        </p:sp>
        <p:sp>
          <p:nvSpPr>
            <p:cNvPr id="43" name="Flussdiagramm: Prozess 42"/>
            <p:cNvSpPr/>
            <p:nvPr/>
          </p:nvSpPr>
          <p:spPr bwMode="auto">
            <a:xfrm>
              <a:off x="8674964" y="2722811"/>
              <a:ext cx="1008112" cy="264057"/>
            </a:xfrm>
            <a:prstGeom prst="flowChartProcess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600" dirty="0" smtClean="0"/>
                <a:t>Bioenergie</a:t>
              </a:r>
              <a:endParaRPr lang="de-DE" sz="1600" b="0" dirty="0"/>
            </a:p>
          </p:txBody>
        </p:sp>
        <p:sp>
          <p:nvSpPr>
            <p:cNvPr id="44" name="Flussdiagramm: Prozess 43"/>
            <p:cNvSpPr/>
            <p:nvPr/>
          </p:nvSpPr>
          <p:spPr bwMode="auto">
            <a:xfrm>
              <a:off x="7365268" y="2722811"/>
              <a:ext cx="1008112" cy="264057"/>
            </a:xfrm>
            <a:prstGeom prst="flowChartProcess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600" dirty="0" smtClean="0"/>
                <a:t>PV</a:t>
              </a:r>
              <a:endParaRPr lang="de-DE" sz="1600" b="0" dirty="0"/>
            </a:p>
          </p:txBody>
        </p:sp>
        <p:sp>
          <p:nvSpPr>
            <p:cNvPr id="45" name="Flussdiagramm: Prozess 44"/>
            <p:cNvSpPr/>
            <p:nvPr/>
          </p:nvSpPr>
          <p:spPr bwMode="auto">
            <a:xfrm>
              <a:off x="8674964" y="3994259"/>
              <a:ext cx="1008112" cy="264057"/>
            </a:xfrm>
            <a:prstGeom prst="flowChartProcess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600" dirty="0" smtClean="0"/>
                <a:t>Export</a:t>
              </a:r>
              <a:endParaRPr lang="de-DE" sz="1600" b="0" dirty="0"/>
            </a:p>
          </p:txBody>
        </p:sp>
        <p:sp>
          <p:nvSpPr>
            <p:cNvPr id="46" name="Flussdiagramm: Prozess 45"/>
            <p:cNvSpPr/>
            <p:nvPr/>
          </p:nvSpPr>
          <p:spPr bwMode="auto">
            <a:xfrm>
              <a:off x="7365268" y="3994259"/>
              <a:ext cx="1008112" cy="264057"/>
            </a:xfrm>
            <a:prstGeom prst="flowChartProcess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600" dirty="0" smtClean="0"/>
                <a:t>Import</a:t>
              </a:r>
              <a:endParaRPr lang="de-DE" sz="1600" b="0" dirty="0"/>
            </a:p>
          </p:txBody>
        </p:sp>
        <p:sp>
          <p:nvSpPr>
            <p:cNvPr id="47" name="Flussdiagramm: Prozess 46"/>
            <p:cNvSpPr/>
            <p:nvPr/>
          </p:nvSpPr>
          <p:spPr bwMode="auto">
            <a:xfrm>
              <a:off x="7919181" y="3162454"/>
              <a:ext cx="1201684" cy="456098"/>
            </a:xfrm>
            <a:prstGeom prst="flowChartProcess">
              <a:avLst/>
            </a:prstGeom>
            <a:solidFill>
              <a:schemeClr val="accent1">
                <a:lumMod val="1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600" dirty="0" smtClean="0">
                  <a:solidFill>
                    <a:schemeClr val="bg1"/>
                  </a:solidFill>
                </a:rPr>
                <a:t>Residuallast vor Glättung</a:t>
              </a:r>
              <a:endParaRPr lang="de-DE" sz="1600" b="0" dirty="0">
                <a:solidFill>
                  <a:schemeClr val="bg1"/>
                </a:solidFill>
              </a:endParaRPr>
            </a:p>
          </p:txBody>
        </p:sp>
        <p:sp>
          <p:nvSpPr>
            <p:cNvPr id="48" name="Flussdiagramm: Prozess 47"/>
            <p:cNvSpPr/>
            <p:nvPr/>
          </p:nvSpPr>
          <p:spPr bwMode="auto">
            <a:xfrm>
              <a:off x="7919181" y="4314580"/>
              <a:ext cx="1201684" cy="456098"/>
            </a:xfrm>
            <a:prstGeom prst="flowChartProcess">
              <a:avLst/>
            </a:prstGeom>
            <a:solidFill>
              <a:schemeClr val="accent1">
                <a:lumMod val="1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600" dirty="0" smtClean="0">
                  <a:solidFill>
                    <a:schemeClr val="bg1"/>
                  </a:solidFill>
                </a:rPr>
                <a:t>Residuallast nach Glättung</a:t>
              </a:r>
              <a:endParaRPr lang="de-DE" sz="1600" b="0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Gerade Verbindung mit Pfeil 48"/>
            <p:cNvCxnSpPr>
              <a:endCxn id="47" idx="0"/>
            </p:cNvCxnSpPr>
            <p:nvPr/>
          </p:nvCxnSpPr>
          <p:spPr bwMode="auto">
            <a:xfrm>
              <a:off x="8520022" y="2200444"/>
              <a:ext cx="1" cy="96201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Gerade Verbindung mit Pfeil 49"/>
            <p:cNvCxnSpPr/>
            <p:nvPr/>
          </p:nvCxnSpPr>
          <p:spPr bwMode="auto">
            <a:xfrm>
              <a:off x="8520022" y="3605945"/>
              <a:ext cx="0" cy="7212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Gerade Verbindung mit Pfeil 50"/>
            <p:cNvCxnSpPr>
              <a:endCxn id="53" idx="6"/>
            </p:cNvCxnSpPr>
            <p:nvPr/>
          </p:nvCxnSpPr>
          <p:spPr bwMode="auto">
            <a:xfrm flipH="1">
              <a:off x="8565598" y="4126364"/>
              <a:ext cx="10936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Gerade Verbindung mit Pfeil 51"/>
            <p:cNvCxnSpPr>
              <a:stCxn id="46" idx="3"/>
            </p:cNvCxnSpPr>
            <p:nvPr/>
          </p:nvCxnSpPr>
          <p:spPr bwMode="auto">
            <a:xfrm flipV="1">
              <a:off x="8373380" y="4126287"/>
              <a:ext cx="101064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Ellipse 52"/>
            <p:cNvSpPr/>
            <p:nvPr/>
          </p:nvSpPr>
          <p:spPr bwMode="auto">
            <a:xfrm>
              <a:off x="8474446" y="4082068"/>
              <a:ext cx="91152" cy="88592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Ellipse 53"/>
            <p:cNvSpPr/>
            <p:nvPr/>
          </p:nvSpPr>
          <p:spPr bwMode="auto">
            <a:xfrm>
              <a:off x="8474446" y="2828487"/>
              <a:ext cx="91152" cy="88592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5" name="Gerade Verbindung mit Pfeil 54"/>
            <p:cNvCxnSpPr/>
            <p:nvPr/>
          </p:nvCxnSpPr>
          <p:spPr bwMode="auto">
            <a:xfrm flipH="1">
              <a:off x="8565598" y="2872783"/>
              <a:ext cx="10936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Gerade Verbindung mit Pfeil 55"/>
            <p:cNvCxnSpPr/>
            <p:nvPr/>
          </p:nvCxnSpPr>
          <p:spPr bwMode="auto">
            <a:xfrm>
              <a:off x="8373380" y="2872783"/>
              <a:ext cx="10106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7" name="Ellipse 56"/>
            <p:cNvSpPr/>
            <p:nvPr/>
          </p:nvSpPr>
          <p:spPr bwMode="auto">
            <a:xfrm>
              <a:off x="8474446" y="2480666"/>
              <a:ext cx="91152" cy="88592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8" name="Gerade Verbindung mit Pfeil 57"/>
            <p:cNvCxnSpPr>
              <a:endCxn id="57" idx="6"/>
            </p:cNvCxnSpPr>
            <p:nvPr/>
          </p:nvCxnSpPr>
          <p:spPr bwMode="auto">
            <a:xfrm flipH="1">
              <a:off x="8565598" y="2521220"/>
              <a:ext cx="109366" cy="37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Gerade Verbindung mit Pfeil 58"/>
            <p:cNvCxnSpPr>
              <a:stCxn id="42" idx="3"/>
              <a:endCxn id="57" idx="2"/>
            </p:cNvCxnSpPr>
            <p:nvPr/>
          </p:nvCxnSpPr>
          <p:spPr bwMode="auto">
            <a:xfrm>
              <a:off x="8373380" y="2523090"/>
              <a:ext cx="101065" cy="18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0" name="Textfeld 59"/>
            <p:cNvSpPr txBox="1"/>
            <p:nvPr/>
          </p:nvSpPr>
          <p:spPr>
            <a:xfrm>
              <a:off x="8471143" y="3909050"/>
              <a:ext cx="200518" cy="264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0" dirty="0" smtClean="0"/>
                <a:t>+</a:t>
              </a:r>
              <a:endParaRPr lang="de-DE" sz="1600" b="0" dirty="0"/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8337375" y="2653022"/>
              <a:ext cx="216024" cy="264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0" dirty="0" smtClean="0"/>
                <a:t>-</a:t>
              </a:r>
              <a:endParaRPr lang="de-DE" sz="1600" b="0" dirty="0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8491326" y="2655469"/>
              <a:ext cx="216024" cy="264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0" dirty="0" smtClean="0"/>
                <a:t>-</a:t>
              </a:r>
              <a:endParaRPr lang="de-DE" sz="1600" b="0" dirty="0"/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8322662" y="2300219"/>
              <a:ext cx="216024" cy="264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0" dirty="0" smtClean="0"/>
                <a:t>-</a:t>
              </a:r>
              <a:endParaRPr lang="de-DE" sz="1600" b="0" dirty="0"/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8491326" y="2300219"/>
              <a:ext cx="216024" cy="264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0" dirty="0" smtClean="0"/>
                <a:t>-</a:t>
              </a:r>
              <a:endParaRPr lang="de-DE" sz="1600" b="0" dirty="0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8326380" y="3599251"/>
              <a:ext cx="216024" cy="264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0" dirty="0" smtClean="0"/>
                <a:t>-</a:t>
              </a:r>
              <a:endParaRPr lang="de-DE" sz="1600" b="0" dirty="0"/>
            </a:p>
          </p:txBody>
        </p:sp>
        <p:sp>
          <p:nvSpPr>
            <p:cNvPr id="66" name="Flussdiagramm: Prozess 65"/>
            <p:cNvSpPr/>
            <p:nvPr/>
          </p:nvSpPr>
          <p:spPr bwMode="auto">
            <a:xfrm>
              <a:off x="7365268" y="3679805"/>
              <a:ext cx="1008112" cy="264057"/>
            </a:xfrm>
            <a:prstGeom prst="flowChartProcess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600" dirty="0" smtClean="0"/>
                <a:t>KWK</a:t>
              </a:r>
              <a:endParaRPr lang="de-DE" sz="1600" b="0" dirty="0"/>
            </a:p>
          </p:txBody>
        </p:sp>
        <p:cxnSp>
          <p:nvCxnSpPr>
            <p:cNvPr id="67" name="Gerade Verbindung mit Pfeil 66"/>
            <p:cNvCxnSpPr/>
            <p:nvPr/>
          </p:nvCxnSpPr>
          <p:spPr bwMode="auto">
            <a:xfrm>
              <a:off x="8373380" y="3816595"/>
              <a:ext cx="10106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8" name="Ellipse 67"/>
            <p:cNvSpPr/>
            <p:nvPr/>
          </p:nvSpPr>
          <p:spPr bwMode="auto">
            <a:xfrm>
              <a:off x="8474446" y="3772376"/>
              <a:ext cx="91152" cy="88592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8337375" y="3909050"/>
              <a:ext cx="216024" cy="264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0" dirty="0" smtClean="0"/>
                <a:t>-</a:t>
              </a:r>
              <a:endParaRPr lang="de-DE" sz="1600" b="0" dirty="0"/>
            </a:p>
          </p:txBody>
        </p:sp>
      </p:grpSp>
      <p:sp>
        <p:nvSpPr>
          <p:cNvPr id="109" name="Textfeld 108"/>
          <p:cNvSpPr txBox="1"/>
          <p:nvPr/>
        </p:nvSpPr>
        <p:spPr>
          <a:xfrm>
            <a:off x="3872880" y="1425537"/>
            <a:ext cx="6174639" cy="51552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Bef>
                <a:spcPts val="1800"/>
              </a:spcBef>
              <a:buClr>
                <a:srgbClr val="005B82"/>
              </a:buClr>
              <a:buAutoNum type="arabicPeriod"/>
              <a:defRPr/>
            </a:pPr>
            <a:r>
              <a:rPr lang="de-DE" sz="1600" b="0" dirty="0" smtClean="0"/>
              <a:t>Top-Down-Ansatz zur Verteilung der Last auf Gemeindeebene</a:t>
            </a:r>
          </a:p>
          <a:p>
            <a:pPr marL="342900" indent="-342900">
              <a:spcBef>
                <a:spcPts val="1800"/>
              </a:spcBef>
              <a:buClr>
                <a:srgbClr val="005B82"/>
              </a:buClr>
              <a:buAutoNum type="arabicPeriod"/>
              <a:defRPr/>
            </a:pPr>
            <a:r>
              <a:rPr lang="de-DE" sz="1600" b="0" dirty="0" smtClean="0"/>
              <a:t>Potenzialanalyse zur kostenoptimierten Standortbestimmung</a:t>
            </a:r>
            <a:br>
              <a:rPr lang="de-DE" sz="1600" b="0" dirty="0" smtClean="0"/>
            </a:br>
            <a:r>
              <a:rPr lang="de-DE" sz="1600" b="0" dirty="0" smtClean="0"/>
              <a:t>für Erneuerbare</a:t>
            </a:r>
          </a:p>
          <a:p>
            <a:pPr marL="342900" indent="-342900">
              <a:spcBef>
                <a:spcPts val="1800"/>
              </a:spcBef>
              <a:buClr>
                <a:srgbClr val="005B82"/>
              </a:buClr>
              <a:buAutoNum type="arabicPeriod"/>
              <a:defRPr/>
            </a:pPr>
            <a:r>
              <a:rPr lang="de-DE" sz="1600" b="0" dirty="0" err="1" smtClean="0"/>
              <a:t>Szenariodefinition</a:t>
            </a:r>
            <a:r>
              <a:rPr lang="de-DE" sz="1600" b="0" dirty="0" smtClean="0"/>
              <a:t> zur Festlegung des Ausbaugrades </a:t>
            </a:r>
            <a:br>
              <a:rPr lang="de-DE" sz="1600" b="0" dirty="0" smtClean="0"/>
            </a:br>
            <a:r>
              <a:rPr lang="de-DE" sz="1600" b="0" dirty="0" smtClean="0"/>
              <a:t>und Verteilung anhand der Standortbestimmung</a:t>
            </a:r>
          </a:p>
          <a:p>
            <a:pPr marL="342900" indent="-342900">
              <a:spcBef>
                <a:spcPts val="1800"/>
              </a:spcBef>
              <a:buClr>
                <a:srgbClr val="005B82"/>
              </a:buClr>
              <a:buAutoNum type="arabicPeriod"/>
              <a:defRPr/>
            </a:pPr>
            <a:r>
              <a:rPr lang="de-DE" sz="1600" b="0" dirty="0" smtClean="0"/>
              <a:t>Bestimmung der örtlich und zeitlich aufgelösten </a:t>
            </a:r>
            <a:br>
              <a:rPr lang="de-DE" sz="1600" b="0" dirty="0" smtClean="0"/>
            </a:br>
            <a:r>
              <a:rPr lang="de-DE" sz="1600" b="0" dirty="0" smtClean="0"/>
              <a:t>EE-Einspeisung mittels historischer Wetterdaten</a:t>
            </a:r>
          </a:p>
          <a:p>
            <a:pPr marL="342900" indent="-342900">
              <a:spcBef>
                <a:spcPts val="1800"/>
              </a:spcBef>
              <a:buClr>
                <a:srgbClr val="005B82"/>
              </a:buClr>
              <a:buAutoNum type="arabicPeriod"/>
              <a:defRPr/>
            </a:pPr>
            <a:r>
              <a:rPr lang="de-DE" sz="1600" b="0" dirty="0" smtClean="0"/>
              <a:t>Ermittlung des Einflusses durch KWK, Import und Export</a:t>
            </a:r>
          </a:p>
          <a:p>
            <a:pPr marL="342900" indent="-342900">
              <a:spcBef>
                <a:spcPts val="1800"/>
              </a:spcBef>
              <a:buClr>
                <a:srgbClr val="005B82"/>
              </a:buClr>
              <a:buFontTx/>
              <a:buAutoNum type="arabicPeriod"/>
              <a:defRPr/>
            </a:pPr>
            <a:r>
              <a:rPr lang="de-DE" sz="1600" b="0" dirty="0"/>
              <a:t>Berechnung der landkreisscharfen Residuallast</a:t>
            </a:r>
          </a:p>
          <a:p>
            <a:pPr marL="342900" indent="-342900">
              <a:spcBef>
                <a:spcPts val="1800"/>
              </a:spcBef>
              <a:buClr>
                <a:srgbClr val="005B82"/>
              </a:buClr>
              <a:buAutoNum type="arabicPeriod"/>
              <a:defRPr/>
            </a:pPr>
            <a:r>
              <a:rPr lang="de-DE" sz="1600" b="0" dirty="0" smtClean="0"/>
              <a:t>Simulation zum Ausgleich der Residuallasten der einzelnen </a:t>
            </a:r>
            <a:br>
              <a:rPr lang="de-DE" sz="1600" b="0" dirty="0" smtClean="0"/>
            </a:br>
            <a:r>
              <a:rPr lang="de-DE" sz="1600" b="0" dirty="0" smtClean="0"/>
              <a:t>Landkreise untereinander anhand eines angenommenen </a:t>
            </a:r>
            <a:br>
              <a:rPr lang="de-DE" sz="1600" b="0" dirty="0" smtClean="0"/>
            </a:br>
            <a:r>
              <a:rPr lang="de-DE" sz="1600" b="0" dirty="0" smtClean="0"/>
              <a:t>Netzausbaugrads </a:t>
            </a:r>
          </a:p>
          <a:p>
            <a:pPr marL="285750" indent="-285750">
              <a:spcBef>
                <a:spcPts val="1800"/>
              </a:spcBef>
              <a:buClr>
                <a:srgbClr val="005B82"/>
              </a:buClr>
              <a:buFont typeface="Wingdings"/>
              <a:buChar char="à"/>
              <a:defRPr/>
            </a:pPr>
            <a:r>
              <a:rPr lang="de-DE" sz="1600" b="0" dirty="0" smtClean="0">
                <a:sym typeface="Wingdings" panose="05000000000000000000" pitchFamily="2" charset="2"/>
              </a:rPr>
              <a:t>Stündlich aufgelöste Residuallast pro Landkreis </a:t>
            </a:r>
            <a:br>
              <a:rPr lang="de-DE" sz="1600" b="0" dirty="0" smtClean="0">
                <a:sym typeface="Wingdings" panose="05000000000000000000" pitchFamily="2" charset="2"/>
              </a:rPr>
            </a:br>
            <a:r>
              <a:rPr lang="de-DE" sz="1600" b="0" dirty="0" smtClean="0">
                <a:sym typeface="Wingdings" panose="05000000000000000000" pitchFamily="2" charset="2"/>
              </a:rPr>
              <a:t>unter Berücksichtigung des Stromnetzes</a:t>
            </a:r>
          </a:p>
        </p:txBody>
      </p:sp>
      <p:sp>
        <p:nvSpPr>
          <p:cNvPr id="70" name="Rechteck 21"/>
          <p:cNvSpPr>
            <a:spLocks noChangeArrowheads="1"/>
          </p:cNvSpPr>
          <p:nvPr/>
        </p:nvSpPr>
        <p:spPr bwMode="auto">
          <a:xfrm>
            <a:off x="552747" y="5885361"/>
            <a:ext cx="3232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sz="1000" b="0" dirty="0" smtClean="0">
                <a:latin typeface="Arial Narrow" panose="020B0606020202030204" pitchFamily="34" charset="0"/>
              </a:rPr>
              <a:t>In </a:t>
            </a:r>
            <a:r>
              <a:rPr lang="en-US" altLang="de-DE" sz="1000" b="0" dirty="0" err="1" smtClean="0">
                <a:latin typeface="Arial Narrow" panose="020B0606020202030204" pitchFamily="34" charset="0"/>
              </a:rPr>
              <a:t>Anlehnung</a:t>
            </a:r>
            <a:r>
              <a:rPr lang="en-US" altLang="de-DE" sz="1000" b="0" dirty="0" smtClean="0">
                <a:latin typeface="Arial Narrow" panose="020B0606020202030204" pitchFamily="34" charset="0"/>
              </a:rPr>
              <a:t> an Saint-</a:t>
            </a:r>
            <a:r>
              <a:rPr lang="en-US" altLang="de-DE" sz="1000" b="0" dirty="0" err="1" smtClean="0">
                <a:latin typeface="Arial Narrow" panose="020B0606020202030204" pitchFamily="34" charset="0"/>
              </a:rPr>
              <a:t>Drenan</a:t>
            </a:r>
            <a:r>
              <a:rPr lang="en-US" altLang="de-DE" sz="1000" b="0" dirty="0" smtClean="0">
                <a:latin typeface="Arial Narrow" panose="020B0606020202030204" pitchFamily="34" charset="0"/>
              </a:rPr>
              <a:t>, Y.-M. et al.: </a:t>
            </a:r>
            <a:r>
              <a:rPr lang="en-US" altLang="de-DE" sz="1000" b="0" i="1" dirty="0" err="1" smtClean="0">
                <a:latin typeface="Arial Narrow" panose="020B0606020202030204" pitchFamily="34" charset="0"/>
              </a:rPr>
              <a:t>Dynamische</a:t>
            </a:r>
            <a:r>
              <a:rPr lang="en-US" altLang="de-DE" sz="1000" b="0" i="1" dirty="0" smtClean="0">
                <a:latin typeface="Arial Narrow" panose="020B0606020202030204" pitchFamily="34" charset="0"/>
              </a:rPr>
              <a:t> Simulation der </a:t>
            </a:r>
            <a:r>
              <a:rPr lang="en-US" altLang="de-DE" sz="1000" b="0" i="1" dirty="0" err="1" smtClean="0">
                <a:latin typeface="Arial Narrow" panose="020B0606020202030204" pitchFamily="34" charset="0"/>
              </a:rPr>
              <a:t>Stromversorgung</a:t>
            </a:r>
            <a:r>
              <a:rPr lang="en-US" altLang="de-DE" sz="1000" b="0" i="1" dirty="0" smtClean="0">
                <a:latin typeface="Arial Narrow" panose="020B0606020202030204" pitchFamily="34" charset="0"/>
              </a:rPr>
              <a:t> in Deutschland </a:t>
            </a:r>
            <a:r>
              <a:rPr lang="en-US" altLang="de-DE" sz="1000" b="0" i="1" dirty="0" err="1" smtClean="0">
                <a:latin typeface="Arial Narrow" panose="020B0606020202030204" pitchFamily="34" charset="0"/>
              </a:rPr>
              <a:t>nach</a:t>
            </a:r>
            <a:r>
              <a:rPr lang="en-US" altLang="de-DE" sz="1000" b="0" i="1" dirty="0" smtClean="0">
                <a:latin typeface="Arial Narrow" panose="020B0606020202030204" pitchFamily="34" charset="0"/>
              </a:rPr>
              <a:t> </a:t>
            </a:r>
            <a:r>
              <a:rPr lang="en-US" altLang="de-DE" sz="1000" b="0" i="1" dirty="0" err="1" smtClean="0">
                <a:latin typeface="Arial Narrow" panose="020B0606020202030204" pitchFamily="34" charset="0"/>
              </a:rPr>
              <a:t>dem</a:t>
            </a:r>
            <a:r>
              <a:rPr lang="en-US" altLang="de-DE" sz="1000" b="0" i="1" dirty="0" smtClean="0">
                <a:latin typeface="Arial Narrow" panose="020B0606020202030204" pitchFamily="34" charset="0"/>
              </a:rPr>
              <a:t> </a:t>
            </a:r>
            <a:r>
              <a:rPr lang="en-US" altLang="de-DE" sz="1000" b="0" i="1" dirty="0" err="1" smtClean="0">
                <a:latin typeface="Arial Narrow" panose="020B0606020202030204" pitchFamily="34" charset="0"/>
              </a:rPr>
              <a:t>Ausbausszenario</a:t>
            </a:r>
            <a:r>
              <a:rPr lang="en-US" altLang="de-DE" sz="1000" b="0" i="1" dirty="0" smtClean="0">
                <a:latin typeface="Arial Narrow" panose="020B0606020202030204" pitchFamily="34" charset="0"/>
              </a:rPr>
              <a:t> der </a:t>
            </a:r>
            <a:r>
              <a:rPr lang="en-US" altLang="de-DE" sz="1000" b="0" i="1" dirty="0" err="1" smtClean="0">
                <a:latin typeface="Arial Narrow" panose="020B0606020202030204" pitchFamily="34" charset="0"/>
              </a:rPr>
              <a:t>Erneuerbaren-Energie-Branche</a:t>
            </a:r>
            <a:r>
              <a:rPr lang="en-US" altLang="de-DE" sz="1000" b="0" dirty="0">
                <a:latin typeface="Arial Narrow" panose="020B0606020202030204" pitchFamily="34" charset="0"/>
              </a:rPr>
              <a:t>.</a:t>
            </a:r>
            <a:r>
              <a:rPr lang="en-US" altLang="de-DE" sz="1000" b="0" dirty="0" smtClean="0">
                <a:latin typeface="Arial Narrow" panose="020B0606020202030204" pitchFamily="34" charset="0"/>
              </a:rPr>
              <a:t> </a:t>
            </a:r>
            <a:r>
              <a:rPr lang="en-US" altLang="de-DE" sz="1000" b="0" dirty="0" err="1" smtClean="0">
                <a:latin typeface="Arial Narrow" panose="020B0606020202030204" pitchFamily="34" charset="0"/>
              </a:rPr>
              <a:t>Fraunhofer</a:t>
            </a:r>
            <a:r>
              <a:rPr lang="en-US" altLang="de-DE" sz="1000" b="0" dirty="0" smtClean="0">
                <a:latin typeface="Arial Narrow" panose="020B0606020202030204" pitchFamily="34" charset="0"/>
              </a:rPr>
              <a:t> IWES, 2009.</a:t>
            </a:r>
            <a:endParaRPr lang="en-US" altLang="de-DE" sz="1000" b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73075" y="252413"/>
            <a:ext cx="8113713" cy="708025"/>
          </a:xfrm>
        </p:spPr>
        <p:txBody>
          <a:bodyPr/>
          <a:lstStyle/>
          <a:p>
            <a:r>
              <a:rPr lang="de-DE" altLang="de-DE" dirty="0" smtClean="0"/>
              <a:t>Potenziale der Windkraftnutzung in Deutschland</a:t>
            </a:r>
            <a:br>
              <a:rPr lang="de-DE" altLang="de-DE" dirty="0" smtClean="0"/>
            </a:br>
            <a:r>
              <a:rPr lang="de-DE" altLang="de-DE" b="0" dirty="0" smtClean="0"/>
              <a:t>Gegenüberstellung von nutzbarer Fläche und Stromgestehungskosten</a:t>
            </a:r>
            <a:endParaRPr lang="de-DE" altLang="de-DE" dirty="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549400"/>
            <a:ext cx="30956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4" name="Gruppieren 4"/>
          <p:cNvGrpSpPr>
            <a:grpSpLocks/>
          </p:cNvGrpSpPr>
          <p:nvPr/>
        </p:nvGrpSpPr>
        <p:grpSpPr bwMode="auto">
          <a:xfrm>
            <a:off x="8713788" y="4219575"/>
            <a:ext cx="2089150" cy="1225550"/>
            <a:chOff x="3980892" y="763434"/>
            <a:chExt cx="2088232" cy="1226180"/>
          </a:xfrm>
        </p:grpSpPr>
        <p:grpSp>
          <p:nvGrpSpPr>
            <p:cNvPr id="10295" name="Gruppieren 5"/>
            <p:cNvGrpSpPr>
              <a:grpSpLocks/>
            </p:cNvGrpSpPr>
            <p:nvPr/>
          </p:nvGrpSpPr>
          <p:grpSpPr bwMode="auto">
            <a:xfrm>
              <a:off x="4078942" y="1049490"/>
              <a:ext cx="153978" cy="860565"/>
              <a:chOff x="3980892" y="1049490"/>
              <a:chExt cx="252028" cy="1048136"/>
            </a:xfrm>
          </p:grpSpPr>
          <p:sp>
            <p:nvSpPr>
              <p:cNvPr id="10298" name="Rechteck 8"/>
              <p:cNvSpPr>
                <a:spLocks noChangeArrowheads="1"/>
              </p:cNvSpPr>
              <p:nvPr/>
            </p:nvSpPr>
            <p:spPr bwMode="auto">
              <a:xfrm>
                <a:off x="3980892" y="1049490"/>
                <a:ext cx="252028" cy="1080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1000"/>
              </a:p>
            </p:txBody>
          </p:sp>
          <p:sp>
            <p:nvSpPr>
              <p:cNvPr id="10299" name="Rechteck 9"/>
              <p:cNvSpPr>
                <a:spLocks noChangeArrowheads="1"/>
              </p:cNvSpPr>
              <p:nvPr/>
            </p:nvSpPr>
            <p:spPr bwMode="auto">
              <a:xfrm>
                <a:off x="3980892" y="1237628"/>
                <a:ext cx="252028" cy="108012"/>
              </a:xfrm>
              <a:prstGeom prst="rect">
                <a:avLst/>
              </a:prstGeom>
              <a:solidFill>
                <a:srgbClr val="F7A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1000"/>
              </a:p>
            </p:txBody>
          </p:sp>
          <p:sp>
            <p:nvSpPr>
              <p:cNvPr id="10300" name="Rechteck 10"/>
              <p:cNvSpPr>
                <a:spLocks noChangeArrowheads="1"/>
              </p:cNvSpPr>
              <p:nvPr/>
            </p:nvSpPr>
            <p:spPr bwMode="auto">
              <a:xfrm>
                <a:off x="3980892" y="1425766"/>
                <a:ext cx="252028" cy="108012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1000"/>
              </a:p>
            </p:txBody>
          </p:sp>
          <p:sp>
            <p:nvSpPr>
              <p:cNvPr id="10301" name="Rechteck 11"/>
              <p:cNvSpPr>
                <a:spLocks noChangeArrowheads="1"/>
              </p:cNvSpPr>
              <p:nvPr/>
            </p:nvSpPr>
            <p:spPr bwMode="auto">
              <a:xfrm>
                <a:off x="3980892" y="1613904"/>
                <a:ext cx="252028" cy="10801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1000"/>
              </a:p>
            </p:txBody>
          </p:sp>
          <p:sp>
            <p:nvSpPr>
              <p:cNvPr id="13" name="Rechteck 12"/>
              <p:cNvSpPr/>
              <p:nvPr/>
            </p:nvSpPr>
            <p:spPr bwMode="auto">
              <a:xfrm>
                <a:off x="3981435" y="1801821"/>
                <a:ext cx="251931" cy="10833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000"/>
              </a:p>
            </p:txBody>
          </p:sp>
          <p:sp>
            <p:nvSpPr>
              <p:cNvPr id="10303" name="Rechteck 13"/>
              <p:cNvSpPr>
                <a:spLocks noChangeArrowheads="1"/>
              </p:cNvSpPr>
              <p:nvPr/>
            </p:nvSpPr>
            <p:spPr bwMode="auto">
              <a:xfrm>
                <a:off x="3980892" y="1989614"/>
                <a:ext cx="252028" cy="10801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1000"/>
              </a:p>
            </p:txBody>
          </p:sp>
        </p:grpSp>
        <p:sp>
          <p:nvSpPr>
            <p:cNvPr id="10296" name="Textfeld 6"/>
            <p:cNvSpPr txBox="1">
              <a:spLocks noChangeArrowheads="1"/>
            </p:cNvSpPr>
            <p:nvPr/>
          </p:nvSpPr>
          <p:spPr bwMode="auto">
            <a:xfrm>
              <a:off x="3980892" y="763434"/>
              <a:ext cx="20882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000"/>
                <a:t>LCOE [€/kWh] </a:t>
              </a:r>
            </a:p>
          </p:txBody>
        </p:sp>
        <p:sp>
          <p:nvSpPr>
            <p:cNvPr id="10297" name="Textfeld 7"/>
            <p:cNvSpPr txBox="1">
              <a:spLocks noChangeArrowheads="1"/>
            </p:cNvSpPr>
            <p:nvPr/>
          </p:nvSpPr>
          <p:spPr bwMode="auto">
            <a:xfrm>
              <a:off x="4232920" y="973951"/>
              <a:ext cx="97210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000" b="0"/>
                <a:t>&lt; 0,05</a:t>
              </a:r>
            </a:p>
            <a:p>
              <a:pPr eaLnBrk="1" hangingPunct="1"/>
              <a:r>
                <a:rPr lang="de-DE" altLang="de-DE" sz="1000" b="0"/>
                <a:t>0,05 – 0,06</a:t>
              </a:r>
            </a:p>
            <a:p>
              <a:pPr eaLnBrk="1" hangingPunct="1"/>
              <a:r>
                <a:rPr lang="de-DE" altLang="de-DE" sz="1000" b="0"/>
                <a:t>0,06 – 0,07</a:t>
              </a:r>
            </a:p>
            <a:p>
              <a:pPr eaLnBrk="1" hangingPunct="1"/>
              <a:r>
                <a:rPr lang="de-DE" altLang="de-DE" sz="1000" b="0"/>
                <a:t>0,07 – 0,08</a:t>
              </a:r>
            </a:p>
            <a:p>
              <a:pPr eaLnBrk="1" hangingPunct="1"/>
              <a:r>
                <a:rPr lang="de-DE" altLang="de-DE" sz="1000" b="0"/>
                <a:t>&gt; 0,08</a:t>
              </a:r>
            </a:p>
            <a:p>
              <a:pPr eaLnBrk="1" hangingPunct="1"/>
              <a:r>
                <a:rPr lang="de-DE" altLang="de-DE" sz="1000" b="0"/>
                <a:t>Kein Potential</a:t>
              </a:r>
            </a:p>
          </p:txBody>
        </p:sp>
      </p:grpSp>
      <p:sp>
        <p:nvSpPr>
          <p:cNvPr id="10245" name="Rechteck 14"/>
          <p:cNvSpPr>
            <a:spLocks noChangeArrowheads="1"/>
          </p:cNvSpPr>
          <p:nvPr/>
        </p:nvSpPr>
        <p:spPr bwMode="auto">
          <a:xfrm>
            <a:off x="6686550" y="5805488"/>
            <a:ext cx="258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/>
              <a:t>Stromgestehungskosten</a:t>
            </a:r>
          </a:p>
          <a:p>
            <a:pPr algn="ctr" eaLnBrk="1" hangingPunct="1"/>
            <a:r>
              <a:rPr lang="de-DE" altLang="de-DE" sz="1600" b="0"/>
              <a:t>für WACC = 5,6 %</a:t>
            </a: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41"/>
          <a:stretch>
            <a:fillRect/>
          </a:stretch>
        </p:blipFill>
        <p:spPr bwMode="auto">
          <a:xfrm>
            <a:off x="2649538" y="1430338"/>
            <a:ext cx="3095625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Textfeld 17"/>
          <p:cNvSpPr txBox="1">
            <a:spLocks noChangeArrowheads="1"/>
          </p:cNvSpPr>
          <p:nvPr/>
        </p:nvSpPr>
        <p:spPr bwMode="auto">
          <a:xfrm>
            <a:off x="4794250" y="6413500"/>
            <a:ext cx="469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>
                <a:latin typeface="Arial Narrow" pitchFamily="34" charset="0"/>
              </a:rPr>
              <a:t>LCOE:  </a:t>
            </a:r>
            <a:r>
              <a:rPr lang="de-DE" altLang="de-DE" sz="1000" b="0" dirty="0" err="1">
                <a:latin typeface="Arial Narrow" pitchFamily="34" charset="0"/>
              </a:rPr>
              <a:t>Levelized</a:t>
            </a:r>
            <a:r>
              <a:rPr lang="de-DE" altLang="de-DE" sz="1000" b="0" dirty="0">
                <a:latin typeface="Arial Narrow" pitchFamily="34" charset="0"/>
              </a:rPr>
              <a:t> </a:t>
            </a:r>
            <a:r>
              <a:rPr lang="de-DE" altLang="de-DE" sz="1000" b="0" dirty="0" err="1">
                <a:latin typeface="Arial Narrow" pitchFamily="34" charset="0"/>
              </a:rPr>
              <a:t>Cost</a:t>
            </a:r>
            <a:r>
              <a:rPr lang="de-DE" altLang="de-DE" sz="1000" b="0" dirty="0">
                <a:latin typeface="Arial Narrow" pitchFamily="34" charset="0"/>
              </a:rPr>
              <a:t> </a:t>
            </a:r>
            <a:r>
              <a:rPr lang="de-DE" altLang="de-DE" sz="1000" b="0" dirty="0" err="1">
                <a:latin typeface="Arial Narrow" pitchFamily="34" charset="0"/>
              </a:rPr>
              <a:t>of</a:t>
            </a:r>
            <a:r>
              <a:rPr lang="de-DE" altLang="de-DE" sz="1000" b="0" dirty="0">
                <a:latin typeface="Arial Narrow" pitchFamily="34" charset="0"/>
              </a:rPr>
              <a:t> </a:t>
            </a:r>
            <a:r>
              <a:rPr lang="de-DE" altLang="de-DE" sz="1000" b="0" dirty="0" err="1">
                <a:latin typeface="Arial Narrow" pitchFamily="34" charset="0"/>
              </a:rPr>
              <a:t>Energy</a:t>
            </a:r>
            <a:r>
              <a:rPr lang="de-DE" altLang="de-DE" sz="1000" b="0" dirty="0">
                <a:latin typeface="Arial Narrow" pitchFamily="34" charset="0"/>
              </a:rPr>
              <a:t> (DE: mittlere Energieerzeugungskosten)</a:t>
            </a:r>
          </a:p>
          <a:p>
            <a:pPr eaLnBrk="1" hangingPunct="1"/>
            <a:r>
              <a:rPr lang="de-DE" altLang="de-DE" sz="1000" b="0" dirty="0">
                <a:latin typeface="Arial Narrow" pitchFamily="34" charset="0"/>
              </a:rPr>
              <a:t>WACC: </a:t>
            </a:r>
            <a:r>
              <a:rPr lang="de-DE" altLang="de-DE" sz="1000" b="0" dirty="0" err="1">
                <a:latin typeface="Arial Narrow" pitchFamily="34" charset="0"/>
              </a:rPr>
              <a:t>Weighted</a:t>
            </a:r>
            <a:r>
              <a:rPr lang="de-DE" altLang="de-DE" sz="1000" b="0" dirty="0">
                <a:latin typeface="Arial Narrow" pitchFamily="34" charset="0"/>
              </a:rPr>
              <a:t> Average </a:t>
            </a:r>
            <a:r>
              <a:rPr lang="de-DE" altLang="de-DE" sz="1000" b="0" dirty="0" err="1">
                <a:latin typeface="Arial Narrow" pitchFamily="34" charset="0"/>
              </a:rPr>
              <a:t>Cost</a:t>
            </a:r>
            <a:r>
              <a:rPr lang="de-DE" altLang="de-DE" sz="1000" b="0" dirty="0">
                <a:latin typeface="Arial Narrow" pitchFamily="34" charset="0"/>
              </a:rPr>
              <a:t> </a:t>
            </a:r>
            <a:r>
              <a:rPr lang="de-DE" altLang="de-DE" sz="1000" b="0" dirty="0" err="1">
                <a:latin typeface="Arial Narrow" pitchFamily="34" charset="0"/>
              </a:rPr>
              <a:t>of</a:t>
            </a:r>
            <a:r>
              <a:rPr lang="de-DE" altLang="de-DE" sz="1000" b="0" dirty="0">
                <a:latin typeface="Arial Narrow" pitchFamily="34" charset="0"/>
              </a:rPr>
              <a:t> Capital (DE: gewichteter durchschnittlicher Kapitalkostensatz) </a:t>
            </a:r>
          </a:p>
        </p:txBody>
      </p:sp>
      <p:sp>
        <p:nvSpPr>
          <p:cNvPr id="10248" name="Rechteck 18"/>
          <p:cNvSpPr>
            <a:spLocks noChangeArrowheads="1"/>
          </p:cNvSpPr>
          <p:nvPr/>
        </p:nvSpPr>
        <p:spPr bwMode="auto">
          <a:xfrm>
            <a:off x="2649538" y="5530875"/>
            <a:ext cx="295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dirty="0">
                <a:solidFill>
                  <a:srgbClr val="996633"/>
                </a:solidFill>
              </a:rPr>
              <a:t>113.126 km² nutzbare Fläche</a:t>
            </a:r>
          </a:p>
          <a:p>
            <a:pPr algn="ctr" eaLnBrk="1" hangingPunct="1"/>
            <a:r>
              <a:rPr lang="de-DE" altLang="de-DE" sz="1600" b="0" dirty="0"/>
              <a:t>31,67% von Deutschland</a:t>
            </a:r>
          </a:p>
        </p:txBody>
      </p:sp>
      <p:graphicFrame>
        <p:nvGraphicFramePr>
          <p:cNvPr id="20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30213" y="1484313"/>
          <a:ext cx="2106612" cy="43021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30467"/>
                <a:gridCol w="576145"/>
              </a:tblGrid>
              <a:tr h="360073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Sicherheitsabstände</a:t>
                      </a:r>
                      <a:endParaRPr lang="es-ES" sz="2000" dirty="0"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5B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612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zu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Wohnflächen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(m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5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Wohnfläche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36005" marR="36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75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Gem. 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Bauflächen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36005" marR="36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746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Gewerbegebiet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36005" marR="36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Industriegebiet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612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zu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Infrastrukturen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(m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5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Bundesautobahn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36005" marR="36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75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Straßen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36005" marR="36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75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Schienen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36005" marR="36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75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Flughäfen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1.000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36005" marR="36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12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zu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Schutzgebieten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(m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5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Naturschutzgebiete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dirty="0">
                          <a:effectLst/>
                        </a:rPr>
                        <a:t>200</a:t>
                      </a:r>
                      <a:endParaRPr lang="es-ES" sz="2000" dirty="0"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36005" marR="36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75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Nationalpark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1.000</a:t>
                      </a:r>
                      <a:endParaRPr lang="es-ES" sz="2000" dirty="0"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36005" marR="36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93">
                <a:tc grid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2700655" algn="l"/>
                        </a:tabLst>
                      </a:pP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90" marR="685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294" name="Gerade Verbindung 16"/>
          <p:cNvCxnSpPr>
            <a:cxnSpLocks noChangeShapeType="1"/>
          </p:cNvCxnSpPr>
          <p:nvPr/>
        </p:nvCxnSpPr>
        <p:spPr bwMode="auto">
          <a:xfrm>
            <a:off x="425450" y="1844675"/>
            <a:ext cx="210502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hteck 21"/>
          <p:cNvSpPr>
            <a:spLocks noChangeArrowheads="1"/>
          </p:cNvSpPr>
          <p:nvPr/>
        </p:nvSpPr>
        <p:spPr bwMode="auto">
          <a:xfrm>
            <a:off x="347662" y="6115075"/>
            <a:ext cx="4365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000" b="0" dirty="0" smtClean="0"/>
              <a:t>Robinius</a:t>
            </a:r>
            <a:r>
              <a:rPr lang="de-DE" altLang="de-DE" sz="1000" b="0" dirty="0"/>
              <a:t>, M</a:t>
            </a:r>
            <a:r>
              <a:rPr lang="de-DE" altLang="de-DE" sz="1000" b="0" dirty="0" smtClean="0"/>
              <a:t>.: </a:t>
            </a:r>
            <a:r>
              <a:rPr lang="de-DE" altLang="de-DE" sz="1000" b="0" i="1" dirty="0" smtClean="0"/>
              <a:t>Strom- und Gasmarktdesign zur Versorgung des deutschen Straßenverkehrs mit Wasserstoff</a:t>
            </a:r>
            <a:r>
              <a:rPr lang="de-DE" altLang="de-DE" sz="1000" b="0" dirty="0" smtClean="0"/>
              <a:t>, 2015.</a:t>
            </a:r>
            <a:endParaRPr lang="en-US" altLang="de-DE" sz="1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73075" y="252413"/>
            <a:ext cx="8831263" cy="708025"/>
          </a:xfrm>
        </p:spPr>
        <p:txBody>
          <a:bodyPr/>
          <a:lstStyle/>
          <a:p>
            <a:r>
              <a:rPr lang="de-DE" altLang="de-DE" dirty="0" smtClean="0"/>
              <a:t>Energiekonzept des IEK-3</a:t>
            </a:r>
            <a:br>
              <a:rPr lang="de-DE" altLang="de-DE" dirty="0" smtClean="0"/>
            </a:br>
            <a:r>
              <a:rPr lang="de-DE" altLang="de-DE" b="0" dirty="0" smtClean="0"/>
              <a:t>Wasserstoff für den Energie- und Kraftstoffmarkt sowie die stoffliche Nutzung</a:t>
            </a:r>
            <a:endParaRPr lang="de-DE" alt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849313" y="1557601"/>
            <a:ext cx="8783637" cy="1366838"/>
          </a:xfrm>
          <a:prstGeom prst="rect">
            <a:avLst/>
          </a:prstGeom>
          <a:solidFill>
            <a:srgbClr val="E1FFE1"/>
          </a:solidFill>
        </p:spPr>
        <p:txBody>
          <a:bodyPr lIns="72000" tIns="36000" rIns="36000" bIns="36000"/>
          <a:lstStyle/>
          <a:p>
            <a:pPr>
              <a:spcBef>
                <a:spcPts val="100"/>
              </a:spcBef>
              <a:spcAft>
                <a:spcPts val="100"/>
              </a:spcAft>
              <a:tabLst>
                <a:tab pos="2154238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EE-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Einspeisung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[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GW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|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TWh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]:  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Onshore: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170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350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Offshore: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59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231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PV: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55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47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Hydro: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6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21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Bio: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7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44</a:t>
            </a:r>
          </a:p>
          <a:p>
            <a:pPr>
              <a:spcBef>
                <a:spcPts val="100"/>
              </a:spcBef>
              <a:spcAft>
                <a:spcPts val="100"/>
              </a:spcAft>
              <a:tabLst>
                <a:tab pos="2154238" algn="l"/>
              </a:tabLst>
              <a:defRPr/>
            </a:pP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Weitere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Annahmen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:	     </a:t>
            </a:r>
            <a:r>
              <a:rPr lang="en-US" sz="1600" b="0" dirty="0" err="1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Stromnetz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528 TWh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 err="1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Importe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28 TWh; </a:t>
            </a:r>
            <a:r>
              <a:rPr lang="en-US" sz="1600" b="0" dirty="0" err="1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Exporte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45 TWh;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Pos. </a:t>
            </a:r>
            <a:r>
              <a:rPr lang="en-US" sz="1600" b="0" dirty="0" err="1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Residuallast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Erdgas</a:t>
            </a:r>
            <a:endParaRPr lang="en-US" sz="1600" b="0" dirty="0">
              <a:solidFill>
                <a:srgbClr val="000000"/>
              </a:solidFill>
              <a:latin typeface="Arial Narrow" panose="020B0606020202030204" pitchFamily="34" charset="0"/>
              <a:cs typeface="Arial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tabLst>
                <a:tab pos="896938" algn="ctr"/>
                <a:tab pos="2690813" algn="l"/>
                <a:tab pos="4845050" algn="l"/>
                <a:tab pos="7262813" algn="ctr"/>
              </a:tabLst>
              <a:defRPr/>
            </a:pP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Stromüberschuss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und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Wasserstoffproduktion</a:t>
            </a:r>
            <a:endParaRPr lang="en-US" sz="1600" dirty="0">
              <a:solidFill>
                <a:srgbClr val="3A6F8A"/>
              </a:solidFill>
              <a:latin typeface="Arial Narrow" panose="020B0606020202030204" pitchFamily="34" charset="0"/>
              <a:cs typeface="Arial" charset="0"/>
            </a:endParaRPr>
          </a:p>
          <a:p>
            <a:pPr marL="216000" indent="-21600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3762375" algn="l"/>
                <a:tab pos="4667250" algn="ctr"/>
                <a:tab pos="4845050" algn="l"/>
              </a:tabLst>
              <a:defRPr/>
            </a:pP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„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Kupferplatte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“ und 40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GWh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Pumpspeicherkapazität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:		191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TWh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  </a:t>
            </a:r>
            <a:r>
              <a:rPr lang="en-US" sz="1600" dirty="0" smtClean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                            4,0 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Mio. t</a:t>
            </a:r>
            <a:r>
              <a:rPr lang="en-US" sz="1600" baseline="-250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H2</a:t>
            </a:r>
            <a:endParaRPr lang="en-US" sz="1600" b="0" baseline="-25000" dirty="0">
              <a:solidFill>
                <a:srgbClr val="3A6F8A"/>
              </a:solidFill>
              <a:latin typeface="Arial Narrow" panose="020B0606020202030204" pitchFamily="34" charset="0"/>
              <a:cs typeface="Arial" charset="0"/>
            </a:endParaRPr>
          </a:p>
          <a:p>
            <a:pPr marL="216000" indent="-21600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3762375" algn="l"/>
                <a:tab pos="4667250" algn="ctr"/>
                <a:tab pos="4845050" algn="l"/>
              </a:tabLst>
              <a:defRPr/>
            </a:pP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Begrenzte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Netzkapazitäten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angenommen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:			293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TWh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  </a:t>
            </a:r>
            <a:r>
              <a:rPr lang="en-US" sz="1600" b="0" dirty="0" smtClean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                            </a:t>
            </a:r>
            <a:r>
              <a:rPr lang="en-US" sz="1600" dirty="0" smtClean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6,2 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Mio. t</a:t>
            </a:r>
            <a:r>
              <a:rPr lang="en-US" sz="1600" baseline="-250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H2</a:t>
            </a:r>
            <a:endParaRPr lang="en-US" sz="1600" b="0" baseline="-25000" dirty="0">
              <a:solidFill>
                <a:srgbClr val="3A6F8A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56688" y="1556792"/>
            <a:ext cx="288000" cy="1368000"/>
          </a:xfrm>
          <a:prstGeom prst="rect">
            <a:avLst/>
          </a:prstGeom>
          <a:solidFill>
            <a:srgbClr val="3A6F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sz="15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H</a:t>
            </a:r>
            <a:r>
              <a:rPr lang="en-US" sz="1500" baseline="-250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r>
              <a:rPr lang="en-US" sz="15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-Produktion/a</a:t>
            </a:r>
          </a:p>
        </p:txBody>
      </p:sp>
      <p:sp>
        <p:nvSpPr>
          <p:cNvPr id="27659" name="Textfeld 1"/>
          <p:cNvSpPr txBox="1">
            <a:spLocks noChangeArrowheads="1"/>
          </p:cNvSpPr>
          <p:nvPr/>
        </p:nvSpPr>
        <p:spPr bwMode="auto">
          <a:xfrm>
            <a:off x="555625" y="957263"/>
            <a:ext cx="9221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>
                <a:solidFill>
                  <a:srgbClr val="005B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i="1">
                <a:solidFill>
                  <a:srgbClr val="005B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de-DE" sz="1600">
                <a:solidFill>
                  <a:srgbClr val="3A6F8A"/>
                </a:solidFill>
              </a:rPr>
              <a:t>Mengen- und Kostengerüst eines erneuerbar dominierten Energieszenarios für DE</a:t>
            </a:r>
            <a:br>
              <a:rPr lang="en-US" altLang="de-DE" sz="1600">
                <a:solidFill>
                  <a:srgbClr val="3A6F8A"/>
                </a:solidFill>
              </a:rPr>
            </a:br>
            <a:r>
              <a:rPr lang="en-US" altLang="de-DE" sz="1600" b="0">
                <a:solidFill>
                  <a:schemeClr val="tx1"/>
                </a:solidFill>
              </a:rPr>
              <a:t>Bewertung basiert auf kommunalem Level mit stündlicher</a:t>
            </a:r>
            <a:r>
              <a:rPr lang="en-US" altLang="de-DE" sz="1600" b="0">
                <a:solidFill>
                  <a:srgbClr val="000000"/>
                </a:solidFill>
              </a:rPr>
              <a:t> Netzlastauflösung und EE-Einspeisung</a:t>
            </a:r>
            <a:endParaRPr lang="de-DE" altLang="de-DE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393160" y="2228370"/>
                <a:ext cx="1653465" cy="703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3A6F8A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mPr>
                        <m:mr>
                          <m:e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en-US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brk m:alnAt="2"/>
                                  </m:rPr>
                                  <a:rPr lang="en-US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𝜼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3A6F8A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  <m:brk m:alnAt="2"/>
                                      </m:rPr>
                                      <a:rPr lang="de-DE" b="0">
                                        <a:solidFill>
                                          <a:srgbClr val="3A6F8A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 b="0">
                                        <a:solidFill>
                                          <a:srgbClr val="3A6F8A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lektrl</m:t>
                                    </m:r>
                                    <m:r>
                                      <a:rPr lang="de-DE" b="0">
                                        <a:solidFill>
                                          <a:srgbClr val="3A6F8A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.</m:t>
                                    </m:r>
                                  </m:e>
                                </m:d>
                                <m:r>
                                  <m:rPr>
                                    <m:brk m:alnAt="2"/>
                                  </m:rPr>
                                  <a:rPr lang="de-DE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de-DE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𝟕𝟎</m:t>
                                </m:r>
                                <m:r>
                                  <a:rPr lang="de-DE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%</m:t>
                                </m:r>
                              </m:e>
                            </m:groupChr>
                            <m:r>
                              <m:rPr>
                                <m:nor/>
                              </m:rPr>
                              <a:rPr lang="de-DE" dirty="0"/>
                              <m:t> </m:t>
                            </m:r>
                          </m:e>
                        </m:mr>
                        <m:mr>
                          <m:e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en-US" i="1" smtClean="0">
                                    <a:solidFill>
                                      <a:srgbClr val="3A6F8A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brk m:alnAt="2"/>
                                  </m:rPr>
                                  <a:rPr lang="de-DE" b="1" i="1" smtClean="0">
                                    <a:solidFill>
                                      <a:srgbClr val="3A6F8A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 </m:t>
                                </m:r>
                                <m:r>
                                  <a:rPr lang="de-DE" b="1" i="1" smtClean="0">
                                    <a:solidFill>
                                      <a:srgbClr val="3A6F8A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                                  </m:t>
                                </m:r>
                              </m:e>
                            </m:groupChr>
                            <m:r>
                              <m:rPr>
                                <m:nor/>
                              </m:rPr>
                              <a:rPr lang="de-DE" dirty="0"/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160" y="2228370"/>
                <a:ext cx="1653465" cy="7032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"/>
          <p:cNvSpPr txBox="1">
            <a:spLocks noChangeArrowheads="1"/>
          </p:cNvSpPr>
          <p:nvPr/>
        </p:nvSpPr>
        <p:spPr bwMode="auto">
          <a:xfrm>
            <a:off x="741363" y="6107113"/>
            <a:ext cx="469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>
                <a:latin typeface="Arial Narrow" pitchFamily="34" charset="0"/>
              </a:rPr>
              <a:t>LCOE:  Levelized Cost of Energy (DE: mittlere Energieerzeugungskosten)</a:t>
            </a:r>
          </a:p>
          <a:p>
            <a:pPr eaLnBrk="1" hangingPunct="1"/>
            <a:r>
              <a:rPr lang="de-DE" altLang="de-DE" sz="1000" b="0">
                <a:latin typeface="Arial Narrow" pitchFamily="34" charset="0"/>
              </a:rPr>
              <a:t>WACC: Weighted Average Cost of Capital (DE: gewichteter durchschnittlicher Kapitalkostensatz) </a:t>
            </a:r>
          </a:p>
        </p:txBody>
      </p:sp>
      <p:sp>
        <p:nvSpPr>
          <p:cNvPr id="16" name="Rechteck 2"/>
          <p:cNvSpPr>
            <a:spLocks noChangeArrowheads="1"/>
          </p:cNvSpPr>
          <p:nvPr/>
        </p:nvSpPr>
        <p:spPr bwMode="auto">
          <a:xfrm>
            <a:off x="6281738" y="6126163"/>
            <a:ext cx="3224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[1]  </a:t>
            </a:r>
            <a:r>
              <a:rPr lang="en-US" altLang="de-DE" sz="1000" b="0" dirty="0" err="1">
                <a:solidFill>
                  <a:srgbClr val="000000"/>
                </a:solidFill>
                <a:latin typeface="Arial Narrow" pitchFamily="34" charset="0"/>
              </a:rPr>
              <a:t>GermanHy</a:t>
            </a:r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 (2009), Scenario “</a:t>
            </a:r>
            <a:r>
              <a:rPr lang="en-US" altLang="de-DE" sz="1000" b="0" dirty="0" err="1">
                <a:solidFill>
                  <a:srgbClr val="000000"/>
                </a:solidFill>
                <a:latin typeface="Arial Narrow" pitchFamily="34" charset="0"/>
              </a:rPr>
              <a:t>Moderat</a:t>
            </a:r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”</a:t>
            </a:r>
          </a:p>
          <a:p>
            <a:pPr eaLnBrk="1" hangingPunct="1"/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[2]  H</a:t>
            </a:r>
            <a:r>
              <a:rPr lang="en-US" altLang="de-DE" sz="1000" b="0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-Mobility, time scale shifted 2 years into the future</a:t>
            </a:r>
          </a:p>
        </p:txBody>
      </p:sp>
      <p:sp>
        <p:nvSpPr>
          <p:cNvPr id="17" name="Rechteck 21"/>
          <p:cNvSpPr>
            <a:spLocks noChangeArrowheads="1"/>
          </p:cNvSpPr>
          <p:nvPr/>
        </p:nvSpPr>
        <p:spPr bwMode="auto">
          <a:xfrm>
            <a:off x="738982" y="6421438"/>
            <a:ext cx="89717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000" b="0" dirty="0" smtClean="0">
                <a:latin typeface="Arial Narrow" panose="020B0606020202030204" pitchFamily="34" charset="0"/>
              </a:rPr>
              <a:t>Daten aus: Robinius</a:t>
            </a:r>
            <a:r>
              <a:rPr lang="de-DE" altLang="de-DE" sz="1000" b="0" dirty="0">
                <a:latin typeface="Arial Narrow" panose="020B0606020202030204" pitchFamily="34" charset="0"/>
              </a:rPr>
              <a:t>, M</a:t>
            </a:r>
            <a:r>
              <a:rPr lang="de-DE" altLang="de-DE" sz="1000" b="0" dirty="0" smtClean="0">
                <a:latin typeface="Arial Narrow" panose="020B0606020202030204" pitchFamily="34" charset="0"/>
              </a:rPr>
              <a:t>.: </a:t>
            </a:r>
            <a:r>
              <a:rPr lang="de-DE" altLang="de-DE" sz="1000" b="0" i="1" dirty="0" smtClean="0">
                <a:latin typeface="Arial Narrow" panose="020B0606020202030204" pitchFamily="34" charset="0"/>
              </a:rPr>
              <a:t>Strom- und Gasmarktdesign zur Versorgung des deutschen Straßenverkehrs mit Wasserstoff</a:t>
            </a:r>
            <a:r>
              <a:rPr lang="de-DE" altLang="de-DE" sz="1000" b="0" dirty="0" smtClean="0">
                <a:latin typeface="Arial Narrow" panose="020B0606020202030204" pitchFamily="34" charset="0"/>
              </a:rPr>
              <a:t>, 2015.</a:t>
            </a:r>
            <a:endParaRPr lang="en-US" altLang="de-DE" sz="1000" b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075" y="330171"/>
            <a:ext cx="1712969" cy="400110"/>
          </a:xfrm>
        </p:spPr>
        <p:txBody>
          <a:bodyPr/>
          <a:lstStyle/>
          <a:p>
            <a:r>
              <a:rPr lang="de-DE" dirty="0" smtClean="0"/>
              <a:t>H</a:t>
            </a:r>
            <a:r>
              <a:rPr lang="de-DE" baseline="-25000" dirty="0" smtClean="0"/>
              <a:t>2</a:t>
            </a:r>
            <a:r>
              <a:rPr lang="de-DE" dirty="0" smtClean="0"/>
              <a:t>-Nachfrage</a:t>
            </a:r>
            <a:endParaRPr lang="de-DE" sz="2400" dirty="0"/>
          </a:p>
        </p:txBody>
      </p:sp>
      <p:sp>
        <p:nvSpPr>
          <p:cNvPr id="10" name="Geschweifte Klammer links 9"/>
          <p:cNvSpPr/>
          <p:nvPr/>
        </p:nvSpPr>
        <p:spPr bwMode="auto">
          <a:xfrm rot="16200000">
            <a:off x="2403475" y="3430572"/>
            <a:ext cx="276225" cy="4105277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66700" y="5596493"/>
            <a:ext cx="477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2,93</a:t>
            </a:r>
            <a:r>
              <a:rPr lang="de-DE" sz="1600" b="0" dirty="0" smtClean="0"/>
              <a:t> Mio. t</a:t>
            </a:r>
            <a:r>
              <a:rPr lang="de-DE" sz="1600" b="0" baseline="-25000" dirty="0" smtClean="0"/>
              <a:t>H2</a:t>
            </a:r>
            <a:r>
              <a:rPr lang="de-DE" sz="1600" b="0" dirty="0" smtClean="0"/>
              <a:t>/a </a:t>
            </a:r>
          </a:p>
          <a:p>
            <a:pPr marL="285750" indent="-285750">
              <a:buFont typeface="Wingdings"/>
              <a:buChar char="à"/>
            </a:pPr>
            <a:r>
              <a:rPr lang="de-DE" sz="1600" b="0" dirty="0" smtClean="0">
                <a:sym typeface="Wingdings" panose="05000000000000000000" pitchFamily="2" charset="2"/>
              </a:rPr>
              <a:t>33,9 Mio. FCEV ≈ </a:t>
            </a:r>
            <a:r>
              <a:rPr lang="de-DE" sz="1600" b="0" dirty="0" smtClean="0"/>
              <a:t> 77,4 % PKW-Bestand</a:t>
            </a:r>
          </a:p>
          <a:p>
            <a:pPr marL="285750" indent="-285750">
              <a:buFont typeface="Wingdings"/>
              <a:buChar char="à"/>
            </a:pPr>
            <a:r>
              <a:rPr lang="de-DE" sz="1600" b="0" dirty="0" smtClean="0"/>
              <a:t>9968 H</a:t>
            </a:r>
            <a:r>
              <a:rPr lang="de-DE" sz="1600" b="0" baseline="-25000" dirty="0" smtClean="0"/>
              <a:t>2</a:t>
            </a:r>
            <a:r>
              <a:rPr lang="de-DE" sz="1600" b="0" dirty="0" smtClean="0"/>
              <a:t>-Tankstellen, Ø-Nachfrage 850 kg/d</a:t>
            </a:r>
            <a:endParaRPr lang="de-DE" sz="1600" b="0" dirty="0"/>
          </a:p>
        </p:txBody>
      </p:sp>
      <p:sp>
        <p:nvSpPr>
          <p:cNvPr id="6" name="Textfeld 5"/>
          <p:cNvSpPr txBox="1"/>
          <p:nvPr/>
        </p:nvSpPr>
        <p:spPr>
          <a:xfrm>
            <a:off x="473075" y="774700"/>
            <a:ext cx="46100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 smtClean="0"/>
              <a:t>Kumulierte</a:t>
            </a:r>
            <a:r>
              <a:rPr lang="de-DE" sz="1600" b="0" dirty="0" smtClean="0"/>
              <a:t> Nachfrage in 10</a:t>
            </a:r>
            <a:r>
              <a:rPr lang="de-DE" sz="1600" b="0" baseline="30000" dirty="0" smtClean="0"/>
              <a:t>3</a:t>
            </a:r>
            <a:r>
              <a:rPr lang="de-DE" sz="1600" b="0" dirty="0" smtClean="0"/>
              <a:t> t/a</a:t>
            </a:r>
            <a:endParaRPr lang="de-DE" sz="1600" b="0" dirty="0"/>
          </a:p>
          <a:p>
            <a:pPr algn="ctr"/>
            <a:r>
              <a:rPr lang="de-DE" sz="1600" b="0" dirty="0" smtClean="0"/>
              <a:t>im Peak-Jahr 2052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8" t="16014" r="44179" b="6995"/>
          <a:stretch/>
        </p:blipFill>
        <p:spPr bwMode="auto">
          <a:xfrm>
            <a:off x="3213089" y="1935996"/>
            <a:ext cx="94138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5" r="2425"/>
          <a:stretch/>
        </p:blipFill>
        <p:spPr bwMode="auto">
          <a:xfrm>
            <a:off x="315217" y="1544231"/>
            <a:ext cx="2837583" cy="442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hteck 26"/>
          <p:cNvSpPr/>
          <p:nvPr/>
        </p:nvSpPr>
        <p:spPr>
          <a:xfrm>
            <a:off x="3141081" y="1484784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de-DE" sz="1400" b="0" kern="0" dirty="0" smtClean="0"/>
              <a:t>H</a:t>
            </a:r>
            <a:r>
              <a:rPr lang="de-DE" sz="1400" b="0" kern="0" baseline="-25000" dirty="0" smtClean="0"/>
              <a:t>2</a:t>
            </a:r>
            <a:r>
              <a:rPr lang="de-DE" sz="1400" b="0" kern="0" dirty="0" smtClean="0"/>
              <a:t>-Bedarf</a:t>
            </a:r>
          </a:p>
          <a:p>
            <a:pPr marL="0" lvl="1">
              <a:spcBef>
                <a:spcPts val="0"/>
              </a:spcBef>
            </a:pPr>
            <a:r>
              <a:rPr lang="de-DE" sz="1400" b="0" kern="0" dirty="0" smtClean="0"/>
              <a:t>[kg/km²∙a] </a:t>
            </a:r>
            <a:endParaRPr lang="de-DE" sz="1400" b="0" kern="0" dirty="0"/>
          </a:p>
        </p:txBody>
      </p:sp>
      <p:sp>
        <p:nvSpPr>
          <p:cNvPr id="12" name="Textfeld 11"/>
          <p:cNvSpPr txBox="1"/>
          <p:nvPr/>
        </p:nvSpPr>
        <p:spPr>
          <a:xfrm>
            <a:off x="2842422" y="4706446"/>
            <a:ext cx="1894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smtClean="0"/>
              <a:t>Entwicklung Kraftstoffverbrauch nach </a:t>
            </a:r>
            <a:r>
              <a:rPr lang="de-DE" sz="1400" b="0" dirty="0" err="1" smtClean="0"/>
              <a:t>GermanHy</a:t>
            </a:r>
            <a:endParaRPr lang="de-DE" sz="1400" b="0" dirty="0"/>
          </a:p>
        </p:txBody>
      </p:sp>
      <p:pic>
        <p:nvPicPr>
          <p:cNvPr id="18" name="Picture 2" descr="http://www.auto.de/magazin/customs/uploads/auto/2015/03/mid-M-nchen-Der-neue-Toyota-Mirai-mit-Brennstofa-202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4437112"/>
            <a:ext cx="2952328" cy="196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870375"/>
              </p:ext>
            </p:extLst>
          </p:nvPr>
        </p:nvGraphicFramePr>
        <p:xfrm>
          <a:off x="4674125" y="963095"/>
          <a:ext cx="5103411" cy="3402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118"/>
                <a:gridCol w="2355293"/>
              </a:tblGrid>
              <a:tr h="378001">
                <a:tc>
                  <a:txBody>
                    <a:bodyPr/>
                    <a:lstStyle/>
                    <a:p>
                      <a:endParaRPr lang="de-DE" sz="1600" noProof="0" dirty="0"/>
                    </a:p>
                  </a:txBody>
                  <a:tcPr marL="91439" marR="91439" anchor="ctr">
                    <a:solidFill>
                      <a:srgbClr val="005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Toyota</a:t>
                      </a:r>
                      <a:r>
                        <a:rPr lang="de-DE" sz="1600" baseline="0" noProof="0" dirty="0" smtClean="0"/>
                        <a:t> </a:t>
                      </a:r>
                      <a:r>
                        <a:rPr lang="de-DE" sz="1600" baseline="0" noProof="0" dirty="0" err="1" smtClean="0"/>
                        <a:t>Mirai</a:t>
                      </a:r>
                      <a:endParaRPr lang="de-DE" sz="1600" b="1" noProof="0" dirty="0"/>
                    </a:p>
                  </a:txBody>
                  <a:tcPr marL="91439" marR="91439" anchor="ctr">
                    <a:solidFill>
                      <a:srgbClr val="005B82"/>
                    </a:solidFill>
                  </a:tcPr>
                </a:tc>
              </a:tr>
              <a:tr h="378001">
                <a:tc>
                  <a:txBody>
                    <a:bodyPr/>
                    <a:lstStyle/>
                    <a:p>
                      <a:r>
                        <a:rPr lang="de-DE" sz="1600" b="1" noProof="0" dirty="0" smtClean="0"/>
                        <a:t>Motorleistung</a:t>
                      </a:r>
                      <a:endParaRPr lang="de-DE" sz="1600" b="1" noProof="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113 kW (154 PS)</a:t>
                      </a:r>
                      <a:endParaRPr lang="de-DE" sz="1600" noProof="0" dirty="0"/>
                    </a:p>
                  </a:txBody>
                  <a:tcPr marL="91439" marR="91439" anchor="ctr"/>
                </a:tc>
              </a:tr>
              <a:tr h="378001">
                <a:tc>
                  <a:txBody>
                    <a:bodyPr/>
                    <a:lstStyle/>
                    <a:p>
                      <a:r>
                        <a:rPr lang="de-DE" sz="1600" b="1" noProof="0" dirty="0" smtClean="0"/>
                        <a:t>Reichweite </a:t>
                      </a:r>
                      <a:r>
                        <a:rPr lang="de-DE" sz="1600" b="1" baseline="0" noProof="0" dirty="0" smtClean="0"/>
                        <a:t>(NEDC)</a:t>
                      </a:r>
                      <a:endParaRPr lang="de-DE" sz="1600" b="1" noProof="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500 km</a:t>
                      </a:r>
                      <a:endParaRPr lang="de-DE" sz="1600" noProof="0" dirty="0"/>
                    </a:p>
                  </a:txBody>
                  <a:tcPr marL="91439" marR="91439" anchor="ctr"/>
                </a:tc>
              </a:tr>
              <a:tr h="378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noProof="0" dirty="0" smtClean="0"/>
                        <a:t>Verbrauch </a:t>
                      </a:r>
                      <a:r>
                        <a:rPr lang="de-DE" sz="1600" b="1" baseline="0" noProof="0" dirty="0" smtClean="0"/>
                        <a:t>(NEDC)</a:t>
                      </a:r>
                      <a:endParaRPr lang="de-DE" sz="1600" b="1" noProof="0" dirty="0" smtClean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25,3 kWh/100 km</a:t>
                      </a:r>
                      <a:endParaRPr lang="de-DE" sz="1600" noProof="0" dirty="0"/>
                    </a:p>
                  </a:txBody>
                  <a:tcPr marL="91439" marR="91439" anchor="ctr"/>
                </a:tc>
              </a:tr>
              <a:tr h="378001">
                <a:tc>
                  <a:txBody>
                    <a:bodyPr/>
                    <a:lstStyle/>
                    <a:p>
                      <a:r>
                        <a:rPr lang="de-DE" sz="1600" b="1" noProof="0" dirty="0" smtClean="0"/>
                        <a:t>Batteriekapazität</a:t>
                      </a:r>
                      <a:endParaRPr lang="de-DE" sz="1600" b="1" noProof="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k.A.</a:t>
                      </a:r>
                      <a:endParaRPr lang="de-DE" sz="1600" noProof="0" dirty="0"/>
                    </a:p>
                  </a:txBody>
                  <a:tcPr marL="91439" marR="91439" anchor="ctr"/>
                </a:tc>
              </a:tr>
              <a:tr h="378001">
                <a:tc>
                  <a:txBody>
                    <a:bodyPr/>
                    <a:lstStyle/>
                    <a:p>
                      <a:r>
                        <a:rPr lang="de-DE" sz="1600" b="1" noProof="0" dirty="0" smtClean="0"/>
                        <a:t>Höchstgeschwindigkeit</a:t>
                      </a:r>
                      <a:endParaRPr lang="de-DE" sz="1600" b="1" noProof="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178 km/h</a:t>
                      </a:r>
                      <a:endParaRPr lang="de-DE" sz="1600" noProof="0" dirty="0"/>
                    </a:p>
                  </a:txBody>
                  <a:tcPr marL="91439" marR="91439" anchor="ctr"/>
                </a:tc>
              </a:tr>
              <a:tr h="378001">
                <a:tc>
                  <a:txBody>
                    <a:bodyPr/>
                    <a:lstStyle/>
                    <a:p>
                      <a:r>
                        <a:rPr lang="de-DE" sz="1600" b="1" noProof="0" dirty="0" smtClean="0"/>
                        <a:t>Beschleunigung</a:t>
                      </a:r>
                      <a:r>
                        <a:rPr lang="de-DE" sz="1600" b="1" baseline="0" noProof="0" dirty="0" smtClean="0"/>
                        <a:t> </a:t>
                      </a:r>
                      <a:r>
                        <a:rPr lang="de-DE" sz="1000" b="1" noProof="0" dirty="0" smtClean="0">
                          <a:solidFill>
                            <a:schemeClr val="tx1"/>
                          </a:solidFill>
                        </a:rPr>
                        <a:t>0-100 km/h</a:t>
                      </a:r>
                      <a:endParaRPr lang="de-DE" sz="1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ca. 9 s</a:t>
                      </a:r>
                      <a:endParaRPr lang="de-DE" sz="1600" noProof="0" dirty="0"/>
                    </a:p>
                  </a:txBody>
                  <a:tcPr marL="91439" marR="91439" anchor="ctr"/>
                </a:tc>
              </a:tr>
              <a:tr h="378001">
                <a:tc>
                  <a:txBody>
                    <a:bodyPr/>
                    <a:lstStyle/>
                    <a:p>
                      <a:r>
                        <a:rPr lang="de-DE" sz="1600" b="1" baseline="0" noProof="0" dirty="0" smtClean="0">
                          <a:solidFill>
                            <a:schemeClr val="tx1"/>
                          </a:solidFill>
                        </a:rPr>
                        <a:t>Leergewicht</a:t>
                      </a:r>
                      <a:endParaRPr lang="de-DE" sz="1600" b="1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1.850 kg</a:t>
                      </a:r>
                      <a:endParaRPr lang="de-DE" sz="1600" noProof="0" dirty="0"/>
                    </a:p>
                  </a:txBody>
                  <a:tcPr marL="91439" marR="91439" anchor="ctr"/>
                </a:tc>
              </a:tr>
              <a:tr h="378001">
                <a:tc>
                  <a:txBody>
                    <a:bodyPr/>
                    <a:lstStyle/>
                    <a:p>
                      <a:r>
                        <a:rPr lang="de-DE" sz="1600" b="1" noProof="0" dirty="0" smtClean="0"/>
                        <a:t>Basispreis</a:t>
                      </a:r>
                      <a:endParaRPr lang="de-DE" sz="1600" b="1" noProof="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78.540 €</a:t>
                      </a:r>
                      <a:endParaRPr lang="de-DE" sz="1600" noProof="0" dirty="0"/>
                    </a:p>
                  </a:txBody>
                  <a:tcPr marL="91439" marR="91439" anchor="ctr"/>
                </a:tc>
              </a:tr>
            </a:tbl>
          </a:graphicData>
        </a:graphic>
      </p:graphicFrame>
      <p:sp>
        <p:nvSpPr>
          <p:cNvPr id="13" name="Rechteck 21"/>
          <p:cNvSpPr>
            <a:spLocks noChangeArrowheads="1"/>
          </p:cNvSpPr>
          <p:nvPr/>
        </p:nvSpPr>
        <p:spPr bwMode="auto">
          <a:xfrm>
            <a:off x="330200" y="6374270"/>
            <a:ext cx="90152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000" b="0" dirty="0">
                <a:latin typeface="Arial Narrow" panose="020B0606020202030204" pitchFamily="34" charset="0"/>
              </a:rPr>
              <a:t>Tietze, V.: </a:t>
            </a:r>
            <a:r>
              <a:rPr lang="de-DE" altLang="de-DE" sz="1000" b="0" i="1" dirty="0">
                <a:latin typeface="Arial Narrow" panose="020B0606020202030204" pitchFamily="34" charset="0"/>
              </a:rPr>
              <a:t>Techno-ökonomische Bewertung von pipelinebasierten Wasserstoffversorgungssystemen für den deutschen Straßenverkehr</a:t>
            </a:r>
            <a:r>
              <a:rPr lang="de-DE" altLang="de-DE" sz="1000" b="0" dirty="0">
                <a:latin typeface="Arial Narrow" panose="020B0606020202030204" pitchFamily="34" charset="0"/>
              </a:rPr>
              <a:t>, </a:t>
            </a:r>
            <a:r>
              <a:rPr lang="de-DE" altLang="de-DE" sz="1000" b="0" dirty="0" err="1">
                <a:latin typeface="Arial Narrow" panose="020B0606020202030204" pitchFamily="34" charset="0"/>
              </a:rPr>
              <a:t>to</a:t>
            </a:r>
            <a:r>
              <a:rPr lang="de-DE" altLang="de-DE" sz="1000" b="0" dirty="0">
                <a:latin typeface="Arial Narrow" panose="020B0606020202030204" pitchFamily="34" charset="0"/>
              </a:rPr>
              <a:t> </a:t>
            </a:r>
            <a:r>
              <a:rPr lang="de-DE" altLang="de-DE" sz="1000" b="0" dirty="0" err="1">
                <a:latin typeface="Arial Narrow" panose="020B0606020202030204" pitchFamily="34" charset="0"/>
              </a:rPr>
              <a:t>be</a:t>
            </a:r>
            <a:r>
              <a:rPr lang="de-DE" altLang="de-DE" sz="1000" b="0" dirty="0">
                <a:latin typeface="Arial Narrow" panose="020B0606020202030204" pitchFamily="34" charset="0"/>
              </a:rPr>
              <a:t> </a:t>
            </a:r>
            <a:r>
              <a:rPr lang="de-DE" altLang="de-DE" sz="1000" b="0" dirty="0" err="1">
                <a:latin typeface="Arial Narrow" panose="020B0606020202030204" pitchFamily="34" charset="0"/>
              </a:rPr>
              <a:t>published</a:t>
            </a:r>
            <a:r>
              <a:rPr lang="de-DE" altLang="de-DE" sz="1000" b="0" dirty="0">
                <a:latin typeface="Arial Narrow" panose="020B0606020202030204" pitchFamily="34" charset="0"/>
              </a:rPr>
              <a:t>.</a:t>
            </a:r>
            <a:endParaRPr lang="en-US" altLang="de-DE" sz="1000" b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73075" y="252413"/>
            <a:ext cx="8831263" cy="708025"/>
          </a:xfrm>
        </p:spPr>
        <p:txBody>
          <a:bodyPr/>
          <a:lstStyle/>
          <a:p>
            <a:r>
              <a:rPr lang="de-DE" altLang="de-DE" dirty="0" smtClean="0"/>
              <a:t>Energiekonzept des IEK-3</a:t>
            </a:r>
            <a:br>
              <a:rPr lang="de-DE" altLang="de-DE" dirty="0" smtClean="0"/>
            </a:br>
            <a:r>
              <a:rPr lang="de-DE" altLang="de-DE" b="0" dirty="0" smtClean="0"/>
              <a:t>Wasserstoff für den Energie- und Kraftstoffmarkt sowie die stoffliche Nutzung</a:t>
            </a:r>
            <a:endParaRPr lang="de-DE" alt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849313" y="2965714"/>
            <a:ext cx="8783637" cy="1150937"/>
          </a:xfrm>
          <a:prstGeom prst="rect">
            <a:avLst/>
          </a:prstGeom>
          <a:solidFill>
            <a:srgbClr val="E1FFE1"/>
          </a:solidFill>
        </p:spPr>
        <p:txBody>
          <a:bodyPr lIns="72000" tIns="36000" rIns="36000" bIns="36000"/>
          <a:lstStyle/>
          <a:p>
            <a:pPr>
              <a:spcBef>
                <a:spcPts val="100"/>
              </a:spcBef>
              <a:spcAft>
                <a:spcPts val="100"/>
              </a:spcAft>
              <a:tabLst>
                <a:tab pos="23304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BZFZ [kg/100 km]: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0,92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(2010)  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→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0,58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(2050) [1],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lineare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Abnahme</a:t>
            </a:r>
            <a:endParaRPr lang="en-US" sz="1600" b="0" dirty="0">
              <a:solidFill>
                <a:srgbClr val="000000"/>
              </a:solidFill>
              <a:latin typeface="Arial Narrow" panose="020B0606020202030204" pitchFamily="34" charset="0"/>
              <a:cs typeface="Arial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tabLst>
                <a:tab pos="23304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BZFZ-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Flotte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	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Lernkurve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bis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2033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gemäß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[2];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maximaler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Anteil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in 2050: 75 % der DE-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Flotte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</a:p>
          <a:p>
            <a:pPr>
              <a:spcBef>
                <a:spcPts val="100"/>
              </a:spcBef>
              <a:spcAft>
                <a:spcPts val="100"/>
              </a:spcAft>
              <a:tabLst>
                <a:tab pos="2330450" algn="l"/>
              </a:tabLst>
              <a:defRPr/>
            </a:pP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Weitere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Annahmen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14.000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km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jährliche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Fahrleistung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12 a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Lebensdauer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Fahrzeugbestand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44 Mio. FZ’s</a:t>
            </a:r>
          </a:p>
          <a:p>
            <a:pPr marL="216000" indent="-21600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3765550" algn="l"/>
              </a:tabLst>
              <a:defRPr/>
            </a:pP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Jährlicher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 H</a:t>
            </a:r>
            <a:r>
              <a:rPr lang="en-US" sz="1600" baseline="-250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-Verbrauch:		      2.93 Mio. t</a:t>
            </a:r>
            <a:r>
              <a:rPr lang="en-US" sz="1600" baseline="-250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H2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(2052)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49313" y="1557601"/>
            <a:ext cx="8783637" cy="1366838"/>
          </a:xfrm>
          <a:prstGeom prst="rect">
            <a:avLst/>
          </a:prstGeom>
          <a:solidFill>
            <a:srgbClr val="E1FFE1"/>
          </a:solidFill>
        </p:spPr>
        <p:txBody>
          <a:bodyPr lIns="72000" tIns="36000" rIns="36000" bIns="36000"/>
          <a:lstStyle/>
          <a:p>
            <a:pPr>
              <a:spcBef>
                <a:spcPts val="100"/>
              </a:spcBef>
              <a:spcAft>
                <a:spcPts val="100"/>
              </a:spcAft>
              <a:tabLst>
                <a:tab pos="2154238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EE-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Einspeisung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[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GW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|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TWh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]:  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Onshore: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170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350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Offshore: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59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231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PV: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55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47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Hydro: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6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21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Bio: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7 |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44</a:t>
            </a:r>
          </a:p>
          <a:p>
            <a:pPr>
              <a:spcBef>
                <a:spcPts val="100"/>
              </a:spcBef>
              <a:spcAft>
                <a:spcPts val="100"/>
              </a:spcAft>
              <a:tabLst>
                <a:tab pos="2154238" algn="l"/>
              </a:tabLst>
              <a:defRPr/>
            </a:pP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Weitere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Annahmen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:	     </a:t>
            </a:r>
            <a:r>
              <a:rPr lang="en-US" sz="1600" b="0" dirty="0" err="1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Stromnetz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528 TWh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; </a:t>
            </a:r>
            <a:r>
              <a:rPr lang="en-US" sz="1600" b="0" dirty="0" err="1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Importe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28 TWh; </a:t>
            </a:r>
            <a:r>
              <a:rPr lang="en-US" sz="1600" b="0" dirty="0" err="1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Exporte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45 TWh; 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Pos. </a:t>
            </a:r>
            <a:r>
              <a:rPr lang="en-US" sz="1600" b="0" dirty="0" err="1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Residuallast</a:t>
            </a:r>
            <a:r>
              <a:rPr lang="en-US" sz="1600" b="0" dirty="0">
                <a:solidFill>
                  <a:srgbClr val="7030A0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Erdgas</a:t>
            </a:r>
            <a:endParaRPr lang="en-US" sz="1600" b="0" dirty="0">
              <a:solidFill>
                <a:srgbClr val="000000"/>
              </a:solidFill>
              <a:latin typeface="Arial Narrow" panose="020B0606020202030204" pitchFamily="34" charset="0"/>
              <a:cs typeface="Arial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tabLst>
                <a:tab pos="896938" algn="ctr"/>
                <a:tab pos="2690813" algn="l"/>
                <a:tab pos="4845050" algn="l"/>
                <a:tab pos="7262813" algn="ctr"/>
              </a:tabLst>
              <a:defRPr/>
            </a:pP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Stromüberschuss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und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Wasserstoffproduktion</a:t>
            </a:r>
            <a:endParaRPr lang="en-US" sz="1600" dirty="0">
              <a:solidFill>
                <a:srgbClr val="3A6F8A"/>
              </a:solidFill>
              <a:latin typeface="Arial Narrow" panose="020B0606020202030204" pitchFamily="34" charset="0"/>
              <a:cs typeface="Arial" charset="0"/>
            </a:endParaRPr>
          </a:p>
          <a:p>
            <a:pPr marL="216000" indent="-21600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3762375" algn="l"/>
                <a:tab pos="4667250" algn="ctr"/>
                <a:tab pos="4845050" algn="l"/>
              </a:tabLst>
              <a:defRPr/>
            </a:pP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„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Kupferplatte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“ und 40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GWh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Pumpspeicherkapazität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:		191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TWh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  </a:t>
            </a:r>
            <a:r>
              <a:rPr lang="en-US" sz="1600" dirty="0" smtClean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                            4,0 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Mio. t</a:t>
            </a:r>
            <a:r>
              <a:rPr lang="en-US" sz="1600" baseline="-250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H2</a:t>
            </a:r>
            <a:endParaRPr lang="en-US" sz="1600" b="0" baseline="-25000" dirty="0">
              <a:solidFill>
                <a:srgbClr val="3A6F8A"/>
              </a:solidFill>
              <a:latin typeface="Arial Narrow" panose="020B0606020202030204" pitchFamily="34" charset="0"/>
              <a:cs typeface="Arial" charset="0"/>
            </a:endParaRPr>
          </a:p>
          <a:p>
            <a:pPr marL="216000" indent="-21600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3762375" algn="l"/>
                <a:tab pos="4667250" algn="ctr"/>
                <a:tab pos="4845050" algn="l"/>
              </a:tabLst>
              <a:defRPr/>
            </a:pP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Begrenzte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Netzkapazitäten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angenommen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:			293 </a:t>
            </a:r>
            <a:r>
              <a:rPr lang="en-US" sz="1600" dirty="0" err="1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TWh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  </a:t>
            </a:r>
            <a:r>
              <a:rPr lang="en-US" sz="1600" b="0" dirty="0" smtClean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                             </a:t>
            </a:r>
            <a:r>
              <a:rPr lang="en-US" sz="1600" dirty="0" smtClean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6,2 </a:t>
            </a:r>
            <a:r>
              <a:rPr lang="en-US" sz="16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Mio. t</a:t>
            </a:r>
            <a:r>
              <a:rPr lang="en-US" sz="1600" baseline="-25000" dirty="0">
                <a:solidFill>
                  <a:srgbClr val="3A6F8A"/>
                </a:solidFill>
                <a:latin typeface="Arial Narrow" panose="020B0606020202030204" pitchFamily="34" charset="0"/>
                <a:cs typeface="Arial" charset="0"/>
              </a:rPr>
              <a:t>H2</a:t>
            </a:r>
            <a:endParaRPr lang="en-US" sz="1600" b="0" baseline="-25000" dirty="0">
              <a:solidFill>
                <a:srgbClr val="3A6F8A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56688" y="1556792"/>
            <a:ext cx="288000" cy="1368000"/>
          </a:xfrm>
          <a:prstGeom prst="rect">
            <a:avLst/>
          </a:prstGeom>
          <a:solidFill>
            <a:srgbClr val="3A6F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sz="15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H</a:t>
            </a:r>
            <a:r>
              <a:rPr lang="en-US" sz="1500" baseline="-250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r>
              <a:rPr lang="en-US" sz="15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-Produktion/a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556688" y="2956362"/>
            <a:ext cx="288000" cy="1170000"/>
          </a:xfrm>
          <a:prstGeom prst="rect">
            <a:avLst/>
          </a:prstGeom>
          <a:solidFill>
            <a:srgbClr val="3A6F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sz="15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H</a:t>
            </a:r>
            <a:r>
              <a:rPr lang="en-US" sz="1500" baseline="-250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r>
              <a:rPr lang="en-US" sz="15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-Verbrauch/a</a:t>
            </a:r>
          </a:p>
        </p:txBody>
      </p:sp>
      <p:cxnSp>
        <p:nvCxnSpPr>
          <p:cNvPr id="27658" name="Gerade Verbindung 3"/>
          <p:cNvCxnSpPr>
            <a:cxnSpLocks noChangeShapeType="1"/>
          </p:cNvCxnSpPr>
          <p:nvPr/>
        </p:nvCxnSpPr>
        <p:spPr bwMode="auto">
          <a:xfrm>
            <a:off x="554038" y="2945076"/>
            <a:ext cx="9072562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9" name="Textfeld 1"/>
          <p:cNvSpPr txBox="1">
            <a:spLocks noChangeArrowheads="1"/>
          </p:cNvSpPr>
          <p:nvPr/>
        </p:nvSpPr>
        <p:spPr bwMode="auto">
          <a:xfrm>
            <a:off x="555625" y="957263"/>
            <a:ext cx="9221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>
                <a:solidFill>
                  <a:srgbClr val="005B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i="1">
                <a:solidFill>
                  <a:srgbClr val="005B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rgbClr val="005B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de-DE" sz="1600">
                <a:solidFill>
                  <a:srgbClr val="3A6F8A"/>
                </a:solidFill>
              </a:rPr>
              <a:t>Mengen- und Kostengerüst eines erneuerbar dominierten Energieszenarios für DE</a:t>
            </a:r>
            <a:br>
              <a:rPr lang="en-US" altLang="de-DE" sz="1600">
                <a:solidFill>
                  <a:srgbClr val="3A6F8A"/>
                </a:solidFill>
              </a:rPr>
            </a:br>
            <a:r>
              <a:rPr lang="en-US" altLang="de-DE" sz="1600" b="0">
                <a:solidFill>
                  <a:schemeClr val="tx1"/>
                </a:solidFill>
              </a:rPr>
              <a:t>Bewertung basiert auf kommunalem Level mit stündlicher</a:t>
            </a:r>
            <a:r>
              <a:rPr lang="en-US" altLang="de-DE" sz="1600" b="0">
                <a:solidFill>
                  <a:srgbClr val="000000"/>
                </a:solidFill>
              </a:rPr>
              <a:t> Netzlastauflösung und EE-Einspeisung</a:t>
            </a:r>
            <a:endParaRPr lang="de-DE" altLang="de-DE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393160" y="2228370"/>
                <a:ext cx="1653465" cy="703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3A6F8A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mPr>
                        <m:mr>
                          <m:e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en-US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brk m:alnAt="2"/>
                                  </m:rPr>
                                  <a:rPr lang="en-US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𝜼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3A6F8A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  <m:brk m:alnAt="2"/>
                                      </m:rPr>
                                      <a:rPr lang="de-DE" b="0">
                                        <a:solidFill>
                                          <a:srgbClr val="3A6F8A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 b="0">
                                        <a:solidFill>
                                          <a:srgbClr val="3A6F8A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lektrl</m:t>
                                    </m:r>
                                    <m:r>
                                      <a:rPr lang="de-DE" b="0">
                                        <a:solidFill>
                                          <a:srgbClr val="3A6F8A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.</m:t>
                                    </m:r>
                                  </m:e>
                                </m:d>
                                <m:r>
                                  <m:rPr>
                                    <m:brk m:alnAt="2"/>
                                  </m:rPr>
                                  <a:rPr lang="de-DE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de-DE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𝟕𝟎</m:t>
                                </m:r>
                                <m:r>
                                  <a:rPr lang="de-DE" i="1">
                                    <a:solidFill>
                                      <a:srgbClr val="3A6F8A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%</m:t>
                                </m:r>
                              </m:e>
                            </m:groupChr>
                            <m:r>
                              <m:rPr>
                                <m:nor/>
                              </m:rPr>
                              <a:rPr lang="de-DE" dirty="0"/>
                              <m:t> </m:t>
                            </m:r>
                          </m:e>
                        </m:mr>
                        <m:mr>
                          <m:e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en-US" i="1" smtClean="0">
                                    <a:solidFill>
                                      <a:srgbClr val="3A6F8A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brk m:alnAt="2"/>
                                  </m:rPr>
                                  <a:rPr lang="de-DE" b="1" i="1" smtClean="0">
                                    <a:solidFill>
                                      <a:srgbClr val="3A6F8A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 </m:t>
                                </m:r>
                                <m:r>
                                  <a:rPr lang="de-DE" b="1" i="1" smtClean="0">
                                    <a:solidFill>
                                      <a:srgbClr val="3A6F8A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                                  </m:t>
                                </m:r>
                              </m:e>
                            </m:groupChr>
                            <m:r>
                              <m:rPr>
                                <m:nor/>
                              </m:rPr>
                              <a:rPr lang="de-DE" dirty="0"/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160" y="2228370"/>
                <a:ext cx="1653465" cy="7032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"/>
          <p:cNvSpPr txBox="1">
            <a:spLocks noChangeArrowheads="1"/>
          </p:cNvSpPr>
          <p:nvPr/>
        </p:nvSpPr>
        <p:spPr bwMode="auto">
          <a:xfrm>
            <a:off x="741363" y="6107113"/>
            <a:ext cx="469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>
                <a:latin typeface="Arial Narrow" pitchFamily="34" charset="0"/>
              </a:rPr>
              <a:t>LCOE:  Levelized Cost of Energy (DE: mittlere Energieerzeugungskosten)</a:t>
            </a:r>
          </a:p>
          <a:p>
            <a:pPr eaLnBrk="1" hangingPunct="1"/>
            <a:r>
              <a:rPr lang="de-DE" altLang="de-DE" sz="1000" b="0">
                <a:latin typeface="Arial Narrow" pitchFamily="34" charset="0"/>
              </a:rPr>
              <a:t>WACC: Weighted Average Cost of Capital (DE: gewichteter durchschnittlicher Kapitalkostensatz) </a:t>
            </a:r>
          </a:p>
        </p:txBody>
      </p:sp>
      <p:sp>
        <p:nvSpPr>
          <p:cNvPr id="16" name="Rechteck 2"/>
          <p:cNvSpPr>
            <a:spLocks noChangeArrowheads="1"/>
          </p:cNvSpPr>
          <p:nvPr/>
        </p:nvSpPr>
        <p:spPr bwMode="auto">
          <a:xfrm>
            <a:off x="6281738" y="6126163"/>
            <a:ext cx="3224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[1]  </a:t>
            </a:r>
            <a:r>
              <a:rPr lang="en-US" altLang="de-DE" sz="1000" b="0" dirty="0" err="1">
                <a:solidFill>
                  <a:srgbClr val="000000"/>
                </a:solidFill>
                <a:latin typeface="Arial Narrow" pitchFamily="34" charset="0"/>
              </a:rPr>
              <a:t>GermanHy</a:t>
            </a:r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 (2009), Scenario “</a:t>
            </a:r>
            <a:r>
              <a:rPr lang="en-US" altLang="de-DE" sz="1000" b="0" dirty="0" err="1">
                <a:solidFill>
                  <a:srgbClr val="000000"/>
                </a:solidFill>
                <a:latin typeface="Arial Narrow" pitchFamily="34" charset="0"/>
              </a:rPr>
              <a:t>Moderat</a:t>
            </a:r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”</a:t>
            </a:r>
          </a:p>
          <a:p>
            <a:pPr eaLnBrk="1" hangingPunct="1"/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[2]  H</a:t>
            </a:r>
            <a:r>
              <a:rPr lang="en-US" altLang="de-DE" sz="1000" b="0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altLang="de-DE" sz="1000" b="0" dirty="0">
                <a:solidFill>
                  <a:srgbClr val="000000"/>
                </a:solidFill>
                <a:latin typeface="Arial Narrow" pitchFamily="34" charset="0"/>
              </a:rPr>
              <a:t>-Mobility, time scale shifted 2 years into the future</a:t>
            </a:r>
          </a:p>
        </p:txBody>
      </p:sp>
      <p:sp>
        <p:nvSpPr>
          <p:cNvPr id="17" name="Rechteck 21"/>
          <p:cNvSpPr>
            <a:spLocks noChangeArrowheads="1"/>
          </p:cNvSpPr>
          <p:nvPr/>
        </p:nvSpPr>
        <p:spPr bwMode="auto">
          <a:xfrm>
            <a:off x="738982" y="6421438"/>
            <a:ext cx="89717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000" b="0" dirty="0" smtClean="0">
                <a:latin typeface="Arial Narrow" panose="020B0606020202030204" pitchFamily="34" charset="0"/>
              </a:rPr>
              <a:t>Daten aus: Robinius</a:t>
            </a:r>
            <a:r>
              <a:rPr lang="de-DE" altLang="de-DE" sz="1000" b="0" dirty="0">
                <a:latin typeface="Arial Narrow" panose="020B0606020202030204" pitchFamily="34" charset="0"/>
              </a:rPr>
              <a:t>, M</a:t>
            </a:r>
            <a:r>
              <a:rPr lang="de-DE" altLang="de-DE" sz="1000" b="0" dirty="0" smtClean="0">
                <a:latin typeface="Arial Narrow" panose="020B0606020202030204" pitchFamily="34" charset="0"/>
              </a:rPr>
              <a:t>.: </a:t>
            </a:r>
            <a:r>
              <a:rPr lang="de-DE" altLang="de-DE" sz="1000" b="0" i="1" dirty="0" smtClean="0">
                <a:latin typeface="Arial Narrow" panose="020B0606020202030204" pitchFamily="34" charset="0"/>
              </a:rPr>
              <a:t>Strom- und Gasmarktdesign zur Versorgung des deutschen Straßenverkehrs mit Wasserstoff</a:t>
            </a:r>
            <a:r>
              <a:rPr lang="de-DE" altLang="de-DE" sz="1000" b="0" dirty="0" smtClean="0">
                <a:latin typeface="Arial Narrow" panose="020B0606020202030204" pitchFamily="34" charset="0"/>
              </a:rPr>
              <a:t>, 2015.</a:t>
            </a:r>
            <a:endParaRPr lang="en-US" altLang="de-DE" sz="1000" b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_IEF3_englisch">
  <a:themeElements>
    <a:clrScheme name="Folie_IEF3_englis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_IEF3_engli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_IEF3_englis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_IEF3_englis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_IEF3_englis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_IEF3_englis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_IEF3_englis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_IEF3_englis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_IEF3_englis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_IEF3_englis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_IEF3_englis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_IEF3_englis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_IEF3_englis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_IEF3_englis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Folie_IEF3_englisch</Template>
  <TotalTime>0</TotalTime>
  <Words>1285</Words>
  <Application>Microsoft Office PowerPoint</Application>
  <PresentationFormat>A4-Papier (210x297 mm)</PresentationFormat>
  <Paragraphs>309</Paragraphs>
  <Slides>15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Folie_IEF3_englisch</vt:lpstr>
      <vt:lpstr>Wasserstoff als Energieträger der Energiewende Eine Systemanalyse    Sebastian Schiebahn, Thomas Grube, Martin Robinius, Vanessa Tietze, Detlef Stolten IEK-3: Elektrochemische Verfahrenstechnik   DPG Jahrestagung in Regensburg 7. März 2016</vt:lpstr>
      <vt:lpstr>Die Energiewende braucht tragfähige Technologien</vt:lpstr>
      <vt:lpstr>Auswirkungen einer hochskalierten erneuerbaren Stromproduktion</vt:lpstr>
      <vt:lpstr>Das Grundprinzip von „Power-to-Gas“</vt:lpstr>
      <vt:lpstr>Vorgehensweise zur Bestimmung der örtlich und zeitlich  aufgelösten Residuallast</vt:lpstr>
      <vt:lpstr>Potenziale der Windkraftnutzung in Deutschland Gegenüberstellung von nutzbarer Fläche und Stromgestehungskosten</vt:lpstr>
      <vt:lpstr>Energiekonzept des IEK-3 Wasserstoff für den Energie- und Kraftstoffmarkt sowie die stoffliche Nutzung</vt:lpstr>
      <vt:lpstr>H2-Nachfrage</vt:lpstr>
      <vt:lpstr>Energiekonzept des IEK-3 Wasserstoff für den Energie- und Kraftstoffmarkt sowie die stoffliche Nutzung</vt:lpstr>
      <vt:lpstr>H2-Nachfrage und H2-Produktion</vt:lpstr>
      <vt:lpstr>Wasserstoff-Pipelinenetz für Tankstellen</vt:lpstr>
      <vt:lpstr>Energiekonzept des IEK-3 Wasserstoff für den Energie- und Kraftstoffmarkt sowie die stoffliche Nutzung</vt:lpstr>
      <vt:lpstr>Kostenvergleich für Power-to-Gas Optionen Vor Steuer</vt:lpstr>
      <vt:lpstr>Fazit</vt:lpstr>
      <vt:lpstr>Vielen Dank für Ihre Aufmerksamkeit Die Gesichter der Verfahrens- und Systemanalyse (VSA)</vt:lpstr>
    </vt:vector>
  </TitlesOfParts>
  <Company>IEF-3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>c.voron</dc:creator>
  <cp:lastModifiedBy>Martin Robinius</cp:lastModifiedBy>
  <cp:revision>343</cp:revision>
  <cp:lastPrinted>2015-12-01T16:16:55Z</cp:lastPrinted>
  <dcterms:created xsi:type="dcterms:W3CDTF">2009-08-31T13:11:26Z</dcterms:created>
  <dcterms:modified xsi:type="dcterms:W3CDTF">2016-03-07T15:45:57Z</dcterms:modified>
</cp:coreProperties>
</file>