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9" r:id="rId3"/>
  </p:sldMasterIdLst>
  <p:notesMasterIdLst>
    <p:notesMasterId r:id="rId44"/>
  </p:notesMasterIdLst>
  <p:sldIdLst>
    <p:sldId id="266" r:id="rId4"/>
    <p:sldId id="429" r:id="rId5"/>
    <p:sldId id="365" r:id="rId6"/>
    <p:sldId id="428" r:id="rId7"/>
    <p:sldId id="392" r:id="rId8"/>
    <p:sldId id="411" r:id="rId9"/>
    <p:sldId id="416" r:id="rId10"/>
    <p:sldId id="415" r:id="rId11"/>
    <p:sldId id="413" r:id="rId12"/>
    <p:sldId id="313" r:id="rId13"/>
    <p:sldId id="308" r:id="rId14"/>
    <p:sldId id="368" r:id="rId15"/>
    <p:sldId id="393" r:id="rId16"/>
    <p:sldId id="418" r:id="rId17"/>
    <p:sldId id="427" r:id="rId18"/>
    <p:sldId id="419" r:id="rId19"/>
    <p:sldId id="431" r:id="rId20"/>
    <p:sldId id="396" r:id="rId21"/>
    <p:sldId id="395" r:id="rId22"/>
    <p:sldId id="432" r:id="rId23"/>
    <p:sldId id="410" r:id="rId24"/>
    <p:sldId id="404" r:id="rId25"/>
    <p:sldId id="394" r:id="rId26"/>
    <p:sldId id="388" r:id="rId27"/>
    <p:sldId id="330" r:id="rId28"/>
    <p:sldId id="400" r:id="rId29"/>
    <p:sldId id="434" r:id="rId30"/>
    <p:sldId id="435" r:id="rId31"/>
    <p:sldId id="436" r:id="rId32"/>
    <p:sldId id="389" r:id="rId33"/>
    <p:sldId id="433" r:id="rId34"/>
    <p:sldId id="405" r:id="rId35"/>
    <p:sldId id="369" r:id="rId36"/>
    <p:sldId id="386" r:id="rId37"/>
    <p:sldId id="401" r:id="rId38"/>
    <p:sldId id="403" r:id="rId39"/>
    <p:sldId id="340" r:id="rId40"/>
    <p:sldId id="335" r:id="rId41"/>
    <p:sldId id="348" r:id="rId42"/>
    <p:sldId id="430" r:id="rId43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E9FD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76" autoAdjust="0"/>
  </p:normalViewPr>
  <p:slideViewPr>
    <p:cSldViewPr snapToGrid="0" snapToObjects="1">
      <p:cViewPr>
        <p:scale>
          <a:sx n="100" d="100"/>
          <a:sy n="100" d="100"/>
        </p:scale>
        <p:origin x="-210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1030C-955D-6D4B-8638-CDBE496A743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877AF-FBB3-784A-B39B-7444B8FF56BA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99025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Both</a:t>
            </a:r>
            <a:r>
              <a:rPr lang="sv-SE" dirty="0" smtClean="0"/>
              <a:t> </a:t>
            </a:r>
            <a:r>
              <a:rPr lang="sv-SE" dirty="0" err="1" smtClean="0"/>
              <a:t>electrons</a:t>
            </a:r>
            <a:r>
              <a:rPr lang="sv-SE" dirty="0" smtClean="0"/>
              <a:t> and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holes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been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found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high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mobilities</a:t>
            </a:r>
            <a:r>
              <a:rPr lang="sv-SE" baseline="0" dirty="0" smtClean="0"/>
              <a:t> on the order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10-30 cm</a:t>
            </a:r>
            <a:r>
              <a:rPr lang="sv-SE" baseline="30000" dirty="0" smtClean="0"/>
              <a:t>2</a:t>
            </a:r>
            <a:r>
              <a:rPr lang="sv-SE" baseline="0" dirty="0" smtClean="0"/>
              <a:t> per Vs.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2507E-E0CE-374E-8335-358CB78118D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732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877AF-FBB3-784A-B39B-7444B8FF56BA}" type="slidenum">
              <a:rPr lang="sv-SE" smtClean="0"/>
              <a:pPr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16672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877AF-FBB3-784A-B39B-7444B8FF56BA}" type="slidenum">
              <a:rPr lang="sv-SE" smtClean="0"/>
              <a:pPr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16672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8487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28345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252078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issenschaftl_Info_ab_Willkomm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1863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143240" y="2435224"/>
            <a:ext cx="5000660" cy="230832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3836386" y="3429000"/>
            <a:ext cx="5236208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EBC47-5DF1-EF4C-B924-A242494180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90190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issenschaftl_Info_ab_Willkomm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4920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143240" y="2435224"/>
            <a:ext cx="5000660" cy="230832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3836386" y="3429000"/>
            <a:ext cx="5236208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EBC47-5DF1-EF4C-B924-A242494180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27110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defRPr>
                <a:solidFill>
                  <a:srgbClr val="00589C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307777"/>
          </a:xfrm>
        </p:spPr>
        <p:txBody>
          <a:bodyPr>
            <a:spAutoFit/>
          </a:bodyPr>
          <a:lstStyle>
            <a:lvl1pPr marL="265113" indent="-265113">
              <a:lnSpc>
                <a:spcPts val="2400"/>
              </a:lnSpc>
              <a:buFont typeface="Arial" pitchFamily="34" charset="0"/>
              <a:buChar char="•"/>
              <a:defRPr sz="1800" b="1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DCD6-2C16-D94D-898C-681B55B013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32390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DAD86D-035C-1E41-A5BB-CADAB6320C3A}" type="datetime1">
              <a:rPr lang="en-US" smtClean="0"/>
              <a:pPr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4B45-8BE7-DC41-BD8B-1FBCD045A69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54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AA6D98-C2FF-D445-9BC6-5F1C12E82ED1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DAE-3552-EC4D-B014-9EE6F9CD71C2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165373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Wissenschaftl_Info_ab_Willkomm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714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301470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143240" y="2435224"/>
            <a:ext cx="5000660" cy="230832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3836386" y="3429000"/>
            <a:ext cx="5236208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EBC47-5DF1-EF4C-B924-A242494180A9}" type="slidenum">
              <a:rPr lang="de-DE">
                <a:latin typeface="Calibri"/>
              </a:rPr>
              <a:pPr>
                <a:defRPr/>
              </a:pPr>
              <a:t>‹Nr.›</a:t>
            </a:fld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207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00" y="1018800"/>
            <a:ext cx="8671689" cy="825104"/>
          </a:xfr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defRPr>
                <a:solidFill>
                  <a:srgbClr val="00589C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285852" y="1981967"/>
            <a:ext cx="7110433" cy="307777"/>
          </a:xfrm>
        </p:spPr>
        <p:txBody>
          <a:bodyPr>
            <a:spAutoFit/>
          </a:bodyPr>
          <a:lstStyle>
            <a:lvl1pPr marL="265113" indent="-265113">
              <a:lnSpc>
                <a:spcPts val="2400"/>
              </a:lnSpc>
              <a:buFont typeface="Arial" pitchFamily="34" charset="0"/>
              <a:buChar char="•"/>
              <a:defRPr sz="1800" b="1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 smtClean="0"/>
              <a:t>Textmasterformate durch Klicken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DCD6-2C16-D94D-898C-681B55B013D9}" type="slidenum">
              <a:rPr lang="de-DE">
                <a:latin typeface="Calibri"/>
              </a:rPr>
              <a:pPr>
                <a:defRPr/>
              </a:pPr>
              <a:t>‹Nr.›</a:t>
            </a:fld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627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DAD86D-035C-1E41-A5BB-CADAB6320C3A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3/29/2017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4B45-8BE7-DC41-BD8B-1FBCD045A699}" type="slidenum">
              <a:rPr lang="en-US" smtClean="0">
                <a:latin typeface="Calibri"/>
              </a:rPr>
              <a:pPr/>
              <a:t>‹Nr.›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595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AA6D98-C2FF-D445-9BC6-5F1C12E82ED1}" type="datetimeFigureOut">
              <a:rPr lang="sv-SE" smtClean="0">
                <a:solidFill>
                  <a:prstClr val="black"/>
                </a:solidFill>
                <a:latin typeface="Calibri"/>
              </a:rPr>
              <a:pPr/>
              <a:t>2017-03-29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3DAE-3552-EC4D-B014-9EE6F9CD71C2}" type="slidenum">
              <a:rPr lang="sv-SE" smtClean="0">
                <a:latin typeface="Calibri"/>
              </a:rPr>
              <a:pPr/>
              <a:t>‹Nr.›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62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69113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94896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38245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12296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21788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24859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76348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Klicka här för att ändra format på bakgrundstexten</a:t>
            </a:r>
          </a:p>
          <a:p>
            <a:pPr lvl="1"/>
            <a:r>
              <a:rPr lang="de-DE" smtClean="0"/>
              <a:t>Nivå två</a:t>
            </a:r>
          </a:p>
          <a:p>
            <a:pPr lvl="2"/>
            <a:r>
              <a:rPr lang="de-DE" smtClean="0"/>
              <a:t>Nivå tre</a:t>
            </a:r>
          </a:p>
          <a:p>
            <a:pPr lvl="3"/>
            <a:r>
              <a:rPr lang="de-DE" smtClean="0"/>
              <a:t>Nivå fyra</a:t>
            </a:r>
          </a:p>
          <a:p>
            <a:pPr lvl="4"/>
            <a:r>
              <a:rPr lang="de-D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AE073-E2B8-4D40-9128-57665EE36F0D}" type="datetimeFigureOut">
              <a:rPr lang="sv-SE" smtClean="0"/>
              <a:pPr/>
              <a:t>2017-03-29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52847-0167-E44B-9CDC-266029A59977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0975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7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00100" y="142875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HIER STEHT EIN KOLUMNENTITEL IN VERSALIEN 14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88" y="1019175"/>
            <a:ext cx="8766175" cy="477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589C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CA87C70-C7C6-3543-A24B-D4DF2F8240B2}" type="slidenum">
              <a:rPr lang="de-DE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latin typeface="Arial" charset="0"/>
              <a:ea typeface="ＭＳ Ｐゴシック" charset="0"/>
            </a:endParaRPr>
          </a:p>
        </p:txBody>
      </p:sp>
      <p:pic>
        <p:nvPicPr>
          <p:cNvPr id="1029" name="Grafik 8" descr="Wissenschaftl_Info_a_Kopf.bmp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163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8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 kern="1200" cap="all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00100" y="142875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HIER STEHT EIN KOLUMNENTITEL IN VERSALIEN 14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7188" y="1019175"/>
            <a:ext cx="8766175" cy="477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589C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CA87C70-C7C6-3543-A24B-D4DF2F8240B2}" type="slidenum">
              <a:rPr lang="de-DE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latin typeface="Arial" charset="0"/>
              <a:ea typeface="ＭＳ Ｐゴシック" charset="0"/>
            </a:endParaRPr>
          </a:p>
        </p:txBody>
      </p:sp>
      <p:pic>
        <p:nvPicPr>
          <p:cNvPr id="1029" name="Grafik 8" descr="Wissenschaftl_Info_a_Kopf.bmp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4332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 kern="1200" cap="all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0345" r="10345" b="37055"/>
          <a:stretch>
            <a:fillRect/>
          </a:stretch>
        </p:blipFill>
        <p:spPr>
          <a:xfrm>
            <a:off x="495300" y="101600"/>
            <a:ext cx="1447800" cy="1447800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3060700" y="2197100"/>
            <a:ext cx="6096001" cy="359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 smtClean="0">
                <a:solidFill>
                  <a:srgbClr val="660066"/>
                </a:solidFill>
              </a:rPr>
              <a:t>DPG </a:t>
            </a:r>
            <a:r>
              <a:rPr lang="sv-SE" b="1" dirty="0" err="1" smtClean="0">
                <a:solidFill>
                  <a:srgbClr val="660066"/>
                </a:solidFill>
              </a:rPr>
              <a:t>Jahrestagung</a:t>
            </a:r>
            <a:r>
              <a:rPr lang="sv-SE" b="1" dirty="0" smtClean="0">
                <a:solidFill>
                  <a:srgbClr val="660066"/>
                </a:solidFill>
              </a:rPr>
              <a:t>, 27</a:t>
            </a:r>
            <a:r>
              <a:rPr lang="sv-SE" b="1" baseline="30000" dirty="0" smtClean="0">
                <a:solidFill>
                  <a:srgbClr val="660066"/>
                </a:solidFill>
              </a:rPr>
              <a:t>th</a:t>
            </a:r>
            <a:r>
              <a:rPr lang="sv-SE" b="1" dirty="0" smtClean="0">
                <a:solidFill>
                  <a:srgbClr val="660066"/>
                </a:solidFill>
              </a:rPr>
              <a:t> </a:t>
            </a:r>
            <a:r>
              <a:rPr lang="sv-SE" b="1" dirty="0" err="1" smtClean="0">
                <a:solidFill>
                  <a:srgbClr val="660066"/>
                </a:solidFill>
              </a:rPr>
              <a:t>March</a:t>
            </a:r>
            <a:r>
              <a:rPr lang="sv-SE" b="1" dirty="0" smtClean="0">
                <a:solidFill>
                  <a:srgbClr val="660066"/>
                </a:solidFill>
              </a:rPr>
              <a:t> 2017, Münster, </a:t>
            </a:r>
            <a:r>
              <a:rPr lang="sv-SE" b="1" dirty="0" err="1" smtClean="0">
                <a:solidFill>
                  <a:srgbClr val="660066"/>
                </a:solidFill>
              </a:rPr>
              <a:t>Germany</a:t>
            </a:r>
            <a:endParaRPr lang="sv-SE" b="1" dirty="0">
              <a:solidFill>
                <a:srgbClr val="660066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0" y="2590800"/>
            <a:ext cx="9156701" cy="42672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45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1435100" y="4371975"/>
            <a:ext cx="7111206" cy="167635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eaLnBrk="1" hangingPunct="1">
              <a:lnSpc>
                <a:spcPts val="2400"/>
              </a:lnSpc>
              <a:buNone/>
            </a:pPr>
            <a:r>
              <a:rPr lang="de-DE" sz="2000" cap="none" dirty="0">
                <a:solidFill>
                  <a:schemeClr val="bg1"/>
                </a:solidFill>
                <a:latin typeface="Arial" charset="0"/>
              </a:rPr>
              <a:t>Eva </a:t>
            </a:r>
            <a:r>
              <a:rPr lang="de-DE" sz="2000" cap="none" dirty="0" smtClean="0">
                <a:solidFill>
                  <a:schemeClr val="bg1"/>
                </a:solidFill>
                <a:latin typeface="Arial" charset="0"/>
              </a:rPr>
              <a:t>Unger</a:t>
            </a:r>
            <a:r>
              <a:rPr lang="de-DE" sz="2000" cap="none" baseline="30000" dirty="0" smtClean="0">
                <a:solidFill>
                  <a:schemeClr val="bg1"/>
                </a:solidFill>
                <a:latin typeface="Arial" charset="0"/>
              </a:rPr>
              <a:t>1,2</a:t>
            </a:r>
          </a:p>
          <a:p>
            <a:pPr marL="0" indent="0" eaLnBrk="1" hangingPunct="1">
              <a:lnSpc>
                <a:spcPts val="2400"/>
              </a:lnSpc>
              <a:buNone/>
            </a:pPr>
            <a:endParaRPr lang="de-DE" sz="1800" cap="none" dirty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1600" b="0" cap="none" baseline="30000" dirty="0" smtClean="0">
                <a:solidFill>
                  <a:schemeClr val="bg1"/>
                </a:solidFill>
                <a:latin typeface="Arial" charset="0"/>
              </a:rPr>
              <a:t>1 </a:t>
            </a:r>
            <a:r>
              <a:rPr lang="de-DE" sz="1600" dirty="0" smtClean="0">
                <a:solidFill>
                  <a:schemeClr val="bg1"/>
                </a:solidFill>
                <a:latin typeface="Arial" charset="0"/>
              </a:rPr>
              <a:t>Ass. Prof. </a:t>
            </a:r>
            <a:r>
              <a:rPr lang="de-DE" sz="1600" b="0" cap="none" dirty="0" err="1" smtClean="0">
                <a:solidFill>
                  <a:schemeClr val="bg1"/>
                </a:solidFill>
                <a:latin typeface="Arial" charset="0"/>
              </a:rPr>
              <a:t>Dep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. </a:t>
            </a:r>
            <a:r>
              <a:rPr lang="de-DE" sz="1600" b="0" cap="none" dirty="0" err="1" smtClean="0">
                <a:solidFill>
                  <a:schemeClr val="bg1"/>
                </a:solidFill>
                <a:latin typeface="Arial" charset="0"/>
              </a:rPr>
              <a:t>of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 Chemistry </a:t>
            </a:r>
            <a:r>
              <a:rPr lang="de-DE" sz="1600" b="0" cap="none" dirty="0" err="1" smtClean="0">
                <a:solidFill>
                  <a:schemeClr val="bg1"/>
                </a:solidFill>
                <a:latin typeface="Arial" charset="0"/>
              </a:rPr>
              <a:t>and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600" b="0" cap="none" dirty="0" err="1" smtClean="0">
                <a:solidFill>
                  <a:schemeClr val="bg1"/>
                </a:solidFill>
                <a:latin typeface="Arial" charset="0"/>
              </a:rPr>
              <a:t>NanoLund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, Lund University, </a:t>
            </a:r>
            <a:r>
              <a:rPr lang="de-DE" sz="1600" b="0" cap="none" dirty="0" err="1" smtClean="0">
                <a:solidFill>
                  <a:schemeClr val="bg1"/>
                </a:solidFill>
                <a:latin typeface="Arial" charset="0"/>
              </a:rPr>
              <a:t>Sweden</a:t>
            </a:r>
            <a:r>
              <a:rPr lang="de-DE" sz="1600" b="0" cap="none" baseline="300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de-DE" sz="1600" b="0" cap="none" baseline="30000" dirty="0" smtClean="0">
                <a:solidFill>
                  <a:schemeClr val="bg1"/>
                </a:solidFill>
                <a:latin typeface="Arial" charset="0"/>
              </a:rPr>
            </a:br>
            <a:r>
              <a:rPr lang="de-DE" sz="1600" b="0" cap="none" baseline="30000" dirty="0" smtClean="0">
                <a:solidFill>
                  <a:schemeClr val="bg1"/>
                </a:solidFill>
                <a:latin typeface="Arial" charset="0"/>
              </a:rPr>
              <a:t>2 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Young </a:t>
            </a:r>
            <a:r>
              <a:rPr lang="de-DE" sz="1600" b="0" cap="none" dirty="0" err="1" smtClean="0">
                <a:solidFill>
                  <a:schemeClr val="bg1"/>
                </a:solidFill>
                <a:latin typeface="Arial" charset="0"/>
              </a:rPr>
              <a:t>Investigator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 Group Hybrid Materials Formation </a:t>
            </a:r>
            <a:r>
              <a:rPr lang="de-DE" sz="1600" b="0" cap="none" dirty="0" err="1" smtClean="0">
                <a:solidFill>
                  <a:schemeClr val="bg1"/>
                </a:solidFill>
                <a:latin typeface="Arial" charset="0"/>
              </a:rPr>
              <a:t>and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600" b="0" cap="none" dirty="0" err="1" smtClean="0">
                <a:solidFill>
                  <a:schemeClr val="bg1"/>
                </a:solidFill>
                <a:latin typeface="Arial" charset="0"/>
              </a:rPr>
              <a:t>Scaling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,</a:t>
            </a:r>
          </a:p>
          <a:p>
            <a:pPr marL="0" indent="0" eaLnBrk="1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1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 Helmholtz</a:t>
            </a:r>
            <a:r>
              <a:rPr lang="de-DE" sz="1600" b="0" cap="none" dirty="0">
                <a:solidFill>
                  <a:schemeClr val="bg1"/>
                </a:solidFill>
                <a:latin typeface="Arial" charset="0"/>
              </a:rPr>
              <a:t>-Zentrum Berlin, </a:t>
            </a:r>
            <a:r>
              <a:rPr lang="de-DE" sz="1600" b="0" cap="none" dirty="0" smtClean="0">
                <a:solidFill>
                  <a:schemeClr val="bg1"/>
                </a:solidFill>
                <a:latin typeface="Arial" charset="0"/>
              </a:rPr>
              <a:t>Germany</a:t>
            </a:r>
          </a:p>
        </p:txBody>
      </p:sp>
      <p:sp>
        <p:nvSpPr>
          <p:cNvPr id="6146" name="Titel 1"/>
          <p:cNvSpPr>
            <a:spLocks noGrp="1"/>
          </p:cNvSpPr>
          <p:nvPr>
            <p:ph type="ctrTitle" idx="4294967295"/>
          </p:nvPr>
        </p:nvSpPr>
        <p:spPr>
          <a:xfrm>
            <a:off x="838200" y="3000376"/>
            <a:ext cx="7950200" cy="1279524"/>
          </a:xfrm>
        </p:spPr>
        <p:txBody>
          <a:bodyPr>
            <a:noAutofit/>
          </a:bodyPr>
          <a:lstStyle/>
          <a:p>
            <a:r>
              <a:rPr lang="sv-SE" sz="2800" b="1" dirty="0" err="1">
                <a:solidFill>
                  <a:schemeClr val="bg1"/>
                </a:solidFill>
              </a:rPr>
              <a:t>Roadmap</a:t>
            </a:r>
            <a:r>
              <a:rPr lang="sv-SE" sz="2800" b="1" dirty="0">
                <a:solidFill>
                  <a:schemeClr val="bg1"/>
                </a:solidFill>
              </a:rPr>
              <a:t> and </a:t>
            </a:r>
            <a:r>
              <a:rPr lang="sv-SE" sz="2800" b="1" dirty="0" err="1">
                <a:solidFill>
                  <a:schemeClr val="bg1"/>
                </a:solidFill>
              </a:rPr>
              <a:t>roadblocks</a:t>
            </a:r>
            <a:r>
              <a:rPr lang="sv-SE" sz="2800" b="1" dirty="0">
                <a:solidFill>
                  <a:schemeClr val="bg1"/>
                </a:solidFill>
              </a:rPr>
              <a:t> for multi-</a:t>
            </a:r>
            <a:r>
              <a:rPr lang="sv-SE" sz="2800" b="1" dirty="0" err="1">
                <a:solidFill>
                  <a:schemeClr val="bg1"/>
                </a:solidFill>
              </a:rPr>
              <a:t>junction</a:t>
            </a:r>
            <a:r>
              <a:rPr lang="sv-SE" sz="2800" b="1" dirty="0">
                <a:solidFill>
                  <a:schemeClr val="bg1"/>
                </a:solidFill>
              </a:rPr>
              <a:t> </a:t>
            </a:r>
            <a:r>
              <a:rPr lang="sv-SE" sz="2800" b="1" dirty="0" err="1">
                <a:solidFill>
                  <a:schemeClr val="bg1"/>
                </a:solidFill>
              </a:rPr>
              <a:t>device</a:t>
            </a:r>
            <a:r>
              <a:rPr lang="sv-SE" sz="2800" b="1" dirty="0">
                <a:solidFill>
                  <a:schemeClr val="bg1"/>
                </a:solidFill>
              </a:rPr>
              <a:t> </a:t>
            </a:r>
            <a:r>
              <a:rPr lang="sv-SE" sz="2800" b="1" dirty="0" err="1">
                <a:solidFill>
                  <a:schemeClr val="bg1"/>
                </a:solidFill>
              </a:rPr>
              <a:t>technology</a:t>
            </a:r>
            <a:r>
              <a:rPr lang="sv-SE" sz="2800" b="1" dirty="0">
                <a:solidFill>
                  <a:schemeClr val="bg1"/>
                </a:solidFill>
              </a:rPr>
              <a:t> </a:t>
            </a:r>
            <a:r>
              <a:rPr lang="sv-SE" sz="2800" b="1" dirty="0" err="1">
                <a:solidFill>
                  <a:schemeClr val="bg1"/>
                </a:solidFill>
              </a:rPr>
              <a:t>based</a:t>
            </a:r>
            <a:r>
              <a:rPr lang="sv-SE" sz="2800" b="1" dirty="0">
                <a:solidFill>
                  <a:schemeClr val="bg1"/>
                </a:solidFill>
              </a:rPr>
              <a:t> on </a:t>
            </a:r>
            <a:r>
              <a:rPr lang="sv-SE" sz="2800" b="1" dirty="0" err="1">
                <a:solidFill>
                  <a:schemeClr val="bg1"/>
                </a:solidFill>
              </a:rPr>
              <a:t>metal</a:t>
            </a:r>
            <a:r>
              <a:rPr lang="sv-SE" sz="2800" b="1" dirty="0">
                <a:solidFill>
                  <a:schemeClr val="bg1"/>
                </a:solidFill>
              </a:rPr>
              <a:t> </a:t>
            </a:r>
            <a:r>
              <a:rPr lang="sv-SE" sz="2800" b="1" dirty="0" err="1">
                <a:solidFill>
                  <a:schemeClr val="bg1"/>
                </a:solidFill>
              </a:rPr>
              <a:t>halide</a:t>
            </a:r>
            <a:r>
              <a:rPr lang="sv-SE" sz="2800" b="1" dirty="0">
                <a:solidFill>
                  <a:schemeClr val="bg1"/>
                </a:solidFill>
              </a:rPr>
              <a:t> perovskites</a:t>
            </a: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/>
          <a:srcRect l="27185" t="6232"/>
          <a:stretch/>
        </p:blipFill>
        <p:spPr>
          <a:xfrm>
            <a:off x="2011667" y="622300"/>
            <a:ext cx="1379233" cy="51660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0" y="6137722"/>
            <a:ext cx="1155700" cy="720278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7975601" y="6149340"/>
            <a:ext cx="1181100" cy="7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62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4"/>
          <p:cNvSpPr txBox="1"/>
          <p:nvPr/>
        </p:nvSpPr>
        <p:spPr>
          <a:xfrm>
            <a:off x="0" y="6518275"/>
            <a:ext cx="349286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sv-SE" sz="1600" dirty="0" smtClean="0">
                <a:solidFill>
                  <a:srgbClr val="7F7F7F"/>
                </a:solidFill>
              </a:rPr>
              <a:t>Albrecht </a:t>
            </a:r>
            <a:r>
              <a:rPr lang="sv-SE" sz="1600" dirty="0">
                <a:solidFill>
                  <a:srgbClr val="7F7F7F"/>
                </a:solidFill>
              </a:rPr>
              <a:t>et al.</a:t>
            </a:r>
            <a:r>
              <a:rPr lang="sv-SE" sz="1600" dirty="0" smtClean="0">
                <a:solidFill>
                  <a:srgbClr val="7F7F7F"/>
                </a:solidFill>
              </a:rPr>
              <a:t>,</a:t>
            </a:r>
            <a:r>
              <a:rPr lang="sv-SE" sz="1600" dirty="0"/>
              <a:t> </a:t>
            </a:r>
            <a:r>
              <a:rPr lang="sv-SE" sz="1600" dirty="0">
                <a:solidFill>
                  <a:schemeClr val="bg1">
                    <a:lumMod val="50000"/>
                  </a:schemeClr>
                </a:solidFill>
              </a:rPr>
              <a:t>J. Opt. 18 (2016) 064012 </a:t>
            </a:r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203201" y="1691730"/>
            <a:ext cx="8940799" cy="3116365"/>
            <a:chOff x="0" y="2457427"/>
            <a:chExt cx="9143999" cy="3324248"/>
          </a:xfrm>
        </p:grpSpPr>
        <p:pic>
          <p:nvPicPr>
            <p:cNvPr id="2" name="Bildobjekt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698" y="2457427"/>
              <a:ext cx="7734301" cy="3324248"/>
            </a:xfrm>
            <a:prstGeom prst="rect">
              <a:avLst/>
            </a:prstGeom>
          </p:spPr>
        </p:pic>
        <p:pic>
          <p:nvPicPr>
            <p:cNvPr id="3" name="Bildobjekt 2"/>
            <p:cNvPicPr>
              <a:picLocks noChangeAspect="1"/>
            </p:cNvPicPr>
            <p:nvPr/>
          </p:nvPicPr>
          <p:blipFill rotWithShape="1">
            <a:blip r:embed="rId3"/>
            <a:srcRect l="71656"/>
            <a:stretch/>
          </p:blipFill>
          <p:spPr>
            <a:xfrm>
              <a:off x="0" y="2768600"/>
              <a:ext cx="1388810" cy="2480740"/>
            </a:xfrm>
            <a:prstGeom prst="rect">
              <a:avLst/>
            </a:prstGeom>
          </p:spPr>
        </p:pic>
        <p:cxnSp>
          <p:nvCxnSpPr>
            <p:cNvPr id="6" name="Rak pil 5"/>
            <p:cNvCxnSpPr/>
            <p:nvPr/>
          </p:nvCxnSpPr>
          <p:spPr>
            <a:xfrm flipH="1" flipV="1">
              <a:off x="5689600" y="2895600"/>
              <a:ext cx="2082800" cy="127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k pil 8"/>
            <p:cNvCxnSpPr/>
            <p:nvPr/>
          </p:nvCxnSpPr>
          <p:spPr>
            <a:xfrm flipH="1">
              <a:off x="5702300" y="3848100"/>
              <a:ext cx="381000" cy="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ruta 11"/>
          <p:cNvSpPr txBox="1"/>
          <p:nvPr/>
        </p:nvSpPr>
        <p:spPr>
          <a:xfrm>
            <a:off x="1368466" y="5035927"/>
            <a:ext cx="6434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With MAPbI</a:t>
            </a:r>
            <a:r>
              <a:rPr lang="en-US" sz="2000" baseline="-25000" dirty="0" smtClean="0">
                <a:solidFill>
                  <a:srgbClr val="000000"/>
                </a:solidFill>
              </a:rPr>
              <a:t>3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g</a:t>
            </a:r>
            <a:r>
              <a:rPr lang="en-US" sz="2000" dirty="0" smtClean="0">
                <a:solidFill>
                  <a:srgbClr val="000000"/>
                </a:solidFill>
              </a:rPr>
              <a:t> = 1.58 </a:t>
            </a:r>
            <a:r>
              <a:rPr lang="en-US" sz="2000" dirty="0" err="1" smtClean="0">
                <a:solidFill>
                  <a:srgbClr val="000000"/>
                </a:solidFill>
              </a:rPr>
              <a:t>eV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  <a:r>
              <a:rPr lang="en-US" sz="2000" dirty="0" smtClean="0">
                <a:solidFill>
                  <a:srgbClr val="000000"/>
                </a:solidFill>
              </a:rPr>
              <a:t> Efficiency of 26 % possible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29%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with </a:t>
            </a:r>
            <a:r>
              <a:rPr lang="en-US" sz="2000" b="1" dirty="0" err="1" smtClean="0">
                <a:solidFill>
                  <a:srgbClr val="000000"/>
                </a:solidFill>
              </a:rPr>
              <a:t>E</a:t>
            </a:r>
            <a:r>
              <a:rPr lang="en-US" sz="2000" b="1" baseline="-25000" dirty="0" err="1" smtClean="0">
                <a:solidFill>
                  <a:srgbClr val="000000"/>
                </a:solidFill>
              </a:rPr>
              <a:t>g</a:t>
            </a:r>
            <a:r>
              <a:rPr lang="en-US" sz="2000" b="1" dirty="0" smtClean="0">
                <a:solidFill>
                  <a:srgbClr val="000000"/>
                </a:solidFill>
              </a:rPr>
              <a:t> = 1.73 </a:t>
            </a:r>
            <a:r>
              <a:rPr lang="en-US" sz="2000" b="1" dirty="0" err="1" smtClean="0">
                <a:solidFill>
                  <a:srgbClr val="000000"/>
                </a:solidFill>
              </a:rPr>
              <a:t>eV</a:t>
            </a:r>
            <a:r>
              <a:rPr lang="en-US" sz="2000" b="1" dirty="0" smtClean="0">
                <a:solidFill>
                  <a:srgbClr val="000000"/>
                </a:solidFill>
              </a:rPr>
              <a:t>  &amp;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Absorber layer thickness &gt; 1.2 </a:t>
            </a:r>
            <a:r>
              <a:rPr lang="en-US" sz="2000" b="1" dirty="0" err="1" smtClean="0">
                <a:solidFill>
                  <a:srgbClr val="000000"/>
                </a:solidFill>
              </a:rPr>
              <a:t>μm</a:t>
            </a:r>
            <a:endParaRPr 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err="1" smtClean="0">
                <a:latin typeface="Arial" charset="0"/>
                <a:cs typeface="Arial" charset="0"/>
              </a:rPr>
              <a:t>Light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harvesting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efficiency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of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absorber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layer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matters</a:t>
            </a:r>
            <a:r>
              <a:rPr lang="sv-SE" sz="1800" cap="none" dirty="0">
                <a:latin typeface="Arial" charset="0"/>
                <a:cs typeface="Arial" charset="0"/>
              </a:rPr>
              <a:t>!</a:t>
            </a:r>
          </a:p>
        </p:txBody>
      </p:sp>
      <p:sp>
        <p:nvSpPr>
          <p:cNvPr id="4" name="Rektangel 3"/>
          <p:cNvSpPr/>
          <p:nvPr/>
        </p:nvSpPr>
        <p:spPr>
          <a:xfrm>
            <a:off x="1581572" y="929708"/>
            <a:ext cx="621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>
                <a:solidFill>
                  <a:srgbClr val="000000"/>
                </a:solidFill>
              </a:rPr>
              <a:t>Numerical </a:t>
            </a:r>
            <a:r>
              <a:rPr lang="en-US" sz="2000" dirty="0" err="1" smtClean="0">
                <a:solidFill>
                  <a:srgbClr val="000000"/>
                </a:solidFill>
              </a:rPr>
              <a:t>modelling</a:t>
            </a:r>
            <a:r>
              <a:rPr lang="en-US" sz="2000" dirty="0" smtClean="0">
                <a:solidFill>
                  <a:srgbClr val="000000"/>
                </a:solidFill>
              </a:rPr>
              <a:t> of light harvested in device stack.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49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4"/>
          <p:cNvSpPr txBox="1"/>
          <p:nvPr/>
        </p:nvSpPr>
        <p:spPr>
          <a:xfrm>
            <a:off x="0" y="6519446"/>
            <a:ext cx="482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F7F7F"/>
                </a:solidFill>
              </a:rPr>
              <a:t>Dittrich</a:t>
            </a:r>
            <a:r>
              <a:rPr lang="en-US" dirty="0" smtClean="0">
                <a:solidFill>
                  <a:srgbClr val="7F7F7F"/>
                </a:solidFill>
              </a:rPr>
              <a:t> et al. </a:t>
            </a:r>
            <a:r>
              <a:rPr lang="hu-HU" dirty="0" smtClean="0">
                <a:solidFill>
                  <a:srgbClr val="7F7F7F"/>
                </a:solidFill>
              </a:rPr>
              <a:t>Appl. Phys. Lett. 109, 073901 (2016) 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994" y="1536700"/>
            <a:ext cx="3478426" cy="5245100"/>
          </a:xfrm>
          <a:prstGeom prst="rect">
            <a:avLst/>
          </a:prstGeom>
        </p:spPr>
      </p:pic>
      <p:sp>
        <p:nvSpPr>
          <p:cNvPr id="13" name="TextBox 17"/>
          <p:cNvSpPr txBox="1"/>
          <p:nvPr/>
        </p:nvSpPr>
        <p:spPr>
          <a:xfrm>
            <a:off x="418988" y="882233"/>
            <a:ext cx="6312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Diffusion </a:t>
            </a:r>
            <a:r>
              <a:rPr lang="en-US" sz="2400" dirty="0"/>
              <a:t>l</a:t>
            </a:r>
            <a:r>
              <a:rPr lang="en-US" sz="2400" dirty="0" smtClean="0"/>
              <a:t>ength correlates with crystallite size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Recombination dominated 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   by surface recombination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Bulk Defects benign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“Defect tolerant material”</a:t>
            </a:r>
          </a:p>
          <a:p>
            <a:endParaRPr lang="en-US" sz="2400" dirty="0"/>
          </a:p>
        </p:txBody>
      </p:sp>
      <p:sp>
        <p:nvSpPr>
          <p:cNvPr id="3" name="Rektangel 2"/>
          <p:cNvSpPr/>
          <p:nvPr/>
        </p:nvSpPr>
        <p:spPr>
          <a:xfrm>
            <a:off x="563033" y="3897468"/>
            <a:ext cx="34247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00FF"/>
                </a:solidFill>
              </a:rPr>
              <a:t>Optimization of growth conditions to achieve </a:t>
            </a:r>
            <a:r>
              <a:rPr lang="en-US" sz="2400" b="1" dirty="0" smtClean="0">
                <a:solidFill>
                  <a:srgbClr val="0000FF"/>
                </a:solidFill>
              </a:rPr>
              <a:t>large grains with minimum bulk defects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ubrik 1"/>
          <p:cNvSpPr txBox="1">
            <a:spLocks/>
          </p:cNvSpPr>
          <p:nvPr/>
        </p:nvSpPr>
        <p:spPr bwMode="auto">
          <a:xfrm>
            <a:off x="800100" y="142875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sv-SE" sz="1800" dirty="0" smtClean="0"/>
              <a:t>Is the Charge </a:t>
            </a:r>
            <a:r>
              <a:rPr lang="sv-SE" sz="1800" dirty="0"/>
              <a:t>C</a:t>
            </a:r>
            <a:r>
              <a:rPr lang="sv-SE" sz="1800" dirty="0" smtClean="0"/>
              <a:t>arrier Diffusion </a:t>
            </a:r>
            <a:r>
              <a:rPr lang="sv-SE" sz="1800" dirty="0" err="1" smtClean="0"/>
              <a:t>Length</a:t>
            </a:r>
            <a:r>
              <a:rPr lang="sv-SE" sz="1800" dirty="0" smtClean="0"/>
              <a:t> long </a:t>
            </a:r>
            <a:r>
              <a:rPr lang="sv-SE" sz="1800" dirty="0" err="1" smtClean="0"/>
              <a:t>enough</a:t>
            </a:r>
            <a:r>
              <a:rPr lang="sv-SE" sz="1800" dirty="0" smtClean="0"/>
              <a:t>?</a:t>
            </a: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xmlns="" val="31248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/>
          <p:cNvSpPr/>
          <p:nvPr/>
        </p:nvSpPr>
        <p:spPr>
          <a:xfrm>
            <a:off x="0" y="3962400"/>
            <a:ext cx="4862994" cy="278673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/>
          <p:cNvSpPr txBox="1"/>
          <p:nvPr/>
        </p:nvSpPr>
        <p:spPr>
          <a:xfrm>
            <a:off x="5740389" y="2346989"/>
            <a:ext cx="825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chemeClr val="bg1"/>
                </a:solidFill>
              </a:rPr>
              <a:t>1.75 eV</a:t>
            </a:r>
            <a:endParaRPr lang="sv-SE" sz="1600" dirty="0">
              <a:solidFill>
                <a:schemeClr val="bg1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0" y="6524886"/>
            <a:ext cx="5404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Analysis similar to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Beiley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et al., En.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Env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 Sci. 5 (11), 9173 (2012)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89" y="2851878"/>
            <a:ext cx="3136900" cy="3775899"/>
          </a:xfrm>
          <a:prstGeom prst="rect">
            <a:avLst/>
          </a:prstGeom>
        </p:spPr>
      </p:pic>
      <p:pic>
        <p:nvPicPr>
          <p:cNvPr id="3" name="Bildobjekt 2" descr="maximum power conversion efficienc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684" y="1574800"/>
            <a:ext cx="5806904" cy="4443781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0" name="Rektangel 59"/>
          <p:cNvSpPr/>
          <p:nvPr/>
        </p:nvSpPr>
        <p:spPr>
          <a:xfrm>
            <a:off x="5638800" y="865138"/>
            <a:ext cx="3733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</a:rPr>
              <a:t>Assumptions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de-DE" sz="2000" dirty="0" err="1" smtClean="0">
                <a:solidFill>
                  <a:schemeClr val="bg1">
                    <a:lumMod val="50000"/>
                  </a:schemeClr>
                </a:solidFill>
              </a:rPr>
              <a:t>no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bg1">
                    <a:lumMod val="50000"/>
                  </a:schemeClr>
                </a:solidFill>
              </a:rPr>
              <a:t>parasitic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bg1">
                    <a:lumMod val="50000"/>
                  </a:schemeClr>
                </a:solidFill>
              </a:rPr>
              <a:t>absorption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bg1">
                    <a:lumMod val="50000"/>
                  </a:schemeClr>
                </a:solidFill>
              </a:rPr>
              <a:t>losses</a:t>
            </a:r>
            <a:endParaRPr lang="de-D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2000" b="1" dirty="0" err="1" smtClean="0">
                <a:solidFill>
                  <a:srgbClr val="0000FF"/>
                </a:solidFill>
              </a:rPr>
              <a:t>bandgap</a:t>
            </a:r>
            <a:r>
              <a:rPr lang="de-DE" sz="2000" b="1" dirty="0" smtClean="0">
                <a:solidFill>
                  <a:srgbClr val="0000FF"/>
                </a:solidFill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</a:rPr>
              <a:t>tunability</a:t>
            </a:r>
            <a:r>
              <a:rPr lang="de-DE" sz="2000" b="1" dirty="0" smtClean="0">
                <a:solidFill>
                  <a:srgbClr val="0000FF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de-DE" sz="2000" b="1" dirty="0" smtClean="0">
                <a:solidFill>
                  <a:srgbClr val="0000FF"/>
                </a:solidFill>
              </a:rPr>
              <a:t>100% IQE (E &gt; </a:t>
            </a:r>
            <a:r>
              <a:rPr lang="de-DE" sz="2000" b="1" dirty="0" err="1" smtClean="0">
                <a:solidFill>
                  <a:srgbClr val="0000FF"/>
                </a:solidFill>
              </a:rPr>
              <a:t>E</a:t>
            </a:r>
            <a:r>
              <a:rPr lang="de-DE" sz="2000" b="1" baseline="-25000" dirty="0" err="1" smtClean="0">
                <a:solidFill>
                  <a:srgbClr val="0000FF"/>
                </a:solidFill>
              </a:rPr>
              <a:t>g</a:t>
            </a:r>
            <a:r>
              <a:rPr lang="de-DE" sz="2000" b="1" dirty="0" smtClean="0">
                <a:solidFill>
                  <a:srgbClr val="0000FF"/>
                </a:solidFill>
              </a:rPr>
              <a:t>)</a:t>
            </a:r>
            <a:endParaRPr lang="de-DE" sz="2000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FF </a:t>
            </a:r>
            <a:r>
              <a:rPr lang="de-DE" sz="2000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0.8</a:t>
            </a:r>
          </a:p>
          <a:p>
            <a:pPr marL="285750" indent="-285750">
              <a:buFont typeface="Arial"/>
              <a:buChar char="•"/>
            </a:pPr>
            <a:r>
              <a:rPr lang="de-DE" sz="2000" b="1" dirty="0" err="1" smtClean="0">
                <a:solidFill>
                  <a:srgbClr val="0000FF"/>
                </a:solidFill>
              </a:rPr>
              <a:t>qV</a:t>
            </a:r>
            <a:r>
              <a:rPr lang="de-DE" sz="2000" b="1" baseline="-25000" dirty="0" err="1" smtClean="0">
                <a:solidFill>
                  <a:srgbClr val="0000FF"/>
                </a:solidFill>
              </a:rPr>
              <a:t>OC</a:t>
            </a:r>
            <a:r>
              <a:rPr lang="de-DE" sz="2000" b="1" dirty="0" smtClean="0">
                <a:solidFill>
                  <a:srgbClr val="0000FF"/>
                </a:solidFill>
              </a:rPr>
              <a:t> </a:t>
            </a:r>
            <a:r>
              <a:rPr lang="de-DE" sz="2000" b="1" dirty="0">
                <a:solidFill>
                  <a:srgbClr val="0000FF"/>
                </a:solidFill>
              </a:rPr>
              <a:t>=</a:t>
            </a:r>
            <a:r>
              <a:rPr lang="de-DE" sz="2000" b="1" dirty="0" smtClean="0">
                <a:solidFill>
                  <a:srgbClr val="0000FF"/>
                </a:solidFill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</a:rPr>
              <a:t>E</a:t>
            </a:r>
            <a:r>
              <a:rPr lang="de-DE" sz="2000" b="1" baseline="-25000" dirty="0" err="1" smtClean="0">
                <a:solidFill>
                  <a:srgbClr val="0000FF"/>
                </a:solidFill>
              </a:rPr>
              <a:t>g</a:t>
            </a:r>
            <a:r>
              <a:rPr lang="de-DE" sz="2000" b="1" dirty="0" smtClean="0">
                <a:solidFill>
                  <a:srgbClr val="0000FF"/>
                </a:solidFill>
              </a:rPr>
              <a:t> – 0.3 eV</a:t>
            </a:r>
          </a:p>
          <a:p>
            <a:endParaRPr lang="de-D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Back-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of</a:t>
            </a:r>
            <a:r>
              <a:rPr lang="sv-SE" sz="1800" cap="none" dirty="0" smtClean="0">
                <a:latin typeface="Arial" charset="0"/>
                <a:cs typeface="Arial" charset="0"/>
              </a:rPr>
              <a:t>-the-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envelope</a:t>
            </a:r>
            <a:r>
              <a:rPr lang="sv-SE" sz="1800" cap="none" dirty="0" smtClean="0">
                <a:latin typeface="Arial" charset="0"/>
                <a:cs typeface="Arial" charset="0"/>
              </a:rPr>
              <a:t> multi-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junction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performance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estimation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/>
          <a:srcRect t="5649" b="34151"/>
          <a:stretch/>
        </p:blipFill>
        <p:spPr>
          <a:xfrm>
            <a:off x="0" y="3276600"/>
            <a:ext cx="9144000" cy="3240814"/>
          </a:xfrm>
          <a:prstGeom prst="rect">
            <a:avLst/>
          </a:prstGeom>
        </p:spPr>
      </p:pic>
      <p:sp>
        <p:nvSpPr>
          <p:cNvPr id="7" name="Rectangle 37"/>
          <p:cNvSpPr/>
          <p:nvPr/>
        </p:nvSpPr>
        <p:spPr>
          <a:xfrm>
            <a:off x="6705600" y="3581400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7"/>
          <p:cNvSpPr/>
          <p:nvPr/>
        </p:nvSpPr>
        <p:spPr>
          <a:xfrm>
            <a:off x="7189935" y="3581400"/>
            <a:ext cx="457200" cy="533400"/>
          </a:xfrm>
          <a:prstGeom prst="rect">
            <a:avLst/>
          </a:prstGeom>
          <a:solidFill>
            <a:schemeClr val="bg1">
              <a:lumMod val="85000"/>
              <a:alpha val="23000"/>
            </a:schemeClr>
          </a:solidFill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37"/>
          <p:cNvSpPr/>
          <p:nvPr/>
        </p:nvSpPr>
        <p:spPr>
          <a:xfrm>
            <a:off x="7647135" y="3581400"/>
            <a:ext cx="457200" cy="533400"/>
          </a:xfrm>
          <a:prstGeom prst="rect">
            <a:avLst/>
          </a:prstGeom>
          <a:solidFill>
            <a:schemeClr val="bg1">
              <a:lumMod val="85000"/>
              <a:alpha val="23000"/>
            </a:schemeClr>
          </a:solidFill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37"/>
          <p:cNvSpPr/>
          <p:nvPr/>
        </p:nvSpPr>
        <p:spPr>
          <a:xfrm>
            <a:off x="6248400" y="4114800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37"/>
          <p:cNvSpPr/>
          <p:nvPr/>
        </p:nvSpPr>
        <p:spPr>
          <a:xfrm>
            <a:off x="6705600" y="4114800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37"/>
          <p:cNvSpPr/>
          <p:nvPr/>
        </p:nvSpPr>
        <p:spPr>
          <a:xfrm>
            <a:off x="7189935" y="4114800"/>
            <a:ext cx="457200" cy="533400"/>
          </a:xfrm>
          <a:prstGeom prst="rect">
            <a:avLst/>
          </a:prstGeom>
          <a:solidFill>
            <a:schemeClr val="bg1">
              <a:lumMod val="85000"/>
              <a:alpha val="23000"/>
            </a:schemeClr>
          </a:solidFill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37"/>
          <p:cNvSpPr/>
          <p:nvPr/>
        </p:nvSpPr>
        <p:spPr>
          <a:xfrm>
            <a:off x="7647135" y="4092074"/>
            <a:ext cx="457200" cy="533400"/>
          </a:xfrm>
          <a:prstGeom prst="rect">
            <a:avLst/>
          </a:prstGeom>
          <a:solidFill>
            <a:schemeClr val="bg1">
              <a:lumMod val="85000"/>
              <a:alpha val="23000"/>
            </a:schemeClr>
          </a:solidFill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37"/>
          <p:cNvSpPr/>
          <p:nvPr/>
        </p:nvSpPr>
        <p:spPr>
          <a:xfrm>
            <a:off x="6248400" y="46254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37"/>
          <p:cNvSpPr/>
          <p:nvPr/>
        </p:nvSpPr>
        <p:spPr>
          <a:xfrm>
            <a:off x="6705600" y="46254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37"/>
          <p:cNvSpPr/>
          <p:nvPr/>
        </p:nvSpPr>
        <p:spPr>
          <a:xfrm>
            <a:off x="7189935" y="46254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37"/>
          <p:cNvSpPr/>
          <p:nvPr/>
        </p:nvSpPr>
        <p:spPr>
          <a:xfrm>
            <a:off x="7647135" y="46254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37"/>
          <p:cNvSpPr/>
          <p:nvPr/>
        </p:nvSpPr>
        <p:spPr>
          <a:xfrm>
            <a:off x="5304943" y="46254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37"/>
          <p:cNvSpPr/>
          <p:nvPr/>
        </p:nvSpPr>
        <p:spPr>
          <a:xfrm>
            <a:off x="5762143" y="46254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37"/>
          <p:cNvSpPr/>
          <p:nvPr/>
        </p:nvSpPr>
        <p:spPr>
          <a:xfrm>
            <a:off x="5791200" y="51588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37"/>
          <p:cNvSpPr/>
          <p:nvPr/>
        </p:nvSpPr>
        <p:spPr>
          <a:xfrm>
            <a:off x="6248400" y="51588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37"/>
          <p:cNvSpPr/>
          <p:nvPr/>
        </p:nvSpPr>
        <p:spPr>
          <a:xfrm>
            <a:off x="7189935" y="51588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37"/>
          <p:cNvSpPr/>
          <p:nvPr/>
        </p:nvSpPr>
        <p:spPr>
          <a:xfrm>
            <a:off x="7647135" y="51588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37"/>
          <p:cNvSpPr/>
          <p:nvPr/>
        </p:nvSpPr>
        <p:spPr>
          <a:xfrm>
            <a:off x="6732735" y="5158874"/>
            <a:ext cx="457200" cy="533400"/>
          </a:xfrm>
          <a:prstGeom prst="rect">
            <a:avLst/>
          </a:prstGeom>
          <a:solidFill>
            <a:srgbClr val="3366FF">
              <a:alpha val="23000"/>
            </a:srgbClr>
          </a:solidFill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37"/>
          <p:cNvSpPr/>
          <p:nvPr/>
        </p:nvSpPr>
        <p:spPr>
          <a:xfrm>
            <a:off x="6732735" y="5692274"/>
            <a:ext cx="457200" cy="533400"/>
          </a:xfrm>
          <a:prstGeom prst="rect">
            <a:avLst/>
          </a:prstGeom>
          <a:solidFill>
            <a:srgbClr val="3366FF">
              <a:alpha val="23000"/>
            </a:srgbClr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37"/>
          <p:cNvSpPr/>
          <p:nvPr/>
        </p:nvSpPr>
        <p:spPr>
          <a:xfrm>
            <a:off x="8153400" y="5181600"/>
            <a:ext cx="457200" cy="533400"/>
          </a:xfrm>
          <a:prstGeom prst="rect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38100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37"/>
          <p:cNvSpPr/>
          <p:nvPr/>
        </p:nvSpPr>
        <p:spPr>
          <a:xfrm>
            <a:off x="8153400" y="4648200"/>
            <a:ext cx="457200" cy="533400"/>
          </a:xfrm>
          <a:prstGeom prst="rect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37"/>
          <p:cNvSpPr/>
          <p:nvPr/>
        </p:nvSpPr>
        <p:spPr>
          <a:xfrm>
            <a:off x="8167835" y="4114800"/>
            <a:ext cx="457200" cy="533400"/>
          </a:xfrm>
          <a:prstGeom prst="rect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12700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37"/>
          <p:cNvSpPr/>
          <p:nvPr/>
        </p:nvSpPr>
        <p:spPr>
          <a:xfrm>
            <a:off x="4232" y="5715000"/>
            <a:ext cx="529167" cy="533400"/>
          </a:xfrm>
          <a:prstGeom prst="rect">
            <a:avLst/>
          </a:prstGeom>
          <a:solidFill>
            <a:srgbClr val="FF0000">
              <a:alpha val="23000"/>
            </a:srgbClr>
          </a:solidFill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46"/>
          <p:cNvPicPr>
            <a:picLocks noChangeAspect="1"/>
          </p:cNvPicPr>
          <p:nvPr/>
        </p:nvPicPr>
        <p:blipFill rotWithShape="1">
          <a:blip r:embed="rId3"/>
          <a:srcRect l="27048" t="32307" r="38362" b="44016"/>
          <a:stretch/>
        </p:blipFill>
        <p:spPr>
          <a:xfrm>
            <a:off x="40356" y="1211791"/>
            <a:ext cx="1088482" cy="1239087"/>
          </a:xfrm>
          <a:prstGeom prst="rect">
            <a:avLst/>
          </a:prstGeom>
        </p:spPr>
      </p:pic>
      <p:sp>
        <p:nvSpPr>
          <p:cNvPr id="32" name="Rectangle 37"/>
          <p:cNvSpPr/>
          <p:nvPr/>
        </p:nvSpPr>
        <p:spPr>
          <a:xfrm>
            <a:off x="6250135" y="3558674"/>
            <a:ext cx="457200" cy="533400"/>
          </a:xfrm>
          <a:prstGeom prst="rect">
            <a:avLst/>
          </a:prstGeom>
          <a:solidFill>
            <a:srgbClr val="D9D9D9">
              <a:alpha val="23000"/>
            </a:srgbClr>
          </a:solidFill>
          <a:ln w="12700" cmpd="sng"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46"/>
          <p:cNvPicPr>
            <a:picLocks noChangeAspect="1"/>
          </p:cNvPicPr>
          <p:nvPr/>
        </p:nvPicPr>
        <p:blipFill rotWithShape="1">
          <a:blip r:embed="rId3"/>
          <a:srcRect l="61844" t="32307" b="44016"/>
          <a:stretch/>
        </p:blipFill>
        <p:spPr>
          <a:xfrm>
            <a:off x="126176" y="2332796"/>
            <a:ext cx="1222717" cy="1261812"/>
          </a:xfrm>
          <a:prstGeom prst="rect">
            <a:avLst/>
          </a:prstGeom>
        </p:spPr>
      </p:pic>
      <p:sp>
        <p:nvSpPr>
          <p:cNvPr id="34" name="textruta 33"/>
          <p:cNvSpPr txBox="1"/>
          <p:nvPr/>
        </p:nvSpPr>
        <p:spPr>
          <a:xfrm>
            <a:off x="802356" y="176507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MA</a:t>
            </a:r>
            <a:r>
              <a:rPr lang="sv-SE" baseline="30000" dirty="0"/>
              <a:t>+</a:t>
            </a:r>
            <a:endParaRPr lang="sv-SE" dirty="0"/>
          </a:p>
        </p:txBody>
      </p:sp>
      <p:sp>
        <p:nvSpPr>
          <p:cNvPr id="35" name="textruta 34"/>
          <p:cNvSpPr txBox="1"/>
          <p:nvPr/>
        </p:nvSpPr>
        <p:spPr>
          <a:xfrm>
            <a:off x="802356" y="245087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FA</a:t>
            </a:r>
            <a:r>
              <a:rPr lang="sv-SE" baseline="30000" dirty="0"/>
              <a:t>+</a:t>
            </a:r>
            <a:endParaRPr lang="sv-SE" dirty="0"/>
          </a:p>
        </p:txBody>
      </p:sp>
      <p:sp>
        <p:nvSpPr>
          <p:cNvPr id="36" name="Rectangle 37"/>
          <p:cNvSpPr/>
          <p:nvPr/>
        </p:nvSpPr>
        <p:spPr>
          <a:xfrm>
            <a:off x="40356" y="1345978"/>
            <a:ext cx="1295400" cy="986088"/>
          </a:xfrm>
          <a:prstGeom prst="rect">
            <a:avLst/>
          </a:prstGeom>
          <a:solidFill>
            <a:srgbClr val="FF0000">
              <a:alpha val="12000"/>
            </a:srgbClr>
          </a:solidFill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7"/>
          <p:cNvSpPr/>
          <p:nvPr/>
        </p:nvSpPr>
        <p:spPr>
          <a:xfrm>
            <a:off x="40356" y="2385540"/>
            <a:ext cx="1320800" cy="1068638"/>
          </a:xfrm>
          <a:prstGeom prst="rect">
            <a:avLst/>
          </a:prstGeom>
          <a:solidFill>
            <a:srgbClr val="FF0000">
              <a:alpha val="13000"/>
            </a:srgbClr>
          </a:solidFill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705600" y="3581400"/>
            <a:ext cx="457200" cy="533400"/>
          </a:xfrm>
          <a:prstGeom prst="rect">
            <a:avLst/>
          </a:prstGeom>
          <a:solidFill>
            <a:srgbClr val="FF0000">
              <a:alpha val="23000"/>
            </a:srgbClr>
          </a:solidFill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7"/>
          <p:cNvSpPr/>
          <p:nvPr/>
        </p:nvSpPr>
        <p:spPr>
          <a:xfrm>
            <a:off x="7202635" y="3553075"/>
            <a:ext cx="457200" cy="533400"/>
          </a:xfrm>
          <a:prstGeom prst="rect">
            <a:avLst/>
          </a:prstGeom>
          <a:solidFill>
            <a:srgbClr val="FF0000">
              <a:alpha val="23000"/>
            </a:srgbClr>
          </a:solidFill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ruta 39"/>
          <p:cNvSpPr txBox="1"/>
          <p:nvPr/>
        </p:nvSpPr>
        <p:spPr>
          <a:xfrm>
            <a:off x="4232" y="675325"/>
            <a:ext cx="1890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0000"/>
                </a:solidFill>
              </a:rPr>
              <a:t>”Pseudo </a:t>
            </a:r>
            <a:r>
              <a:rPr lang="sv-SE" b="1" dirty="0" err="1" smtClean="0">
                <a:solidFill>
                  <a:srgbClr val="FF0000"/>
                </a:solidFill>
              </a:rPr>
              <a:t>alkaline</a:t>
            </a:r>
            <a:r>
              <a:rPr lang="sv-SE" b="1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sv-SE" b="1" dirty="0" err="1" smtClean="0">
                <a:solidFill>
                  <a:srgbClr val="FF0000"/>
                </a:solidFill>
              </a:rPr>
              <a:t>Organic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cations</a:t>
            </a:r>
            <a:endParaRPr lang="sv-SE" b="1" dirty="0">
              <a:solidFill>
                <a:srgbClr val="FF0000"/>
              </a:solidFill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2132243" y="771543"/>
            <a:ext cx="3428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“Perovskite” crystal structure :</a:t>
            </a:r>
            <a:endParaRPr lang="en-US" sz="2000" dirty="0"/>
          </a:p>
        </p:txBody>
      </p:sp>
      <p:grpSp>
        <p:nvGrpSpPr>
          <p:cNvPr id="3" name="Grupp 2"/>
          <p:cNvGrpSpPr/>
          <p:nvPr/>
        </p:nvGrpSpPr>
        <p:grpSpPr>
          <a:xfrm>
            <a:off x="2935980" y="1133272"/>
            <a:ext cx="1756203" cy="703269"/>
            <a:chOff x="6562401" y="1641468"/>
            <a:chExt cx="1756203" cy="703269"/>
          </a:xfrm>
        </p:grpSpPr>
        <p:sp>
          <p:nvSpPr>
            <p:cNvPr id="44" name="Rektangel 43"/>
            <p:cNvSpPr/>
            <p:nvPr/>
          </p:nvSpPr>
          <p:spPr>
            <a:xfrm>
              <a:off x="6672200" y="1759961"/>
              <a:ext cx="164640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3200" dirty="0" smtClean="0">
                  <a:solidFill>
                    <a:srgbClr val="FF0000"/>
                  </a:solidFill>
                </a:rPr>
                <a:t>A</a:t>
              </a:r>
              <a:r>
                <a:rPr lang="en-US" sz="3200" dirty="0" smtClean="0">
                  <a:solidFill>
                    <a:prstClr val="black"/>
                  </a:solidFill>
                </a:rPr>
                <a:t>    </a:t>
              </a:r>
              <a:r>
                <a:rPr lang="en-US" sz="3200" dirty="0" smtClean="0">
                  <a:solidFill>
                    <a:srgbClr val="0000FF"/>
                  </a:solidFill>
                </a:rPr>
                <a:t>B</a:t>
              </a:r>
              <a:r>
                <a:rPr lang="en-US" sz="3200" dirty="0" smtClean="0">
                  <a:solidFill>
                    <a:prstClr val="black"/>
                  </a:solidFill>
                </a:rPr>
                <a:t>   </a:t>
              </a:r>
              <a:r>
                <a:rPr lang="en-US" sz="3200" dirty="0" smtClean="0">
                  <a:solidFill>
                    <a:schemeClr val="accent5">
                      <a:lumMod val="50000"/>
                    </a:schemeClr>
                  </a:solidFill>
                </a:rPr>
                <a:t>X</a:t>
              </a:r>
              <a:r>
                <a:rPr lang="en-US" sz="3200" baseline="-25000" dirty="0" smtClean="0">
                  <a:solidFill>
                    <a:schemeClr val="accent5">
                      <a:lumMod val="50000"/>
                    </a:schemeClr>
                  </a:solidFill>
                </a:rPr>
                <a:t>3 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5" name="textruta 44"/>
            <p:cNvSpPr txBox="1"/>
            <p:nvPr/>
          </p:nvSpPr>
          <p:spPr>
            <a:xfrm>
              <a:off x="6562401" y="1641468"/>
              <a:ext cx="6148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+1</a:t>
              </a:r>
              <a:r>
                <a:rPr lang="sv-SE" sz="1400" dirty="0" smtClean="0">
                  <a:solidFill>
                    <a:srgbClr val="BFBFBF"/>
                  </a:solidFill>
                </a:rPr>
                <a:t>/+2</a:t>
              </a:r>
              <a:endParaRPr lang="sv-SE" sz="1400" dirty="0">
                <a:solidFill>
                  <a:srgbClr val="BFBFBF"/>
                </a:solidFill>
              </a:endParaRPr>
            </a:p>
          </p:txBody>
        </p:sp>
        <p:sp>
          <p:nvSpPr>
            <p:cNvPr id="46" name="textruta 45"/>
            <p:cNvSpPr txBox="1"/>
            <p:nvPr/>
          </p:nvSpPr>
          <p:spPr>
            <a:xfrm>
              <a:off x="7138423" y="1645539"/>
              <a:ext cx="6148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+2</a:t>
              </a:r>
              <a:r>
                <a:rPr lang="sv-SE" sz="1400" dirty="0" smtClean="0">
                  <a:solidFill>
                    <a:srgbClr val="BFBFBF"/>
                  </a:solidFill>
                </a:rPr>
                <a:t>/+4</a:t>
              </a:r>
              <a:endParaRPr lang="sv-SE" sz="1400" dirty="0">
                <a:solidFill>
                  <a:srgbClr val="BFBFBF"/>
                </a:solidFill>
              </a:endParaRPr>
            </a:p>
          </p:txBody>
        </p:sp>
        <p:sp>
          <p:nvSpPr>
            <p:cNvPr id="47" name="textruta 46"/>
            <p:cNvSpPr txBox="1"/>
            <p:nvPr/>
          </p:nvSpPr>
          <p:spPr>
            <a:xfrm>
              <a:off x="7742292" y="1648707"/>
              <a:ext cx="545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-</a:t>
              </a:r>
              <a:r>
                <a:rPr lang="sv-SE" sz="1400" dirty="0" smtClean="0"/>
                <a:t>1</a:t>
              </a:r>
              <a:r>
                <a:rPr lang="sv-SE" sz="1400" dirty="0" smtClean="0">
                  <a:solidFill>
                    <a:srgbClr val="BFBFBF"/>
                  </a:solidFill>
                </a:rPr>
                <a:t>/-2</a:t>
              </a:r>
              <a:endParaRPr lang="sv-SE" sz="1400" dirty="0">
                <a:solidFill>
                  <a:srgbClr val="BFBFBF"/>
                </a:solidFill>
              </a:endParaRPr>
            </a:p>
          </p:txBody>
        </p:sp>
      </p:grpSp>
      <p:grpSp>
        <p:nvGrpSpPr>
          <p:cNvPr id="48" name="Grupp 47"/>
          <p:cNvGrpSpPr/>
          <p:nvPr/>
        </p:nvGrpSpPr>
        <p:grpSpPr>
          <a:xfrm>
            <a:off x="2688246" y="1925077"/>
            <a:ext cx="2765503" cy="2457837"/>
            <a:chOff x="870323" y="3291013"/>
            <a:chExt cx="2765503" cy="2457837"/>
          </a:xfrm>
        </p:grpSpPr>
        <p:sp>
          <p:nvSpPr>
            <p:cNvPr id="49" name="Ellips 48"/>
            <p:cNvSpPr/>
            <p:nvPr/>
          </p:nvSpPr>
          <p:spPr>
            <a:xfrm>
              <a:off x="1824049" y="4133090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0" name="Picture 11"/>
            <p:cNvPicPr>
              <a:picLocks noChangeAspect="1"/>
            </p:cNvPicPr>
            <p:nvPr/>
          </p:nvPicPr>
          <p:blipFill rotWithShape="1">
            <a:blip r:embed="rId3"/>
            <a:srcRect l="30009" t="33456" r="38330" b="50144"/>
            <a:stretch/>
          </p:blipFill>
          <p:spPr>
            <a:xfrm rot="18930345">
              <a:off x="2185587" y="4548737"/>
              <a:ext cx="771042" cy="657995"/>
            </a:xfrm>
            <a:prstGeom prst="rect">
              <a:avLst/>
            </a:prstGeom>
          </p:spPr>
        </p:pic>
        <p:pic>
          <p:nvPicPr>
            <p:cNvPr id="51" name="Picture 11"/>
            <p:cNvPicPr>
              <a:picLocks noChangeAspect="1"/>
            </p:cNvPicPr>
            <p:nvPr/>
          </p:nvPicPr>
          <p:blipFill rotWithShape="1">
            <a:blip r:embed="rId3"/>
            <a:srcRect l="30009" t="33456" r="38330" b="50144"/>
            <a:stretch/>
          </p:blipFill>
          <p:spPr>
            <a:xfrm rot="10121205">
              <a:off x="2630753" y="3726462"/>
              <a:ext cx="935142" cy="798034"/>
            </a:xfrm>
            <a:prstGeom prst="rect">
              <a:avLst/>
            </a:prstGeom>
          </p:spPr>
        </p:pic>
        <p:sp>
          <p:nvSpPr>
            <p:cNvPr id="52" name="Ellips 51"/>
            <p:cNvSpPr/>
            <p:nvPr/>
          </p:nvSpPr>
          <p:spPr>
            <a:xfrm>
              <a:off x="2729259" y="4355774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3" name="Picture 11"/>
            <p:cNvPicPr>
              <a:picLocks noChangeAspect="1"/>
            </p:cNvPicPr>
            <p:nvPr/>
          </p:nvPicPr>
          <p:blipFill rotWithShape="1">
            <a:blip r:embed="rId3"/>
            <a:srcRect l="33858" t="35734" r="38330" b="50144"/>
            <a:stretch/>
          </p:blipFill>
          <p:spPr>
            <a:xfrm rot="6030217">
              <a:off x="2629221" y="4995127"/>
              <a:ext cx="813767" cy="693679"/>
            </a:xfrm>
            <a:prstGeom prst="rect">
              <a:avLst/>
            </a:prstGeom>
          </p:spPr>
        </p:pic>
        <p:pic>
          <p:nvPicPr>
            <p:cNvPr id="54" name="Picture 11"/>
            <p:cNvPicPr>
              <a:picLocks noChangeAspect="1"/>
            </p:cNvPicPr>
            <p:nvPr/>
          </p:nvPicPr>
          <p:blipFill rotWithShape="1">
            <a:blip r:embed="rId3"/>
            <a:srcRect l="30009" t="33456" r="38330" b="50144"/>
            <a:stretch/>
          </p:blipFill>
          <p:spPr>
            <a:xfrm rot="8714537">
              <a:off x="2256599" y="3291013"/>
              <a:ext cx="798461" cy="681393"/>
            </a:xfrm>
            <a:prstGeom prst="rect">
              <a:avLst/>
            </a:prstGeom>
          </p:spPr>
        </p:pic>
        <p:pic>
          <p:nvPicPr>
            <p:cNvPr id="55" name="Picture 11"/>
            <p:cNvPicPr>
              <a:picLocks noChangeAspect="1"/>
            </p:cNvPicPr>
            <p:nvPr/>
          </p:nvPicPr>
          <p:blipFill rotWithShape="1">
            <a:blip r:embed="rId3"/>
            <a:srcRect l="34235" t="36867" r="41985" b="50815"/>
            <a:stretch/>
          </p:blipFill>
          <p:spPr>
            <a:xfrm rot="18309318">
              <a:off x="1273410" y="3685175"/>
              <a:ext cx="695793" cy="605081"/>
            </a:xfrm>
            <a:prstGeom prst="rect">
              <a:avLst/>
            </a:prstGeom>
          </p:spPr>
        </p:pic>
        <p:pic>
          <p:nvPicPr>
            <p:cNvPr id="56" name="Picture 11"/>
            <p:cNvPicPr>
              <a:picLocks noChangeAspect="1"/>
            </p:cNvPicPr>
            <p:nvPr/>
          </p:nvPicPr>
          <p:blipFill rotWithShape="1">
            <a:blip r:embed="rId3"/>
            <a:srcRect l="30009" t="33456" r="38330" b="50144"/>
            <a:stretch/>
          </p:blipFill>
          <p:spPr>
            <a:xfrm rot="1985514">
              <a:off x="870323" y="4528818"/>
              <a:ext cx="771042" cy="657995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 rotWithShape="1">
            <a:blip r:embed="rId3"/>
            <a:srcRect l="35500" t="36669" r="44126" b="50310"/>
            <a:stretch/>
          </p:blipFill>
          <p:spPr>
            <a:xfrm rot="11653174">
              <a:off x="1036967" y="3329310"/>
              <a:ext cx="500956" cy="527449"/>
            </a:xfrm>
            <a:prstGeom prst="rect">
              <a:avLst/>
            </a:prstGeom>
          </p:spPr>
        </p:pic>
        <p:pic>
          <p:nvPicPr>
            <p:cNvPr id="58" name="Picture 11"/>
            <p:cNvPicPr>
              <a:picLocks noChangeAspect="1"/>
            </p:cNvPicPr>
            <p:nvPr/>
          </p:nvPicPr>
          <p:blipFill rotWithShape="1">
            <a:blip r:embed="rId3"/>
            <a:srcRect l="33858" t="35734" r="38330" b="50144"/>
            <a:stretch/>
          </p:blipFill>
          <p:spPr>
            <a:xfrm rot="19725625">
              <a:off x="1287777" y="4953273"/>
              <a:ext cx="821456" cy="687186"/>
            </a:xfrm>
            <a:prstGeom prst="rect">
              <a:avLst/>
            </a:prstGeom>
          </p:spPr>
        </p:pic>
        <p:sp>
          <p:nvSpPr>
            <p:cNvPr id="59" name="textruta 58"/>
            <p:cNvSpPr txBox="1"/>
            <p:nvPr/>
          </p:nvSpPr>
          <p:spPr>
            <a:xfrm>
              <a:off x="2920271" y="3432522"/>
              <a:ext cx="715555" cy="29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Si wafer</a:t>
              </a:r>
              <a:endPara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Ellips 59"/>
            <p:cNvSpPr/>
            <p:nvPr/>
          </p:nvSpPr>
          <p:spPr>
            <a:xfrm>
              <a:off x="2041304" y="4374680"/>
              <a:ext cx="251766" cy="24943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Text" lastClr="000000"/>
                </a:gs>
                <a:gs pos="35000">
                  <a:sysClr val="window" lastClr="FFFFFF">
                    <a:lumMod val="75000"/>
                  </a:sysClr>
                </a:gs>
                <a:gs pos="52000">
                  <a:sysClr val="windowText" lastClr="000000">
                    <a:lumMod val="50000"/>
                    <a:lumOff val="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Kub 60"/>
            <p:cNvSpPr/>
            <p:nvPr/>
          </p:nvSpPr>
          <p:spPr>
            <a:xfrm rot="10800000" flipH="1">
              <a:off x="1250586" y="3609807"/>
              <a:ext cx="1814009" cy="1731565"/>
            </a:xfrm>
            <a:prstGeom prst="cub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omb 61"/>
            <p:cNvSpPr/>
            <p:nvPr/>
          </p:nvSpPr>
          <p:spPr>
            <a:xfrm>
              <a:off x="1432067" y="3725923"/>
              <a:ext cx="1451049" cy="1509740"/>
            </a:xfrm>
            <a:prstGeom prst="diamond">
              <a:avLst/>
            </a:prstGeom>
            <a:gradFill flip="none" rotWithShape="1">
              <a:gsLst>
                <a:gs pos="0">
                  <a:srgbClr val="4F81BD">
                    <a:tint val="100000"/>
                    <a:shade val="100000"/>
                    <a:satMod val="130000"/>
                    <a:alpha val="22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  <a:alpha val="22000"/>
                  </a:srgbClr>
                </a:gs>
              </a:gsLst>
              <a:lin ang="162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Parallellogram 62"/>
            <p:cNvSpPr/>
            <p:nvPr/>
          </p:nvSpPr>
          <p:spPr>
            <a:xfrm rot="877477">
              <a:off x="1454684" y="4308789"/>
              <a:ext cx="1419278" cy="357895"/>
            </a:xfrm>
            <a:prstGeom prst="parallelogram">
              <a:avLst>
                <a:gd name="adj" fmla="val 117034"/>
              </a:avLst>
            </a:prstGeom>
            <a:gradFill flip="none" rotWithShape="1">
              <a:gsLst>
                <a:gs pos="0">
                  <a:srgbClr val="4F81BD">
                    <a:tint val="100000"/>
                    <a:shade val="100000"/>
                    <a:satMod val="130000"/>
                    <a:alpha val="16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  <a:alpha val="16000"/>
                  </a:srgbClr>
                </a:gs>
              </a:gsLst>
              <a:lin ang="162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Rak 63"/>
            <p:cNvCxnSpPr>
              <a:stCxn id="62" idx="0"/>
            </p:cNvCxnSpPr>
            <p:nvPr/>
          </p:nvCxnSpPr>
          <p:spPr>
            <a:xfrm flipH="1">
              <a:off x="1959226" y="3725923"/>
              <a:ext cx="198366" cy="485412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Rak 64"/>
            <p:cNvCxnSpPr>
              <a:endCxn id="62" idx="2"/>
            </p:cNvCxnSpPr>
            <p:nvPr/>
          </p:nvCxnSpPr>
          <p:spPr>
            <a:xfrm>
              <a:off x="1959226" y="4211334"/>
              <a:ext cx="198366" cy="1024329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Rak 65"/>
            <p:cNvCxnSpPr/>
            <p:nvPr/>
          </p:nvCxnSpPr>
          <p:spPr>
            <a:xfrm flipV="1">
              <a:off x="2378839" y="4483389"/>
              <a:ext cx="504277" cy="221698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7" name="Ellips 66"/>
            <p:cNvSpPr/>
            <p:nvPr/>
          </p:nvSpPr>
          <p:spPr>
            <a:xfrm>
              <a:off x="2003735" y="3609807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Rak 67"/>
            <p:cNvCxnSpPr/>
            <p:nvPr/>
          </p:nvCxnSpPr>
          <p:spPr>
            <a:xfrm>
              <a:off x="2157592" y="3813222"/>
              <a:ext cx="221247" cy="891865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Ellips 68"/>
            <p:cNvSpPr/>
            <p:nvPr/>
          </p:nvSpPr>
          <p:spPr>
            <a:xfrm>
              <a:off x="1283138" y="4318654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0" name="Rak 69"/>
            <p:cNvCxnSpPr/>
            <p:nvPr/>
          </p:nvCxnSpPr>
          <p:spPr>
            <a:xfrm>
              <a:off x="1432067" y="4483389"/>
              <a:ext cx="913756" cy="221698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1" name="Kub 70"/>
            <p:cNvSpPr/>
            <p:nvPr/>
          </p:nvSpPr>
          <p:spPr>
            <a:xfrm flipH="1">
              <a:off x="1250585" y="3605915"/>
              <a:ext cx="1814009" cy="1731565"/>
            </a:xfrm>
            <a:prstGeom prst="cub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Ellips 71"/>
            <p:cNvSpPr/>
            <p:nvPr/>
          </p:nvSpPr>
          <p:spPr>
            <a:xfrm>
              <a:off x="1959226" y="4957080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3" name="Rak 72"/>
            <p:cNvCxnSpPr/>
            <p:nvPr/>
          </p:nvCxnSpPr>
          <p:spPr>
            <a:xfrm flipV="1">
              <a:off x="2133600" y="4705088"/>
              <a:ext cx="245239" cy="413388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4" name="Ellips 73"/>
            <p:cNvSpPr/>
            <p:nvPr/>
          </p:nvSpPr>
          <p:spPr>
            <a:xfrm>
              <a:off x="2224982" y="4583326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" name="textruta 74"/>
          <p:cNvSpPr txBox="1"/>
          <p:nvPr/>
        </p:nvSpPr>
        <p:spPr>
          <a:xfrm>
            <a:off x="4070998" y="3980886"/>
            <a:ext cx="37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</a:t>
            </a:r>
            <a:r>
              <a:rPr lang="sv-SE" baseline="-25000" dirty="0" smtClean="0"/>
              <a:t>0</a:t>
            </a:r>
            <a:endParaRPr lang="sv-SE" dirty="0"/>
          </a:p>
        </p:txBody>
      </p:sp>
      <p:sp>
        <p:nvSpPr>
          <p:cNvPr id="76" name="textruta 75"/>
          <p:cNvSpPr txBox="1"/>
          <p:nvPr/>
        </p:nvSpPr>
        <p:spPr>
          <a:xfrm>
            <a:off x="7239000" y="5791200"/>
            <a:ext cx="18881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rgbClr val="215968"/>
                </a:solidFill>
              </a:rPr>
              <a:t>”Pseudo </a:t>
            </a:r>
            <a:r>
              <a:rPr lang="sv-SE" b="1" dirty="0" err="1" smtClean="0">
                <a:solidFill>
                  <a:srgbClr val="215968"/>
                </a:solidFill>
              </a:rPr>
              <a:t>halides</a:t>
            </a:r>
            <a:r>
              <a:rPr lang="sv-SE" b="1" dirty="0" smtClean="0">
                <a:solidFill>
                  <a:srgbClr val="215968"/>
                </a:solidFill>
              </a:rPr>
              <a:t>”</a:t>
            </a:r>
          </a:p>
          <a:p>
            <a:r>
              <a:rPr lang="sv-SE" b="1" dirty="0" smtClean="0">
                <a:solidFill>
                  <a:srgbClr val="215968"/>
                </a:solidFill>
              </a:rPr>
              <a:t>SCN</a:t>
            </a:r>
            <a:r>
              <a:rPr lang="sv-SE" b="1" baseline="30000" dirty="0" smtClean="0">
                <a:solidFill>
                  <a:srgbClr val="215968"/>
                </a:solidFill>
              </a:rPr>
              <a:t>-</a:t>
            </a:r>
            <a:r>
              <a:rPr lang="sv-SE" b="1" dirty="0" smtClean="0">
                <a:solidFill>
                  <a:srgbClr val="215968"/>
                </a:solidFill>
              </a:rPr>
              <a:t>, CN</a:t>
            </a:r>
            <a:r>
              <a:rPr lang="sv-SE" b="1" baseline="30000" dirty="0" smtClean="0">
                <a:solidFill>
                  <a:srgbClr val="215968"/>
                </a:solidFill>
              </a:rPr>
              <a:t>-</a:t>
            </a:r>
            <a:r>
              <a:rPr lang="sv-SE" b="1" dirty="0" smtClean="0">
                <a:solidFill>
                  <a:srgbClr val="215968"/>
                </a:solidFill>
              </a:rPr>
              <a:t>, CF</a:t>
            </a:r>
            <a:r>
              <a:rPr lang="sv-SE" b="1" baseline="-25000" dirty="0" smtClean="0">
                <a:solidFill>
                  <a:srgbClr val="215968"/>
                </a:solidFill>
              </a:rPr>
              <a:t>4</a:t>
            </a:r>
            <a:r>
              <a:rPr lang="sv-SE" b="1" baseline="30000" dirty="0" smtClean="0">
                <a:solidFill>
                  <a:srgbClr val="215968"/>
                </a:solidFill>
              </a:rPr>
              <a:t>-</a:t>
            </a:r>
            <a:r>
              <a:rPr lang="sv-SE" b="1" dirty="0" smtClean="0">
                <a:solidFill>
                  <a:srgbClr val="215968"/>
                </a:solidFill>
              </a:rPr>
              <a:t>, …</a:t>
            </a:r>
            <a:endParaRPr lang="sv-SE" b="1" dirty="0">
              <a:solidFill>
                <a:srgbClr val="215968"/>
              </a:solidFill>
            </a:endParaRPr>
          </a:p>
        </p:txBody>
      </p:sp>
      <p:sp>
        <p:nvSpPr>
          <p:cNvPr id="77" name="Rectangle 37"/>
          <p:cNvSpPr/>
          <p:nvPr/>
        </p:nvSpPr>
        <p:spPr>
          <a:xfrm>
            <a:off x="6730373" y="4625474"/>
            <a:ext cx="457200" cy="533400"/>
          </a:xfrm>
          <a:prstGeom prst="rect">
            <a:avLst/>
          </a:prstGeom>
          <a:solidFill>
            <a:srgbClr val="3366FF">
              <a:alpha val="23000"/>
            </a:srgbClr>
          </a:solidFill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Bildobjekt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248" y="678743"/>
            <a:ext cx="1736697" cy="2315596"/>
          </a:xfrm>
          <a:prstGeom prst="rect">
            <a:avLst/>
          </a:prstGeom>
        </p:spPr>
      </p:pic>
      <p:sp>
        <p:nvSpPr>
          <p:cNvPr id="79" name="textruta 78"/>
          <p:cNvSpPr txBox="1"/>
          <p:nvPr/>
        </p:nvSpPr>
        <p:spPr>
          <a:xfrm>
            <a:off x="7027792" y="2907268"/>
            <a:ext cx="200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Lev </a:t>
            </a:r>
            <a:r>
              <a:rPr lang="sv-SE" dirty="0" err="1" smtClean="0"/>
              <a:t>Perovski</a:t>
            </a:r>
            <a:r>
              <a:rPr lang="sv-SE" dirty="0" smtClean="0"/>
              <a:t> (1839)</a:t>
            </a:r>
            <a:endParaRPr lang="sv-SE" dirty="0"/>
          </a:p>
        </p:txBody>
      </p:sp>
      <p:cxnSp>
        <p:nvCxnSpPr>
          <p:cNvPr id="80" name="Rak 79"/>
          <p:cNvCxnSpPr>
            <a:endCxn id="26" idx="1"/>
          </p:cNvCxnSpPr>
          <p:nvPr/>
        </p:nvCxnSpPr>
        <p:spPr>
          <a:xfrm>
            <a:off x="3975515" y="3080419"/>
            <a:ext cx="2757220" cy="287855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37"/>
          <p:cNvSpPr/>
          <p:nvPr/>
        </p:nvSpPr>
        <p:spPr>
          <a:xfrm>
            <a:off x="0" y="5181600"/>
            <a:ext cx="529167" cy="533400"/>
          </a:xfrm>
          <a:prstGeom prst="rect">
            <a:avLst/>
          </a:prstGeom>
          <a:solidFill>
            <a:srgbClr val="FF0000">
              <a:alpha val="23000"/>
            </a:srgbClr>
          </a:solidFill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ktangel 82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smtClean="0"/>
              <a:t>Pseudo-</a:t>
            </a:r>
            <a:r>
              <a:rPr lang="sv-SE" sz="1800" cap="none" dirty="0" err="1" smtClean="0"/>
              <a:t>alkaline</a:t>
            </a:r>
            <a:r>
              <a:rPr lang="sv-SE" sz="1800" cap="none" dirty="0" smtClean="0"/>
              <a:t> metal-</a:t>
            </a:r>
            <a:r>
              <a:rPr lang="sv-SE" sz="1800" cap="none" dirty="0" err="1" smtClean="0"/>
              <a:t>halide</a:t>
            </a:r>
            <a:r>
              <a:rPr lang="sv-SE" sz="1800" cap="none" dirty="0" smtClean="0"/>
              <a:t> perovskites</a:t>
            </a:r>
            <a:endParaRPr lang="sv-SE" sz="1800" cap="none" dirty="0"/>
          </a:p>
        </p:txBody>
      </p:sp>
    </p:spTree>
    <p:extLst>
      <p:ext uri="{BB962C8B-B14F-4D97-AF65-F5344CB8AC3E}">
        <p14:creationId xmlns:p14="http://schemas.microsoft.com/office/powerpoint/2010/main" xmlns="" val="29447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ktangel 82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err="1" smtClean="0"/>
              <a:t>Halide</a:t>
            </a:r>
            <a:r>
              <a:rPr lang="sv-SE" sz="1800" cap="none" dirty="0" smtClean="0"/>
              <a:t> perovskites </a:t>
            </a:r>
            <a:r>
              <a:rPr lang="sv-SE" sz="1800" cap="none" dirty="0" err="1" smtClean="0"/>
              <a:t>obey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Goldschmidt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tolerance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factor</a:t>
            </a:r>
            <a:endParaRPr lang="sv-SE" sz="1800" cap="none" dirty="0"/>
          </a:p>
        </p:txBody>
      </p:sp>
      <p:pic>
        <p:nvPicPr>
          <p:cNvPr id="4" name="Bildobjekt 3" descr="tolerance facto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1689" y="1377079"/>
            <a:ext cx="6616700" cy="5072593"/>
          </a:xfrm>
          <a:prstGeom prst="rect">
            <a:avLst/>
          </a:prstGeom>
        </p:spPr>
      </p:pic>
      <p:graphicFrame>
        <p:nvGraphicFramePr>
          <p:cNvPr id="82" name="Objek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55192044"/>
              </p:ext>
            </p:extLst>
          </p:nvPr>
        </p:nvGraphicFramePr>
        <p:xfrm>
          <a:off x="374364" y="1355557"/>
          <a:ext cx="2154894" cy="955010"/>
        </p:xfrm>
        <a:graphic>
          <a:graphicData uri="http://schemas.openxmlformats.org/presentationml/2006/ole">
            <p:oleObj spid="_x0000_s4127" name="Equation" r:id="rId4" imgW="1106280" imgH="484560" progId="Equation.3">
              <p:embed/>
            </p:oleObj>
          </a:graphicData>
        </a:graphic>
      </p:graphicFrame>
      <p:sp>
        <p:nvSpPr>
          <p:cNvPr id="84" name="Rektangel 83"/>
          <p:cNvSpPr/>
          <p:nvPr/>
        </p:nvSpPr>
        <p:spPr>
          <a:xfrm>
            <a:off x="0" y="6479688"/>
            <a:ext cx="375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Kieslich</a:t>
            </a:r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et al.,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Chem Sci. 2014, 5, 4712</a:t>
            </a:r>
            <a:endParaRPr lang="sv-S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28"/>
          <p:cNvSpPr txBox="1"/>
          <p:nvPr/>
        </p:nvSpPr>
        <p:spPr>
          <a:xfrm>
            <a:off x="7518401" y="3263145"/>
            <a:ext cx="1428246" cy="2308324"/>
          </a:xfrm>
          <a:prstGeom prst="rect">
            <a:avLst/>
          </a:prstGeom>
          <a:solidFill>
            <a:srgbClr val="DCE6F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Cs</a:t>
            </a:r>
            <a:r>
              <a:rPr lang="en-US" baseline="-25000" dirty="0" smtClean="0"/>
              <a:t>+</a:t>
            </a:r>
            <a:r>
              <a:rPr lang="en-US" dirty="0"/>
              <a:t>  = 1.67 </a:t>
            </a:r>
            <a:r>
              <a:rPr lang="en-US" dirty="0" err="1"/>
              <a:t>Å</a:t>
            </a:r>
            <a:endParaRPr lang="en-US" dirty="0"/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MA</a:t>
            </a:r>
            <a:r>
              <a:rPr lang="en-US" baseline="-25000" dirty="0" smtClean="0"/>
              <a:t>+</a:t>
            </a:r>
            <a:r>
              <a:rPr lang="en-US" dirty="0" smtClean="0"/>
              <a:t> = 2.15 </a:t>
            </a:r>
            <a:r>
              <a:rPr lang="en-US" dirty="0" err="1" smtClean="0"/>
              <a:t>Å</a:t>
            </a:r>
            <a:endParaRPr lang="en-US" dirty="0" smtClean="0"/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FA</a:t>
            </a:r>
            <a:r>
              <a:rPr lang="en-US" baseline="-25000" dirty="0"/>
              <a:t>+</a:t>
            </a:r>
            <a:r>
              <a:rPr lang="en-US" dirty="0"/>
              <a:t>  = </a:t>
            </a:r>
            <a:r>
              <a:rPr lang="en-US" dirty="0" smtClean="0"/>
              <a:t>2.52 </a:t>
            </a:r>
            <a:r>
              <a:rPr lang="en-US" dirty="0" err="1" smtClean="0"/>
              <a:t>Å</a:t>
            </a:r>
            <a:endParaRPr lang="en-US" dirty="0" smtClean="0"/>
          </a:p>
          <a:p>
            <a:r>
              <a:rPr lang="en-US" dirty="0" smtClean="0"/>
              <a:t>r</a:t>
            </a:r>
            <a:r>
              <a:rPr lang="en-US" baseline="-25000" dirty="0" smtClean="0"/>
              <a:t>Pb2+</a:t>
            </a:r>
            <a:r>
              <a:rPr lang="en-US" dirty="0" smtClean="0"/>
              <a:t> = 1.19 </a:t>
            </a:r>
            <a:r>
              <a:rPr lang="en-US" dirty="0" err="1" smtClean="0"/>
              <a:t>Å</a:t>
            </a:r>
            <a:endParaRPr lang="en-US" dirty="0" smtClean="0"/>
          </a:p>
          <a:p>
            <a:r>
              <a:rPr lang="en-US" dirty="0" smtClean="0"/>
              <a:t>r</a:t>
            </a:r>
            <a:r>
              <a:rPr lang="en-US" baseline="-25000" dirty="0" smtClean="0"/>
              <a:t>Sn2+</a:t>
            </a:r>
            <a:r>
              <a:rPr lang="en-US" dirty="0" smtClean="0"/>
              <a:t> = 1.10 </a:t>
            </a:r>
            <a:r>
              <a:rPr lang="en-US" dirty="0" err="1" smtClean="0"/>
              <a:t>Å</a:t>
            </a:r>
            <a:endParaRPr lang="en-US" dirty="0" smtClean="0"/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Cl</a:t>
            </a:r>
            <a:r>
              <a:rPr lang="en-US" baseline="-25000" dirty="0" smtClean="0"/>
              <a:t>-     </a:t>
            </a:r>
            <a:r>
              <a:rPr lang="en-US" dirty="0" smtClean="0"/>
              <a:t>= 1.81 Å</a:t>
            </a:r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Br</a:t>
            </a:r>
            <a:r>
              <a:rPr lang="en-US" baseline="-25000" dirty="0" smtClean="0"/>
              <a:t>-    </a:t>
            </a:r>
            <a:r>
              <a:rPr lang="en-US" dirty="0" smtClean="0"/>
              <a:t>= 1.96 Å</a:t>
            </a:r>
          </a:p>
          <a:p>
            <a:r>
              <a:rPr lang="en-US" dirty="0" err="1" smtClean="0"/>
              <a:t>r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-       </a:t>
            </a:r>
            <a:r>
              <a:rPr lang="en-US" dirty="0" smtClean="0"/>
              <a:t>= 2.20 </a:t>
            </a:r>
            <a:r>
              <a:rPr lang="en-US" dirty="0" err="1" smtClean="0"/>
              <a:t>Å</a:t>
            </a:r>
            <a:endParaRPr lang="en-US" dirty="0" smtClean="0"/>
          </a:p>
        </p:txBody>
      </p:sp>
      <p:sp>
        <p:nvSpPr>
          <p:cNvPr id="13" name="textruta 12"/>
          <p:cNvSpPr txBox="1"/>
          <p:nvPr/>
        </p:nvSpPr>
        <p:spPr>
          <a:xfrm>
            <a:off x="7425715" y="2893813"/>
            <a:ext cx="110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0000FF"/>
                </a:solidFill>
              </a:rPr>
              <a:t>Ionic</a:t>
            </a:r>
            <a:r>
              <a:rPr lang="sv-SE" dirty="0" smtClean="0">
                <a:solidFill>
                  <a:srgbClr val="0000FF"/>
                </a:solidFill>
              </a:rPr>
              <a:t> </a:t>
            </a:r>
            <a:r>
              <a:rPr lang="sv-SE" dirty="0" err="1" smtClean="0">
                <a:solidFill>
                  <a:srgbClr val="0000FF"/>
                </a:solidFill>
              </a:rPr>
              <a:t>radii</a:t>
            </a:r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406400" y="651329"/>
            <a:ext cx="5937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(</a:t>
            </a:r>
            <a:r>
              <a:rPr lang="sv-SE" sz="2000" dirty="0" err="1" smtClean="0"/>
              <a:t>whether</a:t>
            </a:r>
            <a:r>
              <a:rPr lang="sv-SE" sz="2000" dirty="0" smtClean="0"/>
              <a:t> </a:t>
            </a:r>
            <a:r>
              <a:rPr lang="sv-SE" sz="2000" dirty="0" err="1" smtClean="0"/>
              <a:t>stable</a:t>
            </a:r>
            <a:r>
              <a:rPr lang="sv-SE" sz="2000" dirty="0" smtClean="0"/>
              <a:t> perovskite </a:t>
            </a:r>
            <a:r>
              <a:rPr lang="sv-SE" sz="2000" dirty="0" err="1" smtClean="0"/>
              <a:t>structures</a:t>
            </a:r>
            <a:r>
              <a:rPr lang="sv-SE" sz="2000" dirty="0" smtClean="0"/>
              <a:t> </a:t>
            </a:r>
            <a:r>
              <a:rPr lang="sv-SE" sz="2000" dirty="0" err="1" smtClean="0"/>
              <a:t>can</a:t>
            </a:r>
            <a:r>
              <a:rPr lang="sv-SE" sz="2000" dirty="0" smtClean="0"/>
              <a:t> be </a:t>
            </a:r>
            <a:r>
              <a:rPr lang="sv-SE" sz="2000" dirty="0" err="1" smtClean="0"/>
              <a:t>expected</a:t>
            </a:r>
            <a:r>
              <a:rPr lang="sv-SE" sz="2000" dirty="0" smtClean="0"/>
              <a:t>)</a:t>
            </a:r>
            <a:endParaRPr lang="sv-SE" sz="2000" dirty="0"/>
          </a:p>
        </p:txBody>
      </p:sp>
      <p:grpSp>
        <p:nvGrpSpPr>
          <p:cNvPr id="10" name="Grupp 9"/>
          <p:cNvGrpSpPr/>
          <p:nvPr/>
        </p:nvGrpSpPr>
        <p:grpSpPr>
          <a:xfrm>
            <a:off x="104511" y="2617817"/>
            <a:ext cx="2765503" cy="2457837"/>
            <a:chOff x="870323" y="3291013"/>
            <a:chExt cx="2765503" cy="2457837"/>
          </a:xfrm>
        </p:grpSpPr>
        <p:sp>
          <p:nvSpPr>
            <p:cNvPr id="11" name="Ellips 10"/>
            <p:cNvSpPr/>
            <p:nvPr/>
          </p:nvSpPr>
          <p:spPr>
            <a:xfrm>
              <a:off x="1824049" y="4133090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1"/>
            <p:cNvPicPr>
              <a:picLocks noChangeAspect="1"/>
            </p:cNvPicPr>
            <p:nvPr/>
          </p:nvPicPr>
          <p:blipFill rotWithShape="1">
            <a:blip r:embed="rId5"/>
            <a:srcRect l="30009" t="33456" r="38330" b="50144"/>
            <a:stretch/>
          </p:blipFill>
          <p:spPr>
            <a:xfrm rot="18930345">
              <a:off x="2185587" y="4548737"/>
              <a:ext cx="771042" cy="657995"/>
            </a:xfrm>
            <a:prstGeom prst="rect">
              <a:avLst/>
            </a:prstGeom>
          </p:spPr>
        </p:pic>
        <p:pic>
          <p:nvPicPr>
            <p:cNvPr id="15" name="Picture 11"/>
            <p:cNvPicPr>
              <a:picLocks noChangeAspect="1"/>
            </p:cNvPicPr>
            <p:nvPr/>
          </p:nvPicPr>
          <p:blipFill rotWithShape="1">
            <a:blip r:embed="rId5"/>
            <a:srcRect l="30009" t="33456" r="38330" b="50144"/>
            <a:stretch/>
          </p:blipFill>
          <p:spPr>
            <a:xfrm rot="10121205">
              <a:off x="2630753" y="3726462"/>
              <a:ext cx="935142" cy="798034"/>
            </a:xfrm>
            <a:prstGeom prst="rect">
              <a:avLst/>
            </a:prstGeom>
          </p:spPr>
        </p:pic>
        <p:sp>
          <p:nvSpPr>
            <p:cNvPr id="16" name="Ellips 15"/>
            <p:cNvSpPr/>
            <p:nvPr/>
          </p:nvSpPr>
          <p:spPr>
            <a:xfrm>
              <a:off x="2729259" y="4355774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1"/>
            <p:cNvPicPr>
              <a:picLocks noChangeAspect="1"/>
            </p:cNvPicPr>
            <p:nvPr/>
          </p:nvPicPr>
          <p:blipFill rotWithShape="1">
            <a:blip r:embed="rId5"/>
            <a:srcRect l="33858" t="35734" r="38330" b="50144"/>
            <a:stretch/>
          </p:blipFill>
          <p:spPr>
            <a:xfrm rot="6030217">
              <a:off x="2629221" y="4995127"/>
              <a:ext cx="813767" cy="693679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 rotWithShape="1">
            <a:blip r:embed="rId5"/>
            <a:srcRect l="30009" t="33456" r="38330" b="50144"/>
            <a:stretch/>
          </p:blipFill>
          <p:spPr>
            <a:xfrm rot="8714537">
              <a:off x="2256599" y="3291013"/>
              <a:ext cx="798461" cy="681393"/>
            </a:xfrm>
            <a:prstGeom prst="rect">
              <a:avLst/>
            </a:prstGeom>
          </p:spPr>
        </p:pic>
        <p:pic>
          <p:nvPicPr>
            <p:cNvPr id="19" name="Picture 11"/>
            <p:cNvPicPr>
              <a:picLocks noChangeAspect="1"/>
            </p:cNvPicPr>
            <p:nvPr/>
          </p:nvPicPr>
          <p:blipFill rotWithShape="1">
            <a:blip r:embed="rId5"/>
            <a:srcRect l="34235" t="36867" r="41985" b="50815"/>
            <a:stretch/>
          </p:blipFill>
          <p:spPr>
            <a:xfrm rot="18309318">
              <a:off x="1273410" y="3685175"/>
              <a:ext cx="695793" cy="605081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 rotWithShape="1">
            <a:blip r:embed="rId5"/>
            <a:srcRect l="30009" t="33456" r="38330" b="50144"/>
            <a:stretch/>
          </p:blipFill>
          <p:spPr>
            <a:xfrm rot="1985514">
              <a:off x="870323" y="4528818"/>
              <a:ext cx="771042" cy="657995"/>
            </a:xfrm>
            <a:prstGeom prst="rect">
              <a:avLst/>
            </a:prstGeom>
          </p:spPr>
        </p:pic>
        <p:pic>
          <p:nvPicPr>
            <p:cNvPr id="21" name="Picture 11"/>
            <p:cNvPicPr>
              <a:picLocks noChangeAspect="1"/>
            </p:cNvPicPr>
            <p:nvPr/>
          </p:nvPicPr>
          <p:blipFill rotWithShape="1">
            <a:blip r:embed="rId5"/>
            <a:srcRect l="35500" t="36669" r="44126" b="50310"/>
            <a:stretch/>
          </p:blipFill>
          <p:spPr>
            <a:xfrm rot="11653174">
              <a:off x="1036967" y="3329310"/>
              <a:ext cx="500956" cy="527449"/>
            </a:xfrm>
            <a:prstGeom prst="rect">
              <a:avLst/>
            </a:prstGeom>
          </p:spPr>
        </p:pic>
        <p:pic>
          <p:nvPicPr>
            <p:cNvPr id="22" name="Picture 11"/>
            <p:cNvPicPr>
              <a:picLocks noChangeAspect="1"/>
            </p:cNvPicPr>
            <p:nvPr/>
          </p:nvPicPr>
          <p:blipFill rotWithShape="1">
            <a:blip r:embed="rId5"/>
            <a:srcRect l="33858" t="35734" r="38330" b="50144"/>
            <a:stretch/>
          </p:blipFill>
          <p:spPr>
            <a:xfrm rot="19725625">
              <a:off x="1287777" y="4953273"/>
              <a:ext cx="821456" cy="687186"/>
            </a:xfrm>
            <a:prstGeom prst="rect">
              <a:avLst/>
            </a:prstGeom>
          </p:spPr>
        </p:pic>
        <p:sp>
          <p:nvSpPr>
            <p:cNvPr id="23" name="textruta 22"/>
            <p:cNvSpPr txBox="1"/>
            <p:nvPr/>
          </p:nvSpPr>
          <p:spPr>
            <a:xfrm>
              <a:off x="2920271" y="3432522"/>
              <a:ext cx="715555" cy="29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Si wafer</a:t>
              </a:r>
              <a:endPara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Ellips 23"/>
            <p:cNvSpPr/>
            <p:nvPr/>
          </p:nvSpPr>
          <p:spPr>
            <a:xfrm>
              <a:off x="2041304" y="4374680"/>
              <a:ext cx="251766" cy="24943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Text" lastClr="000000"/>
                </a:gs>
                <a:gs pos="35000">
                  <a:sysClr val="window" lastClr="FFFFFF">
                    <a:lumMod val="75000"/>
                  </a:sysClr>
                </a:gs>
                <a:gs pos="52000">
                  <a:sysClr val="windowText" lastClr="000000">
                    <a:lumMod val="50000"/>
                    <a:lumOff val="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Kub 24"/>
            <p:cNvSpPr/>
            <p:nvPr/>
          </p:nvSpPr>
          <p:spPr>
            <a:xfrm rot="10800000" flipH="1">
              <a:off x="1250586" y="3609807"/>
              <a:ext cx="1814009" cy="1731565"/>
            </a:xfrm>
            <a:prstGeom prst="cub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mb 25"/>
            <p:cNvSpPr/>
            <p:nvPr/>
          </p:nvSpPr>
          <p:spPr>
            <a:xfrm>
              <a:off x="1432067" y="3725923"/>
              <a:ext cx="1451049" cy="1509740"/>
            </a:xfrm>
            <a:prstGeom prst="diamond">
              <a:avLst/>
            </a:prstGeom>
            <a:gradFill flip="none" rotWithShape="1">
              <a:gsLst>
                <a:gs pos="0">
                  <a:srgbClr val="4F81BD">
                    <a:tint val="100000"/>
                    <a:shade val="100000"/>
                    <a:satMod val="130000"/>
                    <a:alpha val="22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  <a:alpha val="22000"/>
                  </a:srgbClr>
                </a:gs>
              </a:gsLst>
              <a:lin ang="162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Parallellogram 26"/>
            <p:cNvSpPr/>
            <p:nvPr/>
          </p:nvSpPr>
          <p:spPr>
            <a:xfrm rot="877477">
              <a:off x="1454684" y="4308789"/>
              <a:ext cx="1419278" cy="357895"/>
            </a:xfrm>
            <a:prstGeom prst="parallelogram">
              <a:avLst>
                <a:gd name="adj" fmla="val 117034"/>
              </a:avLst>
            </a:prstGeom>
            <a:gradFill flip="none" rotWithShape="1">
              <a:gsLst>
                <a:gs pos="0">
                  <a:srgbClr val="4F81BD">
                    <a:tint val="100000"/>
                    <a:shade val="100000"/>
                    <a:satMod val="130000"/>
                    <a:alpha val="16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  <a:alpha val="16000"/>
                  </a:srgbClr>
                </a:gs>
              </a:gsLst>
              <a:lin ang="162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Rak 27"/>
            <p:cNvCxnSpPr>
              <a:stCxn id="26" idx="0"/>
            </p:cNvCxnSpPr>
            <p:nvPr/>
          </p:nvCxnSpPr>
          <p:spPr>
            <a:xfrm flipH="1">
              <a:off x="1959226" y="3725923"/>
              <a:ext cx="198366" cy="485412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Rak 28"/>
            <p:cNvCxnSpPr>
              <a:endCxn id="26" idx="2"/>
            </p:cNvCxnSpPr>
            <p:nvPr/>
          </p:nvCxnSpPr>
          <p:spPr>
            <a:xfrm>
              <a:off x="1959226" y="4211334"/>
              <a:ext cx="198366" cy="1024329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" name="Rak 29"/>
            <p:cNvCxnSpPr/>
            <p:nvPr/>
          </p:nvCxnSpPr>
          <p:spPr>
            <a:xfrm flipV="1">
              <a:off x="2378839" y="4483389"/>
              <a:ext cx="504277" cy="221698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" name="Ellips 30"/>
            <p:cNvSpPr/>
            <p:nvPr/>
          </p:nvSpPr>
          <p:spPr>
            <a:xfrm>
              <a:off x="2003735" y="3609807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Rak 31"/>
            <p:cNvCxnSpPr/>
            <p:nvPr/>
          </p:nvCxnSpPr>
          <p:spPr>
            <a:xfrm>
              <a:off x="2157592" y="3813222"/>
              <a:ext cx="221247" cy="891865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" name="Ellips 32"/>
            <p:cNvSpPr/>
            <p:nvPr/>
          </p:nvSpPr>
          <p:spPr>
            <a:xfrm>
              <a:off x="1283138" y="4318654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Rak 33"/>
            <p:cNvCxnSpPr/>
            <p:nvPr/>
          </p:nvCxnSpPr>
          <p:spPr>
            <a:xfrm>
              <a:off x="1432067" y="4483389"/>
              <a:ext cx="913756" cy="221698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" name="Kub 34"/>
            <p:cNvSpPr/>
            <p:nvPr/>
          </p:nvSpPr>
          <p:spPr>
            <a:xfrm flipH="1">
              <a:off x="1250585" y="3605915"/>
              <a:ext cx="1814009" cy="1731565"/>
            </a:xfrm>
            <a:prstGeom prst="cub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Ellips 35"/>
            <p:cNvSpPr/>
            <p:nvPr/>
          </p:nvSpPr>
          <p:spPr>
            <a:xfrm>
              <a:off x="1959226" y="4957080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Rak 36"/>
            <p:cNvCxnSpPr/>
            <p:nvPr/>
          </p:nvCxnSpPr>
          <p:spPr>
            <a:xfrm flipV="1">
              <a:off x="2133600" y="4705088"/>
              <a:ext cx="245239" cy="413388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" name="Ellips 37"/>
            <p:cNvSpPr/>
            <p:nvPr/>
          </p:nvSpPr>
          <p:spPr>
            <a:xfrm>
              <a:off x="2224982" y="4583326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9" name="Rak pil 38"/>
          <p:cNvCxnSpPr/>
          <p:nvPr/>
        </p:nvCxnSpPr>
        <p:spPr>
          <a:xfrm>
            <a:off x="927100" y="5118100"/>
            <a:ext cx="13716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ruta 39"/>
          <p:cNvSpPr txBox="1"/>
          <p:nvPr/>
        </p:nvSpPr>
        <p:spPr>
          <a:xfrm>
            <a:off x="1451811" y="5029200"/>
            <a:ext cx="37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</a:t>
            </a:r>
            <a:r>
              <a:rPr lang="sv-SE" baseline="-25000" dirty="0" smtClean="0"/>
              <a:t>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36896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Bandgap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tunability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 descr="Fig2_HQ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0223" y="1797883"/>
            <a:ext cx="6314209" cy="4341019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0" y="6519446"/>
            <a:ext cx="6187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Unger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., Highlight paper to be published in J. Mater. Chem. A (2017)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011" name="Rektangel 43010"/>
          <p:cNvSpPr/>
          <p:nvPr/>
        </p:nvSpPr>
        <p:spPr>
          <a:xfrm>
            <a:off x="800100" y="894834"/>
            <a:ext cx="7750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 smtClean="0">
                <a:solidFill>
                  <a:prstClr val="black"/>
                </a:solidFill>
              </a:rPr>
              <a:t>ABX</a:t>
            </a:r>
            <a:r>
              <a:rPr lang="en-US" sz="2000" baseline="-25000" dirty="0" smtClean="0">
                <a:solidFill>
                  <a:prstClr val="black"/>
                </a:solidFill>
              </a:rPr>
              <a:t>3</a:t>
            </a:r>
            <a:r>
              <a:rPr lang="en-US" sz="2000" dirty="0" smtClean="0">
                <a:solidFill>
                  <a:prstClr val="black"/>
                </a:solidFill>
              </a:rPr>
              <a:t> perovskite band gap can be tuned in broad range interesting for PV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41" name="Grupp 40"/>
          <p:cNvGrpSpPr/>
          <p:nvPr/>
        </p:nvGrpSpPr>
        <p:grpSpPr>
          <a:xfrm>
            <a:off x="104511" y="2617817"/>
            <a:ext cx="2765503" cy="2457837"/>
            <a:chOff x="870323" y="3291013"/>
            <a:chExt cx="2765503" cy="2457837"/>
          </a:xfrm>
        </p:grpSpPr>
        <p:sp>
          <p:nvSpPr>
            <p:cNvPr id="42" name="Ellips 41"/>
            <p:cNvSpPr/>
            <p:nvPr/>
          </p:nvSpPr>
          <p:spPr>
            <a:xfrm>
              <a:off x="1824049" y="4133090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Picture 11"/>
            <p:cNvPicPr>
              <a:picLocks noChangeAspect="1"/>
            </p:cNvPicPr>
            <p:nvPr/>
          </p:nvPicPr>
          <p:blipFill rotWithShape="1">
            <a:blip r:embed="rId3"/>
            <a:srcRect l="30009" t="33456" r="38330" b="50144"/>
            <a:stretch/>
          </p:blipFill>
          <p:spPr>
            <a:xfrm rot="18930345">
              <a:off x="2185587" y="4548737"/>
              <a:ext cx="771042" cy="657995"/>
            </a:xfrm>
            <a:prstGeom prst="rect">
              <a:avLst/>
            </a:prstGeom>
          </p:spPr>
        </p:pic>
        <p:pic>
          <p:nvPicPr>
            <p:cNvPr id="44" name="Picture 11"/>
            <p:cNvPicPr>
              <a:picLocks noChangeAspect="1"/>
            </p:cNvPicPr>
            <p:nvPr/>
          </p:nvPicPr>
          <p:blipFill rotWithShape="1">
            <a:blip r:embed="rId3"/>
            <a:srcRect l="30009" t="33456" r="38330" b="50144"/>
            <a:stretch/>
          </p:blipFill>
          <p:spPr>
            <a:xfrm rot="10121205">
              <a:off x="2630753" y="3726462"/>
              <a:ext cx="935142" cy="798034"/>
            </a:xfrm>
            <a:prstGeom prst="rect">
              <a:avLst/>
            </a:prstGeom>
          </p:spPr>
        </p:pic>
        <p:sp>
          <p:nvSpPr>
            <p:cNvPr id="45" name="Ellips 44"/>
            <p:cNvSpPr/>
            <p:nvPr/>
          </p:nvSpPr>
          <p:spPr>
            <a:xfrm>
              <a:off x="2729259" y="4355774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Picture 11"/>
            <p:cNvPicPr>
              <a:picLocks noChangeAspect="1"/>
            </p:cNvPicPr>
            <p:nvPr/>
          </p:nvPicPr>
          <p:blipFill rotWithShape="1">
            <a:blip r:embed="rId3"/>
            <a:srcRect l="33858" t="35734" r="38330" b="50144"/>
            <a:stretch/>
          </p:blipFill>
          <p:spPr>
            <a:xfrm rot="6030217">
              <a:off x="2629221" y="4995127"/>
              <a:ext cx="813767" cy="693679"/>
            </a:xfrm>
            <a:prstGeom prst="rect">
              <a:avLst/>
            </a:prstGeom>
          </p:spPr>
        </p:pic>
        <p:pic>
          <p:nvPicPr>
            <p:cNvPr id="47" name="Picture 11"/>
            <p:cNvPicPr>
              <a:picLocks noChangeAspect="1"/>
            </p:cNvPicPr>
            <p:nvPr/>
          </p:nvPicPr>
          <p:blipFill rotWithShape="1">
            <a:blip r:embed="rId3"/>
            <a:srcRect l="30009" t="33456" r="38330" b="50144"/>
            <a:stretch/>
          </p:blipFill>
          <p:spPr>
            <a:xfrm rot="8714537">
              <a:off x="2256599" y="3291013"/>
              <a:ext cx="798461" cy="681393"/>
            </a:xfrm>
            <a:prstGeom prst="rect">
              <a:avLst/>
            </a:prstGeom>
          </p:spPr>
        </p:pic>
        <p:pic>
          <p:nvPicPr>
            <p:cNvPr id="48" name="Picture 11"/>
            <p:cNvPicPr>
              <a:picLocks noChangeAspect="1"/>
            </p:cNvPicPr>
            <p:nvPr/>
          </p:nvPicPr>
          <p:blipFill rotWithShape="1">
            <a:blip r:embed="rId3"/>
            <a:srcRect l="34235" t="36867" r="41985" b="50815"/>
            <a:stretch/>
          </p:blipFill>
          <p:spPr>
            <a:xfrm rot="18309318">
              <a:off x="1273410" y="3685175"/>
              <a:ext cx="695793" cy="605081"/>
            </a:xfrm>
            <a:prstGeom prst="rect">
              <a:avLst/>
            </a:prstGeom>
          </p:spPr>
        </p:pic>
        <p:pic>
          <p:nvPicPr>
            <p:cNvPr id="49" name="Picture 11"/>
            <p:cNvPicPr>
              <a:picLocks noChangeAspect="1"/>
            </p:cNvPicPr>
            <p:nvPr/>
          </p:nvPicPr>
          <p:blipFill rotWithShape="1">
            <a:blip r:embed="rId3"/>
            <a:srcRect l="30009" t="33456" r="38330" b="50144"/>
            <a:stretch/>
          </p:blipFill>
          <p:spPr>
            <a:xfrm rot="1985514">
              <a:off x="870323" y="4528818"/>
              <a:ext cx="771042" cy="657995"/>
            </a:xfrm>
            <a:prstGeom prst="rect">
              <a:avLst/>
            </a:prstGeom>
          </p:spPr>
        </p:pic>
        <p:pic>
          <p:nvPicPr>
            <p:cNvPr id="50" name="Picture 11"/>
            <p:cNvPicPr>
              <a:picLocks noChangeAspect="1"/>
            </p:cNvPicPr>
            <p:nvPr/>
          </p:nvPicPr>
          <p:blipFill rotWithShape="1">
            <a:blip r:embed="rId3"/>
            <a:srcRect l="35500" t="36669" r="44126" b="50310"/>
            <a:stretch/>
          </p:blipFill>
          <p:spPr>
            <a:xfrm rot="11653174">
              <a:off x="1036967" y="3329310"/>
              <a:ext cx="500956" cy="527449"/>
            </a:xfrm>
            <a:prstGeom prst="rect">
              <a:avLst/>
            </a:prstGeom>
          </p:spPr>
        </p:pic>
        <p:pic>
          <p:nvPicPr>
            <p:cNvPr id="51" name="Picture 11"/>
            <p:cNvPicPr>
              <a:picLocks noChangeAspect="1"/>
            </p:cNvPicPr>
            <p:nvPr/>
          </p:nvPicPr>
          <p:blipFill rotWithShape="1">
            <a:blip r:embed="rId3"/>
            <a:srcRect l="33858" t="35734" r="38330" b="50144"/>
            <a:stretch/>
          </p:blipFill>
          <p:spPr>
            <a:xfrm rot="19725625">
              <a:off x="1287777" y="4953273"/>
              <a:ext cx="821456" cy="687186"/>
            </a:xfrm>
            <a:prstGeom prst="rect">
              <a:avLst/>
            </a:prstGeom>
          </p:spPr>
        </p:pic>
        <p:sp>
          <p:nvSpPr>
            <p:cNvPr id="52" name="textruta 51"/>
            <p:cNvSpPr txBox="1"/>
            <p:nvPr/>
          </p:nvSpPr>
          <p:spPr>
            <a:xfrm>
              <a:off x="2920271" y="3432522"/>
              <a:ext cx="715555" cy="295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Si wafer</a:t>
              </a:r>
              <a:endParaRPr kumimoji="0" lang="sv-S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Ellips 52"/>
            <p:cNvSpPr/>
            <p:nvPr/>
          </p:nvSpPr>
          <p:spPr>
            <a:xfrm>
              <a:off x="2041304" y="4374680"/>
              <a:ext cx="251766" cy="24943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</a:sysClr>
                </a:gs>
                <a:gs pos="100000">
                  <a:sysClr val="windowText" lastClr="000000"/>
                </a:gs>
                <a:gs pos="35000">
                  <a:sysClr val="window" lastClr="FFFFFF">
                    <a:lumMod val="75000"/>
                  </a:sysClr>
                </a:gs>
                <a:gs pos="52000">
                  <a:sysClr val="windowText" lastClr="000000">
                    <a:lumMod val="50000"/>
                    <a:lumOff val="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Kub 53"/>
            <p:cNvSpPr/>
            <p:nvPr/>
          </p:nvSpPr>
          <p:spPr>
            <a:xfrm rot="10800000" flipH="1">
              <a:off x="1250586" y="3609807"/>
              <a:ext cx="1814009" cy="1731565"/>
            </a:xfrm>
            <a:prstGeom prst="cub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ot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omb 54"/>
            <p:cNvSpPr/>
            <p:nvPr/>
          </p:nvSpPr>
          <p:spPr>
            <a:xfrm>
              <a:off x="1432067" y="3725923"/>
              <a:ext cx="1451049" cy="1509740"/>
            </a:xfrm>
            <a:prstGeom prst="diamond">
              <a:avLst/>
            </a:prstGeom>
            <a:gradFill flip="none" rotWithShape="1">
              <a:gsLst>
                <a:gs pos="0">
                  <a:srgbClr val="4F81BD">
                    <a:tint val="100000"/>
                    <a:shade val="100000"/>
                    <a:satMod val="130000"/>
                    <a:alpha val="22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  <a:alpha val="22000"/>
                  </a:srgbClr>
                </a:gs>
              </a:gsLst>
              <a:lin ang="162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Parallellogram 55"/>
            <p:cNvSpPr/>
            <p:nvPr/>
          </p:nvSpPr>
          <p:spPr>
            <a:xfrm rot="877477">
              <a:off x="1454684" y="4308789"/>
              <a:ext cx="1419278" cy="357895"/>
            </a:xfrm>
            <a:prstGeom prst="parallelogram">
              <a:avLst>
                <a:gd name="adj" fmla="val 117034"/>
              </a:avLst>
            </a:prstGeom>
            <a:gradFill flip="none" rotWithShape="1">
              <a:gsLst>
                <a:gs pos="0">
                  <a:srgbClr val="4F81BD">
                    <a:tint val="100000"/>
                    <a:shade val="100000"/>
                    <a:satMod val="130000"/>
                    <a:alpha val="16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  <a:alpha val="16000"/>
                  </a:srgbClr>
                </a:gs>
              </a:gsLst>
              <a:lin ang="16200000" scaled="0"/>
              <a:tileRect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Rak 56"/>
            <p:cNvCxnSpPr>
              <a:stCxn id="55" idx="0"/>
            </p:cNvCxnSpPr>
            <p:nvPr/>
          </p:nvCxnSpPr>
          <p:spPr>
            <a:xfrm flipH="1">
              <a:off x="1959226" y="3725923"/>
              <a:ext cx="198366" cy="485412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Rak 57"/>
            <p:cNvCxnSpPr>
              <a:endCxn id="55" idx="2"/>
            </p:cNvCxnSpPr>
            <p:nvPr/>
          </p:nvCxnSpPr>
          <p:spPr>
            <a:xfrm>
              <a:off x="1959226" y="4211334"/>
              <a:ext cx="198366" cy="1024329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Rak 58"/>
            <p:cNvCxnSpPr/>
            <p:nvPr/>
          </p:nvCxnSpPr>
          <p:spPr>
            <a:xfrm flipV="1">
              <a:off x="2378839" y="4483389"/>
              <a:ext cx="504277" cy="221698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0" name="Ellips 59"/>
            <p:cNvSpPr/>
            <p:nvPr/>
          </p:nvSpPr>
          <p:spPr>
            <a:xfrm>
              <a:off x="2003735" y="3609807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Rak 60"/>
            <p:cNvCxnSpPr/>
            <p:nvPr/>
          </p:nvCxnSpPr>
          <p:spPr>
            <a:xfrm>
              <a:off x="2157592" y="3813222"/>
              <a:ext cx="221247" cy="891865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3" name="Ellips 62"/>
            <p:cNvSpPr/>
            <p:nvPr/>
          </p:nvSpPr>
          <p:spPr>
            <a:xfrm>
              <a:off x="1283138" y="4318654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Rak 63"/>
            <p:cNvCxnSpPr/>
            <p:nvPr/>
          </p:nvCxnSpPr>
          <p:spPr>
            <a:xfrm>
              <a:off x="1432067" y="4483389"/>
              <a:ext cx="913756" cy="221698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5" name="Kub 64"/>
            <p:cNvSpPr/>
            <p:nvPr/>
          </p:nvSpPr>
          <p:spPr>
            <a:xfrm flipH="1">
              <a:off x="1250585" y="3605915"/>
              <a:ext cx="1814009" cy="1731565"/>
            </a:xfrm>
            <a:prstGeom prst="cub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Ellips 65"/>
            <p:cNvSpPr/>
            <p:nvPr/>
          </p:nvSpPr>
          <p:spPr>
            <a:xfrm>
              <a:off x="1959226" y="4957080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7" name="Rak 66"/>
            <p:cNvCxnSpPr/>
            <p:nvPr/>
          </p:nvCxnSpPr>
          <p:spPr>
            <a:xfrm flipV="1">
              <a:off x="2133600" y="4705088"/>
              <a:ext cx="245239" cy="413388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8" name="Ellips 67"/>
            <p:cNvSpPr/>
            <p:nvPr/>
          </p:nvSpPr>
          <p:spPr>
            <a:xfrm>
              <a:off x="2224982" y="4583326"/>
              <a:ext cx="307714" cy="295939"/>
            </a:xfrm>
            <a:prstGeom prst="ellipse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  <a:gs pos="50000">
                  <a:srgbClr val="4BACC6">
                    <a:lumMod val="5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38100">
                <a:srgbClr val="4BACC6">
                  <a:lumMod val="75000"/>
                  <a:alpha val="36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9" name="Rak pil 68"/>
          <p:cNvCxnSpPr/>
          <p:nvPr/>
        </p:nvCxnSpPr>
        <p:spPr>
          <a:xfrm>
            <a:off x="927100" y="5118100"/>
            <a:ext cx="13716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ruta 69"/>
          <p:cNvSpPr txBox="1"/>
          <p:nvPr/>
        </p:nvSpPr>
        <p:spPr>
          <a:xfrm>
            <a:off x="1451811" y="5029200"/>
            <a:ext cx="37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</a:t>
            </a:r>
            <a:r>
              <a:rPr lang="sv-SE" baseline="-25000" dirty="0" smtClean="0"/>
              <a:t>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21854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Absorption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onset</a:t>
            </a:r>
            <a:r>
              <a:rPr lang="sv-SE" sz="1800" cap="none" dirty="0" smtClean="0">
                <a:latin typeface="Arial" charset="0"/>
                <a:cs typeface="Arial" charset="0"/>
              </a:rPr>
              <a:t> vs band gap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5651500" y="6519446"/>
            <a:ext cx="2994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Saba et al. Acc. Chem. Res. (2016)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070100"/>
            <a:ext cx="3746500" cy="1917700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444500" y="3987800"/>
            <a:ext cx="3391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Green et al. J. Phys. Chem.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Lett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(2015)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9" y="957662"/>
            <a:ext cx="4671240" cy="50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12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Fig1_H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700" y="1034456"/>
            <a:ext cx="7645399" cy="5256212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0" y="6519446"/>
            <a:ext cx="6187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Unger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., Highlight paper to be published in J. Mater. Chem. A (2017)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Bandgap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tunability</a:t>
            </a:r>
            <a:r>
              <a:rPr lang="sv-SE" sz="1800" cap="none" dirty="0" smtClean="0">
                <a:latin typeface="Arial" charset="0"/>
                <a:cs typeface="Arial" charset="0"/>
              </a:rPr>
              <a:t>: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Performance</a:t>
            </a:r>
            <a:r>
              <a:rPr lang="sv-SE" sz="1800" cap="none" dirty="0" smtClean="0">
                <a:latin typeface="Arial" charset="0"/>
                <a:cs typeface="Arial" charset="0"/>
              </a:rPr>
              <a:t> as a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function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of</a:t>
            </a:r>
            <a:r>
              <a:rPr lang="sv-SE" sz="1800" cap="none" dirty="0" smtClean="0">
                <a:latin typeface="Arial" charset="0"/>
                <a:cs typeface="Arial" charset="0"/>
              </a:rPr>
              <a:t> band gap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9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Fig1_H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700" y="1034456"/>
            <a:ext cx="7645399" cy="5256212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0" y="6519446"/>
            <a:ext cx="6187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Unger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., Highlight paper to be published in J. Mater. Chem. A (2017)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Bandgap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tunability</a:t>
            </a:r>
            <a:r>
              <a:rPr lang="sv-SE" sz="1800" cap="none" dirty="0" smtClean="0">
                <a:latin typeface="Arial" charset="0"/>
                <a:cs typeface="Arial" charset="0"/>
              </a:rPr>
              <a:t>: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Performance</a:t>
            </a:r>
            <a:r>
              <a:rPr lang="sv-SE" sz="1800" cap="none" dirty="0" smtClean="0">
                <a:latin typeface="Arial" charset="0"/>
                <a:cs typeface="Arial" charset="0"/>
              </a:rPr>
              <a:t> as a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function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of</a:t>
            </a:r>
            <a:r>
              <a:rPr lang="sv-SE" sz="1800" cap="none" dirty="0" smtClean="0">
                <a:latin typeface="Arial" charset="0"/>
                <a:cs typeface="Arial" charset="0"/>
              </a:rPr>
              <a:t> band gap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2" name="Upp 1"/>
          <p:cNvSpPr/>
          <p:nvPr/>
        </p:nvSpPr>
        <p:spPr>
          <a:xfrm rot="554228">
            <a:off x="3119274" y="2023485"/>
            <a:ext cx="802476" cy="1783180"/>
          </a:xfrm>
          <a:prstGeom prst="upArrow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Upp 8"/>
          <p:cNvSpPr/>
          <p:nvPr/>
        </p:nvSpPr>
        <p:spPr>
          <a:xfrm>
            <a:off x="5247735" y="3555999"/>
            <a:ext cx="645895" cy="1571597"/>
          </a:xfrm>
          <a:prstGeom prst="upArrow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Upp 9"/>
          <p:cNvSpPr/>
          <p:nvPr/>
        </p:nvSpPr>
        <p:spPr>
          <a:xfrm rot="16200000">
            <a:off x="2139345" y="2736243"/>
            <a:ext cx="785596" cy="1133316"/>
          </a:xfrm>
          <a:prstGeom prst="upArrow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/>
          <p:cNvSpPr txBox="1"/>
          <p:nvPr/>
        </p:nvSpPr>
        <p:spPr>
          <a:xfrm>
            <a:off x="3772537" y="1597130"/>
            <a:ext cx="21210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smtClean="0">
                <a:solidFill>
                  <a:schemeClr val="accent6">
                    <a:lumMod val="75000"/>
                  </a:schemeClr>
                </a:solidFill>
              </a:rPr>
              <a:t>Progress in</a:t>
            </a:r>
          </a:p>
          <a:p>
            <a:r>
              <a:rPr lang="sv-SE" sz="1600" b="1" dirty="0" smtClean="0">
                <a:solidFill>
                  <a:schemeClr val="accent6">
                    <a:lumMod val="75000"/>
                  </a:schemeClr>
                </a:solidFill>
              </a:rPr>
              <a:t>      materials </a:t>
            </a:r>
          </a:p>
          <a:p>
            <a:r>
              <a:rPr lang="sv-SE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v-SE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and </a:t>
            </a:r>
            <a:r>
              <a:rPr lang="sv-SE" sz="1600" b="1" dirty="0" err="1" smtClean="0">
                <a:solidFill>
                  <a:schemeClr val="accent6">
                    <a:lumMod val="75000"/>
                  </a:schemeClr>
                </a:solidFill>
              </a:rPr>
              <a:t>device</a:t>
            </a:r>
            <a:r>
              <a:rPr lang="sv-SE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sv-SE" sz="1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16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</a:t>
            </a:r>
            <a:r>
              <a:rPr lang="sv-SE" sz="1600" b="1" dirty="0" err="1" smtClean="0">
                <a:solidFill>
                  <a:schemeClr val="accent6">
                    <a:lumMod val="75000"/>
                  </a:schemeClr>
                </a:solidFill>
              </a:rPr>
              <a:t>engineering</a:t>
            </a:r>
            <a:endParaRPr lang="sv-SE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Rak pil 4"/>
          <p:cNvCxnSpPr/>
          <p:nvPr/>
        </p:nvCxnSpPr>
        <p:spPr>
          <a:xfrm>
            <a:off x="4059666" y="3086100"/>
            <a:ext cx="1188069" cy="10414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ruta 6"/>
          <p:cNvSpPr txBox="1"/>
          <p:nvPr/>
        </p:nvSpPr>
        <p:spPr>
          <a:xfrm>
            <a:off x="4522658" y="3096567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solidFill>
                  <a:srgbClr val="FF0000"/>
                </a:solidFill>
              </a:rPr>
              <a:t>?</a:t>
            </a:r>
            <a:endParaRPr lang="sv-SE" sz="2400" dirty="0">
              <a:solidFill>
                <a:srgbClr val="FF0000"/>
              </a:solidFill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1869979" y="2325326"/>
            <a:ext cx="13392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 err="1" smtClean="0">
                <a:solidFill>
                  <a:srgbClr val="0000FF"/>
                </a:solidFill>
              </a:rPr>
              <a:t>Lower</a:t>
            </a:r>
            <a:r>
              <a:rPr lang="sv-SE" sz="1600" b="1" dirty="0" smtClean="0">
                <a:solidFill>
                  <a:srgbClr val="0000FF"/>
                </a:solidFill>
              </a:rPr>
              <a:t> band</a:t>
            </a:r>
          </a:p>
          <a:p>
            <a:r>
              <a:rPr lang="sv-SE" sz="1600" b="1" dirty="0" smtClean="0">
                <a:solidFill>
                  <a:srgbClr val="0000FF"/>
                </a:solidFill>
              </a:rPr>
              <a:t>gap materials</a:t>
            </a:r>
            <a:endParaRPr lang="sv-SE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2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 descr="Fig4_H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694"/>
          <a:stretch/>
        </p:blipFill>
        <p:spPr>
          <a:xfrm>
            <a:off x="1142999" y="1074275"/>
            <a:ext cx="4965701" cy="5414393"/>
          </a:xfrm>
          <a:prstGeom prst="rect">
            <a:avLst/>
          </a:prstGeom>
        </p:spPr>
      </p:pic>
      <p:pic>
        <p:nvPicPr>
          <p:cNvPr id="11" name="Bildobjekt 10" descr="Fig4_H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500"/>
          <a:stretch/>
        </p:blipFill>
        <p:spPr>
          <a:xfrm>
            <a:off x="6108700" y="1330411"/>
            <a:ext cx="2578100" cy="4910666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0" y="6519446"/>
            <a:ext cx="6187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Unger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., Highlight paper to be published in J. Mater. Chem. A (2017)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Bandgap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tunability</a:t>
            </a:r>
            <a:r>
              <a:rPr lang="sv-SE" sz="1800" cap="none" dirty="0" smtClean="0">
                <a:latin typeface="Arial" charset="0"/>
                <a:cs typeface="Arial" charset="0"/>
              </a:rPr>
              <a:t>: Short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circuit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current</a:t>
            </a:r>
            <a:r>
              <a:rPr lang="sv-SE" sz="1800" cap="none" dirty="0" smtClean="0">
                <a:latin typeface="Arial" charset="0"/>
                <a:cs typeface="Arial" charset="0"/>
              </a:rPr>
              <a:t> as a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function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of</a:t>
            </a:r>
            <a:r>
              <a:rPr lang="sv-SE" sz="1800" cap="none" dirty="0" smtClean="0">
                <a:latin typeface="Arial" charset="0"/>
                <a:cs typeface="Arial" charset="0"/>
              </a:rPr>
              <a:t> band gap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9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2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The Hall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of</a:t>
            </a:r>
            <a:r>
              <a:rPr lang="sv-SE" sz="1800" cap="none" dirty="0" smtClean="0">
                <a:latin typeface="Arial" charset="0"/>
                <a:cs typeface="Arial" charset="0"/>
              </a:rPr>
              <a:t> Fame for the PV researcher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0" y="6488668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sv-SE" dirty="0" err="1">
                <a:solidFill>
                  <a:schemeClr val="bg1">
                    <a:lumMod val="50000"/>
                  </a:schemeClr>
                </a:solidFill>
              </a:rPr>
              <a:t>www.nrel.gov</a:t>
            </a:r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sv-SE" dirty="0" err="1">
                <a:solidFill>
                  <a:schemeClr val="bg1">
                    <a:lumMod val="50000"/>
                  </a:schemeClr>
                </a:solidFill>
              </a:rPr>
              <a:t>ncpv</a:t>
            </a:r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images/</a:t>
            </a:r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efficiency_chart.jpg</a:t>
            </a:r>
            <a:endParaRPr lang="sv-S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" name="Bildobjekt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747"/>
            <a:ext cx="9144000" cy="51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1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 descr="Fig4_H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694"/>
          <a:stretch/>
        </p:blipFill>
        <p:spPr>
          <a:xfrm>
            <a:off x="1142999" y="1074275"/>
            <a:ext cx="4965701" cy="5414393"/>
          </a:xfrm>
          <a:prstGeom prst="rect">
            <a:avLst/>
          </a:prstGeom>
        </p:spPr>
      </p:pic>
      <p:pic>
        <p:nvPicPr>
          <p:cNvPr id="11" name="Bildobjekt 10" descr="Fig4_HR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500"/>
          <a:stretch/>
        </p:blipFill>
        <p:spPr>
          <a:xfrm>
            <a:off x="6108700" y="1330411"/>
            <a:ext cx="2578100" cy="4910666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0" y="6519446"/>
            <a:ext cx="6187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Unger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., Highlight paper to be published in J. Mater. Chem. A (2017)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Ellips 1"/>
          <p:cNvSpPr/>
          <p:nvPr/>
        </p:nvSpPr>
        <p:spPr>
          <a:xfrm>
            <a:off x="3517900" y="2908300"/>
            <a:ext cx="215900" cy="254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/>
          <p:cNvSpPr/>
          <p:nvPr/>
        </p:nvSpPr>
        <p:spPr>
          <a:xfrm>
            <a:off x="3898900" y="3276600"/>
            <a:ext cx="215900" cy="254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4572000" y="3848100"/>
            <a:ext cx="215900" cy="254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/>
          <p:cNvSpPr/>
          <p:nvPr/>
        </p:nvSpPr>
        <p:spPr>
          <a:xfrm>
            <a:off x="5600700" y="4457700"/>
            <a:ext cx="215900" cy="254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err="1" smtClean="0">
                <a:latin typeface="Arial" charset="0"/>
                <a:cs typeface="Arial" charset="0"/>
              </a:rPr>
              <a:t>Photocurrent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reaching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predicted</a:t>
            </a:r>
            <a:r>
              <a:rPr lang="sv-SE" sz="1800" cap="none" dirty="0" smtClean="0">
                <a:latin typeface="Arial" charset="0"/>
                <a:cs typeface="Arial" charset="0"/>
              </a:rPr>
              <a:t> limit (no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parasitic</a:t>
            </a:r>
            <a:r>
              <a:rPr lang="sv-SE" sz="1800" cap="none" dirty="0" smtClean="0">
                <a:latin typeface="Arial" charset="0"/>
                <a:cs typeface="Arial" charset="0"/>
              </a:rPr>
              <a:t> absorption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losses</a:t>
            </a:r>
            <a:r>
              <a:rPr lang="sv-SE" sz="1800" cap="none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" name="Rektangel 3"/>
          <p:cNvSpPr/>
          <p:nvPr/>
        </p:nvSpPr>
        <p:spPr>
          <a:xfrm>
            <a:off x="546862" y="611767"/>
            <a:ext cx="80502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Errors in area determination and/or not accounting for capacitive currents?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0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 descr="Fig4_H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06"/>
          <a:stretch/>
        </p:blipFill>
        <p:spPr>
          <a:xfrm>
            <a:off x="1104900" y="1197051"/>
            <a:ext cx="7213600" cy="509361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0" y="6519446"/>
            <a:ext cx="6187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Unger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., Highlight paper to be published in J. Mater. Chem. A (2017)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" name="Rak pil 3"/>
          <p:cNvCxnSpPr/>
          <p:nvPr/>
        </p:nvCxnSpPr>
        <p:spPr>
          <a:xfrm>
            <a:off x="3568700" y="3467100"/>
            <a:ext cx="0" cy="18161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err="1" smtClean="0">
                <a:latin typeface="Arial" charset="0"/>
                <a:cs typeface="Arial" charset="0"/>
              </a:rPr>
              <a:t>What</a:t>
            </a:r>
            <a:r>
              <a:rPr lang="sv-SE" sz="1800" cap="none" dirty="0" smtClean="0">
                <a:latin typeface="Arial" charset="0"/>
                <a:cs typeface="Arial" charset="0"/>
              </a:rPr>
              <a:t> is the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reason</a:t>
            </a:r>
            <a:r>
              <a:rPr lang="sv-SE" sz="1800" cap="none" dirty="0" smtClean="0">
                <a:latin typeface="Arial" charset="0"/>
                <a:cs typeface="Arial" charset="0"/>
              </a:rPr>
              <a:t> for the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drop</a:t>
            </a:r>
            <a:r>
              <a:rPr lang="sv-SE" sz="1800" cap="none" dirty="0" smtClean="0">
                <a:latin typeface="Arial" charset="0"/>
                <a:cs typeface="Arial" charset="0"/>
              </a:rPr>
              <a:t> in V</a:t>
            </a:r>
            <a:r>
              <a:rPr lang="sv-SE" sz="1800" cap="none" baseline="-25000" dirty="0" smtClean="0">
                <a:latin typeface="Arial" charset="0"/>
                <a:cs typeface="Arial" charset="0"/>
              </a:rPr>
              <a:t>OC</a:t>
            </a:r>
            <a:r>
              <a:rPr lang="sv-SE" sz="1800" cap="none" dirty="0" smtClean="0">
                <a:latin typeface="Arial" charset="0"/>
                <a:cs typeface="Arial" charset="0"/>
              </a:rPr>
              <a:t> for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E</a:t>
            </a:r>
            <a:r>
              <a:rPr lang="sv-SE" sz="1800" cap="none" baseline="-25000" dirty="0" err="1" smtClean="0">
                <a:latin typeface="Arial" charset="0"/>
                <a:cs typeface="Arial" charset="0"/>
              </a:rPr>
              <a:t>g</a:t>
            </a:r>
            <a:r>
              <a:rPr lang="sv-SE" sz="1800" cap="none" dirty="0">
                <a:latin typeface="Arial" charset="0"/>
                <a:cs typeface="Arial" charset="0"/>
              </a:rPr>
              <a:t> </a:t>
            </a:r>
            <a:r>
              <a:rPr lang="sv-SE" sz="1800" cap="none" dirty="0" smtClean="0">
                <a:latin typeface="Arial" charset="0"/>
                <a:cs typeface="Arial" charset="0"/>
              </a:rPr>
              <a:t>&gt; 1.7 eV?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1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0" y="6519862"/>
            <a:ext cx="38320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7F7F7F"/>
                </a:solidFill>
                <a:latin typeface="Calibri"/>
                <a:cs typeface="Calibri"/>
              </a:rPr>
              <a:t>Hoke</a:t>
            </a:r>
            <a:r>
              <a:rPr lang="en-US" sz="1600" dirty="0">
                <a:solidFill>
                  <a:srgbClr val="7F7F7F"/>
                </a:solidFill>
                <a:latin typeface="Calibri"/>
                <a:cs typeface="Calibri"/>
              </a:rPr>
              <a:t> et al.,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7F7F7F"/>
                </a:solidFill>
                <a:latin typeface="Calibri"/>
                <a:cs typeface="Calibri"/>
              </a:rPr>
              <a:t>Chem. Sci. 6 (1), 613-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617 (2014) </a:t>
            </a:r>
            <a:endParaRPr lang="en-US" sz="160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647700" y="1174815"/>
            <a:ext cx="8281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latin typeface="Calibri"/>
                <a:cs typeface="Calibri"/>
              </a:rPr>
              <a:t>Higher</a:t>
            </a:r>
            <a:r>
              <a:rPr lang="sv-SE" sz="2400" dirty="0" smtClean="0">
                <a:latin typeface="Calibri"/>
                <a:cs typeface="Calibri"/>
              </a:rPr>
              <a:t> bandgap mixed </a:t>
            </a:r>
            <a:r>
              <a:rPr lang="sv-SE" sz="2400" dirty="0" err="1" smtClean="0">
                <a:latin typeface="Calibri"/>
                <a:cs typeface="Calibri"/>
              </a:rPr>
              <a:t>Br</a:t>
            </a:r>
            <a:r>
              <a:rPr lang="sv-SE" sz="2400" dirty="0" smtClean="0">
                <a:latin typeface="Calibri"/>
                <a:cs typeface="Calibri"/>
              </a:rPr>
              <a:t>/I perovskites </a:t>
            </a:r>
            <a:r>
              <a:rPr lang="sv-SE" sz="2400" dirty="0" err="1" smtClean="0">
                <a:latin typeface="Calibri"/>
                <a:cs typeface="Calibri"/>
              </a:rPr>
              <a:t>MAPb</a:t>
            </a:r>
            <a:r>
              <a:rPr lang="sv-SE" sz="2400" dirty="0" smtClean="0">
                <a:latin typeface="Calibri"/>
                <a:cs typeface="Calibri"/>
              </a:rPr>
              <a:t>(Br</a:t>
            </a:r>
            <a:r>
              <a:rPr lang="sv-SE" sz="2400" baseline="-25000" dirty="0" smtClean="0">
                <a:latin typeface="Calibri"/>
                <a:cs typeface="Calibri"/>
              </a:rPr>
              <a:t>x</a:t>
            </a:r>
            <a:r>
              <a:rPr lang="sv-SE" sz="2400" dirty="0" smtClean="0">
                <a:latin typeface="Calibri"/>
                <a:cs typeface="Calibri"/>
              </a:rPr>
              <a:t>I</a:t>
            </a:r>
            <a:r>
              <a:rPr lang="sv-SE" sz="2400" baseline="-25000" dirty="0" smtClean="0">
                <a:latin typeface="Calibri"/>
                <a:cs typeface="Calibri"/>
              </a:rPr>
              <a:t>1-x</a:t>
            </a:r>
            <a:r>
              <a:rPr lang="sv-SE" sz="2400" dirty="0" smtClean="0">
                <a:latin typeface="Calibri"/>
                <a:cs typeface="Calibri"/>
              </a:rPr>
              <a:t>)</a:t>
            </a:r>
            <a:r>
              <a:rPr lang="sv-SE" sz="2400" baseline="-25000" dirty="0" smtClean="0">
                <a:latin typeface="Calibri"/>
                <a:cs typeface="Calibri"/>
              </a:rPr>
              <a:t>3</a:t>
            </a:r>
            <a:r>
              <a:rPr lang="sv-SE" sz="2400" dirty="0" smtClean="0">
                <a:latin typeface="Calibri"/>
                <a:cs typeface="Calibri"/>
              </a:rPr>
              <a:t>:</a:t>
            </a:r>
          </a:p>
          <a:p>
            <a:r>
              <a:rPr lang="sv-SE" sz="2400" dirty="0" smtClean="0">
                <a:solidFill>
                  <a:srgbClr val="0000FF"/>
                </a:solidFill>
                <a:latin typeface="Calibri"/>
                <a:cs typeface="Calibri"/>
              </a:rPr>
              <a:t>Photo-</a:t>
            </a:r>
            <a:r>
              <a:rPr lang="sv-SE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induced</a:t>
            </a:r>
            <a:r>
              <a:rPr lang="sv-SE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sv-SE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phase</a:t>
            </a:r>
            <a:r>
              <a:rPr lang="sv-SE" sz="2400" dirty="0" smtClean="0">
                <a:solidFill>
                  <a:srgbClr val="0000FF"/>
                </a:solidFill>
                <a:latin typeface="Calibri"/>
                <a:cs typeface="Calibri"/>
              </a:rPr>
              <a:t> segregation </a:t>
            </a:r>
            <a:r>
              <a:rPr lang="sv-SE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due</a:t>
            </a:r>
            <a:r>
              <a:rPr lang="sv-SE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sv-SE" sz="2400" dirty="0" err="1" smtClean="0">
                <a:solidFill>
                  <a:srgbClr val="0000FF"/>
                </a:solidFill>
                <a:latin typeface="Calibri"/>
                <a:cs typeface="Calibri"/>
              </a:rPr>
              <a:t>to</a:t>
            </a:r>
            <a:r>
              <a:rPr lang="sv-SE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sv-SE" sz="2400" b="1" dirty="0" err="1" smtClean="0">
                <a:solidFill>
                  <a:srgbClr val="0000FF"/>
                </a:solidFill>
                <a:latin typeface="Calibri"/>
                <a:cs typeface="Calibri"/>
              </a:rPr>
              <a:t>halide-ion</a:t>
            </a:r>
            <a:r>
              <a:rPr lang="sv-SE" sz="2400" b="1" dirty="0" smtClean="0">
                <a:solidFill>
                  <a:srgbClr val="0000FF"/>
                </a:solidFill>
                <a:latin typeface="Calibri"/>
                <a:cs typeface="Calibri"/>
              </a:rPr>
              <a:t> migration.</a:t>
            </a: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78100"/>
            <a:ext cx="4224528" cy="3352800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578100"/>
            <a:ext cx="3784600" cy="3322700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smtClean="0"/>
              <a:t>The ”</a:t>
            </a:r>
            <a:r>
              <a:rPr lang="sv-SE" sz="1800" cap="none" dirty="0" err="1" smtClean="0"/>
              <a:t>Hoke</a:t>
            </a:r>
            <a:r>
              <a:rPr lang="sv-SE" sz="1800" cap="none" dirty="0" smtClean="0"/>
              <a:t>”-</a:t>
            </a:r>
            <a:r>
              <a:rPr lang="sv-SE" sz="1800" cap="none" dirty="0" err="1" smtClean="0"/>
              <a:t>Effect</a:t>
            </a:r>
            <a:r>
              <a:rPr lang="sv-SE" sz="1800" cap="none" dirty="0" smtClean="0"/>
              <a:t>: Photo-</a:t>
            </a:r>
            <a:r>
              <a:rPr lang="sv-SE" sz="1800" cap="none" dirty="0" err="1" smtClean="0"/>
              <a:t>induced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phase</a:t>
            </a:r>
            <a:r>
              <a:rPr lang="sv-SE" sz="1800" cap="none" dirty="0" smtClean="0"/>
              <a:t> segregation</a:t>
            </a:r>
            <a:endParaRPr lang="sv-SE" sz="1800" cap="none" dirty="0"/>
          </a:p>
        </p:txBody>
      </p:sp>
    </p:spTree>
    <p:extLst>
      <p:ext uri="{BB962C8B-B14F-4D97-AF65-F5344CB8AC3E}">
        <p14:creationId xmlns:p14="http://schemas.microsoft.com/office/powerpoint/2010/main" xmlns="" val="29632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 descr="Fig3_HQ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900" y="975836"/>
            <a:ext cx="7454900" cy="5262282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0" y="6519446"/>
            <a:ext cx="6187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Unger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., Highlight paper to be published in J. Mater. Chem. A (2017)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PL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peak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shifts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upon</a:t>
            </a:r>
            <a:r>
              <a:rPr lang="sv-SE" sz="1800" cap="none" dirty="0" smtClean="0">
                <a:latin typeface="Arial" charset="0"/>
                <a:cs typeface="Arial" charset="0"/>
              </a:rPr>
              <a:t> illumination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5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ruta 13"/>
          <p:cNvSpPr txBox="1"/>
          <p:nvPr/>
        </p:nvSpPr>
        <p:spPr>
          <a:xfrm>
            <a:off x="2002367" y="903998"/>
            <a:ext cx="5712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 smtClean="0"/>
              <a:t>Phase</a:t>
            </a:r>
            <a:r>
              <a:rPr lang="sv-SE" sz="2000" dirty="0" smtClean="0"/>
              <a:t> segregation </a:t>
            </a:r>
            <a:r>
              <a:rPr lang="sv-SE" sz="2000" dirty="0" err="1" smtClean="0"/>
              <a:t>due</a:t>
            </a:r>
            <a:r>
              <a:rPr lang="sv-SE" sz="2000" dirty="0" smtClean="0"/>
              <a:t> </a:t>
            </a:r>
            <a:r>
              <a:rPr lang="sv-SE" sz="2000" dirty="0" err="1" smtClean="0"/>
              <a:t>to</a:t>
            </a:r>
            <a:r>
              <a:rPr lang="sv-SE" sz="2000" dirty="0" smtClean="0"/>
              <a:t> </a:t>
            </a:r>
            <a:r>
              <a:rPr lang="sv-SE" sz="2000" dirty="0" err="1" smtClean="0"/>
              <a:t>photo-induced</a:t>
            </a:r>
            <a:r>
              <a:rPr lang="sv-SE" sz="2000" dirty="0" smtClean="0"/>
              <a:t> polar </a:t>
            </a:r>
            <a:r>
              <a:rPr lang="sv-SE" sz="2000" dirty="0" err="1" smtClean="0"/>
              <a:t>state</a:t>
            </a:r>
            <a:r>
              <a:rPr lang="sv-SE" sz="2000" dirty="0" smtClean="0"/>
              <a:t>?</a:t>
            </a:r>
            <a:endParaRPr lang="sv-SE" sz="2000" dirty="0"/>
          </a:p>
        </p:txBody>
      </p:sp>
      <p:pic>
        <p:nvPicPr>
          <p:cNvPr id="18" name="Bildobjekt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98" y="1757427"/>
            <a:ext cx="2448406" cy="3721277"/>
          </a:xfrm>
          <a:prstGeom prst="rect">
            <a:avLst/>
          </a:prstGeom>
        </p:spPr>
      </p:pic>
      <p:grpSp>
        <p:nvGrpSpPr>
          <p:cNvPr id="5" name="Grupp 4"/>
          <p:cNvGrpSpPr/>
          <p:nvPr/>
        </p:nvGrpSpPr>
        <p:grpSpPr>
          <a:xfrm>
            <a:off x="4028281" y="1715027"/>
            <a:ext cx="4438478" cy="4000739"/>
            <a:chOff x="4028281" y="1715027"/>
            <a:chExt cx="4438478" cy="4000739"/>
          </a:xfrm>
        </p:grpSpPr>
        <p:pic>
          <p:nvPicPr>
            <p:cNvPr id="15" name="Bildobjekt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8281" y="1715027"/>
              <a:ext cx="4438478" cy="4000739"/>
            </a:xfrm>
            <a:prstGeom prst="rect">
              <a:avLst/>
            </a:prstGeom>
          </p:spPr>
        </p:pic>
        <p:cxnSp>
          <p:nvCxnSpPr>
            <p:cNvPr id="21" name="Rak 20"/>
            <p:cNvCxnSpPr/>
            <p:nvPr/>
          </p:nvCxnSpPr>
          <p:spPr>
            <a:xfrm flipV="1">
              <a:off x="6583338" y="1772467"/>
              <a:ext cx="0" cy="319722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k 21"/>
            <p:cNvCxnSpPr/>
            <p:nvPr/>
          </p:nvCxnSpPr>
          <p:spPr>
            <a:xfrm flipV="1">
              <a:off x="5791200" y="1828800"/>
              <a:ext cx="0" cy="319722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ruta 22"/>
            <p:cNvSpPr txBox="1"/>
            <p:nvPr/>
          </p:nvSpPr>
          <p:spPr>
            <a:xfrm>
              <a:off x="5154123" y="2490545"/>
              <a:ext cx="670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7F7F7F"/>
                  </a:solidFill>
                </a:rPr>
                <a:t>1 </a:t>
              </a:r>
              <a:r>
                <a:rPr lang="sv-SE" dirty="0" err="1" smtClean="0">
                  <a:solidFill>
                    <a:srgbClr val="7F7F7F"/>
                  </a:solidFill>
                </a:rPr>
                <a:t>ms</a:t>
              </a:r>
              <a:r>
                <a:rPr lang="sv-SE" dirty="0" smtClean="0">
                  <a:solidFill>
                    <a:srgbClr val="7F7F7F"/>
                  </a:solidFill>
                </a:rPr>
                <a:t> </a:t>
              </a:r>
              <a:endParaRPr lang="sv-SE" dirty="0">
                <a:solidFill>
                  <a:srgbClr val="7F7F7F"/>
                </a:solidFill>
              </a:endParaRPr>
            </a:p>
          </p:txBody>
        </p:sp>
        <p:sp>
          <p:nvSpPr>
            <p:cNvPr id="24" name="Rektangel 23"/>
            <p:cNvSpPr/>
            <p:nvPr/>
          </p:nvSpPr>
          <p:spPr>
            <a:xfrm>
              <a:off x="6583338" y="3520021"/>
              <a:ext cx="8050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 smtClean="0">
                  <a:solidFill>
                    <a:srgbClr val="7F7F7F"/>
                  </a:solidFill>
                </a:rPr>
                <a:t>100 </a:t>
              </a:r>
              <a:r>
                <a:rPr lang="sv-SE" dirty="0" err="1" smtClean="0">
                  <a:solidFill>
                    <a:srgbClr val="7F7F7F"/>
                  </a:solidFill>
                </a:rPr>
                <a:t>μs</a:t>
              </a:r>
              <a:endParaRPr lang="sv-SE" dirty="0">
                <a:solidFill>
                  <a:srgbClr val="7F7F7F"/>
                </a:solidFill>
              </a:endParaRPr>
            </a:p>
          </p:txBody>
        </p:sp>
      </p:grpSp>
      <p:sp>
        <p:nvSpPr>
          <p:cNvPr id="25" name="Rubrik 1"/>
          <p:cNvSpPr txBox="1">
            <a:spLocks/>
          </p:cNvSpPr>
          <p:nvPr/>
        </p:nvSpPr>
        <p:spPr>
          <a:xfrm>
            <a:off x="940198" y="5478704"/>
            <a:ext cx="79735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2000" dirty="0" err="1" smtClean="0">
                <a:solidFill>
                  <a:srgbClr val="7F7F7F"/>
                </a:solidFill>
              </a:rPr>
              <a:t>Low</a:t>
            </a:r>
            <a:r>
              <a:rPr lang="sv-SE" sz="2000" dirty="0" smtClean="0">
                <a:solidFill>
                  <a:srgbClr val="7F7F7F"/>
                </a:solidFill>
              </a:rPr>
              <a:t> repetition rate (</a:t>
            </a:r>
            <a:r>
              <a:rPr lang="sv-SE" sz="2000" dirty="0" err="1" smtClean="0">
                <a:solidFill>
                  <a:srgbClr val="7F7F7F"/>
                </a:solidFill>
              </a:rPr>
              <a:t>e.g</a:t>
            </a:r>
            <a:r>
              <a:rPr lang="sv-SE" sz="2000" dirty="0" smtClean="0">
                <a:solidFill>
                  <a:srgbClr val="7F7F7F"/>
                </a:solidFill>
              </a:rPr>
              <a:t>. 1 </a:t>
            </a:r>
            <a:r>
              <a:rPr lang="sv-SE" sz="2000" dirty="0" err="1" smtClean="0">
                <a:solidFill>
                  <a:srgbClr val="7F7F7F"/>
                </a:solidFill>
              </a:rPr>
              <a:t>pulse</a:t>
            </a:r>
            <a:r>
              <a:rPr lang="sv-SE" sz="2000" dirty="0" smtClean="0">
                <a:solidFill>
                  <a:srgbClr val="7F7F7F"/>
                </a:solidFill>
              </a:rPr>
              <a:t> per 10 </a:t>
            </a:r>
            <a:r>
              <a:rPr lang="sv-SE" sz="2000" dirty="0" err="1" smtClean="0">
                <a:solidFill>
                  <a:srgbClr val="7F7F7F"/>
                </a:solidFill>
              </a:rPr>
              <a:t>ms</a:t>
            </a:r>
            <a:r>
              <a:rPr lang="sv-SE" sz="2000" dirty="0" smtClean="0">
                <a:solidFill>
                  <a:srgbClr val="7F7F7F"/>
                </a:solidFill>
              </a:rPr>
              <a:t>): NO </a:t>
            </a:r>
            <a:r>
              <a:rPr lang="sv-SE" sz="2000" dirty="0" err="1" smtClean="0">
                <a:solidFill>
                  <a:srgbClr val="7F7F7F"/>
                </a:solidFill>
              </a:rPr>
              <a:t>shift</a:t>
            </a:r>
            <a:r>
              <a:rPr lang="sv-SE" sz="2000" dirty="0" smtClean="0">
                <a:solidFill>
                  <a:srgbClr val="7F7F7F"/>
                </a:solidFill>
              </a:rPr>
              <a:t> in </a:t>
            </a:r>
            <a:r>
              <a:rPr lang="sv-SE" sz="2000" dirty="0" err="1">
                <a:solidFill>
                  <a:srgbClr val="7F7F7F"/>
                </a:solidFill>
              </a:rPr>
              <a:t>s</a:t>
            </a:r>
            <a:r>
              <a:rPr lang="sv-SE" sz="2000" dirty="0" err="1" smtClean="0">
                <a:solidFill>
                  <a:srgbClr val="7F7F7F"/>
                </a:solidFill>
              </a:rPr>
              <a:t>pectrum</a:t>
            </a:r>
            <a:r>
              <a:rPr lang="sv-SE" sz="2000" dirty="0" smtClean="0">
                <a:solidFill>
                  <a:srgbClr val="7F7F7F"/>
                </a:solidFill>
              </a:rPr>
              <a:t>! </a:t>
            </a:r>
          </a:p>
        </p:txBody>
      </p:sp>
      <p:sp>
        <p:nvSpPr>
          <p:cNvPr id="26" name="textruta 25"/>
          <p:cNvSpPr txBox="1"/>
          <p:nvPr/>
        </p:nvSpPr>
        <p:spPr>
          <a:xfrm>
            <a:off x="5972439" y="6509312"/>
            <a:ext cx="3171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Yang et al. Org. </a:t>
            </a:r>
            <a:r>
              <a:rPr lang="sv-SE" sz="1600" dirty="0" err="1" smtClean="0">
                <a:solidFill>
                  <a:schemeClr val="bg1">
                    <a:lumMod val="50000"/>
                  </a:schemeClr>
                </a:solidFill>
              </a:rPr>
              <a:t>Electr</a:t>
            </a:r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. 34, 79 (2016)</a:t>
            </a:r>
            <a:endParaRPr lang="sv-S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5486399" y="0"/>
            <a:ext cx="3657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dirty="0" err="1" smtClean="0">
                <a:solidFill>
                  <a:prstClr val="white"/>
                </a:solidFill>
              </a:rPr>
              <a:t>Origin</a:t>
            </a:r>
            <a:r>
              <a:rPr lang="sv-SE" sz="1800" dirty="0" smtClean="0">
                <a:solidFill>
                  <a:prstClr val="white"/>
                </a:solidFill>
              </a:rPr>
              <a:t> for </a:t>
            </a:r>
            <a:r>
              <a:rPr lang="sv-SE" sz="1800" dirty="0" err="1" smtClean="0">
                <a:solidFill>
                  <a:prstClr val="white"/>
                </a:solidFill>
              </a:rPr>
              <a:t>photo-induced</a:t>
            </a:r>
            <a:r>
              <a:rPr lang="sv-SE" sz="1800" dirty="0" smtClean="0">
                <a:solidFill>
                  <a:prstClr val="white"/>
                </a:solidFill>
              </a:rPr>
              <a:t> </a:t>
            </a:r>
            <a:r>
              <a:rPr lang="sv-SE" sz="1800" dirty="0" err="1" smtClean="0">
                <a:solidFill>
                  <a:prstClr val="white"/>
                </a:solidFill>
              </a:rPr>
              <a:t>phase</a:t>
            </a:r>
            <a:r>
              <a:rPr lang="sv-SE" sz="1800" dirty="0" smtClean="0">
                <a:solidFill>
                  <a:prstClr val="white"/>
                </a:solidFill>
              </a:rPr>
              <a:t> segregation by </a:t>
            </a:r>
            <a:r>
              <a:rPr lang="sv-SE" sz="1800" dirty="0" err="1" smtClean="0">
                <a:solidFill>
                  <a:prstClr val="white"/>
                </a:solidFill>
              </a:rPr>
              <a:t>ion</a:t>
            </a:r>
            <a:r>
              <a:rPr lang="sv-SE" sz="1800" dirty="0" smtClean="0">
                <a:solidFill>
                  <a:prstClr val="white"/>
                </a:solidFill>
              </a:rPr>
              <a:t> diffusion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30772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lnAb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667" y="622302"/>
            <a:ext cx="5547782" cy="4019662"/>
          </a:xfrm>
          <a:prstGeom prst="rect">
            <a:avLst/>
          </a:prstGeom>
        </p:spPr>
      </p:pic>
      <p:pic>
        <p:nvPicPr>
          <p:cNvPr id="7" name="Bildobjekt 6" descr="Eu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5566" y="4583809"/>
            <a:ext cx="3738034" cy="1898667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55600" y="1003300"/>
            <a:ext cx="24214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Examples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samples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prepared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from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equimolar</a:t>
            </a:r>
            <a:r>
              <a:rPr lang="sv-S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solutions, spin-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cast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at 4000 rpm for 40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seconds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sv-SE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Annealed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at 100</a:t>
            </a:r>
            <a:r>
              <a:rPr lang="sv-SE" sz="2000" baseline="30000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C for 15 min</a:t>
            </a:r>
          </a:p>
          <a:p>
            <a:endParaRPr lang="sv-SE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UV/Vis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measurements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integrating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sphere</a:t>
            </a:r>
            <a:r>
              <a:rPr lang="sv-S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equipped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in-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sphere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2000" dirty="0" err="1" smtClean="0">
                <a:solidFill>
                  <a:schemeClr val="bg1">
                    <a:lumMod val="50000"/>
                  </a:schemeClr>
                </a:solidFill>
              </a:rPr>
              <a:t>holder</a:t>
            </a:r>
            <a:r>
              <a:rPr lang="sv-SE" sz="2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sv-SE" sz="2000" dirty="0"/>
          </a:p>
          <a:p>
            <a:endParaRPr lang="sv-SE" sz="2000" dirty="0"/>
          </a:p>
        </p:txBody>
      </p:sp>
      <p:sp>
        <p:nvSpPr>
          <p:cNvPr id="10" name="Rektangel 9"/>
          <p:cNvSpPr/>
          <p:nvPr/>
        </p:nvSpPr>
        <p:spPr>
          <a:xfrm>
            <a:off x="0" y="6517788"/>
            <a:ext cx="7968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Unger et al. (manuscript in preparation), see also: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Sadhanala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et al., J. Phys. Chem.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Lett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(2014) </a:t>
            </a:r>
            <a:endParaRPr lang="sv-S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/>
        </p:nvSpPr>
        <p:spPr>
          <a:xfrm>
            <a:off x="901392" y="125968"/>
            <a:ext cx="544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Low-energy</a:t>
            </a:r>
            <a:r>
              <a:rPr lang="sv-SE" b="1" dirty="0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sites </a:t>
            </a:r>
            <a:r>
              <a:rPr lang="sv-SE" b="1" dirty="0" err="1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introduced</a:t>
            </a:r>
            <a:r>
              <a:rPr lang="sv-SE" b="1" dirty="0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sv-SE" b="1" dirty="0" err="1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during</a:t>
            </a:r>
            <a:r>
              <a:rPr lang="sv-SE" b="1" dirty="0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preparation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65575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54" y="923326"/>
            <a:ext cx="3829397" cy="512233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0" y="6517788"/>
            <a:ext cx="6609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600" dirty="0" err="1" smtClean="0">
                <a:solidFill>
                  <a:schemeClr val="bg1">
                    <a:lumMod val="50000"/>
                  </a:schemeClr>
                </a:solidFill>
              </a:rPr>
              <a:t>Noh</a:t>
            </a:r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 et al.,</a:t>
            </a:r>
            <a:r>
              <a:rPr lang="hu-HU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Nano Lett. 2013, 13, 1764−</a:t>
            </a:r>
            <a:r>
              <a:rPr lang="hu-HU" sz="1600" dirty="0" smtClean="0">
                <a:solidFill>
                  <a:schemeClr val="bg1">
                    <a:lumMod val="50000"/>
                  </a:schemeClr>
                </a:solidFill>
              </a:rPr>
              <a:t>1769, Sörell/Unger (experimental data)</a:t>
            </a:r>
            <a:endParaRPr lang="sv-S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3972022" y="1623716"/>
            <a:ext cx="116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0000FF"/>
                </a:solidFill>
              </a:rPr>
              <a:t>tetragonal</a:t>
            </a:r>
            <a:r>
              <a:rPr lang="sv-SE" dirty="0" smtClean="0">
                <a:solidFill>
                  <a:srgbClr val="0000FF"/>
                </a:solidFill>
              </a:rPr>
              <a:t> </a:t>
            </a:r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214520" y="3226890"/>
            <a:ext cx="6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0000FF"/>
                </a:solidFill>
              </a:rPr>
              <a:t>cubic</a:t>
            </a:r>
            <a:endParaRPr lang="sv-SE" dirty="0">
              <a:solidFill>
                <a:srgbClr val="0000FF"/>
              </a:solidFill>
            </a:endParaRPr>
          </a:p>
        </p:txBody>
      </p:sp>
      <p:cxnSp>
        <p:nvCxnSpPr>
          <p:cNvPr id="10" name="Rak pil 9"/>
          <p:cNvCxnSpPr>
            <a:stCxn id="4" idx="2"/>
            <a:endCxn id="7" idx="0"/>
          </p:cNvCxnSpPr>
          <p:nvPr/>
        </p:nvCxnSpPr>
        <p:spPr>
          <a:xfrm>
            <a:off x="4552225" y="1993048"/>
            <a:ext cx="0" cy="123384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ruta 7"/>
          <p:cNvSpPr txBox="1"/>
          <p:nvPr/>
        </p:nvSpPr>
        <p:spPr>
          <a:xfrm>
            <a:off x="4810847" y="4404765"/>
            <a:ext cx="3660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v-SE" sz="2000" dirty="0" err="1" smtClean="0"/>
              <a:t>tetragonal</a:t>
            </a:r>
            <a:r>
              <a:rPr lang="sv-SE" sz="2000" dirty="0" smtClean="0"/>
              <a:t> </a:t>
            </a:r>
            <a:r>
              <a:rPr lang="sv-SE" sz="2000" dirty="0" err="1" smtClean="0"/>
              <a:t>to</a:t>
            </a:r>
            <a:r>
              <a:rPr lang="sv-SE" sz="2000" dirty="0" smtClean="0"/>
              <a:t> </a:t>
            </a:r>
            <a:r>
              <a:rPr lang="sv-SE" sz="2000" dirty="0" err="1" smtClean="0"/>
              <a:t>cubic</a:t>
            </a:r>
            <a:r>
              <a:rPr lang="sv-SE" sz="2000" dirty="0" smtClean="0"/>
              <a:t> </a:t>
            </a:r>
            <a:r>
              <a:rPr lang="sv-SE" sz="2000" dirty="0" err="1" smtClean="0"/>
              <a:t>transition</a:t>
            </a:r>
            <a:endParaRPr lang="sv-SE" sz="2000" dirty="0" smtClean="0"/>
          </a:p>
          <a:p>
            <a:r>
              <a:rPr lang="sv-SE" sz="2000" dirty="0" smtClean="0"/>
              <a:t>      @ x ca. 0.17 (RT)</a:t>
            </a:r>
          </a:p>
          <a:p>
            <a:pPr marL="342900" indent="-342900">
              <a:buFont typeface="Arial"/>
              <a:buChar char="•"/>
            </a:pPr>
            <a:endParaRPr lang="sv-SE" sz="2000" dirty="0"/>
          </a:p>
          <a:p>
            <a:pPr marL="342900" indent="-342900">
              <a:buFont typeface="Arial"/>
              <a:buChar char="•"/>
            </a:pPr>
            <a:r>
              <a:rPr lang="sv-SE" sz="2000" dirty="0" err="1" smtClean="0"/>
              <a:t>equivalent</a:t>
            </a:r>
            <a:r>
              <a:rPr lang="sv-SE" sz="2000" dirty="0"/>
              <a:t> </a:t>
            </a:r>
            <a:r>
              <a:rPr lang="sv-SE" sz="2000" dirty="0" err="1" smtClean="0"/>
              <a:t>to</a:t>
            </a:r>
            <a:r>
              <a:rPr lang="sv-SE" sz="2000" dirty="0" smtClean="0"/>
              <a:t> </a:t>
            </a:r>
            <a:r>
              <a:rPr lang="sv-SE" sz="2000" dirty="0" err="1" smtClean="0"/>
              <a:t>E</a:t>
            </a:r>
            <a:r>
              <a:rPr lang="sv-SE" sz="2000" baseline="-25000" dirty="0" err="1" smtClean="0"/>
              <a:t>g</a:t>
            </a:r>
            <a:r>
              <a:rPr lang="sv-SE" sz="2000" dirty="0" smtClean="0"/>
              <a:t> ca. 1.68 eV</a:t>
            </a:r>
          </a:p>
          <a:p>
            <a:r>
              <a:rPr lang="sv-SE" sz="2000" dirty="0">
                <a:solidFill>
                  <a:srgbClr val="3366FF"/>
                </a:solidFill>
              </a:rPr>
              <a:t> </a:t>
            </a:r>
            <a:r>
              <a:rPr lang="sv-SE" sz="2000" dirty="0" smtClean="0">
                <a:solidFill>
                  <a:srgbClr val="3366FF"/>
                </a:solidFill>
              </a:rPr>
              <a:t>     (</a:t>
            </a:r>
            <a:r>
              <a:rPr lang="sv-SE" sz="2000" dirty="0" err="1" smtClean="0">
                <a:solidFill>
                  <a:srgbClr val="3366FF"/>
                </a:solidFill>
              </a:rPr>
              <a:t>possibly</a:t>
            </a:r>
            <a:r>
              <a:rPr lang="sv-SE" sz="2000" dirty="0" smtClean="0">
                <a:solidFill>
                  <a:srgbClr val="3366FF"/>
                </a:solidFill>
              </a:rPr>
              <a:t> the </a:t>
            </a:r>
            <a:r>
              <a:rPr lang="sv-SE" sz="2000" dirty="0" err="1" smtClean="0">
                <a:solidFill>
                  <a:srgbClr val="3366FF"/>
                </a:solidFill>
              </a:rPr>
              <a:t>reason</a:t>
            </a:r>
            <a:r>
              <a:rPr lang="sv-SE" sz="2000" dirty="0" smtClean="0">
                <a:solidFill>
                  <a:srgbClr val="3366FF"/>
                </a:solidFill>
              </a:rPr>
              <a:t>?)</a:t>
            </a:r>
          </a:p>
          <a:p>
            <a:r>
              <a:rPr lang="sv-SE" sz="2000" dirty="0" smtClean="0"/>
              <a:t> </a:t>
            </a:r>
            <a:endParaRPr lang="sv-SE" sz="2000" dirty="0"/>
          </a:p>
        </p:txBody>
      </p:sp>
      <p:grpSp>
        <p:nvGrpSpPr>
          <p:cNvPr id="15" name="Grupp 14"/>
          <p:cNvGrpSpPr/>
          <p:nvPr/>
        </p:nvGrpSpPr>
        <p:grpSpPr>
          <a:xfrm>
            <a:off x="5249333" y="1063026"/>
            <a:ext cx="3894667" cy="2921000"/>
            <a:chOff x="5249332" y="923326"/>
            <a:chExt cx="3894667" cy="2921000"/>
          </a:xfrm>
        </p:grpSpPr>
        <p:pic>
          <p:nvPicPr>
            <p:cNvPr id="2" name="Bildobjekt 1" descr="XRDpeaks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49332" y="923326"/>
              <a:ext cx="3894667" cy="2921000"/>
            </a:xfrm>
            <a:prstGeom prst="rect">
              <a:avLst/>
            </a:prstGeom>
          </p:spPr>
        </p:pic>
        <p:sp>
          <p:nvSpPr>
            <p:cNvPr id="12" name="textruta 11"/>
            <p:cNvSpPr txBox="1"/>
            <p:nvPr/>
          </p:nvSpPr>
          <p:spPr>
            <a:xfrm>
              <a:off x="6273800" y="1993048"/>
              <a:ext cx="587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>
                  <a:solidFill>
                    <a:srgbClr val="660066"/>
                  </a:solidFill>
                </a:rPr>
                <a:t>211</a:t>
              </a:r>
              <a:r>
                <a:rPr lang="sv-SE" baseline="-25000" dirty="0" smtClean="0">
                  <a:solidFill>
                    <a:srgbClr val="660066"/>
                  </a:solidFill>
                </a:rPr>
                <a:t>t</a:t>
              </a:r>
              <a:endParaRPr lang="sv-SE" dirty="0">
                <a:solidFill>
                  <a:srgbClr val="660066"/>
                </a:solidFill>
              </a:endParaRPr>
            </a:p>
          </p:txBody>
        </p:sp>
        <p:sp>
          <p:nvSpPr>
            <p:cNvPr id="13" name="textruta 12"/>
            <p:cNvSpPr txBox="1"/>
            <p:nvPr/>
          </p:nvSpPr>
          <p:spPr>
            <a:xfrm>
              <a:off x="7645400" y="1040548"/>
              <a:ext cx="587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>
                  <a:solidFill>
                    <a:srgbClr val="660066"/>
                  </a:solidFill>
                </a:rPr>
                <a:t>202</a:t>
              </a:r>
              <a:r>
                <a:rPr lang="sv-SE" baseline="-25000" dirty="0" smtClean="0">
                  <a:solidFill>
                    <a:srgbClr val="660066"/>
                  </a:solidFill>
                </a:rPr>
                <a:t>t</a:t>
              </a:r>
              <a:endParaRPr lang="sv-SE" dirty="0">
                <a:solidFill>
                  <a:srgbClr val="660066"/>
                </a:solidFill>
              </a:endParaRPr>
            </a:p>
          </p:txBody>
        </p:sp>
        <p:sp>
          <p:nvSpPr>
            <p:cNvPr id="14" name="textruta 13"/>
            <p:cNvSpPr txBox="1"/>
            <p:nvPr/>
          </p:nvSpPr>
          <p:spPr>
            <a:xfrm>
              <a:off x="8051800" y="1396328"/>
              <a:ext cx="600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>
                  <a:solidFill>
                    <a:schemeClr val="accent5">
                      <a:lumMod val="75000"/>
                    </a:schemeClr>
                  </a:solidFill>
                </a:rPr>
                <a:t>111</a:t>
              </a:r>
              <a:r>
                <a:rPr lang="sv-SE" baseline="-25000" dirty="0" smtClean="0">
                  <a:solidFill>
                    <a:schemeClr val="accent5">
                      <a:lumMod val="75000"/>
                    </a:schemeClr>
                  </a:solidFill>
                </a:rPr>
                <a:t>c</a:t>
              </a:r>
              <a:endParaRPr lang="sv-SE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Rektangel 16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err="1" smtClean="0"/>
              <a:t>Stable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phases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coinciding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with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phase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transition</a:t>
            </a:r>
            <a:r>
              <a:rPr lang="sv-SE" sz="1800" dirty="0"/>
              <a:t>?</a:t>
            </a:r>
            <a:endParaRPr lang="sv-SE" sz="1800" cap="none" dirty="0"/>
          </a:p>
        </p:txBody>
      </p:sp>
    </p:spTree>
    <p:extLst>
      <p:ext uri="{BB962C8B-B14F-4D97-AF65-F5344CB8AC3E}">
        <p14:creationId xmlns:p14="http://schemas.microsoft.com/office/powerpoint/2010/main" xmlns="" val="5288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smtClean="0"/>
              <a:t>Photo-</a:t>
            </a:r>
            <a:r>
              <a:rPr lang="sv-SE" sz="1800" cap="none" dirty="0" err="1" smtClean="0"/>
              <a:t>induced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transient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phenomena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also</a:t>
            </a:r>
            <a:r>
              <a:rPr lang="sv-SE" sz="1800" cap="none" dirty="0" smtClean="0"/>
              <a:t> cause </a:t>
            </a:r>
            <a:r>
              <a:rPr lang="sv-SE" sz="1800" cap="none" dirty="0" err="1" smtClean="0"/>
              <a:t>hysteresis</a:t>
            </a:r>
            <a:endParaRPr lang="sv-SE" sz="1800" cap="none" dirty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0" y="6519862"/>
            <a:ext cx="68864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  <a:latin typeface="Calibri" pitchFamily="34" charset="0"/>
              </a:rPr>
              <a:t>Unger et al., Energy Environ. Sci</a:t>
            </a:r>
            <a:r>
              <a:rPr lang="en-US" sz="1600" dirty="0" smtClean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en-US" sz="16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rgbClr val="7F7F7F"/>
                </a:solidFill>
                <a:latin typeface="Calibri" pitchFamily="34" charset="0"/>
              </a:rPr>
              <a:t>(2014)   &amp; A. </a:t>
            </a:r>
            <a:r>
              <a:rPr lang="en-US" sz="1600" dirty="0" err="1" smtClean="0">
                <a:solidFill>
                  <a:srgbClr val="7F7F7F"/>
                </a:solidFill>
                <a:latin typeface="Calibri" pitchFamily="34" charset="0"/>
              </a:rPr>
              <a:t>Czudek</a:t>
            </a:r>
            <a:r>
              <a:rPr lang="en-US" sz="1600" dirty="0" smtClean="0">
                <a:solidFill>
                  <a:srgbClr val="7F7F7F"/>
                </a:solidFill>
                <a:latin typeface="Calibri" pitchFamily="34" charset="0"/>
              </a:rPr>
              <a:t>, Progress Report Nov 2016 </a:t>
            </a:r>
            <a:endParaRPr lang="en-US" sz="1600" dirty="0">
              <a:solidFill>
                <a:srgbClr val="7F7F7F"/>
              </a:solidFill>
              <a:latin typeface="Calibri" pitchFamily="34" charset="0"/>
            </a:endParaRPr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355600" y="1549400"/>
            <a:ext cx="4841971" cy="3708400"/>
            <a:chOff x="1295400" y="1309471"/>
            <a:chExt cx="6142792" cy="4613189"/>
          </a:xfrm>
        </p:grpSpPr>
        <p:pic>
          <p:nvPicPr>
            <p:cNvPr id="19" name="Picture 10" descr="differentdelayhysteresisfre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309471"/>
              <a:ext cx="6142792" cy="461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5583894" y="1896080"/>
              <a:ext cx="1449861" cy="53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12.3%</a:t>
              </a:r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2756457" y="2669403"/>
              <a:ext cx="942197" cy="410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>
                  <a:solidFill>
                    <a:srgbClr val="FF6600"/>
                  </a:solidFill>
                </a:rPr>
                <a:t>9.7%</a:t>
              </a:r>
            </a:p>
          </p:txBody>
        </p:sp>
      </p:grpSp>
      <p:sp>
        <p:nvSpPr>
          <p:cNvPr id="22" name="textruta 21"/>
          <p:cNvSpPr txBox="1"/>
          <p:nvPr/>
        </p:nvSpPr>
        <p:spPr>
          <a:xfrm>
            <a:off x="533400" y="54102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latin typeface="Calibri"/>
                <a:cs typeface="Calibri"/>
              </a:rPr>
              <a:t>Perovskite-</a:t>
            </a:r>
            <a:r>
              <a:rPr lang="sv-SE" sz="2000" dirty="0" err="1" smtClean="0">
                <a:latin typeface="Calibri"/>
                <a:cs typeface="Calibri"/>
              </a:rPr>
              <a:t>based</a:t>
            </a:r>
            <a:r>
              <a:rPr lang="sv-SE" sz="2000" dirty="0" smtClean="0">
                <a:latin typeface="Calibri"/>
                <a:cs typeface="Calibri"/>
              </a:rPr>
              <a:t> solar cells </a:t>
            </a:r>
            <a:r>
              <a:rPr lang="sv-SE" sz="2000" dirty="0" err="1" smtClean="0">
                <a:latin typeface="Calibri"/>
                <a:cs typeface="Calibri"/>
              </a:rPr>
              <a:t>may</a:t>
            </a:r>
            <a:r>
              <a:rPr lang="sv-SE" sz="2000" dirty="0" smtClean="0">
                <a:latin typeface="Calibri"/>
                <a:cs typeface="Calibri"/>
              </a:rPr>
              <a:t> </a:t>
            </a:r>
            <a:r>
              <a:rPr lang="sv-SE" sz="2000" dirty="0" err="1" smtClean="0">
                <a:latin typeface="Calibri"/>
                <a:cs typeface="Calibri"/>
              </a:rPr>
              <a:t>exhibit</a:t>
            </a:r>
            <a:r>
              <a:rPr lang="sv-SE" sz="2000" dirty="0" smtClean="0">
                <a:latin typeface="Calibri"/>
                <a:cs typeface="Calibri"/>
              </a:rPr>
              <a:t> </a:t>
            </a:r>
            <a:r>
              <a:rPr lang="sv-SE" sz="2000" dirty="0" err="1" smtClean="0">
                <a:latin typeface="Calibri"/>
                <a:cs typeface="Calibri"/>
              </a:rPr>
              <a:t>congruency</a:t>
            </a:r>
            <a:r>
              <a:rPr lang="sv-SE" sz="2000" dirty="0" smtClean="0">
                <a:latin typeface="Calibri"/>
                <a:cs typeface="Calibri"/>
              </a:rPr>
              <a:t> </a:t>
            </a:r>
            <a:r>
              <a:rPr lang="sv-SE" sz="2000" dirty="0" err="1" smtClean="0">
                <a:latin typeface="Calibri"/>
                <a:cs typeface="Calibri"/>
              </a:rPr>
              <a:t>between</a:t>
            </a:r>
            <a:r>
              <a:rPr lang="sv-SE" sz="2000" dirty="0" smtClean="0">
                <a:latin typeface="Calibri"/>
                <a:cs typeface="Calibri"/>
              </a:rPr>
              <a:t> forward and </a:t>
            </a:r>
            <a:r>
              <a:rPr lang="sv-SE" sz="2000" dirty="0" err="1" smtClean="0">
                <a:latin typeface="Calibri"/>
                <a:cs typeface="Calibri"/>
              </a:rPr>
              <a:t>reverse</a:t>
            </a:r>
            <a:r>
              <a:rPr lang="sv-SE" sz="2000" dirty="0" smtClean="0">
                <a:latin typeface="Calibri"/>
                <a:cs typeface="Calibri"/>
              </a:rPr>
              <a:t> </a:t>
            </a:r>
            <a:r>
              <a:rPr lang="sv-SE" sz="2000" dirty="0" err="1" smtClean="0">
                <a:latin typeface="Calibri"/>
                <a:cs typeface="Calibri"/>
              </a:rPr>
              <a:t>scan</a:t>
            </a:r>
            <a:r>
              <a:rPr lang="sv-SE" sz="2000" dirty="0" smtClean="0">
                <a:latin typeface="Calibri"/>
                <a:cs typeface="Calibri"/>
              </a:rPr>
              <a:t> for different scanning </a:t>
            </a:r>
            <a:r>
              <a:rPr lang="sv-SE" sz="2000" dirty="0" err="1" smtClean="0">
                <a:latin typeface="Calibri"/>
                <a:cs typeface="Calibri"/>
              </a:rPr>
              <a:t>conditions</a:t>
            </a:r>
            <a:r>
              <a:rPr lang="sv-SE" sz="2000" dirty="0" smtClean="0">
                <a:latin typeface="Calibri"/>
                <a:cs typeface="Calibri"/>
              </a:rPr>
              <a:t> at short and long </a:t>
            </a:r>
            <a:r>
              <a:rPr lang="sv-SE" sz="2000" dirty="0" err="1" smtClean="0">
                <a:latin typeface="Calibri"/>
                <a:cs typeface="Calibri"/>
              </a:rPr>
              <a:t>delay</a:t>
            </a:r>
            <a:r>
              <a:rPr lang="sv-SE" sz="2000" dirty="0" smtClean="0">
                <a:latin typeface="Calibri"/>
                <a:cs typeface="Calibri"/>
              </a:rPr>
              <a:t> </a:t>
            </a:r>
            <a:r>
              <a:rPr lang="sv-SE" sz="2000" dirty="0" err="1" smtClean="0">
                <a:latin typeface="Calibri"/>
                <a:cs typeface="Calibri"/>
              </a:rPr>
              <a:t>times</a:t>
            </a:r>
            <a:r>
              <a:rPr lang="sv-SE" sz="2000" dirty="0" smtClean="0">
                <a:latin typeface="Calibri"/>
                <a:cs typeface="Calibri"/>
              </a:rPr>
              <a:t>.</a:t>
            </a:r>
            <a:endParaRPr lang="sv-SE" sz="2000" dirty="0">
              <a:latin typeface="Calibri"/>
              <a:cs typeface="Calibri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r="1041"/>
          <a:stretch/>
        </p:blipFill>
        <p:spPr>
          <a:xfrm>
            <a:off x="5197570" y="2020957"/>
            <a:ext cx="3806729" cy="312494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980" y="724728"/>
            <a:ext cx="1602920" cy="1194629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453" y="1045374"/>
            <a:ext cx="2508527" cy="5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01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smtClean="0"/>
              <a:t>Photo-</a:t>
            </a:r>
            <a:r>
              <a:rPr lang="sv-SE" sz="1800" cap="none" dirty="0" err="1" smtClean="0"/>
              <a:t>induced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transient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phenomena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also</a:t>
            </a:r>
            <a:r>
              <a:rPr lang="sv-SE" sz="1800" cap="none" dirty="0" smtClean="0"/>
              <a:t> cause </a:t>
            </a:r>
            <a:r>
              <a:rPr lang="sv-SE" sz="1800" cap="none" dirty="0" err="1" smtClean="0"/>
              <a:t>hysteresis</a:t>
            </a:r>
            <a:endParaRPr lang="sv-SE" sz="1800" cap="none" dirty="0"/>
          </a:p>
        </p:txBody>
      </p:sp>
      <p:pic>
        <p:nvPicPr>
          <p:cNvPr id="10" name="Bildobjekt 9" descr="Macintosh HD:Users:evlithun:Desktop:stepIVrevisiting:Fig1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041400"/>
            <a:ext cx="66294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0" y="6519862"/>
            <a:ext cx="66213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  <a:latin typeface="Calibri" pitchFamily="34" charset="0"/>
              </a:rPr>
              <a:t>Unger et al., Energy Environ. Sci</a:t>
            </a:r>
            <a:r>
              <a:rPr lang="en-US" sz="1600" dirty="0" smtClean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en-US" sz="16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rgbClr val="7F7F7F"/>
                </a:solidFill>
                <a:latin typeface="Calibri" pitchFamily="34" charset="0"/>
              </a:rPr>
              <a:t>(2014) &amp; </a:t>
            </a:r>
            <a:r>
              <a:rPr lang="en-US" sz="1600" dirty="0" err="1" smtClean="0">
                <a:solidFill>
                  <a:srgbClr val="7F7F7F"/>
                </a:solidFill>
                <a:latin typeface="Calibri" pitchFamily="34" charset="0"/>
              </a:rPr>
              <a:t>Christoforo</a:t>
            </a:r>
            <a:r>
              <a:rPr lang="en-US" sz="1600" dirty="0" smtClean="0">
                <a:solidFill>
                  <a:srgbClr val="7F7F7F"/>
                </a:solidFill>
                <a:latin typeface="Calibri" pitchFamily="34" charset="0"/>
              </a:rPr>
              <a:t> et al. Photonics (2015)</a:t>
            </a:r>
            <a:endParaRPr lang="en-US" sz="16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0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smtClean="0"/>
              <a:t>Photo-</a:t>
            </a:r>
            <a:r>
              <a:rPr lang="sv-SE" sz="1800" cap="none" dirty="0" err="1" smtClean="0"/>
              <a:t>induced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transient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phenomena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also</a:t>
            </a:r>
            <a:r>
              <a:rPr lang="sv-SE" sz="1800" cap="none" dirty="0" smtClean="0"/>
              <a:t> cause </a:t>
            </a:r>
            <a:r>
              <a:rPr lang="sv-SE" sz="1800" cap="none" dirty="0" err="1" smtClean="0"/>
              <a:t>hysteresis</a:t>
            </a:r>
            <a:endParaRPr lang="sv-SE" sz="1800" cap="none" dirty="0"/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0" y="6519862"/>
            <a:ext cx="34703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  <a:latin typeface="Calibri" pitchFamily="34" charset="0"/>
              </a:rPr>
              <a:t>Unger et al., Energy Environ. Sci</a:t>
            </a:r>
            <a:r>
              <a:rPr lang="en-US" sz="1600" dirty="0" smtClean="0">
                <a:solidFill>
                  <a:srgbClr val="7F7F7F"/>
                </a:solidFill>
                <a:latin typeface="Calibri" pitchFamily="34" charset="0"/>
              </a:rPr>
              <a:t>.</a:t>
            </a:r>
            <a:r>
              <a:rPr lang="en-US" sz="16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rgbClr val="7F7F7F"/>
                </a:solidFill>
                <a:latin typeface="Calibri" pitchFamily="34" charset="0"/>
              </a:rPr>
              <a:t>(2014)</a:t>
            </a:r>
            <a:endParaRPr lang="en-US" sz="160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800100" y="803414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s-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shaped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IV-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curves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may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”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recover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” 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after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light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soaking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at forward bias</a:t>
            </a:r>
          </a:p>
          <a:p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Indicates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changes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in 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electric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field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distribution at 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selective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contacts</a:t>
            </a:r>
            <a:r>
              <a:rPr lang="sv-SE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228600" y="5256213"/>
            <a:ext cx="303688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Dualeh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et al., ACS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Nano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2013</a:t>
            </a:r>
          </a:p>
        </p:txBody>
      </p:sp>
      <p:pic>
        <p:nvPicPr>
          <p:cNvPr id="9" name="Picture 31" descr="Lightsoaku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387600"/>
            <a:ext cx="4321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3"/>
          <p:cNvSpPr/>
          <p:nvPr/>
        </p:nvSpPr>
        <p:spPr>
          <a:xfrm>
            <a:off x="4191000" y="4749800"/>
            <a:ext cx="381000" cy="3810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18" descr="LightsoakingThinFilmreverseBi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25700"/>
            <a:ext cx="4292609" cy="3220049"/>
          </a:xfrm>
          <a:prstGeom prst="rect">
            <a:avLst/>
          </a:prstGeom>
        </p:spPr>
      </p:pic>
      <p:sp>
        <p:nvSpPr>
          <p:cNvPr id="15" name="Oval 19"/>
          <p:cNvSpPr/>
          <p:nvPr/>
        </p:nvSpPr>
        <p:spPr>
          <a:xfrm>
            <a:off x="5410200" y="2540000"/>
            <a:ext cx="354012" cy="3810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20"/>
          <p:cNvSpPr txBox="1"/>
          <p:nvPr/>
        </p:nvSpPr>
        <p:spPr>
          <a:xfrm>
            <a:off x="5867400" y="2159000"/>
            <a:ext cx="225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reverse bias light soak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8" name="TextBox 21"/>
          <p:cNvSpPr txBox="1"/>
          <p:nvPr/>
        </p:nvSpPr>
        <p:spPr>
          <a:xfrm>
            <a:off x="1524000" y="2159000"/>
            <a:ext cx="2307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forward bias light soak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7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3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The Hall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of</a:t>
            </a:r>
            <a:r>
              <a:rPr lang="sv-SE" sz="1800" cap="none" dirty="0" smtClean="0">
                <a:latin typeface="Arial" charset="0"/>
                <a:cs typeface="Arial" charset="0"/>
              </a:rPr>
              <a:t> Fame for the PV researcher 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0" y="6488668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sv-SE" dirty="0" err="1">
                <a:solidFill>
                  <a:schemeClr val="bg1">
                    <a:lumMod val="50000"/>
                  </a:schemeClr>
                </a:solidFill>
              </a:rPr>
              <a:t>www.nrel.gov</a:t>
            </a:r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sv-SE" dirty="0" err="1">
                <a:solidFill>
                  <a:schemeClr val="bg1">
                    <a:lumMod val="50000"/>
                  </a:schemeClr>
                </a:solidFill>
              </a:rPr>
              <a:t>ncpv</a:t>
            </a:r>
            <a:r>
              <a:rPr lang="sv-SE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images/</a:t>
            </a:r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efficiency_chart.jpg</a:t>
            </a:r>
            <a:endParaRPr lang="sv-S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" name="Bildobjekt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747"/>
            <a:ext cx="9144000" cy="5163868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5194300" y="1485900"/>
            <a:ext cx="2971800" cy="4432300"/>
          </a:xfrm>
          <a:prstGeom prst="rect">
            <a:avLst/>
          </a:prstGeom>
          <a:noFill/>
          <a:ln w="28575" cmpd="sng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6295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err="1" smtClean="0">
                <a:latin typeface="Arial" charset="0"/>
                <a:cs typeface="Arial" charset="0"/>
              </a:rPr>
              <a:t>Conclusions</a:t>
            </a:r>
            <a:r>
              <a:rPr lang="sv-SE" sz="1800" cap="none" dirty="0" smtClean="0">
                <a:latin typeface="Arial" charset="0"/>
                <a:cs typeface="Arial" charset="0"/>
              </a:rPr>
              <a:t> 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30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Titel 1"/>
          <p:cNvSpPr txBox="1">
            <a:spLocks/>
          </p:cNvSpPr>
          <p:nvPr/>
        </p:nvSpPr>
        <p:spPr bwMode="auto">
          <a:xfrm>
            <a:off x="4813300" y="1194560"/>
            <a:ext cx="4216400" cy="491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0" dirty="0" smtClean="0">
                <a:solidFill>
                  <a:srgbClr val="000000"/>
                </a:solidFill>
                <a:latin typeface="Arial" charset="0"/>
              </a:rPr>
              <a:t>Stable materials with </a:t>
            </a:r>
            <a:r>
              <a:rPr lang="en-US" sz="2400" b="0" dirty="0" err="1" smtClean="0">
                <a:solidFill>
                  <a:srgbClr val="000000"/>
                </a:solidFill>
                <a:latin typeface="Arial" charset="0"/>
              </a:rPr>
              <a:t>bandgaps</a:t>
            </a:r>
            <a:r>
              <a:rPr lang="en-US" sz="2400" b="0" dirty="0" smtClean="0">
                <a:solidFill>
                  <a:srgbClr val="000000"/>
                </a:solidFill>
                <a:latin typeface="Arial" charset="0"/>
              </a:rPr>
              <a:t> ca. 1.7 </a:t>
            </a:r>
            <a:r>
              <a:rPr lang="en-US" sz="2400" b="0" dirty="0" err="1" smtClean="0">
                <a:solidFill>
                  <a:srgbClr val="000000"/>
                </a:solidFill>
                <a:latin typeface="Arial" charset="0"/>
              </a:rPr>
              <a:t>eV</a:t>
            </a:r>
            <a:endParaRPr lang="en-US" sz="2400" b="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sz="2400" b="0" dirty="0" smtClean="0">
                <a:solidFill>
                  <a:srgbClr val="008000"/>
                </a:solidFill>
                <a:latin typeface="Arial" charset="0"/>
              </a:rPr>
              <a:t>GOOD NEWS FOR TANDEMS BASED ON Si</a:t>
            </a:r>
          </a:p>
          <a:p>
            <a:pPr marL="457200" indent="-457200" eaLnBrk="1" hangingPunct="1">
              <a:buAutoNum type="arabicParenR"/>
            </a:pPr>
            <a:endParaRPr lang="en-US" sz="2400" b="0" dirty="0">
              <a:solidFill>
                <a:srgbClr val="1F497D"/>
              </a:solidFill>
              <a:latin typeface="Arial" charset="0"/>
            </a:endParaRPr>
          </a:p>
          <a:p>
            <a:pPr eaLnBrk="1" hangingPunct="1"/>
            <a:endParaRPr lang="en-US" sz="2400" b="0" dirty="0" smtClean="0">
              <a:solidFill>
                <a:srgbClr val="1F497D"/>
              </a:solidFill>
              <a:latin typeface="Arial" charset="0"/>
            </a:endParaRPr>
          </a:p>
          <a:p>
            <a:pPr eaLnBrk="1" hangingPunct="1"/>
            <a:r>
              <a:rPr lang="en-US" sz="2400" b="0" dirty="0" smtClean="0">
                <a:solidFill>
                  <a:srgbClr val="000000"/>
                </a:solidFill>
                <a:latin typeface="Arial" charset="0"/>
              </a:rPr>
              <a:t>Photo-instability due to: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2400" b="0" dirty="0" smtClean="0">
                <a:solidFill>
                  <a:srgbClr val="000000"/>
                </a:solidFill>
                <a:latin typeface="Arial" charset="0"/>
              </a:rPr>
              <a:t>ionic inhomogeneity 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400" b="0" dirty="0" smtClean="0">
                <a:solidFill>
                  <a:srgbClr val="008000"/>
                </a:solidFill>
                <a:latin typeface="Arial" charset="0"/>
              </a:rPr>
              <a:t>improve synthetic methods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Arial" charset="0"/>
              </a:rPr>
              <a:t>thermodynamic sink?</a:t>
            </a:r>
          </a:p>
          <a:p>
            <a:pPr marL="342900" indent="-342900" eaLnBrk="1" hangingPunct="1">
              <a:buFontTx/>
              <a:buChar char="-"/>
            </a:pPr>
            <a:r>
              <a:rPr lang="en-US" sz="2400" b="0" dirty="0" smtClean="0">
                <a:solidFill>
                  <a:srgbClr val="FF0000"/>
                </a:solidFill>
                <a:latin typeface="Arial" charset="0"/>
              </a:rPr>
              <a:t>could form over time</a:t>
            </a:r>
          </a:p>
          <a:p>
            <a:pPr marL="342900" indent="-342900" eaLnBrk="1" hangingPunct="1">
              <a:buFontTx/>
              <a:buChar char="-"/>
            </a:pPr>
            <a:endParaRPr lang="en-US" sz="2400" b="0" dirty="0">
              <a:solidFill>
                <a:srgbClr val="FF0000"/>
              </a:solidFill>
              <a:latin typeface="Arial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sz="2400" b="0" dirty="0" smtClean="0">
                <a:solidFill>
                  <a:srgbClr val="0000FF"/>
                </a:solidFill>
                <a:latin typeface="Arial" charset="0"/>
              </a:rPr>
              <a:t>Other alloy strategies to reach high band gaps</a:t>
            </a:r>
            <a:endParaRPr lang="en-US" sz="2000" dirty="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Fig4_H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06" r="22013"/>
          <a:stretch/>
        </p:blipFill>
        <p:spPr>
          <a:xfrm>
            <a:off x="215900" y="1350679"/>
            <a:ext cx="4297854" cy="47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12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err="1" smtClean="0">
                <a:latin typeface="Arial" charset="0"/>
                <a:cs typeface="Arial" charset="0"/>
              </a:rPr>
              <a:t>Acknowledgement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31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1067" y="829122"/>
            <a:ext cx="1155700" cy="720278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1900" y="784575"/>
            <a:ext cx="1181100" cy="708660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0" y="1556253"/>
            <a:ext cx="9156700" cy="541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55" y="1851908"/>
            <a:ext cx="1851502" cy="1851502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851937" y="3365600"/>
            <a:ext cx="3012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>
                <a:solidFill>
                  <a:srgbClr val="7F7F7F"/>
                </a:solidFill>
              </a:rPr>
              <a:t>Marie </a:t>
            </a:r>
            <a:r>
              <a:rPr lang="sv-SE" sz="1400" dirty="0" err="1">
                <a:solidFill>
                  <a:srgbClr val="7F7F7F"/>
                </a:solidFill>
              </a:rPr>
              <a:t>Sklodowska</a:t>
            </a:r>
            <a:r>
              <a:rPr lang="sv-SE" sz="1400" dirty="0">
                <a:solidFill>
                  <a:srgbClr val="7F7F7F"/>
                </a:solidFill>
              </a:rPr>
              <a:t> </a:t>
            </a:r>
            <a:r>
              <a:rPr lang="sv-SE" sz="1400" dirty="0" smtClean="0">
                <a:solidFill>
                  <a:srgbClr val="7F7F7F"/>
                </a:solidFill>
              </a:rPr>
              <a:t>Curie Actions</a:t>
            </a:r>
            <a:r>
              <a:rPr lang="sv-SE" sz="1400" dirty="0">
                <a:solidFill>
                  <a:srgbClr val="7F7F7F"/>
                </a:solidFill>
              </a:rPr>
              <a:t>, </a:t>
            </a:r>
            <a:endParaRPr lang="sv-SE" sz="1400" dirty="0" smtClean="0">
              <a:solidFill>
                <a:srgbClr val="7F7F7F"/>
              </a:solidFill>
            </a:endParaRPr>
          </a:p>
          <a:p>
            <a:pPr algn="ctr"/>
            <a:r>
              <a:rPr lang="sv-SE" sz="1400" dirty="0" err="1" smtClean="0">
                <a:solidFill>
                  <a:srgbClr val="7F7F7F"/>
                </a:solidFill>
              </a:rPr>
              <a:t>Cofund</a:t>
            </a:r>
            <a:r>
              <a:rPr lang="sv-SE" sz="1400" dirty="0">
                <a:solidFill>
                  <a:srgbClr val="7F7F7F"/>
                </a:solidFill>
              </a:rPr>
              <a:t>, Project INCA 600398</a:t>
            </a: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869" y="2053251"/>
            <a:ext cx="1815214" cy="1346772"/>
          </a:xfrm>
          <a:prstGeom prst="rect">
            <a:avLst/>
          </a:prstGeom>
        </p:spPr>
      </p:pic>
      <p:grpSp>
        <p:nvGrpSpPr>
          <p:cNvPr id="16" name="Grupp 15"/>
          <p:cNvGrpSpPr/>
          <p:nvPr/>
        </p:nvGrpSpPr>
        <p:grpSpPr>
          <a:xfrm>
            <a:off x="1093864" y="4059759"/>
            <a:ext cx="2036125" cy="2906694"/>
            <a:chOff x="1009586" y="5205950"/>
            <a:chExt cx="2036125" cy="2906694"/>
          </a:xfrm>
        </p:grpSpPr>
        <p:pic>
          <p:nvPicPr>
            <p:cNvPr id="17" name="Bildobjekt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8856" y="6559011"/>
              <a:ext cx="1553633" cy="1553633"/>
            </a:xfrm>
            <a:prstGeom prst="rect">
              <a:avLst/>
            </a:prstGeom>
          </p:spPr>
        </p:pic>
        <p:pic>
          <p:nvPicPr>
            <p:cNvPr id="18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9586" y="5205950"/>
              <a:ext cx="2036125" cy="986210"/>
            </a:xfrm>
            <a:prstGeom prst="rect">
              <a:avLst/>
            </a:prstGeom>
          </p:spPr>
        </p:pic>
        <p:pic>
          <p:nvPicPr>
            <p:cNvPr id="19" name="Bildobjekt 18"/>
            <p:cNvPicPr>
              <a:picLocks noChangeAspect="1"/>
            </p:cNvPicPr>
            <p:nvPr/>
          </p:nvPicPr>
          <p:blipFill rotWithShape="1">
            <a:blip r:embed="rId8"/>
            <a:srcRect l="27185" t="6232"/>
            <a:stretch/>
          </p:blipFill>
          <p:spPr>
            <a:xfrm>
              <a:off x="1195850" y="6266258"/>
              <a:ext cx="1669202" cy="625216"/>
            </a:xfrm>
            <a:prstGeom prst="rect">
              <a:avLst/>
            </a:prstGeom>
          </p:spPr>
        </p:pic>
      </p:grpSp>
      <p:pic>
        <p:nvPicPr>
          <p:cNvPr id="20" name="Bildobjekt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8806" y="5412820"/>
            <a:ext cx="2286000" cy="774940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5661912" y="6076588"/>
            <a:ext cx="30121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i="1" dirty="0" err="1" smtClean="0">
                <a:solidFill>
                  <a:srgbClr val="7F7F7F"/>
                </a:solidFill>
              </a:rPr>
              <a:t>started</a:t>
            </a:r>
            <a:r>
              <a:rPr lang="sv-SE" sz="1600" i="1" dirty="0" smtClean="0">
                <a:solidFill>
                  <a:srgbClr val="7F7F7F"/>
                </a:solidFill>
              </a:rPr>
              <a:t> Jan 2017</a:t>
            </a:r>
            <a:endParaRPr lang="sv-SE" sz="1600" i="1" dirty="0">
              <a:solidFill>
                <a:srgbClr val="7F7F7F"/>
              </a:solidFill>
            </a:endParaRPr>
          </a:p>
        </p:txBody>
      </p:sp>
      <p:pic>
        <p:nvPicPr>
          <p:cNvPr id="22" name="Bildobjekt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7545" y="1881345"/>
            <a:ext cx="2971801" cy="1518678"/>
          </a:xfrm>
          <a:prstGeom prst="rect">
            <a:avLst/>
          </a:prstGeom>
        </p:spPr>
      </p:pic>
      <p:sp>
        <p:nvSpPr>
          <p:cNvPr id="23" name="Rektangel 22"/>
          <p:cNvSpPr/>
          <p:nvPr/>
        </p:nvSpPr>
        <p:spPr>
          <a:xfrm>
            <a:off x="5397157" y="3393544"/>
            <a:ext cx="283764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i="1" dirty="0" smtClean="0">
                <a:solidFill>
                  <a:srgbClr val="7F7F7F"/>
                </a:solidFill>
              </a:rPr>
              <a:t>Young </a:t>
            </a:r>
            <a:r>
              <a:rPr lang="sv-SE" sz="1600" i="1" dirty="0" err="1" smtClean="0">
                <a:solidFill>
                  <a:srgbClr val="7F7F7F"/>
                </a:solidFill>
              </a:rPr>
              <a:t>Investigator</a:t>
            </a:r>
            <a:r>
              <a:rPr lang="sv-SE" sz="1600" i="1" dirty="0" smtClean="0">
                <a:solidFill>
                  <a:srgbClr val="7F7F7F"/>
                </a:solidFill>
              </a:rPr>
              <a:t> Group </a:t>
            </a:r>
            <a:r>
              <a:rPr lang="sv-SE" sz="1600" i="1" dirty="0" err="1" smtClean="0">
                <a:solidFill>
                  <a:srgbClr val="7F7F7F"/>
                </a:solidFill>
              </a:rPr>
              <a:t>starting</a:t>
            </a:r>
            <a:r>
              <a:rPr lang="sv-SE" sz="1600" i="1" dirty="0" smtClean="0">
                <a:solidFill>
                  <a:srgbClr val="7F7F7F"/>
                </a:solidFill>
              </a:rPr>
              <a:t> </a:t>
            </a:r>
            <a:r>
              <a:rPr lang="sv-SE" sz="1600" i="1" dirty="0" err="1" smtClean="0">
                <a:solidFill>
                  <a:srgbClr val="7F7F7F"/>
                </a:solidFill>
              </a:rPr>
              <a:t>February</a:t>
            </a:r>
            <a:r>
              <a:rPr lang="sv-SE" sz="1600" i="1" dirty="0" smtClean="0">
                <a:solidFill>
                  <a:srgbClr val="7F7F7F"/>
                </a:solidFill>
              </a:rPr>
              <a:t> 2017</a:t>
            </a:r>
            <a:endParaRPr lang="sv-SE" sz="1600" i="1" dirty="0">
              <a:solidFill>
                <a:srgbClr val="7F7F7F"/>
              </a:solidFill>
            </a:endParaRPr>
          </a:p>
        </p:txBody>
      </p:sp>
      <p:pic>
        <p:nvPicPr>
          <p:cNvPr id="24" name="Bildobjekt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2201" y="4475740"/>
            <a:ext cx="1612900" cy="7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400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ktangel med rundade hörn 108"/>
          <p:cNvSpPr/>
          <p:nvPr/>
        </p:nvSpPr>
        <p:spPr>
          <a:xfrm>
            <a:off x="1464469" y="2528847"/>
            <a:ext cx="3282204" cy="2860628"/>
          </a:xfrm>
          <a:prstGeom prst="roundRect">
            <a:avLst>
              <a:gd name="adj" fmla="val 1444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dirty="0"/>
          </a:p>
        </p:txBody>
      </p:sp>
      <p:sp>
        <p:nvSpPr>
          <p:cNvPr id="70" name="Rektangel 69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1" name="Rektangel med rundade hörn 100"/>
          <p:cNvSpPr/>
          <p:nvPr/>
        </p:nvSpPr>
        <p:spPr>
          <a:xfrm>
            <a:off x="342900" y="3777007"/>
            <a:ext cx="1370677" cy="1172523"/>
          </a:xfrm>
          <a:prstGeom prst="roundRect">
            <a:avLst>
              <a:gd name="adj" fmla="val 12623"/>
            </a:avLst>
          </a:prstGeom>
          <a:ln w="38100" cmpd="sng">
            <a:solidFill>
              <a:srgbClr val="00009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2" name="Rektangel med rundade hörn 101"/>
          <p:cNvSpPr/>
          <p:nvPr/>
        </p:nvSpPr>
        <p:spPr>
          <a:xfrm>
            <a:off x="1165228" y="1470693"/>
            <a:ext cx="1828283" cy="1170659"/>
          </a:xfrm>
          <a:prstGeom prst="roundRect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”german</a:t>
            </a:r>
          </a:p>
          <a:p>
            <a:pPr algn="ctr"/>
            <a:r>
              <a:rPr lang="sv-SE" dirty="0" err="1" smtClean="0"/>
              <a:t>industrial</a:t>
            </a:r>
            <a:r>
              <a:rPr lang="sv-SE" dirty="0" smtClean="0"/>
              <a:t> </a:t>
            </a:r>
            <a:r>
              <a:rPr lang="sv-SE" dirty="0" err="1" smtClean="0"/>
              <a:t>collaborator</a:t>
            </a:r>
            <a:r>
              <a:rPr lang="sv-SE" dirty="0" smtClean="0"/>
              <a:t>”</a:t>
            </a:r>
            <a:endParaRPr lang="sv-SE" dirty="0"/>
          </a:p>
        </p:txBody>
      </p:sp>
      <p:sp>
        <p:nvSpPr>
          <p:cNvPr id="103" name="Rektangel med rundade hörn 102"/>
          <p:cNvSpPr/>
          <p:nvPr/>
        </p:nvSpPr>
        <p:spPr>
          <a:xfrm>
            <a:off x="4028876" y="4541006"/>
            <a:ext cx="5000823" cy="2062103"/>
          </a:xfrm>
          <a:prstGeom prst="roundRect">
            <a:avLst>
              <a:gd name="adj" fmla="val 11809"/>
            </a:avLst>
          </a:prstGeom>
          <a:ln w="38100" cmpd="sng">
            <a:solidFill>
              <a:srgbClr val="00009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0090"/>
              </a:solidFill>
            </a:endParaRPr>
          </a:p>
        </p:txBody>
      </p:sp>
      <p:pic>
        <p:nvPicPr>
          <p:cNvPr id="104" name="Bildobjekt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51" y="3860758"/>
            <a:ext cx="995317" cy="995317"/>
          </a:xfrm>
          <a:prstGeom prst="rect">
            <a:avLst/>
          </a:prstGeom>
        </p:spPr>
      </p:pic>
      <p:pic>
        <p:nvPicPr>
          <p:cNvPr id="105" name="Bildobjekt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72" y="4871921"/>
            <a:ext cx="1590135" cy="602409"/>
          </a:xfrm>
          <a:prstGeom prst="rect">
            <a:avLst/>
          </a:prstGeom>
        </p:spPr>
      </p:pic>
      <p:sp>
        <p:nvSpPr>
          <p:cNvPr id="106" name="Rektangel med rundade hörn 105"/>
          <p:cNvSpPr/>
          <p:nvPr/>
        </p:nvSpPr>
        <p:spPr>
          <a:xfrm>
            <a:off x="4464700" y="701396"/>
            <a:ext cx="4533474" cy="2683665"/>
          </a:xfrm>
          <a:prstGeom prst="roundRect">
            <a:avLst>
              <a:gd name="adj" fmla="val 1603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00009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smtClean="0">
                <a:solidFill>
                  <a:srgbClr val="000090"/>
                </a:solidFill>
              </a:rPr>
              <a:t> </a:t>
            </a:r>
            <a:endParaRPr lang="sv-SE" dirty="0">
              <a:solidFill>
                <a:srgbClr val="000090"/>
              </a:solidFill>
            </a:endParaRPr>
          </a:p>
        </p:txBody>
      </p:sp>
      <p:pic>
        <p:nvPicPr>
          <p:cNvPr id="108" name="Bildobjekt 1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837" y="1382956"/>
            <a:ext cx="924556" cy="1164941"/>
          </a:xfrm>
          <a:prstGeom prst="rect">
            <a:avLst/>
          </a:prstGeom>
        </p:spPr>
      </p:pic>
      <p:sp>
        <p:nvSpPr>
          <p:cNvPr id="110" name="Rektangel med rundade hörn 109"/>
          <p:cNvSpPr/>
          <p:nvPr/>
        </p:nvSpPr>
        <p:spPr>
          <a:xfrm>
            <a:off x="4665276" y="3205890"/>
            <a:ext cx="1930783" cy="720676"/>
          </a:xfrm>
          <a:prstGeom prst="roundRect">
            <a:avLst>
              <a:gd name="adj" fmla="val 27549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2000" dirty="0" smtClean="0"/>
              <a:t>Formation</a:t>
            </a:r>
          </a:p>
        </p:txBody>
      </p:sp>
      <p:sp>
        <p:nvSpPr>
          <p:cNvPr id="111" name="Rektangel med rundade hörn 110"/>
          <p:cNvSpPr/>
          <p:nvPr/>
        </p:nvSpPr>
        <p:spPr>
          <a:xfrm>
            <a:off x="2572767" y="2349979"/>
            <a:ext cx="1247253" cy="744475"/>
          </a:xfrm>
          <a:prstGeom prst="roundRect">
            <a:avLst>
              <a:gd name="adj" fmla="val 27549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2000" dirty="0" smtClean="0"/>
              <a:t>Inks</a:t>
            </a:r>
          </a:p>
        </p:txBody>
      </p:sp>
      <p:grpSp>
        <p:nvGrpSpPr>
          <p:cNvPr id="112" name="Grupp 111"/>
          <p:cNvGrpSpPr/>
          <p:nvPr/>
        </p:nvGrpSpPr>
        <p:grpSpPr>
          <a:xfrm>
            <a:off x="1518008" y="3800831"/>
            <a:ext cx="2999249" cy="1588645"/>
            <a:chOff x="-1612720" y="9198053"/>
            <a:chExt cx="2999249" cy="1588645"/>
          </a:xfrm>
        </p:grpSpPr>
        <p:sp>
          <p:nvSpPr>
            <p:cNvPr id="113" name="Rektangel med rundade hörn 112"/>
            <p:cNvSpPr/>
            <p:nvPr/>
          </p:nvSpPr>
          <p:spPr>
            <a:xfrm>
              <a:off x="-137217" y="9924498"/>
              <a:ext cx="1523746" cy="862200"/>
            </a:xfrm>
            <a:prstGeom prst="roundRect">
              <a:avLst>
                <a:gd name="adj" fmla="val 31096"/>
              </a:avLst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2000" dirty="0" smtClean="0"/>
                <a:t>Band gap</a:t>
              </a:r>
            </a:p>
            <a:p>
              <a:pPr algn="ctr"/>
              <a:r>
                <a:rPr lang="sv-SE" sz="2000" dirty="0" err="1" smtClean="0"/>
                <a:t>tuning</a:t>
              </a:r>
              <a:endParaRPr lang="sv-SE" sz="2000" dirty="0" smtClean="0"/>
            </a:p>
          </p:txBody>
        </p:sp>
        <p:sp>
          <p:nvSpPr>
            <p:cNvPr id="114" name="Rektangel med rundade hörn 113"/>
            <p:cNvSpPr/>
            <p:nvPr/>
          </p:nvSpPr>
          <p:spPr>
            <a:xfrm>
              <a:off x="-1612720" y="9198053"/>
              <a:ext cx="1451534" cy="832792"/>
            </a:xfrm>
            <a:prstGeom prst="roundRect">
              <a:avLst>
                <a:gd name="adj" fmla="val 23991"/>
              </a:avLst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sv-SE" sz="2000" dirty="0" smtClean="0"/>
                <a:t>Printing</a:t>
              </a:r>
              <a:endParaRPr lang="sv-SE" sz="2000" dirty="0"/>
            </a:p>
          </p:txBody>
        </p:sp>
      </p:grpSp>
      <p:grpSp>
        <p:nvGrpSpPr>
          <p:cNvPr id="119" name="Grupp 118"/>
          <p:cNvGrpSpPr/>
          <p:nvPr/>
        </p:nvGrpSpPr>
        <p:grpSpPr>
          <a:xfrm>
            <a:off x="2069431" y="3450275"/>
            <a:ext cx="360118" cy="566945"/>
            <a:chOff x="884482" y="1769856"/>
            <a:chExt cx="360118" cy="566945"/>
          </a:xfrm>
        </p:grpSpPr>
        <p:sp>
          <p:nvSpPr>
            <p:cNvPr id="120" name="Parallelltrapets 119"/>
            <p:cNvSpPr/>
            <p:nvPr/>
          </p:nvSpPr>
          <p:spPr>
            <a:xfrm>
              <a:off x="884482" y="1928029"/>
              <a:ext cx="360118" cy="389722"/>
            </a:xfrm>
            <a:prstGeom prst="trapezoid">
              <a:avLst>
                <a:gd name="adj" fmla="val 3526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1" name="Ellips 120"/>
            <p:cNvSpPr/>
            <p:nvPr/>
          </p:nvSpPr>
          <p:spPr>
            <a:xfrm>
              <a:off x="928101" y="1769856"/>
              <a:ext cx="279539" cy="25162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2" name="textruta 121"/>
            <p:cNvSpPr txBox="1"/>
            <p:nvPr/>
          </p:nvSpPr>
          <p:spPr>
            <a:xfrm>
              <a:off x="928101" y="1967469"/>
              <a:ext cx="30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P</a:t>
              </a:r>
              <a:endParaRPr lang="sv-SE" dirty="0"/>
            </a:p>
          </p:txBody>
        </p:sp>
      </p:grpSp>
      <p:grpSp>
        <p:nvGrpSpPr>
          <p:cNvPr id="123" name="Grupp 122"/>
          <p:cNvGrpSpPr/>
          <p:nvPr/>
        </p:nvGrpSpPr>
        <p:grpSpPr>
          <a:xfrm>
            <a:off x="3144508" y="1980952"/>
            <a:ext cx="370301" cy="566945"/>
            <a:chOff x="884482" y="1769856"/>
            <a:chExt cx="370301" cy="566945"/>
          </a:xfrm>
        </p:grpSpPr>
        <p:sp>
          <p:nvSpPr>
            <p:cNvPr id="124" name="Parallelltrapets 123"/>
            <p:cNvSpPr/>
            <p:nvPr/>
          </p:nvSpPr>
          <p:spPr>
            <a:xfrm>
              <a:off x="884482" y="1928029"/>
              <a:ext cx="360118" cy="389722"/>
            </a:xfrm>
            <a:prstGeom prst="trapezoid">
              <a:avLst>
                <a:gd name="adj" fmla="val 3526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5" name="Ellips 124"/>
            <p:cNvSpPr/>
            <p:nvPr/>
          </p:nvSpPr>
          <p:spPr>
            <a:xfrm>
              <a:off x="928101" y="1769856"/>
              <a:ext cx="279539" cy="25162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6" name="textruta 125"/>
            <p:cNvSpPr txBox="1"/>
            <p:nvPr/>
          </p:nvSpPr>
          <p:spPr>
            <a:xfrm>
              <a:off x="928101" y="1967469"/>
              <a:ext cx="3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D</a:t>
              </a:r>
              <a:endParaRPr lang="sv-SE" dirty="0"/>
            </a:p>
          </p:txBody>
        </p:sp>
      </p:grpSp>
      <p:grpSp>
        <p:nvGrpSpPr>
          <p:cNvPr id="127" name="Grupp 126"/>
          <p:cNvGrpSpPr/>
          <p:nvPr/>
        </p:nvGrpSpPr>
        <p:grpSpPr>
          <a:xfrm>
            <a:off x="6834950" y="1387719"/>
            <a:ext cx="370301" cy="566945"/>
            <a:chOff x="884482" y="1769856"/>
            <a:chExt cx="370301" cy="566945"/>
          </a:xfrm>
        </p:grpSpPr>
        <p:sp>
          <p:nvSpPr>
            <p:cNvPr id="128" name="Parallelltrapets 127"/>
            <p:cNvSpPr/>
            <p:nvPr/>
          </p:nvSpPr>
          <p:spPr>
            <a:xfrm>
              <a:off x="884482" y="1928029"/>
              <a:ext cx="360118" cy="389722"/>
            </a:xfrm>
            <a:prstGeom prst="trapezoid">
              <a:avLst>
                <a:gd name="adj" fmla="val 3526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9" name="Ellips 128"/>
            <p:cNvSpPr/>
            <p:nvPr/>
          </p:nvSpPr>
          <p:spPr>
            <a:xfrm>
              <a:off x="928101" y="1769856"/>
              <a:ext cx="279539" cy="25162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0" name="textruta 129"/>
            <p:cNvSpPr txBox="1"/>
            <p:nvPr/>
          </p:nvSpPr>
          <p:spPr>
            <a:xfrm>
              <a:off x="928101" y="1967469"/>
              <a:ext cx="3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D</a:t>
              </a:r>
              <a:endParaRPr lang="sv-SE" dirty="0"/>
            </a:p>
          </p:txBody>
        </p:sp>
      </p:grpSp>
      <p:grpSp>
        <p:nvGrpSpPr>
          <p:cNvPr id="135" name="Grupp 134"/>
          <p:cNvGrpSpPr/>
          <p:nvPr/>
        </p:nvGrpSpPr>
        <p:grpSpPr>
          <a:xfrm>
            <a:off x="4324241" y="2620766"/>
            <a:ext cx="360118" cy="566945"/>
            <a:chOff x="884482" y="1769856"/>
            <a:chExt cx="360118" cy="566945"/>
          </a:xfrm>
        </p:grpSpPr>
        <p:sp>
          <p:nvSpPr>
            <p:cNvPr id="136" name="Parallelltrapets 135"/>
            <p:cNvSpPr/>
            <p:nvPr/>
          </p:nvSpPr>
          <p:spPr>
            <a:xfrm>
              <a:off x="884482" y="1928029"/>
              <a:ext cx="360118" cy="389722"/>
            </a:xfrm>
            <a:prstGeom prst="trapezoid">
              <a:avLst>
                <a:gd name="adj" fmla="val 3526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7" name="Ellips 136"/>
            <p:cNvSpPr/>
            <p:nvPr/>
          </p:nvSpPr>
          <p:spPr>
            <a:xfrm>
              <a:off x="928101" y="1769856"/>
              <a:ext cx="279539" cy="25162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8" name="textruta 137"/>
            <p:cNvSpPr txBox="1"/>
            <p:nvPr/>
          </p:nvSpPr>
          <p:spPr>
            <a:xfrm>
              <a:off x="928101" y="1967469"/>
              <a:ext cx="242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I</a:t>
              </a:r>
              <a:endParaRPr lang="sv-SE" dirty="0"/>
            </a:p>
          </p:txBody>
        </p:sp>
      </p:grpSp>
      <p:grpSp>
        <p:nvGrpSpPr>
          <p:cNvPr id="144" name="Grupp 143"/>
          <p:cNvGrpSpPr/>
          <p:nvPr/>
        </p:nvGrpSpPr>
        <p:grpSpPr>
          <a:xfrm>
            <a:off x="1478550" y="3389536"/>
            <a:ext cx="370301" cy="566945"/>
            <a:chOff x="884482" y="1769856"/>
            <a:chExt cx="370301" cy="566945"/>
          </a:xfrm>
        </p:grpSpPr>
        <p:sp>
          <p:nvSpPr>
            <p:cNvPr id="145" name="Parallelltrapets 144"/>
            <p:cNvSpPr/>
            <p:nvPr/>
          </p:nvSpPr>
          <p:spPr>
            <a:xfrm>
              <a:off x="884482" y="1928029"/>
              <a:ext cx="360118" cy="389722"/>
            </a:xfrm>
            <a:prstGeom prst="trapezoid">
              <a:avLst>
                <a:gd name="adj" fmla="val 3526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6" name="Ellips 145"/>
            <p:cNvSpPr/>
            <p:nvPr/>
          </p:nvSpPr>
          <p:spPr>
            <a:xfrm>
              <a:off x="928101" y="1769856"/>
              <a:ext cx="279539" cy="25162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7" name="textruta 146"/>
            <p:cNvSpPr txBox="1"/>
            <p:nvPr/>
          </p:nvSpPr>
          <p:spPr>
            <a:xfrm>
              <a:off x="928101" y="1967469"/>
              <a:ext cx="3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D</a:t>
              </a:r>
              <a:endParaRPr lang="sv-SE" dirty="0"/>
            </a:p>
          </p:txBody>
        </p:sp>
      </p:grpSp>
      <p:sp>
        <p:nvSpPr>
          <p:cNvPr id="148" name="textruta 147"/>
          <p:cNvSpPr txBox="1"/>
          <p:nvPr/>
        </p:nvSpPr>
        <p:spPr>
          <a:xfrm>
            <a:off x="0" y="3216501"/>
            <a:ext cx="15208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rgbClr val="0000FF"/>
                </a:solidFill>
              </a:rPr>
              <a:t>Katrin Hirseland</a:t>
            </a:r>
          </a:p>
          <a:p>
            <a:r>
              <a:rPr lang="sv-SE" sz="1600" dirty="0" smtClean="0">
                <a:solidFill>
                  <a:srgbClr val="0000FF"/>
                </a:solidFill>
              </a:rPr>
              <a:t>(start Jan 2017)</a:t>
            </a:r>
            <a:endParaRPr lang="sv-SE" sz="1600" dirty="0">
              <a:solidFill>
                <a:srgbClr val="0000FF"/>
              </a:solidFill>
            </a:endParaRPr>
          </a:p>
        </p:txBody>
      </p:sp>
      <p:sp>
        <p:nvSpPr>
          <p:cNvPr id="149" name="textruta 148"/>
          <p:cNvSpPr txBox="1"/>
          <p:nvPr/>
        </p:nvSpPr>
        <p:spPr>
          <a:xfrm>
            <a:off x="1719850" y="5369251"/>
            <a:ext cx="20821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1600" dirty="0" smtClean="0">
                <a:solidFill>
                  <a:srgbClr val="0000FF"/>
                </a:solidFill>
              </a:rPr>
              <a:t>Carolin</a:t>
            </a:r>
          </a:p>
          <a:p>
            <a:r>
              <a:rPr lang="sv-SE" sz="1600" dirty="0" err="1" smtClean="0">
                <a:solidFill>
                  <a:srgbClr val="0000FF"/>
                </a:solidFill>
              </a:rPr>
              <a:t>Rehermann</a:t>
            </a:r>
            <a:endParaRPr lang="sv-SE" sz="1600" dirty="0" smtClean="0">
              <a:solidFill>
                <a:srgbClr val="0000FF"/>
              </a:solidFill>
            </a:endParaRPr>
          </a:p>
          <a:p>
            <a:pPr algn="r"/>
            <a:r>
              <a:rPr lang="sv-SE" sz="1600" dirty="0" smtClean="0">
                <a:solidFill>
                  <a:srgbClr val="0000FF"/>
                </a:solidFill>
              </a:rPr>
              <a:t>(start April 2017)</a:t>
            </a:r>
          </a:p>
          <a:p>
            <a:pPr algn="r"/>
            <a:r>
              <a:rPr lang="sv-SE" sz="1600" dirty="0" err="1" smtClean="0"/>
              <a:t>collaboration</a:t>
            </a:r>
            <a:r>
              <a:rPr lang="sv-SE" sz="1600" dirty="0" smtClean="0"/>
              <a:t> </a:t>
            </a:r>
            <a:r>
              <a:rPr lang="sv-SE" sz="1600" dirty="0" err="1" smtClean="0"/>
              <a:t>with</a:t>
            </a:r>
            <a:r>
              <a:rPr lang="sv-SE" sz="1600" dirty="0" smtClean="0"/>
              <a:t> WIS</a:t>
            </a:r>
            <a:endParaRPr lang="sv-SE" sz="1600" dirty="0"/>
          </a:p>
        </p:txBody>
      </p:sp>
      <p:sp>
        <p:nvSpPr>
          <p:cNvPr id="150" name="textruta 149"/>
          <p:cNvSpPr txBox="1"/>
          <p:nvPr/>
        </p:nvSpPr>
        <p:spPr>
          <a:xfrm>
            <a:off x="3405078" y="1952178"/>
            <a:ext cx="610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 smtClean="0">
                <a:solidFill>
                  <a:srgbClr val="FF0000"/>
                </a:solidFill>
              </a:rPr>
              <a:t>open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151" name="textruta 150"/>
          <p:cNvSpPr txBox="1"/>
          <p:nvPr/>
        </p:nvSpPr>
        <p:spPr>
          <a:xfrm>
            <a:off x="7156232" y="1409933"/>
            <a:ext cx="15284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rgbClr val="0000FF"/>
                </a:solidFill>
              </a:rPr>
              <a:t>Klara </a:t>
            </a:r>
            <a:r>
              <a:rPr lang="sv-SE" sz="1600" dirty="0" err="1" smtClean="0">
                <a:solidFill>
                  <a:srgbClr val="0000FF"/>
                </a:solidFill>
              </a:rPr>
              <a:t>Suchan</a:t>
            </a:r>
            <a:endParaRPr lang="sv-SE" sz="1600" dirty="0" smtClean="0">
              <a:solidFill>
                <a:srgbClr val="0000FF"/>
              </a:solidFill>
            </a:endParaRPr>
          </a:p>
          <a:p>
            <a:r>
              <a:rPr lang="sv-SE" sz="1600" dirty="0" smtClean="0">
                <a:solidFill>
                  <a:srgbClr val="0000FF"/>
                </a:solidFill>
              </a:rPr>
              <a:t>(start Aug 2016)</a:t>
            </a:r>
          </a:p>
          <a:p>
            <a:endParaRPr lang="sv-SE" dirty="0"/>
          </a:p>
        </p:txBody>
      </p:sp>
      <p:grpSp>
        <p:nvGrpSpPr>
          <p:cNvPr id="152" name="Grupp 151"/>
          <p:cNvGrpSpPr/>
          <p:nvPr/>
        </p:nvGrpSpPr>
        <p:grpSpPr>
          <a:xfrm>
            <a:off x="7265601" y="2060397"/>
            <a:ext cx="360118" cy="566945"/>
            <a:chOff x="884482" y="1769856"/>
            <a:chExt cx="360118" cy="566945"/>
          </a:xfrm>
        </p:grpSpPr>
        <p:sp>
          <p:nvSpPr>
            <p:cNvPr id="153" name="Parallelltrapets 152"/>
            <p:cNvSpPr/>
            <p:nvPr/>
          </p:nvSpPr>
          <p:spPr>
            <a:xfrm>
              <a:off x="884482" y="1928029"/>
              <a:ext cx="360118" cy="389722"/>
            </a:xfrm>
            <a:prstGeom prst="trapezoid">
              <a:avLst>
                <a:gd name="adj" fmla="val 3526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4" name="Ellips 153"/>
            <p:cNvSpPr/>
            <p:nvPr/>
          </p:nvSpPr>
          <p:spPr>
            <a:xfrm>
              <a:off x="928101" y="1769856"/>
              <a:ext cx="279539" cy="25162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5" name="textruta 154"/>
            <p:cNvSpPr txBox="1"/>
            <p:nvPr/>
          </p:nvSpPr>
          <p:spPr>
            <a:xfrm>
              <a:off x="928101" y="1967469"/>
              <a:ext cx="30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P</a:t>
              </a:r>
              <a:endParaRPr lang="sv-SE" dirty="0"/>
            </a:p>
          </p:txBody>
        </p:sp>
      </p:grpSp>
      <p:pic>
        <p:nvPicPr>
          <p:cNvPr id="156" name="Bildobjekt 155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7662" y="800858"/>
            <a:ext cx="853716" cy="532070"/>
          </a:xfrm>
          <a:prstGeom prst="rect">
            <a:avLst/>
          </a:prstGeom>
        </p:spPr>
      </p:pic>
      <p:grpSp>
        <p:nvGrpSpPr>
          <p:cNvPr id="157" name="Grupp 156"/>
          <p:cNvGrpSpPr/>
          <p:nvPr/>
        </p:nvGrpSpPr>
        <p:grpSpPr>
          <a:xfrm>
            <a:off x="6202607" y="2941944"/>
            <a:ext cx="360118" cy="566945"/>
            <a:chOff x="884482" y="1769856"/>
            <a:chExt cx="360118" cy="566945"/>
          </a:xfrm>
        </p:grpSpPr>
        <p:sp>
          <p:nvSpPr>
            <p:cNvPr id="158" name="Parallelltrapets 157"/>
            <p:cNvSpPr/>
            <p:nvPr/>
          </p:nvSpPr>
          <p:spPr>
            <a:xfrm>
              <a:off x="884482" y="1928029"/>
              <a:ext cx="360118" cy="389722"/>
            </a:xfrm>
            <a:prstGeom prst="trapezoid">
              <a:avLst>
                <a:gd name="adj" fmla="val 3526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9" name="Ellips 158"/>
            <p:cNvSpPr/>
            <p:nvPr/>
          </p:nvSpPr>
          <p:spPr>
            <a:xfrm>
              <a:off x="928101" y="1769856"/>
              <a:ext cx="279539" cy="25162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0" name="textruta 159"/>
            <p:cNvSpPr txBox="1"/>
            <p:nvPr/>
          </p:nvSpPr>
          <p:spPr>
            <a:xfrm>
              <a:off x="928101" y="1967469"/>
              <a:ext cx="30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P</a:t>
              </a:r>
              <a:endParaRPr lang="sv-SE" dirty="0"/>
            </a:p>
          </p:txBody>
        </p:sp>
      </p:grpSp>
      <p:sp>
        <p:nvSpPr>
          <p:cNvPr id="161" name="textruta 160"/>
          <p:cNvSpPr txBox="1"/>
          <p:nvPr/>
        </p:nvSpPr>
        <p:spPr>
          <a:xfrm>
            <a:off x="7575034" y="2314729"/>
            <a:ext cx="610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 smtClean="0">
                <a:solidFill>
                  <a:srgbClr val="FF0000"/>
                </a:solidFill>
              </a:rPr>
              <a:t>open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43012" name="Rektangel 43011"/>
          <p:cNvSpPr/>
          <p:nvPr/>
        </p:nvSpPr>
        <p:spPr>
          <a:xfrm>
            <a:off x="6483253" y="2847169"/>
            <a:ext cx="155584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 err="1">
                <a:solidFill>
                  <a:srgbClr val="0000FF"/>
                </a:solidFill>
              </a:rPr>
              <a:t>Aboma</a:t>
            </a:r>
            <a:r>
              <a:rPr lang="sv-SE" sz="1600" dirty="0">
                <a:solidFill>
                  <a:srgbClr val="0000FF"/>
                </a:solidFill>
              </a:rPr>
              <a:t> </a:t>
            </a:r>
            <a:r>
              <a:rPr lang="sv-SE" sz="1600" dirty="0" err="1" smtClean="0">
                <a:solidFill>
                  <a:srgbClr val="0000FF"/>
                </a:solidFill>
              </a:rPr>
              <a:t>Merdasa</a:t>
            </a:r>
            <a:r>
              <a:rPr lang="sv-SE" sz="16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sv-SE" sz="1600" dirty="0" smtClean="0">
                <a:solidFill>
                  <a:srgbClr val="0000FF"/>
                </a:solidFill>
              </a:rPr>
              <a:t> (</a:t>
            </a:r>
            <a:r>
              <a:rPr lang="sv-SE" sz="1600" dirty="0">
                <a:solidFill>
                  <a:srgbClr val="0000FF"/>
                </a:solidFill>
              </a:rPr>
              <a:t>start Feb 2017)</a:t>
            </a:r>
          </a:p>
        </p:txBody>
      </p:sp>
      <p:pic>
        <p:nvPicPr>
          <p:cNvPr id="163" name="Bildobjekt 1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241" y="5907860"/>
            <a:ext cx="2000549" cy="678174"/>
          </a:xfrm>
          <a:prstGeom prst="rect">
            <a:avLst/>
          </a:prstGeom>
        </p:spPr>
      </p:pic>
      <p:grpSp>
        <p:nvGrpSpPr>
          <p:cNvPr id="164" name="Grupp 163"/>
          <p:cNvGrpSpPr/>
          <p:nvPr/>
        </p:nvGrpSpPr>
        <p:grpSpPr>
          <a:xfrm>
            <a:off x="4343399" y="3920587"/>
            <a:ext cx="382023" cy="606689"/>
            <a:chOff x="7701549" y="3000409"/>
            <a:chExt cx="382023" cy="606689"/>
          </a:xfrm>
        </p:grpSpPr>
        <p:grpSp>
          <p:nvGrpSpPr>
            <p:cNvPr id="165" name="Grupp 164"/>
            <p:cNvGrpSpPr/>
            <p:nvPr/>
          </p:nvGrpSpPr>
          <p:grpSpPr>
            <a:xfrm>
              <a:off x="7701549" y="3000409"/>
              <a:ext cx="360118" cy="566945"/>
              <a:chOff x="884482" y="1769856"/>
              <a:chExt cx="360118" cy="566945"/>
            </a:xfrm>
          </p:grpSpPr>
          <p:sp>
            <p:nvSpPr>
              <p:cNvPr id="167" name="Parallelltrapets 166"/>
              <p:cNvSpPr/>
              <p:nvPr/>
            </p:nvSpPr>
            <p:spPr>
              <a:xfrm>
                <a:off x="884482" y="1928029"/>
                <a:ext cx="360118" cy="389722"/>
              </a:xfrm>
              <a:prstGeom prst="trapezoid">
                <a:avLst>
                  <a:gd name="adj" fmla="val 35260"/>
                </a:avLst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8" name="Ellips 167"/>
              <p:cNvSpPr/>
              <p:nvPr/>
            </p:nvSpPr>
            <p:spPr>
              <a:xfrm>
                <a:off x="928101" y="1769856"/>
                <a:ext cx="279539" cy="251628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9" name="textruta 168"/>
              <p:cNvSpPr txBox="1"/>
              <p:nvPr/>
            </p:nvSpPr>
            <p:spPr>
              <a:xfrm>
                <a:off x="928101" y="1967469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sv-SE" dirty="0"/>
              </a:p>
            </p:txBody>
          </p:sp>
        </p:grpSp>
        <p:sp>
          <p:nvSpPr>
            <p:cNvPr id="166" name="Rektangel 165"/>
            <p:cNvSpPr/>
            <p:nvPr/>
          </p:nvSpPr>
          <p:spPr>
            <a:xfrm>
              <a:off x="7701549" y="3237766"/>
              <a:ext cx="3820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 smtClean="0"/>
                <a:t>M</a:t>
              </a:r>
              <a:endParaRPr lang="sv-SE" dirty="0"/>
            </a:p>
          </p:txBody>
        </p:sp>
      </p:grpSp>
      <p:sp>
        <p:nvSpPr>
          <p:cNvPr id="170" name="textruta 169"/>
          <p:cNvSpPr txBox="1"/>
          <p:nvPr/>
        </p:nvSpPr>
        <p:spPr>
          <a:xfrm>
            <a:off x="4684359" y="4157944"/>
            <a:ext cx="1598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 smtClean="0">
                <a:solidFill>
                  <a:srgbClr val="0000FF"/>
                </a:solidFill>
              </a:rPr>
              <a:t>Aniela</a:t>
            </a:r>
            <a:r>
              <a:rPr lang="sv-SE" sz="1600" dirty="0">
                <a:solidFill>
                  <a:srgbClr val="0000FF"/>
                </a:solidFill>
              </a:rPr>
              <a:t> </a:t>
            </a:r>
            <a:r>
              <a:rPr lang="sv-SE" sz="1600" dirty="0" err="1" smtClean="0">
                <a:solidFill>
                  <a:srgbClr val="0000FF"/>
                </a:solidFill>
              </a:rPr>
              <a:t>Czudek</a:t>
            </a:r>
            <a:endParaRPr lang="sv-SE" sz="1600" dirty="0" smtClean="0">
              <a:solidFill>
                <a:srgbClr val="0000FF"/>
              </a:solidFill>
            </a:endParaRPr>
          </a:p>
        </p:txBody>
      </p:sp>
      <p:pic>
        <p:nvPicPr>
          <p:cNvPr id="172" name="Bildobjekt 171"/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1907" y="4780327"/>
            <a:ext cx="881685" cy="529011"/>
          </a:xfrm>
          <a:prstGeom prst="rect">
            <a:avLst/>
          </a:prstGeom>
        </p:spPr>
      </p:pic>
      <p:pic>
        <p:nvPicPr>
          <p:cNvPr id="173" name="Bildobjekt 1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0802" y="5469289"/>
            <a:ext cx="1325798" cy="559441"/>
          </a:xfrm>
          <a:prstGeom prst="rect">
            <a:avLst/>
          </a:prstGeom>
        </p:spPr>
      </p:pic>
      <p:grpSp>
        <p:nvGrpSpPr>
          <p:cNvPr id="174" name="Grupp 173"/>
          <p:cNvGrpSpPr/>
          <p:nvPr/>
        </p:nvGrpSpPr>
        <p:grpSpPr>
          <a:xfrm>
            <a:off x="6643938" y="727044"/>
            <a:ext cx="382023" cy="606689"/>
            <a:chOff x="7701549" y="3000409"/>
            <a:chExt cx="382023" cy="606689"/>
          </a:xfrm>
        </p:grpSpPr>
        <p:grpSp>
          <p:nvGrpSpPr>
            <p:cNvPr id="175" name="Grupp 174"/>
            <p:cNvGrpSpPr/>
            <p:nvPr/>
          </p:nvGrpSpPr>
          <p:grpSpPr>
            <a:xfrm>
              <a:off x="7701549" y="3000409"/>
              <a:ext cx="360118" cy="566945"/>
              <a:chOff x="884482" y="1769856"/>
              <a:chExt cx="360118" cy="566945"/>
            </a:xfrm>
          </p:grpSpPr>
          <p:sp>
            <p:nvSpPr>
              <p:cNvPr id="177" name="Parallelltrapets 176"/>
              <p:cNvSpPr/>
              <p:nvPr/>
            </p:nvSpPr>
            <p:spPr>
              <a:xfrm>
                <a:off x="884482" y="1928029"/>
                <a:ext cx="360118" cy="389722"/>
              </a:xfrm>
              <a:prstGeom prst="trapezoid">
                <a:avLst>
                  <a:gd name="adj" fmla="val 35260"/>
                </a:avLst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8" name="Ellips 177"/>
              <p:cNvSpPr/>
              <p:nvPr/>
            </p:nvSpPr>
            <p:spPr>
              <a:xfrm>
                <a:off x="928101" y="1769856"/>
                <a:ext cx="279539" cy="251628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9" name="textruta 178"/>
              <p:cNvSpPr txBox="1"/>
              <p:nvPr/>
            </p:nvSpPr>
            <p:spPr>
              <a:xfrm>
                <a:off x="928101" y="1967469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sv-SE" dirty="0"/>
              </a:p>
            </p:txBody>
          </p:sp>
        </p:grpSp>
        <p:sp>
          <p:nvSpPr>
            <p:cNvPr id="176" name="Rektangel 175"/>
            <p:cNvSpPr/>
            <p:nvPr/>
          </p:nvSpPr>
          <p:spPr>
            <a:xfrm>
              <a:off x="7701549" y="3237766"/>
              <a:ext cx="3820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 smtClean="0"/>
                <a:t>M</a:t>
              </a:r>
              <a:endParaRPr lang="sv-SE" dirty="0"/>
            </a:p>
          </p:txBody>
        </p:sp>
      </p:grpSp>
      <p:sp>
        <p:nvSpPr>
          <p:cNvPr id="180" name="textruta 179"/>
          <p:cNvSpPr txBox="1"/>
          <p:nvPr/>
        </p:nvSpPr>
        <p:spPr>
          <a:xfrm>
            <a:off x="6958821" y="777573"/>
            <a:ext cx="17542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David </a:t>
            </a:r>
            <a:r>
              <a:rPr lang="sv-SE" sz="1600" dirty="0" err="1" smtClean="0">
                <a:solidFill>
                  <a:schemeClr val="bg1">
                    <a:lumMod val="50000"/>
                  </a:schemeClr>
                </a:solidFill>
              </a:rPr>
              <a:t>Sörell</a:t>
            </a:r>
            <a:endParaRPr lang="sv-SE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(former MSc 2015)</a:t>
            </a:r>
          </a:p>
        </p:txBody>
      </p:sp>
      <p:sp>
        <p:nvSpPr>
          <p:cNvPr id="43013" name="textruta 43012"/>
          <p:cNvSpPr txBox="1"/>
          <p:nvPr/>
        </p:nvSpPr>
        <p:spPr>
          <a:xfrm>
            <a:off x="6694425" y="4541006"/>
            <a:ext cx="20186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 smtClean="0">
                <a:solidFill>
                  <a:schemeClr val="tx2"/>
                </a:solidFill>
              </a:rPr>
              <a:t>Collaborators</a:t>
            </a:r>
            <a:r>
              <a:rPr lang="sv-SE" sz="1600" dirty="0" smtClean="0">
                <a:solidFill>
                  <a:schemeClr val="tx2"/>
                </a:solidFill>
              </a:rPr>
              <a:t>:</a:t>
            </a:r>
          </a:p>
          <a:p>
            <a:r>
              <a:rPr lang="sv-SE" sz="1600" dirty="0" err="1" smtClean="0">
                <a:solidFill>
                  <a:schemeClr val="tx2"/>
                </a:solidFill>
              </a:rPr>
              <a:t>Institute</a:t>
            </a:r>
            <a:r>
              <a:rPr lang="sv-SE" sz="1600" dirty="0" smtClean="0">
                <a:solidFill>
                  <a:schemeClr val="tx2"/>
                </a:solidFill>
              </a:rPr>
              <a:t> Si-PV</a:t>
            </a:r>
          </a:p>
          <a:p>
            <a:r>
              <a:rPr lang="sv-SE" sz="1600" dirty="0" smtClean="0">
                <a:solidFill>
                  <a:schemeClr val="tx2"/>
                </a:solidFill>
              </a:rPr>
              <a:t>T. </a:t>
            </a:r>
            <a:r>
              <a:rPr lang="sv-SE" sz="1600" dirty="0" err="1" smtClean="0">
                <a:solidFill>
                  <a:schemeClr val="tx2"/>
                </a:solidFill>
              </a:rPr>
              <a:t>Unold</a:t>
            </a:r>
            <a:endParaRPr lang="sv-SE" sz="1600" dirty="0" smtClean="0">
              <a:solidFill>
                <a:schemeClr val="tx2"/>
              </a:solidFill>
            </a:endParaRPr>
          </a:p>
          <a:p>
            <a:r>
              <a:rPr lang="sv-SE" sz="1600" dirty="0" smtClean="0">
                <a:solidFill>
                  <a:schemeClr val="tx2"/>
                </a:solidFill>
              </a:rPr>
              <a:t>T. </a:t>
            </a:r>
            <a:r>
              <a:rPr lang="sv-SE" sz="1600" dirty="0" err="1" smtClean="0">
                <a:solidFill>
                  <a:schemeClr val="tx2"/>
                </a:solidFill>
              </a:rPr>
              <a:t>Dittrich</a:t>
            </a:r>
            <a:r>
              <a:rPr lang="sv-SE" sz="1600" dirty="0" smtClean="0">
                <a:solidFill>
                  <a:schemeClr val="tx2"/>
                </a:solidFill>
              </a:rPr>
              <a:t> (SPV)</a:t>
            </a:r>
          </a:p>
          <a:p>
            <a:r>
              <a:rPr lang="sv-SE" sz="1600" dirty="0" smtClean="0">
                <a:solidFill>
                  <a:schemeClr val="tx2"/>
                </a:solidFill>
              </a:rPr>
              <a:t>A. </a:t>
            </a:r>
            <a:r>
              <a:rPr lang="sv-SE" sz="1600" dirty="0" err="1" smtClean="0">
                <a:solidFill>
                  <a:schemeClr val="tx2"/>
                </a:solidFill>
              </a:rPr>
              <a:t>Abate</a:t>
            </a:r>
            <a:r>
              <a:rPr lang="sv-SE" sz="1600" dirty="0" smtClean="0">
                <a:solidFill>
                  <a:schemeClr val="tx2"/>
                </a:solidFill>
              </a:rPr>
              <a:t> (Stability)</a:t>
            </a:r>
          </a:p>
          <a:p>
            <a:r>
              <a:rPr lang="sv-SE" sz="1600" dirty="0" smtClean="0">
                <a:solidFill>
                  <a:schemeClr val="tx2"/>
                </a:solidFill>
              </a:rPr>
              <a:t>S. Albrecht (Tandems)</a:t>
            </a:r>
          </a:p>
          <a:p>
            <a:r>
              <a:rPr lang="sv-SE" sz="1600" dirty="0" smtClean="0">
                <a:solidFill>
                  <a:schemeClr val="tx2"/>
                </a:solidFill>
              </a:rPr>
              <a:t>M. Bär (PES)</a:t>
            </a:r>
          </a:p>
          <a:p>
            <a:r>
              <a:rPr lang="sv-SE" sz="1600" dirty="0" smtClean="0">
                <a:solidFill>
                  <a:schemeClr val="tx2"/>
                </a:solidFill>
              </a:rPr>
              <a:t>D. Abou-Ras (EM)</a:t>
            </a:r>
            <a:endParaRPr lang="sv-SE" sz="1600" dirty="0">
              <a:solidFill>
                <a:schemeClr val="tx2"/>
              </a:solidFill>
            </a:endParaRPr>
          </a:p>
        </p:txBody>
      </p:sp>
      <p:grpSp>
        <p:nvGrpSpPr>
          <p:cNvPr id="131" name="Grupp 130"/>
          <p:cNvGrpSpPr/>
          <p:nvPr/>
        </p:nvGrpSpPr>
        <p:grpSpPr>
          <a:xfrm>
            <a:off x="2809927" y="4886660"/>
            <a:ext cx="370301" cy="566945"/>
            <a:chOff x="884482" y="1769856"/>
            <a:chExt cx="370301" cy="566945"/>
          </a:xfrm>
        </p:grpSpPr>
        <p:sp>
          <p:nvSpPr>
            <p:cNvPr id="132" name="Parallelltrapets 131"/>
            <p:cNvSpPr/>
            <p:nvPr/>
          </p:nvSpPr>
          <p:spPr>
            <a:xfrm>
              <a:off x="884482" y="1928029"/>
              <a:ext cx="360118" cy="389722"/>
            </a:xfrm>
            <a:prstGeom prst="trapezoid">
              <a:avLst>
                <a:gd name="adj" fmla="val 3526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3" name="Ellips 132"/>
            <p:cNvSpPr/>
            <p:nvPr/>
          </p:nvSpPr>
          <p:spPr>
            <a:xfrm>
              <a:off x="928101" y="1769856"/>
              <a:ext cx="279539" cy="25162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4" name="textruta 133"/>
            <p:cNvSpPr txBox="1"/>
            <p:nvPr/>
          </p:nvSpPr>
          <p:spPr>
            <a:xfrm>
              <a:off x="928101" y="1967469"/>
              <a:ext cx="3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D</a:t>
              </a:r>
              <a:endParaRPr lang="sv-SE" dirty="0"/>
            </a:p>
          </p:txBody>
        </p:sp>
      </p:grp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err="1" smtClean="0">
                <a:latin typeface="Arial" charset="0"/>
                <a:cs typeface="Arial" charset="0"/>
              </a:rPr>
              <a:t>Overview</a:t>
            </a:r>
            <a:r>
              <a:rPr lang="sv-SE" sz="1800" cap="none" dirty="0" smtClean="0">
                <a:latin typeface="Arial" charset="0"/>
                <a:cs typeface="Arial" charset="0"/>
              </a:rPr>
              <a:t>: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985218" y="3187711"/>
            <a:ext cx="1532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YIG Hybrid Materials Formation and </a:t>
            </a:r>
            <a:r>
              <a:rPr lang="sv-SE" b="1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Scaling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759745" y="1382956"/>
            <a:ext cx="15320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r>
              <a:rPr lang="sv-SE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Lund University</a:t>
            </a:r>
          </a:p>
          <a:p>
            <a:r>
              <a:rPr lang="sv-SE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Chemical</a:t>
            </a:r>
            <a:r>
              <a:rPr lang="sv-SE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sv-SE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Physics</a:t>
            </a:r>
            <a:endParaRPr lang="sv-SE" b="1" dirty="0">
              <a:solidFill>
                <a:schemeClr val="tx2"/>
              </a:solidFill>
            </a:endParaRPr>
          </a:p>
        </p:txBody>
      </p:sp>
      <p:sp>
        <p:nvSpPr>
          <p:cNvPr id="95" name="textruta 94"/>
          <p:cNvSpPr txBox="1"/>
          <p:nvPr/>
        </p:nvSpPr>
        <p:spPr>
          <a:xfrm>
            <a:off x="2320878" y="3462277"/>
            <a:ext cx="610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 smtClean="0">
                <a:solidFill>
                  <a:srgbClr val="FF0000"/>
                </a:solidFill>
              </a:rPr>
              <a:t>open</a:t>
            </a:r>
            <a:endParaRPr lang="sv-S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err="1" smtClean="0"/>
              <a:t>Other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phenomena</a:t>
            </a:r>
            <a:r>
              <a:rPr lang="sv-SE" sz="1800" cap="none" dirty="0" smtClean="0"/>
              <a:t> in ABX</a:t>
            </a:r>
            <a:r>
              <a:rPr lang="sv-SE" sz="1800" cap="none" baseline="-25000" dirty="0" smtClean="0"/>
              <a:t>3</a:t>
            </a:r>
            <a:r>
              <a:rPr lang="sv-SE" sz="1800" cap="none" dirty="0" smtClean="0"/>
              <a:t> perovskite </a:t>
            </a:r>
            <a:r>
              <a:rPr lang="sv-SE" sz="1800" cap="none" dirty="0" err="1" smtClean="0"/>
              <a:t>upon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light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soaking</a:t>
            </a:r>
            <a:endParaRPr lang="sv-SE" sz="1800" cap="non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485" y="1839506"/>
            <a:ext cx="5541053" cy="4205694"/>
          </a:xfrm>
          <a:prstGeom prst="rect">
            <a:avLst/>
          </a:prstGeom>
        </p:spPr>
      </p:pic>
      <p:sp>
        <p:nvSpPr>
          <p:cNvPr id="18" name="Rektangel 17"/>
          <p:cNvSpPr/>
          <p:nvPr/>
        </p:nvSpPr>
        <p:spPr>
          <a:xfrm>
            <a:off x="0" y="6479688"/>
            <a:ext cx="5204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Tian et al.,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Phys. Chem. Chem. Phys.,17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24978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(2015)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231901" y="1165608"/>
            <a:ext cx="6909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 smtClean="0"/>
              <a:t>Photoluminescence</a:t>
            </a:r>
            <a:r>
              <a:rPr lang="sv-SE" sz="2000" dirty="0" smtClean="0"/>
              <a:t> </a:t>
            </a:r>
            <a:r>
              <a:rPr lang="sv-SE" sz="2000" dirty="0" err="1" smtClean="0"/>
              <a:t>enhancement</a:t>
            </a:r>
            <a:r>
              <a:rPr lang="sv-SE" sz="2000" dirty="0" smtClean="0"/>
              <a:t> in MAPbI</a:t>
            </a:r>
            <a:r>
              <a:rPr lang="sv-SE" sz="2000" baseline="-25000" dirty="0" smtClean="0"/>
              <a:t>3 </a:t>
            </a:r>
            <a:r>
              <a:rPr lang="sv-SE" sz="2000" dirty="0" err="1" smtClean="0"/>
              <a:t>during</a:t>
            </a:r>
            <a:r>
              <a:rPr lang="sv-SE" sz="2000" dirty="0" smtClean="0"/>
              <a:t> </a:t>
            </a:r>
            <a:r>
              <a:rPr lang="sv-SE" sz="2000" dirty="0" err="1" smtClean="0"/>
              <a:t>light</a:t>
            </a:r>
            <a:r>
              <a:rPr lang="sv-SE" sz="2000" dirty="0" smtClean="0"/>
              <a:t> </a:t>
            </a:r>
            <a:r>
              <a:rPr lang="sv-SE" sz="2000" dirty="0" err="1" smtClean="0"/>
              <a:t>soaking</a:t>
            </a:r>
            <a:r>
              <a:rPr lang="sv-SE" sz="2000" dirty="0" smtClean="0"/>
              <a:t>.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xmlns="" val="37731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dirty="0" smtClean="0">
                <a:solidFill>
                  <a:prstClr val="white"/>
                </a:solidFill>
              </a:rPr>
              <a:t>Different </a:t>
            </a:r>
            <a:r>
              <a:rPr lang="sv-SE" sz="1800" dirty="0" err="1" smtClean="0">
                <a:solidFill>
                  <a:prstClr val="white"/>
                </a:solidFill>
              </a:rPr>
              <a:t>growth</a:t>
            </a:r>
            <a:r>
              <a:rPr lang="sv-SE" sz="1800" dirty="0" smtClean="0">
                <a:solidFill>
                  <a:prstClr val="white"/>
                </a:solidFill>
              </a:rPr>
              <a:t> </a:t>
            </a:r>
            <a:r>
              <a:rPr lang="sv-SE" sz="1800" dirty="0" err="1" smtClean="0">
                <a:solidFill>
                  <a:prstClr val="white"/>
                </a:solidFill>
              </a:rPr>
              <a:t>mechanisms</a:t>
            </a:r>
            <a:r>
              <a:rPr lang="sv-SE" sz="1800" dirty="0" smtClean="0">
                <a:solidFill>
                  <a:prstClr val="white"/>
                </a:solidFill>
              </a:rPr>
              <a:t> </a:t>
            </a:r>
            <a:r>
              <a:rPr lang="sv-SE" sz="1800" dirty="0" err="1" smtClean="0">
                <a:solidFill>
                  <a:prstClr val="white"/>
                </a:solidFill>
              </a:rPr>
              <a:t>rationalize</a:t>
            </a:r>
            <a:r>
              <a:rPr lang="sv-SE" sz="1800" dirty="0" smtClean="0">
                <a:solidFill>
                  <a:prstClr val="white"/>
                </a:solidFill>
              </a:rPr>
              <a:t> </a:t>
            </a:r>
            <a:r>
              <a:rPr lang="sv-SE" sz="1800" dirty="0" err="1" smtClean="0">
                <a:solidFill>
                  <a:prstClr val="white"/>
                </a:solidFill>
              </a:rPr>
              <a:t>difference</a:t>
            </a:r>
            <a:r>
              <a:rPr lang="sv-SE" sz="1800" dirty="0" smtClean="0">
                <a:solidFill>
                  <a:prstClr val="white"/>
                </a:solidFill>
              </a:rPr>
              <a:t> in </a:t>
            </a:r>
            <a:r>
              <a:rPr lang="sv-SE" sz="1800" dirty="0" err="1" smtClean="0">
                <a:solidFill>
                  <a:prstClr val="white"/>
                </a:solidFill>
              </a:rPr>
              <a:t>ionic</a:t>
            </a:r>
            <a:r>
              <a:rPr lang="sv-SE" sz="1800" dirty="0" smtClean="0">
                <a:solidFill>
                  <a:prstClr val="white"/>
                </a:solidFill>
              </a:rPr>
              <a:t> </a:t>
            </a:r>
            <a:r>
              <a:rPr lang="sv-SE" sz="1800" dirty="0" err="1" smtClean="0">
                <a:solidFill>
                  <a:prstClr val="white"/>
                </a:solidFill>
              </a:rPr>
              <a:t>homogeneity</a:t>
            </a:r>
            <a:endParaRPr lang="sv-SE" dirty="0"/>
          </a:p>
        </p:txBody>
      </p:sp>
      <p:pic>
        <p:nvPicPr>
          <p:cNvPr id="5" name="Bildobjekt 4" descr="photodeg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4533" y="643467"/>
            <a:ext cx="7315200" cy="54864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5401" y="0"/>
            <a:ext cx="9118600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6455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96088" y="6356350"/>
            <a:ext cx="2133600" cy="365125"/>
          </a:xfrm>
        </p:spPr>
        <p:txBody>
          <a:bodyPr/>
          <a:lstStyle/>
          <a:p>
            <a:fld id="{3D81349A-D291-4AE1-BDEC-EACB936DE70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7" name="Bildobjekt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58" y="2076234"/>
            <a:ext cx="3669439" cy="3197654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533" y="2168522"/>
            <a:ext cx="4532512" cy="3105366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0" y="6479688"/>
            <a:ext cx="361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Brivio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 et al.,</a:t>
            </a:r>
            <a:r>
              <a:rPr lang="hu-HU" dirty="0" smtClean="0">
                <a:solidFill>
                  <a:schemeClr val="bg1">
                    <a:lumMod val="50000"/>
                  </a:schemeClr>
                </a:solidFill>
              </a:rPr>
              <a:t> J. Phys. Chem Lett. 2016</a:t>
            </a:r>
            <a:endParaRPr lang="sv-S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1820116" y="1028700"/>
            <a:ext cx="5342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 smtClean="0"/>
              <a:t>Brivio</a:t>
            </a:r>
            <a:r>
              <a:rPr lang="sv-SE" sz="2000" dirty="0" smtClean="0"/>
              <a:t>/Walsh </a:t>
            </a:r>
            <a:r>
              <a:rPr lang="sv-SE" sz="2000" dirty="0" err="1" smtClean="0"/>
              <a:t>suggest</a:t>
            </a:r>
            <a:r>
              <a:rPr lang="sv-SE" sz="2000" dirty="0" smtClean="0"/>
              <a:t> </a:t>
            </a:r>
            <a:r>
              <a:rPr lang="sv-SE" sz="2000" dirty="0" err="1" smtClean="0"/>
              <a:t>existance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</a:t>
            </a:r>
            <a:r>
              <a:rPr lang="sv-SE" sz="2000" dirty="0" err="1" smtClean="0"/>
              <a:t>local</a:t>
            </a:r>
            <a:r>
              <a:rPr lang="sv-SE" sz="2000" dirty="0" smtClean="0"/>
              <a:t> </a:t>
            </a:r>
            <a:r>
              <a:rPr lang="sv-SE" sz="2000" dirty="0" err="1" smtClean="0"/>
              <a:t>energetic</a:t>
            </a:r>
            <a:r>
              <a:rPr lang="sv-SE" sz="2000" dirty="0" smtClean="0"/>
              <a:t> minimum from </a:t>
            </a:r>
            <a:r>
              <a:rPr lang="sv-SE" sz="2000" dirty="0" err="1" smtClean="0"/>
              <a:t>theoretical</a:t>
            </a:r>
            <a:r>
              <a:rPr lang="sv-SE" sz="2000" dirty="0" smtClean="0"/>
              <a:t> </a:t>
            </a:r>
            <a:r>
              <a:rPr lang="sv-SE" sz="2000" dirty="0" err="1" smtClean="0"/>
              <a:t>calculations</a:t>
            </a:r>
            <a:r>
              <a:rPr lang="sv-SE" sz="2000" dirty="0" smtClean="0"/>
              <a:t>.</a:t>
            </a:r>
            <a:endParaRPr lang="sv-SE" sz="2000" dirty="0"/>
          </a:p>
        </p:txBody>
      </p:sp>
      <p:cxnSp>
        <p:nvCxnSpPr>
          <p:cNvPr id="21" name="Rak pil 20"/>
          <p:cNvCxnSpPr/>
          <p:nvPr/>
        </p:nvCxnSpPr>
        <p:spPr>
          <a:xfrm>
            <a:off x="5638800" y="3111500"/>
            <a:ext cx="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ktangel 21"/>
          <p:cNvSpPr/>
          <p:nvPr/>
        </p:nvSpPr>
        <p:spPr>
          <a:xfrm>
            <a:off x="901392" y="125968"/>
            <a:ext cx="444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Hypothesis</a:t>
            </a:r>
            <a:r>
              <a:rPr lang="sv-SE" b="1" dirty="0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#2: </a:t>
            </a:r>
            <a:r>
              <a:rPr lang="sv-SE" b="1" dirty="0" err="1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Free</a:t>
            </a:r>
            <a:r>
              <a:rPr lang="sv-SE" b="1" dirty="0" smtClean="0">
                <a:solidFill>
                  <a:prstClr val="white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Energy Minimum?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1168400" y="5682734"/>
            <a:ext cx="7035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 smtClean="0">
                <a:solidFill>
                  <a:srgbClr val="0000FF"/>
                </a:solidFill>
              </a:rPr>
              <a:t>Possibly</a:t>
            </a:r>
            <a:r>
              <a:rPr lang="sv-SE" sz="2000" dirty="0" smtClean="0">
                <a:solidFill>
                  <a:srgbClr val="0000FF"/>
                </a:solidFill>
              </a:rPr>
              <a:t> the </a:t>
            </a:r>
            <a:r>
              <a:rPr lang="sv-SE" sz="2000" dirty="0" err="1" smtClean="0">
                <a:solidFill>
                  <a:srgbClr val="0000FF"/>
                </a:solidFill>
              </a:rPr>
              <a:t>reason</a:t>
            </a:r>
            <a:r>
              <a:rPr lang="sv-SE" sz="2000" dirty="0" smtClean="0">
                <a:solidFill>
                  <a:srgbClr val="0000FF"/>
                </a:solidFill>
              </a:rPr>
              <a:t>. </a:t>
            </a:r>
            <a:r>
              <a:rPr lang="sv-SE" sz="2000" dirty="0" err="1" smtClean="0">
                <a:solidFill>
                  <a:srgbClr val="0000FF"/>
                </a:solidFill>
              </a:rPr>
              <a:t>Are</a:t>
            </a:r>
            <a:r>
              <a:rPr lang="sv-SE" sz="2000" dirty="0" smtClean="0">
                <a:solidFill>
                  <a:srgbClr val="0000FF"/>
                </a:solidFill>
              </a:rPr>
              <a:t> </a:t>
            </a:r>
            <a:r>
              <a:rPr lang="sv-SE" sz="2000" dirty="0" err="1" smtClean="0">
                <a:solidFill>
                  <a:srgbClr val="0000FF"/>
                </a:solidFill>
              </a:rPr>
              <a:t>there</a:t>
            </a:r>
            <a:r>
              <a:rPr lang="sv-SE" sz="2000" dirty="0" smtClean="0">
                <a:solidFill>
                  <a:srgbClr val="0000FF"/>
                </a:solidFill>
              </a:rPr>
              <a:t> </a:t>
            </a:r>
            <a:r>
              <a:rPr lang="sv-SE" sz="2000" dirty="0" err="1" smtClean="0">
                <a:solidFill>
                  <a:srgbClr val="0000FF"/>
                </a:solidFill>
              </a:rPr>
              <a:t>preferential</a:t>
            </a:r>
            <a:r>
              <a:rPr lang="sv-SE" sz="2000" dirty="0" smtClean="0">
                <a:solidFill>
                  <a:srgbClr val="0000FF"/>
                </a:solidFill>
              </a:rPr>
              <a:t> </a:t>
            </a:r>
            <a:r>
              <a:rPr lang="sv-SE" sz="2000" dirty="0" err="1" smtClean="0">
                <a:solidFill>
                  <a:srgbClr val="0000FF"/>
                </a:solidFill>
              </a:rPr>
              <a:t>phases</a:t>
            </a:r>
            <a:r>
              <a:rPr lang="sv-SE" sz="2000" dirty="0" smtClean="0">
                <a:solidFill>
                  <a:srgbClr val="0000FF"/>
                </a:solidFill>
              </a:rPr>
              <a:t> </a:t>
            </a:r>
            <a:r>
              <a:rPr lang="sv-SE" sz="2000" dirty="0" err="1" smtClean="0">
                <a:solidFill>
                  <a:srgbClr val="0000FF"/>
                </a:solidFill>
              </a:rPr>
              <a:t>during</a:t>
            </a:r>
            <a:r>
              <a:rPr lang="sv-SE" sz="2000" dirty="0" smtClean="0">
                <a:solidFill>
                  <a:srgbClr val="0000FF"/>
                </a:solidFill>
              </a:rPr>
              <a:t> </a:t>
            </a:r>
            <a:r>
              <a:rPr lang="sv-SE" sz="2000" dirty="0" err="1" smtClean="0">
                <a:solidFill>
                  <a:srgbClr val="0000FF"/>
                </a:solidFill>
              </a:rPr>
              <a:t>growth</a:t>
            </a:r>
            <a:r>
              <a:rPr lang="sv-SE" sz="20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1" name="Rektangel 10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7519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XRDma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1" y="2729625"/>
            <a:ext cx="5994399" cy="421437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0" y="6507202"/>
            <a:ext cx="2987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Sörell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/Unger (experimental data)</a:t>
            </a:r>
            <a:endParaRPr lang="sv-SE" sz="1600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32" y="736611"/>
            <a:ext cx="4754167" cy="2331176"/>
          </a:xfrm>
          <a:prstGeom prst="rect">
            <a:avLst/>
          </a:prstGeom>
        </p:spPr>
      </p:pic>
      <p:cxnSp>
        <p:nvCxnSpPr>
          <p:cNvPr id="9" name="Rak 8"/>
          <p:cNvCxnSpPr/>
          <p:nvPr/>
        </p:nvCxnSpPr>
        <p:spPr>
          <a:xfrm>
            <a:off x="3149600" y="1409700"/>
            <a:ext cx="0" cy="4826000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k 12"/>
          <p:cNvCxnSpPr/>
          <p:nvPr/>
        </p:nvCxnSpPr>
        <p:spPr>
          <a:xfrm>
            <a:off x="5321300" y="1600200"/>
            <a:ext cx="0" cy="4826000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ktangel 10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 err="1" smtClean="0"/>
              <a:t>Light</a:t>
            </a:r>
            <a:r>
              <a:rPr lang="sv-SE" sz="2000" dirty="0" smtClean="0"/>
              <a:t> drives </a:t>
            </a:r>
            <a:r>
              <a:rPr lang="sv-SE" sz="2000" dirty="0" err="1" smtClean="0"/>
              <a:t>to</a:t>
            </a:r>
            <a:r>
              <a:rPr lang="sv-SE" sz="2000" dirty="0" smtClean="0"/>
              <a:t> </a:t>
            </a:r>
            <a:r>
              <a:rPr lang="sv-SE" sz="2000" dirty="0" err="1" smtClean="0"/>
              <a:t>thermodynamically</a:t>
            </a:r>
            <a:r>
              <a:rPr lang="sv-SE" sz="2000" dirty="0" smtClean="0"/>
              <a:t> </a:t>
            </a:r>
            <a:r>
              <a:rPr lang="sv-SE" sz="2000" dirty="0" err="1" smtClean="0"/>
              <a:t>stable</a:t>
            </a:r>
            <a:r>
              <a:rPr lang="sv-SE" sz="2000" dirty="0" smtClean="0"/>
              <a:t> </a:t>
            </a:r>
            <a:r>
              <a:rPr lang="sv-SE" sz="2000" dirty="0" err="1" smtClean="0"/>
              <a:t>phase-segregated</a:t>
            </a:r>
            <a:r>
              <a:rPr lang="sv-SE" sz="2000" dirty="0" smtClean="0"/>
              <a:t> </a:t>
            </a:r>
            <a:r>
              <a:rPr lang="sv-SE" sz="2000" dirty="0" err="1" smtClean="0"/>
              <a:t>state</a:t>
            </a:r>
            <a:r>
              <a:rPr lang="sv-SE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6669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ightDarkXR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4248" y="626535"/>
            <a:ext cx="5654945" cy="3420533"/>
          </a:xfrm>
          <a:prstGeom prst="rect">
            <a:avLst/>
          </a:prstGeom>
        </p:spPr>
      </p:pic>
      <p:pic>
        <p:nvPicPr>
          <p:cNvPr id="6" name="Bildobjekt 5" descr="light induced PL shift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5199" y="4015570"/>
            <a:ext cx="5012266" cy="273396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dirty="0" err="1" smtClean="0"/>
              <a:t>Light</a:t>
            </a:r>
            <a:r>
              <a:rPr lang="sv-SE" sz="1800" dirty="0" smtClean="0"/>
              <a:t> </a:t>
            </a:r>
            <a:r>
              <a:rPr lang="sv-SE" sz="1800" dirty="0" err="1" smtClean="0"/>
              <a:t>induced</a:t>
            </a:r>
            <a:r>
              <a:rPr lang="sv-SE" sz="1800" dirty="0" smtClean="0"/>
              <a:t> </a:t>
            </a:r>
            <a:r>
              <a:rPr lang="sv-SE" sz="1800" dirty="0" err="1" smtClean="0"/>
              <a:t>changes</a:t>
            </a:r>
            <a:r>
              <a:rPr lang="sv-SE" sz="1800" dirty="0" smtClean="0"/>
              <a:t> in X-</a:t>
            </a:r>
            <a:r>
              <a:rPr lang="sv-SE" sz="1800" dirty="0" err="1" smtClean="0"/>
              <a:t>ray</a:t>
            </a:r>
            <a:r>
              <a:rPr lang="sv-SE" sz="1800" dirty="0" smtClean="0"/>
              <a:t> </a:t>
            </a:r>
            <a:r>
              <a:rPr lang="sv-SE" sz="1800" dirty="0" err="1" smtClean="0"/>
              <a:t>diffractograms</a:t>
            </a:r>
            <a:endParaRPr lang="sv-SE" sz="1800" dirty="0"/>
          </a:p>
        </p:txBody>
      </p:sp>
      <p:sp>
        <p:nvSpPr>
          <p:cNvPr id="7" name="Rektangel 6"/>
          <p:cNvSpPr/>
          <p:nvPr/>
        </p:nvSpPr>
        <p:spPr>
          <a:xfrm>
            <a:off x="0" y="6507202"/>
            <a:ext cx="2987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Sörell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/Unger (experimental data)</a:t>
            </a:r>
            <a:endParaRPr lang="sv-SE" sz="1600" dirty="0"/>
          </a:p>
        </p:txBody>
      </p:sp>
      <p:cxnSp>
        <p:nvCxnSpPr>
          <p:cNvPr id="5" name="Rak 4"/>
          <p:cNvCxnSpPr/>
          <p:nvPr/>
        </p:nvCxnSpPr>
        <p:spPr>
          <a:xfrm flipH="1">
            <a:off x="2794000" y="4521200"/>
            <a:ext cx="4140200" cy="254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pil 8"/>
          <p:cNvCxnSpPr/>
          <p:nvPr/>
        </p:nvCxnSpPr>
        <p:spPr>
          <a:xfrm>
            <a:off x="3784600" y="1943100"/>
            <a:ext cx="0" cy="698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ktangel 9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/>
          <p:cNvSpPr txBox="1"/>
          <p:nvPr/>
        </p:nvSpPr>
        <p:spPr>
          <a:xfrm>
            <a:off x="3517900" y="1600200"/>
            <a:ext cx="193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FF0000"/>
                </a:solidFill>
              </a:rPr>
              <a:t>low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energy</a:t>
            </a:r>
            <a:r>
              <a:rPr lang="sv-SE" dirty="0" smtClean="0">
                <a:solidFill>
                  <a:srgbClr val="FF0000"/>
                </a:solidFill>
              </a:rPr>
              <a:t> </a:t>
            </a:r>
            <a:r>
              <a:rPr lang="sv-SE" dirty="0" err="1" smtClean="0">
                <a:solidFill>
                  <a:srgbClr val="FF0000"/>
                </a:solidFill>
              </a:rPr>
              <a:t>phase</a:t>
            </a:r>
            <a:r>
              <a:rPr lang="sv-SE" dirty="0" smtClean="0">
                <a:solidFill>
                  <a:srgbClr val="FF0000"/>
                </a:solidFill>
              </a:rPr>
              <a:t>?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8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dirty="0" err="1"/>
              <a:t>Understanding</a:t>
            </a:r>
            <a:r>
              <a:rPr lang="sv-SE" sz="1800" dirty="0"/>
              <a:t> Formation: </a:t>
            </a:r>
            <a:r>
              <a:rPr lang="sv-SE" sz="1800" dirty="0" err="1" smtClean="0">
                <a:solidFill>
                  <a:prstClr val="white"/>
                </a:solidFill>
              </a:rPr>
              <a:t>MAPb</a:t>
            </a:r>
            <a:r>
              <a:rPr lang="sv-SE" sz="1800" dirty="0">
                <a:solidFill>
                  <a:prstClr val="white"/>
                </a:solidFill>
              </a:rPr>
              <a:t>(</a:t>
            </a:r>
            <a:r>
              <a:rPr lang="sv-SE" sz="1800" dirty="0" smtClean="0">
                <a:solidFill>
                  <a:prstClr val="white"/>
                </a:solidFill>
              </a:rPr>
              <a:t>Br</a:t>
            </a:r>
            <a:r>
              <a:rPr lang="sv-SE" sz="1800" baseline="-25000" dirty="0" smtClean="0">
                <a:solidFill>
                  <a:prstClr val="white"/>
                </a:solidFill>
              </a:rPr>
              <a:t>0.6</a:t>
            </a:r>
            <a:r>
              <a:rPr lang="sv-SE" sz="1800" dirty="0" smtClean="0">
                <a:solidFill>
                  <a:prstClr val="white"/>
                </a:solidFill>
              </a:rPr>
              <a:t>I</a:t>
            </a:r>
            <a:r>
              <a:rPr lang="sv-SE" sz="1800" baseline="-25000" dirty="0" smtClean="0">
                <a:solidFill>
                  <a:prstClr val="white"/>
                </a:solidFill>
              </a:rPr>
              <a:t>0.4</a:t>
            </a:r>
            <a:r>
              <a:rPr lang="sv-SE" sz="1800" dirty="0" smtClean="0">
                <a:solidFill>
                  <a:prstClr val="white"/>
                </a:solidFill>
              </a:rPr>
              <a:t>)</a:t>
            </a:r>
            <a:r>
              <a:rPr lang="sv-SE" sz="1800" baseline="-25000" dirty="0" smtClean="0">
                <a:solidFill>
                  <a:prstClr val="white"/>
                </a:solidFill>
              </a:rPr>
              <a:t>3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5886149" y="6356350"/>
            <a:ext cx="2133600" cy="365125"/>
          </a:xfrm>
        </p:spPr>
        <p:txBody>
          <a:bodyPr/>
          <a:lstStyle/>
          <a:p>
            <a:fld id="{97793DAE-3552-EC4D-B014-9EE6F9CD71C2}" type="slidenum">
              <a:rPr lang="sv-SE" smtClean="0"/>
              <a:pPr/>
              <a:t>38</a:t>
            </a:fld>
            <a:endParaRPr lang="sv-SE"/>
          </a:p>
        </p:txBody>
      </p:sp>
      <p:pic>
        <p:nvPicPr>
          <p:cNvPr id="3" name="Bildobjekt 2" descr="samJinSituUVVi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  <p:pic>
        <p:nvPicPr>
          <p:cNvPr id="34" name="Bildobjekt 33" descr="kinetic traces sam J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698500"/>
            <a:ext cx="3454399" cy="2590799"/>
          </a:xfrm>
          <a:prstGeom prst="rect">
            <a:avLst/>
          </a:prstGeom>
        </p:spPr>
      </p:pic>
      <p:cxnSp>
        <p:nvCxnSpPr>
          <p:cNvPr id="35" name="Rak pil 34"/>
          <p:cNvCxnSpPr/>
          <p:nvPr/>
        </p:nvCxnSpPr>
        <p:spPr>
          <a:xfrm flipV="1">
            <a:off x="3365500" y="3418185"/>
            <a:ext cx="0" cy="236031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EuNew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3133" y="698500"/>
            <a:ext cx="4241800" cy="3181350"/>
          </a:xfrm>
          <a:prstGeom prst="rect">
            <a:avLst/>
          </a:prstGeom>
        </p:spPr>
      </p:pic>
      <p:cxnSp>
        <p:nvCxnSpPr>
          <p:cNvPr id="13" name="Rak 12"/>
          <p:cNvCxnSpPr/>
          <p:nvPr/>
        </p:nvCxnSpPr>
        <p:spPr>
          <a:xfrm>
            <a:off x="7010400" y="812800"/>
            <a:ext cx="0" cy="23749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ruta 4"/>
          <p:cNvSpPr txBox="1"/>
          <p:nvPr/>
        </p:nvSpPr>
        <p:spPr>
          <a:xfrm>
            <a:off x="1828800" y="5029200"/>
            <a:ext cx="1496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rgbClr val="7F7F7F"/>
                </a:solidFill>
              </a:rPr>
              <a:t>Br-rich</a:t>
            </a:r>
            <a:endParaRPr lang="sv-SE" dirty="0" smtClean="0">
              <a:solidFill>
                <a:srgbClr val="7F7F7F"/>
              </a:solidFill>
            </a:endParaRPr>
          </a:p>
          <a:p>
            <a:r>
              <a:rPr lang="sv-SE" dirty="0" err="1" smtClean="0">
                <a:solidFill>
                  <a:srgbClr val="7F7F7F"/>
                </a:solidFill>
              </a:rPr>
              <a:t>MAPb</a:t>
            </a:r>
            <a:r>
              <a:rPr lang="sv-SE" dirty="0" smtClean="0">
                <a:solidFill>
                  <a:srgbClr val="7F7F7F"/>
                </a:solidFill>
              </a:rPr>
              <a:t>(Br</a:t>
            </a:r>
            <a:r>
              <a:rPr lang="sv-SE" baseline="-25000" dirty="0" smtClean="0">
                <a:solidFill>
                  <a:srgbClr val="7F7F7F"/>
                </a:solidFill>
              </a:rPr>
              <a:t>x</a:t>
            </a:r>
            <a:r>
              <a:rPr lang="sv-SE" dirty="0" smtClean="0">
                <a:solidFill>
                  <a:srgbClr val="7F7F7F"/>
                </a:solidFill>
              </a:rPr>
              <a:t>I</a:t>
            </a:r>
            <a:r>
              <a:rPr lang="sv-SE" baseline="-25000" dirty="0" smtClean="0">
                <a:solidFill>
                  <a:srgbClr val="7F7F7F"/>
                </a:solidFill>
              </a:rPr>
              <a:t>1-x</a:t>
            </a:r>
            <a:r>
              <a:rPr lang="sv-SE" dirty="0" smtClean="0">
                <a:solidFill>
                  <a:srgbClr val="7F7F7F"/>
                </a:solidFill>
              </a:rPr>
              <a:t>)</a:t>
            </a:r>
            <a:r>
              <a:rPr lang="sv-SE" baseline="-25000" dirty="0" smtClean="0">
                <a:solidFill>
                  <a:srgbClr val="7F7F7F"/>
                </a:solidFill>
              </a:rPr>
              <a:t>3</a:t>
            </a:r>
          </a:p>
          <a:p>
            <a:r>
              <a:rPr lang="sv-SE" dirty="0" err="1" smtClean="0">
                <a:solidFill>
                  <a:srgbClr val="7F7F7F"/>
                </a:solidFill>
              </a:rPr>
              <a:t>precursor</a:t>
            </a:r>
            <a:r>
              <a:rPr lang="sv-SE" dirty="0">
                <a:solidFill>
                  <a:srgbClr val="7F7F7F"/>
                </a:solidFill>
              </a:rPr>
              <a:t>?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1767773" y="3466921"/>
            <a:ext cx="1557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dirty="0" err="1" smtClean="0">
                <a:solidFill>
                  <a:srgbClr val="0000FF"/>
                </a:solidFill>
              </a:rPr>
              <a:t>Br-rich</a:t>
            </a:r>
            <a:endParaRPr lang="sv-SE" dirty="0" smtClean="0">
              <a:solidFill>
                <a:srgbClr val="0000FF"/>
              </a:solidFill>
            </a:endParaRPr>
          </a:p>
          <a:p>
            <a:pPr algn="r"/>
            <a:r>
              <a:rPr lang="sv-SE" dirty="0" err="1" smtClean="0">
                <a:solidFill>
                  <a:srgbClr val="0000FF"/>
                </a:solidFill>
              </a:rPr>
              <a:t>MAPb</a:t>
            </a:r>
            <a:r>
              <a:rPr lang="sv-SE" dirty="0" smtClean="0">
                <a:solidFill>
                  <a:srgbClr val="0000FF"/>
                </a:solidFill>
              </a:rPr>
              <a:t>(Br</a:t>
            </a:r>
            <a:r>
              <a:rPr lang="sv-SE" baseline="-25000" dirty="0" smtClean="0">
                <a:solidFill>
                  <a:srgbClr val="0000FF"/>
                </a:solidFill>
              </a:rPr>
              <a:t>x</a:t>
            </a:r>
            <a:r>
              <a:rPr lang="sv-SE" dirty="0" smtClean="0">
                <a:solidFill>
                  <a:srgbClr val="0000FF"/>
                </a:solidFill>
              </a:rPr>
              <a:t>I</a:t>
            </a:r>
            <a:r>
              <a:rPr lang="sv-SE" baseline="-25000" dirty="0" smtClean="0">
                <a:solidFill>
                  <a:srgbClr val="0000FF"/>
                </a:solidFill>
              </a:rPr>
              <a:t>1-x</a:t>
            </a:r>
            <a:r>
              <a:rPr lang="sv-SE" dirty="0" smtClean="0">
                <a:solidFill>
                  <a:srgbClr val="0000FF"/>
                </a:solidFill>
              </a:rPr>
              <a:t>)</a:t>
            </a:r>
            <a:r>
              <a:rPr lang="sv-SE" baseline="-25000" dirty="0" smtClean="0">
                <a:solidFill>
                  <a:srgbClr val="0000FF"/>
                </a:solidFill>
              </a:rPr>
              <a:t>3</a:t>
            </a:r>
          </a:p>
          <a:p>
            <a:pPr algn="r"/>
            <a:r>
              <a:rPr lang="sv-SE" dirty="0" err="1" smtClean="0">
                <a:solidFill>
                  <a:srgbClr val="0000FF"/>
                </a:solidFill>
              </a:rPr>
              <a:t>phase</a:t>
            </a:r>
            <a:endParaRPr lang="sv-SE" dirty="0">
              <a:solidFill>
                <a:srgbClr val="0000FF"/>
              </a:solidFill>
            </a:endParaRPr>
          </a:p>
        </p:txBody>
      </p:sp>
      <p:sp>
        <p:nvSpPr>
          <p:cNvPr id="19" name="textruta 18"/>
          <p:cNvSpPr txBox="1"/>
          <p:nvPr/>
        </p:nvSpPr>
        <p:spPr>
          <a:xfrm>
            <a:off x="5410200" y="3953986"/>
            <a:ext cx="1826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I-</a:t>
            </a:r>
            <a:r>
              <a:rPr lang="sv-SE" dirty="0" err="1" smtClean="0">
                <a:solidFill>
                  <a:srgbClr val="FF0000"/>
                </a:solidFill>
              </a:rPr>
              <a:t>rich</a:t>
            </a:r>
            <a:endParaRPr lang="sv-SE" dirty="0" smtClean="0">
              <a:solidFill>
                <a:srgbClr val="FF0000"/>
              </a:solidFill>
            </a:endParaRPr>
          </a:p>
          <a:p>
            <a:r>
              <a:rPr lang="sv-SE" dirty="0" err="1" smtClean="0">
                <a:solidFill>
                  <a:srgbClr val="FF0000"/>
                </a:solidFill>
              </a:rPr>
              <a:t>MAPb</a:t>
            </a:r>
            <a:r>
              <a:rPr lang="sv-SE" dirty="0" smtClean="0">
                <a:solidFill>
                  <a:srgbClr val="FF0000"/>
                </a:solidFill>
              </a:rPr>
              <a:t>(Br</a:t>
            </a:r>
            <a:r>
              <a:rPr lang="sv-SE" baseline="-25000" dirty="0" smtClean="0">
                <a:solidFill>
                  <a:srgbClr val="FF0000"/>
                </a:solidFill>
              </a:rPr>
              <a:t>x</a:t>
            </a:r>
            <a:r>
              <a:rPr lang="sv-SE" dirty="0" smtClean="0">
                <a:solidFill>
                  <a:srgbClr val="FF0000"/>
                </a:solidFill>
              </a:rPr>
              <a:t>I</a:t>
            </a:r>
            <a:r>
              <a:rPr lang="sv-SE" baseline="-25000" dirty="0" smtClean="0">
                <a:solidFill>
                  <a:srgbClr val="FF0000"/>
                </a:solidFill>
              </a:rPr>
              <a:t>1-x</a:t>
            </a:r>
            <a:r>
              <a:rPr lang="sv-SE" dirty="0" smtClean="0">
                <a:solidFill>
                  <a:srgbClr val="FF0000"/>
                </a:solidFill>
              </a:rPr>
              <a:t>)</a:t>
            </a:r>
            <a:r>
              <a:rPr lang="sv-SE" baseline="-25000" dirty="0" smtClean="0">
                <a:solidFill>
                  <a:srgbClr val="FF0000"/>
                </a:solidFill>
              </a:rPr>
              <a:t>3</a:t>
            </a:r>
          </a:p>
          <a:p>
            <a:r>
              <a:rPr lang="sv-SE" dirty="0" err="1" smtClean="0">
                <a:solidFill>
                  <a:srgbClr val="FF0000"/>
                </a:solidFill>
              </a:rPr>
              <a:t>phase</a:t>
            </a:r>
            <a:endParaRPr lang="sv-SE" dirty="0">
              <a:solidFill>
                <a:srgbClr val="FF0000"/>
              </a:solidFill>
            </a:endParaRPr>
          </a:p>
        </p:txBody>
      </p:sp>
      <p:cxnSp>
        <p:nvCxnSpPr>
          <p:cNvPr id="36" name="Rak pil 35"/>
          <p:cNvCxnSpPr/>
          <p:nvPr/>
        </p:nvCxnSpPr>
        <p:spPr>
          <a:xfrm flipV="1">
            <a:off x="5410200" y="3879850"/>
            <a:ext cx="0" cy="20510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Vänster-höger 9"/>
          <p:cNvSpPr/>
          <p:nvPr/>
        </p:nvSpPr>
        <p:spPr>
          <a:xfrm>
            <a:off x="3365500" y="3594100"/>
            <a:ext cx="2044700" cy="977900"/>
          </a:xfrm>
          <a:prstGeom prst="leftRightArrow">
            <a:avLst>
              <a:gd name="adj1" fmla="val 77168"/>
              <a:gd name="adj2" fmla="val 38680"/>
            </a:avLst>
          </a:prstGeom>
          <a:solidFill>
            <a:srgbClr val="660066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/>
          <p:cNvSpPr txBox="1"/>
          <p:nvPr/>
        </p:nvSpPr>
        <p:spPr>
          <a:xfrm>
            <a:off x="3423858" y="3707765"/>
            <a:ext cx="198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 smtClean="0">
                <a:solidFill>
                  <a:schemeClr val="bg1"/>
                </a:solidFill>
              </a:rPr>
              <a:t>Heat drives </a:t>
            </a:r>
            <a:r>
              <a:rPr lang="sv-SE" sz="2000" b="1" dirty="0" err="1" smtClean="0">
                <a:solidFill>
                  <a:schemeClr val="bg1"/>
                </a:solidFill>
              </a:rPr>
              <a:t>ion</a:t>
            </a:r>
            <a:r>
              <a:rPr lang="sv-SE" sz="2000" b="1" dirty="0" smtClean="0">
                <a:solidFill>
                  <a:schemeClr val="bg1"/>
                </a:solidFill>
              </a:rPr>
              <a:t> </a:t>
            </a:r>
            <a:r>
              <a:rPr lang="sv-SE" sz="2000" b="1" dirty="0" err="1" smtClean="0">
                <a:solidFill>
                  <a:schemeClr val="bg1"/>
                </a:solidFill>
              </a:rPr>
              <a:t>homogenization</a:t>
            </a:r>
            <a:endParaRPr lang="sv-SE" sz="2000" b="1" dirty="0">
              <a:solidFill>
                <a:schemeClr val="bg1"/>
              </a:solidFill>
            </a:endParaRPr>
          </a:p>
        </p:txBody>
      </p:sp>
      <p:sp>
        <p:nvSpPr>
          <p:cNvPr id="25" name="Rektangel 24"/>
          <p:cNvSpPr/>
          <p:nvPr/>
        </p:nvSpPr>
        <p:spPr>
          <a:xfrm>
            <a:off x="0" y="6507202"/>
            <a:ext cx="3501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Unger et al. (manuscript in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preparation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sv-SE" sz="1600" dirty="0"/>
          </a:p>
        </p:txBody>
      </p:sp>
      <p:sp>
        <p:nvSpPr>
          <p:cNvPr id="17" name="Rektangel 16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1222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smtClean="0"/>
              <a:t>Photo-</a:t>
            </a:r>
            <a:r>
              <a:rPr lang="sv-SE" sz="1800" cap="none" dirty="0" err="1" smtClean="0"/>
              <a:t>induced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trap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state</a:t>
            </a:r>
            <a:r>
              <a:rPr lang="sv-SE" sz="1800" cap="none" dirty="0" smtClean="0"/>
              <a:t> formation</a:t>
            </a:r>
            <a:r>
              <a:rPr lang="sv-SE" sz="1800" cap="none" dirty="0"/>
              <a:t> </a:t>
            </a:r>
            <a:r>
              <a:rPr lang="sv-SE" sz="1800" cap="none" dirty="0" smtClean="0"/>
              <a:t>in FA/</a:t>
            </a:r>
            <a:r>
              <a:rPr lang="sv-SE" sz="1800" cap="none" dirty="0" err="1" smtClean="0"/>
              <a:t>Cs</a:t>
            </a:r>
            <a:r>
              <a:rPr lang="sv-SE" sz="1800" cap="none" dirty="0" smtClean="0"/>
              <a:t> </a:t>
            </a:r>
            <a:r>
              <a:rPr lang="sv-SE" sz="1800" cap="none" dirty="0" err="1" smtClean="0"/>
              <a:t>compounds</a:t>
            </a:r>
            <a:endParaRPr lang="sv-SE" sz="1800" cap="none" dirty="0"/>
          </a:p>
        </p:txBody>
      </p:sp>
      <p:pic>
        <p:nvPicPr>
          <p:cNvPr id="13" name="Bildobjekt 12" descr="QSWW2016addedFAcompounds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53738"/>
            <a:ext cx="4504267" cy="3378200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2455338"/>
            <a:ext cx="4067007" cy="3124200"/>
          </a:xfrm>
          <a:prstGeom prst="rect">
            <a:avLst/>
          </a:prstGeom>
        </p:spPr>
      </p:pic>
      <p:sp>
        <p:nvSpPr>
          <p:cNvPr id="16" name="Ellips 15"/>
          <p:cNvSpPr/>
          <p:nvPr/>
        </p:nvSpPr>
        <p:spPr>
          <a:xfrm>
            <a:off x="7544158" y="4133949"/>
            <a:ext cx="279160" cy="264802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Box 8"/>
          <p:cNvSpPr txBox="1"/>
          <p:nvPr/>
        </p:nvSpPr>
        <p:spPr>
          <a:xfrm>
            <a:off x="4679279" y="6519446"/>
            <a:ext cx="446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additional data from </a:t>
            </a:r>
            <a:r>
              <a:rPr lang="en-US" sz="1600" dirty="0" err="1" smtClean="0">
                <a:solidFill>
                  <a:srgbClr val="7F7F7F"/>
                </a:solidFill>
                <a:latin typeface="Calibri"/>
                <a:cs typeface="Calibri"/>
              </a:rPr>
              <a:t>McMeekin</a:t>
            </a:r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 et al. Science 2016</a:t>
            </a:r>
            <a:endParaRPr lang="en-US" sz="1600" i="1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3" name="5-udd 2"/>
          <p:cNvSpPr/>
          <p:nvPr/>
        </p:nvSpPr>
        <p:spPr>
          <a:xfrm>
            <a:off x="7061200" y="3966638"/>
            <a:ext cx="165100" cy="167311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5-udd 9"/>
          <p:cNvSpPr/>
          <p:nvPr/>
        </p:nvSpPr>
        <p:spPr>
          <a:xfrm>
            <a:off x="7073900" y="4271438"/>
            <a:ext cx="165100" cy="167311"/>
          </a:xfrm>
          <a:prstGeom prst="star5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pil 4"/>
          <p:cNvCxnSpPr>
            <a:stCxn id="3" idx="0"/>
            <a:endCxn id="10" idx="0"/>
          </p:cNvCxnSpPr>
          <p:nvPr/>
        </p:nvCxnSpPr>
        <p:spPr>
          <a:xfrm>
            <a:off x="7143750" y="3966638"/>
            <a:ext cx="12700" cy="3048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647700" y="1174815"/>
            <a:ext cx="828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latin typeface="Calibri"/>
                <a:cs typeface="Calibri"/>
              </a:rPr>
              <a:t>”</a:t>
            </a:r>
            <a:r>
              <a:rPr lang="sv-SE" sz="2400" dirty="0" err="1" smtClean="0">
                <a:latin typeface="Calibri"/>
                <a:cs typeface="Calibri"/>
              </a:rPr>
              <a:t>Stable</a:t>
            </a:r>
            <a:r>
              <a:rPr lang="sv-SE" sz="2400" dirty="0" smtClean="0">
                <a:latin typeface="Calibri"/>
                <a:cs typeface="Calibri"/>
              </a:rPr>
              <a:t> </a:t>
            </a:r>
            <a:r>
              <a:rPr lang="sv-SE" sz="2400" dirty="0" err="1" smtClean="0">
                <a:latin typeface="Calibri"/>
                <a:cs typeface="Calibri"/>
              </a:rPr>
              <a:t>compounds</a:t>
            </a:r>
            <a:r>
              <a:rPr lang="sv-SE" sz="2400" dirty="0" smtClean="0">
                <a:latin typeface="Calibri"/>
                <a:cs typeface="Calibri"/>
              </a:rPr>
              <a:t>” FA</a:t>
            </a:r>
            <a:r>
              <a:rPr lang="sv-SE" sz="2400" baseline="-25000" dirty="0" smtClean="0">
                <a:latin typeface="Calibri"/>
                <a:cs typeface="Calibri"/>
              </a:rPr>
              <a:t>0.83</a:t>
            </a:r>
            <a:r>
              <a:rPr lang="sv-SE" sz="2400" dirty="0" smtClean="0">
                <a:latin typeface="Calibri"/>
                <a:cs typeface="Calibri"/>
              </a:rPr>
              <a:t>Cs</a:t>
            </a:r>
            <a:r>
              <a:rPr lang="sv-SE" sz="2400" baseline="-25000" dirty="0" smtClean="0">
                <a:latin typeface="Calibri"/>
                <a:cs typeface="Calibri"/>
              </a:rPr>
              <a:t>0.17</a:t>
            </a:r>
            <a:r>
              <a:rPr lang="sv-SE" sz="2400" dirty="0" smtClean="0">
                <a:latin typeface="Calibri"/>
                <a:cs typeface="Calibri"/>
              </a:rPr>
              <a:t>Pb(I</a:t>
            </a:r>
            <a:r>
              <a:rPr lang="sv-SE" sz="2400" baseline="-25000" dirty="0" smtClean="0">
                <a:latin typeface="Calibri"/>
                <a:cs typeface="Calibri"/>
              </a:rPr>
              <a:t>0.6</a:t>
            </a:r>
            <a:r>
              <a:rPr lang="sv-SE" sz="2400" dirty="0" smtClean="0">
                <a:latin typeface="Calibri"/>
                <a:cs typeface="Calibri"/>
              </a:rPr>
              <a:t>Br</a:t>
            </a:r>
            <a:r>
              <a:rPr lang="sv-SE" sz="2400" baseline="-25000" dirty="0" smtClean="0">
                <a:latin typeface="Calibri"/>
                <a:cs typeface="Calibri"/>
              </a:rPr>
              <a:t>0.4</a:t>
            </a:r>
            <a:r>
              <a:rPr lang="sv-SE" sz="2400" dirty="0" smtClean="0">
                <a:latin typeface="Calibri"/>
                <a:cs typeface="Calibri"/>
              </a:rPr>
              <a:t>)</a:t>
            </a:r>
            <a:r>
              <a:rPr lang="sv-SE" sz="2400" baseline="-25000" dirty="0" smtClean="0">
                <a:latin typeface="Calibri"/>
                <a:cs typeface="Calibri"/>
              </a:rPr>
              <a:t>3</a:t>
            </a:r>
            <a:r>
              <a:rPr lang="sv-SE" sz="2400" dirty="0" smtClean="0">
                <a:latin typeface="Calibri"/>
                <a:cs typeface="Calibri"/>
              </a:rPr>
              <a:t>?</a:t>
            </a:r>
            <a:endParaRPr lang="sv-SE" sz="2400" b="1" dirty="0" smtClean="0">
              <a:solidFill>
                <a:srgbClr val="2E9FD3"/>
              </a:solidFill>
              <a:latin typeface="Calibri"/>
              <a:cs typeface="Calibri"/>
            </a:endParaRPr>
          </a:p>
        </p:txBody>
      </p:sp>
      <p:sp>
        <p:nvSpPr>
          <p:cNvPr id="19" name="textruta 18"/>
          <p:cNvSpPr txBox="1"/>
          <p:nvPr/>
        </p:nvSpPr>
        <p:spPr>
          <a:xfrm>
            <a:off x="7904895" y="409787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ca. 1.7 eV</a:t>
            </a:r>
            <a:endParaRPr lang="sv-SE" dirty="0"/>
          </a:p>
        </p:txBody>
      </p:sp>
      <p:sp>
        <p:nvSpPr>
          <p:cNvPr id="20" name="Rektangel 19"/>
          <p:cNvSpPr/>
          <p:nvPr/>
        </p:nvSpPr>
        <p:spPr>
          <a:xfrm rot="5400000">
            <a:off x="6970978" y="2681028"/>
            <a:ext cx="524930" cy="33924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1000">
                <a:schemeClr val="accent1">
                  <a:shade val="93000"/>
                  <a:satMod val="130000"/>
                  <a:alpha val="5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Rak pil 5"/>
          <p:cNvCxnSpPr/>
          <p:nvPr/>
        </p:nvCxnSpPr>
        <p:spPr>
          <a:xfrm>
            <a:off x="7683500" y="4398751"/>
            <a:ext cx="0" cy="65584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ktangel 14"/>
          <p:cNvSpPr/>
          <p:nvPr/>
        </p:nvSpPr>
        <p:spPr>
          <a:xfrm>
            <a:off x="25401" y="0"/>
            <a:ext cx="9118600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6626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4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1120721" y="1160400"/>
            <a:ext cx="7413679" cy="4956115"/>
            <a:chOff x="950183" y="983677"/>
            <a:chExt cx="8249519" cy="5217038"/>
          </a:xfrm>
        </p:grpSpPr>
        <p:grpSp>
          <p:nvGrpSpPr>
            <p:cNvPr id="8" name="Grupp 7"/>
            <p:cNvGrpSpPr/>
            <p:nvPr/>
          </p:nvGrpSpPr>
          <p:grpSpPr>
            <a:xfrm>
              <a:off x="950183" y="983677"/>
              <a:ext cx="8249519" cy="5217038"/>
              <a:chOff x="462771" y="157004"/>
              <a:chExt cx="8249519" cy="6656757"/>
            </a:xfrm>
          </p:grpSpPr>
          <p:cxnSp>
            <p:nvCxnSpPr>
              <p:cNvPr id="10" name="Rak pil 9"/>
              <p:cNvCxnSpPr/>
              <p:nvPr/>
            </p:nvCxnSpPr>
            <p:spPr>
              <a:xfrm>
                <a:off x="1338429" y="5997576"/>
                <a:ext cx="5977485" cy="227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Rak pil 10"/>
              <p:cNvCxnSpPr/>
              <p:nvPr/>
            </p:nvCxnSpPr>
            <p:spPr>
              <a:xfrm flipV="1">
                <a:off x="1360948" y="157004"/>
                <a:ext cx="0" cy="58147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Frihandsfigur 11"/>
              <p:cNvSpPr/>
              <p:nvPr/>
            </p:nvSpPr>
            <p:spPr>
              <a:xfrm>
                <a:off x="1641484" y="4442803"/>
                <a:ext cx="3290325" cy="1212145"/>
              </a:xfrm>
              <a:custGeom>
                <a:avLst/>
                <a:gdLst>
                  <a:gd name="connsiteX0" fmla="*/ 0 w 3160444"/>
                  <a:gd name="connsiteY0" fmla="*/ 1212145 h 1212145"/>
                  <a:gd name="connsiteX1" fmla="*/ 692700 w 3160444"/>
                  <a:gd name="connsiteY1" fmla="*/ 1125563 h 1212145"/>
                  <a:gd name="connsiteX2" fmla="*/ 1717319 w 3160444"/>
                  <a:gd name="connsiteY2" fmla="*/ 909109 h 1212145"/>
                  <a:gd name="connsiteX3" fmla="*/ 2539900 w 3160444"/>
                  <a:gd name="connsiteY3" fmla="*/ 505061 h 1212145"/>
                  <a:gd name="connsiteX4" fmla="*/ 3160444 w 3160444"/>
                  <a:gd name="connsiteY4" fmla="*/ 0 h 12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0444" h="1212145">
                    <a:moveTo>
                      <a:pt x="0" y="1212145"/>
                    </a:moveTo>
                    <a:cubicBezTo>
                      <a:pt x="203240" y="1194107"/>
                      <a:pt x="406480" y="1176069"/>
                      <a:pt x="692700" y="1125563"/>
                    </a:cubicBezTo>
                    <a:cubicBezTo>
                      <a:pt x="978920" y="1075057"/>
                      <a:pt x="1409452" y="1012526"/>
                      <a:pt x="1717319" y="909109"/>
                    </a:cubicBezTo>
                    <a:cubicBezTo>
                      <a:pt x="2025186" y="805692"/>
                      <a:pt x="2299379" y="656579"/>
                      <a:pt x="2539900" y="505061"/>
                    </a:cubicBezTo>
                    <a:cubicBezTo>
                      <a:pt x="2780421" y="353543"/>
                      <a:pt x="3160444" y="0"/>
                      <a:pt x="3160444" y="0"/>
                    </a:cubicBezTo>
                  </a:path>
                </a:pathLst>
              </a:custGeom>
              <a:ln w="82550" cmpd="sng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69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3" name="Frihandsfigur 12"/>
              <p:cNvSpPr/>
              <p:nvPr/>
            </p:nvSpPr>
            <p:spPr>
              <a:xfrm>
                <a:off x="1360948" y="4456093"/>
                <a:ext cx="3311099" cy="210609"/>
              </a:xfrm>
              <a:custGeom>
                <a:avLst/>
                <a:gdLst>
                  <a:gd name="connsiteX0" fmla="*/ 0 w 3160444"/>
                  <a:gd name="connsiteY0" fmla="*/ 1212145 h 1212145"/>
                  <a:gd name="connsiteX1" fmla="*/ 692700 w 3160444"/>
                  <a:gd name="connsiteY1" fmla="*/ 1125563 h 1212145"/>
                  <a:gd name="connsiteX2" fmla="*/ 1717319 w 3160444"/>
                  <a:gd name="connsiteY2" fmla="*/ 909109 h 1212145"/>
                  <a:gd name="connsiteX3" fmla="*/ 2539900 w 3160444"/>
                  <a:gd name="connsiteY3" fmla="*/ 505061 h 1212145"/>
                  <a:gd name="connsiteX4" fmla="*/ 3160444 w 3160444"/>
                  <a:gd name="connsiteY4" fmla="*/ 0 h 12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0444" h="1212145">
                    <a:moveTo>
                      <a:pt x="0" y="1212145"/>
                    </a:moveTo>
                    <a:cubicBezTo>
                      <a:pt x="203240" y="1194107"/>
                      <a:pt x="406480" y="1176069"/>
                      <a:pt x="692700" y="1125563"/>
                    </a:cubicBezTo>
                    <a:cubicBezTo>
                      <a:pt x="978920" y="1075057"/>
                      <a:pt x="1409452" y="1012526"/>
                      <a:pt x="1717319" y="909109"/>
                    </a:cubicBezTo>
                    <a:cubicBezTo>
                      <a:pt x="2025186" y="805692"/>
                      <a:pt x="2299379" y="656579"/>
                      <a:pt x="2539900" y="505061"/>
                    </a:cubicBezTo>
                    <a:cubicBezTo>
                      <a:pt x="2780421" y="353543"/>
                      <a:pt x="3160444" y="0"/>
                      <a:pt x="3160444" y="0"/>
                    </a:cubicBezTo>
                  </a:path>
                </a:pathLst>
              </a:custGeom>
              <a:noFill/>
              <a:ln w="82550" cmpd="sng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83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4" name="Frihandsfigur 13"/>
              <p:cNvSpPr/>
              <p:nvPr/>
            </p:nvSpPr>
            <p:spPr>
              <a:xfrm rot="20093057">
                <a:off x="3882967" y="4879248"/>
                <a:ext cx="1438388" cy="409600"/>
              </a:xfrm>
              <a:custGeom>
                <a:avLst/>
                <a:gdLst>
                  <a:gd name="connsiteX0" fmla="*/ 0 w 3160444"/>
                  <a:gd name="connsiteY0" fmla="*/ 1212145 h 1212145"/>
                  <a:gd name="connsiteX1" fmla="*/ 692700 w 3160444"/>
                  <a:gd name="connsiteY1" fmla="*/ 1125563 h 1212145"/>
                  <a:gd name="connsiteX2" fmla="*/ 1717319 w 3160444"/>
                  <a:gd name="connsiteY2" fmla="*/ 909109 h 1212145"/>
                  <a:gd name="connsiteX3" fmla="*/ 2539900 w 3160444"/>
                  <a:gd name="connsiteY3" fmla="*/ 505061 h 1212145"/>
                  <a:gd name="connsiteX4" fmla="*/ 3160444 w 3160444"/>
                  <a:gd name="connsiteY4" fmla="*/ 0 h 12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0444" h="1212145">
                    <a:moveTo>
                      <a:pt x="0" y="1212145"/>
                    </a:moveTo>
                    <a:cubicBezTo>
                      <a:pt x="203240" y="1194107"/>
                      <a:pt x="406480" y="1176069"/>
                      <a:pt x="692700" y="1125563"/>
                    </a:cubicBezTo>
                    <a:cubicBezTo>
                      <a:pt x="978920" y="1075057"/>
                      <a:pt x="1409452" y="1012526"/>
                      <a:pt x="1717319" y="909109"/>
                    </a:cubicBezTo>
                    <a:cubicBezTo>
                      <a:pt x="2025186" y="805692"/>
                      <a:pt x="2299379" y="656579"/>
                      <a:pt x="2539900" y="505061"/>
                    </a:cubicBezTo>
                    <a:cubicBezTo>
                      <a:pt x="2780421" y="353543"/>
                      <a:pt x="3160444" y="0"/>
                      <a:pt x="3160444" y="0"/>
                    </a:cubicBezTo>
                  </a:path>
                </a:pathLst>
              </a:custGeom>
              <a:ln w="82550" cmpd="sng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69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0" scaled="1"/>
                  <a:tileRect/>
                </a:gra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" name="Frihandsfigur 14"/>
              <p:cNvSpPr/>
              <p:nvPr/>
            </p:nvSpPr>
            <p:spPr>
              <a:xfrm>
                <a:off x="1360948" y="3576986"/>
                <a:ext cx="3824282" cy="505060"/>
              </a:xfrm>
              <a:custGeom>
                <a:avLst/>
                <a:gdLst>
                  <a:gd name="connsiteX0" fmla="*/ 0 w 3160444"/>
                  <a:gd name="connsiteY0" fmla="*/ 1212145 h 1212145"/>
                  <a:gd name="connsiteX1" fmla="*/ 692700 w 3160444"/>
                  <a:gd name="connsiteY1" fmla="*/ 1125563 h 1212145"/>
                  <a:gd name="connsiteX2" fmla="*/ 1717319 w 3160444"/>
                  <a:gd name="connsiteY2" fmla="*/ 909109 h 1212145"/>
                  <a:gd name="connsiteX3" fmla="*/ 2539900 w 3160444"/>
                  <a:gd name="connsiteY3" fmla="*/ 505061 h 1212145"/>
                  <a:gd name="connsiteX4" fmla="*/ 3160444 w 3160444"/>
                  <a:gd name="connsiteY4" fmla="*/ 0 h 12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0444" h="1212145">
                    <a:moveTo>
                      <a:pt x="0" y="1212145"/>
                    </a:moveTo>
                    <a:cubicBezTo>
                      <a:pt x="203240" y="1194107"/>
                      <a:pt x="406480" y="1176069"/>
                      <a:pt x="692700" y="1125563"/>
                    </a:cubicBezTo>
                    <a:cubicBezTo>
                      <a:pt x="978920" y="1075057"/>
                      <a:pt x="1409452" y="1012526"/>
                      <a:pt x="1717319" y="909109"/>
                    </a:cubicBezTo>
                    <a:cubicBezTo>
                      <a:pt x="2025186" y="805692"/>
                      <a:pt x="2299379" y="656579"/>
                      <a:pt x="2539900" y="505061"/>
                    </a:cubicBezTo>
                    <a:cubicBezTo>
                      <a:pt x="2780421" y="353543"/>
                      <a:pt x="3160444" y="0"/>
                      <a:pt x="3160444" y="0"/>
                    </a:cubicBezTo>
                  </a:path>
                </a:pathLst>
              </a:custGeom>
              <a:ln w="82550" cmpd="sng"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  <a:alpha val="69000"/>
                      </a:schemeClr>
                    </a:gs>
                    <a:gs pos="100000">
                      <a:srgbClr val="008000"/>
                    </a:gs>
                  </a:gsLst>
                  <a:lin ang="0" scaled="1"/>
                  <a:tileRect/>
                </a:gra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6" name="Frihandsfigur 15"/>
              <p:cNvSpPr/>
              <p:nvPr/>
            </p:nvSpPr>
            <p:spPr>
              <a:xfrm>
                <a:off x="1360947" y="3346100"/>
                <a:ext cx="4031777" cy="383286"/>
              </a:xfrm>
              <a:custGeom>
                <a:avLst/>
                <a:gdLst>
                  <a:gd name="connsiteX0" fmla="*/ 0 w 3160444"/>
                  <a:gd name="connsiteY0" fmla="*/ 1212145 h 1212145"/>
                  <a:gd name="connsiteX1" fmla="*/ 692700 w 3160444"/>
                  <a:gd name="connsiteY1" fmla="*/ 1125563 h 1212145"/>
                  <a:gd name="connsiteX2" fmla="*/ 1717319 w 3160444"/>
                  <a:gd name="connsiteY2" fmla="*/ 909109 h 1212145"/>
                  <a:gd name="connsiteX3" fmla="*/ 2539900 w 3160444"/>
                  <a:gd name="connsiteY3" fmla="*/ 505061 h 1212145"/>
                  <a:gd name="connsiteX4" fmla="*/ 3160444 w 3160444"/>
                  <a:gd name="connsiteY4" fmla="*/ 0 h 12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0444" h="1212145">
                    <a:moveTo>
                      <a:pt x="0" y="1212145"/>
                    </a:moveTo>
                    <a:cubicBezTo>
                      <a:pt x="203240" y="1194107"/>
                      <a:pt x="406480" y="1176069"/>
                      <a:pt x="692700" y="1125563"/>
                    </a:cubicBezTo>
                    <a:cubicBezTo>
                      <a:pt x="978920" y="1075057"/>
                      <a:pt x="1409452" y="1012526"/>
                      <a:pt x="1717319" y="909109"/>
                    </a:cubicBezTo>
                    <a:cubicBezTo>
                      <a:pt x="2025186" y="805692"/>
                      <a:pt x="2299379" y="656579"/>
                      <a:pt x="2539900" y="505061"/>
                    </a:cubicBezTo>
                    <a:cubicBezTo>
                      <a:pt x="2780421" y="353543"/>
                      <a:pt x="3160444" y="0"/>
                      <a:pt x="3160444" y="0"/>
                    </a:cubicBezTo>
                  </a:path>
                </a:pathLst>
              </a:custGeom>
              <a:ln w="82550" cmpd="sng"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  <a:alpha val="69000"/>
                      </a:schemeClr>
                    </a:gs>
                    <a:gs pos="100000">
                      <a:srgbClr val="008000"/>
                    </a:gs>
                  </a:gsLst>
                  <a:lin ang="0" scaled="1"/>
                  <a:tileRect/>
                </a:gra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7" name="Frihandsfigur 16"/>
              <p:cNvSpPr/>
              <p:nvPr/>
            </p:nvSpPr>
            <p:spPr>
              <a:xfrm>
                <a:off x="1360948" y="2869900"/>
                <a:ext cx="4031777" cy="146068"/>
              </a:xfrm>
              <a:custGeom>
                <a:avLst/>
                <a:gdLst>
                  <a:gd name="connsiteX0" fmla="*/ 0 w 3160444"/>
                  <a:gd name="connsiteY0" fmla="*/ 1212145 h 1212145"/>
                  <a:gd name="connsiteX1" fmla="*/ 692700 w 3160444"/>
                  <a:gd name="connsiteY1" fmla="*/ 1125563 h 1212145"/>
                  <a:gd name="connsiteX2" fmla="*/ 1717319 w 3160444"/>
                  <a:gd name="connsiteY2" fmla="*/ 909109 h 1212145"/>
                  <a:gd name="connsiteX3" fmla="*/ 2539900 w 3160444"/>
                  <a:gd name="connsiteY3" fmla="*/ 505061 h 1212145"/>
                  <a:gd name="connsiteX4" fmla="*/ 3160444 w 3160444"/>
                  <a:gd name="connsiteY4" fmla="*/ 0 h 12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0444" h="1212145">
                    <a:moveTo>
                      <a:pt x="0" y="1212145"/>
                    </a:moveTo>
                    <a:cubicBezTo>
                      <a:pt x="203240" y="1194107"/>
                      <a:pt x="406480" y="1176069"/>
                      <a:pt x="692700" y="1125563"/>
                    </a:cubicBezTo>
                    <a:cubicBezTo>
                      <a:pt x="978920" y="1075057"/>
                      <a:pt x="1409452" y="1012526"/>
                      <a:pt x="1717319" y="909109"/>
                    </a:cubicBezTo>
                    <a:cubicBezTo>
                      <a:pt x="2025186" y="805692"/>
                      <a:pt x="2299379" y="656579"/>
                      <a:pt x="2539900" y="505061"/>
                    </a:cubicBezTo>
                    <a:cubicBezTo>
                      <a:pt x="2780421" y="353543"/>
                      <a:pt x="3160444" y="0"/>
                      <a:pt x="3160444" y="0"/>
                    </a:cubicBezTo>
                  </a:path>
                </a:pathLst>
              </a:custGeom>
              <a:ln w="82550" cmpd="sng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  <a:alpha val="69000"/>
                      </a:schemeClr>
                    </a:gs>
                    <a:gs pos="100000">
                      <a:srgbClr val="0000FF"/>
                    </a:gs>
                  </a:gsLst>
                  <a:lin ang="0" scaled="1"/>
                  <a:tileRect/>
                </a:gra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8" name="textruta 17"/>
              <p:cNvSpPr txBox="1"/>
              <p:nvPr/>
            </p:nvSpPr>
            <p:spPr>
              <a:xfrm>
                <a:off x="1641484" y="6020310"/>
                <a:ext cx="652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/>
                  <a:t>2000</a:t>
                </a:r>
                <a:endParaRPr lang="sv-SE" dirty="0"/>
              </a:p>
            </p:txBody>
          </p:sp>
          <p:sp>
            <p:nvSpPr>
              <p:cNvPr id="19" name="textruta 18"/>
              <p:cNvSpPr txBox="1"/>
              <p:nvPr/>
            </p:nvSpPr>
            <p:spPr>
              <a:xfrm>
                <a:off x="2636493" y="6010277"/>
                <a:ext cx="652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/>
                  <a:t>2005</a:t>
                </a:r>
                <a:endParaRPr lang="sv-SE" dirty="0"/>
              </a:p>
            </p:txBody>
          </p:sp>
          <p:sp>
            <p:nvSpPr>
              <p:cNvPr id="20" name="textruta 19"/>
              <p:cNvSpPr txBox="1"/>
              <p:nvPr/>
            </p:nvSpPr>
            <p:spPr>
              <a:xfrm>
                <a:off x="3651947" y="6023590"/>
                <a:ext cx="652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/>
                  <a:t>2010</a:t>
                </a:r>
                <a:endParaRPr lang="sv-SE" dirty="0"/>
              </a:p>
            </p:txBody>
          </p:sp>
          <p:sp>
            <p:nvSpPr>
              <p:cNvPr id="21" name="textruta 20"/>
              <p:cNvSpPr txBox="1"/>
              <p:nvPr/>
            </p:nvSpPr>
            <p:spPr>
              <a:xfrm>
                <a:off x="4605487" y="6021745"/>
                <a:ext cx="652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/>
                  <a:t>2015</a:t>
                </a:r>
                <a:endParaRPr lang="sv-SE" dirty="0"/>
              </a:p>
            </p:txBody>
          </p:sp>
          <p:sp>
            <p:nvSpPr>
              <p:cNvPr id="22" name="textruta 21"/>
              <p:cNvSpPr txBox="1"/>
              <p:nvPr/>
            </p:nvSpPr>
            <p:spPr>
              <a:xfrm>
                <a:off x="1036769" y="5787123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/>
                  <a:t>0</a:t>
                </a:r>
                <a:endParaRPr lang="sv-SE" dirty="0"/>
              </a:p>
            </p:txBody>
          </p:sp>
          <p:sp>
            <p:nvSpPr>
              <p:cNvPr id="23" name="textruta 22"/>
              <p:cNvSpPr txBox="1"/>
              <p:nvPr/>
            </p:nvSpPr>
            <p:spPr>
              <a:xfrm>
                <a:off x="950183" y="4599076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/>
                  <a:t>10</a:t>
                </a:r>
                <a:endParaRPr lang="sv-SE" dirty="0"/>
              </a:p>
            </p:txBody>
          </p:sp>
          <p:sp>
            <p:nvSpPr>
              <p:cNvPr id="24" name="textruta 23"/>
              <p:cNvSpPr txBox="1"/>
              <p:nvPr/>
            </p:nvSpPr>
            <p:spPr>
              <a:xfrm>
                <a:off x="951753" y="337448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/>
                  <a:t>20</a:t>
                </a:r>
                <a:endParaRPr lang="sv-SE" dirty="0"/>
              </a:p>
            </p:txBody>
          </p:sp>
          <p:sp>
            <p:nvSpPr>
              <p:cNvPr id="25" name="textruta 24"/>
              <p:cNvSpPr txBox="1"/>
              <p:nvPr/>
            </p:nvSpPr>
            <p:spPr>
              <a:xfrm>
                <a:off x="924437" y="2170434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/>
                  <a:t>30</a:t>
                </a:r>
                <a:endParaRPr lang="sv-SE" dirty="0"/>
              </a:p>
            </p:txBody>
          </p:sp>
          <p:sp>
            <p:nvSpPr>
              <p:cNvPr id="26" name="textruta 25"/>
              <p:cNvSpPr txBox="1"/>
              <p:nvPr/>
            </p:nvSpPr>
            <p:spPr>
              <a:xfrm>
                <a:off x="953299" y="975500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/>
                  <a:t>40</a:t>
                </a:r>
                <a:endParaRPr lang="sv-SE" dirty="0"/>
              </a:p>
            </p:txBody>
          </p:sp>
          <p:sp>
            <p:nvSpPr>
              <p:cNvPr id="27" name="textruta 26"/>
              <p:cNvSpPr txBox="1"/>
              <p:nvPr/>
            </p:nvSpPr>
            <p:spPr>
              <a:xfrm rot="21321883">
                <a:off x="2043843" y="3506387"/>
                <a:ext cx="1963874" cy="510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i="1" dirty="0" smtClean="0">
                    <a:solidFill>
                      <a:srgbClr val="008000"/>
                    </a:solidFill>
                  </a:rPr>
                  <a:t>Thin film devices</a:t>
                </a:r>
                <a:endParaRPr lang="sv-SE" sz="2000" i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28" name="textruta 27"/>
              <p:cNvSpPr txBox="1"/>
              <p:nvPr/>
            </p:nvSpPr>
            <p:spPr>
              <a:xfrm>
                <a:off x="1371953" y="3729386"/>
                <a:ext cx="6563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>
                    <a:solidFill>
                      <a:srgbClr val="008000"/>
                    </a:solidFill>
                  </a:rPr>
                  <a:t>CdTe</a:t>
                </a:r>
                <a:endParaRPr lang="sv-SE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29" name="textruta 28"/>
              <p:cNvSpPr txBox="1"/>
              <p:nvPr/>
            </p:nvSpPr>
            <p:spPr>
              <a:xfrm>
                <a:off x="1371953" y="3392320"/>
                <a:ext cx="6175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>
                    <a:solidFill>
                      <a:srgbClr val="008000"/>
                    </a:solidFill>
                  </a:rPr>
                  <a:t>CIGS</a:t>
                </a:r>
                <a:endParaRPr lang="sv-SE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30" name="textruta 29"/>
              <p:cNvSpPr txBox="1"/>
              <p:nvPr/>
            </p:nvSpPr>
            <p:spPr>
              <a:xfrm rot="21445628">
                <a:off x="2752242" y="2470155"/>
                <a:ext cx="2368507" cy="510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i="1" dirty="0" smtClean="0">
                    <a:solidFill>
                      <a:schemeClr val="tx2"/>
                    </a:solidFill>
                  </a:rPr>
                  <a:t>Silicon Photovoltaics</a:t>
                </a:r>
                <a:endParaRPr lang="sv-SE" sz="2000" i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1" name="textruta 30"/>
              <p:cNvSpPr txBox="1"/>
              <p:nvPr/>
            </p:nvSpPr>
            <p:spPr>
              <a:xfrm rot="20483515">
                <a:off x="2263193" y="1248370"/>
                <a:ext cx="2550848" cy="510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i="1" dirty="0" smtClean="0">
                    <a:solidFill>
                      <a:srgbClr val="660066"/>
                    </a:solidFill>
                  </a:rPr>
                  <a:t>Multi-</a:t>
                </a:r>
                <a:r>
                  <a:rPr lang="sv-SE" sz="2000" i="1" dirty="0">
                    <a:solidFill>
                      <a:srgbClr val="660066"/>
                    </a:solidFill>
                  </a:rPr>
                  <a:t>j</a:t>
                </a:r>
                <a:r>
                  <a:rPr lang="sv-SE" sz="2000" i="1" dirty="0" smtClean="0">
                    <a:solidFill>
                      <a:srgbClr val="660066"/>
                    </a:solidFill>
                  </a:rPr>
                  <a:t>unction devices</a:t>
                </a:r>
                <a:endParaRPr lang="sv-SE" sz="2000" i="1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32" name="textruta 31"/>
              <p:cNvSpPr txBox="1"/>
              <p:nvPr/>
            </p:nvSpPr>
            <p:spPr>
              <a:xfrm rot="18902807">
                <a:off x="4784691" y="3708616"/>
                <a:ext cx="1255873" cy="471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>
                    <a:solidFill>
                      <a:srgbClr val="FF0000"/>
                    </a:solidFill>
                  </a:rPr>
                  <a:t>Perovskites</a:t>
                </a:r>
                <a:endParaRPr lang="sv-S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ruta 32"/>
              <p:cNvSpPr txBox="1"/>
              <p:nvPr/>
            </p:nvSpPr>
            <p:spPr>
              <a:xfrm>
                <a:off x="1377086" y="4298970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DSC</a:t>
                </a:r>
                <a:endParaRPr lang="sv-S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4" name="textruta 33"/>
              <p:cNvSpPr txBox="1"/>
              <p:nvPr/>
            </p:nvSpPr>
            <p:spPr>
              <a:xfrm>
                <a:off x="1554371" y="5284781"/>
                <a:ext cx="5877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OPV</a:t>
                </a:r>
                <a:endParaRPr lang="sv-S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5" name="textruta 34"/>
              <p:cNvSpPr txBox="1"/>
              <p:nvPr/>
            </p:nvSpPr>
            <p:spPr>
              <a:xfrm>
                <a:off x="3584849" y="5470282"/>
                <a:ext cx="572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QDs</a:t>
                </a:r>
                <a:endParaRPr lang="sv-S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" name="textruta 35"/>
              <p:cNvSpPr txBox="1"/>
              <p:nvPr/>
            </p:nvSpPr>
            <p:spPr>
              <a:xfrm rot="21230194">
                <a:off x="1847852" y="4719725"/>
                <a:ext cx="1942960" cy="510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Excitonic devices</a:t>
                </a:r>
                <a:endParaRPr lang="sv-SE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" name="Frihandsfigur 36"/>
              <p:cNvSpPr/>
              <p:nvPr/>
            </p:nvSpPr>
            <p:spPr>
              <a:xfrm rot="17165192" flipV="1">
                <a:off x="5354211" y="2094759"/>
                <a:ext cx="1536180" cy="1171423"/>
              </a:xfrm>
              <a:custGeom>
                <a:avLst/>
                <a:gdLst>
                  <a:gd name="connsiteX0" fmla="*/ 0 w 3160444"/>
                  <a:gd name="connsiteY0" fmla="*/ 1212145 h 1212145"/>
                  <a:gd name="connsiteX1" fmla="*/ 692700 w 3160444"/>
                  <a:gd name="connsiteY1" fmla="*/ 1125563 h 1212145"/>
                  <a:gd name="connsiteX2" fmla="*/ 1717319 w 3160444"/>
                  <a:gd name="connsiteY2" fmla="*/ 909109 h 1212145"/>
                  <a:gd name="connsiteX3" fmla="*/ 2539900 w 3160444"/>
                  <a:gd name="connsiteY3" fmla="*/ 505061 h 1212145"/>
                  <a:gd name="connsiteX4" fmla="*/ 3160444 w 3160444"/>
                  <a:gd name="connsiteY4" fmla="*/ 0 h 12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0444" h="1212145">
                    <a:moveTo>
                      <a:pt x="0" y="1212145"/>
                    </a:moveTo>
                    <a:cubicBezTo>
                      <a:pt x="203240" y="1194107"/>
                      <a:pt x="406480" y="1176069"/>
                      <a:pt x="692700" y="1125563"/>
                    </a:cubicBezTo>
                    <a:cubicBezTo>
                      <a:pt x="978920" y="1075057"/>
                      <a:pt x="1409452" y="1012526"/>
                      <a:pt x="1717319" y="909109"/>
                    </a:cubicBezTo>
                    <a:cubicBezTo>
                      <a:pt x="2025186" y="805692"/>
                      <a:pt x="2299379" y="656579"/>
                      <a:pt x="2539900" y="505061"/>
                    </a:cubicBezTo>
                    <a:cubicBezTo>
                      <a:pt x="2780421" y="353543"/>
                      <a:pt x="3160444" y="0"/>
                      <a:pt x="3160444" y="0"/>
                    </a:cubicBezTo>
                  </a:path>
                </a:pathLst>
              </a:custGeom>
              <a:ln w="82550" cap="flat" cmpd="sng">
                <a:solidFill>
                  <a:srgbClr val="31859C"/>
                </a:solidFill>
                <a:prstDash val="sysDash"/>
                <a:bevel/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8" name="textruta 37"/>
              <p:cNvSpPr txBox="1"/>
              <p:nvPr/>
            </p:nvSpPr>
            <p:spPr>
              <a:xfrm>
                <a:off x="6437285" y="636946"/>
                <a:ext cx="2275005" cy="1364178"/>
              </a:xfrm>
              <a:prstGeom prst="rect">
                <a:avLst/>
              </a:prstGeom>
              <a:noFill/>
              <a:effectLst>
                <a:glow rad="101600">
                  <a:srgbClr val="FFFF00">
                    <a:alpha val="75000"/>
                  </a:srgbClr>
                </a:glow>
              </a:effectLst>
            </p:spPr>
            <p:txBody>
              <a:bodyPr wrap="square" rtlCol="0">
                <a:spAutoFit/>
              </a:bodyPr>
              <a:lstStyle/>
              <a:p>
                <a:endParaRPr lang="sv-SE" sz="2000" b="1" i="1" dirty="0" smtClean="0">
                  <a:solidFill>
                    <a:srgbClr val="31859C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r>
                  <a:rPr lang="sv-SE" sz="2000" b="1" i="1" dirty="0" err="1" smtClean="0">
                    <a:solidFill>
                      <a:srgbClr val="31859C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Low-cost</a:t>
                </a:r>
                <a:endParaRPr lang="sv-SE" sz="2000" b="1" i="1" dirty="0" smtClean="0">
                  <a:solidFill>
                    <a:srgbClr val="31859C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r>
                  <a:rPr lang="sv-SE" sz="2000" b="1" i="1" dirty="0" smtClean="0">
                    <a:solidFill>
                      <a:srgbClr val="31859C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Multi-</a:t>
                </a:r>
                <a:r>
                  <a:rPr lang="sv-SE" sz="2000" b="1" i="1" dirty="0" err="1" smtClean="0">
                    <a:solidFill>
                      <a:srgbClr val="31859C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junctions</a:t>
                </a:r>
                <a:r>
                  <a:rPr lang="sv-SE" sz="2000" b="1" i="1" dirty="0">
                    <a:solidFill>
                      <a:srgbClr val="31859C"/>
                    </a:solidFill>
                    <a:effectLst>
                      <a:glow rad="1016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?</a:t>
                </a:r>
              </a:p>
            </p:txBody>
          </p:sp>
          <p:sp>
            <p:nvSpPr>
              <p:cNvPr id="39" name="textruta 38"/>
              <p:cNvSpPr txBox="1"/>
              <p:nvPr/>
            </p:nvSpPr>
            <p:spPr>
              <a:xfrm>
                <a:off x="6437285" y="2396306"/>
                <a:ext cx="2175267" cy="3431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000" b="1" i="1" dirty="0" err="1" smtClean="0">
                    <a:solidFill>
                      <a:srgbClr val="008000"/>
                    </a:solidFill>
                  </a:rPr>
                  <a:t>Efficient</a:t>
                </a:r>
                <a:r>
                  <a:rPr lang="sv-SE" sz="2000" b="1" i="1" dirty="0" smtClean="0">
                    <a:solidFill>
                      <a:srgbClr val="008000"/>
                    </a:solidFill>
                  </a:rPr>
                  <a:t> (22 % on small area)</a:t>
                </a:r>
              </a:p>
              <a:p>
                <a:endParaRPr lang="sv-SE" sz="2000" b="1" i="1" dirty="0" smtClean="0">
                  <a:solidFill>
                    <a:srgbClr val="0000FF"/>
                  </a:solidFill>
                </a:endParaRPr>
              </a:p>
              <a:p>
                <a:r>
                  <a:rPr lang="sv-SE" sz="2000" b="1" i="1" dirty="0" err="1" smtClean="0">
                    <a:solidFill>
                      <a:srgbClr val="0000FF"/>
                    </a:solidFill>
                  </a:rPr>
                  <a:t>Scalable</a:t>
                </a:r>
                <a:r>
                  <a:rPr lang="sv-SE" sz="2000" b="1" i="1" dirty="0" smtClean="0">
                    <a:solidFill>
                      <a:srgbClr val="0000FF"/>
                    </a:solidFill>
                  </a:rPr>
                  <a:t>?</a:t>
                </a:r>
              </a:p>
              <a:p>
                <a:endParaRPr lang="sv-SE" sz="2000" b="1" i="1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sv-SE" sz="2000" b="1" i="1" dirty="0" smtClean="0">
                    <a:solidFill>
                      <a:srgbClr val="FF6600"/>
                    </a:solidFill>
                  </a:rPr>
                  <a:t>Stable?</a:t>
                </a:r>
              </a:p>
              <a:p>
                <a:endParaRPr lang="sv-SE" sz="2000" b="1" i="1" dirty="0" smtClean="0">
                  <a:solidFill>
                    <a:srgbClr val="FF0000"/>
                  </a:solidFill>
                </a:endParaRPr>
              </a:p>
              <a:p>
                <a:r>
                  <a:rPr lang="sv-SE" sz="2000" b="1" i="1" dirty="0" smtClean="0">
                    <a:solidFill>
                      <a:srgbClr val="FF0000"/>
                    </a:solidFill>
                  </a:rPr>
                  <a:t>Eco-</a:t>
                </a:r>
                <a:r>
                  <a:rPr lang="sv-SE" sz="2000" b="1" i="1" dirty="0" err="1" smtClean="0">
                    <a:solidFill>
                      <a:srgbClr val="FF0000"/>
                    </a:solidFill>
                  </a:rPr>
                  <a:t>compatible</a:t>
                </a:r>
                <a:r>
                  <a:rPr lang="sv-SE" sz="2000" b="1" i="1" dirty="0" smtClean="0">
                    <a:solidFill>
                      <a:srgbClr val="FF0000"/>
                    </a:solidFill>
                  </a:rPr>
                  <a:t>?</a:t>
                </a:r>
              </a:p>
            </p:txBody>
          </p:sp>
          <p:sp>
            <p:nvSpPr>
              <p:cNvPr id="40" name="textruta 39"/>
              <p:cNvSpPr txBox="1"/>
              <p:nvPr/>
            </p:nvSpPr>
            <p:spPr>
              <a:xfrm rot="16200000">
                <a:off x="-228809" y="2790999"/>
                <a:ext cx="18448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400" dirty="0" smtClean="0"/>
                  <a:t>Efficiency (%)</a:t>
                </a:r>
                <a:endParaRPr lang="sv-SE" sz="2400" dirty="0"/>
              </a:p>
            </p:txBody>
          </p:sp>
          <p:sp>
            <p:nvSpPr>
              <p:cNvPr id="41" name="textruta 40"/>
              <p:cNvSpPr txBox="1"/>
              <p:nvPr/>
            </p:nvSpPr>
            <p:spPr>
              <a:xfrm>
                <a:off x="3544273" y="6352096"/>
                <a:ext cx="8042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400" dirty="0" smtClean="0"/>
                  <a:t>Time</a:t>
                </a:r>
                <a:endParaRPr lang="sv-SE" sz="2400" dirty="0"/>
              </a:p>
            </p:txBody>
          </p:sp>
          <p:sp>
            <p:nvSpPr>
              <p:cNvPr id="42" name="Frihandsfigur 41"/>
              <p:cNvSpPr/>
              <p:nvPr/>
            </p:nvSpPr>
            <p:spPr>
              <a:xfrm rot="17684567" flipV="1">
                <a:off x="4644233" y="3613005"/>
                <a:ext cx="1228328" cy="441084"/>
              </a:xfrm>
              <a:custGeom>
                <a:avLst/>
                <a:gdLst>
                  <a:gd name="connsiteX0" fmla="*/ 0 w 3160444"/>
                  <a:gd name="connsiteY0" fmla="*/ 1212145 h 1212145"/>
                  <a:gd name="connsiteX1" fmla="*/ 692700 w 3160444"/>
                  <a:gd name="connsiteY1" fmla="*/ 1125563 h 1212145"/>
                  <a:gd name="connsiteX2" fmla="*/ 1717319 w 3160444"/>
                  <a:gd name="connsiteY2" fmla="*/ 909109 h 1212145"/>
                  <a:gd name="connsiteX3" fmla="*/ 2539900 w 3160444"/>
                  <a:gd name="connsiteY3" fmla="*/ 505061 h 1212145"/>
                  <a:gd name="connsiteX4" fmla="*/ 3160444 w 3160444"/>
                  <a:gd name="connsiteY4" fmla="*/ 0 h 121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0444" h="1212145">
                    <a:moveTo>
                      <a:pt x="0" y="1212145"/>
                    </a:moveTo>
                    <a:cubicBezTo>
                      <a:pt x="203240" y="1194107"/>
                      <a:pt x="406480" y="1176069"/>
                      <a:pt x="692700" y="1125563"/>
                    </a:cubicBezTo>
                    <a:cubicBezTo>
                      <a:pt x="978920" y="1075057"/>
                      <a:pt x="1409452" y="1012526"/>
                      <a:pt x="1717319" y="909109"/>
                    </a:cubicBezTo>
                    <a:cubicBezTo>
                      <a:pt x="2025186" y="805692"/>
                      <a:pt x="2299379" y="656579"/>
                      <a:pt x="2539900" y="505061"/>
                    </a:cubicBezTo>
                    <a:cubicBezTo>
                      <a:pt x="2780421" y="353543"/>
                      <a:pt x="3160444" y="0"/>
                      <a:pt x="3160444" y="0"/>
                    </a:cubicBezTo>
                  </a:path>
                </a:pathLst>
              </a:custGeom>
              <a:noFill/>
              <a:ln w="82550" cap="flat" cmpd="sng">
                <a:solidFill>
                  <a:srgbClr val="FF0000">
                    <a:alpha val="69000"/>
                  </a:srgbClr>
                </a:solidFill>
                <a:bevel/>
                <a:headEnd type="none"/>
                <a:tailEnd type="triangle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</p:grpSp>
        <p:sp>
          <p:nvSpPr>
            <p:cNvPr id="44" name="textruta 43"/>
            <p:cNvSpPr txBox="1"/>
            <p:nvPr/>
          </p:nvSpPr>
          <p:spPr>
            <a:xfrm>
              <a:off x="6093907" y="5587669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2020</a:t>
              </a:r>
              <a:endParaRPr lang="sv-SE" dirty="0"/>
            </a:p>
          </p:txBody>
        </p:sp>
        <p:sp>
          <p:nvSpPr>
            <p:cNvPr id="45" name="Frihandsfigur 44"/>
            <p:cNvSpPr/>
            <p:nvPr/>
          </p:nvSpPr>
          <p:spPr>
            <a:xfrm>
              <a:off x="1953801" y="1154341"/>
              <a:ext cx="3791741" cy="1642904"/>
            </a:xfrm>
            <a:custGeom>
              <a:avLst/>
              <a:gdLst>
                <a:gd name="connsiteX0" fmla="*/ 0 w 3791741"/>
                <a:gd name="connsiteY0" fmla="*/ 1520522 h 1520522"/>
                <a:gd name="connsiteX1" fmla="*/ 983706 w 3791741"/>
                <a:gd name="connsiteY1" fmla="*/ 965979 h 1520522"/>
                <a:gd name="connsiteX2" fmla="*/ 2182040 w 3791741"/>
                <a:gd name="connsiteY2" fmla="*/ 447212 h 1520522"/>
                <a:gd name="connsiteX3" fmla="*/ 3791741 w 3791741"/>
                <a:gd name="connsiteY3" fmla="*/ 0 h 152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1741" h="1520522">
                  <a:moveTo>
                    <a:pt x="0" y="1520522"/>
                  </a:moveTo>
                  <a:cubicBezTo>
                    <a:pt x="310016" y="1332693"/>
                    <a:pt x="620033" y="1144864"/>
                    <a:pt x="983706" y="965979"/>
                  </a:cubicBezTo>
                  <a:cubicBezTo>
                    <a:pt x="1347379" y="787094"/>
                    <a:pt x="1714034" y="608208"/>
                    <a:pt x="2182040" y="447212"/>
                  </a:cubicBezTo>
                  <a:cubicBezTo>
                    <a:pt x="2650046" y="286216"/>
                    <a:pt x="3791741" y="0"/>
                    <a:pt x="3791741" y="0"/>
                  </a:cubicBezTo>
                </a:path>
              </a:pathLst>
            </a:custGeom>
            <a:noFill/>
            <a:ln w="76200" cmpd="sng">
              <a:gradFill flip="none" rotWithShape="1">
                <a:gsLst>
                  <a:gs pos="0">
                    <a:srgbClr val="660066">
                      <a:alpha val="16000"/>
                    </a:srgbClr>
                  </a:gs>
                  <a:gs pos="100000">
                    <a:srgbClr val="660066"/>
                  </a:gs>
                </a:gsLst>
                <a:lin ang="0" scaled="1"/>
                <a:tileRect/>
              </a:gra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Frihandsfigur 45"/>
            <p:cNvSpPr/>
            <p:nvPr/>
          </p:nvSpPr>
          <p:spPr>
            <a:xfrm>
              <a:off x="1880677" y="2272087"/>
              <a:ext cx="3791741" cy="613927"/>
            </a:xfrm>
            <a:custGeom>
              <a:avLst/>
              <a:gdLst>
                <a:gd name="connsiteX0" fmla="*/ 0 w 3791741"/>
                <a:gd name="connsiteY0" fmla="*/ 1520522 h 1520522"/>
                <a:gd name="connsiteX1" fmla="*/ 983706 w 3791741"/>
                <a:gd name="connsiteY1" fmla="*/ 965979 h 1520522"/>
                <a:gd name="connsiteX2" fmla="*/ 2182040 w 3791741"/>
                <a:gd name="connsiteY2" fmla="*/ 447212 h 1520522"/>
                <a:gd name="connsiteX3" fmla="*/ 3791741 w 3791741"/>
                <a:gd name="connsiteY3" fmla="*/ 0 h 152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1741" h="1520522">
                  <a:moveTo>
                    <a:pt x="0" y="1520522"/>
                  </a:moveTo>
                  <a:cubicBezTo>
                    <a:pt x="310016" y="1332693"/>
                    <a:pt x="620033" y="1144864"/>
                    <a:pt x="983706" y="965979"/>
                  </a:cubicBezTo>
                  <a:cubicBezTo>
                    <a:pt x="1347379" y="787094"/>
                    <a:pt x="1714034" y="608208"/>
                    <a:pt x="2182040" y="447212"/>
                  </a:cubicBezTo>
                  <a:cubicBezTo>
                    <a:pt x="2650046" y="286216"/>
                    <a:pt x="3791741" y="0"/>
                    <a:pt x="3791741" y="0"/>
                  </a:cubicBezTo>
                </a:path>
              </a:pathLst>
            </a:custGeom>
            <a:noFill/>
            <a:ln w="76200" cmpd="sng">
              <a:gradFill flip="none" rotWithShape="1">
                <a:gsLst>
                  <a:gs pos="0">
                    <a:srgbClr val="660066">
                      <a:alpha val="16000"/>
                    </a:srgbClr>
                  </a:gs>
                  <a:gs pos="100000">
                    <a:srgbClr val="660066"/>
                  </a:gs>
                </a:gsLst>
                <a:lin ang="0" scaled="1"/>
                <a:tileRect/>
              </a:gra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Frihandsfigur 46"/>
            <p:cNvSpPr/>
            <p:nvPr/>
          </p:nvSpPr>
          <p:spPr>
            <a:xfrm rot="17165192" flipV="1">
              <a:off x="5333196" y="1810548"/>
              <a:ext cx="2455799" cy="820011"/>
            </a:xfrm>
            <a:custGeom>
              <a:avLst/>
              <a:gdLst>
                <a:gd name="connsiteX0" fmla="*/ 0 w 3160444"/>
                <a:gd name="connsiteY0" fmla="*/ 1212145 h 1212145"/>
                <a:gd name="connsiteX1" fmla="*/ 692700 w 3160444"/>
                <a:gd name="connsiteY1" fmla="*/ 1125563 h 1212145"/>
                <a:gd name="connsiteX2" fmla="*/ 1717319 w 3160444"/>
                <a:gd name="connsiteY2" fmla="*/ 909109 h 1212145"/>
                <a:gd name="connsiteX3" fmla="*/ 2539900 w 3160444"/>
                <a:gd name="connsiteY3" fmla="*/ 505061 h 1212145"/>
                <a:gd name="connsiteX4" fmla="*/ 3160444 w 3160444"/>
                <a:gd name="connsiteY4" fmla="*/ 0 h 12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444" h="1212145">
                  <a:moveTo>
                    <a:pt x="0" y="1212145"/>
                  </a:moveTo>
                  <a:cubicBezTo>
                    <a:pt x="203240" y="1194107"/>
                    <a:pt x="406480" y="1176069"/>
                    <a:pt x="692700" y="1125563"/>
                  </a:cubicBezTo>
                  <a:cubicBezTo>
                    <a:pt x="978920" y="1075057"/>
                    <a:pt x="1409452" y="1012526"/>
                    <a:pt x="1717319" y="909109"/>
                  </a:cubicBezTo>
                  <a:cubicBezTo>
                    <a:pt x="2025186" y="805692"/>
                    <a:pt x="2299379" y="656579"/>
                    <a:pt x="2539900" y="505061"/>
                  </a:cubicBezTo>
                  <a:cubicBezTo>
                    <a:pt x="2780421" y="353543"/>
                    <a:pt x="3160444" y="0"/>
                    <a:pt x="3160444" y="0"/>
                  </a:cubicBezTo>
                </a:path>
              </a:pathLst>
            </a:custGeom>
            <a:ln w="82550" cap="flat" cmpd="sng">
              <a:solidFill>
                <a:schemeClr val="accent5">
                  <a:lumMod val="75000"/>
                </a:schemeClr>
              </a:solidFill>
              <a:prstDash val="sysDash"/>
              <a:bevel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8" name="textruta 47"/>
            <p:cNvSpPr txBox="1"/>
            <p:nvPr/>
          </p:nvSpPr>
          <p:spPr>
            <a:xfrm>
              <a:off x="7114097" y="5578871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2025</a:t>
              </a:r>
              <a:endParaRPr lang="sv-SE" dirty="0"/>
            </a:p>
          </p:txBody>
        </p:sp>
      </p:grpSp>
      <p:sp>
        <p:nvSpPr>
          <p:cNvPr id="49" name="TextBox 14"/>
          <p:cNvSpPr txBox="1"/>
          <p:nvPr/>
        </p:nvSpPr>
        <p:spPr>
          <a:xfrm>
            <a:off x="0" y="6518275"/>
            <a:ext cx="40036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Unger,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Curr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. Op.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Sus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. Chem. (accepted, 2017)</a:t>
            </a:r>
            <a:endParaRPr lang="en-US" sz="160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43009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Perovskite solar cell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influenced</a:t>
            </a:r>
            <a:r>
              <a:rPr lang="sv-SE" sz="1800" cap="none" dirty="0" smtClean="0">
                <a:latin typeface="Arial" charset="0"/>
                <a:cs typeface="Arial" charset="0"/>
              </a:rPr>
              <a:t> by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many</a:t>
            </a:r>
            <a:r>
              <a:rPr lang="sv-SE" sz="1800" cap="none" dirty="0" smtClean="0">
                <a:latin typeface="Arial" charset="0"/>
                <a:cs typeface="Arial" charset="0"/>
              </a:rPr>
              <a:t> different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technologies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v-SE" sz="1800" cap="none" dirty="0" smtClean="0"/>
              <a:t>Surface </a:t>
            </a:r>
            <a:r>
              <a:rPr lang="sv-SE" sz="1800" cap="none" dirty="0" err="1" smtClean="0"/>
              <a:t>photovoltage</a:t>
            </a:r>
            <a:endParaRPr lang="sv-SE" sz="1800" cap="non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086120"/>
            <a:ext cx="6578600" cy="3273711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219200" y="5189835"/>
            <a:ext cx="749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SPV monitors </a:t>
            </a:r>
            <a:r>
              <a:rPr lang="sv-SE" dirty="0"/>
              <a:t>the </a:t>
            </a:r>
            <a:r>
              <a:rPr lang="sv-SE" dirty="0" err="1" smtClean="0"/>
              <a:t>surface</a:t>
            </a:r>
            <a:r>
              <a:rPr lang="sv-SE" dirty="0" smtClean="0"/>
              <a:t> potential at </a:t>
            </a:r>
            <a:r>
              <a:rPr lang="sv-SE" dirty="0"/>
              <a:t>a </a:t>
            </a:r>
            <a:r>
              <a:rPr lang="sv-SE" dirty="0" err="1"/>
              <a:t>semiconductor</a:t>
            </a:r>
            <a:r>
              <a:rPr lang="sv-SE" dirty="0"/>
              <a:t> </a:t>
            </a:r>
            <a:r>
              <a:rPr lang="sv-SE" dirty="0" err="1"/>
              <a:t>surface</a:t>
            </a:r>
            <a:r>
              <a:rPr lang="sv-SE" dirty="0"/>
              <a:t> </a:t>
            </a:r>
            <a:r>
              <a:rPr lang="sv-SE" dirty="0" err="1" smtClean="0"/>
              <a:t>due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/>
              <a:t>generating </a:t>
            </a:r>
            <a:r>
              <a:rPr lang="sv-SE" dirty="0" err="1"/>
              <a:t>electron-hole</a:t>
            </a:r>
            <a:r>
              <a:rPr lang="sv-SE" dirty="0"/>
              <a:t> pairs </a:t>
            </a:r>
            <a:r>
              <a:rPr lang="sv-SE" dirty="0" smtClean="0"/>
              <a:t>as a </a:t>
            </a:r>
            <a:r>
              <a:rPr lang="sv-SE" dirty="0" err="1" smtClean="0"/>
              <a:t>response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illumination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31217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/>
          <p:cNvSpPr/>
          <p:nvPr/>
        </p:nvSpPr>
        <p:spPr>
          <a:xfrm>
            <a:off x="6210300" y="830880"/>
            <a:ext cx="2695575" cy="5657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5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93" y="1473200"/>
            <a:ext cx="5671607" cy="4406900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0" y="6526768"/>
            <a:ext cx="9157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7F7F7F"/>
                </a:solidFill>
              </a:rPr>
              <a:t>S. Albrecht &amp; B. </a:t>
            </a:r>
            <a:r>
              <a:rPr lang="en-GB" sz="1600" dirty="0" err="1">
                <a:solidFill>
                  <a:srgbClr val="7F7F7F"/>
                </a:solidFill>
              </a:rPr>
              <a:t>Rech</a:t>
            </a:r>
            <a:r>
              <a:rPr lang="en-GB" sz="1600" dirty="0">
                <a:solidFill>
                  <a:srgbClr val="7F7F7F"/>
                </a:solidFill>
              </a:rPr>
              <a:t>, Nat. </a:t>
            </a:r>
            <a:r>
              <a:rPr lang="de-DE" sz="1600" dirty="0" err="1">
                <a:solidFill>
                  <a:srgbClr val="7F7F7F"/>
                </a:solidFill>
              </a:rPr>
              <a:t>Energy</a:t>
            </a:r>
            <a:r>
              <a:rPr lang="de-DE" sz="1600" dirty="0">
                <a:solidFill>
                  <a:srgbClr val="7F7F7F"/>
                </a:solidFill>
              </a:rPr>
              <a:t> </a:t>
            </a:r>
            <a:r>
              <a:rPr lang="de-DE" sz="1600" dirty="0" smtClean="0">
                <a:solidFill>
                  <a:srgbClr val="7F7F7F"/>
                </a:solidFill>
              </a:rPr>
              <a:t>2017                                                              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Bailey et al., En.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Env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. Sci. (2015)</a:t>
            </a:r>
            <a:r>
              <a:rPr lang="en-US" sz="1600" dirty="0" smtClean="0">
                <a:solidFill>
                  <a:srgbClr val="7F7F7F"/>
                </a:solidFill>
              </a:rPr>
              <a:t> </a:t>
            </a:r>
            <a:endParaRPr lang="sv-SE" sz="1600" dirty="0">
              <a:solidFill>
                <a:srgbClr val="7F7F7F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9" name="Grupp 19"/>
          <p:cNvGrpSpPr>
            <a:grpSpLocks/>
          </p:cNvGrpSpPr>
          <p:nvPr/>
        </p:nvGrpSpPr>
        <p:grpSpPr bwMode="auto">
          <a:xfrm>
            <a:off x="6378575" y="830880"/>
            <a:ext cx="2527300" cy="4268789"/>
            <a:chOff x="4210596" y="2241218"/>
            <a:chExt cx="2527300" cy="4269536"/>
          </a:xfrm>
        </p:grpSpPr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4210596" y="2241218"/>
              <a:ext cx="2527300" cy="1754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4-</a:t>
              </a:r>
              <a:r>
                <a:rPr lang="en-US" sz="18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terminal</a:t>
              </a:r>
            </a:p>
            <a:p>
              <a:r>
                <a:rPr lang="en-US" sz="18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(</a:t>
              </a:r>
              <a:r>
                <a:rPr lang="en-US" sz="1800" b="1" dirty="0" err="1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Bailie</a:t>
              </a:r>
              <a:r>
                <a:rPr lang="en-US" sz="1800" b="1" dirty="0" smtClean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 2014)</a:t>
              </a:r>
              <a:endParaRPr lang="en-US" sz="1800" b="1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  <a:p>
              <a:r>
                <a:rPr lang="en-US" sz="1800" dirty="0">
                  <a:latin typeface="Calibri" charset="0"/>
                  <a:cs typeface="Calibri" charset="0"/>
                </a:rPr>
                <a:t>Perovskite-CIGS Tandem Efficiency </a:t>
              </a:r>
              <a:r>
                <a:rPr lang="en-US" sz="1800" b="1" dirty="0">
                  <a:latin typeface="Calibri" charset="0"/>
                  <a:cs typeface="Calibri" charset="0"/>
                </a:rPr>
                <a:t>18.6 %</a:t>
              </a:r>
            </a:p>
            <a:p>
              <a:r>
                <a:rPr lang="sv-SE" sz="1800" dirty="0" smtClean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Area: </a:t>
              </a:r>
              <a:r>
                <a:rPr lang="sv-SE" sz="1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0.39 cm</a:t>
              </a:r>
              <a:r>
                <a:rPr lang="sv-SE" sz="1800" baseline="300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2</a:t>
              </a:r>
              <a:endParaRPr lang="sv-SE" sz="1800" dirty="0">
                <a:solidFill>
                  <a:srgbClr val="FF0000"/>
                </a:solidFill>
                <a:latin typeface="Calibri" charset="0"/>
                <a:cs typeface="Calibri" charset="0"/>
              </a:endParaRPr>
            </a:p>
            <a:p>
              <a:endParaRPr lang="en-US" sz="1800" dirty="0">
                <a:latin typeface="Calibri" charset="0"/>
                <a:cs typeface="Calibri" charset="0"/>
              </a:endParaRPr>
            </a:p>
          </p:txBody>
        </p:sp>
        <p:pic>
          <p:nvPicPr>
            <p:cNvPr id="11" name="Bildobjekt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9462" y="3699578"/>
              <a:ext cx="1368152" cy="281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Ned 11"/>
            <p:cNvSpPr/>
            <p:nvPr/>
          </p:nvSpPr>
          <p:spPr>
            <a:xfrm>
              <a:off x="4845596" y="5211952"/>
              <a:ext cx="622300" cy="254045"/>
            </a:xfrm>
            <a:prstGeom prst="downArrow">
              <a:avLst>
                <a:gd name="adj1" fmla="val 65186"/>
                <a:gd name="adj2" fmla="val 50000"/>
              </a:avLst>
            </a:prstGeom>
            <a:ln w="9525" cmpd="sng">
              <a:solidFill>
                <a:srgbClr val="00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v-SE"/>
            </a:p>
          </p:txBody>
        </p:sp>
      </p:grpSp>
      <p:pic>
        <p:nvPicPr>
          <p:cNvPr id="1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1363" y="5171105"/>
            <a:ext cx="847663" cy="8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0463" y="5555280"/>
            <a:ext cx="9699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objekt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6026" y="5226668"/>
            <a:ext cx="5588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objekt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2775" y="6018768"/>
            <a:ext cx="10953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ubrik 1"/>
          <p:cNvSpPr txBox="1">
            <a:spLocks/>
          </p:cNvSpPr>
          <p:nvPr/>
        </p:nvSpPr>
        <p:spPr bwMode="auto">
          <a:xfrm>
            <a:off x="800100" y="128588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cap="all" baseline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sz="1800" cap="none" dirty="0" smtClean="0">
                <a:latin typeface="Arial" charset="0"/>
                <a:cs typeface="Arial" charset="0"/>
              </a:rPr>
              <a:t>Hybrid tandem solar cells: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Examples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21" name="Ellips 20"/>
          <p:cNvSpPr/>
          <p:nvPr/>
        </p:nvSpPr>
        <p:spPr>
          <a:xfrm>
            <a:off x="1993900" y="4330700"/>
            <a:ext cx="228600" cy="2159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Rak 22"/>
          <p:cNvCxnSpPr>
            <a:stCxn id="21" idx="7"/>
          </p:cNvCxnSpPr>
          <p:nvPr/>
        </p:nvCxnSpPr>
        <p:spPr>
          <a:xfrm flipV="1">
            <a:off x="2189022" y="830880"/>
            <a:ext cx="4021278" cy="3531438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ak 25"/>
          <p:cNvCxnSpPr>
            <a:stCxn id="21" idx="5"/>
          </p:cNvCxnSpPr>
          <p:nvPr/>
        </p:nvCxnSpPr>
        <p:spPr>
          <a:xfrm>
            <a:off x="2189022" y="4514982"/>
            <a:ext cx="4021278" cy="1973686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2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/>
          <p:cNvSpPr/>
          <p:nvPr/>
        </p:nvSpPr>
        <p:spPr>
          <a:xfrm>
            <a:off x="6210300" y="830880"/>
            <a:ext cx="2695575" cy="5657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6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93" y="1473200"/>
            <a:ext cx="5671607" cy="4406900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0" y="6526768"/>
            <a:ext cx="92299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7F7F7F"/>
                </a:solidFill>
              </a:rPr>
              <a:t>S. Albrecht &amp; B. </a:t>
            </a:r>
            <a:r>
              <a:rPr lang="en-GB" sz="1600" dirty="0" err="1">
                <a:solidFill>
                  <a:srgbClr val="7F7F7F"/>
                </a:solidFill>
              </a:rPr>
              <a:t>Rech</a:t>
            </a:r>
            <a:r>
              <a:rPr lang="en-GB" sz="1600" dirty="0">
                <a:solidFill>
                  <a:srgbClr val="7F7F7F"/>
                </a:solidFill>
              </a:rPr>
              <a:t>, Nat. </a:t>
            </a:r>
            <a:r>
              <a:rPr lang="de-DE" sz="1600" dirty="0" err="1">
                <a:solidFill>
                  <a:srgbClr val="7F7F7F"/>
                </a:solidFill>
              </a:rPr>
              <a:t>Energy</a:t>
            </a:r>
            <a:r>
              <a:rPr lang="de-DE" sz="1600" dirty="0">
                <a:solidFill>
                  <a:srgbClr val="7F7F7F"/>
                </a:solidFill>
              </a:rPr>
              <a:t> </a:t>
            </a:r>
            <a:r>
              <a:rPr lang="de-DE" sz="1600" dirty="0" smtClean="0">
                <a:solidFill>
                  <a:srgbClr val="7F7F7F"/>
                </a:solidFill>
              </a:rPr>
              <a:t>2017                                                                </a:t>
            </a:r>
            <a:r>
              <a:rPr lang="sv-SE" sz="1600" dirty="0">
                <a:solidFill>
                  <a:srgbClr val="7F7F7F"/>
                </a:solidFill>
              </a:rPr>
              <a:t>Albrecht et al., En. </a:t>
            </a:r>
            <a:r>
              <a:rPr lang="sv-SE" sz="1600" dirty="0" err="1">
                <a:solidFill>
                  <a:srgbClr val="7F7F7F"/>
                </a:solidFill>
              </a:rPr>
              <a:t>Env</a:t>
            </a:r>
            <a:r>
              <a:rPr lang="sv-SE" sz="1600" dirty="0">
                <a:solidFill>
                  <a:srgbClr val="7F7F7F"/>
                </a:solidFill>
              </a:rPr>
              <a:t>. </a:t>
            </a:r>
            <a:r>
              <a:rPr lang="sv-SE" sz="1600" dirty="0" err="1">
                <a:solidFill>
                  <a:srgbClr val="7F7F7F"/>
                </a:solidFill>
              </a:rPr>
              <a:t>Sci</a:t>
            </a:r>
            <a:r>
              <a:rPr lang="sv-SE" sz="1600" dirty="0">
                <a:solidFill>
                  <a:srgbClr val="7F7F7F"/>
                </a:solidFill>
              </a:rPr>
              <a:t>. (2015)</a:t>
            </a:r>
            <a:r>
              <a:rPr lang="en-US" sz="1600" dirty="0" smtClean="0">
                <a:solidFill>
                  <a:srgbClr val="7F7F7F"/>
                </a:solidFill>
              </a:rPr>
              <a:t> </a:t>
            </a:r>
            <a:endParaRPr lang="sv-SE" sz="1600" dirty="0">
              <a:solidFill>
                <a:srgbClr val="7F7F7F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/>
          <p:cNvPicPr>
            <a:picLocks noChangeAspect="1"/>
          </p:cNvPicPr>
          <p:nvPr/>
        </p:nvPicPr>
        <p:blipFill rotWithShape="1">
          <a:blip r:embed="rId3"/>
          <a:srcRect l="61397"/>
          <a:stretch/>
        </p:blipFill>
        <p:spPr>
          <a:xfrm>
            <a:off x="6335712" y="2521011"/>
            <a:ext cx="2688521" cy="3359089"/>
          </a:xfrm>
          <a:prstGeom prst="rect">
            <a:avLst/>
          </a:prstGeom>
        </p:spPr>
      </p:pic>
      <p:pic>
        <p:nvPicPr>
          <p:cNvPr id="18" name="Bildobjekt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4775" y="5500688"/>
            <a:ext cx="1304925" cy="49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objekt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2839" y="5232926"/>
            <a:ext cx="893761" cy="42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6348413" y="965200"/>
            <a:ext cx="26812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Calibri" charset="0"/>
                <a:cs typeface="Calibri" charset="0"/>
              </a:rPr>
              <a:t>2-terminal </a:t>
            </a:r>
            <a:r>
              <a:rPr lang="en-US" sz="1800" b="1" dirty="0" smtClean="0">
                <a:latin typeface="Calibri" charset="0"/>
                <a:cs typeface="Calibri" charset="0"/>
              </a:rPr>
              <a:t>monolithic (Albrecht 2015)</a:t>
            </a:r>
            <a:endParaRPr lang="en-US" sz="1800" b="1" dirty="0">
              <a:latin typeface="Calibri" charset="0"/>
              <a:cs typeface="Calibri" charset="0"/>
            </a:endParaRPr>
          </a:p>
          <a:p>
            <a:r>
              <a:rPr lang="en-US" sz="1800" dirty="0">
                <a:latin typeface="Calibri" charset="0"/>
                <a:cs typeface="Calibri" charset="0"/>
              </a:rPr>
              <a:t>Perovskite-Si(HIT) Tandem Efficiency </a:t>
            </a:r>
            <a:r>
              <a:rPr lang="en-US" sz="1800" b="1" dirty="0">
                <a:latin typeface="Calibri" charset="0"/>
                <a:cs typeface="Calibri" charset="0"/>
              </a:rPr>
              <a:t>18.1 %</a:t>
            </a:r>
          </a:p>
          <a:p>
            <a:r>
              <a:rPr lang="sv-SE" sz="1800" dirty="0">
                <a:solidFill>
                  <a:srgbClr val="FF0000"/>
                </a:solidFill>
                <a:latin typeface="Calibri" charset="0"/>
                <a:cs typeface="Calibri" charset="0"/>
              </a:rPr>
              <a:t>Area: 0.16 cm</a:t>
            </a:r>
            <a:r>
              <a:rPr lang="sv-SE" sz="1800" baseline="30000" dirty="0">
                <a:solidFill>
                  <a:srgbClr val="FF0000"/>
                </a:solidFill>
                <a:latin typeface="Calibri" charset="0"/>
                <a:cs typeface="Calibri" charset="0"/>
              </a:rPr>
              <a:t>2</a:t>
            </a:r>
            <a:endParaRPr lang="sv-SE" sz="18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Hybrid tandem solar cells: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Examples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24" name="Ellips 23"/>
          <p:cNvSpPr/>
          <p:nvPr/>
        </p:nvSpPr>
        <p:spPr>
          <a:xfrm>
            <a:off x="2032000" y="4267200"/>
            <a:ext cx="228600" cy="2159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5" name="Rak 24"/>
          <p:cNvCxnSpPr>
            <a:stCxn id="24" idx="7"/>
          </p:cNvCxnSpPr>
          <p:nvPr/>
        </p:nvCxnSpPr>
        <p:spPr>
          <a:xfrm flipV="1">
            <a:off x="2227122" y="830880"/>
            <a:ext cx="3983178" cy="3467938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ak 25"/>
          <p:cNvCxnSpPr>
            <a:stCxn id="24" idx="5"/>
          </p:cNvCxnSpPr>
          <p:nvPr/>
        </p:nvCxnSpPr>
        <p:spPr>
          <a:xfrm>
            <a:off x="2227122" y="4451482"/>
            <a:ext cx="4021278" cy="2037186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ktangel 26"/>
          <p:cNvSpPr/>
          <p:nvPr/>
        </p:nvSpPr>
        <p:spPr>
          <a:xfrm>
            <a:off x="6210300" y="830880"/>
            <a:ext cx="2695575" cy="5657788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5320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/>
          <p:cNvSpPr/>
          <p:nvPr/>
        </p:nvSpPr>
        <p:spPr>
          <a:xfrm>
            <a:off x="6210300" y="830880"/>
            <a:ext cx="2695575" cy="5657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7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93" y="1473200"/>
            <a:ext cx="5671607" cy="4406900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0" y="6526768"/>
            <a:ext cx="9203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7F7F7F"/>
                </a:solidFill>
              </a:rPr>
              <a:t>S. Albrecht &amp; B. </a:t>
            </a:r>
            <a:r>
              <a:rPr lang="en-GB" sz="1600" dirty="0" err="1">
                <a:solidFill>
                  <a:srgbClr val="7F7F7F"/>
                </a:solidFill>
              </a:rPr>
              <a:t>Rech</a:t>
            </a:r>
            <a:r>
              <a:rPr lang="en-GB" sz="1600" dirty="0">
                <a:solidFill>
                  <a:srgbClr val="7F7F7F"/>
                </a:solidFill>
              </a:rPr>
              <a:t>, Nat. </a:t>
            </a:r>
            <a:r>
              <a:rPr lang="de-DE" sz="1600" dirty="0" err="1">
                <a:solidFill>
                  <a:srgbClr val="7F7F7F"/>
                </a:solidFill>
              </a:rPr>
              <a:t>Energy</a:t>
            </a:r>
            <a:r>
              <a:rPr lang="de-DE" sz="1600" dirty="0">
                <a:solidFill>
                  <a:srgbClr val="7F7F7F"/>
                </a:solidFill>
              </a:rPr>
              <a:t> </a:t>
            </a:r>
            <a:r>
              <a:rPr lang="de-DE" sz="1600" dirty="0" smtClean="0">
                <a:solidFill>
                  <a:srgbClr val="7F7F7F"/>
                </a:solidFill>
              </a:rPr>
              <a:t>2017                                                        </a:t>
            </a:r>
            <a:r>
              <a:rPr lang="sv-SE" sz="1600" dirty="0" smtClean="0">
                <a:solidFill>
                  <a:srgbClr val="7F7F7F"/>
                </a:solidFill>
              </a:rPr>
              <a:t>Werner et </a:t>
            </a:r>
            <a:r>
              <a:rPr lang="sv-SE" sz="1600" dirty="0">
                <a:solidFill>
                  <a:srgbClr val="7F7F7F"/>
                </a:solidFill>
              </a:rPr>
              <a:t>al., ACS Energy Lett</a:t>
            </a:r>
            <a:r>
              <a:rPr lang="sv-SE" sz="1600" dirty="0" smtClean="0">
                <a:solidFill>
                  <a:srgbClr val="7F7F7F"/>
                </a:solidFill>
              </a:rPr>
              <a:t>.</a:t>
            </a:r>
            <a:r>
              <a:rPr lang="sv-SE" sz="1600" dirty="0">
                <a:solidFill>
                  <a:srgbClr val="7F7F7F"/>
                </a:solidFill>
              </a:rPr>
              <a:t> </a:t>
            </a:r>
            <a:r>
              <a:rPr lang="sv-SE" sz="1600" dirty="0" smtClean="0">
                <a:solidFill>
                  <a:srgbClr val="7F7F7F"/>
                </a:solidFill>
              </a:rPr>
              <a:t>(2016)</a:t>
            </a:r>
            <a:endParaRPr lang="sv-SE" sz="1600" dirty="0">
              <a:solidFill>
                <a:srgbClr val="7F7F7F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6248400" y="830880"/>
            <a:ext cx="2681287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 charset="0"/>
                <a:cs typeface="Calibri" charset="0"/>
              </a:rPr>
              <a:t>Perovskite-Si(HIT) Tandem </a:t>
            </a:r>
            <a:endParaRPr lang="en-US" sz="1800" b="1" dirty="0" smtClean="0">
              <a:latin typeface="Calibri" charset="0"/>
              <a:cs typeface="Calibri" charset="0"/>
            </a:endParaRPr>
          </a:p>
          <a:p>
            <a:r>
              <a:rPr lang="en-US" sz="1800" b="1" dirty="0">
                <a:latin typeface="Calibri" charset="0"/>
                <a:cs typeface="Calibri" charset="0"/>
              </a:rPr>
              <a:t>(Werner 2015</a:t>
            </a:r>
            <a:r>
              <a:rPr lang="en-US" sz="1800" b="1" dirty="0" smtClean="0">
                <a:latin typeface="Calibri" charset="0"/>
                <a:cs typeface="Calibri" charset="0"/>
              </a:rPr>
              <a:t>)</a:t>
            </a:r>
          </a:p>
          <a:p>
            <a:endParaRPr lang="en-US" sz="1800" b="1" dirty="0">
              <a:latin typeface="Calibri" charset="0"/>
              <a:cs typeface="Calibri" charset="0"/>
            </a:endParaRPr>
          </a:p>
          <a:p>
            <a:r>
              <a:rPr lang="en-US" sz="1800" b="1" dirty="0" smtClean="0">
                <a:latin typeface="Calibri" charset="0"/>
                <a:cs typeface="Calibri" charset="0"/>
              </a:rPr>
              <a:t>2</a:t>
            </a:r>
            <a:r>
              <a:rPr lang="en-US" sz="1800" b="1" dirty="0">
                <a:latin typeface="Calibri" charset="0"/>
                <a:cs typeface="Calibri" charset="0"/>
              </a:rPr>
              <a:t>-terminal </a:t>
            </a:r>
            <a:r>
              <a:rPr lang="en-US" sz="1800" b="1" dirty="0" smtClean="0">
                <a:latin typeface="Calibri" charset="0"/>
                <a:cs typeface="Calibri" charset="0"/>
              </a:rPr>
              <a:t>monolithic </a:t>
            </a:r>
            <a:r>
              <a:rPr lang="en-US" sz="1800" dirty="0" smtClean="0">
                <a:latin typeface="Calibri" charset="0"/>
                <a:cs typeface="Calibri" charset="0"/>
              </a:rPr>
              <a:t>Efficiency </a:t>
            </a:r>
            <a:r>
              <a:rPr lang="en-US" sz="1800" b="1" dirty="0" smtClean="0">
                <a:latin typeface="Calibri" charset="0"/>
                <a:cs typeface="Calibri" charset="0"/>
              </a:rPr>
              <a:t>20.5 </a:t>
            </a:r>
            <a:r>
              <a:rPr lang="en-US" sz="1800" b="1" dirty="0">
                <a:latin typeface="Calibri" charset="0"/>
                <a:cs typeface="Calibri" charset="0"/>
              </a:rPr>
              <a:t>%</a:t>
            </a:r>
          </a:p>
          <a:p>
            <a:r>
              <a:rPr lang="sv-SE" sz="1800" dirty="0">
                <a:solidFill>
                  <a:srgbClr val="FF0000"/>
                </a:solidFill>
                <a:latin typeface="Calibri" charset="0"/>
                <a:cs typeface="Calibri" charset="0"/>
              </a:rPr>
              <a:t>Area: </a:t>
            </a:r>
            <a:r>
              <a:rPr lang="sv-SE" sz="18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1.43 cm</a:t>
            </a:r>
            <a:r>
              <a:rPr lang="sv-SE" sz="1800" baseline="300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2</a:t>
            </a:r>
          </a:p>
          <a:p>
            <a:endParaRPr lang="sv-SE" sz="1800" baseline="30000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endParaRPr lang="sv-SE" sz="1800" baseline="30000" dirty="0" smtClean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endParaRPr lang="sv-SE" sz="1800" baseline="30000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endParaRPr lang="sv-SE" sz="1800" baseline="30000" dirty="0" smtClean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endParaRPr lang="sv-SE" sz="1800" baseline="30000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endParaRPr lang="sv-SE" sz="1800" baseline="30000" dirty="0" smtClean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endParaRPr lang="sv-SE" sz="1800" baseline="30000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endParaRPr lang="sv-SE" sz="1800" baseline="30000" dirty="0" smtClean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endParaRPr lang="en-US" sz="1800" b="1" dirty="0" smtClean="0">
              <a:latin typeface="Calibri" charset="0"/>
              <a:cs typeface="Calibri" charset="0"/>
            </a:endParaRPr>
          </a:p>
          <a:p>
            <a:r>
              <a:rPr lang="en-US" sz="1800" b="1" dirty="0" smtClean="0">
                <a:latin typeface="Calibri" charset="0"/>
                <a:cs typeface="Calibri" charset="0"/>
              </a:rPr>
              <a:t>4-</a:t>
            </a:r>
            <a:r>
              <a:rPr lang="en-US" sz="1800" b="1" dirty="0">
                <a:latin typeface="Calibri" charset="0"/>
                <a:cs typeface="Calibri" charset="0"/>
              </a:rPr>
              <a:t>terminal monolithic </a:t>
            </a:r>
            <a:r>
              <a:rPr lang="en-US" sz="1800" dirty="0">
                <a:latin typeface="Calibri" charset="0"/>
                <a:cs typeface="Calibri" charset="0"/>
              </a:rPr>
              <a:t>Efficiency </a:t>
            </a:r>
            <a:r>
              <a:rPr lang="en-US" sz="1800" b="1" dirty="0" smtClean="0">
                <a:latin typeface="Calibri" charset="0"/>
                <a:cs typeface="Calibri" charset="0"/>
              </a:rPr>
              <a:t>25.2 </a:t>
            </a:r>
            <a:r>
              <a:rPr lang="en-US" sz="1800" b="1" dirty="0">
                <a:latin typeface="Calibri" charset="0"/>
                <a:cs typeface="Calibri" charset="0"/>
              </a:rPr>
              <a:t>%</a:t>
            </a:r>
          </a:p>
          <a:p>
            <a:r>
              <a:rPr lang="sv-SE" sz="1800" dirty="0">
                <a:solidFill>
                  <a:srgbClr val="FF0000"/>
                </a:solidFill>
                <a:latin typeface="Calibri" charset="0"/>
                <a:cs typeface="Calibri" charset="0"/>
              </a:rPr>
              <a:t>Area: </a:t>
            </a:r>
            <a:r>
              <a:rPr lang="sv-SE" sz="18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0.25 </a:t>
            </a:r>
            <a:r>
              <a:rPr lang="sv-SE" sz="1800" dirty="0">
                <a:solidFill>
                  <a:srgbClr val="FF0000"/>
                </a:solidFill>
                <a:latin typeface="Calibri" charset="0"/>
                <a:cs typeface="Calibri" charset="0"/>
              </a:rPr>
              <a:t>cm</a:t>
            </a:r>
            <a:r>
              <a:rPr lang="sv-SE" sz="1800" baseline="30000" dirty="0">
                <a:solidFill>
                  <a:srgbClr val="FF0000"/>
                </a:solidFill>
                <a:latin typeface="Calibri" charset="0"/>
                <a:cs typeface="Calibri" charset="0"/>
              </a:rPr>
              <a:t>2</a:t>
            </a:r>
            <a:endParaRPr lang="sv-SE" sz="1800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endParaRPr lang="sv-SE" sz="18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Hybrid tandem solar cells: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Examples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24" name="Ellips 23"/>
          <p:cNvSpPr/>
          <p:nvPr/>
        </p:nvSpPr>
        <p:spPr>
          <a:xfrm>
            <a:off x="2180360" y="3680795"/>
            <a:ext cx="228600" cy="2159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5" name="Rak 24"/>
          <p:cNvCxnSpPr>
            <a:stCxn id="24" idx="5"/>
          </p:cNvCxnSpPr>
          <p:nvPr/>
        </p:nvCxnSpPr>
        <p:spPr>
          <a:xfrm>
            <a:off x="2375482" y="3865077"/>
            <a:ext cx="3872918" cy="2623591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ak 25"/>
          <p:cNvCxnSpPr>
            <a:stCxn id="24" idx="7"/>
          </p:cNvCxnSpPr>
          <p:nvPr/>
        </p:nvCxnSpPr>
        <p:spPr>
          <a:xfrm flipV="1">
            <a:off x="2375482" y="830880"/>
            <a:ext cx="3834818" cy="2881533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ktangel 26"/>
          <p:cNvSpPr/>
          <p:nvPr/>
        </p:nvSpPr>
        <p:spPr>
          <a:xfrm>
            <a:off x="6210300" y="830880"/>
            <a:ext cx="2695575" cy="5657788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577" y="5105400"/>
            <a:ext cx="1036590" cy="1350368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576" y="2565400"/>
            <a:ext cx="951354" cy="14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8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/>
        </p:nvSpPr>
        <p:spPr>
          <a:xfrm>
            <a:off x="6210300" y="830880"/>
            <a:ext cx="2695575" cy="5657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8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93" y="1473200"/>
            <a:ext cx="5671607" cy="4406900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0" y="6526768"/>
            <a:ext cx="89444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7F7F7F"/>
                </a:solidFill>
              </a:rPr>
              <a:t>S. Albrecht &amp; B. </a:t>
            </a:r>
            <a:r>
              <a:rPr lang="en-GB" sz="1600" dirty="0" err="1">
                <a:solidFill>
                  <a:srgbClr val="7F7F7F"/>
                </a:solidFill>
              </a:rPr>
              <a:t>Rech</a:t>
            </a:r>
            <a:r>
              <a:rPr lang="en-GB" sz="1600" dirty="0">
                <a:solidFill>
                  <a:srgbClr val="7F7F7F"/>
                </a:solidFill>
              </a:rPr>
              <a:t>, Nat. </a:t>
            </a:r>
            <a:r>
              <a:rPr lang="de-DE" sz="1600" dirty="0" err="1">
                <a:solidFill>
                  <a:srgbClr val="7F7F7F"/>
                </a:solidFill>
              </a:rPr>
              <a:t>Energy</a:t>
            </a:r>
            <a:r>
              <a:rPr lang="de-DE" sz="1600" dirty="0">
                <a:solidFill>
                  <a:srgbClr val="7F7F7F"/>
                </a:solidFill>
              </a:rPr>
              <a:t> </a:t>
            </a:r>
            <a:r>
              <a:rPr lang="de-DE" sz="1600" dirty="0" smtClean="0">
                <a:solidFill>
                  <a:srgbClr val="7F7F7F"/>
                </a:solidFill>
              </a:rPr>
              <a:t>2017                                                                   </a:t>
            </a:r>
            <a:r>
              <a:rPr lang="sv-SE" sz="1600" dirty="0" err="1" smtClean="0">
                <a:solidFill>
                  <a:srgbClr val="7F7F7F"/>
                </a:solidFill>
              </a:rPr>
              <a:t>Eperon</a:t>
            </a:r>
            <a:r>
              <a:rPr lang="sv-SE" sz="1600" dirty="0" smtClean="0">
                <a:solidFill>
                  <a:srgbClr val="7F7F7F"/>
                </a:solidFill>
              </a:rPr>
              <a:t> </a:t>
            </a:r>
            <a:r>
              <a:rPr lang="sv-SE" sz="1600" dirty="0">
                <a:solidFill>
                  <a:srgbClr val="7F7F7F"/>
                </a:solidFill>
              </a:rPr>
              <a:t>et al., </a:t>
            </a:r>
            <a:r>
              <a:rPr lang="sv-SE" sz="1600" dirty="0" smtClean="0">
                <a:solidFill>
                  <a:srgbClr val="7F7F7F"/>
                </a:solidFill>
              </a:rPr>
              <a:t>Science </a:t>
            </a:r>
            <a:r>
              <a:rPr lang="sv-SE" sz="1600" dirty="0">
                <a:solidFill>
                  <a:srgbClr val="7F7F7F"/>
                </a:solidFill>
              </a:rPr>
              <a:t>(</a:t>
            </a:r>
            <a:r>
              <a:rPr lang="sv-SE" sz="1600" dirty="0" smtClean="0">
                <a:solidFill>
                  <a:srgbClr val="7F7F7F"/>
                </a:solidFill>
              </a:rPr>
              <a:t>2016)</a:t>
            </a:r>
            <a:r>
              <a:rPr lang="en-US" sz="1600" dirty="0" smtClean="0">
                <a:solidFill>
                  <a:srgbClr val="7F7F7F"/>
                </a:solidFill>
              </a:rPr>
              <a:t> </a:t>
            </a:r>
            <a:endParaRPr lang="sv-SE" sz="1600" dirty="0">
              <a:solidFill>
                <a:srgbClr val="7F7F7F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6259513" y="812800"/>
            <a:ext cx="268128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Calibri" charset="0"/>
                <a:cs typeface="Calibri" charset="0"/>
              </a:rPr>
              <a:t>Perovskite-Perovskite Tandem </a:t>
            </a:r>
          </a:p>
          <a:p>
            <a:r>
              <a:rPr lang="en-US" sz="1800" b="1" dirty="0">
                <a:latin typeface="Calibri" charset="0"/>
                <a:cs typeface="Calibri" charset="0"/>
              </a:rPr>
              <a:t>(</a:t>
            </a:r>
            <a:r>
              <a:rPr lang="en-US" sz="1800" b="1" dirty="0" err="1">
                <a:latin typeface="Calibri" charset="0"/>
                <a:cs typeface="Calibri" charset="0"/>
              </a:rPr>
              <a:t>Eperon</a:t>
            </a:r>
            <a:r>
              <a:rPr lang="en-US" sz="1800" b="1" dirty="0">
                <a:latin typeface="Calibri" charset="0"/>
                <a:cs typeface="Calibri" charset="0"/>
              </a:rPr>
              <a:t> 2016</a:t>
            </a:r>
            <a:r>
              <a:rPr lang="en-US" sz="1800" b="1" dirty="0" smtClean="0">
                <a:latin typeface="Calibri" charset="0"/>
                <a:cs typeface="Calibri" charset="0"/>
              </a:rPr>
              <a:t>)</a:t>
            </a:r>
          </a:p>
          <a:p>
            <a:endParaRPr lang="en-US" sz="1800" b="1" dirty="0">
              <a:latin typeface="Calibri" charset="0"/>
              <a:cs typeface="Calibri" charset="0"/>
            </a:endParaRPr>
          </a:p>
          <a:p>
            <a:r>
              <a:rPr lang="en-US" sz="1800" b="1" dirty="0" smtClean="0">
                <a:latin typeface="Calibri" charset="0"/>
                <a:cs typeface="Calibri" charset="0"/>
              </a:rPr>
              <a:t>2</a:t>
            </a:r>
            <a:r>
              <a:rPr lang="en-US" sz="1800" b="1" dirty="0">
                <a:latin typeface="Calibri" charset="0"/>
                <a:cs typeface="Calibri" charset="0"/>
              </a:rPr>
              <a:t>-terminal </a:t>
            </a:r>
            <a:r>
              <a:rPr lang="en-US" sz="1800" b="1" dirty="0" smtClean="0">
                <a:latin typeface="Calibri" charset="0"/>
                <a:cs typeface="Calibri" charset="0"/>
              </a:rPr>
              <a:t>monolithic </a:t>
            </a:r>
            <a:r>
              <a:rPr lang="en-US" sz="1600" dirty="0" smtClean="0">
                <a:latin typeface="Calibri" charset="0"/>
                <a:cs typeface="Calibri" charset="0"/>
              </a:rPr>
              <a:t>Efficiency </a:t>
            </a:r>
            <a:r>
              <a:rPr lang="en-US" sz="1600" b="1" dirty="0" smtClean="0">
                <a:latin typeface="Calibri" charset="0"/>
                <a:cs typeface="Calibri" charset="0"/>
              </a:rPr>
              <a:t>17 %, </a:t>
            </a:r>
            <a:r>
              <a:rPr lang="sv-SE" sz="16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Area</a:t>
            </a:r>
            <a:r>
              <a:rPr lang="sv-SE" sz="1600" dirty="0">
                <a:solidFill>
                  <a:srgbClr val="FF0000"/>
                </a:solidFill>
                <a:latin typeface="Calibri" charset="0"/>
                <a:cs typeface="Calibri" charset="0"/>
              </a:rPr>
              <a:t>: </a:t>
            </a:r>
            <a:r>
              <a:rPr lang="sv-SE" sz="16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0.2 </a:t>
            </a:r>
            <a:r>
              <a:rPr lang="sv-SE" sz="1600" dirty="0">
                <a:solidFill>
                  <a:srgbClr val="FF0000"/>
                </a:solidFill>
                <a:latin typeface="Calibri" charset="0"/>
                <a:cs typeface="Calibri" charset="0"/>
              </a:rPr>
              <a:t>cm</a:t>
            </a:r>
            <a:r>
              <a:rPr lang="sv-SE" sz="1600" baseline="30000" dirty="0">
                <a:solidFill>
                  <a:srgbClr val="FF0000"/>
                </a:solidFill>
                <a:latin typeface="Calibri" charset="0"/>
                <a:cs typeface="Calibri" charset="0"/>
              </a:rPr>
              <a:t>2</a:t>
            </a:r>
            <a:endParaRPr lang="sv-SE" sz="16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Hybrid tandem solar cells: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Examples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24" name="Ellips 23"/>
          <p:cNvSpPr/>
          <p:nvPr/>
        </p:nvSpPr>
        <p:spPr>
          <a:xfrm>
            <a:off x="2171700" y="4051300"/>
            <a:ext cx="228600" cy="2159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5" name="Rak 24"/>
          <p:cNvCxnSpPr>
            <a:stCxn id="24" idx="7"/>
          </p:cNvCxnSpPr>
          <p:nvPr/>
        </p:nvCxnSpPr>
        <p:spPr>
          <a:xfrm flipV="1">
            <a:off x="2366822" y="830880"/>
            <a:ext cx="3843478" cy="3252038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ak 25"/>
          <p:cNvCxnSpPr>
            <a:stCxn id="24" idx="5"/>
          </p:cNvCxnSpPr>
          <p:nvPr/>
        </p:nvCxnSpPr>
        <p:spPr>
          <a:xfrm>
            <a:off x="2366822" y="4235582"/>
            <a:ext cx="3881578" cy="2284704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ktangel 26"/>
          <p:cNvSpPr/>
          <p:nvPr/>
        </p:nvSpPr>
        <p:spPr>
          <a:xfrm>
            <a:off x="6210300" y="830880"/>
            <a:ext cx="2695575" cy="5657788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508250"/>
            <a:ext cx="2222500" cy="15621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6210300" y="4077385"/>
            <a:ext cx="2781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charset="0"/>
                <a:cs typeface="Calibri" charset="0"/>
              </a:rPr>
              <a:t>4-</a:t>
            </a:r>
            <a:r>
              <a:rPr lang="en-US" b="1" dirty="0">
                <a:latin typeface="Calibri" charset="0"/>
                <a:cs typeface="Calibri" charset="0"/>
              </a:rPr>
              <a:t>terminal </a:t>
            </a:r>
            <a:r>
              <a:rPr lang="en-US" b="1" dirty="0" smtClean="0">
                <a:latin typeface="Calibri" charset="0"/>
                <a:cs typeface="Calibri" charset="0"/>
              </a:rPr>
              <a:t>stacked </a:t>
            </a:r>
            <a:r>
              <a:rPr lang="en-US" sz="1600" dirty="0" smtClean="0">
                <a:latin typeface="Calibri" charset="0"/>
                <a:cs typeface="Calibri" charset="0"/>
              </a:rPr>
              <a:t>Efficiency </a:t>
            </a:r>
            <a:r>
              <a:rPr lang="en-US" sz="1600" b="1" dirty="0" smtClean="0">
                <a:latin typeface="Calibri" charset="0"/>
                <a:cs typeface="Calibri" charset="0"/>
              </a:rPr>
              <a:t>20.3 %, </a:t>
            </a:r>
            <a:r>
              <a:rPr lang="sv-SE" sz="16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Area</a:t>
            </a:r>
            <a:r>
              <a:rPr lang="sv-SE" sz="1600" dirty="0">
                <a:solidFill>
                  <a:srgbClr val="FF0000"/>
                </a:solidFill>
                <a:latin typeface="Calibri" charset="0"/>
                <a:cs typeface="Calibri" charset="0"/>
              </a:rPr>
              <a:t>: 0.2 cm</a:t>
            </a:r>
            <a:r>
              <a:rPr lang="sv-SE" sz="1600" baseline="30000" dirty="0">
                <a:solidFill>
                  <a:srgbClr val="FF0000"/>
                </a:solidFill>
                <a:latin typeface="Calibri" charset="0"/>
                <a:cs typeface="Calibri" charset="0"/>
              </a:rPr>
              <a:t>2</a:t>
            </a:r>
            <a:endParaRPr lang="sv-SE" sz="16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313" y="4692938"/>
            <a:ext cx="2262263" cy="178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90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/>
        </p:nvSpPr>
        <p:spPr>
          <a:xfrm>
            <a:off x="6210300" y="830880"/>
            <a:ext cx="2695575" cy="5657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10525033" y="6290668"/>
            <a:ext cx="2133600" cy="352425"/>
          </a:xfrm>
          <a:prstGeom prst="rect">
            <a:avLst/>
          </a:prstGeom>
        </p:spPr>
        <p:txBody>
          <a:bodyPr/>
          <a:lstStyle/>
          <a:p>
            <a:fld id="{3D81349A-D291-4AE1-BDEC-EACB936DE700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9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593" y="1473200"/>
            <a:ext cx="5671607" cy="4406900"/>
          </a:xfrm>
          <a:prstGeom prst="rect">
            <a:avLst/>
          </a:prstGeom>
          <a:noFill/>
        </p:spPr>
      </p:pic>
      <p:sp>
        <p:nvSpPr>
          <p:cNvPr id="3" name="Rektangel 2"/>
          <p:cNvSpPr/>
          <p:nvPr/>
        </p:nvSpPr>
        <p:spPr>
          <a:xfrm>
            <a:off x="0" y="6526768"/>
            <a:ext cx="8970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7F7F7F"/>
                </a:solidFill>
              </a:rPr>
              <a:t>S. Albrecht &amp; B. </a:t>
            </a:r>
            <a:r>
              <a:rPr lang="en-GB" sz="1600" dirty="0" err="1">
                <a:solidFill>
                  <a:srgbClr val="7F7F7F"/>
                </a:solidFill>
              </a:rPr>
              <a:t>Rech</a:t>
            </a:r>
            <a:r>
              <a:rPr lang="en-GB" sz="1600" dirty="0">
                <a:solidFill>
                  <a:srgbClr val="7F7F7F"/>
                </a:solidFill>
              </a:rPr>
              <a:t>, Nat. </a:t>
            </a:r>
            <a:r>
              <a:rPr lang="de-DE" sz="1600" dirty="0" err="1">
                <a:solidFill>
                  <a:srgbClr val="7F7F7F"/>
                </a:solidFill>
              </a:rPr>
              <a:t>Energy</a:t>
            </a:r>
            <a:r>
              <a:rPr lang="de-DE" sz="1600" dirty="0">
                <a:solidFill>
                  <a:srgbClr val="7F7F7F"/>
                </a:solidFill>
              </a:rPr>
              <a:t> </a:t>
            </a:r>
            <a:r>
              <a:rPr lang="de-DE" sz="1600" dirty="0" smtClean="0">
                <a:solidFill>
                  <a:srgbClr val="7F7F7F"/>
                </a:solidFill>
              </a:rPr>
              <a:t>2017                                                                       </a:t>
            </a:r>
            <a:r>
              <a:rPr lang="sv-SE" sz="1600" dirty="0" smtClean="0">
                <a:solidFill>
                  <a:srgbClr val="7F7F7F"/>
                </a:solidFill>
              </a:rPr>
              <a:t>Bush </a:t>
            </a:r>
            <a:r>
              <a:rPr lang="sv-SE" sz="1600" dirty="0">
                <a:solidFill>
                  <a:srgbClr val="7F7F7F"/>
                </a:solidFill>
              </a:rPr>
              <a:t>et al., </a:t>
            </a:r>
            <a:r>
              <a:rPr lang="sv-SE" sz="1600" dirty="0" smtClean="0">
                <a:solidFill>
                  <a:srgbClr val="7F7F7F"/>
                </a:solidFill>
              </a:rPr>
              <a:t>Nat. En. (2017)</a:t>
            </a:r>
            <a:r>
              <a:rPr lang="en-US" sz="1600" dirty="0" smtClean="0">
                <a:solidFill>
                  <a:srgbClr val="7F7F7F"/>
                </a:solidFill>
              </a:rPr>
              <a:t> </a:t>
            </a:r>
            <a:endParaRPr lang="sv-SE" sz="1600" dirty="0">
              <a:solidFill>
                <a:srgbClr val="7F7F7F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343399" y="0"/>
            <a:ext cx="4800601" cy="609600"/>
          </a:xfrm>
          <a:prstGeom prst="rect">
            <a:avLst/>
          </a:prstGeom>
          <a:gradFill>
            <a:gsLst>
              <a:gs pos="0">
                <a:srgbClr val="FF0000">
                  <a:alpha val="61000"/>
                </a:srgb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124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6348413" y="965200"/>
            <a:ext cx="26812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Calibri" charset="0"/>
                <a:cs typeface="Calibri" charset="0"/>
              </a:rPr>
              <a:t>2-terminal </a:t>
            </a:r>
            <a:r>
              <a:rPr lang="en-US" sz="1800" b="1" dirty="0" smtClean="0">
                <a:latin typeface="Calibri" charset="0"/>
                <a:cs typeface="Calibri" charset="0"/>
              </a:rPr>
              <a:t>monolithic (Bush 2017)</a:t>
            </a:r>
            <a:endParaRPr lang="en-US" sz="1800" b="1" dirty="0">
              <a:latin typeface="Calibri" charset="0"/>
              <a:cs typeface="Calibri" charset="0"/>
            </a:endParaRPr>
          </a:p>
          <a:p>
            <a:r>
              <a:rPr lang="en-US" sz="1800" dirty="0">
                <a:latin typeface="Calibri" charset="0"/>
                <a:cs typeface="Calibri" charset="0"/>
              </a:rPr>
              <a:t>Perovskite-</a:t>
            </a:r>
            <a:r>
              <a:rPr lang="en-US" sz="1800" dirty="0" smtClean="0">
                <a:latin typeface="Calibri" charset="0"/>
                <a:cs typeface="Calibri" charset="0"/>
              </a:rPr>
              <a:t>Si</a:t>
            </a:r>
            <a:r>
              <a:rPr lang="en-US" sz="1800" dirty="0">
                <a:latin typeface="Calibri" charset="0"/>
                <a:cs typeface="Calibri" charset="0"/>
              </a:rPr>
              <a:t> </a:t>
            </a:r>
            <a:r>
              <a:rPr lang="en-US" sz="1800" dirty="0" smtClean="0">
                <a:latin typeface="Calibri" charset="0"/>
                <a:cs typeface="Calibri" charset="0"/>
              </a:rPr>
              <a:t>Tandem </a:t>
            </a:r>
            <a:r>
              <a:rPr lang="en-US" sz="1800" dirty="0">
                <a:latin typeface="Calibri" charset="0"/>
                <a:cs typeface="Calibri" charset="0"/>
              </a:rPr>
              <a:t>Efficiency </a:t>
            </a:r>
            <a:r>
              <a:rPr lang="en-US" sz="1800" b="1" dirty="0" smtClean="0">
                <a:latin typeface="Calibri" charset="0"/>
                <a:cs typeface="Calibri" charset="0"/>
              </a:rPr>
              <a:t>23.6 </a:t>
            </a:r>
            <a:r>
              <a:rPr lang="en-US" sz="1800" b="1" dirty="0">
                <a:latin typeface="Calibri" charset="0"/>
                <a:cs typeface="Calibri" charset="0"/>
              </a:rPr>
              <a:t>%</a:t>
            </a:r>
          </a:p>
          <a:p>
            <a:r>
              <a:rPr lang="sv-SE" sz="18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Area: </a:t>
            </a:r>
            <a:r>
              <a:rPr lang="sv-SE" sz="1800" b="1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1 </a:t>
            </a:r>
            <a:r>
              <a:rPr lang="sv-SE" sz="1800" b="1" dirty="0">
                <a:solidFill>
                  <a:srgbClr val="FF0000"/>
                </a:solidFill>
                <a:latin typeface="Calibri" charset="0"/>
                <a:cs typeface="Calibri" charset="0"/>
              </a:rPr>
              <a:t>cm</a:t>
            </a:r>
            <a:r>
              <a:rPr lang="sv-SE" sz="1800" b="1" baseline="30000" dirty="0">
                <a:solidFill>
                  <a:srgbClr val="FF0000"/>
                </a:solidFill>
                <a:latin typeface="Calibri" charset="0"/>
                <a:cs typeface="Calibri" charset="0"/>
              </a:rPr>
              <a:t>2</a:t>
            </a:r>
            <a:endParaRPr lang="sv-SE" sz="1800" b="1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1800" cap="none" dirty="0" smtClean="0">
                <a:latin typeface="Arial" charset="0"/>
                <a:cs typeface="Arial" charset="0"/>
              </a:rPr>
              <a:t>Hybrid tandem solar cells: </a:t>
            </a:r>
            <a:r>
              <a:rPr lang="sv-SE" sz="1800" cap="none" dirty="0" err="1" smtClean="0">
                <a:latin typeface="Arial" charset="0"/>
                <a:cs typeface="Arial" charset="0"/>
              </a:rPr>
              <a:t>Examples</a:t>
            </a:r>
            <a:endParaRPr lang="sv-SE" sz="1800" cap="none" dirty="0">
              <a:latin typeface="Arial" charset="0"/>
              <a:cs typeface="Arial" charset="0"/>
            </a:endParaRPr>
          </a:p>
        </p:txBody>
      </p:sp>
      <p:sp>
        <p:nvSpPr>
          <p:cNvPr id="24" name="Ellips 23"/>
          <p:cNvSpPr/>
          <p:nvPr/>
        </p:nvSpPr>
        <p:spPr>
          <a:xfrm>
            <a:off x="2197100" y="3848100"/>
            <a:ext cx="228600" cy="2159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5" name="Rak 24"/>
          <p:cNvCxnSpPr>
            <a:stCxn id="24" idx="7"/>
          </p:cNvCxnSpPr>
          <p:nvPr/>
        </p:nvCxnSpPr>
        <p:spPr>
          <a:xfrm flipV="1">
            <a:off x="2392222" y="830880"/>
            <a:ext cx="3818078" cy="3048838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ak 25"/>
          <p:cNvCxnSpPr/>
          <p:nvPr/>
        </p:nvCxnSpPr>
        <p:spPr>
          <a:xfrm>
            <a:off x="2392222" y="4064000"/>
            <a:ext cx="3856178" cy="2456286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ktangel 26"/>
          <p:cNvSpPr/>
          <p:nvPr/>
        </p:nvSpPr>
        <p:spPr>
          <a:xfrm>
            <a:off x="6210300" y="830880"/>
            <a:ext cx="2695575" cy="5657788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13" y="2442528"/>
            <a:ext cx="2288709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605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1685</Words>
  <Application>Microsoft Office PowerPoint</Application>
  <PresentationFormat>Bildschirmpräsentation (4:3)</PresentationFormat>
  <Paragraphs>330</Paragraphs>
  <Slides>40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4" baseType="lpstr">
      <vt:lpstr>Office-tema</vt:lpstr>
      <vt:lpstr>Larissa-Design</vt:lpstr>
      <vt:lpstr>1_Larissa-Design</vt:lpstr>
      <vt:lpstr>Equation</vt:lpstr>
      <vt:lpstr>Roadmap and roadblocks for multi-junction device technology based on metal halide perovskites</vt:lpstr>
      <vt:lpstr>The Hall of Fame for the PV researcher</vt:lpstr>
      <vt:lpstr>The Hall of Fame for the PV researcher </vt:lpstr>
      <vt:lpstr>Perovskite solar cell influenced by many different technologies</vt:lpstr>
      <vt:lpstr>Folie 5</vt:lpstr>
      <vt:lpstr>Hybrid tandem solar cells: Examples</vt:lpstr>
      <vt:lpstr>Hybrid tandem solar cells: Examples</vt:lpstr>
      <vt:lpstr>Hybrid tandem solar cells: Examples</vt:lpstr>
      <vt:lpstr>Hybrid tandem solar cells: Examples</vt:lpstr>
      <vt:lpstr>Light harvesting efficiency of absorber layer matters!</vt:lpstr>
      <vt:lpstr>Folie 11</vt:lpstr>
      <vt:lpstr>Back-of-the-envelope multi-junction performance estimation</vt:lpstr>
      <vt:lpstr>Pseudo-alkaline metal-halide perovskites</vt:lpstr>
      <vt:lpstr>Halide perovskites obey Goldschmidt tolerance factor</vt:lpstr>
      <vt:lpstr>Bandgap tunability</vt:lpstr>
      <vt:lpstr>Absorption onset vs band gap</vt:lpstr>
      <vt:lpstr>Bandgap tunability: Performance as a function of band gap</vt:lpstr>
      <vt:lpstr>Bandgap tunability: Performance as a function of band gap</vt:lpstr>
      <vt:lpstr>Bandgap tunability: Short circuit current as a function of band gap</vt:lpstr>
      <vt:lpstr>Photocurrent reaching predicted limit (no parasitic absorption losses)</vt:lpstr>
      <vt:lpstr>What is the reason for the drop in VOC for Eg &gt; 1.7 eV?</vt:lpstr>
      <vt:lpstr>The ”Hoke”-Effect: Photo-induced phase segregation</vt:lpstr>
      <vt:lpstr>PL peak shifts upon illumination</vt:lpstr>
      <vt:lpstr>Origin for photo-induced phase segregation by ion diffusion</vt:lpstr>
      <vt:lpstr>Folie 25</vt:lpstr>
      <vt:lpstr>Stable phases coinciding with phase transition?</vt:lpstr>
      <vt:lpstr>Photo-induced transient phenomena also cause hysteresis</vt:lpstr>
      <vt:lpstr>Photo-induced transient phenomena also cause hysteresis</vt:lpstr>
      <vt:lpstr>Photo-induced transient phenomena also cause hysteresis</vt:lpstr>
      <vt:lpstr>Conclusions </vt:lpstr>
      <vt:lpstr>Acknowledgement</vt:lpstr>
      <vt:lpstr>Overview:</vt:lpstr>
      <vt:lpstr>Other phenomena in ABX3 perovskite upon light soaking</vt:lpstr>
      <vt:lpstr>Different growth mechanisms rationalize difference in ionic homogeneity</vt:lpstr>
      <vt:lpstr>Folie 35</vt:lpstr>
      <vt:lpstr>Light drives to thermodynamically stable phase-segregated state?</vt:lpstr>
      <vt:lpstr>Light induced changes in X-ray diffractograms</vt:lpstr>
      <vt:lpstr>Understanding Formation: MAPb(Br0.6I0.4)3</vt:lpstr>
      <vt:lpstr>Photo-induced trap state formation in FA/Cs compounds</vt:lpstr>
      <vt:lpstr>Surface photovoltage</vt:lpstr>
    </vt:vector>
  </TitlesOfParts>
  <Company>Stanford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Eva Unger</dc:creator>
  <cp:lastModifiedBy>Dr. Gerhard Luther</cp:lastModifiedBy>
  <cp:revision>268</cp:revision>
  <cp:lastPrinted>2016-08-24T15:48:45Z</cp:lastPrinted>
  <dcterms:created xsi:type="dcterms:W3CDTF">2016-08-21T17:20:43Z</dcterms:created>
  <dcterms:modified xsi:type="dcterms:W3CDTF">2017-03-29T14:47:35Z</dcterms:modified>
</cp:coreProperties>
</file>