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charts/colors2.xml" ContentType="application/vnd.ms-office.chartcolorstyl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harts/colors1.xml" ContentType="application/vnd.ms-office.chartcolorstyle+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Lst>
  <p:notesMasterIdLst>
    <p:notesMasterId r:id="rId20"/>
  </p:notesMasterIdLst>
  <p:sldIdLst>
    <p:sldId id="256" r:id="rId3"/>
    <p:sldId id="257" r:id="rId4"/>
    <p:sldId id="299" r:id="rId5"/>
    <p:sldId id="258" r:id="rId6"/>
    <p:sldId id="259" r:id="rId7"/>
    <p:sldId id="283" r:id="rId8"/>
    <p:sldId id="292" r:id="rId9"/>
    <p:sldId id="294" r:id="rId10"/>
    <p:sldId id="303" r:id="rId11"/>
    <p:sldId id="302" r:id="rId12"/>
    <p:sldId id="291" r:id="rId13"/>
    <p:sldId id="305" r:id="rId14"/>
    <p:sldId id="301" r:id="rId15"/>
    <p:sldId id="304" r:id="rId16"/>
    <p:sldId id="306" r:id="rId17"/>
    <p:sldId id="285" r:id="rId18"/>
    <p:sldId id="300" r:id="rId19"/>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showGuides="1">
      <p:cViewPr varScale="1">
        <p:scale>
          <a:sx n="94" d="100"/>
          <a:sy n="94" d="100"/>
        </p:scale>
        <p:origin x="-114" y="-15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Office_Excel_2007-Arbeitsmappe1.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ssommer\Desktop\Sonstiges\Grafiken%20etc.%20f&#252;r%20Vortr&#228;ge%20EEG\Beitrag%20EE%20an%20BSV.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Office_Excel_2007-Arbeitsmappe2.xlsx"/></Relationships>
</file>

<file path=ppt/charts/_rels/chart4.xml.rels><?xml version="1.0" encoding="UTF-8" standalone="yes"?>
<Relationships xmlns="http://schemas.openxmlformats.org/package/2006/relationships"><Relationship Id="rId1" Type="http://schemas.openxmlformats.org/officeDocument/2006/relationships/oleObject" Target="file:///C:\Users\ssommer\Desktop\Sonstiges\Grafiken%20etc.%20f&#252;r%20Vortr&#228;ge%20EEG\Beitrag%20EE%20an%20BSV.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de-DE"/>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de-DE" sz="1800" dirty="0" smtClean="0">
                <a:solidFill>
                  <a:schemeClr val="tx1"/>
                </a:solidFill>
                <a:effectLst/>
              </a:rPr>
              <a:t>Anteil grünen Stroms am Bruttostromverbrauch (in Prozent)</a:t>
            </a:r>
            <a:endParaRPr lang="de-DE" dirty="0">
              <a:solidFill>
                <a:schemeClr val="tx1"/>
              </a:solidFill>
              <a:effectLst/>
            </a:endParaRPr>
          </a:p>
        </c:rich>
      </c:tx>
      <c:layout/>
      <c:spPr>
        <a:noFill/>
        <a:ln>
          <a:noFill/>
        </a:ln>
        <a:effectLst/>
      </c:spPr>
    </c:title>
    <c:plotArea>
      <c:layout/>
      <c:barChart>
        <c:barDir val="col"/>
        <c:grouping val="clustered"/>
        <c:ser>
          <c:idx val="0"/>
          <c:order val="0"/>
          <c:tx>
            <c:strRef>
              <c:f>Tabelle1!$B$1</c:f>
              <c:strCache>
                <c:ptCount val="1"/>
                <c:pt idx="0">
                  <c:v>Datenreihe 1</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Tabelle1!$A$2:$A$19</c:f>
              <c:numCache>
                <c:formatCode>General</c:formatCode>
                <c:ptCount val="18"/>
                <c:pt idx="0">
                  <c:v>1990</c:v>
                </c:pt>
                <c:pt idx="1">
                  <c:v>1995</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numCache>
            </c:numRef>
          </c:cat>
          <c:val>
            <c:numRef>
              <c:f>Tabelle1!$B$2:$B$19</c:f>
              <c:numCache>
                <c:formatCode>#,##0.0</c:formatCode>
                <c:ptCount val="18"/>
                <c:pt idx="0">
                  <c:v>3.4</c:v>
                </c:pt>
                <c:pt idx="1">
                  <c:v>4.7</c:v>
                </c:pt>
                <c:pt idx="2">
                  <c:v>6.2</c:v>
                </c:pt>
                <c:pt idx="3">
                  <c:v>6.6</c:v>
                </c:pt>
                <c:pt idx="4">
                  <c:v>7.7</c:v>
                </c:pt>
                <c:pt idx="5">
                  <c:v>7.6</c:v>
                </c:pt>
                <c:pt idx="6">
                  <c:v>9.3000000000000007</c:v>
                </c:pt>
                <c:pt idx="7">
                  <c:v>10.200000000000001</c:v>
                </c:pt>
                <c:pt idx="8">
                  <c:v>11.6</c:v>
                </c:pt>
                <c:pt idx="9">
                  <c:v>14.2</c:v>
                </c:pt>
                <c:pt idx="10">
                  <c:v>15.1</c:v>
                </c:pt>
                <c:pt idx="11">
                  <c:v>16.3</c:v>
                </c:pt>
                <c:pt idx="12">
                  <c:v>17</c:v>
                </c:pt>
                <c:pt idx="13">
                  <c:v>20.399999999999999</c:v>
                </c:pt>
                <c:pt idx="14">
                  <c:v>23.7</c:v>
                </c:pt>
                <c:pt idx="15">
                  <c:v>25.2</c:v>
                </c:pt>
                <c:pt idx="16">
                  <c:v>27.4</c:v>
                </c:pt>
                <c:pt idx="17" formatCode="General">
                  <c:v>33</c:v>
                </c:pt>
              </c:numCache>
            </c:numRef>
          </c:val>
        </c:ser>
        <c:dLbls/>
        <c:gapWidth val="219"/>
        <c:overlap val="-27"/>
        <c:axId val="89630592"/>
        <c:axId val="89632128"/>
      </c:barChart>
      <c:catAx>
        <c:axId val="89630592"/>
        <c:scaling>
          <c:orientation val="minMax"/>
        </c:scaling>
        <c:axPos val="b"/>
        <c:numFmt formatCode="General" sourceLinked="1"/>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solidFill>
                <a:latin typeface="+mn-lt"/>
                <a:ea typeface="+mn-ea"/>
                <a:cs typeface="+mn-cs"/>
              </a:defRPr>
            </a:pPr>
            <a:endParaRPr lang="de-DE"/>
          </a:p>
        </c:txPr>
        <c:crossAx val="89632128"/>
        <c:crosses val="autoZero"/>
        <c:auto val="1"/>
        <c:lblAlgn val="ctr"/>
        <c:lblOffset val="100"/>
      </c:catAx>
      <c:valAx>
        <c:axId val="89632128"/>
        <c:scaling>
          <c:orientation val="minMax"/>
        </c:scaling>
        <c:axPos val="l"/>
        <c:majorGridlines>
          <c:spPr>
            <a:ln w="9525" cap="flat" cmpd="sng" algn="ctr">
              <a:solidFill>
                <a:schemeClr val="tx1">
                  <a:lumMod val="15000"/>
                  <a:lumOff val="85000"/>
                </a:schemeClr>
              </a:solidFill>
              <a:round/>
            </a:ln>
            <a:effectLst/>
          </c:spPr>
        </c:majorGridlines>
        <c:numFmt formatCode="#,##0" sourceLinked="0"/>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de-DE"/>
          </a:p>
        </c:txPr>
        <c:crossAx val="89630592"/>
        <c:crosses val="autoZero"/>
        <c:crossBetween val="between"/>
      </c:valAx>
      <c:spPr>
        <a:noFill/>
        <a:ln>
          <a:noFill/>
        </a:ln>
        <a:effectLst/>
      </c:spPr>
    </c:plotArea>
    <c:plotVisOnly val="1"/>
    <c:dispBlanksAs val="gap"/>
  </c:chart>
  <c:spPr>
    <a:noFill/>
    <a:ln>
      <a:noFill/>
    </a:ln>
    <a:effectLst/>
  </c:spPr>
  <c:txPr>
    <a:bodyPr/>
    <a:lstStyle/>
    <a:p>
      <a:pPr>
        <a:defRPr/>
      </a:pPr>
      <a:endParaRPr lang="de-DE"/>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de-DE"/>
  <c:chart>
    <c:plotArea>
      <c:layout/>
      <c:barChart>
        <c:barDir val="col"/>
        <c:grouping val="stacked"/>
        <c:ser>
          <c:idx val="0"/>
          <c:order val="0"/>
          <c:tx>
            <c:strRef>
              <c:f>Kapazitäten!$B$4</c:f>
              <c:strCache>
                <c:ptCount val="1"/>
                <c:pt idx="0">
                  <c:v>Wasserkraft</c:v>
                </c:pt>
              </c:strCache>
            </c:strRef>
          </c:tx>
          <c:spPr>
            <a:solidFill>
              <a:schemeClr val="accent1"/>
            </a:solidFill>
            <a:ln>
              <a:noFill/>
            </a:ln>
            <a:effectLst/>
          </c:spPr>
          <c:cat>
            <c:numRef>
              <c:f>Kapazitäten!$A$5:$A$20</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Kapazitäten!$B$5:$B$20</c:f>
              <c:numCache>
                <c:formatCode>General</c:formatCode>
                <c:ptCount val="16"/>
                <c:pt idx="0">
                  <c:v>4.8310000000000004</c:v>
                </c:pt>
                <c:pt idx="1">
                  <c:v>4.8310000000000004</c:v>
                </c:pt>
                <c:pt idx="2">
                  <c:v>4.9370000000000003</c:v>
                </c:pt>
                <c:pt idx="3">
                  <c:v>4.9530000000000003</c:v>
                </c:pt>
                <c:pt idx="4">
                  <c:v>5.1859999999999991</c:v>
                </c:pt>
                <c:pt idx="5">
                  <c:v>5.21</c:v>
                </c:pt>
                <c:pt idx="6">
                  <c:v>5.1929999999999987</c:v>
                </c:pt>
                <c:pt idx="7">
                  <c:v>5.1369999999999996</c:v>
                </c:pt>
                <c:pt idx="8">
                  <c:v>5.1639999999999988</c:v>
                </c:pt>
                <c:pt idx="9">
                  <c:v>5.34</c:v>
                </c:pt>
                <c:pt idx="10">
                  <c:v>5.407</c:v>
                </c:pt>
                <c:pt idx="11">
                  <c:v>5.6249999999999991</c:v>
                </c:pt>
                <c:pt idx="12">
                  <c:v>5.6069999999999993</c:v>
                </c:pt>
                <c:pt idx="13">
                  <c:v>5.59</c:v>
                </c:pt>
                <c:pt idx="14">
                  <c:v>5.58</c:v>
                </c:pt>
                <c:pt idx="15">
                  <c:v>5.5880000000000001</c:v>
                </c:pt>
              </c:numCache>
            </c:numRef>
          </c:val>
        </c:ser>
        <c:ser>
          <c:idx val="2"/>
          <c:order val="1"/>
          <c:tx>
            <c:strRef>
              <c:f>Kapazitäten!$F$4</c:f>
              <c:strCache>
                <c:ptCount val="1"/>
                <c:pt idx="0">
                  <c:v>Biomasse</c:v>
                </c:pt>
              </c:strCache>
            </c:strRef>
          </c:tx>
          <c:spPr>
            <a:solidFill>
              <a:schemeClr val="accent3"/>
            </a:solidFill>
            <a:ln>
              <a:noFill/>
            </a:ln>
            <a:effectLst/>
          </c:spPr>
          <c:cat>
            <c:numRef>
              <c:f>Kapazitäten!$A$5:$A$20</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Kapazitäten!$F$5:$F$20</c:f>
              <c:numCache>
                <c:formatCode>0.00</c:formatCode>
                <c:ptCount val="16"/>
                <c:pt idx="0">
                  <c:v>0.70300000000000018</c:v>
                </c:pt>
                <c:pt idx="1">
                  <c:v>0.82700000000000007</c:v>
                </c:pt>
                <c:pt idx="2">
                  <c:v>1.03</c:v>
                </c:pt>
                <c:pt idx="3">
                  <c:v>1.4279999999999995</c:v>
                </c:pt>
                <c:pt idx="4">
                  <c:v>1.6870000000000001</c:v>
                </c:pt>
                <c:pt idx="5">
                  <c:v>2.3519999999999999</c:v>
                </c:pt>
                <c:pt idx="6">
                  <c:v>3.01</c:v>
                </c:pt>
                <c:pt idx="7">
                  <c:v>3.4949999999999997</c:v>
                </c:pt>
                <c:pt idx="8">
                  <c:v>3.9169999999999994</c:v>
                </c:pt>
                <c:pt idx="9">
                  <c:v>4.5579999999999989</c:v>
                </c:pt>
                <c:pt idx="10">
                  <c:v>5.0860000000000003</c:v>
                </c:pt>
                <c:pt idx="11">
                  <c:v>5.7709999999999999</c:v>
                </c:pt>
                <c:pt idx="12">
                  <c:v>6.1789999999999985</c:v>
                </c:pt>
                <c:pt idx="13">
                  <c:v>6.5169999999999995</c:v>
                </c:pt>
                <c:pt idx="14">
                  <c:v>6.9690000000000003</c:v>
                </c:pt>
                <c:pt idx="15">
                  <c:v>7.0669999999999984</c:v>
                </c:pt>
              </c:numCache>
            </c:numRef>
          </c:val>
        </c:ser>
        <c:ser>
          <c:idx val="1"/>
          <c:order val="2"/>
          <c:tx>
            <c:strRef>
              <c:f>Kapazitäten!$C$4</c:f>
              <c:strCache>
                <c:ptCount val="1"/>
                <c:pt idx="0">
                  <c:v>Onshore-Windkraft</c:v>
                </c:pt>
              </c:strCache>
            </c:strRef>
          </c:tx>
          <c:spPr>
            <a:solidFill>
              <a:schemeClr val="accent2"/>
            </a:solidFill>
            <a:ln>
              <a:noFill/>
            </a:ln>
            <a:effectLst/>
          </c:spPr>
          <c:cat>
            <c:numRef>
              <c:f>Kapazitäten!$A$5:$A$20</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Kapazitäten!$C$5:$C$20</c:f>
              <c:numCache>
                <c:formatCode>General</c:formatCode>
                <c:ptCount val="16"/>
                <c:pt idx="0">
                  <c:v>6.0969999999999995</c:v>
                </c:pt>
                <c:pt idx="1">
                  <c:v>8.7379999999999995</c:v>
                </c:pt>
                <c:pt idx="2">
                  <c:v>11.976000000000003</c:v>
                </c:pt>
                <c:pt idx="3">
                  <c:v>14.593</c:v>
                </c:pt>
                <c:pt idx="4">
                  <c:v>16.611999999999998</c:v>
                </c:pt>
                <c:pt idx="5">
                  <c:v>18.375</c:v>
                </c:pt>
                <c:pt idx="6">
                  <c:v>20.567999999999998</c:v>
                </c:pt>
                <c:pt idx="7">
                  <c:v>22.183</c:v>
                </c:pt>
                <c:pt idx="8">
                  <c:v>23.815000000000001</c:v>
                </c:pt>
                <c:pt idx="9">
                  <c:v>25.632000000000001</c:v>
                </c:pt>
                <c:pt idx="10">
                  <c:v>27.012</c:v>
                </c:pt>
                <c:pt idx="11">
                  <c:v>28.856999999999999</c:v>
                </c:pt>
                <c:pt idx="12">
                  <c:v>30.995999999999995</c:v>
                </c:pt>
                <c:pt idx="13">
                  <c:v>33.763000000000012</c:v>
                </c:pt>
                <c:pt idx="14">
                  <c:v>38.156000000000006</c:v>
                </c:pt>
                <c:pt idx="15">
                  <c:v>41.735000000000007</c:v>
                </c:pt>
              </c:numCache>
            </c:numRef>
          </c:val>
        </c:ser>
        <c:ser>
          <c:idx val="6"/>
          <c:order val="3"/>
          <c:tx>
            <c:strRef>
              <c:f>Kapazitäten!$D$4</c:f>
              <c:strCache>
                <c:ptCount val="1"/>
                <c:pt idx="0">
                  <c:v>Offshore-Windkraft</c:v>
                </c:pt>
              </c:strCache>
            </c:strRef>
          </c:tx>
          <c:spPr>
            <a:solidFill>
              <a:schemeClr val="accent1">
                <a:lumMod val="60000"/>
              </a:schemeClr>
            </a:solidFill>
            <a:ln>
              <a:noFill/>
            </a:ln>
            <a:effectLst/>
          </c:spPr>
          <c:val>
            <c:numRef>
              <c:f>Kapazitäten!$D$5:$D$20</c:f>
              <c:numCache>
                <c:formatCode>General</c:formatCode>
                <c:ptCount val="16"/>
                <c:pt idx="0">
                  <c:v>0</c:v>
                </c:pt>
                <c:pt idx="1">
                  <c:v>0</c:v>
                </c:pt>
                <c:pt idx="2">
                  <c:v>0</c:v>
                </c:pt>
                <c:pt idx="3">
                  <c:v>0</c:v>
                </c:pt>
                <c:pt idx="4">
                  <c:v>0</c:v>
                </c:pt>
                <c:pt idx="5">
                  <c:v>0</c:v>
                </c:pt>
                <c:pt idx="6">
                  <c:v>0</c:v>
                </c:pt>
                <c:pt idx="7">
                  <c:v>0</c:v>
                </c:pt>
                <c:pt idx="8">
                  <c:v>0</c:v>
                </c:pt>
                <c:pt idx="9">
                  <c:v>3.0000000000000006E-2</c:v>
                </c:pt>
                <c:pt idx="10">
                  <c:v>8.0000000000000016E-2</c:v>
                </c:pt>
                <c:pt idx="11">
                  <c:v>0.18800000000000003</c:v>
                </c:pt>
                <c:pt idx="12">
                  <c:v>0.26800000000000002</c:v>
                </c:pt>
                <c:pt idx="13">
                  <c:v>0.50800000000000001</c:v>
                </c:pt>
                <c:pt idx="14">
                  <c:v>1.0369999999999997</c:v>
                </c:pt>
                <c:pt idx="15">
                  <c:v>3.2829999999999999</c:v>
                </c:pt>
              </c:numCache>
            </c:numRef>
          </c:val>
        </c:ser>
        <c:ser>
          <c:idx val="3"/>
          <c:order val="4"/>
          <c:tx>
            <c:strRef>
              <c:f>Kapazitäten!$E$4</c:f>
              <c:strCache>
                <c:ptCount val="1"/>
                <c:pt idx="0">
                  <c:v>Photovoltaik</c:v>
                </c:pt>
              </c:strCache>
            </c:strRef>
          </c:tx>
          <c:spPr>
            <a:solidFill>
              <a:schemeClr val="accent4"/>
            </a:solidFill>
            <a:ln>
              <a:noFill/>
            </a:ln>
            <a:effectLst/>
          </c:spPr>
          <c:cat>
            <c:numRef>
              <c:f>Kapazitäten!$A$5:$A$20</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Kapazitäten!$E$5:$E$20</c:f>
              <c:numCache>
                <c:formatCode>General</c:formatCode>
                <c:ptCount val="16"/>
                <c:pt idx="0">
                  <c:v>0.11400000000000002</c:v>
                </c:pt>
                <c:pt idx="1">
                  <c:v>0.17600000000000002</c:v>
                </c:pt>
                <c:pt idx="2">
                  <c:v>0.2960000000000001</c:v>
                </c:pt>
                <c:pt idx="3">
                  <c:v>0.43500000000000005</c:v>
                </c:pt>
                <c:pt idx="4">
                  <c:v>1.105</c:v>
                </c:pt>
                <c:pt idx="5">
                  <c:v>2.0559999999999996</c:v>
                </c:pt>
                <c:pt idx="6">
                  <c:v>2.8989999999999996</c:v>
                </c:pt>
                <c:pt idx="7">
                  <c:v>4.17</c:v>
                </c:pt>
                <c:pt idx="8">
                  <c:v>6.1199999999999992</c:v>
                </c:pt>
                <c:pt idx="9">
                  <c:v>10.566000000000003</c:v>
                </c:pt>
                <c:pt idx="10">
                  <c:v>17.943999999999996</c:v>
                </c:pt>
                <c:pt idx="11">
                  <c:v>25.428999999999991</c:v>
                </c:pt>
                <c:pt idx="12">
                  <c:v>33.033000000000001</c:v>
                </c:pt>
                <c:pt idx="13">
                  <c:v>36.336999999999996</c:v>
                </c:pt>
                <c:pt idx="14">
                  <c:v>38.343000000000004</c:v>
                </c:pt>
                <c:pt idx="15">
                  <c:v>39.698000000000008</c:v>
                </c:pt>
              </c:numCache>
            </c:numRef>
          </c:val>
        </c:ser>
        <c:dLbls/>
        <c:gapWidth val="75"/>
        <c:overlap val="100"/>
        <c:axId val="71227264"/>
        <c:axId val="71228800"/>
      </c:barChart>
      <c:lineChart>
        <c:grouping val="standard"/>
        <c:ser>
          <c:idx val="4"/>
          <c:order val="5"/>
          <c:tx>
            <c:strRef>
              <c:f>Kapazitäten!$I$4</c:f>
              <c:strCache>
                <c:ptCount val="1"/>
                <c:pt idx="0">
                  <c:v>Konventionelle Energieträger</c:v>
                </c:pt>
              </c:strCache>
            </c:strRef>
          </c:tx>
          <c:spPr>
            <a:ln w="28575" cap="rnd">
              <a:solidFill>
                <a:schemeClr val="accent5"/>
              </a:solidFill>
              <a:round/>
            </a:ln>
            <a:effectLst/>
          </c:spPr>
          <c:marker>
            <c:symbol val="none"/>
          </c:marker>
          <c:val>
            <c:numRef>
              <c:f>Kapazitäten!$I$5:$I$20</c:f>
              <c:numCache>
                <c:formatCode>General</c:formatCode>
                <c:ptCount val="16"/>
                <c:pt idx="0">
                  <c:v>109.9</c:v>
                </c:pt>
                <c:pt idx="1">
                  <c:v>107.9</c:v>
                </c:pt>
                <c:pt idx="2">
                  <c:v>106.5</c:v>
                </c:pt>
                <c:pt idx="3">
                  <c:v>105.6</c:v>
                </c:pt>
                <c:pt idx="4">
                  <c:v>106</c:v>
                </c:pt>
                <c:pt idx="5">
                  <c:v>107</c:v>
                </c:pt>
                <c:pt idx="6">
                  <c:v>107.6</c:v>
                </c:pt>
                <c:pt idx="7">
                  <c:v>110.2</c:v>
                </c:pt>
                <c:pt idx="8">
                  <c:v>110.4</c:v>
                </c:pt>
                <c:pt idx="9">
                  <c:v>111.4</c:v>
                </c:pt>
                <c:pt idx="10" formatCode="#,#00">
                  <c:v>111.6</c:v>
                </c:pt>
                <c:pt idx="11" formatCode="#,#00">
                  <c:v>103.19999999999999</c:v>
                </c:pt>
                <c:pt idx="12" formatCode="#,#00">
                  <c:v>102.1</c:v>
                </c:pt>
                <c:pt idx="13" formatCode="#,#00">
                  <c:v>103.89999999999999</c:v>
                </c:pt>
                <c:pt idx="14" formatCode="#,#00">
                  <c:v>104.3</c:v>
                </c:pt>
                <c:pt idx="15" formatCode="#,#00">
                  <c:v>104.1</c:v>
                </c:pt>
              </c:numCache>
            </c:numRef>
          </c:val>
        </c:ser>
        <c:dLbls/>
        <c:marker val="1"/>
        <c:axId val="71227264"/>
        <c:axId val="71228800"/>
      </c:lineChart>
      <c:lineChart>
        <c:grouping val="standard"/>
        <c:ser>
          <c:idx val="5"/>
          <c:order val="6"/>
          <c:tx>
            <c:strRef>
              <c:f>Kapazitäten!$J$4</c:f>
              <c:strCache>
                <c:ptCount val="1"/>
                <c:pt idx="0">
                  <c:v>EEG-Differenzkosten</c:v>
                </c:pt>
              </c:strCache>
            </c:strRef>
          </c:tx>
          <c:spPr>
            <a:ln w="28575" cap="rnd">
              <a:solidFill>
                <a:schemeClr val="accent6"/>
              </a:solidFill>
              <a:round/>
            </a:ln>
            <a:effectLst/>
          </c:spPr>
          <c:marker>
            <c:symbol val="none"/>
          </c:marker>
          <c:val>
            <c:numRef>
              <c:f>Kapazitäten!$J$5:$J$20</c:f>
              <c:numCache>
                <c:formatCode>General</c:formatCode>
                <c:ptCount val="16"/>
                <c:pt idx="0">
                  <c:v>0.66700000000000015</c:v>
                </c:pt>
                <c:pt idx="1">
                  <c:v>1.139</c:v>
                </c:pt>
                <c:pt idx="2">
                  <c:v>1.6639999999999997</c:v>
                </c:pt>
                <c:pt idx="3">
                  <c:v>1.7649999999999999</c:v>
                </c:pt>
                <c:pt idx="4">
                  <c:v>2.4299999999999997</c:v>
                </c:pt>
                <c:pt idx="5">
                  <c:v>2.9969999999999994</c:v>
                </c:pt>
                <c:pt idx="6">
                  <c:v>3.7650000000000001</c:v>
                </c:pt>
                <c:pt idx="7">
                  <c:v>4.3380000000000001</c:v>
                </c:pt>
                <c:pt idx="8">
                  <c:v>4.8179999999999987</c:v>
                </c:pt>
                <c:pt idx="9">
                  <c:v>5.3010000000000002</c:v>
                </c:pt>
                <c:pt idx="10">
                  <c:v>9.5250000000000004</c:v>
                </c:pt>
                <c:pt idx="11">
                  <c:v>12.774000000000001</c:v>
                </c:pt>
                <c:pt idx="12">
                  <c:v>16.007999999999999</c:v>
                </c:pt>
                <c:pt idx="13">
                  <c:v>17.34</c:v>
                </c:pt>
                <c:pt idx="14">
                  <c:v>19.221999999999998</c:v>
                </c:pt>
                <c:pt idx="15">
                  <c:v>21.065999999999995</c:v>
                </c:pt>
              </c:numCache>
            </c:numRef>
          </c:val>
        </c:ser>
        <c:dLbls/>
        <c:marker val="1"/>
        <c:axId val="71236224"/>
        <c:axId val="71234688"/>
      </c:lineChart>
      <c:catAx>
        <c:axId val="7122726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71228800"/>
        <c:crosses val="autoZero"/>
        <c:auto val="1"/>
        <c:lblAlgn val="ctr"/>
        <c:lblOffset val="100"/>
      </c:catAx>
      <c:valAx>
        <c:axId val="71228800"/>
        <c:scaling>
          <c:orientation val="minMax"/>
        </c:scaling>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71227264"/>
        <c:crosses val="autoZero"/>
        <c:crossBetween val="between"/>
      </c:valAx>
      <c:valAx>
        <c:axId val="71234688"/>
        <c:scaling>
          <c:orientation val="minMax"/>
        </c:scaling>
        <c:axPos val="r"/>
        <c:numFmt formatCode="#,##0" sourceLinked="0"/>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71236224"/>
        <c:crosses val="max"/>
        <c:crossBetween val="between"/>
      </c:valAx>
      <c:catAx>
        <c:axId val="71236224"/>
        <c:scaling>
          <c:orientation val="minMax"/>
        </c:scaling>
        <c:delete val="1"/>
        <c:axPos val="b"/>
        <c:tickLblPos val="none"/>
        <c:crossAx val="71234688"/>
        <c:crosses val="autoZero"/>
        <c:auto val="1"/>
        <c:lblAlgn val="ctr"/>
        <c:lblOffset val="100"/>
      </c:catAx>
      <c:spPr>
        <a:noFill/>
        <a:ln>
          <a:noFill/>
        </a:ln>
        <a:effectLst/>
      </c:spPr>
    </c:plotArea>
    <c:legend>
      <c:legendPos val="b"/>
      <c:layout>
        <c:manualLayout>
          <c:xMode val="edge"/>
          <c:yMode val="edge"/>
          <c:x val="1.6845841424293503E-2"/>
          <c:y val="0.81647824517538847"/>
          <c:w val="0.95366152401681492"/>
          <c:h val="0.1635467262317476"/>
        </c:manualLayout>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chart>
  <c:spPr>
    <a:noFill/>
    <a:ln>
      <a:noFill/>
    </a:ln>
    <a:effectLst/>
  </c:spPr>
  <c:txPr>
    <a:bodyPr/>
    <a:lstStyle/>
    <a:p>
      <a:pPr>
        <a:defRPr/>
      </a:pPr>
      <a:endParaRPr lang="de-DE"/>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de-DE"/>
  <c:chart>
    <c:autoTitleDeleted val="1"/>
    <c:plotArea>
      <c:layout/>
      <c:barChart>
        <c:barDir val="col"/>
        <c:grouping val="clustered"/>
        <c:ser>
          <c:idx val="0"/>
          <c:order val="0"/>
          <c:tx>
            <c:strRef>
              <c:f>Tabelle1!$B$1</c:f>
              <c:strCache>
                <c:ptCount val="1"/>
                <c:pt idx="0">
                  <c:v>PV-Leistung GW</c:v>
                </c:pt>
              </c:strCache>
            </c:strRef>
          </c:tx>
          <c:spPr>
            <a:solidFill>
              <a:schemeClr val="accent1"/>
            </a:solidFill>
            <a:ln>
              <a:noFill/>
            </a:ln>
            <a:effectLst/>
          </c:spPr>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outEnd"/>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Tabelle1!$A$2:$A$18</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Tabelle1!$B$2:$B$18</c:f>
              <c:numCache>
                <c:formatCode>General</c:formatCode>
                <c:ptCount val="17"/>
                <c:pt idx="0">
                  <c:v>4.3999999999999997E-2</c:v>
                </c:pt>
                <c:pt idx="1">
                  <c:v>0.11</c:v>
                </c:pt>
                <c:pt idx="2">
                  <c:v>0.10999999999999999</c:v>
                </c:pt>
                <c:pt idx="3">
                  <c:v>0.13900000000000001</c:v>
                </c:pt>
                <c:pt idx="4">
                  <c:v>0.67</c:v>
                </c:pt>
                <c:pt idx="5">
                  <c:v>0.95100000000000018</c:v>
                </c:pt>
                <c:pt idx="6">
                  <c:v>0.84300000000000008</c:v>
                </c:pt>
                <c:pt idx="7">
                  <c:v>1.2709999999999997</c:v>
                </c:pt>
                <c:pt idx="8">
                  <c:v>1.9500000000000004</c:v>
                </c:pt>
                <c:pt idx="9">
                  <c:v>4.4000000000000004</c:v>
                </c:pt>
                <c:pt idx="10">
                  <c:v>7.4</c:v>
                </c:pt>
                <c:pt idx="11">
                  <c:v>7.4849999999999985</c:v>
                </c:pt>
                <c:pt idx="12">
                  <c:v>7.6040000000000019</c:v>
                </c:pt>
                <c:pt idx="13">
                  <c:v>3.304000000000002</c:v>
                </c:pt>
                <c:pt idx="14">
                  <c:v>1.8989999999999938</c:v>
                </c:pt>
                <c:pt idx="15">
                  <c:v>1.3640000000000043</c:v>
                </c:pt>
              </c:numCache>
            </c:numRef>
          </c:val>
        </c:ser>
        <c:dLbls/>
        <c:gapWidth val="219"/>
        <c:overlap val="-27"/>
        <c:axId val="92031616"/>
        <c:axId val="92045696"/>
      </c:barChart>
      <c:lineChart>
        <c:grouping val="standard"/>
        <c:ser>
          <c:idx val="1"/>
          <c:order val="1"/>
          <c:tx>
            <c:strRef>
              <c:f>Tabelle1!$C$1</c:f>
              <c:strCache>
                <c:ptCount val="1"/>
                <c:pt idx="0">
                  <c:v>EEG-Umlage ct/kWh</c:v>
                </c:pt>
              </c:strCache>
            </c:strRef>
          </c:tx>
          <c:spPr>
            <a:ln w="28575" cap="rnd">
              <a:solidFill>
                <a:schemeClr val="accent2"/>
              </a:solidFill>
              <a:round/>
            </a:ln>
            <a:effectLst/>
          </c:spPr>
          <c:marker>
            <c:symbol val="square"/>
            <c:size val="5"/>
            <c:spPr>
              <a:solidFill>
                <a:schemeClr val="accent2"/>
              </a:solidFill>
              <a:ln w="9525">
                <a:solidFill>
                  <a:schemeClr val="accent2"/>
                </a:solidFill>
              </a:ln>
              <a:effectLst/>
            </c:spPr>
          </c:marker>
          <c:cat>
            <c:numRef>
              <c:f>Tabelle1!$A$2:$A$18</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Tabelle1!$C$2:$C$18</c:f>
              <c:numCache>
                <c:formatCode>#,##0.00</c:formatCode>
                <c:ptCount val="17"/>
                <c:pt idx="0">
                  <c:v>0.193</c:v>
                </c:pt>
                <c:pt idx="1">
                  <c:v>0.24600000000000002</c:v>
                </c:pt>
                <c:pt idx="2">
                  <c:v>0.35800000000000004</c:v>
                </c:pt>
                <c:pt idx="3">
                  <c:v>0.37400000000000005</c:v>
                </c:pt>
                <c:pt idx="4">
                  <c:v>0.53900000000000003</c:v>
                </c:pt>
                <c:pt idx="5">
                  <c:v>0.70100000000000018</c:v>
                </c:pt>
                <c:pt idx="6">
                  <c:v>0.88600000000000001</c:v>
                </c:pt>
                <c:pt idx="7">
                  <c:v>1.026</c:v>
                </c:pt>
                <c:pt idx="8">
                  <c:v>1.161</c:v>
                </c:pt>
                <c:pt idx="9">
                  <c:v>1.3210000000000002</c:v>
                </c:pt>
                <c:pt idx="10">
                  <c:v>2.0470000000000002</c:v>
                </c:pt>
                <c:pt idx="11">
                  <c:v>3.53</c:v>
                </c:pt>
                <c:pt idx="12">
                  <c:v>3.5919999999999996</c:v>
                </c:pt>
                <c:pt idx="13">
                  <c:v>5.2770000000000001</c:v>
                </c:pt>
                <c:pt idx="14">
                  <c:v>6.24</c:v>
                </c:pt>
                <c:pt idx="15">
                  <c:v>6.17</c:v>
                </c:pt>
                <c:pt idx="16">
                  <c:v>6.3539999999999992</c:v>
                </c:pt>
              </c:numCache>
            </c:numRef>
          </c:val>
        </c:ser>
        <c:dLbls/>
        <c:marker val="1"/>
        <c:axId val="92048768"/>
        <c:axId val="92047232"/>
      </c:lineChart>
      <c:catAx>
        <c:axId val="9203161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de-DE"/>
          </a:p>
        </c:txPr>
        <c:crossAx val="92045696"/>
        <c:crosses val="autoZero"/>
        <c:auto val="1"/>
        <c:lblAlgn val="ctr"/>
        <c:lblOffset val="100"/>
      </c:catAx>
      <c:valAx>
        <c:axId val="92045696"/>
        <c:scaling>
          <c:orientation val="minMax"/>
        </c:scaling>
        <c:axPos val="l"/>
        <c:majorGridlines>
          <c:spPr>
            <a:ln w="9525" cap="flat" cmpd="sng" algn="ctr">
              <a:solidFill>
                <a:schemeClr val="tx1">
                  <a:lumMod val="15000"/>
                  <a:lumOff val="85000"/>
                </a:schemeClr>
              </a:solidFill>
              <a:round/>
            </a:ln>
            <a:effectLst/>
          </c:spPr>
        </c:majorGridlines>
        <c:numFmt formatCode="#,##0.0" sourceLinked="0"/>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de-DE"/>
          </a:p>
        </c:txPr>
        <c:crossAx val="92031616"/>
        <c:crosses val="autoZero"/>
        <c:crossBetween val="between"/>
      </c:valAx>
      <c:valAx>
        <c:axId val="92047232"/>
        <c:scaling>
          <c:orientation val="minMax"/>
        </c:scaling>
        <c:axPos val="r"/>
        <c:numFmt formatCode="#,##0.0" sourceLinked="0"/>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de-DE"/>
          </a:p>
        </c:txPr>
        <c:crossAx val="92048768"/>
        <c:crosses val="max"/>
        <c:crossBetween val="between"/>
      </c:valAx>
      <c:catAx>
        <c:axId val="92048768"/>
        <c:scaling>
          <c:orientation val="minMax"/>
        </c:scaling>
        <c:delete val="1"/>
        <c:axPos val="b"/>
        <c:numFmt formatCode="General" sourceLinked="1"/>
        <c:tickLblPos val="none"/>
        <c:crossAx val="92047232"/>
        <c:crosses val="autoZero"/>
        <c:auto val="1"/>
        <c:lblAlgn val="ctr"/>
        <c:lblOffset val="100"/>
      </c:catAx>
      <c:spPr>
        <a:noFill/>
        <a:ln>
          <a:noFill/>
        </a:ln>
        <a:effectLst/>
      </c:spPr>
    </c:plotArea>
    <c:legend>
      <c:legendPos val="b"/>
      <c:layout/>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de-DE"/>
        </a:p>
      </c:txPr>
    </c:legend>
    <c:plotVisOnly val="1"/>
    <c:dispBlanksAs val="gap"/>
  </c:chart>
  <c:spPr>
    <a:noFill/>
    <a:ln>
      <a:noFill/>
    </a:ln>
    <a:effectLst/>
  </c:spPr>
  <c:txPr>
    <a:bodyPr/>
    <a:lstStyle/>
    <a:p>
      <a:pPr>
        <a:defRPr/>
      </a:pPr>
      <a:endParaRPr lang="de-DE"/>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de-DE"/>
  <c:chart>
    <c:autoTitleDeleted val="1"/>
    <c:plotArea>
      <c:layout/>
      <c:barChart>
        <c:barDir val="col"/>
        <c:grouping val="clustered"/>
        <c:ser>
          <c:idx val="0"/>
          <c:order val="0"/>
          <c:tx>
            <c:strRef>
              <c:f>'EE-Kostenanteile'!$F$13</c:f>
              <c:strCache>
                <c:ptCount val="1"/>
                <c:pt idx="0">
                  <c:v>Anteil an EEG-Differenzkosten</c:v>
                </c:pt>
              </c:strCache>
            </c:strRef>
          </c:tx>
          <c:spPr>
            <a:solidFill>
              <a:schemeClr val="accent1"/>
            </a:solidFill>
            <a:ln>
              <a:noFill/>
            </a:ln>
            <a:effectLst/>
          </c:spPr>
          <c:dLbls>
            <c:numFmt formatCode="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'EE-Kostenanteile'!$A$12:$E$12</c:f>
              <c:strCache>
                <c:ptCount val="5"/>
                <c:pt idx="0">
                  <c:v>Offshore-Windkraft</c:v>
                </c:pt>
                <c:pt idx="1">
                  <c:v>Wasserkraft</c:v>
                </c:pt>
                <c:pt idx="2">
                  <c:v>Onshore-Windkraft</c:v>
                </c:pt>
                <c:pt idx="3">
                  <c:v>Biomasse</c:v>
                </c:pt>
                <c:pt idx="4">
                  <c:v>Photovoltaik</c:v>
                </c:pt>
              </c:strCache>
            </c:strRef>
          </c:cat>
          <c:val>
            <c:numRef>
              <c:f>'EE-Kostenanteile'!$A$13:$E$13</c:f>
              <c:numCache>
                <c:formatCode>0.00%</c:formatCode>
                <c:ptCount val="5"/>
                <c:pt idx="0">
                  <c:v>1.0800000000000002E-2</c:v>
                </c:pt>
                <c:pt idx="1">
                  <c:v>1.5699999999999999E-2</c:v>
                </c:pt>
                <c:pt idx="2">
                  <c:v>0.19089999999999999</c:v>
                </c:pt>
                <c:pt idx="3">
                  <c:v>0.2980000000000001</c:v>
                </c:pt>
                <c:pt idx="4">
                  <c:v>0.47680000000000006</c:v>
                </c:pt>
              </c:numCache>
            </c:numRef>
          </c:val>
        </c:ser>
        <c:ser>
          <c:idx val="1"/>
          <c:order val="1"/>
          <c:tx>
            <c:strRef>
              <c:f>'EE-Kostenanteile'!$F$14</c:f>
              <c:strCache>
                <c:ptCount val="1"/>
                <c:pt idx="0">
                  <c:v>Anteil an EE-Stromerzeugung</c:v>
                </c:pt>
              </c:strCache>
            </c:strRef>
          </c:tx>
          <c:spPr>
            <a:solidFill>
              <a:schemeClr val="accent2"/>
            </a:solidFill>
            <a:ln>
              <a:noFill/>
            </a:ln>
            <a:effectLst/>
          </c:spPr>
          <c:dLbls>
            <c:numFmt formatCode="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'EE-Kostenanteile'!$A$12:$E$12</c:f>
              <c:strCache>
                <c:ptCount val="5"/>
                <c:pt idx="0">
                  <c:v>Offshore-Windkraft</c:v>
                </c:pt>
                <c:pt idx="1">
                  <c:v>Wasserkraft</c:v>
                </c:pt>
                <c:pt idx="2">
                  <c:v>Onshore-Windkraft</c:v>
                </c:pt>
                <c:pt idx="3">
                  <c:v>Biomasse</c:v>
                </c:pt>
                <c:pt idx="4">
                  <c:v>Photovoltaik</c:v>
                </c:pt>
              </c:strCache>
            </c:strRef>
          </c:cat>
          <c:val>
            <c:numRef>
              <c:f>'EE-Kostenanteile'!$A$14:$E$14</c:f>
              <c:numCache>
                <c:formatCode>0.00%</c:formatCode>
                <c:ptCount val="5"/>
                <c:pt idx="0">
                  <c:v>1.0600000000000002E-2</c:v>
                </c:pt>
                <c:pt idx="1">
                  <c:v>4.1500000000000002E-2</c:v>
                </c:pt>
                <c:pt idx="2">
                  <c:v>0.4109000000000001</c:v>
                </c:pt>
                <c:pt idx="3">
                  <c:v>0.29370000000000002</c:v>
                </c:pt>
                <c:pt idx="4">
                  <c:v>0.24250000000000002</c:v>
                </c:pt>
              </c:numCache>
            </c:numRef>
          </c:val>
        </c:ser>
        <c:dLbls/>
        <c:gapWidth val="75"/>
        <c:overlap val="-25"/>
        <c:axId val="71408256"/>
        <c:axId val="71426432"/>
      </c:barChart>
      <c:catAx>
        <c:axId val="7140825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71426432"/>
        <c:crosses val="autoZero"/>
        <c:auto val="1"/>
        <c:lblAlgn val="ctr"/>
        <c:lblOffset val="100"/>
      </c:catAx>
      <c:valAx>
        <c:axId val="71426432"/>
        <c:scaling>
          <c:orientation val="minMax"/>
        </c:scaling>
        <c:axPos val="l"/>
        <c:majorGridlines>
          <c:spPr>
            <a:ln w="9525" cap="flat" cmpd="sng" algn="ctr">
              <a:solidFill>
                <a:schemeClr val="tx1">
                  <a:lumMod val="15000"/>
                  <a:lumOff val="85000"/>
                </a:schemeClr>
              </a:solidFill>
              <a:round/>
            </a:ln>
            <a:effectLst/>
          </c:spPr>
        </c:majorGridlines>
        <c:numFmt formatCode="0" sourceLinked="0"/>
        <c:maj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71408256"/>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chart>
  <c:spPr>
    <a:noFill/>
    <a:ln>
      <a:noFill/>
    </a:ln>
    <a:effectLst/>
  </c:spPr>
  <c:txPr>
    <a:bodyPr/>
    <a:lstStyle/>
    <a:p>
      <a:pPr>
        <a:defRPr/>
      </a:pPr>
      <a:endParaRPr lang="de-DE"/>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659" cy="496412"/>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50444" y="0"/>
            <a:ext cx="2945659" cy="496412"/>
          </a:xfrm>
          <a:prstGeom prst="rect">
            <a:avLst/>
          </a:prstGeom>
        </p:spPr>
        <p:txBody>
          <a:bodyPr vert="horz" lIns="91440" tIns="45720" rIns="91440" bIns="45720" rtlCol="0"/>
          <a:lstStyle>
            <a:lvl1pPr algn="r">
              <a:defRPr sz="1200"/>
            </a:lvl1pPr>
          </a:lstStyle>
          <a:p>
            <a:fld id="{B5FBB1DD-17C1-4B31-A4B6-9914D9120F3B}" type="datetimeFigureOut">
              <a:rPr lang="en-US" smtClean="0"/>
              <a:pPr/>
              <a:t>3/29/2017</a:t>
            </a:fld>
            <a:endParaRPr lang="en-US"/>
          </a:p>
        </p:txBody>
      </p:sp>
      <p:sp>
        <p:nvSpPr>
          <p:cNvPr id="4" name="Folienbildplatzhalter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679768" y="4715908"/>
            <a:ext cx="5438140" cy="4467702"/>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Fußzeilenplatzhalter 5"/>
          <p:cNvSpPr>
            <a:spLocks noGrp="1"/>
          </p:cNvSpPr>
          <p:nvPr>
            <p:ph type="ftr" sz="quarter" idx="4"/>
          </p:nvPr>
        </p:nvSpPr>
        <p:spPr>
          <a:xfrm>
            <a:off x="1" y="9430091"/>
            <a:ext cx="2945659" cy="496412"/>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50444" y="9430091"/>
            <a:ext cx="2945659" cy="496412"/>
          </a:xfrm>
          <a:prstGeom prst="rect">
            <a:avLst/>
          </a:prstGeom>
        </p:spPr>
        <p:txBody>
          <a:bodyPr vert="horz" lIns="91440" tIns="45720" rIns="91440" bIns="45720" rtlCol="0" anchor="b"/>
          <a:lstStyle>
            <a:lvl1pPr algn="r">
              <a:defRPr sz="1200"/>
            </a:lvl1pPr>
          </a:lstStyle>
          <a:p>
            <a:fld id="{A05EFB28-3D4D-41B5-91B1-C37F722A5D52}" type="slidenum">
              <a:rPr lang="en-US" smtClean="0"/>
              <a:pPr/>
              <a:t>‹Nr.›</a:t>
            </a:fld>
            <a:endParaRPr lang="en-US"/>
          </a:p>
        </p:txBody>
      </p:sp>
    </p:spTree>
    <p:extLst>
      <p:ext uri="{BB962C8B-B14F-4D97-AF65-F5344CB8AC3E}">
        <p14:creationId xmlns:p14="http://schemas.microsoft.com/office/powerpoint/2010/main" xmlns="" val="650470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0" i="0" u="none" strike="noStrike" kern="1200" baseline="0" dirty="0" smtClean="0">
                <a:solidFill>
                  <a:schemeClr val="tx1"/>
                </a:solidFill>
                <a:latin typeface="+mn-lt"/>
                <a:ea typeface="+mn-ea"/>
                <a:cs typeface="+mn-cs"/>
              </a:rPr>
              <a:t>Allein im Jahr 2014 wurden 5,6 GW an Windkraft-</a:t>
            </a:r>
            <a:r>
              <a:rPr lang="en-US" sz="1200" b="0" i="0" u="none" strike="noStrike" kern="1200" baseline="0" dirty="0" err="1" smtClean="0">
                <a:solidFill>
                  <a:schemeClr val="tx1"/>
                </a:solidFill>
                <a:latin typeface="+mn-lt"/>
                <a:ea typeface="+mn-ea"/>
                <a:cs typeface="+mn-cs"/>
              </a:rPr>
              <a:t>Leistung</a:t>
            </a:r>
            <a:r>
              <a:rPr lang="en-US" sz="1200" b="0" i="0" u="none" strike="noStrike" kern="1200" baseline="0" dirty="0" smtClean="0">
                <a:solidFill>
                  <a:schemeClr val="tx1"/>
                </a:solidFill>
                <a:latin typeface="+mn-lt"/>
                <a:ea typeface="+mn-ea"/>
                <a:cs typeface="+mn-cs"/>
              </a:rPr>
              <a:t> an Land </a:t>
            </a:r>
            <a:r>
              <a:rPr lang="en-US" sz="1200" b="0" i="0" u="none" strike="noStrike" kern="1200" baseline="0" dirty="0" err="1" smtClean="0">
                <a:solidFill>
                  <a:schemeClr val="tx1"/>
                </a:solidFill>
                <a:latin typeface="+mn-lt"/>
                <a:ea typeface="+mn-ea"/>
                <a:cs typeface="+mn-cs"/>
              </a:rPr>
              <a:t>zugebaut</a:t>
            </a:r>
            <a:r>
              <a:rPr lang="en-US" sz="1200" b="0" i="0" u="none" strike="noStrike" kern="1200" baseline="0" dirty="0" smtClean="0">
                <a:solidFill>
                  <a:schemeClr val="tx1"/>
                </a:solidFill>
                <a:latin typeface="+mn-lt"/>
                <a:ea typeface="+mn-ea"/>
                <a:cs typeface="+mn-cs"/>
              </a:rPr>
              <a:t>. =&gt; </a:t>
            </a:r>
            <a:r>
              <a:rPr lang="en-US" sz="1200" b="0" i="0" u="none" strike="noStrike" kern="1200" baseline="0" dirty="0" err="1" smtClean="0">
                <a:solidFill>
                  <a:schemeClr val="tx1"/>
                </a:solidFill>
                <a:latin typeface="+mn-lt"/>
                <a:ea typeface="+mn-ea"/>
                <a:cs typeface="+mn-cs"/>
              </a:rPr>
              <a:t>Doppelt</a:t>
            </a:r>
            <a:r>
              <a:rPr lang="en-US" sz="1200" b="0" i="0" u="none" strike="noStrike" kern="1200" baseline="0" dirty="0" smtClean="0">
                <a:solidFill>
                  <a:schemeClr val="tx1"/>
                </a:solidFill>
                <a:latin typeface="+mn-lt"/>
                <a:ea typeface="+mn-ea"/>
                <a:cs typeface="+mn-cs"/>
              </a:rPr>
              <a:t> so </a:t>
            </a:r>
            <a:r>
              <a:rPr lang="en-US" sz="1200" b="0" i="0" u="none" strike="noStrike" kern="1200" baseline="0" dirty="0" err="1" smtClean="0">
                <a:solidFill>
                  <a:schemeClr val="tx1"/>
                </a:solidFill>
                <a:latin typeface="+mn-lt"/>
                <a:ea typeface="+mn-ea"/>
                <a:cs typeface="+mn-cs"/>
              </a:rPr>
              <a:t>hoch</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wie</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Zubaukorridor</a:t>
            </a:r>
            <a:endParaRPr lang="en-US" sz="1200" b="0" i="0" u="none" strike="noStrike" kern="1200" baseline="0" dirty="0" smtClean="0">
              <a:solidFill>
                <a:schemeClr val="tx1"/>
              </a:solidFill>
              <a:latin typeface="+mn-lt"/>
              <a:ea typeface="+mn-ea"/>
              <a:cs typeface="+mn-cs"/>
            </a:endParaRPr>
          </a:p>
          <a:p>
            <a:endParaRPr lang="de-DE"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Die </a:t>
            </a:r>
            <a:r>
              <a:rPr lang="en-US" sz="1200" b="0" i="0" u="none" strike="noStrike" kern="1200" baseline="0" dirty="0" err="1" smtClean="0">
                <a:solidFill>
                  <a:schemeClr val="tx1"/>
                </a:solidFill>
                <a:latin typeface="+mn-lt"/>
                <a:ea typeface="+mn-ea"/>
                <a:cs typeface="+mn-cs"/>
              </a:rPr>
              <a:t>Leistung</a:t>
            </a:r>
            <a:r>
              <a:rPr lang="en-US" sz="1200" b="0" i="0" u="none" strike="noStrike" kern="1200" baseline="0" dirty="0" smtClean="0">
                <a:solidFill>
                  <a:schemeClr val="tx1"/>
                </a:solidFill>
                <a:latin typeface="+mn-lt"/>
                <a:ea typeface="+mn-ea"/>
                <a:cs typeface="+mn-cs"/>
              </a:rPr>
              <a:t> der </a:t>
            </a:r>
            <a:r>
              <a:rPr lang="en-US" sz="1200" b="0" i="0" u="none" strike="noStrike" kern="1200" baseline="0" dirty="0" err="1" smtClean="0">
                <a:solidFill>
                  <a:schemeClr val="tx1"/>
                </a:solidFill>
                <a:latin typeface="+mn-lt"/>
                <a:ea typeface="+mn-ea"/>
                <a:cs typeface="+mn-cs"/>
              </a:rPr>
              <a:t>sogenannten</a:t>
            </a:r>
            <a:r>
              <a:rPr lang="en-US" sz="1200" b="0" i="0" u="none" strike="noStrike" kern="1200" baseline="0" dirty="0" smtClean="0">
                <a:solidFill>
                  <a:schemeClr val="tx1"/>
                </a:solidFill>
                <a:latin typeface="+mn-lt"/>
                <a:ea typeface="+mn-ea"/>
                <a:cs typeface="+mn-cs"/>
              </a:rPr>
              <a:t> </a:t>
            </a:r>
            <a:r>
              <a:rPr lang="de-DE" sz="1200" b="0" i="0" u="none" strike="noStrike" kern="1200" baseline="0" dirty="0" smtClean="0">
                <a:solidFill>
                  <a:schemeClr val="tx1"/>
                </a:solidFill>
                <a:latin typeface="+mn-lt"/>
                <a:ea typeface="+mn-ea"/>
                <a:cs typeface="+mn-cs"/>
              </a:rPr>
              <a:t>Offshore-Windkraft erhöhte sich 2015 um circa 1,8 </a:t>
            </a:r>
            <a:r>
              <a:rPr lang="de-DE" sz="1200" b="0" i="0" u="none" strike="noStrike" kern="1200" baseline="0" dirty="0" err="1" smtClean="0">
                <a:solidFill>
                  <a:schemeClr val="tx1"/>
                </a:solidFill>
                <a:latin typeface="+mn-lt"/>
                <a:ea typeface="+mn-ea"/>
                <a:cs typeface="+mn-cs"/>
              </a:rPr>
              <a:t>GWund</a:t>
            </a:r>
            <a:r>
              <a:rPr lang="de-DE" sz="1200" b="0" i="0" u="none" strike="noStrike" kern="1200" baseline="0" dirty="0" smtClean="0">
                <a:solidFill>
                  <a:schemeClr val="tx1"/>
                </a:solidFill>
                <a:latin typeface="+mn-lt"/>
                <a:ea typeface="+mn-ea"/>
                <a:cs typeface="+mn-cs"/>
              </a:rPr>
              <a:t> erreichte insgesamt eine Leistung von knapp </a:t>
            </a:r>
            <a:r>
              <a:rPr lang="en-US" sz="1200" b="0" i="0" u="none" strike="noStrike" kern="1200" baseline="0" dirty="0" smtClean="0">
                <a:solidFill>
                  <a:schemeClr val="tx1"/>
                </a:solidFill>
                <a:latin typeface="+mn-lt"/>
                <a:ea typeface="+mn-ea"/>
                <a:cs typeface="+mn-cs"/>
              </a:rPr>
              <a:t>2,8 GW.</a:t>
            </a:r>
            <a:endParaRPr lang="en-US" dirty="0"/>
          </a:p>
        </p:txBody>
      </p:sp>
      <p:sp>
        <p:nvSpPr>
          <p:cNvPr id="4" name="Foliennummernplatzhalter 3"/>
          <p:cNvSpPr>
            <a:spLocks noGrp="1"/>
          </p:cNvSpPr>
          <p:nvPr>
            <p:ph type="sldNum" sz="quarter" idx="10"/>
          </p:nvPr>
        </p:nvSpPr>
        <p:spPr/>
        <p:txBody>
          <a:bodyPr/>
          <a:lstStyle/>
          <a:p>
            <a:fld id="{8953E558-EBB5-4300-9F0B-9294E893F612}" type="slidenum">
              <a:rPr lang="de-DE" smtClean="0">
                <a:solidFill>
                  <a:prstClr val="black"/>
                </a:solidFill>
              </a:rPr>
              <a:pPr/>
              <a:t>15</a:t>
            </a:fld>
            <a:endParaRPr lang="de-DE">
              <a:solidFill>
                <a:prstClr val="black"/>
              </a:solidFill>
            </a:endParaRPr>
          </a:p>
        </p:txBody>
      </p:sp>
    </p:spTree>
    <p:extLst>
      <p:ext uri="{BB962C8B-B14F-4D97-AF65-F5344CB8AC3E}">
        <p14:creationId xmlns:p14="http://schemas.microsoft.com/office/powerpoint/2010/main" xmlns="" val="20767455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pic>
        <p:nvPicPr>
          <p:cNvPr id="7" name="Grafik 6" descr="Hintergrund_Startseite-01-01.png"/>
          <p:cNvPicPr>
            <a:picLocks noChangeAspect="1"/>
          </p:cNvPicPr>
          <p:nvPr userDrawn="1"/>
        </p:nvPicPr>
        <p:blipFill>
          <a:blip r:embed="rId2" cstate="print"/>
          <a:stretch>
            <a:fillRect/>
          </a:stretch>
        </p:blipFill>
        <p:spPr>
          <a:xfrm>
            <a:off x="714" y="0"/>
            <a:ext cx="9142572" cy="6858000"/>
          </a:xfrm>
          <a:prstGeom prst="rect">
            <a:avLst/>
          </a:prstGeom>
        </p:spPr>
      </p:pic>
      <p:sp>
        <p:nvSpPr>
          <p:cNvPr id="8" name="Untertitel 2"/>
          <p:cNvSpPr>
            <a:spLocks noGrp="1"/>
          </p:cNvSpPr>
          <p:nvPr>
            <p:ph type="subTitle" idx="1" hasCustomPrompt="1"/>
          </p:nvPr>
        </p:nvSpPr>
        <p:spPr>
          <a:xfrm>
            <a:off x="891258" y="4145905"/>
            <a:ext cx="7281192" cy="431403"/>
          </a:xfrm>
        </p:spPr>
        <p:txBody>
          <a:bodyPr>
            <a:normAutofit/>
          </a:bodyPr>
          <a:lstStyle>
            <a:lvl1pPr marL="0" indent="0" algn="l">
              <a:buNone/>
              <a:defRPr sz="24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Kompetenzbereich (Calibri 24pt)</a:t>
            </a:r>
            <a:endParaRPr lang="de-DE" dirty="0"/>
          </a:p>
        </p:txBody>
      </p:sp>
      <p:cxnSp>
        <p:nvCxnSpPr>
          <p:cNvPr id="9" name="Gerade Verbindung 8"/>
          <p:cNvCxnSpPr/>
          <p:nvPr userDrawn="1"/>
        </p:nvCxnSpPr>
        <p:spPr>
          <a:xfrm>
            <a:off x="971600" y="548680"/>
            <a:ext cx="72008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10" name="Grafik 9" descr="Logo rwi_ohne Hintergrund.png"/>
          <p:cNvPicPr>
            <a:picLocks noChangeAspect="1"/>
          </p:cNvPicPr>
          <p:nvPr userDrawn="1"/>
        </p:nvPicPr>
        <p:blipFill>
          <a:blip r:embed="rId3" cstate="print"/>
          <a:stretch>
            <a:fillRect/>
          </a:stretch>
        </p:blipFill>
        <p:spPr>
          <a:xfrm>
            <a:off x="936931" y="1548000"/>
            <a:ext cx="1420251" cy="438876"/>
          </a:xfrm>
          <a:prstGeom prst="rect">
            <a:avLst/>
          </a:prstGeom>
        </p:spPr>
      </p:pic>
      <p:sp>
        <p:nvSpPr>
          <p:cNvPr id="11" name="Inhaltsplatzhalter 17"/>
          <p:cNvSpPr>
            <a:spLocks noGrp="1"/>
          </p:cNvSpPr>
          <p:nvPr>
            <p:ph sz="quarter" idx="13" hasCustomPrompt="1"/>
          </p:nvPr>
        </p:nvSpPr>
        <p:spPr>
          <a:xfrm>
            <a:off x="884023" y="2205038"/>
            <a:ext cx="7288427" cy="1368425"/>
          </a:xfrm>
        </p:spPr>
        <p:txBody>
          <a:bodyPr>
            <a:normAutofit/>
          </a:bodyPr>
          <a:lstStyle>
            <a:lvl1pPr marL="0" indent="0">
              <a:buNone/>
              <a:defRPr sz="3600" b="0" baseline="0">
                <a:solidFill>
                  <a:srgbClr val="0FA1D5"/>
                </a:solidFill>
              </a:defRPr>
            </a:lvl1pPr>
          </a:lstStyle>
          <a:p>
            <a:pPr lvl="0"/>
            <a:r>
              <a:rPr lang="de-DE" dirty="0" smtClean="0"/>
              <a:t>Titel der Präsentation (Calibri 36pt)</a:t>
            </a:r>
          </a:p>
        </p:txBody>
      </p:sp>
      <p:sp>
        <p:nvSpPr>
          <p:cNvPr id="12" name="Inhaltsplatzhalter 3"/>
          <p:cNvSpPr>
            <a:spLocks noGrp="1"/>
          </p:cNvSpPr>
          <p:nvPr>
            <p:ph sz="quarter" idx="14" hasCustomPrompt="1"/>
          </p:nvPr>
        </p:nvSpPr>
        <p:spPr>
          <a:xfrm>
            <a:off x="900112" y="4581128"/>
            <a:ext cx="4320000" cy="1800225"/>
          </a:xfrm>
        </p:spPr>
        <p:txBody>
          <a:bodyPr>
            <a:normAutofit/>
          </a:bodyPr>
          <a:lstStyle>
            <a:lvl1pPr marL="0" indent="0">
              <a:buNone/>
              <a:defRPr sz="1800"/>
            </a:lvl1pPr>
          </a:lstStyle>
          <a:p>
            <a:pPr lvl="0"/>
            <a:r>
              <a:rPr lang="de-DE" sz="1800" dirty="0" smtClean="0"/>
              <a:t>Namen (Calibri 18pt)</a:t>
            </a:r>
            <a:endParaRPr lang="de-DE" dirty="0"/>
          </a:p>
        </p:txBody>
      </p:sp>
      <p:sp>
        <p:nvSpPr>
          <p:cNvPr id="13" name="Textplatzhalter 4"/>
          <p:cNvSpPr>
            <a:spLocks noGrp="1"/>
          </p:cNvSpPr>
          <p:nvPr>
            <p:ph type="body" sz="quarter" idx="15" hasCustomPrompt="1"/>
          </p:nvPr>
        </p:nvSpPr>
        <p:spPr>
          <a:xfrm>
            <a:off x="900113" y="250478"/>
            <a:ext cx="7488237" cy="307975"/>
          </a:xfrm>
        </p:spPr>
        <p:txBody>
          <a:bodyPr>
            <a:noAutofit/>
          </a:bodyPr>
          <a:lstStyle>
            <a:lvl1pPr marL="0" indent="0">
              <a:buNone/>
              <a:defRPr sz="1400">
                <a:solidFill>
                  <a:srgbClr val="0FA1D5"/>
                </a:solidFill>
              </a:defRPr>
            </a:lvl1pPr>
            <a:lvl2pPr>
              <a:defRPr sz="1400">
                <a:solidFill>
                  <a:srgbClr val="0FA1D5"/>
                </a:solidFill>
              </a:defRPr>
            </a:lvl2pPr>
            <a:lvl3pPr>
              <a:defRPr sz="1400">
                <a:solidFill>
                  <a:srgbClr val="0FA1D5"/>
                </a:solidFill>
              </a:defRPr>
            </a:lvl3pPr>
            <a:lvl4pPr>
              <a:defRPr sz="1400">
                <a:solidFill>
                  <a:srgbClr val="0FA1D5"/>
                </a:solidFill>
              </a:defRPr>
            </a:lvl4pPr>
            <a:lvl5pPr>
              <a:defRPr sz="1400">
                <a:solidFill>
                  <a:srgbClr val="0FA1D5"/>
                </a:solidFill>
              </a:defRPr>
            </a:lvl5pPr>
          </a:lstStyle>
          <a:p>
            <a:pPr lvl="0"/>
            <a:r>
              <a:rPr lang="de-DE" dirty="0" smtClean="0"/>
              <a:t>Platz für den Kompetenzbereich </a:t>
            </a:r>
          </a:p>
        </p:txBody>
      </p:sp>
    </p:spTree>
    <p:extLst>
      <p:ext uri="{BB962C8B-B14F-4D97-AF65-F5344CB8AC3E}">
        <p14:creationId xmlns:p14="http://schemas.microsoft.com/office/powerpoint/2010/main" xmlns="" val="1159247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Aufzählungsfelder">
    <p:spTree>
      <p:nvGrpSpPr>
        <p:cNvPr id="1" name=""/>
        <p:cNvGrpSpPr/>
        <p:nvPr/>
      </p:nvGrpSpPr>
      <p:grpSpPr>
        <a:xfrm>
          <a:off x="0" y="0"/>
          <a:ext cx="0" cy="0"/>
          <a:chOff x="0" y="0"/>
          <a:chExt cx="0" cy="0"/>
        </a:xfrm>
      </p:grpSpPr>
      <p:sp>
        <p:nvSpPr>
          <p:cNvPr id="8" name="Datumsplatzhalter 3"/>
          <p:cNvSpPr>
            <a:spLocks noGrp="1"/>
          </p:cNvSpPr>
          <p:nvPr>
            <p:ph type="dt" sz="half" idx="10"/>
          </p:nvPr>
        </p:nvSpPr>
        <p:spPr>
          <a:xfrm>
            <a:off x="6948264" y="6520259"/>
            <a:ext cx="1008112" cy="365125"/>
          </a:xfrm>
          <a:prstGeom prst="rect">
            <a:avLst/>
          </a:prstGeom>
        </p:spPr>
        <p:txBody>
          <a:bodyPr/>
          <a:lstStyle>
            <a:lvl1pPr>
              <a:defRPr sz="1200">
                <a:solidFill>
                  <a:srgbClr val="0499C8"/>
                </a:solidFill>
              </a:defRPr>
            </a:lvl1pPr>
          </a:lstStyle>
          <a:p>
            <a:r>
              <a:rPr lang="en-US" smtClean="0"/>
              <a:t>22.4.2015</a:t>
            </a:r>
            <a:endParaRPr lang="de-DE" dirty="0"/>
          </a:p>
        </p:txBody>
      </p:sp>
      <p:sp>
        <p:nvSpPr>
          <p:cNvPr id="9" name="Foliennummernplatzhalter 5"/>
          <p:cNvSpPr>
            <a:spLocks noGrp="1"/>
          </p:cNvSpPr>
          <p:nvPr>
            <p:ph type="sldNum" sz="quarter" idx="12"/>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
        <p:nvSpPr>
          <p:cNvPr id="10" name="Fußzeilenplatzhalter 4"/>
          <p:cNvSpPr>
            <a:spLocks noGrp="1"/>
          </p:cNvSpPr>
          <p:nvPr>
            <p:ph type="ftr" sz="quarter" idx="3"/>
          </p:nvPr>
        </p:nvSpPr>
        <p:spPr>
          <a:xfrm>
            <a:off x="755650" y="6520259"/>
            <a:ext cx="6192614" cy="365125"/>
          </a:xfrm>
          <a:prstGeom prst="rect">
            <a:avLst/>
          </a:prstGeom>
        </p:spPr>
        <p:txBody>
          <a:bodyPr/>
          <a:lstStyle>
            <a:lvl1pPr>
              <a:defRPr sz="1200">
                <a:solidFill>
                  <a:srgbClr val="0499C8"/>
                </a:solidFill>
              </a:defRPr>
            </a:lvl1pPr>
          </a:lstStyle>
          <a:p>
            <a:r>
              <a:rPr lang="de-DE" smtClean="0"/>
              <a:t>Manuel Frondel, RWI, RUB, RGS</a:t>
            </a:r>
            <a:endParaRPr lang="de-DE" dirty="0"/>
          </a:p>
        </p:txBody>
      </p:sp>
      <p:sp>
        <p:nvSpPr>
          <p:cNvPr id="4" name="Inhaltsplatzhalter 3"/>
          <p:cNvSpPr>
            <a:spLocks noGrp="1"/>
          </p:cNvSpPr>
          <p:nvPr>
            <p:ph sz="quarter" idx="13" hasCustomPrompt="1"/>
          </p:nvPr>
        </p:nvSpPr>
        <p:spPr>
          <a:xfrm>
            <a:off x="755576" y="1557338"/>
            <a:ext cx="3708000" cy="360000"/>
          </a:xfrm>
          <a:solidFill>
            <a:srgbClr val="0FA1D5"/>
          </a:solidFill>
        </p:spPr>
        <p:txBody>
          <a:bodyPr tIns="36000" bIns="36000" anchor="ctr" anchorCtr="0">
            <a:spAutoFit/>
          </a:bodyPr>
          <a:lstStyle>
            <a:lvl1pPr marL="0" indent="0">
              <a:buNone/>
              <a:defRPr sz="1800">
                <a:solidFill>
                  <a:schemeClr val="bg1"/>
                </a:solidFill>
              </a:defRPr>
            </a:lvl1pPr>
          </a:lstStyle>
          <a:p>
            <a:pPr lvl="0"/>
            <a:r>
              <a:rPr lang="de-DE" dirty="0" smtClean="0"/>
              <a:t>Überschrift</a:t>
            </a:r>
            <a:endParaRPr lang="de-DE" dirty="0"/>
          </a:p>
        </p:txBody>
      </p:sp>
      <p:sp>
        <p:nvSpPr>
          <p:cNvPr id="19" name="Inhaltsplatzhalter 18"/>
          <p:cNvSpPr>
            <a:spLocks noGrp="1"/>
          </p:cNvSpPr>
          <p:nvPr>
            <p:ph sz="quarter" idx="14" hasCustomPrompt="1"/>
          </p:nvPr>
        </p:nvSpPr>
        <p:spPr>
          <a:xfrm>
            <a:off x="755576" y="1918800"/>
            <a:ext cx="3708000" cy="1026393"/>
          </a:xfrm>
          <a:solidFill>
            <a:srgbClr val="87D0EA"/>
          </a:solidFill>
          <a:ln>
            <a:solidFill>
              <a:srgbClr val="87D0EA"/>
            </a:solidFill>
          </a:ln>
        </p:spPr>
        <p:txBody>
          <a:bodyPr tIns="0" bIns="36000">
            <a:noAutofit/>
          </a:bodyPr>
          <a:lstStyle>
            <a:lvl1pPr marL="0" indent="0">
              <a:buNone/>
              <a:defRPr sz="1600" baseline="0"/>
            </a:lvl1pPr>
            <a:lvl2pPr>
              <a:defRPr sz="1600"/>
            </a:lvl2pPr>
            <a:lvl3pPr>
              <a:defRPr sz="1600"/>
            </a:lvl3pPr>
            <a:lvl4pPr>
              <a:defRPr sz="1600"/>
            </a:lvl4pPr>
            <a:lvl5pPr>
              <a:defRPr sz="1600"/>
            </a:lvl5pPr>
          </a:lstStyle>
          <a:p>
            <a:pPr lvl="0"/>
            <a:r>
              <a:rPr lang="de-DE" dirty="0" smtClean="0"/>
              <a:t>Name 1</a:t>
            </a:r>
          </a:p>
          <a:p>
            <a:pPr lvl="0"/>
            <a:r>
              <a:rPr lang="de-DE" dirty="0" smtClean="0"/>
              <a:t>Name 2</a:t>
            </a:r>
            <a:endParaRPr lang="de-DE" dirty="0"/>
          </a:p>
        </p:txBody>
      </p:sp>
      <p:sp>
        <p:nvSpPr>
          <p:cNvPr id="20" name="Inhaltsplatzhalter 3"/>
          <p:cNvSpPr>
            <a:spLocks noGrp="1"/>
          </p:cNvSpPr>
          <p:nvPr>
            <p:ph sz="quarter" idx="15" hasCustomPrompt="1"/>
          </p:nvPr>
        </p:nvSpPr>
        <p:spPr>
          <a:xfrm>
            <a:off x="4780285" y="1554312"/>
            <a:ext cx="3708000" cy="360000"/>
          </a:xfrm>
          <a:solidFill>
            <a:srgbClr val="0FA1D5"/>
          </a:solidFill>
        </p:spPr>
        <p:txBody>
          <a:bodyPr tIns="36000" bIns="36000" anchor="ctr" anchorCtr="0">
            <a:spAutoFit/>
          </a:bodyPr>
          <a:lstStyle>
            <a:lvl1pPr marL="0" indent="0">
              <a:buNone/>
              <a:defRPr sz="1800">
                <a:solidFill>
                  <a:schemeClr val="bg1"/>
                </a:solidFill>
              </a:defRPr>
            </a:lvl1pPr>
          </a:lstStyle>
          <a:p>
            <a:pPr lvl="0"/>
            <a:r>
              <a:rPr lang="de-DE" dirty="0" smtClean="0"/>
              <a:t>Überschrift</a:t>
            </a:r>
            <a:endParaRPr lang="de-DE" dirty="0"/>
          </a:p>
        </p:txBody>
      </p:sp>
      <p:sp>
        <p:nvSpPr>
          <p:cNvPr id="21" name="Inhaltsplatzhalter 18"/>
          <p:cNvSpPr>
            <a:spLocks noGrp="1"/>
          </p:cNvSpPr>
          <p:nvPr>
            <p:ph sz="quarter" idx="16" hasCustomPrompt="1"/>
          </p:nvPr>
        </p:nvSpPr>
        <p:spPr>
          <a:xfrm>
            <a:off x="4780285" y="1915774"/>
            <a:ext cx="3708000" cy="1026393"/>
          </a:xfrm>
          <a:solidFill>
            <a:srgbClr val="87D0EA"/>
          </a:solidFill>
          <a:ln>
            <a:solidFill>
              <a:srgbClr val="87D0EA"/>
            </a:solidFill>
          </a:ln>
        </p:spPr>
        <p:txBody>
          <a:bodyPr tIns="0" bIns="36000">
            <a:noAutofit/>
          </a:bodyPr>
          <a:lstStyle>
            <a:lvl1pPr marL="0" indent="0">
              <a:buNone/>
              <a:defRPr sz="1600" baseline="0"/>
            </a:lvl1pPr>
            <a:lvl2pPr>
              <a:defRPr sz="1600"/>
            </a:lvl2pPr>
            <a:lvl3pPr>
              <a:defRPr sz="1600"/>
            </a:lvl3pPr>
            <a:lvl4pPr>
              <a:defRPr sz="1600"/>
            </a:lvl4pPr>
            <a:lvl5pPr>
              <a:defRPr sz="1600"/>
            </a:lvl5pPr>
          </a:lstStyle>
          <a:p>
            <a:pPr lvl="0"/>
            <a:r>
              <a:rPr lang="de-DE" dirty="0" smtClean="0"/>
              <a:t>Name 1</a:t>
            </a:r>
          </a:p>
          <a:p>
            <a:pPr lvl="0"/>
            <a:r>
              <a:rPr lang="de-DE" dirty="0" smtClean="0"/>
              <a:t>Name 2</a:t>
            </a:r>
            <a:endParaRPr lang="de-DE" dirty="0"/>
          </a:p>
        </p:txBody>
      </p:sp>
      <p:sp>
        <p:nvSpPr>
          <p:cNvPr id="22" name="Inhaltsplatzhalter 3"/>
          <p:cNvSpPr>
            <a:spLocks noGrp="1"/>
          </p:cNvSpPr>
          <p:nvPr>
            <p:ph sz="quarter" idx="17" hasCustomPrompt="1"/>
          </p:nvPr>
        </p:nvSpPr>
        <p:spPr>
          <a:xfrm>
            <a:off x="755576" y="2996952"/>
            <a:ext cx="3708000" cy="360000"/>
          </a:xfrm>
          <a:solidFill>
            <a:srgbClr val="B5B819"/>
          </a:solidFill>
        </p:spPr>
        <p:txBody>
          <a:bodyPr tIns="36000" bIns="36000" anchor="ctr" anchorCtr="0">
            <a:spAutoFit/>
          </a:bodyPr>
          <a:lstStyle>
            <a:lvl1pPr marL="0" indent="0">
              <a:buNone/>
              <a:defRPr sz="1800">
                <a:solidFill>
                  <a:schemeClr val="bg1"/>
                </a:solidFill>
              </a:defRPr>
            </a:lvl1pPr>
          </a:lstStyle>
          <a:p>
            <a:pPr lvl="0"/>
            <a:r>
              <a:rPr lang="de-DE" dirty="0" smtClean="0"/>
              <a:t>Überschrift</a:t>
            </a:r>
            <a:endParaRPr lang="de-DE" dirty="0"/>
          </a:p>
        </p:txBody>
      </p:sp>
      <p:sp>
        <p:nvSpPr>
          <p:cNvPr id="23" name="Inhaltsplatzhalter 18"/>
          <p:cNvSpPr>
            <a:spLocks noGrp="1"/>
          </p:cNvSpPr>
          <p:nvPr>
            <p:ph sz="quarter" idx="18" hasCustomPrompt="1"/>
          </p:nvPr>
        </p:nvSpPr>
        <p:spPr>
          <a:xfrm>
            <a:off x="755576" y="3358414"/>
            <a:ext cx="3708000" cy="3060000"/>
          </a:xfrm>
          <a:solidFill>
            <a:srgbClr val="DADB8C"/>
          </a:solidFill>
          <a:ln>
            <a:solidFill>
              <a:srgbClr val="87D0EA"/>
            </a:solidFill>
          </a:ln>
        </p:spPr>
        <p:txBody>
          <a:bodyPr tIns="0" bIns="36000">
            <a:noAutofit/>
          </a:bodyPr>
          <a:lstStyle>
            <a:lvl1pPr marL="0" indent="0">
              <a:buNone/>
              <a:defRPr sz="1600" baseline="0"/>
            </a:lvl1pPr>
            <a:lvl2pPr>
              <a:defRPr sz="1600"/>
            </a:lvl2pPr>
            <a:lvl3pPr>
              <a:defRPr sz="1600"/>
            </a:lvl3pPr>
            <a:lvl4pPr>
              <a:defRPr sz="1600"/>
            </a:lvl4pPr>
            <a:lvl5pPr>
              <a:defRPr sz="1600"/>
            </a:lvl5pPr>
          </a:lstStyle>
          <a:p>
            <a:pPr lvl="0"/>
            <a:r>
              <a:rPr lang="de-DE" dirty="0" smtClean="0"/>
              <a:t>Name 1</a:t>
            </a:r>
          </a:p>
          <a:p>
            <a:pPr lvl="0"/>
            <a:r>
              <a:rPr lang="de-DE" dirty="0" smtClean="0"/>
              <a:t>Name 2</a:t>
            </a:r>
            <a:endParaRPr lang="de-DE" dirty="0"/>
          </a:p>
        </p:txBody>
      </p:sp>
      <p:sp>
        <p:nvSpPr>
          <p:cNvPr id="24" name="Inhaltsplatzhalter 3"/>
          <p:cNvSpPr>
            <a:spLocks noGrp="1"/>
          </p:cNvSpPr>
          <p:nvPr>
            <p:ph sz="quarter" idx="19" hasCustomPrompt="1"/>
          </p:nvPr>
        </p:nvSpPr>
        <p:spPr>
          <a:xfrm>
            <a:off x="4787900" y="2997200"/>
            <a:ext cx="3708000" cy="360000"/>
          </a:xfrm>
          <a:solidFill>
            <a:srgbClr val="B5B819"/>
          </a:solidFill>
        </p:spPr>
        <p:txBody>
          <a:bodyPr tIns="36000" bIns="36000" anchor="ctr" anchorCtr="0">
            <a:spAutoFit/>
          </a:bodyPr>
          <a:lstStyle>
            <a:lvl1pPr marL="0" indent="0">
              <a:buNone/>
              <a:defRPr sz="1800">
                <a:solidFill>
                  <a:schemeClr val="bg1"/>
                </a:solidFill>
              </a:defRPr>
            </a:lvl1pPr>
          </a:lstStyle>
          <a:p>
            <a:pPr lvl="0"/>
            <a:r>
              <a:rPr lang="de-DE" dirty="0" smtClean="0"/>
              <a:t>Überschrift</a:t>
            </a:r>
            <a:endParaRPr lang="de-DE" dirty="0"/>
          </a:p>
        </p:txBody>
      </p:sp>
      <p:sp>
        <p:nvSpPr>
          <p:cNvPr id="25" name="Inhaltsplatzhalter 18"/>
          <p:cNvSpPr>
            <a:spLocks noGrp="1"/>
          </p:cNvSpPr>
          <p:nvPr>
            <p:ph sz="quarter" idx="20" hasCustomPrompt="1"/>
          </p:nvPr>
        </p:nvSpPr>
        <p:spPr>
          <a:xfrm>
            <a:off x="4787900" y="3358662"/>
            <a:ext cx="3708000" cy="3060000"/>
          </a:xfrm>
          <a:solidFill>
            <a:srgbClr val="DADB8C"/>
          </a:solidFill>
          <a:ln>
            <a:solidFill>
              <a:srgbClr val="87D0EA"/>
            </a:solidFill>
          </a:ln>
        </p:spPr>
        <p:txBody>
          <a:bodyPr tIns="0" bIns="36000">
            <a:noAutofit/>
          </a:bodyPr>
          <a:lstStyle>
            <a:lvl1pPr marL="0" indent="0">
              <a:buNone/>
              <a:defRPr sz="1600" baseline="0"/>
            </a:lvl1pPr>
            <a:lvl2pPr>
              <a:defRPr sz="1600"/>
            </a:lvl2pPr>
            <a:lvl3pPr>
              <a:defRPr sz="1600"/>
            </a:lvl3pPr>
            <a:lvl4pPr>
              <a:defRPr sz="1600"/>
            </a:lvl4pPr>
            <a:lvl5pPr>
              <a:defRPr sz="1600"/>
            </a:lvl5pPr>
          </a:lstStyle>
          <a:p>
            <a:pPr lvl="0"/>
            <a:r>
              <a:rPr lang="de-DE" dirty="0" smtClean="0"/>
              <a:t>Name 1</a:t>
            </a:r>
          </a:p>
          <a:p>
            <a:pPr lvl="0"/>
            <a:r>
              <a:rPr lang="de-DE" dirty="0" smtClean="0"/>
              <a:t>Name 2</a:t>
            </a:r>
            <a:endParaRPr lang="de-DE" dirty="0"/>
          </a:p>
        </p:txBody>
      </p:sp>
      <p:sp>
        <p:nvSpPr>
          <p:cNvPr id="26" name="Textplatzhalter 5"/>
          <p:cNvSpPr>
            <a:spLocks noGrp="1"/>
          </p:cNvSpPr>
          <p:nvPr>
            <p:ph type="body" sz="quarter" idx="21"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27" name="Textplatzhalter 4"/>
          <p:cNvSpPr>
            <a:spLocks noGrp="1"/>
          </p:cNvSpPr>
          <p:nvPr>
            <p:ph type="body" sz="quarter" idx="22"/>
          </p:nvPr>
        </p:nvSpPr>
        <p:spPr>
          <a:xfrm>
            <a:off x="755650" y="981076"/>
            <a:ext cx="7777163" cy="575716"/>
          </a:xfrm>
        </p:spPr>
        <p:txBody>
          <a:bodyPr>
            <a:normAutofit/>
          </a:bodyPr>
          <a:lstStyle>
            <a:lvl1pPr marL="0" indent="0">
              <a:buNone/>
              <a:defRPr sz="2400" b="1"/>
            </a:lvl1pPr>
          </a:lstStyle>
          <a:p>
            <a:pPr lvl="0"/>
            <a:r>
              <a:rPr lang="de-DE" smtClean="0"/>
              <a:t>Textmasterformat bearbeiten</a:t>
            </a:r>
          </a:p>
        </p:txBody>
      </p:sp>
    </p:spTree>
    <p:extLst>
      <p:ext uri="{BB962C8B-B14F-4D97-AF65-F5344CB8AC3E}">
        <p14:creationId xmlns:p14="http://schemas.microsoft.com/office/powerpoint/2010/main" xmlns="" val="3702308558"/>
      </p:ext>
    </p:extLst>
  </p:cSld>
  <p:clrMapOvr>
    <a:masterClrMapping/>
  </p:clrMapOvr>
  <p:transition spd="med"/>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elle farbig">
    <p:spTree>
      <p:nvGrpSpPr>
        <p:cNvPr id="1" name=""/>
        <p:cNvGrpSpPr/>
        <p:nvPr/>
      </p:nvGrpSpPr>
      <p:grpSpPr>
        <a:xfrm>
          <a:off x="0" y="0"/>
          <a:ext cx="0" cy="0"/>
          <a:chOff x="0" y="0"/>
          <a:chExt cx="0" cy="0"/>
        </a:xfrm>
      </p:grpSpPr>
      <p:sp>
        <p:nvSpPr>
          <p:cNvPr id="8" name="Datumsplatzhalter 3"/>
          <p:cNvSpPr>
            <a:spLocks noGrp="1"/>
          </p:cNvSpPr>
          <p:nvPr>
            <p:ph type="dt" sz="half" idx="10"/>
          </p:nvPr>
        </p:nvSpPr>
        <p:spPr>
          <a:xfrm>
            <a:off x="6948264" y="6520259"/>
            <a:ext cx="1008112" cy="365125"/>
          </a:xfrm>
          <a:prstGeom prst="rect">
            <a:avLst/>
          </a:prstGeom>
        </p:spPr>
        <p:txBody>
          <a:bodyPr/>
          <a:lstStyle>
            <a:lvl1pPr>
              <a:defRPr sz="1200">
                <a:solidFill>
                  <a:srgbClr val="0499C8"/>
                </a:solidFill>
              </a:defRPr>
            </a:lvl1pPr>
          </a:lstStyle>
          <a:p>
            <a:r>
              <a:rPr lang="en-US" smtClean="0"/>
              <a:t>22.4.2015</a:t>
            </a:r>
            <a:endParaRPr lang="de-DE" dirty="0"/>
          </a:p>
        </p:txBody>
      </p:sp>
      <p:sp>
        <p:nvSpPr>
          <p:cNvPr id="9" name="Foliennummernplatzhalter 5"/>
          <p:cNvSpPr>
            <a:spLocks noGrp="1"/>
          </p:cNvSpPr>
          <p:nvPr>
            <p:ph type="sldNum" sz="quarter" idx="12"/>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
        <p:nvSpPr>
          <p:cNvPr id="10" name="Fußzeilenplatzhalter 4"/>
          <p:cNvSpPr>
            <a:spLocks noGrp="1"/>
          </p:cNvSpPr>
          <p:nvPr>
            <p:ph type="ftr" sz="quarter" idx="3"/>
          </p:nvPr>
        </p:nvSpPr>
        <p:spPr>
          <a:xfrm>
            <a:off x="755650" y="6520259"/>
            <a:ext cx="6192614" cy="365125"/>
          </a:xfrm>
          <a:prstGeom prst="rect">
            <a:avLst/>
          </a:prstGeom>
        </p:spPr>
        <p:txBody>
          <a:bodyPr/>
          <a:lstStyle>
            <a:lvl1pPr>
              <a:defRPr sz="1200">
                <a:solidFill>
                  <a:srgbClr val="0499C8"/>
                </a:solidFill>
              </a:defRPr>
            </a:lvl1pPr>
          </a:lstStyle>
          <a:p>
            <a:r>
              <a:rPr lang="de-DE" smtClean="0"/>
              <a:t>Manuel Frondel, RWI, RUB, RGS</a:t>
            </a:r>
            <a:endParaRPr lang="de-DE" dirty="0"/>
          </a:p>
        </p:txBody>
      </p:sp>
      <p:sp>
        <p:nvSpPr>
          <p:cNvPr id="14" name="Textplatzhalter 13"/>
          <p:cNvSpPr>
            <a:spLocks noGrp="1"/>
          </p:cNvSpPr>
          <p:nvPr>
            <p:ph type="body" sz="quarter" idx="13" hasCustomPrompt="1"/>
          </p:nvPr>
        </p:nvSpPr>
        <p:spPr>
          <a:xfrm>
            <a:off x="755650" y="1622175"/>
            <a:ext cx="1872000" cy="540000"/>
          </a:xfrm>
          <a:solidFill>
            <a:srgbClr val="0FA1D5"/>
          </a:solidFill>
        </p:spPr>
        <p:txBody>
          <a:bodyPr anchor="ctr" anchorCtr="0">
            <a:noAutofit/>
          </a:bodyPr>
          <a:lstStyle>
            <a:lvl1pPr marL="0" indent="0">
              <a:buNone/>
              <a:defRPr sz="1800" b="1">
                <a:solidFill>
                  <a:schemeClr val="bg1"/>
                </a:solidFill>
              </a:defRPr>
            </a:lvl1pPr>
            <a:lvl2pPr>
              <a:defRPr sz="1800"/>
            </a:lvl2pPr>
            <a:lvl3pPr>
              <a:defRPr sz="1800"/>
            </a:lvl3pPr>
            <a:lvl4pPr>
              <a:defRPr sz="1800"/>
            </a:lvl4pPr>
          </a:lstStyle>
          <a:p>
            <a:pPr lvl="0"/>
            <a:r>
              <a:rPr lang="de-DE" dirty="0" smtClean="0"/>
              <a:t>Titel</a:t>
            </a:r>
            <a:endParaRPr lang="de-DE" dirty="0"/>
          </a:p>
        </p:txBody>
      </p:sp>
      <p:sp>
        <p:nvSpPr>
          <p:cNvPr id="16" name="Textplatzhalter 15"/>
          <p:cNvSpPr>
            <a:spLocks noGrp="1"/>
          </p:cNvSpPr>
          <p:nvPr>
            <p:ph type="body" sz="quarter" idx="14"/>
          </p:nvPr>
        </p:nvSpPr>
        <p:spPr>
          <a:xfrm>
            <a:off x="2771775" y="1631851"/>
            <a:ext cx="5904000" cy="540000"/>
          </a:xfrm>
          <a:solidFill>
            <a:srgbClr val="B5B819"/>
          </a:solidFill>
        </p:spPr>
        <p:txBody>
          <a:bodyPr anchor="ctr" anchorCtr="0">
            <a:normAutofit/>
          </a:bodyPr>
          <a:lstStyle>
            <a:lvl1pPr marL="0" indent="0">
              <a:buNone/>
              <a:defRPr sz="1800" b="1">
                <a:solidFill>
                  <a:schemeClr val="bg1"/>
                </a:solidFill>
              </a:defRPr>
            </a:lvl1pPr>
          </a:lstStyle>
          <a:p>
            <a:pPr lvl="0"/>
            <a:r>
              <a:rPr lang="de-DE" smtClean="0"/>
              <a:t>Textmasterformat bearbeiten</a:t>
            </a:r>
          </a:p>
        </p:txBody>
      </p:sp>
      <p:sp>
        <p:nvSpPr>
          <p:cNvPr id="18" name="Textplatzhalter 17"/>
          <p:cNvSpPr>
            <a:spLocks noGrp="1"/>
          </p:cNvSpPr>
          <p:nvPr>
            <p:ph type="body" sz="quarter" idx="15"/>
          </p:nvPr>
        </p:nvSpPr>
        <p:spPr>
          <a:xfrm>
            <a:off x="755650" y="2349128"/>
            <a:ext cx="1871663" cy="1906588"/>
          </a:xfrm>
          <a:solidFill>
            <a:srgbClr val="87D0EA"/>
          </a:solidFill>
        </p:spPr>
        <p:txBody>
          <a:bodyPr anchor="ctr" anchorCtr="0">
            <a:normAutofit/>
          </a:bodyPr>
          <a:lstStyle>
            <a:lvl1pPr marL="0" indent="0">
              <a:buNone/>
              <a:defRPr sz="1600"/>
            </a:lvl1pPr>
          </a:lstStyle>
          <a:p>
            <a:pPr lvl="0"/>
            <a:r>
              <a:rPr lang="de-DE" smtClean="0"/>
              <a:t>Textmasterformat bearbeiten</a:t>
            </a:r>
          </a:p>
        </p:txBody>
      </p:sp>
      <p:sp>
        <p:nvSpPr>
          <p:cNvPr id="19" name="Textplatzhalter 17"/>
          <p:cNvSpPr>
            <a:spLocks noGrp="1"/>
          </p:cNvSpPr>
          <p:nvPr>
            <p:ph type="body" sz="quarter" idx="16"/>
          </p:nvPr>
        </p:nvSpPr>
        <p:spPr>
          <a:xfrm>
            <a:off x="755650" y="4346575"/>
            <a:ext cx="1871663" cy="1906588"/>
          </a:xfrm>
          <a:solidFill>
            <a:srgbClr val="87D0EA"/>
          </a:solidFill>
        </p:spPr>
        <p:txBody>
          <a:bodyPr anchor="ctr" anchorCtr="0">
            <a:normAutofit/>
          </a:bodyPr>
          <a:lstStyle>
            <a:lvl1pPr marL="0" indent="0">
              <a:buNone/>
              <a:defRPr sz="1600"/>
            </a:lvl1pPr>
          </a:lstStyle>
          <a:p>
            <a:pPr lvl="0"/>
            <a:r>
              <a:rPr lang="de-DE" smtClean="0"/>
              <a:t>Textmasterformat bearbeiten</a:t>
            </a:r>
          </a:p>
        </p:txBody>
      </p:sp>
      <p:sp>
        <p:nvSpPr>
          <p:cNvPr id="20" name="Textplatzhalter 17"/>
          <p:cNvSpPr>
            <a:spLocks noGrp="1"/>
          </p:cNvSpPr>
          <p:nvPr>
            <p:ph type="body" sz="quarter" idx="17"/>
          </p:nvPr>
        </p:nvSpPr>
        <p:spPr>
          <a:xfrm>
            <a:off x="2771774" y="2348483"/>
            <a:ext cx="5904000" cy="1906588"/>
          </a:xfrm>
          <a:solidFill>
            <a:srgbClr val="DADB8C"/>
          </a:solidFill>
        </p:spPr>
        <p:txBody>
          <a:bodyPr anchor="ctr" anchorCtr="0">
            <a:normAutofit/>
          </a:bodyPr>
          <a:lstStyle>
            <a:lvl1pPr marL="0" indent="0">
              <a:buNone/>
              <a:defRPr sz="1600"/>
            </a:lvl1pPr>
          </a:lstStyle>
          <a:p>
            <a:pPr lvl="0"/>
            <a:r>
              <a:rPr lang="de-DE" smtClean="0"/>
              <a:t>Textmasterformat bearbeiten</a:t>
            </a:r>
          </a:p>
        </p:txBody>
      </p:sp>
      <p:sp>
        <p:nvSpPr>
          <p:cNvPr id="21" name="Textplatzhalter 17"/>
          <p:cNvSpPr>
            <a:spLocks noGrp="1"/>
          </p:cNvSpPr>
          <p:nvPr>
            <p:ph type="body" sz="quarter" idx="18"/>
          </p:nvPr>
        </p:nvSpPr>
        <p:spPr>
          <a:xfrm>
            <a:off x="2771774" y="4345930"/>
            <a:ext cx="5904000" cy="1906588"/>
          </a:xfrm>
          <a:solidFill>
            <a:srgbClr val="DADB8C"/>
          </a:solidFill>
        </p:spPr>
        <p:txBody>
          <a:bodyPr anchor="ctr" anchorCtr="0">
            <a:normAutofit/>
          </a:bodyPr>
          <a:lstStyle>
            <a:lvl1pPr marL="0" indent="0">
              <a:buNone/>
              <a:defRPr sz="1600"/>
            </a:lvl1pPr>
          </a:lstStyle>
          <a:p>
            <a:pPr lvl="0"/>
            <a:r>
              <a:rPr lang="de-DE" smtClean="0"/>
              <a:t>Textmasterformat bearbeiten</a:t>
            </a:r>
          </a:p>
        </p:txBody>
      </p:sp>
      <p:sp>
        <p:nvSpPr>
          <p:cNvPr id="22" name="Textplatzhalter 5"/>
          <p:cNvSpPr>
            <a:spLocks noGrp="1"/>
          </p:cNvSpPr>
          <p:nvPr>
            <p:ph type="body" sz="quarter" idx="19"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Tree>
    <p:extLst>
      <p:ext uri="{BB962C8B-B14F-4D97-AF65-F5344CB8AC3E}">
        <p14:creationId xmlns:p14="http://schemas.microsoft.com/office/powerpoint/2010/main" xmlns="" val="1335517857"/>
      </p:ext>
    </p:extLst>
  </p:cSld>
  <p:clrMapOvr>
    <a:masterClrMapping/>
  </p:clrMapOvr>
  <p:transition spd="med"/>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ur Text">
    <p:spTree>
      <p:nvGrpSpPr>
        <p:cNvPr id="1" name=""/>
        <p:cNvGrpSpPr/>
        <p:nvPr/>
      </p:nvGrpSpPr>
      <p:grpSpPr>
        <a:xfrm>
          <a:off x="0" y="0"/>
          <a:ext cx="0" cy="0"/>
          <a:chOff x="0" y="0"/>
          <a:chExt cx="0" cy="0"/>
        </a:xfrm>
      </p:grpSpPr>
      <p:sp>
        <p:nvSpPr>
          <p:cNvPr id="8" name="Datumsplatzhalter 3"/>
          <p:cNvSpPr>
            <a:spLocks noGrp="1"/>
          </p:cNvSpPr>
          <p:nvPr>
            <p:ph type="dt" sz="half" idx="10"/>
          </p:nvPr>
        </p:nvSpPr>
        <p:spPr>
          <a:xfrm>
            <a:off x="6948264" y="6520259"/>
            <a:ext cx="1008112" cy="365125"/>
          </a:xfrm>
          <a:prstGeom prst="rect">
            <a:avLst/>
          </a:prstGeom>
        </p:spPr>
        <p:txBody>
          <a:bodyPr/>
          <a:lstStyle>
            <a:lvl1pPr>
              <a:defRPr sz="1200">
                <a:solidFill>
                  <a:srgbClr val="0499C8"/>
                </a:solidFill>
              </a:defRPr>
            </a:lvl1pPr>
          </a:lstStyle>
          <a:p>
            <a:r>
              <a:rPr lang="en-US" smtClean="0"/>
              <a:t>22.4.2015</a:t>
            </a:r>
            <a:endParaRPr lang="de-DE" dirty="0"/>
          </a:p>
        </p:txBody>
      </p:sp>
      <p:sp>
        <p:nvSpPr>
          <p:cNvPr id="9" name="Foliennummernplatzhalter 5"/>
          <p:cNvSpPr>
            <a:spLocks noGrp="1"/>
          </p:cNvSpPr>
          <p:nvPr>
            <p:ph type="sldNum" sz="quarter" idx="12"/>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
        <p:nvSpPr>
          <p:cNvPr id="10" name="Fußzeilenplatzhalter 4"/>
          <p:cNvSpPr>
            <a:spLocks noGrp="1"/>
          </p:cNvSpPr>
          <p:nvPr>
            <p:ph type="ftr" sz="quarter" idx="3"/>
          </p:nvPr>
        </p:nvSpPr>
        <p:spPr>
          <a:xfrm>
            <a:off x="755650" y="6520259"/>
            <a:ext cx="6192614" cy="365125"/>
          </a:xfrm>
          <a:prstGeom prst="rect">
            <a:avLst/>
          </a:prstGeom>
        </p:spPr>
        <p:txBody>
          <a:bodyPr/>
          <a:lstStyle>
            <a:lvl1pPr>
              <a:defRPr sz="1200">
                <a:solidFill>
                  <a:srgbClr val="0499C8"/>
                </a:solidFill>
              </a:defRPr>
            </a:lvl1pPr>
          </a:lstStyle>
          <a:p>
            <a:r>
              <a:rPr lang="de-DE" smtClean="0"/>
              <a:t>Manuel Frondel, RWI, RUB, RGS</a:t>
            </a:r>
            <a:endParaRPr lang="de-DE" dirty="0"/>
          </a:p>
        </p:txBody>
      </p:sp>
      <p:sp>
        <p:nvSpPr>
          <p:cNvPr id="5" name="Textplatzhalter 5"/>
          <p:cNvSpPr>
            <a:spLocks noGrp="1"/>
          </p:cNvSpPr>
          <p:nvPr>
            <p:ph type="body" sz="quarter" idx="15"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6" name="Inhaltsplatzhalter 2"/>
          <p:cNvSpPr>
            <a:spLocks noGrp="1"/>
          </p:cNvSpPr>
          <p:nvPr>
            <p:ph idx="1"/>
          </p:nvPr>
        </p:nvSpPr>
        <p:spPr>
          <a:xfrm>
            <a:off x="755650" y="1700213"/>
            <a:ext cx="7776790" cy="4525963"/>
          </a:xfrm>
        </p:spPr>
        <p:txBody>
          <a:bodyPr>
            <a:normAutofit/>
          </a:bodyPr>
          <a:lstStyle>
            <a:lvl1pPr>
              <a:buNone/>
              <a:defRPr sz="1800"/>
            </a:lvl1pPr>
            <a:lvl2pPr>
              <a:buFontTx/>
              <a:buBlip>
                <a:blip r:embed="rId2"/>
              </a:buBlip>
              <a:defRPr sz="1800"/>
            </a:lvl2pPr>
            <a:lvl3pPr marL="1143000" indent="-228600">
              <a:buClr>
                <a:srgbClr val="10A1D1"/>
              </a:buClr>
              <a:buFont typeface="Calibri" pitchFamily="34" charset="0"/>
              <a:buChar char="»"/>
              <a:defRPr sz="1800"/>
            </a:lvl3pPr>
            <a:lvl4pPr marL="1600200" indent="-228600">
              <a:buClr>
                <a:srgbClr val="10A1D1"/>
              </a:buClr>
              <a:buFont typeface="Calibri" pitchFamily="34" charset="0"/>
              <a:buChar char="›"/>
              <a:defRPr sz="1800"/>
            </a:lvl4pPr>
            <a:lvl5pPr marL="2057400" indent="-228600">
              <a:buClr>
                <a:srgbClr val="10A1D1"/>
              </a:buClr>
              <a:buFont typeface="Calibri" pitchFamily="34" charset="0"/>
              <a:buChar char="–"/>
              <a:defRPr sz="1800"/>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xmlns="" val="108698595"/>
      </p:ext>
    </p:extLst>
  </p:cSld>
  <p:clrMapOvr>
    <a:masterClrMapping/>
  </p:clrMapOvr>
  <p:transition spd="med"/>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pic>
        <p:nvPicPr>
          <p:cNvPr id="7" name="Grafik 6" descr="Hintergrund_Startseite-01-01.png"/>
          <p:cNvPicPr>
            <a:picLocks noChangeAspect="1"/>
          </p:cNvPicPr>
          <p:nvPr userDrawn="1"/>
        </p:nvPicPr>
        <p:blipFill>
          <a:blip r:embed="rId2" cstate="print"/>
          <a:stretch>
            <a:fillRect/>
          </a:stretch>
        </p:blipFill>
        <p:spPr>
          <a:xfrm>
            <a:off x="714" y="0"/>
            <a:ext cx="9142572" cy="6858000"/>
          </a:xfrm>
          <a:prstGeom prst="rect">
            <a:avLst/>
          </a:prstGeom>
        </p:spPr>
      </p:pic>
      <p:sp>
        <p:nvSpPr>
          <p:cNvPr id="8" name="Untertitel 2"/>
          <p:cNvSpPr>
            <a:spLocks noGrp="1"/>
          </p:cNvSpPr>
          <p:nvPr>
            <p:ph type="subTitle" idx="1" hasCustomPrompt="1"/>
          </p:nvPr>
        </p:nvSpPr>
        <p:spPr>
          <a:xfrm>
            <a:off x="891258" y="4145905"/>
            <a:ext cx="7281192" cy="431403"/>
          </a:xfrm>
        </p:spPr>
        <p:txBody>
          <a:bodyPr>
            <a:normAutofit/>
          </a:bodyPr>
          <a:lstStyle>
            <a:lvl1pPr marL="0" indent="0" algn="l">
              <a:buNone/>
              <a:defRPr sz="24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Kompetenzbereich (Calibri 24pt)</a:t>
            </a:r>
            <a:endParaRPr lang="de-DE" dirty="0"/>
          </a:p>
        </p:txBody>
      </p:sp>
      <p:cxnSp>
        <p:nvCxnSpPr>
          <p:cNvPr id="9" name="Gerade Verbindung 8"/>
          <p:cNvCxnSpPr/>
          <p:nvPr userDrawn="1"/>
        </p:nvCxnSpPr>
        <p:spPr>
          <a:xfrm>
            <a:off x="971600" y="548680"/>
            <a:ext cx="72008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10" name="Grafik 9" descr="Logo rwi_ohne Hintergrund.png"/>
          <p:cNvPicPr>
            <a:picLocks noChangeAspect="1"/>
          </p:cNvPicPr>
          <p:nvPr userDrawn="1"/>
        </p:nvPicPr>
        <p:blipFill>
          <a:blip r:embed="rId3" cstate="print"/>
          <a:stretch>
            <a:fillRect/>
          </a:stretch>
        </p:blipFill>
        <p:spPr>
          <a:xfrm>
            <a:off x="936931" y="1548000"/>
            <a:ext cx="1420251" cy="438876"/>
          </a:xfrm>
          <a:prstGeom prst="rect">
            <a:avLst/>
          </a:prstGeom>
        </p:spPr>
      </p:pic>
      <p:sp>
        <p:nvSpPr>
          <p:cNvPr id="11" name="Inhaltsplatzhalter 17"/>
          <p:cNvSpPr>
            <a:spLocks noGrp="1"/>
          </p:cNvSpPr>
          <p:nvPr>
            <p:ph sz="quarter" idx="13" hasCustomPrompt="1"/>
          </p:nvPr>
        </p:nvSpPr>
        <p:spPr>
          <a:xfrm>
            <a:off x="884023" y="2205038"/>
            <a:ext cx="7288427" cy="1368425"/>
          </a:xfrm>
        </p:spPr>
        <p:txBody>
          <a:bodyPr>
            <a:normAutofit/>
          </a:bodyPr>
          <a:lstStyle>
            <a:lvl1pPr marL="0" indent="0">
              <a:buNone/>
              <a:defRPr sz="3600" b="0" baseline="0">
                <a:solidFill>
                  <a:srgbClr val="0FA1D5"/>
                </a:solidFill>
              </a:defRPr>
            </a:lvl1pPr>
          </a:lstStyle>
          <a:p>
            <a:pPr lvl="0"/>
            <a:r>
              <a:rPr lang="de-DE" dirty="0" smtClean="0"/>
              <a:t>Titel der Präsentation (Calibri 36pt)</a:t>
            </a:r>
          </a:p>
        </p:txBody>
      </p:sp>
      <p:sp>
        <p:nvSpPr>
          <p:cNvPr id="12" name="Inhaltsplatzhalter 3"/>
          <p:cNvSpPr>
            <a:spLocks noGrp="1"/>
          </p:cNvSpPr>
          <p:nvPr>
            <p:ph sz="quarter" idx="14" hasCustomPrompt="1"/>
          </p:nvPr>
        </p:nvSpPr>
        <p:spPr>
          <a:xfrm>
            <a:off x="900112" y="4581128"/>
            <a:ext cx="4320000" cy="1800225"/>
          </a:xfrm>
        </p:spPr>
        <p:txBody>
          <a:bodyPr>
            <a:normAutofit/>
          </a:bodyPr>
          <a:lstStyle>
            <a:lvl1pPr marL="0" indent="0">
              <a:buNone/>
              <a:defRPr sz="1800"/>
            </a:lvl1pPr>
          </a:lstStyle>
          <a:p>
            <a:pPr lvl="0"/>
            <a:r>
              <a:rPr lang="de-DE" sz="1800" dirty="0" smtClean="0"/>
              <a:t>Namen (Calibri 18pt)</a:t>
            </a:r>
            <a:endParaRPr lang="de-DE" dirty="0"/>
          </a:p>
        </p:txBody>
      </p:sp>
      <p:sp>
        <p:nvSpPr>
          <p:cNvPr id="13" name="Textplatzhalter 4"/>
          <p:cNvSpPr>
            <a:spLocks noGrp="1"/>
          </p:cNvSpPr>
          <p:nvPr>
            <p:ph type="body" sz="quarter" idx="15" hasCustomPrompt="1"/>
          </p:nvPr>
        </p:nvSpPr>
        <p:spPr>
          <a:xfrm>
            <a:off x="900113" y="250478"/>
            <a:ext cx="7488237" cy="307975"/>
          </a:xfrm>
        </p:spPr>
        <p:txBody>
          <a:bodyPr>
            <a:noAutofit/>
          </a:bodyPr>
          <a:lstStyle>
            <a:lvl1pPr marL="0" indent="0">
              <a:buNone/>
              <a:defRPr sz="1400">
                <a:solidFill>
                  <a:srgbClr val="0FA1D5"/>
                </a:solidFill>
              </a:defRPr>
            </a:lvl1pPr>
            <a:lvl2pPr>
              <a:defRPr sz="1400">
                <a:solidFill>
                  <a:srgbClr val="0FA1D5"/>
                </a:solidFill>
              </a:defRPr>
            </a:lvl2pPr>
            <a:lvl3pPr>
              <a:defRPr sz="1400">
                <a:solidFill>
                  <a:srgbClr val="0FA1D5"/>
                </a:solidFill>
              </a:defRPr>
            </a:lvl3pPr>
            <a:lvl4pPr>
              <a:defRPr sz="1400">
                <a:solidFill>
                  <a:srgbClr val="0FA1D5"/>
                </a:solidFill>
              </a:defRPr>
            </a:lvl4pPr>
            <a:lvl5pPr>
              <a:defRPr sz="1400">
                <a:solidFill>
                  <a:srgbClr val="0FA1D5"/>
                </a:solidFill>
              </a:defRPr>
            </a:lvl5pPr>
          </a:lstStyle>
          <a:p>
            <a:pPr lvl="0"/>
            <a:r>
              <a:rPr lang="de-DE" dirty="0" smtClean="0"/>
              <a:t>Platz für den Kompetenzbereich </a:t>
            </a:r>
          </a:p>
        </p:txBody>
      </p:sp>
    </p:spTree>
    <p:extLst>
      <p:ext uri="{BB962C8B-B14F-4D97-AF65-F5344CB8AC3E}">
        <p14:creationId xmlns:p14="http://schemas.microsoft.com/office/powerpoint/2010/main" xmlns="" val="2987848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folie _mit_Kooperation">
    <p:spTree>
      <p:nvGrpSpPr>
        <p:cNvPr id="1" name=""/>
        <p:cNvGrpSpPr/>
        <p:nvPr/>
      </p:nvGrpSpPr>
      <p:grpSpPr>
        <a:xfrm>
          <a:off x="0" y="0"/>
          <a:ext cx="0" cy="0"/>
          <a:chOff x="0" y="0"/>
          <a:chExt cx="0" cy="0"/>
        </a:xfrm>
      </p:grpSpPr>
      <p:pic>
        <p:nvPicPr>
          <p:cNvPr id="20" name="Grafik 19" descr="Hintergrund_Startseite-01-01.png"/>
          <p:cNvPicPr>
            <a:picLocks noChangeAspect="1"/>
          </p:cNvPicPr>
          <p:nvPr userDrawn="1"/>
        </p:nvPicPr>
        <p:blipFill>
          <a:blip r:embed="rId2" cstate="print"/>
          <a:stretch>
            <a:fillRect/>
          </a:stretch>
        </p:blipFill>
        <p:spPr>
          <a:xfrm>
            <a:off x="714" y="0"/>
            <a:ext cx="9142572" cy="6858000"/>
          </a:xfrm>
          <a:prstGeom prst="rect">
            <a:avLst/>
          </a:prstGeom>
        </p:spPr>
      </p:pic>
      <p:sp>
        <p:nvSpPr>
          <p:cNvPr id="3" name="Untertitel 2"/>
          <p:cNvSpPr>
            <a:spLocks noGrp="1"/>
          </p:cNvSpPr>
          <p:nvPr>
            <p:ph type="subTitle" idx="1" hasCustomPrompt="1"/>
          </p:nvPr>
        </p:nvSpPr>
        <p:spPr>
          <a:xfrm>
            <a:off x="891258" y="4145905"/>
            <a:ext cx="7281192" cy="431403"/>
          </a:xfrm>
        </p:spPr>
        <p:txBody>
          <a:bodyPr>
            <a:normAutofit/>
          </a:bodyPr>
          <a:lstStyle>
            <a:lvl1pPr marL="0" indent="0" algn="l">
              <a:buNone/>
              <a:defRPr sz="24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Kompetenzbereich (Calibri 24pt)</a:t>
            </a:r>
            <a:endParaRPr lang="de-DE" dirty="0"/>
          </a:p>
        </p:txBody>
      </p:sp>
      <p:cxnSp>
        <p:nvCxnSpPr>
          <p:cNvPr id="12" name="Gerade Verbindung 11"/>
          <p:cNvCxnSpPr/>
          <p:nvPr userDrawn="1"/>
        </p:nvCxnSpPr>
        <p:spPr>
          <a:xfrm>
            <a:off x="971600" y="548680"/>
            <a:ext cx="72008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17" name="Grafik 16" descr="Logo rwi_ohne Hintergrund.png"/>
          <p:cNvPicPr>
            <a:picLocks noChangeAspect="1"/>
          </p:cNvPicPr>
          <p:nvPr userDrawn="1"/>
        </p:nvPicPr>
        <p:blipFill>
          <a:blip r:embed="rId3" cstate="print"/>
          <a:stretch>
            <a:fillRect/>
          </a:stretch>
        </p:blipFill>
        <p:spPr>
          <a:xfrm>
            <a:off x="936931" y="1548000"/>
            <a:ext cx="1420251" cy="438876"/>
          </a:xfrm>
          <a:prstGeom prst="rect">
            <a:avLst/>
          </a:prstGeom>
        </p:spPr>
      </p:pic>
      <p:sp>
        <p:nvSpPr>
          <p:cNvPr id="18" name="Inhaltsplatzhalter 17"/>
          <p:cNvSpPr>
            <a:spLocks noGrp="1"/>
          </p:cNvSpPr>
          <p:nvPr>
            <p:ph sz="quarter" idx="13" hasCustomPrompt="1"/>
          </p:nvPr>
        </p:nvSpPr>
        <p:spPr>
          <a:xfrm>
            <a:off x="884023" y="2205038"/>
            <a:ext cx="7288427" cy="1368425"/>
          </a:xfrm>
        </p:spPr>
        <p:txBody>
          <a:bodyPr>
            <a:normAutofit/>
          </a:bodyPr>
          <a:lstStyle>
            <a:lvl1pPr marL="0" indent="0">
              <a:buNone/>
              <a:defRPr sz="3600" b="0" baseline="0">
                <a:solidFill>
                  <a:srgbClr val="0FA1D5"/>
                </a:solidFill>
              </a:defRPr>
            </a:lvl1pPr>
          </a:lstStyle>
          <a:p>
            <a:pPr lvl="0"/>
            <a:r>
              <a:rPr lang="de-DE" dirty="0" smtClean="0"/>
              <a:t>Titel der Präsentation (Calibri 36pt)</a:t>
            </a:r>
          </a:p>
        </p:txBody>
      </p:sp>
      <p:sp>
        <p:nvSpPr>
          <p:cNvPr id="4" name="Inhaltsplatzhalter 3"/>
          <p:cNvSpPr>
            <a:spLocks noGrp="1"/>
          </p:cNvSpPr>
          <p:nvPr>
            <p:ph sz="quarter" idx="14" hasCustomPrompt="1"/>
          </p:nvPr>
        </p:nvSpPr>
        <p:spPr>
          <a:xfrm>
            <a:off x="900112" y="4581128"/>
            <a:ext cx="4320000" cy="1800225"/>
          </a:xfrm>
        </p:spPr>
        <p:txBody>
          <a:bodyPr>
            <a:normAutofit/>
          </a:bodyPr>
          <a:lstStyle>
            <a:lvl1pPr marL="0" indent="0">
              <a:buNone/>
              <a:defRPr sz="1800"/>
            </a:lvl1pPr>
          </a:lstStyle>
          <a:p>
            <a:pPr lvl="0"/>
            <a:r>
              <a:rPr lang="de-DE" sz="1800" dirty="0" smtClean="0"/>
              <a:t>Namen (Calibri 18pt)</a:t>
            </a:r>
            <a:endParaRPr lang="de-DE" dirty="0"/>
          </a:p>
        </p:txBody>
      </p:sp>
      <p:sp>
        <p:nvSpPr>
          <p:cNvPr id="5" name="Textplatzhalter 4"/>
          <p:cNvSpPr>
            <a:spLocks noGrp="1"/>
          </p:cNvSpPr>
          <p:nvPr>
            <p:ph type="body" sz="quarter" idx="15" hasCustomPrompt="1"/>
          </p:nvPr>
        </p:nvSpPr>
        <p:spPr>
          <a:xfrm>
            <a:off x="900113" y="250478"/>
            <a:ext cx="7488237" cy="307975"/>
          </a:xfrm>
        </p:spPr>
        <p:txBody>
          <a:bodyPr>
            <a:noAutofit/>
          </a:bodyPr>
          <a:lstStyle>
            <a:lvl1pPr marL="0" indent="0">
              <a:buNone/>
              <a:defRPr sz="1400">
                <a:solidFill>
                  <a:srgbClr val="0FA1D5"/>
                </a:solidFill>
              </a:defRPr>
            </a:lvl1pPr>
            <a:lvl2pPr>
              <a:defRPr sz="1400">
                <a:solidFill>
                  <a:srgbClr val="0FA1D5"/>
                </a:solidFill>
              </a:defRPr>
            </a:lvl2pPr>
            <a:lvl3pPr>
              <a:defRPr sz="1400">
                <a:solidFill>
                  <a:srgbClr val="0FA1D5"/>
                </a:solidFill>
              </a:defRPr>
            </a:lvl3pPr>
            <a:lvl4pPr>
              <a:defRPr sz="1400">
                <a:solidFill>
                  <a:srgbClr val="0FA1D5"/>
                </a:solidFill>
              </a:defRPr>
            </a:lvl4pPr>
            <a:lvl5pPr>
              <a:defRPr sz="1400">
                <a:solidFill>
                  <a:srgbClr val="0FA1D5"/>
                </a:solidFill>
              </a:defRPr>
            </a:lvl5pPr>
          </a:lstStyle>
          <a:p>
            <a:pPr lvl="0"/>
            <a:r>
              <a:rPr lang="de-DE" dirty="0" smtClean="0"/>
              <a:t>Platz für den Kompetenzbereich oder Ähnliches </a:t>
            </a:r>
          </a:p>
        </p:txBody>
      </p:sp>
      <p:pic>
        <p:nvPicPr>
          <p:cNvPr id="6" name="Grafik 5"/>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2736000" y="1602000"/>
            <a:ext cx="1877935" cy="360000"/>
          </a:xfrm>
          <a:prstGeom prst="rect">
            <a:avLst/>
          </a:prstGeom>
        </p:spPr>
      </p:pic>
    </p:spTree>
    <p:extLst>
      <p:ext uri="{BB962C8B-B14F-4D97-AF65-F5344CB8AC3E}">
        <p14:creationId xmlns:p14="http://schemas.microsoft.com/office/powerpoint/2010/main" xmlns="" val="372118497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bschnittstrenn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40842" y="3789363"/>
            <a:ext cx="7772400" cy="1188000"/>
          </a:xfrm>
          <a:prstGeom prst="rect">
            <a:avLst/>
          </a:prstGeom>
        </p:spPr>
        <p:txBody>
          <a:bodyPr anchor="t"/>
          <a:lstStyle>
            <a:lvl1pPr algn="l">
              <a:defRPr sz="2400" b="0" cap="none" baseline="0">
                <a:solidFill>
                  <a:srgbClr val="0FA1D5"/>
                </a:solidFill>
              </a:defRPr>
            </a:lvl1pPr>
          </a:lstStyle>
          <a:p>
            <a:r>
              <a:rPr lang="de-DE" dirty="0" smtClean="0"/>
              <a:t>Titelmasterformat durch Klicken bearbeiten (Calibri 24pt)</a:t>
            </a:r>
            <a:endParaRPr lang="de-DE" dirty="0"/>
          </a:p>
        </p:txBody>
      </p:sp>
      <p:sp>
        <p:nvSpPr>
          <p:cNvPr id="8" name="Textplatzhalter 5"/>
          <p:cNvSpPr>
            <a:spLocks noGrp="1"/>
          </p:cNvSpPr>
          <p:nvPr>
            <p:ph type="body" sz="quarter" idx="15"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14" name="Datumsplatzhalter 13"/>
          <p:cNvSpPr>
            <a:spLocks noGrp="1"/>
          </p:cNvSpPr>
          <p:nvPr>
            <p:ph type="dt" sz="half" idx="16"/>
          </p:nvPr>
        </p:nvSpPr>
        <p:spPr/>
        <p:txBody>
          <a:bodyPr/>
          <a:lstStyle/>
          <a:p>
            <a:fld id="{935D2977-6CD6-4A58-9B38-3C00BCAEA9FC}" type="datetime1">
              <a:rPr lang="en-US" smtClean="0"/>
              <a:pPr/>
              <a:t>3/29/2017</a:t>
            </a:fld>
            <a:endParaRPr lang="de-DE" dirty="0"/>
          </a:p>
        </p:txBody>
      </p:sp>
      <p:sp>
        <p:nvSpPr>
          <p:cNvPr id="15" name="Foliennummernplatzhalter 14"/>
          <p:cNvSpPr>
            <a:spLocks noGrp="1"/>
          </p:cNvSpPr>
          <p:nvPr>
            <p:ph type="sldNum" sz="quarter" idx="17"/>
          </p:nvPr>
        </p:nvSpPr>
        <p:spPr/>
        <p:txBody>
          <a:bodyPr/>
          <a:lstStyle/>
          <a:p>
            <a:fld id="{A74039B9-63C9-4D81-9C5C-DF2F64380BFE}" type="slidenum">
              <a:rPr lang="de-DE" smtClean="0"/>
              <a:pPr/>
              <a:t>‹Nr.›</a:t>
            </a:fld>
            <a:endParaRPr lang="de-DE" dirty="0"/>
          </a:p>
        </p:txBody>
      </p:sp>
      <p:sp>
        <p:nvSpPr>
          <p:cNvPr id="16" name="Fußzeilenplatzhalter 15"/>
          <p:cNvSpPr>
            <a:spLocks noGrp="1"/>
          </p:cNvSpPr>
          <p:nvPr>
            <p:ph type="ftr" sz="quarter" idx="18"/>
          </p:nvPr>
        </p:nvSpPr>
        <p:spPr/>
        <p:txBody>
          <a:bodyPr/>
          <a:lstStyle/>
          <a:p>
            <a:r>
              <a:rPr lang="de-DE" smtClean="0"/>
              <a:t>Frondel - Zahlungsbereitschaft für grünen Strom</a:t>
            </a:r>
            <a:endParaRPr lang="de-DE" dirty="0"/>
          </a:p>
        </p:txBody>
      </p:sp>
    </p:spTree>
    <p:extLst>
      <p:ext uri="{BB962C8B-B14F-4D97-AF65-F5344CB8AC3E}">
        <p14:creationId xmlns:p14="http://schemas.microsoft.com/office/powerpoint/2010/main" xmlns="" val="279036015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el und Fließtext">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755650" y="1700213"/>
            <a:ext cx="7777163" cy="3816350"/>
          </a:xfrm>
        </p:spPr>
        <p:txBody>
          <a:bodyPr/>
          <a:lstStyle>
            <a:lvl1pPr marL="0" indent="0">
              <a:buNone/>
              <a:defRPr sz="1800"/>
            </a:lvl1pPr>
            <a:lvl2pPr marL="361950" indent="-180975">
              <a:buFontTx/>
              <a:buBlip>
                <a:blip r:embed="rId2"/>
              </a:buBlip>
              <a:defRPr sz="1800"/>
            </a:lvl2pPr>
            <a:lvl3pPr marL="914400" indent="0">
              <a:buNone/>
              <a:defRPr/>
            </a:lvl3pPr>
            <a:lvl4pPr marL="1371600" indent="0">
              <a:buNone/>
              <a:defRPr/>
            </a:lvl4pPr>
            <a:lvl5pPr marL="1828800" indent="0">
              <a:buNone/>
              <a:defRPr/>
            </a:lvl5pPr>
          </a:lstStyle>
          <a:p>
            <a:pPr lvl="0"/>
            <a:r>
              <a:rPr lang="de-DE" smtClean="0"/>
              <a:t>Textmasterformat bearbeiten</a:t>
            </a:r>
          </a:p>
          <a:p>
            <a:pPr lvl="1"/>
            <a:r>
              <a:rPr lang="de-DE" smtClean="0"/>
              <a:t>Zweite Ebene</a:t>
            </a:r>
          </a:p>
        </p:txBody>
      </p:sp>
      <p:sp>
        <p:nvSpPr>
          <p:cNvPr id="5" name="Textplatzhalter 4"/>
          <p:cNvSpPr>
            <a:spLocks noGrp="1"/>
          </p:cNvSpPr>
          <p:nvPr>
            <p:ph type="body" sz="quarter" idx="14"/>
          </p:nvPr>
        </p:nvSpPr>
        <p:spPr>
          <a:xfrm>
            <a:off x="755650" y="981076"/>
            <a:ext cx="7777163" cy="719138"/>
          </a:xfrm>
        </p:spPr>
        <p:txBody>
          <a:bodyPr>
            <a:normAutofit/>
          </a:bodyPr>
          <a:lstStyle>
            <a:lvl1pPr marL="0" indent="0">
              <a:buNone/>
              <a:defRPr sz="2400" b="1"/>
            </a:lvl1pPr>
          </a:lstStyle>
          <a:p>
            <a:pPr lvl="0"/>
            <a:r>
              <a:rPr lang="de-DE" smtClean="0"/>
              <a:t>Textmasterformat bearbeiten</a:t>
            </a:r>
          </a:p>
        </p:txBody>
      </p:sp>
      <p:sp>
        <p:nvSpPr>
          <p:cNvPr id="11" name="Textplatzhalter 5"/>
          <p:cNvSpPr>
            <a:spLocks noGrp="1"/>
          </p:cNvSpPr>
          <p:nvPr>
            <p:ph type="body" sz="quarter" idx="15"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8" name="Datumsplatzhalter 3"/>
          <p:cNvSpPr>
            <a:spLocks noGrp="1"/>
          </p:cNvSpPr>
          <p:nvPr>
            <p:ph type="dt" sz="half" idx="2"/>
          </p:nvPr>
        </p:nvSpPr>
        <p:spPr>
          <a:xfrm>
            <a:off x="6948264" y="6520259"/>
            <a:ext cx="1008112" cy="365125"/>
          </a:xfrm>
          <a:prstGeom prst="rect">
            <a:avLst/>
          </a:prstGeom>
        </p:spPr>
        <p:txBody>
          <a:bodyPr/>
          <a:lstStyle>
            <a:lvl1pPr>
              <a:defRPr sz="1200">
                <a:solidFill>
                  <a:srgbClr val="0499C8"/>
                </a:solidFill>
              </a:defRPr>
            </a:lvl1pPr>
          </a:lstStyle>
          <a:p>
            <a:fld id="{B18ABD95-9B2C-40A0-AB94-0B205D9BC208}" type="datetime1">
              <a:rPr lang="en-US" smtClean="0"/>
              <a:pPr/>
              <a:t>3/29/2017</a:t>
            </a:fld>
            <a:endParaRPr lang="de-DE" dirty="0"/>
          </a:p>
        </p:txBody>
      </p:sp>
      <p:sp>
        <p:nvSpPr>
          <p:cNvPr id="10" name="Fußzeilenplatzhalter 4"/>
          <p:cNvSpPr>
            <a:spLocks noGrp="1"/>
          </p:cNvSpPr>
          <p:nvPr>
            <p:ph type="ftr" sz="quarter" idx="3"/>
          </p:nvPr>
        </p:nvSpPr>
        <p:spPr>
          <a:xfrm>
            <a:off x="251520" y="6520259"/>
            <a:ext cx="6696744" cy="365125"/>
          </a:xfrm>
          <a:prstGeom prst="rect">
            <a:avLst/>
          </a:prstGeom>
        </p:spPr>
        <p:txBody>
          <a:bodyPr/>
          <a:lstStyle>
            <a:lvl1pPr>
              <a:defRPr sz="1200">
                <a:solidFill>
                  <a:srgbClr val="0499C8"/>
                </a:solidFill>
              </a:defRPr>
            </a:lvl1pPr>
          </a:lstStyle>
          <a:p>
            <a:r>
              <a:rPr lang="de-DE" smtClean="0"/>
              <a:t>Frondel - Zahlungsbereitschaft für grünen Strom</a:t>
            </a:r>
            <a:endParaRPr lang="de-DE" dirty="0"/>
          </a:p>
        </p:txBody>
      </p:sp>
      <p:sp>
        <p:nvSpPr>
          <p:cNvPr id="14" name="Foliennummernplatzhalter 5"/>
          <p:cNvSpPr>
            <a:spLocks noGrp="1"/>
          </p:cNvSpPr>
          <p:nvPr>
            <p:ph type="sldNum" sz="quarter" idx="4"/>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Tree>
    <p:extLst>
      <p:ext uri="{BB962C8B-B14F-4D97-AF65-F5344CB8AC3E}">
        <p14:creationId xmlns:p14="http://schemas.microsoft.com/office/powerpoint/2010/main" xmlns="" val="39111020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ufzählungen">
    <p:spTree>
      <p:nvGrpSpPr>
        <p:cNvPr id="1" name=""/>
        <p:cNvGrpSpPr/>
        <p:nvPr/>
      </p:nvGrpSpPr>
      <p:grpSpPr>
        <a:xfrm>
          <a:off x="0" y="0"/>
          <a:ext cx="0" cy="0"/>
          <a:chOff x="0" y="0"/>
          <a:chExt cx="0" cy="0"/>
        </a:xfrm>
      </p:grpSpPr>
      <p:sp>
        <p:nvSpPr>
          <p:cNvPr id="3" name="Inhaltsplatzhalter 2"/>
          <p:cNvSpPr>
            <a:spLocks noGrp="1"/>
          </p:cNvSpPr>
          <p:nvPr>
            <p:ph idx="1"/>
          </p:nvPr>
        </p:nvSpPr>
        <p:spPr>
          <a:xfrm>
            <a:off x="755650" y="1700213"/>
            <a:ext cx="7776790" cy="4525963"/>
          </a:xfrm>
        </p:spPr>
        <p:txBody>
          <a:bodyPr>
            <a:normAutofit/>
          </a:bodyPr>
          <a:lstStyle>
            <a:lvl1pPr>
              <a:buNone/>
              <a:defRPr sz="1800"/>
            </a:lvl1pPr>
            <a:lvl2pPr>
              <a:buFontTx/>
              <a:buBlip>
                <a:blip r:embed="rId2"/>
              </a:buBlip>
              <a:defRPr sz="1800"/>
            </a:lvl2pPr>
            <a:lvl3pPr marL="1143000" indent="-228600">
              <a:buClr>
                <a:srgbClr val="10A1D1"/>
              </a:buClr>
              <a:buFont typeface="Calibri" pitchFamily="34" charset="0"/>
              <a:buChar char="»"/>
              <a:defRPr sz="1800"/>
            </a:lvl3pPr>
            <a:lvl4pPr marL="1600200" indent="-228600">
              <a:buClr>
                <a:srgbClr val="10A1D1"/>
              </a:buClr>
              <a:buFont typeface="Calibri" pitchFamily="34" charset="0"/>
              <a:buChar char="›"/>
              <a:defRPr sz="1800"/>
            </a:lvl4pPr>
            <a:lvl5pPr marL="2057400" indent="-228600">
              <a:buClr>
                <a:srgbClr val="10A1D1"/>
              </a:buClr>
              <a:buFont typeface="Calibri" pitchFamily="34" charset="0"/>
              <a:buChar char="–"/>
              <a:defRPr sz="1800"/>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Textplatzhalter 5"/>
          <p:cNvSpPr>
            <a:spLocks noGrp="1"/>
          </p:cNvSpPr>
          <p:nvPr>
            <p:ph type="body" sz="quarter" idx="13"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9" name="Textplatzhalter 4"/>
          <p:cNvSpPr>
            <a:spLocks noGrp="1"/>
          </p:cNvSpPr>
          <p:nvPr>
            <p:ph type="body" sz="quarter" idx="14"/>
          </p:nvPr>
        </p:nvSpPr>
        <p:spPr>
          <a:xfrm>
            <a:off x="755650" y="981076"/>
            <a:ext cx="7777163" cy="719138"/>
          </a:xfrm>
        </p:spPr>
        <p:txBody>
          <a:bodyPr>
            <a:normAutofit/>
          </a:bodyPr>
          <a:lstStyle>
            <a:lvl1pPr marL="0" indent="0">
              <a:buNone/>
              <a:defRPr sz="2400" b="1"/>
            </a:lvl1pPr>
          </a:lstStyle>
          <a:p>
            <a:pPr lvl="0"/>
            <a:r>
              <a:rPr lang="de-DE" smtClean="0"/>
              <a:t>Textmasterformat bearbeiten</a:t>
            </a:r>
          </a:p>
        </p:txBody>
      </p:sp>
      <p:sp>
        <p:nvSpPr>
          <p:cNvPr id="16" name="Datumsplatzhalter 3"/>
          <p:cNvSpPr>
            <a:spLocks noGrp="1"/>
          </p:cNvSpPr>
          <p:nvPr>
            <p:ph type="dt" sz="half" idx="2"/>
          </p:nvPr>
        </p:nvSpPr>
        <p:spPr>
          <a:xfrm>
            <a:off x="6948264" y="6520259"/>
            <a:ext cx="1008112" cy="365125"/>
          </a:xfrm>
          <a:prstGeom prst="rect">
            <a:avLst/>
          </a:prstGeom>
        </p:spPr>
        <p:txBody>
          <a:bodyPr/>
          <a:lstStyle>
            <a:lvl1pPr>
              <a:defRPr sz="1200">
                <a:solidFill>
                  <a:srgbClr val="0499C8"/>
                </a:solidFill>
              </a:defRPr>
            </a:lvl1pPr>
          </a:lstStyle>
          <a:p>
            <a:fld id="{C617613C-4EF6-4BF0-A960-49EC7A6EE308}" type="datetime1">
              <a:rPr lang="en-US" smtClean="0"/>
              <a:pPr/>
              <a:t>3/29/2017</a:t>
            </a:fld>
            <a:endParaRPr lang="de-DE" dirty="0"/>
          </a:p>
        </p:txBody>
      </p:sp>
      <p:sp>
        <p:nvSpPr>
          <p:cNvPr id="17" name="Fußzeilenplatzhalter 4"/>
          <p:cNvSpPr>
            <a:spLocks noGrp="1"/>
          </p:cNvSpPr>
          <p:nvPr>
            <p:ph type="ftr" sz="quarter" idx="3"/>
          </p:nvPr>
        </p:nvSpPr>
        <p:spPr>
          <a:xfrm>
            <a:off x="251520" y="6520259"/>
            <a:ext cx="6696744" cy="365125"/>
          </a:xfrm>
          <a:prstGeom prst="rect">
            <a:avLst/>
          </a:prstGeom>
        </p:spPr>
        <p:txBody>
          <a:bodyPr/>
          <a:lstStyle>
            <a:lvl1pPr>
              <a:defRPr sz="1200">
                <a:solidFill>
                  <a:srgbClr val="0499C8"/>
                </a:solidFill>
              </a:defRPr>
            </a:lvl1pPr>
          </a:lstStyle>
          <a:p>
            <a:r>
              <a:rPr lang="de-DE" smtClean="0"/>
              <a:t>Frondel - Zahlungsbereitschaft für grünen Strom</a:t>
            </a:r>
            <a:endParaRPr lang="de-DE" dirty="0"/>
          </a:p>
        </p:txBody>
      </p:sp>
      <p:sp>
        <p:nvSpPr>
          <p:cNvPr id="18" name="Foliennummernplatzhalter 5"/>
          <p:cNvSpPr>
            <a:spLocks noGrp="1"/>
          </p:cNvSpPr>
          <p:nvPr>
            <p:ph type="sldNum" sz="quarter" idx="4"/>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Tree>
    <p:extLst>
      <p:ext uri="{BB962C8B-B14F-4D97-AF65-F5344CB8AC3E}">
        <p14:creationId xmlns:p14="http://schemas.microsoft.com/office/powerpoint/2010/main" xmlns="" val="126169591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755650" y="1700808"/>
            <a:ext cx="3600000" cy="4525963"/>
          </a:xfrm>
        </p:spPr>
        <p:txBody>
          <a:bodyPr>
            <a:normAutofit/>
          </a:bodyPr>
          <a:lstStyle>
            <a:lvl1pPr>
              <a:defRPr sz="2800"/>
            </a:lvl1pPr>
            <a:lvl2pPr marL="180975" indent="-180975">
              <a:buNone/>
              <a:defRPr sz="1800" b="1">
                <a:solidFill>
                  <a:srgbClr val="0FA1D5"/>
                </a:solidFill>
              </a:defRPr>
            </a:lvl2pPr>
            <a:lvl3pPr marL="542925" indent="-180975">
              <a:buFontTx/>
              <a:buBlip>
                <a:blip r:embed="rId2"/>
              </a:buBlip>
              <a:defRPr sz="1800"/>
            </a:lvl3pPr>
            <a:lvl4pPr marL="895350" indent="-180975">
              <a:buFont typeface="Calibri" pitchFamily="34" charset="0"/>
              <a:buChar char="»"/>
              <a:defRPr sz="1800"/>
            </a:lvl4pPr>
            <a:lvl5pPr marL="1257300" indent="-180975">
              <a:buFont typeface="Calibri" pitchFamily="34" charset="0"/>
              <a:buChar char="›"/>
              <a:defRPr sz="1800"/>
            </a:lvl5pPr>
            <a:lvl6pPr>
              <a:defRPr sz="1800"/>
            </a:lvl6pPr>
            <a:lvl7pPr>
              <a:defRPr sz="1800"/>
            </a:lvl7pPr>
            <a:lvl8pPr>
              <a:defRPr sz="1800"/>
            </a:lvl8pPr>
            <a:lvl9pPr>
              <a:defRPr sz="1800"/>
            </a:lvl9pPr>
          </a:lstStyle>
          <a:p>
            <a:pPr lvl="1"/>
            <a:r>
              <a:rPr lang="de-DE" dirty="0" smtClean="0"/>
              <a:t>Erste Ebene</a:t>
            </a:r>
          </a:p>
          <a:p>
            <a:pPr lvl="2"/>
            <a:r>
              <a:rPr lang="de-DE" dirty="0" smtClean="0"/>
              <a:t>Zweite Ebene</a:t>
            </a:r>
          </a:p>
          <a:p>
            <a:pPr lvl="3"/>
            <a:r>
              <a:rPr lang="de-DE" dirty="0" smtClean="0"/>
              <a:t>Dritte Ebene</a:t>
            </a:r>
          </a:p>
          <a:p>
            <a:pPr lvl="4"/>
            <a:r>
              <a:rPr lang="de-DE" dirty="0" smtClean="0"/>
              <a:t>Vierte Ebene</a:t>
            </a:r>
            <a:endParaRPr lang="de-DE" dirty="0"/>
          </a:p>
        </p:txBody>
      </p:sp>
      <p:sp>
        <p:nvSpPr>
          <p:cNvPr id="4" name="Inhaltsplatzhalter 3"/>
          <p:cNvSpPr>
            <a:spLocks noGrp="1"/>
          </p:cNvSpPr>
          <p:nvPr>
            <p:ph sz="half" idx="2" hasCustomPrompt="1"/>
          </p:nvPr>
        </p:nvSpPr>
        <p:spPr>
          <a:xfrm>
            <a:off x="4932040" y="1700808"/>
            <a:ext cx="3600000" cy="4525963"/>
          </a:xfrm>
        </p:spPr>
        <p:txBody>
          <a:bodyPr>
            <a:normAutofit/>
          </a:bodyPr>
          <a:lstStyle>
            <a:lvl1pPr>
              <a:defRPr sz="2800"/>
            </a:lvl1pPr>
            <a:lvl2pPr marL="180975" indent="-180975">
              <a:buNone/>
              <a:defRPr sz="1800" b="1">
                <a:solidFill>
                  <a:srgbClr val="0FA1D5"/>
                </a:solidFill>
              </a:defRPr>
            </a:lvl2pPr>
            <a:lvl3pPr marL="542925" indent="-180975">
              <a:buFontTx/>
              <a:buBlip>
                <a:blip r:embed="rId2"/>
              </a:buBlip>
              <a:defRPr sz="1800"/>
            </a:lvl3pPr>
            <a:lvl4pPr marL="895350" indent="-180975">
              <a:buFont typeface="Calibri" pitchFamily="34" charset="0"/>
              <a:buChar char="»"/>
              <a:defRPr sz="1800"/>
            </a:lvl4pPr>
            <a:lvl5pPr marL="1257300" indent="-180975">
              <a:buFont typeface="Calibri" pitchFamily="34" charset="0"/>
              <a:buChar char="›"/>
              <a:defRPr sz="1800"/>
            </a:lvl5pPr>
            <a:lvl6pPr>
              <a:defRPr sz="1800"/>
            </a:lvl6pPr>
            <a:lvl7pPr>
              <a:defRPr sz="1800"/>
            </a:lvl7pPr>
            <a:lvl8pPr>
              <a:defRPr sz="1800"/>
            </a:lvl8pPr>
            <a:lvl9pPr>
              <a:defRPr sz="1800"/>
            </a:lvl9pPr>
          </a:lstStyle>
          <a:p>
            <a:pPr lvl="1"/>
            <a:r>
              <a:rPr lang="de-DE" dirty="0" smtClean="0"/>
              <a:t>Erste Ebene</a:t>
            </a:r>
          </a:p>
          <a:p>
            <a:pPr lvl="2"/>
            <a:r>
              <a:rPr lang="de-DE" dirty="0" smtClean="0"/>
              <a:t>Zweite Ebene</a:t>
            </a:r>
          </a:p>
          <a:p>
            <a:pPr lvl="3"/>
            <a:r>
              <a:rPr lang="de-DE" dirty="0" smtClean="0"/>
              <a:t>Dritte Ebene</a:t>
            </a:r>
          </a:p>
          <a:p>
            <a:pPr lvl="4"/>
            <a:r>
              <a:rPr lang="de-DE" dirty="0" smtClean="0"/>
              <a:t>Vierte Ebene</a:t>
            </a:r>
            <a:endParaRPr lang="de-DE" dirty="0"/>
          </a:p>
        </p:txBody>
      </p:sp>
      <p:sp>
        <p:nvSpPr>
          <p:cNvPr id="9" name="Textplatzhalter 5"/>
          <p:cNvSpPr>
            <a:spLocks noGrp="1"/>
          </p:cNvSpPr>
          <p:nvPr>
            <p:ph type="body" sz="quarter" idx="13"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10" name="Textplatzhalter 4"/>
          <p:cNvSpPr>
            <a:spLocks noGrp="1"/>
          </p:cNvSpPr>
          <p:nvPr>
            <p:ph type="body" sz="quarter" idx="14"/>
          </p:nvPr>
        </p:nvSpPr>
        <p:spPr>
          <a:xfrm>
            <a:off x="755650" y="981076"/>
            <a:ext cx="7777163" cy="719138"/>
          </a:xfrm>
        </p:spPr>
        <p:txBody>
          <a:bodyPr>
            <a:normAutofit/>
          </a:bodyPr>
          <a:lstStyle>
            <a:lvl1pPr marL="0" indent="0">
              <a:buNone/>
              <a:defRPr sz="2400" b="1"/>
            </a:lvl1pPr>
          </a:lstStyle>
          <a:p>
            <a:pPr lvl="0"/>
            <a:r>
              <a:rPr lang="de-DE" smtClean="0"/>
              <a:t>Textmasterformat bearbeiten</a:t>
            </a:r>
          </a:p>
        </p:txBody>
      </p:sp>
      <p:sp>
        <p:nvSpPr>
          <p:cNvPr id="14" name="Datumsplatzhalter 3"/>
          <p:cNvSpPr>
            <a:spLocks noGrp="1"/>
          </p:cNvSpPr>
          <p:nvPr>
            <p:ph type="dt" sz="half" idx="15"/>
          </p:nvPr>
        </p:nvSpPr>
        <p:spPr>
          <a:xfrm>
            <a:off x="6948264" y="6520259"/>
            <a:ext cx="1008112" cy="365125"/>
          </a:xfrm>
          <a:prstGeom prst="rect">
            <a:avLst/>
          </a:prstGeom>
        </p:spPr>
        <p:txBody>
          <a:bodyPr/>
          <a:lstStyle>
            <a:lvl1pPr>
              <a:defRPr sz="1200">
                <a:solidFill>
                  <a:srgbClr val="0499C8"/>
                </a:solidFill>
              </a:defRPr>
            </a:lvl1pPr>
          </a:lstStyle>
          <a:p>
            <a:fld id="{7DEAE33A-BA55-44C7-83A2-17FC3D44C93D}" type="datetime1">
              <a:rPr lang="en-US" smtClean="0"/>
              <a:pPr/>
              <a:t>3/29/2017</a:t>
            </a:fld>
            <a:endParaRPr lang="de-DE" dirty="0"/>
          </a:p>
        </p:txBody>
      </p:sp>
      <p:sp>
        <p:nvSpPr>
          <p:cNvPr id="15" name="Fußzeilenplatzhalter 4"/>
          <p:cNvSpPr>
            <a:spLocks noGrp="1"/>
          </p:cNvSpPr>
          <p:nvPr>
            <p:ph type="ftr" sz="quarter" idx="3"/>
          </p:nvPr>
        </p:nvSpPr>
        <p:spPr>
          <a:xfrm>
            <a:off x="251520" y="6520259"/>
            <a:ext cx="6696744" cy="365125"/>
          </a:xfrm>
          <a:prstGeom prst="rect">
            <a:avLst/>
          </a:prstGeom>
        </p:spPr>
        <p:txBody>
          <a:bodyPr/>
          <a:lstStyle>
            <a:lvl1pPr>
              <a:defRPr sz="1200">
                <a:solidFill>
                  <a:srgbClr val="0499C8"/>
                </a:solidFill>
              </a:defRPr>
            </a:lvl1pPr>
          </a:lstStyle>
          <a:p>
            <a:r>
              <a:rPr lang="de-DE" smtClean="0"/>
              <a:t>Frondel - Zahlungsbereitschaft für grünen Strom</a:t>
            </a:r>
            <a:endParaRPr lang="de-DE" dirty="0"/>
          </a:p>
        </p:txBody>
      </p:sp>
      <p:sp>
        <p:nvSpPr>
          <p:cNvPr id="16" name="Foliennummernplatzhalter 5"/>
          <p:cNvSpPr>
            <a:spLocks noGrp="1"/>
          </p:cNvSpPr>
          <p:nvPr>
            <p:ph type="sldNum" sz="quarter" idx="4"/>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Tree>
    <p:extLst>
      <p:ext uri="{BB962C8B-B14F-4D97-AF65-F5344CB8AC3E}">
        <p14:creationId xmlns:p14="http://schemas.microsoft.com/office/powerpoint/2010/main" xmlns="" val="170920820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55700" y="1844824"/>
            <a:ext cx="2808312" cy="914953"/>
          </a:xfrm>
          <a:prstGeom prst="rect">
            <a:avLst/>
          </a:prstGeom>
        </p:spPr>
        <p:txBody>
          <a:bodyPr anchor="b"/>
          <a:lstStyle>
            <a:lvl1pPr algn="l">
              <a:defRPr sz="2000" b="1">
                <a:solidFill>
                  <a:srgbClr val="0FA1D5"/>
                </a:solidFill>
              </a:defRPr>
            </a:lvl1pPr>
          </a:lstStyle>
          <a:p>
            <a:r>
              <a:rPr lang="de-DE" smtClean="0"/>
              <a:t>Titelmasterformat durch Klicken bearbeiten</a:t>
            </a:r>
            <a:endParaRPr lang="de-DE" dirty="0"/>
          </a:p>
        </p:txBody>
      </p:sp>
      <p:sp>
        <p:nvSpPr>
          <p:cNvPr id="3" name="Inhaltsplatzhalter 2"/>
          <p:cNvSpPr>
            <a:spLocks noGrp="1"/>
          </p:cNvSpPr>
          <p:nvPr>
            <p:ph idx="1" hasCustomPrompt="1"/>
          </p:nvPr>
        </p:nvSpPr>
        <p:spPr>
          <a:xfrm>
            <a:off x="3707904" y="1844825"/>
            <a:ext cx="4824536" cy="4608512"/>
          </a:xfrm>
        </p:spPr>
        <p:txBody>
          <a:bodyPr>
            <a:normAutofit/>
          </a:bodyPr>
          <a:lstStyle>
            <a:lvl1pPr marL="0" indent="0">
              <a:buNone/>
              <a:defRPr sz="1800" b="0"/>
            </a:lvl1pPr>
            <a:lvl2pPr>
              <a:defRPr sz="1800"/>
            </a:lvl2pPr>
            <a:lvl3pPr marL="1143000" indent="-228600">
              <a:buFont typeface="Calibri" pitchFamily="34" charset="0"/>
              <a:buChar char="›"/>
              <a:defRPr sz="1800"/>
            </a:lvl3pPr>
            <a:lvl4pPr>
              <a:defRPr sz="1800"/>
            </a:lvl4pPr>
            <a:lvl5pPr>
              <a:defRPr sz="1800"/>
            </a:lvl5pPr>
            <a:lvl6pPr>
              <a:defRPr sz="2000"/>
            </a:lvl6pPr>
            <a:lvl7pPr>
              <a:defRPr sz="2000"/>
            </a:lvl7pPr>
            <a:lvl8pPr>
              <a:defRPr sz="2000"/>
            </a:lvl8pPr>
            <a:lvl9pPr>
              <a:defRPr sz="2000"/>
            </a:lvl9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4" name="Textplatzhalter 3"/>
          <p:cNvSpPr>
            <a:spLocks noGrp="1"/>
          </p:cNvSpPr>
          <p:nvPr>
            <p:ph type="body" sz="half" idx="2"/>
          </p:nvPr>
        </p:nvSpPr>
        <p:spPr>
          <a:xfrm>
            <a:off x="755700" y="2780928"/>
            <a:ext cx="2808312" cy="3693559"/>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9" name="Textplatzhalter 5"/>
          <p:cNvSpPr>
            <a:spLocks noGrp="1"/>
          </p:cNvSpPr>
          <p:nvPr>
            <p:ph type="body" sz="quarter" idx="13"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10" name="Textplatzhalter 4"/>
          <p:cNvSpPr>
            <a:spLocks noGrp="1"/>
          </p:cNvSpPr>
          <p:nvPr>
            <p:ph type="body" sz="quarter" idx="14"/>
          </p:nvPr>
        </p:nvSpPr>
        <p:spPr>
          <a:xfrm>
            <a:off x="755650" y="981076"/>
            <a:ext cx="7777163" cy="719138"/>
          </a:xfrm>
        </p:spPr>
        <p:txBody>
          <a:bodyPr>
            <a:normAutofit/>
          </a:bodyPr>
          <a:lstStyle>
            <a:lvl1pPr marL="0" indent="0">
              <a:buNone/>
              <a:defRPr sz="2400" b="1"/>
            </a:lvl1pPr>
          </a:lstStyle>
          <a:p>
            <a:pPr lvl="0"/>
            <a:r>
              <a:rPr lang="de-DE" smtClean="0"/>
              <a:t>Textmasterformat bearbeiten</a:t>
            </a:r>
          </a:p>
        </p:txBody>
      </p:sp>
      <p:sp>
        <p:nvSpPr>
          <p:cNvPr id="14" name="Datumsplatzhalter 3"/>
          <p:cNvSpPr>
            <a:spLocks noGrp="1"/>
          </p:cNvSpPr>
          <p:nvPr>
            <p:ph type="dt" sz="half" idx="15"/>
          </p:nvPr>
        </p:nvSpPr>
        <p:spPr>
          <a:xfrm>
            <a:off x="6948264" y="6520259"/>
            <a:ext cx="1008112" cy="365125"/>
          </a:xfrm>
          <a:prstGeom prst="rect">
            <a:avLst/>
          </a:prstGeom>
        </p:spPr>
        <p:txBody>
          <a:bodyPr/>
          <a:lstStyle>
            <a:lvl1pPr>
              <a:defRPr sz="1200">
                <a:solidFill>
                  <a:srgbClr val="0499C8"/>
                </a:solidFill>
              </a:defRPr>
            </a:lvl1pPr>
          </a:lstStyle>
          <a:p>
            <a:fld id="{843D9DB5-509F-4133-9D3B-31A0089C9A5C}" type="datetime1">
              <a:rPr lang="en-US" smtClean="0"/>
              <a:pPr/>
              <a:t>3/29/2017</a:t>
            </a:fld>
            <a:endParaRPr lang="de-DE" dirty="0"/>
          </a:p>
        </p:txBody>
      </p:sp>
      <p:sp>
        <p:nvSpPr>
          <p:cNvPr id="15" name="Fußzeilenplatzhalter 4"/>
          <p:cNvSpPr>
            <a:spLocks noGrp="1"/>
          </p:cNvSpPr>
          <p:nvPr>
            <p:ph type="ftr" sz="quarter" idx="3"/>
          </p:nvPr>
        </p:nvSpPr>
        <p:spPr>
          <a:xfrm>
            <a:off x="251520" y="6520259"/>
            <a:ext cx="6696744" cy="365125"/>
          </a:xfrm>
          <a:prstGeom prst="rect">
            <a:avLst/>
          </a:prstGeom>
        </p:spPr>
        <p:txBody>
          <a:bodyPr/>
          <a:lstStyle>
            <a:lvl1pPr>
              <a:defRPr sz="1200">
                <a:solidFill>
                  <a:srgbClr val="0499C8"/>
                </a:solidFill>
              </a:defRPr>
            </a:lvl1pPr>
          </a:lstStyle>
          <a:p>
            <a:r>
              <a:rPr lang="de-DE" smtClean="0"/>
              <a:t>Frondel - Zahlungsbereitschaft für grünen Strom</a:t>
            </a:r>
            <a:endParaRPr lang="de-DE" dirty="0"/>
          </a:p>
        </p:txBody>
      </p:sp>
      <p:sp>
        <p:nvSpPr>
          <p:cNvPr id="16" name="Foliennummernplatzhalter 5"/>
          <p:cNvSpPr>
            <a:spLocks noGrp="1"/>
          </p:cNvSpPr>
          <p:nvPr>
            <p:ph type="sldNum" sz="quarter" idx="4"/>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Tree>
    <p:extLst>
      <p:ext uri="{BB962C8B-B14F-4D97-AF65-F5344CB8AC3E}">
        <p14:creationId xmlns:p14="http://schemas.microsoft.com/office/powerpoint/2010/main" xmlns="" val="17250008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folie _mit_Kooperation">
    <p:spTree>
      <p:nvGrpSpPr>
        <p:cNvPr id="1" name=""/>
        <p:cNvGrpSpPr/>
        <p:nvPr/>
      </p:nvGrpSpPr>
      <p:grpSpPr>
        <a:xfrm>
          <a:off x="0" y="0"/>
          <a:ext cx="0" cy="0"/>
          <a:chOff x="0" y="0"/>
          <a:chExt cx="0" cy="0"/>
        </a:xfrm>
      </p:grpSpPr>
      <p:pic>
        <p:nvPicPr>
          <p:cNvPr id="20" name="Grafik 19" descr="Hintergrund_Startseite-01-01.png"/>
          <p:cNvPicPr>
            <a:picLocks noChangeAspect="1"/>
          </p:cNvPicPr>
          <p:nvPr userDrawn="1"/>
        </p:nvPicPr>
        <p:blipFill>
          <a:blip r:embed="rId2" cstate="print"/>
          <a:stretch>
            <a:fillRect/>
          </a:stretch>
        </p:blipFill>
        <p:spPr>
          <a:xfrm>
            <a:off x="714" y="0"/>
            <a:ext cx="9142572" cy="6858000"/>
          </a:xfrm>
          <a:prstGeom prst="rect">
            <a:avLst/>
          </a:prstGeom>
        </p:spPr>
      </p:pic>
      <p:sp>
        <p:nvSpPr>
          <p:cNvPr id="3" name="Untertitel 2"/>
          <p:cNvSpPr>
            <a:spLocks noGrp="1"/>
          </p:cNvSpPr>
          <p:nvPr>
            <p:ph type="subTitle" idx="1" hasCustomPrompt="1"/>
          </p:nvPr>
        </p:nvSpPr>
        <p:spPr>
          <a:xfrm>
            <a:off x="891258" y="4145905"/>
            <a:ext cx="7281192" cy="431403"/>
          </a:xfrm>
        </p:spPr>
        <p:txBody>
          <a:bodyPr>
            <a:normAutofit/>
          </a:bodyPr>
          <a:lstStyle>
            <a:lvl1pPr marL="0" indent="0" algn="l">
              <a:buNone/>
              <a:defRPr sz="24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Kompetenzbereich (Calibri 24pt)</a:t>
            </a:r>
            <a:endParaRPr lang="de-DE" dirty="0"/>
          </a:p>
        </p:txBody>
      </p:sp>
      <p:cxnSp>
        <p:nvCxnSpPr>
          <p:cNvPr id="12" name="Gerade Verbindung 11"/>
          <p:cNvCxnSpPr/>
          <p:nvPr userDrawn="1"/>
        </p:nvCxnSpPr>
        <p:spPr>
          <a:xfrm>
            <a:off x="971600" y="548680"/>
            <a:ext cx="72008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17" name="Grafik 16" descr="Logo rwi_ohne Hintergrund.png"/>
          <p:cNvPicPr>
            <a:picLocks noChangeAspect="1"/>
          </p:cNvPicPr>
          <p:nvPr userDrawn="1"/>
        </p:nvPicPr>
        <p:blipFill>
          <a:blip r:embed="rId3" cstate="print"/>
          <a:stretch>
            <a:fillRect/>
          </a:stretch>
        </p:blipFill>
        <p:spPr>
          <a:xfrm>
            <a:off x="936931" y="1548000"/>
            <a:ext cx="1420251" cy="438876"/>
          </a:xfrm>
          <a:prstGeom prst="rect">
            <a:avLst/>
          </a:prstGeom>
        </p:spPr>
      </p:pic>
      <p:sp>
        <p:nvSpPr>
          <p:cNvPr id="18" name="Inhaltsplatzhalter 17"/>
          <p:cNvSpPr>
            <a:spLocks noGrp="1"/>
          </p:cNvSpPr>
          <p:nvPr>
            <p:ph sz="quarter" idx="13" hasCustomPrompt="1"/>
          </p:nvPr>
        </p:nvSpPr>
        <p:spPr>
          <a:xfrm>
            <a:off x="884023" y="2205038"/>
            <a:ext cx="7288427" cy="1368425"/>
          </a:xfrm>
        </p:spPr>
        <p:txBody>
          <a:bodyPr>
            <a:normAutofit/>
          </a:bodyPr>
          <a:lstStyle>
            <a:lvl1pPr marL="0" indent="0">
              <a:buNone/>
              <a:defRPr sz="3600" b="0" baseline="0">
                <a:solidFill>
                  <a:srgbClr val="0FA1D5"/>
                </a:solidFill>
              </a:defRPr>
            </a:lvl1pPr>
          </a:lstStyle>
          <a:p>
            <a:pPr lvl="0"/>
            <a:r>
              <a:rPr lang="de-DE" dirty="0" smtClean="0"/>
              <a:t>Titel der Präsentation (Calibri 36pt)</a:t>
            </a:r>
          </a:p>
        </p:txBody>
      </p:sp>
      <p:sp>
        <p:nvSpPr>
          <p:cNvPr id="4" name="Inhaltsplatzhalter 3"/>
          <p:cNvSpPr>
            <a:spLocks noGrp="1"/>
          </p:cNvSpPr>
          <p:nvPr>
            <p:ph sz="quarter" idx="14" hasCustomPrompt="1"/>
          </p:nvPr>
        </p:nvSpPr>
        <p:spPr>
          <a:xfrm>
            <a:off x="900112" y="4581128"/>
            <a:ext cx="4320000" cy="1800225"/>
          </a:xfrm>
        </p:spPr>
        <p:txBody>
          <a:bodyPr>
            <a:normAutofit/>
          </a:bodyPr>
          <a:lstStyle>
            <a:lvl1pPr marL="0" indent="0">
              <a:buNone/>
              <a:defRPr sz="1800"/>
            </a:lvl1pPr>
          </a:lstStyle>
          <a:p>
            <a:pPr lvl="0"/>
            <a:r>
              <a:rPr lang="de-DE" sz="1800" dirty="0" smtClean="0"/>
              <a:t>Namen (Calibri 18pt)</a:t>
            </a:r>
            <a:endParaRPr lang="de-DE" dirty="0"/>
          </a:p>
        </p:txBody>
      </p:sp>
      <p:sp>
        <p:nvSpPr>
          <p:cNvPr id="5" name="Textplatzhalter 4"/>
          <p:cNvSpPr>
            <a:spLocks noGrp="1"/>
          </p:cNvSpPr>
          <p:nvPr>
            <p:ph type="body" sz="quarter" idx="15" hasCustomPrompt="1"/>
          </p:nvPr>
        </p:nvSpPr>
        <p:spPr>
          <a:xfrm>
            <a:off x="900113" y="250478"/>
            <a:ext cx="7488237" cy="307975"/>
          </a:xfrm>
        </p:spPr>
        <p:txBody>
          <a:bodyPr>
            <a:noAutofit/>
          </a:bodyPr>
          <a:lstStyle>
            <a:lvl1pPr marL="0" indent="0">
              <a:buNone/>
              <a:defRPr sz="1400">
                <a:solidFill>
                  <a:srgbClr val="0FA1D5"/>
                </a:solidFill>
              </a:defRPr>
            </a:lvl1pPr>
            <a:lvl2pPr>
              <a:defRPr sz="1400">
                <a:solidFill>
                  <a:srgbClr val="0FA1D5"/>
                </a:solidFill>
              </a:defRPr>
            </a:lvl2pPr>
            <a:lvl3pPr>
              <a:defRPr sz="1400">
                <a:solidFill>
                  <a:srgbClr val="0FA1D5"/>
                </a:solidFill>
              </a:defRPr>
            </a:lvl3pPr>
            <a:lvl4pPr>
              <a:defRPr sz="1400">
                <a:solidFill>
                  <a:srgbClr val="0FA1D5"/>
                </a:solidFill>
              </a:defRPr>
            </a:lvl4pPr>
            <a:lvl5pPr>
              <a:defRPr sz="1400">
                <a:solidFill>
                  <a:srgbClr val="0FA1D5"/>
                </a:solidFill>
              </a:defRPr>
            </a:lvl5pPr>
          </a:lstStyle>
          <a:p>
            <a:pPr lvl="0"/>
            <a:r>
              <a:rPr lang="de-DE" dirty="0" smtClean="0"/>
              <a:t>Platz für den Kompetenzbereich oder Ähnliches </a:t>
            </a:r>
          </a:p>
        </p:txBody>
      </p:sp>
      <p:pic>
        <p:nvPicPr>
          <p:cNvPr id="6" name="Grafik 5"/>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2736000" y="1602000"/>
            <a:ext cx="1877935" cy="360000"/>
          </a:xfrm>
          <a:prstGeom prst="rect">
            <a:avLst/>
          </a:prstGeom>
        </p:spPr>
      </p:pic>
    </p:spTree>
    <p:extLst>
      <p:ext uri="{BB962C8B-B14F-4D97-AF65-F5344CB8AC3E}">
        <p14:creationId xmlns:p14="http://schemas.microsoft.com/office/powerpoint/2010/main" xmlns="" val="226514144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zwei Aufzählungsfelder">
    <p:spTree>
      <p:nvGrpSpPr>
        <p:cNvPr id="1" name=""/>
        <p:cNvGrpSpPr/>
        <p:nvPr/>
      </p:nvGrpSpPr>
      <p:grpSpPr>
        <a:xfrm>
          <a:off x="0" y="0"/>
          <a:ext cx="0" cy="0"/>
          <a:chOff x="0" y="0"/>
          <a:chExt cx="0" cy="0"/>
        </a:xfrm>
      </p:grpSpPr>
      <p:sp>
        <p:nvSpPr>
          <p:cNvPr id="5" name="Textplatzhalter 2"/>
          <p:cNvSpPr>
            <a:spLocks noGrp="1"/>
          </p:cNvSpPr>
          <p:nvPr>
            <p:ph type="body" sz="quarter" idx="13"/>
          </p:nvPr>
        </p:nvSpPr>
        <p:spPr>
          <a:xfrm>
            <a:off x="755651" y="1700213"/>
            <a:ext cx="3600000" cy="3816350"/>
          </a:xfrm>
        </p:spPr>
        <p:txBody>
          <a:bodyPr/>
          <a:lstStyle>
            <a:lvl1pPr marL="0" indent="0">
              <a:buNone/>
              <a:defRPr sz="1800" b="1"/>
            </a:lvl1pPr>
            <a:lvl2pPr marL="361950" indent="-180975">
              <a:buFontTx/>
              <a:buBlip>
                <a:blip r:embed="rId2"/>
              </a:buBlip>
              <a:tabLst>
                <a:tab pos="361950" algn="l"/>
              </a:tabLst>
              <a:defRPr sz="1800"/>
            </a:lvl2pPr>
            <a:lvl3pPr marL="714375" indent="-171450">
              <a:buFontTx/>
              <a:buBlip>
                <a:blip r:embed="rId2"/>
              </a:buBlip>
              <a:defRPr sz="1800"/>
            </a:lvl3pPr>
            <a:lvl4pPr marL="1371600" indent="0">
              <a:buNone/>
              <a:defRPr/>
            </a:lvl4pPr>
            <a:lvl5pPr marL="1828800" indent="0">
              <a:buNone/>
              <a:defRPr/>
            </a:lvl5pPr>
          </a:lstStyle>
          <a:p>
            <a:pPr lvl="0"/>
            <a:r>
              <a:rPr lang="de-DE" smtClean="0"/>
              <a:t>Textmasterformat bearbeiten</a:t>
            </a:r>
          </a:p>
          <a:p>
            <a:pPr lvl="1"/>
            <a:r>
              <a:rPr lang="de-DE" smtClean="0"/>
              <a:t>Zweite Ebene</a:t>
            </a:r>
          </a:p>
          <a:p>
            <a:pPr lvl="2"/>
            <a:r>
              <a:rPr lang="de-DE" smtClean="0"/>
              <a:t>Dritte Ebene</a:t>
            </a:r>
          </a:p>
        </p:txBody>
      </p:sp>
      <p:sp>
        <p:nvSpPr>
          <p:cNvPr id="6" name="Textplatzhalter 4"/>
          <p:cNvSpPr>
            <a:spLocks noGrp="1"/>
          </p:cNvSpPr>
          <p:nvPr>
            <p:ph type="body" sz="quarter" idx="14"/>
          </p:nvPr>
        </p:nvSpPr>
        <p:spPr>
          <a:xfrm>
            <a:off x="755650" y="981076"/>
            <a:ext cx="7777163" cy="719138"/>
          </a:xfrm>
        </p:spPr>
        <p:txBody>
          <a:bodyPr>
            <a:normAutofit/>
          </a:bodyPr>
          <a:lstStyle>
            <a:lvl1pPr marL="0" indent="0">
              <a:buNone/>
              <a:defRPr sz="2400" b="1"/>
            </a:lvl1pPr>
          </a:lstStyle>
          <a:p>
            <a:pPr lvl="0"/>
            <a:r>
              <a:rPr lang="de-DE" smtClean="0"/>
              <a:t>Textmasterformat bearbeiten</a:t>
            </a:r>
          </a:p>
        </p:txBody>
      </p:sp>
      <p:sp>
        <p:nvSpPr>
          <p:cNvPr id="7" name="Textplatzhalter 5"/>
          <p:cNvSpPr>
            <a:spLocks noGrp="1"/>
          </p:cNvSpPr>
          <p:nvPr>
            <p:ph type="body" sz="quarter" idx="15"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12" name="Textplatzhalter 2"/>
          <p:cNvSpPr>
            <a:spLocks noGrp="1"/>
          </p:cNvSpPr>
          <p:nvPr>
            <p:ph type="body" sz="quarter" idx="16"/>
          </p:nvPr>
        </p:nvSpPr>
        <p:spPr>
          <a:xfrm>
            <a:off x="4787900" y="1700808"/>
            <a:ext cx="3600000" cy="3816350"/>
          </a:xfrm>
        </p:spPr>
        <p:txBody>
          <a:bodyPr/>
          <a:lstStyle>
            <a:lvl1pPr marL="0" indent="0">
              <a:buNone/>
              <a:defRPr sz="1800" b="1"/>
            </a:lvl1pPr>
            <a:lvl2pPr marL="361950" indent="-180975">
              <a:buFontTx/>
              <a:buBlip>
                <a:blip r:embed="rId2"/>
              </a:buBlip>
              <a:tabLst>
                <a:tab pos="361950" algn="l"/>
              </a:tabLst>
              <a:defRPr sz="1800"/>
            </a:lvl2pPr>
            <a:lvl3pPr marL="714375" indent="-171450">
              <a:buFontTx/>
              <a:buBlip>
                <a:blip r:embed="rId2"/>
              </a:buBlip>
              <a:defRPr sz="1800"/>
            </a:lvl3pPr>
            <a:lvl4pPr marL="1371600" indent="0">
              <a:buNone/>
              <a:defRPr/>
            </a:lvl4pPr>
            <a:lvl5pPr marL="1828800" indent="0">
              <a:buNone/>
              <a:defRPr/>
            </a:lvl5pPr>
          </a:lstStyle>
          <a:p>
            <a:pPr lvl="0"/>
            <a:r>
              <a:rPr lang="de-DE" smtClean="0"/>
              <a:t>Textmasterformat bearbeiten</a:t>
            </a:r>
          </a:p>
          <a:p>
            <a:pPr lvl="1"/>
            <a:r>
              <a:rPr lang="de-DE" smtClean="0"/>
              <a:t>Zweite Ebene</a:t>
            </a:r>
          </a:p>
          <a:p>
            <a:pPr lvl="2"/>
            <a:r>
              <a:rPr lang="de-DE" smtClean="0"/>
              <a:t>Dritte Ebene</a:t>
            </a:r>
          </a:p>
        </p:txBody>
      </p:sp>
      <p:sp>
        <p:nvSpPr>
          <p:cNvPr id="9" name="Datumsplatzhalter 3"/>
          <p:cNvSpPr>
            <a:spLocks noGrp="1"/>
          </p:cNvSpPr>
          <p:nvPr>
            <p:ph type="dt" sz="half" idx="2"/>
          </p:nvPr>
        </p:nvSpPr>
        <p:spPr>
          <a:xfrm>
            <a:off x="6948264" y="6520259"/>
            <a:ext cx="1008112" cy="365125"/>
          </a:xfrm>
          <a:prstGeom prst="rect">
            <a:avLst/>
          </a:prstGeom>
        </p:spPr>
        <p:txBody>
          <a:bodyPr/>
          <a:lstStyle>
            <a:lvl1pPr>
              <a:defRPr sz="1200">
                <a:solidFill>
                  <a:srgbClr val="0499C8"/>
                </a:solidFill>
              </a:defRPr>
            </a:lvl1pPr>
          </a:lstStyle>
          <a:p>
            <a:fld id="{AA3A235D-4285-47F4-A7A5-B6C755CD9803}" type="datetime1">
              <a:rPr lang="en-US" smtClean="0"/>
              <a:pPr/>
              <a:t>3/29/2017</a:t>
            </a:fld>
            <a:endParaRPr lang="de-DE" dirty="0"/>
          </a:p>
        </p:txBody>
      </p:sp>
      <p:sp>
        <p:nvSpPr>
          <p:cNvPr id="10" name="Fußzeilenplatzhalter 4"/>
          <p:cNvSpPr>
            <a:spLocks noGrp="1"/>
          </p:cNvSpPr>
          <p:nvPr>
            <p:ph type="ftr" sz="quarter" idx="3"/>
          </p:nvPr>
        </p:nvSpPr>
        <p:spPr>
          <a:xfrm>
            <a:off x="251520" y="6520259"/>
            <a:ext cx="6696744" cy="365125"/>
          </a:xfrm>
          <a:prstGeom prst="rect">
            <a:avLst/>
          </a:prstGeom>
        </p:spPr>
        <p:txBody>
          <a:bodyPr/>
          <a:lstStyle>
            <a:lvl1pPr>
              <a:defRPr sz="1200">
                <a:solidFill>
                  <a:srgbClr val="0499C8"/>
                </a:solidFill>
              </a:defRPr>
            </a:lvl1pPr>
          </a:lstStyle>
          <a:p>
            <a:r>
              <a:rPr lang="de-DE" smtClean="0"/>
              <a:t>Frondel - Zahlungsbereitschaft für grünen Strom</a:t>
            </a:r>
            <a:endParaRPr lang="de-DE" dirty="0"/>
          </a:p>
        </p:txBody>
      </p:sp>
      <p:sp>
        <p:nvSpPr>
          <p:cNvPr id="15" name="Foliennummernplatzhalter 5"/>
          <p:cNvSpPr>
            <a:spLocks noGrp="1"/>
          </p:cNvSpPr>
          <p:nvPr>
            <p:ph type="sldNum" sz="quarter" idx="4"/>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Tree>
    <p:extLst>
      <p:ext uri="{BB962C8B-B14F-4D97-AF65-F5344CB8AC3E}">
        <p14:creationId xmlns:p14="http://schemas.microsoft.com/office/powerpoint/2010/main" xmlns="" val="3106379532"/>
      </p:ext>
    </p:extLst>
  </p:cSld>
  <p:clrMapOvr>
    <a:masterClrMapping/>
  </p:clrMapOvr>
  <p:transition spd="med"/>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3" name="Bildplatzhalter 2"/>
          <p:cNvSpPr>
            <a:spLocks noGrp="1"/>
          </p:cNvSpPr>
          <p:nvPr>
            <p:ph type="pic" idx="1"/>
          </p:nvPr>
        </p:nvSpPr>
        <p:spPr>
          <a:xfrm>
            <a:off x="742354" y="1731963"/>
            <a:ext cx="779008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hasCustomPrompt="1"/>
          </p:nvPr>
        </p:nvSpPr>
        <p:spPr>
          <a:xfrm>
            <a:off x="742354" y="5877272"/>
            <a:ext cx="7790085" cy="57584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smtClean="0"/>
              <a:t>Bildunterschrift (Calibri 14 </a:t>
            </a:r>
            <a:r>
              <a:rPr lang="de-DE" dirty="0" err="1" smtClean="0"/>
              <a:t>pt</a:t>
            </a:r>
            <a:r>
              <a:rPr lang="de-DE" dirty="0" smtClean="0"/>
              <a:t>)</a:t>
            </a:r>
          </a:p>
        </p:txBody>
      </p:sp>
      <p:sp>
        <p:nvSpPr>
          <p:cNvPr id="6" name="Textplatzhalter 5"/>
          <p:cNvSpPr>
            <a:spLocks noGrp="1"/>
          </p:cNvSpPr>
          <p:nvPr>
            <p:ph type="body" sz="quarter" idx="13"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13" name="Textplatzhalter 4"/>
          <p:cNvSpPr>
            <a:spLocks noGrp="1"/>
          </p:cNvSpPr>
          <p:nvPr>
            <p:ph type="body" sz="quarter" idx="15"/>
          </p:nvPr>
        </p:nvSpPr>
        <p:spPr>
          <a:xfrm>
            <a:off x="755650" y="981076"/>
            <a:ext cx="7777163" cy="719138"/>
          </a:xfrm>
        </p:spPr>
        <p:txBody>
          <a:bodyPr>
            <a:normAutofit/>
          </a:bodyPr>
          <a:lstStyle>
            <a:lvl1pPr marL="0" indent="0">
              <a:buNone/>
              <a:defRPr sz="2400" b="1"/>
            </a:lvl1pPr>
          </a:lstStyle>
          <a:p>
            <a:pPr lvl="0"/>
            <a:r>
              <a:rPr lang="de-DE" smtClean="0"/>
              <a:t>Textmasterformat bearbeiten</a:t>
            </a:r>
          </a:p>
        </p:txBody>
      </p:sp>
      <p:sp>
        <p:nvSpPr>
          <p:cNvPr id="9" name="Datumsplatzhalter 3"/>
          <p:cNvSpPr>
            <a:spLocks noGrp="1"/>
          </p:cNvSpPr>
          <p:nvPr>
            <p:ph type="dt" sz="half" idx="16"/>
          </p:nvPr>
        </p:nvSpPr>
        <p:spPr>
          <a:xfrm>
            <a:off x="6948264" y="6520259"/>
            <a:ext cx="1008112" cy="365125"/>
          </a:xfrm>
          <a:prstGeom prst="rect">
            <a:avLst/>
          </a:prstGeom>
        </p:spPr>
        <p:txBody>
          <a:bodyPr/>
          <a:lstStyle>
            <a:lvl1pPr>
              <a:defRPr sz="1200">
                <a:solidFill>
                  <a:srgbClr val="0499C8"/>
                </a:solidFill>
              </a:defRPr>
            </a:lvl1pPr>
          </a:lstStyle>
          <a:p>
            <a:fld id="{973BA18D-487C-40B6-8765-C0DA6D73DDE8}" type="datetime1">
              <a:rPr lang="en-US" smtClean="0"/>
              <a:pPr/>
              <a:t>3/29/2017</a:t>
            </a:fld>
            <a:endParaRPr lang="de-DE" dirty="0"/>
          </a:p>
        </p:txBody>
      </p:sp>
      <p:sp>
        <p:nvSpPr>
          <p:cNvPr id="10" name="Fußzeilenplatzhalter 4"/>
          <p:cNvSpPr>
            <a:spLocks noGrp="1"/>
          </p:cNvSpPr>
          <p:nvPr>
            <p:ph type="ftr" sz="quarter" idx="3"/>
          </p:nvPr>
        </p:nvSpPr>
        <p:spPr>
          <a:xfrm>
            <a:off x="251520" y="6520259"/>
            <a:ext cx="6696744" cy="365125"/>
          </a:xfrm>
          <a:prstGeom prst="rect">
            <a:avLst/>
          </a:prstGeom>
        </p:spPr>
        <p:txBody>
          <a:bodyPr/>
          <a:lstStyle>
            <a:lvl1pPr>
              <a:defRPr sz="1200">
                <a:solidFill>
                  <a:srgbClr val="0499C8"/>
                </a:solidFill>
              </a:defRPr>
            </a:lvl1pPr>
          </a:lstStyle>
          <a:p>
            <a:r>
              <a:rPr lang="de-DE" smtClean="0"/>
              <a:t>Frondel - Zahlungsbereitschaft für grünen Strom</a:t>
            </a:r>
            <a:endParaRPr lang="de-DE" dirty="0"/>
          </a:p>
        </p:txBody>
      </p:sp>
      <p:sp>
        <p:nvSpPr>
          <p:cNvPr id="12" name="Foliennummernplatzhalter 5"/>
          <p:cNvSpPr>
            <a:spLocks noGrp="1"/>
          </p:cNvSpPr>
          <p:nvPr>
            <p:ph type="sldNum" sz="quarter" idx="4"/>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Tree>
    <p:extLst>
      <p:ext uri="{BB962C8B-B14F-4D97-AF65-F5344CB8AC3E}">
        <p14:creationId xmlns:p14="http://schemas.microsoft.com/office/powerpoint/2010/main" xmlns="" val="910212629"/>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 Aufzählungsfelder">
    <p:spTree>
      <p:nvGrpSpPr>
        <p:cNvPr id="1" name=""/>
        <p:cNvGrpSpPr/>
        <p:nvPr/>
      </p:nvGrpSpPr>
      <p:grpSpPr>
        <a:xfrm>
          <a:off x="0" y="0"/>
          <a:ext cx="0" cy="0"/>
          <a:chOff x="0" y="0"/>
          <a:chExt cx="0" cy="0"/>
        </a:xfrm>
      </p:grpSpPr>
      <p:sp>
        <p:nvSpPr>
          <p:cNvPr id="4" name="Inhaltsplatzhalter 3"/>
          <p:cNvSpPr>
            <a:spLocks noGrp="1"/>
          </p:cNvSpPr>
          <p:nvPr>
            <p:ph sz="quarter" idx="13" hasCustomPrompt="1"/>
          </p:nvPr>
        </p:nvSpPr>
        <p:spPr>
          <a:xfrm>
            <a:off x="755576" y="1557338"/>
            <a:ext cx="3708000" cy="360000"/>
          </a:xfrm>
          <a:solidFill>
            <a:srgbClr val="0FA1D5"/>
          </a:solidFill>
        </p:spPr>
        <p:txBody>
          <a:bodyPr tIns="36000" bIns="36000" anchor="ctr" anchorCtr="0">
            <a:spAutoFit/>
          </a:bodyPr>
          <a:lstStyle>
            <a:lvl1pPr marL="0" indent="0">
              <a:buNone/>
              <a:defRPr sz="1800">
                <a:solidFill>
                  <a:schemeClr val="bg1"/>
                </a:solidFill>
              </a:defRPr>
            </a:lvl1pPr>
          </a:lstStyle>
          <a:p>
            <a:pPr lvl="0"/>
            <a:r>
              <a:rPr lang="de-DE" dirty="0" smtClean="0"/>
              <a:t>Überschrift</a:t>
            </a:r>
            <a:endParaRPr lang="de-DE" dirty="0"/>
          </a:p>
        </p:txBody>
      </p:sp>
      <p:sp>
        <p:nvSpPr>
          <p:cNvPr id="19" name="Inhaltsplatzhalter 18"/>
          <p:cNvSpPr>
            <a:spLocks noGrp="1"/>
          </p:cNvSpPr>
          <p:nvPr>
            <p:ph sz="quarter" idx="14" hasCustomPrompt="1"/>
          </p:nvPr>
        </p:nvSpPr>
        <p:spPr>
          <a:xfrm>
            <a:off x="755576" y="1918800"/>
            <a:ext cx="3708000" cy="1026393"/>
          </a:xfrm>
          <a:solidFill>
            <a:srgbClr val="87D0EA"/>
          </a:solidFill>
          <a:ln>
            <a:solidFill>
              <a:srgbClr val="87D0EA"/>
            </a:solidFill>
          </a:ln>
        </p:spPr>
        <p:txBody>
          <a:bodyPr tIns="0" bIns="36000">
            <a:noAutofit/>
          </a:bodyPr>
          <a:lstStyle>
            <a:lvl1pPr marL="0" indent="0">
              <a:buNone/>
              <a:defRPr sz="1600" baseline="0"/>
            </a:lvl1pPr>
            <a:lvl2pPr>
              <a:defRPr sz="1600"/>
            </a:lvl2pPr>
            <a:lvl3pPr>
              <a:defRPr sz="1600"/>
            </a:lvl3pPr>
            <a:lvl4pPr>
              <a:defRPr sz="1600"/>
            </a:lvl4pPr>
            <a:lvl5pPr>
              <a:defRPr sz="1600"/>
            </a:lvl5pPr>
          </a:lstStyle>
          <a:p>
            <a:pPr lvl="0"/>
            <a:r>
              <a:rPr lang="de-DE" dirty="0" smtClean="0"/>
              <a:t>Name 1</a:t>
            </a:r>
          </a:p>
          <a:p>
            <a:pPr lvl="0"/>
            <a:r>
              <a:rPr lang="de-DE" dirty="0" smtClean="0"/>
              <a:t>Name 2</a:t>
            </a:r>
            <a:endParaRPr lang="de-DE" dirty="0"/>
          </a:p>
        </p:txBody>
      </p:sp>
      <p:sp>
        <p:nvSpPr>
          <p:cNvPr id="20" name="Inhaltsplatzhalter 3"/>
          <p:cNvSpPr>
            <a:spLocks noGrp="1"/>
          </p:cNvSpPr>
          <p:nvPr>
            <p:ph sz="quarter" idx="15" hasCustomPrompt="1"/>
          </p:nvPr>
        </p:nvSpPr>
        <p:spPr>
          <a:xfrm>
            <a:off x="4780285" y="1554312"/>
            <a:ext cx="3708000" cy="360000"/>
          </a:xfrm>
          <a:solidFill>
            <a:srgbClr val="0FA1D5"/>
          </a:solidFill>
        </p:spPr>
        <p:txBody>
          <a:bodyPr tIns="36000" bIns="36000" anchor="ctr" anchorCtr="0">
            <a:spAutoFit/>
          </a:bodyPr>
          <a:lstStyle>
            <a:lvl1pPr marL="0" indent="0">
              <a:buNone/>
              <a:defRPr sz="1800">
                <a:solidFill>
                  <a:schemeClr val="bg1"/>
                </a:solidFill>
              </a:defRPr>
            </a:lvl1pPr>
          </a:lstStyle>
          <a:p>
            <a:pPr lvl="0"/>
            <a:r>
              <a:rPr lang="de-DE" dirty="0" smtClean="0"/>
              <a:t>Überschrift</a:t>
            </a:r>
            <a:endParaRPr lang="de-DE" dirty="0"/>
          </a:p>
        </p:txBody>
      </p:sp>
      <p:sp>
        <p:nvSpPr>
          <p:cNvPr id="21" name="Inhaltsplatzhalter 18"/>
          <p:cNvSpPr>
            <a:spLocks noGrp="1"/>
          </p:cNvSpPr>
          <p:nvPr>
            <p:ph sz="quarter" idx="16" hasCustomPrompt="1"/>
          </p:nvPr>
        </p:nvSpPr>
        <p:spPr>
          <a:xfrm>
            <a:off x="4780285" y="1915774"/>
            <a:ext cx="3708000" cy="1026393"/>
          </a:xfrm>
          <a:solidFill>
            <a:srgbClr val="87D0EA"/>
          </a:solidFill>
          <a:ln>
            <a:solidFill>
              <a:srgbClr val="87D0EA"/>
            </a:solidFill>
          </a:ln>
        </p:spPr>
        <p:txBody>
          <a:bodyPr tIns="0" bIns="36000">
            <a:noAutofit/>
          </a:bodyPr>
          <a:lstStyle>
            <a:lvl1pPr marL="0" indent="0">
              <a:buNone/>
              <a:defRPr sz="1600" baseline="0"/>
            </a:lvl1pPr>
            <a:lvl2pPr>
              <a:defRPr sz="1600"/>
            </a:lvl2pPr>
            <a:lvl3pPr>
              <a:defRPr sz="1600"/>
            </a:lvl3pPr>
            <a:lvl4pPr>
              <a:defRPr sz="1600"/>
            </a:lvl4pPr>
            <a:lvl5pPr>
              <a:defRPr sz="1600"/>
            </a:lvl5pPr>
          </a:lstStyle>
          <a:p>
            <a:pPr lvl="0"/>
            <a:r>
              <a:rPr lang="de-DE" dirty="0" smtClean="0"/>
              <a:t>Name 1</a:t>
            </a:r>
          </a:p>
          <a:p>
            <a:pPr lvl="0"/>
            <a:r>
              <a:rPr lang="de-DE" dirty="0" smtClean="0"/>
              <a:t>Name 2</a:t>
            </a:r>
            <a:endParaRPr lang="de-DE" dirty="0"/>
          </a:p>
        </p:txBody>
      </p:sp>
      <p:sp>
        <p:nvSpPr>
          <p:cNvPr id="22" name="Inhaltsplatzhalter 3"/>
          <p:cNvSpPr>
            <a:spLocks noGrp="1"/>
          </p:cNvSpPr>
          <p:nvPr>
            <p:ph sz="quarter" idx="17" hasCustomPrompt="1"/>
          </p:nvPr>
        </p:nvSpPr>
        <p:spPr>
          <a:xfrm>
            <a:off x="755576" y="2996952"/>
            <a:ext cx="3708000" cy="360000"/>
          </a:xfrm>
          <a:solidFill>
            <a:srgbClr val="B5B819"/>
          </a:solidFill>
        </p:spPr>
        <p:txBody>
          <a:bodyPr tIns="36000" bIns="36000" anchor="ctr" anchorCtr="0">
            <a:spAutoFit/>
          </a:bodyPr>
          <a:lstStyle>
            <a:lvl1pPr marL="0" indent="0">
              <a:buNone/>
              <a:defRPr sz="1800">
                <a:solidFill>
                  <a:schemeClr val="bg1"/>
                </a:solidFill>
              </a:defRPr>
            </a:lvl1pPr>
          </a:lstStyle>
          <a:p>
            <a:pPr lvl="0"/>
            <a:r>
              <a:rPr lang="de-DE" dirty="0" smtClean="0"/>
              <a:t>Überschrift</a:t>
            </a:r>
            <a:endParaRPr lang="de-DE" dirty="0"/>
          </a:p>
        </p:txBody>
      </p:sp>
      <p:sp>
        <p:nvSpPr>
          <p:cNvPr id="23" name="Inhaltsplatzhalter 18"/>
          <p:cNvSpPr>
            <a:spLocks noGrp="1"/>
          </p:cNvSpPr>
          <p:nvPr>
            <p:ph sz="quarter" idx="18" hasCustomPrompt="1"/>
          </p:nvPr>
        </p:nvSpPr>
        <p:spPr>
          <a:xfrm>
            <a:off x="755576" y="3358414"/>
            <a:ext cx="3708000" cy="3060000"/>
          </a:xfrm>
          <a:solidFill>
            <a:srgbClr val="DADB8C"/>
          </a:solidFill>
          <a:ln>
            <a:solidFill>
              <a:srgbClr val="87D0EA"/>
            </a:solidFill>
          </a:ln>
        </p:spPr>
        <p:txBody>
          <a:bodyPr tIns="0" bIns="36000">
            <a:noAutofit/>
          </a:bodyPr>
          <a:lstStyle>
            <a:lvl1pPr marL="0" indent="0">
              <a:buNone/>
              <a:defRPr sz="1600" baseline="0"/>
            </a:lvl1pPr>
            <a:lvl2pPr>
              <a:defRPr sz="1600"/>
            </a:lvl2pPr>
            <a:lvl3pPr>
              <a:defRPr sz="1600"/>
            </a:lvl3pPr>
            <a:lvl4pPr>
              <a:defRPr sz="1600"/>
            </a:lvl4pPr>
            <a:lvl5pPr>
              <a:defRPr sz="1600"/>
            </a:lvl5pPr>
          </a:lstStyle>
          <a:p>
            <a:pPr lvl="0"/>
            <a:r>
              <a:rPr lang="de-DE" dirty="0" smtClean="0"/>
              <a:t>Name 1</a:t>
            </a:r>
          </a:p>
          <a:p>
            <a:pPr lvl="0"/>
            <a:r>
              <a:rPr lang="de-DE" dirty="0" smtClean="0"/>
              <a:t>Name 2</a:t>
            </a:r>
            <a:endParaRPr lang="de-DE" dirty="0"/>
          </a:p>
        </p:txBody>
      </p:sp>
      <p:sp>
        <p:nvSpPr>
          <p:cNvPr id="24" name="Inhaltsplatzhalter 3"/>
          <p:cNvSpPr>
            <a:spLocks noGrp="1"/>
          </p:cNvSpPr>
          <p:nvPr>
            <p:ph sz="quarter" idx="19" hasCustomPrompt="1"/>
          </p:nvPr>
        </p:nvSpPr>
        <p:spPr>
          <a:xfrm>
            <a:off x="4787900" y="2997200"/>
            <a:ext cx="3708000" cy="360000"/>
          </a:xfrm>
          <a:solidFill>
            <a:srgbClr val="B5B819"/>
          </a:solidFill>
        </p:spPr>
        <p:txBody>
          <a:bodyPr tIns="36000" bIns="36000" anchor="ctr" anchorCtr="0">
            <a:spAutoFit/>
          </a:bodyPr>
          <a:lstStyle>
            <a:lvl1pPr marL="0" indent="0">
              <a:buNone/>
              <a:defRPr sz="1800">
                <a:solidFill>
                  <a:schemeClr val="bg1"/>
                </a:solidFill>
              </a:defRPr>
            </a:lvl1pPr>
          </a:lstStyle>
          <a:p>
            <a:pPr lvl="0"/>
            <a:r>
              <a:rPr lang="de-DE" dirty="0" smtClean="0"/>
              <a:t>Überschrift</a:t>
            </a:r>
            <a:endParaRPr lang="de-DE" dirty="0"/>
          </a:p>
        </p:txBody>
      </p:sp>
      <p:sp>
        <p:nvSpPr>
          <p:cNvPr id="25" name="Inhaltsplatzhalter 18"/>
          <p:cNvSpPr>
            <a:spLocks noGrp="1"/>
          </p:cNvSpPr>
          <p:nvPr>
            <p:ph sz="quarter" idx="20" hasCustomPrompt="1"/>
          </p:nvPr>
        </p:nvSpPr>
        <p:spPr>
          <a:xfrm>
            <a:off x="4787900" y="3358662"/>
            <a:ext cx="3708000" cy="3060000"/>
          </a:xfrm>
          <a:solidFill>
            <a:srgbClr val="DADB8C"/>
          </a:solidFill>
          <a:ln>
            <a:solidFill>
              <a:srgbClr val="87D0EA"/>
            </a:solidFill>
          </a:ln>
        </p:spPr>
        <p:txBody>
          <a:bodyPr tIns="0" bIns="36000">
            <a:noAutofit/>
          </a:bodyPr>
          <a:lstStyle>
            <a:lvl1pPr marL="0" indent="0">
              <a:buNone/>
              <a:defRPr sz="1600" baseline="0"/>
            </a:lvl1pPr>
            <a:lvl2pPr>
              <a:defRPr sz="1600"/>
            </a:lvl2pPr>
            <a:lvl3pPr>
              <a:defRPr sz="1600"/>
            </a:lvl3pPr>
            <a:lvl4pPr>
              <a:defRPr sz="1600"/>
            </a:lvl4pPr>
            <a:lvl5pPr>
              <a:defRPr sz="1600"/>
            </a:lvl5pPr>
          </a:lstStyle>
          <a:p>
            <a:pPr lvl="0"/>
            <a:r>
              <a:rPr lang="de-DE" dirty="0" smtClean="0"/>
              <a:t>Name 1</a:t>
            </a:r>
          </a:p>
          <a:p>
            <a:pPr lvl="0"/>
            <a:r>
              <a:rPr lang="de-DE" dirty="0" smtClean="0"/>
              <a:t>Name 2</a:t>
            </a:r>
            <a:endParaRPr lang="de-DE" dirty="0"/>
          </a:p>
        </p:txBody>
      </p:sp>
      <p:sp>
        <p:nvSpPr>
          <p:cNvPr id="26" name="Textplatzhalter 5"/>
          <p:cNvSpPr>
            <a:spLocks noGrp="1"/>
          </p:cNvSpPr>
          <p:nvPr>
            <p:ph type="body" sz="quarter" idx="21"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27" name="Textplatzhalter 4"/>
          <p:cNvSpPr>
            <a:spLocks noGrp="1"/>
          </p:cNvSpPr>
          <p:nvPr>
            <p:ph type="body" sz="quarter" idx="22"/>
          </p:nvPr>
        </p:nvSpPr>
        <p:spPr>
          <a:xfrm>
            <a:off x="755650" y="981076"/>
            <a:ext cx="7777163" cy="575716"/>
          </a:xfrm>
        </p:spPr>
        <p:txBody>
          <a:bodyPr>
            <a:normAutofit/>
          </a:bodyPr>
          <a:lstStyle>
            <a:lvl1pPr marL="0" indent="0">
              <a:buNone/>
              <a:defRPr sz="2400" b="1"/>
            </a:lvl1pPr>
          </a:lstStyle>
          <a:p>
            <a:pPr lvl="0"/>
            <a:r>
              <a:rPr lang="de-DE" smtClean="0"/>
              <a:t>Textmasterformat bearbeiten</a:t>
            </a:r>
          </a:p>
        </p:txBody>
      </p:sp>
      <p:sp>
        <p:nvSpPr>
          <p:cNvPr id="18" name="Datumsplatzhalter 3"/>
          <p:cNvSpPr>
            <a:spLocks noGrp="1"/>
          </p:cNvSpPr>
          <p:nvPr>
            <p:ph type="dt" sz="half" idx="2"/>
          </p:nvPr>
        </p:nvSpPr>
        <p:spPr>
          <a:xfrm>
            <a:off x="6948264" y="6520259"/>
            <a:ext cx="1008112" cy="365125"/>
          </a:xfrm>
          <a:prstGeom prst="rect">
            <a:avLst/>
          </a:prstGeom>
        </p:spPr>
        <p:txBody>
          <a:bodyPr/>
          <a:lstStyle>
            <a:lvl1pPr>
              <a:defRPr sz="1200">
                <a:solidFill>
                  <a:srgbClr val="0499C8"/>
                </a:solidFill>
              </a:defRPr>
            </a:lvl1pPr>
          </a:lstStyle>
          <a:p>
            <a:fld id="{ABD67B0D-BD44-40C4-BB9F-6601141A2333}" type="datetime1">
              <a:rPr lang="en-US" smtClean="0"/>
              <a:pPr/>
              <a:t>3/29/2017</a:t>
            </a:fld>
            <a:endParaRPr lang="de-DE" dirty="0"/>
          </a:p>
        </p:txBody>
      </p:sp>
      <p:sp>
        <p:nvSpPr>
          <p:cNvPr id="28" name="Fußzeilenplatzhalter 4"/>
          <p:cNvSpPr>
            <a:spLocks noGrp="1"/>
          </p:cNvSpPr>
          <p:nvPr>
            <p:ph type="ftr" sz="quarter" idx="3"/>
          </p:nvPr>
        </p:nvSpPr>
        <p:spPr>
          <a:xfrm>
            <a:off x="251520" y="6520259"/>
            <a:ext cx="6696744" cy="365125"/>
          </a:xfrm>
          <a:prstGeom prst="rect">
            <a:avLst/>
          </a:prstGeom>
        </p:spPr>
        <p:txBody>
          <a:bodyPr/>
          <a:lstStyle>
            <a:lvl1pPr>
              <a:defRPr sz="1200">
                <a:solidFill>
                  <a:srgbClr val="0499C8"/>
                </a:solidFill>
              </a:defRPr>
            </a:lvl1pPr>
          </a:lstStyle>
          <a:p>
            <a:r>
              <a:rPr lang="de-DE" smtClean="0"/>
              <a:t>Frondel - Zahlungsbereitschaft für grünen Strom</a:t>
            </a:r>
            <a:endParaRPr lang="de-DE" dirty="0"/>
          </a:p>
        </p:txBody>
      </p:sp>
      <p:sp>
        <p:nvSpPr>
          <p:cNvPr id="29" name="Foliennummernplatzhalter 5"/>
          <p:cNvSpPr>
            <a:spLocks noGrp="1"/>
          </p:cNvSpPr>
          <p:nvPr>
            <p:ph type="sldNum" sz="quarter" idx="4"/>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Tree>
    <p:extLst>
      <p:ext uri="{BB962C8B-B14F-4D97-AF65-F5344CB8AC3E}">
        <p14:creationId xmlns:p14="http://schemas.microsoft.com/office/powerpoint/2010/main" xmlns="" val="854500161"/>
      </p:ext>
    </p:extLst>
  </p:cSld>
  <p:clrMapOvr>
    <a:masterClrMapping/>
  </p:clrMapOvr>
  <p:transition spd="med"/>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abelle farbig">
    <p:spTree>
      <p:nvGrpSpPr>
        <p:cNvPr id="1" name=""/>
        <p:cNvGrpSpPr/>
        <p:nvPr/>
      </p:nvGrpSpPr>
      <p:grpSpPr>
        <a:xfrm>
          <a:off x="0" y="0"/>
          <a:ext cx="0" cy="0"/>
          <a:chOff x="0" y="0"/>
          <a:chExt cx="0" cy="0"/>
        </a:xfrm>
      </p:grpSpPr>
      <p:sp>
        <p:nvSpPr>
          <p:cNvPr id="14" name="Textplatzhalter 13"/>
          <p:cNvSpPr>
            <a:spLocks noGrp="1"/>
          </p:cNvSpPr>
          <p:nvPr>
            <p:ph type="body" sz="quarter" idx="13" hasCustomPrompt="1"/>
          </p:nvPr>
        </p:nvSpPr>
        <p:spPr>
          <a:xfrm>
            <a:off x="755650" y="1622175"/>
            <a:ext cx="1872000" cy="540000"/>
          </a:xfrm>
          <a:solidFill>
            <a:srgbClr val="0FA1D5"/>
          </a:solidFill>
        </p:spPr>
        <p:txBody>
          <a:bodyPr anchor="ctr" anchorCtr="0">
            <a:noAutofit/>
          </a:bodyPr>
          <a:lstStyle>
            <a:lvl1pPr marL="0" indent="0">
              <a:buNone/>
              <a:defRPr sz="1800" b="1">
                <a:solidFill>
                  <a:schemeClr val="bg1"/>
                </a:solidFill>
              </a:defRPr>
            </a:lvl1pPr>
            <a:lvl2pPr>
              <a:defRPr sz="1800"/>
            </a:lvl2pPr>
            <a:lvl3pPr>
              <a:defRPr sz="1800"/>
            </a:lvl3pPr>
            <a:lvl4pPr>
              <a:defRPr sz="1800"/>
            </a:lvl4pPr>
          </a:lstStyle>
          <a:p>
            <a:pPr lvl="0"/>
            <a:r>
              <a:rPr lang="de-DE" dirty="0" smtClean="0"/>
              <a:t>Titel</a:t>
            </a:r>
            <a:endParaRPr lang="de-DE" dirty="0"/>
          </a:p>
        </p:txBody>
      </p:sp>
      <p:sp>
        <p:nvSpPr>
          <p:cNvPr id="16" name="Textplatzhalter 15"/>
          <p:cNvSpPr>
            <a:spLocks noGrp="1"/>
          </p:cNvSpPr>
          <p:nvPr>
            <p:ph type="body" sz="quarter" idx="14"/>
          </p:nvPr>
        </p:nvSpPr>
        <p:spPr>
          <a:xfrm>
            <a:off x="2771775" y="1631851"/>
            <a:ext cx="5904000" cy="540000"/>
          </a:xfrm>
          <a:solidFill>
            <a:srgbClr val="B5B819"/>
          </a:solidFill>
        </p:spPr>
        <p:txBody>
          <a:bodyPr anchor="ctr" anchorCtr="0">
            <a:normAutofit/>
          </a:bodyPr>
          <a:lstStyle>
            <a:lvl1pPr marL="0" indent="0">
              <a:buNone/>
              <a:defRPr sz="1800" b="1">
                <a:solidFill>
                  <a:schemeClr val="bg1"/>
                </a:solidFill>
              </a:defRPr>
            </a:lvl1pPr>
          </a:lstStyle>
          <a:p>
            <a:pPr lvl="0"/>
            <a:r>
              <a:rPr lang="de-DE" smtClean="0"/>
              <a:t>Textmasterformat bearbeiten</a:t>
            </a:r>
          </a:p>
        </p:txBody>
      </p:sp>
      <p:sp>
        <p:nvSpPr>
          <p:cNvPr id="18" name="Textplatzhalter 17"/>
          <p:cNvSpPr>
            <a:spLocks noGrp="1"/>
          </p:cNvSpPr>
          <p:nvPr>
            <p:ph type="body" sz="quarter" idx="15"/>
          </p:nvPr>
        </p:nvSpPr>
        <p:spPr>
          <a:xfrm>
            <a:off x="755650" y="2349128"/>
            <a:ext cx="1871663" cy="1906588"/>
          </a:xfrm>
          <a:solidFill>
            <a:srgbClr val="87D0EA"/>
          </a:solidFill>
        </p:spPr>
        <p:txBody>
          <a:bodyPr anchor="ctr" anchorCtr="0">
            <a:normAutofit/>
          </a:bodyPr>
          <a:lstStyle>
            <a:lvl1pPr marL="0" indent="0">
              <a:buNone/>
              <a:defRPr sz="1600"/>
            </a:lvl1pPr>
          </a:lstStyle>
          <a:p>
            <a:pPr lvl="0"/>
            <a:r>
              <a:rPr lang="de-DE" smtClean="0"/>
              <a:t>Textmasterformat bearbeiten</a:t>
            </a:r>
          </a:p>
        </p:txBody>
      </p:sp>
      <p:sp>
        <p:nvSpPr>
          <p:cNvPr id="19" name="Textplatzhalter 17"/>
          <p:cNvSpPr>
            <a:spLocks noGrp="1"/>
          </p:cNvSpPr>
          <p:nvPr>
            <p:ph type="body" sz="quarter" idx="16"/>
          </p:nvPr>
        </p:nvSpPr>
        <p:spPr>
          <a:xfrm>
            <a:off x="755650" y="4346575"/>
            <a:ext cx="1871663" cy="1906588"/>
          </a:xfrm>
          <a:solidFill>
            <a:srgbClr val="87D0EA"/>
          </a:solidFill>
        </p:spPr>
        <p:txBody>
          <a:bodyPr anchor="ctr" anchorCtr="0">
            <a:normAutofit/>
          </a:bodyPr>
          <a:lstStyle>
            <a:lvl1pPr marL="0" indent="0">
              <a:buNone/>
              <a:defRPr sz="1600"/>
            </a:lvl1pPr>
          </a:lstStyle>
          <a:p>
            <a:pPr lvl="0"/>
            <a:r>
              <a:rPr lang="de-DE" smtClean="0"/>
              <a:t>Textmasterformat bearbeiten</a:t>
            </a:r>
          </a:p>
        </p:txBody>
      </p:sp>
      <p:sp>
        <p:nvSpPr>
          <p:cNvPr id="20" name="Textplatzhalter 17"/>
          <p:cNvSpPr>
            <a:spLocks noGrp="1"/>
          </p:cNvSpPr>
          <p:nvPr>
            <p:ph type="body" sz="quarter" idx="17"/>
          </p:nvPr>
        </p:nvSpPr>
        <p:spPr>
          <a:xfrm>
            <a:off x="2771774" y="2348483"/>
            <a:ext cx="5904000" cy="1906588"/>
          </a:xfrm>
          <a:solidFill>
            <a:srgbClr val="DADB8C"/>
          </a:solidFill>
        </p:spPr>
        <p:txBody>
          <a:bodyPr anchor="ctr" anchorCtr="0">
            <a:normAutofit/>
          </a:bodyPr>
          <a:lstStyle>
            <a:lvl1pPr marL="0" indent="0">
              <a:buNone/>
              <a:defRPr sz="1600"/>
            </a:lvl1pPr>
          </a:lstStyle>
          <a:p>
            <a:pPr lvl="0"/>
            <a:r>
              <a:rPr lang="de-DE" smtClean="0"/>
              <a:t>Textmasterformat bearbeiten</a:t>
            </a:r>
          </a:p>
        </p:txBody>
      </p:sp>
      <p:sp>
        <p:nvSpPr>
          <p:cNvPr id="21" name="Textplatzhalter 17"/>
          <p:cNvSpPr>
            <a:spLocks noGrp="1"/>
          </p:cNvSpPr>
          <p:nvPr>
            <p:ph type="body" sz="quarter" idx="18"/>
          </p:nvPr>
        </p:nvSpPr>
        <p:spPr>
          <a:xfrm>
            <a:off x="2771774" y="4345930"/>
            <a:ext cx="5904000" cy="1906588"/>
          </a:xfrm>
          <a:solidFill>
            <a:srgbClr val="DADB8C"/>
          </a:solidFill>
        </p:spPr>
        <p:txBody>
          <a:bodyPr anchor="ctr" anchorCtr="0">
            <a:normAutofit/>
          </a:bodyPr>
          <a:lstStyle>
            <a:lvl1pPr marL="0" indent="0">
              <a:buNone/>
              <a:defRPr sz="1600"/>
            </a:lvl1pPr>
          </a:lstStyle>
          <a:p>
            <a:pPr lvl="0"/>
            <a:r>
              <a:rPr lang="de-DE" smtClean="0"/>
              <a:t>Textmasterformat bearbeiten</a:t>
            </a:r>
          </a:p>
        </p:txBody>
      </p:sp>
      <p:sp>
        <p:nvSpPr>
          <p:cNvPr id="22" name="Textplatzhalter 5"/>
          <p:cNvSpPr>
            <a:spLocks noGrp="1"/>
          </p:cNvSpPr>
          <p:nvPr>
            <p:ph type="body" sz="quarter" idx="19"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17" name="Datumsplatzhalter 3"/>
          <p:cNvSpPr>
            <a:spLocks noGrp="1"/>
          </p:cNvSpPr>
          <p:nvPr>
            <p:ph type="dt" sz="half" idx="2"/>
          </p:nvPr>
        </p:nvSpPr>
        <p:spPr>
          <a:xfrm>
            <a:off x="6948264" y="6520259"/>
            <a:ext cx="1008112" cy="365125"/>
          </a:xfrm>
          <a:prstGeom prst="rect">
            <a:avLst/>
          </a:prstGeom>
        </p:spPr>
        <p:txBody>
          <a:bodyPr/>
          <a:lstStyle>
            <a:lvl1pPr>
              <a:defRPr sz="1200">
                <a:solidFill>
                  <a:srgbClr val="0499C8"/>
                </a:solidFill>
              </a:defRPr>
            </a:lvl1pPr>
          </a:lstStyle>
          <a:p>
            <a:fld id="{46B9EEBE-5EC7-47B5-93E8-24B7FD5CD754}" type="datetime1">
              <a:rPr lang="en-US" smtClean="0"/>
              <a:pPr/>
              <a:t>3/29/2017</a:t>
            </a:fld>
            <a:endParaRPr lang="de-DE" dirty="0"/>
          </a:p>
        </p:txBody>
      </p:sp>
      <p:sp>
        <p:nvSpPr>
          <p:cNvPr id="23" name="Fußzeilenplatzhalter 4"/>
          <p:cNvSpPr>
            <a:spLocks noGrp="1"/>
          </p:cNvSpPr>
          <p:nvPr>
            <p:ph type="ftr" sz="quarter" idx="3"/>
          </p:nvPr>
        </p:nvSpPr>
        <p:spPr>
          <a:xfrm>
            <a:off x="251520" y="6520259"/>
            <a:ext cx="6696744" cy="365125"/>
          </a:xfrm>
          <a:prstGeom prst="rect">
            <a:avLst/>
          </a:prstGeom>
        </p:spPr>
        <p:txBody>
          <a:bodyPr/>
          <a:lstStyle>
            <a:lvl1pPr>
              <a:defRPr sz="1200">
                <a:solidFill>
                  <a:srgbClr val="0499C8"/>
                </a:solidFill>
              </a:defRPr>
            </a:lvl1pPr>
          </a:lstStyle>
          <a:p>
            <a:r>
              <a:rPr lang="de-DE" smtClean="0"/>
              <a:t>Frondel - Zahlungsbereitschaft für grünen Strom</a:t>
            </a:r>
            <a:endParaRPr lang="de-DE" dirty="0"/>
          </a:p>
        </p:txBody>
      </p:sp>
      <p:sp>
        <p:nvSpPr>
          <p:cNvPr id="24" name="Foliennummernplatzhalter 5"/>
          <p:cNvSpPr>
            <a:spLocks noGrp="1"/>
          </p:cNvSpPr>
          <p:nvPr>
            <p:ph type="sldNum" sz="quarter" idx="4"/>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Tree>
    <p:extLst>
      <p:ext uri="{BB962C8B-B14F-4D97-AF65-F5344CB8AC3E}">
        <p14:creationId xmlns:p14="http://schemas.microsoft.com/office/powerpoint/2010/main" xmlns="" val="1480363288"/>
      </p:ext>
    </p:extLst>
  </p:cSld>
  <p:clrMapOvr>
    <a:masterClrMapping/>
  </p:clrMapOvr>
  <p:transition spd="med"/>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ur Text">
    <p:spTree>
      <p:nvGrpSpPr>
        <p:cNvPr id="1" name=""/>
        <p:cNvGrpSpPr/>
        <p:nvPr/>
      </p:nvGrpSpPr>
      <p:grpSpPr>
        <a:xfrm>
          <a:off x="0" y="0"/>
          <a:ext cx="0" cy="0"/>
          <a:chOff x="0" y="0"/>
          <a:chExt cx="0" cy="0"/>
        </a:xfrm>
      </p:grpSpPr>
      <p:sp>
        <p:nvSpPr>
          <p:cNvPr id="5" name="Textplatzhalter 5"/>
          <p:cNvSpPr>
            <a:spLocks noGrp="1"/>
          </p:cNvSpPr>
          <p:nvPr>
            <p:ph type="body" sz="quarter" idx="15"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6" name="Inhaltsplatzhalter 2"/>
          <p:cNvSpPr>
            <a:spLocks noGrp="1"/>
          </p:cNvSpPr>
          <p:nvPr>
            <p:ph idx="1"/>
          </p:nvPr>
        </p:nvSpPr>
        <p:spPr>
          <a:xfrm>
            <a:off x="755650" y="1700213"/>
            <a:ext cx="7776790" cy="4525963"/>
          </a:xfrm>
        </p:spPr>
        <p:txBody>
          <a:bodyPr>
            <a:normAutofit/>
          </a:bodyPr>
          <a:lstStyle>
            <a:lvl1pPr>
              <a:buNone/>
              <a:defRPr sz="1800"/>
            </a:lvl1pPr>
            <a:lvl2pPr>
              <a:buFontTx/>
              <a:buBlip>
                <a:blip r:embed="rId2"/>
              </a:buBlip>
              <a:defRPr sz="1800"/>
            </a:lvl2pPr>
            <a:lvl3pPr marL="1143000" indent="-228600">
              <a:buClr>
                <a:srgbClr val="10A1D1"/>
              </a:buClr>
              <a:buFont typeface="Calibri" pitchFamily="34" charset="0"/>
              <a:buChar char="»"/>
              <a:defRPr sz="1800"/>
            </a:lvl3pPr>
            <a:lvl4pPr marL="1600200" indent="-228600">
              <a:buClr>
                <a:srgbClr val="10A1D1"/>
              </a:buClr>
              <a:buFont typeface="Calibri" pitchFamily="34" charset="0"/>
              <a:buChar char="›"/>
              <a:defRPr sz="1800"/>
            </a:lvl4pPr>
            <a:lvl5pPr marL="2057400" indent="-228600">
              <a:buClr>
                <a:srgbClr val="10A1D1"/>
              </a:buClr>
              <a:buFont typeface="Calibri" pitchFamily="34" charset="0"/>
              <a:buChar char="–"/>
              <a:defRPr sz="1800"/>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Datumsplatzhalter 3"/>
          <p:cNvSpPr>
            <a:spLocks noGrp="1"/>
          </p:cNvSpPr>
          <p:nvPr>
            <p:ph type="dt" sz="half" idx="2"/>
          </p:nvPr>
        </p:nvSpPr>
        <p:spPr>
          <a:xfrm>
            <a:off x="6948264" y="6520259"/>
            <a:ext cx="1008112" cy="365125"/>
          </a:xfrm>
          <a:prstGeom prst="rect">
            <a:avLst/>
          </a:prstGeom>
        </p:spPr>
        <p:txBody>
          <a:bodyPr/>
          <a:lstStyle>
            <a:lvl1pPr>
              <a:defRPr sz="1200">
                <a:solidFill>
                  <a:srgbClr val="0499C8"/>
                </a:solidFill>
              </a:defRPr>
            </a:lvl1pPr>
          </a:lstStyle>
          <a:p>
            <a:fld id="{FF5E16CE-6E85-4652-8E27-99E3F95B83F2}" type="datetime1">
              <a:rPr lang="en-US" smtClean="0"/>
              <a:pPr/>
              <a:t>3/29/2017</a:t>
            </a:fld>
            <a:endParaRPr lang="de-DE" dirty="0"/>
          </a:p>
        </p:txBody>
      </p:sp>
      <p:sp>
        <p:nvSpPr>
          <p:cNvPr id="9" name="Fußzeilenplatzhalter 4"/>
          <p:cNvSpPr>
            <a:spLocks noGrp="1"/>
          </p:cNvSpPr>
          <p:nvPr>
            <p:ph type="ftr" sz="quarter" idx="3"/>
          </p:nvPr>
        </p:nvSpPr>
        <p:spPr>
          <a:xfrm>
            <a:off x="251520" y="6520259"/>
            <a:ext cx="6696744" cy="365125"/>
          </a:xfrm>
          <a:prstGeom prst="rect">
            <a:avLst/>
          </a:prstGeom>
        </p:spPr>
        <p:txBody>
          <a:bodyPr/>
          <a:lstStyle>
            <a:lvl1pPr>
              <a:defRPr sz="1200">
                <a:solidFill>
                  <a:srgbClr val="0499C8"/>
                </a:solidFill>
              </a:defRPr>
            </a:lvl1pPr>
          </a:lstStyle>
          <a:p>
            <a:r>
              <a:rPr lang="de-DE" smtClean="0"/>
              <a:t>Frondel - Zahlungsbereitschaft für grünen Strom</a:t>
            </a:r>
            <a:endParaRPr lang="de-DE" dirty="0"/>
          </a:p>
        </p:txBody>
      </p:sp>
      <p:sp>
        <p:nvSpPr>
          <p:cNvPr id="10" name="Foliennummernplatzhalter 5"/>
          <p:cNvSpPr>
            <a:spLocks noGrp="1"/>
          </p:cNvSpPr>
          <p:nvPr>
            <p:ph type="sldNum" sz="quarter" idx="4"/>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Tree>
    <p:extLst>
      <p:ext uri="{BB962C8B-B14F-4D97-AF65-F5344CB8AC3E}">
        <p14:creationId xmlns:p14="http://schemas.microsoft.com/office/powerpoint/2010/main" xmlns="" val="4046579063"/>
      </p:ext>
    </p:extLst>
  </p:cSld>
  <p:clrMapOvr>
    <a:masterClrMapping/>
  </p:clrMapOvr>
  <p:transition spd="med"/>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el und Fließtext">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755650" y="1700213"/>
            <a:ext cx="7777163" cy="3816350"/>
          </a:xfrm>
        </p:spPr>
        <p:txBody>
          <a:bodyPr/>
          <a:lstStyle>
            <a:lvl1pPr marL="0" indent="0">
              <a:buNone/>
              <a:defRPr sz="1800"/>
            </a:lvl1pPr>
            <a:lvl2pPr marL="361950" indent="-180975">
              <a:buFontTx/>
              <a:buBlip>
                <a:blip r:embed="rId2"/>
              </a:buBlip>
              <a:defRPr sz="1800"/>
            </a:lvl2pPr>
            <a:lvl3pPr marL="914400" indent="0">
              <a:buNone/>
              <a:defRPr/>
            </a:lvl3pPr>
            <a:lvl4pPr marL="1371600" indent="0">
              <a:buNone/>
              <a:defRPr/>
            </a:lvl4pPr>
            <a:lvl5pPr marL="1828800" indent="0">
              <a:buNone/>
              <a:defRPr/>
            </a:lvl5pPr>
          </a:lstStyle>
          <a:p>
            <a:pPr lvl="0"/>
            <a:r>
              <a:rPr lang="de-DE" smtClean="0"/>
              <a:t>Textmasterformat bearbeiten</a:t>
            </a:r>
          </a:p>
          <a:p>
            <a:pPr lvl="1"/>
            <a:r>
              <a:rPr lang="de-DE" smtClean="0"/>
              <a:t>Zweite Ebene</a:t>
            </a:r>
          </a:p>
        </p:txBody>
      </p:sp>
      <p:sp>
        <p:nvSpPr>
          <p:cNvPr id="5" name="Textplatzhalter 4"/>
          <p:cNvSpPr>
            <a:spLocks noGrp="1"/>
          </p:cNvSpPr>
          <p:nvPr>
            <p:ph type="body" sz="quarter" idx="14"/>
          </p:nvPr>
        </p:nvSpPr>
        <p:spPr>
          <a:xfrm>
            <a:off x="755650" y="981076"/>
            <a:ext cx="7777163" cy="719138"/>
          </a:xfrm>
        </p:spPr>
        <p:txBody>
          <a:bodyPr>
            <a:normAutofit/>
          </a:bodyPr>
          <a:lstStyle>
            <a:lvl1pPr marL="0" indent="0">
              <a:buNone/>
              <a:defRPr sz="2400" b="1"/>
            </a:lvl1pPr>
          </a:lstStyle>
          <a:p>
            <a:pPr lvl="0"/>
            <a:r>
              <a:rPr lang="de-DE" smtClean="0"/>
              <a:t>Textmasterformat bearbeiten</a:t>
            </a:r>
          </a:p>
        </p:txBody>
      </p:sp>
      <p:sp>
        <p:nvSpPr>
          <p:cNvPr id="11" name="Textplatzhalter 5"/>
          <p:cNvSpPr>
            <a:spLocks noGrp="1"/>
          </p:cNvSpPr>
          <p:nvPr>
            <p:ph type="body" sz="quarter" idx="15"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10" name="Fußzeilenplatzhalter 4"/>
          <p:cNvSpPr>
            <a:spLocks noGrp="1"/>
          </p:cNvSpPr>
          <p:nvPr>
            <p:ph type="ftr" sz="quarter" idx="3"/>
          </p:nvPr>
        </p:nvSpPr>
        <p:spPr>
          <a:xfrm>
            <a:off x="251520" y="6520259"/>
            <a:ext cx="6696744" cy="365125"/>
          </a:xfrm>
          <a:prstGeom prst="rect">
            <a:avLst/>
          </a:prstGeom>
        </p:spPr>
        <p:txBody>
          <a:bodyPr/>
          <a:lstStyle>
            <a:lvl1pPr>
              <a:defRPr sz="1200">
                <a:solidFill>
                  <a:srgbClr val="0499C8"/>
                </a:solidFill>
              </a:defRPr>
            </a:lvl1pPr>
          </a:lstStyle>
          <a:p>
            <a:r>
              <a:rPr lang="de-DE" dirty="0" err="1" smtClean="0"/>
              <a:t>Frondel</a:t>
            </a:r>
            <a:r>
              <a:rPr lang="de-DE" dirty="0" smtClean="0"/>
              <a:t> – Ökonomische Herausforderungen und  Verteilungswirkungen</a:t>
            </a:r>
            <a:endParaRPr lang="de-DE" dirty="0"/>
          </a:p>
        </p:txBody>
      </p:sp>
      <p:sp>
        <p:nvSpPr>
          <p:cNvPr id="14" name="Foliennummernplatzhalter 5"/>
          <p:cNvSpPr>
            <a:spLocks noGrp="1"/>
          </p:cNvSpPr>
          <p:nvPr>
            <p:ph type="sldNum" sz="quarter" idx="4"/>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
        <p:nvSpPr>
          <p:cNvPr id="4" name="Inhaltsplatzhalter 3"/>
          <p:cNvSpPr>
            <a:spLocks noGrp="1"/>
          </p:cNvSpPr>
          <p:nvPr>
            <p:ph sz="quarter" idx="16"/>
          </p:nvPr>
        </p:nvSpPr>
        <p:spPr>
          <a:xfrm>
            <a:off x="7451725" y="6858000"/>
            <a:ext cx="914400" cy="9144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xmlns="" val="345109076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_Titel und Fließtext">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755650" y="1700213"/>
            <a:ext cx="7777163" cy="3816350"/>
          </a:xfrm>
        </p:spPr>
        <p:txBody>
          <a:bodyPr/>
          <a:lstStyle>
            <a:lvl1pPr marL="0" indent="0">
              <a:buNone/>
              <a:defRPr sz="1800"/>
            </a:lvl1pPr>
            <a:lvl2pPr marL="361950" indent="-180975">
              <a:buFontTx/>
              <a:buBlip>
                <a:blip r:embed="rId2"/>
              </a:buBlip>
              <a:defRPr sz="1800"/>
            </a:lvl2pPr>
            <a:lvl3pPr marL="914400" indent="0">
              <a:buNone/>
              <a:defRPr/>
            </a:lvl3pPr>
            <a:lvl4pPr marL="1371600" indent="0">
              <a:buNone/>
              <a:defRPr/>
            </a:lvl4pPr>
            <a:lvl5pPr marL="1828800" indent="0">
              <a:buNone/>
              <a:defRPr/>
            </a:lvl5pPr>
          </a:lstStyle>
          <a:p>
            <a:pPr lvl="0"/>
            <a:r>
              <a:rPr lang="de-DE" smtClean="0"/>
              <a:t>Textmasterformat bearbeiten</a:t>
            </a:r>
          </a:p>
          <a:p>
            <a:pPr lvl="1"/>
            <a:r>
              <a:rPr lang="de-DE" smtClean="0"/>
              <a:t>Zweite Ebene</a:t>
            </a:r>
          </a:p>
        </p:txBody>
      </p:sp>
      <p:sp>
        <p:nvSpPr>
          <p:cNvPr id="5" name="Textplatzhalter 4"/>
          <p:cNvSpPr>
            <a:spLocks noGrp="1"/>
          </p:cNvSpPr>
          <p:nvPr>
            <p:ph type="body" sz="quarter" idx="14"/>
          </p:nvPr>
        </p:nvSpPr>
        <p:spPr>
          <a:xfrm>
            <a:off x="755650" y="981076"/>
            <a:ext cx="7777163" cy="719138"/>
          </a:xfrm>
        </p:spPr>
        <p:txBody>
          <a:bodyPr>
            <a:normAutofit/>
          </a:bodyPr>
          <a:lstStyle>
            <a:lvl1pPr marL="0" indent="0">
              <a:buNone/>
              <a:defRPr sz="2400" b="1"/>
            </a:lvl1pPr>
          </a:lstStyle>
          <a:p>
            <a:pPr lvl="0"/>
            <a:r>
              <a:rPr lang="de-DE" smtClean="0"/>
              <a:t>Textmasterformat bearbeiten</a:t>
            </a:r>
          </a:p>
        </p:txBody>
      </p:sp>
      <p:sp>
        <p:nvSpPr>
          <p:cNvPr id="11" name="Textplatzhalter 5"/>
          <p:cNvSpPr>
            <a:spLocks noGrp="1"/>
          </p:cNvSpPr>
          <p:nvPr>
            <p:ph type="body" sz="quarter" idx="15"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10" name="Fußzeilenplatzhalter 4"/>
          <p:cNvSpPr>
            <a:spLocks noGrp="1"/>
          </p:cNvSpPr>
          <p:nvPr>
            <p:ph type="ftr" sz="quarter" idx="3"/>
          </p:nvPr>
        </p:nvSpPr>
        <p:spPr>
          <a:xfrm>
            <a:off x="251520" y="6520259"/>
            <a:ext cx="6696744" cy="365125"/>
          </a:xfrm>
          <a:prstGeom prst="rect">
            <a:avLst/>
          </a:prstGeom>
        </p:spPr>
        <p:txBody>
          <a:bodyPr/>
          <a:lstStyle>
            <a:lvl1pPr>
              <a:defRPr sz="1200">
                <a:solidFill>
                  <a:srgbClr val="0499C8"/>
                </a:solidFill>
              </a:defRPr>
            </a:lvl1pPr>
          </a:lstStyle>
          <a:p>
            <a:r>
              <a:rPr lang="de-DE" dirty="0" err="1" smtClean="0"/>
              <a:t>Frondel</a:t>
            </a:r>
            <a:r>
              <a:rPr lang="de-DE" dirty="0" smtClean="0"/>
              <a:t> – Ökonomische Herausforderungen und  Verteilungswirkungen</a:t>
            </a:r>
            <a:endParaRPr lang="de-DE" dirty="0"/>
          </a:p>
        </p:txBody>
      </p:sp>
      <p:sp>
        <p:nvSpPr>
          <p:cNvPr id="14" name="Foliennummernplatzhalter 5"/>
          <p:cNvSpPr>
            <a:spLocks noGrp="1"/>
          </p:cNvSpPr>
          <p:nvPr>
            <p:ph type="sldNum" sz="quarter" idx="4"/>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
        <p:nvSpPr>
          <p:cNvPr id="4" name="Inhaltsplatzhalter 3"/>
          <p:cNvSpPr>
            <a:spLocks noGrp="1"/>
          </p:cNvSpPr>
          <p:nvPr>
            <p:ph sz="quarter" idx="16"/>
          </p:nvPr>
        </p:nvSpPr>
        <p:spPr>
          <a:xfrm>
            <a:off x="7451725" y="6858000"/>
            <a:ext cx="914400" cy="9144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xmlns="" val="364874083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trenn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40842" y="3789363"/>
            <a:ext cx="7772400" cy="1188000"/>
          </a:xfrm>
          <a:prstGeom prst="rect">
            <a:avLst/>
          </a:prstGeom>
        </p:spPr>
        <p:txBody>
          <a:bodyPr anchor="t"/>
          <a:lstStyle>
            <a:lvl1pPr algn="l">
              <a:defRPr sz="2400" b="0" cap="none" baseline="0">
                <a:solidFill>
                  <a:srgbClr val="0FA1D5"/>
                </a:solidFill>
              </a:defRPr>
            </a:lvl1pPr>
          </a:lstStyle>
          <a:p>
            <a:r>
              <a:rPr lang="de-DE" dirty="0" smtClean="0"/>
              <a:t>Titelmasterformat durch Klicken bearbeiten (Calibri 24pt)</a:t>
            </a:r>
            <a:endParaRPr lang="de-DE" dirty="0"/>
          </a:p>
        </p:txBody>
      </p:sp>
      <p:sp>
        <p:nvSpPr>
          <p:cNvPr id="4" name="Datumsplatzhalter 3"/>
          <p:cNvSpPr>
            <a:spLocks noGrp="1"/>
          </p:cNvSpPr>
          <p:nvPr>
            <p:ph type="dt" sz="half" idx="10"/>
          </p:nvPr>
        </p:nvSpPr>
        <p:spPr>
          <a:xfrm>
            <a:off x="6948264" y="6520259"/>
            <a:ext cx="1008112" cy="365125"/>
          </a:xfrm>
          <a:prstGeom prst="rect">
            <a:avLst/>
          </a:prstGeom>
        </p:spPr>
        <p:txBody>
          <a:bodyPr/>
          <a:lstStyle>
            <a:lvl1pPr>
              <a:defRPr sz="1200">
                <a:solidFill>
                  <a:srgbClr val="0499C8"/>
                </a:solidFill>
              </a:defRPr>
            </a:lvl1pPr>
          </a:lstStyle>
          <a:p>
            <a:r>
              <a:rPr lang="en-US" smtClean="0"/>
              <a:t>22.4.2015</a:t>
            </a:r>
            <a:endParaRPr lang="de-DE" dirty="0"/>
          </a:p>
        </p:txBody>
      </p:sp>
      <p:sp>
        <p:nvSpPr>
          <p:cNvPr id="6" name="Foliennummernplatzhalter 5"/>
          <p:cNvSpPr>
            <a:spLocks noGrp="1"/>
          </p:cNvSpPr>
          <p:nvPr>
            <p:ph type="sldNum" sz="quarter" idx="12"/>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
        <p:nvSpPr>
          <p:cNvPr id="7" name="Fußzeilenplatzhalter 4"/>
          <p:cNvSpPr>
            <a:spLocks noGrp="1"/>
          </p:cNvSpPr>
          <p:nvPr>
            <p:ph type="ftr" sz="quarter" idx="3"/>
          </p:nvPr>
        </p:nvSpPr>
        <p:spPr>
          <a:xfrm>
            <a:off x="755650" y="6520259"/>
            <a:ext cx="6192614" cy="365125"/>
          </a:xfrm>
          <a:prstGeom prst="rect">
            <a:avLst/>
          </a:prstGeom>
        </p:spPr>
        <p:txBody>
          <a:bodyPr/>
          <a:lstStyle>
            <a:lvl1pPr>
              <a:defRPr sz="1200">
                <a:solidFill>
                  <a:srgbClr val="0499C8"/>
                </a:solidFill>
              </a:defRPr>
            </a:lvl1pPr>
          </a:lstStyle>
          <a:p>
            <a:r>
              <a:rPr lang="de-DE" smtClean="0"/>
              <a:t>Manuel Frondel, RWI, RUB, RGS</a:t>
            </a:r>
            <a:endParaRPr lang="de-DE" dirty="0"/>
          </a:p>
        </p:txBody>
      </p:sp>
      <p:sp>
        <p:nvSpPr>
          <p:cNvPr id="8" name="Textplatzhalter 5"/>
          <p:cNvSpPr>
            <a:spLocks noGrp="1"/>
          </p:cNvSpPr>
          <p:nvPr>
            <p:ph type="body" sz="quarter" idx="15"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Tree>
    <p:extLst>
      <p:ext uri="{BB962C8B-B14F-4D97-AF65-F5344CB8AC3E}">
        <p14:creationId xmlns:p14="http://schemas.microsoft.com/office/powerpoint/2010/main" xmlns="" val="38107507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 Fließtext">
    <p:spTree>
      <p:nvGrpSpPr>
        <p:cNvPr id="1" name=""/>
        <p:cNvGrpSpPr/>
        <p:nvPr/>
      </p:nvGrpSpPr>
      <p:grpSpPr>
        <a:xfrm>
          <a:off x="0" y="0"/>
          <a:ext cx="0" cy="0"/>
          <a:chOff x="0" y="0"/>
          <a:chExt cx="0" cy="0"/>
        </a:xfrm>
      </p:grpSpPr>
      <p:sp>
        <p:nvSpPr>
          <p:cNvPr id="7" name="Datumsplatzhalter 3"/>
          <p:cNvSpPr>
            <a:spLocks noGrp="1"/>
          </p:cNvSpPr>
          <p:nvPr>
            <p:ph type="dt" sz="half" idx="10"/>
          </p:nvPr>
        </p:nvSpPr>
        <p:spPr>
          <a:xfrm>
            <a:off x="6948264" y="6520259"/>
            <a:ext cx="1008112" cy="365125"/>
          </a:xfrm>
          <a:prstGeom prst="rect">
            <a:avLst/>
          </a:prstGeom>
        </p:spPr>
        <p:txBody>
          <a:bodyPr/>
          <a:lstStyle>
            <a:lvl1pPr>
              <a:defRPr sz="1200">
                <a:solidFill>
                  <a:srgbClr val="0499C8"/>
                </a:solidFill>
              </a:defRPr>
            </a:lvl1pPr>
          </a:lstStyle>
          <a:p>
            <a:r>
              <a:rPr lang="en-US" smtClean="0"/>
              <a:t>22.4.2015</a:t>
            </a:r>
            <a:endParaRPr lang="de-DE" dirty="0"/>
          </a:p>
        </p:txBody>
      </p:sp>
      <p:sp>
        <p:nvSpPr>
          <p:cNvPr id="10" name="Foliennummernplatzhalter 5"/>
          <p:cNvSpPr>
            <a:spLocks noGrp="1"/>
          </p:cNvSpPr>
          <p:nvPr>
            <p:ph type="sldNum" sz="quarter" idx="12"/>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
        <p:nvSpPr>
          <p:cNvPr id="8" name="Fußzeilenplatzhalter 4"/>
          <p:cNvSpPr>
            <a:spLocks noGrp="1"/>
          </p:cNvSpPr>
          <p:nvPr>
            <p:ph type="ftr" sz="quarter" idx="3"/>
          </p:nvPr>
        </p:nvSpPr>
        <p:spPr>
          <a:xfrm>
            <a:off x="755650" y="6520259"/>
            <a:ext cx="6192614" cy="365125"/>
          </a:xfrm>
          <a:prstGeom prst="rect">
            <a:avLst/>
          </a:prstGeom>
        </p:spPr>
        <p:txBody>
          <a:bodyPr/>
          <a:lstStyle>
            <a:lvl1pPr>
              <a:defRPr sz="1200">
                <a:solidFill>
                  <a:srgbClr val="0499C8"/>
                </a:solidFill>
              </a:defRPr>
            </a:lvl1pPr>
          </a:lstStyle>
          <a:p>
            <a:r>
              <a:rPr lang="de-DE" smtClean="0"/>
              <a:t>Manuel Frondel, RWI, RUB, RGS</a:t>
            </a:r>
            <a:endParaRPr lang="de-DE" dirty="0"/>
          </a:p>
        </p:txBody>
      </p:sp>
      <p:sp>
        <p:nvSpPr>
          <p:cNvPr id="3" name="Textplatzhalter 2"/>
          <p:cNvSpPr>
            <a:spLocks noGrp="1"/>
          </p:cNvSpPr>
          <p:nvPr>
            <p:ph type="body" sz="quarter" idx="13"/>
          </p:nvPr>
        </p:nvSpPr>
        <p:spPr>
          <a:xfrm>
            <a:off x="755650" y="1700213"/>
            <a:ext cx="7777163" cy="3816350"/>
          </a:xfrm>
        </p:spPr>
        <p:txBody>
          <a:bodyPr/>
          <a:lstStyle>
            <a:lvl1pPr marL="0" indent="0">
              <a:buNone/>
              <a:defRPr sz="1800"/>
            </a:lvl1pPr>
            <a:lvl2pPr marL="361950" indent="-180975">
              <a:buFontTx/>
              <a:buBlip>
                <a:blip r:embed="rId2"/>
              </a:buBlip>
              <a:defRPr sz="1800"/>
            </a:lvl2pPr>
            <a:lvl3pPr marL="914400" indent="0">
              <a:buNone/>
              <a:defRPr/>
            </a:lvl3pPr>
            <a:lvl4pPr marL="1371600" indent="0">
              <a:buNone/>
              <a:defRPr/>
            </a:lvl4pPr>
            <a:lvl5pPr marL="1828800" indent="0">
              <a:buNone/>
              <a:defRPr/>
            </a:lvl5pPr>
          </a:lstStyle>
          <a:p>
            <a:pPr lvl="0"/>
            <a:r>
              <a:rPr lang="de-DE" smtClean="0"/>
              <a:t>Textmasterformat bearbeiten</a:t>
            </a:r>
          </a:p>
          <a:p>
            <a:pPr lvl="1"/>
            <a:r>
              <a:rPr lang="de-DE" smtClean="0"/>
              <a:t>Zweite Ebene</a:t>
            </a:r>
          </a:p>
        </p:txBody>
      </p:sp>
      <p:sp>
        <p:nvSpPr>
          <p:cNvPr id="5" name="Textplatzhalter 4"/>
          <p:cNvSpPr>
            <a:spLocks noGrp="1"/>
          </p:cNvSpPr>
          <p:nvPr>
            <p:ph type="body" sz="quarter" idx="14"/>
          </p:nvPr>
        </p:nvSpPr>
        <p:spPr>
          <a:xfrm>
            <a:off x="755650" y="981076"/>
            <a:ext cx="7777163" cy="719138"/>
          </a:xfrm>
        </p:spPr>
        <p:txBody>
          <a:bodyPr>
            <a:normAutofit/>
          </a:bodyPr>
          <a:lstStyle>
            <a:lvl1pPr marL="0" indent="0">
              <a:buNone/>
              <a:defRPr sz="2400" b="1"/>
            </a:lvl1pPr>
          </a:lstStyle>
          <a:p>
            <a:pPr lvl="0"/>
            <a:r>
              <a:rPr lang="de-DE" smtClean="0"/>
              <a:t>Textmasterformat bearbeiten</a:t>
            </a:r>
          </a:p>
        </p:txBody>
      </p:sp>
      <p:sp>
        <p:nvSpPr>
          <p:cNvPr id="11" name="Textplatzhalter 5"/>
          <p:cNvSpPr>
            <a:spLocks noGrp="1"/>
          </p:cNvSpPr>
          <p:nvPr>
            <p:ph type="body" sz="quarter" idx="15"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Tree>
    <p:extLst>
      <p:ext uri="{BB962C8B-B14F-4D97-AF65-F5344CB8AC3E}">
        <p14:creationId xmlns:p14="http://schemas.microsoft.com/office/powerpoint/2010/main" xmlns="" val="22986290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ufzählungen">
    <p:spTree>
      <p:nvGrpSpPr>
        <p:cNvPr id="1" name=""/>
        <p:cNvGrpSpPr/>
        <p:nvPr/>
      </p:nvGrpSpPr>
      <p:grpSpPr>
        <a:xfrm>
          <a:off x="0" y="0"/>
          <a:ext cx="0" cy="0"/>
          <a:chOff x="0" y="0"/>
          <a:chExt cx="0" cy="0"/>
        </a:xfrm>
      </p:grpSpPr>
      <p:sp>
        <p:nvSpPr>
          <p:cNvPr id="3" name="Inhaltsplatzhalter 2"/>
          <p:cNvSpPr>
            <a:spLocks noGrp="1"/>
          </p:cNvSpPr>
          <p:nvPr>
            <p:ph idx="1"/>
          </p:nvPr>
        </p:nvSpPr>
        <p:spPr>
          <a:xfrm>
            <a:off x="755650" y="1700213"/>
            <a:ext cx="7776790" cy="4525963"/>
          </a:xfrm>
        </p:spPr>
        <p:txBody>
          <a:bodyPr>
            <a:normAutofit/>
          </a:bodyPr>
          <a:lstStyle>
            <a:lvl1pPr>
              <a:buNone/>
              <a:defRPr sz="1800"/>
            </a:lvl1pPr>
            <a:lvl2pPr>
              <a:buFontTx/>
              <a:buBlip>
                <a:blip r:embed="rId2"/>
              </a:buBlip>
              <a:defRPr sz="1800"/>
            </a:lvl2pPr>
            <a:lvl3pPr marL="1143000" indent="-228600">
              <a:buClr>
                <a:srgbClr val="10A1D1"/>
              </a:buClr>
              <a:buFont typeface="Calibri" pitchFamily="34" charset="0"/>
              <a:buChar char="»"/>
              <a:defRPr sz="1800"/>
            </a:lvl3pPr>
            <a:lvl4pPr marL="1600200" indent="-228600">
              <a:buClr>
                <a:srgbClr val="10A1D1"/>
              </a:buClr>
              <a:buFont typeface="Calibri" pitchFamily="34" charset="0"/>
              <a:buChar char="›"/>
              <a:defRPr sz="1800"/>
            </a:lvl4pPr>
            <a:lvl5pPr marL="2057400" indent="-228600">
              <a:buClr>
                <a:srgbClr val="10A1D1"/>
              </a:buClr>
              <a:buFont typeface="Calibri" pitchFamily="34" charset="0"/>
              <a:buChar char="–"/>
              <a:defRPr sz="1800"/>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Datumsplatzhalter 3"/>
          <p:cNvSpPr>
            <a:spLocks noGrp="1"/>
          </p:cNvSpPr>
          <p:nvPr>
            <p:ph type="dt" sz="half" idx="10"/>
          </p:nvPr>
        </p:nvSpPr>
        <p:spPr>
          <a:xfrm>
            <a:off x="6948264" y="6520259"/>
            <a:ext cx="1008112" cy="365125"/>
          </a:xfrm>
          <a:prstGeom prst="rect">
            <a:avLst/>
          </a:prstGeom>
        </p:spPr>
        <p:txBody>
          <a:bodyPr/>
          <a:lstStyle>
            <a:lvl1pPr>
              <a:defRPr sz="1200">
                <a:solidFill>
                  <a:srgbClr val="0499C8"/>
                </a:solidFill>
              </a:defRPr>
            </a:lvl1pPr>
          </a:lstStyle>
          <a:p>
            <a:r>
              <a:rPr lang="en-US" smtClean="0"/>
              <a:t>22.4.2015</a:t>
            </a:r>
            <a:endParaRPr lang="de-DE" dirty="0"/>
          </a:p>
        </p:txBody>
      </p:sp>
      <p:sp>
        <p:nvSpPr>
          <p:cNvPr id="6" name="Foliennummernplatzhalter 5"/>
          <p:cNvSpPr>
            <a:spLocks noGrp="1"/>
          </p:cNvSpPr>
          <p:nvPr>
            <p:ph type="sldNum" sz="quarter" idx="12"/>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
        <p:nvSpPr>
          <p:cNvPr id="7" name="Fußzeilenplatzhalter 4"/>
          <p:cNvSpPr>
            <a:spLocks noGrp="1"/>
          </p:cNvSpPr>
          <p:nvPr>
            <p:ph type="ftr" sz="quarter" idx="3"/>
          </p:nvPr>
        </p:nvSpPr>
        <p:spPr>
          <a:xfrm>
            <a:off x="755650" y="6520259"/>
            <a:ext cx="6192614" cy="365125"/>
          </a:xfrm>
          <a:prstGeom prst="rect">
            <a:avLst/>
          </a:prstGeom>
        </p:spPr>
        <p:txBody>
          <a:bodyPr/>
          <a:lstStyle>
            <a:lvl1pPr>
              <a:defRPr sz="1200">
                <a:solidFill>
                  <a:srgbClr val="0499C8"/>
                </a:solidFill>
              </a:defRPr>
            </a:lvl1pPr>
          </a:lstStyle>
          <a:p>
            <a:r>
              <a:rPr lang="de-DE" smtClean="0"/>
              <a:t>Manuel Frondel, RWI, RUB, RGS</a:t>
            </a:r>
            <a:endParaRPr lang="de-DE" dirty="0"/>
          </a:p>
        </p:txBody>
      </p:sp>
      <p:sp>
        <p:nvSpPr>
          <p:cNvPr id="8" name="Textplatzhalter 5"/>
          <p:cNvSpPr>
            <a:spLocks noGrp="1"/>
          </p:cNvSpPr>
          <p:nvPr>
            <p:ph type="body" sz="quarter" idx="13"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9" name="Textplatzhalter 4"/>
          <p:cNvSpPr>
            <a:spLocks noGrp="1"/>
          </p:cNvSpPr>
          <p:nvPr>
            <p:ph type="body" sz="quarter" idx="14"/>
          </p:nvPr>
        </p:nvSpPr>
        <p:spPr>
          <a:xfrm>
            <a:off x="755650" y="981076"/>
            <a:ext cx="7777163" cy="719138"/>
          </a:xfrm>
        </p:spPr>
        <p:txBody>
          <a:bodyPr>
            <a:normAutofit/>
          </a:bodyPr>
          <a:lstStyle>
            <a:lvl1pPr marL="0" indent="0">
              <a:buNone/>
              <a:defRPr sz="2400" b="1"/>
            </a:lvl1pPr>
          </a:lstStyle>
          <a:p>
            <a:pPr lvl="0"/>
            <a:r>
              <a:rPr lang="de-DE" smtClean="0"/>
              <a:t>Textmasterformat bearbeiten</a:t>
            </a:r>
          </a:p>
        </p:txBody>
      </p:sp>
    </p:spTree>
    <p:extLst>
      <p:ext uri="{BB962C8B-B14F-4D97-AF65-F5344CB8AC3E}">
        <p14:creationId xmlns:p14="http://schemas.microsoft.com/office/powerpoint/2010/main" xmlns="" val="191752251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755650" y="1700808"/>
            <a:ext cx="3600000" cy="4525963"/>
          </a:xfrm>
        </p:spPr>
        <p:txBody>
          <a:bodyPr>
            <a:normAutofit/>
          </a:bodyPr>
          <a:lstStyle>
            <a:lvl1pPr>
              <a:defRPr sz="2800"/>
            </a:lvl1pPr>
            <a:lvl2pPr marL="180975" indent="-180975">
              <a:buNone/>
              <a:defRPr sz="1800" b="1">
                <a:solidFill>
                  <a:srgbClr val="0FA1D5"/>
                </a:solidFill>
              </a:defRPr>
            </a:lvl2pPr>
            <a:lvl3pPr marL="542925" indent="-180975">
              <a:buFontTx/>
              <a:buBlip>
                <a:blip r:embed="rId2"/>
              </a:buBlip>
              <a:defRPr sz="1800"/>
            </a:lvl3pPr>
            <a:lvl4pPr marL="895350" indent="-180975">
              <a:buFont typeface="Calibri" pitchFamily="34" charset="0"/>
              <a:buChar char="»"/>
              <a:defRPr sz="1800"/>
            </a:lvl4pPr>
            <a:lvl5pPr marL="1257300" indent="-180975">
              <a:buFont typeface="Calibri" pitchFamily="34" charset="0"/>
              <a:buChar char="›"/>
              <a:defRPr sz="1800"/>
            </a:lvl5pPr>
            <a:lvl6pPr>
              <a:defRPr sz="1800"/>
            </a:lvl6pPr>
            <a:lvl7pPr>
              <a:defRPr sz="1800"/>
            </a:lvl7pPr>
            <a:lvl8pPr>
              <a:defRPr sz="1800"/>
            </a:lvl8pPr>
            <a:lvl9pPr>
              <a:defRPr sz="1800"/>
            </a:lvl9pPr>
          </a:lstStyle>
          <a:p>
            <a:pPr lvl="1"/>
            <a:r>
              <a:rPr lang="de-DE" dirty="0" smtClean="0"/>
              <a:t>Erste Ebene</a:t>
            </a:r>
          </a:p>
          <a:p>
            <a:pPr lvl="2"/>
            <a:r>
              <a:rPr lang="de-DE" dirty="0" smtClean="0"/>
              <a:t>Zweite Ebene</a:t>
            </a:r>
          </a:p>
          <a:p>
            <a:pPr lvl="3"/>
            <a:r>
              <a:rPr lang="de-DE" dirty="0" smtClean="0"/>
              <a:t>Dritte Ebene</a:t>
            </a:r>
          </a:p>
          <a:p>
            <a:pPr lvl="4"/>
            <a:r>
              <a:rPr lang="de-DE" dirty="0" smtClean="0"/>
              <a:t>Vierte Ebene</a:t>
            </a:r>
            <a:endParaRPr lang="de-DE" dirty="0"/>
          </a:p>
        </p:txBody>
      </p:sp>
      <p:sp>
        <p:nvSpPr>
          <p:cNvPr id="4" name="Inhaltsplatzhalter 3"/>
          <p:cNvSpPr>
            <a:spLocks noGrp="1"/>
          </p:cNvSpPr>
          <p:nvPr>
            <p:ph sz="half" idx="2" hasCustomPrompt="1"/>
          </p:nvPr>
        </p:nvSpPr>
        <p:spPr>
          <a:xfrm>
            <a:off x="4932040" y="1700808"/>
            <a:ext cx="3600000" cy="4525963"/>
          </a:xfrm>
        </p:spPr>
        <p:txBody>
          <a:bodyPr>
            <a:normAutofit/>
          </a:bodyPr>
          <a:lstStyle>
            <a:lvl1pPr>
              <a:defRPr sz="2800"/>
            </a:lvl1pPr>
            <a:lvl2pPr marL="180975" indent="-180975">
              <a:buNone/>
              <a:defRPr sz="1800" b="1">
                <a:solidFill>
                  <a:srgbClr val="0FA1D5"/>
                </a:solidFill>
              </a:defRPr>
            </a:lvl2pPr>
            <a:lvl3pPr marL="542925" indent="-180975">
              <a:buFontTx/>
              <a:buBlip>
                <a:blip r:embed="rId2"/>
              </a:buBlip>
              <a:defRPr sz="1800"/>
            </a:lvl3pPr>
            <a:lvl4pPr marL="895350" indent="-180975">
              <a:buFont typeface="Calibri" pitchFamily="34" charset="0"/>
              <a:buChar char="»"/>
              <a:defRPr sz="1800"/>
            </a:lvl4pPr>
            <a:lvl5pPr marL="1257300" indent="-180975">
              <a:buFont typeface="Calibri" pitchFamily="34" charset="0"/>
              <a:buChar char="›"/>
              <a:defRPr sz="1800"/>
            </a:lvl5pPr>
            <a:lvl6pPr>
              <a:defRPr sz="1800"/>
            </a:lvl6pPr>
            <a:lvl7pPr>
              <a:defRPr sz="1800"/>
            </a:lvl7pPr>
            <a:lvl8pPr>
              <a:defRPr sz="1800"/>
            </a:lvl8pPr>
            <a:lvl9pPr>
              <a:defRPr sz="1800"/>
            </a:lvl9pPr>
          </a:lstStyle>
          <a:p>
            <a:pPr lvl="1"/>
            <a:r>
              <a:rPr lang="de-DE" dirty="0" smtClean="0"/>
              <a:t>Erste Ebene</a:t>
            </a:r>
          </a:p>
          <a:p>
            <a:pPr lvl="2"/>
            <a:r>
              <a:rPr lang="de-DE" dirty="0" smtClean="0"/>
              <a:t>Zweite Ebene</a:t>
            </a:r>
          </a:p>
          <a:p>
            <a:pPr lvl="3"/>
            <a:r>
              <a:rPr lang="de-DE" dirty="0" smtClean="0"/>
              <a:t>Dritte Ebene</a:t>
            </a:r>
          </a:p>
          <a:p>
            <a:pPr lvl="4"/>
            <a:r>
              <a:rPr lang="de-DE" dirty="0" smtClean="0"/>
              <a:t>Vierte Ebene</a:t>
            </a:r>
            <a:endParaRPr lang="de-DE" dirty="0"/>
          </a:p>
        </p:txBody>
      </p:sp>
      <p:sp>
        <p:nvSpPr>
          <p:cNvPr id="5" name="Datumsplatzhalter 3"/>
          <p:cNvSpPr>
            <a:spLocks noGrp="1"/>
          </p:cNvSpPr>
          <p:nvPr>
            <p:ph type="dt" sz="half" idx="10"/>
          </p:nvPr>
        </p:nvSpPr>
        <p:spPr>
          <a:xfrm>
            <a:off x="6948264" y="6520259"/>
            <a:ext cx="1008112" cy="365125"/>
          </a:xfrm>
          <a:prstGeom prst="rect">
            <a:avLst/>
          </a:prstGeom>
        </p:spPr>
        <p:txBody>
          <a:bodyPr/>
          <a:lstStyle>
            <a:lvl1pPr>
              <a:defRPr sz="1200">
                <a:solidFill>
                  <a:srgbClr val="0499C8"/>
                </a:solidFill>
              </a:defRPr>
            </a:lvl1pPr>
          </a:lstStyle>
          <a:p>
            <a:r>
              <a:rPr lang="en-US" smtClean="0"/>
              <a:t>22.4.2015</a:t>
            </a:r>
            <a:endParaRPr lang="de-DE" dirty="0"/>
          </a:p>
        </p:txBody>
      </p:sp>
      <p:sp>
        <p:nvSpPr>
          <p:cNvPr id="7" name="Foliennummernplatzhalter 5"/>
          <p:cNvSpPr>
            <a:spLocks noGrp="1"/>
          </p:cNvSpPr>
          <p:nvPr>
            <p:ph type="sldNum" sz="quarter" idx="12"/>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
        <p:nvSpPr>
          <p:cNvPr id="8" name="Fußzeilenplatzhalter 4"/>
          <p:cNvSpPr>
            <a:spLocks noGrp="1"/>
          </p:cNvSpPr>
          <p:nvPr>
            <p:ph type="ftr" sz="quarter" idx="3"/>
          </p:nvPr>
        </p:nvSpPr>
        <p:spPr>
          <a:xfrm>
            <a:off x="755650" y="6520259"/>
            <a:ext cx="6192614" cy="365125"/>
          </a:xfrm>
          <a:prstGeom prst="rect">
            <a:avLst/>
          </a:prstGeom>
        </p:spPr>
        <p:txBody>
          <a:bodyPr/>
          <a:lstStyle>
            <a:lvl1pPr>
              <a:defRPr sz="1200">
                <a:solidFill>
                  <a:srgbClr val="0499C8"/>
                </a:solidFill>
              </a:defRPr>
            </a:lvl1pPr>
          </a:lstStyle>
          <a:p>
            <a:r>
              <a:rPr lang="de-DE" smtClean="0"/>
              <a:t>Manuel Frondel, RWI, RUB, RGS</a:t>
            </a:r>
            <a:endParaRPr lang="de-DE" dirty="0"/>
          </a:p>
        </p:txBody>
      </p:sp>
      <p:sp>
        <p:nvSpPr>
          <p:cNvPr id="9" name="Textplatzhalter 5"/>
          <p:cNvSpPr>
            <a:spLocks noGrp="1"/>
          </p:cNvSpPr>
          <p:nvPr>
            <p:ph type="body" sz="quarter" idx="13"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10" name="Textplatzhalter 4"/>
          <p:cNvSpPr>
            <a:spLocks noGrp="1"/>
          </p:cNvSpPr>
          <p:nvPr>
            <p:ph type="body" sz="quarter" idx="14"/>
          </p:nvPr>
        </p:nvSpPr>
        <p:spPr>
          <a:xfrm>
            <a:off x="755650" y="981076"/>
            <a:ext cx="7777163" cy="719138"/>
          </a:xfrm>
        </p:spPr>
        <p:txBody>
          <a:bodyPr>
            <a:normAutofit/>
          </a:bodyPr>
          <a:lstStyle>
            <a:lvl1pPr marL="0" indent="0">
              <a:buNone/>
              <a:defRPr sz="2400" b="1"/>
            </a:lvl1pPr>
          </a:lstStyle>
          <a:p>
            <a:pPr lvl="0"/>
            <a:r>
              <a:rPr lang="de-DE" smtClean="0"/>
              <a:t>Textmasterformat bearbeiten</a:t>
            </a:r>
          </a:p>
        </p:txBody>
      </p:sp>
    </p:spTree>
    <p:extLst>
      <p:ext uri="{BB962C8B-B14F-4D97-AF65-F5344CB8AC3E}">
        <p14:creationId xmlns:p14="http://schemas.microsoft.com/office/powerpoint/2010/main" xmlns="" val="271217980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55700" y="1844824"/>
            <a:ext cx="2808312" cy="914953"/>
          </a:xfrm>
          <a:prstGeom prst="rect">
            <a:avLst/>
          </a:prstGeom>
        </p:spPr>
        <p:txBody>
          <a:bodyPr anchor="b"/>
          <a:lstStyle>
            <a:lvl1pPr algn="l">
              <a:defRPr sz="2000" b="1">
                <a:solidFill>
                  <a:srgbClr val="0FA1D5"/>
                </a:solidFill>
              </a:defRPr>
            </a:lvl1pPr>
          </a:lstStyle>
          <a:p>
            <a:r>
              <a:rPr lang="de-DE" smtClean="0"/>
              <a:t>Titelmasterformat durch Klicken bearbeiten</a:t>
            </a:r>
            <a:endParaRPr lang="de-DE" dirty="0"/>
          </a:p>
        </p:txBody>
      </p:sp>
      <p:sp>
        <p:nvSpPr>
          <p:cNvPr id="3" name="Inhaltsplatzhalter 2"/>
          <p:cNvSpPr>
            <a:spLocks noGrp="1"/>
          </p:cNvSpPr>
          <p:nvPr>
            <p:ph idx="1" hasCustomPrompt="1"/>
          </p:nvPr>
        </p:nvSpPr>
        <p:spPr>
          <a:xfrm>
            <a:off x="3707904" y="1844825"/>
            <a:ext cx="4824536" cy="4608512"/>
          </a:xfrm>
        </p:spPr>
        <p:txBody>
          <a:bodyPr>
            <a:normAutofit/>
          </a:bodyPr>
          <a:lstStyle>
            <a:lvl1pPr marL="0" indent="0">
              <a:buNone/>
              <a:defRPr sz="1800" b="0"/>
            </a:lvl1pPr>
            <a:lvl2pPr>
              <a:defRPr sz="1800"/>
            </a:lvl2pPr>
            <a:lvl3pPr marL="1143000" indent="-228600">
              <a:buFont typeface="Calibri" pitchFamily="34" charset="0"/>
              <a:buChar char="›"/>
              <a:defRPr sz="1800"/>
            </a:lvl3pPr>
            <a:lvl4pPr>
              <a:defRPr sz="1800"/>
            </a:lvl4pPr>
            <a:lvl5pPr>
              <a:defRPr sz="1800"/>
            </a:lvl5pPr>
            <a:lvl6pPr>
              <a:defRPr sz="2000"/>
            </a:lvl6pPr>
            <a:lvl7pPr>
              <a:defRPr sz="2000"/>
            </a:lvl7pPr>
            <a:lvl8pPr>
              <a:defRPr sz="2000"/>
            </a:lvl8pPr>
            <a:lvl9pPr>
              <a:defRPr sz="2000"/>
            </a:lvl9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4" name="Textplatzhalter 3"/>
          <p:cNvSpPr>
            <a:spLocks noGrp="1"/>
          </p:cNvSpPr>
          <p:nvPr>
            <p:ph type="body" sz="half" idx="2"/>
          </p:nvPr>
        </p:nvSpPr>
        <p:spPr>
          <a:xfrm>
            <a:off x="755700" y="2780928"/>
            <a:ext cx="2808312" cy="3693559"/>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a:xfrm>
            <a:off x="6948264" y="6520259"/>
            <a:ext cx="1008112" cy="365125"/>
          </a:xfrm>
          <a:prstGeom prst="rect">
            <a:avLst/>
          </a:prstGeom>
        </p:spPr>
        <p:txBody>
          <a:bodyPr/>
          <a:lstStyle>
            <a:lvl1pPr>
              <a:defRPr sz="1200">
                <a:solidFill>
                  <a:srgbClr val="0499C8"/>
                </a:solidFill>
              </a:defRPr>
            </a:lvl1pPr>
          </a:lstStyle>
          <a:p>
            <a:r>
              <a:rPr lang="en-US" smtClean="0"/>
              <a:t>22.4.2015</a:t>
            </a:r>
            <a:endParaRPr lang="de-DE" dirty="0"/>
          </a:p>
        </p:txBody>
      </p:sp>
      <p:sp>
        <p:nvSpPr>
          <p:cNvPr id="7" name="Foliennummernplatzhalter 5"/>
          <p:cNvSpPr>
            <a:spLocks noGrp="1"/>
          </p:cNvSpPr>
          <p:nvPr>
            <p:ph type="sldNum" sz="quarter" idx="12"/>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
        <p:nvSpPr>
          <p:cNvPr id="8" name="Fußzeilenplatzhalter 4"/>
          <p:cNvSpPr>
            <a:spLocks noGrp="1"/>
          </p:cNvSpPr>
          <p:nvPr>
            <p:ph type="ftr" sz="quarter" idx="3"/>
          </p:nvPr>
        </p:nvSpPr>
        <p:spPr>
          <a:xfrm>
            <a:off x="755650" y="6520259"/>
            <a:ext cx="6192614" cy="365125"/>
          </a:xfrm>
          <a:prstGeom prst="rect">
            <a:avLst/>
          </a:prstGeom>
        </p:spPr>
        <p:txBody>
          <a:bodyPr/>
          <a:lstStyle>
            <a:lvl1pPr>
              <a:defRPr sz="1200">
                <a:solidFill>
                  <a:srgbClr val="0499C8"/>
                </a:solidFill>
              </a:defRPr>
            </a:lvl1pPr>
          </a:lstStyle>
          <a:p>
            <a:r>
              <a:rPr lang="de-DE" smtClean="0"/>
              <a:t>Manuel Frondel, RWI, RUB, RGS</a:t>
            </a:r>
            <a:endParaRPr lang="de-DE" dirty="0"/>
          </a:p>
        </p:txBody>
      </p:sp>
      <p:sp>
        <p:nvSpPr>
          <p:cNvPr id="9" name="Textplatzhalter 5"/>
          <p:cNvSpPr>
            <a:spLocks noGrp="1"/>
          </p:cNvSpPr>
          <p:nvPr>
            <p:ph type="body" sz="quarter" idx="13"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10" name="Textplatzhalter 4"/>
          <p:cNvSpPr>
            <a:spLocks noGrp="1"/>
          </p:cNvSpPr>
          <p:nvPr>
            <p:ph type="body" sz="quarter" idx="14"/>
          </p:nvPr>
        </p:nvSpPr>
        <p:spPr>
          <a:xfrm>
            <a:off x="755650" y="981076"/>
            <a:ext cx="7777163" cy="719138"/>
          </a:xfrm>
        </p:spPr>
        <p:txBody>
          <a:bodyPr>
            <a:normAutofit/>
          </a:bodyPr>
          <a:lstStyle>
            <a:lvl1pPr marL="0" indent="0">
              <a:buNone/>
              <a:defRPr sz="2400" b="1"/>
            </a:lvl1pPr>
          </a:lstStyle>
          <a:p>
            <a:pPr lvl="0"/>
            <a:r>
              <a:rPr lang="de-DE" smtClean="0"/>
              <a:t>Textmasterformat bearbeiten</a:t>
            </a:r>
          </a:p>
        </p:txBody>
      </p:sp>
    </p:spTree>
    <p:extLst>
      <p:ext uri="{BB962C8B-B14F-4D97-AF65-F5344CB8AC3E}">
        <p14:creationId xmlns:p14="http://schemas.microsoft.com/office/powerpoint/2010/main" xmlns="" val="314026441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zwei Aufzählungsfelder">
    <p:spTree>
      <p:nvGrpSpPr>
        <p:cNvPr id="1" name=""/>
        <p:cNvGrpSpPr/>
        <p:nvPr/>
      </p:nvGrpSpPr>
      <p:grpSpPr>
        <a:xfrm>
          <a:off x="0" y="0"/>
          <a:ext cx="0" cy="0"/>
          <a:chOff x="0" y="0"/>
          <a:chExt cx="0" cy="0"/>
        </a:xfrm>
      </p:grpSpPr>
      <p:sp>
        <p:nvSpPr>
          <p:cNvPr id="8" name="Datumsplatzhalter 3"/>
          <p:cNvSpPr>
            <a:spLocks noGrp="1"/>
          </p:cNvSpPr>
          <p:nvPr>
            <p:ph type="dt" sz="half" idx="10"/>
          </p:nvPr>
        </p:nvSpPr>
        <p:spPr>
          <a:xfrm>
            <a:off x="6948264" y="6520259"/>
            <a:ext cx="1008112" cy="365125"/>
          </a:xfrm>
          <a:prstGeom prst="rect">
            <a:avLst/>
          </a:prstGeom>
        </p:spPr>
        <p:txBody>
          <a:bodyPr/>
          <a:lstStyle>
            <a:lvl1pPr>
              <a:defRPr sz="1200">
                <a:solidFill>
                  <a:srgbClr val="0499C8"/>
                </a:solidFill>
              </a:defRPr>
            </a:lvl1pPr>
          </a:lstStyle>
          <a:p>
            <a:r>
              <a:rPr lang="en-US" smtClean="0"/>
              <a:t>22.4.2015</a:t>
            </a:r>
            <a:endParaRPr lang="de-DE" dirty="0"/>
          </a:p>
        </p:txBody>
      </p:sp>
      <p:sp>
        <p:nvSpPr>
          <p:cNvPr id="9" name="Foliennummernplatzhalter 5"/>
          <p:cNvSpPr>
            <a:spLocks noGrp="1"/>
          </p:cNvSpPr>
          <p:nvPr>
            <p:ph type="sldNum" sz="quarter" idx="12"/>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
        <p:nvSpPr>
          <p:cNvPr id="10" name="Fußzeilenplatzhalter 4"/>
          <p:cNvSpPr>
            <a:spLocks noGrp="1"/>
          </p:cNvSpPr>
          <p:nvPr>
            <p:ph type="ftr" sz="quarter" idx="3"/>
          </p:nvPr>
        </p:nvSpPr>
        <p:spPr>
          <a:xfrm>
            <a:off x="755650" y="6520259"/>
            <a:ext cx="6192614" cy="365125"/>
          </a:xfrm>
          <a:prstGeom prst="rect">
            <a:avLst/>
          </a:prstGeom>
        </p:spPr>
        <p:txBody>
          <a:bodyPr/>
          <a:lstStyle>
            <a:lvl1pPr>
              <a:defRPr sz="1200">
                <a:solidFill>
                  <a:srgbClr val="0499C8"/>
                </a:solidFill>
              </a:defRPr>
            </a:lvl1pPr>
          </a:lstStyle>
          <a:p>
            <a:r>
              <a:rPr lang="de-DE" smtClean="0"/>
              <a:t>Manuel Frondel, RWI, RUB, RGS</a:t>
            </a:r>
            <a:endParaRPr lang="de-DE" dirty="0"/>
          </a:p>
        </p:txBody>
      </p:sp>
      <p:sp>
        <p:nvSpPr>
          <p:cNvPr id="5" name="Textplatzhalter 2"/>
          <p:cNvSpPr>
            <a:spLocks noGrp="1"/>
          </p:cNvSpPr>
          <p:nvPr>
            <p:ph type="body" sz="quarter" idx="13"/>
          </p:nvPr>
        </p:nvSpPr>
        <p:spPr>
          <a:xfrm>
            <a:off x="755651" y="1700213"/>
            <a:ext cx="3600000" cy="3816350"/>
          </a:xfrm>
        </p:spPr>
        <p:txBody>
          <a:bodyPr/>
          <a:lstStyle>
            <a:lvl1pPr marL="0" indent="0">
              <a:buNone/>
              <a:defRPr sz="1800" b="1"/>
            </a:lvl1pPr>
            <a:lvl2pPr marL="361950" indent="-180975">
              <a:buFontTx/>
              <a:buBlip>
                <a:blip r:embed="rId2"/>
              </a:buBlip>
              <a:tabLst>
                <a:tab pos="361950" algn="l"/>
              </a:tabLst>
              <a:defRPr sz="1800"/>
            </a:lvl2pPr>
            <a:lvl3pPr marL="714375" indent="-171450">
              <a:buFontTx/>
              <a:buBlip>
                <a:blip r:embed="rId2"/>
              </a:buBlip>
              <a:defRPr sz="1800"/>
            </a:lvl3pPr>
            <a:lvl4pPr marL="1371600" indent="0">
              <a:buNone/>
              <a:defRPr/>
            </a:lvl4pPr>
            <a:lvl5pPr marL="1828800" indent="0">
              <a:buNone/>
              <a:defRPr/>
            </a:lvl5pPr>
          </a:lstStyle>
          <a:p>
            <a:pPr lvl="0"/>
            <a:r>
              <a:rPr lang="de-DE" smtClean="0"/>
              <a:t>Textmasterformat bearbeiten</a:t>
            </a:r>
          </a:p>
          <a:p>
            <a:pPr lvl="1"/>
            <a:r>
              <a:rPr lang="de-DE" smtClean="0"/>
              <a:t>Zweite Ebene</a:t>
            </a:r>
          </a:p>
          <a:p>
            <a:pPr lvl="2"/>
            <a:r>
              <a:rPr lang="de-DE" smtClean="0"/>
              <a:t>Dritte Ebene</a:t>
            </a:r>
          </a:p>
        </p:txBody>
      </p:sp>
      <p:sp>
        <p:nvSpPr>
          <p:cNvPr id="6" name="Textplatzhalter 4"/>
          <p:cNvSpPr>
            <a:spLocks noGrp="1"/>
          </p:cNvSpPr>
          <p:nvPr>
            <p:ph type="body" sz="quarter" idx="14"/>
          </p:nvPr>
        </p:nvSpPr>
        <p:spPr>
          <a:xfrm>
            <a:off x="755650" y="981076"/>
            <a:ext cx="7777163" cy="719138"/>
          </a:xfrm>
        </p:spPr>
        <p:txBody>
          <a:bodyPr>
            <a:normAutofit/>
          </a:bodyPr>
          <a:lstStyle>
            <a:lvl1pPr marL="0" indent="0">
              <a:buNone/>
              <a:defRPr sz="2400" b="1"/>
            </a:lvl1pPr>
          </a:lstStyle>
          <a:p>
            <a:pPr lvl="0"/>
            <a:r>
              <a:rPr lang="de-DE" smtClean="0"/>
              <a:t>Textmasterformat bearbeiten</a:t>
            </a:r>
          </a:p>
        </p:txBody>
      </p:sp>
      <p:sp>
        <p:nvSpPr>
          <p:cNvPr id="7" name="Textplatzhalter 5"/>
          <p:cNvSpPr>
            <a:spLocks noGrp="1"/>
          </p:cNvSpPr>
          <p:nvPr>
            <p:ph type="body" sz="quarter" idx="15"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12" name="Textplatzhalter 2"/>
          <p:cNvSpPr>
            <a:spLocks noGrp="1"/>
          </p:cNvSpPr>
          <p:nvPr>
            <p:ph type="body" sz="quarter" idx="16"/>
          </p:nvPr>
        </p:nvSpPr>
        <p:spPr>
          <a:xfrm>
            <a:off x="4787900" y="1700808"/>
            <a:ext cx="3600000" cy="3816350"/>
          </a:xfrm>
        </p:spPr>
        <p:txBody>
          <a:bodyPr/>
          <a:lstStyle>
            <a:lvl1pPr marL="0" indent="0">
              <a:buNone/>
              <a:defRPr sz="1800" b="1"/>
            </a:lvl1pPr>
            <a:lvl2pPr marL="361950" indent="-180975">
              <a:buFontTx/>
              <a:buBlip>
                <a:blip r:embed="rId2"/>
              </a:buBlip>
              <a:tabLst>
                <a:tab pos="361950" algn="l"/>
              </a:tabLst>
              <a:defRPr sz="1800"/>
            </a:lvl2pPr>
            <a:lvl3pPr marL="714375" indent="-171450">
              <a:buFontTx/>
              <a:buBlip>
                <a:blip r:embed="rId2"/>
              </a:buBlip>
              <a:defRPr sz="1800"/>
            </a:lvl3pPr>
            <a:lvl4pPr marL="1371600" indent="0">
              <a:buNone/>
              <a:defRPr/>
            </a:lvl4pPr>
            <a:lvl5pPr marL="1828800" indent="0">
              <a:buNone/>
              <a:defRPr/>
            </a:lvl5pPr>
          </a:lstStyle>
          <a:p>
            <a:pPr lvl="0"/>
            <a:r>
              <a:rPr lang="de-DE" smtClean="0"/>
              <a:t>Textmasterformat bearbeiten</a:t>
            </a:r>
          </a:p>
          <a:p>
            <a:pPr lvl="1"/>
            <a:r>
              <a:rPr lang="de-DE" smtClean="0"/>
              <a:t>Zweite Ebene</a:t>
            </a:r>
          </a:p>
          <a:p>
            <a:pPr lvl="2"/>
            <a:r>
              <a:rPr lang="de-DE" smtClean="0"/>
              <a:t>Dritte Ebene</a:t>
            </a:r>
          </a:p>
        </p:txBody>
      </p:sp>
    </p:spTree>
    <p:extLst>
      <p:ext uri="{BB962C8B-B14F-4D97-AF65-F5344CB8AC3E}">
        <p14:creationId xmlns:p14="http://schemas.microsoft.com/office/powerpoint/2010/main" xmlns="" val="3679855344"/>
      </p:ext>
    </p:extLst>
  </p:cSld>
  <p:clrMapOvr>
    <a:masterClrMapping/>
  </p:clrMapOvr>
  <p:transition spd="med"/>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3" name="Bildplatzhalter 2"/>
          <p:cNvSpPr>
            <a:spLocks noGrp="1"/>
          </p:cNvSpPr>
          <p:nvPr>
            <p:ph type="pic" idx="1"/>
          </p:nvPr>
        </p:nvSpPr>
        <p:spPr>
          <a:xfrm>
            <a:off x="742354" y="1731963"/>
            <a:ext cx="779008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hasCustomPrompt="1"/>
          </p:nvPr>
        </p:nvSpPr>
        <p:spPr>
          <a:xfrm>
            <a:off x="742354" y="5877272"/>
            <a:ext cx="7790085" cy="57584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smtClean="0"/>
              <a:t>Bildunterschrift (Calibri 14 </a:t>
            </a:r>
            <a:r>
              <a:rPr lang="de-DE" dirty="0" err="1" smtClean="0"/>
              <a:t>pt</a:t>
            </a:r>
            <a:r>
              <a:rPr lang="de-DE" dirty="0" smtClean="0"/>
              <a:t>)</a:t>
            </a:r>
          </a:p>
        </p:txBody>
      </p:sp>
      <p:sp>
        <p:nvSpPr>
          <p:cNvPr id="9" name="Datumsplatzhalter 3"/>
          <p:cNvSpPr>
            <a:spLocks noGrp="1"/>
          </p:cNvSpPr>
          <p:nvPr>
            <p:ph type="dt" sz="half" idx="10"/>
          </p:nvPr>
        </p:nvSpPr>
        <p:spPr>
          <a:xfrm>
            <a:off x="6948264" y="6520259"/>
            <a:ext cx="1008112" cy="365125"/>
          </a:xfrm>
          <a:prstGeom prst="rect">
            <a:avLst/>
          </a:prstGeom>
        </p:spPr>
        <p:txBody>
          <a:bodyPr/>
          <a:lstStyle>
            <a:lvl1pPr>
              <a:defRPr sz="1200">
                <a:solidFill>
                  <a:srgbClr val="0499C8"/>
                </a:solidFill>
              </a:defRPr>
            </a:lvl1pPr>
          </a:lstStyle>
          <a:p>
            <a:r>
              <a:rPr lang="en-US" smtClean="0"/>
              <a:t>22.4.2015</a:t>
            </a:r>
            <a:endParaRPr lang="de-DE" dirty="0"/>
          </a:p>
        </p:txBody>
      </p:sp>
      <p:sp>
        <p:nvSpPr>
          <p:cNvPr id="10" name="Foliennummernplatzhalter 5"/>
          <p:cNvSpPr>
            <a:spLocks noGrp="1"/>
          </p:cNvSpPr>
          <p:nvPr>
            <p:ph type="sldNum" sz="quarter" idx="12"/>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
        <p:nvSpPr>
          <p:cNvPr id="12" name="Fußzeilenplatzhalter 4"/>
          <p:cNvSpPr>
            <a:spLocks noGrp="1"/>
          </p:cNvSpPr>
          <p:nvPr>
            <p:ph type="ftr" sz="quarter" idx="3"/>
          </p:nvPr>
        </p:nvSpPr>
        <p:spPr>
          <a:xfrm>
            <a:off x="755650" y="6520259"/>
            <a:ext cx="6192614" cy="365125"/>
          </a:xfrm>
          <a:prstGeom prst="rect">
            <a:avLst/>
          </a:prstGeom>
        </p:spPr>
        <p:txBody>
          <a:bodyPr/>
          <a:lstStyle>
            <a:lvl1pPr>
              <a:defRPr sz="1200">
                <a:solidFill>
                  <a:srgbClr val="0499C8"/>
                </a:solidFill>
              </a:defRPr>
            </a:lvl1pPr>
          </a:lstStyle>
          <a:p>
            <a:r>
              <a:rPr lang="de-DE" smtClean="0"/>
              <a:t>Manuel Frondel, RWI, RUB, RGS</a:t>
            </a:r>
            <a:endParaRPr lang="de-DE" dirty="0"/>
          </a:p>
        </p:txBody>
      </p:sp>
      <p:sp>
        <p:nvSpPr>
          <p:cNvPr id="6" name="Textplatzhalter 5"/>
          <p:cNvSpPr>
            <a:spLocks noGrp="1"/>
          </p:cNvSpPr>
          <p:nvPr>
            <p:ph type="body" sz="quarter" idx="13" hasCustomPrompt="1"/>
          </p:nvPr>
        </p:nvSpPr>
        <p:spPr>
          <a:xfrm>
            <a:off x="900113" y="116633"/>
            <a:ext cx="7489825" cy="360040"/>
          </a:xfrm>
        </p:spPr>
        <p:txBody>
          <a:bodyPr>
            <a:normAutofit/>
          </a:bodyPr>
          <a:lstStyle>
            <a:lvl1pPr marL="0" indent="0">
              <a:buNone/>
              <a:defRPr sz="1400" baseline="0">
                <a:solidFill>
                  <a:schemeClr val="bg1"/>
                </a:solidFill>
              </a:defRPr>
            </a:lvl1pPr>
          </a:lstStyle>
          <a:p>
            <a:pPr lvl="0"/>
            <a:r>
              <a:rPr lang="de-DE" sz="1400" dirty="0" smtClean="0"/>
              <a:t>Angaben zum </a:t>
            </a:r>
            <a:r>
              <a:rPr lang="de-DE" sz="1400" dirty="0" err="1" smtClean="0"/>
              <a:t>Kapittel</a:t>
            </a:r>
            <a:endParaRPr lang="de-DE" dirty="0"/>
          </a:p>
        </p:txBody>
      </p:sp>
      <p:sp>
        <p:nvSpPr>
          <p:cNvPr id="13" name="Textplatzhalter 4"/>
          <p:cNvSpPr>
            <a:spLocks noGrp="1"/>
          </p:cNvSpPr>
          <p:nvPr>
            <p:ph type="body" sz="quarter" idx="15"/>
          </p:nvPr>
        </p:nvSpPr>
        <p:spPr>
          <a:xfrm>
            <a:off x="755650" y="981076"/>
            <a:ext cx="7777163" cy="719138"/>
          </a:xfrm>
        </p:spPr>
        <p:txBody>
          <a:bodyPr>
            <a:normAutofit/>
          </a:bodyPr>
          <a:lstStyle>
            <a:lvl1pPr marL="0" indent="0">
              <a:buNone/>
              <a:defRPr sz="2400" b="1"/>
            </a:lvl1pPr>
          </a:lstStyle>
          <a:p>
            <a:pPr lvl="0"/>
            <a:r>
              <a:rPr lang="de-DE" smtClean="0"/>
              <a:t>Textmasterformat bearbeiten</a:t>
            </a:r>
          </a:p>
        </p:txBody>
      </p:sp>
    </p:spTree>
    <p:extLst>
      <p:ext uri="{BB962C8B-B14F-4D97-AF65-F5344CB8AC3E}">
        <p14:creationId xmlns:p14="http://schemas.microsoft.com/office/powerpoint/2010/main" xmlns="" val="15252987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Grafik 3" descr="hintergrund_1-01.png"/>
          <p:cNvPicPr>
            <a:picLocks noChangeAspect="1"/>
          </p:cNvPicPr>
          <p:nvPr/>
        </p:nvPicPr>
        <p:blipFill>
          <a:blip r:embed="rId14" cstate="print"/>
          <a:stretch>
            <a:fillRect/>
          </a:stretch>
        </p:blipFill>
        <p:spPr>
          <a:xfrm>
            <a:off x="714" y="0"/>
            <a:ext cx="9142572" cy="6858000"/>
          </a:xfrm>
          <a:prstGeom prst="rect">
            <a:avLst/>
          </a:prstGeom>
        </p:spPr>
      </p:pic>
      <p:sp>
        <p:nvSpPr>
          <p:cNvPr id="3" name="Textplatzhalter 2"/>
          <p:cNvSpPr>
            <a:spLocks noGrp="1"/>
          </p:cNvSpPr>
          <p:nvPr>
            <p:ph type="body" idx="1"/>
          </p:nvPr>
        </p:nvSpPr>
        <p:spPr>
          <a:xfrm>
            <a:off x="914400" y="1412875"/>
            <a:ext cx="8229600" cy="4680519"/>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Datumsplatzhalter 3"/>
          <p:cNvSpPr>
            <a:spLocks noGrp="1"/>
          </p:cNvSpPr>
          <p:nvPr>
            <p:ph type="dt" sz="half" idx="2"/>
          </p:nvPr>
        </p:nvSpPr>
        <p:spPr>
          <a:xfrm>
            <a:off x="6948264" y="6520259"/>
            <a:ext cx="1008112" cy="365125"/>
          </a:xfrm>
          <a:prstGeom prst="rect">
            <a:avLst/>
          </a:prstGeom>
        </p:spPr>
        <p:txBody>
          <a:bodyPr/>
          <a:lstStyle>
            <a:lvl1pPr>
              <a:defRPr sz="1200">
                <a:solidFill>
                  <a:srgbClr val="0499C8"/>
                </a:solidFill>
              </a:defRPr>
            </a:lvl1pPr>
          </a:lstStyle>
          <a:p>
            <a:r>
              <a:rPr lang="en-US" smtClean="0"/>
              <a:t>22.4.2015</a:t>
            </a:r>
            <a:endParaRPr lang="de-DE" dirty="0"/>
          </a:p>
        </p:txBody>
      </p:sp>
      <p:sp>
        <p:nvSpPr>
          <p:cNvPr id="6" name="Fußzeilenplatzhalter 4"/>
          <p:cNvSpPr>
            <a:spLocks noGrp="1"/>
          </p:cNvSpPr>
          <p:nvPr>
            <p:ph type="ftr" sz="quarter" idx="3"/>
          </p:nvPr>
        </p:nvSpPr>
        <p:spPr>
          <a:xfrm>
            <a:off x="755650" y="6520259"/>
            <a:ext cx="6192614" cy="365125"/>
          </a:xfrm>
          <a:prstGeom prst="rect">
            <a:avLst/>
          </a:prstGeom>
        </p:spPr>
        <p:txBody>
          <a:bodyPr/>
          <a:lstStyle>
            <a:lvl1pPr>
              <a:defRPr sz="1200">
                <a:solidFill>
                  <a:srgbClr val="0499C8"/>
                </a:solidFill>
              </a:defRPr>
            </a:lvl1pPr>
          </a:lstStyle>
          <a:p>
            <a:r>
              <a:rPr lang="de-DE" smtClean="0"/>
              <a:t>Manuel Frondel, RWI, RUB, RGS</a:t>
            </a:r>
            <a:endParaRPr lang="de-DE" dirty="0"/>
          </a:p>
        </p:txBody>
      </p:sp>
      <p:sp>
        <p:nvSpPr>
          <p:cNvPr id="7" name="Foliennummernplatzhalter 5"/>
          <p:cNvSpPr>
            <a:spLocks noGrp="1"/>
          </p:cNvSpPr>
          <p:nvPr>
            <p:ph type="sldNum" sz="quarter" idx="4"/>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Tree>
    <p:extLst>
      <p:ext uri="{BB962C8B-B14F-4D97-AF65-F5344CB8AC3E}">
        <p14:creationId xmlns:p14="http://schemas.microsoft.com/office/powerpoint/2010/main" xmlns="" val="3545652105"/>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rgbClr val="0499C8"/>
        </a:buClr>
        <a:buFont typeface="Verdana"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rgbClr val="0499C8"/>
        </a:buClr>
        <a:buFont typeface="Calibri"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rgbClr val="0499C8"/>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0499C8"/>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0499C8"/>
        </a:buClr>
        <a:buFont typeface="Calibri"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Grafik 3" descr="hintergrund_1-01.png"/>
          <p:cNvPicPr>
            <a:picLocks noChangeAspect="1"/>
          </p:cNvPicPr>
          <p:nvPr/>
        </p:nvPicPr>
        <p:blipFill>
          <a:blip r:embed="rId16" cstate="print"/>
          <a:stretch>
            <a:fillRect/>
          </a:stretch>
        </p:blipFill>
        <p:spPr>
          <a:xfrm>
            <a:off x="714" y="0"/>
            <a:ext cx="9142572" cy="6858000"/>
          </a:xfrm>
          <a:prstGeom prst="rect">
            <a:avLst/>
          </a:prstGeom>
        </p:spPr>
      </p:pic>
      <p:sp>
        <p:nvSpPr>
          <p:cNvPr id="3" name="Textplatzhalter 2"/>
          <p:cNvSpPr>
            <a:spLocks noGrp="1"/>
          </p:cNvSpPr>
          <p:nvPr>
            <p:ph type="body" idx="1"/>
          </p:nvPr>
        </p:nvSpPr>
        <p:spPr>
          <a:xfrm>
            <a:off x="914400" y="1412875"/>
            <a:ext cx="8229600" cy="4680519"/>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Datumsplatzhalter 3"/>
          <p:cNvSpPr>
            <a:spLocks noGrp="1"/>
          </p:cNvSpPr>
          <p:nvPr>
            <p:ph type="dt" sz="half" idx="2"/>
          </p:nvPr>
        </p:nvSpPr>
        <p:spPr>
          <a:xfrm>
            <a:off x="6948264" y="6520259"/>
            <a:ext cx="1008112" cy="365125"/>
          </a:xfrm>
          <a:prstGeom prst="rect">
            <a:avLst/>
          </a:prstGeom>
        </p:spPr>
        <p:txBody>
          <a:bodyPr/>
          <a:lstStyle>
            <a:lvl1pPr>
              <a:defRPr sz="1200">
                <a:solidFill>
                  <a:srgbClr val="0499C8"/>
                </a:solidFill>
              </a:defRPr>
            </a:lvl1pPr>
          </a:lstStyle>
          <a:p>
            <a:fld id="{744CD2CD-2C89-4397-8B2B-862E11A081C7}" type="datetime1">
              <a:rPr lang="en-US" smtClean="0"/>
              <a:pPr/>
              <a:t>3/29/2017</a:t>
            </a:fld>
            <a:endParaRPr lang="de-DE" dirty="0"/>
          </a:p>
        </p:txBody>
      </p:sp>
      <p:sp>
        <p:nvSpPr>
          <p:cNvPr id="6" name="Fußzeilenplatzhalter 4"/>
          <p:cNvSpPr>
            <a:spLocks noGrp="1"/>
          </p:cNvSpPr>
          <p:nvPr>
            <p:ph type="ftr" sz="quarter" idx="3"/>
          </p:nvPr>
        </p:nvSpPr>
        <p:spPr>
          <a:xfrm>
            <a:off x="251520" y="6520259"/>
            <a:ext cx="6696744" cy="365125"/>
          </a:xfrm>
          <a:prstGeom prst="rect">
            <a:avLst/>
          </a:prstGeom>
        </p:spPr>
        <p:txBody>
          <a:bodyPr/>
          <a:lstStyle>
            <a:lvl1pPr>
              <a:defRPr sz="1200">
                <a:solidFill>
                  <a:srgbClr val="0499C8"/>
                </a:solidFill>
              </a:defRPr>
            </a:lvl1pPr>
          </a:lstStyle>
          <a:p>
            <a:r>
              <a:rPr lang="de-DE" smtClean="0"/>
              <a:t>Frondel - Zahlungsbereitschaft für grünen Strom</a:t>
            </a:r>
            <a:endParaRPr lang="de-DE" dirty="0"/>
          </a:p>
        </p:txBody>
      </p:sp>
      <p:sp>
        <p:nvSpPr>
          <p:cNvPr id="7" name="Foliennummernplatzhalter 5"/>
          <p:cNvSpPr>
            <a:spLocks noGrp="1"/>
          </p:cNvSpPr>
          <p:nvPr>
            <p:ph type="sldNum" sz="quarter" idx="4"/>
          </p:nvPr>
        </p:nvSpPr>
        <p:spPr>
          <a:xfrm>
            <a:off x="7993360" y="6520259"/>
            <a:ext cx="899120" cy="365125"/>
          </a:xfrm>
          <a:prstGeom prst="rect">
            <a:avLst/>
          </a:prstGeom>
        </p:spPr>
        <p:txBody>
          <a:bodyPr/>
          <a:lstStyle>
            <a:lvl1pPr>
              <a:defRPr sz="1200">
                <a:solidFill>
                  <a:srgbClr val="0499C8"/>
                </a:solidFill>
              </a:defRPr>
            </a:lvl1pPr>
          </a:lstStyle>
          <a:p>
            <a:fld id="{A74039B9-63C9-4D81-9C5C-DF2F64380BFE}" type="slidenum">
              <a:rPr lang="de-DE" smtClean="0"/>
              <a:pPr/>
              <a:t>‹Nr.›</a:t>
            </a:fld>
            <a:endParaRPr lang="de-DE" dirty="0"/>
          </a:p>
        </p:txBody>
      </p:sp>
    </p:spTree>
    <p:extLst>
      <p:ext uri="{BB962C8B-B14F-4D97-AF65-F5344CB8AC3E}">
        <p14:creationId xmlns:p14="http://schemas.microsoft.com/office/powerpoint/2010/main" xmlns="" val="27105138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rgbClr val="0499C8"/>
        </a:buClr>
        <a:buFont typeface="Verdana"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rgbClr val="0499C8"/>
        </a:buClr>
        <a:buFont typeface="Calibri"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rgbClr val="0499C8"/>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0499C8"/>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0499C8"/>
        </a:buClr>
        <a:buFont typeface="Calibri"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
          </p:nvPr>
        </p:nvSpPr>
        <p:spPr/>
        <p:txBody>
          <a:bodyPr>
            <a:normAutofit/>
          </a:bodyPr>
          <a:lstStyle/>
          <a:p>
            <a:r>
              <a:rPr lang="de-DE" sz="1800" dirty="0"/>
              <a:t>Manuel Frondel</a:t>
            </a:r>
          </a:p>
          <a:p>
            <a:endParaRPr lang="de-DE" dirty="0"/>
          </a:p>
        </p:txBody>
      </p:sp>
      <p:sp>
        <p:nvSpPr>
          <p:cNvPr id="3" name="Inhaltsplatzhalter 2"/>
          <p:cNvSpPr>
            <a:spLocks noGrp="1"/>
          </p:cNvSpPr>
          <p:nvPr>
            <p:ph sz="quarter" idx="13"/>
          </p:nvPr>
        </p:nvSpPr>
        <p:spPr>
          <a:xfrm>
            <a:off x="884023" y="2348880"/>
            <a:ext cx="7288427" cy="1368425"/>
          </a:xfrm>
        </p:spPr>
        <p:txBody>
          <a:bodyPr>
            <a:normAutofit/>
          </a:bodyPr>
          <a:lstStyle/>
          <a:p>
            <a:r>
              <a:rPr lang="de-DE" sz="2800" dirty="0" smtClean="0"/>
              <a:t>Die Defizite </a:t>
            </a:r>
            <a:r>
              <a:rPr lang="de-DE" sz="2800" dirty="0"/>
              <a:t>der </a:t>
            </a:r>
            <a:r>
              <a:rPr lang="de-DE" sz="2800" dirty="0" smtClean="0"/>
              <a:t>Energiewende</a:t>
            </a:r>
            <a:endParaRPr lang="de-DE" sz="2800" dirty="0"/>
          </a:p>
        </p:txBody>
      </p:sp>
      <p:sp>
        <p:nvSpPr>
          <p:cNvPr id="4" name="Inhaltsplatzhalter 3"/>
          <p:cNvSpPr>
            <a:spLocks noGrp="1"/>
          </p:cNvSpPr>
          <p:nvPr>
            <p:ph sz="quarter" idx="14"/>
          </p:nvPr>
        </p:nvSpPr>
        <p:spPr>
          <a:xfrm>
            <a:off x="900112" y="4581128"/>
            <a:ext cx="6480200" cy="1800225"/>
          </a:xfrm>
        </p:spPr>
        <p:txBody>
          <a:bodyPr/>
          <a:lstStyle/>
          <a:p>
            <a:r>
              <a:rPr lang="de-DE" dirty="0" smtClean="0"/>
              <a:t>RWI Leibniz-Institut für Wirtschaftsforschung </a:t>
            </a:r>
          </a:p>
          <a:p>
            <a:r>
              <a:rPr lang="de-DE" dirty="0" smtClean="0"/>
              <a:t>Ruhr-Universität Bochum (RUB)</a:t>
            </a:r>
          </a:p>
          <a:p>
            <a:r>
              <a:rPr lang="de-DE" dirty="0" smtClean="0"/>
              <a:t>Ruhr-Graduate School in Economics (RGS)</a:t>
            </a:r>
          </a:p>
          <a:p>
            <a:endParaRPr lang="de-DE" dirty="0"/>
          </a:p>
        </p:txBody>
      </p:sp>
      <p:sp>
        <p:nvSpPr>
          <p:cNvPr id="5" name="Textplatzhalter 4"/>
          <p:cNvSpPr>
            <a:spLocks noGrp="1"/>
          </p:cNvSpPr>
          <p:nvPr>
            <p:ph type="body" sz="quarter" idx="15"/>
          </p:nvPr>
        </p:nvSpPr>
        <p:spPr/>
        <p:txBody>
          <a:bodyPr/>
          <a:lstStyle/>
          <a:p>
            <a:r>
              <a:rPr lang="de-DE" dirty="0" smtClean="0"/>
              <a:t>Umwelt und Ressourcen</a:t>
            </a:r>
            <a:endParaRPr lang="de-DE" dirty="0"/>
          </a:p>
        </p:txBody>
      </p:sp>
    </p:spTree>
    <p:extLst>
      <p:ext uri="{BB962C8B-B14F-4D97-AF65-F5344CB8AC3E}">
        <p14:creationId xmlns:p14="http://schemas.microsoft.com/office/powerpoint/2010/main" xmlns="" val="40926160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A74039B9-63C9-4D81-9C5C-DF2F64380BFE}" type="slidenum">
              <a:rPr lang="de-DE" smtClean="0"/>
              <a:pPr/>
              <a:t>10</a:t>
            </a:fld>
            <a:endParaRPr lang="de-DE" dirty="0"/>
          </a:p>
        </p:txBody>
      </p:sp>
      <p:sp>
        <p:nvSpPr>
          <p:cNvPr id="4" name="Fußzeilenplatzhalter 3"/>
          <p:cNvSpPr>
            <a:spLocks noGrp="1"/>
          </p:cNvSpPr>
          <p:nvPr>
            <p:ph type="ftr" sz="quarter" idx="3"/>
          </p:nvPr>
        </p:nvSpPr>
        <p:spPr/>
        <p:txBody>
          <a:bodyPr/>
          <a:lstStyle/>
          <a:p>
            <a:r>
              <a:rPr lang="de-DE" smtClean="0"/>
              <a:t>Manuel Frondel, RWI, RUB, RGS</a:t>
            </a:r>
            <a:endParaRPr lang="de-DE" dirty="0"/>
          </a:p>
        </p:txBody>
      </p:sp>
      <p:sp>
        <p:nvSpPr>
          <p:cNvPr id="5" name="Textplatzhalter 4"/>
          <p:cNvSpPr>
            <a:spLocks noGrp="1"/>
          </p:cNvSpPr>
          <p:nvPr>
            <p:ph type="body" sz="quarter" idx="13"/>
          </p:nvPr>
        </p:nvSpPr>
        <p:spPr>
          <a:xfrm>
            <a:off x="591817" y="1335758"/>
            <a:ext cx="7777163" cy="4829546"/>
          </a:xfrm>
        </p:spPr>
        <p:txBody>
          <a:bodyPr>
            <a:noAutofit/>
          </a:bodyPr>
          <a:lstStyle/>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r>
              <a:rPr lang="de-DE" altLang="de-DE" dirty="0"/>
              <a:t>… </a:t>
            </a:r>
            <a:r>
              <a:rPr lang="de-DE" altLang="de-DE" dirty="0" smtClean="0"/>
              <a:t>um die Zunahme von Ineffizienzen zu vermeiden: Das </a:t>
            </a:r>
            <a:r>
              <a:rPr lang="de-DE" altLang="de-DE" dirty="0"/>
              <a:t>häufige Überangebot von grünem Strom sorgt für die Zunahme der Stunden mit negativen Strompreisen: </a:t>
            </a: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smtClean="0"/>
          </a:p>
          <a:p>
            <a:pPr marL="627063" lvl="1" indent="-265113">
              <a:lnSpc>
                <a:spcPct val="120000"/>
              </a:lnSpc>
              <a:buFont typeface="Arial" panose="020B0604020202020204" pitchFamily="34" charset="0"/>
              <a:buChar char="•"/>
              <a:tabLst>
                <a:tab pos="622300" algn="l"/>
              </a:tabLst>
            </a:pPr>
            <a:r>
              <a:rPr lang="de-DE" altLang="de-DE" dirty="0" smtClean="0"/>
              <a:t>Agora Energiewende: Bis 2020 Zunahme der Zahl an Stunden mit negativen Preisen auf 1 000 Stunden pro Jahr. </a:t>
            </a:r>
          </a:p>
          <a:p>
            <a:pPr marL="627063" lvl="1" indent="-265113">
              <a:lnSpc>
                <a:spcPct val="120000"/>
              </a:lnSpc>
              <a:buFont typeface="Arial" panose="020B0604020202020204" pitchFamily="34" charset="0"/>
              <a:buChar char="•"/>
              <a:tabLst>
                <a:tab pos="622300" algn="l"/>
              </a:tabLst>
            </a:pPr>
            <a:r>
              <a:rPr lang="de-DE" altLang="de-DE" dirty="0" smtClean="0"/>
              <a:t>Das Recht auf jederzeitige Einspeisung von grünem Strom muss fallen bzw. beschnitten werden.</a:t>
            </a:r>
          </a:p>
          <a:p>
            <a:pPr marL="627063" lvl="1" indent="-265113">
              <a:lnSpc>
                <a:spcPct val="120000"/>
              </a:lnSpc>
              <a:buFont typeface="Arial" panose="020B0604020202020204" pitchFamily="34" charset="0"/>
              <a:buChar char="•"/>
              <a:tabLst>
                <a:tab pos="622300" algn="l"/>
              </a:tabLst>
            </a:pPr>
            <a:r>
              <a:rPr lang="de-DE" altLang="de-DE" dirty="0"/>
              <a:t>Pfingstsonntag 2016, 14 Uhr: Erstmals wurde Strombedarf zu 100% mit grünem Strom gedeckt</a:t>
            </a:r>
            <a:r>
              <a:rPr lang="de-DE" altLang="de-DE" dirty="0" smtClean="0"/>
              <a:t>.    </a:t>
            </a:r>
          </a:p>
          <a:p>
            <a:pPr>
              <a:lnSpc>
                <a:spcPct val="120000"/>
              </a:lnSpc>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r>
              <a:rPr lang="de-DE" altLang="de-DE" dirty="0" smtClean="0"/>
              <a:t>… um die Strompreisrückgänge an der Börse zu dämpfen. </a:t>
            </a:r>
            <a:r>
              <a:rPr lang="de-DE" altLang="de-DE" dirty="0"/>
              <a:t>Profitabilität der konventionellen Kraftwerke sinkt im in </a:t>
            </a:r>
            <a:r>
              <a:rPr lang="de-DE" altLang="de-DE" dirty="0" err="1"/>
              <a:t>In</a:t>
            </a:r>
            <a:r>
              <a:rPr lang="de-DE" altLang="de-DE" dirty="0"/>
              <a:t>- und Ausland, immer mehr Kraftwerke werden stillgelegt. </a:t>
            </a: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smtClean="0"/>
          </a:p>
          <a:p>
            <a:pPr marL="444500" lvl="1" indent="-355600" eaLnBrk="0" fontAlgn="base" hangingPunct="0">
              <a:lnSpc>
                <a:spcPct val="120000"/>
              </a:lnSpc>
              <a:spcAft>
                <a:spcPct val="20000"/>
              </a:spcAft>
              <a:buClr>
                <a:srgbClr val="3C8C93"/>
              </a:buClr>
              <a:buFont typeface="Symbol" pitchFamily="18" charset="2"/>
              <a:buChar char="Þ"/>
              <a:tabLst>
                <a:tab pos="622300" algn="l"/>
              </a:tabLst>
            </a:pPr>
            <a:endParaRPr lang="de-DE" altLang="de-DE" kern="0" dirty="0"/>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a:p>
          <a:p>
            <a:pPr marL="265113" indent="-265113">
              <a:lnSpc>
                <a:spcPct val="120000"/>
              </a:lnSpc>
              <a:buFont typeface="Arial" panose="020B0604020202020204" pitchFamily="34" charset="0"/>
              <a:buChar char="•"/>
              <a:tabLst>
                <a:tab pos="622300" algn="l"/>
              </a:tabLst>
            </a:pPr>
            <a:endParaRPr lang="de-DE" altLang="de-DE" dirty="0"/>
          </a:p>
          <a:p>
            <a:endParaRPr lang="en-US" dirty="0"/>
          </a:p>
        </p:txBody>
      </p:sp>
      <p:sp>
        <p:nvSpPr>
          <p:cNvPr id="6" name="Textplatzhalter 5"/>
          <p:cNvSpPr>
            <a:spLocks noGrp="1"/>
          </p:cNvSpPr>
          <p:nvPr>
            <p:ph type="body" sz="quarter" idx="14"/>
          </p:nvPr>
        </p:nvSpPr>
        <p:spPr>
          <a:xfrm>
            <a:off x="755650" y="1125686"/>
            <a:ext cx="7777163" cy="719138"/>
          </a:xfrm>
        </p:spPr>
        <p:txBody>
          <a:bodyPr>
            <a:normAutofit/>
          </a:bodyPr>
          <a:lstStyle/>
          <a:p>
            <a:r>
              <a:rPr lang="de-DE" altLang="de-DE" dirty="0" smtClean="0"/>
              <a:t>Ausbau der Erneuerbaren drosseln …</a:t>
            </a:r>
            <a:endParaRPr lang="en-US" dirty="0"/>
          </a:p>
        </p:txBody>
      </p:sp>
      <p:sp>
        <p:nvSpPr>
          <p:cNvPr id="7" name="Textplatzhalter 6"/>
          <p:cNvSpPr>
            <a:spLocks noGrp="1"/>
          </p:cNvSpPr>
          <p:nvPr>
            <p:ph type="body" sz="quarter" idx="15"/>
          </p:nvPr>
        </p:nvSpPr>
        <p:spPr/>
        <p:txBody>
          <a:bodyPr/>
          <a:lstStyle/>
          <a:p>
            <a:r>
              <a:rPr lang="de-DE" altLang="de-DE" dirty="0" smtClean="0"/>
              <a:t>Was ist zu tun? </a:t>
            </a:r>
            <a:endParaRPr lang="en-US" dirty="0"/>
          </a:p>
          <a:p>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00225" y="2962399"/>
            <a:ext cx="5780087" cy="682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06639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A74039B9-63C9-4D81-9C5C-DF2F64380BFE}" type="slidenum">
              <a:rPr lang="de-DE" smtClean="0"/>
              <a:pPr/>
              <a:t>11</a:t>
            </a:fld>
            <a:endParaRPr lang="de-DE" dirty="0"/>
          </a:p>
        </p:txBody>
      </p:sp>
      <p:sp>
        <p:nvSpPr>
          <p:cNvPr id="4" name="Fußzeilenplatzhalter 3"/>
          <p:cNvSpPr>
            <a:spLocks noGrp="1"/>
          </p:cNvSpPr>
          <p:nvPr>
            <p:ph type="ftr" sz="quarter" idx="3"/>
          </p:nvPr>
        </p:nvSpPr>
        <p:spPr/>
        <p:txBody>
          <a:bodyPr/>
          <a:lstStyle/>
          <a:p>
            <a:r>
              <a:rPr lang="de-DE" smtClean="0"/>
              <a:t>Manuel Frondel, RWI, RUB, RGS</a:t>
            </a:r>
            <a:endParaRPr lang="de-DE" dirty="0"/>
          </a:p>
        </p:txBody>
      </p:sp>
      <p:sp>
        <p:nvSpPr>
          <p:cNvPr id="5" name="Textplatzhalter 4"/>
          <p:cNvSpPr>
            <a:spLocks noGrp="1"/>
          </p:cNvSpPr>
          <p:nvPr>
            <p:ph type="body" sz="quarter" idx="13"/>
          </p:nvPr>
        </p:nvSpPr>
        <p:spPr>
          <a:xfrm>
            <a:off x="591817" y="1335758"/>
            <a:ext cx="7777163" cy="4829546"/>
          </a:xfrm>
        </p:spPr>
        <p:txBody>
          <a:bodyPr>
            <a:noAutofit/>
          </a:bodyPr>
          <a:lstStyle/>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a:p>
          <a:p>
            <a:pPr marL="265113" indent="-265113">
              <a:lnSpc>
                <a:spcPct val="120000"/>
              </a:lnSpc>
              <a:buFont typeface="Arial" panose="020B0604020202020204" pitchFamily="34" charset="0"/>
              <a:buChar char="•"/>
              <a:tabLst>
                <a:tab pos="622300" algn="l"/>
              </a:tabLst>
            </a:pPr>
            <a:r>
              <a:rPr lang="de-DE" altLang="de-DE" dirty="0" smtClean="0"/>
              <a:t>… die Erneuerbaren-Ziele nicht frühzeitig und übermäßig zu übertreffen und dadurch die Kostenbelastung er Verbraucher zu dämpfen.      </a:t>
            </a:r>
            <a:endParaRPr lang="de-DE" altLang="de-DE" dirty="0"/>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r>
              <a:rPr lang="de-DE" altLang="de-DE" dirty="0" smtClean="0"/>
              <a:t>… </a:t>
            </a:r>
            <a:r>
              <a:rPr lang="de-DE" altLang="de-DE" dirty="0"/>
              <a:t>um </a:t>
            </a:r>
            <a:r>
              <a:rPr lang="de-DE" altLang="de-DE" dirty="0" smtClean="0"/>
              <a:t>den Erneuerbaren-Ausbau </a:t>
            </a:r>
            <a:r>
              <a:rPr lang="de-DE" altLang="de-DE" dirty="0"/>
              <a:t>mit dem </a:t>
            </a:r>
            <a:r>
              <a:rPr lang="de-DE" altLang="de-DE" dirty="0" smtClean="0"/>
              <a:t>sehr schleppend </a:t>
            </a:r>
            <a:r>
              <a:rPr lang="de-DE" altLang="de-DE" dirty="0"/>
              <a:t>voranschreitenden Netzausbau - in Deutschland und über Grenzen hinweg - zu synchronisieren. </a:t>
            </a:r>
            <a:r>
              <a:rPr lang="de-DE" altLang="de-DE" dirty="0" smtClean="0"/>
              <a:t> Ansonsten wird immer mehr grüner Strom erzeugt, der nicht mehr zu den Nachfragern transportiert werden kann.  </a:t>
            </a:r>
            <a:endParaRPr lang="de-DE" altLang="de-DE" dirty="0"/>
          </a:p>
          <a:p>
            <a:pPr marL="444500" lvl="1" indent="-355600" eaLnBrk="0" fontAlgn="base" hangingPunct="0">
              <a:lnSpc>
                <a:spcPct val="120000"/>
              </a:lnSpc>
              <a:spcAft>
                <a:spcPct val="20000"/>
              </a:spcAft>
              <a:buClr>
                <a:srgbClr val="3C8C93"/>
              </a:buClr>
              <a:buFont typeface="Symbol" pitchFamily="18" charset="2"/>
              <a:buChar char="Þ"/>
              <a:tabLst>
                <a:tab pos="622300" algn="l"/>
              </a:tabLst>
            </a:pPr>
            <a:r>
              <a:rPr lang="de-DE" altLang="de-DE" kern="0" dirty="0" smtClean="0">
                <a:solidFill>
                  <a:prstClr val="black"/>
                </a:solidFill>
              </a:rPr>
              <a:t>Erneuerbaren-Anlagen müssen immer öfter abgeschaltet werden. 90% des hypothetisch erzeugten Stroms wird trotzdem vergütet. </a:t>
            </a:r>
          </a:p>
          <a:p>
            <a:pPr marL="444500" lvl="1" indent="-355600" eaLnBrk="0" fontAlgn="base" hangingPunct="0">
              <a:lnSpc>
                <a:spcPct val="120000"/>
              </a:lnSpc>
              <a:spcAft>
                <a:spcPct val="20000"/>
              </a:spcAft>
              <a:buClr>
                <a:srgbClr val="3C8C93"/>
              </a:buClr>
              <a:buFont typeface="Symbol" pitchFamily="18" charset="2"/>
              <a:buChar char="Þ"/>
              <a:tabLst>
                <a:tab pos="622300" algn="l"/>
              </a:tabLst>
            </a:pPr>
            <a:r>
              <a:rPr lang="de-DE" altLang="de-DE" kern="0" dirty="0" smtClean="0">
                <a:solidFill>
                  <a:prstClr val="black"/>
                </a:solidFill>
              </a:rPr>
              <a:t>Kosten 2015: 0,5 Mrd. Euro.   </a:t>
            </a:r>
            <a:endParaRPr lang="de-DE" altLang="de-DE" kern="0" dirty="0">
              <a:solidFill>
                <a:prstClr val="black"/>
              </a:solidFill>
            </a:endParaRPr>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a:p>
          <a:p>
            <a:pPr marL="265113" indent="-265113">
              <a:lnSpc>
                <a:spcPct val="120000"/>
              </a:lnSpc>
              <a:buFont typeface="Arial" panose="020B0604020202020204" pitchFamily="34" charset="0"/>
              <a:buChar char="•"/>
              <a:tabLst>
                <a:tab pos="622300" algn="l"/>
              </a:tabLst>
            </a:pPr>
            <a:endParaRPr lang="de-DE" altLang="de-DE" dirty="0"/>
          </a:p>
          <a:p>
            <a:endParaRPr lang="en-US" dirty="0"/>
          </a:p>
        </p:txBody>
      </p:sp>
      <p:sp>
        <p:nvSpPr>
          <p:cNvPr id="6" name="Textplatzhalter 5"/>
          <p:cNvSpPr>
            <a:spLocks noGrp="1"/>
          </p:cNvSpPr>
          <p:nvPr>
            <p:ph type="body" sz="quarter" idx="14"/>
          </p:nvPr>
        </p:nvSpPr>
        <p:spPr>
          <a:xfrm>
            <a:off x="755650" y="1125686"/>
            <a:ext cx="7777163" cy="719138"/>
          </a:xfrm>
        </p:spPr>
        <p:txBody>
          <a:bodyPr>
            <a:normAutofit/>
          </a:bodyPr>
          <a:lstStyle/>
          <a:p>
            <a:r>
              <a:rPr lang="de-DE" altLang="de-DE" dirty="0" smtClean="0"/>
              <a:t>Ausbau der Erneuerbaren drosseln …</a:t>
            </a:r>
            <a:endParaRPr lang="en-US" dirty="0"/>
          </a:p>
        </p:txBody>
      </p:sp>
      <p:sp>
        <p:nvSpPr>
          <p:cNvPr id="7" name="Textplatzhalter 6"/>
          <p:cNvSpPr>
            <a:spLocks noGrp="1"/>
          </p:cNvSpPr>
          <p:nvPr>
            <p:ph type="body" sz="quarter" idx="15"/>
          </p:nvPr>
        </p:nvSpPr>
        <p:spPr/>
        <p:txBody>
          <a:bodyPr/>
          <a:lstStyle/>
          <a:p>
            <a:r>
              <a:rPr lang="de-DE" altLang="de-DE" dirty="0" smtClean="0"/>
              <a:t>Was ist zu tun? </a:t>
            </a:r>
            <a:endParaRPr lang="en-US" dirty="0"/>
          </a:p>
          <a:p>
            <a:endParaRPr lang="en-US" dirty="0"/>
          </a:p>
        </p:txBody>
      </p:sp>
    </p:spTree>
    <p:extLst>
      <p:ext uri="{BB962C8B-B14F-4D97-AF65-F5344CB8AC3E}">
        <p14:creationId xmlns:p14="http://schemas.microsoft.com/office/powerpoint/2010/main" xmlns="" val="29737895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smtClean="0"/>
              <a:t>22.4.2015</a:t>
            </a:r>
            <a:endParaRPr lang="de-DE" dirty="0"/>
          </a:p>
        </p:txBody>
      </p:sp>
      <p:sp>
        <p:nvSpPr>
          <p:cNvPr id="3" name="Foliennummernplatzhalter 2"/>
          <p:cNvSpPr>
            <a:spLocks noGrp="1"/>
          </p:cNvSpPr>
          <p:nvPr>
            <p:ph type="sldNum" sz="quarter" idx="12"/>
          </p:nvPr>
        </p:nvSpPr>
        <p:spPr/>
        <p:txBody>
          <a:bodyPr/>
          <a:lstStyle/>
          <a:p>
            <a:fld id="{A74039B9-63C9-4D81-9C5C-DF2F64380BFE}" type="slidenum">
              <a:rPr lang="de-DE" smtClean="0"/>
              <a:pPr/>
              <a:t>12</a:t>
            </a:fld>
            <a:endParaRPr lang="de-DE" dirty="0"/>
          </a:p>
        </p:txBody>
      </p:sp>
      <p:sp>
        <p:nvSpPr>
          <p:cNvPr id="4" name="Fußzeilenplatzhalter 3"/>
          <p:cNvSpPr>
            <a:spLocks noGrp="1"/>
          </p:cNvSpPr>
          <p:nvPr>
            <p:ph type="ftr" sz="quarter" idx="3"/>
          </p:nvPr>
        </p:nvSpPr>
        <p:spPr/>
        <p:txBody>
          <a:bodyPr/>
          <a:lstStyle/>
          <a:p>
            <a:r>
              <a:rPr lang="de-DE" dirty="0" smtClean="0"/>
              <a:t>Manuel </a:t>
            </a:r>
            <a:r>
              <a:rPr lang="de-DE" dirty="0" err="1" smtClean="0"/>
              <a:t>Frondel</a:t>
            </a:r>
            <a:r>
              <a:rPr lang="de-DE" dirty="0" smtClean="0"/>
              <a:t>, RWI, RUB, RGS</a:t>
            </a:r>
            <a:endParaRPr lang="de-DE" dirty="0"/>
          </a:p>
        </p:txBody>
      </p:sp>
      <p:sp>
        <p:nvSpPr>
          <p:cNvPr id="5" name="Textplatzhalter 4"/>
          <p:cNvSpPr>
            <a:spLocks noGrp="1"/>
          </p:cNvSpPr>
          <p:nvPr>
            <p:ph type="body" sz="quarter" idx="13"/>
          </p:nvPr>
        </p:nvSpPr>
        <p:spPr>
          <a:xfrm>
            <a:off x="755649" y="5296718"/>
            <a:ext cx="7777163" cy="796504"/>
          </a:xfrm>
        </p:spPr>
        <p:txBody>
          <a:bodyPr>
            <a:normAutofit/>
          </a:bodyPr>
          <a:lstStyle/>
          <a:p>
            <a:endParaRPr lang="de-DE" sz="1200" dirty="0" smtClean="0"/>
          </a:p>
          <a:p>
            <a:r>
              <a:rPr lang="de-DE" sz="1200" dirty="0" smtClean="0"/>
              <a:t>Quelle: Bundesnetzagentur</a:t>
            </a:r>
          </a:p>
          <a:p>
            <a:endParaRPr lang="de-DE" sz="1200" dirty="0"/>
          </a:p>
        </p:txBody>
      </p:sp>
      <p:sp>
        <p:nvSpPr>
          <p:cNvPr id="6" name="Textplatzhalter 5"/>
          <p:cNvSpPr>
            <a:spLocks noGrp="1"/>
          </p:cNvSpPr>
          <p:nvPr>
            <p:ph type="body" sz="quarter" idx="14"/>
          </p:nvPr>
        </p:nvSpPr>
        <p:spPr/>
        <p:txBody>
          <a:bodyPr>
            <a:normAutofit/>
          </a:bodyPr>
          <a:lstStyle/>
          <a:p>
            <a:r>
              <a:rPr lang="de-DE" dirty="0" smtClean="0"/>
              <a:t>Kosten der Netzstabilisierung in Millionen Euro</a:t>
            </a:r>
            <a:endParaRPr lang="de-DE" dirty="0"/>
          </a:p>
        </p:txBody>
      </p:sp>
      <p:sp>
        <p:nvSpPr>
          <p:cNvPr id="7" name="Textplatzhalter 6"/>
          <p:cNvSpPr>
            <a:spLocks noGrp="1"/>
          </p:cNvSpPr>
          <p:nvPr>
            <p:ph type="body" sz="quarter" idx="15"/>
          </p:nvPr>
        </p:nvSpPr>
        <p:spPr/>
        <p:txBody>
          <a:bodyPr/>
          <a:lstStyle/>
          <a:p>
            <a:r>
              <a:rPr lang="de-DE" dirty="0" smtClean="0"/>
              <a:t>Kosten der Netzstabilisierung</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xmlns="" val="1072016328"/>
              </p:ext>
            </p:extLst>
          </p:nvPr>
        </p:nvGraphicFramePr>
        <p:xfrm>
          <a:off x="755647" y="1700213"/>
          <a:ext cx="7908141" cy="3673004"/>
        </p:xfrm>
        <a:graphic>
          <a:graphicData uri="http://schemas.openxmlformats.org/drawingml/2006/table">
            <a:tbl>
              <a:tblPr firstRow="1" bandRow="1">
                <a:tableStyleId>{5C22544A-7EE6-4342-B048-85BDC9FD1C3A}</a:tableStyleId>
              </a:tblPr>
              <a:tblGrid>
                <a:gridCol w="4248401"/>
                <a:gridCol w="698818"/>
                <a:gridCol w="698818"/>
                <a:gridCol w="698818"/>
                <a:gridCol w="698818"/>
                <a:gridCol w="864468"/>
              </a:tblGrid>
              <a:tr h="560740">
                <a:tc>
                  <a:txBody>
                    <a:bodyPr/>
                    <a:lstStyle/>
                    <a:p>
                      <a:endParaRPr lang="de-DE" dirty="0"/>
                    </a:p>
                  </a:txBody>
                  <a:tcPr/>
                </a:tc>
                <a:tc>
                  <a:txBody>
                    <a:bodyPr/>
                    <a:lstStyle/>
                    <a:p>
                      <a:pPr algn="r"/>
                      <a:r>
                        <a:rPr lang="de-DE" dirty="0" smtClean="0"/>
                        <a:t>2011</a:t>
                      </a:r>
                      <a:endParaRPr lang="de-DE" dirty="0"/>
                    </a:p>
                  </a:txBody>
                  <a:tcPr/>
                </a:tc>
                <a:tc>
                  <a:txBody>
                    <a:bodyPr/>
                    <a:lstStyle/>
                    <a:p>
                      <a:pPr algn="r"/>
                      <a:r>
                        <a:rPr lang="de-DE" dirty="0" smtClean="0"/>
                        <a:t>2012</a:t>
                      </a:r>
                      <a:endParaRPr lang="de-DE" dirty="0"/>
                    </a:p>
                  </a:txBody>
                  <a:tcPr/>
                </a:tc>
                <a:tc>
                  <a:txBody>
                    <a:bodyPr/>
                    <a:lstStyle/>
                    <a:p>
                      <a:pPr algn="r"/>
                      <a:r>
                        <a:rPr lang="de-DE" dirty="0" smtClean="0"/>
                        <a:t>2013</a:t>
                      </a:r>
                      <a:endParaRPr lang="de-DE" dirty="0"/>
                    </a:p>
                  </a:txBody>
                  <a:tcPr/>
                </a:tc>
                <a:tc>
                  <a:txBody>
                    <a:bodyPr/>
                    <a:lstStyle/>
                    <a:p>
                      <a:pPr algn="r"/>
                      <a:r>
                        <a:rPr lang="de-DE" dirty="0" smtClean="0"/>
                        <a:t>2014</a:t>
                      </a:r>
                      <a:endParaRPr lang="de-DE" dirty="0"/>
                    </a:p>
                  </a:txBody>
                  <a:tcPr/>
                </a:tc>
                <a:tc>
                  <a:txBody>
                    <a:bodyPr/>
                    <a:lstStyle/>
                    <a:p>
                      <a:pPr algn="r"/>
                      <a:r>
                        <a:rPr lang="de-DE" dirty="0" smtClean="0"/>
                        <a:t>2015</a:t>
                      </a:r>
                      <a:endParaRPr lang="de-DE" dirty="0"/>
                    </a:p>
                  </a:txBody>
                  <a:tcPr/>
                </a:tc>
              </a:tr>
              <a:tr h="920653">
                <a:tc>
                  <a:txBody>
                    <a:bodyPr/>
                    <a:lstStyle/>
                    <a:p>
                      <a:r>
                        <a:rPr lang="de-DE" sz="1600" dirty="0" smtClean="0"/>
                        <a:t>Entschädigung </a:t>
                      </a:r>
                      <a:r>
                        <a:rPr lang="de-DE" sz="1600" baseline="0" dirty="0" smtClean="0"/>
                        <a:t>für die </a:t>
                      </a:r>
                      <a:r>
                        <a:rPr lang="de-DE" sz="1600" baseline="0" dirty="0" err="1" smtClean="0"/>
                        <a:t>Abregelung</a:t>
                      </a:r>
                      <a:r>
                        <a:rPr lang="de-DE" sz="1600" baseline="0" dirty="0" smtClean="0"/>
                        <a:t> von erneuerbaren Energieanlagen (Einspeisemanagement)</a:t>
                      </a:r>
                      <a:endParaRPr lang="de-DE" sz="1600" dirty="0"/>
                    </a:p>
                  </a:txBody>
                  <a:tcPr/>
                </a:tc>
                <a:tc>
                  <a:txBody>
                    <a:bodyPr/>
                    <a:lstStyle/>
                    <a:p>
                      <a:pPr algn="r"/>
                      <a:r>
                        <a:rPr lang="de-DE" sz="1600" dirty="0" smtClean="0"/>
                        <a:t>33,5</a:t>
                      </a:r>
                      <a:endParaRPr lang="de-DE" sz="1600" dirty="0"/>
                    </a:p>
                  </a:txBody>
                  <a:tcPr/>
                </a:tc>
                <a:tc>
                  <a:txBody>
                    <a:bodyPr/>
                    <a:lstStyle/>
                    <a:p>
                      <a:pPr algn="r"/>
                      <a:r>
                        <a:rPr lang="de-DE" sz="1600" dirty="0" smtClean="0"/>
                        <a:t>33,1</a:t>
                      </a:r>
                      <a:endParaRPr lang="de-DE" sz="1600" dirty="0"/>
                    </a:p>
                  </a:txBody>
                  <a:tcPr/>
                </a:tc>
                <a:tc>
                  <a:txBody>
                    <a:bodyPr/>
                    <a:lstStyle/>
                    <a:p>
                      <a:pPr algn="r"/>
                      <a:r>
                        <a:rPr lang="de-DE" sz="1600" dirty="0" smtClean="0"/>
                        <a:t>43,8</a:t>
                      </a:r>
                      <a:endParaRPr lang="de-DE" sz="1600" dirty="0"/>
                    </a:p>
                  </a:txBody>
                  <a:tcPr/>
                </a:tc>
                <a:tc>
                  <a:txBody>
                    <a:bodyPr/>
                    <a:lstStyle/>
                    <a:p>
                      <a:pPr algn="r"/>
                      <a:r>
                        <a:rPr lang="de-DE" sz="1600" dirty="0" smtClean="0"/>
                        <a:t>183,0</a:t>
                      </a:r>
                      <a:endParaRPr lang="de-DE" sz="1600" dirty="0"/>
                    </a:p>
                  </a:txBody>
                  <a:tcPr/>
                </a:tc>
                <a:tc>
                  <a:txBody>
                    <a:bodyPr/>
                    <a:lstStyle/>
                    <a:p>
                      <a:pPr algn="r"/>
                      <a:r>
                        <a:rPr lang="de-DE" sz="1600" dirty="0" smtClean="0"/>
                        <a:t>478,0</a:t>
                      </a:r>
                      <a:endParaRPr lang="de-DE" sz="1600" dirty="0"/>
                    </a:p>
                  </a:txBody>
                  <a:tcPr/>
                </a:tc>
              </a:tr>
              <a:tr h="920653">
                <a:tc>
                  <a:txBody>
                    <a:bodyPr/>
                    <a:lstStyle/>
                    <a:p>
                      <a:r>
                        <a:rPr lang="de-DE" sz="1600" dirty="0" smtClean="0"/>
                        <a:t>Kosten für regionale Verlagerung von Kraftwerkseinsätzen</a:t>
                      </a:r>
                      <a:r>
                        <a:rPr lang="de-DE" sz="1600" baseline="0" dirty="0" smtClean="0"/>
                        <a:t> (</a:t>
                      </a:r>
                      <a:r>
                        <a:rPr lang="de-DE" sz="1600" baseline="0" dirty="0" err="1" smtClean="0"/>
                        <a:t>Redispatch</a:t>
                      </a:r>
                      <a:r>
                        <a:rPr lang="de-DE" sz="1600" baseline="0" dirty="0" smtClean="0"/>
                        <a:t>)</a:t>
                      </a:r>
                      <a:endParaRPr lang="de-DE" sz="1600" dirty="0"/>
                    </a:p>
                  </a:txBody>
                  <a:tcPr/>
                </a:tc>
                <a:tc>
                  <a:txBody>
                    <a:bodyPr/>
                    <a:lstStyle/>
                    <a:p>
                      <a:pPr algn="r"/>
                      <a:r>
                        <a:rPr lang="de-DE" sz="1600" dirty="0" smtClean="0"/>
                        <a:t>41,6</a:t>
                      </a:r>
                      <a:endParaRPr lang="de-DE" sz="1600" dirty="0"/>
                    </a:p>
                  </a:txBody>
                  <a:tcPr/>
                </a:tc>
                <a:tc>
                  <a:txBody>
                    <a:bodyPr/>
                    <a:lstStyle/>
                    <a:p>
                      <a:pPr algn="r"/>
                      <a:r>
                        <a:rPr lang="de-DE" sz="1600" dirty="0" smtClean="0"/>
                        <a:t>164,8</a:t>
                      </a:r>
                      <a:endParaRPr lang="de-DE" sz="1600" dirty="0"/>
                    </a:p>
                  </a:txBody>
                  <a:tcPr/>
                </a:tc>
                <a:tc>
                  <a:txBody>
                    <a:bodyPr/>
                    <a:lstStyle/>
                    <a:p>
                      <a:pPr algn="r"/>
                      <a:r>
                        <a:rPr lang="de-DE" sz="1600" dirty="0" smtClean="0"/>
                        <a:t>113,3</a:t>
                      </a:r>
                      <a:endParaRPr lang="de-DE" sz="1600" dirty="0"/>
                    </a:p>
                  </a:txBody>
                  <a:tcPr/>
                </a:tc>
                <a:tc>
                  <a:txBody>
                    <a:bodyPr/>
                    <a:lstStyle/>
                    <a:p>
                      <a:pPr algn="r"/>
                      <a:r>
                        <a:rPr lang="de-DE" sz="1600" dirty="0" smtClean="0"/>
                        <a:t>185,4</a:t>
                      </a:r>
                      <a:endParaRPr lang="de-DE" sz="1600" dirty="0"/>
                    </a:p>
                  </a:txBody>
                  <a:tcPr/>
                </a:tc>
                <a:tc>
                  <a:txBody>
                    <a:bodyPr/>
                    <a:lstStyle/>
                    <a:p>
                      <a:pPr algn="r"/>
                      <a:r>
                        <a:rPr lang="de-DE" sz="1600" dirty="0" smtClean="0"/>
                        <a:t>402,5</a:t>
                      </a:r>
                      <a:endParaRPr lang="de-DE" sz="1600" dirty="0"/>
                    </a:p>
                  </a:txBody>
                  <a:tcPr/>
                </a:tc>
              </a:tr>
              <a:tr h="710218">
                <a:tc>
                  <a:txBody>
                    <a:bodyPr/>
                    <a:lstStyle/>
                    <a:p>
                      <a:r>
                        <a:rPr lang="de-DE" sz="1600" dirty="0" smtClean="0"/>
                        <a:t>Netzreserve für den Fall, dass in Deutschlands Süden zu wenig fossile Kraftwerke am Netz sind</a:t>
                      </a:r>
                      <a:endParaRPr lang="de-DE" sz="1600" dirty="0"/>
                    </a:p>
                  </a:txBody>
                  <a:tcPr/>
                </a:tc>
                <a:tc>
                  <a:txBody>
                    <a:bodyPr/>
                    <a:lstStyle/>
                    <a:p>
                      <a:pPr algn="r"/>
                      <a:r>
                        <a:rPr lang="de-DE" sz="1600" dirty="0" smtClean="0"/>
                        <a:t>16,8</a:t>
                      </a:r>
                      <a:endParaRPr lang="de-DE" sz="1600" dirty="0"/>
                    </a:p>
                  </a:txBody>
                  <a:tcPr/>
                </a:tc>
                <a:tc>
                  <a:txBody>
                    <a:bodyPr/>
                    <a:lstStyle/>
                    <a:p>
                      <a:pPr algn="r"/>
                      <a:r>
                        <a:rPr lang="de-DE" sz="1600" dirty="0" smtClean="0"/>
                        <a:t>25,7</a:t>
                      </a:r>
                      <a:endParaRPr lang="de-DE" sz="1600" dirty="0"/>
                    </a:p>
                  </a:txBody>
                  <a:tcPr/>
                </a:tc>
                <a:tc>
                  <a:txBody>
                    <a:bodyPr/>
                    <a:lstStyle/>
                    <a:p>
                      <a:pPr algn="r"/>
                      <a:r>
                        <a:rPr lang="de-DE" sz="1600" dirty="0" smtClean="0"/>
                        <a:t>56,3</a:t>
                      </a:r>
                      <a:endParaRPr lang="de-DE" sz="1600" dirty="0"/>
                    </a:p>
                  </a:txBody>
                  <a:tcPr/>
                </a:tc>
                <a:tc>
                  <a:txBody>
                    <a:bodyPr/>
                    <a:lstStyle/>
                    <a:p>
                      <a:pPr algn="r"/>
                      <a:r>
                        <a:rPr lang="de-DE" sz="1600" dirty="0" smtClean="0"/>
                        <a:t>66,8</a:t>
                      </a:r>
                      <a:endParaRPr lang="de-DE" sz="1600" dirty="0"/>
                    </a:p>
                  </a:txBody>
                  <a:tcPr/>
                </a:tc>
                <a:tc>
                  <a:txBody>
                    <a:bodyPr/>
                    <a:lstStyle/>
                    <a:p>
                      <a:pPr algn="r"/>
                      <a:r>
                        <a:rPr lang="de-DE" sz="1600" dirty="0" smtClean="0"/>
                        <a:t>168,0</a:t>
                      </a:r>
                      <a:endParaRPr lang="de-DE" sz="1600" dirty="0"/>
                    </a:p>
                  </a:txBody>
                  <a:tcPr/>
                </a:tc>
              </a:tr>
              <a:tr h="560740">
                <a:tc>
                  <a:txBody>
                    <a:bodyPr/>
                    <a:lstStyle/>
                    <a:p>
                      <a:r>
                        <a:rPr lang="de-DE" sz="1600" dirty="0" smtClean="0"/>
                        <a:t>Insgesamt</a:t>
                      </a:r>
                      <a:endParaRPr lang="de-DE" sz="1600" dirty="0"/>
                    </a:p>
                  </a:txBody>
                  <a:tcPr/>
                </a:tc>
                <a:tc>
                  <a:txBody>
                    <a:bodyPr/>
                    <a:lstStyle/>
                    <a:p>
                      <a:pPr algn="r"/>
                      <a:r>
                        <a:rPr lang="de-DE" sz="1600" dirty="0" smtClean="0"/>
                        <a:t>91,8</a:t>
                      </a:r>
                      <a:endParaRPr lang="de-DE" sz="1600" dirty="0"/>
                    </a:p>
                  </a:txBody>
                  <a:tcPr/>
                </a:tc>
                <a:tc>
                  <a:txBody>
                    <a:bodyPr/>
                    <a:lstStyle/>
                    <a:p>
                      <a:pPr algn="r"/>
                      <a:r>
                        <a:rPr lang="de-DE" sz="1600" dirty="0" smtClean="0"/>
                        <a:t>223,6</a:t>
                      </a:r>
                      <a:endParaRPr lang="de-DE" sz="1600" dirty="0"/>
                    </a:p>
                  </a:txBody>
                  <a:tcPr/>
                </a:tc>
                <a:tc>
                  <a:txBody>
                    <a:bodyPr/>
                    <a:lstStyle/>
                    <a:p>
                      <a:pPr algn="r"/>
                      <a:r>
                        <a:rPr lang="de-DE" sz="1600" dirty="0" smtClean="0"/>
                        <a:t>213,3</a:t>
                      </a:r>
                      <a:endParaRPr lang="de-DE" sz="1600" dirty="0"/>
                    </a:p>
                  </a:txBody>
                  <a:tcPr/>
                </a:tc>
                <a:tc>
                  <a:txBody>
                    <a:bodyPr/>
                    <a:lstStyle/>
                    <a:p>
                      <a:pPr algn="r"/>
                      <a:r>
                        <a:rPr lang="de-DE" sz="1600" dirty="0" smtClean="0"/>
                        <a:t>435,2</a:t>
                      </a:r>
                      <a:endParaRPr lang="de-DE" sz="1600" dirty="0"/>
                    </a:p>
                  </a:txBody>
                  <a:tcPr/>
                </a:tc>
                <a:tc>
                  <a:txBody>
                    <a:bodyPr/>
                    <a:lstStyle/>
                    <a:p>
                      <a:pPr algn="r"/>
                      <a:r>
                        <a:rPr lang="de-DE" sz="1600" dirty="0" smtClean="0"/>
                        <a:t>1.048,5</a:t>
                      </a:r>
                      <a:endParaRPr lang="de-DE" sz="1600" dirty="0"/>
                    </a:p>
                  </a:txBody>
                  <a:tcPr/>
                </a:tc>
              </a:tr>
            </a:tbl>
          </a:graphicData>
        </a:graphic>
      </p:graphicFrame>
    </p:spTree>
    <p:extLst>
      <p:ext uri="{BB962C8B-B14F-4D97-AF65-F5344CB8AC3E}">
        <p14:creationId xmlns:p14="http://schemas.microsoft.com/office/powerpoint/2010/main" xmlns="" val="383968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A74039B9-63C9-4D81-9C5C-DF2F64380BFE}" type="slidenum">
              <a:rPr lang="de-DE" smtClean="0"/>
              <a:pPr/>
              <a:t>13</a:t>
            </a:fld>
            <a:endParaRPr lang="de-DE" dirty="0"/>
          </a:p>
        </p:txBody>
      </p:sp>
      <p:sp>
        <p:nvSpPr>
          <p:cNvPr id="4" name="Fußzeilenplatzhalter 3"/>
          <p:cNvSpPr>
            <a:spLocks noGrp="1"/>
          </p:cNvSpPr>
          <p:nvPr>
            <p:ph type="ftr" sz="quarter" idx="3"/>
          </p:nvPr>
        </p:nvSpPr>
        <p:spPr/>
        <p:txBody>
          <a:bodyPr/>
          <a:lstStyle/>
          <a:p>
            <a:r>
              <a:rPr lang="de-DE" smtClean="0"/>
              <a:t>Manuel Frondel, RWI, RUB, RGS</a:t>
            </a:r>
            <a:endParaRPr lang="de-DE" dirty="0"/>
          </a:p>
        </p:txBody>
      </p:sp>
      <p:sp>
        <p:nvSpPr>
          <p:cNvPr id="5" name="Textplatzhalter 4"/>
          <p:cNvSpPr>
            <a:spLocks noGrp="1"/>
          </p:cNvSpPr>
          <p:nvPr>
            <p:ph type="body" sz="quarter" idx="13"/>
          </p:nvPr>
        </p:nvSpPr>
        <p:spPr>
          <a:xfrm>
            <a:off x="591817" y="1335758"/>
            <a:ext cx="7777163" cy="4829546"/>
          </a:xfrm>
        </p:spPr>
        <p:txBody>
          <a:bodyPr>
            <a:noAutofit/>
          </a:bodyPr>
          <a:lstStyle/>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r>
              <a:rPr lang="de-DE" altLang="de-DE" dirty="0"/>
              <a:t>… </a:t>
            </a:r>
            <a:r>
              <a:rPr lang="de-DE" altLang="de-DE" dirty="0" smtClean="0"/>
              <a:t>um die </a:t>
            </a:r>
            <a:r>
              <a:rPr lang="de-DE" altLang="de-DE" dirty="0"/>
              <a:t>Netzstabilität nicht noch weiter zu </a:t>
            </a:r>
            <a:r>
              <a:rPr lang="de-DE" altLang="de-DE" dirty="0" smtClean="0"/>
              <a:t>gefährden: </a:t>
            </a:r>
          </a:p>
          <a:p>
            <a:pPr marL="627063" lvl="1" indent="-265113">
              <a:lnSpc>
                <a:spcPct val="120000"/>
              </a:lnSpc>
              <a:buFont typeface="Arial" panose="020B0604020202020204" pitchFamily="34" charset="0"/>
              <a:buChar char="•"/>
              <a:tabLst>
                <a:tab pos="622300" algn="l"/>
              </a:tabLst>
            </a:pPr>
            <a:r>
              <a:rPr lang="de-DE" altLang="de-DE" dirty="0" smtClean="0"/>
              <a:t>Früher haben die Netzbetreiber ein paar Mal im Jahr in den Netzbetrieb eingegriffen, heute ein paar Mal am Tag.  </a:t>
            </a:r>
          </a:p>
          <a:p>
            <a:pPr marL="444500" lvl="1" indent="-355600" eaLnBrk="0" fontAlgn="base" hangingPunct="0">
              <a:lnSpc>
                <a:spcPct val="120000"/>
              </a:lnSpc>
              <a:spcAft>
                <a:spcPct val="20000"/>
              </a:spcAft>
              <a:buClr>
                <a:srgbClr val="3C8C93"/>
              </a:buClr>
              <a:buFont typeface="Symbol" pitchFamily="18" charset="2"/>
              <a:buChar char="Þ"/>
              <a:tabLst>
                <a:tab pos="622300" algn="l"/>
              </a:tabLst>
            </a:pPr>
            <a:r>
              <a:rPr lang="de-DE" altLang="de-DE" kern="0" dirty="0" smtClean="0">
                <a:solidFill>
                  <a:prstClr val="black"/>
                </a:solidFill>
              </a:rPr>
              <a:t>Kosten für </a:t>
            </a:r>
            <a:r>
              <a:rPr lang="de-DE" altLang="de-DE" kern="0" dirty="0" err="1" smtClean="0">
                <a:solidFill>
                  <a:prstClr val="black"/>
                </a:solidFill>
              </a:rPr>
              <a:t>Redispatch</a:t>
            </a:r>
            <a:r>
              <a:rPr lang="de-DE" altLang="de-DE" kern="0" dirty="0" smtClean="0">
                <a:solidFill>
                  <a:prstClr val="black"/>
                </a:solidFill>
              </a:rPr>
              <a:t>-Maßnahmen </a:t>
            </a:r>
            <a:r>
              <a:rPr lang="de-DE" altLang="de-DE" dirty="0"/>
              <a:t>2015: </a:t>
            </a:r>
            <a:r>
              <a:rPr lang="de-DE" altLang="de-DE" dirty="0" smtClean="0"/>
              <a:t>0,4 Mrd. Euro.</a:t>
            </a:r>
            <a:endParaRPr lang="de-DE" altLang="de-DE" kern="0" dirty="0" smtClean="0">
              <a:solidFill>
                <a:prstClr val="black"/>
              </a:solidFill>
            </a:endParaRPr>
          </a:p>
          <a:p>
            <a:pPr marL="444500" lvl="1" indent="-355600" eaLnBrk="0" fontAlgn="base" hangingPunct="0">
              <a:lnSpc>
                <a:spcPct val="120000"/>
              </a:lnSpc>
              <a:spcAft>
                <a:spcPct val="20000"/>
              </a:spcAft>
              <a:buClr>
                <a:srgbClr val="3C8C93"/>
              </a:buClr>
              <a:buFont typeface="Symbol" pitchFamily="18" charset="2"/>
              <a:buChar char="Þ"/>
              <a:tabLst>
                <a:tab pos="622300" algn="l"/>
              </a:tabLst>
            </a:pPr>
            <a:r>
              <a:rPr lang="de-DE" altLang="de-DE" dirty="0"/>
              <a:t>2015 </a:t>
            </a:r>
            <a:r>
              <a:rPr lang="de-DE" altLang="de-DE" dirty="0" smtClean="0"/>
              <a:t>insgesamt 1 </a:t>
            </a:r>
            <a:r>
              <a:rPr lang="de-DE" altLang="de-DE" dirty="0"/>
              <a:t>Mrd. Euro </a:t>
            </a:r>
            <a:r>
              <a:rPr lang="de-DE" altLang="de-DE" dirty="0" smtClean="0"/>
              <a:t>Kosten für Aufrechterhaltung der Netzstabilität.</a:t>
            </a:r>
            <a:endParaRPr lang="de-DE" altLang="de-DE" kern="0" dirty="0">
              <a:solidFill>
                <a:prstClr val="black"/>
              </a:solidFill>
            </a:endParaRPr>
          </a:p>
          <a:p>
            <a:pPr marL="627063" lvl="1" indent="-265113">
              <a:lnSpc>
                <a:spcPct val="120000"/>
              </a:lnSpc>
              <a:buFont typeface="Arial" panose="020B0604020202020204" pitchFamily="34" charset="0"/>
              <a:buChar char="•"/>
              <a:tabLst>
                <a:tab pos="622300" algn="l"/>
              </a:tabLst>
            </a:pPr>
            <a:r>
              <a:rPr lang="de-DE" altLang="de-DE" dirty="0" smtClean="0"/>
              <a:t>Prognose der Bundesnetzagentur: In wenigen Jahren 4 Mrd. Euro jährlich für Netzstabilisierung, 2013 waren es erst 0,2 Mrd. Euro.</a:t>
            </a:r>
          </a:p>
          <a:p>
            <a:pPr marL="627063" lvl="1" indent="-265113">
              <a:lnSpc>
                <a:spcPct val="120000"/>
              </a:lnSpc>
              <a:buFont typeface="Arial" panose="020B0604020202020204" pitchFamily="34" charset="0"/>
              <a:buChar char="•"/>
              <a:tabLst>
                <a:tab pos="622300" algn="l"/>
              </a:tabLst>
            </a:pPr>
            <a:r>
              <a:rPr lang="de-DE" altLang="de-DE" dirty="0" smtClean="0"/>
              <a:t>Andreas Mihm, FAZ, 12. Mai 2016: „Niemand mit Verstand dreht in einer vollen Badewanne mit verstopftem Abfluss den Wasserhahn auf.“   </a:t>
            </a:r>
          </a:p>
          <a:p>
            <a:pPr marL="444500" lvl="1" indent="-355600" eaLnBrk="0" fontAlgn="base" hangingPunct="0">
              <a:lnSpc>
                <a:spcPct val="120000"/>
              </a:lnSpc>
              <a:spcAft>
                <a:spcPct val="20000"/>
              </a:spcAft>
              <a:buClr>
                <a:srgbClr val="3C8C93"/>
              </a:buClr>
              <a:buFont typeface="Symbol" pitchFamily="18" charset="2"/>
              <a:buChar char="Þ"/>
              <a:tabLst>
                <a:tab pos="622300" algn="l"/>
              </a:tabLst>
            </a:pPr>
            <a:r>
              <a:rPr lang="de-DE" altLang="de-DE" dirty="0" smtClean="0">
                <a:solidFill>
                  <a:prstClr val="black"/>
                </a:solidFill>
              </a:rPr>
              <a:t>Neben der EEG-Umlage werden künftig die Netzentgelte deutlich steigen, auch wegen des nötigen Netzausbaus.</a:t>
            </a:r>
            <a:endParaRPr lang="de-DE" altLang="de-DE" kern="0" dirty="0">
              <a:solidFill>
                <a:prstClr val="black"/>
              </a:solidFill>
            </a:endParaRPr>
          </a:p>
          <a:p>
            <a:pPr marL="627063" lvl="1" indent="-265113">
              <a:lnSpc>
                <a:spcPct val="120000"/>
              </a:lnSpc>
              <a:buFont typeface="Arial" panose="020B0604020202020204" pitchFamily="34" charset="0"/>
              <a:buChar char="•"/>
              <a:tabLst>
                <a:tab pos="622300" algn="l"/>
              </a:tabLst>
            </a:pPr>
            <a:endParaRPr lang="de-DE" altLang="de-DE" dirty="0" smtClean="0"/>
          </a:p>
          <a:p>
            <a:pPr marL="627063" lvl="1"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smtClean="0"/>
          </a:p>
          <a:p>
            <a:pPr marL="444500" lvl="1" indent="-355600" eaLnBrk="0" fontAlgn="base" hangingPunct="0">
              <a:lnSpc>
                <a:spcPct val="120000"/>
              </a:lnSpc>
              <a:spcAft>
                <a:spcPct val="20000"/>
              </a:spcAft>
              <a:buClr>
                <a:srgbClr val="3C8C93"/>
              </a:buClr>
              <a:buFont typeface="Symbol" pitchFamily="18" charset="2"/>
              <a:buChar char="Þ"/>
              <a:tabLst>
                <a:tab pos="622300" algn="l"/>
              </a:tabLst>
            </a:pPr>
            <a:endParaRPr lang="de-DE" altLang="de-DE" kern="0" dirty="0"/>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a:p>
          <a:p>
            <a:pPr marL="265113" indent="-265113">
              <a:lnSpc>
                <a:spcPct val="120000"/>
              </a:lnSpc>
              <a:buFont typeface="Arial" panose="020B0604020202020204" pitchFamily="34" charset="0"/>
              <a:buChar char="•"/>
              <a:tabLst>
                <a:tab pos="622300" algn="l"/>
              </a:tabLst>
            </a:pPr>
            <a:endParaRPr lang="de-DE" altLang="de-DE" dirty="0"/>
          </a:p>
          <a:p>
            <a:endParaRPr lang="en-US" dirty="0"/>
          </a:p>
        </p:txBody>
      </p:sp>
      <p:sp>
        <p:nvSpPr>
          <p:cNvPr id="6" name="Textplatzhalter 5"/>
          <p:cNvSpPr>
            <a:spLocks noGrp="1"/>
          </p:cNvSpPr>
          <p:nvPr>
            <p:ph type="body" sz="quarter" idx="14"/>
          </p:nvPr>
        </p:nvSpPr>
        <p:spPr>
          <a:xfrm>
            <a:off x="755650" y="1125686"/>
            <a:ext cx="7777163" cy="719138"/>
          </a:xfrm>
        </p:spPr>
        <p:txBody>
          <a:bodyPr>
            <a:normAutofit/>
          </a:bodyPr>
          <a:lstStyle/>
          <a:p>
            <a:r>
              <a:rPr lang="de-DE" altLang="de-DE" dirty="0" smtClean="0"/>
              <a:t>Ausbau der Erneuerbaren drosseln …</a:t>
            </a:r>
            <a:endParaRPr lang="en-US" dirty="0"/>
          </a:p>
        </p:txBody>
      </p:sp>
      <p:sp>
        <p:nvSpPr>
          <p:cNvPr id="7" name="Textplatzhalter 6"/>
          <p:cNvSpPr>
            <a:spLocks noGrp="1"/>
          </p:cNvSpPr>
          <p:nvPr>
            <p:ph type="body" sz="quarter" idx="15"/>
          </p:nvPr>
        </p:nvSpPr>
        <p:spPr/>
        <p:txBody>
          <a:bodyPr/>
          <a:lstStyle/>
          <a:p>
            <a:r>
              <a:rPr lang="de-DE" altLang="de-DE" dirty="0" smtClean="0"/>
              <a:t>Was ist zu tun? </a:t>
            </a:r>
            <a:endParaRPr lang="en-US" dirty="0"/>
          </a:p>
          <a:p>
            <a:endParaRPr lang="en-US" dirty="0"/>
          </a:p>
        </p:txBody>
      </p:sp>
    </p:spTree>
    <p:extLst>
      <p:ext uri="{BB962C8B-B14F-4D97-AF65-F5344CB8AC3E}">
        <p14:creationId xmlns:p14="http://schemas.microsoft.com/office/powerpoint/2010/main" xmlns="" val="6520402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A74039B9-63C9-4D81-9C5C-DF2F64380BFE}" type="slidenum">
              <a:rPr lang="de-DE" smtClean="0"/>
              <a:pPr/>
              <a:t>14</a:t>
            </a:fld>
            <a:endParaRPr lang="de-DE" dirty="0"/>
          </a:p>
        </p:txBody>
      </p:sp>
      <p:sp>
        <p:nvSpPr>
          <p:cNvPr id="4" name="Fußzeilenplatzhalter 3"/>
          <p:cNvSpPr>
            <a:spLocks noGrp="1"/>
          </p:cNvSpPr>
          <p:nvPr>
            <p:ph type="ftr" sz="quarter" idx="3"/>
          </p:nvPr>
        </p:nvSpPr>
        <p:spPr/>
        <p:txBody>
          <a:bodyPr/>
          <a:lstStyle/>
          <a:p>
            <a:r>
              <a:rPr lang="de-DE" smtClean="0"/>
              <a:t>Manuel Frondel, RWI, RUB, RGS</a:t>
            </a:r>
            <a:endParaRPr lang="de-DE" dirty="0"/>
          </a:p>
        </p:txBody>
      </p:sp>
      <p:sp>
        <p:nvSpPr>
          <p:cNvPr id="5" name="Textplatzhalter 4"/>
          <p:cNvSpPr>
            <a:spLocks noGrp="1"/>
          </p:cNvSpPr>
          <p:nvPr>
            <p:ph type="body" sz="quarter" idx="13"/>
          </p:nvPr>
        </p:nvSpPr>
        <p:spPr>
          <a:xfrm>
            <a:off x="591817" y="1335758"/>
            <a:ext cx="7777163" cy="4829546"/>
          </a:xfrm>
        </p:spPr>
        <p:txBody>
          <a:bodyPr>
            <a:noAutofit/>
          </a:bodyPr>
          <a:lstStyle/>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r>
              <a:rPr lang="de-DE" altLang="de-DE" dirty="0" smtClean="0"/>
              <a:t>… </a:t>
            </a:r>
            <a:r>
              <a:rPr lang="de-DE" altLang="de-DE" dirty="0"/>
              <a:t>um die Strompreisrückgänge an der Börse zu </a:t>
            </a:r>
            <a:r>
              <a:rPr lang="de-DE" altLang="de-DE" dirty="0" smtClean="0"/>
              <a:t>dämpfen</a:t>
            </a:r>
            <a:r>
              <a:rPr lang="de-DE" altLang="de-DE" dirty="0"/>
              <a:t>. Dies verringert die Notwendigkeit zur Etablierung von Kapazitätsmechanismen</a:t>
            </a:r>
            <a:r>
              <a:rPr lang="de-DE" altLang="de-DE" dirty="0" smtClean="0"/>
              <a:t>. </a:t>
            </a:r>
            <a:r>
              <a:rPr lang="de-DE" altLang="de-DE" dirty="0"/>
              <a:t>Profitabilität der konventionellen Kraftwerke sinkt im in </a:t>
            </a:r>
            <a:r>
              <a:rPr lang="de-DE" altLang="de-DE" dirty="0" err="1"/>
              <a:t>In</a:t>
            </a:r>
            <a:r>
              <a:rPr lang="de-DE" altLang="de-DE" dirty="0"/>
              <a:t>- und Ausland, immer mehr Kraftwerke werden stillgelegt.</a:t>
            </a:r>
            <a:r>
              <a:rPr lang="de-DE" altLang="de-DE" dirty="0" smtClean="0"/>
              <a:t> </a:t>
            </a:r>
            <a:endParaRPr lang="de-DE" altLang="de-DE" dirty="0"/>
          </a:p>
          <a:p>
            <a:pPr marL="627063" lvl="1" indent="-265113">
              <a:lnSpc>
                <a:spcPct val="120000"/>
              </a:lnSpc>
              <a:buFont typeface="Arial" panose="020B0604020202020204" pitchFamily="34" charset="0"/>
              <a:buChar char="•"/>
              <a:tabLst>
                <a:tab pos="622300" algn="l"/>
              </a:tabLst>
            </a:pPr>
            <a:r>
              <a:rPr lang="de-DE" altLang="de-DE" dirty="0" smtClean="0"/>
              <a:t>Wegen fehlenden Speichermöglichkeiten werden auch </a:t>
            </a:r>
            <a:r>
              <a:rPr lang="de-DE" altLang="de-DE" dirty="0"/>
              <a:t>künftig </a:t>
            </a:r>
            <a:r>
              <a:rPr lang="de-DE" altLang="de-DE" dirty="0" smtClean="0"/>
              <a:t>konventionelle Kapazitäten nötig sein und sei es nur für die eine Woche im Winter, in der kein Wind weht und keine Sonne scheint. Dann müssen 80 GW an Last durch konventionelle Kapazitäten und durch Stromimporte gedeckt werden. </a:t>
            </a:r>
          </a:p>
          <a:p>
            <a:pPr marL="627063" lvl="1" indent="-265113">
              <a:lnSpc>
                <a:spcPct val="120000"/>
              </a:lnSpc>
              <a:buFont typeface="Arial" panose="020B0604020202020204" pitchFamily="34" charset="0"/>
              <a:buChar char="•"/>
              <a:tabLst>
                <a:tab pos="622300" algn="l"/>
              </a:tabLst>
            </a:pPr>
            <a:r>
              <a:rPr lang="de-DE" altLang="de-DE" dirty="0" smtClean="0"/>
              <a:t>Wirtschaftliche Speichermöglichkeiten werden wohl auf absehbare Zeit nicht zur Verfügung stehen. </a:t>
            </a:r>
          </a:p>
          <a:p>
            <a:pPr marL="627063" lvl="1" indent="-265113">
              <a:lnSpc>
                <a:spcPct val="120000"/>
              </a:lnSpc>
              <a:buFont typeface="Arial" panose="020B0604020202020204" pitchFamily="34" charset="0"/>
              <a:buChar char="•"/>
              <a:tabLst>
                <a:tab pos="622300" algn="l"/>
              </a:tabLst>
            </a:pPr>
            <a:r>
              <a:rPr lang="de-DE" altLang="de-DE" dirty="0" smtClean="0"/>
              <a:t>POWER </a:t>
            </a:r>
            <a:r>
              <a:rPr lang="de-DE" altLang="de-DE" dirty="0" err="1" smtClean="0"/>
              <a:t>to</a:t>
            </a:r>
            <a:r>
              <a:rPr lang="de-DE" altLang="de-DE" dirty="0" smtClean="0"/>
              <a:t> X ist eine Verschwendung von Energie und von finanziellen Ressourcen.  </a:t>
            </a:r>
            <a:endParaRPr lang="de-DE" altLang="de-DE" dirty="0"/>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smtClean="0"/>
          </a:p>
          <a:p>
            <a:pPr marL="444500" lvl="1" indent="-355600" eaLnBrk="0" fontAlgn="base" hangingPunct="0">
              <a:lnSpc>
                <a:spcPct val="120000"/>
              </a:lnSpc>
              <a:spcAft>
                <a:spcPct val="20000"/>
              </a:spcAft>
              <a:buClr>
                <a:srgbClr val="3C8C93"/>
              </a:buClr>
              <a:buFont typeface="Symbol" pitchFamily="18" charset="2"/>
              <a:buChar char="Þ"/>
              <a:tabLst>
                <a:tab pos="622300" algn="l"/>
              </a:tabLst>
            </a:pPr>
            <a:endParaRPr lang="de-DE" altLang="de-DE" kern="0" dirty="0"/>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a:p>
          <a:p>
            <a:pPr marL="265113" indent="-265113">
              <a:lnSpc>
                <a:spcPct val="120000"/>
              </a:lnSpc>
              <a:buFont typeface="Arial" panose="020B0604020202020204" pitchFamily="34" charset="0"/>
              <a:buChar char="•"/>
              <a:tabLst>
                <a:tab pos="622300" algn="l"/>
              </a:tabLst>
            </a:pPr>
            <a:endParaRPr lang="de-DE" altLang="de-DE" dirty="0"/>
          </a:p>
          <a:p>
            <a:endParaRPr lang="en-US" dirty="0"/>
          </a:p>
        </p:txBody>
      </p:sp>
      <p:sp>
        <p:nvSpPr>
          <p:cNvPr id="6" name="Textplatzhalter 5"/>
          <p:cNvSpPr>
            <a:spLocks noGrp="1"/>
          </p:cNvSpPr>
          <p:nvPr>
            <p:ph type="body" sz="quarter" idx="14"/>
          </p:nvPr>
        </p:nvSpPr>
        <p:spPr>
          <a:xfrm>
            <a:off x="755650" y="1125686"/>
            <a:ext cx="7777163" cy="719138"/>
          </a:xfrm>
        </p:spPr>
        <p:txBody>
          <a:bodyPr>
            <a:normAutofit/>
          </a:bodyPr>
          <a:lstStyle/>
          <a:p>
            <a:r>
              <a:rPr lang="de-DE" altLang="de-DE" dirty="0" smtClean="0"/>
              <a:t>Ausbau der Erneuerbaren drosseln …</a:t>
            </a:r>
            <a:endParaRPr lang="en-US" dirty="0"/>
          </a:p>
        </p:txBody>
      </p:sp>
      <p:sp>
        <p:nvSpPr>
          <p:cNvPr id="7" name="Textplatzhalter 6"/>
          <p:cNvSpPr>
            <a:spLocks noGrp="1"/>
          </p:cNvSpPr>
          <p:nvPr>
            <p:ph type="body" sz="quarter" idx="15"/>
          </p:nvPr>
        </p:nvSpPr>
        <p:spPr/>
        <p:txBody>
          <a:bodyPr/>
          <a:lstStyle/>
          <a:p>
            <a:r>
              <a:rPr lang="de-DE" altLang="de-DE" dirty="0" smtClean="0"/>
              <a:t>Was ist zu tun? </a:t>
            </a:r>
            <a:endParaRPr lang="en-US" dirty="0"/>
          </a:p>
          <a:p>
            <a:endParaRPr lang="en-US" dirty="0"/>
          </a:p>
        </p:txBody>
      </p:sp>
    </p:spTree>
    <p:extLst>
      <p:ext uri="{BB962C8B-B14F-4D97-AF65-F5344CB8AC3E}">
        <p14:creationId xmlns:p14="http://schemas.microsoft.com/office/powerpoint/2010/main" xmlns="" val="145595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4"/>
          </p:nvPr>
        </p:nvSpPr>
        <p:spPr>
          <a:xfrm>
            <a:off x="755650" y="908720"/>
            <a:ext cx="7777163" cy="719138"/>
          </a:xfrm>
        </p:spPr>
        <p:txBody>
          <a:bodyPr>
            <a:normAutofit/>
          </a:bodyPr>
          <a:lstStyle/>
          <a:p>
            <a:r>
              <a:rPr lang="de-DE" dirty="0" smtClean="0"/>
              <a:t>Die Kosten werden weiter stark steigen</a:t>
            </a:r>
            <a:endParaRPr lang="en-US" dirty="0"/>
          </a:p>
        </p:txBody>
      </p:sp>
      <p:sp>
        <p:nvSpPr>
          <p:cNvPr id="8" name="Textplatzhalter 7"/>
          <p:cNvSpPr>
            <a:spLocks noGrp="1"/>
          </p:cNvSpPr>
          <p:nvPr>
            <p:ph type="body" sz="quarter" idx="15"/>
          </p:nvPr>
        </p:nvSpPr>
        <p:spPr/>
        <p:txBody>
          <a:bodyPr/>
          <a:lstStyle/>
          <a:p>
            <a:r>
              <a:rPr lang="de-DE" dirty="0" smtClean="0"/>
              <a:t>Die künftige Energiewende</a:t>
            </a:r>
            <a:endParaRPr lang="de-DE" dirty="0"/>
          </a:p>
        </p:txBody>
      </p:sp>
      <p:sp>
        <p:nvSpPr>
          <p:cNvPr id="11" name="Textplatzhalter 1"/>
          <p:cNvSpPr txBox="1">
            <a:spLocks/>
          </p:cNvSpPr>
          <p:nvPr/>
        </p:nvSpPr>
        <p:spPr>
          <a:xfrm>
            <a:off x="734490" y="1556639"/>
            <a:ext cx="7920805" cy="3816577"/>
          </a:xfrm>
          <a:prstGeom prst="rect">
            <a:avLst/>
          </a:prstGeom>
        </p:spPr>
        <p:txBody>
          <a:bodyPr vert="horz" lIns="91440" tIns="45720" rIns="91440" bIns="45720" rtlCol="0">
            <a:normAutofit fontScale="92500" lnSpcReduction="10000"/>
          </a:bodyPr>
          <a:lstStyle>
            <a:lvl1pPr marL="0" indent="0" algn="l" defTabSz="914400" rtl="0" eaLnBrk="1" latinLnBrk="0" hangingPunct="1">
              <a:spcBef>
                <a:spcPct val="20000"/>
              </a:spcBef>
              <a:buClr>
                <a:srgbClr val="0499C8"/>
              </a:buClr>
              <a:buFont typeface="Verdana" pitchFamily="34" charset="0"/>
              <a:buNone/>
              <a:defRPr sz="1800" kern="1200">
                <a:solidFill>
                  <a:schemeClr val="tx1"/>
                </a:solidFill>
                <a:latin typeface="+mn-lt"/>
                <a:ea typeface="+mn-ea"/>
                <a:cs typeface="+mn-cs"/>
              </a:defRPr>
            </a:lvl1pPr>
            <a:lvl2pPr marL="361950" indent="-180975" algn="l" defTabSz="914400" rtl="0" eaLnBrk="1" latinLnBrk="0" hangingPunct="1">
              <a:spcBef>
                <a:spcPct val="20000"/>
              </a:spcBef>
              <a:buClr>
                <a:srgbClr val="0499C8"/>
              </a:buClr>
              <a:buFontTx/>
              <a:buBlip>
                <a:blip r:embed="rId3"/>
              </a:buBlip>
              <a:defRPr sz="1800" kern="1200">
                <a:solidFill>
                  <a:schemeClr val="tx1"/>
                </a:solidFill>
                <a:latin typeface="+mn-lt"/>
                <a:ea typeface="+mn-ea"/>
                <a:cs typeface="+mn-cs"/>
              </a:defRPr>
            </a:lvl2pPr>
            <a:lvl3pPr marL="914400" indent="0" algn="l" defTabSz="914400" rtl="0" eaLnBrk="1" latinLnBrk="0" hangingPunct="1">
              <a:spcBef>
                <a:spcPct val="20000"/>
              </a:spcBef>
              <a:buClr>
                <a:srgbClr val="0499C8"/>
              </a:buClr>
              <a:buFont typeface="Arial" pitchFamily="34" charset="0"/>
              <a:buNone/>
              <a:defRPr sz="2400" kern="1200">
                <a:solidFill>
                  <a:schemeClr val="tx1"/>
                </a:solidFill>
                <a:latin typeface="+mn-lt"/>
                <a:ea typeface="+mn-ea"/>
                <a:cs typeface="+mn-cs"/>
              </a:defRPr>
            </a:lvl3pPr>
            <a:lvl4pPr marL="1371600" indent="0" algn="l" defTabSz="914400" rtl="0" eaLnBrk="1" latinLnBrk="0" hangingPunct="1">
              <a:spcBef>
                <a:spcPct val="20000"/>
              </a:spcBef>
              <a:buClr>
                <a:srgbClr val="0499C8"/>
              </a:buClr>
              <a:buFont typeface="Arial" pitchFamily="34" charset="0"/>
              <a:buNone/>
              <a:defRPr sz="2000" kern="1200">
                <a:solidFill>
                  <a:schemeClr val="tx1"/>
                </a:solidFill>
                <a:latin typeface="+mn-lt"/>
                <a:ea typeface="+mn-ea"/>
                <a:cs typeface="+mn-cs"/>
              </a:defRPr>
            </a:lvl4pPr>
            <a:lvl5pPr marL="1828800" indent="0" algn="l" defTabSz="914400" rtl="0" eaLnBrk="1" latinLnBrk="0" hangingPunct="1">
              <a:spcBef>
                <a:spcPct val="20000"/>
              </a:spcBef>
              <a:buClr>
                <a:srgbClr val="0499C8"/>
              </a:buClr>
              <a:buFont typeface="Calibri"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de-DE" dirty="0" smtClean="0">
              <a:solidFill>
                <a:prstClr val="black"/>
              </a:solidFill>
            </a:endParaRPr>
          </a:p>
          <a:p>
            <a:pPr marL="176213" lvl="2" indent="-176213">
              <a:buFont typeface="Arial" pitchFamily="34" charset="0"/>
              <a:buChar char="•"/>
            </a:pPr>
            <a:r>
              <a:rPr lang="de-DE" sz="2000" dirty="0" smtClean="0">
                <a:solidFill>
                  <a:prstClr val="black"/>
                </a:solidFill>
              </a:rPr>
              <a:t>Derzeit gibt es rund 100 GW an konventionellen und rund 100 GW  an regenerativen Kapazitäten, womit ein Grünstrom-Anteil von 33 % erreicht wird. </a:t>
            </a:r>
          </a:p>
          <a:p>
            <a:pPr marL="176213" lvl="2" indent="-176213">
              <a:buFont typeface="Arial" pitchFamily="34" charset="0"/>
              <a:buChar char="•"/>
            </a:pPr>
            <a:endParaRPr lang="de-DE" sz="2000" dirty="0">
              <a:solidFill>
                <a:prstClr val="black"/>
              </a:solidFill>
            </a:endParaRPr>
          </a:p>
          <a:p>
            <a:pPr marL="444500" lvl="1" indent="-355600" eaLnBrk="0" fontAlgn="base" hangingPunct="0">
              <a:lnSpc>
                <a:spcPct val="120000"/>
              </a:lnSpc>
              <a:spcBef>
                <a:spcPts val="0"/>
              </a:spcBef>
              <a:spcAft>
                <a:spcPct val="20000"/>
              </a:spcAft>
              <a:buClr>
                <a:srgbClr val="3C8C93"/>
              </a:buClr>
              <a:buFont typeface="Symbol" pitchFamily="18" charset="2"/>
              <a:buChar char="Þ"/>
              <a:tabLst>
                <a:tab pos="622300" algn="l"/>
              </a:tabLst>
            </a:pPr>
            <a:r>
              <a:rPr lang="de-DE" sz="1600" dirty="0">
                <a:solidFill>
                  <a:prstClr val="black"/>
                </a:solidFill>
              </a:rPr>
              <a:t>Zur Erreichung des Ziels eines Anteils von 80% an grünem Strom im Jahr 2050 ist ein Vielfaches an regenerativen Kapazitäten </a:t>
            </a:r>
            <a:r>
              <a:rPr lang="de-DE" sz="1600" dirty="0" smtClean="0">
                <a:solidFill>
                  <a:prstClr val="black"/>
                </a:solidFill>
              </a:rPr>
              <a:t>nötig.</a:t>
            </a:r>
          </a:p>
          <a:p>
            <a:pPr marL="444500" lvl="1" indent="-355600" eaLnBrk="0" fontAlgn="base" hangingPunct="0">
              <a:lnSpc>
                <a:spcPct val="120000"/>
              </a:lnSpc>
              <a:spcBef>
                <a:spcPts val="0"/>
              </a:spcBef>
              <a:spcAft>
                <a:spcPct val="20000"/>
              </a:spcAft>
              <a:buClr>
                <a:srgbClr val="3C8C93"/>
              </a:buClr>
              <a:buFont typeface="Symbol" pitchFamily="18" charset="2"/>
              <a:buChar char="Þ"/>
              <a:tabLst>
                <a:tab pos="622300" algn="l"/>
              </a:tabLst>
            </a:pPr>
            <a:endParaRPr lang="de-DE" sz="1600" dirty="0">
              <a:solidFill>
                <a:prstClr val="black"/>
              </a:solidFill>
            </a:endParaRPr>
          </a:p>
          <a:p>
            <a:pPr marL="444500" lvl="1" indent="-355600" eaLnBrk="0" fontAlgn="base" hangingPunct="0">
              <a:lnSpc>
                <a:spcPct val="120000"/>
              </a:lnSpc>
              <a:spcBef>
                <a:spcPts val="0"/>
              </a:spcBef>
              <a:spcAft>
                <a:spcPct val="20000"/>
              </a:spcAft>
              <a:buClr>
                <a:srgbClr val="3C8C93"/>
              </a:buClr>
              <a:buFont typeface="Symbol" pitchFamily="18" charset="2"/>
              <a:buChar char="Þ"/>
              <a:tabLst>
                <a:tab pos="622300" algn="l"/>
              </a:tabLst>
            </a:pPr>
            <a:r>
              <a:rPr lang="de-DE" sz="1600" dirty="0" smtClean="0">
                <a:solidFill>
                  <a:prstClr val="black"/>
                </a:solidFill>
              </a:rPr>
              <a:t>Das könnte einen weiteren starken Anstieg der Stromerzeugungskosten  zur Folge haben.   </a:t>
            </a:r>
          </a:p>
          <a:p>
            <a:pPr marL="176213" lvl="2" indent="-176213">
              <a:buFont typeface="Arial" pitchFamily="34" charset="0"/>
              <a:buChar char="•"/>
            </a:pPr>
            <a:endParaRPr lang="de-DE" sz="2000" dirty="0">
              <a:solidFill>
                <a:prstClr val="black"/>
              </a:solidFill>
            </a:endParaRPr>
          </a:p>
          <a:p>
            <a:pPr marL="176213" lvl="2" indent="-176213">
              <a:buFont typeface="Arial" pitchFamily="34" charset="0"/>
              <a:buChar char="•"/>
            </a:pPr>
            <a:r>
              <a:rPr lang="de-DE" sz="2000" dirty="0" smtClean="0">
                <a:solidFill>
                  <a:prstClr val="black"/>
                </a:solidFill>
              </a:rPr>
              <a:t>Der nötige Ausbau der Überland- und Verteilnetze verursacht Kosten im hohen zweistelligen Milliardenbereich (50 Mrd. Euro für Überlandleitungen laut </a:t>
            </a:r>
            <a:r>
              <a:rPr lang="de-DE" sz="2000" dirty="0" err="1" smtClean="0">
                <a:solidFill>
                  <a:prstClr val="black"/>
                </a:solidFill>
              </a:rPr>
              <a:t>Tennet</a:t>
            </a:r>
            <a:r>
              <a:rPr lang="de-DE" sz="2000" dirty="0" smtClean="0">
                <a:solidFill>
                  <a:prstClr val="black"/>
                </a:solidFill>
              </a:rPr>
              <a:t>-Studie, 15 Mrd. Off-</a:t>
            </a:r>
            <a:r>
              <a:rPr lang="de-DE" sz="2000" dirty="0" err="1" smtClean="0">
                <a:solidFill>
                  <a:prstClr val="black"/>
                </a:solidFill>
              </a:rPr>
              <a:t>Shore</a:t>
            </a:r>
            <a:r>
              <a:rPr lang="de-DE" sz="2000" dirty="0" smtClean="0">
                <a:solidFill>
                  <a:prstClr val="black"/>
                </a:solidFill>
              </a:rPr>
              <a:t>, 35 Mrd</a:t>
            </a:r>
            <a:r>
              <a:rPr lang="de-DE" sz="2000" dirty="0">
                <a:solidFill>
                  <a:prstClr val="black"/>
                </a:solidFill>
              </a:rPr>
              <a:t>. </a:t>
            </a:r>
            <a:r>
              <a:rPr lang="de-DE" sz="2000" dirty="0" err="1" smtClean="0">
                <a:solidFill>
                  <a:prstClr val="black"/>
                </a:solidFill>
              </a:rPr>
              <a:t>Onshore</a:t>
            </a:r>
            <a:r>
              <a:rPr lang="de-DE" sz="2000" dirty="0" smtClean="0">
                <a:solidFill>
                  <a:prstClr val="black"/>
                </a:solidFill>
              </a:rPr>
              <a:t>, FAZ</a:t>
            </a:r>
            <a:r>
              <a:rPr lang="de-DE" sz="2000" dirty="0">
                <a:solidFill>
                  <a:prstClr val="black"/>
                </a:solidFill>
              </a:rPr>
              <a:t>, </a:t>
            </a:r>
            <a:r>
              <a:rPr lang="de-DE" sz="2000" dirty="0" smtClean="0">
                <a:solidFill>
                  <a:prstClr val="black"/>
                </a:solidFill>
              </a:rPr>
              <a:t>31.1.2017).</a:t>
            </a:r>
          </a:p>
          <a:p>
            <a:pPr marL="176213" lvl="2" indent="-176213">
              <a:buFont typeface="Arial" pitchFamily="34" charset="0"/>
              <a:buChar char="•"/>
            </a:pPr>
            <a:endParaRPr lang="de-DE" sz="2000" dirty="0">
              <a:solidFill>
                <a:prstClr val="black"/>
              </a:solidFill>
            </a:endParaRPr>
          </a:p>
          <a:p>
            <a:pPr marL="180975" indent="-180975">
              <a:buFont typeface="Arial" pitchFamily="34" charset="0"/>
              <a:buChar char="•"/>
            </a:pPr>
            <a:endParaRPr lang="de-DE" dirty="0">
              <a:solidFill>
                <a:prstClr val="black"/>
              </a:solidFill>
            </a:endParaRPr>
          </a:p>
          <a:p>
            <a:pPr marL="180975" indent="-180975">
              <a:buFont typeface="Arial" pitchFamily="34" charset="0"/>
              <a:buChar char="•"/>
            </a:pPr>
            <a:endParaRPr lang="de-DE" dirty="0" smtClean="0">
              <a:solidFill>
                <a:prstClr val="black"/>
              </a:solidFill>
            </a:endParaRPr>
          </a:p>
        </p:txBody>
      </p:sp>
      <p:sp>
        <p:nvSpPr>
          <p:cNvPr id="2" name="Footer Placeholder 1"/>
          <p:cNvSpPr>
            <a:spLocks noGrp="1"/>
          </p:cNvSpPr>
          <p:nvPr>
            <p:ph type="ftr" sz="quarter" idx="3"/>
          </p:nvPr>
        </p:nvSpPr>
        <p:spPr/>
        <p:txBody>
          <a:bodyPr/>
          <a:lstStyle/>
          <a:p>
            <a:r>
              <a:rPr lang="de-DE" smtClean="0"/>
              <a:t>Frondel - Zahlungsbereitschaft für grünen Strom</a:t>
            </a:r>
            <a:endParaRPr lang="de-DE" dirty="0"/>
          </a:p>
        </p:txBody>
      </p:sp>
      <p:sp>
        <p:nvSpPr>
          <p:cNvPr id="4" name="Slide Number Placeholder 3"/>
          <p:cNvSpPr>
            <a:spLocks noGrp="1"/>
          </p:cNvSpPr>
          <p:nvPr>
            <p:ph type="sldNum" sz="quarter" idx="4"/>
          </p:nvPr>
        </p:nvSpPr>
        <p:spPr/>
        <p:txBody>
          <a:bodyPr/>
          <a:lstStyle/>
          <a:p>
            <a:fld id="{A74039B9-63C9-4D81-9C5C-DF2F64380BFE}" type="slidenum">
              <a:rPr lang="de-DE" smtClean="0"/>
              <a:pPr/>
              <a:t>15</a:t>
            </a:fld>
            <a:endParaRPr lang="de-DE" dirty="0"/>
          </a:p>
        </p:txBody>
      </p:sp>
    </p:spTree>
    <p:extLst>
      <p:ext uri="{BB962C8B-B14F-4D97-AF65-F5344CB8AC3E}">
        <p14:creationId xmlns:p14="http://schemas.microsoft.com/office/powerpoint/2010/main" xmlns="" val="15367766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endParaRPr lang="de-DE" dirty="0"/>
          </a:p>
        </p:txBody>
      </p:sp>
      <p:sp>
        <p:nvSpPr>
          <p:cNvPr id="3" name="Foliennummernplatzhalter 2"/>
          <p:cNvSpPr>
            <a:spLocks noGrp="1"/>
          </p:cNvSpPr>
          <p:nvPr>
            <p:ph type="sldNum" sz="quarter" idx="12"/>
          </p:nvPr>
        </p:nvSpPr>
        <p:spPr/>
        <p:txBody>
          <a:bodyPr/>
          <a:lstStyle/>
          <a:p>
            <a:fld id="{A74039B9-63C9-4D81-9C5C-DF2F64380BFE}" type="slidenum">
              <a:rPr lang="de-DE" smtClean="0"/>
              <a:pPr/>
              <a:t>16</a:t>
            </a:fld>
            <a:endParaRPr lang="de-DE" dirty="0"/>
          </a:p>
        </p:txBody>
      </p:sp>
      <p:sp>
        <p:nvSpPr>
          <p:cNvPr id="4" name="Fußzeilenplatzhalter 3"/>
          <p:cNvSpPr>
            <a:spLocks noGrp="1"/>
          </p:cNvSpPr>
          <p:nvPr>
            <p:ph type="ftr" sz="quarter" idx="3"/>
          </p:nvPr>
        </p:nvSpPr>
        <p:spPr/>
        <p:txBody>
          <a:bodyPr/>
          <a:lstStyle/>
          <a:p>
            <a:r>
              <a:rPr lang="de-DE" smtClean="0"/>
              <a:t>Manuel Frondel, RWI, RUB, RGS</a:t>
            </a:r>
            <a:endParaRPr lang="de-DE" dirty="0"/>
          </a:p>
        </p:txBody>
      </p:sp>
      <p:sp>
        <p:nvSpPr>
          <p:cNvPr id="6" name="Textplatzhalter 5"/>
          <p:cNvSpPr>
            <a:spLocks noGrp="1"/>
          </p:cNvSpPr>
          <p:nvPr>
            <p:ph type="body" sz="quarter" idx="14"/>
          </p:nvPr>
        </p:nvSpPr>
        <p:spPr>
          <a:xfrm>
            <a:off x="755650" y="981076"/>
            <a:ext cx="7777163" cy="1079772"/>
          </a:xfrm>
        </p:spPr>
        <p:txBody>
          <a:bodyPr>
            <a:normAutofit fontScale="92500" lnSpcReduction="10000"/>
          </a:bodyPr>
          <a:lstStyle/>
          <a:p>
            <a:endParaRPr lang="de-DE" altLang="de-DE" dirty="0" smtClean="0"/>
          </a:p>
          <a:p>
            <a:r>
              <a:rPr lang="de-DE" altLang="de-DE" kern="0" dirty="0"/>
              <a:t>Auf diese Weise ist die deutsche Energiewende keine Blaupause für andere Länder</a:t>
            </a:r>
            <a:r>
              <a:rPr lang="de-DE" altLang="de-DE" kern="0" dirty="0" smtClean="0"/>
              <a:t>!</a:t>
            </a:r>
            <a:endParaRPr lang="de-DE" altLang="de-DE" kern="0" dirty="0"/>
          </a:p>
        </p:txBody>
      </p:sp>
      <p:sp>
        <p:nvSpPr>
          <p:cNvPr id="7" name="Textplatzhalter 6"/>
          <p:cNvSpPr>
            <a:spLocks noGrp="1"/>
          </p:cNvSpPr>
          <p:nvPr>
            <p:ph type="body" sz="quarter" idx="15"/>
          </p:nvPr>
        </p:nvSpPr>
        <p:spPr/>
        <p:txBody>
          <a:bodyPr/>
          <a:lstStyle/>
          <a:p>
            <a:r>
              <a:rPr lang="de-DE" dirty="0" smtClean="0"/>
              <a:t>Zusammenfassung und Schlussfolgerungen</a:t>
            </a:r>
            <a:endParaRPr lang="en-US" dirty="0"/>
          </a:p>
        </p:txBody>
      </p:sp>
      <p:sp>
        <p:nvSpPr>
          <p:cNvPr id="12" name="Rectangle 3"/>
          <p:cNvSpPr txBox="1">
            <a:spLocks noChangeArrowheads="1"/>
          </p:cNvSpPr>
          <p:nvPr/>
        </p:nvSpPr>
        <p:spPr>
          <a:xfrm>
            <a:off x="467171" y="1916832"/>
            <a:ext cx="8569325" cy="44644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0499C8"/>
              </a:buClr>
              <a:buFont typeface="Verdana"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rgbClr val="0499C8"/>
              </a:buClr>
              <a:buFont typeface="Calibri"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rgbClr val="0499C8"/>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0499C8"/>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0499C8"/>
              </a:buClr>
              <a:buFont typeface="Calibri"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44500" lvl="1" indent="-355600" eaLnBrk="0" fontAlgn="base" hangingPunct="0">
              <a:lnSpc>
                <a:spcPct val="120000"/>
              </a:lnSpc>
              <a:spcAft>
                <a:spcPct val="20000"/>
              </a:spcAft>
              <a:buClr>
                <a:srgbClr val="3C8C93"/>
              </a:buClr>
              <a:buFont typeface="Symbol" pitchFamily="18" charset="2"/>
              <a:buChar char="Þ"/>
              <a:tabLst>
                <a:tab pos="622300" algn="l"/>
              </a:tabLst>
            </a:pPr>
            <a:endParaRPr lang="de-DE" altLang="de-DE" sz="1800" dirty="0" smtClean="0">
              <a:solidFill>
                <a:prstClr val="black"/>
              </a:solidFill>
            </a:endParaRPr>
          </a:p>
          <a:p>
            <a:pPr marL="176213" lvl="2" indent="-176213">
              <a:spcBef>
                <a:spcPts val="0"/>
              </a:spcBef>
              <a:buClrTx/>
            </a:pPr>
            <a:r>
              <a:rPr lang="de-DE" sz="1900" dirty="0" smtClean="0">
                <a:solidFill>
                  <a:prstClr val="black"/>
                </a:solidFill>
              </a:rPr>
              <a:t>Auf Kosteneffizienz wurde bei der Energiewende bislang viel zu wenig geachtet. </a:t>
            </a:r>
          </a:p>
          <a:p>
            <a:pPr marL="176213" lvl="2" indent="-176213">
              <a:spcBef>
                <a:spcPts val="0"/>
              </a:spcBef>
              <a:buClrTx/>
            </a:pPr>
            <a:endParaRPr lang="de-DE" altLang="de-DE" sz="1800" dirty="0">
              <a:solidFill>
                <a:prstClr val="black"/>
              </a:solidFill>
            </a:endParaRPr>
          </a:p>
          <a:p>
            <a:pPr marL="444500" lvl="1" indent="-355600" eaLnBrk="0" fontAlgn="base" hangingPunct="0">
              <a:lnSpc>
                <a:spcPct val="120000"/>
              </a:lnSpc>
              <a:spcAft>
                <a:spcPct val="20000"/>
              </a:spcAft>
              <a:buClr>
                <a:srgbClr val="3C8C93"/>
              </a:buClr>
              <a:buFont typeface="Symbol" pitchFamily="18" charset="2"/>
              <a:buChar char="Þ"/>
              <a:tabLst>
                <a:tab pos="622300" algn="l"/>
              </a:tabLst>
            </a:pPr>
            <a:r>
              <a:rPr lang="de-DE" altLang="de-DE" sz="1800" dirty="0" smtClean="0">
                <a:solidFill>
                  <a:prstClr val="black"/>
                </a:solidFill>
              </a:rPr>
              <a:t>Die Energiewende könnte u.a. wegen der hohen Kosten scheitern</a:t>
            </a:r>
          </a:p>
          <a:p>
            <a:pPr marL="444500" lvl="1" indent="-355600" eaLnBrk="0" fontAlgn="base" hangingPunct="0">
              <a:lnSpc>
                <a:spcPct val="120000"/>
              </a:lnSpc>
              <a:spcAft>
                <a:spcPct val="20000"/>
              </a:spcAft>
              <a:buClr>
                <a:srgbClr val="3C8C93"/>
              </a:buClr>
              <a:buFont typeface="Symbol" pitchFamily="18" charset="2"/>
              <a:buChar char="Þ"/>
              <a:tabLst>
                <a:tab pos="622300" algn="l"/>
              </a:tabLst>
            </a:pPr>
            <a:endParaRPr lang="de-DE" altLang="de-DE" sz="1800" dirty="0">
              <a:solidFill>
                <a:prstClr val="black"/>
              </a:solidFill>
            </a:endParaRPr>
          </a:p>
          <a:p>
            <a:pPr marL="444500" lvl="1" indent="-355600" eaLnBrk="0" fontAlgn="base" hangingPunct="0">
              <a:lnSpc>
                <a:spcPct val="120000"/>
              </a:lnSpc>
              <a:spcAft>
                <a:spcPct val="20000"/>
              </a:spcAft>
              <a:buClr>
                <a:srgbClr val="3C8C93"/>
              </a:buClr>
              <a:buFont typeface="Symbol" pitchFamily="18" charset="2"/>
              <a:buChar char="Þ"/>
              <a:tabLst>
                <a:tab pos="622300" algn="l"/>
              </a:tabLst>
            </a:pPr>
            <a:r>
              <a:rPr lang="de-DE" altLang="de-DE" sz="1800" smtClean="0">
                <a:solidFill>
                  <a:prstClr val="black"/>
                </a:solidFill>
              </a:rPr>
              <a:t>Dann hätte die </a:t>
            </a:r>
            <a:r>
              <a:rPr lang="de-DE" altLang="de-DE" sz="1800" dirty="0" smtClean="0">
                <a:solidFill>
                  <a:prstClr val="black"/>
                </a:solidFill>
              </a:rPr>
              <a:t>Vorreiterrolle Deutschlands für den internationalen Klimaschutz nichts gebracht.  </a:t>
            </a:r>
          </a:p>
          <a:p>
            <a:pPr marL="444500" lvl="1" indent="-355600" eaLnBrk="0" fontAlgn="base" hangingPunct="0">
              <a:lnSpc>
                <a:spcPct val="120000"/>
              </a:lnSpc>
              <a:spcAft>
                <a:spcPct val="20000"/>
              </a:spcAft>
              <a:buClr>
                <a:srgbClr val="3C8C93"/>
              </a:buClr>
              <a:buFont typeface="Symbol" pitchFamily="18" charset="2"/>
              <a:buChar char="Þ"/>
              <a:tabLst>
                <a:tab pos="622300" algn="l"/>
              </a:tabLst>
            </a:pPr>
            <a:endParaRPr lang="de-DE" altLang="de-DE" sz="1800" dirty="0" smtClean="0"/>
          </a:p>
          <a:p>
            <a:pPr marL="444500" lvl="1" indent="-355600" eaLnBrk="0" fontAlgn="base" hangingPunct="0">
              <a:lnSpc>
                <a:spcPct val="120000"/>
              </a:lnSpc>
              <a:spcAft>
                <a:spcPct val="20000"/>
              </a:spcAft>
              <a:buClr>
                <a:srgbClr val="3C8C93"/>
              </a:buClr>
              <a:buFont typeface="Symbol" pitchFamily="18" charset="2"/>
              <a:buChar char="Þ"/>
              <a:tabLst>
                <a:tab pos="622300" algn="l"/>
              </a:tabLst>
            </a:pPr>
            <a:r>
              <a:rPr lang="de-DE" altLang="de-DE" sz="1800" kern="0" dirty="0" smtClean="0">
                <a:latin typeface="+mj-lt"/>
              </a:rPr>
              <a:t>Die </a:t>
            </a:r>
            <a:r>
              <a:rPr lang="de-DE" altLang="de-DE" sz="1800" kern="0" dirty="0">
                <a:latin typeface="+mj-lt"/>
              </a:rPr>
              <a:t>Energiewende sollte </a:t>
            </a:r>
            <a:r>
              <a:rPr lang="de-DE" altLang="de-DE" sz="1800" kern="0" dirty="0" smtClean="0">
                <a:latin typeface="+mj-lt"/>
              </a:rPr>
              <a:t>marktwirtschaftlich ausgerichtet und </a:t>
            </a:r>
            <a:r>
              <a:rPr lang="de-DE" altLang="de-DE" sz="1800" kern="0" dirty="0" smtClean="0"/>
              <a:t>europäisch </a:t>
            </a:r>
            <a:r>
              <a:rPr lang="de-DE" altLang="de-DE" sz="1800" kern="0" dirty="0"/>
              <a:t>koordiniert werden sowie</a:t>
            </a:r>
            <a:r>
              <a:rPr lang="de-DE" altLang="de-DE" sz="1800" kern="0" dirty="0" smtClean="0">
                <a:latin typeface="+mj-lt"/>
              </a:rPr>
              <a:t> sozialverträglich </a:t>
            </a:r>
            <a:r>
              <a:rPr lang="de-DE" altLang="de-DE" sz="1800" kern="0" dirty="0">
                <a:latin typeface="+mj-lt"/>
              </a:rPr>
              <a:t>erfolgen. </a:t>
            </a:r>
            <a:endParaRPr lang="de-DE" altLang="de-DE" sz="1800" kern="0" dirty="0" smtClean="0">
              <a:latin typeface="+mj-lt"/>
            </a:endParaRPr>
          </a:p>
          <a:p>
            <a:pPr marL="444500" lvl="1" indent="-355600" eaLnBrk="0" fontAlgn="base" hangingPunct="0">
              <a:lnSpc>
                <a:spcPct val="120000"/>
              </a:lnSpc>
              <a:spcAft>
                <a:spcPct val="20000"/>
              </a:spcAft>
              <a:buClr>
                <a:srgbClr val="3C8C93"/>
              </a:buClr>
              <a:buFont typeface="Symbol" pitchFamily="18" charset="2"/>
              <a:buChar char="Þ"/>
              <a:tabLst>
                <a:tab pos="622300" algn="l"/>
              </a:tabLst>
            </a:pPr>
            <a:endParaRPr lang="de-DE" altLang="de-DE" sz="1800" kern="0" dirty="0">
              <a:latin typeface="+mj-lt"/>
            </a:endParaRPr>
          </a:p>
          <a:p>
            <a:pPr marL="444500" lvl="1" indent="-355600" eaLnBrk="0" fontAlgn="base" hangingPunct="0">
              <a:lnSpc>
                <a:spcPct val="120000"/>
              </a:lnSpc>
              <a:spcAft>
                <a:spcPct val="20000"/>
              </a:spcAft>
              <a:buClr>
                <a:srgbClr val="3C8C93"/>
              </a:buClr>
              <a:buFont typeface="Symbol" pitchFamily="18" charset="2"/>
              <a:buChar char="Þ"/>
              <a:tabLst>
                <a:tab pos="622300" algn="l"/>
              </a:tabLst>
            </a:pPr>
            <a:endParaRPr lang="de-DE" altLang="de-DE" sz="1800" kern="0" dirty="0" smtClean="0">
              <a:latin typeface="+mj-lt"/>
            </a:endParaRPr>
          </a:p>
          <a:p>
            <a:pPr marL="444500" lvl="1" indent="-355600" eaLnBrk="0" fontAlgn="base" hangingPunct="0">
              <a:lnSpc>
                <a:spcPct val="120000"/>
              </a:lnSpc>
              <a:spcAft>
                <a:spcPct val="20000"/>
              </a:spcAft>
              <a:buClr>
                <a:srgbClr val="3C8C93"/>
              </a:buClr>
              <a:buFont typeface="Symbol" pitchFamily="18" charset="2"/>
              <a:buChar char="Þ"/>
              <a:tabLst>
                <a:tab pos="622300" algn="l"/>
              </a:tabLst>
            </a:pPr>
            <a:endParaRPr lang="de-DE" altLang="de-DE" sz="1800" kern="0" dirty="0">
              <a:latin typeface="+mj-lt"/>
            </a:endParaRPr>
          </a:p>
          <a:p>
            <a:pPr marL="444500" lvl="1" indent="-355600" eaLnBrk="0" fontAlgn="base" hangingPunct="0">
              <a:lnSpc>
                <a:spcPct val="120000"/>
              </a:lnSpc>
              <a:spcAft>
                <a:spcPct val="20000"/>
              </a:spcAft>
              <a:buClr>
                <a:srgbClr val="3C8C93"/>
              </a:buClr>
              <a:buFont typeface="Symbol" pitchFamily="18" charset="2"/>
              <a:buChar char="Þ"/>
              <a:tabLst>
                <a:tab pos="622300" algn="l"/>
              </a:tabLst>
            </a:pPr>
            <a:endParaRPr lang="de-DE" altLang="de-DE" sz="1800" kern="0" dirty="0" smtClean="0">
              <a:latin typeface="+mj-lt"/>
            </a:endParaRPr>
          </a:p>
          <a:p>
            <a:pPr marL="444500" lvl="1" indent="-355600" eaLnBrk="0" fontAlgn="base" hangingPunct="0">
              <a:lnSpc>
                <a:spcPct val="120000"/>
              </a:lnSpc>
              <a:spcAft>
                <a:spcPct val="20000"/>
              </a:spcAft>
              <a:buClr>
                <a:srgbClr val="3C8C93"/>
              </a:buClr>
              <a:buFont typeface="Symbol" pitchFamily="18" charset="2"/>
              <a:buChar char="Þ"/>
              <a:tabLst>
                <a:tab pos="622300" algn="l"/>
              </a:tabLst>
            </a:pPr>
            <a:endParaRPr lang="de-DE" altLang="de-DE" sz="1800" kern="0" dirty="0">
              <a:latin typeface="+mj-lt"/>
            </a:endParaRPr>
          </a:p>
          <a:p>
            <a:pPr marL="265113" lvl="1" indent="-265113">
              <a:lnSpc>
                <a:spcPts val="2800"/>
              </a:lnSpc>
              <a:buFont typeface="Arial" panose="020B0604020202020204" pitchFamily="34" charset="0"/>
              <a:buChar char="•"/>
              <a:tabLst>
                <a:tab pos="265113" algn="l"/>
              </a:tabLst>
              <a:defRPr/>
            </a:pPr>
            <a:endParaRPr lang="de-DE" sz="1800" dirty="0" smtClean="0"/>
          </a:p>
        </p:txBody>
      </p:sp>
    </p:spTree>
    <p:extLst>
      <p:ext uri="{BB962C8B-B14F-4D97-AF65-F5344CB8AC3E}">
        <p14:creationId xmlns:p14="http://schemas.microsoft.com/office/powerpoint/2010/main" xmlns="" val="7729059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A74039B9-63C9-4D81-9C5C-DF2F64380BFE}" type="slidenum">
              <a:rPr lang="de-DE" smtClean="0"/>
              <a:pPr/>
              <a:t>17</a:t>
            </a:fld>
            <a:endParaRPr lang="de-DE" dirty="0"/>
          </a:p>
        </p:txBody>
      </p:sp>
      <p:sp>
        <p:nvSpPr>
          <p:cNvPr id="4" name="Fußzeilenplatzhalter 3"/>
          <p:cNvSpPr>
            <a:spLocks noGrp="1"/>
          </p:cNvSpPr>
          <p:nvPr>
            <p:ph type="ftr" sz="quarter" idx="3"/>
          </p:nvPr>
        </p:nvSpPr>
        <p:spPr/>
        <p:txBody>
          <a:bodyPr/>
          <a:lstStyle/>
          <a:p>
            <a:r>
              <a:rPr lang="de-DE" dirty="0"/>
              <a:t>Manuel </a:t>
            </a:r>
            <a:r>
              <a:rPr lang="de-DE" dirty="0" err="1"/>
              <a:t>Frondel</a:t>
            </a:r>
            <a:r>
              <a:rPr lang="de-DE" dirty="0"/>
              <a:t>, RWI, RUB, </a:t>
            </a:r>
            <a:r>
              <a:rPr lang="de-DE" dirty="0" smtClean="0"/>
              <a:t>RGS</a:t>
            </a:r>
            <a:endParaRPr lang="de-DE" dirty="0"/>
          </a:p>
        </p:txBody>
      </p:sp>
      <p:sp>
        <p:nvSpPr>
          <p:cNvPr id="6" name="Textplatzhalter 5"/>
          <p:cNvSpPr>
            <a:spLocks noGrp="1"/>
          </p:cNvSpPr>
          <p:nvPr>
            <p:ph type="body" sz="quarter" idx="14"/>
          </p:nvPr>
        </p:nvSpPr>
        <p:spPr/>
        <p:txBody>
          <a:bodyPr>
            <a:normAutofit fontScale="92500" lnSpcReduction="10000"/>
          </a:bodyPr>
          <a:lstStyle/>
          <a:p>
            <a:r>
              <a:rPr lang="de-DE" dirty="0" smtClean="0"/>
              <a:t>Anteile an EEG-Differenzkosten </a:t>
            </a:r>
            <a:r>
              <a:rPr lang="de-DE" dirty="0"/>
              <a:t>und </a:t>
            </a:r>
            <a:r>
              <a:rPr lang="de-DE" dirty="0" smtClean="0"/>
              <a:t>an regenerativer Stromerzeugung </a:t>
            </a:r>
            <a:r>
              <a:rPr lang="de-DE" dirty="0"/>
              <a:t>im Jahr 2014</a:t>
            </a:r>
          </a:p>
          <a:p>
            <a:endParaRPr lang="de-DE" dirty="0"/>
          </a:p>
        </p:txBody>
      </p:sp>
      <p:sp>
        <p:nvSpPr>
          <p:cNvPr id="7" name="Textplatzhalter 6"/>
          <p:cNvSpPr>
            <a:spLocks noGrp="1"/>
          </p:cNvSpPr>
          <p:nvPr>
            <p:ph type="body" sz="quarter" idx="15"/>
          </p:nvPr>
        </p:nvSpPr>
        <p:spPr/>
        <p:txBody>
          <a:bodyPr/>
          <a:lstStyle/>
          <a:p>
            <a:r>
              <a:rPr lang="en-US" dirty="0" err="1" smtClean="0"/>
              <a:t>Missverhältnis</a:t>
            </a:r>
            <a:r>
              <a:rPr lang="en-US" dirty="0" smtClean="0"/>
              <a:t> in </a:t>
            </a:r>
            <a:r>
              <a:rPr lang="en-US" dirty="0" err="1" smtClean="0"/>
              <a:t>Aufwand</a:t>
            </a:r>
            <a:r>
              <a:rPr lang="en-US" dirty="0" smtClean="0"/>
              <a:t> und </a:t>
            </a:r>
            <a:r>
              <a:rPr lang="en-US" dirty="0" err="1" smtClean="0"/>
              <a:t>Ertrag</a:t>
            </a:r>
            <a:r>
              <a:rPr lang="en-US" dirty="0" smtClean="0"/>
              <a:t> </a:t>
            </a:r>
            <a:r>
              <a:rPr lang="en-US" dirty="0" err="1" smtClean="0"/>
              <a:t>bei</a:t>
            </a:r>
            <a:r>
              <a:rPr lang="en-US" dirty="0" smtClean="0"/>
              <a:t> </a:t>
            </a:r>
            <a:r>
              <a:rPr lang="en-US" dirty="0" err="1" smtClean="0"/>
              <a:t>Photovoltaik</a:t>
            </a:r>
            <a:r>
              <a:rPr lang="en-US" dirty="0" smtClean="0"/>
              <a:t> </a:t>
            </a:r>
            <a:endParaRPr lang="en-US" dirty="0"/>
          </a:p>
          <a:p>
            <a:endParaRPr lang="de-DE" dirty="0"/>
          </a:p>
        </p:txBody>
      </p:sp>
      <p:graphicFrame>
        <p:nvGraphicFramePr>
          <p:cNvPr id="11" name="Diagramm 10"/>
          <p:cNvGraphicFramePr>
            <a:graphicFrameLocks/>
          </p:cNvGraphicFramePr>
          <p:nvPr>
            <p:extLst>
              <p:ext uri="{D42A27DB-BD31-4B8C-83A1-F6EECF244321}">
                <p14:modId xmlns:p14="http://schemas.microsoft.com/office/powerpoint/2010/main" xmlns="" val="82378876"/>
              </p:ext>
            </p:extLst>
          </p:nvPr>
        </p:nvGraphicFramePr>
        <p:xfrm>
          <a:off x="304800" y="1507331"/>
          <a:ext cx="8534400" cy="3843338"/>
        </p:xfrm>
        <a:graphic>
          <a:graphicData uri="http://schemas.openxmlformats.org/drawingml/2006/chart">
            <c:chart xmlns:c="http://schemas.openxmlformats.org/drawingml/2006/chart" xmlns:r="http://schemas.openxmlformats.org/officeDocument/2006/relationships" r:id="rId2"/>
          </a:graphicData>
        </a:graphic>
      </p:graphicFrame>
      <p:sp>
        <p:nvSpPr>
          <p:cNvPr id="15" name="Textfeld 14"/>
          <p:cNvSpPr txBox="1"/>
          <p:nvPr/>
        </p:nvSpPr>
        <p:spPr>
          <a:xfrm>
            <a:off x="683568" y="5138904"/>
            <a:ext cx="1167307" cy="230832"/>
          </a:xfrm>
          <a:prstGeom prst="rect">
            <a:avLst/>
          </a:prstGeom>
          <a:noFill/>
        </p:spPr>
        <p:txBody>
          <a:bodyPr wrap="none" rtlCol="0">
            <a:spAutoFit/>
          </a:bodyPr>
          <a:lstStyle/>
          <a:p>
            <a:r>
              <a:rPr lang="de-DE" sz="900" dirty="0" smtClean="0"/>
              <a:t>Quelle: </a:t>
            </a:r>
            <a:r>
              <a:rPr lang="de-DE" sz="900" dirty="0" err="1" smtClean="0"/>
              <a:t>BMWi</a:t>
            </a:r>
            <a:r>
              <a:rPr lang="de-DE" sz="900" dirty="0" smtClean="0"/>
              <a:t> (2015)</a:t>
            </a:r>
            <a:endParaRPr lang="de-DE" dirty="0"/>
          </a:p>
        </p:txBody>
      </p:sp>
    </p:spTree>
    <p:extLst>
      <p:ext uri="{BB962C8B-B14F-4D97-AF65-F5344CB8AC3E}">
        <p14:creationId xmlns:p14="http://schemas.microsoft.com/office/powerpoint/2010/main" xmlns="" val="29640276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endParaRPr lang="de-DE" dirty="0"/>
          </a:p>
        </p:txBody>
      </p:sp>
      <p:sp>
        <p:nvSpPr>
          <p:cNvPr id="3" name="Foliennummernplatzhalter 2"/>
          <p:cNvSpPr>
            <a:spLocks noGrp="1"/>
          </p:cNvSpPr>
          <p:nvPr>
            <p:ph type="sldNum" sz="quarter" idx="12"/>
          </p:nvPr>
        </p:nvSpPr>
        <p:spPr/>
        <p:txBody>
          <a:bodyPr/>
          <a:lstStyle/>
          <a:p>
            <a:fld id="{A74039B9-63C9-4D81-9C5C-DF2F64380BFE}" type="slidenum">
              <a:rPr lang="de-DE" smtClean="0"/>
              <a:pPr/>
              <a:t>2</a:t>
            </a:fld>
            <a:endParaRPr lang="de-DE" dirty="0"/>
          </a:p>
        </p:txBody>
      </p:sp>
      <p:sp>
        <p:nvSpPr>
          <p:cNvPr id="4" name="Fußzeilenplatzhalter 3"/>
          <p:cNvSpPr>
            <a:spLocks noGrp="1"/>
          </p:cNvSpPr>
          <p:nvPr>
            <p:ph type="ftr" sz="quarter" idx="3"/>
          </p:nvPr>
        </p:nvSpPr>
        <p:spPr/>
        <p:txBody>
          <a:bodyPr/>
          <a:lstStyle/>
          <a:p>
            <a:r>
              <a:rPr lang="de-DE" dirty="0" smtClean="0"/>
              <a:t>Manuel Frondel, RWI, RUB, RGS</a:t>
            </a:r>
            <a:endParaRPr lang="de-DE" dirty="0"/>
          </a:p>
        </p:txBody>
      </p:sp>
      <p:sp>
        <p:nvSpPr>
          <p:cNvPr id="6" name="Textplatzhalter 5"/>
          <p:cNvSpPr>
            <a:spLocks noGrp="1"/>
          </p:cNvSpPr>
          <p:nvPr>
            <p:ph type="body" sz="quarter" idx="14"/>
          </p:nvPr>
        </p:nvSpPr>
        <p:spPr/>
        <p:txBody>
          <a:bodyPr>
            <a:normAutofit/>
          </a:bodyPr>
          <a:lstStyle/>
          <a:p>
            <a:r>
              <a:rPr lang="de-DE" dirty="0" smtClean="0"/>
              <a:t>Das Tempo ist weltweit einzigartig</a:t>
            </a:r>
            <a:endParaRPr lang="en-US" dirty="0"/>
          </a:p>
        </p:txBody>
      </p:sp>
      <p:sp>
        <p:nvSpPr>
          <p:cNvPr id="7" name="Textplatzhalter 6"/>
          <p:cNvSpPr>
            <a:spLocks noGrp="1"/>
          </p:cNvSpPr>
          <p:nvPr>
            <p:ph type="body" sz="quarter" idx="15"/>
          </p:nvPr>
        </p:nvSpPr>
        <p:spPr/>
        <p:txBody>
          <a:bodyPr/>
          <a:lstStyle/>
          <a:p>
            <a:r>
              <a:rPr lang="de-DE" dirty="0"/>
              <a:t>Ausbau der </a:t>
            </a:r>
            <a:r>
              <a:rPr lang="de-DE" dirty="0" smtClean="0"/>
              <a:t>Erneuerbaren in Deutschland </a:t>
            </a:r>
            <a:endParaRPr lang="en-US" dirty="0"/>
          </a:p>
        </p:txBody>
      </p:sp>
      <p:sp>
        <p:nvSpPr>
          <p:cNvPr id="10" name="Textfeld 9"/>
          <p:cNvSpPr txBox="1"/>
          <p:nvPr/>
        </p:nvSpPr>
        <p:spPr>
          <a:xfrm>
            <a:off x="5868144" y="5097364"/>
            <a:ext cx="2808386" cy="276999"/>
          </a:xfrm>
          <a:prstGeom prst="rect">
            <a:avLst/>
          </a:prstGeom>
          <a:noFill/>
        </p:spPr>
        <p:txBody>
          <a:bodyPr wrap="square" rtlCol="0">
            <a:spAutoFit/>
          </a:bodyPr>
          <a:lstStyle/>
          <a:p>
            <a:r>
              <a:rPr lang="de-DE" sz="1200" dirty="0" smtClean="0"/>
              <a:t>Quellen: </a:t>
            </a:r>
            <a:r>
              <a:rPr lang="de-DE" sz="1200" dirty="0" err="1" smtClean="0"/>
              <a:t>BMWi</a:t>
            </a:r>
            <a:r>
              <a:rPr lang="de-DE" sz="1200" dirty="0" smtClean="0"/>
              <a:t> (2015), ZSW (2015)</a:t>
            </a:r>
            <a:endParaRPr lang="en-US" sz="1200" dirty="0"/>
          </a:p>
        </p:txBody>
      </p:sp>
      <p:sp>
        <p:nvSpPr>
          <p:cNvPr id="5" name="Rechteck 4"/>
          <p:cNvSpPr/>
          <p:nvPr/>
        </p:nvSpPr>
        <p:spPr>
          <a:xfrm>
            <a:off x="755650" y="5301208"/>
            <a:ext cx="7920880" cy="1255728"/>
          </a:xfrm>
          <a:prstGeom prst="rect">
            <a:avLst/>
          </a:prstGeom>
        </p:spPr>
        <p:txBody>
          <a:bodyPr wrap="square">
            <a:spAutoFit/>
          </a:bodyPr>
          <a:lstStyle/>
          <a:p>
            <a:pPr marL="285750" lvl="0" indent="-285750">
              <a:spcBef>
                <a:spcPct val="20000"/>
              </a:spcBef>
              <a:buClr>
                <a:srgbClr val="0499C8"/>
              </a:buClr>
              <a:buFont typeface="Arial" panose="020B0604020202020204" pitchFamily="34" charset="0"/>
              <a:buChar char="•"/>
            </a:pPr>
            <a:r>
              <a:rPr lang="de-DE" dirty="0" smtClean="0">
                <a:solidFill>
                  <a:prstClr val="black"/>
                </a:solidFill>
              </a:rPr>
              <a:t>Seit 2000, </a:t>
            </a:r>
            <a:r>
              <a:rPr lang="de-DE" dirty="0">
                <a:solidFill>
                  <a:prstClr val="black"/>
                </a:solidFill>
              </a:rPr>
              <a:t>dem Jahr </a:t>
            </a:r>
            <a:r>
              <a:rPr lang="de-DE" dirty="0" smtClean="0">
                <a:solidFill>
                  <a:prstClr val="black"/>
                </a:solidFill>
              </a:rPr>
              <a:t>der Einführung des Erneuerbaren-Energien-Gesetzes (EEG), hat sich der Anteil grünen Stroms am Bruttostromverbrauch verfünffacht. </a:t>
            </a:r>
          </a:p>
          <a:p>
            <a:pPr marL="285750" lvl="0" indent="-285750">
              <a:spcBef>
                <a:spcPct val="20000"/>
              </a:spcBef>
              <a:buClr>
                <a:srgbClr val="0499C8"/>
              </a:buClr>
              <a:buFont typeface="Arial" panose="020B0604020202020204" pitchFamily="34" charset="0"/>
              <a:buChar char="•"/>
            </a:pPr>
            <a:r>
              <a:rPr lang="de-DE" dirty="0" smtClean="0">
                <a:solidFill>
                  <a:prstClr val="black"/>
                </a:solidFill>
              </a:rPr>
              <a:t>Ziel eines Anteils von 35% an grünem Strom im Jahr 2020 wird wohl früher erreicht. </a:t>
            </a:r>
            <a:endParaRPr lang="en-US" dirty="0">
              <a:solidFill>
                <a:prstClr val="black"/>
              </a:solidFill>
            </a:endParaRPr>
          </a:p>
        </p:txBody>
      </p:sp>
      <p:graphicFrame>
        <p:nvGraphicFramePr>
          <p:cNvPr id="18" name="Diagramm 17"/>
          <p:cNvGraphicFramePr/>
          <p:nvPr>
            <p:extLst>
              <p:ext uri="{D42A27DB-BD31-4B8C-83A1-F6EECF244321}">
                <p14:modId xmlns:p14="http://schemas.microsoft.com/office/powerpoint/2010/main" xmlns="" val="815637683"/>
              </p:ext>
            </p:extLst>
          </p:nvPr>
        </p:nvGraphicFramePr>
        <p:xfrm>
          <a:off x="1128179" y="1448487"/>
          <a:ext cx="7032104" cy="36488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239323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A74039B9-63C9-4D81-9C5C-DF2F64380BFE}" type="slidenum">
              <a:rPr lang="de-DE" smtClean="0"/>
              <a:pPr/>
              <a:t>3</a:t>
            </a:fld>
            <a:endParaRPr lang="de-DE" dirty="0"/>
          </a:p>
        </p:txBody>
      </p:sp>
      <p:sp>
        <p:nvSpPr>
          <p:cNvPr id="4" name="Fußzeilenplatzhalter 3"/>
          <p:cNvSpPr>
            <a:spLocks noGrp="1"/>
          </p:cNvSpPr>
          <p:nvPr>
            <p:ph type="ftr" sz="quarter" idx="3"/>
          </p:nvPr>
        </p:nvSpPr>
        <p:spPr>
          <a:xfrm>
            <a:off x="790600" y="6488211"/>
            <a:ext cx="6192614" cy="365125"/>
          </a:xfrm>
        </p:spPr>
        <p:txBody>
          <a:bodyPr/>
          <a:lstStyle/>
          <a:p>
            <a:r>
              <a:rPr lang="de-DE" dirty="0"/>
              <a:t>Manuel </a:t>
            </a:r>
            <a:r>
              <a:rPr lang="de-DE" dirty="0" err="1"/>
              <a:t>Frondel</a:t>
            </a:r>
            <a:r>
              <a:rPr lang="de-DE" dirty="0"/>
              <a:t>, RWI, RUB, </a:t>
            </a:r>
            <a:r>
              <a:rPr lang="de-DE" dirty="0" smtClean="0"/>
              <a:t>RGS</a:t>
            </a:r>
            <a:endParaRPr lang="de-DE" dirty="0"/>
          </a:p>
        </p:txBody>
      </p:sp>
      <p:sp>
        <p:nvSpPr>
          <p:cNvPr id="6" name="Textplatzhalter 5"/>
          <p:cNvSpPr>
            <a:spLocks noGrp="1"/>
          </p:cNvSpPr>
          <p:nvPr>
            <p:ph type="body" sz="quarter" idx="14"/>
          </p:nvPr>
        </p:nvSpPr>
        <p:spPr>
          <a:xfrm>
            <a:off x="395536" y="981076"/>
            <a:ext cx="8640960" cy="719138"/>
          </a:xfrm>
        </p:spPr>
        <p:txBody>
          <a:bodyPr>
            <a:normAutofit fontScale="92500"/>
          </a:bodyPr>
          <a:lstStyle/>
          <a:p>
            <a:r>
              <a:rPr lang="de-DE" dirty="0" smtClean="0"/>
              <a:t>Konventionelle und regenerative </a:t>
            </a:r>
            <a:r>
              <a:rPr lang="de-DE" dirty="0"/>
              <a:t>Kapazitäten </a:t>
            </a:r>
            <a:r>
              <a:rPr lang="de-DE" dirty="0" smtClean="0"/>
              <a:t>und EEG-Differenzkosten</a:t>
            </a:r>
            <a:endParaRPr lang="de-DE" dirty="0"/>
          </a:p>
          <a:p>
            <a:endParaRPr lang="de-DE" dirty="0"/>
          </a:p>
        </p:txBody>
      </p:sp>
      <p:sp>
        <p:nvSpPr>
          <p:cNvPr id="7" name="Textplatzhalter 6"/>
          <p:cNvSpPr>
            <a:spLocks noGrp="1"/>
          </p:cNvSpPr>
          <p:nvPr>
            <p:ph type="body" sz="quarter" idx="15"/>
          </p:nvPr>
        </p:nvSpPr>
        <p:spPr/>
        <p:txBody>
          <a:bodyPr/>
          <a:lstStyle/>
          <a:p>
            <a:r>
              <a:rPr lang="de-DE" dirty="0"/>
              <a:t>Ausbau der Erneuerbaren in Deutschland</a:t>
            </a:r>
          </a:p>
        </p:txBody>
      </p:sp>
      <p:grpSp>
        <p:nvGrpSpPr>
          <p:cNvPr id="16" name="Gruppieren 15"/>
          <p:cNvGrpSpPr/>
          <p:nvPr/>
        </p:nvGrpSpPr>
        <p:grpSpPr>
          <a:xfrm>
            <a:off x="963910" y="1484784"/>
            <a:ext cx="7055716" cy="230832"/>
            <a:chOff x="963910" y="1975877"/>
            <a:chExt cx="7055716" cy="230832"/>
          </a:xfrm>
        </p:grpSpPr>
        <p:sp>
          <p:nvSpPr>
            <p:cNvPr id="9" name="Textfeld 8"/>
            <p:cNvSpPr txBox="1"/>
            <p:nvPr/>
          </p:nvSpPr>
          <p:spPr>
            <a:xfrm>
              <a:off x="963910" y="1975877"/>
              <a:ext cx="606256" cy="230832"/>
            </a:xfrm>
            <a:prstGeom prst="rect">
              <a:avLst/>
            </a:prstGeom>
            <a:noFill/>
          </p:spPr>
          <p:txBody>
            <a:bodyPr wrap="none" rtlCol="0">
              <a:spAutoFit/>
            </a:bodyPr>
            <a:lstStyle/>
            <a:p>
              <a:r>
                <a:rPr lang="de-DE" sz="900" dirty="0" smtClean="0"/>
                <a:t>Gigawatt</a:t>
              </a:r>
              <a:endParaRPr lang="de-DE" dirty="0"/>
            </a:p>
          </p:txBody>
        </p:sp>
        <p:sp>
          <p:nvSpPr>
            <p:cNvPr id="14" name="Textfeld 13"/>
            <p:cNvSpPr txBox="1"/>
            <p:nvPr/>
          </p:nvSpPr>
          <p:spPr>
            <a:xfrm>
              <a:off x="7362074" y="1975877"/>
              <a:ext cx="657552" cy="230832"/>
            </a:xfrm>
            <a:prstGeom prst="rect">
              <a:avLst/>
            </a:prstGeom>
            <a:noFill/>
          </p:spPr>
          <p:txBody>
            <a:bodyPr wrap="none" rtlCol="0">
              <a:spAutoFit/>
            </a:bodyPr>
            <a:lstStyle/>
            <a:p>
              <a:r>
                <a:rPr lang="de-DE" sz="900" dirty="0" smtClean="0"/>
                <a:t>Mrd. Euro</a:t>
              </a:r>
              <a:endParaRPr lang="de-DE" dirty="0"/>
            </a:p>
          </p:txBody>
        </p:sp>
      </p:grpSp>
      <p:graphicFrame>
        <p:nvGraphicFramePr>
          <p:cNvPr id="12" name="Diagramm 11"/>
          <p:cNvGraphicFramePr>
            <a:graphicFrameLocks/>
          </p:cNvGraphicFramePr>
          <p:nvPr>
            <p:extLst>
              <p:ext uri="{D42A27DB-BD31-4B8C-83A1-F6EECF244321}">
                <p14:modId xmlns:p14="http://schemas.microsoft.com/office/powerpoint/2010/main" xmlns="" val="843923366"/>
              </p:ext>
            </p:extLst>
          </p:nvPr>
        </p:nvGraphicFramePr>
        <p:xfrm>
          <a:off x="990176" y="1732451"/>
          <a:ext cx="7029450" cy="3814763"/>
        </p:xfrm>
        <a:graphic>
          <a:graphicData uri="http://schemas.openxmlformats.org/drawingml/2006/chart">
            <c:chart xmlns:c="http://schemas.openxmlformats.org/drawingml/2006/chart" xmlns:r="http://schemas.openxmlformats.org/officeDocument/2006/relationships" r:id="rId2"/>
          </a:graphicData>
        </a:graphic>
      </p:graphicFrame>
      <p:sp>
        <p:nvSpPr>
          <p:cNvPr id="5" name="Rechteck 4"/>
          <p:cNvSpPr/>
          <p:nvPr/>
        </p:nvSpPr>
        <p:spPr>
          <a:xfrm>
            <a:off x="949094" y="5517232"/>
            <a:ext cx="6575234" cy="338554"/>
          </a:xfrm>
          <a:prstGeom prst="rect">
            <a:avLst/>
          </a:prstGeom>
        </p:spPr>
        <p:txBody>
          <a:bodyPr wrap="square">
            <a:spAutoFit/>
          </a:bodyPr>
          <a:lstStyle/>
          <a:p>
            <a:pPr marL="177800" indent="-177800"/>
            <a:r>
              <a:rPr lang="de-DE" sz="800" dirty="0" smtClean="0"/>
              <a:t>Quellen: BDEW (</a:t>
            </a:r>
            <a:r>
              <a:rPr lang="de-DE" sz="800" dirty="0"/>
              <a:t>2016) Erneuerbare Energien und das  EEG: Zahlen, Fakten, Grafiken (2016). 18. Februar 2016</a:t>
            </a:r>
          </a:p>
          <a:p>
            <a:pPr marL="177800" indent="-177800">
              <a:tabLst>
                <a:tab pos="177800" algn="l"/>
              </a:tabLst>
            </a:pPr>
            <a:r>
              <a:rPr lang="de-DE" sz="800" dirty="0" err="1"/>
              <a:t>BMWi</a:t>
            </a:r>
            <a:r>
              <a:rPr lang="de-DE" sz="800" dirty="0"/>
              <a:t> </a:t>
            </a:r>
            <a:r>
              <a:rPr lang="de-DE" sz="800" dirty="0" smtClean="0"/>
              <a:t>(</a:t>
            </a:r>
            <a:r>
              <a:rPr lang="de-DE" sz="800" dirty="0"/>
              <a:t>2015) EEG in Zahlen: Vergütungen, Differenzkosten und EEG-Umlage 2000 bis 2016. 15. Oktober 2015</a:t>
            </a:r>
          </a:p>
        </p:txBody>
      </p:sp>
      <p:sp>
        <p:nvSpPr>
          <p:cNvPr id="8" name="Rechteck 7"/>
          <p:cNvSpPr/>
          <p:nvPr/>
        </p:nvSpPr>
        <p:spPr>
          <a:xfrm>
            <a:off x="827584" y="5877272"/>
            <a:ext cx="7128792" cy="584775"/>
          </a:xfrm>
          <a:prstGeom prst="rect">
            <a:avLst/>
          </a:prstGeom>
        </p:spPr>
        <p:txBody>
          <a:bodyPr wrap="square">
            <a:spAutoFit/>
          </a:bodyPr>
          <a:lstStyle/>
          <a:p>
            <a:pPr marL="285750" lvl="0" indent="-285750">
              <a:spcBef>
                <a:spcPct val="20000"/>
              </a:spcBef>
              <a:buClr>
                <a:srgbClr val="0499C8"/>
              </a:buClr>
              <a:buFont typeface="Arial" panose="020B0604020202020204" pitchFamily="34" charset="0"/>
              <a:buChar char="•"/>
            </a:pPr>
            <a:r>
              <a:rPr lang="de-DE" sz="1600" dirty="0" smtClean="0">
                <a:solidFill>
                  <a:prstClr val="black"/>
                </a:solidFill>
              </a:rPr>
              <a:t>Kumulierte Differenzkosten 2000-2015:  125 Mrd. Euro laut den jährlichen EEG-Abrechnungen</a:t>
            </a:r>
            <a:endParaRPr lang="de-DE" sz="1600" dirty="0">
              <a:solidFill>
                <a:prstClr val="black"/>
              </a:solidFill>
            </a:endParaRPr>
          </a:p>
        </p:txBody>
      </p:sp>
    </p:spTree>
    <p:extLst>
      <p:ext uri="{BB962C8B-B14F-4D97-AF65-F5344CB8AC3E}">
        <p14:creationId xmlns:p14="http://schemas.microsoft.com/office/powerpoint/2010/main" xmlns="" val="3227088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A74039B9-63C9-4D81-9C5C-DF2F64380BFE}" type="slidenum">
              <a:rPr lang="de-DE" smtClean="0"/>
              <a:pPr/>
              <a:t>4</a:t>
            </a:fld>
            <a:endParaRPr lang="de-DE" dirty="0"/>
          </a:p>
        </p:txBody>
      </p:sp>
      <p:sp>
        <p:nvSpPr>
          <p:cNvPr id="4" name="Fußzeilenplatzhalter 3"/>
          <p:cNvSpPr>
            <a:spLocks noGrp="1"/>
          </p:cNvSpPr>
          <p:nvPr>
            <p:ph type="ftr" sz="quarter" idx="3"/>
          </p:nvPr>
        </p:nvSpPr>
        <p:spPr/>
        <p:txBody>
          <a:bodyPr/>
          <a:lstStyle/>
          <a:p>
            <a:r>
              <a:rPr lang="de-DE" dirty="0" smtClean="0"/>
              <a:t>Manuel </a:t>
            </a:r>
            <a:r>
              <a:rPr lang="de-DE" dirty="0" err="1" smtClean="0"/>
              <a:t>Frondel</a:t>
            </a:r>
            <a:r>
              <a:rPr lang="de-DE" dirty="0" smtClean="0"/>
              <a:t>, RWI, RUB, RGS</a:t>
            </a:r>
            <a:endParaRPr lang="de-DE" dirty="0"/>
          </a:p>
        </p:txBody>
      </p:sp>
      <p:sp>
        <p:nvSpPr>
          <p:cNvPr id="5" name="Textplatzhalter 4"/>
          <p:cNvSpPr>
            <a:spLocks noGrp="1"/>
          </p:cNvSpPr>
          <p:nvPr>
            <p:ph type="body" sz="quarter" idx="13"/>
          </p:nvPr>
        </p:nvSpPr>
        <p:spPr>
          <a:xfrm>
            <a:off x="755650" y="1876784"/>
            <a:ext cx="7777163" cy="3816350"/>
          </a:xfrm>
        </p:spPr>
        <p:txBody>
          <a:bodyPr>
            <a:noAutofit/>
          </a:bodyPr>
          <a:lstStyle/>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pPr marL="285750" indent="-285750">
              <a:buFont typeface="Arial" panose="020B0604020202020204" pitchFamily="34" charset="0"/>
              <a:buChar char="•"/>
            </a:pPr>
            <a:r>
              <a:rPr lang="de-DE" dirty="0" smtClean="0"/>
              <a:t>Grüner Strom wurde tendenziell immer teurer.</a:t>
            </a:r>
          </a:p>
          <a:p>
            <a:pPr marL="285750" indent="-285750">
              <a:buFont typeface="Arial" panose="020B0604020202020204" pitchFamily="34" charset="0"/>
              <a:buChar char="•"/>
            </a:pPr>
            <a:r>
              <a:rPr lang="de-DE" dirty="0" smtClean="0"/>
              <a:t>Summe an EEG-Subventionen beläuft sich insgesamt wohl auf weit über 400 Mrd. Euro: Größtes Subventionsprogramm in der Geschichte der BRD! </a:t>
            </a:r>
          </a:p>
          <a:p>
            <a:pPr marL="285750" indent="-285750">
              <a:buFont typeface="Arial" panose="020B0604020202020204" pitchFamily="34" charset="0"/>
              <a:buChar char="•"/>
            </a:pPr>
            <a:r>
              <a:rPr lang="de-DE" dirty="0" smtClean="0"/>
              <a:t>Wolfgang Clement (HB, 13.1.2016): Die teuerste Wende der Welt  </a:t>
            </a:r>
            <a:endParaRPr lang="en-US" dirty="0"/>
          </a:p>
        </p:txBody>
      </p:sp>
      <p:sp>
        <p:nvSpPr>
          <p:cNvPr id="6" name="Textplatzhalter 5"/>
          <p:cNvSpPr>
            <a:spLocks noGrp="1"/>
          </p:cNvSpPr>
          <p:nvPr>
            <p:ph type="body" sz="quarter" idx="14"/>
          </p:nvPr>
        </p:nvSpPr>
        <p:spPr>
          <a:xfrm>
            <a:off x="755650" y="904580"/>
            <a:ext cx="7777163" cy="719138"/>
          </a:xfrm>
        </p:spPr>
        <p:txBody>
          <a:bodyPr/>
          <a:lstStyle/>
          <a:p>
            <a:r>
              <a:rPr lang="de-DE" dirty="0" smtClean="0"/>
              <a:t>Mittlere und absolute Differenzkosten</a:t>
            </a:r>
            <a:endParaRPr lang="en-US" dirty="0"/>
          </a:p>
        </p:txBody>
      </p:sp>
      <p:sp>
        <p:nvSpPr>
          <p:cNvPr id="7" name="Textplatzhalter 6"/>
          <p:cNvSpPr>
            <a:spLocks noGrp="1"/>
          </p:cNvSpPr>
          <p:nvPr>
            <p:ph type="body" sz="quarter" idx="15"/>
          </p:nvPr>
        </p:nvSpPr>
        <p:spPr/>
        <p:txBody>
          <a:bodyPr/>
          <a:lstStyle/>
          <a:p>
            <a:r>
              <a:rPr lang="en-US" dirty="0" err="1" smtClean="0"/>
              <a:t>Kosten</a:t>
            </a:r>
            <a:r>
              <a:rPr lang="en-US" dirty="0" smtClean="0"/>
              <a:t> des  </a:t>
            </a:r>
            <a:r>
              <a:rPr lang="en-US" dirty="0" err="1" smtClean="0"/>
              <a:t>Erneuerbaren-Energien-Gesetzes</a:t>
            </a:r>
            <a:r>
              <a:rPr lang="en-US" dirty="0" smtClean="0"/>
              <a:t> (EEG)</a:t>
            </a:r>
            <a:endParaRPr lang="en-US" dirty="0"/>
          </a:p>
        </p:txBody>
      </p:sp>
      <p:sp>
        <p:nvSpPr>
          <p:cNvPr id="11" name="Textfeld 10"/>
          <p:cNvSpPr txBox="1"/>
          <p:nvPr/>
        </p:nvSpPr>
        <p:spPr>
          <a:xfrm>
            <a:off x="7262749" y="5160472"/>
            <a:ext cx="1499128" cy="276999"/>
          </a:xfrm>
          <a:prstGeom prst="rect">
            <a:avLst/>
          </a:prstGeom>
          <a:noFill/>
        </p:spPr>
        <p:txBody>
          <a:bodyPr wrap="none" rtlCol="0">
            <a:spAutoFit/>
          </a:bodyPr>
          <a:lstStyle/>
          <a:p>
            <a:r>
              <a:rPr lang="de-DE" sz="1200" dirty="0" smtClean="0"/>
              <a:t>Quelle: </a:t>
            </a:r>
            <a:r>
              <a:rPr lang="de-DE" sz="1200" dirty="0" err="1" smtClean="0"/>
              <a:t>BMWi</a:t>
            </a:r>
            <a:r>
              <a:rPr lang="de-DE" sz="1200" dirty="0" smtClean="0"/>
              <a:t> (2015)</a:t>
            </a:r>
            <a:endParaRPr lang="en-US" sz="1200" dirty="0"/>
          </a:p>
        </p:txBody>
      </p:sp>
      <p:sp>
        <p:nvSpPr>
          <p:cNvPr id="9" name="Textfeld 8"/>
          <p:cNvSpPr txBox="1"/>
          <p:nvPr/>
        </p:nvSpPr>
        <p:spPr>
          <a:xfrm>
            <a:off x="611560" y="1352645"/>
            <a:ext cx="808426" cy="276999"/>
          </a:xfrm>
          <a:prstGeom prst="rect">
            <a:avLst/>
          </a:prstGeom>
          <a:noFill/>
        </p:spPr>
        <p:txBody>
          <a:bodyPr wrap="none" rtlCol="0">
            <a:spAutoFit/>
          </a:bodyPr>
          <a:lstStyle/>
          <a:p>
            <a:r>
              <a:rPr lang="de-DE" sz="1200" dirty="0" smtClean="0"/>
              <a:t>Mrd. Euro</a:t>
            </a:r>
            <a:endParaRPr lang="en-US" sz="1200" dirty="0"/>
          </a:p>
        </p:txBody>
      </p:sp>
      <p:sp>
        <p:nvSpPr>
          <p:cNvPr id="10" name="Textfeld 9"/>
          <p:cNvSpPr txBox="1"/>
          <p:nvPr/>
        </p:nvSpPr>
        <p:spPr>
          <a:xfrm>
            <a:off x="7980114" y="1346719"/>
            <a:ext cx="819648" cy="276999"/>
          </a:xfrm>
          <a:prstGeom prst="rect">
            <a:avLst/>
          </a:prstGeom>
          <a:noFill/>
        </p:spPr>
        <p:txBody>
          <a:bodyPr wrap="none" rtlCol="0">
            <a:spAutoFit/>
          </a:bodyPr>
          <a:lstStyle/>
          <a:p>
            <a:r>
              <a:rPr lang="de-DE" sz="1200" dirty="0" smtClean="0"/>
              <a:t>Cent/kWh</a:t>
            </a:r>
            <a:endParaRPr lang="en-US" sz="1200" dirty="0"/>
          </a:p>
        </p:txBody>
      </p:sp>
      <p:pic>
        <p:nvPicPr>
          <p:cNvPr id="2" name="Grafik 1"/>
          <p:cNvPicPr>
            <a:picLocks noChangeAspect="1"/>
          </p:cNvPicPr>
          <p:nvPr/>
        </p:nvPicPr>
        <p:blipFill>
          <a:blip r:embed="rId2" cstate="print"/>
          <a:stretch>
            <a:fillRect/>
          </a:stretch>
        </p:blipFill>
        <p:spPr>
          <a:xfrm>
            <a:off x="1475656" y="1510522"/>
            <a:ext cx="6525541" cy="3699087"/>
          </a:xfrm>
          <a:prstGeom prst="rect">
            <a:avLst/>
          </a:prstGeom>
        </p:spPr>
      </p:pic>
    </p:spTree>
    <p:extLst>
      <p:ext uri="{BB962C8B-B14F-4D97-AF65-F5344CB8AC3E}">
        <p14:creationId xmlns:p14="http://schemas.microsoft.com/office/powerpoint/2010/main" xmlns="" val="2916479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A74039B9-63C9-4D81-9C5C-DF2F64380BFE}" type="slidenum">
              <a:rPr lang="de-DE" smtClean="0"/>
              <a:pPr/>
              <a:t>5</a:t>
            </a:fld>
            <a:endParaRPr lang="de-DE" dirty="0"/>
          </a:p>
        </p:txBody>
      </p:sp>
      <p:sp>
        <p:nvSpPr>
          <p:cNvPr id="4" name="Fußzeilenplatzhalter 3"/>
          <p:cNvSpPr>
            <a:spLocks noGrp="1"/>
          </p:cNvSpPr>
          <p:nvPr>
            <p:ph type="ftr" sz="quarter" idx="3"/>
          </p:nvPr>
        </p:nvSpPr>
        <p:spPr/>
        <p:txBody>
          <a:bodyPr/>
          <a:lstStyle/>
          <a:p>
            <a:r>
              <a:rPr lang="de-DE" dirty="0" smtClean="0"/>
              <a:t>Manuel Frondel, RWI, RUB, RGS</a:t>
            </a:r>
            <a:endParaRPr lang="de-DE" dirty="0"/>
          </a:p>
        </p:txBody>
      </p:sp>
      <p:sp>
        <p:nvSpPr>
          <p:cNvPr id="5" name="Textplatzhalter 4"/>
          <p:cNvSpPr>
            <a:spLocks noGrp="1"/>
          </p:cNvSpPr>
          <p:nvPr>
            <p:ph type="body" sz="quarter" idx="13"/>
          </p:nvPr>
        </p:nvSpPr>
        <p:spPr/>
        <p:txBody>
          <a:bodyPr>
            <a:noAutofit/>
          </a:bodyPr>
          <a:lstStyle/>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pPr marL="285750" indent="-285750">
              <a:buFont typeface="Arial" panose="020B0604020202020204" pitchFamily="34" charset="0"/>
              <a:buChar char="•"/>
            </a:pPr>
            <a:r>
              <a:rPr lang="de-DE" dirty="0" smtClean="0"/>
              <a:t>EEG-Umlage 2017: 6,88 Cent/kWh </a:t>
            </a:r>
          </a:p>
          <a:p>
            <a:r>
              <a:rPr lang="de-DE" dirty="0" smtClean="0"/>
              <a:t>=&gt; Mehr als </a:t>
            </a:r>
            <a:r>
              <a:rPr lang="de-DE" dirty="0" err="1" smtClean="0"/>
              <a:t>Verfünffachung</a:t>
            </a:r>
            <a:r>
              <a:rPr lang="de-DE" dirty="0" smtClean="0"/>
              <a:t> gegenüber 1,31 Cent/kWh im Jahr 2009 </a:t>
            </a:r>
            <a:endParaRPr lang="en-US" dirty="0"/>
          </a:p>
        </p:txBody>
      </p:sp>
      <p:sp>
        <p:nvSpPr>
          <p:cNvPr id="6" name="Textplatzhalter 5"/>
          <p:cNvSpPr>
            <a:spLocks noGrp="1"/>
          </p:cNvSpPr>
          <p:nvPr>
            <p:ph type="body" sz="quarter" idx="14"/>
          </p:nvPr>
        </p:nvSpPr>
        <p:spPr>
          <a:xfrm>
            <a:off x="755650" y="880377"/>
            <a:ext cx="7777163" cy="719138"/>
          </a:xfrm>
        </p:spPr>
        <p:txBody>
          <a:bodyPr>
            <a:normAutofit/>
          </a:bodyPr>
          <a:lstStyle/>
          <a:p>
            <a:r>
              <a:rPr lang="de-DE" dirty="0" smtClean="0"/>
              <a:t>EEG-Umlage in Cent/kWh und PV-Leistung in Gigawatt (GW)</a:t>
            </a:r>
            <a:endParaRPr lang="en-US" dirty="0"/>
          </a:p>
        </p:txBody>
      </p:sp>
      <p:sp>
        <p:nvSpPr>
          <p:cNvPr id="7" name="Textplatzhalter 6"/>
          <p:cNvSpPr>
            <a:spLocks noGrp="1"/>
          </p:cNvSpPr>
          <p:nvPr>
            <p:ph type="body" sz="quarter" idx="15"/>
          </p:nvPr>
        </p:nvSpPr>
        <p:spPr/>
        <p:txBody>
          <a:bodyPr/>
          <a:lstStyle/>
          <a:p>
            <a:r>
              <a:rPr lang="en-US" dirty="0" smtClean="0"/>
              <a:t>Die </a:t>
            </a:r>
            <a:r>
              <a:rPr lang="en-US" dirty="0" err="1" smtClean="0"/>
              <a:t>Folgen</a:t>
            </a:r>
            <a:r>
              <a:rPr lang="en-US" dirty="0" smtClean="0"/>
              <a:t> des </a:t>
            </a:r>
            <a:r>
              <a:rPr lang="en-US" dirty="0" err="1" smtClean="0"/>
              <a:t>Solarbooms</a:t>
            </a:r>
            <a:endParaRPr lang="en-US" dirty="0"/>
          </a:p>
        </p:txBody>
      </p:sp>
      <p:sp>
        <p:nvSpPr>
          <p:cNvPr id="11" name="Textfeld 10"/>
          <p:cNvSpPr txBox="1"/>
          <p:nvPr/>
        </p:nvSpPr>
        <p:spPr>
          <a:xfrm>
            <a:off x="6336972" y="5516563"/>
            <a:ext cx="2989921" cy="276999"/>
          </a:xfrm>
          <a:prstGeom prst="rect">
            <a:avLst/>
          </a:prstGeom>
          <a:noFill/>
        </p:spPr>
        <p:txBody>
          <a:bodyPr wrap="none" rtlCol="0">
            <a:spAutoFit/>
          </a:bodyPr>
          <a:lstStyle/>
          <a:p>
            <a:r>
              <a:rPr lang="de-DE" sz="1200" dirty="0" smtClean="0"/>
              <a:t>Quelle: </a:t>
            </a:r>
            <a:r>
              <a:rPr lang="de-DE" sz="1200" dirty="0" err="1" smtClean="0"/>
              <a:t>BMWi</a:t>
            </a:r>
            <a:r>
              <a:rPr lang="de-DE" sz="1200" dirty="0" smtClean="0"/>
              <a:t> (2014), </a:t>
            </a:r>
            <a:r>
              <a:rPr lang="de-DE" sz="1200" dirty="0" err="1"/>
              <a:t>BNetzA</a:t>
            </a:r>
            <a:r>
              <a:rPr lang="de-DE" sz="1200" dirty="0"/>
              <a:t> (2016</a:t>
            </a:r>
            <a:r>
              <a:rPr lang="de-DE" sz="1200" dirty="0" smtClean="0"/>
              <a:t>)</a:t>
            </a:r>
            <a:r>
              <a:rPr lang="de-DE" sz="1200" dirty="0"/>
              <a:t>	</a:t>
            </a:r>
            <a:r>
              <a:rPr lang="de-DE" sz="1200" dirty="0" smtClean="0"/>
              <a:t> </a:t>
            </a:r>
            <a:endParaRPr lang="en-US" sz="1200" dirty="0"/>
          </a:p>
        </p:txBody>
      </p:sp>
      <p:graphicFrame>
        <p:nvGraphicFramePr>
          <p:cNvPr id="14" name="Diagramm 13"/>
          <p:cNvGraphicFramePr/>
          <p:nvPr>
            <p:extLst>
              <p:ext uri="{D42A27DB-BD31-4B8C-83A1-F6EECF244321}">
                <p14:modId xmlns:p14="http://schemas.microsoft.com/office/powerpoint/2010/main" xmlns="" val="2648478200"/>
              </p:ext>
            </p:extLst>
          </p:nvPr>
        </p:nvGraphicFramePr>
        <p:xfrm>
          <a:off x="1043831" y="1626620"/>
          <a:ext cx="72008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feld 8"/>
          <p:cNvSpPr txBox="1"/>
          <p:nvPr/>
        </p:nvSpPr>
        <p:spPr>
          <a:xfrm>
            <a:off x="1018291" y="1386417"/>
            <a:ext cx="418000" cy="276999"/>
          </a:xfrm>
          <a:prstGeom prst="rect">
            <a:avLst/>
          </a:prstGeom>
          <a:noFill/>
        </p:spPr>
        <p:txBody>
          <a:bodyPr wrap="none" rtlCol="0">
            <a:spAutoFit/>
          </a:bodyPr>
          <a:lstStyle/>
          <a:p>
            <a:r>
              <a:rPr lang="de-DE" sz="1200" dirty="0" smtClean="0"/>
              <a:t>GW</a:t>
            </a:r>
            <a:endParaRPr lang="en-US" sz="1200" dirty="0"/>
          </a:p>
        </p:txBody>
      </p:sp>
      <p:sp>
        <p:nvSpPr>
          <p:cNvPr id="10" name="Textfeld 9"/>
          <p:cNvSpPr txBox="1"/>
          <p:nvPr/>
        </p:nvSpPr>
        <p:spPr>
          <a:xfrm>
            <a:off x="7663026" y="1386417"/>
            <a:ext cx="819648" cy="276999"/>
          </a:xfrm>
          <a:prstGeom prst="rect">
            <a:avLst/>
          </a:prstGeom>
          <a:noFill/>
        </p:spPr>
        <p:txBody>
          <a:bodyPr wrap="none" rtlCol="0">
            <a:spAutoFit/>
          </a:bodyPr>
          <a:lstStyle/>
          <a:p>
            <a:r>
              <a:rPr lang="de-DE" sz="1200" dirty="0" smtClean="0"/>
              <a:t>Cent/kWh</a:t>
            </a:r>
            <a:endParaRPr lang="en-US" sz="1200" dirty="0"/>
          </a:p>
        </p:txBody>
      </p:sp>
    </p:spTree>
    <p:extLst>
      <p:ext uri="{BB962C8B-B14F-4D97-AF65-F5344CB8AC3E}">
        <p14:creationId xmlns:p14="http://schemas.microsoft.com/office/powerpoint/2010/main" xmlns="" val="1489686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A74039B9-63C9-4D81-9C5C-DF2F64380BFE}" type="slidenum">
              <a:rPr lang="de-DE" smtClean="0"/>
              <a:pPr/>
              <a:t>6</a:t>
            </a:fld>
            <a:endParaRPr lang="de-DE" dirty="0"/>
          </a:p>
        </p:txBody>
      </p:sp>
      <p:sp>
        <p:nvSpPr>
          <p:cNvPr id="4" name="Fußzeilenplatzhalter 3"/>
          <p:cNvSpPr>
            <a:spLocks noGrp="1"/>
          </p:cNvSpPr>
          <p:nvPr>
            <p:ph type="ftr" sz="quarter" idx="3"/>
          </p:nvPr>
        </p:nvSpPr>
        <p:spPr/>
        <p:txBody>
          <a:bodyPr/>
          <a:lstStyle/>
          <a:p>
            <a:r>
              <a:rPr lang="de-DE" smtClean="0"/>
              <a:t>Manuel Frondel, RWI, RUB, RGS</a:t>
            </a:r>
            <a:endParaRPr lang="de-DE" dirty="0"/>
          </a:p>
        </p:txBody>
      </p:sp>
      <p:sp>
        <p:nvSpPr>
          <p:cNvPr id="5" name="Textplatzhalter 4"/>
          <p:cNvSpPr>
            <a:spLocks noGrp="1"/>
          </p:cNvSpPr>
          <p:nvPr>
            <p:ph type="body" sz="quarter" idx="13"/>
          </p:nvPr>
        </p:nvSpPr>
        <p:spPr/>
        <p:txBody>
          <a:bodyPr>
            <a:noAutofit/>
          </a:bodyPr>
          <a:lstStyle/>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pPr marL="265113" lvl="1" indent="-265113">
              <a:lnSpc>
                <a:spcPts val="2800"/>
              </a:lnSpc>
              <a:buFont typeface="Arial" panose="020B0604020202020204" pitchFamily="34" charset="0"/>
              <a:buChar char="•"/>
              <a:tabLst>
                <a:tab pos="85725" algn="l"/>
              </a:tabLst>
              <a:defRPr/>
            </a:pPr>
            <a:r>
              <a:rPr lang="de-DE" dirty="0" smtClean="0"/>
              <a:t>RWI</a:t>
            </a:r>
            <a:r>
              <a:rPr lang="de-DE" dirty="0"/>
              <a:t>: </a:t>
            </a:r>
            <a:r>
              <a:rPr lang="de-DE" dirty="0">
                <a:solidFill>
                  <a:srgbClr val="9F1D32"/>
                </a:solidFill>
              </a:rPr>
              <a:t>Reale</a:t>
            </a:r>
            <a:r>
              <a:rPr lang="de-DE" dirty="0"/>
              <a:t> Zusatzkosten für die zwischen 2000 und </a:t>
            </a:r>
            <a:r>
              <a:rPr lang="de-DE" dirty="0" smtClean="0"/>
              <a:t>2015 </a:t>
            </a:r>
            <a:r>
              <a:rPr lang="de-DE" dirty="0"/>
              <a:t>installierten Photovoltaikanlagen betragen </a:t>
            </a:r>
            <a:r>
              <a:rPr lang="de-DE" dirty="0" smtClean="0"/>
              <a:t>über </a:t>
            </a:r>
            <a:r>
              <a:rPr lang="de-DE" dirty="0" smtClean="0">
                <a:solidFill>
                  <a:srgbClr val="9F1D32"/>
                </a:solidFill>
              </a:rPr>
              <a:t>110 </a:t>
            </a:r>
            <a:r>
              <a:rPr lang="de-DE" dirty="0">
                <a:solidFill>
                  <a:srgbClr val="9F1D32"/>
                </a:solidFill>
              </a:rPr>
              <a:t>Mrd. € </a:t>
            </a:r>
            <a:r>
              <a:rPr lang="de-DE" dirty="0"/>
              <a:t>in heutigen Preisen.</a:t>
            </a:r>
          </a:p>
          <a:p>
            <a:pPr marL="285750" indent="-285750">
              <a:buFont typeface="Arial" panose="020B0604020202020204" pitchFamily="34" charset="0"/>
              <a:buChar char="•"/>
            </a:pPr>
            <a:r>
              <a:rPr lang="de-DE" dirty="0"/>
              <a:t>Zusatzkosten für Windstromerzeugung an Land liegen bei einem Bruchteil, der Windstromertrag ist jedoch </a:t>
            </a:r>
            <a:r>
              <a:rPr lang="de-DE" dirty="0" smtClean="0"/>
              <a:t>deutlich </a:t>
            </a:r>
            <a:r>
              <a:rPr lang="de-DE" dirty="0"/>
              <a:t>höher als der </a:t>
            </a:r>
            <a:r>
              <a:rPr lang="de-DE" dirty="0" smtClean="0"/>
              <a:t>Solarstromertrag.</a:t>
            </a:r>
          </a:p>
          <a:p>
            <a:pPr marL="285750" indent="-285750">
              <a:buFont typeface="Arial" panose="020B0604020202020204" pitchFamily="34" charset="0"/>
              <a:buChar char="•"/>
            </a:pPr>
            <a:r>
              <a:rPr lang="de-DE" dirty="0" smtClean="0"/>
              <a:t>Das Beispiel PV zeigt: Subventionsbestien können nur schwer gebändigt werden. Sind Offshore-Windparks die neuen Subventionsbestien?  </a:t>
            </a:r>
            <a:endParaRPr lang="de-DE" dirty="0"/>
          </a:p>
          <a:p>
            <a:pPr marL="285750" indent="-285750">
              <a:buFont typeface="Arial" panose="020B0604020202020204" pitchFamily="34" charset="0"/>
              <a:buChar char="•"/>
            </a:pPr>
            <a:endParaRPr lang="en-US" dirty="0"/>
          </a:p>
        </p:txBody>
      </p:sp>
      <p:sp>
        <p:nvSpPr>
          <p:cNvPr id="6" name="Textplatzhalter 5"/>
          <p:cNvSpPr>
            <a:spLocks noGrp="1"/>
          </p:cNvSpPr>
          <p:nvPr>
            <p:ph type="body" sz="quarter" idx="14"/>
          </p:nvPr>
        </p:nvSpPr>
        <p:spPr/>
        <p:txBody>
          <a:bodyPr>
            <a:normAutofit fontScale="92500" lnSpcReduction="10000"/>
          </a:bodyPr>
          <a:lstStyle/>
          <a:p>
            <a:r>
              <a:rPr lang="de-DE" dirty="0" smtClean="0"/>
              <a:t>Kardinalfehler der Politik:  Übermäßige Subventionierung der Photovoltaik</a:t>
            </a:r>
            <a:endParaRPr lang="en-US" dirty="0"/>
          </a:p>
        </p:txBody>
      </p:sp>
      <p:sp>
        <p:nvSpPr>
          <p:cNvPr id="7" name="Textplatzhalter 6"/>
          <p:cNvSpPr>
            <a:spLocks noGrp="1"/>
          </p:cNvSpPr>
          <p:nvPr>
            <p:ph type="body" sz="quarter" idx="15"/>
          </p:nvPr>
        </p:nvSpPr>
        <p:spPr/>
        <p:txBody>
          <a:bodyPr/>
          <a:lstStyle/>
          <a:p>
            <a:r>
              <a:rPr lang="en-US" dirty="0"/>
              <a:t> Die </a:t>
            </a:r>
            <a:r>
              <a:rPr lang="en-US" dirty="0" err="1"/>
              <a:t>Folgen</a:t>
            </a:r>
            <a:r>
              <a:rPr lang="en-US" dirty="0"/>
              <a:t> des </a:t>
            </a:r>
            <a:r>
              <a:rPr lang="en-US" dirty="0" err="1"/>
              <a:t>Solarbooms</a:t>
            </a:r>
            <a:endParaRPr lang="en-US" dirty="0"/>
          </a:p>
          <a:p>
            <a:endParaRPr lang="en-US" dirty="0"/>
          </a:p>
        </p:txBody>
      </p:sp>
      <p:pic>
        <p:nvPicPr>
          <p:cNvPr id="9" name="Picture 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43608" y="1594793"/>
            <a:ext cx="6688137" cy="25542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97670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A74039B9-63C9-4D81-9C5C-DF2F64380BFE}" type="slidenum">
              <a:rPr lang="de-DE" smtClean="0"/>
              <a:pPr/>
              <a:t>7</a:t>
            </a:fld>
            <a:endParaRPr lang="de-DE" dirty="0"/>
          </a:p>
        </p:txBody>
      </p:sp>
      <p:sp>
        <p:nvSpPr>
          <p:cNvPr id="4" name="Fußzeilenplatzhalter 3"/>
          <p:cNvSpPr>
            <a:spLocks noGrp="1"/>
          </p:cNvSpPr>
          <p:nvPr>
            <p:ph type="ftr" sz="quarter" idx="3"/>
          </p:nvPr>
        </p:nvSpPr>
        <p:spPr/>
        <p:txBody>
          <a:bodyPr/>
          <a:lstStyle/>
          <a:p>
            <a:r>
              <a:rPr lang="de-DE" smtClean="0"/>
              <a:t>Manuel Frondel, RWI, RUB, RGS</a:t>
            </a:r>
            <a:endParaRPr lang="de-DE" dirty="0"/>
          </a:p>
        </p:txBody>
      </p:sp>
      <p:sp>
        <p:nvSpPr>
          <p:cNvPr id="5" name="Textplatzhalter 4"/>
          <p:cNvSpPr>
            <a:spLocks noGrp="1"/>
          </p:cNvSpPr>
          <p:nvPr>
            <p:ph type="body" sz="quarter" idx="13"/>
          </p:nvPr>
        </p:nvSpPr>
        <p:spPr/>
        <p:txBody>
          <a:bodyPr>
            <a:noAutofit/>
          </a:bodyPr>
          <a:lstStyle/>
          <a:p>
            <a:pPr marL="285750" indent="-285750">
              <a:buFont typeface="Arial" panose="020B0604020202020204" pitchFamily="34" charset="0"/>
              <a:buChar char="•"/>
            </a:pPr>
            <a:endParaRPr lang="de-DE" dirty="0" smtClean="0"/>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endParaRPr lang="de-DE" dirty="0" smtClean="0"/>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endParaRPr lang="de-DE" dirty="0" smtClean="0"/>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endParaRPr lang="de-DE" dirty="0" smtClean="0"/>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endParaRPr lang="de-DE" dirty="0" smtClean="0"/>
          </a:p>
          <a:p>
            <a:pPr marL="285750" indent="-285750">
              <a:buFont typeface="Arial" panose="020B0604020202020204" pitchFamily="34" charset="0"/>
              <a:buChar char="•"/>
            </a:pPr>
            <a:endParaRPr lang="de-DE" dirty="0" smtClean="0"/>
          </a:p>
          <a:p>
            <a:pPr marL="285750" indent="-285750">
              <a:buFont typeface="Arial" panose="020B0604020202020204" pitchFamily="34" charset="0"/>
              <a:buChar char="•"/>
            </a:pPr>
            <a:endParaRPr lang="de-DE" dirty="0"/>
          </a:p>
          <a:p>
            <a:endParaRPr lang="en-US" dirty="0"/>
          </a:p>
        </p:txBody>
      </p:sp>
      <p:sp>
        <p:nvSpPr>
          <p:cNvPr id="6" name="Textplatzhalter 5"/>
          <p:cNvSpPr>
            <a:spLocks noGrp="1"/>
          </p:cNvSpPr>
          <p:nvPr>
            <p:ph type="body" sz="quarter" idx="14"/>
          </p:nvPr>
        </p:nvSpPr>
        <p:spPr/>
        <p:txBody>
          <a:bodyPr>
            <a:normAutofit/>
          </a:bodyPr>
          <a:lstStyle/>
          <a:p>
            <a:endParaRPr lang="en-US" dirty="0"/>
          </a:p>
        </p:txBody>
      </p:sp>
      <p:sp>
        <p:nvSpPr>
          <p:cNvPr id="7" name="Textplatzhalter 6"/>
          <p:cNvSpPr>
            <a:spLocks noGrp="1"/>
          </p:cNvSpPr>
          <p:nvPr>
            <p:ph type="body" sz="quarter" idx="15"/>
          </p:nvPr>
        </p:nvSpPr>
        <p:spPr/>
        <p:txBody>
          <a:bodyPr/>
          <a:lstStyle/>
          <a:p>
            <a:r>
              <a:rPr lang="de-DE" dirty="0"/>
              <a:t>Hohe </a:t>
            </a:r>
            <a:r>
              <a:rPr lang="de-DE" dirty="0" smtClean="0"/>
              <a:t>Strompreise </a:t>
            </a:r>
            <a:r>
              <a:rPr lang="de-DE" dirty="0"/>
              <a:t>im europäischen Vergleich</a:t>
            </a:r>
            <a:endParaRPr lang="en-US" dirty="0"/>
          </a:p>
        </p:txBody>
      </p:sp>
      <p:graphicFrame>
        <p:nvGraphicFramePr>
          <p:cNvPr id="9" name="Tabelle 8"/>
          <p:cNvGraphicFramePr>
            <a:graphicFrameLocks noGrp="1"/>
          </p:cNvGraphicFramePr>
          <p:nvPr>
            <p:extLst>
              <p:ext uri="{D42A27DB-BD31-4B8C-83A1-F6EECF244321}">
                <p14:modId xmlns:p14="http://schemas.microsoft.com/office/powerpoint/2010/main" xmlns="" val="630501296"/>
              </p:ext>
            </p:extLst>
          </p:nvPr>
        </p:nvGraphicFramePr>
        <p:xfrm>
          <a:off x="899592" y="2204864"/>
          <a:ext cx="6521287" cy="2664297"/>
        </p:xfrm>
        <a:graphic>
          <a:graphicData uri="http://schemas.openxmlformats.org/drawingml/2006/table">
            <a:tbl>
              <a:tblPr firstRow="1" bandRow="1">
                <a:tableStyleId>{5C22544A-7EE6-4342-B048-85BDC9FD1C3A}</a:tableStyleId>
              </a:tblPr>
              <a:tblGrid>
                <a:gridCol w="1086881"/>
                <a:gridCol w="641311"/>
                <a:gridCol w="648072"/>
                <a:gridCol w="884380"/>
                <a:gridCol w="1086881"/>
                <a:gridCol w="1086881"/>
                <a:gridCol w="1086881"/>
              </a:tblGrid>
              <a:tr h="296033">
                <a:tc>
                  <a:txBody>
                    <a:bodyPr/>
                    <a:lstStyle/>
                    <a:p>
                      <a:pPr algn="l" fontAlgn="b">
                        <a:spcBef>
                          <a:spcPts val="0"/>
                        </a:spcBef>
                      </a:pP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b="0" i="0" u="none" strike="noStrike" dirty="0" err="1" smtClean="0">
                          <a:solidFill>
                            <a:srgbClr val="000000"/>
                          </a:solidFill>
                          <a:effectLst/>
                          <a:latin typeface="Calibri"/>
                        </a:rPr>
                        <a:t>Haushalte</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a:effectLst/>
                        </a:rPr>
                        <a:t>&lt;500</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a:effectLst/>
                        </a:rPr>
                        <a:t>&lt;2.000</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a:effectLst/>
                        </a:rPr>
                        <a:t>&lt;20.000</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a:effectLst/>
                        </a:rPr>
                        <a:t>&lt;70.000</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a:effectLst/>
                        </a:rPr>
                        <a:t>&lt;150.000</a:t>
                      </a:r>
                      <a:endParaRPr lang="en-US" sz="1100" b="0" i="0" u="none" strike="noStrike" dirty="0">
                        <a:solidFill>
                          <a:srgbClr val="000000"/>
                        </a:solidFill>
                        <a:effectLst/>
                        <a:latin typeface="Calibri"/>
                      </a:endParaRPr>
                    </a:p>
                  </a:txBody>
                  <a:tcPr marL="9525" marR="9525" marT="9525" marB="0" anchor="ctr"/>
                </a:tc>
              </a:tr>
              <a:tr h="296033">
                <a:tc>
                  <a:txBody>
                    <a:bodyPr/>
                    <a:lstStyle/>
                    <a:p>
                      <a:pPr algn="l" fontAlgn="b">
                        <a:spcBef>
                          <a:spcPts val="0"/>
                        </a:spcBef>
                      </a:pPr>
                      <a:r>
                        <a:rPr lang="en-US" sz="1100" u="none" strike="noStrike" dirty="0" err="1">
                          <a:effectLst/>
                        </a:rPr>
                        <a:t>Dänemark</a:t>
                      </a:r>
                      <a:endParaRPr lang="en-US" sz="1100" b="0" i="0" u="none" strike="noStrike" dirty="0">
                        <a:solidFill>
                          <a:srgbClr val="000000"/>
                        </a:solidFill>
                        <a:effectLst/>
                        <a:latin typeface="Calibri"/>
                      </a:endParaRPr>
                    </a:p>
                  </a:txBody>
                  <a:tcPr marL="9525" marR="9525" marT="9525" marB="0" anchor="ctr"/>
                </a:tc>
                <a:tc>
                  <a:txBody>
                    <a:bodyPr/>
                    <a:lstStyle/>
                    <a:p>
                      <a:pPr algn="ctr">
                        <a:lnSpc>
                          <a:spcPct val="115000"/>
                        </a:lnSpc>
                        <a:spcAft>
                          <a:spcPts val="0"/>
                        </a:spcAft>
                      </a:pPr>
                      <a:r>
                        <a:rPr lang="de-DE" sz="1100" dirty="0" smtClean="0">
                          <a:solidFill>
                            <a:schemeClr val="tx1"/>
                          </a:solidFill>
                          <a:effectLst/>
                        </a:rPr>
                        <a:t>22,8</a:t>
                      </a:r>
                      <a:endParaRPr lang="de-DE" sz="1100" dirty="0">
                        <a:solidFill>
                          <a:schemeClr val="tx1"/>
                        </a:solidFill>
                        <a:effectLst/>
                        <a:latin typeface="Calibri"/>
                        <a:ea typeface="Calibri"/>
                        <a:cs typeface="Times New Roman"/>
                      </a:endParaRPr>
                    </a:p>
                  </a:txBody>
                  <a:tcPr marL="68584" marR="68584" marT="0" marB="0" anchor="ctr"/>
                </a:tc>
                <a:tc>
                  <a:txBody>
                    <a:bodyPr/>
                    <a:lstStyle/>
                    <a:p>
                      <a:pPr algn="ctr" fontAlgn="b">
                        <a:spcBef>
                          <a:spcPts val="0"/>
                        </a:spcBef>
                      </a:pPr>
                      <a:r>
                        <a:rPr lang="en-US" sz="1100" u="none" strike="noStrike" dirty="0" smtClean="0">
                          <a:effectLst/>
                        </a:rPr>
                        <a:t>26,73</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25,9</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25,87</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24,37</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24,18</a:t>
                      </a:r>
                      <a:endParaRPr lang="en-US" sz="1100" b="0" i="0" u="none" strike="noStrike" dirty="0">
                        <a:solidFill>
                          <a:srgbClr val="000000"/>
                        </a:solidFill>
                        <a:effectLst/>
                        <a:latin typeface="Calibri"/>
                      </a:endParaRPr>
                    </a:p>
                  </a:txBody>
                  <a:tcPr marL="9525" marR="9525" marT="9525" marB="0" anchor="ctr"/>
                </a:tc>
              </a:tr>
              <a:tr h="296033">
                <a:tc>
                  <a:txBody>
                    <a:bodyPr/>
                    <a:lstStyle/>
                    <a:p>
                      <a:pPr algn="l" fontAlgn="b">
                        <a:spcBef>
                          <a:spcPts val="0"/>
                        </a:spcBef>
                      </a:pPr>
                      <a:r>
                        <a:rPr lang="en-US" sz="1100" u="none" strike="noStrike" dirty="0">
                          <a:effectLst/>
                        </a:rPr>
                        <a:t>Deutschland</a:t>
                      </a:r>
                      <a:endParaRPr lang="en-US" sz="1100" b="0" i="0" u="none" strike="noStrike" dirty="0">
                        <a:solidFill>
                          <a:srgbClr val="000000"/>
                        </a:solidFill>
                        <a:effectLst/>
                        <a:latin typeface="Calibri"/>
                      </a:endParaRPr>
                    </a:p>
                  </a:txBody>
                  <a:tcPr marL="9525" marR="9525" marT="9525" marB="0" anchor="ctr"/>
                </a:tc>
                <a:tc>
                  <a:txBody>
                    <a:bodyPr/>
                    <a:lstStyle/>
                    <a:p>
                      <a:pPr algn="ctr">
                        <a:lnSpc>
                          <a:spcPct val="115000"/>
                        </a:lnSpc>
                        <a:spcAft>
                          <a:spcPts val="0"/>
                        </a:spcAft>
                      </a:pPr>
                      <a:r>
                        <a:rPr lang="de-DE" sz="1100" dirty="0" smtClean="0">
                          <a:solidFill>
                            <a:schemeClr val="tx1"/>
                          </a:solidFill>
                          <a:effectLst/>
                        </a:rPr>
                        <a:t>28,3</a:t>
                      </a:r>
                      <a:endParaRPr lang="de-DE" sz="1100" dirty="0">
                        <a:solidFill>
                          <a:schemeClr val="tx1"/>
                        </a:solidFill>
                        <a:effectLst/>
                        <a:latin typeface="Calibri"/>
                        <a:ea typeface="Calibri"/>
                        <a:cs typeface="Times New Roman"/>
                      </a:endParaRPr>
                    </a:p>
                  </a:txBody>
                  <a:tcPr marL="68584" marR="68584" marT="0" marB="0" anchor="ctr"/>
                </a:tc>
                <a:tc>
                  <a:txBody>
                    <a:bodyPr/>
                    <a:lstStyle/>
                    <a:p>
                      <a:pPr algn="ctr" fontAlgn="b">
                        <a:spcBef>
                          <a:spcPts val="0"/>
                        </a:spcBef>
                      </a:pPr>
                      <a:r>
                        <a:rPr lang="en-US" sz="1100" b="0" i="0" u="none" strike="noStrike" dirty="0" smtClean="0">
                          <a:solidFill>
                            <a:schemeClr val="dk1"/>
                          </a:solidFill>
                          <a:effectLst/>
                          <a:latin typeface="+mn-lt"/>
                        </a:rPr>
                        <a:t>22,76</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b="0" i="0" u="none" strike="noStrike" dirty="0" smtClean="0">
                          <a:solidFill>
                            <a:schemeClr val="dk1"/>
                          </a:solidFill>
                          <a:effectLst/>
                          <a:latin typeface="+mn-lt"/>
                        </a:rPr>
                        <a:t>19,79</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17,49</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b="0" i="0" u="none" strike="noStrike" dirty="0" smtClean="0">
                          <a:solidFill>
                            <a:schemeClr val="dk1"/>
                          </a:solidFill>
                          <a:effectLst/>
                          <a:latin typeface="+mn-lt"/>
                        </a:rPr>
                        <a:t>15,05</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a:effectLst/>
                        </a:rPr>
                        <a:t>13,88</a:t>
                      </a:r>
                      <a:endParaRPr lang="en-US" sz="1100" b="0" i="0" u="none" strike="noStrike" dirty="0">
                        <a:solidFill>
                          <a:srgbClr val="000000"/>
                        </a:solidFill>
                        <a:effectLst/>
                        <a:latin typeface="Calibri"/>
                      </a:endParaRPr>
                    </a:p>
                  </a:txBody>
                  <a:tcPr marL="9525" marR="9525" marT="9525" marB="0" anchor="ctr"/>
                </a:tc>
              </a:tr>
              <a:tr h="296033">
                <a:tc>
                  <a:txBody>
                    <a:bodyPr/>
                    <a:lstStyle/>
                    <a:p>
                      <a:pPr algn="l" fontAlgn="b">
                        <a:spcBef>
                          <a:spcPts val="0"/>
                        </a:spcBef>
                      </a:pPr>
                      <a:r>
                        <a:rPr lang="en-US" sz="1100" u="none" strike="noStrike">
                          <a:effectLst/>
                        </a:rPr>
                        <a:t>Italien</a:t>
                      </a:r>
                      <a:endParaRPr lang="en-US" sz="1100" b="0" i="0" u="none" strike="noStrike">
                        <a:solidFill>
                          <a:srgbClr val="000000"/>
                        </a:solidFill>
                        <a:effectLst/>
                        <a:latin typeface="Calibri"/>
                      </a:endParaRPr>
                    </a:p>
                  </a:txBody>
                  <a:tcPr marL="9525" marR="9525" marT="9525" marB="0" anchor="ctr"/>
                </a:tc>
                <a:tc>
                  <a:txBody>
                    <a:bodyPr/>
                    <a:lstStyle/>
                    <a:p>
                      <a:pPr algn="ctr">
                        <a:lnSpc>
                          <a:spcPct val="115000"/>
                        </a:lnSpc>
                        <a:spcAft>
                          <a:spcPts val="0"/>
                        </a:spcAft>
                      </a:pPr>
                      <a:r>
                        <a:rPr lang="de-DE" sz="1100" dirty="0" smtClean="0">
                          <a:solidFill>
                            <a:schemeClr val="tx1"/>
                          </a:solidFill>
                          <a:effectLst/>
                        </a:rPr>
                        <a:t>24,4</a:t>
                      </a:r>
                      <a:endParaRPr lang="de-DE" sz="1100" dirty="0">
                        <a:solidFill>
                          <a:schemeClr val="tx1"/>
                        </a:solidFill>
                        <a:effectLst/>
                        <a:latin typeface="Calibri"/>
                        <a:ea typeface="Calibri"/>
                        <a:cs typeface="Times New Roman"/>
                      </a:endParaRPr>
                    </a:p>
                  </a:txBody>
                  <a:tcPr marL="68584" marR="68584" marT="0" marB="0" anchor="ctr"/>
                </a:tc>
                <a:tc>
                  <a:txBody>
                    <a:bodyPr/>
                    <a:lstStyle/>
                    <a:p>
                      <a:pPr algn="ctr" fontAlgn="b">
                        <a:spcBef>
                          <a:spcPts val="0"/>
                        </a:spcBef>
                      </a:pPr>
                      <a:r>
                        <a:rPr lang="en-US" sz="1100" b="0" i="0" u="none" strike="noStrike" dirty="0" smtClean="0">
                          <a:solidFill>
                            <a:schemeClr val="dk1"/>
                          </a:solidFill>
                          <a:effectLst/>
                          <a:latin typeface="+mn-lt"/>
                        </a:rPr>
                        <a:t>22,64</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b="0" i="0" u="none" strike="noStrike" dirty="0" smtClean="0">
                          <a:solidFill>
                            <a:schemeClr val="dk1"/>
                          </a:solidFill>
                          <a:effectLst/>
                          <a:latin typeface="+mn-lt"/>
                        </a:rPr>
                        <a:t>18,79</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b="0" i="0" u="none" strike="noStrike" dirty="0" smtClean="0">
                          <a:solidFill>
                            <a:schemeClr val="dk1"/>
                          </a:solidFill>
                          <a:effectLst/>
                          <a:latin typeface="+mn-lt"/>
                        </a:rPr>
                        <a:t>16,65</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13,64</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11,14</a:t>
                      </a:r>
                      <a:endParaRPr lang="en-US" sz="1100" b="0" i="0" u="none" strike="noStrike" dirty="0">
                        <a:solidFill>
                          <a:srgbClr val="000000"/>
                        </a:solidFill>
                        <a:effectLst/>
                        <a:latin typeface="Calibri"/>
                      </a:endParaRPr>
                    </a:p>
                  </a:txBody>
                  <a:tcPr marL="9525" marR="9525" marT="9525" marB="0" anchor="ctr"/>
                </a:tc>
              </a:tr>
              <a:tr h="296033">
                <a:tc>
                  <a:txBody>
                    <a:bodyPr/>
                    <a:lstStyle/>
                    <a:p>
                      <a:pPr algn="l" fontAlgn="b">
                        <a:spcBef>
                          <a:spcPts val="0"/>
                        </a:spcBef>
                      </a:pPr>
                      <a:r>
                        <a:rPr lang="en-US" sz="1100" u="none" strike="noStrike">
                          <a:effectLst/>
                        </a:rPr>
                        <a:t>Österreich</a:t>
                      </a:r>
                      <a:endParaRPr lang="en-US" sz="1100" b="0" i="0" u="none" strike="noStrike">
                        <a:solidFill>
                          <a:srgbClr val="000000"/>
                        </a:solidFill>
                        <a:effectLst/>
                        <a:latin typeface="Calibri"/>
                      </a:endParaRPr>
                    </a:p>
                  </a:txBody>
                  <a:tcPr marL="9525" marR="9525" marT="9525" marB="0" anchor="ctr"/>
                </a:tc>
                <a:tc>
                  <a:txBody>
                    <a:bodyPr/>
                    <a:lstStyle/>
                    <a:p>
                      <a:pPr algn="ctr">
                        <a:lnSpc>
                          <a:spcPct val="115000"/>
                        </a:lnSpc>
                        <a:spcAft>
                          <a:spcPts val="0"/>
                        </a:spcAft>
                      </a:pPr>
                      <a:r>
                        <a:rPr lang="de-DE" sz="1100" dirty="0" smtClean="0">
                          <a:solidFill>
                            <a:schemeClr val="tx1"/>
                          </a:solidFill>
                          <a:effectLst/>
                        </a:rPr>
                        <a:t>18,2</a:t>
                      </a:r>
                      <a:endParaRPr lang="de-DE" sz="1100" dirty="0">
                        <a:solidFill>
                          <a:schemeClr val="tx1"/>
                        </a:solidFill>
                        <a:effectLst/>
                        <a:latin typeface="Calibri"/>
                        <a:ea typeface="Calibri"/>
                        <a:cs typeface="Times New Roman"/>
                      </a:endParaRPr>
                    </a:p>
                  </a:txBody>
                  <a:tcPr marL="68584" marR="68584" marT="0" marB="0" anchor="ctr"/>
                </a:tc>
                <a:tc>
                  <a:txBody>
                    <a:bodyPr/>
                    <a:lstStyle/>
                    <a:p>
                      <a:pPr algn="ctr" fontAlgn="b">
                        <a:spcBef>
                          <a:spcPts val="0"/>
                        </a:spcBef>
                      </a:pPr>
                      <a:r>
                        <a:rPr lang="en-US" sz="1100" u="none" strike="noStrike" dirty="0" smtClean="0">
                          <a:effectLst/>
                        </a:rPr>
                        <a:t>14,95</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12,47</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10,77</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9,17</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8,32</a:t>
                      </a:r>
                      <a:endParaRPr lang="en-US" sz="1100" b="0" i="0" u="none" strike="noStrike" dirty="0">
                        <a:solidFill>
                          <a:srgbClr val="000000"/>
                        </a:solidFill>
                        <a:effectLst/>
                        <a:latin typeface="Calibri"/>
                      </a:endParaRPr>
                    </a:p>
                  </a:txBody>
                  <a:tcPr marL="9525" marR="9525" marT="9525" marB="0" anchor="ctr"/>
                </a:tc>
              </a:tr>
              <a:tr h="296033">
                <a:tc>
                  <a:txBody>
                    <a:bodyPr/>
                    <a:lstStyle/>
                    <a:p>
                      <a:pPr algn="l" fontAlgn="b">
                        <a:spcBef>
                          <a:spcPts val="0"/>
                        </a:spcBef>
                      </a:pPr>
                      <a:r>
                        <a:rPr lang="en-US" sz="1100" u="none" strike="noStrike">
                          <a:effectLst/>
                        </a:rPr>
                        <a:t>UK</a:t>
                      </a:r>
                      <a:endParaRPr lang="en-US" sz="1100" b="0" i="0" u="none" strike="noStrike">
                        <a:solidFill>
                          <a:srgbClr val="000000"/>
                        </a:solidFill>
                        <a:effectLst/>
                        <a:latin typeface="Calibri"/>
                      </a:endParaRPr>
                    </a:p>
                  </a:txBody>
                  <a:tcPr marL="9525" marR="9525" marT="9525" marB="0" anchor="ctr"/>
                </a:tc>
                <a:tc>
                  <a:txBody>
                    <a:bodyPr/>
                    <a:lstStyle/>
                    <a:p>
                      <a:pPr algn="ctr">
                        <a:lnSpc>
                          <a:spcPct val="115000"/>
                        </a:lnSpc>
                        <a:spcAft>
                          <a:spcPts val="0"/>
                        </a:spcAft>
                      </a:pPr>
                      <a:r>
                        <a:rPr lang="de-DE" sz="1100" dirty="0" smtClean="0">
                          <a:solidFill>
                            <a:schemeClr val="tx1"/>
                          </a:solidFill>
                          <a:effectLst/>
                          <a:latin typeface="+mn-lt"/>
                          <a:ea typeface="+mn-ea"/>
                          <a:cs typeface="+mn-cs"/>
                        </a:rPr>
                        <a:t>16,6</a:t>
                      </a:r>
                      <a:endParaRPr lang="de-DE" sz="1100" dirty="0">
                        <a:solidFill>
                          <a:schemeClr val="tx1"/>
                        </a:solidFill>
                        <a:effectLst/>
                        <a:latin typeface="Calibri"/>
                        <a:ea typeface="Calibri"/>
                        <a:cs typeface="Times New Roman"/>
                      </a:endParaRPr>
                    </a:p>
                  </a:txBody>
                  <a:tcPr marL="68584" marR="68584" marT="0" marB="0" anchor="ctr"/>
                </a:tc>
                <a:tc>
                  <a:txBody>
                    <a:bodyPr/>
                    <a:lstStyle/>
                    <a:p>
                      <a:pPr algn="ctr" fontAlgn="b">
                        <a:spcBef>
                          <a:spcPts val="0"/>
                        </a:spcBef>
                      </a:pPr>
                      <a:r>
                        <a:rPr lang="en-US" sz="1100" b="0" i="0" u="none" strike="noStrike" dirty="0" smtClean="0">
                          <a:solidFill>
                            <a:schemeClr val="dk1"/>
                          </a:solidFill>
                          <a:effectLst/>
                          <a:latin typeface="+mn-lt"/>
                        </a:rPr>
                        <a:t>20,05</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17,88</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b="0" i="0" u="none" strike="noStrike" dirty="0" smtClean="0">
                          <a:solidFill>
                            <a:schemeClr val="dk1"/>
                          </a:solidFill>
                          <a:effectLst/>
                          <a:latin typeface="+mn-lt"/>
                        </a:rPr>
                        <a:t>16,44</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16,03</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15,65</a:t>
                      </a:r>
                      <a:endParaRPr lang="en-US" sz="1100" b="0" i="0" u="none" strike="noStrike" dirty="0">
                        <a:solidFill>
                          <a:srgbClr val="000000"/>
                        </a:solidFill>
                        <a:effectLst/>
                        <a:latin typeface="Calibri"/>
                      </a:endParaRPr>
                    </a:p>
                  </a:txBody>
                  <a:tcPr marL="9525" marR="9525" marT="9525" marB="0" anchor="ctr"/>
                </a:tc>
              </a:tr>
              <a:tr h="296033">
                <a:tc>
                  <a:txBody>
                    <a:bodyPr/>
                    <a:lstStyle/>
                    <a:p>
                      <a:pPr algn="l" fontAlgn="b">
                        <a:spcBef>
                          <a:spcPts val="0"/>
                        </a:spcBef>
                      </a:pPr>
                      <a:r>
                        <a:rPr lang="en-US" sz="1100" u="none" strike="noStrike">
                          <a:effectLst/>
                        </a:rPr>
                        <a:t>Niederlande</a:t>
                      </a:r>
                      <a:endParaRPr lang="en-US" sz="1100" b="0" i="0" u="none" strike="noStrike">
                        <a:solidFill>
                          <a:srgbClr val="000000"/>
                        </a:solidFill>
                        <a:effectLst/>
                        <a:latin typeface="Calibri"/>
                      </a:endParaRPr>
                    </a:p>
                  </a:txBody>
                  <a:tcPr marL="9525" marR="9525" marT="9525" marB="0" anchor="ctr"/>
                </a:tc>
                <a:tc>
                  <a:txBody>
                    <a:bodyPr/>
                    <a:lstStyle/>
                    <a:p>
                      <a:pPr algn="ctr">
                        <a:lnSpc>
                          <a:spcPct val="115000"/>
                        </a:lnSpc>
                        <a:spcAft>
                          <a:spcPts val="0"/>
                        </a:spcAft>
                      </a:pPr>
                      <a:r>
                        <a:rPr lang="de-DE" sz="1100" dirty="0" smtClean="0">
                          <a:solidFill>
                            <a:schemeClr val="tx1"/>
                          </a:solidFill>
                          <a:effectLst/>
                        </a:rPr>
                        <a:t>17,9</a:t>
                      </a:r>
                      <a:endParaRPr lang="de-DE" sz="1100" dirty="0">
                        <a:solidFill>
                          <a:schemeClr val="tx1"/>
                        </a:solidFill>
                        <a:effectLst/>
                        <a:latin typeface="Calibri"/>
                        <a:ea typeface="Calibri"/>
                        <a:cs typeface="Times New Roman"/>
                      </a:endParaRPr>
                    </a:p>
                  </a:txBody>
                  <a:tcPr marL="68584" marR="68584" marT="0" marB="0" anchor="ctr"/>
                </a:tc>
                <a:tc>
                  <a:txBody>
                    <a:bodyPr/>
                    <a:lstStyle/>
                    <a:p>
                      <a:pPr algn="ctr" fontAlgn="b">
                        <a:spcBef>
                          <a:spcPts val="0"/>
                        </a:spcBef>
                      </a:pPr>
                      <a:r>
                        <a:rPr lang="en-US" sz="1100" u="none" strike="noStrike" dirty="0" smtClean="0">
                          <a:effectLst/>
                        </a:rPr>
                        <a:t>18,06</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11,06</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9,89</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8,51</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8,49</a:t>
                      </a:r>
                      <a:endParaRPr lang="en-US" sz="1100" b="0" i="0" u="none" strike="noStrike" dirty="0">
                        <a:solidFill>
                          <a:srgbClr val="000000"/>
                        </a:solidFill>
                        <a:effectLst/>
                        <a:latin typeface="Calibri"/>
                      </a:endParaRPr>
                    </a:p>
                  </a:txBody>
                  <a:tcPr marL="9525" marR="9525" marT="9525" marB="0" anchor="ctr"/>
                </a:tc>
              </a:tr>
              <a:tr h="296033">
                <a:tc>
                  <a:txBody>
                    <a:bodyPr/>
                    <a:lstStyle/>
                    <a:p>
                      <a:pPr algn="l" fontAlgn="b">
                        <a:spcBef>
                          <a:spcPts val="0"/>
                        </a:spcBef>
                      </a:pPr>
                      <a:r>
                        <a:rPr lang="en-US" sz="1100" u="none" strike="noStrike" dirty="0" err="1">
                          <a:effectLst/>
                        </a:rPr>
                        <a:t>Frankreich</a:t>
                      </a:r>
                      <a:endParaRPr lang="en-US" sz="1100" b="0" i="0" u="none" strike="noStrike" dirty="0">
                        <a:solidFill>
                          <a:srgbClr val="000000"/>
                        </a:solidFill>
                        <a:effectLst/>
                        <a:latin typeface="Calibri"/>
                      </a:endParaRPr>
                    </a:p>
                  </a:txBody>
                  <a:tcPr marL="9525" marR="9525" marT="9525" marB="0" anchor="ctr"/>
                </a:tc>
                <a:tc>
                  <a:txBody>
                    <a:bodyPr/>
                    <a:lstStyle/>
                    <a:p>
                      <a:pPr algn="ctr">
                        <a:lnSpc>
                          <a:spcPct val="115000"/>
                        </a:lnSpc>
                        <a:spcAft>
                          <a:spcPts val="0"/>
                        </a:spcAft>
                      </a:pPr>
                      <a:r>
                        <a:rPr lang="de-DE" sz="1100" dirty="0" smtClean="0">
                          <a:solidFill>
                            <a:schemeClr val="tx1"/>
                          </a:solidFill>
                          <a:effectLst/>
                        </a:rPr>
                        <a:t>14,8</a:t>
                      </a:r>
                      <a:endParaRPr lang="de-DE" sz="1100" dirty="0">
                        <a:solidFill>
                          <a:schemeClr val="tx1"/>
                        </a:solidFill>
                        <a:effectLst/>
                        <a:latin typeface="Calibri"/>
                        <a:ea typeface="Calibri"/>
                        <a:cs typeface="Times New Roman"/>
                      </a:endParaRPr>
                    </a:p>
                  </a:txBody>
                  <a:tcPr marL="68584" marR="68584" marT="0" marB="0" anchor="ctr"/>
                </a:tc>
                <a:tc>
                  <a:txBody>
                    <a:bodyPr/>
                    <a:lstStyle/>
                    <a:p>
                      <a:pPr algn="ctr" fontAlgn="b">
                        <a:spcBef>
                          <a:spcPts val="0"/>
                        </a:spcBef>
                      </a:pPr>
                      <a:r>
                        <a:rPr lang="en-US" sz="1100" u="none" strike="noStrike" dirty="0" smtClean="0">
                          <a:effectLst/>
                        </a:rPr>
                        <a:t>14,42</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12,08</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10,53</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9,22</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7,71</a:t>
                      </a:r>
                      <a:endParaRPr lang="en-US" sz="1100" b="0" i="0" u="none" strike="noStrike" dirty="0">
                        <a:solidFill>
                          <a:srgbClr val="000000"/>
                        </a:solidFill>
                        <a:effectLst/>
                        <a:latin typeface="Calibri"/>
                      </a:endParaRPr>
                    </a:p>
                  </a:txBody>
                  <a:tcPr marL="9525" marR="9525" marT="9525" marB="0" anchor="ctr"/>
                </a:tc>
              </a:tr>
              <a:tr h="296033">
                <a:tc>
                  <a:txBody>
                    <a:bodyPr/>
                    <a:lstStyle/>
                    <a:p>
                      <a:pPr algn="l" fontAlgn="b">
                        <a:spcBef>
                          <a:spcPts val="0"/>
                        </a:spcBef>
                      </a:pPr>
                      <a:r>
                        <a:rPr lang="en-US" sz="1100" u="none" strike="noStrike" dirty="0">
                          <a:effectLst/>
                        </a:rPr>
                        <a:t>EU 28</a:t>
                      </a:r>
                      <a:endParaRPr lang="en-US" sz="1100" b="0" i="0" u="none" strike="noStrike" dirty="0">
                        <a:solidFill>
                          <a:srgbClr val="000000"/>
                        </a:solidFill>
                        <a:effectLst/>
                        <a:latin typeface="Calibri"/>
                      </a:endParaRPr>
                    </a:p>
                  </a:txBody>
                  <a:tcPr marL="9525" marR="9525" marT="9525" marB="0" anchor="ctr"/>
                </a:tc>
                <a:tc>
                  <a:txBody>
                    <a:bodyPr/>
                    <a:lstStyle/>
                    <a:p>
                      <a:pPr algn="ctr">
                        <a:lnSpc>
                          <a:spcPct val="115000"/>
                        </a:lnSpc>
                        <a:spcAft>
                          <a:spcPts val="0"/>
                        </a:spcAft>
                      </a:pPr>
                      <a:r>
                        <a:rPr lang="de-DE" sz="1100" dirty="0" smtClean="0">
                          <a:solidFill>
                            <a:schemeClr val="tx1"/>
                          </a:solidFill>
                          <a:effectLst/>
                        </a:rPr>
                        <a:t>20,8</a:t>
                      </a:r>
                      <a:endParaRPr lang="de-DE" sz="1100" dirty="0">
                        <a:solidFill>
                          <a:schemeClr val="tx1"/>
                        </a:solidFill>
                        <a:effectLst/>
                        <a:latin typeface="Calibri"/>
                        <a:ea typeface="Calibri"/>
                        <a:cs typeface="Times New Roman"/>
                      </a:endParaRPr>
                    </a:p>
                  </a:txBody>
                  <a:tcPr marL="68584" marR="68584" marT="0" marB="0" anchor="ctr"/>
                </a:tc>
                <a:tc>
                  <a:txBody>
                    <a:bodyPr/>
                    <a:lstStyle/>
                    <a:p>
                      <a:pPr algn="ctr" fontAlgn="b">
                        <a:spcBef>
                          <a:spcPts val="0"/>
                        </a:spcBef>
                      </a:pPr>
                      <a:r>
                        <a:rPr lang="en-US" sz="1100" u="none" strike="noStrike" dirty="0" smtClean="0">
                          <a:effectLst/>
                        </a:rPr>
                        <a:t>16,00</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13,24</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b="0" i="0" u="none" strike="noStrike" dirty="0" smtClean="0">
                          <a:solidFill>
                            <a:schemeClr val="dk1"/>
                          </a:solidFill>
                          <a:effectLst/>
                          <a:latin typeface="+mn-lt"/>
                        </a:rPr>
                        <a:t>11,74</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10,41</a:t>
                      </a:r>
                      <a:endParaRPr lang="en-US" sz="1100" b="0" i="0" u="none" strike="noStrike" dirty="0">
                        <a:solidFill>
                          <a:srgbClr val="000000"/>
                        </a:solidFill>
                        <a:effectLst/>
                        <a:latin typeface="Calibri"/>
                      </a:endParaRPr>
                    </a:p>
                  </a:txBody>
                  <a:tcPr marL="9525" marR="9525" marT="9525" marB="0" anchor="ctr"/>
                </a:tc>
                <a:tc>
                  <a:txBody>
                    <a:bodyPr/>
                    <a:lstStyle/>
                    <a:p>
                      <a:pPr algn="ctr" fontAlgn="b">
                        <a:spcBef>
                          <a:spcPts val="0"/>
                        </a:spcBef>
                      </a:pPr>
                      <a:r>
                        <a:rPr lang="en-US" sz="1100" u="none" strike="noStrike" dirty="0" smtClean="0">
                          <a:effectLst/>
                        </a:rPr>
                        <a:t>13,04</a:t>
                      </a:r>
                      <a:endParaRPr lang="en-US" sz="1100" b="0" i="0" u="none" strike="noStrike" dirty="0">
                        <a:solidFill>
                          <a:srgbClr val="000000"/>
                        </a:solidFill>
                        <a:effectLst/>
                        <a:latin typeface="Calibri"/>
                      </a:endParaRPr>
                    </a:p>
                  </a:txBody>
                  <a:tcPr marL="9525" marR="9525" marT="9525" marB="0" anchor="ctr"/>
                </a:tc>
              </a:tr>
            </a:tbl>
          </a:graphicData>
        </a:graphic>
      </p:graphicFrame>
      <p:sp>
        <p:nvSpPr>
          <p:cNvPr id="11" name="Textfeld 10"/>
          <p:cNvSpPr txBox="1"/>
          <p:nvPr/>
        </p:nvSpPr>
        <p:spPr>
          <a:xfrm>
            <a:off x="733281" y="1772816"/>
            <a:ext cx="7799532" cy="369332"/>
          </a:xfrm>
          <a:prstGeom prst="rect">
            <a:avLst/>
          </a:prstGeom>
          <a:noFill/>
        </p:spPr>
        <p:txBody>
          <a:bodyPr wrap="square" rtlCol="0">
            <a:spAutoFit/>
          </a:bodyPr>
          <a:lstStyle/>
          <a:p>
            <a:r>
              <a:rPr lang="de-DE" dirty="0" smtClean="0"/>
              <a:t>Strompreise für Haushalte und industrielle Verbraucher (</a:t>
            </a:r>
            <a:r>
              <a:rPr lang="de-DE" altLang="de-DE" dirty="0" smtClean="0"/>
              <a:t>1.HJ 2015) in Cent/kWh </a:t>
            </a:r>
            <a:r>
              <a:rPr lang="de-DE" dirty="0" smtClean="0"/>
              <a:t> </a:t>
            </a:r>
            <a:endParaRPr lang="en-US" dirty="0"/>
          </a:p>
        </p:txBody>
      </p:sp>
      <p:sp>
        <p:nvSpPr>
          <p:cNvPr id="12" name="Textfeld 8"/>
          <p:cNvSpPr txBox="1">
            <a:spLocks noChangeArrowheads="1"/>
          </p:cNvSpPr>
          <p:nvPr/>
        </p:nvSpPr>
        <p:spPr bwMode="auto">
          <a:xfrm>
            <a:off x="395288" y="5157788"/>
            <a:ext cx="763309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lnSpc>
                <a:spcPts val="1800"/>
              </a:lnSpc>
              <a:spcBef>
                <a:spcPts val="600"/>
              </a:spcBef>
              <a:buBlip>
                <a:blip r:embed="rId2"/>
              </a:buBlip>
              <a:defRPr sz="1400">
                <a:solidFill>
                  <a:srgbClr val="6C6A60"/>
                </a:solidFill>
                <a:latin typeface="Verdana" pitchFamily="34" charset="0"/>
              </a:defRPr>
            </a:lvl1pPr>
            <a:lvl2pPr marL="742950" indent="-285750" eaLnBrk="0" hangingPunct="0">
              <a:lnSpc>
                <a:spcPts val="1800"/>
              </a:lnSpc>
              <a:spcBef>
                <a:spcPts val="600"/>
              </a:spcBef>
              <a:buBlip>
                <a:blip r:embed="rId2"/>
              </a:buBlip>
              <a:defRPr sz="1400">
                <a:solidFill>
                  <a:srgbClr val="6C6A60"/>
                </a:solidFill>
                <a:latin typeface="Verdana" pitchFamily="34" charset="0"/>
              </a:defRPr>
            </a:lvl2pPr>
            <a:lvl3pPr marL="1143000" indent="-228600" eaLnBrk="0" hangingPunct="0">
              <a:lnSpc>
                <a:spcPts val="1800"/>
              </a:lnSpc>
              <a:spcBef>
                <a:spcPts val="600"/>
              </a:spcBef>
              <a:buBlip>
                <a:blip r:embed="rId2"/>
              </a:buBlip>
              <a:defRPr sz="1200">
                <a:solidFill>
                  <a:srgbClr val="6C6A60"/>
                </a:solidFill>
                <a:latin typeface="Verdana" pitchFamily="34" charset="0"/>
              </a:defRPr>
            </a:lvl3pPr>
            <a:lvl4pPr marL="1600200" indent="-228600" eaLnBrk="0" hangingPunct="0">
              <a:lnSpc>
                <a:spcPts val="1800"/>
              </a:lnSpc>
              <a:spcBef>
                <a:spcPts val="600"/>
              </a:spcBef>
              <a:buBlip>
                <a:blip r:embed="rId2"/>
              </a:buBlip>
              <a:defRPr sz="1200">
                <a:solidFill>
                  <a:srgbClr val="6C6A60"/>
                </a:solidFill>
                <a:latin typeface="Verdana" pitchFamily="34" charset="0"/>
              </a:defRPr>
            </a:lvl4pPr>
            <a:lvl5pPr marL="2057400" indent="-228600" eaLnBrk="0" hangingPunct="0">
              <a:lnSpc>
                <a:spcPts val="1800"/>
              </a:lnSpc>
              <a:spcBef>
                <a:spcPts val="600"/>
              </a:spcBef>
              <a:buBlip>
                <a:blip r:embed="rId2"/>
              </a:buBlip>
              <a:defRPr sz="1000">
                <a:solidFill>
                  <a:srgbClr val="6C6A60"/>
                </a:solidFill>
                <a:latin typeface="Verdana" pitchFamily="34" charset="0"/>
              </a:defRPr>
            </a:lvl5pPr>
            <a:lvl6pPr marL="2514600" indent="-228600" eaLnBrk="0" fontAlgn="base" hangingPunct="0">
              <a:lnSpc>
                <a:spcPts val="1800"/>
              </a:lnSpc>
              <a:spcBef>
                <a:spcPts val="600"/>
              </a:spcBef>
              <a:spcAft>
                <a:spcPct val="0"/>
              </a:spcAft>
              <a:buBlip>
                <a:blip r:embed="rId2"/>
              </a:buBlip>
              <a:defRPr sz="1000">
                <a:solidFill>
                  <a:srgbClr val="6C6A60"/>
                </a:solidFill>
                <a:latin typeface="Verdana" pitchFamily="34" charset="0"/>
              </a:defRPr>
            </a:lvl6pPr>
            <a:lvl7pPr marL="2971800" indent="-228600" eaLnBrk="0" fontAlgn="base" hangingPunct="0">
              <a:lnSpc>
                <a:spcPts val="1800"/>
              </a:lnSpc>
              <a:spcBef>
                <a:spcPts val="600"/>
              </a:spcBef>
              <a:spcAft>
                <a:spcPct val="0"/>
              </a:spcAft>
              <a:buBlip>
                <a:blip r:embed="rId2"/>
              </a:buBlip>
              <a:defRPr sz="1000">
                <a:solidFill>
                  <a:srgbClr val="6C6A60"/>
                </a:solidFill>
                <a:latin typeface="Verdana" pitchFamily="34" charset="0"/>
              </a:defRPr>
            </a:lvl7pPr>
            <a:lvl8pPr marL="3429000" indent="-228600" eaLnBrk="0" fontAlgn="base" hangingPunct="0">
              <a:lnSpc>
                <a:spcPts val="1800"/>
              </a:lnSpc>
              <a:spcBef>
                <a:spcPts val="600"/>
              </a:spcBef>
              <a:spcAft>
                <a:spcPct val="0"/>
              </a:spcAft>
              <a:buBlip>
                <a:blip r:embed="rId2"/>
              </a:buBlip>
              <a:defRPr sz="1000">
                <a:solidFill>
                  <a:srgbClr val="6C6A60"/>
                </a:solidFill>
                <a:latin typeface="Verdana" pitchFamily="34" charset="0"/>
              </a:defRPr>
            </a:lvl8pPr>
            <a:lvl9pPr marL="3886200" indent="-228600" eaLnBrk="0" fontAlgn="base" hangingPunct="0">
              <a:lnSpc>
                <a:spcPts val="1800"/>
              </a:lnSpc>
              <a:spcBef>
                <a:spcPts val="600"/>
              </a:spcBef>
              <a:spcAft>
                <a:spcPct val="0"/>
              </a:spcAft>
              <a:buBlip>
                <a:blip r:embed="rId2"/>
              </a:buBlip>
              <a:defRPr sz="1000">
                <a:solidFill>
                  <a:srgbClr val="6C6A60"/>
                </a:solidFill>
                <a:latin typeface="Verdana" pitchFamily="34" charset="0"/>
              </a:defRPr>
            </a:lvl9pPr>
          </a:lstStyle>
          <a:p>
            <a:pPr eaLnBrk="1" hangingPunct="1">
              <a:lnSpc>
                <a:spcPct val="100000"/>
              </a:lnSpc>
              <a:spcBef>
                <a:spcPct val="0"/>
              </a:spcBef>
              <a:buFontTx/>
              <a:buNone/>
            </a:pPr>
            <a:r>
              <a:rPr lang="de-DE" altLang="de-DE" sz="1200" dirty="0" smtClean="0">
                <a:solidFill>
                  <a:schemeClr val="tx1"/>
                </a:solidFill>
                <a:latin typeface="+mj-lt"/>
              </a:rPr>
              <a:t>Anmerkungen: Durchschnittspreise inkl</a:t>
            </a:r>
            <a:r>
              <a:rPr lang="de-DE" altLang="de-DE" sz="1200" dirty="0">
                <a:solidFill>
                  <a:schemeClr val="tx1"/>
                </a:solidFill>
                <a:latin typeface="+mj-lt"/>
              </a:rPr>
              <a:t>. aller Steuern und Abgaben </a:t>
            </a:r>
            <a:r>
              <a:rPr lang="de-DE" altLang="de-DE" sz="1200" dirty="0" smtClean="0">
                <a:solidFill>
                  <a:schemeClr val="tx1"/>
                </a:solidFill>
                <a:latin typeface="+mj-lt"/>
              </a:rPr>
              <a:t>(</a:t>
            </a:r>
            <a:r>
              <a:rPr lang="de-DE" altLang="de-DE" sz="1200" dirty="0" err="1" smtClean="0">
                <a:solidFill>
                  <a:schemeClr val="tx1"/>
                </a:solidFill>
                <a:latin typeface="+mj-lt"/>
              </a:rPr>
              <a:t>Purchasing</a:t>
            </a:r>
            <a:r>
              <a:rPr lang="de-DE" altLang="de-DE" sz="1200" dirty="0" smtClean="0">
                <a:solidFill>
                  <a:schemeClr val="tx1"/>
                </a:solidFill>
                <a:latin typeface="+mj-lt"/>
              </a:rPr>
              <a:t> Power Standard). Industrieller Verbrauch in Gigawattstunden.</a:t>
            </a:r>
            <a:endParaRPr lang="de-DE" altLang="de-DE" sz="1200" dirty="0">
              <a:solidFill>
                <a:schemeClr val="tx1"/>
              </a:solidFill>
              <a:latin typeface="+mj-lt"/>
            </a:endParaRPr>
          </a:p>
        </p:txBody>
      </p:sp>
      <p:sp>
        <p:nvSpPr>
          <p:cNvPr id="13" name="Rechteck 12"/>
          <p:cNvSpPr/>
          <p:nvPr/>
        </p:nvSpPr>
        <p:spPr>
          <a:xfrm>
            <a:off x="395288" y="4880789"/>
            <a:ext cx="1632691" cy="276999"/>
          </a:xfrm>
          <a:prstGeom prst="rect">
            <a:avLst/>
          </a:prstGeom>
        </p:spPr>
        <p:txBody>
          <a:bodyPr wrap="none">
            <a:spAutoFit/>
          </a:bodyPr>
          <a:lstStyle/>
          <a:p>
            <a:pPr>
              <a:spcBef>
                <a:spcPct val="0"/>
              </a:spcBef>
            </a:pPr>
            <a:r>
              <a:rPr lang="de-DE" altLang="de-DE" sz="1200" dirty="0"/>
              <a:t>Quelle: </a:t>
            </a:r>
            <a:r>
              <a:rPr lang="de-DE" altLang="de-DE" sz="1200" dirty="0" err="1"/>
              <a:t>Eurostat</a:t>
            </a:r>
            <a:r>
              <a:rPr lang="de-DE" altLang="de-DE" sz="1200" dirty="0"/>
              <a:t> (</a:t>
            </a:r>
            <a:r>
              <a:rPr lang="de-DE" altLang="de-DE" sz="1200" dirty="0" smtClean="0"/>
              <a:t>2016)</a:t>
            </a:r>
            <a:endParaRPr lang="de-DE" altLang="de-DE" sz="1200" dirty="0"/>
          </a:p>
        </p:txBody>
      </p:sp>
    </p:spTree>
    <p:extLst>
      <p:ext uri="{BB962C8B-B14F-4D97-AF65-F5344CB8AC3E}">
        <p14:creationId xmlns:p14="http://schemas.microsoft.com/office/powerpoint/2010/main" xmlns="" val="17089265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A74039B9-63C9-4D81-9C5C-DF2F64380BFE}" type="slidenum">
              <a:rPr lang="de-DE" smtClean="0"/>
              <a:pPr/>
              <a:t>8</a:t>
            </a:fld>
            <a:endParaRPr lang="de-DE" dirty="0"/>
          </a:p>
        </p:txBody>
      </p:sp>
      <p:sp>
        <p:nvSpPr>
          <p:cNvPr id="4" name="Fußzeilenplatzhalter 3"/>
          <p:cNvSpPr>
            <a:spLocks noGrp="1"/>
          </p:cNvSpPr>
          <p:nvPr>
            <p:ph type="ftr" sz="quarter" idx="3"/>
          </p:nvPr>
        </p:nvSpPr>
        <p:spPr/>
        <p:txBody>
          <a:bodyPr/>
          <a:lstStyle/>
          <a:p>
            <a:r>
              <a:rPr lang="de-DE" smtClean="0"/>
              <a:t>Manuel Frondel, RWI, RUB, RGS</a:t>
            </a:r>
            <a:endParaRPr lang="de-DE" dirty="0"/>
          </a:p>
        </p:txBody>
      </p:sp>
      <p:sp>
        <p:nvSpPr>
          <p:cNvPr id="5" name="Textplatzhalter 4"/>
          <p:cNvSpPr>
            <a:spLocks noGrp="1"/>
          </p:cNvSpPr>
          <p:nvPr>
            <p:ph type="body" sz="quarter" idx="13"/>
          </p:nvPr>
        </p:nvSpPr>
        <p:spPr>
          <a:xfrm>
            <a:off x="755650" y="1052810"/>
            <a:ext cx="7777163" cy="3816350"/>
          </a:xfrm>
        </p:spPr>
        <p:txBody>
          <a:bodyPr>
            <a:noAutofit/>
          </a:bodyPr>
          <a:lstStyle/>
          <a:p>
            <a:pPr marL="444500" indent="-355600">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r>
              <a:rPr lang="de-DE" altLang="de-DE" dirty="0" smtClean="0"/>
              <a:t>Ein </a:t>
            </a:r>
            <a:r>
              <a:rPr lang="de-DE" altLang="de-DE" dirty="0"/>
              <a:t>3-Personen-Haushalt hat nach den Erhebungen des Energieverbrauchs, die RWI und </a:t>
            </a:r>
            <a:r>
              <a:rPr lang="de-DE" altLang="de-DE" dirty="0" err="1"/>
              <a:t>forsa</a:t>
            </a:r>
            <a:r>
              <a:rPr lang="de-DE" altLang="de-DE" dirty="0"/>
              <a:t> seit Jahren für das </a:t>
            </a:r>
            <a:r>
              <a:rPr lang="de-DE" altLang="de-DE" dirty="0" err="1"/>
              <a:t>BMWi</a:t>
            </a:r>
            <a:r>
              <a:rPr lang="de-DE" altLang="de-DE" dirty="0"/>
              <a:t> durchführen, einen Stromverbrauch von 4 000 kWh im Jahr. </a:t>
            </a: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r>
              <a:rPr lang="de-DE" altLang="de-DE" dirty="0" smtClean="0"/>
              <a:t>Bei </a:t>
            </a:r>
            <a:r>
              <a:rPr lang="de-DE" altLang="de-DE" dirty="0"/>
              <a:t>einer EEG-Umlage von </a:t>
            </a:r>
            <a:r>
              <a:rPr lang="de-DE" altLang="de-DE" dirty="0" smtClean="0"/>
              <a:t>6,88 </a:t>
            </a:r>
            <a:r>
              <a:rPr lang="de-DE" altLang="de-DE" dirty="0"/>
              <a:t>Cent je kWh bzw. </a:t>
            </a:r>
            <a:r>
              <a:rPr lang="de-DE" altLang="de-DE" dirty="0" smtClean="0"/>
              <a:t>8,19 </a:t>
            </a:r>
            <a:r>
              <a:rPr lang="de-DE" altLang="de-DE" dirty="0"/>
              <a:t>Cent inklusive Mehrwertsteuer wären das </a:t>
            </a:r>
            <a:r>
              <a:rPr lang="de-DE" altLang="de-DE" dirty="0" smtClean="0"/>
              <a:t>rund 330 </a:t>
            </a:r>
            <a:r>
              <a:rPr lang="de-DE" altLang="de-DE" dirty="0"/>
              <a:t>Euro im Jahr und </a:t>
            </a:r>
            <a:r>
              <a:rPr lang="de-DE" altLang="de-DE" dirty="0" smtClean="0"/>
              <a:t>rund 6 600 </a:t>
            </a:r>
            <a:r>
              <a:rPr lang="de-DE" altLang="de-DE" dirty="0"/>
              <a:t>Euro über 20 Jahre </a:t>
            </a:r>
            <a:r>
              <a:rPr lang="de-DE" altLang="de-DE" dirty="0" smtClean="0"/>
              <a:t>hinweg. (Nicht eingerechnet: Die EEG-Umlage für die Jahre 2000-2016.) </a:t>
            </a:r>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r>
              <a:rPr lang="de-DE" altLang="de-DE" dirty="0" smtClean="0"/>
              <a:t>Die Kostenabschätzungen </a:t>
            </a:r>
            <a:r>
              <a:rPr lang="de-DE" altLang="de-DE" dirty="0"/>
              <a:t>von </a:t>
            </a:r>
            <a:r>
              <a:rPr lang="de-DE" altLang="de-DE" dirty="0" smtClean="0"/>
              <a:t>Ex-Bundesumweltminister Trittin (2004: eine Kugel Eis </a:t>
            </a:r>
            <a:r>
              <a:rPr lang="de-DE" altLang="de-DE" dirty="0"/>
              <a:t>im </a:t>
            </a:r>
            <a:r>
              <a:rPr lang="de-DE" altLang="de-DE" dirty="0" smtClean="0"/>
              <a:t>Monat) bzw. </a:t>
            </a:r>
            <a:r>
              <a:rPr lang="de-DE" altLang="de-DE" dirty="0" err="1"/>
              <a:t>Röttgen</a:t>
            </a:r>
            <a:r>
              <a:rPr lang="de-DE" altLang="de-DE" dirty="0"/>
              <a:t> (2011: einen Milchkaffee in der </a:t>
            </a:r>
            <a:r>
              <a:rPr lang="de-DE" altLang="de-DE" dirty="0" smtClean="0"/>
              <a:t>Woche) sind verniedlichend!</a:t>
            </a:r>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r>
              <a:rPr lang="de-DE" altLang="de-DE" dirty="0" smtClean="0"/>
              <a:t>Etwa </a:t>
            </a:r>
            <a:r>
              <a:rPr lang="de-DE" altLang="de-DE" dirty="0"/>
              <a:t>die Hälfte </a:t>
            </a:r>
            <a:r>
              <a:rPr lang="de-DE" altLang="de-DE" dirty="0" smtClean="0"/>
              <a:t>der EEG-Umlage geht </a:t>
            </a:r>
            <a:r>
              <a:rPr lang="de-DE" altLang="de-DE" dirty="0"/>
              <a:t>auf das Konto der Photovoltaik.</a:t>
            </a: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a:p>
          <a:p>
            <a:endParaRPr lang="en-US" dirty="0"/>
          </a:p>
        </p:txBody>
      </p:sp>
      <p:sp>
        <p:nvSpPr>
          <p:cNvPr id="6" name="Textplatzhalter 5"/>
          <p:cNvSpPr>
            <a:spLocks noGrp="1"/>
          </p:cNvSpPr>
          <p:nvPr>
            <p:ph type="body" sz="quarter" idx="14"/>
          </p:nvPr>
        </p:nvSpPr>
        <p:spPr/>
        <p:txBody>
          <a:bodyPr>
            <a:normAutofit/>
          </a:bodyPr>
          <a:lstStyle/>
          <a:p>
            <a:r>
              <a:rPr lang="de-DE" altLang="de-DE" dirty="0"/>
              <a:t>Was Haushalte das EEG kostet </a:t>
            </a:r>
            <a:r>
              <a:rPr lang="de-DE" altLang="de-DE" dirty="0" smtClean="0"/>
              <a:t>…</a:t>
            </a:r>
            <a:endParaRPr lang="en-US" dirty="0"/>
          </a:p>
        </p:txBody>
      </p:sp>
      <p:sp>
        <p:nvSpPr>
          <p:cNvPr id="7" name="Textplatzhalter 6"/>
          <p:cNvSpPr>
            <a:spLocks noGrp="1"/>
          </p:cNvSpPr>
          <p:nvPr>
            <p:ph type="body" sz="quarter" idx="15"/>
          </p:nvPr>
        </p:nvSpPr>
        <p:spPr/>
        <p:txBody>
          <a:bodyPr/>
          <a:lstStyle/>
          <a:p>
            <a:r>
              <a:rPr lang="de-DE" altLang="de-DE" dirty="0" smtClean="0"/>
              <a:t>EEG-Kosten für den durchschnittlichen Haushalt</a:t>
            </a:r>
            <a:endParaRPr lang="en-US" dirty="0"/>
          </a:p>
          <a:p>
            <a:endParaRPr lang="en-US" dirty="0"/>
          </a:p>
        </p:txBody>
      </p:sp>
    </p:spTree>
    <p:extLst>
      <p:ext uri="{BB962C8B-B14F-4D97-AF65-F5344CB8AC3E}">
        <p14:creationId xmlns:p14="http://schemas.microsoft.com/office/powerpoint/2010/main" xmlns="" val="713052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A74039B9-63C9-4D81-9C5C-DF2F64380BFE}" type="slidenum">
              <a:rPr lang="de-DE" smtClean="0"/>
              <a:pPr/>
              <a:t>9</a:t>
            </a:fld>
            <a:endParaRPr lang="de-DE" dirty="0"/>
          </a:p>
        </p:txBody>
      </p:sp>
      <p:sp>
        <p:nvSpPr>
          <p:cNvPr id="4" name="Fußzeilenplatzhalter 3"/>
          <p:cNvSpPr>
            <a:spLocks noGrp="1"/>
          </p:cNvSpPr>
          <p:nvPr>
            <p:ph type="ftr" sz="quarter" idx="3"/>
          </p:nvPr>
        </p:nvSpPr>
        <p:spPr/>
        <p:txBody>
          <a:bodyPr/>
          <a:lstStyle/>
          <a:p>
            <a:r>
              <a:rPr lang="de-DE" smtClean="0"/>
              <a:t>Manuel Frondel, RWI, RUB, RGS</a:t>
            </a:r>
            <a:endParaRPr lang="de-DE" dirty="0"/>
          </a:p>
        </p:txBody>
      </p:sp>
      <p:sp>
        <p:nvSpPr>
          <p:cNvPr id="5" name="Textplatzhalter 4"/>
          <p:cNvSpPr>
            <a:spLocks noGrp="1"/>
          </p:cNvSpPr>
          <p:nvPr>
            <p:ph type="body" sz="quarter" idx="13"/>
          </p:nvPr>
        </p:nvSpPr>
        <p:spPr>
          <a:xfrm>
            <a:off x="591817" y="1335758"/>
            <a:ext cx="7777163" cy="4829546"/>
          </a:xfrm>
        </p:spPr>
        <p:txBody>
          <a:bodyPr>
            <a:noAutofit/>
          </a:bodyPr>
          <a:lstStyle/>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r>
              <a:rPr lang="de-DE" altLang="de-DE" dirty="0"/>
              <a:t>… um </a:t>
            </a:r>
            <a:r>
              <a:rPr lang="de-DE" altLang="de-DE" dirty="0" smtClean="0"/>
              <a:t>den Kosten- bzw. Stromanstieg </a:t>
            </a:r>
            <a:r>
              <a:rPr lang="de-DE" altLang="de-DE" dirty="0"/>
              <a:t>für die Verbraucher zu dämpfen und die Akzeptanz für die Energiewende nicht zu gefährden</a:t>
            </a:r>
            <a:r>
              <a:rPr lang="de-DE" altLang="de-DE" dirty="0" smtClean="0"/>
              <a:t>.</a:t>
            </a:r>
          </a:p>
          <a:p>
            <a:pPr marL="265113" indent="-265113">
              <a:lnSpc>
                <a:spcPct val="120000"/>
              </a:lnSpc>
              <a:buFont typeface="Arial" panose="020B0604020202020204" pitchFamily="34" charset="0"/>
              <a:buChar char="•"/>
              <a:tabLst>
                <a:tab pos="622300" algn="l"/>
              </a:tabLst>
            </a:pPr>
            <a:endParaRPr lang="de-DE" altLang="de-DE" dirty="0" smtClean="0"/>
          </a:p>
          <a:p>
            <a:pPr marL="627063" lvl="1" indent="-265113">
              <a:lnSpc>
                <a:spcPct val="120000"/>
              </a:lnSpc>
              <a:buFont typeface="Arial" panose="020B0604020202020204" pitchFamily="34" charset="0"/>
              <a:buChar char="•"/>
              <a:tabLst>
                <a:tab pos="622300" algn="l"/>
              </a:tabLst>
            </a:pPr>
            <a:r>
              <a:rPr lang="de-DE" altLang="de-DE" dirty="0" smtClean="0"/>
              <a:t>RWI-Studie im Rahmen des BMBF-Förderschwerpunkts „Ökonomie des Klimawandels“: 2 Erhebungen unter mehr als 6 000 Haushalten des </a:t>
            </a:r>
            <a:r>
              <a:rPr lang="de-DE" altLang="de-DE" dirty="0" err="1" smtClean="0"/>
              <a:t>forsa</a:t>
            </a:r>
            <a:r>
              <a:rPr lang="de-DE" altLang="de-DE" dirty="0" smtClean="0"/>
              <a:t>-Haushaltspanels in den Jahren 2013 und 2015 ergaben sinkende Zahlungsbereitschaft </a:t>
            </a:r>
            <a:r>
              <a:rPr lang="de-DE" altLang="de-DE" dirty="0"/>
              <a:t> (Andor, Frondel, </a:t>
            </a:r>
            <a:r>
              <a:rPr lang="de-DE" altLang="de-DE" dirty="0" smtClean="0"/>
              <a:t>Vance 2017, </a:t>
            </a:r>
            <a:r>
              <a:rPr lang="de-DE" altLang="de-DE" dirty="0" err="1" smtClean="0"/>
              <a:t>Energy</a:t>
            </a:r>
            <a:r>
              <a:rPr lang="de-DE" altLang="de-DE" dirty="0" smtClean="0"/>
              <a:t> Journal</a:t>
            </a:r>
            <a:r>
              <a:rPr lang="de-DE" altLang="de-DE" dirty="0"/>
              <a:t>): </a:t>
            </a:r>
            <a:r>
              <a:rPr lang="de-DE" altLang="de-DE" dirty="0" smtClean="0"/>
              <a:t> </a:t>
            </a:r>
            <a:r>
              <a:rPr lang="de-DE" altLang="de-DE" dirty="0"/>
              <a:t>60% der Befragten haben 2015 eine geringere Zahlungsbereitschaft für grünen Strom angegeben als 2013.  </a:t>
            </a:r>
            <a:endParaRPr lang="de-DE" altLang="de-DE" dirty="0" smtClean="0"/>
          </a:p>
          <a:p>
            <a:pPr marL="627063" lvl="1" indent="-265113">
              <a:lnSpc>
                <a:spcPct val="120000"/>
              </a:lnSpc>
              <a:buFont typeface="Arial" panose="020B0604020202020204" pitchFamily="34" charset="0"/>
              <a:buChar char="•"/>
              <a:tabLst>
                <a:tab pos="622300" algn="l"/>
              </a:tabLst>
            </a:pPr>
            <a:r>
              <a:rPr lang="de-DE" altLang="de-DE" dirty="0" smtClean="0"/>
              <a:t>Die Zahlungsbereitschaft für 100% grünen Strom hat </a:t>
            </a:r>
            <a:r>
              <a:rPr lang="de-DE" altLang="de-DE" dirty="0"/>
              <a:t>gegenüber 2013 </a:t>
            </a:r>
            <a:r>
              <a:rPr lang="de-DE" altLang="de-DE" dirty="0" smtClean="0"/>
              <a:t> im Mittel um 15% abgenommen. </a:t>
            </a:r>
          </a:p>
          <a:p>
            <a:pPr marL="627063" lvl="1" indent="-265113">
              <a:lnSpc>
                <a:spcPct val="120000"/>
              </a:lnSpc>
              <a:buFont typeface="Arial" panose="020B0604020202020204" pitchFamily="34" charset="0"/>
              <a:buChar char="•"/>
              <a:tabLst>
                <a:tab pos="622300" algn="l"/>
              </a:tabLst>
            </a:pPr>
            <a:r>
              <a:rPr lang="de-DE" altLang="de-DE" dirty="0" smtClean="0"/>
              <a:t>Aber: Der Anteil der Haushalte, die die Förderung erneuerbarer Energien grundsätzlich befürworten ist gestiegen: von 84,4% 2013 auf 88% 2015.  </a:t>
            </a:r>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smtClean="0"/>
          </a:p>
          <a:p>
            <a:pPr marL="265113" indent="-265113">
              <a:lnSpc>
                <a:spcPct val="120000"/>
              </a:lnSpc>
              <a:buFont typeface="Arial" panose="020B0604020202020204" pitchFamily="34" charset="0"/>
              <a:buChar char="•"/>
              <a:tabLst>
                <a:tab pos="622300" algn="l"/>
              </a:tabLst>
            </a:pPr>
            <a:endParaRPr lang="de-DE" altLang="de-DE" dirty="0"/>
          </a:p>
          <a:p>
            <a:pPr marL="265113" indent="-265113">
              <a:lnSpc>
                <a:spcPct val="120000"/>
              </a:lnSpc>
              <a:buFont typeface="Arial" panose="020B0604020202020204" pitchFamily="34" charset="0"/>
              <a:buChar char="•"/>
              <a:tabLst>
                <a:tab pos="622300" algn="l"/>
              </a:tabLst>
            </a:pPr>
            <a:endParaRPr lang="de-DE" altLang="de-DE" dirty="0"/>
          </a:p>
          <a:p>
            <a:endParaRPr lang="en-US" dirty="0"/>
          </a:p>
        </p:txBody>
      </p:sp>
      <p:sp>
        <p:nvSpPr>
          <p:cNvPr id="6" name="Textplatzhalter 5"/>
          <p:cNvSpPr>
            <a:spLocks noGrp="1"/>
          </p:cNvSpPr>
          <p:nvPr>
            <p:ph type="body" sz="quarter" idx="14"/>
          </p:nvPr>
        </p:nvSpPr>
        <p:spPr>
          <a:xfrm>
            <a:off x="755650" y="1125686"/>
            <a:ext cx="7777163" cy="719138"/>
          </a:xfrm>
        </p:spPr>
        <p:txBody>
          <a:bodyPr>
            <a:normAutofit/>
          </a:bodyPr>
          <a:lstStyle/>
          <a:p>
            <a:r>
              <a:rPr lang="de-DE" altLang="de-DE" dirty="0" smtClean="0"/>
              <a:t>Ausbau der Erneuerbaren drosseln …</a:t>
            </a:r>
            <a:endParaRPr lang="en-US" dirty="0"/>
          </a:p>
        </p:txBody>
      </p:sp>
      <p:sp>
        <p:nvSpPr>
          <p:cNvPr id="7" name="Textplatzhalter 6"/>
          <p:cNvSpPr>
            <a:spLocks noGrp="1"/>
          </p:cNvSpPr>
          <p:nvPr>
            <p:ph type="body" sz="quarter" idx="15"/>
          </p:nvPr>
        </p:nvSpPr>
        <p:spPr/>
        <p:txBody>
          <a:bodyPr/>
          <a:lstStyle/>
          <a:p>
            <a:r>
              <a:rPr lang="de-DE" altLang="de-DE" dirty="0" smtClean="0"/>
              <a:t>Was ist zu tun? </a:t>
            </a:r>
            <a:endParaRPr lang="en-US" dirty="0"/>
          </a:p>
          <a:p>
            <a:endParaRPr lang="en-US" dirty="0"/>
          </a:p>
        </p:txBody>
      </p:sp>
    </p:spTree>
    <p:extLst>
      <p:ext uri="{BB962C8B-B14F-4D97-AF65-F5344CB8AC3E}">
        <p14:creationId xmlns:p14="http://schemas.microsoft.com/office/powerpoint/2010/main" xmlns="" val="2505876526"/>
      </p:ext>
    </p:extLst>
  </p:cSld>
  <p:clrMapOvr>
    <a:masterClrMapping/>
  </p:clrMapOvr>
  <p:timing>
    <p:tnLst>
      <p:par>
        <p:cTn id="1" dur="indefinite" restart="never" nodeType="tmRoot"/>
      </p:par>
    </p:tnLst>
  </p:timing>
</p:sld>
</file>

<file path=ppt/theme/theme1.xml><?xml version="1.0" encoding="utf-8"?>
<a:theme xmlns:a="http://schemas.openxmlformats.org/drawingml/2006/main" name="Musterpräsentation_RWI_Final">
  <a:themeElements>
    <a:clrScheme name="RWI">
      <a:dk1>
        <a:sysClr val="windowText" lastClr="000000"/>
      </a:dk1>
      <a:lt1>
        <a:sysClr val="window" lastClr="FFFFFF"/>
      </a:lt1>
      <a:dk2>
        <a:srgbClr val="0FA1D5"/>
      </a:dk2>
      <a:lt2>
        <a:srgbClr val="DCD6BF"/>
      </a:lt2>
      <a:accent1>
        <a:srgbClr val="87D0EA"/>
      </a:accent1>
      <a:accent2>
        <a:srgbClr val="5A4F1A"/>
      </a:accent2>
      <a:accent3>
        <a:srgbClr val="B5B819"/>
      </a:accent3>
      <a:accent4>
        <a:srgbClr val="DADB8C"/>
      </a:accent4>
      <a:accent5>
        <a:srgbClr val="A3965E"/>
      </a:accent5>
      <a:accent6>
        <a:srgbClr val="3FB4DD"/>
      </a:accent6>
      <a:hlink>
        <a:srgbClr val="A60E53"/>
      </a:hlink>
      <a:folHlink>
        <a:srgbClr val="DFA827"/>
      </a:folHlink>
    </a:clrScheme>
    <a:fontScheme name="RWI_Master_Calibri">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usterpräsentation_RWI_Final">
  <a:themeElements>
    <a:clrScheme name="RWI">
      <a:dk1>
        <a:sysClr val="windowText" lastClr="000000"/>
      </a:dk1>
      <a:lt1>
        <a:sysClr val="window" lastClr="FFFFFF"/>
      </a:lt1>
      <a:dk2>
        <a:srgbClr val="0FA1D5"/>
      </a:dk2>
      <a:lt2>
        <a:srgbClr val="DCD6BF"/>
      </a:lt2>
      <a:accent1>
        <a:srgbClr val="87D0EA"/>
      </a:accent1>
      <a:accent2>
        <a:srgbClr val="5A4F1A"/>
      </a:accent2>
      <a:accent3>
        <a:srgbClr val="B5B819"/>
      </a:accent3>
      <a:accent4>
        <a:srgbClr val="DADB8C"/>
      </a:accent4>
      <a:accent5>
        <a:srgbClr val="A3965E"/>
      </a:accent5>
      <a:accent6>
        <a:srgbClr val="3FB4DD"/>
      </a:accent6>
      <a:hlink>
        <a:srgbClr val="A60E53"/>
      </a:hlink>
      <a:folHlink>
        <a:srgbClr val="DFA827"/>
      </a:folHlink>
    </a:clrScheme>
    <a:fontScheme name="RWI_Master_Calibri">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Musterpräsentation_RWI_Final</Template>
  <TotalTime>0</TotalTime>
  <Words>1607</Words>
  <Application>Microsoft Office PowerPoint</Application>
  <PresentationFormat>Bildschirmpräsentation (4:3)</PresentationFormat>
  <Paragraphs>328</Paragraphs>
  <Slides>17</Slides>
  <Notes>1</Notes>
  <HiddenSlides>1</HiddenSlides>
  <MMClips>0</MMClips>
  <ScaleCrop>false</ScaleCrop>
  <HeadingPairs>
    <vt:vector size="4" baseType="variant">
      <vt:variant>
        <vt:lpstr>Design</vt:lpstr>
      </vt:variant>
      <vt:variant>
        <vt:i4>2</vt:i4>
      </vt:variant>
      <vt:variant>
        <vt:lpstr>Folientitel</vt:lpstr>
      </vt:variant>
      <vt:variant>
        <vt:i4>17</vt:i4>
      </vt:variant>
    </vt:vector>
  </HeadingPairs>
  <TitlesOfParts>
    <vt:vector size="19" baseType="lpstr">
      <vt:lpstr>Musterpräsentation_RWI_Final</vt:lpstr>
      <vt:lpstr>1_Musterpräsentation_RWI_Final</vt:lpstr>
      <vt:lpstr>Folie 1</vt:lpstr>
      <vt:lpstr>Folie 2</vt:lpstr>
      <vt:lpstr>Folie 3</vt:lpstr>
      <vt:lpstr>Folie 4</vt:lpstr>
      <vt:lpstr>Folie 5</vt:lpstr>
      <vt:lpstr>Folie 6</vt:lpstr>
      <vt:lpstr>Folie 7</vt:lpstr>
      <vt:lpstr>Folie 8</vt:lpstr>
      <vt:lpstr>Folie 9</vt:lpstr>
      <vt:lpstr>Folie 10</vt:lpstr>
      <vt:lpstr>Folie 11</vt:lpstr>
      <vt:lpstr>Folie 12</vt:lpstr>
      <vt:lpstr>Folie 13</vt:lpstr>
      <vt:lpstr>Folie 14</vt:lpstr>
      <vt:lpstr>Folie 15</vt:lpstr>
      <vt:lpstr>Folie 16</vt:lpstr>
      <vt:lpstr>Folie 17</vt:lpstr>
    </vt:vector>
  </TitlesOfParts>
  <Company>RWI Essen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Sommer, Stephan</dc:creator>
  <cp:lastModifiedBy>Dr. Gerhard Luther</cp:lastModifiedBy>
  <cp:revision>221</cp:revision>
  <cp:lastPrinted>2016-05-18T18:29:15Z</cp:lastPrinted>
  <dcterms:created xsi:type="dcterms:W3CDTF">2015-04-20T13:50:14Z</dcterms:created>
  <dcterms:modified xsi:type="dcterms:W3CDTF">2017-03-29T11:53:37Z</dcterms:modified>
</cp:coreProperties>
</file>