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Default Extension="AVI" ContentType="video/avi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458" r:id="rId3"/>
    <p:sldId id="459" r:id="rId4"/>
    <p:sldId id="270" r:id="rId5"/>
    <p:sldId id="272" r:id="rId6"/>
    <p:sldId id="460" r:id="rId7"/>
    <p:sldId id="461" r:id="rId8"/>
    <p:sldId id="276" r:id="rId9"/>
    <p:sldId id="463" r:id="rId10"/>
    <p:sldId id="462" r:id="rId11"/>
    <p:sldId id="464" r:id="rId12"/>
    <p:sldId id="302" r:id="rId13"/>
    <p:sldId id="466" r:id="rId14"/>
    <p:sldId id="467" r:id="rId15"/>
    <p:sldId id="468" r:id="rId16"/>
    <p:sldId id="465" r:id="rId17"/>
    <p:sldId id="469" r:id="rId18"/>
    <p:sldId id="470" r:id="rId19"/>
    <p:sldId id="297" r:id="rId20"/>
    <p:sldId id="471" r:id="rId21"/>
    <p:sldId id="472" r:id="rId22"/>
    <p:sldId id="322" r:id="rId23"/>
    <p:sldId id="323" r:id="rId24"/>
    <p:sldId id="324" r:id="rId25"/>
    <p:sldId id="410" r:id="rId26"/>
    <p:sldId id="409" r:id="rId27"/>
    <p:sldId id="423" r:id="rId28"/>
    <p:sldId id="424" r:id="rId29"/>
    <p:sldId id="425" r:id="rId30"/>
    <p:sldId id="456" r:id="rId31"/>
    <p:sldId id="427" r:id="rId32"/>
    <p:sldId id="428" r:id="rId33"/>
    <p:sldId id="429" r:id="rId34"/>
    <p:sldId id="430" r:id="rId35"/>
    <p:sldId id="431" r:id="rId36"/>
    <p:sldId id="345" r:id="rId37"/>
    <p:sldId id="433" r:id="rId38"/>
    <p:sldId id="347" r:id="rId39"/>
    <p:sldId id="432" r:id="rId40"/>
    <p:sldId id="473" r:id="rId41"/>
    <p:sldId id="475" r:id="rId42"/>
    <p:sldId id="476" r:id="rId43"/>
    <p:sldId id="477" r:id="rId44"/>
    <p:sldId id="478" r:id="rId45"/>
    <p:sldId id="479" r:id="rId46"/>
    <p:sldId id="480" r:id="rId47"/>
    <p:sldId id="481" r:id="rId48"/>
    <p:sldId id="482" r:id="rId49"/>
    <p:sldId id="483" r:id="rId50"/>
    <p:sldId id="484" r:id="rId51"/>
    <p:sldId id="447" r:id="rId52"/>
    <p:sldId id="378" r:id="rId53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xlit" initials="XL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DEDE"/>
    <a:srgbClr val="003399"/>
    <a:srgbClr val="E3E3E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582" autoAdjust="0"/>
  </p:normalViewPr>
  <p:slideViewPr>
    <p:cSldViewPr showGuides="1">
      <p:cViewPr varScale="1">
        <p:scale>
          <a:sx n="96" d="100"/>
          <a:sy n="96" d="100"/>
        </p:scale>
        <p:origin x="-33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5" d="100"/>
          <a:sy n="85" d="100"/>
        </p:scale>
        <p:origin x="-3834" y="-96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29/03/2017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‹Nr.›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29/03/2017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02333B-35EF-4057-B2BE-EAE9E79B24C2}" type="slidenum">
              <a:rPr lang="en-US"/>
              <a:pPr/>
              <a:t>3</a:t>
            </a:fld>
            <a:endParaRPr lang="en-US"/>
          </a:p>
        </p:txBody>
      </p:sp>
      <p:sp>
        <p:nvSpPr>
          <p:cNvPr id="139267" name="Rectangle 7"/>
          <p:cNvSpPr txBox="1">
            <a:spLocks noGrp="1" noChangeArrowheads="1"/>
          </p:cNvSpPr>
          <p:nvPr/>
        </p:nvSpPr>
        <p:spPr bwMode="auto">
          <a:xfrm>
            <a:off x="4020687" y="9721066"/>
            <a:ext cx="3077006" cy="511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991222"/>
            <a:fld id="{30D1F712-F1C7-4F52-88CF-A80CD41D7B88}" type="slidenum">
              <a:rPr lang="en-US" sz="1300">
                <a:ea typeface="ＭＳ Ｐゴシック" pitchFamily="-109" charset="-128"/>
              </a:rPr>
              <a:pPr algn="r" defTabSz="991222"/>
              <a:t>3</a:t>
            </a:fld>
            <a:endParaRPr lang="en-US" sz="1300" dirty="0">
              <a:ea typeface="ＭＳ Ｐゴシック" pitchFamily="-109" charset="-128"/>
            </a:endParaRPr>
          </a:p>
        </p:txBody>
      </p:sp>
      <p:sp>
        <p:nvSpPr>
          <p:cNvPr id="1392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1392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896" y="4862263"/>
            <a:ext cx="5205510" cy="4604625"/>
          </a:xfrm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99743B-80F1-44F1-B184-7CA642D265A9}" type="slidenum">
              <a:rPr lang="en-US"/>
              <a:pPr/>
              <a:t>22</a:t>
            </a:fld>
            <a:endParaRPr lang="en-US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967" y="4862263"/>
            <a:ext cx="5681369" cy="4604625"/>
          </a:xfrm>
          <a:noFill/>
          <a:ln/>
        </p:spPr>
        <p:txBody>
          <a:bodyPr lIns="96606" tIns="48303" rIns="96606" bIns="48303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59D708-5B51-4B77-A70D-6BBBFFD624DF}" type="slidenum">
              <a:rPr lang="en-US"/>
              <a:pPr/>
              <a:t>23</a:t>
            </a:fld>
            <a:endParaRPr lang="en-US"/>
          </a:p>
        </p:txBody>
      </p:sp>
      <p:sp>
        <p:nvSpPr>
          <p:cNvPr id="166915" name="Rectangle 7"/>
          <p:cNvSpPr txBox="1">
            <a:spLocks noGrp="1" noChangeArrowheads="1"/>
          </p:cNvSpPr>
          <p:nvPr/>
        </p:nvSpPr>
        <p:spPr bwMode="auto">
          <a:xfrm>
            <a:off x="4020687" y="9721066"/>
            <a:ext cx="3077006" cy="511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991222"/>
            <a:fld id="{A0424A7A-C54D-4896-B42A-0E62A52304FD}" type="slidenum">
              <a:rPr lang="en-US" sz="1300">
                <a:ea typeface="ＭＳ Ｐゴシック" pitchFamily="-109" charset="-128"/>
              </a:rPr>
              <a:pPr algn="r" defTabSz="991222"/>
              <a:t>23</a:t>
            </a:fld>
            <a:endParaRPr lang="en-US" sz="1300" dirty="0">
              <a:ea typeface="ＭＳ Ｐゴシック" pitchFamily="-109" charset="-128"/>
            </a:endParaRPr>
          </a:p>
        </p:txBody>
      </p:sp>
      <p:sp>
        <p:nvSpPr>
          <p:cNvPr id="166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8100" cy="3838575"/>
          </a:xfrm>
          <a:ln/>
        </p:spPr>
      </p:sp>
      <p:sp>
        <p:nvSpPr>
          <p:cNvPr id="166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17D292-3E7A-4C4F-99C4-AA12F99379C7}" type="slidenum">
              <a:rPr lang="en-US"/>
              <a:pPr/>
              <a:t>24</a:t>
            </a:fld>
            <a:endParaRPr lang="en-US"/>
          </a:p>
        </p:txBody>
      </p:sp>
      <p:sp>
        <p:nvSpPr>
          <p:cNvPr id="167939" name="Rectangle 7"/>
          <p:cNvSpPr txBox="1">
            <a:spLocks noGrp="1" noChangeArrowheads="1"/>
          </p:cNvSpPr>
          <p:nvPr/>
        </p:nvSpPr>
        <p:spPr bwMode="auto">
          <a:xfrm>
            <a:off x="4020687" y="9721066"/>
            <a:ext cx="3077006" cy="511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991222"/>
            <a:fld id="{8F3F70FC-2C81-4F1E-9B48-A74844175A20}" type="slidenum">
              <a:rPr lang="en-US" sz="1300">
                <a:ea typeface="ＭＳ Ｐゴシック" pitchFamily="-109" charset="-128"/>
              </a:rPr>
              <a:pPr algn="r" defTabSz="991222"/>
              <a:t>24</a:t>
            </a:fld>
            <a:endParaRPr lang="en-US" sz="1300" dirty="0">
              <a:ea typeface="ＭＳ Ｐゴシック" pitchFamily="-109" charset="-128"/>
            </a:endParaRPr>
          </a:p>
        </p:txBody>
      </p:sp>
      <p:sp>
        <p:nvSpPr>
          <p:cNvPr id="167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8100" cy="3838575"/>
          </a:xfrm>
          <a:ln/>
        </p:spPr>
      </p:sp>
      <p:sp>
        <p:nvSpPr>
          <p:cNvPr id="1679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Key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results</a:t>
            </a:r>
            <a:r>
              <a:rPr lang="de-DE" baseline="0" dirty="0" smtClean="0"/>
              <a:t> on T </a:t>
            </a:r>
            <a:r>
              <a:rPr lang="de-DE" baseline="0" dirty="0" err="1" smtClean="0"/>
              <a:t>retention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02C5A-12DB-4FF7-99ED-E15536F6C4CF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7175417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E0B33-9452-4DD0-A00E-737046722068}" type="slidenum">
              <a:rPr lang="de-CH" smtClean="0">
                <a:solidFill>
                  <a:prstClr val="black"/>
                </a:solidFill>
              </a:rPr>
              <a:pPr/>
              <a:t>31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9704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5B2763-8A8A-4CD0-9D51-29A158D201FF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09186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Pipes wrapped from foils to increase operation temperature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9328302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Multi-layer braiding – woven W </a:t>
            </a:r>
            <a:r>
              <a:rPr lang="en-US" dirty="0" err="1" smtClean="0"/>
              <a:t>fibre</a:t>
            </a:r>
            <a:r>
              <a:rPr lang="en-US" dirty="0" smtClean="0"/>
              <a:t> ; stick in mold and then cast it with CuCrZr -&gt; high reinforced Cy pipe for higher temperatures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977205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3DC610-4B4B-48D1-8FAB-C2C09F787255}" type="slidenum">
              <a:rPr lang="en-US"/>
              <a:pPr/>
              <a:t>36</a:t>
            </a:fld>
            <a:endParaRPr lang="en-US"/>
          </a:p>
        </p:txBody>
      </p:sp>
      <p:sp>
        <p:nvSpPr>
          <p:cNvPr id="187395" name="Rectangle 7"/>
          <p:cNvSpPr txBox="1">
            <a:spLocks noGrp="1" noChangeArrowheads="1"/>
          </p:cNvSpPr>
          <p:nvPr/>
        </p:nvSpPr>
        <p:spPr bwMode="auto">
          <a:xfrm>
            <a:off x="4020687" y="9721066"/>
            <a:ext cx="3077006" cy="511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991222"/>
            <a:fld id="{FEBC7B89-2ECD-4BB5-B998-533573E0CC4E}" type="slidenum">
              <a:rPr lang="en-US" sz="1300">
                <a:ea typeface="ＭＳ Ｐゴシック" pitchFamily="-109" charset="-128"/>
              </a:rPr>
              <a:pPr algn="r" defTabSz="991222"/>
              <a:t>36</a:t>
            </a:fld>
            <a:endParaRPr lang="en-US" sz="1300" dirty="0">
              <a:ea typeface="ＭＳ Ｐゴシック" pitchFamily="-109" charset="-128"/>
            </a:endParaRPr>
          </a:p>
        </p:txBody>
      </p:sp>
      <p:sp>
        <p:nvSpPr>
          <p:cNvPr id="187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8100" cy="3838575"/>
          </a:xfrm>
          <a:ln/>
        </p:spPr>
      </p:sp>
      <p:sp>
        <p:nvSpPr>
          <p:cNvPr id="187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FE8BF2-C23F-4487-BB9C-D57119C7FDEA}" type="slidenum">
              <a:rPr lang="en-US"/>
              <a:pPr/>
              <a:t>4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56FACC-929F-4061-A1A3-6E71D3E38F62}" type="slidenum">
              <a:rPr lang="en-US"/>
              <a:pPr/>
              <a:t>38</a:t>
            </a:fld>
            <a:endParaRPr lang="en-US"/>
          </a:p>
        </p:txBody>
      </p:sp>
      <p:sp>
        <p:nvSpPr>
          <p:cNvPr id="189443" name="Rectangle 7"/>
          <p:cNvSpPr txBox="1">
            <a:spLocks noGrp="1" noChangeArrowheads="1"/>
          </p:cNvSpPr>
          <p:nvPr/>
        </p:nvSpPr>
        <p:spPr bwMode="auto">
          <a:xfrm>
            <a:off x="4020687" y="9721066"/>
            <a:ext cx="3077006" cy="511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991222"/>
            <a:fld id="{FEA69D66-AABD-4355-9B89-429B39476BE4}" type="slidenum">
              <a:rPr lang="en-US" sz="1300">
                <a:ea typeface="ＭＳ Ｐゴシック" pitchFamily="-109" charset="-128"/>
              </a:rPr>
              <a:pPr algn="r" defTabSz="991222"/>
              <a:t>38</a:t>
            </a:fld>
            <a:endParaRPr lang="en-US" sz="1300" dirty="0">
              <a:ea typeface="ＭＳ Ｐゴシック" pitchFamily="-109" charset="-128"/>
            </a:endParaRPr>
          </a:p>
        </p:txBody>
      </p:sp>
      <p:sp>
        <p:nvSpPr>
          <p:cNvPr id="189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8100" cy="3838575"/>
          </a:xfrm>
          <a:ln/>
        </p:spPr>
      </p:sp>
      <p:sp>
        <p:nvSpPr>
          <p:cNvPr id="1894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4172107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>
                <a:solidFill>
                  <a:prstClr val="black"/>
                </a:solidFill>
              </a:rPr>
              <a:pPr/>
              <a:t>45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73921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47</a:t>
            </a:fld>
            <a:endParaRPr lang="en-GB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Note: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plasma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volume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depends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magnetic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cofniguration</a:t>
            </a:r>
            <a:r>
              <a:rPr lang="de-DE" baseline="0" dirty="0" smtClean="0"/>
              <a:t>.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limiter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phase</a:t>
            </a:r>
            <a:r>
              <a:rPr lang="de-DE" baseline="0" dirty="0" smtClean="0"/>
              <a:t> V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somewhat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smaller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configurations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later</a:t>
            </a:r>
            <a:r>
              <a:rPr lang="de-DE" baseline="0" dirty="0" smtClean="0"/>
              <a:t>. The </a:t>
            </a:r>
            <a:r>
              <a:rPr lang="de-DE" baseline="0" dirty="0" err="1" smtClean="0"/>
              <a:t>available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heating</a:t>
            </a:r>
            <a:r>
              <a:rPr lang="de-DE" baseline="0" dirty="0" smtClean="0"/>
              <a:t> power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&gt; 4 MW;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hydrogen </a:t>
            </a:r>
            <a:r>
              <a:rPr lang="de-DE" baseline="0" dirty="0" err="1" smtClean="0"/>
              <a:t>plasma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2 MW </a:t>
            </a:r>
            <a:r>
              <a:rPr lang="de-DE" baseline="0" dirty="0" err="1" smtClean="0"/>
              <a:t>were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applied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48</a:t>
            </a:fld>
            <a:endParaRPr lang="en-GB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SCIENTIFIC SUCCESS INDICATED BY FIRST FINDINGS</a:t>
            </a:r>
          </a:p>
          <a:p>
            <a:endParaRPr lang="de-DE" dirty="0" smtClean="0"/>
          </a:p>
          <a:p>
            <a:r>
              <a:rPr lang="de-DE" dirty="0" smtClean="0"/>
              <a:t>Note: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plasma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volume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depends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magnetic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cofniguration</a:t>
            </a:r>
            <a:r>
              <a:rPr lang="de-DE" baseline="0" dirty="0" smtClean="0"/>
              <a:t>.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limiter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phase</a:t>
            </a:r>
            <a:r>
              <a:rPr lang="de-DE" baseline="0" dirty="0" smtClean="0"/>
              <a:t> V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somewhat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smaller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configurations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later</a:t>
            </a:r>
            <a:r>
              <a:rPr lang="de-DE" baseline="0" dirty="0" smtClean="0"/>
              <a:t>. The </a:t>
            </a:r>
            <a:r>
              <a:rPr lang="de-DE" baseline="0" dirty="0" err="1" smtClean="0"/>
              <a:t>available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heating</a:t>
            </a:r>
            <a:r>
              <a:rPr lang="de-DE" baseline="0" dirty="0" smtClean="0"/>
              <a:t> power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&gt; 4 MW;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hydrogen </a:t>
            </a:r>
            <a:r>
              <a:rPr lang="de-DE" baseline="0" dirty="0" err="1" smtClean="0"/>
              <a:t>plasma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2 MW </a:t>
            </a:r>
            <a:r>
              <a:rPr lang="de-DE" baseline="0" dirty="0" err="1" smtClean="0"/>
              <a:t>were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applied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49</a:t>
            </a:fld>
            <a:endParaRPr lang="en-GB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4025-6BC1-45FE-82B2-AA24BC528CDF}" type="slidenum">
              <a:rPr lang="en-GB" smtClean="0"/>
              <a:pPr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408557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8551B3-F835-4E35-B5F3-7C9914D810FA}" type="slidenum">
              <a:rPr lang="en-US"/>
              <a:pPr/>
              <a:t>52</a:t>
            </a:fld>
            <a:endParaRPr lang="en-US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9938"/>
            <a:ext cx="5118100" cy="3838575"/>
          </a:xfrm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896" y="4862263"/>
            <a:ext cx="5205510" cy="4602895"/>
          </a:xfrm>
          <a:noFill/>
          <a:ln/>
        </p:spPr>
        <p:txBody>
          <a:bodyPr/>
          <a:lstStyle/>
          <a:p>
            <a:pPr eaLnBrk="1" hangingPunct="1"/>
            <a:r>
              <a:rPr lang="nl-NL" smtClean="0"/>
              <a:t>...we doen dit om de wereld te redden. Zodat de volgende generaties net zoveel energie en kwaliteit van leven hebben als wij. Dus dit is niet het einde...dit is het begin!</a:t>
            </a:r>
          </a:p>
          <a:p>
            <a:pPr eaLnBrk="1" hangingPunct="1"/>
            <a:endParaRPr lang="nl-NL" smtClean="0"/>
          </a:p>
          <a:p>
            <a:pPr eaLnBrk="1" hangingPunct="1"/>
            <a:r>
              <a:rPr lang="nl-NL" smtClean="0"/>
              <a:t>Dank voor jullie aandacht!</a:t>
            </a:r>
          </a:p>
          <a:p>
            <a:pPr eaLnBrk="1" hangingPunct="1"/>
            <a:endParaRPr lang="nl-NL" smtClean="0"/>
          </a:p>
          <a:p>
            <a:pPr eaLnBrk="1" hangingPunct="1"/>
            <a:r>
              <a:rPr lang="nl-NL" smtClean="0"/>
              <a:t>[na - hopelijk ;-) - applaus]</a:t>
            </a:r>
          </a:p>
          <a:p>
            <a:pPr eaLnBrk="1" hangingPunct="1"/>
            <a:endParaRPr lang="nl-NL" smtClean="0"/>
          </a:p>
          <a:p>
            <a:pPr eaLnBrk="1" hangingPunct="1"/>
            <a:r>
              <a:rPr lang="nl-NL" smtClean="0"/>
              <a:t>Ik wil iedereen uitnodigen om folders en cds mee te nemen en meer te leren over fusie. Nog meer info vind je op fusie-energie.nl - en ik hoor graag jullie vragen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E82068-F968-4B0C-B52C-FDED2585AEDF}" type="slidenum">
              <a:rPr lang="en-US"/>
              <a:pPr/>
              <a:t>6</a:t>
            </a:fld>
            <a:endParaRPr lang="en-US"/>
          </a:p>
        </p:txBody>
      </p:sp>
      <p:sp>
        <p:nvSpPr>
          <p:cNvPr id="114691" name="Rectangle 7"/>
          <p:cNvSpPr txBox="1">
            <a:spLocks noGrp="1" noChangeArrowheads="1"/>
          </p:cNvSpPr>
          <p:nvPr/>
        </p:nvSpPr>
        <p:spPr bwMode="auto">
          <a:xfrm>
            <a:off x="4020687" y="9721066"/>
            <a:ext cx="3077006" cy="511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991222"/>
            <a:fld id="{D5956AAB-AE7C-40A5-AFDD-8E60E78F47BA}" type="slidenum">
              <a:rPr lang="en-US" sz="1300">
                <a:ea typeface="ＭＳ Ｐゴシック" pitchFamily="-109" charset="-128"/>
              </a:rPr>
              <a:pPr algn="r" defTabSz="991222"/>
              <a:t>6</a:t>
            </a:fld>
            <a:endParaRPr lang="en-US" sz="1300" dirty="0">
              <a:ea typeface="ＭＳ Ｐゴシック" pitchFamily="-109" charset="-128"/>
            </a:endParaRPr>
          </a:p>
        </p:txBody>
      </p:sp>
      <p:sp>
        <p:nvSpPr>
          <p:cNvPr id="1146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Energie is niet eerlijk verdeeld op de wereld. Dit is een nachtkaart van de wereld, meteen een kaart van energiegebruik. </a:t>
            </a:r>
          </a:p>
          <a:p>
            <a:pPr eaLnBrk="1" hangingPunct="1"/>
            <a:r>
              <a:rPr lang="en-US" smtClean="0"/>
              <a:t>Wat is het verschil tussen de lichte en de donkere gebieden? Juist! Alle verlichte gebieden zijn geindustrialiseerd en druk bevolkt. </a:t>
            </a:r>
          </a:p>
          <a:p>
            <a:pPr eaLnBrk="1" hangingPunct="1"/>
            <a:r>
              <a:rPr lang="en-US" smtClean="0"/>
              <a:t>Op de donkere plekken wonen ook enorm veel mensen – in China al drie keer zoveel als in West-Europa. Maar die mensen hebben per persoon veel minder energie tot hun beschikking. En je ziet: waar veel energie is, is het leven prettig. Natuurlijk willen we dat gelijktrekken, maar dat gaat niet zomaar.</a:t>
            </a:r>
            <a:endParaRPr lang="nl-N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E82068-F968-4B0C-B52C-FDED2585AEDF}" type="slidenum">
              <a:rPr lang="en-US"/>
              <a:pPr/>
              <a:t>7</a:t>
            </a:fld>
            <a:endParaRPr lang="en-US"/>
          </a:p>
        </p:txBody>
      </p:sp>
      <p:sp>
        <p:nvSpPr>
          <p:cNvPr id="114691" name="Rectangle 7"/>
          <p:cNvSpPr txBox="1">
            <a:spLocks noGrp="1" noChangeArrowheads="1"/>
          </p:cNvSpPr>
          <p:nvPr/>
        </p:nvSpPr>
        <p:spPr bwMode="auto">
          <a:xfrm>
            <a:off x="4020687" y="9721066"/>
            <a:ext cx="3077006" cy="511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991222"/>
            <a:fld id="{D5956AAB-AE7C-40A5-AFDD-8E60E78F47BA}" type="slidenum">
              <a:rPr lang="en-US" sz="1300">
                <a:ea typeface="ＭＳ Ｐゴシック" pitchFamily="-109" charset="-128"/>
              </a:rPr>
              <a:pPr algn="r" defTabSz="991222"/>
              <a:t>7</a:t>
            </a:fld>
            <a:endParaRPr lang="en-US" sz="1300" dirty="0">
              <a:ea typeface="ＭＳ Ｐゴシック" pitchFamily="-109" charset="-128"/>
            </a:endParaRPr>
          </a:p>
        </p:txBody>
      </p:sp>
      <p:sp>
        <p:nvSpPr>
          <p:cNvPr id="1146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Energie is niet eerlijk verdeeld op de wereld. Dit is een nachtkaart van de wereld, meteen een kaart van energiegebruik. </a:t>
            </a:r>
          </a:p>
          <a:p>
            <a:pPr eaLnBrk="1" hangingPunct="1"/>
            <a:r>
              <a:rPr lang="en-US" smtClean="0"/>
              <a:t>Wat is het verschil tussen de lichte en de donkere gebieden? Juist! Alle verlichte gebieden zijn geindustrialiseerd en druk bevolkt. </a:t>
            </a:r>
          </a:p>
          <a:p>
            <a:pPr eaLnBrk="1" hangingPunct="1"/>
            <a:r>
              <a:rPr lang="en-US" smtClean="0"/>
              <a:t>Op de donkere plekken wonen ook enorm veel mensen – in China al drie keer zoveel als in West-Europa. Maar die mensen hebben per persoon veel minder energie tot hun beschikking. En je ziet: waar veel energie is, is het leven prettig. Natuurlijk willen we dat gelijktrekken, maar dat gaat niet zomaar.</a:t>
            </a:r>
            <a:endParaRPr lang="nl-N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AAFD3C-0636-46C1-9B88-A52FA1BC8358}" type="slidenum">
              <a:rPr lang="en-US"/>
              <a:pPr/>
              <a:t>8</a:t>
            </a:fld>
            <a:endParaRPr 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896" y="4862263"/>
            <a:ext cx="5205510" cy="4604625"/>
          </a:xfrm>
          <a:noFill/>
          <a:ln/>
        </p:spPr>
        <p:txBody>
          <a:bodyPr/>
          <a:lstStyle/>
          <a:p>
            <a:pPr eaLnBrk="1" hangingPunct="1"/>
            <a:r>
              <a:rPr lang="en-US" sz="2500" dirty="0" err="1" smtClean="0"/>
              <a:t>Uitweiden</a:t>
            </a:r>
            <a:r>
              <a:rPr lang="en-US" sz="2500" dirty="0" smtClean="0"/>
              <a:t> over </a:t>
            </a:r>
            <a:r>
              <a:rPr lang="en-US" sz="2500" dirty="0" err="1" smtClean="0"/>
              <a:t>hoge</a:t>
            </a:r>
            <a:r>
              <a:rPr lang="en-US" sz="2500" dirty="0" smtClean="0"/>
              <a:t> </a:t>
            </a:r>
            <a:r>
              <a:rPr lang="en-US" sz="2500" dirty="0" err="1" smtClean="0"/>
              <a:t>temperatuur</a:t>
            </a:r>
            <a:r>
              <a:rPr lang="en-US" sz="2500" dirty="0" smtClean="0"/>
              <a:t>.</a:t>
            </a:r>
          </a:p>
          <a:p>
            <a:pPr eaLnBrk="1" hangingPunct="1"/>
            <a:endParaRPr lang="en-US" sz="2500" dirty="0" smtClean="0"/>
          </a:p>
          <a:p>
            <a:pPr eaLnBrk="1" hangingPunct="1"/>
            <a:r>
              <a:rPr lang="en-US" sz="2500" dirty="0" smtClean="0"/>
              <a:t>Plasma! </a:t>
            </a:r>
            <a:r>
              <a:rPr lang="en-US" sz="2500" dirty="0" err="1" smtClean="0"/>
              <a:t>Inderdaad</a:t>
            </a:r>
            <a:r>
              <a:rPr lang="en-US" sz="2500" dirty="0" smtClean="0"/>
              <a:t>: </a:t>
            </a:r>
            <a:r>
              <a:rPr lang="en-US" sz="2500" dirty="0" err="1" smtClean="0"/>
              <a:t>zonnegas</a:t>
            </a:r>
            <a:r>
              <a:rPr lang="en-US" sz="2500" dirty="0" smtClean="0"/>
              <a:t>.</a:t>
            </a:r>
          </a:p>
          <a:p>
            <a:pPr eaLnBrk="1" hangingPunct="1"/>
            <a:r>
              <a:rPr lang="en-US" sz="2500" dirty="0" smtClean="0"/>
              <a:t>Op </a:t>
            </a:r>
            <a:r>
              <a:rPr lang="en-US" sz="2500" dirty="0" err="1" smtClean="0"/>
              <a:t>aarde</a:t>
            </a:r>
            <a:r>
              <a:rPr lang="en-US" sz="2500" dirty="0" smtClean="0"/>
              <a:t>: </a:t>
            </a:r>
            <a:r>
              <a:rPr lang="en-US" sz="2500" dirty="0" err="1" smtClean="0"/>
              <a:t>bliksem</a:t>
            </a:r>
            <a:r>
              <a:rPr lang="en-US" sz="2500" dirty="0" smtClean="0"/>
              <a:t>, </a:t>
            </a:r>
            <a:r>
              <a:rPr lang="en-US" sz="2500" dirty="0" err="1" smtClean="0"/>
              <a:t>noorderlicht</a:t>
            </a:r>
            <a:endParaRPr lang="en-US" sz="2500" dirty="0" smtClean="0"/>
          </a:p>
          <a:p>
            <a:pPr eaLnBrk="1" hangingPunct="1"/>
            <a:r>
              <a:rPr lang="en-US" sz="2500" dirty="0" smtClean="0"/>
              <a:t>Demo’s.</a:t>
            </a:r>
          </a:p>
          <a:p>
            <a:pPr eaLnBrk="1" hangingPunct="1"/>
            <a:r>
              <a:rPr lang="en-US" sz="2500" dirty="0" err="1" smtClean="0"/>
              <a:t>Luchtplasma</a:t>
            </a:r>
            <a:r>
              <a:rPr lang="en-US" sz="2500" dirty="0" smtClean="0"/>
              <a:t> + </a:t>
            </a:r>
            <a:r>
              <a:rPr lang="en-US" sz="2500" dirty="0" err="1" smtClean="0"/>
              <a:t>magneet</a:t>
            </a:r>
            <a:endParaRPr lang="en-US" sz="2500" dirty="0" smtClean="0"/>
          </a:p>
          <a:p>
            <a:pPr eaLnBrk="1" hangingPunct="1"/>
            <a:r>
              <a:rPr lang="en-US" sz="2500" dirty="0" err="1" smtClean="0"/>
              <a:t>Tol</a:t>
            </a:r>
            <a:endParaRPr lang="en-US" sz="2500" dirty="0" smtClean="0"/>
          </a:p>
          <a:p>
            <a:pPr eaLnBrk="1" hangingPunct="1"/>
            <a:r>
              <a:rPr lang="en-US" sz="2500" dirty="0" err="1" smtClean="0"/>
              <a:t>Filamentenbol</a:t>
            </a:r>
            <a:endParaRPr lang="en-US" sz="2500" dirty="0" smtClean="0"/>
          </a:p>
          <a:p>
            <a:pPr eaLnBrk="1" hangingPunct="1"/>
            <a:r>
              <a:rPr lang="en-US" sz="2500" dirty="0" smtClean="0"/>
              <a:t>TL </a:t>
            </a:r>
            <a:r>
              <a:rPr lang="en-US" sz="2500" dirty="0" err="1" smtClean="0"/>
              <a:t>buis</a:t>
            </a:r>
            <a:endParaRPr lang="en-US" sz="2500" dirty="0" smtClean="0"/>
          </a:p>
          <a:p>
            <a:pPr eaLnBrk="1" hangingPunct="1"/>
            <a:endParaRPr lang="en-US" sz="2500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D14E25-7E7D-4055-AD6F-AED3ED7AD5B3}" type="slidenum">
              <a:rPr lang="en-US"/>
              <a:pPr/>
              <a:t>12</a:t>
            </a:fld>
            <a:endParaRPr lang="en-US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967" y="4862263"/>
            <a:ext cx="5681369" cy="4604625"/>
          </a:xfrm>
          <a:noFill/>
          <a:ln/>
        </p:spPr>
        <p:txBody>
          <a:bodyPr lIns="96606" tIns="48303" rIns="96606" bIns="48303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4025-6BC1-45FE-82B2-AA24BC528CDF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40855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B69540-16AD-46A5-9D35-48203027F84A}" type="slidenum">
              <a:rPr lang="en-US"/>
              <a:pPr/>
              <a:t>19</a:t>
            </a:fld>
            <a:endParaRPr lang="en-US"/>
          </a:p>
        </p:txBody>
      </p:sp>
      <p:sp>
        <p:nvSpPr>
          <p:cNvPr id="138243" name="Rectangle 7"/>
          <p:cNvSpPr txBox="1">
            <a:spLocks noGrp="1" noChangeArrowheads="1"/>
          </p:cNvSpPr>
          <p:nvPr/>
        </p:nvSpPr>
        <p:spPr bwMode="auto">
          <a:xfrm>
            <a:off x="4020687" y="9721066"/>
            <a:ext cx="3077006" cy="511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991222"/>
            <a:fld id="{E9EC6633-43E4-4E2F-905A-D320CDABD4D3}" type="slidenum">
              <a:rPr lang="en-US" sz="1300">
                <a:ea typeface="ＭＳ Ｐゴシック" pitchFamily="-109" charset="-128"/>
              </a:rPr>
              <a:pPr algn="r" defTabSz="991222"/>
              <a:t>19</a:t>
            </a:fld>
            <a:endParaRPr lang="en-US" sz="1300" dirty="0">
              <a:ea typeface="ＭＳ Ｐゴシック" pitchFamily="-109" charset="-128"/>
            </a:endParaRPr>
          </a:p>
        </p:txBody>
      </p:sp>
      <p:sp>
        <p:nvSpPr>
          <p:cNvPr id="138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Advanced divertor configurations may be needed to survive the heat loads on DEMO.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TCV has and MAST-U will have unique capabilities to study this worldwide. 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Radiation is needed to reduce the power to the targets, but close to the plasma core can be detrimental. 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3D edge fluid modelling predicted the trapping of impurities in between the primary and secondary X-point in a snowflake configuration with the secondary X-point in the low field side SOL (SF-). 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This has now been validated experimentally.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732783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1.png" descr="EUROFUSION PowerPoint MASTER DECKBLATT.png"/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219456"/>
            <a:ext cx="9144000" cy="641908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2348880"/>
            <a:ext cx="8496944" cy="1296144"/>
          </a:xfrm>
        </p:spPr>
        <p:txBody>
          <a:bodyPr>
            <a:noAutofit/>
          </a:bodyPr>
          <a:lstStyle>
            <a:lvl1pPr algn="l">
              <a:defRPr sz="35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Test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4293096"/>
            <a:ext cx="4392488" cy="432048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TEST 1</a:t>
            </a:r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5" y="-457200"/>
            <a:ext cx="10763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6" y="5691683"/>
            <a:ext cx="1295375" cy="90566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Logo of presenter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694295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4330824" cy="891216"/>
          </a:xfrm>
        </p:spPr>
        <p:txBody>
          <a:bodyPr>
            <a:noAutofit/>
          </a:bodyPr>
          <a:lstStyle>
            <a:lvl1pPr algn="l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4" name="Picture 3" descr="EurofusionDisc.eps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116632"/>
            <a:ext cx="458197" cy="465708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68276" y="6545237"/>
            <a:ext cx="8240228" cy="26813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996975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5328592"/>
          </a:xfrm>
        </p:spPr>
        <p:txBody>
          <a:bodyPr/>
          <a:lstStyle>
            <a:lvl1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 sz="2400" b="1" kern="2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−"/>
              <a:defRPr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Font typeface="Arial" panose="020B0604020202020204" pitchFamily="34" charset="0"/>
              <a:buChar char="•"/>
              <a:defRPr sz="1800" baseline="0">
                <a:solidFill>
                  <a:srgbClr val="002060"/>
                </a:solidFill>
              </a:defRPr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pic>
        <p:nvPicPr>
          <p:cNvPr id="9" name="Picture 8" descr="EurofusionDisc.eps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220092"/>
            <a:ext cx="458197" cy="465708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44624"/>
            <a:ext cx="7848872" cy="836712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31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Second line of title</a:t>
            </a:r>
            <a:endParaRPr lang="en-GB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57419" y="6551766"/>
            <a:ext cx="8235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 smtClean="0"/>
              <a:t>A.J.H. Donné | DPG-</a:t>
            </a:r>
            <a:r>
              <a:rPr lang="en-GB" sz="1100" dirty="0" err="1" smtClean="0"/>
              <a:t>Tagung</a:t>
            </a:r>
            <a:r>
              <a:rPr lang="en-GB" sz="1100" dirty="0" smtClean="0"/>
              <a:t>, </a:t>
            </a:r>
            <a:r>
              <a:rPr lang="en-GB" sz="1100" dirty="0" err="1" smtClean="0"/>
              <a:t>Münster</a:t>
            </a:r>
            <a:r>
              <a:rPr lang="en-GB" sz="1100" dirty="0" smtClean="0"/>
              <a:t>, DE  | 27 March 2017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xmlns="" val="2747281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Wingdings" panose="05000000000000000000" pitchFamily="2" charset="2"/>
              <a:buChar char="Ø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  <p:pic>
        <p:nvPicPr>
          <p:cNvPr id="4" name="Picture 3" descr="EurofusionDisc.eps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8424" y="116632"/>
            <a:ext cx="458197" cy="465708"/>
          </a:xfrm>
          <a:prstGeom prst="rect">
            <a:avLst/>
          </a:prstGeom>
        </p:spPr>
      </p:pic>
      <p:pic>
        <p:nvPicPr>
          <p:cNvPr id="6" name="Grafik 149" descr="w7x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4624"/>
            <a:ext cx="65450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56440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Wingdings" panose="05000000000000000000" pitchFamily="2" charset="2"/>
              <a:buChar char="Ø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  <p:pic>
        <p:nvPicPr>
          <p:cNvPr id="4" name="Picture 3" descr="EurofusionDisc.eps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8424" y="116632"/>
            <a:ext cx="458197" cy="465708"/>
          </a:xfrm>
          <a:prstGeom prst="rect">
            <a:avLst/>
          </a:prstGeom>
        </p:spPr>
      </p:pic>
      <p:pic>
        <p:nvPicPr>
          <p:cNvPr id="6" name="Grafik 149" descr="w7x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4624"/>
            <a:ext cx="65450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18736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  <p:pic>
        <p:nvPicPr>
          <p:cNvPr id="4" name="Picture 3" descr="EurofusionDisc.eps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8424" y="116632"/>
            <a:ext cx="458197" cy="465708"/>
          </a:xfrm>
          <a:prstGeom prst="rect">
            <a:avLst/>
          </a:prstGeom>
        </p:spPr>
      </p:pic>
      <p:pic>
        <p:nvPicPr>
          <p:cNvPr id="6" name="Grafik 149" descr="w7x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4624"/>
            <a:ext cx="65450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05845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10" y="1556792"/>
            <a:ext cx="8741278" cy="4824536"/>
          </a:xfrm>
        </p:spPr>
        <p:txBody>
          <a:bodyPr/>
          <a:lstStyle>
            <a:lvl1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−"/>
              <a:defRPr sz="2200" b="1" i="0" baseline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2000" b="0" i="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Font typeface="Arial" panose="020B0604020202020204" pitchFamily="34" charset="0"/>
              <a:buChar char="•"/>
              <a:defRPr sz="2000" baseline="0">
                <a:solidFill>
                  <a:srgbClr val="002060"/>
                </a:solidFill>
              </a:defRPr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pic>
        <p:nvPicPr>
          <p:cNvPr id="9" name="Picture 8" descr="EurofusionDisc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0432" y="141938"/>
            <a:ext cx="612721" cy="62276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23210" y="44624"/>
            <a:ext cx="8237222" cy="836712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32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Second line of title</a:t>
            </a:r>
            <a:endParaRPr lang="en-GB" dirty="0"/>
          </a:p>
        </p:txBody>
      </p:sp>
      <p:pic>
        <p:nvPicPr>
          <p:cNvPr id="8" name="Picture 7" descr="JET(3,78,162)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210" y="6453336"/>
            <a:ext cx="748390" cy="296819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2"/>
          </p:nvPr>
        </p:nvSpPr>
        <p:spPr>
          <a:xfrm>
            <a:off x="223210" y="914400"/>
            <a:ext cx="8741278" cy="614941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400" b="1" baseline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223210" y="6138883"/>
            <a:ext cx="4348790" cy="314453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400" b="1" baseline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798031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6.jpeg"/><Relationship Id="rId7" Type="http://schemas.openxmlformats.org/officeDocument/2006/relationships/image" Target="../media/image24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3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wm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5" Type="http://schemas.openxmlformats.org/officeDocument/2006/relationships/image" Target="../media/image5.png"/><Relationship Id="rId4" Type="http://schemas.microsoft.com/office/2007/relationships/media" Target="../media/media1.wm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oleObject" Target="../embeddings/oleObject1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86.jpeg"/><Relationship Id="rId12" Type="http://schemas.openxmlformats.org/officeDocument/2006/relationships/image" Target="../media/image9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5.png"/><Relationship Id="rId11" Type="http://schemas.openxmlformats.org/officeDocument/2006/relationships/image" Target="../media/image90.wmf"/><Relationship Id="rId5" Type="http://schemas.openxmlformats.org/officeDocument/2006/relationships/image" Target="../media/image84.png"/><Relationship Id="rId10" Type="http://schemas.openxmlformats.org/officeDocument/2006/relationships/image" Target="../media/image89.wmf"/><Relationship Id="rId4" Type="http://schemas.openxmlformats.org/officeDocument/2006/relationships/image" Target="../media/image83.png"/><Relationship Id="rId9" Type="http://schemas.openxmlformats.org/officeDocument/2006/relationships/image" Target="../media/image88.wmf"/><Relationship Id="rId1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emf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tiff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26.png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2.AVI"/><Relationship Id="rId6" Type="http://schemas.microsoft.com/office/2007/relationships/media" Target="../media/media2.AVI"/><Relationship Id="rId5" Type="http://schemas.openxmlformats.org/officeDocument/2006/relationships/image" Target="../media/image125.png"/><Relationship Id="rId10" Type="http://schemas.openxmlformats.org/officeDocument/2006/relationships/image" Target="../media/image128.emf"/><Relationship Id="rId4" Type="http://schemas.openxmlformats.org/officeDocument/2006/relationships/image" Target="../media/image124.png"/><Relationship Id="rId9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>
              <a:defRPr sz="1800" b="0"/>
            </a:pPr>
            <a:r>
              <a:rPr lang="en-GB" sz="3600" dirty="0" smtClean="0"/>
              <a:t>Fusion Research</a:t>
            </a:r>
            <a:br>
              <a:rPr lang="en-GB" sz="3600" dirty="0" smtClean="0"/>
            </a:br>
            <a:r>
              <a:rPr lang="en-GB" sz="3600" dirty="0" smtClean="0"/>
              <a:t>Recent Progress and Perspectives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293096"/>
            <a:ext cx="4608512" cy="79208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Tony Donné</a:t>
            </a:r>
          </a:p>
          <a:p>
            <a:r>
              <a:rPr lang="en-US" dirty="0" smtClean="0"/>
              <a:t>Programme Manager EURO</a:t>
            </a:r>
            <a:r>
              <a:rPr lang="en-US" i="1" dirty="0" smtClean="0"/>
              <a:t>fusion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347" y="5877272"/>
            <a:ext cx="322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DPG | </a:t>
            </a:r>
            <a:r>
              <a:rPr lang="en-US" dirty="0" err="1" smtClean="0"/>
              <a:t>Münster</a:t>
            </a:r>
            <a:r>
              <a:rPr lang="en-US" dirty="0" smtClean="0"/>
              <a:t> | 27 March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69740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7355160" cy="891216"/>
          </a:xfrm>
        </p:spPr>
        <p:txBody>
          <a:bodyPr/>
          <a:lstStyle/>
          <a:p>
            <a:r>
              <a:rPr lang="en-US" dirty="0" smtClean="0"/>
              <a:t>Magnetic Confinement Fusion - Tokamak </a:t>
            </a:r>
            <a:endParaRPr lang="en-GB" dirty="0"/>
          </a:p>
        </p:txBody>
      </p:sp>
      <p:pic>
        <p:nvPicPr>
          <p:cNvPr id="6146" name="Picture 2" descr="Image result for tokamak sche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9290" y="4941168"/>
            <a:ext cx="8136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tokamak the hot plasma (=charged particles) is confined by a superposition of two fields: </a:t>
            </a:r>
          </a:p>
          <a:p>
            <a:r>
              <a:rPr lang="en-US" dirty="0"/>
              <a:t>	</a:t>
            </a:r>
            <a:r>
              <a:rPr lang="en-US" dirty="0" smtClean="0"/>
              <a:t>the </a:t>
            </a:r>
            <a:r>
              <a:rPr lang="en-US" dirty="0" smtClean="0">
                <a:solidFill>
                  <a:srgbClr val="C00000"/>
                </a:solidFill>
              </a:rPr>
              <a:t>toroidal</a:t>
            </a:r>
            <a:r>
              <a:rPr lang="en-US" dirty="0" smtClean="0"/>
              <a:t> field generated by coils around the plasma vessel and </a:t>
            </a:r>
          </a:p>
          <a:p>
            <a:r>
              <a:rPr lang="en-US" dirty="0"/>
              <a:t>	</a:t>
            </a:r>
            <a:r>
              <a:rPr lang="en-US" dirty="0" smtClean="0"/>
              <a:t>the </a:t>
            </a:r>
            <a:r>
              <a:rPr lang="en-US" dirty="0" smtClean="0">
                <a:solidFill>
                  <a:srgbClr val="C00000"/>
                </a:solidFill>
              </a:rPr>
              <a:t>poloidal</a:t>
            </a:r>
            <a:r>
              <a:rPr lang="en-US" dirty="0" smtClean="0"/>
              <a:t> field generated by running a current through the plasma.</a:t>
            </a:r>
          </a:p>
          <a:p>
            <a:endParaRPr lang="en-US" dirty="0"/>
          </a:p>
          <a:p>
            <a:r>
              <a:rPr lang="en-US" dirty="0" smtClean="0"/>
              <a:t>The tokamak is operated like a transformer and is a pulsed device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56198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7355160" cy="891216"/>
          </a:xfrm>
        </p:spPr>
        <p:txBody>
          <a:bodyPr/>
          <a:lstStyle/>
          <a:p>
            <a:r>
              <a:rPr lang="en-US" dirty="0" smtClean="0"/>
              <a:t>Magnetic Confinement Fusion - Stellarator </a:t>
            </a:r>
            <a:endParaRPr lang="en-GB" dirty="0"/>
          </a:p>
        </p:txBody>
      </p:sp>
      <p:pic>
        <p:nvPicPr>
          <p:cNvPr id="7170" name="Picture 2" descr="C:\Users\donnet\Documents\EUROFUSION\Publications\EUROphysics News\Fig.5.Wendelstein7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236296" cy="511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9290" y="4797152"/>
            <a:ext cx="8136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stellarator the hot plasma (=charged particles) is confined magnetic fields that are completely generated by external coils.</a:t>
            </a:r>
          </a:p>
          <a:p>
            <a:endParaRPr lang="en-US" dirty="0"/>
          </a:p>
          <a:p>
            <a:r>
              <a:rPr lang="en-US" dirty="0" smtClean="0"/>
              <a:t>The stellarator is current-less and is in principle steady state. The plasma is also less prone to instabilities. Technically the stellarator is much more complicated than the tokamak.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73053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dirty="0" smtClean="0">
                <a:latin typeface="+mn-lt"/>
              </a:rPr>
              <a:t>Progress in fusion</a:t>
            </a:r>
            <a:endParaRPr lang="en-GB" sz="2800" b="1" dirty="0" smtClean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1987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1850" y="981075"/>
            <a:ext cx="5808663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981075"/>
            <a:ext cx="7451725" cy="3854450"/>
            <a:chOff x="0" y="618"/>
            <a:chExt cx="4694" cy="2428"/>
          </a:xfrm>
        </p:grpSpPr>
        <p:pic>
          <p:nvPicPr>
            <p:cNvPr id="41994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8" y="618"/>
              <a:ext cx="1519" cy="1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5" name="Text Box 9"/>
            <p:cNvSpPr txBox="1">
              <a:spLocks noChangeArrowheads="1"/>
            </p:cNvSpPr>
            <p:nvPr/>
          </p:nvSpPr>
          <p:spPr bwMode="auto">
            <a:xfrm>
              <a:off x="0" y="2115"/>
              <a:ext cx="2016" cy="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en-US" dirty="0">
                  <a:solidFill>
                    <a:srgbClr val="FF0066"/>
                  </a:solidFill>
                </a:rPr>
                <a:t>ITER</a:t>
              </a:r>
              <a:r>
                <a:rPr lang="en-US" dirty="0">
                  <a:solidFill>
                    <a:srgbClr val="FF6600"/>
                  </a:solidFill>
                </a:rPr>
                <a:t> </a:t>
              </a:r>
            </a:p>
            <a:p>
              <a:pPr algn="l"/>
              <a:r>
                <a:rPr lang="en-US" dirty="0" err="1" smtClean="0"/>
                <a:t>Nett</a:t>
              </a:r>
              <a:r>
                <a:rPr lang="en-US" dirty="0" smtClean="0"/>
                <a:t> power gain:</a:t>
              </a:r>
              <a:endParaRPr lang="en-US" dirty="0"/>
            </a:p>
            <a:p>
              <a:pPr algn="l"/>
              <a:r>
                <a:rPr lang="en-US" dirty="0" err="1"/>
                <a:t>P</a:t>
              </a:r>
              <a:r>
                <a:rPr lang="en-US" baseline="-25000" dirty="0" err="1"/>
                <a:t>fusion</a:t>
              </a:r>
              <a:r>
                <a:rPr lang="en-US" dirty="0"/>
                <a:t> = 10 </a:t>
              </a:r>
              <a:r>
                <a:rPr lang="en-US" dirty="0">
                  <a:sym typeface="Symbol" pitchFamily="18" charset="2"/>
                </a:rPr>
                <a:t> </a:t>
              </a:r>
              <a:r>
                <a:rPr lang="en-US" dirty="0"/>
                <a:t>P</a:t>
              </a:r>
              <a:r>
                <a:rPr lang="en-US" baseline="-25000" dirty="0"/>
                <a:t>in</a:t>
              </a:r>
              <a:br>
                <a:rPr lang="en-US" baseline="-25000" dirty="0"/>
              </a:br>
              <a:r>
                <a:rPr lang="en-US" dirty="0" smtClean="0"/>
                <a:t>Demonstration of technical principles </a:t>
              </a:r>
              <a:r>
                <a:rPr lang="en-US" dirty="0">
                  <a:solidFill>
                    <a:schemeClr val="bg1"/>
                  </a:solidFill>
                </a:rPr>
                <a:t>– new regime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41996" name="Line 7"/>
            <p:cNvSpPr>
              <a:spLocks noChangeShapeType="1"/>
            </p:cNvSpPr>
            <p:nvPr/>
          </p:nvSpPr>
          <p:spPr bwMode="auto">
            <a:xfrm flipV="1">
              <a:off x="1837" y="890"/>
              <a:ext cx="2857" cy="454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07950" y="1628775"/>
            <a:ext cx="8351838" cy="5222876"/>
            <a:chOff x="68" y="1026"/>
            <a:chExt cx="5261" cy="3290"/>
          </a:xfrm>
        </p:grpSpPr>
        <p:sp>
          <p:nvSpPr>
            <p:cNvPr id="41990" name="Text Box 8"/>
            <p:cNvSpPr txBox="1">
              <a:spLocks noChangeArrowheads="1"/>
            </p:cNvSpPr>
            <p:nvPr/>
          </p:nvSpPr>
          <p:spPr bwMode="auto">
            <a:xfrm>
              <a:off x="1677" y="3385"/>
              <a:ext cx="1918" cy="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0000"/>
                  </a:solidFill>
                </a:rPr>
                <a:t>JET</a:t>
              </a:r>
              <a:r>
                <a:rPr lang="en-US" dirty="0"/>
                <a:t> </a:t>
              </a:r>
              <a:r>
                <a:rPr lang="en-US" dirty="0" smtClean="0"/>
                <a:t>(and other machines) </a:t>
              </a:r>
              <a:r>
                <a:rPr lang="en-US" dirty="0"/>
                <a:t>Break-even:</a:t>
              </a:r>
            </a:p>
            <a:p>
              <a:pPr algn="l"/>
              <a:r>
                <a:rPr lang="en-US" dirty="0" err="1"/>
                <a:t>P</a:t>
              </a:r>
              <a:r>
                <a:rPr lang="en-US" baseline="-25000" dirty="0" err="1"/>
                <a:t>fusion</a:t>
              </a:r>
              <a:r>
                <a:rPr lang="en-US" dirty="0"/>
                <a:t> = P</a:t>
              </a:r>
              <a:r>
                <a:rPr lang="en-US" baseline="-25000" dirty="0"/>
                <a:t>in</a:t>
              </a:r>
              <a:br>
                <a:rPr lang="en-US" baseline="-25000" dirty="0"/>
              </a:br>
              <a:r>
                <a:rPr lang="en-US" dirty="0" smtClean="0"/>
                <a:t>Emphasis on understanding the science</a:t>
              </a:r>
              <a:endParaRPr lang="en-GB" dirty="0"/>
            </a:p>
          </p:txBody>
        </p:sp>
        <p:pic>
          <p:nvPicPr>
            <p:cNvPr id="41991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" y="3077"/>
              <a:ext cx="1452" cy="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2" name="Line 11"/>
            <p:cNvSpPr>
              <a:spLocks noChangeShapeType="1"/>
            </p:cNvSpPr>
            <p:nvPr/>
          </p:nvSpPr>
          <p:spPr bwMode="auto">
            <a:xfrm flipV="1">
              <a:off x="2109" y="1298"/>
              <a:ext cx="2585" cy="1905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1993" name="Oval 12"/>
            <p:cNvSpPr>
              <a:spLocks noChangeArrowheads="1"/>
            </p:cNvSpPr>
            <p:nvPr/>
          </p:nvSpPr>
          <p:spPr bwMode="auto">
            <a:xfrm>
              <a:off x="4332" y="1026"/>
              <a:ext cx="997" cy="272"/>
            </a:xfrm>
            <a:prstGeom prst="ellips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6517064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124744"/>
            <a:ext cx="5256584" cy="48245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sz="2000" dirty="0">
                <a:latin typeface="+mn-lt"/>
              </a:rPr>
              <a:t>Mission statement</a:t>
            </a:r>
          </a:p>
          <a:p>
            <a:pPr marL="457200" lvl="1" indent="0">
              <a:buNone/>
            </a:pPr>
            <a:r>
              <a:rPr lang="de-DE" sz="2600" b="1" i="1" dirty="0">
                <a:solidFill>
                  <a:srgbClr val="C00000"/>
                </a:solidFill>
                <a:latin typeface="+mn-lt"/>
              </a:rPr>
              <a:t>Demonstrate fusion electricity production by </a:t>
            </a:r>
            <a:r>
              <a:rPr lang="de-DE" sz="2600" b="1" i="1" dirty="0" smtClean="0">
                <a:solidFill>
                  <a:srgbClr val="C00000"/>
                </a:solidFill>
                <a:latin typeface="+mn-lt"/>
              </a:rPr>
              <a:t>the middle of the century</a:t>
            </a:r>
            <a:endParaRPr lang="de-DE" sz="2600" b="1" i="1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de-DE" sz="2000" dirty="0" smtClean="0">
              <a:latin typeface="+mn-lt"/>
            </a:endParaRPr>
          </a:p>
          <a:p>
            <a:pPr marL="0" indent="0">
              <a:buNone/>
            </a:pPr>
            <a:r>
              <a:rPr lang="de-DE" sz="2000" dirty="0" smtClean="0">
                <a:latin typeface="+mn-lt"/>
              </a:rPr>
              <a:t>A key </a:t>
            </a:r>
            <a:r>
              <a:rPr lang="de-DE" sz="2000" dirty="0">
                <a:latin typeface="+mn-lt"/>
              </a:rPr>
              <a:t>document</a:t>
            </a:r>
          </a:p>
          <a:p>
            <a:pPr lvl="1"/>
            <a:r>
              <a:rPr lang="de-DE" dirty="0">
                <a:latin typeface="+mn-lt"/>
              </a:rPr>
              <a:t>Founded on technical assessment reports (existing and new)</a:t>
            </a:r>
          </a:p>
          <a:p>
            <a:pPr lvl="1"/>
            <a:r>
              <a:rPr lang="de-DE" dirty="0" smtClean="0">
                <a:latin typeface="+mn-lt"/>
              </a:rPr>
              <a:t>Provides </a:t>
            </a:r>
            <a:r>
              <a:rPr lang="de-DE" dirty="0">
                <a:latin typeface="+mn-lt"/>
              </a:rPr>
              <a:t>coherent EU programme with </a:t>
            </a:r>
            <a:r>
              <a:rPr lang="de-DE" dirty="0" smtClean="0">
                <a:latin typeface="+mn-lt"/>
              </a:rPr>
              <a:t>clear goal and indicative </a:t>
            </a:r>
            <a:r>
              <a:rPr lang="de-DE" dirty="0">
                <a:latin typeface="+mn-lt"/>
              </a:rPr>
              <a:t>dates</a:t>
            </a:r>
          </a:p>
          <a:p>
            <a:pPr lvl="1"/>
            <a:r>
              <a:rPr lang="de-DE" dirty="0">
                <a:latin typeface="+mn-lt"/>
              </a:rPr>
              <a:t>Avoids open-ended </a:t>
            </a:r>
            <a:r>
              <a:rPr lang="de-DE" dirty="0" smtClean="0">
                <a:latin typeface="+mn-lt"/>
              </a:rPr>
              <a:t>R&amp;D</a:t>
            </a:r>
          </a:p>
          <a:p>
            <a:pPr marL="457200" lvl="1" indent="0">
              <a:buNone/>
            </a:pPr>
            <a:endParaRPr lang="de-DE" dirty="0" smtClean="0">
              <a:latin typeface="+mn-lt"/>
            </a:endParaRPr>
          </a:p>
          <a:p>
            <a:pPr marL="0" indent="0">
              <a:buNone/>
            </a:pPr>
            <a:r>
              <a:rPr lang="de-DE" sz="2000" dirty="0" smtClean="0"/>
              <a:t>Importance</a:t>
            </a:r>
            <a:endParaRPr lang="de-DE" sz="2000" dirty="0"/>
          </a:p>
          <a:p>
            <a:pPr lvl="1"/>
            <a:r>
              <a:rPr lang="de-DE" dirty="0" smtClean="0"/>
              <a:t>The ‚Bible‘ for EUROfusion (all work funded is fully aligned with Roadmap)</a:t>
            </a:r>
            <a:endParaRPr lang="de-DE" dirty="0" smtClean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0"/>
            <a:ext cx="7749480" cy="914400"/>
          </a:xfrm>
        </p:spPr>
        <p:txBody>
          <a:bodyPr/>
          <a:lstStyle/>
          <a:p>
            <a:r>
              <a:rPr lang="de-DE" dirty="0" smtClean="0"/>
              <a:t>Fusion Roadmap</a:t>
            </a:r>
            <a:endParaRPr lang="en-GB" sz="2000" dirty="0"/>
          </a:p>
        </p:txBody>
      </p:sp>
      <p:pic>
        <p:nvPicPr>
          <p:cNvPr id="4" name="Picture 3" descr="fusion road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1124744"/>
            <a:ext cx="3475418" cy="4824536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1735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lang="nl-NL" dirty="0" smtClean="0">
                <a:latin typeface="Arial Narrow Bold" panose="020B0706020202030204" pitchFamily="34" charset="0"/>
              </a:rPr>
              <a:t>Fusion </a:t>
            </a:r>
            <a:r>
              <a:rPr lang="nl-NL" dirty="0" err="1" smtClean="0">
                <a:latin typeface="Arial Narrow Bold" panose="020B0706020202030204" pitchFamily="34" charset="0"/>
              </a:rPr>
              <a:t>Roadmap</a:t>
            </a:r>
            <a:endParaRPr lang="nl-NL" dirty="0">
              <a:latin typeface="Arial Narrow Bold" panose="020B0706020202030204" pitchFamily="34" charset="0"/>
            </a:endParaRPr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3995936" y="1052736"/>
            <a:ext cx="5148064" cy="547260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65113" marR="0" lvl="0" indent="-2651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nl-NL" sz="20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 Narrow Bold" panose="020B0706020202030204" pitchFamily="34" charset="0"/>
                <a:ea typeface="+mn-ea"/>
                <a:cs typeface="+mn-cs"/>
              </a:rPr>
              <a:t>Eight</a:t>
            </a:r>
            <a:r>
              <a:rPr kumimoji="0" lang="nl-NL" sz="200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 Narrow Bold" panose="020B0706020202030204" pitchFamily="34" charset="0"/>
                <a:ea typeface="+mn-ea"/>
                <a:cs typeface="+mn-cs"/>
              </a:rPr>
              <a:t> important </a:t>
            </a:r>
            <a:r>
              <a:rPr kumimoji="0" lang="nl-NL" sz="20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 Narrow Bold" panose="020B0706020202030204" pitchFamily="34" charset="0"/>
                <a:ea typeface="+mn-ea"/>
                <a:cs typeface="+mn-cs"/>
              </a:rPr>
              <a:t>missions</a:t>
            </a:r>
            <a:endParaRPr kumimoji="0" lang="nl-NL" sz="200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 Narrow Bold" panose="020B0706020202030204" pitchFamily="34" charset="0"/>
              <a:ea typeface="+mn-ea"/>
              <a:cs typeface="+mn-cs"/>
            </a:endParaRPr>
          </a:p>
          <a:p>
            <a:pPr marL="539750" marR="0" lvl="1" indent="-2746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 Bold" panose="020B0706020202030204" pitchFamily="34" charset="0"/>
              </a:rPr>
              <a:t>For </a:t>
            </a:r>
            <a:r>
              <a:rPr kumimoji="0" lang="nl-N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 Bold" panose="020B0706020202030204" pitchFamily="34" charset="0"/>
              </a:rPr>
              <a:t>each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 Bold" panose="020B070602020203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 Bold" panose="020B0706020202030204" pitchFamily="34" charset="0"/>
              </a:rPr>
              <a:t>mission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 Bold" panose="020B0706020202030204" pitchFamily="34" charset="0"/>
              </a:rPr>
              <a:t>: </a:t>
            </a:r>
          </a:p>
          <a:p>
            <a:pPr marL="996950" lvl="2" indent="-274638" eaLnBrk="0" hangingPunct="0">
              <a:spcBef>
                <a:spcPct val="20000"/>
              </a:spcBef>
              <a:buFontTx/>
              <a:buChar char="–"/>
            </a:pPr>
            <a:r>
              <a:rPr kumimoji="0" lang="nl-N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 Bold" panose="020B0706020202030204" pitchFamily="34" charset="0"/>
              </a:rPr>
              <a:t>overview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 Bold" panose="020B0706020202030204" pitchFamily="34" charset="0"/>
              </a:rPr>
              <a:t> present status</a:t>
            </a:r>
          </a:p>
          <a:p>
            <a:pPr marL="996950" lvl="2" indent="-274638" eaLnBrk="0" hangingPunct="0">
              <a:spcBef>
                <a:spcPct val="20000"/>
              </a:spcBef>
              <a:buFontTx/>
              <a:buChar char="–"/>
            </a:pP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 Bold" panose="020B0706020202030204" pitchFamily="34" charset="0"/>
              </a:rPr>
              <a:t>list of </a:t>
            </a:r>
            <a:r>
              <a:rPr kumimoji="0" lang="nl-N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 Bold" panose="020B0706020202030204" pitchFamily="34" charset="0"/>
              </a:rPr>
              <a:t>unresolved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 Bold" panose="020B0706020202030204" pitchFamily="34" charset="0"/>
              </a:rPr>
              <a:t> and urgent issues</a:t>
            </a:r>
          </a:p>
          <a:p>
            <a:pPr marL="996950" lvl="2" indent="-274638" eaLnBrk="0" hangingPunct="0">
              <a:spcBef>
                <a:spcPct val="20000"/>
              </a:spcBef>
              <a:buFontTx/>
              <a:buChar char="–"/>
            </a:pP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 Bold" panose="020B0706020202030204" pitchFamily="34" charset="0"/>
              </a:rPr>
              <a:t>research &amp; </a:t>
            </a:r>
            <a:r>
              <a:rPr kumimoji="0" lang="nl-N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 Bold" panose="020B0706020202030204" pitchFamily="34" charset="0"/>
              </a:rPr>
              <a:t>development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 Bold" panose="020B0706020202030204" pitchFamily="34" charset="0"/>
              </a:rPr>
              <a:t> plan</a:t>
            </a:r>
          </a:p>
          <a:p>
            <a:pPr marL="996950" lvl="2" indent="-274638" eaLnBrk="0" hangingPunct="0">
              <a:spcBef>
                <a:spcPct val="20000"/>
              </a:spcBef>
              <a:buFontTx/>
              <a:buChar char="–"/>
            </a:pPr>
            <a:r>
              <a:rPr kumimoji="0" lang="nl-N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 Bold" panose="020B0706020202030204" pitchFamily="34" charset="0"/>
              </a:rPr>
              <a:t>estimation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 Bold" panose="020B0706020202030204" pitchFamily="34" charset="0"/>
              </a:rPr>
              <a:t> of </a:t>
            </a:r>
            <a:r>
              <a:rPr kumimoji="0" lang="nl-N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 Bold" panose="020B0706020202030204" pitchFamily="34" charset="0"/>
              </a:rPr>
              <a:t>required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 Bold" panose="020B0706020202030204" pitchFamily="34" charset="0"/>
              </a:rPr>
              <a:t> resources</a:t>
            </a:r>
          </a:p>
          <a:p>
            <a:pPr marL="265113" marR="0" lvl="0" indent="-2651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nl-NL" sz="20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 Narrow Bold" panose="020B0706020202030204" pitchFamily="34" charset="0"/>
                <a:ea typeface="+mn-ea"/>
                <a:cs typeface="+mn-cs"/>
              </a:rPr>
              <a:t>Three</a:t>
            </a:r>
            <a:r>
              <a:rPr kumimoji="0" lang="nl-NL" sz="200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 Narrow Bold" panose="020B0706020202030204" pitchFamily="34" charset="0"/>
                <a:ea typeface="+mn-ea"/>
                <a:cs typeface="+mn-cs"/>
              </a:rPr>
              <a:t> </a:t>
            </a:r>
            <a:r>
              <a:rPr kumimoji="0" lang="nl-NL" sz="20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 Narrow Bold" panose="020B0706020202030204" pitchFamily="34" charset="0"/>
                <a:ea typeface="+mn-ea"/>
                <a:cs typeface="+mn-cs"/>
              </a:rPr>
              <a:t>periods</a:t>
            </a:r>
            <a:endParaRPr kumimoji="0" lang="nl-NL" sz="200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 Narrow Bold" panose="020B0706020202030204" pitchFamily="34" charset="0"/>
              <a:ea typeface="+mn-ea"/>
              <a:cs typeface="+mn-cs"/>
            </a:endParaRPr>
          </a:p>
          <a:p>
            <a:pPr marL="539750" marR="0" lvl="1" indent="-2746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 Bold" panose="020B0706020202030204" pitchFamily="34" charset="0"/>
              </a:rPr>
              <a:t>Short</a:t>
            </a:r>
            <a:r>
              <a:rPr kumimoji="0" lang="nl-NL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 Bold" panose="020B0706020202030204" pitchFamily="34" charset="0"/>
              </a:rPr>
              <a:t> Term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 Bold" panose="020B0706020202030204" pitchFamily="34" charset="0"/>
              </a:rPr>
              <a:t/>
            </a:r>
            <a:b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 Bold" panose="020B0706020202030204" pitchFamily="34" charset="0"/>
              </a:rPr>
            </a:b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 Bold" panose="020B0706020202030204" pitchFamily="34" charset="0"/>
              </a:rPr>
              <a:t>(Building ITER &amp; Supporting Experiments)</a:t>
            </a:r>
          </a:p>
          <a:p>
            <a:pPr marL="539750" marR="0" lvl="1" indent="-2746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 Bold" panose="020B0706020202030204" pitchFamily="34" charset="0"/>
              </a:rPr>
              <a:t>Medium Term</a:t>
            </a:r>
            <a:b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 Bold" panose="020B0706020202030204" pitchFamily="34" charset="0"/>
              </a:rPr>
            </a:b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 Bold" panose="020B0706020202030204" pitchFamily="34" charset="0"/>
              </a:rPr>
              <a:t>(Exploiting ITER and Designing DEMO</a:t>
            </a:r>
          </a:p>
          <a:p>
            <a:pPr marL="539750" marR="0" lvl="1" indent="-2746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 Bold" panose="020B0706020202030204" pitchFamily="34" charset="0"/>
              </a:rPr>
              <a:t>Long</a:t>
            </a:r>
            <a:r>
              <a:rPr kumimoji="0" lang="nl-NL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 Bold" panose="020B0706020202030204" pitchFamily="34" charset="0"/>
              </a:rPr>
              <a:t> Term 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 Bold" panose="020B0706020202030204" pitchFamily="34" charset="0"/>
              </a:rPr>
              <a:t>(Building and Exploiting DEMO)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nl-NL" sz="200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 Narrow Bold" panose="020B0706020202030204" pitchFamily="34" charset="0"/>
              <a:ea typeface="+mn-ea"/>
              <a:cs typeface="+mn-c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nl-NL" sz="200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 Narrow Bold" panose="020B0706020202030204" pitchFamily="34" charset="0"/>
                <a:ea typeface="+mn-ea"/>
                <a:cs typeface="+mn-cs"/>
              </a:rPr>
              <a:t>Important to gradually intensify the involvement of industry</a:t>
            </a:r>
          </a:p>
          <a:p>
            <a:pPr marL="425450" marR="0" lvl="0" indent="-2746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8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 Narrow Bold" panose="020B0706020202030204" pitchFamily="34" charset="0"/>
              <a:ea typeface="+mn-ea"/>
              <a:cs typeface="+mn-cs"/>
            </a:endParaRPr>
          </a:p>
          <a:p>
            <a:pPr marL="539750" marR="0" lvl="1" indent="-2746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nl-NL" sz="16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Narrow Bold" panose="020B0706020202030204" pitchFamily="34" charset="0"/>
            </a:endParaRPr>
          </a:p>
        </p:txBody>
      </p:sp>
      <p:pic>
        <p:nvPicPr>
          <p:cNvPr id="6" name="Picture 5" descr="fusion road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954" y="1124744"/>
            <a:ext cx="3475418" cy="4824536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161547" y="6021288"/>
            <a:ext cx="208823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99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99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9pPr>
          </a:lstStyle>
          <a:p>
            <a:pPr marL="0" indent="0" algn="r">
              <a:spcBef>
                <a:spcPts val="0"/>
              </a:spcBef>
              <a:spcAft>
                <a:spcPts val="1200"/>
              </a:spcAft>
              <a:buFontTx/>
              <a:buNone/>
              <a:defRPr/>
            </a:pPr>
            <a:r>
              <a:rPr lang="en-GB" sz="1200" u="sng" kern="0" dirty="0" smtClean="0">
                <a:solidFill>
                  <a:srgbClr val="FF0000"/>
                </a:solidFill>
                <a:latin typeface="Calibri" pitchFamily="34" charset="0"/>
              </a:rPr>
              <a:t>http://</a:t>
            </a:r>
            <a:r>
              <a:rPr lang="en-GB" sz="1200" u="sng" kern="0" dirty="0">
                <a:solidFill>
                  <a:srgbClr val="FF0000"/>
                </a:solidFill>
                <a:latin typeface="Calibri" pitchFamily="34" charset="0"/>
              </a:rPr>
              <a:t>www.euro-fusion.org/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96903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Eight missions</a:t>
            </a:r>
            <a:endParaRPr lang="en-GB" dirty="0"/>
          </a:p>
        </p:txBody>
      </p:sp>
      <p:grpSp>
        <p:nvGrpSpPr>
          <p:cNvPr id="33" name="Group 32"/>
          <p:cNvGrpSpPr/>
          <p:nvPr/>
        </p:nvGrpSpPr>
        <p:grpSpPr>
          <a:xfrm>
            <a:off x="3455876" y="1037128"/>
            <a:ext cx="2232248" cy="2027564"/>
            <a:chOff x="3455876" y="1037128"/>
            <a:chExt cx="2232248" cy="2027564"/>
          </a:xfrm>
        </p:grpSpPr>
        <p:sp>
          <p:nvSpPr>
            <p:cNvPr id="6" name="Oval 5"/>
            <p:cNvSpPr/>
            <p:nvPr/>
          </p:nvSpPr>
          <p:spPr>
            <a:xfrm>
              <a:off x="3455876" y="1037128"/>
              <a:ext cx="2232248" cy="122413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Plasma Regimes of Operation</a:t>
              </a:r>
              <a:endParaRPr lang="en-GB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300932" y="2141362"/>
              <a:ext cx="54213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54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1</a:t>
              </a:r>
              <a:endPara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398016" y="1649196"/>
            <a:ext cx="2562205" cy="1623014"/>
            <a:chOff x="5398016" y="1649196"/>
            <a:chExt cx="2562205" cy="1623014"/>
          </a:xfrm>
        </p:grpSpPr>
        <p:sp>
          <p:nvSpPr>
            <p:cNvPr id="7" name="Oval 6"/>
            <p:cNvSpPr/>
            <p:nvPr/>
          </p:nvSpPr>
          <p:spPr>
            <a:xfrm>
              <a:off x="5727973" y="1649196"/>
              <a:ext cx="2232248" cy="122413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Heat-Exhaust Systems</a:t>
              </a:r>
              <a:endParaRPr lang="en-GB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398016" y="2348880"/>
              <a:ext cx="54213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54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2</a:t>
              </a:r>
              <a:endPara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086012" y="3086962"/>
            <a:ext cx="2806468" cy="1224136"/>
            <a:chOff x="6086012" y="3086962"/>
            <a:chExt cx="2806468" cy="1224136"/>
          </a:xfrm>
        </p:grpSpPr>
        <p:sp>
          <p:nvSpPr>
            <p:cNvPr id="8" name="Oval 7"/>
            <p:cNvSpPr/>
            <p:nvPr/>
          </p:nvSpPr>
          <p:spPr>
            <a:xfrm>
              <a:off x="6660232" y="3086962"/>
              <a:ext cx="2232248" cy="122413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Neutron Resistant Materials</a:t>
              </a:r>
              <a:endParaRPr lang="en-GB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086012" y="3140968"/>
              <a:ext cx="54213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54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3</a:t>
              </a:r>
              <a:endPara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80112" y="3933056"/>
            <a:ext cx="2448272" cy="1800200"/>
            <a:chOff x="5580112" y="3933056"/>
            <a:chExt cx="2448272" cy="1800200"/>
          </a:xfrm>
        </p:grpSpPr>
        <p:sp>
          <p:nvSpPr>
            <p:cNvPr id="9" name="Oval 8"/>
            <p:cNvSpPr/>
            <p:nvPr/>
          </p:nvSpPr>
          <p:spPr>
            <a:xfrm>
              <a:off x="5796136" y="4509120"/>
              <a:ext cx="2232248" cy="122413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Tritium Self-Sufficiency</a:t>
              </a:r>
              <a:endParaRPr lang="en-GB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580112" y="3933056"/>
              <a:ext cx="54213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54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4</a:t>
              </a:r>
              <a:endPara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455876" y="4221088"/>
            <a:ext cx="2232248" cy="2066177"/>
            <a:chOff x="3455876" y="4221088"/>
            <a:chExt cx="2232248" cy="2066177"/>
          </a:xfrm>
        </p:grpSpPr>
        <p:sp>
          <p:nvSpPr>
            <p:cNvPr id="10" name="Oval 9"/>
            <p:cNvSpPr/>
            <p:nvPr/>
          </p:nvSpPr>
          <p:spPr>
            <a:xfrm>
              <a:off x="3455876" y="5063129"/>
              <a:ext cx="2232248" cy="122413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Implementation of Intrinsic Safety Features of Fusion</a:t>
              </a:r>
              <a:endParaRPr lang="en-GB" sz="1600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300932" y="4221088"/>
              <a:ext cx="54213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54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5</a:t>
              </a:r>
              <a:endPara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115616" y="3861048"/>
            <a:ext cx="2232248" cy="1872208"/>
            <a:chOff x="1115616" y="3861048"/>
            <a:chExt cx="2232248" cy="1872208"/>
          </a:xfrm>
        </p:grpSpPr>
        <p:sp>
          <p:nvSpPr>
            <p:cNvPr id="11" name="Oval 10"/>
            <p:cNvSpPr/>
            <p:nvPr/>
          </p:nvSpPr>
          <p:spPr>
            <a:xfrm>
              <a:off x="1115616" y="4509120"/>
              <a:ext cx="2232248" cy="122413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Integrated DEMO design and system development</a:t>
              </a:r>
              <a:endParaRPr lang="en-GB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805728" y="3861048"/>
              <a:ext cx="54213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54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6</a:t>
              </a:r>
              <a:endPara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22875" y="3068960"/>
            <a:ext cx="2770535" cy="1224136"/>
            <a:chOff x="122875" y="3068960"/>
            <a:chExt cx="2770535" cy="1224136"/>
          </a:xfrm>
        </p:grpSpPr>
        <p:sp>
          <p:nvSpPr>
            <p:cNvPr id="12" name="Oval 11"/>
            <p:cNvSpPr/>
            <p:nvPr/>
          </p:nvSpPr>
          <p:spPr>
            <a:xfrm>
              <a:off x="122875" y="3068960"/>
              <a:ext cx="2232248" cy="122413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Competitive cost of Electricity</a:t>
              </a:r>
              <a:endParaRPr lang="en-GB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351274" y="3140968"/>
              <a:ext cx="54213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54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7</a:t>
              </a:r>
              <a:endPara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115616" y="1649196"/>
            <a:ext cx="2592288" cy="1551006"/>
            <a:chOff x="1115616" y="1649196"/>
            <a:chExt cx="2592288" cy="1551006"/>
          </a:xfrm>
        </p:grpSpPr>
        <p:sp>
          <p:nvSpPr>
            <p:cNvPr id="13" name="Oval 12"/>
            <p:cNvSpPr/>
            <p:nvPr/>
          </p:nvSpPr>
          <p:spPr>
            <a:xfrm>
              <a:off x="1115616" y="1649196"/>
              <a:ext cx="2232248" cy="122413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Stellarator</a:t>
              </a:r>
              <a:endParaRPr lang="en-GB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165768" y="2276872"/>
              <a:ext cx="54213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54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8</a:t>
              </a:r>
              <a:endPara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48" name="Picture 47" descr="C:\Users\federig.EFDA\Documents\OFFICE\PPP&amp;T Dept\EFDA ROADMAP HORIZON 2020\Roadmap Paper_Pictures\Roadmap Paper Pictures_EFDA Property\Title Picture Roadmap Paper .jpg"/>
          <p:cNvPicPr>
            <a:picLocks noChangeAspect="1" noChangeArrowheads="1"/>
          </p:cNvPicPr>
          <p:nvPr/>
        </p:nvPicPr>
        <p:blipFill>
          <a:blip r:embed="rId2" cstate="print"/>
          <a:srcRect t="-8051" b="8051"/>
          <a:stretch>
            <a:fillRect/>
          </a:stretch>
        </p:blipFill>
        <p:spPr bwMode="auto">
          <a:xfrm>
            <a:off x="4018419" y="2810545"/>
            <a:ext cx="1107161" cy="155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 smtClean="0"/>
              <a:t>A.J.H. Donné | DPG-</a:t>
            </a:r>
            <a:r>
              <a:rPr lang="en-GB" dirty="0" err="1" smtClean="0"/>
              <a:t>Tagung</a:t>
            </a:r>
            <a:r>
              <a:rPr lang="en-GB" dirty="0" smtClean="0"/>
              <a:t>, </a:t>
            </a:r>
            <a:r>
              <a:rPr lang="en-GB" dirty="0" err="1" smtClean="0"/>
              <a:t>Münster</a:t>
            </a:r>
            <a:r>
              <a:rPr lang="en-GB" dirty="0" smtClean="0"/>
              <a:t>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57022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3006000" y="4371257"/>
            <a:ext cx="234000" cy="713227"/>
          </a:xfrm>
          <a:prstGeom prst="rect">
            <a:avLst/>
          </a:prstGeom>
          <a:solidFill>
            <a:schemeClr val="accent1">
              <a:shade val="30000"/>
              <a:satMod val="115000"/>
              <a:tint val="66000"/>
              <a:satMod val="1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1175328" y="2582666"/>
            <a:ext cx="6719165" cy="1910029"/>
            <a:chOff x="599447" y="2395421"/>
            <a:chExt cx="7182122" cy="2083709"/>
          </a:xfrm>
        </p:grpSpPr>
        <p:sp>
          <p:nvSpPr>
            <p:cNvPr id="13" name="Trapezoid 12"/>
            <p:cNvSpPr/>
            <p:nvPr/>
          </p:nvSpPr>
          <p:spPr>
            <a:xfrm rot="16200000">
              <a:off x="1590105" y="1667757"/>
              <a:ext cx="1568393" cy="3549709"/>
            </a:xfrm>
            <a:prstGeom prst="trapezoid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46B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4123970" y="2395421"/>
              <a:ext cx="3657599" cy="2083709"/>
            </a:xfrm>
            <a:prstGeom prst="rightArrow">
              <a:avLst>
                <a:gd name="adj1" fmla="val 75229"/>
                <a:gd name="adj2" fmla="val 55702"/>
              </a:avLst>
            </a:prstGeom>
            <a:gradFill flip="none" rotWithShape="1">
              <a:gsLst>
                <a:gs pos="0">
                  <a:srgbClr val="8E3B00"/>
                </a:gs>
                <a:gs pos="50000">
                  <a:srgbClr val="CD5900"/>
                </a:gs>
                <a:gs pos="100000">
                  <a:srgbClr val="F46B0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Up Arrow 21"/>
          <p:cNvSpPr/>
          <p:nvPr/>
        </p:nvSpPr>
        <p:spPr>
          <a:xfrm>
            <a:off x="2888276" y="4076372"/>
            <a:ext cx="459532" cy="294885"/>
          </a:xfrm>
          <a:prstGeom prst="upArrow">
            <a:avLst/>
          </a:prstGeom>
          <a:solidFill>
            <a:schemeClr val="accent1">
              <a:shade val="30000"/>
              <a:satMod val="115000"/>
              <a:tint val="66000"/>
              <a:satMod val="1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/>
          </a:p>
        </p:txBody>
      </p:sp>
      <p:sp>
        <p:nvSpPr>
          <p:cNvPr id="70" name="Bent Arrow 69"/>
          <p:cNvSpPr/>
          <p:nvPr/>
        </p:nvSpPr>
        <p:spPr>
          <a:xfrm rot="16200000" flipV="1">
            <a:off x="2605890" y="5181321"/>
            <a:ext cx="838810" cy="645136"/>
          </a:xfrm>
          <a:prstGeom prst="bentArrow">
            <a:avLst>
              <a:gd name="adj1" fmla="val 37938"/>
              <a:gd name="adj2" fmla="val 35734"/>
              <a:gd name="adj3" fmla="val 25702"/>
              <a:gd name="adj4" fmla="val 45625"/>
            </a:avLst>
          </a:prstGeom>
          <a:solidFill>
            <a:schemeClr val="accent1">
              <a:shade val="30000"/>
              <a:satMod val="115000"/>
              <a:tint val="66000"/>
              <a:satMod val="16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/>
          </a:p>
        </p:txBody>
      </p:sp>
      <p:sp>
        <p:nvSpPr>
          <p:cNvPr id="66" name="Up Arrow 65"/>
          <p:cNvSpPr/>
          <p:nvPr/>
        </p:nvSpPr>
        <p:spPr>
          <a:xfrm>
            <a:off x="6256674" y="4168426"/>
            <a:ext cx="293930" cy="891588"/>
          </a:xfrm>
          <a:prstGeom prst="up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5" name="Up-Down Arrow 64"/>
          <p:cNvSpPr/>
          <p:nvPr/>
        </p:nvSpPr>
        <p:spPr>
          <a:xfrm>
            <a:off x="4860564" y="4162179"/>
            <a:ext cx="352841" cy="1499097"/>
          </a:xfrm>
          <a:prstGeom prst="up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2627785" y="2297007"/>
            <a:ext cx="666501" cy="79208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0" name="Down Arrow 59"/>
          <p:cNvSpPr/>
          <p:nvPr/>
        </p:nvSpPr>
        <p:spPr>
          <a:xfrm>
            <a:off x="4193531" y="2276172"/>
            <a:ext cx="666501" cy="72008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142871" y="1190290"/>
            <a:ext cx="5513170" cy="1255944"/>
          </a:xfrm>
          <a:custGeom>
            <a:avLst/>
            <a:gdLst>
              <a:gd name="connsiteX0" fmla="*/ 7023100 w 7613650"/>
              <a:gd name="connsiteY0" fmla="*/ 317500 h 1193800"/>
              <a:gd name="connsiteX1" fmla="*/ 7023100 w 7613650"/>
              <a:gd name="connsiteY1" fmla="*/ 0 h 1193800"/>
              <a:gd name="connsiteX2" fmla="*/ 7613650 w 7613650"/>
              <a:gd name="connsiteY2" fmla="*/ 615950 h 1193800"/>
              <a:gd name="connsiteX3" fmla="*/ 7023100 w 7613650"/>
              <a:gd name="connsiteY3" fmla="*/ 1193800 h 1193800"/>
              <a:gd name="connsiteX4" fmla="*/ 7023100 w 7613650"/>
              <a:gd name="connsiteY4" fmla="*/ 901700 h 1193800"/>
              <a:gd name="connsiteX5" fmla="*/ 5086350 w 7613650"/>
              <a:gd name="connsiteY5" fmla="*/ 1174750 h 1193800"/>
              <a:gd name="connsiteX6" fmla="*/ 0 w 7613650"/>
              <a:gd name="connsiteY6" fmla="*/ 1174750 h 1193800"/>
              <a:gd name="connsiteX7" fmla="*/ 0 w 7613650"/>
              <a:gd name="connsiteY7" fmla="*/ 44450 h 1193800"/>
              <a:gd name="connsiteX8" fmla="*/ 5035550 w 7613650"/>
              <a:gd name="connsiteY8" fmla="*/ 44450 h 1193800"/>
              <a:gd name="connsiteX9" fmla="*/ 7023100 w 7613650"/>
              <a:gd name="connsiteY9" fmla="*/ 317500 h 1193800"/>
              <a:gd name="connsiteX0" fmla="*/ 7023100 w 7613650"/>
              <a:gd name="connsiteY0" fmla="*/ 317500 h 1193800"/>
              <a:gd name="connsiteX1" fmla="*/ 7023100 w 7613650"/>
              <a:gd name="connsiteY1" fmla="*/ 0 h 1193800"/>
              <a:gd name="connsiteX2" fmla="*/ 7613650 w 7613650"/>
              <a:gd name="connsiteY2" fmla="*/ 615950 h 1193800"/>
              <a:gd name="connsiteX3" fmla="*/ 7023100 w 7613650"/>
              <a:gd name="connsiteY3" fmla="*/ 1193800 h 1193800"/>
              <a:gd name="connsiteX4" fmla="*/ 7023100 w 7613650"/>
              <a:gd name="connsiteY4" fmla="*/ 901700 h 1193800"/>
              <a:gd name="connsiteX5" fmla="*/ 5086350 w 7613650"/>
              <a:gd name="connsiteY5" fmla="*/ 1174750 h 1193800"/>
              <a:gd name="connsiteX6" fmla="*/ 0 w 7613650"/>
              <a:gd name="connsiteY6" fmla="*/ 1174750 h 1193800"/>
              <a:gd name="connsiteX7" fmla="*/ 0 w 7613650"/>
              <a:gd name="connsiteY7" fmla="*/ 44450 h 1193800"/>
              <a:gd name="connsiteX8" fmla="*/ 6685122 w 7613650"/>
              <a:gd name="connsiteY8" fmla="*/ 78140 h 1193800"/>
              <a:gd name="connsiteX9" fmla="*/ 7023100 w 7613650"/>
              <a:gd name="connsiteY9" fmla="*/ 317500 h 1193800"/>
              <a:gd name="connsiteX0" fmla="*/ 7023100 w 7613650"/>
              <a:gd name="connsiteY0" fmla="*/ 317500 h 1193800"/>
              <a:gd name="connsiteX1" fmla="*/ 7023100 w 7613650"/>
              <a:gd name="connsiteY1" fmla="*/ 0 h 1193800"/>
              <a:gd name="connsiteX2" fmla="*/ 7613650 w 7613650"/>
              <a:gd name="connsiteY2" fmla="*/ 615950 h 1193800"/>
              <a:gd name="connsiteX3" fmla="*/ 7023100 w 7613650"/>
              <a:gd name="connsiteY3" fmla="*/ 1193800 h 1193800"/>
              <a:gd name="connsiteX4" fmla="*/ 7023100 w 7613650"/>
              <a:gd name="connsiteY4" fmla="*/ 901700 h 1193800"/>
              <a:gd name="connsiteX5" fmla="*/ 5086350 w 7613650"/>
              <a:gd name="connsiteY5" fmla="*/ 1174750 h 1193800"/>
              <a:gd name="connsiteX6" fmla="*/ 0 w 7613650"/>
              <a:gd name="connsiteY6" fmla="*/ 1174750 h 1193800"/>
              <a:gd name="connsiteX7" fmla="*/ 0 w 7613650"/>
              <a:gd name="connsiteY7" fmla="*/ 44450 h 1193800"/>
              <a:gd name="connsiteX8" fmla="*/ 6685122 w 7613650"/>
              <a:gd name="connsiteY8" fmla="*/ 78140 h 1193800"/>
              <a:gd name="connsiteX9" fmla="*/ 7023100 w 7613650"/>
              <a:gd name="connsiteY9" fmla="*/ 317500 h 1193800"/>
              <a:gd name="connsiteX0" fmla="*/ 7023100 w 7613650"/>
              <a:gd name="connsiteY0" fmla="*/ 317500 h 1193800"/>
              <a:gd name="connsiteX1" fmla="*/ 7023100 w 7613650"/>
              <a:gd name="connsiteY1" fmla="*/ 0 h 1193800"/>
              <a:gd name="connsiteX2" fmla="*/ 7613650 w 7613650"/>
              <a:gd name="connsiteY2" fmla="*/ 615950 h 1193800"/>
              <a:gd name="connsiteX3" fmla="*/ 7023100 w 7613650"/>
              <a:gd name="connsiteY3" fmla="*/ 1193800 h 1193800"/>
              <a:gd name="connsiteX4" fmla="*/ 7023100 w 7613650"/>
              <a:gd name="connsiteY4" fmla="*/ 901700 h 1193800"/>
              <a:gd name="connsiteX5" fmla="*/ 5086350 w 7613650"/>
              <a:gd name="connsiteY5" fmla="*/ 1174750 h 1193800"/>
              <a:gd name="connsiteX6" fmla="*/ 0 w 7613650"/>
              <a:gd name="connsiteY6" fmla="*/ 1174750 h 1193800"/>
              <a:gd name="connsiteX7" fmla="*/ 0 w 7613650"/>
              <a:gd name="connsiteY7" fmla="*/ 44450 h 1193800"/>
              <a:gd name="connsiteX8" fmla="*/ 6685122 w 7613650"/>
              <a:gd name="connsiteY8" fmla="*/ 53201 h 1193800"/>
              <a:gd name="connsiteX9" fmla="*/ 7023100 w 7613650"/>
              <a:gd name="connsiteY9" fmla="*/ 317500 h 1193800"/>
              <a:gd name="connsiteX0" fmla="*/ 7023100 w 7613650"/>
              <a:gd name="connsiteY0" fmla="*/ 317500 h 1193800"/>
              <a:gd name="connsiteX1" fmla="*/ 7023100 w 7613650"/>
              <a:gd name="connsiteY1" fmla="*/ 0 h 1193800"/>
              <a:gd name="connsiteX2" fmla="*/ 7613650 w 7613650"/>
              <a:gd name="connsiteY2" fmla="*/ 615950 h 1193800"/>
              <a:gd name="connsiteX3" fmla="*/ 7023100 w 7613650"/>
              <a:gd name="connsiteY3" fmla="*/ 1193800 h 1193800"/>
              <a:gd name="connsiteX4" fmla="*/ 7023100 w 7613650"/>
              <a:gd name="connsiteY4" fmla="*/ 901700 h 1193800"/>
              <a:gd name="connsiteX5" fmla="*/ 5086350 w 7613650"/>
              <a:gd name="connsiteY5" fmla="*/ 1174750 h 1193800"/>
              <a:gd name="connsiteX6" fmla="*/ 0 w 7613650"/>
              <a:gd name="connsiteY6" fmla="*/ 1174750 h 1193800"/>
              <a:gd name="connsiteX7" fmla="*/ 0 w 7613650"/>
              <a:gd name="connsiteY7" fmla="*/ 44450 h 1193800"/>
              <a:gd name="connsiteX8" fmla="*/ 6693971 w 7613650"/>
              <a:gd name="connsiteY8" fmla="*/ 28263 h 1193800"/>
              <a:gd name="connsiteX9" fmla="*/ 7023100 w 7613650"/>
              <a:gd name="connsiteY9" fmla="*/ 317500 h 1193800"/>
              <a:gd name="connsiteX0" fmla="*/ 7023100 w 7613650"/>
              <a:gd name="connsiteY0" fmla="*/ 317500 h 1193800"/>
              <a:gd name="connsiteX1" fmla="*/ 7023100 w 7613650"/>
              <a:gd name="connsiteY1" fmla="*/ 0 h 1193800"/>
              <a:gd name="connsiteX2" fmla="*/ 7613650 w 7613650"/>
              <a:gd name="connsiteY2" fmla="*/ 615950 h 1193800"/>
              <a:gd name="connsiteX3" fmla="*/ 7023100 w 7613650"/>
              <a:gd name="connsiteY3" fmla="*/ 1193800 h 1193800"/>
              <a:gd name="connsiteX4" fmla="*/ 7023100 w 7613650"/>
              <a:gd name="connsiteY4" fmla="*/ 901700 h 1193800"/>
              <a:gd name="connsiteX5" fmla="*/ 5086350 w 7613650"/>
              <a:gd name="connsiteY5" fmla="*/ 1174750 h 1193800"/>
              <a:gd name="connsiteX6" fmla="*/ 0 w 7613650"/>
              <a:gd name="connsiteY6" fmla="*/ 1174750 h 1193800"/>
              <a:gd name="connsiteX7" fmla="*/ 0 w 7613650"/>
              <a:gd name="connsiteY7" fmla="*/ 44450 h 1193800"/>
              <a:gd name="connsiteX8" fmla="*/ 6685122 w 7613650"/>
              <a:gd name="connsiteY8" fmla="*/ 36575 h 1193800"/>
              <a:gd name="connsiteX9" fmla="*/ 7023100 w 7613650"/>
              <a:gd name="connsiteY9" fmla="*/ 317500 h 1193800"/>
              <a:gd name="connsiteX0" fmla="*/ 7023100 w 7613650"/>
              <a:gd name="connsiteY0" fmla="*/ 317500 h 1193800"/>
              <a:gd name="connsiteX1" fmla="*/ 7023100 w 7613650"/>
              <a:gd name="connsiteY1" fmla="*/ 0 h 1193800"/>
              <a:gd name="connsiteX2" fmla="*/ 7613650 w 7613650"/>
              <a:gd name="connsiteY2" fmla="*/ 615950 h 1193800"/>
              <a:gd name="connsiteX3" fmla="*/ 7023100 w 7613650"/>
              <a:gd name="connsiteY3" fmla="*/ 1193800 h 1193800"/>
              <a:gd name="connsiteX4" fmla="*/ 7023100 w 7613650"/>
              <a:gd name="connsiteY4" fmla="*/ 901700 h 1193800"/>
              <a:gd name="connsiteX5" fmla="*/ 5086350 w 7613650"/>
              <a:gd name="connsiteY5" fmla="*/ 1174750 h 1193800"/>
              <a:gd name="connsiteX6" fmla="*/ 0 w 7613650"/>
              <a:gd name="connsiteY6" fmla="*/ 1174750 h 1193800"/>
              <a:gd name="connsiteX7" fmla="*/ 0 w 7613650"/>
              <a:gd name="connsiteY7" fmla="*/ 44450 h 1193800"/>
              <a:gd name="connsiteX8" fmla="*/ 6685122 w 7613650"/>
              <a:gd name="connsiteY8" fmla="*/ 36575 h 1193800"/>
              <a:gd name="connsiteX9" fmla="*/ 7023100 w 7613650"/>
              <a:gd name="connsiteY9" fmla="*/ 317500 h 1193800"/>
              <a:gd name="connsiteX0" fmla="*/ 7023100 w 7613650"/>
              <a:gd name="connsiteY0" fmla="*/ 317500 h 1193800"/>
              <a:gd name="connsiteX1" fmla="*/ 7023100 w 7613650"/>
              <a:gd name="connsiteY1" fmla="*/ 0 h 1193800"/>
              <a:gd name="connsiteX2" fmla="*/ 7613650 w 7613650"/>
              <a:gd name="connsiteY2" fmla="*/ 615950 h 1193800"/>
              <a:gd name="connsiteX3" fmla="*/ 7023100 w 7613650"/>
              <a:gd name="connsiteY3" fmla="*/ 1193800 h 1193800"/>
              <a:gd name="connsiteX4" fmla="*/ 7023100 w 7613650"/>
              <a:gd name="connsiteY4" fmla="*/ 901700 h 1193800"/>
              <a:gd name="connsiteX5" fmla="*/ 5086350 w 7613650"/>
              <a:gd name="connsiteY5" fmla="*/ 1174750 h 1193800"/>
              <a:gd name="connsiteX6" fmla="*/ 0 w 7613650"/>
              <a:gd name="connsiteY6" fmla="*/ 1174750 h 1193800"/>
              <a:gd name="connsiteX7" fmla="*/ 0 w 7613650"/>
              <a:gd name="connsiteY7" fmla="*/ 44450 h 1193800"/>
              <a:gd name="connsiteX8" fmla="*/ 6693970 w 7613650"/>
              <a:gd name="connsiteY8" fmla="*/ 36575 h 1193800"/>
              <a:gd name="connsiteX9" fmla="*/ 7023100 w 7613650"/>
              <a:gd name="connsiteY9" fmla="*/ 317500 h 1193800"/>
              <a:gd name="connsiteX0" fmla="*/ 7014253 w 7613650"/>
              <a:gd name="connsiteY0" fmla="*/ 292562 h 1193800"/>
              <a:gd name="connsiteX1" fmla="*/ 7023100 w 7613650"/>
              <a:gd name="connsiteY1" fmla="*/ 0 h 1193800"/>
              <a:gd name="connsiteX2" fmla="*/ 7613650 w 7613650"/>
              <a:gd name="connsiteY2" fmla="*/ 615950 h 1193800"/>
              <a:gd name="connsiteX3" fmla="*/ 7023100 w 7613650"/>
              <a:gd name="connsiteY3" fmla="*/ 1193800 h 1193800"/>
              <a:gd name="connsiteX4" fmla="*/ 7023100 w 7613650"/>
              <a:gd name="connsiteY4" fmla="*/ 901700 h 1193800"/>
              <a:gd name="connsiteX5" fmla="*/ 5086350 w 7613650"/>
              <a:gd name="connsiteY5" fmla="*/ 1174750 h 1193800"/>
              <a:gd name="connsiteX6" fmla="*/ 0 w 7613650"/>
              <a:gd name="connsiteY6" fmla="*/ 1174750 h 1193800"/>
              <a:gd name="connsiteX7" fmla="*/ 0 w 7613650"/>
              <a:gd name="connsiteY7" fmla="*/ 44450 h 1193800"/>
              <a:gd name="connsiteX8" fmla="*/ 6693970 w 7613650"/>
              <a:gd name="connsiteY8" fmla="*/ 36575 h 1193800"/>
              <a:gd name="connsiteX9" fmla="*/ 7014253 w 7613650"/>
              <a:gd name="connsiteY9" fmla="*/ 292562 h 1193800"/>
              <a:gd name="connsiteX0" fmla="*/ 6693970 w 7613650"/>
              <a:gd name="connsiteY0" fmla="*/ 36575 h 1193800"/>
              <a:gd name="connsiteX1" fmla="*/ 7023100 w 7613650"/>
              <a:gd name="connsiteY1" fmla="*/ 0 h 1193800"/>
              <a:gd name="connsiteX2" fmla="*/ 7613650 w 7613650"/>
              <a:gd name="connsiteY2" fmla="*/ 615950 h 1193800"/>
              <a:gd name="connsiteX3" fmla="*/ 7023100 w 7613650"/>
              <a:gd name="connsiteY3" fmla="*/ 1193800 h 1193800"/>
              <a:gd name="connsiteX4" fmla="*/ 7023100 w 7613650"/>
              <a:gd name="connsiteY4" fmla="*/ 901700 h 1193800"/>
              <a:gd name="connsiteX5" fmla="*/ 5086350 w 7613650"/>
              <a:gd name="connsiteY5" fmla="*/ 1174750 h 1193800"/>
              <a:gd name="connsiteX6" fmla="*/ 0 w 7613650"/>
              <a:gd name="connsiteY6" fmla="*/ 1174750 h 1193800"/>
              <a:gd name="connsiteX7" fmla="*/ 0 w 7613650"/>
              <a:gd name="connsiteY7" fmla="*/ 44450 h 1193800"/>
              <a:gd name="connsiteX8" fmla="*/ 6693970 w 7613650"/>
              <a:gd name="connsiteY8" fmla="*/ 36575 h 1193800"/>
              <a:gd name="connsiteX0" fmla="*/ 6702821 w 7613650"/>
              <a:gd name="connsiteY0" fmla="*/ 61513 h 1193800"/>
              <a:gd name="connsiteX1" fmla="*/ 7023100 w 7613650"/>
              <a:gd name="connsiteY1" fmla="*/ 0 h 1193800"/>
              <a:gd name="connsiteX2" fmla="*/ 7613650 w 7613650"/>
              <a:gd name="connsiteY2" fmla="*/ 615950 h 1193800"/>
              <a:gd name="connsiteX3" fmla="*/ 7023100 w 7613650"/>
              <a:gd name="connsiteY3" fmla="*/ 1193800 h 1193800"/>
              <a:gd name="connsiteX4" fmla="*/ 7023100 w 7613650"/>
              <a:gd name="connsiteY4" fmla="*/ 901700 h 1193800"/>
              <a:gd name="connsiteX5" fmla="*/ 5086350 w 7613650"/>
              <a:gd name="connsiteY5" fmla="*/ 1174750 h 1193800"/>
              <a:gd name="connsiteX6" fmla="*/ 0 w 7613650"/>
              <a:gd name="connsiteY6" fmla="*/ 1174750 h 1193800"/>
              <a:gd name="connsiteX7" fmla="*/ 0 w 7613650"/>
              <a:gd name="connsiteY7" fmla="*/ 44450 h 1193800"/>
              <a:gd name="connsiteX8" fmla="*/ 6702821 w 7613650"/>
              <a:gd name="connsiteY8" fmla="*/ 61513 h 1193800"/>
              <a:gd name="connsiteX0" fmla="*/ 6702821 w 7613650"/>
              <a:gd name="connsiteY0" fmla="*/ 128014 h 1260301"/>
              <a:gd name="connsiteX1" fmla="*/ 6722246 w 7613650"/>
              <a:gd name="connsiteY1" fmla="*/ 0 h 1260301"/>
              <a:gd name="connsiteX2" fmla="*/ 7613650 w 7613650"/>
              <a:gd name="connsiteY2" fmla="*/ 682451 h 1260301"/>
              <a:gd name="connsiteX3" fmla="*/ 7023100 w 7613650"/>
              <a:gd name="connsiteY3" fmla="*/ 1260301 h 1260301"/>
              <a:gd name="connsiteX4" fmla="*/ 7023100 w 7613650"/>
              <a:gd name="connsiteY4" fmla="*/ 968201 h 1260301"/>
              <a:gd name="connsiteX5" fmla="*/ 5086350 w 7613650"/>
              <a:gd name="connsiteY5" fmla="*/ 1241251 h 1260301"/>
              <a:gd name="connsiteX6" fmla="*/ 0 w 7613650"/>
              <a:gd name="connsiteY6" fmla="*/ 1241251 h 1260301"/>
              <a:gd name="connsiteX7" fmla="*/ 0 w 7613650"/>
              <a:gd name="connsiteY7" fmla="*/ 110951 h 1260301"/>
              <a:gd name="connsiteX8" fmla="*/ 6702821 w 7613650"/>
              <a:gd name="connsiteY8" fmla="*/ 128014 h 1260301"/>
              <a:gd name="connsiteX0" fmla="*/ 6702821 w 7613650"/>
              <a:gd name="connsiteY0" fmla="*/ 128014 h 1260301"/>
              <a:gd name="connsiteX1" fmla="*/ 6722246 w 7613650"/>
              <a:gd name="connsiteY1" fmla="*/ 0 h 1260301"/>
              <a:gd name="connsiteX2" fmla="*/ 7613650 w 7613650"/>
              <a:gd name="connsiteY2" fmla="*/ 682451 h 1260301"/>
              <a:gd name="connsiteX3" fmla="*/ 7023100 w 7613650"/>
              <a:gd name="connsiteY3" fmla="*/ 1260301 h 1260301"/>
              <a:gd name="connsiteX4" fmla="*/ 6775338 w 7613650"/>
              <a:gd name="connsiteY4" fmla="*/ 1225896 h 1260301"/>
              <a:gd name="connsiteX5" fmla="*/ 5086350 w 7613650"/>
              <a:gd name="connsiteY5" fmla="*/ 1241251 h 1260301"/>
              <a:gd name="connsiteX6" fmla="*/ 0 w 7613650"/>
              <a:gd name="connsiteY6" fmla="*/ 1241251 h 1260301"/>
              <a:gd name="connsiteX7" fmla="*/ 0 w 7613650"/>
              <a:gd name="connsiteY7" fmla="*/ 110951 h 1260301"/>
              <a:gd name="connsiteX8" fmla="*/ 6702821 w 7613650"/>
              <a:gd name="connsiteY8" fmla="*/ 128014 h 1260301"/>
              <a:gd name="connsiteX0" fmla="*/ 6702821 w 7613650"/>
              <a:gd name="connsiteY0" fmla="*/ 128014 h 1360054"/>
              <a:gd name="connsiteX1" fmla="*/ 6722246 w 7613650"/>
              <a:gd name="connsiteY1" fmla="*/ 0 h 1360054"/>
              <a:gd name="connsiteX2" fmla="*/ 7613650 w 7613650"/>
              <a:gd name="connsiteY2" fmla="*/ 682451 h 1360054"/>
              <a:gd name="connsiteX3" fmla="*/ 6819582 w 7613650"/>
              <a:gd name="connsiteY3" fmla="*/ 1360054 h 1360054"/>
              <a:gd name="connsiteX4" fmla="*/ 6775338 w 7613650"/>
              <a:gd name="connsiteY4" fmla="*/ 1225896 h 1360054"/>
              <a:gd name="connsiteX5" fmla="*/ 5086350 w 7613650"/>
              <a:gd name="connsiteY5" fmla="*/ 1241251 h 1360054"/>
              <a:gd name="connsiteX6" fmla="*/ 0 w 7613650"/>
              <a:gd name="connsiteY6" fmla="*/ 1241251 h 1360054"/>
              <a:gd name="connsiteX7" fmla="*/ 0 w 7613650"/>
              <a:gd name="connsiteY7" fmla="*/ 110951 h 1360054"/>
              <a:gd name="connsiteX8" fmla="*/ 6702821 w 7613650"/>
              <a:gd name="connsiteY8" fmla="*/ 128014 h 1360054"/>
              <a:gd name="connsiteX0" fmla="*/ 6702821 w 7303948"/>
              <a:gd name="connsiteY0" fmla="*/ 128014 h 1360054"/>
              <a:gd name="connsiteX1" fmla="*/ 6722246 w 7303948"/>
              <a:gd name="connsiteY1" fmla="*/ 0 h 1360054"/>
              <a:gd name="connsiteX2" fmla="*/ 7303948 w 7303948"/>
              <a:gd name="connsiteY2" fmla="*/ 690764 h 1360054"/>
              <a:gd name="connsiteX3" fmla="*/ 6819582 w 7303948"/>
              <a:gd name="connsiteY3" fmla="*/ 1360054 h 1360054"/>
              <a:gd name="connsiteX4" fmla="*/ 6775338 w 7303948"/>
              <a:gd name="connsiteY4" fmla="*/ 1225896 h 1360054"/>
              <a:gd name="connsiteX5" fmla="*/ 5086350 w 7303948"/>
              <a:gd name="connsiteY5" fmla="*/ 1241251 h 1360054"/>
              <a:gd name="connsiteX6" fmla="*/ 0 w 7303948"/>
              <a:gd name="connsiteY6" fmla="*/ 1241251 h 1360054"/>
              <a:gd name="connsiteX7" fmla="*/ 0 w 7303948"/>
              <a:gd name="connsiteY7" fmla="*/ 110951 h 1360054"/>
              <a:gd name="connsiteX8" fmla="*/ 6702821 w 7303948"/>
              <a:gd name="connsiteY8" fmla="*/ 128014 h 1360054"/>
              <a:gd name="connsiteX0" fmla="*/ 6680111 w 7303948"/>
              <a:gd name="connsiteY0" fmla="*/ 122681 h 1360054"/>
              <a:gd name="connsiteX1" fmla="*/ 6722246 w 7303948"/>
              <a:gd name="connsiteY1" fmla="*/ 0 h 1360054"/>
              <a:gd name="connsiteX2" fmla="*/ 7303948 w 7303948"/>
              <a:gd name="connsiteY2" fmla="*/ 690764 h 1360054"/>
              <a:gd name="connsiteX3" fmla="*/ 6819582 w 7303948"/>
              <a:gd name="connsiteY3" fmla="*/ 1360054 h 1360054"/>
              <a:gd name="connsiteX4" fmla="*/ 6775338 w 7303948"/>
              <a:gd name="connsiteY4" fmla="*/ 1225896 h 1360054"/>
              <a:gd name="connsiteX5" fmla="*/ 5086350 w 7303948"/>
              <a:gd name="connsiteY5" fmla="*/ 1241251 h 1360054"/>
              <a:gd name="connsiteX6" fmla="*/ 0 w 7303948"/>
              <a:gd name="connsiteY6" fmla="*/ 1241251 h 1360054"/>
              <a:gd name="connsiteX7" fmla="*/ 0 w 7303948"/>
              <a:gd name="connsiteY7" fmla="*/ 110951 h 1360054"/>
              <a:gd name="connsiteX8" fmla="*/ 6680111 w 7303948"/>
              <a:gd name="connsiteY8" fmla="*/ 122681 h 1360054"/>
              <a:gd name="connsiteX0" fmla="*/ 6680111 w 7303948"/>
              <a:gd name="connsiteY0" fmla="*/ 122681 h 1360054"/>
              <a:gd name="connsiteX1" fmla="*/ 6682501 w 7303948"/>
              <a:gd name="connsiteY1" fmla="*/ 0 h 1360054"/>
              <a:gd name="connsiteX2" fmla="*/ 7303948 w 7303948"/>
              <a:gd name="connsiteY2" fmla="*/ 690764 h 1360054"/>
              <a:gd name="connsiteX3" fmla="*/ 6819582 w 7303948"/>
              <a:gd name="connsiteY3" fmla="*/ 1360054 h 1360054"/>
              <a:gd name="connsiteX4" fmla="*/ 6775338 w 7303948"/>
              <a:gd name="connsiteY4" fmla="*/ 1225896 h 1360054"/>
              <a:gd name="connsiteX5" fmla="*/ 5086350 w 7303948"/>
              <a:gd name="connsiteY5" fmla="*/ 1241251 h 1360054"/>
              <a:gd name="connsiteX6" fmla="*/ 0 w 7303948"/>
              <a:gd name="connsiteY6" fmla="*/ 1241251 h 1360054"/>
              <a:gd name="connsiteX7" fmla="*/ 0 w 7303948"/>
              <a:gd name="connsiteY7" fmla="*/ 110951 h 1360054"/>
              <a:gd name="connsiteX8" fmla="*/ 6680111 w 7303948"/>
              <a:gd name="connsiteY8" fmla="*/ 122681 h 1360054"/>
              <a:gd name="connsiteX0" fmla="*/ 6680111 w 7303948"/>
              <a:gd name="connsiteY0" fmla="*/ 122681 h 1360054"/>
              <a:gd name="connsiteX1" fmla="*/ 6682501 w 7303948"/>
              <a:gd name="connsiteY1" fmla="*/ 0 h 1360054"/>
              <a:gd name="connsiteX2" fmla="*/ 7303948 w 7303948"/>
              <a:gd name="connsiteY2" fmla="*/ 690764 h 1360054"/>
              <a:gd name="connsiteX3" fmla="*/ 6819582 w 7303948"/>
              <a:gd name="connsiteY3" fmla="*/ 1360054 h 1360054"/>
              <a:gd name="connsiteX4" fmla="*/ 6678815 w 7303948"/>
              <a:gd name="connsiteY4" fmla="*/ 1231230 h 1360054"/>
              <a:gd name="connsiteX5" fmla="*/ 5086350 w 7303948"/>
              <a:gd name="connsiteY5" fmla="*/ 1241251 h 1360054"/>
              <a:gd name="connsiteX6" fmla="*/ 0 w 7303948"/>
              <a:gd name="connsiteY6" fmla="*/ 1241251 h 1360054"/>
              <a:gd name="connsiteX7" fmla="*/ 0 w 7303948"/>
              <a:gd name="connsiteY7" fmla="*/ 110951 h 1360054"/>
              <a:gd name="connsiteX8" fmla="*/ 6680111 w 7303948"/>
              <a:gd name="connsiteY8" fmla="*/ 122681 h 1360054"/>
              <a:gd name="connsiteX0" fmla="*/ 6680111 w 7303948"/>
              <a:gd name="connsiteY0" fmla="*/ 122681 h 1365388"/>
              <a:gd name="connsiteX1" fmla="*/ 6682501 w 7303948"/>
              <a:gd name="connsiteY1" fmla="*/ 0 h 1365388"/>
              <a:gd name="connsiteX2" fmla="*/ 7303948 w 7303948"/>
              <a:gd name="connsiteY2" fmla="*/ 690764 h 1365388"/>
              <a:gd name="connsiteX3" fmla="*/ 6666279 w 7303948"/>
              <a:gd name="connsiteY3" fmla="*/ 1365388 h 1365388"/>
              <a:gd name="connsiteX4" fmla="*/ 6678815 w 7303948"/>
              <a:gd name="connsiteY4" fmla="*/ 1231230 h 1365388"/>
              <a:gd name="connsiteX5" fmla="*/ 5086350 w 7303948"/>
              <a:gd name="connsiteY5" fmla="*/ 1241251 h 1365388"/>
              <a:gd name="connsiteX6" fmla="*/ 0 w 7303948"/>
              <a:gd name="connsiteY6" fmla="*/ 1241251 h 1365388"/>
              <a:gd name="connsiteX7" fmla="*/ 0 w 7303948"/>
              <a:gd name="connsiteY7" fmla="*/ 110951 h 1365388"/>
              <a:gd name="connsiteX8" fmla="*/ 6680111 w 7303948"/>
              <a:gd name="connsiteY8" fmla="*/ 122681 h 1365388"/>
              <a:gd name="connsiteX0" fmla="*/ 6680111 w 7303948"/>
              <a:gd name="connsiteY0" fmla="*/ 122681 h 1365388"/>
              <a:gd name="connsiteX1" fmla="*/ 6682501 w 7303948"/>
              <a:gd name="connsiteY1" fmla="*/ 0 h 1365388"/>
              <a:gd name="connsiteX2" fmla="*/ 7303948 w 7303948"/>
              <a:gd name="connsiteY2" fmla="*/ 690764 h 1365388"/>
              <a:gd name="connsiteX3" fmla="*/ 6683313 w 7303948"/>
              <a:gd name="connsiteY3" fmla="*/ 1365388 h 1365388"/>
              <a:gd name="connsiteX4" fmla="*/ 6678815 w 7303948"/>
              <a:gd name="connsiteY4" fmla="*/ 1231230 h 1365388"/>
              <a:gd name="connsiteX5" fmla="*/ 5086350 w 7303948"/>
              <a:gd name="connsiteY5" fmla="*/ 1241251 h 1365388"/>
              <a:gd name="connsiteX6" fmla="*/ 0 w 7303948"/>
              <a:gd name="connsiteY6" fmla="*/ 1241251 h 1365388"/>
              <a:gd name="connsiteX7" fmla="*/ 0 w 7303948"/>
              <a:gd name="connsiteY7" fmla="*/ 110951 h 1365388"/>
              <a:gd name="connsiteX8" fmla="*/ 6680111 w 7303948"/>
              <a:gd name="connsiteY8" fmla="*/ 122681 h 1365388"/>
              <a:gd name="connsiteX0" fmla="*/ 6680111 w 7303948"/>
              <a:gd name="connsiteY0" fmla="*/ 122681 h 1365388"/>
              <a:gd name="connsiteX1" fmla="*/ 6682501 w 7303948"/>
              <a:gd name="connsiteY1" fmla="*/ 0 h 1365388"/>
              <a:gd name="connsiteX2" fmla="*/ 7303948 w 7303948"/>
              <a:gd name="connsiteY2" fmla="*/ 690764 h 1365388"/>
              <a:gd name="connsiteX3" fmla="*/ 6683313 w 7303948"/>
              <a:gd name="connsiteY3" fmla="*/ 1365388 h 1365388"/>
              <a:gd name="connsiteX4" fmla="*/ 6673750 w 7303948"/>
              <a:gd name="connsiteY4" fmla="*/ 1240747 h 1365388"/>
              <a:gd name="connsiteX5" fmla="*/ 5086350 w 7303948"/>
              <a:gd name="connsiteY5" fmla="*/ 1241251 h 1365388"/>
              <a:gd name="connsiteX6" fmla="*/ 0 w 7303948"/>
              <a:gd name="connsiteY6" fmla="*/ 1241251 h 1365388"/>
              <a:gd name="connsiteX7" fmla="*/ 0 w 7303948"/>
              <a:gd name="connsiteY7" fmla="*/ 110951 h 1365388"/>
              <a:gd name="connsiteX8" fmla="*/ 6680111 w 7303948"/>
              <a:gd name="connsiteY8" fmla="*/ 122681 h 1365388"/>
              <a:gd name="connsiteX0" fmla="*/ 6680111 w 7303948"/>
              <a:gd name="connsiteY0" fmla="*/ 122681 h 1370148"/>
              <a:gd name="connsiteX1" fmla="*/ 6682501 w 7303948"/>
              <a:gd name="connsiteY1" fmla="*/ 0 h 1370148"/>
              <a:gd name="connsiteX2" fmla="*/ 7303948 w 7303948"/>
              <a:gd name="connsiteY2" fmla="*/ 690764 h 1370148"/>
              <a:gd name="connsiteX3" fmla="*/ 6668115 w 7303948"/>
              <a:gd name="connsiteY3" fmla="*/ 1370148 h 1370148"/>
              <a:gd name="connsiteX4" fmla="*/ 6673750 w 7303948"/>
              <a:gd name="connsiteY4" fmla="*/ 1240747 h 1370148"/>
              <a:gd name="connsiteX5" fmla="*/ 5086350 w 7303948"/>
              <a:gd name="connsiteY5" fmla="*/ 1241251 h 1370148"/>
              <a:gd name="connsiteX6" fmla="*/ 0 w 7303948"/>
              <a:gd name="connsiteY6" fmla="*/ 1241251 h 1370148"/>
              <a:gd name="connsiteX7" fmla="*/ 0 w 7303948"/>
              <a:gd name="connsiteY7" fmla="*/ 110951 h 1370148"/>
              <a:gd name="connsiteX8" fmla="*/ 6680111 w 7303948"/>
              <a:gd name="connsiteY8" fmla="*/ 122681 h 1370148"/>
              <a:gd name="connsiteX0" fmla="*/ 6664914 w 7303948"/>
              <a:gd name="connsiteY0" fmla="*/ 122681 h 1370148"/>
              <a:gd name="connsiteX1" fmla="*/ 6682501 w 7303948"/>
              <a:gd name="connsiteY1" fmla="*/ 0 h 1370148"/>
              <a:gd name="connsiteX2" fmla="*/ 7303948 w 7303948"/>
              <a:gd name="connsiteY2" fmla="*/ 690764 h 1370148"/>
              <a:gd name="connsiteX3" fmla="*/ 6668115 w 7303948"/>
              <a:gd name="connsiteY3" fmla="*/ 1370148 h 1370148"/>
              <a:gd name="connsiteX4" fmla="*/ 6673750 w 7303948"/>
              <a:gd name="connsiteY4" fmla="*/ 1240747 h 1370148"/>
              <a:gd name="connsiteX5" fmla="*/ 5086350 w 7303948"/>
              <a:gd name="connsiteY5" fmla="*/ 1241251 h 1370148"/>
              <a:gd name="connsiteX6" fmla="*/ 0 w 7303948"/>
              <a:gd name="connsiteY6" fmla="*/ 1241251 h 1370148"/>
              <a:gd name="connsiteX7" fmla="*/ 0 w 7303948"/>
              <a:gd name="connsiteY7" fmla="*/ 110951 h 1370148"/>
              <a:gd name="connsiteX8" fmla="*/ 6664914 w 7303948"/>
              <a:gd name="connsiteY8" fmla="*/ 122681 h 1370148"/>
              <a:gd name="connsiteX0" fmla="*/ 6664914 w 7303948"/>
              <a:gd name="connsiteY0" fmla="*/ 122681 h 1370148"/>
              <a:gd name="connsiteX1" fmla="*/ 6662239 w 7303948"/>
              <a:gd name="connsiteY1" fmla="*/ 0 h 1370148"/>
              <a:gd name="connsiteX2" fmla="*/ 7303948 w 7303948"/>
              <a:gd name="connsiteY2" fmla="*/ 690764 h 1370148"/>
              <a:gd name="connsiteX3" fmla="*/ 6668115 w 7303948"/>
              <a:gd name="connsiteY3" fmla="*/ 1370148 h 1370148"/>
              <a:gd name="connsiteX4" fmla="*/ 6673750 w 7303948"/>
              <a:gd name="connsiteY4" fmla="*/ 1240747 h 1370148"/>
              <a:gd name="connsiteX5" fmla="*/ 5086350 w 7303948"/>
              <a:gd name="connsiteY5" fmla="*/ 1241251 h 1370148"/>
              <a:gd name="connsiteX6" fmla="*/ 0 w 7303948"/>
              <a:gd name="connsiteY6" fmla="*/ 1241251 h 1370148"/>
              <a:gd name="connsiteX7" fmla="*/ 0 w 7303948"/>
              <a:gd name="connsiteY7" fmla="*/ 110951 h 1370148"/>
              <a:gd name="connsiteX8" fmla="*/ 6664914 w 7303948"/>
              <a:gd name="connsiteY8" fmla="*/ 122681 h 1370148"/>
              <a:gd name="connsiteX0" fmla="*/ 6664914 w 7303948"/>
              <a:gd name="connsiteY0" fmla="*/ 122681 h 1370148"/>
              <a:gd name="connsiteX1" fmla="*/ 6662239 w 7303948"/>
              <a:gd name="connsiteY1" fmla="*/ 0 h 1370148"/>
              <a:gd name="connsiteX2" fmla="*/ 7303948 w 7303948"/>
              <a:gd name="connsiteY2" fmla="*/ 690764 h 1370148"/>
              <a:gd name="connsiteX3" fmla="*/ 6668115 w 7303948"/>
              <a:gd name="connsiteY3" fmla="*/ 1370148 h 1370148"/>
              <a:gd name="connsiteX4" fmla="*/ 6658554 w 7303948"/>
              <a:gd name="connsiteY4" fmla="*/ 1240747 h 1370148"/>
              <a:gd name="connsiteX5" fmla="*/ 5086350 w 7303948"/>
              <a:gd name="connsiteY5" fmla="*/ 1241251 h 1370148"/>
              <a:gd name="connsiteX6" fmla="*/ 0 w 7303948"/>
              <a:gd name="connsiteY6" fmla="*/ 1241251 h 1370148"/>
              <a:gd name="connsiteX7" fmla="*/ 0 w 7303948"/>
              <a:gd name="connsiteY7" fmla="*/ 110951 h 1370148"/>
              <a:gd name="connsiteX8" fmla="*/ 6664914 w 7303948"/>
              <a:gd name="connsiteY8" fmla="*/ 122681 h 1370148"/>
              <a:gd name="connsiteX0" fmla="*/ 6664914 w 7303948"/>
              <a:gd name="connsiteY0" fmla="*/ 122681 h 1370148"/>
              <a:gd name="connsiteX1" fmla="*/ 6662239 w 7303948"/>
              <a:gd name="connsiteY1" fmla="*/ 0 h 1370148"/>
              <a:gd name="connsiteX2" fmla="*/ 7303948 w 7303948"/>
              <a:gd name="connsiteY2" fmla="*/ 690764 h 1370148"/>
              <a:gd name="connsiteX3" fmla="*/ 6652918 w 7303948"/>
              <a:gd name="connsiteY3" fmla="*/ 1370148 h 1370148"/>
              <a:gd name="connsiteX4" fmla="*/ 6658554 w 7303948"/>
              <a:gd name="connsiteY4" fmla="*/ 1240747 h 1370148"/>
              <a:gd name="connsiteX5" fmla="*/ 5086350 w 7303948"/>
              <a:gd name="connsiteY5" fmla="*/ 1241251 h 1370148"/>
              <a:gd name="connsiteX6" fmla="*/ 0 w 7303948"/>
              <a:gd name="connsiteY6" fmla="*/ 1241251 h 1370148"/>
              <a:gd name="connsiteX7" fmla="*/ 0 w 7303948"/>
              <a:gd name="connsiteY7" fmla="*/ 110951 h 1370148"/>
              <a:gd name="connsiteX8" fmla="*/ 6664914 w 7303948"/>
              <a:gd name="connsiteY8" fmla="*/ 122681 h 137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3948" h="1370148">
                <a:moveTo>
                  <a:pt x="6664914" y="122681"/>
                </a:moveTo>
                <a:cubicBezTo>
                  <a:pt x="6665711" y="81787"/>
                  <a:pt x="6661442" y="40894"/>
                  <a:pt x="6662239" y="0"/>
                </a:cubicBezTo>
                <a:lnTo>
                  <a:pt x="7303948" y="690764"/>
                </a:lnTo>
                <a:lnTo>
                  <a:pt x="6652918" y="1370148"/>
                </a:lnTo>
                <a:lnTo>
                  <a:pt x="6658554" y="1240747"/>
                </a:lnTo>
                <a:lnTo>
                  <a:pt x="5086350" y="1241251"/>
                </a:lnTo>
                <a:lnTo>
                  <a:pt x="0" y="1241251"/>
                </a:lnTo>
                <a:lnTo>
                  <a:pt x="0" y="110951"/>
                </a:lnTo>
                <a:lnTo>
                  <a:pt x="6664914" y="122681"/>
                </a:lnTo>
                <a:close/>
              </a:path>
            </a:pathLst>
          </a:cu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 dirty="0"/>
          </a:p>
        </p:txBody>
      </p:sp>
      <p:sp>
        <p:nvSpPr>
          <p:cNvPr id="9" name="Rounded Rectangle 8"/>
          <p:cNvSpPr/>
          <p:nvPr/>
        </p:nvSpPr>
        <p:spPr>
          <a:xfrm>
            <a:off x="7936257" y="1358664"/>
            <a:ext cx="738948" cy="4749145"/>
          </a:xfrm>
          <a:prstGeom prst="roundRect">
            <a:avLst/>
          </a:prstGeom>
          <a:gradFill>
            <a:gsLst>
              <a:gs pos="0">
                <a:srgbClr val="BCBCBC"/>
              </a:gs>
              <a:gs pos="67000">
                <a:srgbClr val="BCBCBC"/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lIns="58289" tIns="29145" rIns="58289" bIns="29145" rtlCol="0" anchor="ctr"/>
          <a:lstStyle/>
          <a:p>
            <a:pPr algn="ctr"/>
            <a:r>
              <a:rPr lang="en-GB" sz="1700" dirty="0">
                <a:cs typeface="Arial" panose="020B0604020202020204" pitchFamily="34" charset="0"/>
              </a:rPr>
              <a:t>Science &amp; Technology Basis for first FPPs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35171" y="3089095"/>
            <a:ext cx="1385692" cy="428191"/>
          </a:xfrm>
          <a:prstGeom prst="rect">
            <a:avLst/>
          </a:prstGeom>
          <a:noFill/>
        </p:spPr>
        <p:txBody>
          <a:bodyPr wrap="none" lIns="58289" tIns="29145" rIns="58289" bIns="29145" rtlCol="0">
            <a:spAutoFit/>
          </a:bodyPr>
          <a:lstStyle/>
          <a:p>
            <a:r>
              <a:rPr lang="en-GB" sz="2400" b="1" dirty="0" smtClean="0"/>
              <a:t>EU-DEMO</a:t>
            </a:r>
            <a:endParaRPr lang="en-GB" sz="2400" b="1" dirty="0"/>
          </a:p>
        </p:txBody>
      </p:sp>
      <p:sp>
        <p:nvSpPr>
          <p:cNvPr id="16" name="Diamond 15"/>
          <p:cNvSpPr/>
          <p:nvPr/>
        </p:nvSpPr>
        <p:spPr>
          <a:xfrm flipH="1">
            <a:off x="3408912" y="3397983"/>
            <a:ext cx="243416" cy="279394"/>
          </a:xfrm>
          <a:prstGeom prst="diamond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2949" tIns="29145" rIns="22949" bIns="29145" rtlCol="0" anchor="ctr"/>
          <a:lstStyle/>
          <a:p>
            <a:pPr algn="ctr"/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17" name="Diamond 16"/>
          <p:cNvSpPr/>
          <p:nvPr/>
        </p:nvSpPr>
        <p:spPr>
          <a:xfrm flipH="1">
            <a:off x="6064004" y="3364930"/>
            <a:ext cx="243416" cy="279394"/>
          </a:xfrm>
          <a:prstGeom prst="diamond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2949" tIns="29145" rIns="22949" bIns="29145" rtlCol="0" anchor="ctr"/>
          <a:lstStyle/>
          <a:p>
            <a:pPr algn="ctr"/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56041" y="2996252"/>
            <a:ext cx="763727" cy="397413"/>
          </a:xfrm>
          <a:prstGeom prst="rect">
            <a:avLst/>
          </a:prstGeom>
          <a:noFill/>
        </p:spPr>
        <p:txBody>
          <a:bodyPr wrap="none" lIns="58289" tIns="29145" rIns="58289" bIns="29145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</a:rPr>
              <a:t>Electricity 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21" name="Diamond 20"/>
          <p:cNvSpPr/>
          <p:nvPr/>
        </p:nvSpPr>
        <p:spPr>
          <a:xfrm flipH="1">
            <a:off x="6920872" y="3364930"/>
            <a:ext cx="243416" cy="312447"/>
          </a:xfrm>
          <a:prstGeom prst="diamond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2949" tIns="29145" rIns="22949" bIns="29145" rtlCol="0" anchor="ctr"/>
          <a:lstStyle/>
          <a:p>
            <a:pPr algn="ctr"/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72064" y="1625454"/>
            <a:ext cx="675561" cy="428191"/>
          </a:xfrm>
          <a:prstGeom prst="rect">
            <a:avLst/>
          </a:prstGeom>
          <a:noFill/>
        </p:spPr>
        <p:txBody>
          <a:bodyPr wrap="none" lIns="58289" tIns="29145" rIns="58289" bIns="29145" rtlCol="0">
            <a:spAutoFit/>
          </a:bodyPr>
          <a:lstStyle/>
          <a:p>
            <a:r>
              <a:rPr lang="en-GB" sz="2400" b="1" dirty="0" smtClean="0"/>
              <a:t>ITER</a:t>
            </a:r>
            <a:endParaRPr lang="en-GB" sz="2400" b="1" dirty="0"/>
          </a:p>
        </p:txBody>
      </p:sp>
      <p:sp>
        <p:nvSpPr>
          <p:cNvPr id="24" name="Diamond 23"/>
          <p:cNvSpPr/>
          <p:nvPr/>
        </p:nvSpPr>
        <p:spPr>
          <a:xfrm flipH="1">
            <a:off x="5213405" y="1659489"/>
            <a:ext cx="243416" cy="279394"/>
          </a:xfrm>
          <a:prstGeom prst="diamond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2949" tIns="29145" rIns="22949" bIns="29145" rtlCol="0" anchor="ctr"/>
          <a:lstStyle/>
          <a:p>
            <a:pPr algn="ctr"/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56328" y="1970027"/>
            <a:ext cx="1071504" cy="220442"/>
          </a:xfrm>
          <a:prstGeom prst="rect">
            <a:avLst/>
          </a:prstGeom>
          <a:noFill/>
        </p:spPr>
        <p:txBody>
          <a:bodyPr wrap="none" lIns="58289" tIns="29145" rIns="58289" bIns="29145" rtlCol="0">
            <a:spAutoFit/>
          </a:bodyPr>
          <a:lstStyle>
            <a:defPPr>
              <a:defRPr lang="en-US"/>
            </a:defPPr>
            <a:lvl1pPr algn="ctr">
              <a:defRPr sz="1050" b="1"/>
            </a:lvl1pPr>
          </a:lstStyle>
          <a:p>
            <a:r>
              <a:rPr lang="en-GB" dirty="0" smtClean="0"/>
              <a:t>Full performance</a:t>
            </a:r>
            <a:endParaRPr lang="en-GB" dirty="0"/>
          </a:p>
        </p:txBody>
      </p:sp>
      <p:sp>
        <p:nvSpPr>
          <p:cNvPr id="26" name="Diamond 25"/>
          <p:cNvSpPr/>
          <p:nvPr/>
        </p:nvSpPr>
        <p:spPr>
          <a:xfrm flipH="1">
            <a:off x="3962448" y="1653956"/>
            <a:ext cx="243416" cy="279394"/>
          </a:xfrm>
          <a:prstGeom prst="diamond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2949" tIns="29145" rIns="22949" bIns="29145" rtlCol="0" anchor="ctr"/>
          <a:lstStyle/>
          <a:p>
            <a:pPr algn="ctr"/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757772" y="1960666"/>
            <a:ext cx="760540" cy="203619"/>
          </a:xfrm>
          <a:prstGeom prst="rect">
            <a:avLst/>
          </a:prstGeom>
          <a:noFill/>
        </p:spPr>
        <p:txBody>
          <a:bodyPr wrap="none" lIns="41630" tIns="20815" rIns="41630" bIns="20815" rtlCol="0">
            <a:spAutoFit/>
          </a:bodyPr>
          <a:lstStyle>
            <a:defPPr>
              <a:defRPr lang="en-US"/>
            </a:defPPr>
            <a:lvl1pPr algn="ctr">
              <a:defRPr sz="1050" b="1"/>
            </a:lvl1pPr>
          </a:lstStyle>
          <a:p>
            <a:r>
              <a:rPr lang="en-GB" dirty="0" smtClean="0"/>
              <a:t>First plasma</a:t>
            </a:r>
            <a:endParaRPr lang="en-GB" dirty="0"/>
          </a:p>
        </p:txBody>
      </p:sp>
      <p:sp>
        <p:nvSpPr>
          <p:cNvPr id="54" name="Bent Arrow 53"/>
          <p:cNvSpPr/>
          <p:nvPr/>
        </p:nvSpPr>
        <p:spPr>
          <a:xfrm rot="5400000">
            <a:off x="3735214" y="-272750"/>
            <a:ext cx="805657" cy="2847655"/>
          </a:xfrm>
          <a:prstGeom prst="bentArrow">
            <a:avLst>
              <a:gd name="adj1" fmla="val 48307"/>
              <a:gd name="adj2" fmla="val 35734"/>
              <a:gd name="adj3" fmla="val 25702"/>
              <a:gd name="adj4" fmla="val 45625"/>
            </a:avLst>
          </a:prstGeom>
          <a:gradFill flip="none" rotWithShape="1">
            <a:gsLst>
              <a:gs pos="0">
                <a:srgbClr val="C00000"/>
              </a:gs>
              <a:gs pos="54000">
                <a:schemeClr val="accent2">
                  <a:lumMod val="60000"/>
                  <a:lumOff val="40000"/>
                </a:schemeClr>
              </a:gs>
              <a:gs pos="99583">
                <a:schemeClr val="bg1"/>
              </a:gs>
              <a:gs pos="81000">
                <a:schemeClr val="accent2">
                  <a:lumMod val="40000"/>
                  <a:lumOff val="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8" name="Bent Arrow 57"/>
          <p:cNvSpPr/>
          <p:nvPr/>
        </p:nvSpPr>
        <p:spPr>
          <a:xfrm rot="5400000">
            <a:off x="2536422" y="-672559"/>
            <a:ext cx="799099" cy="3640713"/>
          </a:xfrm>
          <a:prstGeom prst="bentArrow">
            <a:avLst>
              <a:gd name="adj1" fmla="val 48321"/>
              <a:gd name="adj2" fmla="val 35734"/>
              <a:gd name="adj3" fmla="val 25702"/>
              <a:gd name="adj4" fmla="val 45625"/>
            </a:avLst>
          </a:prstGeom>
          <a:gradFill flip="none" rotWithShape="1">
            <a:gsLst>
              <a:gs pos="0">
                <a:srgbClr val="C00000"/>
              </a:gs>
              <a:gs pos="54000">
                <a:schemeClr val="accent2">
                  <a:lumMod val="60000"/>
                  <a:lumOff val="40000"/>
                </a:schemeClr>
              </a:gs>
              <a:gs pos="99583">
                <a:schemeClr val="bg1"/>
              </a:gs>
              <a:gs pos="81000">
                <a:schemeClr val="accent2">
                  <a:lumMod val="40000"/>
                  <a:lumOff val="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5" name="Bent Arrow 54"/>
          <p:cNvSpPr/>
          <p:nvPr/>
        </p:nvSpPr>
        <p:spPr>
          <a:xfrm rot="5400000">
            <a:off x="2718471" y="274300"/>
            <a:ext cx="770027" cy="1717923"/>
          </a:xfrm>
          <a:prstGeom prst="bentArrow">
            <a:avLst>
              <a:gd name="adj1" fmla="val 48321"/>
              <a:gd name="adj2" fmla="val 35734"/>
              <a:gd name="adj3" fmla="val 25702"/>
              <a:gd name="adj4" fmla="val 45625"/>
            </a:avLst>
          </a:prstGeom>
          <a:gradFill flip="none" rotWithShape="1">
            <a:gsLst>
              <a:gs pos="0">
                <a:srgbClr val="C00000"/>
              </a:gs>
              <a:gs pos="54000">
                <a:schemeClr val="accent2">
                  <a:lumMod val="60000"/>
                  <a:lumOff val="40000"/>
                </a:schemeClr>
              </a:gs>
              <a:gs pos="99583">
                <a:schemeClr val="bg1"/>
              </a:gs>
              <a:gs pos="81000">
                <a:schemeClr val="accent2">
                  <a:lumMod val="40000"/>
                  <a:lumOff val="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Bent Arrow 28"/>
          <p:cNvSpPr/>
          <p:nvPr/>
        </p:nvSpPr>
        <p:spPr>
          <a:xfrm rot="5400000">
            <a:off x="1797997" y="93123"/>
            <a:ext cx="770026" cy="2080278"/>
          </a:xfrm>
          <a:prstGeom prst="bentArrow">
            <a:avLst>
              <a:gd name="adj1" fmla="val 48321"/>
              <a:gd name="adj2" fmla="val 35734"/>
              <a:gd name="adj3" fmla="val 25702"/>
              <a:gd name="adj4" fmla="val 45625"/>
            </a:avLst>
          </a:prstGeom>
          <a:gradFill flip="none" rotWithShape="1">
            <a:gsLst>
              <a:gs pos="0">
                <a:srgbClr val="C00000"/>
              </a:gs>
              <a:gs pos="54000">
                <a:schemeClr val="accent2">
                  <a:lumMod val="60000"/>
                  <a:lumOff val="40000"/>
                </a:schemeClr>
              </a:gs>
              <a:gs pos="99583">
                <a:schemeClr val="bg1"/>
              </a:gs>
              <a:gs pos="81000">
                <a:schemeClr val="accent2">
                  <a:lumMod val="40000"/>
                  <a:lumOff val="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138042" y="1298186"/>
            <a:ext cx="649982" cy="257905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Bent Arrow 55"/>
          <p:cNvSpPr/>
          <p:nvPr/>
        </p:nvSpPr>
        <p:spPr>
          <a:xfrm rot="5400000">
            <a:off x="1408528" y="515049"/>
            <a:ext cx="770030" cy="1236429"/>
          </a:xfrm>
          <a:prstGeom prst="bentArrow">
            <a:avLst>
              <a:gd name="adj1" fmla="val 48321"/>
              <a:gd name="adj2" fmla="val 35734"/>
              <a:gd name="adj3" fmla="val 25702"/>
              <a:gd name="adj4" fmla="val 45625"/>
            </a:avLst>
          </a:prstGeom>
          <a:gradFill flip="none" rotWithShape="1">
            <a:gsLst>
              <a:gs pos="0">
                <a:srgbClr val="C00000"/>
              </a:gs>
              <a:gs pos="54000">
                <a:schemeClr val="accent2">
                  <a:lumMod val="60000"/>
                  <a:lumOff val="40000"/>
                </a:schemeClr>
              </a:gs>
              <a:gs pos="99583">
                <a:schemeClr val="bg1"/>
              </a:gs>
              <a:gs pos="81000">
                <a:schemeClr val="accent2">
                  <a:lumMod val="40000"/>
                  <a:lumOff val="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178250" y="841196"/>
            <a:ext cx="4180773" cy="243525"/>
          </a:xfrm>
          <a:prstGeom prst="rect">
            <a:avLst/>
          </a:prstGeom>
          <a:noFill/>
        </p:spPr>
        <p:txBody>
          <a:bodyPr wrap="square" lIns="58289" tIns="29145" rIns="58289" bIns="29145" rtlCol="0">
            <a:spAutoFit/>
          </a:bodyPr>
          <a:lstStyle/>
          <a:p>
            <a:r>
              <a:rPr lang="en-GB" sz="1200" b="1" dirty="0" smtClean="0"/>
              <a:t>Input from research on present facilities, analysis and modelling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627785" y="1309718"/>
            <a:ext cx="635597" cy="246374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ight Arrow 1"/>
          <p:cNvSpPr/>
          <p:nvPr/>
        </p:nvSpPr>
        <p:spPr>
          <a:xfrm>
            <a:off x="1209701" y="3632765"/>
            <a:ext cx="1706115" cy="443607"/>
          </a:xfrm>
          <a:prstGeom prst="rightArrow">
            <a:avLst/>
          </a:prstGeom>
          <a:gradFill flip="none" rotWithShape="1">
            <a:gsLst>
              <a:gs pos="1000">
                <a:srgbClr val="5E9EFF">
                  <a:lumMod val="75000"/>
                  <a:alpha val="94000"/>
                </a:srgbClr>
              </a:gs>
              <a:gs pos="1000">
                <a:srgbClr val="85C2FF">
                  <a:lumMod val="54000"/>
                  <a:lumOff val="46000"/>
                </a:srgbClr>
              </a:gs>
              <a:gs pos="99000">
                <a:srgbClr val="C4D6EB">
                  <a:lumMod val="53000"/>
                  <a:lumOff val="47000"/>
                </a:srgbClr>
              </a:gs>
              <a:gs pos="0">
                <a:srgbClr val="FFEBFA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Left-Right Arrow 2"/>
          <p:cNvSpPr/>
          <p:nvPr/>
        </p:nvSpPr>
        <p:spPr>
          <a:xfrm>
            <a:off x="2835924" y="3632765"/>
            <a:ext cx="1558013" cy="443607"/>
          </a:xfrm>
          <a:prstGeom prst="leftRightArrow">
            <a:avLst/>
          </a:prstGeom>
          <a:gradFill flip="none" rotWithShape="1">
            <a:gsLst>
              <a:gs pos="50000">
                <a:srgbClr val="5E9EFF">
                  <a:lumMod val="75000"/>
                  <a:alpha val="94000"/>
                </a:srgbClr>
              </a:gs>
              <a:gs pos="1000">
                <a:srgbClr val="85C2FF">
                  <a:lumMod val="54000"/>
                  <a:lumOff val="46000"/>
                </a:srgbClr>
              </a:gs>
              <a:gs pos="99000">
                <a:srgbClr val="C4D6EB">
                  <a:lumMod val="53000"/>
                  <a:lumOff val="47000"/>
                </a:srgbClr>
              </a:gs>
              <a:gs pos="50000">
                <a:srgbClr val="FFEBFA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Left-Right Arrow 34"/>
          <p:cNvSpPr/>
          <p:nvPr/>
        </p:nvSpPr>
        <p:spPr>
          <a:xfrm>
            <a:off x="4302554" y="3632765"/>
            <a:ext cx="1892076" cy="443607"/>
          </a:xfrm>
          <a:prstGeom prst="leftRightArrow">
            <a:avLst/>
          </a:prstGeom>
          <a:gradFill flip="none" rotWithShape="1">
            <a:gsLst>
              <a:gs pos="50000">
                <a:srgbClr val="5E9EFF">
                  <a:lumMod val="75000"/>
                  <a:alpha val="94000"/>
                </a:srgbClr>
              </a:gs>
              <a:gs pos="1000">
                <a:srgbClr val="85C2FF">
                  <a:lumMod val="54000"/>
                  <a:lumOff val="46000"/>
                </a:srgbClr>
              </a:gs>
              <a:gs pos="99000">
                <a:srgbClr val="C4D6EB">
                  <a:lumMod val="53000"/>
                  <a:lumOff val="47000"/>
                </a:srgbClr>
              </a:gs>
              <a:gs pos="50000">
                <a:srgbClr val="FFEBFA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1403648" y="3759828"/>
            <a:ext cx="1310371" cy="203619"/>
          </a:xfrm>
          <a:prstGeom prst="rect">
            <a:avLst/>
          </a:prstGeom>
          <a:noFill/>
        </p:spPr>
        <p:txBody>
          <a:bodyPr wrap="none" lIns="41630" tIns="20815" rIns="41630" bIns="20815" rtlCol="0">
            <a:spAutoFit/>
          </a:bodyPr>
          <a:lstStyle>
            <a:defPPr>
              <a:defRPr lang="en-US"/>
            </a:defPPr>
            <a:lvl1pPr algn="ctr">
              <a:defRPr sz="1050" b="1"/>
            </a:lvl1pPr>
          </a:lstStyle>
          <a:p>
            <a:r>
              <a:rPr lang="en-GB" dirty="0" smtClean="0"/>
              <a:t>Pre conceptual design</a:t>
            </a:r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>
            <a:off x="3098933" y="3752758"/>
            <a:ext cx="1106790" cy="203619"/>
          </a:xfrm>
          <a:prstGeom prst="rect">
            <a:avLst/>
          </a:prstGeom>
          <a:noFill/>
        </p:spPr>
        <p:txBody>
          <a:bodyPr wrap="none" lIns="41630" tIns="20815" rIns="41630" bIns="20815" rtlCol="0">
            <a:spAutoFit/>
          </a:bodyPr>
          <a:lstStyle>
            <a:defPPr>
              <a:defRPr lang="en-US"/>
            </a:defPPr>
            <a:lvl1pPr algn="ctr">
              <a:defRPr sz="1050" b="1"/>
            </a:lvl1pPr>
          </a:lstStyle>
          <a:p>
            <a:r>
              <a:rPr lang="en-GB" dirty="0" smtClean="0"/>
              <a:t>Conceptual design</a:t>
            </a:r>
            <a:endParaRPr lang="en-GB" dirty="0"/>
          </a:p>
        </p:txBody>
      </p:sp>
      <p:sp>
        <p:nvSpPr>
          <p:cNvPr id="39" name="TextBox 38"/>
          <p:cNvSpPr txBox="1"/>
          <p:nvPr/>
        </p:nvSpPr>
        <p:spPr>
          <a:xfrm>
            <a:off x="4827924" y="3728737"/>
            <a:ext cx="1138850" cy="203619"/>
          </a:xfrm>
          <a:prstGeom prst="rect">
            <a:avLst/>
          </a:prstGeom>
          <a:noFill/>
        </p:spPr>
        <p:txBody>
          <a:bodyPr wrap="none" lIns="41630" tIns="20815" rIns="41630" bIns="20815" rtlCol="0">
            <a:spAutoFit/>
          </a:bodyPr>
          <a:lstStyle>
            <a:defPPr>
              <a:defRPr lang="en-US"/>
            </a:defPPr>
            <a:lvl1pPr algn="ctr">
              <a:defRPr sz="1050" b="1"/>
            </a:lvl1pPr>
          </a:lstStyle>
          <a:p>
            <a:r>
              <a:rPr lang="en-GB" dirty="0" smtClean="0"/>
              <a:t>Engineering design</a:t>
            </a:r>
            <a:endParaRPr lang="en-GB" dirty="0"/>
          </a:p>
        </p:txBody>
      </p:sp>
      <p:sp>
        <p:nvSpPr>
          <p:cNvPr id="40" name="TextBox 39"/>
          <p:cNvSpPr txBox="1"/>
          <p:nvPr/>
        </p:nvSpPr>
        <p:spPr>
          <a:xfrm>
            <a:off x="3109845" y="3030886"/>
            <a:ext cx="768537" cy="397413"/>
          </a:xfrm>
          <a:prstGeom prst="rect">
            <a:avLst/>
          </a:prstGeom>
          <a:noFill/>
        </p:spPr>
        <p:txBody>
          <a:bodyPr wrap="none" lIns="58289" tIns="29145" rIns="58289" bIns="29145" rtlCol="0">
            <a:spAutoFit/>
          </a:bodyPr>
          <a:lstStyle/>
          <a:p>
            <a:pPr algn="ctr"/>
            <a:r>
              <a:rPr lang="en-GB" sz="1100" b="1" dirty="0"/>
              <a:t>Consistent </a:t>
            </a:r>
          </a:p>
          <a:p>
            <a:pPr algn="ctr"/>
            <a:r>
              <a:rPr lang="en-GB" sz="1100" b="1" dirty="0"/>
              <a:t>Concept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750949" y="2996252"/>
            <a:ext cx="869525" cy="397413"/>
          </a:xfrm>
          <a:prstGeom prst="rect">
            <a:avLst/>
          </a:prstGeom>
          <a:noFill/>
        </p:spPr>
        <p:txBody>
          <a:bodyPr wrap="none" lIns="58289" tIns="29145" rIns="58289" bIns="29145" rtlCol="0">
            <a:spAutoFit/>
          </a:bodyPr>
          <a:lstStyle/>
          <a:p>
            <a:pPr algn="ctr"/>
            <a:r>
              <a:rPr lang="en-GB" sz="1100" b="1" dirty="0"/>
              <a:t>Commence</a:t>
            </a:r>
          </a:p>
          <a:p>
            <a:pPr algn="ctr"/>
            <a:r>
              <a:rPr lang="en-GB" sz="1100" b="1" dirty="0"/>
              <a:t>Construction</a:t>
            </a:r>
          </a:p>
        </p:txBody>
      </p:sp>
      <p:sp>
        <p:nvSpPr>
          <p:cNvPr id="42" name="Bent Arrow 41"/>
          <p:cNvSpPr/>
          <p:nvPr/>
        </p:nvSpPr>
        <p:spPr>
          <a:xfrm rot="16200000" flipV="1">
            <a:off x="5620353" y="2477807"/>
            <a:ext cx="589769" cy="3958512"/>
          </a:xfrm>
          <a:prstGeom prst="bentArrow">
            <a:avLst>
              <a:gd name="adj1" fmla="val 37938"/>
              <a:gd name="adj2" fmla="val 35734"/>
              <a:gd name="adj3" fmla="val 25702"/>
              <a:gd name="adj4" fmla="val 44569"/>
            </a:avLst>
          </a:prstGeom>
          <a:gradFill flip="none" rotWithShape="1">
            <a:gsLst>
              <a:gs pos="0">
                <a:srgbClr val="A07D00"/>
              </a:gs>
              <a:gs pos="69000">
                <a:srgbClr val="FFCC00">
                  <a:shade val="67500"/>
                  <a:satMod val="115000"/>
                </a:srgbClr>
              </a:gs>
              <a:gs pos="98000">
                <a:schemeClr val="bg1"/>
              </a:gs>
              <a:gs pos="91000">
                <a:srgbClr val="FFCC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12700">
            <a:solidFill>
              <a:schemeClr val="tx1"/>
            </a:solidFill>
            <a:prstDash val="sys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3" name="Bent Arrow 42"/>
          <p:cNvSpPr/>
          <p:nvPr/>
        </p:nvSpPr>
        <p:spPr>
          <a:xfrm rot="16200000" flipV="1">
            <a:off x="3187208" y="2207475"/>
            <a:ext cx="696004" cy="4431476"/>
          </a:xfrm>
          <a:prstGeom prst="bentArrow">
            <a:avLst>
              <a:gd name="adj1" fmla="val 37938"/>
              <a:gd name="adj2" fmla="val 39016"/>
              <a:gd name="adj3" fmla="val 30391"/>
              <a:gd name="adj4" fmla="val 43750"/>
            </a:avLst>
          </a:prstGeom>
          <a:gradFill flip="none" rotWithShape="1">
            <a:gsLst>
              <a:gs pos="0">
                <a:srgbClr val="A07D00"/>
              </a:gs>
              <a:gs pos="50000">
                <a:srgbClr val="FFCC00">
                  <a:shade val="67500"/>
                  <a:satMod val="115000"/>
                </a:srgbClr>
              </a:gs>
              <a:gs pos="99583">
                <a:schemeClr val="bg1"/>
              </a:gs>
              <a:gs pos="90000">
                <a:srgbClr val="FFCC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4" name="Bent Arrow 43"/>
          <p:cNvSpPr/>
          <p:nvPr/>
        </p:nvSpPr>
        <p:spPr>
          <a:xfrm rot="16200000" flipV="1">
            <a:off x="2140968" y="3054649"/>
            <a:ext cx="696004" cy="2737125"/>
          </a:xfrm>
          <a:prstGeom prst="bentArrow">
            <a:avLst>
              <a:gd name="adj1" fmla="val 37938"/>
              <a:gd name="adj2" fmla="val 35734"/>
              <a:gd name="adj3" fmla="val 25702"/>
              <a:gd name="adj4" fmla="val 45625"/>
            </a:avLst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4000">
                <a:srgbClr val="FFCC00">
                  <a:shade val="67500"/>
                  <a:satMod val="115000"/>
                </a:srgbClr>
              </a:gs>
              <a:gs pos="99583">
                <a:schemeClr val="bg1"/>
              </a:gs>
              <a:gs pos="81000">
                <a:srgbClr val="FFCC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184949" y="4515826"/>
            <a:ext cx="2325549" cy="243525"/>
          </a:xfrm>
          <a:prstGeom prst="rect">
            <a:avLst/>
          </a:prstGeom>
          <a:noFill/>
        </p:spPr>
        <p:txBody>
          <a:bodyPr wrap="square" lIns="58289" tIns="29145" rIns="58289" bIns="29145" rtlCol="0">
            <a:spAutoFit/>
          </a:bodyPr>
          <a:lstStyle/>
          <a:p>
            <a:r>
              <a:rPr lang="en-GB" sz="1200" b="1" dirty="0" smtClean="0"/>
              <a:t>DONES	</a:t>
            </a:r>
            <a:endParaRPr lang="en-GB" sz="12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4330772" y="4508423"/>
            <a:ext cx="2325269" cy="243525"/>
          </a:xfrm>
          <a:prstGeom prst="rect">
            <a:avLst/>
          </a:prstGeom>
          <a:noFill/>
        </p:spPr>
        <p:txBody>
          <a:bodyPr wrap="square" lIns="58289" tIns="29145" rIns="58289" bIns="29145" rtlCol="0">
            <a:spAutoFit/>
          </a:bodyPr>
          <a:lstStyle/>
          <a:p>
            <a:r>
              <a:rPr lang="en-GB" sz="1200" b="1" dirty="0" smtClean="0"/>
              <a:t>IFMIF	</a:t>
            </a:r>
            <a:endParaRPr lang="en-GB" sz="1200" b="1" dirty="0"/>
          </a:p>
        </p:txBody>
      </p:sp>
      <p:sp>
        <p:nvSpPr>
          <p:cNvPr id="47" name="Right Arrow 46"/>
          <p:cNvSpPr/>
          <p:nvPr/>
        </p:nvSpPr>
        <p:spPr>
          <a:xfrm>
            <a:off x="1097950" y="5012476"/>
            <a:ext cx="6796545" cy="409480"/>
          </a:xfrm>
          <a:prstGeom prst="rightArrow">
            <a:avLst>
              <a:gd name="adj1" fmla="val 75000"/>
              <a:gd name="adj2" fmla="val 55702"/>
            </a:avLst>
          </a:prstGeom>
          <a:gradFill flip="none" rotWithShape="1">
            <a:gsLst>
              <a:gs pos="0">
                <a:srgbClr val="92D050"/>
              </a:gs>
              <a:gs pos="50000">
                <a:srgbClr val="99CC00"/>
              </a:gs>
              <a:gs pos="99167">
                <a:schemeClr val="bg1"/>
              </a:gs>
              <a:gs pos="93000">
                <a:srgbClr val="CCFF99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/>
          </a:p>
        </p:txBody>
      </p:sp>
      <p:sp>
        <p:nvSpPr>
          <p:cNvPr id="53" name="TextBox 52"/>
          <p:cNvSpPr txBox="1"/>
          <p:nvPr/>
        </p:nvSpPr>
        <p:spPr>
          <a:xfrm>
            <a:off x="1209700" y="5060014"/>
            <a:ext cx="4680901" cy="243525"/>
          </a:xfrm>
          <a:prstGeom prst="rect">
            <a:avLst/>
          </a:prstGeom>
          <a:noFill/>
        </p:spPr>
        <p:txBody>
          <a:bodyPr wrap="square" lIns="58289" tIns="29145" rIns="58289" bIns="29145" rtlCol="0">
            <a:spAutoFit/>
          </a:bodyPr>
          <a:lstStyle/>
          <a:p>
            <a:r>
              <a:rPr lang="en-GB" sz="1200" b="1" dirty="0" smtClean="0"/>
              <a:t>Concept improvements and innovations </a:t>
            </a:r>
            <a:r>
              <a:rPr lang="en-GB" sz="1200" b="1" dirty="0" smtClean="0">
                <a:sym typeface="Wingdings" panose="05000000000000000000" pitchFamily="2" charset="2"/>
              </a:rPr>
              <a:t> </a:t>
            </a:r>
            <a:r>
              <a:rPr lang="en-GB" sz="1200" b="1" dirty="0" smtClean="0"/>
              <a:t>Lower cost</a:t>
            </a:r>
            <a:endParaRPr lang="en-GB" sz="1200" b="1" dirty="0"/>
          </a:p>
        </p:txBody>
      </p:sp>
      <p:sp>
        <p:nvSpPr>
          <p:cNvPr id="59" name="Right Arrow 58"/>
          <p:cNvSpPr/>
          <p:nvPr/>
        </p:nvSpPr>
        <p:spPr>
          <a:xfrm>
            <a:off x="3779912" y="5601344"/>
            <a:ext cx="4086491" cy="450000"/>
          </a:xfrm>
          <a:prstGeom prst="rightArrow">
            <a:avLst>
              <a:gd name="adj1" fmla="val 75000"/>
              <a:gd name="adj2" fmla="val 55702"/>
            </a:avLst>
          </a:prstGeom>
          <a:pattFill prst="dkVert">
            <a:fgClr>
              <a:schemeClr val="bg1">
                <a:lumMod val="50000"/>
              </a:schemeClr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/>
          </a:p>
        </p:txBody>
      </p:sp>
      <p:sp>
        <p:nvSpPr>
          <p:cNvPr id="67" name="Diamond 66"/>
          <p:cNvSpPr/>
          <p:nvPr/>
        </p:nvSpPr>
        <p:spPr>
          <a:xfrm flipH="1">
            <a:off x="6256674" y="823261"/>
            <a:ext cx="243416" cy="279394"/>
          </a:xfrm>
          <a:prstGeom prst="diamond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2949" tIns="29145" rIns="22949" bIns="29145" rtlCol="0" anchor="ctr"/>
          <a:lstStyle/>
          <a:p>
            <a:pPr algn="ctr"/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16216" y="774792"/>
            <a:ext cx="11622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/>
              <a:t>High </a:t>
            </a:r>
            <a:r>
              <a:rPr lang="en-GB" sz="1050" b="1" dirty="0" smtClean="0"/>
              <a:t>level </a:t>
            </a:r>
            <a:r>
              <a:rPr lang="en-GB" sz="1050" b="1" dirty="0"/>
              <a:t>milestone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2888276" y="6485508"/>
            <a:ext cx="2730910" cy="216024"/>
          </a:xfrm>
          <a:prstGeom prst="rect">
            <a:avLst/>
          </a:prstGeom>
          <a:gradFill flip="none" rotWithShape="1">
            <a:gsLst>
              <a:gs pos="98000">
                <a:srgbClr val="00FFFF">
                  <a:shade val="30000"/>
                  <a:satMod val="115000"/>
                </a:srgbClr>
              </a:gs>
              <a:gs pos="99000">
                <a:srgbClr val="00FFFF">
                  <a:shade val="67500"/>
                  <a:satMod val="115000"/>
                </a:srgbClr>
              </a:gs>
              <a:gs pos="44000">
                <a:srgbClr val="00FF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142871" y="6485508"/>
            <a:ext cx="1818164" cy="216024"/>
          </a:xfrm>
          <a:prstGeom prst="rect">
            <a:avLst/>
          </a:prstGeom>
          <a:gradFill flip="none" rotWithShape="1">
            <a:gsLst>
              <a:gs pos="100000">
                <a:srgbClr val="00FFFF">
                  <a:shade val="30000"/>
                  <a:satMod val="115000"/>
                </a:srgbClr>
              </a:gs>
              <a:gs pos="66000">
                <a:srgbClr val="00FFFF">
                  <a:shade val="67500"/>
                  <a:satMod val="115000"/>
                  <a:lumMod val="91000"/>
                  <a:lumOff val="9000"/>
                </a:srgbClr>
              </a:gs>
              <a:gs pos="100000">
                <a:srgbClr val="00FF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/>
          <p:cNvSpPr/>
          <p:nvPr/>
        </p:nvSpPr>
        <p:spPr>
          <a:xfrm>
            <a:off x="5548046" y="6381328"/>
            <a:ext cx="2984394" cy="432048"/>
          </a:xfrm>
          <a:prstGeom prst="rightArrow">
            <a:avLst/>
          </a:prstGeom>
          <a:gradFill flip="none" rotWithShape="1">
            <a:gsLst>
              <a:gs pos="100000">
                <a:srgbClr val="00FFFF">
                  <a:shade val="30000"/>
                  <a:satMod val="115000"/>
                  <a:lumMod val="97000"/>
                  <a:lumOff val="3000"/>
                </a:srgbClr>
              </a:gs>
              <a:gs pos="77000">
                <a:srgbClr val="00FFFF">
                  <a:shade val="67500"/>
                  <a:satMod val="115000"/>
                  <a:lumMod val="95000"/>
                  <a:lumOff val="5000"/>
                </a:srgbClr>
              </a:gs>
              <a:gs pos="100000">
                <a:srgbClr val="00FFF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/>
          <p:cNvSpPr txBox="1"/>
          <p:nvPr/>
        </p:nvSpPr>
        <p:spPr>
          <a:xfrm>
            <a:off x="1265858" y="6408854"/>
            <a:ext cx="129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Short term</a:t>
            </a:r>
            <a:endParaRPr lang="en-GB" dirty="0"/>
          </a:p>
        </p:txBody>
      </p:sp>
      <p:sp>
        <p:nvSpPr>
          <p:cNvPr id="32" name="TextBox 31"/>
          <p:cNvSpPr txBox="1"/>
          <p:nvPr/>
        </p:nvSpPr>
        <p:spPr>
          <a:xfrm>
            <a:off x="6156176" y="6408854"/>
            <a:ext cx="1980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Long term</a:t>
            </a:r>
            <a:endParaRPr lang="en-GB" dirty="0"/>
          </a:p>
        </p:txBody>
      </p:sp>
      <p:sp>
        <p:nvSpPr>
          <p:cNvPr id="51" name="TextBox 50"/>
          <p:cNvSpPr txBox="1"/>
          <p:nvPr/>
        </p:nvSpPr>
        <p:spPr>
          <a:xfrm>
            <a:off x="3524074" y="6412686"/>
            <a:ext cx="1870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Medium ter</a:t>
            </a:r>
            <a:r>
              <a:rPr lang="en-GB" dirty="0"/>
              <a:t>m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248292" y="5948580"/>
            <a:ext cx="1154860" cy="397413"/>
          </a:xfrm>
          <a:prstGeom prst="rect">
            <a:avLst/>
          </a:prstGeom>
          <a:noFill/>
        </p:spPr>
        <p:txBody>
          <a:bodyPr wrap="none" lIns="58289" tIns="29145" rIns="58289" bIns="29145" rtlCol="0">
            <a:spAutoFit/>
          </a:bodyPr>
          <a:lstStyle/>
          <a:p>
            <a:pPr algn="ctr"/>
            <a:r>
              <a:rPr lang="en-GB" sz="1100" b="1" dirty="0" smtClean="0"/>
              <a:t>Stellarator viable </a:t>
            </a:r>
          </a:p>
          <a:p>
            <a:pPr algn="ctr"/>
            <a:r>
              <a:rPr lang="en-GB" sz="1100" b="1" dirty="0" smtClean="0"/>
              <a:t>for an FPP?</a:t>
            </a:r>
            <a:endParaRPr lang="en-GB" sz="11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228185" y="3644324"/>
            <a:ext cx="14401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solidFill>
                  <a:schemeClr val="bg1"/>
                </a:solidFill>
              </a:rPr>
              <a:t>Target: third quarter of the century</a:t>
            </a:r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235986" y="4548326"/>
            <a:ext cx="688341" cy="226702"/>
          </a:xfrm>
          <a:prstGeom prst="rect">
            <a:avLst/>
          </a:prstGeom>
          <a:noFill/>
        </p:spPr>
        <p:txBody>
          <a:bodyPr wrap="none" lIns="41630" tIns="20815" rIns="41630" bIns="20815" rtlCol="0">
            <a:spAutoFit/>
          </a:bodyPr>
          <a:lstStyle>
            <a:defPPr>
              <a:defRPr lang="en-US"/>
            </a:defPPr>
            <a:lvl1pPr algn="ctr">
              <a:defRPr sz="1050" b="1"/>
            </a:lvl1pPr>
          </a:lstStyle>
          <a:p>
            <a:r>
              <a:rPr lang="en-GB" sz="1200" dirty="0"/>
              <a:t>Materials</a:t>
            </a:r>
          </a:p>
        </p:txBody>
      </p:sp>
      <p:sp>
        <p:nvSpPr>
          <p:cNvPr id="61" name="Down Arrow 60"/>
          <p:cNvSpPr/>
          <p:nvPr/>
        </p:nvSpPr>
        <p:spPr>
          <a:xfrm>
            <a:off x="5343286" y="2323020"/>
            <a:ext cx="666501" cy="72008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 flipV="1">
            <a:off x="1108511" y="5670258"/>
            <a:ext cx="2671401" cy="31217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tint val="66000"/>
                  <a:satMod val="160000"/>
                </a:schemeClr>
              </a:gs>
              <a:gs pos="50000">
                <a:schemeClr val="accent1">
                  <a:shade val="30000"/>
                  <a:satMod val="115000"/>
                  <a:tint val="44500"/>
                  <a:satMod val="160000"/>
                </a:schemeClr>
              </a:gs>
              <a:gs pos="100000">
                <a:schemeClr val="bg1"/>
              </a:gs>
              <a:gs pos="95000">
                <a:schemeClr val="accent1">
                  <a:shade val="30000"/>
                  <a:satMod val="11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/>
          </a:p>
        </p:txBody>
      </p:sp>
      <p:sp>
        <p:nvSpPr>
          <p:cNvPr id="63" name="TextBox 62"/>
          <p:cNvSpPr txBox="1"/>
          <p:nvPr/>
        </p:nvSpPr>
        <p:spPr>
          <a:xfrm>
            <a:off x="1177595" y="5704581"/>
            <a:ext cx="2674325" cy="243525"/>
          </a:xfrm>
          <a:prstGeom prst="rect">
            <a:avLst/>
          </a:prstGeom>
          <a:noFill/>
        </p:spPr>
        <p:txBody>
          <a:bodyPr wrap="square" lIns="58289" tIns="29145" rIns="58289" bIns="29145" rtlCol="0">
            <a:spAutoFit/>
          </a:bodyPr>
          <a:lstStyle/>
          <a:p>
            <a:r>
              <a:rPr lang="en-GB" sz="1200" b="1" dirty="0" smtClean="0"/>
              <a:t>Back-up strategy: Stellarator </a:t>
            </a:r>
            <a:endParaRPr lang="en-GB" sz="1200" b="1" dirty="0"/>
          </a:p>
        </p:txBody>
      </p:sp>
      <p:sp>
        <p:nvSpPr>
          <p:cNvPr id="64" name="Diamond 63"/>
          <p:cNvSpPr/>
          <p:nvPr/>
        </p:nvSpPr>
        <p:spPr>
          <a:xfrm flipH="1">
            <a:off x="3654000" y="5661276"/>
            <a:ext cx="243416" cy="292040"/>
          </a:xfrm>
          <a:prstGeom prst="diamond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2949" tIns="29145" rIns="22949" bIns="29145" rtlCol="0" anchor="ctr"/>
          <a:lstStyle/>
          <a:p>
            <a:pPr algn="ctr"/>
            <a:endParaRPr lang="en-GB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100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6059016" cy="891216"/>
          </a:xfrm>
        </p:spPr>
        <p:txBody>
          <a:bodyPr/>
          <a:lstStyle/>
          <a:p>
            <a:r>
              <a:rPr lang="en-GB" dirty="0" smtClean="0"/>
              <a:t>Mission </a:t>
            </a:r>
            <a:r>
              <a:rPr lang="en-GB" dirty="0"/>
              <a:t>1: Plasma </a:t>
            </a:r>
            <a:r>
              <a:rPr lang="en-GB" dirty="0" smtClean="0"/>
              <a:t>regimes of operation</a:t>
            </a:r>
            <a:endParaRPr lang="en-GB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3133316" y="980728"/>
            <a:ext cx="5903180" cy="5040560"/>
          </a:xfrm>
        </p:spPr>
        <p:txBody>
          <a:bodyPr>
            <a:normAutofit fontScale="92500" lnSpcReduction="20000"/>
          </a:bodyPr>
          <a:lstStyle/>
          <a:p>
            <a:pPr marL="648000">
              <a:spcAft>
                <a:spcPts val="0"/>
              </a:spcAft>
            </a:pPr>
            <a:r>
              <a:rPr lang="en-GB" dirty="0" smtClean="0"/>
              <a:t>Demonstrate </a:t>
            </a:r>
            <a:r>
              <a:rPr lang="en-GB" dirty="0"/>
              <a:t>and qualify regimes that meet the needs of ITER and </a:t>
            </a:r>
            <a:r>
              <a:rPr lang="en-GB" dirty="0" smtClean="0"/>
              <a:t>DEMO</a:t>
            </a:r>
          </a:p>
          <a:p>
            <a:pPr marL="648000">
              <a:spcAft>
                <a:spcPts val="0"/>
              </a:spcAft>
            </a:pPr>
            <a:endParaRPr lang="en-US" dirty="0" smtClean="0"/>
          </a:p>
          <a:p>
            <a:pPr marL="648000">
              <a:spcAft>
                <a:spcPts val="0"/>
              </a:spcAft>
            </a:pPr>
            <a:r>
              <a:rPr lang="en-US" dirty="0" smtClean="0"/>
              <a:t>High </a:t>
            </a:r>
            <a:r>
              <a:rPr lang="en-US" dirty="0"/>
              <a:t>fusion performance </a:t>
            </a:r>
            <a:r>
              <a:rPr lang="en-US" dirty="0" smtClean="0"/>
              <a:t>with metallic PFCs by improving transport and </a:t>
            </a:r>
            <a:r>
              <a:rPr lang="en-US" dirty="0"/>
              <a:t>by controlling </a:t>
            </a:r>
            <a:r>
              <a:rPr lang="en-US" dirty="0" smtClean="0"/>
              <a:t>MHD instabilities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marL="648000">
              <a:lnSpc>
                <a:spcPts val="2300"/>
              </a:lnSpc>
              <a:spcAft>
                <a:spcPts val="0"/>
              </a:spcAft>
            </a:pPr>
            <a:r>
              <a:rPr lang="en-US" dirty="0"/>
              <a:t>A</a:t>
            </a:r>
            <a:r>
              <a:rPr lang="en-US" dirty="0" smtClean="0"/>
              <a:t>cceptable </a:t>
            </a:r>
            <a:r>
              <a:rPr lang="en-US" dirty="0"/>
              <a:t>power depositions in the </a:t>
            </a:r>
            <a:r>
              <a:rPr lang="en-US" dirty="0" smtClean="0"/>
              <a:t>W </a:t>
            </a:r>
            <a:r>
              <a:rPr lang="en-US" dirty="0" err="1" smtClean="0"/>
              <a:t>divertor</a:t>
            </a:r>
            <a:r>
              <a:rPr lang="en-US" dirty="0"/>
              <a:t>, radiate as much as possible power </a:t>
            </a:r>
            <a:r>
              <a:rPr lang="en-US" dirty="0" smtClean="0"/>
              <a:t> while keeping high performance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648000">
              <a:spcAft>
                <a:spcPts val="0"/>
              </a:spcAft>
            </a:pPr>
            <a:r>
              <a:rPr lang="en-GB" dirty="0"/>
              <a:t>Develop integrated scenarios with </a:t>
            </a:r>
            <a:r>
              <a:rPr lang="en-GB" dirty="0" smtClean="0"/>
              <a:t>controllers (MHD, detached </a:t>
            </a:r>
            <a:r>
              <a:rPr lang="en-GB" dirty="0" err="1" smtClean="0"/>
              <a:t>divertor</a:t>
            </a:r>
            <a:r>
              <a:rPr lang="en-GB" dirty="0" smtClean="0"/>
              <a:t>, dilution…)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648000">
              <a:spcAft>
                <a:spcPts val="0"/>
              </a:spcAft>
            </a:pPr>
            <a:r>
              <a:rPr lang="en-US" dirty="0"/>
              <a:t>Try to achieve steady state conditions</a:t>
            </a:r>
          </a:p>
          <a:p>
            <a:endParaRPr lang="en-US" dirty="0"/>
          </a:p>
        </p:txBody>
      </p:sp>
      <p:pic>
        <p:nvPicPr>
          <p:cNvPr id="6" name="Picture 3" descr="jt60sac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5164" y="1052736"/>
            <a:ext cx="2819400" cy="2209800"/>
          </a:xfrm>
          <a:prstGeom prst="rect">
            <a:avLst/>
          </a:prstGeom>
        </p:spPr>
      </p:pic>
      <p:pic>
        <p:nvPicPr>
          <p:cNvPr id="7" name="Picture 2" descr="iter_plasma_m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164" y="3369636"/>
            <a:ext cx="2474640" cy="2507636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-180528" y="5877272"/>
            <a:ext cx="4464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fontAlgn="auto">
              <a:spcAft>
                <a:spcPts val="0"/>
              </a:spcAft>
            </a:pPr>
            <a:r>
              <a:rPr lang="nl-NL" dirty="0" smtClean="0">
                <a:ea typeface="Verdana" pitchFamily="34" charset="0"/>
                <a:cs typeface="Verdana" pitchFamily="34" charset="0"/>
              </a:rPr>
              <a:t>Preparation on existing devices</a:t>
            </a:r>
            <a:r>
              <a:rPr lang="nl-NL" dirty="0">
                <a:ea typeface="Verdana" pitchFamily="34" charset="0"/>
                <a:cs typeface="Verdana" pitchFamily="34" charset="0"/>
              </a:rPr>
              <a:t>: JET, </a:t>
            </a:r>
            <a:r>
              <a:rPr lang="nl-NL" dirty="0" smtClean="0">
                <a:ea typeface="Verdana" pitchFamily="34" charset="0"/>
                <a:cs typeface="Verdana" pitchFamily="34" charset="0"/>
              </a:rPr>
              <a:t>Medium Sized Tokamaks, JT-60SA </a:t>
            </a:r>
            <a:br>
              <a:rPr lang="nl-NL" dirty="0" smtClean="0">
                <a:ea typeface="Verdana" pitchFamily="34" charset="0"/>
                <a:cs typeface="Verdana" pitchFamily="34" charset="0"/>
              </a:rPr>
            </a:br>
            <a:r>
              <a:rPr lang="nl-NL" dirty="0" smtClean="0">
                <a:solidFill>
                  <a:srgbClr val="0066FF"/>
                </a:solidFill>
                <a:ea typeface="Verdana" pitchFamily="34" charset="0"/>
                <a:cs typeface="Verdana" pitchFamily="34" charset="0"/>
              </a:rPr>
              <a:t>+ other international </a:t>
            </a:r>
            <a:r>
              <a:rPr lang="nl-NL" dirty="0">
                <a:solidFill>
                  <a:srgbClr val="0066FF"/>
                </a:solidFill>
                <a:ea typeface="Verdana" pitchFamily="34" charset="0"/>
                <a:cs typeface="Verdana" pitchFamily="34" charset="0"/>
              </a:rPr>
              <a:t>collaborations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0462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40.tinypic.com/3177cpz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2107" y="4221088"/>
            <a:ext cx="915230" cy="91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6635080" cy="891216"/>
          </a:xfrm>
        </p:spPr>
        <p:txBody>
          <a:bodyPr/>
          <a:lstStyle/>
          <a:p>
            <a:r>
              <a:rPr lang="en-US" dirty="0" smtClean="0"/>
              <a:t>Mission 1: JET and Medium-Size Tokamaks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539552" y="732835"/>
            <a:ext cx="2059968" cy="2428111"/>
            <a:chOff x="840638" y="732835"/>
            <a:chExt cx="2059968" cy="2428111"/>
          </a:xfrm>
        </p:grpSpPr>
        <p:pic>
          <p:nvPicPr>
            <p:cNvPr id="15" name="Picture 19" descr="ILW Wide Angle View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38" y="819249"/>
              <a:ext cx="1787145" cy="2341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ounded Rectangle 18"/>
            <p:cNvSpPr/>
            <p:nvPr/>
          </p:nvSpPr>
          <p:spPr>
            <a:xfrm>
              <a:off x="1992766" y="732835"/>
              <a:ext cx="907840" cy="558501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JET, UK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-36512" y="3529865"/>
            <a:ext cx="3977705" cy="2898353"/>
            <a:chOff x="-36512" y="3529865"/>
            <a:chExt cx="3977705" cy="2898353"/>
          </a:xfrm>
        </p:grpSpPr>
        <p:pic>
          <p:nvPicPr>
            <p:cNvPr id="6150" name="Picture 6" descr="http://www.sps.ch/uploads/pics/Fig_TCV_All_in_colo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3529865"/>
              <a:ext cx="3977705" cy="273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ounded Rectangle 21"/>
            <p:cNvSpPr/>
            <p:nvPr/>
          </p:nvSpPr>
          <p:spPr>
            <a:xfrm>
              <a:off x="179512" y="5869717"/>
              <a:ext cx="1660461" cy="558501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TCV, CH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843808" y="1147192"/>
            <a:ext cx="2551018" cy="2262705"/>
            <a:chOff x="2843808" y="1147192"/>
            <a:chExt cx="2551018" cy="2262705"/>
          </a:xfrm>
        </p:grpSpPr>
        <p:pic>
          <p:nvPicPr>
            <p:cNvPr id="16" name="Picture 15" descr="jt60sacut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43808" y="1147192"/>
              <a:ext cx="2551018" cy="1999447"/>
            </a:xfrm>
            <a:prstGeom prst="rect">
              <a:avLst/>
            </a:prstGeom>
          </p:spPr>
        </p:pic>
        <p:sp>
          <p:nvSpPr>
            <p:cNvPr id="23" name="Rounded Rectangle 22"/>
            <p:cNvSpPr/>
            <p:nvPr/>
          </p:nvSpPr>
          <p:spPr>
            <a:xfrm>
              <a:off x="3941193" y="2851396"/>
              <a:ext cx="1296144" cy="558501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JT-60SA, JA</a:t>
              </a:r>
            </a:p>
            <a:p>
              <a:r>
                <a:rPr lang="en-GB" sz="1400" b="1" dirty="0" smtClean="0">
                  <a:solidFill>
                    <a:schemeClr val="bg1"/>
                  </a:solidFill>
                </a:rPr>
                <a:t>(</a:t>
              </a:r>
              <a:r>
                <a:rPr lang="en-GB" sz="1400" b="1" dirty="0">
                  <a:solidFill>
                    <a:schemeClr val="bg1"/>
                  </a:solidFill>
                </a:rPr>
                <a:t>S</a:t>
              </a:r>
              <a:r>
                <a:rPr lang="en-GB" sz="1400" b="1" dirty="0" smtClean="0">
                  <a:solidFill>
                    <a:schemeClr val="bg1"/>
                  </a:solidFill>
                </a:rPr>
                <a:t>tart </a:t>
              </a:r>
              <a:r>
                <a:rPr lang="en-GB" sz="1400" b="1" dirty="0">
                  <a:solidFill>
                    <a:schemeClr val="bg1"/>
                  </a:solidFill>
                </a:rPr>
                <a:t>in </a:t>
              </a:r>
              <a:r>
                <a:rPr lang="en-GB" sz="1400" b="1" dirty="0" smtClean="0">
                  <a:solidFill>
                    <a:schemeClr val="bg1"/>
                  </a:solidFill>
                </a:rPr>
                <a:t>2020)</a:t>
              </a:r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027638" y="732834"/>
            <a:ext cx="3780928" cy="2449644"/>
            <a:chOff x="5027638" y="732834"/>
            <a:chExt cx="3780928" cy="2449644"/>
          </a:xfrm>
        </p:grpSpPr>
        <p:pic>
          <p:nvPicPr>
            <p:cNvPr id="6148" name="Picture 4" descr="http://www.fusenet.eu/sites/default/files/mar_2013_asdex_upgrade_inside_copyright_volker_steger_w500_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819249"/>
              <a:ext cx="3228454" cy="2363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ounded Rectangle 19"/>
            <p:cNvSpPr/>
            <p:nvPr/>
          </p:nvSpPr>
          <p:spPr>
            <a:xfrm>
              <a:off x="5027638" y="732834"/>
              <a:ext cx="1848617" cy="558501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ASDEX Upgrade, Munich, DE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335299" y="3641332"/>
            <a:ext cx="2775237" cy="2786885"/>
            <a:chOff x="3335299" y="3641332"/>
            <a:chExt cx="2775237" cy="2786885"/>
          </a:xfrm>
        </p:grpSpPr>
        <p:pic>
          <p:nvPicPr>
            <p:cNvPr id="17" name="Picture 2" descr="iter_plasma_me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35896" y="3641332"/>
              <a:ext cx="2474640" cy="2507636"/>
            </a:xfrm>
            <a:prstGeom prst="rect">
              <a:avLst/>
            </a:prstGeom>
            <a:noFill/>
          </p:spPr>
        </p:pic>
        <p:sp>
          <p:nvSpPr>
            <p:cNvPr id="24" name="Rounded Rectangle 23"/>
            <p:cNvSpPr/>
            <p:nvPr/>
          </p:nvSpPr>
          <p:spPr>
            <a:xfrm>
              <a:off x="3335299" y="5869716"/>
              <a:ext cx="1656184" cy="558501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ITER</a:t>
              </a:r>
            </a:p>
            <a:p>
              <a:r>
                <a:rPr lang="en-GB" sz="1400" b="1" dirty="0" smtClean="0">
                  <a:solidFill>
                    <a:schemeClr val="bg1"/>
                  </a:solidFill>
                </a:rPr>
                <a:t>(Our target device)</a:t>
              </a:r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63867" y="3383288"/>
            <a:ext cx="2944699" cy="3044928"/>
            <a:chOff x="5863867" y="3383288"/>
            <a:chExt cx="2944699" cy="3044928"/>
          </a:xfrm>
        </p:grpSpPr>
        <p:pic>
          <p:nvPicPr>
            <p:cNvPr id="6152" name="Picture 8" descr="https://www.euro-fusion.org/wpcms/wp-content/uploads/2011/07/article_09B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1616" y="3383288"/>
              <a:ext cx="2266950" cy="2852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ounded Rectangle 20"/>
            <p:cNvSpPr/>
            <p:nvPr/>
          </p:nvSpPr>
          <p:spPr>
            <a:xfrm>
              <a:off x="5863867" y="5869715"/>
              <a:ext cx="2092509" cy="558501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MAST Upgrade, UK</a:t>
              </a:r>
            </a:p>
            <a:p>
              <a:r>
                <a:rPr lang="en-GB" sz="1400" b="1" dirty="0" smtClean="0">
                  <a:solidFill>
                    <a:schemeClr val="bg1"/>
                  </a:solidFill>
                </a:rPr>
                <a:t>(</a:t>
              </a:r>
              <a:r>
                <a:rPr lang="en-GB" sz="1400" b="1" dirty="0">
                  <a:solidFill>
                    <a:schemeClr val="bg1"/>
                  </a:solidFill>
                </a:rPr>
                <a:t>S</a:t>
              </a:r>
              <a:r>
                <a:rPr lang="en-GB" sz="1400" b="1" dirty="0" smtClean="0">
                  <a:solidFill>
                    <a:schemeClr val="bg1"/>
                  </a:solidFill>
                </a:rPr>
                <a:t>tart </a:t>
              </a:r>
              <a:r>
                <a:rPr lang="en-GB" sz="1400" b="1" dirty="0">
                  <a:solidFill>
                    <a:schemeClr val="bg1"/>
                  </a:solidFill>
                </a:rPr>
                <a:t>in </a:t>
              </a:r>
              <a:r>
                <a:rPr lang="en-GB" sz="1400" b="1" dirty="0" smtClean="0">
                  <a:solidFill>
                    <a:schemeClr val="bg1"/>
                  </a:solidFill>
                </a:rPr>
                <a:t>2017)</a:t>
              </a:r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22295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76200" y="90488"/>
            <a:ext cx="1524000" cy="823912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US" sz="4800">
                <a:solidFill>
                  <a:srgbClr val="FFFF00"/>
                </a:solidFill>
                <a:ea typeface="ＭＳ Ｐゴシック" pitchFamily="-109" charset="-128"/>
              </a:rPr>
              <a:t>JET </a:t>
            </a:r>
          </a:p>
        </p:txBody>
      </p:sp>
      <p:pic>
        <p:nvPicPr>
          <p:cNvPr id="3584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06388"/>
            <a:ext cx="9296400" cy="74930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Picture 2" descr="445fec66-c76b-4c3f-9218-35df7673a10d@ef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869" y="6381328"/>
            <a:ext cx="822731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727623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5252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Introduction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 smtClean="0"/>
              <a:t>What is fusion?</a:t>
            </a:r>
          </a:p>
          <a:p>
            <a:pPr lvl="1"/>
            <a:r>
              <a:rPr lang="en-US" dirty="0" smtClean="0"/>
              <a:t>Why do we want it?</a:t>
            </a:r>
          </a:p>
          <a:p>
            <a:pPr lvl="1"/>
            <a:r>
              <a:rPr lang="en-US" dirty="0" smtClean="0"/>
              <a:t>How can we do it on Earth?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European Fusion Roadmap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 smtClean="0"/>
              <a:t>Overview</a:t>
            </a:r>
          </a:p>
          <a:p>
            <a:pPr lvl="1"/>
            <a:r>
              <a:rPr lang="en-US" dirty="0" smtClean="0"/>
              <a:t>8 missions (challenges)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Conclusion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4896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A78A1487-357F-4D00-837C-B4568E5554D6" descr="image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0429" y="1052736"/>
            <a:ext cx="5656629" cy="532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3237903" y="2530546"/>
            <a:ext cx="641633" cy="58936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22"/>
          <p:cNvSpPr txBox="1">
            <a:spLocks noChangeArrowheads="1"/>
          </p:cNvSpPr>
          <p:nvPr/>
        </p:nvSpPr>
        <p:spPr bwMode="auto">
          <a:xfrm>
            <a:off x="2123728" y="2055767"/>
            <a:ext cx="1137940" cy="6463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3MA ILW</a:t>
            </a:r>
          </a:p>
          <a:p>
            <a:pPr algn="ctr"/>
            <a:r>
              <a:rPr lang="en-GB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(2016)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0" dirty="0" smtClean="0"/>
              <a:t>Latest progress: </a:t>
            </a:r>
            <a:br>
              <a:rPr lang="en-GB" sz="2400" b="0" dirty="0" smtClean="0"/>
            </a:br>
            <a:r>
              <a:rPr lang="en-GB" sz="2400" b="0" dirty="0" smtClean="0"/>
              <a:t>ITER Baseline Operation at ~30MW 3MA/2.7T</a:t>
            </a:r>
            <a:endParaRPr lang="en-GB" sz="2400" b="0" dirty="0"/>
          </a:p>
        </p:txBody>
      </p:sp>
      <p:sp>
        <p:nvSpPr>
          <p:cNvPr id="7" name="Oval 6"/>
          <p:cNvSpPr/>
          <p:nvPr/>
        </p:nvSpPr>
        <p:spPr>
          <a:xfrm>
            <a:off x="5011495" y="2011650"/>
            <a:ext cx="475730" cy="39211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5293845" y="2380431"/>
            <a:ext cx="626051" cy="1552625"/>
          </a:xfrm>
          <a:custGeom>
            <a:avLst/>
            <a:gdLst>
              <a:gd name="connsiteX0" fmla="*/ 0 w 246292"/>
              <a:gd name="connsiteY0" fmla="*/ 846583 h 846583"/>
              <a:gd name="connsiteX1" fmla="*/ 245798 w 246292"/>
              <a:gd name="connsiteY1" fmla="*/ 368673 h 846583"/>
              <a:gd name="connsiteX2" fmla="*/ 68277 w 246292"/>
              <a:gd name="connsiteY2" fmla="*/ 0 h 846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292" h="846583">
                <a:moveTo>
                  <a:pt x="0" y="846583"/>
                </a:moveTo>
                <a:cubicBezTo>
                  <a:pt x="117209" y="678176"/>
                  <a:pt x="234419" y="509770"/>
                  <a:pt x="245798" y="368673"/>
                </a:cubicBezTo>
                <a:cubicBezTo>
                  <a:pt x="257177" y="227576"/>
                  <a:pt x="68277" y="0"/>
                  <a:pt x="68277" y="0"/>
                </a:cubicBezTo>
              </a:path>
            </a:pathLst>
          </a:custGeom>
          <a:ln w="57150">
            <a:solidFill>
              <a:srgbClr val="002060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Box 18"/>
          <p:cNvSpPr txBox="1">
            <a:spLocks noChangeArrowheads="1"/>
          </p:cNvSpPr>
          <p:nvPr/>
        </p:nvSpPr>
        <p:spPr bwMode="auto">
          <a:xfrm>
            <a:off x="6788279" y="5481624"/>
            <a:ext cx="199887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cs typeface="Arial" charset="0"/>
              </a:rPr>
              <a:t>[Nunes </a:t>
            </a:r>
            <a:r>
              <a:rPr lang="en-GB" sz="1400" b="1" dirty="0" smtClean="0">
                <a:solidFill>
                  <a:srgbClr val="002060"/>
                </a:solidFill>
                <a:cs typeface="Arial" charset="0"/>
              </a:rPr>
              <a:t>2016</a:t>
            </a:r>
            <a:r>
              <a:rPr lang="en-GB" sz="1400" b="1" dirty="0" smtClean="0">
                <a:cs typeface="Arial" charset="0"/>
              </a:rPr>
              <a:t>]</a:t>
            </a:r>
            <a:r>
              <a:rPr lang="en-GB" sz="1400" dirty="0" smtClean="0">
                <a:cs typeface="Arial" charset="0"/>
              </a:rPr>
              <a:t> </a:t>
            </a:r>
            <a:endParaRPr lang="en-GB" sz="1400" dirty="0">
              <a:cs typeface="Arial" charset="0"/>
            </a:endParaRP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4716016" y="3933056"/>
            <a:ext cx="14088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002060"/>
                </a:solidFill>
                <a:latin typeface="Calibri" pitchFamily="34" charset="0"/>
              </a:rPr>
              <a:t>2018/19</a:t>
            </a:r>
          </a:p>
          <a:p>
            <a:pPr algn="ctr"/>
            <a:r>
              <a:rPr lang="en-GB" b="1" dirty="0" smtClean="0">
                <a:solidFill>
                  <a:srgbClr val="002060"/>
                </a:solidFill>
                <a:latin typeface="Calibri" pitchFamily="34" charset="0"/>
              </a:rPr>
              <a:t>Objective</a:t>
            </a:r>
            <a:endParaRPr lang="en-GB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60596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8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7643192" cy="891216"/>
          </a:xfrm>
        </p:spPr>
        <p:txBody>
          <a:bodyPr>
            <a:normAutofit/>
          </a:bodyPr>
          <a:lstStyle/>
          <a:p>
            <a:r>
              <a:rPr lang="en-GB" dirty="0" smtClean="0"/>
              <a:t>TCV Snowflake divertor experiments confirm predicted radiation trapping in N seeded discharges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0112" y="1484784"/>
            <a:ext cx="3456384" cy="4410750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Edge fluid modelling suggested N radiation will be trapped between primary and secondary X-point in SF</a:t>
            </a:r>
            <a:r>
              <a:rPr lang="en-GB" baseline="30000" dirty="0" smtClean="0"/>
              <a:t>-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r>
              <a:rPr lang="en-GB" dirty="0" smtClean="0"/>
              <a:t>Radiation trapped away from core plasma.</a:t>
            </a:r>
          </a:p>
          <a:p>
            <a:r>
              <a:rPr lang="en-GB" dirty="0" smtClean="0"/>
              <a:t>Trapping observed in experiment. </a:t>
            </a:r>
          </a:p>
          <a:p>
            <a:pPr marL="0" indent="0">
              <a:buNone/>
            </a:pPr>
            <a:endParaRPr lang="en-GB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341382" y="1052736"/>
            <a:ext cx="5238730" cy="4842798"/>
            <a:chOff x="341382" y="1052736"/>
            <a:chExt cx="4336397" cy="4008661"/>
          </a:xfrm>
        </p:grpSpPr>
        <p:pic>
          <p:nvPicPr>
            <p:cNvPr id="8" name="Picture 7" descr="BOLO_52065t1.400_BT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41382" y="1067553"/>
              <a:ext cx="2592288" cy="3873183"/>
            </a:xfrm>
            <a:prstGeom prst="rect">
              <a:avLst/>
            </a:prstGeom>
          </p:spPr>
        </p:pic>
        <p:pic>
          <p:nvPicPr>
            <p:cNvPr id="6" name="Picture 5" descr="BOLO_52322_legend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613514" y="1173397"/>
              <a:ext cx="1064265" cy="3888000"/>
            </a:xfrm>
            <a:prstGeom prst="rect">
              <a:avLst/>
            </a:prstGeom>
          </p:spPr>
        </p:pic>
        <p:pic>
          <p:nvPicPr>
            <p:cNvPr id="7" name="Picture 6" descr="BOLO_52322t1.500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979712" y="1052736"/>
              <a:ext cx="1397250" cy="3888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97971" y="2668270"/>
              <a:ext cx="633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  <a:latin typeface="Arial"/>
                  <a:cs typeface="Arial"/>
                </a:rPr>
                <a:t>LSN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82024" y="1916832"/>
              <a:ext cx="5308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  <a:latin typeface="Arial"/>
                  <a:cs typeface="Arial"/>
                </a:rPr>
                <a:t>SF</a:t>
              </a:r>
              <a:r>
                <a:rPr lang="en-GB" baseline="30000" dirty="0" smtClean="0">
                  <a:solidFill>
                    <a:schemeClr val="bg1"/>
                  </a:solidFill>
                  <a:latin typeface="Arial"/>
                  <a:cs typeface="Arial"/>
                </a:rPr>
                <a:t>-</a:t>
              </a:r>
              <a:endParaRPr lang="en-GB" dirty="0" smtClean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719074" y="6206689"/>
            <a:ext cx="3042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H. </a:t>
            </a:r>
            <a:r>
              <a:rPr lang="en-GB" sz="1600" i="1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Reimerdes</a:t>
            </a:r>
            <a:r>
              <a:rPr lang="en-GB" sz="16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, IAEA FEC 2016</a:t>
            </a:r>
          </a:p>
        </p:txBody>
      </p:sp>
      <p:pic>
        <p:nvPicPr>
          <p:cNvPr id="14" name="Picture 13" descr="400px-EPFL-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249330"/>
            <a:ext cx="1232971" cy="59182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60232" y="3281343"/>
            <a:ext cx="2024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T. Lunt, PPCF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60762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-99392"/>
            <a:ext cx="6752431" cy="891216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latin typeface="+mn-lt"/>
              </a:rPr>
              <a:t>Mission 2: Materials one can lay on the sun</a:t>
            </a:r>
          </a:p>
        </p:txBody>
      </p:sp>
      <p:sp>
        <p:nvSpPr>
          <p:cNvPr id="62467" name="Rectangle 3"/>
          <p:cNvSpPr>
            <a:spLocks noGrp="1"/>
          </p:cNvSpPr>
          <p:nvPr>
            <p:ph idx="1"/>
          </p:nvPr>
        </p:nvSpPr>
        <p:spPr>
          <a:xfrm>
            <a:off x="457200" y="3324224"/>
            <a:ext cx="8229600" cy="298509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 dirty="0" smtClean="0"/>
              <a:t>		     </a:t>
            </a:r>
            <a:r>
              <a:rPr lang="en-US" sz="2400" dirty="0" smtClean="0">
                <a:solidFill>
                  <a:srgbClr val="000000"/>
                </a:solidFill>
              </a:rPr>
              <a:t>~1	           &lt;10                 85                 2000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095500" y="4113213"/>
            <a:ext cx="1752600" cy="228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6200" y="4837113"/>
            <a:ext cx="2057400" cy="1752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305300" y="4722813"/>
            <a:ext cx="2362200" cy="16764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1382713"/>
            <a:ext cx="2209800" cy="19415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6247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1620838"/>
            <a:ext cx="2209800" cy="170338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62473" name="AutoShape 9"/>
          <p:cNvSpPr>
            <a:spLocks noChangeArrowheads="1"/>
          </p:cNvSpPr>
          <p:nvPr/>
        </p:nvSpPr>
        <p:spPr bwMode="auto">
          <a:xfrm>
            <a:off x="2286000" y="3783013"/>
            <a:ext cx="6324600" cy="533400"/>
          </a:xfrm>
          <a:prstGeom prst="rightArrow">
            <a:avLst>
              <a:gd name="adj1" fmla="val 50000"/>
              <a:gd name="adj2" fmla="val 296429"/>
            </a:avLst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en-GB"/>
          </a:p>
        </p:txBody>
      </p:sp>
      <p:sp>
        <p:nvSpPr>
          <p:cNvPr id="62474" name="AutoShape 10"/>
          <p:cNvSpPr>
            <a:spLocks noChangeArrowheads="1"/>
          </p:cNvSpPr>
          <p:nvPr/>
        </p:nvSpPr>
        <p:spPr bwMode="auto">
          <a:xfrm>
            <a:off x="685800" y="3783013"/>
            <a:ext cx="8001000" cy="533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noFill/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62475" name="AutoShape 11"/>
          <p:cNvSpPr>
            <a:spLocks noChangeArrowheads="1"/>
          </p:cNvSpPr>
          <p:nvPr/>
        </p:nvSpPr>
        <p:spPr bwMode="auto">
          <a:xfrm>
            <a:off x="685800" y="3440113"/>
            <a:ext cx="8077200" cy="106838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075 h 21600"/>
              <a:gd name="T14" fmla="*/ 20716 w 21600"/>
              <a:gd name="T15" fmla="*/ 1552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9579" y="0"/>
                </a:moveTo>
                <a:lnTo>
                  <a:pt x="19579" y="6075"/>
                </a:lnTo>
                <a:lnTo>
                  <a:pt x="3375" y="6075"/>
                </a:lnTo>
                <a:lnTo>
                  <a:pt x="3375" y="15525"/>
                </a:lnTo>
                <a:lnTo>
                  <a:pt x="19579" y="15525"/>
                </a:lnTo>
                <a:lnTo>
                  <a:pt x="1957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6075"/>
                </a:moveTo>
                <a:lnTo>
                  <a:pt x="1350" y="15525"/>
                </a:lnTo>
                <a:lnTo>
                  <a:pt x="2700" y="15525"/>
                </a:lnTo>
                <a:lnTo>
                  <a:pt x="2700" y="6075"/>
                </a:lnTo>
                <a:close/>
              </a:path>
              <a:path w="21600" h="21600">
                <a:moveTo>
                  <a:pt x="0" y="6075"/>
                </a:moveTo>
                <a:lnTo>
                  <a:pt x="0" y="15525"/>
                </a:lnTo>
                <a:lnTo>
                  <a:pt x="675" y="15525"/>
                </a:lnTo>
                <a:lnTo>
                  <a:pt x="675" y="6075"/>
                </a:lnTo>
                <a:close/>
              </a:path>
            </a:pathLst>
          </a:custGeom>
          <a:gradFill rotWithShape="1">
            <a:gsLst>
              <a:gs pos="0">
                <a:srgbClr val="6600FF"/>
              </a:gs>
              <a:gs pos="100000">
                <a:srgbClr val="FF0000"/>
              </a:gs>
            </a:gsLst>
            <a:lin ang="0" scaled="1"/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2800">
                <a:solidFill>
                  <a:srgbClr val="000000"/>
                </a:solidFill>
                <a:latin typeface="Trebuchet MS" pitchFamily="34" charset="0"/>
              </a:rPr>
              <a:t>Power load [MW/m</a:t>
            </a:r>
            <a:r>
              <a:rPr lang="en-US" sz="2800" baseline="30000">
                <a:solidFill>
                  <a:srgbClr val="000000"/>
                </a:solidFill>
                <a:latin typeface="Trebuchet MS" pitchFamily="34" charset="0"/>
              </a:rPr>
              <a:t>2</a:t>
            </a:r>
            <a:r>
              <a:rPr lang="en-US" sz="2800">
                <a:solidFill>
                  <a:srgbClr val="000000"/>
                </a:solidFill>
                <a:latin typeface="Trebuchet MS" pitchFamily="34" charset="0"/>
              </a:rPr>
              <a:t>]</a:t>
            </a:r>
          </a:p>
        </p:txBody>
      </p:sp>
      <p:sp>
        <p:nvSpPr>
          <p:cNvPr id="62476" name="Text Box 12"/>
          <p:cNvSpPr txBox="1">
            <a:spLocks noChangeArrowheads="1"/>
          </p:cNvSpPr>
          <p:nvPr/>
        </p:nvSpPr>
        <p:spPr bwMode="auto">
          <a:xfrm>
            <a:off x="593725" y="1068388"/>
            <a:ext cx="2160588" cy="3365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1600">
                <a:latin typeface="Trebuchet MS" pitchFamily="34" charset="0"/>
              </a:rPr>
              <a:t>Rolls Royce Trent 900</a:t>
            </a:r>
          </a:p>
        </p:txBody>
      </p:sp>
      <p:sp>
        <p:nvSpPr>
          <p:cNvPr id="62477" name="Text Box 13"/>
          <p:cNvSpPr txBox="1">
            <a:spLocks noChangeArrowheads="1"/>
          </p:cNvSpPr>
          <p:nvPr/>
        </p:nvSpPr>
        <p:spPr bwMode="auto">
          <a:xfrm>
            <a:off x="2030413" y="6132513"/>
            <a:ext cx="1685925" cy="3365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1600">
                <a:latin typeface="Trebuchet MS" pitchFamily="34" charset="0"/>
              </a:rPr>
              <a:t>Re-entry vehicle</a:t>
            </a:r>
          </a:p>
        </p:txBody>
      </p:sp>
      <p:sp>
        <p:nvSpPr>
          <p:cNvPr id="62478" name="Text Box 14"/>
          <p:cNvSpPr txBox="1">
            <a:spLocks noChangeArrowheads="1"/>
          </p:cNvSpPr>
          <p:nvPr/>
        </p:nvSpPr>
        <p:spPr bwMode="auto">
          <a:xfrm>
            <a:off x="6400800" y="1052513"/>
            <a:ext cx="1617663" cy="3365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1600" b="1">
                <a:solidFill>
                  <a:srgbClr val="FF0066"/>
                </a:solidFill>
                <a:latin typeface="Trebuchet MS" pitchFamily="34" charset="0"/>
              </a:rPr>
              <a:t>ITER transients</a:t>
            </a:r>
          </a:p>
        </p:txBody>
      </p:sp>
      <p:sp>
        <p:nvSpPr>
          <p:cNvPr id="62479" name="Text Box 15"/>
          <p:cNvSpPr txBox="1">
            <a:spLocks noChangeArrowheads="1"/>
          </p:cNvSpPr>
          <p:nvPr/>
        </p:nvSpPr>
        <p:spPr bwMode="auto">
          <a:xfrm>
            <a:off x="6372225" y="5445125"/>
            <a:ext cx="1881188" cy="3365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1600">
                <a:latin typeface="Trebuchet MS" pitchFamily="34" charset="0"/>
              </a:rPr>
              <a:t>Ariane 5/Vulcain 2</a:t>
            </a:r>
          </a:p>
        </p:txBody>
      </p:sp>
      <p:sp>
        <p:nvSpPr>
          <p:cNvPr id="62480" name="Text Box 16"/>
          <p:cNvSpPr txBox="1">
            <a:spLocks noChangeArrowheads="1"/>
          </p:cNvSpPr>
          <p:nvPr/>
        </p:nvSpPr>
        <p:spPr bwMode="auto">
          <a:xfrm>
            <a:off x="152400" y="4316413"/>
            <a:ext cx="609600" cy="3365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1600">
                <a:latin typeface="Trebuchet MS" pitchFamily="34" charset="0"/>
              </a:rPr>
              <a:t>HWR</a:t>
            </a:r>
          </a:p>
        </p:txBody>
      </p:sp>
      <p:pic>
        <p:nvPicPr>
          <p:cNvPr id="62481" name="Picture 17" descr="Cutaway_In-Vessel(A4)"/>
          <p:cNvPicPr>
            <a:picLocks noChangeAspect="1" noChangeArrowheads="1"/>
          </p:cNvPicPr>
          <p:nvPr/>
        </p:nvPicPr>
        <p:blipFill>
          <a:blip r:embed="rId8" cstate="print"/>
          <a:srcRect t="63992" r="50130"/>
          <a:stretch>
            <a:fillRect/>
          </a:stretch>
        </p:blipFill>
        <p:spPr bwMode="auto">
          <a:xfrm>
            <a:off x="3276600" y="1419225"/>
            <a:ext cx="1549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82" name="Text Box 18"/>
          <p:cNvSpPr txBox="1">
            <a:spLocks noChangeArrowheads="1"/>
          </p:cNvSpPr>
          <p:nvPr/>
        </p:nvSpPr>
        <p:spPr bwMode="auto">
          <a:xfrm>
            <a:off x="3200400" y="1052513"/>
            <a:ext cx="1835150" cy="3365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1600" b="1">
                <a:solidFill>
                  <a:srgbClr val="FF0066"/>
                </a:solidFill>
                <a:latin typeface="Trebuchet MS" pitchFamily="34" charset="0"/>
              </a:rPr>
              <a:t>ITER steady-state</a:t>
            </a:r>
          </a:p>
        </p:txBody>
      </p:sp>
    </p:spTree>
    <p:extLst>
      <p:ext uri="{BB962C8B-B14F-4D97-AF65-F5344CB8AC3E}">
        <p14:creationId xmlns:p14="http://schemas.microsoft.com/office/powerpoint/2010/main" xmlns="" val="3214442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 descr="thinlay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875"/>
            <a:ext cx="4021138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2700338" y="457200"/>
            <a:ext cx="6254750" cy="3919538"/>
            <a:chOff x="1701" y="288"/>
            <a:chExt cx="3940" cy="2469"/>
          </a:xfrm>
        </p:grpSpPr>
        <p:pic>
          <p:nvPicPr>
            <p:cNvPr id="64547" name="Picture 2" descr="thin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84" y="288"/>
              <a:ext cx="2857" cy="2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48" name="Line 4"/>
            <p:cNvSpPr>
              <a:spLocks noChangeShapeType="1"/>
            </p:cNvSpPr>
            <p:nvPr/>
          </p:nvSpPr>
          <p:spPr bwMode="auto">
            <a:xfrm flipV="1">
              <a:off x="1701" y="1933"/>
              <a:ext cx="1179" cy="6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64549" name="Line 5"/>
            <p:cNvSpPr>
              <a:spLocks noChangeShapeType="1"/>
            </p:cNvSpPr>
            <p:nvPr/>
          </p:nvSpPr>
          <p:spPr bwMode="auto">
            <a:xfrm>
              <a:off x="3204" y="2478"/>
              <a:ext cx="317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64550" name="Line 6"/>
            <p:cNvSpPr>
              <a:spLocks noChangeShapeType="1"/>
            </p:cNvSpPr>
            <p:nvPr/>
          </p:nvSpPr>
          <p:spPr bwMode="auto">
            <a:xfrm flipH="1" flipV="1">
              <a:off x="3539" y="2617"/>
              <a:ext cx="318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64551" name="Line 7"/>
            <p:cNvSpPr>
              <a:spLocks noChangeShapeType="1"/>
            </p:cNvSpPr>
            <p:nvPr/>
          </p:nvSpPr>
          <p:spPr bwMode="auto">
            <a:xfrm flipH="1">
              <a:off x="3501" y="2578"/>
              <a:ext cx="54" cy="179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64552" name="Line 8"/>
            <p:cNvSpPr>
              <a:spLocks noChangeShapeType="1"/>
            </p:cNvSpPr>
            <p:nvPr/>
          </p:nvSpPr>
          <p:spPr bwMode="auto">
            <a:xfrm flipH="1">
              <a:off x="3478" y="2567"/>
              <a:ext cx="54" cy="179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64553" name="Text Box 9"/>
            <p:cNvSpPr txBox="1">
              <a:spLocks noChangeArrowheads="1"/>
            </p:cNvSpPr>
            <p:nvPr/>
          </p:nvSpPr>
          <p:spPr bwMode="auto">
            <a:xfrm rot="1315573">
              <a:off x="3572" y="2547"/>
              <a:ext cx="42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ea typeface="ＭＳ Ｐゴシック" pitchFamily="-109" charset="-128"/>
                </a:rPr>
                <a:t>20mm</a:t>
              </a:r>
              <a:endParaRPr lang="en-GB" sz="1400">
                <a:ea typeface="ＭＳ Ｐゴシック" pitchFamily="-109" charset="-128"/>
              </a:endParaRPr>
            </a:p>
          </p:txBody>
        </p:sp>
      </p:grp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838200" y="1331913"/>
            <a:ext cx="1966913" cy="3454400"/>
            <a:chOff x="528" y="839"/>
            <a:chExt cx="1239" cy="2176"/>
          </a:xfrm>
        </p:grpSpPr>
        <p:sp>
          <p:nvSpPr>
            <p:cNvPr id="64534" name="AutoShape 20"/>
            <p:cNvSpPr>
              <a:spLocks noChangeArrowheads="1"/>
            </p:cNvSpPr>
            <p:nvPr/>
          </p:nvSpPr>
          <p:spPr bwMode="auto">
            <a:xfrm rot="10672499">
              <a:off x="528" y="1919"/>
              <a:ext cx="327" cy="210"/>
            </a:xfrm>
            <a:prstGeom prst="rightArrow">
              <a:avLst>
                <a:gd name="adj1" fmla="val 29407"/>
                <a:gd name="adj2" fmla="val 72378"/>
              </a:avLst>
            </a:prstGeom>
            <a:solidFill>
              <a:srgbClr val="FF66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>
                <a:ea typeface="ＭＳ Ｐゴシック" pitchFamily="-109" charset="-128"/>
              </a:endParaRPr>
            </a:p>
          </p:txBody>
        </p:sp>
        <p:sp>
          <p:nvSpPr>
            <p:cNvPr id="64535" name="AutoShape 21"/>
            <p:cNvSpPr>
              <a:spLocks noChangeArrowheads="1"/>
            </p:cNvSpPr>
            <p:nvPr/>
          </p:nvSpPr>
          <p:spPr bwMode="auto">
            <a:xfrm rot="-4006809">
              <a:off x="1047" y="894"/>
              <a:ext cx="327" cy="218"/>
            </a:xfrm>
            <a:prstGeom prst="rightArrow">
              <a:avLst>
                <a:gd name="adj1" fmla="val 29407"/>
                <a:gd name="adj2" fmla="val 69722"/>
              </a:avLst>
            </a:prstGeom>
            <a:solidFill>
              <a:srgbClr val="FF66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>
                <a:ea typeface="ＭＳ Ｐゴシック" pitchFamily="-109" charset="-128"/>
              </a:endParaRPr>
            </a:p>
          </p:txBody>
        </p:sp>
        <p:sp>
          <p:nvSpPr>
            <p:cNvPr id="64536" name="AutoShape 22"/>
            <p:cNvSpPr>
              <a:spLocks noChangeArrowheads="1"/>
            </p:cNvSpPr>
            <p:nvPr/>
          </p:nvSpPr>
          <p:spPr bwMode="auto">
            <a:xfrm rot="-2031561">
              <a:off x="1241" y="1134"/>
              <a:ext cx="327" cy="258"/>
            </a:xfrm>
            <a:prstGeom prst="rightArrow">
              <a:avLst>
                <a:gd name="adj1" fmla="val 29407"/>
                <a:gd name="adj2" fmla="val 58913"/>
              </a:avLst>
            </a:prstGeom>
            <a:solidFill>
              <a:srgbClr val="FF66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>
                <a:ea typeface="ＭＳ Ｐゴシック" pitchFamily="-109" charset="-128"/>
              </a:endParaRPr>
            </a:p>
          </p:txBody>
        </p:sp>
        <p:sp>
          <p:nvSpPr>
            <p:cNvPr id="64537" name="AutoShape 23"/>
            <p:cNvSpPr>
              <a:spLocks noChangeArrowheads="1"/>
            </p:cNvSpPr>
            <p:nvPr/>
          </p:nvSpPr>
          <p:spPr bwMode="auto">
            <a:xfrm rot="-995618">
              <a:off x="1377" y="1462"/>
              <a:ext cx="327" cy="258"/>
            </a:xfrm>
            <a:prstGeom prst="rightArrow">
              <a:avLst>
                <a:gd name="adj1" fmla="val 49037"/>
                <a:gd name="adj2" fmla="val 57551"/>
              </a:avLst>
            </a:prstGeom>
            <a:solidFill>
              <a:srgbClr val="FF66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>
                <a:ea typeface="ＭＳ Ｐゴシック" pitchFamily="-109" charset="-128"/>
              </a:endParaRPr>
            </a:p>
          </p:txBody>
        </p:sp>
        <p:sp>
          <p:nvSpPr>
            <p:cNvPr id="64538" name="AutoShape 24"/>
            <p:cNvSpPr>
              <a:spLocks noChangeArrowheads="1"/>
            </p:cNvSpPr>
            <p:nvPr/>
          </p:nvSpPr>
          <p:spPr bwMode="auto">
            <a:xfrm>
              <a:off x="1440" y="1872"/>
              <a:ext cx="327" cy="258"/>
            </a:xfrm>
            <a:prstGeom prst="rightArrow">
              <a:avLst>
                <a:gd name="adj1" fmla="val 53491"/>
                <a:gd name="adj2" fmla="val 43797"/>
              </a:avLst>
            </a:prstGeom>
            <a:solidFill>
              <a:srgbClr val="FF66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>
                <a:ea typeface="ＭＳ Ｐゴシック" pitchFamily="-109" charset="-128"/>
              </a:endParaRPr>
            </a:p>
          </p:txBody>
        </p:sp>
        <p:sp>
          <p:nvSpPr>
            <p:cNvPr id="64539" name="AutoShape 25"/>
            <p:cNvSpPr>
              <a:spLocks noChangeArrowheads="1"/>
            </p:cNvSpPr>
            <p:nvPr/>
          </p:nvSpPr>
          <p:spPr bwMode="auto">
            <a:xfrm rot="-7303813">
              <a:off x="723" y="903"/>
              <a:ext cx="327" cy="242"/>
            </a:xfrm>
            <a:prstGeom prst="rightArrow">
              <a:avLst>
                <a:gd name="adj1" fmla="val 29407"/>
                <a:gd name="adj2" fmla="val 62808"/>
              </a:avLst>
            </a:prstGeom>
            <a:solidFill>
              <a:srgbClr val="FF66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>
                <a:ea typeface="ＭＳ Ｐゴシック" pitchFamily="-109" charset="-128"/>
              </a:endParaRPr>
            </a:p>
          </p:txBody>
        </p:sp>
        <p:sp>
          <p:nvSpPr>
            <p:cNvPr id="64540" name="AutoShape 26"/>
            <p:cNvSpPr>
              <a:spLocks noChangeArrowheads="1"/>
            </p:cNvSpPr>
            <p:nvPr/>
          </p:nvSpPr>
          <p:spPr bwMode="auto">
            <a:xfrm rot="-10606196">
              <a:off x="535" y="1583"/>
              <a:ext cx="327" cy="210"/>
            </a:xfrm>
            <a:prstGeom prst="rightArrow">
              <a:avLst>
                <a:gd name="adj1" fmla="val 29407"/>
                <a:gd name="adj2" fmla="val 72378"/>
              </a:avLst>
            </a:prstGeom>
            <a:solidFill>
              <a:srgbClr val="FF66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>
                <a:ea typeface="ＭＳ Ｐゴシック" pitchFamily="-109" charset="-128"/>
              </a:endParaRPr>
            </a:p>
          </p:txBody>
        </p:sp>
        <p:sp>
          <p:nvSpPr>
            <p:cNvPr id="64541" name="AutoShape 27"/>
            <p:cNvSpPr>
              <a:spLocks noChangeArrowheads="1"/>
            </p:cNvSpPr>
            <p:nvPr/>
          </p:nvSpPr>
          <p:spPr bwMode="auto">
            <a:xfrm rot="-9849166">
              <a:off x="575" y="1199"/>
              <a:ext cx="327" cy="250"/>
            </a:xfrm>
            <a:prstGeom prst="rightArrow">
              <a:avLst>
                <a:gd name="adj1" fmla="val 29407"/>
                <a:gd name="adj2" fmla="val 60798"/>
              </a:avLst>
            </a:prstGeom>
            <a:solidFill>
              <a:srgbClr val="FF66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>
                <a:ea typeface="ＭＳ Ｐゴシック" pitchFamily="-109" charset="-128"/>
              </a:endParaRPr>
            </a:p>
          </p:txBody>
        </p:sp>
        <p:sp>
          <p:nvSpPr>
            <p:cNvPr id="64542" name="AutoShape 28"/>
            <p:cNvSpPr>
              <a:spLocks noChangeArrowheads="1"/>
            </p:cNvSpPr>
            <p:nvPr/>
          </p:nvSpPr>
          <p:spPr bwMode="auto">
            <a:xfrm rot="4006809" flipV="1">
              <a:off x="955" y="2723"/>
              <a:ext cx="327" cy="258"/>
            </a:xfrm>
            <a:prstGeom prst="rightArrow">
              <a:avLst>
                <a:gd name="adj1" fmla="val 29407"/>
                <a:gd name="adj2" fmla="val 58913"/>
              </a:avLst>
            </a:prstGeom>
            <a:solidFill>
              <a:srgbClr val="FF66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>
                <a:ea typeface="ＭＳ Ｐゴシック" pitchFamily="-109" charset="-128"/>
              </a:endParaRPr>
            </a:p>
          </p:txBody>
        </p:sp>
        <p:sp>
          <p:nvSpPr>
            <p:cNvPr id="64543" name="AutoShape 29"/>
            <p:cNvSpPr>
              <a:spLocks noChangeArrowheads="1"/>
            </p:cNvSpPr>
            <p:nvPr/>
          </p:nvSpPr>
          <p:spPr bwMode="auto">
            <a:xfrm rot="3094075" flipV="1">
              <a:off x="1200" y="2544"/>
              <a:ext cx="327" cy="258"/>
            </a:xfrm>
            <a:prstGeom prst="rightArrow">
              <a:avLst>
                <a:gd name="adj1" fmla="val 29407"/>
                <a:gd name="adj2" fmla="val 58913"/>
              </a:avLst>
            </a:prstGeom>
            <a:solidFill>
              <a:srgbClr val="FF66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>
                <a:ea typeface="ＭＳ Ｐゴシック" pitchFamily="-109" charset="-128"/>
              </a:endParaRPr>
            </a:p>
          </p:txBody>
        </p:sp>
        <p:sp>
          <p:nvSpPr>
            <p:cNvPr id="64544" name="AutoShape 30"/>
            <p:cNvSpPr>
              <a:spLocks noChangeArrowheads="1"/>
            </p:cNvSpPr>
            <p:nvPr/>
          </p:nvSpPr>
          <p:spPr bwMode="auto">
            <a:xfrm rot="995618" flipV="1">
              <a:off x="1392" y="2256"/>
              <a:ext cx="327" cy="258"/>
            </a:xfrm>
            <a:prstGeom prst="rightArrow">
              <a:avLst>
                <a:gd name="adj1" fmla="val 52093"/>
                <a:gd name="adj2" fmla="val 53743"/>
              </a:avLst>
            </a:prstGeom>
            <a:solidFill>
              <a:srgbClr val="FF66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>
                <a:ea typeface="ＭＳ Ｐゴシック" pitchFamily="-109" charset="-128"/>
              </a:endParaRPr>
            </a:p>
          </p:txBody>
        </p:sp>
        <p:sp>
          <p:nvSpPr>
            <p:cNvPr id="64545" name="AutoShape 32"/>
            <p:cNvSpPr>
              <a:spLocks noChangeArrowheads="1"/>
            </p:cNvSpPr>
            <p:nvPr/>
          </p:nvSpPr>
          <p:spPr bwMode="auto">
            <a:xfrm rot="10261209" flipV="1">
              <a:off x="579" y="2303"/>
              <a:ext cx="327" cy="210"/>
            </a:xfrm>
            <a:prstGeom prst="rightArrow">
              <a:avLst>
                <a:gd name="adj1" fmla="val 29407"/>
                <a:gd name="adj2" fmla="val 72378"/>
              </a:avLst>
            </a:prstGeom>
            <a:solidFill>
              <a:srgbClr val="FF66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>
                <a:ea typeface="ＭＳ Ｐゴシック" pitchFamily="-109" charset="-128"/>
              </a:endParaRPr>
            </a:p>
          </p:txBody>
        </p:sp>
        <p:sp>
          <p:nvSpPr>
            <p:cNvPr id="64546" name="AutoShape 33"/>
            <p:cNvSpPr>
              <a:spLocks noChangeArrowheads="1"/>
            </p:cNvSpPr>
            <p:nvPr/>
          </p:nvSpPr>
          <p:spPr bwMode="auto">
            <a:xfrm rot="8898333" flipV="1">
              <a:off x="632" y="2637"/>
              <a:ext cx="327" cy="226"/>
            </a:xfrm>
            <a:prstGeom prst="rightArrow">
              <a:avLst>
                <a:gd name="adj1" fmla="val 29407"/>
                <a:gd name="adj2" fmla="val 67254"/>
              </a:avLst>
            </a:prstGeom>
            <a:solidFill>
              <a:srgbClr val="FF66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>
                <a:ea typeface="ＭＳ Ｐゴシック" pitchFamily="-109" charset="-128"/>
              </a:endParaRPr>
            </a:p>
          </p:txBody>
        </p:sp>
      </p:grp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381000" y="1143000"/>
            <a:ext cx="2743200" cy="4922838"/>
            <a:chOff x="240" y="731"/>
            <a:chExt cx="1728" cy="3101"/>
          </a:xfrm>
        </p:grpSpPr>
        <p:sp>
          <p:nvSpPr>
            <p:cNvPr id="64519" name="AutoShape 31"/>
            <p:cNvSpPr>
              <a:spLocks noChangeArrowheads="1"/>
            </p:cNvSpPr>
            <p:nvPr/>
          </p:nvSpPr>
          <p:spPr bwMode="auto">
            <a:xfrm rot="7303813" flipV="1">
              <a:off x="549" y="770"/>
              <a:ext cx="227" cy="197"/>
            </a:xfrm>
            <a:prstGeom prst="rightArrow">
              <a:avLst>
                <a:gd name="adj1" fmla="val 20278"/>
                <a:gd name="adj2" fmla="val 45921"/>
              </a:avLst>
            </a:prstGeom>
            <a:solidFill>
              <a:srgbClr val="FFFF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>
                <a:ea typeface="ＭＳ Ｐゴシック" pitchFamily="-109" charset="-128"/>
              </a:endParaRPr>
            </a:p>
          </p:txBody>
        </p:sp>
        <p:sp>
          <p:nvSpPr>
            <p:cNvPr id="64520" name="AutoShape 35"/>
            <p:cNvSpPr>
              <a:spLocks noChangeArrowheads="1"/>
            </p:cNvSpPr>
            <p:nvPr/>
          </p:nvSpPr>
          <p:spPr bwMode="auto">
            <a:xfrm rot="6034680" flipV="1">
              <a:off x="389" y="1163"/>
              <a:ext cx="279" cy="162"/>
            </a:xfrm>
            <a:prstGeom prst="rightArrow">
              <a:avLst>
                <a:gd name="adj1" fmla="val 29407"/>
                <a:gd name="adj2" fmla="val 80051"/>
              </a:avLst>
            </a:prstGeom>
            <a:solidFill>
              <a:srgbClr val="FFFF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>
                <a:ea typeface="ＭＳ Ｐゴシック" pitchFamily="-109" charset="-128"/>
              </a:endParaRPr>
            </a:p>
          </p:txBody>
        </p:sp>
        <p:sp>
          <p:nvSpPr>
            <p:cNvPr id="64521" name="AutoShape 36"/>
            <p:cNvSpPr>
              <a:spLocks noChangeArrowheads="1"/>
            </p:cNvSpPr>
            <p:nvPr/>
          </p:nvSpPr>
          <p:spPr bwMode="auto">
            <a:xfrm rot="5968920" flipV="1">
              <a:off x="349" y="1555"/>
              <a:ext cx="279" cy="162"/>
            </a:xfrm>
            <a:prstGeom prst="rightArrow">
              <a:avLst>
                <a:gd name="adj1" fmla="val 50222"/>
                <a:gd name="adj2" fmla="val 80458"/>
              </a:avLst>
            </a:prstGeom>
            <a:solidFill>
              <a:srgbClr val="FFFF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>
                <a:ea typeface="ＭＳ Ｐゴシック" pitchFamily="-109" charset="-128"/>
              </a:endParaRPr>
            </a:p>
          </p:txBody>
        </p:sp>
        <p:sp>
          <p:nvSpPr>
            <p:cNvPr id="64522" name="AutoShape 37"/>
            <p:cNvSpPr>
              <a:spLocks noChangeArrowheads="1"/>
            </p:cNvSpPr>
            <p:nvPr/>
          </p:nvSpPr>
          <p:spPr bwMode="auto">
            <a:xfrm rot="5497614" flipV="1">
              <a:off x="349" y="1906"/>
              <a:ext cx="279" cy="210"/>
            </a:xfrm>
            <a:prstGeom prst="rightArrow">
              <a:avLst>
                <a:gd name="adj1" fmla="val 43463"/>
                <a:gd name="adj2" fmla="val 57750"/>
              </a:avLst>
            </a:prstGeom>
            <a:solidFill>
              <a:srgbClr val="FFFF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>
                <a:ea typeface="ＭＳ Ｐゴシック" pitchFamily="-109" charset="-128"/>
              </a:endParaRPr>
            </a:p>
          </p:txBody>
        </p:sp>
        <p:sp>
          <p:nvSpPr>
            <p:cNvPr id="64523" name="AutoShape 38"/>
            <p:cNvSpPr>
              <a:spLocks noChangeArrowheads="1"/>
            </p:cNvSpPr>
            <p:nvPr/>
          </p:nvSpPr>
          <p:spPr bwMode="auto">
            <a:xfrm rot="5210922" flipV="1">
              <a:off x="379" y="2347"/>
              <a:ext cx="279" cy="210"/>
            </a:xfrm>
            <a:prstGeom prst="rightArrow">
              <a:avLst>
                <a:gd name="adj1" fmla="val 51769"/>
                <a:gd name="adj2" fmla="val 61034"/>
              </a:avLst>
            </a:prstGeom>
            <a:solidFill>
              <a:srgbClr val="FFFF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>
                <a:ea typeface="ＭＳ Ｐゴシック" pitchFamily="-109" charset="-128"/>
              </a:endParaRPr>
            </a:p>
          </p:txBody>
        </p:sp>
        <p:sp>
          <p:nvSpPr>
            <p:cNvPr id="64524" name="AutoShape 40"/>
            <p:cNvSpPr>
              <a:spLocks noChangeArrowheads="1"/>
            </p:cNvSpPr>
            <p:nvPr/>
          </p:nvSpPr>
          <p:spPr bwMode="auto">
            <a:xfrm rot="4651036" flipV="1">
              <a:off x="381" y="2770"/>
              <a:ext cx="404" cy="336"/>
            </a:xfrm>
            <a:prstGeom prst="rightArrow">
              <a:avLst>
                <a:gd name="adj1" fmla="val 43426"/>
                <a:gd name="adj2" fmla="val 54792"/>
              </a:avLst>
            </a:prstGeom>
            <a:solidFill>
              <a:srgbClr val="FFFF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>
                <a:ea typeface="ＭＳ Ｐゴシック" pitchFamily="-109" charset="-128"/>
              </a:endParaRPr>
            </a:p>
          </p:txBody>
        </p:sp>
        <p:sp>
          <p:nvSpPr>
            <p:cNvPr id="64525" name="AutoShape 41"/>
            <p:cNvSpPr>
              <a:spLocks noChangeArrowheads="1"/>
            </p:cNvSpPr>
            <p:nvPr/>
          </p:nvSpPr>
          <p:spPr bwMode="auto">
            <a:xfrm rot="9230603" flipV="1">
              <a:off x="240" y="3312"/>
              <a:ext cx="520" cy="365"/>
            </a:xfrm>
            <a:prstGeom prst="rightArrow">
              <a:avLst>
                <a:gd name="adj1" fmla="val 58167"/>
                <a:gd name="adj2" fmla="val 61273"/>
              </a:avLst>
            </a:prstGeom>
            <a:solidFill>
              <a:srgbClr val="FFFF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>
                <a:ea typeface="ＭＳ Ｐゴシック" pitchFamily="-109" charset="-128"/>
              </a:endParaRPr>
            </a:p>
          </p:txBody>
        </p:sp>
        <p:sp>
          <p:nvSpPr>
            <p:cNvPr id="64526" name="AutoShape 42"/>
            <p:cNvSpPr>
              <a:spLocks noChangeArrowheads="1"/>
            </p:cNvSpPr>
            <p:nvPr/>
          </p:nvSpPr>
          <p:spPr bwMode="auto">
            <a:xfrm rot="3886956" flipV="1">
              <a:off x="595" y="3389"/>
              <a:ext cx="520" cy="365"/>
            </a:xfrm>
            <a:prstGeom prst="rightArrow">
              <a:avLst>
                <a:gd name="adj1" fmla="val 58167"/>
                <a:gd name="adj2" fmla="val 61273"/>
              </a:avLst>
            </a:prstGeom>
            <a:solidFill>
              <a:srgbClr val="FFFF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>
                <a:ea typeface="ＭＳ Ｐゴシック" pitchFamily="-109" charset="-128"/>
              </a:endParaRPr>
            </a:p>
          </p:txBody>
        </p:sp>
        <p:sp>
          <p:nvSpPr>
            <p:cNvPr id="64527" name="AutoShape 43"/>
            <p:cNvSpPr>
              <a:spLocks noChangeArrowheads="1"/>
            </p:cNvSpPr>
            <p:nvPr/>
          </p:nvSpPr>
          <p:spPr bwMode="auto">
            <a:xfrm rot="8597139" flipV="1">
              <a:off x="926" y="2944"/>
              <a:ext cx="404" cy="336"/>
            </a:xfrm>
            <a:prstGeom prst="rightArrow">
              <a:avLst>
                <a:gd name="adj1" fmla="val 43426"/>
                <a:gd name="adj2" fmla="val 54792"/>
              </a:avLst>
            </a:prstGeom>
            <a:solidFill>
              <a:srgbClr val="FFFF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>
                <a:ea typeface="ＭＳ Ｐゴシック" pitchFamily="-109" charset="-128"/>
              </a:endParaRPr>
            </a:p>
          </p:txBody>
        </p:sp>
        <p:sp>
          <p:nvSpPr>
            <p:cNvPr id="64528" name="AutoShape 44"/>
            <p:cNvSpPr>
              <a:spLocks noChangeArrowheads="1"/>
            </p:cNvSpPr>
            <p:nvPr/>
          </p:nvSpPr>
          <p:spPr bwMode="auto">
            <a:xfrm rot="8085579" flipV="1">
              <a:off x="1357" y="2723"/>
              <a:ext cx="279" cy="210"/>
            </a:xfrm>
            <a:prstGeom prst="rightArrow">
              <a:avLst>
                <a:gd name="adj1" fmla="val 51769"/>
                <a:gd name="adj2" fmla="val 61034"/>
              </a:avLst>
            </a:prstGeom>
            <a:solidFill>
              <a:srgbClr val="FFFF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>
                <a:ea typeface="ＭＳ Ｐゴシック" pitchFamily="-109" charset="-128"/>
              </a:endParaRPr>
            </a:p>
          </p:txBody>
        </p:sp>
        <p:sp>
          <p:nvSpPr>
            <p:cNvPr id="64529" name="AutoShape 45"/>
            <p:cNvSpPr>
              <a:spLocks noChangeArrowheads="1"/>
            </p:cNvSpPr>
            <p:nvPr/>
          </p:nvSpPr>
          <p:spPr bwMode="auto">
            <a:xfrm rot="6740682" flipV="1">
              <a:off x="1597" y="2387"/>
              <a:ext cx="279" cy="210"/>
            </a:xfrm>
            <a:prstGeom prst="rightArrow">
              <a:avLst>
                <a:gd name="adj1" fmla="val 51769"/>
                <a:gd name="adj2" fmla="val 61034"/>
              </a:avLst>
            </a:prstGeom>
            <a:solidFill>
              <a:srgbClr val="FFFF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>
                <a:ea typeface="ＭＳ Ｐゴシック" pitchFamily="-109" charset="-128"/>
              </a:endParaRPr>
            </a:p>
          </p:txBody>
        </p:sp>
        <p:sp>
          <p:nvSpPr>
            <p:cNvPr id="64530" name="AutoShape 46"/>
            <p:cNvSpPr>
              <a:spLocks noChangeArrowheads="1"/>
            </p:cNvSpPr>
            <p:nvPr/>
          </p:nvSpPr>
          <p:spPr bwMode="auto">
            <a:xfrm rot="5497614" flipV="1">
              <a:off x="1723" y="1907"/>
              <a:ext cx="279" cy="210"/>
            </a:xfrm>
            <a:prstGeom prst="rightArrow">
              <a:avLst>
                <a:gd name="adj1" fmla="val 43463"/>
                <a:gd name="adj2" fmla="val 57750"/>
              </a:avLst>
            </a:prstGeom>
            <a:solidFill>
              <a:srgbClr val="FFFF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>
                <a:ea typeface="ＭＳ Ｐゴシック" pitchFamily="-109" charset="-128"/>
              </a:endParaRPr>
            </a:p>
          </p:txBody>
        </p:sp>
        <p:sp>
          <p:nvSpPr>
            <p:cNvPr id="64531" name="AutoShape 47"/>
            <p:cNvSpPr>
              <a:spLocks noChangeArrowheads="1"/>
            </p:cNvSpPr>
            <p:nvPr/>
          </p:nvSpPr>
          <p:spPr bwMode="auto">
            <a:xfrm rot="4237522" flipV="1">
              <a:off x="1645" y="1451"/>
              <a:ext cx="279" cy="162"/>
            </a:xfrm>
            <a:prstGeom prst="rightArrow">
              <a:avLst>
                <a:gd name="adj1" fmla="val 50222"/>
                <a:gd name="adj2" fmla="val 80458"/>
              </a:avLst>
            </a:prstGeom>
            <a:solidFill>
              <a:srgbClr val="FFFF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>
                <a:ea typeface="ＭＳ Ｐゴシック" pitchFamily="-109" charset="-128"/>
              </a:endParaRPr>
            </a:p>
          </p:txBody>
        </p:sp>
        <p:sp>
          <p:nvSpPr>
            <p:cNvPr id="64532" name="AutoShape 48"/>
            <p:cNvSpPr>
              <a:spLocks noChangeArrowheads="1"/>
            </p:cNvSpPr>
            <p:nvPr/>
          </p:nvSpPr>
          <p:spPr bwMode="auto">
            <a:xfrm rot="3493525" flipV="1">
              <a:off x="1459" y="1076"/>
              <a:ext cx="279" cy="162"/>
            </a:xfrm>
            <a:prstGeom prst="rightArrow">
              <a:avLst>
                <a:gd name="adj1" fmla="val 29407"/>
                <a:gd name="adj2" fmla="val 80051"/>
              </a:avLst>
            </a:prstGeom>
            <a:solidFill>
              <a:srgbClr val="FFFF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>
                <a:ea typeface="ＭＳ Ｐゴシック" pitchFamily="-109" charset="-128"/>
              </a:endParaRPr>
            </a:p>
          </p:txBody>
        </p:sp>
        <p:sp>
          <p:nvSpPr>
            <p:cNvPr id="64533" name="AutoShape 49"/>
            <p:cNvSpPr>
              <a:spLocks noChangeArrowheads="1"/>
            </p:cNvSpPr>
            <p:nvPr/>
          </p:nvSpPr>
          <p:spPr bwMode="auto">
            <a:xfrm rot="2465530" flipV="1">
              <a:off x="1201" y="731"/>
              <a:ext cx="227" cy="197"/>
            </a:xfrm>
            <a:prstGeom prst="rightArrow">
              <a:avLst>
                <a:gd name="adj1" fmla="val 20278"/>
                <a:gd name="adj2" fmla="val 45921"/>
              </a:avLst>
            </a:prstGeom>
            <a:solidFill>
              <a:srgbClr val="FFFF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>
                <a:ea typeface="ＭＳ Ｐゴシック" pitchFamily="-109" charset="-128"/>
              </a:endParaRPr>
            </a:p>
          </p:txBody>
        </p:sp>
      </p:grpSp>
      <p:sp>
        <p:nvSpPr>
          <p:cNvPr id="1289267" name="Text Box 51"/>
          <p:cNvSpPr txBox="1">
            <a:spLocks noChangeArrowheads="1"/>
          </p:cNvSpPr>
          <p:nvPr/>
        </p:nvSpPr>
        <p:spPr bwMode="auto">
          <a:xfrm>
            <a:off x="3925888" y="4984750"/>
            <a:ext cx="3774046" cy="120032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400" b="1" dirty="0">
                <a:ea typeface="ＭＳ Ｐゴシック" pitchFamily="-109" charset="-128"/>
              </a:rPr>
              <a:t>Scrape-off </a:t>
            </a:r>
            <a:r>
              <a:rPr lang="en-US" sz="2400" b="1" dirty="0" smtClean="0">
                <a:ea typeface="ＭＳ Ｐゴシック" pitchFamily="-109" charset="-128"/>
              </a:rPr>
              <a:t>layer </a:t>
            </a:r>
            <a:r>
              <a:rPr lang="en-US" sz="2400" b="1" dirty="0">
                <a:ea typeface="ＭＳ Ｐゴシック" pitchFamily="-109" charset="-128"/>
                <a:cs typeface="Arial" charset="0"/>
              </a:rPr>
              <a:t>~ </a:t>
            </a:r>
            <a:r>
              <a:rPr lang="en-US" sz="2400" b="1" dirty="0" smtClean="0">
                <a:ea typeface="ＭＳ Ｐゴシック" pitchFamily="-109" charset="-128"/>
                <a:cs typeface="Arial" charset="0"/>
              </a:rPr>
              <a:t>2 </a:t>
            </a:r>
            <a:r>
              <a:rPr lang="en-US" sz="2400" b="1" dirty="0">
                <a:ea typeface="ＭＳ Ｐゴシック" pitchFamily="-109" charset="-128"/>
                <a:cs typeface="Arial" charset="0"/>
              </a:rPr>
              <a:t>cm </a:t>
            </a:r>
            <a:r>
              <a:rPr lang="en-US" sz="2400" b="1" dirty="0" smtClean="0">
                <a:ea typeface="ＭＳ Ｐゴシック" pitchFamily="-109" charset="-128"/>
                <a:cs typeface="Arial" charset="0"/>
              </a:rPr>
              <a:t>thick</a:t>
            </a:r>
            <a:endParaRPr lang="en-US" sz="2400" b="1" dirty="0">
              <a:ea typeface="ＭＳ Ｐゴシック" pitchFamily="-109" charset="-128"/>
              <a:cs typeface="Arial" charset="0"/>
            </a:endParaRPr>
          </a:p>
          <a:p>
            <a:endParaRPr lang="en-US" sz="2400" b="1" dirty="0">
              <a:ea typeface="ＭＳ Ｐゴシック" pitchFamily="-109" charset="-128"/>
              <a:cs typeface="Arial" charset="0"/>
            </a:endParaRPr>
          </a:p>
          <a:p>
            <a:r>
              <a:rPr lang="en-US" sz="2400" b="1" dirty="0" smtClean="0">
                <a:ea typeface="ＭＳ Ｐゴシック" pitchFamily="-109" charset="-128"/>
                <a:cs typeface="Arial" charset="0"/>
              </a:rPr>
              <a:t>Power density </a:t>
            </a:r>
            <a:r>
              <a:rPr lang="en-US" sz="2400" b="1" dirty="0">
                <a:ea typeface="ＭＳ Ｐゴシック" pitchFamily="-109" charset="-128"/>
                <a:cs typeface="Arial" charset="0"/>
              </a:rPr>
              <a:t>1 GW/m</a:t>
            </a:r>
            <a:r>
              <a:rPr lang="en-US" sz="2400" b="1" baseline="30000" dirty="0">
                <a:ea typeface="ＭＳ Ｐゴシック" pitchFamily="-109" charset="-128"/>
                <a:cs typeface="Arial" charset="0"/>
              </a:rPr>
              <a:t>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5160336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926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42"/>
          <p:cNvSpPr txBox="1">
            <a:spLocks noChangeArrowheads="1"/>
          </p:cNvSpPr>
          <p:nvPr/>
        </p:nvSpPr>
        <p:spPr bwMode="auto">
          <a:xfrm>
            <a:off x="173101" y="1268760"/>
            <a:ext cx="3657600" cy="415498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 sz="2400" b="1" dirty="0">
              <a:ea typeface="ＭＳ Ｐゴシック" pitchFamily="-109" charset="-128"/>
            </a:endParaRPr>
          </a:p>
          <a:p>
            <a:pPr algn="l"/>
            <a:r>
              <a:rPr lang="en-US" sz="2400" b="1" dirty="0" smtClean="0">
                <a:ea typeface="ＭＳ Ｐゴシック" pitchFamily="-109" charset="-128"/>
              </a:rPr>
              <a:t>Proper choice of the </a:t>
            </a:r>
            <a:r>
              <a:rPr lang="en-US" sz="2400" b="1" dirty="0" err="1" smtClean="0">
                <a:ea typeface="ＭＳ Ｐゴシック" pitchFamily="-109" charset="-128"/>
              </a:rPr>
              <a:t>divertor</a:t>
            </a:r>
            <a:r>
              <a:rPr lang="en-US" sz="2400" b="1" dirty="0" smtClean="0">
                <a:ea typeface="ＭＳ Ｐゴシック" pitchFamily="-109" charset="-128"/>
              </a:rPr>
              <a:t> geometry</a:t>
            </a:r>
            <a:endParaRPr lang="en-US" sz="2400" b="1" dirty="0">
              <a:ea typeface="ＭＳ Ｐゴシック" pitchFamily="-109" charset="-128"/>
            </a:endParaRPr>
          </a:p>
          <a:p>
            <a:pPr algn="l"/>
            <a:endParaRPr lang="en-US" sz="2400" b="1" dirty="0">
              <a:ea typeface="ＭＳ Ｐゴシック" pitchFamily="-109" charset="-128"/>
            </a:endParaRPr>
          </a:p>
          <a:p>
            <a:pPr algn="l"/>
            <a:r>
              <a:rPr lang="en-US" sz="2400" b="1" dirty="0" smtClean="0">
                <a:ea typeface="ＭＳ Ｐゴシック" pitchFamily="-109" charset="-128"/>
              </a:rPr>
              <a:t>Radiate &gt;90</a:t>
            </a:r>
            <a:r>
              <a:rPr lang="en-US" sz="2400" b="1" dirty="0">
                <a:ea typeface="ＭＳ Ｐゴシック" pitchFamily="-109" charset="-128"/>
              </a:rPr>
              <a:t>% </a:t>
            </a:r>
            <a:r>
              <a:rPr lang="en-US" sz="2400" b="1" dirty="0" smtClean="0">
                <a:ea typeface="ＭＳ Ｐゴシック" pitchFamily="-109" charset="-128"/>
              </a:rPr>
              <a:t>of the power away (uniform distribution)</a:t>
            </a:r>
            <a:endParaRPr lang="en-US" sz="2400" b="1" dirty="0">
              <a:ea typeface="ＭＳ Ｐゴシック" pitchFamily="-109" charset="-128"/>
            </a:endParaRPr>
          </a:p>
          <a:p>
            <a:pPr algn="l"/>
            <a:endParaRPr lang="en-US" sz="2400" b="1" dirty="0">
              <a:ea typeface="ＭＳ Ｐゴシック" pitchFamily="-109" charset="-128"/>
            </a:endParaRPr>
          </a:p>
          <a:p>
            <a:pPr algn="l"/>
            <a:r>
              <a:rPr lang="en-US" sz="2400" b="1" dirty="0" smtClean="0">
                <a:ea typeface="ＭＳ Ｐゴシック" pitchFamily="-109" charset="-128"/>
              </a:rPr>
              <a:t>Decouple (detach) the plasma from the </a:t>
            </a:r>
            <a:r>
              <a:rPr lang="en-US" sz="2400" b="1" dirty="0" err="1" smtClean="0">
                <a:ea typeface="ＭＳ Ｐゴシック" pitchFamily="-109" charset="-128"/>
              </a:rPr>
              <a:t>divertor</a:t>
            </a:r>
            <a:r>
              <a:rPr lang="en-US" sz="2400" b="1" dirty="0" smtClean="0">
                <a:ea typeface="ＭＳ Ｐゴシック" pitchFamily="-109" charset="-128"/>
              </a:rPr>
              <a:t> </a:t>
            </a:r>
            <a:r>
              <a:rPr lang="en-US" sz="2400" b="1" dirty="0">
                <a:ea typeface="ＭＳ Ｐゴシック" pitchFamily="-109" charset="-128"/>
              </a:rPr>
              <a:t>(T&lt;10 eV)</a:t>
            </a:r>
          </a:p>
        </p:txBody>
      </p:sp>
      <p:pic>
        <p:nvPicPr>
          <p:cNvPr id="65539" name="Picture 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624013"/>
            <a:ext cx="5105400" cy="40147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65540" name="Text Box 45"/>
          <p:cNvSpPr txBox="1">
            <a:spLocks noChangeArrowheads="1"/>
          </p:cNvSpPr>
          <p:nvPr/>
        </p:nvSpPr>
        <p:spPr bwMode="auto">
          <a:xfrm>
            <a:off x="8418513" y="3886200"/>
            <a:ext cx="725487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>
                <a:ea typeface="ＭＳ Ｐゴシック" pitchFamily="-109" charset="-128"/>
              </a:rPr>
              <a:t>JET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7427168" cy="891216"/>
          </a:xfrm>
        </p:spPr>
        <p:txBody>
          <a:bodyPr/>
          <a:lstStyle/>
          <a:p>
            <a:r>
              <a:rPr lang="en-US" sz="2800" b="1" dirty="0" smtClean="0">
                <a:latin typeface="+mn-lt"/>
              </a:rPr>
              <a:t>How to reduce the power loads of 1 GW/m</a:t>
            </a:r>
            <a:r>
              <a:rPr lang="en-US" sz="2800" b="1" baseline="30000" dirty="0" smtClean="0">
                <a:latin typeface="+mn-lt"/>
              </a:rPr>
              <a:t>2</a:t>
            </a:r>
            <a:endParaRPr lang="en-GB" sz="2800" b="1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1702165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99392"/>
            <a:ext cx="6095175" cy="891216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nl-NL" sz="2800" dirty="0" smtClean="0">
                <a:latin typeface="Arial Narrow Bold" panose="020B0706020202030204" pitchFamily="34" charset="0"/>
              </a:rPr>
              <a:t>Heat Exhaust Research in Tokamaks</a:t>
            </a:r>
            <a:endParaRPr lang="nl-NL" sz="2800" dirty="0">
              <a:latin typeface="Arial Narrow Bold" panose="020B07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1253073"/>
            <a:ext cx="6192688" cy="23083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 Bold" panose="020B0706020202030204" pitchFamily="34" charset="0"/>
                <a:ea typeface="Verdana" pitchFamily="34" charset="0"/>
                <a:cs typeface="Verdana" pitchFamily="34" charset="0"/>
              </a:rPr>
              <a:t>Research in </a:t>
            </a: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 Narrow Bold" panose="020B0706020202030204" pitchFamily="34" charset="0"/>
                <a:ea typeface="Verdana" pitchFamily="34" charset="0"/>
                <a:cs typeface="Verdana" pitchFamily="34" charset="0"/>
              </a:rPr>
              <a:t>alternative divertor solutions</a:t>
            </a:r>
            <a:r>
              <a:rPr kumimoji="0" lang="nl-NL" sz="2400" b="0" i="0" u="none" strike="noStrike" kern="1200" cap="none" spc="0" normalizeH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 Narrow Bold" panose="020B0706020202030204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nl-NL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 Bold" panose="020B0706020202030204" pitchFamily="34" charset="0"/>
                <a:ea typeface="Verdana" pitchFamily="34" charset="0"/>
                <a:cs typeface="Verdana" pitchFamily="34" charset="0"/>
              </a:rPr>
              <a:t>(Super-X, snowflake, liquid metal divertors)</a:t>
            </a:r>
            <a:br>
              <a:rPr kumimoji="0" lang="nl-NL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 Bold" panose="020B0706020202030204" pitchFamily="34" charset="0"/>
                <a:ea typeface="Verdana" pitchFamily="34" charset="0"/>
                <a:cs typeface="Verdana" pitchFamily="34" charset="0"/>
              </a:rPr>
            </a:br>
            <a:endParaRPr kumimoji="0" lang="nl-NL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 Bold" panose="020B0706020202030204" pitchFamily="34" charset="0"/>
              <a:ea typeface="Verdana" pitchFamily="34" charset="0"/>
              <a:cs typeface="Verdana" pitchFamily="34" charset="0"/>
            </a:endParaRPr>
          </a:p>
          <a:p>
            <a:pPr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nl-NL" sz="2400" b="0" dirty="0" smtClean="0">
                <a:solidFill>
                  <a:schemeClr val="tx1"/>
                </a:solidFill>
                <a:latin typeface="Arial Narrow Bold" panose="020B0706020202030204" pitchFamily="34" charset="0"/>
                <a:ea typeface="Verdana" pitchFamily="34" charset="0"/>
                <a:cs typeface="Verdana" pitchFamily="34" charset="0"/>
              </a:rPr>
              <a:t>Research in order to </a:t>
            </a:r>
            <a:r>
              <a:rPr lang="nl-NL" sz="2400" b="0" dirty="0" err="1" smtClean="0">
                <a:solidFill>
                  <a:srgbClr val="003399"/>
                </a:solidFill>
                <a:latin typeface="Arial Narrow Bold" panose="020B0706020202030204" pitchFamily="34" charset="0"/>
                <a:ea typeface="Verdana" pitchFamily="34" charset="0"/>
                <a:cs typeface="Verdana" pitchFamily="34" charset="0"/>
              </a:rPr>
              <a:t>understand</a:t>
            </a:r>
            <a:r>
              <a:rPr lang="nl-NL" sz="2400" b="0" dirty="0" smtClean="0">
                <a:solidFill>
                  <a:srgbClr val="003399"/>
                </a:solidFill>
                <a:latin typeface="Arial Narrow Bold" panose="020B0706020202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2400" b="0" dirty="0" err="1" smtClean="0">
                <a:solidFill>
                  <a:srgbClr val="003399"/>
                </a:solidFill>
                <a:latin typeface="Arial Narrow Bold" panose="020B0706020202030204" pitchFamily="34" charset="0"/>
                <a:ea typeface="Verdana" pitchFamily="34" charset="0"/>
                <a:cs typeface="Verdana" pitchFamily="34" charset="0"/>
              </a:rPr>
              <a:t>detached</a:t>
            </a:r>
            <a:r>
              <a:rPr lang="nl-NL" sz="2400" b="0" dirty="0" smtClean="0">
                <a:solidFill>
                  <a:srgbClr val="003399"/>
                </a:solidFill>
                <a:latin typeface="Arial Narrow Bold" panose="020B0706020202030204" pitchFamily="34" charset="0"/>
                <a:ea typeface="Verdana" pitchFamily="34" charset="0"/>
                <a:cs typeface="Verdana" pitchFamily="34" charset="0"/>
              </a:rPr>
              <a:t> divertor </a:t>
            </a:r>
            <a:r>
              <a:rPr lang="nl-NL" sz="2400" b="0" dirty="0" err="1" smtClean="0">
                <a:solidFill>
                  <a:srgbClr val="003399"/>
                </a:solidFill>
                <a:latin typeface="Arial Narrow Bold" panose="020B0706020202030204" pitchFamily="34" charset="0"/>
                <a:ea typeface="Verdana" pitchFamily="34" charset="0"/>
                <a:cs typeface="Verdana" pitchFamily="34" charset="0"/>
              </a:rPr>
              <a:t>conditions</a:t>
            </a:r>
            <a:endParaRPr lang="nl-NL" sz="2400" b="0" dirty="0" smtClean="0">
              <a:solidFill>
                <a:srgbClr val="003399"/>
              </a:solidFill>
              <a:latin typeface="Arial Narrow Bold" panose="020B0706020202030204" pitchFamily="34" charset="0"/>
              <a:ea typeface="Verdana" pitchFamily="34" charset="0"/>
              <a:cs typeface="Verdana" pitchFamily="34" charset="0"/>
            </a:endParaRPr>
          </a:p>
          <a:p>
            <a:pPr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lang="nl-NL" sz="2400" b="0" dirty="0" smtClean="0">
              <a:solidFill>
                <a:schemeClr val="tx1"/>
              </a:solidFill>
              <a:latin typeface="Arial Narrow Bold" panose="020B070602020203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Picture 2" descr="https://encrypted-tbn2.gstatic.com/images?q=tbn:ANd9GcTA_kx2c_OTxPbltqTYQJfEV5jdf5VbKjdKZCyLWGr9li1YmXvpl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068960"/>
            <a:ext cx="2275706" cy="3315680"/>
          </a:xfrm>
          <a:prstGeom prst="rect">
            <a:avLst/>
          </a:prstGeom>
          <a:noFill/>
        </p:spPr>
      </p:pic>
      <p:pic>
        <p:nvPicPr>
          <p:cNvPr id="11" name="Picture 2" descr="Schematic diagram showing the principle of the Super-X divertor concept.  Hot plasma exhausted at the mid-plane follows a extended distance along a magnetic field line before interacting with plasma facing components  (lower right hand side)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2375" y="1196752"/>
            <a:ext cx="2371043" cy="3442346"/>
          </a:xfrm>
          <a:prstGeom prst="rect">
            <a:avLst/>
          </a:prstGeom>
          <a:noFill/>
        </p:spPr>
      </p:pic>
      <p:pic>
        <p:nvPicPr>
          <p:cNvPr id="7" name="Picture 2" descr="http://www.ccfe.ac.uk/ITPA2010/CCFE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726800"/>
            <a:ext cx="1353964" cy="44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data:image/png;base64,iVBORw0KGgoAAAANSUhEUgAAAOAAAADgCAMAAAAt85rTAAAA+VBMVEX///8uNpXuIintAAAnMJMrM5QaJZALG40kLZIVIY8gKpHl5fC3udZna6zs7PT4IBs6QZl/grfMzeAAFIz4+fztEBoiN5fuGyMeKJGWmcIAEIv0ISHtABFGTJ0+RZqQk8D6ystcYaeztdNINIyIi7z+9PT83t7Y2eidoMf1kJK/wdrycnU0PJj2oqTKy+BxdbHvLjTvNz1RV6P4uLmoqs1eY6htca7wUFT5xcaaLWy3KlnAKFHMJ0rVJj/hJDb1k5XzfYDxYmWwK16TLm9/MHhtMn/70tNZM4hkMoL0hYfwQ0jxV1v96+vyam73p6iHL3NmQoykLGMAAIlAMqSIAAAMDUlEQVR4nN1da2OaSBcWBQbwEhF8RbeGmJjFtVYTl6Tda9vd3pK22+7+/x/zMsNVGHRmvJCZ51MigufhXOfMMNRqJ8TFw2O9/vhwccrfPCFe3TT6g3p90G/cvKpalmPgayNgF2LQeF61NAfH9W2/nkH/9rpqiQ6L6/qgvoHBjVgMb3L8Aoa3Vct0SHzu5/kFVvq2aqkOh9fPivzq9caLquU6FH5s4PgFDH+sWrIDoeiAYrkh3kAhnglhpF9KDBQZqQi54ismgiaRVICKpizCCBNnPpdEmCjOcJ8MtytQABV+3arAQIVfq5ZwP2wLoZEKv1Qt41542BJCQ/R/qlrGvVCa41M8q1rGffAzCcGfq5ZyDzzuCDEQg8eqpWTHrhwRguNM8dPOEAPBcZgh4hcYadVysuKCyEIDG/1QtaSMeEOowf5D1ZIygiBHRAyrlpQNHwgtlFsb3V2mJRrkM44SJPkIg3rVsrKALMtHNspjrn9BbKGBjfLYXntJbqL1weeqpaXHNYWFBjZatbj0eEWcBSGeXVQtLzXIkwQEh4nilsIFeZymoHNBDpv4dC4YOCFvCy/IxropuHNCkm5MFrx1ZmhdkLtMSD5USgjyNWSiKURD9P+pWmYq7JpzKWLA11woNT/OxoS7J5WK4CrV06Z5CK7qbfoYw9mglz7GcBZlytY2bSV4U7XU5KCvYyA4qmXo6xhEkJ/WGsnEbhEcTfXStSticDRi2r66qQwcrXpi4sdRscYWRDkKozSzEhsEeQmjbEGUo8YTSyUKwU01+pyV4JuqJScEzbxSFoOXVUtOCEYX5GbBDGuW4CZPsGYJbvIES78iBCddi3/YCfIxnqCdd0nRf1217ER4zpgluEmErGmQm8UWzPx46TsxZwlOEiF7nuekfc+e5znJ9BfMaTBIhDzMgrIOdxFBHjI963AXEeRhmhcVMgOIHyKclSL+Bvp6nZNS5nnj7If6n3/8/tuvf/37y7dv795/+vTx49WVJEn/SxD8c3X18eOnT+/fffv7l3//+vW33//4s3521nhTtfTb0PF6Ld81v19lmCR8sCh87+q76fqtXrNTNZcs7ObycmhOFAsAXXUMTSmjQwJFMxxVB8BSJubwctm0K2XmzWfm2rECXoYm78ULw1TWjICp5azN2dw7NU/ba7ntQGWqo8mH5VWErDkqsKS22zoNzc5ytlpYgc4OrbLtUORAn9ZiNVse0T3tnr9SLN3Zz8v2oqk5uqWs/CPosjN3x0B3Tqu2cpZg7M4PR9JeuueWajwBbikUQ7XO3eUBSDb9taU/LXIxFEO3Jn5zH3a9qQyco8fJfSA7QHF7jOxM54mqbhOBIh2TmmPT1XSN/Edkw3GMClWtAdmlsdXLsUWhO1l32u5s5t4BNXOSDDahq9kbppcfc/KHiCRRDGvdImPXcXWVwjIVq53YR6urJvzu7E4Wzd6lqRsJPy97zMsec/yN07zWVFMLP4qXRNXd3WWAd28Zu6+Vwuh62dOHVkywjbn4FERHQcGe7Gl0plrUgw9Ib7hhrbZbavPOovA8KM597gpzawvBQNQygoH6rTKCtaZOLJBmtcspdlYWZaAwIn52bz6PNNkCWwjWTK2UYG2mlhGs9axyGfKQR6sSQ51Rai+w+jE60bsb6aoKNB/9t9ISgr3FOMa9j6oOW08JDmP4Udk1VmKCrfjQrNXJ3hgyaNYMQ8/rEvpyBhZSxHQU6l0BSGs2SAkCJYasWnN41DUSgpJjIDiOPkL3Zq7HBIOYEx1TRyYyLgoVwotsRgakvhF9TjdcdHNTB1HNhENIcMN3RpCVpycEu5lfHC3hmSnBjMLAEB5a0zmPMsop8Y7cjVNY0LLm2XtrwYzRhJ9gCIZuib5eIKgs4LG2jCEojeDPDKliewA9GwTsLu3pEBrS10YeltexL2EISgAelOD3CwQl4EW6LxJUL+F9pHYg4zwZa9gSU5WlQ3Vdbv4w8sqZUUIQBow1niDi5Ts4gtq0eCkSaN2Y4TlbFaknkS+FMev4k0BMLEFrC0HHLydoshGUtDDI11YO/blSRKEQ3YxofIUj6CCThn9hNHh5eIKSs4K/uKSLwAmM4TbXwBA0oKA2PshI+rLUB50Zkw9CWPCqC8Yxnwrz2qxM+0WCCnLBJT5NhBEZH0UtjyWKhr/ZhcmY5UwJjgjykmSRT/SaqqLce48MuEBQdUvzoLZmyIMxQK82pa3PknOb0T3HIiQonUdYry6Rv3tWem5KUAZ3tVi7OYKyjmIhZSWTQHPDqMaCNOjjgC+2bSn8PiJoWBHUNqriahN4txDB1X/RITAJb4zLZKGBja5rbCdKEcExFcFON1I4ImjHiI4ukbMggvlDHVY/kqQ9CdJo0J4lA1fccKkTxknscIkxU0Psa6JbfTCL1h1IIy6GoBfVfBiCnTFrnIAmyh5kYFS830pw+Z8eYBG2EcyMmeUJ2su2Fd3oAkHPpB2GZxAEGfY0AZNo6e3J5EFFG6EgMk1zNSI4NSPcnwM94RAWpfGh1VqnaV8WEKQJ9kQfF1e5j0N5NhP9COXAScICEVwYWgi5UHWbOu4QPWCiZy7VUJG/zJeI6nwF4GebBBUFGWKiwmIlk16gUMnsATQ+ZS22UUPGzt0dBZYdPbVQqjmoUmnF/5+IoGOGbswYpFD5mAujqAJvgmItOkLNo3E2Dx6dYDxcCgb0TNdD1XZ+wOtFjpknqKG00cv2RY9NMB3w1uxzlkooTHWYlgXUamE0YWXjzCkIGuPs9GibqekEzW6j6YSiZQfbdJInKKlhi+0sDkVQz1UaLG1DFEfTCYdAbtSrQ7mxOB4EKKKVDJdSHIagEnZas2ieMzR+UeRwo8avHPYiw5ENZsCLXL45gn8fm6B6jp0boG7dhy6HWve6ProLu8mTsp4MQPUMkv24BDVQUF+IzmpEWfWFA3G49KkXr10ZhqQwBMPmLlLwMQlqI7N88UWzTalFkJ/mmEUeieuq6WjwOjWOSVCz7nfMEK7oJkD1VfZ22auYEo6gIqPv6McjuHMCFNmQq6oUlqrpw/ianVk61y7fdZqdVi5uObNOs9kJoqzeC47iCTp+cGjFMkCSVZVgChuhtaZZhGAA6d513VUXZItauAihEJfRAgN4E+AihJJfgN+h50exCCG01KECyM1EkQ1jz5Wwe0HRgDTcbZs59KYO4GMhENCmhflOMniu9PSXckkuI7sQTX/ylBfj3e23GC9Czx0HJJ+UJuWA3Jh1FR4O9tJdgyoX+6ZAC2LXw0OsFc3D81dS9UuaF6a/l9PtgN3zza4FqliUDqyu6fdOsvTe9lrD9uIkjxUo4WMFi/awdUy94dGc++ZEPtqDIfARGEuemP684gdgmj34aM/isI/2LCbm7LJXLbM8AqZzfzjFPJxV8nRW8WtX36dDf/7EeOXxvHF2ljxe9/e3d+/eh4/XLRJKwR+L8PG69+94erwuQrjTA/0DknVeHpAU/hFX4R9SFv4xc+E3ChB+qwfhN+sQf7sV4TfMYd35j5stj16LvmmV8NuOCb9xnPBb/wm/eaPw22+Kv4Gq8FvgCr+JsfDbUAu/kbjwW8HX2Pjxs5m/+K9jYNsEl6MXagj/ShThX2oj/GuJhH+xlPivBhP+5W4s8xOc9CtCsEQZPtr2MUR/Rab4LzmljzJcTO6mEP5Fw/RzaDzVMRDUL/vmpaMWQ/jXtdNOUHDTcIpBm+r5SvMQt1ROOHisWl5q0L0HlDsXpHVCrirtCFROyFsWhKCZY+JkecUmaMrRPl+FaAiaGQqOGmoZkJsoZ2PBGOSJgsMkAUE+ZOJtqBSDOBP2q5aUEW8IbbT/ULWkjCC1UV4tlDSOchpDIchGvZysMcSBLNfzmeVDkHRmuOvGZEEy1cvRxC4GJASrlnEv7C7XOC3TYnzZGWYaX6qWcT/smoXp8zXnUsSuTMFzjgjxdqsKB1+rlm9vbFch/wrcvv6Xew+E2NbE569hj8OL0mz/jKeVI1tQtu5pcFu1ZAdCWZwRIcKEwBtpQxADhXiLiaR9fhb4EqA4WyiMA4a4zgeawY0QGSLF9e2GlfYfBeNXg7uUJEocNESoYAq4uGn0A46DfuPmompZjoQPDy/r9ZcPJ+3z/h+OoUsabqmvXAAAAABJRU5ErkJggg=="/>
          <p:cNvSpPr>
            <a:spLocks noChangeAspect="1" noChangeArrowheads="1"/>
          </p:cNvSpPr>
          <p:nvPr/>
        </p:nvSpPr>
        <p:spPr bwMode="auto">
          <a:xfrm>
            <a:off x="155575" y="-2871788"/>
            <a:ext cx="5991225" cy="59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data:image/png;base64,iVBORw0KGgoAAAANSUhEUgAAAOAAAADgCAMAAAAt85rTAAAA+VBMVEX///8uNpXuIintAAAnMJMrM5QaJZALG40kLZIVIY8gKpHl5fC3udZna6zs7PT4IBs6QZl/grfMzeAAFIz4+fztEBoiN5fuGyMeKJGWmcIAEIv0ISHtABFGTJ0+RZqQk8D6ystcYaeztdNINIyIi7z+9PT83t7Y2eidoMf1kJK/wdrycnU0PJj2oqTKy+BxdbHvLjTvNz1RV6P4uLmoqs1eY6htca7wUFT5xcaaLWy3KlnAKFHMJ0rVJj/hJDb1k5XzfYDxYmWwK16TLm9/MHhtMn/70tNZM4hkMoL0hYfwQ0jxV1v96+vyam73p6iHL3NmQoykLGMAAIlAMqSIAAAMDUlEQVR4nN1da2OaSBcWBQbwEhF8RbeGmJjFtVYTl6Tda9vd3pK22+7+/x/zMsNVGHRmvJCZ51MigufhXOfMMNRqJ8TFw2O9/vhwccrfPCFe3TT6g3p90G/cvKpalmPgayNgF2LQeF61NAfH9W2/nkH/9rpqiQ6L6/qgvoHBjVgMb3L8Aoa3Vct0SHzu5/kFVvq2aqkOh9fPivzq9caLquU6FH5s4PgFDH+sWrIDoeiAYrkh3kAhnglhpF9KDBQZqQi54ismgiaRVICKpizCCBNnPpdEmCjOcJ8MtytQABV+3arAQIVfq5ZwP2wLoZEKv1Qt41542BJCQ/R/qlrGvVCa41M8q1rGffAzCcGfq5ZyDzzuCDEQg8eqpWTHrhwRguNM8dPOEAPBcZgh4hcYadVysuKCyEIDG/1QtaSMeEOowf5D1ZIygiBHRAyrlpQNHwgtlFsb3V2mJRrkM44SJPkIg3rVsrKALMtHNspjrn9BbKGBjfLYXntJbqL1weeqpaXHNYWFBjZatbj0eEWcBSGeXVQtLzXIkwQEh4nilsIFeZymoHNBDpv4dC4YOCFvCy/IxropuHNCkm5MFrx1ZmhdkLtMSD5USgjyNWSiKURD9P+pWmYq7JpzKWLA11woNT/OxoS7J5WK4CrV06Z5CK7qbfoYw9mglz7GcBZlytY2bSV4U7XU5KCvYyA4qmXo6xhEkJ/WGsnEbhEcTfXStSticDRi2r66qQwcrXpi4sdRscYWRDkKozSzEhsEeQmjbEGUo8YTSyUKwU01+pyV4JuqJScEzbxSFoOXVUtOCEYX5GbBDGuW4CZPsGYJbvIES78iBCddi3/YCfIxnqCdd0nRf1217ER4zpgluEmErGmQm8UWzPx46TsxZwlOEiF7nuekfc+e5znJ9BfMaTBIhDzMgrIOdxFBHjI963AXEeRhmhcVMgOIHyKclSL+Bvp6nZNS5nnj7If6n3/8/tuvf/37y7dv795/+vTx49WVJEn/SxD8c3X18eOnT+/fffv7l3//+vW33//4s3521nhTtfTb0PF6Ld81v19lmCR8sCh87+q76fqtXrNTNZcs7ObycmhOFAsAXXUMTSmjQwJFMxxVB8BSJubwctm0K2XmzWfm2rECXoYm78ULw1TWjICp5azN2dw7NU/ba7ntQGWqo8mH5VWErDkqsKS22zoNzc5ytlpYgc4OrbLtUORAn9ZiNVse0T3tnr9SLN3Zz8v2oqk5uqWs/CPosjN3x0B3Tqu2cpZg7M4PR9JeuueWajwBbikUQ7XO3eUBSDb9taU/LXIxFEO3Jn5zH3a9qQyco8fJfSA7QHF7jOxM54mqbhOBIh2TmmPT1XSN/Edkw3GMClWtAdmlsdXLsUWhO1l32u5s5t4BNXOSDDahq9kbppcfc/KHiCRRDGvdImPXcXWVwjIVq53YR6urJvzu7E4Wzd6lqRsJPy97zMsec/yN07zWVFMLP4qXRNXd3WWAd28Zu6+Vwuh62dOHVkywjbn4FERHQcGe7Gl0plrUgw9Ib7hhrbZbavPOovA8KM597gpzawvBQNQygoH6rTKCtaZOLJBmtcspdlYWZaAwIn52bz6PNNkCWwjWTK2UYG2mlhGs9axyGfKQR6sSQ51Rai+w+jE60bsb6aoKNB/9t9ISgr3FOMa9j6oOW08JDmP4Udk1VmKCrfjQrNXJ3hgyaNYMQ8/rEvpyBhZSxHQU6l0BSGs2SAkCJYasWnN41DUSgpJjIDiOPkL3Zq7HBIOYEx1TRyYyLgoVwotsRgakvhF9TjdcdHNTB1HNhENIcMN3RpCVpycEu5lfHC3hmSnBjMLAEB5a0zmPMsop8Y7cjVNY0LLm2XtrwYzRhJ9gCIZuib5eIKgs4LG2jCEojeDPDKliewA9GwTsLu3pEBrS10YeltexL2EISgAelOD3CwQl4EW6LxJUL+F9pHYg4zwZa9gSU5WlQ3Vdbv4w8sqZUUIQBow1niDi5Ts4gtq0eCkSaN2Y4TlbFaknkS+FMev4k0BMLEFrC0HHLydoshGUtDDI11YO/blSRKEQ3YxofIUj6CCThn9hNHh5eIKSs4K/uKSLwAmM4TbXwBA0oKA2PshI+rLUB50Zkw9CWPCqC8Yxnwrz2qxM+0WCCnLBJT5NhBEZH0UtjyWKhr/ZhcmY5UwJjgjykmSRT/SaqqLce48MuEBQdUvzoLZmyIMxQK82pa3PknOb0T3HIiQonUdYry6Rv3tWem5KUAZ3tVi7OYKyjmIhZSWTQHPDqMaCNOjjgC+2bSn8PiJoWBHUNqriahN4txDB1X/RITAJb4zLZKGBja5rbCdKEcExFcFON1I4ImjHiI4ukbMggvlDHVY/kqQ9CdJo0J4lA1fccKkTxknscIkxU0Psa6JbfTCL1h1IIy6GoBfVfBiCnTFrnIAmyh5kYFS830pw+Z8eYBG2EcyMmeUJ2su2Fd3oAkHPpB2GZxAEGfY0AZNo6e3J5EFFG6EgMk1zNSI4NSPcnwM94RAWpfGh1VqnaV8WEKQJ9kQfF1e5j0N5NhP9COXAScICEVwYWgi5UHWbOu4QPWCiZy7VUJG/zJeI6nwF4GebBBUFGWKiwmIlk16gUMnsATQ+ZS22UUPGzt0dBZYdPbVQqjmoUmnF/5+IoGOGbswYpFD5mAujqAJvgmItOkLNo3E2Dx6dYDxcCgb0TNdD1XZ+wOtFjpknqKG00cv2RY9NMB3w1uxzlkooTHWYlgXUamE0YWXjzCkIGuPs9GibqekEzW6j6YSiZQfbdJInKKlhi+0sDkVQz1UaLG1DFEfTCYdAbtSrQ7mxOB4EKKKVDJdSHIagEnZas2ieMzR+UeRwo8avHPYiw5ENZsCLXL45gn8fm6B6jp0boG7dhy6HWve6ProLu8mTsp4MQPUMkv24BDVQUF+IzmpEWfWFA3G49KkXr10ZhqQwBMPmLlLwMQlqI7N88UWzTalFkJ/mmEUeieuq6WjwOjWOSVCz7nfMEK7oJkD1VfZ22auYEo6gIqPv6McjuHMCFNmQq6oUlqrpw/ianVk61y7fdZqdVi5uObNOs9kJoqzeC47iCTp+cGjFMkCSVZVgChuhtaZZhGAA6d513VUXZItauAihEJfRAgN4E+AihJJfgN+h50exCCG01KECyM1EkQ1jz5Wwe0HRgDTcbZs59KYO4GMhENCmhflOMniu9PSXckkuI7sQTX/ylBfj3e23GC9Czx0HJJ+UJuWA3Jh1FR4O9tJdgyoX+6ZAC2LXw0OsFc3D81dS9UuaF6a/l9PtgN3zza4FqliUDqyu6fdOsvTe9lrD9uIkjxUo4WMFi/awdUy94dGc++ZEPtqDIfARGEuemP684gdgmj34aM/isI/2LCbm7LJXLbM8AqZzfzjFPJxV8nRW8WtX36dDf/7EeOXxvHF2ljxe9/e3d+/eh4/XLRJKwR+L8PG69+94erwuQrjTA/0DknVeHpAU/hFX4R9SFv4xc+E3ChB+qwfhN+sQf7sV4TfMYd35j5stj16LvmmV8NuOCb9xnPBb/wm/eaPw22+Kv4Gq8FvgCr+JsfDbUAu/kbjwW8HX2Pjxs5m/+K9jYNsEl6MXagj/ShThX2oj/GuJhH+xlPivBhP+5W4s8xOc9CtCsEQZPtr2MUR/Rab4LzmljzJcTO6mEP5Fw/RzaDzVMRDUL/vmpaMWQ/jXtdNOUHDTcIpBm+r5SvMQt1ROOHisWl5q0L0HlDsXpHVCrirtCFROyFsWhKCZY+JkecUmaMrRPl+FaAiaGQqOGmoZkJsoZ2PBGOSJgsMkAUE+ZOJtqBSDOBP2q5aUEW8IbbT/ULWkjCC1UV4tlDSOchpDIchGvZysMcSBLNfzmeVDkHRmuOvGZEEy1cvRxC4GJASrlnEv7C7XOC3TYnzZGWYaX6qWcT/smoXp8zXnUsSuTMFzjgjxdqsKB1+rlm9vbFch/wrcvv6Xew+E2NbE569hj8OL0mz/jKeVI1tQtu5pcFu1ZAdCWZwRIcKEwBtpQxADhXiLiaR9fhb4EqA4WyiMA4a4zgeawY0QGSLF9e2GlfYfBeNXg7uUJEocNESoYAq4uGn0A46DfuPmompZjoQPDy/r9ZcPJ+3z/h+OoUsabqmvXAAAAABJRU5ErkJggg=="/>
          <p:cNvSpPr>
            <a:spLocks noChangeAspect="1" noChangeArrowheads="1"/>
          </p:cNvSpPr>
          <p:nvPr/>
        </p:nvSpPr>
        <p:spPr bwMode="auto">
          <a:xfrm>
            <a:off x="307975" y="-2719388"/>
            <a:ext cx="5991225" cy="59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data:image/png;base64,iVBORw0KGgoAAAANSUhEUgAAAOAAAADgCAMAAAAt85rTAAAA+VBMVEX///8uNpXuIintAAAnMJMrM5QaJZALG40kLZIVIY8gKpHl5fC3udZna6zs7PT4IBs6QZl/grfMzeAAFIz4+fztEBoiN5fuGyMeKJGWmcIAEIv0ISHtABFGTJ0+RZqQk8D6ystcYaeztdNINIyIi7z+9PT83t7Y2eidoMf1kJK/wdrycnU0PJj2oqTKy+BxdbHvLjTvNz1RV6P4uLmoqs1eY6htca7wUFT5xcaaLWy3KlnAKFHMJ0rVJj/hJDb1k5XzfYDxYmWwK16TLm9/MHhtMn/70tNZM4hkMoL0hYfwQ0jxV1v96+vyam73p6iHL3NmQoykLGMAAIlAMqSIAAAMDUlEQVR4nN1da2OaSBcWBQbwEhF8RbeGmJjFtVYTl6Tda9vd3pK22+7+/x/zMsNVGHRmvJCZ51MigufhXOfMMNRqJ8TFw2O9/vhwccrfPCFe3TT6g3p90G/cvKpalmPgayNgF2LQeF61NAfH9W2/nkH/9rpqiQ6L6/qgvoHBjVgMb3L8Aoa3Vct0SHzu5/kFVvq2aqkOh9fPivzq9caLquU6FH5s4PgFDH+sWrIDoeiAYrkh3kAhnglhpF9KDBQZqQi54ismgiaRVICKpizCCBNnPpdEmCjOcJ8MtytQABV+3arAQIVfq5ZwP2wLoZEKv1Qt41542BJCQ/R/qlrGvVCa41M8q1rGffAzCcGfq5ZyDzzuCDEQg8eqpWTHrhwRguNM8dPOEAPBcZgh4hcYadVysuKCyEIDG/1QtaSMeEOowf5D1ZIygiBHRAyrlpQNHwgtlFsb3V2mJRrkM44SJPkIg3rVsrKALMtHNspjrn9BbKGBjfLYXntJbqL1weeqpaXHNYWFBjZatbj0eEWcBSGeXVQtLzXIkwQEh4nilsIFeZymoHNBDpv4dC4YOCFvCy/IxropuHNCkm5MFrx1ZmhdkLtMSD5USgjyNWSiKURD9P+pWmYq7JpzKWLA11woNT/OxoS7J5WK4CrV06Z5CK7qbfoYw9mglz7GcBZlytY2bSV4U7XU5KCvYyA4qmXo6xhEkJ/WGsnEbhEcTfXStSticDRi2r66qQwcrXpi4sdRscYWRDkKozSzEhsEeQmjbEGUo8YTSyUKwU01+pyV4JuqJScEzbxSFoOXVUtOCEYX5GbBDGuW4CZPsGYJbvIES78iBCddi3/YCfIxnqCdd0nRf1217ER4zpgluEmErGmQm8UWzPx46TsxZwlOEiF7nuekfc+e5znJ9BfMaTBIhDzMgrIOdxFBHjI963AXEeRhmhcVMgOIHyKclSL+Bvp6nZNS5nnj7If6n3/8/tuvf/37y7dv795/+vTx49WVJEn/SxD8c3X18eOnT+/fffv7l3//+vW33//4s3521nhTtfTb0PF6Ld81v19lmCR8sCh87+q76fqtXrNTNZcs7ObycmhOFAsAXXUMTSmjQwJFMxxVB8BSJubwctm0K2XmzWfm2rECXoYm78ULw1TWjICp5azN2dw7NU/ba7ntQGWqo8mH5VWErDkqsKS22zoNzc5ytlpYgc4OrbLtUORAn9ZiNVse0T3tnr9SLN3Zz8v2oqk5uqWs/CPosjN3x0B3Tqu2cpZg7M4PR9JeuueWajwBbikUQ7XO3eUBSDb9taU/LXIxFEO3Jn5zH3a9qQyco8fJfSA7QHF7jOxM54mqbhOBIh2TmmPT1XSN/Edkw3GMClWtAdmlsdXLsUWhO1l32u5s5t4BNXOSDDahq9kbppcfc/KHiCRRDGvdImPXcXWVwjIVq53YR6urJvzu7E4Wzd6lqRsJPy97zMsec/yN07zWVFMLP4qXRNXd3WWAd28Zu6+Vwuh62dOHVkywjbn4FERHQcGe7Gl0plrUgw9Ib7hhrbZbavPOovA8KM597gpzawvBQNQygoH6rTKCtaZOLJBmtcspdlYWZaAwIn52bz6PNNkCWwjWTK2UYG2mlhGs9axyGfKQR6sSQ51Rai+w+jE60bsb6aoKNB/9t9ISgr3FOMa9j6oOW08JDmP4Udk1VmKCrfjQrNXJ3hgyaNYMQ8/rEvpyBhZSxHQU6l0BSGs2SAkCJYasWnN41DUSgpJjIDiOPkL3Zq7HBIOYEx1TRyYyLgoVwotsRgakvhF9TjdcdHNTB1HNhENIcMN3RpCVpycEu5lfHC3hmSnBjMLAEB5a0zmPMsop8Y7cjVNY0LLm2XtrwYzRhJ9gCIZuib5eIKgs4LG2jCEojeDPDKliewA9GwTsLu3pEBrS10YeltexL2EISgAelOD3CwQl4EW6LxJUL+F9pHYg4zwZa9gSU5WlQ3Vdbv4w8sqZUUIQBow1niDi5Ts4gtq0eCkSaN2Y4TlbFaknkS+FMev4k0BMLEFrC0HHLydoshGUtDDI11YO/blSRKEQ3YxofIUj6CCThn9hNHh5eIKSs4K/uKSLwAmM4TbXwBA0oKA2PshI+rLUB50Zkw9CWPCqC8Yxnwrz2qxM+0WCCnLBJT5NhBEZH0UtjyWKhr/ZhcmY5UwJjgjykmSRT/SaqqLce48MuEBQdUvzoLZmyIMxQK82pa3PknOb0T3HIiQonUdYry6Rv3tWem5KUAZ3tVi7OYKyjmIhZSWTQHPDqMaCNOjjgC+2bSn8PiJoWBHUNqriahN4txDB1X/RITAJb4zLZKGBja5rbCdKEcExFcFON1I4ImjHiI4ukbMggvlDHVY/kqQ9CdJo0J4lA1fccKkTxknscIkxU0Psa6JbfTCL1h1IIy6GoBfVfBiCnTFrnIAmyh5kYFS830pw+Z8eYBG2EcyMmeUJ2su2Fd3oAkHPpB2GZxAEGfY0AZNo6e3J5EFFG6EgMk1zNSI4NSPcnwM94RAWpfGh1VqnaV8WEKQJ9kQfF1e5j0N5NhP9COXAScICEVwYWgi5UHWbOu4QPWCiZy7VUJG/zJeI6nwF4GebBBUFGWKiwmIlk16gUMnsATQ+ZS22UUPGzt0dBZYdPbVQqjmoUmnF/5+IoGOGbswYpFD5mAujqAJvgmItOkLNo3E2Dx6dYDxcCgb0TNdD1XZ+wOtFjpknqKG00cv2RY9NMB3w1uxzlkooTHWYlgXUamE0YWXjzCkIGuPs9GibqekEzW6j6YSiZQfbdJInKKlhi+0sDkVQz1UaLG1DFEfTCYdAbtSrQ7mxOB4EKKKVDJdSHIagEnZas2ieMzR+UeRwo8avHPYiw5ENZsCLXL45gn8fm6B6jp0boG7dhy6HWve6ProLu8mTsp4MQPUMkv24BDVQUF+IzmpEWfWFA3G49KkXr10ZhqQwBMPmLlLwMQlqI7N88UWzTalFkJ/mmEUeieuq6WjwOjWOSVCz7nfMEK7oJkD1VfZ22auYEo6gIqPv6McjuHMCFNmQq6oUlqrpw/ianVk61y7fdZqdVi5uObNOs9kJoqzeC47iCTp+cGjFMkCSVZVgChuhtaZZhGAA6d513VUXZItauAihEJfRAgN4E+AihJJfgN+h50exCCG01KECyM1EkQ1jz5Wwe0HRgDTcbZs59KYO4GMhENCmhflOMniu9PSXckkuI7sQTX/ylBfj3e23GC9Czx0HJJ+UJuWA3Jh1FR4O9tJdgyoX+6ZAC2LXw0OsFc3D81dS9UuaF6a/l9PtgN3zza4FqliUDqyu6fdOsvTe9lrD9uIkjxUo4WMFi/awdUy94dGc++ZEPtqDIfARGEuemP684gdgmj34aM/isI/2LCbm7LJXLbM8AqZzfzjFPJxV8nRW8WtX36dDf/7EeOXxvHF2ljxe9/e3d+/eh4/XLRJKwR+L8PG69+94erwuQrjTA/0DknVeHpAU/hFX4R9SFv4xc+E3ChB+qwfhN+sQf7sV4TfMYd35j5stj16LvmmV8NuOCb9xnPBb/wm/eaPw22+Kv4Gq8FvgCr+JsfDbUAu/kbjwW8HX2Pjxs5m/+K9jYNsEl6MXagj/ShThX2oj/GuJhH+xlPivBhP+5W4s8xOc9CtCsEQZPtr2MUR/Rab4LzmljzJcTO6mEP5Fw/RzaDzVMRDUL/vmpaMWQ/jXtdNOUHDTcIpBm+r5SvMQt1ROOHisWl5q0L0HlDsXpHVCrirtCFROyFsWhKCZY+JkecUmaMrRPl+FaAiaGQqOGmoZkJsoZ2PBGOSJgsMkAUE+ZOJtqBSDOBP2q5aUEW8IbbT/ULWkjCC1UV4tlDSOchpDIchGvZysMcSBLNfzmeVDkHRmuOvGZEEy1cvRxC4GJASrlnEv7C7XOC3TYnzZGWYaX6qWcT/smoXp8zXnUsSuTMFzjgjxdqsKB1+rlm9vbFch/wrcvv6Xew+E2NbE569hj8OL0mz/jKeVI1tQtu5pcFu1ZAdCWZwRIcKEwBtpQxADhXiLiaR9fhb4EqA4WyiMA4a4zgeawY0QGSLF9e2GlfYfBeNXg7uUJEocNESoYAq4uGn0A46DfuPmompZjoQPDy/r9ZcPJ+3z/h+OoUsabqmvXAAAAABJRU5ErkJggg=="/>
          <p:cNvSpPr>
            <a:spLocks noChangeAspect="1" noChangeArrowheads="1"/>
          </p:cNvSpPr>
          <p:nvPr/>
        </p:nvSpPr>
        <p:spPr bwMode="auto">
          <a:xfrm>
            <a:off x="460375" y="-2566988"/>
            <a:ext cx="5991225" cy="59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8" descr="data:image/png;base64,iVBORw0KGgoAAAANSUhEUgAAAOAAAADgCAMAAAAt85rTAAAA+VBMVEX///8uNpXuIintAAAnMJMrM5QaJZALG40kLZIVIY8gKpHl5fC3udZna6zs7PT4IBs6QZl/grfMzeAAFIz4+fztEBoiN5fuGyMeKJGWmcIAEIv0ISHtABFGTJ0+RZqQk8D6ystcYaeztdNINIyIi7z+9PT83t7Y2eidoMf1kJK/wdrycnU0PJj2oqTKy+BxdbHvLjTvNz1RV6P4uLmoqs1eY6htca7wUFT5xcaaLWy3KlnAKFHMJ0rVJj/hJDb1k5XzfYDxYmWwK16TLm9/MHhtMn/70tNZM4hkMoL0hYfwQ0jxV1v96+vyam73p6iHL3NmQoykLGMAAIlAMqSIAAAMDUlEQVR4nN1da2OaSBcWBQbwEhF8RbeGmJjFtVYTl6Tda9vd3pK22+7+/x/zMsNVGHRmvJCZ51MigufhXOfMMNRqJ8TFw2O9/vhwccrfPCFe3TT6g3p90G/cvKpalmPgayNgF2LQeF61NAfH9W2/nkH/9rpqiQ6L6/qgvoHBjVgMb3L8Aoa3Vct0SHzu5/kFVvq2aqkOh9fPivzq9caLquU6FH5s4PgFDH+sWrIDoeiAYrkh3kAhnglhpF9KDBQZqQi54ismgiaRVICKpizCCBNnPpdEmCjOcJ8MtytQABV+3arAQIVfq5ZwP2wLoZEKv1Qt41542BJCQ/R/qlrGvVCa41M8q1rGffAzCcGfq5ZyDzzuCDEQg8eqpWTHrhwRguNM8dPOEAPBcZgh4hcYadVysuKCyEIDG/1QtaSMeEOowf5D1ZIygiBHRAyrlpQNHwgtlFsb3V2mJRrkM44SJPkIg3rVsrKALMtHNspjrn9BbKGBjfLYXntJbqL1weeqpaXHNYWFBjZatbj0eEWcBSGeXVQtLzXIkwQEh4nilsIFeZymoHNBDpv4dC4YOCFvCy/IxropuHNCkm5MFrx1ZmhdkLtMSD5USgjyNWSiKURD9P+pWmYq7JpzKWLA11woNT/OxoS7J5WK4CrV06Z5CK7qbfoYw9mglz7GcBZlytY2bSV4U7XU5KCvYyA4qmXo6xhEkJ/WGsnEbhEcTfXStSticDRi2r66qQwcrXpi4sdRscYWRDkKozSzEhsEeQmjbEGUo8YTSyUKwU01+pyV4JuqJScEzbxSFoOXVUtOCEYX5GbBDGuW4CZPsGYJbvIES78iBCddi3/YCfIxnqCdd0nRf1217ER4zpgluEmErGmQm8UWzPx46TsxZwlOEiF7nuekfc+e5znJ9BfMaTBIhDzMgrIOdxFBHjI963AXEeRhmhcVMgOIHyKclSL+Bvp6nZNS5nnj7If6n3/8/tuvf/37y7dv795/+vTx49WVJEn/SxD8c3X18eOnT+/fffv7l3//+vW33//4s3521nhTtfTb0PF6Ld81v19lmCR8sCh87+q76fqtXrNTNZcs7ObycmhOFAsAXXUMTSmjQwJFMxxVB8BSJubwctm0K2XmzWfm2rECXoYm78ULw1TWjICp5azN2dw7NU/ba7ntQGWqo8mH5VWErDkqsKS22zoNzc5ytlpYgc4OrbLtUORAn9ZiNVse0T3tnr9SLN3Zz8v2oqk5uqWs/CPosjN3x0B3Tqu2cpZg7M4PR9JeuueWajwBbikUQ7XO3eUBSDb9taU/LXIxFEO3Jn5zH3a9qQyco8fJfSA7QHF7jOxM54mqbhOBIh2TmmPT1XSN/Edkw3GMClWtAdmlsdXLsUWhO1l32u5s5t4BNXOSDDahq9kbppcfc/KHiCRRDGvdImPXcXWVwjIVq53YR6urJvzu7E4Wzd6lqRsJPy97zMsec/yN07zWVFMLP4qXRNXd3WWAd28Zu6+Vwuh62dOHVkywjbn4FERHQcGe7Gl0plrUgw9Ib7hhrbZbavPOovA8KM597gpzawvBQNQygoH6rTKCtaZOLJBmtcspdlYWZaAwIn52bz6PNNkCWwjWTK2UYG2mlhGs9axyGfKQR6sSQ51Rai+w+jE60bsb6aoKNB/9t9ISgr3FOMa9j6oOW08JDmP4Udk1VmKCrfjQrNXJ3hgyaNYMQ8/rEvpyBhZSxHQU6l0BSGs2SAkCJYasWnN41DUSgpJjIDiOPkL3Zq7HBIOYEx1TRyYyLgoVwotsRgakvhF9TjdcdHNTB1HNhENIcMN3RpCVpycEu5lfHC3hmSnBjMLAEB5a0zmPMsop8Y7cjVNY0LLm2XtrwYzRhJ9gCIZuib5eIKgs4LG2jCEojeDPDKliewA9GwTsLu3pEBrS10YeltexL2EISgAelOD3CwQl4EW6LxJUL+F9pHYg4zwZa9gSU5WlQ3Vdbv4w8sqZUUIQBow1niDi5Ts4gtq0eCkSaN2Y4TlbFaknkS+FMev4k0BMLEFrC0HHLydoshGUtDDI11YO/blSRKEQ3YxofIUj6CCThn9hNHh5eIKSs4K/uKSLwAmM4TbXwBA0oKA2PshI+rLUB50Zkw9CWPCqC8Yxnwrz2qxM+0WCCnLBJT5NhBEZH0UtjyWKhr/ZhcmY5UwJjgjykmSRT/SaqqLce48MuEBQdUvzoLZmyIMxQK82pa3PknOb0T3HIiQonUdYry6Rv3tWem5KUAZ3tVi7OYKyjmIhZSWTQHPDqMaCNOjjgC+2bSn8PiJoWBHUNqriahN4txDB1X/RITAJb4zLZKGBja5rbCdKEcExFcFON1I4ImjHiI4ukbMggvlDHVY/kqQ9CdJo0J4lA1fccKkTxknscIkxU0Psa6JbfTCL1h1IIy6GoBfVfBiCnTFrnIAmyh5kYFS830pw+Z8eYBG2EcyMmeUJ2su2Fd3oAkHPpB2GZxAEGfY0AZNo6e3J5EFFG6EgMk1zNSI4NSPcnwM94RAWpfGh1VqnaV8WEKQJ9kQfF1e5j0N5NhP9COXAScICEVwYWgi5UHWbOu4QPWCiZy7VUJG/zJeI6nwF4GebBBUFGWKiwmIlk16gUMnsATQ+ZS22UUPGzt0dBZYdPbVQqjmoUmnF/5+IoGOGbswYpFD5mAujqAJvgmItOkLNo3E2Dx6dYDxcCgb0TNdD1XZ+wOtFjpknqKG00cv2RY9NMB3w1uxzlkooTHWYlgXUamE0YWXjzCkIGuPs9GibqekEzW6j6YSiZQfbdJInKKlhi+0sDkVQz1UaLG1DFEfTCYdAbtSrQ7mxOB4EKKKVDJdSHIagEnZas2ieMzR+UeRwo8avHPYiw5ENZsCLXL45gn8fm6B6jp0boG7dhy6HWve6ProLu8mTsp4MQPUMkv24BDVQUF+IzmpEWfWFA3G49KkXr10ZhqQwBMPmLlLwMQlqI7N88UWzTalFkJ/mmEUeieuq6WjwOjWOSVCz7nfMEK7oJkD1VfZ22auYEo6gIqPv6McjuHMCFNmQq6oUlqrpw/ianVk61y7fdZqdVi5uObNOs9kJoqzeC47iCTp+cGjFMkCSVZVgChuhtaZZhGAA6d513VUXZItauAihEJfRAgN4E+AihJJfgN+h50exCCG01KECyM1EkQ1jz5Wwe0HRgDTcbZs59KYO4GMhENCmhflOMniu9PSXckkuI7sQTX/ylBfj3e23GC9Czx0HJJ+UJuWA3Jh1FR4O9tJdgyoX+6ZAC2LXw0OsFc3D81dS9UuaF6a/l9PtgN3zza4FqliUDqyu6fdOsvTe9lrD9uIkjxUo4WMFi/awdUy94dGc++ZEPtqDIfARGEuemP684gdgmj34aM/isI/2LCbm7LJXLbM8AqZzfzjFPJxV8nRW8WtX36dDf/7EeOXxvHF2ljxe9/e3d+/eh4/XLRJKwR+L8PG69+94erwuQrjTA/0DknVeHpAU/hFX4R9SFv4xc+E3ChB+qwfhN+sQf7sV4TfMYd35j5stj16LvmmV8NuOCb9xnPBb/wm/eaPw22+Kv4Gq8FvgCr+JsfDbUAu/kbjwW8HX2Pjxs5m/+K9jYNsEl6MXagj/ShThX2oj/GuJhH+xlPivBhP+5W4s8xOc9CtCsEQZPtr2MUR/Rab4LzmljzJcTO6mEP5Fw/RzaDzVMRDUL/vmpaMWQ/jXtdNOUHDTcIpBm+r5SvMQt1ROOHisWl5q0L0HlDsXpHVCrirtCFROyFsWhKCZY+JkecUmaMrRPl+FaAiaGQqOGmoZkJsoZ2PBGOSJgsMkAUE+ZOJtqBSDOBP2q5aUEW8IbbT/ULWkjCC1UV4tlDSOchpDIchGvZysMcSBLNfzmeVDkHRmuOvGZEEy1cvRxC4GJASrlnEv7C7XOC3TYnzZGWYaX6qWcT/smoXp8zXnUsSuTMFzjgjxdqsKB1+rlm9vbFch/wrcvv6Xew+E2NbE569hj8OL0mz/jKeVI1tQtu5pcFu1ZAdCWZwRIcKEwBtpQxADhXiLiaR9fhb4EqA4WyiMA4a4zgeawY0QGSLF9e2GlfYfBeNXg7uUJEocNESoYAq4uGn0A46DfuPmompZjoQPDy/r9ZcPJ+3z/h+OoUsabqmvXAAAAABJRU5ErkJggg=="/>
          <p:cNvSpPr>
            <a:spLocks noChangeAspect="1" noChangeArrowheads="1"/>
          </p:cNvSpPr>
          <p:nvPr/>
        </p:nvSpPr>
        <p:spPr bwMode="auto">
          <a:xfrm>
            <a:off x="612775" y="-2414588"/>
            <a:ext cx="5991225" cy="59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10" descr="Afbeeldingsresultaat voor crpp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Picture 6" descr="https://encrypted-tbn1.gstatic.com/images?q=tbn:ANd9GcTaWpzg5kpt2CoJa2R9_BxtcLd3ikvrxRv4BexBkioW8144qHL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9594" y="5661248"/>
            <a:ext cx="527774" cy="52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243322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-99392"/>
            <a:ext cx="7274768" cy="891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sz="2800" dirty="0" smtClean="0">
                <a:latin typeface="Arial Narrow Bold" panose="020B0706020202030204" pitchFamily="34" charset="0"/>
              </a:rPr>
              <a:t>Studying Plasma Facing Components</a:t>
            </a:r>
            <a:endParaRPr lang="nl-NL" sz="2800" dirty="0">
              <a:latin typeface="Arial Narrow Bold" panose="020B0706020202030204" pitchFamily="34" charset="0"/>
            </a:endParaRPr>
          </a:p>
        </p:txBody>
      </p:sp>
      <p:pic>
        <p:nvPicPr>
          <p:cNvPr id="7170" name="Picture 2" descr="https://www.differ.nl/sites/default/files/images/news/Overzicht%20Magnum-PS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791825"/>
            <a:ext cx="3167532" cy="18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differ.nl/sites/default/files/images/news/cover%20phd%20thesis%20zielins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35842"/>
            <a:ext cx="2097556" cy="148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fz-juelich.de/SharedDocs/Bilder/IEK/IEK-4/DE/Forschung/PSI-2/bild_forschung_psi-2_2014_02_PSI-2.png?__blob=pos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51145"/>
            <a:ext cx="3665810" cy="171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www.fz-juelich.de/SharedDocs/Bilder/GN/DE/HML/judith2a_jpg.jpg?__blob=norm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3501008"/>
            <a:ext cx="24765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://www.iter.org/img/resize-900-90/www/content/com/Lists/Stories/Attachments/1326/west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598" y="3501007"/>
            <a:ext cx="278130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2852936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Magnum-PSI</a:t>
            </a:r>
            <a:endParaRPr lang="en-GB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827505" y="2852936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Pilot-PSI</a:t>
            </a:r>
            <a:endParaRPr lang="en-GB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013998" y="2852936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PSI-2</a:t>
            </a:r>
            <a:endParaRPr lang="en-GB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728817" y="5301208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JUDITH-1/2</a:t>
            </a:r>
            <a:endParaRPr lang="en-GB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511962" y="5301208"/>
            <a:ext cx="725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WEST</a:t>
            </a:r>
            <a:endParaRPr lang="en-GB" b="1" dirty="0"/>
          </a:p>
        </p:txBody>
      </p:sp>
      <p:pic>
        <p:nvPicPr>
          <p:cNvPr id="17" name="Picture 10" descr="http://upload.wikimedia.org/wikipedia/en/d/d1/FZJ_logo_89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480" y="6172223"/>
            <a:ext cx="896239" cy="30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://upload.wikimedia.org/wikipedia/en/d/d1/FZJ_logo_89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52570"/>
            <a:ext cx="896239" cy="30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om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8817" y="2293344"/>
            <a:ext cx="1184101" cy="34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http://upload.wikimedia.org/wikipedia/en/0/09/CEA_logotype201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4316" y="3501008"/>
            <a:ext cx="595582" cy="48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76718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1463675" y="188913"/>
            <a:ext cx="6443663" cy="404812"/>
          </a:xfrm>
        </p:spPr>
        <p:txBody>
          <a:bodyPr/>
          <a:lstStyle/>
          <a:p>
            <a:pPr algn="ctr"/>
            <a:r>
              <a:rPr lang="en-GB" altLang="sv-SE" b="1" smtClean="0">
                <a:latin typeface="Arial Black" pitchFamily="34" charset="0"/>
                <a:cs typeface="Arial" charset="0"/>
              </a:rPr>
              <a:t>The Change of the JET Wall</a:t>
            </a:r>
          </a:p>
        </p:txBody>
      </p:sp>
      <p:grpSp>
        <p:nvGrpSpPr>
          <p:cNvPr id="31746" name="Group 20"/>
          <p:cNvGrpSpPr>
            <a:grpSpLocks/>
          </p:cNvGrpSpPr>
          <p:nvPr/>
        </p:nvGrpSpPr>
        <p:grpSpPr bwMode="auto">
          <a:xfrm>
            <a:off x="-46038" y="790575"/>
            <a:ext cx="4581526" cy="6092825"/>
            <a:chOff x="204" y="482"/>
            <a:chExt cx="2693" cy="3670"/>
          </a:xfrm>
        </p:grpSpPr>
        <p:pic>
          <p:nvPicPr>
            <p:cNvPr id="31758" name="Picture 3" descr="CP05j-228"/>
            <p:cNvPicPr>
              <a:picLocks noChangeAspect="1" noChangeArrowheads="1"/>
            </p:cNvPicPr>
            <p:nvPr/>
          </p:nvPicPr>
          <p:blipFill>
            <a:blip r:embed="rId2" cstate="print"/>
            <a:srcRect r="48425"/>
            <a:stretch>
              <a:fillRect/>
            </a:stretch>
          </p:blipFill>
          <p:spPr bwMode="auto">
            <a:xfrm>
              <a:off x="204" y="482"/>
              <a:ext cx="2649" cy="3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9" name="Text Box 5"/>
            <p:cNvSpPr txBox="1">
              <a:spLocks noChangeArrowheads="1"/>
            </p:cNvSpPr>
            <p:nvPr/>
          </p:nvSpPr>
          <p:spPr bwMode="auto">
            <a:xfrm>
              <a:off x="244" y="482"/>
              <a:ext cx="1246" cy="42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84664" tIns="42332" rIns="84664" bIns="42332">
              <a:spAutoFit/>
            </a:bodyPr>
            <a:lstStyle/>
            <a:p>
              <a:pPr algn="ctr"/>
              <a:r>
                <a:rPr lang="sv-SE" altLang="sv-SE" sz="2200" b="1">
                  <a:latin typeface="Arial Black" pitchFamily="34" charset="0"/>
                  <a:cs typeface="Arial" charset="0"/>
                </a:rPr>
                <a:t>JET-C</a:t>
              </a:r>
            </a:p>
            <a:p>
              <a:r>
                <a:rPr lang="sv-SE" altLang="sv-SE" i="1">
                  <a:cs typeface="Arial" charset="0"/>
                </a:rPr>
                <a:t>until</a:t>
              </a:r>
              <a:r>
                <a:rPr lang="sv-SE" altLang="sv-SE" b="1" i="1">
                  <a:cs typeface="Arial" charset="0"/>
                </a:rPr>
                <a:t> October 2009</a:t>
              </a:r>
              <a:endParaRPr lang="en-US" altLang="sv-SE" b="1" i="1">
                <a:cs typeface="Arial" charset="0"/>
              </a:endParaRPr>
            </a:p>
          </p:txBody>
        </p:sp>
        <p:sp>
          <p:nvSpPr>
            <p:cNvPr id="31760" name="Text Box 6"/>
            <p:cNvSpPr txBox="1">
              <a:spLocks noChangeArrowheads="1"/>
            </p:cNvSpPr>
            <p:nvPr/>
          </p:nvSpPr>
          <p:spPr bwMode="auto">
            <a:xfrm>
              <a:off x="2063" y="1597"/>
              <a:ext cx="834" cy="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84664" tIns="42332" rIns="84664" bIns="42332">
              <a:spAutoFit/>
            </a:bodyPr>
            <a:lstStyle/>
            <a:p>
              <a:pPr algn="ctr"/>
              <a:r>
                <a:rPr lang="sv-SE" altLang="sv-SE" sz="2600" b="1">
                  <a:solidFill>
                    <a:srgbClr val="FF3300"/>
                  </a:solidFill>
                  <a:cs typeface="Arial" charset="0"/>
                </a:rPr>
                <a:t>Carbon</a:t>
              </a:r>
            </a:p>
            <a:p>
              <a:pPr algn="ctr"/>
              <a:r>
                <a:rPr lang="sv-SE" altLang="sv-SE" sz="2600" b="1">
                  <a:solidFill>
                    <a:srgbClr val="FF3300"/>
                  </a:solidFill>
                  <a:cs typeface="Arial" charset="0"/>
                </a:rPr>
                <a:t>CFC</a:t>
              </a:r>
              <a:endParaRPr lang="en-US" altLang="sv-SE" sz="2600" b="1">
                <a:solidFill>
                  <a:srgbClr val="FF3300"/>
                </a:solidFill>
                <a:cs typeface="Arial" charset="0"/>
              </a:endParaRPr>
            </a:p>
          </p:txBody>
        </p:sp>
        <p:sp>
          <p:nvSpPr>
            <p:cNvPr id="31761" name="Text Box 7"/>
            <p:cNvSpPr txBox="1">
              <a:spLocks noChangeArrowheads="1"/>
            </p:cNvSpPr>
            <p:nvPr/>
          </p:nvSpPr>
          <p:spPr bwMode="auto">
            <a:xfrm>
              <a:off x="1018" y="3517"/>
              <a:ext cx="834" cy="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84664" tIns="42332" rIns="84664" bIns="42332">
              <a:spAutoFit/>
            </a:bodyPr>
            <a:lstStyle/>
            <a:p>
              <a:pPr algn="ctr"/>
              <a:r>
                <a:rPr lang="sv-SE" altLang="sv-SE" sz="2600" b="1">
                  <a:solidFill>
                    <a:srgbClr val="FF3300"/>
                  </a:solidFill>
                  <a:cs typeface="Arial" charset="0"/>
                </a:rPr>
                <a:t>Carbon</a:t>
              </a:r>
            </a:p>
            <a:p>
              <a:pPr algn="ctr"/>
              <a:r>
                <a:rPr lang="sv-SE" altLang="sv-SE" sz="2600" b="1">
                  <a:solidFill>
                    <a:srgbClr val="FF3300"/>
                  </a:solidFill>
                  <a:cs typeface="Arial" charset="0"/>
                </a:rPr>
                <a:t>CFC</a:t>
              </a:r>
              <a:endParaRPr lang="en-US" altLang="sv-SE" sz="2600" b="1">
                <a:solidFill>
                  <a:srgbClr val="FF3300"/>
                </a:solidFill>
                <a:cs typeface="Arial" charset="0"/>
              </a:endParaRPr>
            </a:p>
          </p:txBody>
        </p:sp>
      </p:grpSp>
      <p:grpSp>
        <p:nvGrpSpPr>
          <p:cNvPr id="28693" name="Group 21"/>
          <p:cNvGrpSpPr>
            <a:grpSpLocks/>
          </p:cNvGrpSpPr>
          <p:nvPr/>
        </p:nvGrpSpPr>
        <p:grpSpPr bwMode="auto">
          <a:xfrm>
            <a:off x="4500563" y="765175"/>
            <a:ext cx="4643437" cy="6092825"/>
            <a:chOff x="2846" y="482"/>
            <a:chExt cx="2628" cy="3670"/>
          </a:xfrm>
        </p:grpSpPr>
        <p:pic>
          <p:nvPicPr>
            <p:cNvPr id="31749" name="Picture 10" descr="Pub_end112"/>
            <p:cNvPicPr>
              <a:picLocks noChangeAspect="1" noChangeArrowheads="1"/>
            </p:cNvPicPr>
            <p:nvPr/>
          </p:nvPicPr>
          <p:blipFill>
            <a:blip r:embed="rId3" cstate="print"/>
            <a:srcRect l="52252"/>
            <a:stretch>
              <a:fillRect/>
            </a:stretch>
          </p:blipFill>
          <p:spPr bwMode="auto">
            <a:xfrm>
              <a:off x="2846" y="482"/>
              <a:ext cx="2628" cy="3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0" name="Text Box 11"/>
            <p:cNvSpPr txBox="1">
              <a:spLocks noChangeArrowheads="1"/>
            </p:cNvSpPr>
            <p:nvPr/>
          </p:nvSpPr>
          <p:spPr bwMode="auto">
            <a:xfrm>
              <a:off x="3295" y="1690"/>
              <a:ext cx="589" cy="63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84664" tIns="42332" rIns="84664" bIns="42332">
              <a:spAutoFit/>
            </a:bodyPr>
            <a:lstStyle/>
            <a:p>
              <a:pPr algn="ctr"/>
              <a:r>
                <a:rPr lang="sv-SE" altLang="sv-SE" sz="2600" b="1">
                  <a:solidFill>
                    <a:srgbClr val="FF3300"/>
                  </a:solidFill>
                  <a:cs typeface="Arial" charset="0"/>
                </a:rPr>
                <a:t>Be</a:t>
              </a:r>
            </a:p>
            <a:p>
              <a:pPr algn="ctr"/>
              <a:r>
                <a:rPr lang="sv-SE" altLang="sv-SE" sz="1700" b="1">
                  <a:solidFill>
                    <a:srgbClr val="FF3300"/>
                  </a:solidFill>
                  <a:cs typeface="Arial" charset="0"/>
                </a:rPr>
                <a:t>on </a:t>
              </a:r>
            </a:p>
            <a:p>
              <a:pPr algn="ctr"/>
              <a:r>
                <a:rPr lang="sv-SE" altLang="sv-SE" sz="1700" b="1">
                  <a:solidFill>
                    <a:srgbClr val="FF3300"/>
                  </a:solidFill>
                  <a:cs typeface="Arial" charset="0"/>
                </a:rPr>
                <a:t>Inconel</a:t>
              </a:r>
              <a:endParaRPr lang="en-US" altLang="sv-SE" sz="1700" b="1">
                <a:solidFill>
                  <a:srgbClr val="FF3300"/>
                </a:solidFill>
                <a:cs typeface="Arial" charset="0"/>
              </a:endParaRPr>
            </a:p>
          </p:txBody>
        </p:sp>
        <p:sp>
          <p:nvSpPr>
            <p:cNvPr id="31751" name="Text Box 12"/>
            <p:cNvSpPr txBox="1">
              <a:spLocks noChangeArrowheads="1"/>
            </p:cNvSpPr>
            <p:nvPr/>
          </p:nvSpPr>
          <p:spPr bwMode="auto">
            <a:xfrm>
              <a:off x="4271" y="3584"/>
              <a:ext cx="301" cy="3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84664" tIns="42332" rIns="84664" bIns="42332">
              <a:spAutoFit/>
            </a:bodyPr>
            <a:lstStyle/>
            <a:p>
              <a:r>
                <a:rPr lang="sv-SE" altLang="sv-SE" sz="2600" b="1">
                  <a:solidFill>
                    <a:srgbClr val="FF3300"/>
                  </a:solidFill>
                  <a:cs typeface="Arial" charset="0"/>
                </a:rPr>
                <a:t>W</a:t>
              </a:r>
              <a:endParaRPr lang="en-US" altLang="sv-SE" sz="2600" b="1">
                <a:solidFill>
                  <a:srgbClr val="FF3300"/>
                </a:solidFill>
                <a:cs typeface="Arial" charset="0"/>
              </a:endParaRPr>
            </a:p>
          </p:txBody>
        </p:sp>
        <p:sp>
          <p:nvSpPr>
            <p:cNvPr id="31752" name="Text Box 13"/>
            <p:cNvSpPr txBox="1">
              <a:spLocks noChangeArrowheads="1"/>
            </p:cNvSpPr>
            <p:nvPr/>
          </p:nvSpPr>
          <p:spPr bwMode="auto">
            <a:xfrm>
              <a:off x="4401" y="1090"/>
              <a:ext cx="372" cy="3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84664" tIns="42332" rIns="84664" bIns="42332">
              <a:spAutoFit/>
            </a:bodyPr>
            <a:lstStyle/>
            <a:p>
              <a:r>
                <a:rPr lang="sv-SE" altLang="sv-SE" sz="2600" b="1">
                  <a:solidFill>
                    <a:srgbClr val="FF3300"/>
                  </a:solidFill>
                  <a:cs typeface="Arial" charset="0"/>
                </a:rPr>
                <a:t>Be</a:t>
              </a:r>
              <a:endParaRPr lang="en-US" altLang="sv-SE" sz="2600" b="1">
                <a:solidFill>
                  <a:srgbClr val="FF3300"/>
                </a:solidFill>
                <a:cs typeface="Arial" charset="0"/>
              </a:endParaRPr>
            </a:p>
          </p:txBody>
        </p:sp>
        <p:pic>
          <p:nvPicPr>
            <p:cNvPr id="31753" name="Picture 14" descr="Pub_end112"/>
            <p:cNvPicPr>
              <a:picLocks noChangeAspect="1" noChangeArrowheads="1"/>
            </p:cNvPicPr>
            <p:nvPr/>
          </p:nvPicPr>
          <p:blipFill>
            <a:blip r:embed="rId3" cstate="print"/>
            <a:srcRect l="52252"/>
            <a:stretch>
              <a:fillRect/>
            </a:stretch>
          </p:blipFill>
          <p:spPr bwMode="auto">
            <a:xfrm>
              <a:off x="2846" y="482"/>
              <a:ext cx="2628" cy="3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4" name="Text Box 15"/>
            <p:cNvSpPr txBox="1">
              <a:spLocks noChangeArrowheads="1"/>
            </p:cNvSpPr>
            <p:nvPr/>
          </p:nvSpPr>
          <p:spPr bwMode="auto">
            <a:xfrm>
              <a:off x="3295" y="1690"/>
              <a:ext cx="589" cy="63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84664" tIns="42332" rIns="84664" bIns="42332">
              <a:spAutoFit/>
            </a:bodyPr>
            <a:lstStyle/>
            <a:p>
              <a:pPr algn="ctr"/>
              <a:r>
                <a:rPr lang="sv-SE" altLang="sv-SE" sz="2600" b="1">
                  <a:solidFill>
                    <a:srgbClr val="FF3300"/>
                  </a:solidFill>
                  <a:cs typeface="Arial" charset="0"/>
                </a:rPr>
                <a:t>Be</a:t>
              </a:r>
            </a:p>
            <a:p>
              <a:pPr algn="ctr"/>
              <a:r>
                <a:rPr lang="sv-SE" altLang="sv-SE" sz="1700" b="1">
                  <a:solidFill>
                    <a:srgbClr val="FF3300"/>
                  </a:solidFill>
                  <a:cs typeface="Arial" charset="0"/>
                </a:rPr>
                <a:t>on </a:t>
              </a:r>
            </a:p>
            <a:p>
              <a:pPr algn="ctr"/>
              <a:r>
                <a:rPr lang="sv-SE" altLang="sv-SE" sz="1700" b="1">
                  <a:solidFill>
                    <a:srgbClr val="FF3300"/>
                  </a:solidFill>
                  <a:cs typeface="Arial" charset="0"/>
                </a:rPr>
                <a:t>Inconel</a:t>
              </a:r>
              <a:endParaRPr lang="en-US" altLang="sv-SE" sz="1700" b="1">
                <a:solidFill>
                  <a:srgbClr val="FF3300"/>
                </a:solidFill>
                <a:cs typeface="Arial" charset="0"/>
              </a:endParaRPr>
            </a:p>
          </p:txBody>
        </p:sp>
        <p:sp>
          <p:nvSpPr>
            <p:cNvPr id="31755" name="Text Box 16"/>
            <p:cNvSpPr txBox="1">
              <a:spLocks noChangeArrowheads="1"/>
            </p:cNvSpPr>
            <p:nvPr/>
          </p:nvSpPr>
          <p:spPr bwMode="auto">
            <a:xfrm>
              <a:off x="4271" y="3584"/>
              <a:ext cx="301" cy="3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84664" tIns="42332" rIns="84664" bIns="42332">
              <a:spAutoFit/>
            </a:bodyPr>
            <a:lstStyle/>
            <a:p>
              <a:r>
                <a:rPr lang="sv-SE" altLang="sv-SE" sz="2600" b="1">
                  <a:solidFill>
                    <a:srgbClr val="FF3300"/>
                  </a:solidFill>
                  <a:cs typeface="Arial" charset="0"/>
                </a:rPr>
                <a:t>W</a:t>
              </a:r>
              <a:endParaRPr lang="en-US" altLang="sv-SE" sz="2600" b="1">
                <a:solidFill>
                  <a:srgbClr val="FF3300"/>
                </a:solidFill>
                <a:cs typeface="Arial" charset="0"/>
              </a:endParaRPr>
            </a:p>
          </p:txBody>
        </p:sp>
        <p:sp>
          <p:nvSpPr>
            <p:cNvPr id="31756" name="Text Box 17"/>
            <p:cNvSpPr txBox="1">
              <a:spLocks noChangeArrowheads="1"/>
            </p:cNvSpPr>
            <p:nvPr/>
          </p:nvSpPr>
          <p:spPr bwMode="auto">
            <a:xfrm>
              <a:off x="4454" y="1001"/>
              <a:ext cx="372" cy="3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84664" tIns="42332" rIns="84664" bIns="42332">
              <a:spAutoFit/>
            </a:bodyPr>
            <a:lstStyle/>
            <a:p>
              <a:r>
                <a:rPr lang="sv-SE" altLang="sv-SE" sz="2600" b="1">
                  <a:solidFill>
                    <a:srgbClr val="FF3300"/>
                  </a:solidFill>
                  <a:cs typeface="Arial" charset="0"/>
                </a:rPr>
                <a:t>Be</a:t>
              </a:r>
              <a:endParaRPr lang="en-US" altLang="sv-SE" sz="2600" b="1">
                <a:solidFill>
                  <a:srgbClr val="FF3300"/>
                </a:solidFill>
                <a:cs typeface="Arial" charset="0"/>
              </a:endParaRPr>
            </a:p>
          </p:txBody>
        </p:sp>
        <p:sp>
          <p:nvSpPr>
            <p:cNvPr id="31757" name="Text Box 18"/>
            <p:cNvSpPr txBox="1">
              <a:spLocks noChangeArrowheads="1"/>
            </p:cNvSpPr>
            <p:nvPr/>
          </p:nvSpPr>
          <p:spPr bwMode="auto">
            <a:xfrm>
              <a:off x="3884" y="482"/>
              <a:ext cx="1539" cy="42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84664" tIns="42332" rIns="84664" bIns="42332">
              <a:spAutoFit/>
            </a:bodyPr>
            <a:lstStyle/>
            <a:p>
              <a:pPr algn="ctr"/>
              <a:r>
                <a:rPr lang="sv-SE" altLang="sv-SE" sz="2200" b="1">
                  <a:cs typeface="Arial" charset="0"/>
                </a:rPr>
                <a:t>JET-ITER-Like Wall</a:t>
              </a:r>
            </a:p>
            <a:p>
              <a:pPr algn="ctr"/>
              <a:r>
                <a:rPr lang="sv-SE" altLang="sv-SE" i="1">
                  <a:cs typeface="Arial" charset="0"/>
                </a:rPr>
                <a:t>since</a:t>
              </a:r>
              <a:r>
                <a:rPr lang="sv-SE" altLang="sv-SE" b="1" i="1">
                  <a:cs typeface="Arial" charset="0"/>
                </a:rPr>
                <a:t> May 2011</a:t>
              </a:r>
              <a:endParaRPr lang="en-US" altLang="sv-SE" b="1" i="1">
                <a:cs typeface="Arial" charset="0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4460875" y="765175"/>
            <a:ext cx="0" cy="633571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243852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-99392"/>
            <a:ext cx="7743125" cy="891216"/>
          </a:xfrm>
        </p:spPr>
        <p:txBody>
          <a:bodyPr/>
          <a:lstStyle/>
          <a:p>
            <a:r>
              <a:rPr lang="en-US" dirty="0" smtClean="0"/>
              <a:t>Why not Continue to Operate with a Carbon First Wall?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88840"/>
            <a:ext cx="4005263" cy="417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393" b="25123"/>
          <a:stretch/>
        </p:blipFill>
        <p:spPr bwMode="auto">
          <a:xfrm>
            <a:off x="736141" y="2132856"/>
            <a:ext cx="3024187" cy="32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>
          <a:xfrm>
            <a:off x="217133" y="908720"/>
            <a:ext cx="8926867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experiment in JET revealed unacceptable safety conditions for ITER or a reactor: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tritium retention of 20% due to co-deposition in divertor </a:t>
            </a:r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[P. Andrew. et al JNM 1999]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multistep transport of carbon to inaccessible/remote areas of the divertor =&gt; dust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7209348" y="5250686"/>
            <a:ext cx="990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Roth et al. </a:t>
            </a:r>
          </a:p>
          <a:p>
            <a:pPr algn="ctr"/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JNM 2009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86161" y="5085184"/>
            <a:ext cx="130356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S. Brezinsek et al. </a:t>
            </a:r>
          </a:p>
          <a:p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NF 2013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17133" y="5457998"/>
            <a:ext cx="4066835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Impossible to breed enough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in a reactor with C walls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compensate for loss in co-deposits!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8547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5770984" cy="891216"/>
          </a:xfrm>
        </p:spPr>
        <p:txBody>
          <a:bodyPr/>
          <a:lstStyle/>
          <a:p>
            <a:r>
              <a:rPr lang="en-GB" dirty="0" smtClean="0"/>
              <a:t>Fuel Retention in JET-ILW vs. JET-C</a:t>
            </a:r>
            <a:endParaRPr lang="en-GB" dirty="0"/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-36511" y="964183"/>
            <a:ext cx="9208236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reduction od retention rate by more than one order of magnitude with JET-ILW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deposition pattern and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absolute value of 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retention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been reproduced 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WallDYN &amp; ERO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simulations, providing a benchmark for ITER predictions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179512" y="5480598"/>
            <a:ext cx="8478165" cy="835970"/>
            <a:chOff x="120087" y="5623176"/>
            <a:chExt cx="8478165" cy="835970"/>
          </a:xfrm>
        </p:grpSpPr>
        <p:sp>
          <p:nvSpPr>
            <p:cNvPr id="4" name="Rechteck 3"/>
            <p:cNvSpPr/>
            <p:nvPr/>
          </p:nvSpPr>
          <p:spPr>
            <a:xfrm>
              <a:off x="120087" y="5623176"/>
              <a:ext cx="4516703" cy="83099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Long-term retention mechanism: </a:t>
              </a:r>
              <a:endPara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implantation 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(1/3) and co-deposition (</a:t>
              </a:r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2/3)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de-DE" sz="16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deuterium</a:t>
              </a:r>
              <a:r>
                <a:rPr lang="de-DE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outgassing </a:t>
              </a:r>
              <a:r>
                <a:rPr lang="de-DE" sz="16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important</a:t>
              </a:r>
              <a:endPara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feld 2"/>
            <p:cNvSpPr txBox="1"/>
            <p:nvPr/>
          </p:nvSpPr>
          <p:spPr>
            <a:xfrm>
              <a:off x="5940152" y="5628149"/>
              <a:ext cx="2658100" cy="83099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Fuel retention limit in ITER </a:t>
              </a:r>
            </a:p>
            <a:p>
              <a:r>
                <a:rPr lang="en-GB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</a:t>
              </a:r>
              <a:r>
                <a:rPr lang="en-GB" sz="16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Be+W</a:t>
              </a:r>
              <a:r>
                <a:rPr lang="en-GB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walls:</a:t>
              </a:r>
            </a:p>
            <a:p>
              <a:r>
                <a:rPr lang="en-GB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3000-20000 discharges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1716" y="2013871"/>
            <a:ext cx="4215388" cy="312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26" y="2045023"/>
            <a:ext cx="4229075" cy="294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71800" y="5111266"/>
            <a:ext cx="15023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S. Brezinsek NF 2013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93017" y="5115842"/>
            <a:ext cx="13340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K. Schmid NF 2015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06712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n spots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865188"/>
            <a:ext cx="9144000" cy="51276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99392"/>
            <a:ext cx="5987008" cy="891216"/>
          </a:xfrm>
        </p:spPr>
        <p:txBody>
          <a:bodyPr/>
          <a:lstStyle/>
          <a:p>
            <a:r>
              <a:rPr lang="en-US" sz="2800" b="1" dirty="0" smtClean="0">
                <a:latin typeface="+mn-lt"/>
              </a:rPr>
              <a:t>Fusion:  the engine of the sun</a:t>
            </a:r>
            <a:endParaRPr lang="en-GB" sz="2800" b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6362220"/>
            <a:ext cx="1458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NASA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0022438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381000" y="914400"/>
            <a:ext cx="83820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kumimoji="1" lang="en-GB" altLang="ja-JP" sz="2800" b="1">
                <a:latin typeface="Arial" charset="0"/>
              </a:rPr>
              <a:t>        JET                        ITER                      DEMO</a:t>
            </a:r>
          </a:p>
        </p:txBody>
      </p:sp>
      <p:pic>
        <p:nvPicPr>
          <p:cNvPr id="109571" name="Picture 3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1447800"/>
            <a:ext cx="21447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Picture 4" descr="ITER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63900" y="1295400"/>
            <a:ext cx="2451100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Mission 3: Materials for the fusion reactor</a:t>
            </a:r>
            <a:endParaRPr lang="en-GB" dirty="0"/>
          </a:p>
        </p:txBody>
      </p:sp>
      <p:pic>
        <p:nvPicPr>
          <p:cNvPr id="109574" name="Picture 6" descr="The JET Machin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524000"/>
            <a:ext cx="2438400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04800" y="3730627"/>
            <a:ext cx="3968750" cy="1011238"/>
            <a:chOff x="192" y="2494"/>
            <a:chExt cx="2928" cy="637"/>
          </a:xfrm>
        </p:grpSpPr>
        <p:sp>
          <p:nvSpPr>
            <p:cNvPr id="343067" name="AutoShape 8"/>
            <p:cNvSpPr>
              <a:spLocks noChangeArrowheads="1"/>
            </p:cNvSpPr>
            <p:nvPr/>
          </p:nvSpPr>
          <p:spPr bwMode="auto">
            <a:xfrm>
              <a:off x="240" y="2630"/>
              <a:ext cx="155" cy="501"/>
            </a:xfrm>
            <a:prstGeom prst="rightArrow">
              <a:avLst>
                <a:gd name="adj1" fmla="val 50000"/>
                <a:gd name="adj2" fmla="val 25000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000">
                <a:latin typeface="+mn-lt"/>
              </a:endParaRPr>
            </a:p>
          </p:txBody>
        </p:sp>
        <p:sp>
          <p:nvSpPr>
            <p:cNvPr id="343068" name="AutoShape 9"/>
            <p:cNvSpPr>
              <a:spLocks noChangeArrowheads="1"/>
            </p:cNvSpPr>
            <p:nvPr/>
          </p:nvSpPr>
          <p:spPr bwMode="auto">
            <a:xfrm>
              <a:off x="192" y="2534"/>
              <a:ext cx="155" cy="501"/>
            </a:xfrm>
            <a:prstGeom prst="rightArrow">
              <a:avLst>
                <a:gd name="adj1" fmla="val 50000"/>
                <a:gd name="adj2" fmla="val 25000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000">
                <a:latin typeface="+mn-lt"/>
              </a:endParaRPr>
            </a:p>
          </p:txBody>
        </p:sp>
        <p:sp>
          <p:nvSpPr>
            <p:cNvPr id="343069" name="AutoShape 10"/>
            <p:cNvSpPr>
              <a:spLocks noChangeArrowheads="1"/>
            </p:cNvSpPr>
            <p:nvPr/>
          </p:nvSpPr>
          <p:spPr bwMode="auto">
            <a:xfrm>
              <a:off x="192" y="2494"/>
              <a:ext cx="2928" cy="459"/>
            </a:xfrm>
            <a:prstGeom prst="rightArrow">
              <a:avLst>
                <a:gd name="adj1" fmla="val 54583"/>
                <a:gd name="adj2" fmla="val 46620"/>
              </a:avLst>
            </a:prstGeom>
            <a:solidFill>
              <a:srgbClr val="FF0000"/>
            </a:solidFill>
            <a:ln w="12700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342900" indent="-342900" algn="ctr" eaLnBrk="1" hangingPunct="1">
                <a:spcBef>
                  <a:spcPct val="50000"/>
                </a:spcBef>
                <a:buClr>
                  <a:schemeClr val="tx1"/>
                </a:buClr>
                <a:buSzPct val="75000"/>
                <a:buFont typeface="Wingdings" pitchFamily="2" charset="2"/>
                <a:buNone/>
              </a:pPr>
              <a:endParaRPr lang="en-GB" sz="2000">
                <a:latin typeface="+mn-lt"/>
              </a:endParaRPr>
            </a:p>
          </p:txBody>
        </p:sp>
        <p:sp>
          <p:nvSpPr>
            <p:cNvPr id="343070" name="Text Box 11"/>
            <p:cNvSpPr txBox="1">
              <a:spLocks noChangeArrowheads="1"/>
            </p:cNvSpPr>
            <p:nvPr/>
          </p:nvSpPr>
          <p:spPr bwMode="auto">
            <a:xfrm>
              <a:off x="244" y="2604"/>
              <a:ext cx="2149" cy="25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eaLnBrk="1" hangingPunct="1">
                <a:spcBef>
                  <a:spcPct val="50000"/>
                </a:spcBef>
                <a:buClr>
                  <a:schemeClr val="tx1"/>
                </a:buClr>
                <a:buSzPct val="75000"/>
                <a:buFont typeface="Wingdings" pitchFamily="2" charset="2"/>
                <a:buNone/>
              </a:pPr>
              <a:r>
                <a:rPr lang="en-US" sz="2000" b="1">
                  <a:solidFill>
                    <a:srgbClr val="000000"/>
                  </a:solidFill>
                  <a:latin typeface="+mn-lt"/>
                </a:rPr>
                <a:t>50 times higher ion fluxes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304800" y="4721227"/>
            <a:ext cx="3968750" cy="1011238"/>
            <a:chOff x="192" y="2494"/>
            <a:chExt cx="2928" cy="637"/>
          </a:xfrm>
        </p:grpSpPr>
        <p:sp>
          <p:nvSpPr>
            <p:cNvPr id="343059" name="AutoShape 18"/>
            <p:cNvSpPr>
              <a:spLocks noChangeArrowheads="1"/>
            </p:cNvSpPr>
            <p:nvPr/>
          </p:nvSpPr>
          <p:spPr bwMode="auto">
            <a:xfrm>
              <a:off x="240" y="2630"/>
              <a:ext cx="155" cy="501"/>
            </a:xfrm>
            <a:prstGeom prst="rightArrow">
              <a:avLst>
                <a:gd name="adj1" fmla="val 50000"/>
                <a:gd name="adj2" fmla="val 25000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000">
                <a:latin typeface="+mn-lt"/>
              </a:endParaRPr>
            </a:p>
          </p:txBody>
        </p:sp>
        <p:sp>
          <p:nvSpPr>
            <p:cNvPr id="343060" name="AutoShape 19"/>
            <p:cNvSpPr>
              <a:spLocks noChangeArrowheads="1"/>
            </p:cNvSpPr>
            <p:nvPr/>
          </p:nvSpPr>
          <p:spPr bwMode="auto">
            <a:xfrm>
              <a:off x="192" y="2534"/>
              <a:ext cx="155" cy="501"/>
            </a:xfrm>
            <a:prstGeom prst="rightArrow">
              <a:avLst>
                <a:gd name="adj1" fmla="val 50000"/>
                <a:gd name="adj2" fmla="val 25000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000">
                <a:latin typeface="+mn-lt"/>
              </a:endParaRPr>
            </a:p>
          </p:txBody>
        </p:sp>
        <p:sp>
          <p:nvSpPr>
            <p:cNvPr id="343061" name="AutoShape 20"/>
            <p:cNvSpPr>
              <a:spLocks noChangeArrowheads="1"/>
            </p:cNvSpPr>
            <p:nvPr/>
          </p:nvSpPr>
          <p:spPr bwMode="auto">
            <a:xfrm>
              <a:off x="192" y="2494"/>
              <a:ext cx="2928" cy="459"/>
            </a:xfrm>
            <a:prstGeom prst="rightArrow">
              <a:avLst>
                <a:gd name="adj1" fmla="val 54583"/>
                <a:gd name="adj2" fmla="val 46620"/>
              </a:avLst>
            </a:prstGeom>
            <a:solidFill>
              <a:srgbClr val="FF0000"/>
            </a:solidFill>
            <a:ln w="12700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342900" indent="-342900" algn="ctr" eaLnBrk="1" hangingPunct="1">
                <a:spcBef>
                  <a:spcPct val="50000"/>
                </a:spcBef>
                <a:buClr>
                  <a:schemeClr val="tx1"/>
                </a:buClr>
                <a:buSzPct val="75000"/>
                <a:buFont typeface="Wingdings" pitchFamily="2" charset="2"/>
                <a:buNone/>
              </a:pPr>
              <a:endParaRPr lang="en-GB" sz="2000">
                <a:latin typeface="+mn-lt"/>
              </a:endParaRPr>
            </a:p>
          </p:txBody>
        </p:sp>
        <p:sp>
          <p:nvSpPr>
            <p:cNvPr id="343062" name="Text Box 21"/>
            <p:cNvSpPr txBox="1">
              <a:spLocks noChangeArrowheads="1"/>
            </p:cNvSpPr>
            <p:nvPr/>
          </p:nvSpPr>
          <p:spPr bwMode="auto">
            <a:xfrm>
              <a:off x="244" y="2604"/>
              <a:ext cx="2459" cy="25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eaLnBrk="1" hangingPunct="1">
                <a:spcBef>
                  <a:spcPct val="50000"/>
                </a:spcBef>
                <a:buClr>
                  <a:schemeClr val="tx1"/>
                </a:buClr>
                <a:buSzPct val="75000"/>
                <a:buFont typeface="Wingdings" pitchFamily="2" charset="2"/>
                <a:buNone/>
              </a:pPr>
              <a:r>
                <a:rPr lang="en-US" sz="2000" b="1">
                  <a:solidFill>
                    <a:srgbClr val="000000"/>
                  </a:solidFill>
                  <a:latin typeface="+mn-lt"/>
                </a:rPr>
                <a:t>5000 times higher ion fluence</a:t>
              </a:r>
            </a:p>
          </p:txBody>
        </p:sp>
      </p:grpSp>
      <p:sp>
        <p:nvSpPr>
          <p:cNvPr id="343055" name="AutoShape 23"/>
          <p:cNvSpPr>
            <a:spLocks noChangeArrowheads="1"/>
          </p:cNvSpPr>
          <p:nvPr/>
        </p:nvSpPr>
        <p:spPr bwMode="auto">
          <a:xfrm>
            <a:off x="369888" y="5927199"/>
            <a:ext cx="209742" cy="794802"/>
          </a:xfrm>
          <a:prstGeom prst="rightArrow">
            <a:avLst>
              <a:gd name="adj1" fmla="val 50000"/>
              <a:gd name="adj2" fmla="val 25000"/>
            </a:avLst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sz="2000">
              <a:latin typeface="+mn-lt"/>
            </a:endParaRPr>
          </a:p>
        </p:txBody>
      </p:sp>
      <p:sp>
        <p:nvSpPr>
          <p:cNvPr id="343056" name="AutoShape 24"/>
          <p:cNvSpPr>
            <a:spLocks noChangeArrowheads="1"/>
          </p:cNvSpPr>
          <p:nvPr/>
        </p:nvSpPr>
        <p:spPr bwMode="auto">
          <a:xfrm>
            <a:off x="304800" y="5774799"/>
            <a:ext cx="209742" cy="794802"/>
          </a:xfrm>
          <a:prstGeom prst="rightArrow">
            <a:avLst>
              <a:gd name="adj1" fmla="val 50000"/>
              <a:gd name="adj2" fmla="val 25000"/>
            </a:avLst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sz="2000">
              <a:latin typeface="+mn-lt"/>
            </a:endParaRPr>
          </a:p>
        </p:txBody>
      </p:sp>
      <p:sp>
        <p:nvSpPr>
          <p:cNvPr id="343057" name="AutoShape 25"/>
          <p:cNvSpPr>
            <a:spLocks noChangeArrowheads="1"/>
          </p:cNvSpPr>
          <p:nvPr/>
        </p:nvSpPr>
        <p:spPr bwMode="auto">
          <a:xfrm>
            <a:off x="304800" y="5711646"/>
            <a:ext cx="3968750" cy="729020"/>
          </a:xfrm>
          <a:prstGeom prst="rightArrow">
            <a:avLst>
              <a:gd name="adj1" fmla="val 54583"/>
              <a:gd name="adj2" fmla="val 39806"/>
            </a:avLst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ctr" eaLnBrk="1" hangingPunct="1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en-GB" sz="2000">
              <a:latin typeface="+mn-lt"/>
            </a:endParaRPr>
          </a:p>
        </p:txBody>
      </p:sp>
      <p:sp>
        <p:nvSpPr>
          <p:cNvPr id="343058" name="Text Box 26"/>
          <p:cNvSpPr txBox="1">
            <a:spLocks noChangeArrowheads="1"/>
          </p:cNvSpPr>
          <p:nvPr/>
        </p:nvSpPr>
        <p:spPr bwMode="auto">
          <a:xfrm>
            <a:off x="250825" y="5886450"/>
            <a:ext cx="3679277" cy="40011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2000" b="1" dirty="0" smtClean="0">
                <a:solidFill>
                  <a:srgbClr val="000000"/>
                </a:solidFill>
                <a:latin typeface="+mn-lt"/>
              </a:rPr>
              <a:t>10</a:t>
            </a:r>
            <a:r>
              <a:rPr lang="en-US" sz="2000" b="1" baseline="30000" dirty="0" smtClean="0">
                <a:solidFill>
                  <a:srgbClr val="000000"/>
                </a:solidFill>
                <a:latin typeface="+mn-lt"/>
              </a:rPr>
              <a:t>4</a:t>
            </a:r>
            <a:r>
              <a:rPr lang="en-US" sz="20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+mn-lt"/>
              </a:rPr>
              <a:t>times higher neutron </a:t>
            </a:r>
            <a:r>
              <a:rPr lang="en-US" sz="2000" b="1" dirty="0" err="1">
                <a:solidFill>
                  <a:srgbClr val="000000"/>
                </a:solidFill>
                <a:latin typeface="+mn-lt"/>
              </a:rPr>
              <a:t>fluence</a:t>
            </a:r>
            <a:endParaRPr lang="en-US" sz="2000" b="1" dirty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4500563" y="4721227"/>
            <a:ext cx="4103687" cy="1011238"/>
            <a:chOff x="192" y="2494"/>
            <a:chExt cx="2928" cy="637"/>
          </a:xfrm>
        </p:grpSpPr>
        <p:sp>
          <p:nvSpPr>
            <p:cNvPr id="343051" name="AutoShape 28"/>
            <p:cNvSpPr>
              <a:spLocks noChangeArrowheads="1"/>
            </p:cNvSpPr>
            <p:nvPr/>
          </p:nvSpPr>
          <p:spPr bwMode="auto">
            <a:xfrm>
              <a:off x="241" y="2630"/>
              <a:ext cx="150" cy="501"/>
            </a:xfrm>
            <a:prstGeom prst="rightArrow">
              <a:avLst>
                <a:gd name="adj1" fmla="val 50000"/>
                <a:gd name="adj2" fmla="val 25000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000">
                <a:latin typeface="+mn-lt"/>
              </a:endParaRPr>
            </a:p>
          </p:txBody>
        </p:sp>
        <p:sp>
          <p:nvSpPr>
            <p:cNvPr id="343052" name="AutoShape 29"/>
            <p:cNvSpPr>
              <a:spLocks noChangeArrowheads="1"/>
            </p:cNvSpPr>
            <p:nvPr/>
          </p:nvSpPr>
          <p:spPr bwMode="auto">
            <a:xfrm>
              <a:off x="192" y="2534"/>
              <a:ext cx="150" cy="501"/>
            </a:xfrm>
            <a:prstGeom prst="rightArrow">
              <a:avLst>
                <a:gd name="adj1" fmla="val 50000"/>
                <a:gd name="adj2" fmla="val 25000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000">
                <a:latin typeface="+mn-lt"/>
              </a:endParaRPr>
            </a:p>
          </p:txBody>
        </p:sp>
        <p:sp>
          <p:nvSpPr>
            <p:cNvPr id="343053" name="AutoShape 30"/>
            <p:cNvSpPr>
              <a:spLocks noChangeArrowheads="1"/>
            </p:cNvSpPr>
            <p:nvPr/>
          </p:nvSpPr>
          <p:spPr bwMode="auto">
            <a:xfrm>
              <a:off x="192" y="2494"/>
              <a:ext cx="2928" cy="459"/>
            </a:xfrm>
            <a:prstGeom prst="rightArrow">
              <a:avLst>
                <a:gd name="adj1" fmla="val 54583"/>
                <a:gd name="adj2" fmla="val 46620"/>
              </a:avLst>
            </a:prstGeom>
            <a:solidFill>
              <a:srgbClr val="FF0000"/>
            </a:solidFill>
            <a:ln w="12700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342900" indent="-342900" algn="ctr" eaLnBrk="1" hangingPunct="1">
                <a:spcBef>
                  <a:spcPct val="50000"/>
                </a:spcBef>
                <a:buClr>
                  <a:schemeClr val="tx1"/>
                </a:buClr>
                <a:buSzPct val="75000"/>
                <a:buFont typeface="Wingdings" pitchFamily="2" charset="2"/>
                <a:buNone/>
              </a:pPr>
              <a:endParaRPr lang="en-GB" sz="2000">
                <a:latin typeface="+mn-lt"/>
              </a:endParaRPr>
            </a:p>
          </p:txBody>
        </p:sp>
        <p:sp>
          <p:nvSpPr>
            <p:cNvPr id="343054" name="Text Box 31"/>
            <p:cNvSpPr txBox="1">
              <a:spLocks noChangeArrowheads="1"/>
            </p:cNvSpPr>
            <p:nvPr/>
          </p:nvSpPr>
          <p:spPr bwMode="auto">
            <a:xfrm>
              <a:off x="242" y="2604"/>
              <a:ext cx="2539" cy="25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eaLnBrk="1" hangingPunct="1">
                <a:spcBef>
                  <a:spcPct val="50000"/>
                </a:spcBef>
                <a:buClr>
                  <a:schemeClr val="tx1"/>
                </a:buClr>
                <a:buSzPct val="75000"/>
                <a:buFont typeface="Wingdings" pitchFamily="2" charset="2"/>
                <a:buNone/>
              </a:pPr>
              <a:r>
                <a:rPr lang="en-US" sz="2000" b="1">
                  <a:solidFill>
                    <a:srgbClr val="000000"/>
                  </a:solidFill>
                  <a:latin typeface="+mn-lt"/>
                </a:rPr>
                <a:t>up to 5 times higher ion fluence</a:t>
              </a:r>
            </a:p>
          </p:txBody>
        </p:sp>
      </p:grpSp>
      <p:sp>
        <p:nvSpPr>
          <p:cNvPr id="343063" name="AutoShape 13"/>
          <p:cNvSpPr>
            <a:spLocks noChangeArrowheads="1"/>
          </p:cNvSpPr>
          <p:nvPr/>
        </p:nvSpPr>
        <p:spPr bwMode="auto">
          <a:xfrm>
            <a:off x="4675188" y="5927199"/>
            <a:ext cx="209742" cy="794802"/>
          </a:xfrm>
          <a:prstGeom prst="rightArrow">
            <a:avLst>
              <a:gd name="adj1" fmla="val 50000"/>
              <a:gd name="adj2" fmla="val 25000"/>
            </a:avLst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sz="2000">
              <a:latin typeface="+mn-lt"/>
            </a:endParaRPr>
          </a:p>
        </p:txBody>
      </p:sp>
      <p:sp>
        <p:nvSpPr>
          <p:cNvPr id="343065" name="AutoShape 15"/>
          <p:cNvSpPr>
            <a:spLocks noChangeArrowheads="1"/>
          </p:cNvSpPr>
          <p:nvPr/>
        </p:nvSpPr>
        <p:spPr bwMode="auto">
          <a:xfrm>
            <a:off x="4500563" y="5711646"/>
            <a:ext cx="4127500" cy="729020"/>
          </a:xfrm>
          <a:prstGeom prst="rightArrow">
            <a:avLst>
              <a:gd name="adj1" fmla="val 54583"/>
              <a:gd name="adj2" fmla="val 41398"/>
            </a:avLst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ctr" eaLnBrk="1" hangingPunct="1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en-GB" sz="2000">
              <a:latin typeface="+mn-lt"/>
            </a:endParaRPr>
          </a:p>
        </p:txBody>
      </p:sp>
      <p:sp>
        <p:nvSpPr>
          <p:cNvPr id="343066" name="Text Box 16"/>
          <p:cNvSpPr txBox="1">
            <a:spLocks noChangeArrowheads="1"/>
          </p:cNvSpPr>
          <p:nvPr/>
        </p:nvSpPr>
        <p:spPr bwMode="auto">
          <a:xfrm>
            <a:off x="4500563" y="5886450"/>
            <a:ext cx="4140200" cy="40011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2000" b="1">
                <a:solidFill>
                  <a:srgbClr val="000000"/>
                </a:solidFill>
                <a:latin typeface="+mn-lt"/>
              </a:rPr>
              <a:t>100 times higher neutron fluence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5652254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343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34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343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63" grpId="0"/>
      <p:bldP spid="343065" grpId="0" animBg="1"/>
      <p:bldP spid="34306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205680" y="692696"/>
            <a:ext cx="86868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Steel development based on thermodynamic calculations</a:t>
            </a:r>
          </a:p>
          <a:p>
            <a:r>
              <a:rPr lang="en-US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low temperature steel: 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two</a:t>
            </a:r>
            <a:r>
              <a:rPr lang="en-US" dirty="0" smtClean="0">
                <a:solidFill>
                  <a:prstClr val="black"/>
                </a:solidFill>
                <a:sym typeface="Wingdings" panose="05000000000000000000" pitchFamily="2" charset="2"/>
              </a:rPr>
              <a:t> 80 kg batches produced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olidFill>
                  <a:prstClr val="black"/>
                </a:solidFill>
                <a:sym typeface="Wingdings" panose="05000000000000000000" pitchFamily="2" charset="2"/>
              </a:rPr>
              <a:t>high temperature steel: 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nine</a:t>
            </a:r>
            <a:r>
              <a:rPr lang="en-US" dirty="0" smtClean="0">
                <a:solidFill>
                  <a:prstClr val="black"/>
                </a:solidFill>
                <a:sym typeface="Wingdings" panose="05000000000000000000" pitchFamily="2" charset="2"/>
              </a:rPr>
              <a:t> 80 kg batches produced, 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four</a:t>
            </a:r>
            <a:r>
              <a:rPr lang="en-US" dirty="0" smtClean="0">
                <a:solidFill>
                  <a:prstClr val="black"/>
                </a:solidFill>
                <a:sym typeface="Wingdings" panose="05000000000000000000" pitchFamily="2" charset="2"/>
              </a:rPr>
              <a:t> 100 kg batches in production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olidFill>
                  <a:prstClr val="black"/>
                </a:solidFill>
                <a:sym typeface="Wingdings" panose="05000000000000000000" pitchFamily="2" charset="2"/>
              </a:rPr>
              <a:t>alternative ODS steel production: 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23</a:t>
            </a:r>
            <a:r>
              <a:rPr lang="en-US" dirty="0" smtClean="0">
                <a:solidFill>
                  <a:prstClr val="black"/>
                </a:solidFill>
                <a:sym typeface="Wingdings" panose="05000000000000000000" pitchFamily="2" charset="2"/>
              </a:rPr>
              <a:t> lab-scale batches produced (250 – 550 g each)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968" b="9034"/>
          <a:stretch/>
        </p:blipFill>
        <p:spPr bwMode="auto">
          <a:xfrm>
            <a:off x="4589911" y="1977609"/>
            <a:ext cx="1898352" cy="248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/>
          <a:srcRect b="52734"/>
          <a:stretch/>
        </p:blipFill>
        <p:spPr>
          <a:xfrm>
            <a:off x="467544" y="4586518"/>
            <a:ext cx="6052465" cy="197893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print"/>
          <a:srcRect l="10910" t="3355" r="11500"/>
          <a:stretch/>
        </p:blipFill>
        <p:spPr>
          <a:xfrm>
            <a:off x="6579511" y="1985488"/>
            <a:ext cx="2079606" cy="457996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0056" y="1927315"/>
            <a:ext cx="3682752" cy="26305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6963"/>
            <a:ext cx="3351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chemeClr val="accent2"/>
                </a:solidFill>
              </a:rPr>
              <a:t>M. Rieth (KIT) </a:t>
            </a:r>
            <a:r>
              <a:rPr lang="en-GB" b="1" dirty="0">
                <a:solidFill>
                  <a:schemeClr val="accent2"/>
                </a:solidFill>
              </a:rPr>
              <a:t>and </a:t>
            </a:r>
            <a:r>
              <a:rPr lang="en-GB" b="1" dirty="0" smtClean="0">
                <a:solidFill>
                  <a:schemeClr val="accent2"/>
                </a:solidFill>
              </a:rPr>
              <a:t>WPMAT </a:t>
            </a:r>
            <a:r>
              <a:rPr lang="en-GB" b="1" dirty="0">
                <a:solidFill>
                  <a:schemeClr val="accent2"/>
                </a:solidFill>
              </a:rPr>
              <a:t>Team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7571184" cy="89121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Advanced </a:t>
            </a:r>
            <a:r>
              <a:rPr lang="de-DE" dirty="0" smtClean="0"/>
              <a:t>Steels: High Temp. Applications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22434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7571184" cy="89121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Advanced </a:t>
            </a:r>
            <a:r>
              <a:rPr lang="de-DE" dirty="0" smtClean="0"/>
              <a:t>Steels: High Temp. Applications</a:t>
            </a:r>
            <a:endParaRPr lang="de-DE" dirty="0"/>
          </a:p>
        </p:txBody>
      </p:sp>
      <p:grpSp>
        <p:nvGrpSpPr>
          <p:cNvPr id="29" name="Gruppierung 28"/>
          <p:cNvGrpSpPr/>
          <p:nvPr/>
        </p:nvGrpSpPr>
        <p:grpSpPr>
          <a:xfrm>
            <a:off x="431769" y="920914"/>
            <a:ext cx="8748743" cy="5666126"/>
            <a:chOff x="107504" y="920914"/>
            <a:chExt cx="8036636" cy="4956358"/>
          </a:xfrm>
          <a:solidFill>
            <a:schemeClr val="bg1"/>
          </a:solidFill>
        </p:grpSpPr>
        <p:sp>
          <p:nvSpPr>
            <p:cNvPr id="18" name="Rechteck 17"/>
            <p:cNvSpPr/>
            <p:nvPr/>
          </p:nvSpPr>
          <p:spPr>
            <a:xfrm>
              <a:off x="107504" y="980728"/>
              <a:ext cx="5544616" cy="489654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/>
            <p:cNvSpPr/>
            <p:nvPr/>
          </p:nvSpPr>
          <p:spPr>
            <a:xfrm>
              <a:off x="107504" y="920914"/>
              <a:ext cx="8036636" cy="1534570"/>
            </a:xfrm>
            <a:prstGeom prst="rect">
              <a:avLst/>
            </a:prstGeom>
            <a:grpFill/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de-DE" sz="2400" b="1" dirty="0" smtClean="0">
                  <a:solidFill>
                    <a:srgbClr val="1F497D"/>
                  </a:solidFill>
                </a:rPr>
                <a:t>Adjustment of EUROFER properties by varying heat treatment temperatures</a:t>
              </a:r>
            </a:p>
            <a:p>
              <a:pPr marL="800100" lvl="1" indent="-342900">
                <a:spcBef>
                  <a:spcPct val="0"/>
                </a:spcBef>
                <a:buFont typeface="Arial"/>
                <a:buChar char="•"/>
              </a:pPr>
              <a:r>
                <a:rPr lang="en-GB" altLang="de-DE" sz="2000" b="1" dirty="0" err="1" smtClean="0"/>
                <a:t>Austenitisation</a:t>
              </a:r>
              <a:r>
                <a:rPr lang="en-GB" altLang="de-DE" sz="2000" b="1" dirty="0" smtClean="0"/>
                <a:t>: 980 °C – 1150 °C</a:t>
              </a:r>
            </a:p>
            <a:p>
              <a:pPr marL="800100" lvl="1" indent="-342900">
                <a:spcBef>
                  <a:spcPct val="0"/>
                </a:spcBef>
                <a:buFont typeface="Arial"/>
                <a:buChar char="•"/>
              </a:pPr>
              <a:r>
                <a:rPr lang="en-GB" altLang="de-DE" sz="2000" b="1" dirty="0" smtClean="0"/>
                <a:t>Tempering: 700 °C – 760 °C</a:t>
              </a:r>
            </a:p>
            <a:p>
              <a:pPr>
                <a:spcBef>
                  <a:spcPct val="0"/>
                </a:spcBef>
              </a:pPr>
              <a:r>
                <a:rPr lang="en-US" altLang="de-DE" sz="2000" b="1" dirty="0" smtClean="0">
                  <a:solidFill>
                    <a:srgbClr val="FF0000"/>
                  </a:solidFill>
                </a:rPr>
                <a:t>Very successful</a:t>
              </a:r>
              <a:endParaRPr lang="en-GB" altLang="de-DE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2195736" y="2555612"/>
              <a:ext cx="1728192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 err="1" smtClean="0">
                  <a:solidFill>
                    <a:srgbClr val="1F497D"/>
                  </a:solidFill>
                </a:rPr>
                <a:t>Tensile</a:t>
              </a:r>
              <a:r>
                <a:rPr lang="de-DE" b="1" dirty="0" smtClean="0">
                  <a:solidFill>
                    <a:srgbClr val="1F497D"/>
                  </a:solidFill>
                </a:rPr>
                <a:t> </a:t>
              </a:r>
              <a:r>
                <a:rPr lang="de-DE" b="1" dirty="0" err="1" smtClean="0">
                  <a:solidFill>
                    <a:srgbClr val="1F497D"/>
                  </a:solidFill>
                </a:rPr>
                <a:t>Strength</a:t>
              </a:r>
              <a:endParaRPr lang="de-DE" b="1" dirty="0">
                <a:solidFill>
                  <a:srgbClr val="1F497D"/>
                </a:solidFill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3995936" y="2555612"/>
              <a:ext cx="1656184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 err="1" smtClean="0">
                  <a:solidFill>
                    <a:srgbClr val="1F497D"/>
                  </a:solidFill>
                </a:rPr>
                <a:t>Creep</a:t>
              </a:r>
              <a:r>
                <a:rPr lang="de-DE" b="1" dirty="0" smtClean="0">
                  <a:solidFill>
                    <a:srgbClr val="1F497D"/>
                  </a:solidFill>
                </a:rPr>
                <a:t> </a:t>
              </a:r>
              <a:r>
                <a:rPr lang="de-DE" b="1" dirty="0" err="1" smtClean="0">
                  <a:solidFill>
                    <a:srgbClr val="1F497D"/>
                  </a:solidFill>
                </a:rPr>
                <a:t>Strength</a:t>
              </a:r>
              <a:endParaRPr lang="de-DE" b="1" dirty="0">
                <a:solidFill>
                  <a:srgbClr val="1F497D"/>
                </a:solidFill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179512" y="2555612"/>
              <a:ext cx="1949017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 smtClean="0">
                  <a:solidFill>
                    <a:srgbClr val="1F497D"/>
                  </a:solidFill>
                </a:rPr>
                <a:t>Charpy Properties</a:t>
              </a:r>
              <a:endParaRPr lang="de-DE" b="1" dirty="0">
                <a:solidFill>
                  <a:srgbClr val="1F497D"/>
                </a:solidFill>
              </a:endParaRPr>
            </a:p>
          </p:txBody>
        </p:sp>
        <p:grpSp>
          <p:nvGrpSpPr>
            <p:cNvPr id="27" name="Gruppierung 26"/>
            <p:cNvGrpSpPr/>
            <p:nvPr/>
          </p:nvGrpSpPr>
          <p:grpSpPr>
            <a:xfrm>
              <a:off x="179512" y="2925860"/>
              <a:ext cx="5400600" cy="2951412"/>
              <a:chOff x="179512" y="2925860"/>
              <a:chExt cx="5400600" cy="2951412"/>
            </a:xfrm>
            <a:grpFill/>
          </p:grpSpPr>
          <p:sp>
            <p:nvSpPr>
              <p:cNvPr id="26" name="Rechteck 25"/>
              <p:cNvSpPr/>
              <p:nvPr/>
            </p:nvSpPr>
            <p:spPr>
              <a:xfrm>
                <a:off x="179512" y="2925860"/>
                <a:ext cx="5400600" cy="2880320"/>
              </a:xfrm>
              <a:prstGeom prst="rect">
                <a:avLst/>
              </a:prstGeom>
              <a:grpFill/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3" name="Bild 2"/>
              <p:cNvPicPr>
                <a:picLocks noChangeAspect="1"/>
              </p:cNvPicPr>
              <p:nvPr/>
            </p:nvPicPr>
            <p:blipFill rotWithShape="1">
              <a:blip r:embed="rId2" cstate="print"/>
              <a:srcRect t="22204" r="59160"/>
              <a:stretch/>
            </p:blipFill>
            <p:spPr>
              <a:xfrm>
                <a:off x="2189538" y="2996952"/>
                <a:ext cx="1708210" cy="1440160"/>
              </a:xfrm>
              <a:prstGeom prst="rect">
                <a:avLst/>
              </a:prstGeom>
              <a:grpFill/>
            </p:spPr>
          </p:pic>
          <p:pic>
            <p:nvPicPr>
              <p:cNvPr id="21" name="Bild 20"/>
              <p:cNvPicPr>
                <a:picLocks noChangeAspect="1"/>
              </p:cNvPicPr>
              <p:nvPr/>
            </p:nvPicPr>
            <p:blipFill rotWithShape="1">
              <a:blip r:embed="rId3" cstate="print"/>
              <a:srcRect r="58442"/>
              <a:stretch/>
            </p:blipFill>
            <p:spPr>
              <a:xfrm>
                <a:off x="3995936" y="2996952"/>
                <a:ext cx="1545623" cy="1368152"/>
              </a:xfrm>
              <a:prstGeom prst="rect">
                <a:avLst/>
              </a:prstGeom>
              <a:grpFill/>
            </p:spPr>
          </p:pic>
          <p:pic>
            <p:nvPicPr>
              <p:cNvPr id="23" name="Bild 22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79512" y="2996952"/>
                <a:ext cx="1899211" cy="2736304"/>
              </a:xfrm>
              <a:prstGeom prst="rect">
                <a:avLst/>
              </a:prstGeom>
              <a:grpFill/>
            </p:spPr>
          </p:pic>
          <p:pic>
            <p:nvPicPr>
              <p:cNvPr id="16" name="Bild 15"/>
              <p:cNvPicPr>
                <a:picLocks noChangeAspect="1"/>
              </p:cNvPicPr>
              <p:nvPr/>
            </p:nvPicPr>
            <p:blipFill rotWithShape="1">
              <a:blip r:embed="rId2" cstate="print"/>
              <a:srcRect l="50059" t="22204" r="9080"/>
              <a:stretch/>
            </p:blipFill>
            <p:spPr>
              <a:xfrm>
                <a:off x="2195736" y="4437112"/>
                <a:ext cx="1709065" cy="1440160"/>
              </a:xfrm>
              <a:prstGeom prst="rect">
                <a:avLst/>
              </a:prstGeom>
              <a:grpFill/>
            </p:spPr>
          </p:pic>
          <p:cxnSp>
            <p:nvCxnSpPr>
              <p:cNvPr id="11" name="Gerade Verbindung mit Pfeil 10"/>
              <p:cNvCxnSpPr/>
              <p:nvPr/>
            </p:nvCxnSpPr>
            <p:spPr>
              <a:xfrm flipV="1">
                <a:off x="683568" y="3284984"/>
                <a:ext cx="1152128" cy="864096"/>
              </a:xfrm>
              <a:prstGeom prst="straightConnector1">
                <a:avLst/>
              </a:prstGeom>
              <a:grpFill/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Gerade Verbindung mit Pfeil 19"/>
              <p:cNvCxnSpPr/>
              <p:nvPr/>
            </p:nvCxnSpPr>
            <p:spPr>
              <a:xfrm>
                <a:off x="683568" y="4581128"/>
                <a:ext cx="1152128" cy="576064"/>
              </a:xfrm>
              <a:prstGeom prst="straightConnector1">
                <a:avLst/>
              </a:prstGeom>
              <a:grpFill/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Rectangle 8"/>
          <p:cNvSpPr/>
          <p:nvPr/>
        </p:nvSpPr>
        <p:spPr>
          <a:xfrm>
            <a:off x="5724128" y="5434562"/>
            <a:ext cx="2627784" cy="646331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lvl="1"/>
            <a:r>
              <a:rPr lang="de-DE" dirty="0" smtClean="0"/>
              <a:t>13 </a:t>
            </a:r>
            <a:r>
              <a:rPr lang="de-DE" dirty="0"/>
              <a:t>new heats ready, 9 under investigation</a:t>
            </a:r>
          </a:p>
        </p:txBody>
      </p:sp>
      <p:sp>
        <p:nvSpPr>
          <p:cNvPr id="19" name="Inhaltsplatzhalter 18"/>
          <p:cNvSpPr txBox="1">
            <a:spLocks/>
          </p:cNvSpPr>
          <p:nvPr/>
        </p:nvSpPr>
        <p:spPr>
          <a:xfrm>
            <a:off x="6842810" y="3211929"/>
            <a:ext cx="1518765" cy="33855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1600" b="1" dirty="0" smtClean="0"/>
              <a:t>J. Henry, CEA</a:t>
            </a:r>
            <a:r>
              <a:rPr lang="de-DE" sz="1600" b="1" dirty="0" smtClean="0"/>
              <a:t> </a:t>
            </a:r>
            <a:endParaRPr lang="de-DE" sz="1600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22688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73156"/>
            <a:ext cx="1225897" cy="605563"/>
          </a:xfrm>
          <a:prstGeom prst="rect">
            <a:avLst/>
          </a:prstGeom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51520" y="725795"/>
            <a:ext cx="423715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400" b="1" dirty="0" err="1" smtClean="0">
                <a:solidFill>
                  <a:schemeClr val="tx2"/>
                </a:solidFill>
              </a:rPr>
              <a:t>Mass</a:t>
            </a:r>
            <a:r>
              <a:rPr lang="de-DE" sz="2400" b="1" dirty="0" smtClean="0">
                <a:solidFill>
                  <a:schemeClr val="tx2"/>
                </a:solidFill>
              </a:rPr>
              <a:t> </a:t>
            </a:r>
            <a:r>
              <a:rPr lang="de-DE" sz="2400" b="1" dirty="0" err="1" smtClean="0">
                <a:solidFill>
                  <a:schemeClr val="tx2"/>
                </a:solidFill>
              </a:rPr>
              <a:t>production</a:t>
            </a:r>
            <a:r>
              <a:rPr lang="de-DE" sz="2400" b="1" dirty="0" smtClean="0">
                <a:solidFill>
                  <a:schemeClr val="tx2"/>
                </a:solidFill>
              </a:rPr>
              <a:t> of W </a:t>
            </a:r>
            <a:r>
              <a:rPr lang="de-DE" sz="2400" b="1" dirty="0" err="1" smtClean="0">
                <a:solidFill>
                  <a:schemeClr val="tx2"/>
                </a:solidFill>
              </a:rPr>
              <a:t>parts</a:t>
            </a:r>
            <a:endParaRPr lang="de-DE" sz="2400" b="1" dirty="0" smtClean="0">
              <a:solidFill>
                <a:schemeClr val="tx2"/>
              </a:solidFill>
            </a:endParaRPr>
          </a:p>
          <a:p>
            <a:pPr eaLnBrk="1" hangingPunct="1"/>
            <a:r>
              <a:rPr lang="de-DE" sz="2400" b="1" dirty="0" err="1" smtClean="0">
                <a:solidFill>
                  <a:schemeClr val="tx2"/>
                </a:solidFill>
              </a:rPr>
              <a:t>and</a:t>
            </a:r>
            <a:r>
              <a:rPr lang="de-DE" sz="2400" b="1" dirty="0" smtClean="0">
                <a:solidFill>
                  <a:schemeClr val="tx2"/>
                </a:solidFill>
              </a:rPr>
              <a:t> W </a:t>
            </a:r>
            <a:r>
              <a:rPr lang="de-DE" sz="2400" b="1" dirty="0" err="1" smtClean="0">
                <a:solidFill>
                  <a:schemeClr val="tx2"/>
                </a:solidFill>
              </a:rPr>
              <a:t>alloys</a:t>
            </a:r>
            <a:r>
              <a:rPr lang="de-DE" sz="2400" b="1" dirty="0" smtClean="0">
                <a:solidFill>
                  <a:schemeClr val="tx2"/>
                </a:solidFill>
              </a:rPr>
              <a:t> </a:t>
            </a:r>
            <a:r>
              <a:rPr lang="de-DE" sz="2400" b="1" dirty="0" err="1" smtClean="0">
                <a:solidFill>
                  <a:schemeClr val="tx2"/>
                </a:solidFill>
              </a:rPr>
              <a:t>development</a:t>
            </a:r>
            <a:endParaRPr lang="de-DE" sz="2400" b="1" dirty="0" smtClean="0">
              <a:solidFill>
                <a:schemeClr val="tx2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/>
          <a:srcRect t="11194"/>
          <a:stretch/>
        </p:blipFill>
        <p:spPr>
          <a:xfrm>
            <a:off x="4932040" y="836712"/>
            <a:ext cx="4176434" cy="2448272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51520" y="-99392"/>
            <a:ext cx="6624736" cy="89121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Achievements – High Heat Flux Materials</a:t>
            </a:r>
            <a:endParaRPr lang="en-GB" dirty="0"/>
          </a:p>
        </p:txBody>
      </p:sp>
      <p:grpSp>
        <p:nvGrpSpPr>
          <p:cNvPr id="2" name="Gruppierung 1"/>
          <p:cNvGrpSpPr/>
          <p:nvPr/>
        </p:nvGrpSpPr>
        <p:grpSpPr>
          <a:xfrm>
            <a:off x="323528" y="1628798"/>
            <a:ext cx="4464496" cy="2880321"/>
            <a:chOff x="239368" y="4016098"/>
            <a:chExt cx="2882954" cy="1764018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9517"/>
            <a:stretch/>
          </p:blipFill>
          <p:spPr>
            <a:xfrm>
              <a:off x="239368" y="4016098"/>
              <a:ext cx="2882954" cy="1735842"/>
            </a:xfrm>
            <a:prstGeom prst="rect">
              <a:avLst/>
            </a:prstGeom>
          </p:spPr>
        </p:pic>
        <p:sp>
          <p:nvSpPr>
            <p:cNvPr id="12" name="Textfeld 11"/>
            <p:cNvSpPr txBox="1"/>
            <p:nvPr/>
          </p:nvSpPr>
          <p:spPr>
            <a:xfrm>
              <a:off x="704361" y="5553923"/>
              <a:ext cx="2376264" cy="226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 smtClean="0"/>
                <a:t>Monoblocks with </a:t>
              </a:r>
              <a:r>
                <a:rPr lang="de-DE" b="1" dirty="0" err="1" smtClean="0"/>
                <a:t>various</a:t>
              </a:r>
              <a:r>
                <a:rPr lang="de-DE" b="1" dirty="0" smtClean="0"/>
                <a:t> </a:t>
              </a:r>
              <a:r>
                <a:rPr lang="de-DE" b="1" dirty="0" err="1" smtClean="0"/>
                <a:t>shapes</a:t>
              </a:r>
              <a:endParaRPr lang="de-DE" b="1" dirty="0"/>
            </a:p>
          </p:txBody>
        </p:sp>
      </p:grpSp>
      <p:grpSp>
        <p:nvGrpSpPr>
          <p:cNvPr id="3" name="Gruppierung 2"/>
          <p:cNvGrpSpPr/>
          <p:nvPr/>
        </p:nvGrpSpPr>
        <p:grpSpPr>
          <a:xfrm>
            <a:off x="971600" y="4628272"/>
            <a:ext cx="2883005" cy="1969080"/>
            <a:chOff x="323528" y="4509120"/>
            <a:chExt cx="2883005" cy="1969080"/>
          </a:xfrm>
        </p:grpSpPr>
        <p:pic>
          <p:nvPicPr>
            <p:cNvPr id="10" name="Grafik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3528" y="4509120"/>
              <a:ext cx="2883005" cy="1918433"/>
            </a:xfrm>
            <a:prstGeom prst="rect">
              <a:avLst/>
            </a:prstGeom>
          </p:spPr>
        </p:pic>
        <p:sp>
          <p:nvSpPr>
            <p:cNvPr id="13" name="Textfeld 12"/>
            <p:cNvSpPr txBox="1"/>
            <p:nvPr/>
          </p:nvSpPr>
          <p:spPr>
            <a:xfrm>
              <a:off x="467544" y="6139646"/>
              <a:ext cx="26793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 smtClean="0"/>
                <a:t>Samples </a:t>
              </a:r>
              <a:r>
                <a:rPr lang="de-DE" sz="1600" b="1" dirty="0" err="1" smtClean="0"/>
                <a:t>for</a:t>
              </a:r>
              <a:r>
                <a:rPr lang="de-DE" sz="1600" b="1" dirty="0" smtClean="0"/>
                <a:t> ASDEX Upgrade</a:t>
              </a:r>
              <a:endParaRPr lang="de-DE" sz="1600" b="1" dirty="0"/>
            </a:p>
          </p:txBody>
        </p:sp>
      </p:grpSp>
      <p:grpSp>
        <p:nvGrpSpPr>
          <p:cNvPr id="4" name="Gruppierung 3"/>
          <p:cNvGrpSpPr/>
          <p:nvPr/>
        </p:nvGrpSpPr>
        <p:grpSpPr>
          <a:xfrm>
            <a:off x="5004048" y="3789040"/>
            <a:ext cx="3895449" cy="2592288"/>
            <a:chOff x="5076056" y="3429000"/>
            <a:chExt cx="3895449" cy="2592288"/>
          </a:xfrm>
        </p:grpSpPr>
        <p:pic>
          <p:nvPicPr>
            <p:cNvPr id="11" name="Grafik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076056" y="3429000"/>
              <a:ext cx="3895449" cy="2592288"/>
            </a:xfrm>
            <a:prstGeom prst="rect">
              <a:avLst/>
            </a:prstGeom>
          </p:spPr>
        </p:pic>
        <p:sp>
          <p:nvSpPr>
            <p:cNvPr id="15" name="Textfeld 14"/>
            <p:cNvSpPr txBox="1"/>
            <p:nvPr/>
          </p:nvSpPr>
          <p:spPr>
            <a:xfrm>
              <a:off x="5220072" y="5661248"/>
              <a:ext cx="28867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 smtClean="0"/>
                <a:t>Langmuir </a:t>
              </a:r>
              <a:r>
                <a:rPr lang="de-DE" sz="1600" b="1" dirty="0" err="1"/>
                <a:t>p</a:t>
              </a:r>
              <a:r>
                <a:rPr lang="de-DE" sz="1600" b="1" dirty="0" err="1" smtClean="0"/>
                <a:t>robes</a:t>
              </a:r>
              <a:r>
                <a:rPr lang="de-DE" sz="1600" b="1" dirty="0" smtClean="0"/>
                <a:t> </a:t>
              </a:r>
              <a:r>
                <a:rPr lang="de-DE" sz="1600" b="1" dirty="0" err="1" smtClean="0"/>
                <a:t>for</a:t>
              </a:r>
              <a:r>
                <a:rPr lang="de-DE" sz="1600" b="1" dirty="0" smtClean="0"/>
                <a:t> WEST</a:t>
              </a:r>
              <a:endParaRPr lang="de-DE" sz="1600" b="1" dirty="0"/>
            </a:p>
          </p:txBody>
        </p:sp>
      </p:grpSp>
      <p:sp>
        <p:nvSpPr>
          <p:cNvPr id="17" name="Textfeld 16"/>
          <p:cNvSpPr txBox="1"/>
          <p:nvPr/>
        </p:nvSpPr>
        <p:spPr>
          <a:xfrm>
            <a:off x="5220072" y="3212976"/>
            <a:ext cx="3679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W </a:t>
            </a:r>
            <a:r>
              <a:rPr lang="de-DE" b="1" dirty="0" err="1" smtClean="0"/>
              <a:t>Alloys</a:t>
            </a:r>
            <a:r>
              <a:rPr lang="de-DE" b="1" dirty="0" smtClean="0"/>
              <a:t> Development</a:t>
            </a:r>
            <a:endParaRPr lang="de-DE" b="1" dirty="0"/>
          </a:p>
        </p:txBody>
      </p:sp>
      <p:sp>
        <p:nvSpPr>
          <p:cNvPr id="18" name="Rechteck 17"/>
          <p:cNvSpPr/>
          <p:nvPr/>
        </p:nvSpPr>
        <p:spPr>
          <a:xfrm>
            <a:off x="5076056" y="3789040"/>
            <a:ext cx="1647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i="1" dirty="0" smtClean="0"/>
              <a:t>S. </a:t>
            </a:r>
            <a:r>
              <a:rPr lang="de-DE" b="1" i="1" dirty="0" err="1" smtClean="0"/>
              <a:t>Antusch</a:t>
            </a:r>
            <a:r>
              <a:rPr lang="de-DE" b="1" i="1" dirty="0" smtClean="0"/>
              <a:t>, KIT</a:t>
            </a:r>
            <a:endParaRPr lang="de-DE" b="1" i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00810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ung 15"/>
          <p:cNvGrpSpPr/>
          <p:nvPr/>
        </p:nvGrpSpPr>
        <p:grpSpPr>
          <a:xfrm>
            <a:off x="179512" y="980728"/>
            <a:ext cx="6223014" cy="5179818"/>
            <a:chOff x="337799" y="750435"/>
            <a:chExt cx="6223014" cy="5179818"/>
          </a:xfrm>
        </p:grpSpPr>
        <p:pic>
          <p:nvPicPr>
            <p:cNvPr id="7" name="Picture 2" descr="F:\_Jens\Data\016_Divertor\005_Fertigung\Bilder\150420_Markus_Breig\20150407-CN-01-00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219" t="5696" r="6011" b="1979"/>
            <a:stretch/>
          </p:blipFill>
          <p:spPr bwMode="auto">
            <a:xfrm>
              <a:off x="395536" y="1772816"/>
              <a:ext cx="6165277" cy="4157437"/>
            </a:xfrm>
            <a:prstGeom prst="rect">
              <a:avLst/>
            </a:prstGeom>
            <a:noFill/>
            <a:ln w="19050" cmpd="sng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Inhaltsplatzhalter 2"/>
            <p:cNvSpPr txBox="1">
              <a:spLocks/>
            </p:cNvSpPr>
            <p:nvPr/>
          </p:nvSpPr>
          <p:spPr>
            <a:xfrm>
              <a:off x="337799" y="750435"/>
              <a:ext cx="3459807" cy="1152128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 smtClean="0">
                  <a:solidFill>
                    <a:schemeClr val="tx2"/>
                  </a:solidFill>
                </a:rPr>
                <a:t>W-Cu laminated pipe</a:t>
              </a:r>
            </a:p>
            <a:p>
              <a:pPr marL="0" indent="0">
                <a:buNone/>
              </a:pPr>
              <a:r>
                <a:rPr lang="en-US" sz="2400" dirty="0" smtClean="0">
                  <a:solidFill>
                    <a:schemeClr val="tx2"/>
                  </a:solidFill>
                </a:rPr>
                <a:t>length up to 1000 mm</a:t>
              </a:r>
              <a:endParaRPr lang="en-US" sz="2400" b="1" dirty="0" smtClean="0">
                <a:solidFill>
                  <a:schemeClr val="tx2"/>
                </a:solidFill>
              </a:endParaRPr>
            </a:p>
            <a:p>
              <a:pPr lvl="1"/>
              <a:endParaRPr lang="en-US" sz="20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5" name="Gruppierung 14"/>
          <p:cNvGrpSpPr/>
          <p:nvPr/>
        </p:nvGrpSpPr>
        <p:grpSpPr>
          <a:xfrm>
            <a:off x="4788024" y="692696"/>
            <a:ext cx="4176464" cy="2520280"/>
            <a:chOff x="4716016" y="980728"/>
            <a:chExt cx="4176464" cy="2520280"/>
          </a:xfrm>
        </p:grpSpPr>
        <p:pic>
          <p:nvPicPr>
            <p:cNvPr id="9" name="Picture 2" descr="D:\016_Divertor\005_Fertigung\Bilder\140120_Markus_Breig\JPEG\20140130-CN-02-00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009" t="32622" r="15983" b="23202"/>
            <a:stretch/>
          </p:blipFill>
          <p:spPr bwMode="auto">
            <a:xfrm>
              <a:off x="4716016" y="1556792"/>
              <a:ext cx="4154977" cy="1944216"/>
            </a:xfrm>
            <a:prstGeom prst="rect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Inhaltsplatzhalter 2"/>
            <p:cNvSpPr txBox="1">
              <a:spLocks/>
            </p:cNvSpPr>
            <p:nvPr/>
          </p:nvSpPr>
          <p:spPr>
            <a:xfrm>
              <a:off x="4716016" y="980728"/>
              <a:ext cx="4176464" cy="576064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 smtClean="0">
                  <a:solidFill>
                    <a:schemeClr val="accent2">
                      <a:lumMod val="75000"/>
                    </a:schemeClr>
                  </a:solidFill>
                </a:rPr>
                <a:t>Appl. 1: divertor heat sink</a:t>
              </a:r>
              <a:endParaRPr lang="en-US" sz="2400" b="1" dirty="0" smtClean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18" name="Gruppierung 17"/>
          <p:cNvGrpSpPr/>
          <p:nvPr/>
        </p:nvGrpSpPr>
        <p:grpSpPr>
          <a:xfrm>
            <a:off x="6488327" y="3558084"/>
            <a:ext cx="2527234" cy="2592288"/>
            <a:chOff x="6488327" y="3558084"/>
            <a:chExt cx="2527234" cy="2592288"/>
          </a:xfrm>
        </p:grpSpPr>
        <p:grpSp>
          <p:nvGrpSpPr>
            <p:cNvPr id="14" name="Gruppierung 13"/>
            <p:cNvGrpSpPr/>
            <p:nvPr/>
          </p:nvGrpSpPr>
          <p:grpSpPr>
            <a:xfrm>
              <a:off x="6502873" y="4062140"/>
              <a:ext cx="2490810" cy="2088232"/>
              <a:chOff x="6545686" y="3861048"/>
              <a:chExt cx="2274786" cy="2088232"/>
            </a:xfrm>
          </p:grpSpPr>
          <p:pic>
            <p:nvPicPr>
              <p:cNvPr id="11" name="Bild 10"/>
              <p:cNvPicPr>
                <a:picLocks noChangeAspect="1"/>
              </p:cNvPicPr>
              <p:nvPr/>
            </p:nvPicPr>
            <p:blipFill rotWithShape="1">
              <a:blip r:embed="rId5" cstate="print"/>
              <a:srcRect l="58854" t="20222" b="27925"/>
              <a:stretch/>
            </p:blipFill>
            <p:spPr>
              <a:xfrm>
                <a:off x="6588192" y="3861048"/>
                <a:ext cx="2232280" cy="2088232"/>
              </a:xfrm>
              <a:prstGeom prst="rect">
                <a:avLst/>
              </a:prstGeom>
              <a:ln w="19050" cmpd="sng">
                <a:solidFill>
                  <a:schemeClr val="accent3">
                    <a:lumMod val="50000"/>
                  </a:schemeClr>
                </a:solidFill>
              </a:ln>
            </p:spPr>
          </p:pic>
          <p:sp>
            <p:nvSpPr>
              <p:cNvPr id="12" name="Textfeld 11"/>
              <p:cNvSpPr txBox="1"/>
              <p:nvPr/>
            </p:nvSpPr>
            <p:spPr>
              <a:xfrm>
                <a:off x="6545686" y="3933056"/>
                <a:ext cx="41549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W</a:t>
                </a:r>
                <a:endParaRPr 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3" name="Textfeld 12"/>
              <p:cNvSpPr txBox="1"/>
              <p:nvPr/>
            </p:nvSpPr>
            <p:spPr>
              <a:xfrm>
                <a:off x="6559166" y="5363924"/>
                <a:ext cx="90281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CuCrZr</a:t>
                </a:r>
                <a:endParaRPr 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17" name="Inhaltsplatzhalter 2"/>
            <p:cNvSpPr txBox="1">
              <a:spLocks/>
            </p:cNvSpPr>
            <p:nvPr/>
          </p:nvSpPr>
          <p:spPr>
            <a:xfrm>
              <a:off x="6488327" y="3558084"/>
              <a:ext cx="2527234" cy="576064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 smtClean="0">
                  <a:solidFill>
                    <a:schemeClr val="accent3">
                      <a:lumMod val="50000"/>
                    </a:schemeClr>
                  </a:solidFill>
                </a:rPr>
                <a:t>Appl. 2: Interface</a:t>
              </a:r>
              <a:endParaRPr lang="en-US" sz="2400" b="1" dirty="0" smtClean="0">
                <a:solidFill>
                  <a:schemeClr val="accent3">
                    <a:lumMod val="50000"/>
                  </a:schemeClr>
                </a:solidFill>
              </a:endParaRPr>
            </a:p>
            <a:p>
              <a:pPr lvl="1"/>
              <a:endParaRPr lang="en-US" sz="20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19" name="Rechteck 18"/>
          <p:cNvSpPr/>
          <p:nvPr/>
        </p:nvSpPr>
        <p:spPr>
          <a:xfrm>
            <a:off x="2843808" y="2276872"/>
            <a:ext cx="1430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i="1" dirty="0" smtClean="0"/>
              <a:t>J. Reiser, KIT</a:t>
            </a:r>
            <a:endParaRPr lang="de-DE" b="1" i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51520" y="-99392"/>
            <a:ext cx="6624736" cy="89121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Achievements – High Heat Flux Materials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6136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615" y="3861048"/>
            <a:ext cx="3671817" cy="2768635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 rot="16200000">
            <a:off x="3271242" y="4803814"/>
            <a:ext cx="2683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>
                <a:solidFill>
                  <a:srgbClr val="1F497D"/>
                </a:solidFill>
              </a:rPr>
              <a:t>Fracture</a:t>
            </a:r>
            <a:r>
              <a:rPr lang="de-DE" sz="2400" b="1" dirty="0" smtClean="0">
                <a:solidFill>
                  <a:srgbClr val="1F497D"/>
                </a:solidFill>
              </a:rPr>
              <a:t> </a:t>
            </a:r>
            <a:r>
              <a:rPr lang="de-DE" sz="2400" b="1" dirty="0" err="1" smtClean="0">
                <a:solidFill>
                  <a:srgbClr val="1F497D"/>
                </a:solidFill>
              </a:rPr>
              <a:t>Mechanics</a:t>
            </a:r>
            <a:endParaRPr lang="de-DE" sz="2400" b="1" dirty="0">
              <a:solidFill>
                <a:srgbClr val="1F497D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6444799" y="5805264"/>
            <a:ext cx="1755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i="1" dirty="0" smtClean="0"/>
              <a:t>V. Nikolic, ÖAW</a:t>
            </a:r>
            <a:endParaRPr lang="de-DE" b="1" i="1" dirty="0"/>
          </a:p>
        </p:txBody>
      </p:sp>
      <p:pic>
        <p:nvPicPr>
          <p:cNvPr id="14" name="Picture 2" descr="E:\Results\2015-Results\Alex v Müller\Renner\hjchjac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629" y="3717033"/>
            <a:ext cx="3171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14"/>
          <p:cNvSpPr/>
          <p:nvPr/>
        </p:nvSpPr>
        <p:spPr>
          <a:xfrm>
            <a:off x="251520" y="836712"/>
            <a:ext cx="3961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de-DE" sz="2400" b="1" dirty="0" smtClean="0">
                <a:solidFill>
                  <a:srgbClr val="1F497D"/>
                </a:solidFill>
              </a:rPr>
              <a:t>Cu-</a:t>
            </a:r>
            <a:r>
              <a:rPr lang="en-US" altLang="de-DE" sz="2400" b="1" dirty="0">
                <a:solidFill>
                  <a:srgbClr val="1F497D"/>
                </a:solidFill>
              </a:rPr>
              <a:t>W(fiber</a:t>
            </a:r>
            <a:r>
              <a:rPr lang="en-US" altLang="de-DE" sz="2400" b="1" dirty="0" smtClean="0">
                <a:solidFill>
                  <a:srgbClr val="1F497D"/>
                </a:solidFill>
              </a:rPr>
              <a:t>) </a:t>
            </a:r>
            <a:r>
              <a:rPr lang="en-US" altLang="de-DE" sz="2400" b="1" dirty="0">
                <a:solidFill>
                  <a:srgbClr val="1F497D"/>
                </a:solidFill>
              </a:rPr>
              <a:t>composite </a:t>
            </a:r>
            <a:r>
              <a:rPr lang="en-US" altLang="de-DE" sz="2400" b="1" dirty="0" smtClean="0">
                <a:solidFill>
                  <a:srgbClr val="1F497D"/>
                </a:solidFill>
              </a:rPr>
              <a:t>tubes</a:t>
            </a:r>
            <a:endParaRPr lang="en-US" altLang="de-DE" sz="2400" b="1" dirty="0">
              <a:solidFill>
                <a:srgbClr val="1F497D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319516"/>
            <a:ext cx="1319434" cy="125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44" r="3659"/>
          <a:stretch/>
        </p:blipFill>
        <p:spPr bwMode="auto">
          <a:xfrm>
            <a:off x="2628040" y="1377360"/>
            <a:ext cx="1306680" cy="87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20"/>
          <p:cNvSpPr txBox="1"/>
          <p:nvPr/>
        </p:nvSpPr>
        <p:spPr>
          <a:xfrm>
            <a:off x="251520" y="6309320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A. v. Müller,  J.-H. You, IPP</a:t>
            </a:r>
          </a:p>
        </p:txBody>
      </p:sp>
      <p:pic>
        <p:nvPicPr>
          <p:cNvPr id="19" name="Picture 2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81" r="4447"/>
          <a:stretch/>
        </p:blipFill>
        <p:spPr bwMode="auto">
          <a:xfrm>
            <a:off x="309463" y="1391582"/>
            <a:ext cx="2246313" cy="218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5168" y="1268760"/>
            <a:ext cx="110807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6933456" y="1268760"/>
            <a:ext cx="615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altLang="de-DE" sz="1600" dirty="0" err="1">
                <a:solidFill>
                  <a:srgbClr val="FFFFFF"/>
                </a:solidFill>
                <a:ea typeface="Gulim" pitchFamily="34" charset="-127"/>
              </a:rPr>
              <a:t>ErO</a:t>
            </a:r>
            <a:r>
              <a:rPr lang="de-DE" altLang="de-DE" sz="1600" baseline="-25000" dirty="0" err="1">
                <a:solidFill>
                  <a:srgbClr val="FFFFFF"/>
                </a:solidFill>
                <a:ea typeface="Gulim" pitchFamily="34" charset="-127"/>
              </a:rPr>
              <a:t>x</a:t>
            </a:r>
            <a:endParaRPr lang="de-DE" altLang="de-DE" sz="1600" baseline="-25000" dirty="0">
              <a:solidFill>
                <a:srgbClr val="FFFFFF"/>
              </a:solidFill>
              <a:ea typeface="Gulim" pitchFamily="34" charset="-127"/>
            </a:endParaRPr>
          </a:p>
        </p:txBody>
      </p:sp>
      <p:pic>
        <p:nvPicPr>
          <p:cNvPr id="22" name="Picture 1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5168" y="2716560"/>
            <a:ext cx="10826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6773118" y="2367310"/>
            <a:ext cx="8651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altLang="de-DE" sz="1600">
                <a:ea typeface="Gulim" pitchFamily="34" charset="-127"/>
              </a:rPr>
              <a:t>ErO</a:t>
            </a:r>
            <a:r>
              <a:rPr lang="de-DE" altLang="de-DE" sz="1600" baseline="-25000">
                <a:ea typeface="Gulim" pitchFamily="34" charset="-127"/>
              </a:rPr>
              <a:t>x</a:t>
            </a:r>
            <a:r>
              <a:rPr lang="de-DE" altLang="de-DE" sz="1600">
                <a:ea typeface="Gulim" pitchFamily="34" charset="-127"/>
              </a:rPr>
              <a:t>/W</a:t>
            </a:r>
          </a:p>
        </p:txBody>
      </p:sp>
      <p:pic>
        <p:nvPicPr>
          <p:cNvPr id="24" name="Picture 2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268760"/>
            <a:ext cx="1058863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8154243" y="1268760"/>
            <a:ext cx="6048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altLang="de-DE" sz="1600">
                <a:solidFill>
                  <a:srgbClr val="FFFFFF"/>
                </a:solidFill>
                <a:ea typeface="Gulim" pitchFamily="34" charset="-127"/>
              </a:rPr>
              <a:t>ZrO</a:t>
            </a:r>
            <a:r>
              <a:rPr lang="de-DE" altLang="de-DE" sz="1600" baseline="-25000">
                <a:solidFill>
                  <a:srgbClr val="FFFFFF"/>
                </a:solidFill>
                <a:ea typeface="Gulim" pitchFamily="34" charset="-127"/>
              </a:rPr>
              <a:t>x</a:t>
            </a:r>
          </a:p>
        </p:txBody>
      </p:sp>
      <p:pic>
        <p:nvPicPr>
          <p:cNvPr id="26" name="Picture 3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716560"/>
            <a:ext cx="10668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8068518" y="2367310"/>
            <a:ext cx="854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altLang="de-DE" sz="1600">
                <a:ea typeface="Gulim" pitchFamily="34" charset="-127"/>
              </a:rPr>
              <a:t>ZrO</a:t>
            </a:r>
            <a:r>
              <a:rPr lang="de-DE" altLang="de-DE" sz="1600" baseline="-25000">
                <a:ea typeface="Gulim" pitchFamily="34" charset="-127"/>
              </a:rPr>
              <a:t>x</a:t>
            </a:r>
            <a:r>
              <a:rPr lang="de-DE" altLang="de-DE" sz="1600">
                <a:ea typeface="Gulim" pitchFamily="34" charset="-127"/>
              </a:rPr>
              <a:t>/W</a:t>
            </a:r>
          </a:p>
        </p:txBody>
      </p:sp>
      <p:graphicFrame>
        <p:nvGraphicFramePr>
          <p:cNvPr id="28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794836801"/>
              </p:ext>
            </p:extLst>
          </p:nvPr>
        </p:nvGraphicFramePr>
        <p:xfrm>
          <a:off x="4189478" y="1268761"/>
          <a:ext cx="2385253" cy="2304256"/>
        </p:xfrm>
        <a:graphic>
          <a:graphicData uri="http://schemas.openxmlformats.org/presentationml/2006/ole">
            <p:oleObj spid="_x0000_s4117" name="Photo Editor Photo" r:id="rId13" imgW="3685714" imgH="3561905" progId="">
              <p:embed/>
            </p:oleObj>
          </a:graphicData>
        </a:graphic>
      </p:graphicFrame>
      <p:sp>
        <p:nvSpPr>
          <p:cNvPr id="29" name="Rechteck 28"/>
          <p:cNvSpPr/>
          <p:nvPr/>
        </p:nvSpPr>
        <p:spPr>
          <a:xfrm>
            <a:off x="4490925" y="735087"/>
            <a:ext cx="3033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de-DE" sz="2400" b="1" dirty="0">
                <a:solidFill>
                  <a:srgbClr val="1F497D"/>
                </a:solidFill>
              </a:rPr>
              <a:t>W</a:t>
            </a:r>
            <a:r>
              <a:rPr lang="en-US" altLang="de-DE" sz="2400" b="1" dirty="0" smtClean="0">
                <a:solidFill>
                  <a:srgbClr val="1F497D"/>
                </a:solidFill>
              </a:rPr>
              <a:t>-</a:t>
            </a:r>
            <a:r>
              <a:rPr lang="en-US" altLang="de-DE" sz="2400" b="1" dirty="0">
                <a:solidFill>
                  <a:srgbClr val="1F497D"/>
                </a:solidFill>
              </a:rPr>
              <a:t>W(fiber</a:t>
            </a:r>
            <a:r>
              <a:rPr lang="en-US" altLang="de-DE" sz="2400" b="1" dirty="0" smtClean="0">
                <a:solidFill>
                  <a:srgbClr val="1F497D"/>
                </a:solidFill>
              </a:rPr>
              <a:t>) composite</a:t>
            </a:r>
            <a:endParaRPr lang="en-US" altLang="de-DE" sz="2400" b="1" dirty="0">
              <a:solidFill>
                <a:srgbClr val="1F497D"/>
              </a:solidFill>
            </a:endParaRPr>
          </a:p>
        </p:txBody>
      </p:sp>
      <p:sp>
        <p:nvSpPr>
          <p:cNvPr id="30" name="TextBox 20"/>
          <p:cNvSpPr txBox="1"/>
          <p:nvPr/>
        </p:nvSpPr>
        <p:spPr>
          <a:xfrm>
            <a:off x="4233983" y="2852936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J. </a:t>
            </a:r>
            <a:r>
              <a:rPr lang="en-US" b="1" i="1" dirty="0" err="1" smtClean="0">
                <a:solidFill>
                  <a:schemeClr val="bg1"/>
                </a:solidFill>
              </a:rPr>
              <a:t>Riesch</a:t>
            </a:r>
            <a:r>
              <a:rPr lang="en-US" b="1" i="1" dirty="0" smtClean="0">
                <a:solidFill>
                  <a:schemeClr val="bg1"/>
                </a:solidFill>
              </a:rPr>
              <a:t>, J.-H. You, IPP </a:t>
            </a:r>
          </a:p>
          <a:p>
            <a:r>
              <a:rPr lang="en-US" b="1" i="1" dirty="0" smtClean="0">
                <a:solidFill>
                  <a:srgbClr val="FFFF00"/>
                </a:solidFill>
              </a:rPr>
              <a:t>J.W. </a:t>
            </a:r>
            <a:r>
              <a:rPr lang="en-US" b="1" i="1" dirty="0" err="1" smtClean="0">
                <a:solidFill>
                  <a:srgbClr val="FFFF00"/>
                </a:solidFill>
              </a:rPr>
              <a:t>Coenen</a:t>
            </a:r>
            <a:r>
              <a:rPr lang="en-US" b="1" i="1" dirty="0" smtClean="0">
                <a:solidFill>
                  <a:srgbClr val="FFFF00"/>
                </a:solidFill>
              </a:rPr>
              <a:t>, FZJ</a:t>
            </a:r>
          </a:p>
        </p:txBody>
      </p:sp>
      <p:pic>
        <p:nvPicPr>
          <p:cNvPr id="31" name="Grafik 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876256" y="73156"/>
            <a:ext cx="1225897" cy="605563"/>
          </a:xfrm>
          <a:prstGeom prst="rect">
            <a:avLst/>
          </a:prstGeom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251520" y="-99392"/>
            <a:ext cx="6624736" cy="891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mtClean="0"/>
              <a:t>Achievements – High Heat Flux Materials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92067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ifm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20713"/>
            <a:ext cx="9540875" cy="591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92275" y="1557338"/>
            <a:ext cx="5832475" cy="4803775"/>
            <a:chOff x="1066" y="981"/>
            <a:chExt cx="3674" cy="3026"/>
          </a:xfrm>
        </p:grpSpPr>
        <p:pic>
          <p:nvPicPr>
            <p:cNvPr id="83980" name="Picture 4" descr="targe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" y="1026"/>
              <a:ext cx="2183" cy="2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981" name="Oval 5"/>
            <p:cNvSpPr>
              <a:spLocks noChangeArrowheads="1"/>
            </p:cNvSpPr>
            <p:nvPr/>
          </p:nvSpPr>
          <p:spPr bwMode="auto">
            <a:xfrm>
              <a:off x="4649" y="981"/>
              <a:ext cx="91" cy="91"/>
            </a:xfrm>
            <a:prstGeom prst="ellipse">
              <a:avLst/>
            </a:prstGeom>
            <a:noFill/>
            <a:ln w="28575">
              <a:solidFill>
                <a:srgbClr val="FF5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ea typeface="ＭＳ Ｐゴシック" pitchFamily="-109" charset="-128"/>
              </a:endParaRPr>
            </a:p>
          </p:txBody>
        </p:sp>
        <p:sp>
          <p:nvSpPr>
            <p:cNvPr id="83982" name="Line 6"/>
            <p:cNvSpPr>
              <a:spLocks noChangeShapeType="1"/>
            </p:cNvSpPr>
            <p:nvPr/>
          </p:nvSpPr>
          <p:spPr bwMode="auto">
            <a:xfrm flipH="1">
              <a:off x="3243" y="981"/>
              <a:ext cx="1451" cy="45"/>
            </a:xfrm>
            <a:prstGeom prst="line">
              <a:avLst/>
            </a:prstGeom>
            <a:noFill/>
            <a:ln w="38100">
              <a:solidFill>
                <a:srgbClr val="FF505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83983" name="Line 7"/>
            <p:cNvSpPr>
              <a:spLocks noChangeShapeType="1"/>
            </p:cNvSpPr>
            <p:nvPr/>
          </p:nvSpPr>
          <p:spPr bwMode="auto">
            <a:xfrm flipH="1">
              <a:off x="3136" y="1041"/>
              <a:ext cx="1598" cy="2959"/>
            </a:xfrm>
            <a:prstGeom prst="line">
              <a:avLst/>
            </a:prstGeom>
            <a:noFill/>
            <a:ln w="38100">
              <a:solidFill>
                <a:srgbClr val="FF505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419475" y="3933825"/>
            <a:ext cx="5668963" cy="2779713"/>
            <a:chOff x="2154" y="2478"/>
            <a:chExt cx="3571" cy="1751"/>
          </a:xfrm>
        </p:grpSpPr>
        <p:grpSp>
          <p:nvGrpSpPr>
            <p:cNvPr id="83974" name="Group 9"/>
            <p:cNvGrpSpPr>
              <a:grpSpLocks/>
            </p:cNvGrpSpPr>
            <p:nvPr/>
          </p:nvGrpSpPr>
          <p:grpSpPr bwMode="auto">
            <a:xfrm>
              <a:off x="2154" y="2478"/>
              <a:ext cx="3514" cy="1751"/>
              <a:chOff x="2154" y="2478"/>
              <a:chExt cx="3514" cy="1751"/>
            </a:xfrm>
          </p:grpSpPr>
          <p:pic>
            <p:nvPicPr>
              <p:cNvPr id="83976" name="Picture 10" descr="Picture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241" y="2659"/>
                <a:ext cx="1427" cy="15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3977" name="Oval 11"/>
              <p:cNvSpPr>
                <a:spLocks noChangeArrowheads="1"/>
              </p:cNvSpPr>
              <p:nvPr/>
            </p:nvSpPr>
            <p:spPr bwMode="auto">
              <a:xfrm>
                <a:off x="2154" y="2478"/>
                <a:ext cx="136" cy="136"/>
              </a:xfrm>
              <a:prstGeom prst="ellipse">
                <a:avLst/>
              </a:prstGeom>
              <a:noFill/>
              <a:ln w="38100">
                <a:solidFill>
                  <a:srgbClr val="FF505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ea typeface="ＭＳ Ｐゴシック" pitchFamily="-109" charset="-128"/>
                </a:endParaRPr>
              </a:p>
            </p:txBody>
          </p:sp>
          <p:sp>
            <p:nvSpPr>
              <p:cNvPr id="83978" name="Line 12"/>
              <p:cNvSpPr>
                <a:spLocks noChangeShapeType="1"/>
              </p:cNvSpPr>
              <p:nvPr/>
            </p:nvSpPr>
            <p:spPr bwMode="auto">
              <a:xfrm>
                <a:off x="2232" y="2484"/>
                <a:ext cx="2004" cy="168"/>
              </a:xfrm>
              <a:prstGeom prst="line">
                <a:avLst/>
              </a:prstGeom>
              <a:noFill/>
              <a:ln w="38100">
                <a:solidFill>
                  <a:srgbClr val="FF505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979" name="Line 13"/>
              <p:cNvSpPr>
                <a:spLocks noChangeShapeType="1"/>
              </p:cNvSpPr>
              <p:nvPr/>
            </p:nvSpPr>
            <p:spPr bwMode="auto">
              <a:xfrm>
                <a:off x="2190" y="2610"/>
                <a:ext cx="2052" cy="1608"/>
              </a:xfrm>
              <a:prstGeom prst="line">
                <a:avLst/>
              </a:prstGeom>
              <a:noFill/>
              <a:ln w="38100">
                <a:solidFill>
                  <a:srgbClr val="FF505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sp>
          <p:nvSpPr>
            <p:cNvPr id="83975" name="Text Box 14"/>
            <p:cNvSpPr txBox="1">
              <a:spLocks noChangeArrowheads="1"/>
            </p:cNvSpPr>
            <p:nvPr/>
          </p:nvSpPr>
          <p:spPr bwMode="auto">
            <a:xfrm>
              <a:off x="4785" y="2478"/>
              <a:ext cx="9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ea typeface="ＭＳ Ｐゴシック" pitchFamily="-109" charset="-128"/>
                </a:rPr>
                <a:t>creep testing</a:t>
              </a:r>
              <a:endParaRPr lang="en-GB">
                <a:ea typeface="ＭＳ Ｐゴシック" pitchFamily="-109" charset="-128"/>
              </a:endParaRPr>
            </a:p>
          </p:txBody>
        </p:sp>
      </p:grpSp>
      <p:sp>
        <p:nvSpPr>
          <p:cNvPr id="83973" name="Text Box 15"/>
          <p:cNvSpPr txBox="1">
            <a:spLocks noChangeArrowheads="1"/>
          </p:cNvSpPr>
          <p:nvPr/>
        </p:nvSpPr>
        <p:spPr bwMode="auto">
          <a:xfrm>
            <a:off x="395536" y="116632"/>
            <a:ext cx="7363939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400" b="1" dirty="0">
                <a:ea typeface="ＭＳ Ｐゴシック" pitchFamily="-109" charset="-128"/>
              </a:rPr>
              <a:t>IFMIF - International Fusion Materials Irradiation Facility</a:t>
            </a:r>
          </a:p>
        </p:txBody>
      </p:sp>
    </p:spTree>
    <p:extLst>
      <p:ext uri="{BB962C8B-B14F-4D97-AF65-F5344CB8AC3E}">
        <p14:creationId xmlns:p14="http://schemas.microsoft.com/office/powerpoint/2010/main" xmlns="" val="38338785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0" dirty="0" smtClean="0">
                <a:latin typeface="Arial" charset="0"/>
                <a:cs typeface="Arial" charset="0"/>
              </a:rPr>
              <a:t>Mission 4: Tritium cycle &amp; tritium self-sufficiency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75086" y="1484784"/>
            <a:ext cx="2497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Available T inventory</a:t>
            </a:r>
            <a:endParaRPr lang="en-GB" b="1" dirty="0"/>
          </a:p>
        </p:txBody>
      </p:sp>
      <p:sp>
        <p:nvSpPr>
          <p:cNvPr id="13318" name="Content Placeholder 2"/>
          <p:cNvSpPr txBox="1">
            <a:spLocks/>
          </p:cNvSpPr>
          <p:nvPr/>
        </p:nvSpPr>
        <p:spPr bwMode="auto">
          <a:xfrm>
            <a:off x="12367" y="5157192"/>
            <a:ext cx="4650768" cy="112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00100" lvl="2" indent="-342900">
              <a:lnSpc>
                <a:spcPts val="25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~112kg T/</a:t>
            </a:r>
            <a:r>
              <a:rPr lang="fr-FR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500MWe </a:t>
            </a:r>
            <a:r>
              <a:rPr lang="fr-FR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reactor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2" indent="-342900">
              <a:lnSpc>
                <a:spcPts val="25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Efficient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breeding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extraction</a:t>
            </a:r>
          </a:p>
          <a:p>
            <a:pPr marL="800100" lvl="2" indent="-342900">
              <a:lnSpc>
                <a:spcPts val="25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 MUST </a:t>
            </a:r>
            <a:r>
              <a:rPr lang="en-GB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 </a:t>
            </a:r>
            <a:r>
              <a:rPr lang="en-GB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own </a:t>
            </a:r>
            <a:r>
              <a:rPr lang="en-GB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tritium</a:t>
            </a:r>
            <a:endParaRPr lang="en-GB" sz="2400" b="1" dirty="0">
              <a:cs typeface="Arial" charset="0"/>
            </a:endParaRPr>
          </a:p>
        </p:txBody>
      </p:sp>
      <p:pic>
        <p:nvPicPr>
          <p:cNvPr id="11" name="Picture 3" descr="image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54186"/>
            <a:ext cx="4433462" cy="3992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images.iop.org/objects/phw/world/23/10/35/hot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4210050" cy="281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003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Picture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75087" y="984249"/>
            <a:ext cx="4594225" cy="57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 Box 4"/>
          <p:cNvSpPr txBox="1">
            <a:spLocks noChangeArrowheads="1"/>
          </p:cNvSpPr>
          <p:nvPr/>
        </p:nvSpPr>
        <p:spPr bwMode="auto">
          <a:xfrm>
            <a:off x="6260237" y="6086475"/>
            <a:ext cx="17287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First wall</a:t>
            </a:r>
            <a:endParaRPr lang="en-GB" dirty="0">
              <a:solidFill>
                <a:srgbClr val="C00000"/>
              </a:solidFill>
              <a:ea typeface="ＭＳ Ｐゴシック" pitchFamily="-109" charset="-128"/>
            </a:endParaRPr>
          </a:p>
        </p:txBody>
      </p:sp>
      <p:sp>
        <p:nvSpPr>
          <p:cNvPr id="86021" name="Line 7"/>
          <p:cNvSpPr>
            <a:spLocks noChangeShapeType="1"/>
          </p:cNvSpPr>
          <p:nvPr/>
        </p:nvSpPr>
        <p:spPr bwMode="auto">
          <a:xfrm>
            <a:off x="6172200" y="5221288"/>
            <a:ext cx="217488" cy="8651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86022" name="Text Box 9"/>
          <p:cNvSpPr txBox="1">
            <a:spLocks noChangeArrowheads="1"/>
          </p:cNvSpPr>
          <p:nvPr/>
        </p:nvSpPr>
        <p:spPr bwMode="auto">
          <a:xfrm>
            <a:off x="2555180" y="3297561"/>
            <a:ext cx="1728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Pb-17Li inlet</a:t>
            </a:r>
            <a:endParaRPr lang="en-GB" dirty="0">
              <a:solidFill>
                <a:srgbClr val="C00000"/>
              </a:solidFill>
              <a:ea typeface="ＭＳ Ｐゴシック" pitchFamily="-109" charset="-128"/>
            </a:endParaRPr>
          </a:p>
        </p:txBody>
      </p:sp>
      <p:sp>
        <p:nvSpPr>
          <p:cNvPr id="86023" name="Text Box 10"/>
          <p:cNvSpPr txBox="1">
            <a:spLocks noChangeArrowheads="1"/>
          </p:cNvSpPr>
          <p:nvPr/>
        </p:nvSpPr>
        <p:spPr bwMode="auto">
          <a:xfrm>
            <a:off x="2179638" y="6086623"/>
            <a:ext cx="17287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rgbClr val="C00000"/>
                </a:solidFill>
                <a:ea typeface="ＭＳ Ｐゴシック" pitchFamily="-109" charset="-128"/>
              </a:rPr>
              <a:t>Pb-17Li outlet</a:t>
            </a:r>
            <a:endParaRPr lang="en-GB">
              <a:solidFill>
                <a:srgbClr val="C00000"/>
              </a:solidFill>
              <a:ea typeface="ＭＳ Ｐゴシック" pitchFamily="-109" charset="-128"/>
            </a:endParaRPr>
          </a:p>
        </p:txBody>
      </p:sp>
      <p:sp>
        <p:nvSpPr>
          <p:cNvPr id="86024" name="Line 11"/>
          <p:cNvSpPr>
            <a:spLocks noChangeShapeType="1"/>
          </p:cNvSpPr>
          <p:nvPr/>
        </p:nvSpPr>
        <p:spPr bwMode="auto">
          <a:xfrm flipH="1" flipV="1">
            <a:off x="3203451" y="6381452"/>
            <a:ext cx="1152525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86025" name="Line 12"/>
          <p:cNvSpPr>
            <a:spLocks noChangeShapeType="1"/>
          </p:cNvSpPr>
          <p:nvPr/>
        </p:nvSpPr>
        <p:spPr bwMode="auto">
          <a:xfrm flipH="1">
            <a:off x="3322736" y="3068960"/>
            <a:ext cx="672306" cy="28654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86028" name="Text Box 15"/>
          <p:cNvSpPr txBox="1">
            <a:spLocks noChangeArrowheads="1"/>
          </p:cNvSpPr>
          <p:nvPr/>
        </p:nvSpPr>
        <p:spPr bwMode="auto">
          <a:xfrm>
            <a:off x="8305799" y="1556792"/>
            <a:ext cx="1008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Plasma</a:t>
            </a:r>
            <a:endParaRPr lang="en-GB" dirty="0">
              <a:solidFill>
                <a:srgbClr val="C00000"/>
              </a:solidFill>
              <a:ea typeface="ＭＳ Ｐゴシック" pitchFamily="-109" charset="-128"/>
            </a:endParaRPr>
          </a:p>
        </p:txBody>
      </p:sp>
      <p:sp>
        <p:nvSpPr>
          <p:cNvPr id="86029" name="Text Box 16"/>
          <p:cNvSpPr txBox="1">
            <a:spLocks noChangeArrowheads="1"/>
          </p:cNvSpPr>
          <p:nvPr/>
        </p:nvSpPr>
        <p:spPr bwMode="auto">
          <a:xfrm>
            <a:off x="26627" y="3789040"/>
            <a:ext cx="4183423" cy="267765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l" eaLnBrk="0" hangingPunct="0"/>
            <a:r>
              <a:rPr lang="en-US" sz="2400" b="1" dirty="0">
                <a:ea typeface="ＭＳ Ｐゴシック" pitchFamily="-109" charset="-128"/>
              </a:rPr>
              <a:t>Tritium </a:t>
            </a:r>
            <a:r>
              <a:rPr lang="en-US" sz="2400" b="1" dirty="0" smtClean="0">
                <a:ea typeface="ＭＳ Ｐゴシック" pitchFamily="-109" charset="-128"/>
              </a:rPr>
              <a:t>must be used at least 1000 </a:t>
            </a:r>
            <a:r>
              <a:rPr lang="en-US" sz="2400" b="1" dirty="0">
                <a:ea typeface="ＭＳ Ｐゴシック" pitchFamily="-109" charset="-128"/>
                <a:sym typeface="Symbol" pitchFamily="18" charset="2"/>
              </a:rPr>
              <a:t></a:t>
            </a:r>
            <a:r>
              <a:rPr lang="en-US" sz="2400" b="1" dirty="0">
                <a:ea typeface="ＭＳ Ｐゴシック" pitchFamily="-109" charset="-128"/>
              </a:rPr>
              <a:t> </a:t>
            </a:r>
            <a:r>
              <a:rPr lang="en-US" sz="2400" b="1" dirty="0" smtClean="0">
                <a:ea typeface="ＭＳ Ｐゴシック" pitchFamily="-109" charset="-128"/>
              </a:rPr>
              <a:t>without being </a:t>
            </a:r>
            <a:r>
              <a:rPr lang="en-US" sz="2400" b="1" dirty="0" err="1" smtClean="0">
                <a:ea typeface="ＭＳ Ｐゴシック" pitchFamily="-109" charset="-128"/>
              </a:rPr>
              <a:t>lossed</a:t>
            </a:r>
            <a:endParaRPr lang="en-US" sz="2400" b="1" dirty="0" smtClean="0">
              <a:ea typeface="ＭＳ Ｐゴシック" pitchFamily="-109" charset="-128"/>
            </a:endParaRPr>
          </a:p>
          <a:p>
            <a:pPr algn="l" eaLnBrk="0" hangingPunct="0"/>
            <a:endParaRPr lang="en-US" sz="2400" b="1" dirty="0">
              <a:ea typeface="ＭＳ Ｐゴシック" pitchFamily="-109" charset="-128"/>
            </a:endParaRPr>
          </a:p>
          <a:p>
            <a:pPr algn="l" eaLnBrk="0" hangingPunct="0"/>
            <a:r>
              <a:rPr lang="en-US" sz="2400" b="1" dirty="0" smtClean="0">
                <a:ea typeface="ＭＳ Ｐゴシック" pitchFamily="-109" charset="-128"/>
              </a:rPr>
              <a:t>(each fusion reaction in the plasma must lead to creation of a new tritium atom in the blanket)</a:t>
            </a:r>
            <a:endParaRPr lang="en-US" sz="2400" b="1" dirty="0">
              <a:ea typeface="ＭＳ Ｐゴシック" pitchFamily="-109" charset="-128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51520" y="44624"/>
            <a:ext cx="7848872" cy="836712"/>
          </a:xfrm>
        </p:spPr>
        <p:txBody>
          <a:bodyPr/>
          <a:lstStyle/>
          <a:p>
            <a:r>
              <a:rPr lang="en-GB" dirty="0" smtClean="0">
                <a:latin typeface="Arial" charset="0"/>
                <a:cs typeface="Arial" charset="0"/>
              </a:rPr>
              <a:t>ITER Test Blanket Module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4159604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251520" y="26064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Data\WORK\EUROFusion\Project Management Plan\LOGOS\WPBBinEUROFusion-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91407"/>
            <a:ext cx="4139952" cy="578252"/>
          </a:xfrm>
          <a:prstGeom prst="rect">
            <a:avLst/>
          </a:prstGeom>
          <a:noFill/>
        </p:spPr>
      </p:pic>
      <p:pic>
        <p:nvPicPr>
          <p:cNvPr id="48" name="Picture 1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4027" b="4581"/>
          <a:stretch/>
        </p:blipFill>
        <p:spPr>
          <a:xfrm>
            <a:off x="239676" y="1045463"/>
            <a:ext cx="1884052" cy="2473896"/>
          </a:xfrm>
          <a:prstGeom prst="rect">
            <a:avLst/>
          </a:prstGeom>
        </p:spPr>
      </p:pic>
      <p:pic>
        <p:nvPicPr>
          <p:cNvPr id="52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80" t="10745" r="31428" b="874"/>
          <a:stretch/>
        </p:blipFill>
        <p:spPr>
          <a:xfrm>
            <a:off x="2627784" y="908720"/>
            <a:ext cx="2519968" cy="2646121"/>
          </a:xfrm>
          <a:prstGeom prst="rect">
            <a:avLst/>
          </a:prstGeom>
        </p:spPr>
      </p:pic>
      <p:cxnSp>
        <p:nvCxnSpPr>
          <p:cNvPr id="53" name="Gerade Verbindung mit Pfeil 52"/>
          <p:cNvCxnSpPr/>
          <p:nvPr/>
        </p:nvCxnSpPr>
        <p:spPr bwMode="auto">
          <a:xfrm flipH="1">
            <a:off x="5488880" y="5387581"/>
            <a:ext cx="194296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sm" len="sm"/>
            <a:tailEnd type="arrow"/>
          </a:ln>
          <a:effectLst/>
        </p:spPr>
      </p:cxnSp>
      <p:pic>
        <p:nvPicPr>
          <p:cNvPr id="54" name="Picture 2" descr="C:\Data\WORK\EUROFusion\Project Management Plan\LOGOS\KI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2348880"/>
            <a:ext cx="981646" cy="524230"/>
          </a:xfrm>
          <a:prstGeom prst="rect">
            <a:avLst/>
          </a:prstGeom>
          <a:noFill/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511246"/>
            <a:ext cx="2144860" cy="262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6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880" y="3567329"/>
            <a:ext cx="1296144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7704" y="5622682"/>
            <a:ext cx="1476375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Rechteck 60"/>
          <p:cNvSpPr/>
          <p:nvPr/>
        </p:nvSpPr>
        <p:spPr>
          <a:xfrm>
            <a:off x="5364088" y="1124744"/>
            <a:ext cx="356388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prstClr val="black"/>
                </a:solidFill>
              </a:rPr>
              <a:t>The Breeding Blanket (BB) concept considered in PPPT have been adapted (e.g. HCPB and DCLL in the figure) at the current DEMO configuration.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 err="1" smtClean="0">
                <a:solidFill>
                  <a:prstClr val="black"/>
                </a:solidFill>
              </a:rPr>
              <a:t>Neutronics</a:t>
            </a:r>
            <a:r>
              <a:rPr lang="en-US" sz="2000" dirty="0" smtClean="0">
                <a:solidFill>
                  <a:prstClr val="black"/>
                </a:solidFill>
              </a:rPr>
              <a:t>, thermo-hydraulics and structural-mechanics performance were evaluated. Issues were identified in TBR and coolant performances.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prstClr val="black"/>
                </a:solidFill>
              </a:rPr>
              <a:t>New  design features have been evaluated and performances increased</a:t>
            </a:r>
            <a:endParaRPr lang="de-DE" sz="2000" dirty="0">
              <a:solidFill>
                <a:prstClr val="black"/>
              </a:solidFill>
            </a:endParaRPr>
          </a:p>
        </p:txBody>
      </p:sp>
      <p:sp>
        <p:nvSpPr>
          <p:cNvPr id="62" name="Textfeld 61"/>
          <p:cNvSpPr txBox="1"/>
          <p:nvPr/>
        </p:nvSpPr>
        <p:spPr>
          <a:xfrm>
            <a:off x="2195736" y="321297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</a:rPr>
              <a:t>HCPB BB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3" name="Textfeld 62"/>
          <p:cNvSpPr txBox="1"/>
          <p:nvPr/>
        </p:nvSpPr>
        <p:spPr>
          <a:xfrm>
            <a:off x="2267744" y="520291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</a:rPr>
              <a:t>DCLL BB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28" name="Shape 30"/>
          <p:cNvSpPr>
            <a:spLocks noGrp="1"/>
          </p:cNvSpPr>
          <p:nvPr>
            <p:ph type="title"/>
          </p:nvPr>
        </p:nvSpPr>
        <p:spPr>
          <a:xfrm>
            <a:off x="457200" y="-99392"/>
            <a:ext cx="7571184" cy="89121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GB" sz="2800" b="0" dirty="0" smtClean="0"/>
              <a:t>Breeding Blanket Design</a:t>
            </a:r>
            <a:endParaRPr sz="2800" dirty="0"/>
          </a:p>
        </p:txBody>
      </p:sp>
      <p:sp>
        <p:nvSpPr>
          <p:cNvPr id="17" name="Rectangle 16"/>
          <p:cNvSpPr/>
          <p:nvPr/>
        </p:nvSpPr>
        <p:spPr>
          <a:xfrm>
            <a:off x="5488880" y="6192595"/>
            <a:ext cx="31841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smtClean="0">
                <a:solidFill>
                  <a:schemeClr val="accent2"/>
                </a:solidFill>
              </a:rPr>
              <a:t>L. </a:t>
            </a:r>
            <a:r>
              <a:rPr lang="en-GB" sz="1600" b="1" dirty="0" err="1" smtClean="0">
                <a:solidFill>
                  <a:schemeClr val="accent2"/>
                </a:solidFill>
              </a:rPr>
              <a:t>Boccaccini</a:t>
            </a:r>
            <a:r>
              <a:rPr lang="en-GB" sz="1600" b="1" dirty="0" smtClean="0">
                <a:solidFill>
                  <a:schemeClr val="accent2"/>
                </a:solidFill>
              </a:rPr>
              <a:t>  (KIT) and WPBB Team</a:t>
            </a:r>
            <a:endParaRPr lang="en-GB" sz="1600" b="1" dirty="0">
              <a:solidFill>
                <a:schemeClr val="accent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69513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7"/>
          <p:cNvSpPr>
            <a:spLocks noChangeArrowheads="1"/>
          </p:cNvSpPr>
          <p:nvPr/>
        </p:nvSpPr>
        <p:spPr bwMode="auto">
          <a:xfrm>
            <a:off x="1622425" y="6096000"/>
            <a:ext cx="588168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deuterium + tritium </a:t>
            </a:r>
            <a:r>
              <a:rPr lang="en-US" sz="2400" b="1">
                <a:solidFill>
                  <a:schemeClr val="bg1"/>
                </a:solidFill>
                <a:sym typeface="Symbol" pitchFamily="18" charset="2"/>
              </a:rPr>
              <a:t> helium + neutron</a:t>
            </a:r>
          </a:p>
        </p:txBody>
      </p:sp>
      <p:pic>
        <p:nvPicPr>
          <p:cNvPr id="2" name="Picture 4" descr="https://encrypted-tbn2.gstatic.com/images?q=tbn:ANd9GcSBeiyAm5-jftP4dCen75KGg0yEsiev6fr2gutk2SX3Wh_7KDpob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505854"/>
            <a:ext cx="5400675" cy="404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-99392"/>
            <a:ext cx="7571184" cy="891216"/>
          </a:xfrm>
          <a:noFill/>
        </p:spPr>
        <p:txBody>
          <a:bodyPr/>
          <a:lstStyle/>
          <a:p>
            <a:pPr eaLnBrk="1" hangingPunct="1"/>
            <a:r>
              <a:rPr lang="en-US" sz="2800" b="1" dirty="0" smtClean="0">
                <a:latin typeface="+mn-lt"/>
              </a:rPr>
              <a:t>Nuclear Fusion</a:t>
            </a:r>
            <a:endParaRPr lang="en-US" sz="2800" b="1" dirty="0" smtClean="0">
              <a:latin typeface="+mn-lt"/>
              <a:sym typeface="Symbol" pitchFamily="18" charset="2"/>
            </a:endParaRPr>
          </a:p>
        </p:txBody>
      </p:sp>
      <p:pic>
        <p:nvPicPr>
          <p:cNvPr id="4098" name="Picture 2" descr="http://www.hpwt.de/Kernfan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949402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117690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Mission 5: Safety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 will be a full blown nuclear </a:t>
            </a:r>
            <a:r>
              <a:rPr lang="en-US" dirty="0" smtClean="0"/>
              <a:t>device</a:t>
            </a:r>
          </a:p>
          <a:p>
            <a:pPr marL="0" indent="0">
              <a:buNone/>
            </a:pPr>
            <a:endParaRPr lang="en-GB" dirty="0"/>
          </a:p>
          <a:p>
            <a:r>
              <a:rPr lang="en-US" dirty="0" smtClean="0"/>
              <a:t>Safety is an extremely important issue and needs to be taken aboard already in the earliest design phases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25800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/>
          <p:cNvSpPr/>
          <p:nvPr/>
        </p:nvSpPr>
        <p:spPr>
          <a:xfrm>
            <a:off x="-93544" y="695325"/>
            <a:ext cx="9145042" cy="6116197"/>
          </a:xfrm>
          <a:custGeom>
            <a:avLst/>
            <a:gdLst>
              <a:gd name="connsiteX0" fmla="*/ 1322269 w 9145042"/>
              <a:gd name="connsiteY0" fmla="*/ 9525 h 6116197"/>
              <a:gd name="connsiteX1" fmla="*/ 665044 w 9145042"/>
              <a:gd name="connsiteY1" fmla="*/ 1228725 h 6116197"/>
              <a:gd name="connsiteX2" fmla="*/ 674569 w 9145042"/>
              <a:gd name="connsiteY2" fmla="*/ 2381250 h 6116197"/>
              <a:gd name="connsiteX3" fmla="*/ 969844 w 9145042"/>
              <a:gd name="connsiteY3" fmla="*/ 3429000 h 6116197"/>
              <a:gd name="connsiteX4" fmla="*/ 131644 w 9145042"/>
              <a:gd name="connsiteY4" fmla="*/ 4572000 h 6116197"/>
              <a:gd name="connsiteX5" fmla="*/ 74494 w 9145042"/>
              <a:gd name="connsiteY5" fmla="*/ 5400675 h 6116197"/>
              <a:gd name="connsiteX6" fmla="*/ 846019 w 9145042"/>
              <a:gd name="connsiteY6" fmla="*/ 6096000 h 6116197"/>
              <a:gd name="connsiteX7" fmla="*/ 2570044 w 9145042"/>
              <a:gd name="connsiteY7" fmla="*/ 5943600 h 6116197"/>
              <a:gd name="connsiteX8" fmla="*/ 5237044 w 9145042"/>
              <a:gd name="connsiteY8" fmla="*/ 5772150 h 6116197"/>
              <a:gd name="connsiteX9" fmla="*/ 7770694 w 9145042"/>
              <a:gd name="connsiteY9" fmla="*/ 5705475 h 6116197"/>
              <a:gd name="connsiteX10" fmla="*/ 8456494 w 9145042"/>
              <a:gd name="connsiteY10" fmla="*/ 5705475 h 6116197"/>
              <a:gd name="connsiteX11" fmla="*/ 8942269 w 9145042"/>
              <a:gd name="connsiteY11" fmla="*/ 5410200 h 6116197"/>
              <a:gd name="connsiteX12" fmla="*/ 9113719 w 9145042"/>
              <a:gd name="connsiteY12" fmla="*/ 4791075 h 6116197"/>
              <a:gd name="connsiteX13" fmla="*/ 9123244 w 9145042"/>
              <a:gd name="connsiteY13" fmla="*/ 3800475 h 6116197"/>
              <a:gd name="connsiteX14" fmla="*/ 8885119 w 9145042"/>
              <a:gd name="connsiteY14" fmla="*/ 1943100 h 6116197"/>
              <a:gd name="connsiteX15" fmla="*/ 8399344 w 9145042"/>
              <a:gd name="connsiteY15" fmla="*/ 847725 h 6116197"/>
              <a:gd name="connsiteX16" fmla="*/ 7503994 w 9145042"/>
              <a:gd name="connsiteY16" fmla="*/ 314325 h 6116197"/>
              <a:gd name="connsiteX17" fmla="*/ 6475294 w 9145042"/>
              <a:gd name="connsiteY17" fmla="*/ 0 h 611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145042" h="6116197">
                <a:moveTo>
                  <a:pt x="1322269" y="9525"/>
                </a:moveTo>
                <a:cubicBezTo>
                  <a:pt x="1047631" y="421481"/>
                  <a:pt x="772994" y="833438"/>
                  <a:pt x="665044" y="1228725"/>
                </a:cubicBezTo>
                <a:cubicBezTo>
                  <a:pt x="557094" y="1624012"/>
                  <a:pt x="623769" y="2014538"/>
                  <a:pt x="674569" y="2381250"/>
                </a:cubicBezTo>
                <a:cubicBezTo>
                  <a:pt x="725369" y="2747963"/>
                  <a:pt x="1060331" y="3063875"/>
                  <a:pt x="969844" y="3429000"/>
                </a:cubicBezTo>
                <a:cubicBezTo>
                  <a:pt x="879357" y="3794125"/>
                  <a:pt x="280869" y="4243388"/>
                  <a:pt x="131644" y="4572000"/>
                </a:cubicBezTo>
                <a:cubicBezTo>
                  <a:pt x="-17581" y="4900612"/>
                  <a:pt x="-44568" y="5146675"/>
                  <a:pt x="74494" y="5400675"/>
                </a:cubicBezTo>
                <a:cubicBezTo>
                  <a:pt x="193556" y="5654675"/>
                  <a:pt x="430094" y="6005513"/>
                  <a:pt x="846019" y="6096000"/>
                </a:cubicBezTo>
                <a:cubicBezTo>
                  <a:pt x="1261944" y="6186487"/>
                  <a:pt x="2570044" y="5943600"/>
                  <a:pt x="2570044" y="5943600"/>
                </a:cubicBezTo>
                <a:lnTo>
                  <a:pt x="5237044" y="5772150"/>
                </a:lnTo>
                <a:cubicBezTo>
                  <a:pt x="6103819" y="5732463"/>
                  <a:pt x="7234119" y="5716588"/>
                  <a:pt x="7770694" y="5705475"/>
                </a:cubicBezTo>
                <a:cubicBezTo>
                  <a:pt x="8307269" y="5694362"/>
                  <a:pt x="8261232" y="5754687"/>
                  <a:pt x="8456494" y="5705475"/>
                </a:cubicBezTo>
                <a:cubicBezTo>
                  <a:pt x="8651756" y="5656263"/>
                  <a:pt x="8832732" y="5562600"/>
                  <a:pt x="8942269" y="5410200"/>
                </a:cubicBezTo>
                <a:cubicBezTo>
                  <a:pt x="9051806" y="5257800"/>
                  <a:pt x="9083557" y="5059362"/>
                  <a:pt x="9113719" y="4791075"/>
                </a:cubicBezTo>
                <a:cubicBezTo>
                  <a:pt x="9143881" y="4522788"/>
                  <a:pt x="9161344" y="4275137"/>
                  <a:pt x="9123244" y="3800475"/>
                </a:cubicBezTo>
                <a:cubicBezTo>
                  <a:pt x="9085144" y="3325813"/>
                  <a:pt x="9005769" y="2435225"/>
                  <a:pt x="8885119" y="1943100"/>
                </a:cubicBezTo>
                <a:cubicBezTo>
                  <a:pt x="8764469" y="1450975"/>
                  <a:pt x="8629532" y="1119188"/>
                  <a:pt x="8399344" y="847725"/>
                </a:cubicBezTo>
                <a:cubicBezTo>
                  <a:pt x="8169157" y="576263"/>
                  <a:pt x="7824669" y="455612"/>
                  <a:pt x="7503994" y="314325"/>
                </a:cubicBezTo>
                <a:cubicBezTo>
                  <a:pt x="7183319" y="173038"/>
                  <a:pt x="6829306" y="86519"/>
                  <a:pt x="6475294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236012" y="1393243"/>
            <a:ext cx="766687" cy="76668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GB" sz="1200" dirty="0" smtClean="0"/>
              <a:t>Site Services</a:t>
            </a:r>
            <a:endParaRPr lang="en-GB" sz="1200" dirty="0"/>
          </a:p>
        </p:txBody>
      </p:sp>
      <p:sp>
        <p:nvSpPr>
          <p:cNvPr id="35" name="Oval 34"/>
          <p:cNvSpPr/>
          <p:nvPr/>
        </p:nvSpPr>
        <p:spPr>
          <a:xfrm>
            <a:off x="5177031" y="3789381"/>
            <a:ext cx="1404040" cy="140404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6800" rIns="0" rtlCol="0" anchor="ctr"/>
          <a:lstStyle/>
          <a:p>
            <a:pPr algn="ctr"/>
            <a:endParaRPr lang="en-GB" sz="1200" dirty="0"/>
          </a:p>
        </p:txBody>
      </p:sp>
      <p:sp>
        <p:nvSpPr>
          <p:cNvPr id="70" name="Oval 69"/>
          <p:cNvSpPr/>
          <p:nvPr/>
        </p:nvSpPr>
        <p:spPr>
          <a:xfrm rot="16200000">
            <a:off x="3490197" y="-1109188"/>
            <a:ext cx="1560690" cy="5211427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6800" rIns="0" rtlCol="0" anchor="ctr"/>
          <a:lstStyle/>
          <a:p>
            <a:pPr algn="ctr"/>
            <a:endParaRPr lang="en-GB" sz="1200" dirty="0"/>
          </a:p>
        </p:txBody>
      </p:sp>
      <p:sp>
        <p:nvSpPr>
          <p:cNvPr id="67" name="Freeform 66"/>
          <p:cNvSpPr/>
          <p:nvPr/>
        </p:nvSpPr>
        <p:spPr>
          <a:xfrm>
            <a:off x="62859" y="695325"/>
            <a:ext cx="8900701" cy="5791636"/>
          </a:xfrm>
          <a:custGeom>
            <a:avLst/>
            <a:gdLst>
              <a:gd name="connsiteX0" fmla="*/ 784866 w 8900701"/>
              <a:gd name="connsiteY0" fmla="*/ 19050 h 5791636"/>
              <a:gd name="connsiteX1" fmla="*/ 241941 w 8900701"/>
              <a:gd name="connsiteY1" fmla="*/ 695325 h 5791636"/>
              <a:gd name="connsiteX2" fmla="*/ 22866 w 8900701"/>
              <a:gd name="connsiteY2" fmla="*/ 1819275 h 5791636"/>
              <a:gd name="connsiteX3" fmla="*/ 22866 w 8900701"/>
              <a:gd name="connsiteY3" fmla="*/ 3619500 h 5791636"/>
              <a:gd name="connsiteX4" fmla="*/ 165741 w 8900701"/>
              <a:gd name="connsiteY4" fmla="*/ 4495800 h 5791636"/>
              <a:gd name="connsiteX5" fmla="*/ 451491 w 8900701"/>
              <a:gd name="connsiteY5" fmla="*/ 4933950 h 5791636"/>
              <a:gd name="connsiteX6" fmla="*/ 994416 w 8900701"/>
              <a:gd name="connsiteY6" fmla="*/ 5334000 h 5791636"/>
              <a:gd name="connsiteX7" fmla="*/ 1765941 w 8900701"/>
              <a:gd name="connsiteY7" fmla="*/ 5705475 h 5791636"/>
              <a:gd name="connsiteX8" fmla="*/ 2413641 w 8900701"/>
              <a:gd name="connsiteY8" fmla="*/ 5791200 h 5791636"/>
              <a:gd name="connsiteX9" fmla="*/ 4642491 w 8900701"/>
              <a:gd name="connsiteY9" fmla="*/ 5686425 h 5791636"/>
              <a:gd name="connsiteX10" fmla="*/ 6785616 w 8900701"/>
              <a:gd name="connsiteY10" fmla="*/ 5410200 h 5791636"/>
              <a:gd name="connsiteX11" fmla="*/ 7966716 w 8900701"/>
              <a:gd name="connsiteY11" fmla="*/ 4257675 h 5791636"/>
              <a:gd name="connsiteX12" fmla="*/ 8823966 w 8900701"/>
              <a:gd name="connsiteY12" fmla="*/ 2562225 h 5791636"/>
              <a:gd name="connsiteX13" fmla="*/ 8833491 w 8900701"/>
              <a:gd name="connsiteY13" fmla="*/ 866775 h 5791636"/>
              <a:gd name="connsiteX14" fmla="*/ 8595366 w 8900701"/>
              <a:gd name="connsiteY14" fmla="*/ 0 h 5791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900701" h="5791636">
                <a:moveTo>
                  <a:pt x="784866" y="19050"/>
                </a:moveTo>
                <a:cubicBezTo>
                  <a:pt x="576903" y="207169"/>
                  <a:pt x="368941" y="395288"/>
                  <a:pt x="241941" y="695325"/>
                </a:cubicBezTo>
                <a:cubicBezTo>
                  <a:pt x="114941" y="995362"/>
                  <a:pt x="59378" y="1331913"/>
                  <a:pt x="22866" y="1819275"/>
                </a:cubicBezTo>
                <a:cubicBezTo>
                  <a:pt x="-13646" y="2306637"/>
                  <a:pt x="-946" y="3173413"/>
                  <a:pt x="22866" y="3619500"/>
                </a:cubicBezTo>
                <a:cubicBezTo>
                  <a:pt x="46678" y="4065587"/>
                  <a:pt x="94303" y="4276725"/>
                  <a:pt x="165741" y="4495800"/>
                </a:cubicBezTo>
                <a:cubicBezTo>
                  <a:pt x="237178" y="4714875"/>
                  <a:pt x="313379" y="4794250"/>
                  <a:pt x="451491" y="4933950"/>
                </a:cubicBezTo>
                <a:cubicBezTo>
                  <a:pt x="589603" y="5073650"/>
                  <a:pt x="775341" y="5205413"/>
                  <a:pt x="994416" y="5334000"/>
                </a:cubicBezTo>
                <a:cubicBezTo>
                  <a:pt x="1213491" y="5462587"/>
                  <a:pt x="1529404" y="5629275"/>
                  <a:pt x="1765941" y="5705475"/>
                </a:cubicBezTo>
                <a:cubicBezTo>
                  <a:pt x="2002478" y="5781675"/>
                  <a:pt x="1934216" y="5794375"/>
                  <a:pt x="2413641" y="5791200"/>
                </a:cubicBezTo>
                <a:cubicBezTo>
                  <a:pt x="2893066" y="5788025"/>
                  <a:pt x="3913829" y="5749925"/>
                  <a:pt x="4642491" y="5686425"/>
                </a:cubicBezTo>
                <a:cubicBezTo>
                  <a:pt x="5371153" y="5622925"/>
                  <a:pt x="6231579" y="5648325"/>
                  <a:pt x="6785616" y="5410200"/>
                </a:cubicBezTo>
                <a:cubicBezTo>
                  <a:pt x="7339653" y="5172075"/>
                  <a:pt x="7626991" y="4732337"/>
                  <a:pt x="7966716" y="4257675"/>
                </a:cubicBezTo>
                <a:cubicBezTo>
                  <a:pt x="8306441" y="3783013"/>
                  <a:pt x="8679504" y="3127375"/>
                  <a:pt x="8823966" y="2562225"/>
                </a:cubicBezTo>
                <a:cubicBezTo>
                  <a:pt x="8968429" y="1997075"/>
                  <a:pt x="8871591" y="1293813"/>
                  <a:pt x="8833491" y="866775"/>
                </a:cubicBezTo>
                <a:cubicBezTo>
                  <a:pt x="8795391" y="439738"/>
                  <a:pt x="8695378" y="219869"/>
                  <a:pt x="8595366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/>
          <p:cNvSpPr/>
          <p:nvPr/>
        </p:nvSpPr>
        <p:spPr>
          <a:xfrm>
            <a:off x="2291164" y="1252318"/>
            <a:ext cx="4180118" cy="4180118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6800" rIns="0" rtlCol="0" anchor="ctr"/>
          <a:lstStyle/>
          <a:p>
            <a:pPr algn="ctr"/>
            <a:endParaRPr lang="en-GB" sz="1200" dirty="0"/>
          </a:p>
        </p:txBody>
      </p:sp>
      <p:sp>
        <p:nvSpPr>
          <p:cNvPr id="64" name="Oval 63"/>
          <p:cNvSpPr/>
          <p:nvPr/>
        </p:nvSpPr>
        <p:spPr>
          <a:xfrm rot="17592434">
            <a:off x="2200369" y="678305"/>
            <a:ext cx="2354232" cy="4128138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6800" rIns="0" rtlCol="0" anchor="ctr"/>
          <a:lstStyle/>
          <a:p>
            <a:pPr algn="ctr"/>
            <a:endParaRPr lang="en-GB" sz="1200" dirty="0"/>
          </a:p>
        </p:txBody>
      </p:sp>
      <p:sp>
        <p:nvSpPr>
          <p:cNvPr id="63" name="Oval 62"/>
          <p:cNvSpPr/>
          <p:nvPr/>
        </p:nvSpPr>
        <p:spPr>
          <a:xfrm rot="14756822">
            <a:off x="4296286" y="558323"/>
            <a:ext cx="2354232" cy="433894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6800" rIns="0" rtlCol="0" anchor="ctr"/>
          <a:lstStyle/>
          <a:p>
            <a:pPr algn="ctr"/>
            <a:endParaRPr lang="en-GB" sz="1200" dirty="0"/>
          </a:p>
        </p:txBody>
      </p:sp>
      <p:sp>
        <p:nvSpPr>
          <p:cNvPr id="61" name="Oval 60"/>
          <p:cNvSpPr/>
          <p:nvPr/>
        </p:nvSpPr>
        <p:spPr>
          <a:xfrm>
            <a:off x="1043608" y="1255521"/>
            <a:ext cx="1169016" cy="113158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6800" rIns="0" rtlCol="0" anchor="ctr"/>
          <a:lstStyle/>
          <a:p>
            <a:pPr algn="ctr"/>
            <a:endParaRPr lang="en-GB" sz="1200" dirty="0"/>
          </a:p>
        </p:txBody>
      </p:sp>
      <p:sp>
        <p:nvSpPr>
          <p:cNvPr id="60" name="Oval 59"/>
          <p:cNvSpPr/>
          <p:nvPr/>
        </p:nvSpPr>
        <p:spPr>
          <a:xfrm>
            <a:off x="1758824" y="3796174"/>
            <a:ext cx="1922787" cy="1922787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6800" rIns="0" rtlCol="0" anchor="ctr"/>
          <a:lstStyle/>
          <a:p>
            <a:pPr algn="ctr"/>
            <a:endParaRPr lang="en-GB" sz="1200" dirty="0"/>
          </a:p>
        </p:txBody>
      </p:sp>
      <p:sp>
        <p:nvSpPr>
          <p:cNvPr id="57" name="Oval 56"/>
          <p:cNvSpPr/>
          <p:nvPr/>
        </p:nvSpPr>
        <p:spPr>
          <a:xfrm rot="19004839">
            <a:off x="7202458" y="3768150"/>
            <a:ext cx="1560690" cy="2099972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6800" rIns="0" rtlCol="0" anchor="ctr"/>
          <a:lstStyle/>
          <a:p>
            <a:pPr algn="ctr"/>
            <a:endParaRPr lang="en-GB" sz="1200" dirty="0"/>
          </a:p>
        </p:txBody>
      </p:sp>
      <p:sp>
        <p:nvSpPr>
          <p:cNvPr id="56" name="Oval 55"/>
          <p:cNvSpPr/>
          <p:nvPr/>
        </p:nvSpPr>
        <p:spPr>
          <a:xfrm rot="1730802">
            <a:off x="5839784" y="2465275"/>
            <a:ext cx="2482192" cy="3385742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6800" rIns="0" rtlCol="0" anchor="ctr"/>
          <a:lstStyle/>
          <a:p>
            <a:pPr algn="ctr"/>
            <a:endParaRPr lang="en-GB" sz="1200" dirty="0"/>
          </a:p>
        </p:txBody>
      </p:sp>
      <p:sp>
        <p:nvSpPr>
          <p:cNvPr id="53" name="Oval 52"/>
          <p:cNvSpPr/>
          <p:nvPr/>
        </p:nvSpPr>
        <p:spPr>
          <a:xfrm>
            <a:off x="6628654" y="1379970"/>
            <a:ext cx="1327722" cy="132772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6800" rIns="0" rtlCol="0" anchor="ctr"/>
          <a:lstStyle/>
          <a:p>
            <a:pPr algn="ctr"/>
            <a:endParaRPr lang="en-GB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679196" cy="457200"/>
          </a:xfrm>
        </p:spPr>
        <p:txBody>
          <a:bodyPr>
            <a:normAutofit fontScale="90000"/>
          </a:bodyPr>
          <a:lstStyle/>
          <a:p>
            <a:r>
              <a:rPr lang="en-GB" sz="2800" dirty="0" smtClean="0"/>
              <a:t>Mission 6: Integrated DEMO </a:t>
            </a:r>
            <a:r>
              <a:rPr lang="en-GB" sz="2800" dirty="0" err="1" smtClean="0"/>
              <a:t>Deisgn</a:t>
            </a:r>
            <a:endParaRPr lang="en-GB" sz="2800" dirty="0"/>
          </a:p>
        </p:txBody>
      </p:sp>
      <p:sp>
        <p:nvSpPr>
          <p:cNvPr id="8" name="Oval 7"/>
          <p:cNvSpPr/>
          <p:nvPr/>
        </p:nvSpPr>
        <p:spPr>
          <a:xfrm>
            <a:off x="3681611" y="2476971"/>
            <a:ext cx="1440160" cy="144016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Plasma</a:t>
            </a:r>
            <a:endParaRPr lang="en-GB" sz="1400" dirty="0"/>
          </a:p>
        </p:txBody>
      </p:sp>
      <p:sp>
        <p:nvSpPr>
          <p:cNvPr id="9" name="Oval 8"/>
          <p:cNvSpPr/>
          <p:nvPr/>
        </p:nvSpPr>
        <p:spPr>
          <a:xfrm>
            <a:off x="6475789" y="2144431"/>
            <a:ext cx="828092" cy="82809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200" dirty="0" smtClean="0"/>
              <a:t>Vacuum</a:t>
            </a:r>
            <a:endParaRPr lang="en-GB" sz="1200" dirty="0"/>
          </a:p>
        </p:txBody>
      </p:sp>
      <p:sp>
        <p:nvSpPr>
          <p:cNvPr id="13" name="Oval 12"/>
          <p:cNvSpPr/>
          <p:nvPr/>
        </p:nvSpPr>
        <p:spPr>
          <a:xfrm>
            <a:off x="6471282" y="988270"/>
            <a:ext cx="809947" cy="80994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6800" rIns="0" rtlCol="0" anchor="ctr"/>
          <a:lstStyle/>
          <a:p>
            <a:pPr algn="ctr"/>
            <a:r>
              <a:rPr lang="en-GB" sz="1200" dirty="0" smtClean="0"/>
              <a:t>Fuelling</a:t>
            </a:r>
            <a:endParaRPr lang="en-GB" sz="1200" dirty="0"/>
          </a:p>
        </p:txBody>
      </p:sp>
      <p:sp>
        <p:nvSpPr>
          <p:cNvPr id="18" name="Oval 17"/>
          <p:cNvSpPr/>
          <p:nvPr/>
        </p:nvSpPr>
        <p:spPr>
          <a:xfrm>
            <a:off x="6813177" y="3547193"/>
            <a:ext cx="936104" cy="93610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6800" rIns="0" rtlCol="0" anchor="ctr"/>
          <a:lstStyle/>
          <a:p>
            <a:pPr algn="ctr"/>
            <a:r>
              <a:rPr lang="en-GB" sz="1200" dirty="0" smtClean="0"/>
              <a:t>Heat* Extraction</a:t>
            </a:r>
            <a:endParaRPr lang="en-GB" sz="1200" dirty="0"/>
          </a:p>
        </p:txBody>
      </p:sp>
      <p:sp>
        <p:nvSpPr>
          <p:cNvPr id="21" name="Oval 20"/>
          <p:cNvSpPr/>
          <p:nvPr/>
        </p:nvSpPr>
        <p:spPr>
          <a:xfrm>
            <a:off x="1043608" y="1043210"/>
            <a:ext cx="828092" cy="8280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6800" rIns="0" rtlCol="0" anchor="ctr"/>
          <a:lstStyle/>
          <a:p>
            <a:pPr algn="ctr"/>
            <a:r>
              <a:rPr lang="en-GB" sz="1200" dirty="0" smtClean="0"/>
              <a:t>Plasma Heating </a:t>
            </a:r>
            <a:endParaRPr lang="en-GB" sz="1200" dirty="0"/>
          </a:p>
        </p:txBody>
      </p:sp>
      <p:sp>
        <p:nvSpPr>
          <p:cNvPr id="23" name="Oval 22"/>
          <p:cNvSpPr/>
          <p:nvPr/>
        </p:nvSpPr>
        <p:spPr>
          <a:xfrm>
            <a:off x="1575705" y="1853558"/>
            <a:ext cx="756084" cy="75608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6800" rIns="0" rtlCol="0" anchor="ctr"/>
          <a:lstStyle/>
          <a:p>
            <a:pPr algn="ctr"/>
            <a:r>
              <a:rPr lang="en-GB" sz="1200" dirty="0" smtClean="0"/>
              <a:t>Current Drive</a:t>
            </a:r>
            <a:endParaRPr lang="en-GB" sz="1200" dirty="0"/>
          </a:p>
        </p:txBody>
      </p:sp>
      <p:sp>
        <p:nvSpPr>
          <p:cNvPr id="26" name="Oval 25"/>
          <p:cNvSpPr/>
          <p:nvPr/>
        </p:nvSpPr>
        <p:spPr>
          <a:xfrm>
            <a:off x="3982882" y="836712"/>
            <a:ext cx="837618" cy="83761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6800" rIns="0" rtlCol="0" anchor="ctr"/>
          <a:lstStyle/>
          <a:p>
            <a:pPr algn="ctr"/>
            <a:r>
              <a:rPr lang="en-GB" sz="1200" dirty="0" smtClean="0"/>
              <a:t>Plasma Control</a:t>
            </a:r>
            <a:endParaRPr lang="en-GB" sz="1200" dirty="0"/>
          </a:p>
        </p:txBody>
      </p:sp>
      <p:sp>
        <p:nvSpPr>
          <p:cNvPr id="27" name="Oval 26"/>
          <p:cNvSpPr/>
          <p:nvPr/>
        </p:nvSpPr>
        <p:spPr>
          <a:xfrm>
            <a:off x="7596337" y="1577157"/>
            <a:ext cx="809947" cy="80994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6800" rIns="0" rtlCol="0" anchor="ctr"/>
          <a:lstStyle/>
          <a:p>
            <a:pPr algn="ctr"/>
            <a:r>
              <a:rPr lang="en-GB" sz="1200" dirty="0" smtClean="0"/>
              <a:t>Exhaust</a:t>
            </a:r>
            <a:endParaRPr lang="en-GB" sz="1200" dirty="0"/>
          </a:p>
        </p:txBody>
      </p:sp>
      <p:sp>
        <p:nvSpPr>
          <p:cNvPr id="29" name="Oval 28"/>
          <p:cNvSpPr/>
          <p:nvPr/>
        </p:nvSpPr>
        <p:spPr>
          <a:xfrm>
            <a:off x="60257" y="5118268"/>
            <a:ext cx="992187" cy="992187"/>
          </a:xfrm>
          <a:prstGeom prst="ellipse">
            <a:avLst/>
          </a:prstGeom>
          <a:solidFill>
            <a:srgbClr val="00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lstStyle/>
          <a:p>
            <a:pPr algn="ctr"/>
            <a:r>
              <a:rPr lang="en-GB" sz="1200" dirty="0" smtClean="0"/>
              <a:t>1</a:t>
            </a:r>
            <a:r>
              <a:rPr lang="en-GB" sz="1200" baseline="30000" dirty="0" smtClean="0"/>
              <a:t>st</a:t>
            </a:r>
            <a:r>
              <a:rPr lang="en-GB" sz="1200" dirty="0" smtClean="0"/>
              <a:t> Confinement</a:t>
            </a:r>
            <a:endParaRPr lang="en-GB" sz="1200" dirty="0"/>
          </a:p>
        </p:txBody>
      </p:sp>
      <p:sp>
        <p:nvSpPr>
          <p:cNvPr id="30" name="Oval 29"/>
          <p:cNvSpPr/>
          <p:nvPr/>
        </p:nvSpPr>
        <p:spPr>
          <a:xfrm>
            <a:off x="961560" y="5747114"/>
            <a:ext cx="992187" cy="992187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lstStyle/>
          <a:p>
            <a:pPr algn="ctr"/>
            <a:r>
              <a:rPr lang="en-GB" sz="1200" dirty="0" smtClean="0"/>
              <a:t>2</a:t>
            </a:r>
            <a:r>
              <a:rPr lang="en-GB" sz="1200" baseline="30000" dirty="0" smtClean="0"/>
              <a:t>nd</a:t>
            </a:r>
            <a:r>
              <a:rPr lang="en-GB" sz="1200" dirty="0" smtClean="0"/>
              <a:t> Confinement</a:t>
            </a:r>
            <a:endParaRPr lang="en-GB" sz="1200" dirty="0"/>
          </a:p>
        </p:txBody>
      </p:sp>
      <p:sp>
        <p:nvSpPr>
          <p:cNvPr id="31" name="Oval 30"/>
          <p:cNvSpPr/>
          <p:nvPr/>
        </p:nvSpPr>
        <p:spPr>
          <a:xfrm>
            <a:off x="333753" y="3051100"/>
            <a:ext cx="992187" cy="99218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lstStyle/>
          <a:p>
            <a:pPr algn="ctr"/>
            <a:r>
              <a:rPr lang="en-GB" sz="1200" dirty="0" smtClean="0"/>
              <a:t>Maintenance</a:t>
            </a:r>
            <a:endParaRPr lang="en-GB" sz="1200" dirty="0"/>
          </a:p>
        </p:txBody>
      </p:sp>
      <p:sp>
        <p:nvSpPr>
          <p:cNvPr id="32" name="Oval 31"/>
          <p:cNvSpPr/>
          <p:nvPr/>
        </p:nvSpPr>
        <p:spPr>
          <a:xfrm>
            <a:off x="7947636" y="5083787"/>
            <a:ext cx="992632" cy="992632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6800" rIns="0" rtlCol="0" anchor="ctr"/>
          <a:lstStyle/>
          <a:p>
            <a:pPr algn="ctr"/>
            <a:r>
              <a:rPr lang="en-GB" sz="1200" dirty="0" smtClean="0"/>
              <a:t>Power* Generation</a:t>
            </a:r>
            <a:endParaRPr lang="en-GB" sz="1200" dirty="0"/>
          </a:p>
        </p:txBody>
      </p:sp>
      <p:sp>
        <p:nvSpPr>
          <p:cNvPr id="58" name="Oval 57"/>
          <p:cNvSpPr/>
          <p:nvPr/>
        </p:nvSpPr>
        <p:spPr>
          <a:xfrm>
            <a:off x="2212624" y="4102907"/>
            <a:ext cx="1168053" cy="1168053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GB" sz="1200" dirty="0" smtClean="0"/>
              <a:t>Plasma Confinement</a:t>
            </a:r>
            <a:endParaRPr lang="en-GB" sz="1200" dirty="0"/>
          </a:p>
        </p:txBody>
      </p:sp>
      <p:sp>
        <p:nvSpPr>
          <p:cNvPr id="59" name="Oval 58"/>
          <p:cNvSpPr/>
          <p:nvPr/>
        </p:nvSpPr>
        <p:spPr>
          <a:xfrm>
            <a:off x="2030878" y="5316861"/>
            <a:ext cx="804201" cy="80420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46800" rIns="0" rtlCol="0" anchor="ctr">
            <a:normAutofit/>
          </a:bodyPr>
          <a:lstStyle/>
          <a:p>
            <a:pPr algn="ctr"/>
            <a:r>
              <a:rPr lang="en-GB" sz="1200" dirty="0" err="1" smtClean="0"/>
              <a:t>Cryocontrol</a:t>
            </a:r>
            <a:endParaRPr lang="en-GB" sz="1200" dirty="0"/>
          </a:p>
        </p:txBody>
      </p:sp>
      <p:sp>
        <p:nvSpPr>
          <p:cNvPr id="62" name="Oval 61"/>
          <p:cNvSpPr/>
          <p:nvPr/>
        </p:nvSpPr>
        <p:spPr>
          <a:xfrm rot="19467078">
            <a:off x="3731927" y="1788223"/>
            <a:ext cx="2354232" cy="4048874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6800" rIns="0" rtlCol="0" anchor="ctr"/>
          <a:lstStyle/>
          <a:p>
            <a:pPr algn="ctr"/>
            <a:endParaRPr lang="en-GB" sz="1200" dirty="0"/>
          </a:p>
        </p:txBody>
      </p:sp>
      <p:sp>
        <p:nvSpPr>
          <p:cNvPr id="55" name="Oval 54"/>
          <p:cNvSpPr/>
          <p:nvPr/>
        </p:nvSpPr>
        <p:spPr>
          <a:xfrm>
            <a:off x="5352505" y="4618170"/>
            <a:ext cx="1327722" cy="132772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6800" rIns="0" rtlCol="0" anchor="ctr"/>
          <a:lstStyle/>
          <a:p>
            <a:pPr algn="ctr"/>
            <a:endParaRPr lang="en-GB" sz="1200" dirty="0"/>
          </a:p>
        </p:txBody>
      </p:sp>
      <p:sp>
        <p:nvSpPr>
          <p:cNvPr id="15" name="Oval 14"/>
          <p:cNvSpPr/>
          <p:nvPr/>
        </p:nvSpPr>
        <p:spPr>
          <a:xfrm>
            <a:off x="5620322" y="4222126"/>
            <a:ext cx="792088" cy="792088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6800" rIns="0" rtlCol="0" anchor="ctr"/>
          <a:lstStyle/>
          <a:p>
            <a:pPr algn="ctr"/>
            <a:r>
              <a:rPr lang="en-GB" sz="1200" dirty="0" smtClean="0"/>
              <a:t>Plasma Facing</a:t>
            </a:r>
            <a:endParaRPr lang="en-GB" sz="1200" dirty="0"/>
          </a:p>
        </p:txBody>
      </p:sp>
      <p:sp>
        <p:nvSpPr>
          <p:cNvPr id="19" name="Oval 18"/>
          <p:cNvSpPr/>
          <p:nvPr/>
        </p:nvSpPr>
        <p:spPr>
          <a:xfrm>
            <a:off x="6176098" y="5202197"/>
            <a:ext cx="809947" cy="809947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6800" rIns="0" rtlCol="0" anchor="ctr"/>
          <a:lstStyle/>
          <a:p>
            <a:pPr algn="ctr"/>
            <a:r>
              <a:rPr lang="en-GB" sz="1200" dirty="0" smtClean="0"/>
              <a:t>Shielding</a:t>
            </a:r>
            <a:endParaRPr lang="en-GB" sz="1200" dirty="0"/>
          </a:p>
        </p:txBody>
      </p:sp>
      <p:sp>
        <p:nvSpPr>
          <p:cNvPr id="28" name="Oval 27"/>
          <p:cNvSpPr/>
          <p:nvPr/>
        </p:nvSpPr>
        <p:spPr>
          <a:xfrm>
            <a:off x="5025017" y="5202197"/>
            <a:ext cx="936104" cy="936104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6800" rIns="0" rtlCol="0" anchor="ctr"/>
          <a:lstStyle/>
          <a:p>
            <a:pPr algn="ctr"/>
            <a:r>
              <a:rPr lang="en-GB" sz="1200" dirty="0" smtClean="0"/>
              <a:t>Tritium Breeding*</a:t>
            </a:r>
            <a:endParaRPr lang="en-GB" sz="1200" dirty="0"/>
          </a:p>
        </p:txBody>
      </p:sp>
      <p:sp>
        <p:nvSpPr>
          <p:cNvPr id="34" name="Oval 33"/>
          <p:cNvSpPr/>
          <p:nvPr/>
        </p:nvSpPr>
        <p:spPr>
          <a:xfrm>
            <a:off x="194873" y="2225968"/>
            <a:ext cx="766687" cy="76668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GB" sz="1200" dirty="0" smtClean="0"/>
              <a:t>Waste </a:t>
            </a:r>
            <a:r>
              <a:rPr lang="en-GB" sz="1200" dirty="0" err="1" smtClean="0"/>
              <a:t>Mngmt</a:t>
            </a:r>
            <a:endParaRPr lang="en-GB" sz="1200" dirty="0"/>
          </a:p>
        </p:txBody>
      </p:sp>
      <p:sp>
        <p:nvSpPr>
          <p:cNvPr id="36" name="Oval 35"/>
          <p:cNvSpPr/>
          <p:nvPr/>
        </p:nvSpPr>
        <p:spPr>
          <a:xfrm>
            <a:off x="4948274" y="4295274"/>
            <a:ext cx="462293" cy="462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46800" rIns="0" rtlCol="0" anchor="ctr">
            <a:normAutofit/>
          </a:bodyPr>
          <a:lstStyle/>
          <a:p>
            <a:pPr algn="ctr"/>
            <a:r>
              <a:rPr lang="en-GB" sz="1200" dirty="0" smtClean="0"/>
              <a:t>PIS</a:t>
            </a:r>
            <a:endParaRPr lang="en-GB" sz="1200" dirty="0"/>
          </a:p>
        </p:txBody>
      </p:sp>
      <p:sp>
        <p:nvSpPr>
          <p:cNvPr id="37" name="Rectangle 36"/>
          <p:cNvSpPr/>
          <p:nvPr/>
        </p:nvSpPr>
        <p:spPr>
          <a:xfrm>
            <a:off x="971511" y="1141180"/>
            <a:ext cx="7236893" cy="406101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396000" rIns="432000" bIns="396000" rtlCol="0" anchor="t"/>
          <a:lstStyle/>
          <a:p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System-of-systems </a:t>
            </a: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endPara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set or arrangement of interdependent systems that are related or connected to provide a given capability.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loss of any part of the system will degrade performance capabilities of the whole</a:t>
            </a:r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Optimising individual systems does not lead to overall </a:t>
            </a:r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optima.</a:t>
            </a:r>
            <a:endParaRPr lang="en-GB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Exhibits emergent behaviour not otherwise achievable by the </a:t>
            </a: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Constituent </a:t>
            </a:r>
            <a:r>
              <a:rPr lang="en-GB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complexity of dependencies between systems</a:t>
            </a:r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increases significantly once we move to their physical embodiments.</a:t>
            </a:r>
            <a:endParaRPr lang="en-GB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1147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Costs of change to a system</a:t>
            </a:r>
            <a:endParaRPr lang="en-GB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7128792" cy="33123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411760" y="5113502"/>
            <a:ext cx="440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[Source: INCOSE UK, Z3, Issue 3, March 2009]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407093" y="5764614"/>
            <a:ext cx="6189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Freezing of design options should be done in a very careful way – changing a design at too late a stage increases the costs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30624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400851" y="2633226"/>
            <a:ext cx="7779661" cy="396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21034" r="6709" b="19997"/>
          <a:stretch/>
        </p:blipFill>
        <p:spPr bwMode="auto">
          <a:xfrm>
            <a:off x="6144508" y="744016"/>
            <a:ext cx="2996646" cy="195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D:\Profiles\zhouc\AppData\Roaming\Tencent\Users\371103525\QQ\WinTemp\RichOle\L`49Q4K22DLKQSF{BQQYW%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8" r="2746" b="4126"/>
          <a:stretch/>
        </p:blipFill>
        <p:spPr bwMode="auto">
          <a:xfrm>
            <a:off x="35496" y="1723699"/>
            <a:ext cx="3892804" cy="213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9373" y="700187"/>
            <a:ext cx="582640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1463" indent="-271463" fontAlgn="base">
              <a:spcBef>
                <a:spcPct val="0"/>
              </a:spcBef>
              <a:spcAft>
                <a:spcPct val="0"/>
              </a:spcAft>
            </a:pPr>
            <a:r>
              <a:rPr lang="fr-FR" sz="2000" dirty="0" smtClean="0">
                <a:solidFill>
                  <a:prstClr val="black"/>
                </a:solidFill>
                <a:cs typeface="Arial"/>
              </a:rPr>
              <a:t>► </a:t>
            </a:r>
            <a:r>
              <a:rPr lang="fr-FR" sz="2000" b="1" dirty="0" err="1" smtClean="0">
                <a:solidFill>
                  <a:prstClr val="black"/>
                </a:solidFill>
                <a:cs typeface="Arial"/>
              </a:rPr>
              <a:t>Several</a:t>
            </a:r>
            <a:r>
              <a:rPr lang="fr-FR" sz="2000" b="1" dirty="0" smtClean="0">
                <a:solidFill>
                  <a:prstClr val="black"/>
                </a:solidFill>
                <a:cs typeface="Arial"/>
              </a:rPr>
              <a:t> HTS Tapes </a:t>
            </a:r>
            <a:r>
              <a:rPr lang="fr-FR" sz="2000" b="1" dirty="0" err="1" smtClean="0">
                <a:solidFill>
                  <a:prstClr val="black"/>
                </a:solidFill>
                <a:cs typeface="Arial"/>
              </a:rPr>
              <a:t>tested</a:t>
            </a:r>
            <a:r>
              <a:rPr lang="fr-FR" sz="2000" b="1" dirty="0" smtClean="0">
                <a:solidFill>
                  <a:prstClr val="black"/>
                </a:solidFill>
                <a:cs typeface="Arial"/>
              </a:rPr>
              <a:t> &amp; </a:t>
            </a:r>
            <a:r>
              <a:rPr lang="fr-FR" sz="2000" b="1" dirty="0" err="1" smtClean="0">
                <a:solidFill>
                  <a:prstClr val="black"/>
                </a:solidFill>
                <a:cs typeface="Arial"/>
              </a:rPr>
              <a:t>irradiated</a:t>
            </a:r>
            <a:endParaRPr lang="fr-FR" sz="2000" dirty="0" smtClean="0">
              <a:solidFill>
                <a:prstClr val="black"/>
              </a:solidFill>
              <a:cs typeface="Arial"/>
            </a:endParaRPr>
          </a:p>
          <a:p>
            <a:pPr marL="271463" indent="-271463" fontAlgn="base">
              <a:spcBef>
                <a:spcPts val="600"/>
              </a:spcBef>
              <a:spcAft>
                <a:spcPct val="0"/>
              </a:spcAft>
              <a:tabLst>
                <a:tab pos="714375" algn="l"/>
              </a:tabLst>
            </a:pPr>
            <a:r>
              <a:rPr lang="fr-FR" sz="2000" dirty="0">
                <a:solidFill>
                  <a:prstClr val="black"/>
                </a:solidFill>
                <a:cs typeface="Arial"/>
              </a:rPr>
              <a:t>	</a:t>
            </a:r>
            <a:r>
              <a:rPr lang="fr-FR" sz="2000" dirty="0" smtClean="0">
                <a:solidFill>
                  <a:prstClr val="black"/>
                </a:solidFill>
                <a:cs typeface="Arial"/>
              </a:rPr>
              <a:t>	</a:t>
            </a:r>
            <a:r>
              <a:rPr lang="fr-FR" sz="2000" i="1" dirty="0" smtClean="0">
                <a:solidFill>
                  <a:prstClr val="black"/>
                </a:solidFill>
                <a:cs typeface="Arial"/>
              </a:rPr>
              <a:t>comparative </a:t>
            </a:r>
            <a:r>
              <a:rPr lang="fr-FR" sz="2000" i="1" dirty="0" err="1" smtClean="0">
                <a:solidFill>
                  <a:prstClr val="black"/>
                </a:solidFill>
                <a:cs typeface="Arial"/>
              </a:rPr>
              <a:t>approach</a:t>
            </a:r>
            <a:r>
              <a:rPr lang="fr-FR" sz="2000" i="1" dirty="0" smtClean="0">
                <a:solidFill>
                  <a:prstClr val="black"/>
                </a:solidFill>
                <a:cs typeface="Arial"/>
              </a:rPr>
              <a:t> </a:t>
            </a:r>
            <a:r>
              <a:rPr lang="fr-FR" sz="2000" i="1" dirty="0" err="1" smtClean="0">
                <a:solidFill>
                  <a:prstClr val="black"/>
                </a:solidFill>
                <a:cs typeface="Arial"/>
              </a:rPr>
              <a:t>led</a:t>
            </a:r>
            <a:r>
              <a:rPr lang="fr-FR" sz="2000" i="1" dirty="0" smtClean="0">
                <a:solidFill>
                  <a:prstClr val="black"/>
                </a:solidFill>
                <a:cs typeface="Arial"/>
              </a:rPr>
              <a:t> to </a:t>
            </a:r>
            <a:r>
              <a:rPr lang="fr-FR" sz="2000" i="1" dirty="0" err="1" smtClean="0">
                <a:solidFill>
                  <a:prstClr val="black"/>
                </a:solidFill>
                <a:cs typeface="Arial"/>
              </a:rPr>
              <a:t>survey</a:t>
            </a:r>
            <a:r>
              <a:rPr lang="fr-FR" sz="2000" i="1" dirty="0" smtClean="0">
                <a:solidFill>
                  <a:prstClr val="black"/>
                </a:solidFill>
                <a:cs typeface="Arial"/>
              </a:rPr>
              <a:t> </a:t>
            </a:r>
            <a:r>
              <a:rPr lang="fr-FR" sz="2000" i="1" dirty="0" err="1" smtClean="0">
                <a:solidFill>
                  <a:prstClr val="black"/>
                </a:solidFill>
                <a:cs typeface="Arial"/>
              </a:rPr>
              <a:t>technology</a:t>
            </a:r>
            <a:endParaRPr lang="fr-FR" sz="2000" i="1" dirty="0" smtClean="0">
              <a:solidFill>
                <a:prstClr val="black"/>
              </a:solidFill>
              <a:cs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9373" y="1434262"/>
            <a:ext cx="3969228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1463" indent="-271463" fontAlgn="base">
              <a:spcBef>
                <a:spcPts val="1200"/>
              </a:spcBef>
              <a:spcAft>
                <a:spcPct val="0"/>
              </a:spcAft>
            </a:pPr>
            <a:r>
              <a:rPr lang="fr-FR" b="1" dirty="0" smtClean="0">
                <a:solidFill>
                  <a:prstClr val="black"/>
                </a:solidFill>
                <a:cs typeface="Arial"/>
              </a:rPr>
              <a:t>► </a:t>
            </a:r>
            <a:r>
              <a:rPr lang="fr-FR" sz="2000" b="1" dirty="0" err="1" smtClean="0">
                <a:solidFill>
                  <a:prstClr val="black"/>
                </a:solidFill>
                <a:cs typeface="Arial"/>
              </a:rPr>
              <a:t>Development</a:t>
            </a:r>
            <a:r>
              <a:rPr lang="fr-FR" b="1" dirty="0" smtClean="0">
                <a:solidFill>
                  <a:prstClr val="black"/>
                </a:solidFill>
                <a:cs typeface="Arial"/>
              </a:rPr>
              <a:t> of simulation </a:t>
            </a:r>
            <a:r>
              <a:rPr lang="fr-FR" b="1" dirty="0" err="1" smtClean="0">
                <a:solidFill>
                  <a:prstClr val="black"/>
                </a:solidFill>
                <a:cs typeface="Arial"/>
              </a:rPr>
              <a:t>models</a:t>
            </a:r>
            <a:endParaRPr lang="fr-FR" b="1" dirty="0" smtClean="0">
              <a:solidFill>
                <a:prstClr val="black"/>
              </a:solidFill>
              <a:cs typeface="Arial"/>
            </a:endParaRPr>
          </a:p>
          <a:p>
            <a:pPr marL="271463" indent="-271463" fontAlgn="base">
              <a:spcBef>
                <a:spcPts val="600"/>
              </a:spcBef>
              <a:spcAft>
                <a:spcPct val="0"/>
              </a:spcAft>
              <a:tabLst>
                <a:tab pos="720725" algn="l"/>
              </a:tabLst>
            </a:pPr>
            <a:r>
              <a:rPr lang="fr-FR" dirty="0">
                <a:solidFill>
                  <a:prstClr val="black"/>
                </a:solidFill>
                <a:cs typeface="Arial"/>
              </a:rPr>
              <a:t>	</a:t>
            </a:r>
            <a:r>
              <a:rPr lang="fr-FR" dirty="0" smtClean="0">
                <a:solidFill>
                  <a:prstClr val="black"/>
                </a:solidFill>
                <a:cs typeface="Arial"/>
              </a:rPr>
              <a:t>	</a:t>
            </a:r>
            <a:r>
              <a:rPr lang="fr-FR" sz="2000" i="1" dirty="0" smtClean="0">
                <a:solidFill>
                  <a:prstClr val="black"/>
                </a:solidFill>
                <a:cs typeface="Arial"/>
              </a:rPr>
              <a:t>Electro-</a:t>
            </a:r>
            <a:r>
              <a:rPr lang="fr-FR" sz="2000" i="1" dirty="0" err="1" smtClean="0">
                <a:solidFill>
                  <a:prstClr val="black"/>
                </a:solidFill>
                <a:cs typeface="Arial"/>
              </a:rPr>
              <a:t>mechanical</a:t>
            </a:r>
            <a:endParaRPr lang="fr-FR" i="1" dirty="0" smtClean="0">
              <a:solidFill>
                <a:prstClr val="black"/>
              </a:solidFill>
              <a:cs typeface="Arial"/>
            </a:endParaRPr>
          </a:p>
          <a:p>
            <a:pPr marL="271463" indent="-271463" fontAlgn="base">
              <a:spcAft>
                <a:spcPct val="0"/>
              </a:spcAft>
              <a:tabLst>
                <a:tab pos="720725" algn="l"/>
              </a:tabLst>
            </a:pPr>
            <a:r>
              <a:rPr lang="fr-FR" b="1" i="1" dirty="0">
                <a:solidFill>
                  <a:prstClr val="black"/>
                </a:solidFill>
                <a:cs typeface="Arial"/>
              </a:rPr>
              <a:t>	</a:t>
            </a:r>
            <a:r>
              <a:rPr lang="fr-FR" i="1" dirty="0" smtClean="0">
                <a:solidFill>
                  <a:prstClr val="black"/>
                </a:solidFill>
                <a:cs typeface="Arial"/>
              </a:rPr>
              <a:t>	</a:t>
            </a:r>
            <a:r>
              <a:rPr lang="fr-FR" sz="2000" i="1" dirty="0" err="1" smtClean="0">
                <a:solidFill>
                  <a:prstClr val="black"/>
                </a:solidFill>
                <a:cs typeface="Arial"/>
              </a:rPr>
              <a:t>Electromagnetic</a:t>
            </a:r>
            <a:endParaRPr lang="fr-FR" i="1" dirty="0" smtClean="0">
              <a:solidFill>
                <a:prstClr val="black"/>
              </a:solidFill>
              <a:cs typeface="Arial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09091" y="4049777"/>
            <a:ext cx="55684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 fontAlgn="base">
              <a:spcBef>
                <a:spcPts val="120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prstClr val="black"/>
                </a:solidFill>
                <a:cs typeface="Arial"/>
              </a:rPr>
              <a:t>► Manufacture and tests of 2 </a:t>
            </a:r>
            <a:r>
              <a:rPr lang="fr-FR" sz="2000" b="1" dirty="0" err="1" smtClean="0">
                <a:solidFill>
                  <a:prstClr val="black"/>
                </a:solidFill>
                <a:cs typeface="Arial"/>
              </a:rPr>
              <a:t>cable</a:t>
            </a:r>
            <a:r>
              <a:rPr lang="fr-FR" sz="2000" b="1" dirty="0" smtClean="0">
                <a:solidFill>
                  <a:prstClr val="black"/>
                </a:solidFill>
                <a:cs typeface="Arial"/>
              </a:rPr>
              <a:t> concepts</a:t>
            </a:r>
          </a:p>
          <a:p>
            <a:pPr marL="271463" indent="-271463" fontAlgn="base">
              <a:spcAft>
                <a:spcPct val="0"/>
              </a:spcAft>
              <a:tabLst>
                <a:tab pos="539750" algn="l"/>
              </a:tabLst>
            </a:pPr>
            <a:r>
              <a:rPr lang="fr-FR" sz="2000" dirty="0">
                <a:solidFill>
                  <a:prstClr val="black"/>
                </a:solidFill>
                <a:cs typeface="Arial"/>
              </a:rPr>
              <a:t>	</a:t>
            </a:r>
            <a:r>
              <a:rPr lang="fr-FR" sz="2000" i="1" dirty="0" err="1" smtClean="0">
                <a:solidFill>
                  <a:prstClr val="black"/>
                </a:solidFill>
                <a:cs typeface="Arial"/>
              </a:rPr>
              <a:t>Development</a:t>
            </a:r>
            <a:r>
              <a:rPr lang="fr-FR" sz="2000" i="1" dirty="0" smtClean="0">
                <a:solidFill>
                  <a:prstClr val="black"/>
                </a:solidFill>
                <a:cs typeface="Arial"/>
              </a:rPr>
              <a:t> of optimal </a:t>
            </a:r>
            <a:r>
              <a:rPr lang="fr-FR" sz="2000" i="1" dirty="0" err="1" smtClean="0">
                <a:solidFill>
                  <a:prstClr val="black"/>
                </a:solidFill>
                <a:cs typeface="Arial"/>
              </a:rPr>
              <a:t>samples</a:t>
            </a:r>
            <a:r>
              <a:rPr lang="fr-FR" sz="2000" i="1" dirty="0" smtClean="0">
                <a:solidFill>
                  <a:prstClr val="black"/>
                </a:solidFill>
                <a:cs typeface="Arial"/>
              </a:rPr>
              <a:t> design</a:t>
            </a:r>
          </a:p>
          <a:p>
            <a:pPr marL="271463" indent="-271463" fontAlgn="base">
              <a:spcAft>
                <a:spcPct val="0"/>
              </a:spcAft>
              <a:tabLst>
                <a:tab pos="539750" algn="l"/>
              </a:tabLst>
            </a:pPr>
            <a:r>
              <a:rPr lang="fr-FR" sz="2000" i="1" dirty="0">
                <a:solidFill>
                  <a:prstClr val="black"/>
                </a:solidFill>
                <a:cs typeface="Arial"/>
              </a:rPr>
              <a:t>	</a:t>
            </a:r>
            <a:r>
              <a:rPr lang="fr-FR" sz="2000" i="1" dirty="0" smtClean="0">
                <a:solidFill>
                  <a:prstClr val="black"/>
                </a:solidFill>
                <a:cs typeface="Arial"/>
              </a:rPr>
              <a:t>	2 </a:t>
            </a:r>
            <a:r>
              <a:rPr lang="fr-FR" sz="2000" i="1" dirty="0" err="1" smtClean="0">
                <a:solidFill>
                  <a:prstClr val="black"/>
                </a:solidFill>
                <a:cs typeface="Arial"/>
              </a:rPr>
              <a:t>samples</a:t>
            </a:r>
            <a:r>
              <a:rPr lang="fr-FR" sz="2000" i="1" dirty="0" smtClean="0">
                <a:solidFill>
                  <a:prstClr val="black"/>
                </a:solidFill>
                <a:cs typeface="Arial"/>
              </a:rPr>
              <a:t> manufacture </a:t>
            </a:r>
          </a:p>
          <a:p>
            <a:pPr marL="271463" indent="-271463" fontAlgn="base">
              <a:spcAft>
                <a:spcPct val="0"/>
              </a:spcAft>
              <a:tabLst>
                <a:tab pos="539750" algn="l"/>
              </a:tabLst>
            </a:pPr>
            <a:r>
              <a:rPr lang="fr-FR" sz="2000" i="1" dirty="0">
                <a:solidFill>
                  <a:prstClr val="black"/>
                </a:solidFill>
                <a:cs typeface="Arial"/>
              </a:rPr>
              <a:t>	</a:t>
            </a:r>
            <a:r>
              <a:rPr lang="fr-FR" sz="2000" i="1" dirty="0" smtClean="0">
                <a:solidFill>
                  <a:prstClr val="black"/>
                </a:solidFill>
                <a:cs typeface="Arial"/>
              </a:rPr>
              <a:t>	Good performances  </a:t>
            </a:r>
          </a:p>
          <a:p>
            <a:pPr marL="271463" indent="-271463" fontAlgn="base">
              <a:spcAft>
                <a:spcPct val="0"/>
              </a:spcAft>
              <a:tabLst>
                <a:tab pos="539750" algn="l"/>
              </a:tabLst>
            </a:pPr>
            <a:r>
              <a:rPr lang="fr-FR" sz="2000" i="1" dirty="0">
                <a:solidFill>
                  <a:prstClr val="black"/>
                </a:solidFill>
                <a:cs typeface="Arial"/>
              </a:rPr>
              <a:t>	</a:t>
            </a:r>
            <a:r>
              <a:rPr lang="fr-FR" sz="2000" i="1" dirty="0" smtClean="0">
                <a:solidFill>
                  <a:prstClr val="black"/>
                </a:solidFill>
                <a:cs typeface="Arial"/>
              </a:rPr>
              <a:t>	at T=4.2 K &amp; </a:t>
            </a:r>
          </a:p>
          <a:p>
            <a:pPr marL="271463" indent="-271463" fontAlgn="base">
              <a:spcAft>
                <a:spcPct val="0"/>
              </a:spcAft>
              <a:tabLst>
                <a:tab pos="539750" algn="l"/>
              </a:tabLst>
            </a:pPr>
            <a:r>
              <a:rPr lang="fr-FR" sz="2000" i="1" dirty="0">
                <a:solidFill>
                  <a:prstClr val="black"/>
                </a:solidFill>
                <a:cs typeface="Arial"/>
              </a:rPr>
              <a:t>	</a:t>
            </a:r>
            <a:r>
              <a:rPr lang="fr-FR" sz="2000" i="1" dirty="0" smtClean="0">
                <a:solidFill>
                  <a:prstClr val="black"/>
                </a:solidFill>
                <a:cs typeface="Arial"/>
              </a:rPr>
              <a:t>	high </a:t>
            </a:r>
            <a:r>
              <a:rPr lang="fr-FR" sz="2000" i="1" dirty="0" err="1" smtClean="0">
                <a:solidFill>
                  <a:prstClr val="black"/>
                </a:solidFill>
                <a:cs typeface="Arial"/>
              </a:rPr>
              <a:t>fields</a:t>
            </a:r>
            <a:r>
              <a:rPr lang="fr-FR" sz="2000" i="1" dirty="0" smtClean="0">
                <a:solidFill>
                  <a:prstClr val="black"/>
                </a:solidFill>
                <a:cs typeface="Arial"/>
              </a:rPr>
              <a:t> </a:t>
            </a:r>
            <a:endParaRPr lang="fr-FR" sz="2000" i="1" dirty="0">
              <a:solidFill>
                <a:prstClr val="black"/>
              </a:solidFill>
              <a:cs typeface="Arial"/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96" r="3231"/>
          <a:stretch/>
        </p:blipFill>
        <p:spPr bwMode="auto">
          <a:xfrm>
            <a:off x="3519342" y="2074526"/>
            <a:ext cx="3012966" cy="204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avec flèche 2"/>
          <p:cNvCxnSpPr/>
          <p:nvPr/>
        </p:nvCxnSpPr>
        <p:spPr>
          <a:xfrm flipH="1">
            <a:off x="5915776" y="1607344"/>
            <a:ext cx="463157" cy="46718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12" descr="P7180241.JPG"/>
          <p:cNvPicPr>
            <a:picLocks noChangeAspect="1"/>
          </p:cNvPicPr>
          <p:nvPr/>
        </p:nvPicPr>
        <p:blipFill>
          <a:blip r:embed="rId6" cstate="print"/>
          <a:srcRect t="34568" b="35802"/>
          <a:stretch>
            <a:fillRect/>
          </a:stretch>
        </p:blipFill>
        <p:spPr>
          <a:xfrm>
            <a:off x="4172137" y="5436906"/>
            <a:ext cx="4864359" cy="1080969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6876256" y="4058319"/>
            <a:ext cx="1573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i="1" dirty="0" smtClean="0">
                <a:solidFill>
                  <a:prstClr val="black"/>
                </a:solidFill>
                <a:cs typeface="Arial"/>
              </a:rPr>
              <a:t>RACC </a:t>
            </a:r>
            <a:r>
              <a:rPr lang="fr-FR" sz="2400" i="1" dirty="0" err="1" smtClean="0">
                <a:solidFill>
                  <a:prstClr val="black"/>
                </a:solidFill>
                <a:cs typeface="Arial"/>
              </a:rPr>
              <a:t>cable</a:t>
            </a:r>
            <a:endParaRPr lang="fr-FR" sz="2400" i="1" dirty="0">
              <a:solidFill>
                <a:prstClr val="black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184094" y="5013176"/>
            <a:ext cx="1529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i="1" dirty="0" err="1" smtClean="0">
                <a:solidFill>
                  <a:prstClr val="black"/>
                </a:solidFill>
                <a:cs typeface="Arial"/>
              </a:rPr>
              <a:t>CORCcable</a:t>
            </a:r>
            <a:endParaRPr lang="fr-FR" sz="2400" i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81" y="-126512"/>
            <a:ext cx="7571184" cy="891216"/>
          </a:xfrm>
        </p:spPr>
        <p:txBody>
          <a:bodyPr/>
          <a:lstStyle/>
          <a:p>
            <a:pPr fontAlgn="base"/>
            <a:r>
              <a:rPr lang="fr-FR" dirty="0" smtClean="0"/>
              <a:t>Mission 7: </a:t>
            </a:r>
            <a:r>
              <a:rPr lang="fr-FR" dirty="0" err="1" smtClean="0"/>
              <a:t>Lower</a:t>
            </a:r>
            <a:r>
              <a:rPr lang="fr-FR" dirty="0" smtClean="0"/>
              <a:t> the </a:t>
            </a:r>
            <a:r>
              <a:rPr lang="fr-FR" dirty="0" err="1" smtClean="0"/>
              <a:t>costs</a:t>
            </a:r>
            <a:r>
              <a:rPr lang="fr-FR" dirty="0" smtClean="0"/>
              <a:t> of fusion </a:t>
            </a:r>
            <a:r>
              <a:rPr lang="fr-FR" dirty="0" err="1" smtClean="0"/>
              <a:t>electricity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High </a:t>
            </a:r>
            <a:r>
              <a:rPr lang="fr-FR" dirty="0" err="1" smtClean="0"/>
              <a:t>temperature</a:t>
            </a:r>
            <a:r>
              <a:rPr lang="fr-FR" dirty="0" smtClean="0"/>
              <a:t> </a:t>
            </a:r>
            <a:r>
              <a:rPr lang="fr-FR" dirty="0" err="1" smtClean="0"/>
              <a:t>superconductors</a:t>
            </a:r>
            <a:r>
              <a:rPr lang="fr-FR" dirty="0" smtClean="0"/>
              <a:t> (HTS)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5496" y="6517875"/>
            <a:ext cx="28795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accent2"/>
                </a:solidFill>
              </a:rPr>
              <a:t>L. Zani (CEA) and WPMAG Team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04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N:\Projects\SmallProjects\DEMORemoteMaint\Private\WP14 Private\02 In-Vessel RMS\01_Pipes Layout\back 3D -in work- 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799" t="7287" r="21407"/>
          <a:stretch/>
        </p:blipFill>
        <p:spPr bwMode="auto">
          <a:xfrm>
            <a:off x="6539733" y="764704"/>
            <a:ext cx="2454294" cy="278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558" y="785073"/>
            <a:ext cx="3163887" cy="574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n 1" descr="TOP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87" t="5055" r="33334" b="11418"/>
          <a:stretch/>
        </p:blipFill>
        <p:spPr>
          <a:xfrm>
            <a:off x="6678957" y="4509120"/>
            <a:ext cx="2217125" cy="1873043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11" idx="2"/>
          </p:cNvCxnSpPr>
          <p:nvPr/>
        </p:nvCxnSpPr>
        <p:spPr>
          <a:xfrm>
            <a:off x="7114821" y="4401398"/>
            <a:ext cx="652059" cy="12598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74761" y="4093621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Attachment</a:t>
            </a:r>
            <a:endParaRPr lang="en-GB" sz="14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50342" y="4093621"/>
            <a:ext cx="1493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Neutron</a:t>
            </a:r>
            <a:r>
              <a:rPr lang="en-GB" sz="12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 Shield</a:t>
            </a:r>
            <a:endParaRPr lang="en-GB" sz="12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841159" y="4370620"/>
            <a:ext cx="403249" cy="15119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2" idx="0"/>
          </p:cNvCxnSpPr>
          <p:nvPr/>
        </p:nvCxnSpPr>
        <p:spPr>
          <a:xfrm flipH="1" flipV="1">
            <a:off x="7993561" y="2780929"/>
            <a:ext cx="403610" cy="13126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1835696" y="3284984"/>
            <a:ext cx="1368152" cy="5316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771799" y="3816622"/>
            <a:ext cx="124647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prstClr val="black"/>
                </a:solidFill>
                <a:cs typeface="Arial" panose="020B0604020202020204" pitchFamily="34" charset="0"/>
              </a:rPr>
              <a:t>MMS Blanket</a:t>
            </a:r>
            <a:endParaRPr lang="en-GB" sz="1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882" y="765131"/>
            <a:ext cx="202083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MMS Transporter</a:t>
            </a:r>
            <a:endParaRPr lang="en-GB" sz="14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26" name="Straight Arrow Connector 25"/>
          <p:cNvCxnSpPr>
            <a:stCxn id="25" idx="2"/>
          </p:cNvCxnSpPr>
          <p:nvPr/>
        </p:nvCxnSpPr>
        <p:spPr>
          <a:xfrm>
            <a:off x="1041301" y="1072908"/>
            <a:ext cx="506363" cy="7719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32" idx="2"/>
          </p:cNvCxnSpPr>
          <p:nvPr/>
        </p:nvCxnSpPr>
        <p:spPr>
          <a:xfrm flipH="1">
            <a:off x="2771800" y="1072481"/>
            <a:ext cx="49782" cy="5563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051719" y="764704"/>
            <a:ext cx="15397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Transport Casks</a:t>
            </a:r>
            <a:endParaRPr lang="en-GB" sz="14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35" name="Straight Arrow Connector 34"/>
          <p:cNvCxnSpPr>
            <a:stCxn id="32" idx="2"/>
          </p:cNvCxnSpPr>
          <p:nvPr/>
        </p:nvCxnSpPr>
        <p:spPr>
          <a:xfrm>
            <a:off x="2821582" y="1072481"/>
            <a:ext cx="202246" cy="12763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7904" y="785073"/>
            <a:ext cx="3051900" cy="4465734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  <a:defRPr/>
            </a:pPr>
            <a:r>
              <a:rPr lang="en-GB" altLang="en-US" sz="1600" dirty="0" smtClean="0">
                <a:latin typeface="+mn-lt"/>
                <a:ea typeface="MS PGothic" pitchFamily="34" charset="-128"/>
              </a:rPr>
              <a:t>Revaluation of the in-vessel remote maintenance:</a:t>
            </a:r>
          </a:p>
          <a:p>
            <a:pPr marL="360000" lvl="1">
              <a:spcBef>
                <a:spcPts val="600"/>
              </a:spcBef>
              <a:defRPr/>
            </a:pPr>
            <a:r>
              <a:rPr lang="en-GB" altLang="en-US" sz="1600" dirty="0">
                <a:latin typeface="+mn-lt"/>
                <a:ea typeface="MS PGothic" pitchFamily="34" charset="-128"/>
              </a:rPr>
              <a:t>I</a:t>
            </a:r>
            <a:r>
              <a:rPr lang="en-GB" altLang="en-US" sz="1600" dirty="0" smtClean="0">
                <a:latin typeface="+mn-lt"/>
                <a:ea typeface="MS PGothic" pitchFamily="34" charset="-128"/>
              </a:rPr>
              <a:t>mprove flexibility allows for more cooling systems and access for diagnostics H&amp;CD.</a:t>
            </a:r>
          </a:p>
          <a:p>
            <a:pPr marL="360000" lvl="1">
              <a:spcBef>
                <a:spcPts val="600"/>
              </a:spcBef>
              <a:defRPr/>
            </a:pPr>
            <a:r>
              <a:rPr lang="en-GB" altLang="en-US" sz="1600" dirty="0" smtClean="0">
                <a:latin typeface="+mn-lt"/>
                <a:ea typeface="MS PGothic" pitchFamily="34" charset="-128"/>
              </a:rPr>
              <a:t>Independent blanket and </a:t>
            </a:r>
            <a:r>
              <a:rPr lang="en-GB" altLang="en-US" sz="1600" dirty="0" err="1" smtClean="0">
                <a:latin typeface="+mn-lt"/>
                <a:ea typeface="MS PGothic" pitchFamily="34" charset="-128"/>
              </a:rPr>
              <a:t>divertor</a:t>
            </a:r>
            <a:r>
              <a:rPr lang="en-GB" altLang="en-US" sz="1600" dirty="0" smtClean="0">
                <a:latin typeface="+mn-lt"/>
                <a:ea typeface="MS PGothic" pitchFamily="34" charset="-128"/>
              </a:rPr>
              <a:t> maintenance</a:t>
            </a:r>
          </a:p>
          <a:p>
            <a:pPr marL="360000" lvl="1">
              <a:spcBef>
                <a:spcPts val="600"/>
              </a:spcBef>
              <a:defRPr/>
            </a:pPr>
            <a:r>
              <a:rPr lang="en-GB" altLang="en-US" sz="1600" dirty="0" smtClean="0">
                <a:latin typeface="+mn-lt"/>
                <a:ea typeface="MS PGothic" pitchFamily="34" charset="-128"/>
              </a:rPr>
              <a:t>Improved maintenance durations</a:t>
            </a:r>
          </a:p>
          <a:p>
            <a:pPr marL="360000" lvl="1">
              <a:spcBef>
                <a:spcPts val="600"/>
              </a:spcBef>
              <a:defRPr/>
            </a:pPr>
            <a:r>
              <a:rPr lang="en-GB" altLang="en-US" sz="1600" dirty="0" smtClean="0">
                <a:latin typeface="+mn-lt"/>
                <a:ea typeface="MS PGothic" pitchFamily="34" charset="-128"/>
              </a:rPr>
              <a:t>Near vertical lifts for blankets increase robustness of remote handling equipment</a:t>
            </a:r>
          </a:p>
          <a:p>
            <a:pPr marL="360000" lvl="1">
              <a:spcBef>
                <a:spcPts val="600"/>
              </a:spcBef>
              <a:defRPr/>
            </a:pPr>
            <a:r>
              <a:rPr lang="en-GB" altLang="en-US" sz="1600" dirty="0" smtClean="0">
                <a:latin typeface="+mn-lt"/>
                <a:ea typeface="MS PGothic" pitchFamily="34" charset="-128"/>
              </a:rPr>
              <a:t>Includes a neutron shield plug</a:t>
            </a:r>
          </a:p>
          <a:p>
            <a:pPr marL="360000" lvl="1">
              <a:spcBef>
                <a:spcPts val="600"/>
              </a:spcBef>
              <a:defRPr/>
            </a:pPr>
            <a:r>
              <a:rPr lang="en-GB" altLang="en-US" sz="1600" dirty="0" smtClean="0">
                <a:latin typeface="+mn-lt"/>
                <a:ea typeface="MS PGothic" pitchFamily="34" charset="-128"/>
              </a:rPr>
              <a:t>Independent port closure plate</a:t>
            </a:r>
          </a:p>
          <a:p>
            <a:pPr marL="360000" lvl="1">
              <a:spcBef>
                <a:spcPts val="600"/>
              </a:spcBef>
              <a:defRPr/>
            </a:pPr>
            <a:r>
              <a:rPr lang="en-GB" altLang="en-US" sz="1600" dirty="0" smtClean="0">
                <a:latin typeface="+mn-lt"/>
                <a:ea typeface="MS PGothic" pitchFamily="34" charset="-128"/>
              </a:rPr>
              <a:t>No in-vessel mover</a:t>
            </a:r>
          </a:p>
          <a:p>
            <a:pPr marL="360000" lvl="1">
              <a:spcBef>
                <a:spcPts val="600"/>
              </a:spcBef>
              <a:defRPr/>
            </a:pPr>
            <a:r>
              <a:rPr lang="en-GB" altLang="en-US" sz="1600" dirty="0" smtClean="0">
                <a:latin typeface="+mn-lt"/>
                <a:ea typeface="MS PGothic" pitchFamily="34" charset="-128"/>
              </a:rPr>
              <a:t>ITER-like cask transportation</a:t>
            </a:r>
          </a:p>
          <a:p>
            <a:pPr marL="360000" lvl="1">
              <a:spcBef>
                <a:spcPts val="600"/>
              </a:spcBef>
              <a:defRPr/>
            </a:pPr>
            <a:r>
              <a:rPr lang="en-GB" altLang="en-US" sz="1600" dirty="0" smtClean="0">
                <a:latin typeface="+mn-lt"/>
                <a:ea typeface="MS PGothic" pitchFamily="34" charset="-128"/>
              </a:rPr>
              <a:t>Improved unplanned single blanket maintenance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6486963"/>
            <a:ext cx="30564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smtClean="0">
                <a:solidFill>
                  <a:schemeClr val="accent2"/>
                </a:solidFill>
              </a:rPr>
              <a:t>A. Loving (CCFE) and WPRM </a:t>
            </a:r>
            <a:r>
              <a:rPr lang="en-GB" sz="1600" b="1" dirty="0">
                <a:solidFill>
                  <a:schemeClr val="accent2"/>
                </a:solidFill>
              </a:rPr>
              <a:t>Team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42881" y="-126512"/>
            <a:ext cx="7571184" cy="891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base"/>
            <a:r>
              <a:rPr lang="fr-FR" dirty="0" smtClean="0"/>
              <a:t>Mission 7: </a:t>
            </a:r>
            <a:r>
              <a:rPr lang="fr-FR" dirty="0" err="1" smtClean="0"/>
              <a:t>Lower</a:t>
            </a:r>
            <a:r>
              <a:rPr lang="fr-FR" dirty="0" smtClean="0"/>
              <a:t> the </a:t>
            </a:r>
            <a:r>
              <a:rPr lang="fr-FR" dirty="0" err="1" smtClean="0"/>
              <a:t>costs</a:t>
            </a:r>
            <a:r>
              <a:rPr lang="fr-FR" dirty="0" smtClean="0"/>
              <a:t> of fusion </a:t>
            </a:r>
            <a:r>
              <a:rPr lang="fr-FR" dirty="0" err="1" smtClean="0"/>
              <a:t>electricity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err="1" smtClean="0"/>
              <a:t>Remote</a:t>
            </a:r>
            <a:r>
              <a:rPr lang="fr-FR" dirty="0" smtClean="0"/>
              <a:t> Maintenance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80353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764704"/>
            <a:ext cx="5143400" cy="525658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GB" dirty="0" smtClean="0">
                <a:latin typeface="+mn-lt"/>
              </a:rPr>
              <a:t>75% of blanket and divertor cassette maintenance duration is attributed to removal and installation of services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GB" dirty="0" smtClean="0">
                <a:latin typeface="+mn-lt"/>
              </a:rPr>
              <a:t>Technology evaluation shows Laser to be favourable for in-bore cutting and welding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GB" dirty="0" smtClean="0">
                <a:latin typeface="+mn-lt"/>
              </a:rPr>
              <a:t>Laser </a:t>
            </a:r>
            <a:r>
              <a:rPr lang="en-GB" dirty="0">
                <a:latin typeface="+mn-lt"/>
              </a:rPr>
              <a:t>welding trials using P91 as a substitute for </a:t>
            </a:r>
            <a:r>
              <a:rPr lang="en-GB" dirty="0" err="1" smtClean="0">
                <a:latin typeface="+mn-lt"/>
              </a:rPr>
              <a:t>Eurofer</a:t>
            </a:r>
            <a:r>
              <a:rPr lang="en-GB" dirty="0">
                <a:latin typeface="+mn-lt"/>
              </a:rPr>
              <a:t> </a:t>
            </a:r>
            <a:r>
              <a:rPr lang="en-GB" dirty="0" smtClean="0">
                <a:latin typeface="+mn-lt"/>
              </a:rPr>
              <a:t>have been undertaken</a:t>
            </a:r>
            <a:endParaRPr lang="en-GB" dirty="0">
              <a:latin typeface="+mn-lt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GB" dirty="0" smtClean="0">
                <a:latin typeface="+mn-lt"/>
              </a:rPr>
              <a:t>Diffused laser </a:t>
            </a:r>
            <a:r>
              <a:rPr lang="en-GB" dirty="0">
                <a:latin typeface="+mn-lt"/>
              </a:rPr>
              <a:t>has potential to provide extra heat input and </a:t>
            </a:r>
            <a:r>
              <a:rPr lang="en-GB" dirty="0" smtClean="0">
                <a:latin typeface="+mn-lt"/>
              </a:rPr>
              <a:t>can be used for post weld heat treatment</a:t>
            </a:r>
            <a:endParaRPr lang="en-GB" dirty="0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50208"/>
            <a:ext cx="3340323" cy="247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46152"/>
            <a:ext cx="3340323" cy="200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486963"/>
            <a:ext cx="30564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smtClean="0">
                <a:solidFill>
                  <a:schemeClr val="accent2"/>
                </a:solidFill>
              </a:rPr>
              <a:t>A. Loving (CCFE) and WPRM </a:t>
            </a:r>
            <a:r>
              <a:rPr lang="en-GB" sz="1600" b="1" dirty="0">
                <a:solidFill>
                  <a:schemeClr val="accent2"/>
                </a:solidFill>
              </a:rPr>
              <a:t>Team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2881" y="-126512"/>
            <a:ext cx="7571184" cy="891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base"/>
            <a:r>
              <a:rPr lang="fr-FR" dirty="0" smtClean="0"/>
              <a:t>Mission 7: </a:t>
            </a:r>
            <a:r>
              <a:rPr lang="fr-FR" dirty="0" err="1" smtClean="0"/>
              <a:t>Lower</a:t>
            </a:r>
            <a:r>
              <a:rPr lang="fr-FR" dirty="0" smtClean="0"/>
              <a:t> the </a:t>
            </a:r>
            <a:r>
              <a:rPr lang="fr-FR" dirty="0" err="1" smtClean="0"/>
              <a:t>costs</a:t>
            </a:r>
            <a:r>
              <a:rPr lang="fr-FR" dirty="0" smtClean="0"/>
              <a:t> of fusion </a:t>
            </a:r>
            <a:r>
              <a:rPr lang="fr-FR" dirty="0" err="1" smtClean="0"/>
              <a:t>electricity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err="1" smtClean="0"/>
              <a:t>Remote</a:t>
            </a:r>
            <a:r>
              <a:rPr lang="fr-FR" dirty="0" smtClean="0"/>
              <a:t> maintenance</a:t>
            </a:r>
            <a:endParaRPr lang="fr-FR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6459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7211144" cy="891216"/>
          </a:xfrm>
        </p:spPr>
        <p:txBody>
          <a:bodyPr/>
          <a:lstStyle/>
          <a:p>
            <a:r>
              <a:rPr lang="en-US" dirty="0" smtClean="0"/>
              <a:t>Mission 8 : Bring the stellarator line to maturity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7904" y="908720"/>
            <a:ext cx="4978896" cy="5400600"/>
          </a:xfrm>
        </p:spPr>
        <p:txBody>
          <a:bodyPr>
            <a:normAutofit fontScale="92500"/>
          </a:bodyPr>
          <a:lstStyle/>
          <a:p>
            <a:r>
              <a:rPr lang="en-GB" dirty="0"/>
              <a:t>Bring stellarator to maturity as a possible </a:t>
            </a:r>
            <a:r>
              <a:rPr lang="en-GB" u="sng" dirty="0"/>
              <a:t>long-term alternative </a:t>
            </a:r>
            <a:r>
              <a:rPr lang="en-GB" dirty="0"/>
              <a:t>to tokamaks, EU programme focuses on the </a:t>
            </a:r>
            <a:r>
              <a:rPr lang="en-GB" dirty="0" smtClean="0"/>
              <a:t>Helical Axis Advanced </a:t>
            </a:r>
            <a:r>
              <a:rPr lang="en-GB" dirty="0"/>
              <a:t>Stellarator, HELIAS, line</a:t>
            </a:r>
          </a:p>
          <a:p>
            <a:endParaRPr lang="en-GB" dirty="0"/>
          </a:p>
          <a:p>
            <a:r>
              <a:rPr lang="en-GB" dirty="0"/>
              <a:t>For 2014-2020 : main priority scientific exploitation of the W7-X including theory development &amp; modelling</a:t>
            </a:r>
          </a:p>
          <a:p>
            <a:endParaRPr lang="en-GB" dirty="0"/>
          </a:p>
          <a:p>
            <a:r>
              <a:rPr lang="en-GB" dirty="0"/>
              <a:t>Impact on the progress of the basic understanding of plasma physics in support of Mission 1 and 2 and in support of the ITER </a:t>
            </a:r>
            <a:r>
              <a:rPr lang="en-GB" dirty="0" smtClean="0"/>
              <a:t>preparation</a:t>
            </a:r>
            <a:endParaRPr lang="en-GB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152" y="4039462"/>
            <a:ext cx="3344144" cy="228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195" y="1124744"/>
            <a:ext cx="3458701" cy="2914718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4350" y="4039462"/>
            <a:ext cx="1521546" cy="228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758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355976" y="1124744"/>
            <a:ext cx="4485184" cy="4680520"/>
          </a:xfrm>
        </p:spPr>
        <p:txBody>
          <a:bodyPr>
            <a:normAutofit/>
          </a:bodyPr>
          <a:lstStyle/>
          <a:p>
            <a:pPr marL="360000" lvl="1" algn="ctr">
              <a:buNone/>
            </a:pPr>
            <a:endParaRPr lang="de-DE" dirty="0" smtClean="0"/>
          </a:p>
          <a:p>
            <a:pPr marL="360000" lvl="1">
              <a:buNone/>
            </a:pPr>
            <a:endParaRPr lang="de-DE" dirty="0" smtClean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First Plasma in W7-X (Greifswald)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51520" y="3699897"/>
            <a:ext cx="4248279" cy="3185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Wendelstein 7-X </a:t>
            </a:r>
          </a:p>
          <a:p>
            <a:pPr algn="ctr"/>
            <a:r>
              <a:rPr lang="de-DE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de-DE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assembly</a:t>
            </a:r>
            <a:r>
              <a:rPr lang="de-DE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operation</a:t>
            </a:r>
            <a:r>
              <a:rPr lang="de-DE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dirty="0" smtClean="0"/>
          </a:p>
          <a:p>
            <a:pPr>
              <a:spcBef>
                <a:spcPts val="600"/>
              </a:spcBef>
            </a:pPr>
            <a:r>
              <a:rPr lang="de-DE" sz="1600" dirty="0" smtClean="0">
                <a:latin typeface="Arial" pitchFamily="34" charset="0"/>
                <a:cs typeface="Arial" pitchFamily="34" charset="0"/>
              </a:rPr>
              <a:t>12.05.2014: Start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commissioning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de-DE" sz="1600" dirty="0" smtClean="0">
                <a:latin typeface="Arial" pitchFamily="34" charset="0"/>
                <a:cs typeface="Arial" pitchFamily="34" charset="0"/>
              </a:rPr>
              <a:t>16.07.2015: First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flux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surface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measurements</a:t>
            </a:r>
            <a:endParaRPr lang="de-DE" sz="16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600" dirty="0" smtClean="0">
                <a:latin typeface="Arial" pitchFamily="34" charset="0"/>
                <a:cs typeface="Arial" pitchFamily="34" charset="0"/>
              </a:rPr>
              <a:t>09.12.2015: Operation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permit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granted</a:t>
            </a:r>
            <a:endParaRPr lang="de-DE" sz="16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600" dirty="0" smtClean="0">
                <a:latin typeface="Arial" pitchFamily="34" charset="0"/>
                <a:cs typeface="Arial" pitchFamily="34" charset="0"/>
              </a:rPr>
              <a:t>10.12.2015: First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helium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plasma</a:t>
            </a:r>
            <a:endParaRPr lang="de-DE" sz="16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600" dirty="0" smtClean="0">
                <a:latin typeface="Arial" pitchFamily="34" charset="0"/>
                <a:cs typeface="Arial" pitchFamily="34" charset="0"/>
              </a:rPr>
              <a:t>03.02.2016: First hydrogen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plasma</a:t>
            </a:r>
            <a:endParaRPr lang="de-DE" sz="16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600" dirty="0" smtClean="0">
                <a:latin typeface="Arial" pitchFamily="34" charset="0"/>
                <a:cs typeface="Arial" pitchFamily="34" charset="0"/>
              </a:rPr>
              <a:t>&lt; 10.03.2016: First experimental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campaign</a:t>
            </a:r>
            <a:endParaRPr lang="de-DE" sz="16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600" dirty="0" smtClean="0">
                <a:latin typeface="Arial" pitchFamily="34" charset="0"/>
                <a:cs typeface="Arial" pitchFamily="34" charset="0"/>
              </a:rPr>
              <a:t>(W7-X Team = IPP, EUROfusion, US, Japan)</a:t>
            </a:r>
          </a:p>
          <a:p>
            <a:endParaRPr lang="de-DE" dirty="0"/>
          </a:p>
        </p:txBody>
      </p:sp>
      <p:sp>
        <p:nvSpPr>
          <p:cNvPr id="13" name="Rechteck 12"/>
          <p:cNvSpPr/>
          <p:nvPr/>
        </p:nvSpPr>
        <p:spPr>
          <a:xfrm>
            <a:off x="5004048" y="4869160"/>
            <a:ext cx="4067944" cy="1284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29"/>
              </a:spcAft>
              <a:buClr>
                <a:srgbClr val="0070C0"/>
              </a:buClr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HELIAS-type stellarator </a:t>
            </a:r>
          </a:p>
          <a:p>
            <a:pPr>
              <a:spcAft>
                <a:spcPts val="329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i="1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1400" i="1" baseline="-25000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=5,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R/a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= 5.5m/0.53m </a:t>
            </a:r>
            <a:br>
              <a:rPr lang="en-US" sz="1400" dirty="0" smtClean="0">
                <a:latin typeface="Arial" pitchFamily="34" charset="0"/>
                <a:cs typeface="Arial" pitchFamily="34" charset="0"/>
              </a:rPr>
            </a:br>
            <a:r>
              <a:rPr lang="en-US" sz="1400" dirty="0" smtClean="0">
                <a:latin typeface="Arial" pitchFamily="34" charset="0"/>
                <a:cs typeface="Arial" pitchFamily="34" charset="0"/>
              </a:rPr>
              <a:t>        → </a:t>
            </a:r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~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30 m</a:t>
            </a:r>
            <a:r>
              <a:rPr lang="en-US" sz="1400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plasma volume</a:t>
            </a:r>
          </a:p>
          <a:p>
            <a:pPr>
              <a:spcAft>
                <a:spcPts val="329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50+20  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superconducting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coils (2.5T)</a:t>
            </a:r>
          </a:p>
          <a:p>
            <a:pPr>
              <a:spcAft>
                <a:spcPts val="329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~8+7MW (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ECRH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, NBI) + ICRH (later upgrades) 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328592" y="952272"/>
            <a:ext cx="3419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Wendelstein 7-X</a:t>
            </a:r>
          </a:p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sz="14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Max-Planck-</a:t>
            </a:r>
            <a:r>
              <a:rPr lang="en-US" sz="1400" dirty="0" err="1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Institut</a:t>
            </a:r>
            <a:r>
              <a:rPr lang="en-US" sz="14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für</a:t>
            </a:r>
            <a:r>
              <a:rPr lang="en-US" sz="14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Plasmaphysik</a:t>
            </a:r>
            <a:r>
              <a:rPr lang="en-US" sz="14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4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Greifswald (Germany)  </a:t>
            </a:r>
            <a:br>
              <a:rPr lang="en-US" sz="14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</a:br>
            <a:endParaRPr lang="en-US" sz="1400" dirty="0" smtClean="0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Abgerundetes Rechteck 14"/>
          <p:cNvSpPr/>
          <p:nvPr/>
        </p:nvSpPr>
        <p:spPr bwMode="auto">
          <a:xfrm>
            <a:off x="5004048" y="955204"/>
            <a:ext cx="4032448" cy="5354116"/>
          </a:xfrm>
          <a:prstGeom prst="roundRect">
            <a:avLst>
              <a:gd name="adj" fmla="val 5673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6" name="Grafik 15" descr="W7X schem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2060848"/>
            <a:ext cx="3334893" cy="2749414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8244408" y="4509120"/>
            <a:ext cx="59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latin typeface="Arial" pitchFamily="34" charset="0"/>
                <a:cs typeface="Arial" pitchFamily="34" charset="0"/>
              </a:rPr>
              <a:t>© IPP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Gruppieren 22"/>
          <p:cNvGrpSpPr/>
          <p:nvPr/>
        </p:nvGrpSpPr>
        <p:grpSpPr>
          <a:xfrm>
            <a:off x="683569" y="980728"/>
            <a:ext cx="3384376" cy="2499214"/>
            <a:chOff x="683568" y="980728"/>
            <a:chExt cx="3397369" cy="2499214"/>
          </a:xfrm>
        </p:grpSpPr>
        <p:grpSp>
          <p:nvGrpSpPr>
            <p:cNvPr id="21" name="Gruppieren 20"/>
            <p:cNvGrpSpPr/>
            <p:nvPr/>
          </p:nvGrpSpPr>
          <p:grpSpPr>
            <a:xfrm>
              <a:off x="683568" y="980728"/>
              <a:ext cx="3397369" cy="2499214"/>
              <a:chOff x="683568" y="980728"/>
              <a:chExt cx="3397369" cy="2499214"/>
            </a:xfrm>
          </p:grpSpPr>
          <p:pic>
            <p:nvPicPr>
              <p:cNvPr id="10" name="Grafik 9" descr="w7x_plasma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83568" y="980728"/>
                <a:ext cx="3397369" cy="2499214"/>
              </a:xfrm>
              <a:prstGeom prst="rect">
                <a:avLst/>
              </a:prstGeom>
            </p:spPr>
          </p:pic>
          <p:sp>
            <p:nvSpPr>
              <p:cNvPr id="20" name="Textfeld 19"/>
              <p:cNvSpPr txBox="1"/>
              <p:nvPr/>
            </p:nvSpPr>
            <p:spPr>
              <a:xfrm>
                <a:off x="3491880" y="3212976"/>
                <a:ext cx="55496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©  IPP</a:t>
                </a:r>
                <a:endParaRPr lang="de-DE" sz="1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2" name="Textfeld 21"/>
            <p:cNvSpPr txBox="1"/>
            <p:nvPr/>
          </p:nvSpPr>
          <p:spPr>
            <a:xfrm>
              <a:off x="1259632" y="1052736"/>
              <a:ext cx="2326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First </a:t>
              </a:r>
              <a:r>
                <a:rPr lang="de-DE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plasma</a:t>
              </a:r>
              <a:r>
                <a:rPr lang="de-DE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in W7-X</a:t>
              </a:r>
              <a:endParaRPr lang="de-DE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683568" y="1052736"/>
            <a:ext cx="3384873" cy="2489934"/>
            <a:chOff x="683568" y="1052736"/>
            <a:chExt cx="3384873" cy="2489934"/>
          </a:xfrm>
        </p:grpSpPr>
        <p:grpSp>
          <p:nvGrpSpPr>
            <p:cNvPr id="19" name="Gruppieren 18"/>
            <p:cNvGrpSpPr/>
            <p:nvPr/>
          </p:nvGrpSpPr>
          <p:grpSpPr>
            <a:xfrm>
              <a:off x="683568" y="1052736"/>
              <a:ext cx="3384873" cy="2489934"/>
              <a:chOff x="683568" y="980728"/>
              <a:chExt cx="3384873" cy="2489934"/>
            </a:xfrm>
          </p:grpSpPr>
          <p:pic>
            <p:nvPicPr>
              <p:cNvPr id="11" name="Grafik 10" descr="Otte_zoom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83568" y="980728"/>
                <a:ext cx="3384376" cy="2489934"/>
              </a:xfrm>
              <a:prstGeom prst="rect">
                <a:avLst/>
              </a:prstGeom>
            </p:spPr>
          </p:pic>
          <p:sp>
            <p:nvSpPr>
              <p:cNvPr id="18" name="Textfeld 17"/>
              <p:cNvSpPr txBox="1"/>
              <p:nvPr/>
            </p:nvSpPr>
            <p:spPr>
              <a:xfrm>
                <a:off x="3059832" y="3212976"/>
                <a:ext cx="100860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© M. Otte, IPP</a:t>
                </a:r>
                <a:endParaRPr lang="de-DE" sz="1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4" name="Textfeld 23"/>
            <p:cNvSpPr txBox="1"/>
            <p:nvPr/>
          </p:nvSpPr>
          <p:spPr>
            <a:xfrm>
              <a:off x="1187624" y="1052736"/>
              <a:ext cx="23135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Experimental </a:t>
              </a:r>
              <a:r>
                <a:rPr lang="de-DE" sz="1400" dirty="0" err="1" smtClean="0">
                  <a:solidFill>
                    <a:schemeClr val="bg1"/>
                  </a:solidFill>
                </a:rPr>
                <a:t>demonstration</a:t>
              </a:r>
              <a:r>
                <a:rPr lang="de-DE" sz="1400" dirty="0" smtClean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de-DE" sz="1400" dirty="0" err="1" smtClean="0">
                  <a:solidFill>
                    <a:schemeClr val="bg1"/>
                  </a:solidFill>
                </a:rPr>
                <a:t>of</a:t>
              </a:r>
              <a:r>
                <a:rPr lang="de-DE" sz="1400" dirty="0" smtClean="0">
                  <a:solidFill>
                    <a:schemeClr val="bg1"/>
                  </a:solidFill>
                </a:rPr>
                <a:t> </a:t>
              </a:r>
              <a:r>
                <a:rPr lang="de-DE" sz="1400" dirty="0" err="1" smtClean="0">
                  <a:solidFill>
                    <a:schemeClr val="bg1"/>
                  </a:solidFill>
                </a:rPr>
                <a:t>closed</a:t>
              </a:r>
              <a:r>
                <a:rPr lang="de-DE" sz="1400" dirty="0" smtClean="0">
                  <a:solidFill>
                    <a:schemeClr val="bg1"/>
                  </a:solidFill>
                </a:rPr>
                <a:t> </a:t>
              </a:r>
              <a:r>
                <a:rPr lang="de-DE" sz="1400" dirty="0" err="1" smtClean="0">
                  <a:solidFill>
                    <a:schemeClr val="bg1"/>
                  </a:solidFill>
                </a:rPr>
                <a:t>flux</a:t>
              </a:r>
              <a:r>
                <a:rPr lang="de-DE" sz="1400" dirty="0" smtClean="0">
                  <a:solidFill>
                    <a:schemeClr val="bg1"/>
                  </a:solidFill>
                </a:rPr>
                <a:t> </a:t>
              </a:r>
              <a:r>
                <a:rPr lang="de-DE" sz="1400" dirty="0" err="1" smtClean="0">
                  <a:solidFill>
                    <a:schemeClr val="bg1"/>
                  </a:solidFill>
                </a:rPr>
                <a:t>surfaces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81961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Merkel-induced Hydrogen</a:t>
            </a:r>
            <a:r>
              <a:rPr kumimoji="0" lang="de-DE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 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Plasma in W7-X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11" name="Abgerundetes Rechteck 10"/>
          <p:cNvSpPr/>
          <p:nvPr/>
        </p:nvSpPr>
        <p:spPr>
          <a:xfrm>
            <a:off x="395536" y="4653136"/>
            <a:ext cx="3888432" cy="2088232"/>
          </a:xfrm>
          <a:prstGeom prst="roundRect">
            <a:avLst>
              <a:gd name="adj" fmla="val 849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Inhaltsplatzhalter 1"/>
          <p:cNvSpPr txBox="1">
            <a:spLocks/>
          </p:cNvSpPr>
          <p:nvPr/>
        </p:nvSpPr>
        <p:spPr>
          <a:xfrm>
            <a:off x="683568" y="4725144"/>
            <a:ext cx="3329909" cy="201622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1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 hydrogen </a:t>
            </a:r>
            <a:r>
              <a:rPr kumimoji="0" 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plasma</a:t>
            </a:r>
            <a:r>
              <a:rPr kumimoji="0" lang="de-DE" sz="2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Wendelstein 7-X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600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heating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power:</a:t>
            </a: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~ </a:t>
            </a:r>
            <a:r>
              <a:rPr kumimoji="0" lang="de-DE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MW</a:t>
            </a:r>
            <a:endParaRPr kumimoji="0" lang="de-DE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600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pulse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lengths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         ~ 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250</a:t>
            </a:r>
            <a:r>
              <a:rPr kumimoji="0" lang="de-DE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ms</a:t>
            </a:r>
            <a:endParaRPr kumimoji="0" lang="de-DE" sz="20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600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20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~ </a:t>
            </a:r>
            <a:r>
              <a:rPr lang="de-DE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keV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de-DE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~</a:t>
            </a:r>
            <a:r>
              <a:rPr kumimoji="0" lang="de-DE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1.2 </a:t>
            </a:r>
            <a:r>
              <a:rPr kumimoji="0" lang="de-DE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keV</a:t>
            </a:r>
            <a:endParaRPr kumimoji="0" lang="de-DE" sz="20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600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20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&lt;n&gt; ~ </a:t>
            </a:r>
            <a:r>
              <a:rPr lang="de-DE" sz="2000" b="1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x10</a:t>
            </a:r>
            <a:r>
              <a:rPr lang="de-DE" sz="20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de-DE" sz="2000" b="1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sz="20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</a:p>
          <a:p>
            <a:pPr marL="360000" lvl="1" indent="-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de-DE" sz="2000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de-DE" sz="2000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noProof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 cm </a:t>
            </a:r>
            <a:r>
              <a:rPr lang="de-DE" sz="2000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(V ~  </a:t>
            </a:r>
            <a:r>
              <a:rPr lang="de-DE" sz="2000" b="1" noProof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m</a:t>
            </a:r>
            <a:r>
              <a:rPr lang="de-DE" sz="2000" b="1" baseline="30000" noProof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sz="2000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de-DE" sz="2000" noProof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(p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lasma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touched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limiter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600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r="1852"/>
          <a:stretch>
            <a:fillRect/>
          </a:stretch>
        </p:blipFill>
        <p:spPr bwMode="auto">
          <a:xfrm>
            <a:off x="467544" y="1124744"/>
            <a:ext cx="3816424" cy="3138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Grafik 1" descr="IAEAFig2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88024" y="1124744"/>
            <a:ext cx="4176464" cy="5112568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683568" y="764704"/>
            <a:ext cx="3459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3.2.2016, 15:21:25.822 (</a:t>
            </a:r>
            <a:r>
              <a:rPr lang="de-DE" dirty="0" err="1" smtClean="0"/>
              <a:t>local</a:t>
            </a:r>
            <a:r>
              <a:rPr lang="de-DE" dirty="0" smtClean="0"/>
              <a:t> time)</a:t>
            </a:r>
            <a:endParaRPr lang="de-DE" dirty="0"/>
          </a:p>
        </p:txBody>
      </p:sp>
      <p:sp>
        <p:nvSpPr>
          <p:cNvPr id="20" name="Textfeld 19"/>
          <p:cNvSpPr txBox="1"/>
          <p:nvPr/>
        </p:nvSpPr>
        <p:spPr>
          <a:xfrm>
            <a:off x="6246176" y="764704"/>
            <a:ext cx="1257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… 60 s </a:t>
            </a:r>
            <a:r>
              <a:rPr lang="de-DE" dirty="0" err="1" smtClean="0"/>
              <a:t>later</a:t>
            </a:r>
            <a:endParaRPr lang="de-DE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50572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dirty="0" err="1" smtClean="0">
                <a:latin typeface="Arial" panose="020B0604020202020204" pitchFamily="34" charset="0"/>
                <a:ea typeface="+mj-ea"/>
                <a:cs typeface="+mj-cs"/>
              </a:rPr>
              <a:t>Some</a:t>
            </a:r>
            <a:r>
              <a:rPr lang="de-DE" sz="2800" dirty="0" smtClean="0">
                <a:latin typeface="Arial" panose="020B0604020202020204" pitchFamily="34" charset="0"/>
                <a:ea typeface="+mj-ea"/>
                <a:cs typeface="+mj-cs"/>
              </a:rPr>
              <a:t> </a:t>
            </a:r>
            <a:r>
              <a:rPr lang="de-DE" sz="2800" dirty="0" err="1" smtClean="0">
                <a:latin typeface="Arial" panose="020B0604020202020204" pitchFamily="34" charset="0"/>
                <a:ea typeface="+mj-ea"/>
                <a:cs typeface="+mj-cs"/>
              </a:rPr>
              <a:t>achievements</a:t>
            </a:r>
            <a:r>
              <a:rPr lang="de-DE" sz="2800" dirty="0" smtClean="0">
                <a:latin typeface="Arial" panose="020B0604020202020204" pitchFamily="34" charset="0"/>
                <a:ea typeface="+mj-ea"/>
                <a:cs typeface="+mj-cs"/>
              </a:rPr>
              <a:t> </a:t>
            </a:r>
            <a:r>
              <a:rPr lang="de-DE" sz="2800" dirty="0" err="1" smtClean="0">
                <a:latin typeface="Arial" panose="020B0604020202020204" pitchFamily="34" charset="0"/>
                <a:ea typeface="+mj-ea"/>
                <a:cs typeface="+mj-cs"/>
              </a:rPr>
              <a:t>by</a:t>
            </a:r>
            <a:r>
              <a:rPr lang="de-DE" sz="2800" dirty="0" smtClean="0">
                <a:latin typeface="Arial" panose="020B0604020202020204" pitchFamily="34" charset="0"/>
                <a:ea typeface="+mj-ea"/>
                <a:cs typeface="+mj-cs"/>
              </a:rPr>
              <a:t> </a:t>
            </a:r>
            <a:r>
              <a:rPr kumimoji="0" lang="de-DE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Mar. 10, 16</a:t>
            </a:r>
            <a:endParaRPr kumimoji="0" lang="de-DE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</p:txBody>
      </p:sp>
      <p:pic>
        <p:nvPicPr>
          <p:cNvPr id="97282" name="Picture 2" descr="\\x-drive\Logbuch\overviewPlots\pdf\2016.03.10\20160310.007.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761304"/>
            <a:ext cx="4320480" cy="6111054"/>
          </a:xfrm>
          <a:prstGeom prst="rect">
            <a:avLst/>
          </a:prstGeom>
          <a:noFill/>
        </p:spPr>
      </p:pic>
      <p:pic>
        <p:nvPicPr>
          <p:cNvPr id="97283" name="Picture 3" descr="\\x-drive\Logbuch\overviewPlots\pdf\2016.03.08\20160308.007.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836712"/>
            <a:ext cx="4283968" cy="6059410"/>
          </a:xfrm>
          <a:prstGeom prst="rect">
            <a:avLst/>
          </a:prstGeom>
          <a:noFill/>
        </p:spPr>
      </p:pic>
      <p:sp>
        <p:nvSpPr>
          <p:cNvPr id="14" name="Textfeld 13"/>
          <p:cNvSpPr txBox="1"/>
          <p:nvPr/>
        </p:nvSpPr>
        <p:spPr>
          <a:xfrm>
            <a:off x="2555776" y="836712"/>
            <a:ext cx="64472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4000" dirty="0" smtClean="0"/>
              <a:t>6s</a:t>
            </a:r>
            <a:endParaRPr lang="de-DE" sz="4000" dirty="0"/>
          </a:p>
        </p:txBody>
      </p:sp>
      <p:sp>
        <p:nvSpPr>
          <p:cNvPr id="15" name="Textfeld 14"/>
          <p:cNvSpPr txBox="1"/>
          <p:nvPr/>
        </p:nvSpPr>
        <p:spPr>
          <a:xfrm>
            <a:off x="6444208" y="1556792"/>
            <a:ext cx="1340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/>
              <a:t>4MW</a:t>
            </a:r>
            <a:endParaRPr lang="de-DE" sz="4000" dirty="0"/>
          </a:p>
        </p:txBody>
      </p:sp>
      <p:pic>
        <p:nvPicPr>
          <p:cNvPr id="2" name="AEQ31_edi_20160310_112558.h5.gif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54640" y="744160"/>
            <a:ext cx="4876800" cy="6096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464881" y="908720"/>
            <a:ext cx="1835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© T. Szepesi et al.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0" name="Picture 51" descr="wigner Hungary Logo.t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9077" y="980728"/>
            <a:ext cx="1462508" cy="57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3" descr="EurofusionDisc.ep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5021" y="980728"/>
            <a:ext cx="566773" cy="57606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49" descr="IPP.eps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359237" y="980728"/>
            <a:ext cx="605251" cy="57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A.J.H. Donné | DPG-Tagung, Münster, DE  | 27 March 2017 | 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xmlns="" val="348605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data:image/jpeg;base64,/9j/4AAQSkZJRgABAQAAAQABAAD/2wBDAAoHBwgHBgoICAgLCgoLDhgQDg0NDh0VFhEYIx8lJCIfIiEmKzcvJik0KSEiMEExNDk7Pj4+JS5ESUM8SDc9Pjv/2wBDAQoLCw4NDhwQEBw7KCIoOzs7Ozs7Ozs7Ozs7Ozs7Ozs7Ozs7Ozs7Ozs7Ozs7Ozs7Ozs7Ozs7Ozs7Ozs7Ozs7Ozv/wAARCAFaAO4DASIAAhEBAxEB/8QAGwAAAgMBAQEAAAAAAAAAAAAABAUCAwYBAAf/xABNEAACAQMDAgQCBgcCCgkEAwABAgMABBEFEiExQQYTIlFhcRQjMoGR0QcVQqGxssFSVSQzVGJyc4KTlOEWJSZDZHSDkvA0Y4TxorPS/8QAGAEBAQEBAQAAAAAAAAAAAAAAAAECAwT/xAAhEQEBAQADAQACAwEBAAAAAAAAARECITESA0EiMlETQv/aAAwDAQACEQMRAD8A21raQzW5llaYsZZBxO4HDsBwD7Cq5baFT6Wmx/5iT/8A1XreUrakE8CWX/8Asaqp5AUwP4Vv9MyXS66kaJyRLPg9B57/AJ1St02RuluMd8Tv+dXTRDLNJn4UC79PTx8KOgu7ukFv9RPch8jJM7HH76snmCW9oEmm8xlLyt5789gOtLZWDQ9Tz2r0Cl2zI2EXHXvTImCnlmVN/n3WT0Bmb86EN9cF9ourgf8Aqt+ddurpmDN9kdBxiqtPQvPmQDaOeaZFwxiknYIPPuGLDJ+ubj99VvdyBtommyOv179fxqE0xVmKkqoH7NCqwOWxxjnIpkE5Ly7UkC6mGOpMzfnS86zfEkLeXGf9aasuZMxnuenSl0UZFweBjHFFkhodSvlA/wANnP8A6rfnQ82raiu3F/OMjP8AjSaolY+YRjr0IoRydx4Oe1RZxES65qy9NQnXHX6w1Zb6zqcp2nUbgk9PWaAIJ4bvzXIz5ZbqcmjeTDiTU9TSIsb6ZT/rDVUmq6qsQcahN7f400DPKzAc/Cq3iPlhi2AfxozOIwa7qhYKL+4z3+sNefXdVx6L2f5mQ0DhYW654615pd7DIC5PWjWQ6s9XvpEDPdzuRwQJWpvLeSKCRPNwMtid/wA6QWKBG9LgoR6lFN7q0MFiiwIQ8nPJzV6cuXoJ9WvfNIF5cAE8YkarBd6k6MyXtwfb6w1KDTroXCvJFsjI5Zh0o7Urq102zjRUDOw6jpToB2jas5zLqE+3vmUjFD6jrN0oKWt5cBk6sJWOaEuNSuLlMFtqDjg4oCIGSZAjcMecVGpx/dHHWdWWLP06ckDJPmHmhW8QayWOzUZ+PdzRt/AIrfC9hgikxQ8kg4J5pkb45RR8RayR6dQuP/ea0XgzUtRvNXliu7uWaMW7MA7ZAO5fzrIf4twOoPatR4GfOtzL/wCGY/8A8lpcw5SY1tufqnHtNJ/O1ekwSBXrfHlv/rpP52qbnd9mq4QuuoQVJycGly8jb25pjfZ3FQuRighEw4xRtU0eQBnp0qwxhVULnJwT8KmkLbTjt2xVbo+QuCfnQVyR7yzZynSrUiKxiQNujH2jmpJEwXy3AXvk0UsQMADjK9x2NAsmDPLhmG1a86iKEZ5Ld6PuLZYI1ZUyxGR3oAsWByv40QDM2SFAxgdD3od2EO9mI3Acir7rAl9GS2OwpZcb3V5N5I4yM0akTkulYkdMdD71AEbd37RqoR72Dc49s068L6cNU1lFcfUxfWSE9MCo3ck0pWKSTG1GI98VctmcMTxgVrZvFNyt5LFaRQR2wOI18kEACvDxTP0msLOUHr9UBmq5/fL/ABjUjy+K7gk4I4HTNO9V1K01BI/JsYrRgckxL1+dLHUsfXkA96jUt/YGQ5PFUrEzS8dDR6wxhs8lfjV0VspOU4BGMmq1ozRbNZLlFbjccVsW+ixPhipZeOegrO6NCVdpXBwgyD0FVXFy7uzDB5o4cptOr/N4qosq4x9kd6z/AIoTyrmKIYKImCPahobp/wBaW3rYDd91d8QyJNfSMWOCcfdRrjxyl4iWULsIHvVkGxZ4wg2kDqKpiBKHaNidj3xRMcI8wMo3FRyc0dKvv2EkcQxgp1OetLblTGRx16fCrr/eZgBJ6QMdaEe4QAEjjHNDjFBKhjyD860vgVl/Xcyg5xbN/MtZCUqHBBzk9DWl/R2hXxDcksebZsKf9JKl8Xl421ux2vgZ+uk/narn2KuW9OKqts7JMD/vZP52rshOQWxx3NVyii5lTccISD0ycZoWJ5JSwa35zw2eKJmOAHwGA5GTXD9FaMSFl56D2oqKKWY7UAORnirvLjP2l5PwqcYEUYK+oE9cYwKmAWBwcqaJoRoozlMjOOhqqJmVXiwQVORkdavdBL5gXkrjgjBqUQ91BBA5BzUNDTAbUBY5JwFxQksIeMmP0gGj9SjMEKSBiCGAJxmg0KyQOUPA9xVCeeMk9+v4UBLH6iMcU2uVPOCOKDmIJwoBNGoCWJihVePiRmtXpFr+pvCs92x23F+fLQH+yO/8aU6bp0k91FEFz5rBfxrT61qttb3K2TWMVxb2oCqWYgg98UZ5XemZVCGIK+qvBcuQPbjNOhqukMdz6Pyf7Mhqm8m0d42FvYzQyY4PmcA0NIzCHJ6AdhVEiMCoJJxxntR6gknapYEc47VXJGOuMZ46UXQbIQAqjJ980VGNgCgZ7muLGEXPU/jVlum2QE88596KYkm303aWIaTnj2pFcTyFsKMHnI7Edufen1w0usXaWlpGC2ACAMBfnQvibw1HpNlBNJemWQ5GzoOnajMs3KSxytLeRvtVVU+kZyc9zUr7fcTEudyjjGOgzmq7Es90q7Qy4xgDnNNJbZoZCs0bIw7EYqN25QlujH0GRSh6cdKHMghdtjdPhUry8VIxFCOBweK5ZxZhkeZht6iiz/S6RzPIQ+Rg5FHafoOoahGWtbaSUA8kDihmI+kl1GMe9bXQbDWTZRNPd/QtO3bzubaWHwqnPl8zphbnS54r1re4jeOVeCrDFaXwPYXNnrk3nqwBtmwSP85aq8V38ep648tufq0ARWPU470w8IXM8mpPE8peNYGIB6g7lqVLbeLQQNiN8jgyyfzmqrtg0bK5GGGBVM07Q28zb9irJLkjk/bboKVPOzrvJcdlHT+NWMR6/d7cIpJdcYOX5HyrOT6lqEN3ttRIhHUScqw7HHwptJFdzRkrG0bscbWw4/dR1l4cuL1RPLbPGiDbuJ8vP7+lGtk9KNE8VXK3qw6i6iJlIztwAe1b+y23CfVFW46fCkcvh208sGFg5XqresfcaZeH7E2s74kB+Genwozyss6G3NsPKZgCp24NAWNoI5nwQWU+3QGnd03IiP7QoOOEpKwAwzAc+9XHOXot1yB3txFHJtOSc579qTS4hgjEQJL4LseDmtJd2rSLhlJPQ1jbvUC2qPbbSEhXq2SOuMZo6cfE5mYueBg56UJ6gfWcgdOcVdDNI7yiQgxjcBgVRJcIvHqLA+3UVGmk8KYWS6v3XMdtESo/zjSeSRppWeTlnbJNaTQ7UXnhK4jtGXzpZeVJAIAx1qh/C0oTdc3ltAv+nk/hRiXsgfrxzjpU2ICjnJFOF0/QbPHn6hLcsB9mFMUvn+iz3ubWFooeMK7ZNF3XrG9nspTLbtsJGDxkGjpPFMwXE9naTZ94qDt9RtrKZxLYpcqwx6jjb8qKFz4anQmS1urdv8xtwBolIdS1IXt0XjtY7diANkYwKK0aymvLtYUHrPb51VJaW7Xry2zO6H7JkGD88VrfCNmlrDcX8uAFGM/xovK5OhUyrpxttJsVHnyj6xwOQvcmsf4rvlv9YWNCTFCNijOcmtDaXvm/rbWXHqVNkY9vak/h6wTfJrGoLttoOfV+23sKMceu6deFvD8NhCNQvIwJmXcqMPsL7/Os7ql+2p6xPOchGO1eOwp5rurzweH2uDhLnUD6UJ+xH24+X8aw8l2yQMykGRRnJ6Zo1wlt1DUbuGLdEAC5PDYprY6BqOpaWgt49qsMtI52rSvwvobXVu/iPX5ymnQDITHMrfD4UVqvi6+1/ZbWq/Q9NT7McZ2nGcDJo6Xb1A+raLqWiSxi5EbxyH0SxtkGtYPEGl6haQPqlrOJYk2gxPhfwpC97caz9G04xosVmmA27qe5NDanK0X+D74+OhBzRLPrJy9VaibS5u2fTmmw3US4yD8MU08BtIuszwvu4t2PI/zlrPQjZMDOdqk9UrXeDprebUZSikSLCRknqu5e34VL41y6mPXV1JFeXTYYpFK5C4PqO48Cgbu7fVUBlaK3Lf4uJzhifcUZeTCbUJ7MsF/whiSRkHk4FE3kMcJjHkyXbpjCIvlqDVjMA6HZarLKoaJFiAwZlfaWHyp1qWo6hHdWun2tuotWcLL1LYPGc1fawXICShgC55iKdBTe00lIRvcEN29WcVWOVmpR2MUJ8uMM+0de3yrlrpbW1xLMgCCTnA9+9MA2wAZqLsWquW1wqpGG5PxoSaORTuyAo6D41ORXzySPvoeQSEDDNj50WIySSlCxGcD7I5rPahFpskw8xR5v2sZ5I70/KS8BQDn40Bfaet1EwdNrYxkDBH31G+JE9tBI8ZhijSJWzuY44pfrNokcRe2YlS43qO9WXljJHMkRId+gLjgj+lEwwwpbyRCTd7gtyvy+FR0V6bC8wHlMyr+0Q1HzzZKpkbV9+TVGnPFa2xh7knpxVh2s27OcdMUR14Q7F1OAe+aBkcxnYDznk0a2VGB1HSl05JJ96Ch5VDncecVGJyzqpOQeaHkdokdnHGO3FUW9+JnXy3OB+FGpOjxGPl4Ip5e6rHbeFoLOBiZZDmbHBFZGO7eQCMnJH7qJnmaRdsrYFGbxazQbaO/8NTxyMsSmXMjZ52g/8qT3uqrrGs2uj2I22MbgDA+2RSEvIheNJZNsgJZQxwa5Zzm1uIriNQHiYFW9zTT49px4vuvpGuSRq31VtiJQR3FAaXo0msXv0XGIyd0rE/ZXvRGs3seqXv0qGAwuVBkG7O5vce1ONAWQ+GdYkgXF0Y8L74qG3jxZDxhrJvLmPTNM+psLT0QgdHI4zSqwh8qxKTDhuWB70xs/D11qE6pbQSOQeMDhaJ8R6PLpE8FqZ43lKbn8ts7fgarpx+Z/GOeHwYkmnLYUDue1LL+YXNwzoA3rwKOkLQaZgcEg5pNCGL+hMjPIPHNFk71C9a4TDA7MDvWr/RyzNrE5bOfozd8/tLWe1C1mKL5sZXPGXHBrRfo7iMetzBmyforY9sblqXw5+NFZASavdqqh5VmfZgZ2eo8mmk9xbW8kcaI0joOWbv7mkUGo3NlrF8sMK5eV9hI6tnqazLa1f3fiSOG6upHhMg8wBeCPbAqzxx+ba+sWxSYrOFAfGMUa+SKW2DExBQQwH2SRzimqj01uOHL1TjnmpADPSukYPHWuhPuFE1U23OD+4VW6oCB70QQBzwBS6/1rTdPkjjublVeRtqLjJJqNTtd5MZIGOh7V426E9x8TU4pI7lBJE2V9+lXbRjAoazmuaWJLZig3MAcEHFZmFLaXSglsGQwEA4bleea+gXEDSIy7QRj3rFWll+rfFTQ4XyrxTyf7QqV043Yyt7qMtlfth1kUY3YPSnthdLdorqeOvyrN+LtOMd4youwgnPp+1jmueFdXlSNoJgB2HyqO1mzprZ5iCyKcj3pfK+5wp5x7daILqUJLZzyKEkAJznHxoyFvrcSDhiR0IoJI1jXaI9nPtRsjkuQOT71UcZAPY8e1RueL7Hh92OaJlDyZCgDA6muoqLBkAdK5Fu2FR3PWjN9UjEO5v2se3SpQRrJlwpJHUVaSgjYFQ2Tg96lEREnpHJqpqoZVG34z8Kv0+/vNOke4tpShYYwT6T86qc+b6cZz1qLr5UZx1ND0bc+LNWmiMMTxwA9TCm0mktwBIwkdyXYerJya65lkkEcK+pj1xxWt07wX9JgW4uBknkAHFRbePDtlZ4JJLSEBSSRgmuJbQWQDDbJL1PwrU6n4euoGAtoWKnj5VntQ0TULWMPMoIY4JHOKpx5SqNfuy9laROxMp9bEjp7Uw/R+hbV7iXBAW3KfP1L+VZ/UGe6mIY8KuAT8K0fgFdmoyqTk+Qcn/aWpfGrM4l+pavNY+JrxUUbVnbk9yfj2rXaDYWcc/wBOtkTMvJbGSM9h8KwvieInW70qc7pm49uTWv8ABF4Z9Mmh3APHgA+wx1qxnnP47GyjwTkk5/jRqdOaogjXyVXbnA78mr/sj2rbyW68OXPFSPAryniuGqyGuYTNtG8qoPbvSv8AUWkxXX0o26vMOfMb1NRusalBp1nJPcSeXGi5Y9/u+NZTSNdk8SXN3FYxGBoY1kiE7YMinPIx2rNduMua2MRRvUgq08Cs/oOqTXTtFc27wTxuUkQ9M9iK0En+KZu4HFVjlMoS/uzBaO0RHmBfTn3r5Xqfi83l0sd5AqTwSZV0yAea0L67Ld3D3Fwpgs42Kje+wE5x16k8dBQ+sw6dqS/RprNYboxs0TYwWIGe4BrNd+HGcfSzxDKZZnVJG8uRFZM4OBWSt2eK9J353Pg+/FMrN7m+tvKEJneIFRhsnFJQ4gvCrllycggY6VHedN0qM9vFgMSRk4qEirtO0Hg+3WoaFexy24QElgMc0bIq+aUPQfuo53qlUyFUJdeTUI42JX4DvTGVYwxOM/E1SijeCmPiKi707kCBeSCepq1UbyRtxntjvUjFu9sHtir04G0EdKrKpImdVQrgnnntVckZQhF656+9Xyvt2nH/ACqt5lUjNBSqMsnIHJ/GqLo5fb8elEm5QOQwwB0zxmhLiQXFwqQDe54ABqNRo/BempeXclzKu6KM+nPc1vWbaMAcDtSnQLAWGmxpzkjJ+dMz75rUeXnfqvFs9QKz3inT7y4sWOm7fNbja3Ap8arPJGaqTq6+a6r4duLS2SWQglsBivY0d4OVY9ZliBywt2yf9pabeL7S5uo4Le02oJpgrs32VHXNUaPYR6b4leHcGka1ZsjuNy1i+O85bxY7xAjS+Ib7nAWZgPcmmvhvT9Y06RZpLOaO3lwSxHGPc0QmkLqXi+Tcm5BcOz/ADmt7p1k0No2LiWY5wVkbKn4Yqxef5MmC7V98Ct7irWYE+9CvOiwGSIggfaAr0TBgCM89K1rz4NUg15mwM1WCRUuoqsl15bC5bMiBkwRtP4Uo07R7TQGmbSrZImn+0xJYgDsPYfCtG8eScmqJFABUjg/CpXSXrC3S47pbqRnAKsclj1Jp2DkEHvQ8PGQowKtdgB1onK6xuv8AhSK7Z4YpjEzFmUMu9SCQTgdiMdR70p8VXZuzp9monjazTHnSqQxIHJz8cVvry3aaEMOSnIPtWe1HSTrKKnmuArZZDyePY1K6ceX+vluk6jNptw1xF1BOM0FqTPcXLykDcxOQOBmi7uAw6xPb4IZHPpI6UHITIxXdk96zXqyXsw8PXZhbYXyQea1YP0jDbuQeea+exu1rMJUznOPurXaTdNLCH3YJHPFSM2GUiNkDcMfE81yGE7wQeD3qRXHqZs5HXNSt2ywGc+2arnq1wV+yduOtRX0btxye5FdmZc4yM4oZpSSCWwCelUWyyL5JyfTml8kjF2GRj+lSlmVkIJ5zzVBZQuFPwqVuR6SVi25mOAPxp74H0ZbnUZr6cArF9gH3Pes04Vlxz04NbrwKQmjY6nzGpE/Jc4dNiGAUAdK9mqgTjPNdD8da28mJNVD5zwcVYWqBPNFCXcP0iNlY8AZrH6Hq66n+kS5ijIZLawdM+58xKZ+M/EKaLpEjqcTSAqg9zisN+ijzG8UXTyEktZuefculY5V04TrWgsdbOl+P7hJj/g8lwyMD0Ge9b4SO9p5akgvKwJHYZr5J4kjL65fkAnE7cjtX0TwlqaapoyeYwaSMBJV7hhxn76sa/LxmTkaPaR2+9IVCIo4UUTbcxrXbuAvGHEhG0dPeuWuNg7YrTluwTkfOpr2qs9OOtTBqsV1gKpdeM4q4mhruXZHx1PGaEVRTEl8Dhepoe51Oxs2QXU5Dv9lVUsT+FBN4ksLK5isIz51xI20opyeuCTS+88Z2lpcvGjJECrHJHXHH9Kzrp82tSl7ay2jTLMhiAwTnp86+eHxlHH4yaC2fzLNl8pyOcsO4pF4h1oarbo1vLcRRliJUU9T7048DeGdK8ua+e6jnlCHyouhQ46kHvRv4nHjbWW8SOT4lvLhGB3nOR8qSuGB3e45pnqRH06YEcrIRn5UB1BwBWK9E8CEs0gU8kt3rYaLGEh3BeCO5xWVhjae5VVXPIzW3s4Uht0DABs9+1Il8TedgCAvSrbRSdxHT2qmUqrjjg+1XwE87eR2qsfpC4LZxxxzmg53fAPQ0aygndtPx5zVE0YIA7Dp8aVYAkY9WHz7VDBwMHpRLqzZVuADU1g2Kzk4AP41G9BmNgp9PPvW88Nz6X4f0VDe3aLPJl2U9Rn4Vg5pRFyXJbJwM9PnXoII3dppGMkhxy5/pV3GefH6mPrltq2nagoNrdxvnkKG5q3BwSBXx+Ui3DSRAsRyWUkYPzrU+GvGE0RFtqTb4G4WUnJT5nuK1K4cvxWTY2YkIcAmoXd1Fbgu8gRQMkk8CkHiLxJZ6PbrdSTKQfs7T9o18i13xtquuK0Ly+XASfSmRkfGl5YzOO90X4z8SHxBrhWE5tIGIjOftHuaefosyfEtwTx/gb/zpWAt0AXPxrf8A6LD/ANpbn/ybfzpXK3Xb/wArtZzL4jv4ivoWZixqXhbWF0TXEubgOtnITG5P2V9jVGvXDxeIr9UJGZWyRVFtrdtaR7bu1+kouNvqwAflW465vHH2NtTsJIN/0uLY2MHeOc9K5benr24r594O0fT9SuG1GbY9yrFxBu4Unken3FbqzuhKfMyeeCCO9a15OXGcejLrxXQSBVHmBTyefhUlYlc471WF2aQeK72K20qUSyGISDYGGcqT0NNzJk8dqWalpUOq31mZ13JBIJMHo2OgNGuMkr4/cC8h1HCxs9zGAyPCpJK8YyflXdUjvnuFmawuYQyjf5gJyepP319uXSNOSR2S0jR3OWZRgmgtUsITCVEbEH41Mdp+abmPiouFihZfLG9+QSOg9qhb3nlujhmVQedpwwFa7xBoUhQPHEwQD7PH9Kzb6NJHYS3pKbIW2MCcHJ6VHWWUBcvvuZW3swLnBPUihWbGc8VYTyWJqplJbK9RWGjzwtBGXMh2nGftCn8pQdCB8BSDwusm10Qck4p9LbsiAZyw4b4VYzUlXfj4e9ERqFXp1oRW9QUHIXv71eZNq8EDvirGKkHUueMewxVMkiGPpyD7VW0wJbjp71S9wkeGcbsfZQftU1ZFxAjXzJfSp/eKHllkkj3L6Ys4U9j+dA3V9LBNDPNEjzSH6qB29KL/AGmH9PhVE01zf3KSSznapzsQegH4UakM7LTDPcPvZUbH2i38c1C7ha3lIiPmqpI5PBoWHaFxcSHPYA98dKkJZxxn6sgBs5wPvo13qH0hiSAFKnjDckVVcztbqWk9JQ4Knjbmgb5DbXX+M42888Gl8tzvLhwGVySMjmpuFuGGqo2q26W6TEmHJiUnhs9RWeSAqxDggg4INNEvCibVYhh0wOKomUvmY8kn1fOs2ufKS9xUAB0HFbj9FQ/7TXP/AJNv50rDjr0re/otgdNeuJXBGbRgAf8ASSoz+lPiCNj4kv2/Z880EYY2jIEeXIIyW4+VO9YtfM129bP/AHzHH31RDZou2SQb8nAUHk10dpeiyys7+2mWS08yC4BBEytxj5d610XiDUYYRjyhO6jczLwze+OxoE3cIiKyyBIEHAzj9/vS+XxRpUMbrFLvcHClkzn41WL36bT+KdUhuQHusqy5wFHFXWf6Q5bV1S6Csd2G3LjHyxWGunutc1Frq0R41ZQGO3A4q86JcXbbVfe6r+ypwfvofPG+vrNn4o068wJGMDuMqWGVP309tQkkYlVgwPQqcivjDafqtnDGoIUYz9oHFMrTxPPpJiiF20EnGR1VvfimuXL8XX8a+uBeSetV3FuJRyKRWHjGyk2x3zpbyld27d6SPnTG41q2+hmeOdCmMhgwwa108948pcB6raEWZeNQ6ryUz1HevkXiC9Ju5obct5MpDHPv8a+n3PiLTrXR5bi4nGGQkDOSfur4xdXi3l3NMFYKzcZrPKx6PxbN1AEYzkEVUzEDP7hXV2ljz0rzlVxg54rm7tf4NgXyndiemTzTm84OFwM9u9LfBUwNqUxz1wO9OL5MSbimc8A+xrbnb/IrILMRuwenAqwq3lgEYz8KouNa022uBDNKvmg8gKT/AAphBJFdRFoZUaPqxJxtFFtASQhVzg/L3oHfFHLHHNunlclgsfVT2+S+5phPObiVVtpFSBePOcEKx7498Usm26fBOFEqiQEStxvkX59h8KNQI9jFc3JnuZFLRHbhTxn2xUp4ZIAxX6uAZBUDHypha6daSpDJBmIY4ZssFP8AZx2z7ij5lkLKbmLy4Bj6wDKAd8nrRdZ1ZLcMNimRz1NXCWd42iLERswIA9OPnRtzHbHKWbRrD08zjc330ieeNXkXzDIR6cs2O9GpUb6BBGMyAufhnPxpU3qb3AHtV91cZO1ScAYwDwaoBx0rFrnyqts5qYlIUqc4PUV5iDnioAZNRhfaQCaYBuFB5r6L4BG3xDMqghBZtgH/AEkr55bStbyh15xX0D9HUwn1uVwxJ+itx/tJWp4318VdqgUatePnb9a3bIY7qokuINOiE14MDd6IV4JOOtX6pKIdUvXbBCyucYzk5PalVvpcl47XV+xJf1YJ5x2xWoTwr1mS41+/jeODZaRr6UHpHxOat0/QbeOdZpFLnsBwoFaKSyCrGIkAQAZGMYFWRo0KhhEcOcDI4xQ2foLbrEF2su2JT/Z4JHtRvmxpGfLvF8wZyRwAPhxUd2VbdASBmgmeBWMEyspbkBRg5NE9TlM7QjjfvPQe1K7hoyGVIcnuQf4VfL9IN2wtyV9ODg5OPmDUhaXNt6ZP2e/JOTRudFwtY3HmyyS5Ax5RGRUp5Fitj50pWID0pHkH+NNnjxGZBGA3VQwP5Urnt2ldY5UDAN6jigGtY/pSF9RjWeNjhEZiCv4GhrjS4dpaGMxL7K2QfxpqjIsZUxqefSR2qiSA5wEYbhxUUk+huDsUM248EijotIVotsrZJOMqwAzTMQIkag8yE4IPajkto/JEhteN2CSfv4odAdKuJtKkItCMDs5zmr9b8R381mI1sVDbsMUk6ioyqnmjNuPUeMGu3lqDGjeW4YZPpP4USyM5cXknlwXtsOYjtlhK8qfj8K29mLLXdHje5AhVkw0sRKlfw6n4Vl/owN6AkrK7xlG4ycY7/vpdo1/LpWpCBp8xOcBlPAz/AA+NGeUHa7bSaRKnliae2icmIvIcRfd0zTqxuYdS015AdzMB6wfsn2/fTaz8mdVQxJcxTDunA+FCarosWlWhuIGEaYOUYAYPy/CqmzcZ3TbvUNI1FojJmNyQN2DwDW2t7ZJmypkaOQFguAAwPtn2rC2kcuo6bLMrsGjJO8ck4NaLwrqFxcwKjXBdYyUXBwce2MUXlOulGvaSlnmZYQm3oc5Oe/76xb4S6fccZ5wvIr6b4lthJZEuCNi5OeTk9Sc/dXzKQAO/rznj0jipSXeKpjmvA8j410JxuPTPNcOCeBxWGUa8pwa7jn2r2PhRFsfOe4rcfovZf+kNwq5/+jY8/wCmlYRSQc9K3H6LST4juM/5G386UW+G96ol1m7j3AfXPx99Wx6cZ90ULENwQc5GB1NV6ndxxand7o8skrhcnAPJrsdysVvIyBSWAUsQeT36V0h288UkqiOObIXrkg4P31KP6SkIxll6AgYxVUQRVlYykNnkFsEfHFVXO2OASeYOB6ySOR75/pVFk8rtuDFSsfI+Ixz1pFNM2pGXY4XacMx4BPzrqyT6wRGHMdshIznBf5ewoz6HGkQjWVAGx0PHHHPvUbnTltaLEm7ejScc7xn8K9KG3KxMT7xkgMOvwrrWaZ2O+1wMgE4FX/Qkig3SyK47FSM8DntQ0Hcl4rZW2nOMbePzrkFpdJEZisuW+ztXINDtDLcXHUc8DkYH3UZFFMo2RK+B3znA9+DRfFeZVYbgQAeRt/5VY+6GQTEESk5UBcDHtRDPLEmx5mk3c4IOfniqLaylurhWfJGRy2efuqCVvBf3EyT/AFnLZDEcAUxuJrqDCqx7nAPX8Kg8BgjKLMCftAbuv41Vb6fPdyiaSbEK5OwgZIqs7qNkLj6UJJHAT2ZenPyomZpSH2lXHGVKA4+QxU0tFMjOXZsDn1cmhRGXcmQshLZJCgZon7CGCKKV7i5t8ehj3xx8PbmkEmlW+oaUbqAeW6nIwOMd60Wp3U1no8yvG8jT4C5HIFRsNlvoyIYWZ8ZAKkjI/rRregvhrW5bm3NsxjjOeHxyvv8AjWpvYIr/AE51kZZTIh2kDcBWP1GwaKaO+s4SsYILhVID/HBrQaVqSQ2s25htCArk5+7p70Zs/cIfBtpbhLyKU4KSFQCPuq+CzhsdTzFmMOw2gcAE96G8P3Ed3q92JiHUyHCgYPTNPL5BFGDtHGVZmGCeeMmjU9G6hdWU+kPNCVIA2kgg/cc89a+Y3DGSV3zhGbge9Odb1KKCDylTc5HJ2bVJ7dOuKzwZnbe7bjWbWf69LZRH5ahc5OSaqqTHPwr2MH3rKOAc8813b1zUlIz8aicnk0Hhk8VuP0W4/wCkM/GM2bfzpWHHwrbfotbPiS4A/wAjf+dKJfB+rzRDVL9JIyxMzDIJGBnr7UKioTErlweoYDNXa1dKmu3aSRI6CdgBvKk81VseR2ZY5FWQ8BSGIGPaukdJ4IdoYVx54LH1YDHOaDuFW9O0ykQgfZxjJrxa2ZtruQSeAEzx3ojy4jmTLKv7LBevz5oOuttboPrPVgLs5POKhaWgeRWnYBgQFVRkYq1LS2UtOZJCFx2GK6pt5o2EJlJUZyu0fuzRNevY7dbh5BKR5RwOD27UnSaS6mVSzgbicD3x3pidNRw4YSMy/aTcM9PaiILKK3VY1I3tksF6ge5osskBRafIwOHYsTgHv91MYLN7QbVy8jpy2DgfGjYwkKAtuUleFU8D45qm5mWXAhunkyMlWbBP39KMXlaBe2eaUea7Eg8uOlEiNUIaK5wVGB7gfEVyS2miKgiNNxBYvzn4CiY4LaQbWh2kekBRxmhoH6IJZxI1xwmAcNwaY+dFHgFvrAMY6Ej+lcktjE5WAIwXhgR/SuiTnAcSY7MO3woiyxu433jyXdyThQtUNcnAEdluwTnLcjHsOtHrb27qzKrwhVySoznNL7mwEChkmR1HseTnr174odFGpXTzOiG1+z9oscY54++iXu5JrYPFBDCkAHIJ59xUbyZ9vlk8Y/aHIx/HpQTXccdmyGIFydyuvHPvijpJ0vbVHnYxs+1AmDnGMfDNKL6/WCIxRy7kJxncOaAa/nMDb8F3Y/dz1paSbiRncAZ68dalrXhv4Tkjg8SRtMQyXGVUA9G7VsvEkSWj+abgBGBPqPBOcmsRps9rZXcFxKcCGRXwF64Oal4j8SS6/dZAMNunCRjv8TTemL1dKL6U3l0ZCcjOF+VRC4HtXgAOnFeJrDKR+41zPUGvZrhHFB3p0r2QAa9gdjVcjYQ+1DXnl2jg8njit7+iqynTWJ7uQHa1qyjI/wA5D/Ssp4d0Y6vexhhiMH1H3+FfX/DlhDZMViTbhMfwq51qXxlNU2Jr9/JIGz5rhSB0qh1e0aOSGb6wqevQZH/zimOpQRz6nfZyhWZhjPDnPFKjFJbKDLMG3cgOO3uD3x0+8VuOkELPbjiWLaQMNIOMD4/8qttbdbpvMiOY06KT9oZ64PPPwoZkjuSEmhdVP2jjrmjZrESELbyqD7k7cChVdzm8ujArN5OcsQnT4Z/dV4hjdEa3gz23e4qyJGskMbDzHf0lD/Hn3qe9GCeYDbJuwScgEVWaqeNhKsSHexBy2Oje1Skim04+Z5W8kYJHBx9/FXG7s4ImkiuIiQudpP3GlRu5dwaKQ4XIbjGSelQna9tRe5EayRKisTjHHy5HH7q6qRZIidRjjaTwQOvSqjdwACN7PcduQ44+/wBuKshijUA2zoHK8qcZP39DQphHJthbKAgj7J6H5dquheMIN47DOOnPwNBeZcsyLMjABf2B2/ga5PcwbEQcS5yQw2/uNGRoQSsSjhifsjd+7FQHmrI8ckbyFBnqOB8O9BNbsFBhcs5ACjdzk+wq5r24sfVMizDAwueV7DJ/Ghi2a+g8llLuqADjIOB8e9LLu4LSCPaEIORzxz8DQGpaxam6cQLhD1GMfM80qe5DDcuVyccHOAKOnHiZzTl2TBG0Ejcvf40n1G5WFpBvzj0gEfv47Vye8jiyEYkjtjBpRPM075Yk/Os2tW4s84ldxK59sVWZSe/J5qBYnANc6msudrpbIINcr2K6OlEeA55rhFdBwcjqK4xzmg917V0fEVzI7V0fGg90FVrG11OIVyMmpS8KB7+1PfDulM8onkHXpVkWRtdA0oaXpVp5cY39Sce9ajTSReOCOShOfvFAiRRYW4HGwDkHvTHT2Ek+/POwjH3it3xi3WO1h4f1heKzBXEzNhuhXPv70vac7vVkAgE5Xj4A0RriJJqd7yTIlwSFxwVye/bmqIYrmFDsYhWXLA8554pHWeDraWFGKOjIWG9gp4B9sGusYY4izTrx6sZC5PbilxNy8e54QhHJI7/hxVK2dqrKZ3dWHLZHIPahgmTXp42eS2TeMjtn4GhG1a7nYK0JRWzuC/l8atWIQwb45ISegCtz+dW2t3bxM0kqpI3Iyw+B5ouQOkIdInbaFyQxPBP4VZFazrFI0LMFX8B8c/KpTanpjQeUu5X4cNj+valb6+It/kbnDyAA59Q+OfagZwXDrIUngWRVHMi5BP3ijpJ7SZ8IwGwft8c/Os3NrcyqiyYYj7RBBzQp1aJpVVV2DqaaWNZbSy200hjkkVSDnByAOvy712W/gMWy5tkZW+0yPhgKzKa+kORGWXsHLfuqifWI7hwYUyMYyTjvzTUyVo7qaBJF+iXD4GCFxwT/AApZqep3IBiEgKYycHoR0/jS03UhChZH2gcLgcH7qHlCYyTvYew6VNXJHhK5kEkhJQDIA96gzl8Aliff3qtsKuSeKjv4OD94rOmoSFjnJP31WM1Mkk5JzXlHPNRiubcCuqMtg1IgY+FdwM8j76GIutQFXhVORXGi8vuD8aGKMc12ukVzv8KI4BUugxnHFer0cbzzIkan1HmhDDSNNk1KcAKWGeBjrWztIUskMeMEdBirfCmmw21qsrcFQdzYqyf7e6NQwZutdJOl39DbectbeVkkDoaZ6DKzag8bHkRE4+8VnbdmWbA9PuPanugc6uzf+HP8y0vjFhTq1rHJd3r4DSeaR1xj1mgLi9a0V/LIB+1gnjpwR++h9c067u/EN7L9OaKETlVjiPqwSMk11fDFpDMqXckrrkbi0pAxnn76TxuZnYJteeUxoFgJ6HJ2t99CX2tXEmTJbglhk7GGD8ab3sOiQX62ljp63Tn0Bepz7k0vTRLRGluNVEduhyVjQ8Hrwo780alKUvpbltqW6dcMTJjBqEktzsfAhGBj/HCn1npEFteRSyWSebMfq7dgcKp7n406is7GyuSpgCFCM4iAI5I5NMW8nzeaWVQsrRldpxkg4NeVLp48rayMrc58s4z8K0Gp3n6x13y1UbI3LlQeKbW3mBCq7WSMqQfYk46VMTGUMN6E+ss5AB1zG2KFm35INs/z2mtlqNxI+ozMLh9u4jhjjihIpX+kjazA5GDnrTGs2Ma6lWBZWx7gdKvjcqpETjcRz6cVtI3Vpcv6iucg8jNHxiWJclRtQH7KAsCfemM5jARWt/MSIYZZRnqqk0VHo+rTEsLK4K8g4U1toZZRcGRWAkOAX6ZH51CJJxctumKtvOXzjt7UwxjTo2rOFRbGcnofTVtr4a1aaNpDBtRTjJbua0kk84k3oWY7sbmOfeoQ3EyxSdQCR9k4wM8EU+YfJcPCvlw+Zc3I3HOEjBJGOufbrS7U9OisWRopN8bEjJ+FaEySoj+WxDMxU5HPbqaUaoAd6HAYdSP7VMXCkggnjGea8GPwOK0Mdtb6v4U8yKNY7qyznnmRfjWd2fj8KziRLeMkmqy3sOK6VqPQ5/fURMKCM9+1RIweeKkDj41NY/M4QZPxouKcE+nbknoBWk8O6SGkTcMu3J+FBWVj69zrls8Vo9PZrQh06jityLmNNmG0tzGMcr0pPdSNyI1OB1oma6M9sSVIyQN2Pel0kioCm7OefnWnOORS7ZMs2OOprUeHNrXjPuyTEf4isY7kOuMGtJ4OkZtWkU9Bbt/MtZvi8p0U6vf/AEbVdRTcFxOzDI5+NQvLu51WZAm+OJkCF88sPl867qtnG3iO8ml5Uyt24AziptOYrKF2ZRGrFV2nGMc8irPFRuYLfSHkaBVUBVcSynLMcZPwHNKsT6w76xdNizgfbCvPqbrV1wZ/EN9HYxyBYkAMrluw+NRluZJVOlw7REnCoBxn3oSCIJpVQapOS2W2AkgkjHbPeq9Z1ExqElJRy+WBPTP8fvqbosipH5jKlqoLNxjzMcDj4Cs/qV02o6unTGR/Ciu6KqyXj3BG1c8Fz060/wBOMfkbnhLNJJjr7EYpf5TWdjGjJ6pTkEntR1i/lX0cSEnbHkhTnbn/APVI0FuRiWUkKNrEek8HmqlyzqV2ueNvPJ5rs7NMwRACC2eo96n5YUKxjUKRxtHSqv6ExMvmIzqdgOMe33/fTBZIxd7V8zrwc7vuNKsq8m0oMbgcZ6/OjnEYuPqgQd24EdKjNFwjMjL5Z3FjlgOSKEjidboKYiy8HBBJotSWnUcRckenqeeaqQEy8M5K46dSearIW5hkSMuoKRsxG0e1DO6vFtUqfT0Ax0ol5SftFGG7JDHPzzVKKWO5CGCg5bt8qjUCeZtlLMzHc4JBoG7XduIIbBzuIph6WmMgUEYDYAzg0He4KjG1Se2ecUaD6NqDabfMGwyyek8cVDXLQWGrzQrjYTuUjoQeaDm4nJ5X2FNdakN1p1hcEAlUKFs8nHvWGCUEk9akGx2qIznp3oiCAltxB4oTt2CIvxsyPcUzht1THp6danDEqAHNXkD44rUjciabQ2BxR1qS5wq5PsKAXBOQelONPvPo+Nyrz7dqqcvBt1G0NiIOjnBI9qUSYyf7QpneXQnbKsD8cdaAnG7jvSscS6RiJQxbpWp8ESb9Wl9hbt/MtZmePc2MgCtH4FUjWJhnIFu38y1L4vL+oPXr6K31KdD6n+lMNuOSM5pYbo3No8caesk9f2c//BV+swZ8Taixyd0jHjkgD+FBBvMsvJtwMq+Wkxzj2qzxZJjwEdkBBaP5ilQWkA79/wB9XW0YWcTRRlhgEHGcnriqHnQQJBEm1k4bvke5oy1na1MTzZCx5IHQZNVaEvpRBbyW52rJIdz7Tn1c/nS/S7Z5Ljz1BYjhT1x7n8KheSb5mcZMr5wD2+NNrBVt9NnkfcpCjy2x79fnUFV66y6jDF5pwB9punBq2zJmuZ5ACSd2COOADSuAyv59zztQlQT7kcCmFurwWxQKThRuP40FJkBk9J27T/8AujnXfaBkfb7fCl8ar57bgGPx/j86NtGP0d9iK4K45GT91CoAMMM20OQOSKJRwswc7GI+0Rz1HQV54h5R4ADsuBjPf3NeY/Z+rAwcFgpAog5WZXZVjAJ5UkYx8qlDvnu0AZVD4GCOmKpjCB0c7ipXknscfGpm4Ecsal1ARS3AwWOenFGMen2wS7MBt5wygcfcaEt/KkZuuxt2MjHNExzxvcruUhyRgAdB3/Cuxqkm7y8s2csjKBx70aJ3QA+jaoC4HNC3cOYT6iCe5plc2yLMFaIYJZfT2NB3MKunA25AKknmjUI5VPcc4xn3pjp1s+paU1so3SwyMVUH5UDNCwJyeT0X4VfpV5+qtRhutu5Q3rGftCsp4AUfR7opMuNp2kEdDT5IkEQKAc/voLxaITr1xJAw8qfEqkdMEZrmjXJlj8liDtPU0nScaYBD2PSp57Z59q65H+10qlmwcqDnsa06Jqdr46e9EKSercUvaU7jkHnvUvOMY55WqHcL+jd1NclYswahLS5V/ScDirSD9piKjGdoTEknOK0HgVs6vOP/ALB/mWs7Mp471pPA4/62kPf6M2f/AHLUvicv6lGuQO/iC7YsyRtMwO39rnmhvTaXBVHATldx54/rxTDWy0mq3sUa7mWVmPwGTSi/uYzHHAuWlA2qe+Ks8WeIoh88hQvPBbrkVLWb2JXVVQxpGgHPXirCkNvpakyfXbiWGOi/Okt009+z7U+qTl27YqqIs4Dfz+dtyucIcdB3NXTSxKxiVvT0Ck5wcdvwqVrI8EQIG0MAAuegoeJGN2ZFUNgg59gTg1ARbq+be3JGJZFdzjjjofxom4ikilZXcNx6uRx14qEC4macEsobap7EDuK5LIMyqc4I4U9TzVRUrrvc7VJGcfKr7MsYj1GBwM4FCxh2mcqegH2jwaOsIisZC4+zg479aLaJkwtnGd4DluRg4UcYPzqu4AQIBOGIww5PU9q5cBI4xhh06446VCRjJa7lIJwT05xRldG7703eojI5zzxUriJmVJQpx6gAO+OaqWdhKi5I3IPTjr8q6zo5DsSWbjHuagtiMyzBWSVeM+leM88Guq7IdpGwnpn5dM1Ev9eh5688/wBO1eedjISBxIcHig9IqAIdzYLes9Svt+dCXEatbRtGmWCYJJ+1zweKYXEiOq56heMD4dvwoFcPbYj3BhkE44xnihCS7jMdwcxlVz3GCKFudoQH1AZ3YIxTqUeeoWQ7yADknp+NCSs0MWCBKjdmHNSrSS6aSWJGyW2DaB7Cpadc/R7pXONp+HNFNbkHMYO1uqnqKXSRGCU4PX37VljztrlkRwCBwfxqDqM5HFL9OmDQjLH0iiGctnGRXSOkrzEY45PtUQVOM8jHSuerJ44+FT4CYIx7UVZFlE+yeO470Wsp24L5NDIBtx8KgZcNwDRBztkcE1ofArZ1mZc5/wAHb+ZaycNwkq/ax75rVeA+dZmP/hm/mWpfGeX9SzxHP9E1i9kydzyOq4OD1NLtJgt1u1ubzc8RByR+GaI8Srv8Q33mZKLMQAO3NUXjbbGKCEYYJhiD1BOf60nhPAjs99di1jYrEuRz1++rWCrbG2UFRkZXsfn71odD0rS20yykmgYyzX8ds7+aVzu5zjFEnwrayW19exaixVkEse6HkcMcNgnA9PWqn0yl/OVjWdQewPwNDswSzEi5WSYbc/5vc1o9O8NR6poaXj3kgEzBQqx7o0zIsfJz9rnOPajIvB8DR27QX8j+dIVyYM4QZz3xu9J4+ND6hJ5TCJVQ7kBGDjpx/wAqGnkxOQcAbTk4rTa1oVvpkdr5c0srNc+U7MuF24UjPPB9VXP4OtWVgbmRWeZVSQr9WFLsNuc+psL0+IofUY6EsXLD1ADAB4phby5jdF2g4HOPnT4eCY0tZJY76RmRwFzBgkZUHIzkEbv3V6Lw/bW/iE2Ms8zobZplZVAYkKSBjPwofUZ6ZS0IyN3o4965Eu2FgGyem0j8a2Vz4VtJ7iNYLqRYTkOvlhipATvnkev91KZ9Egj1vT7BJJNtxGTJLsyMgnO0Dr0ofUpU/pjQyL3xhTxj/wCGvbgIkwcYYk4I47fdWml8JwLAYxdP9ISRuWUbWUFMd+D6v3VI+EYGnkVLiUEKpDeRwpO7lueB6OvxFE+oyzRIxidd24gg88VYSPMLhee5yfxrTR+EYUnRJrySQDBdY4PUSWAyvP2eevag9J0eyvbi7WV5tsNz5Y2f2fV3/wBkVF+oSuQ6rGFddvLHuSc1TBKimSHaAB1DHnGRWmu/DMMOmT3yXhOBujHldtqthiCdp9WPuqm18K28loL838UQkjyysozydvv/AGsCh9TGcmI2lgAeBgA/x/ChZYxKuQuHI6GtjL4XsrSTE9zJsyq7DHhzl9vPq4HfNB61oFtpunzXSyStJ5iLGduECsW4B/aI2jPTFU+oxVxD6ehGOxPSvOIr622NEN/+d+damLR9PubC28+Xyrq6G1G3E4bdjpjGMZ71NPCdqwaNbubcHHqMOCF2k4xnrxV/52ud/NxnVYqzt5IJftDbnkA9KZHAXH9abaf4atJtR1K2lmLtAAIZMlQWJ7j5UddeG7VxLJaXLJGBlN4yq4Cn1NnjOeKThcJ+bjLjMAHOc9+alklRgA/0rQT+GIIN3mX7oNwQbogCWLbc9fs9waVazpyaVerbxzNIGTJ3IVI5I6fdS8bG+P5OPK5AmScEk5HSouvB6fA1HzSFO4Y4rnm5GQpJ9qjbiqy+pQDj49a2ngBidYlB/wAlP8y1jFk3AfDtW08AjGsy5/yZv5lqXxnl4W6um7xPfZPHnnr70nkJmudqd27V9gfS9PklaV7C2aRjlnMKkk+5OKgujaUj710y0VvcQKD/AApqTk+SM8hmWBWO2Jhkk9G9qvZglyE3kpsBYZ/ca+q/qbS8k/q20yxyfqF5Pv0rn6l0rn/qyz56/UL+VNPp8pXUL02rack+LTdny9o989euMgHFdTek8ZDOGXoQ3Svqq6JpK/Z0uzHyt0/Ku/qfS85/Vtpn38hfypp9PmdwGW13SZG4AqSSc80qkuZd+Gchd27jpX2JtI0xxhtOtWA7GFT/AEqH6i0f+6rL/h0/Kmk5PlFlK5lZXkk2sCcZ74q9ZOSS8hbbkHJ5xX1EaJpKnI0uzB+Fun5V0aPpi9NNtB8oF/Kmn0+XRysyMys/IP7Xao7nyjhyWAwvw++vqf6o0wDA060/3C/lXf1Tpv8Ad9r/ALlfyqafT5sm9g8gkbvkdfvzUbq6uY7QwpM3lsVZgD9ojv8AgTX0v9U6bjH6vtce3kr+VeOk6aRg6da4/wBSv5U1Pp8zWQhkKSPuAxk5J57VxHYTNhioIJIHHSvpv6p03GP1da4/1K/lXP1Rpn93Wv8AuV/Kmn0+amaR2kRSSmMjn+lBysysdzFgFHGeetfWBpenA5FhbA+/kr+VcOkaYeunWp+cK/lV0+nzOOYFmBkL+rH/AM+VcePdGrtMQA2MHnP3V9MGj6WOBptoPlAv5V79UaYeP1daf7hfypp9PlUy4AZMk9gQRQpMsbkMSMkZO419i/VthtC/QrfA6Dyl/KoNo2luctpto3zgX8qmn0+M3EbMHIc4cdc1VbNJFF5TOTjr8a+0/qPSP7qsv+HT8q4dB0cnJ0mx/wCHT8qafT44Dkks5OemTUWyxZnYk+5OTX2X9Q6P/dNj/wAOn5V79RaP/dNl/wAOn5U1fp8WkA7AtgV0K3Bz91faP1Do/wDdNj/w6flXv1Fo/wDdVl/w6flTT6fHEiLsCG/dWv8AAJJ8QTewtW4/2krajQ9IHTSrIf8A46flV1vp1jaSGW2s7eFyNpaOJVJHtkD4Ut6S8un/2Q==%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8" descr="data:image/jpeg;base64,/9j/4AAQSkZJRgABAQAAAQABAAD/2wBDAAoHBwgHBgoICAgLCgoLDhgQDg0NDh0VFhEYIx8lJCIfIiEmKzcvJik0KSEiMEExNDk7Pj4+JS5ESUM8SDc9Pjv/2wBDAQoLCw4NDhwQEBw7KCIoOzs7Ozs7Ozs7Ozs7Ozs7Ozs7Ozs7Ozs7Ozs7Ozs7Ozs7Ozs7Ozs7Ozs7Ozs7Ozs7Ozv/wAARCAFaAO4DASIAAhEBAxEB/8QAGwAAAgMBAQEAAAAAAAAAAAAABAUCAwYBAAf/xABNEAACAQMDAgQCBgcCCgkEAwABAgMABBEFEiExQQYTIlFhcRQjMoGR0QcVQqGxssFSVSQzVGJyc4KTlOEWJSZDZHSDkvA0Y4TxorPS/8QAGAEBAQEBAQAAAAAAAAAAAAAAAAECAwT/xAAhEQEBAQADAQACAwEBAAAAAAAAARECITESA0EiMlETQv/aAAwDAQACEQMRAD8A21raQzW5llaYsZZBxO4HDsBwD7Cq5baFT6Wmx/5iT/8A1XreUrakE8CWX/8Asaqp5AUwP4Vv9MyXS66kaJyRLPg9B57/AJ1St02RuluMd8Tv+dXTRDLNJn4UC79PTx8KOgu7ukFv9RPch8jJM7HH76snmCW9oEmm8xlLyt5789gOtLZWDQ9Tz2r0Cl2zI2EXHXvTImCnlmVN/n3WT0Bmb86EN9cF9ourgf8Aqt+ddurpmDN9kdBxiqtPQvPmQDaOeaZFwxiknYIPPuGLDJ+ubj99VvdyBtommyOv179fxqE0xVmKkqoH7NCqwOWxxjnIpkE5Ly7UkC6mGOpMzfnS86zfEkLeXGf9aasuZMxnuenSl0UZFweBjHFFkhodSvlA/wANnP8A6rfnQ82raiu3F/OMjP8AjSaolY+YRjr0IoRydx4Oe1RZxES65qy9NQnXHX6w1Zb6zqcp2nUbgk9PWaAIJ4bvzXIz5ZbqcmjeTDiTU9TSIsb6ZT/rDVUmq6qsQcahN7f400DPKzAc/Cq3iPlhi2AfxozOIwa7qhYKL+4z3+sNefXdVx6L2f5mQ0DhYW654615pd7DIC5PWjWQ6s9XvpEDPdzuRwQJWpvLeSKCRPNwMtid/wA6QWKBG9LgoR6lFN7q0MFiiwIQ8nPJzV6cuXoJ9WvfNIF5cAE8YkarBd6k6MyXtwfb6w1KDTroXCvJFsjI5Zh0o7Urq102zjRUDOw6jpToB2jas5zLqE+3vmUjFD6jrN0oKWt5cBk6sJWOaEuNSuLlMFtqDjg4oCIGSZAjcMecVGpx/dHHWdWWLP06ckDJPmHmhW8QayWOzUZ+PdzRt/AIrfC9hgikxQ8kg4J5pkb45RR8RayR6dQuP/ea0XgzUtRvNXliu7uWaMW7MA7ZAO5fzrIf4twOoPatR4GfOtzL/wCGY/8A8lpcw5SY1tufqnHtNJ/O1ekwSBXrfHlv/rpP52qbnd9mq4QuuoQVJycGly8jb25pjfZ3FQuRighEw4xRtU0eQBnp0qwxhVULnJwT8KmkLbTjt2xVbo+QuCfnQVyR7yzZynSrUiKxiQNujH2jmpJEwXy3AXvk0UsQMADjK9x2NAsmDPLhmG1a86iKEZ5Ld6PuLZYI1ZUyxGR3oAsWByv40QDM2SFAxgdD3od2EO9mI3Acir7rAl9GS2OwpZcb3V5N5I4yM0akTkulYkdMdD71AEbd37RqoR72Dc49s068L6cNU1lFcfUxfWSE9MCo3ck0pWKSTG1GI98VctmcMTxgVrZvFNyt5LFaRQR2wOI18kEACvDxTP0msLOUHr9UBmq5/fL/ABjUjy+K7gk4I4HTNO9V1K01BI/JsYrRgckxL1+dLHUsfXkA96jUt/YGQ5PFUrEzS8dDR6wxhs8lfjV0VspOU4BGMmq1ozRbNZLlFbjccVsW+ixPhipZeOegrO6NCVdpXBwgyD0FVXFy7uzDB5o4cptOr/N4qosq4x9kd6z/AIoTyrmKIYKImCPahobp/wBaW3rYDd91d8QyJNfSMWOCcfdRrjxyl4iWULsIHvVkGxZ4wg2kDqKpiBKHaNidj3xRMcI8wMo3FRyc0dKvv2EkcQxgp1OetLblTGRx16fCrr/eZgBJ6QMdaEe4QAEjjHNDjFBKhjyD860vgVl/Xcyg5xbN/MtZCUqHBBzk9DWl/R2hXxDcksebZsKf9JKl8Xl421ux2vgZ+uk/narn2KuW9OKqts7JMD/vZP52rshOQWxx3NVyii5lTccISD0ycZoWJ5JSwa35zw2eKJmOAHwGA5GTXD9FaMSFl56D2oqKKWY7UAORnirvLjP2l5PwqcYEUYK+oE9cYwKmAWBwcqaJoRoozlMjOOhqqJmVXiwQVORkdavdBL5gXkrjgjBqUQ91BBA5BzUNDTAbUBY5JwFxQksIeMmP0gGj9SjMEKSBiCGAJxmg0KyQOUPA9xVCeeMk9+v4UBLH6iMcU2uVPOCOKDmIJwoBNGoCWJihVePiRmtXpFr+pvCs92x23F+fLQH+yO/8aU6bp0k91FEFz5rBfxrT61qttb3K2TWMVxb2oCqWYgg98UZ5XemZVCGIK+qvBcuQPbjNOhqukMdz6Pyf7Mhqm8m0d42FvYzQyY4PmcA0NIzCHJ6AdhVEiMCoJJxxntR6gknapYEc47VXJGOuMZ46UXQbIQAqjJ980VGNgCgZ7muLGEXPU/jVlum2QE88596KYkm303aWIaTnj2pFcTyFsKMHnI7Edufen1w0usXaWlpGC2ACAMBfnQvibw1HpNlBNJemWQ5GzoOnajMs3KSxytLeRvtVVU+kZyc9zUr7fcTEudyjjGOgzmq7Es90q7Qy4xgDnNNJbZoZCs0bIw7EYqN25QlujH0GRSh6cdKHMghdtjdPhUry8VIxFCOBweK5ZxZhkeZht6iiz/S6RzPIQ+Rg5FHafoOoahGWtbaSUA8kDihmI+kl1GMe9bXQbDWTZRNPd/QtO3bzubaWHwqnPl8zphbnS54r1re4jeOVeCrDFaXwPYXNnrk3nqwBtmwSP85aq8V38ep648tufq0ARWPU470w8IXM8mpPE8peNYGIB6g7lqVLbeLQQNiN8jgyyfzmqrtg0bK5GGGBVM07Q28zb9irJLkjk/bboKVPOzrvJcdlHT+NWMR6/d7cIpJdcYOX5HyrOT6lqEN3ttRIhHUScqw7HHwptJFdzRkrG0bscbWw4/dR1l4cuL1RPLbPGiDbuJ8vP7+lGtk9KNE8VXK3qw6i6iJlIztwAe1b+y23CfVFW46fCkcvh208sGFg5XqresfcaZeH7E2s74kB+Genwozyss6G3NsPKZgCp24NAWNoI5nwQWU+3QGnd03IiP7QoOOEpKwAwzAc+9XHOXot1yB3txFHJtOSc579qTS4hgjEQJL4LseDmtJd2rSLhlJPQ1jbvUC2qPbbSEhXq2SOuMZo6cfE5mYueBg56UJ6gfWcgdOcVdDNI7yiQgxjcBgVRJcIvHqLA+3UVGmk8KYWS6v3XMdtESo/zjSeSRppWeTlnbJNaTQ7UXnhK4jtGXzpZeVJAIAx1qh/C0oTdc3ltAv+nk/hRiXsgfrxzjpU2ICjnJFOF0/QbPHn6hLcsB9mFMUvn+iz3ubWFooeMK7ZNF3XrG9nspTLbtsJGDxkGjpPFMwXE9naTZ94qDt9RtrKZxLYpcqwx6jjb8qKFz4anQmS1urdv8xtwBolIdS1IXt0XjtY7diANkYwKK0aymvLtYUHrPb51VJaW7Xry2zO6H7JkGD88VrfCNmlrDcX8uAFGM/xovK5OhUyrpxttJsVHnyj6xwOQvcmsf4rvlv9YWNCTFCNijOcmtDaXvm/rbWXHqVNkY9vak/h6wTfJrGoLttoOfV+23sKMceu6deFvD8NhCNQvIwJmXcqMPsL7/Os7ql+2p6xPOchGO1eOwp5rurzweH2uDhLnUD6UJ+xH24+X8aw8l2yQMykGRRnJ6Zo1wlt1DUbuGLdEAC5PDYprY6BqOpaWgt49qsMtI52rSvwvobXVu/iPX5ymnQDITHMrfD4UVqvi6+1/ZbWq/Q9NT7McZ2nGcDJo6Xb1A+raLqWiSxi5EbxyH0SxtkGtYPEGl6haQPqlrOJYk2gxPhfwpC97caz9G04xosVmmA27qe5NDanK0X+D74+OhBzRLPrJy9VaibS5u2fTmmw3US4yD8MU08BtIuszwvu4t2PI/zlrPQjZMDOdqk9UrXeDprebUZSikSLCRknqu5e34VL41y6mPXV1JFeXTYYpFK5C4PqO48Cgbu7fVUBlaK3Lf4uJzhifcUZeTCbUJ7MsF/whiSRkHk4FE3kMcJjHkyXbpjCIvlqDVjMA6HZarLKoaJFiAwZlfaWHyp1qWo6hHdWun2tuotWcLL1LYPGc1fawXICShgC55iKdBTe00lIRvcEN29WcVWOVmpR2MUJ8uMM+0de3yrlrpbW1xLMgCCTnA9+9MA2wAZqLsWquW1wqpGG5PxoSaORTuyAo6D41ORXzySPvoeQSEDDNj50WIySSlCxGcD7I5rPahFpskw8xR5v2sZ5I70/KS8BQDn40Bfaet1EwdNrYxkDBH31G+JE9tBI8ZhijSJWzuY44pfrNokcRe2YlS43qO9WXljJHMkRId+gLjgj+lEwwwpbyRCTd7gtyvy+FR0V6bC8wHlMyr+0Q1HzzZKpkbV9+TVGnPFa2xh7knpxVh2s27OcdMUR14Q7F1OAe+aBkcxnYDznk0a2VGB1HSl05JJ96Ch5VDncecVGJyzqpOQeaHkdokdnHGO3FUW9+JnXy3OB+FGpOjxGPl4Ip5e6rHbeFoLOBiZZDmbHBFZGO7eQCMnJH7qJnmaRdsrYFGbxazQbaO/8NTxyMsSmXMjZ52g/8qT3uqrrGs2uj2I22MbgDA+2RSEvIheNJZNsgJZQxwa5Zzm1uIriNQHiYFW9zTT49px4vuvpGuSRq31VtiJQR3FAaXo0msXv0XGIyd0rE/ZXvRGs3seqXv0qGAwuVBkG7O5vce1ONAWQ+GdYkgXF0Y8L74qG3jxZDxhrJvLmPTNM+psLT0QgdHI4zSqwh8qxKTDhuWB70xs/D11qE6pbQSOQeMDhaJ8R6PLpE8FqZ43lKbn8ts7fgarpx+Z/GOeHwYkmnLYUDue1LL+YXNwzoA3rwKOkLQaZgcEg5pNCGL+hMjPIPHNFk71C9a4TDA7MDvWr/RyzNrE5bOfozd8/tLWe1C1mKL5sZXPGXHBrRfo7iMetzBmyforY9sblqXw5+NFZASavdqqh5VmfZgZ2eo8mmk9xbW8kcaI0joOWbv7mkUGo3NlrF8sMK5eV9hI6tnqazLa1f3fiSOG6upHhMg8wBeCPbAqzxx+ba+sWxSYrOFAfGMUa+SKW2DExBQQwH2SRzimqj01uOHL1TjnmpADPSukYPHWuhPuFE1U23OD+4VW6oCB70QQBzwBS6/1rTdPkjjublVeRtqLjJJqNTtd5MZIGOh7V426E9x8TU4pI7lBJE2V9+lXbRjAoazmuaWJLZig3MAcEHFZmFLaXSglsGQwEA4bleea+gXEDSIy7QRj3rFWll+rfFTQ4XyrxTyf7QqV043Yyt7qMtlfth1kUY3YPSnthdLdorqeOvyrN+LtOMd4youwgnPp+1jmueFdXlSNoJgB2HyqO1mzprZ5iCyKcj3pfK+5wp5x7daILqUJLZzyKEkAJznHxoyFvrcSDhiR0IoJI1jXaI9nPtRsjkuQOT71UcZAPY8e1RueL7Hh92OaJlDyZCgDA6muoqLBkAdK5Fu2FR3PWjN9UjEO5v2se3SpQRrJlwpJHUVaSgjYFQ2Tg96lEREnpHJqpqoZVG34z8Kv0+/vNOke4tpShYYwT6T86qc+b6cZz1qLr5UZx1ND0bc+LNWmiMMTxwA9TCm0mktwBIwkdyXYerJya65lkkEcK+pj1xxWt07wX9JgW4uBknkAHFRbePDtlZ4JJLSEBSSRgmuJbQWQDDbJL1PwrU6n4euoGAtoWKnj5VntQ0TULWMPMoIY4JHOKpx5SqNfuy9laROxMp9bEjp7Uw/R+hbV7iXBAW3KfP1L+VZ/UGe6mIY8KuAT8K0fgFdmoyqTk+Qcn/aWpfGrM4l+pavNY+JrxUUbVnbk9yfj2rXaDYWcc/wBOtkTMvJbGSM9h8KwvieInW70qc7pm49uTWv8ABF4Z9Mmh3APHgA+wx1qxnnP47GyjwTkk5/jRqdOaogjXyVXbnA78mr/sj2rbyW68OXPFSPAryniuGqyGuYTNtG8qoPbvSv8AUWkxXX0o26vMOfMb1NRusalBp1nJPcSeXGi5Y9/u+NZTSNdk8SXN3FYxGBoY1kiE7YMinPIx2rNduMua2MRRvUgq08Cs/oOqTXTtFc27wTxuUkQ9M9iK0En+KZu4HFVjlMoS/uzBaO0RHmBfTn3r5Xqfi83l0sd5AqTwSZV0yAea0L67Ld3D3Fwpgs42Kje+wE5x16k8dBQ+sw6dqS/RprNYboxs0TYwWIGe4BrNd+HGcfSzxDKZZnVJG8uRFZM4OBWSt2eK9J353Pg+/FMrN7m+tvKEJneIFRhsnFJQ4gvCrllycggY6VHedN0qM9vFgMSRk4qEirtO0Hg+3WoaFexy24QElgMc0bIq+aUPQfuo53qlUyFUJdeTUI42JX4DvTGVYwxOM/E1SijeCmPiKi707kCBeSCepq1UbyRtxntjvUjFu9sHtir04G0EdKrKpImdVQrgnnntVckZQhF656+9Xyvt2nH/ACqt5lUjNBSqMsnIHJ/GqLo5fb8elEm5QOQwwB0zxmhLiQXFwqQDe54ABqNRo/BempeXclzKu6KM+nPc1vWbaMAcDtSnQLAWGmxpzkjJ+dMz75rUeXnfqvFs9QKz3inT7y4sWOm7fNbja3Ap8arPJGaqTq6+a6r4duLS2SWQglsBivY0d4OVY9ZliBywt2yf9pabeL7S5uo4Le02oJpgrs32VHXNUaPYR6b4leHcGka1ZsjuNy1i+O85bxY7xAjS+Ib7nAWZgPcmmvhvT9Y06RZpLOaO3lwSxHGPc0QmkLqXi+Tcm5BcOz/ADmt7p1k0No2LiWY5wVkbKn4Yqxef5MmC7V98Ct7irWYE+9CvOiwGSIggfaAr0TBgCM89K1rz4NUg15mwM1WCRUuoqsl15bC5bMiBkwRtP4Uo07R7TQGmbSrZImn+0xJYgDsPYfCtG8eScmqJFABUjg/CpXSXrC3S47pbqRnAKsclj1Jp2DkEHvQ8PGQowKtdgB1onK6xuv8AhSK7Z4YpjEzFmUMu9SCQTgdiMdR70p8VXZuzp9monjazTHnSqQxIHJz8cVvry3aaEMOSnIPtWe1HSTrKKnmuArZZDyePY1K6ceX+vluk6jNptw1xF1BOM0FqTPcXLykDcxOQOBmi7uAw6xPb4IZHPpI6UHITIxXdk96zXqyXsw8PXZhbYXyQea1YP0jDbuQeea+exu1rMJUznOPurXaTdNLCH3YJHPFSM2GUiNkDcMfE81yGE7wQeD3qRXHqZs5HXNSt2ywGc+2arnq1wV+yduOtRX0btxye5FdmZc4yM4oZpSSCWwCelUWyyL5JyfTml8kjF2GRj+lSlmVkIJ5zzVBZQuFPwqVuR6SVi25mOAPxp74H0ZbnUZr6cArF9gH3Pes04Vlxz04NbrwKQmjY6nzGpE/Jc4dNiGAUAdK9mqgTjPNdD8da28mJNVD5zwcVYWqBPNFCXcP0iNlY8AZrH6Hq66n+kS5ijIZLawdM+58xKZ+M/EKaLpEjqcTSAqg9zisN+ijzG8UXTyEktZuefculY5V04TrWgsdbOl+P7hJj/g8lwyMD0Ge9b4SO9p5akgvKwJHYZr5J4kjL65fkAnE7cjtX0TwlqaapoyeYwaSMBJV7hhxn76sa/LxmTkaPaR2+9IVCIo4UUTbcxrXbuAvGHEhG0dPeuWuNg7YrTluwTkfOpr2qs9OOtTBqsV1gKpdeM4q4mhruXZHx1PGaEVRTEl8Dhepoe51Oxs2QXU5Dv9lVUsT+FBN4ksLK5isIz51xI20opyeuCTS+88Z2lpcvGjJECrHJHXHH9Kzrp82tSl7ay2jTLMhiAwTnp86+eHxlHH4yaC2fzLNl8pyOcsO4pF4h1oarbo1vLcRRliJUU9T7048DeGdK8ua+e6jnlCHyouhQ46kHvRv4nHjbWW8SOT4lvLhGB3nOR8qSuGB3e45pnqRH06YEcrIRn5UB1BwBWK9E8CEs0gU8kt3rYaLGEh3BeCO5xWVhjae5VVXPIzW3s4Uht0DABs9+1Il8TedgCAvSrbRSdxHT2qmUqrjjg+1XwE87eR2qsfpC4LZxxxzmg53fAPQ0aygndtPx5zVE0YIA7Dp8aVYAkY9WHz7VDBwMHpRLqzZVuADU1g2Kzk4AP41G9BmNgp9PPvW88Nz6X4f0VDe3aLPJl2U9Rn4Vg5pRFyXJbJwM9PnXoII3dppGMkhxy5/pV3GefH6mPrltq2nagoNrdxvnkKG5q3BwSBXx+Ui3DSRAsRyWUkYPzrU+GvGE0RFtqTb4G4WUnJT5nuK1K4cvxWTY2YkIcAmoXd1Fbgu8gRQMkk8CkHiLxJZ6PbrdSTKQfs7T9o18i13xtquuK0Ly+XASfSmRkfGl5YzOO90X4z8SHxBrhWE5tIGIjOftHuaefosyfEtwTx/gb/zpWAt0AXPxrf8A6LD/ANpbn/ybfzpXK3Xb/wArtZzL4jv4ivoWZixqXhbWF0TXEubgOtnITG5P2V9jVGvXDxeIr9UJGZWyRVFtrdtaR7bu1+kouNvqwAflW465vHH2NtTsJIN/0uLY2MHeOc9K5benr24r594O0fT9SuG1GbY9yrFxBu4Unken3FbqzuhKfMyeeCCO9a15OXGcejLrxXQSBVHmBTyefhUlYlc471WF2aQeK72K20qUSyGISDYGGcqT0NNzJk8dqWalpUOq31mZ13JBIJMHo2OgNGuMkr4/cC8h1HCxs9zGAyPCpJK8YyflXdUjvnuFmawuYQyjf5gJyepP319uXSNOSR2S0jR3OWZRgmgtUsITCVEbEH41Mdp+abmPiouFihZfLG9+QSOg9qhb3nlujhmVQedpwwFa7xBoUhQPHEwQD7PH9Kzb6NJHYS3pKbIW2MCcHJ6VHWWUBcvvuZW3swLnBPUihWbGc8VYTyWJqplJbK9RWGjzwtBGXMh2nGftCn8pQdCB8BSDwusm10Qck4p9LbsiAZyw4b4VYzUlXfj4e9ERqFXp1oRW9QUHIXv71eZNq8EDvirGKkHUueMewxVMkiGPpyD7VW0wJbjp71S9wkeGcbsfZQftU1ZFxAjXzJfSp/eKHllkkj3L6Ys4U9j+dA3V9LBNDPNEjzSH6qB29KL/AGmH9PhVE01zf3KSSznapzsQegH4UakM7LTDPcPvZUbH2i38c1C7ha3lIiPmqpI5PBoWHaFxcSHPYA98dKkJZxxn6sgBs5wPvo13qH0hiSAFKnjDckVVcztbqWk9JQ4Knjbmgb5DbXX+M42888Gl8tzvLhwGVySMjmpuFuGGqo2q26W6TEmHJiUnhs9RWeSAqxDggg4INNEvCibVYhh0wOKomUvmY8kn1fOs2ufKS9xUAB0HFbj9FQ/7TXP/AJNv50rDjr0re/otgdNeuJXBGbRgAf8ASSoz+lPiCNj4kv2/Z880EYY2jIEeXIIyW4+VO9YtfM129bP/AHzHH31RDZou2SQb8nAUHk10dpeiyys7+2mWS08yC4BBEytxj5d610XiDUYYRjyhO6jczLwze+OxoE3cIiKyyBIEHAzj9/vS+XxRpUMbrFLvcHClkzn41WL36bT+KdUhuQHusqy5wFHFXWf6Q5bV1S6Csd2G3LjHyxWGunutc1Frq0R41ZQGO3A4q86JcXbbVfe6r+ypwfvofPG+vrNn4o068wJGMDuMqWGVP309tQkkYlVgwPQqcivjDafqtnDGoIUYz9oHFMrTxPPpJiiF20EnGR1VvfimuXL8XX8a+uBeSetV3FuJRyKRWHjGyk2x3zpbyld27d6SPnTG41q2+hmeOdCmMhgwwa108948pcB6raEWZeNQ6ryUz1HevkXiC9Ju5obct5MpDHPv8a+n3PiLTrXR5bi4nGGQkDOSfur4xdXi3l3NMFYKzcZrPKx6PxbN1AEYzkEVUzEDP7hXV2ljz0rzlVxg54rm7tf4NgXyndiemTzTm84OFwM9u9LfBUwNqUxz1wO9OL5MSbimc8A+xrbnb/IrILMRuwenAqwq3lgEYz8KouNa022uBDNKvmg8gKT/AAphBJFdRFoZUaPqxJxtFFtASQhVzg/L3oHfFHLHHNunlclgsfVT2+S+5phPObiVVtpFSBePOcEKx7498Usm26fBOFEqiQEStxvkX59h8KNQI9jFc3JnuZFLRHbhTxn2xUp4ZIAxX6uAZBUDHypha6daSpDJBmIY4ZssFP8AZx2z7ij5lkLKbmLy4Bj6wDKAd8nrRdZ1ZLcMNimRz1NXCWd42iLERswIA9OPnRtzHbHKWbRrD08zjc330ieeNXkXzDIR6cs2O9GpUb6BBGMyAufhnPxpU3qb3AHtV91cZO1ScAYwDwaoBx0rFrnyqts5qYlIUqc4PUV5iDnioAZNRhfaQCaYBuFB5r6L4BG3xDMqghBZtgH/AEkr55bStbyh15xX0D9HUwn1uVwxJ+itx/tJWp4318VdqgUatePnb9a3bIY7qokuINOiE14MDd6IV4JOOtX6pKIdUvXbBCyucYzk5PalVvpcl47XV+xJf1YJ5x2xWoTwr1mS41+/jeODZaRr6UHpHxOat0/QbeOdZpFLnsBwoFaKSyCrGIkAQAZGMYFWRo0KhhEcOcDI4xQ2foLbrEF2su2JT/Z4JHtRvmxpGfLvF8wZyRwAPhxUd2VbdASBmgmeBWMEyspbkBRg5NE9TlM7QjjfvPQe1K7hoyGVIcnuQf4VfL9IN2wtyV9ODg5OPmDUhaXNt6ZP2e/JOTRudFwtY3HmyyS5Ax5RGRUp5Fitj50pWID0pHkH+NNnjxGZBGA3VQwP5Urnt2ldY5UDAN6jigGtY/pSF9RjWeNjhEZiCv4GhrjS4dpaGMxL7K2QfxpqjIsZUxqefSR2qiSA5wEYbhxUUk+huDsUM248EijotIVotsrZJOMqwAzTMQIkag8yE4IPajkto/JEhteN2CSfv4odAdKuJtKkItCMDs5zmr9b8R381mI1sVDbsMUk6ioyqnmjNuPUeMGu3lqDGjeW4YZPpP4USyM5cXknlwXtsOYjtlhK8qfj8K29mLLXdHje5AhVkw0sRKlfw6n4Vl/owN6AkrK7xlG4ycY7/vpdo1/LpWpCBp8xOcBlPAz/AA+NGeUHa7bSaRKnliae2icmIvIcRfd0zTqxuYdS015AdzMB6wfsn2/fTaz8mdVQxJcxTDunA+FCarosWlWhuIGEaYOUYAYPy/CqmzcZ3TbvUNI1FojJmNyQN2DwDW2t7ZJmypkaOQFguAAwPtn2rC2kcuo6bLMrsGjJO8ck4NaLwrqFxcwKjXBdYyUXBwce2MUXlOulGvaSlnmZYQm3oc5Oe/76xb4S6fccZ5wvIr6b4lthJZEuCNi5OeTk9Sc/dXzKQAO/rznj0jipSXeKpjmvA8j410JxuPTPNcOCeBxWGUa8pwa7jn2r2PhRFsfOe4rcfovZf+kNwq5/+jY8/wCmlYRSQc9K3H6LST4juM/5G386UW+G96ol1m7j3AfXPx99Wx6cZ90ULENwQc5GB1NV6ndxxand7o8skrhcnAPJrsdysVvIyBSWAUsQeT36V0h288UkqiOObIXrkg4P31KP6SkIxll6AgYxVUQRVlYykNnkFsEfHFVXO2OASeYOB6ySOR75/pVFk8rtuDFSsfI+Ixz1pFNM2pGXY4XacMx4BPzrqyT6wRGHMdshIznBf5ewoz6HGkQjWVAGx0PHHHPvUbnTltaLEm7ejScc7xn8K9KG3KxMT7xkgMOvwrrWaZ2O+1wMgE4FX/Qkig3SyK47FSM8DntQ0Hcl4rZW2nOMbePzrkFpdJEZisuW+ztXINDtDLcXHUc8DkYH3UZFFMo2RK+B3znA9+DRfFeZVYbgQAeRt/5VY+6GQTEESk5UBcDHtRDPLEmx5mk3c4IOfniqLaylurhWfJGRy2efuqCVvBf3EyT/AFnLZDEcAUxuJrqDCqx7nAPX8Kg8BgjKLMCftAbuv41Vb6fPdyiaSbEK5OwgZIqs7qNkLj6UJJHAT2ZenPyomZpSH2lXHGVKA4+QxU0tFMjOXZsDn1cmhRGXcmQshLZJCgZon7CGCKKV7i5t8ehj3xx8PbmkEmlW+oaUbqAeW6nIwOMd60Wp3U1no8yvG8jT4C5HIFRsNlvoyIYWZ8ZAKkjI/rRregvhrW5bm3NsxjjOeHxyvv8AjWpvYIr/AE51kZZTIh2kDcBWP1GwaKaO+s4SsYILhVID/HBrQaVqSQ2s25htCArk5+7p70Zs/cIfBtpbhLyKU4KSFQCPuq+CzhsdTzFmMOw2gcAE96G8P3Ed3q92JiHUyHCgYPTNPL5BFGDtHGVZmGCeeMmjU9G6hdWU+kPNCVIA2kgg/cc89a+Y3DGSV3zhGbge9Odb1KKCDylTc5HJ2bVJ7dOuKzwZnbe7bjWbWf69LZRH5ahc5OSaqqTHPwr2MH3rKOAc8813b1zUlIz8aicnk0Hhk8VuP0W4/wCkM/GM2bfzpWHHwrbfotbPiS4A/wAjf+dKJfB+rzRDVL9JIyxMzDIJGBnr7UKioTErlweoYDNXa1dKmu3aSRI6CdgBvKk81VseR2ZY5FWQ8BSGIGPaukdJ4IdoYVx54LH1YDHOaDuFW9O0ykQgfZxjJrxa2ZtruQSeAEzx3ojy4jmTLKv7LBevz5oOuttboPrPVgLs5POKhaWgeRWnYBgQFVRkYq1LS2UtOZJCFx2GK6pt5o2EJlJUZyu0fuzRNevY7dbh5BKR5RwOD27UnSaS6mVSzgbicD3x3pidNRw4YSMy/aTcM9PaiILKK3VY1I3tksF6ge5osskBRafIwOHYsTgHv91MYLN7QbVy8jpy2DgfGjYwkKAtuUleFU8D45qm5mWXAhunkyMlWbBP39KMXlaBe2eaUea7Eg8uOlEiNUIaK5wVGB7gfEVyS2miKgiNNxBYvzn4CiY4LaQbWh2kekBRxmhoH6IJZxI1xwmAcNwaY+dFHgFvrAMY6Ej+lcktjE5WAIwXhgR/SuiTnAcSY7MO3woiyxu433jyXdyThQtUNcnAEdluwTnLcjHsOtHrb27qzKrwhVySoznNL7mwEChkmR1HseTnr174odFGpXTzOiG1+z9oscY54++iXu5JrYPFBDCkAHIJ59xUbyZ9vlk8Y/aHIx/HpQTXccdmyGIFydyuvHPvijpJ0vbVHnYxs+1AmDnGMfDNKL6/WCIxRy7kJxncOaAa/nMDb8F3Y/dz1paSbiRncAZ68dalrXhv4Tkjg8SRtMQyXGVUA9G7VsvEkSWj+abgBGBPqPBOcmsRps9rZXcFxKcCGRXwF64Oal4j8SS6/dZAMNunCRjv8TTemL1dKL6U3l0ZCcjOF+VRC4HtXgAOnFeJrDKR+41zPUGvZrhHFB3p0r2QAa9gdjVcjYQ+1DXnl2jg8njit7+iqynTWJ7uQHa1qyjI/wA5D/Ssp4d0Y6vexhhiMH1H3+FfX/DlhDZMViTbhMfwq51qXxlNU2Jr9/JIGz5rhSB0qh1e0aOSGb6wqevQZH/zimOpQRz6nfZyhWZhjPDnPFKjFJbKDLMG3cgOO3uD3x0+8VuOkELPbjiWLaQMNIOMD4/8qttbdbpvMiOY06KT9oZ64PPPwoZkjuSEmhdVP2jjrmjZrESELbyqD7k7cChVdzm8ujArN5OcsQnT4Z/dV4hjdEa3gz23e4qyJGskMbDzHf0lD/Hn3qe9GCeYDbJuwScgEVWaqeNhKsSHexBy2Oje1Skim04+Z5W8kYJHBx9/FXG7s4ImkiuIiQudpP3GlRu5dwaKQ4XIbjGSelQna9tRe5EayRKisTjHHy5HH7q6qRZIidRjjaTwQOvSqjdwACN7PcduQ44+/wBuKshijUA2zoHK8qcZP39DQphHJthbKAgj7J6H5dquheMIN47DOOnPwNBeZcsyLMjABf2B2/ga5PcwbEQcS5yQw2/uNGRoQSsSjhifsjd+7FQHmrI8ckbyFBnqOB8O9BNbsFBhcs5ACjdzk+wq5r24sfVMizDAwueV7DJ/Ghi2a+g8llLuqADjIOB8e9LLu4LSCPaEIORzxz8DQGpaxam6cQLhD1GMfM80qe5DDcuVyccHOAKOnHiZzTl2TBG0Ejcvf40n1G5WFpBvzj0gEfv47Vye8jiyEYkjtjBpRPM075Yk/Os2tW4s84ldxK59sVWZSe/J5qBYnANc6msudrpbIINcr2K6OlEeA55rhFdBwcjqK4xzmg917V0fEVzI7V0fGg90FVrG11OIVyMmpS8KB7+1PfDulM8onkHXpVkWRtdA0oaXpVp5cY39Sce9ajTSReOCOShOfvFAiRRYW4HGwDkHvTHT2Ek+/POwjH3it3xi3WO1h4f1heKzBXEzNhuhXPv70vac7vVkAgE5Xj4A0RriJJqd7yTIlwSFxwVye/bmqIYrmFDsYhWXLA8554pHWeDraWFGKOjIWG9gp4B9sGusYY4izTrx6sZC5PbilxNy8e54QhHJI7/hxVK2dqrKZ3dWHLZHIPahgmTXp42eS2TeMjtn4GhG1a7nYK0JRWzuC/l8atWIQwb45ISegCtz+dW2t3bxM0kqpI3Iyw+B5ouQOkIdInbaFyQxPBP4VZFazrFI0LMFX8B8c/KpTanpjQeUu5X4cNj+valb6+It/kbnDyAA59Q+OfagZwXDrIUngWRVHMi5BP3ijpJ7SZ8IwGwft8c/Os3NrcyqiyYYj7RBBzQp1aJpVVV2DqaaWNZbSy200hjkkVSDnByAOvy712W/gMWy5tkZW+0yPhgKzKa+kORGWXsHLfuqifWI7hwYUyMYyTjvzTUyVo7qaBJF+iXD4GCFxwT/AApZqep3IBiEgKYycHoR0/jS03UhChZH2gcLgcH7qHlCYyTvYew6VNXJHhK5kEkhJQDIA96gzl8Aliff3qtsKuSeKjv4OD94rOmoSFjnJP31WM1Mkk5JzXlHPNRiubcCuqMtg1IgY+FdwM8j76GIutQFXhVORXGi8vuD8aGKMc12ukVzv8KI4BUugxnHFer0cbzzIkan1HmhDDSNNk1KcAKWGeBjrWztIUskMeMEdBirfCmmw21qsrcFQdzYqyf7e6NQwZutdJOl39DbectbeVkkDoaZ6DKzag8bHkRE4+8VnbdmWbA9PuPanugc6uzf+HP8y0vjFhTq1rHJd3r4DSeaR1xj1mgLi9a0V/LIB+1gnjpwR++h9c067u/EN7L9OaKETlVjiPqwSMk11fDFpDMqXckrrkbi0pAxnn76TxuZnYJteeUxoFgJ6HJ2t99CX2tXEmTJbglhk7GGD8ab3sOiQX62ljp63Tn0Bepz7k0vTRLRGluNVEduhyVjQ8Hrwo780alKUvpbltqW6dcMTJjBqEktzsfAhGBj/HCn1npEFteRSyWSebMfq7dgcKp7n406is7GyuSpgCFCM4iAI5I5NMW8nzeaWVQsrRldpxkg4NeVLp48rayMrc58s4z8K0Gp3n6x13y1UbI3LlQeKbW3mBCq7WSMqQfYk46VMTGUMN6E+ss5AB1zG2KFm35INs/z2mtlqNxI+ozMLh9u4jhjjihIpX+kjazA5GDnrTGs2Ma6lWBZWx7gdKvjcqpETjcRz6cVtI3Vpcv6iucg8jNHxiWJclRtQH7KAsCfemM5jARWt/MSIYZZRnqqk0VHo+rTEsLK4K8g4U1toZZRcGRWAkOAX6ZH51CJJxctumKtvOXzjt7UwxjTo2rOFRbGcnofTVtr4a1aaNpDBtRTjJbua0kk84k3oWY7sbmOfeoQ3EyxSdQCR9k4wM8EU+YfJcPCvlw+Zc3I3HOEjBJGOufbrS7U9OisWRopN8bEjJ+FaEySoj+WxDMxU5HPbqaUaoAd6HAYdSP7VMXCkggnjGea8GPwOK0Mdtb6v4U8yKNY7qyznnmRfjWd2fj8KziRLeMkmqy3sOK6VqPQ5/fURMKCM9+1RIweeKkDj41NY/M4QZPxouKcE+nbknoBWk8O6SGkTcMu3J+FBWVj69zrls8Vo9PZrQh06jityLmNNmG0tzGMcr0pPdSNyI1OB1oma6M9sSVIyQN2Pel0kioCm7OefnWnOORS7ZMs2OOprUeHNrXjPuyTEf4isY7kOuMGtJ4OkZtWkU9Bbt/MtZvi8p0U6vf/AEbVdRTcFxOzDI5+NQvLu51WZAm+OJkCF88sPl867qtnG3iO8ml5Uyt24AziptOYrKF2ZRGrFV2nGMc8irPFRuYLfSHkaBVUBVcSynLMcZPwHNKsT6w76xdNizgfbCvPqbrV1wZ/EN9HYxyBYkAMrluw+NRluZJVOlw7REnCoBxn3oSCIJpVQapOS2W2AkgkjHbPeq9Z1ExqElJRy+WBPTP8fvqbosipH5jKlqoLNxjzMcDj4Cs/qV02o6unTGR/Ciu6KqyXj3BG1c8Fz060/wBOMfkbnhLNJJjr7EYpf5TWdjGjJ6pTkEntR1i/lX0cSEnbHkhTnbn/APVI0FuRiWUkKNrEek8HmqlyzqV2ueNvPJ5rs7NMwRACC2eo96n5YUKxjUKRxtHSqv6ExMvmIzqdgOMe33/fTBZIxd7V8zrwc7vuNKsq8m0oMbgcZ6/OjnEYuPqgQd24EdKjNFwjMjL5Z3FjlgOSKEjidboKYiy8HBBJotSWnUcRckenqeeaqQEy8M5K46dSearIW5hkSMuoKRsxG0e1DO6vFtUqfT0Ax0ol5SftFGG7JDHPzzVKKWO5CGCg5bt8qjUCeZtlLMzHc4JBoG7XduIIbBzuIph6WmMgUEYDYAzg0He4KjG1Se2ecUaD6NqDabfMGwyyek8cVDXLQWGrzQrjYTuUjoQeaDm4nJ5X2FNdakN1p1hcEAlUKFs8nHvWGCUEk9akGx2qIznp3oiCAltxB4oTt2CIvxsyPcUzht1THp6danDEqAHNXkD44rUjciabQ2BxR1qS5wq5PsKAXBOQelONPvPo+Nyrz7dqqcvBt1G0NiIOjnBI9qUSYyf7QpneXQnbKsD8cdaAnG7jvSscS6RiJQxbpWp8ESb9Wl9hbt/MtZmePc2MgCtH4FUjWJhnIFu38y1L4vL+oPXr6K31KdD6n+lMNuOSM5pYbo3No8caesk9f2c//BV+swZ8Taixyd0jHjkgD+FBBvMsvJtwMq+Wkxzj2qzxZJjwEdkBBaP5ilQWkA79/wB9XW0YWcTRRlhgEHGcnriqHnQQJBEm1k4bvke5oy1na1MTzZCx5IHQZNVaEvpRBbyW52rJIdz7Tn1c/nS/S7Z5Ljz1BYjhT1x7n8KheSb5mcZMr5wD2+NNrBVt9NnkfcpCjy2x79fnUFV66y6jDF5pwB9punBq2zJmuZ5ACSd2COOADSuAyv59zztQlQT7kcCmFurwWxQKThRuP40FJkBk9J27T/8AujnXfaBkfb7fCl8ar57bgGPx/j86NtGP0d9iK4K45GT91CoAMMM20OQOSKJRwswc7GI+0Rz1HQV54h5R4ADsuBjPf3NeY/Z+rAwcFgpAog5WZXZVjAJ5UkYx8qlDvnu0AZVD4GCOmKpjCB0c7ipXknscfGpm4Ecsal1ARS3AwWOenFGMen2wS7MBt5wygcfcaEt/KkZuuxt2MjHNExzxvcruUhyRgAdB3/Cuxqkm7y8s2csjKBx70aJ3QA+jaoC4HNC3cOYT6iCe5plc2yLMFaIYJZfT2NB3MKunA25AKknmjUI5VPcc4xn3pjp1s+paU1so3SwyMVUH5UDNCwJyeT0X4VfpV5+qtRhutu5Q3rGftCsp4AUfR7opMuNp2kEdDT5IkEQKAc/voLxaITr1xJAw8qfEqkdMEZrmjXJlj8liDtPU0nScaYBD2PSp57Z59q65H+10qlmwcqDnsa06Jqdr46e9EKSercUvaU7jkHnvUvOMY55WqHcL+jd1NclYswahLS5V/ScDirSD9piKjGdoTEknOK0HgVs6vOP/ALB/mWs7Mp471pPA4/62kPf6M2f/AHLUvicv6lGuQO/iC7YsyRtMwO39rnmhvTaXBVHATldx54/rxTDWy0mq3sUa7mWVmPwGTSi/uYzHHAuWlA2qe+Ks8WeIoh88hQvPBbrkVLWb2JXVVQxpGgHPXirCkNvpakyfXbiWGOi/Okt009+z7U+qTl27YqqIs4Dfz+dtyucIcdB3NXTSxKxiVvT0Ck5wcdvwqVrI8EQIG0MAAuegoeJGN2ZFUNgg59gTg1ARbq+be3JGJZFdzjjjofxom4ikilZXcNx6uRx14qEC4macEsobap7EDuK5LIMyqc4I4U9TzVRUrrvc7VJGcfKr7MsYj1GBwM4FCxh2mcqegH2jwaOsIisZC4+zg479aLaJkwtnGd4DluRg4UcYPzqu4AQIBOGIww5PU9q5cBI4xhh06446VCRjJa7lIJwT05xRldG7703eojI5zzxUriJmVJQpx6gAO+OaqWdhKi5I3IPTjr8q6zo5DsSWbjHuagtiMyzBWSVeM+leM88Guq7IdpGwnpn5dM1Ev9eh5688/wBO1eedjISBxIcHig9IqAIdzYLes9Svt+dCXEatbRtGmWCYJJ+1zweKYXEiOq56heMD4dvwoFcPbYj3BhkE44xnihCS7jMdwcxlVz3GCKFudoQH1AZ3YIxTqUeeoWQ7yADknp+NCSs0MWCBKjdmHNSrSS6aSWJGyW2DaB7Cpadc/R7pXONp+HNFNbkHMYO1uqnqKXSRGCU4PX37VljztrlkRwCBwfxqDqM5HFL9OmDQjLH0iiGctnGRXSOkrzEY45PtUQVOM8jHSuerJ44+FT4CYIx7UVZFlE+yeO470Wsp24L5NDIBtx8KgZcNwDRBztkcE1ofArZ1mZc5/wAHb+ZaycNwkq/ax75rVeA+dZmP/hm/mWpfGeX9SzxHP9E1i9kydzyOq4OD1NLtJgt1u1ubzc8RByR+GaI8Srv8Q33mZKLMQAO3NUXjbbGKCEYYJhiD1BOf60nhPAjs99di1jYrEuRz1++rWCrbG2UFRkZXsfn71odD0rS20yykmgYyzX8ds7+aVzu5zjFEnwrayW19exaixVkEse6HkcMcNgnA9PWqn0yl/OVjWdQewPwNDswSzEi5WSYbc/5vc1o9O8NR6poaXj3kgEzBQqx7o0zIsfJz9rnOPajIvB8DR27QX8j+dIVyYM4QZz3xu9J4+ND6hJ5TCJVQ7kBGDjpx/wAqGnkxOQcAbTk4rTa1oVvpkdr5c0srNc+U7MuF24UjPPB9VXP4OtWVgbmRWeZVSQr9WFLsNuc+psL0+IofUY6EsXLD1ADAB4phby5jdF2g4HOPnT4eCY0tZJY76RmRwFzBgkZUHIzkEbv3V6Lw/bW/iE2Ms8zobZplZVAYkKSBjPwofUZ6ZS0IyN3o4965Eu2FgGyem0j8a2Vz4VtJ7iNYLqRYTkOvlhipATvnkev91KZ9Egj1vT7BJJNtxGTJLsyMgnO0Dr0ofUpU/pjQyL3xhTxj/wCGvbgIkwcYYk4I47fdWml8JwLAYxdP9ISRuWUbWUFMd+D6v3VI+EYGnkVLiUEKpDeRwpO7lueB6OvxFE+oyzRIxidd24gg88VYSPMLhee5yfxrTR+EYUnRJrySQDBdY4PUSWAyvP2eevag9J0eyvbi7WV5tsNz5Y2f2fV3/wBkVF+oSuQ6rGFddvLHuSc1TBKimSHaAB1DHnGRWmu/DMMOmT3yXhOBujHldtqthiCdp9WPuqm18K28loL838UQkjyysozydvv/AGsCh9TGcmI2lgAeBgA/x/ChZYxKuQuHI6GtjL4XsrSTE9zJsyq7DHhzl9vPq4HfNB61oFtpunzXSyStJ5iLGduECsW4B/aI2jPTFU+oxVxD6ehGOxPSvOIr622NEN/+d+damLR9PubC28+Xyrq6G1G3E4bdjpjGMZ71NPCdqwaNbubcHHqMOCF2k4xnrxV/52ud/NxnVYqzt5IJftDbnkA9KZHAXH9abaf4atJtR1K2lmLtAAIZMlQWJ7j5UddeG7VxLJaXLJGBlN4yq4Cn1NnjOeKThcJ+bjLjMAHOc9+alklRgA/0rQT+GIIN3mX7oNwQbogCWLbc9fs9waVazpyaVerbxzNIGTJ3IVI5I6fdS8bG+P5OPK5AmScEk5HSouvB6fA1HzSFO4Y4rnm5GQpJ9qjbiqy+pQDj49a2ngBidYlB/wAlP8y1jFk3AfDtW08AjGsy5/yZv5lqXxnl4W6um7xPfZPHnnr70nkJmudqd27V9gfS9PklaV7C2aRjlnMKkk+5OKgujaUj710y0VvcQKD/AApqTk+SM8hmWBWO2Jhkk9G9qvZglyE3kpsBYZ/ca+q/qbS8k/q20yxyfqF5Pv0rn6l0rn/qyz56/UL+VNPp8pXUL02rack+LTdny9o989euMgHFdTek8ZDOGXoQ3Svqq6JpK/Z0uzHyt0/Ku/qfS85/Vtpn38hfypp9PmdwGW13SZG4AqSSc80qkuZd+Gchd27jpX2JtI0xxhtOtWA7GFT/AEqH6i0f+6rL/h0/Kmk5PlFlK5lZXkk2sCcZ74q9ZOSS8hbbkHJ5xX1EaJpKnI0uzB+Fun5V0aPpi9NNtB8oF/Kmn0+XRysyMys/IP7Xao7nyjhyWAwvw++vqf6o0wDA060/3C/lXf1Tpv8Ad9r/ALlfyqafT5sm9g8gkbvkdfvzUbq6uY7QwpM3lsVZgD9ojv8AgTX0v9U6bjH6vtce3kr+VeOk6aRg6da4/wBSv5U1Pp8zWQhkKSPuAxk5J57VxHYTNhioIJIHHSvpv6p03GP1da4/1K/lXP1Rpn93Wv8AuV/Kmn0+amaR2kRSSmMjn+lBysysdzFgFHGeetfWBpenA5FhbA+/kr+VcOkaYeunWp+cK/lV0+nzOOYFmBkL+rH/AM+VcePdGrtMQA2MHnP3V9MGj6WOBptoPlAv5V79UaYeP1daf7hfypp9PlUy4AZMk9gQRQpMsbkMSMkZO419i/VthtC/QrfA6Dyl/KoNo2luctpto3zgX8qmn0+M3EbMHIc4cdc1VbNJFF5TOTjr8a+0/qPSP7qsv+HT8q4dB0cnJ0mx/wCHT8qafT44Dkks5OemTUWyxZnYk+5OTX2X9Q6P/dNj/wAOn5V79RaP/dNl/wAOn5U1fp8WkA7AtgV0K3Bz91faP1Do/wDdNj/w6flXv1Fo/wDdVl/w6flTT6fHEiLsCG/dWv8AAJJ8QTewtW4/2krajQ9IHTSrIf8A46flV1vp1jaSGW2s7eFyNpaOJVJHtkD4Ut6S8un/2Q==%2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0718" name="Picture 14" descr="http://ch302.cm.utexas.edu/images302/binding-energ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775" y="959941"/>
            <a:ext cx="7931150" cy="527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0716" name="Picture 12" descr="https://encrypted-tbn3.gstatic.com/images?q=tbn:ANd9GcS127VChqMCJzNLDPzEPlTXnfhrBglT5GTwBiTzt0HyjMU18A8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12974"/>
            <a:ext cx="3514725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>
            <a:off x="2667000" y="1939926"/>
            <a:ext cx="0" cy="310197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ight Arrow 9"/>
          <p:cNvSpPr/>
          <p:nvPr/>
        </p:nvSpPr>
        <p:spPr bwMode="auto">
          <a:xfrm rot="10243571">
            <a:off x="3744570" y="4851400"/>
            <a:ext cx="977900" cy="381000"/>
          </a:xfrm>
          <a:prstGeom prst="rightArrow">
            <a:avLst>
              <a:gd name="adj1" fmla="val 36667"/>
              <a:gd name="adj2" fmla="val 50000"/>
            </a:avLst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90990" y="4393062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Fission</a:t>
            </a:r>
            <a:endParaRPr lang="en-GB" dirty="0"/>
          </a:p>
        </p:txBody>
      </p:sp>
      <p:sp>
        <p:nvSpPr>
          <p:cNvPr id="15" name="Right Arrow 14"/>
          <p:cNvSpPr/>
          <p:nvPr/>
        </p:nvSpPr>
        <p:spPr bwMode="auto">
          <a:xfrm rot="4248730">
            <a:off x="1299468" y="3407795"/>
            <a:ext cx="977900" cy="381000"/>
          </a:xfrm>
          <a:prstGeom prst="rightArrow">
            <a:avLst>
              <a:gd name="adj1" fmla="val 36667"/>
              <a:gd name="adj2" fmla="val 50000"/>
            </a:avLst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88707" y="3135868"/>
            <a:ext cx="7986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Fusion</a:t>
            </a:r>
            <a:endParaRPr lang="en-GB" dirty="0"/>
          </a:p>
        </p:txBody>
      </p:sp>
      <p:sp>
        <p:nvSpPr>
          <p:cNvPr id="13" name="Freeform 12"/>
          <p:cNvSpPr/>
          <p:nvPr/>
        </p:nvSpPr>
        <p:spPr bwMode="auto">
          <a:xfrm>
            <a:off x="5445919" y="2810213"/>
            <a:ext cx="84321" cy="73612"/>
          </a:xfrm>
          <a:custGeom>
            <a:avLst/>
            <a:gdLst>
              <a:gd name="connsiteX0" fmla="*/ 1118 w 92448"/>
              <a:gd name="connsiteY0" fmla="*/ 2959 h 82611"/>
              <a:gd name="connsiteX1" fmla="*/ 17786 w 92448"/>
              <a:gd name="connsiteY1" fmla="*/ 62490 h 82611"/>
              <a:gd name="connsiteX2" fmla="*/ 34455 w 92448"/>
              <a:gd name="connsiteY2" fmla="*/ 81540 h 82611"/>
              <a:gd name="connsiteX3" fmla="*/ 58268 w 92448"/>
              <a:gd name="connsiteY3" fmla="*/ 76777 h 82611"/>
              <a:gd name="connsiteX4" fmla="*/ 86843 w 92448"/>
              <a:gd name="connsiteY4" fmla="*/ 48202 h 82611"/>
              <a:gd name="connsiteX5" fmla="*/ 89224 w 92448"/>
              <a:gd name="connsiteY5" fmla="*/ 26771 h 82611"/>
              <a:gd name="connsiteX6" fmla="*/ 51124 w 92448"/>
              <a:gd name="connsiteY6" fmla="*/ 10102 h 82611"/>
              <a:gd name="connsiteX7" fmla="*/ 1118 w 92448"/>
              <a:gd name="connsiteY7" fmla="*/ 2959 h 82611"/>
              <a:gd name="connsiteX0" fmla="*/ 1118 w 98299"/>
              <a:gd name="connsiteY0" fmla="*/ 3248 h 82900"/>
              <a:gd name="connsiteX1" fmla="*/ 17786 w 98299"/>
              <a:gd name="connsiteY1" fmla="*/ 62779 h 82900"/>
              <a:gd name="connsiteX2" fmla="*/ 34455 w 98299"/>
              <a:gd name="connsiteY2" fmla="*/ 81829 h 82900"/>
              <a:gd name="connsiteX3" fmla="*/ 58268 w 98299"/>
              <a:gd name="connsiteY3" fmla="*/ 77066 h 82900"/>
              <a:gd name="connsiteX4" fmla="*/ 86843 w 98299"/>
              <a:gd name="connsiteY4" fmla="*/ 48491 h 82900"/>
              <a:gd name="connsiteX5" fmla="*/ 96368 w 98299"/>
              <a:gd name="connsiteY5" fmla="*/ 31822 h 82900"/>
              <a:gd name="connsiteX6" fmla="*/ 51124 w 98299"/>
              <a:gd name="connsiteY6" fmla="*/ 10391 h 82900"/>
              <a:gd name="connsiteX7" fmla="*/ 1118 w 98299"/>
              <a:gd name="connsiteY7" fmla="*/ 3248 h 82900"/>
              <a:gd name="connsiteX0" fmla="*/ 1563 w 91600"/>
              <a:gd name="connsiteY0" fmla="*/ 6806 h 74552"/>
              <a:gd name="connsiteX1" fmla="*/ 11087 w 91600"/>
              <a:gd name="connsiteY1" fmla="*/ 54431 h 74552"/>
              <a:gd name="connsiteX2" fmla="*/ 27756 w 91600"/>
              <a:gd name="connsiteY2" fmla="*/ 73481 h 74552"/>
              <a:gd name="connsiteX3" fmla="*/ 51569 w 91600"/>
              <a:gd name="connsiteY3" fmla="*/ 68718 h 74552"/>
              <a:gd name="connsiteX4" fmla="*/ 80144 w 91600"/>
              <a:gd name="connsiteY4" fmla="*/ 40143 h 74552"/>
              <a:gd name="connsiteX5" fmla="*/ 89669 w 91600"/>
              <a:gd name="connsiteY5" fmla="*/ 23474 h 74552"/>
              <a:gd name="connsiteX6" fmla="*/ 44425 w 91600"/>
              <a:gd name="connsiteY6" fmla="*/ 2043 h 74552"/>
              <a:gd name="connsiteX7" fmla="*/ 1563 w 91600"/>
              <a:gd name="connsiteY7" fmla="*/ 6806 h 74552"/>
              <a:gd name="connsiteX0" fmla="*/ 1563 w 91600"/>
              <a:gd name="connsiteY0" fmla="*/ 6806 h 73606"/>
              <a:gd name="connsiteX1" fmla="*/ 11087 w 91600"/>
              <a:gd name="connsiteY1" fmla="*/ 54431 h 73606"/>
              <a:gd name="connsiteX2" fmla="*/ 27756 w 91600"/>
              <a:gd name="connsiteY2" fmla="*/ 73481 h 73606"/>
              <a:gd name="connsiteX3" fmla="*/ 51569 w 91600"/>
              <a:gd name="connsiteY3" fmla="*/ 61574 h 73606"/>
              <a:gd name="connsiteX4" fmla="*/ 80144 w 91600"/>
              <a:gd name="connsiteY4" fmla="*/ 40143 h 73606"/>
              <a:gd name="connsiteX5" fmla="*/ 89669 w 91600"/>
              <a:gd name="connsiteY5" fmla="*/ 23474 h 73606"/>
              <a:gd name="connsiteX6" fmla="*/ 44425 w 91600"/>
              <a:gd name="connsiteY6" fmla="*/ 2043 h 73606"/>
              <a:gd name="connsiteX7" fmla="*/ 1563 w 91600"/>
              <a:gd name="connsiteY7" fmla="*/ 6806 h 73606"/>
              <a:gd name="connsiteX0" fmla="*/ 1563 w 85749"/>
              <a:gd name="connsiteY0" fmla="*/ 6806 h 73606"/>
              <a:gd name="connsiteX1" fmla="*/ 11087 w 85749"/>
              <a:gd name="connsiteY1" fmla="*/ 54431 h 73606"/>
              <a:gd name="connsiteX2" fmla="*/ 27756 w 85749"/>
              <a:gd name="connsiteY2" fmla="*/ 73481 h 73606"/>
              <a:gd name="connsiteX3" fmla="*/ 51569 w 85749"/>
              <a:gd name="connsiteY3" fmla="*/ 61574 h 73606"/>
              <a:gd name="connsiteX4" fmla="*/ 80144 w 85749"/>
              <a:gd name="connsiteY4" fmla="*/ 40143 h 73606"/>
              <a:gd name="connsiteX5" fmla="*/ 82525 w 85749"/>
              <a:gd name="connsiteY5" fmla="*/ 23474 h 73606"/>
              <a:gd name="connsiteX6" fmla="*/ 44425 w 85749"/>
              <a:gd name="connsiteY6" fmla="*/ 2043 h 73606"/>
              <a:gd name="connsiteX7" fmla="*/ 1563 w 85749"/>
              <a:gd name="connsiteY7" fmla="*/ 6806 h 73606"/>
              <a:gd name="connsiteX0" fmla="*/ 1563 w 84321"/>
              <a:gd name="connsiteY0" fmla="*/ 6806 h 73612"/>
              <a:gd name="connsiteX1" fmla="*/ 11087 w 84321"/>
              <a:gd name="connsiteY1" fmla="*/ 54431 h 73612"/>
              <a:gd name="connsiteX2" fmla="*/ 27756 w 84321"/>
              <a:gd name="connsiteY2" fmla="*/ 73481 h 73612"/>
              <a:gd name="connsiteX3" fmla="*/ 51569 w 84321"/>
              <a:gd name="connsiteY3" fmla="*/ 61574 h 73612"/>
              <a:gd name="connsiteX4" fmla="*/ 73000 w 84321"/>
              <a:gd name="connsiteY4" fmla="*/ 37762 h 73612"/>
              <a:gd name="connsiteX5" fmla="*/ 82525 w 84321"/>
              <a:gd name="connsiteY5" fmla="*/ 23474 h 73612"/>
              <a:gd name="connsiteX6" fmla="*/ 44425 w 84321"/>
              <a:gd name="connsiteY6" fmla="*/ 2043 h 73612"/>
              <a:gd name="connsiteX7" fmla="*/ 1563 w 84321"/>
              <a:gd name="connsiteY7" fmla="*/ 6806 h 73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321" h="73612">
                <a:moveTo>
                  <a:pt x="1563" y="6806"/>
                </a:moveTo>
                <a:cubicBezTo>
                  <a:pt x="-3993" y="15537"/>
                  <a:pt x="6722" y="43319"/>
                  <a:pt x="11087" y="54431"/>
                </a:cubicBezTo>
                <a:cubicBezTo>
                  <a:pt x="15452" y="65543"/>
                  <a:pt x="21009" y="72291"/>
                  <a:pt x="27756" y="73481"/>
                </a:cubicBezTo>
                <a:cubicBezTo>
                  <a:pt x="34503" y="74672"/>
                  <a:pt x="44028" y="67527"/>
                  <a:pt x="51569" y="61574"/>
                </a:cubicBezTo>
                <a:cubicBezTo>
                  <a:pt x="59110" y="55621"/>
                  <a:pt x="67841" y="44112"/>
                  <a:pt x="73000" y="37762"/>
                </a:cubicBezTo>
                <a:cubicBezTo>
                  <a:pt x="78159" y="31412"/>
                  <a:pt x="88478" y="29824"/>
                  <a:pt x="82525" y="23474"/>
                </a:cubicBezTo>
                <a:cubicBezTo>
                  <a:pt x="76572" y="17124"/>
                  <a:pt x="57919" y="4821"/>
                  <a:pt x="44425" y="2043"/>
                </a:cubicBezTo>
                <a:cubicBezTo>
                  <a:pt x="30931" y="-735"/>
                  <a:pt x="7119" y="-1925"/>
                  <a:pt x="1563" y="6806"/>
                </a:cubicBezTo>
                <a:close/>
              </a:path>
            </a:pathLst>
          </a:cu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-99392"/>
            <a:ext cx="7571184" cy="891216"/>
          </a:xfrm>
          <a:noFill/>
        </p:spPr>
        <p:txBody>
          <a:bodyPr/>
          <a:lstStyle/>
          <a:p>
            <a:pPr eaLnBrk="1" hangingPunct="1"/>
            <a:r>
              <a:rPr lang="en-US" sz="2800" b="1" dirty="0" smtClean="0">
                <a:latin typeface="+mn-lt"/>
              </a:rPr>
              <a:t>E = mc</a:t>
            </a:r>
            <a:r>
              <a:rPr lang="en-US" sz="2800" b="1" baseline="30000" dirty="0" smtClean="0">
                <a:latin typeface="+mn-lt"/>
              </a:rPr>
              <a:t>2</a:t>
            </a:r>
            <a:endParaRPr lang="en-US" sz="2800" b="1" dirty="0" smtClean="0">
              <a:latin typeface="+mn-lt"/>
              <a:sym typeface="Symbol" pitchFamily="18" charset="2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71549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3006000" y="4371257"/>
            <a:ext cx="234000" cy="713227"/>
          </a:xfrm>
          <a:prstGeom prst="rect">
            <a:avLst/>
          </a:prstGeom>
          <a:solidFill>
            <a:schemeClr val="accent1">
              <a:shade val="30000"/>
              <a:satMod val="115000"/>
              <a:tint val="66000"/>
              <a:satMod val="1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1175328" y="2582666"/>
            <a:ext cx="6719165" cy="1910029"/>
            <a:chOff x="599447" y="2395421"/>
            <a:chExt cx="7182122" cy="2083709"/>
          </a:xfrm>
        </p:grpSpPr>
        <p:sp>
          <p:nvSpPr>
            <p:cNvPr id="13" name="Trapezoid 12"/>
            <p:cNvSpPr/>
            <p:nvPr/>
          </p:nvSpPr>
          <p:spPr>
            <a:xfrm rot="16200000">
              <a:off x="1590105" y="1667757"/>
              <a:ext cx="1568393" cy="3549709"/>
            </a:xfrm>
            <a:prstGeom prst="trapezoid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46B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4123970" y="2395421"/>
              <a:ext cx="3657599" cy="2083709"/>
            </a:xfrm>
            <a:prstGeom prst="rightArrow">
              <a:avLst>
                <a:gd name="adj1" fmla="val 75229"/>
                <a:gd name="adj2" fmla="val 55702"/>
              </a:avLst>
            </a:prstGeom>
            <a:gradFill flip="none" rotWithShape="1">
              <a:gsLst>
                <a:gs pos="0">
                  <a:srgbClr val="8E3B00"/>
                </a:gs>
                <a:gs pos="50000">
                  <a:srgbClr val="CD5900"/>
                </a:gs>
                <a:gs pos="100000">
                  <a:srgbClr val="F46B0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Up Arrow 21"/>
          <p:cNvSpPr/>
          <p:nvPr/>
        </p:nvSpPr>
        <p:spPr>
          <a:xfrm>
            <a:off x="2888276" y="4076372"/>
            <a:ext cx="459532" cy="294885"/>
          </a:xfrm>
          <a:prstGeom prst="upArrow">
            <a:avLst/>
          </a:prstGeom>
          <a:solidFill>
            <a:schemeClr val="accent1">
              <a:shade val="30000"/>
              <a:satMod val="115000"/>
              <a:tint val="66000"/>
              <a:satMod val="1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/>
          </a:p>
        </p:txBody>
      </p:sp>
      <p:sp>
        <p:nvSpPr>
          <p:cNvPr id="70" name="Bent Arrow 69"/>
          <p:cNvSpPr/>
          <p:nvPr/>
        </p:nvSpPr>
        <p:spPr>
          <a:xfrm rot="16200000" flipV="1">
            <a:off x="2605890" y="5181321"/>
            <a:ext cx="838810" cy="645136"/>
          </a:xfrm>
          <a:prstGeom prst="bentArrow">
            <a:avLst>
              <a:gd name="adj1" fmla="val 37938"/>
              <a:gd name="adj2" fmla="val 35734"/>
              <a:gd name="adj3" fmla="val 25702"/>
              <a:gd name="adj4" fmla="val 45625"/>
            </a:avLst>
          </a:prstGeom>
          <a:solidFill>
            <a:schemeClr val="accent1">
              <a:shade val="30000"/>
              <a:satMod val="115000"/>
              <a:tint val="66000"/>
              <a:satMod val="16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/>
          </a:p>
        </p:txBody>
      </p:sp>
      <p:sp>
        <p:nvSpPr>
          <p:cNvPr id="66" name="Up Arrow 65"/>
          <p:cNvSpPr/>
          <p:nvPr/>
        </p:nvSpPr>
        <p:spPr>
          <a:xfrm>
            <a:off x="6256674" y="4168426"/>
            <a:ext cx="293930" cy="891588"/>
          </a:xfrm>
          <a:prstGeom prst="up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5" name="Up-Down Arrow 64"/>
          <p:cNvSpPr/>
          <p:nvPr/>
        </p:nvSpPr>
        <p:spPr>
          <a:xfrm>
            <a:off x="4860564" y="4162179"/>
            <a:ext cx="352841" cy="1499097"/>
          </a:xfrm>
          <a:prstGeom prst="up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2627785" y="2297007"/>
            <a:ext cx="666501" cy="79208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0" name="Down Arrow 59"/>
          <p:cNvSpPr/>
          <p:nvPr/>
        </p:nvSpPr>
        <p:spPr>
          <a:xfrm>
            <a:off x="4193531" y="2276172"/>
            <a:ext cx="666501" cy="72008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142871" y="1190290"/>
            <a:ext cx="5513170" cy="1255944"/>
          </a:xfrm>
          <a:custGeom>
            <a:avLst/>
            <a:gdLst>
              <a:gd name="connsiteX0" fmla="*/ 7023100 w 7613650"/>
              <a:gd name="connsiteY0" fmla="*/ 317500 h 1193800"/>
              <a:gd name="connsiteX1" fmla="*/ 7023100 w 7613650"/>
              <a:gd name="connsiteY1" fmla="*/ 0 h 1193800"/>
              <a:gd name="connsiteX2" fmla="*/ 7613650 w 7613650"/>
              <a:gd name="connsiteY2" fmla="*/ 615950 h 1193800"/>
              <a:gd name="connsiteX3" fmla="*/ 7023100 w 7613650"/>
              <a:gd name="connsiteY3" fmla="*/ 1193800 h 1193800"/>
              <a:gd name="connsiteX4" fmla="*/ 7023100 w 7613650"/>
              <a:gd name="connsiteY4" fmla="*/ 901700 h 1193800"/>
              <a:gd name="connsiteX5" fmla="*/ 5086350 w 7613650"/>
              <a:gd name="connsiteY5" fmla="*/ 1174750 h 1193800"/>
              <a:gd name="connsiteX6" fmla="*/ 0 w 7613650"/>
              <a:gd name="connsiteY6" fmla="*/ 1174750 h 1193800"/>
              <a:gd name="connsiteX7" fmla="*/ 0 w 7613650"/>
              <a:gd name="connsiteY7" fmla="*/ 44450 h 1193800"/>
              <a:gd name="connsiteX8" fmla="*/ 5035550 w 7613650"/>
              <a:gd name="connsiteY8" fmla="*/ 44450 h 1193800"/>
              <a:gd name="connsiteX9" fmla="*/ 7023100 w 7613650"/>
              <a:gd name="connsiteY9" fmla="*/ 317500 h 1193800"/>
              <a:gd name="connsiteX0" fmla="*/ 7023100 w 7613650"/>
              <a:gd name="connsiteY0" fmla="*/ 317500 h 1193800"/>
              <a:gd name="connsiteX1" fmla="*/ 7023100 w 7613650"/>
              <a:gd name="connsiteY1" fmla="*/ 0 h 1193800"/>
              <a:gd name="connsiteX2" fmla="*/ 7613650 w 7613650"/>
              <a:gd name="connsiteY2" fmla="*/ 615950 h 1193800"/>
              <a:gd name="connsiteX3" fmla="*/ 7023100 w 7613650"/>
              <a:gd name="connsiteY3" fmla="*/ 1193800 h 1193800"/>
              <a:gd name="connsiteX4" fmla="*/ 7023100 w 7613650"/>
              <a:gd name="connsiteY4" fmla="*/ 901700 h 1193800"/>
              <a:gd name="connsiteX5" fmla="*/ 5086350 w 7613650"/>
              <a:gd name="connsiteY5" fmla="*/ 1174750 h 1193800"/>
              <a:gd name="connsiteX6" fmla="*/ 0 w 7613650"/>
              <a:gd name="connsiteY6" fmla="*/ 1174750 h 1193800"/>
              <a:gd name="connsiteX7" fmla="*/ 0 w 7613650"/>
              <a:gd name="connsiteY7" fmla="*/ 44450 h 1193800"/>
              <a:gd name="connsiteX8" fmla="*/ 6685122 w 7613650"/>
              <a:gd name="connsiteY8" fmla="*/ 78140 h 1193800"/>
              <a:gd name="connsiteX9" fmla="*/ 7023100 w 7613650"/>
              <a:gd name="connsiteY9" fmla="*/ 317500 h 1193800"/>
              <a:gd name="connsiteX0" fmla="*/ 7023100 w 7613650"/>
              <a:gd name="connsiteY0" fmla="*/ 317500 h 1193800"/>
              <a:gd name="connsiteX1" fmla="*/ 7023100 w 7613650"/>
              <a:gd name="connsiteY1" fmla="*/ 0 h 1193800"/>
              <a:gd name="connsiteX2" fmla="*/ 7613650 w 7613650"/>
              <a:gd name="connsiteY2" fmla="*/ 615950 h 1193800"/>
              <a:gd name="connsiteX3" fmla="*/ 7023100 w 7613650"/>
              <a:gd name="connsiteY3" fmla="*/ 1193800 h 1193800"/>
              <a:gd name="connsiteX4" fmla="*/ 7023100 w 7613650"/>
              <a:gd name="connsiteY4" fmla="*/ 901700 h 1193800"/>
              <a:gd name="connsiteX5" fmla="*/ 5086350 w 7613650"/>
              <a:gd name="connsiteY5" fmla="*/ 1174750 h 1193800"/>
              <a:gd name="connsiteX6" fmla="*/ 0 w 7613650"/>
              <a:gd name="connsiteY6" fmla="*/ 1174750 h 1193800"/>
              <a:gd name="connsiteX7" fmla="*/ 0 w 7613650"/>
              <a:gd name="connsiteY7" fmla="*/ 44450 h 1193800"/>
              <a:gd name="connsiteX8" fmla="*/ 6685122 w 7613650"/>
              <a:gd name="connsiteY8" fmla="*/ 78140 h 1193800"/>
              <a:gd name="connsiteX9" fmla="*/ 7023100 w 7613650"/>
              <a:gd name="connsiteY9" fmla="*/ 317500 h 1193800"/>
              <a:gd name="connsiteX0" fmla="*/ 7023100 w 7613650"/>
              <a:gd name="connsiteY0" fmla="*/ 317500 h 1193800"/>
              <a:gd name="connsiteX1" fmla="*/ 7023100 w 7613650"/>
              <a:gd name="connsiteY1" fmla="*/ 0 h 1193800"/>
              <a:gd name="connsiteX2" fmla="*/ 7613650 w 7613650"/>
              <a:gd name="connsiteY2" fmla="*/ 615950 h 1193800"/>
              <a:gd name="connsiteX3" fmla="*/ 7023100 w 7613650"/>
              <a:gd name="connsiteY3" fmla="*/ 1193800 h 1193800"/>
              <a:gd name="connsiteX4" fmla="*/ 7023100 w 7613650"/>
              <a:gd name="connsiteY4" fmla="*/ 901700 h 1193800"/>
              <a:gd name="connsiteX5" fmla="*/ 5086350 w 7613650"/>
              <a:gd name="connsiteY5" fmla="*/ 1174750 h 1193800"/>
              <a:gd name="connsiteX6" fmla="*/ 0 w 7613650"/>
              <a:gd name="connsiteY6" fmla="*/ 1174750 h 1193800"/>
              <a:gd name="connsiteX7" fmla="*/ 0 w 7613650"/>
              <a:gd name="connsiteY7" fmla="*/ 44450 h 1193800"/>
              <a:gd name="connsiteX8" fmla="*/ 6685122 w 7613650"/>
              <a:gd name="connsiteY8" fmla="*/ 53201 h 1193800"/>
              <a:gd name="connsiteX9" fmla="*/ 7023100 w 7613650"/>
              <a:gd name="connsiteY9" fmla="*/ 317500 h 1193800"/>
              <a:gd name="connsiteX0" fmla="*/ 7023100 w 7613650"/>
              <a:gd name="connsiteY0" fmla="*/ 317500 h 1193800"/>
              <a:gd name="connsiteX1" fmla="*/ 7023100 w 7613650"/>
              <a:gd name="connsiteY1" fmla="*/ 0 h 1193800"/>
              <a:gd name="connsiteX2" fmla="*/ 7613650 w 7613650"/>
              <a:gd name="connsiteY2" fmla="*/ 615950 h 1193800"/>
              <a:gd name="connsiteX3" fmla="*/ 7023100 w 7613650"/>
              <a:gd name="connsiteY3" fmla="*/ 1193800 h 1193800"/>
              <a:gd name="connsiteX4" fmla="*/ 7023100 w 7613650"/>
              <a:gd name="connsiteY4" fmla="*/ 901700 h 1193800"/>
              <a:gd name="connsiteX5" fmla="*/ 5086350 w 7613650"/>
              <a:gd name="connsiteY5" fmla="*/ 1174750 h 1193800"/>
              <a:gd name="connsiteX6" fmla="*/ 0 w 7613650"/>
              <a:gd name="connsiteY6" fmla="*/ 1174750 h 1193800"/>
              <a:gd name="connsiteX7" fmla="*/ 0 w 7613650"/>
              <a:gd name="connsiteY7" fmla="*/ 44450 h 1193800"/>
              <a:gd name="connsiteX8" fmla="*/ 6693971 w 7613650"/>
              <a:gd name="connsiteY8" fmla="*/ 28263 h 1193800"/>
              <a:gd name="connsiteX9" fmla="*/ 7023100 w 7613650"/>
              <a:gd name="connsiteY9" fmla="*/ 317500 h 1193800"/>
              <a:gd name="connsiteX0" fmla="*/ 7023100 w 7613650"/>
              <a:gd name="connsiteY0" fmla="*/ 317500 h 1193800"/>
              <a:gd name="connsiteX1" fmla="*/ 7023100 w 7613650"/>
              <a:gd name="connsiteY1" fmla="*/ 0 h 1193800"/>
              <a:gd name="connsiteX2" fmla="*/ 7613650 w 7613650"/>
              <a:gd name="connsiteY2" fmla="*/ 615950 h 1193800"/>
              <a:gd name="connsiteX3" fmla="*/ 7023100 w 7613650"/>
              <a:gd name="connsiteY3" fmla="*/ 1193800 h 1193800"/>
              <a:gd name="connsiteX4" fmla="*/ 7023100 w 7613650"/>
              <a:gd name="connsiteY4" fmla="*/ 901700 h 1193800"/>
              <a:gd name="connsiteX5" fmla="*/ 5086350 w 7613650"/>
              <a:gd name="connsiteY5" fmla="*/ 1174750 h 1193800"/>
              <a:gd name="connsiteX6" fmla="*/ 0 w 7613650"/>
              <a:gd name="connsiteY6" fmla="*/ 1174750 h 1193800"/>
              <a:gd name="connsiteX7" fmla="*/ 0 w 7613650"/>
              <a:gd name="connsiteY7" fmla="*/ 44450 h 1193800"/>
              <a:gd name="connsiteX8" fmla="*/ 6685122 w 7613650"/>
              <a:gd name="connsiteY8" fmla="*/ 36575 h 1193800"/>
              <a:gd name="connsiteX9" fmla="*/ 7023100 w 7613650"/>
              <a:gd name="connsiteY9" fmla="*/ 317500 h 1193800"/>
              <a:gd name="connsiteX0" fmla="*/ 7023100 w 7613650"/>
              <a:gd name="connsiteY0" fmla="*/ 317500 h 1193800"/>
              <a:gd name="connsiteX1" fmla="*/ 7023100 w 7613650"/>
              <a:gd name="connsiteY1" fmla="*/ 0 h 1193800"/>
              <a:gd name="connsiteX2" fmla="*/ 7613650 w 7613650"/>
              <a:gd name="connsiteY2" fmla="*/ 615950 h 1193800"/>
              <a:gd name="connsiteX3" fmla="*/ 7023100 w 7613650"/>
              <a:gd name="connsiteY3" fmla="*/ 1193800 h 1193800"/>
              <a:gd name="connsiteX4" fmla="*/ 7023100 w 7613650"/>
              <a:gd name="connsiteY4" fmla="*/ 901700 h 1193800"/>
              <a:gd name="connsiteX5" fmla="*/ 5086350 w 7613650"/>
              <a:gd name="connsiteY5" fmla="*/ 1174750 h 1193800"/>
              <a:gd name="connsiteX6" fmla="*/ 0 w 7613650"/>
              <a:gd name="connsiteY6" fmla="*/ 1174750 h 1193800"/>
              <a:gd name="connsiteX7" fmla="*/ 0 w 7613650"/>
              <a:gd name="connsiteY7" fmla="*/ 44450 h 1193800"/>
              <a:gd name="connsiteX8" fmla="*/ 6685122 w 7613650"/>
              <a:gd name="connsiteY8" fmla="*/ 36575 h 1193800"/>
              <a:gd name="connsiteX9" fmla="*/ 7023100 w 7613650"/>
              <a:gd name="connsiteY9" fmla="*/ 317500 h 1193800"/>
              <a:gd name="connsiteX0" fmla="*/ 7023100 w 7613650"/>
              <a:gd name="connsiteY0" fmla="*/ 317500 h 1193800"/>
              <a:gd name="connsiteX1" fmla="*/ 7023100 w 7613650"/>
              <a:gd name="connsiteY1" fmla="*/ 0 h 1193800"/>
              <a:gd name="connsiteX2" fmla="*/ 7613650 w 7613650"/>
              <a:gd name="connsiteY2" fmla="*/ 615950 h 1193800"/>
              <a:gd name="connsiteX3" fmla="*/ 7023100 w 7613650"/>
              <a:gd name="connsiteY3" fmla="*/ 1193800 h 1193800"/>
              <a:gd name="connsiteX4" fmla="*/ 7023100 w 7613650"/>
              <a:gd name="connsiteY4" fmla="*/ 901700 h 1193800"/>
              <a:gd name="connsiteX5" fmla="*/ 5086350 w 7613650"/>
              <a:gd name="connsiteY5" fmla="*/ 1174750 h 1193800"/>
              <a:gd name="connsiteX6" fmla="*/ 0 w 7613650"/>
              <a:gd name="connsiteY6" fmla="*/ 1174750 h 1193800"/>
              <a:gd name="connsiteX7" fmla="*/ 0 w 7613650"/>
              <a:gd name="connsiteY7" fmla="*/ 44450 h 1193800"/>
              <a:gd name="connsiteX8" fmla="*/ 6693970 w 7613650"/>
              <a:gd name="connsiteY8" fmla="*/ 36575 h 1193800"/>
              <a:gd name="connsiteX9" fmla="*/ 7023100 w 7613650"/>
              <a:gd name="connsiteY9" fmla="*/ 317500 h 1193800"/>
              <a:gd name="connsiteX0" fmla="*/ 7014253 w 7613650"/>
              <a:gd name="connsiteY0" fmla="*/ 292562 h 1193800"/>
              <a:gd name="connsiteX1" fmla="*/ 7023100 w 7613650"/>
              <a:gd name="connsiteY1" fmla="*/ 0 h 1193800"/>
              <a:gd name="connsiteX2" fmla="*/ 7613650 w 7613650"/>
              <a:gd name="connsiteY2" fmla="*/ 615950 h 1193800"/>
              <a:gd name="connsiteX3" fmla="*/ 7023100 w 7613650"/>
              <a:gd name="connsiteY3" fmla="*/ 1193800 h 1193800"/>
              <a:gd name="connsiteX4" fmla="*/ 7023100 w 7613650"/>
              <a:gd name="connsiteY4" fmla="*/ 901700 h 1193800"/>
              <a:gd name="connsiteX5" fmla="*/ 5086350 w 7613650"/>
              <a:gd name="connsiteY5" fmla="*/ 1174750 h 1193800"/>
              <a:gd name="connsiteX6" fmla="*/ 0 w 7613650"/>
              <a:gd name="connsiteY6" fmla="*/ 1174750 h 1193800"/>
              <a:gd name="connsiteX7" fmla="*/ 0 w 7613650"/>
              <a:gd name="connsiteY7" fmla="*/ 44450 h 1193800"/>
              <a:gd name="connsiteX8" fmla="*/ 6693970 w 7613650"/>
              <a:gd name="connsiteY8" fmla="*/ 36575 h 1193800"/>
              <a:gd name="connsiteX9" fmla="*/ 7014253 w 7613650"/>
              <a:gd name="connsiteY9" fmla="*/ 292562 h 1193800"/>
              <a:gd name="connsiteX0" fmla="*/ 6693970 w 7613650"/>
              <a:gd name="connsiteY0" fmla="*/ 36575 h 1193800"/>
              <a:gd name="connsiteX1" fmla="*/ 7023100 w 7613650"/>
              <a:gd name="connsiteY1" fmla="*/ 0 h 1193800"/>
              <a:gd name="connsiteX2" fmla="*/ 7613650 w 7613650"/>
              <a:gd name="connsiteY2" fmla="*/ 615950 h 1193800"/>
              <a:gd name="connsiteX3" fmla="*/ 7023100 w 7613650"/>
              <a:gd name="connsiteY3" fmla="*/ 1193800 h 1193800"/>
              <a:gd name="connsiteX4" fmla="*/ 7023100 w 7613650"/>
              <a:gd name="connsiteY4" fmla="*/ 901700 h 1193800"/>
              <a:gd name="connsiteX5" fmla="*/ 5086350 w 7613650"/>
              <a:gd name="connsiteY5" fmla="*/ 1174750 h 1193800"/>
              <a:gd name="connsiteX6" fmla="*/ 0 w 7613650"/>
              <a:gd name="connsiteY6" fmla="*/ 1174750 h 1193800"/>
              <a:gd name="connsiteX7" fmla="*/ 0 w 7613650"/>
              <a:gd name="connsiteY7" fmla="*/ 44450 h 1193800"/>
              <a:gd name="connsiteX8" fmla="*/ 6693970 w 7613650"/>
              <a:gd name="connsiteY8" fmla="*/ 36575 h 1193800"/>
              <a:gd name="connsiteX0" fmla="*/ 6702821 w 7613650"/>
              <a:gd name="connsiteY0" fmla="*/ 61513 h 1193800"/>
              <a:gd name="connsiteX1" fmla="*/ 7023100 w 7613650"/>
              <a:gd name="connsiteY1" fmla="*/ 0 h 1193800"/>
              <a:gd name="connsiteX2" fmla="*/ 7613650 w 7613650"/>
              <a:gd name="connsiteY2" fmla="*/ 615950 h 1193800"/>
              <a:gd name="connsiteX3" fmla="*/ 7023100 w 7613650"/>
              <a:gd name="connsiteY3" fmla="*/ 1193800 h 1193800"/>
              <a:gd name="connsiteX4" fmla="*/ 7023100 w 7613650"/>
              <a:gd name="connsiteY4" fmla="*/ 901700 h 1193800"/>
              <a:gd name="connsiteX5" fmla="*/ 5086350 w 7613650"/>
              <a:gd name="connsiteY5" fmla="*/ 1174750 h 1193800"/>
              <a:gd name="connsiteX6" fmla="*/ 0 w 7613650"/>
              <a:gd name="connsiteY6" fmla="*/ 1174750 h 1193800"/>
              <a:gd name="connsiteX7" fmla="*/ 0 w 7613650"/>
              <a:gd name="connsiteY7" fmla="*/ 44450 h 1193800"/>
              <a:gd name="connsiteX8" fmla="*/ 6702821 w 7613650"/>
              <a:gd name="connsiteY8" fmla="*/ 61513 h 1193800"/>
              <a:gd name="connsiteX0" fmla="*/ 6702821 w 7613650"/>
              <a:gd name="connsiteY0" fmla="*/ 128014 h 1260301"/>
              <a:gd name="connsiteX1" fmla="*/ 6722246 w 7613650"/>
              <a:gd name="connsiteY1" fmla="*/ 0 h 1260301"/>
              <a:gd name="connsiteX2" fmla="*/ 7613650 w 7613650"/>
              <a:gd name="connsiteY2" fmla="*/ 682451 h 1260301"/>
              <a:gd name="connsiteX3" fmla="*/ 7023100 w 7613650"/>
              <a:gd name="connsiteY3" fmla="*/ 1260301 h 1260301"/>
              <a:gd name="connsiteX4" fmla="*/ 7023100 w 7613650"/>
              <a:gd name="connsiteY4" fmla="*/ 968201 h 1260301"/>
              <a:gd name="connsiteX5" fmla="*/ 5086350 w 7613650"/>
              <a:gd name="connsiteY5" fmla="*/ 1241251 h 1260301"/>
              <a:gd name="connsiteX6" fmla="*/ 0 w 7613650"/>
              <a:gd name="connsiteY6" fmla="*/ 1241251 h 1260301"/>
              <a:gd name="connsiteX7" fmla="*/ 0 w 7613650"/>
              <a:gd name="connsiteY7" fmla="*/ 110951 h 1260301"/>
              <a:gd name="connsiteX8" fmla="*/ 6702821 w 7613650"/>
              <a:gd name="connsiteY8" fmla="*/ 128014 h 1260301"/>
              <a:gd name="connsiteX0" fmla="*/ 6702821 w 7613650"/>
              <a:gd name="connsiteY0" fmla="*/ 128014 h 1260301"/>
              <a:gd name="connsiteX1" fmla="*/ 6722246 w 7613650"/>
              <a:gd name="connsiteY1" fmla="*/ 0 h 1260301"/>
              <a:gd name="connsiteX2" fmla="*/ 7613650 w 7613650"/>
              <a:gd name="connsiteY2" fmla="*/ 682451 h 1260301"/>
              <a:gd name="connsiteX3" fmla="*/ 7023100 w 7613650"/>
              <a:gd name="connsiteY3" fmla="*/ 1260301 h 1260301"/>
              <a:gd name="connsiteX4" fmla="*/ 6775338 w 7613650"/>
              <a:gd name="connsiteY4" fmla="*/ 1225896 h 1260301"/>
              <a:gd name="connsiteX5" fmla="*/ 5086350 w 7613650"/>
              <a:gd name="connsiteY5" fmla="*/ 1241251 h 1260301"/>
              <a:gd name="connsiteX6" fmla="*/ 0 w 7613650"/>
              <a:gd name="connsiteY6" fmla="*/ 1241251 h 1260301"/>
              <a:gd name="connsiteX7" fmla="*/ 0 w 7613650"/>
              <a:gd name="connsiteY7" fmla="*/ 110951 h 1260301"/>
              <a:gd name="connsiteX8" fmla="*/ 6702821 w 7613650"/>
              <a:gd name="connsiteY8" fmla="*/ 128014 h 1260301"/>
              <a:gd name="connsiteX0" fmla="*/ 6702821 w 7613650"/>
              <a:gd name="connsiteY0" fmla="*/ 128014 h 1360054"/>
              <a:gd name="connsiteX1" fmla="*/ 6722246 w 7613650"/>
              <a:gd name="connsiteY1" fmla="*/ 0 h 1360054"/>
              <a:gd name="connsiteX2" fmla="*/ 7613650 w 7613650"/>
              <a:gd name="connsiteY2" fmla="*/ 682451 h 1360054"/>
              <a:gd name="connsiteX3" fmla="*/ 6819582 w 7613650"/>
              <a:gd name="connsiteY3" fmla="*/ 1360054 h 1360054"/>
              <a:gd name="connsiteX4" fmla="*/ 6775338 w 7613650"/>
              <a:gd name="connsiteY4" fmla="*/ 1225896 h 1360054"/>
              <a:gd name="connsiteX5" fmla="*/ 5086350 w 7613650"/>
              <a:gd name="connsiteY5" fmla="*/ 1241251 h 1360054"/>
              <a:gd name="connsiteX6" fmla="*/ 0 w 7613650"/>
              <a:gd name="connsiteY6" fmla="*/ 1241251 h 1360054"/>
              <a:gd name="connsiteX7" fmla="*/ 0 w 7613650"/>
              <a:gd name="connsiteY7" fmla="*/ 110951 h 1360054"/>
              <a:gd name="connsiteX8" fmla="*/ 6702821 w 7613650"/>
              <a:gd name="connsiteY8" fmla="*/ 128014 h 1360054"/>
              <a:gd name="connsiteX0" fmla="*/ 6702821 w 7303948"/>
              <a:gd name="connsiteY0" fmla="*/ 128014 h 1360054"/>
              <a:gd name="connsiteX1" fmla="*/ 6722246 w 7303948"/>
              <a:gd name="connsiteY1" fmla="*/ 0 h 1360054"/>
              <a:gd name="connsiteX2" fmla="*/ 7303948 w 7303948"/>
              <a:gd name="connsiteY2" fmla="*/ 690764 h 1360054"/>
              <a:gd name="connsiteX3" fmla="*/ 6819582 w 7303948"/>
              <a:gd name="connsiteY3" fmla="*/ 1360054 h 1360054"/>
              <a:gd name="connsiteX4" fmla="*/ 6775338 w 7303948"/>
              <a:gd name="connsiteY4" fmla="*/ 1225896 h 1360054"/>
              <a:gd name="connsiteX5" fmla="*/ 5086350 w 7303948"/>
              <a:gd name="connsiteY5" fmla="*/ 1241251 h 1360054"/>
              <a:gd name="connsiteX6" fmla="*/ 0 w 7303948"/>
              <a:gd name="connsiteY6" fmla="*/ 1241251 h 1360054"/>
              <a:gd name="connsiteX7" fmla="*/ 0 w 7303948"/>
              <a:gd name="connsiteY7" fmla="*/ 110951 h 1360054"/>
              <a:gd name="connsiteX8" fmla="*/ 6702821 w 7303948"/>
              <a:gd name="connsiteY8" fmla="*/ 128014 h 1360054"/>
              <a:gd name="connsiteX0" fmla="*/ 6680111 w 7303948"/>
              <a:gd name="connsiteY0" fmla="*/ 122681 h 1360054"/>
              <a:gd name="connsiteX1" fmla="*/ 6722246 w 7303948"/>
              <a:gd name="connsiteY1" fmla="*/ 0 h 1360054"/>
              <a:gd name="connsiteX2" fmla="*/ 7303948 w 7303948"/>
              <a:gd name="connsiteY2" fmla="*/ 690764 h 1360054"/>
              <a:gd name="connsiteX3" fmla="*/ 6819582 w 7303948"/>
              <a:gd name="connsiteY3" fmla="*/ 1360054 h 1360054"/>
              <a:gd name="connsiteX4" fmla="*/ 6775338 w 7303948"/>
              <a:gd name="connsiteY4" fmla="*/ 1225896 h 1360054"/>
              <a:gd name="connsiteX5" fmla="*/ 5086350 w 7303948"/>
              <a:gd name="connsiteY5" fmla="*/ 1241251 h 1360054"/>
              <a:gd name="connsiteX6" fmla="*/ 0 w 7303948"/>
              <a:gd name="connsiteY6" fmla="*/ 1241251 h 1360054"/>
              <a:gd name="connsiteX7" fmla="*/ 0 w 7303948"/>
              <a:gd name="connsiteY7" fmla="*/ 110951 h 1360054"/>
              <a:gd name="connsiteX8" fmla="*/ 6680111 w 7303948"/>
              <a:gd name="connsiteY8" fmla="*/ 122681 h 1360054"/>
              <a:gd name="connsiteX0" fmla="*/ 6680111 w 7303948"/>
              <a:gd name="connsiteY0" fmla="*/ 122681 h 1360054"/>
              <a:gd name="connsiteX1" fmla="*/ 6682501 w 7303948"/>
              <a:gd name="connsiteY1" fmla="*/ 0 h 1360054"/>
              <a:gd name="connsiteX2" fmla="*/ 7303948 w 7303948"/>
              <a:gd name="connsiteY2" fmla="*/ 690764 h 1360054"/>
              <a:gd name="connsiteX3" fmla="*/ 6819582 w 7303948"/>
              <a:gd name="connsiteY3" fmla="*/ 1360054 h 1360054"/>
              <a:gd name="connsiteX4" fmla="*/ 6775338 w 7303948"/>
              <a:gd name="connsiteY4" fmla="*/ 1225896 h 1360054"/>
              <a:gd name="connsiteX5" fmla="*/ 5086350 w 7303948"/>
              <a:gd name="connsiteY5" fmla="*/ 1241251 h 1360054"/>
              <a:gd name="connsiteX6" fmla="*/ 0 w 7303948"/>
              <a:gd name="connsiteY6" fmla="*/ 1241251 h 1360054"/>
              <a:gd name="connsiteX7" fmla="*/ 0 w 7303948"/>
              <a:gd name="connsiteY7" fmla="*/ 110951 h 1360054"/>
              <a:gd name="connsiteX8" fmla="*/ 6680111 w 7303948"/>
              <a:gd name="connsiteY8" fmla="*/ 122681 h 1360054"/>
              <a:gd name="connsiteX0" fmla="*/ 6680111 w 7303948"/>
              <a:gd name="connsiteY0" fmla="*/ 122681 h 1360054"/>
              <a:gd name="connsiteX1" fmla="*/ 6682501 w 7303948"/>
              <a:gd name="connsiteY1" fmla="*/ 0 h 1360054"/>
              <a:gd name="connsiteX2" fmla="*/ 7303948 w 7303948"/>
              <a:gd name="connsiteY2" fmla="*/ 690764 h 1360054"/>
              <a:gd name="connsiteX3" fmla="*/ 6819582 w 7303948"/>
              <a:gd name="connsiteY3" fmla="*/ 1360054 h 1360054"/>
              <a:gd name="connsiteX4" fmla="*/ 6678815 w 7303948"/>
              <a:gd name="connsiteY4" fmla="*/ 1231230 h 1360054"/>
              <a:gd name="connsiteX5" fmla="*/ 5086350 w 7303948"/>
              <a:gd name="connsiteY5" fmla="*/ 1241251 h 1360054"/>
              <a:gd name="connsiteX6" fmla="*/ 0 w 7303948"/>
              <a:gd name="connsiteY6" fmla="*/ 1241251 h 1360054"/>
              <a:gd name="connsiteX7" fmla="*/ 0 w 7303948"/>
              <a:gd name="connsiteY7" fmla="*/ 110951 h 1360054"/>
              <a:gd name="connsiteX8" fmla="*/ 6680111 w 7303948"/>
              <a:gd name="connsiteY8" fmla="*/ 122681 h 1360054"/>
              <a:gd name="connsiteX0" fmla="*/ 6680111 w 7303948"/>
              <a:gd name="connsiteY0" fmla="*/ 122681 h 1365388"/>
              <a:gd name="connsiteX1" fmla="*/ 6682501 w 7303948"/>
              <a:gd name="connsiteY1" fmla="*/ 0 h 1365388"/>
              <a:gd name="connsiteX2" fmla="*/ 7303948 w 7303948"/>
              <a:gd name="connsiteY2" fmla="*/ 690764 h 1365388"/>
              <a:gd name="connsiteX3" fmla="*/ 6666279 w 7303948"/>
              <a:gd name="connsiteY3" fmla="*/ 1365388 h 1365388"/>
              <a:gd name="connsiteX4" fmla="*/ 6678815 w 7303948"/>
              <a:gd name="connsiteY4" fmla="*/ 1231230 h 1365388"/>
              <a:gd name="connsiteX5" fmla="*/ 5086350 w 7303948"/>
              <a:gd name="connsiteY5" fmla="*/ 1241251 h 1365388"/>
              <a:gd name="connsiteX6" fmla="*/ 0 w 7303948"/>
              <a:gd name="connsiteY6" fmla="*/ 1241251 h 1365388"/>
              <a:gd name="connsiteX7" fmla="*/ 0 w 7303948"/>
              <a:gd name="connsiteY7" fmla="*/ 110951 h 1365388"/>
              <a:gd name="connsiteX8" fmla="*/ 6680111 w 7303948"/>
              <a:gd name="connsiteY8" fmla="*/ 122681 h 1365388"/>
              <a:gd name="connsiteX0" fmla="*/ 6680111 w 7303948"/>
              <a:gd name="connsiteY0" fmla="*/ 122681 h 1365388"/>
              <a:gd name="connsiteX1" fmla="*/ 6682501 w 7303948"/>
              <a:gd name="connsiteY1" fmla="*/ 0 h 1365388"/>
              <a:gd name="connsiteX2" fmla="*/ 7303948 w 7303948"/>
              <a:gd name="connsiteY2" fmla="*/ 690764 h 1365388"/>
              <a:gd name="connsiteX3" fmla="*/ 6683313 w 7303948"/>
              <a:gd name="connsiteY3" fmla="*/ 1365388 h 1365388"/>
              <a:gd name="connsiteX4" fmla="*/ 6678815 w 7303948"/>
              <a:gd name="connsiteY4" fmla="*/ 1231230 h 1365388"/>
              <a:gd name="connsiteX5" fmla="*/ 5086350 w 7303948"/>
              <a:gd name="connsiteY5" fmla="*/ 1241251 h 1365388"/>
              <a:gd name="connsiteX6" fmla="*/ 0 w 7303948"/>
              <a:gd name="connsiteY6" fmla="*/ 1241251 h 1365388"/>
              <a:gd name="connsiteX7" fmla="*/ 0 w 7303948"/>
              <a:gd name="connsiteY7" fmla="*/ 110951 h 1365388"/>
              <a:gd name="connsiteX8" fmla="*/ 6680111 w 7303948"/>
              <a:gd name="connsiteY8" fmla="*/ 122681 h 1365388"/>
              <a:gd name="connsiteX0" fmla="*/ 6680111 w 7303948"/>
              <a:gd name="connsiteY0" fmla="*/ 122681 h 1365388"/>
              <a:gd name="connsiteX1" fmla="*/ 6682501 w 7303948"/>
              <a:gd name="connsiteY1" fmla="*/ 0 h 1365388"/>
              <a:gd name="connsiteX2" fmla="*/ 7303948 w 7303948"/>
              <a:gd name="connsiteY2" fmla="*/ 690764 h 1365388"/>
              <a:gd name="connsiteX3" fmla="*/ 6683313 w 7303948"/>
              <a:gd name="connsiteY3" fmla="*/ 1365388 h 1365388"/>
              <a:gd name="connsiteX4" fmla="*/ 6673750 w 7303948"/>
              <a:gd name="connsiteY4" fmla="*/ 1240747 h 1365388"/>
              <a:gd name="connsiteX5" fmla="*/ 5086350 w 7303948"/>
              <a:gd name="connsiteY5" fmla="*/ 1241251 h 1365388"/>
              <a:gd name="connsiteX6" fmla="*/ 0 w 7303948"/>
              <a:gd name="connsiteY6" fmla="*/ 1241251 h 1365388"/>
              <a:gd name="connsiteX7" fmla="*/ 0 w 7303948"/>
              <a:gd name="connsiteY7" fmla="*/ 110951 h 1365388"/>
              <a:gd name="connsiteX8" fmla="*/ 6680111 w 7303948"/>
              <a:gd name="connsiteY8" fmla="*/ 122681 h 1365388"/>
              <a:gd name="connsiteX0" fmla="*/ 6680111 w 7303948"/>
              <a:gd name="connsiteY0" fmla="*/ 122681 h 1370148"/>
              <a:gd name="connsiteX1" fmla="*/ 6682501 w 7303948"/>
              <a:gd name="connsiteY1" fmla="*/ 0 h 1370148"/>
              <a:gd name="connsiteX2" fmla="*/ 7303948 w 7303948"/>
              <a:gd name="connsiteY2" fmla="*/ 690764 h 1370148"/>
              <a:gd name="connsiteX3" fmla="*/ 6668115 w 7303948"/>
              <a:gd name="connsiteY3" fmla="*/ 1370148 h 1370148"/>
              <a:gd name="connsiteX4" fmla="*/ 6673750 w 7303948"/>
              <a:gd name="connsiteY4" fmla="*/ 1240747 h 1370148"/>
              <a:gd name="connsiteX5" fmla="*/ 5086350 w 7303948"/>
              <a:gd name="connsiteY5" fmla="*/ 1241251 h 1370148"/>
              <a:gd name="connsiteX6" fmla="*/ 0 w 7303948"/>
              <a:gd name="connsiteY6" fmla="*/ 1241251 h 1370148"/>
              <a:gd name="connsiteX7" fmla="*/ 0 w 7303948"/>
              <a:gd name="connsiteY7" fmla="*/ 110951 h 1370148"/>
              <a:gd name="connsiteX8" fmla="*/ 6680111 w 7303948"/>
              <a:gd name="connsiteY8" fmla="*/ 122681 h 1370148"/>
              <a:gd name="connsiteX0" fmla="*/ 6664914 w 7303948"/>
              <a:gd name="connsiteY0" fmla="*/ 122681 h 1370148"/>
              <a:gd name="connsiteX1" fmla="*/ 6682501 w 7303948"/>
              <a:gd name="connsiteY1" fmla="*/ 0 h 1370148"/>
              <a:gd name="connsiteX2" fmla="*/ 7303948 w 7303948"/>
              <a:gd name="connsiteY2" fmla="*/ 690764 h 1370148"/>
              <a:gd name="connsiteX3" fmla="*/ 6668115 w 7303948"/>
              <a:gd name="connsiteY3" fmla="*/ 1370148 h 1370148"/>
              <a:gd name="connsiteX4" fmla="*/ 6673750 w 7303948"/>
              <a:gd name="connsiteY4" fmla="*/ 1240747 h 1370148"/>
              <a:gd name="connsiteX5" fmla="*/ 5086350 w 7303948"/>
              <a:gd name="connsiteY5" fmla="*/ 1241251 h 1370148"/>
              <a:gd name="connsiteX6" fmla="*/ 0 w 7303948"/>
              <a:gd name="connsiteY6" fmla="*/ 1241251 h 1370148"/>
              <a:gd name="connsiteX7" fmla="*/ 0 w 7303948"/>
              <a:gd name="connsiteY7" fmla="*/ 110951 h 1370148"/>
              <a:gd name="connsiteX8" fmla="*/ 6664914 w 7303948"/>
              <a:gd name="connsiteY8" fmla="*/ 122681 h 1370148"/>
              <a:gd name="connsiteX0" fmla="*/ 6664914 w 7303948"/>
              <a:gd name="connsiteY0" fmla="*/ 122681 h 1370148"/>
              <a:gd name="connsiteX1" fmla="*/ 6662239 w 7303948"/>
              <a:gd name="connsiteY1" fmla="*/ 0 h 1370148"/>
              <a:gd name="connsiteX2" fmla="*/ 7303948 w 7303948"/>
              <a:gd name="connsiteY2" fmla="*/ 690764 h 1370148"/>
              <a:gd name="connsiteX3" fmla="*/ 6668115 w 7303948"/>
              <a:gd name="connsiteY3" fmla="*/ 1370148 h 1370148"/>
              <a:gd name="connsiteX4" fmla="*/ 6673750 w 7303948"/>
              <a:gd name="connsiteY4" fmla="*/ 1240747 h 1370148"/>
              <a:gd name="connsiteX5" fmla="*/ 5086350 w 7303948"/>
              <a:gd name="connsiteY5" fmla="*/ 1241251 h 1370148"/>
              <a:gd name="connsiteX6" fmla="*/ 0 w 7303948"/>
              <a:gd name="connsiteY6" fmla="*/ 1241251 h 1370148"/>
              <a:gd name="connsiteX7" fmla="*/ 0 w 7303948"/>
              <a:gd name="connsiteY7" fmla="*/ 110951 h 1370148"/>
              <a:gd name="connsiteX8" fmla="*/ 6664914 w 7303948"/>
              <a:gd name="connsiteY8" fmla="*/ 122681 h 1370148"/>
              <a:gd name="connsiteX0" fmla="*/ 6664914 w 7303948"/>
              <a:gd name="connsiteY0" fmla="*/ 122681 h 1370148"/>
              <a:gd name="connsiteX1" fmla="*/ 6662239 w 7303948"/>
              <a:gd name="connsiteY1" fmla="*/ 0 h 1370148"/>
              <a:gd name="connsiteX2" fmla="*/ 7303948 w 7303948"/>
              <a:gd name="connsiteY2" fmla="*/ 690764 h 1370148"/>
              <a:gd name="connsiteX3" fmla="*/ 6668115 w 7303948"/>
              <a:gd name="connsiteY3" fmla="*/ 1370148 h 1370148"/>
              <a:gd name="connsiteX4" fmla="*/ 6658554 w 7303948"/>
              <a:gd name="connsiteY4" fmla="*/ 1240747 h 1370148"/>
              <a:gd name="connsiteX5" fmla="*/ 5086350 w 7303948"/>
              <a:gd name="connsiteY5" fmla="*/ 1241251 h 1370148"/>
              <a:gd name="connsiteX6" fmla="*/ 0 w 7303948"/>
              <a:gd name="connsiteY6" fmla="*/ 1241251 h 1370148"/>
              <a:gd name="connsiteX7" fmla="*/ 0 w 7303948"/>
              <a:gd name="connsiteY7" fmla="*/ 110951 h 1370148"/>
              <a:gd name="connsiteX8" fmla="*/ 6664914 w 7303948"/>
              <a:gd name="connsiteY8" fmla="*/ 122681 h 1370148"/>
              <a:gd name="connsiteX0" fmla="*/ 6664914 w 7303948"/>
              <a:gd name="connsiteY0" fmla="*/ 122681 h 1370148"/>
              <a:gd name="connsiteX1" fmla="*/ 6662239 w 7303948"/>
              <a:gd name="connsiteY1" fmla="*/ 0 h 1370148"/>
              <a:gd name="connsiteX2" fmla="*/ 7303948 w 7303948"/>
              <a:gd name="connsiteY2" fmla="*/ 690764 h 1370148"/>
              <a:gd name="connsiteX3" fmla="*/ 6652918 w 7303948"/>
              <a:gd name="connsiteY3" fmla="*/ 1370148 h 1370148"/>
              <a:gd name="connsiteX4" fmla="*/ 6658554 w 7303948"/>
              <a:gd name="connsiteY4" fmla="*/ 1240747 h 1370148"/>
              <a:gd name="connsiteX5" fmla="*/ 5086350 w 7303948"/>
              <a:gd name="connsiteY5" fmla="*/ 1241251 h 1370148"/>
              <a:gd name="connsiteX6" fmla="*/ 0 w 7303948"/>
              <a:gd name="connsiteY6" fmla="*/ 1241251 h 1370148"/>
              <a:gd name="connsiteX7" fmla="*/ 0 w 7303948"/>
              <a:gd name="connsiteY7" fmla="*/ 110951 h 1370148"/>
              <a:gd name="connsiteX8" fmla="*/ 6664914 w 7303948"/>
              <a:gd name="connsiteY8" fmla="*/ 122681 h 137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3948" h="1370148">
                <a:moveTo>
                  <a:pt x="6664914" y="122681"/>
                </a:moveTo>
                <a:cubicBezTo>
                  <a:pt x="6665711" y="81787"/>
                  <a:pt x="6661442" y="40894"/>
                  <a:pt x="6662239" y="0"/>
                </a:cubicBezTo>
                <a:lnTo>
                  <a:pt x="7303948" y="690764"/>
                </a:lnTo>
                <a:lnTo>
                  <a:pt x="6652918" y="1370148"/>
                </a:lnTo>
                <a:lnTo>
                  <a:pt x="6658554" y="1240747"/>
                </a:lnTo>
                <a:lnTo>
                  <a:pt x="5086350" y="1241251"/>
                </a:lnTo>
                <a:lnTo>
                  <a:pt x="0" y="1241251"/>
                </a:lnTo>
                <a:lnTo>
                  <a:pt x="0" y="110951"/>
                </a:lnTo>
                <a:lnTo>
                  <a:pt x="6664914" y="122681"/>
                </a:lnTo>
                <a:close/>
              </a:path>
            </a:pathLst>
          </a:cu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 dirty="0"/>
          </a:p>
        </p:txBody>
      </p:sp>
      <p:sp>
        <p:nvSpPr>
          <p:cNvPr id="9" name="Rounded Rectangle 8"/>
          <p:cNvSpPr/>
          <p:nvPr/>
        </p:nvSpPr>
        <p:spPr>
          <a:xfrm>
            <a:off x="7936257" y="1358664"/>
            <a:ext cx="738948" cy="4749145"/>
          </a:xfrm>
          <a:prstGeom prst="roundRect">
            <a:avLst/>
          </a:prstGeom>
          <a:gradFill>
            <a:gsLst>
              <a:gs pos="0">
                <a:srgbClr val="BCBCBC"/>
              </a:gs>
              <a:gs pos="67000">
                <a:srgbClr val="BCBCBC"/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lIns="58289" tIns="29145" rIns="58289" bIns="29145" rtlCol="0" anchor="ctr"/>
          <a:lstStyle/>
          <a:p>
            <a:pPr algn="ctr"/>
            <a:r>
              <a:rPr lang="en-GB" sz="1700" dirty="0">
                <a:cs typeface="Arial" panose="020B0604020202020204" pitchFamily="34" charset="0"/>
              </a:rPr>
              <a:t>Science &amp; Technology Basis for first FPPs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35171" y="3089095"/>
            <a:ext cx="1385692" cy="428191"/>
          </a:xfrm>
          <a:prstGeom prst="rect">
            <a:avLst/>
          </a:prstGeom>
          <a:noFill/>
        </p:spPr>
        <p:txBody>
          <a:bodyPr wrap="none" lIns="58289" tIns="29145" rIns="58289" bIns="29145" rtlCol="0">
            <a:spAutoFit/>
          </a:bodyPr>
          <a:lstStyle/>
          <a:p>
            <a:r>
              <a:rPr lang="en-GB" sz="2400" b="1" dirty="0" smtClean="0"/>
              <a:t>EU-DEMO</a:t>
            </a:r>
            <a:endParaRPr lang="en-GB" sz="2400" b="1" dirty="0"/>
          </a:p>
        </p:txBody>
      </p:sp>
      <p:sp>
        <p:nvSpPr>
          <p:cNvPr id="16" name="Diamond 15"/>
          <p:cNvSpPr/>
          <p:nvPr/>
        </p:nvSpPr>
        <p:spPr>
          <a:xfrm flipH="1">
            <a:off x="3408912" y="3397983"/>
            <a:ext cx="243416" cy="279394"/>
          </a:xfrm>
          <a:prstGeom prst="diamond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2949" tIns="29145" rIns="22949" bIns="29145" rtlCol="0" anchor="ctr"/>
          <a:lstStyle/>
          <a:p>
            <a:pPr algn="ctr"/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17" name="Diamond 16"/>
          <p:cNvSpPr/>
          <p:nvPr/>
        </p:nvSpPr>
        <p:spPr>
          <a:xfrm flipH="1">
            <a:off x="6064004" y="3364930"/>
            <a:ext cx="243416" cy="279394"/>
          </a:xfrm>
          <a:prstGeom prst="diamond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2949" tIns="29145" rIns="22949" bIns="29145" rtlCol="0" anchor="ctr"/>
          <a:lstStyle/>
          <a:p>
            <a:pPr algn="ctr"/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56041" y="2996252"/>
            <a:ext cx="763727" cy="397413"/>
          </a:xfrm>
          <a:prstGeom prst="rect">
            <a:avLst/>
          </a:prstGeom>
          <a:noFill/>
        </p:spPr>
        <p:txBody>
          <a:bodyPr wrap="none" lIns="58289" tIns="29145" rIns="58289" bIns="29145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</a:rPr>
              <a:t>Electricity 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21" name="Diamond 20"/>
          <p:cNvSpPr/>
          <p:nvPr/>
        </p:nvSpPr>
        <p:spPr>
          <a:xfrm flipH="1">
            <a:off x="6920872" y="3364930"/>
            <a:ext cx="243416" cy="312447"/>
          </a:xfrm>
          <a:prstGeom prst="diamond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2949" tIns="29145" rIns="22949" bIns="29145" rtlCol="0" anchor="ctr"/>
          <a:lstStyle/>
          <a:p>
            <a:pPr algn="ctr"/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72064" y="1625454"/>
            <a:ext cx="675561" cy="428191"/>
          </a:xfrm>
          <a:prstGeom prst="rect">
            <a:avLst/>
          </a:prstGeom>
          <a:noFill/>
        </p:spPr>
        <p:txBody>
          <a:bodyPr wrap="none" lIns="58289" tIns="29145" rIns="58289" bIns="29145" rtlCol="0">
            <a:spAutoFit/>
          </a:bodyPr>
          <a:lstStyle/>
          <a:p>
            <a:r>
              <a:rPr lang="en-GB" sz="2400" b="1" dirty="0" smtClean="0"/>
              <a:t>ITER</a:t>
            </a:r>
            <a:endParaRPr lang="en-GB" sz="2400" b="1" dirty="0"/>
          </a:p>
        </p:txBody>
      </p:sp>
      <p:sp>
        <p:nvSpPr>
          <p:cNvPr id="24" name="Diamond 23"/>
          <p:cNvSpPr/>
          <p:nvPr/>
        </p:nvSpPr>
        <p:spPr>
          <a:xfrm flipH="1">
            <a:off x="5213405" y="1659489"/>
            <a:ext cx="243416" cy="279394"/>
          </a:xfrm>
          <a:prstGeom prst="diamond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2949" tIns="29145" rIns="22949" bIns="29145" rtlCol="0" anchor="ctr"/>
          <a:lstStyle/>
          <a:p>
            <a:pPr algn="ctr"/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56328" y="1970027"/>
            <a:ext cx="1071504" cy="220442"/>
          </a:xfrm>
          <a:prstGeom prst="rect">
            <a:avLst/>
          </a:prstGeom>
          <a:noFill/>
        </p:spPr>
        <p:txBody>
          <a:bodyPr wrap="none" lIns="58289" tIns="29145" rIns="58289" bIns="29145" rtlCol="0">
            <a:spAutoFit/>
          </a:bodyPr>
          <a:lstStyle>
            <a:defPPr>
              <a:defRPr lang="en-US"/>
            </a:defPPr>
            <a:lvl1pPr algn="ctr">
              <a:defRPr sz="1050" b="1"/>
            </a:lvl1pPr>
          </a:lstStyle>
          <a:p>
            <a:r>
              <a:rPr lang="en-GB" dirty="0" smtClean="0"/>
              <a:t>Full performance</a:t>
            </a:r>
            <a:endParaRPr lang="en-GB" dirty="0"/>
          </a:p>
        </p:txBody>
      </p:sp>
      <p:sp>
        <p:nvSpPr>
          <p:cNvPr id="26" name="Diamond 25"/>
          <p:cNvSpPr/>
          <p:nvPr/>
        </p:nvSpPr>
        <p:spPr>
          <a:xfrm flipH="1">
            <a:off x="3962448" y="1653956"/>
            <a:ext cx="243416" cy="279394"/>
          </a:xfrm>
          <a:prstGeom prst="diamond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2949" tIns="29145" rIns="22949" bIns="29145" rtlCol="0" anchor="ctr"/>
          <a:lstStyle/>
          <a:p>
            <a:pPr algn="ctr"/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757772" y="1960666"/>
            <a:ext cx="760540" cy="203619"/>
          </a:xfrm>
          <a:prstGeom prst="rect">
            <a:avLst/>
          </a:prstGeom>
          <a:noFill/>
        </p:spPr>
        <p:txBody>
          <a:bodyPr wrap="none" lIns="41630" tIns="20815" rIns="41630" bIns="20815" rtlCol="0">
            <a:spAutoFit/>
          </a:bodyPr>
          <a:lstStyle>
            <a:defPPr>
              <a:defRPr lang="en-US"/>
            </a:defPPr>
            <a:lvl1pPr algn="ctr">
              <a:defRPr sz="1050" b="1"/>
            </a:lvl1pPr>
          </a:lstStyle>
          <a:p>
            <a:r>
              <a:rPr lang="en-GB" dirty="0" smtClean="0"/>
              <a:t>First plasma</a:t>
            </a:r>
            <a:endParaRPr lang="en-GB" dirty="0"/>
          </a:p>
        </p:txBody>
      </p:sp>
      <p:sp>
        <p:nvSpPr>
          <p:cNvPr id="54" name="Bent Arrow 53"/>
          <p:cNvSpPr/>
          <p:nvPr/>
        </p:nvSpPr>
        <p:spPr>
          <a:xfrm rot="5400000">
            <a:off x="3735214" y="-272750"/>
            <a:ext cx="805657" cy="2847655"/>
          </a:xfrm>
          <a:prstGeom prst="bentArrow">
            <a:avLst>
              <a:gd name="adj1" fmla="val 48307"/>
              <a:gd name="adj2" fmla="val 35734"/>
              <a:gd name="adj3" fmla="val 25702"/>
              <a:gd name="adj4" fmla="val 45625"/>
            </a:avLst>
          </a:prstGeom>
          <a:gradFill flip="none" rotWithShape="1">
            <a:gsLst>
              <a:gs pos="0">
                <a:srgbClr val="C00000"/>
              </a:gs>
              <a:gs pos="54000">
                <a:schemeClr val="accent2">
                  <a:lumMod val="60000"/>
                  <a:lumOff val="40000"/>
                </a:schemeClr>
              </a:gs>
              <a:gs pos="99583">
                <a:schemeClr val="bg1"/>
              </a:gs>
              <a:gs pos="81000">
                <a:schemeClr val="accent2">
                  <a:lumMod val="40000"/>
                  <a:lumOff val="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8" name="Bent Arrow 57"/>
          <p:cNvSpPr/>
          <p:nvPr/>
        </p:nvSpPr>
        <p:spPr>
          <a:xfrm rot="5400000">
            <a:off x="2536422" y="-672559"/>
            <a:ext cx="799099" cy="3640713"/>
          </a:xfrm>
          <a:prstGeom prst="bentArrow">
            <a:avLst>
              <a:gd name="adj1" fmla="val 48321"/>
              <a:gd name="adj2" fmla="val 35734"/>
              <a:gd name="adj3" fmla="val 25702"/>
              <a:gd name="adj4" fmla="val 45625"/>
            </a:avLst>
          </a:prstGeom>
          <a:gradFill flip="none" rotWithShape="1">
            <a:gsLst>
              <a:gs pos="0">
                <a:srgbClr val="C00000"/>
              </a:gs>
              <a:gs pos="54000">
                <a:schemeClr val="accent2">
                  <a:lumMod val="60000"/>
                  <a:lumOff val="40000"/>
                </a:schemeClr>
              </a:gs>
              <a:gs pos="99583">
                <a:schemeClr val="bg1"/>
              </a:gs>
              <a:gs pos="81000">
                <a:schemeClr val="accent2">
                  <a:lumMod val="40000"/>
                  <a:lumOff val="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5" name="Bent Arrow 54"/>
          <p:cNvSpPr/>
          <p:nvPr/>
        </p:nvSpPr>
        <p:spPr>
          <a:xfrm rot="5400000">
            <a:off x="2718471" y="274300"/>
            <a:ext cx="770027" cy="1717923"/>
          </a:xfrm>
          <a:prstGeom prst="bentArrow">
            <a:avLst>
              <a:gd name="adj1" fmla="val 48321"/>
              <a:gd name="adj2" fmla="val 35734"/>
              <a:gd name="adj3" fmla="val 25702"/>
              <a:gd name="adj4" fmla="val 45625"/>
            </a:avLst>
          </a:prstGeom>
          <a:gradFill flip="none" rotWithShape="1">
            <a:gsLst>
              <a:gs pos="0">
                <a:srgbClr val="C00000"/>
              </a:gs>
              <a:gs pos="54000">
                <a:schemeClr val="accent2">
                  <a:lumMod val="60000"/>
                  <a:lumOff val="40000"/>
                </a:schemeClr>
              </a:gs>
              <a:gs pos="99583">
                <a:schemeClr val="bg1"/>
              </a:gs>
              <a:gs pos="81000">
                <a:schemeClr val="accent2">
                  <a:lumMod val="40000"/>
                  <a:lumOff val="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Bent Arrow 28"/>
          <p:cNvSpPr/>
          <p:nvPr/>
        </p:nvSpPr>
        <p:spPr>
          <a:xfrm rot="5400000">
            <a:off x="1797997" y="93123"/>
            <a:ext cx="770026" cy="2080278"/>
          </a:xfrm>
          <a:prstGeom prst="bentArrow">
            <a:avLst>
              <a:gd name="adj1" fmla="val 48321"/>
              <a:gd name="adj2" fmla="val 35734"/>
              <a:gd name="adj3" fmla="val 25702"/>
              <a:gd name="adj4" fmla="val 45625"/>
            </a:avLst>
          </a:prstGeom>
          <a:gradFill flip="none" rotWithShape="1">
            <a:gsLst>
              <a:gs pos="0">
                <a:srgbClr val="C00000"/>
              </a:gs>
              <a:gs pos="54000">
                <a:schemeClr val="accent2">
                  <a:lumMod val="60000"/>
                  <a:lumOff val="40000"/>
                </a:schemeClr>
              </a:gs>
              <a:gs pos="99583">
                <a:schemeClr val="bg1"/>
              </a:gs>
              <a:gs pos="81000">
                <a:schemeClr val="accent2">
                  <a:lumMod val="40000"/>
                  <a:lumOff val="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138042" y="1298186"/>
            <a:ext cx="649982" cy="257905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Bent Arrow 55"/>
          <p:cNvSpPr/>
          <p:nvPr/>
        </p:nvSpPr>
        <p:spPr>
          <a:xfrm rot="5400000">
            <a:off x="1408528" y="515049"/>
            <a:ext cx="770030" cy="1236429"/>
          </a:xfrm>
          <a:prstGeom prst="bentArrow">
            <a:avLst>
              <a:gd name="adj1" fmla="val 48321"/>
              <a:gd name="adj2" fmla="val 35734"/>
              <a:gd name="adj3" fmla="val 25702"/>
              <a:gd name="adj4" fmla="val 45625"/>
            </a:avLst>
          </a:prstGeom>
          <a:gradFill flip="none" rotWithShape="1">
            <a:gsLst>
              <a:gs pos="0">
                <a:srgbClr val="C00000"/>
              </a:gs>
              <a:gs pos="54000">
                <a:schemeClr val="accent2">
                  <a:lumMod val="60000"/>
                  <a:lumOff val="40000"/>
                </a:schemeClr>
              </a:gs>
              <a:gs pos="99583">
                <a:schemeClr val="bg1"/>
              </a:gs>
              <a:gs pos="81000">
                <a:schemeClr val="accent2">
                  <a:lumMod val="40000"/>
                  <a:lumOff val="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178250" y="841196"/>
            <a:ext cx="4180773" cy="243525"/>
          </a:xfrm>
          <a:prstGeom prst="rect">
            <a:avLst/>
          </a:prstGeom>
          <a:noFill/>
        </p:spPr>
        <p:txBody>
          <a:bodyPr wrap="square" lIns="58289" tIns="29145" rIns="58289" bIns="29145" rtlCol="0">
            <a:spAutoFit/>
          </a:bodyPr>
          <a:lstStyle/>
          <a:p>
            <a:r>
              <a:rPr lang="en-GB" sz="1200" b="1" dirty="0" smtClean="0"/>
              <a:t>Input from research on present facilities, analysis and modelling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627785" y="1309718"/>
            <a:ext cx="635597" cy="246374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ight Arrow 1"/>
          <p:cNvSpPr/>
          <p:nvPr/>
        </p:nvSpPr>
        <p:spPr>
          <a:xfrm>
            <a:off x="1209701" y="3632765"/>
            <a:ext cx="1706115" cy="443607"/>
          </a:xfrm>
          <a:prstGeom prst="rightArrow">
            <a:avLst/>
          </a:prstGeom>
          <a:gradFill flip="none" rotWithShape="1">
            <a:gsLst>
              <a:gs pos="1000">
                <a:srgbClr val="5E9EFF">
                  <a:lumMod val="75000"/>
                  <a:alpha val="94000"/>
                </a:srgbClr>
              </a:gs>
              <a:gs pos="1000">
                <a:srgbClr val="85C2FF">
                  <a:lumMod val="54000"/>
                  <a:lumOff val="46000"/>
                </a:srgbClr>
              </a:gs>
              <a:gs pos="99000">
                <a:srgbClr val="C4D6EB">
                  <a:lumMod val="53000"/>
                  <a:lumOff val="47000"/>
                </a:srgbClr>
              </a:gs>
              <a:gs pos="0">
                <a:srgbClr val="FFEBFA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Left-Right Arrow 2"/>
          <p:cNvSpPr/>
          <p:nvPr/>
        </p:nvSpPr>
        <p:spPr>
          <a:xfrm>
            <a:off x="2835924" y="3632765"/>
            <a:ext cx="1558013" cy="443607"/>
          </a:xfrm>
          <a:prstGeom prst="leftRightArrow">
            <a:avLst/>
          </a:prstGeom>
          <a:gradFill flip="none" rotWithShape="1">
            <a:gsLst>
              <a:gs pos="50000">
                <a:srgbClr val="5E9EFF">
                  <a:lumMod val="75000"/>
                  <a:alpha val="94000"/>
                </a:srgbClr>
              </a:gs>
              <a:gs pos="1000">
                <a:srgbClr val="85C2FF">
                  <a:lumMod val="54000"/>
                  <a:lumOff val="46000"/>
                </a:srgbClr>
              </a:gs>
              <a:gs pos="99000">
                <a:srgbClr val="C4D6EB">
                  <a:lumMod val="53000"/>
                  <a:lumOff val="47000"/>
                </a:srgbClr>
              </a:gs>
              <a:gs pos="50000">
                <a:srgbClr val="FFEBFA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Left-Right Arrow 34"/>
          <p:cNvSpPr/>
          <p:nvPr/>
        </p:nvSpPr>
        <p:spPr>
          <a:xfrm>
            <a:off x="4302554" y="3632765"/>
            <a:ext cx="1892076" cy="443607"/>
          </a:xfrm>
          <a:prstGeom prst="leftRightArrow">
            <a:avLst/>
          </a:prstGeom>
          <a:gradFill flip="none" rotWithShape="1">
            <a:gsLst>
              <a:gs pos="50000">
                <a:srgbClr val="5E9EFF">
                  <a:lumMod val="75000"/>
                  <a:alpha val="94000"/>
                </a:srgbClr>
              </a:gs>
              <a:gs pos="1000">
                <a:srgbClr val="85C2FF">
                  <a:lumMod val="54000"/>
                  <a:lumOff val="46000"/>
                </a:srgbClr>
              </a:gs>
              <a:gs pos="99000">
                <a:srgbClr val="C4D6EB">
                  <a:lumMod val="53000"/>
                  <a:lumOff val="47000"/>
                </a:srgbClr>
              </a:gs>
              <a:gs pos="50000">
                <a:srgbClr val="FFEBFA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1403648" y="3759828"/>
            <a:ext cx="1310371" cy="203619"/>
          </a:xfrm>
          <a:prstGeom prst="rect">
            <a:avLst/>
          </a:prstGeom>
          <a:noFill/>
        </p:spPr>
        <p:txBody>
          <a:bodyPr wrap="none" lIns="41630" tIns="20815" rIns="41630" bIns="20815" rtlCol="0">
            <a:spAutoFit/>
          </a:bodyPr>
          <a:lstStyle>
            <a:defPPr>
              <a:defRPr lang="en-US"/>
            </a:defPPr>
            <a:lvl1pPr algn="ctr">
              <a:defRPr sz="1050" b="1"/>
            </a:lvl1pPr>
          </a:lstStyle>
          <a:p>
            <a:r>
              <a:rPr lang="en-GB" dirty="0" smtClean="0"/>
              <a:t>Pre conceptual design</a:t>
            </a:r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>
            <a:off x="3098933" y="3752758"/>
            <a:ext cx="1106790" cy="203619"/>
          </a:xfrm>
          <a:prstGeom prst="rect">
            <a:avLst/>
          </a:prstGeom>
          <a:noFill/>
        </p:spPr>
        <p:txBody>
          <a:bodyPr wrap="none" lIns="41630" tIns="20815" rIns="41630" bIns="20815" rtlCol="0">
            <a:spAutoFit/>
          </a:bodyPr>
          <a:lstStyle>
            <a:defPPr>
              <a:defRPr lang="en-US"/>
            </a:defPPr>
            <a:lvl1pPr algn="ctr">
              <a:defRPr sz="1050" b="1"/>
            </a:lvl1pPr>
          </a:lstStyle>
          <a:p>
            <a:r>
              <a:rPr lang="en-GB" dirty="0" smtClean="0"/>
              <a:t>Conceptual design</a:t>
            </a:r>
            <a:endParaRPr lang="en-GB" dirty="0"/>
          </a:p>
        </p:txBody>
      </p:sp>
      <p:sp>
        <p:nvSpPr>
          <p:cNvPr id="39" name="TextBox 38"/>
          <p:cNvSpPr txBox="1"/>
          <p:nvPr/>
        </p:nvSpPr>
        <p:spPr>
          <a:xfrm>
            <a:off x="4827924" y="3728737"/>
            <a:ext cx="1138850" cy="203619"/>
          </a:xfrm>
          <a:prstGeom prst="rect">
            <a:avLst/>
          </a:prstGeom>
          <a:noFill/>
        </p:spPr>
        <p:txBody>
          <a:bodyPr wrap="none" lIns="41630" tIns="20815" rIns="41630" bIns="20815" rtlCol="0">
            <a:spAutoFit/>
          </a:bodyPr>
          <a:lstStyle>
            <a:defPPr>
              <a:defRPr lang="en-US"/>
            </a:defPPr>
            <a:lvl1pPr algn="ctr">
              <a:defRPr sz="1050" b="1"/>
            </a:lvl1pPr>
          </a:lstStyle>
          <a:p>
            <a:r>
              <a:rPr lang="en-GB" dirty="0" smtClean="0"/>
              <a:t>Engineering design</a:t>
            </a:r>
            <a:endParaRPr lang="en-GB" dirty="0"/>
          </a:p>
        </p:txBody>
      </p:sp>
      <p:sp>
        <p:nvSpPr>
          <p:cNvPr id="40" name="TextBox 39"/>
          <p:cNvSpPr txBox="1"/>
          <p:nvPr/>
        </p:nvSpPr>
        <p:spPr>
          <a:xfrm>
            <a:off x="3109845" y="3030886"/>
            <a:ext cx="768537" cy="397413"/>
          </a:xfrm>
          <a:prstGeom prst="rect">
            <a:avLst/>
          </a:prstGeom>
          <a:noFill/>
        </p:spPr>
        <p:txBody>
          <a:bodyPr wrap="none" lIns="58289" tIns="29145" rIns="58289" bIns="29145" rtlCol="0">
            <a:spAutoFit/>
          </a:bodyPr>
          <a:lstStyle/>
          <a:p>
            <a:pPr algn="ctr"/>
            <a:r>
              <a:rPr lang="en-GB" sz="1100" b="1" dirty="0"/>
              <a:t>Consistent </a:t>
            </a:r>
          </a:p>
          <a:p>
            <a:pPr algn="ctr"/>
            <a:r>
              <a:rPr lang="en-GB" sz="1100" b="1" dirty="0"/>
              <a:t>Concept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750949" y="2996252"/>
            <a:ext cx="869525" cy="397413"/>
          </a:xfrm>
          <a:prstGeom prst="rect">
            <a:avLst/>
          </a:prstGeom>
          <a:noFill/>
        </p:spPr>
        <p:txBody>
          <a:bodyPr wrap="none" lIns="58289" tIns="29145" rIns="58289" bIns="29145" rtlCol="0">
            <a:spAutoFit/>
          </a:bodyPr>
          <a:lstStyle/>
          <a:p>
            <a:pPr algn="ctr"/>
            <a:r>
              <a:rPr lang="en-GB" sz="1100" b="1" dirty="0"/>
              <a:t>Commence</a:t>
            </a:r>
          </a:p>
          <a:p>
            <a:pPr algn="ctr"/>
            <a:r>
              <a:rPr lang="en-GB" sz="1100" b="1" dirty="0"/>
              <a:t>Construction</a:t>
            </a:r>
          </a:p>
        </p:txBody>
      </p:sp>
      <p:sp>
        <p:nvSpPr>
          <p:cNvPr id="42" name="Bent Arrow 41"/>
          <p:cNvSpPr/>
          <p:nvPr/>
        </p:nvSpPr>
        <p:spPr>
          <a:xfrm rot="16200000" flipV="1">
            <a:off x="5620353" y="2477807"/>
            <a:ext cx="589769" cy="3958512"/>
          </a:xfrm>
          <a:prstGeom prst="bentArrow">
            <a:avLst>
              <a:gd name="adj1" fmla="val 37938"/>
              <a:gd name="adj2" fmla="val 35734"/>
              <a:gd name="adj3" fmla="val 25702"/>
              <a:gd name="adj4" fmla="val 44569"/>
            </a:avLst>
          </a:prstGeom>
          <a:gradFill flip="none" rotWithShape="1">
            <a:gsLst>
              <a:gs pos="0">
                <a:srgbClr val="A07D00"/>
              </a:gs>
              <a:gs pos="69000">
                <a:srgbClr val="FFCC00">
                  <a:shade val="67500"/>
                  <a:satMod val="115000"/>
                </a:srgbClr>
              </a:gs>
              <a:gs pos="98000">
                <a:schemeClr val="bg1"/>
              </a:gs>
              <a:gs pos="91000">
                <a:srgbClr val="FFCC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12700">
            <a:solidFill>
              <a:schemeClr val="tx1"/>
            </a:solidFill>
            <a:prstDash val="sys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3" name="Bent Arrow 42"/>
          <p:cNvSpPr/>
          <p:nvPr/>
        </p:nvSpPr>
        <p:spPr>
          <a:xfrm rot="16200000" flipV="1">
            <a:off x="3187208" y="2207475"/>
            <a:ext cx="696004" cy="4431476"/>
          </a:xfrm>
          <a:prstGeom prst="bentArrow">
            <a:avLst>
              <a:gd name="adj1" fmla="val 37938"/>
              <a:gd name="adj2" fmla="val 39016"/>
              <a:gd name="adj3" fmla="val 30391"/>
              <a:gd name="adj4" fmla="val 43750"/>
            </a:avLst>
          </a:prstGeom>
          <a:gradFill flip="none" rotWithShape="1">
            <a:gsLst>
              <a:gs pos="0">
                <a:srgbClr val="A07D00"/>
              </a:gs>
              <a:gs pos="50000">
                <a:srgbClr val="FFCC00">
                  <a:shade val="67500"/>
                  <a:satMod val="115000"/>
                </a:srgbClr>
              </a:gs>
              <a:gs pos="99583">
                <a:schemeClr val="bg1"/>
              </a:gs>
              <a:gs pos="90000">
                <a:srgbClr val="FFCC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4" name="Bent Arrow 43"/>
          <p:cNvSpPr/>
          <p:nvPr/>
        </p:nvSpPr>
        <p:spPr>
          <a:xfrm rot="16200000" flipV="1">
            <a:off x="2140968" y="3054649"/>
            <a:ext cx="696004" cy="2737125"/>
          </a:xfrm>
          <a:prstGeom prst="bentArrow">
            <a:avLst>
              <a:gd name="adj1" fmla="val 37938"/>
              <a:gd name="adj2" fmla="val 35734"/>
              <a:gd name="adj3" fmla="val 25702"/>
              <a:gd name="adj4" fmla="val 45625"/>
            </a:avLst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4000">
                <a:srgbClr val="FFCC00">
                  <a:shade val="67500"/>
                  <a:satMod val="115000"/>
                </a:srgbClr>
              </a:gs>
              <a:gs pos="99583">
                <a:schemeClr val="bg1"/>
              </a:gs>
              <a:gs pos="81000">
                <a:srgbClr val="FFCC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184949" y="4515826"/>
            <a:ext cx="2325549" cy="243525"/>
          </a:xfrm>
          <a:prstGeom prst="rect">
            <a:avLst/>
          </a:prstGeom>
          <a:noFill/>
        </p:spPr>
        <p:txBody>
          <a:bodyPr wrap="square" lIns="58289" tIns="29145" rIns="58289" bIns="29145" rtlCol="0">
            <a:spAutoFit/>
          </a:bodyPr>
          <a:lstStyle/>
          <a:p>
            <a:r>
              <a:rPr lang="en-GB" sz="1200" b="1" dirty="0" smtClean="0"/>
              <a:t>DONES	</a:t>
            </a:r>
            <a:endParaRPr lang="en-GB" sz="12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4330772" y="4508423"/>
            <a:ext cx="2325269" cy="243525"/>
          </a:xfrm>
          <a:prstGeom prst="rect">
            <a:avLst/>
          </a:prstGeom>
          <a:noFill/>
        </p:spPr>
        <p:txBody>
          <a:bodyPr wrap="square" lIns="58289" tIns="29145" rIns="58289" bIns="29145" rtlCol="0">
            <a:spAutoFit/>
          </a:bodyPr>
          <a:lstStyle/>
          <a:p>
            <a:r>
              <a:rPr lang="en-GB" sz="1200" b="1" dirty="0" smtClean="0"/>
              <a:t>IFMIF	</a:t>
            </a:r>
            <a:endParaRPr lang="en-GB" sz="1200" b="1" dirty="0"/>
          </a:p>
        </p:txBody>
      </p:sp>
      <p:sp>
        <p:nvSpPr>
          <p:cNvPr id="47" name="Right Arrow 46"/>
          <p:cNvSpPr/>
          <p:nvPr/>
        </p:nvSpPr>
        <p:spPr>
          <a:xfrm>
            <a:off x="1097950" y="5012476"/>
            <a:ext cx="6796545" cy="409480"/>
          </a:xfrm>
          <a:prstGeom prst="rightArrow">
            <a:avLst>
              <a:gd name="adj1" fmla="val 75000"/>
              <a:gd name="adj2" fmla="val 55702"/>
            </a:avLst>
          </a:prstGeom>
          <a:gradFill flip="none" rotWithShape="1">
            <a:gsLst>
              <a:gs pos="0">
                <a:srgbClr val="92D050"/>
              </a:gs>
              <a:gs pos="50000">
                <a:srgbClr val="99CC00"/>
              </a:gs>
              <a:gs pos="99167">
                <a:schemeClr val="bg1"/>
              </a:gs>
              <a:gs pos="93000">
                <a:srgbClr val="CCFF99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/>
          </a:p>
        </p:txBody>
      </p:sp>
      <p:sp>
        <p:nvSpPr>
          <p:cNvPr id="53" name="TextBox 52"/>
          <p:cNvSpPr txBox="1"/>
          <p:nvPr/>
        </p:nvSpPr>
        <p:spPr>
          <a:xfrm>
            <a:off x="1209700" y="5060014"/>
            <a:ext cx="4680901" cy="243525"/>
          </a:xfrm>
          <a:prstGeom prst="rect">
            <a:avLst/>
          </a:prstGeom>
          <a:noFill/>
        </p:spPr>
        <p:txBody>
          <a:bodyPr wrap="square" lIns="58289" tIns="29145" rIns="58289" bIns="29145" rtlCol="0">
            <a:spAutoFit/>
          </a:bodyPr>
          <a:lstStyle/>
          <a:p>
            <a:r>
              <a:rPr lang="en-GB" sz="1200" b="1" dirty="0" smtClean="0"/>
              <a:t>Concept improvements and innovations </a:t>
            </a:r>
            <a:r>
              <a:rPr lang="en-GB" sz="1200" b="1" dirty="0" smtClean="0">
                <a:sym typeface="Wingdings" panose="05000000000000000000" pitchFamily="2" charset="2"/>
              </a:rPr>
              <a:t> </a:t>
            </a:r>
            <a:r>
              <a:rPr lang="en-GB" sz="1200" b="1" dirty="0" smtClean="0"/>
              <a:t>Lower cost</a:t>
            </a:r>
            <a:endParaRPr lang="en-GB" sz="1200" b="1" dirty="0"/>
          </a:p>
        </p:txBody>
      </p:sp>
      <p:sp>
        <p:nvSpPr>
          <p:cNvPr id="59" name="Right Arrow 58"/>
          <p:cNvSpPr/>
          <p:nvPr/>
        </p:nvSpPr>
        <p:spPr>
          <a:xfrm>
            <a:off x="3779912" y="5601344"/>
            <a:ext cx="4086491" cy="450000"/>
          </a:xfrm>
          <a:prstGeom prst="rightArrow">
            <a:avLst>
              <a:gd name="adj1" fmla="val 75000"/>
              <a:gd name="adj2" fmla="val 55702"/>
            </a:avLst>
          </a:prstGeom>
          <a:pattFill prst="dkVert">
            <a:fgClr>
              <a:schemeClr val="bg1">
                <a:lumMod val="50000"/>
              </a:schemeClr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/>
          </a:p>
        </p:txBody>
      </p:sp>
      <p:sp>
        <p:nvSpPr>
          <p:cNvPr id="67" name="Diamond 66"/>
          <p:cNvSpPr/>
          <p:nvPr/>
        </p:nvSpPr>
        <p:spPr>
          <a:xfrm flipH="1">
            <a:off x="6256674" y="823261"/>
            <a:ext cx="243416" cy="279394"/>
          </a:xfrm>
          <a:prstGeom prst="diamond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2949" tIns="29145" rIns="22949" bIns="29145" rtlCol="0" anchor="ctr"/>
          <a:lstStyle/>
          <a:p>
            <a:pPr algn="ctr"/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16216" y="774792"/>
            <a:ext cx="11622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/>
              <a:t>High </a:t>
            </a:r>
            <a:r>
              <a:rPr lang="en-GB" sz="1050" b="1" dirty="0" smtClean="0"/>
              <a:t>level </a:t>
            </a:r>
            <a:r>
              <a:rPr lang="en-GB" sz="1050" b="1" dirty="0"/>
              <a:t>milestone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2888276" y="6485508"/>
            <a:ext cx="2730910" cy="216024"/>
          </a:xfrm>
          <a:prstGeom prst="rect">
            <a:avLst/>
          </a:prstGeom>
          <a:gradFill flip="none" rotWithShape="1">
            <a:gsLst>
              <a:gs pos="98000">
                <a:srgbClr val="00FFFF">
                  <a:shade val="30000"/>
                  <a:satMod val="115000"/>
                </a:srgbClr>
              </a:gs>
              <a:gs pos="99000">
                <a:srgbClr val="00FFFF">
                  <a:shade val="67500"/>
                  <a:satMod val="115000"/>
                </a:srgbClr>
              </a:gs>
              <a:gs pos="44000">
                <a:srgbClr val="00FF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142871" y="6485508"/>
            <a:ext cx="1818164" cy="216024"/>
          </a:xfrm>
          <a:prstGeom prst="rect">
            <a:avLst/>
          </a:prstGeom>
          <a:gradFill flip="none" rotWithShape="1">
            <a:gsLst>
              <a:gs pos="100000">
                <a:srgbClr val="00FFFF">
                  <a:shade val="30000"/>
                  <a:satMod val="115000"/>
                </a:srgbClr>
              </a:gs>
              <a:gs pos="66000">
                <a:srgbClr val="00FFFF">
                  <a:shade val="67500"/>
                  <a:satMod val="115000"/>
                  <a:lumMod val="91000"/>
                  <a:lumOff val="9000"/>
                </a:srgbClr>
              </a:gs>
              <a:gs pos="100000">
                <a:srgbClr val="00FF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/>
          <p:cNvSpPr/>
          <p:nvPr/>
        </p:nvSpPr>
        <p:spPr>
          <a:xfrm>
            <a:off x="5548046" y="6381328"/>
            <a:ext cx="2984394" cy="432048"/>
          </a:xfrm>
          <a:prstGeom prst="rightArrow">
            <a:avLst/>
          </a:prstGeom>
          <a:gradFill flip="none" rotWithShape="1">
            <a:gsLst>
              <a:gs pos="100000">
                <a:srgbClr val="00FFFF">
                  <a:shade val="30000"/>
                  <a:satMod val="115000"/>
                  <a:lumMod val="97000"/>
                  <a:lumOff val="3000"/>
                </a:srgbClr>
              </a:gs>
              <a:gs pos="77000">
                <a:srgbClr val="00FFFF">
                  <a:shade val="67500"/>
                  <a:satMod val="115000"/>
                  <a:lumMod val="95000"/>
                  <a:lumOff val="5000"/>
                </a:srgbClr>
              </a:gs>
              <a:gs pos="100000">
                <a:srgbClr val="00FFF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/>
          <p:cNvSpPr txBox="1"/>
          <p:nvPr/>
        </p:nvSpPr>
        <p:spPr>
          <a:xfrm>
            <a:off x="1265858" y="6408854"/>
            <a:ext cx="129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Short term</a:t>
            </a:r>
            <a:endParaRPr lang="en-GB" dirty="0"/>
          </a:p>
        </p:txBody>
      </p:sp>
      <p:sp>
        <p:nvSpPr>
          <p:cNvPr id="32" name="TextBox 31"/>
          <p:cNvSpPr txBox="1"/>
          <p:nvPr/>
        </p:nvSpPr>
        <p:spPr>
          <a:xfrm>
            <a:off x="6156176" y="6408854"/>
            <a:ext cx="1980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Long term</a:t>
            </a:r>
            <a:endParaRPr lang="en-GB" dirty="0"/>
          </a:p>
        </p:txBody>
      </p:sp>
      <p:sp>
        <p:nvSpPr>
          <p:cNvPr id="51" name="TextBox 50"/>
          <p:cNvSpPr txBox="1"/>
          <p:nvPr/>
        </p:nvSpPr>
        <p:spPr>
          <a:xfrm>
            <a:off x="3524074" y="6412686"/>
            <a:ext cx="1870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Medium ter</a:t>
            </a:r>
            <a:r>
              <a:rPr lang="en-GB" dirty="0"/>
              <a:t>m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248292" y="5948580"/>
            <a:ext cx="1154860" cy="397413"/>
          </a:xfrm>
          <a:prstGeom prst="rect">
            <a:avLst/>
          </a:prstGeom>
          <a:noFill/>
        </p:spPr>
        <p:txBody>
          <a:bodyPr wrap="none" lIns="58289" tIns="29145" rIns="58289" bIns="29145" rtlCol="0">
            <a:spAutoFit/>
          </a:bodyPr>
          <a:lstStyle/>
          <a:p>
            <a:pPr algn="ctr"/>
            <a:r>
              <a:rPr lang="en-GB" sz="1100" b="1" dirty="0" smtClean="0"/>
              <a:t>Stellarator viable </a:t>
            </a:r>
          </a:p>
          <a:p>
            <a:pPr algn="ctr"/>
            <a:r>
              <a:rPr lang="en-GB" sz="1100" b="1" dirty="0" smtClean="0"/>
              <a:t>for an FPP?</a:t>
            </a:r>
            <a:endParaRPr lang="en-GB" sz="11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228185" y="3644324"/>
            <a:ext cx="14401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solidFill>
                  <a:schemeClr val="bg1"/>
                </a:solidFill>
              </a:rPr>
              <a:t>Target: third quarter of the century</a:t>
            </a:r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235986" y="4548326"/>
            <a:ext cx="688341" cy="226702"/>
          </a:xfrm>
          <a:prstGeom prst="rect">
            <a:avLst/>
          </a:prstGeom>
          <a:noFill/>
        </p:spPr>
        <p:txBody>
          <a:bodyPr wrap="none" lIns="41630" tIns="20815" rIns="41630" bIns="20815" rtlCol="0">
            <a:spAutoFit/>
          </a:bodyPr>
          <a:lstStyle>
            <a:defPPr>
              <a:defRPr lang="en-US"/>
            </a:defPPr>
            <a:lvl1pPr algn="ctr">
              <a:defRPr sz="1050" b="1"/>
            </a:lvl1pPr>
          </a:lstStyle>
          <a:p>
            <a:r>
              <a:rPr lang="en-GB" sz="1200" dirty="0"/>
              <a:t>Materials</a:t>
            </a:r>
          </a:p>
        </p:txBody>
      </p:sp>
      <p:sp>
        <p:nvSpPr>
          <p:cNvPr id="61" name="Down Arrow 60"/>
          <p:cNvSpPr/>
          <p:nvPr/>
        </p:nvSpPr>
        <p:spPr>
          <a:xfrm>
            <a:off x="5343286" y="2323020"/>
            <a:ext cx="666501" cy="72008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 flipV="1">
            <a:off x="1108511" y="5670258"/>
            <a:ext cx="2671401" cy="31217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tint val="66000"/>
                  <a:satMod val="160000"/>
                </a:schemeClr>
              </a:gs>
              <a:gs pos="50000">
                <a:schemeClr val="accent1">
                  <a:shade val="30000"/>
                  <a:satMod val="115000"/>
                  <a:tint val="44500"/>
                  <a:satMod val="160000"/>
                </a:schemeClr>
              </a:gs>
              <a:gs pos="100000">
                <a:schemeClr val="bg1"/>
              </a:gs>
              <a:gs pos="95000">
                <a:schemeClr val="accent1">
                  <a:shade val="30000"/>
                  <a:satMod val="11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/>
            <a:endParaRPr lang="en-GB"/>
          </a:p>
        </p:txBody>
      </p:sp>
      <p:sp>
        <p:nvSpPr>
          <p:cNvPr id="63" name="TextBox 62"/>
          <p:cNvSpPr txBox="1"/>
          <p:nvPr/>
        </p:nvSpPr>
        <p:spPr>
          <a:xfrm>
            <a:off x="1177595" y="5704581"/>
            <a:ext cx="2674325" cy="243525"/>
          </a:xfrm>
          <a:prstGeom prst="rect">
            <a:avLst/>
          </a:prstGeom>
          <a:noFill/>
        </p:spPr>
        <p:txBody>
          <a:bodyPr wrap="square" lIns="58289" tIns="29145" rIns="58289" bIns="29145" rtlCol="0">
            <a:spAutoFit/>
          </a:bodyPr>
          <a:lstStyle/>
          <a:p>
            <a:r>
              <a:rPr lang="en-GB" sz="1200" b="1" dirty="0" smtClean="0"/>
              <a:t>Back-up strategy: Stellarator </a:t>
            </a:r>
            <a:endParaRPr lang="en-GB" sz="1200" b="1" dirty="0"/>
          </a:p>
        </p:txBody>
      </p:sp>
      <p:sp>
        <p:nvSpPr>
          <p:cNvPr id="64" name="Diamond 63"/>
          <p:cNvSpPr/>
          <p:nvPr/>
        </p:nvSpPr>
        <p:spPr>
          <a:xfrm flipH="1">
            <a:off x="3654000" y="5661276"/>
            <a:ext cx="243416" cy="292040"/>
          </a:xfrm>
          <a:prstGeom prst="diamond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2949" tIns="29145" rIns="22949" bIns="29145" rtlCol="0" anchor="ctr"/>
          <a:lstStyle/>
          <a:p>
            <a:pPr algn="ctr"/>
            <a:endParaRPr lang="en-GB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376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Narrow Bold" panose="020B0706020202030204" pitchFamily="34" charset="0"/>
              </a:rPr>
              <a:t>Take home message</a:t>
            </a:r>
            <a:endParaRPr lang="en-GB" dirty="0">
              <a:latin typeface="Arial Narrow Bold" panose="020B07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Fusion is possible, challenging and fun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ITER is steadily going forward – first operation late 2025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DEMO pre-conceptual design is in full swing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First fusion electricity by the middle of the century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EURO</a:t>
            </a:r>
            <a:r>
              <a:rPr lang="en-US" i="1" dirty="0" smtClean="0"/>
              <a:t>fusion</a:t>
            </a:r>
            <a:r>
              <a:rPr lang="en-US" dirty="0" smtClean="0"/>
              <a:t> is coordinating the fusion research in Europe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52499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304800"/>
            <a:ext cx="6096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2057400" y="2438400"/>
            <a:ext cx="5562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US" sz="12900" b="1" dirty="0">
                <a:solidFill>
                  <a:srgbClr val="FFFF00"/>
                </a:solidFill>
                <a:latin typeface="Edwardian Script ITC" pitchFamily="66" charset="0"/>
              </a:rPr>
              <a:t>The End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 smtClean="0"/>
              <a:t>A.J.H. Donné | DPG-</a:t>
            </a:r>
            <a:r>
              <a:rPr lang="en-GB" dirty="0" err="1" smtClean="0"/>
              <a:t>Tagung</a:t>
            </a:r>
            <a:r>
              <a:rPr lang="en-GB" dirty="0" smtClean="0"/>
              <a:t>, </a:t>
            </a:r>
            <a:r>
              <a:rPr lang="en-GB" dirty="0" err="1" smtClean="0"/>
              <a:t>Münster</a:t>
            </a:r>
            <a:r>
              <a:rPr lang="en-GB" dirty="0" smtClean="0"/>
              <a:t>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761730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2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2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7696200" y="6400800"/>
            <a:ext cx="1447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NASA</a:t>
            </a:r>
          </a:p>
        </p:txBody>
      </p:sp>
      <p:pic>
        <p:nvPicPr>
          <p:cNvPr id="13315" name="Picture 3" descr="Earth by Night NASA_cr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7552"/>
            <a:ext cx="9296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152400" y="768896"/>
            <a:ext cx="8686800" cy="408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81013" indent="-481013">
              <a:lnSpc>
                <a:spcPct val="120000"/>
              </a:lnSpc>
            </a:pPr>
            <a:r>
              <a:rPr lang="en-US" dirty="0">
                <a:solidFill>
                  <a:srgbClr val="FFFF00"/>
                </a:solidFill>
                <a:ea typeface="ＭＳ Ｐゴシック" pitchFamily="-109" charset="-128"/>
              </a:rPr>
              <a:t>Europe, USA, Japan, China, Russia, S-Korea and India</a:t>
            </a:r>
          </a:p>
          <a:p>
            <a:pPr marL="481013" indent="-481013">
              <a:lnSpc>
                <a:spcPct val="120000"/>
              </a:lnSpc>
            </a:pPr>
            <a:r>
              <a:rPr lang="en-US" sz="2000" dirty="0">
                <a:solidFill>
                  <a:srgbClr val="FFFF00"/>
                </a:solidFill>
                <a:ea typeface="ＭＳ Ｐゴシック" pitchFamily="-109" charset="-128"/>
              </a:rPr>
              <a:t> </a:t>
            </a:r>
          </a:p>
          <a:p>
            <a:pPr marL="481013" indent="-481013">
              <a:lnSpc>
                <a:spcPct val="120000"/>
              </a:lnSpc>
            </a:pPr>
            <a:r>
              <a:rPr lang="en-US" sz="3600" dirty="0" smtClean="0">
                <a:solidFill>
                  <a:srgbClr val="FFFF00"/>
                </a:solidFill>
                <a:ea typeface="ＭＳ Ｐゴシック" pitchFamily="-109" charset="-128"/>
              </a:rPr>
              <a:t>want fusion:</a:t>
            </a:r>
            <a:endParaRPr lang="en-US" sz="3600" dirty="0">
              <a:solidFill>
                <a:srgbClr val="FFFF00"/>
              </a:solidFill>
              <a:ea typeface="ＭＳ Ｐゴシック" pitchFamily="-109" charset="-128"/>
            </a:endParaRPr>
          </a:p>
          <a:p>
            <a:pPr marL="481013" indent="-481013">
              <a:lnSpc>
                <a:spcPct val="120000"/>
              </a:lnSpc>
            </a:pPr>
            <a:endParaRPr lang="en-US" sz="3600" dirty="0">
              <a:solidFill>
                <a:srgbClr val="FFFF00"/>
              </a:solidFill>
              <a:ea typeface="ＭＳ Ｐゴシック" pitchFamily="-109" charset="-128"/>
            </a:endParaRPr>
          </a:p>
          <a:p>
            <a:pPr marL="481013" indent="-481013" algn="l">
              <a:lnSpc>
                <a:spcPct val="120000"/>
              </a:lnSpc>
              <a:buFontTx/>
              <a:buChar char="•"/>
            </a:pPr>
            <a:r>
              <a:rPr lang="en-US" sz="3600" dirty="0">
                <a:solidFill>
                  <a:srgbClr val="FFFF00"/>
                </a:solidFill>
                <a:ea typeface="ＭＳ Ｐゴシック" pitchFamily="-109" charset="-128"/>
              </a:rPr>
              <a:t> </a:t>
            </a:r>
            <a:r>
              <a:rPr lang="en-US" sz="3600" dirty="0" smtClean="0">
                <a:solidFill>
                  <a:srgbClr val="FFFF00"/>
                </a:solidFill>
                <a:ea typeface="ＭＳ Ｐゴシック" pitchFamily="-109" charset="-128"/>
              </a:rPr>
              <a:t>No CO</a:t>
            </a:r>
            <a:r>
              <a:rPr lang="en-US" sz="3600" baseline="-25000" dirty="0" smtClean="0">
                <a:solidFill>
                  <a:srgbClr val="FFFF00"/>
                </a:solidFill>
                <a:ea typeface="ＭＳ Ｐゴシック" pitchFamily="-109" charset="-128"/>
              </a:rPr>
              <a:t>2 </a:t>
            </a:r>
            <a:r>
              <a:rPr lang="en-US" sz="3600" dirty="0" smtClean="0">
                <a:solidFill>
                  <a:srgbClr val="FFFF00"/>
                </a:solidFill>
                <a:ea typeface="ＭＳ Ｐゴシック" pitchFamily="-109" charset="-128"/>
              </a:rPr>
              <a:t>release, clean</a:t>
            </a:r>
            <a:r>
              <a:rPr lang="en-US" sz="3600" dirty="0">
                <a:solidFill>
                  <a:srgbClr val="FFFF00"/>
                </a:solidFill>
                <a:ea typeface="ＭＳ Ｐゴシック" pitchFamily="-109" charset="-128"/>
              </a:rPr>
              <a:t>, </a:t>
            </a:r>
            <a:r>
              <a:rPr lang="en-US" sz="3600" dirty="0" smtClean="0">
                <a:solidFill>
                  <a:srgbClr val="FFFF00"/>
                </a:solidFill>
                <a:ea typeface="ＭＳ Ｐゴシック" pitchFamily="-109" charset="-128"/>
              </a:rPr>
              <a:t>safe</a:t>
            </a:r>
            <a:endParaRPr lang="en-US" sz="3600" dirty="0">
              <a:solidFill>
                <a:srgbClr val="FFFF00"/>
              </a:solidFill>
              <a:ea typeface="ＭＳ Ｐゴシック" pitchFamily="-109" charset="-128"/>
            </a:endParaRPr>
          </a:p>
          <a:p>
            <a:pPr marL="481013" indent="-481013" algn="l">
              <a:lnSpc>
                <a:spcPct val="120000"/>
              </a:lnSpc>
              <a:buFontTx/>
              <a:buChar char="•"/>
            </a:pPr>
            <a:r>
              <a:rPr lang="en-US" sz="3600" dirty="0">
                <a:solidFill>
                  <a:srgbClr val="FFFF00"/>
                </a:solidFill>
                <a:ea typeface="ＭＳ Ｐゴシック" pitchFamily="-109" charset="-128"/>
              </a:rPr>
              <a:t> </a:t>
            </a:r>
            <a:r>
              <a:rPr lang="en-US" sz="3600" dirty="0" smtClean="0">
                <a:solidFill>
                  <a:srgbClr val="FFFF00"/>
                </a:solidFill>
                <a:ea typeface="ＭＳ Ｐゴシック" pitchFamily="-109" charset="-128"/>
              </a:rPr>
              <a:t>Fuel  abundantly available</a:t>
            </a:r>
            <a:endParaRPr lang="en-US" sz="3600" dirty="0">
              <a:solidFill>
                <a:srgbClr val="FFFF00"/>
              </a:solidFill>
              <a:ea typeface="ＭＳ Ｐゴシック" pitchFamily="-109" charset="-128"/>
            </a:endParaRPr>
          </a:p>
          <a:p>
            <a:pPr marL="481013" indent="-481013" algn="l">
              <a:lnSpc>
                <a:spcPct val="120000"/>
              </a:lnSpc>
              <a:buFontTx/>
              <a:buChar char="•"/>
            </a:pPr>
            <a:r>
              <a:rPr lang="en-US" sz="3600" dirty="0">
                <a:solidFill>
                  <a:srgbClr val="FFFF00"/>
                </a:solidFill>
                <a:ea typeface="ＭＳ Ｐゴシック" pitchFamily="-109" charset="-128"/>
              </a:rPr>
              <a:t> </a:t>
            </a:r>
            <a:r>
              <a:rPr lang="en-US" sz="3600" dirty="0" smtClean="0">
                <a:solidFill>
                  <a:srgbClr val="FFFF00"/>
                </a:solidFill>
                <a:ea typeface="ＭＳ Ｐゴシック" pitchFamily="-109" charset="-128"/>
              </a:rPr>
              <a:t>No proliferation issues</a:t>
            </a:r>
            <a:endParaRPr lang="en-GB" sz="3600" dirty="0">
              <a:solidFill>
                <a:srgbClr val="FFFF00"/>
              </a:solidFill>
              <a:ea typeface="ＭＳ Ｐゴシック" pitchFamily="-109" charset="-128"/>
            </a:endParaRPr>
          </a:p>
        </p:txBody>
      </p:sp>
      <p:sp>
        <p:nvSpPr>
          <p:cNvPr id="275461" name="Text Box 3"/>
          <p:cNvSpPr txBox="1">
            <a:spLocks noChangeArrowheads="1"/>
          </p:cNvSpPr>
          <p:nvPr/>
        </p:nvSpPr>
        <p:spPr bwMode="auto">
          <a:xfrm>
            <a:off x="152400" y="5580609"/>
            <a:ext cx="8458200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81013" indent="-481013" algn="l">
              <a:lnSpc>
                <a:spcPct val="120000"/>
              </a:lnSpc>
            </a:pPr>
            <a:r>
              <a:rPr lang="en-US" sz="3600" dirty="0" smtClean="0">
                <a:solidFill>
                  <a:srgbClr val="FFFF00"/>
                </a:solidFill>
                <a:ea typeface="ＭＳ Ｐゴシック" pitchFamily="-109" charset="-128"/>
              </a:rPr>
              <a:t>But...   Fusion </a:t>
            </a:r>
            <a:r>
              <a:rPr lang="en-US" sz="3600" dirty="0">
                <a:solidFill>
                  <a:srgbClr val="FFFF00"/>
                </a:solidFill>
                <a:ea typeface="ＭＳ Ｐゴシック" pitchFamily="-109" charset="-128"/>
              </a:rPr>
              <a:t>is </a:t>
            </a:r>
            <a:r>
              <a:rPr lang="en-US" sz="3600" dirty="0" smtClean="0">
                <a:solidFill>
                  <a:srgbClr val="FFFF00"/>
                </a:solidFill>
                <a:ea typeface="ＭＳ Ｐゴシック" pitchFamily="-109" charset="-128"/>
              </a:rPr>
              <a:t>impossible</a:t>
            </a:r>
            <a:endParaRPr lang="en-GB" sz="3600" dirty="0">
              <a:solidFill>
                <a:srgbClr val="FFFF00"/>
              </a:solidFill>
              <a:ea typeface="ＭＳ Ｐゴシック" pitchFamily="-109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24328" y="6156012"/>
            <a:ext cx="1458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Source: NASA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1641409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75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4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7696200" y="6400800"/>
            <a:ext cx="1447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NASA</a:t>
            </a:r>
          </a:p>
        </p:txBody>
      </p:sp>
      <p:pic>
        <p:nvPicPr>
          <p:cNvPr id="13315" name="Picture 3" descr="Earth by Night NASA_cr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7552"/>
            <a:ext cx="9296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152400" y="768896"/>
            <a:ext cx="8686800" cy="408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81013" indent="-481013">
              <a:lnSpc>
                <a:spcPct val="120000"/>
              </a:lnSpc>
            </a:pPr>
            <a:r>
              <a:rPr lang="en-US" dirty="0">
                <a:solidFill>
                  <a:srgbClr val="FFFF00"/>
                </a:solidFill>
                <a:ea typeface="ＭＳ Ｐゴシック" pitchFamily="-109" charset="-128"/>
              </a:rPr>
              <a:t>Europe, USA, Japan, China, Russia, S-Korea and India</a:t>
            </a:r>
          </a:p>
          <a:p>
            <a:pPr marL="481013" indent="-481013">
              <a:lnSpc>
                <a:spcPct val="120000"/>
              </a:lnSpc>
            </a:pPr>
            <a:r>
              <a:rPr lang="en-US" sz="2000" dirty="0">
                <a:solidFill>
                  <a:srgbClr val="FFFF00"/>
                </a:solidFill>
                <a:ea typeface="ＭＳ Ｐゴシック" pitchFamily="-109" charset="-128"/>
              </a:rPr>
              <a:t> </a:t>
            </a:r>
          </a:p>
          <a:p>
            <a:pPr marL="481013" indent="-481013">
              <a:lnSpc>
                <a:spcPct val="120000"/>
              </a:lnSpc>
            </a:pPr>
            <a:r>
              <a:rPr lang="en-US" sz="3600" dirty="0" smtClean="0">
                <a:solidFill>
                  <a:srgbClr val="FFFF00"/>
                </a:solidFill>
                <a:ea typeface="ＭＳ Ｐゴシック" pitchFamily="-109" charset="-128"/>
              </a:rPr>
              <a:t>want fusion:</a:t>
            </a:r>
            <a:endParaRPr lang="en-US" sz="3600" dirty="0">
              <a:solidFill>
                <a:srgbClr val="FFFF00"/>
              </a:solidFill>
              <a:ea typeface="ＭＳ Ｐゴシック" pitchFamily="-109" charset="-128"/>
            </a:endParaRPr>
          </a:p>
          <a:p>
            <a:pPr marL="481013" indent="-481013">
              <a:lnSpc>
                <a:spcPct val="120000"/>
              </a:lnSpc>
            </a:pPr>
            <a:endParaRPr lang="en-US" sz="3600" dirty="0">
              <a:solidFill>
                <a:srgbClr val="FFFF00"/>
              </a:solidFill>
              <a:ea typeface="ＭＳ Ｐゴシック" pitchFamily="-109" charset="-128"/>
            </a:endParaRPr>
          </a:p>
          <a:p>
            <a:pPr marL="481013" indent="-481013" algn="l">
              <a:lnSpc>
                <a:spcPct val="120000"/>
              </a:lnSpc>
              <a:buFontTx/>
              <a:buChar char="•"/>
            </a:pPr>
            <a:r>
              <a:rPr lang="en-US" sz="3600" dirty="0">
                <a:solidFill>
                  <a:srgbClr val="FFFF00"/>
                </a:solidFill>
                <a:ea typeface="ＭＳ Ｐゴシック" pitchFamily="-109" charset="-128"/>
              </a:rPr>
              <a:t> </a:t>
            </a:r>
            <a:r>
              <a:rPr lang="en-US" sz="3600" dirty="0" smtClean="0">
                <a:solidFill>
                  <a:srgbClr val="FFFF00"/>
                </a:solidFill>
                <a:ea typeface="ＭＳ Ｐゴシック" pitchFamily="-109" charset="-128"/>
              </a:rPr>
              <a:t>No CO</a:t>
            </a:r>
            <a:r>
              <a:rPr lang="en-US" sz="3600" baseline="-25000" dirty="0" smtClean="0">
                <a:solidFill>
                  <a:srgbClr val="FFFF00"/>
                </a:solidFill>
                <a:ea typeface="ＭＳ Ｐゴシック" pitchFamily="-109" charset="-128"/>
              </a:rPr>
              <a:t>2 </a:t>
            </a:r>
            <a:r>
              <a:rPr lang="en-US" sz="3600" dirty="0" smtClean="0">
                <a:solidFill>
                  <a:srgbClr val="FFFF00"/>
                </a:solidFill>
                <a:ea typeface="ＭＳ Ｐゴシック" pitchFamily="-109" charset="-128"/>
              </a:rPr>
              <a:t>release, clean</a:t>
            </a:r>
            <a:r>
              <a:rPr lang="en-US" sz="3600" dirty="0">
                <a:solidFill>
                  <a:srgbClr val="FFFF00"/>
                </a:solidFill>
                <a:ea typeface="ＭＳ Ｐゴシック" pitchFamily="-109" charset="-128"/>
              </a:rPr>
              <a:t>, </a:t>
            </a:r>
            <a:r>
              <a:rPr lang="en-US" sz="3600" dirty="0" smtClean="0">
                <a:solidFill>
                  <a:srgbClr val="FFFF00"/>
                </a:solidFill>
                <a:ea typeface="ＭＳ Ｐゴシック" pitchFamily="-109" charset="-128"/>
              </a:rPr>
              <a:t>safe</a:t>
            </a:r>
            <a:endParaRPr lang="en-US" sz="3600" dirty="0">
              <a:solidFill>
                <a:srgbClr val="FFFF00"/>
              </a:solidFill>
              <a:ea typeface="ＭＳ Ｐゴシック" pitchFamily="-109" charset="-128"/>
            </a:endParaRPr>
          </a:p>
          <a:p>
            <a:pPr marL="481013" indent="-481013" algn="l">
              <a:lnSpc>
                <a:spcPct val="120000"/>
              </a:lnSpc>
              <a:buFontTx/>
              <a:buChar char="•"/>
            </a:pPr>
            <a:r>
              <a:rPr lang="en-US" sz="3600" dirty="0">
                <a:solidFill>
                  <a:srgbClr val="FFFF00"/>
                </a:solidFill>
                <a:ea typeface="ＭＳ Ｐゴシック" pitchFamily="-109" charset="-128"/>
              </a:rPr>
              <a:t> </a:t>
            </a:r>
            <a:r>
              <a:rPr lang="en-US" sz="3600" dirty="0" smtClean="0">
                <a:solidFill>
                  <a:srgbClr val="FFFF00"/>
                </a:solidFill>
                <a:ea typeface="ＭＳ Ｐゴシック" pitchFamily="-109" charset="-128"/>
              </a:rPr>
              <a:t>Fuel  abundantly available</a:t>
            </a:r>
            <a:endParaRPr lang="en-US" sz="3600" dirty="0">
              <a:solidFill>
                <a:srgbClr val="FFFF00"/>
              </a:solidFill>
              <a:ea typeface="ＭＳ Ｐゴシック" pitchFamily="-109" charset="-128"/>
            </a:endParaRPr>
          </a:p>
          <a:p>
            <a:pPr marL="481013" indent="-481013" algn="l">
              <a:lnSpc>
                <a:spcPct val="120000"/>
              </a:lnSpc>
              <a:buFontTx/>
              <a:buChar char="•"/>
            </a:pPr>
            <a:r>
              <a:rPr lang="en-US" sz="3600" dirty="0">
                <a:solidFill>
                  <a:srgbClr val="FFFF00"/>
                </a:solidFill>
                <a:ea typeface="ＭＳ Ｐゴシック" pitchFamily="-109" charset="-128"/>
              </a:rPr>
              <a:t> </a:t>
            </a:r>
            <a:r>
              <a:rPr lang="en-US" sz="3600" dirty="0" smtClean="0">
                <a:solidFill>
                  <a:srgbClr val="FFFF00"/>
                </a:solidFill>
                <a:ea typeface="ＭＳ Ｐゴシック" pitchFamily="-109" charset="-128"/>
              </a:rPr>
              <a:t>No proliferation issues</a:t>
            </a:r>
            <a:endParaRPr lang="en-GB" sz="3600" dirty="0">
              <a:solidFill>
                <a:srgbClr val="FFFF00"/>
              </a:solidFill>
              <a:ea typeface="ＭＳ Ｐゴシック" pitchFamily="-109" charset="-128"/>
            </a:endParaRPr>
          </a:p>
        </p:txBody>
      </p:sp>
      <p:sp>
        <p:nvSpPr>
          <p:cNvPr id="275461" name="Text Box 3"/>
          <p:cNvSpPr txBox="1">
            <a:spLocks noChangeArrowheads="1"/>
          </p:cNvSpPr>
          <p:nvPr/>
        </p:nvSpPr>
        <p:spPr bwMode="auto">
          <a:xfrm>
            <a:off x="152400" y="5580609"/>
            <a:ext cx="8458200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81013" indent="-481013" algn="l">
              <a:lnSpc>
                <a:spcPct val="120000"/>
              </a:lnSpc>
            </a:pPr>
            <a:r>
              <a:rPr lang="en-US" sz="3600" dirty="0" smtClean="0">
                <a:solidFill>
                  <a:srgbClr val="FFFF00"/>
                </a:solidFill>
                <a:ea typeface="ＭＳ Ｐゴシック" pitchFamily="-109" charset="-128"/>
              </a:rPr>
              <a:t>But...   Fusion </a:t>
            </a:r>
            <a:r>
              <a:rPr lang="en-US" sz="3600" dirty="0">
                <a:solidFill>
                  <a:srgbClr val="FFFF00"/>
                </a:solidFill>
                <a:ea typeface="ＭＳ Ｐゴシック" pitchFamily="-109" charset="-128"/>
              </a:rPr>
              <a:t>is </a:t>
            </a:r>
            <a:r>
              <a:rPr lang="en-US" sz="3600" dirty="0" smtClean="0">
                <a:solidFill>
                  <a:srgbClr val="FFFF00"/>
                </a:solidFill>
                <a:ea typeface="ＭＳ Ｐゴシック" pitchFamily="-109" charset="-128"/>
              </a:rPr>
              <a:t>difficult</a:t>
            </a:r>
            <a:endParaRPr lang="en-GB" sz="3600" dirty="0">
              <a:solidFill>
                <a:srgbClr val="FFFF00"/>
              </a:solidFill>
              <a:ea typeface="ＭＳ Ｐゴシック" pitchFamily="-109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24328" y="6156012"/>
            <a:ext cx="1458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Source: NASA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861154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11188" y="2209800"/>
            <a:ext cx="82296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nl-NL" sz="4800" i="1" noProof="1" smtClean="0"/>
              <a:t>temperature: </a:t>
            </a:r>
            <a:r>
              <a:rPr lang="en-US" sz="4800" i="1" dirty="0"/>
              <a:t>~</a:t>
            </a:r>
            <a:r>
              <a:rPr lang="en-US" sz="4000" i="1" dirty="0"/>
              <a:t>15</a:t>
            </a:r>
            <a:r>
              <a:rPr lang="en-US" sz="4000" i="1" noProof="1"/>
              <a:t>0</a:t>
            </a:r>
            <a:r>
              <a:rPr lang="en-US" sz="4800" i="1" noProof="1"/>
              <a:t> </a:t>
            </a:r>
            <a:r>
              <a:rPr lang="en-US" sz="4800" i="1" noProof="1" smtClean="0"/>
              <a:t>million°C</a:t>
            </a:r>
            <a:endParaRPr lang="en-US" sz="2800" i="1" noProof="1"/>
          </a:p>
          <a:p>
            <a:pPr algn="l" eaLnBrk="0" hangingPunct="0"/>
            <a:endParaRPr lang="en-US" sz="2800" i="1" noProof="1"/>
          </a:p>
        </p:txBody>
      </p:sp>
      <p:sp>
        <p:nvSpPr>
          <p:cNvPr id="503811" name="Rectangle 3"/>
          <p:cNvSpPr>
            <a:spLocks noChangeArrowheads="1"/>
          </p:cNvSpPr>
          <p:nvPr/>
        </p:nvSpPr>
        <p:spPr bwMode="auto">
          <a:xfrm>
            <a:off x="2314575" y="3614738"/>
            <a:ext cx="4647426" cy="265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30000"/>
              </a:lnSpc>
            </a:pPr>
            <a:r>
              <a:rPr lang="nl-NL" sz="4800" i="1" noProof="1" smtClean="0"/>
              <a:t>the </a:t>
            </a:r>
            <a:r>
              <a:rPr lang="nl-NL" sz="4800" i="1" noProof="1"/>
              <a:t>D </a:t>
            </a:r>
            <a:r>
              <a:rPr lang="nl-NL" sz="4800" i="1" noProof="1" smtClean="0"/>
              <a:t>and </a:t>
            </a:r>
            <a:r>
              <a:rPr lang="nl-NL" sz="4800" i="1" noProof="1"/>
              <a:t>T </a:t>
            </a:r>
            <a:r>
              <a:rPr lang="nl-NL" sz="4800" i="1" noProof="1" smtClean="0"/>
              <a:t>nuclei</a:t>
            </a:r>
            <a:endParaRPr lang="nl-NL" sz="4800" i="1" noProof="1"/>
          </a:p>
          <a:p>
            <a:pPr algn="ctr" eaLnBrk="0" hangingPunct="0">
              <a:lnSpc>
                <a:spcPct val="130000"/>
              </a:lnSpc>
            </a:pPr>
            <a:r>
              <a:rPr lang="nl-NL" sz="3200" i="1" noProof="1" smtClean="0"/>
              <a:t>that need to fuse</a:t>
            </a:r>
            <a:endParaRPr lang="nl-NL" sz="4800" i="1" noProof="1"/>
          </a:p>
          <a:p>
            <a:pPr algn="ctr" eaLnBrk="0" hangingPunct="0">
              <a:lnSpc>
                <a:spcPct val="130000"/>
              </a:lnSpc>
            </a:pPr>
            <a:r>
              <a:rPr lang="nl-NL" sz="4800" i="1" noProof="1" smtClean="0"/>
              <a:t>repel each other</a:t>
            </a:r>
            <a:endParaRPr lang="nl-NL" sz="4800" i="1" noProof="1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457200" y="685800"/>
            <a:ext cx="8305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nl-NL" sz="4800" i="1" noProof="1">
                <a:solidFill>
                  <a:schemeClr val="bg1"/>
                </a:solidFill>
              </a:rPr>
              <a:t>brandstof:   waterstof</a:t>
            </a:r>
            <a:endParaRPr lang="nl-NL" sz="2800" i="1" noProof="1">
              <a:solidFill>
                <a:schemeClr val="bg1"/>
              </a:solidFill>
            </a:endParaRPr>
          </a:p>
        </p:txBody>
      </p:sp>
      <p:pic>
        <p:nvPicPr>
          <p:cNvPr id="5038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409050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1000"/>
                                        <p:tgtEl>
                                          <p:spTgt spid="503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3811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2800" b="1" dirty="0" smtClean="0">
                <a:latin typeface="+mn-lt"/>
              </a:rPr>
              <a:t>Forms of fusion</a:t>
            </a:r>
          </a:p>
        </p:txBody>
      </p:sp>
      <p:pic>
        <p:nvPicPr>
          <p:cNvPr id="1976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90872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573016"/>
            <a:ext cx="3187700" cy="20321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76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720464"/>
            <a:ext cx="2819400" cy="2572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0825" y="3949540"/>
            <a:ext cx="238125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Image result for tokamak scheme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961511"/>
            <a:ext cx="3737992" cy="210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3084612"/>
            <a:ext cx="2340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Magnetic Confinement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156176" y="3202227"/>
            <a:ext cx="2128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Inertial Confinement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1043608" y="6306566"/>
            <a:ext cx="1688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Muon-</a:t>
            </a:r>
            <a:r>
              <a:rPr lang="en-US" dirty="0" err="1" smtClean="0"/>
              <a:t>catalysed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3298187" y="5714859"/>
            <a:ext cx="3287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Magnetised</a:t>
            </a:r>
            <a:r>
              <a:rPr lang="en-US" dirty="0" smtClean="0"/>
              <a:t> Plasma Compression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259462" y="6064090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Con-fusion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A.J.H. Donné | DPG-Tagung, Münster, DE  | 27 March 2017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12745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3315</Words>
  <Application>Microsoft Office PowerPoint</Application>
  <PresentationFormat>Bildschirmpräsentation (4:3)</PresentationFormat>
  <Paragraphs>585</Paragraphs>
  <Slides>52</Slides>
  <Notes>27</Notes>
  <HiddenSlides>0</HiddenSlides>
  <MMClips>2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52</vt:i4>
      </vt:variant>
    </vt:vector>
  </HeadingPairs>
  <TitlesOfParts>
    <vt:vector size="54" baseType="lpstr">
      <vt:lpstr>Office Theme</vt:lpstr>
      <vt:lpstr>Photo Editor Photo</vt:lpstr>
      <vt:lpstr>Fusion Research Recent Progress and Perspectives</vt:lpstr>
      <vt:lpstr>Contents</vt:lpstr>
      <vt:lpstr>Fusion:  the engine of the sun</vt:lpstr>
      <vt:lpstr>Nuclear Fusion</vt:lpstr>
      <vt:lpstr>E = mc2</vt:lpstr>
      <vt:lpstr>Folie 6</vt:lpstr>
      <vt:lpstr>Folie 7</vt:lpstr>
      <vt:lpstr>Folie 8</vt:lpstr>
      <vt:lpstr>Forms of fusion</vt:lpstr>
      <vt:lpstr>Magnetic Confinement Fusion - Tokamak </vt:lpstr>
      <vt:lpstr>Magnetic Confinement Fusion - Stellarator </vt:lpstr>
      <vt:lpstr>Progress in fusion</vt:lpstr>
      <vt:lpstr>Fusion Roadmap</vt:lpstr>
      <vt:lpstr>Fusion Roadmap</vt:lpstr>
      <vt:lpstr>Eight missions</vt:lpstr>
      <vt:lpstr>Folie 16</vt:lpstr>
      <vt:lpstr>Mission 1: Plasma regimes of operation</vt:lpstr>
      <vt:lpstr>Mission 1: JET and Medium-Size Tokamaks</vt:lpstr>
      <vt:lpstr>Folie 19</vt:lpstr>
      <vt:lpstr>Latest progress:  ITER Baseline Operation at ~30MW 3MA/2.7T</vt:lpstr>
      <vt:lpstr>TCV Snowflake divertor experiments confirm predicted radiation trapping in N seeded discharges</vt:lpstr>
      <vt:lpstr>Mission 2: Materials one can lay on the sun</vt:lpstr>
      <vt:lpstr>Folie 23</vt:lpstr>
      <vt:lpstr>How to reduce the power loads of 1 GW/m2</vt:lpstr>
      <vt:lpstr>Heat Exhaust Research in Tokamaks</vt:lpstr>
      <vt:lpstr>Folie 26</vt:lpstr>
      <vt:lpstr>The Change of the JET Wall</vt:lpstr>
      <vt:lpstr>Why not Continue to Operate with a Carbon First Wall?</vt:lpstr>
      <vt:lpstr>Fuel Retention in JET-ILW vs. JET-C</vt:lpstr>
      <vt:lpstr>Mission 3: Materials for the fusion reactor</vt:lpstr>
      <vt:lpstr>Advanced Steels: High Temp. Applications</vt:lpstr>
      <vt:lpstr>Advanced Steels: High Temp. Applications</vt:lpstr>
      <vt:lpstr>Achievements – High Heat Flux Materials</vt:lpstr>
      <vt:lpstr>Achievements – High Heat Flux Materials</vt:lpstr>
      <vt:lpstr>Folie 35</vt:lpstr>
      <vt:lpstr>Folie 36</vt:lpstr>
      <vt:lpstr>Mission 4: Tritium cycle &amp; tritium self-sufficiency</vt:lpstr>
      <vt:lpstr>ITER Test Blanket Module</vt:lpstr>
      <vt:lpstr>Breeding Blanket Design</vt:lpstr>
      <vt:lpstr>Mission 5: Safety</vt:lpstr>
      <vt:lpstr>Mission 6: Integrated DEMO Deisgn</vt:lpstr>
      <vt:lpstr>Costs of change to a system</vt:lpstr>
      <vt:lpstr>Mission 7: Lower the costs of fusion electricity High temperature superconductors (HTS)</vt:lpstr>
      <vt:lpstr>Folie 44</vt:lpstr>
      <vt:lpstr>Folie 45</vt:lpstr>
      <vt:lpstr>Mission 8 : Bring the stellarator line to maturity</vt:lpstr>
      <vt:lpstr>Folie 47</vt:lpstr>
      <vt:lpstr>Folie 48</vt:lpstr>
      <vt:lpstr>Folie 49</vt:lpstr>
      <vt:lpstr>Folie 50</vt:lpstr>
      <vt:lpstr>Take home message</vt:lpstr>
      <vt:lpstr>Folie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Nieckchen Petra</dc:creator>
  <cp:lastModifiedBy>Dr. Gerhard Luther</cp:lastModifiedBy>
  <cp:revision>121</cp:revision>
  <cp:lastPrinted>2014-10-16T14:51:28Z</cp:lastPrinted>
  <dcterms:created xsi:type="dcterms:W3CDTF">2014-10-17T14:45:18Z</dcterms:created>
  <dcterms:modified xsi:type="dcterms:W3CDTF">2017-03-29T12:05:46Z</dcterms:modified>
</cp:coreProperties>
</file>