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handoutMasterIdLst>
    <p:handoutMasterId r:id="rId56"/>
  </p:handoutMasterIdLst>
  <p:sldIdLst>
    <p:sldId id="698" r:id="rId2"/>
    <p:sldId id="751" r:id="rId3"/>
    <p:sldId id="603" r:id="rId4"/>
    <p:sldId id="744" r:id="rId5"/>
    <p:sldId id="624" r:id="rId6"/>
    <p:sldId id="687" r:id="rId7"/>
    <p:sldId id="584" r:id="rId8"/>
    <p:sldId id="688" r:id="rId9"/>
    <p:sldId id="569" r:id="rId10"/>
    <p:sldId id="689" r:id="rId11"/>
    <p:sldId id="625" r:id="rId12"/>
    <p:sldId id="604" r:id="rId13"/>
    <p:sldId id="700" r:id="rId14"/>
    <p:sldId id="702" r:id="rId15"/>
    <p:sldId id="701" r:id="rId16"/>
    <p:sldId id="758" r:id="rId17"/>
    <p:sldId id="615" r:id="rId18"/>
    <p:sldId id="756" r:id="rId19"/>
    <p:sldId id="711" r:id="rId20"/>
    <p:sldId id="757" r:id="rId21"/>
    <p:sldId id="617" r:id="rId22"/>
    <p:sldId id="759" r:id="rId23"/>
    <p:sldId id="712" r:id="rId24"/>
    <p:sldId id="619" r:id="rId25"/>
    <p:sldId id="753" r:id="rId26"/>
    <p:sldId id="714" r:id="rId27"/>
    <p:sldId id="718" r:id="rId28"/>
    <p:sldId id="752" r:id="rId29"/>
    <p:sldId id="719" r:id="rId30"/>
    <p:sldId id="736" r:id="rId31"/>
    <p:sldId id="723" r:id="rId32"/>
    <p:sldId id="754" r:id="rId33"/>
    <p:sldId id="726" r:id="rId34"/>
    <p:sldId id="755" r:id="rId35"/>
    <p:sldId id="737" r:id="rId36"/>
    <p:sldId id="747" r:id="rId37"/>
    <p:sldId id="623" r:id="rId38"/>
    <p:sldId id="740" r:id="rId39"/>
    <p:sldId id="741" r:id="rId40"/>
    <p:sldId id="693" r:id="rId41"/>
    <p:sldId id="749" r:id="rId42"/>
    <p:sldId id="739" r:id="rId43"/>
    <p:sldId id="564" r:id="rId44"/>
    <p:sldId id="565" r:id="rId45"/>
    <p:sldId id="715" r:id="rId46"/>
    <p:sldId id="716" r:id="rId47"/>
    <p:sldId id="762" r:id="rId48"/>
    <p:sldId id="761" r:id="rId49"/>
    <p:sldId id="738" r:id="rId50"/>
    <p:sldId id="730" r:id="rId51"/>
    <p:sldId id="731" r:id="rId52"/>
    <p:sldId id="732" r:id="rId53"/>
    <p:sldId id="566" r:id="rId54"/>
  </p:sldIdLst>
  <p:sldSz cx="9144000" cy="6858000" type="screen4x3"/>
  <p:notesSz cx="6858000" cy="9144000"/>
  <p:defaultTextStyle>
    <a:defPPr>
      <a:defRPr lang="en-GB"/>
    </a:defPPr>
    <a:lvl1pPr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sz="2400" b="1"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sz="2400" b="1"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sz="2400" b="1"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sz="2400" b="1" kern="1200">
        <a:solidFill>
          <a:schemeClr val="tx1"/>
        </a:solidFill>
        <a:latin typeface="Century Gothic"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1800F"/>
    <a:srgbClr val="FF271C"/>
    <a:srgbClr val="EFB942"/>
    <a:srgbClr val="5F5F5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02" autoAdjust="0"/>
    <p:restoredTop sz="90938" autoAdjust="0"/>
  </p:normalViewPr>
  <p:slideViewPr>
    <p:cSldViewPr>
      <p:cViewPr>
        <p:scale>
          <a:sx n="130" d="100"/>
          <a:sy n="130" d="100"/>
        </p:scale>
        <p:origin x="17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1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b="0">
                <a:latin typeface="Arial" charset="0"/>
                <a:cs typeface="+mn-cs"/>
              </a:defRPr>
            </a:lvl1pPr>
          </a:lstStyle>
          <a:p>
            <a:pPr>
              <a:defRPr/>
            </a:pPr>
            <a:endParaRPr lang="en-GB"/>
          </a:p>
        </p:txBody>
      </p:sp>
      <p:sp>
        <p:nvSpPr>
          <p:cNvPr id="921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b="0">
                <a:latin typeface="Arial" charset="0"/>
                <a:cs typeface="+mn-cs"/>
              </a:defRPr>
            </a:lvl1pPr>
          </a:lstStyle>
          <a:p>
            <a:pPr>
              <a:defRPr/>
            </a:pPr>
            <a:endParaRPr lang="en-GB"/>
          </a:p>
        </p:txBody>
      </p:sp>
      <p:sp>
        <p:nvSpPr>
          <p:cNvPr id="922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b="0">
                <a:latin typeface="Arial" charset="0"/>
                <a:cs typeface="+mn-cs"/>
              </a:defRPr>
            </a:lvl1pPr>
          </a:lstStyle>
          <a:p>
            <a:pPr>
              <a:defRPr/>
            </a:pPr>
            <a:endParaRPr lang="en-GB"/>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b="0">
                <a:latin typeface="Arial" charset="0"/>
                <a:cs typeface="+mn-cs"/>
              </a:defRPr>
            </a:lvl1pPr>
          </a:lstStyle>
          <a:p>
            <a:pPr>
              <a:defRPr/>
            </a:pPr>
            <a:fld id="{C65E10A3-EC2F-944D-8122-7B5B3B5EE339}" type="slidenum">
              <a:rPr lang="en-GB"/>
              <a:pPr>
                <a:defRPr/>
              </a:pPr>
              <a:t>‹Nr.›</a:t>
            </a:fld>
            <a:endParaRPr lang="en-GB"/>
          </a:p>
        </p:txBody>
      </p:sp>
    </p:spTree>
    <p:extLst>
      <p:ext uri="{BB962C8B-B14F-4D97-AF65-F5344CB8AC3E}">
        <p14:creationId xmlns:p14="http://schemas.microsoft.com/office/powerpoint/2010/main" xmlns="" val="3573131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b="0">
                <a:latin typeface="Arial" charset="0"/>
                <a:cs typeface="+mn-cs"/>
              </a:defRPr>
            </a:lvl1pPr>
          </a:lstStyle>
          <a:p>
            <a:pPr>
              <a:defRPr/>
            </a:pPr>
            <a:endParaRPr lang="en-GB"/>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b="0">
                <a:latin typeface="Arial" charset="0"/>
                <a:cs typeface="+mn-cs"/>
              </a:defRPr>
            </a:lvl1pPr>
          </a:lstStyle>
          <a:p>
            <a:pPr>
              <a:defRPr/>
            </a:pPr>
            <a:endParaRPr lang="en-GB"/>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b="0">
                <a:latin typeface="Arial" charset="0"/>
                <a:cs typeface="+mn-cs"/>
              </a:defRPr>
            </a:lvl1pPr>
          </a:lstStyle>
          <a:p>
            <a:pPr>
              <a:defRPr/>
            </a:pPr>
            <a:endParaRPr lang="en-GB"/>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b="0">
                <a:latin typeface="Arial" charset="0"/>
                <a:cs typeface="+mn-cs"/>
              </a:defRPr>
            </a:lvl1pPr>
          </a:lstStyle>
          <a:p>
            <a:pPr>
              <a:defRPr/>
            </a:pPr>
            <a:fld id="{F447BAF7-528F-A443-AA1A-D3F34D256F91}" type="slidenum">
              <a:rPr lang="en-GB"/>
              <a:pPr>
                <a:defRPr/>
              </a:pPr>
              <a:t>‹Nr.›</a:t>
            </a:fld>
            <a:endParaRPr lang="en-GB"/>
          </a:p>
        </p:txBody>
      </p:sp>
    </p:spTree>
    <p:extLst>
      <p:ext uri="{BB962C8B-B14F-4D97-AF65-F5344CB8AC3E}">
        <p14:creationId xmlns:p14="http://schemas.microsoft.com/office/powerpoint/2010/main" xmlns="" val="7700764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fld id="{335CAAD9-454B-064C-A94C-F4D7921D0CE6}" type="slidenum">
              <a:rPr lang="en-GB" sz="1200" b="0">
                <a:latin typeface="Arial" charset="0"/>
              </a:rPr>
              <a:pPr/>
              <a:t>2</a:t>
            </a:fld>
            <a:endParaRPr lang="en-GB" sz="1200" b="0">
              <a:latin typeface="Arial" charset="0"/>
            </a:endParaRPr>
          </a:p>
        </p:txBody>
      </p:sp>
      <p:sp>
        <p:nvSpPr>
          <p:cNvPr id="5017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fld id="{77ADE919-232D-B142-B208-2A65326F0647}" type="slidenum">
              <a:rPr lang="en-GB" sz="1200" b="0">
                <a:latin typeface="Arial" charset="0"/>
              </a:rPr>
              <a:pPr/>
              <a:t>12</a:t>
            </a:fld>
            <a:endParaRPr lang="en-GB" sz="1200" b="0">
              <a:latin typeface="Arial" charset="0"/>
            </a:endParaRPr>
          </a:p>
        </p:txBody>
      </p:sp>
      <p:sp>
        <p:nvSpPr>
          <p:cNvPr id="337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algn="r"/>
            <a:fld id="{83895C99-B73D-B64D-9A1A-5D7AADD308D1}" type="slidenum">
              <a:rPr lang="en-GB" altLang="ja-JP" sz="1200">
                <a:latin typeface="Arial" charset="0"/>
              </a:rPr>
              <a:pPr algn="r"/>
              <a:t>12</a:t>
            </a:fld>
            <a:endParaRPr lang="en-GB" altLang="ja-JP" sz="1200">
              <a:latin typeface="Arial" charset="0"/>
            </a:endParaRPr>
          </a:p>
        </p:txBody>
      </p:sp>
      <p:sp>
        <p:nvSpPr>
          <p:cNvPr id="444419"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7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720D66-C823-0141-A2DE-64E450DFE185}" type="slidenum">
              <a:rPr lang="en-GB"/>
              <a:pPr>
                <a:defRPr/>
              </a:pPr>
              <a:t>13</a:t>
            </a:fld>
            <a:endParaRPr lang="en-GB"/>
          </a:p>
        </p:txBody>
      </p:sp>
      <p:sp>
        <p:nvSpPr>
          <p:cNvPr id="493570" name="Rectangle 2"/>
          <p:cNvSpPr>
            <a:spLocks noGrp="1" noRot="1" noChangeAspect="1" noChangeArrowheads="1" noTextEdit="1"/>
          </p:cNvSpPr>
          <p:nvPr>
            <p:ph type="sldImg"/>
          </p:nvPr>
        </p:nvSpPr>
        <p:spPr>
          <a:xfrm>
            <a:off x="1149350" y="688975"/>
            <a:ext cx="4573588" cy="3430588"/>
          </a:xfrm>
          <a:ln w="12700" cap="flat">
            <a:solidFill>
              <a:schemeClr val="tx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93571" name="Rectangle 3"/>
          <p:cNvSpPr>
            <a:spLocks noGrp="1" noChangeArrowheads="1"/>
          </p:cNvSpPr>
          <p:nvPr>
            <p:ph type="body" idx="1"/>
          </p:nvPr>
        </p:nvSpPr>
        <p:spPr>
          <a:xfrm>
            <a:off x="914400" y="4351338"/>
            <a:ext cx="5029200" cy="4116387"/>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40271" tIns="70137" rIns="140271" bIns="70137"/>
          <a:lstStyle/>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4608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fld id="{1E1A1083-12A2-D849-8200-347CAF735504}" type="slidenum">
              <a:rPr lang="en-US" sz="1200" b="0">
                <a:latin typeface="Arial" charset="0"/>
              </a:rPr>
              <a:pPr/>
              <a:t>14</a:t>
            </a:fld>
            <a:endParaRPr lang="en-US" sz="1200" b="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336F4090-00D5-CF4B-84B0-8E36283C9010}" type="slidenum">
              <a:rPr lang="en-GB" sz="1200">
                <a:latin typeface="Arial" charset="0"/>
              </a:rPr>
              <a:pPr/>
              <a:t>16</a:t>
            </a:fld>
            <a:endParaRPr lang="en-GB" sz="1200">
              <a:latin typeface="Arial" charset="0"/>
            </a:endParaRPr>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defTabSz="989013">
              <a:defRPr sz="2400">
                <a:solidFill>
                  <a:schemeClr val="tx1"/>
                </a:solidFill>
                <a:latin typeface="Century Gothic" charset="0"/>
                <a:ea typeface="ＭＳ Ｐゴシック" charset="0"/>
                <a:cs typeface="ＭＳ Ｐゴシック" charset="0"/>
              </a:defRPr>
            </a:lvl1pPr>
            <a:lvl2pPr marL="742950" indent="-285750" defTabSz="989013">
              <a:defRPr sz="2400">
                <a:solidFill>
                  <a:schemeClr val="tx1"/>
                </a:solidFill>
                <a:latin typeface="Century Gothic" charset="0"/>
                <a:ea typeface="ＭＳ Ｐゴシック" charset="0"/>
              </a:defRPr>
            </a:lvl2pPr>
            <a:lvl3pPr marL="1143000" indent="-228600" defTabSz="989013">
              <a:defRPr sz="2400">
                <a:solidFill>
                  <a:schemeClr val="tx1"/>
                </a:solidFill>
                <a:latin typeface="Century Gothic" charset="0"/>
                <a:ea typeface="ＭＳ Ｐゴシック" charset="0"/>
              </a:defRPr>
            </a:lvl3pPr>
            <a:lvl4pPr marL="1600200" indent="-228600" defTabSz="989013">
              <a:defRPr sz="2400">
                <a:solidFill>
                  <a:schemeClr val="tx1"/>
                </a:solidFill>
                <a:latin typeface="Century Gothic" charset="0"/>
                <a:ea typeface="ＭＳ Ｐゴシック" charset="0"/>
              </a:defRPr>
            </a:lvl4pPr>
            <a:lvl5pPr marL="2057400" indent="-228600" defTabSz="989013">
              <a:defRPr sz="2400">
                <a:solidFill>
                  <a:schemeClr val="tx1"/>
                </a:solidFill>
                <a:latin typeface="Century Gothic"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Century Gothic" charset="0"/>
                <a:ea typeface="ＭＳ Ｐゴシック" charset="0"/>
              </a:defRPr>
            </a:lvl9pPr>
          </a:lstStyle>
          <a:p>
            <a:fld id="{8811BFCE-2708-FC4A-9479-1A618972ABD6}" type="slidenum">
              <a:rPr lang="en-GB" sz="1400">
                <a:latin typeface="Arial" charset="0"/>
                <a:cs typeface="Arial" charset="0"/>
              </a:rPr>
              <a:pPr/>
              <a:t>17</a:t>
            </a:fld>
            <a:endParaRPr lang="en-GB" sz="1400">
              <a:latin typeface="Arial" charset="0"/>
              <a:cs typeface="Arial" charset="0"/>
            </a:endParaRPr>
          </a:p>
        </p:txBody>
      </p:sp>
      <p:sp>
        <p:nvSpPr>
          <p:cNvPr id="183299"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336F4090-00D5-CF4B-84B0-8E36283C9010}" type="slidenum">
              <a:rPr lang="en-GB" sz="1200">
                <a:latin typeface="Arial" charset="0"/>
              </a:rPr>
              <a:pPr/>
              <a:t>18</a:t>
            </a:fld>
            <a:endParaRPr lang="en-GB" sz="1200">
              <a:latin typeface="Arial" charset="0"/>
            </a:endParaRPr>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BB693D3B-49B6-4040-9874-6311F29ACD9F}" type="slidenum">
              <a:rPr lang="en-GB" sz="1200">
                <a:latin typeface="Arial" charset="0"/>
              </a:rPr>
              <a:pPr/>
              <a:t>21</a:t>
            </a:fld>
            <a:endParaRPr lang="en-GB" sz="1200">
              <a:latin typeface="Arial" charset="0"/>
            </a:endParaRPr>
          </a:p>
        </p:txBody>
      </p:sp>
      <p:sp>
        <p:nvSpPr>
          <p:cNvPr id="663554" name="Rectangle 2"/>
          <p:cNvSpPr>
            <a:spLocks noGrp="1" noRot="1" noChangeAspect="1" noChangeArrowheads="1" noTextEdit="1"/>
          </p:cNvSpPr>
          <p:nvPr>
            <p:ph type="sldImg"/>
          </p:nvPr>
        </p:nvSpPr>
        <p:spPr>
          <a:xfrm>
            <a:off x="1149350" y="688975"/>
            <a:ext cx="4573588" cy="3430588"/>
          </a:xfrm>
          <a:ln w="12700" cap="flat">
            <a:solidFill>
              <a:schemeClr val="tx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3555" name="Rectangle 3"/>
          <p:cNvSpPr>
            <a:spLocks noGrp="1" noChangeArrowheads="1"/>
          </p:cNvSpPr>
          <p:nvPr>
            <p:ph type="body" idx="1"/>
          </p:nvPr>
        </p:nvSpPr>
        <p:spPr>
          <a:xfrm>
            <a:off x="914401" y="4351339"/>
            <a:ext cx="5029200" cy="4116387"/>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40271" tIns="70137" rIns="140271" bIns="70137"/>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143000" y="685800"/>
            <a:ext cx="4572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F31CD9C-3D43-411D-B7B8-84E222EFCC18}" type="slidenum">
              <a:rPr lang="ko-KR" altLang="en-US" smtClean="0"/>
              <a:pPr/>
              <a:t>22</a:t>
            </a:fld>
            <a:endParaRPr lang="ko-KR" altLang="en-US" dirty="0"/>
          </a:p>
        </p:txBody>
      </p:sp>
    </p:spTree>
    <p:extLst>
      <p:ext uri="{BB962C8B-B14F-4D97-AF65-F5344CB8AC3E}">
        <p14:creationId xmlns:p14="http://schemas.microsoft.com/office/powerpoint/2010/main" xmlns="" val="389690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B8B84703-63EF-C141-B5DD-A95BD8D48E4D}" type="slidenum">
              <a:rPr lang="en-GB" sz="1200">
                <a:solidFill>
                  <a:srgbClr val="000000"/>
                </a:solidFill>
                <a:latin typeface="Arial" charset="0"/>
                <a:ea typeface="MS PGothic" charset="0"/>
                <a:cs typeface="MS PGothic" charset="0"/>
              </a:rPr>
              <a:pPr/>
              <a:t>24</a:t>
            </a:fld>
            <a:endParaRPr lang="en-GB" sz="1200">
              <a:solidFill>
                <a:srgbClr val="000000"/>
              </a:solidFill>
              <a:latin typeface="Arial" charset="0"/>
              <a:ea typeface="MS PGothic" charset="0"/>
              <a:cs typeface="MS PGothic" charset="0"/>
            </a:endParaRPr>
          </a:p>
        </p:txBody>
      </p:sp>
      <p:sp>
        <p:nvSpPr>
          <p:cNvPr id="38914" name="Rectangle 7"/>
          <p:cNvSpPr txBox="1">
            <a:spLocks noGrp="1" noChangeArrowheads="1"/>
          </p:cNvSpPr>
          <p:nvPr/>
        </p:nvSpPr>
        <p:spPr bwMode="auto">
          <a:xfrm>
            <a:off x="3886200" y="8683625"/>
            <a:ext cx="2970213"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893" tIns="43447" rIns="86893" bIns="43447" anchor="b"/>
          <a:lstStyle>
            <a:lvl1pPr defTabSz="882650">
              <a:defRPr sz="2400">
                <a:solidFill>
                  <a:schemeClr val="tx1"/>
                </a:solidFill>
                <a:latin typeface="Century Gothic" charset="0"/>
                <a:ea typeface="ＭＳ Ｐゴシック" charset="0"/>
                <a:cs typeface="ＭＳ Ｐゴシック" charset="0"/>
              </a:defRPr>
            </a:lvl1pPr>
            <a:lvl2pPr marL="742950" indent="-285750" defTabSz="882650">
              <a:defRPr sz="2400">
                <a:solidFill>
                  <a:schemeClr val="tx1"/>
                </a:solidFill>
                <a:latin typeface="Century Gothic" charset="0"/>
                <a:ea typeface="ＭＳ Ｐゴシック" charset="0"/>
              </a:defRPr>
            </a:lvl2pPr>
            <a:lvl3pPr marL="1143000" indent="-228600" defTabSz="882650">
              <a:defRPr sz="2400">
                <a:solidFill>
                  <a:schemeClr val="tx1"/>
                </a:solidFill>
                <a:latin typeface="Century Gothic" charset="0"/>
                <a:ea typeface="ＭＳ Ｐゴシック" charset="0"/>
              </a:defRPr>
            </a:lvl3pPr>
            <a:lvl4pPr marL="1600200" indent="-228600" defTabSz="882650">
              <a:defRPr sz="2400">
                <a:solidFill>
                  <a:schemeClr val="tx1"/>
                </a:solidFill>
                <a:latin typeface="Century Gothic" charset="0"/>
                <a:ea typeface="ＭＳ Ｐゴシック" charset="0"/>
              </a:defRPr>
            </a:lvl4pPr>
            <a:lvl5pPr marL="2057400" indent="-228600" defTabSz="882650">
              <a:defRPr sz="2400">
                <a:solidFill>
                  <a:schemeClr val="tx1"/>
                </a:solidFill>
                <a:latin typeface="Century Gothic" charset="0"/>
                <a:ea typeface="ＭＳ Ｐゴシック" charset="0"/>
              </a:defRPr>
            </a:lvl5pPr>
            <a:lvl6pPr marL="2514600" indent="-228600" defTabSz="88265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defTabSz="88265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defTabSz="88265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defTabSz="882650" eaLnBrk="0" fontAlgn="base" hangingPunct="0">
              <a:spcBef>
                <a:spcPct val="0"/>
              </a:spcBef>
              <a:spcAft>
                <a:spcPct val="0"/>
              </a:spcAft>
              <a:defRPr sz="2400">
                <a:solidFill>
                  <a:schemeClr val="tx1"/>
                </a:solidFill>
                <a:latin typeface="Century Gothic" charset="0"/>
                <a:ea typeface="ＭＳ Ｐゴシック" charset="0"/>
              </a:defRPr>
            </a:lvl9pPr>
          </a:lstStyle>
          <a:p>
            <a:pPr algn="r" eaLnBrk="1" hangingPunct="1"/>
            <a:fld id="{2BB5C672-1D92-9345-AE98-41712597A07E}" type="slidenum">
              <a:rPr lang="en-GB" sz="1200">
                <a:solidFill>
                  <a:srgbClr val="000000"/>
                </a:solidFill>
                <a:latin typeface="Arial" charset="0"/>
                <a:ea typeface="MS PGothic" charset="0"/>
                <a:cs typeface="MS PGothic" charset="0"/>
              </a:rPr>
              <a:pPr algn="r" eaLnBrk="1" hangingPunct="1"/>
              <a:t>24</a:t>
            </a:fld>
            <a:endParaRPr lang="en-GB" sz="1200">
              <a:solidFill>
                <a:srgbClr val="000000"/>
              </a:solidFill>
              <a:latin typeface="Arial" charset="0"/>
              <a:ea typeface="MS PGothic" charset="0"/>
              <a:cs typeface="MS PGothic" charset="0"/>
            </a:endParaRPr>
          </a:p>
        </p:txBody>
      </p:sp>
      <p:sp>
        <p:nvSpPr>
          <p:cNvPr id="40964" name="Rectangle 2"/>
          <p:cNvSpPr>
            <a:spLocks noGrp="1" noRot="1" noChangeAspect="1" noChangeArrowheads="1" noTextEdit="1"/>
          </p:cNvSpPr>
          <p:nvPr>
            <p:ph type="sldImg"/>
          </p:nvPr>
        </p:nvSpPr>
        <p:spPr>
          <a:xfrm>
            <a:off x="1146175" y="685800"/>
            <a:ext cx="4572000" cy="3429000"/>
          </a:xfrm>
          <a:solidFill>
            <a:srgbClr val="FFFFFF"/>
          </a:solidFill>
          <a:ln/>
        </p:spPr>
      </p:sp>
      <p:sp>
        <p:nvSpPr>
          <p:cNvPr id="3891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86893" tIns="43447" rIns="86893" bIns="43447"/>
          <a:lstStyle/>
          <a:p>
            <a:pPr eaLnBrk="1" hangingPunct="1"/>
            <a:endParaRPr lang="ja-JP" altLang="en-US">
              <a:ea typeface="MS PGothic" charset="0"/>
              <a:cs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336F4090-00D5-CF4B-84B0-8E36283C9010}" type="slidenum">
              <a:rPr lang="en-GB" sz="1200">
                <a:latin typeface="Arial" charset="0"/>
              </a:rPr>
              <a:pPr/>
              <a:t>27</a:t>
            </a:fld>
            <a:endParaRPr lang="en-GB" sz="1200">
              <a:latin typeface="Arial" charset="0"/>
            </a:endParaRPr>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67ACCEFA-2DFA-FA41-81C5-9D532B4011A0}" type="slidenum">
              <a:rPr lang="en-GB" sz="1200">
                <a:latin typeface="Arial" charset="0"/>
              </a:rPr>
              <a:pPr/>
              <a:t>3</a:t>
            </a:fld>
            <a:endParaRPr lang="en-GB" sz="1200">
              <a:latin typeface="Arial"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21E619-5F0D-8C46-9975-B06E636FA380}" type="slidenum">
              <a:rPr lang="en-GB"/>
              <a:pPr>
                <a:defRPr/>
              </a:pPr>
              <a:t>37</a:t>
            </a:fld>
            <a:endParaRPr lang="en-GB"/>
          </a:p>
        </p:txBody>
      </p:sp>
      <p:sp>
        <p:nvSpPr>
          <p:cNvPr id="508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a:xfrm>
            <a:off x="685801" y="4343401"/>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396D4701-08FD-FD49-A39D-EEB954221E34}" type="slidenum">
              <a:rPr lang="en-GB" sz="1200">
                <a:latin typeface="Arial" charset="0"/>
              </a:rPr>
              <a:pPr/>
              <a:t>40</a:t>
            </a:fld>
            <a:endParaRPr lang="en-GB" sz="1200">
              <a:latin typeface="Arial"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21E619-5F0D-8C46-9975-B06E636FA380}" type="slidenum">
              <a:rPr lang="en-GB"/>
              <a:pPr>
                <a:defRPr/>
              </a:pPr>
              <a:t>42</a:t>
            </a:fld>
            <a:endParaRPr lang="en-GB"/>
          </a:p>
        </p:txBody>
      </p:sp>
      <p:sp>
        <p:nvSpPr>
          <p:cNvPr id="508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a:xfrm>
            <a:off x="685801" y="4343401"/>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fld id="{6135ADB6-0094-B54F-B51B-A4FA3AE4044D}" type="slidenum">
              <a:rPr lang="en-GB" sz="1200" b="0">
                <a:latin typeface="Arial" charset="0"/>
              </a:rPr>
              <a:pPr/>
              <a:t>44</a:t>
            </a:fld>
            <a:endParaRPr lang="en-GB" sz="1200" b="0">
              <a:latin typeface="Arial" charset="0"/>
            </a:endParaRPr>
          </a:p>
        </p:txBody>
      </p:sp>
      <p:sp>
        <p:nvSpPr>
          <p:cNvPr id="5304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fld id="{CDD99634-AE8C-CB4B-B363-224761E2EB29}" type="slidenum">
              <a:rPr lang="en-GB" sz="1200" b="0">
                <a:latin typeface="Arial" charset="0"/>
              </a:rPr>
              <a:pPr/>
              <a:t>47</a:t>
            </a:fld>
            <a:endParaRPr lang="en-GB" sz="1200" b="0">
              <a:latin typeface="Arial" charset="0"/>
            </a:endParaRPr>
          </a:p>
        </p:txBody>
      </p:sp>
      <p:sp>
        <p:nvSpPr>
          <p:cNvPr id="679938" name="Rectangle 2"/>
          <p:cNvSpPr>
            <a:spLocks noGrp="1" noRot="1" noChangeAspect="1" noChangeArrowheads="1" noTextEdit="1"/>
          </p:cNvSpPr>
          <p:nvPr>
            <p:ph type="sldImg"/>
          </p:nvPr>
        </p:nvSpPr>
        <p:spPr>
          <a:xfrm>
            <a:off x="1149350" y="688975"/>
            <a:ext cx="4573588" cy="3430588"/>
          </a:xfrm>
          <a:ln w="12700" cap="flat">
            <a:solidFill>
              <a:schemeClr val="tx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9939" name="Rectangle 3"/>
          <p:cNvSpPr>
            <a:spLocks noGrp="1" noChangeArrowheads="1"/>
          </p:cNvSpPr>
          <p:nvPr>
            <p:ph type="body" idx="1"/>
          </p:nvPr>
        </p:nvSpPr>
        <p:spPr>
          <a:xfrm>
            <a:off x="914400" y="4351338"/>
            <a:ext cx="5029200" cy="4116387"/>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40271" tIns="70137" rIns="140271" bIns="70137"/>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A04192-266F-2F49-BFD2-C6CB2937D387}" type="slidenum">
              <a:rPr lang="en-GB"/>
              <a:pPr>
                <a:defRPr/>
              </a:pPr>
              <a:t>53</a:t>
            </a:fld>
            <a:endParaRPr lang="en-GB"/>
          </a:p>
        </p:txBody>
      </p:sp>
      <p:sp>
        <p:nvSpPr>
          <p:cNvPr id="425986" name="Rectangle 2"/>
          <p:cNvSpPr>
            <a:spLocks noGrp="1" noRot="1" noChangeAspect="1" noChangeArrowheads="1" noTextEdit="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xmlns="" val="1"/>
            </a:ext>
          </a:extLst>
        </p:spPr>
      </p:sp>
      <p:sp>
        <p:nvSpPr>
          <p:cNvPr id="143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1424" tIns="45712" rIns="91424" bIns="45712"/>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0E4C76-D497-4BDC-8200-2D86D4D00F38}" type="slidenum">
              <a:rPr lang="en-GB" smtClean="0"/>
              <a:pPr/>
              <a:t>4</a:t>
            </a:fld>
            <a:endParaRPr lang="en-GB"/>
          </a:p>
        </p:txBody>
      </p:sp>
    </p:spTree>
    <p:extLst>
      <p:ext uri="{BB962C8B-B14F-4D97-AF65-F5344CB8AC3E}">
        <p14:creationId xmlns:p14="http://schemas.microsoft.com/office/powerpoint/2010/main" xmlns="" val="2033280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336F4090-00D5-CF4B-84B0-8E36283C9010}" type="slidenum">
              <a:rPr lang="en-GB" sz="1200">
                <a:latin typeface="Arial" charset="0"/>
              </a:rPr>
              <a:pPr/>
              <a:t>5</a:t>
            </a:fld>
            <a:endParaRPr lang="en-GB" sz="1200">
              <a:latin typeface="Arial" charset="0"/>
            </a:endParaRPr>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517FBDE5-A32A-2646-B7C8-70C5C69A60F3}" type="slidenum">
              <a:rPr lang="en-GB" sz="1200">
                <a:latin typeface="Arial" charset="0"/>
              </a:rPr>
              <a:pPr/>
              <a:t>6</a:t>
            </a:fld>
            <a:endParaRPr lang="en-GB" sz="1200">
              <a:latin typeface="Arial" charset="0"/>
            </a:endParaRPr>
          </a:p>
        </p:txBody>
      </p:sp>
      <p:sp>
        <p:nvSpPr>
          <p:cNvPr id="365570" name="Rectangle 2"/>
          <p:cNvSpPr>
            <a:spLocks noGrp="1" noRot="1" noChangeAspect="1" noChangeArrowheads="1"/>
          </p:cNvSpPr>
          <p:nvPr>
            <p:ph type="sldImg"/>
          </p:nvPr>
        </p:nvSpPr>
        <p:spPr>
          <a:xfrm>
            <a:off x="1144588" y="685800"/>
            <a:ext cx="4570412" cy="3427413"/>
          </a:xfrm>
          <a:solidFill>
            <a:srgbClr val="FFFFFF"/>
          </a:solidFill>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a:xfrm>
            <a:off x="685800" y="4341813"/>
            <a:ext cx="5486400" cy="4116387"/>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D5D693-8F00-7E4C-9AAA-115828DBA19B}" type="slidenum">
              <a:rPr lang="en-GB"/>
              <a:pPr>
                <a:defRPr/>
              </a:pPr>
              <a:t>8</a:t>
            </a:fld>
            <a:endParaRPr lang="en-GB"/>
          </a:p>
        </p:txBody>
      </p:sp>
      <p:sp>
        <p:nvSpPr>
          <p:cNvPr id="4433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24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fld id="{6FB6D6A4-7FF0-8747-8F92-72C8389303B8}" type="slidenum">
              <a:rPr lang="en-GB" sz="1200" b="0">
                <a:latin typeface="Arial" charset="0"/>
              </a:rPr>
              <a:pPr/>
              <a:t>9</a:t>
            </a:fld>
            <a:endParaRPr lang="en-GB" sz="1200" b="0">
              <a:latin typeface="Arial" charset="0"/>
            </a:endParaRPr>
          </a:p>
        </p:txBody>
      </p:sp>
      <p:sp>
        <p:nvSpPr>
          <p:cNvPr id="437250" name="Rectangle 2"/>
          <p:cNvSpPr>
            <a:spLocks noGrp="1" noRot="1" noChangeAspect="1" noChangeArrowheads="1" noTextEdit="1"/>
          </p:cNvSpPr>
          <p:nvPr>
            <p:ph type="sldImg"/>
          </p:nvPr>
        </p:nvSpPr>
        <p:spPr>
          <a:xfrm>
            <a:off x="1144588" y="688975"/>
            <a:ext cx="4576762" cy="3432175"/>
          </a:xfrm>
          <a:ln w="12700" cap="flat">
            <a:solidFill>
              <a:schemeClr val="tx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7251" name="Rectangle 3"/>
          <p:cNvSpPr>
            <a:spLocks noGrp="1" noChangeArrowheads="1"/>
          </p:cNvSpPr>
          <p:nvPr>
            <p:ph type="body" idx="1"/>
          </p:nvPr>
        </p:nvSpPr>
        <p:spPr>
          <a:xfrm>
            <a:off x="911225" y="4351338"/>
            <a:ext cx="5035550" cy="4116387"/>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41244" tIns="70623" rIns="141244" bIns="70623"/>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fld id="{62FACD69-8B5C-9543-8279-D226C3737DC7}" type="slidenum">
              <a:rPr lang="en-GB" sz="1200" b="0">
                <a:latin typeface="Arial" charset="0"/>
              </a:rPr>
              <a:pPr/>
              <a:t>10</a:t>
            </a:fld>
            <a:endParaRPr lang="en-GB" sz="1200" b="0">
              <a:latin typeface="Arial" charset="0"/>
            </a:endParaRPr>
          </a:p>
        </p:txBody>
      </p:sp>
      <p:sp>
        <p:nvSpPr>
          <p:cNvPr id="512002" name="Rectangle 2"/>
          <p:cNvSpPr>
            <a:spLocks noGrp="1" noRot="1" noChangeAspect="1" noChangeArrowheads="1" noTextEdit="1"/>
          </p:cNvSpPr>
          <p:nvPr>
            <p:ph type="sldImg"/>
          </p:nvPr>
        </p:nvSpPr>
        <p:spPr>
          <a:xfrm>
            <a:off x="1146175" y="688975"/>
            <a:ext cx="4573588" cy="3430588"/>
          </a:xfrm>
          <a:ln w="12700" cap="flat">
            <a:solidFill>
              <a:schemeClr val="tx1"/>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003" name="Rectangle 3"/>
          <p:cNvSpPr>
            <a:spLocks noGrp="1" noChangeArrowheads="1"/>
          </p:cNvSpPr>
          <p:nvPr>
            <p:ph type="body" idx="1"/>
          </p:nvPr>
        </p:nvSpPr>
        <p:spPr>
          <a:xfrm>
            <a:off x="912813" y="4351338"/>
            <a:ext cx="5032375" cy="4116387"/>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41244" tIns="70623" rIns="141244" bIns="70623"/>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336F4090-00D5-CF4B-84B0-8E36283C9010}" type="slidenum">
              <a:rPr lang="en-GB" sz="1200">
                <a:latin typeface="Arial" charset="0"/>
              </a:rPr>
              <a:pPr/>
              <a:t>11</a:t>
            </a:fld>
            <a:endParaRPr lang="en-GB" sz="1200">
              <a:latin typeface="Arial" charset="0"/>
            </a:endParaRPr>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5" descr="PowerPoint_Graphi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235700"/>
            <a:ext cx="91440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7"/>
          <p:cNvSpPr txBox="1">
            <a:spLocks noChangeArrowheads="1"/>
          </p:cNvSpPr>
          <p:nvPr/>
        </p:nvSpPr>
        <p:spPr bwMode="auto">
          <a:xfrm>
            <a:off x="8458200" y="6508750"/>
            <a:ext cx="585788"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800" b="0">
                <a:latin typeface="Garamond" charset="0"/>
                <a:cs typeface="+mn-cs"/>
              </a:rPr>
              <a:t>Page </a:t>
            </a:r>
            <a:fld id="{90FA0BB7-EA42-9449-85FD-7AEFC6CEDF19}" type="slidenum">
              <a:rPr lang="en-GB" sz="800" b="0">
                <a:latin typeface="Garamond" charset="0"/>
                <a:cs typeface="+mn-cs"/>
              </a:rPr>
              <a:pPr>
                <a:spcBef>
                  <a:spcPct val="50000"/>
                </a:spcBef>
                <a:defRPr/>
              </a:pPr>
              <a:t>‹Nr.›</a:t>
            </a:fld>
            <a:endParaRPr lang="en-GB" sz="800" b="0">
              <a:latin typeface="Garamond" charset="0"/>
              <a:cs typeface="+mn-cs"/>
            </a:endParaRPr>
          </a:p>
        </p:txBody>
      </p:sp>
      <p:sp>
        <p:nvSpPr>
          <p:cNvPr id="12290" name="Rectangle 2"/>
          <p:cNvSpPr>
            <a:spLocks noGrp="1" noChangeAspect="1" noChangeArrowheads="1"/>
          </p:cNvSpPr>
          <p:nvPr>
            <p:ph type="ctrTitle"/>
          </p:nvPr>
        </p:nvSpPr>
        <p:spPr>
          <a:xfrm>
            <a:off x="685800" y="2286000"/>
            <a:ext cx="7772400" cy="1143000"/>
          </a:xfrm>
        </p:spPr>
        <p:txBody>
          <a:bodyPr/>
          <a:lstStyle>
            <a:lvl1pPr>
              <a:defRPr sz="3600"/>
            </a:lvl1pPr>
          </a:lstStyle>
          <a:p>
            <a:pPr lvl="0"/>
            <a:r>
              <a:rPr lang="en-US" noProof="0" smtClean="0"/>
              <a:t>Click to edit Master title style</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1" name="TextBox 1"/>
          <p:cNvSpPr txBox="1">
            <a:spLocks noChangeArrowheads="1"/>
          </p:cNvSpPr>
          <p:nvPr userDrawn="1"/>
        </p:nvSpPr>
        <p:spPr bwMode="auto">
          <a:xfrm>
            <a:off x="4548188" y="6326188"/>
            <a:ext cx="19034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defRPr/>
            </a:pPr>
            <a:r>
              <a:rPr lang="en-GB" sz="1000" b="0" i="1" dirty="0">
                <a:solidFill>
                  <a:srgbClr val="000090"/>
                </a:solidFill>
                <a:latin typeface="Arial" charset="0"/>
                <a:ea typeface="Calibri" charset="0"/>
                <a:cs typeface="Arial" charset="0"/>
              </a:rPr>
              <a:t>© </a:t>
            </a:r>
            <a:r>
              <a:rPr lang="en-GB" sz="1000" b="0" i="1" dirty="0" smtClean="0">
                <a:solidFill>
                  <a:srgbClr val="000090"/>
                </a:solidFill>
                <a:latin typeface="Arial" charset="0"/>
                <a:ea typeface="Calibri" charset="0"/>
                <a:cs typeface="Arial" charset="0"/>
              </a:rPr>
              <a:t>2018, </a:t>
            </a:r>
            <a:r>
              <a:rPr lang="en-GB" sz="1000" b="0" i="1" dirty="0">
                <a:solidFill>
                  <a:srgbClr val="000090"/>
                </a:solidFill>
                <a:latin typeface="Arial" charset="0"/>
                <a:ea typeface="Calibri" charset="0"/>
                <a:cs typeface="Arial" charset="0"/>
              </a:rPr>
              <a:t>ITER Organization</a:t>
            </a:r>
            <a:r>
              <a:rPr lang="en-GB" sz="1000" b="0" dirty="0">
                <a:solidFill>
                  <a:srgbClr val="000090"/>
                </a:solidFill>
                <a:latin typeface="Arial" charset="0"/>
                <a:ea typeface="Calibri" charset="0"/>
                <a:cs typeface="Arial" charset="0"/>
              </a:rPr>
              <a:t> </a:t>
            </a:r>
          </a:p>
        </p:txBody>
      </p:sp>
      <p:sp>
        <p:nvSpPr>
          <p:cNvPr id="12" name="Text Box 6"/>
          <p:cNvSpPr txBox="1">
            <a:spLocks noChangeArrowheads="1"/>
          </p:cNvSpPr>
          <p:nvPr userDrawn="1"/>
        </p:nvSpPr>
        <p:spPr bwMode="auto">
          <a:xfrm>
            <a:off x="2601913" y="6492875"/>
            <a:ext cx="579755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b="0" i="0" kern="1200" dirty="0" smtClean="0">
                <a:solidFill>
                  <a:srgbClr val="000090"/>
                </a:solidFill>
                <a:latin typeface="Arial" charset="0"/>
                <a:ea typeface="Calibri" charset="0"/>
                <a:cs typeface="Arial" charset="0"/>
              </a:rPr>
              <a:t>AKE - DPG 82</a:t>
            </a:r>
            <a:r>
              <a:rPr lang="en-US" sz="1000" b="0" i="0" kern="1200" baseline="30000" dirty="0" smtClean="0">
                <a:solidFill>
                  <a:srgbClr val="000090"/>
                </a:solidFill>
                <a:latin typeface="Arial" charset="0"/>
                <a:ea typeface="Calibri" charset="0"/>
                <a:cs typeface="Arial" charset="0"/>
              </a:rPr>
              <a:t>nd</a:t>
            </a:r>
            <a:r>
              <a:rPr lang="en-US" sz="1000" b="0" i="0" kern="1200" dirty="0" smtClean="0">
                <a:solidFill>
                  <a:srgbClr val="000090"/>
                </a:solidFill>
                <a:latin typeface="Arial" charset="0"/>
                <a:ea typeface="Calibri" charset="0"/>
                <a:cs typeface="Arial" charset="0"/>
              </a:rPr>
              <a:t> Annual Meeting, Erlangen, 4 – 9 March </a:t>
            </a:r>
            <a:r>
              <a:rPr lang="en-US" sz="1000" b="0" i="0" baseline="0" dirty="0" smtClean="0">
                <a:solidFill>
                  <a:srgbClr val="000090"/>
                </a:solidFill>
                <a:latin typeface="Arial"/>
                <a:cs typeface="Arial"/>
              </a:rPr>
              <a:t>2018</a:t>
            </a:r>
            <a:endParaRPr lang="en-GB" sz="1000" b="0" i="0" dirty="0">
              <a:solidFill>
                <a:srgbClr val="000090"/>
              </a:solidFill>
              <a:latin typeface="Arial"/>
              <a:cs typeface="Arial"/>
            </a:endParaRPr>
          </a:p>
        </p:txBody>
      </p:sp>
    </p:spTree>
    <p:extLst>
      <p:ext uri="{BB962C8B-B14F-4D97-AF65-F5344CB8AC3E}">
        <p14:creationId xmlns:p14="http://schemas.microsoft.com/office/powerpoint/2010/main" xmlns="" val="18944255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48731548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609600"/>
            <a:ext cx="20002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3088" y="609600"/>
            <a:ext cx="58483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2052535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609600"/>
            <a:ext cx="8001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3088" y="1752600"/>
            <a:ext cx="39243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752600"/>
            <a:ext cx="39243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583668224"/>
      </p:ext>
    </p:extLst>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73088" y="609600"/>
            <a:ext cx="80010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33229998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ine 1">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46440935"/>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658856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765660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30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33570662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97182798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78518259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724397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7037268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7290471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7" name="Line 13"/>
          <p:cNvSpPr>
            <a:spLocks noChangeShapeType="1"/>
          </p:cNvSpPr>
          <p:nvPr/>
        </p:nvSpPr>
        <p:spPr bwMode="auto">
          <a:xfrm>
            <a:off x="0" y="476250"/>
            <a:ext cx="9144000" cy="0"/>
          </a:xfrm>
          <a:prstGeom prst="line">
            <a:avLst/>
          </a:prstGeom>
          <a:noFill/>
          <a:ln w="15875">
            <a:solidFill>
              <a:srgbClr val="96969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1029" name="Picture 14" descr="PowerPoint_Graphic"/>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0" y="6235700"/>
            <a:ext cx="91440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0" name="Text Box 16"/>
          <p:cNvSpPr txBox="1">
            <a:spLocks noChangeArrowheads="1"/>
          </p:cNvSpPr>
          <p:nvPr/>
        </p:nvSpPr>
        <p:spPr bwMode="auto">
          <a:xfrm>
            <a:off x="8458200" y="6508750"/>
            <a:ext cx="585788"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800" b="0">
                <a:latin typeface="Garamond" charset="0"/>
                <a:cs typeface="+mn-cs"/>
              </a:rPr>
              <a:t>Page </a:t>
            </a:r>
            <a:fld id="{E2735844-A054-224C-BB40-1937A4A4A965}" type="slidenum">
              <a:rPr lang="en-GB" sz="800" b="0">
                <a:latin typeface="Garamond" charset="0"/>
                <a:cs typeface="+mn-cs"/>
              </a:rPr>
              <a:pPr>
                <a:spcBef>
                  <a:spcPct val="50000"/>
                </a:spcBef>
                <a:defRPr/>
              </a:pPr>
              <a:t>‹Nr.›</a:t>
            </a:fld>
            <a:endParaRPr lang="en-GB" sz="800" b="0">
              <a:latin typeface="Garamond" charset="0"/>
              <a:cs typeface="+mn-cs"/>
            </a:endParaRPr>
          </a:p>
        </p:txBody>
      </p:sp>
      <p:sp>
        <p:nvSpPr>
          <p:cNvPr id="10" name="TextBox 1"/>
          <p:cNvSpPr txBox="1">
            <a:spLocks noChangeArrowheads="1"/>
          </p:cNvSpPr>
          <p:nvPr userDrawn="1"/>
        </p:nvSpPr>
        <p:spPr bwMode="auto">
          <a:xfrm>
            <a:off x="4548188" y="6326188"/>
            <a:ext cx="19034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defRPr/>
            </a:pPr>
            <a:r>
              <a:rPr lang="en-GB" sz="1000" b="0" i="1" dirty="0">
                <a:solidFill>
                  <a:srgbClr val="000090"/>
                </a:solidFill>
                <a:latin typeface="Arial" charset="0"/>
                <a:ea typeface="Calibri" charset="0"/>
                <a:cs typeface="Arial" charset="0"/>
              </a:rPr>
              <a:t>© </a:t>
            </a:r>
            <a:r>
              <a:rPr lang="en-GB" sz="1000" b="0" i="1" dirty="0" smtClean="0">
                <a:solidFill>
                  <a:srgbClr val="000090"/>
                </a:solidFill>
                <a:latin typeface="Arial" charset="0"/>
                <a:ea typeface="Calibri" charset="0"/>
                <a:cs typeface="Arial" charset="0"/>
              </a:rPr>
              <a:t>2018, </a:t>
            </a:r>
            <a:r>
              <a:rPr lang="en-GB" sz="1000" b="0" i="1" dirty="0">
                <a:solidFill>
                  <a:srgbClr val="000090"/>
                </a:solidFill>
                <a:latin typeface="Arial" charset="0"/>
                <a:ea typeface="Calibri" charset="0"/>
                <a:cs typeface="Arial" charset="0"/>
              </a:rPr>
              <a:t>ITER Organization</a:t>
            </a:r>
            <a:r>
              <a:rPr lang="en-GB" sz="1000" b="0" dirty="0">
                <a:solidFill>
                  <a:srgbClr val="000090"/>
                </a:solidFill>
                <a:latin typeface="Arial" charset="0"/>
                <a:ea typeface="Calibri" charset="0"/>
                <a:cs typeface="Arial" charset="0"/>
              </a:rPr>
              <a:t> </a:t>
            </a:r>
          </a:p>
        </p:txBody>
      </p:sp>
      <p:sp>
        <p:nvSpPr>
          <p:cNvPr id="11" name="Text Box 6"/>
          <p:cNvSpPr txBox="1">
            <a:spLocks noChangeArrowheads="1"/>
          </p:cNvSpPr>
          <p:nvPr userDrawn="1"/>
        </p:nvSpPr>
        <p:spPr bwMode="auto">
          <a:xfrm>
            <a:off x="2601913" y="6492875"/>
            <a:ext cx="579755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b="0" i="0" kern="1200" dirty="0" smtClean="0">
                <a:solidFill>
                  <a:srgbClr val="000090"/>
                </a:solidFill>
                <a:latin typeface="Arial" charset="0"/>
                <a:ea typeface="Calibri" charset="0"/>
                <a:cs typeface="Arial" charset="0"/>
              </a:rPr>
              <a:t>AKE - DPG 82</a:t>
            </a:r>
            <a:r>
              <a:rPr lang="en-US" sz="1000" b="0" i="0" kern="1200" baseline="30000" dirty="0" smtClean="0">
                <a:solidFill>
                  <a:srgbClr val="000090"/>
                </a:solidFill>
                <a:latin typeface="Arial" charset="0"/>
                <a:ea typeface="Calibri" charset="0"/>
                <a:cs typeface="Arial" charset="0"/>
              </a:rPr>
              <a:t>nd</a:t>
            </a:r>
            <a:r>
              <a:rPr lang="en-US" sz="1000" b="0" i="0" kern="1200" dirty="0" smtClean="0">
                <a:solidFill>
                  <a:srgbClr val="000090"/>
                </a:solidFill>
                <a:latin typeface="Arial" charset="0"/>
                <a:ea typeface="Calibri" charset="0"/>
                <a:cs typeface="Arial" charset="0"/>
              </a:rPr>
              <a:t> Annual Meeting, Erlangen, 4 – 9 March </a:t>
            </a:r>
            <a:r>
              <a:rPr lang="en-US" sz="1000" b="0" i="0" baseline="0" dirty="0" smtClean="0">
                <a:solidFill>
                  <a:srgbClr val="000090"/>
                </a:solidFill>
                <a:latin typeface="Arial"/>
                <a:cs typeface="Arial"/>
              </a:rPr>
              <a:t>2018</a:t>
            </a:r>
            <a:endParaRPr lang="en-GB" sz="1000" b="0" i="0" dirty="0">
              <a:solidFill>
                <a:srgbClr val="00009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743"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5" r:id="rId12"/>
    <p:sldLayoutId id="2147483746" r:id="rId13"/>
    <p:sldLayoutId id="2147483747" r:id="rId14"/>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3200" b="1">
          <a:solidFill>
            <a:schemeClr val="tx1"/>
          </a:solidFill>
          <a:latin typeface="+mj-lt"/>
          <a:ea typeface="+mj-ea"/>
          <a:cs typeface="ＭＳ Ｐゴシック" charset="0"/>
        </a:defRPr>
      </a:lvl1pPr>
      <a:lvl2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chemeClr val="tx2"/>
          </a:solidFill>
          <a:latin typeface="Arial" charset="0"/>
          <a:ea typeface="ＭＳ Ｐゴシック" charset="0"/>
        </a:defRPr>
      </a:lvl6pPr>
      <a:lvl7pPr marL="914400" algn="ctr" rtl="0" fontAlgn="base">
        <a:spcBef>
          <a:spcPct val="0"/>
        </a:spcBef>
        <a:spcAft>
          <a:spcPct val="0"/>
        </a:spcAft>
        <a:defRPr sz="3200" b="1">
          <a:solidFill>
            <a:schemeClr val="tx2"/>
          </a:solidFill>
          <a:latin typeface="Arial" charset="0"/>
          <a:ea typeface="ＭＳ Ｐゴシック" charset="0"/>
        </a:defRPr>
      </a:lvl7pPr>
      <a:lvl8pPr marL="1371600" algn="ctr" rtl="0" fontAlgn="base">
        <a:spcBef>
          <a:spcPct val="0"/>
        </a:spcBef>
        <a:spcAft>
          <a:spcPct val="0"/>
        </a:spcAft>
        <a:defRPr sz="3200" b="1">
          <a:solidFill>
            <a:schemeClr val="tx2"/>
          </a:solidFill>
          <a:latin typeface="Arial" charset="0"/>
          <a:ea typeface="ＭＳ Ｐゴシック" charset="0"/>
        </a:defRPr>
      </a:lvl8pPr>
      <a:lvl9pPr marL="1828800" algn="ctr" rtl="0" fontAlgn="base">
        <a:spcBef>
          <a:spcPct val="0"/>
        </a:spcBef>
        <a:spcAft>
          <a:spcPct val="0"/>
        </a:spcAft>
        <a:defRPr sz="3200" b="1">
          <a:solidFill>
            <a:schemeClr val="tx2"/>
          </a:solidFill>
          <a:latin typeface="Arial" charset="0"/>
          <a:ea typeface="ＭＳ Ｐゴシック" charset="0"/>
        </a:defRPr>
      </a:lvl9pPr>
    </p:titleStyle>
    <p:bodyStyle>
      <a:lvl1pPr marL="287338" indent="-287338" algn="l" defTabSz="795338"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57238" indent="-279400" algn="l" defTabSz="795338" rtl="0" eaLnBrk="0" fontAlgn="base" hangingPunct="0">
        <a:spcBef>
          <a:spcPct val="20000"/>
        </a:spcBef>
        <a:spcAft>
          <a:spcPct val="0"/>
        </a:spcAft>
        <a:buChar char="–"/>
        <a:defRPr sz="2000">
          <a:solidFill>
            <a:schemeClr val="tx1"/>
          </a:solidFill>
          <a:latin typeface="+mn-lt"/>
          <a:ea typeface="+mn-ea"/>
        </a:defRPr>
      </a:lvl2pPr>
      <a:lvl3pPr marL="1136650" indent="-188913" algn="l" defTabSz="795338" rtl="0" eaLnBrk="0" fontAlgn="base" hangingPunct="0">
        <a:spcBef>
          <a:spcPct val="20000"/>
        </a:spcBef>
        <a:spcAft>
          <a:spcPct val="0"/>
        </a:spcAft>
        <a:buChar char="•"/>
        <a:defRPr>
          <a:solidFill>
            <a:schemeClr val="tx1"/>
          </a:solidFill>
          <a:latin typeface="+mn-lt"/>
          <a:ea typeface="+mn-ea"/>
        </a:defRPr>
      </a:lvl3pPr>
      <a:lvl4pPr marL="1511300" indent="-184150" algn="l" defTabSz="795338" rtl="0" eaLnBrk="0" fontAlgn="base" hangingPunct="0">
        <a:spcBef>
          <a:spcPct val="20000"/>
        </a:spcBef>
        <a:spcAft>
          <a:spcPct val="0"/>
        </a:spcAft>
        <a:buChar char="–"/>
        <a:defRPr>
          <a:solidFill>
            <a:schemeClr val="tx1"/>
          </a:solidFill>
          <a:latin typeface="+mn-lt"/>
          <a:ea typeface="+mn-ea"/>
        </a:defRPr>
      </a:lvl4pPr>
      <a:lvl5pPr marL="1885950" indent="-184150" algn="l" defTabSz="795338" rtl="0" eaLnBrk="0" fontAlgn="base" hangingPunct="0">
        <a:spcBef>
          <a:spcPct val="20000"/>
        </a:spcBef>
        <a:spcAft>
          <a:spcPct val="0"/>
        </a:spcAft>
        <a:buChar char="»"/>
        <a:defRPr>
          <a:solidFill>
            <a:schemeClr val="tx1"/>
          </a:solidFill>
          <a:latin typeface="+mn-lt"/>
          <a:ea typeface="+mn-ea"/>
        </a:defRPr>
      </a:lvl5pPr>
      <a:lvl6pPr marL="2343150" indent="-184150" algn="l" defTabSz="795338" rtl="0" fontAlgn="base">
        <a:spcBef>
          <a:spcPct val="20000"/>
        </a:spcBef>
        <a:spcAft>
          <a:spcPct val="0"/>
        </a:spcAft>
        <a:buChar char="»"/>
        <a:defRPr>
          <a:solidFill>
            <a:schemeClr val="tx1"/>
          </a:solidFill>
          <a:latin typeface="+mn-lt"/>
          <a:ea typeface="+mn-ea"/>
        </a:defRPr>
      </a:lvl6pPr>
      <a:lvl7pPr marL="2800350" indent="-184150" algn="l" defTabSz="795338" rtl="0" fontAlgn="base">
        <a:spcBef>
          <a:spcPct val="20000"/>
        </a:spcBef>
        <a:spcAft>
          <a:spcPct val="0"/>
        </a:spcAft>
        <a:buChar char="»"/>
        <a:defRPr>
          <a:solidFill>
            <a:schemeClr val="tx1"/>
          </a:solidFill>
          <a:latin typeface="+mn-lt"/>
          <a:ea typeface="+mn-ea"/>
        </a:defRPr>
      </a:lvl7pPr>
      <a:lvl8pPr marL="3257550" indent="-184150" algn="l" defTabSz="795338" rtl="0" fontAlgn="base">
        <a:spcBef>
          <a:spcPct val="20000"/>
        </a:spcBef>
        <a:spcAft>
          <a:spcPct val="0"/>
        </a:spcAft>
        <a:buChar char="»"/>
        <a:defRPr>
          <a:solidFill>
            <a:schemeClr val="tx1"/>
          </a:solidFill>
          <a:latin typeface="+mn-lt"/>
          <a:ea typeface="+mn-ea"/>
        </a:defRPr>
      </a:lvl8pPr>
      <a:lvl9pPr marL="3714750" indent="-184150" algn="l" defTabSz="795338"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4.gi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2.pn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gif"/><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1.jpe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package" Target="../embeddings/Microsoft_Office_Word_2007-Dokument1.docx"/></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one_platform_3_ed.jpg"/>
          <p:cNvPicPr>
            <a:picLocks noChangeAspect="1"/>
          </p:cNvPicPr>
          <p:nvPr/>
        </p:nvPicPr>
        <p:blipFill rotWithShape="1">
          <a:blip r:embed="rId2">
            <a:extLst>
              <a:ext uri="{28A0092B-C50C-407E-A947-70E740481C1C}">
                <a14:useLocalDpi xmlns:a14="http://schemas.microsoft.com/office/drawing/2010/main" xmlns="" val="0"/>
              </a:ext>
            </a:extLst>
          </a:blip>
          <a:srcRect t="7265"/>
          <a:stretch/>
        </p:blipFill>
        <p:spPr>
          <a:xfrm>
            <a:off x="0" y="0"/>
            <a:ext cx="9144000" cy="6359769"/>
          </a:xfrm>
          <a:prstGeom prst="rect">
            <a:avLst/>
          </a:prstGeom>
        </p:spPr>
      </p:pic>
      <p:sp>
        <p:nvSpPr>
          <p:cNvPr id="7" name="Rectangle 2"/>
          <p:cNvSpPr txBox="1">
            <a:spLocks noChangeAspect="1" noChangeArrowheads="1"/>
          </p:cNvSpPr>
          <p:nvPr/>
        </p:nvSpPr>
        <p:spPr>
          <a:xfrm>
            <a:off x="0" y="-11790"/>
            <a:ext cx="9144000" cy="1584325"/>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ＭＳ Ｐゴシック" charset="0"/>
              </a:defRPr>
            </a:lvl1pPr>
            <a:lvl2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chemeClr val="tx2"/>
                </a:solidFill>
                <a:latin typeface="Arial" charset="0"/>
                <a:ea typeface="ＭＳ Ｐゴシック" charset="0"/>
              </a:defRPr>
            </a:lvl6pPr>
            <a:lvl7pPr marL="914400" algn="ctr" rtl="0" fontAlgn="base">
              <a:spcBef>
                <a:spcPct val="0"/>
              </a:spcBef>
              <a:spcAft>
                <a:spcPct val="0"/>
              </a:spcAft>
              <a:defRPr sz="3200" b="1">
                <a:solidFill>
                  <a:schemeClr val="tx2"/>
                </a:solidFill>
                <a:latin typeface="Arial" charset="0"/>
                <a:ea typeface="ＭＳ Ｐゴシック" charset="0"/>
              </a:defRPr>
            </a:lvl7pPr>
            <a:lvl8pPr marL="1371600" algn="ctr" rtl="0" fontAlgn="base">
              <a:spcBef>
                <a:spcPct val="0"/>
              </a:spcBef>
              <a:spcAft>
                <a:spcPct val="0"/>
              </a:spcAft>
              <a:defRPr sz="3200" b="1">
                <a:solidFill>
                  <a:schemeClr val="tx2"/>
                </a:solidFill>
                <a:latin typeface="Arial" charset="0"/>
                <a:ea typeface="ＭＳ Ｐゴシック" charset="0"/>
              </a:defRPr>
            </a:lvl8pPr>
            <a:lvl9pPr marL="1828800" algn="ctr" rtl="0" fontAlgn="base">
              <a:spcBef>
                <a:spcPct val="0"/>
              </a:spcBef>
              <a:spcAft>
                <a:spcPct val="0"/>
              </a:spcAft>
              <a:defRPr sz="3200" b="1">
                <a:solidFill>
                  <a:schemeClr val="tx2"/>
                </a:solidFill>
                <a:latin typeface="Arial" charset="0"/>
                <a:ea typeface="ＭＳ Ｐゴシック" charset="0"/>
              </a:defRPr>
            </a:lvl9pPr>
          </a:lstStyle>
          <a:p>
            <a:pPr eaLnBrk="1" hangingPunct="1"/>
            <a:r>
              <a:rPr lang="en-US" sz="3600" dirty="0" smtClean="0">
                <a:solidFill>
                  <a:schemeClr val="bg1"/>
                </a:solidFill>
                <a:latin typeface="Arial" charset="0"/>
                <a:ea typeface="ＭＳ Ｐゴシック" charset="0"/>
              </a:rPr>
              <a:t>Progress in ITER Construction</a:t>
            </a:r>
          </a:p>
          <a:p>
            <a:pPr eaLnBrk="1" hangingPunct="1"/>
            <a:r>
              <a:rPr lang="en-US" sz="3600" dirty="0" smtClean="0">
                <a:solidFill>
                  <a:schemeClr val="bg1"/>
                </a:solidFill>
                <a:latin typeface="Arial" charset="0"/>
                <a:ea typeface="ＭＳ Ｐゴシック" charset="0"/>
              </a:rPr>
              <a:t>and in the preparations for Operation</a:t>
            </a:r>
            <a:endParaRPr lang="en-US" sz="3600" dirty="0">
              <a:solidFill>
                <a:schemeClr val="bg1"/>
              </a:solidFill>
              <a:latin typeface="Arial" charset="0"/>
              <a:ea typeface="ＭＳ Ｐゴシック" charset="0"/>
            </a:endParaRPr>
          </a:p>
        </p:txBody>
      </p:sp>
      <p:sp>
        <p:nvSpPr>
          <p:cNvPr id="11" name="Rectangle 3"/>
          <p:cNvSpPr txBox="1">
            <a:spLocks noChangeArrowheads="1"/>
          </p:cNvSpPr>
          <p:nvPr/>
        </p:nvSpPr>
        <p:spPr>
          <a:xfrm>
            <a:off x="1" y="1192101"/>
            <a:ext cx="9143999" cy="828527"/>
          </a:xfrm>
          <a:prstGeom prst="rect">
            <a:avLst/>
          </a:prstGeom>
        </p:spPr>
        <p:txBody>
          <a:bodyPr/>
          <a:lstStyle>
            <a:lvl1pPr marL="287338" indent="-287338" algn="l" defTabSz="795338"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57238" indent="-279400" algn="l" defTabSz="795338" rtl="0" eaLnBrk="0" fontAlgn="base" hangingPunct="0">
              <a:spcBef>
                <a:spcPct val="20000"/>
              </a:spcBef>
              <a:spcAft>
                <a:spcPct val="0"/>
              </a:spcAft>
              <a:buChar char="–"/>
              <a:defRPr sz="2000">
                <a:solidFill>
                  <a:schemeClr val="tx1"/>
                </a:solidFill>
                <a:latin typeface="+mn-lt"/>
                <a:ea typeface="+mn-ea"/>
              </a:defRPr>
            </a:lvl2pPr>
            <a:lvl3pPr marL="1136650" indent="-188913" algn="l" defTabSz="795338" rtl="0" eaLnBrk="0" fontAlgn="base" hangingPunct="0">
              <a:spcBef>
                <a:spcPct val="20000"/>
              </a:spcBef>
              <a:spcAft>
                <a:spcPct val="0"/>
              </a:spcAft>
              <a:buChar char="•"/>
              <a:defRPr>
                <a:solidFill>
                  <a:schemeClr val="tx1"/>
                </a:solidFill>
                <a:latin typeface="+mn-lt"/>
                <a:ea typeface="+mn-ea"/>
              </a:defRPr>
            </a:lvl3pPr>
            <a:lvl4pPr marL="1511300" indent="-184150" algn="l" defTabSz="795338" rtl="0" eaLnBrk="0" fontAlgn="base" hangingPunct="0">
              <a:spcBef>
                <a:spcPct val="20000"/>
              </a:spcBef>
              <a:spcAft>
                <a:spcPct val="0"/>
              </a:spcAft>
              <a:buChar char="–"/>
              <a:defRPr>
                <a:solidFill>
                  <a:schemeClr val="tx1"/>
                </a:solidFill>
                <a:latin typeface="+mn-lt"/>
                <a:ea typeface="+mn-ea"/>
              </a:defRPr>
            </a:lvl4pPr>
            <a:lvl5pPr marL="1885950" indent="-184150" algn="l" defTabSz="795338" rtl="0" eaLnBrk="0" fontAlgn="base" hangingPunct="0">
              <a:spcBef>
                <a:spcPct val="20000"/>
              </a:spcBef>
              <a:spcAft>
                <a:spcPct val="0"/>
              </a:spcAft>
              <a:buChar char="»"/>
              <a:defRPr>
                <a:solidFill>
                  <a:schemeClr val="tx1"/>
                </a:solidFill>
                <a:latin typeface="+mn-lt"/>
                <a:ea typeface="+mn-ea"/>
              </a:defRPr>
            </a:lvl5pPr>
            <a:lvl6pPr marL="2343150" indent="-184150" algn="l" defTabSz="795338" rtl="0" fontAlgn="base">
              <a:spcBef>
                <a:spcPct val="20000"/>
              </a:spcBef>
              <a:spcAft>
                <a:spcPct val="0"/>
              </a:spcAft>
              <a:buChar char="»"/>
              <a:defRPr>
                <a:solidFill>
                  <a:schemeClr val="tx1"/>
                </a:solidFill>
                <a:latin typeface="+mn-lt"/>
                <a:ea typeface="+mn-ea"/>
              </a:defRPr>
            </a:lvl6pPr>
            <a:lvl7pPr marL="2800350" indent="-184150" algn="l" defTabSz="795338" rtl="0" fontAlgn="base">
              <a:spcBef>
                <a:spcPct val="20000"/>
              </a:spcBef>
              <a:spcAft>
                <a:spcPct val="0"/>
              </a:spcAft>
              <a:buChar char="»"/>
              <a:defRPr>
                <a:solidFill>
                  <a:schemeClr val="tx1"/>
                </a:solidFill>
                <a:latin typeface="+mn-lt"/>
                <a:ea typeface="+mn-ea"/>
              </a:defRPr>
            </a:lvl7pPr>
            <a:lvl8pPr marL="3257550" indent="-184150" algn="l" defTabSz="795338" rtl="0" fontAlgn="base">
              <a:spcBef>
                <a:spcPct val="20000"/>
              </a:spcBef>
              <a:spcAft>
                <a:spcPct val="0"/>
              </a:spcAft>
              <a:buChar char="»"/>
              <a:defRPr>
                <a:solidFill>
                  <a:schemeClr val="tx1"/>
                </a:solidFill>
                <a:latin typeface="+mn-lt"/>
                <a:ea typeface="+mn-ea"/>
              </a:defRPr>
            </a:lvl8pPr>
            <a:lvl9pPr marL="3714750" indent="-184150" algn="l" defTabSz="795338" rtl="0" fontAlgn="base">
              <a:spcBef>
                <a:spcPct val="20000"/>
              </a:spcBef>
              <a:spcAft>
                <a:spcPct val="0"/>
              </a:spcAft>
              <a:buChar char="»"/>
              <a:defRPr>
                <a:solidFill>
                  <a:schemeClr val="tx1"/>
                </a:solidFill>
                <a:latin typeface="+mn-lt"/>
                <a:ea typeface="+mn-ea"/>
              </a:defRPr>
            </a:lvl9pPr>
          </a:lstStyle>
          <a:p>
            <a:pPr marL="0" indent="0" algn="ctr" eaLnBrk="1" hangingPunct="1">
              <a:spcBef>
                <a:spcPts val="0"/>
              </a:spcBef>
              <a:buNone/>
            </a:pPr>
            <a:r>
              <a:rPr lang="en-US" dirty="0" smtClean="0">
                <a:solidFill>
                  <a:srgbClr val="FFFFFF"/>
                </a:solidFill>
                <a:latin typeface="Arial" charset="0"/>
                <a:ea typeface="ＭＳ Ｐゴシック" charset="0"/>
              </a:rPr>
              <a:t>D.J. Campbell</a:t>
            </a:r>
            <a:endParaRPr lang="en-US" dirty="0">
              <a:solidFill>
                <a:schemeClr val="bg1"/>
              </a:solidFill>
              <a:latin typeface="Arial" charset="0"/>
              <a:ea typeface="ＭＳ Ｐゴシック" charset="0"/>
            </a:endParaRPr>
          </a:p>
          <a:p>
            <a:pPr marL="0" indent="0" algn="ctr" eaLnBrk="1" hangingPunct="1">
              <a:spcBef>
                <a:spcPts val="0"/>
              </a:spcBef>
              <a:buNone/>
            </a:pPr>
            <a:r>
              <a:rPr lang="en-US" sz="2000" dirty="0" smtClean="0">
                <a:solidFill>
                  <a:srgbClr val="FFFFFF"/>
                </a:solidFill>
                <a:latin typeface="Arial" charset="0"/>
                <a:ea typeface="ＭＳ Ｐゴシック" charset="0"/>
              </a:rPr>
              <a:t>On behalf of: ITER </a:t>
            </a:r>
            <a:r>
              <a:rPr lang="en-US" sz="2000" dirty="0">
                <a:solidFill>
                  <a:srgbClr val="FFFFFF"/>
                </a:solidFill>
                <a:latin typeface="Arial" charset="0"/>
                <a:ea typeface="ＭＳ Ｐゴシック" charset="0"/>
              </a:rPr>
              <a:t>Organization, 13067 St Paul </a:t>
            </a:r>
            <a:r>
              <a:rPr lang="en-US" sz="2000" dirty="0" err="1">
                <a:solidFill>
                  <a:srgbClr val="FFFFFF"/>
                </a:solidFill>
                <a:latin typeface="Arial" charset="0"/>
                <a:ea typeface="ＭＳ Ｐゴシック" charset="0"/>
              </a:rPr>
              <a:t>lez</a:t>
            </a:r>
            <a:r>
              <a:rPr lang="en-US" sz="2000" dirty="0">
                <a:solidFill>
                  <a:srgbClr val="FFFFFF"/>
                </a:solidFill>
                <a:latin typeface="Arial" charset="0"/>
                <a:ea typeface="ＭＳ Ｐゴシック" charset="0"/>
              </a:rPr>
              <a:t> Durance, </a:t>
            </a:r>
            <a:r>
              <a:rPr lang="en-US" sz="2000" dirty="0" smtClean="0">
                <a:solidFill>
                  <a:srgbClr val="FFFFFF"/>
                </a:solidFill>
                <a:latin typeface="Arial" charset="0"/>
                <a:ea typeface="ＭＳ Ｐゴシック" charset="0"/>
              </a:rPr>
              <a:t>France</a:t>
            </a:r>
            <a:endParaRPr lang="en-US" sz="2000" dirty="0">
              <a:solidFill>
                <a:srgbClr val="FFFFFF"/>
              </a:solidFill>
              <a:latin typeface="Arial" charset="0"/>
              <a:ea typeface="ＭＳ Ｐゴシック" charset="0"/>
            </a:endParaRPr>
          </a:p>
        </p:txBody>
      </p:sp>
      <p:sp>
        <p:nvSpPr>
          <p:cNvPr id="12" name="Rectangle 4"/>
          <p:cNvSpPr>
            <a:spLocks noChangeArrowheads="1"/>
          </p:cNvSpPr>
          <p:nvPr/>
        </p:nvSpPr>
        <p:spPr bwMode="auto">
          <a:xfrm>
            <a:off x="457200" y="6093296"/>
            <a:ext cx="85344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spAutoFit/>
          </a:bodyPr>
          <a:lstStyle/>
          <a:p>
            <a:pPr algn="ctr">
              <a:defRPr/>
            </a:pPr>
            <a:r>
              <a:rPr lang="en-US" sz="1200" b="0" i="1" dirty="0">
                <a:solidFill>
                  <a:schemeClr val="bg1"/>
                </a:solidFill>
                <a:latin typeface="Arial"/>
                <a:cs typeface="Arial"/>
              </a:rPr>
              <a:t>The views and opinions expressed herein do not necessarily reflect those of the ITER Organization</a:t>
            </a:r>
            <a:r>
              <a:rPr lang="en-US" sz="1400" b="0" dirty="0">
                <a:solidFill>
                  <a:schemeClr val="bg1"/>
                </a:solidFill>
              </a:rPr>
              <a:t>.</a:t>
            </a:r>
            <a:endParaRPr lang="en-US" sz="1400" b="0" dirty="0">
              <a:solidFill>
                <a:schemeClr val="bg1"/>
              </a:solidFill>
              <a:latin typeface="Arial" charset="0"/>
              <a:cs typeface="+mn-cs"/>
            </a:endParaRPr>
          </a:p>
        </p:txBody>
      </p:sp>
      <p:sp>
        <p:nvSpPr>
          <p:cNvPr id="6" name="Rectangle 3"/>
          <p:cNvSpPr txBox="1">
            <a:spLocks noChangeArrowheads="1"/>
          </p:cNvSpPr>
          <p:nvPr/>
        </p:nvSpPr>
        <p:spPr>
          <a:xfrm>
            <a:off x="7248" y="5710094"/>
            <a:ext cx="9143999" cy="504056"/>
          </a:xfrm>
          <a:prstGeom prst="rect">
            <a:avLst/>
          </a:prstGeom>
        </p:spPr>
        <p:txBody>
          <a:bodyPr/>
          <a:lstStyle>
            <a:lvl1pPr marL="287338" indent="-287338" algn="l" defTabSz="795338"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57238" indent="-279400" algn="l" defTabSz="795338" rtl="0" eaLnBrk="0" fontAlgn="base" hangingPunct="0">
              <a:spcBef>
                <a:spcPct val="20000"/>
              </a:spcBef>
              <a:spcAft>
                <a:spcPct val="0"/>
              </a:spcAft>
              <a:buChar char="–"/>
              <a:defRPr sz="2000">
                <a:solidFill>
                  <a:schemeClr val="tx1"/>
                </a:solidFill>
                <a:latin typeface="+mn-lt"/>
                <a:ea typeface="+mn-ea"/>
              </a:defRPr>
            </a:lvl2pPr>
            <a:lvl3pPr marL="1136650" indent="-188913" algn="l" defTabSz="795338" rtl="0" eaLnBrk="0" fontAlgn="base" hangingPunct="0">
              <a:spcBef>
                <a:spcPct val="20000"/>
              </a:spcBef>
              <a:spcAft>
                <a:spcPct val="0"/>
              </a:spcAft>
              <a:buChar char="•"/>
              <a:defRPr>
                <a:solidFill>
                  <a:schemeClr val="tx1"/>
                </a:solidFill>
                <a:latin typeface="+mn-lt"/>
                <a:ea typeface="+mn-ea"/>
              </a:defRPr>
            </a:lvl3pPr>
            <a:lvl4pPr marL="1511300" indent="-184150" algn="l" defTabSz="795338" rtl="0" eaLnBrk="0" fontAlgn="base" hangingPunct="0">
              <a:spcBef>
                <a:spcPct val="20000"/>
              </a:spcBef>
              <a:spcAft>
                <a:spcPct val="0"/>
              </a:spcAft>
              <a:buChar char="–"/>
              <a:defRPr>
                <a:solidFill>
                  <a:schemeClr val="tx1"/>
                </a:solidFill>
                <a:latin typeface="+mn-lt"/>
                <a:ea typeface="+mn-ea"/>
              </a:defRPr>
            </a:lvl4pPr>
            <a:lvl5pPr marL="1885950" indent="-184150" algn="l" defTabSz="795338" rtl="0" eaLnBrk="0" fontAlgn="base" hangingPunct="0">
              <a:spcBef>
                <a:spcPct val="20000"/>
              </a:spcBef>
              <a:spcAft>
                <a:spcPct val="0"/>
              </a:spcAft>
              <a:buChar char="»"/>
              <a:defRPr>
                <a:solidFill>
                  <a:schemeClr val="tx1"/>
                </a:solidFill>
                <a:latin typeface="+mn-lt"/>
                <a:ea typeface="+mn-ea"/>
              </a:defRPr>
            </a:lvl5pPr>
            <a:lvl6pPr marL="2343150" indent="-184150" algn="l" defTabSz="795338" rtl="0" fontAlgn="base">
              <a:spcBef>
                <a:spcPct val="20000"/>
              </a:spcBef>
              <a:spcAft>
                <a:spcPct val="0"/>
              </a:spcAft>
              <a:buChar char="»"/>
              <a:defRPr>
                <a:solidFill>
                  <a:schemeClr val="tx1"/>
                </a:solidFill>
                <a:latin typeface="+mn-lt"/>
                <a:ea typeface="+mn-ea"/>
              </a:defRPr>
            </a:lvl6pPr>
            <a:lvl7pPr marL="2800350" indent="-184150" algn="l" defTabSz="795338" rtl="0" fontAlgn="base">
              <a:spcBef>
                <a:spcPct val="20000"/>
              </a:spcBef>
              <a:spcAft>
                <a:spcPct val="0"/>
              </a:spcAft>
              <a:buChar char="»"/>
              <a:defRPr>
                <a:solidFill>
                  <a:schemeClr val="tx1"/>
                </a:solidFill>
                <a:latin typeface="+mn-lt"/>
                <a:ea typeface="+mn-ea"/>
              </a:defRPr>
            </a:lvl7pPr>
            <a:lvl8pPr marL="3257550" indent="-184150" algn="l" defTabSz="795338" rtl="0" fontAlgn="base">
              <a:spcBef>
                <a:spcPct val="20000"/>
              </a:spcBef>
              <a:spcAft>
                <a:spcPct val="0"/>
              </a:spcAft>
              <a:buChar char="»"/>
              <a:defRPr>
                <a:solidFill>
                  <a:schemeClr val="tx1"/>
                </a:solidFill>
                <a:latin typeface="+mn-lt"/>
                <a:ea typeface="+mn-ea"/>
              </a:defRPr>
            </a:lvl8pPr>
            <a:lvl9pPr marL="3714750" indent="-184150" algn="l" defTabSz="795338" rtl="0" fontAlgn="base">
              <a:spcBef>
                <a:spcPct val="20000"/>
              </a:spcBef>
              <a:spcAft>
                <a:spcPct val="0"/>
              </a:spcAft>
              <a:buChar char="»"/>
              <a:defRPr>
                <a:solidFill>
                  <a:schemeClr val="tx1"/>
                </a:solidFill>
                <a:latin typeface="+mn-lt"/>
                <a:ea typeface="+mn-ea"/>
              </a:defRPr>
            </a:lvl9pPr>
          </a:lstStyle>
          <a:p>
            <a:pPr marL="0" indent="0" algn="ctr" eaLnBrk="1" hangingPunct="1">
              <a:spcBef>
                <a:spcPts val="0"/>
              </a:spcBef>
              <a:buNone/>
            </a:pPr>
            <a:r>
              <a:rPr lang="en-US" sz="2000" dirty="0" smtClean="0">
                <a:solidFill>
                  <a:srgbClr val="FFFFFF"/>
                </a:solidFill>
                <a:latin typeface="Arial" charset="0"/>
                <a:ea typeface="ＭＳ Ｐゴシック" charset="0"/>
              </a:rPr>
              <a:t>Acknowledgements: Staff of ITER Organization and Domestic Agencies</a:t>
            </a:r>
            <a:endParaRPr lang="en-US" sz="2000" dirty="0">
              <a:solidFill>
                <a:srgbClr val="FFFFFF"/>
              </a:solidFill>
              <a:latin typeface="Arial" charset="0"/>
              <a:ea typeface="ＭＳ Ｐゴシック" charset="0"/>
            </a:endParaRPr>
          </a:p>
        </p:txBody>
      </p:sp>
    </p:spTree>
    <p:extLst>
      <p:ext uri="{BB962C8B-B14F-4D97-AF65-F5344CB8AC3E}">
        <p14:creationId xmlns:p14="http://schemas.microsoft.com/office/powerpoint/2010/main" xmlns="" val="2974551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left)">
                                      <p:cBhvr>
                                        <p:cTn id="10" dur="500"/>
                                        <p:tgtEl>
                                          <p:spTgt spid="11">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wipe(left)">
                                      <p:cBhvr>
                                        <p:cTn id="13" dur="500"/>
                                        <p:tgtEl>
                                          <p:spTgt spid="11">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build="p"/>
      <p:bldP spid="12"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ChangeArrowheads="1"/>
          </p:cNvSpPr>
          <p:nvPr/>
        </p:nvSpPr>
        <p:spPr bwMode="auto">
          <a:xfrm>
            <a:off x="97735" y="843959"/>
            <a:ext cx="4176464" cy="5112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marL="261938" indent="-261938" eaLnBrk="1" hangingPunct="1">
              <a:spcBef>
                <a:spcPct val="50000"/>
              </a:spcBef>
              <a:buFontTx/>
              <a:buChar char="•"/>
              <a:defRPr/>
            </a:pPr>
            <a:r>
              <a:rPr lang="en-US" sz="2000" dirty="0" smtClean="0">
                <a:solidFill>
                  <a:srgbClr val="000090"/>
                </a:solidFill>
                <a:latin typeface="Arial" charset="0"/>
                <a:cs typeface="+mn-cs"/>
              </a:rPr>
              <a:t>During the 1990s experiments in JET (EU) and TFTR (US) initiated the study of DT fusion power production</a:t>
            </a:r>
          </a:p>
          <a:p>
            <a:pPr marL="261938" indent="-261938" eaLnBrk="1" hangingPunct="1">
              <a:spcBef>
                <a:spcPct val="50000"/>
              </a:spcBef>
              <a:buFontTx/>
              <a:buChar char="•"/>
              <a:defRPr/>
            </a:pPr>
            <a:r>
              <a:rPr lang="en-US" sz="2000" b="0" dirty="0" smtClean="0">
                <a:solidFill>
                  <a:srgbClr val="FF0000"/>
                </a:solidFill>
                <a:latin typeface="Arial" charset="0"/>
                <a:cs typeface="+mn-cs"/>
              </a:rPr>
              <a:t>In 1991, JET produced ~2 MW of fusion power with ~10% of tritium in deuterium</a:t>
            </a:r>
            <a:endParaRPr lang="en-US" sz="2000" b="0" dirty="0">
              <a:solidFill>
                <a:srgbClr val="003399"/>
              </a:solidFill>
              <a:latin typeface="Arial" charset="0"/>
              <a:cs typeface="+mn-cs"/>
            </a:endParaRPr>
          </a:p>
          <a:p>
            <a:pPr marL="261938" indent="-261938" eaLnBrk="1" hangingPunct="1">
              <a:spcBef>
                <a:spcPct val="100000"/>
              </a:spcBef>
              <a:buFontTx/>
              <a:buChar char="•"/>
              <a:defRPr/>
            </a:pPr>
            <a:r>
              <a:rPr lang="en-US" sz="2000" b="0" dirty="0" smtClean="0">
                <a:solidFill>
                  <a:srgbClr val="FF271C"/>
                </a:solidFill>
                <a:latin typeface="Arial" charset="0"/>
                <a:cs typeface="+mn-cs"/>
              </a:rPr>
              <a:t>JET </a:t>
            </a:r>
            <a:r>
              <a:rPr lang="en-US" sz="2000" b="0" dirty="0">
                <a:solidFill>
                  <a:srgbClr val="FF271C"/>
                </a:solidFill>
                <a:latin typeface="Arial" charset="0"/>
                <a:cs typeface="+mn-cs"/>
              </a:rPr>
              <a:t>and </a:t>
            </a:r>
            <a:r>
              <a:rPr lang="en-US" sz="2000" b="0" dirty="0" smtClean="0">
                <a:solidFill>
                  <a:srgbClr val="FF271C"/>
                </a:solidFill>
                <a:latin typeface="Arial" charset="0"/>
                <a:cs typeface="+mn-cs"/>
              </a:rPr>
              <a:t>TFTR subsequently produced </a:t>
            </a:r>
            <a:r>
              <a:rPr lang="en-US" sz="2000" b="0" dirty="0">
                <a:solidFill>
                  <a:srgbClr val="FF271C"/>
                </a:solidFill>
                <a:latin typeface="Arial" charset="0"/>
                <a:cs typeface="+mn-cs"/>
              </a:rPr>
              <a:t>DT fusion powers of &gt;</a:t>
            </a:r>
            <a:r>
              <a:rPr lang="en-US" sz="2000" b="0" dirty="0" smtClean="0">
                <a:solidFill>
                  <a:srgbClr val="FF271C"/>
                </a:solidFill>
                <a:latin typeface="Arial" charset="0"/>
                <a:cs typeface="+mn-cs"/>
              </a:rPr>
              <a:t>10 MW </a:t>
            </a:r>
            <a:r>
              <a:rPr lang="en-US" sz="2000" b="0" dirty="0">
                <a:solidFill>
                  <a:srgbClr val="FF271C"/>
                </a:solidFill>
                <a:latin typeface="Arial" charset="0"/>
                <a:cs typeface="+mn-cs"/>
              </a:rPr>
              <a:t>for ~</a:t>
            </a:r>
            <a:r>
              <a:rPr lang="en-US" sz="2000" b="0" dirty="0" smtClean="0">
                <a:solidFill>
                  <a:srgbClr val="FF271C"/>
                </a:solidFill>
                <a:latin typeface="Arial" charset="0"/>
                <a:cs typeface="+mn-cs"/>
              </a:rPr>
              <a:t>1 s in 50:50 DT plasmas with Q&lt;1</a:t>
            </a:r>
          </a:p>
          <a:p>
            <a:pPr marL="261938" indent="-261938" eaLnBrk="1" hangingPunct="1">
              <a:spcBef>
                <a:spcPct val="100000"/>
              </a:spcBef>
              <a:buFontTx/>
              <a:buChar char="•"/>
              <a:defRPr/>
            </a:pPr>
            <a:r>
              <a:rPr lang="en-US" sz="2000" b="0" dirty="0" smtClean="0">
                <a:solidFill>
                  <a:srgbClr val="FF271C"/>
                </a:solidFill>
                <a:latin typeface="Arial" charset="0"/>
                <a:cs typeface="+mn-cs"/>
              </a:rPr>
              <a:t>ITER is designed to produce DT fusion powers of ~500 MW for 300 – 500 s, with Q≥10</a:t>
            </a:r>
            <a:endParaRPr lang="en-US" sz="2000" b="0" dirty="0">
              <a:solidFill>
                <a:srgbClr val="FF271C"/>
              </a:solidFill>
              <a:latin typeface="Arial" charset="0"/>
              <a:cs typeface="+mn-cs"/>
            </a:endParaRPr>
          </a:p>
        </p:txBody>
      </p:sp>
      <p:sp>
        <p:nvSpPr>
          <p:cNvPr id="510982" name="Rectangle 6"/>
          <p:cNvSpPr>
            <a:spLocks noChangeArrowheads="1"/>
          </p:cNvSpPr>
          <p:nvPr/>
        </p:nvSpPr>
        <p:spPr bwMode="auto">
          <a:xfrm>
            <a:off x="727075" y="0"/>
            <a:ext cx="7693025"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dirty="0" smtClean="0">
                <a:solidFill>
                  <a:srgbClr val="000090"/>
                </a:solidFill>
                <a:latin typeface="Arial" charset="0"/>
                <a:cs typeface="+mn-cs"/>
              </a:rPr>
              <a:t>DT Fusion Power Production</a:t>
            </a:r>
            <a:endParaRPr lang="en-US" sz="3000" dirty="0">
              <a:solidFill>
                <a:srgbClr val="000090"/>
              </a:solidFill>
              <a:latin typeface="Arial" charset="0"/>
              <a:cs typeface="+mn-cs"/>
            </a:endParaRPr>
          </a:p>
        </p:txBody>
      </p:sp>
      <p:pic>
        <p:nvPicPr>
          <p:cNvPr id="3" name="Picture 2"/>
          <p:cNvPicPr>
            <a:picLocks noChangeAspect="1"/>
          </p:cNvPicPr>
          <p:nvPr/>
        </p:nvPicPr>
        <p:blipFill>
          <a:blip r:embed="rId3"/>
          <a:stretch>
            <a:fillRect/>
          </a:stretch>
        </p:blipFill>
        <p:spPr>
          <a:xfrm>
            <a:off x="4326156" y="1173516"/>
            <a:ext cx="4817844" cy="4449936"/>
          </a:xfrm>
          <a:prstGeom prst="rect">
            <a:avLst/>
          </a:prstGeom>
        </p:spPr>
      </p:pic>
    </p:spTree>
    <p:extLst>
      <p:ext uri="{BB962C8B-B14F-4D97-AF65-F5344CB8AC3E}">
        <p14:creationId xmlns:p14="http://schemas.microsoft.com/office/powerpoint/2010/main" xmlns="" val="24055480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5496" y="3193256"/>
            <a:ext cx="9108504"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GB" sz="4000" dirty="0" smtClean="0">
                <a:solidFill>
                  <a:srgbClr val="000090"/>
                </a:solidFill>
                <a:latin typeface="Arial"/>
                <a:cs typeface="Arial"/>
              </a:rPr>
              <a:t>ITER Technology:</a:t>
            </a:r>
          </a:p>
          <a:p>
            <a:pPr algn="ctr" eaLnBrk="1" hangingPunct="1">
              <a:defRPr/>
            </a:pPr>
            <a:r>
              <a:rPr lang="en-GB" sz="3200" dirty="0" smtClean="0">
                <a:solidFill>
                  <a:srgbClr val="000090"/>
                </a:solidFill>
                <a:latin typeface="Arial"/>
                <a:cs typeface="Arial"/>
              </a:rPr>
              <a:t>Progress </a:t>
            </a:r>
            <a:r>
              <a:rPr lang="en-GB" sz="3200" dirty="0">
                <a:solidFill>
                  <a:srgbClr val="000090"/>
                </a:solidFill>
                <a:latin typeface="Arial"/>
                <a:cs typeface="Arial"/>
              </a:rPr>
              <a:t>in </a:t>
            </a:r>
            <a:r>
              <a:rPr lang="en-GB" sz="3200" dirty="0" smtClean="0">
                <a:solidFill>
                  <a:srgbClr val="000090"/>
                </a:solidFill>
                <a:latin typeface="Arial"/>
                <a:cs typeface="Arial"/>
              </a:rPr>
              <a:t>R&amp;D and manufacturing of</a:t>
            </a:r>
            <a:br>
              <a:rPr lang="en-GB" sz="3200" dirty="0" smtClean="0">
                <a:solidFill>
                  <a:srgbClr val="000090"/>
                </a:solidFill>
                <a:latin typeface="Arial"/>
                <a:cs typeface="Arial"/>
              </a:rPr>
            </a:br>
            <a:r>
              <a:rPr lang="en-GB" sz="3200" dirty="0" smtClean="0">
                <a:solidFill>
                  <a:srgbClr val="000090"/>
                </a:solidFill>
                <a:latin typeface="Arial"/>
                <a:cs typeface="Arial"/>
              </a:rPr>
              <a:t>ITER </a:t>
            </a:r>
            <a:r>
              <a:rPr lang="en-GB" sz="3200" dirty="0">
                <a:solidFill>
                  <a:srgbClr val="000090"/>
                </a:solidFill>
                <a:latin typeface="Arial"/>
                <a:cs typeface="Arial"/>
              </a:rPr>
              <a:t>components</a:t>
            </a:r>
            <a:endParaRPr lang="en-US" sz="3200" dirty="0">
              <a:solidFill>
                <a:srgbClr val="000090"/>
              </a:solidFill>
              <a:latin typeface="Arial"/>
              <a:cs typeface="Arial"/>
            </a:endParaRPr>
          </a:p>
        </p:txBody>
      </p:sp>
    </p:spTree>
    <p:extLst>
      <p:ext uri="{BB962C8B-B14F-4D97-AF65-F5344CB8AC3E}">
        <p14:creationId xmlns:p14="http://schemas.microsoft.com/office/powerpoint/2010/main" xmlns="" val="23094388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5" descr="alask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8108" y="1340768"/>
            <a:ext cx="762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3"/>
          <p:cNvSpPr>
            <a:spLocks noGrp="1" noChangeArrowheads="1"/>
          </p:cNvSpPr>
          <p:nvPr>
            <p:ph type="body" idx="4294967295"/>
          </p:nvPr>
        </p:nvSpPr>
        <p:spPr>
          <a:xfrm>
            <a:off x="477044" y="540172"/>
            <a:ext cx="8189913" cy="762000"/>
          </a:xfrm>
        </p:spPr>
        <p:txBody>
          <a:bodyPr/>
          <a:lstStyle/>
          <a:p>
            <a:pPr eaLnBrk="1" hangingPunct="1"/>
            <a:r>
              <a:rPr lang="en-US" altLang="ja-JP" sz="2000" b="1" dirty="0">
                <a:solidFill>
                  <a:srgbClr val="000090"/>
                </a:solidFill>
                <a:latin typeface="Arial" charset="0"/>
                <a:ea typeface="ＭＳ Ｐゴシック" charset="0"/>
              </a:rPr>
              <a:t>90% of ITER components </a:t>
            </a:r>
            <a:r>
              <a:rPr lang="en-US" altLang="ja-JP" sz="2000" b="1" dirty="0" smtClean="0">
                <a:solidFill>
                  <a:srgbClr val="000090"/>
                </a:solidFill>
                <a:latin typeface="Arial" charset="0"/>
                <a:ea typeface="ＭＳ Ｐゴシック" charset="0"/>
              </a:rPr>
              <a:t>are supplied </a:t>
            </a:r>
            <a:r>
              <a:rPr lang="en-US" altLang="ja-JP" sz="2000" b="1" dirty="0">
                <a:solidFill>
                  <a:srgbClr val="FF0000"/>
                </a:solidFill>
                <a:latin typeface="Arial" charset="0"/>
                <a:ea typeface="ＭＳ Ｐゴシック" charset="0"/>
              </a:rPr>
              <a:t>“in-kind” </a:t>
            </a:r>
            <a:r>
              <a:rPr lang="en-US" altLang="ja-JP" sz="2000" b="1" dirty="0">
                <a:solidFill>
                  <a:srgbClr val="000090"/>
                </a:solidFill>
                <a:latin typeface="Arial" charset="0"/>
                <a:ea typeface="ＭＳ Ｐゴシック" charset="0"/>
              </a:rPr>
              <a:t>by the Members through their Domestic Agencies</a:t>
            </a:r>
            <a:endParaRPr lang="en-US" altLang="ja-JP" b="1" dirty="0">
              <a:solidFill>
                <a:srgbClr val="000090"/>
              </a:solidFill>
              <a:latin typeface="Arial" charset="0"/>
              <a:ea typeface="ＭＳ Ｐゴシック" charset="0"/>
            </a:endParaRPr>
          </a:p>
        </p:txBody>
      </p:sp>
      <p:sp>
        <p:nvSpPr>
          <p:cNvPr id="32772" name="Line 10"/>
          <p:cNvSpPr>
            <a:spLocks noChangeShapeType="1"/>
          </p:cNvSpPr>
          <p:nvPr/>
        </p:nvSpPr>
        <p:spPr bwMode="auto">
          <a:xfrm flipV="1">
            <a:off x="3923283" y="2745706"/>
            <a:ext cx="504825" cy="25241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32773" name="Picture 11" descr="India"/>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64733" y="3682331"/>
            <a:ext cx="107950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12" descr="Russia"/>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99771" y="1235466"/>
            <a:ext cx="886312" cy="66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13" descr="ITER Korea building photo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812658" y="1700808"/>
            <a:ext cx="1133960" cy="755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6" name="Picture 14" descr="Japan"/>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965058" y="3245768"/>
            <a:ext cx="1187450" cy="88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7" name="Picture 15" descr="US_ITE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191289" y="3250530"/>
            <a:ext cx="1003207" cy="754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9" name="Line 18"/>
          <p:cNvSpPr>
            <a:spLocks noChangeShapeType="1"/>
          </p:cNvSpPr>
          <p:nvPr/>
        </p:nvSpPr>
        <p:spPr bwMode="auto">
          <a:xfrm flipV="1">
            <a:off x="5796533" y="3250531"/>
            <a:ext cx="3603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80" name="Line 19"/>
          <p:cNvSpPr>
            <a:spLocks noChangeShapeType="1"/>
          </p:cNvSpPr>
          <p:nvPr/>
        </p:nvSpPr>
        <p:spPr bwMode="auto">
          <a:xfrm flipH="1">
            <a:off x="7596758" y="2385343"/>
            <a:ext cx="719138"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81" name="Line 20"/>
          <p:cNvSpPr>
            <a:spLocks noChangeShapeType="1"/>
          </p:cNvSpPr>
          <p:nvPr/>
        </p:nvSpPr>
        <p:spPr bwMode="auto">
          <a:xfrm flipH="1" flipV="1">
            <a:off x="7884096" y="2890168"/>
            <a:ext cx="277812"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82" name="Line 21"/>
          <p:cNvSpPr>
            <a:spLocks noChangeShapeType="1"/>
          </p:cNvSpPr>
          <p:nvPr/>
        </p:nvSpPr>
        <p:spPr bwMode="auto">
          <a:xfrm flipH="1">
            <a:off x="5507608" y="1666206"/>
            <a:ext cx="7921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32783" name="Picture 22" descr="china"/>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588696" y="3537868"/>
            <a:ext cx="1160462" cy="74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4" name="Line 24"/>
          <p:cNvSpPr>
            <a:spLocks noChangeShapeType="1"/>
          </p:cNvSpPr>
          <p:nvPr/>
        </p:nvSpPr>
        <p:spPr bwMode="auto">
          <a:xfrm flipH="1" flipV="1">
            <a:off x="7236396" y="2817143"/>
            <a:ext cx="215900"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43410" name="Rectangle 18"/>
          <p:cNvSpPr>
            <a:spLocks noChangeArrowheads="1"/>
          </p:cNvSpPr>
          <p:nvPr/>
        </p:nvSpPr>
        <p:spPr bwMode="auto">
          <a:xfrm>
            <a:off x="0" y="25400"/>
            <a:ext cx="9144000"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200" b="1" dirty="0" smtClean="0">
                <a:solidFill>
                  <a:srgbClr val="000090"/>
                </a:solidFill>
                <a:latin typeface="Arial" charset="0"/>
                <a:cs typeface="+mn-cs"/>
              </a:rPr>
              <a:t>ITER – A Major International Collaboration</a:t>
            </a:r>
            <a:endParaRPr lang="en-US" sz="3200" b="1" dirty="0">
              <a:solidFill>
                <a:srgbClr val="000090"/>
              </a:solidFill>
              <a:latin typeface="Arial" charset="0"/>
              <a:cs typeface="+mn-cs"/>
            </a:endParaRPr>
          </a:p>
        </p:txBody>
      </p:sp>
      <p:sp>
        <p:nvSpPr>
          <p:cNvPr id="443411" name="Text Box 19"/>
          <p:cNvSpPr txBox="1">
            <a:spLocks noChangeArrowheads="1"/>
          </p:cNvSpPr>
          <p:nvPr/>
        </p:nvSpPr>
        <p:spPr bwMode="auto">
          <a:xfrm>
            <a:off x="4370958" y="2540918"/>
            <a:ext cx="2286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rgbClr val="FF271C"/>
                </a:solidFill>
                <a:cs typeface="+mn-cs"/>
              </a:rPr>
              <a:t>*</a:t>
            </a:r>
            <a:endParaRPr lang="en-US">
              <a:cs typeface="+mn-cs"/>
            </a:endParaRPr>
          </a:p>
        </p:txBody>
      </p:sp>
      <p:sp>
        <p:nvSpPr>
          <p:cNvPr id="20" name="Rectangle 3"/>
          <p:cNvSpPr txBox="1">
            <a:spLocks noChangeArrowheads="1"/>
          </p:cNvSpPr>
          <p:nvPr/>
        </p:nvSpPr>
        <p:spPr bwMode="auto">
          <a:xfrm>
            <a:off x="328278" y="5589240"/>
            <a:ext cx="8487444" cy="76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87338" indent="-287338" algn="l"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l" defTabSz="795338" rtl="0" eaLnBrk="1" fontAlgn="base" hangingPunct="1">
              <a:spcBef>
                <a:spcPct val="20000"/>
              </a:spcBef>
              <a:spcAft>
                <a:spcPct val="0"/>
              </a:spcAft>
              <a:buChar char="–"/>
              <a:defRPr sz="2000">
                <a:solidFill>
                  <a:schemeClr val="tx1"/>
                </a:solidFill>
                <a:latin typeface="+mn-lt"/>
              </a:defRPr>
            </a:lvl2pPr>
            <a:lvl3pPr marL="1136650" indent="-188913" algn="l" defTabSz="795338" rtl="0" eaLnBrk="1" fontAlgn="base" hangingPunct="1">
              <a:spcBef>
                <a:spcPct val="20000"/>
              </a:spcBef>
              <a:spcAft>
                <a:spcPct val="0"/>
              </a:spcAft>
              <a:buChar char="•"/>
              <a:defRPr>
                <a:solidFill>
                  <a:schemeClr val="tx1"/>
                </a:solidFill>
                <a:latin typeface="+mn-lt"/>
              </a:defRPr>
            </a:lvl3pPr>
            <a:lvl4pPr marL="1511300" indent="-184150" algn="l" defTabSz="795338" rtl="0" eaLnBrk="1" fontAlgn="base" hangingPunct="1">
              <a:spcBef>
                <a:spcPct val="20000"/>
              </a:spcBef>
              <a:spcAft>
                <a:spcPct val="0"/>
              </a:spcAft>
              <a:buChar char="–"/>
              <a:defRPr>
                <a:solidFill>
                  <a:schemeClr val="tx1"/>
                </a:solidFill>
                <a:latin typeface="+mn-lt"/>
              </a:defRPr>
            </a:lvl4pPr>
            <a:lvl5pPr marL="1885950" indent="-184150" algn="l"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r>
              <a:rPr lang="en-US" altLang="ja-JP" sz="2000" b="1" dirty="0" smtClean="0">
                <a:solidFill>
                  <a:srgbClr val="000090"/>
                </a:solidFill>
                <a:latin typeface="Arial" charset="0"/>
                <a:ea typeface="ＭＳ Ｐゴシック" charset="0"/>
              </a:rPr>
              <a:t>This approach necessitates the integration of ITER management, design and procurement activities across the globe</a:t>
            </a:r>
            <a:endParaRPr lang="en-US" altLang="ja-JP" b="1" dirty="0">
              <a:solidFill>
                <a:srgbClr val="000090"/>
              </a:solidFill>
              <a:latin typeface="Arial" charset="0"/>
              <a:ea typeface="ＭＳ Ｐゴシック" charset="0"/>
            </a:endParaRPr>
          </a:p>
        </p:txBody>
      </p:sp>
      <p:sp>
        <p:nvSpPr>
          <p:cNvPr id="21" name="Line 17"/>
          <p:cNvSpPr>
            <a:spLocks noChangeShapeType="1"/>
          </p:cNvSpPr>
          <p:nvPr/>
        </p:nvSpPr>
        <p:spPr bwMode="auto">
          <a:xfrm flipV="1">
            <a:off x="1764283" y="2890168"/>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22" name="Picture 9" descr="f4E_offices_fusion"/>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131840" y="2817143"/>
            <a:ext cx="935906" cy="693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Line 17"/>
          <p:cNvSpPr>
            <a:spLocks noChangeShapeType="1"/>
          </p:cNvSpPr>
          <p:nvPr/>
        </p:nvSpPr>
        <p:spPr bwMode="auto">
          <a:xfrm flipV="1">
            <a:off x="4355975" y="2733674"/>
            <a:ext cx="149350" cy="98335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25" name="Picture 2" descr="C:\Users\Bob\Desktop\EN COURS\Platform_drone_ed_small.jpg"/>
          <p:cNvPicPr>
            <a:picLocks noChangeAspect="1" noChangeArrowheads="1"/>
          </p:cNvPicPr>
          <p:nvPr/>
        </p:nvPicPr>
        <p:blipFill rotWithShape="1">
          <a:blip r:embed="rId11">
            <a:extLst>
              <a:ext uri="{28A0092B-C50C-407E-A947-70E740481C1C}">
                <a14:useLocalDpi xmlns:a14="http://schemas.microsoft.com/office/drawing/2010/main" xmlns="" val="0"/>
              </a:ext>
            </a:extLst>
          </a:blip>
          <a:srcRect l="-12" t="6272" r="12" b="25546"/>
          <a:stretch/>
        </p:blipFill>
        <p:spPr bwMode="auto">
          <a:xfrm>
            <a:off x="3621360" y="3700198"/>
            <a:ext cx="1383533" cy="7168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156779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a:solidFill>
                  <a:srgbClr val="000090"/>
                </a:solidFill>
                <a:latin typeface="Arial" charset="0"/>
              </a:rPr>
              <a:t>ITER – Tokamak Core Components</a:t>
            </a:r>
            <a:endParaRPr lang="en-US" sz="3000" b="1" dirty="0">
              <a:solidFill>
                <a:srgbClr val="000090"/>
              </a:solidFill>
              <a:latin typeface="Arial" charset="0"/>
            </a:endParaRPr>
          </a:p>
        </p:txBody>
      </p:sp>
      <p:pic>
        <p:nvPicPr>
          <p:cNvPr id="183298" name="Picture 3" descr="Tokamak_Cutaway_Baseline_Nov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76400" y="914400"/>
            <a:ext cx="6019800" cy="449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2548" name="Line 4"/>
          <p:cNvSpPr>
            <a:spLocks noChangeShapeType="1"/>
          </p:cNvSpPr>
          <p:nvPr/>
        </p:nvSpPr>
        <p:spPr bwMode="auto">
          <a:xfrm flipV="1">
            <a:off x="2057400" y="3276600"/>
            <a:ext cx="1828800" cy="1752600"/>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49" name="Line 5"/>
          <p:cNvSpPr>
            <a:spLocks noChangeShapeType="1"/>
          </p:cNvSpPr>
          <p:nvPr/>
        </p:nvSpPr>
        <p:spPr bwMode="auto">
          <a:xfrm>
            <a:off x="1981200" y="1143000"/>
            <a:ext cx="2438400" cy="1447800"/>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50" name="Line 6"/>
          <p:cNvSpPr>
            <a:spLocks noChangeShapeType="1"/>
          </p:cNvSpPr>
          <p:nvPr/>
        </p:nvSpPr>
        <p:spPr bwMode="auto">
          <a:xfrm flipV="1">
            <a:off x="2124075" y="3516313"/>
            <a:ext cx="915988" cy="560387"/>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51" name="Line 7"/>
          <p:cNvSpPr>
            <a:spLocks noChangeShapeType="1"/>
          </p:cNvSpPr>
          <p:nvPr/>
        </p:nvSpPr>
        <p:spPr bwMode="auto">
          <a:xfrm flipH="1">
            <a:off x="6553200" y="1025525"/>
            <a:ext cx="911225" cy="269875"/>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52" name="Line 8"/>
          <p:cNvSpPr>
            <a:spLocks noChangeShapeType="1"/>
          </p:cNvSpPr>
          <p:nvPr/>
        </p:nvSpPr>
        <p:spPr bwMode="auto">
          <a:xfrm flipH="1" flipV="1">
            <a:off x="5715000" y="2057400"/>
            <a:ext cx="1582738" cy="150813"/>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53" name="Line 9"/>
          <p:cNvSpPr>
            <a:spLocks noChangeShapeType="1"/>
          </p:cNvSpPr>
          <p:nvPr/>
        </p:nvSpPr>
        <p:spPr bwMode="auto">
          <a:xfrm flipH="1" flipV="1">
            <a:off x="5943600" y="3810000"/>
            <a:ext cx="838200" cy="1752600"/>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54" name="Text Box 10"/>
          <p:cNvSpPr txBox="1">
            <a:spLocks noChangeArrowheads="1"/>
          </p:cNvSpPr>
          <p:nvPr/>
        </p:nvSpPr>
        <p:spPr bwMode="auto">
          <a:xfrm>
            <a:off x="0" y="914400"/>
            <a:ext cx="22098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dirty="0">
                <a:solidFill>
                  <a:srgbClr val="000090"/>
                </a:solidFill>
                <a:latin typeface="Arial" charset="0"/>
              </a:rPr>
              <a:t>Central Solenoid (6)</a:t>
            </a:r>
            <a:br>
              <a:rPr lang="en-US" sz="1600" dirty="0">
                <a:solidFill>
                  <a:srgbClr val="000090"/>
                </a:solidFill>
                <a:latin typeface="Arial" charset="0"/>
              </a:rPr>
            </a:br>
            <a:r>
              <a:rPr lang="en-US" sz="1600" dirty="0">
                <a:solidFill>
                  <a:srgbClr val="FF271C"/>
                </a:solidFill>
                <a:latin typeface="Arial" charset="0"/>
              </a:rPr>
              <a:t>       (Nb</a:t>
            </a:r>
            <a:r>
              <a:rPr lang="en-US" sz="1600" baseline="-25000" dirty="0">
                <a:solidFill>
                  <a:srgbClr val="FF271C"/>
                </a:solidFill>
                <a:latin typeface="Arial" charset="0"/>
              </a:rPr>
              <a:t>3</a:t>
            </a:r>
            <a:r>
              <a:rPr lang="en-US" sz="1600" dirty="0">
                <a:solidFill>
                  <a:srgbClr val="FF271C"/>
                </a:solidFill>
                <a:latin typeface="Arial" charset="0"/>
              </a:rPr>
              <a:t>Sn)</a:t>
            </a:r>
            <a:endParaRPr lang="en-US" dirty="0"/>
          </a:p>
        </p:txBody>
      </p:sp>
      <p:sp>
        <p:nvSpPr>
          <p:cNvPr id="492555" name="Text Box 11"/>
          <p:cNvSpPr txBox="1">
            <a:spLocks noChangeArrowheads="1"/>
          </p:cNvSpPr>
          <p:nvPr/>
        </p:nvSpPr>
        <p:spPr bwMode="auto">
          <a:xfrm>
            <a:off x="0" y="4038600"/>
            <a:ext cx="26670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dirty="0">
                <a:solidFill>
                  <a:srgbClr val="000090"/>
                </a:solidFill>
                <a:latin typeface="Arial" charset="0"/>
              </a:rPr>
              <a:t>Toroidal Field Coils (18)</a:t>
            </a:r>
            <a:br>
              <a:rPr lang="en-US" sz="1600" dirty="0">
                <a:solidFill>
                  <a:srgbClr val="000090"/>
                </a:solidFill>
                <a:latin typeface="Arial" charset="0"/>
              </a:rPr>
            </a:br>
            <a:r>
              <a:rPr lang="en-US" sz="1600" dirty="0">
                <a:solidFill>
                  <a:srgbClr val="FF271C"/>
                </a:solidFill>
                <a:latin typeface="Arial" charset="0"/>
              </a:rPr>
              <a:t>           (Nb</a:t>
            </a:r>
            <a:r>
              <a:rPr lang="en-US" sz="1600" baseline="-25000" dirty="0">
                <a:solidFill>
                  <a:srgbClr val="FF271C"/>
                </a:solidFill>
                <a:latin typeface="Arial" charset="0"/>
              </a:rPr>
              <a:t>3</a:t>
            </a:r>
            <a:r>
              <a:rPr lang="en-US" sz="1600" dirty="0">
                <a:solidFill>
                  <a:srgbClr val="FF271C"/>
                </a:solidFill>
                <a:latin typeface="Arial" charset="0"/>
              </a:rPr>
              <a:t>Sn)</a:t>
            </a:r>
          </a:p>
        </p:txBody>
      </p:sp>
      <p:sp>
        <p:nvSpPr>
          <p:cNvPr id="492556" name="Text Box 12"/>
          <p:cNvSpPr txBox="1">
            <a:spLocks noChangeArrowheads="1"/>
          </p:cNvSpPr>
          <p:nvPr/>
        </p:nvSpPr>
        <p:spPr bwMode="auto">
          <a:xfrm>
            <a:off x="7010400" y="838200"/>
            <a:ext cx="19050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solidFill>
                  <a:srgbClr val="000090"/>
                </a:solidFill>
                <a:latin typeface="Arial" charset="0"/>
              </a:rPr>
              <a:t>Cryostat</a:t>
            </a:r>
            <a:br>
              <a:rPr lang="en-US" sz="1600" dirty="0">
                <a:solidFill>
                  <a:srgbClr val="000090"/>
                </a:solidFill>
                <a:latin typeface="Arial" charset="0"/>
              </a:rPr>
            </a:br>
            <a:r>
              <a:rPr lang="en-US" sz="1600" dirty="0">
                <a:solidFill>
                  <a:srgbClr val="FF0000"/>
                </a:solidFill>
                <a:latin typeface="Arial" charset="0"/>
              </a:rPr>
              <a:t>(SS)</a:t>
            </a:r>
            <a:endParaRPr lang="en-US" dirty="0">
              <a:solidFill>
                <a:srgbClr val="FF0000"/>
              </a:solidFill>
            </a:endParaRPr>
          </a:p>
        </p:txBody>
      </p:sp>
      <p:sp>
        <p:nvSpPr>
          <p:cNvPr id="492557" name="Text Box 13"/>
          <p:cNvSpPr txBox="1">
            <a:spLocks noChangeArrowheads="1"/>
          </p:cNvSpPr>
          <p:nvPr/>
        </p:nvSpPr>
        <p:spPr bwMode="auto">
          <a:xfrm>
            <a:off x="152400" y="4953000"/>
            <a:ext cx="2763838"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solidFill>
                  <a:srgbClr val="000090"/>
                </a:solidFill>
                <a:latin typeface="Arial" charset="0"/>
              </a:rPr>
              <a:t>Shielding Blanket Modules </a:t>
            </a:r>
            <a:r>
              <a:rPr lang="en-US" sz="1600" dirty="0">
                <a:solidFill>
                  <a:srgbClr val="FF271C"/>
                </a:solidFill>
                <a:latin typeface="Arial" charset="0"/>
              </a:rPr>
              <a:t>(SS/ Be)</a:t>
            </a:r>
            <a:endParaRPr lang="en-US" dirty="0"/>
          </a:p>
        </p:txBody>
      </p:sp>
      <p:sp>
        <p:nvSpPr>
          <p:cNvPr id="492558" name="Text Box 14"/>
          <p:cNvSpPr txBox="1">
            <a:spLocks noChangeArrowheads="1"/>
          </p:cNvSpPr>
          <p:nvPr/>
        </p:nvSpPr>
        <p:spPr bwMode="auto">
          <a:xfrm>
            <a:off x="7010400" y="2057400"/>
            <a:ext cx="21336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solidFill>
                  <a:srgbClr val="000090"/>
                </a:solidFill>
                <a:latin typeface="Arial" charset="0"/>
              </a:rPr>
              <a:t>Thermal Shield</a:t>
            </a:r>
            <a:br>
              <a:rPr lang="en-US" sz="1600" dirty="0">
                <a:solidFill>
                  <a:srgbClr val="000090"/>
                </a:solidFill>
                <a:latin typeface="Arial" charset="0"/>
              </a:rPr>
            </a:br>
            <a:r>
              <a:rPr lang="en-US" sz="1600" dirty="0">
                <a:solidFill>
                  <a:srgbClr val="FF0000"/>
                </a:solidFill>
                <a:latin typeface="Arial" charset="0"/>
              </a:rPr>
              <a:t>(SS)</a:t>
            </a:r>
          </a:p>
        </p:txBody>
      </p:sp>
      <p:sp>
        <p:nvSpPr>
          <p:cNvPr id="492559" name="Text Box 15"/>
          <p:cNvSpPr txBox="1">
            <a:spLocks noChangeArrowheads="1"/>
          </p:cNvSpPr>
          <p:nvPr/>
        </p:nvSpPr>
        <p:spPr bwMode="auto">
          <a:xfrm>
            <a:off x="6781800" y="5334000"/>
            <a:ext cx="225425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dirty="0">
                <a:solidFill>
                  <a:srgbClr val="000090"/>
                </a:solidFill>
                <a:latin typeface="Arial" charset="0"/>
              </a:rPr>
              <a:t>Correction Coils (18)</a:t>
            </a:r>
          </a:p>
          <a:p>
            <a:pPr>
              <a:defRPr/>
            </a:pPr>
            <a:r>
              <a:rPr lang="en-US" sz="1600" dirty="0">
                <a:solidFill>
                  <a:srgbClr val="FF271C"/>
                </a:solidFill>
                <a:latin typeface="Arial" charset="0"/>
              </a:rPr>
              <a:t>         (</a:t>
            </a:r>
            <a:r>
              <a:rPr lang="en-US" sz="1600" dirty="0" err="1">
                <a:solidFill>
                  <a:srgbClr val="FF271C"/>
                </a:solidFill>
                <a:latin typeface="Arial" charset="0"/>
              </a:rPr>
              <a:t>NbTi</a:t>
            </a:r>
            <a:r>
              <a:rPr lang="en-US" sz="1600" dirty="0">
                <a:solidFill>
                  <a:srgbClr val="FF271C"/>
                </a:solidFill>
                <a:latin typeface="Arial" charset="0"/>
              </a:rPr>
              <a:t>)</a:t>
            </a:r>
            <a:endParaRPr lang="en-US" dirty="0"/>
          </a:p>
        </p:txBody>
      </p:sp>
      <p:sp>
        <p:nvSpPr>
          <p:cNvPr id="492560" name="Line 16"/>
          <p:cNvSpPr>
            <a:spLocks noChangeShapeType="1"/>
          </p:cNvSpPr>
          <p:nvPr/>
        </p:nvSpPr>
        <p:spPr bwMode="auto">
          <a:xfrm flipH="1">
            <a:off x="5543550" y="3136900"/>
            <a:ext cx="1843088" cy="381000"/>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61" name="Text Box 17"/>
          <p:cNvSpPr txBox="1">
            <a:spLocks noChangeArrowheads="1"/>
          </p:cNvSpPr>
          <p:nvPr/>
        </p:nvSpPr>
        <p:spPr bwMode="auto">
          <a:xfrm>
            <a:off x="7010400" y="2971800"/>
            <a:ext cx="21336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solidFill>
                  <a:srgbClr val="000090"/>
                </a:solidFill>
                <a:latin typeface="Arial" charset="0"/>
              </a:rPr>
              <a:t>Internal Coils</a:t>
            </a:r>
          </a:p>
          <a:p>
            <a:pPr algn="ctr">
              <a:defRPr/>
            </a:pPr>
            <a:r>
              <a:rPr lang="en-US" sz="1600" dirty="0">
                <a:solidFill>
                  <a:srgbClr val="FF271C"/>
                </a:solidFill>
                <a:latin typeface="Arial" charset="0"/>
              </a:rPr>
              <a:t>(Cu)</a:t>
            </a:r>
            <a:endParaRPr lang="en-US" dirty="0"/>
          </a:p>
        </p:txBody>
      </p:sp>
      <p:sp>
        <p:nvSpPr>
          <p:cNvPr id="492562" name="Text Box 18"/>
          <p:cNvSpPr txBox="1">
            <a:spLocks noChangeArrowheads="1"/>
          </p:cNvSpPr>
          <p:nvPr/>
        </p:nvSpPr>
        <p:spPr bwMode="auto">
          <a:xfrm>
            <a:off x="0" y="3124200"/>
            <a:ext cx="26670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dirty="0">
                <a:solidFill>
                  <a:srgbClr val="000090"/>
                </a:solidFill>
                <a:latin typeface="Arial" charset="0"/>
              </a:rPr>
              <a:t>Poloidal Field Coils (6)</a:t>
            </a:r>
            <a:br>
              <a:rPr lang="en-US" sz="1600" dirty="0">
                <a:solidFill>
                  <a:srgbClr val="000090"/>
                </a:solidFill>
                <a:latin typeface="Arial" charset="0"/>
              </a:rPr>
            </a:br>
            <a:r>
              <a:rPr lang="en-US" sz="1600" dirty="0">
                <a:solidFill>
                  <a:srgbClr val="FF271C"/>
                </a:solidFill>
                <a:latin typeface="Arial" charset="0"/>
              </a:rPr>
              <a:t>             (</a:t>
            </a:r>
            <a:r>
              <a:rPr lang="en-US" sz="1600" dirty="0" err="1">
                <a:solidFill>
                  <a:srgbClr val="FF271C"/>
                </a:solidFill>
                <a:latin typeface="Arial" charset="0"/>
              </a:rPr>
              <a:t>NbTi</a:t>
            </a:r>
            <a:r>
              <a:rPr lang="en-US" sz="1600" dirty="0">
                <a:solidFill>
                  <a:srgbClr val="FF271C"/>
                </a:solidFill>
                <a:latin typeface="Arial" charset="0"/>
              </a:rPr>
              <a:t>)</a:t>
            </a:r>
          </a:p>
        </p:txBody>
      </p:sp>
      <p:sp>
        <p:nvSpPr>
          <p:cNvPr id="492563" name="Line 19"/>
          <p:cNvSpPr>
            <a:spLocks noChangeShapeType="1"/>
          </p:cNvSpPr>
          <p:nvPr/>
        </p:nvSpPr>
        <p:spPr bwMode="auto">
          <a:xfrm flipV="1">
            <a:off x="1979613" y="2881313"/>
            <a:ext cx="736600" cy="331787"/>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64" name="Text Box 20"/>
          <p:cNvSpPr txBox="1">
            <a:spLocks noChangeArrowheads="1"/>
          </p:cNvSpPr>
          <p:nvPr/>
        </p:nvSpPr>
        <p:spPr bwMode="auto">
          <a:xfrm>
            <a:off x="1752600" y="5638800"/>
            <a:ext cx="34290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solidFill>
                  <a:srgbClr val="000090"/>
                </a:solidFill>
                <a:latin typeface="Arial" charset="0"/>
              </a:rPr>
              <a:t>Vacuum Vessel</a:t>
            </a:r>
            <a:br>
              <a:rPr lang="en-US" sz="1600" dirty="0">
                <a:solidFill>
                  <a:srgbClr val="000090"/>
                </a:solidFill>
                <a:latin typeface="Arial" charset="0"/>
              </a:rPr>
            </a:br>
            <a:r>
              <a:rPr lang="en-US" sz="1600" dirty="0">
                <a:solidFill>
                  <a:srgbClr val="FF271C"/>
                </a:solidFill>
                <a:latin typeface="Arial" charset="0"/>
              </a:rPr>
              <a:t>(SS)</a:t>
            </a:r>
            <a:endParaRPr lang="en-US" dirty="0"/>
          </a:p>
        </p:txBody>
      </p:sp>
      <p:sp>
        <p:nvSpPr>
          <p:cNvPr id="492565" name="Line 21"/>
          <p:cNvSpPr>
            <a:spLocks noChangeShapeType="1"/>
          </p:cNvSpPr>
          <p:nvPr/>
        </p:nvSpPr>
        <p:spPr bwMode="auto">
          <a:xfrm flipV="1">
            <a:off x="3352800" y="3822700"/>
            <a:ext cx="101600" cy="1816100"/>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66" name="Line 22"/>
          <p:cNvSpPr>
            <a:spLocks noChangeShapeType="1"/>
          </p:cNvSpPr>
          <p:nvPr/>
        </p:nvSpPr>
        <p:spPr bwMode="auto">
          <a:xfrm flipH="1" flipV="1">
            <a:off x="5137150" y="3898900"/>
            <a:ext cx="501650" cy="1892300"/>
          </a:xfrm>
          <a:prstGeom prst="line">
            <a:avLst/>
          </a:prstGeom>
          <a:noFill/>
          <a:ln w="28575">
            <a:solidFill>
              <a:srgbClr val="FF271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2567" name="Text Box 23"/>
          <p:cNvSpPr txBox="1">
            <a:spLocks noChangeArrowheads="1"/>
          </p:cNvSpPr>
          <p:nvPr/>
        </p:nvSpPr>
        <p:spPr bwMode="auto">
          <a:xfrm>
            <a:off x="4953000" y="5746750"/>
            <a:ext cx="1541463"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solidFill>
                  <a:srgbClr val="000090"/>
                </a:solidFill>
                <a:latin typeface="Arial" charset="0"/>
              </a:rPr>
              <a:t>Divertor</a:t>
            </a:r>
            <a:br>
              <a:rPr lang="en-US" sz="1600" dirty="0">
                <a:solidFill>
                  <a:srgbClr val="000090"/>
                </a:solidFill>
                <a:latin typeface="Arial" charset="0"/>
              </a:rPr>
            </a:br>
            <a:r>
              <a:rPr lang="en-US" sz="1600" dirty="0">
                <a:solidFill>
                  <a:srgbClr val="FF271C"/>
                </a:solidFill>
                <a:latin typeface="Arial" charset="0"/>
              </a:rPr>
              <a:t>(SS/ </a:t>
            </a:r>
            <a:r>
              <a:rPr lang="en-US" sz="1600" dirty="0" smtClean="0">
                <a:solidFill>
                  <a:srgbClr val="FF271C"/>
                </a:solidFill>
                <a:latin typeface="Arial" charset="0"/>
              </a:rPr>
              <a:t>W</a:t>
            </a:r>
            <a:r>
              <a:rPr lang="en-US" sz="1600" dirty="0">
                <a:solidFill>
                  <a:srgbClr val="FF271C"/>
                </a:solidFill>
                <a:latin typeface="Arial" charset="0"/>
              </a:rPr>
              <a:t>)</a:t>
            </a:r>
            <a:endParaRPr lang="en-US" dirty="0"/>
          </a:p>
        </p:txBody>
      </p:sp>
      <p:cxnSp>
        <p:nvCxnSpPr>
          <p:cNvPr id="183329" name="Straight Arrow Connector 4"/>
          <p:cNvCxnSpPr>
            <a:cxnSpLocks noChangeShapeType="1"/>
          </p:cNvCxnSpPr>
          <p:nvPr/>
        </p:nvCxnSpPr>
        <p:spPr bwMode="auto">
          <a:xfrm flipH="1">
            <a:off x="4465638" y="1023938"/>
            <a:ext cx="15875" cy="3876675"/>
          </a:xfrm>
          <a:prstGeom prst="straightConnector1">
            <a:avLst/>
          </a:prstGeom>
          <a:noFill/>
          <a:ln w="19050">
            <a:solidFill>
              <a:srgbClr val="FF0000"/>
            </a:solidFill>
            <a:round/>
            <a:headEnd type="triangle" w="lg" len="lg"/>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3330" name="TextBox 11"/>
          <p:cNvSpPr txBox="1">
            <a:spLocks noChangeArrowheads="1"/>
          </p:cNvSpPr>
          <p:nvPr/>
        </p:nvSpPr>
        <p:spPr bwMode="auto">
          <a:xfrm>
            <a:off x="3875088" y="4910138"/>
            <a:ext cx="12890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kumimoji="1" lang="en-US" sz="2000">
                <a:solidFill>
                  <a:srgbClr val="C00000"/>
                </a:solidFill>
                <a:latin typeface="Arial" charset="0"/>
              </a:rPr>
              <a:t> </a:t>
            </a:r>
            <a:r>
              <a:rPr kumimoji="1" lang="en-US" sz="2000">
                <a:solidFill>
                  <a:srgbClr val="FF0000"/>
                </a:solidFill>
                <a:latin typeface="Arial" charset="0"/>
              </a:rPr>
              <a:t>h ~ 29 m</a:t>
            </a:r>
            <a:endParaRPr kumimoji="1" lang="en-GB" sz="2000">
              <a:solidFill>
                <a:srgbClr val="FF0000"/>
              </a:solidFill>
              <a:latin typeface="Arial" charset="0"/>
            </a:endParaRPr>
          </a:p>
        </p:txBody>
      </p:sp>
      <p:cxnSp>
        <p:nvCxnSpPr>
          <p:cNvPr id="183331" name="Straight Arrow Connector 4"/>
          <p:cNvCxnSpPr>
            <a:cxnSpLocks noChangeShapeType="1"/>
          </p:cNvCxnSpPr>
          <p:nvPr/>
        </p:nvCxnSpPr>
        <p:spPr bwMode="auto">
          <a:xfrm>
            <a:off x="2465388" y="846138"/>
            <a:ext cx="4095750" cy="11112"/>
          </a:xfrm>
          <a:prstGeom prst="straightConnector1">
            <a:avLst/>
          </a:prstGeom>
          <a:noFill/>
          <a:ln w="19050">
            <a:solidFill>
              <a:srgbClr val="FF0000"/>
            </a:solidFill>
            <a:round/>
            <a:headEnd type="triangle" w="lg" len="lg"/>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3332" name="TextBox 11"/>
          <p:cNvSpPr txBox="1">
            <a:spLocks noChangeArrowheads="1"/>
          </p:cNvSpPr>
          <p:nvPr/>
        </p:nvSpPr>
        <p:spPr bwMode="auto">
          <a:xfrm>
            <a:off x="3851275" y="476250"/>
            <a:ext cx="1219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kumimoji="1" lang="en-US" sz="2000">
                <a:solidFill>
                  <a:srgbClr val="FF0000"/>
                </a:solidFill>
                <a:latin typeface="Arial" charset="0"/>
              </a:rPr>
              <a:t>d ~ 30 m</a:t>
            </a:r>
            <a:endParaRPr kumimoji="1" lang="en-GB" sz="2000">
              <a:solidFill>
                <a:srgbClr val="FF0000"/>
              </a:solidFill>
              <a:latin typeface="Arial" charset="0"/>
            </a:endParaRPr>
          </a:p>
        </p:txBody>
      </p:sp>
    </p:spTree>
    <p:extLst>
      <p:ext uri="{BB962C8B-B14F-4D97-AF65-F5344CB8AC3E}">
        <p14:creationId xmlns:p14="http://schemas.microsoft.com/office/powerpoint/2010/main" xmlns="" val="12621688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25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25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25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255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25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25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25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25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25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25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25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25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25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25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25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25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25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25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25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2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54" grpId="0"/>
      <p:bldP spid="492555" grpId="0"/>
      <p:bldP spid="492556" grpId="0"/>
      <p:bldP spid="492557" grpId="0"/>
      <p:bldP spid="492558" grpId="0"/>
      <p:bldP spid="492559" grpId="0"/>
      <p:bldP spid="492561" grpId="0"/>
      <p:bldP spid="492562" grpId="0"/>
      <p:bldP spid="492564" grpId="0"/>
      <p:bldP spid="4925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6" descr="magnets.jpg"/>
          <p:cNvPicPr>
            <a:picLocks noChangeAspect="1"/>
          </p:cNvPicPr>
          <p:nvPr/>
        </p:nvPicPr>
        <p:blipFill>
          <a:blip r:embed="rId3">
            <a:extLst>
              <a:ext uri="{28A0092B-C50C-407E-A947-70E740481C1C}">
                <a14:useLocalDpi xmlns:a14="http://schemas.microsoft.com/office/drawing/2010/main" xmlns="" val="0"/>
              </a:ext>
            </a:extLst>
          </a:blip>
          <a:srcRect t="1817"/>
          <a:stretch>
            <a:fillRect/>
          </a:stretch>
        </p:blipFill>
        <p:spPr bwMode="auto">
          <a:xfrm>
            <a:off x="0" y="1006475"/>
            <a:ext cx="9144000"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TextBox 3"/>
          <p:cNvSpPr txBox="1">
            <a:spLocks noChangeArrowheads="1"/>
          </p:cNvSpPr>
          <p:nvPr/>
        </p:nvSpPr>
        <p:spPr bwMode="auto">
          <a:xfrm>
            <a:off x="1305169" y="5431693"/>
            <a:ext cx="2840038"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algn="ctr"/>
            <a:r>
              <a:rPr lang="en-US" sz="1800" dirty="0">
                <a:solidFill>
                  <a:srgbClr val="000090"/>
                </a:solidFill>
                <a:latin typeface="Arial" charset="0"/>
                <a:cs typeface="Arial" charset="0"/>
              </a:rPr>
              <a:t>TF </a:t>
            </a:r>
            <a:r>
              <a:rPr lang="en-US" sz="1800" dirty="0" smtClean="0">
                <a:solidFill>
                  <a:srgbClr val="000090"/>
                </a:solidFill>
                <a:latin typeface="Arial" charset="0"/>
                <a:cs typeface="Arial" charset="0"/>
              </a:rPr>
              <a:t>Coils (Nb</a:t>
            </a:r>
            <a:r>
              <a:rPr lang="en-US" sz="1800" baseline="-25000" dirty="0" smtClean="0">
                <a:solidFill>
                  <a:srgbClr val="000090"/>
                </a:solidFill>
                <a:latin typeface="Arial" charset="0"/>
                <a:cs typeface="Arial" charset="0"/>
              </a:rPr>
              <a:t>3</a:t>
            </a:r>
            <a:r>
              <a:rPr lang="en-US" sz="1800" dirty="0" smtClean="0">
                <a:solidFill>
                  <a:srgbClr val="000090"/>
                </a:solidFill>
                <a:latin typeface="Arial" charset="0"/>
                <a:cs typeface="Arial" charset="0"/>
              </a:rPr>
              <a:t>Sn)</a:t>
            </a:r>
            <a:endParaRPr lang="en-US" sz="1800" dirty="0">
              <a:solidFill>
                <a:srgbClr val="000090"/>
              </a:solidFill>
              <a:latin typeface="Arial" charset="0"/>
              <a:cs typeface="Arial" charset="0"/>
            </a:endParaRPr>
          </a:p>
          <a:p>
            <a:pPr algn="ctr"/>
            <a:r>
              <a:rPr lang="en-US" sz="1800" dirty="0">
                <a:solidFill>
                  <a:srgbClr val="000090"/>
                </a:solidFill>
                <a:latin typeface="Arial" charset="0"/>
                <a:cs typeface="Arial" charset="0"/>
              </a:rPr>
              <a:t>11.8 Tesla, 41 GJ</a:t>
            </a:r>
          </a:p>
          <a:p>
            <a:pPr algn="ctr"/>
            <a:r>
              <a:rPr lang="en-US" sz="1800" dirty="0">
                <a:solidFill>
                  <a:srgbClr val="000090"/>
                </a:solidFill>
                <a:latin typeface="Arial" charset="0"/>
                <a:cs typeface="Arial" charset="0"/>
              </a:rPr>
              <a:t>400 MN centering force</a:t>
            </a:r>
          </a:p>
        </p:txBody>
      </p:sp>
      <p:sp>
        <p:nvSpPr>
          <p:cNvPr id="45059" name="TextBox 4"/>
          <p:cNvSpPr txBox="1">
            <a:spLocks noChangeArrowheads="1"/>
          </p:cNvSpPr>
          <p:nvPr/>
        </p:nvSpPr>
        <p:spPr bwMode="auto">
          <a:xfrm>
            <a:off x="4653778" y="5431693"/>
            <a:ext cx="320459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algn="ctr"/>
            <a:r>
              <a:rPr lang="en-US" sz="1800" dirty="0">
                <a:solidFill>
                  <a:srgbClr val="000090"/>
                </a:solidFill>
                <a:latin typeface="Arial" charset="0"/>
                <a:cs typeface="Arial" charset="0"/>
              </a:rPr>
              <a:t>Central </a:t>
            </a:r>
            <a:r>
              <a:rPr lang="en-US" sz="1800" dirty="0" smtClean="0">
                <a:solidFill>
                  <a:srgbClr val="000090"/>
                </a:solidFill>
                <a:latin typeface="Arial" charset="0"/>
                <a:cs typeface="Arial" charset="0"/>
              </a:rPr>
              <a:t>Solenoid (Nb</a:t>
            </a:r>
            <a:r>
              <a:rPr lang="en-US" sz="1800" baseline="-25000" dirty="0" smtClean="0">
                <a:solidFill>
                  <a:srgbClr val="000090"/>
                </a:solidFill>
                <a:latin typeface="Arial" charset="0"/>
                <a:cs typeface="Arial" charset="0"/>
              </a:rPr>
              <a:t>3</a:t>
            </a:r>
            <a:r>
              <a:rPr lang="en-US" sz="1800" dirty="0" smtClean="0">
                <a:solidFill>
                  <a:srgbClr val="000090"/>
                </a:solidFill>
                <a:latin typeface="Arial" charset="0"/>
                <a:cs typeface="Arial" charset="0"/>
              </a:rPr>
              <a:t>Sn)</a:t>
            </a:r>
            <a:endParaRPr lang="en-US" sz="1800" dirty="0">
              <a:solidFill>
                <a:srgbClr val="000090"/>
              </a:solidFill>
              <a:latin typeface="Arial" charset="0"/>
              <a:cs typeface="Arial" charset="0"/>
            </a:endParaRPr>
          </a:p>
          <a:p>
            <a:pPr algn="ctr"/>
            <a:r>
              <a:rPr lang="en-US" sz="1800" dirty="0">
                <a:solidFill>
                  <a:srgbClr val="000090"/>
                </a:solidFill>
                <a:latin typeface="Arial" charset="0"/>
                <a:cs typeface="Arial" charset="0"/>
              </a:rPr>
              <a:t>13 Tesla, 7 GJ</a:t>
            </a:r>
          </a:p>
          <a:p>
            <a:pPr algn="ctr"/>
            <a:r>
              <a:rPr lang="en-US" sz="1800" dirty="0">
                <a:solidFill>
                  <a:srgbClr val="000090"/>
                </a:solidFill>
                <a:latin typeface="Arial" charset="0"/>
                <a:cs typeface="Arial" charset="0"/>
              </a:rPr>
              <a:t>20 kV, 1.2 T/s</a:t>
            </a:r>
          </a:p>
        </p:txBody>
      </p:sp>
      <p:sp>
        <p:nvSpPr>
          <p:cNvPr id="7" name="Rectangle 2"/>
          <p:cNvSpPr>
            <a:spLocks noChangeArrowheads="1"/>
          </p:cNvSpPr>
          <p:nvPr/>
        </p:nvSpPr>
        <p:spPr bwMode="auto">
          <a:xfrm>
            <a:off x="0" y="0"/>
            <a:ext cx="91440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000" b="1" dirty="0">
                <a:solidFill>
                  <a:srgbClr val="000090"/>
                </a:solidFill>
                <a:latin typeface="Arial" charset="0"/>
              </a:rPr>
              <a:t>Magnets - Unprecedented Size and Performance</a:t>
            </a:r>
          </a:p>
        </p:txBody>
      </p:sp>
    </p:spTree>
    <p:extLst>
      <p:ext uri="{BB962C8B-B14F-4D97-AF65-F5344CB8AC3E}">
        <p14:creationId xmlns:p14="http://schemas.microsoft.com/office/powerpoint/2010/main" xmlns="" val="264097575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ap_iter_partner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322388"/>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AutoShape 3"/>
          <p:cNvSpPr>
            <a:spLocks noChangeArrowheads="1"/>
          </p:cNvSpPr>
          <p:nvPr/>
        </p:nvSpPr>
        <p:spPr bwMode="auto">
          <a:xfrm rot="-2956627">
            <a:off x="7739856" y="3266282"/>
            <a:ext cx="576263" cy="863600"/>
          </a:xfrm>
          <a:prstGeom prst="curvedRightArrow">
            <a:avLst>
              <a:gd name="adj1" fmla="val 20287"/>
              <a:gd name="adj2" fmla="val 72281"/>
              <a:gd name="adj3" fmla="val 33333"/>
            </a:avLst>
          </a:prstGeom>
          <a:solidFill>
            <a:srgbClr val="FFFF66"/>
          </a:solidFill>
          <a:ln w="28575">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28" name="AutoShape 4"/>
          <p:cNvSpPr>
            <a:spLocks noChangeArrowheads="1"/>
          </p:cNvSpPr>
          <p:nvPr/>
        </p:nvSpPr>
        <p:spPr bwMode="auto">
          <a:xfrm rot="3169758">
            <a:off x="8720138" y="2574925"/>
            <a:ext cx="292100" cy="9556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0099CC"/>
          </a:solidFill>
          <a:ln w="28575" algn="ctr">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6629" name="AutoShape 5"/>
          <p:cNvSpPr>
            <a:spLocks noChangeArrowheads="1"/>
          </p:cNvSpPr>
          <p:nvPr/>
        </p:nvSpPr>
        <p:spPr bwMode="auto">
          <a:xfrm rot="-2151619">
            <a:off x="8524875" y="3351213"/>
            <a:ext cx="576263" cy="360362"/>
          </a:xfrm>
          <a:prstGeom prst="curvedUpArrow">
            <a:avLst>
              <a:gd name="adj1" fmla="val 31982"/>
              <a:gd name="adj2" fmla="val 63965"/>
              <a:gd name="adj3" fmla="val 33333"/>
            </a:avLst>
          </a:prstGeom>
          <a:solidFill>
            <a:srgbClr val="FFCCFF"/>
          </a:solidFill>
          <a:ln w="28575">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30" name="AutoShape 6"/>
          <p:cNvSpPr>
            <a:spLocks noChangeArrowheads="1"/>
          </p:cNvSpPr>
          <p:nvPr/>
        </p:nvSpPr>
        <p:spPr bwMode="auto">
          <a:xfrm>
            <a:off x="1763713" y="2257425"/>
            <a:ext cx="3240087" cy="576263"/>
          </a:xfrm>
          <a:prstGeom prst="curvedDownArrow">
            <a:avLst>
              <a:gd name="adj1" fmla="val 42976"/>
              <a:gd name="adj2" fmla="val 245181"/>
              <a:gd name="adj3" fmla="val 30579"/>
            </a:avLst>
          </a:prstGeom>
          <a:solidFill>
            <a:srgbClr val="0099CC"/>
          </a:solidFill>
          <a:ln w="28575">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31" name="AutoShape 7"/>
          <p:cNvSpPr>
            <a:spLocks noChangeArrowheads="1"/>
          </p:cNvSpPr>
          <p:nvPr/>
        </p:nvSpPr>
        <p:spPr bwMode="auto">
          <a:xfrm rot="3805573">
            <a:off x="5226050" y="2017713"/>
            <a:ext cx="895350" cy="2070100"/>
          </a:xfrm>
          <a:prstGeom prst="curvedLeftArrow">
            <a:avLst>
              <a:gd name="adj1" fmla="val 22853"/>
              <a:gd name="adj2" fmla="val 69094"/>
              <a:gd name="adj3" fmla="val 33333"/>
            </a:avLst>
          </a:prstGeom>
          <a:solidFill>
            <a:srgbClr val="990099"/>
          </a:solidFill>
          <a:ln w="28575">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32" name="AutoShape 8"/>
          <p:cNvSpPr>
            <a:spLocks noChangeArrowheads="1"/>
          </p:cNvSpPr>
          <p:nvPr/>
        </p:nvSpPr>
        <p:spPr bwMode="auto">
          <a:xfrm>
            <a:off x="4572000" y="2636838"/>
            <a:ext cx="144463" cy="188912"/>
          </a:xfrm>
          <a:prstGeom prst="irregularSeal1">
            <a:avLst/>
          </a:prstGeom>
          <a:solidFill>
            <a:schemeClr val="accent1"/>
          </a:solidFill>
          <a:ln w="9525">
            <a:solidFill>
              <a:srgbClr val="00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800">
              <a:solidFill>
                <a:srgbClr val="00FF00"/>
              </a:solidFill>
              <a:latin typeface="Arial" charset="0"/>
            </a:endParaRPr>
          </a:p>
        </p:txBody>
      </p:sp>
      <p:sp>
        <p:nvSpPr>
          <p:cNvPr id="26633" name="Text Box 9"/>
          <p:cNvSpPr txBox="1">
            <a:spLocks noChangeArrowheads="1"/>
          </p:cNvSpPr>
          <p:nvPr/>
        </p:nvSpPr>
        <p:spPr bwMode="auto">
          <a:xfrm>
            <a:off x="6011863" y="4486275"/>
            <a:ext cx="12366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r>
              <a:rPr lang="en-US" sz="1800" b="1" u="sng">
                <a:solidFill>
                  <a:srgbClr val="CC3300"/>
                </a:solidFill>
                <a:latin typeface="Arial" charset="0"/>
              </a:rPr>
              <a:t>Conductor</a:t>
            </a:r>
            <a:endParaRPr lang="en-GB" sz="1800" b="1" u="sng">
              <a:solidFill>
                <a:srgbClr val="CC3300"/>
              </a:solidFill>
              <a:latin typeface="Arial" charset="0"/>
            </a:endParaRPr>
          </a:p>
        </p:txBody>
      </p:sp>
      <p:sp>
        <p:nvSpPr>
          <p:cNvPr id="26634" name="AutoShape 10"/>
          <p:cNvSpPr>
            <a:spLocks noChangeArrowheads="1"/>
          </p:cNvSpPr>
          <p:nvPr/>
        </p:nvSpPr>
        <p:spPr bwMode="auto">
          <a:xfrm>
            <a:off x="7308850" y="4633913"/>
            <a:ext cx="431800" cy="117475"/>
          </a:xfrm>
          <a:prstGeom prst="curvedUpArrow">
            <a:avLst>
              <a:gd name="adj1" fmla="val 73514"/>
              <a:gd name="adj2" fmla="val 147027"/>
              <a:gd name="adj3" fmla="val 33333"/>
            </a:avLst>
          </a:prstGeom>
          <a:noFill/>
          <a:ln w="28575">
            <a:solidFill>
              <a:srgbClr val="CC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800">
              <a:solidFill>
                <a:srgbClr val="CC3300"/>
              </a:solidFill>
              <a:latin typeface="Arial" charset="0"/>
            </a:endParaRPr>
          </a:p>
        </p:txBody>
      </p:sp>
      <p:sp>
        <p:nvSpPr>
          <p:cNvPr id="26635" name="Text Box 11"/>
          <p:cNvSpPr txBox="1">
            <a:spLocks noChangeArrowheads="1"/>
          </p:cNvSpPr>
          <p:nvPr/>
        </p:nvSpPr>
        <p:spPr bwMode="auto">
          <a:xfrm>
            <a:off x="6011863" y="4778375"/>
            <a:ext cx="10080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spcBef>
                <a:spcPct val="50000"/>
              </a:spcBef>
            </a:pPr>
            <a:r>
              <a:rPr lang="en-US" sz="1800" b="1">
                <a:solidFill>
                  <a:srgbClr val="E6E100"/>
                </a:solidFill>
                <a:latin typeface="Arial" charset="0"/>
              </a:rPr>
              <a:t>China</a:t>
            </a:r>
            <a:endParaRPr lang="en-GB" sz="1800" b="1">
              <a:solidFill>
                <a:srgbClr val="E6E100"/>
              </a:solidFill>
              <a:latin typeface="Arial" charset="0"/>
            </a:endParaRPr>
          </a:p>
        </p:txBody>
      </p:sp>
      <p:sp>
        <p:nvSpPr>
          <p:cNvPr id="26636" name="Text Box 12"/>
          <p:cNvSpPr txBox="1">
            <a:spLocks noChangeArrowheads="1"/>
          </p:cNvSpPr>
          <p:nvPr/>
        </p:nvSpPr>
        <p:spPr bwMode="auto">
          <a:xfrm>
            <a:off x="6011863" y="5065713"/>
            <a:ext cx="1728787"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66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spcBef>
                <a:spcPct val="50000"/>
              </a:spcBef>
            </a:pPr>
            <a:r>
              <a:rPr lang="en-US" sz="1800" b="1">
                <a:solidFill>
                  <a:srgbClr val="0066FF"/>
                </a:solidFill>
                <a:latin typeface="Arial" charset="0"/>
              </a:rPr>
              <a:t>South Korea</a:t>
            </a:r>
            <a:endParaRPr lang="en-GB" sz="1800" b="1">
              <a:solidFill>
                <a:srgbClr val="0066FF"/>
              </a:solidFill>
              <a:latin typeface="Arial" charset="0"/>
            </a:endParaRPr>
          </a:p>
        </p:txBody>
      </p:sp>
      <p:sp>
        <p:nvSpPr>
          <p:cNvPr id="26637" name="Text Box 13"/>
          <p:cNvSpPr txBox="1">
            <a:spLocks noChangeArrowheads="1"/>
          </p:cNvSpPr>
          <p:nvPr/>
        </p:nvSpPr>
        <p:spPr bwMode="auto">
          <a:xfrm>
            <a:off x="6011863" y="5348288"/>
            <a:ext cx="100806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66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spcBef>
                <a:spcPct val="50000"/>
              </a:spcBef>
            </a:pPr>
            <a:r>
              <a:rPr lang="en-US" sz="1800" b="1">
                <a:solidFill>
                  <a:srgbClr val="FF66CC"/>
                </a:solidFill>
                <a:latin typeface="Arial" charset="0"/>
              </a:rPr>
              <a:t>Japan</a:t>
            </a:r>
            <a:endParaRPr lang="en-GB" sz="1800" b="1">
              <a:solidFill>
                <a:srgbClr val="FF66CC"/>
              </a:solidFill>
              <a:latin typeface="Arial" charset="0"/>
            </a:endParaRPr>
          </a:p>
        </p:txBody>
      </p:sp>
      <p:sp>
        <p:nvSpPr>
          <p:cNvPr id="26638" name="Text Box 14"/>
          <p:cNvSpPr txBox="1">
            <a:spLocks noChangeArrowheads="1"/>
          </p:cNvSpPr>
          <p:nvPr/>
        </p:nvSpPr>
        <p:spPr bwMode="auto">
          <a:xfrm>
            <a:off x="6011863" y="5708650"/>
            <a:ext cx="10080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66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spcBef>
                <a:spcPct val="50000"/>
              </a:spcBef>
            </a:pPr>
            <a:r>
              <a:rPr lang="en-US" sz="1800" b="1">
                <a:solidFill>
                  <a:srgbClr val="990099"/>
                </a:solidFill>
                <a:latin typeface="Arial" charset="0"/>
              </a:rPr>
              <a:t>Russia</a:t>
            </a:r>
            <a:endParaRPr lang="en-GB" sz="1800" b="1">
              <a:solidFill>
                <a:srgbClr val="990099"/>
              </a:solidFill>
              <a:latin typeface="Arial" charset="0"/>
            </a:endParaRPr>
          </a:p>
        </p:txBody>
      </p:sp>
      <p:sp>
        <p:nvSpPr>
          <p:cNvPr id="26639" name="Text Box 15"/>
          <p:cNvSpPr txBox="1">
            <a:spLocks noChangeArrowheads="1"/>
          </p:cNvSpPr>
          <p:nvPr/>
        </p:nvSpPr>
        <p:spPr bwMode="auto">
          <a:xfrm>
            <a:off x="6011863" y="6067425"/>
            <a:ext cx="1944687"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66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spcBef>
                <a:spcPct val="50000"/>
              </a:spcBef>
            </a:pPr>
            <a:r>
              <a:rPr lang="en-US" sz="1800" b="1">
                <a:solidFill>
                  <a:srgbClr val="0066FF"/>
                </a:solidFill>
                <a:latin typeface="Arial" charset="0"/>
              </a:rPr>
              <a:t>United States</a:t>
            </a:r>
            <a:endParaRPr lang="en-GB" sz="1800" b="1">
              <a:solidFill>
                <a:srgbClr val="0066FF"/>
              </a:solidFill>
              <a:latin typeface="Arial" charset="0"/>
            </a:endParaRPr>
          </a:p>
        </p:txBody>
      </p:sp>
      <p:sp>
        <p:nvSpPr>
          <p:cNvPr id="26640" name="AutoShape 16"/>
          <p:cNvSpPr>
            <a:spLocks noChangeArrowheads="1"/>
          </p:cNvSpPr>
          <p:nvPr/>
        </p:nvSpPr>
        <p:spPr bwMode="auto">
          <a:xfrm rot="2105749">
            <a:off x="5148263" y="2690813"/>
            <a:ext cx="358775" cy="574675"/>
          </a:xfrm>
          <a:prstGeom prst="curvedLeftArrow">
            <a:avLst>
              <a:gd name="adj1" fmla="val 32035"/>
              <a:gd name="adj2" fmla="val 64071"/>
              <a:gd name="adj3" fmla="val 33333"/>
            </a:avLst>
          </a:prstGeom>
          <a:solidFill>
            <a:srgbClr val="0033CC"/>
          </a:solidFill>
          <a:ln w="28575">
            <a:solidFill>
              <a:srgbClr val="CC33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41" name="Text Box 17"/>
          <p:cNvSpPr txBox="1">
            <a:spLocks noChangeArrowheads="1"/>
          </p:cNvSpPr>
          <p:nvPr/>
        </p:nvSpPr>
        <p:spPr bwMode="auto">
          <a:xfrm>
            <a:off x="6053138" y="6429375"/>
            <a:ext cx="11525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66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spcBef>
                <a:spcPct val="50000"/>
              </a:spcBef>
            </a:pPr>
            <a:r>
              <a:rPr lang="en-US" sz="1800" b="1">
                <a:solidFill>
                  <a:srgbClr val="0033CC"/>
                </a:solidFill>
                <a:latin typeface="Arial" charset="0"/>
              </a:rPr>
              <a:t>Europe</a:t>
            </a:r>
            <a:endParaRPr lang="en-GB" sz="1800" b="1">
              <a:solidFill>
                <a:srgbClr val="0033CC"/>
              </a:solidFill>
              <a:latin typeface="Arial" charset="0"/>
            </a:endParaRPr>
          </a:p>
        </p:txBody>
      </p:sp>
      <p:sp>
        <p:nvSpPr>
          <p:cNvPr id="26642" name="Text Box 18"/>
          <p:cNvSpPr txBox="1">
            <a:spLocks noChangeArrowheads="1"/>
          </p:cNvSpPr>
          <p:nvPr/>
        </p:nvSpPr>
        <p:spPr bwMode="auto">
          <a:xfrm>
            <a:off x="395288" y="4486275"/>
            <a:ext cx="8858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r>
              <a:rPr lang="en-US" sz="1800" b="1" u="sng">
                <a:solidFill>
                  <a:schemeClr val="folHlink"/>
                </a:solidFill>
                <a:latin typeface="Arial" charset="0"/>
              </a:rPr>
              <a:t>TF Coil</a:t>
            </a:r>
            <a:endParaRPr lang="en-GB" sz="1800" b="1" u="sng">
              <a:solidFill>
                <a:schemeClr val="folHlink"/>
              </a:solidFill>
              <a:latin typeface="Arial" charset="0"/>
            </a:endParaRPr>
          </a:p>
        </p:txBody>
      </p:sp>
      <p:sp>
        <p:nvSpPr>
          <p:cNvPr id="26643" name="AutoShape 19"/>
          <p:cNvSpPr>
            <a:spLocks noChangeArrowheads="1"/>
          </p:cNvSpPr>
          <p:nvPr/>
        </p:nvSpPr>
        <p:spPr bwMode="auto">
          <a:xfrm>
            <a:off x="1422400" y="4611688"/>
            <a:ext cx="431800" cy="117475"/>
          </a:xfrm>
          <a:prstGeom prst="curvedUpArrow">
            <a:avLst>
              <a:gd name="adj1" fmla="val 73514"/>
              <a:gd name="adj2" fmla="val 147027"/>
              <a:gd name="adj3" fmla="val 33333"/>
            </a:avLst>
          </a:prstGeom>
          <a:noFill/>
          <a:ln w="28575">
            <a:solidFill>
              <a:schemeClr val="fo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800">
              <a:solidFill>
                <a:srgbClr val="339933"/>
              </a:solidFill>
              <a:latin typeface="Arial" charset="0"/>
            </a:endParaRPr>
          </a:p>
        </p:txBody>
      </p:sp>
      <p:sp>
        <p:nvSpPr>
          <p:cNvPr id="26644" name="Text Box 21"/>
          <p:cNvSpPr txBox="1">
            <a:spLocks noChangeArrowheads="1"/>
          </p:cNvSpPr>
          <p:nvPr/>
        </p:nvSpPr>
        <p:spPr bwMode="auto">
          <a:xfrm>
            <a:off x="468313" y="4778375"/>
            <a:ext cx="10080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66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spcBef>
                <a:spcPct val="50000"/>
              </a:spcBef>
            </a:pPr>
            <a:r>
              <a:rPr lang="en-US" sz="1800" b="1">
                <a:solidFill>
                  <a:srgbClr val="FF66CC"/>
                </a:solidFill>
                <a:latin typeface="Comic Sans MS" pitchFamily="66" charset="0"/>
              </a:rPr>
              <a:t>Japan</a:t>
            </a:r>
            <a:endParaRPr lang="en-GB" sz="1800" b="1">
              <a:solidFill>
                <a:srgbClr val="FF66CC"/>
              </a:solidFill>
              <a:latin typeface="Comic Sans MS" pitchFamily="66" charset="0"/>
            </a:endParaRPr>
          </a:p>
        </p:txBody>
      </p:sp>
      <p:sp>
        <p:nvSpPr>
          <p:cNvPr id="26645" name="AutoShape 22"/>
          <p:cNvSpPr>
            <a:spLocks noChangeArrowheads="1"/>
          </p:cNvSpPr>
          <p:nvPr/>
        </p:nvSpPr>
        <p:spPr bwMode="auto">
          <a:xfrm rot="-3215497">
            <a:off x="3963988" y="2651125"/>
            <a:ext cx="574675" cy="9429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80" y="9299"/>
                </a:moveTo>
                <a:cubicBezTo>
                  <a:pt x="17368" y="5844"/>
                  <a:pt x="14327" y="3366"/>
                  <a:pt x="10800" y="3366"/>
                </a:cubicBezTo>
                <a:cubicBezTo>
                  <a:pt x="6694" y="3366"/>
                  <a:pt x="3366" y="6694"/>
                  <a:pt x="3366" y="10800"/>
                </a:cubicBezTo>
                <a:lnTo>
                  <a:pt x="0" y="10800"/>
                </a:lnTo>
                <a:cubicBezTo>
                  <a:pt x="0" y="4835"/>
                  <a:pt x="4835" y="0"/>
                  <a:pt x="10800" y="0"/>
                </a:cubicBezTo>
                <a:cubicBezTo>
                  <a:pt x="15924" y="0"/>
                  <a:pt x="20342" y="3600"/>
                  <a:pt x="21377" y="8619"/>
                </a:cubicBezTo>
                <a:lnTo>
                  <a:pt x="24021" y="8074"/>
                </a:lnTo>
                <a:lnTo>
                  <a:pt x="20614" y="13252"/>
                </a:lnTo>
                <a:lnTo>
                  <a:pt x="15436" y="9844"/>
                </a:lnTo>
                <a:lnTo>
                  <a:pt x="18080" y="9299"/>
                </a:lnTo>
                <a:close/>
              </a:path>
            </a:pathLst>
          </a:custGeom>
          <a:solidFill>
            <a:srgbClr val="0033CC"/>
          </a:solidFill>
          <a:ln w="381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GB"/>
          </a:p>
        </p:txBody>
      </p:sp>
      <p:sp>
        <p:nvSpPr>
          <p:cNvPr id="26646" name="Text Box 23"/>
          <p:cNvSpPr txBox="1">
            <a:spLocks noChangeArrowheads="1"/>
          </p:cNvSpPr>
          <p:nvPr/>
        </p:nvSpPr>
        <p:spPr bwMode="auto">
          <a:xfrm>
            <a:off x="3059113" y="4486275"/>
            <a:ext cx="14954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r>
              <a:rPr lang="en-US" sz="1800" b="1" u="sng">
                <a:solidFill>
                  <a:srgbClr val="CC9900"/>
                </a:solidFill>
                <a:latin typeface="Arial" charset="0"/>
              </a:rPr>
              <a:t>TF coil cases</a:t>
            </a:r>
            <a:endParaRPr lang="en-GB" sz="1800" b="1" u="sng">
              <a:solidFill>
                <a:srgbClr val="CC9900"/>
              </a:solidFill>
              <a:latin typeface="Arial" charset="0"/>
            </a:endParaRPr>
          </a:p>
        </p:txBody>
      </p:sp>
      <p:sp>
        <p:nvSpPr>
          <p:cNvPr id="26647" name="AutoShape 24"/>
          <p:cNvSpPr>
            <a:spLocks noChangeArrowheads="1"/>
          </p:cNvSpPr>
          <p:nvPr/>
        </p:nvSpPr>
        <p:spPr bwMode="auto">
          <a:xfrm>
            <a:off x="4737100" y="4611688"/>
            <a:ext cx="431800" cy="117475"/>
          </a:xfrm>
          <a:prstGeom prst="curvedUpArrow">
            <a:avLst>
              <a:gd name="adj1" fmla="val 73514"/>
              <a:gd name="adj2" fmla="val 147027"/>
              <a:gd name="adj3" fmla="val 33333"/>
            </a:avLst>
          </a:prstGeom>
          <a:noFill/>
          <a:ln w="28575">
            <a:solidFill>
              <a:srgbClr val="CC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800">
              <a:solidFill>
                <a:srgbClr val="CC9900"/>
              </a:solidFill>
              <a:latin typeface="Arial" charset="0"/>
            </a:endParaRPr>
          </a:p>
        </p:txBody>
      </p:sp>
      <p:sp>
        <p:nvSpPr>
          <p:cNvPr id="26648" name="AutoShape 25"/>
          <p:cNvSpPr>
            <a:spLocks noChangeArrowheads="1"/>
          </p:cNvSpPr>
          <p:nvPr/>
        </p:nvSpPr>
        <p:spPr bwMode="auto">
          <a:xfrm rot="5954568">
            <a:off x="5975350" y="1501776"/>
            <a:ext cx="720725" cy="4679950"/>
          </a:xfrm>
          <a:prstGeom prst="curvedLeftArrow">
            <a:avLst>
              <a:gd name="adj1" fmla="val 28078"/>
              <a:gd name="adj2" fmla="val 157946"/>
              <a:gd name="adj3" fmla="val 32815"/>
            </a:avLst>
          </a:prstGeom>
          <a:solidFill>
            <a:srgbClr val="FFCCFF"/>
          </a:solidFill>
          <a:ln w="38100">
            <a:solidFill>
              <a:srgbClr val="CC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49" name="Text Box 26"/>
          <p:cNvSpPr txBox="1">
            <a:spLocks noChangeArrowheads="1"/>
          </p:cNvSpPr>
          <p:nvPr/>
        </p:nvSpPr>
        <p:spPr bwMode="auto">
          <a:xfrm>
            <a:off x="3132138" y="4778375"/>
            <a:ext cx="10080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66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spcBef>
                <a:spcPct val="50000"/>
              </a:spcBef>
            </a:pPr>
            <a:r>
              <a:rPr lang="en-US" sz="1800" b="1">
                <a:solidFill>
                  <a:srgbClr val="FF66CC"/>
                </a:solidFill>
                <a:latin typeface="Arial" charset="0"/>
              </a:rPr>
              <a:t>Japan</a:t>
            </a:r>
            <a:endParaRPr lang="en-GB" sz="1800" b="1">
              <a:solidFill>
                <a:srgbClr val="FF66CC"/>
              </a:solidFill>
              <a:latin typeface="Arial" charset="0"/>
            </a:endParaRPr>
          </a:p>
        </p:txBody>
      </p:sp>
      <p:sp>
        <p:nvSpPr>
          <p:cNvPr id="26650" name="Text Box 27"/>
          <p:cNvSpPr txBox="1">
            <a:spLocks noChangeArrowheads="1"/>
          </p:cNvSpPr>
          <p:nvPr/>
        </p:nvSpPr>
        <p:spPr bwMode="auto">
          <a:xfrm>
            <a:off x="468313" y="5065713"/>
            <a:ext cx="115252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66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spcBef>
                <a:spcPct val="50000"/>
              </a:spcBef>
            </a:pPr>
            <a:r>
              <a:rPr lang="en-US" sz="1800" b="1">
                <a:solidFill>
                  <a:srgbClr val="0033CC"/>
                </a:solidFill>
                <a:latin typeface="Arial" charset="0"/>
              </a:rPr>
              <a:t>Europe</a:t>
            </a:r>
            <a:endParaRPr lang="en-GB" sz="1800" b="1">
              <a:solidFill>
                <a:srgbClr val="0033CC"/>
              </a:solidFill>
              <a:latin typeface="Arial" charset="0"/>
            </a:endParaRPr>
          </a:p>
        </p:txBody>
      </p:sp>
      <p:grpSp>
        <p:nvGrpSpPr>
          <p:cNvPr id="26651" name="Group 28"/>
          <p:cNvGrpSpPr>
            <a:grpSpLocks/>
          </p:cNvGrpSpPr>
          <p:nvPr/>
        </p:nvGrpSpPr>
        <p:grpSpPr bwMode="auto">
          <a:xfrm>
            <a:off x="1714500" y="4491038"/>
            <a:ext cx="3122613" cy="2232025"/>
            <a:chOff x="1079" y="2840"/>
            <a:chExt cx="2449" cy="1315"/>
          </a:xfrm>
        </p:grpSpPr>
        <p:pic>
          <p:nvPicPr>
            <p:cNvPr id="2666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079" y="2840"/>
              <a:ext cx="1266" cy="1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67" name="Picture 3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304" y="3158"/>
              <a:ext cx="1224" cy="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26652" name="Picture 10"/>
          <p:cNvPicPr preferRelativeResize="0">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769225" y="5748338"/>
            <a:ext cx="468313" cy="287337"/>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53" name="Picture 12"/>
          <p:cNvPicPr preferRelativeResize="0">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769225" y="6469063"/>
            <a:ext cx="468313" cy="287337"/>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54" name="Picture 13"/>
          <p:cNvPicPr preferRelativeResize="0">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769225" y="6105525"/>
            <a:ext cx="468313" cy="2889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55" name="Picture 11"/>
          <p:cNvPicPr preferRelativeResize="0">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770813" y="5386388"/>
            <a:ext cx="469900" cy="2889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56" name="Picture 15"/>
          <p:cNvPicPr preferRelativeResize="0">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775575" y="4711700"/>
            <a:ext cx="468313" cy="28733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57" name="Picture 14"/>
          <p:cNvPicPr preferRelativeResize="0">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770813" y="5049838"/>
            <a:ext cx="469900" cy="2889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58" name="Picture 11"/>
          <p:cNvPicPr preferRelativeResize="0">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968750" y="4852988"/>
            <a:ext cx="468313" cy="2889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59" name="Picture 11"/>
          <p:cNvPicPr preferRelativeResize="0">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85888" y="4816475"/>
            <a:ext cx="469900" cy="2889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60" name="Picture 12"/>
          <p:cNvPicPr preferRelativeResize="0">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385888" y="5148263"/>
            <a:ext cx="468312" cy="287337"/>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662" name="AutoShape 20"/>
          <p:cNvSpPr>
            <a:spLocks noChangeArrowheads="1"/>
          </p:cNvSpPr>
          <p:nvPr/>
        </p:nvSpPr>
        <p:spPr bwMode="auto">
          <a:xfrm rot="5994527">
            <a:off x="5220494" y="-623094"/>
            <a:ext cx="2808288" cy="4537075"/>
          </a:xfrm>
          <a:prstGeom prst="curvedRightArrow">
            <a:avLst>
              <a:gd name="adj1" fmla="val 6500"/>
              <a:gd name="adj2" fmla="val 38812"/>
              <a:gd name="adj3" fmla="val 45032"/>
            </a:avLst>
          </a:prstGeom>
          <a:solidFill>
            <a:srgbClr val="FFCCFF"/>
          </a:solidFill>
          <a:ln w="571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4" name="Rectangle 18"/>
          <p:cNvSpPr>
            <a:spLocks noChangeArrowheads="1"/>
          </p:cNvSpPr>
          <p:nvPr/>
        </p:nvSpPr>
        <p:spPr bwMode="auto">
          <a:xfrm>
            <a:off x="0" y="25400"/>
            <a:ext cx="9144000"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200" b="1" dirty="0" smtClean="0">
                <a:solidFill>
                  <a:srgbClr val="000090"/>
                </a:solidFill>
                <a:latin typeface="Arial" charset="0"/>
                <a:cs typeface="+mn-cs"/>
              </a:rPr>
              <a:t>TF Coils – A Global Collaboration</a:t>
            </a:r>
            <a:endParaRPr lang="en-US" sz="3200" b="1" dirty="0">
              <a:solidFill>
                <a:srgbClr val="000090"/>
              </a:solidFill>
              <a:latin typeface="Arial" charset="0"/>
              <a:cs typeface="+mn-cs"/>
            </a:endParaRPr>
          </a:p>
        </p:txBody>
      </p:sp>
    </p:spTree>
    <p:extLst>
      <p:ext uri="{BB962C8B-B14F-4D97-AF65-F5344CB8AC3E}">
        <p14:creationId xmlns:p14="http://schemas.microsoft.com/office/powerpoint/2010/main" xmlns="" val="30265544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p:cNvSpPr>
            <a:spLocks noChangeArrowheads="1"/>
          </p:cNvSpPr>
          <p:nvPr/>
        </p:nvSpPr>
        <p:spPr bwMode="auto">
          <a:xfrm>
            <a:off x="0" y="25400"/>
            <a:ext cx="9144000"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200" b="1" dirty="0" smtClean="0">
                <a:solidFill>
                  <a:srgbClr val="000090"/>
                </a:solidFill>
                <a:latin typeface="Arial" charset="0"/>
                <a:cs typeface="+mn-cs"/>
              </a:rPr>
              <a:t>TF Coil Manufacturing</a:t>
            </a:r>
            <a:endParaRPr lang="en-US" sz="3200" b="1" dirty="0">
              <a:solidFill>
                <a:srgbClr val="000090"/>
              </a:solidFill>
              <a:latin typeface="Arial" charset="0"/>
              <a:cs typeface="+mn-cs"/>
            </a:endParaRPr>
          </a:p>
        </p:txBody>
      </p:sp>
      <p:pic>
        <p:nvPicPr>
          <p:cNvPr id="66" name="図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1414" y="702465"/>
            <a:ext cx="3192817" cy="478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Text Box 7"/>
          <p:cNvSpPr txBox="1">
            <a:spLocks noChangeArrowheads="1"/>
          </p:cNvSpPr>
          <p:nvPr/>
        </p:nvSpPr>
        <p:spPr bwMode="auto">
          <a:xfrm>
            <a:off x="176727" y="5569700"/>
            <a:ext cx="3563007" cy="584776"/>
          </a:xfrm>
          <a:prstGeom prst="rect">
            <a:avLst/>
          </a:prstGeom>
          <a:solidFill>
            <a:srgbClr val="D9D9D9"/>
          </a:solidFill>
          <a:ln>
            <a:noFill/>
          </a:ln>
          <a:effectLst/>
          <a:extLst/>
        </p:spPr>
        <p:txBody>
          <a:bodyPr wrap="square">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r>
              <a:rPr lang="en-US" sz="1600" dirty="0" smtClean="0">
                <a:solidFill>
                  <a:srgbClr val="000090"/>
                </a:solidFill>
                <a:latin typeface="Arial" charset="0"/>
                <a:ea typeface="MS PGothic" charset="0"/>
                <a:cs typeface="MS PGothic" charset="0"/>
              </a:rPr>
              <a:t>First JA TF Coil Winding Pack completed in January 2017</a:t>
            </a:r>
            <a:endParaRPr lang="en-US" sz="1600" i="1" dirty="0">
              <a:solidFill>
                <a:srgbClr val="000090"/>
              </a:solidFill>
              <a:latin typeface="Arial" charset="0"/>
              <a:ea typeface="MS PGothic" charset="0"/>
              <a:cs typeface="MS PGothic" charset="0"/>
            </a:endParaRPr>
          </a:p>
        </p:txBody>
      </p:sp>
      <p:pic>
        <p:nvPicPr>
          <p:cNvPr id="63" name="Picture 2"/>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3960254" y="564275"/>
            <a:ext cx="5144669" cy="1894271"/>
          </a:xfrm>
          <a:prstGeom prst="rect">
            <a:avLst/>
          </a:prstGeom>
          <a:solidFill>
            <a:srgbClr val="BFBFBF"/>
          </a:solidFill>
          <a:ln>
            <a:noFill/>
          </a:ln>
          <a:effectLst/>
          <a:extLst/>
        </p:spPr>
      </p:pic>
      <p:sp>
        <p:nvSpPr>
          <p:cNvPr id="64" name="TextBox 63"/>
          <p:cNvSpPr txBox="1"/>
          <p:nvPr/>
        </p:nvSpPr>
        <p:spPr>
          <a:xfrm>
            <a:off x="3842151" y="2463305"/>
            <a:ext cx="5272761" cy="307777"/>
          </a:xfrm>
          <a:prstGeom prst="rect">
            <a:avLst/>
          </a:prstGeom>
          <a:solidFill>
            <a:srgbClr val="D9D9D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90"/>
                </a:solidFill>
                <a:effectLst/>
                <a:uLnTx/>
                <a:uFillTx/>
                <a:latin typeface="Arial"/>
                <a:ea typeface="ＭＳ Ｐゴシック" pitchFamily="34" charset="-128"/>
                <a:cs typeface="+mn-cs"/>
              </a:rPr>
              <a:t>1</a:t>
            </a:r>
            <a:r>
              <a:rPr kumimoji="0" lang="en-US" sz="1400" b="1" i="0" u="none" strike="noStrike" kern="1200" cap="none" spc="0" normalizeH="0" baseline="30000" noProof="0" dirty="0" smtClean="0">
                <a:ln>
                  <a:noFill/>
                </a:ln>
                <a:solidFill>
                  <a:srgbClr val="000090"/>
                </a:solidFill>
                <a:effectLst/>
                <a:uLnTx/>
                <a:uFillTx/>
                <a:latin typeface="Arial"/>
                <a:ea typeface="ＭＳ Ｐゴシック" pitchFamily="34" charset="-128"/>
                <a:cs typeface="+mn-cs"/>
              </a:rPr>
              <a:t>st</a:t>
            </a:r>
            <a:r>
              <a:rPr kumimoji="0" lang="en-US" sz="1400" b="1" i="0" u="none" strike="noStrike" kern="1200" cap="none" spc="0" normalizeH="0" baseline="0" noProof="0" dirty="0" smtClean="0">
                <a:ln>
                  <a:noFill/>
                </a:ln>
                <a:solidFill>
                  <a:srgbClr val="000090"/>
                </a:solidFill>
                <a:effectLst/>
                <a:uLnTx/>
                <a:uFillTx/>
                <a:latin typeface="Arial"/>
                <a:ea typeface="ＭＳ Ｐゴシック" pitchFamily="34" charset="-128"/>
                <a:cs typeface="+mn-cs"/>
              </a:rPr>
              <a:t> EU Winding Pack Final RT tests </a:t>
            </a:r>
            <a:r>
              <a:rPr kumimoji="0" lang="en-US" sz="1400" b="1" i="0" u="none" strike="noStrike" kern="1200" cap="none" spc="0" normalizeH="0" baseline="0" noProof="0" dirty="0">
                <a:ln>
                  <a:noFill/>
                </a:ln>
                <a:solidFill>
                  <a:srgbClr val="000090"/>
                </a:solidFill>
                <a:effectLst/>
                <a:uLnTx/>
                <a:uFillTx/>
                <a:latin typeface="Arial"/>
                <a:ea typeface="ＭＳ Ｐゴシック" pitchFamily="34" charset="-128"/>
                <a:cs typeface="+mn-cs"/>
              </a:rPr>
              <a:t>completion in </a:t>
            </a:r>
            <a:r>
              <a:rPr kumimoji="0" lang="en-US" sz="1400" b="1" i="0" u="none" strike="noStrike" kern="1200" cap="none" spc="0" normalizeH="0" baseline="0" noProof="0" dirty="0" smtClean="0">
                <a:ln>
                  <a:noFill/>
                </a:ln>
                <a:solidFill>
                  <a:srgbClr val="000090"/>
                </a:solidFill>
                <a:effectLst/>
                <a:uLnTx/>
                <a:uFillTx/>
                <a:latin typeface="Arial"/>
                <a:ea typeface="ＭＳ Ｐゴシック" pitchFamily="34" charset="-128"/>
                <a:cs typeface="+mn-cs"/>
              </a:rPr>
              <a:t>April 2017</a:t>
            </a:r>
            <a:endParaRPr kumimoji="0" lang="en-US" sz="1400" b="1" i="0" u="none" strike="noStrike" kern="1200" cap="none" spc="0" normalizeH="0" baseline="0" noProof="0" dirty="0">
              <a:ln>
                <a:noFill/>
              </a:ln>
              <a:solidFill>
                <a:srgbClr val="000090"/>
              </a:solidFill>
              <a:effectLst/>
              <a:uLnTx/>
              <a:uFillTx/>
              <a:latin typeface="Arial"/>
              <a:ea typeface="ＭＳ Ｐゴシック" pitchFamily="34" charset="-128"/>
              <a:cs typeface="+mn-cs"/>
            </a:endParaRPr>
          </a:p>
        </p:txBody>
      </p:sp>
      <p:pic>
        <p:nvPicPr>
          <p:cNvPr id="4" name="Picture 8"/>
          <p:cNvPicPr preferRelativeResize="0">
            <a:picLocks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58159" y="704987"/>
            <a:ext cx="667610" cy="37939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54" name="Group 53"/>
          <p:cNvGrpSpPr/>
          <p:nvPr/>
        </p:nvGrpSpPr>
        <p:grpSpPr>
          <a:xfrm>
            <a:off x="8533875" y="568218"/>
            <a:ext cx="571048" cy="390770"/>
            <a:chOff x="456813" y="195262"/>
            <a:chExt cx="609847" cy="408661"/>
          </a:xfrm>
        </p:grpSpPr>
        <p:pic>
          <p:nvPicPr>
            <p:cNvPr id="55" name="Picture 2" descr="Image result for eu fla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456813" y="195262"/>
              <a:ext cx="609847" cy="408661"/>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TextBox 60"/>
            <p:cNvSpPr txBox="1">
              <a:spLocks noChangeArrowheads="1"/>
            </p:cNvSpPr>
            <p:nvPr/>
          </p:nvSpPr>
          <p:spPr bwMode="auto">
            <a:xfrm>
              <a:off x="467544" y="203813"/>
              <a:ext cx="576262" cy="400110"/>
            </a:xfrm>
            <a:prstGeom prst="rect">
              <a:avLst/>
            </a:prstGeom>
            <a:noFill/>
            <a:ln w="19050">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pic>
        <p:nvPicPr>
          <p:cNvPr id="2" name="Picture 1"/>
          <p:cNvPicPr>
            <a:picLocks noChangeAspect="1"/>
          </p:cNvPicPr>
          <p:nvPr/>
        </p:nvPicPr>
        <p:blipFill>
          <a:blip r:embed="rId7"/>
          <a:stretch>
            <a:fillRect/>
          </a:stretch>
        </p:blipFill>
        <p:spPr>
          <a:xfrm>
            <a:off x="4145275" y="2866329"/>
            <a:ext cx="4716016" cy="2807858"/>
          </a:xfrm>
          <a:prstGeom prst="rect">
            <a:avLst/>
          </a:prstGeom>
        </p:spPr>
      </p:pic>
      <p:sp>
        <p:nvSpPr>
          <p:cNvPr id="15" name="Text Box 7"/>
          <p:cNvSpPr txBox="1">
            <a:spLocks noChangeArrowheads="1"/>
          </p:cNvSpPr>
          <p:nvPr/>
        </p:nvSpPr>
        <p:spPr bwMode="auto">
          <a:xfrm>
            <a:off x="4020017" y="5700325"/>
            <a:ext cx="4966532" cy="584776"/>
          </a:xfrm>
          <a:prstGeom prst="rect">
            <a:avLst/>
          </a:prstGeom>
          <a:solidFill>
            <a:srgbClr val="D9D9D9"/>
          </a:solidFill>
          <a:ln>
            <a:noFill/>
          </a:ln>
          <a:effectLst/>
          <a:extLst/>
        </p:spPr>
        <p:txBody>
          <a:bodyPr wrap="square">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r>
              <a:rPr lang="en-US" sz="1600" dirty="0" smtClean="0">
                <a:solidFill>
                  <a:srgbClr val="FF0000"/>
                </a:solidFill>
                <a:latin typeface="Arial" charset="0"/>
                <a:ea typeface="MS PGothic" charset="0"/>
                <a:cs typeface="MS PGothic" charset="0"/>
              </a:rPr>
              <a:t>Winding of 80% of superconducting ‘Double Pancakes’ (DP) required for TF coils is complete</a:t>
            </a:r>
            <a:endParaRPr lang="en-US" sz="1600" i="1" dirty="0">
              <a:solidFill>
                <a:srgbClr val="FF0000"/>
              </a:solidFill>
              <a:latin typeface="Arial" charset="0"/>
              <a:ea typeface="MS PGothic" charset="0"/>
              <a:cs typeface="MS PGothic" charset="0"/>
            </a:endParaRPr>
          </a:p>
        </p:txBody>
      </p:sp>
    </p:spTree>
    <p:extLst>
      <p:ext uri="{BB962C8B-B14F-4D97-AF65-F5344CB8AC3E}">
        <p14:creationId xmlns:p14="http://schemas.microsoft.com/office/powerpoint/2010/main" xmlns="" val="444074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7" descr="view-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375" y="954088"/>
            <a:ext cx="2284413"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6"/>
          <p:cNvSpPr>
            <a:spLocks noChangeArrowheads="1"/>
          </p:cNvSpPr>
          <p:nvPr/>
        </p:nvSpPr>
        <p:spPr bwMode="auto">
          <a:xfrm>
            <a:off x="3276600" y="900113"/>
            <a:ext cx="863600" cy="47513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723" name="Text Box 7"/>
          <p:cNvSpPr txBox="1">
            <a:spLocks noChangeArrowheads="1"/>
          </p:cNvSpPr>
          <p:nvPr/>
        </p:nvSpPr>
        <p:spPr bwMode="auto">
          <a:xfrm>
            <a:off x="4284663" y="4868863"/>
            <a:ext cx="47244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r>
              <a:rPr lang="en-US" sz="1800" dirty="0">
                <a:solidFill>
                  <a:srgbClr val="000090"/>
                </a:solidFill>
                <a:latin typeface="Arial" charset="0"/>
                <a:ea typeface="MS PGothic" charset="0"/>
                <a:cs typeface="MS PGothic" charset="0"/>
              </a:rPr>
              <a:t>Note: CS conductors are to be procured in kind by </a:t>
            </a:r>
            <a:r>
              <a:rPr lang="en-US" sz="1800" dirty="0">
                <a:solidFill>
                  <a:srgbClr val="0000FF"/>
                </a:solidFill>
                <a:latin typeface="Arial" charset="0"/>
                <a:ea typeface="MS PGothic" charset="0"/>
                <a:cs typeface="MS PGothic" charset="0"/>
              </a:rPr>
              <a:t>Japan;</a:t>
            </a:r>
            <a:r>
              <a:rPr lang="en-US" sz="1800" dirty="0">
                <a:latin typeface="Arial" charset="0"/>
                <a:ea typeface="MS PGothic" charset="0"/>
                <a:cs typeface="MS PGothic" charset="0"/>
              </a:rPr>
              <a:t> </a:t>
            </a:r>
            <a:r>
              <a:rPr lang="en-US" sz="1800" dirty="0">
                <a:solidFill>
                  <a:srgbClr val="000090"/>
                </a:solidFill>
                <a:latin typeface="Arial" charset="0"/>
                <a:ea typeface="MS PGothic" charset="0"/>
                <a:cs typeface="MS PGothic" charset="0"/>
              </a:rPr>
              <a:t>they are 100% funded by</a:t>
            </a:r>
            <a:r>
              <a:rPr lang="en-US" sz="1800" dirty="0">
                <a:latin typeface="Arial" charset="0"/>
                <a:ea typeface="MS PGothic" charset="0"/>
                <a:cs typeface="MS PGothic" charset="0"/>
              </a:rPr>
              <a:t> </a:t>
            </a:r>
            <a:r>
              <a:rPr lang="en-US" sz="1800" dirty="0">
                <a:solidFill>
                  <a:srgbClr val="0000FF"/>
                </a:solidFill>
                <a:latin typeface="Arial" charset="0"/>
                <a:ea typeface="MS PGothic" charset="0"/>
                <a:cs typeface="MS PGothic" charset="0"/>
              </a:rPr>
              <a:t>EU</a:t>
            </a:r>
            <a:r>
              <a:rPr lang="en-US" sz="1800" dirty="0">
                <a:latin typeface="Arial" charset="0"/>
                <a:ea typeface="MS PGothic" charset="0"/>
                <a:cs typeface="MS PGothic" charset="0"/>
              </a:rPr>
              <a:t> </a:t>
            </a:r>
            <a:r>
              <a:rPr lang="en-US" sz="1800" dirty="0">
                <a:solidFill>
                  <a:srgbClr val="000090"/>
                </a:solidFill>
                <a:latin typeface="Arial" charset="0"/>
                <a:ea typeface="MS PGothic" charset="0"/>
                <a:cs typeface="MS PGothic" charset="0"/>
              </a:rPr>
              <a:t>(Broader Approach) and will be delivered to the </a:t>
            </a:r>
            <a:r>
              <a:rPr lang="en-US" sz="1800" dirty="0">
                <a:solidFill>
                  <a:srgbClr val="0000FF"/>
                </a:solidFill>
                <a:latin typeface="Arial" charset="0"/>
                <a:ea typeface="MS PGothic" charset="0"/>
                <a:cs typeface="MS PGothic" charset="0"/>
              </a:rPr>
              <a:t>USA</a:t>
            </a:r>
            <a:r>
              <a:rPr lang="en-US" sz="1800" dirty="0">
                <a:latin typeface="Arial" charset="0"/>
                <a:ea typeface="MS PGothic" charset="0"/>
                <a:cs typeface="MS PGothic" charset="0"/>
              </a:rPr>
              <a:t> </a:t>
            </a:r>
            <a:r>
              <a:rPr lang="en-US" sz="1800" dirty="0">
                <a:solidFill>
                  <a:srgbClr val="000090"/>
                </a:solidFill>
                <a:latin typeface="Arial" charset="0"/>
                <a:ea typeface="MS PGothic" charset="0"/>
                <a:cs typeface="MS PGothic" charset="0"/>
              </a:rPr>
              <a:t>for coil manufacture</a:t>
            </a:r>
            <a:endParaRPr lang="en-US" sz="2000" i="1" dirty="0">
              <a:solidFill>
                <a:srgbClr val="000090"/>
              </a:solidFill>
              <a:latin typeface="Arial" charset="0"/>
              <a:ea typeface="MS PGothic" charset="0"/>
              <a:cs typeface="MS PGothic" charset="0"/>
            </a:endParaRPr>
          </a:p>
        </p:txBody>
      </p:sp>
      <p:pic>
        <p:nvPicPr>
          <p:cNvPr id="30724" name="Picture 1"/>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927350" y="4837113"/>
            <a:ext cx="1309688"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ext Box 7"/>
          <p:cNvSpPr txBox="1">
            <a:spLocks noChangeArrowheads="1"/>
          </p:cNvSpPr>
          <p:nvPr/>
        </p:nvSpPr>
        <p:spPr bwMode="auto">
          <a:xfrm>
            <a:off x="269875" y="4448175"/>
            <a:ext cx="815975" cy="388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lnSpc>
                <a:spcPct val="120000"/>
              </a:lnSpc>
            </a:pPr>
            <a:r>
              <a:rPr lang="en-US" sz="1800">
                <a:solidFill>
                  <a:srgbClr val="0000FF"/>
                </a:solidFill>
                <a:latin typeface="Tahoma" charset="0"/>
                <a:cs typeface="Arial" charset="0"/>
              </a:rPr>
              <a:t>CS3L</a:t>
            </a:r>
            <a:endParaRPr lang="en-GB" sz="1800">
              <a:solidFill>
                <a:srgbClr val="0000FF"/>
              </a:solidFill>
              <a:latin typeface="Tahoma" charset="0"/>
              <a:cs typeface="Arial" charset="0"/>
            </a:endParaRPr>
          </a:p>
        </p:txBody>
      </p:sp>
      <p:sp>
        <p:nvSpPr>
          <p:cNvPr id="30726" name="Text Box 7"/>
          <p:cNvSpPr txBox="1">
            <a:spLocks noChangeArrowheads="1"/>
          </p:cNvSpPr>
          <p:nvPr/>
        </p:nvSpPr>
        <p:spPr bwMode="auto">
          <a:xfrm>
            <a:off x="250825" y="3984625"/>
            <a:ext cx="815975" cy="388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lnSpc>
                <a:spcPct val="120000"/>
              </a:lnSpc>
            </a:pPr>
            <a:r>
              <a:rPr lang="en-US" sz="1800">
                <a:solidFill>
                  <a:srgbClr val="0000FF"/>
                </a:solidFill>
                <a:latin typeface="Tahoma" charset="0"/>
                <a:cs typeface="Arial" charset="0"/>
              </a:rPr>
              <a:t>CS2L</a:t>
            </a:r>
            <a:endParaRPr lang="en-GB" sz="1800">
              <a:solidFill>
                <a:srgbClr val="0000FF"/>
              </a:solidFill>
              <a:latin typeface="Tahoma" charset="0"/>
              <a:cs typeface="Arial" charset="0"/>
            </a:endParaRPr>
          </a:p>
        </p:txBody>
      </p:sp>
      <p:sp>
        <p:nvSpPr>
          <p:cNvPr id="30727" name="Text Box 7"/>
          <p:cNvSpPr txBox="1">
            <a:spLocks noChangeArrowheads="1"/>
          </p:cNvSpPr>
          <p:nvPr/>
        </p:nvSpPr>
        <p:spPr bwMode="auto">
          <a:xfrm>
            <a:off x="234950" y="3522663"/>
            <a:ext cx="815975" cy="3889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lnSpc>
                <a:spcPct val="120000"/>
              </a:lnSpc>
            </a:pPr>
            <a:r>
              <a:rPr lang="en-US" sz="1800">
                <a:solidFill>
                  <a:srgbClr val="0000FF"/>
                </a:solidFill>
                <a:latin typeface="Tahoma" charset="0"/>
                <a:cs typeface="Arial" charset="0"/>
              </a:rPr>
              <a:t>CS1L</a:t>
            </a:r>
            <a:endParaRPr lang="en-GB" sz="1800">
              <a:solidFill>
                <a:srgbClr val="0000FF"/>
              </a:solidFill>
              <a:latin typeface="Tahoma" charset="0"/>
              <a:cs typeface="Arial" charset="0"/>
            </a:endParaRPr>
          </a:p>
        </p:txBody>
      </p:sp>
      <p:sp>
        <p:nvSpPr>
          <p:cNvPr id="30728" name="Text Box 7"/>
          <p:cNvSpPr txBox="1">
            <a:spLocks noChangeArrowheads="1"/>
          </p:cNvSpPr>
          <p:nvPr/>
        </p:nvSpPr>
        <p:spPr bwMode="auto">
          <a:xfrm>
            <a:off x="250825" y="3062288"/>
            <a:ext cx="815975" cy="3905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lnSpc>
                <a:spcPct val="120000"/>
              </a:lnSpc>
            </a:pPr>
            <a:r>
              <a:rPr lang="en-US" sz="1800">
                <a:solidFill>
                  <a:srgbClr val="0000FF"/>
                </a:solidFill>
                <a:latin typeface="Tahoma" charset="0"/>
                <a:cs typeface="Arial" charset="0"/>
              </a:rPr>
              <a:t>CS1U</a:t>
            </a:r>
            <a:endParaRPr lang="en-GB" sz="1800">
              <a:solidFill>
                <a:srgbClr val="0000FF"/>
              </a:solidFill>
              <a:latin typeface="Tahoma" charset="0"/>
              <a:cs typeface="Arial" charset="0"/>
            </a:endParaRPr>
          </a:p>
        </p:txBody>
      </p:sp>
      <p:sp>
        <p:nvSpPr>
          <p:cNvPr id="30729" name="Text Box 7"/>
          <p:cNvSpPr txBox="1">
            <a:spLocks noChangeArrowheads="1"/>
          </p:cNvSpPr>
          <p:nvPr/>
        </p:nvSpPr>
        <p:spPr bwMode="auto">
          <a:xfrm>
            <a:off x="250825" y="2601913"/>
            <a:ext cx="815975" cy="3889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lnSpc>
                <a:spcPct val="120000"/>
              </a:lnSpc>
            </a:pPr>
            <a:r>
              <a:rPr lang="en-US" sz="1800">
                <a:solidFill>
                  <a:srgbClr val="0000FF"/>
                </a:solidFill>
                <a:latin typeface="Tahoma" charset="0"/>
                <a:cs typeface="Arial" charset="0"/>
              </a:rPr>
              <a:t>CS2U</a:t>
            </a:r>
            <a:endParaRPr lang="en-GB" sz="1800">
              <a:solidFill>
                <a:srgbClr val="0000FF"/>
              </a:solidFill>
              <a:latin typeface="Tahoma" charset="0"/>
              <a:cs typeface="Arial" charset="0"/>
            </a:endParaRPr>
          </a:p>
        </p:txBody>
      </p:sp>
      <p:sp>
        <p:nvSpPr>
          <p:cNvPr id="30730" name="Text Box 7"/>
          <p:cNvSpPr txBox="1">
            <a:spLocks noChangeArrowheads="1"/>
          </p:cNvSpPr>
          <p:nvPr/>
        </p:nvSpPr>
        <p:spPr bwMode="auto">
          <a:xfrm>
            <a:off x="250825" y="2100263"/>
            <a:ext cx="815975" cy="3889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lnSpc>
                <a:spcPct val="120000"/>
              </a:lnSpc>
            </a:pPr>
            <a:r>
              <a:rPr lang="en-US" sz="1800">
                <a:solidFill>
                  <a:srgbClr val="0000FF"/>
                </a:solidFill>
                <a:latin typeface="Tahoma" charset="0"/>
                <a:cs typeface="Arial" charset="0"/>
              </a:rPr>
              <a:t>CS3U</a:t>
            </a:r>
            <a:endParaRPr lang="en-GB" sz="1800">
              <a:solidFill>
                <a:srgbClr val="0000FF"/>
              </a:solidFill>
              <a:latin typeface="Tahoma" charset="0"/>
              <a:cs typeface="Arial" charset="0"/>
            </a:endParaRPr>
          </a:p>
        </p:txBody>
      </p:sp>
      <p:sp>
        <p:nvSpPr>
          <p:cNvPr id="40974" name="Text Box 7"/>
          <p:cNvSpPr txBox="1">
            <a:spLocks noChangeArrowheads="1"/>
          </p:cNvSpPr>
          <p:nvPr/>
        </p:nvSpPr>
        <p:spPr bwMode="auto">
          <a:xfrm>
            <a:off x="3132138" y="908050"/>
            <a:ext cx="5903912" cy="347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marL="179388" indent="-179388" eaLnBrk="1" hangingPunct="1">
              <a:spcAft>
                <a:spcPts val="1200"/>
              </a:spcAft>
              <a:defRPr/>
            </a:pPr>
            <a:r>
              <a:rPr lang="en-US" sz="2000" dirty="0" smtClean="0">
                <a:solidFill>
                  <a:srgbClr val="000090"/>
                </a:solidFill>
                <a:ea typeface="ＭＳ Ｐゴシック" pitchFamily="34" charset="-128"/>
                <a:sym typeface="Symbol"/>
              </a:rPr>
              <a:t> </a:t>
            </a:r>
            <a:r>
              <a:rPr lang="en-US" sz="2000" dirty="0" smtClean="0">
                <a:solidFill>
                  <a:srgbClr val="000090"/>
                </a:solidFill>
                <a:latin typeface="Arial"/>
                <a:ea typeface="ＭＳ Ｐゴシック" pitchFamily="34" charset="-128"/>
                <a:cs typeface="Arial"/>
              </a:rPr>
              <a:t>In comparison to the TF coils, which are operated in a steady state, the CS and PF coils must drive inductively </a:t>
            </a:r>
            <a:r>
              <a:rPr lang="en-US" sz="2000" dirty="0" smtClean="0">
                <a:solidFill>
                  <a:srgbClr val="FF0000"/>
                </a:solidFill>
                <a:latin typeface="Arial"/>
                <a:ea typeface="ＭＳ Ｐゴシック" pitchFamily="34" charset="-128"/>
                <a:cs typeface="Arial"/>
              </a:rPr>
              <a:t>30,000 x 15 MA plasma pulses </a:t>
            </a:r>
            <a:r>
              <a:rPr lang="en-US" sz="2000" dirty="0" smtClean="0">
                <a:solidFill>
                  <a:srgbClr val="000090"/>
                </a:solidFill>
                <a:latin typeface="Arial"/>
                <a:ea typeface="ＭＳ Ｐゴシック" pitchFamily="34" charset="-128"/>
                <a:cs typeface="Arial"/>
              </a:rPr>
              <a:t>with a burn duration of </a:t>
            </a:r>
            <a:r>
              <a:rPr lang="en-US" sz="2000" dirty="0" smtClean="0">
                <a:solidFill>
                  <a:srgbClr val="FF0000"/>
                </a:solidFill>
                <a:latin typeface="Arial"/>
                <a:ea typeface="ＭＳ Ｐゴシック" pitchFamily="34" charset="-128"/>
                <a:cs typeface="Arial"/>
                <a:sym typeface="Symbol" pitchFamily="18" charset="2"/>
              </a:rPr>
              <a:t>~4</a:t>
            </a:r>
            <a:r>
              <a:rPr lang="en-US" sz="2000" dirty="0" smtClean="0">
                <a:solidFill>
                  <a:srgbClr val="FF0000"/>
                </a:solidFill>
                <a:latin typeface="Arial"/>
                <a:ea typeface="ＭＳ Ｐゴシック" pitchFamily="34" charset="-128"/>
                <a:cs typeface="Arial"/>
              </a:rPr>
              <a:t>00 s</a:t>
            </a:r>
          </a:p>
          <a:p>
            <a:pPr marL="179388" indent="-179388" eaLnBrk="1" hangingPunct="1">
              <a:spcAft>
                <a:spcPts val="1200"/>
              </a:spcAft>
              <a:defRPr/>
            </a:pPr>
            <a:r>
              <a:rPr lang="en-US" sz="2000" dirty="0" smtClean="0">
                <a:latin typeface="Arial"/>
                <a:ea typeface="ＭＳ Ｐゴシック" pitchFamily="34" charset="-128"/>
                <a:cs typeface="Arial"/>
                <a:sym typeface="Symbol"/>
              </a:rPr>
              <a:t> </a:t>
            </a:r>
            <a:r>
              <a:rPr lang="en-US" sz="2000" dirty="0" smtClean="0">
                <a:solidFill>
                  <a:srgbClr val="000090"/>
                </a:solidFill>
                <a:latin typeface="Arial"/>
                <a:ea typeface="ＭＳ Ｐゴシック" pitchFamily="34" charset="-128"/>
                <a:cs typeface="Arial"/>
              </a:rPr>
              <a:t>During their life time, the CS coil modules will have to sustain severe and repeated </a:t>
            </a:r>
            <a:r>
              <a:rPr lang="en-US" sz="2000" dirty="0" smtClean="0">
                <a:solidFill>
                  <a:srgbClr val="0000FF"/>
                </a:solidFill>
                <a:latin typeface="Arial"/>
                <a:ea typeface="ＭＳ Ｐゴシック" pitchFamily="34" charset="-128"/>
                <a:cs typeface="Arial"/>
              </a:rPr>
              <a:t>electromagnetic (EM) </a:t>
            </a:r>
            <a:r>
              <a:rPr lang="en-US" sz="2000" dirty="0" smtClean="0">
                <a:solidFill>
                  <a:srgbClr val="000090"/>
                </a:solidFill>
                <a:latin typeface="Arial"/>
                <a:ea typeface="ＭＳ Ｐゴシック" pitchFamily="34" charset="-128"/>
                <a:cs typeface="Arial"/>
              </a:rPr>
              <a:t>cycles to </a:t>
            </a:r>
            <a:r>
              <a:rPr lang="en-US" sz="2000" dirty="0" smtClean="0">
                <a:solidFill>
                  <a:srgbClr val="FF0000"/>
                </a:solidFill>
                <a:latin typeface="Arial"/>
                <a:ea typeface="ＭＳ Ｐゴシック" pitchFamily="34" charset="-128"/>
                <a:cs typeface="Arial"/>
              </a:rPr>
              <a:t>high current and field conditions</a:t>
            </a:r>
          </a:p>
          <a:p>
            <a:pPr eaLnBrk="1" hangingPunct="1">
              <a:spcAft>
                <a:spcPts val="1200"/>
              </a:spcAft>
              <a:buFont typeface="Symbol" pitchFamily="18" charset="2"/>
              <a:buChar char="Þ"/>
              <a:defRPr/>
            </a:pPr>
            <a:r>
              <a:rPr lang="en-US" sz="2000" i="1" dirty="0" smtClean="0">
                <a:solidFill>
                  <a:srgbClr val="FF0000"/>
                </a:solidFill>
                <a:latin typeface="Arial"/>
                <a:ea typeface="ＭＳ Ｐゴシック" pitchFamily="34" charset="-128"/>
                <a:cs typeface="Arial"/>
                <a:sym typeface="Symbol" pitchFamily="18" charset="2"/>
              </a:rPr>
              <a:t>Well beyond anything large Nb</a:t>
            </a:r>
            <a:r>
              <a:rPr lang="en-US" sz="2000" i="1" baseline="-25000" dirty="0" smtClean="0">
                <a:solidFill>
                  <a:srgbClr val="FF0000"/>
                </a:solidFill>
                <a:latin typeface="Arial"/>
                <a:ea typeface="ＭＳ Ｐゴシック" pitchFamily="34" charset="-128"/>
                <a:cs typeface="Arial"/>
                <a:sym typeface="Symbol" pitchFamily="18" charset="2"/>
              </a:rPr>
              <a:t>3</a:t>
            </a:r>
            <a:r>
              <a:rPr lang="en-US" sz="2000" i="1" dirty="0" smtClean="0">
                <a:solidFill>
                  <a:srgbClr val="FF0000"/>
                </a:solidFill>
                <a:latin typeface="Arial"/>
                <a:ea typeface="ＭＳ Ｐゴシック" pitchFamily="34" charset="-128"/>
                <a:cs typeface="Arial"/>
                <a:sym typeface="Symbol" pitchFamily="18" charset="2"/>
              </a:rPr>
              <a:t>Sn coils have  ever experienced</a:t>
            </a:r>
            <a:endParaRPr lang="en-US" sz="2000" dirty="0" smtClean="0">
              <a:solidFill>
                <a:srgbClr val="FF0000"/>
              </a:solidFill>
              <a:latin typeface="Arial"/>
              <a:ea typeface="ＭＳ Ｐゴシック" pitchFamily="34" charset="-128"/>
              <a:cs typeface="Arial"/>
            </a:endParaRPr>
          </a:p>
        </p:txBody>
      </p:sp>
      <p:pic>
        <p:nvPicPr>
          <p:cNvPr id="30732" name="Picture 16"/>
          <p:cNvPicPr preferRelativeResize="0">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9388" y="549275"/>
            <a:ext cx="582612" cy="360363"/>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33" name="Picture 13"/>
          <p:cNvPicPr preferRelativeResize="0">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60413" y="541338"/>
            <a:ext cx="604837" cy="373062"/>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2"/>
          <p:cNvSpPr>
            <a:spLocks noChangeArrowheads="1"/>
          </p:cNvSpPr>
          <p:nvPr/>
        </p:nvSpPr>
        <p:spPr bwMode="auto">
          <a:xfrm>
            <a:off x="0" y="0"/>
            <a:ext cx="91440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Central Solenoid</a:t>
            </a:r>
            <a:endParaRPr lang="en-US" sz="3200" b="1" dirty="0">
              <a:solidFill>
                <a:srgbClr val="000090"/>
              </a:solidFill>
              <a:latin typeface="Arial" charset="0"/>
              <a:cs typeface="+mn-cs"/>
            </a:endParaRPr>
          </a:p>
        </p:txBody>
      </p:sp>
    </p:spTree>
    <p:extLst>
      <p:ext uri="{BB962C8B-B14F-4D97-AF65-F5344CB8AC3E}">
        <p14:creationId xmlns:p14="http://schemas.microsoft.com/office/powerpoint/2010/main" xmlns="" val="26027519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p:cNvSpPr>
            <a:spLocks noChangeArrowheads="1"/>
          </p:cNvSpPr>
          <p:nvPr/>
        </p:nvSpPr>
        <p:spPr bwMode="auto">
          <a:xfrm>
            <a:off x="0" y="25400"/>
            <a:ext cx="9144000"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200" b="1" dirty="0" smtClean="0">
                <a:solidFill>
                  <a:srgbClr val="000090"/>
                </a:solidFill>
                <a:latin typeface="Arial" charset="0"/>
                <a:cs typeface="+mn-cs"/>
              </a:rPr>
              <a:t>Central Solenoid Manufacturing</a:t>
            </a:r>
            <a:endParaRPr lang="en-US" sz="3200" b="1" dirty="0">
              <a:solidFill>
                <a:srgbClr val="000090"/>
              </a:solidFill>
              <a:latin typeface="Arial" charset="0"/>
              <a:cs typeface="+mn-cs"/>
            </a:endParaRPr>
          </a:p>
        </p:txBody>
      </p:sp>
      <p:pic>
        <p:nvPicPr>
          <p:cNvPr id="4" name="Picture 3" descr="u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888" y="528932"/>
            <a:ext cx="504056" cy="322399"/>
          </a:xfrm>
          <a:prstGeom prst="rect">
            <a:avLst/>
          </a:prstGeom>
        </p:spPr>
      </p:pic>
      <p:pic>
        <p:nvPicPr>
          <p:cNvPr id="6" name="Picture 2" descr="C:\Users\arnouxr\Documents\Work\En Cours\DG_JET29042016\cs_general_atomics.jpg"/>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46581" y="1362508"/>
            <a:ext cx="4408438" cy="2719767"/>
          </a:xfrm>
          <a:prstGeom prst="rect">
            <a:avLst/>
          </a:prstGeom>
          <a:solidFill>
            <a:schemeClr val="tx1">
              <a:lumMod val="50000"/>
              <a:lumOff val="50000"/>
              <a:alpha val="92000"/>
            </a:schemeClr>
          </a:solidFill>
          <a:ln w="3175">
            <a:solidFill>
              <a:srgbClr val="FFC000"/>
            </a:solidFill>
          </a:ln>
          <a:extLst/>
        </p:spPr>
      </p:pic>
      <p:sp>
        <p:nvSpPr>
          <p:cNvPr id="7" name="Rectangle 6"/>
          <p:cNvSpPr/>
          <p:nvPr/>
        </p:nvSpPr>
        <p:spPr>
          <a:xfrm>
            <a:off x="130929" y="4184789"/>
            <a:ext cx="4410984" cy="1969770"/>
          </a:xfrm>
          <a:prstGeom prst="rect">
            <a:avLst/>
          </a:prstGeom>
          <a:solidFill>
            <a:srgbClr val="D9D9D9"/>
          </a:solidFill>
          <a:ln w="3175">
            <a:noFill/>
          </a:ln>
        </p:spPr>
        <p:txBody>
          <a:bodyPr wrap="square" rtlCol="0">
            <a:spAutoFit/>
          </a:bodyPr>
          <a:lstStyle/>
          <a:p>
            <a:pPr>
              <a:spcBef>
                <a:spcPts val="600"/>
              </a:spcBef>
            </a:pPr>
            <a:r>
              <a:rPr lang="en-GB" sz="1600" dirty="0">
                <a:solidFill>
                  <a:srgbClr val="000090"/>
                </a:solidFill>
                <a:latin typeface="Arial" panose="020B0604020202020204" pitchFamily="34" charset="0"/>
                <a:cs typeface="Arial" panose="020B0604020202020204" pitchFamily="34" charset="0"/>
              </a:rPr>
              <a:t>T</a:t>
            </a:r>
            <a:r>
              <a:rPr lang="en-GB" sz="1600" dirty="0" smtClean="0">
                <a:solidFill>
                  <a:srgbClr val="000090"/>
                </a:solidFill>
                <a:latin typeface="Arial" panose="020B0604020202020204" pitchFamily="34" charset="0"/>
                <a:cs typeface="Arial" panose="020B0604020202020204" pitchFamily="34" charset="0"/>
              </a:rPr>
              <a:t>he </a:t>
            </a:r>
            <a:r>
              <a:rPr lang="en-GB" sz="1600" dirty="0">
                <a:solidFill>
                  <a:srgbClr val="000090"/>
                </a:solidFill>
                <a:latin typeface="Arial" panose="020B0604020202020204" pitchFamily="34" charset="0"/>
                <a:cs typeface="Arial" panose="020B0604020202020204" pitchFamily="34" charset="0"/>
              </a:rPr>
              <a:t>1000-ton Central Solenoid (CS</a:t>
            </a:r>
            <a:r>
              <a:rPr lang="en-GB" sz="1600" dirty="0" smtClean="0">
                <a:solidFill>
                  <a:srgbClr val="000090"/>
                </a:solidFill>
                <a:latin typeface="Arial" panose="020B0604020202020204" pitchFamily="34" charset="0"/>
                <a:cs typeface="Arial" panose="020B0604020202020204" pitchFamily="34" charset="0"/>
              </a:rPr>
              <a:t>), consisting of 6 modules, is being fabricated by the United States.</a:t>
            </a:r>
          </a:p>
          <a:p>
            <a:pPr>
              <a:spcBef>
                <a:spcPts val="600"/>
              </a:spcBef>
            </a:pPr>
            <a:r>
              <a:rPr lang="en-GB" sz="1600" dirty="0" smtClean="0">
                <a:solidFill>
                  <a:srgbClr val="000090"/>
                </a:solidFill>
                <a:latin typeface="Arial" panose="020B0604020202020204" pitchFamily="34" charset="0"/>
                <a:cs typeface="Arial" panose="020B0604020202020204" pitchFamily="34" charset="0"/>
              </a:rPr>
              <a:t>In </a:t>
            </a:r>
            <a:r>
              <a:rPr lang="en-GB" sz="1600" dirty="0">
                <a:solidFill>
                  <a:srgbClr val="000090"/>
                </a:solidFill>
                <a:latin typeface="Arial" panose="020B0604020202020204" pitchFamily="34" charset="0"/>
                <a:cs typeface="Arial" panose="020B0604020202020204" pitchFamily="34" charset="0"/>
              </a:rPr>
              <a:t>April 2016, winding of the first CS module was completed</a:t>
            </a:r>
            <a:r>
              <a:rPr lang="en-GB" sz="1600" dirty="0" smtClean="0">
                <a:solidFill>
                  <a:srgbClr val="000090"/>
                </a:solidFill>
                <a:latin typeface="Arial" panose="020B0604020202020204" pitchFamily="34" charset="0"/>
                <a:cs typeface="Arial" panose="020B0604020202020204" pitchFamily="34" charset="0"/>
              </a:rPr>
              <a:t>.</a:t>
            </a:r>
          </a:p>
          <a:p>
            <a:pPr>
              <a:spcBef>
                <a:spcPts val="600"/>
              </a:spcBef>
            </a:pPr>
            <a:r>
              <a:rPr lang="en-GB" sz="1600" dirty="0" smtClean="0">
                <a:solidFill>
                  <a:srgbClr val="000090"/>
                </a:solidFill>
                <a:latin typeface="Arial" panose="020B0604020202020204" pitchFamily="34" charset="0"/>
                <a:cs typeface="Arial" panose="020B0604020202020204" pitchFamily="34" charset="0"/>
              </a:rPr>
              <a:t>Second and third CS modules complete and fourth module being wound</a:t>
            </a:r>
            <a:endParaRPr lang="en-GB" sz="1600" dirty="0">
              <a:solidFill>
                <a:srgbClr val="000090"/>
              </a:solidFill>
              <a:latin typeface="Arial" panose="020B0604020202020204" pitchFamily="34" charset="0"/>
              <a:cs typeface="Arial" panose="020B0604020202020204" pitchFamily="34" charset="0"/>
            </a:endParaRPr>
          </a:p>
        </p:txBody>
      </p:sp>
      <p:sp>
        <p:nvSpPr>
          <p:cNvPr id="8" name="Rectangle 7"/>
          <p:cNvSpPr/>
          <p:nvPr/>
        </p:nvSpPr>
        <p:spPr>
          <a:xfrm>
            <a:off x="4663819" y="4728767"/>
            <a:ext cx="4349056" cy="1077218"/>
          </a:xfrm>
          <a:prstGeom prst="rect">
            <a:avLst/>
          </a:prstGeom>
          <a:solidFill>
            <a:srgbClr val="D9D9D9"/>
          </a:solidFill>
          <a:ln w="3175">
            <a:noFill/>
          </a:ln>
        </p:spPr>
        <p:txBody>
          <a:bodyPr wrap="square" rtlCol="0">
            <a:spAutoFit/>
          </a:bodyPr>
          <a:lstStyle/>
          <a:p>
            <a:r>
              <a:rPr lang="en-GB" altLang="ru-RU" sz="1600" dirty="0">
                <a:solidFill>
                  <a:srgbClr val="000090"/>
                </a:solidFill>
                <a:latin typeface="Arial" panose="020B0604020202020204" pitchFamily="34" charset="0"/>
                <a:cs typeface="Arial" panose="020B0604020202020204" pitchFamily="34" charset="0"/>
              </a:rPr>
              <a:t>The first </a:t>
            </a:r>
            <a:r>
              <a:rPr lang="en-GB" altLang="ru-RU" sz="1600" dirty="0" smtClean="0">
                <a:solidFill>
                  <a:srgbClr val="000090"/>
                </a:solidFill>
                <a:latin typeface="Arial" panose="020B0604020202020204" pitchFamily="34" charset="0"/>
                <a:cs typeface="Arial" panose="020B0604020202020204" pitchFamily="34" charset="0"/>
              </a:rPr>
              <a:t>module for </a:t>
            </a:r>
            <a:r>
              <a:rPr lang="en-GB" altLang="ru-RU" sz="1600" dirty="0">
                <a:solidFill>
                  <a:srgbClr val="000090"/>
                </a:solidFill>
                <a:latin typeface="Arial" panose="020B0604020202020204" pitchFamily="34" charset="0"/>
                <a:cs typeface="Arial" panose="020B0604020202020204" pitchFamily="34" charset="0"/>
              </a:rPr>
              <a:t>ITER's </a:t>
            </a:r>
            <a:r>
              <a:rPr lang="en-GB" altLang="ru-RU" sz="1600" dirty="0" smtClean="0">
                <a:solidFill>
                  <a:srgbClr val="000090"/>
                </a:solidFill>
                <a:latin typeface="Arial" panose="020B0604020202020204" pitchFamily="34" charset="0"/>
                <a:cs typeface="Arial" panose="020B0604020202020204" pitchFamily="34" charset="0"/>
              </a:rPr>
              <a:t>CS has </a:t>
            </a:r>
            <a:r>
              <a:rPr lang="en-GB" altLang="ru-RU" sz="1600" dirty="0">
                <a:solidFill>
                  <a:srgbClr val="000090"/>
                </a:solidFill>
                <a:latin typeface="Arial" panose="020B0604020202020204" pitchFamily="34" charset="0"/>
                <a:cs typeface="Arial" panose="020B0604020202020204" pitchFamily="34" charset="0"/>
              </a:rPr>
              <a:t>successfully passed the heat treatment phase, which ultimately creates the </a:t>
            </a:r>
            <a:r>
              <a:rPr lang="en-GB" altLang="ru-RU" sz="1600" dirty="0" smtClean="0">
                <a:solidFill>
                  <a:srgbClr val="000090"/>
                </a:solidFill>
                <a:latin typeface="Arial" panose="020B0604020202020204" pitchFamily="34" charset="0"/>
                <a:cs typeface="Arial" panose="020B0604020202020204" pitchFamily="34" charset="0"/>
              </a:rPr>
              <a:t>CS's </a:t>
            </a:r>
            <a:r>
              <a:rPr lang="en-GB" altLang="ru-RU" sz="1600" dirty="0">
                <a:solidFill>
                  <a:srgbClr val="000090"/>
                </a:solidFill>
                <a:latin typeface="Arial" panose="020B0604020202020204" pitchFamily="34" charset="0"/>
                <a:cs typeface="Arial" panose="020B0604020202020204" pitchFamily="34" charset="0"/>
              </a:rPr>
              <a:t>superconducting material. </a:t>
            </a:r>
            <a:endParaRPr lang="en-GB" sz="1600" dirty="0">
              <a:solidFill>
                <a:srgbClr val="000090"/>
              </a:solidFill>
              <a:latin typeface="Arial" panose="020B0604020202020204" pitchFamily="34" charset="0"/>
              <a:cs typeface="Arial" panose="020B0604020202020204" pitchFamily="34" charset="0"/>
            </a:endParaRPr>
          </a:p>
        </p:txBody>
      </p:sp>
      <p:pic>
        <p:nvPicPr>
          <p:cNvPr id="9" name="Picture 8" descr="http://www.iter.org/doc/all/content/com/gallery/media/2%20-%20manufacturing%20underway/cs_heat_treatment_small.jpg"/>
          <p:cNvPicPr/>
          <p:nvPr/>
        </p:nvPicPr>
        <p:blipFill>
          <a:blip r:embed="rId5">
            <a:extLst>
              <a:ext uri="{28A0092B-C50C-407E-A947-70E740481C1C}">
                <a14:useLocalDpi xmlns:a14="http://schemas.microsoft.com/office/drawing/2010/main" xmlns="" val="0"/>
              </a:ext>
            </a:extLst>
          </a:blip>
          <a:srcRect/>
          <a:stretch>
            <a:fillRect/>
          </a:stretch>
        </p:blipFill>
        <p:spPr bwMode="auto">
          <a:xfrm>
            <a:off x="4663819" y="1021099"/>
            <a:ext cx="4349056" cy="3626356"/>
          </a:xfrm>
          <a:prstGeom prst="rect">
            <a:avLst/>
          </a:prstGeom>
          <a:noFill/>
          <a:ln>
            <a:solidFill>
              <a:srgbClr val="FFC000"/>
            </a:solidFill>
          </a:ln>
        </p:spPr>
      </p:pic>
    </p:spTree>
    <p:extLst>
      <p:ext uri="{BB962C8B-B14F-4D97-AF65-F5344CB8AC3E}">
        <p14:creationId xmlns:p14="http://schemas.microsoft.com/office/powerpoint/2010/main" xmlns="" val="31185379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PF Coil Winding Facility (PF2 – PF5)</a:t>
            </a:r>
            <a:endParaRPr lang="en-US" sz="3000" b="1" dirty="0">
              <a:solidFill>
                <a:srgbClr val="000090"/>
              </a:solidFill>
              <a:latin typeface="Arial" charset="0"/>
              <a:cs typeface="+mn-cs"/>
            </a:endParaRPr>
          </a:p>
        </p:txBody>
      </p:sp>
      <p:grpSp>
        <p:nvGrpSpPr>
          <p:cNvPr id="12" name="Group 11"/>
          <p:cNvGrpSpPr/>
          <p:nvPr/>
        </p:nvGrpSpPr>
        <p:grpSpPr>
          <a:xfrm>
            <a:off x="33347" y="514297"/>
            <a:ext cx="609847" cy="408661"/>
            <a:chOff x="456813" y="195262"/>
            <a:chExt cx="609847" cy="408661"/>
          </a:xfrm>
        </p:grpSpPr>
        <p:pic>
          <p:nvPicPr>
            <p:cNvPr id="13" name="Picture 2" descr="Image result for eu fla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56813" y="195262"/>
              <a:ext cx="609847" cy="40866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a:spLocks noChangeArrowheads="1"/>
            </p:cNvSpPr>
            <p:nvPr/>
          </p:nvSpPr>
          <p:spPr bwMode="auto">
            <a:xfrm>
              <a:off x="467544" y="203813"/>
              <a:ext cx="576262" cy="400110"/>
            </a:xfrm>
            <a:prstGeom prst="rect">
              <a:avLst/>
            </a:prstGeom>
            <a:noFill/>
            <a:ln w="19050">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pic>
        <p:nvPicPr>
          <p:cNvPr id="15" name="Picture 3" descr="C:\Users\arnouxr\Documents\Work\En Cours\PF COIL FROM HEIGHT\OK\OK_OK\JPEG\PF_Coil_from_height_DSC_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5" t="15465" r="-225" b="6152"/>
          <a:stretch/>
        </p:blipFill>
        <p:spPr bwMode="auto">
          <a:xfrm>
            <a:off x="481" y="980729"/>
            <a:ext cx="9143038" cy="470752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descr="C:\Users\arnouxr\Documents\Work\En Cours\MAG 8\PF COIL TOOLING\6 coils.pn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444208" y="3933056"/>
            <a:ext cx="3391020" cy="2376264"/>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3908" y="4984750"/>
            <a:ext cx="6368292" cy="1323439"/>
          </a:xfrm>
          <a:prstGeom prst="rect">
            <a:avLst/>
          </a:prstGeom>
          <a:solidFill>
            <a:srgbClr val="D9D9D9">
              <a:alpha val="92000"/>
            </a:srgbClr>
          </a:solidFill>
          <a:ln w="3175">
            <a:no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en-US" altLang="ja-JP" sz="1600" dirty="0">
                <a:solidFill>
                  <a:srgbClr val="000090"/>
                </a:solidFill>
              </a:rPr>
              <a:t>Too large to be transported by road, four of ITER’s six ring-shaped magnets (the poloidal field coils, 8 to 24 m in </a:t>
            </a:r>
            <a:r>
              <a:rPr lang="en-US" altLang="ja-JP" sz="1600" dirty="0" smtClean="0">
                <a:solidFill>
                  <a:srgbClr val="000090"/>
                </a:solidFill>
              </a:rPr>
              <a:t>diameter, NbTi superconductor) </a:t>
            </a:r>
            <a:r>
              <a:rPr lang="en-US" altLang="ja-JP" sz="1600" dirty="0">
                <a:solidFill>
                  <a:srgbClr val="000090"/>
                </a:solidFill>
              </a:rPr>
              <a:t>will be assembled by </a:t>
            </a:r>
            <a:r>
              <a:rPr lang="en-US" altLang="ja-JP" sz="1600" dirty="0" smtClean="0">
                <a:solidFill>
                  <a:srgbClr val="000090"/>
                </a:solidFill>
              </a:rPr>
              <a:t>Europe on-site </a:t>
            </a:r>
            <a:r>
              <a:rPr lang="en-US" altLang="ja-JP" sz="1600" dirty="0">
                <a:solidFill>
                  <a:srgbClr val="000090"/>
                </a:solidFill>
              </a:rPr>
              <a:t>in this </a:t>
            </a:r>
            <a:r>
              <a:rPr lang="en-US" sz="1600" dirty="0" smtClean="0">
                <a:solidFill>
                  <a:srgbClr val="000090"/>
                </a:solidFill>
              </a:rPr>
              <a:t>12,000 m</a:t>
            </a:r>
            <a:r>
              <a:rPr lang="en-US" sz="1600" dirty="0">
                <a:solidFill>
                  <a:srgbClr val="000090"/>
                </a:solidFill>
              </a:rPr>
              <a:t>² </a:t>
            </a:r>
            <a:r>
              <a:rPr lang="en-US" altLang="ja-JP" sz="1600" dirty="0">
                <a:solidFill>
                  <a:srgbClr val="000090"/>
                </a:solidFill>
              </a:rPr>
              <a:t>facility. </a:t>
            </a:r>
            <a:r>
              <a:rPr lang="en-GB" altLang="ja-JP" sz="1600" dirty="0" smtClean="0">
                <a:solidFill>
                  <a:srgbClr val="000090"/>
                </a:solidFill>
              </a:rPr>
              <a:t>The DPs </a:t>
            </a:r>
            <a:r>
              <a:rPr lang="en-GB" altLang="ja-JP" sz="1600" dirty="0">
                <a:solidFill>
                  <a:srgbClr val="000090"/>
                </a:solidFill>
              </a:rPr>
              <a:t>for PF5 </a:t>
            </a:r>
            <a:r>
              <a:rPr lang="en-US" altLang="ja-JP" sz="1600" dirty="0">
                <a:solidFill>
                  <a:srgbClr val="000090"/>
                </a:solidFill>
              </a:rPr>
              <a:t>(17 </a:t>
            </a:r>
            <a:r>
              <a:rPr lang="en-US" altLang="ja-JP" sz="1600" dirty="0" smtClean="0">
                <a:solidFill>
                  <a:srgbClr val="000090"/>
                </a:solidFill>
              </a:rPr>
              <a:t>m </a:t>
            </a:r>
            <a:r>
              <a:rPr lang="en-US" altLang="ja-JP" sz="1600" dirty="0">
                <a:solidFill>
                  <a:srgbClr val="000090"/>
                </a:solidFill>
              </a:rPr>
              <a:t>in </a:t>
            </a:r>
            <a:r>
              <a:rPr lang="en-US" altLang="ja-JP" sz="1600" dirty="0" smtClean="0">
                <a:solidFill>
                  <a:srgbClr val="000090"/>
                </a:solidFill>
              </a:rPr>
              <a:t>diameter) </a:t>
            </a:r>
            <a:r>
              <a:rPr lang="en-GB" altLang="ja-JP" sz="1600" dirty="0" smtClean="0">
                <a:solidFill>
                  <a:srgbClr val="000090"/>
                </a:solidFill>
              </a:rPr>
              <a:t>are </a:t>
            </a:r>
            <a:r>
              <a:rPr lang="en-GB" altLang="ja-JP" sz="1600" dirty="0">
                <a:solidFill>
                  <a:srgbClr val="000090"/>
                </a:solidFill>
              </a:rPr>
              <a:t>now being wound in the PF Coil Winding </a:t>
            </a:r>
            <a:r>
              <a:rPr lang="en-GB" altLang="ja-JP" sz="1600" dirty="0" smtClean="0">
                <a:solidFill>
                  <a:srgbClr val="000090"/>
                </a:solidFill>
              </a:rPr>
              <a:t>Building.</a:t>
            </a:r>
            <a:endParaRPr lang="en-US" altLang="ja-JP" sz="1600" dirty="0">
              <a:solidFill>
                <a:srgbClr val="000090"/>
              </a:solidFill>
            </a:endParaRPr>
          </a:p>
        </p:txBody>
      </p:sp>
    </p:spTree>
    <p:extLst>
      <p:ext uri="{BB962C8B-B14F-4D97-AF65-F5344CB8AC3E}">
        <p14:creationId xmlns:p14="http://schemas.microsoft.com/office/powerpoint/2010/main" xmlns="" val="22316776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ext Box 2"/>
          <p:cNvSpPr txBox="1">
            <a:spLocks noChangeArrowheads="1"/>
          </p:cNvSpPr>
          <p:nvPr/>
        </p:nvSpPr>
        <p:spPr bwMode="auto">
          <a:xfrm>
            <a:off x="304800" y="1268413"/>
            <a:ext cx="8534400" cy="4786312"/>
          </a:xfrm>
          <a:prstGeom prst="rect">
            <a:avLst/>
          </a:prstGeom>
          <a:noFill/>
          <a:ln>
            <a:noFill/>
          </a:ln>
          <a:effectLst/>
          <a:extLst>
            <a:ext uri="{909E8E84-426E-40dd-AFC4-6F175D3DCCD1}">
              <a14:hiddenFill xmlns:a14="http://schemas.microsoft.com/office/drawing/2010/main" xmlns="">
                <a:solidFill>
                  <a:schemeClr val="tx2">
                    <a:alpha val="20000"/>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190500" indent="-190500">
              <a:tabLst>
                <a:tab pos="190500" algn="l"/>
              </a:tabLst>
              <a:defRPr sz="2400">
                <a:solidFill>
                  <a:schemeClr val="tx1"/>
                </a:solidFill>
                <a:latin typeface="Arial" charset="0"/>
                <a:ea typeface="ＭＳ Ｐゴシック" charset="0"/>
              </a:defRPr>
            </a:lvl1pPr>
            <a:lvl2pPr marL="571500" indent="-190500">
              <a:tabLst>
                <a:tab pos="190500" algn="l"/>
              </a:tabLst>
              <a:defRPr sz="2400">
                <a:solidFill>
                  <a:schemeClr val="tx1"/>
                </a:solidFill>
                <a:latin typeface="Arial" charset="0"/>
                <a:ea typeface="ＭＳ Ｐゴシック" charset="0"/>
              </a:defRPr>
            </a:lvl2pPr>
            <a:lvl3pPr>
              <a:tabLst>
                <a:tab pos="190500" algn="l"/>
              </a:tabLst>
              <a:defRPr sz="2400">
                <a:solidFill>
                  <a:schemeClr val="tx1"/>
                </a:solidFill>
                <a:latin typeface="Arial" charset="0"/>
                <a:ea typeface="ＭＳ Ｐゴシック" charset="0"/>
              </a:defRPr>
            </a:lvl3pPr>
            <a:lvl4pPr>
              <a:tabLst>
                <a:tab pos="190500" algn="l"/>
              </a:tabLst>
              <a:defRPr sz="2400">
                <a:solidFill>
                  <a:schemeClr val="tx1"/>
                </a:solidFill>
                <a:latin typeface="Arial" charset="0"/>
                <a:ea typeface="ＭＳ Ｐゴシック" charset="0"/>
              </a:defRPr>
            </a:lvl4pPr>
            <a:lvl5pPr>
              <a:tabLst>
                <a:tab pos="1905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1905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1905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1905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190500" algn="l"/>
              </a:tabLst>
              <a:defRPr sz="2400">
                <a:solidFill>
                  <a:schemeClr val="tx1"/>
                </a:solidFill>
                <a:latin typeface="Arial" charset="0"/>
                <a:ea typeface="ＭＳ Ｐゴシック" charset="0"/>
              </a:defRPr>
            </a:lvl9pPr>
          </a:lstStyle>
          <a:p>
            <a:pPr eaLnBrk="1" hangingPunct="1">
              <a:defRPr/>
            </a:pPr>
            <a:r>
              <a:rPr lang="en-US" sz="2000" dirty="0" smtClean="0">
                <a:solidFill>
                  <a:srgbClr val="FF0000"/>
                </a:solidFill>
                <a:cs typeface="+mn-cs"/>
              </a:rPr>
              <a:t>	</a:t>
            </a:r>
            <a:r>
              <a:rPr lang="en-US" sz="2000" b="1" dirty="0" smtClean="0">
                <a:solidFill>
                  <a:srgbClr val="FF0000"/>
                </a:solidFill>
                <a:cs typeface="+mn-cs"/>
              </a:rPr>
              <a:t>ITER is a major international collaboration in fusion energy research involving China, the EU (plus Switzerland), India, Japan, the Russian Federation, South Korea and the United States</a:t>
            </a:r>
            <a:endParaRPr lang="en-US" sz="1800" b="1" dirty="0" smtClean="0">
              <a:solidFill>
                <a:srgbClr val="FF0000"/>
              </a:solidFill>
              <a:cs typeface="+mn-cs"/>
            </a:endParaRPr>
          </a:p>
          <a:p>
            <a:pPr eaLnBrk="1" hangingPunct="1">
              <a:defRPr/>
            </a:pPr>
            <a:endParaRPr lang="en-US" sz="1800" dirty="0" smtClean="0">
              <a:solidFill>
                <a:srgbClr val="000090"/>
              </a:solidFill>
              <a:cs typeface="+mn-cs"/>
            </a:endParaRPr>
          </a:p>
          <a:p>
            <a:pPr eaLnBrk="1" hangingPunct="1">
              <a:buFontTx/>
              <a:buChar char="•"/>
              <a:defRPr/>
            </a:pPr>
            <a:r>
              <a:rPr lang="en-US" sz="2000" b="1" dirty="0" smtClean="0">
                <a:solidFill>
                  <a:srgbClr val="000090"/>
                </a:solidFill>
                <a:cs typeface="+mn-cs"/>
              </a:rPr>
              <a:t>The overall programmatic objective:</a:t>
            </a:r>
          </a:p>
          <a:p>
            <a:pPr lvl="1" eaLnBrk="1" hangingPunct="1">
              <a:buFontTx/>
              <a:buChar char="•"/>
              <a:defRPr/>
            </a:pPr>
            <a:r>
              <a:rPr lang="en-US" sz="2000" b="0" dirty="0" smtClean="0">
                <a:solidFill>
                  <a:srgbClr val="000090"/>
                </a:solidFill>
                <a:cs typeface="+mn-cs"/>
              </a:rPr>
              <a:t>to demonstrate the scientific and technological feasibility of </a:t>
            </a:r>
            <a:r>
              <a:rPr lang="en-US" sz="2000" b="0" dirty="0" smtClean="0">
                <a:solidFill>
                  <a:srgbClr val="FF0000"/>
                </a:solidFill>
                <a:cs typeface="+mn-cs"/>
              </a:rPr>
              <a:t>fusion energy</a:t>
            </a:r>
            <a:r>
              <a:rPr lang="en-US" sz="2000" b="0" dirty="0" smtClean="0">
                <a:cs typeface="+mn-cs"/>
              </a:rPr>
              <a:t> </a:t>
            </a:r>
            <a:r>
              <a:rPr lang="en-US" sz="2000" b="0" dirty="0" smtClean="0">
                <a:solidFill>
                  <a:srgbClr val="000090"/>
                </a:solidFill>
                <a:cs typeface="+mn-cs"/>
              </a:rPr>
              <a:t>for peaceful purposes</a:t>
            </a:r>
          </a:p>
          <a:p>
            <a:pPr eaLnBrk="1" hangingPunct="1">
              <a:defRPr/>
            </a:pPr>
            <a:endParaRPr lang="en-US" sz="2000" dirty="0" smtClean="0">
              <a:solidFill>
                <a:srgbClr val="000090"/>
              </a:solidFill>
              <a:cs typeface="+mn-cs"/>
            </a:endParaRPr>
          </a:p>
          <a:p>
            <a:pPr eaLnBrk="1" hangingPunct="1">
              <a:buFontTx/>
              <a:buChar char="•"/>
              <a:defRPr/>
            </a:pPr>
            <a:r>
              <a:rPr lang="en-US" sz="2000" b="1" dirty="0" smtClean="0">
                <a:solidFill>
                  <a:srgbClr val="000090"/>
                </a:solidFill>
                <a:cs typeface="+mn-cs"/>
              </a:rPr>
              <a:t>The principal goal:</a:t>
            </a:r>
          </a:p>
          <a:p>
            <a:pPr lvl="1" eaLnBrk="1" hangingPunct="1">
              <a:buFontTx/>
              <a:buChar char="•"/>
              <a:defRPr/>
            </a:pPr>
            <a:r>
              <a:rPr lang="en-US" sz="2000" b="0" dirty="0" smtClean="0">
                <a:solidFill>
                  <a:srgbClr val="000090"/>
                </a:solidFill>
                <a:cs typeface="+mn-cs"/>
              </a:rPr>
              <a:t>to design, construct and operate a</a:t>
            </a:r>
            <a:r>
              <a:rPr lang="en-US" sz="2000" b="0" dirty="0" smtClean="0">
                <a:solidFill>
                  <a:srgbClr val="FFFFFF"/>
                </a:solidFill>
                <a:cs typeface="+mn-cs"/>
              </a:rPr>
              <a:t> </a:t>
            </a:r>
            <a:r>
              <a:rPr lang="en-US" sz="2000" b="0" dirty="0" smtClean="0">
                <a:solidFill>
                  <a:srgbClr val="FF0000"/>
                </a:solidFill>
                <a:cs typeface="+mn-cs"/>
              </a:rPr>
              <a:t>tokamak </a:t>
            </a:r>
            <a:r>
              <a:rPr lang="en-US" sz="2000" b="0" dirty="0" smtClean="0">
                <a:solidFill>
                  <a:srgbClr val="000090"/>
                </a:solidFill>
                <a:cs typeface="+mn-cs"/>
              </a:rPr>
              <a:t>experiment at a scale which satisfies this objective</a:t>
            </a:r>
            <a:endParaRPr lang="en-US" sz="1800" b="0" dirty="0" smtClean="0">
              <a:solidFill>
                <a:srgbClr val="000090"/>
              </a:solidFill>
              <a:cs typeface="+mn-cs"/>
            </a:endParaRPr>
          </a:p>
          <a:p>
            <a:pPr eaLnBrk="1" hangingPunct="1">
              <a:defRPr/>
            </a:pPr>
            <a:endParaRPr lang="en-US" sz="2000" dirty="0" smtClean="0">
              <a:solidFill>
                <a:srgbClr val="000090"/>
              </a:solidFill>
              <a:cs typeface="+mn-cs"/>
            </a:endParaRPr>
          </a:p>
          <a:p>
            <a:pPr eaLnBrk="1" hangingPunct="1">
              <a:buFontTx/>
              <a:buChar char="•"/>
              <a:defRPr/>
            </a:pPr>
            <a:r>
              <a:rPr lang="en-US" sz="2000" b="1" dirty="0" smtClean="0">
                <a:solidFill>
                  <a:srgbClr val="000090"/>
                </a:solidFill>
                <a:cs typeface="+mn-cs"/>
              </a:rPr>
              <a:t>ITER is designed to confine a DT plasma in which </a:t>
            </a:r>
            <a:r>
              <a:rPr lang="en-US" sz="2000" b="1" dirty="0" smtClean="0">
                <a:solidFill>
                  <a:srgbClr val="000090"/>
                </a:solidFill>
                <a:latin typeface="Symbol" charset="0"/>
                <a:cs typeface="+mn-cs"/>
                <a:sym typeface="Symbol" charset="0"/>
              </a:rPr>
              <a:t></a:t>
            </a:r>
            <a:r>
              <a:rPr lang="en-US" sz="2000" b="1" dirty="0" smtClean="0">
                <a:solidFill>
                  <a:srgbClr val="000090"/>
                </a:solidFill>
                <a:cs typeface="+mn-cs"/>
              </a:rPr>
              <a:t>-particle heating dominates all other forms of plasma </a:t>
            </a:r>
            <a:r>
              <a:rPr lang="en-US" sz="2000" b="1" dirty="0" err="1" smtClean="0">
                <a:solidFill>
                  <a:srgbClr val="000090"/>
                </a:solidFill>
                <a:cs typeface="+mn-cs"/>
              </a:rPr>
              <a:t>heating</a:t>
            </a:r>
            <a:r>
              <a:rPr lang="en-US" sz="2000" b="1" dirty="0" err="1" smtClean="0">
                <a:solidFill>
                  <a:srgbClr val="FFFFFF"/>
                </a:solidFill>
                <a:cs typeface="+mn-cs"/>
              </a:rPr>
              <a:t>g</a:t>
            </a:r>
            <a:r>
              <a:rPr lang="en-US" sz="2000" b="1" dirty="0" smtClean="0">
                <a:solidFill>
                  <a:srgbClr val="FFFFFF"/>
                </a:solidFill>
                <a:cs typeface="+mn-cs"/>
              </a:rPr>
              <a:t>:</a:t>
            </a:r>
          </a:p>
          <a:p>
            <a:pPr lvl="1" eaLnBrk="1" hangingPunct="1">
              <a:spcBef>
                <a:spcPct val="50000"/>
              </a:spcBef>
              <a:defRPr/>
            </a:pPr>
            <a:r>
              <a:rPr lang="en-US" sz="2000" b="0" dirty="0" smtClean="0">
                <a:solidFill>
                  <a:srgbClr val="FF0000"/>
                </a:solidFill>
                <a:cs typeface="+mn-cs"/>
              </a:rPr>
              <a:t>		</a:t>
            </a:r>
            <a:r>
              <a:rPr lang="en-US" sz="2000" b="0" dirty="0" smtClean="0">
                <a:solidFill>
                  <a:srgbClr val="FF6600"/>
                </a:solidFill>
                <a:cs typeface="+mn-cs"/>
              </a:rPr>
              <a:t>	</a:t>
            </a:r>
            <a:r>
              <a:rPr lang="en-US" sz="2000" dirty="0" smtClean="0">
                <a:solidFill>
                  <a:srgbClr val="FF0000"/>
                </a:solidFill>
                <a:cs typeface="+mn-cs"/>
                <a:sym typeface="Symbol" charset="0"/>
              </a:rPr>
              <a:t></a:t>
            </a:r>
            <a:r>
              <a:rPr lang="en-US" sz="2000" dirty="0" smtClean="0">
                <a:solidFill>
                  <a:srgbClr val="FF0000"/>
                </a:solidFill>
                <a:cs typeface="+mn-cs"/>
              </a:rPr>
              <a:t> a burning plasma experiment</a:t>
            </a:r>
            <a:endParaRPr lang="en-US" sz="1800" b="0" dirty="0" smtClean="0">
              <a:solidFill>
                <a:srgbClr val="FF0000"/>
              </a:solidFill>
              <a:cs typeface="+mn-cs"/>
            </a:endParaRPr>
          </a:p>
        </p:txBody>
      </p:sp>
      <p:pic>
        <p:nvPicPr>
          <p:cNvPr id="7171" name="Picture 15"/>
          <p:cNvPicPr preferRelativeResize="0">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57583" y="828919"/>
            <a:ext cx="466725" cy="28733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12"/>
          <p:cNvPicPr preferRelativeResize="0">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73306" y="828919"/>
            <a:ext cx="468313" cy="28733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5"/>
          <p:cNvPicPr preferRelativeResize="0">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183963" y="829713"/>
            <a:ext cx="469900" cy="285750"/>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4" name="Picture 6"/>
          <p:cNvPicPr preferRelativeResize="0">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65065" y="828126"/>
            <a:ext cx="469900" cy="2889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5" name="Picture 13"/>
          <p:cNvPicPr preferRelativeResize="0">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029695" y="828126"/>
            <a:ext cx="398463" cy="2889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6" name="Picture 14"/>
          <p:cNvPicPr preferRelativeResize="0">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102861" y="824951"/>
            <a:ext cx="477838" cy="29527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7" name="Picture 21" descr="Inde"/>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390617" y="819394"/>
            <a:ext cx="42545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3"/>
          <p:cNvSpPr>
            <a:spLocks noGrp="1" noChangeArrowheads="1"/>
          </p:cNvSpPr>
          <p:nvPr>
            <p:ph type="title"/>
          </p:nvPr>
        </p:nvSpPr>
        <p:spPr>
          <a:xfrm>
            <a:off x="727075" y="-3175"/>
            <a:ext cx="7693025" cy="471488"/>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dirty="0" smtClean="0">
                <a:solidFill>
                  <a:srgbClr val="000090"/>
                </a:solidFill>
                <a:cs typeface="+mj-cs"/>
              </a:rPr>
              <a:t>What is ITER?</a:t>
            </a:r>
            <a:endParaRPr lang="en-US" sz="3600" dirty="0" smtClean="0">
              <a:solidFill>
                <a:srgbClr val="000090"/>
              </a:solidFill>
              <a:cs typeface="+mj-cs"/>
            </a:endParaRPr>
          </a:p>
        </p:txBody>
      </p:sp>
    </p:spTree>
    <p:extLst>
      <p:ext uri="{BB962C8B-B14F-4D97-AF65-F5344CB8AC3E}">
        <p14:creationId xmlns:p14="http://schemas.microsoft.com/office/powerpoint/2010/main" xmlns="" val="38026625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073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073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073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073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073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073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PF Coil #1, #6 Manufacturing</a:t>
            </a:r>
            <a:endParaRPr lang="en-US" sz="3000" b="1" dirty="0">
              <a:solidFill>
                <a:srgbClr val="000090"/>
              </a:solidFill>
              <a:latin typeface="Arial" charset="0"/>
              <a:cs typeface="+mn-cs"/>
            </a:endParaRPr>
          </a:p>
        </p:txBody>
      </p:sp>
      <p:sp>
        <p:nvSpPr>
          <p:cNvPr id="17" name="TextBox 16"/>
          <p:cNvSpPr txBox="1"/>
          <p:nvPr/>
        </p:nvSpPr>
        <p:spPr>
          <a:xfrm>
            <a:off x="24905" y="3974264"/>
            <a:ext cx="4488480" cy="1323439"/>
          </a:xfrm>
          <a:prstGeom prst="rect">
            <a:avLst/>
          </a:prstGeom>
          <a:solidFill>
            <a:srgbClr val="D9D9D9"/>
          </a:solidFill>
          <a:ln w="3175">
            <a:no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en-GB" sz="1600" dirty="0">
                <a:solidFill>
                  <a:srgbClr val="000090"/>
                </a:solidFill>
              </a:rPr>
              <a:t>The winding of 3</a:t>
            </a:r>
            <a:r>
              <a:rPr lang="en-GB" sz="1600" dirty="0" smtClean="0">
                <a:solidFill>
                  <a:srgbClr val="000090"/>
                </a:solidFill>
              </a:rPr>
              <a:t> Double Pancakes </a:t>
            </a:r>
            <a:r>
              <a:rPr lang="en-GB" sz="1600" dirty="0">
                <a:solidFill>
                  <a:srgbClr val="000090"/>
                </a:solidFill>
              </a:rPr>
              <a:t>for </a:t>
            </a:r>
            <a:r>
              <a:rPr lang="en-GB" sz="1600" dirty="0" smtClean="0">
                <a:solidFill>
                  <a:srgbClr val="000090"/>
                </a:solidFill>
              </a:rPr>
              <a:t>PF6 has </a:t>
            </a:r>
            <a:r>
              <a:rPr lang="en-GB" sz="1600" dirty="0">
                <a:solidFill>
                  <a:srgbClr val="000090"/>
                </a:solidFill>
              </a:rPr>
              <a:t>been completed at ASIPP in Hefei. Nine double layers of conductor </a:t>
            </a:r>
            <a:r>
              <a:rPr lang="en-GB" sz="1600" dirty="0" smtClean="0">
                <a:solidFill>
                  <a:srgbClr val="000090"/>
                </a:solidFill>
              </a:rPr>
              <a:t>will </a:t>
            </a:r>
            <a:r>
              <a:rPr lang="en-GB" sz="1600" dirty="0">
                <a:solidFill>
                  <a:srgbClr val="000090"/>
                </a:solidFill>
              </a:rPr>
              <a:t>be stacked to build the full </a:t>
            </a:r>
            <a:r>
              <a:rPr lang="en-GB" sz="1600" dirty="0" smtClean="0">
                <a:solidFill>
                  <a:srgbClr val="000090"/>
                </a:solidFill>
              </a:rPr>
              <a:t>coil, which is being built </a:t>
            </a:r>
            <a:r>
              <a:rPr lang="en-GB" sz="1600" dirty="0">
                <a:solidFill>
                  <a:srgbClr val="000090"/>
                </a:solidFill>
              </a:rPr>
              <a:t>in China under contract with </a:t>
            </a:r>
            <a:r>
              <a:rPr lang="en-GB" sz="1600" dirty="0" smtClean="0">
                <a:solidFill>
                  <a:srgbClr val="000090"/>
                </a:solidFill>
              </a:rPr>
              <a:t>F4E (EU DA)</a:t>
            </a:r>
            <a:endParaRPr lang="fr-FR" sz="1600" dirty="0">
              <a:solidFill>
                <a:srgbClr val="000090"/>
              </a:solidFill>
            </a:endParaRPr>
          </a:p>
        </p:txBody>
      </p:sp>
      <p:pic>
        <p:nvPicPr>
          <p:cNvPr id="10" name="Рисунок 15" descr="IMG_20160901_141240"/>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42337" y="978205"/>
            <a:ext cx="4578146" cy="2808312"/>
          </a:xfrm>
          <a:prstGeom prst="rect">
            <a:avLst/>
          </a:prstGeom>
          <a:noFill/>
          <a:ln>
            <a:noFill/>
          </a:ln>
        </p:spPr>
      </p:pic>
      <p:sp>
        <p:nvSpPr>
          <p:cNvPr id="11" name="TextBox 10"/>
          <p:cNvSpPr txBox="1"/>
          <p:nvPr/>
        </p:nvSpPr>
        <p:spPr>
          <a:xfrm>
            <a:off x="4550295" y="978205"/>
            <a:ext cx="4562231" cy="584776"/>
          </a:xfrm>
          <a:prstGeom prst="rect">
            <a:avLst/>
          </a:prstGeom>
          <a:solidFill>
            <a:srgbClr val="D9D9D9"/>
          </a:solidFill>
          <a:ln w="3175">
            <a:no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pPr algn="ctr" eaLnBrk="1" fontAlgn="auto" hangingPunct="1">
              <a:spcBef>
                <a:spcPts val="0"/>
              </a:spcBef>
              <a:spcAft>
                <a:spcPts val="0"/>
              </a:spcAft>
              <a:defRPr/>
            </a:pPr>
            <a:r>
              <a:rPr lang="en-US" sz="1600" dirty="0" smtClean="0">
                <a:solidFill>
                  <a:srgbClr val="000090"/>
                </a:solidFill>
                <a:ea typeface="Malgun Gothic"/>
                <a:cs typeface="Times New Roman"/>
              </a:rPr>
              <a:t>Winding of 3</a:t>
            </a:r>
            <a:r>
              <a:rPr lang="en-US" sz="1600" baseline="30000" dirty="0" smtClean="0">
                <a:solidFill>
                  <a:srgbClr val="000090"/>
                </a:solidFill>
                <a:ea typeface="Malgun Gothic"/>
                <a:cs typeface="Times New Roman"/>
              </a:rPr>
              <a:t>rd</a:t>
            </a:r>
            <a:r>
              <a:rPr lang="en-US" sz="1600" dirty="0" smtClean="0">
                <a:solidFill>
                  <a:srgbClr val="000090"/>
                </a:solidFill>
                <a:ea typeface="Malgun Gothic"/>
                <a:cs typeface="Times New Roman"/>
              </a:rPr>
              <a:t> Double Pancake for PF1 underway in Russian Federation</a:t>
            </a:r>
            <a:endParaRPr lang="en-GB" sz="1600" dirty="0">
              <a:solidFill>
                <a:srgbClr val="000090"/>
              </a:solidFill>
              <a:ea typeface="Malgun Gothic"/>
              <a:cs typeface="Times New Roman"/>
            </a:endParaRPr>
          </a:p>
        </p:txBody>
      </p:sp>
      <p:pic>
        <p:nvPicPr>
          <p:cNvPr id="18"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499567" y="544095"/>
            <a:ext cx="589650" cy="392117"/>
          </a:xfrm>
          <a:prstGeom prst="rect">
            <a:avLst/>
          </a:prstGeom>
          <a:ln>
            <a:solidFill>
              <a:schemeClr val="tx1"/>
            </a:solidFill>
          </a:ln>
        </p:spPr>
      </p:pic>
      <p:pic>
        <p:nvPicPr>
          <p:cNvPr id="19" name="Picture 7"/>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20682" y="544095"/>
            <a:ext cx="616034" cy="387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15" descr="C:\Users\arnouxr\Documents\Work\En Cours\MAG 8\PF COIL TOOLING\6 coils.pn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5135900" y="3933056"/>
            <a:ext cx="3391020" cy="237626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图片 331" descr="F:\腾讯QQ记录\651955720\Image\Group\9%5WL0M(WNI8XG{5YMK]V(9.jpg"/>
          <p:cNvPicPr/>
          <p:nvPr/>
        </p:nvPicPr>
        <p:blipFill rotWithShape="1">
          <a:blip r:embed="rId6" cstate="screen">
            <a:extLst>
              <a:ext uri="{28A0092B-C50C-407E-A947-70E740481C1C}">
                <a14:useLocalDpi xmlns:a14="http://schemas.microsoft.com/office/drawing/2010/main" xmlns=""/>
              </a:ext>
            </a:extLst>
          </a:blip>
          <a:srcRect/>
          <a:stretch/>
        </p:blipFill>
        <p:spPr bwMode="auto">
          <a:xfrm>
            <a:off x="22164" y="978205"/>
            <a:ext cx="4477828" cy="2955999"/>
          </a:xfrm>
          <a:prstGeom prst="rect">
            <a:avLst/>
          </a:prstGeom>
          <a:noFill/>
          <a:extLst/>
        </p:spPr>
      </p:pic>
    </p:spTree>
    <p:extLst>
      <p:ext uri="{BB962C8B-B14F-4D97-AF65-F5344CB8AC3E}">
        <p14:creationId xmlns:p14="http://schemas.microsoft.com/office/powerpoint/2010/main" xmlns="" val="2851966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0" y="0"/>
            <a:ext cx="91440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a:solidFill>
                  <a:srgbClr val="000090"/>
                </a:solidFill>
                <a:latin typeface="Arial" charset="0"/>
                <a:cs typeface="+mn-cs"/>
              </a:rPr>
              <a:t>Vacuum </a:t>
            </a:r>
            <a:r>
              <a:rPr lang="en-US" sz="3200" b="1" dirty="0" smtClean="0">
                <a:solidFill>
                  <a:srgbClr val="000090"/>
                </a:solidFill>
                <a:latin typeface="Arial" charset="0"/>
                <a:cs typeface="+mn-cs"/>
              </a:rPr>
              <a:t>Vessel</a:t>
            </a:r>
            <a:endParaRPr lang="en-US" sz="3200" b="1" dirty="0">
              <a:solidFill>
                <a:srgbClr val="000090"/>
              </a:solidFill>
              <a:latin typeface="Arial" charset="0"/>
              <a:cs typeface="+mn-cs"/>
            </a:endParaRPr>
          </a:p>
        </p:txBody>
      </p:sp>
      <p:sp>
        <p:nvSpPr>
          <p:cNvPr id="662531" name="Rectangle 3"/>
          <p:cNvSpPr>
            <a:spLocks noChangeArrowheads="1"/>
          </p:cNvSpPr>
          <p:nvPr/>
        </p:nvSpPr>
        <p:spPr bwMode="auto">
          <a:xfrm>
            <a:off x="179388" y="5589588"/>
            <a:ext cx="8569325" cy="1439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90500" indent="-190500" defTabSz="795338" eaLnBrk="1" hangingPunct="1">
              <a:lnSpc>
                <a:spcPct val="90000"/>
              </a:lnSpc>
              <a:spcBef>
                <a:spcPct val="20000"/>
              </a:spcBef>
              <a:buFontTx/>
              <a:buChar char="•"/>
              <a:defRPr/>
            </a:pPr>
            <a:r>
              <a:rPr lang="en-US" sz="2000" b="1" dirty="0" smtClean="0">
                <a:solidFill>
                  <a:srgbClr val="000090"/>
                </a:solidFill>
                <a:latin typeface="Arial" charset="0"/>
                <a:cs typeface="+mn-cs"/>
              </a:rPr>
              <a:t>Technically challenging due to large size, tight tolerances and nuclear safety aspects</a:t>
            </a:r>
            <a:endParaRPr lang="en-US" sz="1800" b="1" dirty="0">
              <a:solidFill>
                <a:srgbClr val="000090"/>
              </a:solidFill>
              <a:latin typeface="Arial" charset="0"/>
              <a:cs typeface="+mn-cs"/>
            </a:endParaRPr>
          </a:p>
        </p:txBody>
      </p:sp>
      <p:pic>
        <p:nvPicPr>
          <p:cNvPr id="662537" name="Picture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27763" y="549275"/>
            <a:ext cx="2584450" cy="4562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798" name="Picture 10"/>
          <p:cNvPicPr preferRelativeResize="0">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02104" y="505732"/>
            <a:ext cx="552450" cy="3397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799" name="Picture 12"/>
          <p:cNvPicPr preferRelativeResize="0">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8181" y="504938"/>
            <a:ext cx="552450" cy="341313"/>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800" name="Picture 14"/>
          <p:cNvPicPr preferRelativeResize="0">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56615" y="506525"/>
            <a:ext cx="549275" cy="33813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801" name="Picture 21" descr="Inde"/>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758950" y="497009"/>
            <a:ext cx="497742" cy="357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3"/>
          <p:cNvSpPr>
            <a:spLocks noChangeArrowheads="1"/>
          </p:cNvSpPr>
          <p:nvPr/>
        </p:nvSpPr>
        <p:spPr bwMode="auto">
          <a:xfrm>
            <a:off x="179388" y="4365625"/>
            <a:ext cx="5976937" cy="1439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90500" indent="-190500" defTabSz="795338" eaLnBrk="1" hangingPunct="1">
              <a:lnSpc>
                <a:spcPct val="90000"/>
              </a:lnSpc>
              <a:spcBef>
                <a:spcPct val="20000"/>
              </a:spcBef>
              <a:buFontTx/>
              <a:buChar char="•"/>
              <a:defRPr/>
            </a:pPr>
            <a:r>
              <a:rPr lang="en-US" sz="2000" b="1" dirty="0">
                <a:solidFill>
                  <a:srgbClr val="000090"/>
                </a:solidFill>
                <a:latin typeface="Arial" charset="0"/>
                <a:cs typeface="+mn-cs"/>
              </a:rPr>
              <a:t>Vacuum Vessel is a double-walled stainless steel </a:t>
            </a:r>
            <a:r>
              <a:rPr lang="en-US" sz="2000" b="1" dirty="0" smtClean="0">
                <a:solidFill>
                  <a:srgbClr val="000090"/>
                </a:solidFill>
                <a:latin typeface="Arial" charset="0"/>
                <a:cs typeface="+mn-cs"/>
              </a:rPr>
              <a:t>structure</a:t>
            </a:r>
            <a:endParaRPr lang="en-US" sz="1800" b="1" dirty="0">
              <a:solidFill>
                <a:srgbClr val="000090"/>
              </a:solidFill>
              <a:latin typeface="Arial" charset="0"/>
              <a:cs typeface="+mn-cs"/>
            </a:endParaRPr>
          </a:p>
          <a:p>
            <a:pPr marL="666750" lvl="1" indent="-285750" defTabSz="795338" eaLnBrk="1" hangingPunct="1">
              <a:lnSpc>
                <a:spcPct val="90000"/>
              </a:lnSpc>
              <a:spcBef>
                <a:spcPct val="20000"/>
              </a:spcBef>
              <a:buFontTx/>
              <a:buChar char="–"/>
              <a:defRPr/>
            </a:pPr>
            <a:r>
              <a:rPr lang="en-US" sz="1800" b="0" dirty="0">
                <a:solidFill>
                  <a:srgbClr val="0000FF"/>
                </a:solidFill>
                <a:latin typeface="Arial" charset="0"/>
                <a:cs typeface="+mn-cs"/>
              </a:rPr>
              <a:t>19.4m outer diameter, 11.3m height, 5300 </a:t>
            </a:r>
            <a:r>
              <a:rPr lang="en-US" sz="1800" b="0" dirty="0" err="1">
                <a:solidFill>
                  <a:srgbClr val="0000FF"/>
                </a:solidFill>
                <a:latin typeface="Arial" charset="0"/>
                <a:cs typeface="+mn-cs"/>
              </a:rPr>
              <a:t>tonnes</a:t>
            </a:r>
            <a:endParaRPr lang="en-US" sz="1800" b="0" dirty="0">
              <a:solidFill>
                <a:srgbClr val="0000FF"/>
              </a:solidFill>
              <a:latin typeface="Arial" charset="0"/>
              <a:cs typeface="+mn-cs"/>
            </a:endParaRPr>
          </a:p>
          <a:p>
            <a:pPr marL="666750" lvl="1" indent="-285750" defTabSz="795338" eaLnBrk="1" hangingPunct="1">
              <a:lnSpc>
                <a:spcPct val="90000"/>
              </a:lnSpc>
              <a:spcBef>
                <a:spcPct val="20000"/>
              </a:spcBef>
              <a:buFontTx/>
              <a:buChar char="–"/>
              <a:defRPr/>
            </a:pPr>
            <a:r>
              <a:rPr lang="en-US" sz="1800" b="0" dirty="0">
                <a:solidFill>
                  <a:srgbClr val="0000FF"/>
                </a:solidFill>
                <a:latin typeface="Arial" charset="0"/>
                <a:cs typeface="+mn-cs"/>
              </a:rPr>
              <a:t>provides primary tritium confinement barrier</a:t>
            </a:r>
          </a:p>
        </p:txBody>
      </p:sp>
      <p:pic>
        <p:nvPicPr>
          <p:cNvPr id="2" name="Picture 1" descr="iter_vacuum_overview_no_plasma.jp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51519" y="908720"/>
            <a:ext cx="5516729" cy="3384376"/>
          </a:xfrm>
          <a:prstGeom prst="rect">
            <a:avLst/>
          </a:prstGeom>
        </p:spPr>
      </p:pic>
    </p:spTree>
    <p:extLst>
      <p:ext uri="{BB962C8B-B14F-4D97-AF65-F5344CB8AC3E}">
        <p14:creationId xmlns:p14="http://schemas.microsoft.com/office/powerpoint/2010/main" xmlns="" val="56190876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24925" y="3817998"/>
            <a:ext cx="1873146" cy="1053645"/>
          </a:xfrm>
          <a:prstGeom prst="rect">
            <a:avLst/>
          </a:prstGeom>
          <a:ln w="28575">
            <a:solidFill>
              <a:srgbClr val="C7410B"/>
            </a:solidFill>
          </a:ln>
        </p:spPr>
      </p:pic>
      <p:pic>
        <p:nvPicPr>
          <p:cNvPr id="16" name="그림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39555" y="2085739"/>
            <a:ext cx="2189626" cy="1459751"/>
          </a:xfrm>
          <a:prstGeom prst="rect">
            <a:avLst/>
          </a:prstGeom>
          <a:ln w="28575">
            <a:solidFill>
              <a:srgbClr val="FFFF00"/>
            </a:solidFill>
          </a:ln>
        </p:spPr>
      </p:pic>
      <p:pic>
        <p:nvPicPr>
          <p:cNvPr id="17" name="Picture 2" descr="https://www.iter.org/doc/all/content/com/gallery/Newsline/2893/S-6_PS1-1_ed.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372" t="18316" r="13811" b="5385"/>
          <a:stretch/>
        </p:blipFill>
        <p:spPr bwMode="auto">
          <a:xfrm>
            <a:off x="650891" y="2747369"/>
            <a:ext cx="2114683" cy="1769827"/>
          </a:xfrm>
          <a:prstGeom prst="rect">
            <a:avLst/>
          </a:prstGeom>
          <a:noFill/>
          <a:ln w="28575">
            <a:solidFill>
              <a:srgbClr val="00B050"/>
            </a:solidFill>
          </a:ln>
          <a:extLst>
            <a:ext uri="{909E8E84-426E-40dd-AFC4-6F175D3DCCD1}">
              <a14:hiddenFill xmlns:a14="http://schemas.microsoft.com/office/drawing/2010/main" xmlns="">
                <a:solidFill>
                  <a:srgbClr val="FFFFFF"/>
                </a:solidFill>
              </a14:hiddenFill>
            </a:ext>
          </a:extLst>
        </p:spPr>
      </p:pic>
      <p:pic>
        <p:nvPicPr>
          <p:cNvPr id="23" name="Picture 2" descr="http://f4e.europa.eu/Downloads/News/07_VV_web-250720161200-Large.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45715" y="963712"/>
            <a:ext cx="1712008" cy="2358217"/>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924925" y="686858"/>
            <a:ext cx="1706450" cy="1223809"/>
          </a:xfrm>
          <a:prstGeom prst="rect">
            <a:avLst/>
          </a:prstGeom>
          <a:noFill/>
          <a:ln w="9525">
            <a:solidFill>
              <a:srgbClr val="12ECD2"/>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26" name="Straight Arrow Connector 25"/>
          <p:cNvCxnSpPr/>
          <p:nvPr/>
        </p:nvCxnSpPr>
        <p:spPr>
          <a:xfrm>
            <a:off x="2871507" y="1022860"/>
            <a:ext cx="749162" cy="139577"/>
          </a:xfrm>
          <a:prstGeom prst="straightConnector1">
            <a:avLst/>
          </a:prstGeom>
          <a:ln w="19050">
            <a:solidFill>
              <a:srgbClr val="333399"/>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826224" y="2142821"/>
            <a:ext cx="699520" cy="57133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737024" y="2120605"/>
            <a:ext cx="1187901" cy="48878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286903" y="1298763"/>
            <a:ext cx="494006" cy="18330"/>
          </a:xfrm>
          <a:prstGeom prst="straightConnector1">
            <a:avLst/>
          </a:prstGeom>
          <a:ln w="19050">
            <a:solidFill>
              <a:srgbClr val="12ECD2"/>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052717" y="3173412"/>
            <a:ext cx="0" cy="3202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095316" y="3155796"/>
            <a:ext cx="829609" cy="662202"/>
          </a:xfrm>
          <a:prstGeom prst="straightConnector1">
            <a:avLst/>
          </a:prstGeom>
          <a:ln w="19050">
            <a:solidFill>
              <a:srgbClr val="C7410B"/>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6" descr="https://www.iter.org/doc/all/content/com/gallery/Newsline/2893/S-6_PS4_ed.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179619" y="3545490"/>
            <a:ext cx="2097234" cy="1598663"/>
          </a:xfrm>
          <a:prstGeom prst="rect">
            <a:avLst/>
          </a:prstGeom>
          <a:noFill/>
          <a:ln w="28575">
            <a:solidFill>
              <a:srgbClr val="FF0000"/>
            </a:solidFill>
          </a:ln>
          <a:extLst>
            <a:ext uri="{909E8E84-426E-40dd-AFC4-6F175D3DCCD1}">
              <a14:hiddenFill xmlns:a14="http://schemas.microsoft.com/office/drawing/2010/main" xmlns="">
                <a:solidFill>
                  <a:srgbClr val="FFFFFF"/>
                </a:solidFill>
              </a14:hiddenFill>
            </a:ext>
          </a:extLst>
        </p:spPr>
      </p:pic>
      <p:sp>
        <p:nvSpPr>
          <p:cNvPr id="35" name="Rectangle 34"/>
          <p:cNvSpPr/>
          <p:nvPr/>
        </p:nvSpPr>
        <p:spPr>
          <a:xfrm>
            <a:off x="3187801" y="3207695"/>
            <a:ext cx="603506" cy="308388"/>
          </a:xfrm>
          <a:prstGeom prst="rect">
            <a:avLst/>
          </a:prstGeom>
          <a:solidFill>
            <a:srgbClr val="FF0000">
              <a:alpha val="92000"/>
            </a:srgbClr>
          </a:solidFill>
          <a:ln w="3175">
            <a:solidFill>
              <a:srgbClr val="FFC000"/>
            </a:solidFill>
          </a:ln>
        </p:spPr>
        <p:txBody>
          <a:bodyPr wrap="square" lIns="107287" tIns="53643" rIns="107287" bIns="53643" rtlCol="0">
            <a:spAutoFit/>
          </a:bodyPr>
          <a:lstStyle/>
          <a:p>
            <a:r>
              <a:rPr lang="en-US" sz="1300" dirty="0">
                <a:solidFill>
                  <a:schemeClr val="bg1"/>
                </a:solidFill>
                <a:latin typeface="Arial" panose="020B0604020202020204" pitchFamily="34" charset="0"/>
                <a:cs typeface="Arial" panose="020B0604020202020204" pitchFamily="34" charset="0"/>
              </a:rPr>
              <a:t>PS4</a:t>
            </a:r>
            <a:endParaRPr lang="en-GB" sz="1300" dirty="0">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a:off x="-24583" y="2747369"/>
            <a:ext cx="603506" cy="308388"/>
          </a:xfrm>
          <a:prstGeom prst="rect">
            <a:avLst/>
          </a:prstGeom>
          <a:solidFill>
            <a:srgbClr val="00B050">
              <a:alpha val="92000"/>
            </a:srgbClr>
          </a:solidFill>
          <a:ln w="3175">
            <a:solidFill>
              <a:srgbClr val="FFC000"/>
            </a:solidFill>
          </a:ln>
        </p:spPr>
        <p:txBody>
          <a:bodyPr wrap="square" lIns="107287" tIns="53643" rIns="107287" bIns="53643" rtlCol="0">
            <a:spAutoFit/>
          </a:bodyPr>
          <a:lstStyle/>
          <a:p>
            <a:r>
              <a:rPr lang="en-US" sz="1300" dirty="0">
                <a:solidFill>
                  <a:schemeClr val="bg1"/>
                </a:solidFill>
                <a:latin typeface="Arial" panose="020B0604020202020204" pitchFamily="34" charset="0"/>
                <a:cs typeface="Arial" panose="020B0604020202020204" pitchFamily="34" charset="0"/>
              </a:rPr>
              <a:t>PS1</a:t>
            </a:r>
            <a:endParaRPr lang="en-GB" sz="1300" dirty="0">
              <a:solidFill>
                <a:schemeClr val="bg1"/>
              </a:solidFill>
              <a:latin typeface="Arial" panose="020B0604020202020204" pitchFamily="34" charset="0"/>
              <a:cs typeface="Arial" panose="020B0604020202020204" pitchFamily="34" charset="0"/>
            </a:endParaRPr>
          </a:p>
        </p:txBody>
      </p:sp>
      <p:sp>
        <p:nvSpPr>
          <p:cNvPr id="37" name="Rectangle 36"/>
          <p:cNvSpPr/>
          <p:nvPr/>
        </p:nvSpPr>
        <p:spPr>
          <a:xfrm>
            <a:off x="8299623" y="1988626"/>
            <a:ext cx="603506" cy="308388"/>
          </a:xfrm>
          <a:prstGeom prst="rect">
            <a:avLst/>
          </a:prstGeom>
          <a:solidFill>
            <a:srgbClr val="FFFF00">
              <a:alpha val="92000"/>
            </a:srgbClr>
          </a:solidFill>
          <a:ln w="3175">
            <a:solidFill>
              <a:srgbClr val="FFC000"/>
            </a:solidFill>
          </a:ln>
        </p:spPr>
        <p:txBody>
          <a:bodyPr wrap="square" lIns="107287" tIns="53643" rIns="107287" bIns="53643" rtlCol="0">
            <a:spAutoFit/>
          </a:bodyPr>
          <a:lstStyle/>
          <a:p>
            <a:r>
              <a:rPr lang="en-US" sz="1300" dirty="0">
                <a:latin typeface="Arial" panose="020B0604020202020204" pitchFamily="34" charset="0"/>
                <a:cs typeface="Arial" panose="020B0604020202020204" pitchFamily="34" charset="0"/>
              </a:rPr>
              <a:t>PS3</a:t>
            </a:r>
            <a:endParaRPr lang="en-GB" sz="1300" dirty="0">
              <a:latin typeface="Arial" panose="020B0604020202020204" pitchFamily="34" charset="0"/>
              <a:cs typeface="Arial" panose="020B0604020202020204" pitchFamily="34" charset="0"/>
            </a:endParaRPr>
          </a:p>
        </p:txBody>
      </p:sp>
      <p:sp>
        <p:nvSpPr>
          <p:cNvPr id="38" name="Rectangle 37"/>
          <p:cNvSpPr/>
          <p:nvPr/>
        </p:nvSpPr>
        <p:spPr>
          <a:xfrm>
            <a:off x="7766283" y="672144"/>
            <a:ext cx="1271754" cy="308388"/>
          </a:xfrm>
          <a:prstGeom prst="rect">
            <a:avLst/>
          </a:prstGeom>
          <a:solidFill>
            <a:srgbClr val="12ECD2">
              <a:alpha val="91765"/>
            </a:srgbClr>
          </a:solidFill>
          <a:ln w="3175">
            <a:solidFill>
              <a:srgbClr val="FFC000"/>
            </a:solidFill>
          </a:ln>
        </p:spPr>
        <p:txBody>
          <a:bodyPr wrap="square" lIns="107287" tIns="53643" rIns="107287" bIns="53643" rtlCol="0">
            <a:spAutoFit/>
          </a:bodyPr>
          <a:lstStyle/>
          <a:p>
            <a:r>
              <a:rPr lang="en-US" sz="1300" dirty="0" smtClean="0">
                <a:solidFill>
                  <a:schemeClr val="bg1"/>
                </a:solidFill>
                <a:latin typeface="Arial" panose="020B0604020202020204" pitchFamily="34" charset="0"/>
                <a:cs typeface="Arial" panose="020B0604020202020204" pitchFamily="34" charset="0"/>
              </a:rPr>
              <a:t>Upper Port</a:t>
            </a:r>
            <a:endParaRPr lang="en-GB" sz="1300" dirty="0">
              <a:solidFill>
                <a:schemeClr val="bg1"/>
              </a:solidFill>
              <a:latin typeface="Arial" panose="020B0604020202020204" pitchFamily="34" charset="0"/>
              <a:cs typeface="Arial" panose="020B0604020202020204" pitchFamily="34" charset="0"/>
            </a:endParaRPr>
          </a:p>
        </p:txBody>
      </p:sp>
      <p:sp>
        <p:nvSpPr>
          <p:cNvPr id="39" name="Rectangle 38"/>
          <p:cNvSpPr/>
          <p:nvPr/>
        </p:nvSpPr>
        <p:spPr>
          <a:xfrm>
            <a:off x="439139" y="4594644"/>
            <a:ext cx="2606430" cy="276999"/>
          </a:xfrm>
          <a:prstGeom prst="rect">
            <a:avLst/>
          </a:prstGeom>
          <a:solidFill>
            <a:schemeClr val="bg1">
              <a:lumMod val="75000"/>
            </a:schemeClr>
          </a:solidFill>
        </p:spPr>
        <p:txBody>
          <a:bodyPr wrap="square">
            <a:spAutoFit/>
          </a:bodyPr>
          <a:lstStyle/>
          <a:p>
            <a:pPr algn="ctr"/>
            <a:r>
              <a:rPr lang="en-US" sz="1200" dirty="0" smtClean="0">
                <a:solidFill>
                  <a:srgbClr val="0033CC"/>
                </a:solidFill>
                <a:latin typeface="Calibri" panose="020F0502020204030204" pitchFamily="34" charset="0"/>
              </a:rPr>
              <a:t>Completion of manufacturing</a:t>
            </a:r>
            <a:endParaRPr lang="en-US" sz="1200" dirty="0">
              <a:solidFill>
                <a:srgbClr val="0033CC"/>
              </a:solidFill>
              <a:latin typeface="Calibri" panose="020F0502020204030204" pitchFamily="34" charset="0"/>
            </a:endParaRPr>
          </a:p>
        </p:txBody>
      </p:sp>
      <p:sp>
        <p:nvSpPr>
          <p:cNvPr id="40" name="Rectangle 39"/>
          <p:cNvSpPr/>
          <p:nvPr/>
        </p:nvSpPr>
        <p:spPr>
          <a:xfrm>
            <a:off x="7766283" y="957225"/>
            <a:ext cx="1271754" cy="646331"/>
          </a:xfrm>
          <a:prstGeom prst="rect">
            <a:avLst/>
          </a:prstGeom>
          <a:solidFill>
            <a:schemeClr val="bg1">
              <a:lumMod val="75000"/>
            </a:schemeClr>
          </a:solidFill>
        </p:spPr>
        <p:txBody>
          <a:bodyPr wrap="square">
            <a:spAutoFit/>
          </a:bodyPr>
          <a:lstStyle/>
          <a:p>
            <a:pPr algn="ctr"/>
            <a:r>
              <a:rPr lang="en-GB" sz="1200" dirty="0" smtClean="0">
                <a:solidFill>
                  <a:srgbClr val="0033CC"/>
                </a:solidFill>
                <a:latin typeface="Calibri" panose="020F0502020204030204" pitchFamily="34" charset="0"/>
              </a:rPr>
              <a:t>Delivered </a:t>
            </a:r>
          </a:p>
          <a:p>
            <a:pPr algn="ctr"/>
            <a:r>
              <a:rPr lang="en-GB" sz="1200" dirty="0" smtClean="0">
                <a:solidFill>
                  <a:srgbClr val="0033CC"/>
                </a:solidFill>
                <a:latin typeface="Calibri" panose="020F0502020204030204" pitchFamily="34" charset="0"/>
              </a:rPr>
              <a:t>from MDT (RF)</a:t>
            </a:r>
          </a:p>
          <a:p>
            <a:pPr algn="ctr"/>
            <a:r>
              <a:rPr lang="en-GB" sz="1200" dirty="0" smtClean="0">
                <a:solidFill>
                  <a:srgbClr val="0033CC"/>
                </a:solidFill>
                <a:latin typeface="Calibri" panose="020F0502020204030204" pitchFamily="34" charset="0"/>
              </a:rPr>
              <a:t> to HHI (KO)</a:t>
            </a:r>
            <a:endParaRPr lang="en-GB" sz="1200" dirty="0">
              <a:solidFill>
                <a:srgbClr val="0033CC"/>
              </a:solidFill>
              <a:latin typeface="Calibri" panose="020F0502020204030204" pitchFamily="34" charset="0"/>
            </a:endParaRPr>
          </a:p>
        </p:txBody>
      </p:sp>
      <p:pic>
        <p:nvPicPr>
          <p:cNvPr id="41" name="Picture 40"/>
          <p:cNvPicPr>
            <a:picLocks noChangeAspect="1"/>
          </p:cNvPicPr>
          <p:nvPr/>
        </p:nvPicPr>
        <p:blipFill rotWithShape="1">
          <a:blip r:embed="rId9" cstate="print">
            <a:extLst>
              <a:ext uri="{28A0092B-C50C-407E-A947-70E740481C1C}">
                <a14:useLocalDpi xmlns:a14="http://schemas.microsoft.com/office/drawing/2010/main" xmlns="" val="0"/>
              </a:ext>
            </a:extLst>
          </a:blip>
          <a:srcRect l="11785" t="11068" r="10697" b="5694"/>
          <a:stretch/>
        </p:blipFill>
        <p:spPr>
          <a:xfrm>
            <a:off x="614429" y="813678"/>
            <a:ext cx="2151146" cy="1539898"/>
          </a:xfrm>
          <a:prstGeom prst="rect">
            <a:avLst/>
          </a:prstGeom>
          <a:ln w="28575">
            <a:solidFill>
              <a:srgbClr val="0033CC"/>
            </a:solidFill>
          </a:ln>
        </p:spPr>
      </p:pic>
      <p:sp>
        <p:nvSpPr>
          <p:cNvPr id="42" name="Rectangle 41"/>
          <p:cNvSpPr/>
          <p:nvPr/>
        </p:nvSpPr>
        <p:spPr>
          <a:xfrm>
            <a:off x="-24583" y="826338"/>
            <a:ext cx="603506" cy="308388"/>
          </a:xfrm>
          <a:prstGeom prst="rect">
            <a:avLst/>
          </a:prstGeom>
          <a:solidFill>
            <a:srgbClr val="0033CC">
              <a:alpha val="92000"/>
            </a:srgbClr>
          </a:solidFill>
          <a:ln w="3175">
            <a:solidFill>
              <a:srgbClr val="FFC000"/>
            </a:solidFill>
          </a:ln>
        </p:spPr>
        <p:txBody>
          <a:bodyPr wrap="square" lIns="107287" tIns="53643" rIns="107287" bIns="53643" rtlCol="0">
            <a:spAutoFit/>
          </a:bodyPr>
          <a:lstStyle/>
          <a:p>
            <a:r>
              <a:rPr lang="en-US" sz="1300" dirty="0" smtClean="0">
                <a:solidFill>
                  <a:schemeClr val="bg1"/>
                </a:solidFill>
                <a:latin typeface="Arial" panose="020B0604020202020204" pitchFamily="34" charset="0"/>
                <a:cs typeface="Arial" panose="020B0604020202020204" pitchFamily="34" charset="0"/>
              </a:rPr>
              <a:t>PS2</a:t>
            </a:r>
            <a:endParaRPr lang="en-GB" sz="1300" dirty="0">
              <a:solidFill>
                <a:schemeClr val="bg1"/>
              </a:solidFill>
              <a:latin typeface="Arial" panose="020B0604020202020204" pitchFamily="34" charset="0"/>
              <a:cs typeface="Arial" panose="020B0604020202020204" pitchFamily="34" charset="0"/>
            </a:endParaRPr>
          </a:p>
        </p:txBody>
      </p:sp>
      <p:sp>
        <p:nvSpPr>
          <p:cNvPr id="43" name="Rectangle 42"/>
          <p:cNvSpPr/>
          <p:nvPr/>
        </p:nvSpPr>
        <p:spPr>
          <a:xfrm>
            <a:off x="7798071" y="3817998"/>
            <a:ext cx="1271754" cy="308388"/>
          </a:xfrm>
          <a:prstGeom prst="rect">
            <a:avLst/>
          </a:prstGeom>
          <a:solidFill>
            <a:srgbClr val="C7410B">
              <a:alpha val="91765"/>
            </a:srgbClr>
          </a:solidFill>
          <a:ln w="3175">
            <a:solidFill>
              <a:srgbClr val="FFC000"/>
            </a:solidFill>
          </a:ln>
        </p:spPr>
        <p:txBody>
          <a:bodyPr wrap="square" lIns="107287" tIns="53643" rIns="107287" bIns="53643" rtlCol="0">
            <a:spAutoFit/>
          </a:bodyPr>
          <a:lstStyle/>
          <a:p>
            <a:r>
              <a:rPr lang="en-US" sz="1300" dirty="0" smtClean="0">
                <a:solidFill>
                  <a:schemeClr val="bg1"/>
                </a:solidFill>
                <a:latin typeface="Arial" panose="020B0604020202020204" pitchFamily="34" charset="0"/>
                <a:cs typeface="Arial" panose="020B0604020202020204" pitchFamily="34" charset="0"/>
              </a:rPr>
              <a:t>Lower Port</a:t>
            </a:r>
            <a:endParaRPr lang="en-GB" sz="1300" dirty="0">
              <a:solidFill>
                <a:schemeClr val="bg1"/>
              </a:solidFill>
              <a:latin typeface="Arial" panose="020B0604020202020204" pitchFamily="34" charset="0"/>
              <a:cs typeface="Arial" panose="020B0604020202020204" pitchFamily="34" charset="0"/>
            </a:endParaRPr>
          </a:p>
        </p:txBody>
      </p:sp>
      <p:sp>
        <p:nvSpPr>
          <p:cNvPr id="44" name="Rectangle 43"/>
          <p:cNvSpPr/>
          <p:nvPr/>
        </p:nvSpPr>
        <p:spPr>
          <a:xfrm>
            <a:off x="7804705" y="4126386"/>
            <a:ext cx="1271754" cy="461665"/>
          </a:xfrm>
          <a:prstGeom prst="rect">
            <a:avLst/>
          </a:prstGeom>
          <a:solidFill>
            <a:schemeClr val="bg1">
              <a:lumMod val="75000"/>
            </a:schemeClr>
          </a:solidFill>
        </p:spPr>
        <p:txBody>
          <a:bodyPr wrap="square">
            <a:spAutoFit/>
          </a:bodyPr>
          <a:lstStyle/>
          <a:p>
            <a:pPr algn="ctr"/>
            <a:r>
              <a:rPr lang="en-GB" sz="1200" dirty="0" smtClean="0">
                <a:solidFill>
                  <a:srgbClr val="0033CC"/>
                </a:solidFill>
                <a:latin typeface="Calibri" panose="020F0502020204030204" pitchFamily="34" charset="0"/>
              </a:rPr>
              <a:t>Manufactured </a:t>
            </a:r>
          </a:p>
          <a:p>
            <a:pPr algn="ctr"/>
            <a:r>
              <a:rPr lang="en-GB" sz="1200" dirty="0" smtClean="0">
                <a:solidFill>
                  <a:srgbClr val="0033CC"/>
                </a:solidFill>
                <a:latin typeface="Calibri" panose="020F0502020204030204" pitchFamily="34" charset="0"/>
              </a:rPr>
              <a:t>by HHI (KO)</a:t>
            </a:r>
            <a:endParaRPr lang="en-GB" sz="1200" dirty="0">
              <a:solidFill>
                <a:srgbClr val="0033CC"/>
              </a:solidFill>
              <a:latin typeface="Calibri" panose="020F0502020204030204" pitchFamily="34" charset="0"/>
            </a:endParaRPr>
          </a:p>
        </p:txBody>
      </p:sp>
      <p:sp>
        <p:nvSpPr>
          <p:cNvPr id="27"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Vacuum Vessel Manufacturing</a:t>
            </a:r>
            <a:endParaRPr lang="en-US" sz="3000" b="1" dirty="0">
              <a:solidFill>
                <a:srgbClr val="000090"/>
              </a:solidFill>
              <a:latin typeface="Arial" charset="0"/>
              <a:cs typeface="+mn-cs"/>
            </a:endParaRPr>
          </a:p>
        </p:txBody>
      </p:sp>
      <p:sp>
        <p:nvSpPr>
          <p:cNvPr id="28" name="TextBox 27"/>
          <p:cNvSpPr txBox="1"/>
          <p:nvPr/>
        </p:nvSpPr>
        <p:spPr>
          <a:xfrm>
            <a:off x="1547664" y="5391653"/>
            <a:ext cx="6048672" cy="646331"/>
          </a:xfrm>
          <a:prstGeom prst="rect">
            <a:avLst/>
          </a:prstGeom>
          <a:solidFill>
            <a:srgbClr val="D9D9D9"/>
          </a:solidFill>
          <a:ln w="3175">
            <a:no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pPr algn="ctr"/>
            <a:r>
              <a:rPr lang="en-GB" sz="1800" dirty="0" smtClean="0">
                <a:solidFill>
                  <a:srgbClr val="000090"/>
                </a:solidFill>
              </a:rPr>
              <a:t>Manufacturing of the first Vacuum Vessel sector (#6) is ~80% complete in Korea</a:t>
            </a:r>
          </a:p>
        </p:txBody>
      </p:sp>
      <p:pic>
        <p:nvPicPr>
          <p:cNvPr id="46" name="Picture 14"/>
          <p:cNvPicPr preferRelativeResize="0">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297363" y="514327"/>
            <a:ext cx="549275" cy="33813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6101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Vacuum Vessel Manufacturing</a:t>
            </a:r>
            <a:endParaRPr lang="en-US" sz="3000" b="1" dirty="0">
              <a:solidFill>
                <a:srgbClr val="000090"/>
              </a:solidFill>
              <a:latin typeface="Arial" charset="0"/>
              <a:cs typeface="+mn-cs"/>
            </a:endParaRPr>
          </a:p>
        </p:txBody>
      </p:sp>
      <p:grpSp>
        <p:nvGrpSpPr>
          <p:cNvPr id="19" name="Group 18"/>
          <p:cNvGrpSpPr/>
          <p:nvPr/>
        </p:nvGrpSpPr>
        <p:grpSpPr>
          <a:xfrm>
            <a:off x="8446230" y="1252843"/>
            <a:ext cx="609847" cy="408661"/>
            <a:chOff x="456813" y="195262"/>
            <a:chExt cx="609847" cy="408661"/>
          </a:xfrm>
        </p:grpSpPr>
        <p:pic>
          <p:nvPicPr>
            <p:cNvPr id="20" name="Picture 2" descr="Image result for eu fla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56813" y="195262"/>
              <a:ext cx="609847" cy="408661"/>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a:spLocks noChangeArrowheads="1"/>
            </p:cNvSpPr>
            <p:nvPr/>
          </p:nvSpPr>
          <p:spPr bwMode="auto">
            <a:xfrm>
              <a:off x="467544" y="203813"/>
              <a:ext cx="576262" cy="400110"/>
            </a:xfrm>
            <a:prstGeom prst="rect">
              <a:avLst/>
            </a:prstGeom>
            <a:noFill/>
            <a:ln w="19050">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pic>
        <p:nvPicPr>
          <p:cNvPr id="2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4" y="577988"/>
            <a:ext cx="589650" cy="392117"/>
          </a:xfrm>
          <a:prstGeom prst="rect">
            <a:avLst/>
          </a:prstGeom>
          <a:ln>
            <a:solidFill>
              <a:schemeClr val="tx1"/>
            </a:solidFill>
          </a:ln>
        </p:spPr>
      </p:pic>
      <p:pic>
        <p:nvPicPr>
          <p:cNvPr id="24" name="Grafik 11" descr="C:\Users\G20922\Desktop\Ablage\Bilder\IMG_0510 [Desktop Auflösung].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822" y="577988"/>
            <a:ext cx="2369018" cy="2058924"/>
          </a:xfrm>
          <a:prstGeom prst="rect">
            <a:avLst/>
          </a:prstGeom>
          <a:noFill/>
          <a:ln>
            <a:noFill/>
          </a:ln>
        </p:spPr>
      </p:pic>
      <p:sp>
        <p:nvSpPr>
          <p:cNvPr id="25" name="TextBox 24"/>
          <p:cNvSpPr txBox="1"/>
          <p:nvPr/>
        </p:nvSpPr>
        <p:spPr>
          <a:xfrm>
            <a:off x="3180686" y="690173"/>
            <a:ext cx="2448272" cy="646331"/>
          </a:xfrm>
          <a:prstGeom prst="rect">
            <a:avLst/>
          </a:prstGeom>
          <a:solidFill>
            <a:srgbClr val="D9D9D9"/>
          </a:solidFill>
          <a:ln w="3175">
            <a:no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r>
              <a:rPr lang="en-GB" sz="1800" dirty="0" smtClean="0">
                <a:solidFill>
                  <a:srgbClr val="000090"/>
                </a:solidFill>
              </a:rPr>
              <a:t>RF manufacturing port extensions</a:t>
            </a:r>
          </a:p>
        </p:txBody>
      </p:sp>
      <p:pic>
        <p:nvPicPr>
          <p:cNvPr id="26" name="Picture 2" descr="http://www.iter.org/doc/all/content/com/gallery/media/2%20-%20manufacturing%20underway/03_vv_print_1.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0098" y="2725615"/>
            <a:ext cx="4233882" cy="3516923"/>
          </a:xfrm>
          <a:prstGeom prst="rect">
            <a:avLst/>
          </a:prstGeom>
          <a:noFill/>
          <a:ln>
            <a:solidFill>
              <a:srgbClr val="FFC000"/>
            </a:solidFill>
          </a:ln>
          <a:extLst>
            <a:ext uri="{909E8E84-426E-40dd-AFC4-6F175D3DCCD1}">
              <a14:hiddenFill xmlns:a14="http://schemas.microsoft.com/office/drawing/2010/main" xmlns="">
                <a:solidFill>
                  <a:srgbClr val="FFFFFF"/>
                </a:solidFill>
              </a14:hiddenFill>
            </a:ext>
          </a:extLst>
        </p:spPr>
      </p:pic>
      <p:pic>
        <p:nvPicPr>
          <p:cNvPr id="11" name="Picture 2" descr="T:\VV-Project-Pictures\Various pictures of WTO\WTO_Workshop_Tour_September_2017\Pic_001.JPG"/>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4337067" y="1699846"/>
            <a:ext cx="4719010" cy="313416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4386384" y="5257406"/>
            <a:ext cx="4650111" cy="646331"/>
          </a:xfrm>
          <a:prstGeom prst="rect">
            <a:avLst/>
          </a:prstGeom>
          <a:solidFill>
            <a:srgbClr val="D9D9D9"/>
          </a:solidFill>
          <a:ln w="3175">
            <a:no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pPr algn="ctr"/>
            <a:r>
              <a:rPr lang="en-GB" sz="1800" dirty="0" smtClean="0">
                <a:solidFill>
                  <a:srgbClr val="000090"/>
                </a:solidFill>
              </a:rPr>
              <a:t>Manufacturing of first EU Vacuum Vessel sector (#5) is ~50% complete</a:t>
            </a:r>
          </a:p>
        </p:txBody>
      </p:sp>
    </p:spTree>
    <p:extLst>
      <p:ext uri="{BB962C8B-B14F-4D97-AF65-F5344CB8AC3E}">
        <p14:creationId xmlns:p14="http://schemas.microsoft.com/office/powerpoint/2010/main" xmlns="" val="28653787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yostat_smal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119" y="699187"/>
            <a:ext cx="5677055" cy="4096692"/>
          </a:xfrm>
          <a:prstGeom prst="rect">
            <a:avLst/>
          </a:prstGeom>
        </p:spPr>
      </p:pic>
      <p:sp>
        <p:nvSpPr>
          <p:cNvPr id="37889" name="Text Box 6"/>
          <p:cNvSpPr txBox="1">
            <a:spLocks noChangeArrowheads="1"/>
          </p:cNvSpPr>
          <p:nvPr/>
        </p:nvSpPr>
        <p:spPr bwMode="auto">
          <a:xfrm>
            <a:off x="6104793" y="1143977"/>
            <a:ext cx="1025525"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spcBef>
                <a:spcPct val="40000"/>
              </a:spcBef>
            </a:pPr>
            <a:r>
              <a:rPr lang="en-US" sz="1600" dirty="0">
                <a:solidFill>
                  <a:srgbClr val="0000FF"/>
                </a:solidFill>
                <a:latin typeface="Arial" charset="0"/>
                <a:ea typeface="MS PGothic" charset="0"/>
                <a:cs typeface="MS PGothic" charset="0"/>
              </a:rPr>
              <a:t>Top Lid</a:t>
            </a:r>
            <a:endParaRPr lang="en-GB" sz="1600" dirty="0">
              <a:solidFill>
                <a:srgbClr val="0000FF"/>
              </a:solidFill>
              <a:latin typeface="Times New Roman" charset="0"/>
              <a:ea typeface="MS PGothic" charset="0"/>
              <a:cs typeface="MS PGothic" charset="0"/>
            </a:endParaRPr>
          </a:p>
        </p:txBody>
      </p:sp>
      <p:sp>
        <p:nvSpPr>
          <p:cNvPr id="37890" name="Text Box 7"/>
          <p:cNvSpPr txBox="1">
            <a:spLocks noChangeArrowheads="1"/>
          </p:cNvSpPr>
          <p:nvPr/>
        </p:nvSpPr>
        <p:spPr bwMode="auto">
          <a:xfrm>
            <a:off x="6080981" y="2288565"/>
            <a:ext cx="1071562"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spcBef>
                <a:spcPct val="40000"/>
              </a:spcBef>
            </a:pPr>
            <a:r>
              <a:rPr lang="en-US" sz="1600" dirty="0">
                <a:solidFill>
                  <a:srgbClr val="0000FF"/>
                </a:solidFill>
                <a:latin typeface="Arial" charset="0"/>
                <a:ea typeface="MS PGothic" charset="0"/>
                <a:cs typeface="MS PGothic" charset="0"/>
              </a:rPr>
              <a:t>Upper Cylinder</a:t>
            </a:r>
            <a:endParaRPr lang="en-GB" sz="1600" dirty="0">
              <a:solidFill>
                <a:srgbClr val="0000FF"/>
              </a:solidFill>
              <a:latin typeface="Times New Roman" charset="0"/>
              <a:ea typeface="MS PGothic" charset="0"/>
              <a:cs typeface="MS PGothic" charset="0"/>
            </a:endParaRPr>
          </a:p>
        </p:txBody>
      </p:sp>
      <p:sp>
        <p:nvSpPr>
          <p:cNvPr id="37891" name="Text Box 8"/>
          <p:cNvSpPr txBox="1">
            <a:spLocks noChangeArrowheads="1"/>
          </p:cNvSpPr>
          <p:nvPr/>
        </p:nvSpPr>
        <p:spPr bwMode="auto">
          <a:xfrm>
            <a:off x="6060343" y="3331552"/>
            <a:ext cx="1000125"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spcBef>
                <a:spcPct val="40000"/>
              </a:spcBef>
            </a:pPr>
            <a:r>
              <a:rPr lang="en-US" sz="1600" dirty="0">
                <a:solidFill>
                  <a:srgbClr val="0000FF"/>
                </a:solidFill>
                <a:latin typeface="Arial" charset="0"/>
                <a:ea typeface="MS PGothic" charset="0"/>
                <a:cs typeface="MS PGothic" charset="0"/>
              </a:rPr>
              <a:t>Lower Cylinder</a:t>
            </a:r>
            <a:endParaRPr lang="en-GB" sz="1600" dirty="0">
              <a:solidFill>
                <a:srgbClr val="0000FF"/>
              </a:solidFill>
              <a:latin typeface="Times New Roman" charset="0"/>
              <a:ea typeface="MS PGothic" charset="0"/>
              <a:cs typeface="MS PGothic" charset="0"/>
            </a:endParaRPr>
          </a:p>
        </p:txBody>
      </p:sp>
      <p:sp>
        <p:nvSpPr>
          <p:cNvPr id="37892" name="Text Box 9"/>
          <p:cNvSpPr txBox="1">
            <a:spLocks noChangeArrowheads="1"/>
          </p:cNvSpPr>
          <p:nvPr/>
        </p:nvSpPr>
        <p:spPr bwMode="auto">
          <a:xfrm>
            <a:off x="6104793" y="4733315"/>
            <a:ext cx="1055092"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spcBef>
                <a:spcPct val="40000"/>
              </a:spcBef>
            </a:pPr>
            <a:r>
              <a:rPr lang="en-US" sz="1600" dirty="0">
                <a:solidFill>
                  <a:srgbClr val="0000FF"/>
                </a:solidFill>
                <a:latin typeface="Arial" charset="0"/>
                <a:ea typeface="MS PGothic" charset="0"/>
                <a:cs typeface="MS PGothic" charset="0"/>
              </a:rPr>
              <a:t>Base Section</a:t>
            </a:r>
            <a:endParaRPr lang="en-GB" sz="1600" dirty="0">
              <a:solidFill>
                <a:srgbClr val="0000FF"/>
              </a:solidFill>
              <a:latin typeface="Times New Roman" charset="0"/>
              <a:ea typeface="MS PGothic" charset="0"/>
              <a:cs typeface="MS PGothic" charset="0"/>
            </a:endParaRPr>
          </a:p>
        </p:txBody>
      </p:sp>
      <p:sp>
        <p:nvSpPr>
          <p:cNvPr id="37894" name="Rectangle 12"/>
          <p:cNvSpPr>
            <a:spLocks noChangeArrowheads="1"/>
          </p:cNvSpPr>
          <p:nvPr/>
        </p:nvSpPr>
        <p:spPr bwMode="auto">
          <a:xfrm>
            <a:off x="35496" y="4897367"/>
            <a:ext cx="5688632" cy="127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spcBef>
                <a:spcPts val="1000"/>
              </a:spcBef>
              <a:buFont typeface="Arial" charset="0"/>
              <a:buChar char="•"/>
            </a:pPr>
            <a:r>
              <a:rPr lang="en-GB" sz="2000" b="1" dirty="0">
                <a:solidFill>
                  <a:srgbClr val="000090"/>
                </a:solidFill>
                <a:latin typeface="Arial" charset="0"/>
                <a:cs typeface="Arial" charset="0"/>
              </a:rPr>
              <a:t>304L Stainless </a:t>
            </a:r>
            <a:r>
              <a:rPr lang="en-GB" sz="2000" b="1" dirty="0" smtClean="0">
                <a:solidFill>
                  <a:srgbClr val="000090"/>
                </a:solidFill>
                <a:latin typeface="Arial" charset="0"/>
                <a:cs typeface="Arial" charset="0"/>
              </a:rPr>
              <a:t>steel, 40 </a:t>
            </a:r>
            <a:r>
              <a:rPr lang="en-GB" sz="2000" b="1" dirty="0">
                <a:solidFill>
                  <a:srgbClr val="000090"/>
                </a:solidFill>
                <a:latin typeface="Arial" charset="0"/>
                <a:cs typeface="Arial" charset="0"/>
              </a:rPr>
              <a:t>– 180 mm thick</a:t>
            </a:r>
          </a:p>
          <a:p>
            <a:pPr marL="285750" indent="-285750">
              <a:spcBef>
                <a:spcPts val="1000"/>
              </a:spcBef>
              <a:buFont typeface="Arial" charset="0"/>
              <a:buChar char="•"/>
            </a:pPr>
            <a:r>
              <a:rPr lang="en-GB" sz="2000" b="1" dirty="0" smtClean="0">
                <a:solidFill>
                  <a:srgbClr val="000090"/>
                </a:solidFill>
                <a:latin typeface="Arial" charset="0"/>
                <a:cs typeface="Arial" charset="0"/>
              </a:rPr>
              <a:t>Weight: </a:t>
            </a:r>
            <a:r>
              <a:rPr lang="en-GB" sz="2000" b="1" dirty="0">
                <a:solidFill>
                  <a:srgbClr val="000090"/>
                </a:solidFill>
                <a:latin typeface="Arial" charset="0"/>
                <a:cs typeface="Arial" charset="0"/>
              </a:rPr>
              <a:t>~3500 tonnes</a:t>
            </a:r>
          </a:p>
          <a:p>
            <a:pPr marL="285750" indent="-285750">
              <a:spcBef>
                <a:spcPts val="1000"/>
              </a:spcBef>
              <a:buFont typeface="Arial" charset="0"/>
              <a:buChar char="•"/>
            </a:pPr>
            <a:r>
              <a:rPr lang="en-GB" sz="2000" b="1" dirty="0">
                <a:solidFill>
                  <a:srgbClr val="000090"/>
                </a:solidFill>
                <a:latin typeface="Arial" charset="0"/>
                <a:cs typeface="Arial" charset="0"/>
              </a:rPr>
              <a:t>Transfers loads to tokamak complex floor </a:t>
            </a:r>
          </a:p>
        </p:txBody>
      </p:sp>
      <p:pic>
        <p:nvPicPr>
          <p:cNvPr id="37895" name="Picture 11"/>
          <p:cNvPicPr>
            <a:picLocks noChangeAspect="1"/>
          </p:cNvPicPr>
          <p:nvPr/>
        </p:nvPicPr>
        <p:blipFill>
          <a:blip r:embed="rId4">
            <a:extLst>
              <a:ext uri="{28A0092B-C50C-407E-A947-70E740481C1C}">
                <a14:useLocalDpi xmlns:a14="http://schemas.microsoft.com/office/drawing/2010/main" xmlns="" val="0"/>
              </a:ext>
            </a:extLst>
          </a:blip>
          <a:srcRect l="12456" r="16785"/>
          <a:stretch>
            <a:fillRect/>
          </a:stretch>
        </p:blipFill>
        <p:spPr bwMode="auto">
          <a:xfrm>
            <a:off x="6944581" y="666140"/>
            <a:ext cx="2195512" cy="496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Cryostat</a:t>
            </a:r>
            <a:endParaRPr lang="en-US" sz="3000" b="1" dirty="0">
              <a:solidFill>
                <a:srgbClr val="000090"/>
              </a:solidFill>
              <a:latin typeface="Arial" charset="0"/>
              <a:cs typeface="+mn-cs"/>
            </a:endParaRPr>
          </a:p>
        </p:txBody>
      </p:sp>
      <p:pic>
        <p:nvPicPr>
          <p:cNvPr id="37898" name="Picture 21" descr="Inde"/>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9119" y="699187"/>
            <a:ext cx="550863"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94748780"/>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nouxr\Documents\Work\En Cours\COCONUT AND WELDING\OK\OK_OK\Sector_welding_cryostat_IMOW_NWSL.jpg"/>
          <p:cNvPicPr>
            <a:picLocks noChangeAspect="1" noChangeArrowheads="1"/>
          </p:cNvPicPr>
          <p:nvPr/>
        </p:nvPicPr>
        <p:blipFill rotWithShape="1">
          <a:blip r:embed="rId2" cstate="print">
            <a:extLst>
              <a:ext uri="{28A0092B-C50C-407E-A947-70E740481C1C}">
                <a14:useLocalDpi xmlns:a14="http://schemas.microsoft.com/office/drawing/2010/main" xmlns=""/>
              </a:ext>
            </a:extLst>
          </a:blip>
          <a:srcRect/>
          <a:stretch/>
        </p:blipFill>
        <p:spPr bwMode="auto">
          <a:xfrm>
            <a:off x="-10583" y="930159"/>
            <a:ext cx="4525056" cy="314096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0583" y="4158242"/>
            <a:ext cx="9144000" cy="1456809"/>
          </a:xfrm>
          <a:prstGeom prst="rect">
            <a:avLst/>
          </a:prstGeom>
          <a:solidFill>
            <a:srgbClr val="D9D9D9"/>
          </a:solidFill>
          <a:ln w="3175">
            <a:noFill/>
          </a:ln>
        </p:spPr>
        <p:txBody>
          <a:bodyPr wrap="square" rtlCol="0">
            <a:spAutoFit/>
          </a:bodyPr>
          <a:lstStyle>
            <a:defPPr>
              <a:defRPr lang="en-US"/>
            </a:defPPr>
            <a:lvl1pPr>
              <a:defRPr sz="1100">
                <a:solidFill>
                  <a:schemeClr val="bg1"/>
                </a:solidFill>
                <a:latin typeface="Arial" panose="020B0604020202020204" pitchFamily="34" charset="0"/>
                <a:cs typeface="Arial" panose="020B0604020202020204" pitchFamily="34" charset="0"/>
              </a:defRPr>
            </a:lvl1pPr>
          </a:lstStyle>
          <a:p>
            <a:pPr marL="285750" indent="-285750">
              <a:buFont typeface="Arial"/>
              <a:buChar char="•"/>
            </a:pPr>
            <a:r>
              <a:rPr lang="en-GB" sz="1800" dirty="0">
                <a:solidFill>
                  <a:srgbClr val="000090"/>
                </a:solidFill>
              </a:rPr>
              <a:t>T</a:t>
            </a:r>
            <a:r>
              <a:rPr lang="en-GB" sz="1800" dirty="0" smtClean="0">
                <a:solidFill>
                  <a:srgbClr val="000090"/>
                </a:solidFill>
              </a:rPr>
              <a:t>he 30 m x 29 m cryostat is being assembled and welded on-site from elements manufactured in India:</a:t>
            </a:r>
          </a:p>
          <a:p>
            <a:pPr marL="742950" lvl="1" indent="-285750">
              <a:spcBef>
                <a:spcPts val="1000"/>
              </a:spcBef>
              <a:buFont typeface="Lucida Grande"/>
              <a:buChar char="-"/>
            </a:pPr>
            <a:r>
              <a:rPr lang="en-GB" sz="1800" b="0" dirty="0" smtClean="0">
                <a:solidFill>
                  <a:srgbClr val="000090"/>
                </a:solidFill>
                <a:latin typeface="Arial"/>
                <a:cs typeface="Arial"/>
              </a:rPr>
              <a:t>Welding operations for the base section (1,250 t) are complete (October 2016); </a:t>
            </a:r>
          </a:p>
          <a:p>
            <a:pPr marL="742950" lvl="1" indent="-285750">
              <a:spcBef>
                <a:spcPts val="1000"/>
              </a:spcBef>
              <a:buFont typeface="Lucida Grande"/>
              <a:buChar char="-"/>
            </a:pPr>
            <a:r>
              <a:rPr lang="en-GB" sz="1800" b="0" dirty="0" smtClean="0">
                <a:solidFill>
                  <a:srgbClr val="000090"/>
                </a:solidFill>
                <a:latin typeface="Arial"/>
                <a:cs typeface="Arial"/>
              </a:rPr>
              <a:t>Welding of Cryostat lower cylinder (~10 m high) is underway on-site</a:t>
            </a:r>
            <a:endParaRPr lang="en-GB" sz="1800" b="0" dirty="0">
              <a:solidFill>
                <a:srgbClr val="000090"/>
              </a:solidFill>
              <a:latin typeface="Arial"/>
              <a:cs typeface="Arial"/>
            </a:endParaRPr>
          </a:p>
        </p:txBody>
      </p:sp>
      <p:sp>
        <p:nvSpPr>
          <p:cNvPr id="7"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Cryostat Manufacturing</a:t>
            </a:r>
            <a:endParaRPr lang="en-US" sz="3000" b="1" dirty="0">
              <a:solidFill>
                <a:srgbClr val="000090"/>
              </a:solidFill>
              <a:latin typeface="Arial" charset="0"/>
              <a:cs typeface="+mn-cs"/>
            </a:endParaRPr>
          </a:p>
        </p:txBody>
      </p:sp>
      <p:pic>
        <p:nvPicPr>
          <p:cNvPr id="2" name="Picture 1" descr="cryostat_jan_18_lower_cylinder_1_small (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10989" y="936076"/>
            <a:ext cx="4649716" cy="3129134"/>
          </a:xfrm>
          <a:prstGeom prst="rect">
            <a:avLst/>
          </a:prstGeom>
        </p:spPr>
      </p:pic>
      <p:pic>
        <p:nvPicPr>
          <p:cNvPr id="6" name="Picture 21" descr="Inde"/>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950" y="513251"/>
            <a:ext cx="550863" cy="39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963796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5360" r="22109"/>
          <a:stretch/>
        </p:blipFill>
        <p:spPr>
          <a:xfrm>
            <a:off x="32722" y="1106365"/>
            <a:ext cx="3185141" cy="4991545"/>
          </a:xfrm>
          <a:prstGeom prst="rect">
            <a:avLst/>
          </a:prstGeom>
        </p:spPr>
      </p:pic>
      <p:sp>
        <p:nvSpPr>
          <p:cNvPr id="13" name="Rectangle 8"/>
          <p:cNvSpPr>
            <a:spLocks noChangeArrowheads="1"/>
          </p:cNvSpPr>
          <p:nvPr/>
        </p:nvSpPr>
        <p:spPr bwMode="auto">
          <a:xfrm>
            <a:off x="3217863" y="818709"/>
            <a:ext cx="5715000" cy="5085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nSpc>
                <a:spcPct val="120000"/>
              </a:lnSpc>
              <a:buClr>
                <a:srgbClr val="FF0000"/>
              </a:buClr>
              <a:defRPr/>
            </a:pPr>
            <a:endParaRPr lang="en-US" sz="1800" b="1" dirty="0" smtClean="0">
              <a:solidFill>
                <a:schemeClr val="tx1"/>
              </a:solidFill>
              <a:latin typeface="Verdana" charset="0"/>
              <a:ea typeface="ＭＳ Ｐゴシック" charset="0"/>
            </a:endParaRPr>
          </a:p>
        </p:txBody>
      </p:sp>
      <p:sp>
        <p:nvSpPr>
          <p:cNvPr id="5" name="Text Box 4"/>
          <p:cNvSpPr txBox="1">
            <a:spLocks noChangeArrowheads="1"/>
          </p:cNvSpPr>
          <p:nvPr/>
        </p:nvSpPr>
        <p:spPr bwMode="auto">
          <a:xfrm>
            <a:off x="611209" y="2402241"/>
            <a:ext cx="1285875" cy="338138"/>
          </a:xfrm>
          <a:prstGeom prst="rect">
            <a:avLst/>
          </a:prstGeom>
          <a:solidFill>
            <a:srgbClr val="B2B2B2">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Arial" charset="0"/>
              <a:buNone/>
              <a:defRPr/>
            </a:pPr>
            <a:r>
              <a:rPr lang="en-GB" sz="1600" b="1" dirty="0">
                <a:latin typeface="Verdana" charset="0"/>
                <a:ea typeface="ＭＳ Ｐゴシック" charset="0"/>
                <a:cs typeface="ＭＳ Ｐゴシック" charset="0"/>
              </a:rPr>
              <a:t>Beryllium</a:t>
            </a:r>
          </a:p>
        </p:txBody>
      </p:sp>
      <p:sp>
        <p:nvSpPr>
          <p:cNvPr id="6" name="Text Box 5"/>
          <p:cNvSpPr txBox="1">
            <a:spLocks noChangeArrowheads="1"/>
          </p:cNvSpPr>
          <p:nvPr/>
        </p:nvSpPr>
        <p:spPr bwMode="auto">
          <a:xfrm>
            <a:off x="636836" y="4010023"/>
            <a:ext cx="1258888" cy="338138"/>
          </a:xfrm>
          <a:prstGeom prst="rect">
            <a:avLst/>
          </a:prstGeom>
          <a:solidFill>
            <a:srgbClr val="B2B2B2">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Arial" charset="0"/>
              <a:buNone/>
              <a:defRPr/>
            </a:pPr>
            <a:r>
              <a:rPr lang="en-GB" sz="1600" b="1" dirty="0">
                <a:latin typeface="Verdana" charset="0"/>
                <a:ea typeface="ＭＳ Ｐゴシック" charset="0"/>
                <a:cs typeface="ＭＳ Ｐゴシック" charset="0"/>
              </a:rPr>
              <a:t>Tungsten</a:t>
            </a:r>
          </a:p>
        </p:txBody>
      </p:sp>
      <p:sp>
        <p:nvSpPr>
          <p:cNvPr id="7" name="Line 6"/>
          <p:cNvSpPr>
            <a:spLocks noChangeShapeType="1"/>
          </p:cNvSpPr>
          <p:nvPr/>
        </p:nvSpPr>
        <p:spPr bwMode="auto">
          <a:xfrm flipH="1">
            <a:off x="791461" y="4363457"/>
            <a:ext cx="293688" cy="8207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Font typeface="Arial" charset="0"/>
              <a:buNone/>
              <a:defRPr/>
            </a:pPr>
            <a:endParaRPr lang="en-US">
              <a:latin typeface="Verdana" charset="0"/>
              <a:ea typeface="ＭＳ Ｐゴシック" charset="0"/>
              <a:cs typeface="ＭＳ Ｐゴシック" charset="0"/>
            </a:endParaRPr>
          </a:p>
        </p:txBody>
      </p:sp>
      <p:sp>
        <p:nvSpPr>
          <p:cNvPr id="8" name="Line 7"/>
          <p:cNvSpPr>
            <a:spLocks noChangeShapeType="1"/>
          </p:cNvSpPr>
          <p:nvPr/>
        </p:nvSpPr>
        <p:spPr bwMode="auto">
          <a:xfrm flipH="1">
            <a:off x="532699" y="4353932"/>
            <a:ext cx="552450" cy="5508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Font typeface="Arial" charset="0"/>
              <a:buNone/>
              <a:defRPr/>
            </a:pPr>
            <a:endParaRPr lang="en-US">
              <a:latin typeface="Verdana" charset="0"/>
              <a:ea typeface="ＭＳ Ｐゴシック" charset="0"/>
              <a:cs typeface="ＭＳ Ｐゴシック" charset="0"/>
            </a:endParaRPr>
          </a:p>
        </p:txBody>
      </p:sp>
      <p:sp>
        <p:nvSpPr>
          <p:cNvPr id="9" name="Line 8"/>
          <p:cNvSpPr>
            <a:spLocks noChangeShapeType="1"/>
          </p:cNvSpPr>
          <p:nvPr/>
        </p:nvSpPr>
        <p:spPr bwMode="auto">
          <a:xfrm>
            <a:off x="1101024" y="4353932"/>
            <a:ext cx="95250" cy="7556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Font typeface="Arial" charset="0"/>
              <a:buNone/>
              <a:defRPr/>
            </a:pPr>
            <a:endParaRPr lang="en-US">
              <a:latin typeface="Verdana" charset="0"/>
              <a:ea typeface="ＭＳ Ｐゴシック" charset="0"/>
              <a:cs typeface="ＭＳ Ｐゴシック" charset="0"/>
            </a:endParaRPr>
          </a:p>
        </p:txBody>
      </p:sp>
      <p:pic>
        <p:nvPicPr>
          <p:cNvPr id="17" name="Picture 16" descr="C:\Users\kocanm\Desktop\Detail_view_Inboard_Blkt_Shield_module__P8UQ5Q_v1_0.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319" t="2524" r="6338" b="6194"/>
          <a:stretch/>
        </p:blipFill>
        <p:spPr bwMode="auto">
          <a:xfrm>
            <a:off x="2951819" y="1161113"/>
            <a:ext cx="2369371" cy="2299694"/>
          </a:xfrm>
          <a:prstGeom prst="rect">
            <a:avLst/>
          </a:prstGeom>
          <a:solidFill>
            <a:schemeClr val="bg1"/>
          </a:solidFill>
          <a:extLst/>
        </p:spPr>
      </p:pic>
      <p:pic>
        <p:nvPicPr>
          <p:cNvPr id="1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01770" y="3888256"/>
            <a:ext cx="3379154" cy="23243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Rectangle 2"/>
          <p:cNvSpPr txBox="1">
            <a:spLocks noChangeArrowheads="1"/>
          </p:cNvSpPr>
          <p:nvPr/>
        </p:nvSpPr>
        <p:spPr bwMode="auto">
          <a:xfrm>
            <a:off x="3041830" y="3744035"/>
            <a:ext cx="1795235" cy="313938"/>
          </a:xfrm>
          <a:prstGeom prst="rect">
            <a:avLst/>
          </a:prstGeom>
          <a:noFill/>
          <a:ln w="9525">
            <a:noFill/>
            <a:miter lim="800000"/>
            <a:headEnd/>
            <a:tailEnd/>
          </a:ln>
        </p:spPr>
        <p:txBody>
          <a:bodyPr>
            <a:prstTxWarp prst="textNoShape">
              <a:avLst/>
            </a:prstTxWarp>
          </a:bodyPr>
          <a:lstStyle/>
          <a:p>
            <a:pPr algn="ctr" eaLnBrk="0" hangingPunct="0">
              <a:spcAft>
                <a:spcPts val="600"/>
              </a:spcAft>
              <a:buSzPct val="125000"/>
              <a:defRPr/>
            </a:pPr>
            <a:r>
              <a:rPr lang="en-US" sz="2400" b="1" kern="0" dirty="0" smtClean="0">
                <a:solidFill>
                  <a:srgbClr val="FF0000"/>
                </a:solidFill>
                <a:latin typeface="Arial"/>
                <a:ea typeface="ＭＳ Ｐゴシック" pitchFamily="-110" charset="-128"/>
                <a:cs typeface="Arial"/>
                <a:sym typeface="Wingdings" panose="05000000000000000000" pitchFamily="2" charset="2"/>
              </a:rPr>
              <a:t>Divertor</a:t>
            </a:r>
          </a:p>
        </p:txBody>
      </p:sp>
      <p:sp>
        <p:nvSpPr>
          <p:cNvPr id="20" name="Rectangle 2"/>
          <p:cNvSpPr txBox="1">
            <a:spLocks noChangeArrowheads="1"/>
          </p:cNvSpPr>
          <p:nvPr/>
        </p:nvSpPr>
        <p:spPr bwMode="auto">
          <a:xfrm>
            <a:off x="2501771" y="805918"/>
            <a:ext cx="2880320" cy="300447"/>
          </a:xfrm>
          <a:prstGeom prst="rect">
            <a:avLst/>
          </a:prstGeom>
          <a:noFill/>
          <a:ln w="9525">
            <a:noFill/>
            <a:miter lim="800000"/>
            <a:headEnd/>
            <a:tailEnd/>
          </a:ln>
        </p:spPr>
        <p:txBody>
          <a:bodyPr>
            <a:prstTxWarp prst="textNoShape">
              <a:avLst/>
            </a:prstTxWarp>
          </a:bodyPr>
          <a:lstStyle/>
          <a:p>
            <a:pPr algn="ctr" eaLnBrk="0" hangingPunct="0">
              <a:spcAft>
                <a:spcPts val="600"/>
              </a:spcAft>
              <a:buSzPct val="125000"/>
              <a:defRPr/>
            </a:pPr>
            <a:r>
              <a:rPr lang="en-US" sz="2400" b="1" kern="0" dirty="0" smtClean="0">
                <a:solidFill>
                  <a:srgbClr val="FF0000"/>
                </a:solidFill>
                <a:latin typeface="Arial"/>
                <a:ea typeface="ＭＳ Ｐゴシック" pitchFamily="-110" charset="-128"/>
                <a:cs typeface="Arial"/>
                <a:sym typeface="Wingdings" panose="05000000000000000000" pitchFamily="2" charset="2"/>
              </a:rPr>
              <a:t>Blanket first wall</a:t>
            </a:r>
          </a:p>
        </p:txBody>
      </p:sp>
      <p:sp>
        <p:nvSpPr>
          <p:cNvPr id="22" name="Rectangle 7"/>
          <p:cNvSpPr>
            <a:spLocks noChangeArrowheads="1"/>
          </p:cNvSpPr>
          <p:nvPr/>
        </p:nvSpPr>
        <p:spPr bwMode="auto">
          <a:xfrm>
            <a:off x="5321190" y="838206"/>
            <a:ext cx="3822810" cy="2622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8" tIns="45709" rIns="91418" bIns="45709"/>
          <a:lstStyle>
            <a:lvl1pPr marL="266700" indent="-266700" algn="l">
              <a:buClr>
                <a:srgbClr val="000000"/>
              </a:buClr>
              <a:buChar char="•"/>
              <a:defRPr kumimoji="1" sz="3200">
                <a:solidFill>
                  <a:srgbClr val="000000"/>
                </a:solidFill>
                <a:latin typeface="Arial" pitchFamily="34" charset="0"/>
              </a:defRPr>
            </a:lvl1pPr>
            <a:lvl2pPr marL="628650" indent="-180975" algn="l">
              <a:lnSpc>
                <a:spcPct val="110000"/>
              </a:lnSpc>
              <a:spcBef>
                <a:spcPct val="10000"/>
              </a:spcBef>
              <a:spcAft>
                <a:spcPct val="10000"/>
              </a:spcAft>
              <a:buClr>
                <a:srgbClr val="FF0000"/>
              </a:buClr>
              <a:buFont typeface="Arial" pitchFamily="34" charset="0"/>
              <a:buChar char="−"/>
              <a:defRPr kumimoji="1" sz="2800">
                <a:solidFill>
                  <a:srgbClr val="FF0000"/>
                </a:solidFill>
                <a:latin typeface="Arial" pitchFamily="34" charset="0"/>
              </a:defRPr>
            </a:lvl2pPr>
            <a:lvl3pPr marL="1320800" indent="-228600" algn="l">
              <a:buClr>
                <a:srgbClr val="0000CC"/>
              </a:buClr>
              <a:buFont typeface="Wingdings" pitchFamily="2" charset="2"/>
              <a:buChar char="§"/>
              <a:defRPr kumimoji="1" sz="2400">
                <a:solidFill>
                  <a:srgbClr val="0000CC"/>
                </a:solidFill>
                <a:latin typeface="Arial" pitchFamily="34" charset="0"/>
              </a:defRPr>
            </a:lvl3pPr>
            <a:lvl4pPr marL="1728788" indent="-228600" algn="l">
              <a:buClr>
                <a:srgbClr val="CC3300"/>
              </a:buClr>
              <a:buFont typeface="Arial" pitchFamily="34" charset="0"/>
              <a:buChar char="−"/>
              <a:defRPr kumimoji="1" sz="2000">
                <a:solidFill>
                  <a:srgbClr val="000000"/>
                </a:solidFill>
                <a:latin typeface="Arial" pitchFamily="34" charset="0"/>
              </a:defRPr>
            </a:lvl4pPr>
            <a:lvl5pPr marL="2136775" indent="-228600" algn="l">
              <a:buChar char="»"/>
              <a:defRPr kumimoji="1" sz="1200">
                <a:solidFill>
                  <a:srgbClr val="000000"/>
                </a:solidFill>
                <a:latin typeface="Arial" pitchFamily="34" charset="0"/>
              </a:defRPr>
            </a:lvl5pPr>
            <a:lvl6pPr marL="2593975" indent="-228600" fontAlgn="base">
              <a:lnSpc>
                <a:spcPts val="2300"/>
              </a:lnSpc>
              <a:spcBef>
                <a:spcPct val="0"/>
              </a:spcBef>
              <a:spcAft>
                <a:spcPct val="0"/>
              </a:spcAft>
              <a:buChar char="»"/>
              <a:defRPr kumimoji="1" sz="1200">
                <a:solidFill>
                  <a:srgbClr val="000000"/>
                </a:solidFill>
                <a:latin typeface="Arial" pitchFamily="34" charset="0"/>
              </a:defRPr>
            </a:lvl6pPr>
            <a:lvl7pPr marL="3051175" indent="-228600" fontAlgn="base">
              <a:lnSpc>
                <a:spcPts val="2300"/>
              </a:lnSpc>
              <a:spcBef>
                <a:spcPct val="0"/>
              </a:spcBef>
              <a:spcAft>
                <a:spcPct val="0"/>
              </a:spcAft>
              <a:buChar char="»"/>
              <a:defRPr kumimoji="1" sz="1200">
                <a:solidFill>
                  <a:srgbClr val="000000"/>
                </a:solidFill>
                <a:latin typeface="Arial" pitchFamily="34" charset="0"/>
              </a:defRPr>
            </a:lvl7pPr>
            <a:lvl8pPr marL="3508375" indent="-228600" fontAlgn="base">
              <a:lnSpc>
                <a:spcPts val="2300"/>
              </a:lnSpc>
              <a:spcBef>
                <a:spcPct val="0"/>
              </a:spcBef>
              <a:spcAft>
                <a:spcPct val="0"/>
              </a:spcAft>
              <a:buChar char="»"/>
              <a:defRPr kumimoji="1" sz="1200">
                <a:solidFill>
                  <a:srgbClr val="000000"/>
                </a:solidFill>
                <a:latin typeface="Arial" pitchFamily="34" charset="0"/>
              </a:defRPr>
            </a:lvl8pPr>
            <a:lvl9pPr marL="3965575" indent="-228600" fontAlgn="base">
              <a:lnSpc>
                <a:spcPts val="2300"/>
              </a:lnSpc>
              <a:spcBef>
                <a:spcPct val="0"/>
              </a:spcBef>
              <a:spcAft>
                <a:spcPct val="0"/>
              </a:spcAft>
              <a:buChar char="»"/>
              <a:defRPr kumimoji="1" sz="1200">
                <a:solidFill>
                  <a:srgbClr val="000000"/>
                </a:solidFill>
                <a:latin typeface="Arial" pitchFamily="34" charset="0"/>
              </a:defRPr>
            </a:lvl9pPr>
          </a:lstStyle>
          <a:p>
            <a:pPr eaLnBrk="1" hangingPunct="1">
              <a:lnSpc>
                <a:spcPct val="90000"/>
              </a:lnSpc>
              <a:spcBef>
                <a:spcPct val="30000"/>
              </a:spcBef>
              <a:spcAft>
                <a:spcPct val="30000"/>
              </a:spcAft>
              <a:buClr>
                <a:srgbClr val="000090"/>
              </a:buClr>
            </a:pPr>
            <a:r>
              <a:rPr lang="en-US" altLang="en-US" sz="2400" dirty="0" smtClean="0">
                <a:solidFill>
                  <a:srgbClr val="000090"/>
                </a:solidFill>
                <a:sym typeface="Symbol" pitchFamily="18" charset="2"/>
              </a:rPr>
              <a:t>~700 m</a:t>
            </a:r>
            <a:r>
              <a:rPr lang="en-US" altLang="en-US" sz="2400" baseline="30000" dirty="0" smtClean="0">
                <a:solidFill>
                  <a:srgbClr val="000090"/>
                </a:solidFill>
                <a:sym typeface="Symbol" pitchFamily="18" charset="2"/>
              </a:rPr>
              <a:t>2</a:t>
            </a:r>
            <a:r>
              <a:rPr lang="en-US" altLang="en-US" sz="2400" dirty="0" smtClean="0">
                <a:solidFill>
                  <a:srgbClr val="000090"/>
                </a:solidFill>
                <a:sym typeface="Symbol" pitchFamily="18" charset="2"/>
              </a:rPr>
              <a:t> beryllium</a:t>
            </a:r>
            <a:endParaRPr lang="en-US" altLang="en-US" sz="2400" b="0" dirty="0">
              <a:solidFill>
                <a:srgbClr val="000090"/>
              </a:solidFill>
              <a:sym typeface="Symbol" pitchFamily="18" charset="2"/>
            </a:endParaRPr>
          </a:p>
          <a:p>
            <a:pPr marL="541338" lvl="1" indent="-271463">
              <a:lnSpc>
                <a:spcPct val="100000"/>
              </a:lnSpc>
              <a:spcBef>
                <a:spcPts val="0"/>
              </a:spcBef>
              <a:spcAft>
                <a:spcPts val="300"/>
              </a:spcAft>
              <a:buClr>
                <a:srgbClr val="0000FF"/>
              </a:buClr>
              <a:buFont typeface="Wingdings" pitchFamily="2" charset="2"/>
              <a:buChar char="§"/>
              <a:defRPr/>
            </a:pPr>
            <a:r>
              <a:rPr lang="en-US" altLang="en-US" sz="2400" dirty="0" smtClean="0">
                <a:solidFill>
                  <a:srgbClr val="0000FF"/>
                </a:solidFill>
              </a:rPr>
              <a:t>Low Z – good plasma compatibility</a:t>
            </a:r>
          </a:p>
          <a:p>
            <a:pPr marL="541338" lvl="1" indent="-271463">
              <a:lnSpc>
                <a:spcPct val="100000"/>
              </a:lnSpc>
              <a:spcBef>
                <a:spcPts val="0"/>
              </a:spcBef>
              <a:spcAft>
                <a:spcPts val="300"/>
              </a:spcAft>
              <a:buClr>
                <a:srgbClr val="0000FF"/>
              </a:buClr>
              <a:buFont typeface="Wingdings" pitchFamily="2" charset="2"/>
              <a:buChar char="§"/>
              <a:defRPr/>
            </a:pPr>
            <a:r>
              <a:rPr lang="en-US" altLang="en-US" sz="2400" dirty="0" smtClean="0">
                <a:solidFill>
                  <a:srgbClr val="0000FF"/>
                </a:solidFill>
              </a:rPr>
              <a:t>Good oxygen getter</a:t>
            </a:r>
          </a:p>
          <a:p>
            <a:pPr marL="541338" lvl="1" indent="-271463">
              <a:lnSpc>
                <a:spcPct val="100000"/>
              </a:lnSpc>
              <a:spcBef>
                <a:spcPts val="0"/>
              </a:spcBef>
              <a:spcAft>
                <a:spcPts val="300"/>
              </a:spcAft>
              <a:buClr>
                <a:srgbClr val="0000FF"/>
              </a:buClr>
              <a:buFont typeface="Wingdings" pitchFamily="2" charset="2"/>
              <a:buChar char="§"/>
              <a:defRPr/>
            </a:pPr>
            <a:r>
              <a:rPr lang="en-US" altLang="en-US" sz="2400" dirty="0" smtClean="0">
                <a:solidFill>
                  <a:srgbClr val="0000FF"/>
                </a:solidFill>
              </a:rPr>
              <a:t>Good thermal conductivity</a:t>
            </a:r>
            <a:endParaRPr lang="en-US" altLang="en-US" sz="2400" dirty="0">
              <a:solidFill>
                <a:srgbClr val="0000FF"/>
              </a:solidFill>
            </a:endParaRPr>
          </a:p>
        </p:txBody>
      </p:sp>
      <p:sp>
        <p:nvSpPr>
          <p:cNvPr id="23" name="Rectangle 7"/>
          <p:cNvSpPr>
            <a:spLocks noChangeArrowheads="1"/>
          </p:cNvSpPr>
          <p:nvPr/>
        </p:nvSpPr>
        <p:spPr bwMode="auto">
          <a:xfrm>
            <a:off x="5343119" y="3593494"/>
            <a:ext cx="3822810" cy="2622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8" tIns="45709" rIns="91418" bIns="45709"/>
          <a:lstStyle>
            <a:lvl1pPr marL="266700" indent="-266700" algn="l">
              <a:buClr>
                <a:srgbClr val="000000"/>
              </a:buClr>
              <a:buChar char="•"/>
              <a:defRPr kumimoji="1" sz="3200">
                <a:solidFill>
                  <a:srgbClr val="000000"/>
                </a:solidFill>
                <a:latin typeface="Arial" pitchFamily="34" charset="0"/>
              </a:defRPr>
            </a:lvl1pPr>
            <a:lvl2pPr marL="628650" indent="-180975" algn="l">
              <a:lnSpc>
                <a:spcPct val="110000"/>
              </a:lnSpc>
              <a:spcBef>
                <a:spcPct val="10000"/>
              </a:spcBef>
              <a:spcAft>
                <a:spcPct val="10000"/>
              </a:spcAft>
              <a:buClr>
                <a:srgbClr val="FF0000"/>
              </a:buClr>
              <a:buFont typeface="Arial" pitchFamily="34" charset="0"/>
              <a:buChar char="−"/>
              <a:defRPr kumimoji="1" sz="2800">
                <a:solidFill>
                  <a:srgbClr val="FF0000"/>
                </a:solidFill>
                <a:latin typeface="Arial" pitchFamily="34" charset="0"/>
              </a:defRPr>
            </a:lvl2pPr>
            <a:lvl3pPr marL="1320800" indent="-228600" algn="l">
              <a:buClr>
                <a:srgbClr val="0000CC"/>
              </a:buClr>
              <a:buFont typeface="Wingdings" pitchFamily="2" charset="2"/>
              <a:buChar char="§"/>
              <a:defRPr kumimoji="1" sz="2400">
                <a:solidFill>
                  <a:srgbClr val="0000CC"/>
                </a:solidFill>
                <a:latin typeface="Arial" pitchFamily="34" charset="0"/>
              </a:defRPr>
            </a:lvl3pPr>
            <a:lvl4pPr marL="1728788" indent="-228600" algn="l">
              <a:buClr>
                <a:srgbClr val="CC3300"/>
              </a:buClr>
              <a:buFont typeface="Arial" pitchFamily="34" charset="0"/>
              <a:buChar char="−"/>
              <a:defRPr kumimoji="1" sz="2000">
                <a:solidFill>
                  <a:srgbClr val="000000"/>
                </a:solidFill>
                <a:latin typeface="Arial" pitchFamily="34" charset="0"/>
              </a:defRPr>
            </a:lvl4pPr>
            <a:lvl5pPr marL="2136775" indent="-228600" algn="l">
              <a:buChar char="»"/>
              <a:defRPr kumimoji="1" sz="1200">
                <a:solidFill>
                  <a:srgbClr val="000000"/>
                </a:solidFill>
                <a:latin typeface="Arial" pitchFamily="34" charset="0"/>
              </a:defRPr>
            </a:lvl5pPr>
            <a:lvl6pPr marL="2593975" indent="-228600" fontAlgn="base">
              <a:lnSpc>
                <a:spcPts val="2300"/>
              </a:lnSpc>
              <a:spcBef>
                <a:spcPct val="0"/>
              </a:spcBef>
              <a:spcAft>
                <a:spcPct val="0"/>
              </a:spcAft>
              <a:buChar char="»"/>
              <a:defRPr kumimoji="1" sz="1200">
                <a:solidFill>
                  <a:srgbClr val="000000"/>
                </a:solidFill>
                <a:latin typeface="Arial" pitchFamily="34" charset="0"/>
              </a:defRPr>
            </a:lvl6pPr>
            <a:lvl7pPr marL="3051175" indent="-228600" fontAlgn="base">
              <a:lnSpc>
                <a:spcPts val="2300"/>
              </a:lnSpc>
              <a:spcBef>
                <a:spcPct val="0"/>
              </a:spcBef>
              <a:spcAft>
                <a:spcPct val="0"/>
              </a:spcAft>
              <a:buChar char="»"/>
              <a:defRPr kumimoji="1" sz="1200">
                <a:solidFill>
                  <a:srgbClr val="000000"/>
                </a:solidFill>
                <a:latin typeface="Arial" pitchFamily="34" charset="0"/>
              </a:defRPr>
            </a:lvl7pPr>
            <a:lvl8pPr marL="3508375" indent="-228600" fontAlgn="base">
              <a:lnSpc>
                <a:spcPts val="2300"/>
              </a:lnSpc>
              <a:spcBef>
                <a:spcPct val="0"/>
              </a:spcBef>
              <a:spcAft>
                <a:spcPct val="0"/>
              </a:spcAft>
              <a:buChar char="»"/>
              <a:defRPr kumimoji="1" sz="1200">
                <a:solidFill>
                  <a:srgbClr val="000000"/>
                </a:solidFill>
                <a:latin typeface="Arial" pitchFamily="34" charset="0"/>
              </a:defRPr>
            </a:lvl8pPr>
            <a:lvl9pPr marL="3965575" indent="-228600" fontAlgn="base">
              <a:lnSpc>
                <a:spcPts val="2300"/>
              </a:lnSpc>
              <a:spcBef>
                <a:spcPct val="0"/>
              </a:spcBef>
              <a:spcAft>
                <a:spcPct val="0"/>
              </a:spcAft>
              <a:buChar char="»"/>
              <a:defRPr kumimoji="1" sz="1200">
                <a:solidFill>
                  <a:srgbClr val="000000"/>
                </a:solidFill>
                <a:latin typeface="Arial" pitchFamily="34" charset="0"/>
              </a:defRPr>
            </a:lvl9pPr>
          </a:lstStyle>
          <a:p>
            <a:pPr eaLnBrk="1" hangingPunct="1">
              <a:lnSpc>
                <a:spcPct val="90000"/>
              </a:lnSpc>
              <a:spcBef>
                <a:spcPct val="30000"/>
              </a:spcBef>
              <a:spcAft>
                <a:spcPct val="30000"/>
              </a:spcAft>
              <a:buClr>
                <a:srgbClr val="000090"/>
              </a:buClr>
            </a:pPr>
            <a:r>
              <a:rPr lang="en-US" altLang="en-US" sz="2400" dirty="0" smtClean="0">
                <a:solidFill>
                  <a:srgbClr val="000090"/>
                </a:solidFill>
                <a:sym typeface="Symbol" pitchFamily="18" charset="2"/>
              </a:rPr>
              <a:t>~150 m</a:t>
            </a:r>
            <a:r>
              <a:rPr lang="en-US" altLang="en-US" sz="2400" baseline="30000" dirty="0" smtClean="0">
                <a:solidFill>
                  <a:srgbClr val="000090"/>
                </a:solidFill>
                <a:sym typeface="Symbol" pitchFamily="18" charset="2"/>
              </a:rPr>
              <a:t>2</a:t>
            </a:r>
            <a:r>
              <a:rPr lang="en-US" altLang="en-US" sz="2400" dirty="0" smtClean="0">
                <a:solidFill>
                  <a:srgbClr val="000090"/>
                </a:solidFill>
                <a:sym typeface="Symbol" pitchFamily="18" charset="2"/>
              </a:rPr>
              <a:t> tungsten</a:t>
            </a:r>
            <a:endParaRPr lang="en-US" altLang="en-US" sz="2400" b="0" dirty="0">
              <a:solidFill>
                <a:srgbClr val="000090"/>
              </a:solidFill>
              <a:sym typeface="Symbol" pitchFamily="18" charset="2"/>
            </a:endParaRPr>
          </a:p>
          <a:p>
            <a:pPr marL="541338" lvl="1" indent="-271463">
              <a:lnSpc>
                <a:spcPct val="100000"/>
              </a:lnSpc>
              <a:spcBef>
                <a:spcPts val="0"/>
              </a:spcBef>
              <a:spcAft>
                <a:spcPts val="300"/>
              </a:spcAft>
              <a:buClr>
                <a:srgbClr val="0000FF"/>
              </a:buClr>
              <a:buFont typeface="Wingdings" pitchFamily="2" charset="2"/>
              <a:buChar char="§"/>
              <a:defRPr/>
            </a:pPr>
            <a:r>
              <a:rPr lang="en-US" altLang="en-US" sz="2400" dirty="0" smtClean="0">
                <a:solidFill>
                  <a:srgbClr val="0000FF"/>
                </a:solidFill>
              </a:rPr>
              <a:t>Low sputtering yield, high threshold</a:t>
            </a:r>
          </a:p>
          <a:p>
            <a:pPr marL="541338" lvl="1" indent="-271463">
              <a:lnSpc>
                <a:spcPct val="100000"/>
              </a:lnSpc>
              <a:spcBef>
                <a:spcPts val="0"/>
              </a:spcBef>
              <a:spcAft>
                <a:spcPts val="300"/>
              </a:spcAft>
              <a:buClr>
                <a:srgbClr val="0000FF"/>
              </a:buClr>
              <a:buFont typeface="Wingdings" pitchFamily="2" charset="2"/>
              <a:buChar char="§"/>
              <a:defRPr/>
            </a:pPr>
            <a:r>
              <a:rPr lang="en-US" altLang="en-US" sz="2400" dirty="0" smtClean="0">
                <a:solidFill>
                  <a:srgbClr val="0000FF"/>
                </a:solidFill>
              </a:rPr>
              <a:t>Highest melting point</a:t>
            </a:r>
          </a:p>
          <a:p>
            <a:pPr marL="541338" lvl="1" indent="-271463">
              <a:lnSpc>
                <a:spcPct val="100000"/>
              </a:lnSpc>
              <a:spcBef>
                <a:spcPts val="0"/>
              </a:spcBef>
              <a:spcAft>
                <a:spcPts val="300"/>
              </a:spcAft>
              <a:buClr>
                <a:srgbClr val="0000FF"/>
              </a:buClr>
              <a:buFont typeface="Wingdings" pitchFamily="2" charset="2"/>
              <a:buChar char="§"/>
              <a:defRPr/>
            </a:pPr>
            <a:r>
              <a:rPr lang="en-US" altLang="en-US" sz="2400" dirty="0" smtClean="0">
                <a:solidFill>
                  <a:srgbClr val="0000FF"/>
                </a:solidFill>
              </a:rPr>
              <a:t>Low fuel retention</a:t>
            </a:r>
          </a:p>
        </p:txBody>
      </p:sp>
      <p:sp>
        <p:nvSpPr>
          <p:cNvPr id="16"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Plasma Facing Components</a:t>
            </a:r>
            <a:endParaRPr lang="en-US" sz="3000" b="1" dirty="0">
              <a:solidFill>
                <a:srgbClr val="000090"/>
              </a:solidFill>
              <a:latin typeface="Arial" charset="0"/>
              <a:cs typeface="+mn-cs"/>
            </a:endParaRPr>
          </a:p>
        </p:txBody>
      </p:sp>
    </p:spTree>
    <p:extLst>
      <p:ext uri="{BB962C8B-B14F-4D97-AF65-F5344CB8AC3E}">
        <p14:creationId xmlns:p14="http://schemas.microsoft.com/office/powerpoint/2010/main" xmlns="" val="3443813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9" grpId="0"/>
      <p:bldP spid="20"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04800" y="2888940"/>
            <a:ext cx="8534400" cy="1080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GB" sz="4000" dirty="0" smtClean="0">
                <a:solidFill>
                  <a:srgbClr val="000090"/>
                </a:solidFill>
                <a:latin typeface="Arial"/>
                <a:cs typeface="Arial"/>
              </a:rPr>
              <a:t>ITER Construction Status</a:t>
            </a:r>
            <a:endParaRPr lang="en-US" sz="4000" dirty="0">
              <a:solidFill>
                <a:srgbClr val="000090"/>
              </a:solidFill>
              <a:latin typeface="Arial"/>
              <a:cs typeface="Arial"/>
            </a:endParaRPr>
          </a:p>
        </p:txBody>
      </p:sp>
    </p:spTree>
    <p:extLst>
      <p:ext uri="{BB962C8B-B14F-4D97-AF65-F5344CB8AC3E}">
        <p14:creationId xmlns:p14="http://schemas.microsoft.com/office/powerpoint/2010/main" xmlns="" val="13646365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ot_the_difference_18_jan-2018_date.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309320"/>
          </a:xfrm>
          <a:prstGeom prst="rect">
            <a:avLst/>
          </a:prstGeom>
        </p:spPr>
      </p:pic>
      <p:sp>
        <p:nvSpPr>
          <p:cNvPr id="100" name="TextBox 99"/>
          <p:cNvSpPr txBox="1"/>
          <p:nvPr/>
        </p:nvSpPr>
        <p:spPr>
          <a:xfrm>
            <a:off x="1763688" y="5949280"/>
            <a:ext cx="1350759" cy="262834"/>
          </a:xfrm>
          <a:prstGeom prst="rect">
            <a:avLst/>
          </a:prstGeom>
          <a:solidFill>
            <a:schemeClr val="tx1">
              <a:lumMod val="50000"/>
              <a:lumOff val="50000"/>
              <a:alpha val="93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Tokamak Building</a:t>
            </a:r>
          </a:p>
        </p:txBody>
      </p:sp>
      <p:cxnSp>
        <p:nvCxnSpPr>
          <p:cNvPr id="101" name="Straight Arrow Connector 100"/>
          <p:cNvCxnSpPr>
            <a:stCxn id="100" idx="0"/>
          </p:cNvCxnSpPr>
          <p:nvPr/>
        </p:nvCxnSpPr>
        <p:spPr>
          <a:xfrm flipH="1" flipV="1">
            <a:off x="2411760" y="5085184"/>
            <a:ext cx="27308" cy="864096"/>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2195736" y="620688"/>
            <a:ext cx="1129808" cy="262834"/>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400" b="1">
                <a:solidFill>
                  <a:schemeClr val="bg1">
                    <a:lumMod val="95000"/>
                  </a:schemeClr>
                </a:solidFill>
              </a:defRPr>
            </a:lvl1pPr>
          </a:lstStyle>
          <a:p>
            <a:r>
              <a:rPr lang="fr-FR" sz="1100" dirty="0" err="1" smtClean="0">
                <a:latin typeface="Arial" panose="020B0604020202020204" pitchFamily="34" charset="0"/>
                <a:cs typeface="Arial" panose="020B0604020202020204" pitchFamily="34" charset="0"/>
              </a:rPr>
              <a:t>Assembly</a:t>
            </a:r>
            <a:r>
              <a:rPr lang="fr-FR" sz="1100" dirty="0" smtClean="0">
                <a:latin typeface="Arial" panose="020B0604020202020204" pitchFamily="34" charset="0"/>
                <a:cs typeface="Arial" panose="020B0604020202020204" pitchFamily="34" charset="0"/>
              </a:rPr>
              <a:t> Hall</a:t>
            </a:r>
          </a:p>
        </p:txBody>
      </p:sp>
      <p:sp>
        <p:nvSpPr>
          <p:cNvPr id="110" name="TextBox 109"/>
          <p:cNvSpPr txBox="1"/>
          <p:nvPr/>
        </p:nvSpPr>
        <p:spPr>
          <a:xfrm>
            <a:off x="251520" y="404664"/>
            <a:ext cx="1757318" cy="262834"/>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sz="1100" b="1">
                <a:solidFill>
                  <a:schemeClr val="bg1">
                    <a:lumMod val="95000"/>
                  </a:schemeClr>
                </a:solidFill>
                <a:latin typeface="Arial" panose="020B0604020202020204" pitchFamily="34" charset="0"/>
                <a:cs typeface="Arial" panose="020B0604020202020204" pitchFamily="34" charset="0"/>
              </a:defRPr>
            </a:lvl1pPr>
          </a:lstStyle>
          <a:p>
            <a:r>
              <a:rPr lang="en-US" dirty="0"/>
              <a:t>Radiofrequency Heating</a:t>
            </a:r>
          </a:p>
        </p:txBody>
      </p:sp>
      <p:sp>
        <p:nvSpPr>
          <p:cNvPr id="143" name="TextBox 142"/>
          <p:cNvSpPr txBox="1"/>
          <p:nvPr/>
        </p:nvSpPr>
        <p:spPr>
          <a:xfrm>
            <a:off x="5292080" y="1196752"/>
            <a:ext cx="1421957" cy="262834"/>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400" b="1">
                <a:solidFill>
                  <a:schemeClr val="bg1">
                    <a:lumMod val="95000"/>
                  </a:schemeClr>
                </a:solidFill>
              </a:defRPr>
            </a:lvl1pPr>
          </a:lstStyle>
          <a:p>
            <a:r>
              <a:rPr lang="fr-FR" sz="1100" dirty="0" smtClean="0">
                <a:latin typeface="Arial" panose="020B0604020202020204" pitchFamily="34" charset="0"/>
                <a:cs typeface="Arial" panose="020B0604020202020204" pitchFamily="34" charset="0"/>
              </a:rPr>
              <a:t>Cryostat workshop</a:t>
            </a:r>
            <a:endParaRPr lang="en-GB" sz="1100" dirty="0">
              <a:latin typeface="Arial" panose="020B0604020202020204" pitchFamily="34" charset="0"/>
              <a:cs typeface="Arial" panose="020B0604020202020204" pitchFamily="34" charset="0"/>
            </a:endParaRPr>
          </a:p>
        </p:txBody>
      </p:sp>
      <p:cxnSp>
        <p:nvCxnSpPr>
          <p:cNvPr id="144" name="Straight Arrow Connector 143"/>
          <p:cNvCxnSpPr>
            <a:stCxn id="143" idx="1"/>
          </p:cNvCxnSpPr>
          <p:nvPr/>
        </p:nvCxnSpPr>
        <p:spPr>
          <a:xfrm flipH="1">
            <a:off x="4377588" y="1328169"/>
            <a:ext cx="914492" cy="32210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7236296" y="548680"/>
            <a:ext cx="1680897" cy="262834"/>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PF </a:t>
            </a:r>
            <a:r>
              <a:rPr lang="fr-FR" sz="1100" dirty="0" err="1" smtClean="0">
                <a:solidFill>
                  <a:schemeClr val="bg1">
                    <a:lumMod val="95000"/>
                  </a:schemeClr>
                </a:solidFill>
                <a:latin typeface="Arial" panose="020B0604020202020204" pitchFamily="34" charset="0"/>
                <a:cs typeface="Arial" panose="020B0604020202020204" pitchFamily="34" charset="0"/>
              </a:rPr>
              <a:t>Coil</a:t>
            </a:r>
            <a:r>
              <a:rPr lang="fr-FR" sz="1100" dirty="0" smtClean="0">
                <a:solidFill>
                  <a:schemeClr val="bg1">
                    <a:lumMod val="95000"/>
                  </a:schemeClr>
                </a:solidFill>
                <a:latin typeface="Arial" panose="020B0604020202020204" pitchFamily="34" charset="0"/>
                <a:cs typeface="Arial" panose="020B0604020202020204" pitchFamily="34" charset="0"/>
              </a:rPr>
              <a:t> </a:t>
            </a:r>
            <a:r>
              <a:rPr lang="fr-FR" sz="1100" dirty="0" err="1" smtClean="0">
                <a:solidFill>
                  <a:schemeClr val="bg1">
                    <a:lumMod val="95000"/>
                  </a:schemeClr>
                </a:solidFill>
                <a:latin typeface="Arial" panose="020B0604020202020204" pitchFamily="34" charset="0"/>
                <a:cs typeface="Arial" panose="020B0604020202020204" pitchFamily="34" charset="0"/>
              </a:rPr>
              <a:t>winding</a:t>
            </a:r>
            <a:r>
              <a:rPr lang="fr-FR" sz="1100" dirty="0" smtClean="0">
                <a:solidFill>
                  <a:schemeClr val="bg1">
                    <a:lumMod val="95000"/>
                  </a:schemeClr>
                </a:solidFill>
                <a:latin typeface="Arial" panose="020B0604020202020204" pitchFamily="34" charset="0"/>
                <a:cs typeface="Arial" panose="020B0604020202020204" pitchFamily="34" charset="0"/>
              </a:rPr>
              <a:t> </a:t>
            </a:r>
            <a:r>
              <a:rPr lang="fr-FR" sz="1100" dirty="0" err="1" smtClean="0">
                <a:solidFill>
                  <a:schemeClr val="bg1">
                    <a:lumMod val="95000"/>
                  </a:schemeClr>
                </a:solidFill>
                <a:latin typeface="Arial" panose="020B0604020202020204" pitchFamily="34" charset="0"/>
                <a:cs typeface="Arial" panose="020B0604020202020204" pitchFamily="34" charset="0"/>
              </a:rPr>
              <a:t>facility</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148" name="Straight Arrow Connector 147"/>
          <p:cNvCxnSpPr>
            <a:stCxn id="147" idx="2"/>
          </p:cNvCxnSpPr>
          <p:nvPr/>
        </p:nvCxnSpPr>
        <p:spPr>
          <a:xfrm flipH="1">
            <a:off x="6759053" y="811514"/>
            <a:ext cx="1317691" cy="1151698"/>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4" name="TextBox 173"/>
          <p:cNvSpPr txBox="1"/>
          <p:nvPr/>
        </p:nvSpPr>
        <p:spPr>
          <a:xfrm>
            <a:off x="3419872" y="5877272"/>
            <a:ext cx="1660015" cy="262834"/>
          </a:xfrm>
          <a:prstGeom prst="rect">
            <a:avLst/>
          </a:prstGeom>
          <a:solidFill>
            <a:schemeClr val="tx1">
              <a:lumMod val="50000"/>
              <a:lumOff val="50000"/>
              <a:alpha val="93000"/>
            </a:schemeClr>
          </a:solidFill>
          <a:ln w="6350">
            <a:solidFill>
              <a:srgbClr val="FFC000"/>
            </a:solidFill>
          </a:ln>
        </p:spPr>
        <p:txBody>
          <a:bodyPr wrap="square" rtlCol="0">
            <a:spAutoFit/>
          </a:bodyPr>
          <a:lstStyle>
            <a:defPPr>
              <a:defRPr lang="en-US"/>
            </a:defPPr>
            <a:lvl1pPr>
              <a:defRPr sz="1400" b="1">
                <a:solidFill>
                  <a:schemeClr val="bg1">
                    <a:lumMod val="95000"/>
                  </a:schemeClr>
                </a:solidFill>
              </a:defRPr>
            </a:lvl1pPr>
          </a:lstStyle>
          <a:p>
            <a:r>
              <a:rPr lang="fr-FR" sz="1100" dirty="0" smtClean="0">
                <a:latin typeface="Arial" panose="020B0604020202020204" pitchFamily="34" charset="0"/>
                <a:cs typeface="Arial" panose="020B0604020202020204" pitchFamily="34" charset="0"/>
              </a:rPr>
              <a:t>Diagnostics Building</a:t>
            </a:r>
            <a:endParaRPr lang="en-GB" sz="1100" dirty="0">
              <a:latin typeface="Arial" panose="020B0604020202020204" pitchFamily="34" charset="0"/>
              <a:cs typeface="Arial" panose="020B0604020202020204" pitchFamily="34" charset="0"/>
            </a:endParaRPr>
          </a:p>
        </p:txBody>
      </p:sp>
      <p:cxnSp>
        <p:nvCxnSpPr>
          <p:cNvPr id="175" name="Straight Arrow Connector 174"/>
          <p:cNvCxnSpPr>
            <a:stCxn id="174" idx="0"/>
          </p:cNvCxnSpPr>
          <p:nvPr/>
        </p:nvCxnSpPr>
        <p:spPr>
          <a:xfrm flipV="1">
            <a:off x="4249880" y="4672340"/>
            <a:ext cx="0" cy="120493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a:off x="1043608" y="1412776"/>
            <a:ext cx="398834" cy="136117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8172400" y="980728"/>
            <a:ext cx="828021" cy="262834"/>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sz="1100" b="1">
                <a:solidFill>
                  <a:schemeClr val="bg1">
                    <a:lumMod val="95000"/>
                  </a:schemeClr>
                </a:solidFill>
              </a:defRPr>
            </a:lvl1pPr>
          </a:lstStyle>
          <a:p>
            <a:r>
              <a:rPr lang="fr-FR" dirty="0" err="1" smtClean="0">
                <a:latin typeface="Arial" panose="020B0604020202020204" pitchFamily="34" charset="0"/>
                <a:cs typeface="Arial" panose="020B0604020202020204" pitchFamily="34" charset="0"/>
              </a:rPr>
              <a:t>Cryoplant</a:t>
            </a:r>
            <a:endParaRPr lang="fr-FR" dirty="0">
              <a:latin typeface="Arial" panose="020B0604020202020204" pitchFamily="34" charset="0"/>
              <a:cs typeface="Arial" panose="020B0604020202020204" pitchFamily="34" charset="0"/>
            </a:endParaRPr>
          </a:p>
        </p:txBody>
      </p:sp>
      <p:cxnSp>
        <p:nvCxnSpPr>
          <p:cNvPr id="195" name="Straight Arrow Connector 194"/>
          <p:cNvCxnSpPr>
            <a:stCxn id="194" idx="0"/>
          </p:cNvCxnSpPr>
          <p:nvPr/>
        </p:nvCxnSpPr>
        <p:spPr>
          <a:xfrm flipV="1">
            <a:off x="791262" y="4725144"/>
            <a:ext cx="324354" cy="1152128"/>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a:off x="1418167" y="645583"/>
            <a:ext cx="423333" cy="180975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7524328" y="2348880"/>
            <a:ext cx="1384248" cy="262834"/>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400 kV </a:t>
            </a:r>
            <a:r>
              <a:rPr lang="fr-FR" sz="1100" dirty="0" err="1" smtClean="0">
                <a:solidFill>
                  <a:schemeClr val="bg1">
                    <a:lumMod val="95000"/>
                  </a:schemeClr>
                </a:solidFill>
                <a:latin typeface="Arial" panose="020B0604020202020204" pitchFamily="34" charset="0"/>
                <a:cs typeface="Arial" panose="020B0604020202020204" pitchFamily="34" charset="0"/>
              </a:rPr>
              <a:t>Switchyard</a:t>
            </a:r>
            <a:endParaRPr lang="en-GB" sz="1100" dirty="0">
              <a:solidFill>
                <a:schemeClr val="bg1">
                  <a:lumMod val="95000"/>
                </a:schemeClr>
              </a:solidFill>
              <a:latin typeface="Arial" panose="020B0604020202020204" pitchFamily="34" charset="0"/>
              <a:cs typeface="Arial" panose="020B0604020202020204" pitchFamily="34" charset="0"/>
            </a:endParaRPr>
          </a:p>
        </p:txBody>
      </p:sp>
      <p:sp>
        <p:nvSpPr>
          <p:cNvPr id="194" name="TextBox 193"/>
          <p:cNvSpPr txBox="1"/>
          <p:nvPr/>
        </p:nvSpPr>
        <p:spPr>
          <a:xfrm>
            <a:off x="179512" y="5877272"/>
            <a:ext cx="1223500" cy="262834"/>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Tritium Building</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59" name="Straight Arrow Connector 58"/>
          <p:cNvCxnSpPr/>
          <p:nvPr/>
        </p:nvCxnSpPr>
        <p:spPr>
          <a:xfrm flipH="1">
            <a:off x="6660232" y="1226971"/>
            <a:ext cx="1802964" cy="1193917"/>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203" idx="2"/>
          </p:cNvCxnSpPr>
          <p:nvPr/>
        </p:nvCxnSpPr>
        <p:spPr>
          <a:xfrm>
            <a:off x="8216452" y="2611714"/>
            <a:ext cx="498576" cy="392897"/>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103" idx="2"/>
          </p:cNvCxnSpPr>
          <p:nvPr/>
        </p:nvCxnSpPr>
        <p:spPr>
          <a:xfrm>
            <a:off x="2760641" y="883522"/>
            <a:ext cx="109849" cy="552426"/>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5076056" y="4077072"/>
            <a:ext cx="2504418" cy="262834"/>
          </a:xfrm>
          <a:prstGeom prst="rect">
            <a:avLst/>
          </a:prstGeom>
          <a:solidFill>
            <a:schemeClr val="tx1">
              <a:lumMod val="50000"/>
              <a:lumOff val="50000"/>
              <a:alpha val="90000"/>
            </a:schemeClr>
          </a:solidFill>
          <a:ln w="6350">
            <a:solidFill>
              <a:srgbClr val="FFC000"/>
            </a:solidFill>
          </a:ln>
        </p:spPr>
        <p:txBody>
          <a:bodyPr wrap="square" rtlCol="0">
            <a:spAutoFit/>
          </a:bodyPr>
          <a:lstStyle>
            <a:defPPr>
              <a:defRPr lang="en-US"/>
            </a:defPPr>
            <a:lvl1pPr>
              <a:defRPr b="1"/>
            </a:lvl1pPr>
          </a:lstStyle>
          <a:p>
            <a:r>
              <a:rPr lang="fr-FR" sz="1100" dirty="0" err="1" smtClean="0">
                <a:solidFill>
                  <a:schemeClr val="bg1">
                    <a:lumMod val="95000"/>
                  </a:schemeClr>
                </a:solidFill>
                <a:latin typeface="Arial" panose="020B0604020202020204" pitchFamily="34" charset="0"/>
                <a:cs typeface="Arial" panose="020B0604020202020204" pitchFamily="34" charset="0"/>
              </a:rPr>
              <a:t>Magnet</a:t>
            </a:r>
            <a:r>
              <a:rPr lang="fr-FR" sz="1100" dirty="0" smtClean="0">
                <a:solidFill>
                  <a:schemeClr val="bg1">
                    <a:lumMod val="95000"/>
                  </a:schemeClr>
                </a:solidFill>
                <a:latin typeface="Arial" panose="020B0604020202020204" pitchFamily="34" charset="0"/>
                <a:cs typeface="Arial" panose="020B0604020202020204" pitchFamily="34" charset="0"/>
              </a:rPr>
              <a:t>  Power Conversion </a:t>
            </a:r>
            <a:r>
              <a:rPr lang="fr-FR" sz="1100" dirty="0" err="1" smtClean="0">
                <a:solidFill>
                  <a:schemeClr val="bg1">
                    <a:lumMod val="95000"/>
                  </a:schemeClr>
                </a:solidFill>
                <a:latin typeface="Arial" panose="020B0604020202020204" pitchFamily="34" charset="0"/>
                <a:cs typeface="Arial" panose="020B0604020202020204" pitchFamily="34" charset="0"/>
              </a:rPr>
              <a:t>Bdgs</a:t>
            </a:r>
            <a:r>
              <a:rPr lang="fr-FR" sz="1100" dirty="0" smtClean="0">
                <a:solidFill>
                  <a:schemeClr val="bg1">
                    <a:lumMod val="95000"/>
                  </a:schemeClr>
                </a:solidFill>
                <a:latin typeface="Arial" panose="020B0604020202020204" pitchFamily="34" charset="0"/>
                <a:cs typeface="Arial" panose="020B0604020202020204" pitchFamily="34" charset="0"/>
              </a:rPr>
              <a:t>.</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102" name="Straight Arrow Connector 101"/>
          <p:cNvCxnSpPr/>
          <p:nvPr/>
        </p:nvCxnSpPr>
        <p:spPr>
          <a:xfrm flipV="1">
            <a:off x="6516216" y="3212976"/>
            <a:ext cx="614974" cy="846456"/>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498537" y="4057500"/>
            <a:ext cx="2519318" cy="2653962"/>
          </a:xfrm>
          <a:prstGeom prst="rect">
            <a:avLst/>
          </a:prstGeom>
          <a:noFill/>
          <a:ln>
            <a:noFill/>
          </a:ln>
          <a:effectLst>
            <a:outerShdw blurRad="50800" dist="50800" dir="5400000" algn="ctr" rotWithShape="0">
              <a:schemeClr val="tx1"/>
            </a:outerShdw>
          </a:effectLst>
          <a:extLst/>
        </p:spPr>
        <p:txBody>
          <a:bodyPr anchor="ctr"/>
          <a:lstStyle>
            <a:defPPr>
              <a:defRPr lang="en-US"/>
            </a:defPPr>
            <a:lvl1pPr algn="ctr" fontAlgn="base">
              <a:spcBef>
                <a:spcPct val="0"/>
              </a:spcBef>
              <a:spcAft>
                <a:spcPct val="0"/>
              </a:spcAft>
              <a:defRPr sz="6600" b="1">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pPr algn="r"/>
            <a:r>
              <a:rPr lang="en-US" sz="2800" dirty="0">
                <a:solidFill>
                  <a:schemeClr val="bg1">
                    <a:lumMod val="95000"/>
                  </a:schemeClr>
                </a:solidFill>
                <a:effectLst/>
                <a:latin typeface="Arial" panose="020B0604020202020204" pitchFamily="34" charset="0"/>
                <a:ea typeface="+mn-ea"/>
                <a:cs typeface="Arial" panose="020B0604020202020204" pitchFamily="34" charset="0"/>
              </a:rPr>
              <a:t>Worksite </a:t>
            </a:r>
            <a:r>
              <a:rPr lang="en-US" sz="2800" dirty="0" smtClean="0">
                <a:solidFill>
                  <a:schemeClr val="bg1">
                    <a:lumMod val="95000"/>
                  </a:schemeClr>
                </a:solidFill>
                <a:effectLst/>
                <a:latin typeface="Arial" panose="020B0604020202020204" pitchFamily="34" charset="0"/>
                <a:ea typeface="+mn-ea"/>
                <a:cs typeface="Arial" panose="020B0604020202020204" pitchFamily="34" charset="0"/>
              </a:rPr>
              <a:t>Construction</a:t>
            </a:r>
          </a:p>
          <a:p>
            <a:pPr algn="r"/>
            <a:r>
              <a:rPr lang="en-US" sz="2800" dirty="0" smtClean="0">
                <a:solidFill>
                  <a:schemeClr val="bg1">
                    <a:lumMod val="95000"/>
                  </a:schemeClr>
                </a:solidFill>
                <a:effectLst/>
                <a:latin typeface="Arial" panose="020B0604020202020204" pitchFamily="34" charset="0"/>
                <a:ea typeface="+mn-ea"/>
                <a:cs typeface="Arial" panose="020B0604020202020204" pitchFamily="34" charset="0"/>
              </a:rPr>
              <a:t>progress</a:t>
            </a:r>
            <a:endParaRPr lang="en-US" sz="2800" dirty="0">
              <a:solidFill>
                <a:schemeClr val="bg1">
                  <a:lumMod val="95000"/>
                </a:schemeClr>
              </a:solidFill>
              <a:effectLst/>
              <a:latin typeface="Arial" panose="020B0604020202020204" pitchFamily="34" charset="0"/>
              <a:ea typeface="+mn-ea"/>
              <a:cs typeface="Arial" panose="020B0604020202020204" pitchFamily="34" charset="0"/>
            </a:endParaRPr>
          </a:p>
        </p:txBody>
      </p:sp>
      <p:sp>
        <p:nvSpPr>
          <p:cNvPr id="29" name="TextBox 28"/>
          <p:cNvSpPr txBox="1"/>
          <p:nvPr/>
        </p:nvSpPr>
        <p:spPr>
          <a:xfrm>
            <a:off x="0" y="1916832"/>
            <a:ext cx="1115615" cy="430887"/>
          </a:xfrm>
          <a:prstGeom prst="rect">
            <a:avLst/>
          </a:prstGeom>
          <a:solidFill>
            <a:schemeClr val="tx1">
              <a:lumMod val="50000"/>
              <a:lumOff val="50000"/>
              <a:alpha val="90000"/>
            </a:schemeClr>
          </a:solidFill>
          <a:ln w="6350">
            <a:solidFill>
              <a:srgbClr val="FFC000"/>
            </a:solidFill>
          </a:ln>
        </p:spPr>
        <p:txBody>
          <a:bodyPr wrap="square" rtlCol="0">
            <a:spAutoFit/>
          </a:bodyPr>
          <a:lstStyle>
            <a:defPPr>
              <a:defRPr lang="en-US"/>
            </a:defPPr>
            <a:lvl1pPr>
              <a:defRPr b="1"/>
            </a:lvl1pPr>
          </a:lstStyle>
          <a:p>
            <a:r>
              <a:rPr lang="fr-FR" sz="1100" dirty="0" err="1" smtClean="0">
                <a:solidFill>
                  <a:schemeClr val="bg1">
                    <a:lumMod val="95000"/>
                  </a:schemeClr>
                </a:solidFill>
                <a:latin typeface="Arial" panose="020B0604020202020204" pitchFamily="34" charset="0"/>
                <a:cs typeface="Arial" panose="020B0604020202020204" pitchFamily="34" charset="0"/>
              </a:rPr>
              <a:t>Cooling</a:t>
            </a:r>
            <a:r>
              <a:rPr lang="fr-FR" sz="1100" dirty="0" smtClean="0">
                <a:solidFill>
                  <a:schemeClr val="bg1">
                    <a:lumMod val="95000"/>
                  </a:schemeClr>
                </a:solidFill>
                <a:latin typeface="Arial" panose="020B0604020202020204" pitchFamily="34" charset="0"/>
                <a:cs typeface="Arial" panose="020B0604020202020204" pitchFamily="34" charset="0"/>
              </a:rPr>
              <a:t> water system</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35" name="Straight Arrow Connector 34"/>
          <p:cNvCxnSpPr>
            <a:stCxn id="29" idx="2"/>
          </p:cNvCxnSpPr>
          <p:nvPr/>
        </p:nvCxnSpPr>
        <p:spPr>
          <a:xfrm flipH="1">
            <a:off x="210920" y="2347719"/>
            <a:ext cx="346888" cy="83193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107504" y="1124744"/>
            <a:ext cx="1254377" cy="262834"/>
          </a:xfrm>
          <a:prstGeom prst="rect">
            <a:avLst/>
          </a:prstGeom>
          <a:solidFill>
            <a:schemeClr val="tx1">
              <a:lumMod val="50000"/>
              <a:lumOff val="50000"/>
              <a:alpha val="90000"/>
            </a:schemeClr>
          </a:solidFill>
          <a:ln w="6350">
            <a:solidFill>
              <a:srgbClr val="FFC000"/>
            </a:solidFill>
          </a:ln>
        </p:spPr>
        <p:txBody>
          <a:bodyPr wrap="none" rtlCol="0">
            <a:spAutoFit/>
          </a:bodyPr>
          <a:lstStyle>
            <a:defPPr>
              <a:defRPr lang="en-US"/>
            </a:defPPr>
            <a:lvl1pPr>
              <a:defRPr b="1"/>
            </a:lvl1pPr>
          </a:lstStyle>
          <a:p>
            <a:r>
              <a:rPr lang="fr-FR" sz="1100" dirty="0" smtClean="0">
                <a:solidFill>
                  <a:schemeClr val="bg1">
                    <a:lumMod val="95000"/>
                  </a:schemeClr>
                </a:solidFill>
                <a:latin typeface="Arial" panose="020B0604020202020204" pitchFamily="34" charset="0"/>
                <a:cs typeface="Arial" panose="020B0604020202020204" pitchFamily="34" charset="0"/>
              </a:rPr>
              <a:t>Service Building</a:t>
            </a:r>
            <a:endParaRPr lang="en-GB" sz="1100" dirty="0">
              <a:solidFill>
                <a:schemeClr val="bg1">
                  <a:lumMod val="95000"/>
                </a:schemeClr>
              </a:solidFill>
              <a:latin typeface="Arial" panose="020B0604020202020204" pitchFamily="34" charset="0"/>
              <a:cs typeface="Arial" panose="020B0604020202020204" pitchFamily="34" charset="0"/>
            </a:endParaRPr>
          </a:p>
        </p:txBody>
      </p:sp>
      <p:cxnSp>
        <p:nvCxnSpPr>
          <p:cNvPr id="50" name="Straight Arrow Connector 49"/>
          <p:cNvCxnSpPr/>
          <p:nvPr/>
        </p:nvCxnSpPr>
        <p:spPr>
          <a:xfrm>
            <a:off x="6487583" y="4339167"/>
            <a:ext cx="1468793" cy="24196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763821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5227712"/>
            <a:ext cx="8640960" cy="1015663"/>
          </a:xfrm>
          <a:prstGeom prst="rect">
            <a:avLst/>
          </a:prstGeom>
          <a:solidFill>
            <a:srgbClr val="D9D9D9"/>
          </a:solidFill>
          <a:ln w="3175">
            <a:noFill/>
          </a:ln>
        </p:spPr>
        <p:txBody>
          <a:bodyPr wrap="square" rtlCol="0">
            <a:spAutoFit/>
          </a:bodyPr>
          <a:lstStyle>
            <a:defPPr>
              <a:defRPr lang="en-US"/>
            </a:defPPr>
            <a:lvl1pPr lvl="0">
              <a:defRPr sz="1400">
                <a:solidFill>
                  <a:schemeClr val="bg1"/>
                </a:solidFill>
                <a:latin typeface="Arial" panose="020B0604020202020204" pitchFamily="34" charset="0"/>
                <a:cs typeface="Arial" panose="020B0604020202020204" pitchFamily="34" charset="0"/>
              </a:defRPr>
            </a:lvl1pPr>
          </a:lstStyle>
          <a:p>
            <a:r>
              <a:rPr lang="en-GB" sz="2000" dirty="0" smtClean="0">
                <a:solidFill>
                  <a:srgbClr val="000090"/>
                </a:solidFill>
              </a:rPr>
              <a:t>A north-south cutaway of the Tokamak Building, which is the major element of the Tokamak Complex, together with the Diagnostics Building and the Tritium </a:t>
            </a:r>
            <a:r>
              <a:rPr lang="fr-FR" sz="2000" dirty="0" smtClean="0">
                <a:solidFill>
                  <a:srgbClr val="000090"/>
                </a:solidFill>
              </a:rPr>
              <a:t>Building</a:t>
            </a:r>
            <a:endParaRPr lang="en-GB" sz="2000" dirty="0">
              <a:solidFill>
                <a:srgbClr val="000090"/>
              </a:solidFill>
            </a:endParaRPr>
          </a:p>
        </p:txBody>
      </p:sp>
      <p:pic>
        <p:nvPicPr>
          <p:cNvPr id="2" name="Picture 1" descr="tkmandplant_2016_72dpi.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92696"/>
            <a:ext cx="9144000" cy="4474464"/>
          </a:xfrm>
          <a:prstGeom prst="rect">
            <a:avLst/>
          </a:prstGeom>
        </p:spPr>
      </p:pic>
      <p:sp>
        <p:nvSpPr>
          <p:cNvPr id="5" name="Rectangle 4"/>
          <p:cNvSpPr>
            <a:spLocks noChangeArrowheads="1"/>
          </p:cNvSpPr>
          <p:nvPr/>
        </p:nvSpPr>
        <p:spPr bwMode="auto">
          <a:xfrm>
            <a:off x="272256" y="1"/>
            <a:ext cx="8599488"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sz="3200" b="1" dirty="0" smtClean="0">
                <a:solidFill>
                  <a:srgbClr val="000090"/>
                </a:solidFill>
                <a:latin typeface="Arial" pitchFamily="34" charset="0"/>
                <a:cs typeface="Arial" pitchFamily="34" charset="0"/>
              </a:rPr>
              <a:t>Tokamak Building</a:t>
            </a:r>
            <a:endParaRPr lang="en-US" sz="3200" b="1" dirty="0">
              <a:solidFill>
                <a:srgbClr val="000090"/>
              </a:solidFill>
              <a:latin typeface="Arial" pitchFamily="34" charset="0"/>
              <a:cs typeface="Arial" pitchFamily="34" charset="0"/>
            </a:endParaRPr>
          </a:p>
        </p:txBody>
      </p:sp>
    </p:spTree>
    <p:extLst>
      <p:ext uri="{BB962C8B-B14F-4D97-AF65-F5344CB8AC3E}">
        <p14:creationId xmlns:p14="http://schemas.microsoft.com/office/powerpoint/2010/main" xmlns="" val="397021254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Tokamak_Cutaway_Baseline_Nov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27984" y="1458598"/>
            <a:ext cx="4711701" cy="3516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3" name="Rectangle 3"/>
          <p:cNvSpPr>
            <a:spLocks noGrp="1" noChangeArrowheads="1"/>
          </p:cNvSpPr>
          <p:nvPr>
            <p:ph type="title"/>
          </p:nvPr>
        </p:nvSpPr>
        <p:spPr>
          <a:xfrm>
            <a:off x="727075" y="-3175"/>
            <a:ext cx="7693025" cy="471488"/>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dirty="0" smtClean="0">
                <a:solidFill>
                  <a:srgbClr val="000090"/>
                </a:solidFill>
                <a:cs typeface="+mj-cs"/>
              </a:rPr>
              <a:t>The ITER Mission</a:t>
            </a:r>
            <a:endParaRPr lang="en-US" sz="3600" dirty="0" smtClean="0">
              <a:solidFill>
                <a:srgbClr val="000090"/>
              </a:solidFill>
              <a:cs typeface="+mj-cs"/>
            </a:endParaRPr>
          </a:p>
        </p:txBody>
      </p:sp>
      <p:sp>
        <p:nvSpPr>
          <p:cNvPr id="4" name="Text Box 2"/>
          <p:cNvSpPr txBox="1">
            <a:spLocks noChangeArrowheads="1"/>
          </p:cNvSpPr>
          <p:nvPr/>
        </p:nvSpPr>
        <p:spPr bwMode="auto">
          <a:xfrm>
            <a:off x="5796136" y="5229200"/>
            <a:ext cx="1981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GB" sz="2000" b="1" dirty="0">
                <a:solidFill>
                  <a:srgbClr val="FF271C"/>
                </a:solidFill>
                <a:latin typeface="Arial" charset="0"/>
                <a:cs typeface="+mn-cs"/>
              </a:rPr>
              <a:t>ITER tokamak</a:t>
            </a:r>
            <a:r>
              <a:rPr lang="en-GB" sz="1800" b="1" dirty="0">
                <a:latin typeface="Arial" charset="0"/>
                <a:cs typeface="+mn-cs"/>
              </a:rPr>
              <a:t> </a:t>
            </a:r>
          </a:p>
        </p:txBody>
      </p:sp>
      <p:pic>
        <p:nvPicPr>
          <p:cNvPr id="6" name="Picture 2" descr="REACTOR1"/>
          <p:cNvPicPr>
            <a:picLocks noChangeAspect="1" noChangeArrowheads="1"/>
          </p:cNvPicPr>
          <p:nvPr/>
        </p:nvPicPr>
        <p:blipFill>
          <a:blip r:embed="rId4">
            <a:extLst>
              <a:ext uri="{28A0092B-C50C-407E-A947-70E740481C1C}">
                <a14:useLocalDpi xmlns:a14="http://schemas.microsoft.com/office/drawing/2010/main" xmlns="" val="0"/>
              </a:ext>
            </a:extLst>
          </a:blip>
          <a:srcRect l="35677" t="91368" r="51743" b="1192"/>
          <a:stretch>
            <a:fillRect/>
          </a:stretch>
        </p:blipFill>
        <p:spPr bwMode="auto">
          <a:xfrm>
            <a:off x="6364233" y="4740048"/>
            <a:ext cx="578623" cy="256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0" y="620688"/>
            <a:ext cx="4644008" cy="5688632"/>
          </a:xfrm>
          <a:prstGeom prst="rect">
            <a:avLst/>
          </a:prstGeom>
          <a:noFill/>
          <a:ln>
            <a:noFill/>
          </a:ln>
          <a:extLst>
            <a:ext uri="{909E8E84-426E-40dd-AFC4-6F175D3DCCD1}">
              <a14:hiddenFill xmlns:a14="http://schemas.microsoft.com/office/drawing/2010/main" xmlns="">
                <a:solidFill>
                  <a:srgbClr val="CCFFFF">
                    <a:alpha val="5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287338" indent="-287338" algn="l"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l" defTabSz="795338" rtl="0" eaLnBrk="1" fontAlgn="base" hangingPunct="1">
              <a:spcBef>
                <a:spcPct val="20000"/>
              </a:spcBef>
              <a:spcAft>
                <a:spcPct val="0"/>
              </a:spcAft>
              <a:buChar char="–"/>
              <a:defRPr sz="2000">
                <a:solidFill>
                  <a:schemeClr val="tx1"/>
                </a:solidFill>
                <a:latin typeface="+mn-lt"/>
              </a:defRPr>
            </a:lvl2pPr>
            <a:lvl3pPr marL="1136650" indent="-188913" algn="l" defTabSz="795338" rtl="0" eaLnBrk="1" fontAlgn="base" hangingPunct="1">
              <a:spcBef>
                <a:spcPct val="20000"/>
              </a:spcBef>
              <a:spcAft>
                <a:spcPct val="0"/>
              </a:spcAft>
              <a:buChar char="•"/>
              <a:defRPr>
                <a:solidFill>
                  <a:schemeClr val="tx1"/>
                </a:solidFill>
                <a:latin typeface="+mn-lt"/>
              </a:defRPr>
            </a:lvl3pPr>
            <a:lvl4pPr marL="1511300" indent="-184150" algn="l" defTabSz="795338" rtl="0" eaLnBrk="1" fontAlgn="base" hangingPunct="1">
              <a:spcBef>
                <a:spcPct val="20000"/>
              </a:spcBef>
              <a:spcAft>
                <a:spcPct val="0"/>
              </a:spcAft>
              <a:buChar char="–"/>
              <a:defRPr>
                <a:solidFill>
                  <a:schemeClr val="tx1"/>
                </a:solidFill>
                <a:latin typeface="+mn-lt"/>
              </a:defRPr>
            </a:lvl4pPr>
            <a:lvl5pPr marL="1885950" indent="-184150" algn="l"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a:lstStyle>
          <a:p>
            <a:pPr marL="266700" indent="-266700" defTabSz="914400">
              <a:spcBef>
                <a:spcPct val="200000"/>
              </a:spcBef>
              <a:buFont typeface="Symbol" charset="0"/>
              <a:buChar char="·"/>
              <a:defRPr/>
            </a:pPr>
            <a:r>
              <a:rPr lang="en-GB" dirty="0" smtClean="0">
                <a:solidFill>
                  <a:srgbClr val="000090"/>
                </a:solidFill>
              </a:rPr>
              <a:t>ITER Program Objective:</a:t>
            </a:r>
          </a:p>
          <a:p>
            <a:pPr marL="533400" lvl="1" indent="-266700">
              <a:buFont typeface="Lucida Grande"/>
              <a:buChar char="-"/>
              <a:tabLst>
                <a:tab pos="533400" algn="l"/>
              </a:tabLst>
              <a:defRPr/>
            </a:pPr>
            <a:r>
              <a:rPr lang="en-US" b="0" dirty="0" smtClean="0">
                <a:solidFill>
                  <a:srgbClr val="000090"/>
                </a:solidFill>
              </a:rPr>
              <a:t>to demonstrate the scientific and technological feasibility of </a:t>
            </a:r>
            <a:r>
              <a:rPr lang="en-US" b="0" dirty="0" smtClean="0">
                <a:solidFill>
                  <a:srgbClr val="FF0000"/>
                </a:solidFill>
              </a:rPr>
              <a:t>fusion energy </a:t>
            </a:r>
            <a:r>
              <a:rPr lang="en-US" b="0" dirty="0" smtClean="0">
                <a:solidFill>
                  <a:srgbClr val="000090"/>
                </a:solidFill>
              </a:rPr>
              <a:t>for peaceful purposes</a:t>
            </a:r>
          </a:p>
          <a:p>
            <a:pPr marL="379413" indent="-379413" defTabSz="914400">
              <a:spcBef>
                <a:spcPts val="2000"/>
              </a:spcBef>
              <a:buFont typeface="Symbol" charset="0"/>
              <a:buChar char="·"/>
              <a:defRPr/>
            </a:pPr>
            <a:r>
              <a:rPr lang="en-GB" dirty="0" smtClean="0">
                <a:solidFill>
                  <a:srgbClr val="000090"/>
                </a:solidFill>
              </a:rPr>
              <a:t>Key Technical Goals:</a:t>
            </a:r>
          </a:p>
          <a:p>
            <a:pPr marL="533400" lvl="1" indent="-266700">
              <a:buFont typeface="Lucida Grande"/>
              <a:buChar char="-"/>
              <a:tabLst>
                <a:tab pos="533400" algn="l"/>
              </a:tabLst>
              <a:defRPr/>
            </a:pPr>
            <a:r>
              <a:rPr lang="en-GB" b="0" dirty="0" smtClean="0">
                <a:solidFill>
                  <a:srgbClr val="000090"/>
                </a:solidFill>
              </a:rPr>
              <a:t>achieve extended burn of a DT plasma with dominant alpha-particle heating </a:t>
            </a:r>
            <a:r>
              <a:rPr lang="en-GB" b="0" dirty="0">
                <a:solidFill>
                  <a:srgbClr val="FF0000"/>
                </a:solidFill>
              </a:rPr>
              <a:t>(Q ≥ </a:t>
            </a:r>
            <a:r>
              <a:rPr lang="en-GB" b="0" dirty="0" smtClean="0">
                <a:solidFill>
                  <a:srgbClr val="FF0000"/>
                </a:solidFill>
              </a:rPr>
              <a:t>10, ~500 s)</a:t>
            </a:r>
          </a:p>
          <a:p>
            <a:pPr marL="533400" lvl="1" indent="-266700">
              <a:buFont typeface="Lucida Grande"/>
              <a:buChar char="-"/>
              <a:tabLst>
                <a:tab pos="533400" algn="l"/>
              </a:tabLst>
              <a:defRPr/>
            </a:pPr>
            <a:r>
              <a:rPr lang="en-GB" b="0" dirty="0" smtClean="0">
                <a:solidFill>
                  <a:srgbClr val="000090"/>
                </a:solidFill>
              </a:rPr>
              <a:t>develop</a:t>
            </a:r>
            <a:r>
              <a:rPr lang="en-GB" b="0" dirty="0" smtClean="0"/>
              <a:t> </a:t>
            </a:r>
            <a:r>
              <a:rPr lang="en-GB" b="0" dirty="0" smtClean="0">
                <a:solidFill>
                  <a:srgbClr val="FF0000"/>
                </a:solidFill>
              </a:rPr>
              <a:t>steady-state </a:t>
            </a:r>
            <a:r>
              <a:rPr lang="en-GB" b="0" dirty="0" smtClean="0">
                <a:solidFill>
                  <a:srgbClr val="000090"/>
                </a:solidFill>
              </a:rPr>
              <a:t>fusion power production as ultimate goal</a:t>
            </a:r>
          </a:p>
          <a:p>
            <a:pPr marL="533400" lvl="1" indent="-266700">
              <a:buFont typeface="Lucida Grande"/>
              <a:buChar char="-"/>
              <a:tabLst>
                <a:tab pos="533400" algn="l"/>
              </a:tabLst>
              <a:defRPr/>
            </a:pPr>
            <a:r>
              <a:rPr lang="en-US" b="0" dirty="0" smtClean="0">
                <a:solidFill>
                  <a:srgbClr val="000090"/>
                </a:solidFill>
              </a:rPr>
              <a:t>integrate and test all essential fusion </a:t>
            </a:r>
            <a:r>
              <a:rPr lang="en-US" b="0" dirty="0" smtClean="0">
                <a:solidFill>
                  <a:srgbClr val="FF0000"/>
                </a:solidFill>
              </a:rPr>
              <a:t>power reactor technologies </a:t>
            </a:r>
            <a:r>
              <a:rPr lang="en-US" b="0" dirty="0" smtClean="0">
                <a:solidFill>
                  <a:srgbClr val="000090"/>
                </a:solidFill>
              </a:rPr>
              <a:t>and components</a:t>
            </a:r>
          </a:p>
          <a:p>
            <a:pPr marL="533400" lvl="1" indent="-266700">
              <a:buFont typeface="Lucida Grande"/>
              <a:buChar char="-"/>
              <a:tabLst>
                <a:tab pos="533400" algn="l"/>
              </a:tabLst>
              <a:defRPr/>
            </a:pPr>
            <a:r>
              <a:rPr lang="en-US" b="0" dirty="0" smtClean="0">
                <a:solidFill>
                  <a:srgbClr val="000090"/>
                </a:solidFill>
              </a:rPr>
              <a:t>demonstrate </a:t>
            </a:r>
            <a:r>
              <a:rPr lang="en-US" b="0" dirty="0" smtClean="0">
                <a:solidFill>
                  <a:srgbClr val="FF0000"/>
                </a:solidFill>
              </a:rPr>
              <a:t>safety</a:t>
            </a:r>
            <a:r>
              <a:rPr lang="en-US" b="0" dirty="0" smtClean="0"/>
              <a:t> </a:t>
            </a:r>
            <a:r>
              <a:rPr lang="en-US" b="0" dirty="0" smtClean="0">
                <a:solidFill>
                  <a:srgbClr val="000090"/>
                </a:solidFill>
              </a:rPr>
              <a:t>and </a:t>
            </a:r>
            <a:r>
              <a:rPr lang="en-US" b="0" dirty="0" smtClean="0">
                <a:solidFill>
                  <a:srgbClr val="FF0000"/>
                </a:solidFill>
              </a:rPr>
              <a:t>environmental acceptability </a:t>
            </a:r>
            <a:r>
              <a:rPr lang="en-US" b="0" dirty="0" smtClean="0">
                <a:solidFill>
                  <a:srgbClr val="000090"/>
                </a:solidFill>
              </a:rPr>
              <a:t>of fusion</a:t>
            </a:r>
            <a:endParaRPr lang="en-GB" b="0" dirty="0">
              <a:solidFill>
                <a:srgbClr val="000090"/>
              </a:solidFill>
            </a:endParaRPr>
          </a:p>
        </p:txBody>
      </p:sp>
      <p:pic>
        <p:nvPicPr>
          <p:cNvPr id="7" name="Picture 15"/>
          <p:cNvPicPr preferRelativeResize="0">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04792" y="625992"/>
            <a:ext cx="466725" cy="28733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2"/>
          <p:cNvPicPr preferRelativeResize="0">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396428" y="625992"/>
            <a:ext cx="468312" cy="28733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p:cNvPicPr preferRelativeResize="0">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738376" y="626786"/>
            <a:ext cx="469900" cy="285750"/>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p:cNvPicPr preferRelativeResize="0">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541570" y="625199"/>
            <a:ext cx="469900" cy="2889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3"/>
          <p:cNvPicPr preferRelativeResize="0">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333184" y="625199"/>
            <a:ext cx="398462" cy="28892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4"/>
          <p:cNvPicPr preferRelativeResize="0">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7136381" y="622124"/>
            <a:ext cx="477084" cy="295075"/>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1" descr="Inde"/>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5989651" y="616455"/>
            <a:ext cx="427008" cy="3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74452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ksite_iss_3-rax_7899_small.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053328"/>
          </a:xfrm>
          <a:prstGeom prst="rect">
            <a:avLst/>
          </a:prstGeom>
        </p:spPr>
      </p:pic>
      <p:sp>
        <p:nvSpPr>
          <p:cNvPr id="5" name="Title 3"/>
          <p:cNvSpPr txBox="1">
            <a:spLocks/>
          </p:cNvSpPr>
          <p:nvPr/>
        </p:nvSpPr>
        <p:spPr>
          <a:xfrm>
            <a:off x="1116000" y="35169"/>
            <a:ext cx="6912000" cy="828000"/>
          </a:xfrm>
          <a:prstGeom prst="rect">
            <a:avLst/>
          </a:prstGeom>
          <a:solidFill>
            <a:schemeClr val="accent1">
              <a:alpha val="20000"/>
            </a:schemeClr>
          </a:solidFill>
          <a:ln>
            <a:noFill/>
          </a:ln>
          <a:effectLst>
            <a:outerShdw blurRad="50800" dist="50800" dir="5400000" algn="ctr" rotWithShape="0">
              <a:schemeClr val="tx1"/>
            </a:outerShdw>
          </a:effectLst>
          <a:extLst/>
        </p:spPr>
        <p:txBody>
          <a:bodyPr vert="horz" lIns="91440" tIns="45720" rIns="91440" bIns="45720" rtlCol="0" anchor="ctr">
            <a:noAutofit/>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4000" dirty="0" smtClean="0">
                <a:solidFill>
                  <a:schemeClr val="bg1">
                    <a:lumMod val="95000"/>
                  </a:schemeClr>
                </a:solidFill>
                <a:effectLst/>
                <a:latin typeface="Arial" panose="020B0604020202020204" pitchFamily="34" charset="0"/>
                <a:cs typeface="Arial" panose="020B0604020202020204" pitchFamily="34" charset="0"/>
              </a:rPr>
              <a:t>Tokamak Complex</a:t>
            </a:r>
            <a:endParaRPr lang="en-GB" sz="4000" dirty="0" smtClean="0">
              <a:solidFill>
                <a:schemeClr val="bg1">
                  <a:lumMod val="95000"/>
                </a:schemeClr>
              </a:solidFill>
              <a:effectLst/>
              <a:latin typeface="Arial" panose="020B0604020202020204" pitchFamily="34" charset="0"/>
              <a:cs typeface="Arial" panose="020B0604020202020204" pitchFamily="34" charset="0"/>
            </a:endParaRPr>
          </a:p>
        </p:txBody>
      </p:sp>
      <p:sp>
        <p:nvSpPr>
          <p:cNvPr id="6" name="TextBox 5"/>
          <p:cNvSpPr txBox="1"/>
          <p:nvPr/>
        </p:nvSpPr>
        <p:spPr>
          <a:xfrm>
            <a:off x="1" y="4820142"/>
            <a:ext cx="9143999" cy="1554272"/>
          </a:xfrm>
          <a:prstGeom prst="rect">
            <a:avLst/>
          </a:prstGeom>
          <a:solidFill>
            <a:srgbClr val="D9D9D9"/>
          </a:solidFill>
          <a:ln w="3175">
            <a:no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pPr lvl="0"/>
            <a:r>
              <a:rPr lang="en-GB" sz="1600" dirty="0">
                <a:solidFill>
                  <a:srgbClr val="000090"/>
                </a:solidFill>
              </a:rPr>
              <a:t>Resting on 493 seismic pads, the reinforced concrete “B2” slab bears the </a:t>
            </a:r>
            <a:r>
              <a:rPr lang="en-GB" sz="1600" dirty="0" smtClean="0">
                <a:solidFill>
                  <a:srgbClr val="000090"/>
                </a:solidFill>
              </a:rPr>
              <a:t>400,000</a:t>
            </a:r>
            <a:r>
              <a:rPr lang="en-GB" sz="1600" dirty="0">
                <a:solidFill>
                  <a:srgbClr val="000090"/>
                </a:solidFill>
              </a:rPr>
              <a:t>-ton Tokamak </a:t>
            </a:r>
            <a:r>
              <a:rPr lang="en-GB" sz="1600" dirty="0" smtClean="0">
                <a:solidFill>
                  <a:srgbClr val="000090"/>
                </a:solidFill>
              </a:rPr>
              <a:t>Complex:</a:t>
            </a:r>
            <a:endParaRPr lang="en-GB" sz="1600" u="sng" dirty="0">
              <a:solidFill>
                <a:srgbClr val="000090"/>
              </a:solidFill>
            </a:endParaRPr>
          </a:p>
          <a:p>
            <a:pPr lvl="0">
              <a:spcBef>
                <a:spcPts val="600"/>
              </a:spcBef>
            </a:pPr>
            <a:r>
              <a:rPr lang="en-GB" sz="1600" dirty="0" smtClean="0">
                <a:solidFill>
                  <a:srgbClr val="FF0000"/>
                </a:solidFill>
              </a:rPr>
              <a:t>Diagnostic </a:t>
            </a:r>
            <a:r>
              <a:rPr lang="en-GB" sz="1600" dirty="0">
                <a:solidFill>
                  <a:srgbClr val="FF0000"/>
                </a:solidFill>
              </a:rPr>
              <a:t>Building </a:t>
            </a:r>
            <a:r>
              <a:rPr lang="en-GB" sz="1600" dirty="0" smtClean="0">
                <a:solidFill>
                  <a:srgbClr val="FF0000"/>
                </a:solidFill>
              </a:rPr>
              <a:t>(right)</a:t>
            </a:r>
          </a:p>
          <a:p>
            <a:pPr lvl="0">
              <a:spcBef>
                <a:spcPts val="600"/>
              </a:spcBef>
            </a:pPr>
            <a:r>
              <a:rPr lang="en-GB" sz="1600" dirty="0" smtClean="0">
                <a:solidFill>
                  <a:srgbClr val="FF0000"/>
                </a:solidFill>
              </a:rPr>
              <a:t>Tokamak Building (centre): </a:t>
            </a:r>
            <a:r>
              <a:rPr lang="en-GB" sz="1600" dirty="0" smtClean="0">
                <a:solidFill>
                  <a:srgbClr val="000090"/>
                </a:solidFill>
              </a:rPr>
              <a:t>with circular </a:t>
            </a:r>
            <a:r>
              <a:rPr lang="en-GB" sz="1600" dirty="0" err="1" smtClean="0">
                <a:solidFill>
                  <a:srgbClr val="000090"/>
                </a:solidFill>
              </a:rPr>
              <a:t>BioShield</a:t>
            </a:r>
            <a:r>
              <a:rPr lang="en-GB" sz="1600" dirty="0" smtClean="0">
                <a:solidFill>
                  <a:srgbClr val="000090"/>
                </a:solidFill>
              </a:rPr>
              <a:t>  (~30 m internal diameter) visible</a:t>
            </a:r>
            <a:endParaRPr lang="en-GB" sz="1600" dirty="0">
              <a:solidFill>
                <a:srgbClr val="000090"/>
              </a:solidFill>
            </a:endParaRPr>
          </a:p>
          <a:p>
            <a:pPr lvl="0">
              <a:spcBef>
                <a:spcPts val="600"/>
              </a:spcBef>
            </a:pPr>
            <a:r>
              <a:rPr lang="en-GB" sz="1600" dirty="0" smtClean="0">
                <a:solidFill>
                  <a:srgbClr val="FF0000"/>
                </a:solidFill>
              </a:rPr>
              <a:t>Tritium Building (left)</a:t>
            </a:r>
            <a:endParaRPr lang="en-GB" sz="1600" dirty="0">
              <a:solidFill>
                <a:srgbClr val="FF0000"/>
              </a:solidFill>
            </a:endParaRPr>
          </a:p>
        </p:txBody>
      </p:sp>
    </p:spTree>
    <p:extLst>
      <p:ext uri="{BB962C8B-B14F-4D97-AF65-F5344CB8AC3E}">
        <p14:creationId xmlns:p14="http://schemas.microsoft.com/office/powerpoint/2010/main" xmlns="" val="32901550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oshield_undressing_1_smal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5931243"/>
          </a:xfrm>
          <a:prstGeom prst="rect">
            <a:avLst/>
          </a:prstGeom>
        </p:spPr>
      </p:pic>
      <p:sp>
        <p:nvSpPr>
          <p:cNvPr id="6" name="TextBox 5"/>
          <p:cNvSpPr txBox="1"/>
          <p:nvPr/>
        </p:nvSpPr>
        <p:spPr>
          <a:xfrm>
            <a:off x="0" y="5750169"/>
            <a:ext cx="9144000" cy="584776"/>
          </a:xfrm>
          <a:prstGeom prst="rect">
            <a:avLst/>
          </a:prstGeom>
          <a:solidFill>
            <a:srgbClr val="D9D9D9"/>
          </a:solidFill>
          <a:ln w="3175">
            <a:no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pPr lvl="0"/>
            <a:r>
              <a:rPr lang="en-GB" sz="1600" dirty="0" smtClean="0">
                <a:solidFill>
                  <a:srgbClr val="000090"/>
                </a:solidFill>
              </a:rPr>
              <a:t>The concrete Bioshield (30 m diameter) has risen to its maximum height – the equatorial and upper levels of port access openings can be clearly seen</a:t>
            </a:r>
            <a:endParaRPr lang="en-GB" sz="1600" dirty="0">
              <a:solidFill>
                <a:srgbClr val="000090"/>
              </a:solidFill>
            </a:endParaRPr>
          </a:p>
        </p:txBody>
      </p:sp>
      <p:sp>
        <p:nvSpPr>
          <p:cNvPr id="8" name="Title 3"/>
          <p:cNvSpPr txBox="1">
            <a:spLocks/>
          </p:cNvSpPr>
          <p:nvPr/>
        </p:nvSpPr>
        <p:spPr>
          <a:xfrm>
            <a:off x="1035160" y="86400"/>
            <a:ext cx="6912000" cy="828000"/>
          </a:xfrm>
          <a:prstGeom prst="rect">
            <a:avLst/>
          </a:prstGeom>
          <a:solidFill>
            <a:schemeClr val="accent1">
              <a:alpha val="20000"/>
            </a:schemeClr>
          </a:solidFill>
          <a:ln>
            <a:noFill/>
          </a:ln>
          <a:effectLst>
            <a:outerShdw blurRad="50800" dist="50800" dir="5400000" algn="ctr" rotWithShape="0">
              <a:schemeClr val="tx1"/>
            </a:outerShdw>
          </a:effectLst>
          <a:extLst/>
        </p:spPr>
        <p:txBody>
          <a:bodyPr vert="horz" lIns="91440" tIns="45720" rIns="91440" bIns="45720" rtlCol="0" anchor="ctr">
            <a:normAutofit fontScale="92500"/>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4000" dirty="0" smtClean="0">
                <a:solidFill>
                  <a:schemeClr val="bg1">
                    <a:lumMod val="95000"/>
                  </a:schemeClr>
                </a:solidFill>
                <a:effectLst/>
                <a:latin typeface="Arial" panose="020B0604020202020204" pitchFamily="34" charset="0"/>
                <a:cs typeface="Arial" panose="020B0604020202020204" pitchFamily="34" charset="0"/>
              </a:rPr>
              <a:t>Tokamak Complex - Bioshield</a:t>
            </a:r>
            <a:endParaRPr lang="en-GB" sz="4000" dirty="0" smtClean="0">
              <a:solidFill>
                <a:schemeClr val="bg1">
                  <a:lumMod val="95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775686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s_hall_georges_fisheye_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055629"/>
          </a:xfrm>
          <a:prstGeom prst="rect">
            <a:avLst/>
          </a:prstGeom>
        </p:spPr>
      </p:pic>
      <p:sp>
        <p:nvSpPr>
          <p:cNvPr id="7" name="TextBox 6"/>
          <p:cNvSpPr txBox="1"/>
          <p:nvPr/>
        </p:nvSpPr>
        <p:spPr>
          <a:xfrm>
            <a:off x="-14654" y="5465299"/>
            <a:ext cx="9173308" cy="830997"/>
          </a:xfrm>
          <a:prstGeom prst="rect">
            <a:avLst/>
          </a:prstGeom>
          <a:solidFill>
            <a:srgbClr val="D9D9D9"/>
          </a:solidFill>
          <a:ln w="3175">
            <a:noFill/>
          </a:ln>
        </p:spPr>
        <p:txBody>
          <a:bodyPr wrap="square" rtlCol="0">
            <a:spAutoFit/>
          </a:bodyPr>
          <a:lstStyle>
            <a:defPPr>
              <a:defRPr lang="en-US"/>
            </a:defPPr>
            <a:lvl1pPr>
              <a:defRPr sz="1200">
                <a:solidFill>
                  <a:schemeClr val="bg1"/>
                </a:solidFill>
                <a:latin typeface="Arial" panose="020B0604020202020204" pitchFamily="34" charset="0"/>
                <a:cs typeface="Arial" panose="020B0604020202020204" pitchFamily="34" charset="0"/>
              </a:defRPr>
            </a:lvl1pPr>
          </a:lstStyle>
          <a:p>
            <a:r>
              <a:rPr lang="en-GB" sz="1600" dirty="0">
                <a:solidFill>
                  <a:srgbClr val="000090"/>
                </a:solidFill>
              </a:rPr>
              <a:t>Before being integrated in </a:t>
            </a:r>
            <a:r>
              <a:rPr lang="en-GB" sz="1600" dirty="0" smtClean="0">
                <a:solidFill>
                  <a:srgbClr val="000090"/>
                </a:solidFill>
              </a:rPr>
              <a:t>the tokamak, </a:t>
            </a:r>
            <a:r>
              <a:rPr lang="en-GB" sz="1600" dirty="0">
                <a:solidFill>
                  <a:srgbClr val="000090"/>
                </a:solidFill>
              </a:rPr>
              <a:t>the components will be prepared </a:t>
            </a:r>
            <a:r>
              <a:rPr lang="en-GB" sz="1600" dirty="0" smtClean="0">
                <a:solidFill>
                  <a:srgbClr val="000090"/>
                </a:solidFill>
              </a:rPr>
              <a:t>and</a:t>
            </a:r>
            <a:br>
              <a:rPr lang="en-GB" sz="1600" dirty="0" smtClean="0">
                <a:solidFill>
                  <a:srgbClr val="000090"/>
                </a:solidFill>
              </a:rPr>
            </a:br>
            <a:r>
              <a:rPr lang="en-GB" sz="1600" dirty="0" smtClean="0">
                <a:solidFill>
                  <a:srgbClr val="000090"/>
                </a:solidFill>
              </a:rPr>
              <a:t>pre</a:t>
            </a:r>
            <a:r>
              <a:rPr lang="en-GB" sz="1600" dirty="0">
                <a:solidFill>
                  <a:srgbClr val="000090"/>
                </a:solidFill>
              </a:rPr>
              <a:t>-assembled in </a:t>
            </a:r>
            <a:r>
              <a:rPr lang="en-GB" sz="1600" dirty="0" smtClean="0">
                <a:solidFill>
                  <a:srgbClr val="000090"/>
                </a:solidFill>
              </a:rPr>
              <a:t>this 6,000 m</a:t>
            </a:r>
            <a:r>
              <a:rPr lang="en-GB" sz="1600" baseline="30000" dirty="0" smtClean="0">
                <a:solidFill>
                  <a:srgbClr val="000090"/>
                </a:solidFill>
              </a:rPr>
              <a:t>2</a:t>
            </a:r>
            <a:r>
              <a:rPr lang="en-GB" sz="1600" dirty="0" smtClean="0">
                <a:solidFill>
                  <a:srgbClr val="000090"/>
                </a:solidFill>
              </a:rPr>
              <a:t>, 60-metre high building. The Assembly Hall is equipped with a double overhead travelling crane with a total lifting capacity of 1,500 tons</a:t>
            </a:r>
            <a:endParaRPr lang="en-GB" sz="1600" dirty="0">
              <a:solidFill>
                <a:srgbClr val="000090"/>
              </a:solidFill>
            </a:endParaRPr>
          </a:p>
        </p:txBody>
      </p:sp>
      <p:sp>
        <p:nvSpPr>
          <p:cNvPr id="8" name="Title 3"/>
          <p:cNvSpPr txBox="1">
            <a:spLocks/>
          </p:cNvSpPr>
          <p:nvPr/>
        </p:nvSpPr>
        <p:spPr>
          <a:xfrm>
            <a:off x="0" y="1268760"/>
            <a:ext cx="2555776" cy="1476072"/>
          </a:xfrm>
          <a:prstGeom prst="rect">
            <a:avLst/>
          </a:prstGeom>
          <a:solidFill>
            <a:schemeClr val="accent1">
              <a:alpha val="20000"/>
            </a:schemeClr>
          </a:solidFill>
          <a:ln>
            <a:noFill/>
          </a:ln>
          <a:effectLst>
            <a:outerShdw blurRad="50800" dist="50800" dir="5400000" algn="ctr" rotWithShape="0">
              <a:schemeClr val="tx1"/>
            </a:outerShdw>
          </a:effectLst>
          <a:extLst/>
        </p:spPr>
        <p:txBody>
          <a:bodyPr vert="horz" lIns="91440" tIns="45720" rIns="91440" bIns="45720" rtlCol="0" anchor="ctr">
            <a:normAutofit fontScale="92500"/>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4000" dirty="0" smtClean="0">
                <a:solidFill>
                  <a:schemeClr val="bg1">
                    <a:lumMod val="95000"/>
                  </a:schemeClr>
                </a:solidFill>
                <a:effectLst/>
                <a:latin typeface="Arial" panose="020B0604020202020204" pitchFamily="34" charset="0"/>
                <a:cs typeface="Arial" panose="020B0604020202020204" pitchFamily="34" charset="0"/>
              </a:rPr>
              <a:t>Assembly</a:t>
            </a:r>
          </a:p>
          <a:p>
            <a:r>
              <a:rPr lang="en-US" sz="4000" dirty="0" smtClean="0">
                <a:solidFill>
                  <a:schemeClr val="bg1">
                    <a:lumMod val="95000"/>
                  </a:schemeClr>
                </a:solidFill>
                <a:effectLst/>
                <a:latin typeface="Arial" panose="020B0604020202020204" pitchFamily="34" charset="0"/>
                <a:cs typeface="Arial" panose="020B0604020202020204" pitchFamily="34" charset="0"/>
              </a:rPr>
              <a:t> Hall</a:t>
            </a:r>
            <a:endParaRPr lang="en-GB" sz="4000" dirty="0" smtClean="0">
              <a:solidFill>
                <a:schemeClr val="bg1">
                  <a:lumMod val="95000"/>
                </a:schemeClr>
              </a:solidFill>
              <a:effectLst/>
              <a:latin typeface="Arial" panose="020B0604020202020204" pitchFamily="34" charset="0"/>
              <a:cs typeface="Arial" panose="020B0604020202020204" pitchFamily="34" charset="0"/>
            </a:endParaRPr>
          </a:p>
        </p:txBody>
      </p:sp>
      <p:cxnSp>
        <p:nvCxnSpPr>
          <p:cNvPr id="5" name="Straight Arrow Connector 4"/>
          <p:cNvCxnSpPr/>
          <p:nvPr/>
        </p:nvCxnSpPr>
        <p:spPr bwMode="auto">
          <a:xfrm flipV="1">
            <a:off x="3347864" y="3212976"/>
            <a:ext cx="432048" cy="360040"/>
          </a:xfrm>
          <a:prstGeom prst="straightConnector1">
            <a:avLst/>
          </a:prstGeom>
          <a:solidFill>
            <a:schemeClr val="accent1"/>
          </a:solidFill>
          <a:ln w="28575"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0" name="Picture 9" descr="cranes.hook_blue_captioned.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08104" y="3127292"/>
            <a:ext cx="3635896" cy="2343449"/>
          </a:xfrm>
          <a:prstGeom prst="rect">
            <a:avLst/>
          </a:prstGeom>
        </p:spPr>
      </p:pic>
      <p:cxnSp>
        <p:nvCxnSpPr>
          <p:cNvPr id="12" name="Straight Arrow Connector 11"/>
          <p:cNvCxnSpPr/>
          <p:nvPr/>
        </p:nvCxnSpPr>
        <p:spPr bwMode="auto">
          <a:xfrm flipH="1" flipV="1">
            <a:off x="6084168" y="1124744"/>
            <a:ext cx="1224136" cy="2016224"/>
          </a:xfrm>
          <a:prstGeom prst="straightConnector1">
            <a:avLst/>
          </a:prstGeom>
          <a:solidFill>
            <a:schemeClr val="accent1"/>
          </a:solidFill>
          <a:ln w="28575"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3" name="Picture 2" descr="ssat-1-day2-1_small.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197" y="3284984"/>
            <a:ext cx="3275856" cy="2183904"/>
          </a:xfrm>
          <a:prstGeom prst="rect">
            <a:avLst/>
          </a:prstGeom>
        </p:spPr>
      </p:pic>
    </p:spTree>
    <p:extLst>
      <p:ext uri="{BB962C8B-B14F-4D97-AF65-F5344CB8AC3E}">
        <p14:creationId xmlns:p14="http://schemas.microsoft.com/office/powerpoint/2010/main" xmlns="" val="35339001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rnouxr\Documents\Work\En Cours\RF Building etc\RF_Bdg_Aug_2017.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12116"/>
          <a:stretch/>
        </p:blipFill>
        <p:spPr bwMode="auto">
          <a:xfrm>
            <a:off x="0" y="475251"/>
            <a:ext cx="9144000" cy="552718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0" y="5712616"/>
            <a:ext cx="9144000" cy="584776"/>
          </a:xfrm>
          <a:prstGeom prst="rect">
            <a:avLst/>
          </a:prstGeom>
          <a:solidFill>
            <a:srgbClr val="D9D9D9"/>
          </a:solidFill>
          <a:ln w="3175">
            <a:noFill/>
          </a:ln>
        </p:spPr>
        <p:txBody>
          <a:bodyPr wrap="square" rtlCol="0">
            <a:spAutoFit/>
          </a:bodyPr>
          <a:lstStyle>
            <a:defPPr>
              <a:defRPr lang="en-US"/>
            </a:defPPr>
            <a:lvl1pPr lvl="0">
              <a:defRPr sz="1200">
                <a:solidFill>
                  <a:schemeClr val="bg1"/>
                </a:solidFill>
                <a:latin typeface="Arial" panose="020B0604020202020204" pitchFamily="34" charset="0"/>
                <a:cs typeface="Arial" panose="020B0604020202020204" pitchFamily="34" charset="0"/>
              </a:defRPr>
            </a:lvl1pPr>
          </a:lstStyle>
          <a:p>
            <a:r>
              <a:rPr lang="en-GB" sz="1600" dirty="0" smtClean="0">
                <a:solidFill>
                  <a:srgbClr val="000090"/>
                </a:solidFill>
              </a:rPr>
              <a:t>Adjacent to the Assembly Hall, the </a:t>
            </a:r>
            <a:r>
              <a:rPr lang="en-GB" sz="1600" dirty="0">
                <a:solidFill>
                  <a:srgbClr val="000090"/>
                </a:solidFill>
              </a:rPr>
              <a:t>R</a:t>
            </a:r>
            <a:r>
              <a:rPr lang="en-GB" sz="1600" dirty="0" smtClean="0">
                <a:solidFill>
                  <a:srgbClr val="000090"/>
                </a:solidFill>
              </a:rPr>
              <a:t>adiofrequency </a:t>
            </a:r>
            <a:r>
              <a:rPr lang="en-GB" sz="1600" dirty="0">
                <a:solidFill>
                  <a:srgbClr val="000090"/>
                </a:solidFill>
              </a:rPr>
              <a:t>H</a:t>
            </a:r>
            <a:r>
              <a:rPr lang="en-GB" sz="1600" dirty="0" smtClean="0">
                <a:solidFill>
                  <a:srgbClr val="000090"/>
                </a:solidFill>
              </a:rPr>
              <a:t>eating </a:t>
            </a:r>
            <a:r>
              <a:rPr lang="en-GB" sz="1600" dirty="0">
                <a:solidFill>
                  <a:srgbClr val="000090"/>
                </a:solidFill>
              </a:rPr>
              <a:t>B</a:t>
            </a:r>
            <a:r>
              <a:rPr lang="en-GB" sz="1600" dirty="0" smtClean="0">
                <a:solidFill>
                  <a:srgbClr val="000090"/>
                </a:solidFill>
              </a:rPr>
              <a:t>uilding (right) and Cleaning </a:t>
            </a:r>
            <a:r>
              <a:rPr lang="en-GB" sz="1600" dirty="0">
                <a:solidFill>
                  <a:srgbClr val="000090"/>
                </a:solidFill>
              </a:rPr>
              <a:t>F</a:t>
            </a:r>
            <a:r>
              <a:rPr lang="en-GB" sz="1600" dirty="0" smtClean="0">
                <a:solidFill>
                  <a:srgbClr val="000090"/>
                </a:solidFill>
              </a:rPr>
              <a:t>acility </a:t>
            </a:r>
            <a:r>
              <a:rPr lang="en-GB" sz="1600" dirty="0">
                <a:solidFill>
                  <a:srgbClr val="000090"/>
                </a:solidFill>
              </a:rPr>
              <a:t>B</a:t>
            </a:r>
            <a:r>
              <a:rPr lang="en-GB" sz="1600" dirty="0" smtClean="0">
                <a:solidFill>
                  <a:srgbClr val="000090"/>
                </a:solidFill>
              </a:rPr>
              <a:t>uilding (foreground) are approaching completion</a:t>
            </a:r>
            <a:endParaRPr lang="en-GB" sz="1600" dirty="0">
              <a:solidFill>
                <a:srgbClr val="000090"/>
              </a:solidFill>
            </a:endParaRPr>
          </a:p>
        </p:txBody>
      </p:sp>
      <p:sp>
        <p:nvSpPr>
          <p:cNvPr id="7" name="Rectangle 6"/>
          <p:cNvSpPr>
            <a:spLocks noChangeArrowheads="1"/>
          </p:cNvSpPr>
          <p:nvPr/>
        </p:nvSpPr>
        <p:spPr bwMode="auto">
          <a:xfrm>
            <a:off x="272256" y="1"/>
            <a:ext cx="8599488"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sz="3200" b="1" dirty="0" smtClean="0">
                <a:solidFill>
                  <a:srgbClr val="000090"/>
                </a:solidFill>
                <a:latin typeface="Arial" pitchFamily="34" charset="0"/>
                <a:cs typeface="Arial" pitchFamily="34" charset="0"/>
              </a:rPr>
              <a:t>Radiofrequency Heating</a:t>
            </a:r>
            <a:endParaRPr lang="en-US" sz="3200" b="1" dirty="0">
              <a:solidFill>
                <a:srgbClr val="000090"/>
              </a:solidFill>
              <a:latin typeface="Arial" pitchFamily="34" charset="0"/>
              <a:cs typeface="Arial" pitchFamily="34" charset="0"/>
            </a:endParaRPr>
          </a:p>
        </p:txBody>
      </p:sp>
    </p:spTree>
    <p:extLst>
      <p:ext uri="{BB962C8B-B14F-4D97-AF65-F5344CB8AC3E}">
        <p14:creationId xmlns:p14="http://schemas.microsoft.com/office/powerpoint/2010/main" xmlns="" val="12508966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rnouxr\Documents\Work\En Cours\AERIAL RICHE SEPT 2017\OK_OK\Drone_platform_cryoplant_ed.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6418" r="3902" b="12341"/>
          <a:stretch/>
        </p:blipFill>
        <p:spPr bwMode="auto">
          <a:xfrm>
            <a:off x="-11548" y="0"/>
            <a:ext cx="9167097" cy="581242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0" y="5475431"/>
            <a:ext cx="9144000" cy="830997"/>
          </a:xfrm>
          <a:prstGeom prst="rect">
            <a:avLst/>
          </a:prstGeom>
          <a:solidFill>
            <a:srgbClr val="D9D9D9"/>
          </a:solidFill>
          <a:ln w="3175">
            <a:noFill/>
          </a:ln>
        </p:spPr>
        <p:txBody>
          <a:bodyPr wrap="square" rtlCol="0">
            <a:spAutoFit/>
          </a:bodyPr>
          <a:lstStyle/>
          <a:p>
            <a:r>
              <a:rPr lang="en-GB" sz="1600" dirty="0" smtClean="0">
                <a:solidFill>
                  <a:srgbClr val="000090"/>
                </a:solidFill>
                <a:latin typeface="Arial" panose="020B0604020202020204" pitchFamily="34" charset="0"/>
                <a:cs typeface="Arial" panose="020B0604020202020204" pitchFamily="34" charset="0"/>
              </a:rPr>
              <a:t>It </a:t>
            </a:r>
            <a:r>
              <a:rPr lang="en-GB" sz="1600" dirty="0">
                <a:solidFill>
                  <a:srgbClr val="000090"/>
                </a:solidFill>
                <a:latin typeface="Arial" panose="020B0604020202020204" pitchFamily="34" charset="0"/>
                <a:cs typeface="Arial" panose="020B0604020202020204" pitchFamily="34" charset="0"/>
              </a:rPr>
              <a:t>will be the largest </a:t>
            </a:r>
            <a:r>
              <a:rPr lang="en-GB" sz="1600" dirty="0" smtClean="0">
                <a:solidFill>
                  <a:srgbClr val="000090"/>
                </a:solidFill>
                <a:latin typeface="Arial" panose="020B0604020202020204" pitchFamily="34" charset="0"/>
                <a:cs typeface="Arial" panose="020B0604020202020204" pitchFamily="34" charset="0"/>
              </a:rPr>
              <a:t>single-platform </a:t>
            </a:r>
            <a:r>
              <a:rPr lang="en-GB" sz="1600" dirty="0" err="1" smtClean="0">
                <a:solidFill>
                  <a:srgbClr val="000090"/>
                </a:solidFill>
                <a:latin typeface="Arial" panose="020B0604020202020204" pitchFamily="34" charset="0"/>
                <a:cs typeface="Arial" panose="020B0604020202020204" pitchFamily="34" charset="0"/>
              </a:rPr>
              <a:t>cryoplant</a:t>
            </a:r>
            <a:r>
              <a:rPr lang="en-GB" sz="1600" dirty="0" smtClean="0">
                <a:solidFill>
                  <a:srgbClr val="000090"/>
                </a:solidFill>
                <a:latin typeface="Arial" panose="020B0604020202020204" pitchFamily="34" charset="0"/>
                <a:cs typeface="Arial" panose="020B0604020202020204" pitchFamily="34" charset="0"/>
              </a:rPr>
              <a:t> </a:t>
            </a:r>
            <a:r>
              <a:rPr lang="en-GB" sz="1600" dirty="0">
                <a:solidFill>
                  <a:srgbClr val="000090"/>
                </a:solidFill>
                <a:latin typeface="Arial" panose="020B0604020202020204" pitchFamily="34" charset="0"/>
                <a:cs typeface="Arial" panose="020B0604020202020204" pitchFamily="34" charset="0"/>
              </a:rPr>
              <a:t>in the world. </a:t>
            </a:r>
            <a:r>
              <a:rPr lang="en-GB" sz="1600" dirty="0" smtClean="0">
                <a:solidFill>
                  <a:srgbClr val="000090"/>
                </a:solidFill>
                <a:latin typeface="Arial" panose="020B0604020202020204" pitchFamily="34" charset="0"/>
                <a:cs typeface="Arial" panose="020B0604020202020204" pitchFamily="34" charset="0"/>
              </a:rPr>
              <a:t>The ITER Cryoplant </a:t>
            </a:r>
            <a:r>
              <a:rPr lang="en-GB" sz="1600" dirty="0">
                <a:solidFill>
                  <a:srgbClr val="000090"/>
                </a:solidFill>
                <a:latin typeface="Arial" panose="020B0604020202020204" pitchFamily="34" charset="0"/>
                <a:cs typeface="Arial" panose="020B0604020202020204" pitchFamily="34" charset="0"/>
              </a:rPr>
              <a:t>will distribute liquid </a:t>
            </a:r>
            <a:r>
              <a:rPr lang="en-GB" sz="1600" dirty="0" smtClean="0">
                <a:solidFill>
                  <a:srgbClr val="000090"/>
                </a:solidFill>
                <a:latin typeface="Arial" panose="020B0604020202020204" pitchFamily="34" charset="0"/>
                <a:cs typeface="Arial" panose="020B0604020202020204" pitchFamily="34" charset="0"/>
              </a:rPr>
              <a:t>helium (~4.2 K) and liquid </a:t>
            </a:r>
            <a:r>
              <a:rPr lang="en-GB" sz="1600" dirty="0">
                <a:solidFill>
                  <a:srgbClr val="000090"/>
                </a:solidFill>
                <a:latin typeface="Arial" panose="020B0604020202020204" pitchFamily="34" charset="0"/>
                <a:cs typeface="Arial" panose="020B0604020202020204" pitchFamily="34" charset="0"/>
              </a:rPr>
              <a:t>nitrogen </a:t>
            </a:r>
            <a:r>
              <a:rPr lang="en-GB" sz="1600" dirty="0" smtClean="0">
                <a:solidFill>
                  <a:srgbClr val="000090"/>
                </a:solidFill>
                <a:latin typeface="Arial" panose="020B0604020202020204" pitchFamily="34" charset="0"/>
                <a:cs typeface="Arial" panose="020B0604020202020204" pitchFamily="34" charset="0"/>
              </a:rPr>
              <a:t>(77 K) to </a:t>
            </a:r>
            <a:r>
              <a:rPr lang="en-GB" sz="1600" dirty="0">
                <a:solidFill>
                  <a:srgbClr val="000090"/>
                </a:solidFill>
                <a:latin typeface="Arial" panose="020B0604020202020204" pitchFamily="34" charset="0"/>
                <a:cs typeface="Arial" panose="020B0604020202020204" pitchFamily="34" charset="0"/>
              </a:rPr>
              <a:t>various machine components (</a:t>
            </a:r>
            <a:r>
              <a:rPr lang="en-GB" sz="1600" dirty="0" smtClean="0">
                <a:solidFill>
                  <a:srgbClr val="000090"/>
                </a:solidFill>
                <a:latin typeface="Arial" panose="020B0604020202020204" pitchFamily="34" charset="0"/>
                <a:cs typeface="Arial" panose="020B0604020202020204" pitchFamily="34" charset="0"/>
              </a:rPr>
              <a:t>superconducting </a:t>
            </a:r>
            <a:r>
              <a:rPr lang="en-GB" sz="1600" dirty="0">
                <a:solidFill>
                  <a:srgbClr val="000090"/>
                </a:solidFill>
                <a:latin typeface="Arial" panose="020B0604020202020204" pitchFamily="34" charset="0"/>
                <a:cs typeface="Arial" panose="020B0604020202020204" pitchFamily="34" charset="0"/>
              </a:rPr>
              <a:t>magnets, thermal shield, cryopumps, etc</a:t>
            </a:r>
            <a:r>
              <a:rPr lang="en-GB" sz="1600" dirty="0" smtClean="0">
                <a:solidFill>
                  <a:srgbClr val="000090"/>
                </a:solidFill>
                <a:latin typeface="Arial" panose="020B0604020202020204" pitchFamily="34" charset="0"/>
                <a:cs typeface="Arial" panose="020B0604020202020204" pitchFamily="34" charset="0"/>
              </a:rPr>
              <a:t>.)</a:t>
            </a:r>
          </a:p>
        </p:txBody>
      </p:sp>
      <p:sp>
        <p:nvSpPr>
          <p:cNvPr id="6" name="Title 3"/>
          <p:cNvSpPr txBox="1">
            <a:spLocks/>
          </p:cNvSpPr>
          <p:nvPr/>
        </p:nvSpPr>
        <p:spPr>
          <a:xfrm>
            <a:off x="1116000" y="35169"/>
            <a:ext cx="6912000" cy="828000"/>
          </a:xfrm>
          <a:prstGeom prst="rect">
            <a:avLst/>
          </a:prstGeom>
          <a:solidFill>
            <a:schemeClr val="accent1">
              <a:alpha val="20000"/>
            </a:schemeClr>
          </a:solidFill>
          <a:ln>
            <a:noFill/>
          </a:ln>
          <a:effectLst>
            <a:outerShdw blurRad="50800" dist="50800" dir="5400000" algn="ctr" rotWithShape="0">
              <a:schemeClr val="tx1"/>
            </a:outerShdw>
          </a:effectLst>
          <a:extLst/>
        </p:spPr>
        <p:txBody>
          <a:bodyPr vert="horz" lIns="91440" tIns="45720" rIns="91440" bIns="45720" rtlCol="0" anchor="ctr">
            <a:noAutofit/>
          </a:bodyPr>
          <a:lstStyle>
            <a:defPPr>
              <a:defRPr lang="en-US"/>
            </a:defPPr>
            <a:lvl1pPr algn="ctr" defTabSz="914400" rtl="0" eaLnBrk="1" fontAlgn="base" latinLnBrk="0" hangingPunct="1">
              <a:spcBef>
                <a:spcPct val="0"/>
              </a:spcBef>
              <a:spcAft>
                <a:spcPct val="0"/>
              </a:spcAft>
              <a:buNone/>
              <a:defRPr sz="6600" b="1" kern="1200">
                <a:solidFill>
                  <a:schemeClr val="bg1">
                    <a:lumMod val="85000"/>
                  </a:schemeClr>
                </a:solidFill>
                <a:effectLst>
                  <a:outerShdw dist="50800" dir="5400000" sx="99000" sy="99000" algn="ctr" rotWithShape="0">
                    <a:schemeClr val="tx1">
                      <a:lumMod val="50000"/>
                      <a:lumOff val="50000"/>
                    </a:schemeClr>
                  </a:outerShdw>
                </a:effectLst>
                <a:latin typeface="Tahoma" pitchFamily="34" charset="0"/>
                <a:ea typeface="+mj-ea"/>
                <a:cs typeface="+mj-cs"/>
              </a:defRPr>
            </a:lvl1pPr>
            <a:lvl2pPr algn="ctr" fontAlgn="base">
              <a:spcBef>
                <a:spcPct val="0"/>
              </a:spcBef>
              <a:spcAft>
                <a:spcPct val="0"/>
              </a:spcAft>
              <a:defRPr sz="3200" b="1">
                <a:solidFill>
                  <a:schemeClr val="tx2"/>
                </a:solidFill>
                <a:latin typeface="Arial" charset="0"/>
              </a:defRPr>
            </a:lvl2pPr>
            <a:lvl3pPr algn="ctr" fontAlgn="base">
              <a:spcBef>
                <a:spcPct val="0"/>
              </a:spcBef>
              <a:spcAft>
                <a:spcPct val="0"/>
              </a:spcAft>
              <a:defRPr sz="3200" b="1">
                <a:solidFill>
                  <a:schemeClr val="tx2"/>
                </a:solidFill>
                <a:latin typeface="Arial" charset="0"/>
              </a:defRPr>
            </a:lvl3pPr>
            <a:lvl4pPr algn="ctr" fontAlgn="base">
              <a:spcBef>
                <a:spcPct val="0"/>
              </a:spcBef>
              <a:spcAft>
                <a:spcPct val="0"/>
              </a:spcAft>
              <a:defRPr sz="3200" b="1">
                <a:solidFill>
                  <a:schemeClr val="tx2"/>
                </a:solidFill>
                <a:latin typeface="Arial" charset="0"/>
              </a:defRPr>
            </a:lvl4pPr>
            <a:lvl5pPr algn="ctr" fontAlgn="base">
              <a:spcBef>
                <a:spcPct val="0"/>
              </a:spcBef>
              <a:spcAft>
                <a:spcPct val="0"/>
              </a:spcAft>
              <a:defRPr sz="3200" b="1">
                <a:solidFill>
                  <a:schemeClr val="tx2"/>
                </a:solidFill>
                <a:latin typeface="Arial" charset="0"/>
              </a:defRPr>
            </a:lvl5pPr>
            <a:lvl6pPr marL="457200" algn="ctr" fontAlgn="base">
              <a:spcBef>
                <a:spcPct val="0"/>
              </a:spcBef>
              <a:spcAft>
                <a:spcPct val="0"/>
              </a:spcAft>
              <a:defRPr sz="3200" b="1">
                <a:solidFill>
                  <a:schemeClr val="tx2"/>
                </a:solidFill>
                <a:latin typeface="Arial" charset="0"/>
              </a:defRPr>
            </a:lvl6pPr>
            <a:lvl7pPr marL="914400" algn="ctr" fontAlgn="base">
              <a:spcBef>
                <a:spcPct val="0"/>
              </a:spcBef>
              <a:spcAft>
                <a:spcPct val="0"/>
              </a:spcAft>
              <a:defRPr sz="3200" b="1">
                <a:solidFill>
                  <a:schemeClr val="tx2"/>
                </a:solidFill>
                <a:latin typeface="Arial" charset="0"/>
              </a:defRPr>
            </a:lvl7pPr>
            <a:lvl8pPr marL="1371600" algn="ctr" fontAlgn="base">
              <a:spcBef>
                <a:spcPct val="0"/>
              </a:spcBef>
              <a:spcAft>
                <a:spcPct val="0"/>
              </a:spcAft>
              <a:defRPr sz="3200" b="1">
                <a:solidFill>
                  <a:schemeClr val="tx2"/>
                </a:solidFill>
                <a:latin typeface="Arial" charset="0"/>
              </a:defRPr>
            </a:lvl8pPr>
            <a:lvl9pPr marL="1828800" algn="ctr" fontAlgn="base">
              <a:spcBef>
                <a:spcPct val="0"/>
              </a:spcBef>
              <a:spcAft>
                <a:spcPct val="0"/>
              </a:spcAft>
              <a:defRPr sz="3200" b="1">
                <a:solidFill>
                  <a:schemeClr val="tx2"/>
                </a:solidFill>
                <a:latin typeface="Arial" charset="0"/>
              </a:defRPr>
            </a:lvl9pPr>
          </a:lstStyle>
          <a:p>
            <a:r>
              <a:rPr lang="en-US" sz="4000" dirty="0" smtClean="0">
                <a:solidFill>
                  <a:schemeClr val="bg1">
                    <a:lumMod val="95000"/>
                  </a:schemeClr>
                </a:solidFill>
                <a:effectLst/>
                <a:latin typeface="Arial" panose="020B0604020202020204" pitchFamily="34" charset="0"/>
                <a:cs typeface="Arial" panose="020B0604020202020204" pitchFamily="34" charset="0"/>
              </a:rPr>
              <a:t>Cryoplant</a:t>
            </a:r>
            <a:endParaRPr lang="en-GB" sz="4000" dirty="0" smtClean="0">
              <a:solidFill>
                <a:schemeClr val="bg1">
                  <a:lumMod val="95000"/>
                </a:schemeClr>
              </a:solidFill>
              <a:effectLst/>
              <a:latin typeface="Arial" panose="020B0604020202020204" pitchFamily="34" charset="0"/>
              <a:cs typeface="Arial" panose="020B0604020202020204" pitchFamily="34" charset="0"/>
            </a:endParaRPr>
          </a:p>
        </p:txBody>
      </p:sp>
      <p:pic>
        <p:nvPicPr>
          <p:cNvPr id="2" name="Picture 1" descr="cryoplant_compressor_installation_1a_smal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01" y="908720"/>
            <a:ext cx="3707904" cy="2419760"/>
          </a:xfrm>
          <a:prstGeom prst="rect">
            <a:avLst/>
          </a:prstGeom>
        </p:spPr>
      </p:pic>
    </p:spTree>
    <p:extLst>
      <p:ext uri="{BB962C8B-B14F-4D97-AF65-F5344CB8AC3E}">
        <p14:creationId xmlns:p14="http://schemas.microsoft.com/office/powerpoint/2010/main" xmlns="" val="509933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rnouxr\Documents\Work\En Cours\COOLING WATER BASINS\Cooling_water_basin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94552"/>
            <a:ext cx="9144000" cy="5275623"/>
          </a:xfrm>
          <a:prstGeom prst="rect">
            <a:avLst/>
          </a:prstGeom>
          <a:solidFill>
            <a:schemeClr val="tx1">
              <a:lumMod val="50000"/>
              <a:lumOff val="50000"/>
              <a:alpha val="92000"/>
            </a:schemeClr>
          </a:solidFill>
          <a:ln w="3175">
            <a:solidFill>
              <a:srgbClr val="FFC000"/>
            </a:solidFill>
          </a:ln>
          <a:extLst/>
        </p:spPr>
      </p:pic>
      <p:sp>
        <p:nvSpPr>
          <p:cNvPr id="10" name="Rectangle 9"/>
          <p:cNvSpPr/>
          <p:nvPr/>
        </p:nvSpPr>
        <p:spPr>
          <a:xfrm>
            <a:off x="0" y="5726010"/>
            <a:ext cx="9144000" cy="584776"/>
          </a:xfrm>
          <a:prstGeom prst="rect">
            <a:avLst/>
          </a:prstGeom>
          <a:solidFill>
            <a:srgbClr val="D9D9D9"/>
          </a:solidFill>
          <a:ln w="3175">
            <a:noFill/>
          </a:ln>
        </p:spPr>
        <p:txBody>
          <a:bodyPr wrap="square" rtlCol="0">
            <a:spAutoFit/>
          </a:bodyPr>
          <a:lstStyle/>
          <a:p>
            <a:r>
              <a:rPr lang="en-GB" sz="1600" dirty="0">
                <a:solidFill>
                  <a:srgbClr val="000090"/>
                </a:solidFill>
                <a:latin typeface="Arial"/>
                <a:cs typeface="Arial"/>
              </a:rPr>
              <a:t>ITER power will be partly evacuated by cooling towers (procured by India). Work on the “hot” and “cold” basins’ foundations began in </a:t>
            </a:r>
            <a:r>
              <a:rPr lang="en-GB" sz="1600" dirty="0" smtClean="0">
                <a:solidFill>
                  <a:srgbClr val="000090"/>
                </a:solidFill>
                <a:latin typeface="Arial"/>
                <a:cs typeface="Arial"/>
              </a:rPr>
              <a:t>August 2016</a:t>
            </a:r>
            <a:endParaRPr lang="en-GB" sz="1600" dirty="0">
              <a:solidFill>
                <a:srgbClr val="000090"/>
              </a:solidFill>
              <a:latin typeface="Arial"/>
              <a:cs typeface="Arial"/>
            </a:endParaRPr>
          </a:p>
        </p:txBody>
      </p:sp>
      <p:sp>
        <p:nvSpPr>
          <p:cNvPr id="8" name="Rectangle 7"/>
          <p:cNvSpPr>
            <a:spLocks noChangeArrowheads="1"/>
          </p:cNvSpPr>
          <p:nvPr/>
        </p:nvSpPr>
        <p:spPr bwMode="auto">
          <a:xfrm>
            <a:off x="272256" y="1"/>
            <a:ext cx="8599488"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sz="3200" b="1" dirty="0" smtClean="0">
                <a:solidFill>
                  <a:srgbClr val="000090"/>
                </a:solidFill>
                <a:latin typeface="Arial" pitchFamily="34" charset="0"/>
                <a:cs typeface="Arial" pitchFamily="34" charset="0"/>
              </a:rPr>
              <a:t>Cooling Water Systems</a:t>
            </a:r>
            <a:endParaRPr lang="en-US" sz="3200" b="1" dirty="0">
              <a:solidFill>
                <a:srgbClr val="000090"/>
              </a:solidFill>
              <a:latin typeface="Arial" pitchFamily="34" charset="0"/>
              <a:cs typeface="Arial" pitchFamily="34" charset="0"/>
            </a:endParaRPr>
          </a:p>
        </p:txBody>
      </p:sp>
    </p:spTree>
    <p:extLst>
      <p:ext uri="{BB962C8B-B14F-4D97-AF65-F5344CB8AC3E}">
        <p14:creationId xmlns:p14="http://schemas.microsoft.com/office/powerpoint/2010/main" xmlns="" val="17680326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72256" y="1"/>
            <a:ext cx="8599488"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sz="3200" b="1" dirty="0" smtClean="0">
                <a:solidFill>
                  <a:srgbClr val="000090"/>
                </a:solidFill>
                <a:latin typeface="Arial" pitchFamily="34" charset="0"/>
                <a:cs typeface="Arial" pitchFamily="34" charset="0"/>
              </a:rPr>
              <a:t>Schedule - Major Assembly Milestones</a:t>
            </a:r>
            <a:endParaRPr lang="en-US" sz="3200" b="1" dirty="0">
              <a:solidFill>
                <a:srgbClr val="000090"/>
              </a:solidFill>
              <a:latin typeface="Arial" pitchFamily="34" charset="0"/>
              <a:cs typeface="Arial" pitchFamily="34" charset="0"/>
            </a:endParaRPr>
          </a:p>
        </p:txBody>
      </p:sp>
      <p:pic>
        <p:nvPicPr>
          <p:cNvPr id="6" name="Picture 5" descr="level 0 schedule with logo.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538910"/>
            <a:ext cx="9144000" cy="5807715"/>
          </a:xfrm>
          <a:prstGeom prst="rect">
            <a:avLst/>
          </a:prstGeom>
        </p:spPr>
      </p:pic>
    </p:spTree>
    <p:extLst>
      <p:ext uri="{BB962C8B-B14F-4D97-AF65-F5344CB8AC3E}">
        <p14:creationId xmlns:p14="http://schemas.microsoft.com/office/powerpoint/2010/main" xmlns="" val="28283074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228600" y="3238500"/>
            <a:ext cx="86868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GB" sz="4000" b="1" dirty="0" smtClean="0">
                <a:solidFill>
                  <a:srgbClr val="000090"/>
                </a:solidFill>
                <a:latin typeface="Arial" charset="0"/>
              </a:rPr>
              <a:t>ITER Operational Planning</a:t>
            </a:r>
            <a:endParaRPr lang="en-US" sz="4000" b="1" dirty="0">
              <a:solidFill>
                <a:srgbClr val="000090"/>
              </a:solidFill>
              <a:latin typeface="Arial" charset="0"/>
            </a:endParaRPr>
          </a:p>
        </p:txBody>
      </p:sp>
    </p:spTree>
    <p:extLst>
      <p:ext uri="{BB962C8B-B14F-4D97-AF65-F5344CB8AC3E}">
        <p14:creationId xmlns:p14="http://schemas.microsoft.com/office/powerpoint/2010/main" xmlns="" val="24022115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620688"/>
            <a:ext cx="8458200" cy="2785378"/>
          </a:xfrm>
          <a:prstGeom prst="rect">
            <a:avLst/>
          </a:prstGeom>
          <a:noFill/>
        </p:spPr>
        <p:txBody>
          <a:bodyPr wrap="square" rtlCol="0">
            <a:spAutoFit/>
          </a:bodyPr>
          <a:lstStyle/>
          <a:p>
            <a:pPr>
              <a:spcAft>
                <a:spcPts val="1200"/>
              </a:spcAft>
            </a:pPr>
            <a:r>
              <a:rPr lang="en-US" sz="2000" b="1" dirty="0" smtClean="0">
                <a:solidFill>
                  <a:srgbClr val="000090"/>
                </a:solidFill>
                <a:latin typeface="Arial" panose="020B0604020202020204" pitchFamily="34" charset="0"/>
                <a:cs typeface="Arial" panose="020B0604020202020204" pitchFamily="34" charset="0"/>
              </a:rPr>
              <a:t>During 2015 – 2016, the projec</a:t>
            </a:r>
            <a:r>
              <a:rPr lang="en-US" sz="2000" dirty="0" smtClean="0">
                <a:solidFill>
                  <a:srgbClr val="000090"/>
                </a:solidFill>
                <a:latin typeface="Arial" panose="020B0604020202020204" pitchFamily="34" charset="0"/>
                <a:cs typeface="Arial" panose="020B0604020202020204" pitchFamily="34" charset="0"/>
              </a:rPr>
              <a:t>t has performed a ‘bottom-up’ analysis of the construction and operations schedule to develop a fully consistent programme towards plasma operation and fusion power production:</a:t>
            </a:r>
            <a:endParaRPr lang="en-US" sz="2000" b="1" dirty="0">
              <a:solidFill>
                <a:srgbClr val="000090"/>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ü"/>
            </a:pPr>
            <a:r>
              <a:rPr lang="en-US" sz="2000" b="0" dirty="0" smtClean="0">
                <a:solidFill>
                  <a:srgbClr val="0000FF"/>
                </a:solidFill>
                <a:latin typeface="Arial" panose="020B0604020202020204" pitchFamily="34" charset="0"/>
                <a:cs typeface="Arial" panose="020B0604020202020204" pitchFamily="34" charset="0"/>
              </a:rPr>
              <a:t>Schedule and IO-CT resource estimate to First Plasma consistent with Members’ budget constraints</a:t>
            </a:r>
          </a:p>
          <a:p>
            <a:pPr marL="285750" indent="-285750">
              <a:spcAft>
                <a:spcPts val="600"/>
              </a:spcAft>
              <a:buFont typeface="Wingdings" panose="05000000000000000000" pitchFamily="2" charset="2"/>
              <a:buChar char="ü"/>
            </a:pPr>
            <a:r>
              <a:rPr lang="en-US" sz="2000" b="0" dirty="0" smtClean="0">
                <a:solidFill>
                  <a:srgbClr val="0000FF"/>
                </a:solidFill>
                <a:latin typeface="Arial" panose="020B0604020202020204" pitchFamily="34" charset="0"/>
                <a:cs typeface="Arial" panose="020B0604020202020204" pitchFamily="34" charset="0"/>
              </a:rPr>
              <a:t>4-stage operations programme developed towards fusion power production in DT, starting in late-2035</a:t>
            </a:r>
            <a:endParaRPr lang="en-US" sz="2000" b="0" dirty="0">
              <a:solidFill>
                <a:srgbClr val="0000FF"/>
              </a:solidFill>
              <a:latin typeface="Arial" panose="020B0604020202020204" pitchFamily="34" charset="0"/>
              <a:cs typeface="Arial" panose="020B0604020202020204" pitchFamily="34" charset="0"/>
            </a:endParaRPr>
          </a:p>
        </p:txBody>
      </p:sp>
      <p:grpSp>
        <p:nvGrpSpPr>
          <p:cNvPr id="10" name="Group 9"/>
          <p:cNvGrpSpPr/>
          <p:nvPr/>
        </p:nvGrpSpPr>
        <p:grpSpPr>
          <a:xfrm>
            <a:off x="0" y="3429000"/>
            <a:ext cx="9144000" cy="2506023"/>
            <a:chOff x="0" y="3858846"/>
            <a:chExt cx="9144000" cy="2506023"/>
          </a:xfrm>
        </p:grpSpPr>
        <p:pic>
          <p:nvPicPr>
            <p:cNvPr id="4" name="Picture 3"/>
            <p:cNvPicPr>
              <a:picLocks noChangeAspect="1"/>
            </p:cNvPicPr>
            <p:nvPr/>
          </p:nvPicPr>
          <p:blipFill>
            <a:blip r:embed="rId2"/>
            <a:stretch>
              <a:fillRect/>
            </a:stretch>
          </p:blipFill>
          <p:spPr>
            <a:xfrm>
              <a:off x="0" y="3858846"/>
              <a:ext cx="9144000" cy="2506023"/>
            </a:xfrm>
            <a:prstGeom prst="rect">
              <a:avLst/>
            </a:prstGeom>
          </p:spPr>
        </p:pic>
        <p:sp>
          <p:nvSpPr>
            <p:cNvPr id="2" name="Rectangle 1"/>
            <p:cNvSpPr/>
            <p:nvPr/>
          </p:nvSpPr>
          <p:spPr>
            <a:xfrm>
              <a:off x="400050" y="5616576"/>
              <a:ext cx="806450" cy="6667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174999" y="5613400"/>
              <a:ext cx="879475" cy="6667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899150" y="5613400"/>
              <a:ext cx="990600" cy="6667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620125" y="5613400"/>
              <a:ext cx="523875" cy="666750"/>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2"/>
          <p:cNvSpPr>
            <a:spLocks noChangeArrowheads="1"/>
          </p:cNvSpPr>
          <p:nvPr/>
        </p:nvSpPr>
        <p:spPr bwMode="auto">
          <a:xfrm>
            <a:off x="166688" y="30163"/>
            <a:ext cx="8810625"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GB" sz="3200" b="1" dirty="0" smtClean="0">
                <a:solidFill>
                  <a:srgbClr val="000090"/>
                </a:solidFill>
                <a:latin typeface="Arial" charset="0"/>
              </a:rPr>
              <a:t>Baseline Schedule - ‘Staged Approach’</a:t>
            </a:r>
            <a:endParaRPr lang="en-US" sz="3200" b="1" dirty="0">
              <a:solidFill>
                <a:srgbClr val="000090"/>
              </a:solidFill>
              <a:latin typeface="Arial" charset="0"/>
            </a:endParaRPr>
          </a:p>
        </p:txBody>
      </p:sp>
      <p:sp>
        <p:nvSpPr>
          <p:cNvPr id="5" name="TextBox 4"/>
          <p:cNvSpPr txBox="1"/>
          <p:nvPr/>
        </p:nvSpPr>
        <p:spPr>
          <a:xfrm>
            <a:off x="8522436" y="5318084"/>
            <a:ext cx="738796" cy="369332"/>
          </a:xfrm>
          <a:prstGeom prst="rect">
            <a:avLst/>
          </a:prstGeom>
          <a:noFill/>
        </p:spPr>
        <p:txBody>
          <a:bodyPr wrap="square" rtlCol="0">
            <a:spAutoFit/>
          </a:bodyPr>
          <a:lstStyle/>
          <a:p>
            <a:pPr algn="ctr"/>
            <a:r>
              <a:rPr lang="en-US" sz="900" b="0" dirty="0" smtClean="0">
                <a:solidFill>
                  <a:srgbClr val="000090"/>
                </a:solidFill>
                <a:latin typeface="Arial"/>
                <a:cs typeface="Arial"/>
              </a:rPr>
              <a:t>DT</a:t>
            </a:r>
            <a:br>
              <a:rPr lang="en-US" sz="900" b="0" dirty="0" smtClean="0">
                <a:solidFill>
                  <a:srgbClr val="000090"/>
                </a:solidFill>
                <a:latin typeface="Arial"/>
                <a:cs typeface="Arial"/>
              </a:rPr>
            </a:br>
            <a:r>
              <a:rPr lang="en-US" sz="900" b="0" dirty="0" smtClean="0">
                <a:solidFill>
                  <a:srgbClr val="000090"/>
                </a:solidFill>
                <a:latin typeface="Arial"/>
                <a:cs typeface="Arial"/>
              </a:rPr>
              <a:t>Operation</a:t>
            </a:r>
            <a:endParaRPr lang="en-US" sz="900" b="0" dirty="0">
              <a:solidFill>
                <a:srgbClr val="000090"/>
              </a:solidFill>
              <a:latin typeface="Arial"/>
              <a:cs typeface="Arial"/>
            </a:endParaRPr>
          </a:p>
        </p:txBody>
      </p:sp>
      <p:sp>
        <p:nvSpPr>
          <p:cNvPr id="11" name="Right Arrow 10"/>
          <p:cNvSpPr/>
          <p:nvPr/>
        </p:nvSpPr>
        <p:spPr bwMode="auto">
          <a:xfrm>
            <a:off x="1221154" y="5891926"/>
            <a:ext cx="2833077" cy="38480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Century Gothic" charset="0"/>
              <a:ea typeface="ＭＳ Ｐゴシック" charset="0"/>
            </a:endParaRPr>
          </a:p>
        </p:txBody>
      </p:sp>
      <p:sp>
        <p:nvSpPr>
          <p:cNvPr id="15" name="Right Arrow 14"/>
          <p:cNvSpPr/>
          <p:nvPr/>
        </p:nvSpPr>
        <p:spPr bwMode="auto">
          <a:xfrm>
            <a:off x="0" y="5891926"/>
            <a:ext cx="1227663" cy="38480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Century Gothic" charset="0"/>
              <a:ea typeface="ＭＳ Ｐゴシック" charset="0"/>
            </a:endParaRPr>
          </a:p>
        </p:txBody>
      </p:sp>
      <p:sp>
        <p:nvSpPr>
          <p:cNvPr id="16" name="Right Arrow 15"/>
          <p:cNvSpPr/>
          <p:nvPr/>
        </p:nvSpPr>
        <p:spPr bwMode="auto">
          <a:xfrm>
            <a:off x="4063999" y="5891926"/>
            <a:ext cx="2833077" cy="38480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Century Gothic" charset="0"/>
              <a:ea typeface="ＭＳ Ｐゴシック" charset="0"/>
            </a:endParaRPr>
          </a:p>
        </p:txBody>
      </p:sp>
      <p:sp>
        <p:nvSpPr>
          <p:cNvPr id="17" name="Right Arrow 16"/>
          <p:cNvSpPr/>
          <p:nvPr/>
        </p:nvSpPr>
        <p:spPr bwMode="auto">
          <a:xfrm>
            <a:off x="6916615" y="5891926"/>
            <a:ext cx="2227385" cy="38480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Century Gothic" charset="0"/>
              <a:ea typeface="ＭＳ Ｐゴシック" charset="0"/>
            </a:endParaRPr>
          </a:p>
        </p:txBody>
      </p:sp>
      <p:sp>
        <p:nvSpPr>
          <p:cNvPr id="19" name="TextBox 18"/>
          <p:cNvSpPr txBox="1"/>
          <p:nvPr/>
        </p:nvSpPr>
        <p:spPr>
          <a:xfrm>
            <a:off x="179512" y="5930440"/>
            <a:ext cx="792088" cy="307777"/>
          </a:xfrm>
          <a:prstGeom prst="rect">
            <a:avLst/>
          </a:prstGeom>
          <a:noFill/>
        </p:spPr>
        <p:txBody>
          <a:bodyPr wrap="square" rtlCol="0">
            <a:spAutoFit/>
          </a:bodyPr>
          <a:lstStyle/>
          <a:p>
            <a:r>
              <a:rPr lang="en-US" sz="1400" dirty="0" smtClean="0">
                <a:latin typeface="Arial"/>
                <a:cs typeface="Arial"/>
              </a:rPr>
              <a:t>Stage I</a:t>
            </a:r>
            <a:endParaRPr lang="en-US" sz="1400" dirty="0">
              <a:latin typeface="Arial"/>
              <a:cs typeface="Arial"/>
            </a:endParaRPr>
          </a:p>
        </p:txBody>
      </p:sp>
      <p:sp>
        <p:nvSpPr>
          <p:cNvPr id="21" name="TextBox 20"/>
          <p:cNvSpPr txBox="1"/>
          <p:nvPr/>
        </p:nvSpPr>
        <p:spPr>
          <a:xfrm>
            <a:off x="2217372" y="5930440"/>
            <a:ext cx="1035321" cy="307777"/>
          </a:xfrm>
          <a:prstGeom prst="rect">
            <a:avLst/>
          </a:prstGeom>
          <a:noFill/>
        </p:spPr>
        <p:txBody>
          <a:bodyPr wrap="square" rtlCol="0">
            <a:spAutoFit/>
          </a:bodyPr>
          <a:lstStyle/>
          <a:p>
            <a:r>
              <a:rPr lang="en-US" sz="1400" dirty="0" smtClean="0">
                <a:latin typeface="Arial"/>
                <a:cs typeface="Arial"/>
              </a:rPr>
              <a:t>Stage II</a:t>
            </a:r>
            <a:endParaRPr lang="en-US" sz="1400" dirty="0">
              <a:latin typeface="Arial"/>
              <a:cs typeface="Arial"/>
            </a:endParaRPr>
          </a:p>
        </p:txBody>
      </p:sp>
      <p:sp>
        <p:nvSpPr>
          <p:cNvPr id="22" name="TextBox 21"/>
          <p:cNvSpPr txBox="1"/>
          <p:nvPr/>
        </p:nvSpPr>
        <p:spPr>
          <a:xfrm>
            <a:off x="4997696" y="5930440"/>
            <a:ext cx="1035321" cy="307777"/>
          </a:xfrm>
          <a:prstGeom prst="rect">
            <a:avLst/>
          </a:prstGeom>
          <a:noFill/>
        </p:spPr>
        <p:txBody>
          <a:bodyPr wrap="square" rtlCol="0">
            <a:spAutoFit/>
          </a:bodyPr>
          <a:lstStyle/>
          <a:p>
            <a:r>
              <a:rPr lang="en-US" sz="1400" dirty="0" smtClean="0">
                <a:latin typeface="Arial"/>
                <a:cs typeface="Arial"/>
              </a:rPr>
              <a:t>Stage III</a:t>
            </a:r>
            <a:endParaRPr lang="en-US" sz="1400" dirty="0">
              <a:latin typeface="Arial"/>
              <a:cs typeface="Arial"/>
            </a:endParaRPr>
          </a:p>
        </p:txBody>
      </p:sp>
      <p:sp>
        <p:nvSpPr>
          <p:cNvPr id="23" name="TextBox 22"/>
          <p:cNvSpPr txBox="1"/>
          <p:nvPr/>
        </p:nvSpPr>
        <p:spPr>
          <a:xfrm>
            <a:off x="7576772" y="5930440"/>
            <a:ext cx="1035321" cy="307777"/>
          </a:xfrm>
          <a:prstGeom prst="rect">
            <a:avLst/>
          </a:prstGeom>
          <a:noFill/>
        </p:spPr>
        <p:txBody>
          <a:bodyPr wrap="square" rtlCol="0">
            <a:spAutoFit/>
          </a:bodyPr>
          <a:lstStyle/>
          <a:p>
            <a:r>
              <a:rPr lang="en-US" sz="1400" dirty="0" smtClean="0">
                <a:latin typeface="Arial"/>
                <a:cs typeface="Arial"/>
              </a:rPr>
              <a:t>Stage IV</a:t>
            </a:r>
            <a:endParaRPr lang="en-US" sz="1400" dirty="0">
              <a:latin typeface="Arial"/>
              <a:cs typeface="Arial"/>
            </a:endParaRPr>
          </a:p>
        </p:txBody>
      </p:sp>
    </p:spTree>
    <p:extLst>
      <p:ext uri="{BB962C8B-B14F-4D97-AF65-F5344CB8AC3E}">
        <p14:creationId xmlns:p14="http://schemas.microsoft.com/office/powerpoint/2010/main" xmlns="" val="2549381213"/>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66688" y="30163"/>
            <a:ext cx="8810625"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GB" sz="3200" dirty="0" smtClean="0">
                <a:solidFill>
                  <a:srgbClr val="000090"/>
                </a:solidFill>
                <a:latin typeface="Arial" charset="0"/>
              </a:rPr>
              <a:t>Operations Planning - </a:t>
            </a:r>
            <a:r>
              <a:rPr lang="en-GB" sz="3200" b="1" dirty="0" smtClean="0">
                <a:solidFill>
                  <a:srgbClr val="000090"/>
                </a:solidFill>
                <a:latin typeface="Arial" charset="0"/>
              </a:rPr>
              <a:t>ITER Research Plan</a:t>
            </a:r>
            <a:endParaRPr lang="en-US" sz="3200" b="1" dirty="0">
              <a:solidFill>
                <a:srgbClr val="000090"/>
              </a:solidFill>
              <a:latin typeface="Arial" charset="0"/>
            </a:endParaRPr>
          </a:p>
        </p:txBody>
      </p:sp>
      <p:pic>
        <p:nvPicPr>
          <p:cNvPr id="11" name="Picture 10"/>
          <p:cNvPicPr>
            <a:picLocks noChangeAspect="1"/>
          </p:cNvPicPr>
          <p:nvPr/>
        </p:nvPicPr>
        <p:blipFill>
          <a:blip r:embed="rId2"/>
          <a:stretch>
            <a:fillRect/>
          </a:stretch>
        </p:blipFill>
        <p:spPr>
          <a:xfrm>
            <a:off x="40620" y="644372"/>
            <a:ext cx="9062761" cy="5600644"/>
          </a:xfrm>
          <a:prstGeom prst="rect">
            <a:avLst/>
          </a:prstGeom>
        </p:spPr>
      </p:pic>
      <p:sp>
        <p:nvSpPr>
          <p:cNvPr id="2" name="TextBox 1"/>
          <p:cNvSpPr txBox="1"/>
          <p:nvPr/>
        </p:nvSpPr>
        <p:spPr>
          <a:xfrm>
            <a:off x="3873871" y="2252078"/>
            <a:ext cx="720080" cy="246221"/>
          </a:xfrm>
          <a:prstGeom prst="rect">
            <a:avLst/>
          </a:prstGeom>
          <a:noFill/>
        </p:spPr>
        <p:txBody>
          <a:bodyPr wrap="square" rtlCol="0">
            <a:spAutoFit/>
          </a:bodyPr>
          <a:lstStyle/>
          <a:p>
            <a:pPr algn="ctr"/>
            <a:r>
              <a:rPr lang="en-US" sz="1000" dirty="0">
                <a:solidFill>
                  <a:schemeClr val="bg1"/>
                </a:solidFill>
                <a:latin typeface="Arial"/>
                <a:cs typeface="Arial"/>
              </a:rPr>
              <a:t>PFPO</a:t>
            </a:r>
            <a:r>
              <a:rPr lang="en-US" sz="1000" dirty="0" smtClean="0">
                <a:solidFill>
                  <a:schemeClr val="bg1"/>
                </a:solidFill>
                <a:latin typeface="Arial"/>
                <a:cs typeface="Arial"/>
              </a:rPr>
              <a:t>-</a:t>
            </a:r>
            <a:r>
              <a:rPr lang="en-US" sz="1000" dirty="0">
                <a:solidFill>
                  <a:schemeClr val="bg1"/>
                </a:solidFill>
                <a:latin typeface="Arial"/>
                <a:cs typeface="Arial"/>
              </a:rPr>
              <a:t>1</a:t>
            </a:r>
          </a:p>
        </p:txBody>
      </p:sp>
      <p:sp>
        <p:nvSpPr>
          <p:cNvPr id="5" name="TextBox 4"/>
          <p:cNvSpPr txBox="1"/>
          <p:nvPr/>
        </p:nvSpPr>
        <p:spPr>
          <a:xfrm>
            <a:off x="5334371" y="2988678"/>
            <a:ext cx="720080" cy="246221"/>
          </a:xfrm>
          <a:prstGeom prst="rect">
            <a:avLst/>
          </a:prstGeom>
          <a:noFill/>
        </p:spPr>
        <p:txBody>
          <a:bodyPr wrap="square" rtlCol="0">
            <a:spAutoFit/>
          </a:bodyPr>
          <a:lstStyle/>
          <a:p>
            <a:pPr algn="ctr"/>
            <a:r>
              <a:rPr lang="en-US" sz="1000" dirty="0">
                <a:solidFill>
                  <a:schemeClr val="bg1"/>
                </a:solidFill>
                <a:latin typeface="Arial"/>
                <a:cs typeface="Arial"/>
              </a:rPr>
              <a:t>PFPO</a:t>
            </a:r>
            <a:r>
              <a:rPr lang="en-US" sz="1000" dirty="0" smtClean="0">
                <a:solidFill>
                  <a:schemeClr val="bg1"/>
                </a:solidFill>
                <a:latin typeface="Arial"/>
                <a:cs typeface="Arial"/>
              </a:rPr>
              <a:t>-2</a:t>
            </a:r>
            <a:endParaRPr lang="en-US" sz="1000" dirty="0">
              <a:solidFill>
                <a:schemeClr val="bg1"/>
              </a:solidFill>
              <a:latin typeface="Arial"/>
              <a:cs typeface="Arial"/>
            </a:endParaRPr>
          </a:p>
        </p:txBody>
      </p:sp>
      <p:sp>
        <p:nvSpPr>
          <p:cNvPr id="6" name="TextBox 5"/>
          <p:cNvSpPr txBox="1"/>
          <p:nvPr/>
        </p:nvSpPr>
        <p:spPr>
          <a:xfrm>
            <a:off x="6728048" y="4633328"/>
            <a:ext cx="551952" cy="246221"/>
          </a:xfrm>
          <a:prstGeom prst="rect">
            <a:avLst/>
          </a:prstGeom>
          <a:noFill/>
        </p:spPr>
        <p:txBody>
          <a:bodyPr wrap="square" rtlCol="0">
            <a:spAutoFit/>
          </a:bodyPr>
          <a:lstStyle/>
          <a:p>
            <a:pPr algn="ctr"/>
            <a:r>
              <a:rPr lang="en-US" sz="1000" dirty="0" smtClean="0">
                <a:solidFill>
                  <a:schemeClr val="bg1"/>
                </a:solidFill>
                <a:latin typeface="Arial"/>
                <a:cs typeface="Arial"/>
              </a:rPr>
              <a:t>FPO-</a:t>
            </a:r>
            <a:r>
              <a:rPr lang="en-US" sz="1000" dirty="0">
                <a:solidFill>
                  <a:schemeClr val="bg1"/>
                </a:solidFill>
                <a:latin typeface="Arial"/>
                <a:cs typeface="Arial"/>
              </a:rPr>
              <a:t>1</a:t>
            </a:r>
          </a:p>
        </p:txBody>
      </p:sp>
      <p:sp>
        <p:nvSpPr>
          <p:cNvPr id="8" name="TextBox 7"/>
          <p:cNvSpPr txBox="1"/>
          <p:nvPr/>
        </p:nvSpPr>
        <p:spPr>
          <a:xfrm>
            <a:off x="6728048" y="5166728"/>
            <a:ext cx="551952" cy="246221"/>
          </a:xfrm>
          <a:prstGeom prst="rect">
            <a:avLst/>
          </a:prstGeom>
          <a:noFill/>
        </p:spPr>
        <p:txBody>
          <a:bodyPr wrap="square" rtlCol="0">
            <a:spAutoFit/>
          </a:bodyPr>
          <a:lstStyle/>
          <a:p>
            <a:pPr algn="ctr"/>
            <a:r>
              <a:rPr lang="en-US" sz="1000" dirty="0" smtClean="0">
                <a:solidFill>
                  <a:schemeClr val="bg1"/>
                </a:solidFill>
                <a:latin typeface="Arial"/>
                <a:cs typeface="Arial"/>
              </a:rPr>
              <a:t>FPO-</a:t>
            </a:r>
            <a:r>
              <a:rPr lang="en-US" sz="1000" dirty="0">
                <a:solidFill>
                  <a:schemeClr val="bg1"/>
                </a:solidFill>
                <a:latin typeface="Arial"/>
                <a:cs typeface="Arial"/>
              </a:rPr>
              <a:t>1</a:t>
            </a:r>
          </a:p>
        </p:txBody>
      </p:sp>
      <p:sp>
        <p:nvSpPr>
          <p:cNvPr id="10" name="TextBox 9"/>
          <p:cNvSpPr txBox="1"/>
          <p:nvPr/>
        </p:nvSpPr>
        <p:spPr>
          <a:xfrm>
            <a:off x="7477348" y="5166728"/>
            <a:ext cx="551952" cy="246221"/>
          </a:xfrm>
          <a:prstGeom prst="rect">
            <a:avLst/>
          </a:prstGeom>
          <a:noFill/>
        </p:spPr>
        <p:txBody>
          <a:bodyPr wrap="square" rtlCol="0">
            <a:spAutoFit/>
          </a:bodyPr>
          <a:lstStyle/>
          <a:p>
            <a:pPr algn="ctr"/>
            <a:r>
              <a:rPr lang="en-US" sz="1000" dirty="0" smtClean="0">
                <a:solidFill>
                  <a:schemeClr val="bg1"/>
                </a:solidFill>
                <a:latin typeface="Arial"/>
                <a:cs typeface="Arial"/>
              </a:rPr>
              <a:t>FPO-</a:t>
            </a:r>
            <a:r>
              <a:rPr lang="en-US" sz="1000" dirty="0">
                <a:solidFill>
                  <a:schemeClr val="bg1"/>
                </a:solidFill>
                <a:latin typeface="Arial"/>
                <a:cs typeface="Arial"/>
              </a:rPr>
              <a:t>2</a:t>
            </a:r>
          </a:p>
        </p:txBody>
      </p:sp>
      <p:sp>
        <p:nvSpPr>
          <p:cNvPr id="12" name="TextBox 11"/>
          <p:cNvSpPr txBox="1"/>
          <p:nvPr/>
        </p:nvSpPr>
        <p:spPr>
          <a:xfrm>
            <a:off x="8283798" y="5166728"/>
            <a:ext cx="551952" cy="246221"/>
          </a:xfrm>
          <a:prstGeom prst="rect">
            <a:avLst/>
          </a:prstGeom>
          <a:noFill/>
        </p:spPr>
        <p:txBody>
          <a:bodyPr wrap="square" rtlCol="0">
            <a:spAutoFit/>
          </a:bodyPr>
          <a:lstStyle/>
          <a:p>
            <a:pPr algn="ctr"/>
            <a:r>
              <a:rPr lang="en-US" sz="1000" dirty="0" smtClean="0">
                <a:solidFill>
                  <a:schemeClr val="bg1"/>
                </a:solidFill>
                <a:latin typeface="Arial"/>
                <a:cs typeface="Arial"/>
              </a:rPr>
              <a:t>FPO-3</a:t>
            </a:r>
            <a:endParaRPr lang="en-US" sz="1000" dirty="0">
              <a:solidFill>
                <a:schemeClr val="bg1"/>
              </a:solidFill>
              <a:latin typeface="Arial"/>
              <a:cs typeface="Arial"/>
            </a:endParaRPr>
          </a:p>
        </p:txBody>
      </p:sp>
    </p:spTree>
    <p:extLst>
      <p:ext uri="{BB962C8B-B14F-4D97-AF65-F5344CB8AC3E}">
        <p14:creationId xmlns:p14="http://schemas.microsoft.com/office/powerpoint/2010/main" xmlns="" val="895469708"/>
      </p:ext>
    </p:extLst>
  </p:cSld>
  <p:clrMapOvr>
    <a:masterClrMapping/>
  </p:clrMapOvr>
  <mc:AlternateContent xmlns:mc="http://schemas.openxmlformats.org/markup-compatibility/2006">
    <mc:Choice xmlns:p14="http://schemas.microsoft.com/office/powerpoint/2010/main" xmlns=""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arnouxr\Documents\Work\En Cours\MAGAZINE # 10\Roof_Laban_for_MAG_flatter.jpg"/>
          <p:cNvPicPr>
            <a:picLocks noChangeAspect="1" noChangeArrowheads="1"/>
          </p:cNvPicPr>
          <p:nvPr/>
        </p:nvPicPr>
        <p:blipFill rotWithShape="1">
          <a:blip r:embed="rId3" cstate="print">
            <a:alphaModFix amt="41000"/>
            <a:extLst>
              <a:ext uri="{28A0092B-C50C-407E-A947-70E740481C1C}">
                <a14:useLocalDpi xmlns:a14="http://schemas.microsoft.com/office/drawing/2010/main" xmlns="" val="0"/>
              </a:ext>
            </a:extLst>
          </a:blip>
          <a:srcRect l="3494" r="31678" b="375"/>
          <a:stretch/>
        </p:blipFill>
        <p:spPr bwMode="auto">
          <a:xfrm>
            <a:off x="-5780" y="0"/>
            <a:ext cx="9155560" cy="6381328"/>
          </a:xfrm>
          <a:prstGeom prst="rect">
            <a:avLst/>
          </a:prstGeom>
          <a:ln w="3175">
            <a:solidFill>
              <a:srgbClr val="FFC000"/>
            </a:solidFill>
          </a:ln>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2626" y="2944993"/>
            <a:ext cx="9018748" cy="769441"/>
          </a:xfrm>
          <a:prstGeom prst="rect">
            <a:avLst/>
          </a:prstGeom>
          <a:noFill/>
        </p:spPr>
        <p:txBody>
          <a:bodyPr wrap="square">
            <a:spAutoFit/>
          </a:bodyPr>
          <a:lstStyle/>
          <a:p>
            <a:pPr marL="265113" indent="-265113" eaLnBrk="1" hangingPunct="1">
              <a:spcBef>
                <a:spcPts val="2400"/>
              </a:spcBef>
              <a:buFontTx/>
              <a:buChar char="•"/>
              <a:defRPr/>
            </a:pPr>
            <a:r>
              <a:rPr lang="en-US" sz="2200" dirty="0">
                <a:solidFill>
                  <a:srgbClr val="000090"/>
                </a:solidFill>
                <a:latin typeface="Arial"/>
                <a:cs typeface="Arial"/>
              </a:rPr>
              <a:t>ITER technology: progress in </a:t>
            </a:r>
            <a:r>
              <a:rPr lang="en-US" sz="2200" dirty="0" smtClean="0">
                <a:solidFill>
                  <a:srgbClr val="000090"/>
                </a:solidFill>
                <a:latin typeface="Arial"/>
                <a:cs typeface="Arial"/>
              </a:rPr>
              <a:t>R&amp;D and manufacturing of </a:t>
            </a:r>
            <a:r>
              <a:rPr lang="en-US" sz="2200" dirty="0">
                <a:solidFill>
                  <a:srgbClr val="000090"/>
                </a:solidFill>
                <a:latin typeface="Arial"/>
                <a:cs typeface="Arial"/>
              </a:rPr>
              <a:t>ITER components</a:t>
            </a:r>
          </a:p>
        </p:txBody>
      </p:sp>
      <p:sp>
        <p:nvSpPr>
          <p:cNvPr id="6" name="Rectangle 5"/>
          <p:cNvSpPr/>
          <p:nvPr/>
        </p:nvSpPr>
        <p:spPr>
          <a:xfrm>
            <a:off x="62626" y="4470218"/>
            <a:ext cx="9018748" cy="430887"/>
          </a:xfrm>
          <a:prstGeom prst="rect">
            <a:avLst/>
          </a:prstGeom>
          <a:noFill/>
        </p:spPr>
        <p:txBody>
          <a:bodyPr wrap="square">
            <a:spAutoFit/>
          </a:bodyPr>
          <a:lstStyle/>
          <a:p>
            <a:pPr marL="265113" indent="-265113" eaLnBrk="1" hangingPunct="1">
              <a:spcBef>
                <a:spcPts val="2400"/>
              </a:spcBef>
              <a:buFontTx/>
              <a:buChar char="•"/>
              <a:defRPr/>
            </a:pPr>
            <a:r>
              <a:rPr lang="en-US" sz="2200" dirty="0" smtClean="0">
                <a:solidFill>
                  <a:srgbClr val="000090"/>
                </a:solidFill>
                <a:latin typeface="Arial"/>
                <a:cs typeface="Arial"/>
              </a:rPr>
              <a:t>ITER construction status</a:t>
            </a:r>
            <a:endParaRPr lang="en-US" sz="2200" dirty="0">
              <a:solidFill>
                <a:srgbClr val="000090"/>
              </a:solidFill>
              <a:latin typeface="Arial"/>
              <a:cs typeface="Arial"/>
            </a:endParaRPr>
          </a:p>
        </p:txBody>
      </p:sp>
      <p:sp>
        <p:nvSpPr>
          <p:cNvPr id="10" name="Rectangle 9"/>
          <p:cNvSpPr/>
          <p:nvPr/>
        </p:nvSpPr>
        <p:spPr>
          <a:xfrm>
            <a:off x="62626" y="1758322"/>
            <a:ext cx="9018748" cy="430887"/>
          </a:xfrm>
          <a:prstGeom prst="rect">
            <a:avLst/>
          </a:prstGeom>
          <a:noFill/>
        </p:spPr>
        <p:txBody>
          <a:bodyPr wrap="square">
            <a:spAutoFit/>
          </a:bodyPr>
          <a:lstStyle/>
          <a:p>
            <a:pPr marL="265113" indent="-265113" eaLnBrk="1" hangingPunct="1">
              <a:spcBef>
                <a:spcPts val="2400"/>
              </a:spcBef>
              <a:buFontTx/>
              <a:buChar char="•"/>
              <a:defRPr/>
            </a:pPr>
            <a:r>
              <a:rPr lang="en-US" sz="2200" dirty="0">
                <a:solidFill>
                  <a:srgbClr val="000090"/>
                </a:solidFill>
                <a:latin typeface="Arial"/>
                <a:cs typeface="Arial"/>
              </a:rPr>
              <a:t>Fusion power production in ITER: the physics basis</a:t>
            </a:r>
          </a:p>
        </p:txBody>
      </p:sp>
      <p:sp>
        <p:nvSpPr>
          <p:cNvPr id="8" name="Rectangle 7"/>
          <p:cNvSpPr/>
          <p:nvPr/>
        </p:nvSpPr>
        <p:spPr>
          <a:xfrm>
            <a:off x="70718" y="5656890"/>
            <a:ext cx="9002564" cy="430887"/>
          </a:xfrm>
          <a:prstGeom prst="rect">
            <a:avLst/>
          </a:prstGeom>
          <a:noFill/>
        </p:spPr>
        <p:txBody>
          <a:bodyPr wrap="square">
            <a:spAutoFit/>
          </a:bodyPr>
          <a:lstStyle/>
          <a:p>
            <a:pPr indent="265113" eaLnBrk="1" hangingPunct="1">
              <a:spcBef>
                <a:spcPts val="2400"/>
              </a:spcBef>
              <a:buFontTx/>
              <a:buChar char="•"/>
              <a:tabLst>
                <a:tab pos="265113" algn="l"/>
              </a:tabLst>
              <a:defRPr/>
            </a:pPr>
            <a:r>
              <a:rPr lang="en-US" sz="2200" dirty="0" smtClean="0">
                <a:solidFill>
                  <a:srgbClr val="000090"/>
                </a:solidFill>
                <a:latin typeface="Arial"/>
                <a:cs typeface="Arial"/>
              </a:rPr>
              <a:t>ITER operational planning</a:t>
            </a:r>
            <a:endParaRPr lang="en-US" sz="2200" dirty="0">
              <a:solidFill>
                <a:srgbClr val="000090"/>
              </a:solidFill>
              <a:latin typeface="Arial" charset="0"/>
            </a:endParaRPr>
          </a:p>
        </p:txBody>
      </p:sp>
      <p:sp>
        <p:nvSpPr>
          <p:cNvPr id="11" name="Rectangle 3"/>
          <p:cNvSpPr txBox="1">
            <a:spLocks noChangeArrowheads="1"/>
          </p:cNvSpPr>
          <p:nvPr/>
        </p:nvSpPr>
        <p:spPr bwMode="auto">
          <a:xfrm>
            <a:off x="727075" y="-3175"/>
            <a:ext cx="7693025" cy="4714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ＭＳ Ｐゴシック" charset="0"/>
              </a:defRPr>
            </a:lvl1pPr>
            <a:lvl2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chemeClr val="tx2"/>
                </a:solidFill>
                <a:latin typeface="Arial" charset="0"/>
                <a:ea typeface="ＭＳ Ｐゴシック" charset="0"/>
              </a:defRPr>
            </a:lvl6pPr>
            <a:lvl7pPr marL="914400" algn="ctr" rtl="0" fontAlgn="base">
              <a:spcBef>
                <a:spcPct val="0"/>
              </a:spcBef>
              <a:spcAft>
                <a:spcPct val="0"/>
              </a:spcAft>
              <a:defRPr sz="3200" b="1">
                <a:solidFill>
                  <a:schemeClr val="tx2"/>
                </a:solidFill>
                <a:latin typeface="Arial" charset="0"/>
                <a:ea typeface="ＭＳ Ｐゴシック" charset="0"/>
              </a:defRPr>
            </a:lvl7pPr>
            <a:lvl8pPr marL="1371600" algn="ctr" rtl="0" fontAlgn="base">
              <a:spcBef>
                <a:spcPct val="0"/>
              </a:spcBef>
              <a:spcAft>
                <a:spcPct val="0"/>
              </a:spcAft>
              <a:defRPr sz="3200" b="1">
                <a:solidFill>
                  <a:schemeClr val="tx2"/>
                </a:solidFill>
                <a:latin typeface="Arial" charset="0"/>
                <a:ea typeface="ＭＳ Ｐゴシック" charset="0"/>
              </a:defRPr>
            </a:lvl8pPr>
            <a:lvl9pPr marL="1828800" algn="ctr" rtl="0" fontAlgn="base">
              <a:spcBef>
                <a:spcPct val="0"/>
              </a:spcBef>
              <a:spcAft>
                <a:spcPct val="0"/>
              </a:spcAft>
              <a:defRPr sz="3200" b="1">
                <a:solidFill>
                  <a:schemeClr val="tx2"/>
                </a:solidFill>
                <a:latin typeface="Arial" charset="0"/>
                <a:ea typeface="ＭＳ Ｐゴシック" charset="0"/>
              </a:defRPr>
            </a:lvl9pPr>
          </a:lstStyle>
          <a:p>
            <a:pPr eaLnBrk="1" hangingPunct="1">
              <a:defRPr/>
            </a:pPr>
            <a:r>
              <a:rPr lang="en-US" dirty="0" smtClean="0">
                <a:solidFill>
                  <a:srgbClr val="000090"/>
                </a:solidFill>
                <a:cs typeface="+mj-cs"/>
              </a:rPr>
              <a:t>Synopsis</a:t>
            </a:r>
          </a:p>
        </p:txBody>
      </p:sp>
    </p:spTree>
    <p:extLst>
      <p:ext uri="{BB962C8B-B14F-4D97-AF65-F5344CB8AC3E}">
        <p14:creationId xmlns:p14="http://schemas.microsoft.com/office/powerpoint/2010/main" xmlns="" val="206445889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sz="half" idx="1"/>
          </p:nvPr>
        </p:nvSpPr>
        <p:spPr>
          <a:xfrm>
            <a:off x="323528" y="1579730"/>
            <a:ext cx="8496944" cy="3429599"/>
          </a:xfrm>
          <a:extLst>
            <a:ext uri="{909E8E84-426E-40dd-AFC4-6F175D3DCCD1}">
              <a14:hiddenFill xmlns:a14="http://schemas.microsoft.com/office/drawing/2010/main" xmlns="">
                <a:solidFill>
                  <a:srgbClr val="CCFFFF">
                    <a:alpha val="50000"/>
                  </a:srgb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96850" indent="-196850" defTabSz="914400">
              <a:lnSpc>
                <a:spcPct val="90000"/>
              </a:lnSpc>
              <a:spcBef>
                <a:spcPct val="0"/>
              </a:spcBef>
            </a:pPr>
            <a:r>
              <a:rPr lang="en-GB" altLang="ja-JP" sz="2000" b="1" dirty="0" smtClean="0">
                <a:solidFill>
                  <a:srgbClr val="000090"/>
                </a:solidFill>
                <a:latin typeface="Arial" charset="0"/>
                <a:ea typeface="ＭＳ Ｐゴシック" charset="0"/>
              </a:rPr>
              <a:t>The ITER project has now moved fully into the manufacturing and construction phase</a:t>
            </a:r>
            <a:endParaRPr lang="en-GB" altLang="ja-JP" sz="2000" b="1" dirty="0">
              <a:solidFill>
                <a:srgbClr val="000090"/>
              </a:solidFill>
              <a:latin typeface="Arial" charset="0"/>
              <a:ea typeface="ＭＳ Ｐゴシック" charset="0"/>
            </a:endParaRPr>
          </a:p>
          <a:p>
            <a:pPr marL="569913" lvl="1" indent="-182563" defTabSz="914400">
              <a:lnSpc>
                <a:spcPct val="90000"/>
              </a:lnSpc>
              <a:spcBef>
                <a:spcPts val="600"/>
              </a:spcBef>
            </a:pPr>
            <a:r>
              <a:rPr lang="en-GB" altLang="ja-JP" sz="1800" dirty="0">
                <a:solidFill>
                  <a:srgbClr val="000090"/>
                </a:solidFill>
                <a:latin typeface="Arial" charset="0"/>
                <a:ea typeface="ＭＳ Ｐゴシック" charset="0"/>
              </a:rPr>
              <a:t>on-site construction </a:t>
            </a:r>
            <a:r>
              <a:rPr lang="en-US" altLang="ja-JP" sz="1800" dirty="0">
                <a:solidFill>
                  <a:srgbClr val="000090"/>
                </a:solidFill>
                <a:latin typeface="Arial" charset="0"/>
                <a:ea typeface="ＭＳ Ｐゴシック" charset="0"/>
              </a:rPr>
              <a:t>of the Tokamak Complex is </a:t>
            </a:r>
            <a:r>
              <a:rPr lang="en-US" altLang="ja-JP" sz="1800" dirty="0" smtClean="0">
                <a:solidFill>
                  <a:srgbClr val="000090"/>
                </a:solidFill>
                <a:latin typeface="Arial" charset="0"/>
                <a:ea typeface="ＭＳ Ｐゴシック" charset="0"/>
              </a:rPr>
              <a:t>advancing rapidly</a:t>
            </a:r>
            <a:endParaRPr lang="en-US" altLang="ja-JP" sz="1800" dirty="0">
              <a:solidFill>
                <a:srgbClr val="000090"/>
              </a:solidFill>
              <a:latin typeface="Arial" charset="0"/>
              <a:ea typeface="ＭＳ Ｐゴシック" charset="0"/>
            </a:endParaRPr>
          </a:p>
          <a:p>
            <a:pPr marL="569913" lvl="1" indent="-182563" defTabSz="914400">
              <a:lnSpc>
                <a:spcPct val="90000"/>
              </a:lnSpc>
              <a:spcBef>
                <a:spcPts val="600"/>
              </a:spcBef>
            </a:pPr>
            <a:r>
              <a:rPr lang="en-US" sz="1800" dirty="0">
                <a:solidFill>
                  <a:srgbClr val="000090"/>
                </a:solidFill>
                <a:latin typeface="Arial" charset="0"/>
                <a:ea typeface="ＭＳ Ｐゴシック" charset="0"/>
              </a:rPr>
              <a:t>Domestic Agencies have launched large scale manufacturing contracts for many major </a:t>
            </a:r>
            <a:r>
              <a:rPr lang="en-US" sz="1800" dirty="0" smtClean="0">
                <a:solidFill>
                  <a:srgbClr val="000090"/>
                </a:solidFill>
                <a:latin typeface="Arial" charset="0"/>
                <a:ea typeface="ＭＳ Ｐゴシック" charset="0"/>
              </a:rPr>
              <a:t>tokamak and plant components</a:t>
            </a:r>
            <a:endParaRPr lang="en-US" sz="1800" dirty="0">
              <a:solidFill>
                <a:srgbClr val="000090"/>
              </a:solidFill>
              <a:latin typeface="Arial" charset="0"/>
              <a:ea typeface="ＭＳ Ｐゴシック" charset="0"/>
            </a:endParaRPr>
          </a:p>
          <a:p>
            <a:pPr marL="569913" lvl="1" indent="-182563" defTabSz="914400">
              <a:lnSpc>
                <a:spcPct val="90000"/>
              </a:lnSpc>
              <a:spcBef>
                <a:spcPts val="600"/>
              </a:spcBef>
            </a:pPr>
            <a:r>
              <a:rPr lang="en-US" sz="1800" dirty="0">
                <a:solidFill>
                  <a:srgbClr val="000090"/>
                </a:solidFill>
                <a:latin typeface="Arial" charset="0"/>
                <a:ea typeface="ＭＳ Ｐゴシック" charset="0"/>
              </a:rPr>
              <a:t>extensive </a:t>
            </a:r>
            <a:r>
              <a:rPr lang="en-US" sz="1800" dirty="0" smtClean="0">
                <a:solidFill>
                  <a:srgbClr val="000090"/>
                </a:solidFill>
                <a:latin typeface="Arial" charset="0"/>
                <a:ea typeface="ＭＳ Ｐゴシック" charset="0"/>
              </a:rPr>
              <a:t>R&amp;D and prototyping </a:t>
            </a:r>
            <a:r>
              <a:rPr lang="en-US" sz="1800" dirty="0">
                <a:solidFill>
                  <a:srgbClr val="000090"/>
                </a:solidFill>
                <a:latin typeface="Arial" charset="0"/>
                <a:ea typeface="ＭＳ Ｐゴシック" charset="0"/>
              </a:rPr>
              <a:t>is ongoing in preparation for </a:t>
            </a:r>
            <a:r>
              <a:rPr lang="en-US" sz="1800" dirty="0" smtClean="0">
                <a:solidFill>
                  <a:srgbClr val="000090"/>
                </a:solidFill>
                <a:latin typeface="Arial" charset="0"/>
                <a:ea typeface="ＭＳ Ｐゴシック" charset="0"/>
              </a:rPr>
              <a:t>manufacture of auxiliary systems (H&amp;CD, Diagnostics, Fuelling)</a:t>
            </a:r>
            <a:endParaRPr lang="en-US" dirty="0">
              <a:solidFill>
                <a:srgbClr val="000090"/>
              </a:solidFill>
              <a:latin typeface="Arial" charset="0"/>
              <a:ea typeface="ＭＳ Ｐゴシック" charset="0"/>
            </a:endParaRPr>
          </a:p>
          <a:p>
            <a:pPr marL="196850" indent="-196850" defTabSz="914400">
              <a:lnSpc>
                <a:spcPct val="90000"/>
              </a:lnSpc>
              <a:spcBef>
                <a:spcPts val="2000"/>
              </a:spcBef>
            </a:pPr>
            <a:r>
              <a:rPr lang="en-US" sz="2000" b="1" dirty="0" smtClean="0">
                <a:solidFill>
                  <a:srgbClr val="000090"/>
                </a:solidFill>
                <a:latin typeface="Arial" charset="0"/>
                <a:ea typeface="ＭＳ Ｐゴシック" charset="0"/>
              </a:rPr>
              <a:t>The </a:t>
            </a:r>
            <a:r>
              <a:rPr lang="en-US" sz="2000" b="1" dirty="0">
                <a:solidFill>
                  <a:srgbClr val="000090"/>
                </a:solidFill>
                <a:latin typeface="Arial" charset="0"/>
                <a:ea typeface="ＭＳ Ｐゴシック" charset="0"/>
              </a:rPr>
              <a:t>revised baseline schedule foresees First Plasma in late-2025 and </a:t>
            </a:r>
            <a:r>
              <a:rPr lang="en-US" sz="2000" b="1" dirty="0" smtClean="0">
                <a:solidFill>
                  <a:srgbClr val="000090"/>
                </a:solidFill>
                <a:latin typeface="Arial" charset="0"/>
                <a:ea typeface="ＭＳ Ｐゴシック" charset="0"/>
              </a:rPr>
              <a:t>the transition to </a:t>
            </a:r>
            <a:r>
              <a:rPr lang="en-US" sz="2000" b="1" dirty="0">
                <a:solidFill>
                  <a:srgbClr val="000090"/>
                </a:solidFill>
                <a:latin typeface="Arial" charset="0"/>
                <a:ea typeface="ＭＳ Ｐゴシック" charset="0"/>
              </a:rPr>
              <a:t>fusion power experiments in </a:t>
            </a:r>
            <a:r>
              <a:rPr lang="en-US" sz="2000" b="1" dirty="0" smtClean="0">
                <a:solidFill>
                  <a:srgbClr val="000090"/>
                </a:solidFill>
                <a:latin typeface="Arial" charset="0"/>
                <a:ea typeface="ＭＳ Ｐゴシック" charset="0"/>
              </a:rPr>
              <a:t>late-2035</a:t>
            </a:r>
            <a:endParaRPr lang="en-US" sz="2000" b="1" dirty="0">
              <a:solidFill>
                <a:srgbClr val="000090"/>
              </a:solidFill>
              <a:latin typeface="Arial" charset="0"/>
              <a:ea typeface="ＭＳ Ｐゴシック" charset="0"/>
            </a:endParaRPr>
          </a:p>
          <a:p>
            <a:pPr marL="569913" lvl="1" indent="-182563" defTabSz="914400">
              <a:lnSpc>
                <a:spcPct val="90000"/>
              </a:lnSpc>
              <a:spcBef>
                <a:spcPts val="600"/>
              </a:spcBef>
            </a:pPr>
            <a:r>
              <a:rPr lang="en-US" altLang="ja-JP" sz="1800" dirty="0" smtClean="0">
                <a:solidFill>
                  <a:srgbClr val="000090"/>
                </a:solidFill>
                <a:latin typeface="Arial" charset="0"/>
                <a:ea typeface="ＭＳ Ｐゴシック" charset="0"/>
              </a:rPr>
              <a:t>a</a:t>
            </a:r>
            <a:r>
              <a:rPr lang="en-GB" altLang="ja-JP" sz="1800" dirty="0" smtClean="0">
                <a:solidFill>
                  <a:srgbClr val="000090"/>
                </a:solidFill>
                <a:latin typeface="Arial" charset="0"/>
                <a:ea typeface="ＭＳ Ｐゴシック" charset="0"/>
              </a:rPr>
              <a:t> wide-ranging programme of physics R&amp;D conducted in collaboration with the international fusion community is preparing for ITER operation</a:t>
            </a:r>
            <a:endParaRPr lang="en-US" altLang="ja-JP" sz="1800" dirty="0">
              <a:solidFill>
                <a:srgbClr val="000090"/>
              </a:solidFill>
              <a:latin typeface="Arial" charset="0"/>
              <a:ea typeface="ＭＳ Ｐゴシック" charset="0"/>
            </a:endParaRPr>
          </a:p>
        </p:txBody>
      </p:sp>
      <p:sp>
        <p:nvSpPr>
          <p:cNvPr id="5" name="Rectangle 2"/>
          <p:cNvSpPr>
            <a:spLocks noChangeArrowheads="1"/>
          </p:cNvSpPr>
          <p:nvPr/>
        </p:nvSpPr>
        <p:spPr bwMode="auto">
          <a:xfrm>
            <a:off x="166688" y="30163"/>
            <a:ext cx="8810625"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GB" sz="3200" b="1" dirty="0" smtClean="0">
                <a:solidFill>
                  <a:srgbClr val="000090"/>
                </a:solidFill>
                <a:latin typeface="Arial" charset="0"/>
              </a:rPr>
              <a:t>Conclusions</a:t>
            </a:r>
            <a:endParaRPr lang="en-US" sz="3200" b="1" dirty="0">
              <a:solidFill>
                <a:srgbClr val="000090"/>
              </a:solidFill>
              <a:latin typeface="Arial" charset="0"/>
            </a:endParaRPr>
          </a:p>
        </p:txBody>
      </p:sp>
      <p:sp>
        <p:nvSpPr>
          <p:cNvPr id="6" name="Rectangle 4"/>
          <p:cNvSpPr txBox="1">
            <a:spLocks noChangeArrowheads="1"/>
          </p:cNvSpPr>
          <p:nvPr/>
        </p:nvSpPr>
        <p:spPr bwMode="auto">
          <a:xfrm>
            <a:off x="629469" y="522995"/>
            <a:ext cx="7885062" cy="1008112"/>
          </a:xfrm>
          <a:prstGeom prst="rect">
            <a:avLst/>
          </a:prstGeom>
          <a:solidFill>
            <a:schemeClr val="bg1">
              <a:lumMod val="8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87338" indent="-287338" algn="l" defTabSz="795338"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57238" indent="-279400" algn="l" defTabSz="795338" rtl="0" eaLnBrk="0" fontAlgn="base" hangingPunct="0">
              <a:spcBef>
                <a:spcPct val="20000"/>
              </a:spcBef>
              <a:spcAft>
                <a:spcPct val="0"/>
              </a:spcAft>
              <a:buChar char="–"/>
              <a:defRPr sz="2000">
                <a:solidFill>
                  <a:schemeClr val="tx1"/>
                </a:solidFill>
                <a:latin typeface="+mn-lt"/>
                <a:ea typeface="+mn-ea"/>
              </a:defRPr>
            </a:lvl2pPr>
            <a:lvl3pPr marL="1136650" indent="-188913" algn="l" defTabSz="795338" rtl="0" eaLnBrk="0" fontAlgn="base" hangingPunct="0">
              <a:spcBef>
                <a:spcPct val="20000"/>
              </a:spcBef>
              <a:spcAft>
                <a:spcPct val="0"/>
              </a:spcAft>
              <a:buChar char="•"/>
              <a:defRPr>
                <a:solidFill>
                  <a:schemeClr val="tx1"/>
                </a:solidFill>
                <a:latin typeface="+mn-lt"/>
                <a:ea typeface="+mn-ea"/>
              </a:defRPr>
            </a:lvl3pPr>
            <a:lvl4pPr marL="1511300" indent="-184150" algn="l" defTabSz="795338" rtl="0" eaLnBrk="0" fontAlgn="base" hangingPunct="0">
              <a:spcBef>
                <a:spcPct val="20000"/>
              </a:spcBef>
              <a:spcAft>
                <a:spcPct val="0"/>
              </a:spcAft>
              <a:buChar char="–"/>
              <a:defRPr>
                <a:solidFill>
                  <a:schemeClr val="tx1"/>
                </a:solidFill>
                <a:latin typeface="+mn-lt"/>
                <a:ea typeface="+mn-ea"/>
              </a:defRPr>
            </a:lvl4pPr>
            <a:lvl5pPr marL="1885950" indent="-184150" algn="l" defTabSz="795338" rtl="0" eaLnBrk="0" fontAlgn="base" hangingPunct="0">
              <a:spcBef>
                <a:spcPct val="20000"/>
              </a:spcBef>
              <a:spcAft>
                <a:spcPct val="0"/>
              </a:spcAft>
              <a:buChar char="»"/>
              <a:defRPr>
                <a:solidFill>
                  <a:schemeClr val="tx1"/>
                </a:solidFill>
                <a:latin typeface="+mn-lt"/>
                <a:ea typeface="+mn-ea"/>
              </a:defRPr>
            </a:lvl5pPr>
            <a:lvl6pPr marL="2343150" indent="-184150" algn="l" defTabSz="795338" rtl="0" fontAlgn="base">
              <a:spcBef>
                <a:spcPct val="20000"/>
              </a:spcBef>
              <a:spcAft>
                <a:spcPct val="0"/>
              </a:spcAft>
              <a:buChar char="»"/>
              <a:defRPr>
                <a:solidFill>
                  <a:schemeClr val="tx1"/>
                </a:solidFill>
                <a:latin typeface="+mn-lt"/>
                <a:ea typeface="+mn-ea"/>
              </a:defRPr>
            </a:lvl6pPr>
            <a:lvl7pPr marL="2800350" indent="-184150" algn="l" defTabSz="795338" rtl="0" fontAlgn="base">
              <a:spcBef>
                <a:spcPct val="20000"/>
              </a:spcBef>
              <a:spcAft>
                <a:spcPct val="0"/>
              </a:spcAft>
              <a:buChar char="»"/>
              <a:defRPr>
                <a:solidFill>
                  <a:schemeClr val="tx1"/>
                </a:solidFill>
                <a:latin typeface="+mn-lt"/>
                <a:ea typeface="+mn-ea"/>
              </a:defRPr>
            </a:lvl7pPr>
            <a:lvl8pPr marL="3257550" indent="-184150" algn="l" defTabSz="795338" rtl="0" fontAlgn="base">
              <a:spcBef>
                <a:spcPct val="20000"/>
              </a:spcBef>
              <a:spcAft>
                <a:spcPct val="0"/>
              </a:spcAft>
              <a:buChar char="»"/>
              <a:defRPr>
                <a:solidFill>
                  <a:schemeClr val="tx1"/>
                </a:solidFill>
                <a:latin typeface="+mn-lt"/>
                <a:ea typeface="+mn-ea"/>
              </a:defRPr>
            </a:lvl8pPr>
            <a:lvl9pPr marL="3714750" indent="-184150" algn="l" defTabSz="795338" rtl="0" fontAlgn="base">
              <a:spcBef>
                <a:spcPct val="20000"/>
              </a:spcBef>
              <a:spcAft>
                <a:spcPct val="0"/>
              </a:spcAft>
              <a:buChar char="»"/>
              <a:defRPr>
                <a:solidFill>
                  <a:schemeClr val="tx1"/>
                </a:solidFill>
                <a:latin typeface="+mn-lt"/>
                <a:ea typeface="+mn-ea"/>
              </a:defRPr>
            </a:lvl9pPr>
          </a:lstStyle>
          <a:p>
            <a:pPr marL="0" indent="0" defTabSz="914400">
              <a:buNone/>
            </a:pPr>
            <a:r>
              <a:rPr lang="en-US" sz="2000" b="1" dirty="0" smtClean="0">
                <a:solidFill>
                  <a:srgbClr val="FF0000"/>
                </a:solidFill>
              </a:rPr>
              <a:t>The ITER device integrates many advanced technologies and is driving major fusion science </a:t>
            </a:r>
            <a:r>
              <a:rPr lang="en-US" sz="2000" dirty="0" smtClean="0">
                <a:solidFill>
                  <a:srgbClr val="FF0000"/>
                </a:solidFill>
              </a:rPr>
              <a:t>and technology </a:t>
            </a:r>
            <a:r>
              <a:rPr lang="en-US" sz="2000" b="1" dirty="0" smtClean="0">
                <a:solidFill>
                  <a:srgbClr val="FF0000"/>
                </a:solidFill>
              </a:rPr>
              <a:t>R&amp;D programmes within the partners </a:t>
            </a:r>
            <a:endParaRPr lang="en-GB" sz="1800" b="1" dirty="0">
              <a:solidFill>
                <a:srgbClr val="FF0000"/>
              </a:solidFill>
            </a:endParaRPr>
          </a:p>
        </p:txBody>
      </p:sp>
      <p:sp>
        <p:nvSpPr>
          <p:cNvPr id="7" name="Rectangle 4"/>
          <p:cNvSpPr txBox="1">
            <a:spLocks noChangeArrowheads="1"/>
          </p:cNvSpPr>
          <p:nvPr/>
        </p:nvSpPr>
        <p:spPr bwMode="auto">
          <a:xfrm>
            <a:off x="413445" y="5176283"/>
            <a:ext cx="8317110" cy="1078467"/>
          </a:xfrm>
          <a:prstGeom prst="rect">
            <a:avLst/>
          </a:prstGeom>
          <a:solidFill>
            <a:schemeClr val="bg1">
              <a:lumMod val="8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87338" indent="-287338" algn="l" defTabSz="795338"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57238" indent="-279400" algn="l" defTabSz="795338" rtl="0" eaLnBrk="0" fontAlgn="base" hangingPunct="0">
              <a:spcBef>
                <a:spcPct val="20000"/>
              </a:spcBef>
              <a:spcAft>
                <a:spcPct val="0"/>
              </a:spcAft>
              <a:buChar char="–"/>
              <a:defRPr sz="2000">
                <a:solidFill>
                  <a:schemeClr val="tx1"/>
                </a:solidFill>
                <a:latin typeface="+mn-lt"/>
                <a:ea typeface="+mn-ea"/>
              </a:defRPr>
            </a:lvl2pPr>
            <a:lvl3pPr marL="1136650" indent="-188913" algn="l" defTabSz="795338" rtl="0" eaLnBrk="0" fontAlgn="base" hangingPunct="0">
              <a:spcBef>
                <a:spcPct val="20000"/>
              </a:spcBef>
              <a:spcAft>
                <a:spcPct val="0"/>
              </a:spcAft>
              <a:buChar char="•"/>
              <a:defRPr>
                <a:solidFill>
                  <a:schemeClr val="tx1"/>
                </a:solidFill>
                <a:latin typeface="+mn-lt"/>
                <a:ea typeface="+mn-ea"/>
              </a:defRPr>
            </a:lvl3pPr>
            <a:lvl4pPr marL="1511300" indent="-184150" algn="l" defTabSz="795338" rtl="0" eaLnBrk="0" fontAlgn="base" hangingPunct="0">
              <a:spcBef>
                <a:spcPct val="20000"/>
              </a:spcBef>
              <a:spcAft>
                <a:spcPct val="0"/>
              </a:spcAft>
              <a:buChar char="–"/>
              <a:defRPr>
                <a:solidFill>
                  <a:schemeClr val="tx1"/>
                </a:solidFill>
                <a:latin typeface="+mn-lt"/>
                <a:ea typeface="+mn-ea"/>
              </a:defRPr>
            </a:lvl4pPr>
            <a:lvl5pPr marL="1885950" indent="-184150" algn="l" defTabSz="795338" rtl="0" eaLnBrk="0" fontAlgn="base" hangingPunct="0">
              <a:spcBef>
                <a:spcPct val="20000"/>
              </a:spcBef>
              <a:spcAft>
                <a:spcPct val="0"/>
              </a:spcAft>
              <a:buChar char="»"/>
              <a:defRPr>
                <a:solidFill>
                  <a:schemeClr val="tx1"/>
                </a:solidFill>
                <a:latin typeface="+mn-lt"/>
                <a:ea typeface="+mn-ea"/>
              </a:defRPr>
            </a:lvl5pPr>
            <a:lvl6pPr marL="2343150" indent="-184150" algn="l" defTabSz="795338" rtl="0" fontAlgn="base">
              <a:spcBef>
                <a:spcPct val="20000"/>
              </a:spcBef>
              <a:spcAft>
                <a:spcPct val="0"/>
              </a:spcAft>
              <a:buChar char="»"/>
              <a:defRPr>
                <a:solidFill>
                  <a:schemeClr val="tx1"/>
                </a:solidFill>
                <a:latin typeface="+mn-lt"/>
                <a:ea typeface="+mn-ea"/>
              </a:defRPr>
            </a:lvl6pPr>
            <a:lvl7pPr marL="2800350" indent="-184150" algn="l" defTabSz="795338" rtl="0" fontAlgn="base">
              <a:spcBef>
                <a:spcPct val="20000"/>
              </a:spcBef>
              <a:spcAft>
                <a:spcPct val="0"/>
              </a:spcAft>
              <a:buChar char="»"/>
              <a:defRPr>
                <a:solidFill>
                  <a:schemeClr val="tx1"/>
                </a:solidFill>
                <a:latin typeface="+mn-lt"/>
                <a:ea typeface="+mn-ea"/>
              </a:defRPr>
            </a:lvl7pPr>
            <a:lvl8pPr marL="3257550" indent="-184150" algn="l" defTabSz="795338" rtl="0" fontAlgn="base">
              <a:spcBef>
                <a:spcPct val="20000"/>
              </a:spcBef>
              <a:spcAft>
                <a:spcPct val="0"/>
              </a:spcAft>
              <a:buChar char="»"/>
              <a:defRPr>
                <a:solidFill>
                  <a:schemeClr val="tx1"/>
                </a:solidFill>
                <a:latin typeface="+mn-lt"/>
                <a:ea typeface="+mn-ea"/>
              </a:defRPr>
            </a:lvl8pPr>
            <a:lvl9pPr marL="3714750" indent="-184150" algn="l" defTabSz="795338" rtl="0" fontAlgn="base">
              <a:spcBef>
                <a:spcPct val="20000"/>
              </a:spcBef>
              <a:spcAft>
                <a:spcPct val="0"/>
              </a:spcAft>
              <a:buChar char="»"/>
              <a:defRPr>
                <a:solidFill>
                  <a:schemeClr val="tx1"/>
                </a:solidFill>
                <a:latin typeface="+mn-lt"/>
                <a:ea typeface="+mn-ea"/>
              </a:defRPr>
            </a:lvl9pPr>
          </a:lstStyle>
          <a:p>
            <a:pPr marL="0" indent="0" defTabSz="914400" eaLnBrk="1" hangingPunct="1">
              <a:spcBef>
                <a:spcPts val="1800"/>
              </a:spcBef>
              <a:buNone/>
              <a:tabLst>
                <a:tab pos="187325" algn="l"/>
              </a:tabLst>
              <a:defRPr/>
            </a:pPr>
            <a:r>
              <a:rPr lang="en-GB" sz="2000" dirty="0">
                <a:solidFill>
                  <a:srgbClr val="FF0000"/>
                </a:solidFill>
              </a:rPr>
              <a:t>Successful exploitation of ITER will not only realize the limitless possibilities of fusion energy, but open new areas of fusion </a:t>
            </a:r>
            <a:r>
              <a:rPr lang="en-GB" sz="2000">
                <a:solidFill>
                  <a:srgbClr val="FF0000"/>
                </a:solidFill>
              </a:rPr>
              <a:t>plasma </a:t>
            </a:r>
            <a:r>
              <a:rPr lang="en-GB" sz="2000" smtClean="0">
                <a:solidFill>
                  <a:srgbClr val="FF0000"/>
                </a:solidFill>
              </a:rPr>
              <a:t>and technology </a:t>
            </a:r>
            <a:r>
              <a:rPr lang="en-GB" sz="2000" dirty="0" smtClean="0">
                <a:solidFill>
                  <a:srgbClr val="FF0000"/>
                </a:solidFill>
              </a:rPr>
              <a:t>research, </a:t>
            </a:r>
            <a:r>
              <a:rPr lang="en-GB" sz="2000" dirty="0">
                <a:solidFill>
                  <a:srgbClr val="FF0000"/>
                </a:solidFill>
              </a:rPr>
              <a:t>including tritium breeding</a:t>
            </a:r>
          </a:p>
        </p:txBody>
      </p:sp>
    </p:spTree>
    <p:extLst>
      <p:ext uri="{BB962C8B-B14F-4D97-AF65-F5344CB8AC3E}">
        <p14:creationId xmlns:p14="http://schemas.microsoft.com/office/powerpoint/2010/main" xmlns="" val="1359759031"/>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rnouxr\Documents\Work\En Cours\MOUNTAINS FROM SAINT PAUL ROAD\From_Saint_Paul_road_small.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976"/>
          <a:stretch/>
        </p:blipFill>
        <p:spPr bwMode="auto">
          <a:xfrm>
            <a:off x="0" y="0"/>
            <a:ext cx="9144000" cy="6316706"/>
          </a:xfrm>
          <a:prstGeom prst="rect">
            <a:avLst/>
          </a:prstGeom>
          <a:ln w="3175">
            <a:solidFill>
              <a:srgbClr val="FFC000"/>
            </a:solidFill>
          </a:ln>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52536" y="0"/>
            <a:ext cx="9793088" cy="1703030"/>
          </a:xfrm>
          <a:prstGeom prst="rect">
            <a:avLst/>
          </a:prstGeom>
          <a:noFill/>
        </p:spPr>
        <p:txBody>
          <a:bodyPr wrap="square" rtlCol="0">
            <a:spAutoFit/>
          </a:bodyPr>
          <a:lstStyle/>
          <a:p>
            <a:pPr algn="ctr"/>
            <a:r>
              <a:rPr lang="fr-FR" sz="4400" b="1" dirty="0" smtClean="0">
                <a:solidFill>
                  <a:schemeClr val="bg1"/>
                </a:solidFill>
                <a:effectLst>
                  <a:outerShdw blurRad="50800" dist="50800" dir="5400000" algn="ctr" rotWithShape="0">
                    <a:srgbClr val="000000"/>
                  </a:outerShdw>
                </a:effectLst>
                <a:latin typeface="Tahoma" pitchFamily="34" charset="0"/>
                <a:ea typeface="+mj-ea"/>
                <a:cs typeface="+mj-cs"/>
              </a:rPr>
              <a:t>ITER </a:t>
            </a:r>
            <a:r>
              <a:rPr lang="fr-FR" sz="4400" b="1" dirty="0" err="1" smtClean="0">
                <a:solidFill>
                  <a:schemeClr val="bg1"/>
                </a:solidFill>
                <a:effectLst>
                  <a:outerShdw blurRad="50800" dist="50800" dir="5400000" algn="ctr" rotWithShape="0">
                    <a:srgbClr val="000000"/>
                  </a:outerShdw>
                </a:effectLst>
                <a:latin typeface="Tahoma" pitchFamily="34" charset="0"/>
                <a:ea typeface="+mj-ea"/>
                <a:cs typeface="+mj-cs"/>
              </a:rPr>
              <a:t>is</a:t>
            </a:r>
            <a:r>
              <a:rPr lang="fr-FR" sz="4400" b="1" dirty="0" smtClean="0">
                <a:solidFill>
                  <a:schemeClr val="bg1"/>
                </a:solidFill>
                <a:effectLst>
                  <a:outerShdw blurRad="50800" dist="50800" dir="5400000" algn="ctr" rotWithShape="0">
                    <a:srgbClr val="000000"/>
                  </a:outerShdw>
                </a:effectLst>
                <a:latin typeface="Tahoma" pitchFamily="34" charset="0"/>
                <a:ea typeface="+mj-ea"/>
                <a:cs typeface="+mj-cs"/>
              </a:rPr>
              <a:t> </a:t>
            </a:r>
            <a:r>
              <a:rPr lang="fr-FR" sz="4400" b="1" dirty="0" err="1" smtClean="0">
                <a:solidFill>
                  <a:schemeClr val="bg1"/>
                </a:solidFill>
                <a:effectLst>
                  <a:outerShdw blurRad="50800" dist="50800" dir="5400000" algn="ctr" rotWithShape="0">
                    <a:srgbClr val="000000"/>
                  </a:outerShdw>
                </a:effectLst>
                <a:latin typeface="Tahoma" pitchFamily="34" charset="0"/>
                <a:ea typeface="+mj-ea"/>
                <a:cs typeface="+mj-cs"/>
              </a:rPr>
              <a:t>moving</a:t>
            </a:r>
            <a:r>
              <a:rPr lang="fr-FR" sz="4400" b="1" dirty="0" smtClean="0">
                <a:solidFill>
                  <a:schemeClr val="bg1"/>
                </a:solidFill>
                <a:effectLst>
                  <a:outerShdw blurRad="50800" dist="50800" dir="5400000" algn="ctr" rotWithShape="0">
                    <a:srgbClr val="000000"/>
                  </a:outerShdw>
                </a:effectLst>
                <a:latin typeface="Tahoma" pitchFamily="34" charset="0"/>
                <a:ea typeface="+mj-ea"/>
                <a:cs typeface="+mj-cs"/>
              </a:rPr>
              <a:t> </a:t>
            </a:r>
            <a:r>
              <a:rPr lang="fr-FR" sz="4400" b="1" dirty="0" err="1" smtClean="0">
                <a:solidFill>
                  <a:schemeClr val="bg1"/>
                </a:solidFill>
                <a:effectLst>
                  <a:outerShdw blurRad="50800" dist="50800" dir="5400000" algn="ctr" rotWithShape="0">
                    <a:srgbClr val="000000"/>
                  </a:outerShdw>
                </a:effectLst>
                <a:latin typeface="Tahoma" pitchFamily="34" charset="0"/>
                <a:ea typeface="+mj-ea"/>
                <a:cs typeface="+mj-cs"/>
              </a:rPr>
              <a:t>forward</a:t>
            </a:r>
            <a:r>
              <a:rPr lang="fr-FR" sz="4400" b="1" dirty="0" smtClean="0">
                <a:solidFill>
                  <a:schemeClr val="bg1"/>
                </a:solidFill>
                <a:effectLst>
                  <a:outerShdw blurRad="50800" dist="50800" dir="5400000" algn="ctr" rotWithShape="0">
                    <a:srgbClr val="000000"/>
                  </a:outerShdw>
                </a:effectLst>
                <a:latin typeface="Tahoma" pitchFamily="34" charset="0"/>
                <a:ea typeface="+mj-ea"/>
                <a:cs typeface="+mj-cs"/>
              </a:rPr>
              <a:t>!</a:t>
            </a:r>
          </a:p>
          <a:p>
            <a:pPr algn="ctr">
              <a:spcBef>
                <a:spcPts val="2000"/>
              </a:spcBef>
            </a:pPr>
            <a:r>
              <a:rPr lang="fr-FR" sz="4400" b="1" dirty="0" err="1" smtClean="0">
                <a:solidFill>
                  <a:schemeClr val="bg1"/>
                </a:solidFill>
                <a:effectLst>
                  <a:outerShdw blurRad="50800" dist="50800" dir="5400000" algn="ctr" rotWithShape="0">
                    <a:srgbClr val="000000"/>
                  </a:outerShdw>
                </a:effectLst>
                <a:latin typeface="Tahoma" pitchFamily="34" charset="0"/>
                <a:ea typeface="+mj-ea"/>
                <a:cs typeface="+mj-cs"/>
              </a:rPr>
              <a:t>Thank</a:t>
            </a:r>
            <a:r>
              <a:rPr lang="fr-FR" sz="4400" dirty="0" err="1">
                <a:solidFill>
                  <a:schemeClr val="bg1"/>
                </a:solidFill>
                <a:effectLst>
                  <a:outerShdw blurRad="50800" dist="50800" dir="5400000" algn="ctr" rotWithShape="0">
                    <a:srgbClr val="000000"/>
                  </a:outerShdw>
                </a:effectLst>
                <a:latin typeface="Tahoma" pitchFamily="34" charset="0"/>
                <a:ea typeface="+mj-ea"/>
                <a:cs typeface="+mj-cs"/>
              </a:rPr>
              <a:t>-</a:t>
            </a:r>
            <a:r>
              <a:rPr lang="fr-FR" sz="4400" b="1" dirty="0" err="1" smtClean="0">
                <a:solidFill>
                  <a:schemeClr val="bg1"/>
                </a:solidFill>
                <a:effectLst>
                  <a:outerShdw blurRad="50800" dist="50800" dir="5400000" algn="ctr" rotWithShape="0">
                    <a:srgbClr val="000000"/>
                  </a:outerShdw>
                </a:effectLst>
                <a:latin typeface="Tahoma" pitchFamily="34" charset="0"/>
                <a:ea typeface="+mj-ea"/>
                <a:cs typeface="+mj-cs"/>
              </a:rPr>
              <a:t>you</a:t>
            </a:r>
            <a:r>
              <a:rPr lang="fr-FR" sz="4400" b="1" dirty="0" smtClean="0">
                <a:solidFill>
                  <a:schemeClr val="bg1"/>
                </a:solidFill>
                <a:effectLst>
                  <a:outerShdw blurRad="50800" dist="50800" dir="5400000" algn="ctr" rotWithShape="0">
                    <a:srgbClr val="000000"/>
                  </a:outerShdw>
                </a:effectLst>
                <a:latin typeface="Tahoma" pitchFamily="34" charset="0"/>
                <a:ea typeface="+mj-ea"/>
                <a:cs typeface="+mj-cs"/>
              </a:rPr>
              <a:t> </a:t>
            </a:r>
            <a:r>
              <a:rPr lang="fr-FR" sz="4400" b="1" dirty="0">
                <a:solidFill>
                  <a:schemeClr val="bg1"/>
                </a:solidFill>
                <a:effectLst>
                  <a:outerShdw blurRad="50800" dist="50800" dir="5400000" algn="ctr" rotWithShape="0">
                    <a:srgbClr val="000000"/>
                  </a:outerShdw>
                </a:effectLst>
                <a:latin typeface="Tahoma" pitchFamily="34" charset="0"/>
                <a:ea typeface="+mj-ea"/>
                <a:cs typeface="+mj-cs"/>
              </a:rPr>
              <a:t>for your attention</a:t>
            </a:r>
            <a:endParaRPr lang="en-US" sz="4400" b="1" dirty="0">
              <a:solidFill>
                <a:schemeClr val="bg1"/>
              </a:solidFill>
              <a:effectLst>
                <a:outerShdw blurRad="50800" dist="50800" dir="5400000" algn="ctr" rotWithShape="0">
                  <a:srgbClr val="000000"/>
                </a:outerShdw>
              </a:effectLst>
              <a:latin typeface="Tahoma" pitchFamily="34" charset="0"/>
              <a:ea typeface="+mj-ea"/>
              <a:cs typeface="+mj-cs"/>
            </a:endParaRPr>
          </a:p>
        </p:txBody>
      </p:sp>
    </p:spTree>
    <p:extLst>
      <p:ext uri="{BB962C8B-B14F-4D97-AF65-F5344CB8AC3E}">
        <p14:creationId xmlns:p14="http://schemas.microsoft.com/office/powerpoint/2010/main" xmlns="" val="93192361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228600" y="3238500"/>
            <a:ext cx="86868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GB" sz="4000" b="1" dirty="0" smtClean="0">
                <a:solidFill>
                  <a:srgbClr val="000090"/>
                </a:solidFill>
                <a:latin typeface="Arial" charset="0"/>
              </a:rPr>
              <a:t>Backup Slides</a:t>
            </a:r>
            <a:endParaRPr lang="en-US" sz="4000" b="1" dirty="0">
              <a:solidFill>
                <a:srgbClr val="000090"/>
              </a:solidFill>
              <a:latin typeface="Arial" charset="0"/>
            </a:endParaRPr>
          </a:p>
        </p:txBody>
      </p:sp>
    </p:spTree>
    <p:extLst>
      <p:ext uri="{BB962C8B-B14F-4D97-AF65-F5344CB8AC3E}">
        <p14:creationId xmlns:p14="http://schemas.microsoft.com/office/powerpoint/2010/main" xmlns="" val="39337910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1"/>
          <p:cNvGrpSpPr>
            <a:grpSpLocks/>
          </p:cNvGrpSpPr>
          <p:nvPr/>
        </p:nvGrpSpPr>
        <p:grpSpPr bwMode="auto">
          <a:xfrm>
            <a:off x="4551363" y="568325"/>
            <a:ext cx="2203450" cy="5068888"/>
            <a:chOff x="0" y="0"/>
            <a:chExt cx="1542" cy="3547"/>
          </a:xfrm>
        </p:grpSpPr>
        <p:pic>
          <p:nvPicPr>
            <p:cNvPr id="27664" name="Picture 24"/>
            <p:cNvPicPr>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6" y="1664"/>
              <a:ext cx="1336" cy="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665" name="Picture 25"/>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4" y="872"/>
              <a:ext cx="1240" cy="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pic>
        <p:nvPicPr>
          <p:cNvPr id="27650" name="Picture 5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4000" y="2146300"/>
            <a:ext cx="2017713"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pic>
      <p:grpSp>
        <p:nvGrpSpPr>
          <p:cNvPr id="27651" name="Group 56"/>
          <p:cNvGrpSpPr>
            <a:grpSpLocks/>
          </p:cNvGrpSpPr>
          <p:nvPr/>
        </p:nvGrpSpPr>
        <p:grpSpPr bwMode="auto">
          <a:xfrm>
            <a:off x="6742113" y="568325"/>
            <a:ext cx="2219325" cy="5057775"/>
            <a:chOff x="0" y="0"/>
            <a:chExt cx="1552" cy="3540"/>
          </a:xfrm>
        </p:grpSpPr>
        <p:pic>
          <p:nvPicPr>
            <p:cNvPr id="27663" name="Picture 7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1139"/>
              <a:ext cx="1530" cy="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pic>
      </p:grpSp>
      <p:grpSp>
        <p:nvGrpSpPr>
          <p:cNvPr id="27652" name="Group 80"/>
          <p:cNvGrpSpPr>
            <a:grpSpLocks/>
          </p:cNvGrpSpPr>
          <p:nvPr/>
        </p:nvGrpSpPr>
        <p:grpSpPr bwMode="auto">
          <a:xfrm>
            <a:off x="2346325" y="568325"/>
            <a:ext cx="2203450" cy="5068888"/>
            <a:chOff x="0" y="0"/>
            <a:chExt cx="1542" cy="3547"/>
          </a:xfrm>
        </p:grpSpPr>
        <p:pic>
          <p:nvPicPr>
            <p:cNvPr id="27662" name="Picture 10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6" y="1080"/>
              <a:ext cx="1502" cy="1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pic>
      </p:grpSp>
      <p:graphicFrame>
        <p:nvGraphicFramePr>
          <p:cNvPr id="2129" name="Group 81"/>
          <p:cNvGraphicFramePr>
            <a:graphicFrameLocks noGrp="1"/>
          </p:cNvGraphicFramePr>
          <p:nvPr/>
        </p:nvGraphicFramePr>
        <p:xfrm>
          <a:off x="2346006" y="568785"/>
          <a:ext cx="2203133" cy="5077422"/>
        </p:xfrm>
        <a:graphic>
          <a:graphicData uri="http://schemas.openxmlformats.org/drawingml/2006/table">
            <a:tbl>
              <a:tblPr/>
              <a:tblGrid>
                <a:gridCol w="2203133"/>
              </a:tblGrid>
              <a:tr h="474448">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25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IC</a:t>
                      </a:r>
                      <a:endParaRPr kumimoji="0" lang="en-US" sz="25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9506">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0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rPr>
                        <a:t>Ion Cyclotron</a:t>
                      </a:r>
                    </a:p>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0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rPr>
                        <a:t>40-55MHz</a:t>
                      </a: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67962">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endParaRPr kumimoji="0" lang="en-US" sz="25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9590">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5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20MW</a:t>
                      </a:r>
                      <a:r>
                        <a:rPr kumimoji="0" lang="en-US" sz="2500" b="0" i="0" u="none" strike="noStrike" cap="none" normalizeH="0" baseline="30000" dirty="0" smtClean="0">
                          <a:ln>
                            <a:noFill/>
                          </a:ln>
                          <a:solidFill>
                            <a:srgbClr val="000096"/>
                          </a:solidFill>
                          <a:effectLst/>
                          <a:latin typeface="Arial" charset="0"/>
                          <a:ea typeface="ヒラギノ角ゴ ProN W3" charset="-128"/>
                          <a:cs typeface="ヒラギノ角ゴ ProN W3" charset="-128"/>
                          <a:sym typeface="Arial" charset="0"/>
                        </a:rPr>
                        <a:t>*</a:t>
                      </a:r>
                      <a:endParaRPr kumimoji="0" lang="en-US" sz="2500" b="0" i="0" u="none" strike="noStrike" cap="none" normalizeH="0" baseline="30000" dirty="0">
                        <a:ln>
                          <a:noFill/>
                        </a:ln>
                        <a:solidFill>
                          <a:srgbClr val="000096"/>
                        </a:solidFill>
                        <a:effectLst/>
                        <a:latin typeface="Arial" charset="0"/>
                        <a:ea typeface="ヒラギノ角ゴ ProN W3" charset="-128"/>
                        <a:cs typeface="ヒラギノ角ゴ ProN W3" charset="-128"/>
                        <a:sym typeface="Arial" charset="0"/>
                      </a:endParaRPr>
                    </a:p>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500" b="0" i="0" u="none" strike="noStrike" cap="none" normalizeH="0" baseline="0" dirty="0">
                          <a:ln>
                            <a:noFill/>
                          </a:ln>
                          <a:solidFill>
                            <a:srgbClr val="C00000">
                              <a:alpha val="50000"/>
                            </a:srgbClr>
                          </a:solidFill>
                          <a:effectLst/>
                          <a:latin typeface="Arial" charset="0"/>
                          <a:ea typeface="ヒラギノ角ゴ ProN W3" charset="-128"/>
                          <a:cs typeface="ヒラギノ角ゴ ProN W3" charset="-128"/>
                          <a:sym typeface="Arial" charset="0"/>
                        </a:rPr>
                        <a:t>+</a:t>
                      </a:r>
                      <a:r>
                        <a:rPr kumimoji="0" lang="en-US" sz="2500" b="0" i="0" u="none" strike="noStrike" cap="none" normalizeH="0" baseline="0" dirty="0" smtClean="0">
                          <a:ln>
                            <a:noFill/>
                          </a:ln>
                          <a:solidFill>
                            <a:srgbClr val="C00000">
                              <a:alpha val="50000"/>
                            </a:srgbClr>
                          </a:solidFill>
                          <a:effectLst/>
                          <a:latin typeface="Arial" charset="0"/>
                          <a:ea typeface="ヒラギノ角ゴ ProN W3" charset="-128"/>
                          <a:cs typeface="ヒラギノ角ゴ ProN W3" charset="-128"/>
                          <a:sym typeface="Arial" charset="0"/>
                        </a:rPr>
                        <a:t>20MW</a:t>
                      </a:r>
                      <a:r>
                        <a:rPr kumimoji="0" lang="en-US" sz="2500" b="0" i="0" u="none" strike="noStrike" cap="none" normalizeH="0" baseline="30000" dirty="0" smtClean="0">
                          <a:ln>
                            <a:noFill/>
                          </a:ln>
                          <a:solidFill>
                            <a:srgbClr val="C00000">
                              <a:alpha val="50000"/>
                            </a:srgbClr>
                          </a:solidFill>
                          <a:effectLst/>
                          <a:latin typeface="Arial" charset="0"/>
                          <a:ea typeface="ヒラギノ角ゴ ProN W3" charset="-128"/>
                          <a:cs typeface="ヒラギノ角ゴ ProN W3" charset="-128"/>
                          <a:sym typeface="Arial" charset="0"/>
                        </a:rPr>
                        <a:t>#</a:t>
                      </a:r>
                      <a:endParaRPr kumimoji="0" lang="en-US" sz="2500" b="0" i="0" u="none" strike="noStrike" cap="none" normalizeH="0" baseline="30000" dirty="0">
                        <a:ln>
                          <a:noFill/>
                        </a:ln>
                        <a:solidFill>
                          <a:srgbClr val="C00000">
                            <a:alpha val="50000"/>
                          </a:srgbClr>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4382">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1600" b="0" i="0" u="none" strike="noStrike" cap="none" normalizeH="0" baseline="0" dirty="0" smtClean="0">
                          <a:ln>
                            <a:noFill/>
                          </a:ln>
                          <a:solidFill>
                            <a:srgbClr val="006400"/>
                          </a:solidFill>
                          <a:effectLst/>
                          <a:latin typeface="Arial" charset="0"/>
                          <a:ea typeface="ヒラギノ角ゴ ProN W3" charset="-128"/>
                          <a:cs typeface="ヒラギノ角ゴ ProN W3" charset="-128"/>
                          <a:sym typeface="Arial" charset="0"/>
                        </a:rPr>
                        <a:t>Sawtooth control modulation &lt; 1 kHz</a:t>
                      </a:r>
                      <a:endParaRPr kumimoji="0" lang="en-US" sz="1600" b="0" i="0" u="none" strike="noStrike" cap="none" normalizeH="0" baseline="0" dirty="0">
                        <a:ln>
                          <a:noFill/>
                        </a:ln>
                        <a:solidFill>
                          <a:srgbClr val="006400"/>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105" name="Group 57"/>
          <p:cNvGraphicFramePr>
            <a:graphicFrameLocks noGrp="1"/>
          </p:cNvGraphicFramePr>
          <p:nvPr/>
        </p:nvGraphicFramePr>
        <p:xfrm>
          <a:off x="6756558" y="568784"/>
          <a:ext cx="2204561" cy="5075887"/>
        </p:xfrm>
        <a:graphic>
          <a:graphicData uri="http://schemas.openxmlformats.org/drawingml/2006/table">
            <a:tbl>
              <a:tblPr/>
              <a:tblGrid>
                <a:gridCol w="2204561"/>
              </a:tblGrid>
              <a:tr h="476276">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25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LH</a:t>
                      </a:r>
                      <a:endParaRPr kumimoji="0" lang="en-US" sz="25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4128">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20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rPr>
                        <a:t>Lower </a:t>
                      </a:r>
                      <a:r>
                        <a:rPr kumimoji="0" lang="en-US" sz="20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Hybrid</a:t>
                      </a:r>
                    </a:p>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20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~5 GHz</a:t>
                      </a:r>
                      <a:endParaRPr kumimoji="0" lang="en-US" sz="20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55619">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endParaRPr kumimoji="0" lang="en-US" sz="25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3017">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5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0MW</a:t>
                      </a:r>
                      <a:r>
                        <a:rPr kumimoji="0" lang="en-US" sz="2500" b="0" i="0" u="none" strike="noStrike" cap="none" normalizeH="0" baseline="30000" dirty="0" smtClean="0">
                          <a:ln>
                            <a:noFill/>
                          </a:ln>
                          <a:solidFill>
                            <a:srgbClr val="000096"/>
                          </a:solidFill>
                          <a:effectLst/>
                          <a:latin typeface="Arial" charset="0"/>
                          <a:ea typeface="ヒラギノ角ゴ ProN W3" charset="-128"/>
                          <a:cs typeface="ヒラギノ角ゴ ProN W3" charset="-128"/>
                          <a:sym typeface="Arial" charset="0"/>
                        </a:rPr>
                        <a:t>*</a:t>
                      </a:r>
                      <a:endParaRPr kumimoji="0" lang="en-US" sz="2500" b="0" i="0" u="none" strike="noStrike" cap="none" normalizeH="0" baseline="30000" dirty="0">
                        <a:ln>
                          <a:noFill/>
                        </a:ln>
                        <a:solidFill>
                          <a:srgbClr val="000096"/>
                        </a:solidFill>
                        <a:effectLst/>
                        <a:latin typeface="Arial" charset="0"/>
                        <a:ea typeface="ヒラギノ角ゴ ProN W3" charset="-128"/>
                        <a:cs typeface="ヒラギノ角ゴ ProN W3" charset="-128"/>
                        <a:sym typeface="Arial" charset="0"/>
                      </a:endParaRPr>
                    </a:p>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500" b="0" i="0" u="none" strike="noStrike" cap="none" normalizeH="0" baseline="0" dirty="0">
                          <a:ln>
                            <a:noFill/>
                          </a:ln>
                          <a:solidFill>
                            <a:srgbClr val="C00000">
                              <a:alpha val="50000"/>
                            </a:srgbClr>
                          </a:solidFill>
                          <a:effectLst/>
                          <a:latin typeface="Arial" charset="0"/>
                          <a:ea typeface="ヒラギノ角ゴ ProN W3" charset="-128"/>
                          <a:cs typeface="ヒラギノ角ゴ ProN W3" charset="-128"/>
                          <a:sym typeface="Arial" charset="0"/>
                        </a:rPr>
                        <a:t>+</a:t>
                      </a:r>
                      <a:r>
                        <a:rPr kumimoji="0" lang="en-US" sz="2500" b="0" i="0" u="none" strike="noStrike" cap="none" normalizeH="0" baseline="0" dirty="0" smtClean="0">
                          <a:ln>
                            <a:noFill/>
                          </a:ln>
                          <a:solidFill>
                            <a:srgbClr val="C00000">
                              <a:alpha val="50000"/>
                            </a:srgbClr>
                          </a:solidFill>
                          <a:effectLst/>
                          <a:latin typeface="Arial" charset="0"/>
                          <a:ea typeface="ヒラギノ角ゴ ProN W3" charset="-128"/>
                          <a:cs typeface="ヒラギノ角ゴ ProN W3" charset="-128"/>
                          <a:sym typeface="Arial" charset="0"/>
                        </a:rPr>
                        <a:t>40MW</a:t>
                      </a:r>
                      <a:r>
                        <a:rPr kumimoji="0" lang="en-US" sz="2500" b="0" i="0" u="none" strike="noStrike" cap="none" normalizeH="0" baseline="30000" dirty="0" smtClean="0">
                          <a:ln>
                            <a:noFill/>
                          </a:ln>
                          <a:solidFill>
                            <a:srgbClr val="C00000">
                              <a:alpha val="50000"/>
                            </a:srgbClr>
                          </a:solidFill>
                          <a:effectLst/>
                          <a:latin typeface="Arial" charset="0"/>
                          <a:ea typeface="ヒラギノ角ゴ ProN W3" charset="-128"/>
                          <a:cs typeface="ヒラギノ角ゴ ProN W3" charset="-128"/>
                          <a:sym typeface="Arial" charset="0"/>
                        </a:rPr>
                        <a:t>#</a:t>
                      </a:r>
                      <a:endParaRPr kumimoji="0" lang="en-US" sz="2500" b="0" i="0" u="none" strike="noStrike" cap="none" normalizeH="0" baseline="30000" dirty="0">
                        <a:ln>
                          <a:noFill/>
                        </a:ln>
                        <a:solidFill>
                          <a:srgbClr val="C00000">
                            <a:alpha val="50000"/>
                          </a:srgbClr>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6847">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1600" b="0" i="0" u="none" strike="noStrike" cap="none" normalizeH="0" baseline="0" dirty="0">
                          <a:ln>
                            <a:noFill/>
                          </a:ln>
                          <a:solidFill>
                            <a:srgbClr val="006400"/>
                          </a:solidFill>
                          <a:effectLst/>
                          <a:latin typeface="Arial" charset="0"/>
                          <a:ea typeface="ヒラギノ角ゴ ProN W3" charset="-128"/>
                          <a:cs typeface="ヒラギノ角ゴ ProN W3" charset="-128"/>
                          <a:sym typeface="Arial" charset="0"/>
                        </a:rPr>
                        <a:t>Off-axis bulk current drive</a:t>
                      </a: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 name="Group 2"/>
          <p:cNvGraphicFramePr>
            <a:graphicFrameLocks noGrp="1"/>
          </p:cNvGraphicFramePr>
          <p:nvPr/>
        </p:nvGraphicFramePr>
        <p:xfrm>
          <a:off x="4551996" y="568784"/>
          <a:ext cx="2203133" cy="5076064"/>
        </p:xfrm>
        <a:graphic>
          <a:graphicData uri="http://schemas.openxmlformats.org/drawingml/2006/table">
            <a:tbl>
              <a:tblPr/>
              <a:tblGrid>
                <a:gridCol w="2203133"/>
              </a:tblGrid>
              <a:tr h="475488">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25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EC</a:t>
                      </a:r>
                      <a:endParaRPr kumimoji="0" lang="en-US" sz="25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517">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0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rPr>
                        <a:t>Electron </a:t>
                      </a:r>
                      <a:r>
                        <a:rPr kumimoji="0" lang="en-US" sz="20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Cyclotron</a:t>
                      </a:r>
                      <a:endParaRPr kumimoji="0" lang="en-US" sz="20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0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rPr>
                        <a:t>170GHz</a:t>
                      </a: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61724">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endParaRPr kumimoji="0" lang="en-US" sz="25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1540">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5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20MW</a:t>
                      </a:r>
                      <a:r>
                        <a:rPr kumimoji="0" lang="en-US" sz="2500" b="0" i="0" u="none" strike="noStrike" cap="none" normalizeH="0" baseline="30000" dirty="0" smtClean="0">
                          <a:ln>
                            <a:noFill/>
                          </a:ln>
                          <a:solidFill>
                            <a:srgbClr val="000096"/>
                          </a:solidFill>
                          <a:effectLst/>
                          <a:latin typeface="Arial" charset="0"/>
                          <a:ea typeface="ヒラギノ角ゴ ProN W3" charset="-128"/>
                          <a:cs typeface="ヒラギノ角ゴ ProN W3" charset="-128"/>
                          <a:sym typeface="Arial" charset="0"/>
                        </a:rPr>
                        <a:t>*</a:t>
                      </a:r>
                      <a:endParaRPr kumimoji="0" lang="en-US" sz="2500" b="0" i="0" u="none" strike="noStrike" cap="none" normalizeH="0" baseline="30000" dirty="0">
                        <a:ln>
                          <a:noFill/>
                        </a:ln>
                        <a:solidFill>
                          <a:srgbClr val="000096"/>
                        </a:solidFill>
                        <a:effectLst/>
                        <a:latin typeface="Arial" charset="0"/>
                        <a:ea typeface="ヒラギノ角ゴ ProN W3" charset="-128"/>
                        <a:cs typeface="ヒラギノ角ゴ ProN W3" charset="-128"/>
                        <a:sym typeface="Arial" charset="0"/>
                      </a:endParaRPr>
                    </a:p>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500" b="0" i="0" u="none" strike="noStrike" cap="none" normalizeH="0" baseline="0" dirty="0">
                          <a:ln>
                            <a:noFill/>
                          </a:ln>
                          <a:solidFill>
                            <a:srgbClr val="C00000">
                              <a:alpha val="50000"/>
                            </a:srgbClr>
                          </a:solidFill>
                          <a:effectLst/>
                          <a:latin typeface="Arial" charset="0"/>
                          <a:ea typeface="ヒラギノ角ゴ ProN W3" charset="-128"/>
                          <a:cs typeface="ヒラギノ角ゴ ProN W3" charset="-128"/>
                          <a:sym typeface="Arial" charset="0"/>
                        </a:rPr>
                        <a:t>+</a:t>
                      </a:r>
                      <a:r>
                        <a:rPr kumimoji="0" lang="en-US" sz="2500" b="0" i="0" u="none" strike="noStrike" cap="none" normalizeH="0" baseline="0" dirty="0" smtClean="0">
                          <a:ln>
                            <a:noFill/>
                          </a:ln>
                          <a:solidFill>
                            <a:srgbClr val="C00000">
                              <a:alpha val="50000"/>
                            </a:srgbClr>
                          </a:solidFill>
                          <a:effectLst/>
                          <a:latin typeface="Arial" charset="0"/>
                          <a:ea typeface="ヒラギノ角ゴ ProN W3" charset="-128"/>
                          <a:cs typeface="ヒラギノ角ゴ ProN W3" charset="-128"/>
                          <a:sym typeface="Arial" charset="0"/>
                        </a:rPr>
                        <a:t>20MW</a:t>
                      </a:r>
                      <a:r>
                        <a:rPr kumimoji="0" lang="en-US" sz="2500" b="0" i="0" u="none" strike="noStrike" cap="none" normalizeH="0" baseline="30000" dirty="0" smtClean="0">
                          <a:ln>
                            <a:noFill/>
                          </a:ln>
                          <a:solidFill>
                            <a:srgbClr val="C00000">
                              <a:alpha val="50000"/>
                            </a:srgbClr>
                          </a:solidFill>
                          <a:effectLst/>
                          <a:latin typeface="Arial" charset="0"/>
                          <a:ea typeface="ヒラギノ角ゴ ProN W3" charset="-128"/>
                          <a:cs typeface="ヒラギノ角ゴ ProN W3" charset="-128"/>
                          <a:sym typeface="Arial" charset="0"/>
                        </a:rPr>
                        <a:t>#</a:t>
                      </a:r>
                      <a:endParaRPr kumimoji="0" lang="en-US" sz="2500" b="0" i="0" u="none" strike="noStrike" cap="none" normalizeH="0" baseline="30000" dirty="0">
                        <a:ln>
                          <a:noFill/>
                        </a:ln>
                        <a:solidFill>
                          <a:srgbClr val="C00000">
                            <a:alpha val="50000"/>
                          </a:srgbClr>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5795">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1600" b="0" i="0" u="none" strike="noStrike" cap="none" normalizeH="0" baseline="0" dirty="0" smtClean="0">
                          <a:ln>
                            <a:noFill/>
                          </a:ln>
                          <a:solidFill>
                            <a:srgbClr val="006400"/>
                          </a:solidFill>
                          <a:effectLst/>
                          <a:latin typeface="Arial" charset="0"/>
                          <a:ea typeface="ヒラギノ角ゴ ProN W3" charset="-128"/>
                          <a:cs typeface="ヒラギノ角ゴ ProN W3" charset="-128"/>
                          <a:sym typeface="Arial" charset="0"/>
                        </a:rPr>
                        <a:t>NTM/sawtooth control modulation up to 5 kHz </a:t>
                      </a:r>
                      <a:endParaRPr kumimoji="0" lang="en-US" sz="1600" b="0" i="0" u="none" strike="noStrike" cap="none" normalizeH="0" baseline="0" dirty="0">
                        <a:ln>
                          <a:noFill/>
                        </a:ln>
                        <a:solidFill>
                          <a:srgbClr val="006400"/>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Rectangle 2"/>
          <p:cNvSpPr/>
          <p:nvPr/>
        </p:nvSpPr>
        <p:spPr>
          <a:xfrm>
            <a:off x="1711373" y="5657711"/>
            <a:ext cx="5721255" cy="707886"/>
          </a:xfrm>
          <a:prstGeom prst="rect">
            <a:avLst/>
          </a:prstGeom>
        </p:spPr>
        <p:txBody>
          <a:bodyPr>
            <a:spAutoFit/>
          </a:bodyPr>
          <a:lstStyle/>
          <a:p>
            <a:pPr algn="ctr">
              <a:buSzPct val="100000"/>
              <a:buFont typeface="Wingdings" pitchFamily="2" charset="2"/>
              <a:buNone/>
              <a:tabLst>
                <a:tab pos="622300" algn="l"/>
                <a:tab pos="622300" algn="l"/>
              </a:tabLst>
              <a:defRPr/>
            </a:pPr>
            <a:r>
              <a:rPr lang="en-US" sz="2000" baseline="30000" dirty="0">
                <a:solidFill>
                  <a:srgbClr val="000096"/>
                </a:solidFill>
                <a:latin typeface="Arial" charset="0"/>
                <a:ea typeface="ヒラギノ角ゴ ProN W3" charset="-128"/>
                <a:cs typeface="ヒラギノ角ゴ ProN W3" charset="-128"/>
                <a:sym typeface="Arial" charset="0"/>
              </a:rPr>
              <a:t>*</a:t>
            </a:r>
            <a:r>
              <a:rPr lang="en-US" sz="2000" dirty="0">
                <a:solidFill>
                  <a:srgbClr val="000096"/>
                </a:solidFill>
                <a:latin typeface="Arial" charset="0"/>
                <a:ea typeface="ヒラギノ角ゴ ProN W3" charset="-128"/>
                <a:cs typeface="ヒラギノ角ゴ ProN W3" charset="-128"/>
                <a:sym typeface="Arial" charset="0"/>
              </a:rPr>
              <a:t>Baseline Power</a:t>
            </a:r>
          </a:p>
          <a:p>
            <a:pPr algn="ctr">
              <a:buSzPct val="100000"/>
              <a:buFont typeface="Wingdings" pitchFamily="2" charset="2"/>
              <a:buNone/>
              <a:tabLst>
                <a:tab pos="622300" algn="l"/>
                <a:tab pos="622300" algn="l"/>
              </a:tabLst>
              <a:defRPr/>
            </a:pPr>
            <a:r>
              <a:rPr lang="en-US" sz="2000" baseline="30000" dirty="0">
                <a:solidFill>
                  <a:srgbClr val="C00000">
                    <a:alpha val="50000"/>
                  </a:srgbClr>
                </a:solidFill>
                <a:latin typeface="Arial" charset="0"/>
                <a:ea typeface="ヒラギノ角ゴ ProN W3" charset="-128"/>
                <a:cs typeface="ヒラギノ角ゴ ProN W3" charset="-128"/>
                <a:sym typeface="Arial" charset="0"/>
              </a:rPr>
              <a:t>#</a:t>
            </a:r>
            <a:r>
              <a:rPr lang="en-US" sz="2000" dirty="0">
                <a:solidFill>
                  <a:srgbClr val="C00000">
                    <a:alpha val="50000"/>
                  </a:srgbClr>
                </a:solidFill>
                <a:latin typeface="Arial" charset="0"/>
                <a:ea typeface="ヒラギノ角ゴ ProN W3" charset="-128"/>
                <a:cs typeface="ヒラギノ角ゴ ProN W3" charset="-128"/>
                <a:sym typeface="Arial" charset="0"/>
              </a:rPr>
              <a:t>Possible Upgrade</a:t>
            </a:r>
          </a:p>
        </p:txBody>
      </p:sp>
      <p:pic>
        <p:nvPicPr>
          <p:cNvPr id="27657" name="Picture 2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618038" y="1795463"/>
            <a:ext cx="2049462" cy="130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pic>
      <p:sp>
        <p:nvSpPr>
          <p:cNvPr id="27658" name="Rectangle 5"/>
          <p:cNvSpPr>
            <a:spLocks noChangeArrowheads="1"/>
          </p:cNvSpPr>
          <p:nvPr/>
        </p:nvSpPr>
        <p:spPr bwMode="auto">
          <a:xfrm>
            <a:off x="4618038" y="3097213"/>
            <a:ext cx="2049462" cy="9350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190500" indent="-190500" defTabSz="273050">
              <a:spcBef>
                <a:spcPct val="40000"/>
              </a:spcBef>
              <a:buFont typeface="Wingdings" charset="0"/>
              <a:buChar char="Ø"/>
              <a:tabLst>
                <a:tab pos="268288" algn="l"/>
              </a:tabLst>
            </a:pPr>
            <a:endParaRPr lang="en-US" sz="2000">
              <a:solidFill>
                <a:srgbClr val="333399"/>
              </a:solidFill>
              <a:latin typeface="Times New Roman" charset="0"/>
            </a:endParaRPr>
          </a:p>
        </p:txBody>
      </p:sp>
      <p:pic>
        <p:nvPicPr>
          <p:cNvPr id="27659" name="Picture 7"/>
          <p:cNvPicPr>
            <a:picLocks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806950" y="3143250"/>
            <a:ext cx="1673225"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aphicFrame>
        <p:nvGraphicFramePr>
          <p:cNvPr id="23" name="Group 81"/>
          <p:cNvGraphicFramePr>
            <a:graphicFrameLocks noGrp="1"/>
          </p:cNvGraphicFramePr>
          <p:nvPr/>
        </p:nvGraphicFramePr>
        <p:xfrm>
          <a:off x="156567" y="572189"/>
          <a:ext cx="2203133" cy="5077422"/>
        </p:xfrm>
        <a:graphic>
          <a:graphicData uri="http://schemas.openxmlformats.org/drawingml/2006/table">
            <a:tbl>
              <a:tblPr/>
              <a:tblGrid>
                <a:gridCol w="2203133"/>
              </a:tblGrid>
              <a:tr h="474448">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25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NB</a:t>
                      </a:r>
                      <a:endParaRPr kumimoji="0" lang="en-US" sz="25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9506">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0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Neutral Beam</a:t>
                      </a:r>
                      <a:endParaRPr kumimoji="0" lang="en-US" sz="20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0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- 1 MeV</a:t>
                      </a:r>
                      <a:endParaRPr kumimoji="0" lang="en-US" sz="20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67962">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endParaRPr kumimoji="0" lang="en-US" sz="2500" b="0" i="0" u="none" strike="noStrike" cap="none" normalizeH="0" baseline="0" dirty="0">
                        <a:ln>
                          <a:noFill/>
                        </a:ln>
                        <a:solidFill>
                          <a:srgbClr val="000096"/>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9590">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500" b="0" i="0" u="none" strike="noStrike" cap="none" normalizeH="0" baseline="0" dirty="0" smtClean="0">
                          <a:ln>
                            <a:noFill/>
                          </a:ln>
                          <a:solidFill>
                            <a:srgbClr val="000096"/>
                          </a:solidFill>
                          <a:effectLst/>
                          <a:latin typeface="Arial" charset="0"/>
                          <a:ea typeface="ヒラギノ角ゴ ProN W3" charset="-128"/>
                          <a:cs typeface="ヒラギノ角ゴ ProN W3" charset="-128"/>
                          <a:sym typeface="Arial" charset="0"/>
                        </a:rPr>
                        <a:t>33MW</a:t>
                      </a:r>
                      <a:r>
                        <a:rPr kumimoji="0" lang="en-US" sz="2500" b="0" i="0" u="none" strike="noStrike" cap="none" normalizeH="0" baseline="30000" dirty="0" smtClean="0">
                          <a:ln>
                            <a:noFill/>
                          </a:ln>
                          <a:solidFill>
                            <a:srgbClr val="000096"/>
                          </a:solidFill>
                          <a:effectLst/>
                          <a:latin typeface="Arial" charset="0"/>
                          <a:ea typeface="ヒラギノ角ゴ ProN W3" charset="-128"/>
                          <a:cs typeface="ヒラギノ角ゴ ProN W3" charset="-128"/>
                          <a:sym typeface="Arial" charset="0"/>
                        </a:rPr>
                        <a:t>*</a:t>
                      </a:r>
                      <a:endParaRPr kumimoji="0" lang="en-US" sz="2500" b="0" i="0" u="none" strike="noStrike" cap="none" normalizeH="0" baseline="30000" dirty="0">
                        <a:ln>
                          <a:noFill/>
                        </a:ln>
                        <a:solidFill>
                          <a:srgbClr val="000096"/>
                        </a:solidFill>
                        <a:effectLst/>
                        <a:latin typeface="Arial" charset="0"/>
                        <a:ea typeface="ヒラギノ角ゴ ProN W3" charset="-128"/>
                        <a:cs typeface="ヒラギノ角ゴ ProN W3" charset="-128"/>
                        <a:sym typeface="Arial" charset="0"/>
                      </a:endParaRPr>
                    </a:p>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 pos="622300" algn="l"/>
                        </a:tabLst>
                      </a:pPr>
                      <a:r>
                        <a:rPr kumimoji="0" lang="en-US" sz="2500" b="0" i="0" u="none" strike="noStrike" cap="none" normalizeH="0" baseline="0" dirty="0" smtClean="0">
                          <a:ln>
                            <a:noFill/>
                          </a:ln>
                          <a:solidFill>
                            <a:srgbClr val="C00000">
                              <a:alpha val="50000"/>
                            </a:srgbClr>
                          </a:solidFill>
                          <a:effectLst/>
                          <a:latin typeface="Arial" charset="0"/>
                          <a:ea typeface="ヒラギノ角ゴ ProN W3" charset="-128"/>
                          <a:cs typeface="ヒラギノ角ゴ ProN W3" charset="-128"/>
                          <a:sym typeface="Arial" charset="0"/>
                        </a:rPr>
                        <a:t>+16.5MW</a:t>
                      </a:r>
                      <a:r>
                        <a:rPr kumimoji="0" lang="en-US" sz="2500" b="0" i="0" u="none" strike="noStrike" cap="none" normalizeH="0" baseline="30000" dirty="0" smtClean="0">
                          <a:ln>
                            <a:noFill/>
                          </a:ln>
                          <a:solidFill>
                            <a:srgbClr val="C00000">
                              <a:alpha val="50000"/>
                            </a:srgbClr>
                          </a:solidFill>
                          <a:effectLst/>
                          <a:latin typeface="Arial" charset="0"/>
                          <a:ea typeface="ヒラギノ角ゴ ProN W3" charset="-128"/>
                          <a:cs typeface="ヒラギノ角ゴ ProN W3" charset="-128"/>
                          <a:sym typeface="Arial" charset="0"/>
                        </a:rPr>
                        <a:t>#</a:t>
                      </a:r>
                      <a:endParaRPr kumimoji="0" lang="en-US" sz="2500" b="0" i="0" u="none" strike="noStrike" cap="none" normalizeH="0" baseline="30000" dirty="0">
                        <a:ln>
                          <a:noFill/>
                        </a:ln>
                        <a:solidFill>
                          <a:srgbClr val="C00000">
                            <a:alpha val="50000"/>
                          </a:srgbClr>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4382">
                <a:tc>
                  <a:txBody>
                    <a:bodyPr/>
                    <a:lstStyle/>
                    <a:p>
                      <a:pPr marL="0" marR="0" lvl="0" indent="0" algn="ctr" defTabSz="914400" rtl="0" eaLnBrk="1" fontAlgn="base" latinLnBrk="0" hangingPunct="1">
                        <a:lnSpc>
                          <a:spcPct val="100000"/>
                        </a:lnSpc>
                        <a:spcBef>
                          <a:spcPct val="0"/>
                        </a:spcBef>
                        <a:spcAft>
                          <a:spcPct val="0"/>
                        </a:spcAft>
                        <a:buClrTx/>
                        <a:buSzPct val="100000"/>
                        <a:buFont typeface="Arial" charset="0"/>
                        <a:buNone/>
                        <a:tabLst>
                          <a:tab pos="622300" algn="l"/>
                        </a:tabLst>
                      </a:pPr>
                      <a:r>
                        <a:rPr kumimoji="0" lang="en-US" sz="1600" b="0" i="0" u="none" strike="noStrike" cap="none" normalizeH="0" baseline="0" dirty="0" smtClean="0">
                          <a:ln>
                            <a:noFill/>
                          </a:ln>
                          <a:solidFill>
                            <a:srgbClr val="006400"/>
                          </a:solidFill>
                          <a:effectLst/>
                          <a:latin typeface="Arial" charset="0"/>
                          <a:ea typeface="ヒラギノ角ゴ ProN W3" charset="-128"/>
                          <a:cs typeface="ヒラギノ角ゴ ProN W3" charset="-128"/>
                          <a:sym typeface="Arial" charset="0"/>
                        </a:rPr>
                        <a:t>Bulk current drive limited modulation</a:t>
                      </a:r>
                      <a:endParaRPr kumimoji="0" lang="en-US" sz="1600" b="0" i="0" u="none" strike="noStrike" cap="none" normalizeH="0" baseline="0" dirty="0">
                        <a:ln>
                          <a:noFill/>
                        </a:ln>
                        <a:solidFill>
                          <a:srgbClr val="006400"/>
                        </a:solidFill>
                        <a:effectLst/>
                        <a:latin typeface="Arial" charset="0"/>
                        <a:ea typeface="ヒラギノ角ゴ ProN W3" charset="-128"/>
                        <a:cs typeface="ヒラギノ角ゴ ProN W3" charset="-128"/>
                        <a:sym typeface="Arial" charset="0"/>
                      </a:endParaRPr>
                    </a:p>
                  </a:txBody>
                  <a:tcPr marL="45720" marR="4572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4" name="Rectangle 4"/>
          <p:cNvSpPr>
            <a:spLocks noChangeArrowheads="1"/>
          </p:cNvSpPr>
          <p:nvPr/>
        </p:nvSpPr>
        <p:spPr bwMode="auto">
          <a:xfrm>
            <a:off x="504825" y="25400"/>
            <a:ext cx="8134350"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dirty="0">
                <a:solidFill>
                  <a:srgbClr val="000090"/>
                </a:solidFill>
                <a:latin typeface="Arial" charset="0"/>
              </a:rPr>
              <a:t>ITER </a:t>
            </a:r>
            <a:r>
              <a:rPr lang="en-US" sz="3200" dirty="0" smtClean="0">
                <a:solidFill>
                  <a:srgbClr val="FF0000"/>
                </a:solidFill>
                <a:latin typeface="Arial" charset="0"/>
              </a:rPr>
              <a:t>heating </a:t>
            </a:r>
            <a:r>
              <a:rPr lang="en-US" sz="3200" dirty="0">
                <a:solidFill>
                  <a:srgbClr val="000090"/>
                </a:solidFill>
                <a:latin typeface="Arial" charset="0"/>
              </a:rPr>
              <a:t>and</a:t>
            </a:r>
            <a:r>
              <a:rPr lang="en-US" sz="3200" dirty="0">
                <a:solidFill>
                  <a:schemeClr val="tx2"/>
                </a:solidFill>
                <a:latin typeface="Arial" charset="0"/>
              </a:rPr>
              <a:t> </a:t>
            </a:r>
            <a:r>
              <a:rPr lang="en-US" sz="3200" dirty="0" smtClean="0">
                <a:solidFill>
                  <a:srgbClr val="FF0000"/>
                </a:solidFill>
                <a:latin typeface="Arial" charset="0"/>
              </a:rPr>
              <a:t>current drive </a:t>
            </a:r>
            <a:r>
              <a:rPr lang="en-US" sz="3200" dirty="0" smtClean="0">
                <a:solidFill>
                  <a:srgbClr val="000090"/>
                </a:solidFill>
                <a:latin typeface="Arial" charset="0"/>
              </a:rPr>
              <a:t>systems</a:t>
            </a:r>
            <a:endParaRPr lang="en-US" sz="3200" dirty="0">
              <a:solidFill>
                <a:srgbClr val="000090"/>
              </a:solidFill>
              <a:latin typeface="Arial" charset="0"/>
            </a:endParaRPr>
          </a:p>
        </p:txBody>
      </p:sp>
    </p:spTree>
    <p:extLst>
      <p:ext uri="{BB962C8B-B14F-4D97-AF65-F5344CB8AC3E}">
        <p14:creationId xmlns:p14="http://schemas.microsoft.com/office/powerpoint/2010/main" xmlns="" val="20463330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Text Box 2"/>
          <p:cNvSpPr txBox="1">
            <a:spLocks noChangeArrowheads="1"/>
          </p:cNvSpPr>
          <p:nvPr/>
        </p:nvSpPr>
        <p:spPr bwMode="auto">
          <a:xfrm>
            <a:off x="457200" y="4953000"/>
            <a:ext cx="8153400" cy="1387475"/>
          </a:xfrm>
          <a:prstGeom prst="rect">
            <a:avLst/>
          </a:prstGeom>
          <a:solidFill>
            <a:srgbClr val="BFBFBF">
              <a:alpha val="50000"/>
            </a:srgbClr>
          </a:solidFill>
          <a:ln>
            <a:noFill/>
          </a:ln>
          <a:effectLst/>
          <a:extLst/>
        </p:spPr>
        <p:txBody>
          <a:bodyPr>
            <a:spAutoFit/>
          </a:bodyPr>
          <a:lstStyle>
            <a:lvl1pPr marL="190500" indent="-190500">
              <a:defRPr sz="2400">
                <a:solidFill>
                  <a:schemeClr val="tx1"/>
                </a:solidFill>
                <a:latin typeface="Arial" charset="0"/>
                <a:ea typeface="ＭＳ Ｐゴシック" charset="0"/>
              </a:defRPr>
            </a:lvl1pPr>
            <a:lvl2pPr marL="571500" indent="-190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defRPr/>
            </a:pPr>
            <a:r>
              <a:rPr lang="en-GB" sz="2000" smtClean="0">
                <a:solidFill>
                  <a:srgbClr val="000090"/>
                </a:solidFill>
                <a:cs typeface="+mn-cs"/>
              </a:rPr>
              <a:t>About 50 </a:t>
            </a:r>
            <a:r>
              <a:rPr lang="en-GB" sz="2000" dirty="0" smtClean="0">
                <a:solidFill>
                  <a:srgbClr val="000090"/>
                </a:solidFill>
                <a:cs typeface="+mn-cs"/>
              </a:rPr>
              <a:t>large scale diagnostic systems are foreseen:</a:t>
            </a:r>
          </a:p>
          <a:p>
            <a:pPr lvl="1">
              <a:spcBef>
                <a:spcPct val="20000"/>
              </a:spcBef>
              <a:buFontTx/>
              <a:buChar char="•"/>
              <a:defRPr/>
            </a:pPr>
            <a:r>
              <a:rPr lang="en-GB" sz="1800" b="0" dirty="0" smtClean="0">
                <a:solidFill>
                  <a:srgbClr val="0000FF"/>
                </a:solidFill>
                <a:cs typeface="+mn-cs"/>
              </a:rPr>
              <a:t>Diagnostics required for </a:t>
            </a:r>
            <a:r>
              <a:rPr lang="en-GB" sz="1800" b="0" dirty="0" smtClean="0">
                <a:solidFill>
                  <a:srgbClr val="FF0000"/>
                </a:solidFill>
                <a:cs typeface="+mn-cs"/>
              </a:rPr>
              <a:t>protection</a:t>
            </a:r>
            <a:r>
              <a:rPr lang="en-GB" sz="1800" b="0" dirty="0" smtClean="0">
                <a:solidFill>
                  <a:srgbClr val="003399"/>
                </a:solidFill>
                <a:cs typeface="+mn-cs"/>
              </a:rPr>
              <a:t>,</a:t>
            </a:r>
            <a:r>
              <a:rPr lang="en-GB" sz="1800" b="0" dirty="0" smtClean="0">
                <a:solidFill>
                  <a:srgbClr val="0000FF"/>
                </a:solidFill>
                <a:cs typeface="+mn-cs"/>
              </a:rPr>
              <a:t> </a:t>
            </a:r>
            <a:r>
              <a:rPr lang="en-GB" sz="1800" b="0" dirty="0" smtClean="0">
                <a:solidFill>
                  <a:srgbClr val="FF0000"/>
                </a:solidFill>
                <a:cs typeface="+mn-cs"/>
              </a:rPr>
              <a:t>control</a:t>
            </a:r>
            <a:r>
              <a:rPr lang="en-GB" sz="1800" b="0" dirty="0" smtClean="0">
                <a:solidFill>
                  <a:srgbClr val="0000FF"/>
                </a:solidFill>
                <a:cs typeface="+mn-cs"/>
              </a:rPr>
              <a:t> and </a:t>
            </a:r>
            <a:r>
              <a:rPr lang="en-GB" sz="1800" b="0" dirty="0" smtClean="0">
                <a:solidFill>
                  <a:srgbClr val="FF0000"/>
                </a:solidFill>
                <a:cs typeface="+mn-cs"/>
              </a:rPr>
              <a:t>physics studies</a:t>
            </a:r>
            <a:endParaRPr lang="en-GB" sz="1800" b="0" dirty="0" smtClean="0">
              <a:solidFill>
                <a:srgbClr val="0000FF"/>
              </a:solidFill>
              <a:cs typeface="+mn-cs"/>
            </a:endParaRPr>
          </a:p>
          <a:p>
            <a:pPr lvl="1">
              <a:spcBef>
                <a:spcPct val="20000"/>
              </a:spcBef>
              <a:buFontTx/>
              <a:buChar char="•"/>
              <a:defRPr/>
            </a:pPr>
            <a:r>
              <a:rPr lang="en-GB" sz="1800" b="0" dirty="0" smtClean="0">
                <a:solidFill>
                  <a:srgbClr val="0000FF"/>
                </a:solidFill>
                <a:cs typeface="+mn-cs"/>
              </a:rPr>
              <a:t>Measurements from </a:t>
            </a:r>
            <a:r>
              <a:rPr lang="en-GB" sz="1800" b="0" dirty="0" smtClean="0">
                <a:solidFill>
                  <a:srgbClr val="FF0000"/>
                </a:solidFill>
                <a:cs typeface="+mn-cs"/>
              </a:rPr>
              <a:t>DC to </a:t>
            </a:r>
            <a:r>
              <a:rPr lang="en-GB" sz="1800" b="0" dirty="0" smtClean="0">
                <a:solidFill>
                  <a:srgbClr val="FF0000"/>
                </a:solidFill>
                <a:latin typeface="Symbol" charset="0"/>
                <a:cs typeface="+mn-cs"/>
                <a:sym typeface="Symbol" charset="0"/>
              </a:rPr>
              <a:t></a:t>
            </a:r>
            <a:r>
              <a:rPr lang="en-GB" sz="1800" b="0" dirty="0" smtClean="0">
                <a:solidFill>
                  <a:srgbClr val="FF0000"/>
                </a:solidFill>
                <a:cs typeface="+mn-cs"/>
              </a:rPr>
              <a:t>-rays</a:t>
            </a:r>
            <a:r>
              <a:rPr lang="en-GB" sz="1800" b="0" dirty="0" smtClean="0">
                <a:solidFill>
                  <a:srgbClr val="003399"/>
                </a:solidFill>
                <a:cs typeface="+mn-cs"/>
              </a:rPr>
              <a:t>,</a:t>
            </a:r>
            <a:r>
              <a:rPr lang="en-GB" sz="1800" b="0" dirty="0" smtClean="0">
                <a:solidFill>
                  <a:srgbClr val="FF0000"/>
                </a:solidFill>
                <a:cs typeface="+mn-cs"/>
              </a:rPr>
              <a:t> neutrons</a:t>
            </a:r>
            <a:r>
              <a:rPr lang="en-GB" sz="1800" b="0" dirty="0" smtClean="0">
                <a:solidFill>
                  <a:srgbClr val="003399"/>
                </a:solidFill>
                <a:cs typeface="+mn-cs"/>
              </a:rPr>
              <a:t>,</a:t>
            </a:r>
            <a:r>
              <a:rPr lang="en-GB" sz="1800" b="0" dirty="0" smtClean="0">
                <a:solidFill>
                  <a:srgbClr val="0000FF"/>
                </a:solidFill>
                <a:cs typeface="+mn-cs"/>
              </a:rPr>
              <a:t> </a:t>
            </a:r>
            <a:r>
              <a:rPr lang="en-GB" sz="1800" b="0" dirty="0" smtClean="0">
                <a:solidFill>
                  <a:srgbClr val="FF0000"/>
                </a:solidFill>
                <a:latin typeface="Symbol" charset="0"/>
                <a:cs typeface="+mn-cs"/>
                <a:sym typeface="Symbol" charset="0"/>
              </a:rPr>
              <a:t></a:t>
            </a:r>
            <a:r>
              <a:rPr lang="en-GB" sz="1800" b="0" dirty="0" smtClean="0">
                <a:solidFill>
                  <a:srgbClr val="FF0000"/>
                </a:solidFill>
                <a:cs typeface="+mn-cs"/>
              </a:rPr>
              <a:t>-particles</a:t>
            </a:r>
            <a:r>
              <a:rPr lang="en-GB" sz="1800" b="0" dirty="0" smtClean="0">
                <a:solidFill>
                  <a:srgbClr val="0000FF"/>
                </a:solidFill>
                <a:cs typeface="+mn-cs"/>
              </a:rPr>
              <a:t>, </a:t>
            </a:r>
            <a:r>
              <a:rPr lang="en-GB" sz="1800" b="0" dirty="0" smtClean="0">
                <a:solidFill>
                  <a:srgbClr val="FF0000"/>
                </a:solidFill>
                <a:cs typeface="+mn-cs"/>
              </a:rPr>
              <a:t>plasma species</a:t>
            </a:r>
            <a:endParaRPr lang="en-GB" sz="1800" b="0" dirty="0" smtClean="0">
              <a:solidFill>
                <a:srgbClr val="0000FF"/>
              </a:solidFill>
              <a:cs typeface="+mn-cs"/>
            </a:endParaRPr>
          </a:p>
          <a:p>
            <a:pPr lvl="1">
              <a:spcBef>
                <a:spcPct val="20000"/>
              </a:spcBef>
              <a:buClr>
                <a:srgbClr val="0000FF"/>
              </a:buClr>
              <a:buFontTx/>
              <a:buChar char="•"/>
              <a:defRPr/>
            </a:pPr>
            <a:r>
              <a:rPr lang="en-GB" sz="1800" b="0" dirty="0" smtClean="0">
                <a:solidFill>
                  <a:srgbClr val="FF0000"/>
                </a:solidFill>
                <a:cs typeface="+mn-cs"/>
              </a:rPr>
              <a:t>Diagnostic Neutral Beam</a:t>
            </a:r>
            <a:r>
              <a:rPr lang="en-GB" sz="1800" b="0" dirty="0" smtClean="0">
                <a:solidFill>
                  <a:srgbClr val="0000FF"/>
                </a:solidFill>
                <a:cs typeface="+mn-cs"/>
              </a:rPr>
              <a:t> for active spectroscopy (CXRS, MSE ….)</a:t>
            </a:r>
            <a:endParaRPr lang="en-GB" b="0" dirty="0" smtClean="0">
              <a:solidFill>
                <a:srgbClr val="0000FF"/>
              </a:solidFill>
              <a:cs typeface="+mn-cs"/>
            </a:endParaRPr>
          </a:p>
        </p:txBody>
      </p:sp>
      <p:pic>
        <p:nvPicPr>
          <p:cNvPr id="17410" name="Picture 3"/>
          <p:cNvPicPr>
            <a:picLocks noChangeAspect="1" noChangeArrowheads="1"/>
          </p:cNvPicPr>
          <p:nvPr/>
        </p:nvPicPr>
        <p:blipFill>
          <a:blip r:embed="rId3">
            <a:lum bright="-24000" contrast="40000"/>
            <a:extLst>
              <a:ext uri="{28A0092B-C50C-407E-A947-70E740481C1C}">
                <a14:useLocalDpi xmlns:a14="http://schemas.microsoft.com/office/drawing/2010/main" xmlns="" val="0"/>
              </a:ext>
            </a:extLst>
          </a:blip>
          <a:srcRect/>
          <a:stretch>
            <a:fillRect/>
          </a:stretch>
        </p:blipFill>
        <p:spPr bwMode="auto">
          <a:xfrm>
            <a:off x="1485900" y="831850"/>
            <a:ext cx="6096000" cy="41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9412" name="Text Box 4"/>
          <p:cNvSpPr txBox="1">
            <a:spLocks noChangeArrowheads="1"/>
          </p:cNvSpPr>
          <p:nvPr/>
        </p:nvSpPr>
        <p:spPr bwMode="auto">
          <a:xfrm>
            <a:off x="420688" y="1447800"/>
            <a:ext cx="1219200" cy="503238"/>
          </a:xfrm>
          <a:prstGeom prst="rect">
            <a:avLst/>
          </a:prstGeom>
          <a:solidFill>
            <a:srgbClr val="BFBFBF">
              <a:alpha val="50000"/>
            </a:srgbClr>
          </a:solidFill>
          <a:ln>
            <a:noFill/>
          </a:ln>
          <a:effectLst/>
          <a:extLst/>
        </p:spPr>
        <p:txBody>
          <a:bodyPr>
            <a:spAutoFit/>
          </a:bodyPr>
          <a:lstStyle/>
          <a:p>
            <a:pPr algn="ctr" eaLnBrk="1" hangingPunct="1">
              <a:spcBef>
                <a:spcPct val="25000"/>
              </a:spcBef>
              <a:defRPr/>
            </a:pPr>
            <a:r>
              <a:rPr lang="en-US" sz="1200">
                <a:solidFill>
                  <a:srgbClr val="FF0A0A"/>
                </a:solidFill>
                <a:latin typeface="Arial" charset="0"/>
                <a:cs typeface="+mn-cs"/>
              </a:rPr>
              <a:t>UPPER PORT</a:t>
            </a:r>
          </a:p>
          <a:p>
            <a:pPr algn="ctr" eaLnBrk="1" hangingPunct="1">
              <a:spcBef>
                <a:spcPct val="25000"/>
              </a:spcBef>
              <a:defRPr/>
            </a:pPr>
            <a:r>
              <a:rPr lang="en-US" sz="1200">
                <a:solidFill>
                  <a:srgbClr val="FF0A0A"/>
                </a:solidFill>
                <a:latin typeface="Arial" charset="0"/>
                <a:cs typeface="+mn-cs"/>
              </a:rPr>
              <a:t>(12 used)</a:t>
            </a:r>
          </a:p>
        </p:txBody>
      </p:sp>
      <p:sp>
        <p:nvSpPr>
          <p:cNvPr id="529413" name="Text Box 5"/>
          <p:cNvSpPr txBox="1">
            <a:spLocks noChangeArrowheads="1"/>
          </p:cNvSpPr>
          <p:nvPr/>
        </p:nvSpPr>
        <p:spPr bwMode="auto">
          <a:xfrm>
            <a:off x="192088" y="2819400"/>
            <a:ext cx="1676400" cy="503238"/>
          </a:xfrm>
          <a:prstGeom prst="rect">
            <a:avLst/>
          </a:prstGeom>
          <a:solidFill>
            <a:srgbClr val="BFBFBF">
              <a:alpha val="50000"/>
            </a:srgbClr>
          </a:solidFill>
          <a:ln>
            <a:noFill/>
          </a:ln>
          <a:effectLst/>
          <a:extLst/>
        </p:spPr>
        <p:txBody>
          <a:bodyPr>
            <a:spAutoFit/>
          </a:bodyPr>
          <a:lstStyle/>
          <a:p>
            <a:pPr algn="ctr" eaLnBrk="1" hangingPunct="1">
              <a:spcBef>
                <a:spcPct val="25000"/>
              </a:spcBef>
              <a:defRPr/>
            </a:pPr>
            <a:r>
              <a:rPr lang="en-US" sz="1200" dirty="0">
                <a:solidFill>
                  <a:srgbClr val="FF0A0A"/>
                </a:solidFill>
                <a:latin typeface="Arial" charset="0"/>
                <a:cs typeface="+mn-cs"/>
              </a:rPr>
              <a:t>EQUATORIAL PORT</a:t>
            </a:r>
          </a:p>
          <a:p>
            <a:pPr algn="ctr" eaLnBrk="1" hangingPunct="1">
              <a:spcBef>
                <a:spcPct val="25000"/>
              </a:spcBef>
              <a:defRPr/>
            </a:pPr>
            <a:r>
              <a:rPr lang="en-US" sz="1200" dirty="0" smtClean="0">
                <a:solidFill>
                  <a:srgbClr val="FF0A0A"/>
                </a:solidFill>
                <a:latin typeface="Arial" charset="0"/>
                <a:cs typeface="+mn-cs"/>
              </a:rPr>
              <a:t>(8 </a:t>
            </a:r>
            <a:r>
              <a:rPr lang="en-US" sz="1200" dirty="0">
                <a:solidFill>
                  <a:srgbClr val="FF0A0A"/>
                </a:solidFill>
                <a:latin typeface="Arial" charset="0"/>
                <a:cs typeface="+mn-cs"/>
              </a:rPr>
              <a:t>used)</a:t>
            </a:r>
          </a:p>
        </p:txBody>
      </p:sp>
      <p:sp>
        <p:nvSpPr>
          <p:cNvPr id="529414" name="Text Box 6"/>
          <p:cNvSpPr txBox="1">
            <a:spLocks noChangeArrowheads="1"/>
          </p:cNvSpPr>
          <p:nvPr/>
        </p:nvSpPr>
        <p:spPr bwMode="auto">
          <a:xfrm>
            <a:off x="268288" y="4343400"/>
            <a:ext cx="1524000" cy="503238"/>
          </a:xfrm>
          <a:prstGeom prst="rect">
            <a:avLst/>
          </a:prstGeom>
          <a:solidFill>
            <a:srgbClr val="BFBFBF">
              <a:alpha val="50000"/>
            </a:srgbClr>
          </a:solidFill>
          <a:ln>
            <a:noFill/>
          </a:ln>
          <a:effectLst/>
          <a:extLst/>
        </p:spPr>
        <p:txBody>
          <a:bodyPr>
            <a:spAutoFit/>
          </a:bodyPr>
          <a:lstStyle/>
          <a:p>
            <a:pPr algn="ctr" eaLnBrk="1" hangingPunct="1">
              <a:spcBef>
                <a:spcPct val="25000"/>
              </a:spcBef>
              <a:defRPr/>
            </a:pPr>
            <a:r>
              <a:rPr lang="en-US" sz="1200" dirty="0">
                <a:solidFill>
                  <a:srgbClr val="FF0A0A"/>
                </a:solidFill>
                <a:latin typeface="Arial" charset="0"/>
                <a:cs typeface="+mn-cs"/>
              </a:rPr>
              <a:t>DIVERTOR PORT</a:t>
            </a:r>
          </a:p>
          <a:p>
            <a:pPr algn="ctr" eaLnBrk="1" hangingPunct="1">
              <a:spcBef>
                <a:spcPct val="25000"/>
              </a:spcBef>
              <a:defRPr/>
            </a:pPr>
            <a:r>
              <a:rPr lang="en-US" sz="1200" smtClean="0">
                <a:solidFill>
                  <a:srgbClr val="FF0A0A"/>
                </a:solidFill>
                <a:latin typeface="Arial" charset="0"/>
                <a:cs typeface="+mn-cs"/>
              </a:rPr>
              <a:t>(3 </a:t>
            </a:r>
            <a:r>
              <a:rPr lang="en-US" sz="1200" dirty="0">
                <a:solidFill>
                  <a:srgbClr val="FF0A0A"/>
                </a:solidFill>
                <a:latin typeface="Arial" charset="0"/>
                <a:cs typeface="+mn-cs"/>
              </a:rPr>
              <a:t>used)</a:t>
            </a:r>
          </a:p>
        </p:txBody>
      </p:sp>
      <p:sp>
        <p:nvSpPr>
          <p:cNvPr id="529415" name="Text Box 7"/>
          <p:cNvSpPr txBox="1">
            <a:spLocks noChangeArrowheads="1"/>
          </p:cNvSpPr>
          <p:nvPr/>
        </p:nvSpPr>
        <p:spPr bwMode="auto">
          <a:xfrm>
            <a:off x="6942138" y="4114800"/>
            <a:ext cx="2057400" cy="503238"/>
          </a:xfrm>
          <a:prstGeom prst="rect">
            <a:avLst/>
          </a:prstGeom>
          <a:solidFill>
            <a:srgbClr val="BFBFBF">
              <a:alpha val="50000"/>
            </a:srgbClr>
          </a:solidFill>
          <a:ln>
            <a:noFill/>
          </a:ln>
          <a:effectLst/>
          <a:extLst/>
        </p:spPr>
        <p:txBody>
          <a:bodyPr>
            <a:spAutoFit/>
          </a:bodyPr>
          <a:lstStyle/>
          <a:p>
            <a:pPr algn="ctr" eaLnBrk="1" hangingPunct="1">
              <a:spcBef>
                <a:spcPct val="25000"/>
              </a:spcBef>
              <a:defRPr/>
            </a:pPr>
            <a:r>
              <a:rPr lang="en-US" sz="1200">
                <a:solidFill>
                  <a:srgbClr val="FF0A0A"/>
                </a:solidFill>
                <a:latin typeface="Arial" charset="0"/>
                <a:cs typeface="+mn-cs"/>
              </a:rPr>
              <a:t>DIVERTOR CASSETTES</a:t>
            </a:r>
          </a:p>
          <a:p>
            <a:pPr algn="ctr" eaLnBrk="1" hangingPunct="1">
              <a:spcBef>
                <a:spcPct val="25000"/>
              </a:spcBef>
              <a:defRPr/>
            </a:pPr>
            <a:r>
              <a:rPr lang="en-US" sz="1200">
                <a:solidFill>
                  <a:srgbClr val="FF0A0A"/>
                </a:solidFill>
                <a:latin typeface="Arial" charset="0"/>
                <a:cs typeface="+mn-cs"/>
              </a:rPr>
              <a:t>(16 used)</a:t>
            </a:r>
          </a:p>
        </p:txBody>
      </p:sp>
      <p:sp>
        <p:nvSpPr>
          <p:cNvPr id="529416" name="Text Box 8"/>
          <p:cNvSpPr txBox="1">
            <a:spLocks noChangeArrowheads="1"/>
          </p:cNvSpPr>
          <p:nvPr/>
        </p:nvSpPr>
        <p:spPr bwMode="auto">
          <a:xfrm>
            <a:off x="7056438" y="533400"/>
            <a:ext cx="1828800" cy="503238"/>
          </a:xfrm>
          <a:prstGeom prst="rect">
            <a:avLst/>
          </a:prstGeom>
          <a:solidFill>
            <a:srgbClr val="BFBFBF">
              <a:alpha val="50000"/>
            </a:srgbClr>
          </a:solidFill>
          <a:ln>
            <a:noFill/>
          </a:ln>
          <a:effectLst/>
          <a:extLst/>
        </p:spPr>
        <p:txBody>
          <a:bodyPr>
            <a:spAutoFit/>
          </a:bodyPr>
          <a:lstStyle/>
          <a:p>
            <a:pPr algn="ctr" eaLnBrk="1" hangingPunct="1">
              <a:spcBef>
                <a:spcPct val="50000"/>
              </a:spcBef>
              <a:defRPr/>
            </a:pPr>
            <a:r>
              <a:rPr lang="en-US" sz="1200">
                <a:solidFill>
                  <a:srgbClr val="FF0A0A"/>
                </a:solidFill>
                <a:latin typeface="Arial" charset="0"/>
                <a:cs typeface="+mn-cs"/>
              </a:rPr>
              <a:t>VESSEL WALL</a:t>
            </a:r>
          </a:p>
          <a:p>
            <a:pPr algn="ctr" eaLnBrk="1" hangingPunct="1">
              <a:spcBef>
                <a:spcPct val="25000"/>
              </a:spcBef>
              <a:defRPr/>
            </a:pPr>
            <a:r>
              <a:rPr lang="en-US" sz="1200">
                <a:solidFill>
                  <a:srgbClr val="FF0A0A"/>
                </a:solidFill>
                <a:latin typeface="Arial" charset="0"/>
                <a:cs typeface="+mn-cs"/>
              </a:rPr>
              <a:t>(Distributed Systems)</a:t>
            </a:r>
            <a:endParaRPr lang="en-US" sz="1800">
              <a:solidFill>
                <a:srgbClr val="FF0A0A"/>
              </a:solidFill>
              <a:latin typeface="Arial" charset="0"/>
              <a:cs typeface="+mn-cs"/>
            </a:endParaRPr>
          </a:p>
        </p:txBody>
      </p:sp>
      <p:sp>
        <p:nvSpPr>
          <p:cNvPr id="529417" name="Line 9"/>
          <p:cNvSpPr>
            <a:spLocks noChangeShapeType="1"/>
          </p:cNvSpPr>
          <p:nvPr/>
        </p:nvSpPr>
        <p:spPr bwMode="auto">
          <a:xfrm>
            <a:off x="1539875" y="1600200"/>
            <a:ext cx="862013" cy="609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29418" name="Line 10"/>
          <p:cNvSpPr>
            <a:spLocks noChangeShapeType="1"/>
          </p:cNvSpPr>
          <p:nvPr/>
        </p:nvSpPr>
        <p:spPr bwMode="auto">
          <a:xfrm>
            <a:off x="1466850" y="3070225"/>
            <a:ext cx="935038" cy="13017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29419" name="Line 11"/>
          <p:cNvSpPr>
            <a:spLocks noChangeShapeType="1"/>
          </p:cNvSpPr>
          <p:nvPr/>
        </p:nvSpPr>
        <p:spPr bwMode="auto">
          <a:xfrm flipV="1">
            <a:off x="1716088" y="4267200"/>
            <a:ext cx="1066800" cy="2079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29420" name="Line 12"/>
          <p:cNvSpPr>
            <a:spLocks noChangeShapeType="1"/>
          </p:cNvSpPr>
          <p:nvPr/>
        </p:nvSpPr>
        <p:spPr bwMode="auto">
          <a:xfrm flipH="1" flipV="1">
            <a:off x="5602288" y="3429000"/>
            <a:ext cx="1466850" cy="8096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29421" name="Line 13"/>
          <p:cNvSpPr>
            <a:spLocks noChangeShapeType="1"/>
          </p:cNvSpPr>
          <p:nvPr/>
        </p:nvSpPr>
        <p:spPr bwMode="auto">
          <a:xfrm flipH="1">
            <a:off x="5449888" y="685800"/>
            <a:ext cx="1905000" cy="1447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29423"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dirty="0">
                <a:solidFill>
                  <a:srgbClr val="000090"/>
                </a:solidFill>
                <a:latin typeface="Arial" charset="0"/>
              </a:rPr>
              <a:t>Analyzing the </a:t>
            </a:r>
            <a:r>
              <a:rPr lang="en-US" sz="3200" dirty="0" smtClean="0">
                <a:solidFill>
                  <a:srgbClr val="000090"/>
                </a:solidFill>
                <a:latin typeface="Arial" charset="0"/>
              </a:rPr>
              <a:t>plasma </a:t>
            </a:r>
            <a:r>
              <a:rPr lang="en-US" sz="3200" dirty="0">
                <a:solidFill>
                  <a:srgbClr val="000090"/>
                </a:solidFill>
                <a:latin typeface="Arial" charset="0"/>
              </a:rPr>
              <a:t>- </a:t>
            </a:r>
            <a:r>
              <a:rPr lang="en-US" sz="3200" dirty="0">
                <a:solidFill>
                  <a:srgbClr val="FF0000"/>
                </a:solidFill>
                <a:latin typeface="Arial" charset="0"/>
              </a:rPr>
              <a:t>ITER Diagnostics</a:t>
            </a:r>
            <a:endParaRPr lang="en-US" sz="3600" dirty="0">
              <a:solidFill>
                <a:srgbClr val="FF0000"/>
              </a:solidFill>
              <a:latin typeface="Arial" charset="0"/>
            </a:endParaRPr>
          </a:p>
        </p:txBody>
      </p:sp>
    </p:spTree>
    <p:extLst>
      <p:ext uri="{BB962C8B-B14F-4D97-AF65-F5344CB8AC3E}">
        <p14:creationId xmlns:p14="http://schemas.microsoft.com/office/powerpoint/2010/main" xmlns="" val="29079996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5360" r="22109"/>
          <a:stretch/>
        </p:blipFill>
        <p:spPr>
          <a:xfrm>
            <a:off x="32722" y="1106365"/>
            <a:ext cx="3185141" cy="4991545"/>
          </a:xfrm>
          <a:prstGeom prst="rect">
            <a:avLst/>
          </a:prstGeom>
        </p:spPr>
      </p:pic>
      <p:sp>
        <p:nvSpPr>
          <p:cNvPr id="5" name="Text Box 4"/>
          <p:cNvSpPr txBox="1">
            <a:spLocks noChangeArrowheads="1"/>
          </p:cNvSpPr>
          <p:nvPr/>
        </p:nvSpPr>
        <p:spPr bwMode="auto">
          <a:xfrm>
            <a:off x="611209" y="2402241"/>
            <a:ext cx="1285875" cy="338138"/>
          </a:xfrm>
          <a:prstGeom prst="rect">
            <a:avLst/>
          </a:prstGeom>
          <a:solidFill>
            <a:srgbClr val="B2B2B2">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Arial" charset="0"/>
              <a:buNone/>
              <a:defRPr/>
            </a:pPr>
            <a:r>
              <a:rPr lang="en-GB" sz="1600" b="1" dirty="0">
                <a:latin typeface="Verdana" charset="0"/>
                <a:ea typeface="ＭＳ Ｐゴシック" charset="0"/>
                <a:cs typeface="ＭＳ Ｐゴシック" charset="0"/>
              </a:rPr>
              <a:t>Beryllium</a:t>
            </a:r>
          </a:p>
        </p:txBody>
      </p:sp>
      <p:sp>
        <p:nvSpPr>
          <p:cNvPr id="6" name="Text Box 5"/>
          <p:cNvSpPr txBox="1">
            <a:spLocks noChangeArrowheads="1"/>
          </p:cNvSpPr>
          <p:nvPr/>
        </p:nvSpPr>
        <p:spPr bwMode="auto">
          <a:xfrm>
            <a:off x="636836" y="4010023"/>
            <a:ext cx="1258888" cy="338138"/>
          </a:xfrm>
          <a:prstGeom prst="rect">
            <a:avLst/>
          </a:prstGeom>
          <a:solidFill>
            <a:srgbClr val="B2B2B2">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Arial" charset="0"/>
              <a:buNone/>
              <a:defRPr/>
            </a:pPr>
            <a:r>
              <a:rPr lang="en-GB" sz="1600" b="1" dirty="0">
                <a:latin typeface="Verdana" charset="0"/>
                <a:ea typeface="ＭＳ Ｐゴシック" charset="0"/>
                <a:cs typeface="ＭＳ Ｐゴシック" charset="0"/>
              </a:rPr>
              <a:t>Tungsten</a:t>
            </a:r>
          </a:p>
        </p:txBody>
      </p:sp>
      <p:sp>
        <p:nvSpPr>
          <p:cNvPr id="7" name="Line 6"/>
          <p:cNvSpPr>
            <a:spLocks noChangeShapeType="1"/>
          </p:cNvSpPr>
          <p:nvPr/>
        </p:nvSpPr>
        <p:spPr bwMode="auto">
          <a:xfrm flipH="1">
            <a:off x="791461" y="4363457"/>
            <a:ext cx="293688" cy="8207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Font typeface="Arial" charset="0"/>
              <a:buNone/>
              <a:defRPr/>
            </a:pPr>
            <a:endParaRPr lang="en-US">
              <a:latin typeface="Verdana" charset="0"/>
              <a:ea typeface="ＭＳ Ｐゴシック" charset="0"/>
              <a:cs typeface="ＭＳ Ｐゴシック" charset="0"/>
            </a:endParaRPr>
          </a:p>
        </p:txBody>
      </p:sp>
      <p:sp>
        <p:nvSpPr>
          <p:cNvPr id="8" name="Line 7"/>
          <p:cNvSpPr>
            <a:spLocks noChangeShapeType="1"/>
          </p:cNvSpPr>
          <p:nvPr/>
        </p:nvSpPr>
        <p:spPr bwMode="auto">
          <a:xfrm flipH="1">
            <a:off x="532699" y="4353932"/>
            <a:ext cx="552450" cy="5508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Font typeface="Arial" charset="0"/>
              <a:buNone/>
              <a:defRPr/>
            </a:pPr>
            <a:endParaRPr lang="en-US">
              <a:latin typeface="Verdana" charset="0"/>
              <a:ea typeface="ＭＳ Ｐゴシック" charset="0"/>
              <a:cs typeface="ＭＳ Ｐゴシック" charset="0"/>
            </a:endParaRPr>
          </a:p>
        </p:txBody>
      </p:sp>
      <p:sp>
        <p:nvSpPr>
          <p:cNvPr id="9" name="Line 8"/>
          <p:cNvSpPr>
            <a:spLocks noChangeShapeType="1"/>
          </p:cNvSpPr>
          <p:nvPr/>
        </p:nvSpPr>
        <p:spPr bwMode="auto">
          <a:xfrm>
            <a:off x="1101024" y="4353932"/>
            <a:ext cx="95250" cy="7556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Font typeface="Arial" charset="0"/>
              <a:buNone/>
              <a:defRPr/>
            </a:pPr>
            <a:endParaRPr lang="en-US">
              <a:latin typeface="Verdana" charset="0"/>
              <a:ea typeface="ＭＳ Ｐゴシック" charset="0"/>
              <a:cs typeface="ＭＳ Ｐゴシック" charset="0"/>
            </a:endParaRPr>
          </a:p>
        </p:txBody>
      </p:sp>
      <p:sp>
        <p:nvSpPr>
          <p:cNvPr id="22" name="Rectangle 7"/>
          <p:cNvSpPr>
            <a:spLocks noChangeArrowheads="1"/>
          </p:cNvSpPr>
          <p:nvPr/>
        </p:nvSpPr>
        <p:spPr bwMode="auto">
          <a:xfrm>
            <a:off x="2501771" y="4737135"/>
            <a:ext cx="6642229" cy="1503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8" tIns="45709" rIns="91418" bIns="45709"/>
          <a:lstStyle>
            <a:lvl1pPr marL="266700" indent="-266700" algn="l">
              <a:buClr>
                <a:srgbClr val="000000"/>
              </a:buClr>
              <a:buChar char="•"/>
              <a:defRPr kumimoji="1" sz="3200">
                <a:solidFill>
                  <a:srgbClr val="000000"/>
                </a:solidFill>
                <a:latin typeface="Arial" pitchFamily="34" charset="0"/>
              </a:defRPr>
            </a:lvl1pPr>
            <a:lvl2pPr marL="628650" indent="-180975" algn="l">
              <a:lnSpc>
                <a:spcPct val="110000"/>
              </a:lnSpc>
              <a:spcBef>
                <a:spcPct val="10000"/>
              </a:spcBef>
              <a:spcAft>
                <a:spcPct val="10000"/>
              </a:spcAft>
              <a:buClr>
                <a:srgbClr val="FF0000"/>
              </a:buClr>
              <a:buFont typeface="Arial" pitchFamily="34" charset="0"/>
              <a:buChar char="−"/>
              <a:defRPr kumimoji="1" sz="2800">
                <a:solidFill>
                  <a:srgbClr val="FF0000"/>
                </a:solidFill>
                <a:latin typeface="Arial" pitchFamily="34" charset="0"/>
              </a:defRPr>
            </a:lvl2pPr>
            <a:lvl3pPr marL="1320800" indent="-228600" algn="l">
              <a:buClr>
                <a:srgbClr val="0000CC"/>
              </a:buClr>
              <a:buFont typeface="Wingdings" pitchFamily="2" charset="2"/>
              <a:buChar char="§"/>
              <a:defRPr kumimoji="1" sz="2400">
                <a:solidFill>
                  <a:srgbClr val="0000CC"/>
                </a:solidFill>
                <a:latin typeface="Arial" pitchFamily="34" charset="0"/>
              </a:defRPr>
            </a:lvl3pPr>
            <a:lvl4pPr marL="1728788" indent="-228600" algn="l">
              <a:buClr>
                <a:srgbClr val="CC3300"/>
              </a:buClr>
              <a:buFont typeface="Arial" pitchFamily="34" charset="0"/>
              <a:buChar char="−"/>
              <a:defRPr kumimoji="1" sz="2000">
                <a:solidFill>
                  <a:srgbClr val="000000"/>
                </a:solidFill>
                <a:latin typeface="Arial" pitchFamily="34" charset="0"/>
              </a:defRPr>
            </a:lvl4pPr>
            <a:lvl5pPr marL="2136775" indent="-228600" algn="l">
              <a:buChar char="»"/>
              <a:defRPr kumimoji="1" sz="1200">
                <a:solidFill>
                  <a:srgbClr val="000000"/>
                </a:solidFill>
                <a:latin typeface="Arial" pitchFamily="34" charset="0"/>
              </a:defRPr>
            </a:lvl5pPr>
            <a:lvl6pPr marL="2593975" indent="-228600" fontAlgn="base">
              <a:lnSpc>
                <a:spcPts val="2300"/>
              </a:lnSpc>
              <a:spcBef>
                <a:spcPct val="0"/>
              </a:spcBef>
              <a:spcAft>
                <a:spcPct val="0"/>
              </a:spcAft>
              <a:buChar char="»"/>
              <a:defRPr kumimoji="1" sz="1200">
                <a:solidFill>
                  <a:srgbClr val="000000"/>
                </a:solidFill>
                <a:latin typeface="Arial" pitchFamily="34" charset="0"/>
              </a:defRPr>
            </a:lvl6pPr>
            <a:lvl7pPr marL="3051175" indent="-228600" fontAlgn="base">
              <a:lnSpc>
                <a:spcPts val="2300"/>
              </a:lnSpc>
              <a:spcBef>
                <a:spcPct val="0"/>
              </a:spcBef>
              <a:spcAft>
                <a:spcPct val="0"/>
              </a:spcAft>
              <a:buChar char="»"/>
              <a:defRPr kumimoji="1" sz="1200">
                <a:solidFill>
                  <a:srgbClr val="000000"/>
                </a:solidFill>
                <a:latin typeface="Arial" pitchFamily="34" charset="0"/>
              </a:defRPr>
            </a:lvl7pPr>
            <a:lvl8pPr marL="3508375" indent="-228600" fontAlgn="base">
              <a:lnSpc>
                <a:spcPts val="2300"/>
              </a:lnSpc>
              <a:spcBef>
                <a:spcPct val="0"/>
              </a:spcBef>
              <a:spcAft>
                <a:spcPct val="0"/>
              </a:spcAft>
              <a:buChar char="»"/>
              <a:defRPr kumimoji="1" sz="1200">
                <a:solidFill>
                  <a:srgbClr val="000000"/>
                </a:solidFill>
                <a:latin typeface="Arial" pitchFamily="34" charset="0"/>
              </a:defRPr>
            </a:lvl8pPr>
            <a:lvl9pPr marL="3965575" indent="-228600" fontAlgn="base">
              <a:lnSpc>
                <a:spcPts val="2300"/>
              </a:lnSpc>
              <a:spcBef>
                <a:spcPct val="0"/>
              </a:spcBef>
              <a:spcAft>
                <a:spcPct val="0"/>
              </a:spcAft>
              <a:buChar char="»"/>
              <a:defRPr kumimoji="1" sz="1200">
                <a:solidFill>
                  <a:srgbClr val="000000"/>
                </a:solidFill>
                <a:latin typeface="Arial" pitchFamily="34" charset="0"/>
              </a:defRPr>
            </a:lvl9pPr>
          </a:lstStyle>
          <a:p>
            <a:pPr eaLnBrk="1" hangingPunct="1">
              <a:lnSpc>
                <a:spcPct val="90000"/>
              </a:lnSpc>
              <a:spcBef>
                <a:spcPct val="30000"/>
              </a:spcBef>
              <a:spcAft>
                <a:spcPct val="30000"/>
              </a:spcAft>
              <a:buClr>
                <a:srgbClr val="000090"/>
              </a:buClr>
            </a:pPr>
            <a:r>
              <a:rPr lang="en-US" altLang="en-US" sz="2400" dirty="0" smtClean="0">
                <a:solidFill>
                  <a:srgbClr val="000090"/>
                </a:solidFill>
                <a:sym typeface="Symbol" pitchFamily="18" charset="2"/>
              </a:rPr>
              <a:t>Be flat tiles, enhanced (4.7 MWm</a:t>
            </a:r>
            <a:r>
              <a:rPr lang="en-US" altLang="en-US" sz="2400" baseline="30000" dirty="0" smtClean="0">
                <a:solidFill>
                  <a:srgbClr val="000090"/>
                </a:solidFill>
                <a:sym typeface="Symbol" pitchFamily="18" charset="2"/>
              </a:rPr>
              <a:t>-2</a:t>
            </a:r>
            <a:r>
              <a:rPr lang="en-US" altLang="en-US" sz="2400" dirty="0" smtClean="0">
                <a:solidFill>
                  <a:srgbClr val="000090"/>
                </a:solidFill>
                <a:sym typeface="Symbol" pitchFamily="18" charset="2"/>
              </a:rPr>
              <a:t>) and normal (2 MWm</a:t>
            </a:r>
            <a:r>
              <a:rPr lang="en-US" altLang="en-US" sz="2400" baseline="30000" dirty="0" smtClean="0">
                <a:solidFill>
                  <a:srgbClr val="000090"/>
                </a:solidFill>
                <a:sym typeface="Symbol" pitchFamily="18" charset="2"/>
              </a:rPr>
              <a:t>-2</a:t>
            </a:r>
            <a:r>
              <a:rPr lang="en-US" altLang="en-US" sz="2400" dirty="0" smtClean="0">
                <a:solidFill>
                  <a:srgbClr val="000090"/>
                </a:solidFill>
                <a:sym typeface="Symbol" pitchFamily="18" charset="2"/>
              </a:rPr>
              <a:t>) power handling</a:t>
            </a:r>
            <a:endParaRPr lang="en-US" altLang="en-US" sz="2400" b="0" dirty="0">
              <a:solidFill>
                <a:srgbClr val="000090"/>
              </a:solidFill>
              <a:sym typeface="Symbol" pitchFamily="18" charset="2"/>
            </a:endParaRPr>
          </a:p>
          <a:p>
            <a:pPr marL="541338" lvl="1" indent="-271463">
              <a:lnSpc>
                <a:spcPct val="100000"/>
              </a:lnSpc>
              <a:spcBef>
                <a:spcPts val="0"/>
              </a:spcBef>
              <a:spcAft>
                <a:spcPts val="300"/>
              </a:spcAft>
              <a:buClr>
                <a:srgbClr val="0000FF"/>
              </a:buClr>
              <a:buFont typeface="Wingdings" pitchFamily="2" charset="2"/>
              <a:buChar char="§"/>
              <a:defRPr/>
            </a:pPr>
            <a:r>
              <a:rPr lang="en-US" altLang="en-US" sz="2400" dirty="0" smtClean="0">
                <a:solidFill>
                  <a:srgbClr val="0000FF"/>
                </a:solidFill>
              </a:rPr>
              <a:t>440 blanket shield modules, ~1800 tons</a:t>
            </a:r>
          </a:p>
        </p:txBody>
      </p:sp>
      <p:pic>
        <p:nvPicPr>
          <p:cNvPr id="30" name="Picture 29" descr="C:\Users\kocanm\Desktop\Detail_view_Inboard_Blkt_Shield_module__P8UQ5Q_v1_0.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319" t="2524" r="6338" b="6194"/>
          <a:stretch/>
        </p:blipFill>
        <p:spPr bwMode="auto">
          <a:xfrm>
            <a:off x="2951819" y="1161113"/>
            <a:ext cx="2369371" cy="2299694"/>
          </a:xfrm>
          <a:prstGeom prst="rect">
            <a:avLst/>
          </a:prstGeom>
          <a:solidFill>
            <a:schemeClr val="bg1"/>
          </a:solidFill>
          <a:extLst/>
        </p:spPr>
      </p:pic>
      <p:sp>
        <p:nvSpPr>
          <p:cNvPr id="31" name="Rectangle 2"/>
          <p:cNvSpPr txBox="1">
            <a:spLocks noChangeArrowheads="1"/>
          </p:cNvSpPr>
          <p:nvPr/>
        </p:nvSpPr>
        <p:spPr bwMode="auto">
          <a:xfrm>
            <a:off x="2501771" y="805918"/>
            <a:ext cx="2880320" cy="300447"/>
          </a:xfrm>
          <a:prstGeom prst="rect">
            <a:avLst/>
          </a:prstGeom>
          <a:noFill/>
          <a:ln w="9525">
            <a:noFill/>
            <a:miter lim="800000"/>
            <a:headEnd/>
            <a:tailEnd/>
          </a:ln>
        </p:spPr>
        <p:txBody>
          <a:bodyPr>
            <a:prstTxWarp prst="textNoShape">
              <a:avLst/>
            </a:prstTxWarp>
          </a:bodyPr>
          <a:lstStyle/>
          <a:p>
            <a:pPr algn="ctr" eaLnBrk="0" hangingPunct="0">
              <a:spcAft>
                <a:spcPts val="600"/>
              </a:spcAft>
              <a:buSzPct val="125000"/>
              <a:defRPr/>
            </a:pPr>
            <a:r>
              <a:rPr lang="en-US" sz="2400" b="1" kern="0" dirty="0" smtClean="0">
                <a:solidFill>
                  <a:srgbClr val="FF0000"/>
                </a:solidFill>
                <a:latin typeface="Arial"/>
                <a:ea typeface="ＭＳ Ｐゴシック" pitchFamily="-110" charset="-128"/>
                <a:cs typeface="Arial"/>
                <a:sym typeface="Wingdings" panose="05000000000000000000" pitchFamily="2" charset="2"/>
              </a:rPr>
              <a:t>Blanket/ First </a:t>
            </a:r>
            <a:r>
              <a:rPr lang="en-US" kern="0" dirty="0">
                <a:solidFill>
                  <a:srgbClr val="FF0000"/>
                </a:solidFill>
                <a:latin typeface="Arial"/>
                <a:ea typeface="ＭＳ Ｐゴシック" pitchFamily="-110" charset="-128"/>
                <a:cs typeface="Arial"/>
                <a:sym typeface="Wingdings" panose="05000000000000000000" pitchFamily="2" charset="2"/>
              </a:rPr>
              <a:t>W</a:t>
            </a:r>
            <a:r>
              <a:rPr lang="en-US" sz="2400" b="1" kern="0" dirty="0" smtClean="0">
                <a:solidFill>
                  <a:srgbClr val="FF0000"/>
                </a:solidFill>
                <a:latin typeface="Arial"/>
                <a:ea typeface="ＭＳ Ｐゴシック" pitchFamily="-110" charset="-128"/>
                <a:cs typeface="Arial"/>
                <a:sym typeface="Wingdings" panose="05000000000000000000" pitchFamily="2" charset="2"/>
              </a:rPr>
              <a:t>all</a:t>
            </a:r>
          </a:p>
        </p:txBody>
      </p:sp>
      <p:pic>
        <p:nvPicPr>
          <p:cNvPr id="32" name="Picture 2" descr="E:\СЕУЛ\Основные_достижения\Изображение1_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17105" y="804089"/>
            <a:ext cx="3486435" cy="2082255"/>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2" descr="D:\F4E\_OPE-284\Management\Manufacturing Reports\20141016_F4E 284 - 140910-01c.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09130" y="2719905"/>
            <a:ext cx="3109340" cy="1979688"/>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Plasma Facing Components</a:t>
            </a:r>
            <a:endParaRPr lang="en-US" sz="3000" b="1" dirty="0">
              <a:solidFill>
                <a:srgbClr val="000090"/>
              </a:solidFill>
              <a:latin typeface="Arial" charset="0"/>
              <a:cs typeface="+mn-cs"/>
            </a:endParaRPr>
          </a:p>
        </p:txBody>
      </p:sp>
    </p:spTree>
    <p:extLst>
      <p:ext uri="{BB962C8B-B14F-4D97-AF65-F5344CB8AC3E}">
        <p14:creationId xmlns:p14="http://schemas.microsoft.com/office/powerpoint/2010/main" xmlns="" val="2926394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xmlns="" val="0"/>
              </a:ext>
            </a:extLst>
          </a:blip>
          <a:srcRect t="5360" r="22109"/>
          <a:stretch/>
        </p:blipFill>
        <p:spPr>
          <a:xfrm>
            <a:off x="32722" y="1106365"/>
            <a:ext cx="3185141" cy="4991545"/>
          </a:xfrm>
          <a:prstGeom prst="rect">
            <a:avLst/>
          </a:prstGeom>
        </p:spPr>
      </p:pic>
      <p:sp>
        <p:nvSpPr>
          <p:cNvPr id="5" name="Text Box 4"/>
          <p:cNvSpPr txBox="1">
            <a:spLocks noChangeArrowheads="1"/>
          </p:cNvSpPr>
          <p:nvPr/>
        </p:nvSpPr>
        <p:spPr bwMode="auto">
          <a:xfrm>
            <a:off x="611209" y="2402241"/>
            <a:ext cx="1285875" cy="338138"/>
          </a:xfrm>
          <a:prstGeom prst="rect">
            <a:avLst/>
          </a:prstGeom>
          <a:solidFill>
            <a:srgbClr val="B2B2B2">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Arial" charset="0"/>
              <a:buNone/>
              <a:defRPr/>
            </a:pPr>
            <a:r>
              <a:rPr lang="en-GB" sz="1600" b="1" dirty="0">
                <a:latin typeface="Verdana" charset="0"/>
                <a:ea typeface="ＭＳ Ｐゴシック" charset="0"/>
                <a:cs typeface="ＭＳ Ｐゴシック" charset="0"/>
              </a:rPr>
              <a:t>Beryllium</a:t>
            </a:r>
          </a:p>
        </p:txBody>
      </p:sp>
      <p:sp>
        <p:nvSpPr>
          <p:cNvPr id="6" name="Text Box 5"/>
          <p:cNvSpPr txBox="1">
            <a:spLocks noChangeArrowheads="1"/>
          </p:cNvSpPr>
          <p:nvPr/>
        </p:nvSpPr>
        <p:spPr bwMode="auto">
          <a:xfrm>
            <a:off x="636836" y="4010023"/>
            <a:ext cx="1258888" cy="338138"/>
          </a:xfrm>
          <a:prstGeom prst="rect">
            <a:avLst/>
          </a:prstGeom>
          <a:solidFill>
            <a:srgbClr val="B2B2B2">
              <a:alpha val="75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Font typeface="Arial" charset="0"/>
              <a:buNone/>
              <a:defRPr/>
            </a:pPr>
            <a:r>
              <a:rPr lang="en-GB" sz="1600" b="1" dirty="0">
                <a:latin typeface="Verdana" charset="0"/>
                <a:ea typeface="ＭＳ Ｐゴシック" charset="0"/>
                <a:cs typeface="ＭＳ Ｐゴシック" charset="0"/>
              </a:rPr>
              <a:t>Tungsten</a:t>
            </a:r>
          </a:p>
        </p:txBody>
      </p:sp>
      <p:sp>
        <p:nvSpPr>
          <p:cNvPr id="7" name="Line 6"/>
          <p:cNvSpPr>
            <a:spLocks noChangeShapeType="1"/>
          </p:cNvSpPr>
          <p:nvPr/>
        </p:nvSpPr>
        <p:spPr bwMode="auto">
          <a:xfrm flipH="1">
            <a:off x="791461" y="4363457"/>
            <a:ext cx="293688" cy="8207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Font typeface="Arial" charset="0"/>
              <a:buNone/>
              <a:defRPr/>
            </a:pPr>
            <a:endParaRPr lang="en-US">
              <a:latin typeface="Verdana" charset="0"/>
              <a:ea typeface="ＭＳ Ｐゴシック" charset="0"/>
              <a:cs typeface="ＭＳ Ｐゴシック" charset="0"/>
            </a:endParaRPr>
          </a:p>
        </p:txBody>
      </p:sp>
      <p:sp>
        <p:nvSpPr>
          <p:cNvPr id="8" name="Line 7"/>
          <p:cNvSpPr>
            <a:spLocks noChangeShapeType="1"/>
          </p:cNvSpPr>
          <p:nvPr/>
        </p:nvSpPr>
        <p:spPr bwMode="auto">
          <a:xfrm flipH="1">
            <a:off x="532699" y="4353932"/>
            <a:ext cx="552450" cy="5508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Font typeface="Arial" charset="0"/>
              <a:buNone/>
              <a:defRPr/>
            </a:pPr>
            <a:endParaRPr lang="en-US">
              <a:latin typeface="Verdana" charset="0"/>
              <a:ea typeface="ＭＳ Ｐゴシック" charset="0"/>
              <a:cs typeface="ＭＳ Ｐゴシック" charset="0"/>
            </a:endParaRPr>
          </a:p>
        </p:txBody>
      </p:sp>
      <p:sp>
        <p:nvSpPr>
          <p:cNvPr id="9" name="Line 8"/>
          <p:cNvSpPr>
            <a:spLocks noChangeShapeType="1"/>
          </p:cNvSpPr>
          <p:nvPr/>
        </p:nvSpPr>
        <p:spPr bwMode="auto">
          <a:xfrm>
            <a:off x="1101024" y="4353932"/>
            <a:ext cx="95250" cy="7556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buFont typeface="Arial" charset="0"/>
              <a:buNone/>
              <a:defRPr/>
            </a:pPr>
            <a:endParaRPr lang="en-US">
              <a:latin typeface="Verdana" charset="0"/>
              <a:ea typeface="ＭＳ Ｐゴシック" charset="0"/>
              <a:cs typeface="ＭＳ Ｐゴシック" charset="0"/>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01770" y="3888256"/>
            <a:ext cx="3379154" cy="23243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Rectangle 2"/>
          <p:cNvSpPr txBox="1">
            <a:spLocks noChangeArrowheads="1"/>
          </p:cNvSpPr>
          <p:nvPr/>
        </p:nvSpPr>
        <p:spPr bwMode="auto">
          <a:xfrm>
            <a:off x="3041830" y="3744035"/>
            <a:ext cx="1795235" cy="313938"/>
          </a:xfrm>
          <a:prstGeom prst="rect">
            <a:avLst/>
          </a:prstGeom>
          <a:noFill/>
          <a:ln w="9525">
            <a:noFill/>
            <a:miter lim="800000"/>
            <a:headEnd/>
            <a:tailEnd/>
          </a:ln>
        </p:spPr>
        <p:txBody>
          <a:bodyPr>
            <a:prstTxWarp prst="textNoShape">
              <a:avLst/>
            </a:prstTxWarp>
          </a:bodyPr>
          <a:lstStyle/>
          <a:p>
            <a:pPr algn="ctr" eaLnBrk="0" hangingPunct="0">
              <a:spcAft>
                <a:spcPts val="600"/>
              </a:spcAft>
              <a:buSzPct val="125000"/>
              <a:defRPr/>
            </a:pPr>
            <a:r>
              <a:rPr lang="en-US" sz="2400" b="1" kern="0" dirty="0" smtClean="0">
                <a:solidFill>
                  <a:srgbClr val="FF0000"/>
                </a:solidFill>
                <a:latin typeface="Arial"/>
                <a:ea typeface="ＭＳ Ｐゴシック" pitchFamily="-110" charset="-128"/>
                <a:cs typeface="Arial"/>
                <a:sym typeface="Wingdings" panose="05000000000000000000" pitchFamily="2" charset="2"/>
              </a:rPr>
              <a:t>Divertor</a:t>
            </a:r>
          </a:p>
        </p:txBody>
      </p:sp>
      <p:pic>
        <p:nvPicPr>
          <p:cNvPr id="24" name="Picture 5"/>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flipH="1">
            <a:off x="6581318" y="879125"/>
            <a:ext cx="2562682" cy="4445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Ellipse 28"/>
          <p:cNvSpPr/>
          <p:nvPr/>
        </p:nvSpPr>
        <p:spPr>
          <a:xfrm>
            <a:off x="7733574" y="4363457"/>
            <a:ext cx="258169" cy="268925"/>
          </a:xfrm>
          <a:prstGeom prst="ellipse">
            <a:avLst/>
          </a:prstGeom>
          <a:noFill/>
          <a:ln w="38100" cap="flat" cmpd="sng" algn="ctr">
            <a:solidFill>
              <a:srgbClr val="FF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r-FR" sz="1800" b="0" i="0" u="none" strike="noStrike" kern="0" cap="none" spc="0" normalizeH="0" baseline="0" noProof="0" smtClean="0">
              <a:ln>
                <a:noFill/>
              </a:ln>
              <a:solidFill>
                <a:prstClr val="white"/>
              </a:solidFill>
              <a:effectLst/>
              <a:uLnTx/>
              <a:uFillTx/>
              <a:latin typeface="Arial"/>
              <a:ea typeface="+mn-ea"/>
              <a:cs typeface="+mn-cs"/>
            </a:endParaRPr>
          </a:p>
        </p:txBody>
      </p:sp>
      <p:cxnSp>
        <p:nvCxnSpPr>
          <p:cNvPr id="27" name="Connecteur droit 29"/>
          <p:cNvCxnSpPr>
            <a:stCxn id="26" idx="0"/>
          </p:cNvCxnSpPr>
          <p:nvPr/>
        </p:nvCxnSpPr>
        <p:spPr>
          <a:xfrm flipH="1">
            <a:off x="6824998" y="4363457"/>
            <a:ext cx="1037661" cy="10648"/>
          </a:xfrm>
          <a:prstGeom prst="line">
            <a:avLst/>
          </a:prstGeom>
          <a:noFill/>
          <a:ln w="28575" cap="flat" cmpd="sng" algn="ctr">
            <a:solidFill>
              <a:srgbClr val="FF0000"/>
            </a:solidFill>
            <a:prstDash val="solid"/>
          </a:ln>
          <a:effectLst/>
        </p:spPr>
      </p:cxnSp>
      <p:pic>
        <p:nvPicPr>
          <p:cNvPr id="29" name="Picture 28"/>
          <p:cNvPicPr>
            <a:picLocks noChangeAspect="1"/>
          </p:cNvPicPr>
          <p:nvPr/>
        </p:nvPicPr>
        <p:blipFill rotWithShape="1">
          <a:blip r:embed="rId5">
            <a:extLst>
              <a:ext uri="{28A0092B-C50C-407E-A947-70E740481C1C}">
                <a14:useLocalDpi xmlns:a14="http://schemas.microsoft.com/office/drawing/2010/main" xmlns="" val="0"/>
              </a:ext>
            </a:extLst>
          </a:blip>
          <a:srcRect l="21039" t="3702" r="31899" b="5494"/>
          <a:stretch/>
        </p:blipFill>
        <p:spPr>
          <a:xfrm>
            <a:off x="4916919" y="4212534"/>
            <a:ext cx="1928009" cy="1978705"/>
          </a:xfrm>
          <a:prstGeom prst="rect">
            <a:avLst/>
          </a:prstGeom>
        </p:spPr>
      </p:pic>
      <p:cxnSp>
        <p:nvCxnSpPr>
          <p:cNvPr id="28" name="Connecteur droit 30"/>
          <p:cNvCxnSpPr/>
          <p:nvPr/>
        </p:nvCxnSpPr>
        <p:spPr>
          <a:xfrm flipH="1">
            <a:off x="6012160" y="4644164"/>
            <a:ext cx="1861856" cy="1547075"/>
          </a:xfrm>
          <a:prstGeom prst="line">
            <a:avLst/>
          </a:prstGeom>
          <a:noFill/>
          <a:ln w="28575" cap="flat" cmpd="sng" algn="ctr">
            <a:solidFill>
              <a:srgbClr val="FF0000"/>
            </a:solidFill>
            <a:prstDash val="solid"/>
          </a:ln>
          <a:effectLst/>
        </p:spPr>
      </p:cxnSp>
      <p:sp>
        <p:nvSpPr>
          <p:cNvPr id="22" name="Rectangle 7"/>
          <p:cNvSpPr>
            <a:spLocks noChangeArrowheads="1"/>
          </p:cNvSpPr>
          <p:nvPr/>
        </p:nvSpPr>
        <p:spPr bwMode="auto">
          <a:xfrm>
            <a:off x="2828753" y="979536"/>
            <a:ext cx="4017428" cy="2622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8" tIns="45709" rIns="91418" bIns="45709"/>
          <a:lstStyle>
            <a:lvl1pPr marL="266700" indent="-266700" algn="l">
              <a:buClr>
                <a:srgbClr val="000000"/>
              </a:buClr>
              <a:buChar char="•"/>
              <a:defRPr kumimoji="1" sz="3200">
                <a:solidFill>
                  <a:srgbClr val="000000"/>
                </a:solidFill>
                <a:latin typeface="Arial" pitchFamily="34" charset="0"/>
              </a:defRPr>
            </a:lvl1pPr>
            <a:lvl2pPr marL="628650" indent="-180975" algn="l">
              <a:lnSpc>
                <a:spcPct val="110000"/>
              </a:lnSpc>
              <a:spcBef>
                <a:spcPct val="10000"/>
              </a:spcBef>
              <a:spcAft>
                <a:spcPct val="10000"/>
              </a:spcAft>
              <a:buClr>
                <a:srgbClr val="FF0000"/>
              </a:buClr>
              <a:buFont typeface="Arial" pitchFamily="34" charset="0"/>
              <a:buChar char="−"/>
              <a:defRPr kumimoji="1" sz="2800">
                <a:solidFill>
                  <a:srgbClr val="FF0000"/>
                </a:solidFill>
                <a:latin typeface="Arial" pitchFamily="34" charset="0"/>
              </a:defRPr>
            </a:lvl2pPr>
            <a:lvl3pPr marL="1320800" indent="-228600" algn="l">
              <a:buClr>
                <a:srgbClr val="0000CC"/>
              </a:buClr>
              <a:buFont typeface="Wingdings" pitchFamily="2" charset="2"/>
              <a:buChar char="§"/>
              <a:defRPr kumimoji="1" sz="2400">
                <a:solidFill>
                  <a:srgbClr val="0000CC"/>
                </a:solidFill>
                <a:latin typeface="Arial" pitchFamily="34" charset="0"/>
              </a:defRPr>
            </a:lvl3pPr>
            <a:lvl4pPr marL="1728788" indent="-228600" algn="l">
              <a:buClr>
                <a:srgbClr val="CC3300"/>
              </a:buClr>
              <a:buFont typeface="Arial" pitchFamily="34" charset="0"/>
              <a:buChar char="−"/>
              <a:defRPr kumimoji="1" sz="2000">
                <a:solidFill>
                  <a:srgbClr val="000000"/>
                </a:solidFill>
                <a:latin typeface="Arial" pitchFamily="34" charset="0"/>
              </a:defRPr>
            </a:lvl4pPr>
            <a:lvl5pPr marL="2136775" indent="-228600" algn="l">
              <a:buChar char="»"/>
              <a:defRPr kumimoji="1" sz="1200">
                <a:solidFill>
                  <a:srgbClr val="000000"/>
                </a:solidFill>
                <a:latin typeface="Arial" pitchFamily="34" charset="0"/>
              </a:defRPr>
            </a:lvl5pPr>
            <a:lvl6pPr marL="2593975" indent="-228600" fontAlgn="base">
              <a:lnSpc>
                <a:spcPts val="2300"/>
              </a:lnSpc>
              <a:spcBef>
                <a:spcPct val="0"/>
              </a:spcBef>
              <a:spcAft>
                <a:spcPct val="0"/>
              </a:spcAft>
              <a:buChar char="»"/>
              <a:defRPr kumimoji="1" sz="1200">
                <a:solidFill>
                  <a:srgbClr val="000000"/>
                </a:solidFill>
                <a:latin typeface="Arial" pitchFamily="34" charset="0"/>
              </a:defRPr>
            </a:lvl6pPr>
            <a:lvl7pPr marL="3051175" indent="-228600" fontAlgn="base">
              <a:lnSpc>
                <a:spcPts val="2300"/>
              </a:lnSpc>
              <a:spcBef>
                <a:spcPct val="0"/>
              </a:spcBef>
              <a:spcAft>
                <a:spcPct val="0"/>
              </a:spcAft>
              <a:buChar char="»"/>
              <a:defRPr kumimoji="1" sz="1200">
                <a:solidFill>
                  <a:srgbClr val="000000"/>
                </a:solidFill>
                <a:latin typeface="Arial" pitchFamily="34" charset="0"/>
              </a:defRPr>
            </a:lvl7pPr>
            <a:lvl8pPr marL="3508375" indent="-228600" fontAlgn="base">
              <a:lnSpc>
                <a:spcPts val="2300"/>
              </a:lnSpc>
              <a:spcBef>
                <a:spcPct val="0"/>
              </a:spcBef>
              <a:spcAft>
                <a:spcPct val="0"/>
              </a:spcAft>
              <a:buChar char="»"/>
              <a:defRPr kumimoji="1" sz="1200">
                <a:solidFill>
                  <a:srgbClr val="000000"/>
                </a:solidFill>
                <a:latin typeface="Arial" pitchFamily="34" charset="0"/>
              </a:defRPr>
            </a:lvl8pPr>
            <a:lvl9pPr marL="3965575" indent="-228600" fontAlgn="base">
              <a:lnSpc>
                <a:spcPts val="2300"/>
              </a:lnSpc>
              <a:spcBef>
                <a:spcPct val="0"/>
              </a:spcBef>
              <a:spcAft>
                <a:spcPct val="0"/>
              </a:spcAft>
              <a:buChar char="»"/>
              <a:defRPr kumimoji="1" sz="1200">
                <a:solidFill>
                  <a:srgbClr val="000000"/>
                </a:solidFill>
                <a:latin typeface="Arial" pitchFamily="34" charset="0"/>
              </a:defRPr>
            </a:lvl9pPr>
          </a:lstStyle>
          <a:p>
            <a:pPr eaLnBrk="1" hangingPunct="1">
              <a:lnSpc>
                <a:spcPct val="90000"/>
              </a:lnSpc>
              <a:spcBef>
                <a:spcPct val="30000"/>
              </a:spcBef>
              <a:spcAft>
                <a:spcPct val="30000"/>
              </a:spcAft>
              <a:buClr>
                <a:srgbClr val="000090"/>
              </a:buClr>
            </a:pPr>
            <a:r>
              <a:rPr lang="en-US" altLang="en-US" sz="2400" dirty="0" smtClean="0">
                <a:solidFill>
                  <a:srgbClr val="000090"/>
                </a:solidFill>
                <a:sym typeface="Symbol" pitchFamily="18" charset="2"/>
              </a:rPr>
              <a:t>W-</a:t>
            </a:r>
            <a:r>
              <a:rPr lang="en-US" altLang="en-US" sz="2400" dirty="0" err="1" smtClean="0">
                <a:solidFill>
                  <a:srgbClr val="000090"/>
                </a:solidFill>
                <a:sym typeface="Symbol" pitchFamily="18" charset="2"/>
              </a:rPr>
              <a:t>monoblock</a:t>
            </a:r>
            <a:r>
              <a:rPr lang="en-US" altLang="en-US" sz="2400" dirty="0" smtClean="0">
                <a:solidFill>
                  <a:srgbClr val="000090"/>
                </a:solidFill>
                <a:sym typeface="Symbol" pitchFamily="18" charset="2"/>
              </a:rPr>
              <a:t> vertical targets</a:t>
            </a:r>
            <a:endParaRPr lang="en-US" altLang="en-US" sz="2400" b="0" dirty="0">
              <a:solidFill>
                <a:srgbClr val="000090"/>
              </a:solidFill>
              <a:sym typeface="Symbol" pitchFamily="18" charset="2"/>
            </a:endParaRPr>
          </a:p>
          <a:p>
            <a:pPr marL="541338" lvl="1" indent="-271463">
              <a:lnSpc>
                <a:spcPct val="100000"/>
              </a:lnSpc>
              <a:spcBef>
                <a:spcPts val="0"/>
              </a:spcBef>
              <a:spcAft>
                <a:spcPts val="300"/>
              </a:spcAft>
              <a:buClr>
                <a:srgbClr val="0000FF"/>
              </a:buClr>
              <a:buFont typeface="Wingdings" pitchFamily="2" charset="2"/>
              <a:buChar char="§"/>
              <a:defRPr/>
            </a:pPr>
            <a:r>
              <a:rPr lang="en-US" altLang="en-US" sz="2400" dirty="0" smtClean="0">
                <a:solidFill>
                  <a:srgbClr val="0000FF"/>
                </a:solidFill>
              </a:rPr>
              <a:t>54 </a:t>
            </a:r>
            <a:r>
              <a:rPr lang="en-US" altLang="en-US" sz="2400" dirty="0" err="1" smtClean="0">
                <a:solidFill>
                  <a:srgbClr val="0000FF"/>
                </a:solidFill>
              </a:rPr>
              <a:t>divertor</a:t>
            </a:r>
            <a:r>
              <a:rPr lang="en-US" altLang="en-US" sz="2400" dirty="0" smtClean="0">
                <a:solidFill>
                  <a:srgbClr val="0000FF"/>
                </a:solidFill>
              </a:rPr>
              <a:t> cassettes, ~500 tons</a:t>
            </a:r>
          </a:p>
          <a:p>
            <a:pPr marL="541338" lvl="1" indent="-271463">
              <a:lnSpc>
                <a:spcPct val="100000"/>
              </a:lnSpc>
              <a:spcBef>
                <a:spcPts val="0"/>
              </a:spcBef>
              <a:spcAft>
                <a:spcPts val="300"/>
              </a:spcAft>
              <a:buClr>
                <a:srgbClr val="0000FF"/>
              </a:buClr>
              <a:buFont typeface="Wingdings" pitchFamily="2" charset="2"/>
              <a:buChar char="§"/>
              <a:defRPr/>
            </a:pPr>
            <a:r>
              <a:rPr lang="en-US" altLang="en-US" sz="2400" dirty="0" smtClean="0">
                <a:solidFill>
                  <a:srgbClr val="0000FF"/>
                </a:solidFill>
              </a:rPr>
              <a:t>Total of ~292,000 </a:t>
            </a:r>
            <a:r>
              <a:rPr lang="en-US" altLang="en-US" sz="2400" dirty="0" err="1" smtClean="0">
                <a:solidFill>
                  <a:srgbClr val="0000FF"/>
                </a:solidFill>
              </a:rPr>
              <a:t>monoblocks</a:t>
            </a:r>
            <a:r>
              <a:rPr lang="en-US" altLang="en-US" sz="2400" dirty="0" smtClean="0">
                <a:solidFill>
                  <a:srgbClr val="0000FF"/>
                </a:solidFill>
              </a:rPr>
              <a:t> </a:t>
            </a:r>
          </a:p>
        </p:txBody>
      </p:sp>
      <p:sp>
        <p:nvSpPr>
          <p:cNvPr id="17"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Plasma Facing Components</a:t>
            </a:r>
            <a:endParaRPr lang="en-US" sz="3000" b="1" dirty="0">
              <a:solidFill>
                <a:srgbClr val="000090"/>
              </a:solidFill>
              <a:latin typeface="Arial" charset="0"/>
              <a:cs typeface="+mn-cs"/>
            </a:endParaRPr>
          </a:p>
        </p:txBody>
      </p:sp>
    </p:spTree>
    <p:extLst>
      <p:ext uri="{BB962C8B-B14F-4D97-AF65-F5344CB8AC3E}">
        <p14:creationId xmlns:p14="http://schemas.microsoft.com/office/powerpoint/2010/main" xmlns="" val="1425774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Tritium </a:t>
            </a:r>
            <a:r>
              <a:rPr lang="en-US" sz="3200" b="1" dirty="0">
                <a:solidFill>
                  <a:srgbClr val="000090"/>
                </a:solidFill>
                <a:latin typeface="Arial" charset="0"/>
                <a:cs typeface="+mn-cs"/>
              </a:rPr>
              <a:t>Plant</a:t>
            </a:r>
            <a:endParaRPr lang="en-US" sz="3000" b="1" dirty="0">
              <a:solidFill>
                <a:srgbClr val="000090"/>
              </a:solidFill>
              <a:latin typeface="Arial" charset="0"/>
              <a:cs typeface="+mn-cs"/>
            </a:endParaRPr>
          </a:p>
        </p:txBody>
      </p:sp>
      <p:sp>
        <p:nvSpPr>
          <p:cNvPr id="678916" name="Rectangle 4"/>
          <p:cNvSpPr>
            <a:spLocks noChangeArrowheads="1"/>
          </p:cNvSpPr>
          <p:nvPr/>
        </p:nvSpPr>
        <p:spPr bwMode="auto">
          <a:xfrm>
            <a:off x="467544" y="2841077"/>
            <a:ext cx="2304256" cy="2088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90500" indent="-190500" defTabSz="795338" eaLnBrk="1" hangingPunct="1">
              <a:spcBef>
                <a:spcPct val="20000"/>
              </a:spcBef>
              <a:buFontTx/>
              <a:buChar char="•"/>
              <a:defRPr/>
            </a:pPr>
            <a:r>
              <a:rPr lang="en-US" sz="2000" dirty="0">
                <a:solidFill>
                  <a:srgbClr val="0000FF"/>
                </a:solidFill>
                <a:latin typeface="Arial" charset="0"/>
                <a:cs typeface="+mn-cs"/>
              </a:rPr>
              <a:t>7 </a:t>
            </a:r>
            <a:r>
              <a:rPr lang="en-US" sz="2000" dirty="0" smtClean="0">
                <a:solidFill>
                  <a:srgbClr val="0000FF"/>
                </a:solidFill>
                <a:latin typeface="Arial" charset="0"/>
                <a:cs typeface="+mn-cs"/>
              </a:rPr>
              <a:t>Stories:</a:t>
            </a:r>
            <a:endParaRPr lang="en-US" sz="2000" b="0" dirty="0">
              <a:solidFill>
                <a:srgbClr val="0000FF"/>
              </a:solidFill>
              <a:latin typeface="Arial" charset="0"/>
              <a:cs typeface="+mn-cs"/>
            </a:endParaRPr>
          </a:p>
          <a:p>
            <a:pPr marL="444500" lvl="1" indent="-265113" defTabSz="795338" eaLnBrk="1" hangingPunct="1">
              <a:spcBef>
                <a:spcPct val="20000"/>
              </a:spcBef>
              <a:buFontTx/>
              <a:buChar char="–"/>
              <a:defRPr/>
            </a:pPr>
            <a:r>
              <a:rPr lang="en-US" sz="2000" b="0" dirty="0">
                <a:solidFill>
                  <a:srgbClr val="0000FF"/>
                </a:solidFill>
                <a:latin typeface="Arial" charset="0"/>
                <a:cs typeface="+mn-cs"/>
              </a:rPr>
              <a:t>2 </a:t>
            </a:r>
            <a:r>
              <a:rPr lang="en-US" sz="2000" b="0" dirty="0" smtClean="0">
                <a:solidFill>
                  <a:srgbClr val="0000FF"/>
                </a:solidFill>
                <a:latin typeface="Arial" charset="0"/>
                <a:cs typeface="+mn-cs"/>
              </a:rPr>
              <a:t>below grade</a:t>
            </a:r>
            <a:endParaRPr lang="en-US" sz="2000" b="0" dirty="0">
              <a:solidFill>
                <a:srgbClr val="0000FF"/>
              </a:solidFill>
              <a:latin typeface="Arial" charset="0"/>
              <a:cs typeface="+mn-cs"/>
            </a:endParaRPr>
          </a:p>
          <a:p>
            <a:pPr marL="190500" indent="-190500" defTabSz="795338" eaLnBrk="1" hangingPunct="1">
              <a:spcBef>
                <a:spcPct val="20000"/>
              </a:spcBef>
              <a:buFontTx/>
              <a:buChar char="•"/>
              <a:defRPr/>
            </a:pPr>
            <a:r>
              <a:rPr lang="en-US" sz="2000" dirty="0">
                <a:solidFill>
                  <a:srgbClr val="0000FF"/>
                </a:solidFill>
                <a:latin typeface="Arial" charset="0"/>
                <a:cs typeface="+mn-cs"/>
              </a:rPr>
              <a:t>L = 80 m</a:t>
            </a:r>
          </a:p>
          <a:p>
            <a:pPr marL="190500" indent="-190500" defTabSz="795338" eaLnBrk="1" hangingPunct="1">
              <a:spcBef>
                <a:spcPct val="20000"/>
              </a:spcBef>
              <a:buFontTx/>
              <a:buChar char="•"/>
              <a:defRPr/>
            </a:pPr>
            <a:r>
              <a:rPr lang="en-US" sz="2000" dirty="0">
                <a:solidFill>
                  <a:srgbClr val="0000FF"/>
                </a:solidFill>
                <a:latin typeface="Arial" charset="0"/>
                <a:cs typeface="+mn-cs"/>
              </a:rPr>
              <a:t>W = 25 m</a:t>
            </a:r>
          </a:p>
          <a:p>
            <a:pPr marL="190500" indent="-190500" defTabSz="795338" eaLnBrk="1" hangingPunct="1">
              <a:spcBef>
                <a:spcPct val="20000"/>
              </a:spcBef>
              <a:buFontTx/>
              <a:buChar char="•"/>
              <a:defRPr/>
            </a:pPr>
            <a:r>
              <a:rPr lang="en-US" sz="2000" dirty="0">
                <a:solidFill>
                  <a:srgbClr val="0000FF"/>
                </a:solidFill>
                <a:latin typeface="Arial" charset="0"/>
                <a:cs typeface="+mn-cs"/>
              </a:rPr>
              <a:t>H = 35 m</a:t>
            </a:r>
            <a:endParaRPr lang="en-US" b="0" dirty="0">
              <a:solidFill>
                <a:srgbClr val="0000FF"/>
              </a:solidFill>
              <a:latin typeface="Arial" charset="0"/>
              <a:cs typeface="+mn-cs"/>
            </a:endParaRPr>
          </a:p>
        </p:txBody>
      </p:sp>
      <p:sp>
        <p:nvSpPr>
          <p:cNvPr id="6" name="Rectangle 2"/>
          <p:cNvSpPr txBox="1">
            <a:spLocks noChangeArrowheads="1"/>
          </p:cNvSpPr>
          <p:nvPr/>
        </p:nvSpPr>
        <p:spPr>
          <a:xfrm>
            <a:off x="325806" y="548680"/>
            <a:ext cx="8492389" cy="1368152"/>
          </a:xfrm>
          <a:prstGeom prst="rect">
            <a:avLst/>
          </a:prstGeom>
          <a:extLst>
            <a:ext uri="{909E8E84-426E-40dd-AFC4-6F175D3DCCD1}">
              <a14:hiddenFill xmlns:a14="http://schemas.microsoft.com/office/drawing/2010/main" xmlns="">
                <a:solidFill>
                  <a:srgbClr val="CCFFFF">
                    <a:alpha val="50000"/>
                  </a:srgb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287338" indent="-287338" algn="l" defTabSz="795338"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57238" indent="-279400" algn="l" defTabSz="795338" rtl="0" eaLnBrk="0" fontAlgn="base" hangingPunct="0">
              <a:spcBef>
                <a:spcPct val="20000"/>
              </a:spcBef>
              <a:spcAft>
                <a:spcPct val="0"/>
              </a:spcAft>
              <a:buChar char="–"/>
              <a:defRPr sz="2000">
                <a:solidFill>
                  <a:schemeClr val="tx1"/>
                </a:solidFill>
                <a:latin typeface="+mn-lt"/>
                <a:ea typeface="+mn-ea"/>
              </a:defRPr>
            </a:lvl2pPr>
            <a:lvl3pPr marL="1136650" indent="-188913" algn="l" defTabSz="795338" rtl="0" eaLnBrk="0" fontAlgn="base" hangingPunct="0">
              <a:spcBef>
                <a:spcPct val="20000"/>
              </a:spcBef>
              <a:spcAft>
                <a:spcPct val="0"/>
              </a:spcAft>
              <a:buChar char="•"/>
              <a:defRPr>
                <a:solidFill>
                  <a:schemeClr val="tx1"/>
                </a:solidFill>
                <a:latin typeface="+mn-lt"/>
                <a:ea typeface="+mn-ea"/>
              </a:defRPr>
            </a:lvl3pPr>
            <a:lvl4pPr marL="1511300" indent="-184150" algn="l" defTabSz="795338" rtl="0" eaLnBrk="0" fontAlgn="base" hangingPunct="0">
              <a:spcBef>
                <a:spcPct val="20000"/>
              </a:spcBef>
              <a:spcAft>
                <a:spcPct val="0"/>
              </a:spcAft>
              <a:buChar char="–"/>
              <a:defRPr>
                <a:solidFill>
                  <a:schemeClr val="tx1"/>
                </a:solidFill>
                <a:latin typeface="+mn-lt"/>
                <a:ea typeface="+mn-ea"/>
              </a:defRPr>
            </a:lvl4pPr>
            <a:lvl5pPr marL="1885950" indent="-184150" algn="l" defTabSz="795338" rtl="0" eaLnBrk="0" fontAlgn="base" hangingPunct="0">
              <a:spcBef>
                <a:spcPct val="20000"/>
              </a:spcBef>
              <a:spcAft>
                <a:spcPct val="0"/>
              </a:spcAft>
              <a:buChar char="»"/>
              <a:defRPr>
                <a:solidFill>
                  <a:schemeClr val="tx1"/>
                </a:solidFill>
                <a:latin typeface="+mn-lt"/>
                <a:ea typeface="+mn-ea"/>
              </a:defRPr>
            </a:lvl5pPr>
            <a:lvl6pPr marL="2343150" indent="-184150" algn="l" defTabSz="795338" rtl="0" fontAlgn="base">
              <a:spcBef>
                <a:spcPct val="20000"/>
              </a:spcBef>
              <a:spcAft>
                <a:spcPct val="0"/>
              </a:spcAft>
              <a:buChar char="»"/>
              <a:defRPr>
                <a:solidFill>
                  <a:schemeClr val="tx1"/>
                </a:solidFill>
                <a:latin typeface="+mn-lt"/>
                <a:ea typeface="+mn-ea"/>
              </a:defRPr>
            </a:lvl6pPr>
            <a:lvl7pPr marL="2800350" indent="-184150" algn="l" defTabSz="795338" rtl="0" fontAlgn="base">
              <a:spcBef>
                <a:spcPct val="20000"/>
              </a:spcBef>
              <a:spcAft>
                <a:spcPct val="0"/>
              </a:spcAft>
              <a:buChar char="»"/>
              <a:defRPr>
                <a:solidFill>
                  <a:schemeClr val="tx1"/>
                </a:solidFill>
                <a:latin typeface="+mn-lt"/>
                <a:ea typeface="+mn-ea"/>
              </a:defRPr>
            </a:lvl7pPr>
            <a:lvl8pPr marL="3257550" indent="-184150" algn="l" defTabSz="795338" rtl="0" fontAlgn="base">
              <a:spcBef>
                <a:spcPct val="20000"/>
              </a:spcBef>
              <a:spcAft>
                <a:spcPct val="0"/>
              </a:spcAft>
              <a:buChar char="»"/>
              <a:defRPr>
                <a:solidFill>
                  <a:schemeClr val="tx1"/>
                </a:solidFill>
                <a:latin typeface="+mn-lt"/>
                <a:ea typeface="+mn-ea"/>
              </a:defRPr>
            </a:lvl8pPr>
            <a:lvl9pPr marL="3714750" indent="-184150" algn="l" defTabSz="795338" rtl="0" fontAlgn="base">
              <a:spcBef>
                <a:spcPct val="20000"/>
              </a:spcBef>
              <a:spcAft>
                <a:spcPct val="0"/>
              </a:spcAft>
              <a:buChar char="»"/>
              <a:defRPr>
                <a:solidFill>
                  <a:schemeClr val="tx1"/>
                </a:solidFill>
                <a:latin typeface="+mn-lt"/>
                <a:ea typeface="+mn-ea"/>
              </a:defRPr>
            </a:lvl9pPr>
          </a:lstStyle>
          <a:p>
            <a:pPr marL="190500" indent="-190500" defTabSz="914400" eaLnBrk="1" hangingPunct="1">
              <a:lnSpc>
                <a:spcPct val="90000"/>
              </a:lnSpc>
              <a:spcBef>
                <a:spcPct val="200000"/>
              </a:spcBef>
              <a:defRPr/>
            </a:pPr>
            <a:r>
              <a:rPr lang="en-GB" sz="2000" b="1" dirty="0" smtClean="0">
                <a:solidFill>
                  <a:srgbClr val="000090"/>
                </a:solidFill>
                <a:cs typeface="+mn-cs"/>
              </a:rPr>
              <a:t>~100 g tritium required for a standard Q=10 pulse, but only &lt;1% is actually burned:</a:t>
            </a:r>
            <a:endParaRPr lang="en-GB" sz="1800" dirty="0" smtClean="0">
              <a:solidFill>
                <a:srgbClr val="000090"/>
              </a:solidFill>
              <a:cs typeface="+mn-cs"/>
            </a:endParaRPr>
          </a:p>
          <a:p>
            <a:pPr marL="539750" lvl="1" indent="-360363" defTabSz="914400" eaLnBrk="1" hangingPunct="1">
              <a:lnSpc>
                <a:spcPct val="90000"/>
              </a:lnSpc>
              <a:spcBef>
                <a:spcPts val="600"/>
              </a:spcBef>
              <a:buFont typeface="Lucida Grande"/>
              <a:buChar char="−"/>
              <a:defRPr/>
            </a:pPr>
            <a:r>
              <a:rPr lang="en-GB" sz="1800" b="0" dirty="0" smtClean="0">
                <a:solidFill>
                  <a:srgbClr val="FF0000"/>
                </a:solidFill>
              </a:rPr>
              <a:t>tritium reprocessing required</a:t>
            </a:r>
            <a:endParaRPr lang="en-GB" sz="1800" b="0" baseline="-25000" dirty="0" smtClean="0">
              <a:solidFill>
                <a:srgbClr val="FF0000"/>
              </a:solidFill>
            </a:endParaRPr>
          </a:p>
        </p:txBody>
      </p:sp>
      <p:pic>
        <p:nvPicPr>
          <p:cNvPr id="7" name="Picture 6" descr="TEP_IC_VAS_left_v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15816" y="1556792"/>
            <a:ext cx="6048672" cy="4656803"/>
          </a:xfrm>
          <a:prstGeom prst="rect">
            <a:avLst/>
          </a:prstGeom>
        </p:spPr>
      </p:pic>
    </p:spTree>
    <p:extLst>
      <p:ext uri="{BB962C8B-B14F-4D97-AF65-F5344CB8AC3E}">
        <p14:creationId xmlns:p14="http://schemas.microsoft.com/office/powerpoint/2010/main" xmlns="" val="8952806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b="-570"/>
          <a:stretch>
            <a:fillRect/>
          </a:stretch>
        </p:blipFill>
        <p:spPr bwMode="auto">
          <a:xfrm>
            <a:off x="35750" y="756000"/>
            <a:ext cx="9025912" cy="550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rgbClr val="708688"/>
                  </a:outerShdw>
                </a:effectLst>
              </a14:hiddenEffects>
            </a:ext>
          </a:extLst>
        </p:spPr>
      </p:pic>
      <p:sp>
        <p:nvSpPr>
          <p:cNvPr id="91140" name="Rectangle 4"/>
          <p:cNvSpPr>
            <a:spLocks noChangeArrowheads="1"/>
          </p:cNvSpPr>
          <p:nvPr/>
        </p:nvSpPr>
        <p:spPr bwMode="auto">
          <a:xfrm>
            <a:off x="0" y="771525"/>
            <a:ext cx="9144000" cy="1136650"/>
          </a:xfrm>
          <a:prstGeom prst="rect">
            <a:avLst/>
          </a:prstGeom>
          <a:solidFill>
            <a:schemeClr val="bg1">
              <a:alpha val="85097"/>
            </a:schemeClr>
          </a:solidFill>
          <a:ln>
            <a:noFill/>
          </a:ln>
          <a:extLst/>
        </p:spPr>
        <p:txBody>
          <a:bodyPr wrap="square" lIns="91418" tIns="45709" rIns="91418" bIns="45709">
            <a:spAutoFit/>
          </a:bodyPr>
          <a:lstStyle>
            <a:lvl1pPr>
              <a:defRPr kumimoji="1" sz="4000" b="1">
                <a:solidFill>
                  <a:schemeClr val="tx1"/>
                </a:solidFill>
                <a:latin typeface="Arial" pitchFamily="34" charset="0"/>
              </a:defRPr>
            </a:lvl1pPr>
            <a:lvl2pPr marL="447675" indent="-179388">
              <a:defRPr kumimoji="1" sz="4000" b="1">
                <a:solidFill>
                  <a:schemeClr val="tx1"/>
                </a:solidFill>
                <a:latin typeface="Arial" pitchFamily="34" charset="0"/>
              </a:defRPr>
            </a:lvl2pPr>
            <a:lvl3pPr marL="1143000" indent="-228600">
              <a:defRPr kumimoji="1" sz="4000" b="1">
                <a:solidFill>
                  <a:schemeClr val="tx1"/>
                </a:solidFill>
                <a:latin typeface="Arial" pitchFamily="34" charset="0"/>
              </a:defRPr>
            </a:lvl3pPr>
            <a:lvl4pPr marL="1600200" indent="-228600">
              <a:defRPr kumimoji="1" sz="4000" b="1">
                <a:solidFill>
                  <a:schemeClr val="tx1"/>
                </a:solidFill>
                <a:latin typeface="Arial" pitchFamily="34" charset="0"/>
              </a:defRPr>
            </a:lvl4pPr>
            <a:lvl5pPr marL="2057400" indent="-228600">
              <a:defRPr kumimoji="1" sz="4000" b="1">
                <a:solidFill>
                  <a:schemeClr val="tx1"/>
                </a:solidFill>
                <a:latin typeface="Arial" pitchFamily="34" charset="0"/>
              </a:defRPr>
            </a:lvl5pPr>
            <a:lvl6pPr marL="25146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6pPr>
            <a:lvl7pPr marL="29718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7pPr>
            <a:lvl8pPr marL="34290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8pPr>
            <a:lvl9pPr marL="38862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9pPr>
          </a:lstStyle>
          <a:p>
            <a:pPr>
              <a:lnSpc>
                <a:spcPts val="2800"/>
              </a:lnSpc>
              <a:buClr>
                <a:srgbClr val="003399"/>
              </a:buClr>
            </a:pPr>
            <a:r>
              <a:rPr lang="en-GB" altLang="en-US" sz="2400" b="0" dirty="0">
                <a:solidFill>
                  <a:srgbClr val="000090"/>
                </a:solidFill>
              </a:rPr>
              <a:t>Tritium fuel cycle is a </a:t>
            </a:r>
            <a:r>
              <a:rPr lang="en-GB" altLang="en-US" sz="2400" b="0" u="sng" dirty="0">
                <a:solidFill>
                  <a:srgbClr val="000090"/>
                </a:solidFill>
              </a:rPr>
              <a:t>major</a:t>
            </a:r>
            <a:r>
              <a:rPr lang="en-GB" altLang="en-US" sz="2400" b="0" dirty="0">
                <a:solidFill>
                  <a:srgbClr val="000090"/>
                </a:solidFill>
              </a:rPr>
              <a:t> challenge for </a:t>
            </a:r>
            <a:r>
              <a:rPr lang="en-GB" altLang="en-US" sz="2400" b="0" u="sng" dirty="0">
                <a:solidFill>
                  <a:srgbClr val="000090"/>
                </a:solidFill>
              </a:rPr>
              <a:t>all</a:t>
            </a:r>
            <a:r>
              <a:rPr lang="en-GB" altLang="en-US" sz="2400" b="0" dirty="0">
                <a:solidFill>
                  <a:srgbClr val="000090"/>
                </a:solidFill>
              </a:rPr>
              <a:t> DT fusion </a:t>
            </a:r>
            <a:r>
              <a:rPr lang="en-GB" altLang="en-US" sz="2400" b="0" dirty="0" smtClean="0">
                <a:solidFill>
                  <a:srgbClr val="000090"/>
                </a:solidFill>
              </a:rPr>
              <a:t>devices</a:t>
            </a:r>
            <a:br>
              <a:rPr lang="en-GB" altLang="en-US" sz="2400" b="0" dirty="0" smtClean="0">
                <a:solidFill>
                  <a:srgbClr val="000090"/>
                </a:solidFill>
              </a:rPr>
            </a:br>
            <a:r>
              <a:rPr lang="en-US" sz="2400" dirty="0">
                <a:solidFill>
                  <a:srgbClr val="000090"/>
                </a:solidFill>
                <a:sym typeface="Symbol" charset="0"/>
              </a:rPr>
              <a:t></a:t>
            </a:r>
            <a:r>
              <a:rPr lang="en-GB" altLang="en-US" sz="2400" b="0" dirty="0" smtClean="0">
                <a:solidFill>
                  <a:srgbClr val="000090"/>
                </a:solidFill>
                <a:sym typeface="Symbol" pitchFamily="18" charset="2"/>
              </a:rPr>
              <a:t> </a:t>
            </a:r>
            <a:r>
              <a:rPr lang="en-GB" altLang="en-US" sz="2400" b="0" dirty="0">
                <a:solidFill>
                  <a:srgbClr val="000090"/>
                </a:solidFill>
                <a:sym typeface="Symbol" pitchFamily="18" charset="2"/>
              </a:rPr>
              <a:t>ITER will test concepts</a:t>
            </a:r>
            <a:endParaRPr lang="en-GB" altLang="en-US" sz="2400" b="0" dirty="0">
              <a:solidFill>
                <a:srgbClr val="000090"/>
              </a:solidFill>
            </a:endParaRPr>
          </a:p>
          <a:p>
            <a:pPr lvl="1" algn="just" defTabSz="914400" eaLnBrk="0" fontAlgn="base" hangingPunct="0">
              <a:lnSpc>
                <a:spcPts val="2300"/>
              </a:lnSpc>
              <a:spcBef>
                <a:spcPct val="10000"/>
              </a:spcBef>
              <a:spcAft>
                <a:spcPct val="10000"/>
              </a:spcAft>
              <a:buClr>
                <a:srgbClr val="FF0000"/>
              </a:buClr>
              <a:buFont typeface="Arial" pitchFamily="34" charset="0"/>
              <a:buChar char="−"/>
            </a:pPr>
            <a:r>
              <a:rPr lang="en-US" altLang="en-US" sz="2000" b="0" dirty="0">
                <a:solidFill>
                  <a:srgbClr val="FF0000"/>
                </a:solidFill>
              </a:rPr>
              <a:t>6 modules with different designs, all ITER </a:t>
            </a:r>
            <a:r>
              <a:rPr lang="en-US" altLang="en-US" sz="2000" b="0" dirty="0" smtClean="0">
                <a:solidFill>
                  <a:srgbClr val="FF0000"/>
                </a:solidFill>
              </a:rPr>
              <a:t>Members </a:t>
            </a:r>
            <a:r>
              <a:rPr lang="en-US" altLang="en-US" sz="2000" b="0" dirty="0">
                <a:solidFill>
                  <a:srgbClr val="FF0000"/>
                </a:solidFill>
              </a:rPr>
              <a:t>involved</a:t>
            </a:r>
          </a:p>
        </p:txBody>
      </p:sp>
      <p:pic>
        <p:nvPicPr>
          <p:cNvPr id="6" name="Picture 26" descr="Folie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7459" y="1908175"/>
            <a:ext cx="4104542" cy="3078163"/>
          </a:xfrm>
          <a:prstGeom prst="rect">
            <a:avLst/>
          </a:prstGeom>
          <a:noFill/>
          <a:ln w="254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7" name="Text Box 14"/>
          <p:cNvSpPr txBox="1">
            <a:spLocks noChangeArrowheads="1"/>
          </p:cNvSpPr>
          <p:nvPr/>
        </p:nvSpPr>
        <p:spPr bwMode="auto">
          <a:xfrm>
            <a:off x="5046784" y="1908179"/>
            <a:ext cx="3815862" cy="708025"/>
          </a:xfrm>
          <a:prstGeom prst="rect">
            <a:avLst/>
          </a:prstGeom>
          <a:solidFill>
            <a:schemeClr val="bg1">
              <a:alpha val="85000"/>
            </a:schemeClr>
          </a:solidFill>
          <a:ln w="25400">
            <a:solidFill>
              <a:srgbClr val="000000"/>
            </a:solidFill>
          </a:ln>
          <a:effectLst>
            <a:outerShdw blurRad="50800" dist="38100" dir="2700000" algn="tl" rotWithShape="0">
              <a:prstClr val="black">
                <a:alpha val="40000"/>
              </a:prstClr>
            </a:outerShdw>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fontAlgn="base">
              <a:lnSpc>
                <a:spcPts val="2300"/>
              </a:lnSpc>
              <a:spcBef>
                <a:spcPct val="0"/>
              </a:spcBef>
              <a:spcAft>
                <a:spcPct val="0"/>
              </a:spcAft>
              <a:buClr>
                <a:srgbClr val="FFFFFF"/>
              </a:buClr>
              <a:defRPr/>
            </a:pPr>
            <a:r>
              <a:rPr kumimoji="1" lang="en-US" sz="2000" dirty="0" smtClean="0">
                <a:solidFill>
                  <a:srgbClr val="FF0000"/>
                </a:solidFill>
              </a:rPr>
              <a:t>n + </a:t>
            </a:r>
            <a:r>
              <a:rPr kumimoji="1" lang="en-US" sz="2000" baseline="30000" dirty="0" smtClean="0">
                <a:solidFill>
                  <a:srgbClr val="FF0000"/>
                </a:solidFill>
              </a:rPr>
              <a:t>6</a:t>
            </a:r>
            <a:r>
              <a:rPr kumimoji="1" lang="en-US" sz="2000" dirty="0" smtClean="0">
                <a:solidFill>
                  <a:srgbClr val="FF0000"/>
                </a:solidFill>
              </a:rPr>
              <a:t>Li </a:t>
            </a:r>
            <a:r>
              <a:rPr kumimoji="1" lang="en-US" sz="2000" dirty="0" smtClean="0">
                <a:solidFill>
                  <a:srgbClr val="FF0000"/>
                </a:solidFill>
                <a:sym typeface="Symbol" pitchFamily="18" charset="2"/>
              </a:rPr>
              <a:t></a:t>
            </a:r>
            <a:r>
              <a:rPr kumimoji="1" lang="en-US" sz="2000" dirty="0" smtClean="0">
                <a:solidFill>
                  <a:srgbClr val="FF0000"/>
                </a:solidFill>
              </a:rPr>
              <a:t> T + </a:t>
            </a:r>
            <a:r>
              <a:rPr kumimoji="1" lang="en-US" sz="2000" baseline="30000" dirty="0" smtClean="0">
                <a:solidFill>
                  <a:srgbClr val="FF0000"/>
                </a:solidFill>
              </a:rPr>
              <a:t>4</a:t>
            </a:r>
            <a:r>
              <a:rPr kumimoji="1" lang="en-US" sz="2000" dirty="0" smtClean="0">
                <a:solidFill>
                  <a:srgbClr val="FF0000"/>
                </a:solidFill>
              </a:rPr>
              <a:t>He +      4.8 MeV</a:t>
            </a:r>
          </a:p>
          <a:p>
            <a:pPr algn="ctr" defTabSz="914400" fontAlgn="base">
              <a:lnSpc>
                <a:spcPts val="2300"/>
              </a:lnSpc>
              <a:spcBef>
                <a:spcPct val="0"/>
              </a:spcBef>
              <a:spcAft>
                <a:spcPct val="0"/>
              </a:spcAft>
              <a:buClr>
                <a:srgbClr val="FFFFFF"/>
              </a:buClr>
              <a:defRPr/>
            </a:pPr>
            <a:r>
              <a:rPr kumimoji="1" lang="en-US" sz="2000" dirty="0" smtClean="0">
                <a:solidFill>
                  <a:srgbClr val="FF0000"/>
                </a:solidFill>
              </a:rPr>
              <a:t>n + </a:t>
            </a:r>
            <a:r>
              <a:rPr kumimoji="1" lang="en-US" sz="2000" baseline="30000" dirty="0" smtClean="0">
                <a:solidFill>
                  <a:srgbClr val="FF0000"/>
                </a:solidFill>
              </a:rPr>
              <a:t>7</a:t>
            </a:r>
            <a:r>
              <a:rPr kumimoji="1" lang="en-US" sz="2000" dirty="0" smtClean="0">
                <a:solidFill>
                  <a:srgbClr val="FF0000"/>
                </a:solidFill>
              </a:rPr>
              <a:t>Li </a:t>
            </a:r>
            <a:r>
              <a:rPr kumimoji="1" lang="en-US" sz="2000" dirty="0" smtClean="0">
                <a:solidFill>
                  <a:srgbClr val="FF0000"/>
                </a:solidFill>
                <a:sym typeface="Symbol" pitchFamily="18" charset="2"/>
              </a:rPr>
              <a:t></a:t>
            </a:r>
            <a:r>
              <a:rPr kumimoji="1" lang="en-US" sz="2000" dirty="0" smtClean="0">
                <a:solidFill>
                  <a:srgbClr val="FF0000"/>
                </a:solidFill>
              </a:rPr>
              <a:t> T + </a:t>
            </a:r>
            <a:r>
              <a:rPr kumimoji="1" lang="en-US" sz="2000" baseline="30000" dirty="0" smtClean="0">
                <a:solidFill>
                  <a:srgbClr val="FF0000"/>
                </a:solidFill>
              </a:rPr>
              <a:t>4</a:t>
            </a:r>
            <a:r>
              <a:rPr kumimoji="1" lang="en-US" sz="2000" dirty="0" smtClean="0">
                <a:solidFill>
                  <a:srgbClr val="FF0000"/>
                </a:solidFill>
              </a:rPr>
              <a:t>He + n</a:t>
            </a:r>
            <a:r>
              <a:rPr kumimoji="1" lang="en-US" sz="2000" baseline="30000" dirty="0" smtClean="0">
                <a:solidFill>
                  <a:srgbClr val="FF0000"/>
                </a:solidFill>
              </a:rPr>
              <a:t> </a:t>
            </a:r>
            <a:r>
              <a:rPr kumimoji="1" lang="en-US" sz="2000" dirty="0" smtClean="0">
                <a:solidFill>
                  <a:srgbClr val="FF0000"/>
                </a:solidFill>
              </a:rPr>
              <a:t>- 2.5 MeV</a:t>
            </a:r>
          </a:p>
        </p:txBody>
      </p:sp>
      <p:sp>
        <p:nvSpPr>
          <p:cNvPr id="8" name="Oval 7"/>
          <p:cNvSpPr/>
          <p:nvPr/>
        </p:nvSpPr>
        <p:spPr bwMode="auto">
          <a:xfrm>
            <a:off x="5940669" y="4868863"/>
            <a:ext cx="863112" cy="863600"/>
          </a:xfrm>
          <a:prstGeom prst="ellipse">
            <a:avLst/>
          </a:prstGeom>
          <a:noFill/>
          <a:ln w="254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txBody>
          <a:bodyPr/>
          <a:lstStyle/>
          <a:p>
            <a:pPr algn="just" defTabSz="914400" eaLnBrk="0" fontAlgn="base" hangingPunct="0">
              <a:lnSpc>
                <a:spcPts val="2300"/>
              </a:lnSpc>
              <a:spcBef>
                <a:spcPct val="0"/>
              </a:spcBef>
              <a:spcAft>
                <a:spcPct val="0"/>
              </a:spcAft>
              <a:buClr>
                <a:srgbClr val="FFFFFF"/>
              </a:buClr>
              <a:defRPr/>
            </a:pPr>
            <a:endParaRPr kumimoji="1" lang="en-GB" sz="1600" b="1">
              <a:solidFill>
                <a:srgbClr val="FF0000"/>
              </a:solidFill>
            </a:endParaRPr>
          </a:p>
        </p:txBody>
      </p:sp>
      <p:sp>
        <p:nvSpPr>
          <p:cNvPr id="9" name="Rectangle 2"/>
          <p:cNvSpPr>
            <a:spLocks noChangeArrowheads="1"/>
          </p:cNvSpPr>
          <p:nvPr/>
        </p:nvSpPr>
        <p:spPr bwMode="auto">
          <a:xfrm>
            <a:off x="304800" y="0"/>
            <a:ext cx="85344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cs typeface="+mn-cs"/>
              </a:rPr>
              <a:t>Tritium Breeding - Test Blanket Modules</a:t>
            </a:r>
            <a:endParaRPr lang="en-US" sz="3000" b="1" dirty="0">
              <a:solidFill>
                <a:srgbClr val="000090"/>
              </a:solidFill>
              <a:latin typeface="Arial" charset="0"/>
              <a:cs typeface="+mn-cs"/>
            </a:endParaRPr>
          </a:p>
        </p:txBody>
      </p:sp>
    </p:spTree>
    <p:extLst>
      <p:ext uri="{BB962C8B-B14F-4D97-AF65-F5344CB8AC3E}">
        <p14:creationId xmlns:p14="http://schemas.microsoft.com/office/powerpoint/2010/main" xmlns="" val="18014208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ChangeArrowheads="1"/>
          </p:cNvSpPr>
          <p:nvPr/>
        </p:nvSpPr>
        <p:spPr bwMode="auto">
          <a:xfrm>
            <a:off x="272256" y="1"/>
            <a:ext cx="8599488"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sz="3200" b="1" dirty="0" smtClean="0">
                <a:solidFill>
                  <a:srgbClr val="000090"/>
                </a:solidFill>
                <a:latin typeface="Arial" pitchFamily="34" charset="0"/>
                <a:cs typeface="Arial" pitchFamily="34" charset="0"/>
              </a:rPr>
              <a:t>Robotics and Remote Handling</a:t>
            </a:r>
            <a:endParaRPr lang="en-US" sz="3200" b="1" dirty="0">
              <a:solidFill>
                <a:srgbClr val="000090"/>
              </a:solidFill>
              <a:latin typeface="Arial" pitchFamily="34" charset="0"/>
              <a:cs typeface="Arial" pitchFamily="34" charset="0"/>
            </a:endParaRPr>
          </a:p>
        </p:txBody>
      </p:sp>
      <p:pic>
        <p:nvPicPr>
          <p:cNvPr id="14" name="Picture 4" descr="C:\Users\arnouxr\Documents\Work\En Cours\ASSEMBLY TOOLS\section_lifting_tool_01_black.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58615" y="584323"/>
            <a:ext cx="3713210" cy="4397984"/>
          </a:xfrm>
          <a:prstGeom prst="rect">
            <a:avLst/>
          </a:prstGeom>
          <a:solidFill>
            <a:schemeClr val="tx1">
              <a:lumMod val="50000"/>
              <a:lumOff val="50000"/>
              <a:alpha val="92000"/>
            </a:schemeClr>
          </a:solidFill>
          <a:ln w="3175">
            <a:solidFill>
              <a:srgbClr val="FFC000"/>
            </a:solidFill>
          </a:ln>
          <a:extLst/>
        </p:spPr>
      </p:pic>
      <p:pic>
        <p:nvPicPr>
          <p:cNvPr id="15" name="Picture 2" descr="J:\DATA 2015\VTT_OK\PHOTOS\SMALLER FOR WEB\JPEG\VERY SMALL\Mag_VTT_small_for_web.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l="3060" r="3062"/>
          <a:stretch/>
        </p:blipFill>
        <p:spPr bwMode="auto">
          <a:xfrm>
            <a:off x="3851920" y="1633845"/>
            <a:ext cx="5217182" cy="2454490"/>
          </a:xfrm>
          <a:prstGeom prst="rect">
            <a:avLst/>
          </a:prstGeom>
          <a:solidFill>
            <a:schemeClr val="tx1">
              <a:lumMod val="50000"/>
              <a:lumOff val="50000"/>
              <a:alpha val="92000"/>
            </a:schemeClr>
          </a:solidFill>
          <a:ln w="3175">
            <a:solidFill>
              <a:srgbClr val="FFC000"/>
            </a:solidFill>
          </a:ln>
          <a:extLst/>
        </p:spPr>
      </p:pic>
      <p:sp>
        <p:nvSpPr>
          <p:cNvPr id="13" name="Rectangle 12"/>
          <p:cNvSpPr/>
          <p:nvPr/>
        </p:nvSpPr>
        <p:spPr>
          <a:xfrm>
            <a:off x="238841" y="5036337"/>
            <a:ext cx="8666319" cy="1200329"/>
          </a:xfrm>
          <a:prstGeom prst="rect">
            <a:avLst/>
          </a:prstGeom>
          <a:solidFill>
            <a:srgbClr val="D9D9D9"/>
          </a:solidFill>
          <a:ln w="3175">
            <a:solidFill>
              <a:srgbClr val="FFFFFF"/>
            </a:solidFill>
          </a:ln>
        </p:spPr>
        <p:txBody>
          <a:bodyPr wrap="square" rtlCol="0">
            <a:spAutoFit/>
          </a:bodyPr>
          <a:lstStyle/>
          <a:p>
            <a:r>
              <a:rPr lang="en-US" sz="1800" b="1" dirty="0">
                <a:solidFill>
                  <a:srgbClr val="000090"/>
                </a:solidFill>
                <a:latin typeface="Arial" panose="020B0604020202020204" pitchFamily="34" charset="0"/>
                <a:cs typeface="Arial" panose="020B0604020202020204" pitchFamily="34" charset="0"/>
              </a:rPr>
              <a:t>Due to the massive size of the ITER Tokamak components, as well as the intense neutron flux that will occur during operations, the ITER machine has required the development of  cutting-edge robotics and remote handling tools, which will be used in both the assembly and operational </a:t>
            </a:r>
            <a:r>
              <a:rPr lang="en-US" sz="1800" b="1" dirty="0" smtClean="0">
                <a:solidFill>
                  <a:srgbClr val="000090"/>
                </a:solidFill>
                <a:latin typeface="Arial" panose="020B0604020202020204" pitchFamily="34" charset="0"/>
                <a:cs typeface="Arial" panose="020B0604020202020204" pitchFamily="34" charset="0"/>
              </a:rPr>
              <a:t>phases</a:t>
            </a:r>
            <a:endParaRPr lang="en-GB" sz="1800" b="1" dirty="0">
              <a:solidFill>
                <a:srgbClr val="000090"/>
              </a:solidFill>
              <a:latin typeface="Arial" panose="020B0604020202020204" pitchFamily="34" charset="0"/>
              <a:cs typeface="Arial" panose="020B0604020202020204" pitchFamily="34" charset="0"/>
            </a:endParaRPr>
          </a:p>
        </p:txBody>
      </p:sp>
      <p:sp>
        <p:nvSpPr>
          <p:cNvPr id="6" name="Rectangle 5"/>
          <p:cNvSpPr/>
          <p:nvPr/>
        </p:nvSpPr>
        <p:spPr>
          <a:xfrm>
            <a:off x="2699792" y="576844"/>
            <a:ext cx="6444208" cy="584776"/>
          </a:xfrm>
          <a:prstGeom prst="rect">
            <a:avLst/>
          </a:prstGeom>
          <a:solidFill>
            <a:srgbClr val="D9D9D9"/>
          </a:solidFill>
          <a:ln w="3175">
            <a:noFill/>
          </a:ln>
        </p:spPr>
        <p:txBody>
          <a:bodyPr wrap="square" rtlCol="0">
            <a:spAutoFit/>
          </a:bodyPr>
          <a:lstStyle/>
          <a:p>
            <a:pPr algn="ctr"/>
            <a:r>
              <a:rPr lang="en-GB" sz="1600" b="1" dirty="0" smtClean="0">
                <a:solidFill>
                  <a:srgbClr val="000090"/>
                </a:solidFill>
                <a:latin typeface="Arial" panose="020B0604020202020204" pitchFamily="34" charset="0"/>
                <a:cs typeface="Arial" panose="020B0604020202020204" pitchFamily="34" charset="0"/>
              </a:rPr>
              <a:t>Sector Sub-Assembly Tool (SSAT):</a:t>
            </a:r>
          </a:p>
          <a:p>
            <a:pPr algn="ctr"/>
            <a:r>
              <a:rPr lang="en-GB" sz="1600" b="1" dirty="0" smtClean="0">
                <a:solidFill>
                  <a:srgbClr val="000090"/>
                </a:solidFill>
                <a:latin typeface="Arial" panose="020B0604020202020204" pitchFamily="34" charset="0"/>
                <a:cs typeface="Arial" panose="020B0604020202020204" pitchFamily="34" charset="0"/>
              </a:rPr>
              <a:t>1</a:t>
            </a:r>
            <a:r>
              <a:rPr lang="en-GB" sz="1600" b="1" baseline="30000" dirty="0" smtClean="0">
                <a:solidFill>
                  <a:srgbClr val="000090"/>
                </a:solidFill>
                <a:latin typeface="Arial" panose="020B0604020202020204" pitchFamily="34" charset="0"/>
                <a:cs typeface="Arial" panose="020B0604020202020204" pitchFamily="34" charset="0"/>
              </a:rPr>
              <a:t>st</a:t>
            </a:r>
            <a:r>
              <a:rPr lang="en-GB" sz="1600" b="1" dirty="0" smtClean="0">
                <a:solidFill>
                  <a:srgbClr val="000090"/>
                </a:solidFill>
                <a:latin typeface="Arial" panose="020B0604020202020204" pitchFamily="34" charset="0"/>
                <a:cs typeface="Arial" panose="020B0604020202020204" pitchFamily="34" charset="0"/>
              </a:rPr>
              <a:t> </a:t>
            </a:r>
            <a:r>
              <a:rPr lang="en-GB" sz="1600" dirty="0" smtClean="0">
                <a:solidFill>
                  <a:srgbClr val="000090"/>
                </a:solidFill>
                <a:latin typeface="Arial" panose="020B0604020202020204" pitchFamily="34" charset="0"/>
                <a:cs typeface="Arial" panose="020B0604020202020204" pitchFamily="34" charset="0"/>
              </a:rPr>
              <a:t>SSAT</a:t>
            </a:r>
            <a:r>
              <a:rPr lang="en-GB" sz="1600" b="1" dirty="0" smtClean="0">
                <a:solidFill>
                  <a:srgbClr val="000090"/>
                </a:solidFill>
                <a:latin typeface="Arial" panose="020B0604020202020204" pitchFamily="34" charset="0"/>
                <a:cs typeface="Arial" panose="020B0604020202020204" pitchFamily="34" charset="0"/>
              </a:rPr>
              <a:t> </a:t>
            </a:r>
            <a:r>
              <a:rPr lang="en-GB" sz="1600" dirty="0" smtClean="0">
                <a:solidFill>
                  <a:srgbClr val="000090"/>
                </a:solidFill>
                <a:latin typeface="Arial" panose="020B0604020202020204" pitchFamily="34" charset="0"/>
                <a:cs typeface="Arial" panose="020B0604020202020204" pitchFamily="34" charset="0"/>
              </a:rPr>
              <a:t>delivered</a:t>
            </a:r>
            <a:r>
              <a:rPr lang="en-GB" sz="1600" b="1" dirty="0" smtClean="0">
                <a:solidFill>
                  <a:srgbClr val="000090"/>
                </a:solidFill>
                <a:latin typeface="Arial" panose="020B0604020202020204" pitchFamily="34" charset="0"/>
                <a:cs typeface="Arial" panose="020B0604020202020204" pitchFamily="34" charset="0"/>
              </a:rPr>
              <a:t> by KO DA to ITER and being installed on=site</a:t>
            </a:r>
            <a:endParaRPr lang="en-GB" sz="1600" b="1" dirty="0">
              <a:solidFill>
                <a:srgbClr val="000090"/>
              </a:solidFill>
              <a:latin typeface="Arial" panose="020B0604020202020204" pitchFamily="34" charset="0"/>
              <a:cs typeface="Arial" panose="020B0604020202020204" pitchFamily="34" charset="0"/>
            </a:endParaRPr>
          </a:p>
        </p:txBody>
      </p:sp>
      <p:sp>
        <p:nvSpPr>
          <p:cNvPr id="7" name="Rectangle 6"/>
          <p:cNvSpPr/>
          <p:nvPr/>
        </p:nvSpPr>
        <p:spPr>
          <a:xfrm>
            <a:off x="4275058" y="4070321"/>
            <a:ext cx="4465416" cy="584776"/>
          </a:xfrm>
          <a:prstGeom prst="rect">
            <a:avLst/>
          </a:prstGeom>
          <a:solidFill>
            <a:srgbClr val="D9D9D9"/>
          </a:solidFill>
          <a:ln w="3175">
            <a:noFill/>
          </a:ln>
        </p:spPr>
        <p:txBody>
          <a:bodyPr wrap="square" rtlCol="0">
            <a:spAutoFit/>
          </a:bodyPr>
          <a:lstStyle/>
          <a:p>
            <a:pPr algn="ctr"/>
            <a:r>
              <a:rPr lang="en-GB" sz="1600" b="1" dirty="0" smtClean="0">
                <a:solidFill>
                  <a:srgbClr val="000090"/>
                </a:solidFill>
                <a:latin typeface="Arial" panose="020B0604020202020204" pitchFamily="34" charset="0"/>
                <a:cs typeface="Arial" panose="020B0604020202020204" pitchFamily="34" charset="0"/>
              </a:rPr>
              <a:t>Divertor Cassette Remote Handling facilit</a:t>
            </a:r>
            <a:r>
              <a:rPr lang="en-GB" sz="1600" dirty="0" smtClean="0">
                <a:solidFill>
                  <a:srgbClr val="000090"/>
                </a:solidFill>
                <a:latin typeface="Arial" panose="020B0604020202020204" pitchFamily="34" charset="0"/>
                <a:cs typeface="Arial" panose="020B0604020202020204" pitchFamily="34" charset="0"/>
              </a:rPr>
              <a:t>y being tested in EU (Finland)</a:t>
            </a:r>
            <a:endParaRPr lang="en-GB" sz="1600" b="1" dirty="0">
              <a:solidFill>
                <a:srgbClr val="000090"/>
              </a:solidFill>
              <a:latin typeface="Arial" panose="020B0604020202020204" pitchFamily="34" charset="0"/>
              <a:cs typeface="Arial" panose="020B0604020202020204" pitchFamily="34" charset="0"/>
            </a:endParaRPr>
          </a:p>
        </p:txBody>
      </p:sp>
      <p:pic>
        <p:nvPicPr>
          <p:cNvPr id="8" name="Picture 12"/>
          <p:cNvPicPr preferRelativeResize="0">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32440" y="1268760"/>
            <a:ext cx="552450" cy="341313"/>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preferRelativeResize="0">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0923" y="582491"/>
            <a:ext cx="549275" cy="338138"/>
          </a:xfrm>
          <a:prstGeom prst="rect">
            <a:avLst/>
          </a:prstGeom>
          <a:noFill/>
          <a:ln w="9525">
            <a:solidFill>
              <a:schemeClr val="bg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156119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04800" y="2879080"/>
            <a:ext cx="8534400" cy="10998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GB" sz="4000" dirty="0">
                <a:solidFill>
                  <a:srgbClr val="000090"/>
                </a:solidFill>
                <a:latin typeface="Arial"/>
                <a:cs typeface="Arial"/>
              </a:rPr>
              <a:t>Fusion power production in </a:t>
            </a:r>
            <a:r>
              <a:rPr lang="en-GB" sz="4000" dirty="0" smtClean="0">
                <a:solidFill>
                  <a:srgbClr val="000090"/>
                </a:solidFill>
                <a:latin typeface="Arial"/>
                <a:cs typeface="Arial"/>
              </a:rPr>
              <a:t>ITER</a:t>
            </a:r>
          </a:p>
        </p:txBody>
      </p:sp>
    </p:spTree>
    <p:extLst>
      <p:ext uri="{BB962C8B-B14F-4D97-AF65-F5344CB8AC3E}">
        <p14:creationId xmlns:p14="http://schemas.microsoft.com/office/powerpoint/2010/main" xmlns="" val="19984812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81038"/>
            <a:ext cx="9144000" cy="556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5" name="Oval 11"/>
          <p:cNvSpPr>
            <a:spLocks noChangeArrowheads="1"/>
          </p:cNvSpPr>
          <p:nvPr/>
        </p:nvSpPr>
        <p:spPr bwMode="auto">
          <a:xfrm>
            <a:off x="4715913" y="1268199"/>
            <a:ext cx="1152181" cy="1080428"/>
          </a:xfrm>
          <a:prstGeom prst="ellipse">
            <a:avLst/>
          </a:prstGeom>
          <a:noFill/>
          <a:ln w="19050" algn="ctr">
            <a:solidFill>
              <a:srgbClr val="FFFFFF"/>
            </a:solidFill>
            <a:prstDash val="sysDash"/>
            <a:round/>
            <a:headEnd/>
            <a:tailEnd/>
          </a:ln>
          <a:extLst>
            <a:ext uri="{909E8E84-426E-40dd-AFC4-6F175D3DCCD1}">
              <a14:hiddenFill xmlns:a14="http://schemas.microsoft.com/office/drawing/2010/main" xmlns="">
                <a:solidFill>
                  <a:schemeClr val="accent1"/>
                </a:solidFill>
              </a14:hiddenFill>
            </a:ext>
          </a:extLst>
        </p:spPr>
        <p:txBody>
          <a:bodyPr anchor="ctr"/>
          <a:lstStyle>
            <a:lvl1pPr>
              <a:defRPr kumimoji="1" sz="4000" b="1">
                <a:solidFill>
                  <a:schemeClr val="tx1"/>
                </a:solidFill>
                <a:latin typeface="Arial" pitchFamily="34" charset="0"/>
              </a:defRPr>
            </a:lvl1pPr>
            <a:lvl2pPr marL="742950" indent="-285750">
              <a:defRPr kumimoji="1" sz="4000" b="1">
                <a:solidFill>
                  <a:schemeClr val="tx1"/>
                </a:solidFill>
                <a:latin typeface="Arial" pitchFamily="34" charset="0"/>
              </a:defRPr>
            </a:lvl2pPr>
            <a:lvl3pPr marL="1143000" indent="-228600">
              <a:defRPr kumimoji="1" sz="4000" b="1">
                <a:solidFill>
                  <a:schemeClr val="tx1"/>
                </a:solidFill>
                <a:latin typeface="Arial" pitchFamily="34" charset="0"/>
              </a:defRPr>
            </a:lvl3pPr>
            <a:lvl4pPr marL="1600200" indent="-228600">
              <a:defRPr kumimoji="1" sz="4000" b="1">
                <a:solidFill>
                  <a:schemeClr val="tx1"/>
                </a:solidFill>
                <a:latin typeface="Arial" pitchFamily="34" charset="0"/>
              </a:defRPr>
            </a:lvl4pPr>
            <a:lvl5pPr marL="2057400" indent="-228600">
              <a:defRPr kumimoji="1" sz="4000" b="1">
                <a:solidFill>
                  <a:schemeClr val="tx1"/>
                </a:solidFill>
                <a:latin typeface="Arial" pitchFamily="34" charset="0"/>
              </a:defRPr>
            </a:lvl5pPr>
            <a:lvl6pPr marL="25146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6pPr>
            <a:lvl7pPr marL="29718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7pPr>
            <a:lvl8pPr marL="34290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8pPr>
            <a:lvl9pPr marL="38862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9pPr>
          </a:lstStyle>
          <a:p>
            <a:pPr algn="ctr"/>
            <a:endParaRPr lang="fr-FR" altLang="en-US" sz="1600">
              <a:solidFill>
                <a:srgbClr val="FFFFFF"/>
              </a:solidFill>
            </a:endParaRPr>
          </a:p>
        </p:txBody>
      </p:sp>
      <p:sp>
        <p:nvSpPr>
          <p:cNvPr id="12" name="TextBox 11"/>
          <p:cNvSpPr txBox="1"/>
          <p:nvPr/>
        </p:nvSpPr>
        <p:spPr bwMode="auto">
          <a:xfrm>
            <a:off x="5723792" y="908056"/>
            <a:ext cx="2592623" cy="400110"/>
          </a:xfrm>
          <a:prstGeom prst="rect">
            <a:avLst/>
          </a:prstGeom>
          <a:solidFill>
            <a:srgbClr val="FFFFFF">
              <a:alpha val="90000"/>
            </a:srgbClr>
          </a:solidFill>
          <a:ln w="25400">
            <a:solidFill>
              <a:srgbClr val="000000"/>
            </a:solidFill>
          </a:ln>
          <a:effectLst>
            <a:outerShdw blurRad="50800" dist="38100" dir="2700000" algn="tl" rotWithShape="0">
              <a:prstClr val="black">
                <a:alpha val="40000"/>
              </a:prstClr>
            </a:outerShdw>
          </a:effectLst>
        </p:spPr>
        <p:txBody>
          <a:bodyPr wrap="square">
            <a:spAutoFit/>
          </a:bodyPr>
          <a:lstStyle/>
          <a:p>
            <a:pPr algn="ctr">
              <a:defRPr/>
            </a:pPr>
            <a:r>
              <a:rPr lang="en-US" sz="2000" dirty="0">
                <a:solidFill>
                  <a:srgbClr val="000000"/>
                </a:solidFill>
                <a:latin typeface="Arial"/>
                <a:cs typeface="Arial"/>
              </a:rPr>
              <a:t>POWER SUPPLIES</a:t>
            </a:r>
            <a:endParaRPr lang="en-GB" sz="2000" dirty="0">
              <a:solidFill>
                <a:srgbClr val="000000"/>
              </a:solidFill>
              <a:latin typeface="Arial"/>
              <a:cs typeface="Arial"/>
            </a:endParaRPr>
          </a:p>
        </p:txBody>
      </p:sp>
      <p:sp>
        <p:nvSpPr>
          <p:cNvPr id="13323" name="Oval 11"/>
          <p:cNvSpPr>
            <a:spLocks noChangeArrowheads="1"/>
          </p:cNvSpPr>
          <p:nvPr/>
        </p:nvSpPr>
        <p:spPr bwMode="auto">
          <a:xfrm>
            <a:off x="2707982" y="1924843"/>
            <a:ext cx="1512236" cy="1440574"/>
          </a:xfrm>
          <a:prstGeom prst="ellipse">
            <a:avLst/>
          </a:prstGeom>
          <a:noFill/>
          <a:ln w="19050" algn="ctr">
            <a:solidFill>
              <a:schemeClr val="bg1"/>
            </a:solidFill>
            <a:prstDash val="sysDash"/>
            <a:round/>
            <a:headEnd/>
            <a:tailEnd/>
          </a:ln>
          <a:extLst>
            <a:ext uri="{909E8E84-426E-40dd-AFC4-6F175D3DCCD1}">
              <a14:hiddenFill xmlns:a14="http://schemas.microsoft.com/office/drawing/2010/main" xmlns="">
                <a:solidFill>
                  <a:schemeClr val="accent1"/>
                </a:solidFill>
              </a14:hiddenFill>
            </a:ext>
          </a:extLst>
        </p:spPr>
        <p:txBody>
          <a:bodyPr anchor="ctr"/>
          <a:lstStyle>
            <a:lvl1pPr>
              <a:defRPr kumimoji="1" sz="4000" b="1">
                <a:solidFill>
                  <a:schemeClr val="tx1"/>
                </a:solidFill>
                <a:latin typeface="Arial" pitchFamily="34" charset="0"/>
              </a:defRPr>
            </a:lvl1pPr>
            <a:lvl2pPr marL="742950" indent="-285750">
              <a:defRPr kumimoji="1" sz="4000" b="1">
                <a:solidFill>
                  <a:schemeClr val="tx1"/>
                </a:solidFill>
                <a:latin typeface="Arial" pitchFamily="34" charset="0"/>
              </a:defRPr>
            </a:lvl2pPr>
            <a:lvl3pPr marL="1143000" indent="-228600">
              <a:defRPr kumimoji="1" sz="4000" b="1">
                <a:solidFill>
                  <a:schemeClr val="tx1"/>
                </a:solidFill>
                <a:latin typeface="Arial" pitchFamily="34" charset="0"/>
              </a:defRPr>
            </a:lvl3pPr>
            <a:lvl4pPr marL="1600200" indent="-228600">
              <a:defRPr kumimoji="1" sz="4000" b="1">
                <a:solidFill>
                  <a:schemeClr val="tx1"/>
                </a:solidFill>
                <a:latin typeface="Arial" pitchFamily="34" charset="0"/>
              </a:defRPr>
            </a:lvl4pPr>
            <a:lvl5pPr marL="2057400" indent="-228600">
              <a:defRPr kumimoji="1" sz="4000" b="1">
                <a:solidFill>
                  <a:schemeClr val="tx1"/>
                </a:solidFill>
                <a:latin typeface="Arial" pitchFamily="34" charset="0"/>
              </a:defRPr>
            </a:lvl5pPr>
            <a:lvl6pPr marL="25146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6pPr>
            <a:lvl7pPr marL="29718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7pPr>
            <a:lvl8pPr marL="34290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8pPr>
            <a:lvl9pPr marL="38862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9pPr>
          </a:lstStyle>
          <a:p>
            <a:pPr algn="ctr"/>
            <a:endParaRPr lang="fr-FR" altLang="en-US" sz="1600">
              <a:solidFill>
                <a:srgbClr val="FFFFFF"/>
              </a:solidFill>
            </a:endParaRPr>
          </a:p>
        </p:txBody>
      </p:sp>
      <p:sp>
        <p:nvSpPr>
          <p:cNvPr id="17" name="TextBox 16"/>
          <p:cNvSpPr txBox="1"/>
          <p:nvPr/>
        </p:nvSpPr>
        <p:spPr bwMode="auto">
          <a:xfrm>
            <a:off x="539262" y="1555756"/>
            <a:ext cx="2448657" cy="707886"/>
          </a:xfrm>
          <a:prstGeom prst="rect">
            <a:avLst/>
          </a:prstGeom>
          <a:solidFill>
            <a:srgbClr val="FFFFFF">
              <a:alpha val="90000"/>
            </a:srgbClr>
          </a:solidFill>
          <a:ln w="25400">
            <a:solidFill>
              <a:srgbClr val="000000"/>
            </a:solidFill>
          </a:ln>
          <a:effectLst>
            <a:outerShdw blurRad="50800" dist="38100" dir="2700000" algn="tl" rotWithShape="0">
              <a:prstClr val="black">
                <a:alpha val="40000"/>
              </a:prstClr>
            </a:outerShdw>
          </a:effectLst>
        </p:spPr>
        <p:txBody>
          <a:bodyPr>
            <a:spAutoFit/>
          </a:bodyPr>
          <a:lstStyle/>
          <a:p>
            <a:pPr algn="ctr">
              <a:defRPr/>
            </a:pPr>
            <a:r>
              <a:rPr lang="en-US" sz="2000" dirty="0">
                <a:latin typeface="Arial"/>
                <a:cs typeface="Arial"/>
              </a:rPr>
              <a:t>TOKAMAK BUILDING</a:t>
            </a:r>
            <a:endParaRPr lang="en-GB" sz="2000" dirty="0">
              <a:latin typeface="Arial"/>
              <a:cs typeface="Arial"/>
            </a:endParaRPr>
          </a:p>
        </p:txBody>
      </p:sp>
      <p:sp>
        <p:nvSpPr>
          <p:cNvPr id="13321" name="Oval 11"/>
          <p:cNvSpPr>
            <a:spLocks noChangeArrowheads="1"/>
          </p:cNvSpPr>
          <p:nvPr/>
        </p:nvSpPr>
        <p:spPr bwMode="auto">
          <a:xfrm>
            <a:off x="3851776" y="3140945"/>
            <a:ext cx="1512236" cy="1440574"/>
          </a:xfrm>
          <a:prstGeom prst="ellipse">
            <a:avLst/>
          </a:prstGeom>
          <a:noFill/>
          <a:ln w="19050" algn="ctr">
            <a:solidFill>
              <a:srgbClr val="FFFFFF"/>
            </a:solidFill>
            <a:prstDash val="sysDash"/>
            <a:round/>
            <a:headEnd/>
            <a:tailEnd/>
          </a:ln>
          <a:extLst>
            <a:ext uri="{909E8E84-426E-40dd-AFC4-6F175D3DCCD1}">
              <a14:hiddenFill xmlns:a14="http://schemas.microsoft.com/office/drawing/2010/main" xmlns="">
                <a:solidFill>
                  <a:schemeClr val="accent1"/>
                </a:solidFill>
              </a14:hiddenFill>
            </a:ext>
          </a:extLst>
        </p:spPr>
        <p:txBody>
          <a:bodyPr anchor="ctr"/>
          <a:lstStyle>
            <a:lvl1pPr>
              <a:defRPr kumimoji="1" sz="4000" b="1">
                <a:solidFill>
                  <a:schemeClr val="tx1"/>
                </a:solidFill>
                <a:latin typeface="Arial" pitchFamily="34" charset="0"/>
              </a:defRPr>
            </a:lvl1pPr>
            <a:lvl2pPr marL="742950" indent="-285750">
              <a:defRPr kumimoji="1" sz="4000" b="1">
                <a:solidFill>
                  <a:schemeClr val="tx1"/>
                </a:solidFill>
                <a:latin typeface="Arial" pitchFamily="34" charset="0"/>
              </a:defRPr>
            </a:lvl2pPr>
            <a:lvl3pPr marL="1143000" indent="-228600">
              <a:defRPr kumimoji="1" sz="4000" b="1">
                <a:solidFill>
                  <a:schemeClr val="tx1"/>
                </a:solidFill>
                <a:latin typeface="Arial" pitchFamily="34" charset="0"/>
              </a:defRPr>
            </a:lvl3pPr>
            <a:lvl4pPr marL="1600200" indent="-228600">
              <a:defRPr kumimoji="1" sz="4000" b="1">
                <a:solidFill>
                  <a:schemeClr val="tx1"/>
                </a:solidFill>
                <a:latin typeface="Arial" pitchFamily="34" charset="0"/>
              </a:defRPr>
            </a:lvl4pPr>
            <a:lvl5pPr marL="2057400" indent="-228600">
              <a:defRPr kumimoji="1" sz="4000" b="1">
                <a:solidFill>
                  <a:schemeClr val="tx1"/>
                </a:solidFill>
                <a:latin typeface="Arial" pitchFamily="34" charset="0"/>
              </a:defRPr>
            </a:lvl5pPr>
            <a:lvl6pPr marL="25146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6pPr>
            <a:lvl7pPr marL="29718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7pPr>
            <a:lvl8pPr marL="34290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8pPr>
            <a:lvl9pPr marL="38862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9pPr>
          </a:lstStyle>
          <a:p>
            <a:pPr algn="ctr"/>
            <a:endParaRPr lang="fr-FR" altLang="en-US" sz="1600">
              <a:solidFill>
                <a:srgbClr val="FFFFFF"/>
              </a:solidFill>
            </a:endParaRPr>
          </a:p>
        </p:txBody>
      </p:sp>
      <p:sp>
        <p:nvSpPr>
          <p:cNvPr id="21" name="TextBox 20"/>
          <p:cNvSpPr txBox="1"/>
          <p:nvPr/>
        </p:nvSpPr>
        <p:spPr bwMode="auto">
          <a:xfrm>
            <a:off x="3418744" y="4652970"/>
            <a:ext cx="2449400" cy="400110"/>
          </a:xfrm>
          <a:prstGeom prst="rect">
            <a:avLst/>
          </a:prstGeom>
          <a:solidFill>
            <a:srgbClr val="FFFFFF">
              <a:alpha val="90000"/>
            </a:srgbClr>
          </a:solidFill>
          <a:ln w="25400">
            <a:solidFill>
              <a:srgbClr val="000000"/>
            </a:solidFill>
          </a:ln>
          <a:effectLst>
            <a:outerShdw blurRad="50800" dist="38100" dir="2700000" algn="tl" rotWithShape="0">
              <a:prstClr val="black">
                <a:alpha val="40000"/>
              </a:prstClr>
            </a:outerShdw>
          </a:effectLst>
        </p:spPr>
        <p:txBody>
          <a:bodyPr wrap="square">
            <a:spAutoFit/>
          </a:bodyPr>
          <a:lstStyle/>
          <a:p>
            <a:pPr algn="ctr">
              <a:defRPr/>
            </a:pPr>
            <a:r>
              <a:rPr lang="en-US" sz="2000" dirty="0">
                <a:solidFill>
                  <a:srgbClr val="000000"/>
                </a:solidFill>
                <a:latin typeface="Arial"/>
                <a:cs typeface="Arial"/>
              </a:rPr>
              <a:t>OFFICE BUILDING</a:t>
            </a:r>
            <a:endParaRPr lang="en-GB" sz="2000" dirty="0">
              <a:solidFill>
                <a:srgbClr val="000000"/>
              </a:solidFill>
              <a:latin typeface="Arial"/>
              <a:cs typeface="Arial"/>
            </a:endParaRPr>
          </a:p>
        </p:txBody>
      </p:sp>
      <p:sp>
        <p:nvSpPr>
          <p:cNvPr id="13317" name="Rectangle 36"/>
          <p:cNvSpPr>
            <a:spLocks noChangeArrowheads="1"/>
          </p:cNvSpPr>
          <p:nvPr/>
        </p:nvSpPr>
        <p:spPr bwMode="auto">
          <a:xfrm>
            <a:off x="0" y="685802"/>
            <a:ext cx="3635896" cy="707886"/>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4000" b="1">
                <a:solidFill>
                  <a:schemeClr val="tx1"/>
                </a:solidFill>
                <a:latin typeface="Arial" pitchFamily="34" charset="0"/>
              </a:defRPr>
            </a:lvl1pPr>
            <a:lvl2pPr marL="742950" indent="-285750">
              <a:defRPr kumimoji="1" sz="4000" b="1">
                <a:solidFill>
                  <a:schemeClr val="tx1"/>
                </a:solidFill>
                <a:latin typeface="Arial" pitchFamily="34" charset="0"/>
              </a:defRPr>
            </a:lvl2pPr>
            <a:lvl3pPr marL="1143000" indent="-228600">
              <a:defRPr kumimoji="1" sz="4000" b="1">
                <a:solidFill>
                  <a:schemeClr val="tx1"/>
                </a:solidFill>
                <a:latin typeface="Arial" pitchFamily="34" charset="0"/>
              </a:defRPr>
            </a:lvl3pPr>
            <a:lvl4pPr marL="1600200" indent="-228600">
              <a:defRPr kumimoji="1" sz="4000" b="1">
                <a:solidFill>
                  <a:schemeClr val="tx1"/>
                </a:solidFill>
                <a:latin typeface="Arial" pitchFamily="34" charset="0"/>
              </a:defRPr>
            </a:lvl4pPr>
            <a:lvl5pPr marL="2057400" indent="-228600">
              <a:defRPr kumimoji="1" sz="4000" b="1">
                <a:solidFill>
                  <a:schemeClr val="tx1"/>
                </a:solidFill>
                <a:latin typeface="Arial" pitchFamily="34" charset="0"/>
              </a:defRPr>
            </a:lvl5pPr>
            <a:lvl6pPr marL="25146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6pPr>
            <a:lvl7pPr marL="29718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7pPr>
            <a:lvl8pPr marL="34290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8pPr>
            <a:lvl9pPr marL="38862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9pPr>
          </a:lstStyle>
          <a:p>
            <a:pPr algn="l" eaLnBrk="1" hangingPunct="1">
              <a:lnSpc>
                <a:spcPct val="100000"/>
              </a:lnSpc>
              <a:buClrTx/>
            </a:pPr>
            <a:r>
              <a:rPr kumimoji="0" lang="fr-FR" altLang="en-US" sz="2000" dirty="0">
                <a:solidFill>
                  <a:srgbClr val="FFFFFF"/>
                </a:solidFill>
                <a:ea typeface="ＭＳ Ｐゴシック" pitchFamily="34" charset="-128"/>
                <a:cs typeface="Arial" pitchFamily="34" charset="0"/>
              </a:rPr>
              <a:t>39 buildings and </a:t>
            </a:r>
            <a:r>
              <a:rPr kumimoji="0" lang="fr-FR" altLang="en-US" sz="2000" dirty="0" err="1">
                <a:solidFill>
                  <a:srgbClr val="FFFFFF"/>
                </a:solidFill>
                <a:ea typeface="ＭＳ Ｐゴシック" pitchFamily="34" charset="-128"/>
                <a:cs typeface="Arial" pitchFamily="34" charset="0"/>
              </a:rPr>
              <a:t>technical</a:t>
            </a:r>
            <a:r>
              <a:rPr kumimoji="0" lang="fr-FR" altLang="en-US" sz="2000" dirty="0">
                <a:solidFill>
                  <a:srgbClr val="FFFFFF"/>
                </a:solidFill>
                <a:ea typeface="ＭＳ Ｐゴシック" pitchFamily="34" charset="-128"/>
                <a:cs typeface="Arial" pitchFamily="34" charset="0"/>
              </a:rPr>
              <a:t> areas, 180 hectares</a:t>
            </a:r>
          </a:p>
        </p:txBody>
      </p:sp>
      <p:sp>
        <p:nvSpPr>
          <p:cNvPr id="16" name="Rectangle 3"/>
          <p:cNvSpPr>
            <a:spLocks noChangeArrowheads="1"/>
          </p:cNvSpPr>
          <p:nvPr/>
        </p:nvSpPr>
        <p:spPr bwMode="auto">
          <a:xfrm>
            <a:off x="0" y="25400"/>
            <a:ext cx="9144000"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200" b="1" dirty="0">
                <a:solidFill>
                  <a:srgbClr val="000090"/>
                </a:solidFill>
                <a:latin typeface="Arial" charset="0"/>
                <a:cs typeface="+mn-cs"/>
              </a:rPr>
              <a:t>ITER </a:t>
            </a:r>
            <a:r>
              <a:rPr lang="en-US" altLang="ja-JP" sz="3200" b="1" dirty="0" smtClean="0">
                <a:solidFill>
                  <a:srgbClr val="000090"/>
                </a:solidFill>
                <a:latin typeface="Arial" charset="0"/>
                <a:cs typeface="+mn-cs"/>
              </a:rPr>
              <a:t>Site Overview (~2025)</a:t>
            </a:r>
            <a:endParaRPr lang="en-US" sz="3200" b="1" dirty="0">
              <a:solidFill>
                <a:srgbClr val="000090"/>
              </a:solidFill>
              <a:latin typeface="Arial" charset="0"/>
              <a:cs typeface="+mn-cs"/>
            </a:endParaRPr>
          </a:p>
        </p:txBody>
      </p:sp>
    </p:spTree>
    <p:extLst>
      <p:ext uri="{BB962C8B-B14F-4D97-AF65-F5344CB8AC3E}">
        <p14:creationId xmlns:p14="http://schemas.microsoft.com/office/powerpoint/2010/main" xmlns="" val="1334124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3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5" grpId="0" animBg="1"/>
      <p:bldP spid="12" grpId="0" animBg="1"/>
      <p:bldP spid="13323" grpId="0" animBg="1"/>
      <p:bldP spid="17" grpId="0" animBg="1"/>
      <p:bldP spid="13321"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Component transport</a:t>
            </a:r>
            <a:endParaRPr lang="fr-FR" altLang="en-US" smtClean="0"/>
          </a:p>
        </p:txBody>
      </p:sp>
      <p:pic>
        <p:nvPicPr>
          <p:cNvPr id="33795"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30791" y="485230"/>
            <a:ext cx="8882419" cy="5815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Text Box 12"/>
          <p:cNvSpPr txBox="1">
            <a:spLocks noChangeArrowheads="1"/>
          </p:cNvSpPr>
          <p:nvPr/>
        </p:nvSpPr>
        <p:spPr bwMode="auto">
          <a:xfrm>
            <a:off x="3203849" y="4581525"/>
            <a:ext cx="5940152"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4000" b="1">
                <a:solidFill>
                  <a:schemeClr val="tx1"/>
                </a:solidFill>
                <a:latin typeface="Arial" pitchFamily="34" charset="0"/>
              </a:defRPr>
            </a:lvl1pPr>
            <a:lvl2pPr marL="742950" indent="-285750">
              <a:defRPr kumimoji="1" sz="4000" b="1">
                <a:solidFill>
                  <a:schemeClr val="tx1"/>
                </a:solidFill>
                <a:latin typeface="Arial" pitchFamily="34" charset="0"/>
              </a:defRPr>
            </a:lvl2pPr>
            <a:lvl3pPr marL="1143000" indent="-228600">
              <a:defRPr kumimoji="1" sz="4000" b="1">
                <a:solidFill>
                  <a:schemeClr val="tx1"/>
                </a:solidFill>
                <a:latin typeface="Arial" pitchFamily="34" charset="0"/>
              </a:defRPr>
            </a:lvl3pPr>
            <a:lvl4pPr marL="1600200" indent="-228600">
              <a:defRPr kumimoji="1" sz="4000" b="1">
                <a:solidFill>
                  <a:schemeClr val="tx1"/>
                </a:solidFill>
                <a:latin typeface="Arial" pitchFamily="34" charset="0"/>
              </a:defRPr>
            </a:lvl4pPr>
            <a:lvl5pPr marL="2057400" indent="-228600">
              <a:defRPr kumimoji="1" sz="4000" b="1">
                <a:solidFill>
                  <a:schemeClr val="tx1"/>
                </a:solidFill>
                <a:latin typeface="Arial" pitchFamily="34" charset="0"/>
              </a:defRPr>
            </a:lvl5pPr>
            <a:lvl6pPr marL="25146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6pPr>
            <a:lvl7pPr marL="29718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7pPr>
            <a:lvl8pPr marL="34290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8pPr>
            <a:lvl9pPr marL="3886200" indent="-228600" algn="just" eaLnBrk="0" fontAlgn="base" hangingPunct="0">
              <a:lnSpc>
                <a:spcPts val="2300"/>
              </a:lnSpc>
              <a:spcBef>
                <a:spcPct val="0"/>
              </a:spcBef>
              <a:spcAft>
                <a:spcPct val="0"/>
              </a:spcAft>
              <a:buClr>
                <a:schemeClr val="tx1"/>
              </a:buClr>
              <a:defRPr kumimoji="1" sz="4000" b="1">
                <a:solidFill>
                  <a:schemeClr val="tx1"/>
                </a:solidFill>
                <a:latin typeface="Arial" pitchFamily="34" charset="0"/>
              </a:defRPr>
            </a:lvl9pPr>
          </a:lstStyle>
          <a:p>
            <a:pPr algn="l">
              <a:lnSpc>
                <a:spcPct val="100000"/>
              </a:lnSpc>
              <a:spcBef>
                <a:spcPct val="50000"/>
              </a:spcBef>
              <a:buClrTx/>
            </a:pPr>
            <a:r>
              <a:rPr kumimoji="0" lang="en-US" altLang="en-US" sz="2000" b="0" dirty="0">
                <a:solidFill>
                  <a:srgbClr val="FF0000"/>
                </a:solidFill>
                <a:ea typeface="ＭＳ Ｐゴシック" pitchFamily="34" charset="-128"/>
              </a:rPr>
              <a:t>For heaviest components: vacuum vessel sectors, toroidal field coils, </a:t>
            </a:r>
            <a:r>
              <a:rPr kumimoji="0" lang="en-US" altLang="en-US" sz="2000" b="0" dirty="0" smtClean="0">
                <a:solidFill>
                  <a:srgbClr val="FF0000"/>
                </a:solidFill>
                <a:ea typeface="ＭＳ Ｐゴシック" pitchFamily="34" charset="-128"/>
              </a:rPr>
              <a:t>poloidal </a:t>
            </a:r>
            <a:r>
              <a:rPr kumimoji="0" lang="en-US" altLang="en-US" sz="2000" b="0" dirty="0">
                <a:solidFill>
                  <a:srgbClr val="FF0000"/>
                </a:solidFill>
                <a:ea typeface="ＭＳ Ｐゴシック" pitchFamily="34" charset="-128"/>
              </a:rPr>
              <a:t>f</a:t>
            </a:r>
            <a:r>
              <a:rPr kumimoji="0" lang="en-US" altLang="en-US" sz="2000" b="0" dirty="0" smtClean="0">
                <a:solidFill>
                  <a:srgbClr val="FF0000"/>
                </a:solidFill>
                <a:ea typeface="ＭＳ Ｐゴシック" pitchFamily="34" charset="-128"/>
              </a:rPr>
              <a:t>ield coils 1</a:t>
            </a:r>
            <a:r>
              <a:rPr kumimoji="0" lang="en-GB" altLang="en-US" sz="2000" b="0" dirty="0">
                <a:solidFill>
                  <a:srgbClr val="FF0000"/>
                </a:solidFill>
                <a:ea typeface="ＭＳ Ｐゴシック" pitchFamily="34" charset="-128"/>
              </a:rPr>
              <a:t>/</a:t>
            </a:r>
            <a:r>
              <a:rPr kumimoji="0" lang="en-GB" altLang="en-US" sz="2000" b="0" dirty="0" smtClean="0">
                <a:solidFill>
                  <a:srgbClr val="FF0000"/>
                </a:solidFill>
                <a:ea typeface="ＭＳ Ｐゴシック" pitchFamily="34" charset="-128"/>
              </a:rPr>
              <a:t> 6</a:t>
            </a:r>
            <a:br>
              <a:rPr kumimoji="0" lang="en-GB" altLang="en-US" sz="2000" b="0" dirty="0" smtClean="0">
                <a:solidFill>
                  <a:srgbClr val="FF0000"/>
                </a:solidFill>
                <a:ea typeface="ＭＳ Ｐゴシック" pitchFamily="34" charset="-128"/>
              </a:rPr>
            </a:br>
            <a:r>
              <a:rPr kumimoji="0" lang="en-GB" altLang="en-US" sz="2000" b="0" dirty="0" smtClean="0">
                <a:solidFill>
                  <a:srgbClr val="FF0000"/>
                </a:solidFill>
                <a:ea typeface="ＭＳ Ｐゴシック" pitchFamily="34" charset="-128"/>
              </a:rPr>
              <a:t>Road </a:t>
            </a:r>
            <a:r>
              <a:rPr kumimoji="0" lang="en-GB" altLang="en-US" sz="2000" b="0" dirty="0">
                <a:solidFill>
                  <a:srgbClr val="FF0000"/>
                </a:solidFill>
                <a:ea typeface="ＭＳ Ｐゴシック" pitchFamily="34" charset="-128"/>
              </a:rPr>
              <a:t>upgrades from south coast to Cadarache complete and paid for by regional funding (115 M€)</a:t>
            </a:r>
            <a:br>
              <a:rPr kumimoji="0" lang="en-GB" altLang="en-US" sz="2000" b="0" dirty="0">
                <a:solidFill>
                  <a:srgbClr val="FF0000"/>
                </a:solidFill>
                <a:ea typeface="ＭＳ Ｐゴシック" pitchFamily="34" charset="-128"/>
              </a:rPr>
            </a:br>
            <a:r>
              <a:rPr kumimoji="0" lang="en-GB" altLang="en-US" sz="2000" b="0" dirty="0">
                <a:solidFill>
                  <a:srgbClr val="FF0000"/>
                </a:solidFill>
                <a:ea typeface="ＭＳ Ｐゴシック" pitchFamily="34" charset="-128"/>
              </a:rPr>
              <a:t>ITER itinerary ~104 </a:t>
            </a:r>
            <a:r>
              <a:rPr kumimoji="0" lang="en-GB" altLang="en-US" sz="2000" b="0" dirty="0" smtClean="0">
                <a:solidFill>
                  <a:srgbClr val="FF0000"/>
                </a:solidFill>
                <a:ea typeface="ＭＳ Ｐゴシック" pitchFamily="34" charset="-128"/>
              </a:rPr>
              <a:t>km by road + 32 km by barge</a:t>
            </a:r>
            <a:endParaRPr kumimoji="0" lang="en-US" altLang="en-US" sz="2000" b="0" dirty="0">
              <a:solidFill>
                <a:srgbClr val="FF0000"/>
              </a:solidFill>
              <a:ea typeface="ＭＳ Ｐゴシック" pitchFamily="34" charset="-128"/>
            </a:endParaRPr>
          </a:p>
        </p:txBody>
      </p:sp>
      <p:sp>
        <p:nvSpPr>
          <p:cNvPr id="5" name="Rectangle 3"/>
          <p:cNvSpPr>
            <a:spLocks noChangeArrowheads="1"/>
          </p:cNvSpPr>
          <p:nvPr/>
        </p:nvSpPr>
        <p:spPr bwMode="auto">
          <a:xfrm>
            <a:off x="757238" y="25400"/>
            <a:ext cx="7693025"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200" b="1" dirty="0" smtClean="0">
                <a:solidFill>
                  <a:srgbClr val="000090"/>
                </a:solidFill>
                <a:latin typeface="Arial" charset="0"/>
                <a:cs typeface="+mn-cs"/>
              </a:rPr>
              <a:t>Component Transport</a:t>
            </a:r>
            <a:endParaRPr lang="en-US" sz="3200" b="1" dirty="0">
              <a:solidFill>
                <a:srgbClr val="000090"/>
              </a:solidFill>
              <a:latin typeface="Arial" charset="0"/>
              <a:cs typeface="+mn-cs"/>
            </a:endParaRPr>
          </a:p>
        </p:txBody>
      </p:sp>
    </p:spTree>
    <p:extLst>
      <p:ext uri="{BB962C8B-B14F-4D97-AF65-F5344CB8AC3E}">
        <p14:creationId xmlns:p14="http://schemas.microsoft.com/office/powerpoint/2010/main" xmlns="" val="296776109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rnouxr\Documents\Work\En Cours\CONVOY BEAM 1 BONICI\OK PRES DG\_DSC1929_filtered.jpg"/>
          <p:cNvPicPr>
            <a:picLocks noChangeAspect="1" noChangeArrowheads="1"/>
          </p:cNvPicPr>
          <p:nvPr/>
        </p:nvPicPr>
        <p:blipFill rotWithShape="1">
          <a:blip r:embed="rId2" cstate="print">
            <a:extLst>
              <a:ext uri="{28A0092B-C50C-407E-A947-70E740481C1C}">
                <a14:useLocalDpi xmlns:a14="http://schemas.microsoft.com/office/drawing/2010/main" xmlns=""/>
              </a:ext>
            </a:extLst>
          </a:blip>
          <a:srcRect t="10153" b="15219"/>
          <a:stretch/>
        </p:blipFill>
        <p:spPr bwMode="auto">
          <a:xfrm>
            <a:off x="364651" y="3542450"/>
            <a:ext cx="3918273" cy="272939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iter mock up design_smal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7504" y="1268760"/>
            <a:ext cx="4386680" cy="1540891"/>
          </a:xfrm>
          <a:prstGeom prst="rect">
            <a:avLst/>
          </a:prstGeom>
        </p:spPr>
      </p:pic>
      <p:pic>
        <p:nvPicPr>
          <p:cNvPr id="8194" name="Picture 2" descr="http://www.iter.org/doc/all/content/com/gallery/Newsline/281%20Convoy/Trailer_Steph.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666" y="563178"/>
            <a:ext cx="4478242" cy="292558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499992" y="692696"/>
            <a:ext cx="4271963" cy="2246769"/>
          </a:xfrm>
          <a:prstGeom prst="rect">
            <a:avLst/>
          </a:prstGeom>
        </p:spPr>
        <p:txBody>
          <a:bodyPr wrap="square">
            <a:spAutoFit/>
          </a:bodyPr>
          <a:lstStyle/>
          <a:p>
            <a:pPr marL="265113" indent="-265113">
              <a:buFont typeface="Arial"/>
              <a:buChar char="•"/>
            </a:pPr>
            <a:r>
              <a:rPr lang="en-GB" sz="2000" dirty="0">
                <a:solidFill>
                  <a:srgbClr val="000090"/>
                </a:solidFill>
                <a:latin typeface="Arial"/>
                <a:cs typeface="Arial"/>
              </a:rPr>
              <a:t>352 wheel test convoy </a:t>
            </a:r>
            <a:r>
              <a:rPr lang="en-GB" sz="2000" dirty="0" smtClean="0">
                <a:solidFill>
                  <a:srgbClr val="000090"/>
                </a:solidFill>
                <a:latin typeface="Arial"/>
                <a:cs typeface="Arial"/>
              </a:rPr>
              <a:t>carrying </a:t>
            </a:r>
            <a:r>
              <a:rPr lang="en-GB" sz="2000" dirty="0">
                <a:solidFill>
                  <a:srgbClr val="000090"/>
                </a:solidFill>
                <a:latin typeface="Arial"/>
                <a:cs typeface="Arial"/>
              </a:rPr>
              <a:t>800 ton load </a:t>
            </a:r>
            <a:r>
              <a:rPr lang="en-GB" sz="2000" dirty="0" smtClean="0">
                <a:solidFill>
                  <a:srgbClr val="000090"/>
                </a:solidFill>
                <a:latin typeface="Arial"/>
                <a:cs typeface="Arial"/>
              </a:rPr>
              <a:t>(33</a:t>
            </a:r>
            <a:r>
              <a:rPr lang="en-GB" sz="2000" dirty="0">
                <a:solidFill>
                  <a:srgbClr val="000090"/>
                </a:solidFill>
                <a:latin typeface="Arial"/>
                <a:cs typeface="Arial"/>
              </a:rPr>
              <a:t> m </a:t>
            </a:r>
            <a:r>
              <a:rPr lang="en-GB" sz="2000" dirty="0" smtClean="0">
                <a:solidFill>
                  <a:srgbClr val="000090"/>
                </a:solidFill>
                <a:latin typeface="Arial"/>
                <a:cs typeface="Arial"/>
              </a:rPr>
              <a:t>long, 9 m wide, 10</a:t>
            </a:r>
            <a:r>
              <a:rPr lang="en-GB" sz="2000" dirty="0">
                <a:solidFill>
                  <a:srgbClr val="000090"/>
                </a:solidFill>
                <a:latin typeface="Arial"/>
                <a:cs typeface="Arial"/>
              </a:rPr>
              <a:t> m </a:t>
            </a:r>
            <a:r>
              <a:rPr lang="en-GB" sz="2000" dirty="0" smtClean="0">
                <a:solidFill>
                  <a:srgbClr val="000090"/>
                </a:solidFill>
                <a:latin typeface="Arial"/>
                <a:cs typeface="Arial"/>
              </a:rPr>
              <a:t>high) trialled </a:t>
            </a:r>
            <a:r>
              <a:rPr lang="en-GB" sz="2000" dirty="0">
                <a:solidFill>
                  <a:srgbClr val="000090"/>
                </a:solidFill>
                <a:latin typeface="Arial"/>
                <a:cs typeface="Arial"/>
              </a:rPr>
              <a:t>in September 2013 and March/April </a:t>
            </a:r>
            <a:r>
              <a:rPr lang="en-GB" sz="2000" dirty="0" smtClean="0">
                <a:solidFill>
                  <a:srgbClr val="000090"/>
                </a:solidFill>
                <a:latin typeface="Arial"/>
                <a:cs typeface="Arial"/>
              </a:rPr>
              <a:t>2014</a:t>
            </a:r>
          </a:p>
          <a:p>
            <a:pPr marL="623888" lvl="1" indent="-358775">
              <a:buFont typeface="Lucida Grande"/>
              <a:buChar char="-"/>
            </a:pPr>
            <a:r>
              <a:rPr lang="en-US" sz="2000" b="0" dirty="0">
                <a:solidFill>
                  <a:srgbClr val="0000FF"/>
                </a:solidFill>
                <a:latin typeface="Arial" pitchFamily="34" charset="0"/>
                <a:cs typeface="Arial" pitchFamily="34" charset="0"/>
              </a:rPr>
              <a:t>2 power generators developing 730 horse </a:t>
            </a:r>
            <a:r>
              <a:rPr lang="en-US" sz="2000" b="0" dirty="0" smtClean="0">
                <a:solidFill>
                  <a:srgbClr val="0000FF"/>
                </a:solidFill>
                <a:latin typeface="Arial" pitchFamily="34" charset="0"/>
                <a:cs typeface="Arial" pitchFamily="34" charset="0"/>
              </a:rPr>
              <a:t>power</a:t>
            </a:r>
            <a:endParaRPr lang="en-US" sz="2000" b="0" dirty="0">
              <a:solidFill>
                <a:srgbClr val="0000FF"/>
              </a:solidFill>
              <a:latin typeface="Arial" pitchFamily="34" charset="0"/>
              <a:cs typeface="Arial" pitchFamily="34" charset="0"/>
            </a:endParaRPr>
          </a:p>
        </p:txBody>
      </p:sp>
      <p:sp>
        <p:nvSpPr>
          <p:cNvPr id="7" name="Rectangle 3"/>
          <p:cNvSpPr>
            <a:spLocks noChangeArrowheads="1"/>
          </p:cNvSpPr>
          <p:nvPr/>
        </p:nvSpPr>
        <p:spPr bwMode="auto">
          <a:xfrm>
            <a:off x="757238" y="25400"/>
            <a:ext cx="7693025" cy="43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altLang="ja-JP" sz="3200" b="1" dirty="0" smtClean="0">
                <a:solidFill>
                  <a:srgbClr val="000090"/>
                </a:solidFill>
                <a:latin typeface="Arial" charset="0"/>
                <a:cs typeface="+mn-cs"/>
              </a:rPr>
              <a:t>Component Transport</a:t>
            </a:r>
            <a:endParaRPr lang="en-US" sz="3200" b="1" dirty="0">
              <a:solidFill>
                <a:srgbClr val="000090"/>
              </a:solidFill>
              <a:latin typeface="Arial" charset="0"/>
              <a:cs typeface="+mn-cs"/>
            </a:endParaRPr>
          </a:p>
        </p:txBody>
      </p:sp>
      <p:pic>
        <p:nvPicPr>
          <p:cNvPr id="9" name="Picture 8" descr="convoy_charleval_1.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788024" y="3284984"/>
            <a:ext cx="4274159" cy="2880320"/>
          </a:xfrm>
          <a:prstGeom prst="rect">
            <a:avLst/>
          </a:prstGeom>
        </p:spPr>
      </p:pic>
      <p:sp>
        <p:nvSpPr>
          <p:cNvPr id="10" name="TextBox 9"/>
          <p:cNvSpPr txBox="1"/>
          <p:nvPr/>
        </p:nvSpPr>
        <p:spPr>
          <a:xfrm>
            <a:off x="199551" y="5884947"/>
            <a:ext cx="4248472" cy="400110"/>
          </a:xfrm>
          <a:prstGeom prst="rect">
            <a:avLst/>
          </a:prstGeom>
          <a:noFill/>
        </p:spPr>
        <p:txBody>
          <a:bodyPr wrap="square" rtlCol="0">
            <a:spAutoFit/>
          </a:bodyPr>
          <a:lstStyle/>
          <a:p>
            <a:pPr algn="ctr"/>
            <a:r>
              <a:rPr lang="en-US" sz="2000" b="0" dirty="0" smtClean="0">
                <a:solidFill>
                  <a:schemeClr val="bg1"/>
                </a:solidFill>
                <a:latin typeface="Arial"/>
                <a:cs typeface="Arial"/>
              </a:rPr>
              <a:t>Crossing </a:t>
            </a:r>
            <a:r>
              <a:rPr lang="en-US" sz="2000" b="0" dirty="0" err="1" smtClean="0">
                <a:solidFill>
                  <a:schemeClr val="bg1"/>
                </a:solidFill>
                <a:latin typeface="Arial"/>
                <a:cs typeface="Arial"/>
              </a:rPr>
              <a:t>Etang</a:t>
            </a:r>
            <a:r>
              <a:rPr lang="en-US" sz="2000" b="0" dirty="0" smtClean="0">
                <a:solidFill>
                  <a:schemeClr val="bg1"/>
                </a:solidFill>
                <a:latin typeface="Arial"/>
                <a:cs typeface="Arial"/>
              </a:rPr>
              <a:t> de </a:t>
            </a:r>
            <a:r>
              <a:rPr lang="en-US" sz="2000" b="0" dirty="0" err="1" smtClean="0">
                <a:solidFill>
                  <a:schemeClr val="bg1"/>
                </a:solidFill>
                <a:latin typeface="Arial"/>
                <a:cs typeface="Arial"/>
              </a:rPr>
              <a:t>Berre</a:t>
            </a:r>
            <a:r>
              <a:rPr lang="en-US" sz="2000" b="0" dirty="0" smtClean="0">
                <a:solidFill>
                  <a:schemeClr val="bg1"/>
                </a:solidFill>
                <a:latin typeface="Arial"/>
                <a:cs typeface="Arial"/>
              </a:rPr>
              <a:t> (32 km)</a:t>
            </a:r>
            <a:endParaRPr lang="en-US" sz="2000" b="0" dirty="0">
              <a:solidFill>
                <a:schemeClr val="bg1"/>
              </a:solidFill>
              <a:latin typeface="Arial"/>
              <a:cs typeface="Arial"/>
            </a:endParaRPr>
          </a:p>
        </p:txBody>
      </p:sp>
      <p:sp>
        <p:nvSpPr>
          <p:cNvPr id="12" name="TextBox 11"/>
          <p:cNvSpPr txBox="1"/>
          <p:nvPr/>
        </p:nvSpPr>
        <p:spPr>
          <a:xfrm>
            <a:off x="4788024" y="3284984"/>
            <a:ext cx="4248472" cy="400110"/>
          </a:xfrm>
          <a:prstGeom prst="rect">
            <a:avLst/>
          </a:prstGeom>
          <a:noFill/>
        </p:spPr>
        <p:txBody>
          <a:bodyPr wrap="square" rtlCol="0">
            <a:spAutoFit/>
          </a:bodyPr>
          <a:lstStyle/>
          <a:p>
            <a:pPr algn="ctr"/>
            <a:r>
              <a:rPr lang="en-US" sz="2000" b="0" dirty="0" smtClean="0">
                <a:solidFill>
                  <a:schemeClr val="bg1"/>
                </a:solidFill>
                <a:latin typeface="Arial"/>
                <a:cs typeface="Arial"/>
              </a:rPr>
              <a:t>Journey lasts 4 nights</a:t>
            </a:r>
            <a:endParaRPr lang="en-US" sz="2000" b="0" dirty="0">
              <a:solidFill>
                <a:schemeClr val="bg1"/>
              </a:solidFill>
              <a:latin typeface="Arial"/>
              <a:cs typeface="Arial"/>
            </a:endParaRPr>
          </a:p>
        </p:txBody>
      </p:sp>
    </p:spTree>
    <p:extLst>
      <p:ext uri="{BB962C8B-B14F-4D97-AF65-F5344CB8AC3E}">
        <p14:creationId xmlns:p14="http://schemas.microsoft.com/office/powerpoint/2010/main" xmlns="" val="4199984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1782137039"/>
              </p:ext>
            </p:extLst>
          </p:nvPr>
        </p:nvGraphicFramePr>
        <p:xfrm>
          <a:off x="38100" y="1916832"/>
          <a:ext cx="9067800" cy="3746500"/>
        </p:xfrm>
        <a:graphic>
          <a:graphicData uri="http://schemas.openxmlformats.org/presentationml/2006/ole">
            <p:oleObj spid="_x0000_s1708" name="Document" r:id="rId4" imgW="9051120" imgH="3729960" progId="Word.Document.12">
              <p:embed/>
            </p:oleObj>
          </a:graphicData>
        </a:graphic>
      </p:graphicFrame>
      <p:sp>
        <p:nvSpPr>
          <p:cNvPr id="424962" name="Rectangle 2"/>
          <p:cNvSpPr>
            <a:spLocks noChangeArrowheads="1"/>
          </p:cNvSpPr>
          <p:nvPr/>
        </p:nvSpPr>
        <p:spPr bwMode="auto">
          <a:xfrm>
            <a:off x="0" y="0"/>
            <a:ext cx="9144000" cy="50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GB" sz="3200" dirty="0">
                <a:solidFill>
                  <a:srgbClr val="000090"/>
                </a:solidFill>
                <a:latin typeface="Arial" charset="0"/>
              </a:rPr>
              <a:t>ITER </a:t>
            </a:r>
            <a:r>
              <a:rPr lang="en-GB" sz="3200" dirty="0" smtClean="0">
                <a:solidFill>
                  <a:srgbClr val="000090"/>
                </a:solidFill>
                <a:latin typeface="Arial" charset="0"/>
              </a:rPr>
              <a:t>reference plasma scenarios</a:t>
            </a:r>
            <a:endParaRPr lang="en-GB" sz="3200" dirty="0">
              <a:solidFill>
                <a:srgbClr val="000090"/>
              </a:solidFill>
              <a:latin typeface="Arial" charset="0"/>
            </a:endParaRPr>
          </a:p>
        </p:txBody>
      </p:sp>
      <p:sp>
        <p:nvSpPr>
          <p:cNvPr id="424963" name="Text Box 3"/>
          <p:cNvSpPr txBox="1">
            <a:spLocks noChangeArrowheads="1"/>
          </p:cNvSpPr>
          <p:nvPr/>
        </p:nvSpPr>
        <p:spPr bwMode="auto">
          <a:xfrm>
            <a:off x="395536" y="908720"/>
            <a:ext cx="8353425" cy="4339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Arial" charset="0"/>
                <a:ea typeface="ＭＳ Ｐゴシック" charset="0"/>
              </a:defRPr>
            </a:lvl1pPr>
            <a:lvl2pPr marL="825500" indent="-342900">
              <a:defRPr sz="2400">
                <a:solidFill>
                  <a:schemeClr val="tx1"/>
                </a:solidFill>
                <a:latin typeface="Arial" charset="0"/>
                <a:ea typeface="ＭＳ Ｐゴシック" charset="0"/>
              </a:defRPr>
            </a:lvl2pPr>
            <a:lvl3pPr marL="1790700" indent="-457200">
              <a:defRPr sz="2400">
                <a:solidFill>
                  <a:schemeClr val="tx1"/>
                </a:solidFill>
                <a:latin typeface="Arial" charset="0"/>
                <a:ea typeface="ＭＳ Ｐゴシック" charset="0"/>
              </a:defRPr>
            </a:lvl3pPr>
            <a:lvl4pPr marL="2438400" indent="-457200">
              <a:defRPr sz="2400">
                <a:solidFill>
                  <a:schemeClr val="tx1"/>
                </a:solidFill>
                <a:latin typeface="Arial" charset="0"/>
                <a:ea typeface="ＭＳ Ｐゴシック" charset="0"/>
              </a:defRPr>
            </a:lvl4pPr>
            <a:lvl5pPr marL="3086100" indent="-457200">
              <a:defRPr sz="2400">
                <a:solidFill>
                  <a:schemeClr val="tx1"/>
                </a:solidFill>
                <a:latin typeface="Arial" charset="0"/>
                <a:ea typeface="ＭＳ Ｐゴシック" charset="0"/>
              </a:defRPr>
            </a:lvl5pPr>
            <a:lvl6pPr marL="3543300" indent="-457200" eaLnBrk="0" fontAlgn="base" hangingPunct="0">
              <a:spcBef>
                <a:spcPct val="0"/>
              </a:spcBef>
              <a:spcAft>
                <a:spcPct val="0"/>
              </a:spcAft>
              <a:defRPr sz="2400">
                <a:solidFill>
                  <a:schemeClr val="tx1"/>
                </a:solidFill>
                <a:latin typeface="Arial" charset="0"/>
                <a:ea typeface="ＭＳ Ｐゴシック" charset="0"/>
              </a:defRPr>
            </a:lvl6pPr>
            <a:lvl7pPr marL="4000500" indent="-457200" eaLnBrk="0" fontAlgn="base" hangingPunct="0">
              <a:spcBef>
                <a:spcPct val="0"/>
              </a:spcBef>
              <a:spcAft>
                <a:spcPct val="0"/>
              </a:spcAft>
              <a:defRPr sz="2400">
                <a:solidFill>
                  <a:schemeClr val="tx1"/>
                </a:solidFill>
                <a:latin typeface="Arial" charset="0"/>
                <a:ea typeface="ＭＳ Ｐゴシック" charset="0"/>
              </a:defRPr>
            </a:lvl7pPr>
            <a:lvl8pPr marL="4457700" indent="-457200" eaLnBrk="0" fontAlgn="base" hangingPunct="0">
              <a:spcBef>
                <a:spcPct val="0"/>
              </a:spcBef>
              <a:spcAft>
                <a:spcPct val="0"/>
              </a:spcAft>
              <a:defRPr sz="2400">
                <a:solidFill>
                  <a:schemeClr val="tx1"/>
                </a:solidFill>
                <a:latin typeface="Arial" charset="0"/>
                <a:ea typeface="ＭＳ Ｐゴシック" charset="0"/>
              </a:defRPr>
            </a:lvl8pPr>
            <a:lvl9pPr marL="4914900" indent="-4572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spcAft>
                <a:spcPct val="30000"/>
              </a:spcAft>
              <a:buFont typeface="Times" charset="0"/>
              <a:buChar char="•"/>
              <a:defRPr/>
            </a:pPr>
            <a:r>
              <a:rPr lang="en-GB" sz="2000" dirty="0" smtClean="0">
                <a:solidFill>
                  <a:srgbClr val="000090"/>
                </a:solidFill>
              </a:rPr>
              <a:t>The set of DT reference scenarios in ITER is specified via illustrative cases in the </a:t>
            </a:r>
            <a:r>
              <a:rPr lang="en-GB" sz="2000" i="1" dirty="0" smtClean="0">
                <a:solidFill>
                  <a:srgbClr val="FF0000"/>
                </a:solidFill>
              </a:rPr>
              <a:t>Project Requirements</a:t>
            </a:r>
            <a:r>
              <a:rPr lang="en-GB" sz="2000" dirty="0" smtClean="0"/>
              <a:t>:</a:t>
            </a:r>
            <a:endParaRPr lang="en-GB" sz="2000" dirty="0" smtClean="0">
              <a:solidFill>
                <a:srgbClr val="FF0000"/>
              </a:solidFill>
            </a:endParaRPr>
          </a:p>
          <a:p>
            <a:pPr marL="0" indent="0" eaLnBrk="1" hangingPunct="1">
              <a:spcBef>
                <a:spcPts val="0"/>
              </a:spcBef>
              <a:tabLst>
                <a:tab pos="360363" algn="l"/>
              </a:tabLst>
              <a:defRPr/>
            </a:pPr>
            <a:r>
              <a:rPr lang="en-GB" sz="2000" dirty="0" smtClean="0">
                <a:solidFill>
                  <a:srgbClr val="FF0000"/>
                </a:solidFill>
              </a:rPr>
              <a:t>			</a:t>
            </a:r>
            <a:r>
              <a:rPr lang="en-GB" sz="2000" dirty="0" smtClean="0">
                <a:solidFill>
                  <a:srgbClr val="FF0000"/>
                </a:solidFill>
                <a:sym typeface="Symbol" charset="0"/>
              </a:rPr>
              <a:t></a:t>
            </a:r>
            <a:r>
              <a:rPr lang="en-GB" sz="2000" b="0" dirty="0" smtClean="0">
                <a:solidFill>
                  <a:srgbClr val="FF0000"/>
                </a:solidFill>
                <a:sym typeface="Symbol" charset="0"/>
              </a:rPr>
              <a:t> </a:t>
            </a:r>
            <a:r>
              <a:rPr lang="en-GB" sz="2000" dirty="0" smtClean="0">
                <a:solidFill>
                  <a:srgbClr val="FF0000"/>
                </a:solidFill>
              </a:rPr>
              <a:t>Design Basis plasma scenarios</a:t>
            </a:r>
          </a:p>
          <a:p>
            <a:pPr eaLnBrk="1" hangingPunct="1">
              <a:spcBef>
                <a:spcPct val="50000"/>
              </a:spcBef>
              <a:buFont typeface="Times" charset="0"/>
              <a:buChar char="•"/>
              <a:defRPr/>
            </a:pPr>
            <a:endParaRPr lang="en-GB" sz="2000" dirty="0" smtClean="0"/>
          </a:p>
          <a:p>
            <a:pPr eaLnBrk="1" hangingPunct="1">
              <a:spcBef>
                <a:spcPct val="50000"/>
              </a:spcBef>
              <a:buFont typeface="Times" charset="0"/>
              <a:buChar char="•"/>
              <a:defRPr/>
            </a:pPr>
            <a:endParaRPr lang="en-GB" sz="2000" dirty="0" smtClean="0"/>
          </a:p>
          <a:p>
            <a:pPr eaLnBrk="1" hangingPunct="1">
              <a:spcBef>
                <a:spcPct val="50000"/>
              </a:spcBef>
              <a:buFont typeface="Times" charset="0"/>
              <a:buChar char="•"/>
              <a:defRPr/>
            </a:pPr>
            <a:endParaRPr lang="en-GB" sz="2000" dirty="0" smtClean="0"/>
          </a:p>
          <a:p>
            <a:pPr eaLnBrk="1" hangingPunct="1">
              <a:spcBef>
                <a:spcPct val="50000"/>
              </a:spcBef>
              <a:buFont typeface="Times" charset="0"/>
              <a:buChar char="•"/>
              <a:defRPr/>
            </a:pPr>
            <a:endParaRPr lang="en-GB" sz="2000" dirty="0" smtClean="0"/>
          </a:p>
          <a:p>
            <a:pPr eaLnBrk="1" hangingPunct="1">
              <a:spcBef>
                <a:spcPct val="50000"/>
              </a:spcBef>
              <a:buFont typeface="Times" charset="0"/>
              <a:buChar char="•"/>
              <a:defRPr/>
            </a:pPr>
            <a:endParaRPr lang="en-GB" sz="2000" dirty="0" smtClean="0"/>
          </a:p>
          <a:p>
            <a:pPr eaLnBrk="1" hangingPunct="1">
              <a:spcBef>
                <a:spcPct val="50000"/>
              </a:spcBef>
              <a:buFont typeface="Times" charset="0"/>
              <a:buChar char="•"/>
              <a:defRPr/>
            </a:pPr>
            <a:endParaRPr lang="en-GB" sz="2000" dirty="0" smtClean="0"/>
          </a:p>
          <a:p>
            <a:pPr eaLnBrk="1" hangingPunct="1">
              <a:spcBef>
                <a:spcPct val="50000"/>
              </a:spcBef>
              <a:buFont typeface="Times" charset="0"/>
              <a:buChar char="•"/>
              <a:defRPr/>
            </a:pPr>
            <a:endParaRPr lang="en-GB" sz="2000" dirty="0" smtClean="0"/>
          </a:p>
        </p:txBody>
      </p:sp>
    </p:spTree>
    <p:extLst>
      <p:ext uri="{BB962C8B-B14F-4D97-AF65-F5344CB8AC3E}">
        <p14:creationId xmlns:p14="http://schemas.microsoft.com/office/powerpoint/2010/main" xmlns="" val="59140606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8" name="Rectangle 4"/>
          <p:cNvSpPr>
            <a:spLocks noChangeArrowheads="1"/>
          </p:cNvSpPr>
          <p:nvPr/>
        </p:nvSpPr>
        <p:spPr bwMode="auto">
          <a:xfrm>
            <a:off x="727075" y="0"/>
            <a:ext cx="7693025"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GB" sz="3200" b="1" dirty="0">
                <a:solidFill>
                  <a:srgbClr val="000090"/>
                </a:solidFill>
                <a:latin typeface="Arial" charset="0"/>
                <a:cs typeface="+mn-cs"/>
              </a:rPr>
              <a:t>Essential </a:t>
            </a:r>
            <a:r>
              <a:rPr lang="en-GB" sz="3200" b="1" dirty="0" smtClean="0">
                <a:solidFill>
                  <a:srgbClr val="000090"/>
                </a:solidFill>
                <a:latin typeface="Arial" charset="0"/>
                <a:cs typeface="+mn-cs"/>
              </a:rPr>
              <a:t>fusion reactions</a:t>
            </a:r>
            <a:endParaRPr lang="en-US" sz="3200" b="1" dirty="0">
              <a:solidFill>
                <a:srgbClr val="000090"/>
              </a:solidFill>
              <a:latin typeface="Arial" charset="0"/>
              <a:cs typeface="+mn-cs"/>
            </a:endParaRPr>
          </a:p>
        </p:txBody>
      </p:sp>
      <p:pic>
        <p:nvPicPr>
          <p:cNvPr id="15" name="Picture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850" y="692150"/>
            <a:ext cx="48387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 name="Text Box 11"/>
          <p:cNvSpPr txBox="1">
            <a:spLocks noChangeArrowheads="1"/>
          </p:cNvSpPr>
          <p:nvPr/>
        </p:nvSpPr>
        <p:spPr bwMode="auto">
          <a:xfrm>
            <a:off x="301625" y="703263"/>
            <a:ext cx="34448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solidFill>
                  <a:schemeClr val="accent1"/>
                </a:solidFill>
                <a:latin typeface="Arial" charset="0"/>
                <a:cs typeface="+mn-cs"/>
              </a:rPr>
              <a:t>T</a:t>
            </a:r>
            <a:endParaRPr lang="en-US">
              <a:cs typeface="+mn-cs"/>
            </a:endParaRPr>
          </a:p>
        </p:txBody>
      </p:sp>
      <p:sp>
        <p:nvSpPr>
          <p:cNvPr id="17" name="Text Box 12"/>
          <p:cNvSpPr txBox="1">
            <a:spLocks noChangeArrowheads="1"/>
          </p:cNvSpPr>
          <p:nvPr/>
        </p:nvSpPr>
        <p:spPr bwMode="auto">
          <a:xfrm>
            <a:off x="303213" y="2006600"/>
            <a:ext cx="34448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solidFill>
                  <a:schemeClr val="accent1"/>
                </a:solidFill>
                <a:latin typeface="Arial" charset="0"/>
                <a:cs typeface="+mn-cs"/>
              </a:rPr>
              <a:t>D</a:t>
            </a:r>
            <a:endParaRPr lang="en-US">
              <a:cs typeface="+mn-cs"/>
            </a:endParaRPr>
          </a:p>
        </p:txBody>
      </p:sp>
      <p:sp>
        <p:nvSpPr>
          <p:cNvPr id="18" name="Text Box 13"/>
          <p:cNvSpPr txBox="1">
            <a:spLocks noChangeArrowheads="1"/>
          </p:cNvSpPr>
          <p:nvPr/>
        </p:nvSpPr>
        <p:spPr bwMode="auto">
          <a:xfrm>
            <a:off x="1751013" y="930275"/>
            <a:ext cx="1219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solidFill>
                  <a:schemeClr val="accent1"/>
                </a:solidFill>
                <a:latin typeface="Arial" charset="0"/>
                <a:cs typeface="+mn-cs"/>
              </a:rPr>
              <a:t>Fusion</a:t>
            </a:r>
            <a:endParaRPr lang="en-US">
              <a:cs typeface="+mn-cs"/>
            </a:endParaRPr>
          </a:p>
        </p:txBody>
      </p:sp>
      <p:sp>
        <p:nvSpPr>
          <p:cNvPr id="19" name="Text Box 14"/>
          <p:cNvSpPr txBox="1">
            <a:spLocks noChangeArrowheads="1"/>
          </p:cNvSpPr>
          <p:nvPr/>
        </p:nvSpPr>
        <p:spPr bwMode="auto">
          <a:xfrm>
            <a:off x="4581525" y="685800"/>
            <a:ext cx="533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solidFill>
                  <a:schemeClr val="accent1"/>
                </a:solidFill>
                <a:latin typeface="Arial" charset="0"/>
                <a:cs typeface="+mn-cs"/>
              </a:rPr>
              <a:t>He</a:t>
            </a:r>
            <a:endParaRPr lang="en-US">
              <a:cs typeface="+mn-cs"/>
            </a:endParaRPr>
          </a:p>
        </p:txBody>
      </p:sp>
      <p:sp>
        <p:nvSpPr>
          <p:cNvPr id="20" name="Text Box 15"/>
          <p:cNvSpPr txBox="1">
            <a:spLocks noChangeArrowheads="1"/>
          </p:cNvSpPr>
          <p:nvPr/>
        </p:nvSpPr>
        <p:spPr bwMode="auto">
          <a:xfrm>
            <a:off x="4791075" y="1978025"/>
            <a:ext cx="34448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solidFill>
                  <a:schemeClr val="accent1"/>
                </a:solidFill>
                <a:latin typeface="Arial" charset="0"/>
                <a:cs typeface="+mn-cs"/>
              </a:rPr>
              <a:t>n</a:t>
            </a:r>
            <a:endParaRPr lang="en-US">
              <a:cs typeface="+mn-cs"/>
            </a:endParaRPr>
          </a:p>
        </p:txBody>
      </p:sp>
      <p:sp>
        <p:nvSpPr>
          <p:cNvPr id="21" name="Text Box 17"/>
          <p:cNvSpPr txBox="1">
            <a:spLocks noChangeArrowheads="1"/>
          </p:cNvSpPr>
          <p:nvPr/>
        </p:nvSpPr>
        <p:spPr bwMode="auto">
          <a:xfrm>
            <a:off x="5219700" y="687388"/>
            <a:ext cx="338455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dirty="0">
                <a:solidFill>
                  <a:srgbClr val="FF271C"/>
                </a:solidFill>
                <a:latin typeface="Arial" charset="0"/>
                <a:cs typeface="+mn-cs"/>
              </a:rPr>
              <a:t>+ 20% of Energy (3.5 MeV)</a:t>
            </a:r>
            <a:endParaRPr lang="en-US" dirty="0">
              <a:cs typeface="+mn-cs"/>
            </a:endParaRPr>
          </a:p>
        </p:txBody>
      </p:sp>
      <p:sp>
        <p:nvSpPr>
          <p:cNvPr id="22" name="Text Box 18"/>
          <p:cNvSpPr txBox="1">
            <a:spLocks noChangeArrowheads="1"/>
          </p:cNvSpPr>
          <p:nvPr/>
        </p:nvSpPr>
        <p:spPr bwMode="auto">
          <a:xfrm>
            <a:off x="5219700" y="1978025"/>
            <a:ext cx="3600772"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000" dirty="0">
                <a:solidFill>
                  <a:srgbClr val="FF271C"/>
                </a:solidFill>
                <a:latin typeface="Arial" charset="0"/>
                <a:cs typeface="+mn-cs"/>
              </a:rPr>
              <a:t>+ 80% of Energy (14.1 MeV)</a:t>
            </a:r>
            <a:endParaRPr lang="en-US" dirty="0">
              <a:cs typeface="+mn-cs"/>
            </a:endParaRPr>
          </a:p>
        </p:txBody>
      </p:sp>
      <p:sp>
        <p:nvSpPr>
          <p:cNvPr id="26" name="Rectangle 2"/>
          <p:cNvSpPr>
            <a:spLocks noChangeArrowheads="1"/>
          </p:cNvSpPr>
          <p:nvPr/>
        </p:nvSpPr>
        <p:spPr bwMode="auto">
          <a:xfrm>
            <a:off x="683506" y="4149080"/>
            <a:ext cx="7776988" cy="18165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198438" indent="-198438" eaLnBrk="1" hangingPunct="1">
              <a:buFontTx/>
              <a:buChar char="•"/>
              <a:defRPr/>
            </a:pPr>
            <a:r>
              <a:rPr lang="en-US" sz="2000" b="1" dirty="0">
                <a:solidFill>
                  <a:srgbClr val="000090"/>
                </a:solidFill>
                <a:latin typeface="Arial" charset="0"/>
                <a:cs typeface="+mn-cs"/>
              </a:rPr>
              <a:t>Two other important reactions for </a:t>
            </a:r>
            <a:r>
              <a:rPr lang="en-US" sz="2000" b="1" dirty="0" smtClean="0">
                <a:solidFill>
                  <a:srgbClr val="000090"/>
                </a:solidFill>
                <a:latin typeface="Arial" charset="0"/>
                <a:cs typeface="+mn-cs"/>
              </a:rPr>
              <a:t>DT fusion</a:t>
            </a:r>
            <a:r>
              <a:rPr lang="en-US" sz="2000" b="1" dirty="0">
                <a:solidFill>
                  <a:srgbClr val="000090"/>
                </a:solidFill>
                <a:latin typeface="Arial" charset="0"/>
                <a:cs typeface="+mn-cs"/>
              </a:rPr>
              <a:t>:</a:t>
            </a:r>
            <a:endParaRPr lang="en-US" sz="2000" dirty="0">
              <a:solidFill>
                <a:srgbClr val="000090"/>
              </a:solidFill>
              <a:latin typeface="Arial" charset="0"/>
              <a:cs typeface="+mn-cs"/>
            </a:endParaRPr>
          </a:p>
          <a:p>
            <a:pPr marL="285750" indent="-285750" algn="ctr" eaLnBrk="1" hangingPunct="1">
              <a:spcBef>
                <a:spcPts val="900"/>
              </a:spcBef>
              <a:spcAft>
                <a:spcPts val="600"/>
              </a:spcAft>
              <a:defRPr/>
            </a:pPr>
            <a:r>
              <a:rPr lang="en-GB" sz="2000" i="1" baseline="30000" dirty="0">
                <a:solidFill>
                  <a:srgbClr val="FF0000"/>
                </a:solidFill>
                <a:latin typeface="Arial" charset="0"/>
              </a:rPr>
              <a:t>1</a:t>
            </a:r>
            <a:r>
              <a:rPr lang="en-GB" sz="2000" i="1" dirty="0">
                <a:solidFill>
                  <a:srgbClr val="FF0000"/>
                </a:solidFill>
                <a:latin typeface="Arial" charset="0"/>
              </a:rPr>
              <a:t>n + </a:t>
            </a:r>
            <a:r>
              <a:rPr lang="en-GB" sz="2000" i="1" baseline="30000" dirty="0">
                <a:solidFill>
                  <a:srgbClr val="FF0000"/>
                </a:solidFill>
                <a:latin typeface="Arial" charset="0"/>
              </a:rPr>
              <a:t>6</a:t>
            </a:r>
            <a:r>
              <a:rPr lang="en-GB" sz="2000" i="1" dirty="0">
                <a:solidFill>
                  <a:srgbClr val="FF0000"/>
                </a:solidFill>
                <a:latin typeface="Arial" charset="0"/>
              </a:rPr>
              <a:t>Li </a:t>
            </a:r>
            <a:r>
              <a:rPr lang="en-GB" sz="2000" i="1" dirty="0">
                <a:solidFill>
                  <a:srgbClr val="FF0000"/>
                </a:solidFill>
                <a:latin typeface="Times New Roman" charset="0"/>
                <a:sym typeface="Symbol" charset="0"/>
              </a:rPr>
              <a:t></a:t>
            </a:r>
            <a:r>
              <a:rPr lang="en-GB" sz="2000" i="1" dirty="0">
                <a:solidFill>
                  <a:srgbClr val="FF0000"/>
                </a:solidFill>
                <a:latin typeface="Times New Roman" charset="0"/>
              </a:rPr>
              <a:t> </a:t>
            </a:r>
            <a:r>
              <a:rPr lang="en-GB" sz="2000" i="1" baseline="30000" dirty="0">
                <a:solidFill>
                  <a:srgbClr val="FF0000"/>
                </a:solidFill>
                <a:latin typeface="Arial"/>
                <a:cs typeface="Arial"/>
                <a:sym typeface="Symbol" charset="0"/>
              </a:rPr>
              <a:t>4</a:t>
            </a:r>
            <a:r>
              <a:rPr lang="en-GB" sz="2000" i="1" dirty="0">
                <a:solidFill>
                  <a:srgbClr val="FF0000"/>
                </a:solidFill>
                <a:latin typeface="Arial"/>
                <a:cs typeface="Arial"/>
              </a:rPr>
              <a:t>He</a:t>
            </a:r>
            <a:r>
              <a:rPr lang="en-GB" sz="2000" i="1" dirty="0">
                <a:solidFill>
                  <a:srgbClr val="FF0000"/>
                </a:solidFill>
                <a:latin typeface="Arial" charset="0"/>
              </a:rPr>
              <a:t> + </a:t>
            </a:r>
            <a:r>
              <a:rPr lang="en-GB" sz="2000" i="1" baseline="30000" dirty="0">
                <a:solidFill>
                  <a:srgbClr val="FF0000"/>
                </a:solidFill>
                <a:latin typeface="Arial" charset="0"/>
              </a:rPr>
              <a:t>3</a:t>
            </a:r>
            <a:r>
              <a:rPr lang="en-GB" sz="2000" i="1" dirty="0">
                <a:solidFill>
                  <a:srgbClr val="FF0000"/>
                </a:solidFill>
                <a:latin typeface="Arial" charset="0"/>
              </a:rPr>
              <a:t>T + 4.8 MeV</a:t>
            </a:r>
          </a:p>
          <a:p>
            <a:pPr marL="285750" indent="-285750" algn="ctr" eaLnBrk="1" hangingPunct="1">
              <a:spcBef>
                <a:spcPts val="900"/>
              </a:spcBef>
              <a:spcAft>
                <a:spcPts val="600"/>
              </a:spcAft>
              <a:defRPr/>
            </a:pPr>
            <a:r>
              <a:rPr lang="en-GB" sz="2000" i="1" baseline="30000" dirty="0">
                <a:solidFill>
                  <a:srgbClr val="FF0000"/>
                </a:solidFill>
                <a:latin typeface="Arial" charset="0"/>
              </a:rPr>
              <a:t>1</a:t>
            </a:r>
            <a:r>
              <a:rPr lang="en-GB" sz="2000" i="1" dirty="0">
                <a:solidFill>
                  <a:srgbClr val="FF0000"/>
                </a:solidFill>
                <a:latin typeface="Arial" charset="0"/>
              </a:rPr>
              <a:t>n + </a:t>
            </a:r>
            <a:r>
              <a:rPr lang="en-GB" sz="2000" i="1" baseline="30000" dirty="0">
                <a:solidFill>
                  <a:srgbClr val="FF0000"/>
                </a:solidFill>
                <a:latin typeface="Arial" charset="0"/>
              </a:rPr>
              <a:t>7</a:t>
            </a:r>
            <a:r>
              <a:rPr lang="en-GB" sz="2000" i="1" dirty="0">
                <a:solidFill>
                  <a:srgbClr val="FF0000"/>
                </a:solidFill>
                <a:latin typeface="Arial" charset="0"/>
              </a:rPr>
              <a:t>Li </a:t>
            </a:r>
            <a:r>
              <a:rPr lang="en-GB" sz="2000" i="1" dirty="0">
                <a:solidFill>
                  <a:srgbClr val="FF0000"/>
                </a:solidFill>
                <a:latin typeface="Times New Roman" charset="0"/>
                <a:sym typeface="Symbol" charset="0"/>
              </a:rPr>
              <a:t></a:t>
            </a:r>
            <a:r>
              <a:rPr lang="en-GB" sz="2000" i="1" dirty="0">
                <a:solidFill>
                  <a:srgbClr val="FF0000"/>
                </a:solidFill>
                <a:latin typeface="Times New Roman" charset="0"/>
              </a:rPr>
              <a:t> </a:t>
            </a:r>
            <a:r>
              <a:rPr lang="en-GB" sz="2000" i="1" baseline="30000" dirty="0">
                <a:solidFill>
                  <a:srgbClr val="FF0000"/>
                </a:solidFill>
                <a:latin typeface="Arial"/>
                <a:cs typeface="Arial"/>
                <a:sym typeface="Symbol" charset="0"/>
              </a:rPr>
              <a:t>3</a:t>
            </a:r>
            <a:r>
              <a:rPr lang="en-GB" sz="2000" i="1" dirty="0">
                <a:solidFill>
                  <a:srgbClr val="FF0000"/>
                </a:solidFill>
                <a:latin typeface="Arial"/>
                <a:cs typeface="Arial"/>
              </a:rPr>
              <a:t>He</a:t>
            </a:r>
            <a:r>
              <a:rPr lang="en-GB" sz="2000" i="1" dirty="0">
                <a:solidFill>
                  <a:srgbClr val="FF0000"/>
                </a:solidFill>
                <a:latin typeface="Arial" charset="0"/>
              </a:rPr>
              <a:t> + </a:t>
            </a:r>
            <a:r>
              <a:rPr lang="en-GB" sz="2000" i="1" baseline="30000" dirty="0">
                <a:solidFill>
                  <a:srgbClr val="FF0000"/>
                </a:solidFill>
                <a:latin typeface="Arial" charset="0"/>
              </a:rPr>
              <a:t>3</a:t>
            </a:r>
            <a:r>
              <a:rPr lang="en-GB" sz="2000" i="1" dirty="0">
                <a:solidFill>
                  <a:srgbClr val="FF0000"/>
                </a:solidFill>
                <a:latin typeface="Arial" charset="0"/>
              </a:rPr>
              <a:t>T + </a:t>
            </a:r>
            <a:r>
              <a:rPr lang="en-GB" sz="2000" i="1" baseline="30000" dirty="0">
                <a:solidFill>
                  <a:srgbClr val="FF0000"/>
                </a:solidFill>
                <a:latin typeface="Arial" charset="0"/>
              </a:rPr>
              <a:t>1</a:t>
            </a:r>
            <a:r>
              <a:rPr lang="en-GB" sz="2000" i="1" dirty="0">
                <a:solidFill>
                  <a:srgbClr val="FF0000"/>
                </a:solidFill>
                <a:latin typeface="Arial" charset="0"/>
              </a:rPr>
              <a:t>n – 2.5 MeV</a:t>
            </a:r>
          </a:p>
          <a:p>
            <a:pPr marL="539750" lvl="1" indent="-274638" eaLnBrk="1" hangingPunct="1">
              <a:spcBef>
                <a:spcPct val="50000"/>
              </a:spcBef>
              <a:spcAft>
                <a:spcPts val="600"/>
              </a:spcAft>
              <a:buFont typeface="Lucida Grande"/>
              <a:buChar char="−"/>
              <a:defRPr/>
            </a:pPr>
            <a:r>
              <a:rPr lang="en-GB" sz="1800" dirty="0">
                <a:solidFill>
                  <a:srgbClr val="000090"/>
                </a:solidFill>
                <a:latin typeface="Arial" charset="0"/>
              </a:rPr>
              <a:t>these reactions will allow a </a:t>
            </a:r>
            <a:r>
              <a:rPr lang="en-GB" sz="1800" dirty="0" smtClean="0">
                <a:solidFill>
                  <a:srgbClr val="000090"/>
                </a:solidFill>
                <a:latin typeface="Arial" charset="0"/>
              </a:rPr>
              <a:t>fusion reactor </a:t>
            </a:r>
            <a:r>
              <a:rPr lang="en-GB" sz="1800" dirty="0">
                <a:solidFill>
                  <a:srgbClr val="000090"/>
                </a:solidFill>
                <a:latin typeface="Arial" charset="0"/>
              </a:rPr>
              <a:t>to </a:t>
            </a:r>
            <a:r>
              <a:rPr lang="en-GB" sz="1800" dirty="0">
                <a:solidFill>
                  <a:srgbClr val="FF0000"/>
                </a:solidFill>
                <a:latin typeface="Arial" charset="0"/>
              </a:rPr>
              <a:t>breed tritium</a:t>
            </a:r>
          </a:p>
        </p:txBody>
      </p:sp>
      <p:sp>
        <p:nvSpPr>
          <p:cNvPr id="27" name="Rectangle 2"/>
          <p:cNvSpPr>
            <a:spLocks noChangeArrowheads="1"/>
          </p:cNvSpPr>
          <p:nvPr/>
        </p:nvSpPr>
        <p:spPr bwMode="auto">
          <a:xfrm>
            <a:off x="683506" y="2636639"/>
            <a:ext cx="7776988" cy="1169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198438" indent="-198438" eaLnBrk="1" hangingPunct="1">
              <a:buFontTx/>
              <a:buChar char="•"/>
              <a:defRPr/>
            </a:pPr>
            <a:r>
              <a:rPr lang="en-US" sz="2000" b="1" dirty="0">
                <a:solidFill>
                  <a:srgbClr val="000090"/>
                </a:solidFill>
                <a:latin typeface="Arial" charset="0"/>
                <a:cs typeface="+mn-cs"/>
              </a:rPr>
              <a:t>The D-T fusion reaction is the simplest to achieve under terrestrial </a:t>
            </a:r>
            <a:r>
              <a:rPr lang="en-US" sz="2000" b="1" dirty="0" smtClean="0">
                <a:solidFill>
                  <a:srgbClr val="000090"/>
                </a:solidFill>
                <a:latin typeface="Arial" charset="0"/>
                <a:cs typeface="+mn-cs"/>
              </a:rPr>
              <a:t>conditions: </a:t>
            </a:r>
            <a:endParaRPr lang="en-US" sz="2000" dirty="0">
              <a:solidFill>
                <a:srgbClr val="000090"/>
              </a:solidFill>
              <a:latin typeface="Arial" charset="0"/>
              <a:cs typeface="+mn-cs"/>
            </a:endParaRPr>
          </a:p>
          <a:p>
            <a:pPr marL="285750" indent="-285750" algn="ctr" eaLnBrk="1" hangingPunct="1">
              <a:spcBef>
                <a:spcPct val="50000"/>
              </a:spcBef>
              <a:spcAft>
                <a:spcPts val="600"/>
              </a:spcAft>
              <a:defRPr/>
            </a:pPr>
            <a:r>
              <a:rPr lang="en-GB" sz="2000" i="1" baseline="30000" dirty="0">
                <a:solidFill>
                  <a:srgbClr val="FF0000"/>
                </a:solidFill>
                <a:latin typeface="Arial" charset="0"/>
              </a:rPr>
              <a:t>2</a:t>
            </a:r>
            <a:r>
              <a:rPr lang="en-GB" sz="2000" i="1" dirty="0">
                <a:solidFill>
                  <a:srgbClr val="FF0000"/>
                </a:solidFill>
                <a:latin typeface="Arial" charset="0"/>
              </a:rPr>
              <a:t>D + </a:t>
            </a:r>
            <a:r>
              <a:rPr lang="en-GB" sz="2000" i="1" baseline="30000" dirty="0">
                <a:solidFill>
                  <a:srgbClr val="FF0000"/>
                </a:solidFill>
                <a:latin typeface="Arial" charset="0"/>
              </a:rPr>
              <a:t>3</a:t>
            </a:r>
            <a:r>
              <a:rPr lang="en-GB" sz="2000" i="1" dirty="0">
                <a:solidFill>
                  <a:srgbClr val="FF0000"/>
                </a:solidFill>
                <a:latin typeface="Arial" charset="0"/>
              </a:rPr>
              <a:t>T </a:t>
            </a:r>
            <a:r>
              <a:rPr lang="en-GB" sz="2000" i="1" dirty="0">
                <a:solidFill>
                  <a:srgbClr val="FF0000"/>
                </a:solidFill>
                <a:latin typeface="Times New Roman" charset="0"/>
                <a:sym typeface="Symbol" charset="0"/>
              </a:rPr>
              <a:t></a:t>
            </a:r>
            <a:r>
              <a:rPr lang="en-GB" sz="2000" i="1" dirty="0">
                <a:solidFill>
                  <a:srgbClr val="FF0000"/>
                </a:solidFill>
                <a:latin typeface="Times New Roman" charset="0"/>
              </a:rPr>
              <a:t> </a:t>
            </a:r>
            <a:r>
              <a:rPr lang="en-GB" sz="2000" i="1" baseline="30000" dirty="0">
                <a:solidFill>
                  <a:srgbClr val="FF0000"/>
                </a:solidFill>
                <a:latin typeface="Arial"/>
                <a:cs typeface="Arial"/>
                <a:sym typeface="Symbol" charset="0"/>
              </a:rPr>
              <a:t>4</a:t>
            </a:r>
            <a:r>
              <a:rPr lang="en-GB" sz="2000" i="1" dirty="0">
                <a:solidFill>
                  <a:srgbClr val="FF0000"/>
                </a:solidFill>
                <a:latin typeface="Arial"/>
                <a:cs typeface="Arial"/>
              </a:rPr>
              <a:t>He</a:t>
            </a:r>
            <a:r>
              <a:rPr lang="en-GB" sz="2000" i="1" dirty="0">
                <a:solidFill>
                  <a:srgbClr val="FF0000"/>
                </a:solidFill>
                <a:latin typeface="Times New Roman" charset="0"/>
              </a:rPr>
              <a:t> </a:t>
            </a:r>
            <a:r>
              <a:rPr lang="en-GB" sz="2000" i="1" dirty="0">
                <a:solidFill>
                  <a:srgbClr val="FF0000"/>
                </a:solidFill>
                <a:latin typeface="Arial" charset="0"/>
              </a:rPr>
              <a:t>(3.5 MeV) + </a:t>
            </a:r>
            <a:r>
              <a:rPr lang="en-GB" sz="2000" i="1" baseline="30000" dirty="0">
                <a:solidFill>
                  <a:srgbClr val="FF0000"/>
                </a:solidFill>
                <a:latin typeface="Arial" charset="0"/>
              </a:rPr>
              <a:t>1</a:t>
            </a:r>
            <a:r>
              <a:rPr lang="en-GB" sz="2000" i="1" dirty="0">
                <a:solidFill>
                  <a:srgbClr val="FF0000"/>
                </a:solidFill>
                <a:latin typeface="Arial" charset="0"/>
              </a:rPr>
              <a:t>n (14.1 MeV)</a:t>
            </a:r>
            <a:endParaRPr lang="en-GB" sz="2000" dirty="0">
              <a:solidFill>
                <a:srgbClr val="FF0000"/>
              </a:solidFill>
              <a:latin typeface="Times New Roman" charset="0"/>
            </a:endParaRPr>
          </a:p>
        </p:txBody>
      </p:sp>
    </p:spTree>
    <p:extLst>
      <p:ext uri="{BB962C8B-B14F-4D97-AF65-F5344CB8AC3E}">
        <p14:creationId xmlns:p14="http://schemas.microsoft.com/office/powerpoint/2010/main" xmlns="" val="3160943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02" name="Rectangle 10"/>
          <p:cNvSpPr>
            <a:spLocks noChangeArrowheads="1"/>
          </p:cNvSpPr>
          <p:nvPr/>
        </p:nvSpPr>
        <p:spPr bwMode="auto">
          <a:xfrm>
            <a:off x="1979613" y="3216275"/>
            <a:ext cx="3184525"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lvl="1">
              <a:spcBef>
                <a:spcPct val="20000"/>
              </a:spcBef>
              <a:defRPr/>
            </a:pPr>
            <a:r>
              <a:rPr lang="fr-CH" sz="2000" b="1" dirty="0">
                <a:solidFill>
                  <a:srgbClr val="FF0000"/>
                </a:solidFill>
                <a:latin typeface="Arial"/>
                <a:cs typeface="Arial"/>
              </a:rPr>
              <a:t>with primary winding</a:t>
            </a:r>
            <a:endParaRPr lang="en-GB" sz="2000" b="1" dirty="0">
              <a:solidFill>
                <a:srgbClr val="FF0000"/>
              </a:solidFill>
              <a:latin typeface="Arial"/>
              <a:cs typeface="Arial"/>
            </a:endParaRPr>
          </a:p>
        </p:txBody>
      </p:sp>
      <p:sp>
        <p:nvSpPr>
          <p:cNvPr id="110603" name="Rectangle 11"/>
          <p:cNvSpPr>
            <a:spLocks noChangeArrowheads="1"/>
          </p:cNvSpPr>
          <p:nvPr/>
        </p:nvSpPr>
        <p:spPr bwMode="auto">
          <a:xfrm>
            <a:off x="66675" y="1989138"/>
            <a:ext cx="2838450" cy="576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60363" lvl="1" indent="-276225">
              <a:spcBef>
                <a:spcPct val="20000"/>
              </a:spcBef>
              <a:buFont typeface="Arial"/>
              <a:buChar char="•"/>
              <a:defRPr/>
            </a:pPr>
            <a:r>
              <a:rPr lang="fr-FR" sz="2000" b="1" dirty="0" err="1">
                <a:solidFill>
                  <a:srgbClr val="FF0000"/>
                </a:solidFill>
                <a:latin typeface="Arial"/>
                <a:cs typeface="Arial"/>
              </a:rPr>
              <a:t>External</a:t>
            </a:r>
            <a:r>
              <a:rPr lang="fr-FR" sz="2000" b="1" dirty="0">
                <a:solidFill>
                  <a:srgbClr val="FF0000"/>
                </a:solidFill>
                <a:latin typeface="Arial"/>
                <a:cs typeface="Arial"/>
              </a:rPr>
              <a:t> </a:t>
            </a:r>
            <a:r>
              <a:rPr lang="fr-FR" sz="2000" b="1" dirty="0" err="1">
                <a:solidFill>
                  <a:srgbClr val="FF0000"/>
                </a:solidFill>
                <a:latin typeface="Arial"/>
                <a:cs typeface="Arial"/>
              </a:rPr>
              <a:t>coils</a:t>
            </a:r>
            <a:endParaRPr lang="fr-FR" sz="2000" b="1" dirty="0">
              <a:solidFill>
                <a:srgbClr val="FF0000"/>
              </a:solidFill>
              <a:latin typeface="Arial"/>
              <a:cs typeface="Arial"/>
            </a:endParaRPr>
          </a:p>
        </p:txBody>
      </p:sp>
      <p:sp>
        <p:nvSpPr>
          <p:cNvPr id="110604" name="Rectangle 12"/>
          <p:cNvSpPr>
            <a:spLocks noChangeArrowheads="1"/>
          </p:cNvSpPr>
          <p:nvPr/>
        </p:nvSpPr>
        <p:spPr bwMode="auto">
          <a:xfrm>
            <a:off x="-6350" y="2420938"/>
            <a:ext cx="544195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623888" lvl="2" indent="-263525">
              <a:lnSpc>
                <a:spcPct val="85000"/>
              </a:lnSpc>
              <a:spcBef>
                <a:spcPct val="20000"/>
              </a:spcBef>
              <a:buFont typeface="Lucida Grande"/>
              <a:buChar char="−"/>
              <a:defRPr/>
            </a:pPr>
            <a:r>
              <a:rPr lang="fr-FR" sz="1800" dirty="0">
                <a:solidFill>
                  <a:srgbClr val="000090"/>
                </a:solidFill>
                <a:latin typeface="Arial"/>
                <a:cs typeface="Arial"/>
              </a:rPr>
              <a:t>to </a:t>
            </a:r>
            <a:r>
              <a:rPr lang="fr-FR" sz="1800" dirty="0" err="1">
                <a:solidFill>
                  <a:srgbClr val="000090"/>
                </a:solidFill>
                <a:latin typeface="Arial"/>
                <a:cs typeface="Arial"/>
              </a:rPr>
              <a:t>produce</a:t>
            </a:r>
            <a:r>
              <a:rPr lang="fr-FR" sz="1800" dirty="0">
                <a:solidFill>
                  <a:srgbClr val="000090"/>
                </a:solidFill>
                <a:latin typeface="Arial"/>
                <a:cs typeface="Arial"/>
              </a:rPr>
              <a:t> a toroidal </a:t>
            </a:r>
            <a:r>
              <a:rPr lang="fr-FR" sz="1800" dirty="0" err="1">
                <a:solidFill>
                  <a:srgbClr val="000090"/>
                </a:solidFill>
                <a:latin typeface="Arial"/>
                <a:cs typeface="Arial"/>
              </a:rPr>
              <a:t>magnetic</a:t>
            </a:r>
            <a:r>
              <a:rPr lang="fr-FR" sz="1800" dirty="0">
                <a:solidFill>
                  <a:srgbClr val="000090"/>
                </a:solidFill>
                <a:latin typeface="Arial"/>
                <a:cs typeface="Arial"/>
              </a:rPr>
              <a:t> </a:t>
            </a:r>
            <a:r>
              <a:rPr lang="fr-FR" sz="1800" dirty="0" err="1">
                <a:solidFill>
                  <a:srgbClr val="000090"/>
                </a:solidFill>
                <a:latin typeface="Arial"/>
                <a:cs typeface="Arial"/>
              </a:rPr>
              <a:t>field</a:t>
            </a:r>
            <a:endParaRPr lang="fr-FR" sz="1800" dirty="0">
              <a:solidFill>
                <a:srgbClr val="000090"/>
              </a:solidFill>
              <a:latin typeface="Arial"/>
              <a:cs typeface="Arial"/>
            </a:endParaRPr>
          </a:p>
        </p:txBody>
      </p:sp>
      <p:pic>
        <p:nvPicPr>
          <p:cNvPr id="110605" name="Picture 13" descr="empty torus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6" name="Picture 14" descr="empty torus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7" name="Picture 15" descr="empty torus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8" name="Picture 16" descr="empty torus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9" name="Picture 17" descr="empty torus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0" name="Picture 18" descr="empty torus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1" name="Picture 19" descr="empty torus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12" name="Rectangle 20"/>
          <p:cNvSpPr>
            <a:spLocks noChangeArrowheads="1"/>
          </p:cNvSpPr>
          <p:nvPr/>
        </p:nvSpPr>
        <p:spPr bwMode="auto">
          <a:xfrm>
            <a:off x="66675" y="3216275"/>
            <a:ext cx="2513013"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lvl="1" indent="-258763">
              <a:spcBef>
                <a:spcPct val="20000"/>
              </a:spcBef>
              <a:buFont typeface="Arial"/>
              <a:buChar char="•"/>
              <a:defRPr/>
            </a:pPr>
            <a:r>
              <a:rPr lang="en-GB" sz="2000" b="1" dirty="0">
                <a:solidFill>
                  <a:srgbClr val="FF0000"/>
                </a:solidFill>
                <a:latin typeface="Arial"/>
                <a:cs typeface="Arial"/>
              </a:rPr>
              <a:t>Transformer</a:t>
            </a:r>
          </a:p>
        </p:txBody>
      </p:sp>
      <p:pic>
        <p:nvPicPr>
          <p:cNvPr id="110613" name="Picture 21" descr="schematic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4" name="Picture 22"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5" name="Picture 23" descr="schematic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6" name="Picture 24"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7" name="Picture 25" descr="schematic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8" name="Picture 26"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19" name="Rectangle 27"/>
          <p:cNvSpPr>
            <a:spLocks noChangeArrowheads="1"/>
          </p:cNvSpPr>
          <p:nvPr/>
        </p:nvSpPr>
        <p:spPr bwMode="auto">
          <a:xfrm>
            <a:off x="0" y="3644900"/>
            <a:ext cx="4856163"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625475" lvl="2" indent="-265113">
              <a:spcBef>
                <a:spcPct val="20000"/>
              </a:spcBef>
              <a:buFont typeface="Lucida Grande"/>
              <a:buChar char="−"/>
              <a:defRPr/>
            </a:pPr>
            <a:r>
              <a:rPr lang="fr-FR" sz="1800" dirty="0">
                <a:solidFill>
                  <a:srgbClr val="000090"/>
                </a:solidFill>
                <a:latin typeface="Arial"/>
                <a:cs typeface="Arial"/>
              </a:rPr>
              <a:t>to </a:t>
            </a:r>
            <a:r>
              <a:rPr lang="fr-FR" sz="1800" dirty="0" err="1">
                <a:solidFill>
                  <a:srgbClr val="000090"/>
                </a:solidFill>
                <a:latin typeface="Arial"/>
                <a:cs typeface="Arial"/>
              </a:rPr>
              <a:t>produce</a:t>
            </a:r>
            <a:r>
              <a:rPr lang="fr-FR" sz="1800" dirty="0">
                <a:solidFill>
                  <a:srgbClr val="000090"/>
                </a:solidFill>
                <a:latin typeface="Arial"/>
                <a:cs typeface="Arial"/>
              </a:rPr>
              <a:t> </a:t>
            </a:r>
            <a:r>
              <a:rPr lang="fr-FR" sz="1800" dirty="0">
                <a:solidFill>
                  <a:srgbClr val="FF0000"/>
                </a:solidFill>
                <a:latin typeface="Arial"/>
                <a:cs typeface="Arial"/>
              </a:rPr>
              <a:t>a toroidal </a:t>
            </a:r>
            <a:r>
              <a:rPr lang="fr-FR" sz="1800" dirty="0" err="1">
                <a:solidFill>
                  <a:srgbClr val="FF0000"/>
                </a:solidFill>
                <a:latin typeface="Arial"/>
                <a:cs typeface="Arial"/>
              </a:rPr>
              <a:t>current</a:t>
            </a:r>
            <a:r>
              <a:rPr lang="fr-FR" sz="1800" dirty="0">
                <a:solidFill>
                  <a:srgbClr val="FF0000"/>
                </a:solidFill>
                <a:latin typeface="Arial"/>
                <a:cs typeface="Arial"/>
              </a:rPr>
              <a:t> </a:t>
            </a:r>
          </a:p>
        </p:txBody>
      </p:sp>
      <p:pic>
        <p:nvPicPr>
          <p:cNvPr id="110620" name="Picture 28" descr="schematic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1" name="Picture 29"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2" name="Picture 30" descr="schematic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3" name="Picture 31"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4" name="Picture 32" descr="schematic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5" name="Picture 33"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6" name="Picture 34" descr="schematic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7" name="Picture 35"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8" name="Picture 36" descr="schematic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29" name="Picture 37"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30" name="Picture 38" descr="schematic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31" name="Picture 39"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32" name="Picture 40" descr="schematic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33" name="Picture 41"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34" name="Picture 42" descr="schematic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35" name="Picture 43"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36" name="Picture 44" descr="schematic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37" name="Picture 45"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38" name="Rectangle 46"/>
          <p:cNvSpPr>
            <a:spLocks noChangeArrowheads="1"/>
          </p:cNvSpPr>
          <p:nvPr/>
        </p:nvSpPr>
        <p:spPr bwMode="auto">
          <a:xfrm>
            <a:off x="-14288" y="4292600"/>
            <a:ext cx="5214938" cy="74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623888" lvl="2" indent="-263525">
              <a:spcBef>
                <a:spcPts val="900"/>
              </a:spcBef>
              <a:buFont typeface="Lucida Grande"/>
              <a:buChar char="−"/>
              <a:defRPr/>
            </a:pPr>
            <a:r>
              <a:rPr lang="fr-FR" sz="1800" dirty="0" err="1">
                <a:solidFill>
                  <a:srgbClr val="000090"/>
                </a:solidFill>
                <a:latin typeface="Arial"/>
                <a:cs typeface="Arial"/>
              </a:rPr>
              <a:t>this</a:t>
            </a:r>
            <a:r>
              <a:rPr lang="fr-FR" sz="1800" dirty="0">
                <a:solidFill>
                  <a:srgbClr val="000090"/>
                </a:solidFill>
                <a:latin typeface="Arial"/>
                <a:cs typeface="Arial"/>
              </a:rPr>
              <a:t> plasma </a:t>
            </a:r>
            <a:r>
              <a:rPr lang="fr-FR" sz="1800" dirty="0" err="1">
                <a:solidFill>
                  <a:srgbClr val="000090"/>
                </a:solidFill>
                <a:latin typeface="Arial"/>
                <a:cs typeface="Arial"/>
              </a:rPr>
              <a:t>current</a:t>
            </a:r>
            <a:r>
              <a:rPr lang="fr-FR" sz="1800" dirty="0">
                <a:solidFill>
                  <a:srgbClr val="000090"/>
                </a:solidFill>
                <a:latin typeface="Arial"/>
                <a:cs typeface="Arial"/>
              </a:rPr>
              <a:t> </a:t>
            </a:r>
            <a:r>
              <a:rPr lang="fr-FR" sz="1800" dirty="0" err="1">
                <a:solidFill>
                  <a:srgbClr val="000090"/>
                </a:solidFill>
                <a:latin typeface="Arial"/>
                <a:cs typeface="Arial"/>
              </a:rPr>
              <a:t>creates</a:t>
            </a:r>
            <a:r>
              <a:rPr lang="fr-FR" sz="1800" dirty="0">
                <a:solidFill>
                  <a:srgbClr val="000090"/>
                </a:solidFill>
                <a:latin typeface="Arial"/>
                <a:cs typeface="Arial"/>
              </a:rPr>
              <a:t> </a:t>
            </a:r>
            <a:r>
              <a:rPr lang="fr-FR" sz="1800" dirty="0" smtClean="0">
                <a:solidFill>
                  <a:srgbClr val="000000"/>
                </a:solidFill>
                <a:latin typeface="Arial"/>
                <a:cs typeface="Arial"/>
              </a:rPr>
              <a:t>a</a:t>
            </a:r>
            <a:br>
              <a:rPr lang="fr-FR" sz="1800" dirty="0" smtClean="0">
                <a:solidFill>
                  <a:srgbClr val="000000"/>
                </a:solidFill>
                <a:latin typeface="Arial"/>
                <a:cs typeface="Arial"/>
              </a:rPr>
            </a:br>
            <a:r>
              <a:rPr lang="fr-FR" sz="1800" dirty="0" smtClean="0">
                <a:solidFill>
                  <a:srgbClr val="FF0000"/>
                </a:solidFill>
                <a:latin typeface="Arial"/>
                <a:cs typeface="Arial"/>
              </a:rPr>
              <a:t>poloidal </a:t>
            </a:r>
            <a:r>
              <a:rPr lang="fr-FR" sz="1800" dirty="0" err="1">
                <a:solidFill>
                  <a:srgbClr val="FF0000"/>
                </a:solidFill>
                <a:latin typeface="Arial"/>
                <a:cs typeface="Arial"/>
              </a:rPr>
              <a:t>magnetic</a:t>
            </a:r>
            <a:r>
              <a:rPr lang="fr-FR" sz="1800" dirty="0">
                <a:solidFill>
                  <a:srgbClr val="FF0000"/>
                </a:solidFill>
                <a:latin typeface="Arial"/>
                <a:cs typeface="Arial"/>
              </a:rPr>
              <a:t> </a:t>
            </a:r>
            <a:r>
              <a:rPr lang="fr-FR" sz="1800" dirty="0" err="1">
                <a:solidFill>
                  <a:srgbClr val="FF0000"/>
                </a:solidFill>
                <a:latin typeface="Arial"/>
                <a:cs typeface="Arial"/>
              </a:rPr>
              <a:t>field</a:t>
            </a:r>
            <a:endParaRPr lang="fr-FR" sz="1800" dirty="0">
              <a:solidFill>
                <a:srgbClr val="FF0000"/>
              </a:solidFill>
              <a:latin typeface="Arial"/>
              <a:cs typeface="Arial"/>
            </a:endParaRPr>
          </a:p>
        </p:txBody>
      </p:sp>
      <p:pic>
        <p:nvPicPr>
          <p:cNvPr id="110639" name="Picture 47" descr="schematic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40" name="Picture 48"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41" name="Picture 49" descr="schematic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42" name="Picture 50" descr="schematic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43" name="Picture 51" descr="schematic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44" name="Picture 52" descr="schematic 8"/>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45" name="Picture 53" descr="schematic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46" name="Picture 54" descr="schematic 8"/>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47" name="Picture 55" descr="schematic 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48" name="Picture 56" descr="schematic 8"/>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49" name="Rectangle 57"/>
          <p:cNvSpPr>
            <a:spLocks noChangeArrowheads="1"/>
          </p:cNvSpPr>
          <p:nvPr/>
        </p:nvSpPr>
        <p:spPr bwMode="auto">
          <a:xfrm>
            <a:off x="685800" y="5791200"/>
            <a:ext cx="533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742950" lvl="1" indent="-285750">
              <a:spcBef>
                <a:spcPct val="20000"/>
              </a:spcBef>
              <a:buFontTx/>
              <a:buChar char="–"/>
              <a:defRPr/>
            </a:pPr>
            <a:endParaRPr lang="en-US" sz="1400">
              <a:solidFill>
                <a:srgbClr val="000000"/>
              </a:solidFill>
              <a:latin typeface="Tahoma" charset="0"/>
            </a:endParaRPr>
          </a:p>
        </p:txBody>
      </p:sp>
      <p:pic>
        <p:nvPicPr>
          <p:cNvPr id="110650" name="Picture 58" descr="schematic 9"/>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5794375" y="2462213"/>
            <a:ext cx="3124200" cy="304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51" name="Picture 59" descr="schematic 8"/>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52" name="Picture 60" descr="schematic 9"/>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5794375" y="2462213"/>
            <a:ext cx="3124200" cy="304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53" name="Picture 61" descr="schematic 8"/>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794375" y="2462213"/>
            <a:ext cx="31242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54" name="Picture 62" descr="schematic 9"/>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5794375" y="2462213"/>
            <a:ext cx="3124200" cy="304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55" name="Picture 63" descr="schematic 8"/>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207000" y="1844675"/>
            <a:ext cx="3937000" cy="383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56" name="Rectangle 64"/>
          <p:cNvSpPr>
            <a:spLocks noChangeArrowheads="1"/>
          </p:cNvSpPr>
          <p:nvPr/>
        </p:nvSpPr>
        <p:spPr bwMode="auto">
          <a:xfrm>
            <a:off x="635000" y="3932238"/>
            <a:ext cx="2770188" cy="43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lvl="1">
              <a:spcBef>
                <a:spcPct val="20000"/>
              </a:spcBef>
              <a:defRPr/>
            </a:pPr>
            <a:r>
              <a:rPr lang="fr-FR" sz="1800" dirty="0">
                <a:solidFill>
                  <a:srgbClr val="000090"/>
                </a:solidFill>
                <a:latin typeface="Arial"/>
                <a:cs typeface="Arial"/>
              </a:rPr>
              <a:t>in the plasma</a:t>
            </a:r>
          </a:p>
        </p:txBody>
      </p:sp>
      <p:sp>
        <p:nvSpPr>
          <p:cNvPr id="110657" name="Rectangle 65"/>
          <p:cNvSpPr>
            <a:spLocks noChangeArrowheads="1"/>
          </p:cNvSpPr>
          <p:nvPr/>
        </p:nvSpPr>
        <p:spPr bwMode="auto">
          <a:xfrm>
            <a:off x="0" y="5229225"/>
            <a:ext cx="5962650" cy="74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44500" lvl="1" indent="-265113">
              <a:lnSpc>
                <a:spcPts val="2800"/>
              </a:lnSpc>
              <a:spcBef>
                <a:spcPct val="20000"/>
              </a:spcBef>
              <a:buFont typeface="Arial"/>
              <a:buChar char="•"/>
              <a:defRPr/>
            </a:pPr>
            <a:r>
              <a:rPr lang="fr-FR" sz="2000" b="1" dirty="0" err="1">
                <a:solidFill>
                  <a:srgbClr val="FF0000"/>
                </a:solidFill>
                <a:latin typeface="Arial"/>
                <a:cs typeface="Arial"/>
              </a:rPr>
              <a:t>Finally</a:t>
            </a:r>
            <a:r>
              <a:rPr lang="fr-FR" sz="2000" b="1" dirty="0">
                <a:solidFill>
                  <a:srgbClr val="FF0000"/>
                </a:solidFill>
                <a:latin typeface="Arial"/>
                <a:cs typeface="Arial"/>
              </a:rPr>
              <a:t>, poloidal </a:t>
            </a:r>
            <a:r>
              <a:rPr lang="fr-FR" sz="2000" b="1" dirty="0" err="1">
                <a:solidFill>
                  <a:srgbClr val="FF0000"/>
                </a:solidFill>
                <a:latin typeface="Arial"/>
                <a:cs typeface="Arial"/>
              </a:rPr>
              <a:t>coils</a:t>
            </a:r>
            <a:endParaRPr lang="fr-FR" sz="2000" b="1" dirty="0">
              <a:solidFill>
                <a:srgbClr val="FF0000"/>
              </a:solidFill>
              <a:latin typeface="Arial"/>
              <a:cs typeface="Arial"/>
            </a:endParaRPr>
          </a:p>
          <a:p>
            <a:pPr marL="623888" lvl="2" indent="-263525">
              <a:lnSpc>
                <a:spcPts val="2800"/>
              </a:lnSpc>
              <a:spcBef>
                <a:spcPct val="20000"/>
              </a:spcBef>
              <a:buFont typeface="Lucida Grande"/>
              <a:buChar char="−"/>
              <a:defRPr/>
            </a:pPr>
            <a:r>
              <a:rPr lang="fr-FR" sz="1800" dirty="0">
                <a:solidFill>
                  <a:srgbClr val="000090"/>
                </a:solidFill>
                <a:latin typeface="Arial"/>
                <a:cs typeface="Arial"/>
              </a:rPr>
              <a:t>to control the position and </a:t>
            </a:r>
            <a:r>
              <a:rPr lang="fr-FR" sz="1800" dirty="0" err="1">
                <a:solidFill>
                  <a:srgbClr val="000090"/>
                </a:solidFill>
                <a:latin typeface="Arial"/>
                <a:cs typeface="Arial"/>
              </a:rPr>
              <a:t>shape</a:t>
            </a:r>
            <a:r>
              <a:rPr lang="fr-FR" sz="1800" dirty="0">
                <a:solidFill>
                  <a:srgbClr val="000090"/>
                </a:solidFill>
                <a:latin typeface="Arial"/>
                <a:cs typeface="Arial"/>
              </a:rPr>
              <a:t> of the plasma</a:t>
            </a:r>
          </a:p>
        </p:txBody>
      </p:sp>
      <p:sp>
        <p:nvSpPr>
          <p:cNvPr id="42041" name="Rectangle 2"/>
          <p:cNvSpPr txBox="1">
            <a:spLocks noChangeArrowheads="1"/>
          </p:cNvSpPr>
          <p:nvPr/>
        </p:nvSpPr>
        <p:spPr bwMode="auto">
          <a:xfrm>
            <a:off x="80963" y="1268413"/>
            <a:ext cx="8843962"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0"/>
                <a:cs typeface="ＭＳ Ｐゴシック" charset="0"/>
              </a:defRPr>
            </a:lvl1pPr>
            <a:lvl2pPr marL="742950" indent="-285750">
              <a:defRPr sz="2400">
                <a:solidFill>
                  <a:schemeClr val="tx1"/>
                </a:solidFill>
                <a:latin typeface="Century Gothic" charset="0"/>
                <a:ea typeface="ＭＳ Ｐゴシック" charset="0"/>
              </a:defRPr>
            </a:lvl2pPr>
            <a:lvl3pPr marL="1143000" indent="-228600">
              <a:defRPr sz="2400">
                <a:solidFill>
                  <a:schemeClr val="tx1"/>
                </a:solidFill>
                <a:latin typeface="Century Gothic" charset="0"/>
                <a:ea typeface="ＭＳ Ｐゴシック" charset="0"/>
              </a:defRPr>
            </a:lvl3pPr>
            <a:lvl4pPr marL="1600200" indent="-228600">
              <a:defRPr sz="2400">
                <a:solidFill>
                  <a:schemeClr val="tx1"/>
                </a:solidFill>
                <a:latin typeface="Century Gothic" charset="0"/>
                <a:ea typeface="ＭＳ Ｐゴシック" charset="0"/>
              </a:defRPr>
            </a:lvl4pPr>
            <a:lvl5pPr marL="2057400" indent="-22860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nSpc>
                <a:spcPct val="90000"/>
              </a:lnSpc>
              <a:spcBef>
                <a:spcPct val="30000"/>
              </a:spcBef>
              <a:spcAft>
                <a:spcPct val="30000"/>
              </a:spcAft>
              <a:buClr>
                <a:srgbClr val="000000"/>
              </a:buClr>
            </a:pPr>
            <a:r>
              <a:rPr kumimoji="1" lang="fr-FR" b="1">
                <a:solidFill>
                  <a:srgbClr val="FF0000"/>
                </a:solidFill>
                <a:latin typeface="Arial" charset="0"/>
              </a:rPr>
              <a:t>The Tokamak:</a:t>
            </a:r>
          </a:p>
        </p:txBody>
      </p:sp>
      <p:sp>
        <p:nvSpPr>
          <p:cNvPr id="60" name="Rectangle 4"/>
          <p:cNvSpPr>
            <a:spLocks noChangeArrowheads="1"/>
          </p:cNvSpPr>
          <p:nvPr/>
        </p:nvSpPr>
        <p:spPr bwMode="auto">
          <a:xfrm>
            <a:off x="1" y="0"/>
            <a:ext cx="9143999"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GB" sz="3200" b="1" dirty="0" smtClean="0">
                <a:solidFill>
                  <a:srgbClr val="000090"/>
                </a:solidFill>
                <a:latin typeface="Arial" charset="0"/>
                <a:cs typeface="+mn-cs"/>
              </a:rPr>
              <a:t>Plasma magnetic confinement </a:t>
            </a:r>
            <a:r>
              <a:rPr lang="en-GB" sz="3200" b="1" dirty="0">
                <a:solidFill>
                  <a:srgbClr val="000090"/>
                </a:solidFill>
                <a:latin typeface="Arial" charset="0"/>
                <a:cs typeface="+mn-cs"/>
              </a:rPr>
              <a:t>in a </a:t>
            </a:r>
            <a:r>
              <a:rPr lang="en-GB" sz="3200" b="1" dirty="0">
                <a:solidFill>
                  <a:srgbClr val="FF271C"/>
                </a:solidFill>
                <a:latin typeface="Arial" charset="0"/>
                <a:cs typeface="+mn-cs"/>
              </a:rPr>
              <a:t>Tokamak</a:t>
            </a:r>
            <a:endParaRPr lang="en-US" sz="3200" b="1" dirty="0">
              <a:solidFill>
                <a:schemeClr val="tx2"/>
              </a:solidFill>
              <a:latin typeface="Arial" charset="0"/>
              <a:cs typeface="+mn-cs"/>
            </a:endParaRPr>
          </a:p>
        </p:txBody>
      </p:sp>
      <p:pic>
        <p:nvPicPr>
          <p:cNvPr id="62" name="Picture 61" descr="iter_mag_field_only"/>
          <p:cNvPicPr>
            <a:picLocks noChangeAspect="1" noChangeArrowheads="1"/>
          </p:cNvPicPr>
          <p:nvPr/>
        </p:nvPicPr>
        <p:blipFill rotWithShape="1">
          <a:blip r:embed="rId12">
            <a:extLst>
              <a:ext uri="{28A0092B-C50C-407E-A947-70E740481C1C}">
                <a14:useLocalDpi xmlns:a14="http://schemas.microsoft.com/office/drawing/2010/main" xmlns="" val="0"/>
              </a:ext>
            </a:extLst>
          </a:blip>
          <a:srcRect l="9454" t="2773" r="7988" b="5937"/>
          <a:stretch/>
        </p:blipFill>
        <p:spPr bwMode="auto">
          <a:xfrm>
            <a:off x="4630615" y="1830998"/>
            <a:ext cx="4513385" cy="3864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 name="Rectangle 23"/>
          <p:cNvSpPr>
            <a:spLocks noChangeArrowheads="1"/>
          </p:cNvSpPr>
          <p:nvPr/>
        </p:nvSpPr>
        <p:spPr bwMode="auto">
          <a:xfrm>
            <a:off x="3635896" y="792868"/>
            <a:ext cx="5508104" cy="1025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18" tIns="45709" rIns="91418" bIns="45709"/>
          <a:lstStyle>
            <a:lvl1pPr>
              <a:defRPr kumimoji="1" sz="2000" b="1">
                <a:solidFill>
                  <a:schemeClr val="tx1"/>
                </a:solidFill>
                <a:latin typeface="Arial" charset="0"/>
              </a:defRPr>
            </a:lvl1pPr>
            <a:lvl2pPr marL="742950" indent="-285750">
              <a:defRPr kumimoji="1" sz="2000" b="1">
                <a:solidFill>
                  <a:schemeClr val="tx1"/>
                </a:solidFill>
                <a:latin typeface="Arial" charset="0"/>
              </a:defRPr>
            </a:lvl2pPr>
            <a:lvl3pPr marL="1143000" indent="-228600">
              <a:defRPr kumimoji="1" sz="2000" b="1">
                <a:solidFill>
                  <a:schemeClr val="tx1"/>
                </a:solidFill>
                <a:latin typeface="Arial" charset="0"/>
              </a:defRPr>
            </a:lvl3pPr>
            <a:lvl4pPr marL="1600200" indent="-228600">
              <a:defRPr kumimoji="1" sz="2000" b="1">
                <a:solidFill>
                  <a:schemeClr val="tx1"/>
                </a:solidFill>
                <a:latin typeface="Arial" charset="0"/>
              </a:defRPr>
            </a:lvl4pPr>
            <a:lvl5pPr marL="2057400" indent="-228600">
              <a:defRPr kumimoji="1" sz="2000" b="1">
                <a:solidFill>
                  <a:schemeClr val="tx1"/>
                </a:solidFill>
                <a:latin typeface="Arial" charset="0"/>
              </a:defRPr>
            </a:lvl5pPr>
            <a:lvl6pPr marL="2514600" indent="-228600" algn="just" eaLnBrk="0" fontAlgn="base" hangingPunct="0">
              <a:lnSpc>
                <a:spcPts val="2300"/>
              </a:lnSpc>
              <a:spcBef>
                <a:spcPct val="0"/>
              </a:spcBef>
              <a:spcAft>
                <a:spcPct val="0"/>
              </a:spcAft>
              <a:buClr>
                <a:schemeClr val="tx1"/>
              </a:buClr>
              <a:defRPr kumimoji="1" sz="2000" b="1">
                <a:solidFill>
                  <a:schemeClr val="tx1"/>
                </a:solidFill>
                <a:latin typeface="Arial" charset="0"/>
              </a:defRPr>
            </a:lvl6pPr>
            <a:lvl7pPr marL="2971800" indent="-228600" algn="just" eaLnBrk="0" fontAlgn="base" hangingPunct="0">
              <a:lnSpc>
                <a:spcPts val="2300"/>
              </a:lnSpc>
              <a:spcBef>
                <a:spcPct val="0"/>
              </a:spcBef>
              <a:spcAft>
                <a:spcPct val="0"/>
              </a:spcAft>
              <a:buClr>
                <a:schemeClr val="tx1"/>
              </a:buClr>
              <a:defRPr kumimoji="1" sz="2000" b="1">
                <a:solidFill>
                  <a:schemeClr val="tx1"/>
                </a:solidFill>
                <a:latin typeface="Arial" charset="0"/>
              </a:defRPr>
            </a:lvl7pPr>
            <a:lvl8pPr marL="3429000" indent="-228600" algn="just" eaLnBrk="0" fontAlgn="base" hangingPunct="0">
              <a:lnSpc>
                <a:spcPts val="2300"/>
              </a:lnSpc>
              <a:spcBef>
                <a:spcPct val="0"/>
              </a:spcBef>
              <a:spcAft>
                <a:spcPct val="0"/>
              </a:spcAft>
              <a:buClr>
                <a:schemeClr val="tx1"/>
              </a:buClr>
              <a:defRPr kumimoji="1" sz="2000" b="1">
                <a:solidFill>
                  <a:schemeClr val="tx1"/>
                </a:solidFill>
                <a:latin typeface="Arial" charset="0"/>
              </a:defRPr>
            </a:lvl8pPr>
            <a:lvl9pPr marL="3886200" indent="-228600" algn="just" eaLnBrk="0" fontAlgn="base" hangingPunct="0">
              <a:lnSpc>
                <a:spcPts val="2300"/>
              </a:lnSpc>
              <a:spcBef>
                <a:spcPct val="0"/>
              </a:spcBef>
              <a:spcAft>
                <a:spcPct val="0"/>
              </a:spcAft>
              <a:buClr>
                <a:schemeClr val="tx1"/>
              </a:buClr>
              <a:defRPr kumimoji="1" sz="2000" b="1">
                <a:solidFill>
                  <a:schemeClr val="tx1"/>
                </a:solidFill>
                <a:latin typeface="Arial" charset="0"/>
              </a:defRPr>
            </a:lvl9pPr>
          </a:lstStyle>
          <a:p>
            <a:pPr algn="ctr" eaLnBrk="1" hangingPunct="1">
              <a:lnSpc>
                <a:spcPct val="90000"/>
              </a:lnSpc>
              <a:spcBef>
                <a:spcPct val="30000"/>
              </a:spcBef>
              <a:spcAft>
                <a:spcPct val="30000"/>
              </a:spcAft>
              <a:buClr>
                <a:srgbClr val="000000"/>
              </a:buClr>
            </a:pPr>
            <a:r>
              <a:rPr lang="en-GB" altLang="en-US" dirty="0" smtClean="0">
                <a:solidFill>
                  <a:srgbClr val="FF0000"/>
                </a:solidFill>
              </a:rPr>
              <a:t>Combination of toroidal and poloidal fields produces helical field for plasma confinement</a:t>
            </a:r>
            <a:endParaRPr lang="en-GB" altLang="en-US" dirty="0">
              <a:solidFill>
                <a:srgbClr val="FF0000"/>
              </a:solidFill>
            </a:endParaRPr>
          </a:p>
        </p:txBody>
      </p:sp>
    </p:spTree>
    <p:extLst>
      <p:ext uri="{BB962C8B-B14F-4D97-AF65-F5344CB8AC3E}">
        <p14:creationId xmlns:p14="http://schemas.microsoft.com/office/powerpoint/2010/main" xmlns="" val="3454060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106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1026"/>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31640" y="772856"/>
            <a:ext cx="3256136"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2387" name="Line 1043"/>
          <p:cNvSpPr>
            <a:spLocks noChangeShapeType="1"/>
          </p:cNvSpPr>
          <p:nvPr/>
        </p:nvSpPr>
        <p:spPr bwMode="auto">
          <a:xfrm flipH="1">
            <a:off x="3779912" y="1052736"/>
            <a:ext cx="1800200" cy="1105272"/>
          </a:xfrm>
          <a:prstGeom prst="line">
            <a:avLst/>
          </a:prstGeom>
          <a:noFill/>
          <a:ln w="28575" cmpd="sng">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442388" name="Rectangle 1044"/>
          <p:cNvSpPr>
            <a:spLocks noChangeArrowheads="1"/>
          </p:cNvSpPr>
          <p:nvPr/>
        </p:nvSpPr>
        <p:spPr bwMode="auto">
          <a:xfrm>
            <a:off x="552450" y="0"/>
            <a:ext cx="8039100"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b="1" dirty="0" smtClean="0">
                <a:solidFill>
                  <a:srgbClr val="000090"/>
                </a:solidFill>
                <a:latin typeface="Arial" charset="0"/>
              </a:rPr>
              <a:t>The Tokamak Plasma</a:t>
            </a:r>
            <a:endParaRPr lang="en-US" sz="3200" b="1" dirty="0">
              <a:solidFill>
                <a:srgbClr val="000090"/>
              </a:solidFill>
              <a:latin typeface="Arial" charset="0"/>
            </a:endParaRPr>
          </a:p>
        </p:txBody>
      </p:sp>
      <p:cxnSp>
        <p:nvCxnSpPr>
          <p:cNvPr id="3" name="Straight Connector 2"/>
          <p:cNvCxnSpPr/>
          <p:nvPr/>
        </p:nvCxnSpPr>
        <p:spPr bwMode="auto">
          <a:xfrm>
            <a:off x="107504" y="692696"/>
            <a:ext cx="19496" cy="5265721"/>
          </a:xfrm>
          <a:prstGeom prst="line">
            <a:avLst/>
          </a:prstGeom>
          <a:solidFill>
            <a:schemeClr val="accent1"/>
          </a:solidFill>
          <a:ln w="381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Line 1043"/>
          <p:cNvSpPr>
            <a:spLocks noChangeShapeType="1"/>
          </p:cNvSpPr>
          <p:nvPr/>
        </p:nvSpPr>
        <p:spPr bwMode="auto">
          <a:xfrm flipV="1">
            <a:off x="105832" y="3027363"/>
            <a:ext cx="3069167" cy="10583"/>
          </a:xfrm>
          <a:prstGeom prst="line">
            <a:avLst/>
          </a:prstGeom>
          <a:noFill/>
          <a:ln w="28575" cmpd="sng">
            <a:solidFill>
              <a:srgbClr val="FF0000"/>
            </a:solidFill>
            <a:round/>
            <a:headEnd type="none"/>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5" name="TextBox 4"/>
          <p:cNvSpPr txBox="1"/>
          <p:nvPr/>
        </p:nvSpPr>
        <p:spPr>
          <a:xfrm>
            <a:off x="179512" y="2708921"/>
            <a:ext cx="1368152" cy="923330"/>
          </a:xfrm>
          <a:prstGeom prst="rect">
            <a:avLst/>
          </a:prstGeom>
          <a:noFill/>
        </p:spPr>
        <p:txBody>
          <a:bodyPr wrap="square" rtlCol="0">
            <a:spAutoFit/>
          </a:bodyPr>
          <a:lstStyle/>
          <a:p>
            <a:pPr algn="ctr"/>
            <a:r>
              <a:rPr lang="en-US" sz="1800" b="0" dirty="0" smtClean="0">
                <a:solidFill>
                  <a:srgbClr val="000090"/>
                </a:solidFill>
                <a:latin typeface="Arial"/>
                <a:cs typeface="Arial"/>
              </a:rPr>
              <a:t>R</a:t>
            </a:r>
            <a:br>
              <a:rPr lang="en-US" sz="1800" b="0" dirty="0" smtClean="0">
                <a:solidFill>
                  <a:srgbClr val="000090"/>
                </a:solidFill>
                <a:latin typeface="Arial"/>
                <a:cs typeface="Arial"/>
              </a:rPr>
            </a:br>
            <a:r>
              <a:rPr lang="en-US" sz="1800" b="0" dirty="0" smtClean="0">
                <a:solidFill>
                  <a:srgbClr val="000090"/>
                </a:solidFill>
                <a:latin typeface="Arial"/>
                <a:cs typeface="Arial"/>
              </a:rPr>
              <a:t>Major Radius</a:t>
            </a:r>
            <a:endParaRPr lang="en-US" sz="1800" b="0" dirty="0">
              <a:solidFill>
                <a:srgbClr val="000090"/>
              </a:solidFill>
              <a:latin typeface="Arial"/>
              <a:cs typeface="Arial"/>
            </a:endParaRPr>
          </a:p>
        </p:txBody>
      </p:sp>
      <p:sp>
        <p:nvSpPr>
          <p:cNvPr id="25" name="Line 1043"/>
          <p:cNvSpPr>
            <a:spLocks noChangeShapeType="1"/>
          </p:cNvSpPr>
          <p:nvPr/>
        </p:nvSpPr>
        <p:spPr bwMode="auto">
          <a:xfrm>
            <a:off x="3190875" y="3029479"/>
            <a:ext cx="1025525" cy="6350"/>
          </a:xfrm>
          <a:prstGeom prst="line">
            <a:avLst/>
          </a:prstGeom>
          <a:noFill/>
          <a:ln w="28575" cmpd="sng">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26" name="TextBox 25"/>
          <p:cNvSpPr txBox="1"/>
          <p:nvPr/>
        </p:nvSpPr>
        <p:spPr>
          <a:xfrm>
            <a:off x="2914245" y="2708921"/>
            <a:ext cx="1368152" cy="923330"/>
          </a:xfrm>
          <a:prstGeom prst="rect">
            <a:avLst/>
          </a:prstGeom>
          <a:noFill/>
        </p:spPr>
        <p:txBody>
          <a:bodyPr wrap="square" rtlCol="0">
            <a:spAutoFit/>
          </a:bodyPr>
          <a:lstStyle/>
          <a:p>
            <a:pPr algn="ctr"/>
            <a:r>
              <a:rPr lang="en-US" sz="1800" b="0" dirty="0" smtClean="0">
                <a:solidFill>
                  <a:srgbClr val="000090"/>
                </a:solidFill>
                <a:latin typeface="Arial"/>
                <a:cs typeface="Arial"/>
              </a:rPr>
              <a:t>a</a:t>
            </a:r>
            <a:br>
              <a:rPr lang="en-US" sz="1800" b="0" dirty="0" smtClean="0">
                <a:solidFill>
                  <a:srgbClr val="000090"/>
                </a:solidFill>
                <a:latin typeface="Arial"/>
                <a:cs typeface="Arial"/>
              </a:rPr>
            </a:br>
            <a:r>
              <a:rPr lang="en-US" sz="1800" b="0" dirty="0" smtClean="0">
                <a:solidFill>
                  <a:srgbClr val="000090"/>
                </a:solidFill>
                <a:latin typeface="Arial"/>
                <a:cs typeface="Arial"/>
              </a:rPr>
              <a:t>Minor Radius</a:t>
            </a:r>
            <a:endParaRPr lang="en-US" sz="1800" b="0" dirty="0">
              <a:solidFill>
                <a:srgbClr val="000090"/>
              </a:solidFill>
              <a:latin typeface="Arial"/>
              <a:cs typeface="Arial"/>
            </a:endParaRPr>
          </a:p>
        </p:txBody>
      </p:sp>
      <p:sp>
        <p:nvSpPr>
          <p:cNvPr id="27" name="Line 1043"/>
          <p:cNvSpPr>
            <a:spLocks noChangeShapeType="1"/>
          </p:cNvSpPr>
          <p:nvPr/>
        </p:nvSpPr>
        <p:spPr bwMode="auto">
          <a:xfrm flipH="1" flipV="1">
            <a:off x="3187700" y="1012824"/>
            <a:ext cx="6349" cy="2012947"/>
          </a:xfrm>
          <a:prstGeom prst="line">
            <a:avLst/>
          </a:prstGeom>
          <a:noFill/>
          <a:ln w="28575" cmpd="sng">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cxnSp>
        <p:nvCxnSpPr>
          <p:cNvPr id="28" name="Straight Connector 27"/>
          <p:cNvCxnSpPr/>
          <p:nvPr/>
        </p:nvCxnSpPr>
        <p:spPr bwMode="auto">
          <a:xfrm flipH="1">
            <a:off x="2051720" y="980728"/>
            <a:ext cx="2088232" cy="9527"/>
          </a:xfrm>
          <a:prstGeom prst="line">
            <a:avLst/>
          </a:prstGeom>
          <a:solidFill>
            <a:schemeClr val="accent1"/>
          </a:solidFill>
          <a:ln w="381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TextBox 31"/>
          <p:cNvSpPr txBox="1"/>
          <p:nvPr/>
        </p:nvSpPr>
        <p:spPr>
          <a:xfrm>
            <a:off x="2339752" y="1556792"/>
            <a:ext cx="1168003" cy="369332"/>
          </a:xfrm>
          <a:prstGeom prst="rect">
            <a:avLst/>
          </a:prstGeom>
          <a:noFill/>
        </p:spPr>
        <p:txBody>
          <a:bodyPr wrap="square" rtlCol="0">
            <a:spAutoFit/>
          </a:bodyPr>
          <a:lstStyle/>
          <a:p>
            <a:pPr algn="ctr"/>
            <a:r>
              <a:rPr lang="en-US" sz="1800" b="0" dirty="0" smtClean="0">
                <a:solidFill>
                  <a:srgbClr val="000090"/>
                </a:solidFill>
                <a:latin typeface="Arial"/>
                <a:cs typeface="Arial"/>
              </a:rPr>
              <a:t>Height b</a:t>
            </a:r>
            <a:endParaRPr lang="en-US" sz="1800" b="0" dirty="0">
              <a:solidFill>
                <a:srgbClr val="000090"/>
              </a:solidFill>
              <a:latin typeface="Arial"/>
              <a:cs typeface="Arial"/>
            </a:endParaRPr>
          </a:p>
        </p:txBody>
      </p:sp>
      <p:sp>
        <p:nvSpPr>
          <p:cNvPr id="9" name="TextBox 8"/>
          <p:cNvSpPr txBox="1"/>
          <p:nvPr/>
        </p:nvSpPr>
        <p:spPr>
          <a:xfrm>
            <a:off x="5220072" y="692696"/>
            <a:ext cx="3744416" cy="3154710"/>
          </a:xfrm>
          <a:prstGeom prst="rect">
            <a:avLst/>
          </a:prstGeom>
          <a:noFill/>
        </p:spPr>
        <p:txBody>
          <a:bodyPr wrap="square" rtlCol="0">
            <a:spAutoFit/>
          </a:bodyPr>
          <a:lstStyle/>
          <a:p>
            <a:pPr marL="265113" indent="-265113">
              <a:buFont typeface="Arial"/>
              <a:buChar char="•"/>
            </a:pPr>
            <a:r>
              <a:rPr lang="en-GB" sz="2000" dirty="0" smtClean="0">
                <a:solidFill>
                  <a:srgbClr val="000090"/>
                </a:solidFill>
                <a:latin typeface="Arial" charset="0"/>
              </a:rPr>
              <a:t>Surfaces of constant poloidal magnetic flux, </a:t>
            </a:r>
            <a:r>
              <a:rPr lang="en-GB" sz="2000" i="1" dirty="0" smtClean="0">
                <a:solidFill>
                  <a:srgbClr val="000090"/>
                </a:solidFill>
                <a:latin typeface="Symbol" charset="2"/>
                <a:cs typeface="Symbol" charset="2"/>
              </a:rPr>
              <a:t>Y</a:t>
            </a:r>
          </a:p>
          <a:p>
            <a:pPr marL="666750" lvl="1" indent="-285750">
              <a:spcBef>
                <a:spcPts val="600"/>
              </a:spcBef>
              <a:buFont typeface="Symbol" charset="0"/>
              <a:buChar char="Þ"/>
              <a:defRPr/>
            </a:pPr>
            <a:r>
              <a:rPr lang="en-GB" sz="1800" b="0" dirty="0" smtClean="0">
                <a:solidFill>
                  <a:srgbClr val="FF0000"/>
                </a:solidFill>
                <a:latin typeface="Arial" charset="0"/>
              </a:rPr>
              <a:t>pressure (p=</a:t>
            </a:r>
            <a:r>
              <a:rPr lang="en-GB" sz="1800" b="0" dirty="0" err="1" smtClean="0">
                <a:solidFill>
                  <a:srgbClr val="FF0000"/>
                </a:solidFill>
                <a:latin typeface="Arial" charset="0"/>
              </a:rPr>
              <a:t>nkT</a:t>
            </a:r>
            <a:r>
              <a:rPr lang="en-GB" sz="1800" b="0" dirty="0" smtClean="0">
                <a:solidFill>
                  <a:srgbClr val="FF0000"/>
                </a:solidFill>
                <a:latin typeface="Arial" charset="0"/>
              </a:rPr>
              <a:t>) </a:t>
            </a:r>
            <a:r>
              <a:rPr lang="en-GB" sz="1800" b="0" dirty="0">
                <a:solidFill>
                  <a:srgbClr val="000090"/>
                </a:solidFill>
                <a:latin typeface="Arial" charset="0"/>
              </a:rPr>
              <a:t>is constant on magnetic surfaces</a:t>
            </a:r>
          </a:p>
          <a:p>
            <a:pPr marL="666750" lvl="1" indent="-285750">
              <a:spcBef>
                <a:spcPts val="600"/>
              </a:spcBef>
              <a:buFont typeface="Symbol" charset="0"/>
              <a:buChar char="Þ"/>
              <a:defRPr/>
            </a:pPr>
            <a:r>
              <a:rPr lang="en-GB" sz="1800" b="0" dirty="0">
                <a:solidFill>
                  <a:srgbClr val="FF0000"/>
                </a:solidFill>
                <a:latin typeface="Arial" charset="0"/>
              </a:rPr>
              <a:t>current lines </a:t>
            </a:r>
            <a:r>
              <a:rPr lang="en-GB" sz="1800" b="0" dirty="0">
                <a:solidFill>
                  <a:srgbClr val="000090"/>
                </a:solidFill>
                <a:latin typeface="Arial" charset="0"/>
              </a:rPr>
              <a:t>lie within magnetic </a:t>
            </a:r>
            <a:r>
              <a:rPr lang="en-GB" sz="1800" b="0" dirty="0" smtClean="0">
                <a:solidFill>
                  <a:srgbClr val="000090"/>
                </a:solidFill>
                <a:latin typeface="Arial" charset="0"/>
              </a:rPr>
              <a:t>surfaces</a:t>
            </a:r>
          </a:p>
          <a:p>
            <a:pPr marL="666750" lvl="1" indent="-285750">
              <a:spcBef>
                <a:spcPts val="600"/>
              </a:spcBef>
              <a:buFont typeface="Symbol" charset="0"/>
              <a:buChar char="Þ"/>
              <a:defRPr/>
            </a:pPr>
            <a:r>
              <a:rPr lang="en-GB" sz="1800" b="0" dirty="0" smtClean="0">
                <a:solidFill>
                  <a:srgbClr val="FF0000"/>
                </a:solidFill>
                <a:latin typeface="Arial" charset="0"/>
              </a:rPr>
              <a:t>magnetic field lines wind helically around torus </a:t>
            </a:r>
            <a:r>
              <a:rPr lang="en-GB" sz="1800" b="0" dirty="0" smtClean="0">
                <a:solidFill>
                  <a:srgbClr val="000090"/>
                </a:solidFill>
                <a:latin typeface="Arial" charset="0"/>
              </a:rPr>
              <a:t>within magnetic surfaces</a:t>
            </a:r>
            <a:endParaRPr lang="en-GB" sz="1800" b="0" dirty="0">
              <a:solidFill>
                <a:srgbClr val="000090"/>
              </a:solidFill>
              <a:latin typeface="Arial" charset="0"/>
            </a:endParaRPr>
          </a:p>
        </p:txBody>
      </p:sp>
      <p:sp>
        <p:nvSpPr>
          <p:cNvPr id="34" name="TextBox 33"/>
          <p:cNvSpPr txBox="1"/>
          <p:nvPr/>
        </p:nvSpPr>
        <p:spPr>
          <a:xfrm>
            <a:off x="5220072" y="3933056"/>
            <a:ext cx="3744416" cy="1892826"/>
          </a:xfrm>
          <a:prstGeom prst="rect">
            <a:avLst/>
          </a:prstGeom>
          <a:noFill/>
        </p:spPr>
        <p:txBody>
          <a:bodyPr wrap="square" rtlCol="0">
            <a:spAutoFit/>
          </a:bodyPr>
          <a:lstStyle/>
          <a:p>
            <a:pPr marL="265113" indent="-265113">
              <a:buFont typeface="Arial"/>
              <a:buChar char="•"/>
            </a:pPr>
            <a:r>
              <a:rPr lang="en-GB" sz="2000" dirty="0" smtClean="0">
                <a:solidFill>
                  <a:srgbClr val="000090"/>
                </a:solidFill>
                <a:latin typeface="Arial" charset="0"/>
              </a:rPr>
              <a:t>Last closed flux surface is denoted </a:t>
            </a:r>
            <a:r>
              <a:rPr lang="en-GB" sz="2000" dirty="0" smtClean="0">
                <a:solidFill>
                  <a:srgbClr val="FF0000"/>
                </a:solidFill>
                <a:latin typeface="Arial" charset="0"/>
              </a:rPr>
              <a:t>separatrix</a:t>
            </a:r>
            <a:endParaRPr lang="en-GB" sz="2000" i="1" dirty="0" smtClean="0">
              <a:solidFill>
                <a:srgbClr val="FF0000"/>
              </a:solidFill>
              <a:latin typeface="Symbol" charset="2"/>
              <a:cs typeface="Symbol" charset="2"/>
            </a:endParaRPr>
          </a:p>
          <a:p>
            <a:pPr marL="666750" lvl="1" indent="-285750">
              <a:spcBef>
                <a:spcPts val="600"/>
              </a:spcBef>
              <a:buFont typeface="Symbol" charset="0"/>
              <a:buChar char="Þ"/>
              <a:defRPr/>
            </a:pPr>
            <a:r>
              <a:rPr lang="en-GB" sz="1800" b="0" dirty="0" smtClean="0">
                <a:solidFill>
                  <a:srgbClr val="000090"/>
                </a:solidFill>
                <a:latin typeface="Arial" charset="0"/>
              </a:rPr>
              <a:t>outside separatrix magnetic field lines run into </a:t>
            </a:r>
            <a:r>
              <a:rPr lang="en-GB" sz="1800" b="0" dirty="0" smtClean="0">
                <a:solidFill>
                  <a:srgbClr val="FF0000"/>
                </a:solidFill>
                <a:latin typeface="Arial" charset="0"/>
              </a:rPr>
              <a:t>divertor, guiding most of heat and particles onto target plates</a:t>
            </a:r>
            <a:endParaRPr lang="en-GB" sz="1800" b="0" dirty="0">
              <a:solidFill>
                <a:srgbClr val="FF0000"/>
              </a:solidFill>
              <a:latin typeface="Arial" charset="0"/>
            </a:endParaRPr>
          </a:p>
        </p:txBody>
      </p:sp>
      <p:sp>
        <p:nvSpPr>
          <p:cNvPr id="35" name="Line 1043"/>
          <p:cNvSpPr>
            <a:spLocks noChangeShapeType="1"/>
          </p:cNvSpPr>
          <p:nvPr/>
        </p:nvSpPr>
        <p:spPr bwMode="auto">
          <a:xfrm flipH="1">
            <a:off x="2434167" y="4293096"/>
            <a:ext cx="2929920" cy="384737"/>
          </a:xfrm>
          <a:prstGeom prst="line">
            <a:avLst/>
          </a:prstGeom>
          <a:noFill/>
          <a:ln w="28575" cmpd="sng">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36" name="Line 1043"/>
          <p:cNvSpPr>
            <a:spLocks noChangeShapeType="1"/>
          </p:cNvSpPr>
          <p:nvPr/>
        </p:nvSpPr>
        <p:spPr bwMode="auto">
          <a:xfrm flipH="1" flipV="1">
            <a:off x="3704166" y="5365750"/>
            <a:ext cx="2091967" cy="7466"/>
          </a:xfrm>
          <a:prstGeom prst="line">
            <a:avLst/>
          </a:prstGeom>
          <a:noFill/>
          <a:ln w="28575" cmpd="sng">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p>
        </p:txBody>
      </p:sp>
      <p:sp>
        <p:nvSpPr>
          <p:cNvPr id="10" name="Oval 9"/>
          <p:cNvSpPr/>
          <p:nvPr/>
        </p:nvSpPr>
        <p:spPr bwMode="auto">
          <a:xfrm>
            <a:off x="1331640" y="4797152"/>
            <a:ext cx="2376264" cy="108012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000000"/>
              </a:solidFill>
              <a:effectLst/>
              <a:latin typeface="Century Gothic" charset="0"/>
              <a:ea typeface="ＭＳ Ｐゴシック" charset="0"/>
            </a:endParaRPr>
          </a:p>
        </p:txBody>
      </p:sp>
    </p:spTree>
    <p:extLst>
      <p:ext uri="{BB962C8B-B14F-4D97-AF65-F5344CB8AC3E}">
        <p14:creationId xmlns:p14="http://schemas.microsoft.com/office/powerpoint/2010/main" xmlns="" val="897799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23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87" grpId="0" animBg="1"/>
      <p:bldP spid="23" grpId="0" animBg="1"/>
      <p:bldP spid="5" grpId="0"/>
      <p:bldP spid="25" grpId="0" animBg="1"/>
      <p:bldP spid="26" grpId="0"/>
      <p:bldP spid="27" grpId="0" animBg="1"/>
      <p:bldP spid="32" grpId="0"/>
      <p:bldP spid="9" grpId="0"/>
      <p:bldP spid="35" grpId="0" animBg="1"/>
      <p:bldP spid="3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381000" y="914400"/>
            <a:ext cx="8301038" cy="2549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marL="198438" indent="-198438" eaLnBrk="1" hangingPunct="1">
              <a:defRPr/>
            </a:pPr>
            <a:r>
              <a:rPr lang="en-US" sz="2000" i="1" dirty="0">
                <a:solidFill>
                  <a:srgbClr val="FF0000"/>
                </a:solidFill>
                <a:latin typeface="Arial" charset="0"/>
                <a:cs typeface="+mn-cs"/>
              </a:rPr>
              <a:t>Temperature - T</a:t>
            </a:r>
            <a:r>
              <a:rPr lang="en-US" sz="2000" i="1" baseline="-25000" dirty="0">
                <a:solidFill>
                  <a:srgbClr val="FF0000"/>
                </a:solidFill>
                <a:latin typeface="Arial" charset="0"/>
                <a:cs typeface="+mn-cs"/>
              </a:rPr>
              <a:t>i</a:t>
            </a:r>
            <a:r>
              <a:rPr lang="en-US" sz="2000" i="1" dirty="0">
                <a:solidFill>
                  <a:srgbClr val="FF0000"/>
                </a:solidFill>
                <a:latin typeface="Arial" charset="0"/>
                <a:cs typeface="+mn-cs"/>
              </a:rPr>
              <a:t>:</a:t>
            </a:r>
            <a:r>
              <a:rPr lang="en-US" sz="2000" b="0" i="1" dirty="0">
                <a:solidFill>
                  <a:srgbClr val="0000FF"/>
                </a:solidFill>
                <a:latin typeface="Arial" charset="0"/>
                <a:cs typeface="+mn-cs"/>
              </a:rPr>
              <a:t>		</a:t>
            </a:r>
            <a:r>
              <a:rPr lang="en-US" sz="2000" b="0" i="1" dirty="0">
                <a:solidFill>
                  <a:srgbClr val="FF0000"/>
                </a:solidFill>
                <a:latin typeface="Arial" charset="0"/>
                <a:cs typeface="+mn-cs"/>
              </a:rPr>
              <a:t>1-2 </a:t>
            </a:r>
            <a:r>
              <a:rPr lang="en-US" sz="2000" b="0" i="1" dirty="0">
                <a:solidFill>
                  <a:srgbClr val="FF0000"/>
                </a:solidFill>
                <a:latin typeface="Symbol" charset="0"/>
                <a:cs typeface="+mn-cs"/>
                <a:sym typeface="Symbol" charset="0"/>
              </a:rPr>
              <a:t></a:t>
            </a:r>
            <a:r>
              <a:rPr lang="en-US" sz="2000" b="0" i="1" dirty="0">
                <a:solidFill>
                  <a:srgbClr val="FF0000"/>
                </a:solidFill>
                <a:latin typeface="Arial" charset="0"/>
                <a:cs typeface="+mn-cs"/>
              </a:rPr>
              <a:t>10</a:t>
            </a:r>
            <a:r>
              <a:rPr lang="en-US" sz="2000" b="0" i="1" baseline="30000" dirty="0">
                <a:solidFill>
                  <a:srgbClr val="FF0000"/>
                </a:solidFill>
                <a:latin typeface="Arial" charset="0"/>
                <a:cs typeface="+mn-cs"/>
              </a:rPr>
              <a:t>8</a:t>
            </a:r>
            <a:r>
              <a:rPr lang="en-US" sz="2000" b="0" i="1" dirty="0">
                <a:solidFill>
                  <a:srgbClr val="FF0000"/>
                </a:solidFill>
                <a:latin typeface="Arial" charset="0"/>
                <a:cs typeface="+mn-cs"/>
              </a:rPr>
              <a:t> K   (10-20 keV)</a:t>
            </a:r>
            <a:r>
              <a:rPr lang="en-US" sz="2000" b="0" dirty="0">
                <a:solidFill>
                  <a:srgbClr val="0000FF"/>
                </a:solidFill>
                <a:latin typeface="Arial" charset="0"/>
                <a:cs typeface="+mn-cs"/>
              </a:rPr>
              <a:t/>
            </a:r>
            <a:br>
              <a:rPr lang="en-US" sz="2000" b="0" dirty="0">
                <a:solidFill>
                  <a:srgbClr val="0000FF"/>
                </a:solidFill>
                <a:latin typeface="Arial" charset="0"/>
                <a:cs typeface="+mn-cs"/>
              </a:rPr>
            </a:br>
            <a:r>
              <a:rPr lang="en-US" sz="2000" b="0" dirty="0">
                <a:solidFill>
                  <a:srgbClr val="0000FF"/>
                </a:solidFill>
                <a:latin typeface="Arial" charset="0"/>
                <a:cs typeface="+mn-cs"/>
              </a:rPr>
              <a:t> 				</a:t>
            </a:r>
            <a:r>
              <a:rPr lang="en-US" sz="2000" b="0" i="1" dirty="0">
                <a:solidFill>
                  <a:srgbClr val="333399"/>
                </a:solidFill>
                <a:latin typeface="Arial" charset="0"/>
                <a:cs typeface="+mn-cs"/>
              </a:rPr>
              <a:t>(</a:t>
            </a:r>
            <a:r>
              <a:rPr lang="en-US" sz="2000" b="0" i="1" dirty="0">
                <a:solidFill>
                  <a:srgbClr val="000090"/>
                </a:solidFill>
                <a:latin typeface="Arial" charset="0"/>
                <a:cs typeface="+mn-cs"/>
              </a:rPr>
              <a:t>~10 </a:t>
            </a:r>
            <a:r>
              <a:rPr lang="en-US" sz="2000" b="0" i="1" dirty="0">
                <a:solidFill>
                  <a:srgbClr val="000090"/>
                </a:solidFill>
                <a:latin typeface="Symbol" charset="0"/>
                <a:cs typeface="+mn-cs"/>
                <a:sym typeface="Symbol" charset="0"/>
              </a:rPr>
              <a:t></a:t>
            </a:r>
            <a:r>
              <a:rPr lang="en-US" sz="2000" b="0" i="1" dirty="0">
                <a:solidFill>
                  <a:srgbClr val="000090"/>
                </a:solidFill>
                <a:latin typeface="Arial" charset="0"/>
                <a:cs typeface="+mn-cs"/>
              </a:rPr>
              <a:t> temperature of sun’s core)</a:t>
            </a:r>
          </a:p>
          <a:p>
            <a:pPr marL="198438" indent="-198438" eaLnBrk="1" hangingPunct="1">
              <a:spcBef>
                <a:spcPct val="100000"/>
              </a:spcBef>
              <a:defRPr/>
            </a:pPr>
            <a:r>
              <a:rPr lang="en-US" sz="2000" i="1" dirty="0">
                <a:solidFill>
                  <a:srgbClr val="FF0000"/>
                </a:solidFill>
                <a:latin typeface="Arial" charset="0"/>
                <a:cs typeface="+mn-cs"/>
              </a:rPr>
              <a:t>Density - </a:t>
            </a:r>
            <a:r>
              <a:rPr lang="en-US" sz="2000" i="1" dirty="0" err="1">
                <a:solidFill>
                  <a:srgbClr val="FF0000"/>
                </a:solidFill>
                <a:latin typeface="Arial" charset="0"/>
                <a:cs typeface="+mn-cs"/>
              </a:rPr>
              <a:t>n</a:t>
            </a:r>
            <a:r>
              <a:rPr lang="en-US" sz="2000" i="1" baseline="-25000" dirty="0" err="1">
                <a:solidFill>
                  <a:srgbClr val="FF0000"/>
                </a:solidFill>
                <a:latin typeface="Arial" charset="0"/>
                <a:cs typeface="+mn-cs"/>
              </a:rPr>
              <a:t>i</a:t>
            </a:r>
            <a:r>
              <a:rPr lang="en-US" sz="2000" i="1" dirty="0">
                <a:solidFill>
                  <a:srgbClr val="FF0000"/>
                </a:solidFill>
                <a:latin typeface="Arial" charset="0"/>
                <a:cs typeface="+mn-cs"/>
              </a:rPr>
              <a:t>:</a:t>
            </a:r>
            <a:r>
              <a:rPr lang="en-US" sz="2000" b="0" i="1" dirty="0">
                <a:solidFill>
                  <a:srgbClr val="FF0000"/>
                </a:solidFill>
                <a:latin typeface="Arial" charset="0"/>
                <a:cs typeface="+mn-cs"/>
              </a:rPr>
              <a:t>	</a:t>
            </a:r>
            <a:r>
              <a:rPr lang="en-US" sz="2000" b="0" i="1" dirty="0">
                <a:solidFill>
                  <a:srgbClr val="0000FF"/>
                </a:solidFill>
                <a:latin typeface="Arial" charset="0"/>
                <a:cs typeface="+mn-cs"/>
              </a:rPr>
              <a:t>		</a:t>
            </a:r>
            <a:r>
              <a:rPr lang="en-US" sz="2000" b="0" i="1" dirty="0">
                <a:solidFill>
                  <a:srgbClr val="FF0000"/>
                </a:solidFill>
                <a:latin typeface="Arial" charset="0"/>
                <a:cs typeface="+mn-cs"/>
              </a:rPr>
              <a:t>1 </a:t>
            </a:r>
            <a:r>
              <a:rPr lang="en-US" sz="2000" b="0" i="1" dirty="0">
                <a:solidFill>
                  <a:srgbClr val="FF0000"/>
                </a:solidFill>
                <a:latin typeface="Symbol" charset="0"/>
                <a:cs typeface="+mn-cs"/>
                <a:sym typeface="Symbol" charset="0"/>
              </a:rPr>
              <a:t></a:t>
            </a:r>
            <a:r>
              <a:rPr lang="en-US" sz="2000" b="0" i="1" dirty="0">
                <a:solidFill>
                  <a:srgbClr val="FF0000"/>
                </a:solidFill>
                <a:latin typeface="Arial" charset="0"/>
                <a:cs typeface="+mn-cs"/>
              </a:rPr>
              <a:t>10</a:t>
            </a:r>
            <a:r>
              <a:rPr lang="en-US" sz="2000" b="0" i="1" baseline="30000" dirty="0">
                <a:solidFill>
                  <a:srgbClr val="FF0000"/>
                </a:solidFill>
                <a:latin typeface="Arial" charset="0"/>
                <a:cs typeface="+mn-cs"/>
              </a:rPr>
              <a:t>20</a:t>
            </a:r>
            <a:r>
              <a:rPr lang="en-US" sz="2000" b="0" i="1" dirty="0">
                <a:solidFill>
                  <a:srgbClr val="FF0000"/>
                </a:solidFill>
                <a:latin typeface="Arial" charset="0"/>
                <a:cs typeface="+mn-cs"/>
              </a:rPr>
              <a:t> m</a:t>
            </a:r>
            <a:r>
              <a:rPr lang="en-US" sz="2000" b="0" i="1" baseline="30000" dirty="0">
                <a:solidFill>
                  <a:srgbClr val="FF0000"/>
                </a:solidFill>
                <a:latin typeface="Arial" charset="0"/>
                <a:cs typeface="+mn-cs"/>
              </a:rPr>
              <a:t>-3</a:t>
            </a:r>
            <a:r>
              <a:rPr lang="en-US" sz="2000" b="0" i="1" dirty="0">
                <a:solidFill>
                  <a:srgbClr val="0000FF"/>
                </a:solidFill>
                <a:latin typeface="Arial" charset="0"/>
                <a:cs typeface="+mn-cs"/>
              </a:rPr>
              <a:t/>
            </a:r>
            <a:br>
              <a:rPr lang="en-US" sz="2000" b="0" i="1" dirty="0">
                <a:solidFill>
                  <a:srgbClr val="0000FF"/>
                </a:solidFill>
                <a:latin typeface="Arial" charset="0"/>
                <a:cs typeface="+mn-cs"/>
              </a:rPr>
            </a:br>
            <a:r>
              <a:rPr lang="en-US" sz="2000" b="0" i="1" dirty="0">
                <a:solidFill>
                  <a:srgbClr val="0000FF"/>
                </a:solidFill>
                <a:latin typeface="Arial" charset="0"/>
                <a:cs typeface="+mn-cs"/>
              </a:rPr>
              <a:t>		</a:t>
            </a:r>
            <a:r>
              <a:rPr lang="en-US" sz="2000" b="0" i="1" dirty="0">
                <a:solidFill>
                  <a:srgbClr val="003399"/>
                </a:solidFill>
                <a:latin typeface="Arial" charset="0"/>
                <a:cs typeface="+mn-cs"/>
              </a:rPr>
              <a:t>		</a:t>
            </a:r>
            <a:r>
              <a:rPr lang="en-US" sz="2000" b="0" i="1" dirty="0">
                <a:solidFill>
                  <a:srgbClr val="000090"/>
                </a:solidFill>
                <a:latin typeface="Arial" charset="0"/>
                <a:cs typeface="+mn-cs"/>
              </a:rPr>
              <a:t>(~10</a:t>
            </a:r>
            <a:r>
              <a:rPr lang="en-US" sz="2000" b="0" i="1" baseline="30000" dirty="0">
                <a:solidFill>
                  <a:srgbClr val="000090"/>
                </a:solidFill>
                <a:latin typeface="Arial" charset="0"/>
                <a:cs typeface="+mn-cs"/>
              </a:rPr>
              <a:t>-6</a:t>
            </a:r>
            <a:r>
              <a:rPr lang="en-US" sz="2000" b="0" i="1" dirty="0">
                <a:solidFill>
                  <a:srgbClr val="000090"/>
                </a:solidFill>
                <a:latin typeface="Arial" charset="0"/>
                <a:cs typeface="+mn-cs"/>
              </a:rPr>
              <a:t> of atmospheric particle density)</a:t>
            </a:r>
          </a:p>
          <a:p>
            <a:pPr marL="198438" indent="-198438" eaLnBrk="1" hangingPunct="1">
              <a:spcBef>
                <a:spcPct val="100000"/>
              </a:spcBef>
              <a:defRPr/>
            </a:pPr>
            <a:r>
              <a:rPr lang="en-US" sz="2000" i="1" dirty="0">
                <a:solidFill>
                  <a:srgbClr val="FF0000"/>
                </a:solidFill>
                <a:latin typeface="Arial" charset="0"/>
                <a:cs typeface="+mn-cs"/>
              </a:rPr>
              <a:t>Energy confinement time - </a:t>
            </a:r>
            <a:r>
              <a:rPr lang="en-US" sz="2000" i="1" dirty="0">
                <a:solidFill>
                  <a:srgbClr val="FF0000"/>
                </a:solidFill>
                <a:latin typeface="Symbol" charset="0"/>
                <a:cs typeface="+mn-cs"/>
                <a:sym typeface="Symbol" charset="0"/>
              </a:rPr>
              <a:t></a:t>
            </a:r>
            <a:r>
              <a:rPr lang="en-US" sz="2000" i="1" baseline="-25000" dirty="0">
                <a:solidFill>
                  <a:srgbClr val="FF0000"/>
                </a:solidFill>
                <a:latin typeface="Arial" charset="0"/>
                <a:cs typeface="+mn-cs"/>
              </a:rPr>
              <a:t>E</a:t>
            </a:r>
            <a:r>
              <a:rPr lang="en-US" sz="2000" i="1" dirty="0">
                <a:solidFill>
                  <a:srgbClr val="FF0000"/>
                </a:solidFill>
                <a:latin typeface="Arial" charset="0"/>
                <a:cs typeface="+mn-cs"/>
              </a:rPr>
              <a:t>:</a:t>
            </a:r>
            <a:r>
              <a:rPr lang="en-US" sz="2000" b="0" i="1" dirty="0">
                <a:solidFill>
                  <a:srgbClr val="0000FF"/>
                </a:solidFill>
                <a:latin typeface="Arial" charset="0"/>
                <a:cs typeface="+mn-cs"/>
              </a:rPr>
              <a:t>	</a:t>
            </a:r>
            <a:r>
              <a:rPr lang="en-US" sz="2000" b="0" i="1" dirty="0">
                <a:solidFill>
                  <a:srgbClr val="FF0000"/>
                </a:solidFill>
                <a:latin typeface="Arial" charset="0"/>
                <a:cs typeface="+mn-cs"/>
              </a:rPr>
              <a:t>few seconds (</a:t>
            </a:r>
            <a:r>
              <a:rPr lang="en-US" sz="2000" b="0" i="1" dirty="0">
                <a:solidFill>
                  <a:srgbClr val="FF0000"/>
                </a:solidFill>
                <a:latin typeface="Arial" charset="0"/>
                <a:cs typeface="+mn-cs"/>
                <a:sym typeface="Symbol" charset="0"/>
              </a:rPr>
              <a:t> </a:t>
            </a:r>
            <a:r>
              <a:rPr lang="en-US" sz="2000" b="0" i="1" dirty="0">
                <a:solidFill>
                  <a:srgbClr val="FF0000"/>
                </a:solidFill>
                <a:latin typeface="Arial" charset="0"/>
                <a:cs typeface="+mn-cs"/>
              </a:rPr>
              <a:t>current </a:t>
            </a:r>
            <a:r>
              <a:rPr lang="en-US" sz="2000" b="0" i="1" dirty="0">
                <a:solidFill>
                  <a:srgbClr val="FF0000"/>
                </a:solidFill>
                <a:latin typeface="Arial" charset="0"/>
                <a:cs typeface="+mn-cs"/>
                <a:sym typeface="Symbol" charset="0"/>
              </a:rPr>
              <a:t></a:t>
            </a:r>
            <a:r>
              <a:rPr lang="en-US" sz="2000" b="0" i="1" dirty="0">
                <a:solidFill>
                  <a:srgbClr val="FF0000"/>
                </a:solidFill>
                <a:latin typeface="Arial" charset="0"/>
                <a:cs typeface="+mn-cs"/>
              </a:rPr>
              <a:t> radius</a:t>
            </a:r>
            <a:r>
              <a:rPr lang="en-US" sz="2000" b="0" i="1" baseline="30000" dirty="0">
                <a:solidFill>
                  <a:srgbClr val="FF0000"/>
                </a:solidFill>
                <a:latin typeface="Arial" charset="0"/>
                <a:cs typeface="+mn-cs"/>
              </a:rPr>
              <a:t>2</a:t>
            </a:r>
            <a:r>
              <a:rPr lang="en-US" sz="2000" b="0" i="1" dirty="0">
                <a:solidFill>
                  <a:srgbClr val="FF0000"/>
                </a:solidFill>
                <a:latin typeface="Arial" charset="0"/>
                <a:cs typeface="+mn-cs"/>
              </a:rPr>
              <a:t>)</a:t>
            </a:r>
            <a:r>
              <a:rPr lang="en-US" sz="2000" b="0" i="1" dirty="0">
                <a:solidFill>
                  <a:srgbClr val="0000FF"/>
                </a:solidFill>
                <a:latin typeface="Arial" charset="0"/>
                <a:cs typeface="+mn-cs"/>
              </a:rPr>
              <a:t/>
            </a:r>
            <a:br>
              <a:rPr lang="en-US" sz="2000" b="0" i="1" dirty="0">
                <a:solidFill>
                  <a:srgbClr val="0000FF"/>
                </a:solidFill>
                <a:latin typeface="Arial" charset="0"/>
                <a:cs typeface="+mn-cs"/>
              </a:rPr>
            </a:br>
            <a:r>
              <a:rPr lang="en-US" sz="2000" b="0" i="1" dirty="0">
                <a:solidFill>
                  <a:srgbClr val="0000FF"/>
                </a:solidFill>
                <a:latin typeface="Arial" charset="0"/>
                <a:cs typeface="+mn-cs"/>
              </a:rPr>
              <a:t>			</a:t>
            </a:r>
            <a:r>
              <a:rPr lang="en-US" sz="2000" b="0" i="1" dirty="0">
                <a:solidFill>
                  <a:srgbClr val="003399"/>
                </a:solidFill>
                <a:latin typeface="Arial" charset="0"/>
                <a:cs typeface="+mn-cs"/>
              </a:rPr>
              <a:t>	</a:t>
            </a:r>
            <a:r>
              <a:rPr lang="en-US" sz="2000" b="0" i="1" dirty="0">
                <a:solidFill>
                  <a:srgbClr val="000090"/>
                </a:solidFill>
                <a:latin typeface="Arial" charset="0"/>
                <a:cs typeface="+mn-cs"/>
              </a:rPr>
              <a:t>(plasma pulse duration ~1000s)</a:t>
            </a:r>
          </a:p>
        </p:txBody>
      </p:sp>
      <p:graphicFrame>
        <p:nvGraphicFramePr>
          <p:cNvPr id="436240" name="Group 16"/>
          <p:cNvGraphicFramePr>
            <a:graphicFrameLocks noGrp="1"/>
          </p:cNvGraphicFramePr>
          <p:nvPr>
            <p:extLst>
              <p:ext uri="{D42A27DB-BD31-4B8C-83A1-F6EECF244321}">
                <p14:modId xmlns:p14="http://schemas.microsoft.com/office/powerpoint/2010/main" xmlns="" val="3571364374"/>
              </p:ext>
            </p:extLst>
          </p:nvPr>
        </p:nvGraphicFramePr>
        <p:xfrm>
          <a:off x="431800" y="3824493"/>
          <a:ext cx="8280400" cy="2408238"/>
        </p:xfrm>
        <a:graphic>
          <a:graphicData uri="http://schemas.openxmlformats.org/drawingml/2006/table">
            <a:tbl>
              <a:tblPr/>
              <a:tblGrid>
                <a:gridCol w="8280400"/>
              </a:tblGrid>
              <a:tr h="1615654">
                <a:tc>
                  <a:txBody>
                    <a:bodyPr/>
                    <a:lstStyle/>
                    <a:p>
                      <a:pPr marL="0" marR="0" lvl="0" indent="0" algn="l" defTabSz="725488"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endParaRPr>
                    </a:p>
                    <a:p>
                      <a:pPr marL="0" marR="0" lvl="0" indent="0" algn="l" defTabSz="725488" rtl="0" eaLnBrk="1" fontAlgn="base" latinLnBrk="0" hangingPunct="1">
                        <a:lnSpc>
                          <a:spcPct val="100000"/>
                        </a:lnSpc>
                        <a:spcBef>
                          <a:spcPct val="6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rPr>
                        <a:t>		</a:t>
                      </a:r>
                    </a:p>
                    <a:p>
                      <a:pPr marL="0" marR="0" lvl="0" indent="0" algn="l" defTabSz="725488"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endParaRPr>
                    </a:p>
                    <a:p>
                      <a:pPr marL="0" marR="0" lvl="0" indent="0" algn="l" defTabSz="725488"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rgbClr val="FF0000"/>
                          </a:solidFill>
                          <a:effectLst/>
                          <a:latin typeface="Symbol" charset="0"/>
                          <a:ea typeface="ＭＳ Ｐゴシック" charset="0"/>
                          <a:sym typeface="Symbol" charset="0"/>
                        </a:rPr>
                        <a:t>			</a:t>
                      </a:r>
                      <a:r>
                        <a:rPr kumimoji="0" lang="en-US" sz="2000" b="1" i="1" u="none" strike="noStrike" cap="none" normalizeH="0" baseline="0" dirty="0">
                          <a:ln>
                            <a:noFill/>
                          </a:ln>
                          <a:solidFill>
                            <a:srgbClr val="FF0000"/>
                          </a:solidFill>
                          <a:effectLst/>
                          <a:latin typeface="Symbol" charset="0"/>
                          <a:ea typeface="ＭＳ Ｐゴシック" charset="0"/>
                          <a:sym typeface="Symbol" charset="0"/>
                        </a:rPr>
                        <a:t> </a:t>
                      </a:r>
                      <a:r>
                        <a:rPr kumimoji="0" lang="en-US" sz="2000" b="1" i="1" u="none" strike="noStrike" cap="none" normalizeH="0" baseline="0" dirty="0" smtClean="0">
                          <a:ln>
                            <a:noFill/>
                          </a:ln>
                          <a:solidFill>
                            <a:srgbClr val="FF0000"/>
                          </a:solidFill>
                          <a:effectLst/>
                          <a:latin typeface="Arial" charset="0"/>
                          <a:ea typeface="ＭＳ Ｐゴシック" charset="0"/>
                        </a:rPr>
                        <a:t>Present </a:t>
                      </a:r>
                      <a:r>
                        <a:rPr kumimoji="0" lang="en-US" sz="2000" b="1" i="1" u="none" strike="noStrike" cap="none" normalizeH="0" baseline="0" dirty="0">
                          <a:ln>
                            <a:noFill/>
                          </a:ln>
                          <a:solidFill>
                            <a:srgbClr val="FF0000"/>
                          </a:solidFill>
                          <a:effectLst/>
                          <a:latin typeface="Arial" charset="0"/>
                          <a:ea typeface="ＭＳ Ｐゴシック" charset="0"/>
                        </a:rPr>
                        <a:t>devices: Q </a:t>
                      </a:r>
                      <a:r>
                        <a:rPr kumimoji="0" lang="en-US" sz="2000" b="1" i="1" u="none" strike="noStrike" cap="none" normalizeH="0" baseline="0" dirty="0">
                          <a:ln>
                            <a:noFill/>
                          </a:ln>
                          <a:solidFill>
                            <a:srgbClr val="FF0000"/>
                          </a:solidFill>
                          <a:effectLst/>
                          <a:latin typeface="Arial" charset="0"/>
                          <a:ea typeface="ＭＳ Ｐゴシック" charset="0"/>
                          <a:sym typeface="Symbol" charset="0"/>
                        </a:rPr>
                        <a:t>≤</a:t>
                      </a:r>
                      <a:r>
                        <a:rPr kumimoji="0" lang="en-US" sz="2000" b="1" i="1" u="none" strike="noStrike" cap="none" normalizeH="0" baseline="0" dirty="0">
                          <a:ln>
                            <a:noFill/>
                          </a:ln>
                          <a:solidFill>
                            <a:srgbClr val="FF0000"/>
                          </a:solidFill>
                          <a:effectLst/>
                          <a:latin typeface="Arial" charset="0"/>
                          <a:ea typeface="ＭＳ Ｐゴシック" charset="0"/>
                        </a:rPr>
                        <a:t> 1</a:t>
                      </a:r>
                      <a:endParaRPr kumimoji="0" lang="en-US" sz="2000" b="1" i="0" u="none" strike="noStrike" cap="none" normalizeH="0" baseline="0" dirty="0">
                        <a:ln>
                          <a:noFill/>
                        </a:ln>
                        <a:solidFill>
                          <a:srgbClr val="0000FF"/>
                        </a:solidFill>
                        <a:effectLst/>
                        <a:latin typeface="Arial" charset="0"/>
                        <a:ea typeface="ＭＳ Ｐゴシック" charset="0"/>
                      </a:endParaRPr>
                    </a:p>
                  </a:txBody>
                  <a:tcPr marT="45726" marB="45726" horzOverflow="overflow">
                    <a:lnL cap="flat">
                      <a:noFill/>
                    </a:lnL>
                    <a:lnR cap="flat">
                      <a:noFill/>
                    </a:lnR>
                    <a:lnT cap="flat">
                      <a:noFill/>
                    </a:lnT>
                    <a:lnB>
                      <a:noFill/>
                    </a:lnB>
                    <a:lnTlToBr>
                      <a:noFill/>
                    </a:lnTlToBr>
                    <a:lnBlToTr>
                      <a:noFill/>
                    </a:lnBlToTr>
                    <a:solidFill>
                      <a:srgbClr val="BFBFBF"/>
                    </a:solidFill>
                  </a:tcPr>
                </a:tc>
              </a:tr>
              <a:tr h="396292">
                <a:tc>
                  <a:txBody>
                    <a:bodyPr/>
                    <a:lstStyle/>
                    <a:p>
                      <a:pPr marL="0" marR="0" lvl="0" indent="0" algn="l" defTabSz="725488"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dirty="0" smtClean="0">
                          <a:ln>
                            <a:noFill/>
                          </a:ln>
                          <a:solidFill>
                            <a:srgbClr val="FF0000"/>
                          </a:solidFill>
                          <a:effectLst/>
                          <a:latin typeface="Symbol" charset="0"/>
                          <a:ea typeface="ＭＳ Ｐゴシック" charset="0"/>
                          <a:sym typeface="Symbol" charset="0"/>
                        </a:rPr>
                        <a:t>			</a:t>
                      </a:r>
                      <a:r>
                        <a:rPr kumimoji="0" lang="en-US" sz="2000" b="1" i="1" u="none" strike="noStrike" cap="none" normalizeH="0" baseline="0" dirty="0">
                          <a:ln>
                            <a:noFill/>
                          </a:ln>
                          <a:solidFill>
                            <a:srgbClr val="FF0000"/>
                          </a:solidFill>
                          <a:effectLst/>
                          <a:latin typeface="Symbol" charset="0"/>
                          <a:ea typeface="ＭＳ Ｐゴシック" charset="0"/>
                          <a:sym typeface="Symbol" charset="0"/>
                        </a:rPr>
                        <a:t> </a:t>
                      </a:r>
                      <a:r>
                        <a:rPr kumimoji="0" lang="en-US" sz="2000" b="1" i="1" u="none" strike="noStrike" cap="none" normalizeH="0" baseline="0" dirty="0" smtClean="0">
                          <a:ln>
                            <a:noFill/>
                          </a:ln>
                          <a:solidFill>
                            <a:srgbClr val="FF0000"/>
                          </a:solidFill>
                          <a:effectLst/>
                          <a:latin typeface="Arial" charset="0"/>
                          <a:ea typeface="ＭＳ Ｐゴシック" charset="0"/>
                        </a:rPr>
                        <a:t>ITER</a:t>
                      </a:r>
                      <a:r>
                        <a:rPr kumimoji="0" lang="en-US" sz="2000" b="1" i="1" u="none" strike="noStrike" cap="none" normalizeH="0" baseline="0" dirty="0">
                          <a:ln>
                            <a:noFill/>
                          </a:ln>
                          <a:solidFill>
                            <a:srgbClr val="FF0000"/>
                          </a:solidFill>
                          <a:effectLst/>
                          <a:latin typeface="Arial" charset="0"/>
                          <a:ea typeface="ＭＳ Ｐゴシック" charset="0"/>
                        </a:rPr>
                        <a:t>: Q ≥ 10</a:t>
                      </a:r>
                    </a:p>
                  </a:txBody>
                  <a:tcPr marT="45726" marB="45726" horzOverflow="overflow">
                    <a:lnL cap="flat">
                      <a:noFill/>
                    </a:lnL>
                    <a:lnR cap="flat">
                      <a:noFill/>
                    </a:lnR>
                    <a:lnT>
                      <a:noFill/>
                    </a:lnT>
                    <a:lnB>
                      <a:noFill/>
                    </a:lnB>
                    <a:lnTlToBr>
                      <a:noFill/>
                    </a:lnTlToBr>
                    <a:lnBlToTr>
                      <a:noFill/>
                    </a:lnBlToTr>
                    <a:solidFill>
                      <a:srgbClr val="BFBFBF"/>
                    </a:solidFill>
                  </a:tcPr>
                </a:tc>
              </a:tr>
              <a:tr h="396292">
                <a:tc>
                  <a:txBody>
                    <a:bodyPr/>
                    <a:lstStyle/>
                    <a:p>
                      <a:pPr marL="0" marR="0" lvl="0" indent="0" algn="l" defTabSz="725488"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dirty="0">
                          <a:ln>
                            <a:noFill/>
                          </a:ln>
                          <a:solidFill>
                            <a:srgbClr val="FF0000"/>
                          </a:solidFill>
                          <a:effectLst/>
                          <a:latin typeface="Symbol" charset="0"/>
                          <a:ea typeface="ＭＳ Ｐゴシック" charset="0"/>
                          <a:sym typeface="Symbol" charset="0"/>
                        </a:rPr>
                        <a:t>	</a:t>
                      </a:r>
                      <a:r>
                        <a:rPr kumimoji="0" lang="en-US" sz="2000" b="1" i="1" u="none" strike="noStrike" cap="none" normalizeH="0" baseline="0" dirty="0" smtClean="0">
                          <a:ln>
                            <a:noFill/>
                          </a:ln>
                          <a:solidFill>
                            <a:srgbClr val="FF0000"/>
                          </a:solidFill>
                          <a:effectLst/>
                          <a:latin typeface="Symbol" charset="0"/>
                          <a:ea typeface="ＭＳ Ｐゴシック" charset="0"/>
                          <a:sym typeface="Symbol" charset="0"/>
                        </a:rPr>
                        <a:t>		 ‘</a:t>
                      </a:r>
                      <a:r>
                        <a:rPr kumimoji="0" lang="en-US" sz="2000" b="1" i="1" u="none" strike="noStrike" cap="none" normalizeH="0" baseline="0" dirty="0" smtClean="0">
                          <a:ln>
                            <a:noFill/>
                          </a:ln>
                          <a:solidFill>
                            <a:srgbClr val="FF0000"/>
                          </a:solidFill>
                          <a:effectLst/>
                          <a:latin typeface="Arial" charset="0"/>
                          <a:ea typeface="ＭＳ Ｐゴシック" charset="0"/>
                        </a:rPr>
                        <a:t>Controlled ignition’: </a:t>
                      </a:r>
                      <a:r>
                        <a:rPr kumimoji="0" lang="en-US" sz="2000" b="1" i="1" u="none" strike="noStrike" cap="none" normalizeH="0" baseline="0" dirty="0">
                          <a:ln>
                            <a:noFill/>
                          </a:ln>
                          <a:solidFill>
                            <a:srgbClr val="FF0000"/>
                          </a:solidFill>
                          <a:effectLst/>
                          <a:latin typeface="Arial" charset="0"/>
                          <a:ea typeface="ＭＳ Ｐゴシック" charset="0"/>
                        </a:rPr>
                        <a:t>Q ≥ 30</a:t>
                      </a:r>
                    </a:p>
                  </a:txBody>
                  <a:tcPr marT="45726" marB="45726" horzOverflow="overflow">
                    <a:lnL cap="flat">
                      <a:noFill/>
                    </a:lnL>
                    <a:lnR cap="flat">
                      <a:noFill/>
                    </a:lnR>
                    <a:lnT>
                      <a:noFill/>
                    </a:lnT>
                    <a:lnB cap="flat">
                      <a:noFill/>
                    </a:lnB>
                    <a:lnTlToBr>
                      <a:noFill/>
                    </a:lnTlToBr>
                    <a:lnBlToTr>
                      <a:noFill/>
                    </a:lnBlToTr>
                    <a:solidFill>
                      <a:srgbClr val="BFBFBF"/>
                    </a:solidFill>
                  </a:tcPr>
                </a:tc>
              </a:tr>
            </a:tbl>
          </a:graphicData>
        </a:graphic>
      </p:graphicFrame>
      <p:graphicFrame>
        <p:nvGraphicFramePr>
          <p:cNvPr id="25606" name="Object 13"/>
          <p:cNvGraphicFramePr>
            <a:graphicFrameLocks noChangeAspect="1"/>
          </p:cNvGraphicFramePr>
          <p:nvPr>
            <p:extLst>
              <p:ext uri="{D42A27DB-BD31-4B8C-83A1-F6EECF244321}">
                <p14:modId xmlns:p14="http://schemas.microsoft.com/office/powerpoint/2010/main" xmlns="" val="4002878863"/>
              </p:ext>
            </p:extLst>
          </p:nvPr>
        </p:nvGraphicFramePr>
        <p:xfrm>
          <a:off x="4467836" y="4171218"/>
          <a:ext cx="3403600" cy="673100"/>
        </p:xfrm>
        <a:graphic>
          <a:graphicData uri="http://schemas.openxmlformats.org/presentationml/2006/ole">
            <p:oleObj spid="_x0000_s161446" name="Equation" r:id="rId4" imgW="3391920" imgH="658080" progId="Equation.3">
              <p:embed/>
            </p:oleObj>
          </a:graphicData>
        </a:graphic>
      </p:graphicFrame>
      <p:sp>
        <p:nvSpPr>
          <p:cNvPr id="436238" name="Rectangle 14"/>
          <p:cNvSpPr>
            <a:spLocks noChangeArrowheads="1"/>
          </p:cNvSpPr>
          <p:nvPr/>
        </p:nvSpPr>
        <p:spPr bwMode="auto">
          <a:xfrm>
            <a:off x="727075" y="0"/>
            <a:ext cx="7693025"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3200" dirty="0">
                <a:solidFill>
                  <a:srgbClr val="000090"/>
                </a:solidFill>
                <a:latin typeface="Arial" charset="0"/>
                <a:cs typeface="+mn-cs"/>
              </a:rPr>
              <a:t>Plasma fusion performance</a:t>
            </a:r>
            <a:endParaRPr lang="en-US" sz="3000" dirty="0">
              <a:solidFill>
                <a:srgbClr val="000090"/>
              </a:solidFill>
              <a:latin typeface="Arial" charset="0"/>
              <a:cs typeface="+mn-cs"/>
            </a:endParaRPr>
          </a:p>
        </p:txBody>
      </p:sp>
      <p:sp>
        <p:nvSpPr>
          <p:cNvPr id="2" name="TextBox 1"/>
          <p:cNvSpPr txBox="1"/>
          <p:nvPr/>
        </p:nvSpPr>
        <p:spPr>
          <a:xfrm>
            <a:off x="831528" y="4268635"/>
            <a:ext cx="3960440" cy="400110"/>
          </a:xfrm>
          <a:prstGeom prst="rect">
            <a:avLst/>
          </a:prstGeom>
          <a:noFill/>
        </p:spPr>
        <p:txBody>
          <a:bodyPr wrap="square" rtlCol="0">
            <a:spAutoFit/>
          </a:bodyPr>
          <a:lstStyle/>
          <a:p>
            <a:r>
              <a:rPr lang="en-US" sz="2000" i="1" dirty="0">
                <a:latin typeface="Arial" charset="0"/>
              </a:rPr>
              <a:t>Fusion power amplification:</a:t>
            </a:r>
            <a:r>
              <a:rPr lang="en-US" sz="2000" dirty="0">
                <a:latin typeface="Arial" charset="0"/>
              </a:rPr>
              <a:t> </a:t>
            </a:r>
            <a:endParaRPr lang="en-US" sz="2000" dirty="0"/>
          </a:p>
        </p:txBody>
      </p:sp>
    </p:spTree>
    <p:extLst>
      <p:ext uri="{BB962C8B-B14F-4D97-AF65-F5344CB8AC3E}">
        <p14:creationId xmlns:p14="http://schemas.microsoft.com/office/powerpoint/2010/main" xmlns="" val="36471916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6226">
                                            <p:txEl>
                                              <p:pRg st="0" end="0"/>
                                            </p:txEl>
                                          </p:spTgt>
                                        </p:tgtEl>
                                        <p:attrNameLst>
                                          <p:attrName>style.visibility</p:attrName>
                                        </p:attrNameLst>
                                      </p:cBhvr>
                                      <p:to>
                                        <p:strVal val="visible"/>
                                      </p:to>
                                    </p:set>
                                    <p:anim calcmode="lin" valueType="num">
                                      <p:cBhvr additive="base">
                                        <p:cTn id="7" dur="500" fill="hold"/>
                                        <p:tgtEl>
                                          <p:spTgt spid="43622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62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6226">
                                            <p:txEl>
                                              <p:pRg st="1" end="1"/>
                                            </p:txEl>
                                          </p:spTgt>
                                        </p:tgtEl>
                                        <p:attrNameLst>
                                          <p:attrName>style.visibility</p:attrName>
                                        </p:attrNameLst>
                                      </p:cBhvr>
                                      <p:to>
                                        <p:strVal val="visible"/>
                                      </p:to>
                                    </p:set>
                                    <p:anim calcmode="lin" valueType="num">
                                      <p:cBhvr additive="base">
                                        <p:cTn id="13" dur="500" fill="hold"/>
                                        <p:tgtEl>
                                          <p:spTgt spid="43622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62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6226">
                                            <p:txEl>
                                              <p:pRg st="2" end="2"/>
                                            </p:txEl>
                                          </p:spTgt>
                                        </p:tgtEl>
                                        <p:attrNameLst>
                                          <p:attrName>style.visibility</p:attrName>
                                        </p:attrNameLst>
                                      </p:cBhvr>
                                      <p:to>
                                        <p:strVal val="visible"/>
                                      </p:to>
                                    </p:set>
                                    <p:anim calcmode="lin" valueType="num">
                                      <p:cBhvr additive="base">
                                        <p:cTn id="19" dur="500" fill="hold"/>
                                        <p:tgtEl>
                                          <p:spTgt spid="43622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62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56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36240"/>
                                        </p:tgtEl>
                                        <p:attrNameLst>
                                          <p:attrName>style.visibility</p:attrName>
                                        </p:attrNameLst>
                                      </p:cBhvr>
                                      <p:to>
                                        <p:strVal val="visible"/>
                                      </p:to>
                                    </p:set>
                                    <p:animEffect transition="in" filter="fade">
                                      <p:cBhvr>
                                        <p:cTn id="31" dur="500"/>
                                        <p:tgtEl>
                                          <p:spTgt spid="436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6" grpId="0" build="p" autoUpdateAnimBg="0"/>
      <p:bldP spid="2" grpId="0"/>
    </p:bldLst>
  </p:timing>
</p:sld>
</file>

<file path=ppt/theme/theme1.xml><?xml version="1.0" encoding="utf-8"?>
<a:theme xmlns:a="http://schemas.openxmlformats.org/drawingml/2006/main" name="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rgbClr val="000000"/>
            </a:solidFill>
            <a:effectLst/>
            <a:latin typeface="Century Gothic"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a:ln>
              <a:noFill/>
            </a:ln>
            <a:solidFill>
              <a:srgbClr val="000000"/>
            </a:solidFill>
            <a:effectLst/>
            <a:latin typeface="Century Gothic" charset="0"/>
            <a:ea typeface="ＭＳ Ｐゴシック"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ITER_PPTemplate (2)</Template>
  <TotalTime>0</TotalTime>
  <Words>2173</Words>
  <Application>Microsoft Office PowerPoint</Application>
  <PresentationFormat>Bildschirmpräsentation (4:3)</PresentationFormat>
  <Paragraphs>381</Paragraphs>
  <Slides>53</Slides>
  <Notes>25</Notes>
  <HiddenSlides>0</HiddenSlides>
  <MMClips>0</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53</vt:i4>
      </vt:variant>
    </vt:vector>
  </HeadingPairs>
  <TitlesOfParts>
    <vt:vector size="56" baseType="lpstr">
      <vt:lpstr>ITER_PPTemplate (2)</vt:lpstr>
      <vt:lpstr>Equation</vt:lpstr>
      <vt:lpstr>Document</vt:lpstr>
      <vt:lpstr>Folie 1</vt:lpstr>
      <vt:lpstr>What is ITER?</vt:lpstr>
      <vt:lpstr>The ITER Mission</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lpstr>Folie 49</vt:lpstr>
      <vt:lpstr>Folie 50</vt:lpstr>
      <vt:lpstr>Component transport</vt:lpstr>
      <vt:lpstr>Folie 52</vt:lpstr>
      <vt:lpstr>Folie 53</vt:lpstr>
    </vt:vector>
  </TitlesOfParts>
  <Company>ITER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ITER</dc:creator>
  <cp:lastModifiedBy>Dr. Gerhard Luther</cp:lastModifiedBy>
  <cp:revision>927</cp:revision>
  <cp:lastPrinted>2013-02-27T07:23:49Z</cp:lastPrinted>
  <dcterms:created xsi:type="dcterms:W3CDTF">2008-09-02T15:06:07Z</dcterms:created>
  <dcterms:modified xsi:type="dcterms:W3CDTF">2018-03-12T12:25:32Z</dcterms:modified>
</cp:coreProperties>
</file>