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3"/>
  </p:notesMasterIdLst>
  <p:sldIdLst>
    <p:sldId id="258" r:id="rId2"/>
    <p:sldId id="344" r:id="rId3"/>
    <p:sldId id="350" r:id="rId4"/>
    <p:sldId id="346" r:id="rId5"/>
    <p:sldId id="347" r:id="rId6"/>
    <p:sldId id="348" r:id="rId7"/>
    <p:sldId id="351" r:id="rId8"/>
    <p:sldId id="352" r:id="rId9"/>
    <p:sldId id="353" r:id="rId10"/>
    <p:sldId id="354" r:id="rId11"/>
    <p:sldId id="345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8616D-C445-450C-B7FA-112E1CA9289E}" type="datetimeFigureOut">
              <a:rPr lang="de-DE" smtClean="0"/>
              <a:t>13.03.2019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93E3F-7F0D-46E2-8C10-0E41B29BEC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27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93E3F-7F0D-46E2-8C10-0E41B29BEC7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067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5A84-1BBD-4ABF-96A8-36AAC3A1C2E9}" type="datetime1">
              <a:rPr lang="de-DE" smtClean="0"/>
              <a:t>13.03.2019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7614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683B-40C4-492D-BB43-92542A2168E9}" type="datetime1">
              <a:rPr lang="de-DE" smtClean="0"/>
              <a:t>13.03.2019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0581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F51C-DCD6-4835-909D-64C3CB793693}" type="datetime1">
              <a:rPr lang="de-DE" smtClean="0"/>
              <a:t>13.03.2019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0215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AA2D-C2D1-49BE-B22E-DB9D7F72FE6F}" type="datetime1">
              <a:rPr lang="de-DE" smtClean="0"/>
              <a:t>13.03.2019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5329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CCA0-AE54-4362-86E1-19BC892CF053}" type="datetime1">
              <a:rPr lang="de-DE" smtClean="0"/>
              <a:t>13.03.2019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7323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0DDCA-48DB-4876-9207-DC7F5A9B6BC1}" type="datetime1">
              <a:rPr lang="de-DE" smtClean="0"/>
              <a:t>13.03.2019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3541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983F-7828-4B0B-B805-570C035FE326}" type="datetime1">
              <a:rPr lang="de-DE" smtClean="0"/>
              <a:t>13.03.2019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8092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50C0-E477-4F97-81A7-79E5DF8D6742}" type="datetime1">
              <a:rPr lang="de-DE" smtClean="0"/>
              <a:t>13.03.2019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8169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ECC0-BC80-40B6-B435-BF1DFD03CFD8}" type="datetime1">
              <a:rPr lang="de-DE" smtClean="0"/>
              <a:t>13.03.2019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50069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8596668" cy="745671"/>
          </a:xfrm>
        </p:spPr>
        <p:txBody>
          <a:bodyPr/>
          <a:lstStyle/>
          <a:p>
            <a:r>
              <a:rPr lang="de-DE" dirty="0" smtClean="0"/>
              <a:t>Titelmasterformat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18557"/>
            <a:ext cx="8596668" cy="4522805"/>
          </a:xfrm>
        </p:spPr>
        <p:txBody>
          <a:bodyPr vert="eaVert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B821-38F3-4908-98DD-B4BD2A38546D}" type="datetime1">
              <a:rPr lang="de-DE" smtClean="0"/>
              <a:t>13.03.2019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9575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EF32-D47A-43E8-B2F0-C19B18FA81F2}" type="datetime1">
              <a:rPr lang="de-DE" smtClean="0"/>
              <a:t>13.03.2019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7232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8596668" cy="72117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dirty="0" smtClean="0"/>
              <a:t>Titelmasterformat bearbeiten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89089"/>
            <a:ext cx="8596668" cy="388077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85C8B-5D31-4939-83BD-4AF2102A88B5}" type="datetime1">
              <a:rPr lang="de-DE" smtClean="0"/>
              <a:t>13.03.2019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918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8596668" cy="680357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469571"/>
            <a:ext cx="4184035" cy="457179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469571"/>
            <a:ext cx="4184034" cy="4571791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DB99-F912-466A-8DCD-610268760B06}" type="datetime1">
              <a:rPr lang="de-DE" smtClean="0"/>
              <a:t>13.03.2019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938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8596668" cy="70485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584721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160983"/>
            <a:ext cx="4185623" cy="3880379"/>
          </a:xfrm>
        </p:spPr>
        <p:txBody>
          <a:bodyPr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1584721"/>
            <a:ext cx="4185618" cy="581874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160983"/>
            <a:ext cx="4185617" cy="3880379"/>
          </a:xfrm>
        </p:spPr>
        <p:txBody>
          <a:bodyPr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41967-7293-484A-A304-B140CA78CF1E}" type="datetime1">
              <a:rPr lang="de-DE" smtClean="0"/>
              <a:t>13.03.2019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93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8596668" cy="680357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BAC8-F461-4E74-9139-8EE898221F5F}" type="datetime1">
              <a:rPr lang="de-DE" smtClean="0"/>
              <a:t>13.03.2019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1331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356-F378-479B-A80C-133DA3A6894E}" type="datetime1">
              <a:rPr lang="de-DE" smtClean="0"/>
              <a:t>13.03.2019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  <p:cxnSp>
        <p:nvCxnSpPr>
          <p:cNvPr id="19" name="Gerade Verbindung 6"/>
          <p:cNvCxnSpPr/>
          <p:nvPr userDrawn="1"/>
        </p:nvCxnSpPr>
        <p:spPr>
          <a:xfrm flipH="1">
            <a:off x="955221" y="285750"/>
            <a:ext cx="32658" cy="5192486"/>
          </a:xfrm>
          <a:prstGeom prst="line">
            <a:avLst/>
          </a:prstGeom>
          <a:ln w="63500">
            <a:solidFill>
              <a:schemeClr val="tx1">
                <a:lumMod val="65000"/>
                <a:lumOff val="3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10"/>
          <p:cNvSpPr/>
          <p:nvPr userDrawn="1"/>
        </p:nvSpPr>
        <p:spPr>
          <a:xfrm>
            <a:off x="813706" y="1028013"/>
            <a:ext cx="348346" cy="34834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000"/>
              </a:solidFill>
            </a:endParaRPr>
          </a:p>
        </p:txBody>
      </p:sp>
      <p:sp>
        <p:nvSpPr>
          <p:cNvPr id="37" name="Textplatzhalter 36"/>
          <p:cNvSpPr>
            <a:spLocks noGrp="1"/>
          </p:cNvSpPr>
          <p:nvPr>
            <p:ph type="body" sz="quarter" idx="16"/>
          </p:nvPr>
        </p:nvSpPr>
        <p:spPr>
          <a:xfrm>
            <a:off x="1841500" y="3301771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38" name="Textplatzhalter 36"/>
          <p:cNvSpPr>
            <a:spLocks noGrp="1"/>
          </p:cNvSpPr>
          <p:nvPr>
            <p:ph type="body" sz="quarter" idx="17"/>
          </p:nvPr>
        </p:nvSpPr>
        <p:spPr>
          <a:xfrm>
            <a:off x="1841500" y="4438650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39" name="Textplatzhalter 36"/>
          <p:cNvSpPr>
            <a:spLocks noGrp="1"/>
          </p:cNvSpPr>
          <p:nvPr>
            <p:ph type="body" sz="quarter" idx="18"/>
          </p:nvPr>
        </p:nvSpPr>
        <p:spPr>
          <a:xfrm>
            <a:off x="1841500" y="1028013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40" name="Textplatzhalter 36"/>
          <p:cNvSpPr>
            <a:spLocks noGrp="1"/>
          </p:cNvSpPr>
          <p:nvPr>
            <p:ph type="body" sz="quarter" idx="19"/>
          </p:nvPr>
        </p:nvSpPr>
        <p:spPr>
          <a:xfrm>
            <a:off x="1841500" y="2164892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770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0C5A-AF03-44F0-BD87-CCC318FF806E}" type="datetime1">
              <a:rPr lang="de-DE" smtClean="0"/>
              <a:t>13.03.2019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  <p:cxnSp>
        <p:nvCxnSpPr>
          <p:cNvPr id="19" name="Gerade Verbindung 6"/>
          <p:cNvCxnSpPr/>
          <p:nvPr userDrawn="1"/>
        </p:nvCxnSpPr>
        <p:spPr>
          <a:xfrm flipH="1">
            <a:off x="955221" y="285750"/>
            <a:ext cx="32658" cy="5192486"/>
          </a:xfrm>
          <a:prstGeom prst="line">
            <a:avLst/>
          </a:prstGeom>
          <a:ln w="63500">
            <a:solidFill>
              <a:schemeClr val="tx1">
                <a:lumMod val="65000"/>
                <a:lumOff val="3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10"/>
          <p:cNvSpPr/>
          <p:nvPr userDrawn="1"/>
        </p:nvSpPr>
        <p:spPr>
          <a:xfrm>
            <a:off x="797377" y="2164892"/>
            <a:ext cx="348346" cy="34834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000"/>
              </a:solidFill>
            </a:endParaRPr>
          </a:p>
        </p:txBody>
      </p:sp>
      <p:sp>
        <p:nvSpPr>
          <p:cNvPr id="37" name="Textplatzhalter 36"/>
          <p:cNvSpPr>
            <a:spLocks noGrp="1"/>
          </p:cNvSpPr>
          <p:nvPr>
            <p:ph type="body" sz="quarter" idx="16"/>
          </p:nvPr>
        </p:nvSpPr>
        <p:spPr>
          <a:xfrm>
            <a:off x="1841500" y="3301771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38" name="Textplatzhalter 36"/>
          <p:cNvSpPr>
            <a:spLocks noGrp="1"/>
          </p:cNvSpPr>
          <p:nvPr>
            <p:ph type="body" sz="quarter" idx="17"/>
          </p:nvPr>
        </p:nvSpPr>
        <p:spPr>
          <a:xfrm>
            <a:off x="1841500" y="4438650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39" name="Textplatzhalter 36"/>
          <p:cNvSpPr>
            <a:spLocks noGrp="1"/>
          </p:cNvSpPr>
          <p:nvPr>
            <p:ph type="body" sz="quarter" idx="18"/>
          </p:nvPr>
        </p:nvSpPr>
        <p:spPr>
          <a:xfrm>
            <a:off x="1841500" y="1028013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40" name="Textplatzhalter 36"/>
          <p:cNvSpPr>
            <a:spLocks noGrp="1"/>
          </p:cNvSpPr>
          <p:nvPr>
            <p:ph type="body" sz="quarter" idx="19"/>
          </p:nvPr>
        </p:nvSpPr>
        <p:spPr>
          <a:xfrm>
            <a:off x="1841500" y="2164892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46358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AEC3-D4F7-4096-B9AF-CDFB61FF91DC}" type="datetime1">
              <a:rPr lang="de-DE" smtClean="0"/>
              <a:t>13.03.2019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  <p:cxnSp>
        <p:nvCxnSpPr>
          <p:cNvPr id="19" name="Gerade Verbindung 6"/>
          <p:cNvCxnSpPr/>
          <p:nvPr userDrawn="1"/>
        </p:nvCxnSpPr>
        <p:spPr>
          <a:xfrm flipH="1">
            <a:off x="955221" y="285750"/>
            <a:ext cx="32658" cy="5192486"/>
          </a:xfrm>
          <a:prstGeom prst="line">
            <a:avLst/>
          </a:prstGeom>
          <a:ln w="63500">
            <a:solidFill>
              <a:schemeClr val="tx1">
                <a:lumMod val="65000"/>
                <a:lumOff val="3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10"/>
          <p:cNvSpPr/>
          <p:nvPr userDrawn="1"/>
        </p:nvSpPr>
        <p:spPr>
          <a:xfrm>
            <a:off x="813706" y="3301771"/>
            <a:ext cx="348346" cy="34834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000"/>
              </a:solidFill>
            </a:endParaRPr>
          </a:p>
        </p:txBody>
      </p:sp>
      <p:sp>
        <p:nvSpPr>
          <p:cNvPr id="37" name="Textplatzhalter 36"/>
          <p:cNvSpPr>
            <a:spLocks noGrp="1"/>
          </p:cNvSpPr>
          <p:nvPr>
            <p:ph type="body" sz="quarter" idx="16"/>
          </p:nvPr>
        </p:nvSpPr>
        <p:spPr>
          <a:xfrm>
            <a:off x="1841500" y="3301771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38" name="Textplatzhalter 36"/>
          <p:cNvSpPr>
            <a:spLocks noGrp="1"/>
          </p:cNvSpPr>
          <p:nvPr>
            <p:ph type="body" sz="quarter" idx="17"/>
          </p:nvPr>
        </p:nvSpPr>
        <p:spPr>
          <a:xfrm>
            <a:off x="1841500" y="4438650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39" name="Textplatzhalter 36"/>
          <p:cNvSpPr>
            <a:spLocks noGrp="1"/>
          </p:cNvSpPr>
          <p:nvPr>
            <p:ph type="body" sz="quarter" idx="18"/>
          </p:nvPr>
        </p:nvSpPr>
        <p:spPr>
          <a:xfrm>
            <a:off x="1841500" y="1028013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40" name="Textplatzhalter 36"/>
          <p:cNvSpPr>
            <a:spLocks noGrp="1"/>
          </p:cNvSpPr>
          <p:nvPr>
            <p:ph type="body" sz="quarter" idx="19"/>
          </p:nvPr>
        </p:nvSpPr>
        <p:spPr>
          <a:xfrm>
            <a:off x="1841500" y="2164892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48219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DC01-F150-46CA-8D1F-EB1230ACFB6F}" type="datetime1">
              <a:rPr lang="de-DE" smtClean="0"/>
              <a:t>13.03.2019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  <p:cxnSp>
        <p:nvCxnSpPr>
          <p:cNvPr id="19" name="Gerade Verbindung 6"/>
          <p:cNvCxnSpPr/>
          <p:nvPr userDrawn="1"/>
        </p:nvCxnSpPr>
        <p:spPr>
          <a:xfrm flipH="1">
            <a:off x="955221" y="285750"/>
            <a:ext cx="32658" cy="5192486"/>
          </a:xfrm>
          <a:prstGeom prst="line">
            <a:avLst/>
          </a:prstGeom>
          <a:ln w="63500">
            <a:solidFill>
              <a:schemeClr val="tx1">
                <a:lumMod val="65000"/>
                <a:lumOff val="3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10"/>
          <p:cNvSpPr/>
          <p:nvPr userDrawn="1"/>
        </p:nvSpPr>
        <p:spPr>
          <a:xfrm>
            <a:off x="797377" y="4438650"/>
            <a:ext cx="348346" cy="34834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000"/>
              </a:solidFill>
            </a:endParaRPr>
          </a:p>
        </p:txBody>
      </p:sp>
      <p:sp>
        <p:nvSpPr>
          <p:cNvPr id="37" name="Textplatzhalter 36"/>
          <p:cNvSpPr>
            <a:spLocks noGrp="1"/>
          </p:cNvSpPr>
          <p:nvPr>
            <p:ph type="body" sz="quarter" idx="16"/>
          </p:nvPr>
        </p:nvSpPr>
        <p:spPr>
          <a:xfrm>
            <a:off x="1841500" y="3301771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38" name="Textplatzhalter 36"/>
          <p:cNvSpPr>
            <a:spLocks noGrp="1"/>
          </p:cNvSpPr>
          <p:nvPr>
            <p:ph type="body" sz="quarter" idx="17"/>
          </p:nvPr>
        </p:nvSpPr>
        <p:spPr>
          <a:xfrm>
            <a:off x="1841500" y="4438650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39" name="Textplatzhalter 36"/>
          <p:cNvSpPr>
            <a:spLocks noGrp="1"/>
          </p:cNvSpPr>
          <p:nvPr>
            <p:ph type="body" sz="quarter" idx="18"/>
          </p:nvPr>
        </p:nvSpPr>
        <p:spPr>
          <a:xfrm>
            <a:off x="1841500" y="1028013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40" name="Textplatzhalter 36"/>
          <p:cNvSpPr>
            <a:spLocks noGrp="1"/>
          </p:cNvSpPr>
          <p:nvPr>
            <p:ph type="body" sz="quarter" idx="19"/>
          </p:nvPr>
        </p:nvSpPr>
        <p:spPr>
          <a:xfrm>
            <a:off x="1841500" y="2164892"/>
            <a:ext cx="6686550" cy="88174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9028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E002D-18A3-4D1E-8F57-6E2330E7FE96}" type="datetime1">
              <a:rPr lang="de-DE" smtClean="0"/>
              <a:t>13.03.2019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C88399F-CDAC-48C5-B3B5-2DCC0C4302E0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feld 7"/>
          <p:cNvSpPr txBox="1"/>
          <p:nvPr userDrawn="1"/>
        </p:nvSpPr>
        <p:spPr>
          <a:xfrm>
            <a:off x="611917" y="6493744"/>
            <a:ext cx="3706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Forschungsstelle Nachhaltigkeit </a:t>
            </a:r>
            <a:r>
              <a:rPr lang="de-DE" sz="12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und Klimapolitik</a:t>
            </a:r>
            <a:endParaRPr lang="de-DE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835" y="363792"/>
            <a:ext cx="1993168" cy="1796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94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1" r:id="rId2"/>
    <p:sldLayoutId id="2147483693" r:id="rId3"/>
    <p:sldLayoutId id="2147483694" r:id="rId4"/>
    <p:sldLayoutId id="2147483695" r:id="rId5"/>
    <p:sldLayoutId id="2147483706" r:id="rId6"/>
    <p:sldLayoutId id="2147483707" r:id="rId7"/>
    <p:sldLayoutId id="2147483708" r:id="rId8"/>
    <p:sldLayoutId id="2147483709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705" r:id="rId19"/>
  </p:sldLayoutIdLst>
  <p:hf sldNum="0" hdr="0" dt="0"/>
  <p:txStyles>
    <p:titleStyle>
      <a:lvl1pPr marL="0" marR="0" indent="0" algn="l" defTabSz="4572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stainability-justice-climate.e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elix-ekardt.eu/" TargetMode="Externa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elix-ekardt.eu/" TargetMode="Externa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4406" y="-897201"/>
            <a:ext cx="9113053" cy="4428664"/>
          </a:xfrm>
        </p:spPr>
        <p:txBody>
          <a:bodyPr>
            <a:noAutofit/>
          </a:bodyPr>
          <a:lstStyle/>
          <a:p>
            <a:r>
              <a:rPr lang="de-DE" sz="6000" b="1" dirty="0" smtClean="0">
                <a:solidFill>
                  <a:schemeClr val="tx1"/>
                </a:solidFill>
              </a:rPr>
              <a:t>Klimapolitik nach dem Paris-Abkommen</a:t>
            </a:r>
            <a:endParaRPr lang="de-DE" sz="6000" b="1" dirty="0">
              <a:solidFill>
                <a:schemeClr val="tx1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77334" y="4527447"/>
            <a:ext cx="8596669" cy="1513915"/>
          </a:xfrm>
        </p:spPr>
        <p:txBody>
          <a:bodyPr>
            <a:normAutofit fontScale="70000" lnSpcReduction="20000"/>
          </a:bodyPr>
          <a:lstStyle/>
          <a:p>
            <a:pPr algn="r">
              <a:lnSpc>
                <a:spcPct val="120000"/>
              </a:lnSpc>
              <a:spcBef>
                <a:spcPts val="0"/>
              </a:spcBef>
              <a:defRPr/>
            </a:pPr>
            <a:r>
              <a:rPr lang="de-DE" altLang="de-DE" sz="3200" b="1" dirty="0">
                <a:solidFill>
                  <a:schemeClr val="tx1"/>
                </a:solidFill>
              </a:rPr>
              <a:t>Prof. Dr. </a:t>
            </a:r>
            <a:r>
              <a:rPr lang="de-DE" altLang="de-DE" sz="3200" b="1" dirty="0" smtClean="0">
                <a:solidFill>
                  <a:schemeClr val="tx1"/>
                </a:solidFill>
              </a:rPr>
              <a:t>Dr. Felix </a:t>
            </a:r>
            <a:r>
              <a:rPr lang="de-DE" altLang="de-DE" sz="3200" b="1" dirty="0">
                <a:solidFill>
                  <a:schemeClr val="tx1"/>
                </a:solidFill>
              </a:rPr>
              <a:t>Ekardt, LL.M., M.A.</a:t>
            </a:r>
            <a:endParaRPr lang="en-GB" altLang="de-DE" sz="3200" dirty="0">
              <a:solidFill>
                <a:schemeClr val="tx1"/>
              </a:solidFill>
            </a:endParaRPr>
          </a:p>
          <a:p>
            <a:pPr algn="r">
              <a:lnSpc>
                <a:spcPct val="120000"/>
              </a:lnSpc>
              <a:spcBef>
                <a:spcPts val="0"/>
              </a:spcBef>
              <a:defRPr/>
            </a:pPr>
            <a:r>
              <a:rPr lang="en-GB" altLang="de-DE" b="1" dirty="0">
                <a:solidFill>
                  <a:schemeClr val="tx1"/>
                </a:solidFill>
              </a:rPr>
              <a:t>Forschungsstelle Nachhaltigkeit und Klimapolitik</a:t>
            </a:r>
            <a:r>
              <a:rPr lang="en-GB" altLang="de-DE" dirty="0">
                <a:solidFill>
                  <a:schemeClr val="tx1"/>
                </a:solidFill>
              </a:rPr>
              <a:t>, Leipzig/Berlin</a:t>
            </a:r>
          </a:p>
          <a:p>
            <a:pPr algn="r">
              <a:lnSpc>
                <a:spcPct val="120000"/>
              </a:lnSpc>
              <a:spcBef>
                <a:spcPts val="0"/>
              </a:spcBef>
              <a:defRPr/>
            </a:pPr>
            <a:r>
              <a:rPr lang="en-GB" altLang="de-DE" dirty="0">
                <a:solidFill>
                  <a:schemeClr val="tx1"/>
                </a:solidFill>
              </a:rPr>
              <a:t>&amp; Universität Rostock, </a:t>
            </a:r>
            <a:r>
              <a:rPr lang="en-GB" altLang="de-DE" dirty="0" smtClean="0">
                <a:solidFill>
                  <a:schemeClr val="tx1"/>
                </a:solidFill>
              </a:rPr>
              <a:t>Juristische/ Interdisziplinäre </a:t>
            </a:r>
            <a:r>
              <a:rPr lang="en-GB" altLang="de-DE" dirty="0">
                <a:solidFill>
                  <a:schemeClr val="tx1"/>
                </a:solidFill>
              </a:rPr>
              <a:t>Fakultät</a:t>
            </a:r>
          </a:p>
          <a:p>
            <a:pPr algn="r">
              <a:lnSpc>
                <a:spcPct val="120000"/>
              </a:lnSpc>
              <a:spcBef>
                <a:spcPts val="0"/>
              </a:spcBef>
              <a:defRPr/>
            </a:pPr>
            <a:r>
              <a:rPr lang="en-GB" altLang="de-DE" dirty="0">
                <a:solidFill>
                  <a:schemeClr val="tx1"/>
                </a:solidFill>
              </a:rPr>
              <a:t>&amp; </a:t>
            </a:r>
            <a:r>
              <a:rPr lang="en-GB" altLang="de-DE" dirty="0" smtClean="0">
                <a:solidFill>
                  <a:schemeClr val="tx1"/>
                </a:solidFill>
              </a:rPr>
              <a:t>Wissenschaftscampus Phosphorforschung Rostock</a:t>
            </a:r>
            <a:endParaRPr lang="en-GB" altLang="de-DE" dirty="0">
              <a:solidFill>
                <a:schemeClr val="tx1"/>
              </a:solidFill>
            </a:endParaRPr>
          </a:p>
          <a:p>
            <a:pPr algn="r">
              <a:lnSpc>
                <a:spcPct val="120000"/>
              </a:lnSpc>
              <a:spcBef>
                <a:spcPts val="0"/>
              </a:spcBef>
              <a:defRPr/>
            </a:pPr>
            <a:r>
              <a:rPr lang="en-GB" altLang="de-DE" dirty="0" smtClean="0">
                <a:solidFill>
                  <a:schemeClr val="tx1"/>
                </a:solidFill>
              </a:rPr>
              <a:t>mail@sustainability-justice-climate.eu</a:t>
            </a:r>
            <a:endParaRPr lang="en-GB" altLang="de-DE" dirty="0">
              <a:solidFill>
                <a:schemeClr val="tx1"/>
              </a:solidFill>
            </a:endParaRPr>
          </a:p>
          <a:p>
            <a:pPr algn="r">
              <a:lnSpc>
                <a:spcPct val="120000"/>
              </a:lnSpc>
              <a:spcBef>
                <a:spcPts val="0"/>
              </a:spcBef>
              <a:defRPr/>
            </a:pPr>
            <a:r>
              <a:rPr lang="de-DE" altLang="de-DE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www.sustainability-justice-climate.eu</a:t>
            </a:r>
            <a:r>
              <a:rPr lang="de-DE" altLang="de-DE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altLang="de-DE" dirty="0" smtClean="0"/>
              <a:t> </a:t>
            </a:r>
            <a:endParaRPr lang="de-DE" altLang="de-DE" dirty="0"/>
          </a:p>
          <a:p>
            <a:pPr algn="r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21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73420" y="102473"/>
            <a:ext cx="9648496" cy="1300658"/>
          </a:xfrm>
        </p:spPr>
        <p:txBody>
          <a:bodyPr anchorCtr="1">
            <a:normAutofit/>
          </a:bodyPr>
          <a:lstStyle/>
          <a:p>
            <a:pPr eaLnBrk="1" hangingPunct="1">
              <a:defRPr/>
            </a:pPr>
            <a:r>
              <a:rPr lang="en-GB" sz="3400" b="1" dirty="0" smtClean="0"/>
              <a:t>Nachhaltigkeit: </a:t>
            </a:r>
            <a:r>
              <a:rPr lang="en-GB" sz="3400" b="1" dirty="0" err="1" smtClean="0"/>
              <a:t>ökonomische</a:t>
            </a:r>
            <a:r>
              <a:rPr lang="en-GB" sz="3400" b="1" dirty="0" smtClean="0"/>
              <a:t> Instrumente</a:t>
            </a:r>
            <a:endParaRPr lang="de-DE" sz="3400" b="1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5444" y="961694"/>
            <a:ext cx="8986341" cy="5644056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90000"/>
              </a:lnSpc>
              <a:defRPr/>
            </a:pPr>
            <a:r>
              <a:rPr lang="de-DE" sz="2800" dirty="0" smtClean="0"/>
              <a:t>Mengensteuerung als integrierter EU-Ansatz für diverse Nachhaltigkeitsfragen</a:t>
            </a:r>
            <a:r>
              <a:rPr lang="de-DE" sz="2800" dirty="0"/>
              <a:t> </a:t>
            </a:r>
            <a:r>
              <a:rPr lang="de-DE" sz="2800" dirty="0" smtClean="0"/>
              <a:t>– mit Degrowth </a:t>
            </a:r>
            <a:r>
              <a:rPr lang="de-DE" sz="2800" smtClean="0"/>
              <a:t>als Nebenfolge?</a:t>
            </a:r>
            <a:endParaRPr lang="de-DE" sz="2800" dirty="0"/>
          </a:p>
          <a:p>
            <a:pPr lvl="2" eaLnBrk="1" hangingPunct="1">
              <a:lnSpc>
                <a:spcPct val="90000"/>
              </a:lnSpc>
              <a:defRPr/>
            </a:pPr>
            <a:r>
              <a:rPr lang="de-DE" sz="2000" dirty="0" smtClean="0"/>
              <a:t>Cap für Fossile und Tiere, geographisch und sachlich breit, mit </a:t>
            </a:r>
            <a:r>
              <a:rPr lang="de-DE" sz="2000" dirty="0"/>
              <a:t>strengen/ langfristigen </a:t>
            </a:r>
            <a:r>
              <a:rPr lang="de-DE" sz="2000" dirty="0" smtClean="0"/>
              <a:t>Zielen, als gut fassbare Steuerungsgröße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de-DE" sz="2000" dirty="0" smtClean="0"/>
              <a:t>Unterschied zum bisherigen ETS: Cap an Art. 2 PA orientiert; alle Fossilen drin; alle Altzertifikate streichen; Schlupflöcher schließen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de-DE" sz="2000" dirty="0" smtClean="0"/>
              <a:t>adressiert diverse Motivationsfaktoren und Steuerungsprobleme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de-DE" sz="2000" dirty="0" smtClean="0"/>
              <a:t>ggf. Ausgleich über Höchst-/ Mindestpreise bzw. getrennte Märkte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de-DE" sz="2000" dirty="0" smtClean="0"/>
              <a:t>internationale Kooperation: „Standards gegen Geld“</a:t>
            </a:r>
            <a:endParaRPr lang="de-DE" sz="2000" dirty="0"/>
          </a:p>
          <a:p>
            <a:pPr lvl="2" eaLnBrk="1" hangingPunct="1">
              <a:lnSpc>
                <a:spcPct val="90000"/>
              </a:lnSpc>
              <a:defRPr/>
            </a:pPr>
            <a:r>
              <a:rPr lang="de-DE" sz="2000" dirty="0" smtClean="0"/>
              <a:t>Grenzausgleich für </a:t>
            </a:r>
            <a:r>
              <a:rPr lang="de-DE" sz="2000" u="sng" dirty="0" smtClean="0"/>
              <a:t>Wettbewerbsfähigkeit</a:t>
            </a:r>
            <a:r>
              <a:rPr lang="de-DE" sz="2000" dirty="0" smtClean="0"/>
              <a:t> und Umweltschutz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de-DE" sz="2000" u="sng" dirty="0" smtClean="0"/>
              <a:t>Sozialausgleich</a:t>
            </a:r>
            <a:endParaRPr lang="de-DE" sz="2000" u="sng" dirty="0"/>
          </a:p>
          <a:p>
            <a:pPr lvl="2" eaLnBrk="1" hangingPunct="1">
              <a:lnSpc>
                <a:spcPct val="90000"/>
              </a:lnSpc>
              <a:defRPr/>
            </a:pPr>
            <a:r>
              <a:rPr lang="de-DE" sz="2000" dirty="0" smtClean="0"/>
              <a:t>ergänzende Komponenten für Fläche, Futtermittel, P o.ä.?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de-DE" sz="2000" dirty="0" smtClean="0"/>
              <a:t>Flankierungen nötig: u.a. Technologieförderung</a:t>
            </a:r>
            <a:r>
              <a:rPr lang="de-DE" sz="2000" dirty="0"/>
              <a:t>, </a:t>
            </a:r>
            <a:r>
              <a:rPr lang="de-DE" sz="2000" dirty="0" smtClean="0"/>
              <a:t>Information, Verbote</a:t>
            </a:r>
            <a:endParaRPr lang="de-DE" sz="800" dirty="0"/>
          </a:p>
          <a:p>
            <a:pPr marL="609600" indent="-609600">
              <a:lnSpc>
                <a:spcPct val="90000"/>
              </a:lnSpc>
              <a:defRPr/>
            </a:pPr>
            <a:r>
              <a:rPr lang="de-DE" sz="2800" dirty="0" smtClean="0"/>
              <a:t>Wirkungen</a:t>
            </a:r>
            <a:endParaRPr lang="de-DE" sz="2800" dirty="0"/>
          </a:p>
          <a:p>
            <a:pPr lvl="2" eaLnBrk="1" hangingPunct="1">
              <a:lnSpc>
                <a:spcPct val="90000"/>
              </a:lnSpc>
              <a:defRPr/>
            </a:pPr>
            <a:r>
              <a:rPr lang="de-DE" sz="2000" dirty="0" smtClean="0"/>
              <a:t>Effizienz</a:t>
            </a:r>
            <a:r>
              <a:rPr lang="de-DE" sz="2000" dirty="0"/>
              <a:t>, erneuerbare Ressourcen</a:t>
            </a:r>
            <a:r>
              <a:rPr lang="de-DE" sz="2000" dirty="0" smtClean="0"/>
              <a:t>, Suffizienz (ggf. Aufforstung)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de-DE" sz="2000" dirty="0" smtClean="0"/>
              <a:t>verknüpfte Umweltprobleme angehen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6087842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0717" y="0"/>
            <a:ext cx="9144000" cy="865187"/>
          </a:xfrm>
        </p:spPr>
        <p:txBody>
          <a:bodyPr anchorCtr="1"/>
          <a:lstStyle/>
          <a:p>
            <a:pPr algn="r" eaLnBrk="1" hangingPunct="1">
              <a:defRPr/>
            </a:pPr>
            <a:r>
              <a:rPr lang="en-GB" altLang="de-DE" sz="4600" b="1" dirty="0" err="1"/>
              <a:t>Eigene</a:t>
            </a:r>
            <a:r>
              <a:rPr lang="en-GB" altLang="de-DE" sz="4600" b="1" dirty="0"/>
              <a:t> </a:t>
            </a:r>
            <a:r>
              <a:rPr lang="en-GB" altLang="de-DE" sz="4600" b="1" dirty="0" smtClean="0"/>
              <a:t>neue </a:t>
            </a:r>
            <a:r>
              <a:rPr lang="en-GB" altLang="de-DE" sz="4600" b="1" dirty="0" err="1" smtClean="0"/>
              <a:t>Texte</a:t>
            </a:r>
            <a:r>
              <a:rPr lang="en-GB" altLang="de-DE" sz="4600" b="1" dirty="0" smtClean="0"/>
              <a:t> (</a:t>
            </a:r>
            <a:r>
              <a:rPr lang="en-GB" altLang="de-DE" sz="4600" b="1" dirty="0" err="1" smtClean="0"/>
              <a:t>Auswahl</a:t>
            </a:r>
            <a:r>
              <a:rPr lang="en-GB" altLang="de-DE" sz="4600" b="1" dirty="0"/>
              <a:t>)</a:t>
            </a:r>
            <a:endParaRPr lang="de-DE" altLang="de-DE" sz="4600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72511" y="1072056"/>
            <a:ext cx="8723368" cy="56723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80000"/>
              </a:lnSpc>
              <a:spcBef>
                <a:spcPts val="2400"/>
              </a:spcBef>
              <a:buNone/>
              <a:defRPr/>
            </a:pPr>
            <a:r>
              <a:rPr lang="de-DE" altLang="de-DE" sz="2200" b="1" i="1" dirty="0" smtClean="0">
                <a:solidFill>
                  <a:srgbClr val="002060"/>
                </a:solidFill>
              </a:rPr>
              <a:t>&gt;&gt;&gt; außerdem Newsletter auf </a:t>
            </a:r>
            <a:r>
              <a:rPr lang="de-DE" altLang="de-DE" sz="2200" b="1" i="1" dirty="0" smtClean="0">
                <a:solidFill>
                  <a:srgbClr val="002060"/>
                </a:solidFill>
                <a:hlinkClick r:id="rId2"/>
              </a:rPr>
              <a:t>www.felix-ekardt.eu</a:t>
            </a:r>
            <a:endParaRPr lang="de-DE" altLang="de-DE" sz="600" b="1" i="1" dirty="0" smtClean="0">
              <a:solidFill>
                <a:srgbClr val="002060"/>
              </a:solidFill>
            </a:endParaRP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de-DE" altLang="de-DE" sz="2100" b="1" dirty="0">
                <a:solidFill>
                  <a:srgbClr val="FF0000"/>
                </a:solidFill>
              </a:rPr>
              <a:t>Wir können uns ändern: Gesellschaftlicher Wandel jenseits von Kapitalismuskritik und Revolution</a:t>
            </a:r>
            <a:r>
              <a:rPr lang="de-DE" altLang="de-DE" sz="2100" dirty="0">
                <a:solidFill>
                  <a:srgbClr val="FF0000"/>
                </a:solidFill>
              </a:rPr>
              <a:t>, Oekom 2017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de-DE" altLang="de-DE" sz="2100" b="1" dirty="0">
                <a:solidFill>
                  <a:srgbClr val="FF0000"/>
                </a:solidFill>
              </a:rPr>
              <a:t>Kurzschluss: Wie einfache Wahrheiten die Demokratie untergraben</a:t>
            </a:r>
            <a:r>
              <a:rPr lang="de-DE" altLang="de-DE" sz="2100" dirty="0">
                <a:solidFill>
                  <a:srgbClr val="FF0000"/>
                </a:solidFill>
              </a:rPr>
              <a:t>, Ch. Links Verlag 2017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de-DE" altLang="de-DE" sz="2100" b="1" dirty="0">
                <a:solidFill>
                  <a:schemeClr val="tx1"/>
                </a:solidFill>
              </a:rPr>
              <a:t>Jahrhundertaufgabe Energiewende: Ein Handbuch</a:t>
            </a:r>
            <a:r>
              <a:rPr lang="de-DE" altLang="de-DE" sz="2100" dirty="0">
                <a:solidFill>
                  <a:schemeClr val="tx1"/>
                </a:solidFill>
              </a:rPr>
              <a:t>, Taschenbuch, Ch. Links Verlag 2014 (auch über Zentralen für pol. Bildung = kostenloser Download über Instituts-Homepage)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de-DE" altLang="de-DE" sz="2100" b="1" dirty="0" smtClean="0">
                <a:solidFill>
                  <a:srgbClr val="FF0000"/>
                </a:solidFill>
              </a:rPr>
              <a:t>Sustainability: Transformation, Governance, Ethics, Law</a:t>
            </a:r>
            <a:r>
              <a:rPr lang="de-DE" altLang="de-DE" sz="2100" dirty="0" smtClean="0">
                <a:solidFill>
                  <a:srgbClr val="FF0000"/>
                </a:solidFill>
              </a:rPr>
              <a:t>, Springer </a:t>
            </a:r>
            <a:r>
              <a:rPr lang="de-DE" altLang="de-DE" sz="2100" dirty="0" smtClean="0">
                <a:solidFill>
                  <a:srgbClr val="FF0000"/>
                </a:solidFill>
              </a:rPr>
              <a:t>2019 (i.E</a:t>
            </a:r>
            <a:r>
              <a:rPr lang="de-DE" altLang="de-DE" sz="2100" dirty="0" smtClean="0">
                <a:solidFill>
                  <a:srgbClr val="FF0000"/>
                </a:solidFill>
              </a:rPr>
              <a:t>.)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100" b="1" dirty="0" smtClean="0"/>
              <a:t>Paris </a:t>
            </a:r>
            <a:r>
              <a:rPr lang="en-US" sz="2100" b="1" dirty="0"/>
              <a:t>Agreement, Precautionary Principle and Human Rights: Zero Emissions in Two Decades?</a:t>
            </a:r>
            <a:r>
              <a:rPr lang="en-US" sz="2100" dirty="0"/>
              <a:t>, SUSTAINABILITY 2018, </a:t>
            </a:r>
            <a:r>
              <a:rPr lang="en-US" sz="2100" dirty="0" smtClean="0"/>
              <a:t>2812 (mit Wieding/ Zorn)</a:t>
            </a:r>
            <a:endParaRPr lang="de-DE" sz="2100" dirty="0">
              <a:sym typeface="Wingdings" panose="05000000000000000000" pitchFamily="2" charset="2"/>
            </a:endParaRP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100" b="1" dirty="0" smtClean="0"/>
              <a:t>Defending </a:t>
            </a:r>
            <a:r>
              <a:rPr lang="en-US" sz="2100" b="1" dirty="0"/>
              <a:t>Environmental Economic Instruments against the Economists and their Opponents</a:t>
            </a:r>
            <a:r>
              <a:rPr lang="en-US" sz="2100" dirty="0"/>
              <a:t>, in: Mathis (ed.), Environmental Law and Economics, Springer </a:t>
            </a:r>
            <a:r>
              <a:rPr lang="en-US" sz="2100" dirty="0" smtClean="0"/>
              <a:t>2017 (mit Wieding)</a:t>
            </a:r>
            <a:endParaRPr lang="en-US" sz="2100" dirty="0"/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2100" b="1" dirty="0" smtClean="0"/>
              <a:t>Agriculture-related </a:t>
            </a:r>
            <a:r>
              <a:rPr lang="en-GB" sz="2100" b="1" dirty="0"/>
              <a:t>climate policies – law and governance issues on European and global level</a:t>
            </a:r>
            <a:r>
              <a:rPr lang="en-GB" sz="2100" dirty="0"/>
              <a:t>, CCLR 2018, Issue </a:t>
            </a:r>
            <a:r>
              <a:rPr lang="en-GB" sz="2100" dirty="0" smtClean="0"/>
              <a:t>4 (mit Wieding/ Garske/ Stubenrauch)</a:t>
            </a:r>
            <a:endParaRPr lang="de-DE" altLang="de-DE" sz="2100" dirty="0"/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de-DE" altLang="de-DE" sz="2100" b="1" dirty="0" smtClean="0">
                <a:solidFill>
                  <a:schemeClr val="tx1"/>
                </a:solidFill>
              </a:rPr>
              <a:t>Theorie </a:t>
            </a:r>
            <a:r>
              <a:rPr lang="de-DE" altLang="de-DE" sz="2100" b="1" dirty="0">
                <a:solidFill>
                  <a:schemeClr val="tx1"/>
                </a:solidFill>
              </a:rPr>
              <a:t>der Nachhaltigkeit: Ethische, rechtliche, politische und transformative Zugänge – am Beispiel von Klimawandel, Ressourcenknappheit und Welthandel</a:t>
            </a:r>
            <a:r>
              <a:rPr lang="de-DE" altLang="de-DE" sz="2100" dirty="0">
                <a:solidFill>
                  <a:schemeClr val="tx1"/>
                </a:solidFill>
              </a:rPr>
              <a:t>, 3. Aufl., Nomos </a:t>
            </a:r>
            <a:r>
              <a:rPr lang="de-DE" altLang="de-DE" sz="2100" dirty="0" smtClean="0">
                <a:solidFill>
                  <a:schemeClr val="tx1"/>
                </a:solidFill>
              </a:rPr>
              <a:t>2016</a:t>
            </a:r>
            <a:endParaRPr lang="de-DE" altLang="de-DE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18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0717" y="0"/>
            <a:ext cx="9144000" cy="865187"/>
          </a:xfrm>
        </p:spPr>
        <p:txBody>
          <a:bodyPr anchorCtr="1"/>
          <a:lstStyle/>
          <a:p>
            <a:pPr algn="r" eaLnBrk="1" hangingPunct="1">
              <a:defRPr/>
            </a:pPr>
            <a:r>
              <a:rPr lang="en-GB" altLang="de-DE" sz="4600" b="1" dirty="0" err="1"/>
              <a:t>Eigene</a:t>
            </a:r>
            <a:r>
              <a:rPr lang="en-GB" altLang="de-DE" sz="4600" b="1" dirty="0"/>
              <a:t> </a:t>
            </a:r>
            <a:r>
              <a:rPr lang="en-GB" altLang="de-DE" sz="4600" b="1" dirty="0" smtClean="0"/>
              <a:t>neue </a:t>
            </a:r>
            <a:r>
              <a:rPr lang="en-GB" altLang="de-DE" sz="4600" b="1" dirty="0" err="1" smtClean="0"/>
              <a:t>Texte</a:t>
            </a:r>
            <a:r>
              <a:rPr lang="en-GB" altLang="de-DE" sz="4600" b="1" dirty="0" smtClean="0"/>
              <a:t> (</a:t>
            </a:r>
            <a:r>
              <a:rPr lang="en-GB" altLang="de-DE" sz="4600" b="1" dirty="0" err="1" smtClean="0"/>
              <a:t>Auswahl</a:t>
            </a:r>
            <a:r>
              <a:rPr lang="en-GB" altLang="de-DE" sz="4600" b="1" dirty="0"/>
              <a:t>)</a:t>
            </a:r>
            <a:endParaRPr lang="de-DE" altLang="de-DE" sz="4600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72511" y="1072056"/>
            <a:ext cx="8723368" cy="56723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80000"/>
              </a:lnSpc>
              <a:spcBef>
                <a:spcPts val="2400"/>
              </a:spcBef>
              <a:buNone/>
              <a:defRPr/>
            </a:pPr>
            <a:r>
              <a:rPr lang="de-DE" altLang="de-DE" sz="2200" b="1" i="1" dirty="0" smtClean="0">
                <a:solidFill>
                  <a:srgbClr val="002060"/>
                </a:solidFill>
              </a:rPr>
              <a:t>&gt;&gt;&gt; außerdem Newsletter auf </a:t>
            </a:r>
            <a:r>
              <a:rPr lang="de-DE" altLang="de-DE" sz="2200" b="1" i="1" dirty="0" smtClean="0">
                <a:solidFill>
                  <a:srgbClr val="002060"/>
                </a:solidFill>
                <a:hlinkClick r:id="rId2"/>
              </a:rPr>
              <a:t>www.felix-ekardt.eu</a:t>
            </a:r>
            <a:endParaRPr lang="de-DE" altLang="de-DE" sz="600" b="1" i="1" dirty="0" smtClean="0">
              <a:solidFill>
                <a:srgbClr val="002060"/>
              </a:solidFill>
            </a:endParaRP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de-DE" altLang="de-DE" sz="2100" b="1" dirty="0">
                <a:solidFill>
                  <a:srgbClr val="FF0000"/>
                </a:solidFill>
              </a:rPr>
              <a:t>Wir können uns ändern: Gesellschaftlicher Wandel jenseits von Kapitalismuskritik und Revolution</a:t>
            </a:r>
            <a:r>
              <a:rPr lang="de-DE" altLang="de-DE" sz="2100" dirty="0">
                <a:solidFill>
                  <a:srgbClr val="FF0000"/>
                </a:solidFill>
              </a:rPr>
              <a:t>, Oekom 2017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de-DE" altLang="de-DE" sz="2100" b="1" dirty="0">
                <a:solidFill>
                  <a:srgbClr val="FF0000"/>
                </a:solidFill>
              </a:rPr>
              <a:t>Kurzschluss: Wie einfache Wahrheiten die Demokratie untergraben</a:t>
            </a:r>
            <a:r>
              <a:rPr lang="de-DE" altLang="de-DE" sz="2100" dirty="0">
                <a:solidFill>
                  <a:srgbClr val="FF0000"/>
                </a:solidFill>
              </a:rPr>
              <a:t>, Ch. Links Verlag 2017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de-DE" altLang="de-DE" sz="2100" b="1" dirty="0">
                <a:solidFill>
                  <a:schemeClr val="tx1"/>
                </a:solidFill>
              </a:rPr>
              <a:t>Jahrhundertaufgabe Energiewende: Ein Handbuch</a:t>
            </a:r>
            <a:r>
              <a:rPr lang="de-DE" altLang="de-DE" sz="2100" dirty="0">
                <a:solidFill>
                  <a:schemeClr val="tx1"/>
                </a:solidFill>
              </a:rPr>
              <a:t>, Taschenbuch, Ch. Links Verlag 2014 (auch über Zentralen für pol. Bildung = kostenloser Download über Instituts-Homepage)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de-DE" altLang="de-DE" sz="2100" b="1" dirty="0" smtClean="0">
                <a:solidFill>
                  <a:srgbClr val="FF0000"/>
                </a:solidFill>
              </a:rPr>
              <a:t>Sustainability: Transformation, Governance, Ethics, Law</a:t>
            </a:r>
            <a:r>
              <a:rPr lang="de-DE" altLang="de-DE" sz="2100" dirty="0" smtClean="0">
                <a:solidFill>
                  <a:srgbClr val="FF0000"/>
                </a:solidFill>
              </a:rPr>
              <a:t>, Springer </a:t>
            </a:r>
            <a:r>
              <a:rPr lang="de-DE" altLang="de-DE" sz="2100" dirty="0" smtClean="0">
                <a:solidFill>
                  <a:srgbClr val="FF0000"/>
                </a:solidFill>
              </a:rPr>
              <a:t>2019 (i.E</a:t>
            </a:r>
            <a:r>
              <a:rPr lang="de-DE" altLang="de-DE" sz="2100" dirty="0" smtClean="0">
                <a:solidFill>
                  <a:srgbClr val="FF0000"/>
                </a:solidFill>
              </a:rPr>
              <a:t>.)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100" b="1" dirty="0" smtClean="0"/>
              <a:t>Paris </a:t>
            </a:r>
            <a:r>
              <a:rPr lang="en-US" sz="2100" b="1" dirty="0"/>
              <a:t>Agreement, Precautionary Principle and Human Rights: Zero Emissions in Two Decades?</a:t>
            </a:r>
            <a:r>
              <a:rPr lang="en-US" sz="2100" dirty="0"/>
              <a:t>, SUSTAINABILITY 2018, </a:t>
            </a:r>
            <a:r>
              <a:rPr lang="en-US" sz="2100" dirty="0" smtClean="0"/>
              <a:t>2812 (mit Wieding/ Zorn)</a:t>
            </a:r>
            <a:endParaRPr lang="de-DE" sz="2100" dirty="0">
              <a:sym typeface="Wingdings" panose="05000000000000000000" pitchFamily="2" charset="2"/>
            </a:endParaRP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100" b="1" dirty="0" smtClean="0"/>
              <a:t>Defending </a:t>
            </a:r>
            <a:r>
              <a:rPr lang="en-US" sz="2100" b="1" dirty="0"/>
              <a:t>Environmental Economic Instruments against the Economists and their Opponents</a:t>
            </a:r>
            <a:r>
              <a:rPr lang="en-US" sz="2100" dirty="0"/>
              <a:t>, in: Mathis (ed.), Environmental Law and Economics, Springer </a:t>
            </a:r>
            <a:r>
              <a:rPr lang="en-US" sz="2100" dirty="0" smtClean="0"/>
              <a:t>2017 (mit Wieding)</a:t>
            </a:r>
            <a:endParaRPr lang="en-US" sz="2100" dirty="0"/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2100" b="1" dirty="0" smtClean="0"/>
              <a:t>Agriculture-related </a:t>
            </a:r>
            <a:r>
              <a:rPr lang="en-GB" sz="2100" b="1" dirty="0"/>
              <a:t>climate policies – law and governance issues on European and global level</a:t>
            </a:r>
            <a:r>
              <a:rPr lang="en-GB" sz="2100" dirty="0"/>
              <a:t>, CCLR 2018, Issue </a:t>
            </a:r>
            <a:r>
              <a:rPr lang="en-GB" sz="2100" dirty="0" smtClean="0"/>
              <a:t>4 (mit Wieding/ Garske/ Stubenrauch)</a:t>
            </a:r>
            <a:endParaRPr lang="de-DE" altLang="de-DE" sz="2100" dirty="0"/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de-DE" altLang="de-DE" sz="2100" b="1" dirty="0" smtClean="0">
                <a:solidFill>
                  <a:schemeClr val="tx1"/>
                </a:solidFill>
              </a:rPr>
              <a:t>Theorie </a:t>
            </a:r>
            <a:r>
              <a:rPr lang="de-DE" altLang="de-DE" sz="2100" b="1" dirty="0">
                <a:solidFill>
                  <a:schemeClr val="tx1"/>
                </a:solidFill>
              </a:rPr>
              <a:t>der Nachhaltigkeit: Ethische, rechtliche, politische und transformative Zugänge – am Beispiel von Klimawandel, Ressourcenknappheit und Welthandel</a:t>
            </a:r>
            <a:r>
              <a:rPr lang="de-DE" altLang="de-DE" sz="2100" dirty="0">
                <a:solidFill>
                  <a:schemeClr val="tx1"/>
                </a:solidFill>
              </a:rPr>
              <a:t>, 3. Aufl., Nomos </a:t>
            </a:r>
            <a:r>
              <a:rPr lang="de-DE" altLang="de-DE" sz="2100" dirty="0" smtClean="0">
                <a:solidFill>
                  <a:schemeClr val="tx1"/>
                </a:solidFill>
              </a:rPr>
              <a:t>2016</a:t>
            </a:r>
            <a:endParaRPr lang="de-DE" altLang="de-DE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64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1887" y="55180"/>
            <a:ext cx="8529144" cy="930165"/>
          </a:xfrm>
        </p:spPr>
        <p:txBody>
          <a:bodyPr anchorCtr="1">
            <a:normAutofit/>
          </a:bodyPr>
          <a:lstStyle/>
          <a:p>
            <a:pPr eaLnBrk="1" hangingPunct="1">
              <a:defRPr/>
            </a:pPr>
            <a:r>
              <a:rPr lang="en-GB" sz="4200" b="1" dirty="0" smtClean="0"/>
              <a:t>Art. 2 Abs. 1 Paris-</a:t>
            </a:r>
            <a:r>
              <a:rPr lang="en-GB" sz="4200" b="1" dirty="0" err="1" smtClean="0"/>
              <a:t>Abkommen</a:t>
            </a:r>
            <a:endParaRPr lang="de-DE" sz="4200" b="1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67558" y="1087815"/>
            <a:ext cx="9254359" cy="5336638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defRPr/>
            </a:pPr>
            <a:r>
              <a:rPr lang="de-DE" sz="2600" dirty="0" smtClean="0"/>
              <a:t>Klimawandel und Biodiv-Verlust existenziell </a:t>
            </a:r>
            <a:r>
              <a:rPr lang="de-DE" sz="2600" dirty="0"/>
              <a:t>und volkswirtschaftlich </a:t>
            </a:r>
            <a:r>
              <a:rPr lang="de-DE" sz="2600" dirty="0" smtClean="0"/>
              <a:t>verheerend (inkl. Gesundheitskosten)</a:t>
            </a:r>
            <a:endParaRPr lang="de-DE" sz="2600" dirty="0"/>
          </a:p>
          <a:p>
            <a:pPr marL="609600" indent="-609600">
              <a:lnSpc>
                <a:spcPct val="90000"/>
              </a:lnSpc>
              <a:defRPr/>
            </a:pPr>
            <a:r>
              <a:rPr lang="de-DE" sz="2600" dirty="0" smtClean="0"/>
              <a:t>ohne Ziele kein Maßstab für Strategien/ Instrumente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de-DE" sz="2600" dirty="0" smtClean="0"/>
              <a:t>Paris-Abkommen und CBD in den Details enttäuschend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de-DE" sz="2600" dirty="0" smtClean="0"/>
              <a:t>aber Ziel ambitioniert: Art. 2 Abs. 1 PA </a:t>
            </a:r>
            <a:r>
              <a:rPr lang="de-DE" sz="2600" b="1" u="sng" dirty="0" smtClean="0"/>
              <a:t>(nicht „2 Grad“) </a:t>
            </a:r>
            <a:r>
              <a:rPr lang="de-DE" sz="2600" dirty="0" smtClean="0"/>
              <a:t>und Umkehr des Biodiv-Verlusts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de-DE" sz="2600" dirty="0" smtClean="0"/>
              <a:t>völkerrechtlich verbindlich: möglichst 1,5 Grad (notfalls 1,7-1,8 Grad) &gt;&gt; globale Nullemissionen in 1-2 Dekaden &amp; Umkehr des Biodiversitätsverlusts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de-DE" sz="2600" dirty="0" smtClean="0"/>
              <a:t>IPCC 2018 empirisch schief (Wahrscheinlichkeiten u.a.)</a:t>
            </a:r>
            <a:endParaRPr lang="de-DE" sz="2600" dirty="0"/>
          </a:p>
          <a:p>
            <a:pPr marL="609600" indent="-609600">
              <a:lnSpc>
                <a:spcPct val="90000"/>
              </a:lnSpc>
              <a:defRPr/>
            </a:pPr>
            <a:r>
              <a:rPr lang="de-DE" sz="2600" dirty="0" smtClean="0">
                <a:solidFill>
                  <a:schemeClr val="tx1"/>
                </a:solidFill>
              </a:rPr>
              <a:t>zugleich rechtswidrig wg. Art. 2 PA, Vorsorge, </a:t>
            </a:r>
            <a:r>
              <a:rPr lang="de-DE" sz="2600" dirty="0" err="1" smtClean="0">
                <a:solidFill>
                  <a:schemeClr val="tx1"/>
                </a:solidFill>
              </a:rPr>
              <a:t>Mren</a:t>
            </a:r>
            <a:endParaRPr lang="de-DE" sz="2600" dirty="0" smtClean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defRPr/>
            </a:pPr>
            <a:r>
              <a:rPr lang="de-DE" sz="2600" dirty="0" smtClean="0">
                <a:solidFill>
                  <a:schemeClr val="tx1"/>
                </a:solidFill>
              </a:rPr>
              <a:t>ökonomische Gegenkritik verkennt BAU-Kosten</a:t>
            </a:r>
          </a:p>
        </p:txBody>
      </p:sp>
    </p:spTree>
    <p:extLst>
      <p:ext uri="{BB962C8B-B14F-4D97-AF65-F5344CB8AC3E}">
        <p14:creationId xmlns:p14="http://schemas.microsoft.com/office/powerpoint/2010/main" val="1377333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419107" y="114904"/>
            <a:ext cx="9861331" cy="886208"/>
          </a:xfrm>
        </p:spPr>
        <p:txBody>
          <a:bodyPr anchorCtr="1">
            <a:normAutofit/>
          </a:bodyPr>
          <a:lstStyle/>
          <a:p>
            <a:r>
              <a:rPr lang="en-GB" sz="3400" b="1" dirty="0" err="1" smtClean="0"/>
              <a:t>Einfache</a:t>
            </a:r>
            <a:r>
              <a:rPr lang="en-GB" sz="3400" b="1" dirty="0" smtClean="0"/>
              <a:t> </a:t>
            </a:r>
            <a:r>
              <a:rPr lang="en-GB" sz="3400" b="1" dirty="0" err="1" smtClean="0"/>
              <a:t>Wahrheiten</a:t>
            </a:r>
            <a:r>
              <a:rPr lang="en-GB" sz="3400" b="1" dirty="0" smtClean="0"/>
              <a:t>: Energiewende</a:t>
            </a:r>
            <a:endParaRPr lang="de-DE" sz="3400" b="1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40979" y="1095710"/>
            <a:ext cx="8403020" cy="5701906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de-DE" sz="2600" i="1" dirty="0" smtClean="0"/>
              <a:t>&gt;&gt;&gt; „alles gut“ vs. „Kapitalismuskritik“</a:t>
            </a:r>
          </a:p>
          <a:p>
            <a:pPr marL="0" indent="0">
              <a:lnSpc>
                <a:spcPct val="80000"/>
              </a:lnSpc>
              <a:buNone/>
            </a:pPr>
            <a:endParaRPr lang="en-GB" sz="1900" dirty="0" smtClean="0"/>
          </a:p>
          <a:p>
            <a:pPr marL="609600" indent="-609600">
              <a:lnSpc>
                <a:spcPct val="80000"/>
              </a:lnSpc>
            </a:pPr>
            <a:r>
              <a:rPr lang="en-GB" sz="2600" dirty="0" err="1" smtClean="0"/>
              <a:t>Bsp</a:t>
            </a:r>
            <a:r>
              <a:rPr lang="en-GB" sz="2600" dirty="0" smtClean="0"/>
              <a:t>. Klimaschutz: EU </a:t>
            </a:r>
            <a:r>
              <a:rPr lang="en-GB" sz="2600" dirty="0" err="1" smtClean="0"/>
              <a:t>wirklich</a:t>
            </a:r>
            <a:r>
              <a:rPr lang="en-GB" sz="2600" dirty="0" smtClean="0"/>
              <a:t> </a:t>
            </a:r>
            <a:r>
              <a:rPr lang="en-GB" sz="2600" dirty="0" err="1" smtClean="0"/>
              <a:t>Vorreiter</a:t>
            </a:r>
            <a:r>
              <a:rPr lang="en-GB" sz="2600" dirty="0"/>
              <a:t>?</a:t>
            </a:r>
            <a:endParaRPr lang="en-GB" sz="2600" dirty="0" smtClean="0"/>
          </a:p>
          <a:p>
            <a:pPr marL="1409700" lvl="2" indent="-609600">
              <a:lnSpc>
                <a:spcPct val="80000"/>
              </a:lnSpc>
            </a:pPr>
            <a:r>
              <a:rPr lang="en-GB" sz="2200" dirty="0" err="1" smtClean="0"/>
              <a:t>Pariser</a:t>
            </a:r>
            <a:r>
              <a:rPr lang="en-GB" sz="2200" dirty="0" smtClean="0"/>
              <a:t> </a:t>
            </a:r>
            <a:r>
              <a:rPr lang="en-GB" sz="2200" dirty="0" err="1" smtClean="0"/>
              <a:t>Temperaturgrenze</a:t>
            </a:r>
            <a:r>
              <a:rPr lang="en-GB" sz="2200" dirty="0" smtClean="0"/>
              <a:t>: </a:t>
            </a:r>
            <a:r>
              <a:rPr lang="en-GB" sz="2200" dirty="0" err="1" smtClean="0"/>
              <a:t>Nullemissionen</a:t>
            </a:r>
            <a:r>
              <a:rPr lang="en-GB" sz="2200" dirty="0" smtClean="0"/>
              <a:t> in 10-20 J.</a:t>
            </a:r>
          </a:p>
          <a:p>
            <a:pPr marL="1409700" lvl="2" indent="-609600">
              <a:lnSpc>
                <a:spcPct val="80000"/>
              </a:lnSpc>
            </a:pPr>
            <a:r>
              <a:rPr lang="en-GB" sz="2200" dirty="0" smtClean="0"/>
              <a:t>absolute Emissionshöhe pro Kopf</a:t>
            </a:r>
          </a:p>
          <a:p>
            <a:pPr marL="1409700" lvl="2" indent="-609600">
              <a:lnSpc>
                <a:spcPct val="80000"/>
              </a:lnSpc>
            </a:pPr>
            <a:r>
              <a:rPr lang="en-GB" sz="2200" dirty="0" smtClean="0"/>
              <a:t>Problemverlagerung</a:t>
            </a:r>
          </a:p>
          <a:p>
            <a:pPr marL="0" indent="0">
              <a:lnSpc>
                <a:spcPct val="80000"/>
              </a:lnSpc>
              <a:buNone/>
            </a:pPr>
            <a:endParaRPr lang="en-GB" sz="600" dirty="0" smtClean="0"/>
          </a:p>
          <a:p>
            <a:pPr marL="609600" indent="-609600">
              <a:lnSpc>
                <a:spcPct val="80000"/>
              </a:lnSpc>
            </a:pPr>
            <a:r>
              <a:rPr lang="de-DE" sz="2600" dirty="0" smtClean="0"/>
              <a:t>Fossile aus dem Markt? nicht nur beim Strom, auch bei Wärme, Verkehr, stofflichen Nutzungen</a:t>
            </a:r>
            <a:endParaRPr lang="de-DE" sz="2600" dirty="0"/>
          </a:p>
          <a:p>
            <a:pPr marL="609600" indent="-609600">
              <a:lnSpc>
                <a:spcPct val="80000"/>
              </a:lnSpc>
            </a:pPr>
            <a:endParaRPr lang="de-DE" sz="600" b="1" u="sng" dirty="0"/>
          </a:p>
          <a:p>
            <a:pPr marL="609600" indent="-609600">
              <a:lnSpc>
                <a:spcPct val="80000"/>
              </a:lnSpc>
            </a:pPr>
            <a:r>
              <a:rPr lang="en-GB" sz="2600" dirty="0" err="1" smtClean="0"/>
              <a:t>umweltpolitische</a:t>
            </a:r>
            <a:r>
              <a:rPr lang="en-GB" sz="2600" dirty="0" smtClean="0"/>
              <a:t> </a:t>
            </a:r>
            <a:r>
              <a:rPr lang="en-GB" sz="2600" dirty="0" err="1"/>
              <a:t>Verengung</a:t>
            </a:r>
            <a:r>
              <a:rPr lang="en-GB" sz="2600" dirty="0"/>
              <a:t> auf </a:t>
            </a:r>
            <a:r>
              <a:rPr lang="en-GB" sz="2600" dirty="0" smtClean="0"/>
              <a:t>Klima</a:t>
            </a:r>
          </a:p>
          <a:p>
            <a:pPr marL="1409700" lvl="2" indent="-609600">
              <a:lnSpc>
                <a:spcPct val="80000"/>
              </a:lnSpc>
            </a:pPr>
            <a:r>
              <a:rPr lang="en-GB" sz="2200" dirty="0" smtClean="0"/>
              <a:t>Biodiv, </a:t>
            </a:r>
            <a:r>
              <a:rPr lang="en-GB" sz="2200" dirty="0" err="1" smtClean="0"/>
              <a:t>Böden</a:t>
            </a:r>
            <a:r>
              <a:rPr lang="en-GB" sz="2200" dirty="0" smtClean="0"/>
              <a:t>, N-</a:t>
            </a:r>
            <a:r>
              <a:rPr lang="en-GB" sz="2200" dirty="0" err="1" smtClean="0"/>
              <a:t>Kreisläufe</a:t>
            </a:r>
            <a:r>
              <a:rPr lang="en-GB" sz="2200" dirty="0" smtClean="0"/>
              <a:t>, P-</a:t>
            </a:r>
            <a:r>
              <a:rPr lang="en-GB" sz="2200" dirty="0" err="1" smtClean="0"/>
              <a:t>Kreisläufe</a:t>
            </a:r>
            <a:r>
              <a:rPr lang="en-GB" sz="2200" dirty="0" smtClean="0"/>
              <a:t> </a:t>
            </a:r>
            <a:r>
              <a:rPr lang="en-GB" sz="2200" dirty="0" err="1" smtClean="0"/>
              <a:t>usw</a:t>
            </a:r>
            <a:r>
              <a:rPr lang="en-GB" sz="2200" dirty="0" smtClean="0"/>
              <a:t>.</a:t>
            </a:r>
            <a:endParaRPr lang="en-GB" sz="2200" dirty="0"/>
          </a:p>
          <a:p>
            <a:pPr marL="1409700" lvl="2" indent="-609600">
              <a:lnSpc>
                <a:spcPct val="80000"/>
              </a:lnSpc>
            </a:pPr>
            <a:r>
              <a:rPr lang="en-GB" sz="2200" dirty="0" err="1" smtClean="0"/>
              <a:t>Synergien</a:t>
            </a:r>
            <a:r>
              <a:rPr lang="en-GB" sz="2200" dirty="0"/>
              <a:t> </a:t>
            </a:r>
            <a:r>
              <a:rPr lang="en-GB" sz="2200" dirty="0" smtClean="0"/>
              <a:t>bei </a:t>
            </a:r>
            <a:r>
              <a:rPr lang="en-GB" sz="2200" dirty="0" err="1" smtClean="0"/>
              <a:t>fossilem</a:t>
            </a:r>
            <a:r>
              <a:rPr lang="en-GB" sz="2200" dirty="0" smtClean="0"/>
              <a:t> Phasing-Out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17760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2531" y="149773"/>
            <a:ext cx="8773511" cy="1012606"/>
          </a:xfrm>
        </p:spPr>
        <p:txBody>
          <a:bodyPr anchorCtr="1">
            <a:noAutofit/>
          </a:bodyPr>
          <a:lstStyle/>
          <a:p>
            <a:pPr eaLnBrk="1" hangingPunct="1">
              <a:defRPr/>
            </a:pPr>
            <a:r>
              <a:rPr lang="en-GB" sz="4600" b="1" dirty="0" err="1" smtClean="0"/>
              <a:t>Einfache</a:t>
            </a:r>
            <a:r>
              <a:rPr lang="en-GB" sz="4600" b="1" dirty="0" smtClean="0"/>
              <a:t> </a:t>
            </a:r>
            <a:r>
              <a:rPr lang="en-GB" sz="4600" b="1" dirty="0" err="1" smtClean="0"/>
              <a:t>Wahrheiten</a:t>
            </a:r>
            <a:r>
              <a:rPr lang="en-GB" sz="4600" b="1" dirty="0" smtClean="0"/>
              <a:t>: </a:t>
            </a:r>
            <a:r>
              <a:rPr lang="en-GB" sz="4600" b="1" dirty="0" err="1" smtClean="0"/>
              <a:t>Technik</a:t>
            </a:r>
            <a:endParaRPr lang="de-DE" sz="4600" b="1" dirty="0" smtClean="0"/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772512" y="1345430"/>
            <a:ext cx="8412381" cy="5229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buNone/>
              <a:defRPr/>
            </a:pPr>
            <a:r>
              <a:rPr lang="de-DE" sz="2600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&gt;&gt;&gt; Nachhaltigkeitsstrategie: „rein technisch“ vs. „Technik Ursache allen Übels“</a:t>
            </a:r>
          </a:p>
          <a:p>
            <a:pPr>
              <a:defRPr/>
            </a:pPr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>
              <a:defRPr/>
            </a:pPr>
            <a:r>
              <a:rPr lang="de-DE" sz="2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Art. 2 Abs. 1 PA rein </a:t>
            </a:r>
            <a:r>
              <a:rPr lang="de-DE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technisch durch EE, Effizienz, CCS, </a:t>
            </a:r>
            <a:r>
              <a:rPr lang="de-DE" sz="2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Atom, </a:t>
            </a:r>
            <a:r>
              <a:rPr lang="de-DE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Aufforst</a:t>
            </a:r>
            <a:r>
              <a:rPr lang="de-DE" sz="2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.? </a:t>
            </a:r>
            <a:r>
              <a:rPr lang="de-DE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(</a:t>
            </a:r>
            <a:r>
              <a:rPr lang="de-DE" sz="2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Wachstum</a:t>
            </a:r>
            <a:r>
              <a:rPr lang="de-DE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,</a:t>
            </a:r>
            <a:r>
              <a:rPr lang="de-DE" sz="2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Arbeit, bequem)</a:t>
            </a:r>
          </a:p>
          <a:p>
            <a:pPr marL="864000" lvl="2">
              <a:defRPr/>
            </a:pPr>
            <a:r>
              <a:rPr lang="de-DE" sz="2000" b="1" u="sng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Problemausmaß (Mythos Entkopplung)</a:t>
            </a:r>
          </a:p>
          <a:p>
            <a:pPr marL="864000" lvl="2" eaLnBrk="1" hangingPunct="1"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Defekte der technischen Wege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: u.a. Bsp. EE</a:t>
            </a:r>
          </a:p>
          <a:p>
            <a:pPr marL="864000" lvl="2" eaLnBrk="1" hangingPunct="1"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manche 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Probleme kaum technisch lösbar (Fleisch)</a:t>
            </a:r>
          </a:p>
          <a:p>
            <a:pPr marL="864000" lvl="2" eaLnBrk="1" hangingPunct="1">
              <a:defRPr/>
            </a:pPr>
            <a:r>
              <a:rPr lang="de-DE" sz="2000" b="1" u="sng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andere </a:t>
            </a:r>
            <a:r>
              <a:rPr lang="de-DE" sz="20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Umweltprobleme</a:t>
            </a:r>
            <a:endParaRPr lang="de-DE" sz="2000" b="1" u="sng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marL="864000" lvl="2" eaLnBrk="1" hangingPunct="1"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Rebound-Effekte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>
              <a:defRPr/>
            </a:pPr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defRPr/>
            </a:pPr>
            <a:r>
              <a:rPr lang="de-DE" sz="2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also </a:t>
            </a:r>
            <a:r>
              <a:rPr lang="de-DE" sz="2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auch </a:t>
            </a:r>
            <a:r>
              <a:rPr lang="de-DE" sz="2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Suffizienz (Verhaltensänderungen) nötig; Wachstums-Implikationen?</a:t>
            </a:r>
            <a:endParaRPr lang="de-DE" sz="26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8876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99089" y="86707"/>
            <a:ext cx="7491247" cy="737427"/>
          </a:xfrm>
        </p:spPr>
        <p:txBody>
          <a:bodyPr anchorCtr="1">
            <a:normAutofit fontScale="90000"/>
          </a:bodyPr>
          <a:lstStyle/>
          <a:p>
            <a:pPr eaLnBrk="1" hangingPunct="1">
              <a:defRPr/>
            </a:pPr>
            <a:r>
              <a:rPr lang="en-GB" altLang="de-DE" sz="4000" b="1" dirty="0" err="1" smtClean="0"/>
              <a:t>Einfache</a:t>
            </a:r>
            <a:r>
              <a:rPr lang="en-GB" altLang="de-DE" sz="4000" b="1" dirty="0" smtClean="0"/>
              <a:t> </a:t>
            </a:r>
            <a:r>
              <a:rPr lang="en-GB" altLang="de-DE" sz="4000" b="1" dirty="0" err="1" smtClean="0"/>
              <a:t>Wahrheiten</a:t>
            </a:r>
            <a:r>
              <a:rPr lang="en-GB" altLang="de-DE" sz="4000" b="1" dirty="0" smtClean="0"/>
              <a:t>: </a:t>
            </a:r>
            <a:r>
              <a:rPr lang="en-GB" altLang="de-DE" sz="4000" b="1" dirty="0" err="1" smtClean="0"/>
              <a:t>Wachstum</a:t>
            </a:r>
            <a:endParaRPr lang="de-DE" altLang="de-DE" sz="4000" b="1" dirty="0"/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797520" y="1211268"/>
            <a:ext cx="8135938" cy="539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buNone/>
              <a:defRPr/>
            </a:pPr>
            <a:r>
              <a:rPr lang="de-DE" altLang="de-DE" sz="2600" i="1" dirty="0" smtClean="0">
                <a:effectLst/>
              </a:rPr>
              <a:t>&gt;&gt;&gt; Wachstum weder per se Ursache allen Übels noch per se für die Menschheit selbstverständlich</a:t>
            </a:r>
          </a:p>
          <a:p>
            <a:pPr marL="0" indent="0">
              <a:buNone/>
              <a:defRPr/>
            </a:pPr>
            <a:endParaRPr lang="de-DE" altLang="de-DE" sz="1200" dirty="0">
              <a:effectLst/>
            </a:endParaRPr>
          </a:p>
          <a:p>
            <a:pPr>
              <a:defRPr/>
            </a:pPr>
            <a:r>
              <a:rPr lang="de-DE" altLang="de-DE" sz="2600" dirty="0" smtClean="0">
                <a:effectLst/>
              </a:rPr>
              <a:t>Wachstumsabhängigkeit</a:t>
            </a:r>
            <a:endParaRPr lang="de-DE" altLang="de-DE" sz="2600" dirty="0">
              <a:effectLst/>
            </a:endParaRPr>
          </a:p>
          <a:p>
            <a:pPr lvl="2" eaLnBrk="1" hangingPunct="1">
              <a:defRPr/>
            </a:pPr>
            <a:r>
              <a:rPr lang="de-DE" altLang="de-DE" dirty="0">
                <a:effectLst/>
              </a:rPr>
              <a:t>technische Entwicklung kreditabhängig</a:t>
            </a:r>
          </a:p>
          <a:p>
            <a:pPr lvl="2" eaLnBrk="1" hangingPunct="1">
              <a:defRPr/>
            </a:pPr>
            <a:r>
              <a:rPr lang="de-DE" altLang="de-DE" dirty="0">
                <a:effectLst/>
              </a:rPr>
              <a:t>(z.T.) Arbeitsmarkt</a:t>
            </a:r>
          </a:p>
          <a:p>
            <a:pPr lvl="2" eaLnBrk="1" hangingPunct="1">
              <a:defRPr/>
            </a:pPr>
            <a:r>
              <a:rPr lang="de-DE" altLang="de-DE" dirty="0">
                <a:effectLst/>
              </a:rPr>
              <a:t>(z.T.) Staatsverschuldung</a:t>
            </a:r>
          </a:p>
          <a:p>
            <a:pPr lvl="2" eaLnBrk="1" hangingPunct="1">
              <a:defRPr/>
            </a:pPr>
            <a:r>
              <a:rPr lang="de-DE" altLang="de-DE" dirty="0" smtClean="0">
                <a:effectLst/>
              </a:rPr>
              <a:t>Sozialversicherung</a:t>
            </a:r>
            <a:endParaRPr lang="de-DE" altLang="de-DE" sz="1200" dirty="0" smtClean="0">
              <a:effectLst/>
            </a:endParaRPr>
          </a:p>
          <a:p>
            <a:pPr marL="608400" lvl="2" indent="-608400">
              <a:defRPr/>
            </a:pPr>
            <a:r>
              <a:rPr lang="de-DE" altLang="de-DE" sz="2600" dirty="0" smtClean="0">
                <a:effectLst/>
              </a:rPr>
              <a:t>Konzepte </a:t>
            </a:r>
            <a:r>
              <a:rPr lang="de-DE" altLang="de-DE" sz="2600" dirty="0">
                <a:effectLst/>
              </a:rPr>
              <a:t>für den Übergang </a:t>
            </a:r>
            <a:r>
              <a:rPr lang="de-DE" altLang="de-DE" sz="2600" dirty="0" smtClean="0">
                <a:effectLst/>
              </a:rPr>
              <a:t>nötig</a:t>
            </a:r>
          </a:p>
          <a:p>
            <a:pPr marL="608400" lvl="2" indent="-608400">
              <a:defRPr/>
            </a:pPr>
            <a:r>
              <a:rPr lang="de-DE" altLang="de-DE" sz="2600" dirty="0" smtClean="0">
                <a:effectLst/>
              </a:rPr>
              <a:t>aber: wie gelingt Technik- und Verhaltenswandel?</a:t>
            </a:r>
            <a:endParaRPr lang="de-DE" altLang="de-DE" sz="2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5823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2607" y="157654"/>
            <a:ext cx="9017875" cy="985345"/>
          </a:xfrm>
        </p:spPr>
        <p:txBody>
          <a:bodyPr anchorCtr="1">
            <a:noAutofit/>
          </a:bodyPr>
          <a:lstStyle/>
          <a:p>
            <a:pPr eaLnBrk="1" hangingPunct="1">
              <a:defRPr/>
            </a:pPr>
            <a:r>
              <a:rPr lang="de-DE" sz="4000" b="1" dirty="0" smtClean="0"/>
              <a:t>Transformation: Motivationsfaktoren</a:t>
            </a: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457200" y="1340066"/>
            <a:ext cx="9069715" cy="5591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deskriptive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Erklärung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vs. normative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Begründung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von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Verhalten</a:t>
            </a: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>
              <a:lnSpc>
                <a:spcPct val="80000"/>
              </a:lnSpc>
              <a:defRPr/>
            </a:pPr>
            <a:endParaRPr lang="en-GB" sz="6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Verschränkung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von “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Einzelmensch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” und “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Strukturen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”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sz="6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hohes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Wissen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/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Bewusstsein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= oft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irreführend</a:t>
            </a: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GB" sz="6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vielmehr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de-DE" sz="24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komplexes Wechselspiel der Akteure („Henne-Ei“)</a:t>
            </a:r>
          </a:p>
          <a:p>
            <a:pPr eaLnBrk="1" hangingPunct="1">
              <a:lnSpc>
                <a:spcPct val="80000"/>
              </a:lnSpc>
              <a:defRPr/>
            </a:pPr>
            <a:endParaRPr lang="de-DE" sz="600" b="1" u="sng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de-DE" sz="24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relevante Faktoren (quer dazu liegend: Biologie, Kultur inkl. Wirtschaftssystem, Geographie)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Eigennutzen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(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trotz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Kooperation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;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inkl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. “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Systemzwängen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”)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technisch-ökonomische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Pfadabhängigkeiten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Kollektivgutproblem</a:t>
            </a:r>
            <a:endParaRPr lang="en-GB" sz="20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lvl="2">
              <a:lnSpc>
                <a:spcPct val="80000"/>
              </a:lnSpc>
              <a:defRPr/>
            </a:pP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tradierte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(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falsche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)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Werthaltungen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(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z.B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Wachstumslogik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)</a:t>
            </a:r>
          </a:p>
          <a:p>
            <a:pPr marL="914400" lvl="2" indent="0">
              <a:lnSpc>
                <a:spcPct val="80000"/>
              </a:lnSpc>
              <a:buNone/>
              <a:defRPr/>
            </a:pP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-------------------------------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lvl="2">
              <a:lnSpc>
                <a:spcPct val="80000"/>
              </a:lnSpc>
              <a:defRPr/>
            </a:pP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Normalitätsvorstellungen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lvl="2">
              <a:lnSpc>
                <a:spcPct val="80000"/>
              </a:lnSpc>
              <a:defRPr/>
            </a:pP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Gefühle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(u.a. massive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Lücke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Einstellung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/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Verhalten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und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Einstellung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/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Einstellung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und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kognitive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Dissonanzen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)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5775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378370" y="1184153"/>
            <a:ext cx="9164312" cy="5370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Glücksforschung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führt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nicht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zu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anderen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Ergebnissen</a:t>
            </a: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lvl="2">
              <a:lnSpc>
                <a:spcPct val="80000"/>
              </a:lnSpc>
              <a:defRPr/>
            </a:pP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vor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allem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komparativer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Glücks-Charakter</a:t>
            </a:r>
            <a:endParaRPr lang="en-GB" sz="20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lvl="2">
              <a:lnSpc>
                <a:spcPct val="80000"/>
              </a:lnSpc>
              <a:defRPr/>
            </a:pP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dennoch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Glück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statistisch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materiell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korreliert</a:t>
            </a:r>
            <a:endParaRPr lang="en-GB" sz="20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lvl="2">
              <a:lnSpc>
                <a:spcPct val="80000"/>
              </a:lnSpc>
              <a:defRPr/>
            </a:pP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Fernreisen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und die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Panik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postreligiöser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Sinnsuche</a:t>
            </a:r>
            <a:endParaRPr lang="en-GB" sz="20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lvl="2">
              <a:lnSpc>
                <a:spcPct val="80000"/>
              </a:lnSpc>
              <a:defRPr/>
            </a:pP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normativ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“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richtiges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” Glück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bestimmbar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unplausibel,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imaginäre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postkapitalistische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Menschen nur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kooperativ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(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verstanden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als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altruistisch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) zu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sehen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:</a:t>
            </a:r>
          </a:p>
          <a:p>
            <a:pPr lvl="2">
              <a:lnSpc>
                <a:spcPct val="80000"/>
              </a:lnSpc>
              <a:defRPr/>
            </a:pP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biologische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Ursprünge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des Menschen: “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Kleingruppenegoismus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” als der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vermeintliche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kooperative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Altruismus</a:t>
            </a:r>
            <a:endParaRPr lang="en-GB" sz="20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lvl="2">
              <a:lnSpc>
                <a:spcPct val="80000"/>
              </a:lnSpc>
              <a:defRPr/>
            </a:pP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schiefe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historische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Reminiszenzen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in “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vorkapitalistische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”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Zeit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–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Steinzeit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und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soziale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Kontrolle</a:t>
            </a:r>
            <a:endParaRPr lang="en-GB" sz="20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lvl="2">
              <a:lnSpc>
                <a:spcPct val="80000"/>
              </a:lnSpc>
              <a:defRPr/>
            </a:pP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Menschen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selbst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vielfältig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in “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Unternehmensinteressen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”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verstrickt</a:t>
            </a:r>
            <a:endParaRPr lang="en-GB" sz="20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lvl="2">
              <a:lnSpc>
                <a:spcPct val="80000"/>
              </a:lnSpc>
              <a:defRPr/>
            </a:pP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Produktivität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von </a:t>
            </a:r>
            <a:r>
              <a:rPr lang="en-GB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Konkurrenz</a:t>
            </a:r>
            <a:endParaRPr lang="en-GB" sz="200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marL="914400" lvl="2" indent="0">
              <a:lnSpc>
                <a:spcPct val="80000"/>
              </a:lnSpc>
              <a:buNone/>
              <a:defRPr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marL="914400" lvl="2" indent="0">
              <a:lnSpc>
                <a:spcPct val="80000"/>
              </a:lnSpc>
              <a:buNone/>
              <a:defRPr/>
            </a:pPr>
            <a:r>
              <a:rPr lang="en-GB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&gt;&gt;&gt; </a:t>
            </a:r>
            <a:r>
              <a:rPr lang="en-GB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Wandel</a:t>
            </a:r>
            <a:r>
              <a:rPr lang="en-GB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dennoch</a:t>
            </a:r>
            <a:r>
              <a:rPr lang="en-GB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möglich</a:t>
            </a:r>
            <a:r>
              <a:rPr lang="en-GB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, </a:t>
            </a:r>
            <a:r>
              <a:rPr lang="en-GB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aber</a:t>
            </a:r>
            <a:r>
              <a:rPr lang="en-GB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nicht</a:t>
            </a:r>
            <a:r>
              <a:rPr lang="en-GB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bei </a:t>
            </a:r>
            <a:r>
              <a:rPr lang="en-GB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allen</a:t>
            </a:r>
            <a:r>
              <a:rPr lang="en-GB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Faktoren</a:t>
            </a:r>
            <a:r>
              <a:rPr lang="en-GB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und </a:t>
            </a:r>
            <a:r>
              <a:rPr lang="en-GB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meist</a:t>
            </a:r>
            <a:r>
              <a:rPr lang="en-GB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evolutionär</a:t>
            </a:r>
            <a:r>
              <a:rPr lang="en-GB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statt</a:t>
            </a:r>
            <a:r>
              <a:rPr lang="en-GB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 </a:t>
            </a:r>
            <a:r>
              <a:rPr lang="en-GB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</a:rPr>
              <a:t>revolutionär</a:t>
            </a:r>
            <a:endParaRPr lang="en-GB" b="1" u="sng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83775" y="189185"/>
            <a:ext cx="8765630" cy="733097"/>
          </a:xfrm>
          <a:prstGeom prst="rect">
            <a:avLst/>
          </a:prstGeom>
        </p:spPr>
        <p:txBody>
          <a:bodyPr vert="horz" lIns="91440" tIns="45720" rIns="91440" bIns="45720" rtlCol="0" anchor="t" anchorCtr="1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de-DE" sz="3800" b="1" dirty="0" smtClean="0"/>
              <a:t>Transformation: Glück &amp; Kapitalismus</a:t>
            </a:r>
          </a:p>
        </p:txBody>
      </p:sp>
    </p:spTree>
    <p:extLst>
      <p:ext uri="{BB962C8B-B14F-4D97-AF65-F5344CB8AC3E}">
        <p14:creationId xmlns:p14="http://schemas.microsoft.com/office/powerpoint/2010/main" val="279011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7576" y="202280"/>
            <a:ext cx="9144000" cy="1008062"/>
          </a:xfrm>
        </p:spPr>
        <p:txBody>
          <a:bodyPr anchorCtr="1">
            <a:normAutofit/>
          </a:bodyPr>
          <a:lstStyle/>
          <a:p>
            <a:pPr eaLnBrk="1" hangingPunct="1">
              <a:defRPr/>
            </a:pPr>
            <a:r>
              <a:rPr lang="en-GB" sz="3800" b="1" dirty="0" smtClean="0"/>
              <a:t>Transformation: Was </a:t>
            </a:r>
            <a:r>
              <a:rPr lang="en-GB" sz="3800" b="1" dirty="0" err="1" smtClean="0"/>
              <a:t>kann</a:t>
            </a:r>
            <a:r>
              <a:rPr lang="en-GB" sz="3800" b="1" dirty="0" smtClean="0"/>
              <a:t> </a:t>
            </a:r>
            <a:r>
              <a:rPr lang="en-GB" sz="3800" b="1" dirty="0" err="1" smtClean="0"/>
              <a:t>sich</a:t>
            </a:r>
            <a:r>
              <a:rPr lang="en-GB" sz="3800" b="1" dirty="0" smtClean="0"/>
              <a:t> </a:t>
            </a:r>
            <a:r>
              <a:rPr lang="en-GB" sz="3800" b="1" dirty="0" err="1" smtClean="0"/>
              <a:t>ändern</a:t>
            </a:r>
            <a:r>
              <a:rPr lang="en-GB" sz="3800" b="1" dirty="0" smtClean="0"/>
              <a:t>?</a:t>
            </a:r>
            <a:endParaRPr lang="de-DE" sz="3800" b="1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44950" y="1387366"/>
            <a:ext cx="8662111" cy="5341406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defRPr/>
            </a:pPr>
            <a:r>
              <a:rPr lang="de-DE" sz="2600" dirty="0" smtClean="0"/>
              <a:t>Wissen und Werte (Bildung: wer? Zeit? wirksam? – </a:t>
            </a:r>
            <a:r>
              <a:rPr lang="de-DE" sz="2600" b="1" u="sng" dirty="0" smtClean="0"/>
              <a:t>noch einmal zum Wechselspiel</a:t>
            </a:r>
            <a:r>
              <a:rPr lang="de-DE" sz="2600" dirty="0" smtClean="0"/>
              <a:t>)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de-DE" sz="2600" dirty="0" smtClean="0"/>
              <a:t>Kollektivgutprobleme und Pfadabhängigkeiten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de-DE" sz="2600" dirty="0" smtClean="0"/>
              <a:t>Eigennutzen: Wechselspiel (Problemdruck, Frieden, Gesundheit, Wirtschaftlichkeit, Migration, Glück)</a:t>
            </a:r>
            <a:endParaRPr lang="de-DE" sz="2600" dirty="0"/>
          </a:p>
          <a:p>
            <a:pPr marL="609600" indent="-609600">
              <a:lnSpc>
                <a:spcPct val="90000"/>
              </a:lnSpc>
              <a:defRPr/>
            </a:pPr>
            <a:r>
              <a:rPr lang="de-DE" sz="2600" b="1" dirty="0"/>
              <a:t>schwieriger: </a:t>
            </a:r>
            <a:r>
              <a:rPr lang="de-DE" sz="2600" b="1" dirty="0" smtClean="0"/>
              <a:t>Normalitätsvorstellungen (Preise, Transparenz, Vorbilder, probieren, Verbündete), Emotionen, latenter Egoismus</a:t>
            </a:r>
            <a:endParaRPr lang="de-DE" sz="2600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de-DE" sz="1200" b="1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de-DE" sz="2600" dirty="0"/>
              <a:t>&gt;&gt;&gt; </a:t>
            </a:r>
            <a:r>
              <a:rPr lang="de-DE" sz="2600" dirty="0" smtClean="0"/>
              <a:t>	„wer ist </a:t>
            </a:r>
            <a:r>
              <a:rPr lang="de-DE" sz="2600" smtClean="0"/>
              <a:t>der Hauptakteur“ = </a:t>
            </a:r>
            <a:r>
              <a:rPr lang="de-DE" sz="2600" dirty="0" smtClean="0"/>
              <a:t>Henne-Ei-Problem</a:t>
            </a:r>
            <a:endParaRPr lang="de-DE" sz="26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de-DE" sz="2600" dirty="0"/>
              <a:t>&gt;&gt;&gt; </a:t>
            </a:r>
            <a:r>
              <a:rPr lang="de-DE" sz="2600" dirty="0" smtClean="0"/>
              <a:t>	warum </a:t>
            </a:r>
            <a:r>
              <a:rPr lang="de-DE" sz="2600" dirty="0"/>
              <a:t>„die Unternehmen“ oder „die </a:t>
            </a:r>
            <a:r>
              <a:rPr lang="de-DE" sz="2600" dirty="0" smtClean="0"/>
              <a:t>					Verbraucher</a:t>
            </a:r>
            <a:r>
              <a:rPr lang="de-DE" sz="2600" dirty="0"/>
              <a:t>“ allein </a:t>
            </a:r>
            <a:r>
              <a:rPr lang="de-DE" sz="2600" dirty="0" smtClean="0"/>
              <a:t>nicht </a:t>
            </a:r>
            <a:r>
              <a:rPr lang="de-DE" sz="2600" dirty="0"/>
              <a:t>als Akteure reichen</a:t>
            </a:r>
          </a:p>
        </p:txBody>
      </p:sp>
    </p:spTree>
    <p:extLst>
      <p:ext uri="{BB962C8B-B14F-4D97-AF65-F5344CB8AC3E}">
        <p14:creationId xmlns:p14="http://schemas.microsoft.com/office/powerpoint/2010/main" val="38182230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Benutzerdefiniert 29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287714"/>
      </a:accent1>
      <a:accent2>
        <a:srgbClr val="3E8014"/>
      </a:accent2>
      <a:accent3>
        <a:srgbClr val="CBE49B"/>
      </a:accent3>
      <a:accent4>
        <a:srgbClr val="AF8C13"/>
      </a:accent4>
      <a:accent5>
        <a:srgbClr val="6C643F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1097</Words>
  <Application>Microsoft Office PowerPoint</Application>
  <PresentationFormat>Breitbild</PresentationFormat>
  <Paragraphs>124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Arial</vt:lpstr>
      <vt:lpstr>Calibri</vt:lpstr>
      <vt:lpstr>Tahoma</vt:lpstr>
      <vt:lpstr>Trebuchet MS</vt:lpstr>
      <vt:lpstr>Wingdings</vt:lpstr>
      <vt:lpstr>Wingdings 3</vt:lpstr>
      <vt:lpstr>Facette</vt:lpstr>
      <vt:lpstr>Klimapolitik nach dem Paris-Abkommen</vt:lpstr>
      <vt:lpstr>Eigene neue Texte (Auswahl)</vt:lpstr>
      <vt:lpstr>Art. 2 Abs. 1 Paris-Abkommen</vt:lpstr>
      <vt:lpstr>Einfache Wahrheiten: Energiewende</vt:lpstr>
      <vt:lpstr>Einfache Wahrheiten: Technik</vt:lpstr>
      <vt:lpstr>Einfache Wahrheiten: Wachstum</vt:lpstr>
      <vt:lpstr>Transformation: Motivationsfaktoren</vt:lpstr>
      <vt:lpstr>PowerPoint-Präsentation</vt:lpstr>
      <vt:lpstr>Transformation: Was kann sich ändern?</vt:lpstr>
      <vt:lpstr>Nachhaltigkeit: ökonomische Instrumente</vt:lpstr>
      <vt:lpstr>Eigene neue Texte (Auswahl)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Felix</dc:creator>
  <cp:lastModifiedBy>Felix Ekardt</cp:lastModifiedBy>
  <cp:revision>224</cp:revision>
  <dcterms:created xsi:type="dcterms:W3CDTF">2015-02-04T14:05:38Z</dcterms:created>
  <dcterms:modified xsi:type="dcterms:W3CDTF">2019-03-13T09:22:03Z</dcterms:modified>
</cp:coreProperties>
</file>