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764" r:id="rId2"/>
  </p:sldMasterIdLst>
  <p:notesMasterIdLst>
    <p:notesMasterId r:id="rId20"/>
  </p:notesMasterIdLst>
  <p:handoutMasterIdLst>
    <p:handoutMasterId r:id="rId21"/>
  </p:handoutMasterIdLst>
  <p:sldIdLst>
    <p:sldId id="256" r:id="rId3"/>
    <p:sldId id="308" r:id="rId4"/>
    <p:sldId id="334" r:id="rId5"/>
    <p:sldId id="346" r:id="rId6"/>
    <p:sldId id="315" r:id="rId7"/>
    <p:sldId id="347" r:id="rId8"/>
    <p:sldId id="319" r:id="rId9"/>
    <p:sldId id="352" r:id="rId10"/>
    <p:sldId id="355" r:id="rId11"/>
    <p:sldId id="263" r:id="rId12"/>
    <p:sldId id="264" r:id="rId13"/>
    <p:sldId id="265" r:id="rId14"/>
    <p:sldId id="266" r:id="rId15"/>
    <p:sldId id="332" r:id="rId16"/>
    <p:sldId id="323" r:id="rId17"/>
    <p:sldId id="312" r:id="rId18"/>
    <p:sldId id="307" r:id="rId19"/>
  </p:sldIdLst>
  <p:sldSz cx="9144000" cy="5143500" type="screen16x9"/>
  <p:notesSz cx="9926638" cy="679767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0">
          <p15:clr>
            <a:srgbClr val="A4A3A4"/>
          </p15:clr>
        </p15:guide>
        <p15:guide id="2" orient="horz" pos="596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1046">
          <p15:clr>
            <a:srgbClr val="A4A3A4"/>
          </p15:clr>
        </p15:guide>
        <p15:guide id="5" orient="horz" pos="2982">
          <p15:clr>
            <a:srgbClr val="A4A3A4"/>
          </p15:clr>
        </p15:guide>
        <p15:guide id="6" pos="296">
          <p15:clr>
            <a:srgbClr val="A4A3A4"/>
          </p15:clr>
        </p15:guide>
        <p15:guide id="7" pos="3868">
          <p15:clr>
            <a:srgbClr val="A4A3A4"/>
          </p15:clr>
        </p15:guide>
        <p15:guide id="8" pos="4060">
          <p15:clr>
            <a:srgbClr val="A4A3A4"/>
          </p15:clr>
        </p15:guide>
        <p15:guide id="9" pos="5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78C"/>
    <a:srgbClr val="CC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714" y="90"/>
      </p:cViewPr>
      <p:guideLst>
        <p:guide orient="horz" pos="3070"/>
        <p:guide orient="horz" pos="596"/>
        <p:guide orient="horz"/>
        <p:guide orient="horz" pos="1046"/>
        <p:guide orient="horz" pos="2982"/>
        <p:guide pos="296"/>
        <p:guide pos="3868"/>
        <p:guide pos="4060"/>
        <p:guide pos="54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9.28.102\Daten\02%20Energie,%20Ressourcen,%20Nachhaltigkeit\02%20Projekte\2%20Laufende\ESYS-II\07%20Sitzungen_Veranst\Trialoge\2016-07-11_Sektorkopplung\ESYS-Input\BMWI-Energiedaten_Sektorkopplung_Trialog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9.28.102\Daten\02%20Energie,%20Ressourcen,%20Nachhaltigkeit\02%20Projekte\2%20Laufende\ESYS-II\07%20Sitzungen_Veranst\Trialoge\2016-07-11_Sektorkopplung\ESYS-Input\BMWI-Energiedaten_Sektorkopplung_Trialo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8772091462565"/>
          <c:y val="2.3477481917600202E-2"/>
          <c:w val="0.85410122759573803"/>
          <c:h val="0.90924217095360516"/>
        </c:manualLayout>
      </c:layout>
      <c:barChart>
        <c:barDir val="col"/>
        <c:grouping val="stacked"/>
        <c:varyColors val="0"/>
        <c:ser>
          <c:idx val="0"/>
          <c:order val="0"/>
          <c:tx>
            <c:v>Energiebedingte Emissionen</c:v>
          </c:tx>
          <c:spPr>
            <a:solidFill>
              <a:srgbClr val="002060"/>
            </a:solidFill>
          </c:spPr>
          <c:invertIfNegative val="0"/>
          <c:cat>
            <c:numRef>
              <c:f>'[BMWI-Energiedaten_Sektorkopplung_Trialog.xls]10'!$C$7:$BK$7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'[BMWI-Energiedaten_Sektorkopplung_Trialog.xls]10'!$C$28:$BK$28</c:f>
              <c:numCache>
                <c:formatCode>General</c:formatCode>
                <c:ptCount val="61"/>
                <c:pt idx="0">
                  <c:v>1035.6838062285428</c:v>
                </c:pt>
                <c:pt idx="1">
                  <c:v>999.0900270795961</c:v>
                </c:pt>
                <c:pt idx="2">
                  <c:v>950.61044955973591</c:v>
                </c:pt>
                <c:pt idx="3">
                  <c:v>941.56005512830768</c:v>
                </c:pt>
                <c:pt idx="4">
                  <c:v>919.27348140999061</c:v>
                </c:pt>
                <c:pt idx="5">
                  <c:v>917.31099781678893</c:v>
                </c:pt>
                <c:pt idx="6">
                  <c:v>938.32684767918943</c:v>
                </c:pt>
                <c:pt idx="7">
                  <c:v>907.30469928197749</c:v>
                </c:pt>
                <c:pt idx="8">
                  <c:v>897.60099233020912</c:v>
                </c:pt>
                <c:pt idx="9">
                  <c:v>873.16760660658474</c:v>
                </c:pt>
                <c:pt idx="10">
                  <c:v>869.84026961066377</c:v>
                </c:pt>
                <c:pt idx="11">
                  <c:v>889.95369762233338</c:v>
                </c:pt>
                <c:pt idx="12">
                  <c:v>873.60011549143087</c:v>
                </c:pt>
                <c:pt idx="13">
                  <c:v>869.00421351781199</c:v>
                </c:pt>
                <c:pt idx="14">
                  <c:v>852.09532394093742</c:v>
                </c:pt>
                <c:pt idx="15">
                  <c:v>831.68476367296091</c:v>
                </c:pt>
                <c:pt idx="16">
                  <c:v>841.25055547357817</c:v>
                </c:pt>
                <c:pt idx="17">
                  <c:v>815.07232826660379</c:v>
                </c:pt>
                <c:pt idx="18">
                  <c:v>819.65798454924857</c:v>
                </c:pt>
                <c:pt idx="19">
                  <c:v>761.7309104485405</c:v>
                </c:pt>
                <c:pt idx="20">
                  <c:v>801.42047756077807</c:v>
                </c:pt>
                <c:pt idx="21">
                  <c:v>781.21703509812789</c:v>
                </c:pt>
                <c:pt idx="22">
                  <c:v>787.89716832382328</c:v>
                </c:pt>
                <c:pt idx="23">
                  <c:v>806.40826636781867</c:v>
                </c:pt>
                <c:pt idx="24">
                  <c:v>762.33839537408858</c:v>
                </c:pt>
                <c:pt idx="25">
                  <c:v>762.23135257122124</c:v>
                </c:pt>
                <c:pt idx="26">
                  <c:v>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5-403F-9E07-8087F4CABC4B}"/>
            </c:ext>
          </c:extLst>
        </c:ser>
        <c:ser>
          <c:idx val="1"/>
          <c:order val="1"/>
          <c:tx>
            <c:v>sonstige Emissionen</c:v>
          </c:tx>
          <c:spPr>
            <a:solidFill>
              <a:schemeClr val="accent6"/>
            </a:solidFill>
          </c:spPr>
          <c:invertIfNegative val="0"/>
          <c:cat>
            <c:numRef>
              <c:f>'[BMWI-Energiedaten_Sektorkopplung_Trialog.xls]10'!$C$7:$BK$7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'[BMWI-Energiedaten_Sektorkopplung_Trialog.xls]10'!$C$34:$BK$34</c:f>
              <c:numCache>
                <c:formatCode>General</c:formatCode>
                <c:ptCount val="61"/>
                <c:pt idx="0">
                  <c:v>179.2226663802428</c:v>
                </c:pt>
                <c:pt idx="1">
                  <c:v>171.89209769150318</c:v>
                </c:pt>
                <c:pt idx="2">
                  <c:v>169.57449933111582</c:v>
                </c:pt>
                <c:pt idx="3">
                  <c:v>169.7864111269638</c:v>
                </c:pt>
                <c:pt idx="4">
                  <c:v>170.04803315769436</c:v>
                </c:pt>
                <c:pt idx="5">
                  <c:v>168.15205355450314</c:v>
                </c:pt>
                <c:pt idx="6">
                  <c:v>164.9520337273517</c:v>
                </c:pt>
                <c:pt idx="7">
                  <c:v>160.41609395702744</c:v>
                </c:pt>
                <c:pt idx="8">
                  <c:v>144.2407750909191</c:v>
                </c:pt>
                <c:pt idx="9">
                  <c:v>134.31748109924035</c:v>
                </c:pt>
                <c:pt idx="10">
                  <c:v>133.27125609708662</c:v>
                </c:pt>
                <c:pt idx="11">
                  <c:v>127.36010801974203</c:v>
                </c:pt>
                <c:pt idx="12">
                  <c:v>156.96244287049717</c:v>
                </c:pt>
                <c:pt idx="13">
                  <c:v>156.42059031459837</c:v>
                </c:pt>
                <c:pt idx="14">
                  <c:v>153.82545020247039</c:v>
                </c:pt>
                <c:pt idx="15">
                  <c:v>146.12070012009156</c:v>
                </c:pt>
                <c:pt idx="16">
                  <c:v>143.48254265432467</c:v>
                </c:pt>
                <c:pt idx="17">
                  <c:v>143.24058381550424</c:v>
                </c:pt>
                <c:pt idx="18">
                  <c:v>133.75430559658207</c:v>
                </c:pt>
                <c:pt idx="19">
                  <c:v>124.950964056923</c:v>
                </c:pt>
                <c:pt idx="20">
                  <c:v>121.62814573787728</c:v>
                </c:pt>
                <c:pt idx="21">
                  <c:v>123.26762353985134</c:v>
                </c:pt>
                <c:pt idx="22">
                  <c:v>122.32903532836463</c:v>
                </c:pt>
                <c:pt idx="23">
                  <c:v>122.79427572021416</c:v>
                </c:pt>
                <c:pt idx="24">
                  <c:v>127.04653926489391</c:v>
                </c:pt>
                <c:pt idx="25">
                  <c:v>125.1203195674459</c:v>
                </c:pt>
                <c:pt idx="26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05-403F-9E07-8087F4CAB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285559296"/>
        <c:axId val="180748864"/>
      </c:barChart>
      <c:lineChart>
        <c:grouping val="standard"/>
        <c:varyColors val="0"/>
        <c:ser>
          <c:idx val="2"/>
          <c:order val="2"/>
          <c:spPr>
            <a:ln>
              <a:solidFill>
                <a:srgbClr val="CC0066"/>
              </a:solidFill>
            </a:ln>
          </c:spPr>
          <c:marker>
            <c:symbol val="diamond"/>
            <c:size val="7"/>
            <c:spPr>
              <a:solidFill>
                <a:srgbClr val="CC0066"/>
              </a:solidFill>
              <a:ln>
                <a:noFill/>
              </a:ln>
            </c:spPr>
          </c:marker>
          <c:dPt>
            <c:idx val="60"/>
            <c:bubble3D val="0"/>
            <c:extLst>
              <c:ext xmlns:c16="http://schemas.microsoft.com/office/drawing/2014/chart" uri="{C3380CC4-5D6E-409C-BE32-E72D297353CC}">
                <c16:uniqueId val="{00000003-1905-403F-9E07-8087F4CABC4B}"/>
              </c:ext>
            </c:extLst>
          </c:dPt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04-1905-403F-9E07-8087F4CABC4B}"/>
              </c:ext>
            </c:extLst>
          </c:dPt>
          <c:dLbls>
            <c:dLbl>
              <c:idx val="60"/>
              <c:layout>
                <c:manualLayout>
                  <c:x val="-7.8111146182565771E-3"/>
                  <c:y val="-5.492548284812064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CC0066"/>
                        </a:solidFill>
                      </a:rPr>
                      <a:t>- 80 %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5-403F-9E07-8087F4CAB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C0066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'[BMWI-Energiedaten_Sektorkopplung_Trialog.xls]10'!$C$11:$BK$11</c:f>
              <c:numCache>
                <c:formatCode>General</c:formatCode>
                <c:ptCount val="61"/>
                <c:pt idx="20">
                  <c:v>974.87423962973048</c:v>
                </c:pt>
                <c:pt idx="30">
                  <c:v>731.1556797222978</c:v>
                </c:pt>
                <c:pt idx="40">
                  <c:v>548.36675979172333</c:v>
                </c:pt>
                <c:pt idx="50">
                  <c:v>365.57783986114896</c:v>
                </c:pt>
                <c:pt idx="60">
                  <c:v>243.71855990743256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05-403F-9E07-8087F4CABC4B}"/>
            </c:ext>
          </c:extLst>
        </c:ser>
        <c:ser>
          <c:idx val="3"/>
          <c:order val="3"/>
          <c:spPr>
            <a:ln>
              <a:solidFill>
                <a:srgbClr val="CC0066"/>
              </a:solidFill>
            </a:ln>
          </c:spPr>
          <c:marker>
            <c:symbol val="diamond"/>
            <c:size val="7"/>
            <c:spPr>
              <a:solidFill>
                <a:srgbClr val="CC0066"/>
              </a:solidFill>
              <a:ln>
                <a:noFill/>
              </a:ln>
            </c:spPr>
          </c:marker>
          <c:dLbls>
            <c:dLbl>
              <c:idx val="20"/>
              <c:layout>
                <c:manualLayout>
                  <c:x val="-2.1867526580845866E-2"/>
                  <c:y val="-4.526630161402271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C0066"/>
                        </a:solidFill>
                      </a:rPr>
                      <a:t>-20 %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05-403F-9E07-8087F4CABC4B}"/>
                </c:ext>
              </c:extLst>
            </c:dLbl>
            <c:dLbl>
              <c:idx val="30"/>
              <c:layout>
                <c:manualLayout>
                  <c:x val="-1.601135177712764E-2"/>
                  <c:y val="-5.9727795016423189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C0066"/>
                        </a:solidFill>
                      </a:rPr>
                      <a:t>-40 %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05-403F-9E07-8087F4CABC4B}"/>
                </c:ext>
              </c:extLst>
            </c:dLbl>
            <c:dLbl>
              <c:idx val="40"/>
              <c:layout>
                <c:manualLayout>
                  <c:x val="-2.5967702032912193E-2"/>
                  <c:y val="-4.9495635839757253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C0066"/>
                        </a:solidFill>
                      </a:rPr>
                      <a:t>- 55 %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05-403F-9E07-8087F4CABC4B}"/>
                </c:ext>
              </c:extLst>
            </c:dLbl>
            <c:dLbl>
              <c:idx val="50"/>
              <c:layout>
                <c:manualLayout>
                  <c:x val="-2.3234175901360107E-2"/>
                  <c:y val="-4.4979943161632251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C0066"/>
                        </a:solidFill>
                      </a:rPr>
                      <a:t>-</a:t>
                    </a:r>
                    <a:r>
                      <a:rPr lang="en-US" b="1" baseline="0">
                        <a:solidFill>
                          <a:srgbClr val="CC0066"/>
                        </a:solidFill>
                      </a:rPr>
                      <a:t> 70 %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05-403F-9E07-8087F4CABC4B}"/>
                </c:ext>
              </c:extLst>
            </c:dLbl>
            <c:dLbl>
              <c:idx val="60"/>
              <c:layout>
                <c:manualLayout>
                  <c:x val="-7.8111146182565771E-3"/>
                  <c:y val="-5.9441436564032703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C0066"/>
                        </a:solidFill>
                      </a:rPr>
                      <a:t>- 95 %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05-403F-9E07-8087F4CAB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C0066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'[BMWI-Energiedaten_Sektorkopplung_Trialog.xls]10'!$C$14:$BK$14</c:f>
              <c:numCache>
                <c:formatCode>General</c:formatCode>
                <c:ptCount val="61"/>
                <c:pt idx="20">
                  <c:v>974.87423962973048</c:v>
                </c:pt>
                <c:pt idx="30">
                  <c:v>731.1556797222978</c:v>
                </c:pt>
                <c:pt idx="40">
                  <c:v>548.36675979172333</c:v>
                </c:pt>
                <c:pt idx="50">
                  <c:v>365.57783986114896</c:v>
                </c:pt>
                <c:pt idx="60">
                  <c:v>60.929639976858205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905-403F-9E07-8087F4CAB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559296"/>
        <c:axId val="180748864"/>
      </c:lineChart>
      <c:catAx>
        <c:axId val="28555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de-DE"/>
          </a:p>
        </c:txPr>
        <c:crossAx val="180748864"/>
        <c:crosses val="autoZero"/>
        <c:auto val="1"/>
        <c:lblAlgn val="ctr"/>
        <c:lblOffset val="100"/>
        <c:tickLblSkip val="10"/>
        <c:noMultiLvlLbl val="0"/>
      </c:catAx>
      <c:valAx>
        <c:axId val="1807488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/>
                  <a:t>THG-Emissionen in </a:t>
                </a:r>
                <a:r>
                  <a:rPr lang="de-DE" dirty="0" err="1"/>
                  <a:t>Mio</a:t>
                </a:r>
                <a:r>
                  <a:rPr lang="de-DE" dirty="0"/>
                  <a:t> t CO</a:t>
                </a:r>
                <a:r>
                  <a:rPr lang="de-DE" baseline="-25000" dirty="0"/>
                  <a:t>2</a:t>
                </a:r>
                <a:r>
                  <a:rPr lang="de-DE" dirty="0"/>
                  <a:t>-Äquivalenten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5559296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7981314492738169"/>
          <c:y val="4.2893857263678788E-2"/>
          <c:w val="0.59504491516025282"/>
          <c:h val="7.647659343783042E-2"/>
        </c:manualLayout>
      </c:layout>
      <c:overlay val="0"/>
    </c:legend>
    <c:plotVisOnly val="0"/>
    <c:dispBlanksAs val="span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8772091462565"/>
          <c:y val="2.3477481917600202E-2"/>
          <c:w val="0.85410122759573803"/>
          <c:h val="0.90924217095360516"/>
        </c:manualLayout>
      </c:layout>
      <c:barChart>
        <c:barDir val="col"/>
        <c:grouping val="stacked"/>
        <c:varyColors val="0"/>
        <c:ser>
          <c:idx val="0"/>
          <c:order val="0"/>
          <c:tx>
            <c:v>Energiebedingte Emissionen</c:v>
          </c:tx>
          <c:spPr>
            <a:solidFill>
              <a:srgbClr val="002060"/>
            </a:solidFill>
          </c:spPr>
          <c:invertIfNegative val="0"/>
          <c:cat>
            <c:numRef>
              <c:f>'[BMWI-Energiedaten_Sektorkopplung_Trialog.xls]10'!$C$7:$BK$7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'[BMWI-Energiedaten_Sektorkopplung_Trialog.xls]10'!$C$28:$BK$28</c:f>
              <c:numCache>
                <c:formatCode>General</c:formatCode>
                <c:ptCount val="61"/>
                <c:pt idx="0">
                  <c:v>1035.6838062285428</c:v>
                </c:pt>
                <c:pt idx="1">
                  <c:v>999.0900270795961</c:v>
                </c:pt>
                <c:pt idx="2">
                  <c:v>950.61044955973591</c:v>
                </c:pt>
                <c:pt idx="3">
                  <c:v>941.56005512830768</c:v>
                </c:pt>
                <c:pt idx="4">
                  <c:v>919.27348140999061</c:v>
                </c:pt>
                <c:pt idx="5">
                  <c:v>917.31099781678893</c:v>
                </c:pt>
                <c:pt idx="6">
                  <c:v>938.32684767918943</c:v>
                </c:pt>
                <c:pt idx="7">
                  <c:v>907.30469928197749</c:v>
                </c:pt>
                <c:pt idx="8">
                  <c:v>897.60099233020912</c:v>
                </c:pt>
                <c:pt idx="9">
                  <c:v>873.16760660658474</c:v>
                </c:pt>
                <c:pt idx="10">
                  <c:v>869.84026961066377</c:v>
                </c:pt>
                <c:pt idx="11">
                  <c:v>889.95369762233338</c:v>
                </c:pt>
                <c:pt idx="12">
                  <c:v>873.60011549143087</c:v>
                </c:pt>
                <c:pt idx="13">
                  <c:v>869.00421351781199</c:v>
                </c:pt>
                <c:pt idx="14">
                  <c:v>852.09532394093742</c:v>
                </c:pt>
                <c:pt idx="15">
                  <c:v>831.68476367296091</c:v>
                </c:pt>
                <c:pt idx="16">
                  <c:v>841.25055547357817</c:v>
                </c:pt>
                <c:pt idx="17">
                  <c:v>815.07232826660379</c:v>
                </c:pt>
                <c:pt idx="18">
                  <c:v>819.65798454924857</c:v>
                </c:pt>
                <c:pt idx="19">
                  <c:v>761.7309104485405</c:v>
                </c:pt>
                <c:pt idx="20">
                  <c:v>801.42047756077807</c:v>
                </c:pt>
                <c:pt idx="21">
                  <c:v>781.21703509812789</c:v>
                </c:pt>
                <c:pt idx="22">
                  <c:v>787.89716832382328</c:v>
                </c:pt>
                <c:pt idx="23">
                  <c:v>806.40826636781867</c:v>
                </c:pt>
                <c:pt idx="24">
                  <c:v>762.33839537408858</c:v>
                </c:pt>
                <c:pt idx="25">
                  <c:v>762.23135257122124</c:v>
                </c:pt>
                <c:pt idx="26">
                  <c:v>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5-403F-9E07-8087F4CABC4B}"/>
            </c:ext>
          </c:extLst>
        </c:ser>
        <c:ser>
          <c:idx val="1"/>
          <c:order val="1"/>
          <c:tx>
            <c:v>sonstige Emissionen</c:v>
          </c:tx>
          <c:spPr>
            <a:solidFill>
              <a:schemeClr val="accent6"/>
            </a:solidFill>
          </c:spPr>
          <c:invertIfNegative val="0"/>
          <c:cat>
            <c:numRef>
              <c:f>'[BMWI-Energiedaten_Sektorkopplung_Trialog.xls]10'!$C$7:$BK$7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'[BMWI-Energiedaten_Sektorkopplung_Trialog.xls]10'!$C$34:$BK$34</c:f>
              <c:numCache>
                <c:formatCode>General</c:formatCode>
                <c:ptCount val="61"/>
                <c:pt idx="0">
                  <c:v>179.2226663802428</c:v>
                </c:pt>
                <c:pt idx="1">
                  <c:v>171.89209769150318</c:v>
                </c:pt>
                <c:pt idx="2">
                  <c:v>169.57449933111582</c:v>
                </c:pt>
                <c:pt idx="3">
                  <c:v>169.7864111269638</c:v>
                </c:pt>
                <c:pt idx="4">
                  <c:v>170.04803315769436</c:v>
                </c:pt>
                <c:pt idx="5">
                  <c:v>168.15205355450314</c:v>
                </c:pt>
                <c:pt idx="6">
                  <c:v>164.9520337273517</c:v>
                </c:pt>
                <c:pt idx="7">
                  <c:v>160.41609395702744</c:v>
                </c:pt>
                <c:pt idx="8">
                  <c:v>144.2407750909191</c:v>
                </c:pt>
                <c:pt idx="9">
                  <c:v>134.31748109924035</c:v>
                </c:pt>
                <c:pt idx="10">
                  <c:v>133.27125609708662</c:v>
                </c:pt>
                <c:pt idx="11">
                  <c:v>127.36010801974203</c:v>
                </c:pt>
                <c:pt idx="12">
                  <c:v>156.96244287049717</c:v>
                </c:pt>
                <c:pt idx="13">
                  <c:v>156.42059031459837</c:v>
                </c:pt>
                <c:pt idx="14">
                  <c:v>153.82545020247039</c:v>
                </c:pt>
                <c:pt idx="15">
                  <c:v>146.12070012009156</c:v>
                </c:pt>
                <c:pt idx="16">
                  <c:v>143.48254265432467</c:v>
                </c:pt>
                <c:pt idx="17">
                  <c:v>143.24058381550424</c:v>
                </c:pt>
                <c:pt idx="18">
                  <c:v>133.75430559658207</c:v>
                </c:pt>
                <c:pt idx="19">
                  <c:v>124.950964056923</c:v>
                </c:pt>
                <c:pt idx="20">
                  <c:v>121.62814573787728</c:v>
                </c:pt>
                <c:pt idx="21">
                  <c:v>123.26762353985134</c:v>
                </c:pt>
                <c:pt idx="22">
                  <c:v>122.32903532836463</c:v>
                </c:pt>
                <c:pt idx="23">
                  <c:v>122.79427572021416</c:v>
                </c:pt>
                <c:pt idx="24">
                  <c:v>127.04653926489391</c:v>
                </c:pt>
                <c:pt idx="25">
                  <c:v>125.1203195674459</c:v>
                </c:pt>
                <c:pt idx="26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05-403F-9E07-8087F4CAB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285559296"/>
        <c:axId val="180748864"/>
      </c:barChart>
      <c:lineChart>
        <c:grouping val="standard"/>
        <c:varyColors val="0"/>
        <c:ser>
          <c:idx val="2"/>
          <c:order val="2"/>
          <c:spPr>
            <a:ln>
              <a:solidFill>
                <a:srgbClr val="92D050"/>
              </a:solidFill>
            </a:ln>
          </c:spPr>
          <c:marker>
            <c:symbol val="diamond"/>
            <c:size val="7"/>
          </c:marker>
          <c:dPt>
            <c:idx val="60"/>
            <c:marker>
              <c:spPr>
                <a:solidFill>
                  <a:srgbClr val="CC0066"/>
                </a:solidFill>
              </c:spPr>
            </c:marker>
            <c:bubble3D val="0"/>
            <c:spPr>
              <a:ln>
                <a:solidFill>
                  <a:srgbClr val="CC00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905-403F-9E07-8087F4CABC4B}"/>
              </c:ext>
            </c:extLst>
          </c:dPt>
          <c:dPt>
            <c:idx val="62"/>
            <c:marker>
              <c:spPr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905-403F-9E07-8087F4CABC4B}"/>
              </c:ext>
            </c:extLst>
          </c:dPt>
          <c:dLbls>
            <c:dLbl>
              <c:idx val="60"/>
              <c:layout>
                <c:manualLayout>
                  <c:x val="-7.8111146182565771E-3"/>
                  <c:y val="-5.492548284812064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CC0066"/>
                        </a:solidFill>
                      </a:rPr>
                      <a:t>- 80 %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5-403F-9E07-8087F4CAB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C0066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'[BMWI-Energiedaten_Sektorkopplung_Trialog.xls]10'!$C$11:$BK$11</c:f>
              <c:numCache>
                <c:formatCode>General</c:formatCode>
                <c:ptCount val="61"/>
                <c:pt idx="20">
                  <c:v>974.87423962973048</c:v>
                </c:pt>
                <c:pt idx="30">
                  <c:v>731.1556797222978</c:v>
                </c:pt>
                <c:pt idx="40">
                  <c:v>548.36675979172333</c:v>
                </c:pt>
                <c:pt idx="50">
                  <c:v>365.57783986114896</c:v>
                </c:pt>
                <c:pt idx="60">
                  <c:v>243.71855990743256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05-403F-9E07-8087F4CABC4B}"/>
            </c:ext>
          </c:extLst>
        </c:ser>
        <c:ser>
          <c:idx val="3"/>
          <c:order val="3"/>
          <c:spPr>
            <a:ln>
              <a:solidFill>
                <a:srgbClr val="CC0066"/>
              </a:solidFill>
            </a:ln>
          </c:spPr>
          <c:marker>
            <c:symbol val="diamond"/>
            <c:size val="7"/>
            <c:spPr>
              <a:solidFill>
                <a:srgbClr val="CC0066"/>
              </a:solidFill>
              <a:ln>
                <a:noFill/>
              </a:ln>
            </c:spPr>
          </c:marker>
          <c:dLbls>
            <c:dLbl>
              <c:idx val="20"/>
              <c:layout>
                <c:manualLayout>
                  <c:x val="-2.1867526580845866E-2"/>
                  <c:y val="-4.526630161402271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C0066"/>
                        </a:solidFill>
                      </a:rPr>
                      <a:t>-20 %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05-403F-9E07-8087F4CABC4B}"/>
                </c:ext>
              </c:extLst>
            </c:dLbl>
            <c:dLbl>
              <c:idx val="30"/>
              <c:layout>
                <c:manualLayout>
                  <c:x val="-1.601135177712764E-2"/>
                  <c:y val="-5.9727795016423189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C0066"/>
                        </a:solidFill>
                      </a:rPr>
                      <a:t>-40 %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05-403F-9E07-8087F4CABC4B}"/>
                </c:ext>
              </c:extLst>
            </c:dLbl>
            <c:dLbl>
              <c:idx val="40"/>
              <c:layout>
                <c:manualLayout>
                  <c:x val="-2.5967702032912193E-2"/>
                  <c:y val="-4.9495635839757253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C0066"/>
                        </a:solidFill>
                      </a:rPr>
                      <a:t>- 55 %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05-403F-9E07-8087F4CABC4B}"/>
                </c:ext>
              </c:extLst>
            </c:dLbl>
            <c:dLbl>
              <c:idx val="50"/>
              <c:layout>
                <c:manualLayout>
                  <c:x val="-2.3234175901360107E-2"/>
                  <c:y val="-4.4979943161632251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C0066"/>
                        </a:solidFill>
                      </a:rPr>
                      <a:t>-</a:t>
                    </a:r>
                    <a:r>
                      <a:rPr lang="en-US" b="1" baseline="0">
                        <a:solidFill>
                          <a:srgbClr val="CC0066"/>
                        </a:solidFill>
                      </a:rPr>
                      <a:t> 70 %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05-403F-9E07-8087F4CABC4B}"/>
                </c:ext>
              </c:extLst>
            </c:dLbl>
            <c:dLbl>
              <c:idx val="60"/>
              <c:layout>
                <c:manualLayout>
                  <c:x val="-7.8111146182565771E-3"/>
                  <c:y val="-5.9441436564032703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C0066"/>
                        </a:solidFill>
                      </a:rPr>
                      <a:t>- 95 %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05-403F-9E07-8087F4CAB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C0066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'[BMWI-Energiedaten_Sektorkopplung_Trialog.xls]10'!$C$14:$BK$14</c:f>
              <c:numCache>
                <c:formatCode>General</c:formatCode>
                <c:ptCount val="61"/>
                <c:pt idx="20">
                  <c:v>974.87423962973048</c:v>
                </c:pt>
                <c:pt idx="30">
                  <c:v>731.1556797222978</c:v>
                </c:pt>
                <c:pt idx="40">
                  <c:v>548.36675979172333</c:v>
                </c:pt>
                <c:pt idx="50">
                  <c:v>365.57783986114896</c:v>
                </c:pt>
                <c:pt idx="60">
                  <c:v>60.929639976858205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905-403F-9E07-8087F4CAB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559296"/>
        <c:axId val="180748864"/>
      </c:lineChart>
      <c:catAx>
        <c:axId val="28555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de-DE"/>
          </a:p>
        </c:txPr>
        <c:crossAx val="180748864"/>
        <c:crosses val="autoZero"/>
        <c:auto val="1"/>
        <c:lblAlgn val="ctr"/>
        <c:lblOffset val="100"/>
        <c:tickLblSkip val="10"/>
        <c:noMultiLvlLbl val="0"/>
      </c:catAx>
      <c:valAx>
        <c:axId val="1807488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/>
                  <a:t>THG-Emissionen in </a:t>
                </a:r>
                <a:r>
                  <a:rPr lang="de-DE" dirty="0" err="1"/>
                  <a:t>Mio</a:t>
                </a:r>
                <a:r>
                  <a:rPr lang="de-DE" dirty="0"/>
                  <a:t> t CO</a:t>
                </a:r>
                <a:r>
                  <a:rPr lang="de-DE" baseline="-25000" dirty="0"/>
                  <a:t>2</a:t>
                </a:r>
                <a:r>
                  <a:rPr lang="de-DE" dirty="0"/>
                  <a:t>-Äquivalenten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5559296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7981314492738169"/>
          <c:y val="4.2893857263678788E-2"/>
          <c:w val="0.59504491516025282"/>
          <c:h val="7.647659343783042E-2"/>
        </c:manualLayout>
      </c:layout>
      <c:overlay val="0"/>
    </c:legend>
    <c:plotVisOnly val="0"/>
    <c:dispBlanksAs val="span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411C7-F103-457E-B18B-AD8DC5E1D7BD}" type="datetimeFigureOut">
              <a:rPr lang="de-DE" smtClean="0"/>
              <a:t>18.03.2019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98A7-BEC8-476A-9E6D-2E8DB9051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48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801BC-ED44-47AD-8710-02996F6CF712}" type="datetimeFigureOut">
              <a:rPr lang="de-DE" smtClean="0"/>
              <a:t>18.03.2019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0A805-CA94-4AF6-BFE9-8C87C4ECE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1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597819"/>
            <a:ext cx="9144000" cy="35456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4459500"/>
            <a:ext cx="9143999" cy="68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" dirty="0"/>
          </a:p>
        </p:txBody>
      </p:sp>
      <p:sp>
        <p:nvSpPr>
          <p:cNvPr id="6" name="Rechteck 5"/>
          <p:cNvSpPr/>
          <p:nvPr userDrawn="1"/>
        </p:nvSpPr>
        <p:spPr>
          <a:xfrm>
            <a:off x="-3176" y="1597819"/>
            <a:ext cx="9147175" cy="1316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Textfeld 11"/>
          <p:cNvSpPr txBox="1">
            <a:spLocks noChangeArrowheads="1"/>
          </p:cNvSpPr>
          <p:nvPr userDrawn="1"/>
        </p:nvSpPr>
        <p:spPr bwMode="auto">
          <a:xfrm>
            <a:off x="1288601" y="4572000"/>
            <a:ext cx="3946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-84" charset="-128"/>
              </a:defRPr>
            </a:lvl9pPr>
          </a:lstStyle>
          <a:p>
            <a:pPr eaLnBrk="1" hangingPunct="1">
              <a:defRPr/>
            </a:pPr>
            <a:r>
              <a:rPr lang="de-DE" sz="1400" baseline="30000" dirty="0">
                <a:solidFill>
                  <a:srgbClr val="FFFFFF"/>
                </a:solidFill>
              </a:rPr>
              <a:t>Nationale Akademie der Wissenschaften </a:t>
            </a:r>
            <a:r>
              <a:rPr lang="de-DE" sz="1400" baseline="30000" dirty="0" err="1">
                <a:solidFill>
                  <a:srgbClr val="FFFFFF"/>
                </a:solidFill>
              </a:rPr>
              <a:t>Leopoldina</a:t>
            </a:r>
            <a:endParaRPr lang="de-DE" sz="1400" baseline="30000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de-DE" sz="1400" baseline="30000" dirty="0" err="1">
                <a:solidFill>
                  <a:srgbClr val="FFFFFF"/>
                </a:solidFill>
              </a:rPr>
              <a:t>acatech</a:t>
            </a:r>
            <a:r>
              <a:rPr lang="de-DE" sz="1400" baseline="30000" dirty="0">
                <a:solidFill>
                  <a:srgbClr val="FFFFFF"/>
                </a:solidFill>
              </a:rPr>
              <a:t> – Deutsche Akademie der Technikwissenschaften</a:t>
            </a:r>
          </a:p>
          <a:p>
            <a:pPr eaLnBrk="1" hangingPunct="1">
              <a:defRPr/>
            </a:pPr>
            <a:r>
              <a:rPr lang="de-DE" sz="1400" baseline="30000" dirty="0">
                <a:solidFill>
                  <a:srgbClr val="FFFFFF"/>
                </a:solidFill>
              </a:rPr>
              <a:t>Union der deutschen Akademien der Wissenschaften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-3175" y="0"/>
            <a:ext cx="9147175" cy="1410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76488" y="3022302"/>
            <a:ext cx="6136337" cy="1375913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4655" y="1597819"/>
            <a:ext cx="6118170" cy="1316831"/>
          </a:xfrm>
          <a:ln>
            <a:noFill/>
          </a:ln>
        </p:spPr>
        <p:txBody>
          <a:bodyPr>
            <a:normAutofit/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99" y="263074"/>
            <a:ext cx="2124000" cy="10135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82" y="477325"/>
            <a:ext cx="2104368" cy="522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54" y="477325"/>
            <a:ext cx="1254073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3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0" y="936000"/>
            <a:ext cx="9144000" cy="1191"/>
          </a:xfrm>
          <a:prstGeom prst="line">
            <a:avLst/>
          </a:prstGeom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68000" y="1660525"/>
            <a:ext cx="8244000" cy="3213099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300"/>
              </a:spcAft>
              <a:defRPr/>
            </a:lvl1pPr>
            <a:lvl2pPr>
              <a:spcBef>
                <a:spcPts val="0"/>
              </a:spcBef>
              <a:spcAft>
                <a:spcPts val="300"/>
              </a:spcAft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468000" y="930450"/>
            <a:ext cx="8244000" cy="720000"/>
          </a:xfrm>
        </p:spPr>
        <p:txBody>
          <a:bodyPr lIns="0" tIns="0" rIns="0" bIns="0" anchor="ctr" anchorCtr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2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570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F8CC4B00-0164-4A12-B6E0-14F1D59033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000" y="269876"/>
            <a:ext cx="8244000" cy="720000"/>
          </a:xfrm>
        </p:spPr>
        <p:txBody>
          <a:bodyPr lIns="0" tIns="0" rIns="0" bIns="0" anchor="ctr" anchorCtr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2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95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68000" y="989877"/>
            <a:ext cx="8244000" cy="3883748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300"/>
              </a:spcAft>
              <a:defRPr/>
            </a:lvl1pPr>
            <a:lvl2pPr>
              <a:spcBef>
                <a:spcPts val="0"/>
              </a:spcBef>
              <a:spcAft>
                <a:spcPts val="300"/>
              </a:spcAft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468000" y="269876"/>
            <a:ext cx="8244000" cy="720000"/>
          </a:xfrm>
        </p:spPr>
        <p:txBody>
          <a:bodyPr lIns="0" tIns="0" rIns="0" bIns="0" anchor="ctr" anchorCtr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2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293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F8CC4B00-0164-4A12-B6E0-14F1D59033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000" y="269876"/>
            <a:ext cx="8244000" cy="720000"/>
          </a:xfrm>
        </p:spPr>
        <p:txBody>
          <a:bodyPr lIns="0" tIns="0" rIns="0" bIns="0" anchor="ctr" anchorCtr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2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973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68000" y="927581"/>
            <a:ext cx="8244000" cy="3946043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300"/>
              </a:spcAft>
              <a:defRPr/>
            </a:lvl1pPr>
            <a:lvl2pPr>
              <a:spcBef>
                <a:spcPts val="0"/>
              </a:spcBef>
              <a:spcAft>
                <a:spcPts val="300"/>
              </a:spcAft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468000" y="207581"/>
            <a:ext cx="8244000" cy="720000"/>
          </a:xfrm>
        </p:spPr>
        <p:txBody>
          <a:bodyPr lIns="0" tIns="0" rIns="0" bIns="0" anchor="ctr" anchorCtr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2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639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A291B3-DFCB-4DD1-9649-8A01D660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#EnergiewendeStudien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CF2AE1-86F1-4EA9-96C8-7D9393A3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74DD13-B79C-4825-9863-1067B407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3C7-AEBE-4515-932E-558B2A70C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18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8000" y="946150"/>
            <a:ext cx="82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000" y="1666150"/>
            <a:ext cx="8244000" cy="320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675" y="171121"/>
            <a:ext cx="1282518" cy="612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956" y="305530"/>
            <a:ext cx="1233594" cy="306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501" y="305530"/>
            <a:ext cx="735147" cy="306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790071" y="4838658"/>
            <a:ext cx="92847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CF52C6-DB14-4279-8750-5F96E0426745}" type="slidenum">
              <a:rPr lang="de-DE" sz="1000" smtClean="0">
                <a:solidFill>
                  <a:srgbClr val="898989"/>
                </a:solidFill>
              </a:rPr>
              <a:pPr algn="r"/>
              <a:t>‹Nr.›</a:t>
            </a:fld>
            <a:endParaRPr lang="de-DE" sz="10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9" r:id="rId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Geneva" charset="0"/>
          <a:cs typeface="Geneva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9pPr>
    </p:titleStyle>
    <p:bodyStyle>
      <a:lvl1pPr marL="1809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357188" indent="-17621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Geneva" charset="0"/>
          <a:cs typeface="+mn-cs"/>
        </a:defRPr>
      </a:lvl2pPr>
      <a:lvl3pPr marL="538163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720725" indent="-1825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Geneva" charset="0"/>
          <a:cs typeface="+mn-cs"/>
        </a:defRPr>
      </a:lvl4pPr>
      <a:lvl5pPr marL="895350" indent="-17462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accent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74550" y="226150"/>
            <a:ext cx="82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000" y="946150"/>
            <a:ext cx="82440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790071" y="4838658"/>
            <a:ext cx="92847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CF52C6-DB14-4279-8750-5F96E0426745}" type="slidenum">
              <a:rPr lang="de-DE" sz="1000" smtClean="0">
                <a:solidFill>
                  <a:srgbClr val="898989"/>
                </a:solidFill>
              </a:rPr>
              <a:pPr algn="r"/>
              <a:t>‹Nr.›</a:t>
            </a:fld>
            <a:endParaRPr lang="de-DE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7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70" r:id="rId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Geneva" charset="0"/>
          <a:cs typeface="Geneva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Calibri" charset="0"/>
          <a:ea typeface="Geneva" charset="0"/>
          <a:cs typeface="Geneva" charset="0"/>
        </a:defRPr>
      </a:lvl9pPr>
    </p:titleStyle>
    <p:bodyStyle>
      <a:lvl1pPr marL="1809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357188" indent="-17621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Geneva" charset="0"/>
          <a:cs typeface="+mn-cs"/>
        </a:defRPr>
      </a:lvl2pPr>
      <a:lvl3pPr marL="538163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720725" indent="-1825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Geneva" charset="0"/>
          <a:cs typeface="+mn-cs"/>
        </a:defRPr>
      </a:lvl4pPr>
      <a:lvl5pPr marL="895350" indent="-17462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accent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>
          <a:xfrm>
            <a:off x="1276488" y="3022302"/>
            <a:ext cx="6368912" cy="1375913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Cyril Stephanos 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12. März 2019,</a:t>
            </a: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83. Jahrestagung der Deutschen Physikalischen Gesellschaft, Arbeitskreis Energie	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www.energiesysteme-zukunft.de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94654" y="1597819"/>
            <a:ext cx="7709645" cy="1316831"/>
          </a:xfrm>
        </p:spPr>
        <p:txBody>
          <a:bodyPr/>
          <a:lstStyle/>
          <a:p>
            <a:r>
              <a:rPr lang="de-DE" dirty="0"/>
              <a:t>Die Energiewende geht in die nächste Phase – </a:t>
            </a:r>
            <a:br>
              <a:rPr lang="de-DE" dirty="0"/>
            </a:br>
            <a:r>
              <a:rPr lang="de-DE" dirty="0"/>
              <a:t>wichtige Merkmale der künftigen Energieversorgung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3B43E0F-3453-4DED-BE04-C2857BE1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3C7-AEBE-4515-932E-558B2A70CFB8}" type="slidenum">
              <a:rPr lang="de-DE" smtClean="0"/>
              <a:t>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70C508-BB63-405C-92C0-840EA552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#EnergiewendeStudien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9307462-B723-4270-9915-8BCAA9D12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" y="617"/>
            <a:ext cx="9142880" cy="51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2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5647E5D-0B83-415B-9707-8B103190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3C7-AEBE-4515-932E-558B2A70CFB8}" type="slidenum">
              <a:rPr lang="de-DE" smtClean="0"/>
              <a:t>10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280C96-1753-407E-8D53-9CCE14D3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#EnergiewendeStudien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13B0AF-184F-4B90-9C13-7DC233F7B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" y="617"/>
            <a:ext cx="9142880" cy="51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4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D1F01C3-498C-4707-856C-719CDD18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3C7-AEBE-4515-932E-558B2A70CFB8}" type="slidenum">
              <a:rPr lang="de-DE" smtClean="0"/>
              <a:t>11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61CF30-DB1B-445A-A119-A1B0970D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#EnergiewendeStudien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B7151D-C61B-4581-AE69-DAB1E4BB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" y="617"/>
            <a:ext cx="9142880" cy="51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C420EEA-163D-40EF-9E7E-F3DB495F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3C7-AEBE-4515-932E-558B2A70CFB8}" type="slidenum">
              <a:rPr lang="de-DE" smtClean="0"/>
              <a:t>12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8FCC52-52EB-4302-A573-84FBAE46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#EnergiewendeStudien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60A6478-0B53-4A19-9EA6-7F9A184E3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" y="617"/>
            <a:ext cx="9142880" cy="51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4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7ECE5A6-8295-4DE6-9984-364C139537C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24" name="Gerade Verbindung 123"/>
          <p:cNvCxnSpPr>
            <a:cxnSpLocks/>
            <a:stCxn id="131" idx="2"/>
          </p:cNvCxnSpPr>
          <p:nvPr/>
        </p:nvCxnSpPr>
        <p:spPr>
          <a:xfrm>
            <a:off x="5908966" y="487322"/>
            <a:ext cx="10765" cy="3263851"/>
          </a:xfrm>
          <a:prstGeom prst="line">
            <a:avLst/>
          </a:prstGeom>
          <a:noFill/>
          <a:ln w="9525" cap="rnd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</p:cxnSp>
      <p:cxnSp>
        <p:nvCxnSpPr>
          <p:cNvPr id="125" name="Gerade Verbindung 124"/>
          <p:cNvCxnSpPr>
            <a:cxnSpLocks/>
            <a:stCxn id="130" idx="2"/>
          </p:cNvCxnSpPr>
          <p:nvPr/>
        </p:nvCxnSpPr>
        <p:spPr>
          <a:xfrm>
            <a:off x="4111142" y="487322"/>
            <a:ext cx="0" cy="3262158"/>
          </a:xfrm>
          <a:prstGeom prst="line">
            <a:avLst/>
          </a:prstGeom>
          <a:noFill/>
          <a:ln w="9525" cap="rnd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</p:cxnSp>
      <p:cxnSp>
        <p:nvCxnSpPr>
          <p:cNvPr id="126" name="Gerade Verbindung 125"/>
          <p:cNvCxnSpPr>
            <a:cxnSpLocks/>
            <a:stCxn id="129" idx="2"/>
          </p:cNvCxnSpPr>
          <p:nvPr/>
        </p:nvCxnSpPr>
        <p:spPr>
          <a:xfrm>
            <a:off x="2360165" y="482623"/>
            <a:ext cx="17687" cy="3262024"/>
          </a:xfrm>
          <a:prstGeom prst="line">
            <a:avLst/>
          </a:prstGeom>
          <a:noFill/>
          <a:ln w="9525" cap="rnd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</p:cxnSp>
      <p:cxnSp>
        <p:nvCxnSpPr>
          <p:cNvPr id="127" name="Gerade Verbindung 126"/>
          <p:cNvCxnSpPr>
            <a:cxnSpLocks/>
            <a:stCxn id="128" idx="2"/>
          </p:cNvCxnSpPr>
          <p:nvPr/>
        </p:nvCxnSpPr>
        <p:spPr>
          <a:xfrm>
            <a:off x="823940" y="482623"/>
            <a:ext cx="0" cy="3266857"/>
          </a:xfrm>
          <a:prstGeom prst="line">
            <a:avLst/>
          </a:prstGeom>
          <a:noFill/>
          <a:ln w="9525" cap="rnd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</p:cxnSp>
      <p:sp>
        <p:nvSpPr>
          <p:cNvPr id="128" name="Textfeld 9"/>
          <p:cNvSpPr txBox="1"/>
          <p:nvPr/>
        </p:nvSpPr>
        <p:spPr>
          <a:xfrm>
            <a:off x="533359" y="221013"/>
            <a:ext cx="581161" cy="261610"/>
          </a:xfrm>
          <a:prstGeom prst="rect">
            <a:avLst/>
          </a:prstGeom>
          <a:solidFill>
            <a:srgbClr val="1B5783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</a:rPr>
              <a:t>1990</a:t>
            </a:r>
          </a:p>
        </p:txBody>
      </p:sp>
      <p:sp>
        <p:nvSpPr>
          <p:cNvPr id="129" name="Textfeld 10"/>
          <p:cNvSpPr txBox="1"/>
          <p:nvPr/>
        </p:nvSpPr>
        <p:spPr>
          <a:xfrm>
            <a:off x="2069584" y="221013"/>
            <a:ext cx="581161" cy="261610"/>
          </a:xfrm>
          <a:prstGeom prst="rect">
            <a:avLst/>
          </a:prstGeom>
          <a:solidFill>
            <a:srgbClr val="1B5783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</a:rPr>
              <a:t>2010</a:t>
            </a:r>
          </a:p>
        </p:txBody>
      </p:sp>
      <p:sp>
        <p:nvSpPr>
          <p:cNvPr id="130" name="Textfeld 11"/>
          <p:cNvSpPr txBox="1"/>
          <p:nvPr/>
        </p:nvSpPr>
        <p:spPr>
          <a:xfrm>
            <a:off x="3820561" y="225712"/>
            <a:ext cx="581161" cy="261610"/>
          </a:xfrm>
          <a:prstGeom prst="rect">
            <a:avLst/>
          </a:prstGeom>
          <a:solidFill>
            <a:srgbClr val="1B5783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</a:rPr>
              <a:t>2030</a:t>
            </a:r>
          </a:p>
        </p:txBody>
      </p:sp>
      <p:sp>
        <p:nvSpPr>
          <p:cNvPr id="131" name="Textfeld 12"/>
          <p:cNvSpPr txBox="1"/>
          <p:nvPr/>
        </p:nvSpPr>
        <p:spPr>
          <a:xfrm>
            <a:off x="5618385" y="225712"/>
            <a:ext cx="581161" cy="261610"/>
          </a:xfrm>
          <a:prstGeom prst="rect">
            <a:avLst/>
          </a:prstGeom>
          <a:solidFill>
            <a:srgbClr val="1B5783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</a:rPr>
              <a:t>2050</a:t>
            </a:r>
          </a:p>
        </p:txBody>
      </p:sp>
      <p:sp>
        <p:nvSpPr>
          <p:cNvPr id="132" name="Richtungspfeil 131"/>
          <p:cNvSpPr/>
          <p:nvPr/>
        </p:nvSpPr>
        <p:spPr>
          <a:xfrm>
            <a:off x="4973182" y="3023527"/>
            <a:ext cx="3428162" cy="667255"/>
          </a:xfrm>
          <a:prstGeom prst="homePlate">
            <a:avLst/>
          </a:prstGeom>
          <a:gradFill flip="none" rotWithShape="1">
            <a:gsLst>
              <a:gs pos="0">
                <a:srgbClr val="4BACC6">
                  <a:lumMod val="0"/>
                  <a:lumOff val="100000"/>
                </a:srgbClr>
              </a:gs>
              <a:gs pos="100000">
                <a:srgbClr val="1B5783"/>
              </a:gs>
            </a:gsLst>
            <a:lin ang="0" scaled="1"/>
            <a:tileRect/>
          </a:gradFill>
          <a:ln w="25400" cap="rnd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marL="3603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Calibri"/>
              </a:rPr>
              <a:t>4 – Finale </a:t>
            </a:r>
            <a:r>
              <a:rPr lang="de-DE" sz="1000" b="1" kern="0" dirty="0" err="1">
                <a:solidFill>
                  <a:prstClr val="black"/>
                </a:solidFill>
                <a:latin typeface="Calibri"/>
              </a:rPr>
              <a:t>Defossilisierung</a:t>
            </a:r>
            <a:endParaRPr lang="de-DE" sz="1000" b="1" kern="0" dirty="0">
              <a:solidFill>
                <a:prstClr val="black"/>
              </a:solidFill>
              <a:latin typeface="Calibri"/>
            </a:endParaRPr>
          </a:p>
          <a:p>
            <a:pPr marL="3603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0" dirty="0">
                <a:solidFill>
                  <a:prstClr val="black"/>
                </a:solidFill>
                <a:latin typeface="Calibri"/>
              </a:rPr>
              <a:t>Verdrängung fossiler Energieträger</a:t>
            </a:r>
          </a:p>
          <a:p>
            <a:pPr marL="3603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0" dirty="0">
                <a:solidFill>
                  <a:prstClr val="black"/>
                </a:solidFill>
                <a:latin typeface="Calibri"/>
              </a:rPr>
              <a:t>EE Importe</a:t>
            </a:r>
          </a:p>
          <a:p>
            <a:pPr marL="3603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0" dirty="0">
                <a:solidFill>
                  <a:prstClr val="black"/>
                </a:solidFill>
                <a:latin typeface="Calibri"/>
              </a:rPr>
              <a:t>Abschluss Umbau Energieversorgung</a:t>
            </a:r>
            <a:endParaRPr lang="de-DE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Richtungspfeil 132"/>
          <p:cNvSpPr/>
          <p:nvPr/>
        </p:nvSpPr>
        <p:spPr>
          <a:xfrm>
            <a:off x="3116533" y="2229356"/>
            <a:ext cx="3484249" cy="667255"/>
          </a:xfrm>
          <a:prstGeom prst="homePlate">
            <a:avLst/>
          </a:prstGeom>
          <a:gradFill flip="none" rotWithShape="1">
            <a:gsLst>
              <a:gs pos="0">
                <a:srgbClr val="4BACC6">
                  <a:lumMod val="0"/>
                  <a:lumOff val="100000"/>
                </a:srgbClr>
              </a:gs>
              <a:gs pos="100000">
                <a:srgbClr val="1B5783"/>
              </a:gs>
            </a:gsLst>
            <a:lin ang="0" scaled="1"/>
            <a:tileRect/>
          </a:gradFill>
          <a:ln w="25400" cap="rnd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marL="3603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Calibri"/>
              </a:rPr>
              <a:t>3 – Synthetische Brenn-/</a:t>
            </a:r>
            <a:r>
              <a:rPr lang="de-DE" sz="1000" b="1" kern="0" dirty="0" err="1">
                <a:solidFill>
                  <a:prstClr val="black"/>
                </a:solidFill>
                <a:latin typeface="Calibri"/>
              </a:rPr>
              <a:t>Kraftsstoffe</a:t>
            </a:r>
            <a:endParaRPr lang="de-DE" sz="1000" b="1" kern="0" dirty="0">
              <a:solidFill>
                <a:prstClr val="black"/>
              </a:solidFill>
              <a:latin typeface="Calibri"/>
            </a:endParaRPr>
          </a:p>
          <a:p>
            <a:pPr marL="3603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0" dirty="0">
                <a:solidFill>
                  <a:prstClr val="black"/>
                </a:solidFill>
                <a:latin typeface="Calibri"/>
              </a:rPr>
              <a:t>Hohe negative Residuallasten</a:t>
            </a:r>
          </a:p>
          <a:p>
            <a:pPr marL="3603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0" dirty="0">
                <a:solidFill>
                  <a:prstClr val="black"/>
                </a:solidFill>
                <a:latin typeface="Calibri"/>
              </a:rPr>
              <a:t>Umwandlung Strom in H2 und SBK</a:t>
            </a:r>
          </a:p>
          <a:p>
            <a:pPr marL="3603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0" dirty="0">
                <a:solidFill>
                  <a:prstClr val="black"/>
                </a:solidFill>
                <a:latin typeface="Calibri"/>
              </a:rPr>
              <a:t>SKB für Verkehr und Industrie</a:t>
            </a:r>
          </a:p>
        </p:txBody>
      </p:sp>
      <p:sp>
        <p:nvSpPr>
          <p:cNvPr id="134" name="Richtungspfeil 133"/>
          <p:cNvSpPr/>
          <p:nvPr/>
        </p:nvSpPr>
        <p:spPr>
          <a:xfrm>
            <a:off x="1796968" y="1436326"/>
            <a:ext cx="3144246" cy="667255"/>
          </a:xfrm>
          <a:prstGeom prst="homePlate">
            <a:avLst/>
          </a:prstGeom>
          <a:gradFill flip="none" rotWithShape="1">
            <a:gsLst>
              <a:gs pos="0">
                <a:srgbClr val="4BACC6">
                  <a:lumMod val="0"/>
                  <a:lumOff val="100000"/>
                </a:srgbClr>
              </a:gs>
              <a:gs pos="100000">
                <a:srgbClr val="1B5783"/>
              </a:gs>
            </a:gsLst>
            <a:lin ang="0" scaled="1"/>
            <a:tileRect/>
          </a:gradFill>
          <a:ln w="25400" cap="rnd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marL="355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2 – </a:t>
            </a:r>
            <a:r>
              <a:rPr lang="en-US" sz="1000" b="1" kern="0" dirty="0" err="1">
                <a:solidFill>
                  <a:prstClr val="black"/>
                </a:solidFill>
                <a:latin typeface="Calibri"/>
              </a:rPr>
              <a:t>Systemintegration</a:t>
            </a:r>
            <a:endParaRPr lang="en-US" sz="1000" b="1" kern="0" dirty="0">
              <a:solidFill>
                <a:prstClr val="black"/>
              </a:solidFill>
              <a:latin typeface="Calibri"/>
            </a:endParaRPr>
          </a:p>
          <a:p>
            <a:pPr marL="355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err="1">
                <a:solidFill>
                  <a:prstClr val="black"/>
                </a:solidFill>
                <a:latin typeface="Calibri"/>
              </a:rPr>
              <a:t>Elektrifizierung</a:t>
            </a:r>
            <a:r>
              <a:rPr lang="en-US" sz="900" kern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900" kern="0" dirty="0" err="1">
                <a:solidFill>
                  <a:prstClr val="black"/>
                </a:solidFill>
                <a:latin typeface="Calibri"/>
              </a:rPr>
              <a:t>Flexibilisierung</a:t>
            </a:r>
            <a:endParaRPr lang="en-US" sz="900" kern="0" dirty="0">
              <a:solidFill>
                <a:prstClr val="black"/>
              </a:solidFill>
              <a:latin typeface="Calibri"/>
            </a:endParaRPr>
          </a:p>
          <a:p>
            <a:pPr marL="355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err="1">
                <a:solidFill>
                  <a:prstClr val="black"/>
                </a:solidFill>
                <a:latin typeface="Calibri"/>
              </a:rPr>
              <a:t>Digitalisierung</a:t>
            </a:r>
            <a:r>
              <a:rPr lang="en-US" sz="900" kern="0" dirty="0">
                <a:solidFill>
                  <a:prstClr val="black"/>
                </a:solidFill>
                <a:latin typeface="Calibri"/>
              </a:rPr>
              <a:t>, Speicher</a:t>
            </a:r>
          </a:p>
          <a:p>
            <a:pPr marL="355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err="1">
                <a:solidFill>
                  <a:prstClr val="black"/>
                </a:solidFill>
                <a:latin typeface="Calibri"/>
              </a:rPr>
              <a:t>Entwicklung</a:t>
            </a:r>
            <a:r>
              <a:rPr lang="en-US" sz="9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900" kern="0" dirty="0" err="1">
                <a:solidFill>
                  <a:prstClr val="black"/>
                </a:solidFill>
                <a:latin typeface="Calibri"/>
              </a:rPr>
              <a:t>neuer</a:t>
            </a:r>
            <a:r>
              <a:rPr lang="en-US" sz="9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900" kern="0" dirty="0" err="1">
                <a:solidFill>
                  <a:prstClr val="black"/>
                </a:solidFill>
                <a:latin typeface="Calibri"/>
              </a:rPr>
              <a:t>Strommarkt</a:t>
            </a:r>
            <a:r>
              <a:rPr lang="en-US" sz="900" kern="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35" name="Richtungspfeil 134"/>
          <p:cNvSpPr/>
          <p:nvPr/>
        </p:nvSpPr>
        <p:spPr>
          <a:xfrm>
            <a:off x="62824" y="636058"/>
            <a:ext cx="2887746" cy="667255"/>
          </a:xfrm>
          <a:prstGeom prst="homePlate">
            <a:avLst/>
          </a:prstGeom>
          <a:gradFill flip="none" rotWithShape="1">
            <a:gsLst>
              <a:gs pos="0">
                <a:srgbClr val="4BACC6">
                  <a:lumMod val="0"/>
                  <a:lumOff val="100000"/>
                </a:srgbClr>
              </a:gs>
              <a:gs pos="100000">
                <a:srgbClr val="1B5783"/>
              </a:gs>
            </a:gsLst>
            <a:lin ang="0" scaled="1"/>
            <a:tileRect/>
          </a:gradFill>
          <a:ln w="25400" cap="rnd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marL="355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Calibri"/>
              </a:rPr>
              <a:t>1 – Basistechnologien</a:t>
            </a:r>
          </a:p>
          <a:p>
            <a:pPr marL="355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0" dirty="0">
                <a:solidFill>
                  <a:prstClr val="black"/>
                </a:solidFill>
                <a:latin typeface="Calibri"/>
              </a:rPr>
              <a:t>Entwicklung EE</a:t>
            </a:r>
          </a:p>
          <a:p>
            <a:pPr marL="355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0" dirty="0">
                <a:solidFill>
                  <a:prstClr val="black"/>
                </a:solidFill>
                <a:latin typeface="Calibri"/>
              </a:rPr>
              <a:t>Erster Ausbau EE</a:t>
            </a:r>
          </a:p>
          <a:p>
            <a:pPr marL="355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0" dirty="0">
                <a:solidFill>
                  <a:prstClr val="black"/>
                </a:solidFill>
                <a:latin typeface="Calibri"/>
              </a:rPr>
              <a:t>Entwicklung Effizienztechnologien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3B52C61-3ACF-47F5-BA48-2A8231B0C51A}"/>
              </a:ext>
            </a:extLst>
          </p:cNvPr>
          <p:cNvGrpSpPr/>
          <p:nvPr/>
        </p:nvGrpSpPr>
        <p:grpSpPr>
          <a:xfrm>
            <a:off x="6586083" y="870127"/>
            <a:ext cx="2113671" cy="769441"/>
            <a:chOff x="6738483" y="1431236"/>
            <a:chExt cx="2113671" cy="769441"/>
          </a:xfrm>
        </p:grpSpPr>
        <p:sp>
          <p:nvSpPr>
            <p:cNvPr id="136" name="Textfeld 17"/>
            <p:cNvSpPr txBox="1"/>
            <p:nvPr/>
          </p:nvSpPr>
          <p:spPr>
            <a:xfrm>
              <a:off x="6738483" y="1431236"/>
              <a:ext cx="574165" cy="76944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1B5783"/>
                  </a:solidFill>
                  <a:effectLst/>
                  <a:uLnTx/>
                  <a:uFillTx/>
                  <a:latin typeface="Calibri"/>
                  <a:ea typeface="+mn-ea"/>
                </a:rPr>
                <a:t>4</a:t>
              </a:r>
            </a:p>
          </p:txBody>
        </p:sp>
        <p:sp>
          <p:nvSpPr>
            <p:cNvPr id="137" name="Textfeld 18"/>
            <p:cNvSpPr txBox="1"/>
            <p:nvPr/>
          </p:nvSpPr>
          <p:spPr>
            <a:xfrm>
              <a:off x="7161815" y="1541628"/>
              <a:ext cx="1690339" cy="58477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-8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B5783"/>
                  </a:solidFill>
                  <a:effectLst/>
                  <a:uLnTx/>
                  <a:uFillTx/>
                  <a:latin typeface="Calibri"/>
                  <a:ea typeface="+mn-ea"/>
                </a:rPr>
                <a:t>Phasen der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kern="0" dirty="0">
                  <a:solidFill>
                    <a:srgbClr val="1B5783"/>
                  </a:solidFill>
                  <a:latin typeface="Calibri"/>
                  <a:ea typeface="+mn-ea"/>
                </a:rPr>
                <a:t>Energiewende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B5783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sp>
        <p:nvSpPr>
          <p:cNvPr id="167" name="Richtungspfeil 166"/>
          <p:cNvSpPr/>
          <p:nvPr/>
        </p:nvSpPr>
        <p:spPr>
          <a:xfrm>
            <a:off x="106346" y="4701524"/>
            <a:ext cx="7461937" cy="157240"/>
          </a:xfrm>
          <a:prstGeom prst="homePlate">
            <a:avLst/>
          </a:prstGeom>
          <a:solidFill>
            <a:srgbClr val="1B5783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schemeClr val="bg1"/>
                </a:solidFill>
                <a:latin typeface="Calibri"/>
              </a:rPr>
              <a:t>Kontinuierliche Technologieentwicklung und steigende Energieeffizienz</a:t>
            </a:r>
          </a:p>
        </p:txBody>
      </p:sp>
      <p:sp>
        <p:nvSpPr>
          <p:cNvPr id="168" name="Richtungspfeil 167"/>
          <p:cNvSpPr/>
          <p:nvPr/>
        </p:nvSpPr>
        <p:spPr>
          <a:xfrm>
            <a:off x="106346" y="4912150"/>
            <a:ext cx="7461938" cy="157240"/>
          </a:xfrm>
          <a:prstGeom prst="homePlat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rgbClr val="1B5783">
                  <a:alpha val="70000"/>
                </a:srgbClr>
              </a:gs>
            </a:gsLst>
            <a:lin ang="0" scaled="0"/>
            <a:tileRect/>
          </a:gradFill>
          <a:ln w="25400" cap="rnd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Calibri"/>
              </a:rPr>
              <a:t>Zunehmende </a:t>
            </a:r>
            <a:r>
              <a:rPr lang="de-DE" sz="1000" b="1" kern="0" dirty="0" err="1">
                <a:solidFill>
                  <a:prstClr val="black"/>
                </a:solidFill>
                <a:latin typeface="Calibri"/>
              </a:rPr>
              <a:t>Sektorkopplung</a:t>
            </a:r>
            <a:endParaRPr lang="de-DE" sz="10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Textfeld 51"/>
          <p:cNvSpPr txBox="1"/>
          <p:nvPr/>
        </p:nvSpPr>
        <p:spPr>
          <a:xfrm>
            <a:off x="2206196" y="943378"/>
            <a:ext cx="653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 sz="1000" b="1" dirty="0">
                <a:solidFill>
                  <a:schemeClr val="bg1"/>
                </a:solidFill>
                <a:latin typeface="Calibri"/>
                <a:ea typeface="+mn-ea"/>
              </a:rPr>
              <a:t> - 25 %</a:t>
            </a:r>
          </a:p>
        </p:txBody>
      </p:sp>
      <p:sp>
        <p:nvSpPr>
          <p:cNvPr id="170" name="Textfeld 53"/>
          <p:cNvSpPr txBox="1"/>
          <p:nvPr/>
        </p:nvSpPr>
        <p:spPr>
          <a:xfrm>
            <a:off x="3924281" y="1846725"/>
            <a:ext cx="900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 sz="1000" b="1" dirty="0">
                <a:solidFill>
                  <a:schemeClr val="bg1"/>
                </a:solidFill>
                <a:latin typeface="Calibri"/>
                <a:ea typeface="+mn-ea"/>
              </a:rPr>
              <a:t>- 25 - 55 %</a:t>
            </a:r>
          </a:p>
        </p:txBody>
      </p:sp>
      <p:sp>
        <p:nvSpPr>
          <p:cNvPr id="171" name="Textfeld 55"/>
          <p:cNvSpPr txBox="1"/>
          <p:nvPr/>
        </p:nvSpPr>
        <p:spPr>
          <a:xfrm>
            <a:off x="5451540" y="2633743"/>
            <a:ext cx="1068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 sz="1000" b="1" dirty="0">
                <a:solidFill>
                  <a:schemeClr val="bg1"/>
                </a:solidFill>
                <a:latin typeface="Calibri"/>
                <a:ea typeface="+mn-ea"/>
              </a:rPr>
              <a:t>- 55 - 85 %</a:t>
            </a:r>
          </a:p>
        </p:txBody>
      </p:sp>
      <p:sp>
        <p:nvSpPr>
          <p:cNvPr id="172" name="Textfeld 57"/>
          <p:cNvSpPr txBox="1"/>
          <p:nvPr/>
        </p:nvSpPr>
        <p:spPr>
          <a:xfrm>
            <a:off x="7228605" y="3444493"/>
            <a:ext cx="1098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 sz="1000" b="1" dirty="0">
                <a:solidFill>
                  <a:schemeClr val="bg1"/>
                </a:solidFill>
                <a:latin typeface="Calibri"/>
                <a:ea typeface="+mn-ea"/>
              </a:rPr>
              <a:t>- 85 - 100 %</a:t>
            </a:r>
          </a:p>
        </p:txBody>
      </p:sp>
      <p:sp>
        <p:nvSpPr>
          <p:cNvPr id="173" name="Rechteck 172"/>
          <p:cNvSpPr/>
          <p:nvPr/>
        </p:nvSpPr>
        <p:spPr>
          <a:xfrm>
            <a:off x="7646767" y="4701065"/>
            <a:ext cx="1299383" cy="368325"/>
          </a:xfrm>
          <a:prstGeom prst="rect">
            <a:avLst/>
          </a:prstGeom>
          <a:solidFill>
            <a:srgbClr val="1B5783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-84" charset="-128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white"/>
                </a:solidFill>
                <a:latin typeface="Calibri"/>
              </a:rPr>
              <a:t>Integriertes Energiesystem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BAEE377-5F8D-41BD-B149-9502367CC503}"/>
              </a:ext>
            </a:extLst>
          </p:cNvPr>
          <p:cNvGrpSpPr/>
          <p:nvPr/>
        </p:nvGrpSpPr>
        <p:grpSpPr>
          <a:xfrm>
            <a:off x="451319" y="4062999"/>
            <a:ext cx="744099" cy="578390"/>
            <a:chOff x="451276" y="4070247"/>
            <a:chExt cx="744099" cy="57839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A23B148-6A3A-4FA4-A6F6-7DEA0499D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1276" y="4399188"/>
              <a:ext cx="261938" cy="238125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0E1E22A-2D1F-4B44-B03B-5071465E8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4999" y="4470625"/>
              <a:ext cx="214313" cy="166688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624F71A-21E7-4611-9346-CE509E6C3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1062" y="4339074"/>
              <a:ext cx="214313" cy="309563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E77ADAB9-4F14-4933-98F5-357EE0F88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9425" y="4070247"/>
              <a:ext cx="238125" cy="333375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84D0EAA-7D37-495B-B41C-6B72265B9226}"/>
              </a:ext>
            </a:extLst>
          </p:cNvPr>
          <p:cNvGrpSpPr/>
          <p:nvPr/>
        </p:nvGrpSpPr>
        <p:grpSpPr>
          <a:xfrm>
            <a:off x="1860281" y="3980400"/>
            <a:ext cx="999765" cy="647014"/>
            <a:chOff x="1956373" y="3967103"/>
            <a:chExt cx="999765" cy="647014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A2CFCBE5-5191-4D00-BA4A-85361476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56373" y="4364668"/>
              <a:ext cx="261938" cy="238125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C067E61D-E3CF-4821-9E95-5DFF530DB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40096" y="4436105"/>
              <a:ext cx="214313" cy="166688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87F0855E-FF1C-465C-95FC-4BA650A75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41825" y="4304554"/>
              <a:ext cx="214313" cy="309563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E30ABCD8-0C45-4800-8655-B8B844867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21033" y="4070247"/>
              <a:ext cx="238125" cy="333375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5C015A15-4314-4F71-AFE4-1EFB9E68D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99652" y="4436105"/>
              <a:ext cx="214313" cy="166688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257D0DB8-6B00-48A3-9230-FBA5B52B0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52014" y="3967103"/>
              <a:ext cx="238125" cy="333375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E43A0A17-5134-4665-B946-0121C5CD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85077" y="4070938"/>
              <a:ext cx="238125" cy="333375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569FB7E-497C-4AC7-902D-072739ACB947}"/>
              </a:ext>
            </a:extLst>
          </p:cNvPr>
          <p:cNvGrpSpPr/>
          <p:nvPr/>
        </p:nvGrpSpPr>
        <p:grpSpPr>
          <a:xfrm>
            <a:off x="3363586" y="3967827"/>
            <a:ext cx="1495072" cy="647014"/>
            <a:chOff x="3610699" y="3936622"/>
            <a:chExt cx="1495072" cy="647014"/>
          </a:xfrm>
        </p:grpSpPr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EF9540E5-6F0E-4B3C-B9EA-37E397FB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10699" y="4334187"/>
              <a:ext cx="261938" cy="238125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DCE40526-1F28-4DAF-B16A-90D800ADF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94422" y="4405624"/>
              <a:ext cx="214313" cy="166688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1AEB6E38-A9D3-4079-A4E0-4B60317A9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91458" y="4274073"/>
              <a:ext cx="214313" cy="309563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CA6069B3-4641-4BB4-8E8F-4A90975CB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75359" y="4039766"/>
              <a:ext cx="238125" cy="333375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D2EF5B19-63EC-4C9F-8A5E-6F835DC5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53978" y="4405624"/>
              <a:ext cx="214313" cy="166688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D001ACC5-A62A-46B4-B2F5-BEC46CD07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06340" y="3936622"/>
              <a:ext cx="238125" cy="333375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8410020C-B75A-4EE3-845E-6D6617ACD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39403" y="4040457"/>
              <a:ext cx="238125" cy="333375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CEA2F945-9AE4-4963-A13D-0BB830E32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93186" y="4405624"/>
              <a:ext cx="214313" cy="166688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5AB3112B-3CEA-4017-8F5C-9DD13473A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45599" y="4405624"/>
              <a:ext cx="214313" cy="166688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EB075448-73B4-47B3-AC72-4DD4C56C6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97961" y="3936622"/>
              <a:ext cx="238125" cy="333375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9B0690CD-57D7-4116-BB6C-19C5AC0A0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31024" y="4040457"/>
              <a:ext cx="238125" cy="333375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07B9140-4C1C-41EC-9341-9E3272AFF7A6}"/>
              </a:ext>
            </a:extLst>
          </p:cNvPr>
          <p:cNvGrpSpPr/>
          <p:nvPr/>
        </p:nvGrpSpPr>
        <p:grpSpPr>
          <a:xfrm>
            <a:off x="4936447" y="3980733"/>
            <a:ext cx="1966565" cy="649332"/>
            <a:chOff x="5625244" y="3931922"/>
            <a:chExt cx="1966565" cy="649332"/>
          </a:xfrm>
        </p:grpSpPr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170E909A-573D-4162-B719-4119C8EB0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25244" y="4331805"/>
              <a:ext cx="261938" cy="238125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C6A2C7F7-5D62-4E6C-9BF2-B538AD487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08967" y="4403242"/>
              <a:ext cx="214313" cy="166688"/>
            </a:xfrm>
            <a:prstGeom prst="rect">
              <a:avLst/>
            </a:prstGeom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889EB502-5BE1-4BBC-A825-1F729422D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77496" y="4271691"/>
              <a:ext cx="214313" cy="309563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07F9A6B2-0223-4393-847C-DBABF4C8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89904" y="4037384"/>
              <a:ext cx="238125" cy="333375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F2C77128-F41F-4F23-B4EB-4D630A09C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68523" y="4403242"/>
              <a:ext cx="214313" cy="166688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B22F45D4-9F37-4AD7-A242-44538D163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20885" y="3934240"/>
              <a:ext cx="238125" cy="333375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3BE46DDA-CC69-419C-A949-24501081A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53948" y="4038075"/>
              <a:ext cx="238125" cy="333375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7FB32545-A91D-4441-9315-4866B0B6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07731" y="4403242"/>
              <a:ext cx="214313" cy="166688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C3BAB480-B30B-42CE-A815-FBC044722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60144" y="4403242"/>
              <a:ext cx="214313" cy="166688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FB9D0A80-9A48-47E6-9058-5C11FBC06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12506" y="3934240"/>
              <a:ext cx="238125" cy="333375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700F5D7A-5D1C-4770-B45C-8B8F13057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45569" y="4038075"/>
              <a:ext cx="238125" cy="333375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A42C4D3A-9A16-42B8-9289-9B2C62359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91786" y="4400924"/>
              <a:ext cx="214313" cy="166688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FBEADA0F-0431-436B-A832-A6D2F7A5C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44199" y="4400924"/>
              <a:ext cx="214313" cy="166688"/>
            </a:xfrm>
            <a:prstGeom prst="rect">
              <a:avLst/>
            </a:prstGeom>
          </p:spPr>
        </p:pic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BE8AD522-3F81-4833-AFF7-7EA9F3E78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96561" y="3931922"/>
              <a:ext cx="238125" cy="333375"/>
            </a:xfrm>
            <a:prstGeom prst="rect">
              <a:avLst/>
            </a:prstGeom>
          </p:spPr>
        </p:pic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2FCDB414-482E-4C6A-AD6D-4A517956F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29624" y="4035757"/>
              <a:ext cx="238125" cy="333375"/>
            </a:xfrm>
            <a:prstGeom prst="rect">
              <a:avLst/>
            </a:prstGeom>
          </p:spPr>
        </p:pic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8D264F26-045E-4051-A1C7-188F1C2C2E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91060" y="3135486"/>
            <a:ext cx="428625" cy="333375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256D81E9-B65C-4A58-8DC6-358A1AD944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28931" y="2300552"/>
            <a:ext cx="428625" cy="333375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983F9C71-F7F6-4A5F-8D65-2389F5BA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46073" y="1529435"/>
            <a:ext cx="428625" cy="333375"/>
          </a:xfrm>
          <a:prstGeom prst="rect">
            <a:avLst/>
          </a:prstGeom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D3DD8C3F-2A26-4895-A0AB-8E5F723AEB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3539" y="716378"/>
            <a:ext cx="4286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7999" y="927581"/>
            <a:ext cx="8417583" cy="394604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dirty="0"/>
              <a:t>Zentrales Steuerungsinstrument: </a:t>
            </a:r>
            <a:br>
              <a:rPr lang="de-DE" dirty="0"/>
            </a:br>
            <a:r>
              <a:rPr lang="de-DE" dirty="0"/>
              <a:t>	</a:t>
            </a:r>
            <a:r>
              <a:rPr lang="de-DE" b="1" dirty="0"/>
              <a:t>einheitlicher, ausreichend hoher CO</a:t>
            </a:r>
            <a:r>
              <a:rPr lang="de-DE" b="1" baseline="-25000" dirty="0"/>
              <a:t>2</a:t>
            </a:r>
            <a:r>
              <a:rPr lang="de-DE" b="1" dirty="0"/>
              <a:t>-Preis auf alle Emissionen </a:t>
            </a:r>
            <a:r>
              <a:rPr lang="de-DE" dirty="0"/>
              <a:t>(Sektoren-übergreifend)</a:t>
            </a:r>
          </a:p>
          <a:p>
            <a:pPr>
              <a:spcBef>
                <a:spcPts val="1000"/>
              </a:spcBef>
            </a:pPr>
            <a:r>
              <a:rPr lang="de-DE" dirty="0"/>
              <a:t>Gleichzeitig: </a:t>
            </a:r>
            <a:r>
              <a:rPr lang="de-DE" b="1" dirty="0"/>
              <a:t>Reform</a:t>
            </a:r>
            <a:r>
              <a:rPr lang="de-DE" dirty="0"/>
              <a:t> des bestehenden Systems an Entgelten, Steuern, Abgaben, Umlagen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de-DE" dirty="0">
                <a:solidFill>
                  <a:schemeClr val="tx2"/>
                </a:solidFill>
              </a:rPr>
              <a:t>		</a:t>
            </a:r>
            <a:r>
              <a:rPr lang="de-DE" dirty="0">
                <a:solidFill>
                  <a:schemeClr val="tx2"/>
                </a:solidFill>
                <a:sym typeface="Wingdings" panose="05000000000000000000" pitchFamily="2" charset="2"/>
              </a:rPr>
              <a:t> „</a:t>
            </a:r>
            <a:r>
              <a:rPr lang="de-DE" b="1" i="1" dirty="0">
                <a:solidFill>
                  <a:schemeClr val="tx2"/>
                </a:solidFill>
              </a:rPr>
              <a:t>Level </a:t>
            </a:r>
            <a:r>
              <a:rPr lang="de-DE" b="1" i="1" dirty="0" err="1">
                <a:solidFill>
                  <a:schemeClr val="tx2"/>
                </a:solidFill>
              </a:rPr>
              <a:t>Playing</a:t>
            </a:r>
            <a:r>
              <a:rPr lang="de-DE" b="1" i="1" dirty="0">
                <a:solidFill>
                  <a:schemeClr val="tx2"/>
                </a:solidFill>
              </a:rPr>
              <a:t> Field“ </a:t>
            </a:r>
            <a:r>
              <a:rPr lang="de-DE" dirty="0">
                <a:solidFill>
                  <a:schemeClr val="tx2"/>
                </a:solidFill>
              </a:rPr>
              <a:t>für alle Energieträger am Markt</a:t>
            </a:r>
          </a:p>
          <a:p>
            <a:pPr>
              <a:spcBef>
                <a:spcPts val="1000"/>
              </a:spcBef>
            </a:pPr>
            <a:r>
              <a:rPr lang="de-DE" b="1" dirty="0"/>
              <a:t>Ergänzende Maßnahmen </a:t>
            </a:r>
            <a:r>
              <a:rPr lang="de-DE" dirty="0"/>
              <a:t>teilweise erforderlich, um </a:t>
            </a:r>
            <a:r>
              <a:rPr lang="de-DE" b="1" dirty="0"/>
              <a:t>Marktversagen </a:t>
            </a:r>
            <a:r>
              <a:rPr lang="de-DE" dirty="0"/>
              <a:t>zu kompensieren</a:t>
            </a:r>
          </a:p>
          <a:p>
            <a:pPr marL="457200" lvl="1" indent="0">
              <a:spcBef>
                <a:spcPts val="1000"/>
              </a:spcBef>
              <a:spcAft>
                <a:spcPts val="1200"/>
              </a:spcAft>
              <a:buNone/>
            </a:pPr>
            <a:r>
              <a:rPr lang="de-DE" dirty="0">
                <a:solidFill>
                  <a:schemeClr val="tx1"/>
                </a:solidFill>
              </a:rPr>
              <a:t>Dazu gehören: finanzielle Anreize (Investitionszuschüsse, Steuererleichterungen, Marktanreizprogramme), staatliche Ko-Finanzierung von Infrastrukturen, ordnungsrechtliche Vorgaben (bspw. Emissionsgrenzwerte im Verkehr, bei Heizungstechnologien), Forschungs- und Entwicklungsförderung, Informations- und Beratungsangebote</a:t>
            </a:r>
          </a:p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de-DE" dirty="0"/>
              <a:t>Für langfristige Investitionen in klimafreundliche Technologien ist eine hohe </a:t>
            </a:r>
            <a:r>
              <a:rPr lang="de-DE" b="1" dirty="0"/>
              <a:t>Planungssicherheit </a:t>
            </a:r>
            <a:r>
              <a:rPr lang="de-DE" dirty="0"/>
              <a:t>entscheidend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b="1" dirty="0"/>
              <a:t>Verbindlichkeit der Klimaschutzziele </a:t>
            </a:r>
            <a:r>
              <a:rPr lang="de-DE" dirty="0"/>
              <a:t>wichtig</a:t>
            </a:r>
            <a:r>
              <a:rPr lang="de-DE" b="1" dirty="0"/>
              <a:t>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Wichtige Steuerungsinstrumente</a:t>
            </a:r>
          </a:p>
        </p:txBody>
      </p:sp>
    </p:spTree>
    <p:extLst>
      <p:ext uri="{BB962C8B-B14F-4D97-AF65-F5344CB8AC3E}">
        <p14:creationId xmlns:p14="http://schemas.microsoft.com/office/powerpoint/2010/main" val="144239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b="1" dirty="0"/>
              <a:t>Energiewende</a:t>
            </a:r>
            <a:r>
              <a:rPr lang="de-DE" dirty="0"/>
              <a:t> ist </a:t>
            </a:r>
            <a:r>
              <a:rPr lang="de-DE" b="1" dirty="0"/>
              <a:t>technisch machbar</a:t>
            </a:r>
            <a:r>
              <a:rPr lang="de-DE" dirty="0"/>
              <a:t>. Ein </a:t>
            </a:r>
            <a:r>
              <a:rPr lang="de-DE" b="1" dirty="0"/>
              <a:t>ganzheitlicher Ansatz </a:t>
            </a:r>
            <a:r>
              <a:rPr lang="de-DE" dirty="0"/>
              <a:t>und eine </a:t>
            </a:r>
            <a:r>
              <a:rPr lang="de-DE" b="1" dirty="0"/>
              <a:t>stärkere Kopplung der Sektoren </a:t>
            </a:r>
            <a:r>
              <a:rPr lang="de-DE" dirty="0"/>
              <a:t>ist dafür notwendig</a:t>
            </a:r>
          </a:p>
          <a:p>
            <a:pPr>
              <a:spcAft>
                <a:spcPts val="600"/>
              </a:spcAft>
            </a:pPr>
            <a:r>
              <a:rPr lang="de-DE" dirty="0"/>
              <a:t>Energiewende ist </a:t>
            </a:r>
            <a:r>
              <a:rPr lang="de-DE" b="1" dirty="0"/>
              <a:t>generationen-übergreifendes gesellschaftliches Großprojekt</a:t>
            </a:r>
          </a:p>
          <a:p>
            <a:pPr>
              <a:spcAft>
                <a:spcPts val="600"/>
              </a:spcAft>
            </a:pPr>
            <a:r>
              <a:rPr lang="de-DE" b="1" dirty="0"/>
              <a:t>Ehrlichkeit zu den Kosten</a:t>
            </a:r>
            <a:r>
              <a:rPr lang="de-DE" dirty="0"/>
              <a:t>: im Mittel bis 2050 rund 1-2 % des heutigen BIP; 	</a:t>
            </a:r>
            <a:r>
              <a:rPr lang="de-DE" u="sng" dirty="0"/>
              <a:t>aber</a:t>
            </a:r>
            <a:r>
              <a:rPr lang="de-DE" dirty="0"/>
              <a:t>: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Schaffung lokaler </a:t>
            </a:r>
            <a:r>
              <a:rPr lang="de-DE" b="1" dirty="0"/>
              <a:t>Wertschöpfung</a:t>
            </a:r>
            <a:r>
              <a:rPr lang="de-DE" dirty="0"/>
              <a:t> und </a:t>
            </a:r>
            <a:r>
              <a:rPr lang="de-DE" b="1" dirty="0"/>
              <a:t>Beschäftigungseffekte </a:t>
            </a:r>
            <a:r>
              <a:rPr lang="de-DE" dirty="0"/>
              <a:t>(volkswirtschaftliche Effekte)</a:t>
            </a:r>
          </a:p>
          <a:p>
            <a:pPr lvl="1">
              <a:spcAft>
                <a:spcPts val="600"/>
              </a:spcAft>
            </a:pPr>
            <a:r>
              <a:rPr lang="de-DE" b="1" dirty="0"/>
              <a:t>Chancen für Hochtechnologie- und Exportland</a:t>
            </a:r>
          </a:p>
          <a:p>
            <a:pPr>
              <a:spcAft>
                <a:spcPts val="600"/>
              </a:spcAft>
            </a:pPr>
            <a:r>
              <a:rPr lang="de-DE" dirty="0"/>
              <a:t>Gesellschaftliche Übereinkunft zur </a:t>
            </a:r>
            <a:r>
              <a:rPr lang="de-DE" b="1" dirty="0"/>
              <a:t>Priorisierung der Emissionsminderungen</a:t>
            </a:r>
            <a:r>
              <a:rPr lang="de-DE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solidFill>
                  <a:schemeClr val="tx2"/>
                </a:solidFill>
                <a:sym typeface="Wingdings" panose="05000000000000000000" pitchFamily="2" charset="2"/>
              </a:rPr>
              <a:t>	 glaubwürdige Haltung der Politik</a:t>
            </a:r>
            <a:endParaRPr lang="de-DE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de-DE" b="1"/>
              <a:t>Hoher </a:t>
            </a:r>
            <a:r>
              <a:rPr lang="de-DE" b="1" dirty="0"/>
              <a:t>Zeitdruck: </a:t>
            </a:r>
            <a:r>
              <a:rPr lang="de-DE" dirty="0"/>
              <a:t>kurzfristiger Handlungsbedarf bereits heute; 2030 als kritischer Weichenpunkt wegen technischen Lebensdauern, Planungs- und Investitionszeiten (Gefahr: „Lock-In-Effekte“)</a:t>
            </a:r>
            <a:endParaRPr lang="de-DE" b="1" dirty="0"/>
          </a:p>
          <a:p>
            <a:pPr>
              <a:spcAft>
                <a:spcPts val="600"/>
              </a:spcAft>
            </a:pPr>
            <a:r>
              <a:rPr lang="de-DE" dirty="0"/>
              <a:t>Wirksamer </a:t>
            </a:r>
            <a:r>
              <a:rPr lang="de-DE" b="1" dirty="0"/>
              <a:t>Preis für CO</a:t>
            </a:r>
            <a:r>
              <a:rPr lang="de-DE" b="1" baseline="-25000" dirty="0"/>
              <a:t>2</a:t>
            </a:r>
            <a:r>
              <a:rPr lang="de-DE" b="1" dirty="0"/>
              <a:t>-Emissionen über alle Sektoren </a:t>
            </a:r>
            <a:r>
              <a:rPr lang="de-DE" dirty="0"/>
              <a:t>ist das zentrale Instrument für eine technologieoffene und marktwirtschaftliche Steuerung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233952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Geschäftsstelle Energiesysteme der Zukunft</a:t>
            </a:r>
          </a:p>
          <a:p>
            <a:pPr>
              <a:spcBef>
                <a:spcPts val="600"/>
              </a:spcBef>
            </a:pPr>
            <a: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Cyril Stephanos</a:t>
            </a:r>
          </a:p>
          <a:p>
            <a: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Stellvertretender Leite der Geschäftsstelle</a:t>
            </a:r>
          </a:p>
          <a:p>
            <a:pPr>
              <a:spcBef>
                <a:spcPts val="600"/>
              </a:spcBef>
            </a:pPr>
            <a: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Markgrafenstraße 22</a:t>
            </a:r>
          </a:p>
          <a:p>
            <a:pPr>
              <a:spcAft>
                <a:spcPts val="600"/>
              </a:spcAft>
            </a:pPr>
            <a: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10117 Berlin</a:t>
            </a:r>
          </a:p>
          <a:p>
            <a: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 +49(0)30 206 3096-67</a:t>
            </a:r>
          </a:p>
          <a:p>
            <a: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stephanos@acatech.de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27857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os\Desktop\bm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77" y="4278488"/>
            <a:ext cx="1435100" cy="7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04800" y="635564"/>
            <a:ext cx="273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ESYS bündelt </a:t>
            </a:r>
            <a:r>
              <a:rPr lang="de-DE" b="1" dirty="0"/>
              <a:t>Expertise aus der Energieforschung </a:t>
            </a:r>
            <a:r>
              <a:rPr lang="de-DE" dirty="0"/>
              <a:t>in Deutschland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8642" y="1833086"/>
            <a:ext cx="2654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Etwa </a:t>
            </a:r>
            <a:r>
              <a:rPr lang="de-DE" b="1" dirty="0"/>
              <a:t>100 Expertinnen und Experten </a:t>
            </a:r>
            <a:r>
              <a:rPr lang="de-DE" dirty="0"/>
              <a:t>aus der akademischen und unternehmensseitigen Forschung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994400" y="1514442"/>
            <a:ext cx="295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Interdisziplinäre Arbeitsgruppen</a:t>
            </a:r>
            <a:r>
              <a:rPr lang="de-DE" dirty="0"/>
              <a:t> erarbeiten </a:t>
            </a:r>
            <a:r>
              <a:rPr lang="de-DE" b="1" dirty="0"/>
              <a:t>Handlungsoptionen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19642" y="3632157"/>
            <a:ext cx="18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Projektphase</a:t>
            </a:r>
          </a:p>
          <a:p>
            <a:r>
              <a:rPr lang="de-DE" dirty="0"/>
              <a:t>Förderer: BMBF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956300" y="2799302"/>
            <a:ext cx="314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 </a:t>
            </a:r>
            <a:r>
              <a:rPr lang="de-DE" b="1" dirty="0"/>
              <a:t>Dialogformaten</a:t>
            </a:r>
            <a:r>
              <a:rPr lang="de-DE" dirty="0"/>
              <a:t> werden die Positionen von Akteuren der Energiewende erhoben</a:t>
            </a:r>
          </a:p>
        </p:txBody>
      </p:sp>
      <p:pic>
        <p:nvPicPr>
          <p:cNvPr id="15" name="Picture 2" descr="G:\02 Energie, Ressourcen, Nachhaltigkeit\02 Projekte\2 Laufende\ESYS-II\04 Kommunikation\07_Basispräsentation\Bilder\Arbeitsgrup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2243" y="120596"/>
            <a:ext cx="2830240" cy="130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19D2BAE-A25F-439D-967B-3A94F0BB8ABF}"/>
              </a:ext>
            </a:extLst>
          </p:cNvPr>
          <p:cNvGrpSpPr/>
          <p:nvPr/>
        </p:nvGrpSpPr>
        <p:grpSpPr>
          <a:xfrm>
            <a:off x="3206750" y="1942936"/>
            <a:ext cx="2730500" cy="1322409"/>
            <a:chOff x="3225800" y="2211291"/>
            <a:chExt cx="2730500" cy="1322409"/>
          </a:xfrm>
        </p:grpSpPr>
        <p:sp>
          <p:nvSpPr>
            <p:cNvPr id="12" name="Textfeld 11"/>
            <p:cNvSpPr txBox="1"/>
            <p:nvPr/>
          </p:nvSpPr>
          <p:spPr>
            <a:xfrm>
              <a:off x="3225800" y="2610370"/>
              <a:ext cx="2730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/>
                <a:t>Akademienprojekt</a:t>
              </a:r>
              <a:r>
                <a:rPr lang="de-DE" b="1" dirty="0"/>
                <a:t> „Energiesysteme der Zukunft“ (ESYS)</a:t>
              </a:r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CBCAF58E-C78D-4D83-BA65-1B6745F41815}"/>
                </a:ext>
              </a:extLst>
            </p:cNvPr>
            <p:cNvGrpSpPr/>
            <p:nvPr/>
          </p:nvGrpSpPr>
          <p:grpSpPr>
            <a:xfrm>
              <a:off x="3465687" y="2211291"/>
              <a:ext cx="2250726" cy="324855"/>
              <a:chOff x="3506859" y="2211291"/>
              <a:chExt cx="2250726" cy="324855"/>
            </a:xfrm>
          </p:grpSpPr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DC1FD4FF-7083-4FCC-BF50-6262EF60A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06859" y="2211291"/>
                <a:ext cx="612000" cy="292043"/>
              </a:xfrm>
              <a:prstGeom prst="rect">
                <a:avLst/>
              </a:prstGeom>
            </p:spPr>
          </p:pic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45AE545F-459C-432C-AB4E-08CD58F89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5585" y="2271415"/>
                <a:ext cx="612000" cy="151810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671310E3-6F67-4955-AE95-14E5E9713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26222" y="2281401"/>
                <a:ext cx="612000" cy="254745"/>
              </a:xfrm>
              <a:prstGeom prst="rect">
                <a:avLst/>
              </a:prstGeom>
            </p:spPr>
          </p:pic>
        </p:grpSp>
      </p:grpSp>
      <p:pic>
        <p:nvPicPr>
          <p:cNvPr id="19" name="Picture 6" descr="http://www.acatech.de/typo3temp/pics/b18b35f4a7.jpg">
            <a:extLst>
              <a:ext uri="{FF2B5EF4-FFF2-40B4-BE49-F238E27FC236}">
                <a16:creationId xmlns:a16="http://schemas.microsoft.com/office/drawing/2014/main" id="{A17FCD78-9522-4F45-B631-33022262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637" y="3559249"/>
            <a:ext cx="2268000" cy="151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3E99DC-6847-4560-8074-8CE3B21BD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de-DE" sz="1400" b="1" dirty="0"/>
              <a:t>Leitfrage: Wie kann die Energieversorgung umgestaltet werden, </a:t>
            </a:r>
          </a:p>
          <a:p>
            <a:pPr marL="0" indent="0">
              <a:buNone/>
            </a:pPr>
            <a:r>
              <a:rPr lang="de-DE" sz="1400" b="1" dirty="0"/>
              <a:t>damit Deutschland seine Klimaziele erreicht?</a:t>
            </a:r>
          </a:p>
          <a:p>
            <a:pPr marL="0" indent="0">
              <a:buNone/>
            </a:pPr>
            <a:endParaRPr lang="en-US" sz="1400" b="1" dirty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400" b="1" dirty="0" err="1">
                <a:sym typeface="Wingdings" panose="05000000000000000000" pitchFamily="2" charset="2"/>
              </a:rPr>
              <a:t>Interdisziplinäre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ym typeface="Wingdings" panose="05000000000000000000" pitchFamily="2" charset="2"/>
              </a:rPr>
              <a:t>Arbeitsgruppe</a:t>
            </a:r>
            <a:r>
              <a:rPr lang="en-US" sz="1400" dirty="0">
                <a:sym typeface="Wingdings" panose="05000000000000000000" pitchFamily="2" charset="2"/>
              </a:rPr>
              <a:t>: </a:t>
            </a:r>
            <a:r>
              <a:rPr lang="en-US" sz="1400" dirty="0" err="1">
                <a:sym typeface="Wingdings" panose="05000000000000000000" pitchFamily="2" charset="2"/>
              </a:rPr>
              <a:t>Expertinnen</a:t>
            </a:r>
            <a:r>
              <a:rPr lang="en-US" sz="1400" dirty="0">
                <a:sym typeface="Wingdings" panose="05000000000000000000" pitchFamily="2" charset="2"/>
              </a:rPr>
              <a:t> und </a:t>
            </a:r>
            <a:r>
              <a:rPr lang="en-US" sz="1400" dirty="0" err="1">
                <a:sym typeface="Wingdings" panose="05000000000000000000" pitchFamily="2" charset="2"/>
              </a:rPr>
              <a:t>Experten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aus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br>
              <a:rPr lang="en-US" sz="1400" dirty="0">
                <a:sym typeface="Wingdings" panose="05000000000000000000" pitchFamily="2" charset="2"/>
              </a:rPr>
            </a:br>
            <a:r>
              <a:rPr lang="en-US" sz="1400" dirty="0" err="1">
                <a:sym typeface="Wingdings" panose="05000000000000000000" pitchFamily="2" charset="2"/>
              </a:rPr>
              <a:t>technischen</a:t>
            </a:r>
            <a:r>
              <a:rPr lang="en-US" sz="1400" dirty="0">
                <a:sym typeface="Wingdings" panose="05000000000000000000" pitchFamily="2" charset="2"/>
              </a:rPr>
              <a:t> / </a:t>
            </a:r>
            <a:r>
              <a:rPr lang="en-US" sz="1400" dirty="0" err="1">
                <a:sym typeface="Wingdings" panose="05000000000000000000" pitchFamily="2" charset="2"/>
              </a:rPr>
              <a:t>naturwissenschaftlichen</a:t>
            </a:r>
            <a:r>
              <a:rPr lang="en-US" sz="1400" dirty="0">
                <a:sym typeface="Wingdings" panose="05000000000000000000" pitchFamily="2" charset="2"/>
              </a:rPr>
              <a:t>, </a:t>
            </a:r>
            <a:r>
              <a:rPr lang="en-US" sz="1400" dirty="0" err="1">
                <a:sym typeface="Wingdings" panose="05000000000000000000" pitchFamily="2" charset="2"/>
              </a:rPr>
              <a:t>ökonomischen</a:t>
            </a:r>
            <a:r>
              <a:rPr lang="en-US" sz="1400" dirty="0">
                <a:sym typeface="Wingdings" panose="05000000000000000000" pitchFamily="2" charset="2"/>
              </a:rPr>
              <a:t> und</a:t>
            </a:r>
            <a:br>
              <a:rPr lang="en-US" sz="1400" dirty="0">
                <a:sym typeface="Wingdings" panose="05000000000000000000" pitchFamily="2" charset="2"/>
              </a:rPr>
            </a:br>
            <a:r>
              <a:rPr lang="en-US" sz="1400" dirty="0" err="1">
                <a:sym typeface="Wingdings" panose="05000000000000000000" pitchFamily="2" charset="2"/>
              </a:rPr>
              <a:t>sozialwissenschaftlichen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Fächern</a:t>
            </a:r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400" b="1" dirty="0" err="1"/>
              <a:t>Methodik</a:t>
            </a:r>
            <a:endParaRPr lang="en-US" sz="1400" b="1" dirty="0"/>
          </a:p>
          <a:p>
            <a:r>
              <a:rPr lang="en-US" sz="1400" dirty="0" err="1"/>
              <a:t>Bewerten</a:t>
            </a:r>
            <a:r>
              <a:rPr lang="en-US" sz="1400" dirty="0"/>
              <a:t> der </a:t>
            </a:r>
            <a:r>
              <a:rPr lang="en-US" sz="1400" b="1" dirty="0" err="1"/>
              <a:t>technischen</a:t>
            </a:r>
            <a:r>
              <a:rPr lang="en-US" sz="1400" b="1" dirty="0"/>
              <a:t> </a:t>
            </a:r>
            <a:r>
              <a:rPr lang="en-US" sz="1400" b="1" dirty="0" err="1"/>
              <a:t>Optionen</a:t>
            </a:r>
            <a:r>
              <a:rPr lang="en-US" sz="1400" dirty="0"/>
              <a:t> </a:t>
            </a:r>
            <a:r>
              <a:rPr lang="en-US" sz="1400" dirty="0" err="1"/>
              <a:t>durch</a:t>
            </a:r>
            <a:r>
              <a:rPr lang="en-US" sz="1400" dirty="0">
                <a:sym typeface="Wingdings" panose="05000000000000000000" pitchFamily="2" charset="2"/>
              </a:rPr>
              <a:t>:</a:t>
            </a:r>
          </a:p>
          <a:p>
            <a:pPr marL="523875" lvl="1" indent="-342900">
              <a:buAutoNum type="arabicParenR"/>
            </a:pPr>
            <a:r>
              <a:rPr lang="en-US" sz="1400" b="1" dirty="0" err="1">
                <a:sym typeface="Wingdings" panose="05000000000000000000" pitchFamily="2" charset="2"/>
              </a:rPr>
              <a:t>Expertendiskussionen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r>
              <a:rPr lang="en-US" sz="1400" dirty="0">
                <a:sym typeface="Wingdings" panose="05000000000000000000" pitchFamily="2" charset="2"/>
              </a:rPr>
              <a:t>(bottom up)</a:t>
            </a:r>
          </a:p>
          <a:p>
            <a:pPr marL="523875" lvl="1" indent="-342900">
              <a:buAutoNum type="arabicParenR"/>
            </a:pPr>
            <a:r>
              <a:rPr lang="de-DE" sz="1400" b="1" dirty="0"/>
              <a:t>Vergleich relevanter Energieszenarien </a:t>
            </a:r>
          </a:p>
          <a:p>
            <a:pPr marL="523875" lvl="1" indent="-342900">
              <a:spcAft>
                <a:spcPts val="1200"/>
              </a:spcAft>
              <a:buAutoNum type="arabicParenR"/>
            </a:pPr>
            <a:r>
              <a:rPr lang="de-DE" sz="1400" dirty="0"/>
              <a:t>Eigene </a:t>
            </a:r>
            <a:r>
              <a:rPr lang="de-DE" sz="1400" b="1" dirty="0"/>
              <a:t>Modellrechnungen </a:t>
            </a:r>
            <a:r>
              <a:rPr lang="de-DE" sz="1400" dirty="0"/>
              <a:t>(Fraunhofer ISE)</a:t>
            </a:r>
          </a:p>
          <a:p>
            <a:pPr>
              <a:spcAft>
                <a:spcPts val="1200"/>
              </a:spcAft>
            </a:pPr>
            <a:r>
              <a:rPr lang="en-US" sz="1400" dirty="0" err="1"/>
              <a:t>Identifzieren</a:t>
            </a:r>
            <a:r>
              <a:rPr lang="en-US" sz="1400" dirty="0"/>
              <a:t> </a:t>
            </a:r>
            <a:r>
              <a:rPr lang="en-US" sz="1400" b="1" dirty="0" err="1"/>
              <a:t>ökonomischer</a:t>
            </a:r>
            <a:r>
              <a:rPr lang="en-US" sz="1400" dirty="0"/>
              <a:t> und </a:t>
            </a:r>
            <a:r>
              <a:rPr lang="en-US" sz="1400" b="1" dirty="0" err="1"/>
              <a:t>gesellschaftlicher</a:t>
            </a:r>
            <a:r>
              <a:rPr lang="en-US" sz="1400" b="1" dirty="0"/>
              <a:t> </a:t>
            </a:r>
            <a:r>
              <a:rPr lang="en-US" sz="1400" b="1" dirty="0" err="1"/>
              <a:t>Herausforderungen</a:t>
            </a:r>
            <a:endParaRPr lang="en-US" sz="1400" b="1" dirty="0"/>
          </a:p>
          <a:p>
            <a:r>
              <a:rPr lang="en-US" sz="1400" dirty="0" err="1"/>
              <a:t>Aufzeigen</a:t>
            </a:r>
            <a:r>
              <a:rPr lang="en-US" sz="1400" dirty="0"/>
              <a:t> von </a:t>
            </a:r>
            <a:r>
              <a:rPr lang="en-US" sz="1400" b="1" dirty="0" err="1"/>
              <a:t>Handlungsoptionen</a:t>
            </a:r>
            <a:r>
              <a:rPr lang="en-US" sz="1400" b="1" dirty="0"/>
              <a:t> </a:t>
            </a:r>
            <a:r>
              <a:rPr lang="en-US" sz="1400" b="1" dirty="0" err="1"/>
              <a:t>für</a:t>
            </a:r>
            <a:r>
              <a:rPr lang="en-US" sz="1400" b="1" dirty="0"/>
              <a:t> </a:t>
            </a:r>
            <a:r>
              <a:rPr lang="en-US" sz="1400" b="1" dirty="0" err="1"/>
              <a:t>politische</a:t>
            </a:r>
            <a:r>
              <a:rPr lang="en-US" sz="1400" b="1" dirty="0"/>
              <a:t> </a:t>
            </a:r>
            <a:r>
              <a:rPr lang="en-US" sz="1400" b="1" dirty="0" err="1"/>
              <a:t>Entscheidungsträger</a:t>
            </a:r>
            <a:br>
              <a:rPr lang="en-US" sz="1400" dirty="0"/>
            </a:br>
            <a:endParaRPr lang="en-US" sz="1400" dirty="0"/>
          </a:p>
          <a:p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C5E17E-0E7E-4F7A-822A-BA975E6601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Arbeitsgruppe </a:t>
            </a:r>
            <a:r>
              <a:rPr lang="de-DE" dirty="0" err="1"/>
              <a:t>Sektorkopplung</a:t>
            </a:r>
            <a:endParaRPr lang="de-DE" dirty="0"/>
          </a:p>
        </p:txBody>
      </p:sp>
      <p:pic>
        <p:nvPicPr>
          <p:cNvPr id="6" name="Picture 2" descr="G:\02 Energie, Ressourcen, Nachhaltigkeit\02 Projekte\2 Laufende\ESYS-II\04 Kommunikation\07_Basispräsentation\Bilder\Arbeitsgruppe.jpg">
            <a:extLst>
              <a:ext uri="{FF2B5EF4-FFF2-40B4-BE49-F238E27FC236}">
                <a16:creationId xmlns:a16="http://schemas.microsoft.com/office/drawing/2014/main" id="{470F15A6-D6E6-4057-976A-0AA68D3A2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7052" y="3597965"/>
            <a:ext cx="3212127" cy="14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8A99DA1-757C-4899-A840-0EE8FDB25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655" y="178896"/>
            <a:ext cx="3507067" cy="19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8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3E99DC-6847-4560-8074-8CE3B21BD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/>
          <a:lstStyle/>
          <a:p>
            <a:r>
              <a:rPr lang="de-DE" b="1" dirty="0"/>
              <a:t>Hans-Martin Henning </a:t>
            </a:r>
            <a:r>
              <a:rPr lang="de-DE" dirty="0"/>
              <a:t>(</a:t>
            </a:r>
            <a:r>
              <a:rPr lang="de-DE" dirty="0" err="1"/>
              <a:t>FhG</a:t>
            </a:r>
            <a:r>
              <a:rPr lang="de-DE" dirty="0"/>
              <a:t> ISE), Sprecher</a:t>
            </a:r>
          </a:p>
          <a:p>
            <a:r>
              <a:rPr lang="de-DE" b="1" dirty="0"/>
              <a:t>Eberhard Umbach </a:t>
            </a:r>
            <a:r>
              <a:rPr lang="de-DE" dirty="0"/>
              <a:t>(</a:t>
            </a:r>
            <a:r>
              <a:rPr lang="de-DE" dirty="0" err="1"/>
              <a:t>acatech</a:t>
            </a:r>
            <a:r>
              <a:rPr lang="de-DE" dirty="0"/>
              <a:t>), Sprecher</a:t>
            </a:r>
          </a:p>
          <a:p>
            <a:r>
              <a:rPr lang="de-DE" dirty="0"/>
              <a:t>Frank-Detlef Drake (innogy SE)</a:t>
            </a:r>
          </a:p>
          <a:p>
            <a:r>
              <a:rPr lang="de-DE" dirty="0"/>
              <a:t>Manfred </a:t>
            </a:r>
            <a:r>
              <a:rPr lang="de-DE" dirty="0" err="1"/>
              <a:t>Fischedick</a:t>
            </a:r>
            <a:r>
              <a:rPr lang="de-DE" dirty="0"/>
              <a:t> (Wuppertal Institut)</a:t>
            </a:r>
          </a:p>
          <a:p>
            <a:r>
              <a:rPr lang="de-DE" dirty="0"/>
              <a:t>Justus </a:t>
            </a:r>
            <a:r>
              <a:rPr lang="de-DE" dirty="0" err="1"/>
              <a:t>Haucap</a:t>
            </a:r>
            <a:r>
              <a:rPr lang="de-DE" dirty="0"/>
              <a:t> (U Düsseldorf)</a:t>
            </a:r>
          </a:p>
          <a:p>
            <a:r>
              <a:rPr lang="de-DE" dirty="0"/>
              <a:t>Gundula Hübner (U Halle-Wittenberg)</a:t>
            </a:r>
          </a:p>
          <a:p>
            <a:r>
              <a:rPr lang="de-DE" dirty="0"/>
              <a:t>Wolfram Münch (EnBW)</a:t>
            </a:r>
          </a:p>
          <a:p>
            <a:r>
              <a:rPr lang="de-DE" dirty="0"/>
              <a:t>Karin </a:t>
            </a:r>
            <a:r>
              <a:rPr lang="de-DE" dirty="0" err="1"/>
              <a:t>Pittel</a:t>
            </a:r>
            <a:r>
              <a:rPr lang="de-DE" dirty="0"/>
              <a:t> (ifo Institut)</a:t>
            </a:r>
          </a:p>
          <a:p>
            <a:r>
              <a:rPr lang="de-DE" dirty="0"/>
              <a:t>Christian </a:t>
            </a:r>
            <a:r>
              <a:rPr lang="de-DE" dirty="0" err="1"/>
              <a:t>Rehtanz</a:t>
            </a:r>
            <a:r>
              <a:rPr lang="de-DE" dirty="0"/>
              <a:t> (TU Dortmund)</a:t>
            </a:r>
          </a:p>
          <a:p>
            <a:r>
              <a:rPr lang="de-DE" dirty="0"/>
              <a:t>Jörg Sauer (KIT)</a:t>
            </a:r>
          </a:p>
          <a:p>
            <a:r>
              <a:rPr lang="de-DE" dirty="0"/>
              <a:t>Ferdi </a:t>
            </a:r>
            <a:r>
              <a:rPr lang="de-DE" dirty="0" err="1"/>
              <a:t>Schüth</a:t>
            </a:r>
            <a:r>
              <a:rPr lang="de-DE" dirty="0"/>
              <a:t> (MPI für Kohlenforschung)</a:t>
            </a:r>
          </a:p>
          <a:p>
            <a:r>
              <a:rPr lang="de-DE" dirty="0"/>
              <a:t>Kurt Wagemann (DECHEMA)</a:t>
            </a:r>
          </a:p>
          <a:p>
            <a:r>
              <a:rPr lang="de-DE" dirty="0"/>
              <a:t>Hermann-Josef Wagner (U Bochum)</a:t>
            </a:r>
          </a:p>
          <a:p>
            <a:r>
              <a:rPr lang="de-DE" dirty="0"/>
              <a:t>Ulrich Wagner (TU München)</a:t>
            </a:r>
          </a:p>
          <a:p>
            <a:pPr marL="0" indent="0">
              <a:buNone/>
            </a:pPr>
            <a:r>
              <a:rPr lang="de-DE" b="1" dirty="0"/>
              <a:t>Referentinnen / Referenten</a:t>
            </a:r>
            <a:endParaRPr lang="de-DE" dirty="0"/>
          </a:p>
          <a:p>
            <a:r>
              <a:rPr lang="de-DE" dirty="0"/>
              <a:t>Florian Ausfelder (DECHEMA)</a:t>
            </a:r>
          </a:p>
          <a:p>
            <a:r>
              <a:rPr lang="de-DE" dirty="0"/>
              <a:t>Berit Erlach (</a:t>
            </a:r>
            <a:r>
              <a:rPr lang="de-DE" dirty="0" err="1"/>
              <a:t>acatech</a:t>
            </a:r>
            <a:r>
              <a:rPr lang="de-DE" dirty="0"/>
              <a:t>)</a:t>
            </a:r>
          </a:p>
          <a:p>
            <a:r>
              <a:rPr lang="de-DE" dirty="0"/>
              <a:t>Thilo Grau (</a:t>
            </a:r>
            <a:r>
              <a:rPr lang="de-DE" dirty="0" err="1"/>
              <a:t>acatech</a:t>
            </a:r>
            <a:r>
              <a:rPr lang="de-DE" dirty="0"/>
              <a:t>)</a:t>
            </a:r>
          </a:p>
          <a:p>
            <a:r>
              <a:rPr lang="de-DE" dirty="0"/>
              <a:t>Christoph Kost (ISE)</a:t>
            </a:r>
          </a:p>
          <a:p>
            <a:r>
              <a:rPr lang="de-DE" dirty="0"/>
              <a:t>Katharina </a:t>
            </a:r>
            <a:r>
              <a:rPr lang="de-DE" dirty="0" err="1"/>
              <a:t>Schätzler</a:t>
            </a:r>
            <a:r>
              <a:rPr lang="de-DE" dirty="0"/>
              <a:t> (KIT)</a:t>
            </a:r>
          </a:p>
          <a:p>
            <a:r>
              <a:rPr lang="de-DE" dirty="0"/>
              <a:t>Cyril Stephanos (</a:t>
            </a:r>
            <a:r>
              <a:rPr lang="de-DE" dirty="0" err="1"/>
              <a:t>acatech</a:t>
            </a:r>
            <a:r>
              <a:rPr lang="de-DE" dirty="0"/>
              <a:t>)</a:t>
            </a:r>
          </a:p>
          <a:p>
            <a:r>
              <a:rPr lang="de-DE" dirty="0"/>
              <a:t>Stephan Stollenwerk (innogy)</a:t>
            </a:r>
          </a:p>
          <a:p>
            <a:r>
              <a:rPr lang="de-DE" dirty="0"/>
              <a:t>Michael </a:t>
            </a:r>
            <a:r>
              <a:rPr lang="de-DE" dirty="0" err="1"/>
              <a:t>Themann</a:t>
            </a:r>
            <a:r>
              <a:rPr lang="de-DE" dirty="0"/>
              <a:t> (RWI)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Etwa 10 weitere Autoren für Einzelthemen </a:t>
            </a:r>
          </a:p>
          <a:p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C5E17E-0E7E-4F7A-822A-BA975E6601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Mitglieder der AG </a:t>
            </a:r>
            <a:r>
              <a:rPr lang="de-DE" dirty="0" err="1"/>
              <a:t>Sektorkopplung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52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Ziel der Energiewende: Treibhausgasemissionen reduzieren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7788" y="4854414"/>
            <a:ext cx="4326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„Energiedaten, Gesamtausgabe“, </a:t>
            </a:r>
            <a:r>
              <a:rPr lang="de-DE" sz="1200" dirty="0" err="1"/>
              <a:t>BMWi</a:t>
            </a:r>
            <a:r>
              <a:rPr lang="de-DE" sz="1200" dirty="0"/>
              <a:t>, Stand Januar 2018</a:t>
            </a:r>
          </a:p>
        </p:txBody>
      </p:sp>
      <p:graphicFrame>
        <p:nvGraphicFramePr>
          <p:cNvPr id="5" name="Diagram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48023"/>
              </p:ext>
            </p:extLst>
          </p:nvPr>
        </p:nvGraphicFramePr>
        <p:xfrm>
          <a:off x="238125" y="989876"/>
          <a:ext cx="8791575" cy="381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652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Ziel der Energiewende: Treibhausgasemissionen reduzieren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7788" y="4854414"/>
            <a:ext cx="4326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„Energiedaten, Gesamtausgabe“, </a:t>
            </a:r>
            <a:r>
              <a:rPr lang="de-DE" sz="1200" dirty="0" err="1"/>
              <a:t>BMWi</a:t>
            </a:r>
            <a:r>
              <a:rPr lang="de-DE" sz="1200" dirty="0"/>
              <a:t>, Stand Januar 2018</a:t>
            </a:r>
          </a:p>
        </p:txBody>
      </p:sp>
      <p:graphicFrame>
        <p:nvGraphicFramePr>
          <p:cNvPr id="5" name="Diagramm 4"/>
          <p:cNvGraphicFramePr>
            <a:graphicFrameLocks noGrp="1"/>
          </p:cNvGraphicFramePr>
          <p:nvPr>
            <p:extLst/>
          </p:nvPr>
        </p:nvGraphicFramePr>
        <p:xfrm>
          <a:off x="238125" y="989876"/>
          <a:ext cx="8791575" cy="381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52AD2204-2F65-4482-99FC-9BD3CCCA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451" y="1603315"/>
            <a:ext cx="1640549" cy="164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6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Grundlagen der Modellrechnungen (Modell: </a:t>
            </a:r>
            <a:r>
              <a:rPr lang="de-DE" dirty="0" err="1"/>
              <a:t>REMod</a:t>
            </a:r>
            <a:r>
              <a:rPr lang="de-DE" dirty="0"/>
              <a:t>-D; Fraunhofer ISE)</a:t>
            </a:r>
          </a:p>
        </p:txBody>
      </p:sp>
      <p:sp>
        <p:nvSpPr>
          <p:cNvPr id="9" name="Abgerundetes Rechteck 3">
            <a:extLst>
              <a:ext uri="{FF2B5EF4-FFF2-40B4-BE49-F238E27FC236}">
                <a16:creationId xmlns:a16="http://schemas.microsoft.com/office/drawing/2014/main" id="{BD819DB4-9AA3-44FF-A726-04D4A41BDF05}"/>
              </a:ext>
            </a:extLst>
          </p:cNvPr>
          <p:cNvSpPr/>
          <p:nvPr/>
        </p:nvSpPr>
        <p:spPr bwMode="auto">
          <a:xfrm>
            <a:off x="495369" y="766778"/>
            <a:ext cx="8247062" cy="4257675"/>
          </a:xfrm>
          <a:prstGeom prst="roundRect">
            <a:avLst>
              <a:gd name="adj" fmla="val 692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6EB6139D-6420-4443-914A-DB7015585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68741"/>
              </p:ext>
            </p:extLst>
          </p:nvPr>
        </p:nvGraphicFramePr>
        <p:xfrm>
          <a:off x="686766" y="1202715"/>
          <a:ext cx="3520951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2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</a:p>
                  </a:txBody>
                  <a:tcPr marL="36000" marR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1991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1992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Kraftwerke und E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(PV, Wind, …)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Gebäude und Heizungstechnik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Fahrzeugflotte, Verkehr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Prozesse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Industrie und Gewerbe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D7EF8501-BDB6-4CBD-B564-48B00EB92990}"/>
              </a:ext>
            </a:extLst>
          </p:cNvPr>
          <p:cNvSpPr txBox="1"/>
          <p:nvPr/>
        </p:nvSpPr>
        <p:spPr>
          <a:xfrm>
            <a:off x="667078" y="809310"/>
            <a:ext cx="355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2578C"/>
              </a:buClr>
            </a:pPr>
            <a:r>
              <a:rPr lang="de-DE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Bestand und Altersstruktur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CEAF673-C1FF-4E07-9294-AC42953ACEE6}"/>
              </a:ext>
            </a:extLst>
          </p:cNvPr>
          <p:cNvSpPr txBox="1"/>
          <p:nvPr/>
        </p:nvSpPr>
        <p:spPr>
          <a:xfrm>
            <a:off x="5005158" y="809310"/>
            <a:ext cx="34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2578C"/>
              </a:buClr>
            </a:pPr>
            <a:r>
              <a:rPr lang="de-DE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Ausbau, Sanierung, Ersatz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14C43851-D7D0-4DE3-99ED-93A87D9F7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89260"/>
              </p:ext>
            </p:extLst>
          </p:nvPr>
        </p:nvGraphicFramePr>
        <p:xfrm>
          <a:off x="4985861" y="1202715"/>
          <a:ext cx="3520951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2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6000" marR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2048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2049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Kraftwerke und E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(PV, Wind, …)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Gebäude und Heizungstechnik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Fahrzeugflotte, Verkehr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Prozesse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Industrie und Gewerbe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Speicher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(Strom, Wärme)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Power-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-X-Techniken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Pfeil nach rechts 9">
            <a:extLst>
              <a:ext uri="{FF2B5EF4-FFF2-40B4-BE49-F238E27FC236}">
                <a16:creationId xmlns:a16="http://schemas.microsoft.com/office/drawing/2014/main" id="{5CFD5315-6117-48C8-BB0C-94C1BF143EB5}"/>
              </a:ext>
            </a:extLst>
          </p:cNvPr>
          <p:cNvSpPr/>
          <p:nvPr/>
        </p:nvSpPr>
        <p:spPr bwMode="auto">
          <a:xfrm>
            <a:off x="4353031" y="1911848"/>
            <a:ext cx="542261" cy="43593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31C03FE-D4DF-4570-8884-EE2DB7E225D2}"/>
              </a:ext>
            </a:extLst>
          </p:cNvPr>
          <p:cNvSpPr/>
          <p:nvPr/>
        </p:nvSpPr>
        <p:spPr bwMode="auto">
          <a:xfrm>
            <a:off x="698975" y="3167375"/>
            <a:ext cx="3487479" cy="66985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40000"/>
              </a:spcAft>
            </a:pPr>
            <a:r>
              <a:rPr lang="de-DE" sz="14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Zeitschrittsimulation des Gesamtsystems von 2015 bis 2050 in Stundenschritten</a:t>
            </a:r>
          </a:p>
        </p:txBody>
      </p:sp>
      <p:sp>
        <p:nvSpPr>
          <p:cNvPr id="17" name="Pfeil nach rechts 11">
            <a:extLst>
              <a:ext uri="{FF2B5EF4-FFF2-40B4-BE49-F238E27FC236}">
                <a16:creationId xmlns:a16="http://schemas.microsoft.com/office/drawing/2014/main" id="{3EE34612-B8A8-4FF4-802E-1F0A3E1A43D9}"/>
              </a:ext>
            </a:extLst>
          </p:cNvPr>
          <p:cNvSpPr/>
          <p:nvPr/>
        </p:nvSpPr>
        <p:spPr bwMode="auto">
          <a:xfrm flipH="1">
            <a:off x="4353031" y="3276361"/>
            <a:ext cx="542261" cy="43593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hteckiger Pfeil 12">
            <a:extLst>
              <a:ext uri="{FF2B5EF4-FFF2-40B4-BE49-F238E27FC236}">
                <a16:creationId xmlns:a16="http://schemas.microsoft.com/office/drawing/2014/main" id="{D52ADC7E-05E2-43AA-8D60-742AA3C57044}"/>
              </a:ext>
            </a:extLst>
          </p:cNvPr>
          <p:cNvSpPr/>
          <p:nvPr/>
        </p:nvSpPr>
        <p:spPr bwMode="auto">
          <a:xfrm flipV="1">
            <a:off x="2410815" y="3943545"/>
            <a:ext cx="765545" cy="744286"/>
          </a:xfrm>
          <a:prstGeom prst="bentArrow">
            <a:avLst>
              <a:gd name="adj1" fmla="val 27928"/>
              <a:gd name="adj2" fmla="val 24383"/>
              <a:gd name="adj3" fmla="val 39285"/>
              <a:gd name="adj4" fmla="val 26607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spcAft>
                <a:spcPct val="40000"/>
              </a:spcAft>
              <a:buFont typeface="Wingdings" pitchFamily="2" charset="2"/>
              <a:buNone/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9FC6B0-821D-435A-8C2C-CD3427B5EFC1}"/>
              </a:ext>
            </a:extLst>
          </p:cNvPr>
          <p:cNvSpPr/>
          <p:nvPr/>
        </p:nvSpPr>
        <p:spPr bwMode="auto">
          <a:xfrm>
            <a:off x="3424454" y="4209359"/>
            <a:ext cx="3487479" cy="52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Aft>
                <a:spcPct val="40000"/>
              </a:spcAft>
              <a:buFont typeface="Wingdings" pitchFamily="2" charset="2"/>
              <a:buNone/>
            </a:pPr>
            <a:r>
              <a:rPr lang="de-DE" sz="1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CO</a:t>
            </a:r>
            <a:r>
              <a:rPr lang="de-DE" sz="1400" b="1" baseline="-250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2</a:t>
            </a:r>
            <a:r>
              <a:rPr lang="de-DE" sz="1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-Grenzen (jahresscharf) eingehalten?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D256B0D-A8FC-4B0A-8B06-7329F9BC3E37}"/>
              </a:ext>
            </a:extLst>
          </p:cNvPr>
          <p:cNvSpPr txBox="1"/>
          <p:nvPr/>
        </p:nvSpPr>
        <p:spPr>
          <a:xfrm>
            <a:off x="4230607" y="131528"/>
            <a:ext cx="4564395" cy="584775"/>
          </a:xfrm>
          <a:prstGeom prst="rect">
            <a:avLst/>
          </a:prstGeom>
          <a:solidFill>
            <a:schemeClr val="bg1"/>
          </a:solidFill>
          <a:ln w="0" cap="rnd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buClr>
                <a:srgbClr val="32578C"/>
              </a:buClr>
            </a:pPr>
            <a:r>
              <a:rPr lang="de-DE" dirty="0">
                <a:solidFill>
                  <a:schemeClr val="tx2"/>
                </a:solidFill>
                <a:latin typeface="Calibri"/>
                <a:cs typeface="Arial" panose="020B0604020202020204" pitchFamily="34" charset="0"/>
              </a:rPr>
              <a:t>Optimierung von Ausbau, Sanierung, Ersatz </a:t>
            </a:r>
            <a:br>
              <a:rPr lang="de-DE" dirty="0">
                <a:solidFill>
                  <a:schemeClr val="tx2"/>
                </a:solidFill>
                <a:latin typeface="Calibri"/>
                <a:cs typeface="Arial" panose="020B0604020202020204" pitchFamily="34" charset="0"/>
              </a:rPr>
            </a:br>
            <a:r>
              <a:rPr lang="de-DE" sz="1400" dirty="0">
                <a:solidFill>
                  <a:schemeClr val="tx2"/>
                </a:solidFill>
                <a:latin typeface="Calibri"/>
                <a:cs typeface="Arial" panose="020B0604020202020204" pitchFamily="34" charset="0"/>
              </a:rPr>
              <a:t>Zielfunktion: minimale kumulative Gesamtkosten 2015-2050</a:t>
            </a:r>
          </a:p>
        </p:txBody>
      </p:sp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81C0A434-42F4-4594-AF2C-BDCBCB8A6405}"/>
              </a:ext>
            </a:extLst>
          </p:cNvPr>
          <p:cNvCxnSpPr>
            <a:cxnSpLocks/>
          </p:cNvCxnSpPr>
          <p:nvPr/>
        </p:nvCxnSpPr>
        <p:spPr bwMode="auto">
          <a:xfrm flipH="1">
            <a:off x="4558595" y="676547"/>
            <a:ext cx="446563" cy="1214919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13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82C3236E-6984-46C3-845C-712BAD87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5" y="0"/>
            <a:ext cx="8234912" cy="505482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66212D0-BE39-4C19-AA4E-8331222E27E2}"/>
              </a:ext>
            </a:extLst>
          </p:cNvPr>
          <p:cNvSpPr txBox="1"/>
          <p:nvPr/>
        </p:nvSpPr>
        <p:spPr>
          <a:xfrm>
            <a:off x="77788" y="4854414"/>
            <a:ext cx="7713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aus: „</a:t>
            </a:r>
            <a:r>
              <a:rPr lang="de-DE" sz="1200" dirty="0" err="1"/>
              <a:t>Sektorkopplung</a:t>
            </a:r>
            <a:r>
              <a:rPr lang="de-DE" sz="1200" dirty="0"/>
              <a:t> – Optionen für die nächste Phase der Energiewende“ (</a:t>
            </a:r>
            <a:r>
              <a:rPr lang="de-DE" sz="1200" dirty="0" err="1"/>
              <a:t>acatech</a:t>
            </a:r>
            <a:r>
              <a:rPr lang="de-DE" sz="1200" dirty="0"/>
              <a:t>, </a:t>
            </a:r>
            <a:r>
              <a:rPr lang="de-DE" sz="1200" dirty="0" err="1"/>
              <a:t>Leopoldina</a:t>
            </a:r>
            <a:r>
              <a:rPr lang="de-DE" sz="1200" dirty="0"/>
              <a:t>, </a:t>
            </a:r>
            <a:r>
              <a:rPr lang="de-DE" sz="1200" dirty="0" err="1"/>
              <a:t>Akademienunion</a:t>
            </a:r>
            <a:r>
              <a:rPr lang="de-DE" sz="1200" dirty="0"/>
              <a:t> 2017)</a:t>
            </a:r>
          </a:p>
        </p:txBody>
      </p:sp>
    </p:spTree>
    <p:extLst>
      <p:ext uri="{BB962C8B-B14F-4D97-AF65-F5344CB8AC3E}">
        <p14:creationId xmlns:p14="http://schemas.microsoft.com/office/powerpoint/2010/main" val="121701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8000" y="927581"/>
            <a:ext cx="8244000" cy="394604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b="1" dirty="0" err="1"/>
              <a:t>Bundesverband</a:t>
            </a:r>
            <a:r>
              <a:rPr lang="en-US" b="1" dirty="0"/>
              <a:t> der </a:t>
            </a:r>
            <a:r>
              <a:rPr lang="en-US" b="1" dirty="0" err="1"/>
              <a:t>Deutschen</a:t>
            </a:r>
            <a:r>
              <a:rPr lang="en-US" b="1" dirty="0"/>
              <a:t> </a:t>
            </a:r>
            <a:r>
              <a:rPr lang="en-US" b="1" dirty="0" err="1"/>
              <a:t>Industire</a:t>
            </a:r>
            <a:r>
              <a:rPr lang="en-US" b="1" dirty="0"/>
              <a:t> (BDI)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i="1" dirty="0"/>
              <a:t>	</a:t>
            </a:r>
            <a:r>
              <a:rPr lang="en-US" b="1" i="1" dirty="0" err="1"/>
              <a:t>Klimapfade</a:t>
            </a:r>
            <a:r>
              <a:rPr lang="en-US" b="1" i="1" dirty="0"/>
              <a:t> </a:t>
            </a:r>
            <a:r>
              <a:rPr lang="en-US" b="1" i="1" dirty="0" err="1"/>
              <a:t>für</a:t>
            </a:r>
            <a:r>
              <a:rPr lang="en-US" b="1" i="1" dirty="0"/>
              <a:t> Deutschland</a:t>
            </a:r>
            <a:endParaRPr lang="en-US" b="1" dirty="0"/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endParaRPr lang="en-US" b="1" dirty="0"/>
          </a:p>
          <a:p>
            <a:pPr marL="342900" indent="-342900">
              <a:spcAft>
                <a:spcPts val="1200"/>
              </a:spcAft>
              <a:buFont typeface="+mj-lt"/>
              <a:buAutoNum type="arabicParenR" startAt="2"/>
            </a:pPr>
            <a:r>
              <a:rPr lang="en-US" b="1" dirty="0"/>
              <a:t>Deutsche </a:t>
            </a:r>
            <a:r>
              <a:rPr lang="en-US" b="1" dirty="0" err="1"/>
              <a:t>Energieagentur</a:t>
            </a:r>
            <a:r>
              <a:rPr lang="en-US" b="1" dirty="0"/>
              <a:t> (dena)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i="1" dirty="0"/>
              <a:t>	</a:t>
            </a:r>
            <a:r>
              <a:rPr lang="en-US" b="1" i="1" dirty="0" err="1"/>
              <a:t>Integrierte</a:t>
            </a:r>
            <a:r>
              <a:rPr lang="en-US" b="1" i="1" dirty="0"/>
              <a:t> </a:t>
            </a:r>
            <a:r>
              <a:rPr lang="en-US" b="1" i="1" dirty="0" err="1"/>
              <a:t>Energiewende</a:t>
            </a:r>
            <a:endParaRPr lang="en-US" b="1" i="1" dirty="0"/>
          </a:p>
          <a:p>
            <a:pPr marL="0" indent="0">
              <a:spcAft>
                <a:spcPts val="1200"/>
              </a:spcAft>
              <a:buNone/>
            </a:pPr>
            <a:endParaRPr lang="en-US" b="1" i="1" dirty="0"/>
          </a:p>
          <a:p>
            <a:pPr marL="342900" indent="-342900">
              <a:spcAft>
                <a:spcPts val="1200"/>
              </a:spcAft>
              <a:buFont typeface="+mj-lt"/>
              <a:buAutoNum type="arabicParenR" startAt="3"/>
            </a:pPr>
            <a:r>
              <a:rPr lang="en-US" b="1" dirty="0"/>
              <a:t>Akademienprojekt ESYS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i="1" dirty="0"/>
              <a:t>	Sektorkopplung</a:t>
            </a:r>
          </a:p>
          <a:p>
            <a:pPr marL="0" indent="0">
              <a:spcAft>
                <a:spcPts val="1200"/>
              </a:spcAft>
              <a:buNone/>
            </a:pPr>
            <a:endParaRPr lang="en-US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Vergleich von drei zentralen Studien zur künftigen Energieversorgung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5D3171-282F-4357-93DA-FC8235CA9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69" y="808300"/>
            <a:ext cx="1455206" cy="19733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C445594-81BE-4335-B28B-6E586E536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272" y="1712444"/>
            <a:ext cx="1395255" cy="19733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8C8DE18-97C6-4547-B2ED-2C3C882C7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538" y="2962530"/>
            <a:ext cx="1395462" cy="19733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2680391"/>
      </p:ext>
    </p:extLst>
  </p:cSld>
  <p:clrMapOvr>
    <a:masterClrMapping/>
  </p:clrMapOvr>
</p:sld>
</file>

<file path=ppt/theme/theme1.xml><?xml version="1.0" encoding="utf-8"?>
<a:theme xmlns:a="http://schemas.openxmlformats.org/drawingml/2006/main" name="3Akademien_16zu9_V2">
  <a:themeElements>
    <a:clrScheme name="3_Akademien_Leopoldina">
      <a:dk1>
        <a:sysClr val="windowText" lastClr="000000"/>
      </a:dk1>
      <a:lt1>
        <a:sysClr val="window" lastClr="FFFFFF"/>
      </a:lt1>
      <a:dk2>
        <a:srgbClr val="32578C"/>
      </a:dk2>
      <a:lt2>
        <a:srgbClr val="BABCBF"/>
      </a:lt2>
      <a:accent1>
        <a:srgbClr val="7C879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A7DB5"/>
      </a:hlink>
      <a:folHlink>
        <a:srgbClr val="8481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YS-blank">
  <a:themeElements>
    <a:clrScheme name="3_Akademien_Leopoldina">
      <a:dk1>
        <a:sysClr val="windowText" lastClr="000000"/>
      </a:dk1>
      <a:lt1>
        <a:sysClr val="window" lastClr="FFFFFF"/>
      </a:lt1>
      <a:dk2>
        <a:srgbClr val="32578C"/>
      </a:dk2>
      <a:lt2>
        <a:srgbClr val="BABCBF"/>
      </a:lt2>
      <a:accent1>
        <a:srgbClr val="7C879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A7DB5"/>
      </a:hlink>
      <a:folHlink>
        <a:srgbClr val="8481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3Akademien_16zu9_V2</Template>
  <TotalTime>0</TotalTime>
  <Words>628</Words>
  <Application>Microsoft Office PowerPoint</Application>
  <PresentationFormat>Bildschirmpräsentation (16:9)</PresentationFormat>
  <Paragraphs>173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3Akademien_16zu9_V2</vt:lpstr>
      <vt:lpstr>ESYS-blank</vt:lpstr>
      <vt:lpstr>Die Energiewende geht in die nächste Phase –  wichtige Merkmale der künftigen Energieversorgung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Behn, Ralf</dc:creator>
  <cp:lastModifiedBy>Luther Gerhard</cp:lastModifiedBy>
  <cp:revision>203</cp:revision>
  <cp:lastPrinted>2018-11-07T15:43:56Z</cp:lastPrinted>
  <dcterms:created xsi:type="dcterms:W3CDTF">2017-08-04T11:41:46Z</dcterms:created>
  <dcterms:modified xsi:type="dcterms:W3CDTF">2019-03-18T22:39:52Z</dcterms:modified>
</cp:coreProperties>
</file>