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mf" ContentType="image/x-wm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6" r:id="rId1"/>
    <p:sldMasterId id="2147483698" r:id="rId2"/>
  </p:sldMasterIdLst>
  <p:notesMasterIdLst>
    <p:notesMasterId r:id="rId42"/>
  </p:notesMasterIdLst>
  <p:handoutMasterIdLst>
    <p:handoutMasterId r:id="rId43"/>
  </p:handoutMasterIdLst>
  <p:sldIdLst>
    <p:sldId id="714" r:id="rId3"/>
    <p:sldId id="801" r:id="rId4"/>
    <p:sldId id="822" r:id="rId5"/>
    <p:sldId id="823" r:id="rId6"/>
    <p:sldId id="868" r:id="rId7"/>
    <p:sldId id="870" r:id="rId8"/>
    <p:sldId id="812" r:id="rId9"/>
    <p:sldId id="813" r:id="rId10"/>
    <p:sldId id="458" r:id="rId11"/>
    <p:sldId id="874" r:id="rId12"/>
    <p:sldId id="873" r:id="rId13"/>
    <p:sldId id="816" r:id="rId14"/>
    <p:sldId id="875" r:id="rId15"/>
    <p:sldId id="747" r:id="rId16"/>
    <p:sldId id="876" r:id="rId17"/>
    <p:sldId id="877" r:id="rId18"/>
    <p:sldId id="878" r:id="rId19"/>
    <p:sldId id="879" r:id="rId20"/>
    <p:sldId id="883" r:id="rId21"/>
    <p:sldId id="880" r:id="rId22"/>
    <p:sldId id="869" r:id="rId23"/>
    <p:sldId id="872" r:id="rId24"/>
    <p:sldId id="721" r:id="rId25"/>
    <p:sldId id="722" r:id="rId26"/>
    <p:sldId id="885" r:id="rId27"/>
    <p:sldId id="881" r:id="rId28"/>
    <p:sldId id="779" r:id="rId29"/>
    <p:sldId id="805" r:id="rId30"/>
    <p:sldId id="786" r:id="rId31"/>
    <p:sldId id="803" r:id="rId32"/>
    <p:sldId id="790" r:id="rId33"/>
    <p:sldId id="866" r:id="rId34"/>
    <p:sldId id="864" r:id="rId35"/>
    <p:sldId id="811" r:id="rId36"/>
    <p:sldId id="884" r:id="rId37"/>
    <p:sldId id="882" r:id="rId38"/>
    <p:sldId id="867" r:id="rId39"/>
    <p:sldId id="838" r:id="rId40"/>
    <p:sldId id="861" r:id="rId41"/>
  </p:sldIdLst>
  <p:sldSz cx="9144000" cy="6858000" type="screen4x3"/>
  <p:notesSz cx="6797675" cy="9928225"/>
  <p:defaultTextStyle>
    <a:defPPr>
      <a:defRPr lang="en-US"/>
    </a:defPPr>
    <a:lvl1pPr algn="l" rtl="0" fontAlgn="base">
      <a:lnSpc>
        <a:spcPct val="120000"/>
      </a:lnSpc>
      <a:spcBef>
        <a:spcPct val="0"/>
      </a:spcBef>
      <a:spcAft>
        <a:spcPct val="0"/>
      </a:spcAft>
      <a:buClr>
        <a:schemeClr val="tx2"/>
      </a:buClr>
      <a:buSzPct val="120000"/>
      <a:buFont typeface="Wingdings" panose="05000000000000000000" pitchFamily="2" charset="2"/>
      <a:defRPr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1pPr>
    <a:lvl2pPr marL="457200" algn="l" rtl="0" fontAlgn="base">
      <a:lnSpc>
        <a:spcPct val="120000"/>
      </a:lnSpc>
      <a:spcBef>
        <a:spcPct val="0"/>
      </a:spcBef>
      <a:spcAft>
        <a:spcPct val="0"/>
      </a:spcAft>
      <a:buClr>
        <a:schemeClr val="tx2"/>
      </a:buClr>
      <a:buSzPct val="120000"/>
      <a:buFont typeface="Wingdings" panose="05000000000000000000" pitchFamily="2" charset="2"/>
      <a:defRPr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2pPr>
    <a:lvl3pPr marL="914400" algn="l" rtl="0" fontAlgn="base">
      <a:lnSpc>
        <a:spcPct val="120000"/>
      </a:lnSpc>
      <a:spcBef>
        <a:spcPct val="0"/>
      </a:spcBef>
      <a:spcAft>
        <a:spcPct val="0"/>
      </a:spcAft>
      <a:buClr>
        <a:schemeClr val="tx2"/>
      </a:buClr>
      <a:buSzPct val="120000"/>
      <a:buFont typeface="Wingdings" panose="05000000000000000000" pitchFamily="2" charset="2"/>
      <a:defRPr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3pPr>
    <a:lvl4pPr marL="1371600" algn="l" rtl="0" fontAlgn="base">
      <a:lnSpc>
        <a:spcPct val="120000"/>
      </a:lnSpc>
      <a:spcBef>
        <a:spcPct val="0"/>
      </a:spcBef>
      <a:spcAft>
        <a:spcPct val="0"/>
      </a:spcAft>
      <a:buClr>
        <a:schemeClr val="tx2"/>
      </a:buClr>
      <a:buSzPct val="120000"/>
      <a:buFont typeface="Wingdings" panose="05000000000000000000" pitchFamily="2" charset="2"/>
      <a:defRPr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4pPr>
    <a:lvl5pPr marL="1828800" algn="l" rtl="0" fontAlgn="base">
      <a:lnSpc>
        <a:spcPct val="120000"/>
      </a:lnSpc>
      <a:spcBef>
        <a:spcPct val="0"/>
      </a:spcBef>
      <a:spcAft>
        <a:spcPct val="0"/>
      </a:spcAft>
      <a:buClr>
        <a:schemeClr val="tx2"/>
      </a:buClr>
      <a:buSzPct val="120000"/>
      <a:buFont typeface="Wingdings" panose="05000000000000000000" pitchFamily="2" charset="2"/>
      <a:defRPr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946">
          <p15:clr>
            <a:srgbClr val="A4A3A4"/>
          </p15:clr>
        </p15:guide>
        <p15:guide id="2" orient="horz" pos="771">
          <p15:clr>
            <a:srgbClr val="A4A3A4"/>
          </p15:clr>
        </p15:guide>
        <p15:guide id="3" pos="272">
          <p15:clr>
            <a:srgbClr val="A4A3A4"/>
          </p15:clr>
        </p15:guide>
        <p15:guide id="4" pos="5488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3EDFF"/>
    <a:srgbClr val="BDEEFF"/>
    <a:srgbClr val="A3E7FF"/>
    <a:srgbClr val="00CCFF"/>
    <a:srgbClr val="66FF66"/>
    <a:srgbClr val="9900CC"/>
    <a:srgbClr val="3E9C98"/>
    <a:srgbClr val="69C3BF"/>
    <a:srgbClr val="00B0F0"/>
    <a:srgbClr val="96C9F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156" autoAdjust="0"/>
    <p:restoredTop sz="86432" autoAdjust="0"/>
  </p:normalViewPr>
  <p:slideViewPr>
    <p:cSldViewPr snapToGrid="0">
      <p:cViewPr varScale="1">
        <p:scale>
          <a:sx n="86" d="100"/>
          <a:sy n="86" d="100"/>
        </p:scale>
        <p:origin x="1884" y="90"/>
      </p:cViewPr>
      <p:guideLst>
        <p:guide orient="horz" pos="3946"/>
        <p:guide orient="horz" pos="771"/>
        <p:guide pos="272"/>
        <p:guide pos="5488"/>
      </p:guideLst>
    </p:cSldViewPr>
  </p:slideViewPr>
  <p:outlineViewPr>
    <p:cViewPr>
      <p:scale>
        <a:sx n="33" d="100"/>
        <a:sy n="33" d="100"/>
      </p:scale>
      <p:origin x="258" y="3522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6144"/>
    </p:cViewPr>
  </p:sorterViewPr>
  <p:notesViewPr>
    <p:cSldViewPr snapToGrid="0">
      <p:cViewPr varScale="1">
        <p:scale>
          <a:sx n="53" d="100"/>
          <a:sy n="53" d="100"/>
        </p:scale>
        <p:origin x="2940" y="39"/>
      </p:cViewPr>
      <p:guideLst>
        <p:guide orient="horz" pos="3127"/>
        <p:guide pos="2141"/>
      </p:guideLst>
    </p:cSldViewPr>
  </p:notesViewPr>
  <p:gridSpacing cx="45005" cy="45005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handoutMaster" Target="handoutMasters/handout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Sheet1!$A$1</c:f>
              <c:strCache>
                <c:ptCount val="1"/>
                <c:pt idx="0">
                  <c:v>1973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val>
            <c:numRef>
              <c:f>Sheet1!$B$1:$C$1</c:f>
              <c:numCache>
                <c:formatCode>General</c:formatCode>
                <c:ptCount val="2"/>
                <c:pt idx="0">
                  <c:v>255</c:v>
                </c:pt>
                <c:pt idx="1">
                  <c:v>220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FCA-4B39-B9DC-F86ACB129596}"/>
            </c:ext>
          </c:extLst>
        </c:ser>
        <c:ser>
          <c:idx val="1"/>
          <c:order val="1"/>
          <c:tx>
            <c:strRef>
              <c:f>Sheet1!$A$2</c:f>
              <c:strCache>
                <c:ptCount val="1"/>
                <c:pt idx="0">
                  <c:v>2012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val>
            <c:numRef>
              <c:f>Sheet1!$B$2:$C$2</c:f>
              <c:numCache>
                <c:formatCode>General</c:formatCode>
                <c:ptCount val="2"/>
                <c:pt idx="0">
                  <c:v>560</c:v>
                </c:pt>
                <c:pt idx="1">
                  <c:v>810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FCA-4B39-B9DC-F86ACB12959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70366848"/>
        <c:axId val="168767272"/>
      </c:barChart>
      <c:catAx>
        <c:axId val="1703668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168767272"/>
        <c:crosses val="autoZero"/>
        <c:auto val="1"/>
        <c:lblAlgn val="ctr"/>
        <c:lblOffset val="100"/>
        <c:noMultiLvlLbl val="0"/>
      </c:catAx>
      <c:valAx>
        <c:axId val="16876727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17036684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480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49688" y="0"/>
            <a:ext cx="294640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pPr>
              <a:defRPr/>
            </a:pPr>
            <a:fld id="{95DFE9D7-9A15-41F3-B8CD-9F73EBBE35DF}" type="datetimeFigureOut">
              <a:rPr lang="en-US"/>
              <a:pPr>
                <a:defRPr/>
              </a:pPr>
              <a:t>4/2/2019</a:t>
            </a:fld>
            <a:endParaRPr lang="en-US"/>
          </a:p>
        </p:txBody>
      </p:sp>
      <p:sp>
        <p:nvSpPr>
          <p:cNvPr id="20480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29750"/>
            <a:ext cx="294640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480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49688" y="9429750"/>
            <a:ext cx="294640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fld id="{E0E91210-7F2C-44D6-A12F-83335A4EA04F}" type="slidenum">
              <a:rPr lang="en-US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935359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200">
                <a:latin typeface="+mn-lt"/>
              </a:defRPr>
            </a:lvl1pPr>
          </a:lstStyle>
          <a:p>
            <a:pPr>
              <a:defRPr/>
            </a:pPr>
            <a:fld id="{E723FC58-FC0A-4697-AE04-BA6915CABD5D}" type="datetimeFigureOut">
              <a:rPr lang="en-US"/>
              <a:pPr>
                <a:defRPr/>
              </a:pPr>
              <a:t>4/2/2019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4113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1038" y="4716463"/>
            <a:ext cx="5435600" cy="44672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buClrTx/>
              <a:buSzTx/>
              <a:buFontTx/>
              <a:buNone/>
              <a:defRPr sz="1200">
                <a:latin typeface="Calibri" panose="020F0502020204030204" pitchFamily="34" charset="0"/>
              </a:defRPr>
            </a:lvl1pPr>
          </a:lstStyle>
          <a:p>
            <a:fld id="{B76547A1-C5B3-400A-AB31-CB2CC5E5A767}" type="slidenum">
              <a:rPr lang="en-US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123143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/>
          </a:p>
        </p:txBody>
      </p:sp>
      <p:sp>
        <p:nvSpPr>
          <p:cNvPr id="5124" name="Slide Number Placeholder 3"/>
          <p:cNvSpPr txBox="1">
            <a:spLocks noGrp="1"/>
          </p:cNvSpPr>
          <p:nvPr/>
        </p:nvSpPr>
        <p:spPr bwMode="auto">
          <a:xfrm>
            <a:off x="3849688" y="9429750"/>
            <a:ext cx="2946400" cy="49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fld id="{91ECD8C8-94D7-4FE0-91F4-9B893E36F944}" type="slidenum">
              <a:rPr lang="en-US">
                <a:solidFill>
                  <a:prstClr val="black"/>
                </a:solidFill>
              </a:rPr>
              <a:pPr algn="r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t>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49044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04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altLang="de-DE"/>
              <a:t>Speichern könnte man den Wasserstoff dann zentral in Kavernen in Salzdomen, wie sie heute schon in Raffinerieverbünden genutzt werden und für die Leckraten von 0.01 % pro Jahr angegeben werden</a:t>
            </a:r>
          </a:p>
        </p:txBody>
      </p:sp>
    </p:spTree>
    <p:extLst>
      <p:ext uri="{BB962C8B-B14F-4D97-AF65-F5344CB8AC3E}">
        <p14:creationId xmlns:p14="http://schemas.microsoft.com/office/powerpoint/2010/main" val="6601095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497273"/>
            <a:ext cx="7772400" cy="1470025"/>
          </a:xfrm>
          <a:prstGeom prst="rect">
            <a:avLst/>
          </a:prstGeom>
        </p:spPr>
        <p:txBody>
          <a:bodyPr/>
          <a:lstStyle>
            <a:lvl1pPr algn="ctr">
              <a:defRPr sz="2400">
                <a:solidFill>
                  <a:schemeClr val="tx1"/>
                </a:solidFill>
                <a:latin typeface="Verdana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5072082"/>
            <a:ext cx="6400800" cy="911206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latin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12582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5163" y="0"/>
            <a:ext cx="7886700" cy="92868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83843476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5163" y="0"/>
            <a:ext cx="7886700" cy="92868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72886752"/>
      </p:ext>
    </p:extLst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497273"/>
            <a:ext cx="7772400" cy="1470025"/>
          </a:xfrm>
          <a:prstGeom prst="rect">
            <a:avLst/>
          </a:prstGeom>
        </p:spPr>
        <p:txBody>
          <a:bodyPr/>
          <a:lstStyle>
            <a:lvl1pPr algn="ctr">
              <a:defRPr sz="2400">
                <a:solidFill>
                  <a:schemeClr val="tx1"/>
                </a:solidFill>
                <a:latin typeface="Verdana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5072082"/>
            <a:ext cx="6400800" cy="911206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latin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59725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259" y="-24"/>
            <a:ext cx="8036004" cy="928694"/>
          </a:xfrm>
          <a:prstGeom prst="rect">
            <a:avLst/>
          </a:prstGeom>
        </p:spPr>
        <p:txBody>
          <a:bodyPr lIns="216000"/>
          <a:lstStyle>
            <a:lvl1pPr>
              <a:defRPr sz="2000">
                <a:solidFill>
                  <a:schemeClr val="bg1"/>
                </a:solidFill>
                <a:latin typeface="Verdana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431800" y="1314449"/>
            <a:ext cx="8283605" cy="4949825"/>
          </a:xfrm>
        </p:spPr>
        <p:txBody>
          <a:bodyPr>
            <a:normAutofit/>
          </a:bodyPr>
          <a:lstStyle>
            <a:lvl1pPr marL="177800" indent="-177800" algn="l" rtl="0" eaLnBrk="0" fontAlgn="base" hangingPunct="0">
              <a:lnSpc>
                <a:spcPct val="120000"/>
              </a:lnSpc>
              <a:spcBef>
                <a:spcPts val="30"/>
              </a:spcBef>
              <a:spcAft>
                <a:spcPts val="0"/>
              </a:spcAft>
              <a:buClr>
                <a:srgbClr val="7F7F7F"/>
              </a:buClr>
              <a:buSzPct val="120000"/>
              <a:buFont typeface="Wingdings" pitchFamily="2" charset="2"/>
              <a:buChar char="§"/>
              <a:defRPr lang="en-US" kern="1200" dirty="0" smtClean="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1pPr>
            <a:lvl2pPr algn="l" rtl="0" eaLnBrk="0" fontAlgn="base" hangingPunct="0">
              <a:lnSpc>
                <a:spcPct val="120000"/>
              </a:lnSpc>
              <a:spcBef>
                <a:spcPts val="30"/>
              </a:spcBef>
              <a:spcAft>
                <a:spcPts val="0"/>
              </a:spcAft>
              <a:buClr>
                <a:srgbClr val="7F7F7F"/>
              </a:buClr>
              <a:buSzPct val="120000"/>
              <a:buFont typeface="Wingdings" pitchFamily="2" charset="2"/>
              <a:buChar char="§"/>
              <a:defRPr lang="en-US" kern="1200" dirty="0" smtClean="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2pPr>
            <a:lvl3pPr algn="l" rtl="0" eaLnBrk="0" fontAlgn="base" hangingPunct="0">
              <a:lnSpc>
                <a:spcPct val="120000"/>
              </a:lnSpc>
              <a:spcBef>
                <a:spcPts val="30"/>
              </a:spcBef>
              <a:spcAft>
                <a:spcPts val="0"/>
              </a:spcAft>
              <a:buClr>
                <a:srgbClr val="7F7F7F"/>
              </a:buClr>
              <a:buSzPct val="120000"/>
              <a:buFont typeface="Wingdings" pitchFamily="2" charset="2"/>
              <a:buChar char="§"/>
              <a:defRPr lang="en-US" kern="1200" dirty="0" smtClean="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3pPr>
            <a:lvl4pPr>
              <a:buClr>
                <a:srgbClr val="116656"/>
              </a:buClr>
              <a:buSzPct val="200000"/>
              <a:buFont typeface="Wingdings" pitchFamily="2" charset="2"/>
              <a:buChar char="§"/>
              <a:defRPr sz="1000">
                <a:latin typeface="Verdana" pitchFamily="34" charset="0"/>
              </a:defRPr>
            </a:lvl4pPr>
            <a:lvl5pPr>
              <a:buClr>
                <a:srgbClr val="116656"/>
              </a:buClr>
              <a:buSzPct val="200000"/>
              <a:buFont typeface="Wingdings" pitchFamily="2" charset="2"/>
              <a:buChar char="§"/>
              <a:defRPr sz="800">
                <a:latin typeface="Verdana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94035633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  <a:prstGeom prst="rect">
            <a:avLst/>
          </a:prstGeom>
        </p:spPr>
        <p:txBody>
          <a:bodyPr/>
          <a:lstStyle>
            <a:lvl1pPr algn="l">
              <a:defRPr sz="2000" b="1" cap="all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146856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41259" y="-24"/>
            <a:ext cx="8036004" cy="928694"/>
          </a:xfrm>
          <a:prstGeom prst="rect">
            <a:avLst/>
          </a:prstGeom>
        </p:spPr>
        <p:txBody>
          <a:bodyPr lIns="216000"/>
          <a:lstStyle>
            <a:lvl1pPr>
              <a:defRPr sz="2000">
                <a:solidFill>
                  <a:schemeClr val="bg1"/>
                </a:solidFill>
                <a:latin typeface="Verdana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sz="half" idx="1"/>
          </p:nvPr>
        </p:nvSpPr>
        <p:spPr>
          <a:xfrm>
            <a:off x="421575" y="1314450"/>
            <a:ext cx="4038600" cy="4949825"/>
          </a:xfrm>
        </p:spPr>
        <p:txBody>
          <a:bodyPr rtlCol="0">
            <a:normAutofit/>
          </a:bodyPr>
          <a:lstStyle>
            <a:lvl1pPr algn="l" defTabSz="914400" rtl="0" eaLnBrk="0" fontAlgn="base" latinLnBrk="0" hangingPunct="0">
              <a:lnSpc>
                <a:spcPct val="120000"/>
              </a:lnSpc>
              <a:spcBef>
                <a:spcPts val="30"/>
              </a:spcBef>
              <a:spcAft>
                <a:spcPts val="0"/>
              </a:spcAft>
              <a:buClr>
                <a:srgbClr val="7F7F7F"/>
              </a:buClr>
              <a:buSzPct val="120000"/>
              <a:buFont typeface="Wingdings" pitchFamily="2" charset="2"/>
              <a:buChar char="§"/>
              <a:defRPr lang="en-US" kern="1200" dirty="0" smtClean="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1pPr>
            <a:lvl2pPr algn="l" defTabSz="914400" rtl="0" eaLnBrk="0" fontAlgn="base" latinLnBrk="0" hangingPunct="0">
              <a:lnSpc>
                <a:spcPct val="120000"/>
              </a:lnSpc>
              <a:spcBef>
                <a:spcPts val="30"/>
              </a:spcBef>
              <a:spcAft>
                <a:spcPts val="0"/>
              </a:spcAft>
              <a:buClr>
                <a:srgbClr val="7F7F7F"/>
              </a:buClr>
              <a:buSzPct val="120000"/>
              <a:buFont typeface="Wingdings" pitchFamily="2" charset="2"/>
              <a:buChar char="§"/>
              <a:defRPr lang="en-US" kern="1200" dirty="0" smtClean="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2pPr>
            <a:lvl3pPr algn="l" defTabSz="914400" rtl="0" eaLnBrk="0" fontAlgn="base" latinLnBrk="0" hangingPunct="0">
              <a:lnSpc>
                <a:spcPct val="120000"/>
              </a:lnSpc>
              <a:spcBef>
                <a:spcPts val="30"/>
              </a:spcBef>
              <a:spcAft>
                <a:spcPts val="0"/>
              </a:spcAft>
              <a:buClr>
                <a:srgbClr val="7F7F7F"/>
              </a:buClr>
              <a:buSzPct val="120000"/>
              <a:buFont typeface="Wingdings" pitchFamily="2" charset="2"/>
              <a:buChar char="§"/>
              <a:defRPr lang="en-US" kern="1200" dirty="0" smtClean="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3pPr>
            <a:lvl4pPr algn="l" defTabSz="914400" rtl="0" eaLnBrk="1" latinLnBrk="0" hangingPunct="1">
              <a:spcBef>
                <a:spcPct val="20000"/>
              </a:spcBef>
              <a:buClr>
                <a:srgbClr val="116656"/>
              </a:buClr>
              <a:buSzPct val="200000"/>
              <a:buFont typeface="Wingdings" pitchFamily="2" charset="2"/>
              <a:buChar char="§"/>
              <a:defRPr lang="en-US" sz="1600" kern="1200" dirty="0" smtClean="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4pPr>
            <a:lvl5pPr algn="l" defTabSz="914400" rtl="0" eaLnBrk="1" latinLnBrk="0" hangingPunct="1">
              <a:spcBef>
                <a:spcPct val="20000"/>
              </a:spcBef>
              <a:buClr>
                <a:srgbClr val="116656"/>
              </a:buClr>
              <a:buSzPct val="200000"/>
              <a:buFont typeface="Wingdings" pitchFamily="2" charset="2"/>
              <a:buChar char="§"/>
              <a:defRPr lang="en-US" sz="1600" kern="1200" dirty="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0"/>
            <a:endParaRPr lang="en-US" dirty="0"/>
          </a:p>
        </p:txBody>
      </p:sp>
      <p:sp>
        <p:nvSpPr>
          <p:cNvPr id="6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14450"/>
            <a:ext cx="4038600" cy="4949825"/>
          </a:xfrm>
        </p:spPr>
        <p:txBody>
          <a:bodyPr rtlCol="0">
            <a:normAutofit/>
          </a:bodyPr>
          <a:lstStyle>
            <a:lvl1pPr algn="l" defTabSz="914400" rtl="0" eaLnBrk="0" fontAlgn="base" latinLnBrk="0" hangingPunct="0">
              <a:lnSpc>
                <a:spcPct val="120000"/>
              </a:lnSpc>
              <a:spcBef>
                <a:spcPts val="30"/>
              </a:spcBef>
              <a:spcAft>
                <a:spcPts val="0"/>
              </a:spcAft>
              <a:buClr>
                <a:srgbClr val="7F7F7F"/>
              </a:buClr>
              <a:buSzPct val="120000"/>
              <a:buFont typeface="Wingdings" pitchFamily="2" charset="2"/>
              <a:buChar char="§"/>
              <a:defRPr lang="en-US" kern="1200" dirty="0" smtClean="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1pPr>
            <a:lvl2pPr algn="l" defTabSz="914400" rtl="0" eaLnBrk="0" fontAlgn="base" latinLnBrk="0" hangingPunct="0">
              <a:lnSpc>
                <a:spcPct val="120000"/>
              </a:lnSpc>
              <a:spcBef>
                <a:spcPts val="30"/>
              </a:spcBef>
              <a:spcAft>
                <a:spcPts val="0"/>
              </a:spcAft>
              <a:buClr>
                <a:srgbClr val="7F7F7F"/>
              </a:buClr>
              <a:buSzPct val="120000"/>
              <a:buFont typeface="Wingdings" pitchFamily="2" charset="2"/>
              <a:buChar char="§"/>
              <a:defRPr lang="en-US" kern="1200" dirty="0" smtClean="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2pPr>
            <a:lvl3pPr algn="l" defTabSz="914400" rtl="0" eaLnBrk="0" fontAlgn="base" latinLnBrk="0" hangingPunct="0">
              <a:lnSpc>
                <a:spcPct val="120000"/>
              </a:lnSpc>
              <a:spcBef>
                <a:spcPts val="30"/>
              </a:spcBef>
              <a:spcAft>
                <a:spcPts val="0"/>
              </a:spcAft>
              <a:buClr>
                <a:srgbClr val="7F7F7F"/>
              </a:buClr>
              <a:buSzPct val="120000"/>
              <a:buFont typeface="Wingdings" pitchFamily="2" charset="2"/>
              <a:buChar char="§"/>
              <a:defRPr lang="en-US" kern="1200" dirty="0" smtClean="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3pPr>
            <a:lvl4pPr algn="l" defTabSz="914400" rtl="0" eaLnBrk="1" latinLnBrk="0" hangingPunct="1">
              <a:spcBef>
                <a:spcPct val="20000"/>
              </a:spcBef>
              <a:buClr>
                <a:srgbClr val="116656"/>
              </a:buClr>
              <a:buSzPct val="200000"/>
              <a:buFont typeface="Wingdings" pitchFamily="2" charset="2"/>
              <a:buChar char="§"/>
              <a:defRPr lang="en-US" sz="1600" kern="1200" dirty="0" smtClean="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4pPr>
            <a:lvl5pPr algn="l" defTabSz="914400" rtl="0" eaLnBrk="1" latinLnBrk="0" hangingPunct="1">
              <a:spcBef>
                <a:spcPct val="20000"/>
              </a:spcBef>
              <a:buClr>
                <a:srgbClr val="116656"/>
              </a:buClr>
              <a:buSzPct val="200000"/>
              <a:buFont typeface="Wingdings" pitchFamily="2" charset="2"/>
              <a:buChar char="§"/>
              <a:defRPr lang="en-US" sz="1600" kern="1200" dirty="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57697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541259" y="-24"/>
            <a:ext cx="8036004" cy="928694"/>
          </a:xfrm>
          <a:prstGeom prst="rect">
            <a:avLst/>
          </a:prstGeom>
        </p:spPr>
        <p:txBody>
          <a:bodyPr lIns="216000"/>
          <a:lstStyle>
            <a:lvl1pPr>
              <a:defRPr sz="2000">
                <a:solidFill>
                  <a:schemeClr val="bg1"/>
                </a:solidFill>
                <a:latin typeface="Verdana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003864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861274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4338" y="1314450"/>
            <a:ext cx="8297862" cy="4949825"/>
          </a:xfrm>
        </p:spPr>
        <p:txBody>
          <a:bodyPr/>
          <a:lstStyle>
            <a:lvl1pPr>
              <a:spcBef>
                <a:spcPts val="30"/>
              </a:spcBef>
              <a:defRPr/>
            </a:lvl1pPr>
            <a:lvl2pPr>
              <a:spcBef>
                <a:spcPts val="30"/>
              </a:spcBef>
              <a:defRPr/>
            </a:lvl2pPr>
            <a:lvl3pPr>
              <a:spcBef>
                <a:spcPts val="30"/>
              </a:spcBef>
              <a:defRPr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541259" y="-24"/>
            <a:ext cx="8036004" cy="928694"/>
          </a:xfrm>
          <a:prstGeom prst="rect">
            <a:avLst/>
          </a:prstGeom>
        </p:spPr>
        <p:txBody>
          <a:bodyPr lIns="216000"/>
          <a:lstStyle>
            <a:lvl1pPr>
              <a:defRPr sz="2000">
                <a:solidFill>
                  <a:schemeClr val="bg1"/>
                </a:solidFill>
                <a:latin typeface="Verdana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693166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20426547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259" y="-24"/>
            <a:ext cx="8036004" cy="928694"/>
          </a:xfrm>
          <a:prstGeom prst="rect">
            <a:avLst/>
          </a:prstGeom>
        </p:spPr>
        <p:txBody>
          <a:bodyPr lIns="216000"/>
          <a:lstStyle>
            <a:lvl1pPr>
              <a:defRPr sz="2000">
                <a:solidFill>
                  <a:schemeClr val="bg1"/>
                </a:solidFill>
                <a:latin typeface="Verdana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431800" y="1314449"/>
            <a:ext cx="8283605" cy="4949825"/>
          </a:xfrm>
        </p:spPr>
        <p:txBody>
          <a:bodyPr>
            <a:normAutofit/>
          </a:bodyPr>
          <a:lstStyle>
            <a:lvl1pPr marL="177800" indent="-177800" algn="l" rtl="0" eaLnBrk="0" fontAlgn="base" hangingPunct="0">
              <a:lnSpc>
                <a:spcPct val="120000"/>
              </a:lnSpc>
              <a:spcBef>
                <a:spcPts val="30"/>
              </a:spcBef>
              <a:spcAft>
                <a:spcPts val="0"/>
              </a:spcAft>
              <a:buClr>
                <a:srgbClr val="7F7F7F"/>
              </a:buClr>
              <a:buSzPct val="120000"/>
              <a:buFont typeface="Wingdings" pitchFamily="2" charset="2"/>
              <a:buChar char="§"/>
              <a:defRPr lang="en-US" kern="1200" dirty="0" smtClean="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1pPr>
            <a:lvl2pPr algn="l" rtl="0" eaLnBrk="0" fontAlgn="base" hangingPunct="0">
              <a:lnSpc>
                <a:spcPct val="120000"/>
              </a:lnSpc>
              <a:spcBef>
                <a:spcPts val="30"/>
              </a:spcBef>
              <a:spcAft>
                <a:spcPts val="0"/>
              </a:spcAft>
              <a:buClr>
                <a:srgbClr val="7F7F7F"/>
              </a:buClr>
              <a:buSzPct val="120000"/>
              <a:buFont typeface="Wingdings" pitchFamily="2" charset="2"/>
              <a:buChar char="§"/>
              <a:defRPr lang="en-US" kern="1200" dirty="0" smtClean="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2pPr>
            <a:lvl3pPr algn="l" rtl="0" eaLnBrk="0" fontAlgn="base" hangingPunct="0">
              <a:lnSpc>
                <a:spcPct val="120000"/>
              </a:lnSpc>
              <a:spcBef>
                <a:spcPts val="30"/>
              </a:spcBef>
              <a:spcAft>
                <a:spcPts val="0"/>
              </a:spcAft>
              <a:buClr>
                <a:srgbClr val="7F7F7F"/>
              </a:buClr>
              <a:buSzPct val="120000"/>
              <a:buFont typeface="Wingdings" pitchFamily="2" charset="2"/>
              <a:buChar char="§"/>
              <a:defRPr lang="en-US" kern="1200" dirty="0" smtClean="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3pPr>
            <a:lvl4pPr>
              <a:buClr>
                <a:srgbClr val="116656"/>
              </a:buClr>
              <a:buSzPct val="200000"/>
              <a:buFont typeface="Wingdings" pitchFamily="2" charset="2"/>
              <a:buChar char="§"/>
              <a:defRPr sz="1000">
                <a:latin typeface="Verdana" pitchFamily="34" charset="0"/>
              </a:defRPr>
            </a:lvl4pPr>
            <a:lvl5pPr>
              <a:buClr>
                <a:srgbClr val="116656"/>
              </a:buClr>
              <a:buSzPct val="200000"/>
              <a:buFont typeface="Wingdings" pitchFamily="2" charset="2"/>
              <a:buChar char="§"/>
              <a:defRPr sz="800">
                <a:latin typeface="Verdana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2498150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5163" y="0"/>
            <a:ext cx="7886700" cy="92868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61762748"/>
      </p:ext>
    </p:extLst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5163" y="0"/>
            <a:ext cx="7886700" cy="92868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87030959"/>
      </p:ext>
    </p:extLst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5163" y="0"/>
            <a:ext cx="7886700" cy="92868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43355086"/>
      </p:ext>
    </p:extLst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8575" y="76200"/>
            <a:ext cx="8077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555625" y="1981200"/>
            <a:ext cx="3867150" cy="42672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5175" y="1981200"/>
            <a:ext cx="3867150" cy="42672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291250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  <a:prstGeom prst="rect">
            <a:avLst/>
          </a:prstGeom>
        </p:spPr>
        <p:txBody>
          <a:bodyPr/>
          <a:lstStyle>
            <a:lvl1pPr algn="l">
              <a:defRPr sz="2000" b="1" cap="all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515680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41259" y="-24"/>
            <a:ext cx="8036004" cy="928694"/>
          </a:xfrm>
          <a:prstGeom prst="rect">
            <a:avLst/>
          </a:prstGeom>
        </p:spPr>
        <p:txBody>
          <a:bodyPr lIns="216000"/>
          <a:lstStyle>
            <a:lvl1pPr>
              <a:defRPr sz="2000">
                <a:solidFill>
                  <a:schemeClr val="bg1"/>
                </a:solidFill>
                <a:latin typeface="Verdana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sz="half" idx="1"/>
          </p:nvPr>
        </p:nvSpPr>
        <p:spPr>
          <a:xfrm>
            <a:off x="421575" y="1314450"/>
            <a:ext cx="4038600" cy="4949825"/>
          </a:xfrm>
        </p:spPr>
        <p:txBody>
          <a:bodyPr rtlCol="0">
            <a:normAutofit/>
          </a:bodyPr>
          <a:lstStyle>
            <a:lvl1pPr algn="l" defTabSz="914400" rtl="0" eaLnBrk="0" fontAlgn="base" latinLnBrk="0" hangingPunct="0">
              <a:lnSpc>
                <a:spcPct val="120000"/>
              </a:lnSpc>
              <a:spcBef>
                <a:spcPts val="30"/>
              </a:spcBef>
              <a:spcAft>
                <a:spcPts val="0"/>
              </a:spcAft>
              <a:buClr>
                <a:srgbClr val="7F7F7F"/>
              </a:buClr>
              <a:buSzPct val="120000"/>
              <a:buFont typeface="Wingdings" pitchFamily="2" charset="2"/>
              <a:buChar char="§"/>
              <a:defRPr lang="en-US" kern="1200" dirty="0" smtClean="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1pPr>
            <a:lvl2pPr algn="l" defTabSz="914400" rtl="0" eaLnBrk="0" fontAlgn="base" latinLnBrk="0" hangingPunct="0">
              <a:lnSpc>
                <a:spcPct val="120000"/>
              </a:lnSpc>
              <a:spcBef>
                <a:spcPts val="30"/>
              </a:spcBef>
              <a:spcAft>
                <a:spcPts val="0"/>
              </a:spcAft>
              <a:buClr>
                <a:srgbClr val="7F7F7F"/>
              </a:buClr>
              <a:buSzPct val="120000"/>
              <a:buFont typeface="Wingdings" pitchFamily="2" charset="2"/>
              <a:buChar char="§"/>
              <a:defRPr lang="en-US" kern="1200" dirty="0" smtClean="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2pPr>
            <a:lvl3pPr algn="l" defTabSz="914400" rtl="0" eaLnBrk="0" fontAlgn="base" latinLnBrk="0" hangingPunct="0">
              <a:lnSpc>
                <a:spcPct val="120000"/>
              </a:lnSpc>
              <a:spcBef>
                <a:spcPts val="30"/>
              </a:spcBef>
              <a:spcAft>
                <a:spcPts val="0"/>
              </a:spcAft>
              <a:buClr>
                <a:srgbClr val="7F7F7F"/>
              </a:buClr>
              <a:buSzPct val="120000"/>
              <a:buFont typeface="Wingdings" pitchFamily="2" charset="2"/>
              <a:buChar char="§"/>
              <a:defRPr lang="en-US" kern="1200" dirty="0" smtClean="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3pPr>
            <a:lvl4pPr algn="l" defTabSz="914400" rtl="0" eaLnBrk="1" latinLnBrk="0" hangingPunct="1">
              <a:spcBef>
                <a:spcPct val="20000"/>
              </a:spcBef>
              <a:buClr>
                <a:srgbClr val="116656"/>
              </a:buClr>
              <a:buSzPct val="200000"/>
              <a:buFont typeface="Wingdings" pitchFamily="2" charset="2"/>
              <a:buChar char="§"/>
              <a:defRPr lang="en-US" sz="1600" kern="1200" dirty="0" smtClean="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4pPr>
            <a:lvl5pPr algn="l" defTabSz="914400" rtl="0" eaLnBrk="1" latinLnBrk="0" hangingPunct="1">
              <a:spcBef>
                <a:spcPct val="20000"/>
              </a:spcBef>
              <a:buClr>
                <a:srgbClr val="116656"/>
              </a:buClr>
              <a:buSzPct val="200000"/>
              <a:buFont typeface="Wingdings" pitchFamily="2" charset="2"/>
              <a:buChar char="§"/>
              <a:defRPr lang="en-US" sz="1600" kern="1200" dirty="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0"/>
            <a:endParaRPr lang="en-US" dirty="0"/>
          </a:p>
        </p:txBody>
      </p:sp>
      <p:sp>
        <p:nvSpPr>
          <p:cNvPr id="6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14450"/>
            <a:ext cx="4038600" cy="4949825"/>
          </a:xfrm>
        </p:spPr>
        <p:txBody>
          <a:bodyPr rtlCol="0">
            <a:normAutofit/>
          </a:bodyPr>
          <a:lstStyle>
            <a:lvl1pPr algn="l" defTabSz="914400" rtl="0" eaLnBrk="0" fontAlgn="base" latinLnBrk="0" hangingPunct="0">
              <a:lnSpc>
                <a:spcPct val="120000"/>
              </a:lnSpc>
              <a:spcBef>
                <a:spcPts val="30"/>
              </a:spcBef>
              <a:spcAft>
                <a:spcPts val="0"/>
              </a:spcAft>
              <a:buClr>
                <a:srgbClr val="7F7F7F"/>
              </a:buClr>
              <a:buSzPct val="120000"/>
              <a:buFont typeface="Wingdings" pitchFamily="2" charset="2"/>
              <a:buChar char="§"/>
              <a:defRPr lang="en-US" kern="1200" dirty="0" smtClean="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1pPr>
            <a:lvl2pPr algn="l" defTabSz="914400" rtl="0" eaLnBrk="0" fontAlgn="base" latinLnBrk="0" hangingPunct="0">
              <a:lnSpc>
                <a:spcPct val="120000"/>
              </a:lnSpc>
              <a:spcBef>
                <a:spcPts val="30"/>
              </a:spcBef>
              <a:spcAft>
                <a:spcPts val="0"/>
              </a:spcAft>
              <a:buClr>
                <a:srgbClr val="7F7F7F"/>
              </a:buClr>
              <a:buSzPct val="120000"/>
              <a:buFont typeface="Wingdings" pitchFamily="2" charset="2"/>
              <a:buChar char="§"/>
              <a:defRPr lang="en-US" kern="1200" dirty="0" smtClean="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2pPr>
            <a:lvl3pPr algn="l" defTabSz="914400" rtl="0" eaLnBrk="0" fontAlgn="base" latinLnBrk="0" hangingPunct="0">
              <a:lnSpc>
                <a:spcPct val="120000"/>
              </a:lnSpc>
              <a:spcBef>
                <a:spcPts val="30"/>
              </a:spcBef>
              <a:spcAft>
                <a:spcPts val="0"/>
              </a:spcAft>
              <a:buClr>
                <a:srgbClr val="7F7F7F"/>
              </a:buClr>
              <a:buSzPct val="120000"/>
              <a:buFont typeface="Wingdings" pitchFamily="2" charset="2"/>
              <a:buChar char="§"/>
              <a:defRPr lang="en-US" kern="1200" dirty="0" smtClean="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3pPr>
            <a:lvl4pPr algn="l" defTabSz="914400" rtl="0" eaLnBrk="1" latinLnBrk="0" hangingPunct="1">
              <a:spcBef>
                <a:spcPct val="20000"/>
              </a:spcBef>
              <a:buClr>
                <a:srgbClr val="116656"/>
              </a:buClr>
              <a:buSzPct val="200000"/>
              <a:buFont typeface="Wingdings" pitchFamily="2" charset="2"/>
              <a:buChar char="§"/>
              <a:defRPr lang="en-US" sz="1600" kern="1200" dirty="0" smtClean="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4pPr>
            <a:lvl5pPr algn="l" defTabSz="914400" rtl="0" eaLnBrk="1" latinLnBrk="0" hangingPunct="1">
              <a:spcBef>
                <a:spcPct val="20000"/>
              </a:spcBef>
              <a:buClr>
                <a:srgbClr val="116656"/>
              </a:buClr>
              <a:buSzPct val="200000"/>
              <a:buFont typeface="Wingdings" pitchFamily="2" charset="2"/>
              <a:buChar char="§"/>
              <a:defRPr lang="en-US" sz="1600" kern="1200" dirty="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97422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541259" y="-24"/>
            <a:ext cx="8036004" cy="928694"/>
          </a:xfrm>
          <a:prstGeom prst="rect">
            <a:avLst/>
          </a:prstGeom>
        </p:spPr>
        <p:txBody>
          <a:bodyPr lIns="216000"/>
          <a:lstStyle>
            <a:lvl1pPr>
              <a:defRPr sz="2000">
                <a:solidFill>
                  <a:schemeClr val="bg1"/>
                </a:solidFill>
                <a:latin typeface="Verdana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068130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15787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4338" y="1314450"/>
            <a:ext cx="8297862" cy="4949825"/>
          </a:xfrm>
        </p:spPr>
        <p:txBody>
          <a:bodyPr/>
          <a:lstStyle>
            <a:lvl1pPr>
              <a:spcBef>
                <a:spcPts val="30"/>
              </a:spcBef>
              <a:defRPr/>
            </a:lvl1pPr>
            <a:lvl2pPr>
              <a:spcBef>
                <a:spcPts val="30"/>
              </a:spcBef>
              <a:defRPr/>
            </a:lvl2pPr>
            <a:lvl3pPr>
              <a:spcBef>
                <a:spcPts val="30"/>
              </a:spcBef>
              <a:defRPr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541259" y="-24"/>
            <a:ext cx="8036004" cy="928694"/>
          </a:xfrm>
          <a:prstGeom prst="rect">
            <a:avLst/>
          </a:prstGeom>
        </p:spPr>
        <p:txBody>
          <a:bodyPr lIns="216000"/>
          <a:lstStyle>
            <a:lvl1pPr>
              <a:defRPr sz="2000">
                <a:solidFill>
                  <a:schemeClr val="bg1"/>
                </a:solidFill>
                <a:latin typeface="Verdana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63539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7426960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5163" y="0"/>
            <a:ext cx="7886700" cy="92868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26504126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65163" y="0"/>
            <a:ext cx="7886700" cy="928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180000" rIns="360000" bIns="0" numCol="1" anchor="t" anchorCtr="1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Titelmasterformat durch Klicken bearbeiten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-806450" y="1303338"/>
            <a:ext cx="628650" cy="0"/>
          </a:xfrm>
          <a:prstGeom prst="line">
            <a:avLst/>
          </a:prstGeom>
          <a:ln w="285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-806450" y="6270625"/>
            <a:ext cx="628650" cy="0"/>
          </a:xfrm>
          <a:prstGeom prst="line">
            <a:avLst/>
          </a:prstGeom>
          <a:ln w="285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rot="5400000" flipH="1" flipV="1">
            <a:off x="126206" y="7406482"/>
            <a:ext cx="576263" cy="0"/>
          </a:xfrm>
          <a:prstGeom prst="line">
            <a:avLst/>
          </a:prstGeom>
          <a:ln w="285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rot="5400000" flipH="1" flipV="1">
            <a:off x="126206" y="-529431"/>
            <a:ext cx="576263" cy="0"/>
          </a:xfrm>
          <a:prstGeom prst="line">
            <a:avLst/>
          </a:prstGeom>
          <a:ln w="285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rot="5400000" flipH="1" flipV="1">
            <a:off x="8420894" y="7430294"/>
            <a:ext cx="576262" cy="0"/>
          </a:xfrm>
          <a:prstGeom prst="line">
            <a:avLst/>
          </a:prstGeom>
          <a:ln w="285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9448800" y="1306513"/>
            <a:ext cx="628650" cy="0"/>
          </a:xfrm>
          <a:prstGeom prst="line">
            <a:avLst/>
          </a:prstGeom>
          <a:ln w="285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9448800" y="6269038"/>
            <a:ext cx="628650" cy="0"/>
          </a:xfrm>
          <a:prstGeom prst="line">
            <a:avLst/>
          </a:prstGeom>
          <a:ln w="285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rot="5400000" flipH="1" flipV="1">
            <a:off x="8417719" y="-505619"/>
            <a:ext cx="576262" cy="0"/>
          </a:xfrm>
          <a:prstGeom prst="line">
            <a:avLst/>
          </a:prstGeom>
          <a:ln w="285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5" name="Rectangle 19"/>
          <p:cNvSpPr>
            <a:spLocks noChangeArrowheads="1"/>
          </p:cNvSpPr>
          <p:nvPr/>
        </p:nvSpPr>
        <p:spPr bwMode="auto">
          <a:xfrm>
            <a:off x="0" y="0"/>
            <a:ext cx="9144000" cy="928688"/>
          </a:xfrm>
          <a:prstGeom prst="rect">
            <a:avLst/>
          </a:prstGeom>
          <a:gradFill rotWithShape="1">
            <a:gsLst>
              <a:gs pos="0">
                <a:srgbClr val="007363"/>
              </a:gs>
              <a:gs pos="3999">
                <a:srgbClr val="007363"/>
              </a:gs>
              <a:gs pos="3999">
                <a:srgbClr val="007363"/>
              </a:gs>
              <a:gs pos="61000">
                <a:srgbClr val="0399A1"/>
              </a:gs>
              <a:gs pos="75000">
                <a:srgbClr val="03989F"/>
              </a:gs>
              <a:gs pos="100000">
                <a:srgbClr val="028DBE"/>
              </a:gs>
            </a:gsLst>
            <a:lin ang="108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/>
            <a:endParaRPr lang="de-DE">
              <a:solidFill>
                <a:srgbClr val="FFFFFF"/>
              </a:solidFill>
            </a:endParaRPr>
          </a:p>
        </p:txBody>
      </p:sp>
      <p:pic>
        <p:nvPicPr>
          <p:cNvPr id="1036" name="Picture 3" descr="Q:\TH\LOGO_W-1pt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892"/>
          <a:stretch>
            <a:fillRect/>
          </a:stretch>
        </p:blipFill>
        <p:spPr bwMode="auto">
          <a:xfrm>
            <a:off x="7997825" y="52388"/>
            <a:ext cx="11303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ransition>
    <p:fade/>
  </p:transition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lang="en-US" sz="2000" b="1" kern="1200" dirty="0">
          <a:solidFill>
            <a:schemeClr val="bg1"/>
          </a:solidFill>
          <a:latin typeface="Verdana" pitchFamily="34" charset="0"/>
          <a:ea typeface="+mn-ea"/>
          <a:cs typeface="+mn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bg1"/>
          </a:solidFill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bg1"/>
          </a:solidFill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bg1"/>
          </a:solidFill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bg1"/>
          </a:solidFill>
          <a:latin typeface="Verdan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bg1"/>
          </a:solidFill>
          <a:latin typeface="Verdan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bg1"/>
          </a:solidFill>
          <a:latin typeface="Verdan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bg1"/>
          </a:solidFill>
          <a:latin typeface="Verdan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bg1"/>
          </a:solidFill>
          <a:latin typeface="Verdana" pitchFamily="34" charset="0"/>
        </a:defRPr>
      </a:lvl9pPr>
    </p:titleStyle>
    <p:bodyStyle>
      <a:lvl1pPr marL="177800" indent="-177800" algn="l" rtl="0" eaLnBrk="0" fontAlgn="base" hangingPunct="0">
        <a:lnSpc>
          <a:spcPct val="120000"/>
        </a:lnSpc>
        <a:spcBef>
          <a:spcPts val="25"/>
        </a:spcBef>
        <a:spcAft>
          <a:spcPct val="0"/>
        </a:spcAft>
        <a:buClr>
          <a:srgbClr val="7F7F7F"/>
        </a:buClr>
        <a:buSzPct val="120000"/>
        <a:buFont typeface="Wingdings" pitchFamily="2" charset="2"/>
        <a:buChar char="§"/>
        <a:defRPr kern="1200">
          <a:solidFill>
            <a:schemeClr val="tx1"/>
          </a:solidFill>
          <a:latin typeface="Verdana" pitchFamily="34" charset="0"/>
          <a:ea typeface="+mn-ea"/>
          <a:cs typeface="+mn-cs"/>
        </a:defRPr>
      </a:lvl1pPr>
      <a:lvl2pPr marL="534988" indent="-179388" algn="l" rtl="0" eaLnBrk="0" fontAlgn="base" hangingPunct="0">
        <a:lnSpc>
          <a:spcPct val="120000"/>
        </a:lnSpc>
        <a:spcBef>
          <a:spcPts val="25"/>
        </a:spcBef>
        <a:spcAft>
          <a:spcPct val="0"/>
        </a:spcAft>
        <a:buClr>
          <a:srgbClr val="7F7F7F"/>
        </a:buClr>
        <a:buSzPct val="120000"/>
        <a:buFont typeface="Wingdings" pitchFamily="2" charset="2"/>
        <a:buChar char="§"/>
        <a:defRPr sz="1600" kern="1200">
          <a:solidFill>
            <a:schemeClr val="tx1"/>
          </a:solidFill>
          <a:latin typeface="Verdana" pitchFamily="34" charset="0"/>
          <a:ea typeface="+mn-ea"/>
          <a:cs typeface="+mn-cs"/>
        </a:defRPr>
      </a:lvl2pPr>
      <a:lvl3pPr marL="903288" indent="-190500" algn="l" rtl="0" eaLnBrk="0" fontAlgn="base" hangingPunct="0">
        <a:lnSpc>
          <a:spcPct val="120000"/>
        </a:lnSpc>
        <a:spcBef>
          <a:spcPts val="25"/>
        </a:spcBef>
        <a:spcAft>
          <a:spcPct val="0"/>
        </a:spcAft>
        <a:buClr>
          <a:srgbClr val="7F7F7F"/>
        </a:buClr>
        <a:buSzPct val="120000"/>
        <a:buFont typeface="Wingdings" pitchFamily="2" charset="2"/>
        <a:buChar char="§"/>
        <a:defRPr sz="1400" kern="1200">
          <a:solidFill>
            <a:schemeClr val="tx1"/>
          </a:solidFill>
          <a:latin typeface="Verdana" pitchFamily="34" charset="0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000" kern="1200">
          <a:solidFill>
            <a:schemeClr val="tx1"/>
          </a:solidFill>
          <a:latin typeface="Verdana" pitchFamily="34" charset="0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800" kern="1200">
          <a:solidFill>
            <a:schemeClr val="tx1"/>
          </a:solidFill>
          <a:latin typeface="Verdana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65163" y="0"/>
            <a:ext cx="7886700" cy="928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180000" rIns="360000" bIns="0" numCol="1" anchor="t" anchorCtr="1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Titelmasterformat durch Klicken bearbeiten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-806450" y="1303338"/>
            <a:ext cx="628650" cy="0"/>
          </a:xfrm>
          <a:prstGeom prst="line">
            <a:avLst/>
          </a:prstGeom>
          <a:ln w="285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-806450" y="6270625"/>
            <a:ext cx="628650" cy="0"/>
          </a:xfrm>
          <a:prstGeom prst="line">
            <a:avLst/>
          </a:prstGeom>
          <a:ln w="285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rot="5400000" flipH="1" flipV="1">
            <a:off x="126206" y="7406482"/>
            <a:ext cx="576263" cy="0"/>
          </a:xfrm>
          <a:prstGeom prst="line">
            <a:avLst/>
          </a:prstGeom>
          <a:ln w="285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rot="5400000" flipH="1" flipV="1">
            <a:off x="126206" y="-529431"/>
            <a:ext cx="576263" cy="0"/>
          </a:xfrm>
          <a:prstGeom prst="line">
            <a:avLst/>
          </a:prstGeom>
          <a:ln w="285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rot="5400000" flipH="1" flipV="1">
            <a:off x="8420894" y="7430294"/>
            <a:ext cx="576262" cy="0"/>
          </a:xfrm>
          <a:prstGeom prst="line">
            <a:avLst/>
          </a:prstGeom>
          <a:ln w="285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9448800" y="1306513"/>
            <a:ext cx="628650" cy="0"/>
          </a:xfrm>
          <a:prstGeom prst="line">
            <a:avLst/>
          </a:prstGeom>
          <a:ln w="285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9448800" y="6269038"/>
            <a:ext cx="628650" cy="0"/>
          </a:xfrm>
          <a:prstGeom prst="line">
            <a:avLst/>
          </a:prstGeom>
          <a:ln w="285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rot="5400000" flipH="1" flipV="1">
            <a:off x="8417719" y="-505619"/>
            <a:ext cx="576262" cy="0"/>
          </a:xfrm>
          <a:prstGeom prst="line">
            <a:avLst/>
          </a:prstGeom>
          <a:ln w="285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5" name="Rectangle 19"/>
          <p:cNvSpPr>
            <a:spLocks noChangeArrowheads="1"/>
          </p:cNvSpPr>
          <p:nvPr/>
        </p:nvSpPr>
        <p:spPr bwMode="auto">
          <a:xfrm>
            <a:off x="0" y="0"/>
            <a:ext cx="9144000" cy="928688"/>
          </a:xfrm>
          <a:prstGeom prst="rect">
            <a:avLst/>
          </a:prstGeom>
          <a:gradFill rotWithShape="1">
            <a:gsLst>
              <a:gs pos="0">
                <a:srgbClr val="007363"/>
              </a:gs>
              <a:gs pos="3999">
                <a:srgbClr val="007363"/>
              </a:gs>
              <a:gs pos="3999">
                <a:srgbClr val="007363"/>
              </a:gs>
              <a:gs pos="61000">
                <a:srgbClr val="0399A1"/>
              </a:gs>
              <a:gs pos="75000">
                <a:srgbClr val="03989F"/>
              </a:gs>
              <a:gs pos="100000">
                <a:srgbClr val="028DBE"/>
              </a:gs>
            </a:gsLst>
            <a:lin ang="108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buFont typeface="Wingdings" panose="05000000000000000000" pitchFamily="2" charset="2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buClr>
                <a:srgbClr val="007363"/>
              </a:buClr>
              <a:defRPr/>
            </a:pPr>
            <a:endParaRPr lang="de-DE">
              <a:solidFill>
                <a:srgbClr val="FFFFFF"/>
              </a:solidFill>
            </a:endParaRPr>
          </a:p>
        </p:txBody>
      </p:sp>
      <p:pic>
        <p:nvPicPr>
          <p:cNvPr id="1036" name="Picture 3" descr="Q:\TH\LOGO_W-1pt.pn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892"/>
          <a:stretch>
            <a:fillRect/>
          </a:stretch>
        </p:blipFill>
        <p:spPr bwMode="auto">
          <a:xfrm>
            <a:off x="7997825" y="52388"/>
            <a:ext cx="11303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921061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</p:sldLayoutIdLst>
  <p:transition>
    <p:fade/>
  </p:transition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lang="en-US" sz="2000" b="1" kern="1200" dirty="0">
          <a:solidFill>
            <a:schemeClr val="bg1"/>
          </a:solidFill>
          <a:latin typeface="Verdana" pitchFamily="34" charset="0"/>
          <a:ea typeface="+mn-ea"/>
          <a:cs typeface="+mn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bg1"/>
          </a:solidFill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bg1"/>
          </a:solidFill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bg1"/>
          </a:solidFill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bg1"/>
          </a:solidFill>
          <a:latin typeface="Verdan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bg1"/>
          </a:solidFill>
          <a:latin typeface="Verdan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bg1"/>
          </a:solidFill>
          <a:latin typeface="Verdan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bg1"/>
          </a:solidFill>
          <a:latin typeface="Verdan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bg1"/>
          </a:solidFill>
          <a:latin typeface="Verdana" pitchFamily="34" charset="0"/>
        </a:defRPr>
      </a:lvl9pPr>
    </p:titleStyle>
    <p:bodyStyle>
      <a:lvl1pPr marL="177800" indent="-177800" algn="l" rtl="0" eaLnBrk="0" fontAlgn="base" hangingPunct="0">
        <a:lnSpc>
          <a:spcPct val="120000"/>
        </a:lnSpc>
        <a:spcBef>
          <a:spcPts val="25"/>
        </a:spcBef>
        <a:spcAft>
          <a:spcPct val="0"/>
        </a:spcAft>
        <a:buClr>
          <a:srgbClr val="7F7F7F"/>
        </a:buClr>
        <a:buSzPct val="120000"/>
        <a:buFont typeface="Wingdings" pitchFamily="2" charset="2"/>
        <a:buChar char="§"/>
        <a:defRPr kern="1200">
          <a:solidFill>
            <a:schemeClr val="tx1"/>
          </a:solidFill>
          <a:latin typeface="Verdana" pitchFamily="34" charset="0"/>
          <a:ea typeface="+mn-ea"/>
          <a:cs typeface="+mn-cs"/>
        </a:defRPr>
      </a:lvl1pPr>
      <a:lvl2pPr marL="534988" indent="-179388" algn="l" rtl="0" eaLnBrk="0" fontAlgn="base" hangingPunct="0">
        <a:lnSpc>
          <a:spcPct val="120000"/>
        </a:lnSpc>
        <a:spcBef>
          <a:spcPts val="25"/>
        </a:spcBef>
        <a:spcAft>
          <a:spcPct val="0"/>
        </a:spcAft>
        <a:buClr>
          <a:srgbClr val="7F7F7F"/>
        </a:buClr>
        <a:buSzPct val="120000"/>
        <a:buFont typeface="Wingdings" pitchFamily="2" charset="2"/>
        <a:buChar char="§"/>
        <a:defRPr sz="1600" kern="1200">
          <a:solidFill>
            <a:schemeClr val="tx1"/>
          </a:solidFill>
          <a:latin typeface="Verdana" pitchFamily="34" charset="0"/>
          <a:ea typeface="+mn-ea"/>
          <a:cs typeface="+mn-cs"/>
        </a:defRPr>
      </a:lvl2pPr>
      <a:lvl3pPr marL="903288" indent="-190500" algn="l" rtl="0" eaLnBrk="0" fontAlgn="base" hangingPunct="0">
        <a:lnSpc>
          <a:spcPct val="120000"/>
        </a:lnSpc>
        <a:spcBef>
          <a:spcPts val="25"/>
        </a:spcBef>
        <a:spcAft>
          <a:spcPct val="0"/>
        </a:spcAft>
        <a:buClr>
          <a:srgbClr val="7F7F7F"/>
        </a:buClr>
        <a:buSzPct val="120000"/>
        <a:buFont typeface="Wingdings" pitchFamily="2" charset="2"/>
        <a:buChar char="§"/>
        <a:defRPr sz="1400" kern="1200">
          <a:solidFill>
            <a:schemeClr val="tx1"/>
          </a:solidFill>
          <a:latin typeface="Verdana" pitchFamily="34" charset="0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000" kern="1200">
          <a:solidFill>
            <a:schemeClr val="tx1"/>
          </a:solidFill>
          <a:latin typeface="Verdana" pitchFamily="34" charset="0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800" kern="1200">
          <a:solidFill>
            <a:schemeClr val="tx1"/>
          </a:solidFill>
          <a:latin typeface="Verdana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wmf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33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w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0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2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wmf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3.png"/><Relationship Id="rId5" Type="http://schemas.openxmlformats.org/officeDocument/2006/relationships/image" Target="../media/image52.wmf"/><Relationship Id="rId4" Type="http://schemas.openxmlformats.org/officeDocument/2006/relationships/image" Target="../media/image51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8.png"/><Relationship Id="rId5" Type="http://schemas.openxmlformats.org/officeDocument/2006/relationships/image" Target="../media/image44.png"/><Relationship Id="rId4" Type="http://schemas.openxmlformats.org/officeDocument/2006/relationships/image" Target="../media/image34.wmf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ppt-titelbild_vorl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82" t="27850" r="12633" b="24860"/>
          <a:stretch>
            <a:fillRect/>
          </a:stretch>
        </p:blipFill>
        <p:spPr bwMode="auto">
          <a:xfrm>
            <a:off x="0" y="1657350"/>
            <a:ext cx="9144000" cy="520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0" y="0"/>
            <a:ext cx="9144000" cy="1771650"/>
          </a:xfrm>
          <a:prstGeom prst="rect">
            <a:avLst/>
          </a:prstGeom>
          <a:gradFill flip="none" rotWithShape="1">
            <a:gsLst>
              <a:gs pos="4000">
                <a:srgbClr val="007363"/>
              </a:gs>
              <a:gs pos="4000">
                <a:srgbClr val="007363"/>
              </a:gs>
              <a:gs pos="61000">
                <a:srgbClr val="0399A1"/>
              </a:gs>
              <a:gs pos="75000">
                <a:srgbClr val="03989F"/>
              </a:gs>
              <a:gs pos="100000">
                <a:srgbClr val="028DBE"/>
              </a:gs>
            </a:gsLst>
            <a:lin ang="10800000" scaled="1"/>
            <a:tileRect/>
          </a:gra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>
                <a:srgbClr val="007363"/>
              </a:buClr>
              <a:defRPr/>
            </a:pPr>
            <a:endParaRPr lang="de-DE" kern="0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4100" name="Title 1"/>
          <p:cNvSpPr txBox="1">
            <a:spLocks/>
          </p:cNvSpPr>
          <p:nvPr/>
        </p:nvSpPr>
        <p:spPr bwMode="auto">
          <a:xfrm>
            <a:off x="228600" y="93663"/>
            <a:ext cx="8422843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80000" rIns="0" bIns="0" anchorCtr="1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ts val="1200"/>
              </a:spcBef>
              <a:buClrTx/>
              <a:buSzTx/>
              <a:buFontTx/>
              <a:buNone/>
            </a:pPr>
            <a:r>
              <a:rPr lang="en-US" sz="2000" b="1" dirty="0">
                <a:solidFill>
                  <a:srgbClr val="FFFFFF"/>
                </a:solidFill>
              </a:rPr>
              <a:t>Chemical Energy Storage: a Key Element for a Sustainable Energy Future</a:t>
            </a:r>
          </a:p>
          <a:p>
            <a:pPr algn="ctr">
              <a:lnSpc>
                <a:spcPct val="100000"/>
              </a:lnSpc>
              <a:spcBef>
                <a:spcPts val="1200"/>
              </a:spcBef>
              <a:buClrTx/>
              <a:buSzTx/>
              <a:buFontTx/>
              <a:buNone/>
            </a:pPr>
            <a:r>
              <a:rPr lang="de-DE" sz="1600" b="1" dirty="0">
                <a:solidFill>
                  <a:srgbClr val="FFFFFF"/>
                </a:solidFill>
              </a:rPr>
              <a:t>Ferdi Schüth</a:t>
            </a:r>
          </a:p>
          <a:p>
            <a:pPr algn="ctr">
              <a:lnSpc>
                <a:spcPct val="100000"/>
              </a:lnSpc>
              <a:spcBef>
                <a:spcPts val="1200"/>
              </a:spcBef>
              <a:buClrTx/>
              <a:buSzTx/>
              <a:buFontTx/>
              <a:buNone/>
            </a:pPr>
            <a:r>
              <a:rPr lang="de-DE" sz="1200" b="1" dirty="0">
                <a:solidFill>
                  <a:srgbClr val="FFFFFF"/>
                </a:solidFill>
              </a:rPr>
              <a:t>Max-Planck-Institut für Kohlenforschung</a:t>
            </a:r>
            <a:endParaRPr lang="en-US" sz="1200" b="1" dirty="0">
              <a:solidFill>
                <a:srgbClr val="FFFFFF"/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0" y="5105396"/>
            <a:ext cx="9150482" cy="1752602"/>
            <a:chOff x="-6482" y="5105397"/>
            <a:chExt cx="9150482" cy="1752602"/>
          </a:xfrm>
        </p:grpSpPr>
        <p:sp>
          <p:nvSpPr>
            <p:cNvPr id="4101" name="Rectangle 11"/>
            <p:cNvSpPr>
              <a:spLocks noChangeArrowheads="1"/>
            </p:cNvSpPr>
            <p:nvPr/>
          </p:nvSpPr>
          <p:spPr bwMode="auto">
            <a:xfrm>
              <a:off x="0" y="5105399"/>
              <a:ext cx="9144000" cy="17526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53882" dir="135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>
                <a:buClr>
                  <a:srgbClr val="007363"/>
                </a:buClr>
              </a:pPr>
              <a:endParaRPr lang="de-DE">
                <a:solidFill>
                  <a:prstClr val="black"/>
                </a:solidFill>
              </a:endParaRPr>
            </a:p>
          </p:txBody>
        </p:sp>
        <p:pic>
          <p:nvPicPr>
            <p:cNvPr id="21" name="Picture 3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49267" y="5105397"/>
              <a:ext cx="2367821" cy="1214792"/>
            </a:xfrm>
            <a:prstGeom prst="roundRect">
              <a:avLst>
                <a:gd name="adj" fmla="val 4167"/>
              </a:avLst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reflection blurRad="6350" stA="52000" endA="300" endPos="35000" dir="5400000" sy="-100000" algn="bl" rotWithShape="0"/>
            </a:effectLst>
            <a:scene3d>
              <a:camera prst="orthographicFront"/>
              <a:lightRig rig="threePt" dir="t">
                <a:rot lat="0" lon="0" rev="2700000"/>
              </a:lightRig>
            </a:scene3d>
            <a:sp3d>
              <a:bevelT h="38100"/>
              <a:contourClr>
                <a:srgbClr val="C0C0C0"/>
              </a:contour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4" name="Picture 48" descr="b11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6482" y="5105400"/>
              <a:ext cx="1771265" cy="1214790"/>
            </a:xfrm>
            <a:prstGeom prst="roundRect">
              <a:avLst>
                <a:gd name="adj" fmla="val 4167"/>
              </a:avLst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reflection blurRad="6350" stA="52000" endA="300" endPos="35000" dir="5400000" sy="-100000" algn="bl" rotWithShape="0"/>
            </a:effectLst>
            <a:scene3d>
              <a:camera prst="orthographicFront"/>
              <a:lightRig rig="threePt" dir="t">
                <a:rot lat="0" lon="0" rev="2700000"/>
              </a:lightRig>
            </a:scene3d>
            <a:sp3d>
              <a:bevelT h="38100"/>
              <a:contourClr>
                <a:srgbClr val="C0C0C0"/>
              </a:contourClr>
            </a:sp3d>
            <a:extLst/>
          </p:spPr>
        </p:pic>
      </p:grpSp>
      <p:grpSp>
        <p:nvGrpSpPr>
          <p:cNvPr id="12" name="Group 10"/>
          <p:cNvGrpSpPr>
            <a:grpSpLocks/>
          </p:cNvGrpSpPr>
          <p:nvPr/>
        </p:nvGrpSpPr>
        <p:grpSpPr bwMode="auto">
          <a:xfrm>
            <a:off x="1800408" y="5089040"/>
            <a:ext cx="2002406" cy="1214791"/>
            <a:chOff x="512" y="1341"/>
            <a:chExt cx="4711" cy="2313"/>
          </a:xfrm>
        </p:grpSpPr>
        <p:pic>
          <p:nvPicPr>
            <p:cNvPr id="13" name="Picture 11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2" y="1341"/>
              <a:ext cx="4711" cy="2313"/>
            </a:xfrm>
            <a:prstGeom prst="roundRect">
              <a:avLst>
                <a:gd name="adj" fmla="val 4167"/>
              </a:avLst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reflection blurRad="6350" stA="52000" endA="300" endPos="35000" dir="5400000" sy="-100000" algn="bl" rotWithShape="0"/>
            </a:effectLst>
            <a:scene3d>
              <a:camera prst="orthographicFront"/>
              <a:lightRig rig="threePt" dir="t">
                <a:rot lat="0" lon="0" rev="2700000"/>
              </a:lightRig>
            </a:scene3d>
            <a:sp3d>
              <a:bevelT h="38100"/>
              <a:contourClr>
                <a:srgbClr val="C0C0C0"/>
              </a:contour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4" name="Picture 12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04" y="3321"/>
              <a:ext cx="900" cy="330"/>
            </a:xfrm>
            <a:prstGeom prst="roundRect">
              <a:avLst>
                <a:gd name="adj" fmla="val 4167"/>
              </a:avLst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reflection blurRad="6350" stA="52000" endA="300" endPos="35000" dir="5400000" sy="-100000" algn="bl" rotWithShape="0"/>
            </a:effectLst>
            <a:scene3d>
              <a:camera prst="orthographicFront"/>
              <a:lightRig rig="threePt" dir="t">
                <a:rot lat="0" lon="0" rev="2700000"/>
              </a:lightRig>
            </a:scene3d>
            <a:sp3d>
              <a:bevelT h="38100"/>
              <a:contourClr>
                <a:srgbClr val="C0C0C0"/>
              </a:contour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6483" y="5105396"/>
            <a:ext cx="1688517" cy="121479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reflection blurRad="6350" stA="52000" endA="300" endPos="3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7239" y="5105396"/>
            <a:ext cx="1619725" cy="121479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reflection blurRad="6350" stA="52000" endA="300" endPos="3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accent1">
                      <a:gamma/>
                      <a:shade val="60000"/>
                      <a:invGamma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3226428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30" name="Rectangle 2"/>
          <p:cNvSpPr>
            <a:spLocks noGrp="1" noChangeArrowheads="1"/>
          </p:cNvSpPr>
          <p:nvPr>
            <p:ph type="title"/>
          </p:nvPr>
        </p:nvSpPr>
        <p:spPr>
          <a:xfrm>
            <a:off x="342537" y="115388"/>
            <a:ext cx="8077200" cy="1143000"/>
          </a:xfrm>
        </p:spPr>
        <p:txBody>
          <a:bodyPr/>
          <a:lstStyle/>
          <a:p>
            <a:r>
              <a:rPr lang="en-DE" altLang="de-DE" sz="2400" dirty="0"/>
              <a:t>L</a:t>
            </a:r>
            <a:r>
              <a:rPr lang="de-DE" altLang="de-DE" sz="2400" dirty="0"/>
              <a:t>e</a:t>
            </a:r>
            <a:r>
              <a:rPr lang="en-DE" altLang="de-DE" sz="2400" dirty="0"/>
              <a:t>v</a:t>
            </a:r>
            <a:r>
              <a:rPr lang="de-DE" altLang="de-DE" sz="2400" dirty="0"/>
              <a:t>e</a:t>
            </a:r>
            <a:r>
              <a:rPr lang="en-DE" altLang="de-DE" sz="2400" dirty="0"/>
              <a:t>l</a:t>
            </a:r>
            <a:r>
              <a:rPr lang="de-DE" altLang="de-DE" sz="2400" dirty="0"/>
              <a:t>i</a:t>
            </a:r>
            <a:r>
              <a:rPr lang="en-DE" altLang="de-DE" sz="2400" dirty="0"/>
              <a:t>z</a:t>
            </a:r>
            <a:r>
              <a:rPr lang="de-DE" altLang="de-DE" sz="2400" dirty="0"/>
              <a:t>e</a:t>
            </a:r>
            <a:r>
              <a:rPr lang="en-DE" altLang="de-DE" sz="2400" dirty="0"/>
              <a:t>d </a:t>
            </a:r>
            <a:r>
              <a:rPr lang="de-DE" altLang="de-DE" sz="2400" dirty="0"/>
              <a:t>c</a:t>
            </a:r>
            <a:r>
              <a:rPr lang="en-DE" altLang="de-DE" sz="2400" dirty="0"/>
              <a:t>o</a:t>
            </a:r>
            <a:r>
              <a:rPr lang="de-DE" altLang="de-DE" sz="2400" dirty="0"/>
              <a:t>s</a:t>
            </a:r>
            <a:r>
              <a:rPr lang="en-DE" altLang="de-DE" sz="2400" dirty="0"/>
              <a:t>t </a:t>
            </a:r>
            <a:r>
              <a:rPr lang="de-DE" altLang="de-DE" sz="2400" dirty="0"/>
              <a:t>o</a:t>
            </a:r>
            <a:r>
              <a:rPr lang="en-DE" altLang="de-DE" sz="2400" dirty="0"/>
              <a:t>f </a:t>
            </a:r>
            <a:r>
              <a:rPr lang="de-DE" altLang="de-DE" sz="2400" dirty="0"/>
              <a:t>e</a:t>
            </a:r>
            <a:r>
              <a:rPr lang="en-DE" altLang="de-DE" sz="2400" dirty="0"/>
              <a:t>l</a:t>
            </a:r>
            <a:r>
              <a:rPr lang="de-DE" altLang="de-DE" sz="2400" dirty="0"/>
              <a:t>e</a:t>
            </a:r>
            <a:r>
              <a:rPr lang="en-DE" altLang="de-DE" sz="2400" dirty="0"/>
              <a:t>c</a:t>
            </a:r>
            <a:r>
              <a:rPr lang="de-DE" altLang="de-DE" sz="2400" dirty="0"/>
              <a:t>t</a:t>
            </a:r>
            <a:r>
              <a:rPr lang="en-DE" altLang="de-DE" sz="2400" dirty="0"/>
              <a:t>r</a:t>
            </a:r>
            <a:r>
              <a:rPr lang="de-DE" altLang="de-DE" sz="2400" dirty="0"/>
              <a:t>i</a:t>
            </a:r>
            <a:r>
              <a:rPr lang="en-DE" altLang="de-DE" sz="2400" dirty="0"/>
              <a:t>c</a:t>
            </a:r>
            <a:r>
              <a:rPr lang="de-DE" altLang="de-DE" sz="2400" dirty="0"/>
              <a:t>i</a:t>
            </a:r>
            <a:r>
              <a:rPr lang="en-DE" altLang="de-DE" sz="2400" dirty="0"/>
              <a:t>t</a:t>
            </a:r>
            <a:r>
              <a:rPr lang="de-DE" altLang="de-DE" sz="2400" dirty="0"/>
              <a:t>y</a:t>
            </a:r>
          </a:p>
        </p:txBody>
      </p:sp>
      <p:sp>
        <p:nvSpPr>
          <p:cNvPr id="13" name="Text Box 10">
            <a:extLst>
              <a:ext uri="{FF2B5EF4-FFF2-40B4-BE49-F238E27FC236}">
                <a16:creationId xmlns:a16="http://schemas.microsoft.com/office/drawing/2014/main" id="{F1EB248A-D5EF-4E68-B7D5-E712179A2D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18300" y="6521815"/>
            <a:ext cx="372570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 eaLnBrk="0" hangingPunct="0">
              <a:lnSpc>
                <a:spcPct val="100000"/>
              </a:lnSpc>
              <a:buClrTx/>
              <a:buSzTx/>
              <a:buFontTx/>
              <a:buNone/>
            </a:pPr>
            <a:r>
              <a:rPr lang="de-DE" sz="1400" b="1" dirty="0">
                <a:solidFill>
                  <a:schemeClr val="tx2"/>
                </a:solidFill>
                <a:latin typeface="Arial" panose="020B0604020202020204" pitchFamily="34" charset="0"/>
              </a:rPr>
              <a:t>C</a:t>
            </a:r>
            <a:r>
              <a:rPr lang="en-DE" sz="1400" b="1" dirty="0">
                <a:solidFill>
                  <a:schemeClr val="tx2"/>
                </a:solidFill>
                <a:latin typeface="Arial" panose="020B0604020202020204" pitchFamily="34" charset="0"/>
              </a:rPr>
              <a:t>. </a:t>
            </a:r>
            <a:r>
              <a:rPr lang="de-DE" sz="1400" b="1" dirty="0">
                <a:solidFill>
                  <a:schemeClr val="tx2"/>
                </a:solidFill>
                <a:latin typeface="Arial" panose="020B0604020202020204" pitchFamily="34" charset="0"/>
              </a:rPr>
              <a:t>K</a:t>
            </a:r>
            <a:r>
              <a:rPr lang="en-DE" sz="1400" b="1" dirty="0">
                <a:solidFill>
                  <a:schemeClr val="tx2"/>
                </a:solidFill>
                <a:latin typeface="Arial" panose="020B0604020202020204" pitchFamily="34" charset="0"/>
              </a:rPr>
              <a:t>o</a:t>
            </a:r>
            <a:r>
              <a:rPr lang="de-DE" sz="1400" b="1" dirty="0">
                <a:solidFill>
                  <a:schemeClr val="tx2"/>
                </a:solidFill>
                <a:latin typeface="Arial" panose="020B0604020202020204" pitchFamily="34" charset="0"/>
              </a:rPr>
              <a:t>s</a:t>
            </a:r>
            <a:r>
              <a:rPr lang="en-DE" sz="1400" b="1" dirty="0">
                <a:solidFill>
                  <a:schemeClr val="tx2"/>
                </a:solidFill>
                <a:latin typeface="Arial" panose="020B0604020202020204" pitchFamily="34" charset="0"/>
              </a:rPr>
              <a:t>t </a:t>
            </a:r>
            <a:r>
              <a:rPr lang="de-DE" sz="1400" b="1" dirty="0">
                <a:solidFill>
                  <a:schemeClr val="tx2"/>
                </a:solidFill>
                <a:latin typeface="Arial" panose="020B0604020202020204" pitchFamily="34" charset="0"/>
              </a:rPr>
              <a:t>e</a:t>
            </a:r>
            <a:r>
              <a:rPr lang="en-DE" sz="1400" b="1" dirty="0">
                <a:solidFill>
                  <a:schemeClr val="tx2"/>
                </a:solidFill>
                <a:latin typeface="Arial" panose="020B0604020202020204" pitchFamily="34" charset="0"/>
              </a:rPr>
              <a:t>t </a:t>
            </a:r>
            <a:r>
              <a:rPr lang="de-DE" sz="1400" b="1" dirty="0">
                <a:solidFill>
                  <a:schemeClr val="tx2"/>
                </a:solidFill>
                <a:latin typeface="Arial" panose="020B0604020202020204" pitchFamily="34" charset="0"/>
              </a:rPr>
              <a:t>a</a:t>
            </a:r>
            <a:r>
              <a:rPr lang="en-DE" sz="1400" b="1" dirty="0">
                <a:solidFill>
                  <a:schemeClr val="tx2"/>
                </a:solidFill>
                <a:latin typeface="Arial" panose="020B0604020202020204" pitchFamily="34" charset="0"/>
              </a:rPr>
              <a:t>l., </a:t>
            </a:r>
            <a:r>
              <a:rPr lang="de-DE" sz="1400" b="1" dirty="0">
                <a:solidFill>
                  <a:schemeClr val="tx2"/>
                </a:solidFill>
                <a:latin typeface="Arial" panose="020B0604020202020204" pitchFamily="34" charset="0"/>
              </a:rPr>
              <a:t>F</a:t>
            </a:r>
            <a:r>
              <a:rPr lang="en-DE" sz="1400" b="1" dirty="0">
                <a:solidFill>
                  <a:schemeClr val="tx2"/>
                </a:solidFill>
                <a:latin typeface="Arial" panose="020B0604020202020204" pitchFamily="34" charset="0"/>
              </a:rPr>
              <a:t>r</a:t>
            </a:r>
            <a:r>
              <a:rPr lang="de-DE" sz="1400" b="1" dirty="0">
                <a:solidFill>
                  <a:schemeClr val="tx2"/>
                </a:solidFill>
                <a:latin typeface="Arial" panose="020B0604020202020204" pitchFamily="34" charset="0"/>
              </a:rPr>
              <a:t>a</a:t>
            </a:r>
            <a:r>
              <a:rPr lang="en-DE" sz="1400" b="1" dirty="0">
                <a:solidFill>
                  <a:schemeClr val="tx2"/>
                </a:solidFill>
                <a:latin typeface="Arial" panose="020B0604020202020204" pitchFamily="34" charset="0"/>
              </a:rPr>
              <a:t>u</a:t>
            </a:r>
            <a:r>
              <a:rPr lang="de-DE" sz="1400" b="1" dirty="0">
                <a:solidFill>
                  <a:schemeClr val="tx2"/>
                </a:solidFill>
                <a:latin typeface="Arial" panose="020B0604020202020204" pitchFamily="34" charset="0"/>
              </a:rPr>
              <a:t>n</a:t>
            </a:r>
            <a:r>
              <a:rPr lang="en-DE" sz="1400" b="1" dirty="0">
                <a:solidFill>
                  <a:schemeClr val="tx2"/>
                </a:solidFill>
                <a:latin typeface="Arial" panose="020B0604020202020204" pitchFamily="34" charset="0"/>
              </a:rPr>
              <a:t>h</a:t>
            </a:r>
            <a:r>
              <a:rPr lang="de-DE" sz="1400" b="1" dirty="0">
                <a:solidFill>
                  <a:schemeClr val="tx2"/>
                </a:solidFill>
                <a:latin typeface="Arial" panose="020B0604020202020204" pitchFamily="34" charset="0"/>
              </a:rPr>
              <a:t>o</a:t>
            </a:r>
            <a:r>
              <a:rPr lang="en-DE" sz="1400" b="1" dirty="0">
                <a:solidFill>
                  <a:schemeClr val="tx2"/>
                </a:solidFill>
                <a:latin typeface="Arial" panose="020B0604020202020204" pitchFamily="34" charset="0"/>
              </a:rPr>
              <a:t>f</a:t>
            </a:r>
            <a:r>
              <a:rPr lang="de-DE" sz="1400" b="1" dirty="0">
                <a:solidFill>
                  <a:schemeClr val="tx2"/>
                </a:solidFill>
                <a:latin typeface="Arial" panose="020B0604020202020204" pitchFamily="34" charset="0"/>
              </a:rPr>
              <a:t>e</a:t>
            </a:r>
            <a:r>
              <a:rPr lang="en-DE" sz="1400" b="1" dirty="0">
                <a:solidFill>
                  <a:schemeClr val="tx2"/>
                </a:solidFill>
                <a:latin typeface="Arial" panose="020B0604020202020204" pitchFamily="34" charset="0"/>
              </a:rPr>
              <a:t>r </a:t>
            </a:r>
            <a:r>
              <a:rPr lang="de-DE" sz="1400" b="1" dirty="0">
                <a:solidFill>
                  <a:schemeClr val="tx2"/>
                </a:solidFill>
                <a:latin typeface="Arial" panose="020B0604020202020204" pitchFamily="34" charset="0"/>
              </a:rPr>
              <a:t>I</a:t>
            </a:r>
            <a:r>
              <a:rPr lang="en-DE" sz="1400" b="1" dirty="0">
                <a:solidFill>
                  <a:schemeClr val="tx2"/>
                </a:solidFill>
                <a:latin typeface="Arial" panose="020B0604020202020204" pitchFamily="34" charset="0"/>
              </a:rPr>
              <a:t>S</a:t>
            </a:r>
            <a:r>
              <a:rPr lang="de-DE" sz="1400" b="1" dirty="0">
                <a:solidFill>
                  <a:schemeClr val="tx2"/>
                </a:solidFill>
                <a:latin typeface="Arial" panose="020B0604020202020204" pitchFamily="34" charset="0"/>
              </a:rPr>
              <a:t>E</a:t>
            </a:r>
            <a:r>
              <a:rPr lang="en-DE" sz="1400" b="1" dirty="0">
                <a:solidFill>
                  <a:schemeClr val="tx2"/>
                </a:solidFill>
                <a:latin typeface="Arial" panose="020B0604020202020204" pitchFamily="34" charset="0"/>
              </a:rPr>
              <a:t>, </a:t>
            </a:r>
            <a:r>
              <a:rPr lang="de-DE" sz="1400" b="1" dirty="0">
                <a:solidFill>
                  <a:schemeClr val="tx2"/>
                </a:solidFill>
                <a:latin typeface="Arial" panose="020B0604020202020204" pitchFamily="34" charset="0"/>
              </a:rPr>
              <a:t>M</a:t>
            </a:r>
            <a:r>
              <a:rPr lang="en-DE" sz="1400" b="1" dirty="0">
                <a:solidFill>
                  <a:schemeClr val="tx2"/>
                </a:solidFill>
                <a:latin typeface="Arial" panose="020B0604020202020204" pitchFamily="34" charset="0"/>
              </a:rPr>
              <a:t>a</a:t>
            </a:r>
            <a:r>
              <a:rPr lang="de-DE" sz="1400" b="1" dirty="0">
                <a:solidFill>
                  <a:schemeClr val="tx2"/>
                </a:solidFill>
                <a:latin typeface="Arial" panose="020B0604020202020204" pitchFamily="34" charset="0"/>
              </a:rPr>
              <a:t>r</a:t>
            </a:r>
            <a:r>
              <a:rPr lang="en-DE" sz="1400" b="1" dirty="0">
                <a:solidFill>
                  <a:schemeClr val="tx2"/>
                </a:solidFill>
                <a:latin typeface="Arial" panose="020B0604020202020204" pitchFamily="34" charset="0"/>
              </a:rPr>
              <a:t>c</a:t>
            </a:r>
            <a:r>
              <a:rPr lang="de-DE" sz="1400" b="1" dirty="0">
                <a:solidFill>
                  <a:schemeClr val="tx2"/>
                </a:solidFill>
                <a:latin typeface="Arial" panose="020B0604020202020204" pitchFamily="34" charset="0"/>
              </a:rPr>
              <a:t>h</a:t>
            </a:r>
            <a:r>
              <a:rPr lang="en-DE" sz="1400" b="1" dirty="0">
                <a:solidFill>
                  <a:schemeClr val="tx2"/>
                </a:solidFill>
                <a:latin typeface="Arial" panose="020B0604020202020204" pitchFamily="34" charset="0"/>
              </a:rPr>
              <a:t> 2018</a:t>
            </a:r>
            <a:endParaRPr lang="de-DE" sz="1400" b="1" dirty="0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D04A35C-84B6-4738-8949-C487608A83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0964" y="1144004"/>
            <a:ext cx="7217779" cy="5124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6091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906" name="Rectangle 2">
            <a:extLst>
              <a:ext uri="{FF2B5EF4-FFF2-40B4-BE49-F238E27FC236}">
                <a16:creationId xmlns:a16="http://schemas.microsoft.com/office/drawing/2014/main" id="{A99638A7-6DA2-43CA-8608-4F62BFA29A5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altLang="de-DE" sz="2400" dirty="0">
                <a:solidFill>
                  <a:srgbClr val="0070C0"/>
                </a:solidFill>
              </a:rPr>
              <a:t>Wind</a:t>
            </a:r>
            <a:r>
              <a:rPr lang="de-DE" altLang="de-DE" sz="2400" dirty="0"/>
              <a:t> and </a:t>
            </a:r>
            <a:r>
              <a:rPr lang="de-DE" altLang="de-DE" sz="2400" dirty="0">
                <a:solidFill>
                  <a:srgbClr val="FF0000"/>
                </a:solidFill>
              </a:rPr>
              <a:t>solar</a:t>
            </a:r>
            <a:r>
              <a:rPr lang="de-DE" altLang="de-DE" sz="2400" dirty="0"/>
              <a:t> power 50 Hertz </a:t>
            </a:r>
            <a:br>
              <a:rPr lang="de-DE" altLang="de-DE" sz="2400" dirty="0"/>
            </a:br>
            <a:r>
              <a:rPr lang="de-DE" altLang="de-DE" sz="2400" dirty="0"/>
              <a:t>March 2018</a:t>
            </a:r>
          </a:p>
        </p:txBody>
      </p:sp>
      <p:sp>
        <p:nvSpPr>
          <p:cNvPr id="6" name="Rectangle 5"/>
          <p:cNvSpPr/>
          <p:nvPr/>
        </p:nvSpPr>
        <p:spPr>
          <a:xfrm>
            <a:off x="1366982" y="3676073"/>
            <a:ext cx="5985164" cy="424872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176213" indent="-176213" algn="ctr">
              <a:lnSpc>
                <a:spcPct val="120000"/>
              </a:lnSpc>
              <a:buClr>
                <a:srgbClr val="116656"/>
              </a:buClr>
              <a:buSzPct val="120000"/>
              <a:buFont typeface="Wingdings" pitchFamily="2" charset="2"/>
              <a:buChar char="§"/>
            </a:pPr>
            <a:endParaRPr lang="de-DE" dirty="0" err="1">
              <a:solidFill>
                <a:schemeClr val="tx1"/>
              </a:solidFill>
              <a:latin typeface="Verdana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533237" y="1136073"/>
            <a:ext cx="314036" cy="2697018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176213" indent="-176213" algn="ctr">
              <a:buClr>
                <a:srgbClr val="116656"/>
              </a:buClr>
              <a:buChar char="§"/>
            </a:pPr>
            <a:endParaRPr lang="de-DE" dirty="0" err="1">
              <a:solidFill>
                <a:schemeClr val="tx1"/>
              </a:solidFill>
              <a:latin typeface="Verdana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l="8621" t="12860" r="17435" b="8549"/>
          <a:stretch/>
        </p:blipFill>
        <p:spPr>
          <a:xfrm>
            <a:off x="2539999" y="3587001"/>
            <a:ext cx="4515961" cy="216568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l="13562" t="13294" r="16592" b="9163"/>
          <a:stretch/>
        </p:blipFill>
        <p:spPr>
          <a:xfrm>
            <a:off x="2540000" y="1450192"/>
            <a:ext cx="4515961" cy="213680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041910" y="1645631"/>
            <a:ext cx="479618" cy="3894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12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207856" y="3956840"/>
            <a:ext cx="332142" cy="3894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6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189386" y="3291635"/>
            <a:ext cx="332142" cy="3894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0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89386" y="2194299"/>
            <a:ext cx="332142" cy="3894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8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189386" y="2742967"/>
            <a:ext cx="332142" cy="3894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4</a:t>
            </a:r>
          </a:p>
        </p:txBody>
      </p:sp>
      <p:sp>
        <p:nvSpPr>
          <p:cNvPr id="15" name="TextBox 14"/>
          <p:cNvSpPr txBox="1"/>
          <p:nvPr/>
        </p:nvSpPr>
        <p:spPr>
          <a:xfrm rot="16200000">
            <a:off x="-244569" y="3438853"/>
            <a:ext cx="4317207" cy="3877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/>
              <a:t>Solar power [GW]      Wind power [GW]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207856" y="4463793"/>
            <a:ext cx="332142" cy="3894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4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207856" y="5477700"/>
            <a:ext cx="332142" cy="3894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0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207856" y="4970746"/>
            <a:ext cx="332142" cy="3894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2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243813" y="5749325"/>
            <a:ext cx="5254965" cy="3877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/>
              <a:t>March 1</a:t>
            </a:r>
            <a:r>
              <a:rPr lang="de-DE" sz="1600" baseline="30000" dirty="0"/>
              <a:t>st</a:t>
            </a:r>
            <a:r>
              <a:rPr lang="de-DE" sz="1600" dirty="0"/>
              <a:t>               March 15</a:t>
            </a:r>
            <a:r>
              <a:rPr lang="de-DE" sz="1600" baseline="30000" dirty="0"/>
              <a:t>th</a:t>
            </a:r>
            <a:r>
              <a:rPr lang="de-DE" sz="1600" dirty="0"/>
              <a:t>            March 31</a:t>
            </a:r>
            <a:r>
              <a:rPr lang="de-DE" sz="1600" baseline="30000" dirty="0"/>
              <a:t>st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962004" y="6465512"/>
            <a:ext cx="5181996" cy="3508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/>
              <a:t>Drawn from data downloaded from 50 Hertz homepage</a:t>
            </a:r>
          </a:p>
        </p:txBody>
      </p:sp>
    </p:spTree>
    <p:extLst>
      <p:ext uri="{BB962C8B-B14F-4D97-AF65-F5344CB8AC3E}">
        <p14:creationId xmlns:p14="http://schemas.microsoft.com/office/powerpoint/2010/main" val="7476033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22" name="Rectangle 2"/>
          <p:cNvSpPr>
            <a:spLocks noGrp="1" noChangeArrowheads="1"/>
          </p:cNvSpPr>
          <p:nvPr>
            <p:ph type="title"/>
          </p:nvPr>
        </p:nvSpPr>
        <p:spPr>
          <a:xfrm>
            <a:off x="569079" y="-44451"/>
            <a:ext cx="8036004" cy="685801"/>
          </a:xfrm>
        </p:spPr>
        <p:txBody>
          <a:bodyPr/>
          <a:lstStyle/>
          <a:p>
            <a:pPr algn="ctr"/>
            <a:r>
              <a:rPr lang="de-DE" altLang="de-DE" dirty="0" err="1"/>
              <a:t>How</a:t>
            </a:r>
            <a:r>
              <a:rPr lang="de-DE" altLang="de-DE" dirty="0"/>
              <a:t> </a:t>
            </a:r>
            <a:r>
              <a:rPr lang="de-DE" altLang="de-DE" dirty="0" err="1"/>
              <a:t>to</a:t>
            </a:r>
            <a:r>
              <a:rPr lang="de-DE" altLang="de-DE" dirty="0"/>
              <a:t> deal </a:t>
            </a:r>
            <a:r>
              <a:rPr lang="de-DE" altLang="de-DE" dirty="0" err="1"/>
              <a:t>with</a:t>
            </a:r>
            <a:r>
              <a:rPr lang="de-DE" altLang="de-DE" dirty="0"/>
              <a:t> </a:t>
            </a:r>
            <a:r>
              <a:rPr lang="de-DE" altLang="de-DE" dirty="0" err="1"/>
              <a:t>fluctuating</a:t>
            </a:r>
            <a:r>
              <a:rPr lang="de-DE" altLang="de-DE" dirty="0"/>
              <a:t> </a:t>
            </a:r>
            <a:r>
              <a:rPr lang="de-DE" altLang="de-DE" dirty="0" err="1"/>
              <a:t>supply</a:t>
            </a:r>
            <a:r>
              <a:rPr lang="de-DE" altLang="de-DE" dirty="0"/>
              <a:t> </a:t>
            </a:r>
            <a:br>
              <a:rPr lang="de-DE" altLang="de-DE" dirty="0"/>
            </a:br>
            <a:r>
              <a:rPr lang="de-DE" altLang="de-DE" dirty="0"/>
              <a:t>(</a:t>
            </a:r>
            <a:r>
              <a:rPr lang="de-DE" altLang="de-DE" dirty="0" err="1"/>
              <a:t>and</a:t>
            </a:r>
            <a:r>
              <a:rPr lang="de-DE" altLang="de-DE" dirty="0"/>
              <a:t> </a:t>
            </a:r>
            <a:r>
              <a:rPr lang="de-DE" altLang="de-DE" dirty="0" err="1"/>
              <a:t>demand</a:t>
            </a:r>
            <a:r>
              <a:rPr lang="de-DE" altLang="de-DE" dirty="0"/>
              <a:t>)</a:t>
            </a:r>
          </a:p>
        </p:txBody>
      </p:sp>
      <p:sp>
        <p:nvSpPr>
          <p:cNvPr id="389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17525" y="1752600"/>
            <a:ext cx="7886700" cy="4876800"/>
          </a:xfrm>
        </p:spPr>
        <p:txBody>
          <a:bodyPr>
            <a:normAutofit/>
          </a:bodyPr>
          <a:lstStyle/>
          <a:p>
            <a:r>
              <a:rPr lang="de-DE" altLang="de-DE" sz="2000" b="1" dirty="0" err="1"/>
              <a:t>Grid</a:t>
            </a:r>
            <a:r>
              <a:rPr lang="de-DE" altLang="de-DE" sz="2000" b="1" dirty="0"/>
              <a:t> </a:t>
            </a:r>
            <a:r>
              <a:rPr lang="de-DE" altLang="de-DE" sz="2000" b="1" dirty="0" err="1"/>
              <a:t>extension</a:t>
            </a:r>
            <a:endParaRPr lang="de-DE" altLang="de-DE" sz="2000" b="1" dirty="0"/>
          </a:p>
          <a:p>
            <a:endParaRPr lang="de-DE" altLang="de-DE" sz="2000" b="1" dirty="0"/>
          </a:p>
          <a:p>
            <a:endParaRPr lang="de-DE" altLang="de-DE" sz="2000" b="1" dirty="0"/>
          </a:p>
          <a:p>
            <a:r>
              <a:rPr lang="de-DE" altLang="de-DE" sz="2000" b="1" dirty="0"/>
              <a:t>Backup </a:t>
            </a:r>
            <a:r>
              <a:rPr lang="de-DE" altLang="de-DE" sz="2000" b="1" dirty="0" err="1"/>
              <a:t>capacity</a:t>
            </a:r>
            <a:endParaRPr lang="de-DE" altLang="de-DE" sz="2000" b="1" dirty="0"/>
          </a:p>
          <a:p>
            <a:endParaRPr lang="de-DE" altLang="de-DE" sz="2000" b="1" dirty="0"/>
          </a:p>
          <a:p>
            <a:endParaRPr lang="de-DE" altLang="de-DE" sz="2000" b="1" dirty="0"/>
          </a:p>
          <a:p>
            <a:r>
              <a:rPr lang="de-DE" altLang="de-DE" sz="2000" b="1" dirty="0"/>
              <a:t>Demand </a:t>
            </a:r>
            <a:r>
              <a:rPr lang="de-DE" altLang="de-DE" sz="2000" b="1" dirty="0" err="1"/>
              <a:t>side</a:t>
            </a:r>
            <a:r>
              <a:rPr lang="de-DE" altLang="de-DE" sz="2000" b="1" dirty="0"/>
              <a:t> </a:t>
            </a:r>
            <a:r>
              <a:rPr lang="de-DE" altLang="de-DE" sz="2000" b="1" dirty="0" err="1"/>
              <a:t>management</a:t>
            </a:r>
            <a:endParaRPr lang="de-DE" altLang="de-DE" sz="2000" b="1" dirty="0"/>
          </a:p>
          <a:p>
            <a:endParaRPr lang="de-DE" altLang="de-DE" sz="2000" b="1" dirty="0"/>
          </a:p>
          <a:p>
            <a:endParaRPr lang="de-DE" altLang="de-DE" sz="2000" b="1" dirty="0"/>
          </a:p>
          <a:p>
            <a:r>
              <a:rPr lang="de-DE" altLang="de-DE" sz="2000" b="1" dirty="0"/>
              <a:t>Storage</a:t>
            </a:r>
          </a:p>
        </p:txBody>
      </p:sp>
      <p:sp>
        <p:nvSpPr>
          <p:cNvPr id="389126" name="AutoShape 6" descr="Datei:Kraftwerk Simmering Block 3 Gasturbine.JPG"/>
          <p:cNvSpPr>
            <a:spLocks noChangeAspect="1" noChangeArrowheads="1"/>
          </p:cNvSpPr>
          <p:nvPr/>
        </p:nvSpPr>
        <p:spPr bwMode="auto">
          <a:xfrm>
            <a:off x="762000" y="571500"/>
            <a:ext cx="7620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389128" name="AutoShape 8" descr="Datei:Kraftwerk Simmering Block 3 Gasturbine.JPG"/>
          <p:cNvSpPr>
            <a:spLocks noChangeAspect="1" noChangeArrowheads="1"/>
          </p:cNvSpPr>
          <p:nvPr/>
        </p:nvSpPr>
        <p:spPr bwMode="auto">
          <a:xfrm>
            <a:off x="762000" y="571500"/>
            <a:ext cx="7620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389130" name="AutoShape 10" descr="Datei:Kraftwerk Simmering Block 3 Gasturbine.JPG"/>
          <p:cNvSpPr>
            <a:spLocks noChangeAspect="1" noChangeArrowheads="1"/>
          </p:cNvSpPr>
          <p:nvPr/>
        </p:nvSpPr>
        <p:spPr bwMode="auto">
          <a:xfrm>
            <a:off x="762000" y="571500"/>
            <a:ext cx="7620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de-DE" altLang="de-DE"/>
          </a:p>
        </p:txBody>
      </p:sp>
      <p:sp>
        <p:nvSpPr>
          <p:cNvPr id="389132" name="AutoShape 12" descr="220px-Kraftwerk_Simmering_Block_3_Gasturbine"/>
          <p:cNvSpPr>
            <a:spLocks noChangeAspect="1" noChangeArrowheads="1"/>
          </p:cNvSpPr>
          <p:nvPr/>
        </p:nvSpPr>
        <p:spPr bwMode="auto">
          <a:xfrm>
            <a:off x="3524250" y="2643188"/>
            <a:ext cx="2095500" cy="157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389134" name="AutoShape 14" descr="220px-Kraftwerk_Simmering_Block_3_Gasturbine"/>
          <p:cNvSpPr>
            <a:spLocks noChangeAspect="1" noChangeArrowheads="1"/>
          </p:cNvSpPr>
          <p:nvPr/>
        </p:nvSpPr>
        <p:spPr bwMode="auto">
          <a:xfrm>
            <a:off x="3524250" y="2643188"/>
            <a:ext cx="2095500" cy="157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389136" name="AutoShape 16" descr="220px-Kraftwerk_Simmering_Block_3_Gasturbine"/>
          <p:cNvSpPr>
            <a:spLocks noChangeAspect="1" noChangeArrowheads="1"/>
          </p:cNvSpPr>
          <p:nvPr/>
        </p:nvSpPr>
        <p:spPr bwMode="auto">
          <a:xfrm>
            <a:off x="3524250" y="2643188"/>
            <a:ext cx="2095500" cy="157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389138" name="AutoShape 18" descr="http://upload.wikimedia.org/wikipedia/commons/thumb/2/2c/Kraftwerk_Simmering_Block_3_Gasturbine.JPG/1280px-Kraftwerk_Simmering_Block_3_Gasturbine.JPG"/>
          <p:cNvSpPr>
            <a:spLocks noChangeAspect="1" noChangeArrowheads="1"/>
          </p:cNvSpPr>
          <p:nvPr/>
        </p:nvSpPr>
        <p:spPr bwMode="auto">
          <a:xfrm>
            <a:off x="85725" y="61913"/>
            <a:ext cx="8972550" cy="6734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389140" name="AutoShape 20" descr="http://upload.wikimedia.org/wikipedia/commons/thumb/2/2c/Kraftwerk_Simmering_Block_3_Gasturbine.JPG/1280px-Kraftwerk_Simmering_Block_3_Gasturbine.JPG"/>
          <p:cNvSpPr>
            <a:spLocks noChangeAspect="1" noChangeArrowheads="1"/>
          </p:cNvSpPr>
          <p:nvPr/>
        </p:nvSpPr>
        <p:spPr bwMode="auto">
          <a:xfrm>
            <a:off x="85725" y="61913"/>
            <a:ext cx="8972550" cy="6734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de-DE"/>
          </a:p>
        </p:txBody>
      </p:sp>
      <p:pic>
        <p:nvPicPr>
          <p:cNvPr id="389150" name="Picture 3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2724" y="4540250"/>
            <a:ext cx="1493838" cy="191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1471" y="2332037"/>
            <a:ext cx="2085098" cy="1563824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4278957" y="3655795"/>
            <a:ext cx="1361270" cy="2400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800" b="1" dirty="0">
                <a:solidFill>
                  <a:schemeClr val="bg1"/>
                </a:solidFill>
              </a:rPr>
              <a:t>wdwd, CC BY-SA 3.0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5246" y="3705224"/>
            <a:ext cx="2942040" cy="1287143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7185947" y="4803718"/>
            <a:ext cx="1680268" cy="2244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800" b="1" dirty="0">
                <a:solidFill>
                  <a:schemeClr val="bg1"/>
                </a:solidFill>
              </a:rPr>
              <a:t>Unimog404, CC BY-SA 4.0</a:t>
            </a:r>
          </a:p>
        </p:txBody>
      </p:sp>
    </p:spTree>
    <p:extLst>
      <p:ext uri="{BB962C8B-B14F-4D97-AF65-F5344CB8AC3E}">
        <p14:creationId xmlns:p14="http://schemas.microsoft.com/office/powerpoint/2010/main" val="6099884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4" name="Rectangle 2"/>
          <p:cNvSpPr>
            <a:spLocks noGrp="1" noChangeArrowheads="1"/>
          </p:cNvSpPr>
          <p:nvPr>
            <p:ph type="title"/>
          </p:nvPr>
        </p:nvSpPr>
        <p:spPr>
          <a:xfrm>
            <a:off x="329771" y="51570"/>
            <a:ext cx="8077200" cy="1143000"/>
          </a:xfrm>
        </p:spPr>
        <p:txBody>
          <a:bodyPr/>
          <a:lstStyle/>
          <a:p>
            <a:pPr algn="ctr"/>
            <a:r>
              <a:rPr lang="de-DE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Big electricity consumers in chemical industry</a:t>
            </a:r>
          </a:p>
        </p:txBody>
      </p:sp>
      <p:sp>
        <p:nvSpPr>
          <p:cNvPr id="17" name="Rectangle 3"/>
          <p:cNvSpPr txBox="1">
            <a:spLocks noChangeArrowheads="1"/>
          </p:cNvSpPr>
          <p:nvPr/>
        </p:nvSpPr>
        <p:spPr>
          <a:xfrm>
            <a:off x="761571" y="1058324"/>
            <a:ext cx="7645400" cy="5295900"/>
          </a:xfrm>
          <a:prstGeom prst="rect">
            <a:avLst/>
          </a:prstGeom>
        </p:spPr>
        <p:txBody>
          <a:bodyPr/>
          <a:lstStyle>
            <a:lvl1pPr marL="177800" indent="-177800" algn="l" rtl="0" eaLnBrk="0" fontAlgn="base" hangingPunct="0">
              <a:lnSpc>
                <a:spcPct val="120000"/>
              </a:lnSpc>
              <a:spcBef>
                <a:spcPts val="25"/>
              </a:spcBef>
              <a:spcAft>
                <a:spcPct val="0"/>
              </a:spcAft>
              <a:buClr>
                <a:srgbClr val="7F7F7F"/>
              </a:buClr>
              <a:buSzPct val="120000"/>
              <a:buFont typeface="Wingdings" pitchFamily="2" charset="2"/>
              <a:buChar char="§"/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1pPr>
            <a:lvl2pPr marL="534988" indent="-179388" algn="l" rtl="0" eaLnBrk="0" fontAlgn="base" hangingPunct="0">
              <a:lnSpc>
                <a:spcPct val="120000"/>
              </a:lnSpc>
              <a:spcBef>
                <a:spcPts val="25"/>
              </a:spcBef>
              <a:spcAft>
                <a:spcPct val="0"/>
              </a:spcAft>
              <a:buClr>
                <a:srgbClr val="7F7F7F"/>
              </a:buClr>
              <a:buSzPct val="120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2pPr>
            <a:lvl3pPr marL="903288" indent="-190500" algn="l" rtl="0" eaLnBrk="0" fontAlgn="base" hangingPunct="0">
              <a:lnSpc>
                <a:spcPct val="120000"/>
              </a:lnSpc>
              <a:spcBef>
                <a:spcPts val="25"/>
              </a:spcBef>
              <a:spcAft>
                <a:spcPct val="0"/>
              </a:spcAft>
              <a:buClr>
                <a:srgbClr val="7F7F7F"/>
              </a:buClr>
              <a:buSzPct val="120000"/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000"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800"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ct val="25000"/>
              </a:spcBef>
            </a:pPr>
            <a:r>
              <a:rPr lang="de-DE" sz="2000" b="1" dirty="0" err="1"/>
              <a:t>Example</a:t>
            </a:r>
            <a:r>
              <a:rPr lang="de-DE" sz="2000" b="1" dirty="0"/>
              <a:t>: </a:t>
            </a:r>
            <a:r>
              <a:rPr lang="de-DE" sz="2000" b="1" dirty="0" err="1"/>
              <a:t>chlorine</a:t>
            </a:r>
            <a:r>
              <a:rPr lang="de-DE" sz="2000" b="1" dirty="0"/>
              <a:t> </a:t>
            </a:r>
            <a:r>
              <a:rPr lang="de-DE" sz="2000" b="1" dirty="0" err="1"/>
              <a:t>production</a:t>
            </a:r>
            <a:r>
              <a:rPr lang="de-DE" sz="2000" b="1" dirty="0"/>
              <a:t> in Germany (</a:t>
            </a:r>
            <a:r>
              <a:rPr lang="de-DE" sz="2000" b="1" dirty="0" err="1"/>
              <a:t>appr</a:t>
            </a:r>
            <a:r>
              <a:rPr lang="de-DE" sz="2000" b="1" dirty="0"/>
              <a:t>. 4 Mio. t) </a:t>
            </a:r>
            <a:r>
              <a:rPr lang="de-DE" sz="2000" b="1" dirty="0" err="1"/>
              <a:t>corresponds</a:t>
            </a:r>
            <a:r>
              <a:rPr lang="de-DE" sz="2000" b="1" dirty="0"/>
              <a:t> </a:t>
            </a:r>
            <a:r>
              <a:rPr lang="de-DE" sz="2000" b="1" dirty="0" err="1"/>
              <a:t>to</a:t>
            </a:r>
            <a:r>
              <a:rPr lang="de-DE" sz="2000" b="1" dirty="0"/>
              <a:t> </a:t>
            </a:r>
            <a:r>
              <a:rPr lang="de-DE" sz="2000" b="1" dirty="0" err="1"/>
              <a:t>one</a:t>
            </a:r>
            <a:r>
              <a:rPr lang="de-DE" sz="2000" b="1" dirty="0"/>
              <a:t> </a:t>
            </a:r>
            <a:r>
              <a:rPr lang="de-DE" sz="2000" b="1" dirty="0" err="1"/>
              <a:t>big</a:t>
            </a:r>
            <a:r>
              <a:rPr lang="de-DE" sz="2000" b="1" dirty="0"/>
              <a:t> power plant</a:t>
            </a:r>
          </a:p>
          <a:p>
            <a:pPr>
              <a:lnSpc>
                <a:spcPct val="100000"/>
              </a:lnSpc>
              <a:spcBef>
                <a:spcPct val="25000"/>
              </a:spcBef>
            </a:pPr>
            <a:endParaRPr lang="de-DE" sz="2000" b="1" dirty="0"/>
          </a:p>
          <a:p>
            <a:pPr>
              <a:lnSpc>
                <a:spcPct val="100000"/>
              </a:lnSpc>
              <a:spcBef>
                <a:spcPct val="25000"/>
              </a:spcBef>
            </a:pPr>
            <a:endParaRPr lang="de-DE" sz="2000" b="1" dirty="0"/>
          </a:p>
          <a:p>
            <a:pPr>
              <a:lnSpc>
                <a:spcPct val="100000"/>
              </a:lnSpc>
              <a:spcBef>
                <a:spcPct val="25000"/>
              </a:spcBef>
            </a:pPr>
            <a:endParaRPr lang="de-DE" sz="2000" b="1" dirty="0"/>
          </a:p>
          <a:p>
            <a:pPr>
              <a:lnSpc>
                <a:spcPct val="100000"/>
              </a:lnSpc>
              <a:spcBef>
                <a:spcPct val="25000"/>
              </a:spcBef>
            </a:pPr>
            <a:endParaRPr lang="de-DE" sz="2000" b="1" dirty="0"/>
          </a:p>
          <a:p>
            <a:pPr>
              <a:lnSpc>
                <a:spcPct val="100000"/>
              </a:lnSpc>
              <a:spcBef>
                <a:spcPct val="25000"/>
              </a:spcBef>
            </a:pPr>
            <a:endParaRPr lang="de-DE" sz="2000" b="1" dirty="0"/>
          </a:p>
          <a:p>
            <a:pPr>
              <a:lnSpc>
                <a:spcPct val="100000"/>
              </a:lnSpc>
              <a:spcBef>
                <a:spcPct val="25000"/>
              </a:spcBef>
            </a:pPr>
            <a:endParaRPr lang="de-DE" sz="2000" b="1" dirty="0"/>
          </a:p>
          <a:p>
            <a:pPr>
              <a:lnSpc>
                <a:spcPct val="100000"/>
              </a:lnSpc>
              <a:spcBef>
                <a:spcPct val="25000"/>
              </a:spcBef>
            </a:pPr>
            <a:endParaRPr lang="de-DE" sz="2000" b="1" dirty="0"/>
          </a:p>
          <a:p>
            <a:pPr>
              <a:lnSpc>
                <a:spcPct val="100000"/>
              </a:lnSpc>
              <a:spcBef>
                <a:spcPct val="25000"/>
              </a:spcBef>
            </a:pPr>
            <a:endParaRPr lang="de-DE" sz="2000" b="1" dirty="0"/>
          </a:p>
          <a:p>
            <a:pPr>
              <a:lnSpc>
                <a:spcPct val="100000"/>
              </a:lnSpc>
              <a:spcBef>
                <a:spcPct val="25000"/>
              </a:spcBef>
            </a:pPr>
            <a:endParaRPr lang="de-DE" sz="2000" b="1" dirty="0"/>
          </a:p>
          <a:p>
            <a:pPr>
              <a:lnSpc>
                <a:spcPct val="100000"/>
              </a:lnSpc>
              <a:spcBef>
                <a:spcPct val="25000"/>
              </a:spcBef>
            </a:pPr>
            <a:r>
              <a:rPr lang="de-DE" sz="2000" b="1" dirty="0" err="1"/>
              <a:t>Often</a:t>
            </a:r>
            <a:r>
              <a:rPr lang="de-DE" sz="2000" b="1" dirty="0"/>
              <a:t> not </a:t>
            </a:r>
            <a:r>
              <a:rPr lang="de-DE" sz="2000" b="1" dirty="0" err="1"/>
              <a:t>economical</a:t>
            </a:r>
            <a:r>
              <a:rPr lang="de-DE" sz="2000" b="1" dirty="0"/>
              <a:t> due </a:t>
            </a:r>
            <a:r>
              <a:rPr lang="de-DE" sz="2000" b="1" dirty="0" err="1"/>
              <a:t>to</a:t>
            </a:r>
            <a:r>
              <a:rPr lang="de-DE" sz="2000" b="1" dirty="0"/>
              <a:t> </a:t>
            </a:r>
            <a:r>
              <a:rPr lang="de-DE" sz="2000" b="1" dirty="0" err="1"/>
              <a:t>unfavorable</a:t>
            </a:r>
            <a:r>
              <a:rPr lang="de-DE" sz="2000" b="1" dirty="0"/>
              <a:t> </a:t>
            </a:r>
            <a:r>
              <a:rPr lang="de-DE" sz="2000" b="1" dirty="0" err="1"/>
              <a:t>split</a:t>
            </a:r>
            <a:r>
              <a:rPr lang="de-DE" sz="2000" b="1" dirty="0"/>
              <a:t> </a:t>
            </a:r>
            <a:r>
              <a:rPr lang="de-DE" sz="2000" b="1" dirty="0" err="1"/>
              <a:t>between</a:t>
            </a:r>
            <a:r>
              <a:rPr lang="de-DE" sz="2000" b="1" dirty="0"/>
              <a:t> </a:t>
            </a:r>
            <a:r>
              <a:rPr lang="de-DE" sz="2000" b="1" dirty="0" err="1"/>
              <a:t>capex</a:t>
            </a:r>
            <a:r>
              <a:rPr lang="de-DE" sz="2000" b="1" dirty="0"/>
              <a:t> </a:t>
            </a:r>
            <a:r>
              <a:rPr lang="de-DE" sz="2000" b="1" dirty="0" err="1"/>
              <a:t>and</a:t>
            </a:r>
            <a:r>
              <a:rPr lang="de-DE" sz="2000" b="1" dirty="0"/>
              <a:t> </a:t>
            </a:r>
            <a:r>
              <a:rPr lang="de-DE" sz="2000" b="1" dirty="0" err="1"/>
              <a:t>opex</a:t>
            </a:r>
            <a:endParaRPr lang="de-DE" sz="2000" b="1" dirty="0"/>
          </a:p>
          <a:p>
            <a:pPr>
              <a:lnSpc>
                <a:spcPct val="100000"/>
              </a:lnSpc>
              <a:spcBef>
                <a:spcPct val="25000"/>
              </a:spcBef>
            </a:pPr>
            <a:r>
              <a:rPr lang="de-DE" sz="2000" b="1" dirty="0"/>
              <a:t>Great example for non-oxygen anode reaction</a:t>
            </a:r>
          </a:p>
          <a:p>
            <a:pPr>
              <a:lnSpc>
                <a:spcPct val="100000"/>
              </a:lnSpc>
              <a:spcBef>
                <a:spcPct val="25000"/>
              </a:spcBef>
            </a:pPr>
            <a:r>
              <a:rPr lang="de-DE" sz="2000" b="1" dirty="0"/>
              <a:t>Helpful: more electricity in the industry</a:t>
            </a:r>
          </a:p>
        </p:txBody>
      </p:sp>
      <p:pic>
        <p:nvPicPr>
          <p:cNvPr id="18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071" y="1883364"/>
            <a:ext cx="4724400" cy="2960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Rectangle 6"/>
          <p:cNvSpPr>
            <a:spLocks noChangeArrowheads="1"/>
          </p:cNvSpPr>
          <p:nvPr/>
        </p:nvSpPr>
        <p:spPr bwMode="auto">
          <a:xfrm>
            <a:off x="1872821" y="4844051"/>
            <a:ext cx="50736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sz="1000" dirty="0"/>
              <a:t>http://www.bayertechnology.com/uploads/pics/chlorine_electrolysis_service2.jpg</a:t>
            </a:r>
          </a:p>
        </p:txBody>
      </p:sp>
    </p:spTree>
    <p:extLst>
      <p:ext uri="{BB962C8B-B14F-4D97-AF65-F5344CB8AC3E}">
        <p14:creationId xmlns:p14="http://schemas.microsoft.com/office/powerpoint/2010/main" val="2220565375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1066800" y="230188"/>
            <a:ext cx="8077200" cy="114300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en-US" sz="2000" b="1" kern="1200" dirty="0">
                <a:solidFill>
                  <a:schemeClr val="bg1"/>
                </a:solidFill>
                <a:latin typeface="Verdana" pitchFamily="34" charset="0"/>
                <a:ea typeface="+mn-ea"/>
                <a:cs typeface="+mn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>
              <a:lnSpc>
                <a:spcPct val="100000"/>
              </a:lnSpc>
              <a:buClrTx/>
              <a:buSzTx/>
              <a:buFontTx/>
            </a:pPr>
            <a:r>
              <a:rPr lang="de-DE" dirty="0"/>
              <a:t>Size </a:t>
            </a:r>
            <a:r>
              <a:rPr lang="de-DE" dirty="0" err="1"/>
              <a:t>and</a:t>
            </a:r>
            <a:r>
              <a:rPr lang="de-DE" dirty="0"/>
              <a:t> time </a:t>
            </a:r>
            <a:r>
              <a:rPr lang="de-DE" dirty="0" err="1"/>
              <a:t>scales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storage</a:t>
            </a:r>
            <a:r>
              <a:rPr lang="de-DE" dirty="0"/>
              <a:t> </a:t>
            </a:r>
            <a:r>
              <a:rPr lang="de-DE" dirty="0" err="1"/>
              <a:t>options</a:t>
            </a:r>
            <a:endParaRPr lang="de-DE" dirty="0"/>
          </a:p>
        </p:txBody>
      </p:sp>
      <p:sp>
        <p:nvSpPr>
          <p:cNvPr id="3" name="Line 3"/>
          <p:cNvSpPr>
            <a:spLocks noChangeShapeType="1"/>
          </p:cNvSpPr>
          <p:nvPr/>
        </p:nvSpPr>
        <p:spPr bwMode="auto">
          <a:xfrm>
            <a:off x="1524000" y="4907144"/>
            <a:ext cx="6102350" cy="0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4" name="Line 4"/>
          <p:cNvSpPr>
            <a:spLocks noChangeShapeType="1"/>
          </p:cNvSpPr>
          <p:nvPr/>
        </p:nvSpPr>
        <p:spPr bwMode="auto">
          <a:xfrm>
            <a:off x="1524000" y="4416606"/>
            <a:ext cx="6102350" cy="0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5" name="Line 5"/>
          <p:cNvSpPr>
            <a:spLocks noChangeShapeType="1"/>
          </p:cNvSpPr>
          <p:nvPr/>
        </p:nvSpPr>
        <p:spPr bwMode="auto">
          <a:xfrm>
            <a:off x="1524000" y="3924481"/>
            <a:ext cx="6102350" cy="0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6" name="Line 6"/>
          <p:cNvSpPr>
            <a:spLocks noChangeShapeType="1"/>
          </p:cNvSpPr>
          <p:nvPr/>
        </p:nvSpPr>
        <p:spPr bwMode="auto">
          <a:xfrm>
            <a:off x="1524000" y="3433944"/>
            <a:ext cx="6102350" cy="0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7" name="Line 7"/>
          <p:cNvSpPr>
            <a:spLocks noChangeShapeType="1"/>
          </p:cNvSpPr>
          <p:nvPr/>
        </p:nvSpPr>
        <p:spPr bwMode="auto">
          <a:xfrm>
            <a:off x="1524000" y="2943406"/>
            <a:ext cx="6102350" cy="0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8" name="Line 8"/>
          <p:cNvSpPr>
            <a:spLocks noChangeShapeType="1"/>
          </p:cNvSpPr>
          <p:nvPr/>
        </p:nvSpPr>
        <p:spPr bwMode="auto">
          <a:xfrm>
            <a:off x="1524000" y="2451281"/>
            <a:ext cx="6102350" cy="0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9" name="Line 9"/>
          <p:cNvSpPr>
            <a:spLocks noChangeShapeType="1"/>
          </p:cNvSpPr>
          <p:nvPr/>
        </p:nvSpPr>
        <p:spPr bwMode="auto">
          <a:xfrm>
            <a:off x="1524000" y="1960744"/>
            <a:ext cx="6102350" cy="0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0" name="Line 10"/>
          <p:cNvSpPr>
            <a:spLocks noChangeShapeType="1"/>
          </p:cNvSpPr>
          <p:nvPr/>
        </p:nvSpPr>
        <p:spPr bwMode="auto">
          <a:xfrm>
            <a:off x="1524000" y="1470206"/>
            <a:ext cx="6102350" cy="0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1" name="Line 11"/>
          <p:cNvSpPr>
            <a:spLocks noChangeShapeType="1"/>
          </p:cNvSpPr>
          <p:nvPr/>
        </p:nvSpPr>
        <p:spPr bwMode="auto">
          <a:xfrm>
            <a:off x="3049588" y="1462269"/>
            <a:ext cx="0" cy="3927475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2" name="Line 12"/>
          <p:cNvSpPr>
            <a:spLocks noChangeShapeType="1"/>
          </p:cNvSpPr>
          <p:nvPr/>
        </p:nvSpPr>
        <p:spPr bwMode="auto">
          <a:xfrm>
            <a:off x="6100763" y="1470206"/>
            <a:ext cx="0" cy="3927475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3" name="Line 13"/>
          <p:cNvSpPr>
            <a:spLocks noChangeShapeType="1"/>
          </p:cNvSpPr>
          <p:nvPr/>
        </p:nvSpPr>
        <p:spPr bwMode="auto">
          <a:xfrm>
            <a:off x="7626350" y="1470206"/>
            <a:ext cx="0" cy="3927475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4" name="Line 14"/>
          <p:cNvSpPr>
            <a:spLocks noChangeShapeType="1"/>
          </p:cNvSpPr>
          <p:nvPr/>
        </p:nvSpPr>
        <p:spPr bwMode="auto">
          <a:xfrm>
            <a:off x="1524000" y="1470206"/>
            <a:ext cx="0" cy="3927475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5" name="Line 15"/>
          <p:cNvSpPr>
            <a:spLocks noChangeShapeType="1"/>
          </p:cNvSpPr>
          <p:nvPr/>
        </p:nvSpPr>
        <p:spPr bwMode="auto">
          <a:xfrm>
            <a:off x="1501775" y="5397681"/>
            <a:ext cx="22225" cy="0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6" name="Line 16"/>
          <p:cNvSpPr>
            <a:spLocks noChangeShapeType="1"/>
          </p:cNvSpPr>
          <p:nvPr/>
        </p:nvSpPr>
        <p:spPr bwMode="auto">
          <a:xfrm>
            <a:off x="1501775" y="5246869"/>
            <a:ext cx="22225" cy="0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7" name="Line 17"/>
          <p:cNvSpPr>
            <a:spLocks noChangeShapeType="1"/>
          </p:cNvSpPr>
          <p:nvPr/>
        </p:nvSpPr>
        <p:spPr bwMode="auto">
          <a:xfrm>
            <a:off x="1501775" y="5164319"/>
            <a:ext cx="22225" cy="0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8" name="Line 18"/>
          <p:cNvSpPr>
            <a:spLocks noChangeShapeType="1"/>
          </p:cNvSpPr>
          <p:nvPr/>
        </p:nvSpPr>
        <p:spPr bwMode="auto">
          <a:xfrm>
            <a:off x="1501775" y="5103994"/>
            <a:ext cx="22225" cy="0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9" name="Line 19"/>
          <p:cNvSpPr>
            <a:spLocks noChangeShapeType="1"/>
          </p:cNvSpPr>
          <p:nvPr/>
        </p:nvSpPr>
        <p:spPr bwMode="auto">
          <a:xfrm>
            <a:off x="1501775" y="5057956"/>
            <a:ext cx="22225" cy="0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0" name="Line 20"/>
          <p:cNvSpPr>
            <a:spLocks noChangeShapeType="1"/>
          </p:cNvSpPr>
          <p:nvPr/>
        </p:nvSpPr>
        <p:spPr bwMode="auto">
          <a:xfrm>
            <a:off x="1501775" y="5011919"/>
            <a:ext cx="22225" cy="0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1" name="Line 21"/>
          <p:cNvSpPr>
            <a:spLocks noChangeShapeType="1"/>
          </p:cNvSpPr>
          <p:nvPr/>
        </p:nvSpPr>
        <p:spPr bwMode="auto">
          <a:xfrm>
            <a:off x="1501775" y="4981756"/>
            <a:ext cx="22225" cy="0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2" name="Line 22"/>
          <p:cNvSpPr>
            <a:spLocks noChangeShapeType="1"/>
          </p:cNvSpPr>
          <p:nvPr/>
        </p:nvSpPr>
        <p:spPr bwMode="auto">
          <a:xfrm>
            <a:off x="1501775" y="4951594"/>
            <a:ext cx="22225" cy="0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3" name="Line 23"/>
          <p:cNvSpPr>
            <a:spLocks noChangeShapeType="1"/>
          </p:cNvSpPr>
          <p:nvPr/>
        </p:nvSpPr>
        <p:spPr bwMode="auto">
          <a:xfrm>
            <a:off x="1501775" y="4929369"/>
            <a:ext cx="22225" cy="0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4" name="Line 24"/>
          <p:cNvSpPr>
            <a:spLocks noChangeShapeType="1"/>
          </p:cNvSpPr>
          <p:nvPr/>
        </p:nvSpPr>
        <p:spPr bwMode="auto">
          <a:xfrm>
            <a:off x="1501775" y="4907144"/>
            <a:ext cx="22225" cy="0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5" name="Line 25"/>
          <p:cNvSpPr>
            <a:spLocks noChangeShapeType="1"/>
          </p:cNvSpPr>
          <p:nvPr/>
        </p:nvSpPr>
        <p:spPr bwMode="auto">
          <a:xfrm>
            <a:off x="1501775" y="4756331"/>
            <a:ext cx="22225" cy="0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6" name="Line 26"/>
          <p:cNvSpPr>
            <a:spLocks noChangeShapeType="1"/>
          </p:cNvSpPr>
          <p:nvPr/>
        </p:nvSpPr>
        <p:spPr bwMode="auto">
          <a:xfrm>
            <a:off x="1501775" y="4672194"/>
            <a:ext cx="22225" cy="0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7" name="Line 27"/>
          <p:cNvSpPr>
            <a:spLocks noChangeShapeType="1"/>
          </p:cNvSpPr>
          <p:nvPr/>
        </p:nvSpPr>
        <p:spPr bwMode="auto">
          <a:xfrm>
            <a:off x="1501775" y="4611869"/>
            <a:ext cx="22225" cy="0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8" name="Line 28"/>
          <p:cNvSpPr>
            <a:spLocks noChangeShapeType="1"/>
          </p:cNvSpPr>
          <p:nvPr/>
        </p:nvSpPr>
        <p:spPr bwMode="auto">
          <a:xfrm>
            <a:off x="1501775" y="4567419"/>
            <a:ext cx="22225" cy="0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9" name="Line 29"/>
          <p:cNvSpPr>
            <a:spLocks noChangeShapeType="1"/>
          </p:cNvSpPr>
          <p:nvPr/>
        </p:nvSpPr>
        <p:spPr bwMode="auto">
          <a:xfrm>
            <a:off x="1501775" y="4521381"/>
            <a:ext cx="22225" cy="0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30" name="Line 30"/>
          <p:cNvSpPr>
            <a:spLocks noChangeShapeType="1"/>
          </p:cNvSpPr>
          <p:nvPr/>
        </p:nvSpPr>
        <p:spPr bwMode="auto">
          <a:xfrm>
            <a:off x="1501775" y="4491219"/>
            <a:ext cx="22225" cy="0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31" name="Line 31"/>
          <p:cNvSpPr>
            <a:spLocks noChangeShapeType="1"/>
          </p:cNvSpPr>
          <p:nvPr/>
        </p:nvSpPr>
        <p:spPr bwMode="auto">
          <a:xfrm>
            <a:off x="1501775" y="4461056"/>
            <a:ext cx="22225" cy="0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32" name="Line 32"/>
          <p:cNvSpPr>
            <a:spLocks noChangeShapeType="1"/>
          </p:cNvSpPr>
          <p:nvPr/>
        </p:nvSpPr>
        <p:spPr bwMode="auto">
          <a:xfrm>
            <a:off x="1501775" y="4438831"/>
            <a:ext cx="22225" cy="0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33" name="Line 33"/>
          <p:cNvSpPr>
            <a:spLocks noChangeShapeType="1"/>
          </p:cNvSpPr>
          <p:nvPr/>
        </p:nvSpPr>
        <p:spPr bwMode="auto">
          <a:xfrm>
            <a:off x="1501775" y="4416606"/>
            <a:ext cx="22225" cy="0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34" name="Line 34"/>
          <p:cNvSpPr>
            <a:spLocks noChangeShapeType="1"/>
          </p:cNvSpPr>
          <p:nvPr/>
        </p:nvSpPr>
        <p:spPr bwMode="auto">
          <a:xfrm>
            <a:off x="1501775" y="4264206"/>
            <a:ext cx="22225" cy="0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35" name="Line 35"/>
          <p:cNvSpPr>
            <a:spLocks noChangeShapeType="1"/>
          </p:cNvSpPr>
          <p:nvPr/>
        </p:nvSpPr>
        <p:spPr bwMode="auto">
          <a:xfrm>
            <a:off x="1501775" y="4181656"/>
            <a:ext cx="22225" cy="0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36" name="Line 36"/>
          <p:cNvSpPr>
            <a:spLocks noChangeShapeType="1"/>
          </p:cNvSpPr>
          <p:nvPr/>
        </p:nvSpPr>
        <p:spPr bwMode="auto">
          <a:xfrm>
            <a:off x="1501775" y="4121331"/>
            <a:ext cx="22225" cy="0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37" name="Line 37"/>
          <p:cNvSpPr>
            <a:spLocks noChangeShapeType="1"/>
          </p:cNvSpPr>
          <p:nvPr/>
        </p:nvSpPr>
        <p:spPr bwMode="auto">
          <a:xfrm>
            <a:off x="1501775" y="4075294"/>
            <a:ext cx="22225" cy="0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38" name="Line 38"/>
          <p:cNvSpPr>
            <a:spLocks noChangeShapeType="1"/>
          </p:cNvSpPr>
          <p:nvPr/>
        </p:nvSpPr>
        <p:spPr bwMode="auto">
          <a:xfrm>
            <a:off x="1501775" y="4030844"/>
            <a:ext cx="22225" cy="0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39" name="Line 39"/>
          <p:cNvSpPr>
            <a:spLocks noChangeShapeType="1"/>
          </p:cNvSpPr>
          <p:nvPr/>
        </p:nvSpPr>
        <p:spPr bwMode="auto">
          <a:xfrm>
            <a:off x="1501775" y="4000681"/>
            <a:ext cx="22225" cy="0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40" name="Line 40"/>
          <p:cNvSpPr>
            <a:spLocks noChangeShapeType="1"/>
          </p:cNvSpPr>
          <p:nvPr/>
        </p:nvSpPr>
        <p:spPr bwMode="auto">
          <a:xfrm>
            <a:off x="1501775" y="3970519"/>
            <a:ext cx="22225" cy="0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41" name="Line 41"/>
          <p:cNvSpPr>
            <a:spLocks noChangeShapeType="1"/>
          </p:cNvSpPr>
          <p:nvPr/>
        </p:nvSpPr>
        <p:spPr bwMode="auto">
          <a:xfrm>
            <a:off x="1501775" y="3946706"/>
            <a:ext cx="22225" cy="0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42" name="Line 42"/>
          <p:cNvSpPr>
            <a:spLocks noChangeShapeType="1"/>
          </p:cNvSpPr>
          <p:nvPr/>
        </p:nvSpPr>
        <p:spPr bwMode="auto">
          <a:xfrm>
            <a:off x="1501775" y="3924481"/>
            <a:ext cx="22225" cy="0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43" name="Line 43"/>
          <p:cNvSpPr>
            <a:spLocks noChangeShapeType="1"/>
          </p:cNvSpPr>
          <p:nvPr/>
        </p:nvSpPr>
        <p:spPr bwMode="auto">
          <a:xfrm>
            <a:off x="1501775" y="3773669"/>
            <a:ext cx="22225" cy="0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44" name="Line 44"/>
          <p:cNvSpPr>
            <a:spLocks noChangeShapeType="1"/>
          </p:cNvSpPr>
          <p:nvPr/>
        </p:nvSpPr>
        <p:spPr bwMode="auto">
          <a:xfrm>
            <a:off x="1501775" y="3691119"/>
            <a:ext cx="22225" cy="0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45" name="Line 45"/>
          <p:cNvSpPr>
            <a:spLocks noChangeShapeType="1"/>
          </p:cNvSpPr>
          <p:nvPr/>
        </p:nvSpPr>
        <p:spPr bwMode="auto">
          <a:xfrm>
            <a:off x="1501775" y="3630794"/>
            <a:ext cx="22225" cy="0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46" name="Line 46"/>
          <p:cNvSpPr>
            <a:spLocks noChangeShapeType="1"/>
          </p:cNvSpPr>
          <p:nvPr/>
        </p:nvSpPr>
        <p:spPr bwMode="auto">
          <a:xfrm>
            <a:off x="1501775" y="3584756"/>
            <a:ext cx="22225" cy="0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47" name="Line 47"/>
          <p:cNvSpPr>
            <a:spLocks noChangeShapeType="1"/>
          </p:cNvSpPr>
          <p:nvPr/>
        </p:nvSpPr>
        <p:spPr bwMode="auto">
          <a:xfrm>
            <a:off x="1501775" y="3540306"/>
            <a:ext cx="22225" cy="0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48" name="Line 48"/>
          <p:cNvSpPr>
            <a:spLocks noChangeShapeType="1"/>
          </p:cNvSpPr>
          <p:nvPr/>
        </p:nvSpPr>
        <p:spPr bwMode="auto">
          <a:xfrm>
            <a:off x="1501775" y="3510144"/>
            <a:ext cx="22225" cy="0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49" name="Line 49"/>
          <p:cNvSpPr>
            <a:spLocks noChangeShapeType="1"/>
          </p:cNvSpPr>
          <p:nvPr/>
        </p:nvSpPr>
        <p:spPr bwMode="auto">
          <a:xfrm>
            <a:off x="1501775" y="3478394"/>
            <a:ext cx="22225" cy="0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50" name="Line 50"/>
          <p:cNvSpPr>
            <a:spLocks noChangeShapeType="1"/>
          </p:cNvSpPr>
          <p:nvPr/>
        </p:nvSpPr>
        <p:spPr bwMode="auto">
          <a:xfrm>
            <a:off x="1501775" y="3456169"/>
            <a:ext cx="22225" cy="0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51" name="Line 51"/>
          <p:cNvSpPr>
            <a:spLocks noChangeShapeType="1"/>
          </p:cNvSpPr>
          <p:nvPr/>
        </p:nvSpPr>
        <p:spPr bwMode="auto">
          <a:xfrm>
            <a:off x="1501775" y="3433944"/>
            <a:ext cx="22225" cy="0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52" name="Line 52"/>
          <p:cNvSpPr>
            <a:spLocks noChangeShapeType="1"/>
          </p:cNvSpPr>
          <p:nvPr/>
        </p:nvSpPr>
        <p:spPr bwMode="auto">
          <a:xfrm>
            <a:off x="1501775" y="3283131"/>
            <a:ext cx="22225" cy="0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53" name="Line 53"/>
          <p:cNvSpPr>
            <a:spLocks noChangeShapeType="1"/>
          </p:cNvSpPr>
          <p:nvPr/>
        </p:nvSpPr>
        <p:spPr bwMode="auto">
          <a:xfrm>
            <a:off x="1501775" y="3198994"/>
            <a:ext cx="22225" cy="0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54" name="Line 54"/>
          <p:cNvSpPr>
            <a:spLocks noChangeShapeType="1"/>
          </p:cNvSpPr>
          <p:nvPr/>
        </p:nvSpPr>
        <p:spPr bwMode="auto">
          <a:xfrm>
            <a:off x="1501775" y="3138669"/>
            <a:ext cx="22225" cy="0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55" name="Line 55"/>
          <p:cNvSpPr>
            <a:spLocks noChangeShapeType="1"/>
          </p:cNvSpPr>
          <p:nvPr/>
        </p:nvSpPr>
        <p:spPr bwMode="auto">
          <a:xfrm>
            <a:off x="1501775" y="3094219"/>
            <a:ext cx="22225" cy="0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56" name="Line 56"/>
          <p:cNvSpPr>
            <a:spLocks noChangeShapeType="1"/>
          </p:cNvSpPr>
          <p:nvPr/>
        </p:nvSpPr>
        <p:spPr bwMode="auto">
          <a:xfrm>
            <a:off x="1501775" y="3048181"/>
            <a:ext cx="22225" cy="0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57" name="Line 57"/>
          <p:cNvSpPr>
            <a:spLocks noChangeShapeType="1"/>
          </p:cNvSpPr>
          <p:nvPr/>
        </p:nvSpPr>
        <p:spPr bwMode="auto">
          <a:xfrm>
            <a:off x="1501775" y="3018019"/>
            <a:ext cx="22225" cy="0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58" name="Line 58"/>
          <p:cNvSpPr>
            <a:spLocks noChangeShapeType="1"/>
          </p:cNvSpPr>
          <p:nvPr/>
        </p:nvSpPr>
        <p:spPr bwMode="auto">
          <a:xfrm>
            <a:off x="1501775" y="2987856"/>
            <a:ext cx="22225" cy="0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59" name="Line 59"/>
          <p:cNvSpPr>
            <a:spLocks noChangeShapeType="1"/>
          </p:cNvSpPr>
          <p:nvPr/>
        </p:nvSpPr>
        <p:spPr bwMode="auto">
          <a:xfrm>
            <a:off x="1501775" y="2965631"/>
            <a:ext cx="22225" cy="0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60" name="Line 60"/>
          <p:cNvSpPr>
            <a:spLocks noChangeShapeType="1"/>
          </p:cNvSpPr>
          <p:nvPr/>
        </p:nvSpPr>
        <p:spPr bwMode="auto">
          <a:xfrm>
            <a:off x="1501775" y="2943406"/>
            <a:ext cx="22225" cy="0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61" name="Line 61"/>
          <p:cNvSpPr>
            <a:spLocks noChangeShapeType="1"/>
          </p:cNvSpPr>
          <p:nvPr/>
        </p:nvSpPr>
        <p:spPr bwMode="auto">
          <a:xfrm>
            <a:off x="1501775" y="2791006"/>
            <a:ext cx="22225" cy="0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62" name="Line 62"/>
          <p:cNvSpPr>
            <a:spLocks noChangeShapeType="1"/>
          </p:cNvSpPr>
          <p:nvPr/>
        </p:nvSpPr>
        <p:spPr bwMode="auto">
          <a:xfrm>
            <a:off x="1501775" y="2708456"/>
            <a:ext cx="22225" cy="0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63" name="Line 63"/>
          <p:cNvSpPr>
            <a:spLocks noChangeShapeType="1"/>
          </p:cNvSpPr>
          <p:nvPr/>
        </p:nvSpPr>
        <p:spPr bwMode="auto">
          <a:xfrm>
            <a:off x="1501775" y="2648131"/>
            <a:ext cx="22225" cy="0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64" name="Line 64"/>
          <p:cNvSpPr>
            <a:spLocks noChangeShapeType="1"/>
          </p:cNvSpPr>
          <p:nvPr/>
        </p:nvSpPr>
        <p:spPr bwMode="auto">
          <a:xfrm>
            <a:off x="1501775" y="2602094"/>
            <a:ext cx="22225" cy="0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65" name="Line 65"/>
          <p:cNvSpPr>
            <a:spLocks noChangeShapeType="1"/>
          </p:cNvSpPr>
          <p:nvPr/>
        </p:nvSpPr>
        <p:spPr bwMode="auto">
          <a:xfrm>
            <a:off x="1501775" y="2557644"/>
            <a:ext cx="22225" cy="0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66" name="Line 66"/>
          <p:cNvSpPr>
            <a:spLocks noChangeShapeType="1"/>
          </p:cNvSpPr>
          <p:nvPr/>
        </p:nvSpPr>
        <p:spPr bwMode="auto">
          <a:xfrm>
            <a:off x="1501775" y="2527481"/>
            <a:ext cx="22225" cy="0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67" name="Line 67"/>
          <p:cNvSpPr>
            <a:spLocks noChangeShapeType="1"/>
          </p:cNvSpPr>
          <p:nvPr/>
        </p:nvSpPr>
        <p:spPr bwMode="auto">
          <a:xfrm>
            <a:off x="1501775" y="2497319"/>
            <a:ext cx="22225" cy="0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68" name="Line 68"/>
          <p:cNvSpPr>
            <a:spLocks noChangeShapeType="1"/>
          </p:cNvSpPr>
          <p:nvPr/>
        </p:nvSpPr>
        <p:spPr bwMode="auto">
          <a:xfrm>
            <a:off x="1501775" y="2475094"/>
            <a:ext cx="22225" cy="0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69" name="Line 69"/>
          <p:cNvSpPr>
            <a:spLocks noChangeShapeType="1"/>
          </p:cNvSpPr>
          <p:nvPr/>
        </p:nvSpPr>
        <p:spPr bwMode="auto">
          <a:xfrm>
            <a:off x="1501775" y="2451281"/>
            <a:ext cx="22225" cy="0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70" name="Line 70"/>
          <p:cNvSpPr>
            <a:spLocks noChangeShapeType="1"/>
          </p:cNvSpPr>
          <p:nvPr/>
        </p:nvSpPr>
        <p:spPr bwMode="auto">
          <a:xfrm>
            <a:off x="1501775" y="2300469"/>
            <a:ext cx="22225" cy="0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71" name="Line 71"/>
          <p:cNvSpPr>
            <a:spLocks noChangeShapeType="1"/>
          </p:cNvSpPr>
          <p:nvPr/>
        </p:nvSpPr>
        <p:spPr bwMode="auto">
          <a:xfrm>
            <a:off x="1501775" y="2217919"/>
            <a:ext cx="22225" cy="0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72" name="Line 72"/>
          <p:cNvSpPr>
            <a:spLocks noChangeShapeType="1"/>
          </p:cNvSpPr>
          <p:nvPr/>
        </p:nvSpPr>
        <p:spPr bwMode="auto">
          <a:xfrm>
            <a:off x="1501775" y="2157594"/>
            <a:ext cx="22225" cy="0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73" name="Line 73"/>
          <p:cNvSpPr>
            <a:spLocks noChangeShapeType="1"/>
          </p:cNvSpPr>
          <p:nvPr/>
        </p:nvSpPr>
        <p:spPr bwMode="auto">
          <a:xfrm>
            <a:off x="1501775" y="2111556"/>
            <a:ext cx="22225" cy="0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74" name="Line 74"/>
          <p:cNvSpPr>
            <a:spLocks noChangeShapeType="1"/>
          </p:cNvSpPr>
          <p:nvPr/>
        </p:nvSpPr>
        <p:spPr bwMode="auto">
          <a:xfrm>
            <a:off x="1501775" y="2067106"/>
            <a:ext cx="22225" cy="0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75" name="Line 75"/>
          <p:cNvSpPr>
            <a:spLocks noChangeShapeType="1"/>
          </p:cNvSpPr>
          <p:nvPr/>
        </p:nvSpPr>
        <p:spPr bwMode="auto">
          <a:xfrm>
            <a:off x="1501775" y="2036944"/>
            <a:ext cx="22225" cy="0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76" name="Line 76"/>
          <p:cNvSpPr>
            <a:spLocks noChangeShapeType="1"/>
          </p:cNvSpPr>
          <p:nvPr/>
        </p:nvSpPr>
        <p:spPr bwMode="auto">
          <a:xfrm>
            <a:off x="1501775" y="2006781"/>
            <a:ext cx="22225" cy="0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77" name="Line 77"/>
          <p:cNvSpPr>
            <a:spLocks noChangeShapeType="1"/>
          </p:cNvSpPr>
          <p:nvPr/>
        </p:nvSpPr>
        <p:spPr bwMode="auto">
          <a:xfrm>
            <a:off x="1501775" y="1982969"/>
            <a:ext cx="22225" cy="0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78" name="Line 78"/>
          <p:cNvSpPr>
            <a:spLocks noChangeShapeType="1"/>
          </p:cNvSpPr>
          <p:nvPr/>
        </p:nvSpPr>
        <p:spPr bwMode="auto">
          <a:xfrm>
            <a:off x="1501775" y="1960744"/>
            <a:ext cx="22225" cy="0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79" name="Line 79"/>
          <p:cNvSpPr>
            <a:spLocks noChangeShapeType="1"/>
          </p:cNvSpPr>
          <p:nvPr/>
        </p:nvSpPr>
        <p:spPr bwMode="auto">
          <a:xfrm>
            <a:off x="1501775" y="1809931"/>
            <a:ext cx="22225" cy="0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80" name="Line 80"/>
          <p:cNvSpPr>
            <a:spLocks noChangeShapeType="1"/>
          </p:cNvSpPr>
          <p:nvPr/>
        </p:nvSpPr>
        <p:spPr bwMode="auto">
          <a:xfrm>
            <a:off x="1501775" y="1727381"/>
            <a:ext cx="22225" cy="0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81" name="Line 81"/>
          <p:cNvSpPr>
            <a:spLocks noChangeShapeType="1"/>
          </p:cNvSpPr>
          <p:nvPr/>
        </p:nvSpPr>
        <p:spPr bwMode="auto">
          <a:xfrm>
            <a:off x="1501775" y="1665469"/>
            <a:ext cx="22225" cy="0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82" name="Line 82"/>
          <p:cNvSpPr>
            <a:spLocks noChangeShapeType="1"/>
          </p:cNvSpPr>
          <p:nvPr/>
        </p:nvSpPr>
        <p:spPr bwMode="auto">
          <a:xfrm>
            <a:off x="1501775" y="1621019"/>
            <a:ext cx="22225" cy="0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83" name="Line 83"/>
          <p:cNvSpPr>
            <a:spLocks noChangeShapeType="1"/>
          </p:cNvSpPr>
          <p:nvPr/>
        </p:nvSpPr>
        <p:spPr bwMode="auto">
          <a:xfrm>
            <a:off x="1501775" y="1574981"/>
            <a:ext cx="22225" cy="0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84" name="Line 84"/>
          <p:cNvSpPr>
            <a:spLocks noChangeShapeType="1"/>
          </p:cNvSpPr>
          <p:nvPr/>
        </p:nvSpPr>
        <p:spPr bwMode="auto">
          <a:xfrm>
            <a:off x="1501775" y="1544819"/>
            <a:ext cx="22225" cy="0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85" name="Line 85"/>
          <p:cNvSpPr>
            <a:spLocks noChangeShapeType="1"/>
          </p:cNvSpPr>
          <p:nvPr/>
        </p:nvSpPr>
        <p:spPr bwMode="auto">
          <a:xfrm>
            <a:off x="1501775" y="1514656"/>
            <a:ext cx="22225" cy="0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86" name="Line 86"/>
          <p:cNvSpPr>
            <a:spLocks noChangeShapeType="1"/>
          </p:cNvSpPr>
          <p:nvPr/>
        </p:nvSpPr>
        <p:spPr bwMode="auto">
          <a:xfrm>
            <a:off x="1501775" y="1492431"/>
            <a:ext cx="22225" cy="0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87" name="Line 87"/>
          <p:cNvSpPr>
            <a:spLocks noChangeShapeType="1"/>
          </p:cNvSpPr>
          <p:nvPr/>
        </p:nvSpPr>
        <p:spPr bwMode="auto">
          <a:xfrm>
            <a:off x="1501775" y="1470206"/>
            <a:ext cx="22225" cy="0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88" name="Line 88"/>
          <p:cNvSpPr>
            <a:spLocks noChangeShapeType="1"/>
          </p:cNvSpPr>
          <p:nvPr/>
        </p:nvSpPr>
        <p:spPr bwMode="auto">
          <a:xfrm>
            <a:off x="1493838" y="5397681"/>
            <a:ext cx="30162" cy="0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89" name="Line 89"/>
          <p:cNvSpPr>
            <a:spLocks noChangeShapeType="1"/>
          </p:cNvSpPr>
          <p:nvPr/>
        </p:nvSpPr>
        <p:spPr bwMode="auto">
          <a:xfrm>
            <a:off x="1493838" y="4907144"/>
            <a:ext cx="30162" cy="0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90" name="Line 90"/>
          <p:cNvSpPr>
            <a:spLocks noChangeShapeType="1"/>
          </p:cNvSpPr>
          <p:nvPr/>
        </p:nvSpPr>
        <p:spPr bwMode="auto">
          <a:xfrm>
            <a:off x="1493838" y="4416606"/>
            <a:ext cx="30162" cy="0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91" name="Line 91"/>
          <p:cNvSpPr>
            <a:spLocks noChangeShapeType="1"/>
          </p:cNvSpPr>
          <p:nvPr/>
        </p:nvSpPr>
        <p:spPr bwMode="auto">
          <a:xfrm>
            <a:off x="1493838" y="3924481"/>
            <a:ext cx="30162" cy="0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92" name="Line 92"/>
          <p:cNvSpPr>
            <a:spLocks noChangeShapeType="1"/>
          </p:cNvSpPr>
          <p:nvPr/>
        </p:nvSpPr>
        <p:spPr bwMode="auto">
          <a:xfrm>
            <a:off x="1493838" y="3433944"/>
            <a:ext cx="30162" cy="0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93" name="Line 93"/>
          <p:cNvSpPr>
            <a:spLocks noChangeShapeType="1"/>
          </p:cNvSpPr>
          <p:nvPr/>
        </p:nvSpPr>
        <p:spPr bwMode="auto">
          <a:xfrm>
            <a:off x="1493838" y="2943406"/>
            <a:ext cx="30162" cy="0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94" name="Line 94"/>
          <p:cNvSpPr>
            <a:spLocks noChangeShapeType="1"/>
          </p:cNvSpPr>
          <p:nvPr/>
        </p:nvSpPr>
        <p:spPr bwMode="auto">
          <a:xfrm>
            <a:off x="1493838" y="2451281"/>
            <a:ext cx="30162" cy="0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95" name="Line 95"/>
          <p:cNvSpPr>
            <a:spLocks noChangeShapeType="1"/>
          </p:cNvSpPr>
          <p:nvPr/>
        </p:nvSpPr>
        <p:spPr bwMode="auto">
          <a:xfrm>
            <a:off x="1493838" y="1960744"/>
            <a:ext cx="30162" cy="0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96" name="Line 96"/>
          <p:cNvSpPr>
            <a:spLocks noChangeShapeType="1"/>
          </p:cNvSpPr>
          <p:nvPr/>
        </p:nvSpPr>
        <p:spPr bwMode="auto">
          <a:xfrm>
            <a:off x="1493838" y="1470206"/>
            <a:ext cx="30162" cy="0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97" name="Line 97"/>
          <p:cNvSpPr>
            <a:spLocks noChangeShapeType="1"/>
          </p:cNvSpPr>
          <p:nvPr/>
        </p:nvSpPr>
        <p:spPr bwMode="auto">
          <a:xfrm>
            <a:off x="1524000" y="5397681"/>
            <a:ext cx="6102350" cy="0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98" name="Line 98"/>
          <p:cNvSpPr>
            <a:spLocks noChangeShapeType="1"/>
          </p:cNvSpPr>
          <p:nvPr/>
        </p:nvSpPr>
        <p:spPr bwMode="auto">
          <a:xfrm flipV="1">
            <a:off x="1524000" y="5375456"/>
            <a:ext cx="0" cy="44450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99" name="Line 99"/>
          <p:cNvSpPr>
            <a:spLocks noChangeShapeType="1"/>
          </p:cNvSpPr>
          <p:nvPr/>
        </p:nvSpPr>
        <p:spPr bwMode="auto">
          <a:xfrm flipV="1">
            <a:off x="1524000" y="5397681"/>
            <a:ext cx="0" cy="30163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00" name="Rectangle 100"/>
          <p:cNvSpPr>
            <a:spLocks noChangeArrowheads="1"/>
          </p:cNvSpPr>
          <p:nvPr/>
        </p:nvSpPr>
        <p:spPr bwMode="auto">
          <a:xfrm>
            <a:off x="1290638" y="5294494"/>
            <a:ext cx="84137" cy="18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de-DE" sz="1200" i="0">
                <a:cs typeface="Arial" panose="020B0604020202020204" pitchFamily="34" charset="0"/>
              </a:rPr>
              <a:t>1</a:t>
            </a:r>
          </a:p>
        </p:txBody>
      </p:sp>
      <p:sp>
        <p:nvSpPr>
          <p:cNvPr id="101" name="Rectangle 101"/>
          <p:cNvSpPr>
            <a:spLocks noChangeArrowheads="1"/>
          </p:cNvSpPr>
          <p:nvPr/>
        </p:nvSpPr>
        <p:spPr bwMode="auto">
          <a:xfrm>
            <a:off x="1198563" y="4337231"/>
            <a:ext cx="225425" cy="18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de-DE" sz="1200" i="0">
                <a:cs typeface="Arial" panose="020B0604020202020204" pitchFamily="34" charset="0"/>
              </a:rPr>
              <a:t>10</a:t>
            </a:r>
            <a:r>
              <a:rPr lang="de-DE" sz="1200" i="0" baseline="30000">
                <a:cs typeface="Arial" panose="020B0604020202020204" pitchFamily="34" charset="0"/>
              </a:rPr>
              <a:t>2</a:t>
            </a:r>
          </a:p>
        </p:txBody>
      </p:sp>
      <p:sp>
        <p:nvSpPr>
          <p:cNvPr id="102" name="Rectangle 102"/>
          <p:cNvSpPr>
            <a:spLocks noChangeArrowheads="1"/>
          </p:cNvSpPr>
          <p:nvPr/>
        </p:nvSpPr>
        <p:spPr bwMode="auto">
          <a:xfrm>
            <a:off x="1198563" y="3345044"/>
            <a:ext cx="225425" cy="18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de-DE" sz="1200" i="0">
                <a:cs typeface="Arial" panose="020B0604020202020204" pitchFamily="34" charset="0"/>
              </a:rPr>
              <a:t>10</a:t>
            </a:r>
            <a:r>
              <a:rPr lang="de-DE" sz="1200" i="0" baseline="30000">
                <a:cs typeface="Arial" panose="020B0604020202020204" pitchFamily="34" charset="0"/>
              </a:rPr>
              <a:t>4</a:t>
            </a:r>
          </a:p>
        </p:txBody>
      </p:sp>
      <p:sp>
        <p:nvSpPr>
          <p:cNvPr id="103" name="Rectangle 103"/>
          <p:cNvSpPr>
            <a:spLocks noChangeArrowheads="1"/>
          </p:cNvSpPr>
          <p:nvPr/>
        </p:nvSpPr>
        <p:spPr bwMode="auto">
          <a:xfrm>
            <a:off x="1198563" y="2408419"/>
            <a:ext cx="225425" cy="18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de-DE" sz="1200" i="0">
                <a:cs typeface="Arial" panose="020B0604020202020204" pitchFamily="34" charset="0"/>
              </a:rPr>
              <a:t>10</a:t>
            </a:r>
            <a:r>
              <a:rPr lang="de-DE" sz="1200" i="0" baseline="30000">
                <a:cs typeface="Arial" panose="020B0604020202020204" pitchFamily="34" charset="0"/>
              </a:rPr>
              <a:t>6</a:t>
            </a:r>
          </a:p>
        </p:txBody>
      </p:sp>
      <p:sp>
        <p:nvSpPr>
          <p:cNvPr id="104" name="Rectangle 104"/>
          <p:cNvSpPr>
            <a:spLocks noChangeArrowheads="1"/>
          </p:cNvSpPr>
          <p:nvPr/>
        </p:nvSpPr>
        <p:spPr bwMode="auto">
          <a:xfrm>
            <a:off x="1198563" y="1427344"/>
            <a:ext cx="225425" cy="18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de-DE" sz="1200" i="0">
                <a:cs typeface="Arial" panose="020B0604020202020204" pitchFamily="34" charset="0"/>
              </a:rPr>
              <a:t>10</a:t>
            </a:r>
            <a:r>
              <a:rPr lang="de-DE" sz="1200" i="0" baseline="30000">
                <a:cs typeface="Arial" panose="020B0604020202020204" pitchFamily="34" charset="0"/>
              </a:rPr>
              <a:t>8</a:t>
            </a:r>
          </a:p>
        </p:txBody>
      </p:sp>
      <p:sp>
        <p:nvSpPr>
          <p:cNvPr id="105" name="Rectangle 105"/>
          <p:cNvSpPr>
            <a:spLocks noChangeArrowheads="1"/>
          </p:cNvSpPr>
          <p:nvPr/>
        </p:nvSpPr>
        <p:spPr bwMode="auto">
          <a:xfrm>
            <a:off x="2862263" y="5483406"/>
            <a:ext cx="431800" cy="18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de-DE" sz="1200" i="0">
                <a:cs typeface="Arial" panose="020B0604020202020204" pitchFamily="34" charset="0"/>
              </a:rPr>
              <a:t>1 kWh</a:t>
            </a:r>
          </a:p>
        </p:txBody>
      </p:sp>
      <p:sp>
        <p:nvSpPr>
          <p:cNvPr id="106" name="Rectangle 106"/>
          <p:cNvSpPr>
            <a:spLocks noChangeArrowheads="1"/>
          </p:cNvSpPr>
          <p:nvPr/>
        </p:nvSpPr>
        <p:spPr bwMode="auto">
          <a:xfrm>
            <a:off x="4340225" y="5483406"/>
            <a:ext cx="482600" cy="18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de-DE" sz="1200" i="0">
                <a:cs typeface="Arial" panose="020B0604020202020204" pitchFamily="34" charset="0"/>
              </a:rPr>
              <a:t>1 MWh</a:t>
            </a:r>
          </a:p>
        </p:txBody>
      </p:sp>
      <p:sp>
        <p:nvSpPr>
          <p:cNvPr id="107" name="Rectangle 107"/>
          <p:cNvSpPr>
            <a:spLocks noChangeArrowheads="1"/>
          </p:cNvSpPr>
          <p:nvPr/>
        </p:nvSpPr>
        <p:spPr bwMode="auto">
          <a:xfrm>
            <a:off x="5880100" y="5483406"/>
            <a:ext cx="474663" cy="18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de-DE" sz="1200" i="0">
                <a:cs typeface="Arial" panose="020B0604020202020204" pitchFamily="34" charset="0"/>
              </a:rPr>
              <a:t>1 GWh</a:t>
            </a:r>
          </a:p>
        </p:txBody>
      </p:sp>
      <p:sp>
        <p:nvSpPr>
          <p:cNvPr id="108" name="Rectangle 108"/>
          <p:cNvSpPr>
            <a:spLocks noChangeArrowheads="1"/>
          </p:cNvSpPr>
          <p:nvPr/>
        </p:nvSpPr>
        <p:spPr bwMode="auto">
          <a:xfrm>
            <a:off x="7396163" y="5483406"/>
            <a:ext cx="449262" cy="18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de-DE" sz="1200" i="0">
                <a:cs typeface="Arial" panose="020B0604020202020204" pitchFamily="34" charset="0"/>
              </a:rPr>
              <a:t>1 TWh</a:t>
            </a:r>
          </a:p>
        </p:txBody>
      </p:sp>
      <p:sp>
        <p:nvSpPr>
          <p:cNvPr id="109" name="Text Box 109"/>
          <p:cNvSpPr txBox="1">
            <a:spLocks noChangeArrowheads="1"/>
          </p:cNvSpPr>
          <p:nvPr/>
        </p:nvSpPr>
        <p:spPr bwMode="auto">
          <a:xfrm>
            <a:off x="3868738" y="5738994"/>
            <a:ext cx="162083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de-DE" sz="1400" b="1" i="0">
                <a:cs typeface="Arial" panose="020B0604020202020204" pitchFamily="34" charset="0"/>
              </a:rPr>
              <a:t>typical size scale</a:t>
            </a:r>
          </a:p>
        </p:txBody>
      </p:sp>
      <p:sp>
        <p:nvSpPr>
          <p:cNvPr id="110" name="Text Box 110"/>
          <p:cNvSpPr txBox="1">
            <a:spLocks noChangeArrowheads="1"/>
          </p:cNvSpPr>
          <p:nvPr/>
        </p:nvSpPr>
        <p:spPr bwMode="auto">
          <a:xfrm rot="16200000">
            <a:off x="-248444" y="3304563"/>
            <a:ext cx="191611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de-DE" sz="1400" b="1" i="0">
                <a:cs typeface="Arial" panose="020B0604020202020204" pitchFamily="34" charset="0"/>
              </a:rPr>
              <a:t>typical time scale [s]</a:t>
            </a:r>
          </a:p>
        </p:txBody>
      </p:sp>
      <p:sp>
        <p:nvSpPr>
          <p:cNvPr id="111" name="Line 111"/>
          <p:cNvSpPr>
            <a:spLocks noChangeShapeType="1"/>
          </p:cNvSpPr>
          <p:nvPr/>
        </p:nvSpPr>
        <p:spPr bwMode="auto">
          <a:xfrm>
            <a:off x="1511300" y="3649844"/>
            <a:ext cx="6102350" cy="0"/>
          </a:xfrm>
          <a:prstGeom prst="line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12" name="Line 112"/>
          <p:cNvSpPr>
            <a:spLocks noChangeShapeType="1"/>
          </p:cNvSpPr>
          <p:nvPr/>
        </p:nvSpPr>
        <p:spPr bwMode="auto">
          <a:xfrm>
            <a:off x="1524000" y="2975156"/>
            <a:ext cx="6102350" cy="0"/>
          </a:xfrm>
          <a:prstGeom prst="line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13" name="Line 113"/>
          <p:cNvSpPr>
            <a:spLocks noChangeShapeType="1"/>
          </p:cNvSpPr>
          <p:nvPr/>
        </p:nvSpPr>
        <p:spPr bwMode="auto">
          <a:xfrm>
            <a:off x="1528763" y="1706744"/>
            <a:ext cx="6102350" cy="0"/>
          </a:xfrm>
          <a:prstGeom prst="line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14" name="Text Box 114"/>
          <p:cNvSpPr txBox="1">
            <a:spLocks noChangeArrowheads="1"/>
          </p:cNvSpPr>
          <p:nvPr/>
        </p:nvSpPr>
        <p:spPr bwMode="auto">
          <a:xfrm>
            <a:off x="7575550" y="3492681"/>
            <a:ext cx="614363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de-DE" sz="1200" i="0">
                <a:cs typeface="Arial" panose="020B0604020202020204" pitchFamily="34" charset="0"/>
              </a:rPr>
              <a:t>1 hour</a:t>
            </a:r>
          </a:p>
        </p:txBody>
      </p:sp>
      <p:sp>
        <p:nvSpPr>
          <p:cNvPr id="115" name="Text Box 115"/>
          <p:cNvSpPr txBox="1">
            <a:spLocks noChangeArrowheads="1"/>
          </p:cNvSpPr>
          <p:nvPr/>
        </p:nvSpPr>
        <p:spPr bwMode="auto">
          <a:xfrm>
            <a:off x="7575550" y="1562281"/>
            <a:ext cx="606425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de-DE" sz="1200" i="0">
                <a:cs typeface="Arial" panose="020B0604020202020204" pitchFamily="34" charset="0"/>
              </a:rPr>
              <a:t>1 year</a:t>
            </a:r>
          </a:p>
        </p:txBody>
      </p:sp>
      <p:sp>
        <p:nvSpPr>
          <p:cNvPr id="116" name="Text Box 116"/>
          <p:cNvSpPr txBox="1">
            <a:spLocks noChangeArrowheads="1"/>
          </p:cNvSpPr>
          <p:nvPr/>
        </p:nvSpPr>
        <p:spPr bwMode="auto">
          <a:xfrm>
            <a:off x="7575550" y="2819581"/>
            <a:ext cx="555625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de-DE" sz="1200" i="0">
                <a:cs typeface="Arial" panose="020B0604020202020204" pitchFamily="34" charset="0"/>
              </a:rPr>
              <a:t>1 day</a:t>
            </a:r>
          </a:p>
        </p:txBody>
      </p:sp>
      <p:sp>
        <p:nvSpPr>
          <p:cNvPr id="117" name="Line 117"/>
          <p:cNvSpPr>
            <a:spLocks noChangeShapeType="1"/>
          </p:cNvSpPr>
          <p:nvPr/>
        </p:nvSpPr>
        <p:spPr bwMode="auto">
          <a:xfrm>
            <a:off x="4575175" y="1476556"/>
            <a:ext cx="0" cy="3927475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18" name="Rectangle 118"/>
          <p:cNvSpPr>
            <a:spLocks noChangeArrowheads="1"/>
          </p:cNvSpPr>
          <p:nvPr/>
        </p:nvSpPr>
        <p:spPr bwMode="auto">
          <a:xfrm>
            <a:off x="1419225" y="5484994"/>
            <a:ext cx="355600" cy="18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de-DE" sz="1200" i="0">
                <a:cs typeface="Arial" panose="020B0604020202020204" pitchFamily="34" charset="0"/>
              </a:rPr>
              <a:t>1 Wh</a:t>
            </a:r>
          </a:p>
        </p:txBody>
      </p:sp>
      <p:sp>
        <p:nvSpPr>
          <p:cNvPr id="119" name="Freeform 119"/>
          <p:cNvSpPr>
            <a:spLocks/>
          </p:cNvSpPr>
          <p:nvPr/>
        </p:nvSpPr>
        <p:spPr bwMode="auto">
          <a:xfrm>
            <a:off x="5613400" y="1420994"/>
            <a:ext cx="2165350" cy="2462212"/>
          </a:xfrm>
          <a:custGeom>
            <a:avLst/>
            <a:gdLst>
              <a:gd name="T0" fmla="*/ 1046163 w 1364"/>
              <a:gd name="T1" fmla="*/ 52387 h 1551"/>
              <a:gd name="T2" fmla="*/ 736600 w 1364"/>
              <a:gd name="T3" fmla="*/ 361950 h 1551"/>
              <a:gd name="T4" fmla="*/ 287338 w 1364"/>
              <a:gd name="T5" fmla="*/ 942975 h 1551"/>
              <a:gd name="T6" fmla="*/ 61913 w 1364"/>
              <a:gd name="T7" fmla="*/ 1455737 h 1551"/>
              <a:gd name="T8" fmla="*/ 15875 w 1364"/>
              <a:gd name="T9" fmla="*/ 1905000 h 1551"/>
              <a:gd name="T10" fmla="*/ 155575 w 1364"/>
              <a:gd name="T11" fmla="*/ 2314575 h 1551"/>
              <a:gd name="T12" fmla="*/ 387350 w 1364"/>
              <a:gd name="T13" fmla="*/ 2432050 h 1551"/>
              <a:gd name="T14" fmla="*/ 776288 w 1364"/>
              <a:gd name="T15" fmla="*/ 2408237 h 1551"/>
              <a:gd name="T16" fmla="*/ 1147763 w 1364"/>
              <a:gd name="T17" fmla="*/ 2112962 h 1551"/>
              <a:gd name="T18" fmla="*/ 1527175 w 1364"/>
              <a:gd name="T19" fmla="*/ 1470025 h 1551"/>
              <a:gd name="T20" fmla="*/ 1822450 w 1364"/>
              <a:gd name="T21" fmla="*/ 811212 h 1551"/>
              <a:gd name="T22" fmla="*/ 2008188 w 1364"/>
              <a:gd name="T23" fmla="*/ 277812 h 1551"/>
              <a:gd name="T24" fmla="*/ 2008188 w 1364"/>
              <a:gd name="T25" fmla="*/ 44450 h 1551"/>
              <a:gd name="T26" fmla="*/ 1046163 w 1364"/>
              <a:gd name="T27" fmla="*/ 52387 h 1551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364" h="1551">
                <a:moveTo>
                  <a:pt x="659" y="33"/>
                </a:moveTo>
                <a:cubicBezTo>
                  <a:pt x="526" y="66"/>
                  <a:pt x="544" y="135"/>
                  <a:pt x="464" y="228"/>
                </a:cubicBezTo>
                <a:cubicBezTo>
                  <a:pt x="384" y="321"/>
                  <a:pt x="252" y="479"/>
                  <a:pt x="181" y="594"/>
                </a:cubicBezTo>
                <a:cubicBezTo>
                  <a:pt x="110" y="709"/>
                  <a:pt x="67" y="816"/>
                  <a:pt x="39" y="917"/>
                </a:cubicBezTo>
                <a:cubicBezTo>
                  <a:pt x="11" y="1018"/>
                  <a:pt x="0" y="1110"/>
                  <a:pt x="10" y="1200"/>
                </a:cubicBezTo>
                <a:cubicBezTo>
                  <a:pt x="20" y="1290"/>
                  <a:pt x="59" y="1403"/>
                  <a:pt x="98" y="1458"/>
                </a:cubicBezTo>
                <a:cubicBezTo>
                  <a:pt x="137" y="1513"/>
                  <a:pt x="179" y="1522"/>
                  <a:pt x="244" y="1532"/>
                </a:cubicBezTo>
                <a:cubicBezTo>
                  <a:pt x="309" y="1542"/>
                  <a:pt x="409" y="1551"/>
                  <a:pt x="489" y="1517"/>
                </a:cubicBezTo>
                <a:cubicBezTo>
                  <a:pt x="569" y="1483"/>
                  <a:pt x="644" y="1429"/>
                  <a:pt x="723" y="1331"/>
                </a:cubicBezTo>
                <a:cubicBezTo>
                  <a:pt x="802" y="1233"/>
                  <a:pt x="891" y="1063"/>
                  <a:pt x="962" y="926"/>
                </a:cubicBezTo>
                <a:cubicBezTo>
                  <a:pt x="1033" y="789"/>
                  <a:pt x="1098" y="636"/>
                  <a:pt x="1148" y="511"/>
                </a:cubicBezTo>
                <a:cubicBezTo>
                  <a:pt x="1198" y="386"/>
                  <a:pt x="1246" y="255"/>
                  <a:pt x="1265" y="175"/>
                </a:cubicBezTo>
                <a:cubicBezTo>
                  <a:pt x="1284" y="95"/>
                  <a:pt x="1364" y="52"/>
                  <a:pt x="1265" y="28"/>
                </a:cubicBezTo>
                <a:cubicBezTo>
                  <a:pt x="1166" y="4"/>
                  <a:pt x="792" y="0"/>
                  <a:pt x="659" y="33"/>
                </a:cubicBezTo>
                <a:close/>
              </a:path>
            </a:pathLst>
          </a:custGeom>
          <a:gradFill rotWithShape="1">
            <a:gsLst>
              <a:gs pos="0">
                <a:srgbClr val="0000FF"/>
              </a:gs>
              <a:gs pos="100000">
                <a:srgbClr val="000076">
                  <a:alpha val="0"/>
                </a:srgbClr>
              </a:gs>
            </a:gsLst>
            <a:path path="rect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20" name="Line 120"/>
          <p:cNvSpPr>
            <a:spLocks noChangeShapeType="1"/>
          </p:cNvSpPr>
          <p:nvPr/>
        </p:nvSpPr>
        <p:spPr bwMode="auto">
          <a:xfrm>
            <a:off x="1525588" y="2254431"/>
            <a:ext cx="6102350" cy="0"/>
          </a:xfrm>
          <a:prstGeom prst="line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21" name="Text Box 121"/>
          <p:cNvSpPr txBox="1">
            <a:spLocks noChangeArrowheads="1"/>
          </p:cNvSpPr>
          <p:nvPr/>
        </p:nvSpPr>
        <p:spPr bwMode="auto">
          <a:xfrm>
            <a:off x="7575550" y="2105206"/>
            <a:ext cx="733425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de-DE" sz="1200" i="0">
                <a:cs typeface="Arial" panose="020B0604020202020204" pitchFamily="34" charset="0"/>
              </a:rPr>
              <a:t>1 month</a:t>
            </a:r>
          </a:p>
        </p:txBody>
      </p:sp>
      <p:sp>
        <p:nvSpPr>
          <p:cNvPr id="122" name="Rectangle 122"/>
          <p:cNvSpPr>
            <a:spLocks noChangeArrowheads="1"/>
          </p:cNvSpPr>
          <p:nvPr/>
        </p:nvSpPr>
        <p:spPr bwMode="auto">
          <a:xfrm>
            <a:off x="4437063" y="1473381"/>
            <a:ext cx="3184525" cy="898525"/>
          </a:xfrm>
          <a:prstGeom prst="rect">
            <a:avLst/>
          </a:prstGeom>
          <a:gradFill rotWithShape="1">
            <a:gsLst>
              <a:gs pos="0">
                <a:srgbClr val="FF0000"/>
              </a:gs>
              <a:gs pos="100000">
                <a:srgbClr val="760000">
                  <a:alpha val="0"/>
                </a:srgbClr>
              </a:gs>
            </a:gsLst>
            <a:path path="rect">
              <a:fillToRect l="100000" b="10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de-DE"/>
          </a:p>
        </p:txBody>
      </p:sp>
      <p:sp>
        <p:nvSpPr>
          <p:cNvPr id="123" name="Oval 123"/>
          <p:cNvSpPr>
            <a:spLocks noChangeArrowheads="1"/>
          </p:cNvSpPr>
          <p:nvPr/>
        </p:nvSpPr>
        <p:spPr bwMode="auto">
          <a:xfrm>
            <a:off x="4718050" y="1930581"/>
            <a:ext cx="2457450" cy="1914525"/>
          </a:xfrm>
          <a:prstGeom prst="ellipse">
            <a:avLst/>
          </a:prstGeom>
          <a:gradFill rotWithShape="1">
            <a:gsLst>
              <a:gs pos="0">
                <a:srgbClr val="FF00FF"/>
              </a:gs>
              <a:gs pos="100000">
                <a:srgbClr val="760076">
                  <a:alpha val="0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de-DE"/>
          </a:p>
        </p:txBody>
      </p:sp>
      <p:sp>
        <p:nvSpPr>
          <p:cNvPr id="124" name="Text Box 124"/>
          <p:cNvSpPr txBox="1">
            <a:spLocks noChangeArrowheads="1"/>
          </p:cNvSpPr>
          <p:nvPr/>
        </p:nvSpPr>
        <p:spPr bwMode="auto">
          <a:xfrm>
            <a:off x="5565775" y="2748144"/>
            <a:ext cx="60642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70195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de-DE" sz="1200" b="1" i="0">
                <a:solidFill>
                  <a:srgbClr val="333333"/>
                </a:solidFill>
                <a:cs typeface="Arial" panose="020B0604020202020204" pitchFamily="34" charset="0"/>
              </a:rPr>
              <a:t>CAES</a:t>
            </a:r>
          </a:p>
        </p:txBody>
      </p:sp>
      <p:sp>
        <p:nvSpPr>
          <p:cNvPr id="125" name="Oval 125"/>
          <p:cNvSpPr>
            <a:spLocks noChangeArrowheads="1"/>
          </p:cNvSpPr>
          <p:nvPr/>
        </p:nvSpPr>
        <p:spPr bwMode="auto">
          <a:xfrm>
            <a:off x="4352925" y="2571931"/>
            <a:ext cx="1581150" cy="1085850"/>
          </a:xfrm>
          <a:prstGeom prst="ellipse">
            <a:avLst/>
          </a:prstGeom>
          <a:gradFill rotWithShape="1">
            <a:gsLst>
              <a:gs pos="0">
                <a:srgbClr val="00FFFF"/>
              </a:gs>
              <a:gs pos="100000">
                <a:srgbClr val="007676">
                  <a:alpha val="0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de-DE"/>
          </a:p>
        </p:txBody>
      </p:sp>
      <p:sp>
        <p:nvSpPr>
          <p:cNvPr id="126" name="Oval 126"/>
          <p:cNvSpPr>
            <a:spLocks noChangeArrowheads="1"/>
          </p:cNvSpPr>
          <p:nvPr/>
        </p:nvSpPr>
        <p:spPr bwMode="auto">
          <a:xfrm>
            <a:off x="2273300" y="2175056"/>
            <a:ext cx="3411538" cy="992188"/>
          </a:xfrm>
          <a:prstGeom prst="ellipse">
            <a:avLst/>
          </a:prstGeom>
          <a:gradFill rotWithShape="1">
            <a:gsLst>
              <a:gs pos="0">
                <a:srgbClr val="006600"/>
              </a:gs>
              <a:gs pos="100000">
                <a:srgbClr val="002F00">
                  <a:alpha val="0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de-DE"/>
          </a:p>
        </p:txBody>
      </p:sp>
      <p:sp>
        <p:nvSpPr>
          <p:cNvPr id="127" name="Oval 127"/>
          <p:cNvSpPr>
            <a:spLocks noChangeArrowheads="1"/>
          </p:cNvSpPr>
          <p:nvPr/>
        </p:nvSpPr>
        <p:spPr bwMode="auto">
          <a:xfrm>
            <a:off x="2862263" y="2341744"/>
            <a:ext cx="1301750" cy="930275"/>
          </a:xfrm>
          <a:prstGeom prst="ellipse">
            <a:avLst/>
          </a:prstGeom>
          <a:gradFill rotWithShape="1">
            <a:gsLst>
              <a:gs pos="0">
                <a:srgbClr val="00FF99"/>
              </a:gs>
              <a:gs pos="100000">
                <a:srgbClr val="007647">
                  <a:alpha val="0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de-DE"/>
          </a:p>
        </p:txBody>
      </p:sp>
      <p:sp>
        <p:nvSpPr>
          <p:cNvPr id="128" name="Oval 128"/>
          <p:cNvSpPr>
            <a:spLocks noChangeArrowheads="1"/>
          </p:cNvSpPr>
          <p:nvPr/>
        </p:nvSpPr>
        <p:spPr bwMode="auto">
          <a:xfrm>
            <a:off x="3473450" y="1832156"/>
            <a:ext cx="1543050" cy="1241425"/>
          </a:xfrm>
          <a:prstGeom prst="ellipse">
            <a:avLst/>
          </a:prstGeom>
          <a:gradFill rotWithShape="1">
            <a:gsLst>
              <a:gs pos="0">
                <a:srgbClr val="FF0000"/>
              </a:gs>
              <a:gs pos="100000">
                <a:srgbClr val="760000">
                  <a:alpha val="0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de-DE"/>
          </a:p>
        </p:txBody>
      </p:sp>
      <p:sp>
        <p:nvSpPr>
          <p:cNvPr id="129" name="Oval 129"/>
          <p:cNvSpPr>
            <a:spLocks noChangeArrowheads="1"/>
          </p:cNvSpPr>
          <p:nvPr/>
        </p:nvSpPr>
        <p:spPr bwMode="auto">
          <a:xfrm>
            <a:off x="1371600" y="2484619"/>
            <a:ext cx="1527175" cy="930275"/>
          </a:xfrm>
          <a:prstGeom prst="ellipse">
            <a:avLst/>
          </a:prstGeom>
          <a:gradFill rotWithShape="1">
            <a:gsLst>
              <a:gs pos="0">
                <a:srgbClr val="00FF99"/>
              </a:gs>
              <a:gs pos="100000">
                <a:srgbClr val="007647">
                  <a:alpha val="0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de-DE"/>
          </a:p>
        </p:txBody>
      </p:sp>
      <p:sp>
        <p:nvSpPr>
          <p:cNvPr id="130" name="Text Box 130"/>
          <p:cNvSpPr txBox="1">
            <a:spLocks noChangeArrowheads="1"/>
          </p:cNvSpPr>
          <p:nvPr/>
        </p:nvSpPr>
        <p:spPr bwMode="auto">
          <a:xfrm>
            <a:off x="6064250" y="2332219"/>
            <a:ext cx="134620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70195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de-DE" sz="1200" b="1" i="0">
                <a:solidFill>
                  <a:srgbClr val="333333"/>
                </a:solidFill>
                <a:cs typeface="Arial" panose="020B0604020202020204" pitchFamily="34" charset="0"/>
              </a:rPr>
              <a:t>(pumped) hydro</a:t>
            </a:r>
          </a:p>
        </p:txBody>
      </p:sp>
      <p:sp>
        <p:nvSpPr>
          <p:cNvPr id="131" name="Text Box 131"/>
          <p:cNvSpPr txBox="1">
            <a:spLocks noChangeArrowheads="1"/>
          </p:cNvSpPr>
          <p:nvPr/>
        </p:nvSpPr>
        <p:spPr bwMode="auto">
          <a:xfrm>
            <a:off x="5803900" y="1459094"/>
            <a:ext cx="17684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70195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de-DE" sz="1200" b="1" i="0">
                <a:solidFill>
                  <a:srgbClr val="333333"/>
                </a:solidFill>
                <a:cs typeface="Arial" panose="020B0604020202020204" pitchFamily="34" charset="0"/>
              </a:rPr>
              <a:t>Chemical compounds</a:t>
            </a:r>
          </a:p>
          <a:p>
            <a:pPr algn="ctr" eaLnBrk="1" hangingPunct="1"/>
            <a:r>
              <a:rPr lang="de-DE" sz="1200" b="1" i="0">
                <a:solidFill>
                  <a:srgbClr val="333333"/>
                </a:solidFill>
                <a:cs typeface="Arial" panose="020B0604020202020204" pitchFamily="34" charset="0"/>
              </a:rPr>
              <a:t>grid scale</a:t>
            </a:r>
          </a:p>
        </p:txBody>
      </p:sp>
      <p:sp>
        <p:nvSpPr>
          <p:cNvPr id="132" name="Text Box 132"/>
          <p:cNvSpPr txBox="1">
            <a:spLocks noChangeArrowheads="1"/>
          </p:cNvSpPr>
          <p:nvPr/>
        </p:nvSpPr>
        <p:spPr bwMode="auto">
          <a:xfrm>
            <a:off x="4592638" y="3013256"/>
            <a:ext cx="10287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70195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de-DE" sz="1200" b="1" i="0">
                <a:solidFill>
                  <a:srgbClr val="333333"/>
                </a:solidFill>
                <a:cs typeface="Arial" panose="020B0604020202020204" pitchFamily="34" charset="0"/>
              </a:rPr>
              <a:t>NaS battery</a:t>
            </a:r>
          </a:p>
        </p:txBody>
      </p:sp>
      <p:sp>
        <p:nvSpPr>
          <p:cNvPr id="133" name="Oval 133"/>
          <p:cNvSpPr>
            <a:spLocks noChangeArrowheads="1"/>
          </p:cNvSpPr>
          <p:nvPr/>
        </p:nvSpPr>
        <p:spPr bwMode="auto">
          <a:xfrm>
            <a:off x="3436938" y="1846444"/>
            <a:ext cx="3136900" cy="1392237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767600">
                  <a:alpha val="0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de-DE"/>
          </a:p>
        </p:txBody>
      </p:sp>
      <p:sp>
        <p:nvSpPr>
          <p:cNvPr id="134" name="Text Box 134"/>
          <p:cNvSpPr txBox="1">
            <a:spLocks noChangeArrowheads="1"/>
          </p:cNvSpPr>
          <p:nvPr/>
        </p:nvSpPr>
        <p:spPr bwMode="auto">
          <a:xfrm>
            <a:off x="4425950" y="2378256"/>
            <a:ext cx="1049338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70195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de-DE" sz="1200" b="1" i="0">
                <a:solidFill>
                  <a:srgbClr val="333333"/>
                </a:solidFill>
                <a:cs typeface="Arial" panose="020B0604020202020204" pitchFamily="34" charset="0"/>
              </a:rPr>
              <a:t>Redox-Flow</a:t>
            </a:r>
          </a:p>
        </p:txBody>
      </p:sp>
      <p:sp>
        <p:nvSpPr>
          <p:cNvPr id="135" name="Text Box 135"/>
          <p:cNvSpPr txBox="1">
            <a:spLocks noChangeArrowheads="1"/>
          </p:cNvSpPr>
          <p:nvPr/>
        </p:nvSpPr>
        <p:spPr bwMode="auto">
          <a:xfrm>
            <a:off x="3059113" y="2557644"/>
            <a:ext cx="8445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70195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de-DE" sz="1200" b="1" i="0">
                <a:solidFill>
                  <a:srgbClr val="333333"/>
                </a:solidFill>
                <a:cs typeface="Arial" panose="020B0604020202020204" pitchFamily="34" charset="0"/>
              </a:rPr>
              <a:t>Li-ion</a:t>
            </a:r>
          </a:p>
          <a:p>
            <a:pPr algn="ctr" eaLnBrk="1" hangingPunct="1"/>
            <a:r>
              <a:rPr lang="de-DE" sz="1200" b="1" i="0">
                <a:solidFill>
                  <a:srgbClr val="333333"/>
                </a:solidFill>
                <a:cs typeface="Arial" panose="020B0604020202020204" pitchFamily="34" charset="0"/>
              </a:rPr>
              <a:t>(traction)</a:t>
            </a:r>
          </a:p>
        </p:txBody>
      </p:sp>
      <p:sp>
        <p:nvSpPr>
          <p:cNvPr id="136" name="Text Box 136"/>
          <p:cNvSpPr txBox="1">
            <a:spLocks noChangeArrowheads="1"/>
          </p:cNvSpPr>
          <p:nvPr/>
        </p:nvSpPr>
        <p:spPr bwMode="auto">
          <a:xfrm>
            <a:off x="1512888" y="2708456"/>
            <a:ext cx="12096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70195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de-DE" sz="1200" b="1" i="0">
                <a:solidFill>
                  <a:srgbClr val="333333"/>
                </a:solidFill>
                <a:cs typeface="Arial" panose="020B0604020202020204" pitchFamily="34" charset="0"/>
              </a:rPr>
              <a:t>Li-ion</a:t>
            </a:r>
          </a:p>
          <a:p>
            <a:pPr algn="ctr" eaLnBrk="1" hangingPunct="1"/>
            <a:r>
              <a:rPr lang="de-DE" sz="1200" b="1" i="0">
                <a:solidFill>
                  <a:srgbClr val="333333"/>
                </a:solidFill>
                <a:cs typeface="Arial" panose="020B0604020202020204" pitchFamily="34" charset="0"/>
              </a:rPr>
              <a:t>(electronics)</a:t>
            </a:r>
          </a:p>
        </p:txBody>
      </p:sp>
      <p:sp>
        <p:nvSpPr>
          <p:cNvPr id="137" name="Text Box 137"/>
          <p:cNvSpPr txBox="1">
            <a:spLocks noChangeArrowheads="1"/>
          </p:cNvSpPr>
          <p:nvPr/>
        </p:nvSpPr>
        <p:spPr bwMode="auto">
          <a:xfrm>
            <a:off x="3692525" y="2505256"/>
            <a:ext cx="928688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70195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de-DE" sz="1200" b="1" i="0">
                <a:solidFill>
                  <a:srgbClr val="333333"/>
                </a:solidFill>
                <a:cs typeface="Arial" panose="020B0604020202020204" pitchFamily="34" charset="0"/>
              </a:rPr>
              <a:t>Pb battery</a:t>
            </a:r>
          </a:p>
        </p:txBody>
      </p:sp>
      <p:sp>
        <p:nvSpPr>
          <p:cNvPr id="138" name="Text Box 138"/>
          <p:cNvSpPr txBox="1">
            <a:spLocks noChangeArrowheads="1"/>
          </p:cNvSpPr>
          <p:nvPr/>
        </p:nvSpPr>
        <p:spPr bwMode="auto">
          <a:xfrm>
            <a:off x="3879850" y="2109969"/>
            <a:ext cx="6937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70195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de-DE" sz="1200" b="1" i="0">
                <a:solidFill>
                  <a:srgbClr val="333333"/>
                </a:solidFill>
                <a:cs typeface="Arial" panose="020B0604020202020204" pitchFamily="34" charset="0"/>
              </a:rPr>
              <a:t>Engine</a:t>
            </a:r>
          </a:p>
          <a:p>
            <a:pPr algn="ctr" eaLnBrk="1" hangingPunct="1"/>
            <a:r>
              <a:rPr lang="de-DE" sz="1200" b="1" i="0">
                <a:solidFill>
                  <a:srgbClr val="333333"/>
                </a:solidFill>
                <a:cs typeface="Arial" panose="020B0604020202020204" pitchFamily="34" charset="0"/>
              </a:rPr>
              <a:t>fuel</a:t>
            </a:r>
          </a:p>
        </p:txBody>
      </p:sp>
      <p:sp>
        <p:nvSpPr>
          <p:cNvPr id="139" name="Oval 139"/>
          <p:cNvSpPr>
            <a:spLocks noChangeArrowheads="1"/>
          </p:cNvSpPr>
          <p:nvPr/>
        </p:nvSpPr>
        <p:spPr bwMode="auto">
          <a:xfrm>
            <a:off x="2273300" y="3352981"/>
            <a:ext cx="2170113" cy="1814513"/>
          </a:xfrm>
          <a:prstGeom prst="ellipse">
            <a:avLst/>
          </a:prstGeom>
          <a:gradFill rotWithShape="1">
            <a:gsLst>
              <a:gs pos="0">
                <a:schemeClr val="tx1"/>
              </a:gs>
              <a:gs pos="100000">
                <a:schemeClr val="tx1">
                  <a:gamma/>
                  <a:tint val="0"/>
                  <a:invGamma/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de-DE"/>
          </a:p>
        </p:txBody>
      </p:sp>
      <p:sp>
        <p:nvSpPr>
          <p:cNvPr id="140" name="Text Box 140"/>
          <p:cNvSpPr txBox="1">
            <a:spLocks noChangeArrowheads="1"/>
          </p:cNvSpPr>
          <p:nvPr/>
        </p:nvSpPr>
        <p:spPr bwMode="auto">
          <a:xfrm>
            <a:off x="2976563" y="4091169"/>
            <a:ext cx="8286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70195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de-DE" sz="1200" b="1" i="0">
                <a:solidFill>
                  <a:schemeClr val="bg2"/>
                </a:solidFill>
                <a:cs typeface="Arial" panose="020B0604020202020204" pitchFamily="34" charset="0"/>
              </a:rPr>
              <a:t>Flywheel</a:t>
            </a:r>
          </a:p>
        </p:txBody>
      </p:sp>
      <p:sp>
        <p:nvSpPr>
          <p:cNvPr id="141" name="Freeform 141"/>
          <p:cNvSpPr>
            <a:spLocks/>
          </p:cNvSpPr>
          <p:nvPr/>
        </p:nvSpPr>
        <p:spPr bwMode="auto">
          <a:xfrm>
            <a:off x="1462088" y="3805419"/>
            <a:ext cx="747712" cy="1598612"/>
          </a:xfrm>
          <a:custGeom>
            <a:avLst/>
            <a:gdLst>
              <a:gd name="T0" fmla="*/ 581554 w 432"/>
              <a:gd name="T1" fmla="*/ 1581150 h 1007"/>
              <a:gd name="T2" fmla="*/ 623093 w 432"/>
              <a:gd name="T3" fmla="*/ 1481137 h 1007"/>
              <a:gd name="T4" fmla="*/ 699249 w 432"/>
              <a:gd name="T5" fmla="*/ 1177925 h 1007"/>
              <a:gd name="T6" fmla="*/ 733865 w 432"/>
              <a:gd name="T7" fmla="*/ 790575 h 1007"/>
              <a:gd name="T8" fmla="*/ 733865 w 432"/>
              <a:gd name="T9" fmla="*/ 434975 h 1007"/>
              <a:gd name="T10" fmla="*/ 649056 w 432"/>
              <a:gd name="T11" fmla="*/ 155575 h 1007"/>
              <a:gd name="T12" fmla="*/ 538283 w 432"/>
              <a:gd name="T13" fmla="*/ 23812 h 1007"/>
              <a:gd name="T14" fmla="*/ 370394 w 432"/>
              <a:gd name="T15" fmla="*/ 15875 h 1007"/>
              <a:gd name="T16" fmla="*/ 209429 w 432"/>
              <a:gd name="T17" fmla="*/ 109537 h 1007"/>
              <a:gd name="T18" fmla="*/ 124619 w 432"/>
              <a:gd name="T19" fmla="*/ 357187 h 1007"/>
              <a:gd name="T20" fmla="*/ 83079 w 432"/>
              <a:gd name="T21" fmla="*/ 760412 h 1007"/>
              <a:gd name="T22" fmla="*/ 74425 w 432"/>
              <a:gd name="T23" fmla="*/ 1108075 h 1007"/>
              <a:gd name="T24" fmla="*/ 74425 w 432"/>
              <a:gd name="T25" fmla="*/ 1433512 h 1007"/>
              <a:gd name="T26" fmla="*/ 83079 w 432"/>
              <a:gd name="T27" fmla="*/ 1573212 h 1007"/>
              <a:gd name="T28" fmla="*/ 581554 w 432"/>
              <a:gd name="T29" fmla="*/ 1581150 h 1007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432" h="1007">
                <a:moveTo>
                  <a:pt x="336" y="996"/>
                </a:moveTo>
                <a:cubicBezTo>
                  <a:pt x="388" y="986"/>
                  <a:pt x="349" y="975"/>
                  <a:pt x="360" y="933"/>
                </a:cubicBezTo>
                <a:cubicBezTo>
                  <a:pt x="371" y="891"/>
                  <a:pt x="393" y="814"/>
                  <a:pt x="404" y="742"/>
                </a:cubicBezTo>
                <a:cubicBezTo>
                  <a:pt x="415" y="670"/>
                  <a:pt x="421" y="576"/>
                  <a:pt x="424" y="498"/>
                </a:cubicBezTo>
                <a:cubicBezTo>
                  <a:pt x="427" y="420"/>
                  <a:pt x="432" y="341"/>
                  <a:pt x="424" y="274"/>
                </a:cubicBezTo>
                <a:cubicBezTo>
                  <a:pt x="416" y="207"/>
                  <a:pt x="394" y="141"/>
                  <a:pt x="375" y="98"/>
                </a:cubicBezTo>
                <a:cubicBezTo>
                  <a:pt x="356" y="55"/>
                  <a:pt x="338" y="30"/>
                  <a:pt x="311" y="15"/>
                </a:cubicBezTo>
                <a:cubicBezTo>
                  <a:pt x="284" y="0"/>
                  <a:pt x="245" y="1"/>
                  <a:pt x="214" y="10"/>
                </a:cubicBezTo>
                <a:cubicBezTo>
                  <a:pt x="183" y="19"/>
                  <a:pt x="145" y="33"/>
                  <a:pt x="121" y="69"/>
                </a:cubicBezTo>
                <a:cubicBezTo>
                  <a:pt x="97" y="105"/>
                  <a:pt x="84" y="157"/>
                  <a:pt x="72" y="225"/>
                </a:cubicBezTo>
                <a:cubicBezTo>
                  <a:pt x="60" y="293"/>
                  <a:pt x="53" y="400"/>
                  <a:pt x="48" y="479"/>
                </a:cubicBezTo>
                <a:cubicBezTo>
                  <a:pt x="43" y="558"/>
                  <a:pt x="44" y="627"/>
                  <a:pt x="43" y="698"/>
                </a:cubicBezTo>
                <a:cubicBezTo>
                  <a:pt x="42" y="769"/>
                  <a:pt x="42" y="854"/>
                  <a:pt x="43" y="903"/>
                </a:cubicBezTo>
                <a:cubicBezTo>
                  <a:pt x="44" y="952"/>
                  <a:pt x="0" y="975"/>
                  <a:pt x="48" y="991"/>
                </a:cubicBezTo>
                <a:cubicBezTo>
                  <a:pt x="96" y="1007"/>
                  <a:pt x="284" y="1006"/>
                  <a:pt x="336" y="996"/>
                </a:cubicBezTo>
                <a:close/>
              </a:path>
            </a:pathLst>
          </a:custGeom>
          <a:gradFill rotWithShape="1">
            <a:gsLst>
              <a:gs pos="0">
                <a:srgbClr val="800080"/>
              </a:gs>
              <a:gs pos="100000">
                <a:srgbClr val="3B003B">
                  <a:alpha val="0"/>
                </a:srgbClr>
              </a:gs>
            </a:gsLst>
            <a:path path="rect">
              <a:fillToRect t="100000" r="10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42" name="Text Box 142"/>
          <p:cNvSpPr txBox="1">
            <a:spLocks noChangeArrowheads="1"/>
          </p:cNvSpPr>
          <p:nvPr/>
        </p:nvSpPr>
        <p:spPr bwMode="auto">
          <a:xfrm>
            <a:off x="1458913" y="4669019"/>
            <a:ext cx="944562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70195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de-DE" sz="1200" b="1" i="0">
                <a:cs typeface="Arial" panose="020B0604020202020204" pitchFamily="34" charset="0"/>
              </a:rPr>
              <a:t>capacitors</a:t>
            </a:r>
          </a:p>
        </p:txBody>
      </p:sp>
    </p:spTree>
    <p:extLst>
      <p:ext uri="{BB962C8B-B14F-4D97-AF65-F5344CB8AC3E}">
        <p14:creationId xmlns:p14="http://schemas.microsoft.com/office/powerpoint/2010/main" val="30957223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>
          <a:xfrm>
            <a:off x="541338" y="0"/>
            <a:ext cx="8035925" cy="928688"/>
          </a:xfrm>
        </p:spPr>
        <p:txBody>
          <a:bodyPr/>
          <a:lstStyle/>
          <a:p>
            <a:pPr algn="ctr"/>
            <a:r>
              <a:rPr lang="de-DE" dirty="0"/>
              <a:t>Alternative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batteries</a:t>
            </a:r>
            <a:r>
              <a:rPr lang="de-DE" dirty="0"/>
              <a:t>: </a:t>
            </a:r>
            <a:r>
              <a:rPr lang="de-DE" dirty="0" err="1"/>
              <a:t>supercapacitors</a:t>
            </a:r>
            <a:endParaRPr lang="de-DE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425" y="1278177"/>
            <a:ext cx="8667750" cy="4953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958352" y="6231177"/>
            <a:ext cx="6123175" cy="3139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200" dirty="0"/>
              <a:t>https://commons.wikimedia.org/wiki/File:Expo_2010_Electric_Bus.jpg#file</a:t>
            </a:r>
          </a:p>
        </p:txBody>
      </p:sp>
    </p:spTree>
    <p:extLst>
      <p:ext uri="{BB962C8B-B14F-4D97-AF65-F5344CB8AC3E}">
        <p14:creationId xmlns:p14="http://schemas.microsoft.com/office/powerpoint/2010/main" val="2539000929"/>
      </p:ext>
    </p:extLst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dirty="0" err="1"/>
              <a:t>Current</a:t>
            </a:r>
            <a:r>
              <a:rPr lang="de-DE" altLang="de-DE" dirty="0"/>
              <a:t> </a:t>
            </a:r>
            <a:r>
              <a:rPr lang="de-DE" altLang="de-DE" dirty="0" err="1"/>
              <a:t>storage</a:t>
            </a:r>
            <a:r>
              <a:rPr lang="de-DE" altLang="de-DE" dirty="0"/>
              <a:t> </a:t>
            </a:r>
            <a:r>
              <a:rPr lang="de-DE" altLang="de-DE" dirty="0" err="1"/>
              <a:t>option</a:t>
            </a:r>
            <a:r>
              <a:rPr lang="de-DE" altLang="de-DE" dirty="0"/>
              <a:t>: </a:t>
            </a:r>
            <a:r>
              <a:rPr lang="de-DE" altLang="de-DE" dirty="0" err="1"/>
              <a:t>pumped</a:t>
            </a:r>
            <a:r>
              <a:rPr lang="de-DE" altLang="de-DE" dirty="0"/>
              <a:t> </a:t>
            </a:r>
            <a:r>
              <a:rPr lang="de-DE" altLang="de-DE" dirty="0" err="1"/>
              <a:t>hydro</a:t>
            </a:r>
            <a:endParaRPr lang="de-DE" altLang="de-DE" dirty="0"/>
          </a:p>
        </p:txBody>
      </p:sp>
      <p:grpSp>
        <p:nvGrpSpPr>
          <p:cNvPr id="2" name="Group 1"/>
          <p:cNvGrpSpPr/>
          <p:nvPr/>
        </p:nvGrpSpPr>
        <p:grpSpPr>
          <a:xfrm>
            <a:off x="749261" y="1254846"/>
            <a:ext cx="7620000" cy="5067301"/>
            <a:chOff x="749261" y="1379537"/>
            <a:chExt cx="7620000" cy="5067301"/>
          </a:xfrm>
        </p:grpSpPr>
        <p:pic>
          <p:nvPicPr>
            <p:cNvPr id="241666" name="Picture 2" descr="File:Pumped-storage power station 20080510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9261" y="1379537"/>
              <a:ext cx="7620000" cy="50673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947" name="TextBox 2946"/>
            <p:cNvSpPr txBox="1"/>
            <p:nvPr/>
          </p:nvSpPr>
          <p:spPr>
            <a:xfrm>
              <a:off x="4691651" y="6018959"/>
              <a:ext cx="3677610" cy="3234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b="1" dirty="0">
                  <a:solidFill>
                    <a:schemeClr val="bg1"/>
                  </a:solidFill>
                </a:rPr>
                <a:t>Foto: Dr. G. Schmitz, CC BY-SA-3.0</a:t>
              </a:r>
            </a:p>
          </p:txBody>
        </p:sp>
      </p:grpSp>
      <p:sp>
        <p:nvSpPr>
          <p:cNvPr id="2949" name="TextBox 2948"/>
          <p:cNvSpPr txBox="1"/>
          <p:nvPr/>
        </p:nvSpPr>
        <p:spPr>
          <a:xfrm>
            <a:off x="374074" y="2214305"/>
            <a:ext cx="8631382" cy="374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latin typeface="Segoe Print" panose="02000600000000000000" pitchFamily="2" charset="0"/>
              </a:rPr>
              <a:t>Man </a:t>
            </a:r>
            <a:r>
              <a:rPr lang="de-DE" dirty="0" err="1">
                <a:latin typeface="Segoe Print" panose="02000600000000000000" pitchFamily="2" charset="0"/>
              </a:rPr>
              <a:t>kan</a:t>
            </a:r>
            <a:r>
              <a:rPr lang="de-DE" dirty="0">
                <a:latin typeface="Segoe Print" panose="02000600000000000000" pitchFamily="2" charset="0"/>
              </a:rPr>
              <a:t> die Krafft des Windes </a:t>
            </a:r>
            <a:r>
              <a:rPr lang="de-DE" dirty="0" err="1">
                <a:latin typeface="Segoe Print" panose="02000600000000000000" pitchFamily="2" charset="0"/>
              </a:rPr>
              <a:t>spahren</a:t>
            </a:r>
            <a:r>
              <a:rPr lang="de-DE" dirty="0">
                <a:latin typeface="Segoe Print" panose="02000600000000000000" pitchFamily="2" charset="0"/>
              </a:rPr>
              <a:t> und gleichsam in </a:t>
            </a:r>
            <a:r>
              <a:rPr lang="de-DE" dirty="0" err="1">
                <a:latin typeface="Segoe Print" panose="02000600000000000000" pitchFamily="2" charset="0"/>
              </a:rPr>
              <a:t>vorrath</a:t>
            </a:r>
            <a:r>
              <a:rPr lang="de-DE" dirty="0">
                <a:latin typeface="Segoe Print" panose="02000600000000000000" pitchFamily="2" charset="0"/>
              </a:rPr>
              <a:t> legen. Solches ist zu verstehen, wenn man damit </a:t>
            </a:r>
            <a:r>
              <a:rPr lang="de-DE" dirty="0" err="1">
                <a:latin typeface="Segoe Print" panose="02000600000000000000" pitchFamily="2" charset="0"/>
              </a:rPr>
              <a:t>waßer</a:t>
            </a:r>
            <a:r>
              <a:rPr lang="de-DE" dirty="0">
                <a:latin typeface="Segoe Print" panose="02000600000000000000" pitchFamily="2" charset="0"/>
              </a:rPr>
              <a:t> in die </a:t>
            </a:r>
            <a:r>
              <a:rPr lang="de-DE" dirty="0" err="1">
                <a:latin typeface="Segoe Print" panose="02000600000000000000" pitchFamily="2" charset="0"/>
              </a:rPr>
              <a:t>teiche</a:t>
            </a:r>
            <a:r>
              <a:rPr lang="de-DE" dirty="0">
                <a:latin typeface="Segoe Print" panose="02000600000000000000" pitchFamily="2" charset="0"/>
              </a:rPr>
              <a:t> bringet, welches </a:t>
            </a:r>
            <a:r>
              <a:rPr lang="de-DE" dirty="0" err="1">
                <a:latin typeface="Segoe Print" panose="02000600000000000000" pitchFamily="2" charset="0"/>
              </a:rPr>
              <a:t>darinne</a:t>
            </a:r>
            <a:r>
              <a:rPr lang="de-DE" dirty="0">
                <a:latin typeface="Segoe Print" panose="02000600000000000000" pitchFamily="2" charset="0"/>
              </a:rPr>
              <a:t> in </a:t>
            </a:r>
            <a:r>
              <a:rPr lang="de-DE" dirty="0" err="1">
                <a:latin typeface="Segoe Print" panose="02000600000000000000" pitchFamily="2" charset="0"/>
              </a:rPr>
              <a:t>vorrath</a:t>
            </a:r>
            <a:r>
              <a:rPr lang="de-DE" dirty="0">
                <a:latin typeface="Segoe Print" panose="02000600000000000000" pitchFamily="2" charset="0"/>
              </a:rPr>
              <a:t> gehalten und hernach zu gemeinem Nutzen des </a:t>
            </a:r>
            <a:r>
              <a:rPr lang="de-DE" dirty="0" err="1">
                <a:latin typeface="Segoe Print" panose="02000600000000000000" pitchFamily="2" charset="0"/>
              </a:rPr>
              <a:t>Bergwercks</a:t>
            </a:r>
            <a:r>
              <a:rPr lang="de-DE" dirty="0">
                <a:latin typeface="Segoe Print" panose="02000600000000000000" pitchFamily="2" charset="0"/>
              </a:rPr>
              <a:t> auf Künste und </a:t>
            </a:r>
            <a:r>
              <a:rPr lang="de-DE" dirty="0" err="1">
                <a:latin typeface="Segoe Print" panose="02000600000000000000" pitchFamily="2" charset="0"/>
              </a:rPr>
              <a:t>Puchwercke</a:t>
            </a:r>
            <a:r>
              <a:rPr lang="de-DE" dirty="0">
                <a:latin typeface="Segoe Print" panose="02000600000000000000" pitchFamily="2" charset="0"/>
              </a:rPr>
              <a:t> etc. </a:t>
            </a:r>
            <a:r>
              <a:rPr lang="de-DE" dirty="0" err="1">
                <a:latin typeface="Segoe Print" panose="02000600000000000000" pitchFamily="2" charset="0"/>
              </a:rPr>
              <a:t>despensieret</a:t>
            </a:r>
            <a:r>
              <a:rPr lang="de-DE" dirty="0">
                <a:latin typeface="Segoe Print" panose="02000600000000000000" pitchFamily="2" charset="0"/>
              </a:rPr>
              <a:t> werden kann.</a:t>
            </a:r>
          </a:p>
          <a:p>
            <a:endParaRPr lang="de-DE" dirty="0"/>
          </a:p>
          <a:p>
            <a:r>
              <a:rPr lang="de-DE" dirty="0" err="1"/>
              <a:t>G.W.Leibniz</a:t>
            </a:r>
            <a:r>
              <a:rPr lang="de-DE" dirty="0"/>
              <a:t> um 1680, Gesammelte Werke 1950, Bd. I.4, S. 43</a:t>
            </a:r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</p:txBody>
      </p:sp>
      <p:sp>
        <p:nvSpPr>
          <p:cNvPr id="3" name="TextBox 2"/>
          <p:cNvSpPr txBox="1"/>
          <p:nvPr/>
        </p:nvSpPr>
        <p:spPr>
          <a:xfrm>
            <a:off x="933108" y="5252060"/>
            <a:ext cx="7252306" cy="14219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dirty="0"/>
              <a:t>E = </a:t>
            </a:r>
            <a:r>
              <a:rPr lang="de-DE" dirty="0">
                <a:latin typeface="+mj-lt"/>
              </a:rPr>
              <a:t>m</a:t>
            </a:r>
            <a:r>
              <a:rPr lang="de-DE" dirty="0"/>
              <a:t> </a:t>
            </a:r>
            <a:r>
              <a:rPr lang="de-DE" baseline="30000" dirty="0"/>
              <a:t>.</a:t>
            </a:r>
            <a:r>
              <a:rPr lang="de-DE" dirty="0"/>
              <a:t> g </a:t>
            </a:r>
            <a:r>
              <a:rPr lang="de-DE" baseline="30000" dirty="0"/>
              <a:t>.</a:t>
            </a:r>
            <a:r>
              <a:rPr lang="de-DE" dirty="0"/>
              <a:t> h     </a:t>
            </a:r>
          </a:p>
          <a:p>
            <a:pPr algn="ctr"/>
            <a:r>
              <a:rPr lang="de-DE" dirty="0"/>
              <a:t>Goldisthal: 12 Mio. m</a:t>
            </a:r>
            <a:r>
              <a:rPr lang="de-DE" baseline="30000" dirty="0"/>
              <a:t>3</a:t>
            </a:r>
            <a:r>
              <a:rPr lang="de-DE" dirty="0"/>
              <a:t>, 350 m Fallhöhe</a:t>
            </a:r>
          </a:p>
          <a:p>
            <a:pPr algn="ctr"/>
            <a:r>
              <a:rPr lang="de-DE" dirty="0"/>
              <a:t>E = 1000 kg/m</a:t>
            </a:r>
            <a:r>
              <a:rPr lang="de-DE" baseline="30000" dirty="0"/>
              <a:t>3</a:t>
            </a:r>
            <a:r>
              <a:rPr lang="de-DE" dirty="0"/>
              <a:t> </a:t>
            </a:r>
            <a:r>
              <a:rPr lang="de-DE" baseline="30000" dirty="0"/>
              <a:t>.</a:t>
            </a:r>
            <a:r>
              <a:rPr lang="de-DE" dirty="0"/>
              <a:t> 1.2</a:t>
            </a:r>
            <a:r>
              <a:rPr lang="de-DE" baseline="30000" dirty="0"/>
              <a:t>.</a:t>
            </a:r>
            <a:r>
              <a:rPr lang="de-DE" dirty="0"/>
              <a:t>10</a:t>
            </a:r>
            <a:r>
              <a:rPr lang="de-DE" baseline="30000" dirty="0"/>
              <a:t>7</a:t>
            </a:r>
            <a:r>
              <a:rPr lang="de-DE" dirty="0"/>
              <a:t> m</a:t>
            </a:r>
            <a:r>
              <a:rPr lang="de-DE" baseline="30000" dirty="0"/>
              <a:t>3</a:t>
            </a:r>
            <a:r>
              <a:rPr lang="de-DE" dirty="0"/>
              <a:t> </a:t>
            </a:r>
            <a:r>
              <a:rPr lang="de-DE" baseline="30000" dirty="0"/>
              <a:t>.</a:t>
            </a:r>
            <a:r>
              <a:rPr lang="de-DE" dirty="0"/>
              <a:t> 9.81 m s</a:t>
            </a:r>
            <a:r>
              <a:rPr lang="de-DE" baseline="30000" dirty="0"/>
              <a:t>-2</a:t>
            </a:r>
            <a:r>
              <a:rPr lang="de-DE" dirty="0"/>
              <a:t> </a:t>
            </a:r>
            <a:r>
              <a:rPr lang="de-DE" baseline="30000" dirty="0"/>
              <a:t>.</a:t>
            </a:r>
            <a:r>
              <a:rPr lang="de-DE" dirty="0"/>
              <a:t> 100 m = 41.2 TJ </a:t>
            </a:r>
          </a:p>
          <a:p>
            <a:pPr algn="ctr"/>
            <a:r>
              <a:rPr lang="de-DE" dirty="0"/>
              <a:t>0.00032 % des deutschen Gesamtenergiebedarfs  (12.9 EJ) </a:t>
            </a:r>
          </a:p>
        </p:txBody>
      </p:sp>
    </p:spTree>
    <p:extLst>
      <p:ext uri="{BB962C8B-B14F-4D97-AF65-F5344CB8AC3E}">
        <p14:creationId xmlns:p14="http://schemas.microsoft.com/office/powerpoint/2010/main" val="3861240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9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49" grpId="0"/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/>
              <a:t>Compressed air energy storage (CAES)</a:t>
            </a:r>
          </a:p>
        </p:txBody>
      </p:sp>
      <p:pic>
        <p:nvPicPr>
          <p:cNvPr id="40243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5566" y="1741488"/>
            <a:ext cx="2020887" cy="4487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243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8963" y="2020888"/>
            <a:ext cx="3478212" cy="2346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02437" name="Text Box 5"/>
          <p:cNvSpPr txBox="1">
            <a:spLocks noChangeArrowheads="1"/>
          </p:cNvSpPr>
          <p:nvPr/>
        </p:nvSpPr>
        <p:spPr bwMode="auto">
          <a:xfrm>
            <a:off x="4280496" y="4986338"/>
            <a:ext cx="3783408" cy="7218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de-DE" altLang="de-DE" sz="1800" dirty="0"/>
              <a:t>Needs </a:t>
            </a:r>
            <a:r>
              <a:rPr lang="de-DE" altLang="de-DE" sz="1800" dirty="0" err="1"/>
              <a:t>to</a:t>
            </a:r>
            <a:r>
              <a:rPr lang="de-DE" altLang="de-DE" sz="1800" dirty="0"/>
              <a:t> </a:t>
            </a:r>
            <a:r>
              <a:rPr lang="de-DE" altLang="de-DE" sz="1800" dirty="0" err="1"/>
              <a:t>be</a:t>
            </a:r>
            <a:r>
              <a:rPr lang="de-DE" altLang="de-DE" sz="1800" dirty="0"/>
              <a:t> </a:t>
            </a:r>
            <a:r>
              <a:rPr lang="de-DE" altLang="de-DE" sz="1800" dirty="0" err="1"/>
              <a:t>operated</a:t>
            </a:r>
            <a:endParaRPr lang="de-DE" altLang="de-DE" sz="1800" dirty="0"/>
          </a:p>
          <a:p>
            <a:pPr algn="ctr"/>
            <a:r>
              <a:rPr lang="de-DE" altLang="de-DE" sz="1800" dirty="0" err="1"/>
              <a:t>adiabatically</a:t>
            </a:r>
            <a:r>
              <a:rPr lang="de-DE" altLang="de-DE" sz="1800" dirty="0"/>
              <a:t> </a:t>
            </a:r>
            <a:r>
              <a:rPr lang="de-DE" altLang="de-DE" sz="1800" dirty="0" err="1"/>
              <a:t>for</a:t>
            </a:r>
            <a:r>
              <a:rPr lang="de-DE" altLang="de-DE" sz="1800" dirty="0"/>
              <a:t> high </a:t>
            </a:r>
            <a:r>
              <a:rPr lang="de-DE" altLang="de-DE" sz="1800" dirty="0" err="1"/>
              <a:t>efficiency</a:t>
            </a:r>
            <a:endParaRPr lang="de-DE" altLang="de-DE" sz="1800" dirty="0"/>
          </a:p>
        </p:txBody>
      </p:sp>
      <p:sp>
        <p:nvSpPr>
          <p:cNvPr id="2" name="Rectangle 1"/>
          <p:cNvSpPr/>
          <p:nvPr/>
        </p:nvSpPr>
        <p:spPr>
          <a:xfrm>
            <a:off x="5207129" y="4076749"/>
            <a:ext cx="2758576" cy="2904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DE" sz="1200" dirty="0">
                <a:solidFill>
                  <a:schemeClr val="bg1"/>
                </a:solidFill>
              </a:rPr>
              <a:t>©</a:t>
            </a:r>
            <a:r>
              <a:rPr lang="de-DE" sz="1200" dirty="0">
                <a:solidFill>
                  <a:schemeClr val="bg1"/>
                </a:solidFill>
              </a:rPr>
              <a:t>KBB Underground Technologies</a:t>
            </a:r>
          </a:p>
        </p:txBody>
      </p:sp>
      <p:sp>
        <p:nvSpPr>
          <p:cNvPr id="7" name="Rectangle 6"/>
          <p:cNvSpPr/>
          <p:nvPr/>
        </p:nvSpPr>
        <p:spPr>
          <a:xfrm rot="16200000">
            <a:off x="2009023" y="4704830"/>
            <a:ext cx="2758576" cy="2904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DE" sz="1200" dirty="0">
                <a:solidFill>
                  <a:schemeClr val="bg1"/>
                </a:solidFill>
              </a:rPr>
              <a:t>©</a:t>
            </a:r>
            <a:r>
              <a:rPr lang="de-DE" sz="1200" dirty="0">
                <a:solidFill>
                  <a:schemeClr val="bg1"/>
                </a:solidFill>
              </a:rPr>
              <a:t>KBB Underground Technologies</a:t>
            </a:r>
          </a:p>
        </p:txBody>
      </p:sp>
      <p:sp>
        <p:nvSpPr>
          <p:cNvPr id="8" name="Text Box 10">
            <a:extLst>
              <a:ext uri="{FF2B5EF4-FFF2-40B4-BE49-F238E27FC236}">
                <a16:creationId xmlns:a16="http://schemas.microsoft.com/office/drawing/2014/main" id="{F1EB248A-D5EF-4E68-B7D5-E712179A2D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26758" y="6521815"/>
            <a:ext cx="5617242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 eaLnBrk="0" hangingPunct="0">
              <a:lnSpc>
                <a:spcPct val="100000"/>
              </a:lnSpc>
              <a:buClrTx/>
              <a:buSzTx/>
              <a:buFontTx/>
              <a:buNone/>
            </a:pPr>
            <a:r>
              <a:rPr lang="de-DE" sz="1400" b="1" dirty="0">
                <a:solidFill>
                  <a:schemeClr val="tx2"/>
                </a:solidFill>
                <a:latin typeface="Arial" panose="020B0604020202020204" pitchFamily="34" charset="0"/>
              </a:rPr>
              <a:t>A. Kampke</a:t>
            </a:r>
            <a:r>
              <a:rPr lang="en-DE" sz="1400" b="1" dirty="0">
                <a:solidFill>
                  <a:schemeClr val="tx2"/>
                </a:solidFill>
                <a:latin typeface="Arial" panose="020B0604020202020204" pitchFamily="34" charset="0"/>
              </a:rPr>
              <a:t>, </a:t>
            </a:r>
            <a:r>
              <a:rPr lang="de-DE" sz="1400" b="1" dirty="0">
                <a:solidFill>
                  <a:schemeClr val="tx2"/>
                </a:solidFill>
                <a:latin typeface="Arial" panose="020B0604020202020204" pitchFamily="34" charset="0"/>
              </a:rPr>
              <a:t>Energieperspektiven 01/2008, MPI für Plasmaphysik</a:t>
            </a:r>
          </a:p>
        </p:txBody>
      </p:sp>
    </p:spTree>
    <p:extLst>
      <p:ext uri="{BB962C8B-B14F-4D97-AF65-F5344CB8AC3E}">
        <p14:creationId xmlns:p14="http://schemas.microsoft.com/office/powerpoint/2010/main" val="1620598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4" name="Rectangle 2"/>
          <p:cNvSpPr>
            <a:spLocks noGrp="1" noChangeArrowheads="1"/>
          </p:cNvSpPr>
          <p:nvPr>
            <p:ph type="title"/>
          </p:nvPr>
        </p:nvSpPr>
        <p:spPr>
          <a:xfrm>
            <a:off x="329771" y="-10215"/>
            <a:ext cx="8077200" cy="677479"/>
          </a:xfrm>
        </p:spPr>
        <p:txBody>
          <a:bodyPr/>
          <a:lstStyle/>
          <a:p>
            <a:pPr algn="ctr"/>
            <a:r>
              <a:rPr lang="de-DE" sz="22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Hydrogen </a:t>
            </a:r>
            <a:r>
              <a:rPr lang="de-DE" sz="2200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by</a:t>
            </a:r>
            <a:r>
              <a:rPr lang="de-DE" sz="22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de-DE" sz="2200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electrolysis</a:t>
            </a:r>
            <a:endParaRPr lang="de-DE" sz="2200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295" y="2979009"/>
            <a:ext cx="3905190" cy="284341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4558" y="2979009"/>
            <a:ext cx="4349159" cy="294098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61514" y="1125415"/>
            <a:ext cx="5581977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err="1"/>
              <a:t>Alkaline</a:t>
            </a:r>
            <a:r>
              <a:rPr lang="de-DE" b="1" dirty="0"/>
              <a:t>		     		   PEM</a:t>
            </a:r>
          </a:p>
        </p:txBody>
      </p:sp>
      <p:sp>
        <p:nvSpPr>
          <p:cNvPr id="34" name="Text Box 3"/>
          <p:cNvSpPr txBox="1">
            <a:spLocks noChangeArrowheads="1"/>
          </p:cNvSpPr>
          <p:nvPr/>
        </p:nvSpPr>
        <p:spPr bwMode="auto">
          <a:xfrm>
            <a:off x="5724331" y="6507135"/>
            <a:ext cx="3447482" cy="3508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altLang="de-DE" sz="1400" b="1" dirty="0">
                <a:solidFill>
                  <a:schemeClr val="tx2"/>
                </a:solidFill>
                <a:latin typeface="Arial" panose="020B0604020202020204" pitchFamily="34" charset="0"/>
              </a:rPr>
              <a:t>T. </a:t>
            </a:r>
            <a:r>
              <a:rPr lang="de-DE" altLang="de-DE" sz="1400" b="1" dirty="0" err="1">
                <a:solidFill>
                  <a:schemeClr val="tx2"/>
                </a:solidFill>
                <a:latin typeface="Arial" panose="020B0604020202020204" pitchFamily="34" charset="0"/>
              </a:rPr>
              <a:t>Smolinka</a:t>
            </a:r>
            <a:r>
              <a:rPr lang="de-DE" altLang="de-DE" sz="1400" b="1" dirty="0">
                <a:solidFill>
                  <a:schemeClr val="tx2"/>
                </a:solidFill>
                <a:latin typeface="Arial" panose="020B0604020202020204" pitchFamily="34" charset="0"/>
              </a:rPr>
              <a:t> et al., Fraunhofer ISE 2011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48681" y="1548889"/>
            <a:ext cx="3687804" cy="14219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err="1"/>
              <a:t>Mature</a:t>
            </a:r>
            <a:r>
              <a:rPr lang="de-DE" dirty="0"/>
              <a:t> </a:t>
            </a:r>
            <a:r>
              <a:rPr lang="de-DE" dirty="0" err="1"/>
              <a:t>technology</a:t>
            </a: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Limited </a:t>
            </a:r>
            <a:r>
              <a:rPr lang="de-DE" dirty="0" err="1"/>
              <a:t>pressure</a:t>
            </a:r>
            <a:r>
              <a:rPr lang="de-DE" dirty="0"/>
              <a:t> </a:t>
            </a:r>
            <a:r>
              <a:rPr lang="de-DE" dirty="0" err="1"/>
              <a:t>capability</a:t>
            </a: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Moderate </a:t>
            </a:r>
            <a:r>
              <a:rPr lang="de-DE" dirty="0" err="1"/>
              <a:t>dynamic</a:t>
            </a:r>
            <a:r>
              <a:rPr lang="de-DE" dirty="0"/>
              <a:t> </a:t>
            </a:r>
            <a:r>
              <a:rPr lang="de-DE" dirty="0" err="1"/>
              <a:t>behavior</a:t>
            </a: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</p:txBody>
      </p:sp>
      <p:sp>
        <p:nvSpPr>
          <p:cNvPr id="39" name="TextBox 38"/>
          <p:cNvSpPr txBox="1"/>
          <p:nvPr/>
        </p:nvSpPr>
        <p:spPr>
          <a:xfrm>
            <a:off x="4849726" y="1559923"/>
            <a:ext cx="4234236" cy="13111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Technology still </a:t>
            </a:r>
            <a:r>
              <a:rPr lang="de-DE" dirty="0" err="1"/>
              <a:t>being</a:t>
            </a:r>
            <a:r>
              <a:rPr lang="de-DE" dirty="0"/>
              <a:t> </a:t>
            </a:r>
            <a:r>
              <a:rPr lang="de-DE" dirty="0" err="1"/>
              <a:t>developed</a:t>
            </a: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High </a:t>
            </a:r>
            <a:r>
              <a:rPr lang="de-DE" dirty="0" err="1"/>
              <a:t>pressure</a:t>
            </a:r>
            <a:r>
              <a:rPr lang="de-DE" dirty="0"/>
              <a:t> </a:t>
            </a:r>
            <a:r>
              <a:rPr lang="de-DE" dirty="0" err="1"/>
              <a:t>capability</a:t>
            </a:r>
            <a:endParaRPr lang="de-DE" dirty="0"/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de-DE" dirty="0" err="1"/>
              <a:t>From</a:t>
            </a:r>
            <a:r>
              <a:rPr lang="de-DE" dirty="0"/>
              <a:t> 5% </a:t>
            </a:r>
            <a:r>
              <a:rPr lang="de-DE" dirty="0" err="1"/>
              <a:t>to</a:t>
            </a:r>
            <a:r>
              <a:rPr lang="de-DE" dirty="0"/>
              <a:t> 300 % </a:t>
            </a:r>
            <a:r>
              <a:rPr lang="de-DE" dirty="0" err="1"/>
              <a:t>of</a:t>
            </a:r>
            <a:r>
              <a:rPr lang="de-DE" dirty="0"/>
              <a:t> nominal </a:t>
            </a:r>
            <a:br>
              <a:rPr lang="de-DE" dirty="0"/>
            </a:br>
            <a:r>
              <a:rPr lang="de-DE" dirty="0"/>
              <a:t>power </a:t>
            </a:r>
            <a:r>
              <a:rPr lang="de-DE" dirty="0" err="1"/>
              <a:t>rating</a:t>
            </a:r>
            <a:endParaRPr lang="de-DE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r="49088"/>
          <a:stretch/>
        </p:blipFill>
        <p:spPr>
          <a:xfrm>
            <a:off x="810330" y="2970817"/>
            <a:ext cx="2964505" cy="314450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51317"/>
          <a:stretch/>
        </p:blipFill>
        <p:spPr>
          <a:xfrm>
            <a:off x="5542399" y="2979009"/>
            <a:ext cx="2773475" cy="3155269"/>
          </a:xfrm>
          <a:prstGeom prst="rect">
            <a:avLst/>
          </a:prstGeom>
        </p:spPr>
      </p:pic>
      <p:sp>
        <p:nvSpPr>
          <p:cNvPr id="11" name="Text Box 3"/>
          <p:cNvSpPr txBox="1">
            <a:spLocks noChangeArrowheads="1"/>
          </p:cNvSpPr>
          <p:nvPr/>
        </p:nvSpPr>
        <p:spPr bwMode="auto">
          <a:xfrm>
            <a:off x="4289301" y="6507135"/>
            <a:ext cx="4889224" cy="3508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altLang="de-DE" sz="1400" b="1" dirty="0">
                <a:solidFill>
                  <a:schemeClr val="tx2"/>
                </a:solidFill>
                <a:latin typeface="Arial" panose="020B0604020202020204" pitchFamily="34" charset="0"/>
              </a:rPr>
              <a:t>M. </a:t>
            </a:r>
            <a:r>
              <a:rPr lang="de-DE" altLang="de-DE" sz="1400" b="1" dirty="0" err="1">
                <a:solidFill>
                  <a:schemeClr val="tx2"/>
                </a:solidFill>
                <a:latin typeface="Arial" panose="020B0604020202020204" pitchFamily="34" charset="0"/>
              </a:rPr>
              <a:t>Carmo</a:t>
            </a:r>
            <a:r>
              <a:rPr lang="de-DE" altLang="de-DE" sz="1400" b="1" dirty="0">
                <a:solidFill>
                  <a:schemeClr val="tx2"/>
                </a:solidFill>
                <a:latin typeface="Arial" panose="020B0604020202020204" pitchFamily="34" charset="0"/>
              </a:rPr>
              <a:t> et al., </a:t>
            </a:r>
            <a:r>
              <a:rPr lang="de-DE" altLang="de-DE" sz="1400" b="1" dirty="0" err="1">
                <a:solidFill>
                  <a:schemeClr val="tx2"/>
                </a:solidFill>
                <a:latin typeface="Arial" panose="020B0604020202020204" pitchFamily="34" charset="0"/>
              </a:rPr>
              <a:t>Intern.J.Hydrogen</a:t>
            </a:r>
            <a:r>
              <a:rPr lang="de-DE" altLang="de-DE" sz="1400" b="1" dirty="0">
                <a:solidFill>
                  <a:schemeClr val="tx2"/>
                </a:solidFill>
                <a:latin typeface="Arial" panose="020B0604020202020204" pitchFamily="34" charset="0"/>
              </a:rPr>
              <a:t> </a:t>
            </a:r>
            <a:r>
              <a:rPr lang="de-DE" altLang="de-DE" sz="1400" b="1" dirty="0" err="1">
                <a:solidFill>
                  <a:schemeClr val="tx2"/>
                </a:solidFill>
                <a:latin typeface="Arial" panose="020B0604020202020204" pitchFamily="34" charset="0"/>
              </a:rPr>
              <a:t>Ener</a:t>
            </a:r>
            <a:r>
              <a:rPr lang="de-DE" altLang="de-DE" sz="1400" b="1" dirty="0">
                <a:solidFill>
                  <a:schemeClr val="tx2"/>
                </a:solidFill>
                <a:latin typeface="Arial" panose="020B0604020202020204" pitchFamily="34" charset="0"/>
              </a:rPr>
              <a:t>. 38, 4901 (2013)</a:t>
            </a:r>
          </a:p>
        </p:txBody>
      </p:sp>
    </p:spTree>
    <p:extLst>
      <p:ext uri="{BB962C8B-B14F-4D97-AF65-F5344CB8AC3E}">
        <p14:creationId xmlns:p14="http://schemas.microsoft.com/office/powerpoint/2010/main" val="216679381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4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altLang="de-DE" dirty="0"/>
              <a:t>Storage in </a:t>
            </a:r>
            <a:r>
              <a:rPr lang="de-DE" altLang="de-DE" dirty="0" err="1"/>
              <a:t>salt</a:t>
            </a:r>
            <a:r>
              <a:rPr lang="de-DE" altLang="de-DE" dirty="0"/>
              <a:t> </a:t>
            </a:r>
            <a:r>
              <a:rPr lang="de-DE" altLang="de-DE" dirty="0" err="1"/>
              <a:t>caverns</a:t>
            </a:r>
            <a:endParaRPr lang="de-DE" altLang="de-DE" dirty="0"/>
          </a:p>
        </p:txBody>
      </p:sp>
      <p:sp>
        <p:nvSpPr>
          <p:cNvPr id="359427" name="Text Box 3"/>
          <p:cNvSpPr txBox="1">
            <a:spLocks noChangeArrowheads="1"/>
          </p:cNvSpPr>
          <p:nvPr/>
        </p:nvSpPr>
        <p:spPr bwMode="auto">
          <a:xfrm>
            <a:off x="2363788" y="6553200"/>
            <a:ext cx="6815327" cy="3270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altLang="de-DE" sz="1400" b="1" dirty="0">
                <a:solidFill>
                  <a:schemeClr val="tx2"/>
                </a:solidFill>
                <a:latin typeface="Arial" panose="020B0604020202020204" pitchFamily="34" charset="0"/>
              </a:rPr>
              <a:t>F. </a:t>
            </a:r>
            <a:r>
              <a:rPr lang="de-DE" altLang="de-DE" sz="1400" b="1" dirty="0" err="1">
                <a:solidFill>
                  <a:schemeClr val="tx2"/>
                </a:solidFill>
                <a:latin typeface="Arial" panose="020B0604020202020204" pitchFamily="34" charset="0"/>
              </a:rPr>
              <a:t>Crotogino</a:t>
            </a:r>
            <a:r>
              <a:rPr lang="de-DE" altLang="de-DE" sz="1400" b="1" dirty="0">
                <a:solidFill>
                  <a:schemeClr val="tx2"/>
                </a:solidFill>
                <a:latin typeface="Arial" panose="020B0604020202020204" pitchFamily="34" charset="0"/>
              </a:rPr>
              <a:t> et al., Abstracts </a:t>
            </a:r>
            <a:r>
              <a:rPr lang="de-DE" altLang="de-DE" sz="1400" b="1" dirty="0" err="1">
                <a:solidFill>
                  <a:schemeClr val="tx2"/>
                </a:solidFill>
                <a:latin typeface="Arial" panose="020B0604020202020204" pitchFamily="34" charset="0"/>
              </a:rPr>
              <a:t>of</a:t>
            </a:r>
            <a:r>
              <a:rPr lang="de-DE" altLang="de-DE" sz="1400" b="1" dirty="0">
                <a:solidFill>
                  <a:schemeClr val="tx2"/>
                </a:solidFill>
                <a:latin typeface="Arial" panose="020B0604020202020204" pitchFamily="34" charset="0"/>
              </a:rPr>
              <a:t> 18th World Hydrogen </a:t>
            </a:r>
            <a:r>
              <a:rPr lang="de-DE" altLang="de-DE" sz="1400" b="1" dirty="0" err="1">
                <a:solidFill>
                  <a:schemeClr val="tx2"/>
                </a:solidFill>
                <a:latin typeface="Arial" panose="020B0604020202020204" pitchFamily="34" charset="0"/>
              </a:rPr>
              <a:t>Energy</a:t>
            </a:r>
            <a:r>
              <a:rPr lang="de-DE" altLang="de-DE" sz="1400" b="1" dirty="0">
                <a:solidFill>
                  <a:schemeClr val="tx2"/>
                </a:solidFill>
                <a:latin typeface="Arial" panose="020B0604020202020204" pitchFamily="34" charset="0"/>
              </a:rPr>
              <a:t> Conference 2010</a:t>
            </a:r>
          </a:p>
        </p:txBody>
      </p:sp>
      <p:pic>
        <p:nvPicPr>
          <p:cNvPr id="3594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359" y="998232"/>
            <a:ext cx="6946900" cy="4695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94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9250" y="1720666"/>
            <a:ext cx="1055688" cy="153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56924" y="5945374"/>
            <a:ext cx="8404673" cy="3565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err="1"/>
              <a:t>for</a:t>
            </a:r>
            <a:r>
              <a:rPr lang="de-DE" sz="1600" dirty="0"/>
              <a:t> </a:t>
            </a:r>
            <a:r>
              <a:rPr lang="de-DE" sz="1600" dirty="0" err="1"/>
              <a:t>instance</a:t>
            </a:r>
            <a:r>
              <a:rPr lang="de-DE" sz="1600" dirty="0"/>
              <a:t>: Clemens Dome (Texas) 580 000 m</a:t>
            </a:r>
            <a:r>
              <a:rPr lang="de-DE" sz="1600" baseline="30000" dirty="0"/>
              <a:t>3</a:t>
            </a:r>
            <a:r>
              <a:rPr lang="de-DE" sz="1600" dirty="0"/>
              <a:t>, 100 bar, 0.01 % </a:t>
            </a:r>
            <a:r>
              <a:rPr lang="de-DE" sz="1600" dirty="0" err="1"/>
              <a:t>leak</a:t>
            </a:r>
            <a:r>
              <a:rPr lang="de-DE" sz="1600" dirty="0"/>
              <a:t> rate / a</a:t>
            </a:r>
          </a:p>
        </p:txBody>
      </p:sp>
    </p:spTree>
    <p:extLst>
      <p:ext uri="{BB962C8B-B14F-4D97-AF65-F5344CB8AC3E}">
        <p14:creationId xmlns:p14="http://schemas.microsoft.com/office/powerpoint/2010/main" val="22230291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172" name="Text Box 4"/>
          <p:cNvSpPr txBox="1">
            <a:spLocks noGrp="1" noChangeArrowheads="1"/>
          </p:cNvSpPr>
          <p:nvPr>
            <p:ph type="title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eaLnBrk="1" hangingPunct="1">
              <a:lnSpc>
                <a:spcPct val="100000"/>
              </a:lnSpc>
            </a:pPr>
            <a:r>
              <a:rPr lang="de-DE" altLang="de-DE" dirty="0"/>
              <a:t>If it‘s not broken, don‘t fix it</a:t>
            </a:r>
            <a:br>
              <a:rPr lang="de-DE" altLang="de-DE" dirty="0"/>
            </a:br>
            <a:r>
              <a:rPr lang="de-DE" altLang="de-DE" dirty="0"/>
              <a:t>- why change the system?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-12739" y="1119732"/>
            <a:ext cx="9144000" cy="4754909"/>
            <a:chOff x="0" y="1564884"/>
            <a:chExt cx="9144000" cy="4754909"/>
          </a:xfrm>
        </p:grpSpPr>
        <p:grpSp>
          <p:nvGrpSpPr>
            <p:cNvPr id="5" name="Group 3"/>
            <p:cNvGrpSpPr>
              <a:grpSpLocks/>
            </p:cNvGrpSpPr>
            <p:nvPr/>
          </p:nvGrpSpPr>
          <p:grpSpPr bwMode="auto">
            <a:xfrm>
              <a:off x="0" y="1564884"/>
              <a:ext cx="9144000" cy="4754909"/>
              <a:chOff x="404" y="707"/>
              <a:chExt cx="5166" cy="2761"/>
            </a:xfrm>
          </p:grpSpPr>
          <p:pic>
            <p:nvPicPr>
              <p:cNvPr id="6" name="Picture 4" descr="müllenklima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80" y="816"/>
                <a:ext cx="5040" cy="265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7" name="Rectangle 5"/>
              <p:cNvSpPr>
                <a:spLocks noChangeArrowheads="1"/>
              </p:cNvSpPr>
              <p:nvPr/>
            </p:nvSpPr>
            <p:spPr bwMode="auto">
              <a:xfrm>
                <a:off x="404" y="707"/>
                <a:ext cx="5166" cy="45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>
                  <a:solidFill>
                    <a:srgbClr val="000000"/>
                  </a:solidFill>
                  <a:latin typeface="Comic Sans MS" pitchFamily="66" charset="0"/>
                </a:endParaRPr>
              </a:p>
            </p:txBody>
          </p:sp>
        </p:grpSp>
        <p:sp>
          <p:nvSpPr>
            <p:cNvPr id="2" name="TextBox 1"/>
            <p:cNvSpPr txBox="1"/>
            <p:nvPr/>
          </p:nvSpPr>
          <p:spPr>
            <a:xfrm>
              <a:off x="6593239" y="2326168"/>
              <a:ext cx="2416944" cy="4247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/>
                <a:t>The META PICTURE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504327" y="1027052"/>
            <a:ext cx="8639673" cy="5734179"/>
            <a:chOff x="504327" y="1027052"/>
            <a:chExt cx="8639673" cy="5734179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90256" y="1508316"/>
              <a:ext cx="6938010" cy="5005977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814165" y="1027052"/>
              <a:ext cx="7490192" cy="3877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600" dirty="0"/>
                <a:t>Multi-model </a:t>
              </a:r>
              <a:r>
                <a:rPr lang="de-DE" sz="1600" dirty="0" err="1"/>
                <a:t>averages</a:t>
              </a:r>
              <a:r>
                <a:rPr lang="de-DE" sz="1600" dirty="0"/>
                <a:t> </a:t>
              </a:r>
              <a:r>
                <a:rPr lang="de-DE" sz="1600" dirty="0" err="1"/>
                <a:t>of</a:t>
              </a:r>
              <a:r>
                <a:rPr lang="de-DE" sz="1600" dirty="0"/>
                <a:t> global </a:t>
              </a:r>
              <a:r>
                <a:rPr lang="de-DE" sz="1600" dirty="0" err="1"/>
                <a:t>surface</a:t>
              </a:r>
              <a:r>
                <a:rPr lang="de-DE" sz="1600" dirty="0"/>
                <a:t> </a:t>
              </a:r>
              <a:r>
                <a:rPr lang="de-DE" sz="1600" dirty="0" err="1"/>
                <a:t>warming</a:t>
              </a:r>
              <a:r>
                <a:rPr lang="de-DE" sz="1600" dirty="0"/>
                <a:t> </a:t>
              </a:r>
              <a:r>
                <a:rPr lang="de-DE" sz="1600" dirty="0" err="1"/>
                <a:t>for</a:t>
              </a:r>
              <a:r>
                <a:rPr lang="de-DE" sz="1600" dirty="0"/>
                <a:t> different </a:t>
              </a:r>
              <a:r>
                <a:rPr lang="de-DE" sz="1600" dirty="0" err="1"/>
                <a:t>scenarios</a:t>
              </a:r>
              <a:endParaRPr lang="de-DE" sz="1600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04327" y="6454287"/>
              <a:ext cx="8639673" cy="3069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300" dirty="0" err="1"/>
                <a:t>Climate</a:t>
              </a:r>
              <a:r>
                <a:rPr lang="de-DE" sz="1300" dirty="0"/>
                <a:t> Change 2014 – </a:t>
              </a:r>
              <a:r>
                <a:rPr lang="de-DE" sz="1300" dirty="0" err="1"/>
                <a:t>Mitigation</a:t>
              </a:r>
              <a:r>
                <a:rPr lang="de-DE" sz="1300" dirty="0"/>
                <a:t> </a:t>
              </a:r>
              <a:r>
                <a:rPr lang="de-DE" sz="1300" dirty="0" err="1"/>
                <a:t>of</a:t>
              </a:r>
              <a:r>
                <a:rPr lang="de-DE" sz="1300" dirty="0"/>
                <a:t> </a:t>
              </a:r>
              <a:r>
                <a:rPr lang="de-DE" sz="1300" dirty="0" err="1"/>
                <a:t>Climate</a:t>
              </a:r>
              <a:r>
                <a:rPr lang="de-DE" sz="1300" dirty="0"/>
                <a:t> Change, IPCC 5 Report WG 3, Cambridge 2014, p. 176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08995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4" name="Rectangle 2"/>
          <p:cNvSpPr>
            <a:spLocks noGrp="1" noChangeArrowheads="1"/>
          </p:cNvSpPr>
          <p:nvPr>
            <p:ph type="title"/>
          </p:nvPr>
        </p:nvSpPr>
        <p:spPr>
          <a:xfrm>
            <a:off x="329771" y="-10215"/>
            <a:ext cx="8077200" cy="677479"/>
          </a:xfrm>
        </p:spPr>
        <p:txBody>
          <a:bodyPr/>
          <a:lstStyle/>
          <a:p>
            <a:pPr algn="ctr"/>
            <a:r>
              <a:rPr lang="de-DE" dirty="0"/>
              <a:t>The hydrogen </a:t>
            </a:r>
            <a:r>
              <a:rPr lang="de-DE" dirty="0" err="1"/>
              <a:t>cost</a:t>
            </a:r>
            <a:r>
              <a:rPr lang="de-DE" dirty="0"/>
              <a:t> </a:t>
            </a:r>
            <a:r>
              <a:rPr lang="de-DE" dirty="0" err="1"/>
              <a:t>structure</a:t>
            </a:r>
            <a:endParaRPr lang="de-DE" dirty="0"/>
          </a:p>
        </p:txBody>
      </p:sp>
      <p:sp>
        <p:nvSpPr>
          <p:cNvPr id="2" name="Rectangle 1"/>
          <p:cNvSpPr/>
          <p:nvPr/>
        </p:nvSpPr>
        <p:spPr>
          <a:xfrm>
            <a:off x="1613647" y="1237132"/>
            <a:ext cx="5943600" cy="3832412"/>
          </a:xfrm>
          <a:prstGeom prst="rect">
            <a:avLst/>
          </a:prstGeom>
          <a:noFill/>
          <a:ln w="28575">
            <a:solidFill>
              <a:srgbClr val="1166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176213" indent="-176213" algn="ctr">
              <a:lnSpc>
                <a:spcPct val="120000"/>
              </a:lnSpc>
              <a:buClr>
                <a:srgbClr val="116656"/>
              </a:buClr>
              <a:buSzPct val="120000"/>
              <a:buFont typeface="Wingdings" pitchFamily="2" charset="2"/>
              <a:buChar char="§"/>
            </a:pPr>
            <a:endParaRPr lang="de-DE" dirty="0" err="1">
              <a:solidFill>
                <a:schemeClr val="tx1"/>
              </a:solidFill>
              <a:latin typeface="Verdana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1613647" y="5058338"/>
            <a:ext cx="5939117" cy="145676"/>
            <a:chOff x="1613647" y="5623112"/>
            <a:chExt cx="5939117" cy="201706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1613647" y="5623112"/>
              <a:ext cx="0" cy="201706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2801470" y="5623112"/>
              <a:ext cx="0" cy="201706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3989293" y="5623112"/>
              <a:ext cx="0" cy="201706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5177116" y="5623112"/>
              <a:ext cx="0" cy="201706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6364939" y="5623112"/>
              <a:ext cx="0" cy="201706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7552764" y="5623112"/>
              <a:ext cx="0" cy="201706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TextBox 12"/>
          <p:cNvSpPr txBox="1"/>
          <p:nvPr/>
        </p:nvSpPr>
        <p:spPr>
          <a:xfrm>
            <a:off x="4107592" y="5634320"/>
            <a:ext cx="1069524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€/kg H</a:t>
            </a:r>
            <a:r>
              <a:rPr lang="de-DE" baseline="-25000" dirty="0"/>
              <a:t>2</a:t>
            </a:r>
            <a:endParaRPr lang="de-DE" dirty="0"/>
          </a:p>
        </p:txBody>
      </p:sp>
      <p:sp>
        <p:nvSpPr>
          <p:cNvPr id="14" name="TextBox 13"/>
          <p:cNvSpPr txBox="1"/>
          <p:nvPr/>
        </p:nvSpPr>
        <p:spPr>
          <a:xfrm>
            <a:off x="1447576" y="5204014"/>
            <a:ext cx="6301725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0             1             2             3            4             5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2474259" y="4545108"/>
            <a:ext cx="831649" cy="378762"/>
            <a:chOff x="2474259" y="5109882"/>
            <a:chExt cx="620057" cy="378762"/>
          </a:xfrm>
        </p:grpSpPr>
        <p:sp>
          <p:nvSpPr>
            <p:cNvPr id="15" name="Rectangle 14"/>
            <p:cNvSpPr/>
            <p:nvPr/>
          </p:nvSpPr>
          <p:spPr>
            <a:xfrm>
              <a:off x="2474259" y="5109882"/>
              <a:ext cx="327211" cy="378760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0" scaled="1"/>
              <a:tileRect/>
            </a:gra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marL="176213" indent="-176213" algn="ctr">
                <a:lnSpc>
                  <a:spcPct val="120000"/>
                </a:lnSpc>
                <a:buClr>
                  <a:srgbClr val="116656"/>
                </a:buClr>
                <a:buSzPct val="120000"/>
                <a:buFont typeface="Wingdings" pitchFamily="2" charset="2"/>
                <a:buChar char="§"/>
              </a:pPr>
              <a:endParaRPr lang="de-DE" dirty="0" err="1">
                <a:solidFill>
                  <a:schemeClr val="tx1"/>
                </a:solidFill>
                <a:latin typeface="Verdana" pitchFamily="34" charset="0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 flipH="1">
              <a:off x="2767105" y="5109884"/>
              <a:ext cx="327211" cy="378760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0" scaled="1"/>
              <a:tileRect/>
            </a:gra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marL="176213" indent="-176213" algn="ctr">
                <a:lnSpc>
                  <a:spcPct val="120000"/>
                </a:lnSpc>
                <a:buClr>
                  <a:srgbClr val="116656"/>
                </a:buClr>
                <a:buSzPct val="120000"/>
                <a:buFont typeface="Wingdings" pitchFamily="2" charset="2"/>
                <a:buChar char="§"/>
              </a:pPr>
              <a:endParaRPr lang="de-DE" dirty="0" err="1">
                <a:solidFill>
                  <a:schemeClr val="tx1"/>
                </a:solidFill>
                <a:latin typeface="Verdana" pitchFamily="34" charset="0"/>
              </a:endParaRPr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3442557" y="4546631"/>
            <a:ext cx="2869760" cy="3508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/>
              <a:t>Natural gas </a:t>
            </a:r>
            <a:r>
              <a:rPr lang="de-DE" sz="1400" dirty="0" err="1"/>
              <a:t>reforming</a:t>
            </a:r>
            <a:r>
              <a:rPr lang="de-DE" sz="1400" dirty="0"/>
              <a:t>/</a:t>
            </a:r>
            <a:r>
              <a:rPr lang="de-DE" sz="1400" dirty="0" err="1"/>
              <a:t>captive</a:t>
            </a:r>
            <a:endParaRPr lang="de-DE" sz="1400" dirty="0"/>
          </a:p>
        </p:txBody>
      </p:sp>
      <p:sp>
        <p:nvSpPr>
          <p:cNvPr id="21" name="Rectangle 20"/>
          <p:cNvSpPr/>
          <p:nvPr/>
        </p:nvSpPr>
        <p:spPr>
          <a:xfrm>
            <a:off x="3442557" y="3921769"/>
            <a:ext cx="913039" cy="378760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60000"/>
                  <a:lumOff val="40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10800000" scaled="1"/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176213" indent="-176213" algn="ctr">
              <a:lnSpc>
                <a:spcPct val="120000"/>
              </a:lnSpc>
              <a:buClr>
                <a:srgbClr val="116656"/>
              </a:buClr>
              <a:buSzPct val="120000"/>
              <a:buFont typeface="Wingdings" pitchFamily="2" charset="2"/>
              <a:buChar char="§"/>
            </a:pPr>
            <a:endParaRPr lang="de-DE" dirty="0" err="1">
              <a:solidFill>
                <a:schemeClr val="tx1"/>
              </a:solidFill>
              <a:latin typeface="Verdana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 flipH="1">
            <a:off x="4259705" y="3921771"/>
            <a:ext cx="913039" cy="378760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60000"/>
                  <a:lumOff val="40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10800000" scaled="1"/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176213" indent="-176213" algn="ctr">
              <a:lnSpc>
                <a:spcPct val="120000"/>
              </a:lnSpc>
              <a:buClr>
                <a:srgbClr val="116656"/>
              </a:buClr>
              <a:buSzPct val="120000"/>
              <a:buFont typeface="Wingdings" pitchFamily="2" charset="2"/>
              <a:buChar char="§"/>
            </a:pPr>
            <a:endParaRPr lang="de-DE" dirty="0" err="1">
              <a:solidFill>
                <a:schemeClr val="tx1"/>
              </a:solidFill>
              <a:latin typeface="Verdana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776781" y="3938390"/>
            <a:ext cx="3102196" cy="3234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/>
              <a:t>Natural gas </a:t>
            </a:r>
            <a:r>
              <a:rPr lang="de-DE" sz="1400" dirty="0" err="1"/>
              <a:t>reforming</a:t>
            </a:r>
            <a:r>
              <a:rPr lang="de-DE" sz="1400" dirty="0"/>
              <a:t>/</a:t>
            </a:r>
            <a:r>
              <a:rPr lang="de-DE" sz="1400" dirty="0" err="1"/>
              <a:t>merchant</a:t>
            </a:r>
            <a:endParaRPr lang="de-DE" sz="1400" dirty="0"/>
          </a:p>
        </p:txBody>
      </p:sp>
      <p:sp>
        <p:nvSpPr>
          <p:cNvPr id="25" name="Rectangle 24"/>
          <p:cNvSpPr/>
          <p:nvPr/>
        </p:nvSpPr>
        <p:spPr>
          <a:xfrm>
            <a:off x="2693694" y="3227870"/>
            <a:ext cx="395183" cy="378760"/>
          </a:xfrm>
          <a:prstGeom prst="rect">
            <a:avLst/>
          </a:prstGeom>
          <a:gradFill flip="none" rotWithShape="1">
            <a:gsLst>
              <a:gs pos="0">
                <a:srgbClr val="FF0000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10800000" scaled="1"/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176213" indent="-176213" algn="ctr">
              <a:lnSpc>
                <a:spcPct val="120000"/>
              </a:lnSpc>
              <a:buClr>
                <a:srgbClr val="116656"/>
              </a:buClr>
              <a:buSzPct val="120000"/>
              <a:buFont typeface="Wingdings" pitchFamily="2" charset="2"/>
              <a:buChar char="§"/>
            </a:pPr>
            <a:endParaRPr lang="de-DE" dirty="0" err="1">
              <a:solidFill>
                <a:schemeClr val="tx1"/>
              </a:solidFill>
              <a:latin typeface="Verdana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 flipH="1">
            <a:off x="3047374" y="3227872"/>
            <a:ext cx="395183" cy="378760"/>
          </a:xfrm>
          <a:prstGeom prst="rect">
            <a:avLst/>
          </a:prstGeom>
          <a:gradFill flip="none" rotWithShape="1">
            <a:gsLst>
              <a:gs pos="0">
                <a:srgbClr val="FF0000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10800000" scaled="1"/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176213" indent="-176213" algn="ctr">
              <a:lnSpc>
                <a:spcPct val="120000"/>
              </a:lnSpc>
              <a:buClr>
                <a:srgbClr val="116656"/>
              </a:buClr>
              <a:buSzPct val="120000"/>
              <a:buFont typeface="Wingdings" pitchFamily="2" charset="2"/>
              <a:buChar char="§"/>
            </a:pPr>
            <a:endParaRPr lang="de-DE" dirty="0" err="1">
              <a:solidFill>
                <a:schemeClr val="tx1"/>
              </a:solidFill>
              <a:latin typeface="Verdana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505170" y="3253094"/>
            <a:ext cx="2595582" cy="3508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err="1"/>
              <a:t>biomass</a:t>
            </a:r>
            <a:r>
              <a:rPr lang="de-DE" sz="1400" dirty="0"/>
              <a:t> </a:t>
            </a:r>
            <a:r>
              <a:rPr lang="de-DE" sz="1400" dirty="0" err="1"/>
              <a:t>reforming</a:t>
            </a:r>
            <a:r>
              <a:rPr lang="de-DE" sz="1400" dirty="0"/>
              <a:t>/</a:t>
            </a:r>
            <a:r>
              <a:rPr lang="de-DE" sz="1400" dirty="0" err="1"/>
              <a:t>captive</a:t>
            </a:r>
            <a:endParaRPr lang="de-DE" sz="1400" dirty="0"/>
          </a:p>
        </p:txBody>
      </p:sp>
      <p:grpSp>
        <p:nvGrpSpPr>
          <p:cNvPr id="28" name="Group 27"/>
          <p:cNvGrpSpPr/>
          <p:nvPr/>
        </p:nvGrpSpPr>
        <p:grpSpPr>
          <a:xfrm>
            <a:off x="4758428" y="2445426"/>
            <a:ext cx="2794336" cy="378762"/>
            <a:chOff x="2474259" y="5109882"/>
            <a:chExt cx="620057" cy="378762"/>
          </a:xfrm>
          <a:gradFill>
            <a:gsLst>
              <a:gs pos="0">
                <a:srgbClr val="FFFF00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10800000" scaled="1"/>
          </a:gradFill>
        </p:grpSpPr>
        <p:sp>
          <p:nvSpPr>
            <p:cNvPr id="29" name="Rectangle 28"/>
            <p:cNvSpPr/>
            <p:nvPr/>
          </p:nvSpPr>
          <p:spPr>
            <a:xfrm>
              <a:off x="2474259" y="5109882"/>
              <a:ext cx="327211" cy="378760"/>
            </a:xfrm>
            <a:prstGeom prst="rect">
              <a:avLst/>
            </a:prstGeom>
            <a:grpFill/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marL="176213" indent="-176213" algn="ctr">
                <a:lnSpc>
                  <a:spcPct val="120000"/>
                </a:lnSpc>
                <a:buClr>
                  <a:srgbClr val="116656"/>
                </a:buClr>
                <a:buSzPct val="120000"/>
                <a:buFont typeface="Wingdings" pitchFamily="2" charset="2"/>
                <a:buChar char="§"/>
              </a:pPr>
              <a:endParaRPr lang="de-DE" dirty="0" err="1">
                <a:solidFill>
                  <a:schemeClr val="tx1"/>
                </a:solidFill>
                <a:latin typeface="Verdana" pitchFamily="34" charset="0"/>
              </a:endParaRPr>
            </a:p>
          </p:txBody>
        </p:sp>
        <p:sp>
          <p:nvSpPr>
            <p:cNvPr id="30" name="Rectangle 29"/>
            <p:cNvSpPr/>
            <p:nvPr/>
          </p:nvSpPr>
          <p:spPr>
            <a:xfrm flipH="1">
              <a:off x="2767105" y="5109884"/>
              <a:ext cx="327211" cy="378760"/>
            </a:xfrm>
            <a:prstGeom prst="rect">
              <a:avLst/>
            </a:prstGeom>
            <a:grpFill/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marL="176213" indent="-176213" algn="ctr">
                <a:lnSpc>
                  <a:spcPct val="120000"/>
                </a:lnSpc>
                <a:buClr>
                  <a:srgbClr val="116656"/>
                </a:buClr>
                <a:buSzPct val="120000"/>
                <a:buFont typeface="Wingdings" pitchFamily="2" charset="2"/>
                <a:buChar char="§"/>
              </a:pPr>
              <a:endParaRPr lang="de-DE" dirty="0" err="1">
                <a:solidFill>
                  <a:schemeClr val="tx1"/>
                </a:solidFill>
                <a:latin typeface="Verdana" pitchFamily="34" charset="0"/>
              </a:endParaRPr>
            </a:p>
          </p:txBody>
        </p:sp>
      </p:grpSp>
      <p:sp>
        <p:nvSpPr>
          <p:cNvPr id="19" name="Right Arrow 18"/>
          <p:cNvSpPr/>
          <p:nvPr/>
        </p:nvSpPr>
        <p:spPr>
          <a:xfrm>
            <a:off x="7006208" y="2536640"/>
            <a:ext cx="1139483" cy="189380"/>
          </a:xfrm>
          <a:prstGeom prst="rightArrow">
            <a:avLst/>
          </a:prstGeom>
          <a:solidFill>
            <a:schemeClr val="tx2">
              <a:lumMod val="40000"/>
              <a:lumOff val="60000"/>
            </a:schemeClr>
          </a:solidFill>
          <a:ln w="12700">
            <a:solidFill>
              <a:srgbClr val="1166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176213" indent="-176213" algn="ctr">
              <a:lnSpc>
                <a:spcPct val="120000"/>
              </a:lnSpc>
              <a:buClr>
                <a:srgbClr val="116656"/>
              </a:buClr>
              <a:buSzPct val="120000"/>
              <a:buFont typeface="Wingdings" pitchFamily="2" charset="2"/>
              <a:buChar char="§"/>
            </a:pPr>
            <a:endParaRPr lang="de-DE" dirty="0" err="1">
              <a:solidFill>
                <a:schemeClr val="tx1"/>
              </a:solidFill>
              <a:latin typeface="Verdana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5419130" y="2469587"/>
            <a:ext cx="1189749" cy="3234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err="1"/>
              <a:t>electrolysis</a:t>
            </a:r>
            <a:endParaRPr lang="de-DE" sz="1400" dirty="0"/>
          </a:p>
        </p:txBody>
      </p:sp>
      <p:sp>
        <p:nvSpPr>
          <p:cNvPr id="36" name="Rectangle 35"/>
          <p:cNvSpPr/>
          <p:nvPr/>
        </p:nvSpPr>
        <p:spPr>
          <a:xfrm>
            <a:off x="2946362" y="1635335"/>
            <a:ext cx="2430850" cy="378760"/>
          </a:xfrm>
          <a:prstGeom prst="rect">
            <a:avLst/>
          </a:prstGeom>
          <a:gradFill flip="none" rotWithShape="1">
            <a:gsLst>
              <a:gs pos="0">
                <a:srgbClr val="53DDEB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10800000" scaled="1"/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176213" indent="-176213" algn="ctr">
              <a:lnSpc>
                <a:spcPct val="120000"/>
              </a:lnSpc>
              <a:buClr>
                <a:srgbClr val="116656"/>
              </a:buClr>
              <a:buSzPct val="120000"/>
              <a:buFont typeface="Wingdings" pitchFamily="2" charset="2"/>
              <a:buChar char="§"/>
            </a:pPr>
            <a:endParaRPr lang="de-DE" dirty="0" err="1">
              <a:solidFill>
                <a:schemeClr val="tx1"/>
              </a:solidFill>
              <a:latin typeface="Verdana" pitchFamily="34" charset="0"/>
            </a:endParaRPr>
          </a:p>
        </p:txBody>
      </p:sp>
      <p:sp>
        <p:nvSpPr>
          <p:cNvPr id="37" name="Rectangle 36"/>
          <p:cNvSpPr/>
          <p:nvPr/>
        </p:nvSpPr>
        <p:spPr>
          <a:xfrm flipH="1">
            <a:off x="5121914" y="1635337"/>
            <a:ext cx="2430850" cy="378760"/>
          </a:xfrm>
          <a:prstGeom prst="rect">
            <a:avLst/>
          </a:prstGeom>
          <a:gradFill flip="none" rotWithShape="1">
            <a:gsLst>
              <a:gs pos="0">
                <a:srgbClr val="53DDEB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10800000" scaled="1"/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176213" indent="-176213" algn="ctr">
              <a:lnSpc>
                <a:spcPct val="120000"/>
              </a:lnSpc>
              <a:buClr>
                <a:srgbClr val="116656"/>
              </a:buClr>
              <a:buSzPct val="120000"/>
              <a:buFont typeface="Wingdings" pitchFamily="2" charset="2"/>
              <a:buChar char="§"/>
            </a:pPr>
            <a:endParaRPr lang="de-DE" dirty="0" err="1">
              <a:solidFill>
                <a:schemeClr val="tx1"/>
              </a:solidFill>
              <a:latin typeface="Verdana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4117613" y="1657134"/>
            <a:ext cx="2268570" cy="3508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err="1"/>
              <a:t>Thermochemical</a:t>
            </a:r>
            <a:r>
              <a:rPr lang="de-DE" sz="1400" dirty="0"/>
              <a:t> </a:t>
            </a:r>
            <a:r>
              <a:rPr lang="de-DE" sz="1400" dirty="0" err="1"/>
              <a:t>cycles</a:t>
            </a:r>
            <a:endParaRPr lang="de-DE" sz="1400" dirty="0"/>
          </a:p>
        </p:txBody>
      </p:sp>
      <p:sp>
        <p:nvSpPr>
          <p:cNvPr id="3" name="TextBox 2"/>
          <p:cNvSpPr txBox="1"/>
          <p:nvPr/>
        </p:nvSpPr>
        <p:spPr>
          <a:xfrm>
            <a:off x="1226104" y="6438846"/>
            <a:ext cx="7791620" cy="3508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b="1" dirty="0">
                <a:solidFill>
                  <a:schemeClr val="tx2"/>
                </a:solidFill>
                <a:latin typeface="Arial" panose="020B0604020202020204" pitchFamily="34" charset="0"/>
              </a:rPr>
              <a:t>F. </a:t>
            </a:r>
            <a:r>
              <a:rPr lang="de-DE" sz="1400" b="1" dirty="0" err="1">
                <a:solidFill>
                  <a:schemeClr val="tx2"/>
                </a:solidFill>
                <a:latin typeface="Arial" panose="020B0604020202020204" pitchFamily="34" charset="0"/>
              </a:rPr>
              <a:t>Schüth</a:t>
            </a:r>
            <a:r>
              <a:rPr lang="de-DE" sz="1400" b="1" dirty="0">
                <a:solidFill>
                  <a:schemeClr val="tx2"/>
                </a:solidFill>
                <a:latin typeface="Arial" panose="020B0604020202020204" pitchFamily="34" charset="0"/>
              </a:rPr>
              <a:t>, in: R. </a:t>
            </a:r>
            <a:r>
              <a:rPr lang="de-DE" sz="1400" b="1" dirty="0" err="1">
                <a:solidFill>
                  <a:schemeClr val="tx2"/>
                </a:solidFill>
                <a:latin typeface="Arial" panose="020B0604020202020204" pitchFamily="34" charset="0"/>
              </a:rPr>
              <a:t>Rinaldi</a:t>
            </a:r>
            <a:r>
              <a:rPr lang="de-DE" sz="1400" b="1" dirty="0">
                <a:solidFill>
                  <a:schemeClr val="tx2"/>
                </a:solidFill>
                <a:latin typeface="Arial" panose="020B0604020202020204" pitchFamily="34" charset="0"/>
              </a:rPr>
              <a:t> (Ed.) </a:t>
            </a:r>
            <a:r>
              <a:rPr lang="de-DE" sz="1400" b="1" dirty="0" err="1">
                <a:solidFill>
                  <a:schemeClr val="tx2"/>
                </a:solidFill>
                <a:latin typeface="Arial" panose="020B0604020202020204" pitchFamily="34" charset="0"/>
              </a:rPr>
              <a:t>Catalytic</a:t>
            </a:r>
            <a:r>
              <a:rPr lang="de-DE" sz="1400" b="1" dirty="0">
                <a:solidFill>
                  <a:schemeClr val="tx2"/>
                </a:solidFill>
                <a:latin typeface="Arial" panose="020B0604020202020204" pitchFamily="34" charset="0"/>
              </a:rPr>
              <a:t> </a:t>
            </a:r>
            <a:r>
              <a:rPr lang="de-DE" sz="1400" b="1" dirty="0" err="1">
                <a:solidFill>
                  <a:schemeClr val="tx2"/>
                </a:solidFill>
                <a:latin typeface="Arial" panose="020B0604020202020204" pitchFamily="34" charset="0"/>
              </a:rPr>
              <a:t>Hydrogenation</a:t>
            </a:r>
            <a:r>
              <a:rPr lang="de-DE" sz="1400" b="1" dirty="0">
                <a:solidFill>
                  <a:schemeClr val="tx2"/>
                </a:solidFill>
                <a:latin typeface="Arial" panose="020B0604020202020204" pitchFamily="34" charset="0"/>
              </a:rPr>
              <a:t> </a:t>
            </a:r>
            <a:r>
              <a:rPr lang="de-DE" sz="1400" b="1" dirty="0" err="1">
                <a:solidFill>
                  <a:schemeClr val="tx2"/>
                </a:solidFill>
                <a:latin typeface="Arial" panose="020B0604020202020204" pitchFamily="34" charset="0"/>
              </a:rPr>
              <a:t>for</a:t>
            </a:r>
            <a:r>
              <a:rPr lang="de-DE" sz="1400" b="1" dirty="0">
                <a:solidFill>
                  <a:schemeClr val="tx2"/>
                </a:solidFill>
                <a:latin typeface="Arial" panose="020B0604020202020204" pitchFamily="34" charset="0"/>
              </a:rPr>
              <a:t> Biomass </a:t>
            </a:r>
            <a:r>
              <a:rPr lang="de-DE" sz="1400" b="1" dirty="0" err="1">
                <a:solidFill>
                  <a:schemeClr val="tx2"/>
                </a:solidFill>
                <a:latin typeface="Arial" panose="020B0604020202020204" pitchFamily="34" charset="0"/>
              </a:rPr>
              <a:t>Valorization</a:t>
            </a:r>
            <a:r>
              <a:rPr lang="de-DE" sz="1400" b="1" dirty="0">
                <a:solidFill>
                  <a:schemeClr val="tx2"/>
                </a:solidFill>
                <a:latin typeface="Arial" panose="020B0604020202020204" pitchFamily="34" charset="0"/>
              </a:rPr>
              <a:t>, RSC 2014</a:t>
            </a:r>
          </a:p>
        </p:txBody>
      </p:sp>
    </p:spTree>
    <p:extLst>
      <p:ext uri="{BB962C8B-B14F-4D97-AF65-F5344CB8AC3E}">
        <p14:creationId xmlns:p14="http://schemas.microsoft.com/office/powerpoint/2010/main" val="1880797737"/>
      </p:ext>
    </p:extLst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640556" y="204788"/>
            <a:ext cx="8077200" cy="114300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en-US" sz="2000" b="1" kern="1200" dirty="0">
                <a:solidFill>
                  <a:schemeClr val="bg1"/>
                </a:solidFill>
                <a:latin typeface="Verdana" pitchFamily="34" charset="0"/>
                <a:ea typeface="+mn-ea"/>
                <a:cs typeface="+mn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>
              <a:lnSpc>
                <a:spcPct val="100000"/>
              </a:lnSpc>
              <a:buClrTx/>
              <a:buSzTx/>
              <a:buFontTx/>
            </a:pPr>
            <a:r>
              <a:rPr lang="de-DE" dirty="0"/>
              <a:t>How expensive is storage in chemical compounds?</a:t>
            </a:r>
          </a:p>
        </p:txBody>
      </p:sp>
      <p:sp>
        <p:nvSpPr>
          <p:cNvPr id="143" name="Rectangle 3">
            <a:extLst>
              <a:ext uri="{FF2B5EF4-FFF2-40B4-BE49-F238E27FC236}">
                <a16:creationId xmlns:a16="http://schemas.microsoft.com/office/drawing/2014/main" id="{5FE0D33C-48B2-46D3-80CF-8AD7ED7B85C9}"/>
              </a:ext>
            </a:extLst>
          </p:cNvPr>
          <p:cNvSpPr txBox="1">
            <a:spLocks noChangeArrowheads="1"/>
          </p:cNvSpPr>
          <p:nvPr/>
        </p:nvSpPr>
        <p:spPr>
          <a:xfrm>
            <a:off x="640556" y="1112398"/>
            <a:ext cx="8136070" cy="5295900"/>
          </a:xfrm>
          <a:prstGeom prst="rect">
            <a:avLst/>
          </a:prstGeom>
        </p:spPr>
        <p:txBody>
          <a:bodyPr/>
          <a:lstStyle>
            <a:lvl1pPr marL="177800" indent="-177800" algn="l" rtl="0" eaLnBrk="0" fontAlgn="base" hangingPunct="0">
              <a:lnSpc>
                <a:spcPct val="120000"/>
              </a:lnSpc>
              <a:spcBef>
                <a:spcPts val="25"/>
              </a:spcBef>
              <a:spcAft>
                <a:spcPct val="0"/>
              </a:spcAft>
              <a:buClr>
                <a:srgbClr val="7F7F7F"/>
              </a:buClr>
              <a:buSzPct val="120000"/>
              <a:buFont typeface="Wingdings" pitchFamily="2" charset="2"/>
              <a:buChar char="§"/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1pPr>
            <a:lvl2pPr marL="534988" indent="-179388" algn="l" rtl="0" eaLnBrk="0" fontAlgn="base" hangingPunct="0">
              <a:lnSpc>
                <a:spcPct val="120000"/>
              </a:lnSpc>
              <a:spcBef>
                <a:spcPts val="25"/>
              </a:spcBef>
              <a:spcAft>
                <a:spcPct val="0"/>
              </a:spcAft>
              <a:buClr>
                <a:srgbClr val="7F7F7F"/>
              </a:buClr>
              <a:buSzPct val="120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2pPr>
            <a:lvl3pPr marL="903288" indent="-190500" algn="l" rtl="0" eaLnBrk="0" fontAlgn="base" hangingPunct="0">
              <a:lnSpc>
                <a:spcPct val="120000"/>
              </a:lnSpc>
              <a:spcBef>
                <a:spcPts val="25"/>
              </a:spcBef>
              <a:spcAft>
                <a:spcPct val="0"/>
              </a:spcAft>
              <a:buClr>
                <a:srgbClr val="7F7F7F"/>
              </a:buClr>
              <a:buSzPct val="120000"/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000"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800"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3200"/>
              </a:lnSpc>
              <a:spcBef>
                <a:spcPts val="1800"/>
              </a:spcBef>
            </a:pPr>
            <a:r>
              <a:rPr lang="de-DE" sz="2000" b="1" dirty="0"/>
              <a:t>First step: water electrolysis</a:t>
            </a:r>
          </a:p>
          <a:p>
            <a:pPr>
              <a:lnSpc>
                <a:spcPts val="3200"/>
              </a:lnSpc>
              <a:spcBef>
                <a:spcPts val="1800"/>
              </a:spcBef>
            </a:pPr>
            <a:r>
              <a:rPr lang="de-DE" sz="2000" b="1" dirty="0"/>
              <a:t>Thermodynamically: 33 kWh/kg H</a:t>
            </a:r>
            <a:r>
              <a:rPr lang="de-DE" sz="2000" b="1" baseline="-25000" dirty="0"/>
              <a:t>2</a:t>
            </a:r>
          </a:p>
          <a:p>
            <a:pPr>
              <a:lnSpc>
                <a:spcPts val="3200"/>
              </a:lnSpc>
              <a:spcBef>
                <a:spcPts val="1800"/>
              </a:spcBef>
            </a:pPr>
            <a:r>
              <a:rPr lang="de-DE" sz="2000" b="1" dirty="0"/>
              <a:t>Practically 45-55 kWh/kg H</a:t>
            </a:r>
            <a:r>
              <a:rPr lang="de-DE" sz="2000" b="1" baseline="-25000" dirty="0"/>
              <a:t>2</a:t>
            </a:r>
          </a:p>
          <a:p>
            <a:pPr>
              <a:lnSpc>
                <a:spcPts val="3200"/>
              </a:lnSpc>
              <a:spcBef>
                <a:spcPts val="1800"/>
              </a:spcBef>
            </a:pPr>
            <a:r>
              <a:rPr lang="de-DE" sz="2000" b="1" dirty="0"/>
              <a:t>Hydrogen cost industrial (from methane): 1 €/kg</a:t>
            </a:r>
          </a:p>
          <a:p>
            <a:pPr>
              <a:lnSpc>
                <a:spcPts val="3200"/>
              </a:lnSpc>
              <a:spcBef>
                <a:spcPts val="1800"/>
              </a:spcBef>
            </a:pPr>
            <a:endParaRPr lang="de-DE" sz="2000" b="1" dirty="0"/>
          </a:p>
          <a:p>
            <a:pPr>
              <a:lnSpc>
                <a:spcPct val="150000"/>
              </a:lnSpc>
              <a:spcBef>
                <a:spcPct val="25000"/>
              </a:spcBef>
            </a:pPr>
            <a:endParaRPr lang="de-DE" sz="2000" b="1" dirty="0"/>
          </a:p>
          <a:p>
            <a:pPr>
              <a:lnSpc>
                <a:spcPct val="100000"/>
              </a:lnSpc>
              <a:spcBef>
                <a:spcPct val="25000"/>
              </a:spcBef>
            </a:pPr>
            <a:r>
              <a:rPr lang="de-DE" sz="2000" b="1" dirty="0"/>
              <a:t>However, recently bid was won at 2.34 $</a:t>
            </a:r>
            <a:r>
              <a:rPr lang="de-DE" sz="2000" b="1" baseline="-25000" dirty="0"/>
              <a:t>cent</a:t>
            </a:r>
            <a:r>
              <a:rPr lang="de-DE" sz="2000" b="1" dirty="0"/>
              <a:t> / kWh for Saudi Arabia (in line with Fraunhofer ISE analysis)</a:t>
            </a:r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de-DE" sz="2000" b="1" dirty="0"/>
              <a:t>Thus, producing chemicals in the Sahara/transport to Europe not completely unrealistic </a:t>
            </a:r>
            <a:r>
              <a:rPr lang="en-DE" sz="2000" b="1" dirty="0"/>
              <a:t>–</a:t>
            </a:r>
            <a:r>
              <a:rPr lang="de-DE" sz="2000" b="1" dirty="0"/>
              <a:t> but we need CO</a:t>
            </a:r>
            <a:r>
              <a:rPr lang="de-DE" sz="2000" b="1" baseline="-25000" dirty="0"/>
              <a:t>2</a:t>
            </a:r>
          </a:p>
          <a:p>
            <a:pPr marL="0" indent="0">
              <a:lnSpc>
                <a:spcPct val="150000"/>
              </a:lnSpc>
              <a:spcBef>
                <a:spcPct val="25000"/>
              </a:spcBef>
              <a:buNone/>
            </a:pPr>
            <a:endParaRPr lang="de-DE" sz="2000" b="1" dirty="0"/>
          </a:p>
          <a:p>
            <a:pPr>
              <a:lnSpc>
                <a:spcPct val="150000"/>
              </a:lnSpc>
              <a:spcBef>
                <a:spcPct val="25000"/>
              </a:spcBef>
            </a:pPr>
            <a:endParaRPr lang="de-DE" sz="2000" b="1" dirty="0"/>
          </a:p>
          <a:p>
            <a:pPr>
              <a:lnSpc>
                <a:spcPct val="150000"/>
              </a:lnSpc>
              <a:spcBef>
                <a:spcPct val="25000"/>
              </a:spcBef>
            </a:pPr>
            <a:endParaRPr lang="de-DE" sz="2000" b="1" dirty="0"/>
          </a:p>
        </p:txBody>
      </p:sp>
      <p:sp>
        <p:nvSpPr>
          <p:cNvPr id="144" name="Right Arrow 143"/>
          <p:cNvSpPr/>
          <p:nvPr/>
        </p:nvSpPr>
        <p:spPr>
          <a:xfrm>
            <a:off x="851027" y="3920160"/>
            <a:ext cx="633743" cy="253497"/>
          </a:xfrm>
          <a:prstGeom prst="rightArrow">
            <a:avLst/>
          </a:prstGeom>
          <a:solidFill>
            <a:srgbClr val="FFFF00"/>
          </a:solidFill>
          <a:ln w="12700">
            <a:solidFill>
              <a:srgbClr val="1166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176213" indent="-176213" algn="ctr">
              <a:lnSpc>
                <a:spcPct val="120000"/>
              </a:lnSpc>
              <a:buClr>
                <a:srgbClr val="116656"/>
              </a:buClr>
              <a:buSzPct val="120000"/>
              <a:buFont typeface="Wingdings" pitchFamily="2" charset="2"/>
              <a:buChar char="§"/>
            </a:pPr>
            <a:endParaRPr lang="de-DE" dirty="0" err="1">
              <a:solidFill>
                <a:schemeClr val="tx1"/>
              </a:solidFill>
              <a:latin typeface="Verdana" pitchFamily="34" charset="0"/>
            </a:endParaRPr>
          </a:p>
        </p:txBody>
      </p:sp>
      <p:sp>
        <p:nvSpPr>
          <p:cNvPr id="145" name="TextBox 144"/>
          <p:cNvSpPr txBox="1"/>
          <p:nvPr/>
        </p:nvSpPr>
        <p:spPr>
          <a:xfrm>
            <a:off x="1949491" y="3685977"/>
            <a:ext cx="5923416" cy="7571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/>
              <a:t>If electricity cost exceeds 2 </a:t>
            </a:r>
            <a:r>
              <a:rPr lang="en-DE" b="1" dirty="0"/>
              <a:t>–</a:t>
            </a:r>
            <a:r>
              <a:rPr lang="de-DE" b="1" dirty="0"/>
              <a:t> 3 €</a:t>
            </a:r>
            <a:r>
              <a:rPr lang="de-DE" b="1" baseline="-25000" dirty="0"/>
              <a:t>cent</a:t>
            </a:r>
            <a:r>
              <a:rPr lang="de-DE" b="1" dirty="0"/>
              <a:t> / kWh, </a:t>
            </a:r>
          </a:p>
          <a:p>
            <a:r>
              <a:rPr lang="de-DE" b="1" dirty="0"/>
              <a:t>currently certainly not competitive</a:t>
            </a:r>
            <a:endParaRPr lang="de-DE" b="1" baseline="-25000" dirty="0"/>
          </a:p>
        </p:txBody>
      </p:sp>
    </p:spTree>
    <p:extLst>
      <p:ext uri="{BB962C8B-B14F-4D97-AF65-F5344CB8AC3E}">
        <p14:creationId xmlns:p14="http://schemas.microsoft.com/office/powerpoint/2010/main" val="36195976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640556" y="204788"/>
            <a:ext cx="8077200" cy="114300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en-US" sz="2000" b="1" kern="1200" dirty="0">
                <a:solidFill>
                  <a:schemeClr val="bg1"/>
                </a:solidFill>
                <a:latin typeface="Verdana" pitchFamily="34" charset="0"/>
                <a:ea typeface="+mn-ea"/>
                <a:cs typeface="+mn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 algn="ctr">
              <a:lnSpc>
                <a:spcPct val="100000"/>
              </a:lnSpc>
              <a:buClrTx/>
              <a:buSzTx/>
              <a:buFontTx/>
            </a:pPr>
            <a:r>
              <a:rPr lang="de-DE" dirty="0"/>
              <a:t>CO</a:t>
            </a:r>
            <a:r>
              <a:rPr lang="de-DE" baseline="-25000" dirty="0"/>
              <a:t>2</a:t>
            </a:r>
            <a:r>
              <a:rPr lang="de-DE" dirty="0"/>
              <a:t> capture from air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2066" y="1213305"/>
            <a:ext cx="6657975" cy="37433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703123" y="4983927"/>
            <a:ext cx="1436612" cy="3234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b="1" dirty="0"/>
              <a:t>Rendering!!!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385181" y="5685576"/>
            <a:ext cx="6072496" cy="7218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dirty="0"/>
              <a:t>Absorption on liquid or solid bases, release, use</a:t>
            </a:r>
          </a:p>
          <a:p>
            <a:pPr algn="ctr"/>
            <a:r>
              <a:rPr lang="de-DE" dirty="0"/>
              <a:t>Cost estimates between 100 and 1000 $ / ton CO</a:t>
            </a:r>
            <a:r>
              <a:rPr lang="de-DE" baseline="-25000" dirty="0"/>
              <a:t>2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9457" y="1402428"/>
            <a:ext cx="9201020" cy="3932365"/>
          </a:xfrm>
          <a:prstGeom prst="rect">
            <a:avLst/>
          </a:prstGeom>
        </p:spPr>
      </p:pic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5804948" y="6485712"/>
            <a:ext cx="3305457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lnSpc>
                <a:spcPct val="100000"/>
              </a:lnSpc>
              <a:buClrTx/>
              <a:buSzTx/>
              <a:buFontTx/>
              <a:buNone/>
            </a:pPr>
            <a:r>
              <a:rPr lang="de-DE" sz="1400" b="1" dirty="0">
                <a:solidFill>
                  <a:schemeClr val="tx2"/>
                </a:solidFill>
                <a:latin typeface="Arial" panose="020B0604020202020204" pitchFamily="34" charset="0"/>
              </a:rPr>
              <a:t>D.W. Keith et al., Joule 2,1573 (2018)</a:t>
            </a:r>
          </a:p>
        </p:txBody>
      </p:sp>
    </p:spTree>
    <p:extLst>
      <p:ext uri="{BB962C8B-B14F-4D97-AF65-F5344CB8AC3E}">
        <p14:creationId xmlns:p14="http://schemas.microsoft.com/office/powerpoint/2010/main" val="652782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ChangeArrowheads="1"/>
          </p:cNvSpPr>
          <p:nvPr/>
        </p:nvSpPr>
        <p:spPr bwMode="auto">
          <a:xfrm>
            <a:off x="530225" y="0"/>
            <a:ext cx="8077200" cy="673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 anchor="b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lnSpc>
                <a:spcPct val="90000"/>
              </a:lnSpc>
              <a:buClr>
                <a:srgbClr val="007363"/>
              </a:buClr>
            </a:pPr>
            <a:r>
              <a:rPr lang="en-US" sz="2000" b="1" dirty="0">
                <a:solidFill>
                  <a:srgbClr val="FFFFFF"/>
                </a:solidFill>
              </a:rPr>
              <a:t>Synthetic fuels via the Fischer-</a:t>
            </a:r>
            <a:r>
              <a:rPr lang="en-US" sz="2000" b="1" dirty="0" err="1">
                <a:solidFill>
                  <a:srgbClr val="FFFFFF"/>
                </a:solidFill>
              </a:rPr>
              <a:t>Tropsch</a:t>
            </a:r>
            <a:r>
              <a:rPr lang="en-US" sz="2000" b="1" dirty="0">
                <a:solidFill>
                  <a:srgbClr val="FFFFFF"/>
                </a:solidFill>
              </a:rPr>
              <a:t> process</a:t>
            </a:r>
          </a:p>
        </p:txBody>
      </p:sp>
      <p:pic>
        <p:nvPicPr>
          <p:cNvPr id="18" name="Picture 5" descr="b1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176338"/>
            <a:ext cx="7340600" cy="5211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 Box 10"/>
          <p:cNvSpPr txBox="1">
            <a:spLocks noChangeArrowheads="1"/>
          </p:cNvSpPr>
          <p:nvPr/>
        </p:nvSpPr>
        <p:spPr bwMode="auto">
          <a:xfrm>
            <a:off x="5783708" y="6111101"/>
            <a:ext cx="2547492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hangingPunct="0">
              <a:lnSpc>
                <a:spcPct val="100000"/>
              </a:lnSpc>
              <a:buClrTx/>
              <a:buSzTx/>
              <a:buFontTx/>
              <a:buNone/>
            </a:pPr>
            <a:r>
              <a:rPr lang="de-DE" sz="1200" b="1" i="0" dirty="0">
                <a:solidFill>
                  <a:srgbClr val="FFFFFF"/>
                </a:solidFill>
              </a:rPr>
              <a:t>Archiv MPI für Kohlenforschung</a:t>
            </a:r>
          </a:p>
        </p:txBody>
      </p:sp>
    </p:spTree>
    <p:extLst>
      <p:ext uri="{BB962C8B-B14F-4D97-AF65-F5344CB8AC3E}">
        <p14:creationId xmlns:p14="http://schemas.microsoft.com/office/powerpoint/2010/main" val="1003244899"/>
      </p:ext>
    </p:extLst>
  </p:cSld>
  <p:clrMapOvr>
    <a:masterClrMapping/>
  </p:clrMapOvr>
  <p:transition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>
          <a:xfrm>
            <a:off x="541338" y="0"/>
            <a:ext cx="8035925" cy="928688"/>
          </a:xfrm>
        </p:spPr>
        <p:txBody>
          <a:bodyPr/>
          <a:lstStyle/>
          <a:p>
            <a:r>
              <a:rPr lang="de-DE" dirty="0" err="1"/>
              <a:t>Production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Syngas</a:t>
            </a:r>
            <a:endParaRPr lang="de-DE" dirty="0"/>
          </a:p>
        </p:txBody>
      </p:sp>
      <p:sp>
        <p:nvSpPr>
          <p:cNvPr id="2" name="Right Arrow 1"/>
          <p:cNvSpPr/>
          <p:nvPr/>
        </p:nvSpPr>
        <p:spPr>
          <a:xfrm>
            <a:off x="4031289" y="1931666"/>
            <a:ext cx="1460500" cy="273844"/>
          </a:xfrm>
          <a:prstGeom prst="rightArrow">
            <a:avLst/>
          </a:prstGeom>
          <a:noFill/>
          <a:ln w="12700">
            <a:solidFill>
              <a:srgbClr val="1166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176213" indent="-176213" algn="ctr" eaLnBrk="0" hangingPunct="0">
              <a:buClr>
                <a:srgbClr val="116656"/>
              </a:buClr>
              <a:buFont typeface="Wingdings" panose="05000000000000000000" pitchFamily="2" charset="2"/>
              <a:buChar char="§"/>
            </a:pPr>
            <a:endParaRPr lang="de-DE" dirty="0" err="1">
              <a:solidFill>
                <a:prstClr val="black"/>
              </a:solidFill>
              <a:latin typeface="Verdana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118670" y="1562334"/>
            <a:ext cx="13997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>
              <a:lnSpc>
                <a:spcPct val="100000"/>
              </a:lnSpc>
              <a:buClrTx/>
              <a:buSzTx/>
              <a:buFontTx/>
              <a:buNone/>
            </a:pPr>
            <a:r>
              <a:rPr lang="de-DE" b="1" dirty="0">
                <a:solidFill>
                  <a:prstClr val="black"/>
                </a:solidFill>
              </a:rPr>
              <a:t>H</a:t>
            </a:r>
            <a:r>
              <a:rPr lang="de-DE" b="1" baseline="-25000" dirty="0">
                <a:solidFill>
                  <a:prstClr val="black"/>
                </a:solidFill>
              </a:rPr>
              <a:t>2</a:t>
            </a:r>
            <a:r>
              <a:rPr lang="de-DE" b="1" dirty="0">
                <a:solidFill>
                  <a:prstClr val="black"/>
                </a:solidFill>
              </a:rPr>
              <a:t>O, (O</a:t>
            </a:r>
            <a:r>
              <a:rPr lang="de-DE" b="1" baseline="-25000" dirty="0">
                <a:solidFill>
                  <a:prstClr val="black"/>
                </a:solidFill>
              </a:rPr>
              <a:t>2</a:t>
            </a:r>
            <a:r>
              <a:rPr lang="de-DE" b="1" dirty="0">
                <a:solidFill>
                  <a:prstClr val="black"/>
                </a:solidFill>
              </a:rPr>
              <a:t>)</a:t>
            </a:r>
            <a:endParaRPr lang="de-DE" b="1" baseline="-25000" dirty="0">
              <a:solidFill>
                <a:prstClr val="black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263645" y="2205510"/>
            <a:ext cx="1056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>
              <a:lnSpc>
                <a:spcPct val="100000"/>
              </a:lnSpc>
              <a:buClrTx/>
              <a:buSzTx/>
              <a:buFontTx/>
              <a:buNone/>
            </a:pPr>
            <a:r>
              <a:rPr lang="de-DE" b="1" dirty="0">
                <a:solidFill>
                  <a:prstClr val="black"/>
                </a:solidFill>
              </a:rPr>
              <a:t>500 °C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812039" y="1877685"/>
            <a:ext cx="13244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>
              <a:lnSpc>
                <a:spcPct val="100000"/>
              </a:lnSpc>
              <a:buClrTx/>
              <a:buSzTx/>
              <a:buFontTx/>
              <a:buNone/>
            </a:pPr>
            <a:r>
              <a:rPr lang="de-DE" sz="2000" b="1" dirty="0">
                <a:solidFill>
                  <a:prstClr val="black"/>
                </a:solidFill>
              </a:rPr>
              <a:t>CO + H</a:t>
            </a:r>
            <a:r>
              <a:rPr lang="de-DE" sz="2000" b="1" baseline="-25000" dirty="0">
                <a:solidFill>
                  <a:prstClr val="black"/>
                </a:solidFill>
              </a:rPr>
              <a:t>2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320345" y="2279299"/>
            <a:ext cx="24416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>
              <a:lnSpc>
                <a:spcPct val="100000"/>
              </a:lnSpc>
              <a:buClrTx/>
              <a:buSzTx/>
              <a:buFontTx/>
              <a:buNone/>
            </a:pPr>
            <a:r>
              <a:rPr lang="de-DE" sz="2000" b="1" dirty="0">
                <a:solidFill>
                  <a:prstClr val="black"/>
                </a:solidFill>
              </a:rPr>
              <a:t>„</a:t>
            </a:r>
            <a:r>
              <a:rPr lang="de-DE" sz="2000" b="1" dirty="0" err="1">
                <a:solidFill>
                  <a:prstClr val="black"/>
                </a:solidFill>
              </a:rPr>
              <a:t>synthesis</a:t>
            </a:r>
            <a:r>
              <a:rPr lang="de-DE" sz="2000" b="1" dirty="0">
                <a:solidFill>
                  <a:prstClr val="black"/>
                </a:solidFill>
              </a:rPr>
              <a:t> gas“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1719" y="1096616"/>
            <a:ext cx="2562530" cy="193002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014928" y="2965352"/>
            <a:ext cx="2416111" cy="6093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400" dirty="0"/>
              <a:t>also </a:t>
            </a:r>
            <a:r>
              <a:rPr lang="de-DE" sz="1400" dirty="0" err="1"/>
              <a:t>coal</a:t>
            </a:r>
            <a:r>
              <a:rPr lang="de-DE" sz="1400" dirty="0"/>
              <a:t>, </a:t>
            </a:r>
            <a:r>
              <a:rPr lang="de-DE" sz="1400" dirty="0" err="1"/>
              <a:t>natural</a:t>
            </a:r>
            <a:r>
              <a:rPr lang="de-DE" sz="1400" dirty="0"/>
              <a:t> gas </a:t>
            </a:r>
            <a:r>
              <a:rPr lang="de-DE" sz="1400" dirty="0" err="1"/>
              <a:t>or</a:t>
            </a:r>
            <a:r>
              <a:rPr lang="de-DE" sz="1400" dirty="0"/>
              <a:t> </a:t>
            </a:r>
            <a:br>
              <a:rPr lang="de-DE" sz="1400" dirty="0"/>
            </a:br>
            <a:r>
              <a:rPr lang="de-DE" sz="1400" dirty="0" err="1"/>
              <a:t>other</a:t>
            </a:r>
            <a:r>
              <a:rPr lang="de-DE" sz="1400" dirty="0"/>
              <a:t> </a:t>
            </a:r>
            <a:r>
              <a:rPr lang="de-DE" sz="1400" dirty="0" err="1"/>
              <a:t>sources</a:t>
            </a:r>
            <a:r>
              <a:rPr lang="de-DE" sz="1400" dirty="0"/>
              <a:t> </a:t>
            </a:r>
            <a:r>
              <a:rPr lang="de-DE" sz="1400" dirty="0" err="1"/>
              <a:t>of</a:t>
            </a:r>
            <a:r>
              <a:rPr lang="de-DE" sz="1400" dirty="0"/>
              <a:t> </a:t>
            </a:r>
            <a:r>
              <a:rPr lang="de-DE" sz="1400" dirty="0" err="1"/>
              <a:t>carbon</a:t>
            </a:r>
            <a:endParaRPr lang="de-DE" sz="14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0BCE30B-F53D-469E-84C7-82A9B645365A}"/>
              </a:ext>
            </a:extLst>
          </p:cNvPr>
          <p:cNvSpPr txBox="1"/>
          <p:nvPr/>
        </p:nvSpPr>
        <p:spPr>
          <a:xfrm>
            <a:off x="1385112" y="4890038"/>
            <a:ext cx="64299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>
              <a:lnSpc>
                <a:spcPct val="100000"/>
              </a:lnSpc>
              <a:buClrTx/>
              <a:buSzTx/>
              <a:buFontTx/>
              <a:buNone/>
            </a:pPr>
            <a:r>
              <a:rPr lang="en-DE" sz="2000" b="1" dirty="0">
                <a:solidFill>
                  <a:prstClr val="black"/>
                </a:solidFill>
              </a:rPr>
              <a:t>F</a:t>
            </a:r>
            <a:r>
              <a:rPr lang="de-DE" sz="2000" b="1" dirty="0">
                <a:solidFill>
                  <a:prstClr val="black"/>
                </a:solidFill>
              </a:rPr>
              <a:t>ischer-Tropsch</a:t>
            </a:r>
            <a:r>
              <a:rPr lang="en-DE" sz="2000" b="1" dirty="0">
                <a:solidFill>
                  <a:prstClr val="black"/>
                </a:solidFill>
              </a:rPr>
              <a:t>: </a:t>
            </a:r>
            <a:r>
              <a:rPr lang="de-DE" sz="2000" b="1" dirty="0">
                <a:solidFill>
                  <a:prstClr val="black"/>
                </a:solidFill>
              </a:rPr>
              <a:t>CO + </a:t>
            </a:r>
            <a:r>
              <a:rPr lang="en-DE" sz="2000" b="1" dirty="0">
                <a:solidFill>
                  <a:prstClr val="black"/>
                </a:solidFill>
              </a:rPr>
              <a:t>2 </a:t>
            </a:r>
            <a:r>
              <a:rPr lang="de-DE" sz="2000" b="1" dirty="0">
                <a:solidFill>
                  <a:prstClr val="black"/>
                </a:solidFill>
              </a:rPr>
              <a:t>H</a:t>
            </a:r>
            <a:r>
              <a:rPr lang="de-DE" sz="2000" b="1" baseline="-25000" dirty="0">
                <a:solidFill>
                  <a:prstClr val="black"/>
                </a:solidFill>
              </a:rPr>
              <a:t>2</a:t>
            </a:r>
            <a:r>
              <a:rPr lang="en-DE" sz="2000" b="1" baseline="-25000" dirty="0">
                <a:solidFill>
                  <a:prstClr val="black"/>
                </a:solidFill>
              </a:rPr>
              <a:t> </a:t>
            </a:r>
            <a:r>
              <a:rPr lang="en-DE" sz="2000" b="1" dirty="0">
                <a:solidFill>
                  <a:prstClr val="black"/>
                </a:solidFill>
              </a:rPr>
              <a:t>     (</a:t>
            </a:r>
            <a:r>
              <a:rPr lang="de-DE" sz="2000" b="1" dirty="0">
                <a:solidFill>
                  <a:prstClr val="black"/>
                </a:solidFill>
              </a:rPr>
              <a:t>C</a:t>
            </a:r>
            <a:r>
              <a:rPr lang="en-DE" sz="2000" b="1" dirty="0">
                <a:solidFill>
                  <a:prstClr val="black"/>
                </a:solidFill>
              </a:rPr>
              <a:t>H</a:t>
            </a:r>
            <a:r>
              <a:rPr lang="en-DE" sz="2000" b="1" baseline="-25000" dirty="0">
                <a:solidFill>
                  <a:prstClr val="black"/>
                </a:solidFill>
              </a:rPr>
              <a:t>2</a:t>
            </a:r>
            <a:r>
              <a:rPr lang="en-DE" sz="2000" b="1" dirty="0">
                <a:solidFill>
                  <a:prstClr val="black"/>
                </a:solidFill>
              </a:rPr>
              <a:t>)</a:t>
            </a:r>
            <a:r>
              <a:rPr lang="de-DE" sz="2000" b="1" baseline="-25000" dirty="0">
                <a:solidFill>
                  <a:prstClr val="black"/>
                </a:solidFill>
              </a:rPr>
              <a:t>x</a:t>
            </a:r>
            <a:r>
              <a:rPr lang="en-DE" sz="2000" b="1" baseline="-25000" dirty="0">
                <a:solidFill>
                  <a:prstClr val="black"/>
                </a:solidFill>
              </a:rPr>
              <a:t> </a:t>
            </a:r>
            <a:r>
              <a:rPr lang="en-DE" sz="2000" b="1" dirty="0">
                <a:solidFill>
                  <a:prstClr val="black"/>
                </a:solidFill>
              </a:rPr>
              <a:t>+ </a:t>
            </a:r>
            <a:r>
              <a:rPr lang="de-DE" sz="2000" b="1" dirty="0">
                <a:solidFill>
                  <a:prstClr val="black"/>
                </a:solidFill>
              </a:rPr>
              <a:t>H</a:t>
            </a:r>
            <a:r>
              <a:rPr lang="en-DE" sz="2000" b="1" baseline="-25000" dirty="0">
                <a:solidFill>
                  <a:prstClr val="black"/>
                </a:solidFill>
              </a:rPr>
              <a:t>2</a:t>
            </a:r>
            <a:r>
              <a:rPr lang="de-DE" sz="2000" b="1" dirty="0">
                <a:solidFill>
                  <a:prstClr val="black"/>
                </a:solidFill>
              </a:rPr>
              <a:t>O</a:t>
            </a:r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37E672B0-28D3-4C47-A639-DD507DF4CF3C}"/>
              </a:ext>
            </a:extLst>
          </p:cNvPr>
          <p:cNvSpPr/>
          <p:nvPr/>
        </p:nvSpPr>
        <p:spPr>
          <a:xfrm>
            <a:off x="5464081" y="5008734"/>
            <a:ext cx="304032" cy="156585"/>
          </a:xfrm>
          <a:prstGeom prst="rightArrow">
            <a:avLst/>
          </a:prstGeom>
          <a:solidFill>
            <a:schemeClr val="tx1"/>
          </a:solidFill>
          <a:ln w="12700">
            <a:solidFill>
              <a:srgbClr val="1166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176213" indent="-176213" algn="ctr">
              <a:lnSpc>
                <a:spcPct val="120000"/>
              </a:lnSpc>
              <a:buClr>
                <a:srgbClr val="116656"/>
              </a:buClr>
              <a:buSzPct val="120000"/>
              <a:buFont typeface="Wingdings" pitchFamily="2" charset="2"/>
              <a:buChar char="§"/>
            </a:pPr>
            <a:endParaRPr lang="de-DE" dirty="0" err="1">
              <a:solidFill>
                <a:schemeClr val="tx1"/>
              </a:solidFill>
              <a:latin typeface="Verdana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12003" y="5533555"/>
            <a:ext cx="8776185" cy="7571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Pearl plant (Qatar): capacity about 12 Million tons of higher hydrocarbons</a:t>
            </a:r>
          </a:p>
          <a:p>
            <a:pPr algn="ctr"/>
            <a:r>
              <a:rPr lang="de-DE" dirty="0"/>
              <a:t>Other transport/storage molecules from syngas: DME, OME, MeOH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41719" y="3776681"/>
            <a:ext cx="7256987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or: H</a:t>
            </a:r>
            <a:r>
              <a:rPr lang="de-DE" baseline="-25000" dirty="0"/>
              <a:t>2</a:t>
            </a:r>
            <a:r>
              <a:rPr lang="de-DE" dirty="0"/>
              <a:t> from electrolysis and CO from reverse water-gas shift: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0BCE30B-F53D-469E-84C7-82A9B645365A}"/>
              </a:ext>
            </a:extLst>
          </p:cNvPr>
          <p:cNvSpPr txBox="1"/>
          <p:nvPr/>
        </p:nvSpPr>
        <p:spPr>
          <a:xfrm>
            <a:off x="2907162" y="4142608"/>
            <a:ext cx="33858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>
              <a:lnSpc>
                <a:spcPct val="100000"/>
              </a:lnSpc>
              <a:buClrTx/>
              <a:buSzTx/>
              <a:buFontTx/>
              <a:buNone/>
            </a:pPr>
            <a:r>
              <a:rPr lang="de-DE" sz="2000" b="1" dirty="0">
                <a:solidFill>
                  <a:prstClr val="black"/>
                </a:solidFill>
              </a:rPr>
              <a:t>CO</a:t>
            </a:r>
            <a:r>
              <a:rPr lang="de-DE" sz="2000" b="1" baseline="-25000" dirty="0">
                <a:solidFill>
                  <a:prstClr val="black"/>
                </a:solidFill>
              </a:rPr>
              <a:t>2</a:t>
            </a:r>
            <a:r>
              <a:rPr lang="de-DE" sz="2000" b="1" dirty="0">
                <a:solidFill>
                  <a:prstClr val="black"/>
                </a:solidFill>
              </a:rPr>
              <a:t> + H</a:t>
            </a:r>
            <a:r>
              <a:rPr lang="de-DE" sz="2000" b="1" baseline="-25000" dirty="0">
                <a:solidFill>
                  <a:prstClr val="black"/>
                </a:solidFill>
              </a:rPr>
              <a:t>2</a:t>
            </a:r>
            <a:r>
              <a:rPr lang="en-DE" sz="2000" b="1" baseline="-25000" dirty="0">
                <a:solidFill>
                  <a:prstClr val="black"/>
                </a:solidFill>
              </a:rPr>
              <a:t> </a:t>
            </a:r>
            <a:r>
              <a:rPr lang="en-DE" sz="2000" b="1" dirty="0">
                <a:solidFill>
                  <a:prstClr val="black"/>
                </a:solidFill>
              </a:rPr>
              <a:t>     </a:t>
            </a:r>
            <a:r>
              <a:rPr lang="de-DE" sz="2000" b="1" dirty="0">
                <a:solidFill>
                  <a:prstClr val="black"/>
                </a:solidFill>
              </a:rPr>
              <a:t>CO</a:t>
            </a:r>
            <a:r>
              <a:rPr lang="en-DE" sz="2000" b="1" baseline="-25000" dirty="0">
                <a:solidFill>
                  <a:prstClr val="black"/>
                </a:solidFill>
              </a:rPr>
              <a:t> </a:t>
            </a:r>
            <a:r>
              <a:rPr lang="en-DE" sz="2000" b="1" dirty="0">
                <a:solidFill>
                  <a:prstClr val="black"/>
                </a:solidFill>
              </a:rPr>
              <a:t>+ </a:t>
            </a:r>
            <a:r>
              <a:rPr lang="de-DE" sz="2000" b="1" dirty="0">
                <a:solidFill>
                  <a:prstClr val="black"/>
                </a:solidFill>
              </a:rPr>
              <a:t>H</a:t>
            </a:r>
            <a:r>
              <a:rPr lang="en-DE" sz="2000" b="1" baseline="-25000" dirty="0">
                <a:solidFill>
                  <a:prstClr val="black"/>
                </a:solidFill>
              </a:rPr>
              <a:t>2</a:t>
            </a:r>
            <a:r>
              <a:rPr lang="de-DE" sz="2000" b="1" dirty="0">
                <a:solidFill>
                  <a:prstClr val="black"/>
                </a:solidFill>
              </a:rPr>
              <a:t>O</a:t>
            </a:r>
          </a:p>
        </p:txBody>
      </p:sp>
      <p:sp>
        <p:nvSpPr>
          <p:cNvPr id="16" name="Arrow: Right 13">
            <a:extLst>
              <a:ext uri="{FF2B5EF4-FFF2-40B4-BE49-F238E27FC236}">
                <a16:creationId xmlns:a16="http://schemas.microsoft.com/office/drawing/2014/main" id="{37E672B0-28D3-4C47-A639-DD507DF4CF3C}"/>
              </a:ext>
            </a:extLst>
          </p:cNvPr>
          <p:cNvSpPr/>
          <p:nvPr/>
        </p:nvSpPr>
        <p:spPr>
          <a:xfrm>
            <a:off x="4324160" y="4244824"/>
            <a:ext cx="304032" cy="156585"/>
          </a:xfrm>
          <a:prstGeom prst="rightArrow">
            <a:avLst/>
          </a:prstGeom>
          <a:solidFill>
            <a:schemeClr val="tx1"/>
          </a:solidFill>
          <a:ln w="12700">
            <a:solidFill>
              <a:srgbClr val="1166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176213" indent="-176213" algn="ctr">
              <a:lnSpc>
                <a:spcPct val="120000"/>
              </a:lnSpc>
              <a:buClr>
                <a:srgbClr val="116656"/>
              </a:buClr>
              <a:buSzPct val="120000"/>
              <a:buFont typeface="Wingdings" pitchFamily="2" charset="2"/>
              <a:buChar char="§"/>
            </a:pPr>
            <a:endParaRPr lang="de-DE" dirty="0" err="1">
              <a:solidFill>
                <a:schemeClr val="tx1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6928351"/>
      </p:ext>
    </p:extLst>
  </p:cSld>
  <p:clrMapOvr>
    <a:masterClrMapping/>
  </p:clrMapOvr>
  <p:transition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541338" y="0"/>
            <a:ext cx="8035925" cy="928688"/>
          </a:xfrm>
        </p:spPr>
        <p:txBody>
          <a:bodyPr/>
          <a:lstStyle/>
          <a:p>
            <a:pPr algn="ctr"/>
            <a:r>
              <a:rPr lang="de-DE" dirty="0"/>
              <a:t>Fischer-</a:t>
            </a:r>
            <a:r>
              <a:rPr lang="de-DE" dirty="0" err="1"/>
              <a:t>Tropsch</a:t>
            </a:r>
            <a:r>
              <a:rPr lang="de-DE" dirty="0"/>
              <a:t>-Synthesis </a:t>
            </a:r>
            <a:r>
              <a:rPr lang="de-DE" dirty="0" err="1"/>
              <a:t>over</a:t>
            </a:r>
            <a:r>
              <a:rPr lang="de-DE" dirty="0"/>
              <a:t> </a:t>
            </a:r>
            <a:r>
              <a:rPr lang="de-DE" dirty="0" err="1"/>
              <a:t>metal</a:t>
            </a:r>
            <a:r>
              <a:rPr lang="de-DE" dirty="0"/>
              <a:t> </a:t>
            </a:r>
            <a:r>
              <a:rPr lang="de-DE" dirty="0" err="1"/>
              <a:t>catalysts</a:t>
            </a:r>
            <a:endParaRPr lang="de-DE" dirty="0"/>
          </a:p>
        </p:txBody>
      </p:sp>
      <p:pic>
        <p:nvPicPr>
          <p:cNvPr id="2" name="The Fischer-Tropsch reactio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95864" y="1465118"/>
            <a:ext cx="8331200" cy="468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272846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1066800" y="230188"/>
            <a:ext cx="8077200" cy="114300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en-US" sz="2000" b="1" kern="1200" dirty="0">
                <a:solidFill>
                  <a:schemeClr val="bg1"/>
                </a:solidFill>
                <a:latin typeface="Verdana" pitchFamily="34" charset="0"/>
                <a:ea typeface="+mn-ea"/>
                <a:cs typeface="+mn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>
              <a:lnSpc>
                <a:spcPct val="100000"/>
              </a:lnSpc>
              <a:buClrTx/>
              <a:buSzTx/>
              <a:buFontTx/>
            </a:pPr>
            <a:r>
              <a:rPr lang="de-DE" dirty="0"/>
              <a:t>Size </a:t>
            </a:r>
            <a:r>
              <a:rPr lang="de-DE" dirty="0" err="1"/>
              <a:t>and</a:t>
            </a:r>
            <a:r>
              <a:rPr lang="de-DE" dirty="0"/>
              <a:t> time </a:t>
            </a:r>
            <a:r>
              <a:rPr lang="de-DE" dirty="0" err="1"/>
              <a:t>scales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storage</a:t>
            </a:r>
            <a:r>
              <a:rPr lang="de-DE" dirty="0"/>
              <a:t> </a:t>
            </a:r>
            <a:r>
              <a:rPr lang="de-DE" dirty="0" err="1"/>
              <a:t>options</a:t>
            </a:r>
            <a:endParaRPr lang="de-DE" dirty="0"/>
          </a:p>
        </p:txBody>
      </p:sp>
      <p:sp>
        <p:nvSpPr>
          <p:cNvPr id="3" name="Line 3"/>
          <p:cNvSpPr>
            <a:spLocks noChangeShapeType="1"/>
          </p:cNvSpPr>
          <p:nvPr/>
        </p:nvSpPr>
        <p:spPr bwMode="auto">
          <a:xfrm>
            <a:off x="1524000" y="4907144"/>
            <a:ext cx="6102350" cy="0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4" name="Line 4"/>
          <p:cNvSpPr>
            <a:spLocks noChangeShapeType="1"/>
          </p:cNvSpPr>
          <p:nvPr/>
        </p:nvSpPr>
        <p:spPr bwMode="auto">
          <a:xfrm>
            <a:off x="1524000" y="4416606"/>
            <a:ext cx="6102350" cy="0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5" name="Line 5"/>
          <p:cNvSpPr>
            <a:spLocks noChangeShapeType="1"/>
          </p:cNvSpPr>
          <p:nvPr/>
        </p:nvSpPr>
        <p:spPr bwMode="auto">
          <a:xfrm>
            <a:off x="1524000" y="3924481"/>
            <a:ext cx="6102350" cy="0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6" name="Line 6"/>
          <p:cNvSpPr>
            <a:spLocks noChangeShapeType="1"/>
          </p:cNvSpPr>
          <p:nvPr/>
        </p:nvSpPr>
        <p:spPr bwMode="auto">
          <a:xfrm>
            <a:off x="1524000" y="3433944"/>
            <a:ext cx="6102350" cy="0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7" name="Line 7"/>
          <p:cNvSpPr>
            <a:spLocks noChangeShapeType="1"/>
          </p:cNvSpPr>
          <p:nvPr/>
        </p:nvSpPr>
        <p:spPr bwMode="auto">
          <a:xfrm>
            <a:off x="1524000" y="2943406"/>
            <a:ext cx="6102350" cy="0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8" name="Line 8"/>
          <p:cNvSpPr>
            <a:spLocks noChangeShapeType="1"/>
          </p:cNvSpPr>
          <p:nvPr/>
        </p:nvSpPr>
        <p:spPr bwMode="auto">
          <a:xfrm>
            <a:off x="1524000" y="2451281"/>
            <a:ext cx="6102350" cy="0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9" name="Line 9"/>
          <p:cNvSpPr>
            <a:spLocks noChangeShapeType="1"/>
          </p:cNvSpPr>
          <p:nvPr/>
        </p:nvSpPr>
        <p:spPr bwMode="auto">
          <a:xfrm>
            <a:off x="1524000" y="1960744"/>
            <a:ext cx="6102350" cy="0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0" name="Line 10"/>
          <p:cNvSpPr>
            <a:spLocks noChangeShapeType="1"/>
          </p:cNvSpPr>
          <p:nvPr/>
        </p:nvSpPr>
        <p:spPr bwMode="auto">
          <a:xfrm>
            <a:off x="1524000" y="1470206"/>
            <a:ext cx="6102350" cy="0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1" name="Line 11"/>
          <p:cNvSpPr>
            <a:spLocks noChangeShapeType="1"/>
          </p:cNvSpPr>
          <p:nvPr/>
        </p:nvSpPr>
        <p:spPr bwMode="auto">
          <a:xfrm>
            <a:off x="3049588" y="1462269"/>
            <a:ext cx="0" cy="3927475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2" name="Line 12"/>
          <p:cNvSpPr>
            <a:spLocks noChangeShapeType="1"/>
          </p:cNvSpPr>
          <p:nvPr/>
        </p:nvSpPr>
        <p:spPr bwMode="auto">
          <a:xfrm>
            <a:off x="6100763" y="1470206"/>
            <a:ext cx="0" cy="3927475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3" name="Line 13"/>
          <p:cNvSpPr>
            <a:spLocks noChangeShapeType="1"/>
          </p:cNvSpPr>
          <p:nvPr/>
        </p:nvSpPr>
        <p:spPr bwMode="auto">
          <a:xfrm>
            <a:off x="7626350" y="1470206"/>
            <a:ext cx="0" cy="3927475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4" name="Line 14"/>
          <p:cNvSpPr>
            <a:spLocks noChangeShapeType="1"/>
          </p:cNvSpPr>
          <p:nvPr/>
        </p:nvSpPr>
        <p:spPr bwMode="auto">
          <a:xfrm>
            <a:off x="1524000" y="1470206"/>
            <a:ext cx="0" cy="3927475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5" name="Line 15"/>
          <p:cNvSpPr>
            <a:spLocks noChangeShapeType="1"/>
          </p:cNvSpPr>
          <p:nvPr/>
        </p:nvSpPr>
        <p:spPr bwMode="auto">
          <a:xfrm>
            <a:off x="1501775" y="5397681"/>
            <a:ext cx="22225" cy="0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6" name="Line 16"/>
          <p:cNvSpPr>
            <a:spLocks noChangeShapeType="1"/>
          </p:cNvSpPr>
          <p:nvPr/>
        </p:nvSpPr>
        <p:spPr bwMode="auto">
          <a:xfrm>
            <a:off x="1501775" y="5246869"/>
            <a:ext cx="22225" cy="0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7" name="Line 17"/>
          <p:cNvSpPr>
            <a:spLocks noChangeShapeType="1"/>
          </p:cNvSpPr>
          <p:nvPr/>
        </p:nvSpPr>
        <p:spPr bwMode="auto">
          <a:xfrm>
            <a:off x="1501775" y="5164319"/>
            <a:ext cx="22225" cy="0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8" name="Line 18"/>
          <p:cNvSpPr>
            <a:spLocks noChangeShapeType="1"/>
          </p:cNvSpPr>
          <p:nvPr/>
        </p:nvSpPr>
        <p:spPr bwMode="auto">
          <a:xfrm>
            <a:off x="1501775" y="5103994"/>
            <a:ext cx="22225" cy="0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9" name="Line 19"/>
          <p:cNvSpPr>
            <a:spLocks noChangeShapeType="1"/>
          </p:cNvSpPr>
          <p:nvPr/>
        </p:nvSpPr>
        <p:spPr bwMode="auto">
          <a:xfrm>
            <a:off x="1501775" y="5057956"/>
            <a:ext cx="22225" cy="0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0" name="Line 20"/>
          <p:cNvSpPr>
            <a:spLocks noChangeShapeType="1"/>
          </p:cNvSpPr>
          <p:nvPr/>
        </p:nvSpPr>
        <p:spPr bwMode="auto">
          <a:xfrm>
            <a:off x="1501775" y="5011919"/>
            <a:ext cx="22225" cy="0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1" name="Line 21"/>
          <p:cNvSpPr>
            <a:spLocks noChangeShapeType="1"/>
          </p:cNvSpPr>
          <p:nvPr/>
        </p:nvSpPr>
        <p:spPr bwMode="auto">
          <a:xfrm>
            <a:off x="1501775" y="4981756"/>
            <a:ext cx="22225" cy="0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2" name="Line 22"/>
          <p:cNvSpPr>
            <a:spLocks noChangeShapeType="1"/>
          </p:cNvSpPr>
          <p:nvPr/>
        </p:nvSpPr>
        <p:spPr bwMode="auto">
          <a:xfrm>
            <a:off x="1501775" y="4951594"/>
            <a:ext cx="22225" cy="0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3" name="Line 23"/>
          <p:cNvSpPr>
            <a:spLocks noChangeShapeType="1"/>
          </p:cNvSpPr>
          <p:nvPr/>
        </p:nvSpPr>
        <p:spPr bwMode="auto">
          <a:xfrm>
            <a:off x="1501775" y="4929369"/>
            <a:ext cx="22225" cy="0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4" name="Line 24"/>
          <p:cNvSpPr>
            <a:spLocks noChangeShapeType="1"/>
          </p:cNvSpPr>
          <p:nvPr/>
        </p:nvSpPr>
        <p:spPr bwMode="auto">
          <a:xfrm>
            <a:off x="1501775" y="4907144"/>
            <a:ext cx="22225" cy="0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5" name="Line 25"/>
          <p:cNvSpPr>
            <a:spLocks noChangeShapeType="1"/>
          </p:cNvSpPr>
          <p:nvPr/>
        </p:nvSpPr>
        <p:spPr bwMode="auto">
          <a:xfrm>
            <a:off x="1501775" y="4756331"/>
            <a:ext cx="22225" cy="0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6" name="Line 26"/>
          <p:cNvSpPr>
            <a:spLocks noChangeShapeType="1"/>
          </p:cNvSpPr>
          <p:nvPr/>
        </p:nvSpPr>
        <p:spPr bwMode="auto">
          <a:xfrm>
            <a:off x="1501775" y="4672194"/>
            <a:ext cx="22225" cy="0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7" name="Line 27"/>
          <p:cNvSpPr>
            <a:spLocks noChangeShapeType="1"/>
          </p:cNvSpPr>
          <p:nvPr/>
        </p:nvSpPr>
        <p:spPr bwMode="auto">
          <a:xfrm>
            <a:off x="1501775" y="4611869"/>
            <a:ext cx="22225" cy="0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8" name="Line 28"/>
          <p:cNvSpPr>
            <a:spLocks noChangeShapeType="1"/>
          </p:cNvSpPr>
          <p:nvPr/>
        </p:nvSpPr>
        <p:spPr bwMode="auto">
          <a:xfrm>
            <a:off x="1501775" y="4567419"/>
            <a:ext cx="22225" cy="0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9" name="Line 29"/>
          <p:cNvSpPr>
            <a:spLocks noChangeShapeType="1"/>
          </p:cNvSpPr>
          <p:nvPr/>
        </p:nvSpPr>
        <p:spPr bwMode="auto">
          <a:xfrm>
            <a:off x="1501775" y="4521381"/>
            <a:ext cx="22225" cy="0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30" name="Line 30"/>
          <p:cNvSpPr>
            <a:spLocks noChangeShapeType="1"/>
          </p:cNvSpPr>
          <p:nvPr/>
        </p:nvSpPr>
        <p:spPr bwMode="auto">
          <a:xfrm>
            <a:off x="1501775" y="4491219"/>
            <a:ext cx="22225" cy="0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31" name="Line 31"/>
          <p:cNvSpPr>
            <a:spLocks noChangeShapeType="1"/>
          </p:cNvSpPr>
          <p:nvPr/>
        </p:nvSpPr>
        <p:spPr bwMode="auto">
          <a:xfrm>
            <a:off x="1501775" y="4461056"/>
            <a:ext cx="22225" cy="0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32" name="Line 32"/>
          <p:cNvSpPr>
            <a:spLocks noChangeShapeType="1"/>
          </p:cNvSpPr>
          <p:nvPr/>
        </p:nvSpPr>
        <p:spPr bwMode="auto">
          <a:xfrm>
            <a:off x="1501775" y="4438831"/>
            <a:ext cx="22225" cy="0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33" name="Line 33"/>
          <p:cNvSpPr>
            <a:spLocks noChangeShapeType="1"/>
          </p:cNvSpPr>
          <p:nvPr/>
        </p:nvSpPr>
        <p:spPr bwMode="auto">
          <a:xfrm>
            <a:off x="1501775" y="4416606"/>
            <a:ext cx="22225" cy="0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34" name="Line 34"/>
          <p:cNvSpPr>
            <a:spLocks noChangeShapeType="1"/>
          </p:cNvSpPr>
          <p:nvPr/>
        </p:nvSpPr>
        <p:spPr bwMode="auto">
          <a:xfrm>
            <a:off x="1501775" y="4264206"/>
            <a:ext cx="22225" cy="0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35" name="Line 35"/>
          <p:cNvSpPr>
            <a:spLocks noChangeShapeType="1"/>
          </p:cNvSpPr>
          <p:nvPr/>
        </p:nvSpPr>
        <p:spPr bwMode="auto">
          <a:xfrm>
            <a:off x="1501775" y="4181656"/>
            <a:ext cx="22225" cy="0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36" name="Line 36"/>
          <p:cNvSpPr>
            <a:spLocks noChangeShapeType="1"/>
          </p:cNvSpPr>
          <p:nvPr/>
        </p:nvSpPr>
        <p:spPr bwMode="auto">
          <a:xfrm>
            <a:off x="1501775" y="4121331"/>
            <a:ext cx="22225" cy="0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37" name="Line 37"/>
          <p:cNvSpPr>
            <a:spLocks noChangeShapeType="1"/>
          </p:cNvSpPr>
          <p:nvPr/>
        </p:nvSpPr>
        <p:spPr bwMode="auto">
          <a:xfrm>
            <a:off x="1501775" y="4075294"/>
            <a:ext cx="22225" cy="0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38" name="Line 38"/>
          <p:cNvSpPr>
            <a:spLocks noChangeShapeType="1"/>
          </p:cNvSpPr>
          <p:nvPr/>
        </p:nvSpPr>
        <p:spPr bwMode="auto">
          <a:xfrm>
            <a:off x="1501775" y="4030844"/>
            <a:ext cx="22225" cy="0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39" name="Line 39"/>
          <p:cNvSpPr>
            <a:spLocks noChangeShapeType="1"/>
          </p:cNvSpPr>
          <p:nvPr/>
        </p:nvSpPr>
        <p:spPr bwMode="auto">
          <a:xfrm>
            <a:off x="1501775" y="4000681"/>
            <a:ext cx="22225" cy="0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40" name="Line 40"/>
          <p:cNvSpPr>
            <a:spLocks noChangeShapeType="1"/>
          </p:cNvSpPr>
          <p:nvPr/>
        </p:nvSpPr>
        <p:spPr bwMode="auto">
          <a:xfrm>
            <a:off x="1501775" y="3970519"/>
            <a:ext cx="22225" cy="0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41" name="Line 41"/>
          <p:cNvSpPr>
            <a:spLocks noChangeShapeType="1"/>
          </p:cNvSpPr>
          <p:nvPr/>
        </p:nvSpPr>
        <p:spPr bwMode="auto">
          <a:xfrm>
            <a:off x="1501775" y="3946706"/>
            <a:ext cx="22225" cy="0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42" name="Line 42"/>
          <p:cNvSpPr>
            <a:spLocks noChangeShapeType="1"/>
          </p:cNvSpPr>
          <p:nvPr/>
        </p:nvSpPr>
        <p:spPr bwMode="auto">
          <a:xfrm>
            <a:off x="1501775" y="3924481"/>
            <a:ext cx="22225" cy="0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43" name="Line 43"/>
          <p:cNvSpPr>
            <a:spLocks noChangeShapeType="1"/>
          </p:cNvSpPr>
          <p:nvPr/>
        </p:nvSpPr>
        <p:spPr bwMode="auto">
          <a:xfrm>
            <a:off x="1501775" y="3773669"/>
            <a:ext cx="22225" cy="0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44" name="Line 44"/>
          <p:cNvSpPr>
            <a:spLocks noChangeShapeType="1"/>
          </p:cNvSpPr>
          <p:nvPr/>
        </p:nvSpPr>
        <p:spPr bwMode="auto">
          <a:xfrm>
            <a:off x="1501775" y="3691119"/>
            <a:ext cx="22225" cy="0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45" name="Line 45"/>
          <p:cNvSpPr>
            <a:spLocks noChangeShapeType="1"/>
          </p:cNvSpPr>
          <p:nvPr/>
        </p:nvSpPr>
        <p:spPr bwMode="auto">
          <a:xfrm>
            <a:off x="1501775" y="3630794"/>
            <a:ext cx="22225" cy="0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46" name="Line 46"/>
          <p:cNvSpPr>
            <a:spLocks noChangeShapeType="1"/>
          </p:cNvSpPr>
          <p:nvPr/>
        </p:nvSpPr>
        <p:spPr bwMode="auto">
          <a:xfrm>
            <a:off x="1501775" y="3584756"/>
            <a:ext cx="22225" cy="0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47" name="Line 47"/>
          <p:cNvSpPr>
            <a:spLocks noChangeShapeType="1"/>
          </p:cNvSpPr>
          <p:nvPr/>
        </p:nvSpPr>
        <p:spPr bwMode="auto">
          <a:xfrm>
            <a:off x="1501775" y="3540306"/>
            <a:ext cx="22225" cy="0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48" name="Line 48"/>
          <p:cNvSpPr>
            <a:spLocks noChangeShapeType="1"/>
          </p:cNvSpPr>
          <p:nvPr/>
        </p:nvSpPr>
        <p:spPr bwMode="auto">
          <a:xfrm>
            <a:off x="1501775" y="3510144"/>
            <a:ext cx="22225" cy="0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49" name="Line 49"/>
          <p:cNvSpPr>
            <a:spLocks noChangeShapeType="1"/>
          </p:cNvSpPr>
          <p:nvPr/>
        </p:nvSpPr>
        <p:spPr bwMode="auto">
          <a:xfrm>
            <a:off x="1501775" y="3478394"/>
            <a:ext cx="22225" cy="0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50" name="Line 50"/>
          <p:cNvSpPr>
            <a:spLocks noChangeShapeType="1"/>
          </p:cNvSpPr>
          <p:nvPr/>
        </p:nvSpPr>
        <p:spPr bwMode="auto">
          <a:xfrm>
            <a:off x="1501775" y="3456169"/>
            <a:ext cx="22225" cy="0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51" name="Line 51"/>
          <p:cNvSpPr>
            <a:spLocks noChangeShapeType="1"/>
          </p:cNvSpPr>
          <p:nvPr/>
        </p:nvSpPr>
        <p:spPr bwMode="auto">
          <a:xfrm>
            <a:off x="1501775" y="3433944"/>
            <a:ext cx="22225" cy="0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52" name="Line 52"/>
          <p:cNvSpPr>
            <a:spLocks noChangeShapeType="1"/>
          </p:cNvSpPr>
          <p:nvPr/>
        </p:nvSpPr>
        <p:spPr bwMode="auto">
          <a:xfrm>
            <a:off x="1501775" y="3283131"/>
            <a:ext cx="22225" cy="0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53" name="Line 53"/>
          <p:cNvSpPr>
            <a:spLocks noChangeShapeType="1"/>
          </p:cNvSpPr>
          <p:nvPr/>
        </p:nvSpPr>
        <p:spPr bwMode="auto">
          <a:xfrm>
            <a:off x="1501775" y="3198994"/>
            <a:ext cx="22225" cy="0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54" name="Line 54"/>
          <p:cNvSpPr>
            <a:spLocks noChangeShapeType="1"/>
          </p:cNvSpPr>
          <p:nvPr/>
        </p:nvSpPr>
        <p:spPr bwMode="auto">
          <a:xfrm>
            <a:off x="1501775" y="3138669"/>
            <a:ext cx="22225" cy="0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55" name="Line 55"/>
          <p:cNvSpPr>
            <a:spLocks noChangeShapeType="1"/>
          </p:cNvSpPr>
          <p:nvPr/>
        </p:nvSpPr>
        <p:spPr bwMode="auto">
          <a:xfrm>
            <a:off x="1501775" y="3094219"/>
            <a:ext cx="22225" cy="0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56" name="Line 56"/>
          <p:cNvSpPr>
            <a:spLocks noChangeShapeType="1"/>
          </p:cNvSpPr>
          <p:nvPr/>
        </p:nvSpPr>
        <p:spPr bwMode="auto">
          <a:xfrm>
            <a:off x="1501775" y="3048181"/>
            <a:ext cx="22225" cy="0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57" name="Line 57"/>
          <p:cNvSpPr>
            <a:spLocks noChangeShapeType="1"/>
          </p:cNvSpPr>
          <p:nvPr/>
        </p:nvSpPr>
        <p:spPr bwMode="auto">
          <a:xfrm>
            <a:off x="1501775" y="3018019"/>
            <a:ext cx="22225" cy="0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58" name="Line 58"/>
          <p:cNvSpPr>
            <a:spLocks noChangeShapeType="1"/>
          </p:cNvSpPr>
          <p:nvPr/>
        </p:nvSpPr>
        <p:spPr bwMode="auto">
          <a:xfrm>
            <a:off x="1501775" y="2987856"/>
            <a:ext cx="22225" cy="0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59" name="Line 59"/>
          <p:cNvSpPr>
            <a:spLocks noChangeShapeType="1"/>
          </p:cNvSpPr>
          <p:nvPr/>
        </p:nvSpPr>
        <p:spPr bwMode="auto">
          <a:xfrm>
            <a:off x="1501775" y="2965631"/>
            <a:ext cx="22225" cy="0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60" name="Line 60"/>
          <p:cNvSpPr>
            <a:spLocks noChangeShapeType="1"/>
          </p:cNvSpPr>
          <p:nvPr/>
        </p:nvSpPr>
        <p:spPr bwMode="auto">
          <a:xfrm>
            <a:off x="1501775" y="2943406"/>
            <a:ext cx="22225" cy="0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61" name="Line 61"/>
          <p:cNvSpPr>
            <a:spLocks noChangeShapeType="1"/>
          </p:cNvSpPr>
          <p:nvPr/>
        </p:nvSpPr>
        <p:spPr bwMode="auto">
          <a:xfrm>
            <a:off x="1501775" y="2791006"/>
            <a:ext cx="22225" cy="0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62" name="Line 62"/>
          <p:cNvSpPr>
            <a:spLocks noChangeShapeType="1"/>
          </p:cNvSpPr>
          <p:nvPr/>
        </p:nvSpPr>
        <p:spPr bwMode="auto">
          <a:xfrm>
            <a:off x="1501775" y="2708456"/>
            <a:ext cx="22225" cy="0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63" name="Line 63"/>
          <p:cNvSpPr>
            <a:spLocks noChangeShapeType="1"/>
          </p:cNvSpPr>
          <p:nvPr/>
        </p:nvSpPr>
        <p:spPr bwMode="auto">
          <a:xfrm>
            <a:off x="1501775" y="2648131"/>
            <a:ext cx="22225" cy="0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64" name="Line 64"/>
          <p:cNvSpPr>
            <a:spLocks noChangeShapeType="1"/>
          </p:cNvSpPr>
          <p:nvPr/>
        </p:nvSpPr>
        <p:spPr bwMode="auto">
          <a:xfrm>
            <a:off x="1501775" y="2602094"/>
            <a:ext cx="22225" cy="0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65" name="Line 65"/>
          <p:cNvSpPr>
            <a:spLocks noChangeShapeType="1"/>
          </p:cNvSpPr>
          <p:nvPr/>
        </p:nvSpPr>
        <p:spPr bwMode="auto">
          <a:xfrm>
            <a:off x="1501775" y="2557644"/>
            <a:ext cx="22225" cy="0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66" name="Line 66"/>
          <p:cNvSpPr>
            <a:spLocks noChangeShapeType="1"/>
          </p:cNvSpPr>
          <p:nvPr/>
        </p:nvSpPr>
        <p:spPr bwMode="auto">
          <a:xfrm>
            <a:off x="1501775" y="2527481"/>
            <a:ext cx="22225" cy="0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67" name="Line 67"/>
          <p:cNvSpPr>
            <a:spLocks noChangeShapeType="1"/>
          </p:cNvSpPr>
          <p:nvPr/>
        </p:nvSpPr>
        <p:spPr bwMode="auto">
          <a:xfrm>
            <a:off x="1501775" y="2497319"/>
            <a:ext cx="22225" cy="0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68" name="Line 68"/>
          <p:cNvSpPr>
            <a:spLocks noChangeShapeType="1"/>
          </p:cNvSpPr>
          <p:nvPr/>
        </p:nvSpPr>
        <p:spPr bwMode="auto">
          <a:xfrm>
            <a:off x="1501775" y="2475094"/>
            <a:ext cx="22225" cy="0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69" name="Line 69"/>
          <p:cNvSpPr>
            <a:spLocks noChangeShapeType="1"/>
          </p:cNvSpPr>
          <p:nvPr/>
        </p:nvSpPr>
        <p:spPr bwMode="auto">
          <a:xfrm>
            <a:off x="1501775" y="2451281"/>
            <a:ext cx="22225" cy="0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70" name="Line 70"/>
          <p:cNvSpPr>
            <a:spLocks noChangeShapeType="1"/>
          </p:cNvSpPr>
          <p:nvPr/>
        </p:nvSpPr>
        <p:spPr bwMode="auto">
          <a:xfrm>
            <a:off x="1501775" y="2300469"/>
            <a:ext cx="22225" cy="0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71" name="Line 71"/>
          <p:cNvSpPr>
            <a:spLocks noChangeShapeType="1"/>
          </p:cNvSpPr>
          <p:nvPr/>
        </p:nvSpPr>
        <p:spPr bwMode="auto">
          <a:xfrm>
            <a:off x="1501775" y="2217919"/>
            <a:ext cx="22225" cy="0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72" name="Line 72"/>
          <p:cNvSpPr>
            <a:spLocks noChangeShapeType="1"/>
          </p:cNvSpPr>
          <p:nvPr/>
        </p:nvSpPr>
        <p:spPr bwMode="auto">
          <a:xfrm>
            <a:off x="1501775" y="2157594"/>
            <a:ext cx="22225" cy="0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73" name="Line 73"/>
          <p:cNvSpPr>
            <a:spLocks noChangeShapeType="1"/>
          </p:cNvSpPr>
          <p:nvPr/>
        </p:nvSpPr>
        <p:spPr bwMode="auto">
          <a:xfrm>
            <a:off x="1501775" y="2111556"/>
            <a:ext cx="22225" cy="0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74" name="Line 74"/>
          <p:cNvSpPr>
            <a:spLocks noChangeShapeType="1"/>
          </p:cNvSpPr>
          <p:nvPr/>
        </p:nvSpPr>
        <p:spPr bwMode="auto">
          <a:xfrm>
            <a:off x="1501775" y="2067106"/>
            <a:ext cx="22225" cy="0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75" name="Line 75"/>
          <p:cNvSpPr>
            <a:spLocks noChangeShapeType="1"/>
          </p:cNvSpPr>
          <p:nvPr/>
        </p:nvSpPr>
        <p:spPr bwMode="auto">
          <a:xfrm>
            <a:off x="1501775" y="2036944"/>
            <a:ext cx="22225" cy="0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76" name="Line 76"/>
          <p:cNvSpPr>
            <a:spLocks noChangeShapeType="1"/>
          </p:cNvSpPr>
          <p:nvPr/>
        </p:nvSpPr>
        <p:spPr bwMode="auto">
          <a:xfrm>
            <a:off x="1501775" y="2006781"/>
            <a:ext cx="22225" cy="0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77" name="Line 77"/>
          <p:cNvSpPr>
            <a:spLocks noChangeShapeType="1"/>
          </p:cNvSpPr>
          <p:nvPr/>
        </p:nvSpPr>
        <p:spPr bwMode="auto">
          <a:xfrm>
            <a:off x="1501775" y="1982969"/>
            <a:ext cx="22225" cy="0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78" name="Line 78"/>
          <p:cNvSpPr>
            <a:spLocks noChangeShapeType="1"/>
          </p:cNvSpPr>
          <p:nvPr/>
        </p:nvSpPr>
        <p:spPr bwMode="auto">
          <a:xfrm>
            <a:off x="1501775" y="1960744"/>
            <a:ext cx="22225" cy="0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79" name="Line 79"/>
          <p:cNvSpPr>
            <a:spLocks noChangeShapeType="1"/>
          </p:cNvSpPr>
          <p:nvPr/>
        </p:nvSpPr>
        <p:spPr bwMode="auto">
          <a:xfrm>
            <a:off x="1501775" y="1809931"/>
            <a:ext cx="22225" cy="0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80" name="Line 80"/>
          <p:cNvSpPr>
            <a:spLocks noChangeShapeType="1"/>
          </p:cNvSpPr>
          <p:nvPr/>
        </p:nvSpPr>
        <p:spPr bwMode="auto">
          <a:xfrm>
            <a:off x="1501775" y="1727381"/>
            <a:ext cx="22225" cy="0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81" name="Line 81"/>
          <p:cNvSpPr>
            <a:spLocks noChangeShapeType="1"/>
          </p:cNvSpPr>
          <p:nvPr/>
        </p:nvSpPr>
        <p:spPr bwMode="auto">
          <a:xfrm>
            <a:off x="1501775" y="1665469"/>
            <a:ext cx="22225" cy="0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82" name="Line 82"/>
          <p:cNvSpPr>
            <a:spLocks noChangeShapeType="1"/>
          </p:cNvSpPr>
          <p:nvPr/>
        </p:nvSpPr>
        <p:spPr bwMode="auto">
          <a:xfrm>
            <a:off x="1501775" y="1621019"/>
            <a:ext cx="22225" cy="0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83" name="Line 83"/>
          <p:cNvSpPr>
            <a:spLocks noChangeShapeType="1"/>
          </p:cNvSpPr>
          <p:nvPr/>
        </p:nvSpPr>
        <p:spPr bwMode="auto">
          <a:xfrm>
            <a:off x="1501775" y="1574981"/>
            <a:ext cx="22225" cy="0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84" name="Line 84"/>
          <p:cNvSpPr>
            <a:spLocks noChangeShapeType="1"/>
          </p:cNvSpPr>
          <p:nvPr/>
        </p:nvSpPr>
        <p:spPr bwMode="auto">
          <a:xfrm>
            <a:off x="1501775" y="1544819"/>
            <a:ext cx="22225" cy="0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85" name="Line 85"/>
          <p:cNvSpPr>
            <a:spLocks noChangeShapeType="1"/>
          </p:cNvSpPr>
          <p:nvPr/>
        </p:nvSpPr>
        <p:spPr bwMode="auto">
          <a:xfrm>
            <a:off x="1501775" y="1514656"/>
            <a:ext cx="22225" cy="0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86" name="Line 86"/>
          <p:cNvSpPr>
            <a:spLocks noChangeShapeType="1"/>
          </p:cNvSpPr>
          <p:nvPr/>
        </p:nvSpPr>
        <p:spPr bwMode="auto">
          <a:xfrm>
            <a:off x="1501775" y="1492431"/>
            <a:ext cx="22225" cy="0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87" name="Line 87"/>
          <p:cNvSpPr>
            <a:spLocks noChangeShapeType="1"/>
          </p:cNvSpPr>
          <p:nvPr/>
        </p:nvSpPr>
        <p:spPr bwMode="auto">
          <a:xfrm>
            <a:off x="1501775" y="1470206"/>
            <a:ext cx="22225" cy="0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88" name="Line 88"/>
          <p:cNvSpPr>
            <a:spLocks noChangeShapeType="1"/>
          </p:cNvSpPr>
          <p:nvPr/>
        </p:nvSpPr>
        <p:spPr bwMode="auto">
          <a:xfrm>
            <a:off x="1493838" y="5397681"/>
            <a:ext cx="30162" cy="0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89" name="Line 89"/>
          <p:cNvSpPr>
            <a:spLocks noChangeShapeType="1"/>
          </p:cNvSpPr>
          <p:nvPr/>
        </p:nvSpPr>
        <p:spPr bwMode="auto">
          <a:xfrm>
            <a:off x="1493838" y="4907144"/>
            <a:ext cx="30162" cy="0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90" name="Line 90"/>
          <p:cNvSpPr>
            <a:spLocks noChangeShapeType="1"/>
          </p:cNvSpPr>
          <p:nvPr/>
        </p:nvSpPr>
        <p:spPr bwMode="auto">
          <a:xfrm>
            <a:off x="1493838" y="4416606"/>
            <a:ext cx="30162" cy="0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91" name="Line 91"/>
          <p:cNvSpPr>
            <a:spLocks noChangeShapeType="1"/>
          </p:cNvSpPr>
          <p:nvPr/>
        </p:nvSpPr>
        <p:spPr bwMode="auto">
          <a:xfrm>
            <a:off x="1493838" y="3924481"/>
            <a:ext cx="30162" cy="0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92" name="Line 92"/>
          <p:cNvSpPr>
            <a:spLocks noChangeShapeType="1"/>
          </p:cNvSpPr>
          <p:nvPr/>
        </p:nvSpPr>
        <p:spPr bwMode="auto">
          <a:xfrm>
            <a:off x="1493838" y="3433944"/>
            <a:ext cx="30162" cy="0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93" name="Line 93"/>
          <p:cNvSpPr>
            <a:spLocks noChangeShapeType="1"/>
          </p:cNvSpPr>
          <p:nvPr/>
        </p:nvSpPr>
        <p:spPr bwMode="auto">
          <a:xfrm>
            <a:off x="1493838" y="2943406"/>
            <a:ext cx="30162" cy="0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94" name="Line 94"/>
          <p:cNvSpPr>
            <a:spLocks noChangeShapeType="1"/>
          </p:cNvSpPr>
          <p:nvPr/>
        </p:nvSpPr>
        <p:spPr bwMode="auto">
          <a:xfrm>
            <a:off x="1493838" y="2451281"/>
            <a:ext cx="30162" cy="0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95" name="Line 95"/>
          <p:cNvSpPr>
            <a:spLocks noChangeShapeType="1"/>
          </p:cNvSpPr>
          <p:nvPr/>
        </p:nvSpPr>
        <p:spPr bwMode="auto">
          <a:xfrm>
            <a:off x="1493838" y="1960744"/>
            <a:ext cx="30162" cy="0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96" name="Line 96"/>
          <p:cNvSpPr>
            <a:spLocks noChangeShapeType="1"/>
          </p:cNvSpPr>
          <p:nvPr/>
        </p:nvSpPr>
        <p:spPr bwMode="auto">
          <a:xfrm>
            <a:off x="1493838" y="1470206"/>
            <a:ext cx="30162" cy="0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97" name="Line 97"/>
          <p:cNvSpPr>
            <a:spLocks noChangeShapeType="1"/>
          </p:cNvSpPr>
          <p:nvPr/>
        </p:nvSpPr>
        <p:spPr bwMode="auto">
          <a:xfrm>
            <a:off x="1524000" y="5397681"/>
            <a:ext cx="6102350" cy="0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98" name="Line 98"/>
          <p:cNvSpPr>
            <a:spLocks noChangeShapeType="1"/>
          </p:cNvSpPr>
          <p:nvPr/>
        </p:nvSpPr>
        <p:spPr bwMode="auto">
          <a:xfrm flipV="1">
            <a:off x="1524000" y="5375456"/>
            <a:ext cx="0" cy="44450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99" name="Line 99"/>
          <p:cNvSpPr>
            <a:spLocks noChangeShapeType="1"/>
          </p:cNvSpPr>
          <p:nvPr/>
        </p:nvSpPr>
        <p:spPr bwMode="auto">
          <a:xfrm flipV="1">
            <a:off x="1524000" y="5397681"/>
            <a:ext cx="0" cy="30163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00" name="Rectangle 100"/>
          <p:cNvSpPr>
            <a:spLocks noChangeArrowheads="1"/>
          </p:cNvSpPr>
          <p:nvPr/>
        </p:nvSpPr>
        <p:spPr bwMode="auto">
          <a:xfrm>
            <a:off x="1290638" y="5294494"/>
            <a:ext cx="84137" cy="18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de-DE" sz="1200" i="0">
                <a:cs typeface="Arial" panose="020B0604020202020204" pitchFamily="34" charset="0"/>
              </a:rPr>
              <a:t>1</a:t>
            </a:r>
          </a:p>
        </p:txBody>
      </p:sp>
      <p:sp>
        <p:nvSpPr>
          <p:cNvPr id="101" name="Rectangle 101"/>
          <p:cNvSpPr>
            <a:spLocks noChangeArrowheads="1"/>
          </p:cNvSpPr>
          <p:nvPr/>
        </p:nvSpPr>
        <p:spPr bwMode="auto">
          <a:xfrm>
            <a:off x="1198563" y="4337231"/>
            <a:ext cx="225425" cy="18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de-DE" sz="1200" i="0">
                <a:cs typeface="Arial" panose="020B0604020202020204" pitchFamily="34" charset="0"/>
              </a:rPr>
              <a:t>10</a:t>
            </a:r>
            <a:r>
              <a:rPr lang="de-DE" sz="1200" i="0" baseline="30000">
                <a:cs typeface="Arial" panose="020B0604020202020204" pitchFamily="34" charset="0"/>
              </a:rPr>
              <a:t>2</a:t>
            </a:r>
          </a:p>
        </p:txBody>
      </p:sp>
      <p:sp>
        <p:nvSpPr>
          <p:cNvPr id="102" name="Rectangle 102"/>
          <p:cNvSpPr>
            <a:spLocks noChangeArrowheads="1"/>
          </p:cNvSpPr>
          <p:nvPr/>
        </p:nvSpPr>
        <p:spPr bwMode="auto">
          <a:xfrm>
            <a:off x="1198563" y="3345044"/>
            <a:ext cx="225425" cy="18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de-DE" sz="1200" i="0">
                <a:cs typeface="Arial" panose="020B0604020202020204" pitchFamily="34" charset="0"/>
              </a:rPr>
              <a:t>10</a:t>
            </a:r>
            <a:r>
              <a:rPr lang="de-DE" sz="1200" i="0" baseline="30000">
                <a:cs typeface="Arial" panose="020B0604020202020204" pitchFamily="34" charset="0"/>
              </a:rPr>
              <a:t>4</a:t>
            </a:r>
          </a:p>
        </p:txBody>
      </p:sp>
      <p:sp>
        <p:nvSpPr>
          <p:cNvPr id="103" name="Rectangle 103"/>
          <p:cNvSpPr>
            <a:spLocks noChangeArrowheads="1"/>
          </p:cNvSpPr>
          <p:nvPr/>
        </p:nvSpPr>
        <p:spPr bwMode="auto">
          <a:xfrm>
            <a:off x="1198563" y="2408419"/>
            <a:ext cx="225425" cy="18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de-DE" sz="1200" i="0">
                <a:cs typeface="Arial" panose="020B0604020202020204" pitchFamily="34" charset="0"/>
              </a:rPr>
              <a:t>10</a:t>
            </a:r>
            <a:r>
              <a:rPr lang="de-DE" sz="1200" i="0" baseline="30000">
                <a:cs typeface="Arial" panose="020B0604020202020204" pitchFamily="34" charset="0"/>
              </a:rPr>
              <a:t>6</a:t>
            </a:r>
          </a:p>
        </p:txBody>
      </p:sp>
      <p:sp>
        <p:nvSpPr>
          <p:cNvPr id="104" name="Rectangle 104"/>
          <p:cNvSpPr>
            <a:spLocks noChangeArrowheads="1"/>
          </p:cNvSpPr>
          <p:nvPr/>
        </p:nvSpPr>
        <p:spPr bwMode="auto">
          <a:xfrm>
            <a:off x="1198563" y="1427344"/>
            <a:ext cx="225425" cy="18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de-DE" sz="1200" i="0">
                <a:cs typeface="Arial" panose="020B0604020202020204" pitchFamily="34" charset="0"/>
              </a:rPr>
              <a:t>10</a:t>
            </a:r>
            <a:r>
              <a:rPr lang="de-DE" sz="1200" i="0" baseline="30000">
                <a:cs typeface="Arial" panose="020B0604020202020204" pitchFamily="34" charset="0"/>
              </a:rPr>
              <a:t>8</a:t>
            </a:r>
          </a:p>
        </p:txBody>
      </p:sp>
      <p:sp>
        <p:nvSpPr>
          <p:cNvPr id="105" name="Rectangle 105"/>
          <p:cNvSpPr>
            <a:spLocks noChangeArrowheads="1"/>
          </p:cNvSpPr>
          <p:nvPr/>
        </p:nvSpPr>
        <p:spPr bwMode="auto">
          <a:xfrm>
            <a:off x="2862263" y="5483406"/>
            <a:ext cx="431800" cy="18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de-DE" sz="1200" i="0">
                <a:cs typeface="Arial" panose="020B0604020202020204" pitchFamily="34" charset="0"/>
              </a:rPr>
              <a:t>1 kWh</a:t>
            </a:r>
          </a:p>
        </p:txBody>
      </p:sp>
      <p:sp>
        <p:nvSpPr>
          <p:cNvPr id="106" name="Rectangle 106"/>
          <p:cNvSpPr>
            <a:spLocks noChangeArrowheads="1"/>
          </p:cNvSpPr>
          <p:nvPr/>
        </p:nvSpPr>
        <p:spPr bwMode="auto">
          <a:xfrm>
            <a:off x="4340225" y="5483406"/>
            <a:ext cx="482600" cy="18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de-DE" sz="1200" i="0">
                <a:cs typeface="Arial" panose="020B0604020202020204" pitchFamily="34" charset="0"/>
              </a:rPr>
              <a:t>1 MWh</a:t>
            </a:r>
          </a:p>
        </p:txBody>
      </p:sp>
      <p:sp>
        <p:nvSpPr>
          <p:cNvPr id="107" name="Rectangle 107"/>
          <p:cNvSpPr>
            <a:spLocks noChangeArrowheads="1"/>
          </p:cNvSpPr>
          <p:nvPr/>
        </p:nvSpPr>
        <p:spPr bwMode="auto">
          <a:xfrm>
            <a:off x="5880100" y="5483406"/>
            <a:ext cx="474663" cy="18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de-DE" sz="1200" i="0">
                <a:cs typeface="Arial" panose="020B0604020202020204" pitchFamily="34" charset="0"/>
              </a:rPr>
              <a:t>1 GWh</a:t>
            </a:r>
          </a:p>
        </p:txBody>
      </p:sp>
      <p:sp>
        <p:nvSpPr>
          <p:cNvPr id="108" name="Rectangle 108"/>
          <p:cNvSpPr>
            <a:spLocks noChangeArrowheads="1"/>
          </p:cNvSpPr>
          <p:nvPr/>
        </p:nvSpPr>
        <p:spPr bwMode="auto">
          <a:xfrm>
            <a:off x="7396163" y="5483406"/>
            <a:ext cx="449262" cy="18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de-DE" sz="1200" i="0">
                <a:cs typeface="Arial" panose="020B0604020202020204" pitchFamily="34" charset="0"/>
              </a:rPr>
              <a:t>1 TWh</a:t>
            </a:r>
          </a:p>
        </p:txBody>
      </p:sp>
      <p:sp>
        <p:nvSpPr>
          <p:cNvPr id="109" name="Text Box 109"/>
          <p:cNvSpPr txBox="1">
            <a:spLocks noChangeArrowheads="1"/>
          </p:cNvSpPr>
          <p:nvPr/>
        </p:nvSpPr>
        <p:spPr bwMode="auto">
          <a:xfrm>
            <a:off x="3868738" y="5738994"/>
            <a:ext cx="162083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de-DE" sz="1400" b="1" i="0">
                <a:cs typeface="Arial" panose="020B0604020202020204" pitchFamily="34" charset="0"/>
              </a:rPr>
              <a:t>typical size scale</a:t>
            </a:r>
          </a:p>
        </p:txBody>
      </p:sp>
      <p:sp>
        <p:nvSpPr>
          <p:cNvPr id="110" name="Text Box 110"/>
          <p:cNvSpPr txBox="1">
            <a:spLocks noChangeArrowheads="1"/>
          </p:cNvSpPr>
          <p:nvPr/>
        </p:nvSpPr>
        <p:spPr bwMode="auto">
          <a:xfrm rot="16200000">
            <a:off x="-248444" y="3304563"/>
            <a:ext cx="191611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de-DE" sz="1400" b="1" i="0">
                <a:cs typeface="Arial" panose="020B0604020202020204" pitchFamily="34" charset="0"/>
              </a:rPr>
              <a:t>typical time scale [s]</a:t>
            </a:r>
          </a:p>
        </p:txBody>
      </p:sp>
      <p:sp>
        <p:nvSpPr>
          <p:cNvPr id="111" name="Line 111"/>
          <p:cNvSpPr>
            <a:spLocks noChangeShapeType="1"/>
          </p:cNvSpPr>
          <p:nvPr/>
        </p:nvSpPr>
        <p:spPr bwMode="auto">
          <a:xfrm>
            <a:off x="1511300" y="3649844"/>
            <a:ext cx="6102350" cy="0"/>
          </a:xfrm>
          <a:prstGeom prst="line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12" name="Line 112"/>
          <p:cNvSpPr>
            <a:spLocks noChangeShapeType="1"/>
          </p:cNvSpPr>
          <p:nvPr/>
        </p:nvSpPr>
        <p:spPr bwMode="auto">
          <a:xfrm>
            <a:off x="1524000" y="2975156"/>
            <a:ext cx="6102350" cy="0"/>
          </a:xfrm>
          <a:prstGeom prst="line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13" name="Line 113"/>
          <p:cNvSpPr>
            <a:spLocks noChangeShapeType="1"/>
          </p:cNvSpPr>
          <p:nvPr/>
        </p:nvSpPr>
        <p:spPr bwMode="auto">
          <a:xfrm>
            <a:off x="1528763" y="1706744"/>
            <a:ext cx="6102350" cy="0"/>
          </a:xfrm>
          <a:prstGeom prst="line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14" name="Text Box 114"/>
          <p:cNvSpPr txBox="1">
            <a:spLocks noChangeArrowheads="1"/>
          </p:cNvSpPr>
          <p:nvPr/>
        </p:nvSpPr>
        <p:spPr bwMode="auto">
          <a:xfrm>
            <a:off x="7575550" y="3492681"/>
            <a:ext cx="614363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de-DE" sz="1200" i="0">
                <a:cs typeface="Arial" panose="020B0604020202020204" pitchFamily="34" charset="0"/>
              </a:rPr>
              <a:t>1 hour</a:t>
            </a:r>
          </a:p>
        </p:txBody>
      </p:sp>
      <p:sp>
        <p:nvSpPr>
          <p:cNvPr id="115" name="Text Box 115"/>
          <p:cNvSpPr txBox="1">
            <a:spLocks noChangeArrowheads="1"/>
          </p:cNvSpPr>
          <p:nvPr/>
        </p:nvSpPr>
        <p:spPr bwMode="auto">
          <a:xfrm>
            <a:off x="7575550" y="1562281"/>
            <a:ext cx="606425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de-DE" sz="1200" i="0">
                <a:cs typeface="Arial" panose="020B0604020202020204" pitchFamily="34" charset="0"/>
              </a:rPr>
              <a:t>1 year</a:t>
            </a:r>
          </a:p>
        </p:txBody>
      </p:sp>
      <p:sp>
        <p:nvSpPr>
          <p:cNvPr id="116" name="Text Box 116"/>
          <p:cNvSpPr txBox="1">
            <a:spLocks noChangeArrowheads="1"/>
          </p:cNvSpPr>
          <p:nvPr/>
        </p:nvSpPr>
        <p:spPr bwMode="auto">
          <a:xfrm>
            <a:off x="7575550" y="2819581"/>
            <a:ext cx="555625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de-DE" sz="1200" i="0">
                <a:cs typeface="Arial" panose="020B0604020202020204" pitchFamily="34" charset="0"/>
              </a:rPr>
              <a:t>1 day</a:t>
            </a:r>
          </a:p>
        </p:txBody>
      </p:sp>
      <p:sp>
        <p:nvSpPr>
          <p:cNvPr id="117" name="Line 117"/>
          <p:cNvSpPr>
            <a:spLocks noChangeShapeType="1"/>
          </p:cNvSpPr>
          <p:nvPr/>
        </p:nvSpPr>
        <p:spPr bwMode="auto">
          <a:xfrm>
            <a:off x="4575175" y="1476556"/>
            <a:ext cx="0" cy="3927475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18" name="Rectangle 118"/>
          <p:cNvSpPr>
            <a:spLocks noChangeArrowheads="1"/>
          </p:cNvSpPr>
          <p:nvPr/>
        </p:nvSpPr>
        <p:spPr bwMode="auto">
          <a:xfrm>
            <a:off x="1419225" y="5484994"/>
            <a:ext cx="355600" cy="18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de-DE" sz="1200" i="0">
                <a:cs typeface="Arial" panose="020B0604020202020204" pitchFamily="34" charset="0"/>
              </a:rPr>
              <a:t>1 Wh</a:t>
            </a:r>
          </a:p>
        </p:txBody>
      </p:sp>
      <p:sp>
        <p:nvSpPr>
          <p:cNvPr id="119" name="Freeform 119"/>
          <p:cNvSpPr>
            <a:spLocks/>
          </p:cNvSpPr>
          <p:nvPr/>
        </p:nvSpPr>
        <p:spPr bwMode="auto">
          <a:xfrm>
            <a:off x="5613400" y="1420994"/>
            <a:ext cx="2165350" cy="2462212"/>
          </a:xfrm>
          <a:custGeom>
            <a:avLst/>
            <a:gdLst>
              <a:gd name="T0" fmla="*/ 1046163 w 1364"/>
              <a:gd name="T1" fmla="*/ 52387 h 1551"/>
              <a:gd name="T2" fmla="*/ 736600 w 1364"/>
              <a:gd name="T3" fmla="*/ 361950 h 1551"/>
              <a:gd name="T4" fmla="*/ 287338 w 1364"/>
              <a:gd name="T5" fmla="*/ 942975 h 1551"/>
              <a:gd name="T6" fmla="*/ 61913 w 1364"/>
              <a:gd name="T7" fmla="*/ 1455737 h 1551"/>
              <a:gd name="T8" fmla="*/ 15875 w 1364"/>
              <a:gd name="T9" fmla="*/ 1905000 h 1551"/>
              <a:gd name="T10" fmla="*/ 155575 w 1364"/>
              <a:gd name="T11" fmla="*/ 2314575 h 1551"/>
              <a:gd name="T12" fmla="*/ 387350 w 1364"/>
              <a:gd name="T13" fmla="*/ 2432050 h 1551"/>
              <a:gd name="T14" fmla="*/ 776288 w 1364"/>
              <a:gd name="T15" fmla="*/ 2408237 h 1551"/>
              <a:gd name="T16" fmla="*/ 1147763 w 1364"/>
              <a:gd name="T17" fmla="*/ 2112962 h 1551"/>
              <a:gd name="T18" fmla="*/ 1527175 w 1364"/>
              <a:gd name="T19" fmla="*/ 1470025 h 1551"/>
              <a:gd name="T20" fmla="*/ 1822450 w 1364"/>
              <a:gd name="T21" fmla="*/ 811212 h 1551"/>
              <a:gd name="T22" fmla="*/ 2008188 w 1364"/>
              <a:gd name="T23" fmla="*/ 277812 h 1551"/>
              <a:gd name="T24" fmla="*/ 2008188 w 1364"/>
              <a:gd name="T25" fmla="*/ 44450 h 1551"/>
              <a:gd name="T26" fmla="*/ 1046163 w 1364"/>
              <a:gd name="T27" fmla="*/ 52387 h 1551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364" h="1551">
                <a:moveTo>
                  <a:pt x="659" y="33"/>
                </a:moveTo>
                <a:cubicBezTo>
                  <a:pt x="526" y="66"/>
                  <a:pt x="544" y="135"/>
                  <a:pt x="464" y="228"/>
                </a:cubicBezTo>
                <a:cubicBezTo>
                  <a:pt x="384" y="321"/>
                  <a:pt x="252" y="479"/>
                  <a:pt x="181" y="594"/>
                </a:cubicBezTo>
                <a:cubicBezTo>
                  <a:pt x="110" y="709"/>
                  <a:pt x="67" y="816"/>
                  <a:pt x="39" y="917"/>
                </a:cubicBezTo>
                <a:cubicBezTo>
                  <a:pt x="11" y="1018"/>
                  <a:pt x="0" y="1110"/>
                  <a:pt x="10" y="1200"/>
                </a:cubicBezTo>
                <a:cubicBezTo>
                  <a:pt x="20" y="1290"/>
                  <a:pt x="59" y="1403"/>
                  <a:pt x="98" y="1458"/>
                </a:cubicBezTo>
                <a:cubicBezTo>
                  <a:pt x="137" y="1513"/>
                  <a:pt x="179" y="1522"/>
                  <a:pt x="244" y="1532"/>
                </a:cubicBezTo>
                <a:cubicBezTo>
                  <a:pt x="309" y="1542"/>
                  <a:pt x="409" y="1551"/>
                  <a:pt x="489" y="1517"/>
                </a:cubicBezTo>
                <a:cubicBezTo>
                  <a:pt x="569" y="1483"/>
                  <a:pt x="644" y="1429"/>
                  <a:pt x="723" y="1331"/>
                </a:cubicBezTo>
                <a:cubicBezTo>
                  <a:pt x="802" y="1233"/>
                  <a:pt x="891" y="1063"/>
                  <a:pt x="962" y="926"/>
                </a:cubicBezTo>
                <a:cubicBezTo>
                  <a:pt x="1033" y="789"/>
                  <a:pt x="1098" y="636"/>
                  <a:pt x="1148" y="511"/>
                </a:cubicBezTo>
                <a:cubicBezTo>
                  <a:pt x="1198" y="386"/>
                  <a:pt x="1246" y="255"/>
                  <a:pt x="1265" y="175"/>
                </a:cubicBezTo>
                <a:cubicBezTo>
                  <a:pt x="1284" y="95"/>
                  <a:pt x="1364" y="52"/>
                  <a:pt x="1265" y="28"/>
                </a:cubicBezTo>
                <a:cubicBezTo>
                  <a:pt x="1166" y="4"/>
                  <a:pt x="792" y="0"/>
                  <a:pt x="659" y="33"/>
                </a:cubicBezTo>
                <a:close/>
              </a:path>
            </a:pathLst>
          </a:custGeom>
          <a:gradFill rotWithShape="1">
            <a:gsLst>
              <a:gs pos="0">
                <a:srgbClr val="0000FF"/>
              </a:gs>
              <a:gs pos="100000">
                <a:srgbClr val="000076">
                  <a:alpha val="0"/>
                </a:srgbClr>
              </a:gs>
            </a:gsLst>
            <a:path path="rect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20" name="Line 120"/>
          <p:cNvSpPr>
            <a:spLocks noChangeShapeType="1"/>
          </p:cNvSpPr>
          <p:nvPr/>
        </p:nvSpPr>
        <p:spPr bwMode="auto">
          <a:xfrm>
            <a:off x="1525588" y="2254431"/>
            <a:ext cx="6102350" cy="0"/>
          </a:xfrm>
          <a:prstGeom prst="line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21" name="Text Box 121"/>
          <p:cNvSpPr txBox="1">
            <a:spLocks noChangeArrowheads="1"/>
          </p:cNvSpPr>
          <p:nvPr/>
        </p:nvSpPr>
        <p:spPr bwMode="auto">
          <a:xfrm>
            <a:off x="7575550" y="2105206"/>
            <a:ext cx="733425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de-DE" sz="1200" i="0">
                <a:cs typeface="Arial" panose="020B0604020202020204" pitchFamily="34" charset="0"/>
              </a:rPr>
              <a:t>1 month</a:t>
            </a:r>
          </a:p>
        </p:txBody>
      </p:sp>
      <p:sp>
        <p:nvSpPr>
          <p:cNvPr id="122" name="Rectangle 122"/>
          <p:cNvSpPr>
            <a:spLocks noChangeArrowheads="1"/>
          </p:cNvSpPr>
          <p:nvPr/>
        </p:nvSpPr>
        <p:spPr bwMode="auto">
          <a:xfrm>
            <a:off x="4437063" y="1473381"/>
            <a:ext cx="3184525" cy="898525"/>
          </a:xfrm>
          <a:prstGeom prst="rect">
            <a:avLst/>
          </a:prstGeom>
          <a:gradFill rotWithShape="1">
            <a:gsLst>
              <a:gs pos="0">
                <a:srgbClr val="FF0000"/>
              </a:gs>
              <a:gs pos="100000">
                <a:srgbClr val="760000">
                  <a:alpha val="0"/>
                </a:srgbClr>
              </a:gs>
            </a:gsLst>
            <a:path path="rect">
              <a:fillToRect l="100000" b="10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de-DE"/>
          </a:p>
        </p:txBody>
      </p:sp>
      <p:sp>
        <p:nvSpPr>
          <p:cNvPr id="123" name="Oval 123"/>
          <p:cNvSpPr>
            <a:spLocks noChangeArrowheads="1"/>
          </p:cNvSpPr>
          <p:nvPr/>
        </p:nvSpPr>
        <p:spPr bwMode="auto">
          <a:xfrm>
            <a:off x="4718050" y="1930581"/>
            <a:ext cx="2457450" cy="1914525"/>
          </a:xfrm>
          <a:prstGeom prst="ellipse">
            <a:avLst/>
          </a:prstGeom>
          <a:gradFill rotWithShape="1">
            <a:gsLst>
              <a:gs pos="0">
                <a:srgbClr val="FF00FF"/>
              </a:gs>
              <a:gs pos="100000">
                <a:srgbClr val="760076">
                  <a:alpha val="0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de-DE"/>
          </a:p>
        </p:txBody>
      </p:sp>
      <p:sp>
        <p:nvSpPr>
          <p:cNvPr id="124" name="Text Box 124"/>
          <p:cNvSpPr txBox="1">
            <a:spLocks noChangeArrowheads="1"/>
          </p:cNvSpPr>
          <p:nvPr/>
        </p:nvSpPr>
        <p:spPr bwMode="auto">
          <a:xfrm>
            <a:off x="5565775" y="2748144"/>
            <a:ext cx="60642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70195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de-DE" sz="1200" b="1" i="0">
                <a:solidFill>
                  <a:srgbClr val="333333"/>
                </a:solidFill>
                <a:cs typeface="Arial" panose="020B0604020202020204" pitchFamily="34" charset="0"/>
              </a:rPr>
              <a:t>CAES</a:t>
            </a:r>
          </a:p>
        </p:txBody>
      </p:sp>
      <p:sp>
        <p:nvSpPr>
          <p:cNvPr id="125" name="Oval 125"/>
          <p:cNvSpPr>
            <a:spLocks noChangeArrowheads="1"/>
          </p:cNvSpPr>
          <p:nvPr/>
        </p:nvSpPr>
        <p:spPr bwMode="auto">
          <a:xfrm>
            <a:off x="4352925" y="2571931"/>
            <a:ext cx="1581150" cy="1085850"/>
          </a:xfrm>
          <a:prstGeom prst="ellipse">
            <a:avLst/>
          </a:prstGeom>
          <a:gradFill rotWithShape="1">
            <a:gsLst>
              <a:gs pos="0">
                <a:srgbClr val="00FFFF"/>
              </a:gs>
              <a:gs pos="100000">
                <a:srgbClr val="007676">
                  <a:alpha val="0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de-DE"/>
          </a:p>
        </p:txBody>
      </p:sp>
      <p:sp>
        <p:nvSpPr>
          <p:cNvPr id="126" name="Oval 126"/>
          <p:cNvSpPr>
            <a:spLocks noChangeArrowheads="1"/>
          </p:cNvSpPr>
          <p:nvPr/>
        </p:nvSpPr>
        <p:spPr bwMode="auto">
          <a:xfrm>
            <a:off x="2273300" y="2175056"/>
            <a:ext cx="3411538" cy="992188"/>
          </a:xfrm>
          <a:prstGeom prst="ellipse">
            <a:avLst/>
          </a:prstGeom>
          <a:gradFill rotWithShape="1">
            <a:gsLst>
              <a:gs pos="0">
                <a:srgbClr val="006600"/>
              </a:gs>
              <a:gs pos="100000">
                <a:srgbClr val="002F00">
                  <a:alpha val="0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de-DE"/>
          </a:p>
        </p:txBody>
      </p:sp>
      <p:sp>
        <p:nvSpPr>
          <p:cNvPr id="127" name="Oval 127"/>
          <p:cNvSpPr>
            <a:spLocks noChangeArrowheads="1"/>
          </p:cNvSpPr>
          <p:nvPr/>
        </p:nvSpPr>
        <p:spPr bwMode="auto">
          <a:xfrm>
            <a:off x="2862263" y="2341744"/>
            <a:ext cx="1301750" cy="930275"/>
          </a:xfrm>
          <a:prstGeom prst="ellipse">
            <a:avLst/>
          </a:prstGeom>
          <a:gradFill rotWithShape="1">
            <a:gsLst>
              <a:gs pos="0">
                <a:srgbClr val="00FF99"/>
              </a:gs>
              <a:gs pos="100000">
                <a:srgbClr val="007647">
                  <a:alpha val="0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de-DE"/>
          </a:p>
        </p:txBody>
      </p:sp>
      <p:sp>
        <p:nvSpPr>
          <p:cNvPr id="128" name="Oval 128"/>
          <p:cNvSpPr>
            <a:spLocks noChangeArrowheads="1"/>
          </p:cNvSpPr>
          <p:nvPr/>
        </p:nvSpPr>
        <p:spPr bwMode="auto">
          <a:xfrm>
            <a:off x="3473450" y="1832156"/>
            <a:ext cx="1543050" cy="1241425"/>
          </a:xfrm>
          <a:prstGeom prst="ellipse">
            <a:avLst/>
          </a:prstGeom>
          <a:gradFill rotWithShape="1">
            <a:gsLst>
              <a:gs pos="0">
                <a:srgbClr val="FF0000"/>
              </a:gs>
              <a:gs pos="100000">
                <a:srgbClr val="760000">
                  <a:alpha val="0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de-DE"/>
          </a:p>
        </p:txBody>
      </p:sp>
      <p:sp>
        <p:nvSpPr>
          <p:cNvPr id="129" name="Oval 129"/>
          <p:cNvSpPr>
            <a:spLocks noChangeArrowheads="1"/>
          </p:cNvSpPr>
          <p:nvPr/>
        </p:nvSpPr>
        <p:spPr bwMode="auto">
          <a:xfrm>
            <a:off x="1371600" y="2484619"/>
            <a:ext cx="1527175" cy="930275"/>
          </a:xfrm>
          <a:prstGeom prst="ellipse">
            <a:avLst/>
          </a:prstGeom>
          <a:gradFill rotWithShape="1">
            <a:gsLst>
              <a:gs pos="0">
                <a:srgbClr val="00FF99"/>
              </a:gs>
              <a:gs pos="100000">
                <a:srgbClr val="007647">
                  <a:alpha val="0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de-DE"/>
          </a:p>
        </p:txBody>
      </p:sp>
      <p:sp>
        <p:nvSpPr>
          <p:cNvPr id="130" name="Text Box 130"/>
          <p:cNvSpPr txBox="1">
            <a:spLocks noChangeArrowheads="1"/>
          </p:cNvSpPr>
          <p:nvPr/>
        </p:nvSpPr>
        <p:spPr bwMode="auto">
          <a:xfrm>
            <a:off x="6064250" y="2332219"/>
            <a:ext cx="134620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70195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de-DE" sz="1200" b="1" i="0">
                <a:solidFill>
                  <a:srgbClr val="333333"/>
                </a:solidFill>
                <a:cs typeface="Arial" panose="020B0604020202020204" pitchFamily="34" charset="0"/>
              </a:rPr>
              <a:t>(pumped) hydro</a:t>
            </a:r>
          </a:p>
        </p:txBody>
      </p:sp>
      <p:sp>
        <p:nvSpPr>
          <p:cNvPr id="131" name="Text Box 131"/>
          <p:cNvSpPr txBox="1">
            <a:spLocks noChangeArrowheads="1"/>
          </p:cNvSpPr>
          <p:nvPr/>
        </p:nvSpPr>
        <p:spPr bwMode="auto">
          <a:xfrm>
            <a:off x="5803900" y="1459094"/>
            <a:ext cx="17684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70195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de-DE" sz="1200" b="1" i="0">
                <a:solidFill>
                  <a:srgbClr val="333333"/>
                </a:solidFill>
                <a:cs typeface="Arial" panose="020B0604020202020204" pitchFamily="34" charset="0"/>
              </a:rPr>
              <a:t>Chemical compounds</a:t>
            </a:r>
          </a:p>
          <a:p>
            <a:pPr algn="ctr" eaLnBrk="1" hangingPunct="1"/>
            <a:r>
              <a:rPr lang="de-DE" sz="1200" b="1" i="0">
                <a:solidFill>
                  <a:srgbClr val="333333"/>
                </a:solidFill>
                <a:cs typeface="Arial" panose="020B0604020202020204" pitchFamily="34" charset="0"/>
              </a:rPr>
              <a:t>grid scale</a:t>
            </a:r>
          </a:p>
        </p:txBody>
      </p:sp>
      <p:sp>
        <p:nvSpPr>
          <p:cNvPr id="132" name="Text Box 132"/>
          <p:cNvSpPr txBox="1">
            <a:spLocks noChangeArrowheads="1"/>
          </p:cNvSpPr>
          <p:nvPr/>
        </p:nvSpPr>
        <p:spPr bwMode="auto">
          <a:xfrm>
            <a:off x="4592638" y="3013256"/>
            <a:ext cx="10287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70195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de-DE" sz="1200" b="1" i="0">
                <a:solidFill>
                  <a:srgbClr val="333333"/>
                </a:solidFill>
                <a:cs typeface="Arial" panose="020B0604020202020204" pitchFamily="34" charset="0"/>
              </a:rPr>
              <a:t>NaS battery</a:t>
            </a:r>
          </a:p>
        </p:txBody>
      </p:sp>
      <p:sp>
        <p:nvSpPr>
          <p:cNvPr id="133" name="Oval 133"/>
          <p:cNvSpPr>
            <a:spLocks noChangeArrowheads="1"/>
          </p:cNvSpPr>
          <p:nvPr/>
        </p:nvSpPr>
        <p:spPr bwMode="auto">
          <a:xfrm>
            <a:off x="3436938" y="1846444"/>
            <a:ext cx="3136900" cy="1392237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767600">
                  <a:alpha val="0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de-DE"/>
          </a:p>
        </p:txBody>
      </p:sp>
      <p:sp>
        <p:nvSpPr>
          <p:cNvPr id="134" name="Text Box 134"/>
          <p:cNvSpPr txBox="1">
            <a:spLocks noChangeArrowheads="1"/>
          </p:cNvSpPr>
          <p:nvPr/>
        </p:nvSpPr>
        <p:spPr bwMode="auto">
          <a:xfrm>
            <a:off x="4425950" y="2378256"/>
            <a:ext cx="1049338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70195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de-DE" sz="1200" b="1" i="0">
                <a:solidFill>
                  <a:srgbClr val="333333"/>
                </a:solidFill>
                <a:cs typeface="Arial" panose="020B0604020202020204" pitchFamily="34" charset="0"/>
              </a:rPr>
              <a:t>Redox-Flow</a:t>
            </a:r>
          </a:p>
        </p:txBody>
      </p:sp>
      <p:sp>
        <p:nvSpPr>
          <p:cNvPr id="135" name="Text Box 135"/>
          <p:cNvSpPr txBox="1">
            <a:spLocks noChangeArrowheads="1"/>
          </p:cNvSpPr>
          <p:nvPr/>
        </p:nvSpPr>
        <p:spPr bwMode="auto">
          <a:xfrm>
            <a:off x="3059113" y="2557644"/>
            <a:ext cx="8445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70195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de-DE" sz="1200" b="1" i="0">
                <a:solidFill>
                  <a:srgbClr val="333333"/>
                </a:solidFill>
                <a:cs typeface="Arial" panose="020B0604020202020204" pitchFamily="34" charset="0"/>
              </a:rPr>
              <a:t>Li-ion</a:t>
            </a:r>
          </a:p>
          <a:p>
            <a:pPr algn="ctr" eaLnBrk="1" hangingPunct="1"/>
            <a:r>
              <a:rPr lang="de-DE" sz="1200" b="1" i="0">
                <a:solidFill>
                  <a:srgbClr val="333333"/>
                </a:solidFill>
                <a:cs typeface="Arial" panose="020B0604020202020204" pitchFamily="34" charset="0"/>
              </a:rPr>
              <a:t>(traction)</a:t>
            </a:r>
          </a:p>
        </p:txBody>
      </p:sp>
      <p:sp>
        <p:nvSpPr>
          <p:cNvPr id="136" name="Text Box 136"/>
          <p:cNvSpPr txBox="1">
            <a:spLocks noChangeArrowheads="1"/>
          </p:cNvSpPr>
          <p:nvPr/>
        </p:nvSpPr>
        <p:spPr bwMode="auto">
          <a:xfrm>
            <a:off x="1512888" y="2708456"/>
            <a:ext cx="12096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70195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de-DE" sz="1200" b="1" i="0">
                <a:solidFill>
                  <a:srgbClr val="333333"/>
                </a:solidFill>
                <a:cs typeface="Arial" panose="020B0604020202020204" pitchFamily="34" charset="0"/>
              </a:rPr>
              <a:t>Li-ion</a:t>
            </a:r>
          </a:p>
          <a:p>
            <a:pPr algn="ctr" eaLnBrk="1" hangingPunct="1"/>
            <a:r>
              <a:rPr lang="de-DE" sz="1200" b="1" i="0">
                <a:solidFill>
                  <a:srgbClr val="333333"/>
                </a:solidFill>
                <a:cs typeface="Arial" panose="020B0604020202020204" pitchFamily="34" charset="0"/>
              </a:rPr>
              <a:t>(electronics)</a:t>
            </a:r>
          </a:p>
        </p:txBody>
      </p:sp>
      <p:sp>
        <p:nvSpPr>
          <p:cNvPr id="137" name="Text Box 137"/>
          <p:cNvSpPr txBox="1">
            <a:spLocks noChangeArrowheads="1"/>
          </p:cNvSpPr>
          <p:nvPr/>
        </p:nvSpPr>
        <p:spPr bwMode="auto">
          <a:xfrm>
            <a:off x="3692525" y="2505256"/>
            <a:ext cx="928688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70195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de-DE" sz="1200" b="1" i="0">
                <a:solidFill>
                  <a:srgbClr val="333333"/>
                </a:solidFill>
                <a:cs typeface="Arial" panose="020B0604020202020204" pitchFamily="34" charset="0"/>
              </a:rPr>
              <a:t>Pb battery</a:t>
            </a:r>
          </a:p>
        </p:txBody>
      </p:sp>
      <p:sp>
        <p:nvSpPr>
          <p:cNvPr id="138" name="Text Box 138"/>
          <p:cNvSpPr txBox="1">
            <a:spLocks noChangeArrowheads="1"/>
          </p:cNvSpPr>
          <p:nvPr/>
        </p:nvSpPr>
        <p:spPr bwMode="auto">
          <a:xfrm>
            <a:off x="3879850" y="2109969"/>
            <a:ext cx="6937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70195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de-DE" sz="1200" b="1" i="0">
                <a:solidFill>
                  <a:srgbClr val="333333"/>
                </a:solidFill>
                <a:cs typeface="Arial" panose="020B0604020202020204" pitchFamily="34" charset="0"/>
              </a:rPr>
              <a:t>Engine</a:t>
            </a:r>
          </a:p>
          <a:p>
            <a:pPr algn="ctr" eaLnBrk="1" hangingPunct="1"/>
            <a:r>
              <a:rPr lang="de-DE" sz="1200" b="1" i="0">
                <a:solidFill>
                  <a:srgbClr val="333333"/>
                </a:solidFill>
                <a:cs typeface="Arial" panose="020B0604020202020204" pitchFamily="34" charset="0"/>
              </a:rPr>
              <a:t>fuel</a:t>
            </a:r>
          </a:p>
        </p:txBody>
      </p:sp>
      <p:sp>
        <p:nvSpPr>
          <p:cNvPr id="139" name="Oval 139"/>
          <p:cNvSpPr>
            <a:spLocks noChangeArrowheads="1"/>
          </p:cNvSpPr>
          <p:nvPr/>
        </p:nvSpPr>
        <p:spPr bwMode="auto">
          <a:xfrm>
            <a:off x="2273300" y="3352981"/>
            <a:ext cx="2170113" cy="1814513"/>
          </a:xfrm>
          <a:prstGeom prst="ellipse">
            <a:avLst/>
          </a:prstGeom>
          <a:gradFill rotWithShape="1">
            <a:gsLst>
              <a:gs pos="0">
                <a:schemeClr val="tx1"/>
              </a:gs>
              <a:gs pos="100000">
                <a:schemeClr val="tx1">
                  <a:gamma/>
                  <a:tint val="0"/>
                  <a:invGamma/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de-DE"/>
          </a:p>
        </p:txBody>
      </p:sp>
      <p:sp>
        <p:nvSpPr>
          <p:cNvPr id="140" name="Text Box 140"/>
          <p:cNvSpPr txBox="1">
            <a:spLocks noChangeArrowheads="1"/>
          </p:cNvSpPr>
          <p:nvPr/>
        </p:nvSpPr>
        <p:spPr bwMode="auto">
          <a:xfrm>
            <a:off x="2976563" y="4091169"/>
            <a:ext cx="8286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70195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de-DE" sz="1200" b="1" i="0">
                <a:solidFill>
                  <a:schemeClr val="bg2"/>
                </a:solidFill>
                <a:cs typeface="Arial" panose="020B0604020202020204" pitchFamily="34" charset="0"/>
              </a:rPr>
              <a:t>Flywheel</a:t>
            </a:r>
          </a:p>
        </p:txBody>
      </p:sp>
      <p:sp>
        <p:nvSpPr>
          <p:cNvPr id="141" name="Freeform 141"/>
          <p:cNvSpPr>
            <a:spLocks/>
          </p:cNvSpPr>
          <p:nvPr/>
        </p:nvSpPr>
        <p:spPr bwMode="auto">
          <a:xfrm>
            <a:off x="1462088" y="3805419"/>
            <a:ext cx="747712" cy="1598612"/>
          </a:xfrm>
          <a:custGeom>
            <a:avLst/>
            <a:gdLst>
              <a:gd name="T0" fmla="*/ 581554 w 432"/>
              <a:gd name="T1" fmla="*/ 1581150 h 1007"/>
              <a:gd name="T2" fmla="*/ 623093 w 432"/>
              <a:gd name="T3" fmla="*/ 1481137 h 1007"/>
              <a:gd name="T4" fmla="*/ 699249 w 432"/>
              <a:gd name="T5" fmla="*/ 1177925 h 1007"/>
              <a:gd name="T6" fmla="*/ 733865 w 432"/>
              <a:gd name="T7" fmla="*/ 790575 h 1007"/>
              <a:gd name="T8" fmla="*/ 733865 w 432"/>
              <a:gd name="T9" fmla="*/ 434975 h 1007"/>
              <a:gd name="T10" fmla="*/ 649056 w 432"/>
              <a:gd name="T11" fmla="*/ 155575 h 1007"/>
              <a:gd name="T12" fmla="*/ 538283 w 432"/>
              <a:gd name="T13" fmla="*/ 23812 h 1007"/>
              <a:gd name="T14" fmla="*/ 370394 w 432"/>
              <a:gd name="T15" fmla="*/ 15875 h 1007"/>
              <a:gd name="T16" fmla="*/ 209429 w 432"/>
              <a:gd name="T17" fmla="*/ 109537 h 1007"/>
              <a:gd name="T18" fmla="*/ 124619 w 432"/>
              <a:gd name="T19" fmla="*/ 357187 h 1007"/>
              <a:gd name="T20" fmla="*/ 83079 w 432"/>
              <a:gd name="T21" fmla="*/ 760412 h 1007"/>
              <a:gd name="T22" fmla="*/ 74425 w 432"/>
              <a:gd name="T23" fmla="*/ 1108075 h 1007"/>
              <a:gd name="T24" fmla="*/ 74425 w 432"/>
              <a:gd name="T25" fmla="*/ 1433512 h 1007"/>
              <a:gd name="T26" fmla="*/ 83079 w 432"/>
              <a:gd name="T27" fmla="*/ 1573212 h 1007"/>
              <a:gd name="T28" fmla="*/ 581554 w 432"/>
              <a:gd name="T29" fmla="*/ 1581150 h 1007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432" h="1007">
                <a:moveTo>
                  <a:pt x="336" y="996"/>
                </a:moveTo>
                <a:cubicBezTo>
                  <a:pt x="388" y="986"/>
                  <a:pt x="349" y="975"/>
                  <a:pt x="360" y="933"/>
                </a:cubicBezTo>
                <a:cubicBezTo>
                  <a:pt x="371" y="891"/>
                  <a:pt x="393" y="814"/>
                  <a:pt x="404" y="742"/>
                </a:cubicBezTo>
                <a:cubicBezTo>
                  <a:pt x="415" y="670"/>
                  <a:pt x="421" y="576"/>
                  <a:pt x="424" y="498"/>
                </a:cubicBezTo>
                <a:cubicBezTo>
                  <a:pt x="427" y="420"/>
                  <a:pt x="432" y="341"/>
                  <a:pt x="424" y="274"/>
                </a:cubicBezTo>
                <a:cubicBezTo>
                  <a:pt x="416" y="207"/>
                  <a:pt x="394" y="141"/>
                  <a:pt x="375" y="98"/>
                </a:cubicBezTo>
                <a:cubicBezTo>
                  <a:pt x="356" y="55"/>
                  <a:pt x="338" y="30"/>
                  <a:pt x="311" y="15"/>
                </a:cubicBezTo>
                <a:cubicBezTo>
                  <a:pt x="284" y="0"/>
                  <a:pt x="245" y="1"/>
                  <a:pt x="214" y="10"/>
                </a:cubicBezTo>
                <a:cubicBezTo>
                  <a:pt x="183" y="19"/>
                  <a:pt x="145" y="33"/>
                  <a:pt x="121" y="69"/>
                </a:cubicBezTo>
                <a:cubicBezTo>
                  <a:pt x="97" y="105"/>
                  <a:pt x="84" y="157"/>
                  <a:pt x="72" y="225"/>
                </a:cubicBezTo>
                <a:cubicBezTo>
                  <a:pt x="60" y="293"/>
                  <a:pt x="53" y="400"/>
                  <a:pt x="48" y="479"/>
                </a:cubicBezTo>
                <a:cubicBezTo>
                  <a:pt x="43" y="558"/>
                  <a:pt x="44" y="627"/>
                  <a:pt x="43" y="698"/>
                </a:cubicBezTo>
                <a:cubicBezTo>
                  <a:pt x="42" y="769"/>
                  <a:pt x="42" y="854"/>
                  <a:pt x="43" y="903"/>
                </a:cubicBezTo>
                <a:cubicBezTo>
                  <a:pt x="44" y="952"/>
                  <a:pt x="0" y="975"/>
                  <a:pt x="48" y="991"/>
                </a:cubicBezTo>
                <a:cubicBezTo>
                  <a:pt x="96" y="1007"/>
                  <a:pt x="284" y="1006"/>
                  <a:pt x="336" y="996"/>
                </a:cubicBezTo>
                <a:close/>
              </a:path>
            </a:pathLst>
          </a:custGeom>
          <a:gradFill rotWithShape="1">
            <a:gsLst>
              <a:gs pos="0">
                <a:srgbClr val="800080"/>
              </a:gs>
              <a:gs pos="100000">
                <a:srgbClr val="3B003B">
                  <a:alpha val="0"/>
                </a:srgbClr>
              </a:gs>
            </a:gsLst>
            <a:path path="rect">
              <a:fillToRect t="100000" r="10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42" name="Text Box 142"/>
          <p:cNvSpPr txBox="1">
            <a:spLocks noChangeArrowheads="1"/>
          </p:cNvSpPr>
          <p:nvPr/>
        </p:nvSpPr>
        <p:spPr bwMode="auto">
          <a:xfrm>
            <a:off x="1458913" y="4669019"/>
            <a:ext cx="944562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70195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de-DE" sz="1200" b="1" i="0">
                <a:cs typeface="Arial" panose="020B0604020202020204" pitchFamily="34" charset="0"/>
              </a:rPr>
              <a:t>capacitors</a:t>
            </a:r>
          </a:p>
        </p:txBody>
      </p:sp>
    </p:spTree>
    <p:extLst>
      <p:ext uri="{BB962C8B-B14F-4D97-AF65-F5344CB8AC3E}">
        <p14:creationId xmlns:p14="http://schemas.microsoft.com/office/powerpoint/2010/main" val="68103142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541338" y="0"/>
            <a:ext cx="8035925" cy="928688"/>
          </a:xfrm>
        </p:spPr>
        <p:txBody>
          <a:bodyPr/>
          <a:lstStyle/>
          <a:p>
            <a:pPr algn="ctr"/>
            <a:r>
              <a:rPr lang="de-DE" dirty="0"/>
              <a:t>Storage </a:t>
            </a:r>
            <a:r>
              <a:rPr lang="de-DE" dirty="0" err="1"/>
              <a:t>density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different </a:t>
            </a:r>
            <a:r>
              <a:rPr lang="de-DE" dirty="0" err="1"/>
              <a:t>energy</a:t>
            </a:r>
            <a:r>
              <a:rPr lang="de-DE" dirty="0"/>
              <a:t> </a:t>
            </a:r>
            <a:r>
              <a:rPr lang="de-DE" dirty="0" err="1"/>
              <a:t>carriers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transportation</a:t>
            </a:r>
            <a:endParaRPr lang="de-DE" dirty="0"/>
          </a:p>
        </p:txBody>
      </p:sp>
      <p:sp>
        <p:nvSpPr>
          <p:cNvPr id="105" name="Text Box 4"/>
          <p:cNvSpPr txBox="1">
            <a:spLocks noChangeArrowheads="1"/>
          </p:cNvSpPr>
          <p:nvPr/>
        </p:nvSpPr>
        <p:spPr bwMode="auto">
          <a:xfrm>
            <a:off x="2938006" y="6550223"/>
            <a:ext cx="6205994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lnSpc>
                <a:spcPct val="100000"/>
              </a:lnSpc>
              <a:buClrTx/>
              <a:buSzTx/>
              <a:buFontTx/>
              <a:buNone/>
            </a:pPr>
            <a:r>
              <a:rPr lang="de-DE" sz="1400" b="1" dirty="0">
                <a:solidFill>
                  <a:schemeClr val="tx2"/>
                </a:solidFill>
                <a:latin typeface="Arial" panose="020B0604020202020204" pitchFamily="34" charset="0"/>
              </a:rPr>
              <a:t>U. Eberle, M. </a:t>
            </a:r>
            <a:r>
              <a:rPr lang="de-DE" sz="1400" b="1" dirty="0" err="1">
                <a:solidFill>
                  <a:schemeClr val="tx2"/>
                </a:solidFill>
                <a:latin typeface="Arial" panose="020B0604020202020204" pitchFamily="34" charset="0"/>
              </a:rPr>
              <a:t>Felderhoff</a:t>
            </a:r>
            <a:r>
              <a:rPr lang="de-DE" sz="1400" b="1" dirty="0">
                <a:solidFill>
                  <a:schemeClr val="tx2"/>
                </a:solidFill>
                <a:latin typeface="Arial" panose="020B0604020202020204" pitchFamily="34" charset="0"/>
              </a:rPr>
              <a:t>, F. </a:t>
            </a:r>
            <a:r>
              <a:rPr lang="de-DE" sz="1400" b="1" dirty="0" err="1">
                <a:solidFill>
                  <a:schemeClr val="tx2"/>
                </a:solidFill>
                <a:latin typeface="Arial" panose="020B0604020202020204" pitchFamily="34" charset="0"/>
              </a:rPr>
              <a:t>Schüth</a:t>
            </a:r>
            <a:r>
              <a:rPr lang="de-DE" sz="1400" b="1" dirty="0">
                <a:solidFill>
                  <a:schemeClr val="tx2"/>
                </a:solidFill>
                <a:latin typeface="Arial" panose="020B0604020202020204" pitchFamily="34" charset="0"/>
              </a:rPr>
              <a:t>, </a:t>
            </a:r>
            <a:r>
              <a:rPr lang="de-DE" sz="1400" b="1" dirty="0" err="1">
                <a:solidFill>
                  <a:schemeClr val="tx2"/>
                </a:solidFill>
                <a:latin typeface="Arial" panose="020B0604020202020204" pitchFamily="34" charset="0"/>
              </a:rPr>
              <a:t>Angew.Chem.Int.Ed</a:t>
            </a:r>
            <a:r>
              <a:rPr lang="de-DE" sz="1400" b="1" dirty="0">
                <a:solidFill>
                  <a:schemeClr val="tx2"/>
                </a:solidFill>
                <a:latin typeface="Arial" panose="020B0604020202020204" pitchFamily="34" charset="0"/>
              </a:rPr>
              <a:t>. 48, 6608 (2009)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090" y="1458534"/>
            <a:ext cx="8585955" cy="4421761"/>
          </a:xfrm>
          <a:prstGeom prst="rect">
            <a:avLst/>
          </a:prstGeom>
        </p:spPr>
      </p:pic>
      <p:sp>
        <p:nvSpPr>
          <p:cNvPr id="106" name="Text Box 5"/>
          <p:cNvSpPr txBox="1">
            <a:spLocks noChangeArrowheads="1"/>
          </p:cNvSpPr>
          <p:nvPr/>
        </p:nvSpPr>
        <p:spPr bwMode="auto">
          <a:xfrm>
            <a:off x="519857" y="1655838"/>
            <a:ext cx="2223686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lnSpc>
                <a:spcPct val="100000"/>
              </a:lnSpc>
              <a:buClrTx/>
              <a:buSzTx/>
              <a:buFontTx/>
              <a:buNone/>
            </a:pPr>
            <a:r>
              <a:rPr lang="de-DE" sz="1600" b="1" dirty="0">
                <a:solidFill>
                  <a:srgbClr val="5F5F5F"/>
                </a:solidFill>
                <a:latin typeface="Arial Narrow" panose="020B0606020202030204" pitchFamily="34" charset="0"/>
              </a:rPr>
              <a:t>400 kWh </a:t>
            </a:r>
            <a:r>
              <a:rPr lang="de-DE" sz="1600" b="1" dirty="0" err="1">
                <a:solidFill>
                  <a:srgbClr val="5F5F5F"/>
                </a:solidFill>
                <a:latin typeface="Arial Narrow" panose="020B0606020202030204" pitchFamily="34" charset="0"/>
              </a:rPr>
              <a:t>chemical</a:t>
            </a:r>
            <a:r>
              <a:rPr lang="de-DE" sz="1600" b="1" dirty="0">
                <a:solidFill>
                  <a:srgbClr val="5F5F5F"/>
                </a:solidFill>
                <a:latin typeface="Arial Narrow" panose="020B0606020202030204" pitchFamily="34" charset="0"/>
              </a:rPr>
              <a:t> </a:t>
            </a:r>
            <a:r>
              <a:rPr lang="de-DE" sz="1600" b="1" dirty="0" err="1">
                <a:solidFill>
                  <a:srgbClr val="5F5F5F"/>
                </a:solidFill>
                <a:latin typeface="Arial Narrow" panose="020B0606020202030204" pitchFamily="34" charset="0"/>
              </a:rPr>
              <a:t>energy</a:t>
            </a:r>
            <a:endParaRPr lang="de-DE" sz="1600" b="1" dirty="0">
              <a:solidFill>
                <a:srgbClr val="5F5F5F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7171022"/>
      </p:ext>
    </p:extLst>
  </p:cSld>
  <p:clrMapOvr>
    <a:masterClrMapping/>
  </p:clrMapOvr>
  <p:transition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altLang="de-DE" dirty="0"/>
              <a:t>The alternative – </a:t>
            </a:r>
            <a:r>
              <a:rPr lang="de-DE" altLang="de-DE" dirty="0" err="1"/>
              <a:t>or</a:t>
            </a:r>
            <a:r>
              <a:rPr lang="de-DE" altLang="de-DE" dirty="0"/>
              <a:t> </a:t>
            </a:r>
            <a:r>
              <a:rPr lang="de-DE" altLang="de-DE" dirty="0" err="1"/>
              <a:t>better</a:t>
            </a:r>
            <a:r>
              <a:rPr lang="de-DE" altLang="de-DE" dirty="0"/>
              <a:t> </a:t>
            </a:r>
            <a:r>
              <a:rPr lang="de-DE" altLang="de-DE" dirty="0" err="1"/>
              <a:t>synergy</a:t>
            </a:r>
            <a:r>
              <a:rPr lang="de-DE" altLang="de-DE" dirty="0"/>
              <a:t>:</a:t>
            </a:r>
            <a:br>
              <a:rPr lang="de-DE" altLang="de-DE" dirty="0"/>
            </a:br>
            <a:r>
              <a:rPr lang="de-DE" altLang="de-DE" dirty="0" err="1"/>
              <a:t>battery</a:t>
            </a:r>
            <a:r>
              <a:rPr lang="de-DE" altLang="de-DE" dirty="0"/>
              <a:t> </a:t>
            </a:r>
            <a:r>
              <a:rPr lang="de-DE" altLang="de-DE" dirty="0" err="1"/>
              <a:t>cars</a:t>
            </a:r>
            <a:endParaRPr lang="de-DE" altLang="de-DE" dirty="0"/>
          </a:p>
        </p:txBody>
      </p:sp>
      <p:grpSp>
        <p:nvGrpSpPr>
          <p:cNvPr id="2" name="Group 1"/>
          <p:cNvGrpSpPr/>
          <p:nvPr/>
        </p:nvGrpSpPr>
        <p:grpSpPr>
          <a:xfrm>
            <a:off x="0" y="1007803"/>
            <a:ext cx="9144000" cy="5857285"/>
            <a:chOff x="0" y="1007803"/>
            <a:chExt cx="9144000" cy="5857285"/>
          </a:xfrm>
        </p:grpSpPr>
        <p:sp>
          <p:nvSpPr>
            <p:cNvPr id="4" name="TextBox 3"/>
            <p:cNvSpPr txBox="1"/>
            <p:nvPr/>
          </p:nvSpPr>
          <p:spPr>
            <a:xfrm>
              <a:off x="6114657" y="6272390"/>
              <a:ext cx="2295565" cy="585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b="1" dirty="0" err="1">
                  <a:solidFill>
                    <a:schemeClr val="tx2"/>
                  </a:solidFill>
                  <a:latin typeface="Arial" panose="020B0604020202020204" pitchFamily="34" charset="0"/>
                </a:rPr>
                <a:t>Courtesy</a:t>
              </a:r>
              <a:r>
                <a:rPr lang="de-DE" sz="1400" b="1" dirty="0">
                  <a:solidFill>
                    <a:schemeClr val="tx2"/>
                  </a:solidFill>
                  <a:latin typeface="Arial" panose="020B0604020202020204" pitchFamily="34" charset="0"/>
                </a:rPr>
                <a:t> </a:t>
              </a:r>
              <a:r>
                <a:rPr lang="de-DE" sz="1400" b="1" dirty="0" err="1">
                  <a:solidFill>
                    <a:schemeClr val="tx2"/>
                  </a:solidFill>
                  <a:latin typeface="Arial" panose="020B0604020202020204" pitchFamily="34" charset="0"/>
                </a:rPr>
                <a:t>of</a:t>
              </a:r>
              <a:r>
                <a:rPr lang="de-DE" sz="1400" b="1" dirty="0">
                  <a:solidFill>
                    <a:schemeClr val="tx2"/>
                  </a:solidFill>
                  <a:latin typeface="Arial" panose="020B0604020202020204" pitchFamily="34" charset="0"/>
                </a:rPr>
                <a:t> Dr. U. Eberle</a:t>
              </a:r>
            </a:p>
            <a:p>
              <a:r>
                <a:rPr lang="de-DE" sz="1400" b="1" dirty="0">
                  <a:solidFill>
                    <a:schemeClr val="tx2"/>
                  </a:solidFill>
                  <a:latin typeface="Arial" panose="020B0604020202020204" pitchFamily="34" charset="0"/>
                </a:rPr>
                <a:t>Adam Opel AG</a:t>
              </a: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1113693" y="5772354"/>
              <a:ext cx="5713424" cy="3894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/>
                <a:t>1899                                            1900-1917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41593" y="1007803"/>
              <a:ext cx="8503225" cy="6519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600" dirty="0"/>
                <a:t>In </a:t>
              </a:r>
              <a:r>
                <a:rPr lang="de-DE" sz="1600" dirty="0" err="1"/>
                <a:t>the</a:t>
              </a:r>
              <a:r>
                <a:rPr lang="de-DE" sz="1600" dirty="0"/>
                <a:t> </a:t>
              </a:r>
              <a:r>
                <a:rPr lang="de-DE" sz="1600" dirty="0" err="1"/>
                <a:t>early</a:t>
              </a:r>
              <a:r>
                <a:rPr lang="de-DE" sz="1600" dirty="0"/>
                <a:t> </a:t>
              </a:r>
              <a:r>
                <a:rPr lang="de-DE" sz="1600" dirty="0" err="1"/>
                <a:t>days</a:t>
              </a:r>
              <a:r>
                <a:rPr lang="de-DE" sz="1600" dirty="0"/>
                <a:t> </a:t>
              </a:r>
              <a:r>
                <a:rPr lang="de-DE" sz="1600" dirty="0" err="1"/>
                <a:t>of</a:t>
              </a:r>
              <a:r>
                <a:rPr lang="de-DE" sz="1600" dirty="0"/>
                <a:t> </a:t>
              </a:r>
              <a:r>
                <a:rPr lang="de-DE" sz="1600" dirty="0" err="1"/>
                <a:t>automobility</a:t>
              </a:r>
              <a:r>
                <a:rPr lang="de-DE" sz="1600" dirty="0"/>
                <a:t>: </a:t>
              </a:r>
              <a:r>
                <a:rPr lang="de-DE" sz="1600" dirty="0" err="1"/>
                <a:t>competition</a:t>
              </a:r>
              <a:r>
                <a:rPr lang="de-DE" sz="1600" dirty="0"/>
                <a:t> </a:t>
              </a:r>
              <a:r>
                <a:rPr lang="de-DE" sz="1600" dirty="0" err="1"/>
                <a:t>between</a:t>
              </a:r>
              <a:r>
                <a:rPr lang="de-DE" sz="1600" dirty="0"/>
                <a:t> </a:t>
              </a:r>
              <a:r>
                <a:rPr lang="de-DE" sz="1600" dirty="0" err="1"/>
                <a:t>electric</a:t>
              </a:r>
              <a:r>
                <a:rPr lang="de-DE" sz="1600" dirty="0"/>
                <a:t> </a:t>
              </a:r>
              <a:r>
                <a:rPr lang="de-DE" sz="1600" dirty="0" err="1"/>
                <a:t>cars</a:t>
              </a:r>
              <a:r>
                <a:rPr lang="de-DE" sz="1600" dirty="0"/>
                <a:t> </a:t>
              </a:r>
              <a:r>
                <a:rPr lang="de-DE" sz="1600" dirty="0" err="1"/>
                <a:t>and</a:t>
              </a:r>
              <a:r>
                <a:rPr lang="de-DE" sz="1600" dirty="0"/>
                <a:t> </a:t>
              </a:r>
              <a:r>
                <a:rPr lang="de-DE" sz="1600" dirty="0" err="1"/>
                <a:t>internal</a:t>
              </a:r>
              <a:endParaRPr lang="de-DE" sz="1600" dirty="0"/>
            </a:p>
            <a:p>
              <a:pPr algn="ctr"/>
              <a:r>
                <a:rPr lang="de-DE" sz="1600" dirty="0" err="1"/>
                <a:t>Combustion</a:t>
              </a:r>
              <a:r>
                <a:rPr lang="de-DE" sz="1600" dirty="0"/>
                <a:t> </a:t>
              </a:r>
              <a:r>
                <a:rPr lang="de-DE" sz="1600" dirty="0" err="1"/>
                <a:t>engine</a:t>
              </a:r>
              <a:r>
                <a:rPr lang="de-DE" sz="1600" dirty="0"/>
                <a:t> </a:t>
              </a:r>
              <a:r>
                <a:rPr lang="de-DE" sz="1600" dirty="0" err="1"/>
                <a:t>case</a:t>
              </a:r>
              <a:r>
                <a:rPr lang="de-DE" sz="1600" dirty="0"/>
                <a:t> </a:t>
              </a:r>
              <a:r>
                <a:rPr lang="de-DE" sz="1600" dirty="0" err="1"/>
                <a:t>with</a:t>
              </a:r>
              <a:r>
                <a:rPr lang="de-DE" sz="1600" dirty="0"/>
                <a:t> open </a:t>
              </a:r>
              <a:r>
                <a:rPr lang="de-DE" sz="1600" dirty="0" err="1"/>
                <a:t>ending</a:t>
              </a:r>
              <a:endParaRPr lang="de-DE" sz="1600" dirty="0"/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410222" y="6129575"/>
              <a:ext cx="733778" cy="735513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1792590"/>
              <a:ext cx="9144000" cy="400241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6163573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>
          <a:xfrm>
            <a:off x="541338" y="0"/>
            <a:ext cx="8035925" cy="928688"/>
          </a:xfrm>
        </p:spPr>
        <p:txBody>
          <a:bodyPr/>
          <a:lstStyle/>
          <a:p>
            <a:pPr algn="ctr"/>
            <a:r>
              <a:rPr lang="de-DE" dirty="0"/>
              <a:t>State-</a:t>
            </a:r>
            <a:r>
              <a:rPr lang="de-DE" dirty="0" err="1"/>
              <a:t>of</a:t>
            </a:r>
            <a:r>
              <a:rPr lang="de-DE" dirty="0"/>
              <a:t>-</a:t>
            </a:r>
            <a:r>
              <a:rPr lang="de-DE" dirty="0" err="1"/>
              <a:t>the</a:t>
            </a:r>
            <a:r>
              <a:rPr lang="de-DE" dirty="0"/>
              <a:t>-art: Li-</a:t>
            </a:r>
            <a:r>
              <a:rPr lang="de-DE" dirty="0" err="1"/>
              <a:t>Ionenbattery</a:t>
            </a:r>
            <a:endParaRPr lang="de-DE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0089" y="1433477"/>
            <a:ext cx="4218421" cy="446179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355330" y="5719836"/>
            <a:ext cx="1313180" cy="3508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/>
              <a:t>©</a:t>
            </a:r>
            <a:r>
              <a:rPr lang="de-DE" sz="1400" dirty="0" err="1"/>
              <a:t>Cepheiden</a:t>
            </a:r>
            <a:endParaRPr lang="de-DE" sz="1400" dirty="0"/>
          </a:p>
        </p:txBody>
      </p:sp>
      <p:grpSp>
        <p:nvGrpSpPr>
          <p:cNvPr id="27" name="Group 26"/>
          <p:cNvGrpSpPr/>
          <p:nvPr/>
        </p:nvGrpSpPr>
        <p:grpSpPr>
          <a:xfrm>
            <a:off x="541338" y="904274"/>
            <a:ext cx="7894087" cy="5557142"/>
            <a:chOff x="541338" y="1075724"/>
            <a:chExt cx="7894087" cy="5557142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2061078" y="4095031"/>
              <a:ext cx="2314504" cy="427622"/>
            </a:xfrm>
            <a:prstGeom prst="line">
              <a:avLst/>
            </a:prstGeom>
            <a:ln w="38100">
              <a:solidFill>
                <a:schemeClr val="tx1"/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/>
            <p:cNvSpPr txBox="1"/>
            <p:nvPr/>
          </p:nvSpPr>
          <p:spPr>
            <a:xfrm>
              <a:off x="7136672" y="3058168"/>
              <a:ext cx="1298753" cy="4247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b="1" dirty="0"/>
                <a:t>18 </a:t>
              </a:r>
              <a:r>
                <a:rPr lang="de-DE" b="1" dirty="0" err="1"/>
                <a:t>wt</a:t>
              </a:r>
              <a:r>
                <a:rPr lang="de-DE" b="1" dirty="0"/>
                <a:t>.%</a:t>
              </a:r>
            </a:p>
          </p:txBody>
        </p:sp>
        <p:cxnSp>
          <p:nvCxnSpPr>
            <p:cNvPr id="13" name="Straight Connector 12"/>
            <p:cNvCxnSpPr/>
            <p:nvPr/>
          </p:nvCxnSpPr>
          <p:spPr>
            <a:xfrm flipH="1">
              <a:off x="2075730" y="3184291"/>
              <a:ext cx="1331188" cy="542578"/>
            </a:xfrm>
            <a:prstGeom prst="line">
              <a:avLst/>
            </a:prstGeom>
            <a:ln w="38100">
              <a:solidFill>
                <a:schemeClr val="tx1"/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/>
            <p:cNvSpPr txBox="1"/>
            <p:nvPr/>
          </p:nvSpPr>
          <p:spPr>
            <a:xfrm>
              <a:off x="915695" y="3718816"/>
              <a:ext cx="1298753" cy="4247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b="1" dirty="0">
                  <a:solidFill>
                    <a:srgbClr val="FF0000"/>
                  </a:solidFill>
                </a:rPr>
                <a:t>46 </a:t>
              </a:r>
              <a:r>
                <a:rPr lang="de-DE" b="1" dirty="0" err="1">
                  <a:solidFill>
                    <a:srgbClr val="FF0000"/>
                  </a:solidFill>
                </a:rPr>
                <a:t>wt</a:t>
              </a:r>
              <a:r>
                <a:rPr lang="de-DE" b="1" dirty="0">
                  <a:solidFill>
                    <a:srgbClr val="FF0000"/>
                  </a:solidFill>
                </a:rPr>
                <a:t>.%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7163662" y="4327920"/>
              <a:ext cx="1218603" cy="4247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b="1" dirty="0"/>
                <a:t>2 </a:t>
              </a:r>
              <a:r>
                <a:rPr lang="de-DE" b="1" dirty="0" err="1"/>
                <a:t>wt</a:t>
              </a:r>
              <a:r>
                <a:rPr lang="de-DE" b="1" dirty="0"/>
                <a:t>..%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3792102" y="1075724"/>
              <a:ext cx="1298753" cy="4247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b="1" dirty="0"/>
                <a:t>11 </a:t>
              </a:r>
              <a:r>
                <a:rPr lang="de-DE" b="1" dirty="0" err="1"/>
                <a:t>wt</a:t>
              </a:r>
              <a:r>
                <a:rPr lang="de-DE" b="1" dirty="0"/>
                <a:t>.%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541338" y="4448074"/>
              <a:ext cx="1298753" cy="4247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b="1" dirty="0"/>
                <a:t>15 </a:t>
              </a:r>
              <a:r>
                <a:rPr lang="de-DE" b="1" dirty="0" err="1"/>
                <a:t>wt</a:t>
              </a:r>
              <a:r>
                <a:rPr lang="de-DE" b="1" dirty="0"/>
                <a:t>.%</a:t>
              </a:r>
            </a:p>
          </p:txBody>
        </p:sp>
        <p:cxnSp>
          <p:nvCxnSpPr>
            <p:cNvPr id="19" name="Straight Connector 18"/>
            <p:cNvCxnSpPr/>
            <p:nvPr/>
          </p:nvCxnSpPr>
          <p:spPr>
            <a:xfrm>
              <a:off x="6038128" y="3020289"/>
              <a:ext cx="1152381" cy="243339"/>
            </a:xfrm>
            <a:prstGeom prst="line">
              <a:avLst/>
            </a:prstGeom>
            <a:ln w="38100">
              <a:solidFill>
                <a:schemeClr val="tx1"/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 flipV="1">
              <a:off x="4559299" y="1505070"/>
              <a:ext cx="1664782" cy="917680"/>
            </a:xfrm>
            <a:prstGeom prst="line">
              <a:avLst/>
            </a:prstGeom>
            <a:ln w="38100">
              <a:solidFill>
                <a:schemeClr val="tx1"/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>
              <a:endCxn id="16" idx="1"/>
            </p:cNvCxnSpPr>
            <p:nvPr/>
          </p:nvCxnSpPr>
          <p:spPr>
            <a:xfrm>
              <a:off x="4559299" y="2673156"/>
              <a:ext cx="2604363" cy="1867130"/>
            </a:xfrm>
            <a:prstGeom prst="line">
              <a:avLst/>
            </a:prstGeom>
            <a:ln w="38100">
              <a:solidFill>
                <a:schemeClr val="tx1"/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flipV="1">
              <a:off x="2928504" y="1561487"/>
              <a:ext cx="1447078" cy="888230"/>
            </a:xfrm>
            <a:prstGeom prst="line">
              <a:avLst/>
            </a:prstGeom>
            <a:ln w="38100">
              <a:solidFill>
                <a:schemeClr val="tx1"/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/>
            <p:cNvSpPr txBox="1"/>
            <p:nvPr/>
          </p:nvSpPr>
          <p:spPr>
            <a:xfrm>
              <a:off x="1456526" y="6208134"/>
              <a:ext cx="5633273" cy="4247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b="1" dirty="0"/>
                <a:t>8 </a:t>
              </a:r>
              <a:r>
                <a:rPr lang="de-DE" b="1" dirty="0" err="1"/>
                <a:t>Gew</a:t>
              </a:r>
              <a:r>
                <a:rPr lang="de-DE" b="1" dirty="0"/>
                <a:t>.%: </a:t>
              </a:r>
              <a:r>
                <a:rPr lang="de-DE" b="1" dirty="0" err="1"/>
                <a:t>electrode</a:t>
              </a:r>
              <a:r>
                <a:rPr lang="de-DE" b="1" dirty="0"/>
                <a:t> additives, i.e. </a:t>
              </a:r>
              <a:r>
                <a:rPr lang="de-DE" b="1" dirty="0" err="1"/>
                <a:t>binders</a:t>
              </a:r>
              <a:endParaRPr lang="de-DE" b="1" dirty="0"/>
            </a:p>
          </p:txBody>
        </p:sp>
      </p:grpSp>
      <p:sp>
        <p:nvSpPr>
          <p:cNvPr id="22" name="Text Box 4"/>
          <p:cNvSpPr txBox="1">
            <a:spLocks noChangeArrowheads="1"/>
          </p:cNvSpPr>
          <p:nvPr/>
        </p:nvSpPr>
        <p:spPr bwMode="auto">
          <a:xfrm>
            <a:off x="2963226" y="6530923"/>
            <a:ext cx="6183937" cy="3270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sz="1400" b="1" dirty="0">
                <a:solidFill>
                  <a:schemeClr val="tx2"/>
                </a:solidFill>
                <a:latin typeface="Arial" panose="020B0604020202020204" pitchFamily="34" charset="0"/>
              </a:rPr>
              <a:t>Data </a:t>
            </a:r>
            <a:r>
              <a:rPr lang="de-DE" sz="1400" b="1" dirty="0" err="1">
                <a:solidFill>
                  <a:schemeClr val="tx2"/>
                </a:solidFill>
                <a:latin typeface="Arial" panose="020B0604020202020204" pitchFamily="34" charset="0"/>
              </a:rPr>
              <a:t>from</a:t>
            </a:r>
            <a:r>
              <a:rPr lang="de-DE" sz="1400" b="1" dirty="0">
                <a:solidFill>
                  <a:schemeClr val="tx2"/>
                </a:solidFill>
                <a:latin typeface="Arial" panose="020B0604020202020204" pitchFamily="34" charset="0"/>
              </a:rPr>
              <a:t>: M. </a:t>
            </a:r>
            <a:r>
              <a:rPr lang="de-DE" sz="1400" b="1" dirty="0" err="1">
                <a:solidFill>
                  <a:schemeClr val="tx2"/>
                </a:solidFill>
                <a:latin typeface="Arial" panose="020B0604020202020204" pitchFamily="34" charset="0"/>
              </a:rPr>
              <a:t>Broussely</a:t>
            </a:r>
            <a:r>
              <a:rPr lang="de-DE" sz="1400" b="1" dirty="0">
                <a:solidFill>
                  <a:schemeClr val="tx2"/>
                </a:solidFill>
                <a:latin typeface="Arial" panose="020B0604020202020204" pitchFamily="34" charset="0"/>
              </a:rPr>
              <a:t>, G. </a:t>
            </a:r>
            <a:r>
              <a:rPr lang="de-DE" sz="1400" b="1" dirty="0" err="1">
                <a:solidFill>
                  <a:schemeClr val="tx2"/>
                </a:solidFill>
                <a:latin typeface="Arial" panose="020B0604020202020204" pitchFamily="34" charset="0"/>
              </a:rPr>
              <a:t>Archdale</a:t>
            </a:r>
            <a:r>
              <a:rPr lang="de-DE" sz="1400" b="1" dirty="0">
                <a:solidFill>
                  <a:schemeClr val="tx2"/>
                </a:solidFill>
                <a:latin typeface="Arial" panose="020B0604020202020204" pitchFamily="34" charset="0"/>
              </a:rPr>
              <a:t>, </a:t>
            </a:r>
            <a:r>
              <a:rPr lang="de-DE" sz="1400" b="1" dirty="0" err="1">
                <a:solidFill>
                  <a:schemeClr val="tx2"/>
                </a:solidFill>
                <a:latin typeface="Arial" panose="020B0604020202020204" pitchFamily="34" charset="0"/>
              </a:rPr>
              <a:t>J.Power</a:t>
            </a:r>
            <a:r>
              <a:rPr lang="de-DE" sz="1400" b="1" dirty="0">
                <a:solidFill>
                  <a:schemeClr val="tx2"/>
                </a:solidFill>
                <a:latin typeface="Arial" panose="020B0604020202020204" pitchFamily="34" charset="0"/>
              </a:rPr>
              <a:t> </a:t>
            </a:r>
            <a:r>
              <a:rPr lang="de-DE" sz="1400" b="1" dirty="0" err="1">
                <a:solidFill>
                  <a:schemeClr val="tx2"/>
                </a:solidFill>
                <a:latin typeface="Arial" panose="020B0604020202020204" pitchFamily="34" charset="0"/>
              </a:rPr>
              <a:t>Sources</a:t>
            </a:r>
            <a:r>
              <a:rPr lang="de-DE" sz="1400" b="1" dirty="0">
                <a:solidFill>
                  <a:schemeClr val="tx2"/>
                </a:solidFill>
                <a:latin typeface="Arial" panose="020B0604020202020204" pitchFamily="34" charset="0"/>
              </a:rPr>
              <a:t> 136, 386 (2004)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027929" y="5196703"/>
            <a:ext cx="1289135" cy="3139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z="1200" dirty="0" err="1"/>
              <a:t>charging</a:t>
            </a:r>
            <a:r>
              <a:rPr lang="de-DE" sz="1200" dirty="0"/>
              <a:t>        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2806639" y="4665177"/>
            <a:ext cx="1582484" cy="3139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z="1200" dirty="0" err="1"/>
              <a:t>carbon</a:t>
            </a:r>
            <a:r>
              <a:rPr lang="de-DE" sz="1200" dirty="0"/>
              <a:t>                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2805547" y="4924310"/>
            <a:ext cx="1281120" cy="29046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z="1200" dirty="0" err="1"/>
              <a:t>metal</a:t>
            </a:r>
            <a:r>
              <a:rPr lang="de-DE" sz="1200" dirty="0"/>
              <a:t> (</a:t>
            </a:r>
            <a:r>
              <a:rPr lang="de-DE" sz="1200" dirty="0" err="1"/>
              <a:t>cobalt</a:t>
            </a:r>
            <a:r>
              <a:rPr lang="de-DE" sz="1200" dirty="0"/>
              <a:t>)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5007532" y="4535551"/>
            <a:ext cx="1191480" cy="5355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z="1200" dirty="0"/>
              <a:t>non-</a:t>
            </a:r>
            <a:r>
              <a:rPr lang="de-DE" sz="1200" dirty="0" err="1"/>
              <a:t>aqueous</a:t>
            </a:r>
            <a:br>
              <a:rPr lang="de-DE" sz="1200" dirty="0"/>
            </a:br>
            <a:r>
              <a:rPr lang="de-DE" sz="1200" dirty="0" err="1"/>
              <a:t>electrolyte</a:t>
            </a:r>
            <a:r>
              <a:rPr lang="de-DE" sz="1200" dirty="0"/>
              <a:t> 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2808712" y="5429861"/>
            <a:ext cx="1179490" cy="3139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z="1200" dirty="0" err="1"/>
              <a:t>oxygen</a:t>
            </a:r>
            <a:r>
              <a:rPr lang="de-DE" sz="1200" dirty="0"/>
              <a:t>        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816838" y="5159975"/>
            <a:ext cx="1151277" cy="3139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z="1200" dirty="0" err="1"/>
              <a:t>lithium</a:t>
            </a:r>
            <a:r>
              <a:rPr lang="de-DE" sz="1200" dirty="0"/>
              <a:t>        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007532" y="5418905"/>
            <a:ext cx="1507144" cy="3139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z="1200" dirty="0" err="1"/>
              <a:t>discharging</a:t>
            </a:r>
            <a:r>
              <a:rPr lang="de-DE" sz="1200" dirty="0"/>
              <a:t>        </a:t>
            </a:r>
          </a:p>
        </p:txBody>
      </p:sp>
    </p:spTree>
    <p:extLst>
      <p:ext uri="{BB962C8B-B14F-4D97-AF65-F5344CB8AC3E}">
        <p14:creationId xmlns:p14="http://schemas.microsoft.com/office/powerpoint/2010/main" val="414010105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172" name="Text Box 4"/>
          <p:cNvSpPr txBox="1">
            <a:spLocks noGrp="1" noChangeArrowheads="1"/>
          </p:cNvSpPr>
          <p:nvPr>
            <p:ph type="title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lnSpc>
                <a:spcPct val="100000"/>
              </a:lnSpc>
            </a:pPr>
            <a:r>
              <a:rPr lang="de-DE" altLang="de-DE" dirty="0" err="1"/>
              <a:t>Changing</a:t>
            </a:r>
            <a:r>
              <a:rPr lang="de-DE" altLang="de-DE" dirty="0"/>
              <a:t> </a:t>
            </a:r>
            <a:r>
              <a:rPr lang="de-DE" altLang="de-DE" dirty="0" err="1"/>
              <a:t>boundary</a:t>
            </a:r>
            <a:r>
              <a:rPr lang="de-DE" altLang="de-DE" dirty="0"/>
              <a:t> </a:t>
            </a:r>
            <a:r>
              <a:rPr lang="de-DE" altLang="de-DE" dirty="0" err="1"/>
              <a:t>conditions</a:t>
            </a:r>
            <a:r>
              <a:rPr lang="de-DE" altLang="de-DE" dirty="0"/>
              <a:t>…</a:t>
            </a:r>
          </a:p>
        </p:txBody>
      </p:sp>
      <p:sp>
        <p:nvSpPr>
          <p:cNvPr id="17" name="Inhaltsplatzhalter 2"/>
          <p:cNvSpPr>
            <a:spLocks noGrp="1"/>
          </p:cNvSpPr>
          <p:nvPr>
            <p:ph idx="1"/>
          </p:nvPr>
        </p:nvSpPr>
        <p:spPr>
          <a:xfrm>
            <a:off x="300348" y="1017240"/>
            <a:ext cx="7879102" cy="5840760"/>
          </a:xfrm>
        </p:spPr>
        <p:txBody>
          <a:bodyPr>
            <a:normAutofit/>
          </a:bodyPr>
          <a:lstStyle/>
          <a:p>
            <a:pPr eaLnBrk="1" hangingPunct="1"/>
            <a:r>
              <a:rPr lang="de-DE" dirty="0">
                <a:ea typeface="Geneva" pitchFamily="-84" charset="-128"/>
              </a:rPr>
              <a:t>CO</a:t>
            </a:r>
            <a:r>
              <a:rPr lang="de-DE" baseline="-25000" dirty="0">
                <a:ea typeface="Geneva" pitchFamily="-84" charset="-128"/>
              </a:rPr>
              <a:t>2</a:t>
            </a:r>
            <a:r>
              <a:rPr lang="de-DE" dirty="0">
                <a:ea typeface="Geneva" pitchFamily="-84" charset="-128"/>
              </a:rPr>
              <a:t> will </a:t>
            </a:r>
            <a:r>
              <a:rPr lang="de-DE" dirty="0" err="1">
                <a:ea typeface="Geneva" pitchFamily="-84" charset="-128"/>
              </a:rPr>
              <a:t>have</a:t>
            </a:r>
            <a:r>
              <a:rPr lang="de-DE" dirty="0">
                <a:ea typeface="Geneva" pitchFamily="-84" charset="-128"/>
              </a:rPr>
              <a:t> an </a:t>
            </a:r>
            <a:r>
              <a:rPr lang="de-DE" dirty="0" err="1">
                <a:ea typeface="Geneva" pitchFamily="-84" charset="-128"/>
              </a:rPr>
              <a:t>increasing</a:t>
            </a:r>
            <a:r>
              <a:rPr lang="de-DE" dirty="0">
                <a:ea typeface="Geneva" pitchFamily="-84" charset="-128"/>
              </a:rPr>
              <a:t> </a:t>
            </a:r>
            <a:r>
              <a:rPr lang="de-DE" dirty="0" err="1">
                <a:ea typeface="Geneva" pitchFamily="-84" charset="-128"/>
              </a:rPr>
              <a:t>price</a:t>
            </a:r>
            <a:endParaRPr lang="de-DE" dirty="0">
              <a:ea typeface="Geneva" pitchFamily="-84" charset="-128"/>
            </a:endParaRPr>
          </a:p>
          <a:p>
            <a:pPr lvl="1" eaLnBrk="1" hangingPunct="1"/>
            <a:r>
              <a:rPr lang="de-DE" dirty="0">
                <a:ea typeface="Geneva" pitchFamily="-84" charset="-128"/>
              </a:rPr>
              <a:t>Currently around 20 € in Europe</a:t>
            </a:r>
          </a:p>
          <a:p>
            <a:pPr lvl="1" eaLnBrk="1" hangingPunct="1"/>
            <a:r>
              <a:rPr lang="de-DE" dirty="0">
                <a:ea typeface="Geneva" pitchFamily="-84" charset="-128"/>
              </a:rPr>
              <a:t>Original </a:t>
            </a:r>
            <a:r>
              <a:rPr lang="de-DE" dirty="0" err="1">
                <a:ea typeface="Geneva" pitchFamily="-84" charset="-128"/>
              </a:rPr>
              <a:t>target</a:t>
            </a:r>
            <a:r>
              <a:rPr lang="de-DE" dirty="0">
                <a:ea typeface="Geneva" pitchFamily="-84" charset="-128"/>
              </a:rPr>
              <a:t> </a:t>
            </a:r>
            <a:r>
              <a:rPr lang="de-DE" dirty="0" err="1">
                <a:ea typeface="Geneva" pitchFamily="-84" charset="-128"/>
              </a:rPr>
              <a:t>price</a:t>
            </a:r>
            <a:r>
              <a:rPr lang="de-DE" dirty="0">
                <a:ea typeface="Geneva" pitchFamily="-84" charset="-128"/>
              </a:rPr>
              <a:t> 40 €</a:t>
            </a:r>
          </a:p>
          <a:p>
            <a:pPr eaLnBrk="1" hangingPunct="1"/>
            <a:endParaRPr lang="de-DE" dirty="0">
              <a:ea typeface="Geneva" pitchFamily="-84" charset="-128"/>
            </a:endParaRPr>
          </a:p>
          <a:p>
            <a:pPr eaLnBrk="1" hangingPunct="1"/>
            <a:r>
              <a:rPr lang="de-DE" dirty="0" err="1">
                <a:ea typeface="Geneva" pitchFamily="-84" charset="-128"/>
              </a:rPr>
              <a:t>Increasing</a:t>
            </a:r>
            <a:r>
              <a:rPr lang="de-DE" dirty="0">
                <a:ea typeface="Geneva" pitchFamily="-84" charset="-128"/>
              </a:rPr>
              <a:t> </a:t>
            </a:r>
            <a:r>
              <a:rPr lang="de-DE" dirty="0" err="1">
                <a:ea typeface="Geneva" pitchFamily="-84" charset="-128"/>
              </a:rPr>
              <a:t>share</a:t>
            </a:r>
            <a:r>
              <a:rPr lang="de-DE" dirty="0">
                <a:ea typeface="Geneva" pitchFamily="-84" charset="-128"/>
              </a:rPr>
              <a:t> </a:t>
            </a:r>
            <a:r>
              <a:rPr lang="de-DE" dirty="0" err="1">
                <a:ea typeface="Geneva" pitchFamily="-84" charset="-128"/>
              </a:rPr>
              <a:t>of</a:t>
            </a:r>
            <a:r>
              <a:rPr lang="de-DE" dirty="0">
                <a:ea typeface="Geneva" pitchFamily="-84" charset="-128"/>
              </a:rPr>
              <a:t> </a:t>
            </a:r>
            <a:r>
              <a:rPr lang="de-DE" dirty="0" err="1">
                <a:ea typeface="Geneva" pitchFamily="-84" charset="-128"/>
              </a:rPr>
              <a:t>electricity</a:t>
            </a:r>
            <a:r>
              <a:rPr lang="de-DE" dirty="0">
                <a:ea typeface="Geneva" pitchFamily="-84" charset="-128"/>
              </a:rPr>
              <a:t> in </a:t>
            </a:r>
            <a:r>
              <a:rPr lang="de-DE" dirty="0" err="1">
                <a:ea typeface="Geneva" pitchFamily="-84" charset="-128"/>
              </a:rPr>
              <a:t>the</a:t>
            </a:r>
            <a:r>
              <a:rPr lang="de-DE" dirty="0">
                <a:ea typeface="Geneva" pitchFamily="-84" charset="-128"/>
              </a:rPr>
              <a:t> </a:t>
            </a:r>
            <a:br>
              <a:rPr lang="de-DE" dirty="0">
                <a:ea typeface="Geneva" pitchFamily="-84" charset="-128"/>
              </a:rPr>
            </a:br>
            <a:r>
              <a:rPr lang="de-DE" dirty="0" err="1">
                <a:ea typeface="Geneva" pitchFamily="-84" charset="-128"/>
              </a:rPr>
              <a:t>energy</a:t>
            </a:r>
            <a:r>
              <a:rPr lang="de-DE" dirty="0">
                <a:ea typeface="Geneva" pitchFamily="-84" charset="-128"/>
              </a:rPr>
              <a:t> </a:t>
            </a:r>
            <a:r>
              <a:rPr lang="de-DE" dirty="0" err="1">
                <a:ea typeface="Geneva" pitchFamily="-84" charset="-128"/>
              </a:rPr>
              <a:t>system</a:t>
            </a:r>
            <a:endParaRPr lang="de-DE" dirty="0">
              <a:ea typeface="Geneva" pitchFamily="-84" charset="-128"/>
            </a:endParaRPr>
          </a:p>
          <a:p>
            <a:pPr lvl="1" eaLnBrk="1" hangingPunct="1"/>
            <a:r>
              <a:rPr lang="de-DE" dirty="0" err="1">
                <a:ea typeface="Geneva" pitchFamily="-84" charset="-128"/>
              </a:rPr>
              <a:t>Electromobility</a:t>
            </a:r>
            <a:endParaRPr lang="de-DE" dirty="0">
              <a:ea typeface="Geneva" pitchFamily="-84" charset="-128"/>
            </a:endParaRPr>
          </a:p>
          <a:p>
            <a:pPr lvl="1" eaLnBrk="1" hangingPunct="1"/>
            <a:r>
              <a:rPr lang="de-DE" dirty="0" err="1">
                <a:ea typeface="Geneva" pitchFamily="-84" charset="-128"/>
              </a:rPr>
              <a:t>Improved</a:t>
            </a:r>
            <a:r>
              <a:rPr lang="de-DE" dirty="0">
                <a:ea typeface="Geneva" pitchFamily="-84" charset="-128"/>
              </a:rPr>
              <a:t> </a:t>
            </a:r>
            <a:r>
              <a:rPr lang="de-DE" dirty="0" err="1">
                <a:ea typeface="Geneva" pitchFamily="-84" charset="-128"/>
              </a:rPr>
              <a:t>insulation</a:t>
            </a:r>
            <a:endParaRPr lang="de-DE" dirty="0">
              <a:ea typeface="Geneva" pitchFamily="-84" charset="-128"/>
            </a:endParaRPr>
          </a:p>
          <a:p>
            <a:pPr lvl="1" eaLnBrk="1" hangingPunct="1"/>
            <a:r>
              <a:rPr lang="de-DE" dirty="0" err="1">
                <a:ea typeface="Geneva" pitchFamily="-84" charset="-128"/>
              </a:rPr>
              <a:t>Renewables</a:t>
            </a:r>
            <a:r>
              <a:rPr lang="de-DE" dirty="0">
                <a:ea typeface="Geneva" pitchFamily="-84" charset="-128"/>
              </a:rPr>
              <a:t> </a:t>
            </a:r>
            <a:r>
              <a:rPr lang="de-DE" dirty="0" err="1">
                <a:ea typeface="Geneva" pitchFamily="-84" charset="-128"/>
              </a:rPr>
              <a:t>mostly</a:t>
            </a:r>
            <a:r>
              <a:rPr lang="de-DE" dirty="0">
                <a:ea typeface="Geneva" pitchFamily="-84" charset="-128"/>
              </a:rPr>
              <a:t> </a:t>
            </a:r>
            <a:r>
              <a:rPr lang="de-DE" dirty="0" err="1">
                <a:ea typeface="Geneva" pitchFamily="-84" charset="-128"/>
              </a:rPr>
              <a:t>electric</a:t>
            </a:r>
            <a:endParaRPr lang="de-DE" dirty="0">
              <a:ea typeface="Geneva" pitchFamily="-84" charset="-128"/>
            </a:endParaRPr>
          </a:p>
          <a:p>
            <a:pPr eaLnBrk="1" hangingPunct="1"/>
            <a:endParaRPr lang="de-DE" dirty="0">
              <a:ea typeface="Geneva" pitchFamily="-84" charset="-128"/>
            </a:endParaRPr>
          </a:p>
          <a:p>
            <a:pPr eaLnBrk="1" hangingPunct="1"/>
            <a:r>
              <a:rPr lang="de-DE" dirty="0">
                <a:ea typeface="Geneva" pitchFamily="-84" charset="-128"/>
              </a:rPr>
              <a:t>Strong </a:t>
            </a:r>
            <a:r>
              <a:rPr lang="de-DE" dirty="0" err="1">
                <a:ea typeface="Geneva" pitchFamily="-84" charset="-128"/>
              </a:rPr>
              <a:t>fluctuations</a:t>
            </a:r>
            <a:r>
              <a:rPr lang="de-DE" dirty="0">
                <a:ea typeface="Geneva" pitchFamily="-84" charset="-128"/>
              </a:rPr>
              <a:t> in </a:t>
            </a:r>
            <a:r>
              <a:rPr lang="de-DE" dirty="0" err="1">
                <a:ea typeface="Geneva" pitchFamily="-84" charset="-128"/>
              </a:rPr>
              <a:t>oil</a:t>
            </a:r>
            <a:r>
              <a:rPr lang="de-DE" dirty="0">
                <a:ea typeface="Geneva" pitchFamily="-84" charset="-128"/>
              </a:rPr>
              <a:t> </a:t>
            </a:r>
            <a:r>
              <a:rPr lang="de-DE" dirty="0" err="1">
                <a:ea typeface="Geneva" pitchFamily="-84" charset="-128"/>
              </a:rPr>
              <a:t>prices</a:t>
            </a:r>
            <a:endParaRPr lang="de-DE" dirty="0">
              <a:ea typeface="Geneva" pitchFamily="-84" charset="-128"/>
            </a:endParaRPr>
          </a:p>
          <a:p>
            <a:pPr lvl="1" eaLnBrk="1" hangingPunct="1"/>
            <a:r>
              <a:rPr lang="de-DE" dirty="0" err="1">
                <a:ea typeface="Geneva" pitchFamily="-84" charset="-128"/>
              </a:rPr>
              <a:t>Many</a:t>
            </a:r>
            <a:r>
              <a:rPr lang="de-DE" dirty="0">
                <a:ea typeface="Geneva" pitchFamily="-84" charset="-128"/>
              </a:rPr>
              <a:t> </a:t>
            </a:r>
            <a:r>
              <a:rPr lang="de-DE" dirty="0" err="1">
                <a:ea typeface="Geneva" pitchFamily="-84" charset="-128"/>
              </a:rPr>
              <a:t>reasons</a:t>
            </a:r>
            <a:endParaRPr lang="de-DE" dirty="0">
              <a:ea typeface="Geneva" pitchFamily="-84" charset="-128"/>
            </a:endParaRPr>
          </a:p>
          <a:p>
            <a:pPr lvl="1" eaLnBrk="1" hangingPunct="1"/>
            <a:r>
              <a:rPr lang="de-DE" dirty="0" err="1">
                <a:ea typeface="Geneva" pitchFamily="-84" charset="-128"/>
              </a:rPr>
              <a:t>Production</a:t>
            </a:r>
            <a:r>
              <a:rPr lang="de-DE" dirty="0">
                <a:ea typeface="Geneva" pitchFamily="-84" charset="-128"/>
              </a:rPr>
              <a:t> not </a:t>
            </a:r>
            <a:r>
              <a:rPr lang="de-DE" dirty="0" err="1">
                <a:ea typeface="Geneva" pitchFamily="-84" charset="-128"/>
              </a:rPr>
              <a:t>easily</a:t>
            </a:r>
            <a:r>
              <a:rPr lang="de-DE" dirty="0">
                <a:ea typeface="Geneva" pitchFamily="-84" charset="-128"/>
              </a:rPr>
              <a:t> </a:t>
            </a:r>
            <a:r>
              <a:rPr lang="de-DE" dirty="0" err="1">
                <a:ea typeface="Geneva" pitchFamily="-84" charset="-128"/>
              </a:rPr>
              <a:t>increased</a:t>
            </a:r>
            <a:br>
              <a:rPr lang="de-DE" dirty="0">
                <a:ea typeface="Geneva" pitchFamily="-84" charset="-128"/>
              </a:rPr>
            </a:br>
            <a:r>
              <a:rPr lang="de-DE" dirty="0">
                <a:ea typeface="Geneva" pitchFamily="-84" charset="-128"/>
              </a:rPr>
              <a:t>at </a:t>
            </a:r>
            <a:r>
              <a:rPr lang="de-DE" dirty="0" err="1">
                <a:ea typeface="Geneva" pitchFamily="-84" charset="-128"/>
              </a:rPr>
              <a:t>inelastic</a:t>
            </a:r>
            <a:r>
              <a:rPr lang="de-DE" dirty="0">
                <a:ea typeface="Geneva" pitchFamily="-84" charset="-128"/>
              </a:rPr>
              <a:t> </a:t>
            </a:r>
            <a:r>
              <a:rPr lang="de-DE" dirty="0" err="1">
                <a:ea typeface="Geneva" pitchFamily="-84" charset="-128"/>
              </a:rPr>
              <a:t>demand</a:t>
            </a:r>
            <a:r>
              <a:rPr lang="de-DE" dirty="0">
                <a:ea typeface="Geneva" pitchFamily="-84" charset="-128"/>
              </a:rPr>
              <a:t> </a:t>
            </a:r>
            <a:r>
              <a:rPr lang="de-DE" dirty="0" err="1">
                <a:ea typeface="Geneva" pitchFamily="-84" charset="-128"/>
              </a:rPr>
              <a:t>structure</a:t>
            </a:r>
            <a:endParaRPr lang="de-DE" dirty="0">
              <a:ea typeface="Geneva" pitchFamily="-84" charset="-128"/>
            </a:endParaRPr>
          </a:p>
          <a:p>
            <a:pPr eaLnBrk="1" hangingPunct="1"/>
            <a:endParaRPr lang="de-DE" dirty="0">
              <a:ea typeface="Geneva" pitchFamily="-84" charset="-128"/>
            </a:endParaRPr>
          </a:p>
          <a:p>
            <a:pPr eaLnBrk="1" hangingPunct="1"/>
            <a:r>
              <a:rPr lang="de-DE" dirty="0" err="1">
                <a:ea typeface="Geneva" pitchFamily="-84" charset="-128"/>
              </a:rPr>
              <a:t>Uncertain</a:t>
            </a:r>
            <a:r>
              <a:rPr lang="de-DE" dirty="0">
                <a:ea typeface="Geneva" pitchFamily="-84" charset="-128"/>
              </a:rPr>
              <a:t> </a:t>
            </a:r>
            <a:r>
              <a:rPr lang="de-DE" dirty="0" err="1">
                <a:ea typeface="Geneva" pitchFamily="-84" charset="-128"/>
              </a:rPr>
              <a:t>and</a:t>
            </a:r>
            <a:r>
              <a:rPr lang="de-DE" dirty="0">
                <a:ea typeface="Geneva" pitchFamily="-84" charset="-128"/>
              </a:rPr>
              <a:t> </a:t>
            </a:r>
            <a:r>
              <a:rPr lang="de-DE" dirty="0" err="1">
                <a:ea typeface="Geneva" pitchFamily="-84" charset="-128"/>
              </a:rPr>
              <a:t>rapidly</a:t>
            </a:r>
            <a:r>
              <a:rPr lang="de-DE" dirty="0">
                <a:ea typeface="Geneva" pitchFamily="-84" charset="-128"/>
              </a:rPr>
              <a:t> </a:t>
            </a:r>
            <a:r>
              <a:rPr lang="de-DE" dirty="0" err="1">
                <a:ea typeface="Geneva" pitchFamily="-84" charset="-128"/>
              </a:rPr>
              <a:t>changing</a:t>
            </a:r>
            <a:r>
              <a:rPr lang="de-DE" dirty="0">
                <a:ea typeface="Geneva" pitchFamily="-84" charset="-128"/>
              </a:rPr>
              <a:t> </a:t>
            </a:r>
            <a:br>
              <a:rPr lang="de-DE" dirty="0">
                <a:ea typeface="Geneva" pitchFamily="-84" charset="-128"/>
              </a:rPr>
            </a:br>
            <a:r>
              <a:rPr lang="de-DE" dirty="0" err="1">
                <a:ea typeface="Geneva" pitchFamily="-84" charset="-128"/>
              </a:rPr>
              <a:t>legislation</a:t>
            </a:r>
            <a:endParaRPr lang="de-DE" dirty="0">
              <a:ea typeface="Geneva" pitchFamily="-84" charset="-128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4988118" y="2505361"/>
            <a:ext cx="3330563" cy="2049310"/>
            <a:chOff x="4897751" y="2884739"/>
            <a:chExt cx="3330563" cy="2049310"/>
          </a:xfrm>
        </p:grpSpPr>
        <p:graphicFrame>
          <p:nvGraphicFramePr>
            <p:cNvPr id="21" name="Chart 20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2802650090"/>
                </p:ext>
              </p:extLst>
            </p:nvPr>
          </p:nvGraphicFramePr>
          <p:xfrm>
            <a:off x="5202912" y="2884739"/>
            <a:ext cx="3025402" cy="204931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sp>
          <p:nvSpPr>
            <p:cNvPr id="2" name="TextBox 1"/>
            <p:cNvSpPr txBox="1"/>
            <p:nvPr/>
          </p:nvSpPr>
          <p:spPr>
            <a:xfrm>
              <a:off x="5517793" y="4385912"/>
              <a:ext cx="2605200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de-DE" sz="1000" dirty="0"/>
                <a:t>total </a:t>
              </a:r>
              <a:r>
                <a:rPr lang="de-DE" sz="1000" dirty="0" err="1"/>
                <a:t>primary</a:t>
              </a:r>
              <a:r>
                <a:rPr lang="de-DE" sz="1000" dirty="0"/>
                <a:t> </a:t>
              </a:r>
              <a:r>
                <a:rPr lang="de-DE" sz="1000" dirty="0" err="1"/>
                <a:t>energy</a:t>
              </a:r>
              <a:r>
                <a:rPr lang="de-DE" sz="1000" dirty="0"/>
                <a:t>   </a:t>
              </a:r>
              <a:r>
                <a:rPr lang="de-DE" sz="1000" dirty="0" err="1"/>
                <a:t>electricity</a:t>
              </a:r>
              <a:r>
                <a:rPr lang="de-DE" sz="1000" dirty="0"/>
                <a:t> x 10</a:t>
              </a: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4897751" y="3480954"/>
              <a:ext cx="324128" cy="257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000" dirty="0"/>
                <a:t>EJ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4816419" y="4542940"/>
            <a:ext cx="3609611" cy="1780167"/>
            <a:chOff x="4569839" y="4918843"/>
            <a:chExt cx="3609611" cy="1780167"/>
          </a:xfrm>
        </p:grpSpPr>
        <p:pic>
          <p:nvPicPr>
            <p:cNvPr id="4" name="Picture 2" descr="http://blogs-images.forbes.com/danielfisher/files/2015/01/eia-oil-price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30419" y="4956506"/>
              <a:ext cx="2645962" cy="16969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/>
            <p:cNvSpPr txBox="1"/>
            <p:nvPr/>
          </p:nvSpPr>
          <p:spPr>
            <a:xfrm>
              <a:off x="5154286" y="6110883"/>
              <a:ext cx="316112" cy="240066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de-DE" sz="800" dirty="0"/>
                <a:t>25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5220008" y="6312163"/>
              <a:ext cx="250390" cy="240066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de-DE" sz="800" dirty="0"/>
                <a:t>0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5154286" y="5909602"/>
              <a:ext cx="316112" cy="240066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de-DE" sz="800" dirty="0"/>
                <a:t>50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5154286" y="5723967"/>
              <a:ext cx="316112" cy="240066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de-DE" sz="800" dirty="0"/>
                <a:t>75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5088562" y="5522686"/>
              <a:ext cx="381836" cy="240066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de-DE" sz="800" dirty="0"/>
                <a:t>100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5088562" y="5321405"/>
              <a:ext cx="381836" cy="240066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de-DE" sz="800" dirty="0"/>
                <a:t>125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5088562" y="5120124"/>
              <a:ext cx="381836" cy="240066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de-DE" sz="800" dirty="0"/>
                <a:t>150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5088562" y="4918843"/>
              <a:ext cx="381836" cy="240066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de-DE" sz="800" dirty="0"/>
                <a:t>175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4569839" y="5398438"/>
              <a:ext cx="599844" cy="240066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de-DE" sz="800" dirty="0"/>
                <a:t>US$/</a:t>
              </a:r>
              <a:r>
                <a:rPr lang="de-DE" sz="800" dirty="0" err="1"/>
                <a:t>bbl</a:t>
              </a:r>
              <a:endParaRPr lang="de-DE" sz="800" dirty="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5606310" y="6458944"/>
              <a:ext cx="2573140" cy="240066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de-DE" sz="800" dirty="0"/>
                <a:t>1900    1995     2000    2005     2010    2015</a:t>
              </a: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75923" y="973964"/>
            <a:ext cx="2448114" cy="1437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95079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>
          <a:xfrm>
            <a:off x="541338" y="0"/>
            <a:ext cx="8035925" cy="928688"/>
          </a:xfrm>
        </p:spPr>
        <p:txBody>
          <a:bodyPr/>
          <a:lstStyle/>
          <a:p>
            <a:pPr algn="ctr"/>
            <a:r>
              <a:rPr lang="de-DE" dirty="0" err="1"/>
              <a:t>What</a:t>
            </a:r>
            <a:r>
              <a:rPr lang="de-DE" dirty="0"/>
              <a:t> </a:t>
            </a:r>
            <a:r>
              <a:rPr lang="de-DE" dirty="0" err="1"/>
              <a:t>can</a:t>
            </a:r>
            <a:r>
              <a:rPr lang="de-DE" dirty="0"/>
              <a:t> </a:t>
            </a:r>
            <a:r>
              <a:rPr lang="de-DE" dirty="0" err="1"/>
              <a:t>be</a:t>
            </a:r>
            <a:r>
              <a:rPr lang="de-DE" dirty="0"/>
              <a:t> </a:t>
            </a:r>
            <a:r>
              <a:rPr lang="de-DE" dirty="0" err="1"/>
              <a:t>expected</a:t>
            </a:r>
            <a:r>
              <a:rPr lang="de-DE" dirty="0"/>
              <a:t>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500" y="602240"/>
            <a:ext cx="8229600" cy="5819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403703"/>
      </p:ext>
    </p:extLst>
  </p:cSld>
  <p:clrMapOvr>
    <a:masterClrMapping/>
  </p:clrMapOvr>
  <p:transition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>
          <a:xfrm>
            <a:off x="541338" y="0"/>
            <a:ext cx="8035925" cy="928688"/>
          </a:xfrm>
        </p:spPr>
        <p:txBody>
          <a:bodyPr/>
          <a:lstStyle/>
          <a:p>
            <a:pPr algn="ctr"/>
            <a:r>
              <a:rPr lang="de-DE" dirty="0" err="1"/>
              <a:t>What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trajectory</a:t>
            </a:r>
            <a:r>
              <a:rPr lang="de-DE" dirty="0"/>
              <a:t>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7390" y="1234185"/>
            <a:ext cx="7443819" cy="4994832"/>
          </a:xfrm>
          <a:prstGeom prst="rect">
            <a:avLst/>
          </a:prstGeom>
        </p:spPr>
      </p:pic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5461197" y="6530923"/>
            <a:ext cx="3682803" cy="3270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sz="1400" b="1" dirty="0">
                <a:solidFill>
                  <a:schemeClr val="tx2"/>
                </a:solidFill>
                <a:latin typeface="Arial" panose="020B0604020202020204" pitchFamily="34" charset="0"/>
              </a:rPr>
              <a:t>P. Bruce et al., Nature Mater. 11, 19 (2012)</a:t>
            </a:r>
          </a:p>
        </p:txBody>
      </p:sp>
    </p:spTree>
    <p:extLst>
      <p:ext uri="{BB962C8B-B14F-4D97-AF65-F5344CB8AC3E}">
        <p14:creationId xmlns:p14="http://schemas.microsoft.com/office/powerpoint/2010/main" val="22210406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>
          <a:xfrm>
            <a:off x="541338" y="0"/>
            <a:ext cx="8035925" cy="928688"/>
          </a:xfrm>
        </p:spPr>
        <p:txBody>
          <a:bodyPr/>
          <a:lstStyle/>
          <a:p>
            <a:pPr algn="ctr"/>
            <a:r>
              <a:rPr lang="en-DE" dirty="0"/>
              <a:t>H</a:t>
            </a:r>
            <a:r>
              <a:rPr lang="de-DE" dirty="0"/>
              <a:t>o</a:t>
            </a:r>
            <a:r>
              <a:rPr lang="en-DE" dirty="0"/>
              <a:t>w </a:t>
            </a:r>
            <a:r>
              <a:rPr lang="de-DE" dirty="0"/>
              <a:t>a</a:t>
            </a:r>
            <a:r>
              <a:rPr lang="en-DE" dirty="0"/>
              <a:t>b</a:t>
            </a:r>
            <a:r>
              <a:rPr lang="de-DE" dirty="0"/>
              <a:t>o</a:t>
            </a:r>
            <a:r>
              <a:rPr lang="en-DE" dirty="0"/>
              <a:t>u</a:t>
            </a:r>
            <a:r>
              <a:rPr lang="de-DE" dirty="0"/>
              <a:t>t</a:t>
            </a:r>
            <a:r>
              <a:rPr lang="en-DE" dirty="0"/>
              <a:t> </a:t>
            </a:r>
            <a:r>
              <a:rPr lang="de-DE" dirty="0"/>
              <a:t>t</a:t>
            </a:r>
            <a:r>
              <a:rPr lang="en-DE" dirty="0"/>
              <a:t>h</a:t>
            </a:r>
            <a:r>
              <a:rPr lang="de-DE" dirty="0"/>
              <a:t>e</a:t>
            </a:r>
            <a:r>
              <a:rPr lang="en-DE" dirty="0"/>
              <a:t> </a:t>
            </a:r>
            <a:r>
              <a:rPr lang="de-DE" dirty="0"/>
              <a:t>e</a:t>
            </a:r>
            <a:r>
              <a:rPr lang="en-DE" dirty="0"/>
              <a:t>n</a:t>
            </a:r>
            <a:r>
              <a:rPr lang="de-DE" dirty="0"/>
              <a:t>e</a:t>
            </a:r>
            <a:r>
              <a:rPr lang="en-DE" dirty="0"/>
              <a:t>r</a:t>
            </a:r>
            <a:r>
              <a:rPr lang="de-DE" dirty="0"/>
              <a:t>g</a:t>
            </a:r>
            <a:r>
              <a:rPr lang="en-DE" dirty="0"/>
              <a:t>y </a:t>
            </a:r>
            <a:r>
              <a:rPr lang="de-DE" dirty="0"/>
              <a:t>c</a:t>
            </a:r>
            <a:r>
              <a:rPr lang="en-DE" dirty="0"/>
              <a:t>o</a:t>
            </a:r>
            <a:r>
              <a:rPr lang="de-DE" dirty="0"/>
              <a:t>s</a:t>
            </a:r>
            <a:r>
              <a:rPr lang="en-DE" dirty="0"/>
              <a:t>t?</a:t>
            </a:r>
            <a:endParaRPr lang="de-DE" dirty="0"/>
          </a:p>
        </p:txBody>
      </p:sp>
      <p:sp>
        <p:nvSpPr>
          <p:cNvPr id="5" name="Text Box 4">
            <a:extLst>
              <a:ext uri="{FF2B5EF4-FFF2-40B4-BE49-F238E27FC236}">
                <a16:creationId xmlns:a16="http://schemas.microsoft.com/office/drawing/2014/main" id="{E067111E-B979-4E17-B8D7-6B13013B02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36686" y="6457181"/>
            <a:ext cx="4707314" cy="3270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DE" sz="1400" b="1" dirty="0">
                <a:solidFill>
                  <a:schemeClr val="tx2"/>
                </a:solidFill>
                <a:latin typeface="Arial" panose="020B0604020202020204" pitchFamily="34" charset="0"/>
              </a:rPr>
              <a:t>D. </a:t>
            </a:r>
            <a:r>
              <a:rPr lang="en-DE" sz="1400" b="1" dirty="0" err="1">
                <a:solidFill>
                  <a:schemeClr val="tx2"/>
                </a:solidFill>
                <a:latin typeface="Arial" panose="020B0604020202020204" pitchFamily="34" charset="0"/>
              </a:rPr>
              <a:t>Larcher</a:t>
            </a:r>
            <a:r>
              <a:rPr lang="en-DE" sz="1400" b="1" dirty="0">
                <a:solidFill>
                  <a:schemeClr val="tx2"/>
                </a:solidFill>
                <a:latin typeface="Arial" panose="020B0604020202020204" pitchFamily="34" charset="0"/>
              </a:rPr>
              <a:t>, J.M. </a:t>
            </a:r>
            <a:r>
              <a:rPr lang="en-DE" sz="1400" b="1" dirty="0" err="1">
                <a:solidFill>
                  <a:schemeClr val="tx2"/>
                </a:solidFill>
                <a:latin typeface="Arial" panose="020B0604020202020204" pitchFamily="34" charset="0"/>
              </a:rPr>
              <a:t>Tarascon</a:t>
            </a:r>
            <a:r>
              <a:rPr lang="en-DE" sz="1400" b="1" dirty="0">
                <a:solidFill>
                  <a:schemeClr val="tx2"/>
                </a:solidFill>
                <a:latin typeface="Arial" panose="020B0604020202020204" pitchFamily="34" charset="0"/>
              </a:rPr>
              <a:t>, </a:t>
            </a:r>
            <a:r>
              <a:rPr lang="de-DE" sz="1400" b="1" dirty="0">
                <a:solidFill>
                  <a:schemeClr val="tx2"/>
                </a:solidFill>
                <a:latin typeface="Arial" panose="020B0604020202020204" pitchFamily="34" charset="0"/>
              </a:rPr>
              <a:t>Nature </a:t>
            </a:r>
            <a:r>
              <a:rPr lang="en-DE" sz="1400" b="1" dirty="0" err="1">
                <a:solidFill>
                  <a:schemeClr val="tx2"/>
                </a:solidFill>
                <a:latin typeface="Arial" panose="020B0604020202020204" pitchFamily="34" charset="0"/>
              </a:rPr>
              <a:t>Chem</a:t>
            </a:r>
            <a:r>
              <a:rPr lang="de-DE" sz="1400" b="1" dirty="0">
                <a:solidFill>
                  <a:schemeClr val="tx2"/>
                </a:solidFill>
                <a:latin typeface="Arial" panose="020B0604020202020204" pitchFamily="34" charset="0"/>
              </a:rPr>
              <a:t>. </a:t>
            </a:r>
            <a:r>
              <a:rPr lang="en-DE" sz="1400" b="1" dirty="0">
                <a:solidFill>
                  <a:schemeClr val="tx2"/>
                </a:solidFill>
                <a:latin typeface="Arial" panose="020B0604020202020204" pitchFamily="34" charset="0"/>
              </a:rPr>
              <a:t>7</a:t>
            </a:r>
            <a:r>
              <a:rPr lang="de-DE" sz="1400" b="1" dirty="0">
                <a:solidFill>
                  <a:schemeClr val="tx2"/>
                </a:solidFill>
                <a:latin typeface="Arial" panose="020B0604020202020204" pitchFamily="34" charset="0"/>
              </a:rPr>
              <a:t>, 19 (201</a:t>
            </a:r>
            <a:r>
              <a:rPr lang="en-DE" sz="1400" b="1" dirty="0">
                <a:solidFill>
                  <a:schemeClr val="tx2"/>
                </a:solidFill>
                <a:latin typeface="Arial" panose="020B0604020202020204" pitchFamily="34" charset="0"/>
              </a:rPr>
              <a:t>5</a:t>
            </a:r>
            <a:r>
              <a:rPr lang="de-DE" sz="1400" b="1" dirty="0">
                <a:solidFill>
                  <a:schemeClr val="tx2"/>
                </a:solidFill>
                <a:latin typeface="Arial" panose="020B0604020202020204" pitchFamily="34" charset="0"/>
              </a:rPr>
              <a:t>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632B52A-9E2C-4AAF-9BDC-246866DFA4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3933" y="1118558"/>
            <a:ext cx="7290733" cy="5222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752658"/>
      </p:ext>
    </p:extLst>
  </p:cSld>
  <p:clrMapOvr>
    <a:masterClrMapping/>
  </p:clrMapOvr>
  <p:transition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30" name="Rectangle 2"/>
          <p:cNvSpPr>
            <a:spLocks noGrp="1" noChangeArrowheads="1"/>
          </p:cNvSpPr>
          <p:nvPr>
            <p:ph type="title"/>
          </p:nvPr>
        </p:nvSpPr>
        <p:spPr>
          <a:xfrm>
            <a:off x="342537" y="115388"/>
            <a:ext cx="8077200" cy="1143000"/>
          </a:xfrm>
        </p:spPr>
        <p:txBody>
          <a:bodyPr/>
          <a:lstStyle/>
          <a:p>
            <a:r>
              <a:rPr lang="en-DE" altLang="de-DE" sz="2400" dirty="0"/>
              <a:t>L</a:t>
            </a:r>
            <a:r>
              <a:rPr lang="de-DE" altLang="de-DE" sz="2400" dirty="0"/>
              <a:t>e</a:t>
            </a:r>
            <a:r>
              <a:rPr lang="en-DE" altLang="de-DE" sz="2400" dirty="0"/>
              <a:t>v</a:t>
            </a:r>
            <a:r>
              <a:rPr lang="de-DE" altLang="de-DE" sz="2400" dirty="0"/>
              <a:t>e</a:t>
            </a:r>
            <a:r>
              <a:rPr lang="en-DE" altLang="de-DE" sz="2400" dirty="0"/>
              <a:t>l</a:t>
            </a:r>
            <a:r>
              <a:rPr lang="de-DE" altLang="de-DE" sz="2400" dirty="0"/>
              <a:t>i</a:t>
            </a:r>
            <a:r>
              <a:rPr lang="en-DE" altLang="de-DE" sz="2400" dirty="0"/>
              <a:t>z</a:t>
            </a:r>
            <a:r>
              <a:rPr lang="de-DE" altLang="de-DE" sz="2400" dirty="0"/>
              <a:t>e</a:t>
            </a:r>
            <a:r>
              <a:rPr lang="en-DE" altLang="de-DE" sz="2400" dirty="0"/>
              <a:t>d </a:t>
            </a:r>
            <a:r>
              <a:rPr lang="de-DE" altLang="de-DE" sz="2400" dirty="0"/>
              <a:t>c</a:t>
            </a:r>
            <a:r>
              <a:rPr lang="en-DE" altLang="de-DE" sz="2400" dirty="0"/>
              <a:t>o</a:t>
            </a:r>
            <a:r>
              <a:rPr lang="de-DE" altLang="de-DE" sz="2400" dirty="0"/>
              <a:t>s</a:t>
            </a:r>
            <a:r>
              <a:rPr lang="en-DE" altLang="de-DE" sz="2400" dirty="0"/>
              <a:t>t </a:t>
            </a:r>
            <a:r>
              <a:rPr lang="de-DE" altLang="de-DE" sz="2400" dirty="0"/>
              <a:t>o</a:t>
            </a:r>
            <a:r>
              <a:rPr lang="en-DE" altLang="de-DE" sz="2400" dirty="0"/>
              <a:t>f </a:t>
            </a:r>
            <a:r>
              <a:rPr lang="de-DE" altLang="de-DE" sz="2400" dirty="0"/>
              <a:t>battery stored e</a:t>
            </a:r>
            <a:r>
              <a:rPr lang="en-DE" altLang="de-DE" sz="2400" dirty="0"/>
              <a:t>l</a:t>
            </a:r>
            <a:r>
              <a:rPr lang="de-DE" altLang="de-DE" sz="2400" dirty="0"/>
              <a:t>e</a:t>
            </a:r>
            <a:r>
              <a:rPr lang="en-DE" altLang="de-DE" sz="2400" dirty="0"/>
              <a:t>c</a:t>
            </a:r>
            <a:r>
              <a:rPr lang="de-DE" altLang="de-DE" sz="2400" dirty="0"/>
              <a:t>t</a:t>
            </a:r>
            <a:r>
              <a:rPr lang="en-DE" altLang="de-DE" sz="2400" dirty="0"/>
              <a:t>r</a:t>
            </a:r>
            <a:r>
              <a:rPr lang="de-DE" altLang="de-DE" sz="2400" dirty="0"/>
              <a:t>i</a:t>
            </a:r>
            <a:r>
              <a:rPr lang="en-DE" altLang="de-DE" sz="2400" dirty="0"/>
              <a:t>c</a:t>
            </a:r>
            <a:r>
              <a:rPr lang="de-DE" altLang="de-DE" sz="2400" dirty="0"/>
              <a:t>i</a:t>
            </a:r>
            <a:r>
              <a:rPr lang="en-DE" altLang="de-DE" sz="2400" dirty="0"/>
              <a:t>t</a:t>
            </a:r>
            <a:r>
              <a:rPr lang="de-DE" altLang="de-DE" sz="2400" dirty="0"/>
              <a:t>y</a:t>
            </a:r>
          </a:p>
        </p:txBody>
      </p:sp>
      <p:sp>
        <p:nvSpPr>
          <p:cNvPr id="13" name="Text Box 10">
            <a:extLst>
              <a:ext uri="{FF2B5EF4-FFF2-40B4-BE49-F238E27FC236}">
                <a16:creationId xmlns:a16="http://schemas.microsoft.com/office/drawing/2014/main" id="{F1EB248A-D5EF-4E68-B7D5-E712179A2D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18300" y="6521815"/>
            <a:ext cx="372570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 eaLnBrk="0" hangingPunct="0">
              <a:lnSpc>
                <a:spcPct val="100000"/>
              </a:lnSpc>
              <a:buClrTx/>
              <a:buSzTx/>
              <a:buFontTx/>
              <a:buNone/>
            </a:pPr>
            <a:r>
              <a:rPr lang="de-DE" sz="1400" b="1" dirty="0">
                <a:solidFill>
                  <a:schemeClr val="tx2"/>
                </a:solidFill>
                <a:latin typeface="Arial" panose="020B0604020202020204" pitchFamily="34" charset="0"/>
              </a:rPr>
              <a:t>C</a:t>
            </a:r>
            <a:r>
              <a:rPr lang="en-DE" sz="1400" b="1" dirty="0">
                <a:solidFill>
                  <a:schemeClr val="tx2"/>
                </a:solidFill>
                <a:latin typeface="Arial" panose="020B0604020202020204" pitchFamily="34" charset="0"/>
              </a:rPr>
              <a:t>. </a:t>
            </a:r>
            <a:r>
              <a:rPr lang="de-DE" sz="1400" b="1" dirty="0">
                <a:solidFill>
                  <a:schemeClr val="tx2"/>
                </a:solidFill>
                <a:latin typeface="Arial" panose="020B0604020202020204" pitchFamily="34" charset="0"/>
              </a:rPr>
              <a:t>K</a:t>
            </a:r>
            <a:r>
              <a:rPr lang="en-DE" sz="1400" b="1" dirty="0">
                <a:solidFill>
                  <a:schemeClr val="tx2"/>
                </a:solidFill>
                <a:latin typeface="Arial" panose="020B0604020202020204" pitchFamily="34" charset="0"/>
              </a:rPr>
              <a:t>o</a:t>
            </a:r>
            <a:r>
              <a:rPr lang="de-DE" sz="1400" b="1" dirty="0">
                <a:solidFill>
                  <a:schemeClr val="tx2"/>
                </a:solidFill>
                <a:latin typeface="Arial" panose="020B0604020202020204" pitchFamily="34" charset="0"/>
              </a:rPr>
              <a:t>s</a:t>
            </a:r>
            <a:r>
              <a:rPr lang="en-DE" sz="1400" b="1" dirty="0">
                <a:solidFill>
                  <a:schemeClr val="tx2"/>
                </a:solidFill>
                <a:latin typeface="Arial" panose="020B0604020202020204" pitchFamily="34" charset="0"/>
              </a:rPr>
              <a:t>t </a:t>
            </a:r>
            <a:r>
              <a:rPr lang="de-DE" sz="1400" b="1" dirty="0">
                <a:solidFill>
                  <a:schemeClr val="tx2"/>
                </a:solidFill>
                <a:latin typeface="Arial" panose="020B0604020202020204" pitchFamily="34" charset="0"/>
              </a:rPr>
              <a:t>e</a:t>
            </a:r>
            <a:r>
              <a:rPr lang="en-DE" sz="1400" b="1" dirty="0">
                <a:solidFill>
                  <a:schemeClr val="tx2"/>
                </a:solidFill>
                <a:latin typeface="Arial" panose="020B0604020202020204" pitchFamily="34" charset="0"/>
              </a:rPr>
              <a:t>t </a:t>
            </a:r>
            <a:r>
              <a:rPr lang="de-DE" sz="1400" b="1" dirty="0">
                <a:solidFill>
                  <a:schemeClr val="tx2"/>
                </a:solidFill>
                <a:latin typeface="Arial" panose="020B0604020202020204" pitchFamily="34" charset="0"/>
              </a:rPr>
              <a:t>a</a:t>
            </a:r>
            <a:r>
              <a:rPr lang="en-DE" sz="1400" b="1" dirty="0">
                <a:solidFill>
                  <a:schemeClr val="tx2"/>
                </a:solidFill>
                <a:latin typeface="Arial" panose="020B0604020202020204" pitchFamily="34" charset="0"/>
              </a:rPr>
              <a:t>l., </a:t>
            </a:r>
            <a:r>
              <a:rPr lang="de-DE" sz="1400" b="1" dirty="0">
                <a:solidFill>
                  <a:schemeClr val="tx2"/>
                </a:solidFill>
                <a:latin typeface="Arial" panose="020B0604020202020204" pitchFamily="34" charset="0"/>
              </a:rPr>
              <a:t>F</a:t>
            </a:r>
            <a:r>
              <a:rPr lang="en-DE" sz="1400" b="1" dirty="0">
                <a:solidFill>
                  <a:schemeClr val="tx2"/>
                </a:solidFill>
                <a:latin typeface="Arial" panose="020B0604020202020204" pitchFamily="34" charset="0"/>
              </a:rPr>
              <a:t>r</a:t>
            </a:r>
            <a:r>
              <a:rPr lang="de-DE" sz="1400" b="1" dirty="0">
                <a:solidFill>
                  <a:schemeClr val="tx2"/>
                </a:solidFill>
                <a:latin typeface="Arial" panose="020B0604020202020204" pitchFamily="34" charset="0"/>
              </a:rPr>
              <a:t>a</a:t>
            </a:r>
            <a:r>
              <a:rPr lang="en-DE" sz="1400" b="1" dirty="0">
                <a:solidFill>
                  <a:schemeClr val="tx2"/>
                </a:solidFill>
                <a:latin typeface="Arial" panose="020B0604020202020204" pitchFamily="34" charset="0"/>
              </a:rPr>
              <a:t>u</a:t>
            </a:r>
            <a:r>
              <a:rPr lang="de-DE" sz="1400" b="1" dirty="0">
                <a:solidFill>
                  <a:schemeClr val="tx2"/>
                </a:solidFill>
                <a:latin typeface="Arial" panose="020B0604020202020204" pitchFamily="34" charset="0"/>
              </a:rPr>
              <a:t>n</a:t>
            </a:r>
            <a:r>
              <a:rPr lang="en-DE" sz="1400" b="1" dirty="0">
                <a:solidFill>
                  <a:schemeClr val="tx2"/>
                </a:solidFill>
                <a:latin typeface="Arial" panose="020B0604020202020204" pitchFamily="34" charset="0"/>
              </a:rPr>
              <a:t>h</a:t>
            </a:r>
            <a:r>
              <a:rPr lang="de-DE" sz="1400" b="1" dirty="0">
                <a:solidFill>
                  <a:schemeClr val="tx2"/>
                </a:solidFill>
                <a:latin typeface="Arial" panose="020B0604020202020204" pitchFamily="34" charset="0"/>
              </a:rPr>
              <a:t>o</a:t>
            </a:r>
            <a:r>
              <a:rPr lang="en-DE" sz="1400" b="1" dirty="0">
                <a:solidFill>
                  <a:schemeClr val="tx2"/>
                </a:solidFill>
                <a:latin typeface="Arial" panose="020B0604020202020204" pitchFamily="34" charset="0"/>
              </a:rPr>
              <a:t>f</a:t>
            </a:r>
            <a:r>
              <a:rPr lang="de-DE" sz="1400" b="1" dirty="0">
                <a:solidFill>
                  <a:schemeClr val="tx2"/>
                </a:solidFill>
                <a:latin typeface="Arial" panose="020B0604020202020204" pitchFamily="34" charset="0"/>
              </a:rPr>
              <a:t>e</a:t>
            </a:r>
            <a:r>
              <a:rPr lang="en-DE" sz="1400" b="1" dirty="0">
                <a:solidFill>
                  <a:schemeClr val="tx2"/>
                </a:solidFill>
                <a:latin typeface="Arial" panose="020B0604020202020204" pitchFamily="34" charset="0"/>
              </a:rPr>
              <a:t>r </a:t>
            </a:r>
            <a:r>
              <a:rPr lang="de-DE" sz="1400" b="1" dirty="0">
                <a:solidFill>
                  <a:schemeClr val="tx2"/>
                </a:solidFill>
                <a:latin typeface="Arial" panose="020B0604020202020204" pitchFamily="34" charset="0"/>
              </a:rPr>
              <a:t>I</a:t>
            </a:r>
            <a:r>
              <a:rPr lang="en-DE" sz="1400" b="1" dirty="0">
                <a:solidFill>
                  <a:schemeClr val="tx2"/>
                </a:solidFill>
                <a:latin typeface="Arial" panose="020B0604020202020204" pitchFamily="34" charset="0"/>
              </a:rPr>
              <a:t>S</a:t>
            </a:r>
            <a:r>
              <a:rPr lang="de-DE" sz="1400" b="1" dirty="0">
                <a:solidFill>
                  <a:schemeClr val="tx2"/>
                </a:solidFill>
                <a:latin typeface="Arial" panose="020B0604020202020204" pitchFamily="34" charset="0"/>
              </a:rPr>
              <a:t>E</a:t>
            </a:r>
            <a:r>
              <a:rPr lang="en-DE" sz="1400" b="1" dirty="0">
                <a:solidFill>
                  <a:schemeClr val="tx2"/>
                </a:solidFill>
                <a:latin typeface="Arial" panose="020B0604020202020204" pitchFamily="34" charset="0"/>
              </a:rPr>
              <a:t>, </a:t>
            </a:r>
            <a:r>
              <a:rPr lang="de-DE" sz="1400" b="1" dirty="0">
                <a:solidFill>
                  <a:schemeClr val="tx2"/>
                </a:solidFill>
                <a:latin typeface="Arial" panose="020B0604020202020204" pitchFamily="34" charset="0"/>
              </a:rPr>
              <a:t>M</a:t>
            </a:r>
            <a:r>
              <a:rPr lang="en-DE" sz="1400" b="1" dirty="0">
                <a:solidFill>
                  <a:schemeClr val="tx2"/>
                </a:solidFill>
                <a:latin typeface="Arial" panose="020B0604020202020204" pitchFamily="34" charset="0"/>
              </a:rPr>
              <a:t>a</a:t>
            </a:r>
            <a:r>
              <a:rPr lang="de-DE" sz="1400" b="1" dirty="0">
                <a:solidFill>
                  <a:schemeClr val="tx2"/>
                </a:solidFill>
                <a:latin typeface="Arial" panose="020B0604020202020204" pitchFamily="34" charset="0"/>
              </a:rPr>
              <a:t>r</a:t>
            </a:r>
            <a:r>
              <a:rPr lang="en-DE" sz="1400" b="1" dirty="0">
                <a:solidFill>
                  <a:schemeClr val="tx2"/>
                </a:solidFill>
                <a:latin typeface="Arial" panose="020B0604020202020204" pitchFamily="34" charset="0"/>
              </a:rPr>
              <a:t>c</a:t>
            </a:r>
            <a:r>
              <a:rPr lang="de-DE" sz="1400" b="1" dirty="0">
                <a:solidFill>
                  <a:schemeClr val="tx2"/>
                </a:solidFill>
                <a:latin typeface="Arial" panose="020B0604020202020204" pitchFamily="34" charset="0"/>
              </a:rPr>
              <a:t>h</a:t>
            </a:r>
            <a:r>
              <a:rPr lang="en-DE" sz="1400" b="1" dirty="0">
                <a:solidFill>
                  <a:schemeClr val="tx2"/>
                </a:solidFill>
                <a:latin typeface="Arial" panose="020B0604020202020204" pitchFamily="34" charset="0"/>
              </a:rPr>
              <a:t> 2018</a:t>
            </a:r>
            <a:endParaRPr lang="de-DE" sz="1400" b="1" dirty="0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5853" y="1028934"/>
            <a:ext cx="7434746" cy="5315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42814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altLang="de-DE" dirty="0" err="1"/>
              <a:t>Why</a:t>
            </a:r>
            <a:r>
              <a:rPr lang="de-DE" altLang="de-DE" dirty="0"/>
              <a:t> not </a:t>
            </a:r>
            <a:r>
              <a:rPr lang="de-DE" altLang="de-DE" dirty="0" err="1"/>
              <a:t>even</a:t>
            </a:r>
            <a:r>
              <a:rPr lang="de-DE" altLang="de-DE" dirty="0"/>
              <a:t> </a:t>
            </a:r>
            <a:r>
              <a:rPr lang="de-DE" altLang="de-DE" dirty="0" err="1"/>
              <a:t>heat</a:t>
            </a:r>
            <a:r>
              <a:rPr lang="de-DE" altLang="de-DE" dirty="0"/>
              <a:t>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70403" y="1240972"/>
            <a:ext cx="7893508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err="1"/>
              <a:t>No</a:t>
            </a:r>
            <a:r>
              <a:rPr lang="de-DE" b="1" dirty="0"/>
              <a:t> </a:t>
            </a:r>
            <a:r>
              <a:rPr lang="de-DE" b="1" dirty="0" err="1"/>
              <a:t>energy</a:t>
            </a:r>
            <a:r>
              <a:rPr lang="de-DE" b="1" dirty="0"/>
              <a:t> </a:t>
            </a:r>
            <a:r>
              <a:rPr lang="de-DE" b="1" dirty="0" err="1"/>
              <a:t>conversion</a:t>
            </a:r>
            <a:r>
              <a:rPr lang="de-DE" b="1" dirty="0"/>
              <a:t> </a:t>
            </a:r>
            <a:r>
              <a:rPr lang="de-DE" b="1" dirty="0" err="1"/>
              <a:t>system</a:t>
            </a:r>
            <a:r>
              <a:rPr lang="de-DE" b="1" dirty="0"/>
              <a:t> </a:t>
            </a:r>
            <a:r>
              <a:rPr lang="de-DE" b="1" dirty="0" err="1"/>
              <a:t>cheaper</a:t>
            </a:r>
            <a:r>
              <a:rPr lang="de-DE" b="1" dirty="0"/>
              <a:t> </a:t>
            </a:r>
            <a:r>
              <a:rPr lang="de-DE" b="1" dirty="0" err="1"/>
              <a:t>than</a:t>
            </a:r>
            <a:r>
              <a:rPr lang="de-DE" b="1" dirty="0"/>
              <a:t> a </a:t>
            </a:r>
            <a:r>
              <a:rPr lang="de-DE" b="1" dirty="0" err="1"/>
              <a:t>water</a:t>
            </a:r>
            <a:r>
              <a:rPr lang="de-DE" b="1" dirty="0"/>
              <a:t> </a:t>
            </a:r>
            <a:r>
              <a:rPr lang="de-DE" b="1" dirty="0" err="1"/>
              <a:t>heater</a:t>
            </a:r>
            <a:r>
              <a:rPr lang="de-DE" b="1" dirty="0"/>
              <a:t>!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695720" y="1663188"/>
            <a:ext cx="5727081" cy="7571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/>
              <a:t>Why</a:t>
            </a:r>
            <a:r>
              <a:rPr lang="de-DE" dirty="0"/>
              <a:t> high </a:t>
            </a:r>
            <a:r>
              <a:rPr lang="de-DE" dirty="0" err="1"/>
              <a:t>exergy</a:t>
            </a:r>
            <a:r>
              <a:rPr lang="de-DE" dirty="0"/>
              <a:t> </a:t>
            </a:r>
            <a:r>
              <a:rPr lang="de-DE" dirty="0" err="1"/>
              <a:t>electricity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low</a:t>
            </a:r>
            <a:r>
              <a:rPr lang="de-DE" dirty="0"/>
              <a:t> </a:t>
            </a:r>
            <a:r>
              <a:rPr lang="de-DE" dirty="0" err="1"/>
              <a:t>exergy</a:t>
            </a:r>
            <a:r>
              <a:rPr lang="de-DE" dirty="0"/>
              <a:t> </a:t>
            </a:r>
            <a:r>
              <a:rPr lang="de-DE" dirty="0" err="1"/>
              <a:t>heat</a:t>
            </a:r>
            <a:r>
              <a:rPr lang="de-DE" dirty="0"/>
              <a:t>?</a:t>
            </a:r>
          </a:p>
          <a:p>
            <a:r>
              <a:rPr lang="de-DE" dirty="0"/>
              <a:t>			</a:t>
            </a:r>
            <a:r>
              <a:rPr lang="de-DE" dirty="0" err="1"/>
              <a:t>storage</a:t>
            </a:r>
            <a:endParaRPr lang="de-DE" dirty="0"/>
          </a:p>
        </p:txBody>
      </p:sp>
      <p:sp>
        <p:nvSpPr>
          <p:cNvPr id="13" name="Right Arrow 12"/>
          <p:cNvSpPr/>
          <p:nvPr/>
        </p:nvSpPr>
        <p:spPr>
          <a:xfrm>
            <a:off x="3467321" y="2150481"/>
            <a:ext cx="888274" cy="143691"/>
          </a:xfrm>
          <a:prstGeom prst="rightArrow">
            <a:avLst/>
          </a:prstGeom>
          <a:solidFill>
            <a:srgbClr val="2E7471"/>
          </a:solidFill>
          <a:ln w="12700">
            <a:solidFill>
              <a:srgbClr val="1166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176213" indent="-176213" algn="ctr">
              <a:lnSpc>
                <a:spcPct val="120000"/>
              </a:lnSpc>
              <a:buClr>
                <a:srgbClr val="116656"/>
              </a:buClr>
              <a:buSzPct val="120000"/>
              <a:buFont typeface="Wingdings" pitchFamily="2" charset="2"/>
              <a:buChar char="§"/>
            </a:pPr>
            <a:endParaRPr lang="de-DE" dirty="0" err="1">
              <a:solidFill>
                <a:schemeClr val="tx1"/>
              </a:solidFill>
              <a:latin typeface="Verdana" pitchFamily="34" charset="0"/>
            </a:endParaRPr>
          </a:p>
        </p:txBody>
      </p:sp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5374" y="3248682"/>
            <a:ext cx="2319337" cy="1668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2323" y="2556429"/>
            <a:ext cx="2301347" cy="17176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830" y="2785018"/>
            <a:ext cx="2721930" cy="1290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" r="626"/>
          <a:stretch>
            <a:fillRect/>
          </a:stretch>
        </p:blipFill>
        <p:spPr bwMode="auto">
          <a:xfrm>
            <a:off x="981174" y="4585062"/>
            <a:ext cx="3148300" cy="17499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1178" y="4507497"/>
            <a:ext cx="1912492" cy="1905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073003" y="6021091"/>
            <a:ext cx="1095813" cy="3139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sz="1200" dirty="0">
                <a:solidFill>
                  <a:schemeClr val="bg1"/>
                </a:solidFill>
              </a:rPr>
              <a:t>©</a:t>
            </a:r>
            <a:r>
              <a:rPr lang="de-DE" sz="1200" dirty="0">
                <a:solidFill>
                  <a:schemeClr val="bg1"/>
                </a:solidFill>
              </a:rPr>
              <a:t>Badenova</a:t>
            </a:r>
          </a:p>
        </p:txBody>
      </p:sp>
      <p:sp>
        <p:nvSpPr>
          <p:cNvPr id="4" name="Rectangle 3"/>
          <p:cNvSpPr/>
          <p:nvPr/>
        </p:nvSpPr>
        <p:spPr>
          <a:xfrm>
            <a:off x="2402520" y="3806770"/>
            <a:ext cx="1250855" cy="3139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200" dirty="0">
                <a:solidFill>
                  <a:schemeClr val="bg1"/>
                </a:solidFill>
              </a:rPr>
              <a:t>© Ratiotherm</a:t>
            </a:r>
          </a:p>
        </p:txBody>
      </p:sp>
      <p:sp>
        <p:nvSpPr>
          <p:cNvPr id="5" name="Rectangle 4"/>
          <p:cNvSpPr/>
          <p:nvPr/>
        </p:nvSpPr>
        <p:spPr>
          <a:xfrm>
            <a:off x="4042323" y="3830448"/>
            <a:ext cx="300359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000" dirty="0">
                <a:solidFill>
                  <a:schemeClr val="bg1"/>
                </a:solidFill>
                <a:latin typeface="Arial" panose="020B0604020202020204" pitchFamily="34" charset="0"/>
              </a:rPr>
              <a:t>D. Laing et al., IRES III 2008, </a:t>
            </a:r>
          </a:p>
          <a:p>
            <a:r>
              <a:rPr lang="de-DE" sz="1000" dirty="0">
                <a:solidFill>
                  <a:schemeClr val="bg1"/>
                </a:solidFill>
                <a:latin typeface="Arial" panose="020B0604020202020204" pitchFamily="34" charset="0"/>
              </a:rPr>
              <a:t>24.-25.11.2008, Berlin</a:t>
            </a:r>
            <a:endParaRPr lang="de-DE" sz="1000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556613" y="4636665"/>
            <a:ext cx="1463862" cy="2904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sz="1200" dirty="0">
                <a:solidFill>
                  <a:schemeClr val="bg1"/>
                </a:solidFill>
              </a:rPr>
              <a:t>©</a:t>
            </a:r>
            <a:r>
              <a:rPr lang="de-DE" sz="1200" dirty="0">
                <a:solidFill>
                  <a:schemeClr val="bg1"/>
                </a:solidFill>
              </a:rPr>
              <a:t>solarmillenium</a:t>
            </a:r>
          </a:p>
        </p:txBody>
      </p:sp>
    </p:spTree>
    <p:extLst>
      <p:ext uri="{BB962C8B-B14F-4D97-AF65-F5344CB8AC3E}">
        <p14:creationId xmlns:p14="http://schemas.microsoft.com/office/powerpoint/2010/main" val="263684769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4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dirty="0"/>
              <a:t>The biggest heat storage unit</a:t>
            </a:r>
          </a:p>
        </p:txBody>
      </p:sp>
      <p:pic>
        <p:nvPicPr>
          <p:cNvPr id="3614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1429" y="1246972"/>
            <a:ext cx="5935663" cy="427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61476" name="Text Box 4"/>
          <p:cNvSpPr txBox="1">
            <a:spLocks noChangeArrowheads="1"/>
          </p:cNvSpPr>
          <p:nvPr/>
        </p:nvSpPr>
        <p:spPr bwMode="auto">
          <a:xfrm>
            <a:off x="15411" y="5588907"/>
            <a:ext cx="9128589" cy="1054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7363"/>
              </a:buClr>
              <a:buSzPct val="120000"/>
              <a:buFont typeface="Wingdings" panose="05000000000000000000" pitchFamily="2" charset="2"/>
              <a:buNone/>
              <a:tabLst/>
              <a:defRPr/>
            </a:pP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Solar power plant </a:t>
            </a:r>
            <a:r>
              <a:rPr kumimoji="0" lang="de-DE" alt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Andasol</a:t>
            </a: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I</a:t>
            </a:r>
          </a:p>
          <a:p>
            <a:pPr marL="0" marR="0" lvl="0" indent="0" algn="ctr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7363"/>
              </a:buClr>
              <a:buSzPct val="120000"/>
              <a:buFont typeface="Wingdings" panose="05000000000000000000" pitchFamily="2" charset="2"/>
              <a:buNone/>
              <a:tabLst/>
              <a:defRPr/>
            </a:pP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27 500 t 60% NaNO</a:t>
            </a:r>
            <a:r>
              <a:rPr kumimoji="0" lang="de-DE" altLang="de-DE" sz="1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3</a:t>
            </a: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/40% KNO</a:t>
            </a:r>
            <a:r>
              <a:rPr kumimoji="0" lang="de-DE" altLang="de-DE" sz="1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3</a:t>
            </a: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</a:t>
            </a:r>
            <a:r>
              <a:rPr kumimoji="0" lang="de-DE" alt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for</a:t>
            </a: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</a:t>
            </a:r>
            <a:r>
              <a:rPr kumimoji="0" lang="de-DE" alt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heat</a:t>
            </a: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</a:t>
            </a:r>
            <a:r>
              <a:rPr kumimoji="0" lang="de-DE" alt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storage</a:t>
            </a: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</a:t>
            </a:r>
            <a:r>
              <a:rPr kumimoji="0" lang="de-DE" alt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between</a:t>
            </a: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386°C </a:t>
            </a:r>
            <a:r>
              <a:rPr kumimoji="0" lang="de-DE" alt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and</a:t>
            </a: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292°C</a:t>
            </a:r>
          </a:p>
          <a:p>
            <a:pPr marL="0" marR="0" lvl="0" indent="0" algn="ctr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7363"/>
              </a:buClr>
              <a:buSzPct val="120000"/>
              <a:buFont typeface="Wingdings" panose="05000000000000000000" pitchFamily="2" charset="2"/>
              <a:buNone/>
              <a:tabLst/>
              <a:defRPr/>
            </a:pP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1010 MWh thermal, 7.5 h </a:t>
            </a:r>
            <a:r>
              <a:rPr kumimoji="0" lang="de-DE" alt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operation</a:t>
            </a: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</a:t>
            </a:r>
            <a:r>
              <a:rPr kumimoji="0" lang="de-DE" alt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of</a:t>
            </a: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50 MW </a:t>
            </a:r>
            <a:r>
              <a:rPr kumimoji="0" lang="de-DE" alt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turbine</a:t>
            </a:r>
            <a:endParaRPr kumimoji="0" lang="de-DE" alt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988205" y="5239195"/>
            <a:ext cx="1622560" cy="3139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sz="1200" b="1" dirty="0">
                <a:solidFill>
                  <a:schemeClr val="bg1"/>
                </a:solidFill>
              </a:rPr>
              <a:t>©</a:t>
            </a:r>
            <a:r>
              <a:rPr lang="de-DE" sz="1200" b="1" dirty="0">
                <a:solidFill>
                  <a:schemeClr val="bg1"/>
                </a:solidFill>
              </a:rPr>
              <a:t>solarmillenium</a:t>
            </a:r>
          </a:p>
        </p:txBody>
      </p:sp>
    </p:spTree>
    <p:extLst>
      <p:ext uri="{BB962C8B-B14F-4D97-AF65-F5344CB8AC3E}">
        <p14:creationId xmlns:p14="http://schemas.microsoft.com/office/powerpoint/2010/main" val="138100231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>
          <a:xfrm>
            <a:off x="541338" y="0"/>
            <a:ext cx="8035925" cy="928688"/>
          </a:xfrm>
        </p:spPr>
        <p:txBody>
          <a:bodyPr/>
          <a:lstStyle/>
          <a:p>
            <a:pPr algn="ctr"/>
            <a:r>
              <a:rPr lang="de-DE" altLang="de-DE" dirty="0"/>
              <a:t>Thermochemical Heat Storage at 500 °C with </a:t>
            </a:r>
            <a:br>
              <a:rPr lang="de-DE" altLang="de-DE" dirty="0"/>
            </a:br>
            <a:r>
              <a:rPr lang="de-DE" altLang="de-DE" dirty="0"/>
              <a:t>Mg</a:t>
            </a:r>
            <a:r>
              <a:rPr lang="de-DE" altLang="de-DE" baseline="-25000" dirty="0"/>
              <a:t>2</a:t>
            </a:r>
            <a:r>
              <a:rPr lang="de-DE" altLang="de-DE" dirty="0"/>
              <a:t>FeH</a:t>
            </a:r>
            <a:r>
              <a:rPr lang="de-DE" altLang="de-DE" baseline="-25000" dirty="0"/>
              <a:t>6</a:t>
            </a:r>
            <a:r>
              <a:rPr lang="de-DE" altLang="de-DE" dirty="0"/>
              <a:t> (M. Felderhoff)</a:t>
            </a:r>
            <a:endParaRPr lang="de-DE" altLang="de-DE" baseline="-25000" dirty="0"/>
          </a:p>
        </p:txBody>
      </p:sp>
      <p:pic>
        <p:nvPicPr>
          <p:cNvPr id="16387" name="Grafi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501" y="1300957"/>
            <a:ext cx="3527425" cy="2316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6388" name="Gerade Verbindung mit Pfeil 4"/>
          <p:cNvCxnSpPr>
            <a:cxnSpLocks noChangeShapeType="1"/>
            <a:stCxn id="10" idx="0"/>
          </p:cNvCxnSpPr>
          <p:nvPr/>
        </p:nvCxnSpPr>
        <p:spPr bwMode="auto">
          <a:xfrm flipH="1" flipV="1">
            <a:off x="3487738" y="3381375"/>
            <a:ext cx="23812" cy="144463"/>
          </a:xfrm>
          <a:prstGeom prst="straightConnector1">
            <a:avLst/>
          </a:prstGeom>
          <a:noFill/>
          <a:ln w="12700" algn="ctr">
            <a:solidFill>
              <a:srgbClr val="FF0000"/>
            </a:solidFill>
            <a:round/>
            <a:headEnd type="none" w="sm" len="sm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9" name="Textfeld 10"/>
          <p:cNvSpPr txBox="1">
            <a:spLocks noChangeArrowheads="1"/>
          </p:cNvSpPr>
          <p:nvPr/>
        </p:nvSpPr>
        <p:spPr bwMode="auto">
          <a:xfrm>
            <a:off x="833438" y="1244600"/>
            <a:ext cx="135731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altLang="de-DE" sz="1200" kern="0" dirty="0" err="1">
                <a:solidFill>
                  <a:srgbClr val="FF0000"/>
                </a:solidFill>
              </a:rPr>
              <a:t>Molten</a:t>
            </a:r>
            <a:r>
              <a:rPr lang="de-DE" altLang="de-DE" sz="1200" kern="0" dirty="0">
                <a:solidFill>
                  <a:srgbClr val="FF0000"/>
                </a:solidFill>
              </a:rPr>
              <a:t> </a:t>
            </a:r>
            <a:r>
              <a:rPr lang="de-DE" altLang="de-DE" sz="1200" kern="0" dirty="0" err="1">
                <a:solidFill>
                  <a:srgbClr val="FF0000"/>
                </a:solidFill>
              </a:rPr>
              <a:t>salt</a:t>
            </a:r>
            <a:r>
              <a:rPr lang="de-DE" altLang="de-DE" sz="1200" kern="0" dirty="0">
                <a:solidFill>
                  <a:srgbClr val="FF0000"/>
                </a:solidFill>
              </a:rPr>
              <a:t> </a:t>
            </a:r>
            <a:r>
              <a:rPr lang="de-DE" altLang="de-DE" sz="1200" kern="0" dirty="0" err="1">
                <a:solidFill>
                  <a:srgbClr val="FF0000"/>
                </a:solidFill>
              </a:rPr>
              <a:t>exit</a:t>
            </a:r>
            <a:endParaRPr lang="de-DE" altLang="de-DE" sz="1200" kern="0" dirty="0">
              <a:solidFill>
                <a:srgbClr val="FF0000"/>
              </a:solidFill>
            </a:endParaRPr>
          </a:p>
        </p:txBody>
      </p:sp>
      <p:sp>
        <p:nvSpPr>
          <p:cNvPr id="10" name="Textfeld 11"/>
          <p:cNvSpPr txBox="1">
            <a:spLocks noChangeArrowheads="1"/>
          </p:cNvSpPr>
          <p:nvPr/>
        </p:nvSpPr>
        <p:spPr bwMode="auto">
          <a:xfrm>
            <a:off x="2779713" y="3525838"/>
            <a:ext cx="14636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altLang="de-DE" sz="1200" kern="0" dirty="0" err="1">
                <a:solidFill>
                  <a:srgbClr val="FF0000"/>
                </a:solidFill>
              </a:rPr>
              <a:t>Molten</a:t>
            </a:r>
            <a:r>
              <a:rPr lang="de-DE" altLang="de-DE" sz="1200" kern="0" dirty="0">
                <a:solidFill>
                  <a:srgbClr val="FF0000"/>
                </a:solidFill>
              </a:rPr>
              <a:t> </a:t>
            </a:r>
            <a:r>
              <a:rPr lang="de-DE" altLang="de-DE" sz="1200" kern="0" dirty="0" err="1">
                <a:solidFill>
                  <a:srgbClr val="FF0000"/>
                </a:solidFill>
              </a:rPr>
              <a:t>salt</a:t>
            </a:r>
            <a:r>
              <a:rPr lang="de-DE" altLang="de-DE" sz="1200" kern="0" dirty="0">
                <a:solidFill>
                  <a:srgbClr val="FF0000"/>
                </a:solidFill>
              </a:rPr>
              <a:t> </a:t>
            </a:r>
            <a:r>
              <a:rPr lang="de-DE" altLang="de-DE" sz="1200" kern="0" dirty="0" err="1">
                <a:solidFill>
                  <a:srgbClr val="FF0000"/>
                </a:solidFill>
              </a:rPr>
              <a:t>entry</a:t>
            </a:r>
            <a:endParaRPr lang="de-DE" altLang="de-DE" sz="1200" kern="0" dirty="0">
              <a:solidFill>
                <a:srgbClr val="FF0000"/>
              </a:solidFill>
            </a:endParaRPr>
          </a:p>
        </p:txBody>
      </p:sp>
      <p:sp>
        <p:nvSpPr>
          <p:cNvPr id="16391" name="Freihandform 16"/>
          <p:cNvSpPr>
            <a:spLocks/>
          </p:cNvSpPr>
          <p:nvPr/>
        </p:nvSpPr>
        <p:spPr bwMode="auto">
          <a:xfrm>
            <a:off x="1562100" y="2062163"/>
            <a:ext cx="1949450" cy="981075"/>
          </a:xfrm>
          <a:custGeom>
            <a:avLst/>
            <a:gdLst>
              <a:gd name="T0" fmla="*/ 60640 w 4591367"/>
              <a:gd name="T1" fmla="*/ 24506 h 2078087"/>
              <a:gd name="T2" fmla="*/ 60640 w 4591367"/>
              <a:gd name="T3" fmla="*/ 22274 h 2078087"/>
              <a:gd name="T4" fmla="*/ 61952 w 4591367"/>
              <a:gd name="T5" fmla="*/ 21232 h 2078087"/>
              <a:gd name="T6" fmla="*/ 63265 w 4591367"/>
              <a:gd name="T7" fmla="*/ 16171 h 2078087"/>
              <a:gd name="T8" fmla="*/ 61515 w 4591367"/>
              <a:gd name="T9" fmla="*/ 11111 h 2078087"/>
              <a:gd name="T10" fmla="*/ 63090 w 4591367"/>
              <a:gd name="T11" fmla="*/ 2776 h 2078087"/>
              <a:gd name="T12" fmla="*/ 59590 w 4591367"/>
              <a:gd name="T13" fmla="*/ 96 h 2078087"/>
              <a:gd name="T14" fmla="*/ 57227 w 4591367"/>
              <a:gd name="T15" fmla="*/ 5603 h 2078087"/>
              <a:gd name="T16" fmla="*/ 56178 w 4591367"/>
              <a:gd name="T17" fmla="*/ 12748 h 2078087"/>
              <a:gd name="T18" fmla="*/ 55215 w 4591367"/>
              <a:gd name="T19" fmla="*/ 23316 h 2078087"/>
              <a:gd name="T20" fmla="*/ 52239 w 4591367"/>
              <a:gd name="T21" fmla="*/ 35521 h 2078087"/>
              <a:gd name="T22" fmla="*/ 49264 w 4591367"/>
              <a:gd name="T23" fmla="*/ 34033 h 2078087"/>
              <a:gd name="T24" fmla="*/ 48740 w 4591367"/>
              <a:gd name="T25" fmla="*/ 27930 h 2078087"/>
              <a:gd name="T26" fmla="*/ 48039 w 4591367"/>
              <a:gd name="T27" fmla="*/ 21381 h 2078087"/>
              <a:gd name="T28" fmla="*/ 47077 w 4591367"/>
              <a:gd name="T29" fmla="*/ 10515 h 2078087"/>
              <a:gd name="T30" fmla="*/ 44714 w 4591367"/>
              <a:gd name="T31" fmla="*/ 3668 h 2078087"/>
              <a:gd name="T32" fmla="*/ 38326 w 4591367"/>
              <a:gd name="T33" fmla="*/ 8878 h 2078087"/>
              <a:gd name="T34" fmla="*/ 38939 w 4591367"/>
              <a:gd name="T35" fmla="*/ 17660 h 2078087"/>
              <a:gd name="T36" fmla="*/ 39114 w 4591367"/>
              <a:gd name="T37" fmla="*/ 25548 h 2078087"/>
              <a:gd name="T38" fmla="*/ 39027 w 4591367"/>
              <a:gd name="T39" fmla="*/ 34628 h 2078087"/>
              <a:gd name="T40" fmla="*/ 38589 w 4591367"/>
              <a:gd name="T41" fmla="*/ 39093 h 2078087"/>
              <a:gd name="T42" fmla="*/ 36664 w 4591367"/>
              <a:gd name="T43" fmla="*/ 41177 h 2078087"/>
              <a:gd name="T44" fmla="*/ 33164 w 4591367"/>
              <a:gd name="T45" fmla="*/ 39391 h 2078087"/>
              <a:gd name="T46" fmla="*/ 32552 w 4591367"/>
              <a:gd name="T47" fmla="*/ 34033 h 2078087"/>
              <a:gd name="T48" fmla="*/ 32202 w 4591367"/>
              <a:gd name="T49" fmla="*/ 27930 h 2078087"/>
              <a:gd name="T50" fmla="*/ 30976 w 4591367"/>
              <a:gd name="T51" fmla="*/ 21381 h 2078087"/>
              <a:gd name="T52" fmla="*/ 31326 w 4591367"/>
              <a:gd name="T53" fmla="*/ 15427 h 2078087"/>
              <a:gd name="T54" fmla="*/ 30976 w 4591367"/>
              <a:gd name="T55" fmla="*/ 7836 h 2078087"/>
              <a:gd name="T56" fmla="*/ 26076 w 4591367"/>
              <a:gd name="T57" fmla="*/ 7241 h 2078087"/>
              <a:gd name="T58" fmla="*/ 23626 w 4591367"/>
              <a:gd name="T59" fmla="*/ 15278 h 2078087"/>
              <a:gd name="T60" fmla="*/ 22664 w 4591367"/>
              <a:gd name="T61" fmla="*/ 21976 h 2078087"/>
              <a:gd name="T62" fmla="*/ 22839 w 4591367"/>
              <a:gd name="T63" fmla="*/ 30758 h 2078087"/>
              <a:gd name="T64" fmla="*/ 22664 w 4591367"/>
              <a:gd name="T65" fmla="*/ 39093 h 2078087"/>
              <a:gd name="T66" fmla="*/ 22139 w 4591367"/>
              <a:gd name="T67" fmla="*/ 43410 h 2078087"/>
              <a:gd name="T68" fmla="*/ 20039 w 4591367"/>
              <a:gd name="T69" fmla="*/ 46386 h 2078087"/>
              <a:gd name="T70" fmla="*/ 15488 w 4591367"/>
              <a:gd name="T71" fmla="*/ 44600 h 2078087"/>
              <a:gd name="T72" fmla="*/ 14963 w 4591367"/>
              <a:gd name="T73" fmla="*/ 37902 h 2078087"/>
              <a:gd name="T74" fmla="*/ 14351 w 4591367"/>
              <a:gd name="T75" fmla="*/ 31205 h 2078087"/>
              <a:gd name="T76" fmla="*/ 13913 w 4591367"/>
              <a:gd name="T77" fmla="*/ 23911 h 2078087"/>
              <a:gd name="T78" fmla="*/ 13738 w 4591367"/>
              <a:gd name="T79" fmla="*/ 17511 h 2078087"/>
              <a:gd name="T80" fmla="*/ 13301 w 4591367"/>
              <a:gd name="T81" fmla="*/ 13641 h 2078087"/>
              <a:gd name="T82" fmla="*/ 9276 w 4591367"/>
              <a:gd name="T83" fmla="*/ 14683 h 2078087"/>
              <a:gd name="T84" fmla="*/ 7700 w 4591367"/>
              <a:gd name="T85" fmla="*/ 20786 h 2078087"/>
              <a:gd name="T86" fmla="*/ 7176 w 4591367"/>
              <a:gd name="T87" fmla="*/ 28823 h 2078087"/>
              <a:gd name="T88" fmla="*/ 7001 w 4591367"/>
              <a:gd name="T89" fmla="*/ 36265 h 2078087"/>
              <a:gd name="T90" fmla="*/ 6126 w 4591367"/>
              <a:gd name="T91" fmla="*/ 44005 h 2078087"/>
              <a:gd name="T92" fmla="*/ 3763 w 4591367"/>
              <a:gd name="T93" fmla="*/ 48470 h 2078087"/>
              <a:gd name="T94" fmla="*/ 525 w 4591367"/>
              <a:gd name="T95" fmla="*/ 47577 h 2078087"/>
              <a:gd name="T96" fmla="*/ 0 w 4591367"/>
              <a:gd name="T97" fmla="*/ 43112 h 2078087"/>
              <a:gd name="T98" fmla="*/ 438 w 4591367"/>
              <a:gd name="T99" fmla="*/ 36712 h 2078087"/>
              <a:gd name="T100" fmla="*/ 438 w 4591367"/>
              <a:gd name="T101" fmla="*/ 28823 h 2078087"/>
              <a:gd name="T102" fmla="*/ 788 w 4591367"/>
              <a:gd name="T103" fmla="*/ 20935 h 2078087"/>
              <a:gd name="T104" fmla="*/ 701 w 4591367"/>
              <a:gd name="T105" fmla="*/ 14236 h 2078087"/>
              <a:gd name="T106" fmla="*/ 4288 w 4591367"/>
              <a:gd name="T107" fmla="*/ 10664 h 2078087"/>
              <a:gd name="T108" fmla="*/ 4813 w 4591367"/>
              <a:gd name="T109" fmla="*/ 9622 h 2078087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0" t="0" r="r" b="b"/>
            <a:pathLst>
              <a:path w="4591367" h="2078087">
                <a:moveTo>
                  <a:pt x="4400579" y="1045513"/>
                </a:moveTo>
                <a:cubicBezTo>
                  <a:pt x="4392641" y="1009529"/>
                  <a:pt x="4384704" y="973546"/>
                  <a:pt x="4400579" y="950263"/>
                </a:cubicBezTo>
                <a:cubicBezTo>
                  <a:pt x="4416454" y="926980"/>
                  <a:pt x="4464079" y="949205"/>
                  <a:pt x="4495829" y="905813"/>
                </a:cubicBezTo>
                <a:cubicBezTo>
                  <a:pt x="4527579" y="862421"/>
                  <a:pt x="4596371" y="761880"/>
                  <a:pt x="4591079" y="689913"/>
                </a:cubicBezTo>
                <a:cubicBezTo>
                  <a:pt x="4585787" y="617946"/>
                  <a:pt x="4466196" y="569263"/>
                  <a:pt x="4464079" y="474013"/>
                </a:cubicBezTo>
                <a:cubicBezTo>
                  <a:pt x="4461962" y="378763"/>
                  <a:pt x="4601662" y="196730"/>
                  <a:pt x="4578379" y="118413"/>
                </a:cubicBezTo>
                <a:cubicBezTo>
                  <a:pt x="4555096" y="40096"/>
                  <a:pt x="4395287" y="-15995"/>
                  <a:pt x="4324379" y="4113"/>
                </a:cubicBezTo>
                <a:cubicBezTo>
                  <a:pt x="4253471" y="24221"/>
                  <a:pt x="4194204" y="149105"/>
                  <a:pt x="4152929" y="239063"/>
                </a:cubicBezTo>
                <a:cubicBezTo>
                  <a:pt x="4111654" y="329021"/>
                  <a:pt x="4101071" y="417921"/>
                  <a:pt x="4076729" y="543863"/>
                </a:cubicBezTo>
                <a:cubicBezTo>
                  <a:pt x="4052387" y="669805"/>
                  <a:pt x="4054504" y="832788"/>
                  <a:pt x="4006879" y="994713"/>
                </a:cubicBezTo>
                <a:cubicBezTo>
                  <a:pt x="3959254" y="1156638"/>
                  <a:pt x="3862946" y="1439213"/>
                  <a:pt x="3790979" y="1515413"/>
                </a:cubicBezTo>
                <a:cubicBezTo>
                  <a:pt x="3719012" y="1591613"/>
                  <a:pt x="3617412" y="1505888"/>
                  <a:pt x="3575079" y="1451913"/>
                </a:cubicBezTo>
                <a:cubicBezTo>
                  <a:pt x="3532746" y="1397938"/>
                  <a:pt x="3551796" y="1281521"/>
                  <a:pt x="3536979" y="1191563"/>
                </a:cubicBezTo>
                <a:cubicBezTo>
                  <a:pt x="3522162" y="1101605"/>
                  <a:pt x="3506287" y="1035988"/>
                  <a:pt x="3486179" y="912163"/>
                </a:cubicBezTo>
                <a:cubicBezTo>
                  <a:pt x="3466071" y="788338"/>
                  <a:pt x="3456546" y="574555"/>
                  <a:pt x="3416329" y="448613"/>
                </a:cubicBezTo>
                <a:cubicBezTo>
                  <a:pt x="3376112" y="322671"/>
                  <a:pt x="3350712" y="168155"/>
                  <a:pt x="3244879" y="156513"/>
                </a:cubicBezTo>
                <a:cubicBezTo>
                  <a:pt x="3139046" y="144871"/>
                  <a:pt x="2851179" y="279280"/>
                  <a:pt x="2781329" y="378763"/>
                </a:cubicBezTo>
                <a:cubicBezTo>
                  <a:pt x="2711479" y="478246"/>
                  <a:pt x="2816254" y="634880"/>
                  <a:pt x="2825779" y="753413"/>
                </a:cubicBezTo>
                <a:cubicBezTo>
                  <a:pt x="2835304" y="871946"/>
                  <a:pt x="2837421" y="969313"/>
                  <a:pt x="2838479" y="1089963"/>
                </a:cubicBezTo>
                <a:cubicBezTo>
                  <a:pt x="2839537" y="1210613"/>
                  <a:pt x="2838479" y="1381005"/>
                  <a:pt x="2832129" y="1477313"/>
                </a:cubicBezTo>
                <a:cubicBezTo>
                  <a:pt x="2825779" y="1573621"/>
                  <a:pt x="2828954" y="1621246"/>
                  <a:pt x="2800379" y="1667813"/>
                </a:cubicBezTo>
                <a:cubicBezTo>
                  <a:pt x="2771804" y="1714380"/>
                  <a:pt x="2726296" y="1754596"/>
                  <a:pt x="2660679" y="1756713"/>
                </a:cubicBezTo>
                <a:cubicBezTo>
                  <a:pt x="2595062" y="1758830"/>
                  <a:pt x="2456421" y="1731313"/>
                  <a:pt x="2406679" y="1680513"/>
                </a:cubicBezTo>
                <a:cubicBezTo>
                  <a:pt x="2356937" y="1629713"/>
                  <a:pt x="2373871" y="1533405"/>
                  <a:pt x="2362229" y="1451913"/>
                </a:cubicBezTo>
                <a:cubicBezTo>
                  <a:pt x="2350587" y="1370421"/>
                  <a:pt x="2355879" y="1281521"/>
                  <a:pt x="2336829" y="1191563"/>
                </a:cubicBezTo>
                <a:cubicBezTo>
                  <a:pt x="2317779" y="1101605"/>
                  <a:pt x="2258512" y="1001063"/>
                  <a:pt x="2247929" y="912163"/>
                </a:cubicBezTo>
                <a:cubicBezTo>
                  <a:pt x="2237346" y="823263"/>
                  <a:pt x="2273329" y="754471"/>
                  <a:pt x="2273329" y="658163"/>
                </a:cubicBezTo>
                <a:cubicBezTo>
                  <a:pt x="2273329" y="561855"/>
                  <a:pt x="2311429" y="392521"/>
                  <a:pt x="2247929" y="334313"/>
                </a:cubicBezTo>
                <a:cubicBezTo>
                  <a:pt x="2184429" y="276105"/>
                  <a:pt x="1981229" y="255996"/>
                  <a:pt x="1892329" y="308913"/>
                </a:cubicBezTo>
                <a:cubicBezTo>
                  <a:pt x="1803429" y="361830"/>
                  <a:pt x="1755804" y="547038"/>
                  <a:pt x="1714529" y="651813"/>
                </a:cubicBezTo>
                <a:cubicBezTo>
                  <a:pt x="1673254" y="756588"/>
                  <a:pt x="1654204" y="827496"/>
                  <a:pt x="1644679" y="937563"/>
                </a:cubicBezTo>
                <a:cubicBezTo>
                  <a:pt x="1635154" y="1047630"/>
                  <a:pt x="1657379" y="1190505"/>
                  <a:pt x="1657379" y="1312213"/>
                </a:cubicBezTo>
                <a:cubicBezTo>
                  <a:pt x="1657379" y="1433921"/>
                  <a:pt x="1653146" y="1577855"/>
                  <a:pt x="1644679" y="1667813"/>
                </a:cubicBezTo>
                <a:cubicBezTo>
                  <a:pt x="1636212" y="1757771"/>
                  <a:pt x="1638329" y="1800105"/>
                  <a:pt x="1606579" y="1851963"/>
                </a:cubicBezTo>
                <a:cubicBezTo>
                  <a:pt x="1574829" y="1903821"/>
                  <a:pt x="1534612" y="1970496"/>
                  <a:pt x="1454179" y="1978963"/>
                </a:cubicBezTo>
                <a:cubicBezTo>
                  <a:pt x="1373746" y="1987430"/>
                  <a:pt x="1185362" y="1963088"/>
                  <a:pt x="1123979" y="1902763"/>
                </a:cubicBezTo>
                <a:cubicBezTo>
                  <a:pt x="1062596" y="1842438"/>
                  <a:pt x="1099637" y="1712263"/>
                  <a:pt x="1085879" y="1617013"/>
                </a:cubicBezTo>
                <a:cubicBezTo>
                  <a:pt x="1072121" y="1521763"/>
                  <a:pt x="1054129" y="1430746"/>
                  <a:pt x="1041429" y="1331263"/>
                </a:cubicBezTo>
                <a:cubicBezTo>
                  <a:pt x="1028729" y="1231780"/>
                  <a:pt x="1017087" y="1117480"/>
                  <a:pt x="1009679" y="1020113"/>
                </a:cubicBezTo>
                <a:cubicBezTo>
                  <a:pt x="1002271" y="922746"/>
                  <a:pt x="1004387" y="820088"/>
                  <a:pt x="996979" y="747063"/>
                </a:cubicBezTo>
                <a:cubicBezTo>
                  <a:pt x="989571" y="674038"/>
                  <a:pt x="1019204" y="602071"/>
                  <a:pt x="965229" y="581963"/>
                </a:cubicBezTo>
                <a:cubicBezTo>
                  <a:pt x="911254" y="561855"/>
                  <a:pt x="740862" y="575613"/>
                  <a:pt x="673129" y="626413"/>
                </a:cubicBezTo>
                <a:cubicBezTo>
                  <a:pt x="605396" y="677213"/>
                  <a:pt x="584229" y="786221"/>
                  <a:pt x="558829" y="886763"/>
                </a:cubicBezTo>
                <a:cubicBezTo>
                  <a:pt x="533429" y="987305"/>
                  <a:pt x="529196" y="1119596"/>
                  <a:pt x="520729" y="1229663"/>
                </a:cubicBezTo>
                <a:cubicBezTo>
                  <a:pt x="512262" y="1339730"/>
                  <a:pt x="520729" y="1439213"/>
                  <a:pt x="508029" y="1547163"/>
                </a:cubicBezTo>
                <a:cubicBezTo>
                  <a:pt x="495329" y="1655113"/>
                  <a:pt x="483687" y="1790580"/>
                  <a:pt x="444529" y="1877363"/>
                </a:cubicBezTo>
                <a:cubicBezTo>
                  <a:pt x="405371" y="1964146"/>
                  <a:pt x="340812" y="2042463"/>
                  <a:pt x="273079" y="2067863"/>
                </a:cubicBezTo>
                <a:cubicBezTo>
                  <a:pt x="205346" y="2093263"/>
                  <a:pt x="83637" y="2067863"/>
                  <a:pt x="38129" y="2029763"/>
                </a:cubicBezTo>
                <a:cubicBezTo>
                  <a:pt x="-7379" y="1991663"/>
                  <a:pt x="1087" y="1916521"/>
                  <a:pt x="29" y="1839263"/>
                </a:cubicBezTo>
                <a:cubicBezTo>
                  <a:pt x="-1029" y="1762005"/>
                  <a:pt x="26487" y="1667813"/>
                  <a:pt x="31779" y="1566213"/>
                </a:cubicBezTo>
                <a:cubicBezTo>
                  <a:pt x="37071" y="1464613"/>
                  <a:pt x="27546" y="1341846"/>
                  <a:pt x="31779" y="1229663"/>
                </a:cubicBezTo>
                <a:cubicBezTo>
                  <a:pt x="36012" y="1117480"/>
                  <a:pt x="54004" y="996830"/>
                  <a:pt x="57179" y="893113"/>
                </a:cubicBezTo>
                <a:cubicBezTo>
                  <a:pt x="60354" y="789396"/>
                  <a:pt x="8496" y="680388"/>
                  <a:pt x="50829" y="607363"/>
                </a:cubicBezTo>
                <a:cubicBezTo>
                  <a:pt x="93162" y="534338"/>
                  <a:pt x="261437" y="487771"/>
                  <a:pt x="311179" y="454963"/>
                </a:cubicBezTo>
                <a:cubicBezTo>
                  <a:pt x="360921" y="422155"/>
                  <a:pt x="355100" y="416334"/>
                  <a:pt x="349279" y="410513"/>
                </a:cubicBezTo>
              </a:path>
            </a:pathLst>
          </a:cu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sm" len="sm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7363"/>
              </a:buClr>
              <a:buSzPct val="120000"/>
              <a:buFont typeface="Wingdings" pitchFamily="2" charset="2"/>
              <a:buNone/>
            </a:pPr>
            <a:endParaRPr lang="de-DE">
              <a:solidFill>
                <a:prstClr val="black"/>
              </a:solidFill>
              <a:latin typeface="Verdana" pitchFamily="34" charset="0"/>
            </a:endParaRPr>
          </a:p>
        </p:txBody>
      </p:sp>
      <p:cxnSp>
        <p:nvCxnSpPr>
          <p:cNvPr id="16392" name="Gerade Verbindung mit Pfeil 23"/>
          <p:cNvCxnSpPr>
            <a:cxnSpLocks noChangeShapeType="1"/>
          </p:cNvCxnSpPr>
          <p:nvPr/>
        </p:nvCxnSpPr>
        <p:spPr bwMode="auto">
          <a:xfrm flipH="1" flipV="1">
            <a:off x="3482975" y="2324100"/>
            <a:ext cx="3175" cy="11113"/>
          </a:xfrm>
          <a:prstGeom prst="straightConnector1">
            <a:avLst/>
          </a:prstGeom>
          <a:noFill/>
          <a:ln w="12700" algn="ctr">
            <a:solidFill>
              <a:srgbClr val="FF0000"/>
            </a:solidFill>
            <a:round/>
            <a:headEnd type="none" w="sm" len="sm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6393" name="Gerade Verbindung mit Pfeil 25"/>
          <p:cNvCxnSpPr>
            <a:cxnSpLocks noChangeShapeType="1"/>
          </p:cNvCxnSpPr>
          <p:nvPr/>
        </p:nvCxnSpPr>
        <p:spPr bwMode="auto">
          <a:xfrm>
            <a:off x="2819400" y="2414588"/>
            <a:ext cx="0" cy="190500"/>
          </a:xfrm>
          <a:prstGeom prst="straightConnector1">
            <a:avLst/>
          </a:prstGeom>
          <a:noFill/>
          <a:ln w="12700" algn="ctr">
            <a:solidFill>
              <a:srgbClr val="FF0000"/>
            </a:solidFill>
            <a:round/>
            <a:headEnd type="none" w="sm" len="sm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6394" name="Gerade Verbindung mit Pfeil 27"/>
          <p:cNvCxnSpPr>
            <a:cxnSpLocks noChangeShapeType="1"/>
          </p:cNvCxnSpPr>
          <p:nvPr/>
        </p:nvCxnSpPr>
        <p:spPr bwMode="auto">
          <a:xfrm flipH="1" flipV="1">
            <a:off x="2292350" y="2459038"/>
            <a:ext cx="6350" cy="9525"/>
          </a:xfrm>
          <a:prstGeom prst="straightConnector1">
            <a:avLst/>
          </a:prstGeom>
          <a:noFill/>
          <a:ln w="12700" algn="ctr">
            <a:solidFill>
              <a:srgbClr val="FF0000"/>
            </a:solidFill>
            <a:round/>
            <a:headEnd type="none" w="sm" len="sm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6395" name="Gerade Verbindung mit Pfeil 31"/>
          <p:cNvCxnSpPr>
            <a:cxnSpLocks noChangeShapeType="1"/>
          </p:cNvCxnSpPr>
          <p:nvPr/>
        </p:nvCxnSpPr>
        <p:spPr bwMode="auto">
          <a:xfrm flipH="1" flipV="1">
            <a:off x="1562100" y="1477963"/>
            <a:ext cx="133350" cy="179387"/>
          </a:xfrm>
          <a:prstGeom prst="straightConnector1">
            <a:avLst/>
          </a:prstGeom>
          <a:noFill/>
          <a:ln w="12700" algn="ctr">
            <a:solidFill>
              <a:srgbClr val="FF0000"/>
            </a:solidFill>
            <a:round/>
            <a:headEnd type="none" w="sm" len="sm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1" name="Textfeld 79"/>
          <p:cNvSpPr txBox="1">
            <a:spLocks noChangeArrowheads="1"/>
          </p:cNvSpPr>
          <p:nvPr/>
        </p:nvSpPr>
        <p:spPr bwMode="auto">
          <a:xfrm rot="-295666">
            <a:off x="930275" y="3314700"/>
            <a:ext cx="438150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altLang="de-DE" sz="1200" kern="0" dirty="0">
                <a:solidFill>
                  <a:srgbClr val="FFFF00"/>
                </a:solidFill>
              </a:rPr>
              <a:t>H</a:t>
            </a:r>
            <a:r>
              <a:rPr lang="de-DE" altLang="de-DE" sz="1200" kern="0" baseline="-25000" dirty="0">
                <a:solidFill>
                  <a:srgbClr val="FFFF00"/>
                </a:solidFill>
              </a:rPr>
              <a:t>2</a:t>
            </a:r>
          </a:p>
        </p:txBody>
      </p:sp>
      <p:cxnSp>
        <p:nvCxnSpPr>
          <p:cNvPr id="16397" name="Gerade Verbindung mit Pfeil 77"/>
          <p:cNvCxnSpPr>
            <a:cxnSpLocks noChangeShapeType="1"/>
          </p:cNvCxnSpPr>
          <p:nvPr/>
        </p:nvCxnSpPr>
        <p:spPr bwMode="auto">
          <a:xfrm flipH="1" flipV="1">
            <a:off x="804863" y="3219450"/>
            <a:ext cx="173037" cy="242888"/>
          </a:xfrm>
          <a:prstGeom prst="straightConnector1">
            <a:avLst/>
          </a:prstGeom>
          <a:noFill/>
          <a:ln w="12700" algn="ctr">
            <a:solidFill>
              <a:srgbClr val="FFFF00"/>
            </a:solidFill>
            <a:round/>
            <a:headEnd type="triangle" w="sm" len="sm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6398" name="Rectangle 3"/>
          <p:cNvSpPr>
            <a:spLocks noChangeArrowheads="1"/>
          </p:cNvSpPr>
          <p:nvPr/>
        </p:nvSpPr>
        <p:spPr bwMode="auto">
          <a:xfrm>
            <a:off x="581025" y="3794125"/>
            <a:ext cx="3435350" cy="2800350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marL="342900" indent="-342900" eaLnBrk="0" hangingPunct="0">
              <a:spcBef>
                <a:spcPts val="25"/>
              </a:spcBef>
              <a:buClr>
                <a:srgbClr val="7F7F7F"/>
              </a:buClr>
              <a:buChar char="§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eaLnBrk="0" hangingPunct="0">
              <a:spcBef>
                <a:spcPts val="25"/>
              </a:spcBef>
              <a:buClr>
                <a:srgbClr val="7F7F7F"/>
              </a:buClr>
              <a:buChar char="§"/>
              <a:defRPr sz="1600">
                <a:solidFill>
                  <a:schemeClr val="tx1"/>
                </a:solidFill>
                <a:latin typeface="Verdana" pitchFamily="34" charset="0"/>
              </a:defRPr>
            </a:lvl2pPr>
            <a:lvl3pPr eaLnBrk="0" hangingPunct="0">
              <a:spcBef>
                <a:spcPts val="25"/>
              </a:spcBef>
              <a:buClr>
                <a:srgbClr val="7F7F7F"/>
              </a:buClr>
              <a:buChar char="§"/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1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8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8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8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8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8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lvl="1" eaLnBrk="1" fontAlgn="base" hangingPunct="1">
              <a:lnSpc>
                <a:spcPct val="120000"/>
              </a:lnSpc>
              <a:spcBef>
                <a:spcPct val="0"/>
              </a:spcBef>
              <a:spcAft>
                <a:spcPct val="20000"/>
              </a:spcAft>
              <a:buClr>
                <a:srgbClr val="007363"/>
              </a:buClr>
              <a:buSzPct val="120000"/>
              <a:buFont typeface="Wingdings" pitchFamily="2" charset="2"/>
              <a:buNone/>
            </a:pPr>
            <a:r>
              <a:rPr lang="de-DE" altLang="de-DE" b="1" dirty="0">
                <a:solidFill>
                  <a:prstClr val="black"/>
                </a:solidFill>
              </a:rPr>
              <a:t>Mg</a:t>
            </a:r>
            <a:r>
              <a:rPr lang="de-DE" altLang="de-DE" b="1" baseline="-25000" dirty="0">
                <a:solidFill>
                  <a:prstClr val="black"/>
                </a:solidFill>
              </a:rPr>
              <a:t>2</a:t>
            </a:r>
            <a:r>
              <a:rPr lang="de-DE" altLang="de-DE" b="1" dirty="0">
                <a:solidFill>
                  <a:prstClr val="black"/>
                </a:solidFill>
              </a:rPr>
              <a:t>FeH</a:t>
            </a:r>
            <a:r>
              <a:rPr lang="de-DE" altLang="de-DE" b="1" baseline="-25000" dirty="0">
                <a:solidFill>
                  <a:prstClr val="black"/>
                </a:solidFill>
              </a:rPr>
              <a:t>6</a:t>
            </a:r>
            <a:r>
              <a:rPr lang="de-DE" altLang="de-DE" b="1" dirty="0">
                <a:solidFill>
                  <a:prstClr val="black"/>
                </a:solidFill>
              </a:rPr>
              <a:t> Parameters:</a:t>
            </a:r>
          </a:p>
          <a:p>
            <a:pPr lvl="2" eaLnBrk="1" fontAlgn="base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7363"/>
              </a:buClr>
              <a:buSzPct val="120000"/>
              <a:buFont typeface="Arial" charset="0"/>
              <a:buChar char="•"/>
            </a:pPr>
            <a:r>
              <a:rPr lang="de-DE" altLang="de-DE" sz="1600" dirty="0">
                <a:solidFill>
                  <a:prstClr val="black"/>
                </a:solidFill>
              </a:rPr>
              <a:t>V</a:t>
            </a:r>
            <a:r>
              <a:rPr lang="de-DE" altLang="de-DE" sz="1600" baseline="-25000" dirty="0">
                <a:solidFill>
                  <a:prstClr val="black"/>
                </a:solidFill>
              </a:rPr>
              <a:t>2Mg-Fe</a:t>
            </a:r>
            <a:r>
              <a:rPr lang="de-DE" altLang="de-DE" sz="1600" dirty="0">
                <a:solidFill>
                  <a:prstClr val="black"/>
                </a:solidFill>
              </a:rPr>
              <a:t>= </a:t>
            </a:r>
            <a:r>
              <a:rPr lang="de-DE" altLang="de-DE" sz="1600" b="1" dirty="0">
                <a:solidFill>
                  <a:prstClr val="black"/>
                </a:solidFill>
              </a:rPr>
              <a:t>4.5</a:t>
            </a:r>
            <a:r>
              <a:rPr lang="de-DE" altLang="de-DE" sz="1600" dirty="0">
                <a:solidFill>
                  <a:prstClr val="black"/>
                </a:solidFill>
              </a:rPr>
              <a:t> l</a:t>
            </a:r>
          </a:p>
          <a:p>
            <a:pPr lvl="2" eaLnBrk="1" fontAlgn="base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7363"/>
              </a:buClr>
              <a:buSzPct val="120000"/>
              <a:buFont typeface="Arial" charset="0"/>
              <a:buChar char="•"/>
            </a:pPr>
            <a:r>
              <a:rPr lang="de-DE" altLang="de-DE" sz="1600" dirty="0">
                <a:solidFill>
                  <a:prstClr val="black"/>
                </a:solidFill>
                <a:latin typeface="Symbol" pitchFamily="18" charset="2"/>
              </a:rPr>
              <a:t>r</a:t>
            </a:r>
            <a:r>
              <a:rPr lang="de-DE" altLang="de-DE" sz="1600" baseline="-25000" dirty="0">
                <a:solidFill>
                  <a:prstClr val="black"/>
                </a:solidFill>
              </a:rPr>
              <a:t>2Mg-Fe</a:t>
            </a:r>
            <a:r>
              <a:rPr lang="de-DE" altLang="de-DE" sz="1600" dirty="0">
                <a:solidFill>
                  <a:prstClr val="black"/>
                </a:solidFill>
              </a:rPr>
              <a:t>= </a:t>
            </a:r>
            <a:r>
              <a:rPr lang="de-DE" altLang="de-DE" sz="1600" b="1" dirty="0">
                <a:solidFill>
                  <a:prstClr val="black"/>
                </a:solidFill>
              </a:rPr>
              <a:t>1085</a:t>
            </a:r>
            <a:r>
              <a:rPr lang="de-DE" altLang="de-DE" sz="1600" dirty="0">
                <a:solidFill>
                  <a:prstClr val="black"/>
                </a:solidFill>
              </a:rPr>
              <a:t> g/l</a:t>
            </a:r>
          </a:p>
          <a:p>
            <a:pPr lvl="2" eaLnBrk="1" fontAlgn="base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7363"/>
              </a:buClr>
              <a:buSzPct val="120000"/>
              <a:buFont typeface="Arial" charset="0"/>
              <a:buChar char="•"/>
            </a:pPr>
            <a:r>
              <a:rPr lang="de-DE" altLang="de-DE" sz="1600" dirty="0">
                <a:solidFill>
                  <a:prstClr val="black"/>
                </a:solidFill>
              </a:rPr>
              <a:t>m</a:t>
            </a:r>
            <a:r>
              <a:rPr lang="de-DE" altLang="de-DE" sz="1600" baseline="-25000" dirty="0">
                <a:solidFill>
                  <a:prstClr val="black"/>
                </a:solidFill>
              </a:rPr>
              <a:t>2Mg-Fe</a:t>
            </a:r>
            <a:r>
              <a:rPr lang="de-DE" altLang="de-DE" sz="1600" dirty="0">
                <a:solidFill>
                  <a:prstClr val="black"/>
                </a:solidFill>
              </a:rPr>
              <a:t>= </a:t>
            </a:r>
            <a:r>
              <a:rPr lang="de-DE" altLang="de-DE" sz="1600" b="1" dirty="0">
                <a:solidFill>
                  <a:prstClr val="black"/>
                </a:solidFill>
              </a:rPr>
              <a:t>4830</a:t>
            </a:r>
            <a:r>
              <a:rPr lang="de-DE" altLang="de-DE" sz="1600" dirty="0">
                <a:solidFill>
                  <a:prstClr val="black"/>
                </a:solidFill>
              </a:rPr>
              <a:t> g</a:t>
            </a:r>
          </a:p>
          <a:p>
            <a:pPr lvl="2" eaLnBrk="1" fontAlgn="base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7363"/>
              </a:buClr>
              <a:buSzPct val="120000"/>
              <a:buFont typeface="Arial" charset="0"/>
              <a:buChar char="•"/>
            </a:pPr>
            <a:r>
              <a:rPr lang="de-DE" altLang="de-DE" sz="1600" dirty="0">
                <a:solidFill>
                  <a:prstClr val="black"/>
                </a:solidFill>
              </a:rPr>
              <a:t>x</a:t>
            </a:r>
            <a:r>
              <a:rPr lang="de-DE" altLang="de-DE" sz="1600" baseline="-25000" dirty="0">
                <a:solidFill>
                  <a:prstClr val="black"/>
                </a:solidFill>
              </a:rPr>
              <a:t>H</a:t>
            </a:r>
            <a:r>
              <a:rPr lang="de-DE" altLang="de-DE" sz="1600" baseline="-50000" dirty="0">
                <a:solidFill>
                  <a:prstClr val="black"/>
                </a:solidFill>
              </a:rPr>
              <a:t>2</a:t>
            </a:r>
            <a:r>
              <a:rPr lang="de-DE" altLang="de-DE" sz="1600" baseline="-25000" dirty="0">
                <a:solidFill>
                  <a:prstClr val="black"/>
                </a:solidFill>
              </a:rPr>
              <a:t>, real</a:t>
            </a:r>
            <a:r>
              <a:rPr lang="de-DE" altLang="de-DE" sz="1600" dirty="0">
                <a:solidFill>
                  <a:prstClr val="black"/>
                </a:solidFill>
              </a:rPr>
              <a:t>= </a:t>
            </a:r>
            <a:r>
              <a:rPr lang="de-DE" altLang="de-DE" sz="1600" b="1" dirty="0">
                <a:solidFill>
                  <a:prstClr val="black"/>
                </a:solidFill>
              </a:rPr>
              <a:t>5</a:t>
            </a:r>
            <a:r>
              <a:rPr lang="de-DE" altLang="de-DE" sz="1600" dirty="0">
                <a:solidFill>
                  <a:prstClr val="black"/>
                </a:solidFill>
              </a:rPr>
              <a:t> %</a:t>
            </a:r>
          </a:p>
          <a:p>
            <a:pPr lvl="2" eaLnBrk="1" fontAlgn="base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7363"/>
              </a:buClr>
              <a:buSzPct val="120000"/>
              <a:buFont typeface="Arial" charset="0"/>
              <a:buChar char="•"/>
            </a:pPr>
            <a:r>
              <a:rPr lang="de-DE" altLang="de-DE" sz="1600" dirty="0">
                <a:solidFill>
                  <a:prstClr val="black"/>
                </a:solidFill>
              </a:rPr>
              <a:t>m</a:t>
            </a:r>
            <a:r>
              <a:rPr lang="de-DE" altLang="de-DE" sz="1600" baseline="-25000" dirty="0">
                <a:solidFill>
                  <a:prstClr val="black"/>
                </a:solidFill>
              </a:rPr>
              <a:t>H</a:t>
            </a:r>
            <a:r>
              <a:rPr lang="de-DE" altLang="de-DE" sz="1600" baseline="-50000" dirty="0">
                <a:solidFill>
                  <a:prstClr val="black"/>
                </a:solidFill>
              </a:rPr>
              <a:t>2</a:t>
            </a:r>
            <a:r>
              <a:rPr lang="de-DE" altLang="de-DE" sz="1600" dirty="0">
                <a:solidFill>
                  <a:prstClr val="black"/>
                </a:solidFill>
              </a:rPr>
              <a:t>= </a:t>
            </a:r>
            <a:r>
              <a:rPr lang="de-DE" altLang="de-DE" sz="1600" b="1" dirty="0">
                <a:solidFill>
                  <a:prstClr val="black"/>
                </a:solidFill>
              </a:rPr>
              <a:t>254</a:t>
            </a:r>
            <a:r>
              <a:rPr lang="de-DE" altLang="de-DE" sz="1600" dirty="0">
                <a:solidFill>
                  <a:prstClr val="black"/>
                </a:solidFill>
              </a:rPr>
              <a:t> g</a:t>
            </a:r>
          </a:p>
          <a:p>
            <a:pPr lvl="2" eaLnBrk="1" fontAlgn="base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7363"/>
              </a:buClr>
              <a:buSzPct val="120000"/>
              <a:buFont typeface="Arial" charset="0"/>
              <a:buChar char="•"/>
            </a:pPr>
            <a:r>
              <a:rPr lang="de-DE" altLang="de-DE" sz="1600" dirty="0">
                <a:solidFill>
                  <a:prstClr val="black"/>
                </a:solidFill>
              </a:rPr>
              <a:t>m</a:t>
            </a:r>
            <a:r>
              <a:rPr lang="de-DE" altLang="de-DE" sz="1600" baseline="-25000" dirty="0">
                <a:solidFill>
                  <a:prstClr val="black"/>
                </a:solidFill>
              </a:rPr>
              <a:t>Mg</a:t>
            </a:r>
            <a:r>
              <a:rPr lang="de-DE" altLang="de-DE" sz="1600" baseline="-50000" dirty="0">
                <a:solidFill>
                  <a:prstClr val="black"/>
                </a:solidFill>
              </a:rPr>
              <a:t>2</a:t>
            </a:r>
            <a:r>
              <a:rPr lang="de-DE" altLang="de-DE" sz="1600" baseline="-25000" dirty="0">
                <a:solidFill>
                  <a:prstClr val="black"/>
                </a:solidFill>
              </a:rPr>
              <a:t>FeH</a:t>
            </a:r>
            <a:r>
              <a:rPr lang="de-DE" altLang="de-DE" sz="1600" baseline="-50000" dirty="0">
                <a:solidFill>
                  <a:prstClr val="black"/>
                </a:solidFill>
              </a:rPr>
              <a:t>6</a:t>
            </a:r>
            <a:r>
              <a:rPr lang="de-DE" altLang="de-DE" sz="1600" dirty="0">
                <a:solidFill>
                  <a:prstClr val="black"/>
                </a:solidFill>
              </a:rPr>
              <a:t>= </a:t>
            </a:r>
            <a:r>
              <a:rPr lang="de-DE" altLang="de-DE" sz="1600" b="1" dirty="0">
                <a:solidFill>
                  <a:prstClr val="black"/>
                </a:solidFill>
              </a:rPr>
              <a:t>5084</a:t>
            </a:r>
            <a:r>
              <a:rPr lang="de-DE" altLang="de-DE" sz="1600" dirty="0">
                <a:solidFill>
                  <a:prstClr val="black"/>
                </a:solidFill>
              </a:rPr>
              <a:t> g</a:t>
            </a:r>
          </a:p>
          <a:p>
            <a:pPr lvl="2" eaLnBrk="1" fontAlgn="base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7363"/>
              </a:buClr>
              <a:buSzPct val="120000"/>
              <a:buFont typeface="Arial" charset="0"/>
              <a:buChar char="•"/>
            </a:pPr>
            <a:r>
              <a:rPr lang="de-DE" altLang="de-DE" sz="1600" dirty="0">
                <a:solidFill>
                  <a:prstClr val="black"/>
                </a:solidFill>
                <a:latin typeface="Symbol" pitchFamily="18" charset="2"/>
              </a:rPr>
              <a:t>D</a:t>
            </a:r>
            <a:r>
              <a:rPr lang="de-DE" altLang="de-DE" sz="1600" baseline="30000" dirty="0">
                <a:solidFill>
                  <a:prstClr val="black"/>
                </a:solidFill>
              </a:rPr>
              <a:t>R</a:t>
            </a:r>
            <a:r>
              <a:rPr lang="de-DE" altLang="de-DE" sz="1600" dirty="0">
                <a:solidFill>
                  <a:prstClr val="black"/>
                </a:solidFill>
              </a:rPr>
              <a:t>H= </a:t>
            </a:r>
            <a:r>
              <a:rPr lang="de-DE" altLang="de-DE" sz="1600" b="1" dirty="0">
                <a:solidFill>
                  <a:prstClr val="black"/>
                </a:solidFill>
              </a:rPr>
              <a:t>77.2</a:t>
            </a:r>
            <a:r>
              <a:rPr lang="de-DE" altLang="de-DE" sz="1600" dirty="0">
                <a:solidFill>
                  <a:prstClr val="black"/>
                </a:solidFill>
              </a:rPr>
              <a:t> kJ/</a:t>
            </a:r>
            <a:r>
              <a:rPr lang="de-DE" altLang="de-DE" sz="1600" dirty="0" err="1">
                <a:solidFill>
                  <a:prstClr val="black"/>
                </a:solidFill>
              </a:rPr>
              <a:t>mol</a:t>
            </a:r>
            <a:r>
              <a:rPr lang="de-DE" altLang="de-DE" sz="1600" dirty="0">
                <a:solidFill>
                  <a:prstClr val="black"/>
                </a:solidFill>
              </a:rPr>
              <a:t> H</a:t>
            </a:r>
            <a:r>
              <a:rPr lang="de-DE" altLang="de-DE" sz="1600" baseline="-25000" dirty="0">
                <a:solidFill>
                  <a:prstClr val="black"/>
                </a:solidFill>
              </a:rPr>
              <a:t>2</a:t>
            </a:r>
          </a:p>
          <a:p>
            <a:pPr lvl="2" eaLnBrk="1" fontAlgn="base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7363"/>
              </a:buClr>
              <a:buSzPct val="120000"/>
              <a:buFont typeface="Arial" charset="0"/>
              <a:buChar char="•"/>
            </a:pPr>
            <a:r>
              <a:rPr lang="de-DE" altLang="de-DE" sz="1600" dirty="0" err="1">
                <a:solidFill>
                  <a:prstClr val="black"/>
                </a:solidFill>
              </a:rPr>
              <a:t>Q</a:t>
            </a:r>
            <a:r>
              <a:rPr lang="de-DE" altLang="de-DE" sz="1600" baseline="-25000" dirty="0" err="1">
                <a:solidFill>
                  <a:prstClr val="black"/>
                </a:solidFill>
              </a:rPr>
              <a:t>target</a:t>
            </a:r>
            <a:r>
              <a:rPr lang="de-DE" altLang="de-DE" sz="1600" baseline="-25000" dirty="0">
                <a:solidFill>
                  <a:prstClr val="black"/>
                </a:solidFill>
              </a:rPr>
              <a:t>= </a:t>
            </a:r>
            <a:r>
              <a:rPr lang="de-DE" altLang="de-DE" sz="1600" b="1" dirty="0">
                <a:solidFill>
                  <a:prstClr val="black"/>
                </a:solidFill>
              </a:rPr>
              <a:t>2.7</a:t>
            </a:r>
            <a:r>
              <a:rPr lang="de-DE" altLang="de-DE" sz="1600" dirty="0">
                <a:solidFill>
                  <a:prstClr val="black"/>
                </a:solidFill>
              </a:rPr>
              <a:t> kWh</a:t>
            </a:r>
          </a:p>
        </p:txBody>
      </p:sp>
      <p:sp>
        <p:nvSpPr>
          <p:cNvPr id="16400" name="TextBox 1"/>
          <p:cNvSpPr txBox="1">
            <a:spLocks noChangeArrowheads="1"/>
          </p:cNvSpPr>
          <p:nvPr/>
        </p:nvSpPr>
        <p:spPr bwMode="auto">
          <a:xfrm>
            <a:off x="2462213" y="1308127"/>
            <a:ext cx="1706563" cy="42545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25"/>
              </a:spcBef>
              <a:buClr>
                <a:srgbClr val="7F7F7F"/>
              </a:buClr>
              <a:buChar char="§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ts val="25"/>
              </a:spcBef>
              <a:buClr>
                <a:srgbClr val="7F7F7F"/>
              </a:buClr>
              <a:buChar char="§"/>
              <a:defRPr sz="16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ts val="25"/>
              </a:spcBef>
              <a:buClr>
                <a:srgbClr val="7F7F7F"/>
              </a:buClr>
              <a:buChar char="§"/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1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8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8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8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8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8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7363"/>
              </a:buClr>
              <a:buSzPct val="120000"/>
              <a:buFont typeface="Wingdings" pitchFamily="2" charset="2"/>
              <a:buNone/>
            </a:pPr>
            <a:r>
              <a:rPr lang="de-DE" altLang="de-DE" sz="1800">
                <a:solidFill>
                  <a:prstClr val="black"/>
                </a:solidFill>
              </a:rPr>
              <a:t>NaNO</a:t>
            </a:r>
            <a:r>
              <a:rPr lang="de-DE" altLang="de-DE" sz="1200">
                <a:solidFill>
                  <a:prstClr val="black"/>
                </a:solidFill>
              </a:rPr>
              <a:t>2</a:t>
            </a:r>
            <a:r>
              <a:rPr lang="de-DE" altLang="de-DE" sz="1800">
                <a:solidFill>
                  <a:prstClr val="black"/>
                </a:solidFill>
              </a:rPr>
              <a:t>:KNO</a:t>
            </a:r>
            <a:r>
              <a:rPr lang="de-DE" altLang="de-DE" sz="1200">
                <a:solidFill>
                  <a:prstClr val="black"/>
                </a:solidFill>
              </a:rPr>
              <a:t>3</a:t>
            </a:r>
          </a:p>
        </p:txBody>
      </p:sp>
      <p:pic>
        <p:nvPicPr>
          <p:cNvPr id="17" name="Grafik 1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988840"/>
            <a:ext cx="3057948" cy="4483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 Box 7"/>
          <p:cNvSpPr txBox="1">
            <a:spLocks noChangeArrowheads="1"/>
          </p:cNvSpPr>
          <p:nvPr/>
        </p:nvSpPr>
        <p:spPr bwMode="auto">
          <a:xfrm>
            <a:off x="4429471" y="1382712"/>
            <a:ext cx="1693541" cy="3508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177800" indent="-177800" eaLnBrk="0" hangingPunct="0">
              <a:spcBef>
                <a:spcPts val="25"/>
              </a:spcBef>
              <a:buClr>
                <a:srgbClr val="7F7F7F"/>
              </a:buClr>
              <a:buChar char="§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534988" indent="-179388" eaLnBrk="0" hangingPunct="0">
              <a:spcBef>
                <a:spcPts val="25"/>
              </a:spcBef>
              <a:buClr>
                <a:srgbClr val="7F7F7F"/>
              </a:buClr>
              <a:buChar char="§"/>
              <a:defRPr sz="1600">
                <a:solidFill>
                  <a:schemeClr val="tx1"/>
                </a:solidFill>
                <a:latin typeface="Verdana" pitchFamily="34" charset="0"/>
              </a:defRPr>
            </a:lvl2pPr>
            <a:lvl3pPr marL="903288" indent="-190500" eaLnBrk="0" hangingPunct="0">
              <a:spcBef>
                <a:spcPts val="25"/>
              </a:spcBef>
              <a:buClr>
                <a:srgbClr val="7F7F7F"/>
              </a:buClr>
              <a:buChar char="§"/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1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8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8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8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8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8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7363"/>
              </a:buClr>
              <a:buSzPct val="120000"/>
              <a:buFont typeface="Wingdings" pitchFamily="2" charset="2"/>
              <a:buNone/>
            </a:pPr>
            <a:r>
              <a:rPr lang="de-DE" altLang="de-DE" sz="1400" dirty="0">
                <a:solidFill>
                  <a:prstClr val="black"/>
                </a:solidFill>
              </a:rPr>
              <a:t>Mg</a:t>
            </a:r>
            <a:r>
              <a:rPr lang="de-DE" altLang="de-DE" sz="1400" baseline="-25000" dirty="0">
                <a:solidFill>
                  <a:prstClr val="black"/>
                </a:solidFill>
              </a:rPr>
              <a:t>2</a:t>
            </a:r>
            <a:r>
              <a:rPr lang="de-DE" altLang="de-DE" sz="1400" dirty="0">
                <a:solidFill>
                  <a:prstClr val="black"/>
                </a:solidFill>
              </a:rPr>
              <a:t>FeH</a:t>
            </a:r>
            <a:r>
              <a:rPr lang="de-DE" altLang="de-DE" sz="1400" baseline="-25000" dirty="0">
                <a:solidFill>
                  <a:prstClr val="black"/>
                </a:solidFill>
              </a:rPr>
              <a:t>6  </a:t>
            </a:r>
            <a:r>
              <a:rPr lang="de-DE" altLang="de-DE" sz="1400" dirty="0">
                <a:solidFill>
                  <a:prstClr val="black"/>
                </a:solidFill>
              </a:rPr>
              <a:t>+ </a:t>
            </a:r>
            <a:r>
              <a:rPr lang="de-DE" altLang="de-DE" sz="1400" dirty="0" err="1">
                <a:solidFill>
                  <a:prstClr val="black"/>
                </a:solidFill>
              </a:rPr>
              <a:t>heat</a:t>
            </a:r>
            <a:endParaRPr lang="de-DE" altLang="de-DE" sz="1400" dirty="0">
              <a:solidFill>
                <a:prstClr val="black"/>
              </a:solidFill>
            </a:endParaRPr>
          </a:p>
        </p:txBody>
      </p:sp>
      <p:sp>
        <p:nvSpPr>
          <p:cNvPr id="19" name="Text Box 8"/>
          <p:cNvSpPr txBox="1">
            <a:spLocks noChangeArrowheads="1"/>
          </p:cNvSpPr>
          <p:nvPr/>
        </p:nvSpPr>
        <p:spPr bwMode="auto">
          <a:xfrm>
            <a:off x="7107806" y="1366837"/>
            <a:ext cx="1948419" cy="3508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177800" indent="-177800" eaLnBrk="0" hangingPunct="0">
              <a:spcBef>
                <a:spcPts val="25"/>
              </a:spcBef>
              <a:buClr>
                <a:srgbClr val="7F7F7F"/>
              </a:buClr>
              <a:buChar char="§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534988" indent="-179388" eaLnBrk="0" hangingPunct="0">
              <a:spcBef>
                <a:spcPts val="25"/>
              </a:spcBef>
              <a:buClr>
                <a:srgbClr val="7F7F7F"/>
              </a:buClr>
              <a:buChar char="§"/>
              <a:defRPr sz="1600">
                <a:solidFill>
                  <a:schemeClr val="tx1"/>
                </a:solidFill>
                <a:latin typeface="Verdana" pitchFamily="34" charset="0"/>
              </a:defRPr>
            </a:lvl2pPr>
            <a:lvl3pPr marL="903288" indent="-190500" eaLnBrk="0" hangingPunct="0">
              <a:spcBef>
                <a:spcPts val="25"/>
              </a:spcBef>
              <a:buClr>
                <a:srgbClr val="7F7F7F"/>
              </a:buClr>
              <a:buChar char="§"/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1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8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8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8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8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8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7363"/>
              </a:buClr>
              <a:buSzPct val="120000"/>
              <a:buFont typeface="Wingdings" pitchFamily="2" charset="2"/>
              <a:buNone/>
            </a:pPr>
            <a:r>
              <a:rPr lang="de-DE" altLang="de-DE" sz="1400" dirty="0">
                <a:solidFill>
                  <a:prstClr val="black"/>
                </a:solidFill>
              </a:rPr>
              <a:t>2 Mg  +  </a:t>
            </a:r>
            <a:r>
              <a:rPr lang="de-DE" altLang="de-DE" sz="1400" dirty="0" err="1">
                <a:solidFill>
                  <a:prstClr val="black"/>
                </a:solidFill>
              </a:rPr>
              <a:t>Fe</a:t>
            </a:r>
            <a:r>
              <a:rPr lang="de-DE" altLang="de-DE" sz="1400" dirty="0">
                <a:solidFill>
                  <a:prstClr val="black"/>
                </a:solidFill>
              </a:rPr>
              <a:t>  + 3 H</a:t>
            </a:r>
            <a:r>
              <a:rPr lang="de-DE" altLang="de-DE" sz="1400" baseline="-25000" dirty="0">
                <a:solidFill>
                  <a:prstClr val="black"/>
                </a:solidFill>
              </a:rPr>
              <a:t>2</a:t>
            </a:r>
          </a:p>
        </p:txBody>
      </p:sp>
      <p:sp>
        <p:nvSpPr>
          <p:cNvPr id="20" name="Line 9"/>
          <p:cNvSpPr>
            <a:spLocks noChangeShapeType="1"/>
          </p:cNvSpPr>
          <p:nvPr/>
        </p:nvSpPr>
        <p:spPr bwMode="auto">
          <a:xfrm>
            <a:off x="6194276" y="1503363"/>
            <a:ext cx="87084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7363"/>
              </a:buClr>
              <a:buSzPct val="120000"/>
              <a:buFont typeface="Wingdings" pitchFamily="2" charset="2"/>
              <a:buNone/>
            </a:pPr>
            <a:endParaRPr lang="de-DE">
              <a:solidFill>
                <a:prstClr val="black"/>
              </a:solidFill>
              <a:latin typeface="Verdana" pitchFamily="34" charset="0"/>
            </a:endParaRPr>
          </a:p>
        </p:txBody>
      </p:sp>
      <p:sp>
        <p:nvSpPr>
          <p:cNvPr id="22" name="Line 10"/>
          <p:cNvSpPr>
            <a:spLocks noChangeShapeType="1"/>
          </p:cNvSpPr>
          <p:nvPr/>
        </p:nvSpPr>
        <p:spPr bwMode="auto">
          <a:xfrm flipH="1" flipV="1">
            <a:off x="6156176" y="1585937"/>
            <a:ext cx="87084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7363"/>
              </a:buClr>
              <a:buSzPct val="120000"/>
              <a:buFont typeface="Wingdings" pitchFamily="2" charset="2"/>
              <a:buNone/>
            </a:pPr>
            <a:endParaRPr lang="de-DE">
              <a:solidFill>
                <a:prstClr val="black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6155029"/>
      </p:ext>
    </p:extLst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DE" altLang="de-DE" sz="2400" dirty="0"/>
              <a:t>B</a:t>
            </a:r>
            <a:r>
              <a:rPr lang="de-DE" altLang="de-DE" sz="2400" dirty="0"/>
              <a:t>u</a:t>
            </a:r>
            <a:r>
              <a:rPr lang="en-DE" altLang="de-DE" sz="2400" dirty="0"/>
              <a:t>t </a:t>
            </a:r>
            <a:r>
              <a:rPr lang="de-DE" altLang="de-DE" sz="2400" dirty="0"/>
              <a:t>w</a:t>
            </a:r>
            <a:r>
              <a:rPr lang="en-DE" altLang="de-DE" sz="2400" dirty="0"/>
              <a:t>e </a:t>
            </a:r>
            <a:r>
              <a:rPr lang="de-DE" altLang="de-DE" sz="2400" dirty="0"/>
              <a:t>n</a:t>
            </a:r>
            <a:r>
              <a:rPr lang="en-DE" altLang="de-DE" sz="2400" dirty="0"/>
              <a:t>e</a:t>
            </a:r>
            <a:r>
              <a:rPr lang="de-DE" altLang="de-DE" sz="2400" dirty="0"/>
              <a:t>e</a:t>
            </a:r>
            <a:r>
              <a:rPr lang="en-DE" altLang="de-DE" sz="2400" dirty="0"/>
              <a:t>d </a:t>
            </a:r>
            <a:r>
              <a:rPr lang="de-DE" altLang="de-DE" sz="2400" dirty="0"/>
              <a:t>b</a:t>
            </a:r>
            <a:r>
              <a:rPr lang="en-DE" altLang="de-DE" sz="2400" dirty="0"/>
              <a:t>u</a:t>
            </a:r>
            <a:r>
              <a:rPr lang="de-DE" altLang="de-DE" sz="2400" dirty="0"/>
              <a:t>s</a:t>
            </a:r>
            <a:r>
              <a:rPr lang="en-DE" altLang="de-DE" sz="2400" dirty="0" err="1"/>
              <a:t>i</a:t>
            </a:r>
            <a:r>
              <a:rPr lang="de-DE" altLang="de-DE" sz="2400" dirty="0"/>
              <a:t>n</a:t>
            </a:r>
            <a:r>
              <a:rPr lang="en-DE" altLang="de-DE" sz="2400" dirty="0"/>
              <a:t>e</a:t>
            </a:r>
            <a:r>
              <a:rPr lang="de-DE" altLang="de-DE" sz="2400" dirty="0"/>
              <a:t>s</a:t>
            </a:r>
            <a:r>
              <a:rPr lang="en-DE" altLang="de-DE" sz="2400" dirty="0"/>
              <a:t>s </a:t>
            </a:r>
            <a:r>
              <a:rPr lang="de-DE" altLang="de-DE" sz="2400" dirty="0"/>
              <a:t>m</a:t>
            </a:r>
            <a:r>
              <a:rPr lang="en-DE" altLang="de-DE" sz="2400" dirty="0"/>
              <a:t>o</a:t>
            </a:r>
            <a:r>
              <a:rPr lang="de-DE" altLang="de-DE" sz="2400" dirty="0"/>
              <a:t>d</a:t>
            </a:r>
            <a:r>
              <a:rPr lang="en-DE" altLang="de-DE" sz="2400" dirty="0"/>
              <a:t>e</a:t>
            </a:r>
            <a:r>
              <a:rPr lang="de-DE" altLang="de-DE" sz="2400" dirty="0"/>
              <a:t>l</a:t>
            </a:r>
            <a:r>
              <a:rPr lang="en-DE" altLang="de-DE" sz="2400" dirty="0"/>
              <a:t>s</a:t>
            </a:r>
            <a:endParaRPr lang="de-DE" altLang="de-DE" sz="2400" dirty="0"/>
          </a:p>
        </p:txBody>
      </p:sp>
      <p:sp>
        <p:nvSpPr>
          <p:cNvPr id="11" name="Rectangle 3">
            <a:extLst>
              <a:ext uri="{FF2B5EF4-FFF2-40B4-BE49-F238E27FC236}">
                <a16:creationId xmlns:a16="http://schemas.microsoft.com/office/drawing/2014/main" id="{5FE0D33C-48B2-46D3-80CF-8AD7ED7B85C9}"/>
              </a:ext>
            </a:extLst>
          </p:cNvPr>
          <p:cNvSpPr txBox="1">
            <a:spLocks noChangeArrowheads="1"/>
          </p:cNvSpPr>
          <p:nvPr/>
        </p:nvSpPr>
        <p:spPr>
          <a:xfrm>
            <a:off x="457199" y="1447962"/>
            <a:ext cx="8289017" cy="5295900"/>
          </a:xfrm>
          <a:prstGeom prst="rect">
            <a:avLst/>
          </a:prstGeom>
        </p:spPr>
        <p:txBody>
          <a:bodyPr/>
          <a:lstStyle>
            <a:lvl1pPr marL="177800" indent="-177800" algn="l" rtl="0" eaLnBrk="0" fontAlgn="base" hangingPunct="0">
              <a:lnSpc>
                <a:spcPct val="120000"/>
              </a:lnSpc>
              <a:spcBef>
                <a:spcPts val="25"/>
              </a:spcBef>
              <a:spcAft>
                <a:spcPct val="0"/>
              </a:spcAft>
              <a:buClr>
                <a:srgbClr val="7F7F7F"/>
              </a:buClr>
              <a:buSzPct val="120000"/>
              <a:buFont typeface="Wingdings" pitchFamily="2" charset="2"/>
              <a:buChar char="§"/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1pPr>
            <a:lvl2pPr marL="534988" indent="-179388" algn="l" rtl="0" eaLnBrk="0" fontAlgn="base" hangingPunct="0">
              <a:lnSpc>
                <a:spcPct val="120000"/>
              </a:lnSpc>
              <a:spcBef>
                <a:spcPts val="25"/>
              </a:spcBef>
              <a:spcAft>
                <a:spcPct val="0"/>
              </a:spcAft>
              <a:buClr>
                <a:srgbClr val="7F7F7F"/>
              </a:buClr>
              <a:buSzPct val="120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2pPr>
            <a:lvl3pPr marL="903288" indent="-190500" algn="l" rtl="0" eaLnBrk="0" fontAlgn="base" hangingPunct="0">
              <a:lnSpc>
                <a:spcPct val="120000"/>
              </a:lnSpc>
              <a:spcBef>
                <a:spcPts val="25"/>
              </a:spcBef>
              <a:spcAft>
                <a:spcPct val="0"/>
              </a:spcAft>
              <a:buClr>
                <a:srgbClr val="7F7F7F"/>
              </a:buClr>
              <a:buSzPct val="120000"/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000"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800"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3200"/>
              </a:lnSpc>
              <a:spcBef>
                <a:spcPts val="1800"/>
              </a:spcBef>
            </a:pPr>
            <a:r>
              <a:rPr lang="en-DE" sz="2000" b="1" dirty="0"/>
              <a:t>Storage </a:t>
            </a:r>
            <a:r>
              <a:rPr lang="de-DE" sz="2000" b="1" dirty="0"/>
              <a:t>(probably chemical) </a:t>
            </a:r>
            <a:r>
              <a:rPr lang="en-DE" sz="2000" b="1" dirty="0"/>
              <a:t>will be needed </a:t>
            </a:r>
            <a:r>
              <a:rPr lang="de-DE" sz="2000" b="1" dirty="0"/>
              <a:t>at </a:t>
            </a:r>
            <a:r>
              <a:rPr lang="en-DE" sz="2000" b="1" dirty="0"/>
              <a:t>large sca</a:t>
            </a:r>
            <a:r>
              <a:rPr lang="de-DE" sz="2000" b="1" dirty="0"/>
              <a:t>l</a:t>
            </a:r>
            <a:r>
              <a:rPr lang="en-DE" sz="2000" b="1" dirty="0"/>
              <a:t>e </a:t>
            </a:r>
            <a:r>
              <a:rPr lang="de-DE" sz="2000" b="1" dirty="0"/>
              <a:t>a</a:t>
            </a:r>
            <a:r>
              <a:rPr lang="en-DE" sz="2000" b="1" dirty="0"/>
              <a:t>f</a:t>
            </a:r>
            <a:r>
              <a:rPr lang="de-DE" sz="2000" b="1" dirty="0"/>
              <a:t>t</a:t>
            </a:r>
            <a:r>
              <a:rPr lang="en-DE" sz="2000" b="1" dirty="0"/>
              <a:t>e</a:t>
            </a:r>
            <a:r>
              <a:rPr lang="de-DE" sz="2000" b="1" dirty="0"/>
              <a:t>r</a:t>
            </a:r>
            <a:r>
              <a:rPr lang="en-DE" sz="2000" b="1" dirty="0"/>
              <a:t> 2040, </a:t>
            </a:r>
            <a:r>
              <a:rPr lang="de-DE" sz="2000" b="1" dirty="0"/>
              <a:t>b</a:t>
            </a:r>
            <a:r>
              <a:rPr lang="en-DE" sz="2000" b="1" dirty="0"/>
              <a:t>u</a:t>
            </a:r>
            <a:r>
              <a:rPr lang="de-DE" sz="2000" b="1" dirty="0"/>
              <a:t>t</a:t>
            </a:r>
            <a:r>
              <a:rPr lang="en-DE" sz="2000" b="1" dirty="0"/>
              <a:t> </a:t>
            </a:r>
            <a:r>
              <a:rPr lang="de-DE" sz="2000" b="1" dirty="0"/>
              <a:t>s</a:t>
            </a:r>
            <a:r>
              <a:rPr lang="en-DE" sz="2000" b="1" dirty="0" err="1"/>
              <a:t>torage</a:t>
            </a:r>
            <a:r>
              <a:rPr lang="en-DE" sz="2000" b="1" dirty="0"/>
              <a:t> currently economically unattractive due to small price spread</a:t>
            </a:r>
            <a:endParaRPr lang="de-DE" sz="2000" b="1" dirty="0"/>
          </a:p>
          <a:p>
            <a:pPr>
              <a:lnSpc>
                <a:spcPts val="3200"/>
              </a:lnSpc>
              <a:spcBef>
                <a:spcPts val="1800"/>
              </a:spcBef>
            </a:pPr>
            <a:r>
              <a:rPr lang="en-DE" sz="2000" b="1" dirty="0"/>
              <a:t>E-</a:t>
            </a:r>
            <a:r>
              <a:rPr lang="de-DE" sz="2000" b="1" dirty="0"/>
              <a:t>f</a:t>
            </a:r>
            <a:r>
              <a:rPr lang="en-DE" sz="2000" b="1" dirty="0"/>
              <a:t>u</a:t>
            </a:r>
            <a:r>
              <a:rPr lang="de-DE" sz="2000" b="1" dirty="0"/>
              <a:t>e</a:t>
            </a:r>
            <a:r>
              <a:rPr lang="en-DE" sz="2000" b="1" dirty="0"/>
              <a:t>l</a:t>
            </a:r>
            <a:r>
              <a:rPr lang="de-DE" sz="2000" b="1" dirty="0"/>
              <a:t>s</a:t>
            </a:r>
            <a:r>
              <a:rPr lang="en-DE" sz="2000" b="1" dirty="0"/>
              <a:t> </a:t>
            </a:r>
            <a:r>
              <a:rPr lang="de-DE" sz="2000" b="1" dirty="0"/>
              <a:t>c</a:t>
            </a:r>
            <a:r>
              <a:rPr lang="en-DE" sz="2000" b="1" dirty="0"/>
              <a:t>o</a:t>
            </a:r>
            <a:r>
              <a:rPr lang="de-DE" sz="2000" b="1" dirty="0"/>
              <a:t>u</a:t>
            </a:r>
            <a:r>
              <a:rPr lang="en-DE" sz="2000" b="1" dirty="0"/>
              <a:t>l</a:t>
            </a:r>
            <a:r>
              <a:rPr lang="de-DE" sz="2000" b="1" dirty="0"/>
              <a:t>d</a:t>
            </a:r>
            <a:r>
              <a:rPr lang="en-DE" sz="2000" b="1" dirty="0"/>
              <a:t> </a:t>
            </a:r>
            <a:r>
              <a:rPr lang="de-DE" sz="2000" b="1" dirty="0"/>
              <a:t>b</a:t>
            </a:r>
            <a:r>
              <a:rPr lang="en-DE" sz="2000" b="1" dirty="0"/>
              <a:t>r</a:t>
            </a:r>
            <a:r>
              <a:rPr lang="de-DE" sz="2000" b="1" dirty="0"/>
              <a:t>i</a:t>
            </a:r>
            <a:r>
              <a:rPr lang="en-DE" sz="2000" b="1" dirty="0"/>
              <a:t>d</a:t>
            </a:r>
            <a:r>
              <a:rPr lang="de-DE" sz="2000" b="1" dirty="0"/>
              <a:t>g</a:t>
            </a:r>
            <a:r>
              <a:rPr lang="en-DE" sz="2000" b="1" dirty="0"/>
              <a:t>e </a:t>
            </a:r>
            <a:r>
              <a:rPr lang="de-DE" sz="2000" b="1" dirty="0"/>
              <a:t>u</a:t>
            </a:r>
            <a:r>
              <a:rPr lang="en-DE" sz="2000" b="1" dirty="0"/>
              <a:t>n</a:t>
            </a:r>
            <a:r>
              <a:rPr lang="de-DE" sz="2000" b="1" dirty="0"/>
              <a:t>t</a:t>
            </a:r>
            <a:r>
              <a:rPr lang="en-DE" sz="2000" b="1" dirty="0" err="1"/>
              <a:t>i</a:t>
            </a:r>
            <a:r>
              <a:rPr lang="de-DE" sz="2000" b="1" dirty="0"/>
              <a:t>l</a:t>
            </a:r>
            <a:r>
              <a:rPr lang="en-DE" sz="2000" b="1" dirty="0"/>
              <a:t> </a:t>
            </a:r>
            <a:r>
              <a:rPr lang="de-DE" sz="2000" b="1" dirty="0"/>
              <a:t>f</a:t>
            </a:r>
            <a:r>
              <a:rPr lang="en-DE" sz="2000" b="1" dirty="0"/>
              <a:t>u</a:t>
            </a:r>
            <a:r>
              <a:rPr lang="de-DE" sz="2000" b="1" dirty="0"/>
              <a:t>l</a:t>
            </a:r>
            <a:r>
              <a:rPr lang="en-DE" sz="2000" b="1" dirty="0"/>
              <a:t>l </a:t>
            </a:r>
            <a:r>
              <a:rPr lang="de-DE" sz="2000" b="1" dirty="0"/>
              <a:t>e</a:t>
            </a:r>
            <a:r>
              <a:rPr lang="en-DE" sz="2000" b="1" dirty="0"/>
              <a:t>-mobility, but </a:t>
            </a:r>
            <a:r>
              <a:rPr lang="de-DE" sz="2000" b="1" dirty="0"/>
              <a:t>currently much</a:t>
            </a:r>
            <a:r>
              <a:rPr lang="en-DE" sz="2000" b="1" dirty="0"/>
              <a:t> more expensive than conventional fuels</a:t>
            </a:r>
          </a:p>
          <a:p>
            <a:pPr>
              <a:lnSpc>
                <a:spcPts val="3200"/>
              </a:lnSpc>
              <a:spcBef>
                <a:spcPts val="1800"/>
              </a:spcBef>
            </a:pPr>
            <a:r>
              <a:rPr lang="en-DE" sz="2000" b="1" dirty="0"/>
              <a:t>In addition, plants may produce only in transition period, which is not feasible at high capex</a:t>
            </a:r>
            <a:br>
              <a:rPr lang="de-DE" sz="2000" b="1" dirty="0"/>
            </a:br>
            <a:r>
              <a:rPr lang="de-DE" sz="2000" b="1" dirty="0"/>
              <a:t>	</a:t>
            </a:r>
            <a:br>
              <a:rPr lang="de-DE" sz="2000" b="1" dirty="0"/>
            </a:br>
            <a:endParaRPr lang="en-DE" sz="2000" b="1" dirty="0"/>
          </a:p>
          <a:p>
            <a:pPr>
              <a:lnSpc>
                <a:spcPts val="3200"/>
              </a:lnSpc>
              <a:spcBef>
                <a:spcPts val="1800"/>
              </a:spcBef>
            </a:pPr>
            <a:r>
              <a:rPr lang="de-DE" sz="2000" b="1" dirty="0"/>
              <a:t>(International) </a:t>
            </a:r>
            <a:r>
              <a:rPr lang="en-DE" sz="2000" b="1" dirty="0"/>
              <a:t>L</a:t>
            </a:r>
            <a:r>
              <a:rPr lang="de-DE" sz="2000" b="1" dirty="0"/>
              <a:t>e</a:t>
            </a:r>
            <a:r>
              <a:rPr lang="en-DE" sz="2000" b="1" dirty="0"/>
              <a:t>gislatory framework questionable</a:t>
            </a:r>
            <a:endParaRPr lang="de-DE" sz="2000" b="1" dirty="0"/>
          </a:p>
          <a:p>
            <a:pPr>
              <a:lnSpc>
                <a:spcPct val="150000"/>
              </a:lnSpc>
              <a:spcBef>
                <a:spcPct val="25000"/>
              </a:spcBef>
            </a:pPr>
            <a:endParaRPr lang="de-DE" sz="2000" b="1" dirty="0"/>
          </a:p>
          <a:p>
            <a:pPr>
              <a:lnSpc>
                <a:spcPct val="150000"/>
              </a:lnSpc>
              <a:spcBef>
                <a:spcPct val="25000"/>
              </a:spcBef>
            </a:pPr>
            <a:endParaRPr lang="de-DE" sz="2000" b="1" dirty="0"/>
          </a:p>
          <a:p>
            <a:pPr>
              <a:lnSpc>
                <a:spcPct val="150000"/>
              </a:lnSpc>
              <a:spcBef>
                <a:spcPct val="25000"/>
              </a:spcBef>
            </a:pPr>
            <a:endParaRPr lang="de-DE" sz="2000" b="1" dirty="0"/>
          </a:p>
          <a:p>
            <a:pPr>
              <a:lnSpc>
                <a:spcPct val="150000"/>
              </a:lnSpc>
              <a:spcBef>
                <a:spcPct val="25000"/>
              </a:spcBef>
            </a:pPr>
            <a:endParaRPr lang="de-DE" sz="2000" b="1" dirty="0"/>
          </a:p>
          <a:p>
            <a:pPr>
              <a:lnSpc>
                <a:spcPct val="150000"/>
              </a:lnSpc>
              <a:spcBef>
                <a:spcPct val="25000"/>
              </a:spcBef>
            </a:pPr>
            <a:endParaRPr lang="de-DE" sz="2000" b="1" dirty="0"/>
          </a:p>
        </p:txBody>
      </p:sp>
      <p:sp>
        <p:nvSpPr>
          <p:cNvPr id="2" name="Right Arrow 1"/>
          <p:cNvSpPr/>
          <p:nvPr/>
        </p:nvSpPr>
        <p:spPr>
          <a:xfrm>
            <a:off x="825192" y="5161998"/>
            <a:ext cx="713676" cy="345684"/>
          </a:xfrm>
          <a:prstGeom prst="rightArrow">
            <a:avLst/>
          </a:prstGeom>
          <a:solidFill>
            <a:srgbClr val="FFFF00"/>
          </a:solidFill>
          <a:ln w="12700">
            <a:solidFill>
              <a:srgbClr val="1166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176213" indent="-176213" algn="ctr">
              <a:lnSpc>
                <a:spcPct val="120000"/>
              </a:lnSpc>
              <a:buClr>
                <a:srgbClr val="116656"/>
              </a:buClr>
              <a:buSzPct val="120000"/>
              <a:buFont typeface="Wingdings" pitchFamily="2" charset="2"/>
              <a:buChar char="§"/>
            </a:pPr>
            <a:endParaRPr lang="de-DE" dirty="0" err="1">
              <a:solidFill>
                <a:schemeClr val="tx1"/>
              </a:solidFill>
              <a:latin typeface="Verdana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25192" y="4879769"/>
            <a:ext cx="735980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de-DE" b="1" dirty="0"/>
              <a:t>	possibly retain some liquid fuel infrastructure, 	i.e. generate in sun-rich regions, transport to 	demand region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92888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altLang="de-DE" dirty="0"/>
              <a:t>Take </a:t>
            </a:r>
            <a:r>
              <a:rPr lang="de-DE" altLang="de-DE" dirty="0" err="1"/>
              <a:t>home</a:t>
            </a:r>
            <a:endParaRPr lang="de-DE" altLang="de-DE" dirty="0"/>
          </a:p>
        </p:txBody>
      </p:sp>
      <p:sp>
        <p:nvSpPr>
          <p:cNvPr id="10" name="Titel 1"/>
          <p:cNvSpPr txBox="1">
            <a:spLocks/>
          </p:cNvSpPr>
          <p:nvPr/>
        </p:nvSpPr>
        <p:spPr bwMode="auto">
          <a:xfrm>
            <a:off x="227164" y="1237163"/>
            <a:ext cx="8334375" cy="109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216000" tIns="180000" rIns="360000" bIns="0" numCol="1" anchor="t" anchorCtr="1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en-US" sz="2000" b="1" kern="1200">
                <a:solidFill>
                  <a:schemeClr val="bg1"/>
                </a:solidFill>
                <a:latin typeface="Verdana" pitchFamily="34" charset="0"/>
                <a:ea typeface="+mn-ea"/>
                <a:cs typeface="+mn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buClrTx/>
              <a:buSzTx/>
              <a:buFontTx/>
            </a:pPr>
            <a:r>
              <a:rPr lang="de-DE">
                <a:ea typeface="Geneva" pitchFamily="-84" charset="-128"/>
              </a:rPr>
              <a:t>3. Relevante Mechanismen im Energiesystem</a:t>
            </a:r>
            <a:endParaRPr lang="de-DE" dirty="0">
              <a:ea typeface="Geneva" pitchFamily="-84" charset="-128"/>
            </a:endParaRPr>
          </a:p>
        </p:txBody>
      </p:sp>
      <p:sp>
        <p:nvSpPr>
          <p:cNvPr id="11" name="Inhaltsplatzhalter 2"/>
          <p:cNvSpPr>
            <a:spLocks noGrp="1"/>
          </p:cNvSpPr>
          <p:nvPr>
            <p:ph idx="1"/>
          </p:nvPr>
        </p:nvSpPr>
        <p:spPr>
          <a:xfrm>
            <a:off x="227164" y="1237163"/>
            <a:ext cx="8048246" cy="5499813"/>
          </a:xfrm>
        </p:spPr>
        <p:txBody>
          <a:bodyPr>
            <a:normAutofit/>
          </a:bodyPr>
          <a:lstStyle/>
          <a:p>
            <a:pPr marL="216000" eaLnBrk="1" hangingPunct="1">
              <a:spcBef>
                <a:spcPts val="1500"/>
              </a:spcBef>
            </a:pPr>
            <a:r>
              <a:rPr lang="de-DE" b="1" dirty="0">
                <a:ea typeface="Geneva" pitchFamily="-84" charset="-128"/>
              </a:rPr>
              <a:t>Our energy system is changing, and it will </a:t>
            </a:r>
            <a:br>
              <a:rPr lang="de-DE" b="1" dirty="0">
                <a:ea typeface="Geneva" pitchFamily="-84" charset="-128"/>
              </a:rPr>
            </a:br>
            <a:r>
              <a:rPr lang="de-DE" b="1" dirty="0">
                <a:ea typeface="Geneva" pitchFamily="-84" charset="-128"/>
              </a:rPr>
              <a:t>become more electrical, with strongly </a:t>
            </a:r>
            <a:br>
              <a:rPr lang="de-DE" b="1" dirty="0">
                <a:ea typeface="Geneva" pitchFamily="-84" charset="-128"/>
              </a:rPr>
            </a:br>
            <a:r>
              <a:rPr lang="de-DE" b="1" dirty="0">
                <a:ea typeface="Geneva" pitchFamily="-84" charset="-128"/>
              </a:rPr>
              <a:t>reduced CO</a:t>
            </a:r>
            <a:r>
              <a:rPr lang="de-DE" b="1" baseline="-25000" dirty="0">
                <a:ea typeface="Geneva" pitchFamily="-84" charset="-128"/>
              </a:rPr>
              <a:t>2</a:t>
            </a:r>
            <a:r>
              <a:rPr lang="de-DE" b="1" dirty="0">
                <a:ea typeface="Geneva" pitchFamily="-84" charset="-128"/>
              </a:rPr>
              <a:t> emissions</a:t>
            </a:r>
          </a:p>
          <a:p>
            <a:pPr marL="216000" eaLnBrk="1" hangingPunct="1">
              <a:spcBef>
                <a:spcPts val="1500"/>
              </a:spcBef>
            </a:pPr>
            <a:r>
              <a:rPr lang="de-DE" b="1" dirty="0">
                <a:ea typeface="Geneva" pitchFamily="-84" charset="-128"/>
              </a:rPr>
              <a:t>Fluctuating electricity supply needs to </a:t>
            </a:r>
            <a:br>
              <a:rPr lang="de-DE" b="1" dirty="0">
                <a:ea typeface="Geneva" pitchFamily="-84" charset="-128"/>
              </a:rPr>
            </a:br>
            <a:r>
              <a:rPr lang="de-DE" b="1" dirty="0">
                <a:ea typeface="Geneva" pitchFamily="-84" charset="-128"/>
              </a:rPr>
              <a:t>be managed</a:t>
            </a:r>
          </a:p>
          <a:p>
            <a:pPr marL="216000" eaLnBrk="1" hangingPunct="1">
              <a:spcBef>
                <a:spcPts val="1500"/>
              </a:spcBef>
            </a:pPr>
            <a:r>
              <a:rPr lang="de-DE" b="1" dirty="0">
                <a:ea typeface="Geneva" pitchFamily="-84" charset="-128"/>
              </a:rPr>
              <a:t>Storage is one option</a:t>
            </a:r>
          </a:p>
          <a:p>
            <a:pPr marL="584300" lvl="2" eaLnBrk="1" hangingPunct="1">
              <a:spcBef>
                <a:spcPts val="1500"/>
              </a:spcBef>
            </a:pPr>
            <a:r>
              <a:rPr lang="de-DE" b="1" dirty="0">
                <a:ea typeface="Geneva" pitchFamily="-84" charset="-128"/>
              </a:rPr>
              <a:t>Grid scale: probably only chemical storage</a:t>
            </a:r>
          </a:p>
          <a:p>
            <a:pPr marL="584300" lvl="2" eaLnBrk="1" hangingPunct="1">
              <a:spcBef>
                <a:spcPts val="1500"/>
              </a:spcBef>
            </a:pPr>
            <a:r>
              <a:rPr lang="de-DE" b="1" dirty="0">
                <a:ea typeface="Geneva" pitchFamily="-84" charset="-128"/>
              </a:rPr>
              <a:t>Mobility: e-fuels, hydrogen, battery</a:t>
            </a:r>
          </a:p>
          <a:p>
            <a:pPr marL="584300" lvl="2" eaLnBrk="1" hangingPunct="1">
              <a:spcBef>
                <a:spcPts val="1500"/>
              </a:spcBef>
            </a:pPr>
            <a:r>
              <a:rPr lang="de-DE" b="1" dirty="0">
                <a:ea typeface="Geneva" pitchFamily="-84" charset="-128"/>
              </a:rPr>
              <a:t>Heat: an underexplored option</a:t>
            </a:r>
          </a:p>
          <a:p>
            <a:pPr marL="216000" eaLnBrk="1" hangingPunct="1">
              <a:spcBef>
                <a:spcPts val="1500"/>
              </a:spcBef>
            </a:pPr>
            <a:r>
              <a:rPr lang="de-DE" b="1" dirty="0">
                <a:ea typeface="Geneva" pitchFamily="-84" charset="-128"/>
              </a:rPr>
              <a:t>Two „ceterum censeo“: </a:t>
            </a:r>
          </a:p>
          <a:p>
            <a:pPr marL="584300" lvl="2" eaLnBrk="1" hangingPunct="1">
              <a:spcBef>
                <a:spcPts val="1500"/>
              </a:spcBef>
            </a:pPr>
            <a:r>
              <a:rPr lang="de-DE" b="1" dirty="0">
                <a:ea typeface="Geneva" pitchFamily="-84" charset="-128"/>
              </a:rPr>
              <a:t>the world is not just countries with a developed </a:t>
            </a:r>
            <a:br>
              <a:rPr lang="de-DE" b="1" dirty="0">
                <a:ea typeface="Geneva" pitchFamily="-84" charset="-128"/>
              </a:rPr>
            </a:br>
            <a:r>
              <a:rPr lang="de-DE" b="1" dirty="0">
                <a:ea typeface="Geneva" pitchFamily="-84" charset="-128"/>
              </a:rPr>
              <a:t>electricity grid</a:t>
            </a:r>
          </a:p>
          <a:p>
            <a:pPr marL="584300" lvl="2" eaLnBrk="1" hangingPunct="1">
              <a:spcBef>
                <a:spcPts val="1500"/>
              </a:spcBef>
            </a:pPr>
            <a:r>
              <a:rPr lang="de-DE" b="1" dirty="0">
                <a:ea typeface="Geneva" pitchFamily="-84" charset="-128"/>
              </a:rPr>
              <a:t>Don‘t extrapolate linearly</a:t>
            </a:r>
          </a:p>
          <a:p>
            <a:pPr marL="584300" lvl="2" eaLnBrk="1" hangingPunct="1">
              <a:spcBef>
                <a:spcPts val="1500"/>
              </a:spcBef>
            </a:pPr>
            <a:endParaRPr lang="de-DE" b="1" dirty="0">
              <a:ea typeface="Geneva" pitchFamily="-84" charset="-128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6082235" y="987531"/>
            <a:ext cx="1267920" cy="1703941"/>
            <a:chOff x="6068058" y="1115121"/>
            <a:chExt cx="1267920" cy="1703941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68058" y="1115121"/>
              <a:ext cx="1195842" cy="1672683"/>
            </a:xfrm>
            <a:prstGeom prst="rect">
              <a:avLst/>
            </a:prstGeom>
          </p:spPr>
        </p:pic>
        <p:sp>
          <p:nvSpPr>
            <p:cNvPr id="27" name="TextBox 26"/>
            <p:cNvSpPr txBox="1"/>
            <p:nvPr/>
          </p:nvSpPr>
          <p:spPr>
            <a:xfrm>
              <a:off x="6107757" y="2644206"/>
              <a:ext cx="1228221" cy="17485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500" b="1" dirty="0">
                  <a:solidFill>
                    <a:schemeClr val="bg1"/>
                  </a:solidFill>
                </a:rPr>
                <a:t>Kreuzschnabel, CC BY-SA 3.0</a:t>
              </a:r>
            </a:p>
          </p:txBody>
        </p:sp>
      </p:grpSp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3"/>
          <a:srcRect l="13562" t="13294" r="16592" b="9163"/>
          <a:stretch/>
        </p:blipFill>
        <p:spPr>
          <a:xfrm>
            <a:off x="7374700" y="1977503"/>
            <a:ext cx="1677179" cy="1215683"/>
          </a:xfrm>
          <a:prstGeom prst="rect">
            <a:avLst/>
          </a:prstGeom>
        </p:spPr>
      </p:pic>
      <p:pic>
        <p:nvPicPr>
          <p:cNvPr id="29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8604" y="3064888"/>
            <a:ext cx="1626660" cy="10995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7776" y="3400441"/>
            <a:ext cx="1220881" cy="1291317"/>
          </a:xfrm>
          <a:prstGeom prst="rect">
            <a:avLst/>
          </a:prstGeom>
        </p:spPr>
      </p:pic>
      <p:pic>
        <p:nvPicPr>
          <p:cNvPr id="31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5507" y="4339340"/>
            <a:ext cx="1541013" cy="11085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18806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altLang="de-DE" dirty="0"/>
              <a:t>A </a:t>
            </a:r>
            <a:r>
              <a:rPr lang="de-DE" altLang="de-DE" dirty="0" err="1"/>
              <a:t>ceterum</a:t>
            </a:r>
            <a:r>
              <a:rPr lang="de-DE" altLang="de-DE" dirty="0"/>
              <a:t> </a:t>
            </a:r>
            <a:r>
              <a:rPr lang="de-DE" altLang="de-DE" dirty="0" err="1"/>
              <a:t>censeo</a:t>
            </a:r>
            <a:r>
              <a:rPr lang="de-DE" altLang="de-DE" dirty="0"/>
              <a:t>…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259" y="1051130"/>
            <a:ext cx="8249797" cy="5476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32667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541338" y="0"/>
            <a:ext cx="8035925" cy="928688"/>
          </a:xfrm>
        </p:spPr>
        <p:txBody>
          <a:bodyPr/>
          <a:lstStyle/>
          <a:p>
            <a:pPr algn="ctr"/>
            <a:r>
              <a:rPr lang="de-DE" dirty="0"/>
              <a:t>Structure of the world energy consumption (2016)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649641" y="6501492"/>
            <a:ext cx="7494359" cy="3877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b="1" dirty="0"/>
              <a:t>International Energy Agency, Key World Energy Statistics 2018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409832" y="5683977"/>
            <a:ext cx="2600392" cy="5355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z="2400" b="1" dirty="0"/>
              <a:t>      586 EJ     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8265" y="1275390"/>
            <a:ext cx="5152780" cy="4267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7312396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541338" y="0"/>
            <a:ext cx="8035925" cy="928688"/>
          </a:xfrm>
        </p:spPr>
        <p:txBody>
          <a:bodyPr/>
          <a:lstStyle/>
          <a:p>
            <a:pPr algn="ctr"/>
            <a:r>
              <a:rPr lang="de-DE" dirty="0"/>
              <a:t>Structure of the German energy consumption (2018)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649641" y="6501492"/>
            <a:ext cx="7197804" cy="3877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b="1" dirty="0"/>
              <a:t>Arbeitsgemeinschaft Energiebilanzen, Pressedienst 05/2018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409832" y="5683977"/>
            <a:ext cx="2710999" cy="5355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z="2400" b="1" dirty="0"/>
              <a:t>      12.9 EJ     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1897" y="1425998"/>
            <a:ext cx="6011930" cy="3975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05667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541338" y="0"/>
            <a:ext cx="8035925" cy="928688"/>
          </a:xfrm>
        </p:spPr>
        <p:txBody>
          <a:bodyPr/>
          <a:lstStyle/>
          <a:p>
            <a:pPr algn="ctr"/>
            <a:r>
              <a:rPr lang="de-DE" dirty="0"/>
              <a:t>CO</a:t>
            </a:r>
            <a:r>
              <a:rPr lang="de-DE" baseline="-25000" dirty="0"/>
              <a:t>2</a:t>
            </a:r>
            <a:r>
              <a:rPr lang="de-DE" dirty="0"/>
              <a:t> Emissions of fossil fuels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88063" y="1729211"/>
            <a:ext cx="8113118" cy="50783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C + O</a:t>
            </a:r>
            <a:r>
              <a:rPr lang="de-DE" baseline="-25000" dirty="0"/>
              <a:t>2</a:t>
            </a:r>
            <a:r>
              <a:rPr lang="de-DE" dirty="0"/>
              <a:t>           CO</a:t>
            </a:r>
            <a:r>
              <a:rPr lang="de-DE" baseline="-25000" dirty="0"/>
              <a:t>2</a:t>
            </a:r>
            <a:r>
              <a:rPr lang="de-DE" dirty="0"/>
              <a:t>        	real: hard coal around 95 t CO</a:t>
            </a:r>
            <a:r>
              <a:rPr lang="de-DE" baseline="-25000" dirty="0"/>
              <a:t>2</a:t>
            </a:r>
            <a:r>
              <a:rPr lang="de-DE" dirty="0"/>
              <a:t>/TJ</a:t>
            </a:r>
          </a:p>
          <a:p>
            <a:r>
              <a:rPr lang="de-DE" dirty="0"/>
              <a:t>				       lignite around 110 t CO</a:t>
            </a:r>
            <a:r>
              <a:rPr lang="de-DE" baseline="-25000" dirty="0"/>
              <a:t>2</a:t>
            </a:r>
            <a:r>
              <a:rPr lang="de-DE" dirty="0"/>
              <a:t>/TJ</a:t>
            </a:r>
          </a:p>
          <a:p>
            <a:pPr algn="ctr"/>
            <a:r>
              <a:rPr lang="de-DE" dirty="0">
                <a:solidFill>
                  <a:srgbClr val="FF0000"/>
                </a:solidFill>
              </a:rPr>
              <a:t>Efficiency hard coal power plant 38 %, 750-1100 g CO</a:t>
            </a:r>
            <a:r>
              <a:rPr lang="de-DE" baseline="-25000" dirty="0">
                <a:solidFill>
                  <a:srgbClr val="FF0000"/>
                </a:solidFill>
              </a:rPr>
              <a:t>2</a:t>
            </a:r>
            <a:r>
              <a:rPr lang="de-DE" dirty="0">
                <a:solidFill>
                  <a:srgbClr val="FF0000"/>
                </a:solidFill>
              </a:rPr>
              <a:t>/kWh</a:t>
            </a:r>
          </a:p>
          <a:p>
            <a:pPr algn="ctr"/>
            <a:r>
              <a:rPr lang="de-DE" dirty="0">
                <a:solidFill>
                  <a:srgbClr val="FF0000"/>
                </a:solidFill>
              </a:rPr>
              <a:t> lignite 35 %, 850-1200 g CO</a:t>
            </a:r>
            <a:r>
              <a:rPr lang="de-DE" baseline="-25000" dirty="0">
                <a:solidFill>
                  <a:srgbClr val="FF0000"/>
                </a:solidFill>
              </a:rPr>
              <a:t>2</a:t>
            </a:r>
            <a:r>
              <a:rPr lang="de-DE" dirty="0">
                <a:solidFill>
                  <a:srgbClr val="FF0000"/>
                </a:solidFill>
              </a:rPr>
              <a:t>/kWh</a:t>
            </a:r>
          </a:p>
          <a:p>
            <a:pPr algn="ctr"/>
            <a:endParaRPr lang="de-DE" dirty="0">
              <a:solidFill>
                <a:srgbClr val="FF0000"/>
              </a:solidFill>
            </a:endParaRPr>
          </a:p>
          <a:p>
            <a:r>
              <a:rPr lang="de-DE" dirty="0"/>
              <a:t>(CH</a:t>
            </a:r>
            <a:r>
              <a:rPr lang="de-DE" baseline="-25000" dirty="0"/>
              <a:t>2</a:t>
            </a:r>
            <a:r>
              <a:rPr lang="de-DE" dirty="0"/>
              <a:t>)</a:t>
            </a:r>
            <a:r>
              <a:rPr lang="de-DE" baseline="-25000" dirty="0"/>
              <a:t>x</a:t>
            </a:r>
            <a:r>
              <a:rPr lang="de-DE" dirty="0"/>
              <a:t> + 1.5O</a:t>
            </a:r>
            <a:r>
              <a:rPr lang="de-DE" baseline="-25000" dirty="0"/>
              <a:t>2</a:t>
            </a:r>
            <a:r>
              <a:rPr lang="de-DE" dirty="0"/>
              <a:t>      CO</a:t>
            </a:r>
            <a:r>
              <a:rPr lang="de-DE" baseline="-25000" dirty="0"/>
              <a:t>2</a:t>
            </a:r>
            <a:r>
              <a:rPr lang="de-DE" dirty="0"/>
              <a:t> + H</a:t>
            </a:r>
            <a:r>
              <a:rPr lang="de-DE" baseline="-25000" dirty="0"/>
              <a:t>2</a:t>
            </a:r>
            <a:r>
              <a:rPr lang="de-DE" dirty="0"/>
              <a:t>O   real: Gasoline around 73 t CO</a:t>
            </a:r>
            <a:r>
              <a:rPr lang="de-DE" baseline="-25000" dirty="0"/>
              <a:t>2</a:t>
            </a:r>
            <a:r>
              <a:rPr lang="de-DE" dirty="0"/>
              <a:t>/TJ</a:t>
            </a:r>
          </a:p>
          <a:p>
            <a:r>
              <a:rPr lang="de-DE" dirty="0"/>
              <a:t>				        Diesel Fuel around 74 t CO</a:t>
            </a:r>
            <a:r>
              <a:rPr lang="de-DE" baseline="-25000" dirty="0"/>
              <a:t>2</a:t>
            </a:r>
            <a:r>
              <a:rPr lang="de-DE" dirty="0"/>
              <a:t>/TJ</a:t>
            </a:r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r>
              <a:rPr lang="de-DE" dirty="0"/>
              <a:t>CH</a:t>
            </a:r>
            <a:r>
              <a:rPr lang="de-DE" baseline="-25000" dirty="0"/>
              <a:t>4 </a:t>
            </a:r>
            <a:r>
              <a:rPr lang="de-DE" dirty="0"/>
              <a:t>+ 2O</a:t>
            </a:r>
            <a:r>
              <a:rPr lang="de-DE" baseline="-25000" dirty="0"/>
              <a:t>2</a:t>
            </a:r>
            <a:r>
              <a:rPr lang="de-DE" dirty="0"/>
              <a:t>       CO</a:t>
            </a:r>
            <a:r>
              <a:rPr lang="de-DE" baseline="-25000" dirty="0"/>
              <a:t>2</a:t>
            </a:r>
            <a:r>
              <a:rPr lang="de-DE" dirty="0"/>
              <a:t> + 2H</a:t>
            </a:r>
            <a:r>
              <a:rPr lang="de-DE" baseline="-25000" dirty="0"/>
              <a:t>2</a:t>
            </a:r>
            <a:r>
              <a:rPr lang="de-DE" dirty="0"/>
              <a:t>O       real: around 56 t CO</a:t>
            </a:r>
            <a:r>
              <a:rPr lang="de-DE" baseline="-25000" dirty="0"/>
              <a:t>2</a:t>
            </a:r>
            <a:r>
              <a:rPr lang="de-DE" dirty="0"/>
              <a:t>/TJ</a:t>
            </a:r>
          </a:p>
          <a:p>
            <a:pPr algn="ctr"/>
            <a:r>
              <a:rPr lang="de-DE" dirty="0">
                <a:solidFill>
                  <a:srgbClr val="FF0000"/>
                </a:solidFill>
              </a:rPr>
              <a:t>Efficiency GuD bis 60%, 330-500 g CO</a:t>
            </a:r>
            <a:r>
              <a:rPr lang="de-DE" baseline="-25000" dirty="0">
                <a:solidFill>
                  <a:srgbClr val="FF0000"/>
                </a:solidFill>
              </a:rPr>
              <a:t>2</a:t>
            </a:r>
            <a:r>
              <a:rPr lang="de-DE" dirty="0">
                <a:solidFill>
                  <a:srgbClr val="FF0000"/>
                </a:solidFill>
              </a:rPr>
              <a:t>/kWh</a:t>
            </a:r>
          </a:p>
          <a:p>
            <a:endParaRPr lang="de-DE" dirty="0"/>
          </a:p>
          <a:p>
            <a:endParaRPr lang="de-DE" dirty="0"/>
          </a:p>
          <a:p>
            <a:endParaRPr lang="de-DE" dirty="0"/>
          </a:p>
        </p:txBody>
      </p:sp>
      <p:sp>
        <p:nvSpPr>
          <p:cNvPr id="4" name="Right Arrow 3"/>
          <p:cNvSpPr/>
          <p:nvPr/>
        </p:nvSpPr>
        <p:spPr>
          <a:xfrm>
            <a:off x="1874067" y="1910281"/>
            <a:ext cx="344032" cy="63374"/>
          </a:xfrm>
          <a:prstGeom prst="rightArrow">
            <a:avLst/>
          </a:prstGeom>
          <a:noFill/>
          <a:ln w="12700">
            <a:solidFill>
              <a:srgbClr val="1166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176213" indent="-176213" algn="ctr">
              <a:lnSpc>
                <a:spcPct val="120000"/>
              </a:lnSpc>
              <a:buClr>
                <a:srgbClr val="116656"/>
              </a:buClr>
              <a:buSzPct val="120000"/>
              <a:buFont typeface="Wingdings" pitchFamily="2" charset="2"/>
              <a:buChar char="§"/>
            </a:pPr>
            <a:endParaRPr lang="de-DE" dirty="0" err="1">
              <a:solidFill>
                <a:schemeClr val="tx1"/>
              </a:solidFill>
              <a:latin typeface="Verdana" pitchFamily="34" charset="0"/>
            </a:endParaRPr>
          </a:p>
        </p:txBody>
      </p:sp>
      <p:sp>
        <p:nvSpPr>
          <p:cNvPr id="8" name="Right Arrow 7"/>
          <p:cNvSpPr/>
          <p:nvPr/>
        </p:nvSpPr>
        <p:spPr>
          <a:xfrm>
            <a:off x="2119974" y="5183658"/>
            <a:ext cx="344032" cy="63374"/>
          </a:xfrm>
          <a:prstGeom prst="rightArrow">
            <a:avLst/>
          </a:prstGeom>
          <a:noFill/>
          <a:ln w="12700">
            <a:solidFill>
              <a:srgbClr val="1166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176213" indent="-176213" algn="ctr">
              <a:lnSpc>
                <a:spcPct val="120000"/>
              </a:lnSpc>
              <a:buClr>
                <a:srgbClr val="116656"/>
              </a:buClr>
              <a:buSzPct val="120000"/>
              <a:buFont typeface="Wingdings" pitchFamily="2" charset="2"/>
              <a:buChar char="§"/>
            </a:pPr>
            <a:endParaRPr lang="de-DE" dirty="0" err="1">
              <a:solidFill>
                <a:schemeClr val="tx1"/>
              </a:solidFill>
              <a:latin typeface="Verdana" pitchFamily="34" charset="0"/>
            </a:endParaRPr>
          </a:p>
        </p:txBody>
      </p:sp>
      <p:sp>
        <p:nvSpPr>
          <p:cNvPr id="9" name="Right Arrow 8"/>
          <p:cNvSpPr/>
          <p:nvPr/>
        </p:nvSpPr>
        <p:spPr>
          <a:xfrm>
            <a:off x="2555337" y="3543288"/>
            <a:ext cx="344032" cy="63374"/>
          </a:xfrm>
          <a:prstGeom prst="rightArrow">
            <a:avLst/>
          </a:prstGeom>
          <a:noFill/>
          <a:ln w="12700">
            <a:solidFill>
              <a:srgbClr val="1166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176213" indent="-176213" algn="ctr">
              <a:lnSpc>
                <a:spcPct val="120000"/>
              </a:lnSpc>
              <a:buClr>
                <a:srgbClr val="116656"/>
              </a:buClr>
              <a:buSzPct val="120000"/>
              <a:buFont typeface="Wingdings" pitchFamily="2" charset="2"/>
              <a:buChar char="§"/>
            </a:pPr>
            <a:endParaRPr lang="de-DE" dirty="0" err="1">
              <a:solidFill>
                <a:schemeClr val="tx1"/>
              </a:solidFill>
              <a:latin typeface="Verdana" pitchFamily="34" charset="0"/>
            </a:endParaRPr>
          </a:p>
        </p:txBody>
      </p:sp>
      <p:sp>
        <p:nvSpPr>
          <p:cNvPr id="11" name="Text Box 10"/>
          <p:cNvSpPr txBox="1">
            <a:spLocks noChangeArrowheads="1"/>
          </p:cNvSpPr>
          <p:nvPr/>
        </p:nvSpPr>
        <p:spPr bwMode="auto">
          <a:xfrm>
            <a:off x="2555337" y="6521815"/>
            <a:ext cx="6588663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 eaLnBrk="0" hangingPunct="0">
              <a:lnSpc>
                <a:spcPct val="100000"/>
              </a:lnSpc>
              <a:buClrTx/>
              <a:buSzTx/>
              <a:buFontTx/>
              <a:buNone/>
            </a:pPr>
            <a:r>
              <a:rPr lang="de-DE" sz="1400" b="1" dirty="0">
                <a:solidFill>
                  <a:schemeClr val="tx2"/>
                </a:solidFill>
                <a:latin typeface="Arial" panose="020B0604020202020204" pitchFamily="34" charset="0"/>
              </a:rPr>
              <a:t>K. Juhrich, CO</a:t>
            </a:r>
            <a:r>
              <a:rPr lang="de-DE" sz="1400" b="1" baseline="-25000" dirty="0">
                <a:solidFill>
                  <a:schemeClr val="tx2"/>
                </a:solidFill>
                <a:latin typeface="Arial" panose="020B0604020202020204" pitchFamily="34" charset="0"/>
              </a:rPr>
              <a:t>2</a:t>
            </a:r>
            <a:r>
              <a:rPr lang="de-DE" sz="1400" b="1" dirty="0">
                <a:solidFill>
                  <a:schemeClr val="tx2"/>
                </a:solidFill>
                <a:latin typeface="Arial" panose="020B0604020202020204" pitchFamily="34" charset="0"/>
              </a:rPr>
              <a:t> Emission Factors for Fossil Fuels, Climate Change 28/2016</a:t>
            </a:r>
          </a:p>
        </p:txBody>
      </p:sp>
    </p:spTree>
    <p:extLst>
      <p:ext uri="{BB962C8B-B14F-4D97-AF65-F5344CB8AC3E}">
        <p14:creationId xmlns:p14="http://schemas.microsoft.com/office/powerpoint/2010/main" val="1604967285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7810" name="Group 2"/>
          <p:cNvGrpSpPr>
            <a:grpSpLocks/>
          </p:cNvGrpSpPr>
          <p:nvPr/>
        </p:nvGrpSpPr>
        <p:grpSpPr bwMode="auto">
          <a:xfrm>
            <a:off x="33338" y="1893295"/>
            <a:ext cx="4467225" cy="2476500"/>
            <a:chOff x="700" y="997"/>
            <a:chExt cx="2814" cy="1560"/>
          </a:xfrm>
        </p:grpSpPr>
        <p:grpSp>
          <p:nvGrpSpPr>
            <p:cNvPr id="247811" name="Group 3"/>
            <p:cNvGrpSpPr>
              <a:grpSpLocks/>
            </p:cNvGrpSpPr>
            <p:nvPr/>
          </p:nvGrpSpPr>
          <p:grpSpPr bwMode="auto">
            <a:xfrm>
              <a:off x="1689" y="1383"/>
              <a:ext cx="1825" cy="947"/>
              <a:chOff x="1832" y="1292"/>
              <a:chExt cx="1316" cy="683"/>
            </a:xfrm>
          </p:grpSpPr>
          <p:sp>
            <p:nvSpPr>
              <p:cNvPr id="247812" name="AutoShape 4"/>
              <p:cNvSpPr>
                <a:spLocks noChangeArrowheads="1"/>
              </p:cNvSpPr>
              <p:nvPr/>
            </p:nvSpPr>
            <p:spPr bwMode="auto">
              <a:xfrm rot="700575">
                <a:off x="1921" y="1292"/>
                <a:ext cx="1227" cy="510"/>
              </a:xfrm>
              <a:prstGeom prst="parallelogram">
                <a:avLst>
                  <a:gd name="adj" fmla="val 60147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r>
                  <a:rPr lang="de-DE" altLang="de-DE" sz="1800">
                    <a:solidFill>
                      <a:srgbClr val="FFFF00"/>
                    </a:solidFill>
                  </a:rPr>
                  <a:t>50 W/m</a:t>
                </a:r>
                <a:r>
                  <a:rPr lang="de-DE" altLang="de-DE" sz="2000" baseline="30000">
                    <a:solidFill>
                      <a:srgbClr val="FFFF00"/>
                    </a:solidFill>
                  </a:rPr>
                  <a:t>2</a:t>
                </a:r>
                <a:r>
                  <a:rPr lang="de-DE" altLang="de-DE" sz="1800">
                    <a:solidFill>
                      <a:srgbClr val="FFFF00"/>
                    </a:solidFill>
                  </a:rPr>
                  <a:t>,</a:t>
                </a:r>
                <a:br>
                  <a:rPr lang="de-DE" altLang="de-DE" sz="1800">
                    <a:solidFill>
                      <a:srgbClr val="FFFF00"/>
                    </a:solidFill>
                  </a:rPr>
                </a:br>
                <a:r>
                  <a:rPr lang="de-DE" altLang="de-DE" sz="1800">
                    <a:solidFill>
                      <a:srgbClr val="FFFF00"/>
                    </a:solidFill>
                  </a:rPr>
                  <a:t>100 m</a:t>
                </a:r>
                <a:r>
                  <a:rPr lang="de-DE" altLang="de-DE" sz="1800" baseline="30000">
                    <a:solidFill>
                      <a:srgbClr val="FFFF00"/>
                    </a:solidFill>
                  </a:rPr>
                  <a:t>2</a:t>
                </a:r>
                <a:r>
                  <a:rPr lang="de-DE" altLang="de-DE" sz="1800">
                    <a:solidFill>
                      <a:srgbClr val="FFFF00"/>
                    </a:solidFill>
                  </a:rPr>
                  <a:t> </a:t>
                </a:r>
                <a:r>
                  <a:rPr lang="de-DE" altLang="de-DE" sz="1800">
                    <a:solidFill>
                      <a:srgbClr val="FFFF00"/>
                    </a:solidFill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≈</a:t>
                </a:r>
                <a:r>
                  <a:rPr lang="de-DE" altLang="de-DE" sz="1800">
                    <a:solidFill>
                      <a:srgbClr val="FFFF00"/>
                    </a:solidFill>
                  </a:rPr>
                  <a:t> 5 kW</a:t>
                </a:r>
              </a:p>
            </p:txBody>
          </p:sp>
          <p:sp>
            <p:nvSpPr>
              <p:cNvPr id="247813" name="AutoShape 5"/>
              <p:cNvSpPr>
                <a:spLocks/>
              </p:cNvSpPr>
              <p:nvPr/>
            </p:nvSpPr>
            <p:spPr bwMode="auto">
              <a:xfrm rot="-4639637">
                <a:off x="2188" y="1412"/>
                <a:ext cx="207" cy="919"/>
              </a:xfrm>
              <a:prstGeom prst="leftBrace">
                <a:avLst>
                  <a:gd name="adj1" fmla="val 36997"/>
                  <a:gd name="adj2" fmla="val 50000"/>
                </a:avLst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</p:grpSp>
        <p:sp>
          <p:nvSpPr>
            <p:cNvPr id="247814" name="Text Box 6"/>
            <p:cNvSpPr txBox="1">
              <a:spLocks noChangeArrowheads="1"/>
            </p:cNvSpPr>
            <p:nvPr/>
          </p:nvSpPr>
          <p:spPr bwMode="auto">
            <a:xfrm>
              <a:off x="2029" y="2326"/>
              <a:ext cx="43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de-DE" altLang="de-DE" sz="1800" b="0"/>
                <a:t>10 m</a:t>
              </a:r>
            </a:p>
          </p:txBody>
        </p:sp>
        <p:sp>
          <p:nvSpPr>
            <p:cNvPr id="247815" name="Text Box 7"/>
            <p:cNvSpPr txBox="1">
              <a:spLocks noChangeArrowheads="1"/>
            </p:cNvSpPr>
            <p:nvPr/>
          </p:nvSpPr>
          <p:spPr bwMode="auto">
            <a:xfrm>
              <a:off x="700" y="997"/>
              <a:ext cx="1260" cy="5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de-DE" altLang="de-DE" sz="1800" b="0" dirty="0"/>
                <a:t>Sahara </a:t>
              </a:r>
              <a:r>
                <a:rPr lang="de-DE" altLang="de-DE" sz="1800" b="0" dirty="0" err="1"/>
                <a:t>day&amp;night</a:t>
              </a:r>
              <a:br>
                <a:rPr lang="de-DE" altLang="de-DE" sz="1800" b="0" dirty="0"/>
              </a:br>
              <a:r>
                <a:rPr lang="de-DE" altLang="de-DE" sz="1800" b="0" dirty="0" err="1"/>
                <a:t>average</a:t>
              </a:r>
              <a:r>
                <a:rPr lang="de-DE" altLang="de-DE" sz="1800" b="0" dirty="0"/>
                <a:t>,</a:t>
              </a:r>
              <a:br>
                <a:rPr lang="de-DE" altLang="de-DE" sz="1800" b="0" dirty="0"/>
              </a:br>
              <a:r>
                <a:rPr lang="de-DE" altLang="de-DE" sz="1800" b="0" dirty="0"/>
                <a:t>10 % </a:t>
              </a:r>
              <a:r>
                <a:rPr lang="de-DE" altLang="de-DE" sz="1800" b="0" dirty="0" err="1"/>
                <a:t>efficiency</a:t>
              </a:r>
              <a:r>
                <a:rPr lang="de-DE" altLang="de-DE" sz="1800" b="0" dirty="0"/>
                <a:t>: </a:t>
              </a:r>
            </a:p>
          </p:txBody>
        </p:sp>
      </p:grpSp>
      <p:pic>
        <p:nvPicPr>
          <p:cNvPr id="247816" name="Picture 8"/>
          <p:cNvPicPr>
            <a:picLocks noChangeAspect="1" noChangeArrowheads="1"/>
          </p:cNvPicPr>
          <p:nvPr/>
        </p:nvPicPr>
        <p:blipFill>
          <a:blip r:embed="rId2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00" t="12735" r="34836" b="12827"/>
          <a:stretch>
            <a:fillRect/>
          </a:stretch>
        </p:blipFill>
        <p:spPr bwMode="auto">
          <a:xfrm>
            <a:off x="5632450" y="1336083"/>
            <a:ext cx="3530600" cy="5373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47817" name="Group 9"/>
          <p:cNvGrpSpPr>
            <a:grpSpLocks/>
          </p:cNvGrpSpPr>
          <p:nvPr/>
        </p:nvGrpSpPr>
        <p:grpSpPr bwMode="auto">
          <a:xfrm>
            <a:off x="3452813" y="3617320"/>
            <a:ext cx="2843212" cy="954088"/>
            <a:chOff x="2175" y="2480"/>
            <a:chExt cx="1791" cy="601"/>
          </a:xfrm>
        </p:grpSpPr>
        <p:sp>
          <p:nvSpPr>
            <p:cNvPr id="247818" name="Text Box 10"/>
            <p:cNvSpPr txBox="1">
              <a:spLocks noChangeArrowheads="1"/>
            </p:cNvSpPr>
            <p:nvPr/>
          </p:nvSpPr>
          <p:spPr bwMode="auto">
            <a:xfrm>
              <a:off x="2175" y="2638"/>
              <a:ext cx="1088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de-DE" altLang="de-DE" sz="2400"/>
                <a:t>ca. 830 km</a:t>
              </a:r>
            </a:p>
          </p:txBody>
        </p:sp>
        <p:grpSp>
          <p:nvGrpSpPr>
            <p:cNvPr id="247819" name="Group 11"/>
            <p:cNvGrpSpPr>
              <a:grpSpLocks/>
            </p:cNvGrpSpPr>
            <p:nvPr/>
          </p:nvGrpSpPr>
          <p:grpSpPr bwMode="auto">
            <a:xfrm>
              <a:off x="3458" y="2480"/>
              <a:ext cx="508" cy="601"/>
              <a:chOff x="1859" y="1933"/>
              <a:chExt cx="1701" cy="737"/>
            </a:xfrm>
          </p:grpSpPr>
          <p:sp>
            <p:nvSpPr>
              <p:cNvPr id="247820" name="Line 12"/>
              <p:cNvSpPr>
                <a:spLocks noChangeShapeType="1"/>
              </p:cNvSpPr>
              <p:nvPr/>
            </p:nvSpPr>
            <p:spPr bwMode="auto">
              <a:xfrm flipH="1" flipV="1">
                <a:off x="1859" y="1933"/>
                <a:ext cx="1701" cy="22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47821" name="Line 13"/>
              <p:cNvSpPr>
                <a:spLocks noChangeShapeType="1"/>
              </p:cNvSpPr>
              <p:nvPr/>
            </p:nvSpPr>
            <p:spPr bwMode="auto">
              <a:xfrm flipH="1">
                <a:off x="1859" y="2403"/>
                <a:ext cx="1701" cy="26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</p:grpSp>
        <p:sp>
          <p:nvSpPr>
            <p:cNvPr id="247822" name="AutoShape 14"/>
            <p:cNvSpPr>
              <a:spLocks/>
            </p:cNvSpPr>
            <p:nvPr/>
          </p:nvSpPr>
          <p:spPr bwMode="auto">
            <a:xfrm>
              <a:off x="3226" y="2480"/>
              <a:ext cx="139" cy="601"/>
            </a:xfrm>
            <a:prstGeom prst="leftBrace">
              <a:avLst>
                <a:gd name="adj1" fmla="val 36031"/>
                <a:gd name="adj2" fmla="val 50000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</p:grpSp>
      <p:grpSp>
        <p:nvGrpSpPr>
          <p:cNvPr id="247823" name="Group 15"/>
          <p:cNvGrpSpPr>
            <a:grpSpLocks/>
          </p:cNvGrpSpPr>
          <p:nvPr/>
        </p:nvGrpSpPr>
        <p:grpSpPr bwMode="auto">
          <a:xfrm>
            <a:off x="6149975" y="3911008"/>
            <a:ext cx="657225" cy="598487"/>
            <a:chOff x="3874" y="2665"/>
            <a:chExt cx="414" cy="377"/>
          </a:xfrm>
        </p:grpSpPr>
        <p:sp>
          <p:nvSpPr>
            <p:cNvPr id="247824" name="Rectangle 16"/>
            <p:cNvSpPr>
              <a:spLocks noChangeArrowheads="1"/>
            </p:cNvSpPr>
            <p:nvPr/>
          </p:nvSpPr>
          <p:spPr bwMode="auto">
            <a:xfrm>
              <a:off x="3966" y="2665"/>
              <a:ext cx="199" cy="19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47825" name="Text Box 17"/>
            <p:cNvSpPr txBox="1">
              <a:spLocks noChangeArrowheads="1"/>
            </p:cNvSpPr>
            <p:nvPr/>
          </p:nvSpPr>
          <p:spPr bwMode="auto">
            <a:xfrm>
              <a:off x="3874" y="2850"/>
              <a:ext cx="414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de-DE" altLang="de-DE" sz="1400">
                  <a:solidFill>
                    <a:srgbClr val="FF0000"/>
                  </a:solidFill>
                </a:rPr>
                <a:t>world</a:t>
              </a:r>
            </a:p>
          </p:txBody>
        </p:sp>
      </p:grpSp>
      <p:grpSp>
        <p:nvGrpSpPr>
          <p:cNvPr id="247826" name="Group 18"/>
          <p:cNvGrpSpPr>
            <a:grpSpLocks/>
          </p:cNvGrpSpPr>
          <p:nvPr/>
        </p:nvGrpSpPr>
        <p:grpSpPr bwMode="auto">
          <a:xfrm>
            <a:off x="6637338" y="3911008"/>
            <a:ext cx="431800" cy="450850"/>
            <a:chOff x="4181" y="2665"/>
            <a:chExt cx="272" cy="284"/>
          </a:xfrm>
        </p:grpSpPr>
        <p:sp>
          <p:nvSpPr>
            <p:cNvPr id="247827" name="Rectangle 19"/>
            <p:cNvSpPr>
              <a:spLocks noChangeArrowheads="1"/>
            </p:cNvSpPr>
            <p:nvPr/>
          </p:nvSpPr>
          <p:spPr bwMode="auto">
            <a:xfrm>
              <a:off x="4250" y="2665"/>
              <a:ext cx="93" cy="9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47828" name="Text Box 20"/>
            <p:cNvSpPr txBox="1">
              <a:spLocks noChangeArrowheads="1"/>
            </p:cNvSpPr>
            <p:nvPr/>
          </p:nvSpPr>
          <p:spPr bwMode="auto">
            <a:xfrm>
              <a:off x="4181" y="2757"/>
              <a:ext cx="272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de-DE" altLang="de-DE" sz="1400">
                  <a:solidFill>
                    <a:srgbClr val="FF0000"/>
                  </a:solidFill>
                </a:rPr>
                <a:t>EU</a:t>
              </a:r>
            </a:p>
          </p:txBody>
        </p:sp>
      </p:grpSp>
      <p:grpSp>
        <p:nvGrpSpPr>
          <p:cNvPr id="247829" name="Group 21"/>
          <p:cNvGrpSpPr>
            <a:grpSpLocks/>
          </p:cNvGrpSpPr>
          <p:nvPr/>
        </p:nvGrpSpPr>
        <p:grpSpPr bwMode="auto">
          <a:xfrm>
            <a:off x="6924675" y="3911008"/>
            <a:ext cx="312738" cy="368300"/>
            <a:chOff x="4362" y="2665"/>
            <a:chExt cx="197" cy="232"/>
          </a:xfrm>
        </p:grpSpPr>
        <p:sp>
          <p:nvSpPr>
            <p:cNvPr id="247830" name="Rectangle 22"/>
            <p:cNvSpPr>
              <a:spLocks noChangeArrowheads="1"/>
            </p:cNvSpPr>
            <p:nvPr/>
          </p:nvSpPr>
          <p:spPr bwMode="auto">
            <a:xfrm>
              <a:off x="4418" y="2665"/>
              <a:ext cx="46" cy="46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47831" name="Text Box 23"/>
            <p:cNvSpPr txBox="1">
              <a:spLocks noChangeArrowheads="1"/>
            </p:cNvSpPr>
            <p:nvPr/>
          </p:nvSpPr>
          <p:spPr bwMode="auto">
            <a:xfrm>
              <a:off x="4362" y="2705"/>
              <a:ext cx="197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de-DE" altLang="de-DE" sz="1400">
                  <a:solidFill>
                    <a:srgbClr val="FF0000"/>
                  </a:solidFill>
                </a:rPr>
                <a:t>D</a:t>
              </a:r>
            </a:p>
          </p:txBody>
        </p:sp>
      </p:grpSp>
      <p:sp>
        <p:nvSpPr>
          <p:cNvPr id="247832" name="Text Box 24"/>
          <p:cNvSpPr txBox="1">
            <a:spLocks noChangeArrowheads="1"/>
          </p:cNvSpPr>
          <p:nvPr/>
        </p:nvSpPr>
        <p:spPr bwMode="auto">
          <a:xfrm>
            <a:off x="1293813" y="4798420"/>
            <a:ext cx="5149850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de-DE" altLang="de-DE" sz="1800" b="0"/>
              <a:t>700.000 km</a:t>
            </a:r>
            <a:r>
              <a:rPr lang="de-DE" altLang="de-DE" sz="1800" b="0" baseline="30000"/>
              <a:t>2</a:t>
            </a:r>
            <a:r>
              <a:rPr lang="de-DE" altLang="de-DE" sz="1800" b="0"/>
              <a:t> desert area (Germany: 360.000 km</a:t>
            </a:r>
            <a:r>
              <a:rPr lang="de-DE" altLang="de-DE" sz="1800" b="0" baseline="30000"/>
              <a:t>2</a:t>
            </a:r>
            <a:r>
              <a:rPr lang="de-DE" altLang="de-DE" sz="1800" b="0"/>
              <a:t>) is sufficient, to lift 7 billion people to EU-energy standard with respect to use of primary energy</a:t>
            </a:r>
          </a:p>
        </p:txBody>
      </p:sp>
      <p:grpSp>
        <p:nvGrpSpPr>
          <p:cNvPr id="247833" name="Group 25"/>
          <p:cNvGrpSpPr>
            <a:grpSpLocks/>
          </p:cNvGrpSpPr>
          <p:nvPr/>
        </p:nvGrpSpPr>
        <p:grpSpPr bwMode="auto">
          <a:xfrm>
            <a:off x="2843213" y="1477370"/>
            <a:ext cx="3457575" cy="1416050"/>
            <a:chOff x="1791" y="1132"/>
            <a:chExt cx="2178" cy="892"/>
          </a:xfrm>
        </p:grpSpPr>
        <p:sp>
          <p:nvSpPr>
            <p:cNvPr id="247834" name="AutoShape 26"/>
            <p:cNvSpPr>
              <a:spLocks noChangeArrowheads="1"/>
            </p:cNvSpPr>
            <p:nvPr/>
          </p:nvSpPr>
          <p:spPr bwMode="auto">
            <a:xfrm rot="700575">
              <a:off x="2922" y="1193"/>
              <a:ext cx="1047" cy="435"/>
            </a:xfrm>
            <a:prstGeom prst="parallelogram">
              <a:avLst>
                <a:gd name="adj" fmla="val 60172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de-DE" altLang="de-DE" sz="1800">
                  <a:solidFill>
                    <a:srgbClr val="FFFF00"/>
                  </a:solidFill>
                </a:rPr>
                <a:t>1000 J/s </a:t>
              </a:r>
              <a:br>
                <a:rPr lang="de-DE" altLang="de-DE" sz="1800">
                  <a:solidFill>
                    <a:srgbClr val="FFFF00"/>
                  </a:solidFill>
                </a:rPr>
              </a:br>
              <a:r>
                <a:rPr lang="de-DE" altLang="de-DE" sz="1800">
                  <a:solidFill>
                    <a:srgbClr val="FFFF00"/>
                  </a:solidFill>
                </a:rPr>
                <a:t>= 1 kW   </a:t>
              </a:r>
            </a:p>
          </p:txBody>
        </p:sp>
        <p:sp>
          <p:nvSpPr>
            <p:cNvPr id="247835" name="AutoShape 27"/>
            <p:cNvSpPr>
              <a:spLocks/>
            </p:cNvSpPr>
            <p:nvPr/>
          </p:nvSpPr>
          <p:spPr bwMode="auto">
            <a:xfrm rot="-4639637">
              <a:off x="3149" y="1296"/>
              <a:ext cx="177" cy="784"/>
            </a:xfrm>
            <a:prstGeom prst="leftBrace">
              <a:avLst>
                <a:gd name="adj1" fmla="val 36911"/>
                <a:gd name="adj2" fmla="val 50000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47836" name="Text Box 28"/>
            <p:cNvSpPr txBox="1">
              <a:spLocks noChangeArrowheads="1"/>
            </p:cNvSpPr>
            <p:nvPr/>
          </p:nvSpPr>
          <p:spPr bwMode="auto">
            <a:xfrm>
              <a:off x="3023" y="1793"/>
              <a:ext cx="35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de-DE" altLang="de-DE" sz="1800" b="0"/>
                <a:t>1 m</a:t>
              </a:r>
            </a:p>
          </p:txBody>
        </p:sp>
        <p:sp>
          <p:nvSpPr>
            <p:cNvPr id="247837" name="Text Box 29"/>
            <p:cNvSpPr txBox="1">
              <a:spLocks noChangeArrowheads="1"/>
            </p:cNvSpPr>
            <p:nvPr/>
          </p:nvSpPr>
          <p:spPr bwMode="auto">
            <a:xfrm>
              <a:off x="1791" y="1132"/>
              <a:ext cx="1117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r"/>
              <a:r>
                <a:rPr lang="de-DE" altLang="de-DE" sz="1800" b="0"/>
                <a:t>Sahara-day, sunshine</a:t>
              </a:r>
            </a:p>
          </p:txBody>
        </p:sp>
      </p:grpSp>
      <p:pic>
        <p:nvPicPr>
          <p:cNvPr id="247838" name="Picture 3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395288" y="4911133"/>
            <a:ext cx="665162" cy="935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47839" name="Text Box 31"/>
          <p:cNvSpPr txBox="1">
            <a:spLocks noChangeArrowheads="1"/>
          </p:cNvSpPr>
          <p:nvPr/>
        </p:nvSpPr>
        <p:spPr bwMode="gray">
          <a:xfrm>
            <a:off x="293688" y="5822358"/>
            <a:ext cx="931862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pPr eaLnBrk="1" hangingPunct="1">
              <a:buClr>
                <a:schemeClr val="accent1"/>
              </a:buClr>
            </a:pPr>
            <a:r>
              <a:rPr lang="de-DE" altLang="de-DE" sz="1000" b="0"/>
              <a:t>Quelle: LBST</a:t>
            </a:r>
          </a:p>
        </p:txBody>
      </p:sp>
      <p:sp>
        <p:nvSpPr>
          <p:cNvPr id="247840" name="Rectangle 32"/>
          <p:cNvSpPr>
            <a:spLocks noChangeArrowheads="1"/>
          </p:cNvSpPr>
          <p:nvPr/>
        </p:nvSpPr>
        <p:spPr bwMode="auto">
          <a:xfrm>
            <a:off x="-28575" y="76200"/>
            <a:ext cx="8077200" cy="702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 anchor="b"/>
          <a:lstStyle>
            <a:lvl1pPr algn="ctr">
              <a:lnSpc>
                <a:spcPct val="90000"/>
              </a:lnSpc>
              <a:defRPr sz="3200" b="1">
                <a:solidFill>
                  <a:schemeClr val="tx2"/>
                </a:solidFill>
                <a:latin typeface="Book Antiqua" panose="02040602050305030304" pitchFamily="18" charset="0"/>
              </a:defRPr>
            </a:lvl1pPr>
            <a:lvl2pPr algn="ctr">
              <a:lnSpc>
                <a:spcPct val="90000"/>
              </a:lnSpc>
              <a:defRPr sz="3200" b="1">
                <a:solidFill>
                  <a:schemeClr val="tx2"/>
                </a:solidFill>
                <a:latin typeface="Book Antiqua" panose="02040602050305030304" pitchFamily="18" charset="0"/>
              </a:defRPr>
            </a:lvl2pPr>
            <a:lvl3pPr algn="ctr">
              <a:lnSpc>
                <a:spcPct val="90000"/>
              </a:lnSpc>
              <a:defRPr sz="3200" b="1">
                <a:solidFill>
                  <a:schemeClr val="tx2"/>
                </a:solidFill>
                <a:latin typeface="Book Antiqua" panose="02040602050305030304" pitchFamily="18" charset="0"/>
              </a:defRPr>
            </a:lvl3pPr>
            <a:lvl4pPr algn="ctr">
              <a:lnSpc>
                <a:spcPct val="90000"/>
              </a:lnSpc>
              <a:defRPr sz="3200" b="1">
                <a:solidFill>
                  <a:schemeClr val="tx2"/>
                </a:solidFill>
                <a:latin typeface="Book Antiqua" panose="02040602050305030304" pitchFamily="18" charset="0"/>
              </a:defRPr>
            </a:lvl4pPr>
            <a:lvl5pPr algn="ctr">
              <a:lnSpc>
                <a:spcPct val="90000"/>
              </a:lnSpc>
              <a:defRPr sz="3200" b="1">
                <a:solidFill>
                  <a:schemeClr val="tx2"/>
                </a:solidFill>
                <a:latin typeface="Book Antiqua" panose="02040602050305030304" pitchFamily="18" charset="0"/>
              </a:defRPr>
            </a:lvl5pPr>
            <a:lvl6pPr marL="457200"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Book Antiqua" panose="02040602050305030304" pitchFamily="18" charset="0"/>
              </a:defRPr>
            </a:lvl6pPr>
            <a:lvl7pPr marL="914400"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Book Antiqua" panose="02040602050305030304" pitchFamily="18" charset="0"/>
              </a:defRPr>
            </a:lvl7pPr>
            <a:lvl8pPr marL="1371600"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Book Antiqua" panose="02040602050305030304" pitchFamily="18" charset="0"/>
              </a:defRPr>
            </a:lvl8pPr>
            <a:lvl9pPr marL="1828800"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Book Antiqua" panose="02040602050305030304" pitchFamily="18" charset="0"/>
              </a:defRPr>
            </a:lvl9pPr>
          </a:lstStyle>
          <a:p>
            <a:r>
              <a:rPr lang="en-DE" altLang="de-DE" sz="2400" dirty="0">
                <a:solidFill>
                  <a:schemeClr val="bg1"/>
                </a:solidFill>
                <a:latin typeface="Verdana" pitchFamily="34" charset="0"/>
              </a:rPr>
              <a:t>Far better: renewable energy</a:t>
            </a:r>
            <a:endParaRPr lang="de-DE" altLang="de-DE" sz="2400" dirty="0">
              <a:solidFill>
                <a:schemeClr val="bg1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032921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8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2478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478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0347 0.29514 C 0.20451 0.27199 0.23229 0.18241 0.20938 0.15556 C 0.18646 0.1287 0.09531 0.15532 0.06632 0.13403 C 0.03733 0.11273 0.03733 0.04907 0.03507 0.02708 C 0.03281 0.00509 0.04878 0.00648 0.05278 0.00231 C 0.05677 -0.00185 0.05799 0.00023 0.0592 0.00231 " pathEditMode="relative" rAng="0" ptsTypes="AAAAAA">
                                      <p:cBhvr>
                                        <p:cTn id="10" dur="3000" fill="hold"/>
                                        <p:tgtEl>
                                          <p:spTgt spid="2478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691" y="-147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8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8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783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sz="2400" dirty="0"/>
              <a:t>Just </a:t>
            </a:r>
            <a:r>
              <a:rPr lang="de-DE" altLang="de-DE" sz="2400" dirty="0" err="1"/>
              <a:t>if</a:t>
            </a:r>
            <a:r>
              <a:rPr lang="de-DE" altLang="de-DE" sz="2400" dirty="0"/>
              <a:t> </a:t>
            </a:r>
            <a:r>
              <a:rPr lang="de-DE" altLang="de-DE" sz="2400" dirty="0" err="1"/>
              <a:t>you</a:t>
            </a:r>
            <a:r>
              <a:rPr lang="de-DE" altLang="de-DE" sz="2400" dirty="0"/>
              <a:t> </a:t>
            </a:r>
            <a:r>
              <a:rPr lang="de-DE" altLang="de-DE" sz="2400" dirty="0" err="1"/>
              <a:t>want</a:t>
            </a:r>
            <a:r>
              <a:rPr lang="de-DE" altLang="de-DE" sz="2400" dirty="0"/>
              <a:t> </a:t>
            </a:r>
            <a:r>
              <a:rPr lang="de-DE" altLang="de-DE" sz="2400" dirty="0" err="1"/>
              <a:t>to</a:t>
            </a:r>
            <a:r>
              <a:rPr lang="de-DE" altLang="de-DE" sz="2400" dirty="0"/>
              <a:t> </a:t>
            </a:r>
            <a:r>
              <a:rPr lang="de-DE" altLang="de-DE" sz="2400" dirty="0" err="1"/>
              <a:t>know</a:t>
            </a:r>
            <a:r>
              <a:rPr lang="de-DE" altLang="de-DE" sz="2400" dirty="0"/>
              <a:t> </a:t>
            </a:r>
            <a:r>
              <a:rPr lang="de-DE" altLang="de-DE" sz="2400" dirty="0" err="1"/>
              <a:t>efficiencies</a:t>
            </a:r>
            <a:r>
              <a:rPr lang="de-DE" altLang="de-DE" sz="2400" dirty="0"/>
              <a:t>…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DCC6431-BF8D-4192-B413-62D9802849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368" y="1052383"/>
            <a:ext cx="8577263" cy="475323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F6E4745-A120-4130-B7D9-03FADEE3E55A}"/>
              </a:ext>
            </a:extLst>
          </p:cNvPr>
          <p:cNvSpPr txBox="1"/>
          <p:nvPr/>
        </p:nvSpPr>
        <p:spPr>
          <a:xfrm>
            <a:off x="604845" y="5929329"/>
            <a:ext cx="8255786" cy="3894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dirty="0"/>
              <a:t>C</a:t>
            </a:r>
            <a:r>
              <a:rPr lang="de-DE" dirty="0"/>
              <a:t>o</a:t>
            </a:r>
            <a:r>
              <a:rPr lang="en-DE" dirty="0"/>
              <a:t>m</a:t>
            </a:r>
            <a:r>
              <a:rPr lang="de-DE" dirty="0"/>
              <a:t>m</a:t>
            </a:r>
            <a:r>
              <a:rPr lang="en-DE" dirty="0"/>
              <a:t>e</a:t>
            </a:r>
            <a:r>
              <a:rPr lang="de-DE" dirty="0"/>
              <a:t>r</a:t>
            </a:r>
            <a:r>
              <a:rPr lang="en-DE" dirty="0"/>
              <a:t>c</a:t>
            </a:r>
            <a:r>
              <a:rPr lang="de-DE" dirty="0"/>
              <a:t>i</a:t>
            </a:r>
            <a:r>
              <a:rPr lang="en-DE" dirty="0"/>
              <a:t>a</a:t>
            </a:r>
            <a:r>
              <a:rPr lang="de-DE" dirty="0"/>
              <a:t>l</a:t>
            </a:r>
            <a:r>
              <a:rPr lang="en-DE" dirty="0"/>
              <a:t> </a:t>
            </a:r>
            <a:r>
              <a:rPr lang="de-DE" dirty="0"/>
              <a:t>c</a:t>
            </a:r>
            <a:r>
              <a:rPr lang="en-DE" dirty="0"/>
              <a:t>e</a:t>
            </a:r>
            <a:r>
              <a:rPr lang="de-DE" dirty="0"/>
              <a:t>l</a:t>
            </a:r>
            <a:r>
              <a:rPr lang="en-DE" dirty="0"/>
              <a:t>l</a:t>
            </a:r>
            <a:r>
              <a:rPr lang="de-DE" dirty="0"/>
              <a:t>s</a:t>
            </a:r>
            <a:r>
              <a:rPr lang="en-DE" dirty="0"/>
              <a:t> </a:t>
            </a:r>
            <a:r>
              <a:rPr lang="de-DE" dirty="0"/>
              <a:t>h</a:t>
            </a:r>
            <a:r>
              <a:rPr lang="en-DE" dirty="0" err="1"/>
              <a:t>i</a:t>
            </a:r>
            <a:r>
              <a:rPr lang="de-DE" dirty="0"/>
              <a:t>g</a:t>
            </a:r>
            <a:r>
              <a:rPr lang="en-DE" dirty="0"/>
              <a:t>h</a:t>
            </a:r>
            <a:r>
              <a:rPr lang="de-DE" dirty="0"/>
              <a:t>e</a:t>
            </a:r>
            <a:r>
              <a:rPr lang="en-DE" dirty="0"/>
              <a:t>s</a:t>
            </a:r>
            <a:r>
              <a:rPr lang="de-DE" dirty="0"/>
              <a:t>t</a:t>
            </a:r>
            <a:r>
              <a:rPr lang="en-DE" dirty="0"/>
              <a:t> </a:t>
            </a:r>
            <a:r>
              <a:rPr lang="de-DE" dirty="0"/>
              <a:t>a</a:t>
            </a:r>
            <a:r>
              <a:rPr lang="en-DE" dirty="0"/>
              <a:t>r</a:t>
            </a:r>
            <a:r>
              <a:rPr lang="de-DE" dirty="0"/>
              <a:t>o</a:t>
            </a:r>
            <a:r>
              <a:rPr lang="en-DE" dirty="0"/>
              <a:t>u</a:t>
            </a:r>
            <a:r>
              <a:rPr lang="de-DE" dirty="0"/>
              <a:t>n</a:t>
            </a:r>
            <a:r>
              <a:rPr lang="en-DE" dirty="0"/>
              <a:t>d 22 %, </a:t>
            </a:r>
            <a:r>
              <a:rPr lang="de-DE" dirty="0"/>
              <a:t>m</a:t>
            </a:r>
            <a:r>
              <a:rPr lang="en-DE" dirty="0"/>
              <a:t>o</a:t>
            </a:r>
            <a:r>
              <a:rPr lang="de-DE" dirty="0"/>
              <a:t>s</a:t>
            </a:r>
            <a:r>
              <a:rPr lang="en-DE" dirty="0"/>
              <a:t>t 17-19% (</a:t>
            </a:r>
            <a:r>
              <a:rPr lang="de-DE" dirty="0"/>
              <a:t>m</a:t>
            </a:r>
            <a:r>
              <a:rPr lang="en-DE" dirty="0"/>
              <a:t>o</a:t>
            </a:r>
            <a:r>
              <a:rPr lang="de-DE" dirty="0"/>
              <a:t>d</a:t>
            </a:r>
            <a:r>
              <a:rPr lang="en-DE" dirty="0"/>
              <a:t>u</a:t>
            </a:r>
            <a:r>
              <a:rPr lang="de-DE" dirty="0"/>
              <a:t>l</a:t>
            </a:r>
            <a:r>
              <a:rPr lang="en-DE" dirty="0"/>
              <a:t>e </a:t>
            </a:r>
            <a:r>
              <a:rPr lang="de-DE" dirty="0"/>
              <a:t>b</a:t>
            </a:r>
            <a:r>
              <a:rPr lang="en-DE" dirty="0"/>
              <a:t>a</a:t>
            </a:r>
            <a:r>
              <a:rPr lang="de-DE" dirty="0"/>
              <a:t>s</a:t>
            </a:r>
            <a:r>
              <a:rPr lang="en-DE" dirty="0" err="1"/>
              <a:t>i</a:t>
            </a:r>
            <a:r>
              <a:rPr lang="de-DE" dirty="0"/>
              <a:t>s</a:t>
            </a:r>
            <a:r>
              <a:rPr lang="en-DE" dirty="0"/>
              <a:t>)</a:t>
            </a:r>
            <a:endParaRPr lang="de-DE" dirty="0"/>
          </a:p>
        </p:txBody>
      </p:sp>
      <p:sp>
        <p:nvSpPr>
          <p:cNvPr id="5" name="TextBox 4"/>
          <p:cNvSpPr txBox="1"/>
          <p:nvPr/>
        </p:nvSpPr>
        <p:spPr>
          <a:xfrm>
            <a:off x="-231724" y="6433268"/>
            <a:ext cx="8715848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>
                <a:solidFill>
                  <a:srgbClr val="FF0000"/>
                </a:solidFill>
              </a:rPr>
              <a:t>	Total installed power in Germany about 46 GW (end 2018)</a:t>
            </a:r>
          </a:p>
        </p:txBody>
      </p:sp>
    </p:spTree>
    <p:extLst>
      <p:ext uri="{BB962C8B-B14F-4D97-AF65-F5344CB8AC3E}">
        <p14:creationId xmlns:p14="http://schemas.microsoft.com/office/powerpoint/2010/main" val="2417690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906" name="Rectangle 2">
            <a:extLst>
              <a:ext uri="{FF2B5EF4-FFF2-40B4-BE49-F238E27FC236}">
                <a16:creationId xmlns:a16="http://schemas.microsoft.com/office/drawing/2014/main" id="{A99638A7-6DA2-43CA-8608-4F62BFA29A5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sz="2400" dirty="0"/>
              <a:t>Wind power</a:t>
            </a:r>
          </a:p>
        </p:txBody>
      </p:sp>
      <p:sp>
        <p:nvSpPr>
          <p:cNvPr id="251907" name="Rectangle 3">
            <a:extLst>
              <a:ext uri="{FF2B5EF4-FFF2-40B4-BE49-F238E27FC236}">
                <a16:creationId xmlns:a16="http://schemas.microsoft.com/office/drawing/2014/main" id="{5907016E-ECE6-4BD4-BE74-919A0D59538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41259" y="1485106"/>
            <a:ext cx="7886700" cy="4711700"/>
          </a:xfrm>
        </p:spPr>
        <p:txBody>
          <a:bodyPr/>
          <a:lstStyle/>
          <a:p>
            <a:r>
              <a:rPr lang="de-DE" altLang="de-DE" dirty="0"/>
              <a:t>Onshore: up to 7.5 MW, rotor diameter 127 m (Enercon E 126)</a:t>
            </a:r>
            <a:br>
              <a:rPr lang="en-DE" altLang="de-DE" dirty="0"/>
            </a:br>
            <a:r>
              <a:rPr lang="de-DE" altLang="de-DE" dirty="0"/>
              <a:t>t</a:t>
            </a:r>
            <a:r>
              <a:rPr lang="en-DE" altLang="de-DE" dirty="0"/>
              <a:t>y</a:t>
            </a:r>
            <a:r>
              <a:rPr lang="de-DE" altLang="de-DE" dirty="0"/>
              <a:t>p</a:t>
            </a:r>
            <a:r>
              <a:rPr lang="en-DE" altLang="de-DE" dirty="0" err="1"/>
              <a:t>ical</a:t>
            </a:r>
            <a:r>
              <a:rPr lang="en-DE" altLang="de-DE" dirty="0"/>
              <a:t> 2 – 5 MW</a:t>
            </a:r>
            <a:r>
              <a:rPr lang="de-DE" altLang="de-DE" dirty="0"/>
              <a:t> </a:t>
            </a:r>
          </a:p>
          <a:p>
            <a:endParaRPr lang="de-DE" altLang="de-DE" dirty="0"/>
          </a:p>
          <a:p>
            <a:r>
              <a:rPr lang="de-DE" altLang="de-DE" dirty="0"/>
              <a:t>Offshore: alpha-</a:t>
            </a:r>
            <a:r>
              <a:rPr lang="de-DE" altLang="de-DE" dirty="0" err="1"/>
              <a:t>ventus</a:t>
            </a:r>
            <a:endParaRPr lang="de-DE" altLang="de-DE" dirty="0"/>
          </a:p>
          <a:p>
            <a:pPr lvl="1"/>
            <a:r>
              <a:rPr lang="de-DE" altLang="de-DE" dirty="0" err="1"/>
              <a:t>RePower</a:t>
            </a:r>
            <a:r>
              <a:rPr lang="de-DE" altLang="de-DE" dirty="0"/>
              <a:t> 5 M</a:t>
            </a:r>
          </a:p>
          <a:p>
            <a:pPr lvl="1"/>
            <a:r>
              <a:rPr lang="de-DE" altLang="de-DE" dirty="0"/>
              <a:t>5 MW</a:t>
            </a:r>
          </a:p>
          <a:p>
            <a:pPr lvl="1"/>
            <a:r>
              <a:rPr lang="de-DE" altLang="de-DE" dirty="0"/>
              <a:t>126 m </a:t>
            </a:r>
            <a:r>
              <a:rPr lang="de-DE" altLang="de-DE" dirty="0" err="1"/>
              <a:t>rotor</a:t>
            </a:r>
            <a:r>
              <a:rPr lang="de-DE" altLang="de-DE" dirty="0"/>
              <a:t> </a:t>
            </a:r>
            <a:r>
              <a:rPr lang="de-DE" altLang="de-DE" dirty="0" err="1"/>
              <a:t>diam</a:t>
            </a:r>
            <a:r>
              <a:rPr lang="de-DE" altLang="de-DE" dirty="0"/>
              <a:t>.</a:t>
            </a:r>
          </a:p>
          <a:p>
            <a:pPr lvl="1"/>
            <a:r>
              <a:rPr lang="de-DE" altLang="de-DE" dirty="0"/>
              <a:t>3.5– 30 m/s wind</a:t>
            </a:r>
          </a:p>
          <a:p>
            <a:pPr lvl="1"/>
            <a:endParaRPr lang="de-DE" altLang="de-DE" dirty="0"/>
          </a:p>
          <a:p>
            <a:pPr lvl="1"/>
            <a:r>
              <a:rPr lang="de-DE" altLang="de-DE" dirty="0" err="1"/>
              <a:t>Multibrid</a:t>
            </a:r>
            <a:r>
              <a:rPr lang="de-DE" altLang="de-DE" dirty="0"/>
              <a:t> M5000</a:t>
            </a:r>
          </a:p>
          <a:p>
            <a:pPr lvl="1"/>
            <a:r>
              <a:rPr lang="de-DE" altLang="de-DE" dirty="0"/>
              <a:t>5 MW</a:t>
            </a:r>
          </a:p>
          <a:p>
            <a:pPr lvl="1"/>
            <a:r>
              <a:rPr lang="de-DE" altLang="de-DE" dirty="0"/>
              <a:t>116 m </a:t>
            </a:r>
            <a:r>
              <a:rPr lang="de-DE" altLang="de-DE" dirty="0" err="1"/>
              <a:t>rotor</a:t>
            </a:r>
            <a:r>
              <a:rPr lang="de-DE" altLang="de-DE" dirty="0"/>
              <a:t> </a:t>
            </a:r>
            <a:r>
              <a:rPr lang="de-DE" altLang="de-DE" dirty="0" err="1"/>
              <a:t>diam</a:t>
            </a:r>
            <a:r>
              <a:rPr lang="de-DE" altLang="de-DE" dirty="0"/>
              <a:t>.</a:t>
            </a:r>
          </a:p>
          <a:p>
            <a:pPr lvl="1"/>
            <a:r>
              <a:rPr lang="de-DE" altLang="de-DE" dirty="0"/>
              <a:t>3.5 – 25 m/s wind</a:t>
            </a:r>
            <a:endParaRPr lang="en-DE" altLang="de-DE" dirty="0"/>
          </a:p>
          <a:p>
            <a:endParaRPr lang="en-DE" altLang="de-DE" dirty="0"/>
          </a:p>
          <a:p>
            <a:r>
              <a:rPr lang="en-DE" altLang="de-DE" dirty="0"/>
              <a:t>Biggest </a:t>
            </a:r>
            <a:r>
              <a:rPr lang="de-DE" altLang="de-DE" dirty="0"/>
              <a:t>9.5</a:t>
            </a:r>
            <a:r>
              <a:rPr lang="en-DE" altLang="de-DE" dirty="0"/>
              <a:t> MW</a:t>
            </a:r>
            <a:r>
              <a:rPr lang="de-DE" altLang="de-DE" dirty="0"/>
              <a:t> (164 m)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0" y="6320631"/>
            <a:ext cx="8715848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>
                <a:solidFill>
                  <a:srgbClr val="FF0000"/>
                </a:solidFill>
              </a:rPr>
              <a:t>	Total installed power in Germany about 60 GW (end 2018)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3754" y="3812767"/>
            <a:ext cx="2353089" cy="207671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397419" y="5866639"/>
            <a:ext cx="1404552" cy="2400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800" b="1" dirty="0"/>
              <a:t>Lencer, CC BY-SA 3.0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1324" y="2210706"/>
            <a:ext cx="5032190" cy="1294741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7113021" y="3230730"/>
            <a:ext cx="1800493" cy="2244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800" b="1" dirty="0">
                <a:solidFill>
                  <a:schemeClr val="bg1"/>
                </a:solidFill>
              </a:rPr>
              <a:t>Martina Nolte, CC BY-SA 3.0</a:t>
            </a:r>
          </a:p>
        </p:txBody>
      </p:sp>
    </p:spTree>
    <p:extLst>
      <p:ext uri="{BB962C8B-B14F-4D97-AF65-F5344CB8AC3E}">
        <p14:creationId xmlns:p14="http://schemas.microsoft.com/office/powerpoint/2010/main" val="3783904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100211_MPG Master 2003">
  <a:themeElements>
    <a:clrScheme name="Custom 6">
      <a:dk1>
        <a:sysClr val="windowText" lastClr="000000"/>
      </a:dk1>
      <a:lt1>
        <a:srgbClr val="FFFFFF"/>
      </a:lt1>
      <a:dk2>
        <a:srgbClr val="007363"/>
      </a:dk2>
      <a:lt2>
        <a:srgbClr val="F2F2F2"/>
      </a:lt2>
      <a:accent1>
        <a:srgbClr val="7F7F7F"/>
      </a:accent1>
      <a:accent2>
        <a:srgbClr val="BFBFBF"/>
      </a:accent2>
      <a:accent3>
        <a:srgbClr val="109A80"/>
      </a:accent3>
      <a:accent4>
        <a:srgbClr val="105A9A"/>
      </a:accent4>
      <a:accent5>
        <a:srgbClr val="9A102C"/>
      </a:accent5>
      <a:accent6>
        <a:srgbClr val="9A501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 w="12700">
          <a:solidFill>
            <a:srgbClr val="116656"/>
          </a:solidFill>
        </a:ln>
      </a:spPr>
      <a:bodyPr rtlCol="0" anchor="t" anchorCtr="0"/>
      <a:lstStyle>
        <a:defPPr marL="176213" indent="-176213">
          <a:lnSpc>
            <a:spcPct val="120000"/>
          </a:lnSpc>
          <a:buClr>
            <a:srgbClr val="116656"/>
          </a:buClr>
          <a:buSzPct val="120000"/>
          <a:buFont typeface="Wingdings" pitchFamily="2" charset="2"/>
          <a:buChar char="§"/>
          <a:defRPr dirty="0" err="1" smtClean="0">
            <a:solidFill>
              <a:schemeClr val="tx1"/>
            </a:solidFill>
            <a:latin typeface="Verdana" pitchFamily="34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1_100211_MPG Master 2003">
  <a:themeElements>
    <a:clrScheme name="Custom 6">
      <a:dk1>
        <a:sysClr val="windowText" lastClr="000000"/>
      </a:dk1>
      <a:lt1>
        <a:srgbClr val="FFFFFF"/>
      </a:lt1>
      <a:dk2>
        <a:srgbClr val="007363"/>
      </a:dk2>
      <a:lt2>
        <a:srgbClr val="F2F2F2"/>
      </a:lt2>
      <a:accent1>
        <a:srgbClr val="7F7F7F"/>
      </a:accent1>
      <a:accent2>
        <a:srgbClr val="BFBFBF"/>
      </a:accent2>
      <a:accent3>
        <a:srgbClr val="109A80"/>
      </a:accent3>
      <a:accent4>
        <a:srgbClr val="105A9A"/>
      </a:accent4>
      <a:accent5>
        <a:srgbClr val="9A102C"/>
      </a:accent5>
      <a:accent6>
        <a:srgbClr val="9A501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 w="12700">
          <a:solidFill>
            <a:srgbClr val="116656"/>
          </a:solidFill>
        </a:ln>
      </a:spPr>
      <a:bodyPr rtlCol="0" anchor="t" anchorCtr="0"/>
      <a:lstStyle>
        <a:defPPr marL="176213" indent="-176213">
          <a:lnSpc>
            <a:spcPct val="120000"/>
          </a:lnSpc>
          <a:buClr>
            <a:srgbClr val="116656"/>
          </a:buClr>
          <a:buSzPct val="120000"/>
          <a:buFont typeface="Wingdings" pitchFamily="2" charset="2"/>
          <a:buChar char="§"/>
          <a:defRPr dirty="0" err="1" smtClean="0">
            <a:solidFill>
              <a:schemeClr val="tx1"/>
            </a:solidFill>
            <a:latin typeface="Verdana" pitchFamily="34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1802</Words>
  <Application>Microsoft Office PowerPoint</Application>
  <PresentationFormat>Bildschirmpräsentation (4:3)</PresentationFormat>
  <Paragraphs>353</Paragraphs>
  <Slides>39</Slides>
  <Notes>2</Notes>
  <HiddenSlides>0</HiddenSlides>
  <MMClips>1</MMClips>
  <ScaleCrop>false</ScaleCrop>
  <HeadingPairs>
    <vt:vector size="6" baseType="variant">
      <vt:variant>
        <vt:lpstr>Verwendete Schriftarten</vt:lpstr>
      </vt:variant>
      <vt:variant>
        <vt:i4>8</vt:i4>
      </vt:variant>
      <vt:variant>
        <vt:lpstr>Design</vt:lpstr>
      </vt:variant>
      <vt:variant>
        <vt:i4>2</vt:i4>
      </vt:variant>
      <vt:variant>
        <vt:lpstr>Folientitel</vt:lpstr>
      </vt:variant>
      <vt:variant>
        <vt:i4>39</vt:i4>
      </vt:variant>
    </vt:vector>
  </HeadingPairs>
  <TitlesOfParts>
    <vt:vector size="49" baseType="lpstr">
      <vt:lpstr>Arial</vt:lpstr>
      <vt:lpstr>Arial Narrow</vt:lpstr>
      <vt:lpstr>Calibri</vt:lpstr>
      <vt:lpstr>Comic Sans MS</vt:lpstr>
      <vt:lpstr>Segoe Print</vt:lpstr>
      <vt:lpstr>Symbol</vt:lpstr>
      <vt:lpstr>Verdana</vt:lpstr>
      <vt:lpstr>Wingdings</vt:lpstr>
      <vt:lpstr>100211_MPG Master 2003</vt:lpstr>
      <vt:lpstr>1_100211_MPG Master 2003</vt:lpstr>
      <vt:lpstr>PowerPoint-Präsentation</vt:lpstr>
      <vt:lpstr>If it‘s not broken, don‘t fix it - why change the system?</vt:lpstr>
      <vt:lpstr>Changing boundary conditions…</vt:lpstr>
      <vt:lpstr>Structure of the world energy consumption (2016)</vt:lpstr>
      <vt:lpstr>Structure of the German energy consumption (2018)</vt:lpstr>
      <vt:lpstr>CO2 Emissions of fossil fuels</vt:lpstr>
      <vt:lpstr>PowerPoint-Präsentation</vt:lpstr>
      <vt:lpstr>Just if you want to know efficiencies…</vt:lpstr>
      <vt:lpstr>Wind power</vt:lpstr>
      <vt:lpstr>Levelized cost of electricity</vt:lpstr>
      <vt:lpstr>Wind and solar power 50 Hertz  March 2018</vt:lpstr>
      <vt:lpstr>How to deal with fluctuating supply  (and demand)</vt:lpstr>
      <vt:lpstr>Big electricity consumers in chemical industry</vt:lpstr>
      <vt:lpstr>PowerPoint-Präsentation</vt:lpstr>
      <vt:lpstr>Alternative to batteries: supercapacitors</vt:lpstr>
      <vt:lpstr>Current storage option: pumped hydro</vt:lpstr>
      <vt:lpstr>Compressed air energy storage (CAES)</vt:lpstr>
      <vt:lpstr>Hydrogen by electrolysis</vt:lpstr>
      <vt:lpstr>Storage in salt caverns</vt:lpstr>
      <vt:lpstr>The hydrogen cost structure</vt:lpstr>
      <vt:lpstr>PowerPoint-Präsentation</vt:lpstr>
      <vt:lpstr>PowerPoint-Präsentation</vt:lpstr>
      <vt:lpstr>PowerPoint-Präsentation</vt:lpstr>
      <vt:lpstr>Production of Syngas</vt:lpstr>
      <vt:lpstr>Fischer-Tropsch-Synthesis over metal catalysts</vt:lpstr>
      <vt:lpstr>PowerPoint-Präsentation</vt:lpstr>
      <vt:lpstr>Storage density of different energy carriers for transportation</vt:lpstr>
      <vt:lpstr>The alternative – or better synergy: battery cars</vt:lpstr>
      <vt:lpstr>State-of-the-art: Li-Ionenbattery</vt:lpstr>
      <vt:lpstr>What can be expected?</vt:lpstr>
      <vt:lpstr>What is the trajectory?</vt:lpstr>
      <vt:lpstr>How about the energy cost?</vt:lpstr>
      <vt:lpstr>Levelized cost of battery stored electricity</vt:lpstr>
      <vt:lpstr>Why not even heat?</vt:lpstr>
      <vt:lpstr>The biggest heat storage unit</vt:lpstr>
      <vt:lpstr>Thermochemical Heat Storage at 500 °C with  Mg2FeH6 (M. Felderhoff)</vt:lpstr>
      <vt:lpstr>But we need business models</vt:lpstr>
      <vt:lpstr>Take home</vt:lpstr>
      <vt:lpstr>A ceterum censeo…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akrawczyk</dc:creator>
  <cp:lastModifiedBy>Luther Gerhard</cp:lastModifiedBy>
  <cp:revision>772</cp:revision>
  <dcterms:created xsi:type="dcterms:W3CDTF">2009-09-11T14:45:13Z</dcterms:created>
  <dcterms:modified xsi:type="dcterms:W3CDTF">2019-04-02T17:20:57Z</dcterms:modified>
</cp:coreProperties>
</file>