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g" ContentType="video/m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74" r:id="rId2"/>
    <p:sldId id="291" r:id="rId3"/>
    <p:sldId id="354" r:id="rId4"/>
    <p:sldId id="365" r:id="rId5"/>
    <p:sldId id="400" r:id="rId6"/>
    <p:sldId id="403" r:id="rId7"/>
    <p:sldId id="363" r:id="rId8"/>
    <p:sldId id="357" r:id="rId9"/>
    <p:sldId id="417" r:id="rId10"/>
    <p:sldId id="361" r:id="rId11"/>
    <p:sldId id="424" r:id="rId12"/>
    <p:sldId id="364" r:id="rId13"/>
    <p:sldId id="379" r:id="rId14"/>
    <p:sldId id="386" r:id="rId15"/>
    <p:sldId id="430" r:id="rId16"/>
    <p:sldId id="423" r:id="rId17"/>
    <p:sldId id="369" r:id="rId18"/>
    <p:sldId id="382" r:id="rId19"/>
    <p:sldId id="373" r:id="rId20"/>
    <p:sldId id="383" r:id="rId21"/>
    <p:sldId id="425" r:id="rId22"/>
    <p:sldId id="380" r:id="rId23"/>
    <p:sldId id="426" r:id="rId24"/>
    <p:sldId id="376" r:id="rId25"/>
    <p:sldId id="374" r:id="rId26"/>
    <p:sldId id="359" r:id="rId27"/>
    <p:sldId id="360" r:id="rId28"/>
    <p:sldId id="352" r:id="rId29"/>
    <p:sldId id="351" r:id="rId30"/>
  </p:sldIdLst>
  <p:sldSz cx="12192000" cy="6858000"/>
  <p:notesSz cx="6810375" cy="99425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CC00"/>
    <a:srgbClr val="006EB4"/>
    <a:srgbClr val="FF00FF"/>
    <a:srgbClr val="008000"/>
    <a:srgbClr val="3F7EC1"/>
    <a:srgbClr val="326CB3"/>
    <a:srgbClr val="0063B3"/>
    <a:srgbClr val="007C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63" d="100"/>
          <a:sy n="63" d="100"/>
        </p:scale>
        <p:origin x="614" y="53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7636" y="0"/>
            <a:ext cx="2951163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0716D5-ACEA-43FB-9282-292FC8262548}" type="datetimeFigureOut">
              <a:rPr lang="de-DE" smtClean="0"/>
              <a:t>28.09.2021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5825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1038" y="4784835"/>
            <a:ext cx="544830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1163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7636" y="9443662"/>
            <a:ext cx="2951163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546895-DAEF-47E5-8529-7A3EBD8431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5632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UG w/ acknowledg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828" y="2595512"/>
            <a:ext cx="576000" cy="512049"/>
          </a:xfrm>
          <a:prstGeom prst="rect">
            <a:avLst/>
          </a:prstGeom>
        </p:spPr>
      </p:pic>
      <p:sp>
        <p:nvSpPr>
          <p:cNvPr id="33" name="Titel 7"/>
          <p:cNvSpPr>
            <a:spLocks noGrp="1"/>
          </p:cNvSpPr>
          <p:nvPr userDrawn="1">
            <p:ph type="title"/>
          </p:nvPr>
        </p:nvSpPr>
        <p:spPr>
          <a:xfrm>
            <a:off x="1221325" y="448695"/>
            <a:ext cx="9144000" cy="2055378"/>
          </a:xfrm>
          <a:prstGeom prst="rect">
            <a:avLst/>
          </a:prstGeom>
        </p:spPr>
        <p:txBody>
          <a:bodyPr anchor="b"/>
          <a:lstStyle>
            <a:lvl1pPr algn="ctr">
              <a:defRPr b="1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pic>
        <p:nvPicPr>
          <p:cNvPr id="35" name="Picture 11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5512" y="2579003"/>
            <a:ext cx="729332" cy="743526"/>
          </a:xfrm>
          <a:prstGeom prst="rect">
            <a:avLst/>
          </a:prstGeom>
          <a:noFill/>
        </p:spPr>
      </p:pic>
      <p:pic>
        <p:nvPicPr>
          <p:cNvPr id="37" name="Grafik 21" descr="eurofusion_logo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5517780" y="2691852"/>
            <a:ext cx="2000888" cy="517828"/>
          </a:xfrm>
          <a:prstGeom prst="rect">
            <a:avLst/>
          </a:prstGeom>
        </p:spPr>
      </p:pic>
      <p:grpSp>
        <p:nvGrpSpPr>
          <p:cNvPr id="14" name="Gruppieren 13"/>
          <p:cNvGrpSpPr/>
          <p:nvPr userDrawn="1"/>
        </p:nvGrpSpPr>
        <p:grpSpPr>
          <a:xfrm>
            <a:off x="1930906" y="5935300"/>
            <a:ext cx="8434419" cy="566770"/>
            <a:chOff x="507813" y="5877198"/>
            <a:chExt cx="8135786" cy="566770"/>
          </a:xfrm>
        </p:grpSpPr>
        <p:pic>
          <p:nvPicPr>
            <p:cNvPr id="15" name="Grafik 14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813" y="5902599"/>
              <a:ext cx="560411" cy="373742"/>
            </a:xfrm>
            <a:prstGeom prst="rect">
              <a:avLst/>
            </a:prstGeom>
          </p:spPr>
        </p:pic>
        <p:sp>
          <p:nvSpPr>
            <p:cNvPr id="17" name="Subtitle 2"/>
            <p:cNvSpPr txBox="1">
              <a:spLocks/>
            </p:cNvSpPr>
            <p:nvPr userDrawn="1"/>
          </p:nvSpPr>
          <p:spPr>
            <a:xfrm>
              <a:off x="1068224" y="5877198"/>
              <a:ext cx="7575375" cy="56677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dirty="0">
                  <a:latin typeface="Arial Narrow" panose="020B0606020202030204" pitchFamily="34" charset="0"/>
                </a:rPr>
                <a:t>This work has been carried out within the framework of the EUROfusion Consortium and has received funding from the </a:t>
              </a:r>
              <a:r>
                <a:rPr lang="en-US" sz="1000" dirty="0" err="1">
                  <a:latin typeface="Arial Narrow" panose="020B0606020202030204" pitchFamily="34" charset="0"/>
                </a:rPr>
                <a:t>Euratom</a:t>
              </a:r>
              <a:r>
                <a:rPr lang="en-US" sz="1000" dirty="0">
                  <a:latin typeface="Arial Narrow" panose="020B0606020202030204" pitchFamily="34" charset="0"/>
                </a:rPr>
                <a:t> research and training </a:t>
              </a:r>
              <a:r>
                <a:rPr lang="en-US" sz="1000" dirty="0" err="1">
                  <a:latin typeface="Arial Narrow" panose="020B0606020202030204" pitchFamily="34" charset="0"/>
                </a:rPr>
                <a:t>programme</a:t>
              </a:r>
              <a:r>
                <a:rPr lang="en-US" sz="1000" dirty="0">
                  <a:latin typeface="Arial Narrow" panose="020B0606020202030204" pitchFamily="34" charset="0"/>
                </a:rPr>
                <a:t> 2014-2018 and 2019-2020 under grant agreement No 633053. The views and opinions expressed herein do not necessarily reflect those of the European Commission.</a:t>
              </a:r>
            </a:p>
          </p:txBody>
        </p:sp>
      </p:grpSp>
      <p:sp>
        <p:nvSpPr>
          <p:cNvPr id="3" name="Datumsplatzhalter 2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4.5.2021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en-US" dirty="0"/>
              <a:t>DPG SKM21 -  28.9.2021 – Thomas </a:t>
            </a:r>
            <a:r>
              <a:rPr lang="en-US" dirty="0" err="1"/>
              <a:t>Pütterich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901" y="2579003"/>
            <a:ext cx="2385016" cy="5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5304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U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/>
          <p:cNvSpPr>
            <a:spLocks noGrp="1"/>
          </p:cNvSpPr>
          <p:nvPr>
            <p:ph type="title"/>
          </p:nvPr>
        </p:nvSpPr>
        <p:spPr>
          <a:xfrm>
            <a:off x="479425" y="188639"/>
            <a:ext cx="9502775" cy="64030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 b="1">
                <a:solidFill>
                  <a:srgbClr val="326CB3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4" name="Textplatzhalter 22"/>
          <p:cNvSpPr>
            <a:spLocks noGrp="1"/>
          </p:cNvSpPr>
          <p:nvPr>
            <p:ph type="body" sz="quarter" idx="13"/>
          </p:nvPr>
        </p:nvSpPr>
        <p:spPr>
          <a:xfrm>
            <a:off x="479425" y="1089025"/>
            <a:ext cx="11233150" cy="5111750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tx1"/>
                </a:solidFill>
              </a:defRPr>
            </a:lvl1pPr>
            <a:lvl2pPr>
              <a:defRPr sz="2000" b="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cxnSp>
        <p:nvCxnSpPr>
          <p:cNvPr id="12" name="Gerader Verbinder 10"/>
          <p:cNvCxnSpPr/>
          <p:nvPr userDrawn="1"/>
        </p:nvCxnSpPr>
        <p:spPr bwMode="auto">
          <a:xfrm>
            <a:off x="479425" y="909768"/>
            <a:ext cx="1123314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4.5.2021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DPG SKM21 -  28.9.2021 – Thomas </a:t>
            </a:r>
            <a:r>
              <a:rPr lang="en-US" dirty="0" err="1"/>
              <a:t>Pütterich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0" name="Picture 1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07953" y="186366"/>
            <a:ext cx="603910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80166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79425" y="6356350"/>
            <a:ext cx="1115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r>
              <a:rPr lang="de-DE" dirty="0"/>
              <a:t>4.5.2021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812000" y="6356350"/>
            <a:ext cx="8568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de-DE" sz="10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r>
              <a:rPr lang="en-US" dirty="0"/>
              <a:t>DPG SKM21 -  28.9.2021 – Thomas </a:t>
            </a:r>
            <a:r>
              <a:rPr lang="en-US" dirty="0" err="1"/>
              <a:t>Pütterich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634400" y="6356350"/>
            <a:ext cx="108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de-DE" sz="10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47171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2" r:id="rId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pos="7378" userDrawn="1">
          <p15:clr>
            <a:srgbClr val="F26B43"/>
          </p15:clr>
        </p15:guide>
        <p15:guide id="3" pos="302" userDrawn="1">
          <p15:clr>
            <a:srgbClr val="F26B43"/>
          </p15:clr>
        </p15:guide>
        <p15:guide id="4" orient="horz" pos="119" userDrawn="1">
          <p15:clr>
            <a:srgbClr val="F26B43"/>
          </p15:clr>
        </p15:guide>
        <p15:guide id="5" orient="horz" pos="3997" userDrawn="1">
          <p15:clr>
            <a:srgbClr val="F26B43"/>
          </p15:clr>
        </p15:guide>
        <p15:guide id="6" orient="horz" pos="572" userDrawn="1">
          <p15:clr>
            <a:srgbClr val="F26B43"/>
          </p15:clr>
        </p15:guide>
        <p15:guide id="7" orient="horz" pos="686" userDrawn="1">
          <p15:clr>
            <a:srgbClr val="F26B43"/>
          </p15:clr>
        </p15:guide>
        <p15:guide id="8" orient="horz" pos="2273" userDrawn="1">
          <p15:clr>
            <a:srgbClr val="F26B43"/>
          </p15:clr>
        </p15:guide>
        <p15:guide id="9" orient="horz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S39342_16Boc.mp4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tertitel 6"/>
          <p:cNvSpPr>
            <a:spLocks noGrp="1"/>
          </p:cNvSpPr>
          <p:nvPr>
            <p:ph type="subTitle" idx="4294967295"/>
          </p:nvPr>
        </p:nvSpPr>
        <p:spPr>
          <a:xfrm>
            <a:off x="4312253" y="1608098"/>
            <a:ext cx="3858080" cy="526473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de-DE" sz="2500" dirty="0"/>
              <a:t>Thomas Pütterich</a:t>
            </a:r>
          </a:p>
          <a:p>
            <a:pPr marL="0" indent="0">
              <a:buNone/>
            </a:pPr>
            <a:r>
              <a:rPr lang="de-DE" sz="2000" dirty="0" err="1"/>
              <a:t>and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ASDEX Upgrade Team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171641" y="539558"/>
            <a:ext cx="11639359" cy="677532"/>
          </a:xfrm>
          <a:prstGeom prst="rect">
            <a:avLst/>
          </a:prstGeom>
        </p:spPr>
        <p:txBody>
          <a:bodyPr/>
          <a:lstStyle/>
          <a:p>
            <a:r>
              <a:rPr lang="en-US" sz="3200" dirty="0"/>
              <a:t>Nuclear fusion on the way to ITER and beyond</a:t>
            </a:r>
            <a:endParaRPr lang="de-DE" sz="3000" dirty="0"/>
          </a:p>
        </p:txBody>
      </p:sp>
      <p:sp>
        <p:nvSpPr>
          <p:cNvPr id="9" name="Textfeld 8"/>
          <p:cNvSpPr txBox="1"/>
          <p:nvPr/>
        </p:nvSpPr>
        <p:spPr>
          <a:xfrm>
            <a:off x="9491623" y="4336770"/>
            <a:ext cx="1580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AUG </a:t>
            </a:r>
            <a:r>
              <a:rPr lang="de-DE" dirty="0" err="1"/>
              <a:t>laser</a:t>
            </a:r>
            <a:r>
              <a:rPr lang="de-DE" dirty="0"/>
              <a:t> </a:t>
            </a:r>
            <a:r>
              <a:rPr lang="de-DE" dirty="0" err="1"/>
              <a:t>scan</a:t>
            </a:r>
            <a:endParaRPr lang="de-DE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" y="3329530"/>
            <a:ext cx="12192000" cy="2261616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DPG SKM21 -  28.9.2021 – Thomas Pütterich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3559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Open </a:t>
            </a:r>
            <a:r>
              <a:rPr lang="de-DE" dirty="0" err="1"/>
              <a:t>problems</a:t>
            </a:r>
            <a:r>
              <a:rPr lang="de-DE" dirty="0"/>
              <a:t> in </a:t>
            </a:r>
            <a:r>
              <a:rPr lang="de-DE" dirty="0" err="1"/>
              <a:t>tokamak</a:t>
            </a:r>
            <a:r>
              <a:rPr lang="de-DE" dirty="0"/>
              <a:t> </a:t>
            </a:r>
            <a:r>
              <a:rPr lang="de-DE" dirty="0" err="1"/>
              <a:t>research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394758" y="1876425"/>
            <a:ext cx="11568642" cy="3262842"/>
          </a:xfrm>
        </p:spPr>
        <p:txBody>
          <a:bodyPr/>
          <a:lstStyle/>
          <a:p>
            <a:pPr marL="0" indent="0">
              <a:buNone/>
            </a:pPr>
            <a:endParaRPr lang="de-DE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arenR"/>
            </a:pPr>
            <a:r>
              <a:rPr lang="de-DE" sz="2000" b="0" dirty="0">
                <a:latin typeface="Arial" panose="020B0604020202020204" pitchFamily="34" charset="0"/>
                <a:cs typeface="Arial" panose="020B0604020202020204" pitchFamily="34" charset="0"/>
              </a:rPr>
              <a:t>Power </a:t>
            </a:r>
            <a:r>
              <a:rPr lang="de-DE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exhaust</a:t>
            </a:r>
            <a:endParaRPr lang="de-DE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arenR"/>
            </a:pPr>
            <a:r>
              <a:rPr lang="de-DE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Avoidance</a:t>
            </a:r>
            <a:r>
              <a:rPr lang="de-DE" sz="2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2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transients</a:t>
            </a:r>
            <a:r>
              <a:rPr lang="de-DE" sz="2000" b="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de-DE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edge</a:t>
            </a:r>
            <a:r>
              <a:rPr lang="de-DE" sz="2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localised</a:t>
            </a:r>
            <a:r>
              <a:rPr lang="de-DE" sz="2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modes</a:t>
            </a:r>
            <a:r>
              <a:rPr lang="de-DE" sz="2000" b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disruptions</a:t>
            </a:r>
            <a:r>
              <a:rPr lang="de-DE" sz="2000" b="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457200" indent="-457200">
              <a:buFont typeface="+mj-lt"/>
              <a:buAutoNum type="arabicParenR"/>
            </a:pPr>
            <a:r>
              <a:rPr lang="de-DE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Stationary</a:t>
            </a:r>
            <a:r>
              <a:rPr lang="de-DE" sz="2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tokamak</a:t>
            </a:r>
            <a:r>
              <a:rPr lang="de-DE" sz="2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operation</a:t>
            </a:r>
            <a:endParaRPr lang="de-DE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arenR"/>
            </a:pPr>
            <a:r>
              <a:rPr lang="de-DE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Predicting</a:t>
            </a:r>
            <a:r>
              <a:rPr lang="de-DE" sz="2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plasma</a:t>
            </a:r>
            <a:r>
              <a:rPr lang="de-DE" sz="2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properties</a:t>
            </a:r>
            <a:endParaRPr lang="de-DE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DPG SKM21 -  28.9.2021 – Thomas </a:t>
            </a:r>
            <a:r>
              <a:rPr lang="en-US" dirty="0" err="1"/>
              <a:t>Pütterich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651933" y="4885267"/>
            <a:ext cx="11053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solidFill>
                  <a:srgbClr val="0000FF"/>
                </a:solidFill>
              </a:rPr>
              <a:t>Individual </a:t>
            </a:r>
            <a:r>
              <a:rPr lang="de-DE" sz="2400" dirty="0" err="1">
                <a:solidFill>
                  <a:srgbClr val="0000FF"/>
                </a:solidFill>
              </a:rPr>
              <a:t>solutions</a:t>
            </a:r>
            <a:r>
              <a:rPr lang="de-DE" sz="2400" dirty="0">
                <a:solidFill>
                  <a:srgbClr val="0000FF"/>
                </a:solidFill>
              </a:rPr>
              <a:t> </a:t>
            </a:r>
            <a:r>
              <a:rPr lang="de-DE" sz="2400" dirty="0" err="1">
                <a:solidFill>
                  <a:srgbClr val="0000FF"/>
                </a:solidFill>
              </a:rPr>
              <a:t>for</a:t>
            </a:r>
            <a:r>
              <a:rPr lang="de-DE" sz="2400" dirty="0">
                <a:solidFill>
                  <a:srgbClr val="0000FF"/>
                </a:solidFill>
              </a:rPr>
              <a:t> 1-4 </a:t>
            </a:r>
            <a:r>
              <a:rPr lang="de-DE" sz="2400" dirty="0" err="1">
                <a:solidFill>
                  <a:srgbClr val="0000FF"/>
                </a:solidFill>
              </a:rPr>
              <a:t>available</a:t>
            </a:r>
            <a:r>
              <a:rPr lang="de-DE" sz="2400" dirty="0">
                <a:solidFill>
                  <a:srgbClr val="0000FF"/>
                </a:solidFill>
              </a:rPr>
              <a:t>, but </a:t>
            </a:r>
            <a:r>
              <a:rPr lang="de-DE" sz="2400" dirty="0" err="1">
                <a:solidFill>
                  <a:srgbClr val="0000FF"/>
                </a:solidFill>
              </a:rPr>
              <a:t>integration</a:t>
            </a:r>
            <a:r>
              <a:rPr lang="de-DE" sz="2400" dirty="0">
                <a:solidFill>
                  <a:srgbClr val="0000FF"/>
                </a:solidFill>
              </a:rPr>
              <a:t> </a:t>
            </a:r>
            <a:r>
              <a:rPr lang="de-DE" sz="2400" dirty="0" err="1">
                <a:solidFill>
                  <a:srgbClr val="0000FF"/>
                </a:solidFill>
              </a:rPr>
              <a:t>into</a:t>
            </a:r>
            <a:r>
              <a:rPr lang="de-DE" sz="2400" dirty="0">
                <a:solidFill>
                  <a:srgbClr val="0000FF"/>
                </a:solidFill>
              </a:rPr>
              <a:t> 1 </a:t>
            </a:r>
            <a:r>
              <a:rPr lang="de-DE" sz="2400" dirty="0" err="1">
                <a:solidFill>
                  <a:srgbClr val="0000FF"/>
                </a:solidFill>
              </a:rPr>
              <a:t>reactor</a:t>
            </a:r>
            <a:r>
              <a:rPr lang="de-DE" sz="2400" dirty="0">
                <a:solidFill>
                  <a:srgbClr val="0000FF"/>
                </a:solidFill>
              </a:rPr>
              <a:t> </a:t>
            </a:r>
            <a:r>
              <a:rPr lang="de-DE" sz="2400" dirty="0" err="1">
                <a:solidFill>
                  <a:srgbClr val="0000FF"/>
                </a:solidFill>
              </a:rPr>
              <a:t>scenario</a:t>
            </a:r>
            <a:r>
              <a:rPr lang="de-DE" sz="2400" dirty="0">
                <a:solidFill>
                  <a:srgbClr val="0000FF"/>
                </a:solidFill>
              </a:rPr>
              <a:t> </a:t>
            </a:r>
            <a:r>
              <a:rPr lang="de-DE" sz="2400" dirty="0" err="1">
                <a:solidFill>
                  <a:srgbClr val="0000FF"/>
                </a:solidFill>
              </a:rPr>
              <a:t>challenging</a:t>
            </a:r>
            <a:endParaRPr lang="de-DE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321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Open </a:t>
            </a:r>
            <a:r>
              <a:rPr lang="de-DE" dirty="0" err="1"/>
              <a:t>problems</a:t>
            </a:r>
            <a:r>
              <a:rPr lang="de-DE" dirty="0"/>
              <a:t> in </a:t>
            </a:r>
            <a:r>
              <a:rPr lang="de-DE" dirty="0" err="1"/>
              <a:t>tokamak</a:t>
            </a:r>
            <a:r>
              <a:rPr lang="de-DE" dirty="0"/>
              <a:t> </a:t>
            </a:r>
            <a:r>
              <a:rPr lang="de-DE" dirty="0" err="1"/>
              <a:t>research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394758" y="1876425"/>
            <a:ext cx="11568642" cy="3262842"/>
          </a:xfrm>
        </p:spPr>
        <p:txBody>
          <a:bodyPr/>
          <a:lstStyle/>
          <a:p>
            <a:pPr marL="0" indent="0">
              <a:buNone/>
            </a:pPr>
            <a:endParaRPr lang="de-DE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arenR"/>
            </a:pPr>
            <a:r>
              <a:rPr lang="de-DE" sz="2000" b="0" dirty="0">
                <a:latin typeface="Arial" panose="020B0604020202020204" pitchFamily="34" charset="0"/>
                <a:cs typeface="Arial" panose="020B0604020202020204" pitchFamily="34" charset="0"/>
              </a:rPr>
              <a:t>Power </a:t>
            </a:r>
            <a:r>
              <a:rPr lang="de-DE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exhaust</a:t>
            </a:r>
            <a:endParaRPr lang="de-DE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arenR"/>
            </a:pPr>
            <a:r>
              <a:rPr lang="de-DE" sz="2000" b="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Avoidance</a:t>
            </a:r>
            <a:r>
              <a:rPr lang="de-DE" sz="2000" b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2000" b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transients</a:t>
            </a:r>
            <a:r>
              <a:rPr lang="de-DE" sz="2000" b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de-DE" sz="2000" b="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edge</a:t>
            </a:r>
            <a:r>
              <a:rPr lang="de-DE" sz="2000" b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localised</a:t>
            </a:r>
            <a:r>
              <a:rPr lang="de-DE" sz="2000" b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modes</a:t>
            </a:r>
            <a:r>
              <a:rPr lang="de-DE" sz="2000" b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000" b="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disruptions</a:t>
            </a:r>
            <a:r>
              <a:rPr lang="de-DE" sz="2000" b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457200" indent="-457200">
              <a:buFont typeface="+mj-lt"/>
              <a:buAutoNum type="arabicParenR"/>
            </a:pPr>
            <a:r>
              <a:rPr lang="de-DE" sz="2000" b="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Stationary</a:t>
            </a:r>
            <a:r>
              <a:rPr lang="de-DE" sz="2000" b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tokamak</a:t>
            </a:r>
            <a:r>
              <a:rPr lang="de-DE" sz="2000" b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</a:t>
            </a:r>
            <a:endParaRPr lang="de-DE" sz="2000" b="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arenR"/>
            </a:pPr>
            <a:r>
              <a:rPr lang="de-DE" sz="2000" b="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Predicting</a:t>
            </a:r>
            <a:r>
              <a:rPr lang="de-DE" sz="2000" b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000" b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</a:t>
            </a:r>
            <a:r>
              <a:rPr lang="de-DE" sz="2000" b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properties</a:t>
            </a:r>
            <a:endParaRPr lang="de-DE" sz="2000" b="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DPG SKM21 -  28.9.2021 – Thomas </a:t>
            </a:r>
            <a:r>
              <a:rPr lang="en-US" dirty="0" err="1"/>
              <a:t>Pütterich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651933" y="4885267"/>
            <a:ext cx="11053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solidFill>
                  <a:srgbClr val="0000FF"/>
                </a:solidFill>
              </a:rPr>
              <a:t>Individual </a:t>
            </a:r>
            <a:r>
              <a:rPr lang="de-DE" sz="2400" dirty="0" err="1">
                <a:solidFill>
                  <a:srgbClr val="0000FF"/>
                </a:solidFill>
              </a:rPr>
              <a:t>solutions</a:t>
            </a:r>
            <a:r>
              <a:rPr lang="de-DE" sz="2400" dirty="0">
                <a:solidFill>
                  <a:srgbClr val="0000FF"/>
                </a:solidFill>
              </a:rPr>
              <a:t> </a:t>
            </a:r>
            <a:r>
              <a:rPr lang="de-DE" sz="2400" dirty="0" err="1">
                <a:solidFill>
                  <a:srgbClr val="0000FF"/>
                </a:solidFill>
              </a:rPr>
              <a:t>for</a:t>
            </a:r>
            <a:r>
              <a:rPr lang="de-DE" sz="2400" dirty="0">
                <a:solidFill>
                  <a:srgbClr val="0000FF"/>
                </a:solidFill>
              </a:rPr>
              <a:t> 1-4 </a:t>
            </a:r>
            <a:r>
              <a:rPr lang="de-DE" sz="2400" dirty="0" err="1">
                <a:solidFill>
                  <a:srgbClr val="0000FF"/>
                </a:solidFill>
              </a:rPr>
              <a:t>available</a:t>
            </a:r>
            <a:r>
              <a:rPr lang="de-DE" sz="2400" dirty="0">
                <a:solidFill>
                  <a:srgbClr val="0000FF"/>
                </a:solidFill>
              </a:rPr>
              <a:t>, but </a:t>
            </a:r>
            <a:r>
              <a:rPr lang="de-DE" sz="2400" dirty="0" err="1">
                <a:solidFill>
                  <a:srgbClr val="0000FF"/>
                </a:solidFill>
              </a:rPr>
              <a:t>integration</a:t>
            </a:r>
            <a:r>
              <a:rPr lang="de-DE" sz="2400" dirty="0">
                <a:solidFill>
                  <a:srgbClr val="0000FF"/>
                </a:solidFill>
              </a:rPr>
              <a:t> </a:t>
            </a:r>
            <a:r>
              <a:rPr lang="de-DE" sz="2400" dirty="0" err="1">
                <a:solidFill>
                  <a:srgbClr val="0000FF"/>
                </a:solidFill>
              </a:rPr>
              <a:t>into</a:t>
            </a:r>
            <a:r>
              <a:rPr lang="de-DE" sz="2400" dirty="0">
                <a:solidFill>
                  <a:srgbClr val="0000FF"/>
                </a:solidFill>
              </a:rPr>
              <a:t> 1 </a:t>
            </a:r>
            <a:r>
              <a:rPr lang="de-DE" sz="2400" dirty="0" err="1">
                <a:solidFill>
                  <a:srgbClr val="0000FF"/>
                </a:solidFill>
              </a:rPr>
              <a:t>reactor</a:t>
            </a:r>
            <a:r>
              <a:rPr lang="de-DE" sz="2400" dirty="0">
                <a:solidFill>
                  <a:srgbClr val="0000FF"/>
                </a:solidFill>
              </a:rPr>
              <a:t> </a:t>
            </a:r>
            <a:r>
              <a:rPr lang="de-DE" sz="2400" dirty="0" err="1">
                <a:solidFill>
                  <a:srgbClr val="0000FF"/>
                </a:solidFill>
              </a:rPr>
              <a:t>scenario</a:t>
            </a:r>
            <a:r>
              <a:rPr lang="de-DE" sz="2400" dirty="0">
                <a:solidFill>
                  <a:srgbClr val="0000FF"/>
                </a:solidFill>
              </a:rPr>
              <a:t> </a:t>
            </a:r>
            <a:r>
              <a:rPr lang="de-DE" sz="2400" dirty="0" err="1">
                <a:solidFill>
                  <a:srgbClr val="0000FF"/>
                </a:solidFill>
              </a:rPr>
              <a:t>challenging</a:t>
            </a:r>
            <a:endParaRPr lang="de-DE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0756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Power </a:t>
            </a:r>
            <a:r>
              <a:rPr lang="de-DE" dirty="0" err="1"/>
              <a:t>balance</a:t>
            </a:r>
            <a:r>
              <a:rPr lang="de-DE" dirty="0"/>
              <a:t> in ITER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DPG SKM21 -  28.9.2021 – Thomas </a:t>
            </a:r>
            <a:r>
              <a:rPr lang="en-US" dirty="0" err="1"/>
              <a:t>Pütterich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12</a:t>
            </a:fld>
            <a:endParaRPr lang="de-DE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6"/>
          <a:stretch/>
        </p:blipFill>
        <p:spPr bwMode="auto">
          <a:xfrm>
            <a:off x="701443" y="999081"/>
            <a:ext cx="2390642" cy="4029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Pfeil nach rechts 10"/>
          <p:cNvSpPr/>
          <p:nvPr/>
        </p:nvSpPr>
        <p:spPr>
          <a:xfrm>
            <a:off x="247138" y="2110446"/>
            <a:ext cx="1095935" cy="95280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MW</a:t>
            </a:r>
          </a:p>
        </p:txBody>
      </p:sp>
      <p:cxnSp>
        <p:nvCxnSpPr>
          <p:cNvPr id="8" name="Straight Arrow Connector 25"/>
          <p:cNvCxnSpPr/>
          <p:nvPr/>
        </p:nvCxnSpPr>
        <p:spPr>
          <a:xfrm>
            <a:off x="2371773" y="2923993"/>
            <a:ext cx="571500" cy="739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26"/>
          <p:cNvCxnSpPr/>
          <p:nvPr/>
        </p:nvCxnSpPr>
        <p:spPr>
          <a:xfrm>
            <a:off x="2510726" y="2679704"/>
            <a:ext cx="809065" cy="19050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28"/>
          <p:cNvCxnSpPr/>
          <p:nvPr/>
        </p:nvCxnSpPr>
        <p:spPr>
          <a:xfrm flipV="1">
            <a:off x="2499520" y="1969253"/>
            <a:ext cx="658906" cy="3832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30"/>
          <p:cNvCxnSpPr/>
          <p:nvPr/>
        </p:nvCxnSpPr>
        <p:spPr>
          <a:xfrm flipV="1">
            <a:off x="2324709" y="1263282"/>
            <a:ext cx="410135" cy="9412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32"/>
          <p:cNvCxnSpPr/>
          <p:nvPr/>
        </p:nvCxnSpPr>
        <p:spPr>
          <a:xfrm flipH="1" flipV="1">
            <a:off x="1531332" y="1007787"/>
            <a:ext cx="562535" cy="124833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33"/>
          <p:cNvCxnSpPr/>
          <p:nvPr/>
        </p:nvCxnSpPr>
        <p:spPr>
          <a:xfrm flipH="1" flipV="1">
            <a:off x="993450" y="1962529"/>
            <a:ext cx="968189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35"/>
          <p:cNvCxnSpPr/>
          <p:nvPr/>
        </p:nvCxnSpPr>
        <p:spPr>
          <a:xfrm flipH="1">
            <a:off x="751403" y="2681946"/>
            <a:ext cx="1190064" cy="18153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36"/>
          <p:cNvCxnSpPr/>
          <p:nvPr/>
        </p:nvCxnSpPr>
        <p:spPr>
          <a:xfrm flipH="1">
            <a:off x="1060685" y="2883652"/>
            <a:ext cx="968190" cy="79337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37"/>
          <p:cNvCxnSpPr/>
          <p:nvPr/>
        </p:nvCxnSpPr>
        <p:spPr>
          <a:xfrm flipH="1">
            <a:off x="1753209" y="2964334"/>
            <a:ext cx="430305" cy="207084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40"/>
          <p:cNvSpPr txBox="1"/>
          <p:nvPr/>
        </p:nvSpPr>
        <p:spPr>
          <a:xfrm>
            <a:off x="1652355" y="2339045"/>
            <a:ext cx="1088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500 MW</a:t>
            </a:r>
            <a:endParaRPr lang="de-DE" sz="2000" b="1" dirty="0"/>
          </a:p>
        </p:txBody>
      </p:sp>
      <p:sp>
        <p:nvSpPr>
          <p:cNvPr id="18" name="TextBox 41"/>
          <p:cNvSpPr txBox="1"/>
          <p:nvPr/>
        </p:nvSpPr>
        <p:spPr>
          <a:xfrm>
            <a:off x="6573122" y="1505661"/>
            <a:ext cx="451821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400 MW leave as neutrons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converted to heat in the blanket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100 MW heat plasma (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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particles)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50 MW additional heating for control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150 MW have to be transmitted to cooling system: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50 MW core radiation, 100 MW to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divertor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Freeform 20"/>
          <p:cNvSpPr/>
          <p:nvPr/>
        </p:nvSpPr>
        <p:spPr>
          <a:xfrm>
            <a:off x="2190238" y="2648329"/>
            <a:ext cx="201705" cy="463923"/>
          </a:xfrm>
          <a:custGeom>
            <a:avLst/>
            <a:gdLst>
              <a:gd name="connsiteX0" fmla="*/ 80683 w 215153"/>
              <a:gd name="connsiteY0" fmla="*/ 28411 h 116370"/>
              <a:gd name="connsiteX1" fmla="*/ 174812 w 215153"/>
              <a:gd name="connsiteY1" fmla="*/ 1517 h 116370"/>
              <a:gd name="connsiteX2" fmla="*/ 215153 w 215153"/>
              <a:gd name="connsiteY2" fmla="*/ 68752 h 116370"/>
              <a:gd name="connsiteX3" fmla="*/ 174812 w 215153"/>
              <a:gd name="connsiteY3" fmla="*/ 115817 h 116370"/>
              <a:gd name="connsiteX4" fmla="*/ 87406 w 215153"/>
              <a:gd name="connsiteY4" fmla="*/ 88923 h 116370"/>
              <a:gd name="connsiteX5" fmla="*/ 0 w 215153"/>
              <a:gd name="connsiteY5" fmla="*/ 8241 h 116370"/>
              <a:gd name="connsiteX0" fmla="*/ 80683 w 215315"/>
              <a:gd name="connsiteY0" fmla="*/ 54485 h 142444"/>
              <a:gd name="connsiteX1" fmla="*/ 161365 w 215315"/>
              <a:gd name="connsiteY1" fmla="*/ 697 h 142444"/>
              <a:gd name="connsiteX2" fmla="*/ 215153 w 215315"/>
              <a:gd name="connsiteY2" fmla="*/ 94826 h 142444"/>
              <a:gd name="connsiteX3" fmla="*/ 174812 w 215315"/>
              <a:gd name="connsiteY3" fmla="*/ 141891 h 142444"/>
              <a:gd name="connsiteX4" fmla="*/ 87406 w 215315"/>
              <a:gd name="connsiteY4" fmla="*/ 114997 h 142444"/>
              <a:gd name="connsiteX5" fmla="*/ 0 w 215315"/>
              <a:gd name="connsiteY5" fmla="*/ 34315 h 142444"/>
              <a:gd name="connsiteX0" fmla="*/ 94130 w 215315"/>
              <a:gd name="connsiteY0" fmla="*/ 30016 h 144869"/>
              <a:gd name="connsiteX1" fmla="*/ 161365 w 215315"/>
              <a:gd name="connsiteY1" fmla="*/ 3122 h 144869"/>
              <a:gd name="connsiteX2" fmla="*/ 215153 w 215315"/>
              <a:gd name="connsiteY2" fmla="*/ 97251 h 144869"/>
              <a:gd name="connsiteX3" fmla="*/ 174812 w 215315"/>
              <a:gd name="connsiteY3" fmla="*/ 144316 h 144869"/>
              <a:gd name="connsiteX4" fmla="*/ 87406 w 215315"/>
              <a:gd name="connsiteY4" fmla="*/ 117422 h 144869"/>
              <a:gd name="connsiteX5" fmla="*/ 0 w 215315"/>
              <a:gd name="connsiteY5" fmla="*/ 36740 h 144869"/>
              <a:gd name="connsiteX0" fmla="*/ 6724 w 127909"/>
              <a:gd name="connsiteY0" fmla="*/ 30016 h 144869"/>
              <a:gd name="connsiteX1" fmla="*/ 73959 w 127909"/>
              <a:gd name="connsiteY1" fmla="*/ 3122 h 144869"/>
              <a:gd name="connsiteX2" fmla="*/ 127747 w 127909"/>
              <a:gd name="connsiteY2" fmla="*/ 97251 h 144869"/>
              <a:gd name="connsiteX3" fmla="*/ 87406 w 127909"/>
              <a:gd name="connsiteY3" fmla="*/ 144316 h 144869"/>
              <a:gd name="connsiteX4" fmla="*/ 0 w 127909"/>
              <a:gd name="connsiteY4" fmla="*/ 117422 h 144869"/>
              <a:gd name="connsiteX0" fmla="*/ 13447 w 127909"/>
              <a:gd name="connsiteY0" fmla="*/ 54486 h 142445"/>
              <a:gd name="connsiteX1" fmla="*/ 73959 w 127909"/>
              <a:gd name="connsiteY1" fmla="*/ 698 h 142445"/>
              <a:gd name="connsiteX2" fmla="*/ 127747 w 127909"/>
              <a:gd name="connsiteY2" fmla="*/ 94827 h 142445"/>
              <a:gd name="connsiteX3" fmla="*/ 87406 w 127909"/>
              <a:gd name="connsiteY3" fmla="*/ 141892 h 142445"/>
              <a:gd name="connsiteX4" fmla="*/ 0 w 127909"/>
              <a:gd name="connsiteY4" fmla="*/ 114998 h 142445"/>
              <a:gd name="connsiteX0" fmla="*/ 13447 w 128055"/>
              <a:gd name="connsiteY0" fmla="*/ 34796 h 122755"/>
              <a:gd name="connsiteX1" fmla="*/ 100853 w 128055"/>
              <a:gd name="connsiteY1" fmla="*/ 1178 h 122755"/>
              <a:gd name="connsiteX2" fmla="*/ 127747 w 128055"/>
              <a:gd name="connsiteY2" fmla="*/ 75137 h 122755"/>
              <a:gd name="connsiteX3" fmla="*/ 87406 w 128055"/>
              <a:gd name="connsiteY3" fmla="*/ 122202 h 122755"/>
              <a:gd name="connsiteX4" fmla="*/ 0 w 128055"/>
              <a:gd name="connsiteY4" fmla="*/ 95308 h 122755"/>
              <a:gd name="connsiteX0" fmla="*/ 13447 w 148048"/>
              <a:gd name="connsiteY0" fmla="*/ 35118 h 122808"/>
              <a:gd name="connsiteX1" fmla="*/ 100853 w 148048"/>
              <a:gd name="connsiteY1" fmla="*/ 1500 h 122808"/>
              <a:gd name="connsiteX2" fmla="*/ 147917 w 148048"/>
              <a:gd name="connsiteY2" fmla="*/ 82182 h 122808"/>
              <a:gd name="connsiteX3" fmla="*/ 87406 w 148048"/>
              <a:gd name="connsiteY3" fmla="*/ 122524 h 122808"/>
              <a:gd name="connsiteX4" fmla="*/ 0 w 148048"/>
              <a:gd name="connsiteY4" fmla="*/ 95630 h 122808"/>
              <a:gd name="connsiteX0" fmla="*/ 13447 w 148048"/>
              <a:gd name="connsiteY0" fmla="*/ 35118 h 136113"/>
              <a:gd name="connsiteX1" fmla="*/ 100853 w 148048"/>
              <a:gd name="connsiteY1" fmla="*/ 1500 h 136113"/>
              <a:gd name="connsiteX2" fmla="*/ 147917 w 148048"/>
              <a:gd name="connsiteY2" fmla="*/ 82182 h 136113"/>
              <a:gd name="connsiteX3" fmla="*/ 87406 w 148048"/>
              <a:gd name="connsiteY3" fmla="*/ 135971 h 136113"/>
              <a:gd name="connsiteX4" fmla="*/ 0 w 148048"/>
              <a:gd name="connsiteY4" fmla="*/ 95630 h 136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048" h="136113">
                <a:moveTo>
                  <a:pt x="13447" y="35118"/>
                </a:moveTo>
                <a:cubicBezTo>
                  <a:pt x="49305" y="18309"/>
                  <a:pt x="78441" y="-6344"/>
                  <a:pt x="100853" y="1500"/>
                </a:cubicBezTo>
                <a:cubicBezTo>
                  <a:pt x="123265" y="9344"/>
                  <a:pt x="150158" y="59770"/>
                  <a:pt x="147917" y="82182"/>
                </a:cubicBezTo>
                <a:cubicBezTo>
                  <a:pt x="145676" y="104594"/>
                  <a:pt x="112059" y="133730"/>
                  <a:pt x="87406" y="135971"/>
                </a:cubicBezTo>
                <a:cubicBezTo>
                  <a:pt x="62753" y="138212"/>
                  <a:pt x="29135" y="113559"/>
                  <a:pt x="0" y="95630"/>
                </a:cubicBezTo>
              </a:path>
            </a:pathLst>
          </a:custGeom>
          <a:noFill/>
          <a:ln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Freeform 46"/>
          <p:cNvSpPr/>
          <p:nvPr/>
        </p:nvSpPr>
        <p:spPr>
          <a:xfrm rot="3175128">
            <a:off x="1845099" y="2619194"/>
            <a:ext cx="201705" cy="463923"/>
          </a:xfrm>
          <a:custGeom>
            <a:avLst/>
            <a:gdLst>
              <a:gd name="connsiteX0" fmla="*/ 80683 w 215153"/>
              <a:gd name="connsiteY0" fmla="*/ 28411 h 116370"/>
              <a:gd name="connsiteX1" fmla="*/ 174812 w 215153"/>
              <a:gd name="connsiteY1" fmla="*/ 1517 h 116370"/>
              <a:gd name="connsiteX2" fmla="*/ 215153 w 215153"/>
              <a:gd name="connsiteY2" fmla="*/ 68752 h 116370"/>
              <a:gd name="connsiteX3" fmla="*/ 174812 w 215153"/>
              <a:gd name="connsiteY3" fmla="*/ 115817 h 116370"/>
              <a:gd name="connsiteX4" fmla="*/ 87406 w 215153"/>
              <a:gd name="connsiteY4" fmla="*/ 88923 h 116370"/>
              <a:gd name="connsiteX5" fmla="*/ 0 w 215153"/>
              <a:gd name="connsiteY5" fmla="*/ 8241 h 116370"/>
              <a:gd name="connsiteX0" fmla="*/ 80683 w 215315"/>
              <a:gd name="connsiteY0" fmla="*/ 54485 h 142444"/>
              <a:gd name="connsiteX1" fmla="*/ 161365 w 215315"/>
              <a:gd name="connsiteY1" fmla="*/ 697 h 142444"/>
              <a:gd name="connsiteX2" fmla="*/ 215153 w 215315"/>
              <a:gd name="connsiteY2" fmla="*/ 94826 h 142444"/>
              <a:gd name="connsiteX3" fmla="*/ 174812 w 215315"/>
              <a:gd name="connsiteY3" fmla="*/ 141891 h 142444"/>
              <a:gd name="connsiteX4" fmla="*/ 87406 w 215315"/>
              <a:gd name="connsiteY4" fmla="*/ 114997 h 142444"/>
              <a:gd name="connsiteX5" fmla="*/ 0 w 215315"/>
              <a:gd name="connsiteY5" fmla="*/ 34315 h 142444"/>
              <a:gd name="connsiteX0" fmla="*/ 94130 w 215315"/>
              <a:gd name="connsiteY0" fmla="*/ 30016 h 144869"/>
              <a:gd name="connsiteX1" fmla="*/ 161365 w 215315"/>
              <a:gd name="connsiteY1" fmla="*/ 3122 h 144869"/>
              <a:gd name="connsiteX2" fmla="*/ 215153 w 215315"/>
              <a:gd name="connsiteY2" fmla="*/ 97251 h 144869"/>
              <a:gd name="connsiteX3" fmla="*/ 174812 w 215315"/>
              <a:gd name="connsiteY3" fmla="*/ 144316 h 144869"/>
              <a:gd name="connsiteX4" fmla="*/ 87406 w 215315"/>
              <a:gd name="connsiteY4" fmla="*/ 117422 h 144869"/>
              <a:gd name="connsiteX5" fmla="*/ 0 w 215315"/>
              <a:gd name="connsiteY5" fmla="*/ 36740 h 144869"/>
              <a:gd name="connsiteX0" fmla="*/ 6724 w 127909"/>
              <a:gd name="connsiteY0" fmla="*/ 30016 h 144869"/>
              <a:gd name="connsiteX1" fmla="*/ 73959 w 127909"/>
              <a:gd name="connsiteY1" fmla="*/ 3122 h 144869"/>
              <a:gd name="connsiteX2" fmla="*/ 127747 w 127909"/>
              <a:gd name="connsiteY2" fmla="*/ 97251 h 144869"/>
              <a:gd name="connsiteX3" fmla="*/ 87406 w 127909"/>
              <a:gd name="connsiteY3" fmla="*/ 144316 h 144869"/>
              <a:gd name="connsiteX4" fmla="*/ 0 w 127909"/>
              <a:gd name="connsiteY4" fmla="*/ 117422 h 144869"/>
              <a:gd name="connsiteX0" fmla="*/ 13447 w 127909"/>
              <a:gd name="connsiteY0" fmla="*/ 54486 h 142445"/>
              <a:gd name="connsiteX1" fmla="*/ 73959 w 127909"/>
              <a:gd name="connsiteY1" fmla="*/ 698 h 142445"/>
              <a:gd name="connsiteX2" fmla="*/ 127747 w 127909"/>
              <a:gd name="connsiteY2" fmla="*/ 94827 h 142445"/>
              <a:gd name="connsiteX3" fmla="*/ 87406 w 127909"/>
              <a:gd name="connsiteY3" fmla="*/ 141892 h 142445"/>
              <a:gd name="connsiteX4" fmla="*/ 0 w 127909"/>
              <a:gd name="connsiteY4" fmla="*/ 114998 h 142445"/>
              <a:gd name="connsiteX0" fmla="*/ 13447 w 128055"/>
              <a:gd name="connsiteY0" fmla="*/ 34796 h 122755"/>
              <a:gd name="connsiteX1" fmla="*/ 100853 w 128055"/>
              <a:gd name="connsiteY1" fmla="*/ 1178 h 122755"/>
              <a:gd name="connsiteX2" fmla="*/ 127747 w 128055"/>
              <a:gd name="connsiteY2" fmla="*/ 75137 h 122755"/>
              <a:gd name="connsiteX3" fmla="*/ 87406 w 128055"/>
              <a:gd name="connsiteY3" fmla="*/ 122202 h 122755"/>
              <a:gd name="connsiteX4" fmla="*/ 0 w 128055"/>
              <a:gd name="connsiteY4" fmla="*/ 95308 h 122755"/>
              <a:gd name="connsiteX0" fmla="*/ 13447 w 148048"/>
              <a:gd name="connsiteY0" fmla="*/ 35118 h 122808"/>
              <a:gd name="connsiteX1" fmla="*/ 100853 w 148048"/>
              <a:gd name="connsiteY1" fmla="*/ 1500 h 122808"/>
              <a:gd name="connsiteX2" fmla="*/ 147917 w 148048"/>
              <a:gd name="connsiteY2" fmla="*/ 82182 h 122808"/>
              <a:gd name="connsiteX3" fmla="*/ 87406 w 148048"/>
              <a:gd name="connsiteY3" fmla="*/ 122524 h 122808"/>
              <a:gd name="connsiteX4" fmla="*/ 0 w 148048"/>
              <a:gd name="connsiteY4" fmla="*/ 95630 h 122808"/>
              <a:gd name="connsiteX0" fmla="*/ 13447 w 148048"/>
              <a:gd name="connsiteY0" fmla="*/ 35118 h 136113"/>
              <a:gd name="connsiteX1" fmla="*/ 100853 w 148048"/>
              <a:gd name="connsiteY1" fmla="*/ 1500 h 136113"/>
              <a:gd name="connsiteX2" fmla="*/ 147917 w 148048"/>
              <a:gd name="connsiteY2" fmla="*/ 82182 h 136113"/>
              <a:gd name="connsiteX3" fmla="*/ 87406 w 148048"/>
              <a:gd name="connsiteY3" fmla="*/ 135971 h 136113"/>
              <a:gd name="connsiteX4" fmla="*/ 0 w 148048"/>
              <a:gd name="connsiteY4" fmla="*/ 95630 h 136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048" h="136113">
                <a:moveTo>
                  <a:pt x="13447" y="35118"/>
                </a:moveTo>
                <a:cubicBezTo>
                  <a:pt x="49305" y="18309"/>
                  <a:pt x="78441" y="-6344"/>
                  <a:pt x="100853" y="1500"/>
                </a:cubicBezTo>
                <a:cubicBezTo>
                  <a:pt x="123265" y="9344"/>
                  <a:pt x="150158" y="59770"/>
                  <a:pt x="147917" y="82182"/>
                </a:cubicBezTo>
                <a:cubicBezTo>
                  <a:pt x="145676" y="104594"/>
                  <a:pt x="112059" y="133730"/>
                  <a:pt x="87406" y="135971"/>
                </a:cubicBezTo>
                <a:cubicBezTo>
                  <a:pt x="62753" y="138212"/>
                  <a:pt x="29135" y="113559"/>
                  <a:pt x="0" y="95630"/>
                </a:cubicBezTo>
              </a:path>
            </a:pathLst>
          </a:custGeom>
          <a:noFill/>
          <a:ln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Freeform 47"/>
          <p:cNvSpPr/>
          <p:nvPr/>
        </p:nvSpPr>
        <p:spPr>
          <a:xfrm rot="9360959" flipH="1">
            <a:off x="1858021" y="1857735"/>
            <a:ext cx="225684" cy="463923"/>
          </a:xfrm>
          <a:custGeom>
            <a:avLst/>
            <a:gdLst>
              <a:gd name="connsiteX0" fmla="*/ 80683 w 215153"/>
              <a:gd name="connsiteY0" fmla="*/ 28411 h 116370"/>
              <a:gd name="connsiteX1" fmla="*/ 174812 w 215153"/>
              <a:gd name="connsiteY1" fmla="*/ 1517 h 116370"/>
              <a:gd name="connsiteX2" fmla="*/ 215153 w 215153"/>
              <a:gd name="connsiteY2" fmla="*/ 68752 h 116370"/>
              <a:gd name="connsiteX3" fmla="*/ 174812 w 215153"/>
              <a:gd name="connsiteY3" fmla="*/ 115817 h 116370"/>
              <a:gd name="connsiteX4" fmla="*/ 87406 w 215153"/>
              <a:gd name="connsiteY4" fmla="*/ 88923 h 116370"/>
              <a:gd name="connsiteX5" fmla="*/ 0 w 215153"/>
              <a:gd name="connsiteY5" fmla="*/ 8241 h 116370"/>
              <a:gd name="connsiteX0" fmla="*/ 80683 w 215315"/>
              <a:gd name="connsiteY0" fmla="*/ 54485 h 142444"/>
              <a:gd name="connsiteX1" fmla="*/ 161365 w 215315"/>
              <a:gd name="connsiteY1" fmla="*/ 697 h 142444"/>
              <a:gd name="connsiteX2" fmla="*/ 215153 w 215315"/>
              <a:gd name="connsiteY2" fmla="*/ 94826 h 142444"/>
              <a:gd name="connsiteX3" fmla="*/ 174812 w 215315"/>
              <a:gd name="connsiteY3" fmla="*/ 141891 h 142444"/>
              <a:gd name="connsiteX4" fmla="*/ 87406 w 215315"/>
              <a:gd name="connsiteY4" fmla="*/ 114997 h 142444"/>
              <a:gd name="connsiteX5" fmla="*/ 0 w 215315"/>
              <a:gd name="connsiteY5" fmla="*/ 34315 h 142444"/>
              <a:gd name="connsiteX0" fmla="*/ 94130 w 215315"/>
              <a:gd name="connsiteY0" fmla="*/ 30016 h 144869"/>
              <a:gd name="connsiteX1" fmla="*/ 161365 w 215315"/>
              <a:gd name="connsiteY1" fmla="*/ 3122 h 144869"/>
              <a:gd name="connsiteX2" fmla="*/ 215153 w 215315"/>
              <a:gd name="connsiteY2" fmla="*/ 97251 h 144869"/>
              <a:gd name="connsiteX3" fmla="*/ 174812 w 215315"/>
              <a:gd name="connsiteY3" fmla="*/ 144316 h 144869"/>
              <a:gd name="connsiteX4" fmla="*/ 87406 w 215315"/>
              <a:gd name="connsiteY4" fmla="*/ 117422 h 144869"/>
              <a:gd name="connsiteX5" fmla="*/ 0 w 215315"/>
              <a:gd name="connsiteY5" fmla="*/ 36740 h 144869"/>
              <a:gd name="connsiteX0" fmla="*/ 6724 w 127909"/>
              <a:gd name="connsiteY0" fmla="*/ 30016 h 144869"/>
              <a:gd name="connsiteX1" fmla="*/ 73959 w 127909"/>
              <a:gd name="connsiteY1" fmla="*/ 3122 h 144869"/>
              <a:gd name="connsiteX2" fmla="*/ 127747 w 127909"/>
              <a:gd name="connsiteY2" fmla="*/ 97251 h 144869"/>
              <a:gd name="connsiteX3" fmla="*/ 87406 w 127909"/>
              <a:gd name="connsiteY3" fmla="*/ 144316 h 144869"/>
              <a:gd name="connsiteX4" fmla="*/ 0 w 127909"/>
              <a:gd name="connsiteY4" fmla="*/ 117422 h 144869"/>
              <a:gd name="connsiteX0" fmla="*/ 13447 w 127909"/>
              <a:gd name="connsiteY0" fmla="*/ 54486 h 142445"/>
              <a:gd name="connsiteX1" fmla="*/ 73959 w 127909"/>
              <a:gd name="connsiteY1" fmla="*/ 698 h 142445"/>
              <a:gd name="connsiteX2" fmla="*/ 127747 w 127909"/>
              <a:gd name="connsiteY2" fmla="*/ 94827 h 142445"/>
              <a:gd name="connsiteX3" fmla="*/ 87406 w 127909"/>
              <a:gd name="connsiteY3" fmla="*/ 141892 h 142445"/>
              <a:gd name="connsiteX4" fmla="*/ 0 w 127909"/>
              <a:gd name="connsiteY4" fmla="*/ 114998 h 142445"/>
              <a:gd name="connsiteX0" fmla="*/ 13447 w 128055"/>
              <a:gd name="connsiteY0" fmla="*/ 34796 h 122755"/>
              <a:gd name="connsiteX1" fmla="*/ 100853 w 128055"/>
              <a:gd name="connsiteY1" fmla="*/ 1178 h 122755"/>
              <a:gd name="connsiteX2" fmla="*/ 127747 w 128055"/>
              <a:gd name="connsiteY2" fmla="*/ 75137 h 122755"/>
              <a:gd name="connsiteX3" fmla="*/ 87406 w 128055"/>
              <a:gd name="connsiteY3" fmla="*/ 122202 h 122755"/>
              <a:gd name="connsiteX4" fmla="*/ 0 w 128055"/>
              <a:gd name="connsiteY4" fmla="*/ 95308 h 122755"/>
              <a:gd name="connsiteX0" fmla="*/ 13447 w 148048"/>
              <a:gd name="connsiteY0" fmla="*/ 35118 h 122808"/>
              <a:gd name="connsiteX1" fmla="*/ 100853 w 148048"/>
              <a:gd name="connsiteY1" fmla="*/ 1500 h 122808"/>
              <a:gd name="connsiteX2" fmla="*/ 147917 w 148048"/>
              <a:gd name="connsiteY2" fmla="*/ 82182 h 122808"/>
              <a:gd name="connsiteX3" fmla="*/ 87406 w 148048"/>
              <a:gd name="connsiteY3" fmla="*/ 122524 h 122808"/>
              <a:gd name="connsiteX4" fmla="*/ 0 w 148048"/>
              <a:gd name="connsiteY4" fmla="*/ 95630 h 122808"/>
              <a:gd name="connsiteX0" fmla="*/ 13447 w 148048"/>
              <a:gd name="connsiteY0" fmla="*/ 35118 h 136113"/>
              <a:gd name="connsiteX1" fmla="*/ 100853 w 148048"/>
              <a:gd name="connsiteY1" fmla="*/ 1500 h 136113"/>
              <a:gd name="connsiteX2" fmla="*/ 147917 w 148048"/>
              <a:gd name="connsiteY2" fmla="*/ 82182 h 136113"/>
              <a:gd name="connsiteX3" fmla="*/ 87406 w 148048"/>
              <a:gd name="connsiteY3" fmla="*/ 135971 h 136113"/>
              <a:gd name="connsiteX4" fmla="*/ 0 w 148048"/>
              <a:gd name="connsiteY4" fmla="*/ 95630 h 136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048" h="136113">
                <a:moveTo>
                  <a:pt x="13447" y="35118"/>
                </a:moveTo>
                <a:cubicBezTo>
                  <a:pt x="49305" y="18309"/>
                  <a:pt x="78441" y="-6344"/>
                  <a:pt x="100853" y="1500"/>
                </a:cubicBezTo>
                <a:cubicBezTo>
                  <a:pt x="123265" y="9344"/>
                  <a:pt x="150158" y="59770"/>
                  <a:pt x="147917" y="82182"/>
                </a:cubicBezTo>
                <a:cubicBezTo>
                  <a:pt x="145676" y="104594"/>
                  <a:pt x="112059" y="133730"/>
                  <a:pt x="87406" y="135971"/>
                </a:cubicBezTo>
                <a:cubicBezTo>
                  <a:pt x="62753" y="138212"/>
                  <a:pt x="29135" y="113559"/>
                  <a:pt x="0" y="95630"/>
                </a:cubicBezTo>
              </a:path>
            </a:pathLst>
          </a:custGeom>
          <a:noFill/>
          <a:ln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Freeform 48"/>
          <p:cNvSpPr/>
          <p:nvPr/>
        </p:nvSpPr>
        <p:spPr>
          <a:xfrm rot="11207418">
            <a:off x="2310053" y="1899550"/>
            <a:ext cx="213186" cy="462734"/>
          </a:xfrm>
          <a:custGeom>
            <a:avLst/>
            <a:gdLst>
              <a:gd name="connsiteX0" fmla="*/ 80683 w 215153"/>
              <a:gd name="connsiteY0" fmla="*/ 28411 h 116370"/>
              <a:gd name="connsiteX1" fmla="*/ 174812 w 215153"/>
              <a:gd name="connsiteY1" fmla="*/ 1517 h 116370"/>
              <a:gd name="connsiteX2" fmla="*/ 215153 w 215153"/>
              <a:gd name="connsiteY2" fmla="*/ 68752 h 116370"/>
              <a:gd name="connsiteX3" fmla="*/ 174812 w 215153"/>
              <a:gd name="connsiteY3" fmla="*/ 115817 h 116370"/>
              <a:gd name="connsiteX4" fmla="*/ 87406 w 215153"/>
              <a:gd name="connsiteY4" fmla="*/ 88923 h 116370"/>
              <a:gd name="connsiteX5" fmla="*/ 0 w 215153"/>
              <a:gd name="connsiteY5" fmla="*/ 8241 h 116370"/>
              <a:gd name="connsiteX0" fmla="*/ 80683 w 215315"/>
              <a:gd name="connsiteY0" fmla="*/ 54485 h 142444"/>
              <a:gd name="connsiteX1" fmla="*/ 161365 w 215315"/>
              <a:gd name="connsiteY1" fmla="*/ 697 h 142444"/>
              <a:gd name="connsiteX2" fmla="*/ 215153 w 215315"/>
              <a:gd name="connsiteY2" fmla="*/ 94826 h 142444"/>
              <a:gd name="connsiteX3" fmla="*/ 174812 w 215315"/>
              <a:gd name="connsiteY3" fmla="*/ 141891 h 142444"/>
              <a:gd name="connsiteX4" fmla="*/ 87406 w 215315"/>
              <a:gd name="connsiteY4" fmla="*/ 114997 h 142444"/>
              <a:gd name="connsiteX5" fmla="*/ 0 w 215315"/>
              <a:gd name="connsiteY5" fmla="*/ 34315 h 142444"/>
              <a:gd name="connsiteX0" fmla="*/ 94130 w 215315"/>
              <a:gd name="connsiteY0" fmla="*/ 30016 h 144869"/>
              <a:gd name="connsiteX1" fmla="*/ 161365 w 215315"/>
              <a:gd name="connsiteY1" fmla="*/ 3122 h 144869"/>
              <a:gd name="connsiteX2" fmla="*/ 215153 w 215315"/>
              <a:gd name="connsiteY2" fmla="*/ 97251 h 144869"/>
              <a:gd name="connsiteX3" fmla="*/ 174812 w 215315"/>
              <a:gd name="connsiteY3" fmla="*/ 144316 h 144869"/>
              <a:gd name="connsiteX4" fmla="*/ 87406 w 215315"/>
              <a:gd name="connsiteY4" fmla="*/ 117422 h 144869"/>
              <a:gd name="connsiteX5" fmla="*/ 0 w 215315"/>
              <a:gd name="connsiteY5" fmla="*/ 36740 h 144869"/>
              <a:gd name="connsiteX0" fmla="*/ 6724 w 127909"/>
              <a:gd name="connsiteY0" fmla="*/ 30016 h 144869"/>
              <a:gd name="connsiteX1" fmla="*/ 73959 w 127909"/>
              <a:gd name="connsiteY1" fmla="*/ 3122 h 144869"/>
              <a:gd name="connsiteX2" fmla="*/ 127747 w 127909"/>
              <a:gd name="connsiteY2" fmla="*/ 97251 h 144869"/>
              <a:gd name="connsiteX3" fmla="*/ 87406 w 127909"/>
              <a:gd name="connsiteY3" fmla="*/ 144316 h 144869"/>
              <a:gd name="connsiteX4" fmla="*/ 0 w 127909"/>
              <a:gd name="connsiteY4" fmla="*/ 117422 h 144869"/>
              <a:gd name="connsiteX0" fmla="*/ 13447 w 127909"/>
              <a:gd name="connsiteY0" fmla="*/ 54486 h 142445"/>
              <a:gd name="connsiteX1" fmla="*/ 73959 w 127909"/>
              <a:gd name="connsiteY1" fmla="*/ 698 h 142445"/>
              <a:gd name="connsiteX2" fmla="*/ 127747 w 127909"/>
              <a:gd name="connsiteY2" fmla="*/ 94827 h 142445"/>
              <a:gd name="connsiteX3" fmla="*/ 87406 w 127909"/>
              <a:gd name="connsiteY3" fmla="*/ 141892 h 142445"/>
              <a:gd name="connsiteX4" fmla="*/ 0 w 127909"/>
              <a:gd name="connsiteY4" fmla="*/ 114998 h 142445"/>
              <a:gd name="connsiteX0" fmla="*/ 13447 w 128055"/>
              <a:gd name="connsiteY0" fmla="*/ 34796 h 122755"/>
              <a:gd name="connsiteX1" fmla="*/ 100853 w 128055"/>
              <a:gd name="connsiteY1" fmla="*/ 1178 h 122755"/>
              <a:gd name="connsiteX2" fmla="*/ 127747 w 128055"/>
              <a:gd name="connsiteY2" fmla="*/ 75137 h 122755"/>
              <a:gd name="connsiteX3" fmla="*/ 87406 w 128055"/>
              <a:gd name="connsiteY3" fmla="*/ 122202 h 122755"/>
              <a:gd name="connsiteX4" fmla="*/ 0 w 128055"/>
              <a:gd name="connsiteY4" fmla="*/ 95308 h 122755"/>
              <a:gd name="connsiteX0" fmla="*/ 13447 w 148048"/>
              <a:gd name="connsiteY0" fmla="*/ 35118 h 122808"/>
              <a:gd name="connsiteX1" fmla="*/ 100853 w 148048"/>
              <a:gd name="connsiteY1" fmla="*/ 1500 h 122808"/>
              <a:gd name="connsiteX2" fmla="*/ 147917 w 148048"/>
              <a:gd name="connsiteY2" fmla="*/ 82182 h 122808"/>
              <a:gd name="connsiteX3" fmla="*/ 87406 w 148048"/>
              <a:gd name="connsiteY3" fmla="*/ 122524 h 122808"/>
              <a:gd name="connsiteX4" fmla="*/ 0 w 148048"/>
              <a:gd name="connsiteY4" fmla="*/ 95630 h 122808"/>
              <a:gd name="connsiteX0" fmla="*/ 13447 w 148048"/>
              <a:gd name="connsiteY0" fmla="*/ 35118 h 136113"/>
              <a:gd name="connsiteX1" fmla="*/ 100853 w 148048"/>
              <a:gd name="connsiteY1" fmla="*/ 1500 h 136113"/>
              <a:gd name="connsiteX2" fmla="*/ 147917 w 148048"/>
              <a:gd name="connsiteY2" fmla="*/ 82182 h 136113"/>
              <a:gd name="connsiteX3" fmla="*/ 87406 w 148048"/>
              <a:gd name="connsiteY3" fmla="*/ 135971 h 136113"/>
              <a:gd name="connsiteX4" fmla="*/ 0 w 148048"/>
              <a:gd name="connsiteY4" fmla="*/ 95630 h 136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048" h="136113">
                <a:moveTo>
                  <a:pt x="13447" y="35118"/>
                </a:moveTo>
                <a:cubicBezTo>
                  <a:pt x="49305" y="18309"/>
                  <a:pt x="78441" y="-6344"/>
                  <a:pt x="100853" y="1500"/>
                </a:cubicBezTo>
                <a:cubicBezTo>
                  <a:pt x="123265" y="9344"/>
                  <a:pt x="150158" y="59770"/>
                  <a:pt x="147917" y="82182"/>
                </a:cubicBezTo>
                <a:cubicBezTo>
                  <a:pt x="145676" y="104594"/>
                  <a:pt x="112059" y="133730"/>
                  <a:pt x="87406" y="135971"/>
                </a:cubicBezTo>
                <a:cubicBezTo>
                  <a:pt x="62753" y="138212"/>
                  <a:pt x="29135" y="113559"/>
                  <a:pt x="0" y="95630"/>
                </a:cubicBezTo>
              </a:path>
            </a:pathLst>
          </a:custGeom>
          <a:noFill/>
          <a:ln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Box 10"/>
          <p:cNvSpPr txBox="1"/>
          <p:nvPr/>
        </p:nvSpPr>
        <p:spPr>
          <a:xfrm>
            <a:off x="2846542" y="1024362"/>
            <a:ext cx="3243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fusion amplification factor =10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3344333" y="4901453"/>
            <a:ext cx="8366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</a:t>
            </a:r>
            <a:r>
              <a:rPr lang="de-DE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exhaust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developed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tested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DE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smaller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device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ASDEX Upgrade:</a:t>
            </a:r>
          </a:p>
          <a:p>
            <a:r>
              <a:rPr lang="de-DE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power/</a:t>
            </a:r>
            <a:r>
              <a:rPr lang="de-DE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radius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scaling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parameter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similar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edge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parameters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cxnSp>
        <p:nvCxnSpPr>
          <p:cNvPr id="26" name="Gerade Verbindung mit Pfeil 25"/>
          <p:cNvCxnSpPr/>
          <p:nvPr/>
        </p:nvCxnSpPr>
        <p:spPr>
          <a:xfrm flipH="1">
            <a:off x="2028875" y="4233333"/>
            <a:ext cx="886383" cy="16086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26"/>
          <p:cNvSpPr txBox="1"/>
          <p:nvPr/>
        </p:nvSpPr>
        <p:spPr>
          <a:xfrm>
            <a:off x="3015885" y="4028069"/>
            <a:ext cx="1829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0000FF"/>
                </a:solidFill>
              </a:rPr>
              <a:t>divertor</a:t>
            </a:r>
            <a:r>
              <a:rPr lang="de-DE" dirty="0">
                <a:solidFill>
                  <a:srgbClr val="0000FF"/>
                </a:solidFill>
              </a:rPr>
              <a:t> </a:t>
            </a:r>
            <a:r>
              <a:rPr lang="de-DE" dirty="0" err="1">
                <a:solidFill>
                  <a:srgbClr val="0000FF"/>
                </a:solidFill>
              </a:rPr>
              <a:t>radiation</a:t>
            </a:r>
            <a:endParaRPr lang="de-DE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5803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Tungsten </a:t>
            </a:r>
            <a:r>
              <a:rPr lang="de-DE" dirty="0" err="1"/>
              <a:t>divertor</a:t>
            </a:r>
            <a:r>
              <a:rPr lang="de-DE" dirty="0"/>
              <a:t> </a:t>
            </a:r>
            <a:r>
              <a:rPr lang="de-DE" dirty="0" err="1"/>
              <a:t>erosion</a:t>
            </a:r>
            <a:r>
              <a:rPr lang="de-DE" dirty="0"/>
              <a:t> </a:t>
            </a:r>
            <a:r>
              <a:rPr lang="de-DE" dirty="0" err="1"/>
              <a:t>switched</a:t>
            </a:r>
            <a:r>
              <a:rPr lang="de-DE" dirty="0"/>
              <a:t> off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nitrogen</a:t>
            </a:r>
            <a:r>
              <a:rPr lang="de-DE" dirty="0"/>
              <a:t> </a:t>
            </a:r>
            <a:r>
              <a:rPr lang="de-DE" dirty="0" err="1"/>
              <a:t>seeding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DPG SKM21 -  28.9.2021 – Thomas </a:t>
            </a:r>
            <a:r>
              <a:rPr lang="en-US" dirty="0" err="1"/>
              <a:t>Pütterich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13</a:t>
            </a:fld>
            <a:endParaRPr lang="de-DE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1183747"/>
            <a:ext cx="5576532" cy="5030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7179733" y="4521201"/>
            <a:ext cx="3874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W </a:t>
            </a:r>
            <a:r>
              <a:rPr lang="de-DE" dirty="0" err="1"/>
              <a:t>erosion</a:t>
            </a:r>
            <a:r>
              <a:rPr lang="de-DE" dirty="0"/>
              <a:t> </a:t>
            </a:r>
            <a:r>
              <a:rPr lang="de-DE" dirty="0" err="1"/>
              <a:t>switched</a:t>
            </a:r>
            <a:r>
              <a:rPr lang="de-DE" dirty="0"/>
              <a:t> off </a:t>
            </a:r>
            <a:r>
              <a:rPr lang="de-DE" dirty="0" err="1"/>
              <a:t>when</a:t>
            </a:r>
            <a:r>
              <a:rPr lang="de-DE" dirty="0"/>
              <a:t> </a:t>
            </a:r>
            <a:r>
              <a:rPr lang="de-DE" dirty="0" err="1"/>
              <a:t>T</a:t>
            </a:r>
            <a:r>
              <a:rPr lang="de-DE" baseline="-25000" dirty="0" err="1"/>
              <a:t>e</a:t>
            </a:r>
            <a:r>
              <a:rPr lang="de-DE" dirty="0"/>
              <a:t> &lt; 4 eV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7179733" y="5393267"/>
            <a:ext cx="4215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00FF"/>
                </a:solidFill>
              </a:rPr>
              <a:t>Note </a:t>
            </a:r>
            <a:r>
              <a:rPr lang="de-DE" dirty="0" err="1">
                <a:solidFill>
                  <a:srgbClr val="0000FF"/>
                </a:solidFill>
              </a:rPr>
              <a:t>that</a:t>
            </a:r>
            <a:r>
              <a:rPr lang="de-DE" dirty="0">
                <a:solidFill>
                  <a:srgbClr val="0000FF"/>
                </a:solidFill>
              </a:rPr>
              <a:t> a high </a:t>
            </a:r>
            <a:r>
              <a:rPr lang="de-DE" dirty="0" err="1">
                <a:solidFill>
                  <a:srgbClr val="0000FF"/>
                </a:solidFill>
              </a:rPr>
              <a:t>plasma</a:t>
            </a:r>
            <a:r>
              <a:rPr lang="de-DE" dirty="0">
                <a:solidFill>
                  <a:srgbClr val="0000FF"/>
                </a:solidFill>
              </a:rPr>
              <a:t> </a:t>
            </a:r>
            <a:r>
              <a:rPr lang="de-DE" dirty="0" err="1">
                <a:solidFill>
                  <a:srgbClr val="0000FF"/>
                </a:solidFill>
              </a:rPr>
              <a:t>density</a:t>
            </a:r>
            <a:r>
              <a:rPr lang="de-DE" dirty="0">
                <a:solidFill>
                  <a:srgbClr val="0000FF"/>
                </a:solidFill>
              </a:rPr>
              <a:t> </a:t>
            </a:r>
            <a:r>
              <a:rPr lang="de-DE" dirty="0" err="1">
                <a:solidFill>
                  <a:srgbClr val="0000FF"/>
                </a:solidFill>
              </a:rPr>
              <a:t>is</a:t>
            </a:r>
            <a:r>
              <a:rPr lang="de-DE" dirty="0">
                <a:solidFill>
                  <a:srgbClr val="0000FF"/>
                </a:solidFill>
              </a:rPr>
              <a:t> </a:t>
            </a:r>
            <a:r>
              <a:rPr lang="de-DE" dirty="0" err="1">
                <a:solidFill>
                  <a:srgbClr val="0000FF"/>
                </a:solidFill>
              </a:rPr>
              <a:t>required</a:t>
            </a:r>
            <a:endParaRPr lang="de-DE" dirty="0">
              <a:solidFill>
                <a:srgbClr val="0000FF"/>
              </a:solidFill>
            </a:endParaRPr>
          </a:p>
          <a:p>
            <a:r>
              <a:rPr lang="de-DE" dirty="0" err="1">
                <a:solidFill>
                  <a:srgbClr val="0000FF"/>
                </a:solidFill>
              </a:rPr>
              <a:t>to</a:t>
            </a:r>
            <a:r>
              <a:rPr lang="de-DE" dirty="0">
                <a:solidFill>
                  <a:srgbClr val="0000FF"/>
                </a:solidFill>
              </a:rPr>
              <a:t> </a:t>
            </a:r>
            <a:r>
              <a:rPr lang="de-DE" dirty="0" err="1">
                <a:solidFill>
                  <a:srgbClr val="0000FF"/>
                </a:solidFill>
              </a:rPr>
              <a:t>for</a:t>
            </a:r>
            <a:r>
              <a:rPr lang="de-DE" dirty="0">
                <a:solidFill>
                  <a:srgbClr val="0000FF"/>
                </a:solidFill>
              </a:rPr>
              <a:t> </a:t>
            </a:r>
            <a:r>
              <a:rPr lang="de-DE" dirty="0" err="1">
                <a:solidFill>
                  <a:srgbClr val="0000FF"/>
                </a:solidFill>
              </a:rPr>
              <a:t>efficient</a:t>
            </a:r>
            <a:r>
              <a:rPr lang="de-DE" dirty="0">
                <a:solidFill>
                  <a:srgbClr val="0000FF"/>
                </a:solidFill>
              </a:rPr>
              <a:t> </a:t>
            </a:r>
            <a:r>
              <a:rPr lang="de-DE" dirty="0" err="1">
                <a:solidFill>
                  <a:srgbClr val="0000FF"/>
                </a:solidFill>
              </a:rPr>
              <a:t>divertor</a:t>
            </a:r>
            <a:r>
              <a:rPr lang="de-DE" dirty="0">
                <a:solidFill>
                  <a:srgbClr val="0000FF"/>
                </a:solidFill>
              </a:rPr>
              <a:t> </a:t>
            </a:r>
            <a:r>
              <a:rPr lang="de-DE" dirty="0" err="1">
                <a:solidFill>
                  <a:srgbClr val="0000FF"/>
                </a:solidFill>
              </a:rPr>
              <a:t>cooling</a:t>
            </a:r>
            <a:endParaRPr lang="de-DE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9148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Video: </a:t>
            </a:r>
            <a:r>
              <a:rPr lang="de-DE" dirty="0" err="1"/>
              <a:t>effect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nitrogen</a:t>
            </a:r>
            <a:r>
              <a:rPr lang="de-DE" dirty="0"/>
              <a:t> </a:t>
            </a:r>
            <a:r>
              <a:rPr lang="de-DE" dirty="0" err="1"/>
              <a:t>seeding</a:t>
            </a:r>
            <a:r>
              <a:rPr lang="de-DE" dirty="0"/>
              <a:t> on </a:t>
            </a:r>
            <a:r>
              <a:rPr lang="de-DE" dirty="0" err="1"/>
              <a:t>divertor</a:t>
            </a:r>
            <a:r>
              <a:rPr lang="de-DE" dirty="0"/>
              <a:t> </a:t>
            </a:r>
            <a:r>
              <a:rPr lang="de-DE" dirty="0" err="1"/>
              <a:t>heat</a:t>
            </a:r>
            <a:r>
              <a:rPr lang="de-DE" dirty="0"/>
              <a:t> </a:t>
            </a:r>
            <a:r>
              <a:rPr lang="de-DE" dirty="0" err="1"/>
              <a:t>load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DPG SKM21 -  28.9.2021 – Thomas </a:t>
            </a:r>
            <a:r>
              <a:rPr lang="en-US" dirty="0" err="1"/>
              <a:t>Pütterich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14</a:t>
            </a:fld>
            <a:endParaRPr lang="de-DE" dirty="0"/>
          </a:p>
        </p:txBody>
      </p:sp>
      <p:pic>
        <p:nvPicPr>
          <p:cNvPr id="6" name="23223_and_25367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1672" y="1211156"/>
            <a:ext cx="6051479" cy="453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359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Power </a:t>
            </a:r>
            <a:r>
              <a:rPr lang="de-DE" dirty="0" err="1"/>
              <a:t>balance</a:t>
            </a:r>
            <a:r>
              <a:rPr lang="de-DE" dirty="0"/>
              <a:t> in a </a:t>
            </a:r>
            <a:r>
              <a:rPr lang="de-DE" dirty="0" err="1"/>
              <a:t>reactor</a:t>
            </a:r>
            <a:r>
              <a:rPr lang="de-DE" dirty="0"/>
              <a:t>: </a:t>
            </a:r>
            <a:r>
              <a:rPr lang="de-DE" dirty="0" err="1"/>
              <a:t>need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outer</a:t>
            </a:r>
            <a:r>
              <a:rPr lang="de-DE" dirty="0"/>
              <a:t> </a:t>
            </a:r>
            <a:r>
              <a:rPr lang="de-DE" dirty="0" err="1"/>
              <a:t>core</a:t>
            </a:r>
            <a:r>
              <a:rPr lang="de-DE" dirty="0"/>
              <a:t> </a:t>
            </a:r>
            <a:r>
              <a:rPr lang="de-DE" dirty="0" err="1"/>
              <a:t>radiation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DPG SKM21 -  28.9.2021 – Thomas </a:t>
            </a:r>
            <a:r>
              <a:rPr lang="en-US" dirty="0" err="1"/>
              <a:t>Pütterich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15</a:t>
            </a:fld>
            <a:endParaRPr lang="de-DE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6"/>
          <a:stretch/>
        </p:blipFill>
        <p:spPr bwMode="auto">
          <a:xfrm>
            <a:off x="701443" y="999081"/>
            <a:ext cx="2390642" cy="4029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Pfeil nach rechts 10"/>
          <p:cNvSpPr/>
          <p:nvPr/>
        </p:nvSpPr>
        <p:spPr>
          <a:xfrm>
            <a:off x="247138" y="2110446"/>
            <a:ext cx="1095935" cy="95280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 MW</a:t>
            </a:r>
          </a:p>
        </p:txBody>
      </p:sp>
      <p:cxnSp>
        <p:nvCxnSpPr>
          <p:cNvPr id="8" name="Straight Arrow Connector 25"/>
          <p:cNvCxnSpPr/>
          <p:nvPr/>
        </p:nvCxnSpPr>
        <p:spPr>
          <a:xfrm>
            <a:off x="2371773" y="2923993"/>
            <a:ext cx="571500" cy="739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26"/>
          <p:cNvCxnSpPr/>
          <p:nvPr/>
        </p:nvCxnSpPr>
        <p:spPr>
          <a:xfrm>
            <a:off x="2510726" y="2679704"/>
            <a:ext cx="809065" cy="19050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28"/>
          <p:cNvCxnSpPr/>
          <p:nvPr/>
        </p:nvCxnSpPr>
        <p:spPr>
          <a:xfrm flipV="1">
            <a:off x="2499520" y="1969253"/>
            <a:ext cx="658906" cy="3832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30"/>
          <p:cNvCxnSpPr/>
          <p:nvPr/>
        </p:nvCxnSpPr>
        <p:spPr>
          <a:xfrm flipV="1">
            <a:off x="2324709" y="1263282"/>
            <a:ext cx="410135" cy="9412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32"/>
          <p:cNvCxnSpPr/>
          <p:nvPr/>
        </p:nvCxnSpPr>
        <p:spPr>
          <a:xfrm flipH="1" flipV="1">
            <a:off x="1531332" y="1007787"/>
            <a:ext cx="562535" cy="124833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33"/>
          <p:cNvCxnSpPr/>
          <p:nvPr/>
        </p:nvCxnSpPr>
        <p:spPr>
          <a:xfrm flipH="1" flipV="1">
            <a:off x="993450" y="1962529"/>
            <a:ext cx="968189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35"/>
          <p:cNvCxnSpPr/>
          <p:nvPr/>
        </p:nvCxnSpPr>
        <p:spPr>
          <a:xfrm flipH="1">
            <a:off x="751403" y="2681946"/>
            <a:ext cx="1190064" cy="18153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36"/>
          <p:cNvCxnSpPr/>
          <p:nvPr/>
        </p:nvCxnSpPr>
        <p:spPr>
          <a:xfrm flipH="1">
            <a:off x="1060685" y="2883652"/>
            <a:ext cx="968190" cy="79337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37"/>
          <p:cNvCxnSpPr/>
          <p:nvPr/>
        </p:nvCxnSpPr>
        <p:spPr>
          <a:xfrm flipH="1">
            <a:off x="1753209" y="2964334"/>
            <a:ext cx="430305" cy="207084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40"/>
          <p:cNvSpPr txBox="1"/>
          <p:nvPr/>
        </p:nvSpPr>
        <p:spPr>
          <a:xfrm>
            <a:off x="1652355" y="2339045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2000 MW</a:t>
            </a:r>
            <a:endParaRPr lang="de-DE" sz="2000" b="1" dirty="0"/>
          </a:p>
        </p:txBody>
      </p:sp>
      <p:sp>
        <p:nvSpPr>
          <p:cNvPr id="18" name="TextBox 41"/>
          <p:cNvSpPr txBox="1"/>
          <p:nvPr/>
        </p:nvSpPr>
        <p:spPr>
          <a:xfrm>
            <a:off x="6573121" y="1505661"/>
            <a:ext cx="502621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1600 MW leave as neutrons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converted to heat in the blanket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400 MW heat plasma (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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particles)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80 MW for control, current drive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480 MW have to be transmitted to cooling system: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360 MW core radiation, 120 MW to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divertor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Freeform 20"/>
          <p:cNvSpPr/>
          <p:nvPr/>
        </p:nvSpPr>
        <p:spPr>
          <a:xfrm>
            <a:off x="2190238" y="2648329"/>
            <a:ext cx="201705" cy="463923"/>
          </a:xfrm>
          <a:custGeom>
            <a:avLst/>
            <a:gdLst>
              <a:gd name="connsiteX0" fmla="*/ 80683 w 215153"/>
              <a:gd name="connsiteY0" fmla="*/ 28411 h 116370"/>
              <a:gd name="connsiteX1" fmla="*/ 174812 w 215153"/>
              <a:gd name="connsiteY1" fmla="*/ 1517 h 116370"/>
              <a:gd name="connsiteX2" fmla="*/ 215153 w 215153"/>
              <a:gd name="connsiteY2" fmla="*/ 68752 h 116370"/>
              <a:gd name="connsiteX3" fmla="*/ 174812 w 215153"/>
              <a:gd name="connsiteY3" fmla="*/ 115817 h 116370"/>
              <a:gd name="connsiteX4" fmla="*/ 87406 w 215153"/>
              <a:gd name="connsiteY4" fmla="*/ 88923 h 116370"/>
              <a:gd name="connsiteX5" fmla="*/ 0 w 215153"/>
              <a:gd name="connsiteY5" fmla="*/ 8241 h 116370"/>
              <a:gd name="connsiteX0" fmla="*/ 80683 w 215315"/>
              <a:gd name="connsiteY0" fmla="*/ 54485 h 142444"/>
              <a:gd name="connsiteX1" fmla="*/ 161365 w 215315"/>
              <a:gd name="connsiteY1" fmla="*/ 697 h 142444"/>
              <a:gd name="connsiteX2" fmla="*/ 215153 w 215315"/>
              <a:gd name="connsiteY2" fmla="*/ 94826 h 142444"/>
              <a:gd name="connsiteX3" fmla="*/ 174812 w 215315"/>
              <a:gd name="connsiteY3" fmla="*/ 141891 h 142444"/>
              <a:gd name="connsiteX4" fmla="*/ 87406 w 215315"/>
              <a:gd name="connsiteY4" fmla="*/ 114997 h 142444"/>
              <a:gd name="connsiteX5" fmla="*/ 0 w 215315"/>
              <a:gd name="connsiteY5" fmla="*/ 34315 h 142444"/>
              <a:gd name="connsiteX0" fmla="*/ 94130 w 215315"/>
              <a:gd name="connsiteY0" fmla="*/ 30016 h 144869"/>
              <a:gd name="connsiteX1" fmla="*/ 161365 w 215315"/>
              <a:gd name="connsiteY1" fmla="*/ 3122 h 144869"/>
              <a:gd name="connsiteX2" fmla="*/ 215153 w 215315"/>
              <a:gd name="connsiteY2" fmla="*/ 97251 h 144869"/>
              <a:gd name="connsiteX3" fmla="*/ 174812 w 215315"/>
              <a:gd name="connsiteY3" fmla="*/ 144316 h 144869"/>
              <a:gd name="connsiteX4" fmla="*/ 87406 w 215315"/>
              <a:gd name="connsiteY4" fmla="*/ 117422 h 144869"/>
              <a:gd name="connsiteX5" fmla="*/ 0 w 215315"/>
              <a:gd name="connsiteY5" fmla="*/ 36740 h 144869"/>
              <a:gd name="connsiteX0" fmla="*/ 6724 w 127909"/>
              <a:gd name="connsiteY0" fmla="*/ 30016 h 144869"/>
              <a:gd name="connsiteX1" fmla="*/ 73959 w 127909"/>
              <a:gd name="connsiteY1" fmla="*/ 3122 h 144869"/>
              <a:gd name="connsiteX2" fmla="*/ 127747 w 127909"/>
              <a:gd name="connsiteY2" fmla="*/ 97251 h 144869"/>
              <a:gd name="connsiteX3" fmla="*/ 87406 w 127909"/>
              <a:gd name="connsiteY3" fmla="*/ 144316 h 144869"/>
              <a:gd name="connsiteX4" fmla="*/ 0 w 127909"/>
              <a:gd name="connsiteY4" fmla="*/ 117422 h 144869"/>
              <a:gd name="connsiteX0" fmla="*/ 13447 w 127909"/>
              <a:gd name="connsiteY0" fmla="*/ 54486 h 142445"/>
              <a:gd name="connsiteX1" fmla="*/ 73959 w 127909"/>
              <a:gd name="connsiteY1" fmla="*/ 698 h 142445"/>
              <a:gd name="connsiteX2" fmla="*/ 127747 w 127909"/>
              <a:gd name="connsiteY2" fmla="*/ 94827 h 142445"/>
              <a:gd name="connsiteX3" fmla="*/ 87406 w 127909"/>
              <a:gd name="connsiteY3" fmla="*/ 141892 h 142445"/>
              <a:gd name="connsiteX4" fmla="*/ 0 w 127909"/>
              <a:gd name="connsiteY4" fmla="*/ 114998 h 142445"/>
              <a:gd name="connsiteX0" fmla="*/ 13447 w 128055"/>
              <a:gd name="connsiteY0" fmla="*/ 34796 h 122755"/>
              <a:gd name="connsiteX1" fmla="*/ 100853 w 128055"/>
              <a:gd name="connsiteY1" fmla="*/ 1178 h 122755"/>
              <a:gd name="connsiteX2" fmla="*/ 127747 w 128055"/>
              <a:gd name="connsiteY2" fmla="*/ 75137 h 122755"/>
              <a:gd name="connsiteX3" fmla="*/ 87406 w 128055"/>
              <a:gd name="connsiteY3" fmla="*/ 122202 h 122755"/>
              <a:gd name="connsiteX4" fmla="*/ 0 w 128055"/>
              <a:gd name="connsiteY4" fmla="*/ 95308 h 122755"/>
              <a:gd name="connsiteX0" fmla="*/ 13447 w 148048"/>
              <a:gd name="connsiteY0" fmla="*/ 35118 h 122808"/>
              <a:gd name="connsiteX1" fmla="*/ 100853 w 148048"/>
              <a:gd name="connsiteY1" fmla="*/ 1500 h 122808"/>
              <a:gd name="connsiteX2" fmla="*/ 147917 w 148048"/>
              <a:gd name="connsiteY2" fmla="*/ 82182 h 122808"/>
              <a:gd name="connsiteX3" fmla="*/ 87406 w 148048"/>
              <a:gd name="connsiteY3" fmla="*/ 122524 h 122808"/>
              <a:gd name="connsiteX4" fmla="*/ 0 w 148048"/>
              <a:gd name="connsiteY4" fmla="*/ 95630 h 122808"/>
              <a:gd name="connsiteX0" fmla="*/ 13447 w 148048"/>
              <a:gd name="connsiteY0" fmla="*/ 35118 h 136113"/>
              <a:gd name="connsiteX1" fmla="*/ 100853 w 148048"/>
              <a:gd name="connsiteY1" fmla="*/ 1500 h 136113"/>
              <a:gd name="connsiteX2" fmla="*/ 147917 w 148048"/>
              <a:gd name="connsiteY2" fmla="*/ 82182 h 136113"/>
              <a:gd name="connsiteX3" fmla="*/ 87406 w 148048"/>
              <a:gd name="connsiteY3" fmla="*/ 135971 h 136113"/>
              <a:gd name="connsiteX4" fmla="*/ 0 w 148048"/>
              <a:gd name="connsiteY4" fmla="*/ 95630 h 136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048" h="136113">
                <a:moveTo>
                  <a:pt x="13447" y="35118"/>
                </a:moveTo>
                <a:cubicBezTo>
                  <a:pt x="49305" y="18309"/>
                  <a:pt x="78441" y="-6344"/>
                  <a:pt x="100853" y="1500"/>
                </a:cubicBezTo>
                <a:cubicBezTo>
                  <a:pt x="123265" y="9344"/>
                  <a:pt x="150158" y="59770"/>
                  <a:pt x="147917" y="82182"/>
                </a:cubicBezTo>
                <a:cubicBezTo>
                  <a:pt x="145676" y="104594"/>
                  <a:pt x="112059" y="133730"/>
                  <a:pt x="87406" y="135971"/>
                </a:cubicBezTo>
                <a:cubicBezTo>
                  <a:pt x="62753" y="138212"/>
                  <a:pt x="29135" y="113559"/>
                  <a:pt x="0" y="95630"/>
                </a:cubicBezTo>
              </a:path>
            </a:pathLst>
          </a:custGeom>
          <a:noFill/>
          <a:ln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Freeform 46"/>
          <p:cNvSpPr/>
          <p:nvPr/>
        </p:nvSpPr>
        <p:spPr>
          <a:xfrm rot="3175128">
            <a:off x="1845099" y="2619194"/>
            <a:ext cx="201705" cy="463923"/>
          </a:xfrm>
          <a:custGeom>
            <a:avLst/>
            <a:gdLst>
              <a:gd name="connsiteX0" fmla="*/ 80683 w 215153"/>
              <a:gd name="connsiteY0" fmla="*/ 28411 h 116370"/>
              <a:gd name="connsiteX1" fmla="*/ 174812 w 215153"/>
              <a:gd name="connsiteY1" fmla="*/ 1517 h 116370"/>
              <a:gd name="connsiteX2" fmla="*/ 215153 w 215153"/>
              <a:gd name="connsiteY2" fmla="*/ 68752 h 116370"/>
              <a:gd name="connsiteX3" fmla="*/ 174812 w 215153"/>
              <a:gd name="connsiteY3" fmla="*/ 115817 h 116370"/>
              <a:gd name="connsiteX4" fmla="*/ 87406 w 215153"/>
              <a:gd name="connsiteY4" fmla="*/ 88923 h 116370"/>
              <a:gd name="connsiteX5" fmla="*/ 0 w 215153"/>
              <a:gd name="connsiteY5" fmla="*/ 8241 h 116370"/>
              <a:gd name="connsiteX0" fmla="*/ 80683 w 215315"/>
              <a:gd name="connsiteY0" fmla="*/ 54485 h 142444"/>
              <a:gd name="connsiteX1" fmla="*/ 161365 w 215315"/>
              <a:gd name="connsiteY1" fmla="*/ 697 h 142444"/>
              <a:gd name="connsiteX2" fmla="*/ 215153 w 215315"/>
              <a:gd name="connsiteY2" fmla="*/ 94826 h 142444"/>
              <a:gd name="connsiteX3" fmla="*/ 174812 w 215315"/>
              <a:gd name="connsiteY3" fmla="*/ 141891 h 142444"/>
              <a:gd name="connsiteX4" fmla="*/ 87406 w 215315"/>
              <a:gd name="connsiteY4" fmla="*/ 114997 h 142444"/>
              <a:gd name="connsiteX5" fmla="*/ 0 w 215315"/>
              <a:gd name="connsiteY5" fmla="*/ 34315 h 142444"/>
              <a:gd name="connsiteX0" fmla="*/ 94130 w 215315"/>
              <a:gd name="connsiteY0" fmla="*/ 30016 h 144869"/>
              <a:gd name="connsiteX1" fmla="*/ 161365 w 215315"/>
              <a:gd name="connsiteY1" fmla="*/ 3122 h 144869"/>
              <a:gd name="connsiteX2" fmla="*/ 215153 w 215315"/>
              <a:gd name="connsiteY2" fmla="*/ 97251 h 144869"/>
              <a:gd name="connsiteX3" fmla="*/ 174812 w 215315"/>
              <a:gd name="connsiteY3" fmla="*/ 144316 h 144869"/>
              <a:gd name="connsiteX4" fmla="*/ 87406 w 215315"/>
              <a:gd name="connsiteY4" fmla="*/ 117422 h 144869"/>
              <a:gd name="connsiteX5" fmla="*/ 0 w 215315"/>
              <a:gd name="connsiteY5" fmla="*/ 36740 h 144869"/>
              <a:gd name="connsiteX0" fmla="*/ 6724 w 127909"/>
              <a:gd name="connsiteY0" fmla="*/ 30016 h 144869"/>
              <a:gd name="connsiteX1" fmla="*/ 73959 w 127909"/>
              <a:gd name="connsiteY1" fmla="*/ 3122 h 144869"/>
              <a:gd name="connsiteX2" fmla="*/ 127747 w 127909"/>
              <a:gd name="connsiteY2" fmla="*/ 97251 h 144869"/>
              <a:gd name="connsiteX3" fmla="*/ 87406 w 127909"/>
              <a:gd name="connsiteY3" fmla="*/ 144316 h 144869"/>
              <a:gd name="connsiteX4" fmla="*/ 0 w 127909"/>
              <a:gd name="connsiteY4" fmla="*/ 117422 h 144869"/>
              <a:gd name="connsiteX0" fmla="*/ 13447 w 127909"/>
              <a:gd name="connsiteY0" fmla="*/ 54486 h 142445"/>
              <a:gd name="connsiteX1" fmla="*/ 73959 w 127909"/>
              <a:gd name="connsiteY1" fmla="*/ 698 h 142445"/>
              <a:gd name="connsiteX2" fmla="*/ 127747 w 127909"/>
              <a:gd name="connsiteY2" fmla="*/ 94827 h 142445"/>
              <a:gd name="connsiteX3" fmla="*/ 87406 w 127909"/>
              <a:gd name="connsiteY3" fmla="*/ 141892 h 142445"/>
              <a:gd name="connsiteX4" fmla="*/ 0 w 127909"/>
              <a:gd name="connsiteY4" fmla="*/ 114998 h 142445"/>
              <a:gd name="connsiteX0" fmla="*/ 13447 w 128055"/>
              <a:gd name="connsiteY0" fmla="*/ 34796 h 122755"/>
              <a:gd name="connsiteX1" fmla="*/ 100853 w 128055"/>
              <a:gd name="connsiteY1" fmla="*/ 1178 h 122755"/>
              <a:gd name="connsiteX2" fmla="*/ 127747 w 128055"/>
              <a:gd name="connsiteY2" fmla="*/ 75137 h 122755"/>
              <a:gd name="connsiteX3" fmla="*/ 87406 w 128055"/>
              <a:gd name="connsiteY3" fmla="*/ 122202 h 122755"/>
              <a:gd name="connsiteX4" fmla="*/ 0 w 128055"/>
              <a:gd name="connsiteY4" fmla="*/ 95308 h 122755"/>
              <a:gd name="connsiteX0" fmla="*/ 13447 w 148048"/>
              <a:gd name="connsiteY0" fmla="*/ 35118 h 122808"/>
              <a:gd name="connsiteX1" fmla="*/ 100853 w 148048"/>
              <a:gd name="connsiteY1" fmla="*/ 1500 h 122808"/>
              <a:gd name="connsiteX2" fmla="*/ 147917 w 148048"/>
              <a:gd name="connsiteY2" fmla="*/ 82182 h 122808"/>
              <a:gd name="connsiteX3" fmla="*/ 87406 w 148048"/>
              <a:gd name="connsiteY3" fmla="*/ 122524 h 122808"/>
              <a:gd name="connsiteX4" fmla="*/ 0 w 148048"/>
              <a:gd name="connsiteY4" fmla="*/ 95630 h 122808"/>
              <a:gd name="connsiteX0" fmla="*/ 13447 w 148048"/>
              <a:gd name="connsiteY0" fmla="*/ 35118 h 136113"/>
              <a:gd name="connsiteX1" fmla="*/ 100853 w 148048"/>
              <a:gd name="connsiteY1" fmla="*/ 1500 h 136113"/>
              <a:gd name="connsiteX2" fmla="*/ 147917 w 148048"/>
              <a:gd name="connsiteY2" fmla="*/ 82182 h 136113"/>
              <a:gd name="connsiteX3" fmla="*/ 87406 w 148048"/>
              <a:gd name="connsiteY3" fmla="*/ 135971 h 136113"/>
              <a:gd name="connsiteX4" fmla="*/ 0 w 148048"/>
              <a:gd name="connsiteY4" fmla="*/ 95630 h 136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048" h="136113">
                <a:moveTo>
                  <a:pt x="13447" y="35118"/>
                </a:moveTo>
                <a:cubicBezTo>
                  <a:pt x="49305" y="18309"/>
                  <a:pt x="78441" y="-6344"/>
                  <a:pt x="100853" y="1500"/>
                </a:cubicBezTo>
                <a:cubicBezTo>
                  <a:pt x="123265" y="9344"/>
                  <a:pt x="150158" y="59770"/>
                  <a:pt x="147917" y="82182"/>
                </a:cubicBezTo>
                <a:cubicBezTo>
                  <a:pt x="145676" y="104594"/>
                  <a:pt x="112059" y="133730"/>
                  <a:pt x="87406" y="135971"/>
                </a:cubicBezTo>
                <a:cubicBezTo>
                  <a:pt x="62753" y="138212"/>
                  <a:pt x="29135" y="113559"/>
                  <a:pt x="0" y="95630"/>
                </a:cubicBezTo>
              </a:path>
            </a:pathLst>
          </a:custGeom>
          <a:noFill/>
          <a:ln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Freeform 47"/>
          <p:cNvSpPr/>
          <p:nvPr/>
        </p:nvSpPr>
        <p:spPr>
          <a:xfrm rot="9360959" flipH="1">
            <a:off x="1858021" y="1857735"/>
            <a:ext cx="225684" cy="463923"/>
          </a:xfrm>
          <a:custGeom>
            <a:avLst/>
            <a:gdLst>
              <a:gd name="connsiteX0" fmla="*/ 80683 w 215153"/>
              <a:gd name="connsiteY0" fmla="*/ 28411 h 116370"/>
              <a:gd name="connsiteX1" fmla="*/ 174812 w 215153"/>
              <a:gd name="connsiteY1" fmla="*/ 1517 h 116370"/>
              <a:gd name="connsiteX2" fmla="*/ 215153 w 215153"/>
              <a:gd name="connsiteY2" fmla="*/ 68752 h 116370"/>
              <a:gd name="connsiteX3" fmla="*/ 174812 w 215153"/>
              <a:gd name="connsiteY3" fmla="*/ 115817 h 116370"/>
              <a:gd name="connsiteX4" fmla="*/ 87406 w 215153"/>
              <a:gd name="connsiteY4" fmla="*/ 88923 h 116370"/>
              <a:gd name="connsiteX5" fmla="*/ 0 w 215153"/>
              <a:gd name="connsiteY5" fmla="*/ 8241 h 116370"/>
              <a:gd name="connsiteX0" fmla="*/ 80683 w 215315"/>
              <a:gd name="connsiteY0" fmla="*/ 54485 h 142444"/>
              <a:gd name="connsiteX1" fmla="*/ 161365 w 215315"/>
              <a:gd name="connsiteY1" fmla="*/ 697 h 142444"/>
              <a:gd name="connsiteX2" fmla="*/ 215153 w 215315"/>
              <a:gd name="connsiteY2" fmla="*/ 94826 h 142444"/>
              <a:gd name="connsiteX3" fmla="*/ 174812 w 215315"/>
              <a:gd name="connsiteY3" fmla="*/ 141891 h 142444"/>
              <a:gd name="connsiteX4" fmla="*/ 87406 w 215315"/>
              <a:gd name="connsiteY4" fmla="*/ 114997 h 142444"/>
              <a:gd name="connsiteX5" fmla="*/ 0 w 215315"/>
              <a:gd name="connsiteY5" fmla="*/ 34315 h 142444"/>
              <a:gd name="connsiteX0" fmla="*/ 94130 w 215315"/>
              <a:gd name="connsiteY0" fmla="*/ 30016 h 144869"/>
              <a:gd name="connsiteX1" fmla="*/ 161365 w 215315"/>
              <a:gd name="connsiteY1" fmla="*/ 3122 h 144869"/>
              <a:gd name="connsiteX2" fmla="*/ 215153 w 215315"/>
              <a:gd name="connsiteY2" fmla="*/ 97251 h 144869"/>
              <a:gd name="connsiteX3" fmla="*/ 174812 w 215315"/>
              <a:gd name="connsiteY3" fmla="*/ 144316 h 144869"/>
              <a:gd name="connsiteX4" fmla="*/ 87406 w 215315"/>
              <a:gd name="connsiteY4" fmla="*/ 117422 h 144869"/>
              <a:gd name="connsiteX5" fmla="*/ 0 w 215315"/>
              <a:gd name="connsiteY5" fmla="*/ 36740 h 144869"/>
              <a:gd name="connsiteX0" fmla="*/ 6724 w 127909"/>
              <a:gd name="connsiteY0" fmla="*/ 30016 h 144869"/>
              <a:gd name="connsiteX1" fmla="*/ 73959 w 127909"/>
              <a:gd name="connsiteY1" fmla="*/ 3122 h 144869"/>
              <a:gd name="connsiteX2" fmla="*/ 127747 w 127909"/>
              <a:gd name="connsiteY2" fmla="*/ 97251 h 144869"/>
              <a:gd name="connsiteX3" fmla="*/ 87406 w 127909"/>
              <a:gd name="connsiteY3" fmla="*/ 144316 h 144869"/>
              <a:gd name="connsiteX4" fmla="*/ 0 w 127909"/>
              <a:gd name="connsiteY4" fmla="*/ 117422 h 144869"/>
              <a:gd name="connsiteX0" fmla="*/ 13447 w 127909"/>
              <a:gd name="connsiteY0" fmla="*/ 54486 h 142445"/>
              <a:gd name="connsiteX1" fmla="*/ 73959 w 127909"/>
              <a:gd name="connsiteY1" fmla="*/ 698 h 142445"/>
              <a:gd name="connsiteX2" fmla="*/ 127747 w 127909"/>
              <a:gd name="connsiteY2" fmla="*/ 94827 h 142445"/>
              <a:gd name="connsiteX3" fmla="*/ 87406 w 127909"/>
              <a:gd name="connsiteY3" fmla="*/ 141892 h 142445"/>
              <a:gd name="connsiteX4" fmla="*/ 0 w 127909"/>
              <a:gd name="connsiteY4" fmla="*/ 114998 h 142445"/>
              <a:gd name="connsiteX0" fmla="*/ 13447 w 128055"/>
              <a:gd name="connsiteY0" fmla="*/ 34796 h 122755"/>
              <a:gd name="connsiteX1" fmla="*/ 100853 w 128055"/>
              <a:gd name="connsiteY1" fmla="*/ 1178 h 122755"/>
              <a:gd name="connsiteX2" fmla="*/ 127747 w 128055"/>
              <a:gd name="connsiteY2" fmla="*/ 75137 h 122755"/>
              <a:gd name="connsiteX3" fmla="*/ 87406 w 128055"/>
              <a:gd name="connsiteY3" fmla="*/ 122202 h 122755"/>
              <a:gd name="connsiteX4" fmla="*/ 0 w 128055"/>
              <a:gd name="connsiteY4" fmla="*/ 95308 h 122755"/>
              <a:gd name="connsiteX0" fmla="*/ 13447 w 148048"/>
              <a:gd name="connsiteY0" fmla="*/ 35118 h 122808"/>
              <a:gd name="connsiteX1" fmla="*/ 100853 w 148048"/>
              <a:gd name="connsiteY1" fmla="*/ 1500 h 122808"/>
              <a:gd name="connsiteX2" fmla="*/ 147917 w 148048"/>
              <a:gd name="connsiteY2" fmla="*/ 82182 h 122808"/>
              <a:gd name="connsiteX3" fmla="*/ 87406 w 148048"/>
              <a:gd name="connsiteY3" fmla="*/ 122524 h 122808"/>
              <a:gd name="connsiteX4" fmla="*/ 0 w 148048"/>
              <a:gd name="connsiteY4" fmla="*/ 95630 h 122808"/>
              <a:gd name="connsiteX0" fmla="*/ 13447 w 148048"/>
              <a:gd name="connsiteY0" fmla="*/ 35118 h 136113"/>
              <a:gd name="connsiteX1" fmla="*/ 100853 w 148048"/>
              <a:gd name="connsiteY1" fmla="*/ 1500 h 136113"/>
              <a:gd name="connsiteX2" fmla="*/ 147917 w 148048"/>
              <a:gd name="connsiteY2" fmla="*/ 82182 h 136113"/>
              <a:gd name="connsiteX3" fmla="*/ 87406 w 148048"/>
              <a:gd name="connsiteY3" fmla="*/ 135971 h 136113"/>
              <a:gd name="connsiteX4" fmla="*/ 0 w 148048"/>
              <a:gd name="connsiteY4" fmla="*/ 95630 h 136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048" h="136113">
                <a:moveTo>
                  <a:pt x="13447" y="35118"/>
                </a:moveTo>
                <a:cubicBezTo>
                  <a:pt x="49305" y="18309"/>
                  <a:pt x="78441" y="-6344"/>
                  <a:pt x="100853" y="1500"/>
                </a:cubicBezTo>
                <a:cubicBezTo>
                  <a:pt x="123265" y="9344"/>
                  <a:pt x="150158" y="59770"/>
                  <a:pt x="147917" y="82182"/>
                </a:cubicBezTo>
                <a:cubicBezTo>
                  <a:pt x="145676" y="104594"/>
                  <a:pt x="112059" y="133730"/>
                  <a:pt x="87406" y="135971"/>
                </a:cubicBezTo>
                <a:cubicBezTo>
                  <a:pt x="62753" y="138212"/>
                  <a:pt x="29135" y="113559"/>
                  <a:pt x="0" y="95630"/>
                </a:cubicBezTo>
              </a:path>
            </a:pathLst>
          </a:custGeom>
          <a:noFill/>
          <a:ln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Freeform 48"/>
          <p:cNvSpPr/>
          <p:nvPr/>
        </p:nvSpPr>
        <p:spPr>
          <a:xfrm rot="11207418">
            <a:off x="2310053" y="1899550"/>
            <a:ext cx="213186" cy="462734"/>
          </a:xfrm>
          <a:custGeom>
            <a:avLst/>
            <a:gdLst>
              <a:gd name="connsiteX0" fmla="*/ 80683 w 215153"/>
              <a:gd name="connsiteY0" fmla="*/ 28411 h 116370"/>
              <a:gd name="connsiteX1" fmla="*/ 174812 w 215153"/>
              <a:gd name="connsiteY1" fmla="*/ 1517 h 116370"/>
              <a:gd name="connsiteX2" fmla="*/ 215153 w 215153"/>
              <a:gd name="connsiteY2" fmla="*/ 68752 h 116370"/>
              <a:gd name="connsiteX3" fmla="*/ 174812 w 215153"/>
              <a:gd name="connsiteY3" fmla="*/ 115817 h 116370"/>
              <a:gd name="connsiteX4" fmla="*/ 87406 w 215153"/>
              <a:gd name="connsiteY4" fmla="*/ 88923 h 116370"/>
              <a:gd name="connsiteX5" fmla="*/ 0 w 215153"/>
              <a:gd name="connsiteY5" fmla="*/ 8241 h 116370"/>
              <a:gd name="connsiteX0" fmla="*/ 80683 w 215315"/>
              <a:gd name="connsiteY0" fmla="*/ 54485 h 142444"/>
              <a:gd name="connsiteX1" fmla="*/ 161365 w 215315"/>
              <a:gd name="connsiteY1" fmla="*/ 697 h 142444"/>
              <a:gd name="connsiteX2" fmla="*/ 215153 w 215315"/>
              <a:gd name="connsiteY2" fmla="*/ 94826 h 142444"/>
              <a:gd name="connsiteX3" fmla="*/ 174812 w 215315"/>
              <a:gd name="connsiteY3" fmla="*/ 141891 h 142444"/>
              <a:gd name="connsiteX4" fmla="*/ 87406 w 215315"/>
              <a:gd name="connsiteY4" fmla="*/ 114997 h 142444"/>
              <a:gd name="connsiteX5" fmla="*/ 0 w 215315"/>
              <a:gd name="connsiteY5" fmla="*/ 34315 h 142444"/>
              <a:gd name="connsiteX0" fmla="*/ 94130 w 215315"/>
              <a:gd name="connsiteY0" fmla="*/ 30016 h 144869"/>
              <a:gd name="connsiteX1" fmla="*/ 161365 w 215315"/>
              <a:gd name="connsiteY1" fmla="*/ 3122 h 144869"/>
              <a:gd name="connsiteX2" fmla="*/ 215153 w 215315"/>
              <a:gd name="connsiteY2" fmla="*/ 97251 h 144869"/>
              <a:gd name="connsiteX3" fmla="*/ 174812 w 215315"/>
              <a:gd name="connsiteY3" fmla="*/ 144316 h 144869"/>
              <a:gd name="connsiteX4" fmla="*/ 87406 w 215315"/>
              <a:gd name="connsiteY4" fmla="*/ 117422 h 144869"/>
              <a:gd name="connsiteX5" fmla="*/ 0 w 215315"/>
              <a:gd name="connsiteY5" fmla="*/ 36740 h 144869"/>
              <a:gd name="connsiteX0" fmla="*/ 6724 w 127909"/>
              <a:gd name="connsiteY0" fmla="*/ 30016 h 144869"/>
              <a:gd name="connsiteX1" fmla="*/ 73959 w 127909"/>
              <a:gd name="connsiteY1" fmla="*/ 3122 h 144869"/>
              <a:gd name="connsiteX2" fmla="*/ 127747 w 127909"/>
              <a:gd name="connsiteY2" fmla="*/ 97251 h 144869"/>
              <a:gd name="connsiteX3" fmla="*/ 87406 w 127909"/>
              <a:gd name="connsiteY3" fmla="*/ 144316 h 144869"/>
              <a:gd name="connsiteX4" fmla="*/ 0 w 127909"/>
              <a:gd name="connsiteY4" fmla="*/ 117422 h 144869"/>
              <a:gd name="connsiteX0" fmla="*/ 13447 w 127909"/>
              <a:gd name="connsiteY0" fmla="*/ 54486 h 142445"/>
              <a:gd name="connsiteX1" fmla="*/ 73959 w 127909"/>
              <a:gd name="connsiteY1" fmla="*/ 698 h 142445"/>
              <a:gd name="connsiteX2" fmla="*/ 127747 w 127909"/>
              <a:gd name="connsiteY2" fmla="*/ 94827 h 142445"/>
              <a:gd name="connsiteX3" fmla="*/ 87406 w 127909"/>
              <a:gd name="connsiteY3" fmla="*/ 141892 h 142445"/>
              <a:gd name="connsiteX4" fmla="*/ 0 w 127909"/>
              <a:gd name="connsiteY4" fmla="*/ 114998 h 142445"/>
              <a:gd name="connsiteX0" fmla="*/ 13447 w 128055"/>
              <a:gd name="connsiteY0" fmla="*/ 34796 h 122755"/>
              <a:gd name="connsiteX1" fmla="*/ 100853 w 128055"/>
              <a:gd name="connsiteY1" fmla="*/ 1178 h 122755"/>
              <a:gd name="connsiteX2" fmla="*/ 127747 w 128055"/>
              <a:gd name="connsiteY2" fmla="*/ 75137 h 122755"/>
              <a:gd name="connsiteX3" fmla="*/ 87406 w 128055"/>
              <a:gd name="connsiteY3" fmla="*/ 122202 h 122755"/>
              <a:gd name="connsiteX4" fmla="*/ 0 w 128055"/>
              <a:gd name="connsiteY4" fmla="*/ 95308 h 122755"/>
              <a:gd name="connsiteX0" fmla="*/ 13447 w 148048"/>
              <a:gd name="connsiteY0" fmla="*/ 35118 h 122808"/>
              <a:gd name="connsiteX1" fmla="*/ 100853 w 148048"/>
              <a:gd name="connsiteY1" fmla="*/ 1500 h 122808"/>
              <a:gd name="connsiteX2" fmla="*/ 147917 w 148048"/>
              <a:gd name="connsiteY2" fmla="*/ 82182 h 122808"/>
              <a:gd name="connsiteX3" fmla="*/ 87406 w 148048"/>
              <a:gd name="connsiteY3" fmla="*/ 122524 h 122808"/>
              <a:gd name="connsiteX4" fmla="*/ 0 w 148048"/>
              <a:gd name="connsiteY4" fmla="*/ 95630 h 122808"/>
              <a:gd name="connsiteX0" fmla="*/ 13447 w 148048"/>
              <a:gd name="connsiteY0" fmla="*/ 35118 h 136113"/>
              <a:gd name="connsiteX1" fmla="*/ 100853 w 148048"/>
              <a:gd name="connsiteY1" fmla="*/ 1500 h 136113"/>
              <a:gd name="connsiteX2" fmla="*/ 147917 w 148048"/>
              <a:gd name="connsiteY2" fmla="*/ 82182 h 136113"/>
              <a:gd name="connsiteX3" fmla="*/ 87406 w 148048"/>
              <a:gd name="connsiteY3" fmla="*/ 135971 h 136113"/>
              <a:gd name="connsiteX4" fmla="*/ 0 w 148048"/>
              <a:gd name="connsiteY4" fmla="*/ 95630 h 136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048" h="136113">
                <a:moveTo>
                  <a:pt x="13447" y="35118"/>
                </a:moveTo>
                <a:cubicBezTo>
                  <a:pt x="49305" y="18309"/>
                  <a:pt x="78441" y="-6344"/>
                  <a:pt x="100853" y="1500"/>
                </a:cubicBezTo>
                <a:cubicBezTo>
                  <a:pt x="123265" y="9344"/>
                  <a:pt x="150158" y="59770"/>
                  <a:pt x="147917" y="82182"/>
                </a:cubicBezTo>
                <a:cubicBezTo>
                  <a:pt x="145676" y="104594"/>
                  <a:pt x="112059" y="133730"/>
                  <a:pt x="87406" y="135971"/>
                </a:cubicBezTo>
                <a:cubicBezTo>
                  <a:pt x="62753" y="138212"/>
                  <a:pt x="29135" y="113559"/>
                  <a:pt x="0" y="95630"/>
                </a:cubicBezTo>
              </a:path>
            </a:pathLst>
          </a:custGeom>
          <a:noFill/>
          <a:ln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Box 10"/>
          <p:cNvSpPr txBox="1"/>
          <p:nvPr/>
        </p:nvSpPr>
        <p:spPr>
          <a:xfrm>
            <a:off x="2846542" y="1024362"/>
            <a:ext cx="3243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fusion amplification factor =25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Gerade Verbindung mit Pfeil 26"/>
          <p:cNvCxnSpPr/>
          <p:nvPr/>
        </p:nvCxnSpPr>
        <p:spPr>
          <a:xfrm flipH="1">
            <a:off x="2028875" y="4394647"/>
            <a:ext cx="7208258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/>
          <p:cNvCxnSpPr/>
          <p:nvPr/>
        </p:nvCxnSpPr>
        <p:spPr>
          <a:xfrm flipH="1" flipV="1">
            <a:off x="2828973" y="2964335"/>
            <a:ext cx="3656494" cy="121707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32"/>
          <p:cNvCxnSpPr/>
          <p:nvPr/>
        </p:nvCxnSpPr>
        <p:spPr>
          <a:xfrm flipV="1">
            <a:off x="9237133" y="4301067"/>
            <a:ext cx="237067" cy="9358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3"/>
          <p:cNvSpPr txBox="1"/>
          <p:nvPr/>
        </p:nvSpPr>
        <p:spPr>
          <a:xfrm>
            <a:off x="5257800" y="4859867"/>
            <a:ext cx="64590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0000FF"/>
                </a:solidFill>
              </a:rPr>
              <a:t>similar</a:t>
            </a:r>
            <a:r>
              <a:rPr lang="de-DE" dirty="0">
                <a:solidFill>
                  <a:srgbClr val="0000FF"/>
                </a:solidFill>
              </a:rPr>
              <a:t> </a:t>
            </a:r>
            <a:r>
              <a:rPr lang="de-DE" dirty="0" err="1">
                <a:solidFill>
                  <a:srgbClr val="0000FF"/>
                </a:solidFill>
              </a:rPr>
              <a:t>to</a:t>
            </a:r>
            <a:r>
              <a:rPr lang="de-DE" dirty="0">
                <a:solidFill>
                  <a:srgbClr val="0000FF"/>
                </a:solidFill>
              </a:rPr>
              <a:t> ITER </a:t>
            </a:r>
            <a:r>
              <a:rPr lang="de-DE" dirty="0" err="1">
                <a:solidFill>
                  <a:srgbClr val="0000FF"/>
                </a:solidFill>
              </a:rPr>
              <a:t>solution</a:t>
            </a:r>
            <a:r>
              <a:rPr lang="de-DE" dirty="0">
                <a:solidFill>
                  <a:srgbClr val="0000FF"/>
                </a:solidFill>
              </a:rPr>
              <a:t> ?</a:t>
            </a:r>
          </a:p>
          <a:p>
            <a:r>
              <a:rPr lang="de-DE" dirty="0" err="1">
                <a:solidFill>
                  <a:srgbClr val="0000FF"/>
                </a:solidFill>
              </a:rPr>
              <a:t>may</a:t>
            </a:r>
            <a:r>
              <a:rPr lang="de-DE" dirty="0">
                <a:solidFill>
                  <a:srgbClr val="0000FF"/>
                </a:solidFill>
              </a:rPr>
              <a:t> </a:t>
            </a:r>
            <a:r>
              <a:rPr lang="de-DE" dirty="0" err="1">
                <a:solidFill>
                  <a:srgbClr val="0000FF"/>
                </a:solidFill>
              </a:rPr>
              <a:t>be</a:t>
            </a:r>
            <a:r>
              <a:rPr lang="de-DE" dirty="0">
                <a:solidFill>
                  <a:srgbClr val="0000FF"/>
                </a:solidFill>
              </a:rPr>
              <a:t> </a:t>
            </a:r>
            <a:r>
              <a:rPr lang="de-DE" dirty="0" err="1">
                <a:solidFill>
                  <a:srgbClr val="0000FF"/>
                </a:solidFill>
              </a:rPr>
              <a:t>more</a:t>
            </a:r>
            <a:r>
              <a:rPr lang="de-DE" dirty="0">
                <a:solidFill>
                  <a:srgbClr val="0000FF"/>
                </a:solidFill>
              </a:rPr>
              <a:t> </a:t>
            </a:r>
            <a:r>
              <a:rPr lang="de-DE" dirty="0" err="1">
                <a:solidFill>
                  <a:srgbClr val="0000FF"/>
                </a:solidFill>
              </a:rPr>
              <a:t>challenging</a:t>
            </a:r>
            <a:r>
              <a:rPr lang="de-DE" dirty="0">
                <a:solidFill>
                  <a:srgbClr val="0000FF"/>
                </a:solidFill>
              </a:rPr>
              <a:t> in a </a:t>
            </a:r>
            <a:r>
              <a:rPr lang="de-DE" dirty="0" err="1">
                <a:solidFill>
                  <a:srgbClr val="0000FF"/>
                </a:solidFill>
              </a:rPr>
              <a:t>reactor</a:t>
            </a:r>
            <a:r>
              <a:rPr lang="de-DE" dirty="0">
                <a:solidFill>
                  <a:srgbClr val="0000FF"/>
                </a:solidFill>
              </a:rPr>
              <a:t> due </a:t>
            </a:r>
            <a:r>
              <a:rPr lang="de-DE" dirty="0" err="1">
                <a:solidFill>
                  <a:srgbClr val="0000FF"/>
                </a:solidFill>
              </a:rPr>
              <a:t>to</a:t>
            </a:r>
            <a:r>
              <a:rPr lang="de-DE" dirty="0">
                <a:solidFill>
                  <a:srgbClr val="0000FF"/>
                </a:solidFill>
              </a:rPr>
              <a:t> </a:t>
            </a:r>
            <a:r>
              <a:rPr lang="de-DE" dirty="0" err="1">
                <a:solidFill>
                  <a:srgbClr val="0000FF"/>
                </a:solidFill>
              </a:rPr>
              <a:t>lower</a:t>
            </a:r>
            <a:r>
              <a:rPr lang="de-DE" dirty="0">
                <a:solidFill>
                  <a:srgbClr val="0000FF"/>
                </a:solidFill>
              </a:rPr>
              <a:t> </a:t>
            </a:r>
            <a:r>
              <a:rPr lang="de-DE" dirty="0" err="1">
                <a:solidFill>
                  <a:srgbClr val="0000FF"/>
                </a:solidFill>
              </a:rPr>
              <a:t>divertor</a:t>
            </a:r>
            <a:r>
              <a:rPr lang="de-DE" dirty="0">
                <a:solidFill>
                  <a:srgbClr val="0000FF"/>
                </a:solidFill>
              </a:rPr>
              <a:t> </a:t>
            </a:r>
            <a:r>
              <a:rPr lang="de-DE" dirty="0" err="1">
                <a:solidFill>
                  <a:srgbClr val="0000FF"/>
                </a:solidFill>
              </a:rPr>
              <a:t>density</a:t>
            </a:r>
            <a:endParaRPr lang="de-DE" dirty="0">
              <a:solidFill>
                <a:srgbClr val="0000FF"/>
              </a:solidFill>
            </a:endParaRPr>
          </a:p>
          <a:p>
            <a:r>
              <a:rPr lang="de-DE" dirty="0">
                <a:solidFill>
                  <a:srgbClr val="0000FF"/>
                </a:solidFill>
                <a:sym typeface="Symbol"/>
              </a:rPr>
              <a:t> alternative </a:t>
            </a:r>
            <a:r>
              <a:rPr lang="de-DE" dirty="0" err="1">
                <a:solidFill>
                  <a:srgbClr val="0000FF"/>
                </a:solidFill>
                <a:sym typeface="Symbol"/>
              </a:rPr>
              <a:t>divertor</a:t>
            </a:r>
            <a:r>
              <a:rPr lang="de-DE" dirty="0">
                <a:solidFill>
                  <a:srgbClr val="0000FF"/>
                </a:solidFill>
                <a:sym typeface="Symbol"/>
              </a:rPr>
              <a:t> ?</a:t>
            </a:r>
            <a:endParaRPr lang="de-DE" dirty="0">
              <a:solidFill>
                <a:srgbClr val="0000FF"/>
              </a:solidFill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3672316" y="2845807"/>
            <a:ext cx="2703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00FF"/>
                </a:solidFill>
              </a:rPr>
              <a:t>strong </a:t>
            </a:r>
            <a:r>
              <a:rPr lang="de-DE" dirty="0" err="1">
                <a:solidFill>
                  <a:srgbClr val="0000FF"/>
                </a:solidFill>
              </a:rPr>
              <a:t>outer</a:t>
            </a:r>
            <a:r>
              <a:rPr lang="de-DE" dirty="0">
                <a:solidFill>
                  <a:srgbClr val="0000FF"/>
                </a:solidFill>
              </a:rPr>
              <a:t> </a:t>
            </a:r>
            <a:r>
              <a:rPr lang="de-DE" dirty="0" err="1">
                <a:solidFill>
                  <a:srgbClr val="0000FF"/>
                </a:solidFill>
              </a:rPr>
              <a:t>core</a:t>
            </a:r>
            <a:r>
              <a:rPr lang="de-DE" dirty="0">
                <a:solidFill>
                  <a:srgbClr val="0000FF"/>
                </a:solidFill>
              </a:rPr>
              <a:t> </a:t>
            </a:r>
            <a:r>
              <a:rPr lang="de-DE" dirty="0" err="1">
                <a:solidFill>
                  <a:srgbClr val="0000FF"/>
                </a:solidFill>
              </a:rPr>
              <a:t>radiation</a:t>
            </a:r>
            <a:endParaRPr lang="de-DE" dirty="0">
              <a:solidFill>
                <a:srgbClr val="0000FF"/>
              </a:solidFill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1812599" y="6019800"/>
            <a:ext cx="8407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006EB4"/>
                </a:solidFill>
              </a:rPr>
              <a:t>combination</a:t>
            </a:r>
            <a:r>
              <a:rPr lang="de-DE" dirty="0">
                <a:solidFill>
                  <a:srgbClr val="006EB4"/>
                </a:solidFill>
              </a:rPr>
              <a:t> </a:t>
            </a:r>
            <a:r>
              <a:rPr lang="de-DE" dirty="0" err="1">
                <a:solidFill>
                  <a:srgbClr val="006EB4"/>
                </a:solidFill>
              </a:rPr>
              <a:t>of</a:t>
            </a:r>
            <a:r>
              <a:rPr lang="de-DE" dirty="0">
                <a:solidFill>
                  <a:srgbClr val="006EB4"/>
                </a:solidFill>
              </a:rPr>
              <a:t> </a:t>
            </a:r>
            <a:r>
              <a:rPr lang="de-DE" dirty="0" err="1">
                <a:solidFill>
                  <a:srgbClr val="006EB4"/>
                </a:solidFill>
              </a:rPr>
              <a:t>outer</a:t>
            </a:r>
            <a:r>
              <a:rPr lang="de-DE" dirty="0">
                <a:solidFill>
                  <a:srgbClr val="006EB4"/>
                </a:solidFill>
              </a:rPr>
              <a:t> </a:t>
            </a:r>
            <a:r>
              <a:rPr lang="de-DE" dirty="0" err="1">
                <a:solidFill>
                  <a:srgbClr val="006EB4"/>
                </a:solidFill>
              </a:rPr>
              <a:t>core</a:t>
            </a:r>
            <a:r>
              <a:rPr lang="de-DE" dirty="0">
                <a:solidFill>
                  <a:srgbClr val="006EB4"/>
                </a:solidFill>
              </a:rPr>
              <a:t> </a:t>
            </a:r>
            <a:r>
              <a:rPr lang="de-DE" dirty="0" err="1">
                <a:solidFill>
                  <a:srgbClr val="006EB4"/>
                </a:solidFill>
              </a:rPr>
              <a:t>and</a:t>
            </a:r>
            <a:r>
              <a:rPr lang="de-DE" dirty="0">
                <a:solidFill>
                  <a:srgbClr val="006EB4"/>
                </a:solidFill>
              </a:rPr>
              <a:t> </a:t>
            </a:r>
            <a:r>
              <a:rPr lang="de-DE" dirty="0" err="1">
                <a:solidFill>
                  <a:srgbClr val="006EB4"/>
                </a:solidFill>
              </a:rPr>
              <a:t>divertor</a:t>
            </a:r>
            <a:r>
              <a:rPr lang="de-DE" dirty="0">
                <a:solidFill>
                  <a:srgbClr val="006EB4"/>
                </a:solidFill>
              </a:rPr>
              <a:t> </a:t>
            </a:r>
            <a:r>
              <a:rPr lang="de-DE" dirty="0" err="1">
                <a:solidFill>
                  <a:srgbClr val="006EB4"/>
                </a:solidFill>
              </a:rPr>
              <a:t>radiation</a:t>
            </a:r>
            <a:r>
              <a:rPr lang="de-DE" dirty="0">
                <a:solidFill>
                  <a:srgbClr val="006EB4"/>
                </a:solidFill>
              </a:rPr>
              <a:t> </a:t>
            </a:r>
            <a:r>
              <a:rPr lang="de-DE" dirty="0" err="1">
                <a:solidFill>
                  <a:srgbClr val="006EB4"/>
                </a:solidFill>
              </a:rPr>
              <a:t>calls</a:t>
            </a:r>
            <a:r>
              <a:rPr lang="de-DE" dirty="0">
                <a:solidFill>
                  <a:srgbClr val="006EB4"/>
                </a:solidFill>
              </a:rPr>
              <a:t> </a:t>
            </a:r>
            <a:r>
              <a:rPr lang="de-DE" dirty="0" err="1">
                <a:solidFill>
                  <a:srgbClr val="006EB4"/>
                </a:solidFill>
              </a:rPr>
              <a:t>for</a:t>
            </a:r>
            <a:r>
              <a:rPr lang="de-DE" dirty="0">
                <a:solidFill>
                  <a:srgbClr val="006EB4"/>
                </a:solidFill>
              </a:rPr>
              <a:t> an </a:t>
            </a:r>
            <a:r>
              <a:rPr lang="de-DE" dirty="0" err="1">
                <a:solidFill>
                  <a:srgbClr val="006EB4"/>
                </a:solidFill>
              </a:rPr>
              <a:t>impurity</a:t>
            </a:r>
            <a:r>
              <a:rPr lang="de-DE" dirty="0">
                <a:solidFill>
                  <a:srgbClr val="006EB4"/>
                </a:solidFill>
              </a:rPr>
              <a:t> mix (e.g., Ar + </a:t>
            </a:r>
            <a:r>
              <a:rPr lang="de-DE" dirty="0" err="1">
                <a:solidFill>
                  <a:srgbClr val="006EB4"/>
                </a:solidFill>
              </a:rPr>
              <a:t>Xe</a:t>
            </a:r>
            <a:r>
              <a:rPr lang="de-DE" dirty="0">
                <a:solidFill>
                  <a:srgbClr val="006EB4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85787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Open </a:t>
            </a:r>
            <a:r>
              <a:rPr lang="de-DE" dirty="0" err="1"/>
              <a:t>problems</a:t>
            </a:r>
            <a:r>
              <a:rPr lang="de-DE" dirty="0"/>
              <a:t> in </a:t>
            </a:r>
            <a:r>
              <a:rPr lang="de-DE" dirty="0" err="1"/>
              <a:t>tokamak</a:t>
            </a:r>
            <a:r>
              <a:rPr lang="de-DE" dirty="0"/>
              <a:t> </a:t>
            </a:r>
            <a:r>
              <a:rPr lang="de-DE" dirty="0" err="1"/>
              <a:t>research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394758" y="1876425"/>
            <a:ext cx="11568642" cy="3262842"/>
          </a:xfrm>
        </p:spPr>
        <p:txBody>
          <a:bodyPr/>
          <a:lstStyle/>
          <a:p>
            <a:pPr marL="0" indent="0">
              <a:buNone/>
            </a:pPr>
            <a:endParaRPr lang="de-DE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arenR"/>
            </a:pPr>
            <a:r>
              <a:rPr lang="de-DE" sz="2000" b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</a:t>
            </a:r>
            <a:r>
              <a:rPr lang="de-DE" sz="2000" b="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exhaust</a:t>
            </a:r>
            <a:endParaRPr lang="de-DE" sz="2000" b="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arenR"/>
            </a:pPr>
            <a:r>
              <a:rPr lang="de-DE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Avoidance</a:t>
            </a:r>
            <a:r>
              <a:rPr lang="de-DE" sz="2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2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transients</a:t>
            </a:r>
            <a:r>
              <a:rPr lang="de-DE" sz="2000" b="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de-DE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edge</a:t>
            </a:r>
            <a:r>
              <a:rPr lang="de-DE" sz="2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localised</a:t>
            </a:r>
            <a:r>
              <a:rPr lang="de-DE" sz="2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modes</a:t>
            </a:r>
            <a:r>
              <a:rPr lang="de-DE" sz="2000" b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disruptions</a:t>
            </a:r>
            <a:r>
              <a:rPr lang="de-DE" sz="2000" b="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457200" indent="-457200">
              <a:buFont typeface="+mj-lt"/>
              <a:buAutoNum type="arabicParenR"/>
            </a:pPr>
            <a:r>
              <a:rPr lang="de-DE" sz="2000" b="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Stationary</a:t>
            </a:r>
            <a:r>
              <a:rPr lang="de-DE" sz="2000" b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tokamak</a:t>
            </a:r>
            <a:r>
              <a:rPr lang="de-DE" sz="2000" b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</a:t>
            </a:r>
            <a:endParaRPr lang="de-DE" sz="2000" b="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arenR"/>
            </a:pPr>
            <a:r>
              <a:rPr lang="de-DE" sz="2000" b="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Predicting</a:t>
            </a:r>
            <a:r>
              <a:rPr lang="de-DE" sz="2000" b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000" b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</a:t>
            </a:r>
            <a:r>
              <a:rPr lang="de-DE" sz="2000" b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properties</a:t>
            </a:r>
            <a:endParaRPr lang="de-DE" sz="2000" b="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DPG SKM21 -  28.9.2021 – Thomas </a:t>
            </a:r>
            <a:r>
              <a:rPr lang="en-US" dirty="0" err="1"/>
              <a:t>Pütterich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651933" y="4885267"/>
            <a:ext cx="11053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solidFill>
                  <a:srgbClr val="0000FF"/>
                </a:solidFill>
              </a:rPr>
              <a:t>Individual </a:t>
            </a:r>
            <a:r>
              <a:rPr lang="de-DE" sz="2400" dirty="0" err="1">
                <a:solidFill>
                  <a:srgbClr val="0000FF"/>
                </a:solidFill>
              </a:rPr>
              <a:t>solutions</a:t>
            </a:r>
            <a:r>
              <a:rPr lang="de-DE" sz="2400" dirty="0">
                <a:solidFill>
                  <a:srgbClr val="0000FF"/>
                </a:solidFill>
              </a:rPr>
              <a:t> </a:t>
            </a:r>
            <a:r>
              <a:rPr lang="de-DE" sz="2400" dirty="0" err="1">
                <a:solidFill>
                  <a:srgbClr val="0000FF"/>
                </a:solidFill>
              </a:rPr>
              <a:t>for</a:t>
            </a:r>
            <a:r>
              <a:rPr lang="de-DE" sz="2400" dirty="0">
                <a:solidFill>
                  <a:srgbClr val="0000FF"/>
                </a:solidFill>
              </a:rPr>
              <a:t> 1-4 </a:t>
            </a:r>
            <a:r>
              <a:rPr lang="de-DE" sz="2400" dirty="0" err="1">
                <a:solidFill>
                  <a:srgbClr val="0000FF"/>
                </a:solidFill>
              </a:rPr>
              <a:t>available</a:t>
            </a:r>
            <a:r>
              <a:rPr lang="de-DE" sz="2400" dirty="0">
                <a:solidFill>
                  <a:srgbClr val="0000FF"/>
                </a:solidFill>
              </a:rPr>
              <a:t>, but </a:t>
            </a:r>
            <a:r>
              <a:rPr lang="de-DE" sz="2400" dirty="0" err="1">
                <a:solidFill>
                  <a:srgbClr val="0000FF"/>
                </a:solidFill>
              </a:rPr>
              <a:t>integration</a:t>
            </a:r>
            <a:r>
              <a:rPr lang="de-DE" sz="2400" dirty="0">
                <a:solidFill>
                  <a:srgbClr val="0000FF"/>
                </a:solidFill>
              </a:rPr>
              <a:t> </a:t>
            </a:r>
            <a:r>
              <a:rPr lang="de-DE" sz="2400" dirty="0" err="1">
                <a:solidFill>
                  <a:srgbClr val="0000FF"/>
                </a:solidFill>
              </a:rPr>
              <a:t>into</a:t>
            </a:r>
            <a:r>
              <a:rPr lang="de-DE" sz="2400" dirty="0">
                <a:solidFill>
                  <a:srgbClr val="0000FF"/>
                </a:solidFill>
              </a:rPr>
              <a:t> 1 </a:t>
            </a:r>
            <a:r>
              <a:rPr lang="de-DE" sz="2400" dirty="0" err="1">
                <a:solidFill>
                  <a:srgbClr val="0000FF"/>
                </a:solidFill>
              </a:rPr>
              <a:t>reactor</a:t>
            </a:r>
            <a:r>
              <a:rPr lang="de-DE" sz="2400" dirty="0">
                <a:solidFill>
                  <a:srgbClr val="0000FF"/>
                </a:solidFill>
              </a:rPr>
              <a:t> </a:t>
            </a:r>
            <a:r>
              <a:rPr lang="de-DE" sz="2400" dirty="0" err="1">
                <a:solidFill>
                  <a:srgbClr val="0000FF"/>
                </a:solidFill>
              </a:rPr>
              <a:t>scenario</a:t>
            </a:r>
            <a:r>
              <a:rPr lang="de-DE" sz="2400" dirty="0">
                <a:solidFill>
                  <a:srgbClr val="0000FF"/>
                </a:solidFill>
              </a:rPr>
              <a:t> </a:t>
            </a:r>
            <a:r>
              <a:rPr lang="de-DE" sz="2400" dirty="0" err="1">
                <a:solidFill>
                  <a:srgbClr val="0000FF"/>
                </a:solidFill>
              </a:rPr>
              <a:t>challenging</a:t>
            </a:r>
            <a:endParaRPr lang="de-DE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0572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Transients</a:t>
            </a:r>
            <a:r>
              <a:rPr lang="de-DE" dirty="0"/>
              <a:t>: </a:t>
            </a:r>
            <a:r>
              <a:rPr lang="de-DE" dirty="0" err="1"/>
              <a:t>Avoid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Mitigate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79425" y="1089025"/>
            <a:ext cx="11500908" cy="5111750"/>
          </a:xfrm>
        </p:spPr>
        <p:txBody>
          <a:bodyPr/>
          <a:lstStyle/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Edge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localized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modes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: repetitive power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pulses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degrade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W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divertor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surface</a:t>
            </a: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Disruptions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: Strong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forces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plasma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facing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components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structural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elements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coils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DPG SKM21 -  28.9.2021 – Thomas </a:t>
            </a:r>
            <a:r>
              <a:rPr lang="en-US" dirty="0" err="1"/>
              <a:t>Pütterich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6" name="TextBox 5"/>
          <p:cNvSpPr txBox="1"/>
          <p:nvPr/>
        </p:nvSpPr>
        <p:spPr>
          <a:xfrm>
            <a:off x="3211286" y="2982686"/>
            <a:ext cx="3472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ym typeface="Wingdings" panose="05000000000000000000" pitchFamily="2" charset="2"/>
              </a:rPr>
              <a:t> Video</a:t>
            </a:r>
            <a:endParaRPr lang="en-US" dirty="0"/>
          </a:p>
        </p:txBody>
      </p:sp>
      <p:pic>
        <p:nvPicPr>
          <p:cNvPr id="8" name="Picture 7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2000" y="2300635"/>
            <a:ext cx="7066005" cy="390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9340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Suppression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edge</a:t>
            </a:r>
            <a:r>
              <a:rPr lang="de-DE" dirty="0"/>
              <a:t> </a:t>
            </a:r>
            <a:r>
              <a:rPr lang="de-DE" dirty="0" err="1"/>
              <a:t>localized</a:t>
            </a:r>
            <a:r>
              <a:rPr lang="de-DE" dirty="0"/>
              <a:t> </a:t>
            </a:r>
            <a:r>
              <a:rPr lang="de-DE" dirty="0" err="1"/>
              <a:t>modes</a:t>
            </a:r>
            <a:r>
              <a:rPr lang="de-DE" dirty="0"/>
              <a:t> (ELMs)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DPG SKM21 -  28.9.2021 – Thomas </a:t>
            </a:r>
            <a:r>
              <a:rPr lang="en-US" dirty="0" err="1"/>
              <a:t>Pütterich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711200" y="1405467"/>
            <a:ext cx="90288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/>
              <a:t>ELMs  </a:t>
            </a:r>
            <a:r>
              <a:rPr lang="de-DE" sz="2000" dirty="0" err="1"/>
              <a:t>degrade</a:t>
            </a:r>
            <a:r>
              <a:rPr lang="de-DE" sz="2000" dirty="0"/>
              <a:t> </a:t>
            </a:r>
            <a:r>
              <a:rPr lang="de-DE" sz="2000" dirty="0" err="1"/>
              <a:t>tungsten</a:t>
            </a:r>
            <a:r>
              <a:rPr lang="de-DE" sz="2000" dirty="0"/>
              <a:t> </a:t>
            </a:r>
            <a:r>
              <a:rPr lang="de-DE" sz="2000" dirty="0" err="1"/>
              <a:t>surfaces</a:t>
            </a:r>
            <a:r>
              <a:rPr lang="de-DE" sz="2000" dirty="0"/>
              <a:t> in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divertor</a:t>
            </a:r>
            <a:r>
              <a:rPr lang="de-DE" sz="2000" dirty="0"/>
              <a:t> </a:t>
            </a:r>
            <a:r>
              <a:rPr lang="de-DE" sz="2000" dirty="0" err="1"/>
              <a:t>and</a:t>
            </a:r>
            <a:r>
              <a:rPr lang="de-DE" sz="2000" dirty="0"/>
              <a:t> </a:t>
            </a:r>
            <a:r>
              <a:rPr lang="de-DE" sz="2000" dirty="0" err="1"/>
              <a:t>may</a:t>
            </a:r>
            <a:r>
              <a:rPr lang="de-DE" sz="2000" dirty="0"/>
              <a:t> </a:t>
            </a:r>
            <a:r>
              <a:rPr lang="de-DE" sz="2000" dirty="0" err="1"/>
              <a:t>lead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excessive</a:t>
            </a:r>
            <a:r>
              <a:rPr lang="de-DE" sz="2000" dirty="0"/>
              <a:t> W </a:t>
            </a:r>
            <a:r>
              <a:rPr lang="de-DE" sz="2000" dirty="0" err="1"/>
              <a:t>erosion</a:t>
            </a:r>
            <a:endParaRPr lang="de-DE" sz="2000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077" y="5283200"/>
            <a:ext cx="5385858" cy="313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6129866" y="2152134"/>
            <a:ext cx="5847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After repetitive power </a:t>
            </a:r>
            <a:r>
              <a:rPr lang="de-DE" dirty="0" err="1"/>
              <a:t>loading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20-25 MW/m</a:t>
            </a:r>
            <a:r>
              <a:rPr lang="de-DE" baseline="30000" dirty="0"/>
              <a:t>2</a:t>
            </a:r>
            <a:r>
              <a:rPr lang="de-DE" dirty="0"/>
              <a:t> in GLADIS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227667" y="5977467"/>
            <a:ext cx="6625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ym typeface="Symbol"/>
              </a:rPr>
              <a:t> a high </a:t>
            </a:r>
            <a:r>
              <a:rPr lang="de-DE" dirty="0" err="1">
                <a:sym typeface="Symbol"/>
              </a:rPr>
              <a:t>number</a:t>
            </a:r>
            <a:r>
              <a:rPr lang="de-DE" dirty="0">
                <a:sym typeface="Symbol"/>
              </a:rPr>
              <a:t> </a:t>
            </a:r>
            <a:r>
              <a:rPr lang="de-DE" dirty="0" err="1">
                <a:sym typeface="Symbol"/>
              </a:rPr>
              <a:t>of</a:t>
            </a:r>
            <a:r>
              <a:rPr lang="de-DE" dirty="0">
                <a:sym typeface="Symbol"/>
              </a:rPr>
              <a:t> large ELMs not tolerable in ITER / </a:t>
            </a:r>
            <a:r>
              <a:rPr lang="de-DE" dirty="0" err="1">
                <a:sym typeface="Symbol"/>
              </a:rPr>
              <a:t>fusion</a:t>
            </a:r>
            <a:r>
              <a:rPr lang="de-DE" dirty="0">
                <a:sym typeface="Symbol"/>
              </a:rPr>
              <a:t> </a:t>
            </a:r>
            <a:r>
              <a:rPr lang="de-DE" dirty="0" err="1">
                <a:sym typeface="Symbol"/>
              </a:rPr>
              <a:t>reactor</a:t>
            </a:r>
            <a:endParaRPr lang="de-DE" dirty="0"/>
          </a:p>
        </p:txBody>
      </p:sp>
      <p:grpSp>
        <p:nvGrpSpPr>
          <p:cNvPr id="23" name="Gruppieren 22"/>
          <p:cNvGrpSpPr/>
          <p:nvPr/>
        </p:nvGrpSpPr>
        <p:grpSpPr>
          <a:xfrm>
            <a:off x="485436" y="2109907"/>
            <a:ext cx="4781024" cy="3511749"/>
            <a:chOff x="485436" y="2109907"/>
            <a:chExt cx="4781024" cy="3511749"/>
          </a:xfrm>
        </p:grpSpPr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436" y="2109907"/>
              <a:ext cx="4781024" cy="3511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5" name="Gerade Verbindung mit Pfeil 24"/>
            <p:cNvCxnSpPr/>
            <p:nvPr/>
          </p:nvCxnSpPr>
          <p:spPr>
            <a:xfrm flipV="1">
              <a:off x="1407084" y="2575415"/>
              <a:ext cx="885550" cy="285473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feld 25"/>
            <p:cNvSpPr txBox="1"/>
            <p:nvPr/>
          </p:nvSpPr>
          <p:spPr>
            <a:xfrm rot="20536683">
              <a:off x="1456292" y="2386729"/>
              <a:ext cx="520768" cy="4044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23</a:t>
              </a:r>
            </a:p>
          </p:txBody>
        </p:sp>
        <p:cxnSp>
          <p:nvCxnSpPr>
            <p:cNvPr id="27" name="Gerade Verbindung mit Pfeil 26"/>
            <p:cNvCxnSpPr/>
            <p:nvPr/>
          </p:nvCxnSpPr>
          <p:spPr>
            <a:xfrm flipH="1" flipV="1">
              <a:off x="2797062" y="2521466"/>
              <a:ext cx="1275372" cy="67884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feld 27"/>
            <p:cNvSpPr txBox="1"/>
            <p:nvPr/>
          </p:nvSpPr>
          <p:spPr>
            <a:xfrm rot="1723707">
              <a:off x="2826517" y="2406138"/>
              <a:ext cx="86914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~50 mm</a:t>
              </a:r>
            </a:p>
          </p:txBody>
        </p:sp>
      </p:grpSp>
      <p:pic>
        <p:nvPicPr>
          <p:cNvPr id="30" name="Picture 3" descr="\\e2mheg1\Daten-X1\IPP\Daten1\EUROFUSION_EFDA\PPPT_DIV_Jeong-Ha\1_2020 new\Anual Meeting VC_2020_11_30\Zuarbeiten talks\IPP10-ueberlast-plus-500cycles-20MW-oct20_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7" t="15470" r="3172" b="19819"/>
          <a:stretch/>
        </p:blipFill>
        <p:spPr bwMode="auto">
          <a:xfrm>
            <a:off x="6342410" y="2651294"/>
            <a:ext cx="4884390" cy="2584249"/>
          </a:xfrm>
          <a:prstGeom prst="rect">
            <a:avLst/>
          </a:prstGeom>
          <a:noFill/>
          <a:ln w="254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5"/>
          <a:srcRect l="46332" t="53971" r="46890" b="25104"/>
          <a:stretch/>
        </p:blipFill>
        <p:spPr bwMode="auto">
          <a:xfrm>
            <a:off x="10629606" y="2588977"/>
            <a:ext cx="1092457" cy="2686407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822" y="2588977"/>
            <a:ext cx="4636903" cy="2668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14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Steep</a:t>
            </a:r>
            <a:r>
              <a:rPr lang="de-DE" dirty="0"/>
              <a:t> </a:t>
            </a:r>
            <a:r>
              <a:rPr lang="de-DE" dirty="0" err="1"/>
              <a:t>edge</a:t>
            </a:r>
            <a:r>
              <a:rPr lang="de-DE" dirty="0"/>
              <a:t> </a:t>
            </a:r>
            <a:r>
              <a:rPr lang="de-DE" dirty="0" err="1"/>
              <a:t>transport</a:t>
            </a:r>
            <a:r>
              <a:rPr lang="de-DE" dirty="0"/>
              <a:t> </a:t>
            </a:r>
            <a:r>
              <a:rPr lang="de-DE" dirty="0" err="1"/>
              <a:t>barrier</a:t>
            </a:r>
            <a:r>
              <a:rPr lang="de-DE" dirty="0"/>
              <a:t> (ETB) </a:t>
            </a:r>
            <a:r>
              <a:rPr lang="de-DE" dirty="0" err="1"/>
              <a:t>root</a:t>
            </a:r>
            <a:r>
              <a:rPr lang="de-DE" dirty="0"/>
              <a:t> </a:t>
            </a:r>
            <a:r>
              <a:rPr lang="de-DE" dirty="0" err="1"/>
              <a:t>cause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ELMs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DPG SKM21 -  28.9.2021 – Thomas </a:t>
            </a:r>
            <a:r>
              <a:rPr lang="en-US" dirty="0" err="1"/>
              <a:t>Pütterich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19</a:t>
            </a:fld>
            <a:endParaRPr lang="de-DE" dirty="0"/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8375408" y="1671950"/>
            <a:ext cx="3059899" cy="367240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steep pressure profiles</a:t>
            </a:r>
          </a:p>
          <a:p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gradients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edge current density peak j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p’ and j drive instabilities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magneto-hydrodynamic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ELMs = edge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localised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modes</a:t>
            </a: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uppieren 6"/>
          <p:cNvGrpSpPr/>
          <p:nvPr/>
        </p:nvGrpSpPr>
        <p:grpSpPr>
          <a:xfrm>
            <a:off x="582690" y="1219202"/>
            <a:ext cx="6987137" cy="4386256"/>
            <a:chOff x="30775" y="956734"/>
            <a:chExt cx="6158897" cy="3648075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747" y="956734"/>
              <a:ext cx="5876925" cy="3648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feld 8"/>
            <p:cNvSpPr txBox="1"/>
            <p:nvPr/>
          </p:nvSpPr>
          <p:spPr>
            <a:xfrm>
              <a:off x="2658543" y="1075266"/>
              <a:ext cx="407932" cy="400110"/>
            </a:xfrm>
            <a:prstGeom prst="rect">
              <a:avLst/>
            </a:prstGeom>
            <a:solidFill>
              <a:srgbClr val="0065BF"/>
            </a:solidFill>
          </p:spPr>
          <p:txBody>
            <a:bodyPr wrap="none" rtlCol="0">
              <a:spAutoFit/>
            </a:bodyPr>
            <a:lstStyle/>
            <a:p>
              <a:r>
                <a:rPr lang="en-GB" sz="2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GB" sz="2000" baseline="-25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endParaRPr lang="en-GB" sz="20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2624675" y="2700867"/>
              <a:ext cx="421910" cy="400110"/>
            </a:xfrm>
            <a:prstGeom prst="rect">
              <a:avLst/>
            </a:prstGeom>
            <a:solidFill>
              <a:srgbClr val="0065BF"/>
            </a:solidFill>
          </p:spPr>
          <p:txBody>
            <a:bodyPr wrap="none" rtlCol="0">
              <a:spAutoFit/>
            </a:bodyPr>
            <a:lstStyle/>
            <a:p>
              <a:r>
                <a:rPr lang="en-GB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r>
                <a:rPr lang="en-GB" sz="2000" baseline="-25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5638805" y="1066799"/>
              <a:ext cx="540533" cy="400110"/>
            </a:xfrm>
            <a:prstGeom prst="rect">
              <a:avLst/>
            </a:prstGeom>
            <a:solidFill>
              <a:srgbClr val="0065BF"/>
            </a:solidFill>
          </p:spPr>
          <p:txBody>
            <a:bodyPr wrap="none" rtlCol="0">
              <a:spAutoFit/>
            </a:bodyPr>
            <a:lstStyle/>
            <a:p>
              <a:r>
                <a:rPr lang="en-GB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&lt;j&gt;</a:t>
              </a:r>
              <a:endParaRPr lang="en-GB" sz="20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5774311" y="2700867"/>
              <a:ext cx="413896" cy="400110"/>
            </a:xfrm>
            <a:prstGeom prst="rect">
              <a:avLst/>
            </a:prstGeom>
            <a:solidFill>
              <a:srgbClr val="0065BF"/>
            </a:solidFill>
          </p:spPr>
          <p:txBody>
            <a:bodyPr wrap="none" rtlCol="0">
              <a:spAutoFit/>
            </a:bodyPr>
            <a:lstStyle/>
            <a:p>
              <a:r>
                <a:rPr lang="en-GB" sz="2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GB" sz="2000" baseline="-25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endParaRPr lang="en-GB" sz="20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feld 12"/>
            <p:cNvSpPr txBox="1"/>
            <p:nvPr/>
          </p:nvSpPr>
          <p:spPr>
            <a:xfrm rot="16200000">
              <a:off x="-224743" y="1580177"/>
              <a:ext cx="8188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GB" sz="1400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GB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keV</a:t>
              </a:r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14" name="Textfeld 13"/>
            <p:cNvSpPr txBox="1"/>
            <p:nvPr/>
          </p:nvSpPr>
          <p:spPr>
            <a:xfrm rot="16200000">
              <a:off x="-359567" y="3307378"/>
              <a:ext cx="11592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r>
                <a:rPr lang="en-GB" sz="14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 (10</a:t>
              </a:r>
              <a:r>
                <a:rPr lang="en-GB" sz="14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19</a:t>
              </a:r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 m</a:t>
              </a:r>
              <a:r>
                <a:rPr lang="en-GB" sz="14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-3</a:t>
              </a:r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15" name="Textfeld 14"/>
            <p:cNvSpPr txBox="1"/>
            <p:nvPr/>
          </p:nvSpPr>
          <p:spPr>
            <a:xfrm rot="16200000">
              <a:off x="2822620" y="1732578"/>
              <a:ext cx="9586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j (MA m</a:t>
              </a:r>
              <a:r>
                <a:rPr lang="en-GB" sz="14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-2</a:t>
              </a:r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16" name="Textfeld 15"/>
            <p:cNvSpPr txBox="1"/>
            <p:nvPr/>
          </p:nvSpPr>
          <p:spPr>
            <a:xfrm rot="16200000">
              <a:off x="2787226" y="3298912"/>
              <a:ext cx="10294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GB" sz="1400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 (kV m</a:t>
              </a:r>
              <a:r>
                <a:rPr lang="en-GB" sz="14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-1</a:t>
              </a:r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245421" y="2590797"/>
              <a:ext cx="328936" cy="18646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b="1" dirty="0"/>
                <a:t>10</a:t>
              </a:r>
            </a:p>
            <a:p>
              <a:pPr algn="r">
                <a:lnSpc>
                  <a:spcPts val="2500"/>
                </a:lnSpc>
              </a:pPr>
              <a:r>
                <a:rPr lang="en-GB" sz="1100" b="1" dirty="0"/>
                <a:t>8</a:t>
              </a:r>
            </a:p>
            <a:p>
              <a:pPr algn="r">
                <a:lnSpc>
                  <a:spcPts val="2500"/>
                </a:lnSpc>
              </a:pPr>
              <a:r>
                <a:rPr lang="en-GB" sz="1100" b="1" dirty="0"/>
                <a:t>6</a:t>
              </a:r>
            </a:p>
            <a:p>
              <a:pPr algn="r">
                <a:lnSpc>
                  <a:spcPts val="2500"/>
                </a:lnSpc>
              </a:pPr>
              <a:r>
                <a:rPr lang="en-GB" sz="1100" b="1" dirty="0"/>
                <a:t>4</a:t>
              </a:r>
            </a:p>
            <a:p>
              <a:pPr algn="r">
                <a:lnSpc>
                  <a:spcPts val="2500"/>
                </a:lnSpc>
              </a:pPr>
              <a:r>
                <a:rPr lang="en-GB" sz="1100" b="1" dirty="0"/>
                <a:t>2</a:t>
              </a:r>
            </a:p>
            <a:p>
              <a:pPr algn="r">
                <a:lnSpc>
                  <a:spcPts val="2500"/>
                </a:lnSpc>
              </a:pPr>
              <a:r>
                <a:rPr lang="en-GB" sz="1100" b="1" dirty="0"/>
                <a:t>0</a:t>
              </a:r>
            </a:p>
          </p:txBody>
        </p:sp>
      </p:grpSp>
      <p:sp>
        <p:nvSpPr>
          <p:cNvPr id="18" name="Textfeld 5"/>
          <p:cNvSpPr txBox="1"/>
          <p:nvPr/>
        </p:nvSpPr>
        <p:spPr>
          <a:xfrm>
            <a:off x="5054267" y="958831"/>
            <a:ext cx="40886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E. Wolfrum et al. Nuclear Fusion 2015 and DPG, Munich, 2019 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582690" y="5734829"/>
            <a:ext cx="113944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ETB </a:t>
            </a:r>
            <a:r>
              <a:rPr lang="de-DE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sets</a:t>
            </a:r>
            <a:r>
              <a:rPr lang="de-DE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boundary</a:t>
            </a:r>
            <a:r>
              <a:rPr lang="de-DE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condition</a:t>
            </a:r>
            <a:r>
              <a:rPr lang="de-DE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</a:t>
            </a:r>
            <a:r>
              <a:rPr lang="de-DE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</a:t>
            </a:r>
            <a:r>
              <a:rPr lang="de-DE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performance</a:t>
            </a:r>
            <a:r>
              <a:rPr lang="de-DE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occurence</a:t>
            </a:r>
            <a:r>
              <a:rPr lang="de-DE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edge</a:t>
            </a:r>
            <a:r>
              <a:rPr lang="de-DE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localized</a:t>
            </a:r>
            <a:r>
              <a:rPr lang="de-DE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modes</a:t>
            </a:r>
            <a:endParaRPr lang="de-DE" sz="2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Gerade Verbindung 20"/>
          <p:cNvCxnSpPr/>
          <p:nvPr/>
        </p:nvCxnSpPr>
        <p:spPr>
          <a:xfrm flipV="1">
            <a:off x="3352800" y="4411133"/>
            <a:ext cx="287867" cy="846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>
            <a:off x="2780939" y="4253110"/>
            <a:ext cx="540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ETB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468352" y="4437776"/>
            <a:ext cx="234596" cy="591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353782" y="4412726"/>
            <a:ext cx="560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-10</a:t>
            </a:r>
            <a:endParaRPr lang="en-US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4353782" y="4733639"/>
            <a:ext cx="560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-20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633201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Outline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DPG SKM21 -  28.9.2021 – Thomas </a:t>
            </a:r>
            <a:r>
              <a:rPr lang="en-US" dirty="0" err="1"/>
              <a:t>Pütterich</a:t>
            </a:r>
            <a:endParaRPr lang="en-US" dirty="0"/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480457" y="1794621"/>
            <a:ext cx="9928749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marR="0" lvl="0" indent="-285750" defTabSz="914400" eaLnBrk="0" fontAlgn="auto" latinLnBrk="0" hangingPunct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00F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Introduction to nuclear fusion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with magnetic confinement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auto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00FF"/>
              </a:buClr>
              <a:buFont typeface="Wingdings" panose="05000000000000000000" pitchFamily="2" charset="2"/>
              <a:buChar char="§"/>
              <a:defRPr/>
            </a:pPr>
            <a:r>
              <a:rPr lang="de-DE" sz="2400" b="1" kern="0" noProof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de-DE" sz="2400" b="1" kern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kern="0" noProof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</a:t>
            </a:r>
            <a:r>
              <a:rPr lang="de-DE" sz="2400" b="1" kern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de-DE" sz="2400" b="1" kern="0" noProof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tokamak</a:t>
            </a:r>
            <a:r>
              <a:rPr lang="de-DE" sz="2400" b="1" kern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kern="0" noProof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fusion</a:t>
            </a:r>
            <a:r>
              <a:rPr lang="de-DE" sz="2400" b="1" kern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kern="0" noProof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device</a:t>
            </a:r>
            <a:r>
              <a:rPr lang="de-DE" sz="2400" b="1" kern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kern="0" noProof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de-DE" sz="2400" b="1" kern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b="1" kern="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auto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00FF"/>
              </a:buClr>
              <a:buFont typeface="Wingdings" panose="05000000000000000000" pitchFamily="2" charset="2"/>
              <a:buChar char="§"/>
              <a:defRPr/>
            </a:pPr>
            <a:r>
              <a:rPr lang="en-US" sz="2400" b="1" kern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Critical open questions</a:t>
            </a:r>
          </a:p>
          <a:p>
            <a:pPr marL="285750" marR="0" lvl="1" indent="-285750" defTabSz="914400" eaLnBrk="0" fontAlgn="auto" latinLnBrk="0" hangingPunct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00F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</a:t>
            </a:r>
            <a:r>
              <a:rPr lang="en-US" sz="2400" b="1" kern="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plans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16275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Suppression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edge</a:t>
            </a:r>
            <a:r>
              <a:rPr lang="de-DE" dirty="0"/>
              <a:t> </a:t>
            </a:r>
            <a:r>
              <a:rPr lang="de-DE" dirty="0" err="1"/>
              <a:t>localized</a:t>
            </a:r>
            <a:r>
              <a:rPr lang="de-DE" dirty="0"/>
              <a:t> </a:t>
            </a:r>
            <a:r>
              <a:rPr lang="de-DE" dirty="0" err="1"/>
              <a:t>modes</a:t>
            </a:r>
            <a:r>
              <a:rPr lang="de-DE" dirty="0"/>
              <a:t> (ELMs)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DPG SKM21 -  28.9.2021 – Thomas </a:t>
            </a:r>
            <a:r>
              <a:rPr lang="en-US" dirty="0" err="1"/>
              <a:t>Pütterich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20</a:t>
            </a:fld>
            <a:endParaRPr lang="de-DE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79" y="1048808"/>
            <a:ext cx="5977795" cy="5199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7205133" y="1938867"/>
            <a:ext cx="432682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16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dedicated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magnetic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perturbation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coils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installed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in ASDEX Upgrade</a:t>
            </a: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Edge </a:t>
            </a:r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transport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barrier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ameliorated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ELMs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completely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suppressed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7992533" y="4591798"/>
            <a:ext cx="37508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00FF"/>
                </a:solidFill>
              </a:rPr>
              <a:t>Note: </a:t>
            </a:r>
            <a:r>
              <a:rPr lang="de-DE" dirty="0" err="1">
                <a:solidFill>
                  <a:srgbClr val="0000FF"/>
                </a:solidFill>
              </a:rPr>
              <a:t>works</a:t>
            </a:r>
            <a:r>
              <a:rPr lang="de-DE" dirty="0">
                <a:solidFill>
                  <a:srgbClr val="0000FF"/>
                </a:solidFill>
              </a:rPr>
              <a:t> in ASDEX Upgrade</a:t>
            </a:r>
          </a:p>
          <a:p>
            <a:r>
              <a:rPr lang="de-DE" dirty="0" err="1">
                <a:solidFill>
                  <a:srgbClr val="0000FF"/>
                </a:solidFill>
              </a:rPr>
              <a:t>only</a:t>
            </a:r>
            <a:r>
              <a:rPr lang="de-DE" dirty="0">
                <a:solidFill>
                  <a:srgbClr val="0000FF"/>
                </a:solidFill>
              </a:rPr>
              <a:t> at </a:t>
            </a:r>
            <a:r>
              <a:rPr lang="de-DE" dirty="0" err="1">
                <a:solidFill>
                  <a:srgbClr val="0000FF"/>
                </a:solidFill>
              </a:rPr>
              <a:t>very</a:t>
            </a:r>
            <a:r>
              <a:rPr lang="de-DE" dirty="0">
                <a:solidFill>
                  <a:srgbClr val="0000FF"/>
                </a:solidFill>
              </a:rPr>
              <a:t> </a:t>
            </a:r>
            <a:r>
              <a:rPr lang="de-DE" dirty="0" err="1">
                <a:solidFill>
                  <a:srgbClr val="0000FF"/>
                </a:solidFill>
              </a:rPr>
              <a:t>low</a:t>
            </a:r>
            <a:r>
              <a:rPr lang="de-DE" dirty="0">
                <a:solidFill>
                  <a:srgbClr val="0000FF"/>
                </a:solidFill>
              </a:rPr>
              <a:t> </a:t>
            </a:r>
            <a:r>
              <a:rPr lang="de-DE" dirty="0" err="1">
                <a:solidFill>
                  <a:srgbClr val="0000FF"/>
                </a:solidFill>
              </a:rPr>
              <a:t>density</a:t>
            </a:r>
            <a:endParaRPr lang="de-DE" dirty="0">
              <a:solidFill>
                <a:srgbClr val="0000FF"/>
              </a:solidFill>
            </a:endParaRPr>
          </a:p>
          <a:p>
            <a:endParaRPr lang="de-DE" dirty="0">
              <a:solidFill>
                <a:srgbClr val="0000FF"/>
              </a:solidFill>
            </a:endParaRPr>
          </a:p>
          <a:p>
            <a:r>
              <a:rPr lang="de-DE" dirty="0">
                <a:solidFill>
                  <a:srgbClr val="0000FF"/>
                </a:solidFill>
              </a:rPr>
              <a:t>(relevant non-dimensional </a:t>
            </a:r>
            <a:r>
              <a:rPr lang="de-DE" dirty="0" err="1">
                <a:solidFill>
                  <a:srgbClr val="0000FF"/>
                </a:solidFill>
              </a:rPr>
              <a:t>parameter</a:t>
            </a:r>
            <a:r>
              <a:rPr lang="de-DE" dirty="0">
                <a:solidFill>
                  <a:srgbClr val="0000FF"/>
                </a:solidFill>
              </a:rPr>
              <a:t> </a:t>
            </a:r>
          </a:p>
          <a:p>
            <a:r>
              <a:rPr lang="de-DE" dirty="0">
                <a:solidFill>
                  <a:srgbClr val="0000FF"/>
                </a:solidFill>
              </a:rPr>
              <a:t>not </a:t>
            </a:r>
            <a:r>
              <a:rPr lang="de-DE" dirty="0" err="1">
                <a:solidFill>
                  <a:srgbClr val="0000FF"/>
                </a:solidFill>
              </a:rPr>
              <a:t>yet</a:t>
            </a:r>
            <a:r>
              <a:rPr lang="de-DE" dirty="0">
                <a:solidFill>
                  <a:srgbClr val="0000FF"/>
                </a:solidFill>
              </a:rPr>
              <a:t> </a:t>
            </a:r>
            <a:r>
              <a:rPr lang="de-DE" dirty="0" err="1">
                <a:solidFill>
                  <a:srgbClr val="0000FF"/>
                </a:solidFill>
              </a:rPr>
              <a:t>identified</a:t>
            </a:r>
            <a:r>
              <a:rPr lang="de-DE" dirty="0">
                <a:solidFill>
                  <a:srgbClr val="0000FF"/>
                </a:solidFill>
              </a:rPr>
              <a:t>. </a:t>
            </a:r>
            <a:r>
              <a:rPr lang="de-DE" dirty="0" err="1">
                <a:solidFill>
                  <a:srgbClr val="0000FF"/>
                </a:solidFill>
              </a:rPr>
              <a:t>If</a:t>
            </a:r>
            <a:r>
              <a:rPr lang="de-DE" dirty="0">
                <a:solidFill>
                  <a:srgbClr val="0000FF"/>
                </a:solidFill>
              </a:rPr>
              <a:t> </a:t>
            </a:r>
            <a:r>
              <a:rPr lang="de-DE" dirty="0" err="1">
                <a:solidFill>
                  <a:srgbClr val="0000FF"/>
                </a:solidFill>
              </a:rPr>
              <a:t>low</a:t>
            </a:r>
            <a:r>
              <a:rPr lang="de-DE" dirty="0">
                <a:solidFill>
                  <a:srgbClr val="0000FF"/>
                </a:solidFill>
              </a:rPr>
              <a:t> </a:t>
            </a:r>
            <a:r>
              <a:rPr lang="de-DE" dirty="0" err="1">
                <a:solidFill>
                  <a:srgbClr val="0000FF"/>
                </a:solidFill>
              </a:rPr>
              <a:t>collisionality</a:t>
            </a:r>
            <a:endParaRPr lang="de-DE" dirty="0">
              <a:solidFill>
                <a:srgbClr val="0000FF"/>
              </a:solidFill>
            </a:endParaRPr>
          </a:p>
          <a:p>
            <a:r>
              <a:rPr lang="de-DE" dirty="0" err="1">
                <a:solidFill>
                  <a:srgbClr val="0000FF"/>
                </a:solidFill>
              </a:rPr>
              <a:t>required</a:t>
            </a:r>
            <a:r>
              <a:rPr lang="de-DE" dirty="0">
                <a:solidFill>
                  <a:srgbClr val="0000FF"/>
                </a:solidFill>
              </a:rPr>
              <a:t>, </a:t>
            </a:r>
            <a:r>
              <a:rPr lang="de-DE" dirty="0" err="1">
                <a:solidFill>
                  <a:srgbClr val="0000FF"/>
                </a:solidFill>
              </a:rPr>
              <a:t>fine</a:t>
            </a:r>
            <a:r>
              <a:rPr lang="de-DE" dirty="0">
                <a:solidFill>
                  <a:srgbClr val="0000FF"/>
                </a:solidFill>
              </a:rPr>
              <a:t> </a:t>
            </a:r>
            <a:r>
              <a:rPr lang="de-DE" dirty="0" err="1">
                <a:solidFill>
                  <a:srgbClr val="0000FF"/>
                </a:solidFill>
              </a:rPr>
              <a:t>for</a:t>
            </a:r>
            <a:r>
              <a:rPr lang="de-DE" dirty="0">
                <a:solidFill>
                  <a:srgbClr val="0000FF"/>
                </a:solidFill>
              </a:rPr>
              <a:t> ITER)</a:t>
            </a:r>
          </a:p>
        </p:txBody>
      </p:sp>
    </p:spTree>
    <p:extLst>
      <p:ext uri="{BB962C8B-B14F-4D97-AF65-F5344CB8AC3E}">
        <p14:creationId xmlns:p14="http://schemas.microsoft.com/office/powerpoint/2010/main" val="41142990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Open </a:t>
            </a:r>
            <a:r>
              <a:rPr lang="de-DE" dirty="0" err="1"/>
              <a:t>problems</a:t>
            </a:r>
            <a:r>
              <a:rPr lang="de-DE" dirty="0"/>
              <a:t> in </a:t>
            </a:r>
            <a:r>
              <a:rPr lang="de-DE" dirty="0" err="1"/>
              <a:t>tokamak</a:t>
            </a:r>
            <a:r>
              <a:rPr lang="de-DE" dirty="0"/>
              <a:t> </a:t>
            </a:r>
            <a:r>
              <a:rPr lang="de-DE" dirty="0" err="1"/>
              <a:t>research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394758" y="1876425"/>
            <a:ext cx="11568642" cy="3262842"/>
          </a:xfrm>
        </p:spPr>
        <p:txBody>
          <a:bodyPr/>
          <a:lstStyle/>
          <a:p>
            <a:pPr marL="0" indent="0">
              <a:buNone/>
            </a:pPr>
            <a:endParaRPr lang="de-DE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arenR"/>
            </a:pPr>
            <a:r>
              <a:rPr lang="de-DE" sz="2000" b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</a:t>
            </a:r>
            <a:r>
              <a:rPr lang="de-DE" sz="2000" b="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exhaust</a:t>
            </a:r>
            <a:endParaRPr lang="de-DE" sz="2000" b="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arenR"/>
            </a:pPr>
            <a:r>
              <a:rPr lang="de-DE" sz="2000" b="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Avoidance</a:t>
            </a:r>
            <a:r>
              <a:rPr lang="de-DE" sz="2000" b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2000" b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transients</a:t>
            </a:r>
            <a:r>
              <a:rPr lang="de-DE" sz="2000" b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de-DE" sz="2000" b="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edge</a:t>
            </a:r>
            <a:r>
              <a:rPr lang="de-DE" sz="2000" b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localised</a:t>
            </a:r>
            <a:r>
              <a:rPr lang="de-DE" sz="2000" b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modes</a:t>
            </a:r>
            <a:r>
              <a:rPr lang="de-DE" sz="2000" b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000" b="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disruptions</a:t>
            </a:r>
            <a:r>
              <a:rPr lang="de-DE" sz="2000" b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457200" indent="-457200">
              <a:buFont typeface="+mj-lt"/>
              <a:buAutoNum type="arabicParenR"/>
            </a:pPr>
            <a:r>
              <a:rPr lang="de-DE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Stationary</a:t>
            </a:r>
            <a:r>
              <a:rPr lang="de-DE" sz="2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tokamak</a:t>
            </a:r>
            <a:r>
              <a:rPr lang="de-DE" sz="2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operation</a:t>
            </a:r>
            <a:endParaRPr lang="de-DE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arenR"/>
            </a:pPr>
            <a:r>
              <a:rPr lang="de-DE" sz="2000" b="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Predicting</a:t>
            </a:r>
            <a:r>
              <a:rPr lang="de-DE" sz="2000" b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000" b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</a:t>
            </a:r>
            <a:r>
              <a:rPr lang="de-DE" sz="2000" b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properties</a:t>
            </a:r>
            <a:endParaRPr lang="de-DE" sz="2000" b="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DPG SKM21 -  28.9.2021 – Thomas </a:t>
            </a:r>
            <a:r>
              <a:rPr lang="en-US" dirty="0" err="1"/>
              <a:t>Pütterich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21</a:t>
            </a:fld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651933" y="4885267"/>
            <a:ext cx="11053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solidFill>
                  <a:srgbClr val="0000FF"/>
                </a:solidFill>
              </a:rPr>
              <a:t>Individual </a:t>
            </a:r>
            <a:r>
              <a:rPr lang="de-DE" sz="2400" dirty="0" err="1">
                <a:solidFill>
                  <a:srgbClr val="0000FF"/>
                </a:solidFill>
              </a:rPr>
              <a:t>solutions</a:t>
            </a:r>
            <a:r>
              <a:rPr lang="de-DE" sz="2400" dirty="0">
                <a:solidFill>
                  <a:srgbClr val="0000FF"/>
                </a:solidFill>
              </a:rPr>
              <a:t> </a:t>
            </a:r>
            <a:r>
              <a:rPr lang="de-DE" sz="2400" dirty="0" err="1">
                <a:solidFill>
                  <a:srgbClr val="0000FF"/>
                </a:solidFill>
              </a:rPr>
              <a:t>for</a:t>
            </a:r>
            <a:r>
              <a:rPr lang="de-DE" sz="2400" dirty="0">
                <a:solidFill>
                  <a:srgbClr val="0000FF"/>
                </a:solidFill>
              </a:rPr>
              <a:t> 1-4 </a:t>
            </a:r>
            <a:r>
              <a:rPr lang="de-DE" sz="2400" dirty="0" err="1">
                <a:solidFill>
                  <a:srgbClr val="0000FF"/>
                </a:solidFill>
              </a:rPr>
              <a:t>available</a:t>
            </a:r>
            <a:r>
              <a:rPr lang="de-DE" sz="2400" dirty="0">
                <a:solidFill>
                  <a:srgbClr val="0000FF"/>
                </a:solidFill>
              </a:rPr>
              <a:t>, but </a:t>
            </a:r>
            <a:r>
              <a:rPr lang="de-DE" sz="2400" dirty="0" err="1">
                <a:solidFill>
                  <a:srgbClr val="0000FF"/>
                </a:solidFill>
              </a:rPr>
              <a:t>integration</a:t>
            </a:r>
            <a:r>
              <a:rPr lang="de-DE" sz="2400" dirty="0">
                <a:solidFill>
                  <a:srgbClr val="0000FF"/>
                </a:solidFill>
              </a:rPr>
              <a:t> </a:t>
            </a:r>
            <a:r>
              <a:rPr lang="de-DE" sz="2400" dirty="0" err="1">
                <a:solidFill>
                  <a:srgbClr val="0000FF"/>
                </a:solidFill>
              </a:rPr>
              <a:t>into</a:t>
            </a:r>
            <a:r>
              <a:rPr lang="de-DE" sz="2400" dirty="0">
                <a:solidFill>
                  <a:srgbClr val="0000FF"/>
                </a:solidFill>
              </a:rPr>
              <a:t> 1 </a:t>
            </a:r>
            <a:r>
              <a:rPr lang="de-DE" sz="2400" dirty="0" err="1">
                <a:solidFill>
                  <a:srgbClr val="0000FF"/>
                </a:solidFill>
              </a:rPr>
              <a:t>reactor</a:t>
            </a:r>
            <a:r>
              <a:rPr lang="de-DE" sz="2400" dirty="0">
                <a:solidFill>
                  <a:srgbClr val="0000FF"/>
                </a:solidFill>
              </a:rPr>
              <a:t> </a:t>
            </a:r>
            <a:r>
              <a:rPr lang="de-DE" sz="2400" dirty="0" err="1">
                <a:solidFill>
                  <a:srgbClr val="0000FF"/>
                </a:solidFill>
              </a:rPr>
              <a:t>scenario</a:t>
            </a:r>
            <a:r>
              <a:rPr lang="de-DE" sz="2400" dirty="0">
                <a:solidFill>
                  <a:srgbClr val="0000FF"/>
                </a:solidFill>
              </a:rPr>
              <a:t> </a:t>
            </a:r>
            <a:r>
              <a:rPr lang="de-DE" sz="2400" dirty="0" err="1">
                <a:solidFill>
                  <a:srgbClr val="0000FF"/>
                </a:solidFill>
              </a:rPr>
              <a:t>challenging</a:t>
            </a:r>
            <a:endParaRPr lang="de-DE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0443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Route </a:t>
            </a:r>
            <a:r>
              <a:rPr lang="de-DE" dirty="0" err="1"/>
              <a:t>towards</a:t>
            </a:r>
            <a:r>
              <a:rPr lang="de-DE" dirty="0"/>
              <a:t> </a:t>
            </a:r>
            <a:r>
              <a:rPr lang="de-DE" dirty="0" err="1"/>
              <a:t>stationary</a:t>
            </a:r>
            <a:r>
              <a:rPr lang="de-DE" dirty="0"/>
              <a:t> </a:t>
            </a:r>
            <a:r>
              <a:rPr lang="de-DE" dirty="0" err="1"/>
              <a:t>operation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DPG SKM21 -  28.9.2021 – Thomas </a:t>
            </a:r>
            <a:r>
              <a:rPr lang="en-US" dirty="0" err="1"/>
              <a:t>Pütterich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22</a:t>
            </a:fld>
            <a:endParaRPr lang="de-DE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83" y="1368955"/>
            <a:ext cx="5905500" cy="484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6687069" y="1786466"/>
            <a:ext cx="533992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Loop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voltage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brought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zero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NBI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ECRH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current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drive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(NICD,ECCD)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internal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bootstrap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current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Current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profile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shaping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required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avoid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MHD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instabilities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This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corresponds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stationary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tokamak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operation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6798732" y="4445001"/>
            <a:ext cx="40318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Note: </a:t>
            </a:r>
            <a:r>
              <a:rPr lang="de-DE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lang="de-DE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density</a:t>
            </a:r>
            <a:r>
              <a:rPr lang="de-DE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required</a:t>
            </a:r>
            <a:r>
              <a:rPr lang="de-DE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</a:t>
            </a:r>
            <a:r>
              <a:rPr lang="de-DE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de-DE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</a:t>
            </a:r>
            <a:r>
              <a:rPr lang="de-DE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</a:t>
            </a:r>
            <a:r>
              <a:rPr lang="de-DE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efficient</a:t>
            </a:r>
            <a:endParaRPr lang="de-DE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0531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Open </a:t>
            </a:r>
            <a:r>
              <a:rPr lang="de-DE" dirty="0" err="1"/>
              <a:t>problems</a:t>
            </a:r>
            <a:r>
              <a:rPr lang="de-DE" dirty="0"/>
              <a:t> in </a:t>
            </a:r>
            <a:r>
              <a:rPr lang="de-DE" dirty="0" err="1"/>
              <a:t>tokamak</a:t>
            </a:r>
            <a:r>
              <a:rPr lang="de-DE" dirty="0"/>
              <a:t> </a:t>
            </a:r>
            <a:r>
              <a:rPr lang="de-DE" dirty="0" err="1"/>
              <a:t>research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394758" y="1876425"/>
            <a:ext cx="11568642" cy="3262842"/>
          </a:xfrm>
        </p:spPr>
        <p:txBody>
          <a:bodyPr/>
          <a:lstStyle/>
          <a:p>
            <a:pPr marL="0" indent="0">
              <a:buNone/>
            </a:pPr>
            <a:endParaRPr lang="de-DE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arenR"/>
            </a:pPr>
            <a:r>
              <a:rPr lang="de-DE" sz="2000" b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</a:t>
            </a:r>
            <a:r>
              <a:rPr lang="de-DE" sz="2000" b="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exhaust</a:t>
            </a:r>
            <a:endParaRPr lang="de-DE" sz="2000" b="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arenR"/>
            </a:pPr>
            <a:r>
              <a:rPr lang="de-DE" sz="2000" b="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Avoidance</a:t>
            </a:r>
            <a:r>
              <a:rPr lang="de-DE" sz="2000" b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2000" b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transients</a:t>
            </a:r>
            <a:r>
              <a:rPr lang="de-DE" sz="2000" b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de-DE" sz="2000" b="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edge</a:t>
            </a:r>
            <a:r>
              <a:rPr lang="de-DE" sz="2000" b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localised</a:t>
            </a:r>
            <a:r>
              <a:rPr lang="de-DE" sz="2000" b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modes</a:t>
            </a:r>
            <a:r>
              <a:rPr lang="de-DE" sz="2000" b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000" b="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disruptions</a:t>
            </a:r>
            <a:r>
              <a:rPr lang="de-DE" sz="2000" b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457200" indent="-457200">
              <a:buFont typeface="+mj-lt"/>
              <a:buAutoNum type="arabicParenR"/>
            </a:pPr>
            <a:r>
              <a:rPr lang="de-DE" sz="2000" b="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Stationary</a:t>
            </a:r>
            <a:r>
              <a:rPr lang="de-DE" sz="2000" b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tokamak</a:t>
            </a:r>
            <a:r>
              <a:rPr lang="de-DE" sz="2000" b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</a:t>
            </a:r>
            <a:endParaRPr lang="de-DE" sz="2000" b="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arenR"/>
            </a:pPr>
            <a:r>
              <a:rPr lang="de-DE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Predicting</a:t>
            </a:r>
            <a:r>
              <a:rPr lang="de-DE" sz="2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plasma</a:t>
            </a:r>
            <a:r>
              <a:rPr lang="de-DE" sz="2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properties</a:t>
            </a:r>
            <a:endParaRPr lang="de-DE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DPG SKM21 -  28.9.2021 – Thomas </a:t>
            </a:r>
            <a:r>
              <a:rPr lang="en-US" dirty="0" err="1"/>
              <a:t>Pütterich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23</a:t>
            </a:fld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651933" y="4885267"/>
            <a:ext cx="11053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solidFill>
                  <a:srgbClr val="0000FF"/>
                </a:solidFill>
              </a:rPr>
              <a:t>Individual </a:t>
            </a:r>
            <a:r>
              <a:rPr lang="de-DE" sz="2400" dirty="0" err="1">
                <a:solidFill>
                  <a:srgbClr val="0000FF"/>
                </a:solidFill>
              </a:rPr>
              <a:t>solutions</a:t>
            </a:r>
            <a:r>
              <a:rPr lang="de-DE" sz="2400" dirty="0">
                <a:solidFill>
                  <a:srgbClr val="0000FF"/>
                </a:solidFill>
              </a:rPr>
              <a:t> </a:t>
            </a:r>
            <a:r>
              <a:rPr lang="de-DE" sz="2400" dirty="0" err="1">
                <a:solidFill>
                  <a:srgbClr val="0000FF"/>
                </a:solidFill>
              </a:rPr>
              <a:t>for</a:t>
            </a:r>
            <a:r>
              <a:rPr lang="de-DE" sz="2400" dirty="0">
                <a:solidFill>
                  <a:srgbClr val="0000FF"/>
                </a:solidFill>
              </a:rPr>
              <a:t> 1-4 </a:t>
            </a:r>
            <a:r>
              <a:rPr lang="de-DE" sz="2400" dirty="0" err="1">
                <a:solidFill>
                  <a:srgbClr val="0000FF"/>
                </a:solidFill>
              </a:rPr>
              <a:t>available</a:t>
            </a:r>
            <a:r>
              <a:rPr lang="de-DE" sz="2400" dirty="0">
                <a:solidFill>
                  <a:srgbClr val="0000FF"/>
                </a:solidFill>
              </a:rPr>
              <a:t>, but </a:t>
            </a:r>
            <a:r>
              <a:rPr lang="de-DE" sz="2400" dirty="0" err="1">
                <a:solidFill>
                  <a:srgbClr val="0000FF"/>
                </a:solidFill>
              </a:rPr>
              <a:t>integration</a:t>
            </a:r>
            <a:r>
              <a:rPr lang="de-DE" sz="2400" dirty="0">
                <a:solidFill>
                  <a:srgbClr val="0000FF"/>
                </a:solidFill>
              </a:rPr>
              <a:t> </a:t>
            </a:r>
            <a:r>
              <a:rPr lang="de-DE" sz="2400" dirty="0" err="1">
                <a:solidFill>
                  <a:srgbClr val="0000FF"/>
                </a:solidFill>
              </a:rPr>
              <a:t>into</a:t>
            </a:r>
            <a:r>
              <a:rPr lang="de-DE" sz="2400" dirty="0">
                <a:solidFill>
                  <a:srgbClr val="0000FF"/>
                </a:solidFill>
              </a:rPr>
              <a:t> 1 </a:t>
            </a:r>
            <a:r>
              <a:rPr lang="de-DE" sz="2400" dirty="0" err="1">
                <a:solidFill>
                  <a:srgbClr val="0000FF"/>
                </a:solidFill>
              </a:rPr>
              <a:t>reactor</a:t>
            </a:r>
            <a:r>
              <a:rPr lang="de-DE" sz="2400" dirty="0">
                <a:solidFill>
                  <a:srgbClr val="0000FF"/>
                </a:solidFill>
              </a:rPr>
              <a:t> </a:t>
            </a:r>
            <a:r>
              <a:rPr lang="de-DE" sz="2400" dirty="0" err="1">
                <a:solidFill>
                  <a:srgbClr val="0000FF"/>
                </a:solidFill>
              </a:rPr>
              <a:t>scenario</a:t>
            </a:r>
            <a:r>
              <a:rPr lang="de-DE" sz="2400" dirty="0">
                <a:solidFill>
                  <a:srgbClr val="0000FF"/>
                </a:solidFill>
              </a:rPr>
              <a:t> </a:t>
            </a:r>
            <a:r>
              <a:rPr lang="de-DE" sz="2400" dirty="0" err="1">
                <a:solidFill>
                  <a:srgbClr val="0000FF"/>
                </a:solidFill>
              </a:rPr>
              <a:t>challenging</a:t>
            </a:r>
            <a:endParaRPr lang="de-DE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4523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GENE </a:t>
            </a:r>
            <a:r>
              <a:rPr lang="de-DE" dirty="0" err="1"/>
              <a:t>code</a:t>
            </a:r>
            <a:r>
              <a:rPr lang="de-DE" dirty="0"/>
              <a:t> </a:t>
            </a:r>
            <a:r>
              <a:rPr lang="de-DE" dirty="0" err="1"/>
              <a:t>predicts</a:t>
            </a:r>
            <a:r>
              <a:rPr lang="de-DE" dirty="0"/>
              <a:t> turbulent </a:t>
            </a:r>
            <a:r>
              <a:rPr lang="de-DE" dirty="0" err="1"/>
              <a:t>transport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plasma</a:t>
            </a:r>
            <a:r>
              <a:rPr lang="de-DE" dirty="0"/>
              <a:t> </a:t>
            </a:r>
            <a:r>
              <a:rPr lang="de-DE" dirty="0" err="1"/>
              <a:t>core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DPG SKM21 -  28.9.2021 – Thomas </a:t>
            </a:r>
            <a:r>
              <a:rPr lang="en-US" dirty="0" err="1"/>
              <a:t>Pütterich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24</a:t>
            </a:fld>
            <a:endParaRPr lang="de-DE" dirty="0"/>
          </a:p>
        </p:txBody>
      </p:sp>
      <p:pic>
        <p:nvPicPr>
          <p:cNvPr id="1026" name="Picture 2" descr="H:\AAA\snapshot-AUGmovi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990601"/>
            <a:ext cx="8386105" cy="504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6307666" y="5740401"/>
            <a:ext cx="1464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genecode.org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9211733" y="1794933"/>
            <a:ext cx="25442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Quite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well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validated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vs.</a:t>
            </a:r>
          </a:p>
          <a:p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experiment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pedestal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top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boundary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condition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9198873" y="3733799"/>
            <a:ext cx="299312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Turbulence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driven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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T</a:t>
            </a:r>
            <a:r>
              <a:rPr lang="de-DE" baseline="-25000" dirty="0" err="1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i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, 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T</a:t>
            </a:r>
            <a:r>
              <a:rPr lang="de-DE" baseline="-25000" dirty="0" err="1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e</a:t>
            </a:r>
            <a:endParaRPr lang="de-DE" baseline="-25000" dirty="0">
              <a:latin typeface="Arial" panose="020B0604020202020204" pitchFamily="34" charset="0"/>
              <a:cs typeface="Arial" panose="020B0604020202020204" pitchFamily="34" charset="0"/>
              <a:sym typeface="Symbol"/>
            </a:endParaRP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  <a:sym typeface="Symbol"/>
            </a:endParaRPr>
          </a:p>
          <a:p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Influence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of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T</a:t>
            </a:r>
            <a:r>
              <a:rPr lang="de-DE" baseline="-25000" dirty="0" err="1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/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T</a:t>
            </a:r>
            <a:r>
              <a:rPr lang="de-DE" baseline="-25000" dirty="0" err="1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i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,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rotation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, 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fast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particles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,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impurities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, .. 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4693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3482" y="188639"/>
            <a:ext cx="10754632" cy="640303"/>
          </a:xfrm>
        </p:spPr>
        <p:txBody>
          <a:bodyPr/>
          <a:lstStyle/>
          <a:p>
            <a:r>
              <a:rPr lang="de-DE" dirty="0" err="1"/>
              <a:t>Combination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reduced</a:t>
            </a:r>
            <a:r>
              <a:rPr lang="de-DE" dirty="0"/>
              <a:t> </a:t>
            </a:r>
            <a:r>
              <a:rPr lang="de-DE" dirty="0" err="1"/>
              <a:t>physics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empirical</a:t>
            </a:r>
            <a:r>
              <a:rPr lang="de-DE" dirty="0"/>
              <a:t> </a:t>
            </a:r>
            <a:r>
              <a:rPr lang="de-DE" dirty="0" err="1"/>
              <a:t>model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pedestal</a:t>
            </a:r>
            <a:r>
              <a:rPr lang="de-DE" dirty="0"/>
              <a:t> 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sz="2000" b="0" dirty="0">
                <a:latin typeface="Arial" panose="020B0604020202020204" pitchFamily="34" charset="0"/>
                <a:cs typeface="Arial" panose="020B0604020202020204" pitchFamily="34" charset="0"/>
              </a:rPr>
              <a:t>ASDEX Upgrade </a:t>
            </a:r>
            <a:r>
              <a:rPr lang="de-DE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de-DE" sz="2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confinement</a:t>
            </a:r>
            <a:r>
              <a:rPr lang="de-DE" sz="2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well</a:t>
            </a:r>
            <a:r>
              <a:rPr lang="de-DE" sz="2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decribed</a:t>
            </a:r>
            <a:r>
              <a:rPr lang="de-DE" sz="2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r>
              <a:rPr lang="de-DE" sz="2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  <a:r>
              <a:rPr lang="de-DE" sz="2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parameters</a:t>
            </a:r>
            <a:endParaRPr lang="de-DE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DPG SKM21 -  28.9.2021 – Thomas </a:t>
            </a:r>
            <a:r>
              <a:rPr lang="en-US" dirty="0" err="1"/>
              <a:t>Pütterich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25</a:t>
            </a:fld>
            <a:endParaRPr lang="de-D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742"/>
            <a:ext cx="11925300" cy="367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1439333" y="5867400"/>
            <a:ext cx="9872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Next: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implementation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different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tokamaks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improvement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 </a:t>
            </a:r>
            <a:r>
              <a:rPr lang="de-DE" b="1" dirty="0" err="1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tokamak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</a:t>
            </a:r>
            <a:r>
              <a:rPr lang="de-DE" b="1" dirty="0" err="1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flight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</a:t>
            </a:r>
            <a:r>
              <a:rPr lang="de-DE" b="1" dirty="0" err="1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simulator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2541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Summary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DPG SKM21 -  28.9.2021 – Thomas </a:t>
            </a:r>
            <a:r>
              <a:rPr lang="en-US" dirty="0" err="1"/>
              <a:t>Pütterich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26</a:t>
            </a:fld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939800" y="1641741"/>
            <a:ext cx="109304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Good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progress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achieved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several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key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areas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confinement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, power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exhaust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, ELM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disruption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avoidance</a:t>
            </a: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520469" y="2593230"/>
            <a:ext cx="1004153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not </a:t>
            </a:r>
            <a:r>
              <a:rPr lang="de-DE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simultaneously</a:t>
            </a:r>
            <a:r>
              <a:rPr lang="de-DE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a </a:t>
            </a:r>
            <a:r>
              <a:rPr lang="de-DE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</a:t>
            </a:r>
            <a:r>
              <a:rPr lang="de-DE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discharge</a:t>
            </a:r>
            <a:r>
              <a:rPr lang="de-DE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Not </a:t>
            </a:r>
            <a:r>
              <a:rPr lang="de-DE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r>
              <a:rPr lang="de-DE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</a:t>
            </a:r>
            <a:r>
              <a:rPr lang="de-DE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dimensionless</a:t>
            </a:r>
            <a:r>
              <a:rPr lang="de-DE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parameters</a:t>
            </a:r>
            <a:r>
              <a:rPr lang="de-DE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de-DE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Accompanying</a:t>
            </a:r>
            <a:r>
              <a:rPr lang="de-DE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</a:t>
            </a:r>
            <a:r>
              <a:rPr lang="de-DE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first</a:t>
            </a:r>
            <a:r>
              <a:rPr lang="de-DE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</a:t>
            </a:r>
            <a:r>
              <a:rPr lang="de-DE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principle</a:t>
            </a:r>
            <a:r>
              <a:rPr lang="de-DE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</a:t>
            </a:r>
            <a:r>
              <a:rPr lang="de-DE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modelling</a:t>
            </a:r>
            <a:r>
              <a:rPr lang="de-DE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</a:t>
            </a:r>
            <a:r>
              <a:rPr lang="de-DE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required</a:t>
            </a:r>
            <a:r>
              <a:rPr lang="de-DE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</a:t>
            </a:r>
            <a:r>
              <a:rPr lang="de-DE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for</a:t>
            </a:r>
            <a:r>
              <a:rPr lang="de-DE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</a:t>
            </a:r>
            <a:r>
              <a:rPr lang="de-DE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extrapolation</a:t>
            </a:r>
            <a:endParaRPr lang="de-DE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Symbol"/>
            </a:endParaRPr>
          </a:p>
          <a:p>
            <a:r>
              <a:rPr lang="de-DE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Pedestal</a:t>
            </a:r>
            <a:r>
              <a:rPr lang="de-DE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</a:t>
            </a:r>
            <a:r>
              <a:rPr lang="de-DE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region</a:t>
            </a:r>
            <a:r>
              <a:rPr lang="de-DE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still </a:t>
            </a:r>
            <a:r>
              <a:rPr lang="de-DE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lacks</a:t>
            </a:r>
            <a:r>
              <a:rPr lang="de-DE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</a:t>
            </a:r>
            <a:r>
              <a:rPr lang="de-DE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coherent</a:t>
            </a:r>
            <a:r>
              <a:rPr lang="de-DE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</a:t>
            </a:r>
            <a:r>
              <a:rPr lang="de-DE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physics</a:t>
            </a:r>
            <a:r>
              <a:rPr lang="de-DE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</a:t>
            </a:r>
            <a:r>
              <a:rPr lang="de-DE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description</a:t>
            </a:r>
            <a:r>
              <a:rPr lang="de-DE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(but </a:t>
            </a:r>
            <a:r>
              <a:rPr lang="de-DE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expected</a:t>
            </a:r>
            <a:r>
              <a:rPr lang="de-DE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</a:t>
            </a:r>
            <a:r>
              <a:rPr lang="de-DE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to</a:t>
            </a:r>
            <a:r>
              <a:rPr lang="de-DE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</a:t>
            </a:r>
            <a:r>
              <a:rPr lang="de-DE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come</a:t>
            </a:r>
            <a:r>
              <a:rPr lang="de-DE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)</a:t>
            </a:r>
          </a:p>
          <a:p>
            <a:endParaRPr lang="de-DE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939800" y="4120846"/>
            <a:ext cx="68419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Integration </a:t>
            </a:r>
            <a:r>
              <a:rPr lang="de-DE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all </a:t>
            </a:r>
            <a:r>
              <a:rPr lang="de-DE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de-DE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requires</a:t>
            </a:r>
            <a:r>
              <a:rPr lang="de-DE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large </a:t>
            </a:r>
            <a:r>
              <a:rPr lang="de-DE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device</a:t>
            </a:r>
            <a:r>
              <a:rPr lang="de-DE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 ITER</a:t>
            </a:r>
          </a:p>
          <a:p>
            <a:endParaRPr lang="de-DE" sz="2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  <a:sym typeface="Symbol"/>
            </a:endParaRPr>
          </a:p>
          <a:p>
            <a:r>
              <a:rPr lang="de-DE" sz="2000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Final </a:t>
            </a:r>
            <a:r>
              <a:rPr lang="de-DE" sz="2000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model</a:t>
            </a:r>
            <a:r>
              <a:rPr lang="de-DE" sz="2000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</a:t>
            </a:r>
            <a:r>
              <a:rPr lang="de-DE" sz="2000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validation</a:t>
            </a:r>
            <a:r>
              <a:rPr lang="de-DE" sz="2000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</a:t>
            </a:r>
            <a:r>
              <a:rPr lang="de-DE" sz="2000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by</a:t>
            </a:r>
            <a:r>
              <a:rPr lang="de-DE" sz="2000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</a:t>
            </a:r>
            <a:r>
              <a:rPr lang="de-DE" sz="2000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testing</a:t>
            </a:r>
            <a:r>
              <a:rPr lang="de-DE" sz="2000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ITER </a:t>
            </a:r>
            <a:r>
              <a:rPr lang="de-DE" sz="2000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predictions</a:t>
            </a:r>
            <a:r>
              <a:rPr lang="de-DE" sz="2000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in 2030s</a:t>
            </a:r>
            <a:endParaRPr lang="de-DE" sz="2000" dirty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8389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ITER </a:t>
            </a:r>
            <a:r>
              <a:rPr lang="de-DE" dirty="0" err="1"/>
              <a:t>site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May 2021 (</a:t>
            </a:r>
            <a:r>
              <a:rPr lang="de-DE" dirty="0" err="1"/>
              <a:t>first</a:t>
            </a:r>
            <a:r>
              <a:rPr lang="de-DE" dirty="0"/>
              <a:t> </a:t>
            </a:r>
            <a:r>
              <a:rPr lang="de-DE" dirty="0" err="1"/>
              <a:t>plasma</a:t>
            </a:r>
            <a:r>
              <a:rPr lang="de-DE" dirty="0"/>
              <a:t> </a:t>
            </a:r>
            <a:r>
              <a:rPr lang="de-DE" dirty="0" err="1"/>
              <a:t>planned</a:t>
            </a:r>
            <a:r>
              <a:rPr lang="de-DE" dirty="0"/>
              <a:t> </a:t>
            </a:r>
            <a:r>
              <a:rPr lang="de-DE" dirty="0" err="1"/>
              <a:t>Dec</a:t>
            </a:r>
            <a:r>
              <a:rPr lang="de-DE" dirty="0"/>
              <a:t> 2025)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DPG SKM21 -  28.9.2021 – Thomas </a:t>
            </a:r>
            <a:r>
              <a:rPr lang="en-US" dirty="0" err="1"/>
              <a:t>Pütterich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27</a:t>
            </a:fld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4" y="973668"/>
            <a:ext cx="8802072" cy="5429118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0168467" y="4859867"/>
            <a:ext cx="19762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Photo</a:t>
            </a:r>
            <a:r>
              <a:rPr lang="de-DE" dirty="0"/>
              <a:t>:</a:t>
            </a:r>
          </a:p>
          <a:p>
            <a:r>
              <a:rPr lang="de-DE" dirty="0"/>
              <a:t>ITER </a:t>
            </a:r>
            <a:r>
              <a:rPr lang="de-DE" dirty="0" err="1"/>
              <a:t>Organization</a:t>
            </a:r>
            <a:r>
              <a:rPr lang="de-DE" dirty="0"/>
              <a:t> /</a:t>
            </a:r>
          </a:p>
          <a:p>
            <a:r>
              <a:rPr lang="de-DE" dirty="0"/>
              <a:t>EJF </a:t>
            </a:r>
            <a:r>
              <a:rPr lang="de-DE" dirty="0" err="1"/>
              <a:t>Riche</a:t>
            </a:r>
            <a:endParaRPr lang="de-DE" dirty="0"/>
          </a:p>
        </p:txBody>
      </p:sp>
      <p:pic>
        <p:nvPicPr>
          <p:cNvPr id="1030" name="Picture 6" descr="https://www.iter.org/img/resize-2000-70/all/content/com/photo%20galleries%202/construction/tokamakassembly/pit_02-07-2021_sma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772" y="838155"/>
            <a:ext cx="8779800" cy="585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iter.org/img/resize-2000-70/all/content/com/photo%20galleries%202/construction/tokamakassembly/tf12_transfer_to_vvs6_teaser_d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708" y="838155"/>
            <a:ext cx="8717406" cy="603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5315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next</a:t>
            </a:r>
            <a:r>
              <a:rPr lang="de-DE" dirty="0"/>
              <a:t> ?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79425" y="1244600"/>
            <a:ext cx="11577108" cy="5111750"/>
          </a:xfrm>
        </p:spPr>
        <p:txBody>
          <a:bodyPr/>
          <a:lstStyle/>
          <a:p>
            <a:r>
              <a:rPr lang="de-DE" sz="2200" dirty="0">
                <a:solidFill>
                  <a:srgbClr val="0000FF"/>
                </a:solidFill>
              </a:rPr>
              <a:t>The </a:t>
            </a:r>
            <a:r>
              <a:rPr lang="de-DE" sz="2200" b="0" dirty="0" err="1">
                <a:solidFill>
                  <a:srgbClr val="0000FF"/>
                </a:solidFill>
              </a:rPr>
              <a:t>milestone</a:t>
            </a:r>
            <a:r>
              <a:rPr lang="de-DE" sz="2200" b="0" dirty="0">
                <a:solidFill>
                  <a:srgbClr val="0000FF"/>
                </a:solidFill>
              </a:rPr>
              <a:t> </a:t>
            </a:r>
            <a:r>
              <a:rPr lang="de-DE" sz="2200" b="0" dirty="0" err="1">
                <a:solidFill>
                  <a:srgbClr val="0000FF"/>
                </a:solidFill>
              </a:rPr>
              <a:t>for</a:t>
            </a:r>
            <a:r>
              <a:rPr lang="de-DE" sz="2200" b="0" dirty="0">
                <a:solidFill>
                  <a:srgbClr val="0000FF"/>
                </a:solidFill>
              </a:rPr>
              <a:t> </a:t>
            </a:r>
            <a:r>
              <a:rPr lang="de-DE" sz="2200" b="0" dirty="0" err="1">
                <a:solidFill>
                  <a:srgbClr val="0000FF"/>
                </a:solidFill>
              </a:rPr>
              <a:t>nuclear</a:t>
            </a:r>
            <a:r>
              <a:rPr lang="de-DE" sz="2200" b="0" dirty="0">
                <a:solidFill>
                  <a:srgbClr val="0000FF"/>
                </a:solidFill>
              </a:rPr>
              <a:t> </a:t>
            </a:r>
            <a:r>
              <a:rPr lang="de-DE" sz="2200" b="0" dirty="0" err="1">
                <a:solidFill>
                  <a:srgbClr val="0000FF"/>
                </a:solidFill>
              </a:rPr>
              <a:t>fusion</a:t>
            </a:r>
            <a:r>
              <a:rPr lang="de-DE" sz="2200" b="0" dirty="0">
                <a:solidFill>
                  <a:srgbClr val="0000FF"/>
                </a:solidFill>
              </a:rPr>
              <a:t> </a:t>
            </a:r>
            <a:r>
              <a:rPr lang="de-DE" sz="2200" b="0" dirty="0" err="1">
                <a:solidFill>
                  <a:srgbClr val="0000FF"/>
                </a:solidFill>
              </a:rPr>
              <a:t>develoment</a:t>
            </a:r>
            <a:r>
              <a:rPr lang="de-DE" sz="2200" b="0" dirty="0">
                <a:solidFill>
                  <a:srgbClr val="0000FF"/>
                </a:solidFill>
              </a:rPr>
              <a:t> </a:t>
            </a:r>
            <a:r>
              <a:rPr lang="de-DE" sz="2200" b="0" dirty="0" err="1">
                <a:solidFill>
                  <a:srgbClr val="0000FF"/>
                </a:solidFill>
              </a:rPr>
              <a:t>is</a:t>
            </a:r>
            <a:r>
              <a:rPr lang="de-DE" sz="2200" b="0" dirty="0">
                <a:solidFill>
                  <a:srgbClr val="0000FF"/>
                </a:solidFill>
              </a:rPr>
              <a:t> a </a:t>
            </a:r>
            <a:r>
              <a:rPr lang="de-DE" sz="2200" b="0" dirty="0" err="1">
                <a:solidFill>
                  <a:srgbClr val="0000FF"/>
                </a:solidFill>
              </a:rPr>
              <a:t>burning</a:t>
            </a:r>
            <a:r>
              <a:rPr lang="de-DE" sz="2200" b="0" dirty="0">
                <a:solidFill>
                  <a:srgbClr val="0000FF"/>
                </a:solidFill>
              </a:rPr>
              <a:t> </a:t>
            </a:r>
            <a:r>
              <a:rPr lang="de-DE" sz="2200" b="0" dirty="0" err="1">
                <a:solidFill>
                  <a:srgbClr val="0000FF"/>
                </a:solidFill>
              </a:rPr>
              <a:t>plasma</a:t>
            </a:r>
            <a:r>
              <a:rPr lang="de-DE" sz="2200" b="0" dirty="0">
                <a:solidFill>
                  <a:srgbClr val="0000FF"/>
                </a:solidFill>
              </a:rPr>
              <a:t> in ITER</a:t>
            </a:r>
          </a:p>
          <a:p>
            <a:pPr marL="0" indent="0">
              <a:buNone/>
            </a:pPr>
            <a:r>
              <a:rPr lang="de-DE" sz="2200" b="0" dirty="0">
                <a:solidFill>
                  <a:srgbClr val="0000FF"/>
                </a:solidFill>
              </a:rPr>
              <a:t>	- ITER </a:t>
            </a:r>
            <a:r>
              <a:rPr lang="de-DE" sz="2200" b="0" dirty="0" err="1">
                <a:solidFill>
                  <a:srgbClr val="0000FF"/>
                </a:solidFill>
              </a:rPr>
              <a:t>operation</a:t>
            </a:r>
            <a:r>
              <a:rPr lang="de-DE" sz="2200" b="0" dirty="0">
                <a:solidFill>
                  <a:srgbClr val="0000FF"/>
                </a:solidFill>
              </a:rPr>
              <a:t> </a:t>
            </a:r>
            <a:r>
              <a:rPr lang="de-DE" sz="2200" b="0" dirty="0" err="1">
                <a:solidFill>
                  <a:srgbClr val="0000FF"/>
                </a:solidFill>
              </a:rPr>
              <a:t>to</a:t>
            </a:r>
            <a:r>
              <a:rPr lang="de-DE" sz="2200" b="0" dirty="0">
                <a:solidFill>
                  <a:srgbClr val="0000FF"/>
                </a:solidFill>
              </a:rPr>
              <a:t> </a:t>
            </a:r>
            <a:r>
              <a:rPr lang="de-DE" sz="2200" b="0" dirty="0" err="1">
                <a:solidFill>
                  <a:srgbClr val="0000FF"/>
                </a:solidFill>
              </a:rPr>
              <a:t>start</a:t>
            </a:r>
            <a:r>
              <a:rPr lang="de-DE" sz="2200" b="0" dirty="0">
                <a:solidFill>
                  <a:srgbClr val="0000FF"/>
                </a:solidFill>
              </a:rPr>
              <a:t> in </a:t>
            </a:r>
            <a:r>
              <a:rPr lang="de-DE" sz="2200" b="0" dirty="0" err="1">
                <a:solidFill>
                  <a:srgbClr val="0000FF"/>
                </a:solidFill>
              </a:rPr>
              <a:t>Dec</a:t>
            </a:r>
            <a:r>
              <a:rPr lang="de-DE" sz="2200" b="0" dirty="0">
                <a:solidFill>
                  <a:srgbClr val="0000FF"/>
                </a:solidFill>
              </a:rPr>
              <a:t> 2025, D-T </a:t>
            </a:r>
            <a:r>
              <a:rPr lang="de-DE" sz="2200" b="0" dirty="0" err="1">
                <a:solidFill>
                  <a:srgbClr val="0000FF"/>
                </a:solidFill>
              </a:rPr>
              <a:t>fusion</a:t>
            </a:r>
            <a:r>
              <a:rPr lang="de-DE" sz="2200" b="0" dirty="0">
                <a:solidFill>
                  <a:srgbClr val="0000FF"/>
                </a:solidFill>
              </a:rPr>
              <a:t> in 2036</a:t>
            </a:r>
          </a:p>
          <a:p>
            <a:endParaRPr lang="de-DE" sz="1600" b="0" dirty="0"/>
          </a:p>
          <a:p>
            <a:r>
              <a:rPr lang="de-DE" sz="2200" b="0" dirty="0" err="1">
                <a:solidFill>
                  <a:srgbClr val="FF0000"/>
                </a:solidFill>
              </a:rPr>
              <a:t>regarding</a:t>
            </a:r>
            <a:r>
              <a:rPr lang="de-DE" sz="2200" b="0" dirty="0">
                <a:solidFill>
                  <a:srgbClr val="FF0000"/>
                </a:solidFill>
              </a:rPr>
              <a:t> </a:t>
            </a:r>
            <a:r>
              <a:rPr lang="de-DE" sz="2200" b="0" dirty="0" err="1">
                <a:solidFill>
                  <a:srgbClr val="FF0000"/>
                </a:solidFill>
              </a:rPr>
              <a:t>plasma</a:t>
            </a:r>
            <a:r>
              <a:rPr lang="de-DE" sz="2200" b="0" dirty="0">
                <a:solidFill>
                  <a:srgbClr val="FF0000"/>
                </a:solidFill>
              </a:rPr>
              <a:t> </a:t>
            </a:r>
            <a:r>
              <a:rPr lang="de-DE" sz="2200" b="0" dirty="0" err="1">
                <a:solidFill>
                  <a:srgbClr val="FF0000"/>
                </a:solidFill>
              </a:rPr>
              <a:t>physics</a:t>
            </a:r>
            <a:r>
              <a:rPr lang="de-DE" sz="2200" b="0" dirty="0">
                <a:solidFill>
                  <a:srgbClr val="FF0000"/>
                </a:solidFill>
              </a:rPr>
              <a:t>, </a:t>
            </a:r>
            <a:r>
              <a:rPr lang="de-DE" sz="2200" b="0" dirty="0" err="1">
                <a:solidFill>
                  <a:srgbClr val="FF0000"/>
                </a:solidFill>
              </a:rPr>
              <a:t>the</a:t>
            </a:r>
            <a:r>
              <a:rPr lang="de-DE" sz="2200" b="0" dirty="0">
                <a:solidFill>
                  <a:srgbClr val="FF0000"/>
                </a:solidFill>
              </a:rPr>
              <a:t> </a:t>
            </a:r>
            <a:r>
              <a:rPr lang="de-DE" sz="2200" b="0" dirty="0" err="1">
                <a:solidFill>
                  <a:srgbClr val="FF0000"/>
                </a:solidFill>
              </a:rPr>
              <a:t>step</a:t>
            </a:r>
            <a:r>
              <a:rPr lang="de-DE" sz="2200" b="0" dirty="0">
                <a:solidFill>
                  <a:srgbClr val="FF0000"/>
                </a:solidFill>
              </a:rPr>
              <a:t> </a:t>
            </a:r>
            <a:r>
              <a:rPr lang="de-DE" sz="2200" b="0" dirty="0" err="1">
                <a:solidFill>
                  <a:srgbClr val="FF0000"/>
                </a:solidFill>
              </a:rPr>
              <a:t>from</a:t>
            </a:r>
            <a:r>
              <a:rPr lang="de-DE" sz="2200" b="0" dirty="0">
                <a:solidFill>
                  <a:srgbClr val="FF0000"/>
                </a:solidFill>
              </a:rPr>
              <a:t> ITER </a:t>
            </a:r>
            <a:r>
              <a:rPr lang="de-DE" sz="2200" b="0" dirty="0" err="1">
                <a:solidFill>
                  <a:srgbClr val="FF0000"/>
                </a:solidFill>
              </a:rPr>
              <a:t>to</a:t>
            </a:r>
            <a:r>
              <a:rPr lang="de-DE" sz="2200" b="0" dirty="0">
                <a:solidFill>
                  <a:srgbClr val="FF0000"/>
                </a:solidFill>
              </a:rPr>
              <a:t> a </a:t>
            </a:r>
            <a:r>
              <a:rPr lang="de-DE" sz="2200" b="0" dirty="0" err="1">
                <a:solidFill>
                  <a:srgbClr val="FF0000"/>
                </a:solidFill>
              </a:rPr>
              <a:t>tokamak</a:t>
            </a:r>
            <a:r>
              <a:rPr lang="de-DE" sz="2200" b="0" dirty="0">
                <a:solidFill>
                  <a:srgbClr val="FF0000"/>
                </a:solidFill>
              </a:rPr>
              <a:t> </a:t>
            </a:r>
            <a:r>
              <a:rPr lang="de-DE" sz="2200" b="0" dirty="0" err="1">
                <a:solidFill>
                  <a:srgbClr val="FF0000"/>
                </a:solidFill>
              </a:rPr>
              <a:t>demonstration</a:t>
            </a:r>
            <a:r>
              <a:rPr lang="de-DE" sz="2200" b="0" dirty="0">
                <a:solidFill>
                  <a:srgbClr val="FF0000"/>
                </a:solidFill>
              </a:rPr>
              <a:t> plant DEMO </a:t>
            </a:r>
            <a:r>
              <a:rPr lang="de-DE" sz="2200" b="0" dirty="0" err="1">
                <a:solidFill>
                  <a:srgbClr val="FF0000"/>
                </a:solidFill>
              </a:rPr>
              <a:t>is</a:t>
            </a:r>
            <a:r>
              <a:rPr lang="de-DE" sz="2200" b="0" dirty="0">
                <a:solidFill>
                  <a:srgbClr val="FF0000"/>
                </a:solidFill>
              </a:rPr>
              <a:t> not a </a:t>
            </a:r>
            <a:r>
              <a:rPr lang="de-DE" sz="2200" b="0" dirty="0" err="1">
                <a:solidFill>
                  <a:srgbClr val="FF0000"/>
                </a:solidFill>
              </a:rPr>
              <a:t>very</a:t>
            </a:r>
            <a:r>
              <a:rPr lang="de-DE" sz="2200" b="0" dirty="0">
                <a:solidFill>
                  <a:srgbClr val="FF0000"/>
                </a:solidFill>
              </a:rPr>
              <a:t> </a:t>
            </a:r>
            <a:r>
              <a:rPr lang="de-DE" sz="2200" b="0" dirty="0" err="1">
                <a:solidFill>
                  <a:srgbClr val="FF0000"/>
                </a:solidFill>
              </a:rPr>
              <a:t>big</a:t>
            </a:r>
            <a:r>
              <a:rPr lang="de-DE" sz="2200" b="0" dirty="0">
                <a:solidFill>
                  <a:srgbClr val="FF0000"/>
                </a:solidFill>
              </a:rPr>
              <a:t> </a:t>
            </a:r>
            <a:r>
              <a:rPr lang="de-DE" sz="2200" b="0" dirty="0" err="1">
                <a:solidFill>
                  <a:srgbClr val="FF0000"/>
                </a:solidFill>
              </a:rPr>
              <a:t>one</a:t>
            </a:r>
            <a:endParaRPr lang="de-DE" sz="2200" b="0" dirty="0">
              <a:solidFill>
                <a:srgbClr val="FF0000"/>
              </a:solidFill>
            </a:endParaRPr>
          </a:p>
          <a:p>
            <a:pPr lvl="1"/>
            <a:r>
              <a:rPr lang="de-DE" sz="2400" b="0" dirty="0">
                <a:solidFill>
                  <a:srgbClr val="FF0000"/>
                </a:solidFill>
              </a:rPr>
              <a:t>A </a:t>
            </a:r>
            <a:r>
              <a:rPr lang="de-DE" sz="2400" b="0" dirty="0" err="1">
                <a:solidFill>
                  <a:srgbClr val="FF0000"/>
                </a:solidFill>
              </a:rPr>
              <a:t>tokamak</a:t>
            </a:r>
            <a:r>
              <a:rPr lang="de-DE" sz="2400" b="0" dirty="0">
                <a:solidFill>
                  <a:srgbClr val="FF0000"/>
                </a:solidFill>
              </a:rPr>
              <a:t> DEMO will </a:t>
            </a:r>
            <a:r>
              <a:rPr lang="de-DE" sz="2400" b="0" dirty="0" err="1">
                <a:solidFill>
                  <a:srgbClr val="FF0000"/>
                </a:solidFill>
              </a:rPr>
              <a:t>be</a:t>
            </a:r>
            <a:r>
              <a:rPr lang="de-DE" sz="2400" b="0" dirty="0">
                <a:solidFill>
                  <a:srgbClr val="FF0000"/>
                </a:solidFill>
              </a:rPr>
              <a:t> ~ 30 % larger </a:t>
            </a:r>
            <a:r>
              <a:rPr lang="de-DE" sz="2400" b="0" dirty="0" err="1">
                <a:solidFill>
                  <a:srgbClr val="FF0000"/>
                </a:solidFill>
              </a:rPr>
              <a:t>than</a:t>
            </a:r>
            <a:r>
              <a:rPr lang="de-DE" sz="2400" b="0" dirty="0">
                <a:solidFill>
                  <a:srgbClr val="FF0000"/>
                </a:solidFill>
              </a:rPr>
              <a:t> ITER (in linear </a:t>
            </a:r>
            <a:r>
              <a:rPr lang="de-DE" sz="2400" b="0" dirty="0" err="1">
                <a:solidFill>
                  <a:srgbClr val="FF0000"/>
                </a:solidFill>
              </a:rPr>
              <a:t>scale</a:t>
            </a:r>
            <a:r>
              <a:rPr lang="de-DE" sz="2400" b="0" dirty="0">
                <a:solidFill>
                  <a:srgbClr val="FF0000"/>
                </a:solidFill>
              </a:rPr>
              <a:t>)</a:t>
            </a:r>
          </a:p>
          <a:p>
            <a:pPr lvl="1"/>
            <a:r>
              <a:rPr lang="de-DE" sz="2200" b="0" dirty="0">
                <a:solidFill>
                  <a:srgbClr val="FF0000"/>
                </a:solidFill>
              </a:rPr>
              <a:t>Tungsten </a:t>
            </a:r>
            <a:r>
              <a:rPr lang="de-DE" sz="2200" b="0" dirty="0" err="1">
                <a:solidFill>
                  <a:srgbClr val="FF0000"/>
                </a:solidFill>
              </a:rPr>
              <a:t>is</a:t>
            </a:r>
            <a:r>
              <a:rPr lang="de-DE" sz="2200" b="0" dirty="0">
                <a:solidFill>
                  <a:srgbClr val="FF0000"/>
                </a:solidFill>
              </a:rPr>
              <a:t> </a:t>
            </a:r>
            <a:r>
              <a:rPr lang="de-DE" sz="2200" b="0" dirty="0" err="1">
                <a:solidFill>
                  <a:srgbClr val="FF0000"/>
                </a:solidFill>
              </a:rPr>
              <a:t>reference</a:t>
            </a:r>
            <a:r>
              <a:rPr lang="de-DE" sz="2200" b="0" dirty="0">
                <a:solidFill>
                  <a:srgbClr val="FF0000"/>
                </a:solidFill>
              </a:rPr>
              <a:t> </a:t>
            </a:r>
            <a:r>
              <a:rPr lang="de-DE" sz="2200" b="0" dirty="0" err="1">
                <a:solidFill>
                  <a:srgbClr val="FF0000"/>
                </a:solidFill>
              </a:rPr>
              <a:t>surface</a:t>
            </a:r>
            <a:r>
              <a:rPr lang="de-DE" sz="2200" b="0" dirty="0">
                <a:solidFill>
                  <a:srgbClr val="FF0000"/>
                </a:solidFill>
              </a:rPr>
              <a:t> material, but </a:t>
            </a:r>
            <a:r>
              <a:rPr lang="de-DE" sz="2200" b="0" dirty="0" err="1">
                <a:solidFill>
                  <a:srgbClr val="FF0000"/>
                </a:solidFill>
              </a:rPr>
              <a:t>components</a:t>
            </a:r>
            <a:r>
              <a:rPr lang="de-DE" sz="2200" b="0" dirty="0">
                <a:solidFill>
                  <a:srgbClr val="FF0000"/>
                </a:solidFill>
              </a:rPr>
              <a:t> </a:t>
            </a:r>
            <a:r>
              <a:rPr lang="de-DE" sz="2200" b="0" dirty="0" err="1">
                <a:solidFill>
                  <a:srgbClr val="FF0000"/>
                </a:solidFill>
              </a:rPr>
              <a:t>can</a:t>
            </a:r>
            <a:r>
              <a:rPr lang="de-DE" sz="2200" b="0" dirty="0">
                <a:solidFill>
                  <a:srgbClr val="FF0000"/>
                </a:solidFill>
              </a:rPr>
              <a:t> </a:t>
            </a:r>
            <a:r>
              <a:rPr lang="de-DE" sz="2200" b="0" dirty="0" err="1">
                <a:solidFill>
                  <a:srgbClr val="FF0000"/>
                </a:solidFill>
              </a:rPr>
              <a:t>be</a:t>
            </a:r>
            <a:r>
              <a:rPr lang="de-DE" sz="2200" b="0" dirty="0">
                <a:solidFill>
                  <a:srgbClr val="FF0000"/>
                </a:solidFill>
              </a:rPr>
              <a:t> </a:t>
            </a:r>
            <a:r>
              <a:rPr lang="de-DE" sz="2200" b="0" dirty="0" err="1">
                <a:solidFill>
                  <a:srgbClr val="FF0000"/>
                </a:solidFill>
              </a:rPr>
              <a:t>further</a:t>
            </a:r>
            <a:r>
              <a:rPr lang="de-DE" sz="2200" b="0" dirty="0">
                <a:solidFill>
                  <a:srgbClr val="FF0000"/>
                </a:solidFill>
              </a:rPr>
              <a:t> </a:t>
            </a:r>
            <a:r>
              <a:rPr lang="de-DE" sz="2200" b="0" dirty="0" err="1">
                <a:solidFill>
                  <a:srgbClr val="FF0000"/>
                </a:solidFill>
              </a:rPr>
              <a:t>improved</a:t>
            </a:r>
            <a:r>
              <a:rPr lang="de-DE" sz="2200" b="0" dirty="0">
                <a:solidFill>
                  <a:srgbClr val="FF0000"/>
                </a:solidFill>
              </a:rPr>
              <a:t>: 	      	   e.g. </a:t>
            </a:r>
            <a:r>
              <a:rPr lang="de-DE" sz="2200" b="0" dirty="0" err="1">
                <a:solidFill>
                  <a:srgbClr val="FF0000"/>
                </a:solidFill>
              </a:rPr>
              <a:t>by</a:t>
            </a:r>
            <a:r>
              <a:rPr lang="de-DE" sz="2200" b="0" dirty="0">
                <a:solidFill>
                  <a:srgbClr val="FF0000"/>
                </a:solidFill>
              </a:rPr>
              <a:t> W </a:t>
            </a:r>
            <a:r>
              <a:rPr lang="de-DE" sz="2200" b="0" dirty="0" err="1">
                <a:solidFill>
                  <a:srgbClr val="FF0000"/>
                </a:solidFill>
              </a:rPr>
              <a:t>fibre-reinforced</a:t>
            </a:r>
            <a:r>
              <a:rPr lang="de-DE" sz="2200" b="0" dirty="0">
                <a:solidFill>
                  <a:srgbClr val="FF0000"/>
                </a:solidFill>
              </a:rPr>
              <a:t> W </a:t>
            </a:r>
            <a:r>
              <a:rPr lang="de-DE" sz="2200" b="0" dirty="0" err="1">
                <a:solidFill>
                  <a:srgbClr val="FF0000"/>
                </a:solidFill>
              </a:rPr>
              <a:t>composites</a:t>
            </a:r>
            <a:endParaRPr lang="de-DE" sz="2200" dirty="0">
              <a:solidFill>
                <a:srgbClr val="FF0000"/>
              </a:solidFill>
            </a:endParaRPr>
          </a:p>
          <a:p>
            <a:pPr lvl="1"/>
            <a:r>
              <a:rPr lang="de-DE" sz="2200" b="0" dirty="0">
                <a:solidFill>
                  <a:srgbClr val="FF0000"/>
                </a:solidFill>
              </a:rPr>
              <a:t>DEMO </a:t>
            </a:r>
            <a:r>
              <a:rPr lang="de-DE" sz="2200" b="0" dirty="0" err="1">
                <a:solidFill>
                  <a:srgbClr val="FF0000"/>
                </a:solidFill>
              </a:rPr>
              <a:t>to</a:t>
            </a:r>
            <a:r>
              <a:rPr lang="de-DE" sz="2200" b="0" dirty="0">
                <a:solidFill>
                  <a:srgbClr val="FF0000"/>
                </a:solidFill>
              </a:rPr>
              <a:t> </a:t>
            </a:r>
            <a:r>
              <a:rPr lang="de-DE" sz="2200" b="0" dirty="0" err="1">
                <a:solidFill>
                  <a:srgbClr val="FF0000"/>
                </a:solidFill>
              </a:rPr>
              <a:t>start</a:t>
            </a:r>
            <a:r>
              <a:rPr lang="de-DE" sz="2200" b="0" dirty="0">
                <a:solidFill>
                  <a:srgbClr val="FF0000"/>
                </a:solidFill>
              </a:rPr>
              <a:t> </a:t>
            </a:r>
            <a:r>
              <a:rPr lang="de-DE" sz="2200" b="0" dirty="0" err="1">
                <a:solidFill>
                  <a:srgbClr val="FF0000"/>
                </a:solidFill>
              </a:rPr>
              <a:t>operation</a:t>
            </a:r>
            <a:r>
              <a:rPr lang="de-DE" sz="2200" b="0" dirty="0">
                <a:solidFill>
                  <a:srgbClr val="FF0000"/>
                </a:solidFill>
              </a:rPr>
              <a:t> in </a:t>
            </a:r>
            <a:r>
              <a:rPr lang="de-DE" sz="2200" b="0" dirty="0" err="1">
                <a:solidFill>
                  <a:srgbClr val="FF0000"/>
                </a:solidFill>
              </a:rPr>
              <a:t>the</a:t>
            </a:r>
            <a:r>
              <a:rPr lang="de-DE" sz="2200" b="0" dirty="0">
                <a:solidFill>
                  <a:srgbClr val="FF0000"/>
                </a:solidFill>
              </a:rPr>
              <a:t> 2050s</a:t>
            </a:r>
          </a:p>
          <a:p>
            <a:endParaRPr lang="de-DE" sz="2200" b="0" dirty="0"/>
          </a:p>
          <a:p>
            <a:r>
              <a:rPr lang="de-DE" sz="2200" b="0" dirty="0" err="1">
                <a:solidFill>
                  <a:srgbClr val="92D050"/>
                </a:solidFill>
              </a:rPr>
              <a:t>Possibly</a:t>
            </a:r>
            <a:r>
              <a:rPr lang="de-DE" sz="2200" b="0" dirty="0">
                <a:solidFill>
                  <a:srgbClr val="92D050"/>
                </a:solidFill>
              </a:rPr>
              <a:t> </a:t>
            </a:r>
            <a:r>
              <a:rPr lang="de-DE" sz="2200" b="0" dirty="0" err="1">
                <a:solidFill>
                  <a:srgbClr val="92D050"/>
                </a:solidFill>
              </a:rPr>
              <a:t>the</a:t>
            </a:r>
            <a:r>
              <a:rPr lang="de-DE" sz="2200" b="0" dirty="0">
                <a:solidFill>
                  <a:srgbClr val="92D050"/>
                </a:solidFill>
              </a:rPr>
              <a:t> </a:t>
            </a:r>
            <a:r>
              <a:rPr lang="de-DE" sz="2200" b="0" dirty="0" err="1">
                <a:solidFill>
                  <a:srgbClr val="92D050"/>
                </a:solidFill>
              </a:rPr>
              <a:t>stellarator</a:t>
            </a:r>
            <a:r>
              <a:rPr lang="de-DE" sz="2200" b="0" dirty="0">
                <a:solidFill>
                  <a:srgbClr val="92D050"/>
                </a:solidFill>
              </a:rPr>
              <a:t> </a:t>
            </a:r>
            <a:r>
              <a:rPr lang="de-DE" sz="2200" b="0" dirty="0" err="1">
                <a:solidFill>
                  <a:srgbClr val="92D050"/>
                </a:solidFill>
              </a:rPr>
              <a:t>line</a:t>
            </a:r>
            <a:r>
              <a:rPr lang="de-DE" sz="2200" b="0" dirty="0">
                <a:solidFill>
                  <a:srgbClr val="92D050"/>
                </a:solidFill>
              </a:rPr>
              <a:t> </a:t>
            </a:r>
            <a:r>
              <a:rPr lang="de-DE" sz="2200" b="0" dirty="0" err="1">
                <a:solidFill>
                  <a:srgbClr val="92D050"/>
                </a:solidFill>
              </a:rPr>
              <a:t>qualifies</a:t>
            </a:r>
            <a:r>
              <a:rPr lang="de-DE" sz="2200" b="0" dirty="0">
                <a:solidFill>
                  <a:srgbClr val="92D050"/>
                </a:solidFill>
              </a:rPr>
              <a:t> </a:t>
            </a:r>
            <a:r>
              <a:rPr lang="de-DE" sz="2200" b="0" dirty="0" err="1">
                <a:solidFill>
                  <a:srgbClr val="92D050"/>
                </a:solidFill>
              </a:rPr>
              <a:t>as</a:t>
            </a:r>
            <a:r>
              <a:rPr lang="de-DE" sz="2200" b="0" dirty="0">
                <a:solidFill>
                  <a:srgbClr val="92D050"/>
                </a:solidFill>
              </a:rPr>
              <a:t> a </a:t>
            </a:r>
            <a:r>
              <a:rPr lang="de-DE" sz="2200" b="0" dirty="0" err="1">
                <a:solidFill>
                  <a:srgbClr val="92D050"/>
                </a:solidFill>
              </a:rPr>
              <a:t>reactor</a:t>
            </a:r>
            <a:r>
              <a:rPr lang="de-DE" sz="2200" b="0" dirty="0">
                <a:solidFill>
                  <a:srgbClr val="92D050"/>
                </a:solidFill>
              </a:rPr>
              <a:t> </a:t>
            </a:r>
            <a:r>
              <a:rPr lang="de-DE" sz="2200" b="0" dirty="0" err="1">
                <a:solidFill>
                  <a:srgbClr val="92D050"/>
                </a:solidFill>
              </a:rPr>
              <a:t>candidate</a:t>
            </a:r>
            <a:r>
              <a:rPr lang="de-DE" sz="2200" b="0" dirty="0">
                <a:solidFill>
                  <a:srgbClr val="92D050"/>
                </a:solidFill>
              </a:rPr>
              <a:t> (=&gt; Stellarator DEMO?)</a:t>
            </a:r>
          </a:p>
          <a:p>
            <a:endParaRPr lang="de-DE" sz="1600" b="0" dirty="0"/>
          </a:p>
          <a:p>
            <a:pPr marL="0" indent="0">
              <a:buNone/>
            </a:pPr>
            <a:endParaRPr lang="de-DE" sz="2200" b="0" dirty="0">
              <a:solidFill>
                <a:srgbClr val="0000FF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DPG SKM21 -  28.9.2021 – Thomas </a:t>
            </a:r>
            <a:r>
              <a:rPr lang="en-US" dirty="0" err="1"/>
              <a:t>Pütterich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28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67794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Thanks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:         The ASDEX Upgrade </a:t>
            </a:r>
            <a:r>
              <a:rPr lang="de-DE" dirty="0" err="1"/>
              <a:t>team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DPG SKM21 -  28.9.2021 – Thomas </a:t>
            </a:r>
            <a:r>
              <a:rPr lang="en-US" dirty="0" err="1"/>
              <a:t>Pütterich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4282289" y="919179"/>
            <a:ext cx="697117" cy="1672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80751" y="3775295"/>
            <a:ext cx="1099467" cy="1086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54" y="1344679"/>
            <a:ext cx="4147584" cy="4861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823" y="2585485"/>
            <a:ext cx="4347445" cy="2132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786" y="1344679"/>
            <a:ext cx="4597231" cy="1239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8016" y="1050913"/>
            <a:ext cx="2880273" cy="4634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8288" y="5609967"/>
            <a:ext cx="3113200" cy="585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4309823" y="5282578"/>
            <a:ext cx="44339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00FF"/>
                </a:solidFill>
              </a:rPr>
              <a:t>Special </a:t>
            </a:r>
            <a:r>
              <a:rPr lang="de-DE" dirty="0" err="1">
                <a:solidFill>
                  <a:srgbClr val="0000FF"/>
                </a:solidFill>
              </a:rPr>
              <a:t>thanks</a:t>
            </a:r>
            <a:r>
              <a:rPr lang="de-DE" dirty="0">
                <a:solidFill>
                  <a:srgbClr val="0000FF"/>
                </a:solidFill>
              </a:rPr>
              <a:t>  </a:t>
            </a:r>
            <a:r>
              <a:rPr lang="de-DE" dirty="0" err="1">
                <a:solidFill>
                  <a:srgbClr val="0000FF"/>
                </a:solidFill>
              </a:rPr>
              <a:t>to</a:t>
            </a:r>
            <a:r>
              <a:rPr lang="de-DE" dirty="0">
                <a:solidFill>
                  <a:srgbClr val="0000FF"/>
                </a:solidFill>
              </a:rPr>
              <a:t> </a:t>
            </a:r>
            <a:r>
              <a:rPr lang="de-DE" dirty="0" err="1">
                <a:solidFill>
                  <a:srgbClr val="0000FF"/>
                </a:solidFill>
              </a:rPr>
              <a:t>the</a:t>
            </a:r>
            <a:r>
              <a:rPr lang="de-DE" dirty="0">
                <a:solidFill>
                  <a:srgbClr val="0000FF"/>
                </a:solidFill>
              </a:rPr>
              <a:t> AUG </a:t>
            </a:r>
            <a:r>
              <a:rPr lang="de-DE" dirty="0" err="1">
                <a:solidFill>
                  <a:srgbClr val="0000FF"/>
                </a:solidFill>
              </a:rPr>
              <a:t>technical</a:t>
            </a:r>
            <a:r>
              <a:rPr lang="de-DE" dirty="0">
                <a:solidFill>
                  <a:srgbClr val="0000FF"/>
                </a:solidFill>
              </a:rPr>
              <a:t> </a:t>
            </a:r>
            <a:r>
              <a:rPr lang="de-DE" dirty="0" err="1">
                <a:solidFill>
                  <a:srgbClr val="0000FF"/>
                </a:solidFill>
              </a:rPr>
              <a:t>staff</a:t>
            </a:r>
            <a:endParaRPr lang="de-DE" dirty="0">
              <a:solidFill>
                <a:srgbClr val="0000FF"/>
              </a:solidFill>
            </a:endParaRPr>
          </a:p>
          <a:p>
            <a:r>
              <a:rPr lang="de-DE" dirty="0" err="1">
                <a:solidFill>
                  <a:srgbClr val="0000FF"/>
                </a:solidFill>
              </a:rPr>
              <a:t>for</a:t>
            </a:r>
            <a:r>
              <a:rPr lang="de-DE" dirty="0">
                <a:solidFill>
                  <a:srgbClr val="0000FF"/>
                </a:solidFill>
              </a:rPr>
              <a:t> </a:t>
            </a:r>
            <a:r>
              <a:rPr lang="de-DE" dirty="0" err="1">
                <a:solidFill>
                  <a:srgbClr val="0000FF"/>
                </a:solidFill>
              </a:rPr>
              <a:t>excellent</a:t>
            </a:r>
            <a:r>
              <a:rPr lang="de-DE" dirty="0">
                <a:solidFill>
                  <a:srgbClr val="0000FF"/>
                </a:solidFill>
              </a:rPr>
              <a:t> </a:t>
            </a:r>
            <a:r>
              <a:rPr lang="de-DE" dirty="0" err="1">
                <a:solidFill>
                  <a:srgbClr val="0000FF"/>
                </a:solidFill>
              </a:rPr>
              <a:t>work</a:t>
            </a:r>
            <a:r>
              <a:rPr lang="de-DE" dirty="0">
                <a:solidFill>
                  <a:srgbClr val="0000FF"/>
                </a:solidFill>
              </a:rPr>
              <a:t> in </a:t>
            </a:r>
            <a:r>
              <a:rPr lang="de-DE" dirty="0" err="1">
                <a:solidFill>
                  <a:srgbClr val="0000FF"/>
                </a:solidFill>
              </a:rPr>
              <a:t>operation</a:t>
            </a:r>
            <a:r>
              <a:rPr lang="de-DE" dirty="0">
                <a:solidFill>
                  <a:srgbClr val="0000FF"/>
                </a:solidFill>
              </a:rPr>
              <a:t>, </a:t>
            </a:r>
            <a:r>
              <a:rPr lang="de-DE" dirty="0" err="1">
                <a:solidFill>
                  <a:srgbClr val="0000FF"/>
                </a:solidFill>
              </a:rPr>
              <a:t>maintenance</a:t>
            </a:r>
            <a:endParaRPr lang="de-DE" dirty="0">
              <a:solidFill>
                <a:srgbClr val="0000FF"/>
              </a:solidFill>
            </a:endParaRPr>
          </a:p>
          <a:p>
            <a:r>
              <a:rPr lang="de-DE" dirty="0" err="1">
                <a:solidFill>
                  <a:srgbClr val="0000FF"/>
                </a:solidFill>
              </a:rPr>
              <a:t>and</a:t>
            </a:r>
            <a:r>
              <a:rPr lang="de-DE" dirty="0">
                <a:solidFill>
                  <a:srgbClr val="0000FF"/>
                </a:solidFill>
              </a:rPr>
              <a:t> </a:t>
            </a:r>
            <a:r>
              <a:rPr lang="de-DE" dirty="0" err="1">
                <a:solidFill>
                  <a:srgbClr val="0000FF"/>
                </a:solidFill>
              </a:rPr>
              <a:t>extension</a:t>
            </a:r>
            <a:endParaRPr lang="de-DE" dirty="0">
              <a:solidFill>
                <a:srgbClr val="0000FF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29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77985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8162" y="178790"/>
            <a:ext cx="9502775" cy="640303"/>
          </a:xfrm>
        </p:spPr>
        <p:txBody>
          <a:bodyPr/>
          <a:lstStyle/>
          <a:p>
            <a:r>
              <a:rPr lang="de-DE" dirty="0" err="1"/>
              <a:t>Nuclear</a:t>
            </a:r>
            <a:r>
              <a:rPr lang="de-DE" dirty="0"/>
              <a:t> </a:t>
            </a:r>
            <a:r>
              <a:rPr lang="de-DE" dirty="0" err="1"/>
              <a:t>fusion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D-T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DPG SKM21 -  28.9.2021 – Thomas </a:t>
            </a:r>
            <a:r>
              <a:rPr lang="en-US" dirty="0" err="1"/>
              <a:t>Pütterich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3</a:t>
            </a:fld>
            <a:endParaRPr lang="de-DE" dirty="0"/>
          </a:p>
        </p:txBody>
      </p:sp>
      <p:grpSp>
        <p:nvGrpSpPr>
          <p:cNvPr id="367" name="Gruppierung 4"/>
          <p:cNvGrpSpPr/>
          <p:nvPr/>
        </p:nvGrpSpPr>
        <p:grpSpPr>
          <a:xfrm>
            <a:off x="4202478" y="1471026"/>
            <a:ext cx="5307317" cy="3271685"/>
            <a:chOff x="1884485" y="1124744"/>
            <a:chExt cx="6517164" cy="4116751"/>
          </a:xfrm>
        </p:grpSpPr>
        <p:sp>
          <p:nvSpPr>
            <p:cNvPr id="368" name="Rectangle 5"/>
            <p:cNvSpPr>
              <a:spLocks noChangeArrowheads="1"/>
            </p:cNvSpPr>
            <p:nvPr/>
          </p:nvSpPr>
          <p:spPr bwMode="auto">
            <a:xfrm>
              <a:off x="7580436" y="4964496"/>
              <a:ext cx="82121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kumimoji="1" lang="de-DE">
                  <a:solidFill>
                    <a:srgbClr val="000000"/>
                  </a:solidFill>
                  <a:latin typeface="Helvetica" pitchFamily="34" charset="0"/>
                </a:rPr>
                <a:t>Neutron</a:t>
              </a:r>
              <a:endParaRPr kumimoji="1" lang="de-DE">
                <a:solidFill>
                  <a:prstClr val="white"/>
                </a:solidFill>
                <a:latin typeface="Times New Roman" pitchFamily="18" charset="0"/>
              </a:endParaRPr>
            </a:p>
          </p:txBody>
        </p:sp>
        <p:grpSp>
          <p:nvGrpSpPr>
            <p:cNvPr id="369" name="Gruppierung 3"/>
            <p:cNvGrpSpPr/>
            <p:nvPr/>
          </p:nvGrpSpPr>
          <p:grpSpPr>
            <a:xfrm>
              <a:off x="1884485" y="1124744"/>
              <a:ext cx="6487745" cy="3714750"/>
              <a:chOff x="1884485" y="1124744"/>
              <a:chExt cx="6487745" cy="3714750"/>
            </a:xfrm>
          </p:grpSpPr>
          <p:sp>
            <p:nvSpPr>
              <p:cNvPr id="370" name="Rectangle 4"/>
              <p:cNvSpPr>
                <a:spLocks noChangeArrowheads="1"/>
              </p:cNvSpPr>
              <p:nvPr/>
            </p:nvSpPr>
            <p:spPr bwMode="auto">
              <a:xfrm>
                <a:off x="2117481" y="1465646"/>
                <a:ext cx="1064782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kumimoji="1" lang="de-DE" dirty="0">
                    <a:solidFill>
                      <a:srgbClr val="000000"/>
                    </a:solidFill>
                    <a:latin typeface="Helvetica" pitchFamily="34" charset="0"/>
                  </a:rPr>
                  <a:t>Deuterium</a:t>
                </a:r>
                <a:endParaRPr kumimoji="1" lang="de-DE" dirty="0">
                  <a:solidFill>
                    <a:prstClr val="white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71" name="Rectangle 31"/>
              <p:cNvSpPr>
                <a:spLocks noChangeArrowheads="1"/>
              </p:cNvSpPr>
              <p:nvPr/>
            </p:nvSpPr>
            <p:spPr bwMode="auto">
              <a:xfrm>
                <a:off x="7564317" y="1708533"/>
                <a:ext cx="807913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kumimoji="1" lang="de-DE" baseline="30000">
                    <a:solidFill>
                      <a:srgbClr val="000000"/>
                    </a:solidFill>
                    <a:latin typeface="Helvetica" pitchFamily="34" charset="0"/>
                  </a:rPr>
                  <a:t>4</a:t>
                </a:r>
                <a:r>
                  <a:rPr kumimoji="1" lang="de-DE">
                    <a:solidFill>
                      <a:srgbClr val="000000"/>
                    </a:solidFill>
                    <a:latin typeface="Helvetica" pitchFamily="34" charset="0"/>
                  </a:rPr>
                  <a:t>Helium</a:t>
                </a:r>
                <a:endParaRPr kumimoji="1" lang="de-DE">
                  <a:solidFill>
                    <a:prstClr val="white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72" name="Rectangle 32"/>
              <p:cNvSpPr>
                <a:spLocks noChangeArrowheads="1"/>
              </p:cNvSpPr>
              <p:nvPr/>
            </p:nvSpPr>
            <p:spPr bwMode="auto">
              <a:xfrm>
                <a:off x="2267744" y="4365104"/>
                <a:ext cx="696780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kumimoji="1" lang="de-DE">
                    <a:solidFill>
                      <a:srgbClr val="000000"/>
                    </a:solidFill>
                    <a:latin typeface="Helvetica" pitchFamily="34" charset="0"/>
                  </a:rPr>
                  <a:t>Tritium</a:t>
                </a:r>
                <a:endParaRPr kumimoji="1" lang="de-DE">
                  <a:solidFill>
                    <a:prstClr val="white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373" name="Gruppieren 368"/>
              <p:cNvGrpSpPr/>
              <p:nvPr/>
            </p:nvGrpSpPr>
            <p:grpSpPr>
              <a:xfrm>
                <a:off x="3563888" y="1124744"/>
                <a:ext cx="3833447" cy="3714750"/>
                <a:chOff x="3725863" y="1233869"/>
                <a:chExt cx="4152901" cy="3714750"/>
              </a:xfrm>
            </p:grpSpPr>
            <p:grpSp>
              <p:nvGrpSpPr>
                <p:cNvPr id="378" name="Gruppieren 367"/>
                <p:cNvGrpSpPr/>
                <p:nvPr/>
              </p:nvGrpSpPr>
              <p:grpSpPr>
                <a:xfrm>
                  <a:off x="3725863" y="1233869"/>
                  <a:ext cx="714375" cy="633413"/>
                  <a:chOff x="3725863" y="1233869"/>
                  <a:chExt cx="714375" cy="633413"/>
                </a:xfrm>
              </p:grpSpPr>
              <p:sp>
                <p:nvSpPr>
                  <p:cNvPr id="565" name="Oval 6"/>
                  <p:cNvSpPr>
                    <a:spLocks noChangeArrowheads="1"/>
                  </p:cNvSpPr>
                  <p:nvPr/>
                </p:nvSpPr>
                <p:spPr bwMode="auto">
                  <a:xfrm>
                    <a:off x="3990976" y="1265619"/>
                    <a:ext cx="414338" cy="358775"/>
                  </a:xfrm>
                  <a:prstGeom prst="ellipse">
                    <a:avLst/>
                  </a:prstGeom>
                  <a:noFill/>
                  <a:ln w="38100">
                    <a:solidFill>
                      <a:srgbClr val="66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66" name="Oval 7"/>
                  <p:cNvSpPr>
                    <a:spLocks noChangeArrowheads="1"/>
                  </p:cNvSpPr>
                  <p:nvPr/>
                </p:nvSpPr>
                <p:spPr bwMode="auto">
                  <a:xfrm>
                    <a:off x="3990976" y="1265619"/>
                    <a:ext cx="366713" cy="330200"/>
                  </a:xfrm>
                  <a:prstGeom prst="ellipse">
                    <a:avLst/>
                  </a:prstGeom>
                  <a:noFill/>
                  <a:ln w="38100">
                    <a:solidFill>
                      <a:srgbClr val="8C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67" name="Oval 8"/>
                  <p:cNvSpPr>
                    <a:spLocks noChangeArrowheads="1"/>
                  </p:cNvSpPr>
                  <p:nvPr/>
                </p:nvSpPr>
                <p:spPr bwMode="auto">
                  <a:xfrm>
                    <a:off x="4008438" y="1279906"/>
                    <a:ext cx="314325" cy="284163"/>
                  </a:xfrm>
                  <a:prstGeom prst="ellipse">
                    <a:avLst/>
                  </a:prstGeom>
                  <a:noFill/>
                  <a:ln w="38100">
                    <a:solidFill>
                      <a:srgbClr val="B3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68" name="Oval 9"/>
                  <p:cNvSpPr>
                    <a:spLocks noChangeArrowheads="1"/>
                  </p:cNvSpPr>
                  <p:nvPr/>
                </p:nvSpPr>
                <p:spPr bwMode="auto">
                  <a:xfrm>
                    <a:off x="4025901" y="1295781"/>
                    <a:ext cx="266700" cy="241300"/>
                  </a:xfrm>
                  <a:prstGeom prst="ellipse">
                    <a:avLst/>
                  </a:prstGeom>
                  <a:noFill/>
                  <a:ln w="38100">
                    <a:solidFill>
                      <a:srgbClr val="D9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69" name="Oval 10"/>
                  <p:cNvSpPr>
                    <a:spLocks noChangeArrowheads="1"/>
                  </p:cNvSpPr>
                  <p:nvPr/>
                </p:nvSpPr>
                <p:spPr bwMode="auto">
                  <a:xfrm>
                    <a:off x="4043363" y="1308481"/>
                    <a:ext cx="214313" cy="196850"/>
                  </a:xfrm>
                  <a:prstGeom prst="ellipse">
                    <a:avLst/>
                  </a:prstGeom>
                  <a:noFill/>
                  <a:ln w="381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70" name="Oval 11"/>
                  <p:cNvSpPr>
                    <a:spLocks noChangeArrowheads="1"/>
                  </p:cNvSpPr>
                  <p:nvPr/>
                </p:nvSpPr>
                <p:spPr bwMode="auto">
                  <a:xfrm>
                    <a:off x="4057651" y="1324356"/>
                    <a:ext cx="165100" cy="149225"/>
                  </a:xfrm>
                  <a:prstGeom prst="ellipse">
                    <a:avLst/>
                  </a:prstGeom>
                  <a:noFill/>
                  <a:ln w="381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71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4075113" y="1340231"/>
                    <a:ext cx="115888" cy="106363"/>
                  </a:xfrm>
                  <a:prstGeom prst="ellipse">
                    <a:avLst/>
                  </a:prstGeom>
                  <a:noFill/>
                  <a:ln w="38100">
                    <a:solidFill>
                      <a:srgbClr val="FF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72" name="Oval 13"/>
                  <p:cNvSpPr>
                    <a:spLocks noChangeArrowheads="1"/>
                  </p:cNvSpPr>
                  <p:nvPr/>
                </p:nvSpPr>
                <p:spPr bwMode="auto">
                  <a:xfrm>
                    <a:off x="4090988" y="1356106"/>
                    <a:ext cx="66675" cy="58738"/>
                  </a:xfrm>
                  <a:prstGeom prst="ellipse">
                    <a:avLst/>
                  </a:prstGeom>
                  <a:noFill/>
                  <a:ln w="38100">
                    <a:solidFill>
                      <a:srgbClr val="FF6666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73" name="Oval 14"/>
                  <p:cNvSpPr>
                    <a:spLocks noChangeArrowheads="1"/>
                  </p:cNvSpPr>
                  <p:nvPr/>
                </p:nvSpPr>
                <p:spPr bwMode="auto">
                  <a:xfrm>
                    <a:off x="4108451" y="1370394"/>
                    <a:ext cx="17463" cy="12700"/>
                  </a:xfrm>
                  <a:prstGeom prst="ellipse">
                    <a:avLst/>
                  </a:prstGeom>
                  <a:noFill/>
                  <a:ln w="38100">
                    <a:solidFill>
                      <a:srgbClr val="FF9999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74" name="Oval 15"/>
                  <p:cNvSpPr>
                    <a:spLocks noChangeArrowheads="1"/>
                  </p:cNvSpPr>
                  <p:nvPr/>
                </p:nvSpPr>
                <p:spPr bwMode="auto">
                  <a:xfrm>
                    <a:off x="4108451" y="1368806"/>
                    <a:ext cx="0" cy="1588"/>
                  </a:xfrm>
                  <a:prstGeom prst="ellipse">
                    <a:avLst/>
                  </a:prstGeom>
                  <a:noFill/>
                  <a:ln w="22225">
                    <a:solidFill>
                      <a:srgbClr val="FFCCCC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75" name="Oval 16"/>
                  <p:cNvSpPr>
                    <a:spLocks noChangeArrowheads="1"/>
                  </p:cNvSpPr>
                  <p:nvPr/>
                </p:nvSpPr>
                <p:spPr bwMode="auto">
                  <a:xfrm>
                    <a:off x="4084638" y="1346581"/>
                    <a:ext cx="49213" cy="46038"/>
                  </a:xfrm>
                  <a:prstGeom prst="ellipse">
                    <a:avLst/>
                  </a:prstGeom>
                  <a:solidFill>
                    <a:srgbClr val="FFCC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76" name="Oval 17"/>
                  <p:cNvSpPr>
                    <a:spLocks noChangeArrowheads="1"/>
                  </p:cNvSpPr>
                  <p:nvPr/>
                </p:nvSpPr>
                <p:spPr bwMode="auto">
                  <a:xfrm>
                    <a:off x="3957638" y="1233869"/>
                    <a:ext cx="482600" cy="420688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77" name="Oval 18"/>
                  <p:cNvSpPr>
                    <a:spLocks noChangeArrowheads="1"/>
                  </p:cNvSpPr>
                  <p:nvPr/>
                </p:nvSpPr>
                <p:spPr bwMode="auto">
                  <a:xfrm>
                    <a:off x="3760788" y="1473581"/>
                    <a:ext cx="414338" cy="361950"/>
                  </a:xfrm>
                  <a:prstGeom prst="ellipse">
                    <a:avLst/>
                  </a:pr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78" name="Oval 19"/>
                  <p:cNvSpPr>
                    <a:spLocks noChangeArrowheads="1"/>
                  </p:cNvSpPr>
                  <p:nvPr/>
                </p:nvSpPr>
                <p:spPr bwMode="auto">
                  <a:xfrm>
                    <a:off x="3760788" y="1473581"/>
                    <a:ext cx="365125" cy="331788"/>
                  </a:xfrm>
                  <a:prstGeom prst="ellipse">
                    <a:avLst/>
                  </a:prstGeom>
                  <a:noFill/>
                  <a:ln w="38100">
                    <a:solidFill>
                      <a:srgbClr val="20202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79" name="Oval 20"/>
                  <p:cNvSpPr>
                    <a:spLocks noChangeArrowheads="1"/>
                  </p:cNvSpPr>
                  <p:nvPr/>
                </p:nvSpPr>
                <p:spPr bwMode="auto">
                  <a:xfrm>
                    <a:off x="3778251" y="1489456"/>
                    <a:ext cx="312738" cy="284163"/>
                  </a:xfrm>
                  <a:prstGeom prst="ellipse">
                    <a:avLst/>
                  </a:prstGeom>
                  <a:noFill/>
                  <a:ln w="38100">
                    <a:solidFill>
                      <a:srgbClr val="40404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80" name="Oval 21"/>
                  <p:cNvSpPr>
                    <a:spLocks noChangeArrowheads="1"/>
                  </p:cNvSpPr>
                  <p:nvPr/>
                </p:nvSpPr>
                <p:spPr bwMode="auto">
                  <a:xfrm>
                    <a:off x="3794126" y="1505331"/>
                    <a:ext cx="263525" cy="239713"/>
                  </a:xfrm>
                  <a:prstGeom prst="ellipse">
                    <a:avLst/>
                  </a:prstGeom>
                  <a:noFill/>
                  <a:ln w="38100">
                    <a:solidFill>
                      <a:srgbClr val="60606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81" name="Oval 22"/>
                  <p:cNvSpPr>
                    <a:spLocks noChangeArrowheads="1"/>
                  </p:cNvSpPr>
                  <p:nvPr/>
                </p:nvSpPr>
                <p:spPr bwMode="auto">
                  <a:xfrm>
                    <a:off x="3808413" y="1521206"/>
                    <a:ext cx="217488" cy="193675"/>
                  </a:xfrm>
                  <a:prstGeom prst="ellipse">
                    <a:avLst/>
                  </a:prstGeom>
                  <a:noFill/>
                  <a:ln w="38100">
                    <a:solidFill>
                      <a:srgbClr val="80808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82" name="Oval 23"/>
                  <p:cNvSpPr>
                    <a:spLocks noChangeArrowheads="1"/>
                  </p:cNvSpPr>
                  <p:nvPr/>
                </p:nvSpPr>
                <p:spPr bwMode="auto">
                  <a:xfrm>
                    <a:off x="3825876" y="1533906"/>
                    <a:ext cx="165100" cy="152400"/>
                  </a:xfrm>
                  <a:prstGeom prst="ellipse">
                    <a:avLst/>
                  </a:prstGeom>
                  <a:noFill/>
                  <a:ln w="38100">
                    <a:solidFill>
                      <a:srgbClr val="80808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83" name="Oval 24"/>
                  <p:cNvSpPr>
                    <a:spLocks noChangeArrowheads="1"/>
                  </p:cNvSpPr>
                  <p:nvPr/>
                </p:nvSpPr>
                <p:spPr bwMode="auto">
                  <a:xfrm>
                    <a:off x="3843338" y="1549781"/>
                    <a:ext cx="117475" cy="104775"/>
                  </a:xfrm>
                  <a:prstGeom prst="ellipse">
                    <a:avLst/>
                  </a:prstGeom>
                  <a:noFill/>
                  <a:ln w="38100">
                    <a:solidFill>
                      <a:srgbClr val="9F9F9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84" name="Oval 25"/>
                  <p:cNvSpPr>
                    <a:spLocks noChangeArrowheads="1"/>
                  </p:cNvSpPr>
                  <p:nvPr/>
                </p:nvSpPr>
                <p:spPr bwMode="auto">
                  <a:xfrm>
                    <a:off x="3860801" y="1564069"/>
                    <a:ext cx="65088" cy="60325"/>
                  </a:xfrm>
                  <a:prstGeom prst="ellipse">
                    <a:avLst/>
                  </a:prstGeom>
                  <a:noFill/>
                  <a:ln w="38100">
                    <a:solidFill>
                      <a:srgbClr val="BFB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85" name="Oval 26"/>
                  <p:cNvSpPr>
                    <a:spLocks noChangeArrowheads="1"/>
                  </p:cNvSpPr>
                  <p:nvPr/>
                </p:nvSpPr>
                <p:spPr bwMode="auto">
                  <a:xfrm>
                    <a:off x="3878263" y="1579944"/>
                    <a:ext cx="12700" cy="15875"/>
                  </a:xfrm>
                  <a:prstGeom prst="ellipse">
                    <a:avLst/>
                  </a:prstGeom>
                  <a:noFill/>
                  <a:ln w="38100">
                    <a:solidFill>
                      <a:srgbClr val="DFDFD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86" name="Oval 27"/>
                  <p:cNvSpPr>
                    <a:spLocks noChangeArrowheads="1"/>
                  </p:cNvSpPr>
                  <p:nvPr/>
                </p:nvSpPr>
                <p:spPr bwMode="auto">
                  <a:xfrm>
                    <a:off x="3873501" y="1579944"/>
                    <a:ext cx="4763" cy="0"/>
                  </a:xfrm>
                  <a:prstGeom prst="ellipse">
                    <a:avLst/>
                  </a:prstGeom>
                  <a:noFill/>
                  <a:ln w="222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87" name="Oval 28"/>
                  <p:cNvSpPr>
                    <a:spLocks noChangeArrowheads="1"/>
                  </p:cNvSpPr>
                  <p:nvPr/>
                </p:nvSpPr>
                <p:spPr bwMode="auto">
                  <a:xfrm>
                    <a:off x="3849688" y="1557719"/>
                    <a:ext cx="52388" cy="4445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88" name="Oval 29"/>
                  <p:cNvSpPr>
                    <a:spLocks noChangeArrowheads="1"/>
                  </p:cNvSpPr>
                  <p:nvPr/>
                </p:nvSpPr>
                <p:spPr bwMode="auto">
                  <a:xfrm>
                    <a:off x="3725863" y="1443419"/>
                    <a:ext cx="482600" cy="423863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379" name="Group 33"/>
                <p:cNvGrpSpPr>
                  <a:grpSpLocks/>
                </p:cNvGrpSpPr>
                <p:nvPr/>
              </p:nvGrpSpPr>
              <p:grpSpPr bwMode="auto">
                <a:xfrm>
                  <a:off x="3729038" y="4289806"/>
                  <a:ext cx="715963" cy="633413"/>
                  <a:chOff x="482" y="2517"/>
                  <a:chExt cx="207" cy="203"/>
                </a:xfrm>
              </p:grpSpPr>
              <p:sp>
                <p:nvSpPr>
                  <p:cNvPr id="529" name="Oval 34"/>
                  <p:cNvSpPr>
                    <a:spLocks noChangeArrowheads="1"/>
                  </p:cNvSpPr>
                  <p:nvPr/>
                </p:nvSpPr>
                <p:spPr bwMode="auto">
                  <a:xfrm>
                    <a:off x="559" y="2595"/>
                    <a:ext cx="120" cy="115"/>
                  </a:xfrm>
                  <a:prstGeom prst="ellipse">
                    <a:avLst/>
                  </a:pr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30" name="Oval 35"/>
                  <p:cNvSpPr>
                    <a:spLocks noChangeArrowheads="1"/>
                  </p:cNvSpPr>
                  <p:nvPr/>
                </p:nvSpPr>
                <p:spPr bwMode="auto">
                  <a:xfrm>
                    <a:off x="559" y="2595"/>
                    <a:ext cx="106" cy="105"/>
                  </a:xfrm>
                  <a:prstGeom prst="ellipse">
                    <a:avLst/>
                  </a:prstGeom>
                  <a:noFill/>
                  <a:ln w="38100">
                    <a:solidFill>
                      <a:srgbClr val="20202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31" name="Oval 36"/>
                  <p:cNvSpPr>
                    <a:spLocks noChangeArrowheads="1"/>
                  </p:cNvSpPr>
                  <p:nvPr/>
                </p:nvSpPr>
                <p:spPr bwMode="auto">
                  <a:xfrm>
                    <a:off x="564" y="2599"/>
                    <a:ext cx="91" cy="92"/>
                  </a:xfrm>
                  <a:prstGeom prst="ellipse">
                    <a:avLst/>
                  </a:prstGeom>
                  <a:noFill/>
                  <a:ln w="38100">
                    <a:solidFill>
                      <a:srgbClr val="40404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32" name="Oval 37"/>
                  <p:cNvSpPr>
                    <a:spLocks noChangeArrowheads="1"/>
                  </p:cNvSpPr>
                  <p:nvPr/>
                </p:nvSpPr>
                <p:spPr bwMode="auto">
                  <a:xfrm>
                    <a:off x="569" y="2604"/>
                    <a:ext cx="77" cy="77"/>
                  </a:xfrm>
                  <a:prstGeom prst="ellipse">
                    <a:avLst/>
                  </a:prstGeom>
                  <a:noFill/>
                  <a:ln w="38100">
                    <a:solidFill>
                      <a:srgbClr val="60606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33" name="Oval 38"/>
                  <p:cNvSpPr>
                    <a:spLocks noChangeArrowheads="1"/>
                  </p:cNvSpPr>
                  <p:nvPr/>
                </p:nvSpPr>
                <p:spPr bwMode="auto">
                  <a:xfrm>
                    <a:off x="574" y="2609"/>
                    <a:ext cx="62" cy="62"/>
                  </a:xfrm>
                  <a:prstGeom prst="ellipse">
                    <a:avLst/>
                  </a:prstGeom>
                  <a:noFill/>
                  <a:ln w="38100">
                    <a:solidFill>
                      <a:srgbClr val="80808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34" name="Oval 39"/>
                  <p:cNvSpPr>
                    <a:spLocks noChangeArrowheads="1"/>
                  </p:cNvSpPr>
                  <p:nvPr/>
                </p:nvSpPr>
                <p:spPr bwMode="auto">
                  <a:xfrm>
                    <a:off x="578" y="2614"/>
                    <a:ext cx="48" cy="48"/>
                  </a:xfrm>
                  <a:prstGeom prst="ellipse">
                    <a:avLst/>
                  </a:prstGeom>
                  <a:noFill/>
                  <a:ln w="38100">
                    <a:solidFill>
                      <a:srgbClr val="80808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35" name="Oval 40"/>
                  <p:cNvSpPr>
                    <a:spLocks noChangeArrowheads="1"/>
                  </p:cNvSpPr>
                  <p:nvPr/>
                </p:nvSpPr>
                <p:spPr bwMode="auto">
                  <a:xfrm>
                    <a:off x="583" y="2619"/>
                    <a:ext cx="34" cy="33"/>
                  </a:xfrm>
                  <a:prstGeom prst="ellipse">
                    <a:avLst/>
                  </a:prstGeom>
                  <a:noFill/>
                  <a:ln w="38100">
                    <a:solidFill>
                      <a:srgbClr val="9F9F9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36" name="Oval 41"/>
                  <p:cNvSpPr>
                    <a:spLocks noChangeArrowheads="1"/>
                  </p:cNvSpPr>
                  <p:nvPr/>
                </p:nvSpPr>
                <p:spPr bwMode="auto">
                  <a:xfrm>
                    <a:off x="588" y="2623"/>
                    <a:ext cx="19" cy="20"/>
                  </a:xfrm>
                  <a:prstGeom prst="ellipse">
                    <a:avLst/>
                  </a:prstGeom>
                  <a:noFill/>
                  <a:ln w="38100">
                    <a:solidFill>
                      <a:srgbClr val="BFB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37" name="Oval 42"/>
                  <p:cNvSpPr>
                    <a:spLocks noChangeArrowheads="1"/>
                  </p:cNvSpPr>
                  <p:nvPr/>
                </p:nvSpPr>
                <p:spPr bwMode="auto">
                  <a:xfrm>
                    <a:off x="593" y="2628"/>
                    <a:ext cx="5" cy="5"/>
                  </a:xfrm>
                  <a:prstGeom prst="ellipse">
                    <a:avLst/>
                  </a:prstGeom>
                  <a:noFill/>
                  <a:ln w="38100">
                    <a:solidFill>
                      <a:srgbClr val="DFDFD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38" name="Oval 43"/>
                  <p:cNvSpPr>
                    <a:spLocks noChangeArrowheads="1"/>
                  </p:cNvSpPr>
                  <p:nvPr/>
                </p:nvSpPr>
                <p:spPr bwMode="auto">
                  <a:xfrm>
                    <a:off x="593" y="2628"/>
                    <a:ext cx="0" cy="0"/>
                  </a:xfrm>
                  <a:prstGeom prst="ellipse">
                    <a:avLst/>
                  </a:prstGeom>
                  <a:noFill/>
                  <a:ln w="222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39" name="Oval 44"/>
                  <p:cNvSpPr>
                    <a:spLocks noChangeArrowheads="1"/>
                  </p:cNvSpPr>
                  <p:nvPr/>
                </p:nvSpPr>
                <p:spPr bwMode="auto">
                  <a:xfrm>
                    <a:off x="586" y="2621"/>
                    <a:ext cx="14" cy="14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40" name="Oval 45"/>
                  <p:cNvSpPr>
                    <a:spLocks noChangeArrowheads="1"/>
                  </p:cNvSpPr>
                  <p:nvPr/>
                </p:nvSpPr>
                <p:spPr bwMode="auto">
                  <a:xfrm>
                    <a:off x="549" y="2585"/>
                    <a:ext cx="140" cy="135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41" name="Oval 46"/>
                  <p:cNvSpPr>
                    <a:spLocks noChangeArrowheads="1"/>
                  </p:cNvSpPr>
                  <p:nvPr/>
                </p:nvSpPr>
                <p:spPr bwMode="auto">
                  <a:xfrm>
                    <a:off x="492" y="2527"/>
                    <a:ext cx="120" cy="116"/>
                  </a:xfrm>
                  <a:prstGeom prst="ellipse">
                    <a:avLst/>
                  </a:pr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42" name="Oval 47"/>
                  <p:cNvSpPr>
                    <a:spLocks noChangeArrowheads="1"/>
                  </p:cNvSpPr>
                  <p:nvPr/>
                </p:nvSpPr>
                <p:spPr bwMode="auto">
                  <a:xfrm>
                    <a:off x="492" y="2527"/>
                    <a:ext cx="106" cy="106"/>
                  </a:xfrm>
                  <a:prstGeom prst="ellipse">
                    <a:avLst/>
                  </a:prstGeom>
                  <a:noFill/>
                  <a:ln w="38100">
                    <a:solidFill>
                      <a:srgbClr val="20202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43" name="Oval 48"/>
                  <p:cNvSpPr>
                    <a:spLocks noChangeArrowheads="1"/>
                  </p:cNvSpPr>
                  <p:nvPr/>
                </p:nvSpPr>
                <p:spPr bwMode="auto">
                  <a:xfrm>
                    <a:off x="497" y="2532"/>
                    <a:ext cx="91" cy="91"/>
                  </a:xfrm>
                  <a:prstGeom prst="ellipse">
                    <a:avLst/>
                  </a:prstGeom>
                  <a:noFill/>
                  <a:ln w="38100">
                    <a:solidFill>
                      <a:srgbClr val="40404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44" name="Oval 49"/>
                  <p:cNvSpPr>
                    <a:spLocks noChangeArrowheads="1"/>
                  </p:cNvSpPr>
                  <p:nvPr/>
                </p:nvSpPr>
                <p:spPr bwMode="auto">
                  <a:xfrm>
                    <a:off x="502" y="2537"/>
                    <a:ext cx="76" cy="77"/>
                  </a:xfrm>
                  <a:prstGeom prst="ellipse">
                    <a:avLst/>
                  </a:prstGeom>
                  <a:noFill/>
                  <a:ln w="38100">
                    <a:solidFill>
                      <a:srgbClr val="60606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45" name="Oval 50"/>
                  <p:cNvSpPr>
                    <a:spLocks noChangeArrowheads="1"/>
                  </p:cNvSpPr>
                  <p:nvPr/>
                </p:nvSpPr>
                <p:spPr bwMode="auto">
                  <a:xfrm>
                    <a:off x="506" y="2542"/>
                    <a:ext cx="63" cy="62"/>
                  </a:xfrm>
                  <a:prstGeom prst="ellipse">
                    <a:avLst/>
                  </a:prstGeom>
                  <a:noFill/>
                  <a:ln w="38100">
                    <a:solidFill>
                      <a:srgbClr val="80808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46" name="Oval 51"/>
                  <p:cNvSpPr>
                    <a:spLocks noChangeArrowheads="1"/>
                  </p:cNvSpPr>
                  <p:nvPr/>
                </p:nvSpPr>
                <p:spPr bwMode="auto">
                  <a:xfrm>
                    <a:off x="511" y="2547"/>
                    <a:ext cx="48" cy="48"/>
                  </a:xfrm>
                  <a:prstGeom prst="ellipse">
                    <a:avLst/>
                  </a:prstGeom>
                  <a:noFill/>
                  <a:ln w="38100">
                    <a:solidFill>
                      <a:srgbClr val="80808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47" name="Oval 52"/>
                  <p:cNvSpPr>
                    <a:spLocks noChangeArrowheads="1"/>
                  </p:cNvSpPr>
                  <p:nvPr/>
                </p:nvSpPr>
                <p:spPr bwMode="auto">
                  <a:xfrm>
                    <a:off x="516" y="2551"/>
                    <a:ext cx="34" cy="34"/>
                  </a:xfrm>
                  <a:prstGeom prst="ellipse">
                    <a:avLst/>
                  </a:prstGeom>
                  <a:noFill/>
                  <a:ln w="38100">
                    <a:solidFill>
                      <a:srgbClr val="9F9F9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48" name="Oval 53"/>
                  <p:cNvSpPr>
                    <a:spLocks noChangeArrowheads="1"/>
                  </p:cNvSpPr>
                  <p:nvPr/>
                </p:nvSpPr>
                <p:spPr bwMode="auto">
                  <a:xfrm>
                    <a:off x="521" y="2556"/>
                    <a:ext cx="19" cy="19"/>
                  </a:xfrm>
                  <a:prstGeom prst="ellipse">
                    <a:avLst/>
                  </a:prstGeom>
                  <a:noFill/>
                  <a:ln w="38100">
                    <a:solidFill>
                      <a:srgbClr val="BFB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49" name="Oval 54"/>
                  <p:cNvSpPr>
                    <a:spLocks noChangeArrowheads="1"/>
                  </p:cNvSpPr>
                  <p:nvPr/>
                </p:nvSpPr>
                <p:spPr bwMode="auto">
                  <a:xfrm>
                    <a:off x="526" y="2561"/>
                    <a:ext cx="4" cy="5"/>
                  </a:xfrm>
                  <a:prstGeom prst="ellipse">
                    <a:avLst/>
                  </a:prstGeom>
                  <a:noFill/>
                  <a:ln w="38100">
                    <a:solidFill>
                      <a:srgbClr val="DFDFD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50" name="Oval 55"/>
                  <p:cNvSpPr>
                    <a:spLocks noChangeArrowheads="1"/>
                  </p:cNvSpPr>
                  <p:nvPr/>
                </p:nvSpPr>
                <p:spPr bwMode="auto">
                  <a:xfrm>
                    <a:off x="525" y="2561"/>
                    <a:ext cx="1" cy="0"/>
                  </a:xfrm>
                  <a:prstGeom prst="ellipse">
                    <a:avLst/>
                  </a:prstGeom>
                  <a:noFill/>
                  <a:ln w="222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51" name="Oval 56"/>
                  <p:cNvSpPr>
                    <a:spLocks noChangeArrowheads="1"/>
                  </p:cNvSpPr>
                  <p:nvPr/>
                </p:nvSpPr>
                <p:spPr bwMode="auto">
                  <a:xfrm>
                    <a:off x="518" y="2554"/>
                    <a:ext cx="15" cy="14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52" name="Oval 57"/>
                  <p:cNvSpPr>
                    <a:spLocks noChangeArrowheads="1"/>
                  </p:cNvSpPr>
                  <p:nvPr/>
                </p:nvSpPr>
                <p:spPr bwMode="auto">
                  <a:xfrm>
                    <a:off x="482" y="2517"/>
                    <a:ext cx="140" cy="136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53" name="Oval 58"/>
                  <p:cNvSpPr>
                    <a:spLocks noChangeArrowheads="1"/>
                  </p:cNvSpPr>
                  <p:nvPr/>
                </p:nvSpPr>
                <p:spPr bwMode="auto">
                  <a:xfrm>
                    <a:off x="492" y="2595"/>
                    <a:ext cx="120" cy="115"/>
                  </a:xfrm>
                  <a:prstGeom prst="ellipse">
                    <a:avLst/>
                  </a:prstGeom>
                  <a:noFill/>
                  <a:ln w="38100">
                    <a:solidFill>
                      <a:srgbClr val="66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54" name="Oval 59"/>
                  <p:cNvSpPr>
                    <a:spLocks noChangeArrowheads="1"/>
                  </p:cNvSpPr>
                  <p:nvPr/>
                </p:nvSpPr>
                <p:spPr bwMode="auto">
                  <a:xfrm>
                    <a:off x="492" y="2595"/>
                    <a:ext cx="106" cy="105"/>
                  </a:xfrm>
                  <a:prstGeom prst="ellipse">
                    <a:avLst/>
                  </a:prstGeom>
                  <a:noFill/>
                  <a:ln w="38100">
                    <a:solidFill>
                      <a:srgbClr val="8C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55" name="Oval 60"/>
                  <p:cNvSpPr>
                    <a:spLocks noChangeArrowheads="1"/>
                  </p:cNvSpPr>
                  <p:nvPr/>
                </p:nvSpPr>
                <p:spPr bwMode="auto">
                  <a:xfrm>
                    <a:off x="497" y="2599"/>
                    <a:ext cx="91" cy="92"/>
                  </a:xfrm>
                  <a:prstGeom prst="ellipse">
                    <a:avLst/>
                  </a:prstGeom>
                  <a:noFill/>
                  <a:ln w="38100">
                    <a:solidFill>
                      <a:srgbClr val="B3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56" name="Oval 61"/>
                  <p:cNvSpPr>
                    <a:spLocks noChangeArrowheads="1"/>
                  </p:cNvSpPr>
                  <p:nvPr/>
                </p:nvSpPr>
                <p:spPr bwMode="auto">
                  <a:xfrm>
                    <a:off x="502" y="2604"/>
                    <a:ext cx="76" cy="77"/>
                  </a:xfrm>
                  <a:prstGeom prst="ellipse">
                    <a:avLst/>
                  </a:prstGeom>
                  <a:noFill/>
                  <a:ln w="38100">
                    <a:solidFill>
                      <a:srgbClr val="D9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57" name="Oval 62"/>
                  <p:cNvSpPr>
                    <a:spLocks noChangeArrowheads="1"/>
                  </p:cNvSpPr>
                  <p:nvPr/>
                </p:nvSpPr>
                <p:spPr bwMode="auto">
                  <a:xfrm>
                    <a:off x="506" y="2609"/>
                    <a:ext cx="63" cy="62"/>
                  </a:xfrm>
                  <a:prstGeom prst="ellipse">
                    <a:avLst/>
                  </a:prstGeom>
                  <a:noFill/>
                  <a:ln w="381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58" name="Oval 63"/>
                  <p:cNvSpPr>
                    <a:spLocks noChangeArrowheads="1"/>
                  </p:cNvSpPr>
                  <p:nvPr/>
                </p:nvSpPr>
                <p:spPr bwMode="auto">
                  <a:xfrm>
                    <a:off x="511" y="2614"/>
                    <a:ext cx="48" cy="48"/>
                  </a:xfrm>
                  <a:prstGeom prst="ellipse">
                    <a:avLst/>
                  </a:prstGeom>
                  <a:noFill/>
                  <a:ln w="381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59" name="Oval 64"/>
                  <p:cNvSpPr>
                    <a:spLocks noChangeArrowheads="1"/>
                  </p:cNvSpPr>
                  <p:nvPr/>
                </p:nvSpPr>
                <p:spPr bwMode="auto">
                  <a:xfrm>
                    <a:off x="516" y="2619"/>
                    <a:ext cx="34" cy="33"/>
                  </a:xfrm>
                  <a:prstGeom prst="ellipse">
                    <a:avLst/>
                  </a:prstGeom>
                  <a:noFill/>
                  <a:ln w="38100">
                    <a:solidFill>
                      <a:srgbClr val="FF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60" name="Oval 65"/>
                  <p:cNvSpPr>
                    <a:spLocks noChangeArrowheads="1"/>
                  </p:cNvSpPr>
                  <p:nvPr/>
                </p:nvSpPr>
                <p:spPr bwMode="auto">
                  <a:xfrm>
                    <a:off x="521" y="2623"/>
                    <a:ext cx="19" cy="20"/>
                  </a:xfrm>
                  <a:prstGeom prst="ellipse">
                    <a:avLst/>
                  </a:prstGeom>
                  <a:noFill/>
                  <a:ln w="38100">
                    <a:solidFill>
                      <a:srgbClr val="FF6666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61" name="Oval 66"/>
                  <p:cNvSpPr>
                    <a:spLocks noChangeArrowheads="1"/>
                  </p:cNvSpPr>
                  <p:nvPr/>
                </p:nvSpPr>
                <p:spPr bwMode="auto">
                  <a:xfrm>
                    <a:off x="526" y="2628"/>
                    <a:ext cx="4" cy="5"/>
                  </a:xfrm>
                  <a:prstGeom prst="ellipse">
                    <a:avLst/>
                  </a:prstGeom>
                  <a:noFill/>
                  <a:ln w="38100">
                    <a:solidFill>
                      <a:srgbClr val="FF9999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62" name="Oval 67"/>
                  <p:cNvSpPr>
                    <a:spLocks noChangeArrowheads="1"/>
                  </p:cNvSpPr>
                  <p:nvPr/>
                </p:nvSpPr>
                <p:spPr bwMode="auto">
                  <a:xfrm>
                    <a:off x="525" y="2628"/>
                    <a:ext cx="1" cy="0"/>
                  </a:xfrm>
                  <a:prstGeom prst="ellipse">
                    <a:avLst/>
                  </a:prstGeom>
                  <a:noFill/>
                  <a:ln w="22225">
                    <a:solidFill>
                      <a:srgbClr val="FFCCCC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63" name="Oval 68"/>
                  <p:cNvSpPr>
                    <a:spLocks noChangeArrowheads="1"/>
                  </p:cNvSpPr>
                  <p:nvPr/>
                </p:nvSpPr>
                <p:spPr bwMode="auto">
                  <a:xfrm>
                    <a:off x="518" y="2621"/>
                    <a:ext cx="15" cy="14"/>
                  </a:xfrm>
                  <a:prstGeom prst="ellipse">
                    <a:avLst/>
                  </a:prstGeom>
                  <a:solidFill>
                    <a:srgbClr val="FFCC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64" name="Oval 69"/>
                  <p:cNvSpPr>
                    <a:spLocks noChangeArrowheads="1"/>
                  </p:cNvSpPr>
                  <p:nvPr/>
                </p:nvSpPr>
                <p:spPr bwMode="auto">
                  <a:xfrm>
                    <a:off x="482" y="2585"/>
                    <a:ext cx="140" cy="135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380" name="Group 70"/>
                <p:cNvGrpSpPr>
                  <a:grpSpLocks/>
                </p:cNvGrpSpPr>
                <p:nvPr/>
              </p:nvGrpSpPr>
              <p:grpSpPr bwMode="auto">
                <a:xfrm>
                  <a:off x="4891088" y="2275269"/>
                  <a:ext cx="1774825" cy="1619250"/>
                  <a:chOff x="820" y="1872"/>
                  <a:chExt cx="515" cy="519"/>
                </a:xfrm>
              </p:grpSpPr>
              <p:sp>
                <p:nvSpPr>
                  <p:cNvPr id="449" name="Oval 71"/>
                  <p:cNvSpPr>
                    <a:spLocks noChangeArrowheads="1"/>
                  </p:cNvSpPr>
                  <p:nvPr/>
                </p:nvSpPr>
                <p:spPr bwMode="auto">
                  <a:xfrm>
                    <a:off x="820" y="1872"/>
                    <a:ext cx="515" cy="519"/>
                  </a:xfrm>
                  <a:prstGeom prst="ellipse">
                    <a:avLst/>
                  </a:prstGeom>
                  <a:noFill/>
                  <a:ln w="46038">
                    <a:solidFill>
                      <a:srgbClr val="FFFFCC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50" name="Oval 72"/>
                  <p:cNvSpPr>
                    <a:spLocks noChangeArrowheads="1"/>
                  </p:cNvSpPr>
                  <p:nvPr/>
                </p:nvSpPr>
                <p:spPr bwMode="auto">
                  <a:xfrm>
                    <a:off x="835" y="1886"/>
                    <a:ext cx="485" cy="491"/>
                  </a:xfrm>
                  <a:prstGeom prst="ellipse">
                    <a:avLst/>
                  </a:prstGeom>
                  <a:noFill/>
                  <a:ln w="46038">
                    <a:solidFill>
                      <a:srgbClr val="FFFABC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51" name="Oval 73"/>
                  <p:cNvSpPr>
                    <a:spLocks noChangeArrowheads="1"/>
                  </p:cNvSpPr>
                  <p:nvPr/>
                </p:nvSpPr>
                <p:spPr bwMode="auto">
                  <a:xfrm>
                    <a:off x="849" y="1901"/>
                    <a:ext cx="457" cy="461"/>
                  </a:xfrm>
                  <a:prstGeom prst="ellipse">
                    <a:avLst/>
                  </a:prstGeom>
                  <a:noFill/>
                  <a:ln w="46038">
                    <a:solidFill>
                      <a:srgbClr val="FFF4AC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52" name="Oval 74"/>
                  <p:cNvSpPr>
                    <a:spLocks noChangeArrowheads="1"/>
                  </p:cNvSpPr>
                  <p:nvPr/>
                </p:nvSpPr>
                <p:spPr bwMode="auto">
                  <a:xfrm>
                    <a:off x="864" y="1915"/>
                    <a:ext cx="427" cy="433"/>
                  </a:xfrm>
                  <a:prstGeom prst="ellipse">
                    <a:avLst/>
                  </a:prstGeom>
                  <a:noFill/>
                  <a:ln w="46038">
                    <a:solidFill>
                      <a:srgbClr val="FFEF9C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53" name="Oval 75"/>
                  <p:cNvSpPr>
                    <a:spLocks noChangeArrowheads="1"/>
                  </p:cNvSpPr>
                  <p:nvPr/>
                </p:nvSpPr>
                <p:spPr bwMode="auto">
                  <a:xfrm>
                    <a:off x="878" y="1929"/>
                    <a:ext cx="399" cy="404"/>
                  </a:xfrm>
                  <a:prstGeom prst="ellipse">
                    <a:avLst/>
                  </a:prstGeom>
                  <a:noFill/>
                  <a:ln w="46038">
                    <a:solidFill>
                      <a:srgbClr val="FFE98C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54" name="Oval 76"/>
                  <p:cNvSpPr>
                    <a:spLocks noChangeArrowheads="1"/>
                  </p:cNvSpPr>
                  <p:nvPr/>
                </p:nvSpPr>
                <p:spPr bwMode="auto">
                  <a:xfrm>
                    <a:off x="892" y="1944"/>
                    <a:ext cx="371" cy="375"/>
                  </a:xfrm>
                  <a:prstGeom prst="ellipse">
                    <a:avLst/>
                  </a:prstGeom>
                  <a:noFill/>
                  <a:ln w="46038">
                    <a:solidFill>
                      <a:srgbClr val="FFE47C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55" name="Oval 77"/>
                  <p:cNvSpPr>
                    <a:spLocks noChangeArrowheads="1"/>
                  </p:cNvSpPr>
                  <p:nvPr/>
                </p:nvSpPr>
                <p:spPr bwMode="auto">
                  <a:xfrm>
                    <a:off x="907" y="1958"/>
                    <a:ext cx="341" cy="347"/>
                  </a:xfrm>
                  <a:prstGeom prst="ellipse">
                    <a:avLst/>
                  </a:prstGeom>
                  <a:noFill/>
                  <a:ln w="46038">
                    <a:solidFill>
                      <a:srgbClr val="FFDE6C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56" name="Oval 78"/>
                  <p:cNvSpPr>
                    <a:spLocks noChangeArrowheads="1"/>
                  </p:cNvSpPr>
                  <p:nvPr/>
                </p:nvSpPr>
                <p:spPr bwMode="auto">
                  <a:xfrm>
                    <a:off x="921" y="1973"/>
                    <a:ext cx="313" cy="317"/>
                  </a:xfrm>
                  <a:prstGeom prst="ellipse">
                    <a:avLst/>
                  </a:prstGeom>
                  <a:noFill/>
                  <a:ln w="46038">
                    <a:solidFill>
                      <a:srgbClr val="FFD95C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57" name="Oval 79"/>
                  <p:cNvSpPr>
                    <a:spLocks noChangeArrowheads="1"/>
                  </p:cNvSpPr>
                  <p:nvPr/>
                </p:nvSpPr>
                <p:spPr bwMode="auto">
                  <a:xfrm>
                    <a:off x="936" y="1987"/>
                    <a:ext cx="283" cy="289"/>
                  </a:xfrm>
                  <a:prstGeom prst="ellipse">
                    <a:avLst/>
                  </a:prstGeom>
                  <a:noFill/>
                  <a:ln w="46038">
                    <a:solidFill>
                      <a:srgbClr val="FFD34C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58" name="Oval 80"/>
                  <p:cNvSpPr>
                    <a:spLocks noChangeArrowheads="1"/>
                  </p:cNvSpPr>
                  <p:nvPr/>
                </p:nvSpPr>
                <p:spPr bwMode="auto">
                  <a:xfrm>
                    <a:off x="950" y="2001"/>
                    <a:ext cx="255" cy="260"/>
                  </a:xfrm>
                  <a:prstGeom prst="ellipse">
                    <a:avLst/>
                  </a:prstGeom>
                  <a:noFill/>
                  <a:ln w="46038">
                    <a:solidFill>
                      <a:srgbClr val="FFD34C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59" name="Oval 81"/>
                  <p:cNvSpPr>
                    <a:spLocks noChangeArrowheads="1"/>
                  </p:cNvSpPr>
                  <p:nvPr/>
                </p:nvSpPr>
                <p:spPr bwMode="auto">
                  <a:xfrm>
                    <a:off x="964" y="2016"/>
                    <a:ext cx="227" cy="231"/>
                  </a:xfrm>
                  <a:prstGeom prst="ellipse">
                    <a:avLst/>
                  </a:prstGeom>
                  <a:noFill/>
                  <a:ln w="46038">
                    <a:solidFill>
                      <a:srgbClr val="F9C64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60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979" y="2030"/>
                    <a:ext cx="197" cy="203"/>
                  </a:xfrm>
                  <a:prstGeom prst="ellipse">
                    <a:avLst/>
                  </a:prstGeom>
                  <a:noFill/>
                  <a:ln w="46038">
                    <a:solidFill>
                      <a:srgbClr val="F3B839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61" name="Oval 83"/>
                  <p:cNvSpPr>
                    <a:spLocks noChangeArrowheads="1"/>
                  </p:cNvSpPr>
                  <p:nvPr/>
                </p:nvSpPr>
                <p:spPr bwMode="auto">
                  <a:xfrm>
                    <a:off x="993" y="2045"/>
                    <a:ext cx="169" cy="173"/>
                  </a:xfrm>
                  <a:prstGeom prst="ellipse">
                    <a:avLst/>
                  </a:prstGeom>
                  <a:noFill/>
                  <a:ln w="46038">
                    <a:solidFill>
                      <a:srgbClr val="ECAA2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62" name="Oval 84"/>
                  <p:cNvSpPr>
                    <a:spLocks noChangeArrowheads="1"/>
                  </p:cNvSpPr>
                  <p:nvPr/>
                </p:nvSpPr>
                <p:spPr bwMode="auto">
                  <a:xfrm>
                    <a:off x="1008" y="2059"/>
                    <a:ext cx="140" cy="145"/>
                  </a:xfrm>
                  <a:prstGeom prst="ellipse">
                    <a:avLst/>
                  </a:prstGeom>
                  <a:noFill/>
                  <a:ln w="46038">
                    <a:solidFill>
                      <a:srgbClr val="E69D26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63" name="Oval 85"/>
                  <p:cNvSpPr>
                    <a:spLocks noChangeArrowheads="1"/>
                  </p:cNvSpPr>
                  <p:nvPr/>
                </p:nvSpPr>
                <p:spPr bwMode="auto">
                  <a:xfrm>
                    <a:off x="1022" y="2073"/>
                    <a:ext cx="111" cy="116"/>
                  </a:xfrm>
                  <a:prstGeom prst="ellipse">
                    <a:avLst/>
                  </a:prstGeom>
                  <a:noFill/>
                  <a:ln w="46038">
                    <a:solidFill>
                      <a:srgbClr val="DF8F1C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64" name="Oval 86"/>
                  <p:cNvSpPr>
                    <a:spLocks noChangeArrowheads="1"/>
                  </p:cNvSpPr>
                  <p:nvPr/>
                </p:nvSpPr>
                <p:spPr bwMode="auto">
                  <a:xfrm>
                    <a:off x="1036" y="2088"/>
                    <a:ext cx="83" cy="87"/>
                  </a:xfrm>
                  <a:prstGeom prst="ellipse">
                    <a:avLst/>
                  </a:prstGeom>
                  <a:noFill/>
                  <a:ln w="46038">
                    <a:solidFill>
                      <a:srgbClr val="D9811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65" name="Oval 87"/>
                  <p:cNvSpPr>
                    <a:spLocks noChangeArrowheads="1"/>
                  </p:cNvSpPr>
                  <p:nvPr/>
                </p:nvSpPr>
                <p:spPr bwMode="auto">
                  <a:xfrm>
                    <a:off x="1051" y="2102"/>
                    <a:ext cx="53" cy="59"/>
                  </a:xfrm>
                  <a:prstGeom prst="ellipse">
                    <a:avLst/>
                  </a:prstGeom>
                  <a:noFill/>
                  <a:ln w="46038">
                    <a:solidFill>
                      <a:srgbClr val="D37409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66" name="Oval 88"/>
                  <p:cNvSpPr>
                    <a:spLocks noChangeArrowheads="1"/>
                  </p:cNvSpPr>
                  <p:nvPr/>
                </p:nvSpPr>
                <p:spPr bwMode="auto">
                  <a:xfrm>
                    <a:off x="1065" y="2117"/>
                    <a:ext cx="25" cy="29"/>
                  </a:xfrm>
                  <a:prstGeom prst="ellipse">
                    <a:avLst/>
                  </a:prstGeom>
                  <a:noFill/>
                  <a:ln w="46038">
                    <a:solidFill>
                      <a:srgbClr val="CC66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67" name="Oval 89"/>
                  <p:cNvSpPr>
                    <a:spLocks noChangeArrowheads="1"/>
                  </p:cNvSpPr>
                  <p:nvPr/>
                </p:nvSpPr>
                <p:spPr bwMode="auto">
                  <a:xfrm>
                    <a:off x="1051" y="2103"/>
                    <a:ext cx="53" cy="57"/>
                  </a:xfrm>
                  <a:prstGeom prst="ellipse">
                    <a:avLst/>
                  </a:prstGeom>
                  <a:solidFill>
                    <a:srgbClr val="CC66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grpSp>
                <p:nvGrpSpPr>
                  <p:cNvPr id="468" name="Group 90"/>
                  <p:cNvGrpSpPr>
                    <a:grpSpLocks/>
                  </p:cNvGrpSpPr>
                  <p:nvPr/>
                </p:nvGrpSpPr>
                <p:grpSpPr bwMode="auto">
                  <a:xfrm>
                    <a:off x="943" y="1994"/>
                    <a:ext cx="264" cy="270"/>
                    <a:chOff x="943" y="1994"/>
                    <a:chExt cx="264" cy="270"/>
                  </a:xfrm>
                </p:grpSpPr>
                <p:sp>
                  <p:nvSpPr>
                    <p:cNvPr id="469" name="Oval 9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53" y="2139"/>
                      <a:ext cx="115" cy="115"/>
                    </a:xfrm>
                    <a:prstGeom prst="ellipse">
                      <a:avLst/>
                    </a:prstGeom>
                    <a:noFill/>
                    <a:ln w="38100">
                      <a:solidFill>
                        <a:srgbClr val="66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470" name="Oval 9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53" y="2139"/>
                      <a:ext cx="105" cy="105"/>
                    </a:xfrm>
                    <a:prstGeom prst="ellipse">
                      <a:avLst/>
                    </a:prstGeom>
                    <a:noFill/>
                    <a:ln w="38100">
                      <a:solidFill>
                        <a:srgbClr val="8C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471" name="Oval 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58" y="2143"/>
                      <a:ext cx="91" cy="92"/>
                    </a:xfrm>
                    <a:prstGeom prst="ellipse">
                      <a:avLst/>
                    </a:prstGeom>
                    <a:noFill/>
                    <a:ln w="38100">
                      <a:solidFill>
                        <a:srgbClr val="B3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472" name="Oval 9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62" y="2148"/>
                      <a:ext cx="77" cy="77"/>
                    </a:xfrm>
                    <a:prstGeom prst="ellipse">
                      <a:avLst/>
                    </a:prstGeom>
                    <a:noFill/>
                    <a:ln w="38100">
                      <a:solidFill>
                        <a:srgbClr val="D9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473" name="Oval 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67" y="2153"/>
                      <a:ext cx="63" cy="62"/>
                    </a:xfrm>
                    <a:prstGeom prst="ellipse">
                      <a:avLst/>
                    </a:prstGeom>
                    <a:noFill/>
                    <a:ln w="3810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474" name="Oval 9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72" y="2158"/>
                      <a:ext cx="48" cy="48"/>
                    </a:xfrm>
                    <a:prstGeom prst="ellipse">
                      <a:avLst/>
                    </a:prstGeom>
                    <a:noFill/>
                    <a:ln w="3810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475" name="Oval 9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77" y="2163"/>
                      <a:ext cx="33" cy="33"/>
                    </a:xfrm>
                    <a:prstGeom prst="ellipse">
                      <a:avLst/>
                    </a:prstGeom>
                    <a:noFill/>
                    <a:ln w="38100">
                      <a:solidFill>
                        <a:srgbClr val="FF3333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476" name="Oval 9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82" y="2167"/>
                      <a:ext cx="19" cy="20"/>
                    </a:xfrm>
                    <a:prstGeom prst="ellipse">
                      <a:avLst/>
                    </a:prstGeom>
                    <a:noFill/>
                    <a:ln w="38100">
                      <a:solidFill>
                        <a:srgbClr val="FF666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477" name="Oval 9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86" y="2172"/>
                      <a:ext cx="5" cy="5"/>
                    </a:xfrm>
                    <a:prstGeom prst="ellipse">
                      <a:avLst/>
                    </a:prstGeom>
                    <a:noFill/>
                    <a:ln w="38100">
                      <a:solidFill>
                        <a:srgbClr val="FF9999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478" name="Oval 10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86" y="2172"/>
                      <a:ext cx="1" cy="0"/>
                    </a:xfrm>
                    <a:prstGeom prst="ellipse">
                      <a:avLst/>
                    </a:prstGeom>
                    <a:noFill/>
                    <a:ln w="22225">
                      <a:solidFill>
                        <a:srgbClr val="FFCCCC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479" name="Oval 10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79" y="2165"/>
                      <a:ext cx="15" cy="14"/>
                    </a:xfrm>
                    <a:prstGeom prst="ellipse">
                      <a:avLst/>
                    </a:prstGeom>
                    <a:solidFill>
                      <a:srgbClr val="FFCCCC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480" name="Oval 10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43" y="2129"/>
                      <a:ext cx="135" cy="135"/>
                    </a:xfrm>
                    <a:prstGeom prst="ellipse">
                      <a:avLst/>
                    </a:prstGeom>
                    <a:noFill/>
                    <a:ln w="7938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481" name="Oval 10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72" y="2004"/>
                      <a:ext cx="120" cy="120"/>
                    </a:xfrm>
                    <a:prstGeom prst="ellipse">
                      <a:avLst/>
                    </a:prstGeom>
                    <a:noFill/>
                    <a:ln w="381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482" name="Oval 10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72" y="2004"/>
                      <a:ext cx="106" cy="106"/>
                    </a:xfrm>
                    <a:prstGeom prst="ellipse">
                      <a:avLst/>
                    </a:prstGeom>
                    <a:noFill/>
                    <a:ln w="38100">
                      <a:solidFill>
                        <a:srgbClr val="20202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483" name="Oval 10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77" y="2009"/>
                      <a:ext cx="91" cy="91"/>
                    </a:xfrm>
                    <a:prstGeom prst="ellipse">
                      <a:avLst/>
                    </a:prstGeom>
                    <a:noFill/>
                    <a:ln w="38100">
                      <a:solidFill>
                        <a:srgbClr val="40404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484" name="Oval 10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82" y="2014"/>
                      <a:ext cx="76" cy="77"/>
                    </a:xfrm>
                    <a:prstGeom prst="ellipse">
                      <a:avLst/>
                    </a:prstGeom>
                    <a:noFill/>
                    <a:ln w="38100">
                      <a:solidFill>
                        <a:srgbClr val="60606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485" name="Oval 10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86" y="2019"/>
                      <a:ext cx="63" cy="62"/>
                    </a:xfrm>
                    <a:prstGeom prst="ellipse">
                      <a:avLst/>
                    </a:prstGeom>
                    <a:noFill/>
                    <a:ln w="38100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486" name="Oval 10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91" y="2023"/>
                      <a:ext cx="48" cy="48"/>
                    </a:xfrm>
                    <a:prstGeom prst="ellipse">
                      <a:avLst/>
                    </a:prstGeom>
                    <a:noFill/>
                    <a:ln w="38100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487" name="Oval 10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96" y="2028"/>
                      <a:ext cx="34" cy="34"/>
                    </a:xfrm>
                    <a:prstGeom prst="ellipse">
                      <a:avLst/>
                    </a:prstGeom>
                    <a:noFill/>
                    <a:ln w="38100">
                      <a:solidFill>
                        <a:srgbClr val="9F9F9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488" name="Oval 1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01" y="2033"/>
                      <a:ext cx="19" cy="19"/>
                    </a:xfrm>
                    <a:prstGeom prst="ellipse">
                      <a:avLst/>
                    </a:prstGeom>
                    <a:noFill/>
                    <a:ln w="38100">
                      <a:solidFill>
                        <a:srgbClr val="BFBFB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489" name="Oval 1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06" y="2038"/>
                      <a:ext cx="4" cy="5"/>
                    </a:xfrm>
                    <a:prstGeom prst="ellipse">
                      <a:avLst/>
                    </a:prstGeom>
                    <a:noFill/>
                    <a:ln w="38100">
                      <a:solidFill>
                        <a:srgbClr val="DFDFD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490" name="Oval 11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05" y="2038"/>
                      <a:ext cx="1" cy="0"/>
                    </a:xfrm>
                    <a:prstGeom prst="ellipse">
                      <a:avLst/>
                    </a:prstGeom>
                    <a:noFill/>
                    <a:ln w="222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491" name="Oval 1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98" y="2031"/>
                      <a:ext cx="15" cy="14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492" name="Oval 1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62" y="1994"/>
                      <a:ext cx="140" cy="140"/>
                    </a:xfrm>
                    <a:prstGeom prst="ellipse">
                      <a:avLst/>
                    </a:prstGeom>
                    <a:noFill/>
                    <a:ln w="7938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493" name="Oval 1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82" y="2129"/>
                      <a:ext cx="115" cy="115"/>
                    </a:xfrm>
                    <a:prstGeom prst="ellipse">
                      <a:avLst/>
                    </a:prstGeom>
                    <a:noFill/>
                    <a:ln w="381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494" name="Oval 1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82" y="2129"/>
                      <a:ext cx="106" cy="106"/>
                    </a:xfrm>
                    <a:prstGeom prst="ellipse">
                      <a:avLst/>
                    </a:prstGeom>
                    <a:noFill/>
                    <a:ln w="38100">
                      <a:solidFill>
                        <a:srgbClr val="20202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495" name="Oval 1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87" y="2134"/>
                      <a:ext cx="91" cy="91"/>
                    </a:xfrm>
                    <a:prstGeom prst="ellipse">
                      <a:avLst/>
                    </a:prstGeom>
                    <a:noFill/>
                    <a:ln w="38100">
                      <a:solidFill>
                        <a:srgbClr val="40404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496" name="Oval 1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92" y="2139"/>
                      <a:ext cx="77" cy="76"/>
                    </a:xfrm>
                    <a:prstGeom prst="ellipse">
                      <a:avLst/>
                    </a:prstGeom>
                    <a:noFill/>
                    <a:ln w="38100">
                      <a:solidFill>
                        <a:srgbClr val="60606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497" name="Oval 1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97" y="2143"/>
                      <a:ext cx="62" cy="63"/>
                    </a:xfrm>
                    <a:prstGeom prst="ellipse">
                      <a:avLst/>
                    </a:prstGeom>
                    <a:noFill/>
                    <a:ln w="38100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498" name="Oval 1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02" y="2148"/>
                      <a:ext cx="48" cy="48"/>
                    </a:xfrm>
                    <a:prstGeom prst="ellipse">
                      <a:avLst/>
                    </a:prstGeom>
                    <a:noFill/>
                    <a:ln w="38100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499" name="Oval 1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06" y="2153"/>
                      <a:ext cx="34" cy="34"/>
                    </a:xfrm>
                    <a:prstGeom prst="ellipse">
                      <a:avLst/>
                    </a:prstGeom>
                    <a:noFill/>
                    <a:ln w="38100">
                      <a:solidFill>
                        <a:srgbClr val="9F9F9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500" name="Oval 1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11" y="2158"/>
                      <a:ext cx="19" cy="19"/>
                    </a:xfrm>
                    <a:prstGeom prst="ellipse">
                      <a:avLst/>
                    </a:prstGeom>
                    <a:noFill/>
                    <a:ln w="38100">
                      <a:solidFill>
                        <a:srgbClr val="BFBFB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501" name="Oval 1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16" y="2163"/>
                      <a:ext cx="5" cy="4"/>
                    </a:xfrm>
                    <a:prstGeom prst="ellipse">
                      <a:avLst/>
                    </a:prstGeom>
                    <a:noFill/>
                    <a:ln w="38100">
                      <a:solidFill>
                        <a:srgbClr val="DFDFD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502" name="Oval 1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16" y="2162"/>
                      <a:ext cx="0" cy="1"/>
                    </a:xfrm>
                    <a:prstGeom prst="ellipse">
                      <a:avLst/>
                    </a:prstGeom>
                    <a:noFill/>
                    <a:ln w="222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503" name="Oval 1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09" y="2155"/>
                      <a:ext cx="14" cy="1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504" name="Oval 1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72" y="2119"/>
                      <a:ext cx="135" cy="135"/>
                    </a:xfrm>
                    <a:prstGeom prst="ellipse">
                      <a:avLst/>
                    </a:prstGeom>
                    <a:noFill/>
                    <a:ln w="7938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505" name="Oval 1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78" y="2019"/>
                      <a:ext cx="115" cy="120"/>
                    </a:xfrm>
                    <a:prstGeom prst="ellipse">
                      <a:avLst/>
                    </a:prstGeom>
                    <a:noFill/>
                    <a:ln w="38100">
                      <a:solidFill>
                        <a:srgbClr val="66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506" name="Oval 1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78" y="2019"/>
                      <a:ext cx="105" cy="105"/>
                    </a:xfrm>
                    <a:prstGeom prst="ellipse">
                      <a:avLst/>
                    </a:prstGeom>
                    <a:noFill/>
                    <a:ln w="38100">
                      <a:solidFill>
                        <a:srgbClr val="8C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507" name="Oval 1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82" y="2023"/>
                      <a:ext cx="92" cy="92"/>
                    </a:xfrm>
                    <a:prstGeom prst="ellipse">
                      <a:avLst/>
                    </a:prstGeom>
                    <a:noFill/>
                    <a:ln w="38100">
                      <a:solidFill>
                        <a:srgbClr val="B3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508" name="Oval 1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87" y="2028"/>
                      <a:ext cx="77" cy="77"/>
                    </a:xfrm>
                    <a:prstGeom prst="ellipse">
                      <a:avLst/>
                    </a:prstGeom>
                    <a:noFill/>
                    <a:ln w="38100">
                      <a:solidFill>
                        <a:srgbClr val="D9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509" name="Oval 1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92" y="2033"/>
                      <a:ext cx="62" cy="62"/>
                    </a:xfrm>
                    <a:prstGeom prst="ellipse">
                      <a:avLst/>
                    </a:prstGeom>
                    <a:noFill/>
                    <a:ln w="3810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510" name="Oval 13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97" y="2038"/>
                      <a:ext cx="48" cy="48"/>
                    </a:xfrm>
                    <a:prstGeom prst="ellipse">
                      <a:avLst/>
                    </a:prstGeom>
                    <a:noFill/>
                    <a:ln w="3810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511" name="Oval 1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02" y="2043"/>
                      <a:ext cx="33" cy="33"/>
                    </a:xfrm>
                    <a:prstGeom prst="ellipse">
                      <a:avLst/>
                    </a:prstGeom>
                    <a:noFill/>
                    <a:ln w="38100">
                      <a:solidFill>
                        <a:srgbClr val="FF3333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512" name="Oval 1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06" y="2047"/>
                      <a:ext cx="20" cy="20"/>
                    </a:xfrm>
                    <a:prstGeom prst="ellipse">
                      <a:avLst/>
                    </a:prstGeom>
                    <a:noFill/>
                    <a:ln w="38100">
                      <a:solidFill>
                        <a:srgbClr val="FF666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513" name="Oval 1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11" y="2052"/>
                      <a:ext cx="5" cy="5"/>
                    </a:xfrm>
                    <a:prstGeom prst="ellipse">
                      <a:avLst/>
                    </a:prstGeom>
                    <a:noFill/>
                    <a:ln w="38100">
                      <a:solidFill>
                        <a:srgbClr val="FF9999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514" name="Oval 1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11" y="2052"/>
                      <a:ext cx="0" cy="0"/>
                    </a:xfrm>
                    <a:prstGeom prst="ellipse">
                      <a:avLst/>
                    </a:prstGeom>
                    <a:noFill/>
                    <a:ln w="22225">
                      <a:solidFill>
                        <a:srgbClr val="FFCCCC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515" name="Oval 1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04" y="2045"/>
                      <a:ext cx="14" cy="14"/>
                    </a:xfrm>
                    <a:prstGeom prst="ellipse">
                      <a:avLst/>
                    </a:prstGeom>
                    <a:solidFill>
                      <a:srgbClr val="FFCCCC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516" name="Oval 13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68" y="2009"/>
                      <a:ext cx="135" cy="140"/>
                    </a:xfrm>
                    <a:prstGeom prst="ellipse">
                      <a:avLst/>
                    </a:prstGeom>
                    <a:noFill/>
                    <a:ln w="7938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517" name="Oval 1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77" y="2095"/>
                      <a:ext cx="115" cy="116"/>
                    </a:xfrm>
                    <a:prstGeom prst="ellipse">
                      <a:avLst/>
                    </a:prstGeom>
                    <a:noFill/>
                    <a:ln w="381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518" name="Oval 14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77" y="2095"/>
                      <a:ext cx="105" cy="106"/>
                    </a:xfrm>
                    <a:prstGeom prst="ellipse">
                      <a:avLst/>
                    </a:prstGeom>
                    <a:noFill/>
                    <a:ln w="38100">
                      <a:solidFill>
                        <a:srgbClr val="20202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519" name="Oval 1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82" y="2100"/>
                      <a:ext cx="91" cy="91"/>
                    </a:xfrm>
                    <a:prstGeom prst="ellipse">
                      <a:avLst/>
                    </a:prstGeom>
                    <a:noFill/>
                    <a:ln w="38100">
                      <a:solidFill>
                        <a:srgbClr val="40404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520" name="Oval 14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86" y="2105"/>
                      <a:ext cx="77" cy="77"/>
                    </a:xfrm>
                    <a:prstGeom prst="ellipse">
                      <a:avLst/>
                    </a:prstGeom>
                    <a:noFill/>
                    <a:ln w="38100">
                      <a:solidFill>
                        <a:srgbClr val="60606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521" name="Oval 14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91" y="2110"/>
                      <a:ext cx="63" cy="62"/>
                    </a:xfrm>
                    <a:prstGeom prst="ellipse">
                      <a:avLst/>
                    </a:prstGeom>
                    <a:noFill/>
                    <a:ln w="38100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522" name="Oval 14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96" y="2115"/>
                      <a:ext cx="48" cy="48"/>
                    </a:xfrm>
                    <a:prstGeom prst="ellipse">
                      <a:avLst/>
                    </a:prstGeom>
                    <a:noFill/>
                    <a:ln w="38100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523" name="Oval 14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01" y="2119"/>
                      <a:ext cx="33" cy="34"/>
                    </a:xfrm>
                    <a:prstGeom prst="ellipse">
                      <a:avLst/>
                    </a:prstGeom>
                    <a:noFill/>
                    <a:ln w="38100">
                      <a:solidFill>
                        <a:srgbClr val="9F9F9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524" name="Oval 14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06" y="2124"/>
                      <a:ext cx="19" cy="19"/>
                    </a:xfrm>
                    <a:prstGeom prst="ellipse">
                      <a:avLst/>
                    </a:prstGeom>
                    <a:noFill/>
                    <a:ln w="38100">
                      <a:solidFill>
                        <a:srgbClr val="BFBFB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525" name="Oval 14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10" y="2129"/>
                      <a:ext cx="5" cy="5"/>
                    </a:xfrm>
                    <a:prstGeom prst="ellipse">
                      <a:avLst/>
                    </a:prstGeom>
                    <a:noFill/>
                    <a:ln w="38100">
                      <a:solidFill>
                        <a:srgbClr val="DFDFD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526" name="Oval 14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10" y="2129"/>
                      <a:ext cx="1" cy="0"/>
                    </a:xfrm>
                    <a:prstGeom prst="ellipse">
                      <a:avLst/>
                    </a:prstGeom>
                    <a:noFill/>
                    <a:ln w="222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527" name="Oval 14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03" y="2122"/>
                      <a:ext cx="15" cy="14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528" name="Oval 15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67" y="2085"/>
                      <a:ext cx="135" cy="136"/>
                    </a:xfrm>
                    <a:prstGeom prst="ellipse">
                      <a:avLst/>
                    </a:prstGeom>
                    <a:noFill/>
                    <a:ln w="7938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de-DE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381" name="Group 151"/>
                <p:cNvGrpSpPr>
                  <a:grpSpLocks/>
                </p:cNvGrpSpPr>
                <p:nvPr/>
              </p:nvGrpSpPr>
              <p:grpSpPr bwMode="auto">
                <a:xfrm>
                  <a:off x="7413626" y="4527931"/>
                  <a:ext cx="465138" cy="420688"/>
                  <a:chOff x="4426" y="3761"/>
                  <a:chExt cx="293" cy="265"/>
                </a:xfrm>
              </p:grpSpPr>
              <p:sp>
                <p:nvSpPr>
                  <p:cNvPr id="437" name="Oval 152"/>
                  <p:cNvSpPr>
                    <a:spLocks noChangeArrowheads="1"/>
                  </p:cNvSpPr>
                  <p:nvPr/>
                </p:nvSpPr>
                <p:spPr bwMode="auto">
                  <a:xfrm>
                    <a:off x="4448" y="3780"/>
                    <a:ext cx="250" cy="226"/>
                  </a:xfrm>
                  <a:prstGeom prst="ellipse">
                    <a:avLst/>
                  </a:pr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38" name="Oval 153"/>
                  <p:cNvSpPr>
                    <a:spLocks noChangeArrowheads="1"/>
                  </p:cNvSpPr>
                  <p:nvPr/>
                </p:nvSpPr>
                <p:spPr bwMode="auto">
                  <a:xfrm>
                    <a:off x="4448" y="3780"/>
                    <a:ext cx="230" cy="209"/>
                  </a:xfrm>
                  <a:prstGeom prst="ellipse">
                    <a:avLst/>
                  </a:prstGeom>
                  <a:noFill/>
                  <a:ln w="38100">
                    <a:solidFill>
                      <a:srgbClr val="20202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39" name="Oval 154"/>
                  <p:cNvSpPr>
                    <a:spLocks noChangeArrowheads="1"/>
                  </p:cNvSpPr>
                  <p:nvPr/>
                </p:nvSpPr>
                <p:spPr bwMode="auto">
                  <a:xfrm>
                    <a:off x="4459" y="3790"/>
                    <a:ext cx="197" cy="179"/>
                  </a:xfrm>
                  <a:prstGeom prst="ellipse">
                    <a:avLst/>
                  </a:prstGeom>
                  <a:noFill/>
                  <a:ln w="38100">
                    <a:solidFill>
                      <a:srgbClr val="40404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40" name="Oval 155"/>
                  <p:cNvSpPr>
                    <a:spLocks noChangeArrowheads="1"/>
                  </p:cNvSpPr>
                  <p:nvPr/>
                </p:nvSpPr>
                <p:spPr bwMode="auto">
                  <a:xfrm>
                    <a:off x="4470" y="3800"/>
                    <a:ext cx="167" cy="151"/>
                  </a:xfrm>
                  <a:prstGeom prst="ellipse">
                    <a:avLst/>
                  </a:prstGeom>
                  <a:noFill/>
                  <a:ln w="38100">
                    <a:solidFill>
                      <a:srgbClr val="60606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41" name="Oval 156"/>
                  <p:cNvSpPr>
                    <a:spLocks noChangeArrowheads="1"/>
                  </p:cNvSpPr>
                  <p:nvPr/>
                </p:nvSpPr>
                <p:spPr bwMode="auto">
                  <a:xfrm>
                    <a:off x="4481" y="3810"/>
                    <a:ext cx="134" cy="122"/>
                  </a:xfrm>
                  <a:prstGeom prst="ellipse">
                    <a:avLst/>
                  </a:prstGeom>
                  <a:noFill/>
                  <a:ln w="38100">
                    <a:solidFill>
                      <a:srgbClr val="80808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42" name="Oval 157"/>
                  <p:cNvSpPr>
                    <a:spLocks noChangeArrowheads="1"/>
                  </p:cNvSpPr>
                  <p:nvPr/>
                </p:nvSpPr>
                <p:spPr bwMode="auto">
                  <a:xfrm>
                    <a:off x="4489" y="3818"/>
                    <a:ext cx="104" cy="94"/>
                  </a:xfrm>
                  <a:prstGeom prst="ellipse">
                    <a:avLst/>
                  </a:prstGeom>
                  <a:noFill/>
                  <a:ln w="38100">
                    <a:solidFill>
                      <a:srgbClr val="80808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43" name="Oval 158"/>
                  <p:cNvSpPr>
                    <a:spLocks noChangeArrowheads="1"/>
                  </p:cNvSpPr>
                  <p:nvPr/>
                </p:nvSpPr>
                <p:spPr bwMode="auto">
                  <a:xfrm>
                    <a:off x="4500" y="3828"/>
                    <a:ext cx="74" cy="66"/>
                  </a:xfrm>
                  <a:prstGeom prst="ellipse">
                    <a:avLst/>
                  </a:prstGeom>
                  <a:noFill/>
                  <a:ln w="38100">
                    <a:solidFill>
                      <a:srgbClr val="9F9F9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44" name="Oval 159"/>
                  <p:cNvSpPr>
                    <a:spLocks noChangeArrowheads="1"/>
                  </p:cNvSpPr>
                  <p:nvPr/>
                </p:nvSpPr>
                <p:spPr bwMode="auto">
                  <a:xfrm>
                    <a:off x="4511" y="3837"/>
                    <a:ext cx="41" cy="38"/>
                  </a:xfrm>
                  <a:prstGeom prst="ellipse">
                    <a:avLst/>
                  </a:prstGeom>
                  <a:noFill/>
                  <a:ln w="38100">
                    <a:solidFill>
                      <a:srgbClr val="BFB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45" name="Oval 160"/>
                  <p:cNvSpPr>
                    <a:spLocks noChangeArrowheads="1"/>
                  </p:cNvSpPr>
                  <p:nvPr/>
                </p:nvSpPr>
                <p:spPr bwMode="auto">
                  <a:xfrm>
                    <a:off x="4522" y="3847"/>
                    <a:ext cx="11" cy="10"/>
                  </a:xfrm>
                  <a:prstGeom prst="ellipse">
                    <a:avLst/>
                  </a:prstGeom>
                  <a:noFill/>
                  <a:ln w="38100">
                    <a:solidFill>
                      <a:srgbClr val="DFDFD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46" name="Oval 161"/>
                  <p:cNvSpPr>
                    <a:spLocks noChangeArrowheads="1"/>
                  </p:cNvSpPr>
                  <p:nvPr/>
                </p:nvSpPr>
                <p:spPr bwMode="auto">
                  <a:xfrm>
                    <a:off x="4522" y="3847"/>
                    <a:ext cx="0" cy="0"/>
                  </a:xfrm>
                  <a:prstGeom prst="ellipse">
                    <a:avLst/>
                  </a:prstGeom>
                  <a:noFill/>
                  <a:ln w="222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47" name="Oval 162"/>
                  <p:cNvSpPr>
                    <a:spLocks noChangeArrowheads="1"/>
                  </p:cNvSpPr>
                  <p:nvPr/>
                </p:nvSpPr>
                <p:spPr bwMode="auto">
                  <a:xfrm>
                    <a:off x="4507" y="3833"/>
                    <a:ext cx="30" cy="2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48" name="Oval 163"/>
                  <p:cNvSpPr>
                    <a:spLocks noChangeArrowheads="1"/>
                  </p:cNvSpPr>
                  <p:nvPr/>
                </p:nvSpPr>
                <p:spPr bwMode="auto">
                  <a:xfrm>
                    <a:off x="4426" y="3761"/>
                    <a:ext cx="293" cy="265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382" name="Group 164"/>
                <p:cNvGrpSpPr>
                  <a:grpSpLocks/>
                </p:cNvGrpSpPr>
                <p:nvPr/>
              </p:nvGrpSpPr>
              <p:grpSpPr bwMode="auto">
                <a:xfrm>
                  <a:off x="6843713" y="1386269"/>
                  <a:ext cx="930275" cy="768350"/>
                  <a:chOff x="1389" y="1586"/>
                  <a:chExt cx="270" cy="246"/>
                </a:xfrm>
              </p:grpSpPr>
              <p:sp>
                <p:nvSpPr>
                  <p:cNvPr id="389" name="Oval 165"/>
                  <p:cNvSpPr>
                    <a:spLocks noChangeArrowheads="1"/>
                  </p:cNvSpPr>
                  <p:nvPr/>
                </p:nvSpPr>
                <p:spPr bwMode="auto">
                  <a:xfrm>
                    <a:off x="1399" y="1634"/>
                    <a:ext cx="115" cy="121"/>
                  </a:xfrm>
                  <a:prstGeom prst="ellipse">
                    <a:avLst/>
                  </a:prstGeom>
                  <a:noFill/>
                  <a:ln w="38100">
                    <a:solidFill>
                      <a:srgbClr val="66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90" name="Oval 166"/>
                  <p:cNvSpPr>
                    <a:spLocks noChangeArrowheads="1"/>
                  </p:cNvSpPr>
                  <p:nvPr/>
                </p:nvSpPr>
                <p:spPr bwMode="auto">
                  <a:xfrm>
                    <a:off x="1399" y="1634"/>
                    <a:ext cx="106" cy="106"/>
                  </a:xfrm>
                  <a:prstGeom prst="ellipse">
                    <a:avLst/>
                  </a:prstGeom>
                  <a:noFill/>
                  <a:ln w="38100">
                    <a:solidFill>
                      <a:srgbClr val="8C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91" name="Oval 167"/>
                  <p:cNvSpPr>
                    <a:spLocks noChangeArrowheads="1"/>
                  </p:cNvSpPr>
                  <p:nvPr/>
                </p:nvSpPr>
                <p:spPr bwMode="auto">
                  <a:xfrm>
                    <a:off x="1404" y="1639"/>
                    <a:ext cx="91" cy="92"/>
                  </a:xfrm>
                  <a:prstGeom prst="ellipse">
                    <a:avLst/>
                  </a:prstGeom>
                  <a:noFill/>
                  <a:ln w="38100">
                    <a:solidFill>
                      <a:srgbClr val="B3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92" name="Oval 168"/>
                  <p:cNvSpPr>
                    <a:spLocks noChangeArrowheads="1"/>
                  </p:cNvSpPr>
                  <p:nvPr/>
                </p:nvSpPr>
                <p:spPr bwMode="auto">
                  <a:xfrm>
                    <a:off x="1409" y="1644"/>
                    <a:ext cx="76" cy="77"/>
                  </a:xfrm>
                  <a:prstGeom prst="ellipse">
                    <a:avLst/>
                  </a:prstGeom>
                  <a:noFill/>
                  <a:ln w="38100">
                    <a:solidFill>
                      <a:srgbClr val="D9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93" name="Oval 169"/>
                  <p:cNvSpPr>
                    <a:spLocks noChangeArrowheads="1"/>
                  </p:cNvSpPr>
                  <p:nvPr/>
                </p:nvSpPr>
                <p:spPr bwMode="auto">
                  <a:xfrm>
                    <a:off x="1413" y="1649"/>
                    <a:ext cx="63" cy="62"/>
                  </a:xfrm>
                  <a:prstGeom prst="ellipse">
                    <a:avLst/>
                  </a:prstGeom>
                  <a:noFill/>
                  <a:ln w="381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94" name="Oval 170"/>
                  <p:cNvSpPr>
                    <a:spLocks noChangeArrowheads="1"/>
                  </p:cNvSpPr>
                  <p:nvPr/>
                </p:nvSpPr>
                <p:spPr bwMode="auto">
                  <a:xfrm>
                    <a:off x="1418" y="1654"/>
                    <a:ext cx="48" cy="48"/>
                  </a:xfrm>
                  <a:prstGeom prst="ellipse">
                    <a:avLst/>
                  </a:prstGeom>
                  <a:noFill/>
                  <a:ln w="381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95" name="Oval 171"/>
                  <p:cNvSpPr>
                    <a:spLocks noChangeArrowheads="1"/>
                  </p:cNvSpPr>
                  <p:nvPr/>
                </p:nvSpPr>
                <p:spPr bwMode="auto">
                  <a:xfrm>
                    <a:off x="1423" y="1659"/>
                    <a:ext cx="34" cy="33"/>
                  </a:xfrm>
                  <a:prstGeom prst="ellipse">
                    <a:avLst/>
                  </a:prstGeom>
                  <a:noFill/>
                  <a:ln w="38100">
                    <a:solidFill>
                      <a:srgbClr val="FF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96" name="Oval 172"/>
                  <p:cNvSpPr>
                    <a:spLocks noChangeArrowheads="1"/>
                  </p:cNvSpPr>
                  <p:nvPr/>
                </p:nvSpPr>
                <p:spPr bwMode="auto">
                  <a:xfrm>
                    <a:off x="1428" y="1663"/>
                    <a:ext cx="19" cy="20"/>
                  </a:xfrm>
                  <a:prstGeom prst="ellipse">
                    <a:avLst/>
                  </a:prstGeom>
                  <a:noFill/>
                  <a:ln w="38100">
                    <a:solidFill>
                      <a:srgbClr val="FF6666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97" name="Oval 173"/>
                  <p:cNvSpPr>
                    <a:spLocks noChangeArrowheads="1"/>
                  </p:cNvSpPr>
                  <p:nvPr/>
                </p:nvSpPr>
                <p:spPr bwMode="auto">
                  <a:xfrm>
                    <a:off x="1433" y="1668"/>
                    <a:ext cx="4" cy="5"/>
                  </a:xfrm>
                  <a:prstGeom prst="ellipse">
                    <a:avLst/>
                  </a:prstGeom>
                  <a:noFill/>
                  <a:ln w="38100">
                    <a:solidFill>
                      <a:srgbClr val="FF9999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98" name="Oval 174"/>
                  <p:cNvSpPr>
                    <a:spLocks noChangeArrowheads="1"/>
                  </p:cNvSpPr>
                  <p:nvPr/>
                </p:nvSpPr>
                <p:spPr bwMode="auto">
                  <a:xfrm>
                    <a:off x="1432" y="1668"/>
                    <a:ext cx="1" cy="0"/>
                  </a:xfrm>
                  <a:prstGeom prst="ellipse">
                    <a:avLst/>
                  </a:prstGeom>
                  <a:noFill/>
                  <a:ln w="22225">
                    <a:solidFill>
                      <a:srgbClr val="FFCCCC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99" name="Oval 175"/>
                  <p:cNvSpPr>
                    <a:spLocks noChangeArrowheads="1"/>
                  </p:cNvSpPr>
                  <p:nvPr/>
                </p:nvSpPr>
                <p:spPr bwMode="auto">
                  <a:xfrm>
                    <a:off x="1425" y="1661"/>
                    <a:ext cx="15" cy="14"/>
                  </a:xfrm>
                  <a:prstGeom prst="ellipse">
                    <a:avLst/>
                  </a:prstGeom>
                  <a:solidFill>
                    <a:srgbClr val="FFCC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00" name="Oval 176"/>
                  <p:cNvSpPr>
                    <a:spLocks noChangeArrowheads="1"/>
                  </p:cNvSpPr>
                  <p:nvPr/>
                </p:nvSpPr>
                <p:spPr bwMode="auto">
                  <a:xfrm>
                    <a:off x="1389" y="1624"/>
                    <a:ext cx="135" cy="141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01" name="Oval 177"/>
                  <p:cNvSpPr>
                    <a:spLocks noChangeArrowheads="1"/>
                  </p:cNvSpPr>
                  <p:nvPr/>
                </p:nvSpPr>
                <p:spPr bwMode="auto">
                  <a:xfrm>
                    <a:off x="1533" y="1634"/>
                    <a:ext cx="116" cy="121"/>
                  </a:xfrm>
                  <a:prstGeom prst="ellipse">
                    <a:avLst/>
                  </a:pr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02" name="Oval 178"/>
                  <p:cNvSpPr>
                    <a:spLocks noChangeArrowheads="1"/>
                  </p:cNvSpPr>
                  <p:nvPr/>
                </p:nvSpPr>
                <p:spPr bwMode="auto">
                  <a:xfrm>
                    <a:off x="1533" y="1634"/>
                    <a:ext cx="106" cy="106"/>
                  </a:xfrm>
                  <a:prstGeom prst="ellipse">
                    <a:avLst/>
                  </a:prstGeom>
                  <a:noFill/>
                  <a:ln w="38100">
                    <a:solidFill>
                      <a:srgbClr val="20202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03" name="Oval 179"/>
                  <p:cNvSpPr>
                    <a:spLocks noChangeArrowheads="1"/>
                  </p:cNvSpPr>
                  <p:nvPr/>
                </p:nvSpPr>
                <p:spPr bwMode="auto">
                  <a:xfrm>
                    <a:off x="1538" y="1639"/>
                    <a:ext cx="91" cy="92"/>
                  </a:xfrm>
                  <a:prstGeom prst="ellipse">
                    <a:avLst/>
                  </a:prstGeom>
                  <a:noFill/>
                  <a:ln w="38100">
                    <a:solidFill>
                      <a:srgbClr val="40404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04" name="Oval 180"/>
                  <p:cNvSpPr>
                    <a:spLocks noChangeArrowheads="1"/>
                  </p:cNvSpPr>
                  <p:nvPr/>
                </p:nvSpPr>
                <p:spPr bwMode="auto">
                  <a:xfrm>
                    <a:off x="1543" y="1644"/>
                    <a:ext cx="77" cy="77"/>
                  </a:xfrm>
                  <a:prstGeom prst="ellipse">
                    <a:avLst/>
                  </a:prstGeom>
                  <a:noFill/>
                  <a:ln w="38100">
                    <a:solidFill>
                      <a:srgbClr val="60606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05" name="Oval 181"/>
                  <p:cNvSpPr>
                    <a:spLocks noChangeArrowheads="1"/>
                  </p:cNvSpPr>
                  <p:nvPr/>
                </p:nvSpPr>
                <p:spPr bwMode="auto">
                  <a:xfrm>
                    <a:off x="1548" y="1649"/>
                    <a:ext cx="62" cy="62"/>
                  </a:xfrm>
                  <a:prstGeom prst="ellipse">
                    <a:avLst/>
                  </a:prstGeom>
                  <a:noFill/>
                  <a:ln w="38100">
                    <a:solidFill>
                      <a:srgbClr val="80808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06" name="Oval 182"/>
                  <p:cNvSpPr>
                    <a:spLocks noChangeArrowheads="1"/>
                  </p:cNvSpPr>
                  <p:nvPr/>
                </p:nvSpPr>
                <p:spPr bwMode="auto">
                  <a:xfrm>
                    <a:off x="1553" y="1654"/>
                    <a:ext cx="48" cy="48"/>
                  </a:xfrm>
                  <a:prstGeom prst="ellipse">
                    <a:avLst/>
                  </a:prstGeom>
                  <a:noFill/>
                  <a:ln w="38100">
                    <a:solidFill>
                      <a:srgbClr val="80808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07" name="Oval 183"/>
                  <p:cNvSpPr>
                    <a:spLocks noChangeArrowheads="1"/>
                  </p:cNvSpPr>
                  <p:nvPr/>
                </p:nvSpPr>
                <p:spPr bwMode="auto">
                  <a:xfrm>
                    <a:off x="1557" y="1659"/>
                    <a:ext cx="34" cy="33"/>
                  </a:xfrm>
                  <a:prstGeom prst="ellipse">
                    <a:avLst/>
                  </a:prstGeom>
                  <a:noFill/>
                  <a:ln w="38100">
                    <a:solidFill>
                      <a:srgbClr val="9F9F9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08" name="Oval 184"/>
                  <p:cNvSpPr>
                    <a:spLocks noChangeArrowheads="1"/>
                  </p:cNvSpPr>
                  <p:nvPr/>
                </p:nvSpPr>
                <p:spPr bwMode="auto">
                  <a:xfrm>
                    <a:off x="1562" y="1663"/>
                    <a:ext cx="19" cy="20"/>
                  </a:xfrm>
                  <a:prstGeom prst="ellipse">
                    <a:avLst/>
                  </a:prstGeom>
                  <a:noFill/>
                  <a:ln w="38100">
                    <a:solidFill>
                      <a:srgbClr val="BFB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09" name="Oval 185"/>
                  <p:cNvSpPr>
                    <a:spLocks noChangeArrowheads="1"/>
                  </p:cNvSpPr>
                  <p:nvPr/>
                </p:nvSpPr>
                <p:spPr bwMode="auto">
                  <a:xfrm>
                    <a:off x="1567" y="1668"/>
                    <a:ext cx="5" cy="5"/>
                  </a:xfrm>
                  <a:prstGeom prst="ellipse">
                    <a:avLst/>
                  </a:prstGeom>
                  <a:noFill/>
                  <a:ln w="38100">
                    <a:solidFill>
                      <a:srgbClr val="DFDFD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10" name="Oval 186"/>
                  <p:cNvSpPr>
                    <a:spLocks noChangeArrowheads="1"/>
                  </p:cNvSpPr>
                  <p:nvPr/>
                </p:nvSpPr>
                <p:spPr bwMode="auto">
                  <a:xfrm>
                    <a:off x="1567" y="1668"/>
                    <a:ext cx="0" cy="0"/>
                  </a:xfrm>
                  <a:prstGeom prst="ellipse">
                    <a:avLst/>
                  </a:prstGeom>
                  <a:noFill/>
                  <a:ln w="222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11" name="Oval 187"/>
                  <p:cNvSpPr>
                    <a:spLocks noChangeArrowheads="1"/>
                  </p:cNvSpPr>
                  <p:nvPr/>
                </p:nvSpPr>
                <p:spPr bwMode="auto">
                  <a:xfrm>
                    <a:off x="1560" y="1661"/>
                    <a:ext cx="14" cy="14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12" name="Oval 188"/>
                  <p:cNvSpPr>
                    <a:spLocks noChangeArrowheads="1"/>
                  </p:cNvSpPr>
                  <p:nvPr/>
                </p:nvSpPr>
                <p:spPr bwMode="auto">
                  <a:xfrm>
                    <a:off x="1523" y="1624"/>
                    <a:ext cx="136" cy="141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13" name="Oval 189"/>
                  <p:cNvSpPr>
                    <a:spLocks noChangeArrowheads="1"/>
                  </p:cNvSpPr>
                  <p:nvPr/>
                </p:nvSpPr>
                <p:spPr bwMode="auto">
                  <a:xfrm>
                    <a:off x="1466" y="1702"/>
                    <a:ext cx="115" cy="120"/>
                  </a:xfrm>
                  <a:prstGeom prst="ellipse">
                    <a:avLst/>
                  </a:pr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14" name="Oval 190"/>
                  <p:cNvSpPr>
                    <a:spLocks noChangeArrowheads="1"/>
                  </p:cNvSpPr>
                  <p:nvPr/>
                </p:nvSpPr>
                <p:spPr bwMode="auto">
                  <a:xfrm>
                    <a:off x="1466" y="1702"/>
                    <a:ext cx="106" cy="105"/>
                  </a:xfrm>
                  <a:prstGeom prst="ellipse">
                    <a:avLst/>
                  </a:prstGeom>
                  <a:noFill/>
                  <a:ln w="38100">
                    <a:solidFill>
                      <a:srgbClr val="20202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15" name="Oval 191"/>
                  <p:cNvSpPr>
                    <a:spLocks noChangeArrowheads="1"/>
                  </p:cNvSpPr>
                  <p:nvPr/>
                </p:nvSpPr>
                <p:spPr bwMode="auto">
                  <a:xfrm>
                    <a:off x="1471" y="1707"/>
                    <a:ext cx="91" cy="91"/>
                  </a:xfrm>
                  <a:prstGeom prst="ellipse">
                    <a:avLst/>
                  </a:prstGeom>
                  <a:noFill/>
                  <a:ln w="38100">
                    <a:solidFill>
                      <a:srgbClr val="40404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16" name="Oval 192"/>
                  <p:cNvSpPr>
                    <a:spLocks noChangeArrowheads="1"/>
                  </p:cNvSpPr>
                  <p:nvPr/>
                </p:nvSpPr>
                <p:spPr bwMode="auto">
                  <a:xfrm>
                    <a:off x="1476" y="1711"/>
                    <a:ext cx="77" cy="77"/>
                  </a:xfrm>
                  <a:prstGeom prst="ellipse">
                    <a:avLst/>
                  </a:prstGeom>
                  <a:noFill/>
                  <a:ln w="38100">
                    <a:solidFill>
                      <a:srgbClr val="60606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17" name="Oval 193"/>
                  <p:cNvSpPr>
                    <a:spLocks noChangeArrowheads="1"/>
                  </p:cNvSpPr>
                  <p:nvPr/>
                </p:nvSpPr>
                <p:spPr bwMode="auto">
                  <a:xfrm>
                    <a:off x="1481" y="1716"/>
                    <a:ext cx="62" cy="63"/>
                  </a:xfrm>
                  <a:prstGeom prst="ellipse">
                    <a:avLst/>
                  </a:prstGeom>
                  <a:noFill/>
                  <a:ln w="38100">
                    <a:solidFill>
                      <a:srgbClr val="80808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18" name="Oval 194"/>
                  <p:cNvSpPr>
                    <a:spLocks noChangeArrowheads="1"/>
                  </p:cNvSpPr>
                  <p:nvPr/>
                </p:nvSpPr>
                <p:spPr bwMode="auto">
                  <a:xfrm>
                    <a:off x="1485" y="1721"/>
                    <a:ext cx="48" cy="48"/>
                  </a:xfrm>
                  <a:prstGeom prst="ellipse">
                    <a:avLst/>
                  </a:prstGeom>
                  <a:noFill/>
                  <a:ln w="38100">
                    <a:solidFill>
                      <a:srgbClr val="80808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19" name="Oval 195"/>
                  <p:cNvSpPr>
                    <a:spLocks noChangeArrowheads="1"/>
                  </p:cNvSpPr>
                  <p:nvPr/>
                </p:nvSpPr>
                <p:spPr bwMode="auto">
                  <a:xfrm>
                    <a:off x="1490" y="1726"/>
                    <a:ext cx="34" cy="33"/>
                  </a:xfrm>
                  <a:prstGeom prst="ellipse">
                    <a:avLst/>
                  </a:prstGeom>
                  <a:noFill/>
                  <a:ln w="38100">
                    <a:solidFill>
                      <a:srgbClr val="9F9F9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20" name="Oval 196"/>
                  <p:cNvSpPr>
                    <a:spLocks noChangeArrowheads="1"/>
                  </p:cNvSpPr>
                  <p:nvPr/>
                </p:nvSpPr>
                <p:spPr bwMode="auto">
                  <a:xfrm>
                    <a:off x="1495" y="1731"/>
                    <a:ext cx="19" cy="19"/>
                  </a:xfrm>
                  <a:prstGeom prst="ellipse">
                    <a:avLst/>
                  </a:prstGeom>
                  <a:noFill/>
                  <a:ln w="38100">
                    <a:solidFill>
                      <a:srgbClr val="BFB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21" name="Oval 197"/>
                  <p:cNvSpPr>
                    <a:spLocks noChangeArrowheads="1"/>
                  </p:cNvSpPr>
                  <p:nvPr/>
                </p:nvSpPr>
                <p:spPr bwMode="auto">
                  <a:xfrm>
                    <a:off x="1500" y="1735"/>
                    <a:ext cx="5" cy="5"/>
                  </a:xfrm>
                  <a:prstGeom prst="ellipse">
                    <a:avLst/>
                  </a:prstGeom>
                  <a:noFill/>
                  <a:ln w="38100">
                    <a:solidFill>
                      <a:srgbClr val="DFDFD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22" name="Oval 198"/>
                  <p:cNvSpPr>
                    <a:spLocks noChangeArrowheads="1"/>
                  </p:cNvSpPr>
                  <p:nvPr/>
                </p:nvSpPr>
                <p:spPr bwMode="auto">
                  <a:xfrm>
                    <a:off x="1500" y="1735"/>
                    <a:ext cx="0" cy="1"/>
                  </a:xfrm>
                  <a:prstGeom prst="ellipse">
                    <a:avLst/>
                  </a:prstGeom>
                  <a:noFill/>
                  <a:ln w="222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23" name="Oval 199"/>
                  <p:cNvSpPr>
                    <a:spLocks noChangeArrowheads="1"/>
                  </p:cNvSpPr>
                  <p:nvPr/>
                </p:nvSpPr>
                <p:spPr bwMode="auto">
                  <a:xfrm>
                    <a:off x="1493" y="1728"/>
                    <a:ext cx="14" cy="1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24" name="Oval 200"/>
                  <p:cNvSpPr>
                    <a:spLocks noChangeArrowheads="1"/>
                  </p:cNvSpPr>
                  <p:nvPr/>
                </p:nvSpPr>
                <p:spPr bwMode="auto">
                  <a:xfrm>
                    <a:off x="1456" y="1692"/>
                    <a:ext cx="135" cy="140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25" name="Oval 201"/>
                  <p:cNvSpPr>
                    <a:spLocks noChangeArrowheads="1"/>
                  </p:cNvSpPr>
                  <p:nvPr/>
                </p:nvSpPr>
                <p:spPr bwMode="auto">
                  <a:xfrm>
                    <a:off x="1466" y="1596"/>
                    <a:ext cx="115" cy="115"/>
                  </a:xfrm>
                  <a:prstGeom prst="ellipse">
                    <a:avLst/>
                  </a:prstGeom>
                  <a:noFill/>
                  <a:ln w="38100">
                    <a:solidFill>
                      <a:srgbClr val="66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26" name="Oval 202"/>
                  <p:cNvSpPr>
                    <a:spLocks noChangeArrowheads="1"/>
                  </p:cNvSpPr>
                  <p:nvPr/>
                </p:nvSpPr>
                <p:spPr bwMode="auto">
                  <a:xfrm>
                    <a:off x="1466" y="1596"/>
                    <a:ext cx="106" cy="106"/>
                  </a:xfrm>
                  <a:prstGeom prst="ellipse">
                    <a:avLst/>
                  </a:prstGeom>
                  <a:noFill/>
                  <a:ln w="38100">
                    <a:solidFill>
                      <a:srgbClr val="8C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27" name="Oval 203"/>
                  <p:cNvSpPr>
                    <a:spLocks noChangeArrowheads="1"/>
                  </p:cNvSpPr>
                  <p:nvPr/>
                </p:nvSpPr>
                <p:spPr bwMode="auto">
                  <a:xfrm>
                    <a:off x="1471" y="1601"/>
                    <a:ext cx="91" cy="91"/>
                  </a:xfrm>
                  <a:prstGeom prst="ellipse">
                    <a:avLst/>
                  </a:prstGeom>
                  <a:noFill/>
                  <a:ln w="38100">
                    <a:solidFill>
                      <a:srgbClr val="B3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28" name="Oval 204"/>
                  <p:cNvSpPr>
                    <a:spLocks noChangeArrowheads="1"/>
                  </p:cNvSpPr>
                  <p:nvPr/>
                </p:nvSpPr>
                <p:spPr bwMode="auto">
                  <a:xfrm>
                    <a:off x="1476" y="1606"/>
                    <a:ext cx="77" cy="77"/>
                  </a:xfrm>
                  <a:prstGeom prst="ellipse">
                    <a:avLst/>
                  </a:prstGeom>
                  <a:noFill/>
                  <a:ln w="38100">
                    <a:solidFill>
                      <a:srgbClr val="D9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29" name="Oval 205"/>
                  <p:cNvSpPr>
                    <a:spLocks noChangeArrowheads="1"/>
                  </p:cNvSpPr>
                  <p:nvPr/>
                </p:nvSpPr>
                <p:spPr bwMode="auto">
                  <a:xfrm>
                    <a:off x="1481" y="1610"/>
                    <a:ext cx="62" cy="63"/>
                  </a:xfrm>
                  <a:prstGeom prst="ellipse">
                    <a:avLst/>
                  </a:prstGeom>
                  <a:noFill/>
                  <a:ln w="381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30" name="Oval 206"/>
                  <p:cNvSpPr>
                    <a:spLocks noChangeArrowheads="1"/>
                  </p:cNvSpPr>
                  <p:nvPr/>
                </p:nvSpPr>
                <p:spPr bwMode="auto">
                  <a:xfrm>
                    <a:off x="1485" y="1615"/>
                    <a:ext cx="48" cy="48"/>
                  </a:xfrm>
                  <a:prstGeom prst="ellipse">
                    <a:avLst/>
                  </a:prstGeom>
                  <a:noFill/>
                  <a:ln w="381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31" name="Oval 207"/>
                  <p:cNvSpPr>
                    <a:spLocks noChangeArrowheads="1"/>
                  </p:cNvSpPr>
                  <p:nvPr/>
                </p:nvSpPr>
                <p:spPr bwMode="auto">
                  <a:xfrm>
                    <a:off x="1490" y="1620"/>
                    <a:ext cx="34" cy="34"/>
                  </a:xfrm>
                  <a:prstGeom prst="ellipse">
                    <a:avLst/>
                  </a:prstGeom>
                  <a:noFill/>
                  <a:ln w="38100">
                    <a:solidFill>
                      <a:srgbClr val="FF333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32" name="Oval 208"/>
                  <p:cNvSpPr>
                    <a:spLocks noChangeArrowheads="1"/>
                  </p:cNvSpPr>
                  <p:nvPr/>
                </p:nvSpPr>
                <p:spPr bwMode="auto">
                  <a:xfrm>
                    <a:off x="1495" y="1625"/>
                    <a:ext cx="19" cy="19"/>
                  </a:xfrm>
                  <a:prstGeom prst="ellipse">
                    <a:avLst/>
                  </a:prstGeom>
                  <a:noFill/>
                  <a:ln w="38100">
                    <a:solidFill>
                      <a:srgbClr val="FF6666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33" name="Oval 209"/>
                  <p:cNvSpPr>
                    <a:spLocks noChangeArrowheads="1"/>
                  </p:cNvSpPr>
                  <p:nvPr/>
                </p:nvSpPr>
                <p:spPr bwMode="auto">
                  <a:xfrm>
                    <a:off x="1500" y="1630"/>
                    <a:ext cx="5" cy="5"/>
                  </a:xfrm>
                  <a:prstGeom prst="ellipse">
                    <a:avLst/>
                  </a:prstGeom>
                  <a:noFill/>
                  <a:ln w="38100">
                    <a:solidFill>
                      <a:srgbClr val="FF9999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34" name="Oval 210"/>
                  <p:cNvSpPr>
                    <a:spLocks noChangeArrowheads="1"/>
                  </p:cNvSpPr>
                  <p:nvPr/>
                </p:nvSpPr>
                <p:spPr bwMode="auto">
                  <a:xfrm>
                    <a:off x="1500" y="1629"/>
                    <a:ext cx="0" cy="1"/>
                  </a:xfrm>
                  <a:prstGeom prst="ellipse">
                    <a:avLst/>
                  </a:prstGeom>
                  <a:noFill/>
                  <a:ln w="22225">
                    <a:solidFill>
                      <a:srgbClr val="FFCCCC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35" name="Oval 211"/>
                  <p:cNvSpPr>
                    <a:spLocks noChangeArrowheads="1"/>
                  </p:cNvSpPr>
                  <p:nvPr/>
                </p:nvSpPr>
                <p:spPr bwMode="auto">
                  <a:xfrm>
                    <a:off x="1493" y="1622"/>
                    <a:ext cx="14" cy="15"/>
                  </a:xfrm>
                  <a:prstGeom prst="ellipse">
                    <a:avLst/>
                  </a:prstGeom>
                  <a:solidFill>
                    <a:srgbClr val="FFCCCC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36" name="Oval 212"/>
                  <p:cNvSpPr>
                    <a:spLocks noChangeArrowheads="1"/>
                  </p:cNvSpPr>
                  <p:nvPr/>
                </p:nvSpPr>
                <p:spPr bwMode="auto">
                  <a:xfrm>
                    <a:off x="1456" y="1586"/>
                    <a:ext cx="135" cy="135"/>
                  </a:xfrm>
                  <a:prstGeom prst="ellips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de-DE">
                      <a:solidFill>
                        <a:prstClr val="white"/>
                      </a:solidFill>
                    </a:endParaRPr>
                  </a:p>
                </p:txBody>
              </p:sp>
            </p:grpSp>
            <p:sp>
              <p:nvSpPr>
                <p:cNvPr id="383" name="Freeform 213"/>
                <p:cNvSpPr>
                  <a:spLocks/>
                </p:cNvSpPr>
                <p:nvPr/>
              </p:nvSpPr>
              <p:spPr bwMode="auto">
                <a:xfrm>
                  <a:off x="6365876" y="2051431"/>
                  <a:ext cx="561975" cy="508000"/>
                </a:xfrm>
                <a:custGeom>
                  <a:avLst/>
                  <a:gdLst/>
                  <a:ahLst/>
                  <a:cxnLst>
                    <a:cxn ang="0">
                      <a:pos x="14" y="163"/>
                    </a:cxn>
                    <a:cxn ang="0">
                      <a:pos x="0" y="149"/>
                    </a:cxn>
                    <a:cxn ang="0">
                      <a:pos x="110" y="15"/>
                    </a:cxn>
                    <a:cxn ang="0">
                      <a:pos x="96" y="0"/>
                    </a:cxn>
                    <a:cxn ang="0">
                      <a:pos x="163" y="0"/>
                    </a:cxn>
                    <a:cxn ang="0">
                      <a:pos x="163" y="67"/>
                    </a:cxn>
                    <a:cxn ang="0">
                      <a:pos x="153" y="53"/>
                    </a:cxn>
                    <a:cxn ang="0">
                      <a:pos x="14" y="163"/>
                    </a:cxn>
                  </a:cxnLst>
                  <a:rect l="0" t="0" r="r" b="b"/>
                  <a:pathLst>
                    <a:path w="163" h="163">
                      <a:moveTo>
                        <a:pt x="14" y="163"/>
                      </a:moveTo>
                      <a:lnTo>
                        <a:pt x="0" y="149"/>
                      </a:lnTo>
                      <a:lnTo>
                        <a:pt x="110" y="15"/>
                      </a:lnTo>
                      <a:lnTo>
                        <a:pt x="96" y="0"/>
                      </a:lnTo>
                      <a:lnTo>
                        <a:pt x="163" y="0"/>
                      </a:lnTo>
                      <a:lnTo>
                        <a:pt x="163" y="67"/>
                      </a:lnTo>
                      <a:lnTo>
                        <a:pt x="153" y="53"/>
                      </a:lnTo>
                      <a:lnTo>
                        <a:pt x="14" y="163"/>
                      </a:lnTo>
                      <a:close/>
                    </a:path>
                  </a:pathLst>
                </a:custGeom>
                <a:solidFill>
                  <a:srgbClr val="994C00"/>
                </a:solidFill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4" name="Freeform 214"/>
                <p:cNvSpPr>
                  <a:spLocks/>
                </p:cNvSpPr>
                <p:nvPr/>
              </p:nvSpPr>
              <p:spPr bwMode="auto">
                <a:xfrm>
                  <a:off x="6365876" y="2051431"/>
                  <a:ext cx="561975" cy="508000"/>
                </a:xfrm>
                <a:custGeom>
                  <a:avLst/>
                  <a:gdLst/>
                  <a:ahLst/>
                  <a:cxnLst>
                    <a:cxn ang="0">
                      <a:pos x="14" y="163"/>
                    </a:cxn>
                    <a:cxn ang="0">
                      <a:pos x="0" y="149"/>
                    </a:cxn>
                    <a:cxn ang="0">
                      <a:pos x="110" y="15"/>
                    </a:cxn>
                    <a:cxn ang="0">
                      <a:pos x="96" y="0"/>
                    </a:cxn>
                    <a:cxn ang="0">
                      <a:pos x="163" y="0"/>
                    </a:cxn>
                    <a:cxn ang="0">
                      <a:pos x="163" y="67"/>
                    </a:cxn>
                    <a:cxn ang="0">
                      <a:pos x="149" y="53"/>
                    </a:cxn>
                    <a:cxn ang="0">
                      <a:pos x="14" y="163"/>
                    </a:cxn>
                  </a:cxnLst>
                  <a:rect l="0" t="0" r="r" b="b"/>
                  <a:pathLst>
                    <a:path w="163" h="163">
                      <a:moveTo>
                        <a:pt x="14" y="163"/>
                      </a:moveTo>
                      <a:lnTo>
                        <a:pt x="0" y="149"/>
                      </a:lnTo>
                      <a:lnTo>
                        <a:pt x="110" y="15"/>
                      </a:lnTo>
                      <a:lnTo>
                        <a:pt x="96" y="0"/>
                      </a:lnTo>
                      <a:lnTo>
                        <a:pt x="163" y="0"/>
                      </a:lnTo>
                      <a:lnTo>
                        <a:pt x="163" y="67"/>
                      </a:lnTo>
                      <a:lnTo>
                        <a:pt x="149" y="53"/>
                      </a:lnTo>
                      <a:lnTo>
                        <a:pt x="14" y="163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5" name="Freeform 215"/>
                <p:cNvSpPr>
                  <a:spLocks/>
                </p:cNvSpPr>
                <p:nvPr/>
              </p:nvSpPr>
              <p:spPr bwMode="auto">
                <a:xfrm>
                  <a:off x="4460195" y="1847461"/>
                  <a:ext cx="504000" cy="456642"/>
                </a:xfrm>
                <a:custGeom>
                  <a:avLst/>
                  <a:gdLst/>
                  <a:ahLst/>
                  <a:cxnLst>
                    <a:cxn ang="0">
                      <a:pos x="82" y="0"/>
                    </a:cxn>
                    <a:cxn ang="0">
                      <a:pos x="0" y="81"/>
                    </a:cxn>
                    <a:cxn ang="0">
                      <a:pos x="245" y="273"/>
                    </a:cxn>
                    <a:cxn ang="0">
                      <a:pos x="202" y="288"/>
                    </a:cxn>
                    <a:cxn ang="0">
                      <a:pos x="312" y="312"/>
                    </a:cxn>
                    <a:cxn ang="0">
                      <a:pos x="283" y="206"/>
                    </a:cxn>
                    <a:cxn ang="0">
                      <a:pos x="269" y="244"/>
                    </a:cxn>
                    <a:cxn ang="0">
                      <a:pos x="82" y="0"/>
                    </a:cxn>
                  </a:cxnLst>
                  <a:rect l="0" t="0" r="r" b="b"/>
                  <a:pathLst>
                    <a:path w="312" h="312">
                      <a:moveTo>
                        <a:pt x="82" y="0"/>
                      </a:moveTo>
                      <a:lnTo>
                        <a:pt x="0" y="81"/>
                      </a:lnTo>
                      <a:lnTo>
                        <a:pt x="245" y="273"/>
                      </a:lnTo>
                      <a:lnTo>
                        <a:pt x="202" y="288"/>
                      </a:lnTo>
                      <a:lnTo>
                        <a:pt x="312" y="312"/>
                      </a:lnTo>
                      <a:lnTo>
                        <a:pt x="283" y="206"/>
                      </a:lnTo>
                      <a:lnTo>
                        <a:pt x="269" y="244"/>
                      </a:lnTo>
                      <a:lnTo>
                        <a:pt x="82" y="0"/>
                      </a:lnTo>
                      <a:close/>
                    </a:path>
                  </a:pathLst>
                </a:custGeom>
                <a:solidFill>
                  <a:srgbClr val="00664C"/>
                </a:solidFill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6" name="Freeform 217"/>
                <p:cNvSpPr>
                  <a:spLocks/>
                </p:cNvSpPr>
                <p:nvPr/>
              </p:nvSpPr>
              <p:spPr bwMode="auto">
                <a:xfrm>
                  <a:off x="6232526" y="3489706"/>
                  <a:ext cx="1225550" cy="1106488"/>
                </a:xfrm>
                <a:custGeom>
                  <a:avLst/>
                  <a:gdLst/>
                  <a:ahLst/>
                  <a:cxnLst>
                    <a:cxn ang="0">
                      <a:pos x="29" y="0"/>
                    </a:cxn>
                    <a:cxn ang="0">
                      <a:pos x="0" y="29"/>
                    </a:cxn>
                    <a:cxn ang="0">
                      <a:pos x="231" y="317"/>
                    </a:cxn>
                    <a:cxn ang="0">
                      <a:pos x="178" y="355"/>
                    </a:cxn>
                    <a:cxn ang="0">
                      <a:pos x="341" y="341"/>
                    </a:cxn>
                    <a:cxn ang="0">
                      <a:pos x="356" y="178"/>
                    </a:cxn>
                    <a:cxn ang="0">
                      <a:pos x="312" y="235"/>
                    </a:cxn>
                    <a:cxn ang="0">
                      <a:pos x="29" y="0"/>
                    </a:cxn>
                  </a:cxnLst>
                  <a:rect l="0" t="0" r="r" b="b"/>
                  <a:pathLst>
                    <a:path w="356" h="355">
                      <a:moveTo>
                        <a:pt x="29" y="0"/>
                      </a:moveTo>
                      <a:lnTo>
                        <a:pt x="0" y="29"/>
                      </a:lnTo>
                      <a:lnTo>
                        <a:pt x="231" y="317"/>
                      </a:lnTo>
                      <a:lnTo>
                        <a:pt x="178" y="355"/>
                      </a:lnTo>
                      <a:lnTo>
                        <a:pt x="341" y="341"/>
                      </a:lnTo>
                      <a:lnTo>
                        <a:pt x="356" y="178"/>
                      </a:lnTo>
                      <a:lnTo>
                        <a:pt x="312" y="235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solidFill>
                  <a:srgbClr val="994C00"/>
                </a:solidFill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7" name="Freeform 218"/>
                <p:cNvSpPr>
                  <a:spLocks/>
                </p:cNvSpPr>
                <p:nvPr/>
              </p:nvSpPr>
              <p:spPr bwMode="auto">
                <a:xfrm>
                  <a:off x="6232526" y="3489706"/>
                  <a:ext cx="1225550" cy="1106488"/>
                </a:xfrm>
                <a:custGeom>
                  <a:avLst/>
                  <a:gdLst/>
                  <a:ahLst/>
                  <a:cxnLst>
                    <a:cxn ang="0">
                      <a:pos x="29" y="0"/>
                    </a:cxn>
                    <a:cxn ang="0">
                      <a:pos x="0" y="29"/>
                    </a:cxn>
                    <a:cxn ang="0">
                      <a:pos x="231" y="312"/>
                    </a:cxn>
                    <a:cxn ang="0">
                      <a:pos x="178" y="355"/>
                    </a:cxn>
                    <a:cxn ang="0">
                      <a:pos x="341" y="341"/>
                    </a:cxn>
                    <a:cxn ang="0">
                      <a:pos x="356" y="178"/>
                    </a:cxn>
                    <a:cxn ang="0">
                      <a:pos x="312" y="230"/>
                    </a:cxn>
                    <a:cxn ang="0">
                      <a:pos x="29" y="0"/>
                    </a:cxn>
                  </a:cxnLst>
                  <a:rect l="0" t="0" r="r" b="b"/>
                  <a:pathLst>
                    <a:path w="356" h="355">
                      <a:moveTo>
                        <a:pt x="29" y="0"/>
                      </a:moveTo>
                      <a:lnTo>
                        <a:pt x="0" y="29"/>
                      </a:lnTo>
                      <a:lnTo>
                        <a:pt x="231" y="312"/>
                      </a:lnTo>
                      <a:lnTo>
                        <a:pt x="178" y="355"/>
                      </a:lnTo>
                      <a:lnTo>
                        <a:pt x="341" y="341"/>
                      </a:lnTo>
                      <a:lnTo>
                        <a:pt x="356" y="178"/>
                      </a:lnTo>
                      <a:lnTo>
                        <a:pt x="312" y="230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8" name="Freeform 219"/>
                <p:cNvSpPr>
                  <a:spLocks/>
                </p:cNvSpPr>
                <p:nvPr/>
              </p:nvSpPr>
              <p:spPr bwMode="auto">
                <a:xfrm>
                  <a:off x="4497516" y="3900197"/>
                  <a:ext cx="522353" cy="485192"/>
                </a:xfrm>
                <a:custGeom>
                  <a:avLst/>
                  <a:gdLst/>
                  <a:ahLst/>
                  <a:cxnLst>
                    <a:cxn ang="0">
                      <a:pos x="82" y="312"/>
                    </a:cxn>
                    <a:cxn ang="0">
                      <a:pos x="0" y="230"/>
                    </a:cxn>
                    <a:cxn ang="0">
                      <a:pos x="245" y="38"/>
                    </a:cxn>
                    <a:cxn ang="0">
                      <a:pos x="202" y="28"/>
                    </a:cxn>
                    <a:cxn ang="0">
                      <a:pos x="312" y="0"/>
                    </a:cxn>
                    <a:cxn ang="0">
                      <a:pos x="283" y="110"/>
                    </a:cxn>
                    <a:cxn ang="0">
                      <a:pos x="269" y="67"/>
                    </a:cxn>
                    <a:cxn ang="0">
                      <a:pos x="82" y="312"/>
                    </a:cxn>
                  </a:cxnLst>
                  <a:rect l="0" t="0" r="r" b="b"/>
                  <a:pathLst>
                    <a:path w="312" h="312">
                      <a:moveTo>
                        <a:pt x="82" y="312"/>
                      </a:moveTo>
                      <a:lnTo>
                        <a:pt x="0" y="230"/>
                      </a:lnTo>
                      <a:lnTo>
                        <a:pt x="245" y="38"/>
                      </a:lnTo>
                      <a:lnTo>
                        <a:pt x="202" y="28"/>
                      </a:lnTo>
                      <a:lnTo>
                        <a:pt x="312" y="0"/>
                      </a:lnTo>
                      <a:lnTo>
                        <a:pt x="283" y="110"/>
                      </a:lnTo>
                      <a:lnTo>
                        <a:pt x="269" y="67"/>
                      </a:lnTo>
                      <a:lnTo>
                        <a:pt x="82" y="312"/>
                      </a:lnTo>
                      <a:close/>
                    </a:path>
                  </a:pathLst>
                </a:custGeom>
                <a:solidFill>
                  <a:srgbClr val="00664C"/>
                </a:solidFill>
                <a:ln w="793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374" name="Rectangle 221"/>
              <p:cNvSpPr>
                <a:spLocks noChangeArrowheads="1"/>
              </p:cNvSpPr>
              <p:nvPr/>
            </p:nvSpPr>
            <p:spPr bwMode="auto">
              <a:xfrm>
                <a:off x="7392712" y="2135641"/>
                <a:ext cx="955164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kumimoji="1" lang="de-DE" sz="2000" dirty="0">
                    <a:solidFill>
                      <a:srgbClr val="FF0000"/>
                    </a:solidFill>
                    <a:latin typeface="Helvetica" pitchFamily="34" charset="0"/>
                  </a:rPr>
                  <a:t>3.5 </a:t>
                </a:r>
                <a:r>
                  <a:rPr kumimoji="1" lang="de-DE" sz="2000" dirty="0" err="1">
                    <a:solidFill>
                      <a:srgbClr val="FF0000"/>
                    </a:solidFill>
                    <a:latin typeface="Helvetica" pitchFamily="34" charset="0"/>
                  </a:rPr>
                  <a:t>MeV</a:t>
                </a:r>
                <a:endParaRPr kumimoji="1" lang="de-DE" sz="2000" dirty="0">
                  <a:solidFill>
                    <a:srgbClr val="FF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75" name="Rectangle 222"/>
              <p:cNvSpPr>
                <a:spLocks noChangeArrowheads="1"/>
              </p:cNvSpPr>
              <p:nvPr/>
            </p:nvSpPr>
            <p:spPr bwMode="auto">
              <a:xfrm>
                <a:off x="7115067" y="3532571"/>
                <a:ext cx="1097808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kumimoji="1" lang="de-DE" sz="2000">
                    <a:solidFill>
                      <a:srgbClr val="FF0000"/>
                    </a:solidFill>
                    <a:latin typeface="Helvetica" pitchFamily="34" charset="0"/>
                  </a:rPr>
                  <a:t>14.1 MeV</a:t>
                </a:r>
                <a:endParaRPr kumimoji="1" lang="de-DE" sz="2000">
                  <a:solidFill>
                    <a:srgbClr val="FF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76" name="Oval 364"/>
              <p:cNvSpPr>
                <a:spLocks noChangeArrowheads="1"/>
              </p:cNvSpPr>
              <p:nvPr/>
            </p:nvSpPr>
            <p:spPr bwMode="auto">
              <a:xfrm>
                <a:off x="1884485" y="1343410"/>
                <a:ext cx="1589948" cy="612012"/>
              </a:xfrm>
              <a:prstGeom prst="ellipse">
                <a:avLst/>
              </a:prstGeom>
              <a:noFill/>
              <a:ln w="5715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>
                  <a:solidFill>
                    <a:prstClr val="white"/>
                  </a:solidFill>
                </a:endParaRPr>
              </a:p>
            </p:txBody>
          </p:sp>
          <p:sp>
            <p:nvSpPr>
              <p:cNvPr id="377" name="Oval 365"/>
              <p:cNvSpPr>
                <a:spLocks noChangeArrowheads="1"/>
              </p:cNvSpPr>
              <p:nvPr/>
            </p:nvSpPr>
            <p:spPr bwMode="auto">
              <a:xfrm>
                <a:off x="1907704" y="4267110"/>
                <a:ext cx="1519603" cy="557212"/>
              </a:xfrm>
              <a:prstGeom prst="ellipse">
                <a:avLst/>
              </a:prstGeom>
              <a:noFill/>
              <a:ln w="57150">
                <a:solidFill>
                  <a:srgbClr val="FF6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589" name="Rectangle 225"/>
          <p:cNvSpPr>
            <a:spLocks noChangeArrowheads="1"/>
          </p:cNvSpPr>
          <p:nvPr/>
        </p:nvSpPr>
        <p:spPr bwMode="auto">
          <a:xfrm>
            <a:off x="358448" y="3266210"/>
            <a:ext cx="3767325" cy="64633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prstClr val="black"/>
                </a:solidFill>
                <a:latin typeface="Arial"/>
              </a:rPr>
              <a:t>Tritium </a:t>
            </a:r>
            <a:r>
              <a:rPr lang="de-DE" dirty="0" err="1">
                <a:solidFill>
                  <a:prstClr val="black"/>
                </a:solidFill>
                <a:latin typeface="Arial"/>
              </a:rPr>
              <a:t>does</a:t>
            </a:r>
            <a:r>
              <a:rPr lang="de-DE" dirty="0">
                <a:solidFill>
                  <a:prstClr val="black"/>
                </a:solidFill>
                <a:latin typeface="Arial"/>
              </a:rPr>
              <a:t> not </a:t>
            </a:r>
            <a:r>
              <a:rPr lang="de-DE" dirty="0" err="1">
                <a:solidFill>
                  <a:prstClr val="black"/>
                </a:solidFill>
                <a:latin typeface="Arial"/>
              </a:rPr>
              <a:t>occur</a:t>
            </a:r>
            <a:r>
              <a:rPr lang="de-DE" dirty="0">
                <a:solidFill>
                  <a:prstClr val="black"/>
                </a:solidFill>
                <a:latin typeface="Arial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Arial"/>
              </a:rPr>
              <a:t>naturally</a:t>
            </a:r>
            <a:r>
              <a:rPr lang="de-DE" dirty="0">
                <a:solidFill>
                  <a:prstClr val="black"/>
                </a:solidFill>
                <a:latin typeface="Arial"/>
              </a:rPr>
              <a:t>. </a:t>
            </a:r>
          </a:p>
          <a:p>
            <a:r>
              <a:rPr lang="de-DE" dirty="0" err="1">
                <a:solidFill>
                  <a:prstClr val="black"/>
                </a:solidFill>
                <a:latin typeface="Arial"/>
              </a:rPr>
              <a:t>It</a:t>
            </a:r>
            <a:r>
              <a:rPr lang="de-DE" dirty="0">
                <a:solidFill>
                  <a:prstClr val="black"/>
                </a:solidFill>
                <a:latin typeface="Arial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Arial"/>
              </a:rPr>
              <a:t>decays</a:t>
            </a:r>
            <a:r>
              <a:rPr lang="de-DE" dirty="0">
                <a:solidFill>
                  <a:prstClr val="black"/>
                </a:solidFill>
                <a:latin typeface="Arial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Arial"/>
              </a:rPr>
              <a:t>with</a:t>
            </a:r>
            <a:r>
              <a:rPr lang="de-DE" dirty="0">
                <a:solidFill>
                  <a:prstClr val="black"/>
                </a:solidFill>
                <a:latin typeface="Arial"/>
              </a:rPr>
              <a:t> a half time </a:t>
            </a:r>
            <a:r>
              <a:rPr lang="de-DE" dirty="0" err="1">
                <a:solidFill>
                  <a:prstClr val="black"/>
                </a:solidFill>
                <a:latin typeface="Arial"/>
              </a:rPr>
              <a:t>of</a:t>
            </a:r>
            <a:r>
              <a:rPr lang="de-DE" dirty="0">
                <a:solidFill>
                  <a:prstClr val="black"/>
                </a:solidFill>
                <a:latin typeface="Arial"/>
              </a:rPr>
              <a:t> 12.3y. </a:t>
            </a:r>
          </a:p>
        </p:txBody>
      </p:sp>
      <p:grpSp>
        <p:nvGrpSpPr>
          <p:cNvPr id="590" name="Group 226"/>
          <p:cNvGrpSpPr>
            <a:grpSpLocks/>
          </p:cNvGrpSpPr>
          <p:nvPr/>
        </p:nvGrpSpPr>
        <p:grpSpPr bwMode="auto">
          <a:xfrm>
            <a:off x="3839149" y="4432932"/>
            <a:ext cx="4547738" cy="1129100"/>
            <a:chOff x="992" y="3344"/>
            <a:chExt cx="3651" cy="847"/>
          </a:xfrm>
        </p:grpSpPr>
        <p:grpSp>
          <p:nvGrpSpPr>
            <p:cNvPr id="591" name="Group 227"/>
            <p:cNvGrpSpPr>
              <a:grpSpLocks/>
            </p:cNvGrpSpPr>
            <p:nvPr/>
          </p:nvGrpSpPr>
          <p:grpSpPr bwMode="auto">
            <a:xfrm>
              <a:off x="1774" y="3707"/>
              <a:ext cx="586" cy="484"/>
              <a:chOff x="1389" y="1586"/>
              <a:chExt cx="270" cy="246"/>
            </a:xfrm>
          </p:grpSpPr>
          <p:sp>
            <p:nvSpPr>
              <p:cNvPr id="679" name="Oval 228"/>
              <p:cNvSpPr>
                <a:spLocks noChangeArrowheads="1"/>
              </p:cNvSpPr>
              <p:nvPr/>
            </p:nvSpPr>
            <p:spPr bwMode="auto">
              <a:xfrm>
                <a:off x="1399" y="1634"/>
                <a:ext cx="115" cy="121"/>
              </a:xfrm>
              <a:prstGeom prst="ellipse">
                <a:avLst/>
              </a:prstGeom>
              <a:noFill/>
              <a:ln w="38100">
                <a:solidFill>
                  <a:srgbClr val="66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680" name="Oval 229"/>
              <p:cNvSpPr>
                <a:spLocks noChangeArrowheads="1"/>
              </p:cNvSpPr>
              <p:nvPr/>
            </p:nvSpPr>
            <p:spPr bwMode="auto">
              <a:xfrm>
                <a:off x="1399" y="1634"/>
                <a:ext cx="106" cy="106"/>
              </a:xfrm>
              <a:prstGeom prst="ellipse">
                <a:avLst/>
              </a:prstGeom>
              <a:noFill/>
              <a:ln w="38100">
                <a:solidFill>
                  <a:srgbClr val="8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681" name="Oval 230"/>
              <p:cNvSpPr>
                <a:spLocks noChangeArrowheads="1"/>
              </p:cNvSpPr>
              <p:nvPr/>
            </p:nvSpPr>
            <p:spPr bwMode="auto">
              <a:xfrm>
                <a:off x="1404" y="1638"/>
                <a:ext cx="91" cy="92"/>
              </a:xfrm>
              <a:prstGeom prst="ellipse">
                <a:avLst/>
              </a:prstGeom>
              <a:noFill/>
              <a:ln w="38100">
                <a:solidFill>
                  <a:srgbClr val="B3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682" name="Oval 231"/>
              <p:cNvSpPr>
                <a:spLocks noChangeArrowheads="1"/>
              </p:cNvSpPr>
              <p:nvPr/>
            </p:nvSpPr>
            <p:spPr bwMode="auto">
              <a:xfrm>
                <a:off x="1409" y="1643"/>
                <a:ext cx="76" cy="77"/>
              </a:xfrm>
              <a:prstGeom prst="ellipse">
                <a:avLst/>
              </a:prstGeom>
              <a:noFill/>
              <a:ln w="38100">
                <a:solidFill>
                  <a:srgbClr val="D9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683" name="Oval 232"/>
              <p:cNvSpPr>
                <a:spLocks noChangeArrowheads="1"/>
              </p:cNvSpPr>
              <p:nvPr/>
            </p:nvSpPr>
            <p:spPr bwMode="auto">
              <a:xfrm>
                <a:off x="1413" y="1648"/>
                <a:ext cx="63" cy="62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684" name="Oval 233"/>
              <p:cNvSpPr>
                <a:spLocks noChangeArrowheads="1"/>
              </p:cNvSpPr>
              <p:nvPr/>
            </p:nvSpPr>
            <p:spPr bwMode="auto">
              <a:xfrm>
                <a:off x="1418" y="1653"/>
                <a:ext cx="48" cy="48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685" name="Oval 234"/>
              <p:cNvSpPr>
                <a:spLocks noChangeArrowheads="1"/>
              </p:cNvSpPr>
              <p:nvPr/>
            </p:nvSpPr>
            <p:spPr bwMode="auto">
              <a:xfrm>
                <a:off x="1423" y="1658"/>
                <a:ext cx="34" cy="33"/>
              </a:xfrm>
              <a:prstGeom prst="ellipse">
                <a:avLst/>
              </a:prstGeom>
              <a:noFill/>
              <a:ln w="38100">
                <a:solidFill>
                  <a:srgbClr val="FF333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686" name="Oval 235"/>
              <p:cNvSpPr>
                <a:spLocks noChangeArrowheads="1"/>
              </p:cNvSpPr>
              <p:nvPr/>
            </p:nvSpPr>
            <p:spPr bwMode="auto">
              <a:xfrm>
                <a:off x="1428" y="1662"/>
                <a:ext cx="19" cy="20"/>
              </a:xfrm>
              <a:prstGeom prst="ellipse">
                <a:avLst/>
              </a:prstGeom>
              <a:noFill/>
              <a:ln w="38100">
                <a:solidFill>
                  <a:srgbClr val="FF66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687" name="Oval 236"/>
              <p:cNvSpPr>
                <a:spLocks noChangeArrowheads="1"/>
              </p:cNvSpPr>
              <p:nvPr/>
            </p:nvSpPr>
            <p:spPr bwMode="auto">
              <a:xfrm>
                <a:off x="1433" y="1667"/>
                <a:ext cx="4" cy="5"/>
              </a:xfrm>
              <a:prstGeom prst="ellipse">
                <a:avLst/>
              </a:prstGeom>
              <a:noFill/>
              <a:ln w="38100">
                <a:solidFill>
                  <a:srgbClr val="FF999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688" name="Oval 237"/>
              <p:cNvSpPr>
                <a:spLocks noChangeArrowheads="1"/>
              </p:cNvSpPr>
              <p:nvPr/>
            </p:nvSpPr>
            <p:spPr bwMode="auto">
              <a:xfrm>
                <a:off x="1432" y="1668"/>
                <a:ext cx="1" cy="0"/>
              </a:xfrm>
              <a:prstGeom prst="ellipse">
                <a:avLst/>
              </a:prstGeom>
              <a:noFill/>
              <a:ln w="22225">
                <a:solidFill>
                  <a:srgbClr val="FFCC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689" name="Oval 238"/>
              <p:cNvSpPr>
                <a:spLocks noChangeArrowheads="1"/>
              </p:cNvSpPr>
              <p:nvPr/>
            </p:nvSpPr>
            <p:spPr bwMode="auto">
              <a:xfrm>
                <a:off x="1425" y="1661"/>
                <a:ext cx="15" cy="14"/>
              </a:xfrm>
              <a:prstGeom prst="ellipse">
                <a:avLst/>
              </a:prstGeom>
              <a:solidFill>
                <a:srgbClr val="FFCC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690" name="Oval 239"/>
              <p:cNvSpPr>
                <a:spLocks noChangeArrowheads="1"/>
              </p:cNvSpPr>
              <p:nvPr/>
            </p:nvSpPr>
            <p:spPr bwMode="auto">
              <a:xfrm>
                <a:off x="1389" y="1624"/>
                <a:ext cx="135" cy="141"/>
              </a:xfrm>
              <a:prstGeom prst="ellips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691" name="Oval 240"/>
              <p:cNvSpPr>
                <a:spLocks noChangeArrowheads="1"/>
              </p:cNvSpPr>
              <p:nvPr/>
            </p:nvSpPr>
            <p:spPr bwMode="auto">
              <a:xfrm>
                <a:off x="1533" y="1634"/>
                <a:ext cx="116" cy="121"/>
              </a:xfrm>
              <a:prstGeom prst="ellips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692" name="Oval 241"/>
              <p:cNvSpPr>
                <a:spLocks noChangeArrowheads="1"/>
              </p:cNvSpPr>
              <p:nvPr/>
            </p:nvSpPr>
            <p:spPr bwMode="auto">
              <a:xfrm>
                <a:off x="1533" y="1634"/>
                <a:ext cx="106" cy="106"/>
              </a:xfrm>
              <a:prstGeom prst="ellipse">
                <a:avLst/>
              </a:prstGeom>
              <a:noFill/>
              <a:ln w="38100">
                <a:solidFill>
                  <a:srgbClr val="20202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693" name="Oval 242"/>
              <p:cNvSpPr>
                <a:spLocks noChangeArrowheads="1"/>
              </p:cNvSpPr>
              <p:nvPr/>
            </p:nvSpPr>
            <p:spPr bwMode="auto">
              <a:xfrm>
                <a:off x="1538" y="1639"/>
                <a:ext cx="91" cy="92"/>
              </a:xfrm>
              <a:prstGeom prst="ellipse">
                <a:avLst/>
              </a:prstGeom>
              <a:noFill/>
              <a:ln w="381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694" name="Oval 243"/>
              <p:cNvSpPr>
                <a:spLocks noChangeArrowheads="1"/>
              </p:cNvSpPr>
              <p:nvPr/>
            </p:nvSpPr>
            <p:spPr bwMode="auto">
              <a:xfrm>
                <a:off x="1543" y="1644"/>
                <a:ext cx="77" cy="77"/>
              </a:xfrm>
              <a:prstGeom prst="ellipse">
                <a:avLst/>
              </a:prstGeom>
              <a:noFill/>
              <a:ln w="3810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695" name="Oval 244"/>
              <p:cNvSpPr>
                <a:spLocks noChangeArrowheads="1"/>
              </p:cNvSpPr>
              <p:nvPr/>
            </p:nvSpPr>
            <p:spPr bwMode="auto">
              <a:xfrm>
                <a:off x="1548" y="1649"/>
                <a:ext cx="62" cy="62"/>
              </a:xfrm>
              <a:prstGeom prst="ellipse">
                <a:avLst/>
              </a:prstGeom>
              <a:noFill/>
              <a:ln w="3810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696" name="Oval 245"/>
              <p:cNvSpPr>
                <a:spLocks noChangeArrowheads="1"/>
              </p:cNvSpPr>
              <p:nvPr/>
            </p:nvSpPr>
            <p:spPr bwMode="auto">
              <a:xfrm>
                <a:off x="1553" y="1654"/>
                <a:ext cx="48" cy="48"/>
              </a:xfrm>
              <a:prstGeom prst="ellipse">
                <a:avLst/>
              </a:prstGeom>
              <a:noFill/>
              <a:ln w="3810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697" name="Oval 246"/>
              <p:cNvSpPr>
                <a:spLocks noChangeArrowheads="1"/>
              </p:cNvSpPr>
              <p:nvPr/>
            </p:nvSpPr>
            <p:spPr bwMode="auto">
              <a:xfrm>
                <a:off x="1557" y="1659"/>
                <a:ext cx="34" cy="33"/>
              </a:xfrm>
              <a:prstGeom prst="ellipse">
                <a:avLst/>
              </a:prstGeom>
              <a:noFill/>
              <a:ln w="38100">
                <a:solidFill>
                  <a:srgbClr val="9F9F9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698" name="Oval 247"/>
              <p:cNvSpPr>
                <a:spLocks noChangeArrowheads="1"/>
              </p:cNvSpPr>
              <p:nvPr/>
            </p:nvSpPr>
            <p:spPr bwMode="auto">
              <a:xfrm>
                <a:off x="1562" y="1663"/>
                <a:ext cx="19" cy="20"/>
              </a:xfrm>
              <a:prstGeom prst="ellipse">
                <a:avLst/>
              </a:prstGeom>
              <a:noFill/>
              <a:ln w="38100">
                <a:solidFill>
                  <a:srgbClr val="BFBFB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699" name="Oval 248"/>
              <p:cNvSpPr>
                <a:spLocks noChangeArrowheads="1"/>
              </p:cNvSpPr>
              <p:nvPr/>
            </p:nvSpPr>
            <p:spPr bwMode="auto">
              <a:xfrm>
                <a:off x="1567" y="1668"/>
                <a:ext cx="5" cy="5"/>
              </a:xfrm>
              <a:prstGeom prst="ellipse">
                <a:avLst/>
              </a:prstGeom>
              <a:noFill/>
              <a:ln w="38100">
                <a:solidFill>
                  <a:srgbClr val="DFDFD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700" name="Oval 249"/>
              <p:cNvSpPr>
                <a:spLocks noChangeArrowheads="1"/>
              </p:cNvSpPr>
              <p:nvPr/>
            </p:nvSpPr>
            <p:spPr bwMode="auto">
              <a:xfrm>
                <a:off x="1567" y="1668"/>
                <a:ext cx="0" cy="0"/>
              </a:xfrm>
              <a:prstGeom prst="ellipse">
                <a:avLst/>
              </a:prstGeom>
              <a:noFill/>
              <a:ln w="222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701" name="Oval 250"/>
              <p:cNvSpPr>
                <a:spLocks noChangeArrowheads="1"/>
              </p:cNvSpPr>
              <p:nvPr/>
            </p:nvSpPr>
            <p:spPr bwMode="auto">
              <a:xfrm>
                <a:off x="1560" y="1661"/>
                <a:ext cx="14" cy="14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702" name="Oval 251"/>
              <p:cNvSpPr>
                <a:spLocks noChangeArrowheads="1"/>
              </p:cNvSpPr>
              <p:nvPr/>
            </p:nvSpPr>
            <p:spPr bwMode="auto">
              <a:xfrm>
                <a:off x="1523" y="1624"/>
                <a:ext cx="136" cy="141"/>
              </a:xfrm>
              <a:prstGeom prst="ellips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703" name="Oval 252"/>
              <p:cNvSpPr>
                <a:spLocks noChangeArrowheads="1"/>
              </p:cNvSpPr>
              <p:nvPr/>
            </p:nvSpPr>
            <p:spPr bwMode="auto">
              <a:xfrm>
                <a:off x="1466" y="1702"/>
                <a:ext cx="115" cy="120"/>
              </a:xfrm>
              <a:prstGeom prst="ellips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704" name="Oval 253"/>
              <p:cNvSpPr>
                <a:spLocks noChangeArrowheads="1"/>
              </p:cNvSpPr>
              <p:nvPr/>
            </p:nvSpPr>
            <p:spPr bwMode="auto">
              <a:xfrm>
                <a:off x="1466" y="1702"/>
                <a:ext cx="106" cy="105"/>
              </a:xfrm>
              <a:prstGeom prst="ellipse">
                <a:avLst/>
              </a:prstGeom>
              <a:noFill/>
              <a:ln w="38100">
                <a:solidFill>
                  <a:srgbClr val="20202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705" name="Oval 254"/>
              <p:cNvSpPr>
                <a:spLocks noChangeArrowheads="1"/>
              </p:cNvSpPr>
              <p:nvPr/>
            </p:nvSpPr>
            <p:spPr bwMode="auto">
              <a:xfrm>
                <a:off x="1471" y="1706"/>
                <a:ext cx="91" cy="91"/>
              </a:xfrm>
              <a:prstGeom prst="ellipse">
                <a:avLst/>
              </a:prstGeom>
              <a:noFill/>
              <a:ln w="381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706" name="Oval 255"/>
              <p:cNvSpPr>
                <a:spLocks noChangeArrowheads="1"/>
              </p:cNvSpPr>
              <p:nvPr/>
            </p:nvSpPr>
            <p:spPr bwMode="auto">
              <a:xfrm>
                <a:off x="1476" y="1710"/>
                <a:ext cx="77" cy="77"/>
              </a:xfrm>
              <a:prstGeom prst="ellipse">
                <a:avLst/>
              </a:prstGeom>
              <a:noFill/>
              <a:ln w="3810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707" name="Oval 256"/>
              <p:cNvSpPr>
                <a:spLocks noChangeArrowheads="1"/>
              </p:cNvSpPr>
              <p:nvPr/>
            </p:nvSpPr>
            <p:spPr bwMode="auto">
              <a:xfrm>
                <a:off x="1481" y="1715"/>
                <a:ext cx="62" cy="63"/>
              </a:xfrm>
              <a:prstGeom prst="ellipse">
                <a:avLst/>
              </a:prstGeom>
              <a:noFill/>
              <a:ln w="3810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708" name="Oval 257"/>
              <p:cNvSpPr>
                <a:spLocks noChangeArrowheads="1"/>
              </p:cNvSpPr>
              <p:nvPr/>
            </p:nvSpPr>
            <p:spPr bwMode="auto">
              <a:xfrm>
                <a:off x="1485" y="1720"/>
                <a:ext cx="48" cy="48"/>
              </a:xfrm>
              <a:prstGeom prst="ellipse">
                <a:avLst/>
              </a:prstGeom>
              <a:noFill/>
              <a:ln w="3810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709" name="Oval 258"/>
              <p:cNvSpPr>
                <a:spLocks noChangeArrowheads="1"/>
              </p:cNvSpPr>
              <p:nvPr/>
            </p:nvSpPr>
            <p:spPr bwMode="auto">
              <a:xfrm>
                <a:off x="1490" y="1725"/>
                <a:ext cx="34" cy="33"/>
              </a:xfrm>
              <a:prstGeom prst="ellipse">
                <a:avLst/>
              </a:prstGeom>
              <a:noFill/>
              <a:ln w="38100">
                <a:solidFill>
                  <a:srgbClr val="9F9F9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710" name="Oval 259"/>
              <p:cNvSpPr>
                <a:spLocks noChangeArrowheads="1"/>
              </p:cNvSpPr>
              <p:nvPr/>
            </p:nvSpPr>
            <p:spPr bwMode="auto">
              <a:xfrm>
                <a:off x="1495" y="1730"/>
                <a:ext cx="19" cy="19"/>
              </a:xfrm>
              <a:prstGeom prst="ellipse">
                <a:avLst/>
              </a:prstGeom>
              <a:noFill/>
              <a:ln w="38100">
                <a:solidFill>
                  <a:srgbClr val="BFBFB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711" name="Oval 260"/>
              <p:cNvSpPr>
                <a:spLocks noChangeArrowheads="1"/>
              </p:cNvSpPr>
              <p:nvPr/>
            </p:nvSpPr>
            <p:spPr bwMode="auto">
              <a:xfrm>
                <a:off x="1500" y="1735"/>
                <a:ext cx="5" cy="5"/>
              </a:xfrm>
              <a:prstGeom prst="ellipse">
                <a:avLst/>
              </a:prstGeom>
              <a:noFill/>
              <a:ln w="38100">
                <a:solidFill>
                  <a:srgbClr val="DFDFD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712" name="Oval 261"/>
              <p:cNvSpPr>
                <a:spLocks noChangeArrowheads="1"/>
              </p:cNvSpPr>
              <p:nvPr/>
            </p:nvSpPr>
            <p:spPr bwMode="auto">
              <a:xfrm>
                <a:off x="1500" y="1735"/>
                <a:ext cx="0" cy="1"/>
              </a:xfrm>
              <a:prstGeom prst="ellipse">
                <a:avLst/>
              </a:prstGeom>
              <a:noFill/>
              <a:ln w="222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713" name="Oval 262"/>
              <p:cNvSpPr>
                <a:spLocks noChangeArrowheads="1"/>
              </p:cNvSpPr>
              <p:nvPr/>
            </p:nvSpPr>
            <p:spPr bwMode="auto">
              <a:xfrm>
                <a:off x="1493" y="1728"/>
                <a:ext cx="14" cy="15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714" name="Oval 263"/>
              <p:cNvSpPr>
                <a:spLocks noChangeArrowheads="1"/>
              </p:cNvSpPr>
              <p:nvPr/>
            </p:nvSpPr>
            <p:spPr bwMode="auto">
              <a:xfrm>
                <a:off x="1456" y="1692"/>
                <a:ext cx="135" cy="140"/>
              </a:xfrm>
              <a:prstGeom prst="ellips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715" name="Oval 264"/>
              <p:cNvSpPr>
                <a:spLocks noChangeArrowheads="1"/>
              </p:cNvSpPr>
              <p:nvPr/>
            </p:nvSpPr>
            <p:spPr bwMode="auto">
              <a:xfrm>
                <a:off x="1466" y="1596"/>
                <a:ext cx="115" cy="115"/>
              </a:xfrm>
              <a:prstGeom prst="ellipse">
                <a:avLst/>
              </a:prstGeom>
              <a:noFill/>
              <a:ln w="38100">
                <a:solidFill>
                  <a:srgbClr val="66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716" name="Oval 265"/>
              <p:cNvSpPr>
                <a:spLocks noChangeArrowheads="1"/>
              </p:cNvSpPr>
              <p:nvPr/>
            </p:nvSpPr>
            <p:spPr bwMode="auto">
              <a:xfrm>
                <a:off x="1466" y="1596"/>
                <a:ext cx="106" cy="106"/>
              </a:xfrm>
              <a:prstGeom prst="ellipse">
                <a:avLst/>
              </a:prstGeom>
              <a:noFill/>
              <a:ln w="38100">
                <a:solidFill>
                  <a:srgbClr val="8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717" name="Oval 266"/>
              <p:cNvSpPr>
                <a:spLocks noChangeArrowheads="1"/>
              </p:cNvSpPr>
              <p:nvPr/>
            </p:nvSpPr>
            <p:spPr bwMode="auto">
              <a:xfrm>
                <a:off x="1471" y="1601"/>
                <a:ext cx="91" cy="91"/>
              </a:xfrm>
              <a:prstGeom prst="ellipse">
                <a:avLst/>
              </a:prstGeom>
              <a:noFill/>
              <a:ln w="38100">
                <a:solidFill>
                  <a:srgbClr val="B3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718" name="Oval 267"/>
              <p:cNvSpPr>
                <a:spLocks noChangeArrowheads="1"/>
              </p:cNvSpPr>
              <p:nvPr/>
            </p:nvSpPr>
            <p:spPr bwMode="auto">
              <a:xfrm>
                <a:off x="1476" y="1606"/>
                <a:ext cx="77" cy="77"/>
              </a:xfrm>
              <a:prstGeom prst="ellipse">
                <a:avLst/>
              </a:prstGeom>
              <a:noFill/>
              <a:ln w="38100">
                <a:solidFill>
                  <a:srgbClr val="D9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719" name="Oval 268"/>
              <p:cNvSpPr>
                <a:spLocks noChangeArrowheads="1"/>
              </p:cNvSpPr>
              <p:nvPr/>
            </p:nvSpPr>
            <p:spPr bwMode="auto">
              <a:xfrm>
                <a:off x="1481" y="1610"/>
                <a:ext cx="62" cy="63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720" name="Oval 269"/>
              <p:cNvSpPr>
                <a:spLocks noChangeArrowheads="1"/>
              </p:cNvSpPr>
              <p:nvPr/>
            </p:nvSpPr>
            <p:spPr bwMode="auto">
              <a:xfrm>
                <a:off x="1485" y="1615"/>
                <a:ext cx="48" cy="48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721" name="Oval 270"/>
              <p:cNvSpPr>
                <a:spLocks noChangeArrowheads="1"/>
              </p:cNvSpPr>
              <p:nvPr/>
            </p:nvSpPr>
            <p:spPr bwMode="auto">
              <a:xfrm>
                <a:off x="1490" y="1620"/>
                <a:ext cx="34" cy="34"/>
              </a:xfrm>
              <a:prstGeom prst="ellipse">
                <a:avLst/>
              </a:prstGeom>
              <a:noFill/>
              <a:ln w="38100">
                <a:solidFill>
                  <a:srgbClr val="FF333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722" name="Oval 271"/>
              <p:cNvSpPr>
                <a:spLocks noChangeArrowheads="1"/>
              </p:cNvSpPr>
              <p:nvPr/>
            </p:nvSpPr>
            <p:spPr bwMode="auto">
              <a:xfrm>
                <a:off x="1495" y="1625"/>
                <a:ext cx="19" cy="19"/>
              </a:xfrm>
              <a:prstGeom prst="ellipse">
                <a:avLst/>
              </a:prstGeom>
              <a:noFill/>
              <a:ln w="38100">
                <a:solidFill>
                  <a:srgbClr val="FF66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723" name="Oval 272"/>
              <p:cNvSpPr>
                <a:spLocks noChangeArrowheads="1"/>
              </p:cNvSpPr>
              <p:nvPr/>
            </p:nvSpPr>
            <p:spPr bwMode="auto">
              <a:xfrm>
                <a:off x="1500" y="1630"/>
                <a:ext cx="5" cy="5"/>
              </a:xfrm>
              <a:prstGeom prst="ellipse">
                <a:avLst/>
              </a:prstGeom>
              <a:noFill/>
              <a:ln w="38100">
                <a:solidFill>
                  <a:srgbClr val="FF999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724" name="Oval 273"/>
              <p:cNvSpPr>
                <a:spLocks noChangeArrowheads="1"/>
              </p:cNvSpPr>
              <p:nvPr/>
            </p:nvSpPr>
            <p:spPr bwMode="auto">
              <a:xfrm>
                <a:off x="1500" y="1629"/>
                <a:ext cx="0" cy="1"/>
              </a:xfrm>
              <a:prstGeom prst="ellipse">
                <a:avLst/>
              </a:prstGeom>
              <a:noFill/>
              <a:ln w="22225">
                <a:solidFill>
                  <a:srgbClr val="FFCC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725" name="Oval 274"/>
              <p:cNvSpPr>
                <a:spLocks noChangeArrowheads="1"/>
              </p:cNvSpPr>
              <p:nvPr/>
            </p:nvSpPr>
            <p:spPr bwMode="auto">
              <a:xfrm>
                <a:off x="1493" y="1622"/>
                <a:ext cx="14" cy="15"/>
              </a:xfrm>
              <a:prstGeom prst="ellipse">
                <a:avLst/>
              </a:prstGeom>
              <a:solidFill>
                <a:srgbClr val="FFCC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726" name="Oval 275"/>
              <p:cNvSpPr>
                <a:spLocks noChangeArrowheads="1"/>
              </p:cNvSpPr>
              <p:nvPr/>
            </p:nvSpPr>
            <p:spPr bwMode="auto">
              <a:xfrm>
                <a:off x="1456" y="1586"/>
                <a:ext cx="135" cy="135"/>
              </a:xfrm>
              <a:prstGeom prst="ellips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592" name="Rectangle 276"/>
            <p:cNvSpPr>
              <a:spLocks noChangeArrowheads="1"/>
            </p:cNvSpPr>
            <p:nvPr/>
          </p:nvSpPr>
          <p:spPr bwMode="auto">
            <a:xfrm>
              <a:off x="992" y="3732"/>
              <a:ext cx="551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kumimoji="1" lang="de-DE" baseline="30000">
                  <a:solidFill>
                    <a:srgbClr val="000000"/>
                  </a:solidFill>
                  <a:latin typeface="Helvetica" pitchFamily="34" charset="0"/>
                </a:rPr>
                <a:t>4</a:t>
              </a:r>
              <a:r>
                <a:rPr kumimoji="1" lang="de-DE">
                  <a:solidFill>
                    <a:srgbClr val="000000"/>
                  </a:solidFill>
                  <a:latin typeface="Helvetica" pitchFamily="34" charset="0"/>
                </a:rPr>
                <a:t>Helium</a:t>
              </a:r>
              <a:endParaRPr kumimoji="1" lang="de-DE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93" name="Rectangle 277"/>
            <p:cNvSpPr>
              <a:spLocks noChangeArrowheads="1"/>
            </p:cNvSpPr>
            <p:nvPr/>
          </p:nvSpPr>
          <p:spPr bwMode="auto">
            <a:xfrm>
              <a:off x="3920" y="3924"/>
              <a:ext cx="569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kumimoji="1" lang="de-DE" baseline="30000">
                  <a:solidFill>
                    <a:srgbClr val="000000"/>
                  </a:solidFill>
                  <a:latin typeface="Helvetica" pitchFamily="34" charset="0"/>
                </a:rPr>
                <a:t>6</a:t>
              </a:r>
              <a:r>
                <a:rPr kumimoji="1" lang="de-DE">
                  <a:solidFill>
                    <a:srgbClr val="000000"/>
                  </a:solidFill>
                  <a:latin typeface="Helvetica" pitchFamily="34" charset="0"/>
                </a:rPr>
                <a:t>Lithium</a:t>
              </a:r>
              <a:endParaRPr kumimoji="1" lang="de-DE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594" name="Group 278"/>
            <p:cNvGrpSpPr>
              <a:grpSpLocks/>
            </p:cNvGrpSpPr>
            <p:nvPr/>
          </p:nvGrpSpPr>
          <p:grpSpPr bwMode="auto">
            <a:xfrm>
              <a:off x="3394" y="3465"/>
              <a:ext cx="600" cy="592"/>
              <a:chOff x="1421" y="3431"/>
              <a:chExt cx="600" cy="592"/>
            </a:xfrm>
          </p:grpSpPr>
          <p:grpSp>
            <p:nvGrpSpPr>
              <p:cNvPr id="599" name="Group 279"/>
              <p:cNvGrpSpPr>
                <a:grpSpLocks/>
              </p:cNvGrpSpPr>
              <p:nvPr/>
            </p:nvGrpSpPr>
            <p:grpSpPr bwMode="auto">
              <a:xfrm>
                <a:off x="1517" y="3431"/>
                <a:ext cx="304" cy="267"/>
                <a:chOff x="393" y="3460"/>
                <a:chExt cx="304" cy="267"/>
              </a:xfrm>
            </p:grpSpPr>
            <p:sp>
              <p:nvSpPr>
                <p:cNvPr id="667" name="Oval 280"/>
                <p:cNvSpPr>
                  <a:spLocks noChangeArrowheads="1"/>
                </p:cNvSpPr>
                <p:nvPr/>
              </p:nvSpPr>
              <p:spPr bwMode="auto">
                <a:xfrm>
                  <a:off x="415" y="3480"/>
                  <a:ext cx="261" cy="228"/>
                </a:xfrm>
                <a:prstGeom prst="ellips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68" name="Oval 281"/>
                <p:cNvSpPr>
                  <a:spLocks noChangeArrowheads="1"/>
                </p:cNvSpPr>
                <p:nvPr/>
              </p:nvSpPr>
              <p:spPr bwMode="auto">
                <a:xfrm>
                  <a:off x="415" y="3480"/>
                  <a:ext cx="230" cy="208"/>
                </a:xfrm>
                <a:prstGeom prst="ellipse">
                  <a:avLst/>
                </a:prstGeom>
                <a:noFill/>
                <a:ln w="38100">
                  <a:solidFill>
                    <a:srgbClr val="20202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69" name="Oval 282"/>
                <p:cNvSpPr>
                  <a:spLocks noChangeArrowheads="1"/>
                </p:cNvSpPr>
                <p:nvPr/>
              </p:nvSpPr>
              <p:spPr bwMode="auto">
                <a:xfrm>
                  <a:off x="426" y="3489"/>
                  <a:ext cx="197" cy="179"/>
                </a:xfrm>
                <a:prstGeom prst="ellipse">
                  <a:avLst/>
                </a:prstGeom>
                <a:noFill/>
                <a:ln w="38100">
                  <a:solidFill>
                    <a:srgbClr val="40404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70" name="Oval 283"/>
                <p:cNvSpPr>
                  <a:spLocks noChangeArrowheads="1"/>
                </p:cNvSpPr>
                <p:nvPr/>
              </p:nvSpPr>
              <p:spPr bwMode="auto">
                <a:xfrm>
                  <a:off x="436" y="3499"/>
                  <a:ext cx="166" cy="152"/>
                </a:xfrm>
                <a:prstGeom prst="ellipse">
                  <a:avLst/>
                </a:prstGeom>
                <a:noFill/>
                <a:ln w="38100">
                  <a:solidFill>
                    <a:srgbClr val="60606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71" name="Oval 284"/>
                <p:cNvSpPr>
                  <a:spLocks noChangeArrowheads="1"/>
                </p:cNvSpPr>
                <p:nvPr/>
              </p:nvSpPr>
              <p:spPr bwMode="auto">
                <a:xfrm>
                  <a:off x="445" y="3509"/>
                  <a:ext cx="137" cy="122"/>
                </a:xfrm>
                <a:prstGeom prst="ellipse">
                  <a:avLst/>
                </a:prstGeom>
                <a:noFill/>
                <a:ln w="381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72" name="Oval 285"/>
                <p:cNvSpPr>
                  <a:spLocks noChangeArrowheads="1"/>
                </p:cNvSpPr>
                <p:nvPr/>
              </p:nvSpPr>
              <p:spPr bwMode="auto">
                <a:xfrm>
                  <a:off x="456" y="3519"/>
                  <a:ext cx="104" cy="94"/>
                </a:xfrm>
                <a:prstGeom prst="ellipse">
                  <a:avLst/>
                </a:prstGeom>
                <a:noFill/>
                <a:ln w="381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73" name="Oval 286"/>
                <p:cNvSpPr>
                  <a:spLocks noChangeArrowheads="1"/>
                </p:cNvSpPr>
                <p:nvPr/>
              </p:nvSpPr>
              <p:spPr bwMode="auto">
                <a:xfrm>
                  <a:off x="467" y="3527"/>
                  <a:ext cx="74" cy="67"/>
                </a:xfrm>
                <a:prstGeom prst="ellipse">
                  <a:avLst/>
                </a:prstGeom>
                <a:noFill/>
                <a:ln w="38100">
                  <a:solidFill>
                    <a:srgbClr val="9F9F9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74" name="Oval 287"/>
                <p:cNvSpPr>
                  <a:spLocks noChangeArrowheads="1"/>
                </p:cNvSpPr>
                <p:nvPr/>
              </p:nvSpPr>
              <p:spPr bwMode="auto">
                <a:xfrm>
                  <a:off x="478" y="3537"/>
                  <a:ext cx="41" cy="37"/>
                </a:xfrm>
                <a:prstGeom prst="ellipse">
                  <a:avLst/>
                </a:prstGeom>
                <a:noFill/>
                <a:ln w="38100">
                  <a:solidFill>
                    <a:srgbClr val="BFBFB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75" name="Oval 288"/>
                <p:cNvSpPr>
                  <a:spLocks noChangeArrowheads="1"/>
                </p:cNvSpPr>
                <p:nvPr/>
              </p:nvSpPr>
              <p:spPr bwMode="auto">
                <a:xfrm>
                  <a:off x="489" y="3546"/>
                  <a:ext cx="8" cy="10"/>
                </a:xfrm>
                <a:prstGeom prst="ellipse">
                  <a:avLst/>
                </a:prstGeom>
                <a:noFill/>
                <a:ln w="38100">
                  <a:solidFill>
                    <a:srgbClr val="DFDFD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76" name="Oval 289"/>
                <p:cNvSpPr>
                  <a:spLocks noChangeArrowheads="1"/>
                </p:cNvSpPr>
                <p:nvPr/>
              </p:nvSpPr>
              <p:spPr bwMode="auto">
                <a:xfrm>
                  <a:off x="486" y="3546"/>
                  <a:ext cx="3" cy="0"/>
                </a:xfrm>
                <a:prstGeom prst="ellips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77" name="Oval 290"/>
                <p:cNvSpPr>
                  <a:spLocks noChangeArrowheads="1"/>
                </p:cNvSpPr>
                <p:nvPr/>
              </p:nvSpPr>
              <p:spPr bwMode="auto">
                <a:xfrm>
                  <a:off x="471" y="3533"/>
                  <a:ext cx="33" cy="27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78" name="Oval 291"/>
                <p:cNvSpPr>
                  <a:spLocks noChangeArrowheads="1"/>
                </p:cNvSpPr>
                <p:nvPr/>
              </p:nvSpPr>
              <p:spPr bwMode="auto">
                <a:xfrm>
                  <a:off x="393" y="3460"/>
                  <a:ext cx="304" cy="267"/>
                </a:xfrm>
                <a:prstGeom prst="ellips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600" name="Group 292"/>
              <p:cNvGrpSpPr>
                <a:grpSpLocks/>
              </p:cNvGrpSpPr>
              <p:nvPr/>
            </p:nvGrpSpPr>
            <p:grpSpPr bwMode="auto">
              <a:xfrm>
                <a:off x="1717" y="3480"/>
                <a:ext cx="304" cy="265"/>
                <a:chOff x="262" y="3801"/>
                <a:chExt cx="304" cy="265"/>
              </a:xfrm>
            </p:grpSpPr>
            <p:sp>
              <p:nvSpPr>
                <p:cNvPr id="650" name="Oval 293"/>
                <p:cNvSpPr>
                  <a:spLocks noChangeArrowheads="1"/>
                </p:cNvSpPr>
                <p:nvPr/>
              </p:nvSpPr>
              <p:spPr bwMode="auto">
                <a:xfrm>
                  <a:off x="482" y="3867"/>
                  <a:ext cx="73" cy="65"/>
                </a:xfrm>
                <a:prstGeom prst="ellipse">
                  <a:avLst/>
                </a:prstGeom>
                <a:noFill/>
                <a:ln w="38100">
                  <a:solidFill>
                    <a:srgbClr val="9F9F9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51" name="Oval 294"/>
                <p:cNvSpPr>
                  <a:spLocks noChangeArrowheads="1"/>
                </p:cNvSpPr>
                <p:nvPr/>
              </p:nvSpPr>
              <p:spPr bwMode="auto">
                <a:xfrm>
                  <a:off x="492" y="3875"/>
                  <a:ext cx="42" cy="40"/>
                </a:xfrm>
                <a:prstGeom prst="ellipse">
                  <a:avLst/>
                </a:prstGeom>
                <a:noFill/>
                <a:ln w="38100">
                  <a:solidFill>
                    <a:srgbClr val="BFBFB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52" name="Oval 295"/>
                <p:cNvSpPr>
                  <a:spLocks noChangeArrowheads="1"/>
                </p:cNvSpPr>
                <p:nvPr/>
              </p:nvSpPr>
              <p:spPr bwMode="auto">
                <a:xfrm>
                  <a:off x="503" y="3885"/>
                  <a:ext cx="11" cy="10"/>
                </a:xfrm>
                <a:prstGeom prst="ellipse">
                  <a:avLst/>
                </a:prstGeom>
                <a:noFill/>
                <a:ln w="38100">
                  <a:solidFill>
                    <a:srgbClr val="DFDFD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53" name="Oval 296"/>
                <p:cNvSpPr>
                  <a:spLocks noChangeArrowheads="1"/>
                </p:cNvSpPr>
                <p:nvPr/>
              </p:nvSpPr>
              <p:spPr bwMode="auto">
                <a:xfrm>
                  <a:off x="503" y="3885"/>
                  <a:ext cx="0" cy="0"/>
                </a:xfrm>
                <a:prstGeom prst="ellips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54" name="Oval 297"/>
                <p:cNvSpPr>
                  <a:spLocks noChangeArrowheads="1"/>
                </p:cNvSpPr>
                <p:nvPr/>
              </p:nvSpPr>
              <p:spPr bwMode="auto">
                <a:xfrm>
                  <a:off x="488" y="3871"/>
                  <a:ext cx="31" cy="28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55" name="Oval 298"/>
                <p:cNvSpPr>
                  <a:spLocks noChangeArrowheads="1"/>
                </p:cNvSpPr>
                <p:nvPr/>
              </p:nvSpPr>
              <p:spPr bwMode="auto">
                <a:xfrm>
                  <a:off x="284" y="3820"/>
                  <a:ext cx="261" cy="226"/>
                </a:xfrm>
                <a:prstGeom prst="ellipse">
                  <a:avLst/>
                </a:prstGeom>
                <a:noFill/>
                <a:ln w="38100">
                  <a:solidFill>
                    <a:srgbClr val="66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56" name="Oval 299"/>
                <p:cNvSpPr>
                  <a:spLocks noChangeArrowheads="1"/>
                </p:cNvSpPr>
                <p:nvPr/>
              </p:nvSpPr>
              <p:spPr bwMode="auto">
                <a:xfrm>
                  <a:off x="284" y="3820"/>
                  <a:ext cx="230" cy="207"/>
                </a:xfrm>
                <a:prstGeom prst="ellipse">
                  <a:avLst/>
                </a:prstGeom>
                <a:noFill/>
                <a:ln w="38100">
                  <a:solidFill>
                    <a:srgbClr val="8C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57" name="Oval 300"/>
                <p:cNvSpPr>
                  <a:spLocks noChangeArrowheads="1"/>
                </p:cNvSpPr>
                <p:nvPr/>
              </p:nvSpPr>
              <p:spPr bwMode="auto">
                <a:xfrm>
                  <a:off x="295" y="3828"/>
                  <a:ext cx="197" cy="181"/>
                </a:xfrm>
                <a:prstGeom prst="ellipse">
                  <a:avLst/>
                </a:prstGeom>
                <a:noFill/>
                <a:ln w="38100">
                  <a:solidFill>
                    <a:srgbClr val="B3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58" name="Oval 301"/>
                <p:cNvSpPr>
                  <a:spLocks noChangeArrowheads="1"/>
                </p:cNvSpPr>
                <p:nvPr/>
              </p:nvSpPr>
              <p:spPr bwMode="auto">
                <a:xfrm>
                  <a:off x="305" y="3838"/>
                  <a:ext cx="166" cy="151"/>
                </a:xfrm>
                <a:prstGeom prst="ellipse">
                  <a:avLst/>
                </a:prstGeom>
                <a:noFill/>
                <a:ln w="38100">
                  <a:solidFill>
                    <a:srgbClr val="D9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59" name="Oval 302"/>
                <p:cNvSpPr>
                  <a:spLocks noChangeArrowheads="1"/>
                </p:cNvSpPr>
                <p:nvPr/>
              </p:nvSpPr>
              <p:spPr bwMode="auto">
                <a:xfrm>
                  <a:off x="314" y="3848"/>
                  <a:ext cx="137" cy="122"/>
                </a:xfrm>
                <a:prstGeom prst="ellips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60" name="Oval 303"/>
                <p:cNvSpPr>
                  <a:spLocks noChangeArrowheads="1"/>
                </p:cNvSpPr>
                <p:nvPr/>
              </p:nvSpPr>
              <p:spPr bwMode="auto">
                <a:xfrm>
                  <a:off x="325" y="3858"/>
                  <a:ext cx="104" cy="94"/>
                </a:xfrm>
                <a:prstGeom prst="ellips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61" name="Oval 304"/>
                <p:cNvSpPr>
                  <a:spLocks noChangeArrowheads="1"/>
                </p:cNvSpPr>
                <p:nvPr/>
              </p:nvSpPr>
              <p:spPr bwMode="auto">
                <a:xfrm>
                  <a:off x="336" y="3867"/>
                  <a:ext cx="74" cy="65"/>
                </a:xfrm>
                <a:prstGeom prst="ellipse">
                  <a:avLst/>
                </a:prstGeom>
                <a:noFill/>
                <a:ln w="38100">
                  <a:solidFill>
                    <a:srgbClr val="FF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62" name="Oval 305"/>
                <p:cNvSpPr>
                  <a:spLocks noChangeArrowheads="1"/>
                </p:cNvSpPr>
                <p:nvPr/>
              </p:nvSpPr>
              <p:spPr bwMode="auto">
                <a:xfrm>
                  <a:off x="347" y="3875"/>
                  <a:ext cx="41" cy="40"/>
                </a:xfrm>
                <a:prstGeom prst="ellipse">
                  <a:avLst/>
                </a:prstGeom>
                <a:noFill/>
                <a:ln w="38100">
                  <a:solidFill>
                    <a:srgbClr val="FF666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63" name="Oval 306"/>
                <p:cNvSpPr>
                  <a:spLocks noChangeArrowheads="1"/>
                </p:cNvSpPr>
                <p:nvPr/>
              </p:nvSpPr>
              <p:spPr bwMode="auto">
                <a:xfrm>
                  <a:off x="358" y="3885"/>
                  <a:ext cx="8" cy="10"/>
                </a:xfrm>
                <a:prstGeom prst="ellipse">
                  <a:avLst/>
                </a:prstGeom>
                <a:noFill/>
                <a:ln w="38100">
                  <a:solidFill>
                    <a:srgbClr val="FF9999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64" name="Oval 307"/>
                <p:cNvSpPr>
                  <a:spLocks noChangeArrowheads="1"/>
                </p:cNvSpPr>
                <p:nvPr/>
              </p:nvSpPr>
              <p:spPr bwMode="auto">
                <a:xfrm>
                  <a:off x="355" y="3885"/>
                  <a:ext cx="3" cy="0"/>
                </a:xfrm>
                <a:prstGeom prst="ellipse">
                  <a:avLst/>
                </a:prstGeom>
                <a:noFill/>
                <a:ln w="22225">
                  <a:solidFill>
                    <a:srgbClr val="FFCCCC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65" name="Oval 308"/>
                <p:cNvSpPr>
                  <a:spLocks noChangeArrowheads="1"/>
                </p:cNvSpPr>
                <p:nvPr/>
              </p:nvSpPr>
              <p:spPr bwMode="auto">
                <a:xfrm>
                  <a:off x="340" y="3871"/>
                  <a:ext cx="33" cy="28"/>
                </a:xfrm>
                <a:prstGeom prst="ellipse">
                  <a:avLst/>
                </a:prstGeom>
                <a:solidFill>
                  <a:srgbClr val="FFCCC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66" name="Oval 309"/>
                <p:cNvSpPr>
                  <a:spLocks noChangeArrowheads="1"/>
                </p:cNvSpPr>
                <p:nvPr/>
              </p:nvSpPr>
              <p:spPr bwMode="auto">
                <a:xfrm>
                  <a:off x="262" y="3801"/>
                  <a:ext cx="304" cy="265"/>
                </a:xfrm>
                <a:prstGeom prst="ellips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601" name="Group 310"/>
              <p:cNvGrpSpPr>
                <a:grpSpLocks/>
              </p:cNvGrpSpPr>
              <p:nvPr/>
            </p:nvGrpSpPr>
            <p:grpSpPr bwMode="auto">
              <a:xfrm>
                <a:off x="1421" y="3539"/>
                <a:ext cx="586" cy="484"/>
                <a:chOff x="1389" y="1586"/>
                <a:chExt cx="270" cy="246"/>
              </a:xfrm>
            </p:grpSpPr>
            <p:sp>
              <p:nvSpPr>
                <p:cNvPr id="602" name="Oval 311"/>
                <p:cNvSpPr>
                  <a:spLocks noChangeArrowheads="1"/>
                </p:cNvSpPr>
                <p:nvPr/>
              </p:nvSpPr>
              <p:spPr bwMode="auto">
                <a:xfrm>
                  <a:off x="1399" y="1634"/>
                  <a:ext cx="115" cy="121"/>
                </a:xfrm>
                <a:prstGeom prst="ellipse">
                  <a:avLst/>
                </a:prstGeom>
                <a:noFill/>
                <a:ln w="38100">
                  <a:solidFill>
                    <a:srgbClr val="66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03" name="Oval 312"/>
                <p:cNvSpPr>
                  <a:spLocks noChangeArrowheads="1"/>
                </p:cNvSpPr>
                <p:nvPr/>
              </p:nvSpPr>
              <p:spPr bwMode="auto">
                <a:xfrm>
                  <a:off x="1399" y="1634"/>
                  <a:ext cx="106" cy="106"/>
                </a:xfrm>
                <a:prstGeom prst="ellipse">
                  <a:avLst/>
                </a:prstGeom>
                <a:noFill/>
                <a:ln w="38100">
                  <a:solidFill>
                    <a:srgbClr val="8C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04" name="Oval 313"/>
                <p:cNvSpPr>
                  <a:spLocks noChangeArrowheads="1"/>
                </p:cNvSpPr>
                <p:nvPr/>
              </p:nvSpPr>
              <p:spPr bwMode="auto">
                <a:xfrm>
                  <a:off x="1404" y="1638"/>
                  <a:ext cx="91" cy="92"/>
                </a:xfrm>
                <a:prstGeom prst="ellipse">
                  <a:avLst/>
                </a:prstGeom>
                <a:noFill/>
                <a:ln w="38100">
                  <a:solidFill>
                    <a:srgbClr val="B3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05" name="Oval 314"/>
                <p:cNvSpPr>
                  <a:spLocks noChangeArrowheads="1"/>
                </p:cNvSpPr>
                <p:nvPr/>
              </p:nvSpPr>
              <p:spPr bwMode="auto">
                <a:xfrm>
                  <a:off x="1409" y="1643"/>
                  <a:ext cx="76" cy="77"/>
                </a:xfrm>
                <a:prstGeom prst="ellipse">
                  <a:avLst/>
                </a:prstGeom>
                <a:noFill/>
                <a:ln w="38100">
                  <a:solidFill>
                    <a:srgbClr val="D9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06" name="Oval 315"/>
                <p:cNvSpPr>
                  <a:spLocks noChangeArrowheads="1"/>
                </p:cNvSpPr>
                <p:nvPr/>
              </p:nvSpPr>
              <p:spPr bwMode="auto">
                <a:xfrm>
                  <a:off x="1413" y="1648"/>
                  <a:ext cx="63" cy="62"/>
                </a:xfrm>
                <a:prstGeom prst="ellips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07" name="Oval 316"/>
                <p:cNvSpPr>
                  <a:spLocks noChangeArrowheads="1"/>
                </p:cNvSpPr>
                <p:nvPr/>
              </p:nvSpPr>
              <p:spPr bwMode="auto">
                <a:xfrm>
                  <a:off x="1418" y="1653"/>
                  <a:ext cx="48" cy="48"/>
                </a:xfrm>
                <a:prstGeom prst="ellips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08" name="Oval 317"/>
                <p:cNvSpPr>
                  <a:spLocks noChangeArrowheads="1"/>
                </p:cNvSpPr>
                <p:nvPr/>
              </p:nvSpPr>
              <p:spPr bwMode="auto">
                <a:xfrm>
                  <a:off x="1423" y="1658"/>
                  <a:ext cx="34" cy="33"/>
                </a:xfrm>
                <a:prstGeom prst="ellipse">
                  <a:avLst/>
                </a:prstGeom>
                <a:noFill/>
                <a:ln w="38100">
                  <a:solidFill>
                    <a:srgbClr val="FF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09" name="Oval 318"/>
                <p:cNvSpPr>
                  <a:spLocks noChangeArrowheads="1"/>
                </p:cNvSpPr>
                <p:nvPr/>
              </p:nvSpPr>
              <p:spPr bwMode="auto">
                <a:xfrm>
                  <a:off x="1428" y="1662"/>
                  <a:ext cx="19" cy="20"/>
                </a:xfrm>
                <a:prstGeom prst="ellipse">
                  <a:avLst/>
                </a:prstGeom>
                <a:noFill/>
                <a:ln w="38100">
                  <a:solidFill>
                    <a:srgbClr val="FF666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10" name="Oval 319"/>
                <p:cNvSpPr>
                  <a:spLocks noChangeArrowheads="1"/>
                </p:cNvSpPr>
                <p:nvPr/>
              </p:nvSpPr>
              <p:spPr bwMode="auto">
                <a:xfrm>
                  <a:off x="1433" y="1667"/>
                  <a:ext cx="4" cy="5"/>
                </a:xfrm>
                <a:prstGeom prst="ellipse">
                  <a:avLst/>
                </a:prstGeom>
                <a:noFill/>
                <a:ln w="38100">
                  <a:solidFill>
                    <a:srgbClr val="FF9999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11" name="Oval 320"/>
                <p:cNvSpPr>
                  <a:spLocks noChangeArrowheads="1"/>
                </p:cNvSpPr>
                <p:nvPr/>
              </p:nvSpPr>
              <p:spPr bwMode="auto">
                <a:xfrm>
                  <a:off x="1432" y="1668"/>
                  <a:ext cx="1" cy="0"/>
                </a:xfrm>
                <a:prstGeom prst="ellipse">
                  <a:avLst/>
                </a:prstGeom>
                <a:noFill/>
                <a:ln w="22225">
                  <a:solidFill>
                    <a:srgbClr val="FFCCCC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12" name="Oval 321"/>
                <p:cNvSpPr>
                  <a:spLocks noChangeArrowheads="1"/>
                </p:cNvSpPr>
                <p:nvPr/>
              </p:nvSpPr>
              <p:spPr bwMode="auto">
                <a:xfrm>
                  <a:off x="1425" y="1661"/>
                  <a:ext cx="15" cy="14"/>
                </a:xfrm>
                <a:prstGeom prst="ellipse">
                  <a:avLst/>
                </a:prstGeom>
                <a:solidFill>
                  <a:srgbClr val="FFCCC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13" name="Oval 322"/>
                <p:cNvSpPr>
                  <a:spLocks noChangeArrowheads="1"/>
                </p:cNvSpPr>
                <p:nvPr/>
              </p:nvSpPr>
              <p:spPr bwMode="auto">
                <a:xfrm>
                  <a:off x="1389" y="1624"/>
                  <a:ext cx="135" cy="141"/>
                </a:xfrm>
                <a:prstGeom prst="ellips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14" name="Oval 323"/>
                <p:cNvSpPr>
                  <a:spLocks noChangeArrowheads="1"/>
                </p:cNvSpPr>
                <p:nvPr/>
              </p:nvSpPr>
              <p:spPr bwMode="auto">
                <a:xfrm>
                  <a:off x="1533" y="1634"/>
                  <a:ext cx="116" cy="121"/>
                </a:xfrm>
                <a:prstGeom prst="ellips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15" name="Oval 324"/>
                <p:cNvSpPr>
                  <a:spLocks noChangeArrowheads="1"/>
                </p:cNvSpPr>
                <p:nvPr/>
              </p:nvSpPr>
              <p:spPr bwMode="auto">
                <a:xfrm>
                  <a:off x="1533" y="1634"/>
                  <a:ext cx="106" cy="106"/>
                </a:xfrm>
                <a:prstGeom prst="ellipse">
                  <a:avLst/>
                </a:prstGeom>
                <a:noFill/>
                <a:ln w="38100">
                  <a:solidFill>
                    <a:srgbClr val="20202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16" name="Oval 325"/>
                <p:cNvSpPr>
                  <a:spLocks noChangeArrowheads="1"/>
                </p:cNvSpPr>
                <p:nvPr/>
              </p:nvSpPr>
              <p:spPr bwMode="auto">
                <a:xfrm>
                  <a:off x="1538" y="1639"/>
                  <a:ext cx="91" cy="92"/>
                </a:xfrm>
                <a:prstGeom prst="ellipse">
                  <a:avLst/>
                </a:prstGeom>
                <a:noFill/>
                <a:ln w="38100">
                  <a:solidFill>
                    <a:srgbClr val="40404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17" name="Oval 326"/>
                <p:cNvSpPr>
                  <a:spLocks noChangeArrowheads="1"/>
                </p:cNvSpPr>
                <p:nvPr/>
              </p:nvSpPr>
              <p:spPr bwMode="auto">
                <a:xfrm>
                  <a:off x="1543" y="1644"/>
                  <a:ext cx="77" cy="77"/>
                </a:xfrm>
                <a:prstGeom prst="ellipse">
                  <a:avLst/>
                </a:prstGeom>
                <a:noFill/>
                <a:ln w="38100">
                  <a:solidFill>
                    <a:srgbClr val="60606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18" name="Oval 327"/>
                <p:cNvSpPr>
                  <a:spLocks noChangeArrowheads="1"/>
                </p:cNvSpPr>
                <p:nvPr/>
              </p:nvSpPr>
              <p:spPr bwMode="auto">
                <a:xfrm>
                  <a:off x="1548" y="1649"/>
                  <a:ext cx="62" cy="62"/>
                </a:xfrm>
                <a:prstGeom prst="ellipse">
                  <a:avLst/>
                </a:prstGeom>
                <a:noFill/>
                <a:ln w="381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19" name="Oval 328"/>
                <p:cNvSpPr>
                  <a:spLocks noChangeArrowheads="1"/>
                </p:cNvSpPr>
                <p:nvPr/>
              </p:nvSpPr>
              <p:spPr bwMode="auto">
                <a:xfrm>
                  <a:off x="1553" y="1654"/>
                  <a:ext cx="48" cy="48"/>
                </a:xfrm>
                <a:prstGeom prst="ellipse">
                  <a:avLst/>
                </a:prstGeom>
                <a:noFill/>
                <a:ln w="381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20" name="Oval 329"/>
                <p:cNvSpPr>
                  <a:spLocks noChangeArrowheads="1"/>
                </p:cNvSpPr>
                <p:nvPr/>
              </p:nvSpPr>
              <p:spPr bwMode="auto">
                <a:xfrm>
                  <a:off x="1557" y="1659"/>
                  <a:ext cx="34" cy="33"/>
                </a:xfrm>
                <a:prstGeom prst="ellipse">
                  <a:avLst/>
                </a:prstGeom>
                <a:noFill/>
                <a:ln w="38100">
                  <a:solidFill>
                    <a:srgbClr val="9F9F9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21" name="Oval 330"/>
                <p:cNvSpPr>
                  <a:spLocks noChangeArrowheads="1"/>
                </p:cNvSpPr>
                <p:nvPr/>
              </p:nvSpPr>
              <p:spPr bwMode="auto">
                <a:xfrm>
                  <a:off x="1562" y="1663"/>
                  <a:ext cx="19" cy="20"/>
                </a:xfrm>
                <a:prstGeom prst="ellipse">
                  <a:avLst/>
                </a:prstGeom>
                <a:noFill/>
                <a:ln w="38100">
                  <a:solidFill>
                    <a:srgbClr val="BFBFB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22" name="Oval 331"/>
                <p:cNvSpPr>
                  <a:spLocks noChangeArrowheads="1"/>
                </p:cNvSpPr>
                <p:nvPr/>
              </p:nvSpPr>
              <p:spPr bwMode="auto">
                <a:xfrm>
                  <a:off x="1567" y="1668"/>
                  <a:ext cx="5" cy="5"/>
                </a:xfrm>
                <a:prstGeom prst="ellipse">
                  <a:avLst/>
                </a:prstGeom>
                <a:noFill/>
                <a:ln w="38100">
                  <a:solidFill>
                    <a:srgbClr val="DFDFD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23" name="Oval 332"/>
                <p:cNvSpPr>
                  <a:spLocks noChangeArrowheads="1"/>
                </p:cNvSpPr>
                <p:nvPr/>
              </p:nvSpPr>
              <p:spPr bwMode="auto">
                <a:xfrm>
                  <a:off x="1567" y="1668"/>
                  <a:ext cx="0" cy="0"/>
                </a:xfrm>
                <a:prstGeom prst="ellips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24" name="Oval 333"/>
                <p:cNvSpPr>
                  <a:spLocks noChangeArrowheads="1"/>
                </p:cNvSpPr>
                <p:nvPr/>
              </p:nvSpPr>
              <p:spPr bwMode="auto">
                <a:xfrm>
                  <a:off x="1560" y="1661"/>
                  <a:ext cx="14" cy="14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25" name="Oval 334"/>
                <p:cNvSpPr>
                  <a:spLocks noChangeArrowheads="1"/>
                </p:cNvSpPr>
                <p:nvPr/>
              </p:nvSpPr>
              <p:spPr bwMode="auto">
                <a:xfrm>
                  <a:off x="1523" y="1624"/>
                  <a:ext cx="136" cy="141"/>
                </a:xfrm>
                <a:prstGeom prst="ellips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26" name="Oval 335"/>
                <p:cNvSpPr>
                  <a:spLocks noChangeArrowheads="1"/>
                </p:cNvSpPr>
                <p:nvPr/>
              </p:nvSpPr>
              <p:spPr bwMode="auto">
                <a:xfrm>
                  <a:off x="1466" y="1702"/>
                  <a:ext cx="115" cy="120"/>
                </a:xfrm>
                <a:prstGeom prst="ellips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27" name="Oval 336"/>
                <p:cNvSpPr>
                  <a:spLocks noChangeArrowheads="1"/>
                </p:cNvSpPr>
                <p:nvPr/>
              </p:nvSpPr>
              <p:spPr bwMode="auto">
                <a:xfrm>
                  <a:off x="1466" y="1702"/>
                  <a:ext cx="106" cy="105"/>
                </a:xfrm>
                <a:prstGeom prst="ellipse">
                  <a:avLst/>
                </a:prstGeom>
                <a:noFill/>
                <a:ln w="38100">
                  <a:solidFill>
                    <a:srgbClr val="20202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28" name="Oval 337"/>
                <p:cNvSpPr>
                  <a:spLocks noChangeArrowheads="1"/>
                </p:cNvSpPr>
                <p:nvPr/>
              </p:nvSpPr>
              <p:spPr bwMode="auto">
                <a:xfrm>
                  <a:off x="1471" y="1706"/>
                  <a:ext cx="91" cy="91"/>
                </a:xfrm>
                <a:prstGeom prst="ellipse">
                  <a:avLst/>
                </a:prstGeom>
                <a:noFill/>
                <a:ln w="38100">
                  <a:solidFill>
                    <a:srgbClr val="40404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29" name="Oval 338"/>
                <p:cNvSpPr>
                  <a:spLocks noChangeArrowheads="1"/>
                </p:cNvSpPr>
                <p:nvPr/>
              </p:nvSpPr>
              <p:spPr bwMode="auto">
                <a:xfrm>
                  <a:off x="1476" y="1710"/>
                  <a:ext cx="77" cy="77"/>
                </a:xfrm>
                <a:prstGeom prst="ellipse">
                  <a:avLst/>
                </a:prstGeom>
                <a:noFill/>
                <a:ln w="38100">
                  <a:solidFill>
                    <a:srgbClr val="60606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30" name="Oval 339"/>
                <p:cNvSpPr>
                  <a:spLocks noChangeArrowheads="1"/>
                </p:cNvSpPr>
                <p:nvPr/>
              </p:nvSpPr>
              <p:spPr bwMode="auto">
                <a:xfrm>
                  <a:off x="1481" y="1715"/>
                  <a:ext cx="62" cy="63"/>
                </a:xfrm>
                <a:prstGeom prst="ellipse">
                  <a:avLst/>
                </a:prstGeom>
                <a:noFill/>
                <a:ln w="381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31" name="Oval 340"/>
                <p:cNvSpPr>
                  <a:spLocks noChangeArrowheads="1"/>
                </p:cNvSpPr>
                <p:nvPr/>
              </p:nvSpPr>
              <p:spPr bwMode="auto">
                <a:xfrm>
                  <a:off x="1485" y="1720"/>
                  <a:ext cx="48" cy="48"/>
                </a:xfrm>
                <a:prstGeom prst="ellipse">
                  <a:avLst/>
                </a:prstGeom>
                <a:noFill/>
                <a:ln w="381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32" name="Oval 341"/>
                <p:cNvSpPr>
                  <a:spLocks noChangeArrowheads="1"/>
                </p:cNvSpPr>
                <p:nvPr/>
              </p:nvSpPr>
              <p:spPr bwMode="auto">
                <a:xfrm>
                  <a:off x="1490" y="1725"/>
                  <a:ext cx="34" cy="33"/>
                </a:xfrm>
                <a:prstGeom prst="ellipse">
                  <a:avLst/>
                </a:prstGeom>
                <a:noFill/>
                <a:ln w="38100">
                  <a:solidFill>
                    <a:srgbClr val="9F9F9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33" name="Oval 342"/>
                <p:cNvSpPr>
                  <a:spLocks noChangeArrowheads="1"/>
                </p:cNvSpPr>
                <p:nvPr/>
              </p:nvSpPr>
              <p:spPr bwMode="auto">
                <a:xfrm>
                  <a:off x="1495" y="1730"/>
                  <a:ext cx="19" cy="19"/>
                </a:xfrm>
                <a:prstGeom prst="ellipse">
                  <a:avLst/>
                </a:prstGeom>
                <a:noFill/>
                <a:ln w="38100">
                  <a:solidFill>
                    <a:srgbClr val="BFBFB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34" name="Oval 343"/>
                <p:cNvSpPr>
                  <a:spLocks noChangeArrowheads="1"/>
                </p:cNvSpPr>
                <p:nvPr/>
              </p:nvSpPr>
              <p:spPr bwMode="auto">
                <a:xfrm>
                  <a:off x="1500" y="1735"/>
                  <a:ext cx="5" cy="5"/>
                </a:xfrm>
                <a:prstGeom prst="ellipse">
                  <a:avLst/>
                </a:prstGeom>
                <a:noFill/>
                <a:ln w="38100">
                  <a:solidFill>
                    <a:srgbClr val="DFDFD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35" name="Oval 344"/>
                <p:cNvSpPr>
                  <a:spLocks noChangeArrowheads="1"/>
                </p:cNvSpPr>
                <p:nvPr/>
              </p:nvSpPr>
              <p:spPr bwMode="auto">
                <a:xfrm>
                  <a:off x="1500" y="1735"/>
                  <a:ext cx="0" cy="1"/>
                </a:xfrm>
                <a:prstGeom prst="ellipse">
                  <a:avLst/>
                </a:prstGeom>
                <a:noFill/>
                <a:ln w="222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36" name="Oval 345"/>
                <p:cNvSpPr>
                  <a:spLocks noChangeArrowheads="1"/>
                </p:cNvSpPr>
                <p:nvPr/>
              </p:nvSpPr>
              <p:spPr bwMode="auto">
                <a:xfrm>
                  <a:off x="1493" y="1728"/>
                  <a:ext cx="14" cy="15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37" name="Oval 346"/>
                <p:cNvSpPr>
                  <a:spLocks noChangeArrowheads="1"/>
                </p:cNvSpPr>
                <p:nvPr/>
              </p:nvSpPr>
              <p:spPr bwMode="auto">
                <a:xfrm>
                  <a:off x="1456" y="1692"/>
                  <a:ext cx="135" cy="140"/>
                </a:xfrm>
                <a:prstGeom prst="ellips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38" name="Oval 347"/>
                <p:cNvSpPr>
                  <a:spLocks noChangeArrowheads="1"/>
                </p:cNvSpPr>
                <p:nvPr/>
              </p:nvSpPr>
              <p:spPr bwMode="auto">
                <a:xfrm>
                  <a:off x="1466" y="1596"/>
                  <a:ext cx="115" cy="115"/>
                </a:xfrm>
                <a:prstGeom prst="ellipse">
                  <a:avLst/>
                </a:prstGeom>
                <a:noFill/>
                <a:ln w="38100">
                  <a:solidFill>
                    <a:srgbClr val="66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39" name="Oval 348"/>
                <p:cNvSpPr>
                  <a:spLocks noChangeArrowheads="1"/>
                </p:cNvSpPr>
                <p:nvPr/>
              </p:nvSpPr>
              <p:spPr bwMode="auto">
                <a:xfrm>
                  <a:off x="1466" y="1596"/>
                  <a:ext cx="106" cy="106"/>
                </a:xfrm>
                <a:prstGeom prst="ellipse">
                  <a:avLst/>
                </a:prstGeom>
                <a:noFill/>
                <a:ln w="38100">
                  <a:solidFill>
                    <a:srgbClr val="8C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40" name="Oval 349"/>
                <p:cNvSpPr>
                  <a:spLocks noChangeArrowheads="1"/>
                </p:cNvSpPr>
                <p:nvPr/>
              </p:nvSpPr>
              <p:spPr bwMode="auto">
                <a:xfrm>
                  <a:off x="1471" y="1601"/>
                  <a:ext cx="91" cy="91"/>
                </a:xfrm>
                <a:prstGeom prst="ellipse">
                  <a:avLst/>
                </a:prstGeom>
                <a:noFill/>
                <a:ln w="38100">
                  <a:solidFill>
                    <a:srgbClr val="B3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41" name="Oval 350"/>
                <p:cNvSpPr>
                  <a:spLocks noChangeArrowheads="1"/>
                </p:cNvSpPr>
                <p:nvPr/>
              </p:nvSpPr>
              <p:spPr bwMode="auto">
                <a:xfrm>
                  <a:off x="1476" y="1606"/>
                  <a:ext cx="77" cy="77"/>
                </a:xfrm>
                <a:prstGeom prst="ellipse">
                  <a:avLst/>
                </a:prstGeom>
                <a:noFill/>
                <a:ln w="38100">
                  <a:solidFill>
                    <a:srgbClr val="D9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42" name="Oval 351"/>
                <p:cNvSpPr>
                  <a:spLocks noChangeArrowheads="1"/>
                </p:cNvSpPr>
                <p:nvPr/>
              </p:nvSpPr>
              <p:spPr bwMode="auto">
                <a:xfrm>
                  <a:off x="1481" y="1610"/>
                  <a:ext cx="62" cy="63"/>
                </a:xfrm>
                <a:prstGeom prst="ellips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43" name="Oval 352"/>
                <p:cNvSpPr>
                  <a:spLocks noChangeArrowheads="1"/>
                </p:cNvSpPr>
                <p:nvPr/>
              </p:nvSpPr>
              <p:spPr bwMode="auto">
                <a:xfrm>
                  <a:off x="1485" y="1615"/>
                  <a:ext cx="48" cy="48"/>
                </a:xfrm>
                <a:prstGeom prst="ellips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44" name="Oval 353"/>
                <p:cNvSpPr>
                  <a:spLocks noChangeArrowheads="1"/>
                </p:cNvSpPr>
                <p:nvPr/>
              </p:nvSpPr>
              <p:spPr bwMode="auto">
                <a:xfrm>
                  <a:off x="1490" y="1620"/>
                  <a:ext cx="34" cy="34"/>
                </a:xfrm>
                <a:prstGeom prst="ellipse">
                  <a:avLst/>
                </a:prstGeom>
                <a:noFill/>
                <a:ln w="38100">
                  <a:solidFill>
                    <a:srgbClr val="FF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45" name="Oval 354"/>
                <p:cNvSpPr>
                  <a:spLocks noChangeArrowheads="1"/>
                </p:cNvSpPr>
                <p:nvPr/>
              </p:nvSpPr>
              <p:spPr bwMode="auto">
                <a:xfrm>
                  <a:off x="1495" y="1625"/>
                  <a:ext cx="19" cy="19"/>
                </a:xfrm>
                <a:prstGeom prst="ellipse">
                  <a:avLst/>
                </a:prstGeom>
                <a:noFill/>
                <a:ln w="38100">
                  <a:solidFill>
                    <a:srgbClr val="FF666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46" name="Oval 355"/>
                <p:cNvSpPr>
                  <a:spLocks noChangeArrowheads="1"/>
                </p:cNvSpPr>
                <p:nvPr/>
              </p:nvSpPr>
              <p:spPr bwMode="auto">
                <a:xfrm>
                  <a:off x="1500" y="1630"/>
                  <a:ext cx="5" cy="5"/>
                </a:xfrm>
                <a:prstGeom prst="ellipse">
                  <a:avLst/>
                </a:prstGeom>
                <a:noFill/>
                <a:ln w="38100">
                  <a:solidFill>
                    <a:srgbClr val="FF9999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47" name="Oval 356"/>
                <p:cNvSpPr>
                  <a:spLocks noChangeArrowheads="1"/>
                </p:cNvSpPr>
                <p:nvPr/>
              </p:nvSpPr>
              <p:spPr bwMode="auto">
                <a:xfrm>
                  <a:off x="1500" y="1629"/>
                  <a:ext cx="0" cy="1"/>
                </a:xfrm>
                <a:prstGeom prst="ellipse">
                  <a:avLst/>
                </a:prstGeom>
                <a:noFill/>
                <a:ln w="22225">
                  <a:solidFill>
                    <a:srgbClr val="FFCCCC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48" name="Oval 357"/>
                <p:cNvSpPr>
                  <a:spLocks noChangeArrowheads="1"/>
                </p:cNvSpPr>
                <p:nvPr/>
              </p:nvSpPr>
              <p:spPr bwMode="auto">
                <a:xfrm>
                  <a:off x="1493" y="1622"/>
                  <a:ext cx="14" cy="15"/>
                </a:xfrm>
                <a:prstGeom prst="ellipse">
                  <a:avLst/>
                </a:prstGeom>
                <a:solidFill>
                  <a:srgbClr val="FFCCC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49" name="Oval 358"/>
                <p:cNvSpPr>
                  <a:spLocks noChangeArrowheads="1"/>
                </p:cNvSpPr>
                <p:nvPr/>
              </p:nvSpPr>
              <p:spPr bwMode="auto">
                <a:xfrm>
                  <a:off x="1456" y="1586"/>
                  <a:ext cx="135" cy="135"/>
                </a:xfrm>
                <a:prstGeom prst="ellips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595" name="AutoShape 359"/>
            <p:cNvSpPr>
              <a:spLocks noChangeArrowheads="1"/>
            </p:cNvSpPr>
            <p:nvPr/>
          </p:nvSpPr>
          <p:spPr bwMode="auto">
            <a:xfrm rot="15969005">
              <a:off x="2758" y="3432"/>
              <a:ext cx="194" cy="921"/>
            </a:xfrm>
            <a:prstGeom prst="upArrow">
              <a:avLst>
                <a:gd name="adj1" fmla="val 50000"/>
                <a:gd name="adj2" fmla="val 118686"/>
              </a:avLst>
            </a:prstGeom>
            <a:solidFill>
              <a:srgbClr val="00CC66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596" name="AutoShape 360"/>
            <p:cNvSpPr>
              <a:spLocks noChangeArrowheads="1"/>
            </p:cNvSpPr>
            <p:nvPr/>
          </p:nvSpPr>
          <p:spPr bwMode="auto">
            <a:xfrm rot="13992276">
              <a:off x="4246" y="3190"/>
              <a:ext cx="179" cy="615"/>
            </a:xfrm>
            <a:prstGeom prst="upArrow">
              <a:avLst>
                <a:gd name="adj1" fmla="val 50000"/>
                <a:gd name="adj2" fmla="val 85894"/>
              </a:avLst>
            </a:prstGeom>
            <a:solidFill>
              <a:srgbClr val="00CC66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597" name="AutoShape 361"/>
            <p:cNvSpPr>
              <a:spLocks noChangeArrowheads="1"/>
            </p:cNvSpPr>
            <p:nvPr/>
          </p:nvSpPr>
          <p:spPr bwMode="auto">
            <a:xfrm rot="18047230">
              <a:off x="3025" y="3128"/>
              <a:ext cx="183" cy="615"/>
            </a:xfrm>
            <a:prstGeom prst="upArrow">
              <a:avLst>
                <a:gd name="adj1" fmla="val 50000"/>
                <a:gd name="adj2" fmla="val 84016"/>
              </a:avLst>
            </a:prstGeom>
            <a:solidFill>
              <a:srgbClr val="00CC66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598" name="Rectangle 362"/>
            <p:cNvSpPr>
              <a:spLocks noChangeArrowheads="1"/>
            </p:cNvSpPr>
            <p:nvPr/>
          </p:nvSpPr>
          <p:spPr bwMode="auto">
            <a:xfrm>
              <a:off x="1646" y="3398"/>
              <a:ext cx="652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kumimoji="1" lang="de-DE" sz="2000">
                  <a:solidFill>
                    <a:srgbClr val="000000"/>
                  </a:solidFill>
                  <a:latin typeface="Helvetica" pitchFamily="34" charset="0"/>
                </a:rPr>
                <a:t>4.8 MeV</a:t>
              </a:r>
              <a:endParaRPr kumimoji="1" lang="de-DE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727" name="Textfeld 726"/>
          <p:cNvSpPr txBox="1"/>
          <p:nvPr/>
        </p:nvSpPr>
        <p:spPr>
          <a:xfrm>
            <a:off x="519379" y="1567919"/>
            <a:ext cx="2673894" cy="64633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prstClr val="black"/>
                </a:solidFill>
                <a:latin typeface="Arial"/>
              </a:rPr>
              <a:t>0.015% Deuterium in </a:t>
            </a:r>
            <a:r>
              <a:rPr lang="de-DE" dirty="0" err="1">
                <a:solidFill>
                  <a:prstClr val="black"/>
                </a:solidFill>
                <a:latin typeface="Arial"/>
              </a:rPr>
              <a:t>sea</a:t>
            </a:r>
            <a:r>
              <a:rPr lang="de-DE" dirty="0">
                <a:solidFill>
                  <a:prstClr val="black"/>
                </a:solidFill>
                <a:latin typeface="Arial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Arial"/>
              </a:rPr>
              <a:t>water</a:t>
            </a:r>
            <a:endParaRPr lang="de-DE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28" name="Textfeld 727"/>
          <p:cNvSpPr txBox="1"/>
          <p:nvPr/>
        </p:nvSpPr>
        <p:spPr>
          <a:xfrm>
            <a:off x="3836852" y="5902867"/>
            <a:ext cx="7448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Lithium will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provided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breeding</a:t>
            </a:r>
            <a:r>
              <a:rPr lang="de-DE" dirty="0"/>
              <a:t> </a:t>
            </a:r>
            <a:r>
              <a:rPr lang="de-DE" dirty="0" err="1"/>
              <a:t>blanket</a:t>
            </a:r>
            <a:r>
              <a:rPr lang="de-DE" dirty="0"/>
              <a:t> </a:t>
            </a:r>
            <a:r>
              <a:rPr lang="de-DE" dirty="0" err="1"/>
              <a:t>around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vacuum</a:t>
            </a:r>
            <a:r>
              <a:rPr lang="de-DE" dirty="0"/>
              <a:t> </a:t>
            </a:r>
            <a:r>
              <a:rPr lang="de-DE" dirty="0" err="1"/>
              <a:t>chamber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92187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D-T </a:t>
            </a:r>
            <a:r>
              <a:rPr lang="de-DE" dirty="0" err="1"/>
              <a:t>fusion</a:t>
            </a:r>
            <a:r>
              <a:rPr lang="de-DE" dirty="0"/>
              <a:t> rate </a:t>
            </a:r>
            <a:r>
              <a:rPr lang="de-DE" dirty="0" err="1"/>
              <a:t>coefficients</a:t>
            </a:r>
            <a:r>
              <a:rPr lang="de-DE" dirty="0"/>
              <a:t> </a:t>
            </a:r>
            <a:r>
              <a:rPr lang="de-DE" dirty="0" err="1"/>
              <a:t>set</a:t>
            </a:r>
            <a:r>
              <a:rPr lang="de-DE" dirty="0"/>
              <a:t> </a:t>
            </a:r>
            <a:r>
              <a:rPr lang="de-DE" dirty="0" err="1"/>
              <a:t>temperature</a:t>
            </a:r>
            <a:r>
              <a:rPr lang="de-DE" dirty="0"/>
              <a:t> </a:t>
            </a:r>
            <a:r>
              <a:rPr lang="de-DE" dirty="0" err="1"/>
              <a:t>range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DPG SKM21 -  28.9.2021 – Thomas </a:t>
            </a:r>
            <a:r>
              <a:rPr lang="en-US" dirty="0" err="1"/>
              <a:t>Pütterich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4</a:t>
            </a:fld>
            <a:endParaRPr lang="de-D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46" y="1517121"/>
            <a:ext cx="5578133" cy="4172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770467" y="5852067"/>
            <a:ext cx="187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Source: Wikipedia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6502387" y="1698963"/>
            <a:ext cx="507061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Ion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temperature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range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: 10 - 30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keV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(100-300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Mio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Kelvin)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6502387" y="2752488"/>
            <a:ext cx="57070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Coulomb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collisions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orders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magnitude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likely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fusion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events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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thermal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plasma</a:t>
            </a: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502387" y="4092754"/>
            <a:ext cx="479810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confinement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time a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few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seconds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density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 ~ 10</a:t>
            </a:r>
            <a:r>
              <a:rPr lang="de-DE" sz="2000" baseline="300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20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m</a:t>
            </a:r>
            <a:r>
              <a:rPr lang="de-DE" sz="2000" baseline="300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-3</a:t>
            </a:r>
          </a:p>
          <a:p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allowing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fusion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alphas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(1/5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power) </a:t>
            </a:r>
          </a:p>
          <a:p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compensate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loss</a:t>
            </a:r>
            <a:endParaRPr lang="de-DE" sz="20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9133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Reactor</a:t>
            </a:r>
            <a:r>
              <a:rPr lang="de-DE" dirty="0"/>
              <a:t> </a:t>
            </a:r>
            <a:r>
              <a:rPr lang="de-DE" dirty="0" err="1"/>
              <a:t>Schematics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Magnetic</a:t>
            </a:r>
            <a:r>
              <a:rPr lang="de-DE" dirty="0"/>
              <a:t> </a:t>
            </a:r>
            <a:r>
              <a:rPr lang="de-DE" dirty="0" err="1"/>
              <a:t>Confinement</a:t>
            </a:r>
            <a:r>
              <a:rPr lang="de-DE" dirty="0"/>
              <a:t> Fusion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28" name="Text Box 7"/>
          <p:cNvSpPr txBox="1">
            <a:spLocks noChangeArrowheads="1"/>
          </p:cNvSpPr>
          <p:nvPr/>
        </p:nvSpPr>
        <p:spPr bwMode="auto">
          <a:xfrm rot="-5400000">
            <a:off x="10703163" y="5192712"/>
            <a:ext cx="20224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de-DE" sz="1400" dirty="0">
                <a:latin typeface="Arial" charset="0"/>
              </a:rPr>
              <a:t>Graphic: IPP, Karin </a:t>
            </a:r>
            <a:r>
              <a:rPr lang="en-GB" altLang="de-DE" sz="1400" dirty="0" err="1">
                <a:latin typeface="Arial" charset="0"/>
              </a:rPr>
              <a:t>Hirl</a:t>
            </a:r>
            <a:endParaRPr lang="en-GB" altLang="de-DE" sz="1600" dirty="0">
              <a:latin typeface="Arial" charset="0"/>
            </a:endParaRPr>
          </a:p>
        </p:txBody>
      </p:sp>
      <p:pic>
        <p:nvPicPr>
          <p:cNvPr id="29" name="Picture 9" descr="MPI_illu_ohne robot_end_2_e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315" y="961366"/>
            <a:ext cx="9309996" cy="576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4626" y="5345112"/>
            <a:ext cx="32539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long-lived</a:t>
            </a:r>
            <a:r>
              <a:rPr lang="de-DE" dirty="0"/>
              <a:t> </a:t>
            </a:r>
            <a:r>
              <a:rPr lang="de-DE" dirty="0" err="1"/>
              <a:t>waste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chain-reaction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Base </a:t>
            </a:r>
            <a:r>
              <a:rPr lang="de-DE" dirty="0" err="1"/>
              <a:t>load</a:t>
            </a:r>
            <a:r>
              <a:rPr lang="de-DE" dirty="0"/>
              <a:t> </a:t>
            </a:r>
            <a:r>
              <a:rPr lang="de-DE" dirty="0" err="1"/>
              <a:t>electricity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No</a:t>
            </a:r>
            <a:r>
              <a:rPr lang="de-DE" dirty="0"/>
              <a:t> CO</a:t>
            </a:r>
            <a:r>
              <a:rPr lang="de-DE" baseline="-25000" dirty="0"/>
              <a:t>2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40979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DPG SKM21 -  28.9.2021 – Thomas </a:t>
            </a:r>
            <a:r>
              <a:rPr lang="en-US" dirty="0" err="1"/>
              <a:t>Pütterich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623486" y="6183086"/>
            <a:ext cx="2811457" cy="6749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Two</a:t>
            </a:r>
            <a:r>
              <a:rPr lang="de-DE" dirty="0"/>
              <a:t> Lines </a:t>
            </a:r>
            <a:r>
              <a:rPr lang="de-DE" dirty="0" err="1"/>
              <a:t>of</a:t>
            </a:r>
            <a:r>
              <a:rPr lang="de-DE" dirty="0"/>
              <a:t> Experiment </a:t>
            </a:r>
            <a:r>
              <a:rPr lang="de-DE" dirty="0" err="1"/>
              <a:t>Types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4142" y="1047834"/>
            <a:ext cx="5727944" cy="833015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                       </a:t>
            </a:r>
            <a:r>
              <a:rPr lang="de-DE" u="sng" dirty="0" err="1"/>
              <a:t>Tokamaks</a:t>
            </a:r>
            <a:r>
              <a:rPr lang="de-DE" b="0" dirty="0"/>
              <a:t> (</a:t>
            </a:r>
            <a:r>
              <a:rPr lang="de-DE" b="0" dirty="0" err="1"/>
              <a:t>focus</a:t>
            </a:r>
            <a:r>
              <a:rPr lang="de-DE" b="0" dirty="0"/>
              <a:t> </a:t>
            </a:r>
            <a:r>
              <a:rPr lang="de-DE" b="0" dirty="0" err="1"/>
              <a:t>of</a:t>
            </a:r>
            <a:r>
              <a:rPr lang="de-DE" b="0" dirty="0"/>
              <a:t> </a:t>
            </a:r>
            <a:r>
              <a:rPr lang="de-DE" b="0" dirty="0" err="1"/>
              <a:t>this</a:t>
            </a:r>
            <a:r>
              <a:rPr lang="de-DE" b="0" dirty="0"/>
              <a:t> </a:t>
            </a:r>
            <a:r>
              <a:rPr lang="de-DE" b="0" dirty="0" err="1"/>
              <a:t>talk</a:t>
            </a:r>
            <a:r>
              <a:rPr lang="de-DE" b="0" dirty="0"/>
              <a:t>)</a:t>
            </a:r>
          </a:p>
          <a:p>
            <a:r>
              <a:rPr lang="de-DE" b="0" dirty="0" err="1"/>
              <a:t>plasma</a:t>
            </a:r>
            <a:r>
              <a:rPr lang="de-DE" b="0" dirty="0"/>
              <a:t> </a:t>
            </a:r>
            <a:r>
              <a:rPr lang="de-DE" b="0" dirty="0" err="1"/>
              <a:t>current</a:t>
            </a:r>
            <a:r>
              <a:rPr lang="de-DE" b="0" dirty="0"/>
              <a:t> via </a:t>
            </a:r>
            <a:r>
              <a:rPr lang="de-DE" b="0" dirty="0" err="1"/>
              <a:t>transformer</a:t>
            </a:r>
            <a:r>
              <a:rPr lang="de-DE" b="0" dirty="0"/>
              <a:t> </a:t>
            </a:r>
            <a:r>
              <a:rPr lang="de-DE" b="0" dirty="0" err="1"/>
              <a:t>principle</a:t>
            </a:r>
            <a:endParaRPr lang="de-DE" b="0" dirty="0"/>
          </a:p>
          <a:p>
            <a:r>
              <a:rPr lang="de-DE" b="0" dirty="0" err="1"/>
              <a:t>Well</a:t>
            </a:r>
            <a:r>
              <a:rPr lang="de-DE" b="0" dirty="0"/>
              <a:t> </a:t>
            </a:r>
            <a:r>
              <a:rPr lang="de-DE" b="0" dirty="0" err="1"/>
              <a:t>developed</a:t>
            </a:r>
            <a:r>
              <a:rPr lang="de-DE" b="0" dirty="0"/>
              <a:t> </a:t>
            </a:r>
            <a:r>
              <a:rPr lang="de-DE" b="0" dirty="0" err="1"/>
              <a:t>concept</a:t>
            </a:r>
            <a:r>
              <a:rPr lang="de-DE" b="0" dirty="0"/>
              <a:t> =&gt; ITER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6318421" y="1051818"/>
            <a:ext cx="5820227" cy="83301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dirty="0"/>
              <a:t>                         </a:t>
            </a:r>
            <a:r>
              <a:rPr lang="de-DE" u="sng" dirty="0"/>
              <a:t>Stellarators</a:t>
            </a:r>
          </a:p>
          <a:p>
            <a:r>
              <a:rPr lang="de-DE" b="0" dirty="0" err="1"/>
              <a:t>only</a:t>
            </a:r>
            <a:r>
              <a:rPr lang="de-DE" b="0" dirty="0"/>
              <a:t> </a:t>
            </a:r>
            <a:r>
              <a:rPr lang="de-DE" b="0" dirty="0" err="1"/>
              <a:t>external</a:t>
            </a:r>
            <a:r>
              <a:rPr lang="de-DE" b="0" dirty="0"/>
              <a:t> </a:t>
            </a:r>
            <a:r>
              <a:rPr lang="de-DE" b="0" dirty="0" err="1"/>
              <a:t>coils</a:t>
            </a:r>
            <a:r>
              <a:rPr lang="de-DE" b="0" dirty="0"/>
              <a:t>, </a:t>
            </a:r>
            <a:r>
              <a:rPr lang="de-DE" b="0" dirty="0" err="1"/>
              <a:t>no</a:t>
            </a:r>
            <a:r>
              <a:rPr lang="de-DE" b="0" dirty="0"/>
              <a:t> </a:t>
            </a:r>
            <a:r>
              <a:rPr lang="de-DE" b="0" dirty="0" err="1"/>
              <a:t>plasma</a:t>
            </a:r>
            <a:r>
              <a:rPr lang="de-DE" b="0" dirty="0"/>
              <a:t> </a:t>
            </a:r>
            <a:r>
              <a:rPr lang="de-DE" b="0" dirty="0" err="1"/>
              <a:t>current</a:t>
            </a:r>
            <a:endParaRPr lang="de-DE" b="0" dirty="0"/>
          </a:p>
          <a:p>
            <a:r>
              <a:rPr lang="de-DE" b="0" dirty="0" err="1"/>
              <a:t>one</a:t>
            </a:r>
            <a:r>
              <a:rPr lang="de-DE" b="0" dirty="0"/>
              <a:t> </a:t>
            </a:r>
            <a:r>
              <a:rPr lang="de-DE" b="0" dirty="0" err="1"/>
              <a:t>generation</a:t>
            </a:r>
            <a:r>
              <a:rPr lang="de-DE" b="0" dirty="0"/>
              <a:t> </a:t>
            </a:r>
            <a:r>
              <a:rPr lang="de-DE" b="0" dirty="0" err="1"/>
              <a:t>behind</a:t>
            </a:r>
            <a:r>
              <a:rPr lang="de-DE" b="0" dirty="0"/>
              <a:t>, but </a:t>
            </a:r>
            <a:r>
              <a:rPr lang="de-DE" b="0" dirty="0" err="1"/>
              <a:t>potentially</a:t>
            </a:r>
            <a:r>
              <a:rPr lang="de-DE" b="0" dirty="0"/>
              <a:t> </a:t>
            </a:r>
            <a:r>
              <a:rPr lang="de-DE" b="0" dirty="0" err="1"/>
              <a:t>the</a:t>
            </a:r>
            <a:r>
              <a:rPr lang="de-DE" b="0" dirty="0"/>
              <a:t> </a:t>
            </a:r>
            <a:r>
              <a:rPr lang="de-DE" b="0" dirty="0" err="1"/>
              <a:t>better</a:t>
            </a:r>
            <a:r>
              <a:rPr lang="de-DE" b="0" dirty="0"/>
              <a:t> </a:t>
            </a:r>
            <a:r>
              <a:rPr lang="de-DE" b="0" dirty="0" err="1"/>
              <a:t>solution</a:t>
            </a:r>
            <a:r>
              <a:rPr lang="de-DE" b="0" dirty="0"/>
              <a:t> </a:t>
            </a:r>
            <a:r>
              <a:rPr lang="de-DE" b="0" dirty="0" err="1"/>
              <a:t>for</a:t>
            </a:r>
            <a:r>
              <a:rPr lang="de-DE" b="0" dirty="0"/>
              <a:t> a </a:t>
            </a:r>
            <a:r>
              <a:rPr lang="de-DE" b="0" dirty="0" err="1"/>
              <a:t>reactor</a:t>
            </a:r>
            <a:endParaRPr lang="de-DE" b="0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74141" y="2484275"/>
            <a:ext cx="5876525" cy="4256943"/>
            <a:chOff x="74141" y="2081503"/>
            <a:chExt cx="5876525" cy="4256943"/>
          </a:xfrm>
        </p:grpSpPr>
        <p:pic>
          <p:nvPicPr>
            <p:cNvPr id="6" name="Picture 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41" y="2081503"/>
              <a:ext cx="5876525" cy="42569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4242486" y="2388973"/>
              <a:ext cx="1647568" cy="92333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de-DE" dirty="0" err="1"/>
                <a:t>central</a:t>
              </a:r>
              <a:r>
                <a:rPr lang="de-DE" dirty="0"/>
                <a:t> </a:t>
              </a:r>
              <a:r>
                <a:rPr lang="de-DE" dirty="0" err="1"/>
                <a:t>solenoid</a:t>
              </a:r>
              <a:r>
                <a:rPr lang="de-DE" dirty="0"/>
                <a:t> (</a:t>
              </a:r>
              <a:r>
                <a:rPr lang="de-DE" dirty="0" err="1"/>
                <a:t>transformer</a:t>
              </a:r>
              <a:r>
                <a:rPr lang="de-DE" dirty="0"/>
                <a:t>)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188058" y="4409876"/>
              <a:ext cx="1383075" cy="830997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de-DE" sz="2400" dirty="0" err="1"/>
                <a:t>toroidal</a:t>
              </a:r>
              <a:r>
                <a:rPr lang="de-DE" sz="2400" dirty="0"/>
                <a:t> </a:t>
              </a:r>
              <a:r>
                <a:rPr lang="de-DE" sz="2400" dirty="0" err="1"/>
                <a:t>field</a:t>
              </a:r>
              <a:r>
                <a:rPr lang="de-DE" sz="2400" dirty="0"/>
                <a:t> </a:t>
              </a:r>
              <a:r>
                <a:rPr lang="de-DE" sz="2400" dirty="0" err="1"/>
                <a:t>coil</a:t>
              </a:r>
              <a:endParaRPr lang="en-US" sz="24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696715" y="5931464"/>
              <a:ext cx="1647568" cy="369332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de-DE" dirty="0" err="1"/>
                <a:t>plasma</a:t>
              </a:r>
              <a:r>
                <a:rPr lang="de-DE" dirty="0"/>
                <a:t> </a:t>
              </a:r>
              <a:r>
                <a:rPr lang="de-DE" dirty="0" err="1"/>
                <a:t>current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79425" y="5962480"/>
              <a:ext cx="1938087" cy="369332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de-DE" dirty="0" err="1"/>
                <a:t>magnetic</a:t>
              </a:r>
              <a:r>
                <a:rPr lang="de-DE" dirty="0"/>
                <a:t> </a:t>
              </a:r>
              <a:r>
                <a:rPr lang="de-DE" dirty="0" err="1"/>
                <a:t>field</a:t>
              </a:r>
              <a:r>
                <a:rPr lang="de-DE" dirty="0"/>
                <a:t> </a:t>
              </a:r>
              <a:r>
                <a:rPr lang="de-DE" dirty="0" err="1"/>
                <a:t>line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027714" y="5263361"/>
              <a:ext cx="1543420" cy="646331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de-DE" dirty="0" err="1"/>
                <a:t>vertical</a:t>
              </a:r>
              <a:r>
                <a:rPr lang="de-DE" dirty="0"/>
                <a:t> </a:t>
              </a:r>
              <a:r>
                <a:rPr lang="de-DE" dirty="0" err="1"/>
                <a:t>field</a:t>
              </a:r>
              <a:r>
                <a:rPr lang="de-DE" dirty="0"/>
                <a:t> </a:t>
              </a:r>
              <a:r>
                <a:rPr lang="de-DE" dirty="0" err="1"/>
                <a:t>coil</a:t>
              </a:r>
              <a:endParaRPr lang="en-US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310183" y="2921766"/>
            <a:ext cx="5833505" cy="3575384"/>
            <a:chOff x="6310183" y="2312162"/>
            <a:chExt cx="5833505" cy="3575384"/>
          </a:xfrm>
        </p:grpSpPr>
        <p:pic>
          <p:nvPicPr>
            <p:cNvPr id="7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0183" y="2312162"/>
              <a:ext cx="5833505" cy="35637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10896013" y="4432364"/>
              <a:ext cx="1219789" cy="70788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de-DE" sz="2000" dirty="0" err="1"/>
                <a:t>toroidal</a:t>
              </a:r>
              <a:r>
                <a:rPr lang="de-DE" sz="2000" dirty="0"/>
                <a:t> </a:t>
              </a:r>
              <a:r>
                <a:rPr lang="de-DE" sz="2000" dirty="0" err="1"/>
                <a:t>field</a:t>
              </a:r>
              <a:r>
                <a:rPr lang="de-DE" sz="2000" dirty="0"/>
                <a:t> </a:t>
              </a:r>
              <a:r>
                <a:rPr lang="de-DE" sz="2000" dirty="0" err="1"/>
                <a:t>coil</a:t>
              </a:r>
              <a:endParaRPr lang="en-US" sz="20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472840" y="5179660"/>
              <a:ext cx="1381704" cy="70788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de-DE" sz="2000" dirty="0" err="1"/>
                <a:t>helical</a:t>
              </a:r>
              <a:r>
                <a:rPr lang="de-DE" sz="2000" dirty="0"/>
                <a:t> </a:t>
              </a:r>
              <a:r>
                <a:rPr lang="de-DE" sz="2000" dirty="0" err="1"/>
                <a:t>field</a:t>
              </a:r>
              <a:r>
                <a:rPr lang="de-DE" sz="2000" dirty="0"/>
                <a:t> </a:t>
              </a:r>
              <a:r>
                <a:rPr lang="de-DE" sz="2000" dirty="0" err="1"/>
                <a:t>coil</a:t>
              </a:r>
              <a:endParaRPr lang="en-US" sz="20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443023" y="5467536"/>
              <a:ext cx="1416461" cy="369332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de-DE" dirty="0" err="1"/>
                <a:t>coil</a:t>
              </a:r>
              <a:r>
                <a:rPr lang="de-DE" dirty="0"/>
                <a:t> </a:t>
              </a:r>
              <a:r>
                <a:rPr lang="de-DE" dirty="0" err="1"/>
                <a:t>current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86235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Magnetic</a:t>
            </a:r>
            <a:r>
              <a:rPr lang="de-DE" dirty="0"/>
              <a:t> </a:t>
            </a:r>
            <a:r>
              <a:rPr lang="de-DE" dirty="0" err="1"/>
              <a:t>container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charged</a:t>
            </a:r>
            <a:r>
              <a:rPr lang="de-DE" dirty="0"/>
              <a:t> </a:t>
            </a:r>
            <a:r>
              <a:rPr lang="de-DE" dirty="0" err="1"/>
              <a:t>particles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DPG SKM21 -  28.9.2021 – Thomas </a:t>
            </a:r>
            <a:r>
              <a:rPr lang="en-US" dirty="0" err="1"/>
              <a:t>Pütterich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7</a:t>
            </a:fld>
            <a:endParaRPr lang="de-DE" dirty="0"/>
          </a:p>
        </p:txBody>
      </p:sp>
      <p:grpSp>
        <p:nvGrpSpPr>
          <p:cNvPr id="20" name="Group 19"/>
          <p:cNvGrpSpPr/>
          <p:nvPr/>
        </p:nvGrpSpPr>
        <p:grpSpPr>
          <a:xfrm>
            <a:off x="260122" y="1034933"/>
            <a:ext cx="3585105" cy="2243440"/>
            <a:chOff x="224533" y="1940350"/>
            <a:chExt cx="3585105" cy="2243440"/>
          </a:xfrm>
        </p:grpSpPr>
        <p:sp>
          <p:nvSpPr>
            <p:cNvPr id="13" name="Textfeld 12"/>
            <p:cNvSpPr txBox="1"/>
            <p:nvPr/>
          </p:nvSpPr>
          <p:spPr>
            <a:xfrm>
              <a:off x="649370" y="3845236"/>
              <a:ext cx="192713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Magnetic</a:t>
              </a:r>
              <a:r>
                <a:rPr lang="de-DE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field</a:t>
              </a:r>
              <a:r>
                <a:rPr lang="de-DE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lines</a:t>
              </a:r>
              <a:endParaRPr lang="de-DE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533" y="1940350"/>
              <a:ext cx="3585105" cy="1819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2500962" y="3469038"/>
            <a:ext cx="4458213" cy="2830484"/>
            <a:chOff x="4307200" y="3460886"/>
            <a:chExt cx="4458213" cy="2830484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7200" y="3460886"/>
              <a:ext cx="4458213" cy="2830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feld 13"/>
            <p:cNvSpPr txBox="1"/>
            <p:nvPr/>
          </p:nvSpPr>
          <p:spPr>
            <a:xfrm>
              <a:off x="4853813" y="5887851"/>
              <a:ext cx="226183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dirty="0"/>
                <a:t>                 </a:t>
              </a:r>
              <a:r>
                <a:rPr lang="de-DE" dirty="0" err="1"/>
                <a:t>flux</a:t>
              </a:r>
              <a:r>
                <a:rPr lang="de-DE" dirty="0"/>
                <a:t> </a:t>
              </a:r>
              <a:r>
                <a:rPr lang="de-DE" dirty="0" err="1"/>
                <a:t>surfaces</a:t>
              </a:r>
              <a:endParaRPr lang="de-DE" dirty="0"/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5161009" y="5369149"/>
              <a:ext cx="223280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dirty="0" err="1">
                  <a:latin typeface="Arial" panose="020B0604020202020204" pitchFamily="34" charset="0"/>
                  <a:cs typeface="Arial" panose="020B0604020202020204" pitchFamily="34" charset="0"/>
                </a:rPr>
                <a:t>magnetic</a:t>
              </a:r>
              <a:r>
                <a:rPr lang="de-DE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dirty="0" err="1">
                  <a:latin typeface="Arial" panose="020B0604020202020204" pitchFamily="34" charset="0"/>
                  <a:cs typeface="Arial" panose="020B0604020202020204" pitchFamily="34" charset="0"/>
                </a:rPr>
                <a:t>field</a:t>
              </a:r>
              <a:r>
                <a:rPr lang="de-DE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dirty="0" err="1">
                  <a:latin typeface="Arial" panose="020B0604020202020204" pitchFamily="34" charset="0"/>
                  <a:cs typeface="Arial" panose="020B0604020202020204" pitchFamily="34" charset="0"/>
                </a:rPr>
                <a:t>lines</a:t>
              </a:r>
              <a:endParaRPr lang="de-D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" r="49759"/>
          <a:stretch/>
        </p:blipFill>
        <p:spPr bwMode="auto">
          <a:xfrm>
            <a:off x="7463911" y="944385"/>
            <a:ext cx="4728089" cy="5125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ontent Placeholder 1"/>
          <p:cNvSpPr txBox="1">
            <a:spLocks/>
          </p:cNvSpPr>
          <p:nvPr/>
        </p:nvSpPr>
        <p:spPr>
          <a:xfrm>
            <a:off x="8917545" y="6142453"/>
            <a:ext cx="2523342" cy="4938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4625" indent="-174625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47675" indent="-2730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22300" indent="-174625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08038" indent="-185738" algn="l" defTabSz="80803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82663" indent="-174625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ASDEX Upgrade</a:t>
            </a:r>
            <a:endParaRPr lang="de-DE" sz="2000" dirty="0"/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445483" y="5284703"/>
            <a:ext cx="3429649" cy="9780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4625" indent="-174625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47675" indent="-2730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22300" indent="-174625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08038" indent="-185738" algn="l" defTabSz="80803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82663" indent="-174625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const. pressure </a:t>
            </a:r>
          </a:p>
          <a:p>
            <a:pPr marL="0" indent="0">
              <a:buNone/>
            </a:pPr>
            <a:r>
              <a:rPr lang="en-US" sz="2000" dirty="0"/>
              <a:t>(and T) on flux surfaces</a:t>
            </a:r>
          </a:p>
          <a:p>
            <a:pPr marL="0" indent="0">
              <a:buFont typeface="Arial" pitchFamily="34" charset="0"/>
              <a:buNone/>
            </a:pPr>
            <a:endParaRPr lang="de-DE" sz="2000" dirty="0"/>
          </a:p>
        </p:txBody>
      </p:sp>
      <p:sp>
        <p:nvSpPr>
          <p:cNvPr id="12" name="Textfeld 11"/>
          <p:cNvSpPr txBox="1"/>
          <p:nvPr/>
        </p:nvSpPr>
        <p:spPr>
          <a:xfrm>
            <a:off x="3484674" y="978105"/>
            <a:ext cx="2698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Charged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particles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bound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magnetic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field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lines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122110" y="1127820"/>
            <a:ext cx="6515515" cy="4929651"/>
            <a:chOff x="2409360" y="1162275"/>
            <a:chExt cx="6515515" cy="4929651"/>
          </a:xfrm>
        </p:grpSpPr>
        <p:pic>
          <p:nvPicPr>
            <p:cNvPr id="21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9360" y="1204774"/>
              <a:ext cx="6515515" cy="4887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6993552" y="1162275"/>
              <a:ext cx="17056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solidFill>
                    <a:schemeClr val="bg1"/>
                  </a:solidFill>
                </a:rPr>
                <a:t>ASDEX Upgrade (</a:t>
              </a:r>
              <a:r>
                <a:rPr lang="de-DE" dirty="0" err="1">
                  <a:solidFill>
                    <a:schemeClr val="bg1"/>
                  </a:solidFill>
                </a:rPr>
                <a:t>video</a:t>
              </a:r>
              <a:r>
                <a:rPr lang="de-DE" dirty="0">
                  <a:solidFill>
                    <a:schemeClr val="bg1"/>
                  </a:solidFill>
                </a:rPr>
                <a:t> </a:t>
              </a:r>
              <a:r>
                <a:rPr lang="de-DE" dirty="0" err="1">
                  <a:solidFill>
                    <a:schemeClr val="bg1"/>
                  </a:solidFill>
                </a:rPr>
                <a:t>camera</a:t>
              </a:r>
              <a:r>
                <a:rPr lang="de-DE" dirty="0">
                  <a:solidFill>
                    <a:schemeClr val="bg1"/>
                  </a:solidFill>
                </a:rPr>
                <a:t>)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3101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Step-ladder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tokamak</a:t>
            </a:r>
            <a:r>
              <a:rPr lang="de-DE" dirty="0"/>
              <a:t> </a:t>
            </a:r>
            <a:r>
              <a:rPr lang="de-DE" dirty="0" err="1"/>
              <a:t>experiments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DPG SKM21 -  28.9.2021 – Thomas </a:t>
            </a:r>
            <a:r>
              <a:rPr lang="en-US" dirty="0" err="1"/>
              <a:t>Pütterich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8</a:t>
            </a:fld>
            <a:endParaRPr lang="de-DE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381" y="1971663"/>
            <a:ext cx="1909762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520168" y="4033826"/>
            <a:ext cx="2246313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5129" tIns="52564" rIns="105129" bIns="52564">
            <a:spAutoFit/>
          </a:bodyPr>
          <a:lstStyle>
            <a:lvl1pPr marL="342900" indent="-342900"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de-DE" sz="2000" b="1" i="1">
                <a:solidFill>
                  <a:srgbClr val="0000FF"/>
                </a:solidFill>
                <a:latin typeface="Arial" charset="0"/>
              </a:rPr>
              <a:t>JET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de-DE" sz="1800" i="1">
                <a:latin typeface="Arial" charset="0"/>
              </a:rPr>
              <a:t>6 m 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de-DE" sz="1800" i="1">
                <a:latin typeface="Arial" charset="0"/>
              </a:rPr>
              <a:t>80 m</a:t>
            </a:r>
            <a:r>
              <a:rPr lang="en-GB" altLang="de-DE" sz="1800" i="1" baseline="30000">
                <a:latin typeface="Arial" charset="0"/>
              </a:rPr>
              <a:t>3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de-DE" sz="1800" i="1">
                <a:latin typeface="Arial" charset="0"/>
              </a:rPr>
              <a:t>~ 16 MW</a:t>
            </a:r>
            <a:r>
              <a:rPr lang="en-GB" altLang="de-DE" sz="1800" i="1" baseline="-25000">
                <a:latin typeface="Arial" charset="0"/>
              </a:rPr>
              <a:t>th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de-DE" sz="1800" i="1">
                <a:latin typeface="Arial" charset="0"/>
              </a:rPr>
              <a:t>(D-T)</a:t>
            </a:r>
            <a:endParaRPr lang="en-GB" altLang="de-DE" sz="1800" i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7072868" y="4030651"/>
            <a:ext cx="2359025" cy="173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5129" tIns="52564" rIns="105129" bIns="52564">
            <a:spAutoFit/>
          </a:bodyPr>
          <a:lstStyle>
            <a:lvl1pPr marL="342900" indent="-342900"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de-DE" sz="2000" b="1" i="1">
                <a:solidFill>
                  <a:srgbClr val="0000FF"/>
                </a:solidFill>
                <a:latin typeface="Arial" charset="0"/>
              </a:rPr>
              <a:t>ITER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de-DE" sz="1800" i="1">
                <a:latin typeface="Arial" charset="0"/>
              </a:rPr>
              <a:t>12 m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de-DE" sz="1800" i="1">
                <a:latin typeface="Arial" charset="0"/>
              </a:rPr>
              <a:t>800 m</a:t>
            </a:r>
            <a:r>
              <a:rPr lang="en-GB" altLang="de-DE" sz="1800" i="1" baseline="30000">
                <a:latin typeface="Arial" charset="0"/>
              </a:rPr>
              <a:t>3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de-DE" sz="1800" i="1">
                <a:latin typeface="Arial" charset="0"/>
              </a:rPr>
              <a:t>~ 500 MW</a:t>
            </a:r>
            <a:r>
              <a:rPr lang="en-GB" altLang="de-DE" sz="1800" i="1" baseline="-25000">
                <a:latin typeface="Arial" charset="0"/>
              </a:rPr>
              <a:t>th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de-DE" sz="1800" i="1">
                <a:latin typeface="Arial" charset="0"/>
              </a:rPr>
              <a:t>(D-T)</a:t>
            </a:r>
          </a:p>
        </p:txBody>
      </p:sp>
      <p:sp>
        <p:nvSpPr>
          <p:cNvPr id="9" name="Freeform 6"/>
          <p:cNvSpPr>
            <a:spLocks/>
          </p:cNvSpPr>
          <p:nvPr/>
        </p:nvSpPr>
        <p:spPr bwMode="auto">
          <a:xfrm>
            <a:off x="8438118" y="1563676"/>
            <a:ext cx="600075" cy="230187"/>
          </a:xfrm>
          <a:custGeom>
            <a:avLst/>
            <a:gdLst>
              <a:gd name="T0" fmla="*/ 2147483647 w 378"/>
              <a:gd name="T1" fmla="*/ 2147483647 h 145"/>
              <a:gd name="T2" fmla="*/ 2147483647 w 378"/>
              <a:gd name="T3" fmla="*/ 2147483647 h 145"/>
              <a:gd name="T4" fmla="*/ 2147483647 w 378"/>
              <a:gd name="T5" fmla="*/ 2147483647 h 145"/>
              <a:gd name="T6" fmla="*/ 2147483647 w 378"/>
              <a:gd name="T7" fmla="*/ 2147483647 h 145"/>
              <a:gd name="T8" fmla="*/ 2147483647 w 378"/>
              <a:gd name="T9" fmla="*/ 2147483647 h 145"/>
              <a:gd name="T10" fmla="*/ 2147483647 w 378"/>
              <a:gd name="T11" fmla="*/ 2147483647 h 145"/>
              <a:gd name="T12" fmla="*/ 2147483647 w 378"/>
              <a:gd name="T13" fmla="*/ 2147483647 h 145"/>
              <a:gd name="T14" fmla="*/ 0 w 378"/>
              <a:gd name="T15" fmla="*/ 2147483647 h 145"/>
              <a:gd name="T16" fmla="*/ 2147483647 w 378"/>
              <a:gd name="T17" fmla="*/ 2147483647 h 145"/>
              <a:gd name="T18" fmla="*/ 2147483647 w 378"/>
              <a:gd name="T19" fmla="*/ 2147483647 h 145"/>
              <a:gd name="T20" fmla="*/ 2147483647 w 378"/>
              <a:gd name="T21" fmla="*/ 2147483647 h 145"/>
              <a:gd name="T22" fmla="*/ 2147483647 w 378"/>
              <a:gd name="T23" fmla="*/ 2147483647 h 145"/>
              <a:gd name="T24" fmla="*/ 2147483647 w 378"/>
              <a:gd name="T25" fmla="*/ 2147483647 h 145"/>
              <a:gd name="T26" fmla="*/ 2147483647 w 378"/>
              <a:gd name="T27" fmla="*/ 2147483647 h 145"/>
              <a:gd name="T28" fmla="*/ 2147483647 w 378"/>
              <a:gd name="T29" fmla="*/ 2147483647 h 145"/>
              <a:gd name="T30" fmla="*/ 2147483647 w 378"/>
              <a:gd name="T31" fmla="*/ 2147483647 h 145"/>
              <a:gd name="T32" fmla="*/ 2147483647 w 378"/>
              <a:gd name="T33" fmla="*/ 2147483647 h 145"/>
              <a:gd name="T34" fmla="*/ 2147483647 w 378"/>
              <a:gd name="T35" fmla="*/ 2147483647 h 145"/>
              <a:gd name="T36" fmla="*/ 2147483647 w 378"/>
              <a:gd name="T37" fmla="*/ 2147483647 h 145"/>
              <a:gd name="T38" fmla="*/ 2147483647 w 378"/>
              <a:gd name="T39" fmla="*/ 2147483647 h 145"/>
              <a:gd name="T40" fmla="*/ 2147483647 w 378"/>
              <a:gd name="T41" fmla="*/ 2147483647 h 145"/>
              <a:gd name="T42" fmla="*/ 2147483647 w 378"/>
              <a:gd name="T43" fmla="*/ 2147483647 h 145"/>
              <a:gd name="T44" fmla="*/ 2147483647 w 378"/>
              <a:gd name="T45" fmla="*/ 2147483647 h 145"/>
              <a:gd name="T46" fmla="*/ 2147483647 w 378"/>
              <a:gd name="T47" fmla="*/ 2147483647 h 145"/>
              <a:gd name="T48" fmla="*/ 2147483647 w 378"/>
              <a:gd name="T49" fmla="*/ 2147483647 h 145"/>
              <a:gd name="T50" fmla="*/ 2147483647 w 378"/>
              <a:gd name="T51" fmla="*/ 2147483647 h 145"/>
              <a:gd name="T52" fmla="*/ 2147483647 w 378"/>
              <a:gd name="T53" fmla="*/ 2147483647 h 145"/>
              <a:gd name="T54" fmla="*/ 2147483647 w 378"/>
              <a:gd name="T55" fmla="*/ 2147483647 h 145"/>
              <a:gd name="T56" fmla="*/ 2147483647 w 378"/>
              <a:gd name="T57" fmla="*/ 2147483647 h 145"/>
              <a:gd name="T58" fmla="*/ 2147483647 w 378"/>
              <a:gd name="T59" fmla="*/ 2147483647 h 145"/>
              <a:gd name="T60" fmla="*/ 2147483647 w 378"/>
              <a:gd name="T61" fmla="*/ 2147483647 h 145"/>
              <a:gd name="T62" fmla="*/ 2147483647 w 378"/>
              <a:gd name="T63" fmla="*/ 2147483647 h 145"/>
              <a:gd name="T64" fmla="*/ 2147483647 w 378"/>
              <a:gd name="T65" fmla="*/ 2147483647 h 145"/>
              <a:gd name="T66" fmla="*/ 2147483647 w 378"/>
              <a:gd name="T67" fmla="*/ 2147483647 h 145"/>
              <a:gd name="T68" fmla="*/ 2147483647 w 378"/>
              <a:gd name="T69" fmla="*/ 2147483647 h 145"/>
              <a:gd name="T70" fmla="*/ 2147483647 w 378"/>
              <a:gd name="T71" fmla="*/ 2147483647 h 145"/>
              <a:gd name="T72" fmla="*/ 2147483647 w 378"/>
              <a:gd name="T73" fmla="*/ 2147483647 h 145"/>
              <a:gd name="T74" fmla="*/ 2147483647 w 378"/>
              <a:gd name="T75" fmla="*/ 2147483647 h 145"/>
              <a:gd name="T76" fmla="*/ 2147483647 w 378"/>
              <a:gd name="T77" fmla="*/ 2147483647 h 145"/>
              <a:gd name="T78" fmla="*/ 2147483647 w 378"/>
              <a:gd name="T79" fmla="*/ 2147483647 h 145"/>
              <a:gd name="T80" fmla="*/ 2147483647 w 378"/>
              <a:gd name="T81" fmla="*/ 2147483647 h 145"/>
              <a:gd name="T82" fmla="*/ 2147483647 w 378"/>
              <a:gd name="T83" fmla="*/ 2147483647 h 145"/>
              <a:gd name="T84" fmla="*/ 2147483647 w 378"/>
              <a:gd name="T85" fmla="*/ 2147483647 h 145"/>
              <a:gd name="T86" fmla="*/ 2147483647 w 378"/>
              <a:gd name="T87" fmla="*/ 0 h 14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378" h="145">
                <a:moveTo>
                  <a:pt x="80" y="0"/>
                </a:moveTo>
                <a:lnTo>
                  <a:pt x="80" y="3"/>
                </a:lnTo>
                <a:lnTo>
                  <a:pt x="66" y="3"/>
                </a:lnTo>
                <a:lnTo>
                  <a:pt x="66" y="6"/>
                </a:lnTo>
                <a:lnTo>
                  <a:pt x="40" y="19"/>
                </a:lnTo>
                <a:lnTo>
                  <a:pt x="40" y="26"/>
                </a:lnTo>
                <a:lnTo>
                  <a:pt x="26" y="35"/>
                </a:lnTo>
                <a:lnTo>
                  <a:pt x="26" y="42"/>
                </a:lnTo>
                <a:lnTo>
                  <a:pt x="15" y="48"/>
                </a:lnTo>
                <a:lnTo>
                  <a:pt x="15" y="58"/>
                </a:lnTo>
                <a:lnTo>
                  <a:pt x="11" y="58"/>
                </a:lnTo>
                <a:lnTo>
                  <a:pt x="11" y="64"/>
                </a:lnTo>
                <a:lnTo>
                  <a:pt x="7" y="64"/>
                </a:lnTo>
                <a:lnTo>
                  <a:pt x="4" y="81"/>
                </a:lnTo>
                <a:lnTo>
                  <a:pt x="0" y="81"/>
                </a:lnTo>
                <a:lnTo>
                  <a:pt x="0" y="87"/>
                </a:lnTo>
                <a:lnTo>
                  <a:pt x="11" y="87"/>
                </a:lnTo>
                <a:lnTo>
                  <a:pt x="11" y="90"/>
                </a:lnTo>
                <a:lnTo>
                  <a:pt x="29" y="90"/>
                </a:lnTo>
                <a:lnTo>
                  <a:pt x="29" y="94"/>
                </a:lnTo>
                <a:lnTo>
                  <a:pt x="62" y="97"/>
                </a:lnTo>
                <a:lnTo>
                  <a:pt x="62" y="100"/>
                </a:lnTo>
                <a:lnTo>
                  <a:pt x="77" y="100"/>
                </a:lnTo>
                <a:lnTo>
                  <a:pt x="77" y="103"/>
                </a:lnTo>
                <a:lnTo>
                  <a:pt x="109" y="106"/>
                </a:lnTo>
                <a:lnTo>
                  <a:pt x="109" y="110"/>
                </a:lnTo>
                <a:lnTo>
                  <a:pt x="142" y="113"/>
                </a:lnTo>
                <a:lnTo>
                  <a:pt x="142" y="116"/>
                </a:lnTo>
                <a:lnTo>
                  <a:pt x="175" y="119"/>
                </a:lnTo>
                <a:lnTo>
                  <a:pt x="175" y="123"/>
                </a:lnTo>
                <a:lnTo>
                  <a:pt x="189" y="123"/>
                </a:lnTo>
                <a:lnTo>
                  <a:pt x="189" y="126"/>
                </a:lnTo>
                <a:lnTo>
                  <a:pt x="222" y="129"/>
                </a:lnTo>
                <a:lnTo>
                  <a:pt x="222" y="132"/>
                </a:lnTo>
                <a:lnTo>
                  <a:pt x="255" y="135"/>
                </a:lnTo>
                <a:lnTo>
                  <a:pt x="255" y="139"/>
                </a:lnTo>
                <a:lnTo>
                  <a:pt x="269" y="139"/>
                </a:lnTo>
                <a:lnTo>
                  <a:pt x="269" y="142"/>
                </a:lnTo>
                <a:lnTo>
                  <a:pt x="284" y="142"/>
                </a:lnTo>
                <a:lnTo>
                  <a:pt x="284" y="145"/>
                </a:lnTo>
                <a:lnTo>
                  <a:pt x="291" y="145"/>
                </a:lnTo>
                <a:lnTo>
                  <a:pt x="291" y="139"/>
                </a:lnTo>
                <a:lnTo>
                  <a:pt x="295" y="139"/>
                </a:lnTo>
                <a:lnTo>
                  <a:pt x="295" y="132"/>
                </a:lnTo>
                <a:lnTo>
                  <a:pt x="298" y="132"/>
                </a:lnTo>
                <a:lnTo>
                  <a:pt x="302" y="116"/>
                </a:lnTo>
                <a:lnTo>
                  <a:pt x="309" y="113"/>
                </a:lnTo>
                <a:lnTo>
                  <a:pt x="309" y="106"/>
                </a:lnTo>
                <a:lnTo>
                  <a:pt x="320" y="100"/>
                </a:lnTo>
                <a:lnTo>
                  <a:pt x="320" y="94"/>
                </a:lnTo>
                <a:lnTo>
                  <a:pt x="328" y="90"/>
                </a:lnTo>
                <a:lnTo>
                  <a:pt x="328" y="84"/>
                </a:lnTo>
                <a:lnTo>
                  <a:pt x="338" y="84"/>
                </a:lnTo>
                <a:lnTo>
                  <a:pt x="338" y="81"/>
                </a:lnTo>
                <a:lnTo>
                  <a:pt x="353" y="74"/>
                </a:lnTo>
                <a:lnTo>
                  <a:pt x="360" y="74"/>
                </a:lnTo>
                <a:lnTo>
                  <a:pt x="360" y="71"/>
                </a:lnTo>
                <a:lnTo>
                  <a:pt x="378" y="71"/>
                </a:lnTo>
                <a:lnTo>
                  <a:pt x="378" y="68"/>
                </a:lnTo>
                <a:lnTo>
                  <a:pt x="364" y="68"/>
                </a:lnTo>
                <a:lnTo>
                  <a:pt x="364" y="64"/>
                </a:lnTo>
                <a:lnTo>
                  <a:pt x="349" y="64"/>
                </a:lnTo>
                <a:lnTo>
                  <a:pt x="349" y="61"/>
                </a:lnTo>
                <a:lnTo>
                  <a:pt x="324" y="58"/>
                </a:lnTo>
                <a:lnTo>
                  <a:pt x="324" y="55"/>
                </a:lnTo>
                <a:lnTo>
                  <a:pt x="309" y="55"/>
                </a:lnTo>
                <a:lnTo>
                  <a:pt x="309" y="52"/>
                </a:lnTo>
                <a:lnTo>
                  <a:pt x="284" y="48"/>
                </a:lnTo>
                <a:lnTo>
                  <a:pt x="284" y="45"/>
                </a:lnTo>
                <a:lnTo>
                  <a:pt x="269" y="45"/>
                </a:lnTo>
                <a:lnTo>
                  <a:pt x="269" y="42"/>
                </a:lnTo>
                <a:lnTo>
                  <a:pt x="244" y="39"/>
                </a:lnTo>
                <a:lnTo>
                  <a:pt x="244" y="35"/>
                </a:lnTo>
                <a:lnTo>
                  <a:pt x="218" y="32"/>
                </a:lnTo>
                <a:lnTo>
                  <a:pt x="218" y="29"/>
                </a:lnTo>
                <a:lnTo>
                  <a:pt x="204" y="29"/>
                </a:lnTo>
                <a:lnTo>
                  <a:pt x="204" y="26"/>
                </a:lnTo>
                <a:lnTo>
                  <a:pt x="178" y="23"/>
                </a:lnTo>
                <a:lnTo>
                  <a:pt x="178" y="19"/>
                </a:lnTo>
                <a:lnTo>
                  <a:pt x="164" y="19"/>
                </a:lnTo>
                <a:lnTo>
                  <a:pt x="164" y="16"/>
                </a:lnTo>
                <a:lnTo>
                  <a:pt x="138" y="13"/>
                </a:lnTo>
                <a:lnTo>
                  <a:pt x="138" y="10"/>
                </a:lnTo>
                <a:lnTo>
                  <a:pt x="124" y="10"/>
                </a:lnTo>
                <a:lnTo>
                  <a:pt x="124" y="6"/>
                </a:lnTo>
                <a:lnTo>
                  <a:pt x="98" y="3"/>
                </a:lnTo>
                <a:lnTo>
                  <a:pt x="98" y="0"/>
                </a:lnTo>
                <a:lnTo>
                  <a:pt x="8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Freeform 7"/>
          <p:cNvSpPr>
            <a:spLocks/>
          </p:cNvSpPr>
          <p:nvPr/>
        </p:nvSpPr>
        <p:spPr bwMode="auto">
          <a:xfrm>
            <a:off x="8415893" y="1697026"/>
            <a:ext cx="484188" cy="250825"/>
          </a:xfrm>
          <a:custGeom>
            <a:avLst/>
            <a:gdLst>
              <a:gd name="T0" fmla="*/ 2147483647 w 305"/>
              <a:gd name="T1" fmla="*/ 2147483647 h 158"/>
              <a:gd name="T2" fmla="*/ 2147483647 w 305"/>
              <a:gd name="T3" fmla="*/ 2147483647 h 158"/>
              <a:gd name="T4" fmla="*/ 2147483647 w 305"/>
              <a:gd name="T5" fmla="*/ 2147483647 h 158"/>
              <a:gd name="T6" fmla="*/ 0 w 305"/>
              <a:gd name="T7" fmla="*/ 2147483647 h 158"/>
              <a:gd name="T8" fmla="*/ 2147483647 w 305"/>
              <a:gd name="T9" fmla="*/ 2147483647 h 158"/>
              <a:gd name="T10" fmla="*/ 2147483647 w 305"/>
              <a:gd name="T11" fmla="*/ 2147483647 h 158"/>
              <a:gd name="T12" fmla="*/ 2147483647 w 305"/>
              <a:gd name="T13" fmla="*/ 2147483647 h 158"/>
              <a:gd name="T14" fmla="*/ 2147483647 w 305"/>
              <a:gd name="T15" fmla="*/ 2147483647 h 158"/>
              <a:gd name="T16" fmla="*/ 2147483647 w 305"/>
              <a:gd name="T17" fmla="*/ 2147483647 h 158"/>
              <a:gd name="T18" fmla="*/ 2147483647 w 305"/>
              <a:gd name="T19" fmla="*/ 2147483647 h 158"/>
              <a:gd name="T20" fmla="*/ 2147483647 w 305"/>
              <a:gd name="T21" fmla="*/ 2147483647 h 158"/>
              <a:gd name="T22" fmla="*/ 2147483647 w 305"/>
              <a:gd name="T23" fmla="*/ 2147483647 h 158"/>
              <a:gd name="T24" fmla="*/ 2147483647 w 305"/>
              <a:gd name="T25" fmla="*/ 2147483647 h 158"/>
              <a:gd name="T26" fmla="*/ 2147483647 w 305"/>
              <a:gd name="T27" fmla="*/ 2147483647 h 158"/>
              <a:gd name="T28" fmla="*/ 2147483647 w 305"/>
              <a:gd name="T29" fmla="*/ 2147483647 h 158"/>
              <a:gd name="T30" fmla="*/ 2147483647 w 305"/>
              <a:gd name="T31" fmla="*/ 2147483647 h 158"/>
              <a:gd name="T32" fmla="*/ 2147483647 w 305"/>
              <a:gd name="T33" fmla="*/ 2147483647 h 158"/>
              <a:gd name="T34" fmla="*/ 2147483647 w 305"/>
              <a:gd name="T35" fmla="*/ 2147483647 h 158"/>
              <a:gd name="T36" fmla="*/ 2147483647 w 305"/>
              <a:gd name="T37" fmla="*/ 2147483647 h 158"/>
              <a:gd name="T38" fmla="*/ 2147483647 w 305"/>
              <a:gd name="T39" fmla="*/ 2147483647 h 158"/>
              <a:gd name="T40" fmla="*/ 2147483647 w 305"/>
              <a:gd name="T41" fmla="*/ 2147483647 h 158"/>
              <a:gd name="T42" fmla="*/ 2147483647 w 305"/>
              <a:gd name="T43" fmla="*/ 2147483647 h 158"/>
              <a:gd name="T44" fmla="*/ 2147483647 w 305"/>
              <a:gd name="T45" fmla="*/ 2147483647 h 158"/>
              <a:gd name="T46" fmla="*/ 2147483647 w 305"/>
              <a:gd name="T47" fmla="*/ 2147483647 h 158"/>
              <a:gd name="T48" fmla="*/ 2147483647 w 305"/>
              <a:gd name="T49" fmla="*/ 2147483647 h 158"/>
              <a:gd name="T50" fmla="*/ 2147483647 w 305"/>
              <a:gd name="T51" fmla="*/ 2147483647 h 158"/>
              <a:gd name="T52" fmla="*/ 2147483647 w 305"/>
              <a:gd name="T53" fmla="*/ 2147483647 h 158"/>
              <a:gd name="T54" fmla="*/ 2147483647 w 305"/>
              <a:gd name="T55" fmla="*/ 2147483647 h 158"/>
              <a:gd name="T56" fmla="*/ 2147483647 w 305"/>
              <a:gd name="T57" fmla="*/ 2147483647 h 158"/>
              <a:gd name="T58" fmla="*/ 2147483647 w 305"/>
              <a:gd name="T59" fmla="*/ 2147483647 h 158"/>
              <a:gd name="T60" fmla="*/ 2147483647 w 305"/>
              <a:gd name="T61" fmla="*/ 2147483647 h 158"/>
              <a:gd name="T62" fmla="*/ 2147483647 w 305"/>
              <a:gd name="T63" fmla="*/ 2147483647 h 158"/>
              <a:gd name="T64" fmla="*/ 2147483647 w 305"/>
              <a:gd name="T65" fmla="*/ 2147483647 h 158"/>
              <a:gd name="T66" fmla="*/ 2147483647 w 305"/>
              <a:gd name="T67" fmla="*/ 0 h 158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305" h="158">
                <a:moveTo>
                  <a:pt x="14" y="0"/>
                </a:moveTo>
                <a:lnTo>
                  <a:pt x="14" y="3"/>
                </a:lnTo>
                <a:lnTo>
                  <a:pt x="11" y="3"/>
                </a:lnTo>
                <a:lnTo>
                  <a:pt x="11" y="19"/>
                </a:lnTo>
                <a:lnTo>
                  <a:pt x="7" y="19"/>
                </a:lnTo>
                <a:lnTo>
                  <a:pt x="3" y="42"/>
                </a:lnTo>
                <a:lnTo>
                  <a:pt x="0" y="42"/>
                </a:lnTo>
                <a:lnTo>
                  <a:pt x="0" y="71"/>
                </a:lnTo>
                <a:lnTo>
                  <a:pt x="3" y="71"/>
                </a:lnTo>
                <a:lnTo>
                  <a:pt x="3" y="90"/>
                </a:lnTo>
                <a:lnTo>
                  <a:pt x="29" y="93"/>
                </a:lnTo>
                <a:lnTo>
                  <a:pt x="29" y="97"/>
                </a:lnTo>
                <a:lnTo>
                  <a:pt x="54" y="100"/>
                </a:lnTo>
                <a:lnTo>
                  <a:pt x="54" y="103"/>
                </a:lnTo>
                <a:lnTo>
                  <a:pt x="69" y="103"/>
                </a:lnTo>
                <a:lnTo>
                  <a:pt x="69" y="106"/>
                </a:lnTo>
                <a:lnTo>
                  <a:pt x="94" y="110"/>
                </a:lnTo>
                <a:lnTo>
                  <a:pt x="94" y="113"/>
                </a:lnTo>
                <a:lnTo>
                  <a:pt x="109" y="113"/>
                </a:lnTo>
                <a:lnTo>
                  <a:pt x="109" y="116"/>
                </a:lnTo>
                <a:lnTo>
                  <a:pt x="134" y="119"/>
                </a:lnTo>
                <a:lnTo>
                  <a:pt x="134" y="122"/>
                </a:lnTo>
                <a:lnTo>
                  <a:pt x="149" y="122"/>
                </a:lnTo>
                <a:lnTo>
                  <a:pt x="149" y="126"/>
                </a:lnTo>
                <a:lnTo>
                  <a:pt x="174" y="129"/>
                </a:lnTo>
                <a:lnTo>
                  <a:pt x="174" y="132"/>
                </a:lnTo>
                <a:lnTo>
                  <a:pt x="200" y="135"/>
                </a:lnTo>
                <a:lnTo>
                  <a:pt x="200" y="139"/>
                </a:lnTo>
                <a:lnTo>
                  <a:pt x="214" y="139"/>
                </a:lnTo>
                <a:lnTo>
                  <a:pt x="214" y="142"/>
                </a:lnTo>
                <a:lnTo>
                  <a:pt x="240" y="145"/>
                </a:lnTo>
                <a:lnTo>
                  <a:pt x="240" y="148"/>
                </a:lnTo>
                <a:lnTo>
                  <a:pt x="254" y="148"/>
                </a:lnTo>
                <a:lnTo>
                  <a:pt x="254" y="152"/>
                </a:lnTo>
                <a:lnTo>
                  <a:pt x="280" y="155"/>
                </a:lnTo>
                <a:lnTo>
                  <a:pt x="280" y="158"/>
                </a:lnTo>
                <a:lnTo>
                  <a:pt x="294" y="158"/>
                </a:lnTo>
                <a:lnTo>
                  <a:pt x="294" y="135"/>
                </a:lnTo>
                <a:lnTo>
                  <a:pt x="291" y="135"/>
                </a:lnTo>
                <a:lnTo>
                  <a:pt x="291" y="103"/>
                </a:lnTo>
                <a:lnTo>
                  <a:pt x="294" y="103"/>
                </a:lnTo>
                <a:lnTo>
                  <a:pt x="298" y="68"/>
                </a:lnTo>
                <a:lnTo>
                  <a:pt x="302" y="68"/>
                </a:lnTo>
                <a:lnTo>
                  <a:pt x="302" y="61"/>
                </a:lnTo>
                <a:lnTo>
                  <a:pt x="305" y="61"/>
                </a:lnTo>
                <a:lnTo>
                  <a:pt x="305" y="58"/>
                </a:lnTo>
                <a:lnTo>
                  <a:pt x="298" y="58"/>
                </a:lnTo>
                <a:lnTo>
                  <a:pt x="298" y="55"/>
                </a:lnTo>
                <a:lnTo>
                  <a:pt x="283" y="55"/>
                </a:lnTo>
                <a:lnTo>
                  <a:pt x="283" y="51"/>
                </a:lnTo>
                <a:lnTo>
                  <a:pt x="251" y="48"/>
                </a:lnTo>
                <a:lnTo>
                  <a:pt x="251" y="45"/>
                </a:lnTo>
                <a:lnTo>
                  <a:pt x="218" y="42"/>
                </a:lnTo>
                <a:lnTo>
                  <a:pt x="218" y="39"/>
                </a:lnTo>
                <a:lnTo>
                  <a:pt x="203" y="39"/>
                </a:lnTo>
                <a:lnTo>
                  <a:pt x="203" y="35"/>
                </a:lnTo>
                <a:lnTo>
                  <a:pt x="171" y="32"/>
                </a:lnTo>
                <a:lnTo>
                  <a:pt x="171" y="29"/>
                </a:lnTo>
                <a:lnTo>
                  <a:pt x="138" y="26"/>
                </a:lnTo>
                <a:lnTo>
                  <a:pt x="138" y="22"/>
                </a:lnTo>
                <a:lnTo>
                  <a:pt x="105" y="19"/>
                </a:lnTo>
                <a:lnTo>
                  <a:pt x="105" y="16"/>
                </a:lnTo>
                <a:lnTo>
                  <a:pt x="91" y="16"/>
                </a:lnTo>
                <a:lnTo>
                  <a:pt x="91" y="13"/>
                </a:lnTo>
                <a:lnTo>
                  <a:pt x="58" y="10"/>
                </a:lnTo>
                <a:lnTo>
                  <a:pt x="58" y="6"/>
                </a:lnTo>
                <a:lnTo>
                  <a:pt x="25" y="3"/>
                </a:lnTo>
                <a:lnTo>
                  <a:pt x="25" y="0"/>
                </a:lnTo>
                <a:lnTo>
                  <a:pt x="1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1" name="Picture 8" descr="Iter_vert_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881" y="1108063"/>
            <a:ext cx="3359150" cy="296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69850" y="4384663"/>
            <a:ext cx="1851789" cy="1089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de-DE" sz="1800" b="1" dirty="0">
                <a:latin typeface="Arial" charset="0"/>
              </a:rPr>
              <a:t>diameter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de-DE" sz="1800" b="1" dirty="0">
                <a:latin typeface="Arial" charset="0"/>
              </a:rPr>
              <a:t>plasma volume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de-DE" sz="1800" b="1" dirty="0">
                <a:latin typeface="Arial" charset="0"/>
              </a:rPr>
              <a:t>fusion power</a:t>
            </a: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2308247" y="4033826"/>
            <a:ext cx="2246313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5129" tIns="52564" rIns="105129" bIns="52564">
            <a:spAutoFit/>
          </a:bodyPr>
          <a:lstStyle>
            <a:lvl1pPr marL="342900" indent="-342900"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de-DE" sz="2000" b="1" i="1" dirty="0">
                <a:solidFill>
                  <a:srgbClr val="0000FF"/>
                </a:solidFill>
                <a:latin typeface="Arial" charset="0"/>
              </a:rPr>
              <a:t>ASDEX Upgrade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de-DE" sz="1800" i="1" dirty="0">
                <a:latin typeface="Arial" charset="0"/>
              </a:rPr>
              <a:t>3.3 m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de-DE" sz="1800" i="1" dirty="0">
                <a:latin typeface="Arial" charset="0"/>
              </a:rPr>
              <a:t>14 m</a:t>
            </a:r>
            <a:r>
              <a:rPr lang="en-GB" altLang="de-DE" sz="1800" i="1" baseline="30000" dirty="0">
                <a:latin typeface="Arial" charset="0"/>
              </a:rPr>
              <a:t>3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de-DE" sz="1800" i="1" dirty="0">
                <a:latin typeface="Arial" charset="0"/>
              </a:rPr>
              <a:t>1.5 MW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de-DE" sz="1800" i="1" dirty="0">
                <a:latin typeface="Arial" charset="0"/>
              </a:rPr>
              <a:t>(D-T </a:t>
            </a:r>
            <a:r>
              <a:rPr lang="en-US" altLang="de-DE" sz="1800" i="1" dirty="0">
                <a:latin typeface="Arial" charset="0"/>
                <a:cs typeface="Arial" charset="0"/>
              </a:rPr>
              <a:t>equivalent)</a:t>
            </a:r>
            <a:endParaRPr lang="en-US" altLang="de-DE" sz="1800" i="1" dirty="0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pic>
        <p:nvPicPr>
          <p:cNvPr id="14" name="Picture 11" descr="Schema_AUG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493" y="2438388"/>
            <a:ext cx="14478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feld 14"/>
          <p:cNvSpPr txBox="1"/>
          <p:nvPr/>
        </p:nvSpPr>
        <p:spPr>
          <a:xfrm>
            <a:off x="479425" y="5936207"/>
            <a:ext cx="10510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00FF"/>
                </a:solidFill>
              </a:rPr>
              <a:t>Coil </a:t>
            </a:r>
            <a:r>
              <a:rPr lang="de-DE" dirty="0" err="1">
                <a:solidFill>
                  <a:srgbClr val="0000FF"/>
                </a:solidFill>
              </a:rPr>
              <a:t>and</a:t>
            </a:r>
            <a:r>
              <a:rPr lang="de-DE" dirty="0">
                <a:solidFill>
                  <a:srgbClr val="0000FF"/>
                </a:solidFill>
              </a:rPr>
              <a:t> </a:t>
            </a:r>
            <a:r>
              <a:rPr lang="de-DE" dirty="0" err="1">
                <a:solidFill>
                  <a:srgbClr val="0000FF"/>
                </a:solidFill>
              </a:rPr>
              <a:t>divertor</a:t>
            </a:r>
            <a:r>
              <a:rPr lang="de-DE" dirty="0">
                <a:solidFill>
                  <a:srgbClr val="0000FF"/>
                </a:solidFill>
              </a:rPr>
              <a:t> </a:t>
            </a:r>
            <a:r>
              <a:rPr lang="de-DE" dirty="0" err="1">
                <a:solidFill>
                  <a:srgbClr val="0000FF"/>
                </a:solidFill>
              </a:rPr>
              <a:t>configuration</a:t>
            </a:r>
            <a:r>
              <a:rPr lang="de-DE" dirty="0">
                <a:solidFill>
                  <a:srgbClr val="0000FF"/>
                </a:solidFill>
              </a:rPr>
              <a:t> </a:t>
            </a:r>
            <a:r>
              <a:rPr lang="de-DE" dirty="0" err="1">
                <a:solidFill>
                  <a:srgbClr val="0000FF"/>
                </a:solidFill>
              </a:rPr>
              <a:t>very</a:t>
            </a:r>
            <a:r>
              <a:rPr lang="de-DE" dirty="0">
                <a:solidFill>
                  <a:srgbClr val="0000FF"/>
                </a:solidFill>
              </a:rPr>
              <a:t> </a:t>
            </a:r>
            <a:r>
              <a:rPr lang="de-DE" dirty="0" err="1">
                <a:solidFill>
                  <a:srgbClr val="0000FF"/>
                </a:solidFill>
              </a:rPr>
              <a:t>similar</a:t>
            </a:r>
            <a:r>
              <a:rPr lang="de-DE" dirty="0">
                <a:solidFill>
                  <a:srgbClr val="0000FF"/>
                </a:solidFill>
              </a:rPr>
              <a:t> </a:t>
            </a:r>
            <a:r>
              <a:rPr lang="de-DE" dirty="0" err="1">
                <a:solidFill>
                  <a:srgbClr val="0000FF"/>
                </a:solidFill>
              </a:rPr>
              <a:t>between</a:t>
            </a:r>
            <a:r>
              <a:rPr lang="de-DE" dirty="0">
                <a:solidFill>
                  <a:srgbClr val="0000FF"/>
                </a:solidFill>
              </a:rPr>
              <a:t> ASDEX Upgrade </a:t>
            </a:r>
            <a:r>
              <a:rPr lang="de-DE" dirty="0" err="1">
                <a:solidFill>
                  <a:srgbClr val="0000FF"/>
                </a:solidFill>
              </a:rPr>
              <a:t>and</a:t>
            </a:r>
            <a:r>
              <a:rPr lang="de-DE" dirty="0">
                <a:solidFill>
                  <a:srgbClr val="0000FF"/>
                </a:solidFill>
              </a:rPr>
              <a:t> ITER  &amp;  W </a:t>
            </a:r>
            <a:r>
              <a:rPr lang="de-DE" dirty="0" err="1">
                <a:solidFill>
                  <a:srgbClr val="0000FF"/>
                </a:solidFill>
              </a:rPr>
              <a:t>as</a:t>
            </a:r>
            <a:r>
              <a:rPr lang="de-DE" dirty="0">
                <a:solidFill>
                  <a:srgbClr val="0000FF"/>
                </a:solidFill>
              </a:rPr>
              <a:t> prominent wall material</a:t>
            </a:r>
          </a:p>
        </p:txBody>
      </p:sp>
    </p:spTree>
    <p:extLst>
      <p:ext uri="{BB962C8B-B14F-4D97-AF65-F5344CB8AC3E}">
        <p14:creationId xmlns:p14="http://schemas.microsoft.com/office/powerpoint/2010/main" val="29676916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A </a:t>
            </a:r>
            <a:r>
              <a:rPr lang="de-DE" dirty="0" err="1"/>
              <a:t>view</a:t>
            </a:r>
            <a:r>
              <a:rPr lang="de-DE" dirty="0"/>
              <a:t> </a:t>
            </a:r>
            <a:r>
              <a:rPr lang="de-DE" dirty="0" err="1"/>
              <a:t>into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ASDEX Upgrade </a:t>
            </a:r>
            <a:r>
              <a:rPr lang="de-DE" dirty="0" err="1"/>
              <a:t>torus</a:t>
            </a:r>
            <a:r>
              <a:rPr lang="de-DE" dirty="0"/>
              <a:t> after 30 </a:t>
            </a:r>
            <a:r>
              <a:rPr lang="de-DE" dirty="0" err="1"/>
              <a:t>years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operation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DPG SKM21 -  28.9.2021 – Thomas </a:t>
            </a:r>
            <a:r>
              <a:rPr lang="en-US" dirty="0" err="1"/>
              <a:t>Pütterich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9</a:t>
            </a:fld>
            <a:endParaRPr lang="de-DE" dirty="0"/>
          </a:p>
        </p:txBody>
      </p:sp>
      <p:pic>
        <p:nvPicPr>
          <p:cNvPr id="1026" name="Picture 2" descr="C:\Users\axk\Documents\aug\30_years_AUG\Physik_in_unserer_Zeit\Bilder\AUG_pano_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133" y="1319441"/>
            <a:ext cx="9787467" cy="4863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91943" y="914847"/>
            <a:ext cx="4701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/>
              <a:t>first</a:t>
            </a:r>
            <a:r>
              <a:rPr lang="de-DE" sz="2400" b="1" dirty="0"/>
              <a:t> wall </a:t>
            </a:r>
            <a:r>
              <a:rPr lang="de-DE" sz="2400" b="1" dirty="0" err="1"/>
              <a:t>made</a:t>
            </a:r>
            <a:r>
              <a:rPr lang="de-DE" sz="2400" b="1" dirty="0"/>
              <a:t> </a:t>
            </a:r>
            <a:r>
              <a:rPr lang="de-DE" sz="2400" b="1" dirty="0" err="1"/>
              <a:t>from</a:t>
            </a:r>
            <a:r>
              <a:rPr lang="de-DE" sz="2400" b="1" dirty="0"/>
              <a:t> W </a:t>
            </a:r>
            <a:r>
              <a:rPr lang="de-DE" sz="2400" b="1" dirty="0" err="1"/>
              <a:t>since</a:t>
            </a:r>
            <a:r>
              <a:rPr lang="de-DE" sz="2400" b="1" dirty="0"/>
              <a:t> 2007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4430832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tandard">
      <a:majorFont>
        <a:latin typeface="Arial Narrow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1597</Words>
  <Application>Microsoft Office PowerPoint</Application>
  <PresentationFormat>Breitbild</PresentationFormat>
  <Paragraphs>322</Paragraphs>
  <Slides>29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36" baseType="lpstr">
      <vt:lpstr>Arial</vt:lpstr>
      <vt:lpstr>Arial Narrow</vt:lpstr>
      <vt:lpstr>Calibri</vt:lpstr>
      <vt:lpstr>Helvetica</vt:lpstr>
      <vt:lpstr>Times New Roman</vt:lpstr>
      <vt:lpstr>Wingdings</vt:lpstr>
      <vt:lpstr>Office</vt:lpstr>
      <vt:lpstr>Nuclear fusion on the way to ITER and beyond</vt:lpstr>
      <vt:lpstr>Outline</vt:lpstr>
      <vt:lpstr>Nuclear fusion with D-T</vt:lpstr>
      <vt:lpstr>D-T fusion rate coefficients set temperature range</vt:lpstr>
      <vt:lpstr>Reactor Schematics for Magnetic Confinement Fusion</vt:lpstr>
      <vt:lpstr>Two Lines of Experiment Types</vt:lpstr>
      <vt:lpstr>Magnetic container for charged particles</vt:lpstr>
      <vt:lpstr>Step-ladder of tokamak experiments</vt:lpstr>
      <vt:lpstr>A view into the ASDEX Upgrade torus after 30 years of operation</vt:lpstr>
      <vt:lpstr>Open problems in tokamak research</vt:lpstr>
      <vt:lpstr>Open problems in tokamak research</vt:lpstr>
      <vt:lpstr>Power balance in ITER</vt:lpstr>
      <vt:lpstr>Tungsten divertor erosion switched off with nitrogen seeding</vt:lpstr>
      <vt:lpstr>Video: effect of nitrogen seeding on divertor heat load</vt:lpstr>
      <vt:lpstr>Power balance in a reactor: need to add outer core radiation</vt:lpstr>
      <vt:lpstr>Open problems in tokamak research</vt:lpstr>
      <vt:lpstr>Transients: Avoid of Mitigate</vt:lpstr>
      <vt:lpstr>Suppression of edge localized modes (ELMs)</vt:lpstr>
      <vt:lpstr>Steep edge transport barrier (ETB) root cause for ELMs</vt:lpstr>
      <vt:lpstr>Suppression of edge localized modes (ELMs)</vt:lpstr>
      <vt:lpstr>Open problems in tokamak research</vt:lpstr>
      <vt:lpstr>Route towards stationary operation</vt:lpstr>
      <vt:lpstr>Open problems in tokamak research</vt:lpstr>
      <vt:lpstr>GENE code predicts turbulent transport in the plasma core</vt:lpstr>
      <vt:lpstr>Combination of reduced physics and empirical model for pedestal </vt:lpstr>
      <vt:lpstr>Summary</vt:lpstr>
      <vt:lpstr>ITER site as of May 2021 (first plasma planned Dec 2025)</vt:lpstr>
      <vt:lpstr>What next ?</vt:lpstr>
      <vt:lpstr>Thanks to:         The ASDEX Upgrade team</vt:lpstr>
    </vt:vector>
  </TitlesOfParts>
  <Company>Max-Planck-Institut f. Plasmaphysik, Greifswald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Peter Kurz</dc:creator>
  <cp:lastModifiedBy>Luther Gerhard</cp:lastModifiedBy>
  <cp:revision>594</cp:revision>
  <cp:lastPrinted>2021-04-14T10:08:11Z</cp:lastPrinted>
  <dcterms:created xsi:type="dcterms:W3CDTF">2018-08-24T10:28:29Z</dcterms:created>
  <dcterms:modified xsi:type="dcterms:W3CDTF">2021-09-28T15:29:27Z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W7X-KKS">
    <vt:lpwstr> </vt:lpwstr>
  </property>
  <property fmtid="{D5CDD505-2E9C-101B-9397-08002B2CF9AE}" pid="3" name="W7X-DOKKENZ">
    <vt:lpwstr> </vt:lpwstr>
  </property>
  <property fmtid="{D5CDD505-2E9C-101B-9397-08002B2CF9AE}" pid="4" name="STICHWORT">
    <vt:lpwstr> </vt:lpwstr>
  </property>
  <property fmtid="{D5CDD505-2E9C-101B-9397-08002B2CF9AE}" pid="5" name="VERSION_W7X">
    <vt:lpwstr> </vt:lpwstr>
  </property>
</Properties>
</file>