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7"/>
  </p:notesMasterIdLst>
  <p:sldIdLst>
    <p:sldId id="356" r:id="rId2"/>
    <p:sldId id="492" r:id="rId3"/>
    <p:sldId id="480" r:id="rId4"/>
    <p:sldId id="508" r:id="rId5"/>
    <p:sldId id="506" r:id="rId6"/>
    <p:sldId id="511" r:id="rId7"/>
    <p:sldId id="527" r:id="rId8"/>
    <p:sldId id="498" r:id="rId9"/>
    <p:sldId id="560" r:id="rId10"/>
    <p:sldId id="540" r:id="rId11"/>
    <p:sldId id="531" r:id="rId12"/>
    <p:sldId id="510" r:id="rId13"/>
    <p:sldId id="528" r:id="rId14"/>
    <p:sldId id="530" r:id="rId15"/>
    <p:sldId id="529" r:id="rId16"/>
    <p:sldId id="532" r:id="rId17"/>
    <p:sldId id="533" r:id="rId18"/>
    <p:sldId id="523" r:id="rId19"/>
    <p:sldId id="537" r:id="rId20"/>
    <p:sldId id="534" r:id="rId21"/>
    <p:sldId id="538" r:id="rId22"/>
    <p:sldId id="562" r:id="rId23"/>
    <p:sldId id="535" r:id="rId24"/>
    <p:sldId id="539" r:id="rId25"/>
    <p:sldId id="561" r:id="rId26"/>
    <p:sldId id="536" r:id="rId27"/>
    <p:sldId id="557" r:id="rId28"/>
    <p:sldId id="454" r:id="rId29"/>
    <p:sldId id="504" r:id="rId30"/>
    <p:sldId id="542" r:id="rId31"/>
    <p:sldId id="543" r:id="rId32"/>
    <p:sldId id="558" r:id="rId33"/>
    <p:sldId id="545" r:id="rId34"/>
    <p:sldId id="564" r:id="rId35"/>
    <p:sldId id="526" r:id="rId3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1230" autoAdjust="0"/>
  </p:normalViewPr>
  <p:slideViewPr>
    <p:cSldViewPr snapToGrid="0">
      <p:cViewPr>
        <p:scale>
          <a:sx n="70" d="100"/>
          <a:sy n="70" d="100"/>
        </p:scale>
        <p:origin x="268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4C6AE-F674-4492-B7EC-2BB621280B41}" type="datetimeFigureOut">
              <a:rPr lang="de-DE" smtClean="0"/>
              <a:t>14.03.2022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3BFE1-E0A3-4145-A921-DEB93DBC6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76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892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68580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…. introduce a timeline for the technical availability of selected alternative fuel technologies.</a:t>
            </a:r>
          </a:p>
          <a:p>
            <a:endParaRPr lang="en-GB" dirty="0"/>
          </a:p>
          <a:p>
            <a:r>
              <a:rPr lang="en-GB" dirty="0"/>
              <a:t>It is our best estimate for when the engine and fuel systems can be expected to be available for use on board.</a:t>
            </a:r>
          </a:p>
          <a:p>
            <a:r>
              <a:rPr lang="en-GB" dirty="0"/>
              <a:t>Maturity, planned developments, and safety regulations are considered.</a:t>
            </a:r>
          </a:p>
          <a:p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the onboard technologies may become available, the actual uptake is highly dependent on other key barriers such as fuel availability, fuel cost and development of bunkering infrastructure.</a:t>
            </a:r>
          </a:p>
          <a:p>
            <a:endParaRPr lang="en-GB" dirty="0"/>
          </a:p>
          <a:p>
            <a:r>
              <a:rPr lang="en-GB" dirty="0"/>
              <a:t>The colour scale indicates two important phases:  </a:t>
            </a:r>
            <a:endParaRPr lang="en-GB" dirty="0">
              <a:cs typeface="Arial"/>
            </a:endParaRPr>
          </a:p>
          <a:p>
            <a:r>
              <a:rPr lang="en-GB" dirty="0"/>
              <a:t>- first demonstration projects in red</a:t>
            </a:r>
            <a:endParaRPr lang="en-GB" dirty="0">
              <a:cs typeface="Arial"/>
            </a:endParaRPr>
          </a:p>
          <a:p>
            <a:r>
              <a:rPr lang="en-GB" dirty="0"/>
              <a:t>- commercial application in green</a:t>
            </a:r>
            <a:endParaRPr lang="en-GB" dirty="0">
              <a:cs typeface="Arial"/>
            </a:endParaRPr>
          </a:p>
          <a:p>
            <a:endParaRPr lang="en-GB" dirty="0"/>
          </a:p>
          <a:p>
            <a:r>
              <a:rPr lang="en-GB" dirty="0"/>
              <a:t>We find that: </a:t>
            </a:r>
            <a:endParaRPr lang="en-GB" i="1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0" dirty="0"/>
              <a:t>For hydrogen and ammonia there will be demonstration projects for onboard use by 2025,and these technologies will according to our estimates be ready for commercial use in 4-8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Methanol technologies are more mature and have already seen first commercial use. </a:t>
            </a:r>
            <a:endParaRPr lang="en-GB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Fuel cells are far less mature than internal combustion engines, for all fuels.</a:t>
            </a:r>
            <a:endParaRPr lang="en-GB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Safety is a prerequisite for the successful and timely introduction of the new fuels. Development of efficient safety regulations is fundamental to evolve from demonstration to commercial use.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also a range of other new technologies emerging including onboard Carbon Capture and Storage, and wind power. </a:t>
            </a:r>
            <a:endParaRPr lang="en-GB" dirty="0">
              <a:cs typeface="Arial"/>
            </a:endParaRP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Based on the outlook on drivers, fuels and technologies….</a:t>
            </a:r>
            <a:r>
              <a:rPr lang="en-GB" dirty="0"/>
              <a:t>.</a:t>
            </a:r>
            <a:endParaRPr lang="en-GB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18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767372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Tier III ist</a:t>
            </a:r>
            <a:r>
              <a:rPr lang="de-DE" baseline="0" dirty="0" smtClean="0"/>
              <a:t> der aktuelle Standard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91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 smtClean="0"/>
              <a:t>Sankey</a:t>
            </a:r>
            <a:r>
              <a:rPr lang="de-DE" dirty="0" smtClean="0"/>
              <a:t> Diagramm – Energieflüsse</a:t>
            </a:r>
            <a:r>
              <a:rPr lang="de-DE" baseline="0" dirty="0" smtClean="0"/>
              <a:t> bei einem Input </a:t>
            </a:r>
            <a:r>
              <a:rPr lang="de-DE" baseline="0" dirty="0" err="1" smtClean="0"/>
              <a:t>ovn</a:t>
            </a:r>
            <a:r>
              <a:rPr lang="de-DE" baseline="0" dirty="0" smtClean="0"/>
              <a:t> 6,72 kW Ammoniak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AOG – Anode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Gas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FU Fuel </a:t>
            </a:r>
            <a:r>
              <a:rPr lang="de-DE" baseline="0" dirty="0" err="1" smtClean="0"/>
              <a:t>utilization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457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19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871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Global</a:t>
            </a:r>
            <a:r>
              <a:rPr lang="de-DE" baseline="0" dirty="0" smtClean="0"/>
              <a:t> liegt verursacht die Schifffahrt 3% der Emissionen.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In Europa ist der Anteil aber bedeutend größer. Beispielsweise in </a:t>
            </a:r>
            <a:r>
              <a:rPr lang="de-DE" baseline="0" dirty="0" err="1" smtClean="0"/>
              <a:t>Dtl</a:t>
            </a:r>
            <a:r>
              <a:rPr lang="de-DE" baseline="0" dirty="0" smtClean="0"/>
              <a:t> übertreffen die CO2 Emissionen aus der Schifffahrt den Emissionen aus dem Autoverkehr der 10 größten deutschen Städte.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In den Niederlanden übertreffen die CO2 </a:t>
            </a:r>
            <a:r>
              <a:rPr lang="de-DE" baseline="0" dirty="0" err="1" smtClean="0"/>
              <a:t>emissionen</a:t>
            </a:r>
            <a:r>
              <a:rPr lang="de-DE" baseline="0" dirty="0" smtClean="0"/>
              <a:t> auf der Schifffahrt die Emissionen aus dem den gesamten Autoverkehr.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Letztere Situation ist repräsentativ für Europa, wobei die </a:t>
            </a:r>
            <a:r>
              <a:rPr lang="de-DE" baseline="0" dirty="0" err="1" smtClean="0"/>
              <a:t>annuale</a:t>
            </a:r>
            <a:r>
              <a:rPr lang="de-DE" baseline="0" dirty="0" smtClean="0"/>
              <a:t> CO2 Menge 139 </a:t>
            </a:r>
            <a:r>
              <a:rPr lang="de-DE" baseline="0" dirty="0" err="1" smtClean="0"/>
              <a:t>Mio</a:t>
            </a:r>
            <a:r>
              <a:rPr lang="de-DE" baseline="0" dirty="0" smtClean="0"/>
              <a:t> Tonnen in 2018 betrug. Die </a:t>
            </a:r>
            <a:r>
              <a:rPr lang="de-DE" baseline="0" dirty="0" err="1" smtClean="0"/>
              <a:t>Tendez</a:t>
            </a:r>
            <a:r>
              <a:rPr lang="de-DE" baseline="0" dirty="0" smtClean="0"/>
              <a:t> ist stark steigend.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56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Ein</a:t>
            </a:r>
            <a:r>
              <a:rPr lang="de-DE" baseline="0" dirty="0" smtClean="0"/>
              <a:t> Vergleich aus  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	- Energieversorgung (</a:t>
            </a:r>
            <a:r>
              <a:rPr lang="de-DE" baseline="0" dirty="0" err="1" smtClean="0"/>
              <a:t>Kohlekraftsstoffe</a:t>
            </a:r>
            <a:r>
              <a:rPr lang="de-DE" baseline="0" dirty="0" smtClean="0"/>
              <a:t>) – mit </a:t>
            </a:r>
            <a:r>
              <a:rPr lang="de-DE" baseline="0" dirty="0" err="1" smtClean="0"/>
              <a:t>deuschen</a:t>
            </a:r>
            <a:r>
              <a:rPr lang="de-DE" baseline="0" dirty="0" smtClean="0"/>
              <a:t> Kohlekraftwerke, die den 1. Platz belegen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. 	- größte Reederei aus Platz 8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	- Luftfahrt auf dem 10. Platz </a:t>
            </a:r>
          </a:p>
          <a:p>
            <a:pPr marL="0" indent="0">
              <a:buFontTx/>
              <a:buNone/>
            </a:pPr>
            <a:r>
              <a:rPr lang="de-DE" baseline="0" dirty="0" smtClean="0"/>
              <a:t>- Rechts ein Vergleich der CO2 </a:t>
            </a:r>
            <a:r>
              <a:rPr lang="de-DE" baseline="0" dirty="0" err="1" smtClean="0"/>
              <a:t>Emsissionen</a:t>
            </a:r>
            <a:r>
              <a:rPr lang="de-DE" baseline="0" dirty="0" smtClean="0"/>
              <a:t> von verschiedenen Reedereien. Die größten Reedereien für Containerschiffe sind weit vorne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41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Wie</a:t>
            </a:r>
            <a:r>
              <a:rPr lang="de-DE" baseline="0" dirty="0" smtClean="0"/>
              <a:t> sieht die Zukunft aus der Schiffe, die heute in Betrieb gehen und 2024 in Betrieb gehen?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Die Grafik stellt einen Vergleich im CO2 Ausstoß zwischen Deutschland und der weltweiten Schifffahrt her. Für Deutschland wurde ab 2021 eine Reduzierung von 5% gegenüber dem Vorjahr angenommen, die Daten für die Schifffahrt basieren auf Quellen von </a:t>
            </a:r>
            <a:r>
              <a:rPr lang="de-DE" baseline="0" dirty="0" err="1" smtClean="0"/>
              <a:t>Statista</a:t>
            </a:r>
            <a:r>
              <a:rPr lang="de-DE" baseline="0" dirty="0" smtClean="0"/>
              <a:t>, die um die Daten aus den weltweiten Orderbüchern über Schiffsneubauten ergänzt wurden.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Sollte sich der Trent in der internationalen Schifffahrt ungebremst fortsetzen, wird 2024 mehr als doppelt so viel CO2 durch Schiffe ausgestoßen, als der Industriestandort Deutschland produziert. 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Zunahme der weltweiten CO2 Emissionen durch die Schifffahrt bezogen auf den Stand 2018.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Ohne Neubauten würde sich ab 2022 die Zunahme der ausgestoßenen CO2 Emissionen verlangsamen, bedingt durch die neu hinzukommenden Einheiten steigt der Ausstoß ab 2 021jedoch steil an.</a:t>
            </a:r>
          </a:p>
          <a:p>
            <a:pPr marL="171450" indent="-171450">
              <a:buFontTx/>
              <a:buChar char="-"/>
            </a:pPr>
            <a:endParaRPr lang="de-DE" baseline="0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914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-für die Eignung von EE Speichermedien</a:t>
            </a:r>
            <a:r>
              <a:rPr lang="de-DE" baseline="0" dirty="0" smtClean="0"/>
              <a:t> spielen verschiedene Faktoren eine Rolle. Zum einen Kosten, zum anderen Verfügbarkeit bestimmter Rohstoffe (z.B. Li, Co) und auch die physikalische Möglichkeit große Speicher zu bauen 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Im </a:t>
            </a:r>
            <a:r>
              <a:rPr lang="de-DE" baseline="0" dirty="0" smtClean="0"/>
              <a:t>Vergleich zu Batterie, Schwungradspeicher, Luftdruckspeicher ist Wasserstoff bzw. aus Wasserstoff produzierte E </a:t>
            </a:r>
            <a:r>
              <a:rPr lang="de-DE" baseline="0" dirty="0" err="1" smtClean="0"/>
              <a:t>Fuels</a:t>
            </a:r>
            <a:r>
              <a:rPr lang="de-DE" baseline="0" dirty="0" smtClean="0"/>
              <a:t> wie Methan, Ammoniak für lange Speicherzeiträume und große Mengen am besten geeignet  </a:t>
            </a:r>
            <a:endParaRPr lang="de-DE" baseline="0" dirty="0" smtClean="0"/>
          </a:p>
          <a:p>
            <a:pPr marL="171450" indent="-171450">
              <a:buFontTx/>
              <a:buChar char="-"/>
            </a:pPr>
            <a:r>
              <a:rPr lang="de-DE" baseline="0" dirty="0" smtClean="0"/>
              <a:t>Für die Schifffahrt kommen nur die Chemicals in Frage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9B564-FCE3-4D55-8689-A9E0D749B90D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6338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Je höher der Druck,</a:t>
            </a:r>
            <a:r>
              <a:rPr lang="de-DE" baseline="0" dirty="0" smtClean="0"/>
              <a:t> um so teurer werden die Investitionskosten</a:t>
            </a:r>
          </a:p>
          <a:p>
            <a:pPr marL="285750" indent="-285750">
              <a:buFontTx/>
              <a:buChar char="-"/>
            </a:pPr>
            <a:r>
              <a:rPr lang="de-DE" baseline="0" dirty="0" smtClean="0"/>
              <a:t>Außerdem nimmt mit zunehmenden Druck auch die nutzbare Menge an H2 in den Tanks ab, bedingt durch Tankmaterial </a:t>
            </a:r>
          </a:p>
          <a:p>
            <a:pPr marL="285750" indent="-285750">
              <a:buFontTx/>
              <a:buChar char="-"/>
            </a:pPr>
            <a:r>
              <a:rPr lang="de-DE" baseline="0" dirty="0" smtClean="0"/>
              <a:t>für PKW wird typischerweise ein Druck von 700 bar benötigt – um erforderliche Reichweiten von 600 km pro Betankungsvorgang zu ermöglichen (ca. 6 kg H2)  </a:t>
            </a:r>
          </a:p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9B564-FCE3-4D55-8689-A9E0D749B90D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808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Um anschaulich</a:t>
            </a:r>
            <a:r>
              <a:rPr lang="de-DE" baseline="0" dirty="0" smtClean="0"/>
              <a:t> die Energiedichten von Ammoniak zu verdeutlichen haben wir die folgende Graphik erstellt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3BFE1-E0A3-4145-A921-DEB93DBC6CE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03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E49AE-B7F7-4093-B366-0D2B5505B1A7}" type="slidenum">
              <a:rPr lang="de-AT" smtClean="0"/>
              <a:pPr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41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995010"/>
            <a:ext cx="10363200" cy="701731"/>
          </a:xfrm>
        </p:spPr>
        <p:txBody>
          <a:bodyPr anchor="b">
            <a:spAutoFit/>
          </a:bodyPr>
          <a:lstStyle>
            <a:lvl1pPr algn="ctr">
              <a:defRPr sz="4400" b="1" i="0">
                <a:solidFill>
                  <a:srgbClr val="1B5F7E"/>
                </a:solidFill>
                <a:latin typeface="Frutiger LT Std 65" panose="020B0602020204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rgbClr val="1B5F7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684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9" y="518112"/>
            <a:ext cx="7854461" cy="535531"/>
          </a:xfrm>
        </p:spPr>
        <p:txBody>
          <a:bodyPr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Frutiger LT Std 65" panose="020B0602020204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44608"/>
          </a:xfrm>
        </p:spPr>
        <p:txBody>
          <a:bodyPr>
            <a:spAutoFit/>
          </a:bodyPr>
          <a:lstStyle>
            <a:lvl1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1pPr>
            <a:lvl2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2pPr>
            <a:lvl3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3pPr>
            <a:lvl4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4pPr>
            <a:lvl5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82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9" y="518112"/>
            <a:ext cx="7854461" cy="535531"/>
          </a:xfrm>
        </p:spPr>
        <p:txBody>
          <a:bodyPr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Frutiger LT Std 65" panose="020B0602020204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44608"/>
          </a:xfrm>
        </p:spPr>
        <p:txBody>
          <a:bodyPr>
            <a:spAutoFit/>
          </a:bodyPr>
          <a:lstStyle>
            <a:lvl1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1pPr>
            <a:lvl2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2pPr>
            <a:lvl3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3pPr>
            <a:lvl4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4pPr>
            <a:lvl5pPr>
              <a:defRPr>
                <a:solidFill>
                  <a:srgbClr val="1B5F7E"/>
                </a:solidFill>
                <a:latin typeface="Frutiger LT Std 55 Roman" panose="020B0602020204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68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0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2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1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B5F7E"/>
          </a:solidFill>
          <a:latin typeface="Frutiger LT Std 65" panose="020B0602020204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B5F7E"/>
          </a:solidFill>
          <a:latin typeface="Frutiger LT Std 55 Roman" panose="020B06020202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B5F7E"/>
          </a:solidFill>
          <a:latin typeface="Frutiger LT Std 55 Roman" panose="020B06020202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B5F7E"/>
          </a:solidFill>
          <a:latin typeface="Frutiger LT Std 55 Roman" panose="020B06020202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5F7E"/>
          </a:solidFill>
          <a:latin typeface="Frutiger LT Std 55 Roman" panose="020B06020202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B5F7E"/>
          </a:solidFill>
          <a:latin typeface="Frutiger LT Std 55 Roman" panose="020B06020202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mo.org/en/OurWork/Environment/Pages/Nitrogen-oxides-(NOx)-%E2%80%93-Regulation-13.aspx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5.emf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D465F8-5ED2-0947-8C64-374E8619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675" y="3408055"/>
            <a:ext cx="11236861" cy="10772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err="1" smtClean="0"/>
              <a:t>Ammoniak</a:t>
            </a:r>
            <a:r>
              <a:rPr lang="en-US" sz="3200" dirty="0" smtClean="0"/>
              <a:t> </a:t>
            </a:r>
            <a:r>
              <a:rPr lang="en-US" sz="3200" dirty="0" err="1" smtClean="0"/>
              <a:t>als</a:t>
            </a:r>
            <a:r>
              <a:rPr lang="en-US" sz="3200" dirty="0" smtClean="0"/>
              <a:t> </a:t>
            </a:r>
            <a:r>
              <a:rPr lang="en-US" sz="3200" dirty="0" err="1" smtClean="0"/>
              <a:t>Kraftstoff</a:t>
            </a:r>
            <a:r>
              <a:rPr lang="en-US" sz="3200" dirty="0" smtClean="0"/>
              <a:t> </a:t>
            </a:r>
            <a:r>
              <a:rPr lang="en-US" sz="3200" dirty="0" err="1" smtClean="0"/>
              <a:t>für</a:t>
            </a:r>
            <a:r>
              <a:rPr lang="en-US" sz="3200" dirty="0" smtClean="0"/>
              <a:t> </a:t>
            </a:r>
            <a:r>
              <a:rPr lang="en-US" sz="3200" dirty="0" err="1" smtClean="0"/>
              <a:t>Schiffsantriebe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8D465F8-5ED2-0947-8C64-374E8619F051}"/>
              </a:ext>
            </a:extLst>
          </p:cNvPr>
          <p:cNvSpPr txBox="1">
            <a:spLocks/>
          </p:cNvSpPr>
          <p:nvPr/>
        </p:nvSpPr>
        <p:spPr>
          <a:xfrm>
            <a:off x="295621" y="4122628"/>
            <a:ext cx="11443915" cy="9233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B5F7E"/>
                </a:solidFill>
                <a:latin typeface="Frutiger LT Std 65" panose="020B060202020402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/>
              <a:t>Erlangen 2022 </a:t>
            </a:r>
            <a:r>
              <a:rPr lang="en-US" sz="1800" dirty="0" smtClean="0"/>
              <a:t>–AKE</a:t>
            </a:r>
            <a:r>
              <a:rPr lang="en-US" sz="1800" dirty="0"/>
              <a:t>: </a:t>
            </a:r>
            <a:r>
              <a:rPr lang="en-US" sz="1800" dirty="0" err="1"/>
              <a:t>Arbeitskreis</a:t>
            </a:r>
            <a:r>
              <a:rPr lang="en-US" sz="1800" dirty="0"/>
              <a:t> </a:t>
            </a:r>
            <a:r>
              <a:rPr lang="en-US" sz="1800" dirty="0" err="1" smtClean="0"/>
              <a:t>Energie</a:t>
            </a:r>
            <a:r>
              <a:rPr lang="en-US" sz="1800" dirty="0" smtClean="0"/>
              <a:t>, AKE </a:t>
            </a:r>
            <a:r>
              <a:rPr lang="en-US" sz="1800" dirty="0"/>
              <a:t>1: Climate Neutral Energy Options</a:t>
            </a: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Dr. </a:t>
            </a:r>
            <a:r>
              <a:rPr lang="de-DE" sz="1800" dirty="0" smtClean="0"/>
              <a:t>Angela Kruth, Speaker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Coordinator</a:t>
            </a:r>
            <a:r>
              <a:rPr lang="de-DE" sz="1800" dirty="0" smtClean="0"/>
              <a:t> CAMPFIRE Alliance, INP Greifswald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434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E511E4DF-E924-4440-BAB3-984BD9E8BF1D}"/>
              </a:ext>
            </a:extLst>
          </p:cNvPr>
          <p:cNvSpPr txBox="1"/>
          <p:nvPr/>
        </p:nvSpPr>
        <p:spPr>
          <a:xfrm>
            <a:off x="6436663" y="1735165"/>
            <a:ext cx="5554007" cy="491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Typ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I 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Tank</a:t>
            </a:r>
          </a:p>
          <a:p>
            <a:endParaRPr lang="en-US" sz="1740" b="1" dirty="0">
              <a:solidFill>
                <a:srgbClr val="00B050"/>
              </a:solidFill>
              <a:latin typeface="Frutiger LT Std 45 Light" panose="020B0402020204020204" pitchFamily="34" charset="77"/>
            </a:endParaRP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Kosten</a:t>
            </a:r>
            <a:r>
              <a:rPr lang="en-US" sz="1740" dirty="0"/>
              <a:t> pro kg H</a:t>
            </a:r>
            <a:r>
              <a:rPr lang="en-US" sz="1740" baseline="-25000" dirty="0"/>
              <a:t>2 </a:t>
            </a:r>
            <a:r>
              <a:rPr lang="en-US" sz="1740" dirty="0"/>
              <a:t>inst.</a:t>
            </a:r>
            <a:r>
              <a:rPr lang="en-US" sz="1740" baseline="-25000" dirty="0"/>
              <a:t>. </a:t>
            </a:r>
            <a:r>
              <a:rPr lang="en-US" sz="1740" dirty="0"/>
              <a:t>480 € @300 bar</a:t>
            </a: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nutzbare</a:t>
            </a:r>
            <a:r>
              <a:rPr lang="en-US" sz="1740" dirty="0"/>
              <a:t> </a:t>
            </a:r>
            <a:r>
              <a:rPr lang="en-US" sz="1740" dirty="0" err="1"/>
              <a:t>Energiemenge</a:t>
            </a:r>
            <a:r>
              <a:rPr lang="en-US" sz="1740" dirty="0"/>
              <a:t> 83 %</a:t>
            </a:r>
          </a:p>
          <a:p>
            <a:endParaRPr lang="en-US" sz="1740" dirty="0"/>
          </a:p>
          <a:p>
            <a:r>
              <a:rPr lang="en-US" sz="174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Typ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IV 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Tank</a:t>
            </a:r>
          </a:p>
          <a:p>
            <a:endParaRPr lang="en-US" sz="1740" b="1" dirty="0">
              <a:solidFill>
                <a:srgbClr val="00B050"/>
              </a:solidFill>
              <a:latin typeface="Frutiger LT Std 45 Light" panose="020B0402020204020204" pitchFamily="34" charset="77"/>
            </a:endParaRP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Kosten</a:t>
            </a:r>
            <a:r>
              <a:rPr lang="en-US" sz="1740" dirty="0"/>
              <a:t> pro kg H</a:t>
            </a:r>
            <a:r>
              <a:rPr lang="en-US" sz="1740" baseline="-25000" dirty="0"/>
              <a:t>2</a:t>
            </a:r>
            <a:r>
              <a:rPr lang="en-US" sz="1740" dirty="0"/>
              <a:t> inst. 1.500 € @500  bar</a:t>
            </a: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nutzbare</a:t>
            </a:r>
            <a:r>
              <a:rPr lang="en-US" sz="1740" dirty="0"/>
              <a:t> </a:t>
            </a:r>
            <a:r>
              <a:rPr lang="en-US" sz="1740" dirty="0" err="1"/>
              <a:t>Energiemenge</a:t>
            </a:r>
            <a:r>
              <a:rPr lang="en-US" sz="1740" dirty="0"/>
              <a:t> 63 %</a:t>
            </a:r>
          </a:p>
          <a:p>
            <a:endParaRPr lang="en-US" sz="1740" dirty="0"/>
          </a:p>
          <a:p>
            <a:r>
              <a:rPr lang="en-US" sz="174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Typ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II </a:t>
            </a:r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Tank</a:t>
            </a:r>
          </a:p>
          <a:p>
            <a:r>
              <a:rPr lang="en-US" sz="174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</a:t>
            </a:r>
            <a:endParaRPr lang="en-US" sz="1740" b="1" dirty="0">
              <a:solidFill>
                <a:srgbClr val="00B050"/>
              </a:solidFill>
              <a:latin typeface="Frutiger LT Std 45 Light" panose="020B0402020204020204" pitchFamily="34" charset="77"/>
            </a:endParaRP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Kosten</a:t>
            </a:r>
            <a:r>
              <a:rPr lang="en-US" sz="1740" dirty="0"/>
              <a:t> pro kg H</a:t>
            </a:r>
            <a:r>
              <a:rPr lang="en-US" sz="1740" baseline="-25000" dirty="0"/>
              <a:t>2  </a:t>
            </a:r>
            <a:r>
              <a:rPr lang="en-US" sz="1740" dirty="0"/>
              <a:t>inst. 5.000 € @1.000 bar</a:t>
            </a:r>
          </a:p>
          <a:p>
            <a:pPr marL="285768" indent="-285768">
              <a:buFont typeface="Wingdings" panose="05000000000000000000" pitchFamily="2" charset="2"/>
              <a:buChar char="Ø"/>
            </a:pPr>
            <a:r>
              <a:rPr lang="en-US" sz="1740" dirty="0">
                <a:solidFill>
                  <a:srgbClr val="00B050"/>
                </a:solidFill>
              </a:rPr>
              <a:t> </a:t>
            </a:r>
            <a:r>
              <a:rPr lang="en-US" sz="1740" dirty="0" err="1"/>
              <a:t>nutzbare</a:t>
            </a:r>
            <a:r>
              <a:rPr lang="en-US" sz="1740" dirty="0"/>
              <a:t> </a:t>
            </a:r>
            <a:r>
              <a:rPr lang="en-US" sz="1740" dirty="0" err="1"/>
              <a:t>Energiemenge</a:t>
            </a:r>
            <a:r>
              <a:rPr lang="en-US" sz="1740" dirty="0"/>
              <a:t> 10 - 50 %</a:t>
            </a:r>
          </a:p>
          <a:p>
            <a:endParaRPr lang="en-US" sz="1740" dirty="0"/>
          </a:p>
          <a:p>
            <a:endParaRPr lang="en-US" sz="1740" dirty="0"/>
          </a:p>
          <a:p>
            <a:r>
              <a:rPr lang="en-US" sz="1740" dirty="0" err="1"/>
              <a:t>t</a:t>
            </a:r>
            <a:r>
              <a:rPr lang="en-US" sz="1740" dirty="0" err="1"/>
              <a:t>ypischerweise</a:t>
            </a:r>
            <a:r>
              <a:rPr lang="en-US" sz="1740" dirty="0"/>
              <a:t> </a:t>
            </a:r>
            <a:r>
              <a:rPr lang="en-US" sz="1740" dirty="0" err="1"/>
              <a:t>werden</a:t>
            </a:r>
            <a:r>
              <a:rPr lang="en-US" sz="1740" dirty="0"/>
              <a:t> 7-12 % der </a:t>
            </a:r>
            <a:r>
              <a:rPr lang="en-US" sz="1740" dirty="0" err="1"/>
              <a:t>Energie</a:t>
            </a:r>
            <a:r>
              <a:rPr lang="en-US" sz="1740" dirty="0"/>
              <a:t> </a:t>
            </a:r>
            <a:r>
              <a:rPr lang="en-US" sz="1740" dirty="0" err="1"/>
              <a:t>für</a:t>
            </a:r>
            <a:r>
              <a:rPr lang="en-US" sz="1740" dirty="0"/>
              <a:t> </a:t>
            </a:r>
            <a:r>
              <a:rPr lang="en-US" sz="1740" dirty="0"/>
              <a:t>die </a:t>
            </a:r>
            <a:r>
              <a:rPr lang="en-US" sz="1740" dirty="0" err="1"/>
              <a:t>Verdichtung</a:t>
            </a:r>
            <a:r>
              <a:rPr lang="en-US" sz="1740" dirty="0"/>
              <a:t> </a:t>
            </a:r>
            <a:r>
              <a:rPr lang="en-US" sz="1740" dirty="0" err="1"/>
              <a:t>benötigt</a:t>
            </a:r>
            <a:endParaRPr lang="en-US" sz="174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420B879-B3E6-4BE7-B92E-12C8C7C485FF}"/>
              </a:ext>
            </a:extLst>
          </p:cNvPr>
          <p:cNvSpPr txBox="1"/>
          <p:nvPr/>
        </p:nvSpPr>
        <p:spPr>
          <a:xfrm>
            <a:off x="391672" y="4312687"/>
            <a:ext cx="1971950" cy="60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Typ</a:t>
            </a:r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IV Tank 500 bar</a:t>
            </a:r>
          </a:p>
          <a:p>
            <a:endParaRPr lang="en-US" sz="174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418DF3F-70D9-41A8-9AB8-ED92A4350924}"/>
              </a:ext>
            </a:extLst>
          </p:cNvPr>
          <p:cNvSpPr txBox="1"/>
          <p:nvPr/>
        </p:nvSpPr>
        <p:spPr>
          <a:xfrm>
            <a:off x="3332335" y="4251182"/>
            <a:ext cx="2016834" cy="60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Typ</a:t>
            </a:r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II Tank 1000 bar</a:t>
            </a:r>
          </a:p>
          <a:p>
            <a:endParaRPr lang="en-US" sz="174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6901EA-C26B-4819-9A8F-CCBC42895E23}"/>
              </a:ext>
            </a:extLst>
          </p:cNvPr>
          <p:cNvSpPr txBox="1"/>
          <p:nvPr/>
        </p:nvSpPr>
        <p:spPr>
          <a:xfrm>
            <a:off x="3380712" y="6209128"/>
            <a:ext cx="265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hydraulisch</a:t>
            </a:r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</a:t>
            </a:r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angetriebener</a:t>
            </a:r>
            <a:endParaRPr lang="en-US" sz="1600" dirty="0"/>
          </a:p>
          <a:p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500 bar </a:t>
            </a:r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Verdichter</a:t>
            </a:r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 </a:t>
            </a:r>
          </a:p>
          <a:p>
            <a:endParaRPr lang="en-US" sz="1600" b="1" dirty="0">
              <a:solidFill>
                <a:srgbClr val="1B5F7E"/>
              </a:solidFill>
              <a:latin typeface="Frutiger LT Std 45 Light" panose="020B0402020204020204" pitchFamily="34" charset="77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A62E2E6-8FB8-4CF7-B908-98ECBD523E25}"/>
              </a:ext>
            </a:extLst>
          </p:cNvPr>
          <p:cNvSpPr txBox="1"/>
          <p:nvPr/>
        </p:nvSpPr>
        <p:spPr>
          <a:xfrm>
            <a:off x="391673" y="6220909"/>
            <a:ext cx="1917513" cy="60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Stahltank</a:t>
            </a:r>
            <a:r>
              <a:rPr lang="en-US" sz="1600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&lt; 60 bar</a:t>
            </a:r>
          </a:p>
          <a:p>
            <a:endParaRPr lang="en-US" sz="174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22C432A-D6F7-4D48-9241-6E9625CAC9D2}"/>
              </a:ext>
            </a:extLst>
          </p:cNvPr>
          <p:cNvSpPr txBox="1"/>
          <p:nvPr/>
        </p:nvSpPr>
        <p:spPr>
          <a:xfrm>
            <a:off x="478496" y="1622365"/>
            <a:ext cx="2474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Bilder</a:t>
            </a:r>
            <a:r>
              <a:rPr lang="en-US" sz="1200" i="1" dirty="0"/>
              <a:t>: ZBT GmbH und ENERTRAG AG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13" y="1928944"/>
            <a:ext cx="2304488" cy="23837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79" y="1890084"/>
            <a:ext cx="1383912" cy="238983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18" y="4788260"/>
            <a:ext cx="2606829" cy="1432649"/>
          </a:xfrm>
          <a:prstGeom prst="rect">
            <a:avLst/>
          </a:prstGeom>
        </p:spPr>
      </p:pic>
      <p:pic>
        <p:nvPicPr>
          <p:cNvPr id="19" name="Grafik 18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4F180D68-6E90-4C0D-8765-BC356FD581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281"/>
          <a:stretch/>
        </p:blipFill>
        <p:spPr>
          <a:xfrm>
            <a:off x="3483432" y="4788261"/>
            <a:ext cx="2344537" cy="144614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134503C-800A-F043-86D6-BF35E86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" y="245036"/>
            <a:ext cx="11110914" cy="978729"/>
          </a:xfrm>
        </p:spPr>
        <p:txBody>
          <a:bodyPr/>
          <a:lstStyle/>
          <a:p>
            <a:r>
              <a:rPr lang="de-DE" dirty="0"/>
              <a:t>Wasserstoff </a:t>
            </a:r>
            <a:r>
              <a:rPr lang="de-DE" dirty="0" smtClean="0"/>
              <a:t>als </a:t>
            </a:r>
            <a:r>
              <a:rPr lang="de-DE" dirty="0"/>
              <a:t>Speicher  </a:t>
            </a:r>
            <a:r>
              <a:rPr lang="de-DE" dirty="0" smtClean="0"/>
              <a:t>für </a:t>
            </a:r>
            <a:br>
              <a:rPr lang="de-DE" dirty="0" smtClean="0"/>
            </a:br>
            <a:r>
              <a:rPr lang="de-DE" dirty="0" smtClean="0"/>
              <a:t>regenerativen </a:t>
            </a:r>
            <a:r>
              <a:rPr lang="de-DE" dirty="0"/>
              <a:t>Strom</a:t>
            </a:r>
          </a:p>
        </p:txBody>
      </p:sp>
    </p:spTree>
    <p:extLst>
      <p:ext uri="{BB962C8B-B14F-4D97-AF65-F5344CB8AC3E}">
        <p14:creationId xmlns:p14="http://schemas.microsoft.com/office/powerpoint/2010/main" val="177643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ildergebnis für soec sunfire"/>
          <p:cNvSpPr>
            <a:spLocks noChangeAspect="1" noChangeArrowheads="1"/>
          </p:cNvSpPr>
          <p:nvPr/>
        </p:nvSpPr>
        <p:spPr bwMode="auto">
          <a:xfrm>
            <a:off x="1501727" y="879419"/>
            <a:ext cx="4160762" cy="27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351" tIns="33176" rIns="66351" bIns="33176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 sz="1306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>
            <p:extLst/>
          </p:nvPr>
        </p:nvGraphicFramePr>
        <p:xfrm>
          <a:off x="246888" y="2048325"/>
          <a:ext cx="11375136" cy="4133018"/>
        </p:xfrm>
        <a:graphic>
          <a:graphicData uri="http://schemas.openxmlformats.org/drawingml/2006/table">
            <a:tbl>
              <a:tblPr/>
              <a:tblGrid>
                <a:gridCol w="1349696">
                  <a:extLst>
                    <a:ext uri="{9D8B030D-6E8A-4147-A177-3AD203B41FA5}">
                      <a16:colId xmlns:a16="http://schemas.microsoft.com/office/drawing/2014/main" val="1230697212"/>
                    </a:ext>
                  </a:extLst>
                </a:gridCol>
                <a:gridCol w="1390437">
                  <a:extLst>
                    <a:ext uri="{9D8B030D-6E8A-4147-A177-3AD203B41FA5}">
                      <a16:colId xmlns:a16="http://schemas.microsoft.com/office/drawing/2014/main" val="3837331551"/>
                    </a:ext>
                  </a:extLst>
                </a:gridCol>
                <a:gridCol w="1370067">
                  <a:extLst>
                    <a:ext uri="{9D8B030D-6E8A-4147-A177-3AD203B41FA5}">
                      <a16:colId xmlns:a16="http://schemas.microsoft.com/office/drawing/2014/main" val="2686653140"/>
                    </a:ext>
                  </a:extLst>
                </a:gridCol>
                <a:gridCol w="1370067">
                  <a:extLst>
                    <a:ext uri="{9D8B030D-6E8A-4147-A177-3AD203B41FA5}">
                      <a16:colId xmlns:a16="http://schemas.microsoft.com/office/drawing/2014/main" val="1877985682"/>
                    </a:ext>
                  </a:extLst>
                </a:gridCol>
                <a:gridCol w="1404822">
                  <a:extLst>
                    <a:ext uri="{9D8B030D-6E8A-4147-A177-3AD203B41FA5}">
                      <a16:colId xmlns:a16="http://schemas.microsoft.com/office/drawing/2014/main" val="1397621331"/>
                    </a:ext>
                  </a:extLst>
                </a:gridCol>
                <a:gridCol w="1335311">
                  <a:extLst>
                    <a:ext uri="{9D8B030D-6E8A-4147-A177-3AD203B41FA5}">
                      <a16:colId xmlns:a16="http://schemas.microsoft.com/office/drawing/2014/main" val="3679469943"/>
                    </a:ext>
                  </a:extLst>
                </a:gridCol>
                <a:gridCol w="1634727">
                  <a:extLst>
                    <a:ext uri="{9D8B030D-6E8A-4147-A177-3AD203B41FA5}">
                      <a16:colId xmlns:a16="http://schemas.microsoft.com/office/drawing/2014/main" val="3710346887"/>
                    </a:ext>
                  </a:extLst>
                </a:gridCol>
                <a:gridCol w="1520009">
                  <a:extLst>
                    <a:ext uri="{9D8B030D-6E8A-4147-A177-3AD203B41FA5}">
                      <a16:colId xmlns:a16="http://schemas.microsoft.com/office/drawing/2014/main" val="3814863621"/>
                    </a:ext>
                  </a:extLst>
                </a:gridCol>
              </a:tblGrid>
              <a:tr h="1541770"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 smtClean="0">
                          <a:solidFill>
                            <a:srgbClr val="000000"/>
                          </a:solidFill>
                          <a:effectLst/>
                        </a:rPr>
                        <a:t>Fuel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>
                      <a:noFill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 smtClean="0">
                          <a:solidFill>
                            <a:srgbClr val="000000"/>
                          </a:solidFill>
                          <a:effectLst/>
                        </a:rPr>
                        <a:t>Air </a:t>
                      </a:r>
                      <a:r>
                        <a:rPr lang="de-DE" sz="17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separation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Water</a:t>
                      </a:r>
                      <a:r>
                        <a:rPr lang="de-DE" sz="1700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de-DE" sz="17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splitting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Energy</a:t>
                      </a:r>
                      <a:r>
                        <a:rPr lang="de-DE" sz="1700" b="1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de-DE" sz="1700" b="1" baseline="0" dirty="0" err="1" smtClean="0">
                          <a:solidFill>
                            <a:srgbClr val="000000"/>
                          </a:solidFill>
                          <a:effectLst/>
                        </a:rPr>
                        <a:t>for</a:t>
                      </a:r>
                      <a:r>
                        <a:rPr lang="de-DE" sz="1700" b="1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de-DE" sz="1700" b="1" baseline="0" dirty="0" err="1" smtClean="0">
                          <a:solidFill>
                            <a:srgbClr val="000000"/>
                          </a:solidFill>
                          <a:effectLst/>
                        </a:rPr>
                        <a:t>synthesis</a:t>
                      </a:r>
                      <a:r>
                        <a:rPr lang="de-DE" sz="1700" b="1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>
                          <a:solidFill>
                            <a:srgbClr val="000000"/>
                          </a:solidFill>
                          <a:effectLst/>
                        </a:rPr>
                        <a:t>Transport</a:t>
                      </a: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1" dirty="0" smtClean="0">
                          <a:solidFill>
                            <a:srgbClr val="000000"/>
                          </a:solidFill>
                          <a:effectLst/>
                        </a:rPr>
                        <a:t>Energie-</a:t>
                      </a:r>
                      <a:r>
                        <a:rPr lang="de-DE" sz="1700" b="1" dirty="0" err="1" smtClean="0">
                          <a:solidFill>
                            <a:srgbClr val="000000"/>
                          </a:solidFill>
                          <a:effectLst/>
                        </a:rPr>
                        <a:t>density</a:t>
                      </a:r>
                      <a:r>
                        <a:rPr lang="de-DE" sz="1700" b="1" dirty="0" smtClean="0">
                          <a:solidFill>
                            <a:srgbClr val="000000"/>
                          </a:solidFill>
                          <a:effectLst/>
                        </a:rPr>
                        <a:t> (GJ</a:t>
                      </a:r>
                      <a:r>
                        <a:rPr lang="de-DE" sz="1700" b="1" dirty="0">
                          <a:solidFill>
                            <a:srgbClr val="000000"/>
                          </a:solidFill>
                          <a:effectLst/>
                        </a:rPr>
                        <a:t> t</a:t>
                      </a:r>
                      <a:r>
                        <a:rPr lang="de-DE" sz="1700" b="1" baseline="30000" dirty="0">
                          <a:solidFill>
                            <a:srgbClr val="000000"/>
                          </a:solidFill>
                          <a:effectLst/>
                        </a:rPr>
                        <a:t>−1</a:t>
                      </a:r>
                      <a:r>
                        <a:rPr lang="de-DE" sz="1700" b="1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700" b="1" i="1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l-GR" sz="1700" b="1" i="1" dirty="0" smtClean="0">
                          <a:solidFill>
                            <a:srgbClr val="000000"/>
                          </a:solidFill>
                          <a:effectLst/>
                        </a:rPr>
                        <a:t>η</a:t>
                      </a:r>
                      <a:r>
                        <a:rPr lang="de-DE" sz="1700" b="1" i="0" baseline="-25000" dirty="0" err="1" smtClean="0">
                          <a:solidFill>
                            <a:srgbClr val="000000"/>
                          </a:solidFill>
                          <a:effectLst/>
                        </a:rPr>
                        <a:t>Combustion</a:t>
                      </a:r>
                      <a:endParaRPr lang="de-DE" sz="1700" b="1" baseline="-250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de-DE" sz="1700" b="1" baseline="30000" dirty="0">
                          <a:solidFill>
                            <a:srgbClr val="000000"/>
                          </a:solidFill>
                          <a:effectLst/>
                        </a:rPr>
                        <a:t>[g]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de-DE" sz="1700" b="1" dirty="0" err="1">
                          <a:solidFill>
                            <a:srgbClr val="000000"/>
                          </a:solidFill>
                          <a:effectLst/>
                        </a:rPr>
                        <a:t>PFP</a:t>
                      </a:r>
                      <a:r>
                        <a:rPr lang="de-DE" sz="1700" b="1" baseline="30000" dirty="0" err="1">
                          <a:solidFill>
                            <a:srgbClr val="000000"/>
                          </a:solidFill>
                          <a:effectLst/>
                        </a:rPr>
                        <a:t>Atm</a:t>
                      </a:r>
                      <a:r>
                        <a:rPr lang="de-DE" sz="1700" b="1" baseline="30000" dirty="0">
                          <a:solidFill>
                            <a:srgbClr val="000000"/>
                          </a:solidFill>
                          <a:effectLst/>
                        </a:rPr>
                        <a:t> [h]</a:t>
                      </a:r>
                      <a:endParaRPr lang="de-DE" sz="17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3778" marR="53778" marT="53778" marB="53778">
                    <a:lnL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695528"/>
                  </a:ext>
                </a:extLst>
              </a:tr>
              <a:tr h="86724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Methan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0.326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1.64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0.022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0.027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55.5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54.1 %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27 %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802963"/>
                  </a:ext>
                </a:extLst>
              </a:tr>
              <a:tr h="54482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MeOH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0.382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1.44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0.202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0.005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23.7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54 %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27 %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034275"/>
                  </a:ext>
                </a:extLst>
              </a:tr>
              <a:tr h="544827"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DME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0.398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1.50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0.274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0.005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31.7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50 %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23 %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732184"/>
                  </a:ext>
                </a:extLst>
              </a:tr>
              <a:tr h="63434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 err="1" smtClean="0">
                          <a:effectLst/>
                        </a:rPr>
                        <a:t>Ammonia</a:t>
                      </a:r>
                      <a:endParaRPr lang="de-DE" sz="1700" b="0" dirty="0">
                        <a:effectLst/>
                      </a:endParaRP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0.008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1.43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0.071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0.008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22.5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>
                          <a:effectLst/>
                        </a:rPr>
                        <a:t>53 %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700" b="0" dirty="0">
                          <a:effectLst/>
                        </a:rPr>
                        <a:t>35 %</a:t>
                      </a:r>
                    </a:p>
                  </a:txBody>
                  <a:tcPr marL="80667" marR="80667" marT="80667" marB="40333">
                    <a:lnL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100712"/>
                  </a:ext>
                </a:extLst>
              </a:tr>
            </a:tbl>
          </a:graphicData>
        </a:graphic>
      </p:graphicFrame>
      <p:sp>
        <p:nvSpPr>
          <p:cNvPr id="21" name="Abgerundetes Rechteck 20"/>
          <p:cNvSpPr/>
          <p:nvPr/>
        </p:nvSpPr>
        <p:spPr>
          <a:xfrm>
            <a:off x="10127213" y="5495544"/>
            <a:ext cx="1494811" cy="685799"/>
          </a:xfrm>
          <a:prstGeom prst="roundRect">
            <a:avLst/>
          </a:prstGeom>
          <a:solidFill>
            <a:srgbClr val="92D050">
              <a:alpha val="26000"/>
            </a:srgbClr>
          </a:solidFill>
          <a:ln w="698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 sz="130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82108" y="6375786"/>
            <a:ext cx="5790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1100" dirty="0">
                <a:solidFill>
                  <a:srgbClr val="1B5F7E"/>
                </a:solidFill>
                <a:latin typeface="Calibri" panose="020F0502020204030204"/>
              </a:rPr>
              <a:t>A. Grinberg Dana, Angewandte Chemie </a:t>
            </a:r>
            <a:r>
              <a:rPr lang="en-US" sz="1100" dirty="0">
                <a:solidFill>
                  <a:srgbClr val="1B5F7E"/>
                </a:solidFill>
                <a:latin typeface="Calibri" panose="020F0502020204030204"/>
              </a:rPr>
              <a:t>Volume128, Issue31, 2016, Pages 8942-8949</a:t>
            </a:r>
            <a:endParaRPr lang="de-DE" sz="1100" dirty="0">
              <a:solidFill>
                <a:srgbClr val="1B5F7E"/>
              </a:solidFill>
              <a:latin typeface="Calibri" panose="020F0502020204030204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BE54471-9F8D-9941-AF02-AFDF70E7B049}"/>
              </a:ext>
            </a:extLst>
          </p:cNvPr>
          <p:cNvSpPr txBox="1"/>
          <p:nvPr/>
        </p:nvSpPr>
        <p:spPr>
          <a:xfrm>
            <a:off x="1547588" y="1455102"/>
            <a:ext cx="9174239" cy="3602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Power-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to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-Fuel-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to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-Power Indices von C- und N-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based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Energy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carriers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(in 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equiv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. </a:t>
            </a:r>
            <a:r>
              <a:rPr lang="de-DE" sz="1741" b="1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work</a:t>
            </a:r>
            <a:r>
              <a:rPr lang="de-DE" sz="1741" b="1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)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4253717" y="5495544"/>
            <a:ext cx="1494811" cy="685799"/>
          </a:xfrm>
          <a:prstGeom prst="roundRect">
            <a:avLst/>
          </a:prstGeom>
          <a:solidFill>
            <a:srgbClr val="92D050">
              <a:alpha val="26000"/>
            </a:srgbClr>
          </a:solidFill>
          <a:ln w="698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 sz="130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1547588" y="5495544"/>
            <a:ext cx="1494811" cy="685799"/>
          </a:xfrm>
          <a:prstGeom prst="roundRect">
            <a:avLst/>
          </a:prstGeom>
          <a:solidFill>
            <a:srgbClr val="92D050">
              <a:alpha val="26000"/>
            </a:srgbClr>
          </a:solidFill>
          <a:ln w="698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 sz="130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04036" y="339844"/>
            <a:ext cx="8898356" cy="547842"/>
          </a:xfrm>
        </p:spPr>
        <p:txBody>
          <a:bodyPr/>
          <a:lstStyle/>
          <a:p>
            <a:r>
              <a:rPr lang="de-DE" dirty="0" smtClean="0"/>
              <a:t>Ammoniak </a:t>
            </a:r>
            <a:r>
              <a:rPr lang="de-DE" dirty="0"/>
              <a:t>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93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20045-CCFF-410C-96B6-269B17C7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4" y="191010"/>
            <a:ext cx="7854461" cy="991041"/>
          </a:xfrm>
        </p:spPr>
        <p:txBody>
          <a:bodyPr/>
          <a:lstStyle/>
          <a:p>
            <a:r>
              <a:rPr lang="de-DE" dirty="0" smtClean="0"/>
              <a:t>Brennstoffumstellung </a:t>
            </a:r>
            <a:r>
              <a:rPr lang="de-DE" dirty="0"/>
              <a:t>in der Schifffahrt </a:t>
            </a:r>
            <a:r>
              <a:rPr lang="de-DE" dirty="0" smtClean="0"/>
              <a:t>gewinnt </a:t>
            </a:r>
            <a:r>
              <a:rPr lang="de-DE" dirty="0"/>
              <a:t>an Dynamik</a:t>
            </a:r>
            <a:endParaRPr lang="de-DE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6D09871-74F5-4536-885D-837233487CEE}"/>
              </a:ext>
            </a:extLst>
          </p:cNvPr>
          <p:cNvSpPr txBox="1"/>
          <p:nvPr/>
        </p:nvSpPr>
        <p:spPr>
          <a:xfrm>
            <a:off x="428344" y="1605604"/>
            <a:ext cx="425248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</a:rPr>
              <a:t>Ships on order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A667D86B-B60D-4E32-8B0A-321E92F99596}"/>
              </a:ext>
            </a:extLst>
          </p:cNvPr>
          <p:cNvSpPr txBox="1"/>
          <p:nvPr/>
        </p:nvSpPr>
        <p:spPr>
          <a:xfrm>
            <a:off x="428343" y="2047043"/>
            <a:ext cx="5571203" cy="355599"/>
          </a:xfrm>
          <a:prstGeom prst="homePlate">
            <a:avLst/>
          </a:prstGeom>
          <a:solidFill>
            <a:schemeClr val="accent4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bg1"/>
                </a:solidFill>
              </a:rPr>
              <a:t>2019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D6A6D39-597B-4BEC-B1DD-023FF2CF47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15327" y="2683336"/>
          <a:ext cx="1764000" cy="190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833">
                  <a:extLst>
                    <a:ext uri="{9D8B030D-6E8A-4147-A177-3AD203B41FA5}">
                      <a16:colId xmlns:a16="http://schemas.microsoft.com/office/drawing/2014/main" val="557404769"/>
                    </a:ext>
                  </a:extLst>
                </a:gridCol>
                <a:gridCol w="753167">
                  <a:extLst>
                    <a:ext uri="{9D8B030D-6E8A-4147-A177-3AD203B41FA5}">
                      <a16:colId xmlns:a16="http://schemas.microsoft.com/office/drawing/2014/main" val="1484662233"/>
                    </a:ext>
                  </a:extLst>
                </a:gridCol>
              </a:tblGrid>
              <a:tr h="316800">
                <a:tc>
                  <a:txBody>
                    <a:bodyPr/>
                    <a:lstStyle/>
                    <a:p>
                      <a:r>
                        <a:rPr lang="en-US" sz="1200" dirty="0"/>
                        <a:t>Hydrogen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0.04%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917870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r>
                        <a:rPr lang="en-US" sz="1200" dirty="0"/>
                        <a:t>Methanol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0.08%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298451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r>
                        <a:rPr lang="en-US" sz="1200" dirty="0"/>
                        <a:t>LPG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0.13%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576039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r>
                        <a:rPr lang="en-US" sz="1200" dirty="0"/>
                        <a:t>LNG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2.73%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684666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r>
                        <a:rPr lang="en-US" sz="1200" dirty="0"/>
                        <a:t>Battery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3.07%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702794"/>
                  </a:ext>
                </a:extLst>
              </a:tr>
              <a:tr h="316800">
                <a:tc>
                  <a:txBody>
                    <a:bodyPr/>
                    <a:lstStyle/>
                    <a:p>
                      <a:r>
                        <a:rPr lang="en-US" sz="1200" b="1" dirty="0"/>
                        <a:t>Total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6.05%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5918"/>
                  </a:ext>
                </a:extLst>
              </a:tr>
            </a:tbl>
          </a:graphicData>
        </a:graphic>
      </p:graphicFrame>
      <p:grpSp>
        <p:nvGrpSpPr>
          <p:cNvPr id="7" name="Group 10">
            <a:extLst>
              <a:ext uri="{FF2B5EF4-FFF2-40B4-BE49-F238E27FC236}">
                <a16:creationId xmlns:a16="http://schemas.microsoft.com/office/drawing/2014/main" id="{99C1CE96-8C5C-41CC-AED1-A23BD201D008}"/>
              </a:ext>
            </a:extLst>
          </p:cNvPr>
          <p:cNvGrpSpPr/>
          <p:nvPr/>
        </p:nvGrpSpPr>
        <p:grpSpPr>
          <a:xfrm>
            <a:off x="447152" y="2675786"/>
            <a:ext cx="3403988" cy="1908692"/>
            <a:chOff x="558558" y="3181444"/>
            <a:chExt cx="3403988" cy="1908692"/>
          </a:xfrm>
        </p:grpSpPr>
        <p:pic>
          <p:nvPicPr>
            <p:cNvPr id="8" name="Picture 16" descr="Chart&#10;&#10;Description automatically generated">
              <a:extLst>
                <a:ext uri="{FF2B5EF4-FFF2-40B4-BE49-F238E27FC236}">
                  <a16:creationId xmlns:a16="http://schemas.microsoft.com/office/drawing/2014/main" id="{89F39CA0-3AED-455B-B73B-25F3DAED4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20" t="4511" r="38257" b="5632"/>
            <a:stretch/>
          </p:blipFill>
          <p:spPr>
            <a:xfrm>
              <a:off x="2923141" y="3181650"/>
              <a:ext cx="1039405" cy="1908486"/>
            </a:xfrm>
            <a:prstGeom prst="rect">
              <a:avLst/>
            </a:prstGeom>
          </p:spPr>
        </p:pic>
        <p:sp>
          <p:nvSpPr>
            <p:cNvPr id="9" name="Pie 5">
              <a:extLst>
                <a:ext uri="{FF2B5EF4-FFF2-40B4-BE49-F238E27FC236}">
                  <a16:creationId xmlns:a16="http://schemas.microsoft.com/office/drawing/2014/main" id="{57775A9D-40B4-4ED3-ACA7-6E59F125D2B4}"/>
                </a:ext>
              </a:extLst>
            </p:cNvPr>
            <p:cNvSpPr/>
            <p:nvPr/>
          </p:nvSpPr>
          <p:spPr>
            <a:xfrm>
              <a:off x="558558" y="3289718"/>
              <a:ext cx="1692275" cy="1692275"/>
            </a:xfrm>
            <a:prstGeom prst="pie">
              <a:avLst>
                <a:gd name="adj1" fmla="val 687276"/>
                <a:gd name="adj2" fmla="val 20989975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endParaRPr lang="en-US" sz="20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867F61D-FBEA-4DAB-9DBA-D1FA5ED55AAB}"/>
                </a:ext>
              </a:extLst>
            </p:cNvPr>
            <p:cNvSpPr/>
            <p:nvPr/>
          </p:nvSpPr>
          <p:spPr>
            <a:xfrm>
              <a:off x="2235470" y="3181444"/>
              <a:ext cx="654148" cy="800006"/>
            </a:xfrm>
            <a:custGeom>
              <a:avLst/>
              <a:gdLst>
                <a:gd name="connsiteX0" fmla="*/ 654148 w 654148"/>
                <a:gd name="connsiteY0" fmla="*/ 0 h 822960"/>
                <a:gd name="connsiteX1" fmla="*/ 548640 w 654148"/>
                <a:gd name="connsiteY1" fmla="*/ 0 h 822960"/>
                <a:gd name="connsiteX2" fmla="*/ 548640 w 654148"/>
                <a:gd name="connsiteY2" fmla="*/ 696350 h 822960"/>
                <a:gd name="connsiteX3" fmla="*/ 0 w 654148"/>
                <a:gd name="connsiteY3" fmla="*/ 822960 h 822960"/>
                <a:gd name="connsiteX4" fmla="*/ 0 w 654148"/>
                <a:gd name="connsiteY4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48" h="822960">
                  <a:moveTo>
                    <a:pt x="654148" y="0"/>
                  </a:moveTo>
                  <a:lnTo>
                    <a:pt x="548640" y="0"/>
                  </a:lnTo>
                  <a:lnTo>
                    <a:pt x="548640" y="696350"/>
                  </a:lnTo>
                  <a:lnTo>
                    <a:pt x="0" y="822960"/>
                  </a:lnTo>
                  <a:lnTo>
                    <a:pt x="0" y="822960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BC54727C-956F-42BB-AD11-58C60B09FB69}"/>
                </a:ext>
              </a:extLst>
            </p:cNvPr>
            <p:cNvSpPr/>
            <p:nvPr/>
          </p:nvSpPr>
          <p:spPr>
            <a:xfrm flipV="1">
              <a:off x="2235470" y="4310928"/>
              <a:ext cx="654148" cy="774915"/>
            </a:xfrm>
            <a:custGeom>
              <a:avLst/>
              <a:gdLst>
                <a:gd name="connsiteX0" fmla="*/ 654148 w 654148"/>
                <a:gd name="connsiteY0" fmla="*/ 0 h 822960"/>
                <a:gd name="connsiteX1" fmla="*/ 548640 w 654148"/>
                <a:gd name="connsiteY1" fmla="*/ 0 h 822960"/>
                <a:gd name="connsiteX2" fmla="*/ 548640 w 654148"/>
                <a:gd name="connsiteY2" fmla="*/ 696350 h 822960"/>
                <a:gd name="connsiteX3" fmla="*/ 0 w 654148"/>
                <a:gd name="connsiteY3" fmla="*/ 822960 h 822960"/>
                <a:gd name="connsiteX4" fmla="*/ 0 w 654148"/>
                <a:gd name="connsiteY4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48" h="822960">
                  <a:moveTo>
                    <a:pt x="654148" y="0"/>
                  </a:moveTo>
                  <a:lnTo>
                    <a:pt x="548640" y="0"/>
                  </a:lnTo>
                  <a:lnTo>
                    <a:pt x="548640" y="696350"/>
                  </a:lnTo>
                  <a:lnTo>
                    <a:pt x="0" y="822960"/>
                  </a:lnTo>
                  <a:lnTo>
                    <a:pt x="0" y="822960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80275C31-869F-4540-AE2C-DBAC889F16C0}"/>
                </a:ext>
              </a:extLst>
            </p:cNvPr>
            <p:cNvSpPr txBox="1"/>
            <p:nvPr/>
          </p:nvSpPr>
          <p:spPr>
            <a:xfrm>
              <a:off x="812028" y="3630290"/>
              <a:ext cx="118533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93.95%</a:t>
              </a:r>
            </a:p>
          </p:txBody>
        </p:sp>
      </p:grpSp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BCE8C434-B414-4C51-9EF7-2BAF4329A7B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47760" y="2683336"/>
          <a:ext cx="1764000" cy="2221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833">
                  <a:extLst>
                    <a:ext uri="{9D8B030D-6E8A-4147-A177-3AD203B41FA5}">
                      <a16:colId xmlns:a16="http://schemas.microsoft.com/office/drawing/2014/main" val="557404769"/>
                    </a:ext>
                  </a:extLst>
                </a:gridCol>
                <a:gridCol w="753167">
                  <a:extLst>
                    <a:ext uri="{9D8B030D-6E8A-4147-A177-3AD203B41FA5}">
                      <a16:colId xmlns:a16="http://schemas.microsoft.com/office/drawing/2014/main" val="1484662233"/>
                    </a:ext>
                  </a:extLst>
                </a:gridCol>
              </a:tblGrid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Ammonia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0.02%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379238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Hydrogen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0.06%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917870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Methanol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0.30%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298451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LPG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1.51%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576039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LNG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6.10%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684666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dirty="0"/>
                        <a:t>Battery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3.85%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702794"/>
                  </a:ext>
                </a:extLst>
              </a:tr>
              <a:tr h="317314">
                <a:tc>
                  <a:txBody>
                    <a:bodyPr/>
                    <a:lstStyle/>
                    <a:p>
                      <a:r>
                        <a:rPr lang="en-US" sz="1200" b="1" dirty="0"/>
                        <a:t>Total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/>
                        <a:t>11.84%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5918"/>
                  </a:ext>
                </a:extLst>
              </a:tr>
            </a:tbl>
          </a:graphicData>
        </a:graphic>
      </p:graphicFrame>
      <p:grpSp>
        <p:nvGrpSpPr>
          <p:cNvPr id="14" name="Group 11">
            <a:extLst>
              <a:ext uri="{FF2B5EF4-FFF2-40B4-BE49-F238E27FC236}">
                <a16:creationId xmlns:a16="http://schemas.microsoft.com/office/drawing/2014/main" id="{7DD99DC9-A4B9-4F88-9094-DF6DDDC379BA}"/>
              </a:ext>
            </a:extLst>
          </p:cNvPr>
          <p:cNvGrpSpPr/>
          <p:nvPr/>
        </p:nvGrpSpPr>
        <p:grpSpPr>
          <a:xfrm>
            <a:off x="6183027" y="2669342"/>
            <a:ext cx="3382976" cy="1911928"/>
            <a:chOff x="6294433" y="3175000"/>
            <a:chExt cx="3382976" cy="1911928"/>
          </a:xfrm>
        </p:grpSpPr>
        <p:pic>
          <p:nvPicPr>
            <p:cNvPr id="15" name="Picture 3" descr="Chart, bar chart&#10;&#10;Description automatically generated">
              <a:extLst>
                <a:ext uri="{FF2B5EF4-FFF2-40B4-BE49-F238E27FC236}">
                  <a16:creationId xmlns:a16="http://schemas.microsoft.com/office/drawing/2014/main" id="{C39ADD3B-1364-47C9-B916-FB49204B8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7" t="7028" r="40665" b="7790"/>
            <a:stretch/>
          </p:blipFill>
          <p:spPr>
            <a:xfrm>
              <a:off x="8646629" y="3175000"/>
              <a:ext cx="1030780" cy="1911928"/>
            </a:xfrm>
            <a:prstGeom prst="rect">
              <a:avLst/>
            </a:prstGeom>
          </p:spPr>
        </p:pic>
        <p:sp>
          <p:nvSpPr>
            <p:cNvPr id="16" name="Pie 18">
              <a:extLst>
                <a:ext uri="{FF2B5EF4-FFF2-40B4-BE49-F238E27FC236}">
                  <a16:creationId xmlns:a16="http://schemas.microsoft.com/office/drawing/2014/main" id="{D0A89735-C965-4176-BCB2-5701473FFB38}"/>
                </a:ext>
              </a:extLst>
            </p:cNvPr>
            <p:cNvSpPr/>
            <p:nvPr/>
          </p:nvSpPr>
          <p:spPr>
            <a:xfrm>
              <a:off x="6294433" y="3289718"/>
              <a:ext cx="1692275" cy="1692275"/>
            </a:xfrm>
            <a:prstGeom prst="pie">
              <a:avLst>
                <a:gd name="adj1" fmla="val 959054"/>
                <a:gd name="adj2" fmla="val 20849914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endParaRPr lang="en-US" sz="2000" dirty="0" err="1">
                <a:solidFill>
                  <a:schemeClr val="tx1"/>
                </a:solidFill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7D60D35-D4FB-4E37-87A4-0EA787AA6E3F}"/>
                </a:ext>
              </a:extLst>
            </p:cNvPr>
            <p:cNvSpPr/>
            <p:nvPr/>
          </p:nvSpPr>
          <p:spPr>
            <a:xfrm>
              <a:off x="7964508" y="3181445"/>
              <a:ext cx="654148" cy="772680"/>
            </a:xfrm>
            <a:custGeom>
              <a:avLst/>
              <a:gdLst>
                <a:gd name="connsiteX0" fmla="*/ 654148 w 654148"/>
                <a:gd name="connsiteY0" fmla="*/ 0 h 822960"/>
                <a:gd name="connsiteX1" fmla="*/ 548640 w 654148"/>
                <a:gd name="connsiteY1" fmla="*/ 0 h 822960"/>
                <a:gd name="connsiteX2" fmla="*/ 548640 w 654148"/>
                <a:gd name="connsiteY2" fmla="*/ 696350 h 822960"/>
                <a:gd name="connsiteX3" fmla="*/ 0 w 654148"/>
                <a:gd name="connsiteY3" fmla="*/ 822960 h 822960"/>
                <a:gd name="connsiteX4" fmla="*/ 0 w 654148"/>
                <a:gd name="connsiteY4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48" h="822960">
                  <a:moveTo>
                    <a:pt x="654148" y="0"/>
                  </a:moveTo>
                  <a:lnTo>
                    <a:pt x="548640" y="0"/>
                  </a:lnTo>
                  <a:lnTo>
                    <a:pt x="548640" y="696350"/>
                  </a:lnTo>
                  <a:lnTo>
                    <a:pt x="0" y="822960"/>
                  </a:lnTo>
                  <a:lnTo>
                    <a:pt x="0" y="822960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A410941B-871E-4902-8563-05131454051A}"/>
                </a:ext>
              </a:extLst>
            </p:cNvPr>
            <p:cNvSpPr txBox="1"/>
            <p:nvPr/>
          </p:nvSpPr>
          <p:spPr>
            <a:xfrm>
              <a:off x="6537048" y="3630290"/>
              <a:ext cx="118533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US" dirty="0">
                  <a:solidFill>
                    <a:schemeClr val="tx2"/>
                  </a:solidFill>
                </a:rPr>
                <a:t>88.16%</a:t>
              </a: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F8B18FF1-5029-4C10-AE8D-6AFB4D52F21A}"/>
                </a:ext>
              </a:extLst>
            </p:cNvPr>
            <p:cNvSpPr/>
            <p:nvPr/>
          </p:nvSpPr>
          <p:spPr>
            <a:xfrm flipV="1">
              <a:off x="7959600" y="4374000"/>
              <a:ext cx="659056" cy="712800"/>
            </a:xfrm>
            <a:custGeom>
              <a:avLst/>
              <a:gdLst>
                <a:gd name="connsiteX0" fmla="*/ 654148 w 654148"/>
                <a:gd name="connsiteY0" fmla="*/ 0 h 822960"/>
                <a:gd name="connsiteX1" fmla="*/ 548640 w 654148"/>
                <a:gd name="connsiteY1" fmla="*/ 0 h 822960"/>
                <a:gd name="connsiteX2" fmla="*/ 548640 w 654148"/>
                <a:gd name="connsiteY2" fmla="*/ 696350 h 822960"/>
                <a:gd name="connsiteX3" fmla="*/ 0 w 654148"/>
                <a:gd name="connsiteY3" fmla="*/ 822960 h 822960"/>
                <a:gd name="connsiteX4" fmla="*/ 0 w 654148"/>
                <a:gd name="connsiteY4" fmla="*/ 82296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148" h="822960">
                  <a:moveTo>
                    <a:pt x="654148" y="0"/>
                  </a:moveTo>
                  <a:lnTo>
                    <a:pt x="548640" y="0"/>
                  </a:lnTo>
                  <a:lnTo>
                    <a:pt x="548640" y="696350"/>
                  </a:lnTo>
                  <a:lnTo>
                    <a:pt x="0" y="822960"/>
                  </a:lnTo>
                  <a:lnTo>
                    <a:pt x="0" y="822960"/>
                  </a:lnTo>
                </a:path>
              </a:pathLst>
            </a:cu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22">
            <a:extLst>
              <a:ext uri="{FF2B5EF4-FFF2-40B4-BE49-F238E27FC236}">
                <a16:creationId xmlns:a16="http://schemas.microsoft.com/office/drawing/2014/main" id="{7727A6B5-E21F-4A09-B22F-BFFD49451C3E}"/>
              </a:ext>
            </a:extLst>
          </p:cNvPr>
          <p:cNvSpPr txBox="1"/>
          <p:nvPr/>
        </p:nvSpPr>
        <p:spPr>
          <a:xfrm>
            <a:off x="5933986" y="2047043"/>
            <a:ext cx="5605271" cy="355599"/>
          </a:xfrm>
          <a:prstGeom prst="chevron">
            <a:avLst/>
          </a:prstGeom>
          <a:solidFill>
            <a:schemeClr val="tx2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bg1"/>
                </a:solidFill>
              </a:rPr>
              <a:t>2021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09AF09AA-FB37-4B55-A15C-3AEA8992816D}"/>
              </a:ext>
            </a:extLst>
          </p:cNvPr>
          <p:cNvGrpSpPr/>
          <p:nvPr/>
        </p:nvGrpSpPr>
        <p:grpSpPr>
          <a:xfrm>
            <a:off x="6699680" y="6082898"/>
            <a:ext cx="1478042" cy="601365"/>
            <a:chOff x="6380216" y="4059273"/>
            <a:chExt cx="2905863" cy="1241045"/>
          </a:xfrm>
        </p:grpSpPr>
        <p:sp>
          <p:nvSpPr>
            <p:cNvPr id="22" name="Freeform: Shape 40">
              <a:extLst>
                <a:ext uri="{FF2B5EF4-FFF2-40B4-BE49-F238E27FC236}">
                  <a16:creationId xmlns:a16="http://schemas.microsoft.com/office/drawing/2014/main" id="{F723139E-C79D-4BF9-BD6B-740DD396226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41">
              <a:extLst>
                <a:ext uri="{FF2B5EF4-FFF2-40B4-BE49-F238E27FC236}">
                  <a16:creationId xmlns:a16="http://schemas.microsoft.com/office/drawing/2014/main" id="{2BA91E00-51FF-478E-BC77-69A3AE8065E4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42">
              <a:extLst>
                <a:ext uri="{FF2B5EF4-FFF2-40B4-BE49-F238E27FC236}">
                  <a16:creationId xmlns:a16="http://schemas.microsoft.com/office/drawing/2014/main" id="{9EC428FA-D004-432B-8F96-171BAE3FC0B0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43">
              <a:extLst>
                <a:ext uri="{FF2B5EF4-FFF2-40B4-BE49-F238E27FC236}">
                  <a16:creationId xmlns:a16="http://schemas.microsoft.com/office/drawing/2014/main" id="{624430F8-762F-46F3-936C-A2831C8DCAD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44">
              <a:extLst>
                <a:ext uri="{FF2B5EF4-FFF2-40B4-BE49-F238E27FC236}">
                  <a16:creationId xmlns:a16="http://schemas.microsoft.com/office/drawing/2014/main" id="{3590A641-4EA4-4509-A191-9B14A72FF7C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7" name="Freeform: Shape 45">
              <a:extLst>
                <a:ext uri="{FF2B5EF4-FFF2-40B4-BE49-F238E27FC236}">
                  <a16:creationId xmlns:a16="http://schemas.microsoft.com/office/drawing/2014/main" id="{8FFB444E-D7D2-400D-8004-B4BD5C2AAE8A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8CF5F692-F65B-4E54-BF62-068246930C97}"/>
              </a:ext>
            </a:extLst>
          </p:cNvPr>
          <p:cNvSpPr txBox="1">
            <a:spLocks/>
          </p:cNvSpPr>
          <p:nvPr/>
        </p:nvSpPr>
        <p:spPr>
          <a:xfrm>
            <a:off x="8357617" y="6174299"/>
            <a:ext cx="4120042" cy="6740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Frutiger LT Std 65" panose="020B0602020204020204" pitchFamily="34" charset="77"/>
                <a:ea typeface="+mj-ea"/>
                <a:cs typeface="+mj-cs"/>
              </a:defRPr>
            </a:lvl1pPr>
          </a:lstStyle>
          <a:p>
            <a:r>
              <a:rPr lang="en-US" sz="1200" b="0" dirty="0">
                <a:solidFill>
                  <a:schemeClr val="tx1"/>
                </a:solidFill>
              </a:rPr>
              <a:t>Maritime Forecast to 2050 </a:t>
            </a:r>
            <a:br>
              <a:rPr lang="en-US" sz="1200" b="0" dirty="0">
                <a:solidFill>
                  <a:schemeClr val="tx1"/>
                </a:solidFill>
              </a:rPr>
            </a:br>
            <a:r>
              <a:rPr lang="en-US" sz="1000" b="0" dirty="0">
                <a:solidFill>
                  <a:schemeClr val="tx1"/>
                </a:solidFill>
              </a:rPr>
              <a:t>Energy Transition Outlook 2021</a:t>
            </a:r>
          </a:p>
          <a:p>
            <a:r>
              <a:rPr lang="en-US" sz="800" dirty="0">
                <a:solidFill>
                  <a:schemeClr val="tx1"/>
                </a:solidFill>
              </a:rPr>
              <a:t>Linda S. Hammer, Principal Consultant  DNV Environment Advisory</a:t>
            </a:r>
          </a:p>
          <a:p>
            <a:endParaRPr lang="en-US" sz="1200" b="0" dirty="0">
              <a:solidFill>
                <a:schemeClr val="tx1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320040" y="5598914"/>
            <a:ext cx="3913631" cy="369332"/>
            <a:chOff x="320040" y="5598914"/>
            <a:chExt cx="3913631" cy="369332"/>
          </a:xfrm>
        </p:grpSpPr>
        <p:sp>
          <p:nvSpPr>
            <p:cNvPr id="3" name="Rechteck 2"/>
            <p:cNvSpPr/>
            <p:nvPr/>
          </p:nvSpPr>
          <p:spPr>
            <a:xfrm>
              <a:off x="320040" y="5669280"/>
              <a:ext cx="448056" cy="2286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54918" y="5598914"/>
              <a:ext cx="3378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MGO – Maritime Gas </a:t>
              </a:r>
              <a:r>
                <a:rPr lang="de-DE" dirty="0" err="1" smtClean="0"/>
                <a:t>OiL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147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D54199D-2EEC-454D-93C0-2585F65B3A2B}"/>
              </a:ext>
            </a:extLst>
          </p:cNvPr>
          <p:cNvGrpSpPr/>
          <p:nvPr/>
        </p:nvGrpSpPr>
        <p:grpSpPr>
          <a:xfrm>
            <a:off x="4782312" y="1700784"/>
            <a:ext cx="7050023" cy="4663440"/>
            <a:chOff x="4419963" y="2339075"/>
            <a:chExt cx="4380105" cy="32774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85EDAF-6B15-4248-B5D6-95BC022CC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5966" y="2842282"/>
              <a:ext cx="3714484" cy="2181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BD585E-D078-4AD4-9A74-6C5727AB0570}"/>
                </a:ext>
              </a:extLst>
            </p:cNvPr>
            <p:cNvSpPr/>
            <p:nvPr/>
          </p:nvSpPr>
          <p:spPr>
            <a:xfrm>
              <a:off x="4724594" y="2555400"/>
              <a:ext cx="1361348" cy="48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6" b="1" dirty="0">
                  <a:solidFill>
                    <a:schemeClr val="accent6"/>
                  </a:solidFill>
                  <a:latin typeface="Frutiger LT Std 65" panose="020B0602020204020204" pitchFamily="34" charset="77"/>
                </a:rPr>
                <a:t>4,3 kWh/l</a:t>
              </a: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FABB37B-AFCC-4AB6-98F8-EBE016E37578}"/>
                </a:ext>
              </a:extLst>
            </p:cNvPr>
            <p:cNvSpPr/>
            <p:nvPr/>
          </p:nvSpPr>
          <p:spPr>
            <a:xfrm>
              <a:off x="7016624" y="2339075"/>
              <a:ext cx="1361348" cy="48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6" b="1" dirty="0">
                  <a:solidFill>
                    <a:srgbClr val="1B5F7E"/>
                  </a:solidFill>
                  <a:latin typeface="Frutiger LT Std 65" panose="020B0602020204020204" pitchFamily="34" charset="77"/>
                </a:rPr>
                <a:t>2,4 kWh/l</a:t>
              </a: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E1B3F898-FE47-42B8-9B30-A5C056933CED}"/>
                </a:ext>
              </a:extLst>
            </p:cNvPr>
            <p:cNvSpPr/>
            <p:nvPr/>
          </p:nvSpPr>
          <p:spPr>
            <a:xfrm>
              <a:off x="5012900" y="3953253"/>
              <a:ext cx="977276" cy="518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51" b="1" dirty="0">
                  <a:solidFill>
                    <a:schemeClr val="bg1"/>
                  </a:solidFill>
                  <a:latin typeface="Frutiger LT Std 65" panose="020B0602020204020204" pitchFamily="34" charset="77"/>
                </a:rPr>
                <a:t>-33°C</a:t>
              </a:r>
            </a:p>
          </p:txBody>
        </p:sp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AD215C79-8E10-4432-A2A4-6250D92AAC2F}"/>
                </a:ext>
              </a:extLst>
            </p:cNvPr>
            <p:cNvSpPr/>
            <p:nvPr/>
          </p:nvSpPr>
          <p:spPr>
            <a:xfrm>
              <a:off x="7171633" y="3953253"/>
              <a:ext cx="1139341" cy="518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51" b="1" dirty="0">
                  <a:solidFill>
                    <a:schemeClr val="bg1"/>
                  </a:solidFill>
                  <a:latin typeface="Frutiger LT Std 65" panose="020B0602020204020204" pitchFamily="34" charset="77"/>
                </a:rPr>
                <a:t>-252°C</a:t>
              </a: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02D8F962-0EBD-4984-B43C-6E9AECA2E92E}"/>
                </a:ext>
              </a:extLst>
            </p:cNvPr>
            <p:cNvSpPr/>
            <p:nvPr/>
          </p:nvSpPr>
          <p:spPr>
            <a:xfrm>
              <a:off x="4419963" y="5134779"/>
              <a:ext cx="2100634" cy="48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utiger LT Std 55 Roman" panose="020B0602020204020204" pitchFamily="34" charset="77"/>
                </a:rPr>
                <a:t>Liquid Ammonia</a:t>
              </a:r>
            </a:p>
          </p:txBody>
        </p:sp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08A2A136-F887-40C3-BA3B-320F3FD10D3A}"/>
                </a:ext>
              </a:extLst>
            </p:cNvPr>
            <p:cNvSpPr/>
            <p:nvPr/>
          </p:nvSpPr>
          <p:spPr>
            <a:xfrm>
              <a:off x="6681673" y="5134780"/>
              <a:ext cx="2118395" cy="48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utiger LT Std 55 Roman" panose="020B0602020204020204" pitchFamily="34" charset="77"/>
                </a:rPr>
                <a:t>Liquid Hydrogen</a:t>
              </a:r>
            </a:p>
          </p:txBody>
        </p:sp>
      </p:grpSp>
      <p:sp>
        <p:nvSpPr>
          <p:cNvPr id="12" name="Rechteck 1">
            <a:extLst>
              <a:ext uri="{FF2B5EF4-FFF2-40B4-BE49-F238E27FC236}">
                <a16:creationId xmlns:a16="http://schemas.microsoft.com/office/drawing/2014/main" id="{62AD1310-F32B-AD40-8967-63B0DD571158}"/>
              </a:ext>
            </a:extLst>
          </p:cNvPr>
          <p:cNvSpPr/>
          <p:nvPr/>
        </p:nvSpPr>
        <p:spPr>
          <a:xfrm>
            <a:off x="544025" y="1813935"/>
            <a:ext cx="44436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carbon-free energy carrier </a:t>
            </a:r>
          </a:p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cost-efficient liquefaction and storage</a:t>
            </a:r>
          </a:p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high energy density </a:t>
            </a:r>
          </a:p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more than  150 </a:t>
            </a:r>
            <a:r>
              <a:rPr lang="en-US" sz="2000" dirty="0" err="1">
                <a:solidFill>
                  <a:srgbClr val="1B5F7E"/>
                </a:solidFill>
                <a:latin typeface="Frutiger LT Std 45 Light" panose="020B0402020204020204" pitchFamily="34" charset="77"/>
              </a:rPr>
              <a:t>Jahre</a:t>
            </a:r>
            <a:r>
              <a:rPr lang="en-US" sz="2000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 of safe handling</a:t>
            </a:r>
          </a:p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de-DE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248808" indent="-248808" defTabSz="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endParaRPr lang="de-DE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04036" y="118244"/>
            <a:ext cx="8712532" cy="991041"/>
          </a:xfrm>
        </p:spPr>
        <p:txBody>
          <a:bodyPr/>
          <a:lstStyle/>
          <a:p>
            <a:r>
              <a:rPr lang="de-DE" dirty="0"/>
              <a:t>Ammoniak 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3BBF03A-E56F-4F1D-A986-EB8D89CAF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87" y="1910005"/>
            <a:ext cx="11443089" cy="4298771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04036" y="339844"/>
            <a:ext cx="8898356" cy="547842"/>
          </a:xfrm>
        </p:spPr>
        <p:txBody>
          <a:bodyPr/>
          <a:lstStyle/>
          <a:p>
            <a:r>
              <a:rPr lang="de-DE" dirty="0" smtClean="0"/>
              <a:t>Ammoniak </a:t>
            </a:r>
            <a:r>
              <a:rPr lang="de-DE" dirty="0"/>
              <a:t>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0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86" y="1285754"/>
            <a:ext cx="7821357" cy="55337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r="8036"/>
          <a:stretch/>
        </p:blipFill>
        <p:spPr>
          <a:xfrm>
            <a:off x="5952458" y="1285754"/>
            <a:ext cx="3349934" cy="109532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04036" y="339844"/>
            <a:ext cx="8898356" cy="547842"/>
          </a:xfrm>
        </p:spPr>
        <p:txBody>
          <a:bodyPr/>
          <a:lstStyle/>
          <a:p>
            <a:r>
              <a:rPr lang="de-DE" dirty="0" smtClean="0"/>
              <a:t>Ammoniak </a:t>
            </a:r>
            <a:r>
              <a:rPr lang="de-DE" dirty="0"/>
              <a:t>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0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204B9BB-0972-44F3-B840-605194F55B4C}"/>
              </a:ext>
            </a:extLst>
          </p:cNvPr>
          <p:cNvSpPr txBox="1"/>
          <p:nvPr/>
        </p:nvSpPr>
        <p:spPr>
          <a:xfrm>
            <a:off x="329184" y="817249"/>
            <a:ext cx="11204657" cy="518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de-DE" b="1" dirty="0">
              <a:solidFill>
                <a:srgbClr val="1B5F7E"/>
              </a:solidFill>
              <a:latin typeface="Helv"/>
              <a:ea typeface="Calibri" panose="020F0502020204030204" pitchFamily="34" charset="0"/>
              <a:cs typeface="Helv"/>
            </a:endParaRPr>
          </a:p>
          <a:p>
            <a:pPr>
              <a:lnSpc>
                <a:spcPct val="150000"/>
              </a:lnSpc>
              <a:defRPr/>
            </a:pPr>
            <a:r>
              <a:rPr lang="de-DE" b="1" dirty="0" smtClean="0">
                <a:solidFill>
                  <a:srgbClr val="1B5F7E"/>
                </a:solidFill>
                <a:latin typeface="Frutiger LT Std 45 Light"/>
              </a:rPr>
              <a:t>Grüner Ammoniak</a:t>
            </a:r>
            <a:endParaRPr lang="de-DE" b="1" dirty="0">
              <a:solidFill>
                <a:srgbClr val="1B5F7E"/>
              </a:solidFill>
              <a:latin typeface="Frutiger LT Std 45 Light"/>
            </a:endParaRP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effizienteste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Art, grünen Wasserstoff zu speichern und zu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/>
            </a:r>
            <a:br>
              <a:rPr lang="de-DE" dirty="0" smtClean="0">
                <a:solidFill>
                  <a:srgbClr val="1B5F7E"/>
                </a:solidFill>
                <a:latin typeface="Frutiger LT Std 45 Light"/>
              </a:rPr>
            </a:b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transportieren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zukünftiger Wasserstoff-Energievektor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des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Weltmarktes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kann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in allen wichtigen Energieprozessen eingesetzt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werden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ist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kohlenstofffrei und unbegrenzt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verfügbar-</a:t>
            </a:r>
          </a:p>
          <a:p>
            <a:pPr marL="800100" lvl="1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ist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eine seit mehr als 100 Jahren bewährte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Technologie</a:t>
            </a:r>
          </a:p>
          <a:p>
            <a:pPr lvl="1">
              <a:lnSpc>
                <a:spcPct val="150000"/>
              </a:lnSpc>
              <a:buClr>
                <a:srgbClr val="00B050"/>
              </a:buClr>
              <a:defRPr/>
            </a:pPr>
            <a:endParaRPr lang="de-DE" dirty="0" smtClean="0">
              <a:solidFill>
                <a:srgbClr val="1B5F7E"/>
              </a:solidFill>
              <a:latin typeface="Frutiger LT Std 45 Light"/>
            </a:endParaRPr>
          </a:p>
          <a:p>
            <a:pPr lvl="1">
              <a:lnSpc>
                <a:spcPct val="150000"/>
              </a:lnSpc>
              <a:buClr>
                <a:srgbClr val="00B050"/>
              </a:buClr>
              <a:defRPr/>
            </a:pPr>
            <a:endParaRPr lang="de-DE" dirty="0" smtClean="0">
              <a:solidFill>
                <a:srgbClr val="1B5F7E"/>
              </a:solidFill>
              <a:latin typeface="Frutiger LT Std 45 Light"/>
            </a:endParaRPr>
          </a:p>
          <a:p>
            <a:pPr lvl="1">
              <a:lnSpc>
                <a:spcPct val="150000"/>
              </a:lnSpc>
              <a:buClr>
                <a:srgbClr val="00B050"/>
              </a:buClr>
              <a:defRPr/>
            </a:pPr>
            <a:r>
              <a:rPr lang="de-DE" dirty="0" smtClean="0">
                <a:solidFill>
                  <a:srgbClr val="1B5F7E"/>
                </a:solidFill>
                <a:latin typeface="Frutiger LT Std 45 Light"/>
                <a:sym typeface="Wingdings" panose="05000000000000000000" pitchFamily="2" charset="2"/>
              </a:rPr>
              <a:t> </a:t>
            </a:r>
            <a:r>
              <a:rPr lang="de-DE" dirty="0" smtClean="0">
                <a:solidFill>
                  <a:srgbClr val="1B5F7E"/>
                </a:solidFill>
                <a:latin typeface="Frutiger LT Std 45 Light"/>
              </a:rPr>
              <a:t>6 </a:t>
            </a:r>
            <a:r>
              <a:rPr lang="de-DE" dirty="0">
                <a:solidFill>
                  <a:srgbClr val="1B5F7E"/>
                </a:solidFill>
                <a:latin typeface="Frutiger LT Std 45 Light"/>
              </a:rPr>
              <a:t>der 10 größten Anlagen zur Erzeugung von grünem Wasserstoff mit einer installierten Leistung von über 25 GW aus erneuerbaren Energien werden Wasserstoff in grünes Ammoniak umwandeln!  </a:t>
            </a:r>
            <a:endParaRPr lang="de-DE" dirty="0">
              <a:solidFill>
                <a:srgbClr val="1B5F7E"/>
              </a:solidFill>
              <a:latin typeface="Helv"/>
              <a:ea typeface="Calibri" panose="020F0502020204030204" pitchFamily="34" charset="0"/>
              <a:cs typeface="Helv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414A578-FC13-4B06-BF4C-5859C7117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265" y="1487155"/>
            <a:ext cx="2945384" cy="3354877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04036" y="339844"/>
            <a:ext cx="8898356" cy="547842"/>
          </a:xfrm>
        </p:spPr>
        <p:txBody>
          <a:bodyPr/>
          <a:lstStyle/>
          <a:p>
            <a:r>
              <a:rPr lang="de-DE" dirty="0" smtClean="0"/>
              <a:t>Ammoniak </a:t>
            </a:r>
            <a:r>
              <a:rPr lang="de-DE" dirty="0"/>
              <a:t>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68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90998" y="1328231"/>
            <a:ext cx="11869939" cy="5528945"/>
            <a:chOff x="-1008429" y="1050808"/>
            <a:chExt cx="11453156" cy="536367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7953" y="2038317"/>
              <a:ext cx="5566172" cy="437616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08429" y="1050808"/>
              <a:ext cx="6431937" cy="936104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5566" y="1986912"/>
              <a:ext cx="5359161" cy="219549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/>
            <a:srcRect b="16615"/>
            <a:stretch/>
          </p:blipFill>
          <p:spPr>
            <a:xfrm>
              <a:off x="5332913" y="4182409"/>
              <a:ext cx="4864467" cy="2183252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7"/>
            <a:srcRect b="27216"/>
            <a:stretch/>
          </p:blipFill>
          <p:spPr>
            <a:xfrm>
              <a:off x="5749956" y="1400730"/>
              <a:ext cx="4464496" cy="563196"/>
            </a:xfrm>
            <a:prstGeom prst="rect">
              <a:avLst/>
            </a:prstGeom>
          </p:spPr>
        </p:pic>
      </p:grp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04036" y="339844"/>
            <a:ext cx="8898356" cy="547842"/>
          </a:xfrm>
        </p:spPr>
        <p:txBody>
          <a:bodyPr/>
          <a:lstStyle/>
          <a:p>
            <a:r>
              <a:rPr lang="de-DE" dirty="0" smtClean="0"/>
              <a:t>Ammoniak </a:t>
            </a:r>
            <a:r>
              <a:rPr lang="de-DE" dirty="0"/>
              <a:t>als maritimer Kraftstoff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5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D4B63-8D5C-4930-ABF7-5FC034CBC0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A07366-CB75-4AA8-9E5B-928B849F427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34503C-800A-F043-86D6-BF35E86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" y="245036"/>
            <a:ext cx="11110914" cy="978729"/>
          </a:xfrm>
        </p:spPr>
        <p:txBody>
          <a:bodyPr/>
          <a:lstStyle/>
          <a:p>
            <a:r>
              <a:rPr lang="de-DE" dirty="0" smtClean="0"/>
              <a:t>Alternative </a:t>
            </a:r>
            <a:r>
              <a:rPr lang="de-DE" dirty="0"/>
              <a:t>Kraftstofftechnologien </a:t>
            </a:r>
            <a:r>
              <a:rPr lang="de-DE" dirty="0" smtClean="0"/>
              <a:t>– </a:t>
            </a:r>
            <a:br>
              <a:rPr lang="de-DE" dirty="0" smtClean="0"/>
            </a:br>
            <a:r>
              <a:rPr lang="de-DE" dirty="0" smtClean="0"/>
              <a:t>Verfügbarkeit und Einsatz </a:t>
            </a:r>
            <a:r>
              <a:rPr lang="de-DE" dirty="0"/>
              <a:t>an </a:t>
            </a:r>
            <a:r>
              <a:rPr lang="de-DE" dirty="0" smtClean="0"/>
              <a:t>Bord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D15266-A963-FE40-BD9A-056D7AA7EE96}"/>
              </a:ext>
            </a:extLst>
          </p:cNvPr>
          <p:cNvSpPr txBox="1">
            <a:spLocks/>
          </p:cNvSpPr>
          <p:nvPr/>
        </p:nvSpPr>
        <p:spPr>
          <a:xfrm>
            <a:off x="539750" y="1700808"/>
            <a:ext cx="1111091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204B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E0A8B-B489-AF41-986C-46217192A544}"/>
              </a:ext>
            </a:extLst>
          </p:cNvPr>
          <p:cNvGrpSpPr/>
          <p:nvPr/>
        </p:nvGrpSpPr>
        <p:grpSpPr>
          <a:xfrm>
            <a:off x="366300" y="1562057"/>
            <a:ext cx="11284302" cy="4189020"/>
            <a:chOff x="1061244" y="2403305"/>
            <a:chExt cx="10171111" cy="36895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C73BEC-68C9-EE4D-B4F6-38951F7CB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1244" y="2403305"/>
              <a:ext cx="10171111" cy="368952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0B11C5-99EF-7043-841A-B122201283FC}"/>
                </a:ext>
              </a:extLst>
            </p:cNvPr>
            <p:cNvSpPr txBox="1"/>
            <p:nvPr/>
          </p:nvSpPr>
          <p:spPr>
            <a:xfrm>
              <a:off x="2133219" y="5590887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20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816115-FA20-4840-B827-0E709A7EDDDC}"/>
                </a:ext>
              </a:extLst>
            </p:cNvPr>
            <p:cNvSpPr txBox="1"/>
            <p:nvPr/>
          </p:nvSpPr>
          <p:spPr>
            <a:xfrm>
              <a:off x="4943872" y="5590887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20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55A007-9C70-B041-981A-8A4A3D6ECB51}"/>
                </a:ext>
              </a:extLst>
            </p:cNvPr>
            <p:cNvSpPr txBox="1"/>
            <p:nvPr/>
          </p:nvSpPr>
          <p:spPr>
            <a:xfrm>
              <a:off x="7673244" y="5590887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20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FDE20F-DDE5-714D-B027-7CCB76A165DE}"/>
                </a:ext>
              </a:extLst>
            </p:cNvPr>
            <p:cNvSpPr txBox="1"/>
            <p:nvPr/>
          </p:nvSpPr>
          <p:spPr>
            <a:xfrm>
              <a:off x="10508222" y="5590887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20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2035</a:t>
              </a:r>
            </a:p>
          </p:txBody>
        </p:sp>
      </p:grpSp>
      <p:grpSp>
        <p:nvGrpSpPr>
          <p:cNvPr id="18" name="Logo">
            <a:extLst>
              <a:ext uri="{FF2B5EF4-FFF2-40B4-BE49-F238E27FC236}">
                <a16:creationId xmlns:a16="http://schemas.microsoft.com/office/drawing/2014/main" id="{104EB7F6-F1E6-4C26-A19B-356192D5E00F}"/>
              </a:ext>
            </a:extLst>
          </p:cNvPr>
          <p:cNvGrpSpPr/>
          <p:nvPr/>
        </p:nvGrpSpPr>
        <p:grpSpPr>
          <a:xfrm>
            <a:off x="6647689" y="6017580"/>
            <a:ext cx="1431302" cy="721548"/>
            <a:chOff x="6380216" y="4059273"/>
            <a:chExt cx="2905863" cy="1241045"/>
          </a:xfrm>
        </p:grpSpPr>
        <p:sp>
          <p:nvSpPr>
            <p:cNvPr id="19" name="Freeform: Shape 40">
              <a:extLst>
                <a:ext uri="{FF2B5EF4-FFF2-40B4-BE49-F238E27FC236}">
                  <a16:creationId xmlns:a16="http://schemas.microsoft.com/office/drawing/2014/main" id="{82C8F457-D200-49D9-AEBD-30F03B0583D5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41">
              <a:extLst>
                <a:ext uri="{FF2B5EF4-FFF2-40B4-BE49-F238E27FC236}">
                  <a16:creationId xmlns:a16="http://schemas.microsoft.com/office/drawing/2014/main" id="{AD451E54-591B-41B0-9122-45E48837E54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42">
              <a:extLst>
                <a:ext uri="{FF2B5EF4-FFF2-40B4-BE49-F238E27FC236}">
                  <a16:creationId xmlns:a16="http://schemas.microsoft.com/office/drawing/2014/main" id="{8FB72736-7B89-4388-A57B-AF182DD8693B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43">
              <a:extLst>
                <a:ext uri="{FF2B5EF4-FFF2-40B4-BE49-F238E27FC236}">
                  <a16:creationId xmlns:a16="http://schemas.microsoft.com/office/drawing/2014/main" id="{757CBB60-FDAE-4565-ADE9-EDD356DEBBB0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44">
              <a:extLst>
                <a:ext uri="{FF2B5EF4-FFF2-40B4-BE49-F238E27FC236}">
                  <a16:creationId xmlns:a16="http://schemas.microsoft.com/office/drawing/2014/main" id="{95FE0CF6-F3D7-412D-AB31-4B568742308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45">
              <a:extLst>
                <a:ext uri="{FF2B5EF4-FFF2-40B4-BE49-F238E27FC236}">
                  <a16:creationId xmlns:a16="http://schemas.microsoft.com/office/drawing/2014/main" id="{954EAAC3-D028-4444-B0E9-D807A04ADE52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itle 2">
            <a:extLst>
              <a:ext uri="{FF2B5EF4-FFF2-40B4-BE49-F238E27FC236}">
                <a16:creationId xmlns:a16="http://schemas.microsoft.com/office/drawing/2014/main" id="{29B3C9BC-9B27-43F9-B00F-F4A9CF67C39F}"/>
              </a:ext>
            </a:extLst>
          </p:cNvPr>
          <p:cNvSpPr txBox="1">
            <a:spLocks/>
          </p:cNvSpPr>
          <p:nvPr/>
        </p:nvSpPr>
        <p:spPr>
          <a:xfrm>
            <a:off x="8370640" y="6065096"/>
            <a:ext cx="3475096" cy="6740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Frutiger LT Std 65" panose="020B0602020204020204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 panose="020B0602020204020204" pitchFamily="34" charset="77"/>
                <a:ea typeface="+mj-ea"/>
                <a:cs typeface="+mj-cs"/>
              </a:rPr>
              <a:t>Maritime Forecast to 2050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 panose="020B0602020204020204" pitchFamily="34" charset="77"/>
                <a:ea typeface="+mj-ea"/>
                <a:cs typeface="+mj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 panose="020B0602020204020204" pitchFamily="34" charset="77"/>
                <a:ea typeface="+mj-ea"/>
                <a:cs typeface="+mj-cs"/>
              </a:rPr>
              <a:t>Energy Transition Outlook 2021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LT Std 65" panose="020B0602020204020204" pitchFamily="34" charset="77"/>
                <a:ea typeface="+mj-ea"/>
                <a:cs typeface="+mj-cs"/>
              </a:rPr>
              <a:t>Linda S. Hammer, Principal Consultant  DNV Environment Advisory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 LT Std 65" panose="020B0602020204020204" pitchFamily="34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38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795" y="319933"/>
            <a:ext cx="7854461" cy="547842"/>
          </a:xfrm>
        </p:spPr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328" y="1597025"/>
            <a:ext cx="10515600" cy="37087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Ausgangssituation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Ammoniak als maritimer Kraftstoff</a:t>
            </a:r>
          </a:p>
          <a:p>
            <a:pPr>
              <a:lnSpc>
                <a:spcPct val="150000"/>
              </a:lnSpc>
            </a:pPr>
            <a:r>
              <a:rPr lang="de-DE" b="1" dirty="0" smtClean="0"/>
              <a:t>Technologien für die Nutzung vo</a:t>
            </a:r>
            <a:r>
              <a:rPr lang="de-DE" b="1" dirty="0" smtClean="0"/>
              <a:t>n </a:t>
            </a:r>
            <a:r>
              <a:rPr lang="de-DE" b="1" dirty="0" smtClean="0"/>
              <a:t>Ammoniak als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CAMPFIRE-Bündnis und aktuelle </a:t>
            </a:r>
            <a:r>
              <a:rPr lang="de-DE" dirty="0" smtClean="0"/>
              <a:t>P</a:t>
            </a:r>
            <a:r>
              <a:rPr lang="de-DE" dirty="0" smtClean="0"/>
              <a:t>rojekte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795" y="319933"/>
            <a:ext cx="7854461" cy="547842"/>
          </a:xfrm>
        </p:spPr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328" y="1597025"/>
            <a:ext cx="10515600" cy="37087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b="1" dirty="0" smtClean="0"/>
              <a:t>Ausgangssituation</a:t>
            </a:r>
            <a:endParaRPr lang="de-DE" b="1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Ammoniak als maritimer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Technologien für die Nutzung vo</a:t>
            </a:r>
            <a:r>
              <a:rPr lang="de-DE" dirty="0" smtClean="0"/>
              <a:t>n </a:t>
            </a:r>
            <a:r>
              <a:rPr lang="de-DE" dirty="0" smtClean="0"/>
              <a:t>Ammoniak als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CAMPFIRE-Bündnis und aktuelle </a:t>
            </a:r>
            <a:r>
              <a:rPr lang="de-DE" dirty="0" smtClean="0"/>
              <a:t>P</a:t>
            </a:r>
            <a:r>
              <a:rPr lang="de-DE" dirty="0" smtClean="0"/>
              <a:t>rojekte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66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0" y="1548463"/>
            <a:ext cx="5886398" cy="51037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78" y="1548463"/>
            <a:ext cx="5526603" cy="3261281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98939" y="290357"/>
            <a:ext cx="7854461" cy="991041"/>
          </a:xfrm>
        </p:spPr>
        <p:txBody>
          <a:bodyPr/>
          <a:lstStyle/>
          <a:p>
            <a:r>
              <a:rPr lang="de-DE" dirty="0" smtClean="0"/>
              <a:t>Konzepte für Ammoniak-Motoren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8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1686" t="32928" r="60195" b="21950"/>
          <a:stretch/>
        </p:blipFill>
        <p:spPr>
          <a:xfrm>
            <a:off x="1179576" y="1325880"/>
            <a:ext cx="8308778" cy="5532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34503C-800A-F043-86D6-BF35E86C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70" y="174872"/>
            <a:ext cx="11110914" cy="991041"/>
          </a:xfrm>
        </p:spPr>
        <p:txBody>
          <a:bodyPr/>
          <a:lstStyle/>
          <a:p>
            <a:r>
              <a:rPr lang="de-DE" dirty="0" smtClean="0"/>
              <a:t>Ammoniak Kraftstoff-Versorgungssystem </a:t>
            </a:r>
            <a:br>
              <a:rPr lang="de-DE" dirty="0" smtClean="0"/>
            </a:br>
            <a:r>
              <a:rPr lang="de-DE" dirty="0" smtClean="0"/>
              <a:t>für LPG/Ammoniak Dual Fuel 2-Stroke ICE</a:t>
            </a:r>
            <a:endParaRPr lang="en-GB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75" y="1325881"/>
            <a:ext cx="2348092" cy="12984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175" y="2784296"/>
            <a:ext cx="2348092" cy="32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1507" y="417529"/>
            <a:ext cx="8817629" cy="535531"/>
          </a:xfrm>
        </p:spPr>
        <p:txBody>
          <a:bodyPr/>
          <a:lstStyle/>
          <a:p>
            <a:r>
              <a:rPr lang="de-DE" dirty="0" smtClean="0"/>
              <a:t>Kraftstoffeigenschaften für 2-Takt ICE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23907" t="45881" r="34265" b="23694"/>
          <a:stretch/>
        </p:blipFill>
        <p:spPr>
          <a:xfrm>
            <a:off x="115737" y="1481328"/>
            <a:ext cx="11041462" cy="45177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87" y="1335024"/>
            <a:ext cx="1073062" cy="1481441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7955280" y="3571031"/>
            <a:ext cx="2825496" cy="338328"/>
          </a:xfrm>
          <a:prstGeom prst="round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69392" y="5692805"/>
            <a:ext cx="105780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smtClean="0"/>
              <a:t>* </a:t>
            </a:r>
            <a:r>
              <a:rPr lang="de-DE" sz="900" dirty="0" smtClean="0">
                <a:hlinkClick r:id="rId5"/>
              </a:rPr>
              <a:t>https</a:t>
            </a:r>
            <a:r>
              <a:rPr lang="de-DE" sz="900" dirty="0">
                <a:hlinkClick r:id="rId5"/>
              </a:rPr>
              <a:t>://www.imo.org/en/OurWork/Environment/Pages/Nitrogen-oxides-(NOx)-%</a:t>
            </a:r>
            <a:r>
              <a:rPr lang="de-DE" sz="900" dirty="0" smtClean="0">
                <a:hlinkClick r:id="rId5"/>
              </a:rPr>
              <a:t>E2%80%93-Regulation-13.aspx</a:t>
            </a:r>
            <a:r>
              <a:rPr lang="de-DE" sz="900" dirty="0" smtClean="0"/>
              <a:t>: Tier III:  2,4 g / kWh bei langsamer bis mittelschneller Geschwindigkeit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077431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90" y="1779472"/>
            <a:ext cx="7774332" cy="43228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45EE90-946D-49CE-B12D-19EEE1DD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689" y="2019874"/>
            <a:ext cx="2673049" cy="210407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276" y="4555493"/>
            <a:ext cx="2845844" cy="205561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B580462-A64E-43F7-BBBF-8ECE0888A760}"/>
              </a:ext>
            </a:extLst>
          </p:cNvPr>
          <p:cNvSpPr/>
          <p:nvPr/>
        </p:nvSpPr>
        <p:spPr>
          <a:xfrm>
            <a:off x="8457689" y="4123944"/>
            <a:ext cx="2425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Large PEM Power Plant</a:t>
            </a:r>
          </a:p>
          <a:p>
            <a:r>
              <a:rPr lang="de-DE" sz="800" i="1" dirty="0" err="1">
                <a:solidFill>
                  <a:srgbClr val="002060"/>
                </a:solidFill>
                <a:latin typeface="FrutigerLTStd-LightItalic"/>
              </a:rPr>
              <a:t>Nedstack</a:t>
            </a:r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 </a:t>
            </a:r>
            <a:r>
              <a:rPr lang="de-DE" sz="800" i="1" dirty="0" err="1">
                <a:solidFill>
                  <a:srgbClr val="002060"/>
                </a:solidFill>
                <a:latin typeface="FrutigerLTStd-LightItalic"/>
              </a:rPr>
              <a:t>fuel</a:t>
            </a:r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 </a:t>
            </a:r>
            <a:r>
              <a:rPr lang="de-DE" sz="800" i="1" dirty="0" err="1">
                <a:solidFill>
                  <a:srgbClr val="002060"/>
                </a:solidFill>
                <a:latin typeface="FrutigerLTStd-LightItalic"/>
              </a:rPr>
              <a:t>cell</a:t>
            </a:r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 </a:t>
            </a:r>
            <a:r>
              <a:rPr lang="de-DE" sz="800" i="1" dirty="0" err="1">
                <a:solidFill>
                  <a:srgbClr val="002060"/>
                </a:solidFill>
                <a:latin typeface="FrutigerLTStd-LightItalic"/>
              </a:rPr>
              <a:t>technology</a:t>
            </a:r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, BV, </a:t>
            </a:r>
            <a:r>
              <a:rPr lang="de-DE" sz="800" i="1" dirty="0" err="1">
                <a:solidFill>
                  <a:srgbClr val="002060"/>
                </a:solidFill>
                <a:latin typeface="FrutigerLTStd-LightItalic"/>
              </a:rPr>
              <a:t>Arnhem</a:t>
            </a:r>
            <a:r>
              <a:rPr lang="de-DE" sz="800" i="1" dirty="0">
                <a:solidFill>
                  <a:srgbClr val="002060"/>
                </a:solidFill>
                <a:latin typeface="FrutigerLTStd-LightItalic"/>
              </a:rPr>
              <a:t>, NL</a:t>
            </a:r>
            <a:endParaRPr lang="de-DE" sz="800" dirty="0">
              <a:solidFill>
                <a:srgbClr val="00206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145276" y="6596385"/>
            <a:ext cx="23270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err="1" smtClean="0">
                <a:solidFill>
                  <a:srgbClr val="002060"/>
                </a:solidFill>
                <a:latin typeface="FrutigerLTStd-LightItalic"/>
              </a:rPr>
              <a:t>Sunfire</a:t>
            </a:r>
            <a:r>
              <a:rPr lang="de-DE" sz="800" i="1" dirty="0" smtClean="0">
                <a:solidFill>
                  <a:srgbClr val="002060"/>
                </a:solidFill>
                <a:latin typeface="FrutigerLTStd-LightItalic"/>
              </a:rPr>
              <a:t> SOFC</a:t>
            </a:r>
            <a:endParaRPr lang="de-DE" sz="800" dirty="0">
              <a:solidFill>
                <a:srgbClr val="002060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98939" y="290357"/>
            <a:ext cx="8846337" cy="991041"/>
          </a:xfrm>
        </p:spPr>
        <p:txBody>
          <a:bodyPr/>
          <a:lstStyle/>
          <a:p>
            <a:r>
              <a:rPr lang="de-DE" dirty="0" smtClean="0"/>
              <a:t>Konzepte für Ammoniak-Brennstoffzellen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817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98939" y="511956"/>
            <a:ext cx="8846337" cy="547842"/>
          </a:xfrm>
        </p:spPr>
        <p:txBody>
          <a:bodyPr/>
          <a:lstStyle/>
          <a:p>
            <a:r>
              <a:rPr lang="de-DE" dirty="0" smtClean="0"/>
              <a:t>Ammoniak-Cracker</a:t>
            </a:r>
            <a:endParaRPr lang="de-DE" dirty="0"/>
          </a:p>
        </p:txBody>
      </p:sp>
      <p:pic>
        <p:nvPicPr>
          <p:cNvPr id="8" name="Grafik 7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11412"/>
          <a:stretch/>
        </p:blipFill>
        <p:spPr bwMode="auto">
          <a:xfrm>
            <a:off x="4654778" y="3529584"/>
            <a:ext cx="1866306" cy="235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page4image2113555808">
            <a:extLst>
              <a:ext uri="{FF2B5EF4-FFF2-40B4-BE49-F238E27FC236}">
                <a16:creationId xmlns:a16="http://schemas.microsoft.com/office/drawing/2014/main" id="{406DA59E-6BC2-344C-9A38-A79E2F0EB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78" y="1363092"/>
            <a:ext cx="1866306" cy="205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39" y="1422277"/>
            <a:ext cx="3472587" cy="44620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191" y="5616977"/>
            <a:ext cx="2660611" cy="115659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229088" y="6484420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Michael Steffen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/>
          <a:srcRect r="15322"/>
          <a:stretch/>
        </p:blipFill>
        <p:spPr>
          <a:xfrm>
            <a:off x="6816804" y="1995782"/>
            <a:ext cx="4194274" cy="388851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/>
          <a:srcRect l="85293"/>
          <a:stretch/>
        </p:blipFill>
        <p:spPr>
          <a:xfrm>
            <a:off x="11306798" y="60151"/>
            <a:ext cx="728472" cy="38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939" y="290358"/>
            <a:ext cx="7854461" cy="991041"/>
          </a:xfrm>
        </p:spPr>
        <p:txBody>
          <a:bodyPr/>
          <a:lstStyle/>
          <a:p>
            <a:r>
              <a:rPr lang="de-DE" dirty="0" err="1" smtClean="0"/>
              <a:t>Sankey</a:t>
            </a:r>
            <a:r>
              <a:rPr lang="de-DE" dirty="0" smtClean="0"/>
              <a:t> Diagramm für Ammoniak-Brennstoffzellensysteme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1" y="1460382"/>
            <a:ext cx="3519745" cy="4831254"/>
          </a:xfrm>
          <a:prstGeom prst="rect">
            <a:avLst/>
          </a:prstGeom>
        </p:spPr>
      </p:pic>
      <p:sp>
        <p:nvSpPr>
          <p:cNvPr id="7" name="Textplatzhalter 2"/>
          <p:cNvSpPr txBox="1">
            <a:spLocks/>
          </p:cNvSpPr>
          <p:nvPr/>
        </p:nvSpPr>
        <p:spPr>
          <a:xfrm>
            <a:off x="4489704" y="2136352"/>
            <a:ext cx="5184510" cy="43483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9875" indent="-269875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Char char=""/>
              <a:tabLst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2925" indent="-276225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9625" indent="-2667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09625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P</a:t>
            </a:r>
            <a:r>
              <a:rPr lang="de-DE" sz="1600" b="0" baseline="-25000" dirty="0"/>
              <a:t>FC, </a:t>
            </a:r>
            <a:r>
              <a:rPr lang="de-DE" sz="1600" b="0" baseline="-25000" dirty="0" err="1"/>
              <a:t>el</a:t>
            </a:r>
            <a:r>
              <a:rPr lang="de-DE" sz="1600" b="0" baseline="-25000" dirty="0"/>
              <a:t> </a:t>
            </a:r>
            <a:r>
              <a:rPr lang="de-DE" sz="1600" b="0" dirty="0"/>
              <a:t>= 4 kW</a:t>
            </a:r>
          </a:p>
          <a:p>
            <a:r>
              <a:rPr lang="de-DE" sz="1600" b="0" dirty="0"/>
              <a:t>P</a:t>
            </a:r>
            <a:r>
              <a:rPr lang="de-DE" sz="1600" b="0" baseline="-25000" dirty="0"/>
              <a:t>FC,</a:t>
            </a:r>
            <a:r>
              <a:rPr lang="de-DE" sz="1600" b="0" dirty="0"/>
              <a:t> </a:t>
            </a:r>
            <a:r>
              <a:rPr lang="de-DE" sz="1600" b="0" baseline="-25000" dirty="0" err="1"/>
              <a:t>th</a:t>
            </a:r>
            <a:r>
              <a:rPr lang="de-DE" sz="1600" b="0" baseline="-25000" dirty="0"/>
              <a:t> </a:t>
            </a:r>
            <a:r>
              <a:rPr lang="de-DE" sz="1600" b="0" dirty="0"/>
              <a:t>= 2.15 kW</a:t>
            </a:r>
          </a:p>
          <a:p>
            <a:r>
              <a:rPr lang="de-DE" sz="1600" b="0" dirty="0"/>
              <a:t>FU = 80 %</a:t>
            </a:r>
          </a:p>
          <a:p>
            <a:r>
              <a:rPr lang="el-GR" sz="1600" b="0" dirty="0"/>
              <a:t>η</a:t>
            </a:r>
            <a:r>
              <a:rPr lang="de-DE" sz="1600" b="0" baseline="-25000" dirty="0" err="1"/>
              <a:t>el</a:t>
            </a:r>
            <a:r>
              <a:rPr lang="de-DE" sz="1600" b="0" baseline="-25000" dirty="0"/>
              <a:t> </a:t>
            </a:r>
            <a:r>
              <a:rPr lang="de-DE" sz="1600" b="0" dirty="0"/>
              <a:t>= 65 %</a:t>
            </a:r>
          </a:p>
          <a:p>
            <a:endParaRPr lang="de-DE" sz="1600" b="0" dirty="0"/>
          </a:p>
          <a:p>
            <a:r>
              <a:rPr lang="de-DE" sz="1600" b="0" dirty="0"/>
              <a:t>P</a:t>
            </a:r>
            <a:r>
              <a:rPr lang="de-DE" sz="1600" b="0" baseline="-25000" dirty="0"/>
              <a:t>NH3_Cracker_Educt</a:t>
            </a:r>
            <a:r>
              <a:rPr lang="de-DE" sz="1600" b="0" dirty="0"/>
              <a:t> = 6.72 kW (28.1 l/min NH</a:t>
            </a:r>
            <a:r>
              <a:rPr lang="de-DE" sz="1600" b="0" baseline="-25000" dirty="0"/>
              <a:t>3</a:t>
            </a:r>
            <a:r>
              <a:rPr lang="de-DE" sz="1600" b="0" dirty="0"/>
              <a:t>)</a:t>
            </a:r>
          </a:p>
          <a:p>
            <a:r>
              <a:rPr lang="de-DE" sz="1600" b="0" dirty="0"/>
              <a:t>P</a:t>
            </a:r>
            <a:r>
              <a:rPr lang="de-DE" sz="1600" b="0" baseline="-25000" dirty="0"/>
              <a:t>H2_Cracker_Product </a:t>
            </a:r>
            <a:r>
              <a:rPr lang="de-DE" sz="1600" b="0" dirty="0"/>
              <a:t>= 7.69 kW</a:t>
            </a:r>
          </a:p>
          <a:p>
            <a:r>
              <a:rPr lang="de-DE" sz="1600" b="0" dirty="0"/>
              <a:t>P</a:t>
            </a:r>
            <a:r>
              <a:rPr lang="de-DE" sz="1600" b="0" baseline="-25000" dirty="0"/>
              <a:t>FC, AOG </a:t>
            </a:r>
            <a:r>
              <a:rPr lang="de-DE" sz="1600" b="0" dirty="0"/>
              <a:t>= 1.54 kW</a:t>
            </a:r>
          </a:p>
          <a:p>
            <a:endParaRPr lang="de-DE" sz="1600" b="0" dirty="0"/>
          </a:p>
          <a:p>
            <a:r>
              <a:rPr lang="el-GR" sz="1600" b="0" dirty="0"/>
              <a:t>η</a:t>
            </a:r>
            <a:r>
              <a:rPr lang="de-DE" sz="1600" b="0" baseline="-25000" dirty="0" err="1"/>
              <a:t>el</a:t>
            </a:r>
            <a:r>
              <a:rPr lang="de-DE" sz="1600" b="0" baseline="-25000" dirty="0"/>
              <a:t>, H2_Educt </a:t>
            </a:r>
            <a:r>
              <a:rPr lang="de-DE" sz="1600" b="0" dirty="0"/>
              <a:t>= P</a:t>
            </a:r>
            <a:r>
              <a:rPr lang="de-DE" sz="1600" b="0" baseline="-25000" dirty="0"/>
              <a:t>FC, </a:t>
            </a:r>
            <a:r>
              <a:rPr lang="de-DE" sz="1600" b="0" baseline="-25000" dirty="0" err="1"/>
              <a:t>el</a:t>
            </a:r>
            <a:r>
              <a:rPr lang="de-DE" sz="1600" b="0" baseline="-25000" dirty="0"/>
              <a:t> </a:t>
            </a:r>
            <a:r>
              <a:rPr lang="de-DE" sz="1600" b="0" dirty="0"/>
              <a:t>/ P</a:t>
            </a:r>
            <a:r>
              <a:rPr lang="de-DE" sz="1600" b="0" baseline="-25000" dirty="0"/>
              <a:t>H2_Cracker_Product</a:t>
            </a:r>
            <a:r>
              <a:rPr lang="de-DE" sz="1600" b="0" dirty="0"/>
              <a:t> = 52.02 %</a:t>
            </a:r>
          </a:p>
          <a:p>
            <a:r>
              <a:rPr lang="el-GR" sz="1600" b="0" dirty="0"/>
              <a:t>η</a:t>
            </a:r>
            <a:r>
              <a:rPr lang="de-DE" sz="1600" b="0" baseline="-25000" dirty="0" err="1"/>
              <a:t>th</a:t>
            </a:r>
            <a:r>
              <a:rPr lang="de-DE" sz="1600" b="0" baseline="-25000" dirty="0"/>
              <a:t>, H2_Educt </a:t>
            </a:r>
            <a:r>
              <a:rPr lang="de-DE" sz="1600" b="0" dirty="0"/>
              <a:t>= P</a:t>
            </a:r>
            <a:r>
              <a:rPr lang="de-DE" sz="1600" b="0" baseline="-25000" dirty="0"/>
              <a:t>FC, </a:t>
            </a:r>
            <a:r>
              <a:rPr lang="de-DE" sz="1600" b="0" baseline="-25000" dirty="0" err="1"/>
              <a:t>th</a:t>
            </a:r>
            <a:r>
              <a:rPr lang="de-DE" sz="1600" b="0" baseline="-25000" dirty="0"/>
              <a:t> </a:t>
            </a:r>
            <a:r>
              <a:rPr lang="de-DE" sz="1600" b="0" dirty="0"/>
              <a:t>/ P</a:t>
            </a:r>
            <a:r>
              <a:rPr lang="de-DE" sz="1600" b="0" baseline="-25000" dirty="0"/>
              <a:t>H2_Cracker_Product</a:t>
            </a:r>
            <a:r>
              <a:rPr lang="de-DE" sz="1600" b="0" dirty="0"/>
              <a:t> = 27.96 %</a:t>
            </a:r>
          </a:p>
          <a:p>
            <a:endParaRPr lang="de-DE" sz="1600" b="0" dirty="0">
              <a:solidFill>
                <a:srgbClr val="FF0000"/>
              </a:solidFill>
            </a:endParaRPr>
          </a:p>
          <a:p>
            <a:r>
              <a:rPr lang="el-GR" sz="1600" dirty="0">
                <a:solidFill>
                  <a:srgbClr val="FF0000"/>
                </a:solidFill>
              </a:rPr>
              <a:t>η</a:t>
            </a:r>
            <a:r>
              <a:rPr lang="de-DE" sz="1600" baseline="-25000" dirty="0" err="1">
                <a:solidFill>
                  <a:srgbClr val="FF0000"/>
                </a:solidFill>
              </a:rPr>
              <a:t>el</a:t>
            </a:r>
            <a:r>
              <a:rPr lang="de-DE" sz="1600" baseline="-25000" dirty="0">
                <a:solidFill>
                  <a:srgbClr val="FF0000"/>
                </a:solidFill>
              </a:rPr>
              <a:t>, total</a:t>
            </a:r>
            <a:r>
              <a:rPr lang="de-DE" sz="1600" dirty="0">
                <a:solidFill>
                  <a:srgbClr val="FF0000"/>
                </a:solidFill>
              </a:rPr>
              <a:t> =  P</a:t>
            </a:r>
            <a:r>
              <a:rPr lang="de-DE" sz="1600" baseline="-25000" dirty="0">
                <a:solidFill>
                  <a:srgbClr val="FF0000"/>
                </a:solidFill>
              </a:rPr>
              <a:t>FC, </a:t>
            </a:r>
            <a:r>
              <a:rPr lang="de-DE" sz="1600" baseline="-25000" dirty="0" err="1">
                <a:solidFill>
                  <a:srgbClr val="FF0000"/>
                </a:solidFill>
              </a:rPr>
              <a:t>el</a:t>
            </a:r>
            <a:r>
              <a:rPr lang="de-DE" sz="1600" baseline="-25000" dirty="0">
                <a:solidFill>
                  <a:srgbClr val="FF0000"/>
                </a:solidFill>
              </a:rPr>
              <a:t> </a:t>
            </a:r>
            <a:r>
              <a:rPr lang="de-DE" sz="1600" dirty="0">
                <a:solidFill>
                  <a:srgbClr val="FF0000"/>
                </a:solidFill>
              </a:rPr>
              <a:t>/ P</a:t>
            </a:r>
            <a:r>
              <a:rPr lang="de-DE" sz="1600" baseline="-25000" dirty="0">
                <a:solidFill>
                  <a:srgbClr val="FF0000"/>
                </a:solidFill>
              </a:rPr>
              <a:t>NH3_Cracker_Educt</a:t>
            </a:r>
            <a:r>
              <a:rPr lang="de-DE" sz="1600" dirty="0">
                <a:solidFill>
                  <a:srgbClr val="FF0000"/>
                </a:solidFill>
              </a:rPr>
              <a:t> = 59.52 %</a:t>
            </a:r>
          </a:p>
          <a:p>
            <a:r>
              <a:rPr lang="el-GR" sz="1600" b="0" dirty="0"/>
              <a:t>η</a:t>
            </a:r>
            <a:r>
              <a:rPr lang="de-DE" sz="1600" b="0" baseline="-25000" dirty="0" err="1"/>
              <a:t>th</a:t>
            </a:r>
            <a:r>
              <a:rPr lang="de-DE" sz="1600" b="0" baseline="-25000" dirty="0"/>
              <a:t>, total</a:t>
            </a:r>
            <a:r>
              <a:rPr lang="de-DE" sz="1600" b="0" dirty="0"/>
              <a:t> =  P</a:t>
            </a:r>
            <a:r>
              <a:rPr lang="de-DE" sz="1600" b="0" baseline="-25000" dirty="0"/>
              <a:t>FC, </a:t>
            </a:r>
            <a:r>
              <a:rPr lang="de-DE" sz="1600" b="0" baseline="-25000" dirty="0" err="1"/>
              <a:t>th</a:t>
            </a:r>
            <a:r>
              <a:rPr lang="de-DE" sz="1600" b="0" baseline="-25000" dirty="0"/>
              <a:t> </a:t>
            </a:r>
            <a:r>
              <a:rPr lang="de-DE" sz="1600" b="0" dirty="0"/>
              <a:t>/ P</a:t>
            </a:r>
            <a:r>
              <a:rPr lang="de-DE" sz="1600" b="0" baseline="-25000" dirty="0"/>
              <a:t>NH3_Cracker_Educt</a:t>
            </a:r>
            <a:r>
              <a:rPr lang="de-DE" sz="1600" b="0" dirty="0"/>
              <a:t> = 31.99 %</a:t>
            </a:r>
          </a:p>
          <a:p>
            <a:endParaRPr lang="de-DE" sz="1600" b="0" dirty="0">
              <a:solidFill>
                <a:srgbClr val="FF0000"/>
              </a:solidFill>
            </a:endParaRPr>
          </a:p>
          <a:p>
            <a:endParaRPr lang="de-DE" sz="1600" b="0" dirty="0">
              <a:solidFill>
                <a:srgbClr val="FF0000"/>
              </a:solidFill>
            </a:endParaRPr>
          </a:p>
          <a:p>
            <a:endParaRPr lang="de-DE" sz="1600" b="0" dirty="0"/>
          </a:p>
        </p:txBody>
      </p:sp>
      <p:sp>
        <p:nvSpPr>
          <p:cNvPr id="8" name="Textplatzhalter 2"/>
          <p:cNvSpPr txBox="1">
            <a:spLocks/>
          </p:cNvSpPr>
          <p:nvPr/>
        </p:nvSpPr>
        <p:spPr bwMode="auto">
          <a:xfrm>
            <a:off x="4489704" y="1520135"/>
            <a:ext cx="3942430" cy="4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9875" indent="-269875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Char char=""/>
              <a:tabLst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2925" indent="-276225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9625" indent="-2667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09625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600" b="1" dirty="0" err="1" smtClean="0">
                <a:sym typeface="Wingdings" panose="05000000000000000000" pitchFamily="2" charset="2"/>
              </a:rPr>
              <a:t>Efficienz</a:t>
            </a:r>
            <a:r>
              <a:rPr lang="en-US" sz="1600" b="1" dirty="0" smtClean="0">
                <a:sym typeface="Wingdings" panose="05000000000000000000" pitchFamily="2" charset="2"/>
              </a:rPr>
              <a:t> – </a:t>
            </a:r>
            <a:r>
              <a:rPr lang="en-US" sz="1600" b="1" dirty="0" err="1" smtClean="0">
                <a:sym typeface="Wingdings" panose="05000000000000000000" pitchFamily="2" charset="2"/>
              </a:rPr>
              <a:t>Alkalische</a:t>
            </a:r>
            <a:r>
              <a:rPr lang="en-US" sz="1600" b="1" dirty="0" smtClean="0">
                <a:sym typeface="Wingdings" panose="05000000000000000000" pitchFamily="2" charset="2"/>
              </a:rPr>
              <a:t> </a:t>
            </a:r>
            <a:r>
              <a:rPr lang="en-US" sz="1600" b="1" dirty="0" err="1" smtClean="0">
                <a:sym typeface="Wingdings" panose="05000000000000000000" pitchFamily="2" charset="2"/>
              </a:rPr>
              <a:t>Brennstoffzelle</a:t>
            </a:r>
            <a:r>
              <a:rPr lang="en-US" sz="1600" b="1" dirty="0" smtClean="0">
                <a:sym typeface="Wingdings" panose="05000000000000000000" pitchFamily="2" charset="2"/>
              </a:rPr>
              <a:t> </a:t>
            </a:r>
            <a:r>
              <a:rPr lang="en-US" sz="1600" b="1" dirty="0" err="1" smtClean="0">
                <a:sym typeface="Wingdings" panose="05000000000000000000" pitchFamily="2" charset="2"/>
              </a:rPr>
              <a:t>mit</a:t>
            </a:r>
            <a:r>
              <a:rPr lang="en-US" sz="1600" b="1" dirty="0" smtClean="0">
                <a:sym typeface="Wingdings" panose="05000000000000000000" pitchFamily="2" charset="2"/>
              </a:rPr>
              <a:t> Cracker</a:t>
            </a:r>
            <a:endParaRPr lang="en-US" sz="1600" b="1" dirty="0">
              <a:sym typeface="Wingdings" panose="05000000000000000000" pitchFamily="2" charset="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00" y="1395913"/>
            <a:ext cx="3254964" cy="207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214" y="4948630"/>
            <a:ext cx="2658086" cy="115834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0012680" y="5922304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Michael Steffen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692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87" y="1215033"/>
            <a:ext cx="3715413" cy="278656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98938" y="383940"/>
            <a:ext cx="7854461" cy="547842"/>
          </a:xfrm>
        </p:spPr>
        <p:txBody>
          <a:bodyPr/>
          <a:lstStyle/>
          <a:p>
            <a:r>
              <a:rPr lang="de-DE" dirty="0" smtClean="0"/>
              <a:t>Ammonia</a:t>
            </a:r>
            <a:r>
              <a:rPr lang="de-DE" dirty="0" smtClean="0"/>
              <a:t>k-Sicherheit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75" y="4148236"/>
            <a:ext cx="4103138" cy="264828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889" y="1489519"/>
            <a:ext cx="3685732" cy="251207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854073" y="6095231"/>
            <a:ext cx="1936615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06" dirty="0" err="1">
                <a:cs typeface="Arial" panose="020B0604020202020204" pitchFamily="34" charset="0"/>
              </a:rPr>
              <a:t>Hydro</a:t>
            </a:r>
            <a:r>
              <a:rPr lang="de-DE" sz="1306" dirty="0">
                <a:cs typeface="Arial" panose="020B0604020202020204" pitchFamily="34" charset="0"/>
              </a:rPr>
              <a:t> </a:t>
            </a:r>
            <a:r>
              <a:rPr lang="de-DE" sz="1306" dirty="0" err="1" smtClean="0">
                <a:cs typeface="Arial" panose="020B0604020202020204" pitchFamily="34" charset="0"/>
              </a:rPr>
              <a:t>shields</a:t>
            </a:r>
            <a:r>
              <a:rPr lang="de-DE" sz="1306" dirty="0" smtClean="0">
                <a:cs typeface="Arial" panose="020B0604020202020204" pitchFamily="34" charset="0"/>
              </a:rPr>
              <a:t> BASF </a:t>
            </a:r>
            <a:r>
              <a:rPr lang="de-DE" sz="1306" dirty="0" err="1">
                <a:cs typeface="Arial" panose="020B0604020202020204" pitchFamily="34" charset="0"/>
              </a:rPr>
              <a:t>a</a:t>
            </a:r>
            <a:r>
              <a:rPr lang="de-DE" sz="1306" dirty="0" err="1" smtClean="0">
                <a:cs typeface="Arial" panose="020B0604020202020204" pitchFamily="34" charset="0"/>
              </a:rPr>
              <a:t>mmonia</a:t>
            </a:r>
            <a:r>
              <a:rPr lang="de-DE" sz="1306" dirty="0" smtClean="0">
                <a:cs typeface="Arial" panose="020B0604020202020204" pitchFamily="34" charset="0"/>
              </a:rPr>
              <a:t> </a:t>
            </a:r>
            <a:r>
              <a:rPr lang="de-DE" sz="1306" dirty="0" err="1" smtClean="0">
                <a:cs typeface="Arial" panose="020B0604020202020204" pitchFamily="34" charset="0"/>
              </a:rPr>
              <a:t>loading</a:t>
            </a:r>
            <a:r>
              <a:rPr lang="de-DE" sz="1306" dirty="0" smtClean="0">
                <a:cs typeface="Arial" panose="020B0604020202020204" pitchFamily="34" charset="0"/>
              </a:rPr>
              <a:t> </a:t>
            </a:r>
            <a:r>
              <a:rPr lang="de-DE" sz="1306" dirty="0" err="1">
                <a:cs typeface="Arial" panose="020B0604020202020204" pitchFamily="34" charset="0"/>
              </a:rPr>
              <a:t>a</a:t>
            </a:r>
            <a:r>
              <a:rPr lang="de-DE" sz="1306" dirty="0" err="1" smtClean="0">
                <a:cs typeface="Arial" panose="020B0604020202020204" pitchFamily="34" charset="0"/>
              </a:rPr>
              <a:t>rray</a:t>
            </a:r>
            <a:r>
              <a:rPr lang="de-DE" sz="1306" dirty="0" smtClean="0">
                <a:cs typeface="Arial" panose="020B0604020202020204" pitchFamily="34" charset="0"/>
              </a:rPr>
              <a:t> </a:t>
            </a:r>
            <a:endParaRPr lang="de-DE" sz="1306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28" y="1489519"/>
            <a:ext cx="4085941" cy="38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795" y="319933"/>
            <a:ext cx="7854461" cy="547842"/>
          </a:xfrm>
        </p:spPr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328" y="1597025"/>
            <a:ext cx="10515600" cy="37087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Ausgangssituation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Ammoniak als maritimer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Technologien für die Nutzung vo</a:t>
            </a:r>
            <a:r>
              <a:rPr lang="de-DE" dirty="0" smtClean="0"/>
              <a:t>n </a:t>
            </a:r>
            <a:r>
              <a:rPr lang="de-DE" dirty="0" smtClean="0"/>
              <a:t>Ammoniak als Kraftstoff</a:t>
            </a:r>
          </a:p>
          <a:p>
            <a:pPr>
              <a:lnSpc>
                <a:spcPct val="150000"/>
              </a:lnSpc>
            </a:pPr>
            <a:r>
              <a:rPr lang="de-DE" b="1" dirty="0" smtClean="0"/>
              <a:t>CAMPFIRE-Bündnis und aktuelle </a:t>
            </a:r>
            <a:r>
              <a:rPr lang="de-DE" b="1" dirty="0" smtClean="0"/>
              <a:t>P</a:t>
            </a:r>
            <a:r>
              <a:rPr lang="de-DE" b="1" dirty="0" smtClean="0"/>
              <a:t>rojekte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831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1">
            <a:extLst>
              <a:ext uri="{FF2B5EF4-FFF2-40B4-BE49-F238E27FC236}">
                <a16:creationId xmlns:a16="http://schemas.microsoft.com/office/drawing/2014/main" id="{B279E198-9F6D-FD45-B251-3C06844FC4D7}"/>
              </a:ext>
            </a:extLst>
          </p:cNvPr>
          <p:cNvSpPr/>
          <p:nvPr/>
        </p:nvSpPr>
        <p:spPr>
          <a:xfrm>
            <a:off x="3934413" y="2185886"/>
            <a:ext cx="370853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rgbClr val="00B05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Saisonale Produktion von Ammoniak aus Luft und Wasser </a:t>
            </a:r>
          </a:p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rgbClr val="00B05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dezentrale Produktion aus erneuerbarer Energie</a:t>
            </a:r>
          </a:p>
          <a:p>
            <a:pPr marL="285750" indent="-285750" defTabSz="45720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>
                <a:srgbClr val="00B050"/>
              </a:buClr>
              <a:buSzPct val="75000"/>
              <a:buFont typeface="Wingdings" panose="05000000000000000000" pitchFamily="2" charset="2"/>
              <a:buChar char="Ø"/>
              <a:defRPr/>
            </a:pPr>
            <a:r>
              <a:rPr lang="de-DE" dirty="0">
                <a:solidFill>
                  <a:srgbClr val="1B5F7E"/>
                </a:solidFill>
                <a:latin typeface="Frutiger LT Std 45 Light" panose="020B0402020204020204" pitchFamily="34" charset="77"/>
              </a:rPr>
              <a:t>Einsatz in Null-Emissions-Antrieben für die maritime Mobilität </a:t>
            </a:r>
            <a:endParaRPr lang="de-DE" dirty="0">
              <a:solidFill>
                <a:srgbClr val="1B5F7E"/>
              </a:solidFill>
              <a:latin typeface="Frutiger LT Std 45 Light" panose="020B0402020204020204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6D6A4C0-F3CA-4143-995C-396D69EA77B0}"/>
              </a:ext>
            </a:extLst>
          </p:cNvPr>
          <p:cNvSpPr txBox="1"/>
          <p:nvPr/>
        </p:nvSpPr>
        <p:spPr>
          <a:xfrm>
            <a:off x="1473885" y="1369383"/>
            <a:ext cx="964217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1B5F7E"/>
                </a:solidFill>
                <a:latin typeface="Frutiger LT Std 45 Light"/>
              </a:defRPr>
            </a:lvl1pPr>
          </a:lstStyle>
          <a:p>
            <a:pPr algn="ctr" defTabSz="457200">
              <a:defRPr/>
            </a:pPr>
            <a:r>
              <a:rPr lang="de-DE" b="1" dirty="0" smtClean="0"/>
              <a:t>Innovationsfeld Ammoniak-Technologien</a:t>
            </a:r>
            <a:endParaRPr lang="de-D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3C66E5-57EF-FE44-BCAC-3E4268B1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39" y="372073"/>
            <a:ext cx="5890846" cy="547842"/>
          </a:xfrm>
        </p:spPr>
        <p:txBody>
          <a:bodyPr/>
          <a:lstStyle/>
          <a:p>
            <a:r>
              <a:rPr lang="en-US" dirty="0" smtClean="0"/>
              <a:t>CAMPFIRE Vision</a:t>
            </a:r>
            <a:endParaRPr lang="en-US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F151B5C1-F99F-F246-8859-6244A87A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52" y="2040452"/>
            <a:ext cx="2626614" cy="467134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446" y="2280516"/>
            <a:ext cx="2051905" cy="12045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30" y="3934515"/>
            <a:ext cx="2094621" cy="10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E91F383-2708-4F37-92DA-2E3FF4791404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  <p:pic>
        <p:nvPicPr>
          <p:cNvPr id="5" name="Grafi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9" y="1261872"/>
            <a:ext cx="10154174" cy="5477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68699" y="347734"/>
            <a:ext cx="8619867" cy="477631"/>
          </a:xfrm>
        </p:spPr>
        <p:txBody>
          <a:bodyPr/>
          <a:lstStyle/>
          <a:p>
            <a:r>
              <a:rPr lang="de-DE" sz="2707" dirty="0" smtClean="0"/>
              <a:t>CAMPFIRE-Bündnis </a:t>
            </a:r>
            <a:r>
              <a:rPr lang="de-DE" sz="2707" dirty="0"/>
              <a:t>der Region Nord-Ost </a:t>
            </a:r>
            <a:endParaRPr lang="de-DE" sz="2707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095" y="1359472"/>
            <a:ext cx="1615905" cy="10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E91F383-2708-4F37-92DA-2E3FF4791404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21649" b="35322"/>
          <a:stretch/>
        </p:blipFill>
        <p:spPr>
          <a:xfrm>
            <a:off x="874292" y="2106168"/>
            <a:ext cx="8505260" cy="39573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t="70126" r="66204" b="7598"/>
          <a:stretch/>
        </p:blipFill>
        <p:spPr>
          <a:xfrm>
            <a:off x="8811451" y="1540503"/>
            <a:ext cx="3047969" cy="21723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33254" t="69863" r="37527" b="7598"/>
          <a:stretch/>
        </p:blipFill>
        <p:spPr>
          <a:xfrm>
            <a:off x="9039762" y="3692119"/>
            <a:ext cx="2725231" cy="2273113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BE54471-9F8D-9941-AF02-AFDF70E7B049}"/>
              </a:ext>
            </a:extLst>
          </p:cNvPr>
          <p:cNvSpPr txBox="1"/>
          <p:nvPr/>
        </p:nvSpPr>
        <p:spPr>
          <a:xfrm>
            <a:off x="298768" y="1344954"/>
            <a:ext cx="10847808" cy="62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40" b="1" dirty="0">
                <a:latin typeface="Frutiger LT Std 45 Light" panose="020B0402020204020204" pitchFamily="34" charset="77"/>
              </a:rPr>
              <a:t>IPCC Special Report 2018 </a:t>
            </a:r>
            <a:r>
              <a:rPr lang="de-DE" sz="1740" b="1" dirty="0" err="1" smtClean="0">
                <a:latin typeface="Frutiger LT Std 45 Light" panose="020B0402020204020204" pitchFamily="34" charset="77"/>
              </a:rPr>
              <a:t>for</a:t>
            </a:r>
            <a:r>
              <a:rPr lang="de-DE" sz="1740" b="1" dirty="0" smtClean="0">
                <a:latin typeface="Frutiger LT Std 45 Light" panose="020B0402020204020204" pitchFamily="34" charset="77"/>
              </a:rPr>
              <a:t> Global </a:t>
            </a:r>
            <a:r>
              <a:rPr lang="de-DE" sz="1740" b="1" dirty="0" err="1" smtClean="0">
                <a:latin typeface="Frutiger LT Std 45 Light" panose="020B0402020204020204" pitchFamily="34" charset="77"/>
              </a:rPr>
              <a:t>Warming</a:t>
            </a:r>
            <a:r>
              <a:rPr lang="de-DE" sz="1740" b="1" dirty="0" smtClean="0">
                <a:latin typeface="Frutiger LT Std 45 Light" panose="020B0402020204020204" pitchFamily="34" charset="77"/>
              </a:rPr>
              <a:t> </a:t>
            </a:r>
            <a:r>
              <a:rPr lang="de-DE" sz="1740" b="1" dirty="0" err="1" smtClean="0">
                <a:latin typeface="Frutiger LT Std 45 Light" panose="020B0402020204020204" pitchFamily="34" charset="77"/>
              </a:rPr>
              <a:t>by</a:t>
            </a:r>
            <a:r>
              <a:rPr lang="de-DE" sz="1740" b="1" dirty="0" smtClean="0">
                <a:latin typeface="Frutiger LT Std 45 Light" panose="020B0402020204020204" pitchFamily="34" charset="77"/>
              </a:rPr>
              <a:t> 1.5 </a:t>
            </a:r>
            <a:r>
              <a:rPr lang="de-DE" sz="1740" b="1" dirty="0">
                <a:latin typeface="Frutiger LT Std 45 Light" panose="020B0402020204020204" pitchFamily="34" charset="77"/>
              </a:rPr>
              <a:t>°C  </a:t>
            </a:r>
          </a:p>
          <a:p>
            <a:r>
              <a:rPr lang="de-DE" sz="1740" dirty="0" smtClean="0">
                <a:latin typeface="Frutiger LT Std 45 Light" panose="020B0402020204020204" pitchFamily="34" charset="77"/>
              </a:rPr>
              <a:t>Modellierung des Temperaturverlaufs für emissionsfreie Szenarien ab </a:t>
            </a:r>
            <a:r>
              <a:rPr lang="de-DE" sz="1740" b="1" dirty="0" smtClean="0">
                <a:latin typeface="Frutiger LT Std 45 Light" panose="020B0402020204020204" pitchFamily="34" charset="77"/>
              </a:rPr>
              <a:t>2040</a:t>
            </a:r>
            <a:r>
              <a:rPr lang="de-DE" sz="1740" dirty="0" smtClean="0">
                <a:latin typeface="Frutiger LT Std 45 Light" panose="020B0402020204020204" pitchFamily="34" charset="77"/>
              </a:rPr>
              <a:t> oder </a:t>
            </a:r>
            <a:r>
              <a:rPr lang="de-DE" sz="1740" b="1" dirty="0" smtClean="0">
                <a:latin typeface="Frutiger LT Std 45 Light" panose="020B0402020204020204" pitchFamily="34" charset="77"/>
              </a:rPr>
              <a:t>2055</a:t>
            </a:r>
            <a:endParaRPr lang="de-DE" sz="1740" b="1" dirty="0">
              <a:latin typeface="Frutiger LT Std 45 Light" panose="020B0402020204020204" pitchFamily="34" charset="77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40142" y="2367847"/>
            <a:ext cx="6090543" cy="6249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740" dirty="0"/>
              <a:t>Temperaturverlauf für </a:t>
            </a:r>
          </a:p>
          <a:p>
            <a:r>
              <a:rPr lang="de-DE" sz="1740" dirty="0"/>
              <a:t>Emissionsfreiheit ab 2040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92029" y="6336090"/>
            <a:ext cx="9567359" cy="35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40" dirty="0">
                <a:sym typeface="Symbol" panose="05050102010706020507" pitchFamily="18" charset="2"/>
              </a:rPr>
              <a:t>   </a:t>
            </a:r>
            <a:r>
              <a:rPr lang="en-US" sz="1740" dirty="0" smtClean="0">
                <a:sym typeface="Symbol" panose="05050102010706020507" pitchFamily="18" charset="2"/>
              </a:rPr>
              <a:t>Also see: </a:t>
            </a:r>
            <a:r>
              <a:rPr lang="en-US" sz="1740" dirty="0">
                <a:sym typeface="Symbol" panose="05050102010706020507" pitchFamily="18" charset="2"/>
              </a:rPr>
              <a:t>6</a:t>
            </a:r>
            <a:r>
              <a:rPr lang="en-US" sz="1740" baseline="30000" dirty="0">
                <a:sym typeface="Symbol" panose="05050102010706020507" pitchFamily="18" charset="2"/>
              </a:rPr>
              <a:t>th</a:t>
            </a:r>
            <a:r>
              <a:rPr lang="en-US" sz="1740" dirty="0">
                <a:sym typeface="Symbol" panose="05050102010706020507" pitchFamily="18" charset="2"/>
              </a:rPr>
              <a:t> </a:t>
            </a:r>
            <a:r>
              <a:rPr lang="en-US" sz="1740" dirty="0"/>
              <a:t>Assessment Report, Climate Change 2021: The Physical Science Basis </a:t>
            </a:r>
            <a:endParaRPr lang="de-DE" sz="1740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91584" y="355567"/>
            <a:ext cx="8619867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6" tIns="60932" rIns="121866" bIns="60932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1E4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5pPr>
            <a:lvl6pPr marL="630204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6pPr>
            <a:lvl7pPr marL="1260409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7pPr>
            <a:lvl8pPr marL="1890613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8pPr>
            <a:lvl9pPr marL="2520818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9pPr>
          </a:lstStyle>
          <a:p>
            <a:endParaRPr lang="de-DE" sz="2707" kern="0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3453" y="533311"/>
            <a:ext cx="8635726" cy="547842"/>
          </a:xfrm>
        </p:spPr>
        <p:txBody>
          <a:bodyPr/>
          <a:lstStyle/>
          <a:p>
            <a:r>
              <a:rPr lang="de-DE" dirty="0" smtClean="0"/>
              <a:t>IPCC Sonderbericht 1,5 ° Klimaerwärmung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8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230" y="360402"/>
            <a:ext cx="7854461" cy="547842"/>
          </a:xfrm>
        </p:spPr>
        <p:txBody>
          <a:bodyPr/>
          <a:lstStyle/>
          <a:p>
            <a:r>
              <a:rPr lang="de-DE" dirty="0"/>
              <a:t>Standorte der Bündnispartner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8044961" y="1410677"/>
            <a:ext cx="4056924" cy="3500445"/>
          </a:xfrm>
        </p:spPr>
        <p:txBody>
          <a:bodyPr/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sz="2000" b="1" dirty="0"/>
              <a:t>71 Partner 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de-DE" sz="1600" i="1" dirty="0"/>
              <a:t>39 aus der Region</a:t>
            </a:r>
          </a:p>
          <a:p>
            <a:pPr marL="0" indent="0">
              <a:buClr>
                <a:srgbClr val="00B050"/>
              </a:buClr>
              <a:buNone/>
            </a:pPr>
            <a:endParaRPr lang="de-DE" sz="2000" dirty="0"/>
          </a:p>
          <a:p>
            <a:pPr marL="0" indent="0">
              <a:buClr>
                <a:srgbClr val="00B050"/>
              </a:buClr>
              <a:buNone/>
            </a:pPr>
            <a:r>
              <a:rPr lang="de-DE" sz="2000" dirty="0"/>
              <a:t>inkl.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de-DE" sz="2000" dirty="0"/>
              <a:t>51 Unternehmen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de-DE" sz="1600" i="1" dirty="0"/>
              <a:t>29 aus der Region</a:t>
            </a:r>
          </a:p>
          <a:p>
            <a:pPr marL="0" indent="0">
              <a:buClr>
                <a:srgbClr val="00B050"/>
              </a:buClr>
              <a:buNone/>
            </a:pPr>
            <a:endParaRPr lang="de-DE" sz="2000" dirty="0"/>
          </a:p>
          <a:p>
            <a:pPr marL="0" indent="0">
              <a:buClr>
                <a:srgbClr val="00B050"/>
              </a:buClr>
              <a:buNone/>
            </a:pPr>
            <a:r>
              <a:rPr lang="de-DE" sz="2000" dirty="0"/>
              <a:t>5 internationale Partner </a:t>
            </a:r>
          </a:p>
          <a:p>
            <a:pPr marL="0" indent="0">
              <a:buClr>
                <a:srgbClr val="00B050"/>
              </a:buClr>
              <a:buNone/>
            </a:pPr>
            <a:endParaRPr lang="de-DE" sz="20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765D013-AD67-5A41-9DEC-2155A88805F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662" y="4560072"/>
            <a:ext cx="1739234" cy="17304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0" y="1350292"/>
            <a:ext cx="7456443" cy="542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12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8939" y="290358"/>
            <a:ext cx="9046229" cy="991041"/>
          </a:xfrm>
        </p:spPr>
        <p:txBody>
          <a:bodyPr/>
          <a:lstStyle/>
          <a:p>
            <a:r>
              <a:rPr lang="de-DE" dirty="0" smtClean="0"/>
              <a:t>CAMPFIRE Lösungswege </a:t>
            </a:r>
            <a:r>
              <a:rPr lang="de-DE" dirty="0" smtClean="0"/>
              <a:t>im </a:t>
            </a:r>
            <a:r>
              <a:rPr lang="de-DE" dirty="0" smtClean="0"/>
              <a:t>BMBF WIR!-Programm</a:t>
            </a:r>
            <a:endParaRPr lang="de-DE" dirty="0"/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11" y="1291785"/>
            <a:ext cx="10018040" cy="5566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37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63790" t="68981" b="11175"/>
          <a:stretch/>
        </p:blipFill>
        <p:spPr>
          <a:xfrm>
            <a:off x="278867" y="1415653"/>
            <a:ext cx="3471514" cy="113622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6411" y="2724356"/>
            <a:ext cx="29673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Sport </a:t>
            </a:r>
            <a:r>
              <a:rPr lang="de-DE" sz="1600" b="1" dirty="0"/>
              <a:t>Yacht mit </a:t>
            </a:r>
            <a:r>
              <a:rPr lang="de-DE" sz="1600" b="1" dirty="0" smtClean="0"/>
              <a:t>NH3-</a:t>
            </a:r>
          </a:p>
          <a:p>
            <a:r>
              <a:rPr lang="de-DE" sz="1600" b="1" dirty="0" smtClean="0"/>
              <a:t>betriebenen </a:t>
            </a:r>
            <a:r>
              <a:rPr lang="de-DE" sz="1600" b="1" dirty="0"/>
              <a:t>15 </a:t>
            </a:r>
            <a:r>
              <a:rPr lang="de-DE" sz="1600" b="1" dirty="0" smtClean="0"/>
              <a:t>kW-Cracker-</a:t>
            </a:r>
          </a:p>
          <a:p>
            <a:r>
              <a:rPr lang="de-DE" sz="1600" b="1" dirty="0" smtClean="0"/>
              <a:t>Gasmotors-Sekundärantrieb </a:t>
            </a:r>
            <a:br>
              <a:rPr lang="de-DE" sz="1600" b="1" dirty="0" smtClean="0"/>
            </a:br>
            <a:r>
              <a:rPr lang="de-DE" sz="1600" b="1" dirty="0" smtClean="0"/>
              <a:t>und SOFC Bordstromversorgung</a:t>
            </a:r>
          </a:p>
          <a:p>
            <a:r>
              <a:rPr lang="de-DE" sz="1600" i="1" dirty="0" smtClean="0"/>
              <a:t>Hanse </a:t>
            </a:r>
            <a:r>
              <a:rPr lang="de-DE" sz="1600" i="1" dirty="0" err="1" smtClean="0"/>
              <a:t>Yachts</a:t>
            </a:r>
            <a:r>
              <a:rPr lang="de-DE" sz="1600" i="1" dirty="0" smtClean="0"/>
              <a:t>, ISC, </a:t>
            </a:r>
            <a:r>
              <a:rPr lang="de-DE" sz="1600" i="1" dirty="0" err="1" smtClean="0"/>
              <a:t>sunfire</a:t>
            </a:r>
            <a:r>
              <a:rPr lang="de-DE" sz="1600" i="1" dirty="0" smtClean="0"/>
              <a:t>, IKEM, ZBT, FVTR, Deutz, </a:t>
            </a:r>
            <a:r>
              <a:rPr lang="de-DE" sz="1600" i="1" dirty="0" err="1" smtClean="0"/>
              <a:t>autosoft</a:t>
            </a:r>
            <a:r>
              <a:rPr lang="de-DE" sz="1600" i="1" dirty="0" smtClean="0"/>
              <a:t>, INP, YARA </a:t>
            </a:r>
            <a:endParaRPr lang="de-DE" sz="1600" i="1" dirty="0"/>
          </a:p>
        </p:txBody>
      </p:sp>
      <p:sp>
        <p:nvSpPr>
          <p:cNvPr id="6" name="Rechteck 5"/>
          <p:cNvSpPr/>
          <p:nvPr/>
        </p:nvSpPr>
        <p:spPr>
          <a:xfrm>
            <a:off x="3003927" y="2724356"/>
            <a:ext cx="35020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Konzeptes </a:t>
            </a:r>
            <a:r>
              <a:rPr lang="de-DE" sz="1600" b="1" dirty="0"/>
              <a:t>für ein </a:t>
            </a:r>
            <a:r>
              <a:rPr lang="de-DE" sz="1600" b="1" dirty="0" smtClean="0"/>
              <a:t>NH3-betriebenes Binnenschiff. NH3-Reformer für einen </a:t>
            </a:r>
            <a:r>
              <a:rPr lang="de-DE" sz="1600" b="1" dirty="0"/>
              <a:t>350 kW </a:t>
            </a:r>
            <a:r>
              <a:rPr lang="de-DE" sz="1600" b="1" dirty="0" smtClean="0"/>
              <a:t>Motor</a:t>
            </a:r>
          </a:p>
          <a:p>
            <a:r>
              <a:rPr lang="de-DE" sz="1600" i="1" dirty="0" smtClean="0"/>
              <a:t>Weiße Flotte, </a:t>
            </a:r>
            <a:r>
              <a:rPr lang="de-DE" sz="1600" i="1" dirty="0" err="1" smtClean="0"/>
              <a:t>Tamsen</a:t>
            </a:r>
            <a:r>
              <a:rPr lang="de-DE" sz="1600" i="1" dirty="0" smtClean="0"/>
              <a:t> Maritim, DST, DNV GL, FVTR, ZBT, IKEM, HOST, ISV, GKE, Liebherr </a:t>
            </a:r>
          </a:p>
          <a:p>
            <a:endParaRPr lang="de-DE" sz="1600" i="1" dirty="0"/>
          </a:p>
        </p:txBody>
      </p:sp>
      <p:sp>
        <p:nvSpPr>
          <p:cNvPr id="7" name="Rechteck 6"/>
          <p:cNvSpPr/>
          <p:nvPr/>
        </p:nvSpPr>
        <p:spPr>
          <a:xfrm>
            <a:off x="6506016" y="2701393"/>
            <a:ext cx="3445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 smtClean="0"/>
              <a:t>GreenBaltic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Cruising</a:t>
            </a:r>
            <a:r>
              <a:rPr lang="de-DE" sz="1600" b="1" dirty="0" smtClean="0"/>
              <a:t>: Evaluierung eines NH3-betriebenen Brennstoffzellen-Antriebssystem für </a:t>
            </a:r>
            <a:r>
              <a:rPr lang="de-DE" sz="1600" b="1" dirty="0"/>
              <a:t>ein </a:t>
            </a:r>
            <a:r>
              <a:rPr lang="de-DE" sz="1600" b="1" dirty="0" smtClean="0"/>
              <a:t>Kreuzfahrtschiff </a:t>
            </a:r>
          </a:p>
          <a:p>
            <a:r>
              <a:rPr lang="de-DE" sz="1600" i="1" dirty="0" err="1" smtClean="0"/>
              <a:t>Carnival</a:t>
            </a:r>
            <a:r>
              <a:rPr lang="de-DE" sz="1600" i="1" dirty="0" smtClean="0"/>
              <a:t> Maritime, ZBT, Port Rostock, DVN GL, ISC, IKEM, INP</a:t>
            </a:r>
            <a:endParaRPr lang="de-DE" sz="1600" i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88" y="4982355"/>
            <a:ext cx="3005757" cy="1502879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26411" y="210251"/>
            <a:ext cx="9371272" cy="978729"/>
          </a:xfrm>
        </p:spPr>
        <p:txBody>
          <a:bodyPr/>
          <a:lstStyle/>
          <a:p>
            <a:r>
              <a:rPr lang="de-DE" dirty="0" smtClean="0"/>
              <a:t>WIR! CAMPFIRE Projekte </a:t>
            </a:r>
            <a:r>
              <a:rPr lang="de-DE" dirty="0" smtClean="0"/>
              <a:t>in der Produktkategorie Maritime Mobilität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33" y="1534727"/>
            <a:ext cx="1020663" cy="101715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144833" y="2724356"/>
            <a:ext cx="23492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Prozessoperationen </a:t>
            </a:r>
            <a:br>
              <a:rPr lang="de-DE" sz="1600" b="1" dirty="0" smtClean="0"/>
            </a:br>
            <a:r>
              <a:rPr lang="de-DE" sz="1600" b="1" dirty="0" smtClean="0"/>
              <a:t>und Bewältigung </a:t>
            </a:r>
            <a:r>
              <a:rPr lang="de-DE" sz="1600" b="1" dirty="0"/>
              <a:t>von </a:t>
            </a:r>
            <a:r>
              <a:rPr lang="de-DE" sz="1600" b="1" dirty="0" smtClean="0"/>
              <a:t/>
            </a:r>
            <a:br>
              <a:rPr lang="de-DE" sz="1600" b="1" dirty="0" smtClean="0"/>
            </a:br>
            <a:r>
              <a:rPr lang="de-DE" sz="1600" b="1" dirty="0" smtClean="0"/>
              <a:t>Notfall-situationen </a:t>
            </a:r>
            <a:br>
              <a:rPr lang="de-DE" sz="1600" b="1" dirty="0" smtClean="0"/>
            </a:br>
            <a:r>
              <a:rPr lang="de-DE" sz="1600" b="1" dirty="0" smtClean="0"/>
              <a:t>mit Ammoniak </a:t>
            </a:r>
          </a:p>
          <a:p>
            <a:r>
              <a:rPr lang="de-DE" sz="1600" i="1" dirty="0" smtClean="0"/>
              <a:t>ISC, DST, ISV</a:t>
            </a:r>
            <a:endParaRPr lang="de-DE" sz="1600" i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11" y="4982355"/>
            <a:ext cx="3005758" cy="150287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/>
          <a:srcRect t="6746" r="16522"/>
          <a:stretch/>
        </p:blipFill>
        <p:spPr>
          <a:xfrm>
            <a:off x="6672817" y="4458198"/>
            <a:ext cx="3291332" cy="22060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724" y="4458198"/>
            <a:ext cx="1729448" cy="34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9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016957" y="2551691"/>
            <a:ext cx="636225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CF10_1 Logistik und Infrastruktur</a:t>
            </a:r>
          </a:p>
          <a:p>
            <a:r>
              <a:rPr lang="de-DE" sz="1400" i="1" dirty="0" smtClean="0"/>
              <a:t>ISC, IKEM, HS Wismar, DST, Dettmer Reederei, ISV</a:t>
            </a:r>
          </a:p>
          <a:p>
            <a:endParaRPr lang="de-DE" sz="800" b="1" dirty="0" smtClean="0"/>
          </a:p>
          <a:p>
            <a:r>
              <a:rPr lang="de-DE" b="1" dirty="0" smtClean="0"/>
              <a:t>CF10_2 Flexible NH3-Betankungsanlage</a:t>
            </a:r>
          </a:p>
          <a:p>
            <a:r>
              <a:rPr lang="de-DE" sz="1400" i="1" dirty="0" smtClean="0"/>
              <a:t>DST, ISC, Göhler Dettmer Reederei, </a:t>
            </a:r>
            <a:r>
              <a:rPr lang="de-DE" sz="1400" i="1" dirty="0" err="1" smtClean="0"/>
              <a:t>Elaflex</a:t>
            </a:r>
            <a:r>
              <a:rPr lang="de-DE" sz="1400" i="1" dirty="0" smtClean="0"/>
              <a:t>, </a:t>
            </a:r>
            <a:r>
              <a:rPr lang="de-DE" sz="1400" i="1" dirty="0" err="1" smtClean="0"/>
              <a:t>BunkerONE</a:t>
            </a:r>
            <a:r>
              <a:rPr lang="de-DE" sz="1400" i="1" dirty="0" smtClean="0"/>
              <a:t>, Port Rostock, YARA</a:t>
            </a:r>
            <a:endParaRPr lang="de-DE" sz="1400" i="1" dirty="0"/>
          </a:p>
          <a:p>
            <a:endParaRPr lang="de-DE" sz="800" i="1" dirty="0" smtClean="0"/>
          </a:p>
          <a:p>
            <a:r>
              <a:rPr lang="de-DE" b="1" dirty="0" smtClean="0"/>
              <a:t>CF10_3 Landseitige Betankungsanlage</a:t>
            </a:r>
          </a:p>
          <a:p>
            <a:r>
              <a:rPr lang="de-DE" sz="1400" i="1" dirty="0" smtClean="0"/>
              <a:t>INP-COIL, ISC, ZBT, Uni Rostock, Port Rostock</a:t>
            </a:r>
          </a:p>
          <a:p>
            <a:endParaRPr lang="de-DE" sz="800" i="1" dirty="0" smtClean="0"/>
          </a:p>
          <a:p>
            <a:r>
              <a:rPr lang="de-DE" b="1" dirty="0" smtClean="0"/>
              <a:t>CF10_4 NH3-zu-H2-Betankungsanlage </a:t>
            </a:r>
          </a:p>
          <a:p>
            <a:r>
              <a:rPr lang="de-DE" sz="1400" i="1" dirty="0" smtClean="0"/>
              <a:t>INP-COIL, ZBT, ENERTRAG, PSL Lasertechnik, </a:t>
            </a:r>
            <a:r>
              <a:rPr lang="de-DE" sz="1400" i="1" dirty="0" err="1" smtClean="0"/>
              <a:t>exentis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group</a:t>
            </a:r>
            <a:r>
              <a:rPr lang="de-DE" sz="1400" i="1" dirty="0" smtClean="0"/>
              <a:t>, ISC, Air Products  </a:t>
            </a:r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999371" y="6258486"/>
            <a:ext cx="4191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CF12_1 </a:t>
            </a:r>
            <a:r>
              <a:rPr lang="de-DE" b="1" dirty="0" smtClean="0"/>
              <a:t>NH</a:t>
            </a:r>
            <a:r>
              <a:rPr lang="de-DE" b="1" baseline="-25000" dirty="0" smtClean="0"/>
              <a:t>3</a:t>
            </a:r>
            <a:r>
              <a:rPr lang="de-DE" b="1" dirty="0" smtClean="0"/>
              <a:t>-Cracker-Motor-BHKW</a:t>
            </a:r>
          </a:p>
          <a:p>
            <a:r>
              <a:rPr lang="de-DE" sz="1400" i="1" dirty="0" smtClean="0"/>
              <a:t>INP-COIL, Jenbacher, ZBT, LEC, </a:t>
            </a:r>
            <a:r>
              <a:rPr lang="de-DE" sz="1400" i="1" dirty="0" err="1" smtClean="0"/>
              <a:t>autosoft</a:t>
            </a:r>
            <a:r>
              <a:rPr lang="de-DE" sz="1400" i="1" dirty="0" smtClean="0"/>
              <a:t>, Webasto, YARA</a:t>
            </a:r>
            <a:endParaRPr lang="de-DE" sz="1400" i="1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D6ECC10-15EB-B64A-8DDD-FAB094097E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527">
            <a:off x="404880" y="5099651"/>
            <a:ext cx="490401" cy="5051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9" y="2602547"/>
            <a:ext cx="490401" cy="48871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006908" y="502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/>
              <a:t>CF11_1</a:t>
            </a:r>
            <a:r>
              <a:rPr lang="de-DE" b="1" dirty="0"/>
              <a:t> </a:t>
            </a:r>
            <a:r>
              <a:rPr lang="de-DE" b="1" dirty="0" smtClean="0"/>
              <a:t>Rechtsrahmen und Akzeptanz</a:t>
            </a:r>
          </a:p>
          <a:p>
            <a:r>
              <a:rPr lang="de-DE" sz="1400" i="1" dirty="0" smtClean="0"/>
              <a:t>IKEM, ISC, Agentur für Erneuerbare Energie</a:t>
            </a:r>
          </a:p>
          <a:p>
            <a:endParaRPr lang="de-DE" sz="800" i="1" dirty="0"/>
          </a:p>
          <a:p>
            <a:r>
              <a:rPr lang="de-DE" b="1" dirty="0" smtClean="0"/>
              <a:t>CF11_2 Standardisierung und Zertifizierung</a:t>
            </a:r>
          </a:p>
          <a:p>
            <a:r>
              <a:rPr lang="de-DE" sz="1400" i="1" dirty="0" smtClean="0"/>
              <a:t>ISC, IKEM</a:t>
            </a:r>
            <a:endParaRPr lang="de-DE" sz="1400" i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87" y="6258486"/>
            <a:ext cx="498442" cy="49844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r="36039" b="23302"/>
          <a:stretch/>
        </p:blipFill>
        <p:spPr>
          <a:xfrm>
            <a:off x="7936444" y="1517017"/>
            <a:ext cx="4095861" cy="426520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016956" y="1989963"/>
            <a:ext cx="6819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CF08_2 </a:t>
            </a:r>
            <a:r>
              <a:rPr lang="de-DE" b="1" dirty="0" smtClean="0"/>
              <a:t>NH3-Cracker </a:t>
            </a:r>
            <a:r>
              <a:rPr lang="de-DE" b="1" dirty="0"/>
              <a:t>Motor für </a:t>
            </a:r>
            <a:r>
              <a:rPr lang="de-DE" b="1" dirty="0" smtClean="0"/>
              <a:t>Binnenschiffe</a:t>
            </a:r>
          </a:p>
          <a:p>
            <a:r>
              <a:rPr lang="de-DE" sz="1400" i="1" dirty="0" smtClean="0"/>
              <a:t>INP-COIL, Liebherr, ZBT, Schiffdieseltechnik Kiel, GKE, Uni Rostock, </a:t>
            </a:r>
            <a:r>
              <a:rPr lang="de-DE" sz="1400" i="1" dirty="0" err="1" smtClean="0"/>
              <a:t>autosoft</a:t>
            </a:r>
            <a:r>
              <a:rPr lang="de-DE" sz="1400" i="1" dirty="0" smtClean="0"/>
              <a:t>, FVTR </a:t>
            </a:r>
            <a:endParaRPr lang="de-DE" sz="1400" i="1" dirty="0"/>
          </a:p>
        </p:txBody>
      </p:sp>
      <p:sp>
        <p:nvSpPr>
          <p:cNvPr id="16" name="Rechteck 15"/>
          <p:cNvSpPr/>
          <p:nvPr/>
        </p:nvSpPr>
        <p:spPr>
          <a:xfrm>
            <a:off x="1016957" y="1470708"/>
            <a:ext cx="437158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CF06_3 NH3-Reaktor für Mittellastanlage</a:t>
            </a:r>
          </a:p>
          <a:p>
            <a:r>
              <a:rPr lang="de-DE" sz="1400" i="1" dirty="0" smtClean="0"/>
              <a:t>INP-COIL, ZBT, KIT, INP, Uni Rostock, </a:t>
            </a:r>
            <a:r>
              <a:rPr lang="de-DE" sz="1400" i="1" dirty="0" err="1" smtClean="0"/>
              <a:t>autosoft</a:t>
            </a:r>
            <a:r>
              <a:rPr lang="de-DE" sz="1400" i="1" dirty="0" smtClean="0"/>
              <a:t>, Air Products</a:t>
            </a:r>
          </a:p>
          <a:p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69" y="1367518"/>
            <a:ext cx="498442" cy="516243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CEB8D4E5-F108-4A4E-A573-DAC37C2FE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9" y="1968546"/>
            <a:ext cx="490401" cy="48307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8201" y="5831528"/>
            <a:ext cx="1730929" cy="865465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290313" y="466355"/>
            <a:ext cx="8983083" cy="535531"/>
          </a:xfrm>
        </p:spPr>
        <p:txBody>
          <a:bodyPr/>
          <a:lstStyle/>
          <a:p>
            <a:r>
              <a:rPr lang="de-DE" dirty="0" err="1" smtClean="0"/>
              <a:t>TransHyDE</a:t>
            </a:r>
            <a:r>
              <a:rPr lang="de-DE" dirty="0" smtClean="0"/>
              <a:t> </a:t>
            </a:r>
            <a:r>
              <a:rPr lang="de-DE" dirty="0"/>
              <a:t>– </a:t>
            </a:r>
            <a:r>
              <a:rPr lang="de-DE" dirty="0" smtClean="0"/>
              <a:t>CAMPFIRE Umsetzungsprojekt</a:t>
            </a:r>
            <a:endParaRPr lang="de-DE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265" y="5815608"/>
            <a:ext cx="1552330" cy="96407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69" y="3204566"/>
            <a:ext cx="490401" cy="48871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25" y="3827281"/>
            <a:ext cx="490401" cy="488714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D6ECC10-15EB-B64A-8DDD-FAB094097E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7" y="5665951"/>
            <a:ext cx="490401" cy="50517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69" y="4438311"/>
            <a:ext cx="490401" cy="48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0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38D1-1441-E64C-8167-E3BCF395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6" y="318265"/>
            <a:ext cx="5890846" cy="547842"/>
          </a:xfrm>
        </p:spPr>
        <p:txBody>
          <a:bodyPr/>
          <a:lstStyle/>
          <a:p>
            <a:r>
              <a:rPr lang="en-US" dirty="0" err="1" smtClean="0"/>
              <a:t>Globaler</a:t>
            </a:r>
            <a:r>
              <a:rPr lang="en-US" dirty="0" smtClean="0"/>
              <a:t> </a:t>
            </a:r>
            <a:r>
              <a:rPr lang="en-US" dirty="0" err="1" smtClean="0"/>
              <a:t>Wandel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-1" y="1511857"/>
            <a:ext cx="12089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algn="ctr">
              <a:spcAft>
                <a:spcPts val="600"/>
              </a:spcAft>
              <a:buClr>
                <a:srgbClr val="00B050"/>
              </a:buClr>
            </a:pPr>
            <a:r>
              <a:rPr lang="de-DE" sz="2400" b="1" dirty="0" smtClean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Technologien </a:t>
            </a:r>
            <a:r>
              <a:rPr lang="de-DE" sz="2400" b="1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aus der Region Nord-Ost </a:t>
            </a:r>
            <a:r>
              <a:rPr lang="de-DE" sz="2400" b="1" dirty="0" smtClean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für die Stickstoff-basierte Energiewirtschaft </a:t>
            </a:r>
            <a:r>
              <a:rPr lang="de-DE" sz="2400" b="1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de-DE" sz="2400" b="1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de-DE" sz="2400" b="1" dirty="0">
              <a:solidFill>
                <a:srgbClr val="1B5F7E"/>
              </a:solidFill>
              <a:latin typeface="Frutiger LT Std 45 Light" panose="020B040202020402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053258" y="2072572"/>
            <a:ext cx="422030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>
              <a:lnSpc>
                <a:spcPct val="150000"/>
              </a:lnSpc>
              <a:spcAft>
                <a:spcPts val="600"/>
              </a:spcAft>
              <a:buClr>
                <a:srgbClr val="00B050"/>
              </a:buClr>
            </a:pPr>
            <a:r>
              <a:rPr lang="de-DE" b="1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Grünes Ammoniak ist unser Schlüssel zur Bewältigung von gesellschaftlichen Zukunftsherausforderungen: </a:t>
            </a:r>
          </a:p>
          <a:p>
            <a:pPr marL="461962" indent="-285750">
              <a:lnSpc>
                <a:spcPct val="150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Dekarbonisierung</a:t>
            </a:r>
            <a:r>
              <a:rPr lang="de-DE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 der Schifffahrt </a:t>
            </a:r>
          </a:p>
          <a:p>
            <a:pPr marL="461962" indent="-285750">
              <a:lnSpc>
                <a:spcPct val="150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wirtschaftliche Speicherung und Transport von Wasserstoff</a:t>
            </a:r>
          </a:p>
          <a:p>
            <a:pPr marL="461962" indent="-285750">
              <a:lnSpc>
                <a:spcPct val="150000"/>
              </a:lnSpc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1B5F7E"/>
                </a:solidFill>
                <a:latin typeface="Frutiger LT Std 45 Light" panose="020B0402020204020204"/>
                <a:ea typeface="Times New Roman" panose="02020603050405020304" pitchFamily="18" charset="0"/>
                <a:cs typeface="Arial" panose="020B0604020202020204" pitchFamily="34" charset="0"/>
              </a:rPr>
              <a:t>regionale Wertschöpfung von erneuerbarer Energie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C6E14337-EB8A-D048-BD6A-0F0D31CE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641" y="2150328"/>
            <a:ext cx="3412459" cy="3891909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DD1CDEB-A5FC-F54F-AEBD-66A2A714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2150328"/>
            <a:ext cx="4025918" cy="428357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751100" y="6434036"/>
            <a:ext cx="66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722C31C-E7D4-45BC-B6C4-BFEC4273EC47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6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7F619B-20F3-E847-82D8-0DA0F3B9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3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7AED45D-DF64-42C7-BA46-AE54AB0DC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27"/>
          <a:stretch/>
        </p:blipFill>
        <p:spPr>
          <a:xfrm>
            <a:off x="6098176" y="1556647"/>
            <a:ext cx="5979941" cy="36371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70642A-36B7-4BB5-8DDB-5D5FC3ECA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79"/>
          <a:stretch/>
        </p:blipFill>
        <p:spPr>
          <a:xfrm>
            <a:off x="108621" y="1576219"/>
            <a:ext cx="5811676" cy="3597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9BEE39-67DC-49B8-8090-8D8465491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820" y="6334394"/>
            <a:ext cx="2202180" cy="49188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8620656-2B72-4BAA-8E75-EB12AFADCE7C}"/>
              </a:ext>
            </a:extLst>
          </p:cNvPr>
          <p:cNvSpPr txBox="1"/>
          <p:nvPr/>
        </p:nvSpPr>
        <p:spPr>
          <a:xfrm flipH="1">
            <a:off x="4807130" y="6396335"/>
            <a:ext cx="613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EU </a:t>
            </a:r>
            <a:r>
              <a:rPr lang="de-DE" sz="1200" dirty="0" err="1"/>
              <a:t>shipping’s</a:t>
            </a:r>
            <a:r>
              <a:rPr lang="de-DE" sz="1200" dirty="0"/>
              <a:t> </a:t>
            </a:r>
            <a:r>
              <a:rPr lang="de-DE" sz="1200" dirty="0" err="1"/>
              <a:t>climate</a:t>
            </a:r>
            <a:r>
              <a:rPr lang="de-DE" sz="1200" dirty="0"/>
              <a:t> </a:t>
            </a:r>
            <a:r>
              <a:rPr lang="de-DE" sz="1200" dirty="0" err="1"/>
              <a:t>record</a:t>
            </a:r>
            <a:r>
              <a:rPr lang="de-DE" sz="1200" dirty="0"/>
              <a:t> </a:t>
            </a:r>
            <a:r>
              <a:rPr lang="en-US" sz="1200" dirty="0"/>
              <a:t>Maritime CO</a:t>
            </a:r>
            <a:r>
              <a:rPr lang="en-US" sz="1200" baseline="-25000" dirty="0"/>
              <a:t>2</a:t>
            </a:r>
            <a:r>
              <a:rPr lang="en-US" sz="1200" dirty="0"/>
              <a:t> emissions and real-world ship efficiency performance</a:t>
            </a:r>
            <a:endParaRPr lang="de-DE" sz="12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989E6CB-FE7C-43FC-882E-E7A0F61F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9" y="165456"/>
            <a:ext cx="7854461" cy="991041"/>
          </a:xfrm>
        </p:spPr>
        <p:txBody>
          <a:bodyPr/>
          <a:lstStyle/>
          <a:p>
            <a:r>
              <a:rPr lang="de-DE" dirty="0" smtClean="0"/>
              <a:t>Vergleich der Treibhausgasemissionen aus verschiedenen Sektoren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76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9E6CB-FE7C-43FC-882E-E7A0F61F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9" y="165456"/>
            <a:ext cx="7854461" cy="991041"/>
          </a:xfrm>
        </p:spPr>
        <p:txBody>
          <a:bodyPr/>
          <a:lstStyle/>
          <a:p>
            <a:r>
              <a:rPr lang="de-DE" dirty="0" smtClean="0"/>
              <a:t>Vergleich der Treibhausgasemissionen aus verschiedenen Sektoren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E3862A-EBBE-4550-BB62-D2541278C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12817"/>
            <a:ext cx="3889884" cy="51602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E4088B-4011-4003-BF81-C38D6DA52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" t="5828" r="1115" b="2745"/>
          <a:stretch/>
        </p:blipFill>
        <p:spPr>
          <a:xfrm>
            <a:off x="4226169" y="1632857"/>
            <a:ext cx="6399159" cy="40178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B3020FE-8A8B-47BF-8D40-FF5C1D47B3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3" t="774" r="1834" b="1741"/>
          <a:stretch/>
        </p:blipFill>
        <p:spPr>
          <a:xfrm>
            <a:off x="10733013" y="1312817"/>
            <a:ext cx="1354805" cy="18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6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F8061-C0A8-42E6-ABA9-012229F8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37" y="230341"/>
            <a:ext cx="10299392" cy="1266501"/>
          </a:xfrm>
        </p:spPr>
        <p:txBody>
          <a:bodyPr/>
          <a:lstStyle/>
          <a:p>
            <a:r>
              <a:rPr lang="de-DE" sz="2800" dirty="0"/>
              <a:t>Entwicklung der globalen CO</a:t>
            </a:r>
            <a:r>
              <a:rPr lang="de-DE" sz="2800" baseline="-25000" dirty="0"/>
              <a:t>2</a:t>
            </a:r>
            <a:r>
              <a:rPr lang="de-DE" sz="2800" dirty="0"/>
              <a:t> Emissionen durch </a:t>
            </a:r>
            <a:br>
              <a:rPr lang="de-DE" sz="2800" dirty="0"/>
            </a:br>
            <a:r>
              <a:rPr lang="de-DE" sz="2800" dirty="0"/>
              <a:t>maritime Mobilität im Vergleich zu Deutschland </a:t>
            </a:r>
            <a:r>
              <a:rPr lang="de-DE" sz="2800" b="0" i="0" u="none" strike="noStrike" dirty="0">
                <a:solidFill>
                  <a:srgbClr val="000000"/>
                </a:solidFill>
                <a:latin typeface="Helvetica Neue"/>
              </a:rPr>
              <a:t/>
            </a:r>
            <a:br>
              <a:rPr lang="de-DE" sz="2800" b="0" i="0" u="none" strike="noStrike" dirty="0">
                <a:solidFill>
                  <a:srgbClr val="000000"/>
                </a:solidFill>
                <a:latin typeface="Helvetica Neue"/>
              </a:rPr>
            </a:br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0DACB50-58D0-46F8-980E-54E444C767B9}"/>
              </a:ext>
            </a:extLst>
          </p:cNvPr>
          <p:cNvSpPr txBox="1"/>
          <p:nvPr/>
        </p:nvSpPr>
        <p:spPr>
          <a:xfrm>
            <a:off x="8554453" y="6438119"/>
            <a:ext cx="4470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Berechnung Udo Siegmund, Green Shipping Solutions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577408-A8AE-4080-9986-25CBCF75F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15"/>
          <a:stretch/>
        </p:blipFill>
        <p:spPr>
          <a:xfrm>
            <a:off x="75400" y="2639952"/>
            <a:ext cx="5421294" cy="31583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6999" y="1781409"/>
            <a:ext cx="5218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chemeClr val="accent6"/>
                </a:solidFill>
              </a:rPr>
              <a:t>Grün: </a:t>
            </a:r>
            <a:r>
              <a:rPr lang="de-DE" sz="1600" dirty="0" smtClean="0"/>
              <a:t>CO2 Emissionen verursacht durch globale Schifffahrt</a:t>
            </a:r>
          </a:p>
          <a:p>
            <a:r>
              <a:rPr lang="de-DE" sz="1600" b="1" dirty="0" smtClean="0">
                <a:solidFill>
                  <a:srgbClr val="0070C0"/>
                </a:solidFill>
              </a:rPr>
              <a:t>Blau</a:t>
            </a:r>
            <a:r>
              <a:rPr lang="de-DE" sz="1600" dirty="0" smtClean="0"/>
              <a:t>:  Absenkung der CO2 Emissionen in Deutschland  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5945405" y="1768189"/>
            <a:ext cx="606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accent6"/>
                </a:solidFill>
              </a:rPr>
              <a:t>Grün</a:t>
            </a:r>
            <a:r>
              <a:rPr lang="de-DE" sz="1600" b="1" dirty="0" smtClean="0">
                <a:solidFill>
                  <a:schemeClr val="accent6"/>
                </a:solidFill>
              </a:rPr>
              <a:t>:</a:t>
            </a:r>
            <a:r>
              <a:rPr lang="de-DE" sz="1600" dirty="0" smtClean="0"/>
              <a:t>  </a:t>
            </a:r>
            <a:r>
              <a:rPr lang="de-DE" sz="1600" dirty="0"/>
              <a:t>CO2 Emissionen verursacht durch globale Schifffahrt</a:t>
            </a:r>
          </a:p>
          <a:p>
            <a:r>
              <a:rPr lang="de-DE" sz="1600" b="1" dirty="0" smtClean="0"/>
              <a:t>Schwarz:</a:t>
            </a:r>
            <a:r>
              <a:rPr lang="de-DE" sz="1600" b="1" dirty="0" smtClean="0">
                <a:solidFill>
                  <a:schemeClr val="accent6"/>
                </a:solidFill>
              </a:rPr>
              <a:t> </a:t>
            </a:r>
            <a:r>
              <a:rPr lang="de-DE" sz="1600" dirty="0"/>
              <a:t>CO2 Emissionen </a:t>
            </a:r>
            <a:r>
              <a:rPr lang="de-DE" sz="1600" dirty="0" smtClean="0"/>
              <a:t>ohne Neubauten</a:t>
            </a:r>
            <a:endParaRPr lang="de-DE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t="6372"/>
          <a:stretch/>
        </p:blipFill>
        <p:spPr>
          <a:xfrm>
            <a:off x="5818155" y="2624311"/>
            <a:ext cx="5972062" cy="33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7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795" y="319933"/>
            <a:ext cx="7854461" cy="547842"/>
          </a:xfrm>
        </p:spPr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328" y="1597025"/>
            <a:ext cx="10515600" cy="37087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Ausgangssituation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b="1" dirty="0" smtClean="0"/>
              <a:t>Ammoniak als maritimer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Technologien für die Nutzung vo</a:t>
            </a:r>
            <a:r>
              <a:rPr lang="de-DE" dirty="0" smtClean="0"/>
              <a:t>n </a:t>
            </a:r>
            <a:r>
              <a:rPr lang="de-DE" dirty="0" smtClean="0"/>
              <a:t>Ammoniak als Kraftstoff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CAMPFIRE-Bündnis und aktuelle </a:t>
            </a:r>
            <a:r>
              <a:rPr lang="de-DE" dirty="0" smtClean="0"/>
              <a:t>P</a:t>
            </a:r>
            <a:r>
              <a:rPr lang="de-DE" dirty="0" smtClean="0"/>
              <a:t>rojekte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77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309" y="389751"/>
            <a:ext cx="9882582" cy="547842"/>
          </a:xfrm>
        </p:spPr>
        <p:txBody>
          <a:bodyPr/>
          <a:lstStyle/>
          <a:p>
            <a:r>
              <a:rPr lang="de-DE" dirty="0" smtClean="0"/>
              <a:t>Erneuerbare Energiespeicher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" y="1853926"/>
            <a:ext cx="5962369" cy="39405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50335" y="6495385"/>
            <a:ext cx="9054334" cy="27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60" dirty="0">
                <a:solidFill>
                  <a:srgbClr val="1B5F7E"/>
                </a:solidFill>
              </a:rPr>
              <a:t>A. Valera-Medina et al, Progress in </a:t>
            </a:r>
            <a:r>
              <a:rPr lang="de-DE" sz="1160" dirty="0" err="1">
                <a:solidFill>
                  <a:srgbClr val="1B5F7E"/>
                </a:solidFill>
              </a:rPr>
              <a:t>Energy</a:t>
            </a:r>
            <a:r>
              <a:rPr lang="de-DE" sz="1160" dirty="0">
                <a:solidFill>
                  <a:srgbClr val="1B5F7E"/>
                </a:solidFill>
              </a:rPr>
              <a:t> </a:t>
            </a:r>
            <a:r>
              <a:rPr lang="de-DE" sz="1160" dirty="0" err="1">
                <a:solidFill>
                  <a:srgbClr val="1B5F7E"/>
                </a:solidFill>
              </a:rPr>
              <a:t>and</a:t>
            </a:r>
            <a:r>
              <a:rPr lang="de-DE" sz="1160" dirty="0">
                <a:solidFill>
                  <a:srgbClr val="1B5F7E"/>
                </a:solidFill>
              </a:rPr>
              <a:t> </a:t>
            </a:r>
            <a:r>
              <a:rPr lang="de-DE" sz="1160" dirty="0" err="1">
                <a:solidFill>
                  <a:srgbClr val="1B5F7E"/>
                </a:solidFill>
              </a:rPr>
              <a:t>Combustion</a:t>
            </a:r>
            <a:r>
              <a:rPr lang="de-DE" sz="1160" dirty="0">
                <a:solidFill>
                  <a:srgbClr val="1B5F7E"/>
                </a:solidFill>
              </a:rPr>
              <a:t> Science, 69 (2018) 63-102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98" y="2304288"/>
            <a:ext cx="5928202" cy="2082375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6522476" y="1624506"/>
            <a:ext cx="5199976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6" tIns="60932" rIns="121866" bIns="60932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1E4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5pPr>
            <a:lvl6pPr marL="630204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6pPr>
            <a:lvl7pPr marL="1260409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7pPr>
            <a:lvl8pPr marL="1890613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8pPr>
            <a:lvl9pPr marL="2520818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9pPr>
          </a:lstStyle>
          <a:p>
            <a:r>
              <a:rPr lang="de-DE" sz="2321" kern="0" dirty="0"/>
              <a:t>Kostenvergleich Wasserstoff und Batterie </a:t>
            </a:r>
            <a:endParaRPr lang="de-DE" sz="2321" kern="0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6616738" y="5154481"/>
            <a:ext cx="5367349" cy="5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6" tIns="60932" rIns="121866" bIns="60932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1E4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1E46"/>
                </a:solidFill>
                <a:latin typeface="Arial" charset="0"/>
              </a:defRPr>
            </a:lvl5pPr>
            <a:lvl6pPr marL="630204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6pPr>
            <a:lvl7pPr marL="1260409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7pPr>
            <a:lvl8pPr marL="1890613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8pPr>
            <a:lvl9pPr marL="2520818" algn="l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001E46"/>
                </a:solidFill>
                <a:latin typeface="Arial" charset="0"/>
              </a:defRPr>
            </a:lvl9pPr>
          </a:lstStyle>
          <a:p>
            <a:r>
              <a:rPr lang="de-DE" sz="1934" kern="0" dirty="0">
                <a:sym typeface="Symbol" panose="05050102010706020507" pitchFamily="18" charset="2"/>
              </a:rPr>
              <a:t> </a:t>
            </a:r>
            <a:r>
              <a:rPr lang="de-DE" sz="1934" kern="0" dirty="0"/>
              <a:t>Wasserstoff ist beste Option für große Mengen und lange Speicherzeiträume</a:t>
            </a:r>
            <a:endParaRPr lang="de-DE" sz="1934" kern="0" dirty="0"/>
          </a:p>
        </p:txBody>
      </p:sp>
    </p:spTree>
    <p:extLst>
      <p:ext uri="{BB962C8B-B14F-4D97-AF65-F5344CB8AC3E}">
        <p14:creationId xmlns:p14="http://schemas.microsoft.com/office/powerpoint/2010/main" val="377766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67" y="181934"/>
            <a:ext cx="9082805" cy="878702"/>
          </a:xfrm>
        </p:spPr>
        <p:txBody>
          <a:bodyPr/>
          <a:lstStyle/>
          <a:p>
            <a:r>
              <a:rPr lang="de-DE" sz="2800" dirty="0"/>
              <a:t>Volumetrische und gravimetrische Energiedichte von alternativen Kraftstoffen inkl. Tanksystem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25" y="1341315"/>
            <a:ext cx="6568749" cy="452551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819600" y="2092848"/>
            <a:ext cx="396044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142232" y="4217656"/>
            <a:ext cx="521208" cy="518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721469" y="4477124"/>
            <a:ext cx="1188132" cy="276999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CH</a:t>
            </a:r>
            <a:r>
              <a:rPr lang="de-DE" b="1" baseline="-25000" dirty="0">
                <a:solidFill>
                  <a:srgbClr val="FF0000"/>
                </a:solidFill>
              </a:rPr>
              <a:t>2</a:t>
            </a:r>
            <a:r>
              <a:rPr lang="de-DE" b="1" dirty="0">
                <a:solidFill>
                  <a:srgbClr val="FF0000"/>
                </a:solidFill>
              </a:rPr>
              <a:t>/LH</a:t>
            </a:r>
            <a:r>
              <a:rPr lang="de-DE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33319" y="2542612"/>
            <a:ext cx="594066" cy="276999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NH</a:t>
            </a:r>
            <a:r>
              <a:rPr lang="de-DE" b="1" baseline="-250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3288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1949</Words>
  <Application>Microsoft Office PowerPoint</Application>
  <PresentationFormat>Breitbild</PresentationFormat>
  <Paragraphs>338</Paragraphs>
  <Slides>35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8" baseType="lpstr">
      <vt:lpstr>Arial</vt:lpstr>
      <vt:lpstr>Calibri</vt:lpstr>
      <vt:lpstr>Calibri Light</vt:lpstr>
      <vt:lpstr>Frutiger LT Std 45 Light</vt:lpstr>
      <vt:lpstr>Frutiger LT Std 55 Roman</vt:lpstr>
      <vt:lpstr>Frutiger LT Std 65</vt:lpstr>
      <vt:lpstr>FrutigerLTStd-LightItalic</vt:lpstr>
      <vt:lpstr>Helv</vt:lpstr>
      <vt:lpstr>Helvetica Neue</vt:lpstr>
      <vt:lpstr>Symbol</vt:lpstr>
      <vt:lpstr>Times New Roman</vt:lpstr>
      <vt:lpstr>Wingdings</vt:lpstr>
      <vt:lpstr>Office Theme</vt:lpstr>
      <vt:lpstr>Ammoniak als Kraftstoff für Schiffsantriebe </vt:lpstr>
      <vt:lpstr>Agenda</vt:lpstr>
      <vt:lpstr>IPCC Sonderbericht 1,5 ° Klimaerwärmung </vt:lpstr>
      <vt:lpstr>Vergleich der Treibhausgasemissionen aus verschiedenen Sektoren</vt:lpstr>
      <vt:lpstr>Vergleich der Treibhausgasemissionen aus verschiedenen Sektoren</vt:lpstr>
      <vt:lpstr>Entwicklung der globalen CO2 Emissionen durch  maritime Mobilität im Vergleich zu Deutschland  </vt:lpstr>
      <vt:lpstr>Agenda</vt:lpstr>
      <vt:lpstr>Erneuerbare Energiespeicher</vt:lpstr>
      <vt:lpstr>Volumetrische und gravimetrische Energiedichte von alternativen Kraftstoffen inkl. Tanksystem</vt:lpstr>
      <vt:lpstr>Wasserstoff als Speicher  für  regenerativen Strom</vt:lpstr>
      <vt:lpstr>Ammoniak als maritimer Kraftstoff</vt:lpstr>
      <vt:lpstr>Brennstoffumstellung in der Schifffahrt gewinnt an Dynamik</vt:lpstr>
      <vt:lpstr>Ammoniak als maritimer Kraftstoff</vt:lpstr>
      <vt:lpstr>Ammoniak als maritimer Kraftstoff</vt:lpstr>
      <vt:lpstr>Ammoniak als maritimer Kraftstoff</vt:lpstr>
      <vt:lpstr>Ammoniak als maritimer Kraftstoff</vt:lpstr>
      <vt:lpstr>Ammoniak als maritimer Kraftstoff</vt:lpstr>
      <vt:lpstr>Alternative Kraftstofftechnologien –  Verfügbarkeit und Einsatz an Bord</vt:lpstr>
      <vt:lpstr>Agenda</vt:lpstr>
      <vt:lpstr>Konzepte für Ammoniak-Motoren </vt:lpstr>
      <vt:lpstr>Ammoniak Kraftstoff-Versorgungssystem  für LPG/Ammoniak Dual Fuel 2-Stroke ICE</vt:lpstr>
      <vt:lpstr>Kraftstoffeigenschaften für 2-Takt ICE</vt:lpstr>
      <vt:lpstr>Konzepte für Ammoniak-Brennstoffzellen</vt:lpstr>
      <vt:lpstr>Ammoniak-Cracker</vt:lpstr>
      <vt:lpstr>Sankey Diagramm für Ammoniak-Brennstoffzellensysteme</vt:lpstr>
      <vt:lpstr>Ammoniak-Sicherheit</vt:lpstr>
      <vt:lpstr>Agenda</vt:lpstr>
      <vt:lpstr>CAMPFIRE Vision</vt:lpstr>
      <vt:lpstr>CAMPFIRE-Bündnis der Region Nord-Ost </vt:lpstr>
      <vt:lpstr>Standorte der Bündnispartner</vt:lpstr>
      <vt:lpstr>CAMPFIRE Lösungswege im BMBF WIR!-Programm</vt:lpstr>
      <vt:lpstr>WIR! CAMPFIRE Projekte in der Produktkategorie Maritime Mobilität</vt:lpstr>
      <vt:lpstr>TransHyDE – CAMPFIRE Umsetzungsprojekt</vt:lpstr>
      <vt:lpstr>Globaler Wandel</vt:lpstr>
      <vt:lpstr>PowerPoint-Präsentation</vt:lpstr>
    </vt:vector>
  </TitlesOfParts>
  <Company>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Angela Kruth</dc:creator>
  <cp:lastModifiedBy>Angela Kruth</cp:lastModifiedBy>
  <cp:revision>259</cp:revision>
  <cp:lastPrinted>2022-01-20T19:00:06Z</cp:lastPrinted>
  <dcterms:created xsi:type="dcterms:W3CDTF">2021-03-08T18:07:13Z</dcterms:created>
  <dcterms:modified xsi:type="dcterms:W3CDTF">2022-03-14T22:46:50Z</dcterms:modified>
</cp:coreProperties>
</file>