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5" r:id="rId2"/>
    <p:sldId id="346" r:id="rId3"/>
    <p:sldId id="351" r:id="rId4"/>
    <p:sldId id="349" r:id="rId5"/>
    <p:sldId id="350" r:id="rId6"/>
    <p:sldId id="364" r:id="rId7"/>
    <p:sldId id="354" r:id="rId8"/>
    <p:sldId id="362" r:id="rId9"/>
    <p:sldId id="372" r:id="rId10"/>
    <p:sldId id="356" r:id="rId11"/>
    <p:sldId id="375" r:id="rId12"/>
    <p:sldId id="365" r:id="rId13"/>
    <p:sldId id="366" r:id="rId14"/>
    <p:sldId id="355" r:id="rId15"/>
    <p:sldId id="358" r:id="rId16"/>
    <p:sldId id="359" r:id="rId17"/>
    <p:sldId id="368" r:id="rId18"/>
    <p:sldId id="371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74E406-DF7D-46AB-BA82-97465B2E768E}">
          <p14:sldIdLst>
            <p14:sldId id="265"/>
          </p14:sldIdLst>
        </p14:section>
        <p14:section name="Motivation" id="{A7F891CB-DF45-4207-9B7D-AB9B69D098C7}">
          <p14:sldIdLst>
            <p14:sldId id="346"/>
            <p14:sldId id="351"/>
            <p14:sldId id="349"/>
            <p14:sldId id="350"/>
            <p14:sldId id="364"/>
            <p14:sldId id="354"/>
            <p14:sldId id="362"/>
            <p14:sldId id="372"/>
            <p14:sldId id="356"/>
            <p14:sldId id="375"/>
            <p14:sldId id="365"/>
            <p14:sldId id="366"/>
            <p14:sldId id="355"/>
            <p14:sldId id="358"/>
            <p14:sldId id="359"/>
            <p14:sldId id="368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rit Lion" initials="JL" lastIdx="1" clrIdx="0">
    <p:extLst>
      <p:ext uri="{19B8F6BF-5375-455C-9EA6-DF929625EA0E}">
        <p15:presenceInfo xmlns:p15="http://schemas.microsoft.com/office/powerpoint/2012/main" userId="Jorrit L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CB3"/>
    <a:srgbClr val="BF635C"/>
    <a:srgbClr val="E19C24"/>
    <a:srgbClr val="4F4B4B"/>
    <a:srgbClr val="007100"/>
    <a:srgbClr val="F5B64A"/>
    <a:srgbClr val="9DA9A0"/>
    <a:srgbClr val="D9D9D9"/>
    <a:srgbClr val="567AB1"/>
    <a:srgbClr val="89A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86297" autoAdjust="0"/>
  </p:normalViewPr>
  <p:slideViewPr>
    <p:cSldViewPr snapToGrid="0">
      <p:cViewPr varScale="1">
        <p:scale>
          <a:sx n="108" d="100"/>
          <a:sy n="108" d="100"/>
        </p:scale>
        <p:origin x="72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66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34EC8-2DFA-4697-B742-EB007A8EE31E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4D7F5-AE14-4705-8059-D509F3F5E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3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18.03.2022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06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DAC: Direct Air Capture,</a:t>
            </a:r>
            <a:r>
              <a:rPr lang="en-US" baseline="0" dirty="0" smtClean="0"/>
              <a:t> DACCS: Direct Air Carbon Capture and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22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D extracted by electrolysis of heavy water obtained from freshwater via the GS (Girdler sulfide) isotopic</a:t>
            </a:r>
          </a:p>
          <a:p>
            <a:r>
              <a:rPr lang="en-US" sz="1000" dirty="0" smtClean="0"/>
              <a:t>exchange process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67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40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12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60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  <p:grpSp>
        <p:nvGrpSpPr>
          <p:cNvPr id="2" name="Gruppierung 1"/>
          <p:cNvGrpSpPr/>
          <p:nvPr userDrawn="1"/>
        </p:nvGrpSpPr>
        <p:grpSpPr>
          <a:xfrm>
            <a:off x="4270184" y="5328058"/>
            <a:ext cx="4306689" cy="743526"/>
            <a:chOff x="5602595" y="5284515"/>
            <a:chExt cx="43066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8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18.03.2022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1048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o machine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33144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27" name="Titel 7"/>
          <p:cNvSpPr>
            <a:spLocks noGrp="1"/>
          </p:cNvSpPr>
          <p:nvPr userDrawn="1">
            <p:ph type="title"/>
          </p:nvPr>
        </p:nvSpPr>
        <p:spPr>
          <a:xfrm>
            <a:off x="1533144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grpSp>
        <p:nvGrpSpPr>
          <p:cNvPr id="15" name="Gruppierung 1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20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18.03.2022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9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>
                <a:solidFill>
                  <a:srgbClr val="326CB3"/>
                </a:solidFill>
                <a:latin typeface="LM Roman 10" panose="00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1pPr>
            <a:lvl2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2pPr>
            <a:lvl3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3pPr>
            <a:lvl4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4pPr>
            <a:lvl5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0168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2066925" y="1333500"/>
            <a:ext cx="7508875" cy="430912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4F4B4B"/>
                </a:solidFill>
              </a:defRPr>
            </a:lvl1pPr>
            <a:lvl2pPr>
              <a:defRPr sz="1800" b="1">
                <a:solidFill>
                  <a:srgbClr val="4F4B4B"/>
                </a:solidFill>
              </a:defRPr>
            </a:lvl2pPr>
            <a:lvl3pPr>
              <a:defRPr sz="1600" b="1">
                <a:solidFill>
                  <a:srgbClr val="4F4B4B"/>
                </a:solidFill>
              </a:defRPr>
            </a:lvl3pPr>
            <a:lvl4pPr>
              <a:defRPr sz="1400" b="1">
                <a:solidFill>
                  <a:srgbClr val="4F4B4B"/>
                </a:solidFill>
              </a:defRPr>
            </a:lvl4pPr>
            <a:lvl5pPr>
              <a:defRPr sz="1400" b="1">
                <a:solidFill>
                  <a:srgbClr val="4F4B4B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276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754319" y="1525229"/>
            <a:ext cx="8935371" cy="430912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4F4B4B"/>
                </a:solidFill>
                <a:latin typeface="LM Roman 12" panose="00000500000000000000" pitchFamily="50" charset="0"/>
              </a:defRPr>
            </a:lvl1pPr>
            <a:lvl2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2pPr>
            <a:lvl3pPr>
              <a:defRPr sz="1600" b="0">
                <a:solidFill>
                  <a:srgbClr val="4F4B4B"/>
                </a:solidFill>
                <a:latin typeface="LM Roman 12" panose="00000500000000000000" pitchFamily="50" charset="0"/>
              </a:defRPr>
            </a:lvl3pPr>
            <a:lvl4pPr>
              <a:defRPr sz="1400" b="0">
                <a:solidFill>
                  <a:srgbClr val="4F4B4B"/>
                </a:solidFill>
                <a:latin typeface="LM Roman 12" panose="00000500000000000000" pitchFamily="50" charset="0"/>
              </a:defRPr>
            </a:lvl4pPr>
            <a:lvl5pPr>
              <a:defRPr sz="1400" b="0">
                <a:solidFill>
                  <a:srgbClr val="4F4B4B"/>
                </a:solidFill>
                <a:latin typeface="LM Roman 12" panose="00000500000000000000" pitchFamily="50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10869908" y="6422718"/>
            <a:ext cx="10800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el 12"/>
          <p:cNvSpPr>
            <a:spLocks noGrp="1"/>
          </p:cNvSpPr>
          <p:nvPr>
            <p:ph type="title"/>
          </p:nvPr>
        </p:nvSpPr>
        <p:spPr>
          <a:xfrm>
            <a:off x="140983" y="0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0">
                <a:solidFill>
                  <a:srgbClr val="326CB3"/>
                </a:solidFill>
                <a:latin typeface="LM Roman 10" panose="00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51799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6F4EBBD8-A576-4697-90A8-A3A1DA1E14A9}" type="datetime1">
              <a:rPr lang="de-DE" smtClean="0"/>
              <a:t>18.03.2022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4" r:id="rId3"/>
    <p:sldLayoutId id="2147483658" r:id="rId4"/>
    <p:sldLayoutId id="214748365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0.png"/><Relationship Id="rId7" Type="http://schemas.openxmlformats.org/officeDocument/2006/relationships/image" Target="../media/image85.png"/><Relationship Id="rId12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89.png"/><Relationship Id="rId10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32.png"/><Relationship Id="rId3" Type="http://schemas.openxmlformats.org/officeDocument/2006/relationships/image" Target="../media/image24.png"/><Relationship Id="rId21" Type="http://schemas.openxmlformats.org/officeDocument/2006/relationships/image" Target="../media/image31.jpeg"/><Relationship Id="rId12" Type="http://schemas.openxmlformats.org/officeDocument/2006/relationships/image" Target="../media/image280.png"/><Relationship Id="rId17" Type="http://schemas.openxmlformats.org/officeDocument/2006/relationships/image" Target="../media/image31.png"/><Relationship Id="rId2" Type="http://schemas.openxmlformats.org/officeDocument/2006/relationships/image" Target="../media/image23.png"/><Relationship Id="rId16" Type="http://schemas.openxmlformats.org/officeDocument/2006/relationships/image" Target="../media/image43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5" Type="http://schemas.openxmlformats.org/officeDocument/2006/relationships/image" Target="../media/image28.jpg"/><Relationship Id="rId10" Type="http://schemas.openxmlformats.org/officeDocument/2006/relationships/image" Target="../media/image37.png"/><Relationship Id="rId19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490400" y="3750878"/>
            <a:ext cx="9144000" cy="744769"/>
          </a:xfrm>
        </p:spPr>
        <p:txBody>
          <a:bodyPr/>
          <a:lstStyle/>
          <a:p>
            <a:r>
              <a:rPr lang="de-DE" dirty="0" err="1" smtClean="0">
                <a:solidFill>
                  <a:srgbClr val="4F4B4B"/>
                </a:solidFill>
                <a:latin typeface="LM Roman 12" panose="00000500000000000000" pitchFamily="50" charset="0"/>
              </a:rPr>
              <a:t>Jorrit</a:t>
            </a:r>
            <a:r>
              <a:rPr lang="de-DE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 Lion</a:t>
            </a:r>
            <a:endParaRPr lang="de-DE" dirty="0">
              <a:solidFill>
                <a:srgbClr val="7A7A7A"/>
              </a:solidFill>
              <a:latin typeface="LM Roman 12" panose="00000500000000000000" pitchFamily="50" charset="0"/>
            </a:endParaRPr>
          </a:p>
          <a:p>
            <a:r>
              <a:rPr lang="de-DE" dirty="0" smtClean="0">
                <a:solidFill>
                  <a:srgbClr val="7A7A7A"/>
                </a:solidFill>
                <a:latin typeface="LM Roman 12" panose="00000500000000000000" pitchFamily="50" charset="0"/>
              </a:rPr>
              <a:t>Max-Planck-Institute </a:t>
            </a:r>
            <a:r>
              <a:rPr lang="de-DE" dirty="0" err="1" smtClean="0">
                <a:solidFill>
                  <a:srgbClr val="7A7A7A"/>
                </a:solidFill>
                <a:latin typeface="LM Roman 12" panose="00000500000000000000" pitchFamily="50" charset="0"/>
              </a:rPr>
              <a:t>for</a:t>
            </a:r>
            <a:r>
              <a:rPr lang="de-DE" dirty="0" smtClean="0">
                <a:solidFill>
                  <a:srgbClr val="7A7A7A"/>
                </a:solidFill>
                <a:latin typeface="LM Roman 12" panose="00000500000000000000" pitchFamily="50" charset="0"/>
              </a:rPr>
              <a:t> </a:t>
            </a:r>
            <a:r>
              <a:rPr lang="de-DE" dirty="0" err="1" smtClean="0">
                <a:solidFill>
                  <a:srgbClr val="7A7A7A"/>
                </a:solidFill>
                <a:latin typeface="LM Roman 12" panose="00000500000000000000" pitchFamily="50" charset="0"/>
              </a:rPr>
              <a:t>Plasmaphysics</a:t>
            </a:r>
            <a:r>
              <a:rPr lang="de-DE" dirty="0" smtClean="0">
                <a:solidFill>
                  <a:srgbClr val="7A7A7A"/>
                </a:solidFill>
                <a:latin typeface="LM Roman 12" panose="00000500000000000000" pitchFamily="50" charset="0"/>
              </a:rPr>
              <a:t> Greifwald</a:t>
            </a:r>
            <a:endParaRPr lang="de-DE" dirty="0">
              <a:solidFill>
                <a:srgbClr val="7A7A7A"/>
              </a:solidFill>
              <a:latin typeface="LM Roman 12" panose="00000500000000000000" pitchFamily="50" charset="0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91420" y="6356349"/>
            <a:ext cx="8568000" cy="365125"/>
          </a:xfrm>
        </p:spPr>
        <p:txBody>
          <a:bodyPr/>
          <a:lstStyle/>
          <a:p>
            <a:r>
              <a:rPr lang="de-DE" dirty="0" smtClean="0">
                <a:latin typeface="LM Roman 12" panose="00000500000000000000" pitchFamily="50" charset="0"/>
              </a:rPr>
              <a:t>DPG Erlangen, 13.03.2022</a:t>
            </a:r>
            <a:endParaRPr lang="de-DE" dirty="0">
              <a:latin typeface="LM Roman 12" panose="00000500000000000000" pitchFamily="50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10634400" y="6356350"/>
            <a:ext cx="10800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1456266" y="2320281"/>
            <a:ext cx="9266063" cy="128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latin typeface="LM Roman 12" panose="00000500000000000000" pitchFamily="50" charset="0"/>
                <a:ea typeface="PMingLiU"/>
                <a:cs typeface="cmr12"/>
              </a:rPr>
              <a:t>Systems Studies of Fusion Power Plants</a:t>
            </a:r>
            <a:endParaRPr lang="en-US" sz="3600" b="1" dirty="0">
              <a:latin typeface="LM Roman 12" panose="00000500000000000000" pitchFamily="50" charset="0"/>
              <a:ea typeface="PMingLiU"/>
              <a:cs typeface="cmr12"/>
            </a:endParaRPr>
          </a:p>
          <a:p>
            <a:endParaRPr lang="en-US" sz="3600" b="1" dirty="0"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10852" y="3817783"/>
            <a:ext cx="11139056" cy="43091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Iteration Variable: </a:t>
            </a: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major radius, magnetic field strength, temperature, density…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BF635C"/>
                </a:solidFill>
              </a:rPr>
              <a:t>Objective function: 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cost of electricity, or capital costs, ..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5B64A"/>
                </a:solidFill>
              </a:rPr>
              <a:t>Inequality Constraints: 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heat flux limits, neutron damage, coil forces, quench protection…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50C0DC"/>
                </a:solidFill>
              </a:rPr>
              <a:t>Equality Constraints: 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power output, Q, …</a:t>
            </a:r>
          </a:p>
          <a:p>
            <a:endParaRPr lang="en-US" b="1" dirty="0">
              <a:solidFill>
                <a:srgbClr val="BF635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 systematic way: Systems Codes - Continued</a:t>
            </a:r>
            <a:endParaRPr lang="en-US" b="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793266" y="1720983"/>
            <a:ext cx="7587581" cy="1758937"/>
            <a:chOff x="1541906" y="1543062"/>
            <a:chExt cx="7587581" cy="1758937"/>
          </a:xfrm>
        </p:grpSpPr>
        <p:sp>
          <p:nvSpPr>
            <p:cNvPr id="22" name="Rectangle 21"/>
            <p:cNvSpPr/>
            <p:nvPr/>
          </p:nvSpPr>
          <p:spPr>
            <a:xfrm>
              <a:off x="1541907" y="1543062"/>
              <a:ext cx="7587580" cy="17589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F4B4B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541906" y="1543063"/>
              <a:ext cx="7332630" cy="1300185"/>
              <a:chOff x="625946" y="1278940"/>
              <a:chExt cx="7332630" cy="130018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25946" y="1502813"/>
                <a:ext cx="7332630" cy="1076312"/>
                <a:chOff x="482918" y="1508002"/>
                <a:chExt cx="5346833" cy="784829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842476" y="1508002"/>
                  <a:ext cx="2987275" cy="784829"/>
                  <a:chOff x="5681735" y="900688"/>
                  <a:chExt cx="2987275" cy="784829"/>
                </a:xfrm>
              </p:grpSpPr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506" t="71177" r="-1"/>
                  <a:stretch/>
                </p:blipFill>
                <p:spPr>
                  <a:xfrm>
                    <a:off x="5681735" y="1271018"/>
                    <a:ext cx="2970900" cy="414499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5872275" y="927056"/>
                    <a:ext cx="1145740" cy="2019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BF635C"/>
                        </a:solidFill>
                        <a:latin typeface="LM Roman 12" panose="00000500000000000000" pitchFamily="50" charset="0"/>
                      </a:rPr>
                      <a:t>objective function</a:t>
                    </a:r>
                    <a:endParaRPr lang="en-US" sz="1200" b="1" dirty="0">
                      <a:solidFill>
                        <a:srgbClr val="BF635C"/>
                      </a:solidFill>
                      <a:latin typeface="LM Roman 12" panose="00000500000000000000" pitchFamily="50" charset="0"/>
                    </a:endParaRPr>
                  </a:p>
                </p:txBody>
              </p: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22A9D98B-881B-BA43-A1BB-7A248871EC9A}"/>
                      </a:ext>
                    </a:extLst>
                  </p:cNvPr>
                  <p:cNvCxnSpPr>
                    <a:cxnSpLocks/>
                    <a:stCxn id="12" idx="2"/>
                  </p:cNvCxnSpPr>
                  <p:nvPr/>
                </p:nvCxnSpPr>
                <p:spPr>
                  <a:xfrm>
                    <a:off x="6445145" y="1129039"/>
                    <a:ext cx="272650" cy="246345"/>
                  </a:xfrm>
                  <a:prstGeom prst="straightConnector1">
                    <a:avLst/>
                  </a:prstGeom>
                  <a:ln w="6350">
                    <a:solidFill>
                      <a:srgbClr val="BF635C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117594" y="900688"/>
                    <a:ext cx="618947" cy="2019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5B64A"/>
                        </a:solidFill>
                        <a:latin typeface="LM Roman 10" panose="00000500000000000000" pitchFamily="50" charset="0"/>
                      </a:rPr>
                      <a:t>inequality</a:t>
                    </a:r>
                    <a:endParaRPr lang="en-US" sz="1200" dirty="0">
                      <a:solidFill>
                        <a:srgbClr val="F5B64A"/>
                      </a:solidFill>
                      <a:latin typeface="LM Roman 10" panose="00000500000000000000" pitchFamily="50" charset="0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143573" y="910482"/>
                    <a:ext cx="525437" cy="2019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50C0DC"/>
                        </a:solidFill>
                        <a:latin typeface="LM Roman 10" panose="00000500000000000000" pitchFamily="50" charset="0"/>
                      </a:rPr>
                      <a:t>equality</a:t>
                    </a:r>
                    <a:endParaRPr lang="en-US" sz="1200" dirty="0">
                      <a:solidFill>
                        <a:srgbClr val="50C0DC"/>
                      </a:solidFill>
                      <a:latin typeface="LM Roman 10" panose="00000500000000000000" pitchFamily="50" charset="0"/>
                    </a:endParaRPr>
                  </a:p>
                </p:txBody>
              </p: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22A9D98B-881B-BA43-A1BB-7A248871EC9A}"/>
                      </a:ext>
                    </a:extLst>
                  </p:cNvPr>
                  <p:cNvCxnSpPr>
                    <a:cxnSpLocks/>
                    <a:stCxn id="14" idx="2"/>
                  </p:cNvCxnSpPr>
                  <p:nvPr/>
                </p:nvCxnSpPr>
                <p:spPr>
                  <a:xfrm>
                    <a:off x="7427068" y="1102671"/>
                    <a:ext cx="98900" cy="237392"/>
                  </a:xfrm>
                  <a:prstGeom prst="straightConnector1">
                    <a:avLst/>
                  </a:prstGeom>
                  <a:ln w="6350">
                    <a:solidFill>
                      <a:srgbClr val="F5B64A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22A9D98B-881B-BA43-A1BB-7A248871EC9A}"/>
                      </a:ext>
                    </a:extLst>
                  </p:cNvPr>
                  <p:cNvCxnSpPr>
                    <a:cxnSpLocks/>
                    <a:stCxn id="15" idx="2"/>
                  </p:cNvCxnSpPr>
                  <p:nvPr/>
                </p:nvCxnSpPr>
                <p:spPr>
                  <a:xfrm flipH="1">
                    <a:off x="8383980" y="1112465"/>
                    <a:ext cx="22312" cy="262920"/>
                  </a:xfrm>
                  <a:prstGeom prst="straightConnector1">
                    <a:avLst/>
                  </a:prstGeom>
                  <a:ln w="6350">
                    <a:solidFill>
                      <a:srgbClr val="50C0DC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482918" y="1973368"/>
                  <a:ext cx="1851746" cy="2244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2">
                          <a:lumMod val="50000"/>
                        </a:schemeClr>
                      </a:solidFill>
                      <a:latin typeface="LM Roman 10" panose="00000500000000000000" pitchFamily="50" charset="0"/>
                    </a:rPr>
                    <a:t>Problem: Find saddle point of</a:t>
                  </a:r>
                  <a:endParaRPr lang="en-US" sz="1400" dirty="0">
                    <a:solidFill>
                      <a:schemeClr val="bg2">
                        <a:lumMod val="50000"/>
                      </a:schemeClr>
                    </a:solidFill>
                    <a:latin typeface="LM Roman 10" panose="00000500000000000000" pitchFamily="50" charset="0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2966953" y="1278940"/>
                <a:ext cx="15633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latin typeface="LM Roman 10" panose="00000500000000000000" pitchFamily="50" charset="0"/>
                  </a:rPr>
                  <a:t>Optimization Vector</a:t>
                </a:r>
                <a:endParaRPr lang="en-US" sz="1200" dirty="0">
                  <a:solidFill>
                    <a:srgbClr val="FF0000"/>
                  </a:solidFill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2A9D98B-881B-BA43-A1BB-7A248871EC9A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>
                <a:off x="3748610" y="1555939"/>
                <a:ext cx="420805" cy="591262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8251909" y="2369494"/>
              <a:ext cx="301450" cy="374535"/>
            </a:xfrm>
            <a:prstGeom prst="ellipse">
              <a:avLst/>
            </a:prstGeom>
            <a:noFill/>
            <a:ln w="38100">
              <a:solidFill>
                <a:srgbClr val="50C0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186099" y="2382411"/>
              <a:ext cx="301450" cy="374535"/>
            </a:xfrm>
            <a:prstGeom prst="ellipse">
              <a:avLst/>
            </a:prstGeom>
            <a:noFill/>
            <a:ln w="38100">
              <a:solidFill>
                <a:srgbClr val="F5B6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089244" y="2392025"/>
              <a:ext cx="301450" cy="374535"/>
            </a:xfrm>
            <a:prstGeom prst="ellipse">
              <a:avLst/>
            </a:prstGeom>
            <a:noFill/>
            <a:ln w="38100"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39102" y="2411547"/>
              <a:ext cx="261471" cy="324863"/>
            </a:xfrm>
            <a:prstGeom prst="ellipse">
              <a:avLst/>
            </a:prstGeom>
            <a:noFill/>
            <a:ln w="38100">
              <a:solidFill>
                <a:srgbClr val="F7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70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25089" y="2955636"/>
            <a:ext cx="5733473" cy="29917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326CB3"/>
                </a:solidFill>
                <a:latin typeface="LM Roman 10" panose="00000500000000000000" pitchFamily="50" charset="0"/>
              </a:rPr>
              <a:t>Coil related example systems code model</a:t>
            </a:r>
            <a:endParaRPr lang="en-US" dirty="0">
              <a:solidFill>
                <a:srgbClr val="326CB3"/>
              </a:solidFill>
              <a:latin typeface="LM Roman 10" panose="00000500000000000000" pitchFamily="50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54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80608" y="1027596"/>
                <a:ext cx="5670335" cy="5395121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Superconductors require an operating window:</a:t>
                </a:r>
              </a:p>
              <a:p>
                <a:pPr marL="457200" lvl="1" indent="0">
                  <a:buNone/>
                </a:pPr>
                <a:endParaRPr lang="de-DE" b="0" i="0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dirty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</m:d>
                    </m:oMath>
                  </m:oMathPara>
                </a14:m>
                <a:endParaRPr lang="de-DE" b="0" dirty="0" smtClean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Imposes limits on the magnetic field in the coils</a:t>
                </a:r>
              </a:p>
              <a:p>
                <a:r>
                  <a:rPr lang="en-US" dirty="0" smtClean="0"/>
                  <a:t>Temperature given by coolant:</a:t>
                </a:r>
              </a:p>
              <a:p>
                <a:pPr lvl="1"/>
                <a:r>
                  <a:rPr lang="en-US" dirty="0" smtClean="0"/>
                  <a:t>Helium ~ 4 K (or ~2K superfluid)</a:t>
                </a:r>
              </a:p>
              <a:p>
                <a:pPr lvl="1"/>
                <a:r>
                  <a:rPr lang="en-US" dirty="0" smtClean="0"/>
                  <a:t>Neon ~20 K</a:t>
                </a:r>
              </a:p>
              <a:p>
                <a:pPr lvl="1"/>
                <a:r>
                  <a:rPr lang="en-US" dirty="0" smtClean="0"/>
                  <a:t>Nitrogen ~70 K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Strain: bending strain, depends on conductor size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185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80608" y="1027596"/>
                <a:ext cx="5670335" cy="5395121"/>
              </a:xfrm>
              <a:blipFill>
                <a:blip r:embed="rId3"/>
                <a:stretch>
                  <a:fillRect l="-967" r="-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Technological Constraints in Coils: Critical Current Density</a:t>
            </a:r>
            <a:endParaRPr lang="en-US" b="0" dirty="0"/>
          </a:p>
        </p:txBody>
      </p:sp>
      <p:sp>
        <p:nvSpPr>
          <p:cNvPr id="189" name="TextBox 188"/>
          <p:cNvSpPr txBox="1"/>
          <p:nvPr/>
        </p:nvSpPr>
        <p:spPr>
          <a:xfrm>
            <a:off x="1756242" y="2463469"/>
            <a:ext cx="15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19C24"/>
                </a:solidFill>
              </a:rPr>
              <a:t>Magnetic Field</a:t>
            </a:r>
            <a:endParaRPr lang="en-US" dirty="0">
              <a:solidFill>
                <a:srgbClr val="E19C24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400667" y="2495511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26CB3"/>
                </a:solidFill>
              </a:rPr>
              <a:t>Conductor Strain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327188" y="2886887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F635C"/>
                </a:solidFill>
              </a:rPr>
              <a:t>Cryogenic Temperature</a:t>
            </a:r>
            <a:endParaRPr lang="en-US" dirty="0">
              <a:solidFill>
                <a:srgbClr val="BF635C"/>
              </a:solidFill>
            </a:endParaRPr>
          </a:p>
        </p:txBody>
      </p:sp>
      <p:cxnSp>
        <p:nvCxnSpPr>
          <p:cNvPr id="193" name="Straight Connector 192"/>
          <p:cNvCxnSpPr/>
          <p:nvPr/>
        </p:nvCxnSpPr>
        <p:spPr>
          <a:xfrm>
            <a:off x="3091207" y="2328770"/>
            <a:ext cx="140073" cy="0"/>
          </a:xfrm>
          <a:prstGeom prst="line">
            <a:avLst/>
          </a:prstGeom>
          <a:ln w="38100">
            <a:solidFill>
              <a:srgbClr val="F5B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3323081" y="2330096"/>
            <a:ext cx="140073" cy="0"/>
          </a:xfrm>
          <a:prstGeom prst="line">
            <a:avLst/>
          </a:prstGeom>
          <a:ln w="38100">
            <a:solidFill>
              <a:srgbClr val="BF6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523189" y="2328770"/>
            <a:ext cx="134411" cy="1"/>
          </a:xfrm>
          <a:prstGeom prst="line">
            <a:avLst/>
          </a:prstGeom>
          <a:ln w="38100">
            <a:solidFill>
              <a:srgbClr val="326C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/>
          <p:cNvGrpSpPr/>
          <p:nvPr/>
        </p:nvGrpSpPr>
        <p:grpSpPr>
          <a:xfrm>
            <a:off x="5958591" y="1175092"/>
            <a:ext cx="3030836" cy="2206333"/>
            <a:chOff x="7579227" y="1095542"/>
            <a:chExt cx="3595171" cy="2617147"/>
          </a:xfrm>
        </p:grpSpPr>
        <p:pic>
          <p:nvPicPr>
            <p:cNvPr id="200" name="Grafik 2"/>
            <p:cNvPicPr>
              <a:picLocks noChangeAspect="1"/>
            </p:cNvPicPr>
            <p:nvPr/>
          </p:nvPicPr>
          <p:blipFill rotWithShape="1">
            <a:blip r:embed="rId4"/>
            <a:srcRect b="10283"/>
            <a:stretch/>
          </p:blipFill>
          <p:spPr>
            <a:xfrm>
              <a:off x="7579227" y="1095542"/>
              <a:ext cx="3595171" cy="2617147"/>
            </a:xfrm>
            <a:prstGeom prst="rect">
              <a:avLst/>
            </a:prstGeom>
          </p:spPr>
        </p:pic>
        <p:sp>
          <p:nvSpPr>
            <p:cNvPr id="201" name="TextBox 200"/>
            <p:cNvSpPr txBox="1"/>
            <p:nvPr/>
          </p:nvSpPr>
          <p:spPr>
            <a:xfrm>
              <a:off x="9923228" y="1152939"/>
              <a:ext cx="11833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2">
                      <a:lumMod val="90000"/>
                    </a:schemeClr>
                  </a:solidFill>
                  <a:latin typeface="LM Roman 10" panose="00000500000000000000" pitchFamily="50" charset="0"/>
                </a:rPr>
                <a:t>C. </a:t>
              </a:r>
              <a:r>
                <a:rPr lang="en-US" sz="1000" dirty="0" err="1" smtClean="0">
                  <a:solidFill>
                    <a:schemeClr val="bg2">
                      <a:lumMod val="90000"/>
                    </a:schemeClr>
                  </a:solidFill>
                  <a:latin typeface="LM Roman 10" panose="00000500000000000000" pitchFamily="50" charset="0"/>
                </a:rPr>
                <a:t>Donelly</a:t>
              </a:r>
              <a:r>
                <a:rPr lang="en-US" sz="1000" dirty="0" smtClean="0">
                  <a:solidFill>
                    <a:schemeClr val="bg2">
                      <a:lumMod val="90000"/>
                    </a:schemeClr>
                  </a:solidFill>
                  <a:latin typeface="LM Roman 10" panose="00000500000000000000" pitchFamily="50" charset="0"/>
                </a:rPr>
                <a:t> (2017)</a:t>
              </a:r>
              <a:endParaRPr lang="en-US" sz="1000" dirty="0">
                <a:solidFill>
                  <a:schemeClr val="bg2">
                    <a:lumMod val="90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26329" y="3725156"/>
            <a:ext cx="3680454" cy="2631670"/>
            <a:chOff x="8686853" y="3631204"/>
            <a:chExt cx="3680454" cy="2631670"/>
          </a:xfrm>
        </p:grpSpPr>
        <p:grpSp>
          <p:nvGrpSpPr>
            <p:cNvPr id="15" name="Group 14"/>
            <p:cNvGrpSpPr/>
            <p:nvPr/>
          </p:nvGrpSpPr>
          <p:grpSpPr>
            <a:xfrm>
              <a:off x="8686853" y="3631204"/>
              <a:ext cx="3680454" cy="2631670"/>
              <a:chOff x="3945111" y="4089805"/>
              <a:chExt cx="3680454" cy="263167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5111" y="4089805"/>
                <a:ext cx="3680454" cy="2631670"/>
              </a:xfrm>
              <a:prstGeom prst="rect">
                <a:avLst/>
              </a:prstGeom>
              <a:ln>
                <a:solidFill>
                  <a:srgbClr val="4F4B4B"/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>
                <a:off x="5614667" y="6065240"/>
                <a:ext cx="1068468" cy="16778"/>
              </a:xfrm>
              <a:prstGeom prst="straightConnector1">
                <a:avLst/>
              </a:prstGeom>
              <a:ln w="57150">
                <a:solidFill>
                  <a:srgbClr val="BF635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9701213" y="3779400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M Roman 10" panose="00000500000000000000" pitchFamily="50" charset="0"/>
                </a:rPr>
                <a:t>T=4K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98" y="1533151"/>
            <a:ext cx="3073136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Technological </a:t>
            </a:r>
            <a:r>
              <a:rPr lang="en-US" b="0" dirty="0"/>
              <a:t>Constraints in </a:t>
            </a:r>
            <a:r>
              <a:rPr lang="en-US" b="0" dirty="0" smtClean="0"/>
              <a:t>Coils: Quench protection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73" y="4316583"/>
            <a:ext cx="3784127" cy="248888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TextBox 7"/>
          <p:cNvSpPr txBox="1"/>
          <p:nvPr/>
        </p:nvSpPr>
        <p:spPr>
          <a:xfrm>
            <a:off x="9790482" y="593150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Copper Heat Capacity</a:t>
            </a:r>
            <a:endParaRPr lang="en-US" dirty="0">
              <a:latin typeface="LM Roman 10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36" y="128027"/>
            <a:ext cx="3324599" cy="417002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188495" y="455832"/>
            <a:ext cx="2371162" cy="36933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Copper el. Resistivity</a:t>
            </a:r>
            <a:endParaRPr lang="en-US" dirty="0">
              <a:latin typeface="LM Roman 10" panose="00000500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16200000">
                <a:off x="7792639" y="2203639"/>
                <a:ext cx="1792478" cy="2616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LM Roman 10" panose="00000500000000000000" pitchFamily="50" charset="0"/>
                  </a:rPr>
                  <a:t>electrical resistivity [n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m:rPr>
                        <m:sty m:val="p"/>
                      </m:rPr>
                      <a:rPr lang="de-DE" sz="1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100" dirty="0" smtClean="0">
                    <a:latin typeface="LM Roman 10" panose="00000500000000000000" pitchFamily="50" charset="0"/>
                  </a:rPr>
                  <a:t>]</a:t>
                </a:r>
                <a:endParaRPr lang="en-US" sz="11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792639" y="2203639"/>
                <a:ext cx="1792478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479" y="1037302"/>
            <a:ext cx="3083231" cy="2604080"/>
          </a:xfrm>
          <a:prstGeom prst="rect">
            <a:avLst/>
          </a:prstGeom>
        </p:spPr>
      </p:pic>
      <p:sp>
        <p:nvSpPr>
          <p:cNvPr id="127" name="Oval 126"/>
          <p:cNvSpPr/>
          <p:nvPr/>
        </p:nvSpPr>
        <p:spPr>
          <a:xfrm>
            <a:off x="8927648" y="6133384"/>
            <a:ext cx="167449" cy="167449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9021046" y="2393417"/>
            <a:ext cx="167449" cy="167449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/>
          <p:cNvGrpSpPr/>
          <p:nvPr/>
        </p:nvGrpSpPr>
        <p:grpSpPr>
          <a:xfrm>
            <a:off x="5998066" y="3880200"/>
            <a:ext cx="1359877" cy="1359877"/>
            <a:chOff x="1000369" y="4243754"/>
            <a:chExt cx="1359877" cy="1359877"/>
          </a:xfrm>
        </p:grpSpPr>
        <p:sp>
          <p:nvSpPr>
            <p:cNvPr id="143" name="Rounded Rectangle 142"/>
            <p:cNvSpPr/>
            <p:nvPr/>
          </p:nvSpPr>
          <p:spPr>
            <a:xfrm>
              <a:off x="1000369" y="4243754"/>
              <a:ext cx="1359877" cy="1359877"/>
            </a:xfrm>
            <a:prstGeom prst="roundRect">
              <a:avLst/>
            </a:prstGeom>
            <a:solidFill>
              <a:srgbClr val="9DA9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496646" y="4723203"/>
              <a:ext cx="394677" cy="394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5989997" y="3893701"/>
            <a:ext cx="1308808" cy="1348969"/>
            <a:chOff x="1985186" y="4614517"/>
            <a:chExt cx="1308808" cy="1348969"/>
          </a:xfrm>
        </p:grpSpPr>
        <p:sp>
          <p:nvSpPr>
            <p:cNvPr id="149" name="Oval 148"/>
            <p:cNvSpPr/>
            <p:nvPr/>
          </p:nvSpPr>
          <p:spPr>
            <a:xfrm>
              <a:off x="2057027" y="4908060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331965" y="4614517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553304" y="4832340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2815880" y="4614517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022470" y="4901270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51717" y="5338384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2903548" y="5710799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536655" y="5484153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329544" y="5721209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2243777" y="5266634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985186" y="5493921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19824" y="2846567"/>
            <a:ext cx="3221373" cy="2374690"/>
            <a:chOff x="5819824" y="2846567"/>
            <a:chExt cx="3221373" cy="2374690"/>
          </a:xfrm>
        </p:grpSpPr>
        <p:grpSp>
          <p:nvGrpSpPr>
            <p:cNvPr id="174" name="Group 173"/>
            <p:cNvGrpSpPr/>
            <p:nvPr/>
          </p:nvGrpSpPr>
          <p:grpSpPr>
            <a:xfrm>
              <a:off x="5990050" y="3855677"/>
              <a:ext cx="1384087" cy="1365580"/>
              <a:chOff x="1978870" y="4594714"/>
              <a:chExt cx="1384087" cy="1365580"/>
            </a:xfrm>
            <a:solidFill>
              <a:srgbClr val="F5B64A"/>
            </a:solidFill>
          </p:grpSpPr>
          <p:sp>
            <p:nvSpPr>
              <p:cNvPr id="147" name="Oval 146"/>
              <p:cNvSpPr/>
              <p:nvPr/>
            </p:nvSpPr>
            <p:spPr>
              <a:xfrm>
                <a:off x="2061165" y="466578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299304" y="4847491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2570104" y="459471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785700" y="485679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45349" y="469057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3120680" y="5124685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894597" y="517817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12500" y="5570236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2823754" y="5475740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2624059" y="5718017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2251937" y="5515385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095269" y="5697091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978870" y="5266633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2149043" y="5084927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7338743" y="3810467"/>
              <a:ext cx="1702454" cy="687026"/>
              <a:chOff x="1326271" y="4936305"/>
              <a:chExt cx="1702454" cy="687026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1326271" y="5253999"/>
                <a:ext cx="1702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D9D9D9"/>
                    </a:solidFill>
                  </a:rPr>
                  <a:t>Superconductor</a:t>
                </a:r>
                <a:endParaRPr lang="en-US" b="1" dirty="0">
                  <a:solidFill>
                    <a:srgbClr val="D9D9D9"/>
                  </a:solidFill>
                </a:endParaRP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1332587" y="4936305"/>
                <a:ext cx="869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E19C24"/>
                    </a:solidFill>
                  </a:rPr>
                  <a:t>Copper</a:t>
                </a:r>
                <a:endParaRPr lang="en-US" b="1" dirty="0">
                  <a:solidFill>
                    <a:srgbClr val="E19C24"/>
                  </a:solidFill>
                </a:endParaRPr>
              </a:p>
            </p:txBody>
          </p:sp>
        </p:grpSp>
        <p:cxnSp>
          <p:nvCxnSpPr>
            <p:cNvPr id="179" name="Straight Connector 178"/>
            <p:cNvCxnSpPr/>
            <p:nvPr/>
          </p:nvCxnSpPr>
          <p:spPr>
            <a:xfrm flipH="1" flipV="1">
              <a:off x="6284192" y="2846567"/>
              <a:ext cx="1008245" cy="1098401"/>
            </a:xfrm>
            <a:prstGeom prst="line">
              <a:avLst/>
            </a:prstGeom>
            <a:ln>
              <a:solidFill>
                <a:srgbClr val="9DA9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47" idx="1"/>
            </p:cNvCxnSpPr>
            <p:nvPr/>
          </p:nvCxnSpPr>
          <p:spPr>
            <a:xfrm flipH="1" flipV="1">
              <a:off x="5819824" y="2884376"/>
              <a:ext cx="288002" cy="1077852"/>
            </a:xfrm>
            <a:prstGeom prst="line">
              <a:avLst/>
            </a:prstGeom>
            <a:ln>
              <a:solidFill>
                <a:srgbClr val="9DA9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42220" y="816175"/>
            <a:ext cx="5031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Coil Quench: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Local heat entry prevents superconductivity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Current flows through copper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Current in resistive copper leads to temperature rise!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Determines minimal amount of copper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Inherited"/>
              </a:rPr>
              <a:t>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4785" y="2885538"/>
            <a:ext cx="4560766" cy="977867"/>
            <a:chOff x="260616" y="2884375"/>
            <a:chExt cx="4560766" cy="977867"/>
          </a:xfrm>
        </p:grpSpPr>
        <p:sp>
          <p:nvSpPr>
            <p:cNvPr id="11" name="Rectangle 10"/>
            <p:cNvSpPr/>
            <p:nvPr/>
          </p:nvSpPr>
          <p:spPr>
            <a:xfrm>
              <a:off x="260616" y="2884375"/>
              <a:ext cx="4560766" cy="869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05382" y="2912129"/>
              <a:ext cx="4449050" cy="759816"/>
              <a:chOff x="430964" y="1187436"/>
              <a:chExt cx="4449050" cy="759816"/>
            </a:xfrm>
            <a:solidFill>
              <a:schemeClr val="bg1"/>
            </a:solidFill>
          </p:grpSpPr>
          <p:pic>
            <p:nvPicPr>
              <p:cNvPr id="130" name="Picture 129"/>
              <p:cNvPicPr>
                <a:picLocks noChangeAspect="1"/>
              </p:cNvPicPr>
              <p:nvPr/>
            </p:nvPicPr>
            <p:blipFill rotWithShape="1">
              <a:blip r:embed="rId7"/>
              <a:srcRect r="34175" b="62815"/>
              <a:stretch/>
            </p:blipFill>
            <p:spPr>
              <a:xfrm>
                <a:off x="1268068" y="1392936"/>
                <a:ext cx="2038860" cy="5543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5" name="TextBox 134"/>
              <p:cNvSpPr txBox="1"/>
              <p:nvPr/>
            </p:nvSpPr>
            <p:spPr>
              <a:xfrm>
                <a:off x="430964" y="1187436"/>
                <a:ext cx="202587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326CB3"/>
                    </a:solidFill>
                    <a:latin typeface="LM Roman 10" panose="00000500000000000000" pitchFamily="50" charset="0"/>
                  </a:rPr>
                  <a:t>Heat deposition</a:t>
                </a:r>
                <a:endParaRPr lang="en-US" b="1" dirty="0">
                  <a:solidFill>
                    <a:srgbClr val="326CB3"/>
                  </a:solidFill>
                  <a:latin typeface="LM Roman 10" panose="00000500000000000000" pitchFamily="50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608623" y="1187436"/>
                <a:ext cx="2271391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BF635C"/>
                    </a:solidFill>
                    <a:latin typeface="LM Roman 10" panose="00000500000000000000" pitchFamily="50" charset="0"/>
                  </a:rPr>
                  <a:t>Temperature Rise</a:t>
                </a:r>
                <a:endParaRPr lang="en-US" b="1" dirty="0">
                  <a:solidFill>
                    <a:srgbClr val="BF635C"/>
                  </a:solidFill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1347719" y="1868227"/>
                <a:ext cx="1124772" cy="16124"/>
              </a:xfrm>
              <a:prstGeom prst="line">
                <a:avLst/>
              </a:prstGeom>
              <a:grpFill/>
              <a:ln w="38100">
                <a:solidFill>
                  <a:srgbClr val="326C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735067" y="1886847"/>
                <a:ext cx="579240" cy="3328"/>
              </a:xfrm>
              <a:prstGeom prst="line">
                <a:avLst/>
              </a:prstGeom>
              <a:grpFill/>
              <a:ln w="38100">
                <a:solidFill>
                  <a:srgbClr val="BF6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2474918" y="3514727"/>
              <a:ext cx="141536" cy="34751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60616" y="3814163"/>
            <a:ext cx="4395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LM Roman 10" panose="00000500000000000000" pitchFamily="50" charset="0"/>
              </a:rPr>
              <a:t>Heat capacity and density of copper and coolant (Helium, Nitrogen)</a:t>
            </a:r>
            <a:endParaRPr lang="en-US" sz="1100" dirty="0">
              <a:latin typeface="LM Roman 10" panose="00000500000000000000" pitchFamily="50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2594" y="4135265"/>
            <a:ext cx="5686679" cy="2507790"/>
            <a:chOff x="122594" y="4135265"/>
            <a:chExt cx="5686679" cy="250779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594" y="4135265"/>
              <a:ext cx="5686679" cy="250779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7"/>
            <a:srcRect l="13390" t="61228" r="15319"/>
            <a:stretch/>
          </p:blipFill>
          <p:spPr>
            <a:xfrm>
              <a:off x="1825866" y="5608941"/>
              <a:ext cx="1888314" cy="49425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4751569" y="3575636"/>
            <a:ext cx="1206369" cy="661630"/>
            <a:chOff x="4751569" y="3575636"/>
            <a:chExt cx="1206369" cy="661630"/>
          </a:xfrm>
        </p:grpSpPr>
        <p:sp>
          <p:nvSpPr>
            <p:cNvPr id="75" name="TextBox 74"/>
            <p:cNvSpPr txBox="1"/>
            <p:nvPr/>
          </p:nvSpPr>
          <p:spPr>
            <a:xfrm>
              <a:off x="4751569" y="3575636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BF635C"/>
                  </a:solidFill>
                  <a:latin typeface="LM Roman 10" panose="00000500000000000000" pitchFamily="50" charset="0"/>
                </a:rPr>
                <a:t>Energy</a:t>
              </a:r>
              <a:endParaRPr lang="en-US" b="1" dirty="0">
                <a:solidFill>
                  <a:srgbClr val="BF635C"/>
                </a:solidFill>
                <a:latin typeface="LM Roman 10" panose="00000500000000000000" pitchFamily="50" charset="0"/>
              </a:endParaRPr>
            </a:p>
          </p:txBody>
        </p:sp>
        <p:sp>
          <p:nvSpPr>
            <p:cNvPr id="29" name="Lightning Bolt 28"/>
            <p:cNvSpPr/>
            <p:nvPr/>
          </p:nvSpPr>
          <p:spPr>
            <a:xfrm>
              <a:off x="5473690" y="3851108"/>
              <a:ext cx="484248" cy="386158"/>
            </a:xfrm>
            <a:prstGeom prst="lightningBolt">
              <a:avLst/>
            </a:prstGeom>
            <a:solidFill>
              <a:srgbClr val="BF6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546208" y="-10473"/>
            <a:ext cx="603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LM Roman 12" panose="00000500000000000000" pitchFamily="50" charset="0"/>
              </a:rPr>
              <a:t>RRR</a:t>
            </a:r>
            <a:endParaRPr lang="en-US" sz="1200" dirty="0">
              <a:latin typeface="LM Roman 12" panose="00000500000000000000" pitchFamily="50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659072" y="5965935"/>
            <a:ext cx="167449" cy="167449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5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3646 -0.04352 L 0.06979 -0.09467 L 0.11276 -0.17106 L 0.15065 -0.22245 L 0.19427 -0.24745 L 0.24948 -0.25532 " pathEditMode="relative" rAng="0" ptsTypes="AAAAAAA">
                                      <p:cBhvr>
                                        <p:cTn id="21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127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06016 -0.00347 L 0.125 -0.00578 L 0.14037 -0.00694 L 0.15183 -0.0331 L 0.1724 -0.09814 L 0.20703 -0.20972 L 0.23594 -0.26203 " pathEditMode="relative" rAng="0" ptsTypes="AAAAAAAA">
                                      <p:cBhvr>
                                        <p:cTn id="23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-1310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3281 -0.09167 L 0.06562 -0.1507 L 0.11575 -0.16274 L 0.20442 -0.16829 L 0.24375 -0.16829 " pathEditMode="relative" rAng="0" ptsTypes="AAAAAA">
                                      <p:cBhvr>
                                        <p:cTn id="2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71" grpId="0" animBg="1"/>
      <p:bldP spid="7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433" y="828942"/>
            <a:ext cx="4091567" cy="3369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519886" y="3948133"/>
            <a:ext cx="3543380" cy="2560624"/>
            <a:chOff x="8305720" y="1346200"/>
            <a:chExt cx="3543380" cy="2560624"/>
          </a:xfrm>
          <a:solidFill>
            <a:schemeClr val="bg1"/>
          </a:solidFill>
        </p:grpSpPr>
        <p:sp>
          <p:nvSpPr>
            <p:cNvPr id="13" name="Rectangle 12"/>
            <p:cNvSpPr/>
            <p:nvPr/>
          </p:nvSpPr>
          <p:spPr>
            <a:xfrm>
              <a:off x="8305720" y="1346200"/>
              <a:ext cx="3543380" cy="2560624"/>
            </a:xfrm>
            <a:prstGeom prst="rect">
              <a:avLst/>
            </a:prstGeom>
            <a:grpFill/>
            <a:ln w="38100"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405094" y="1567495"/>
              <a:ext cx="3401866" cy="2339329"/>
              <a:chOff x="8623813" y="4557137"/>
              <a:chExt cx="3401866" cy="2339329"/>
            </a:xfrm>
            <a:grpFill/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3813" y="4557137"/>
                <a:ext cx="3401866" cy="2339329"/>
              </a:xfrm>
              <a:prstGeom prst="rect">
                <a:avLst/>
              </a:prstGeom>
              <a:grpFill/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0049594" y="6378870"/>
                <a:ext cx="1712328" cy="20005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bg1">
                        <a:lumMod val="50000"/>
                      </a:schemeClr>
                    </a:solidFill>
                  </a:rPr>
                  <a:t>U. </a:t>
                </a:r>
                <a:r>
                  <a:rPr lang="en-US" sz="700" dirty="0" smtClean="0">
                    <a:solidFill>
                      <a:schemeClr val="bg1">
                        <a:lumMod val="50000"/>
                      </a:schemeClr>
                    </a:solidFill>
                  </a:rPr>
                  <a:t>Fischer, </a:t>
                </a:r>
                <a:r>
                  <a:rPr lang="en-US" sz="700" dirty="0">
                    <a:solidFill>
                      <a:schemeClr val="bg1">
                        <a:lumMod val="50000"/>
                      </a:schemeClr>
                    </a:solidFill>
                  </a:rPr>
                  <a:t>EF Report D1a_2AHVKD </a:t>
                </a:r>
                <a:r>
                  <a:rPr lang="en-US" sz="700" dirty="0" smtClean="0">
                    <a:solidFill>
                      <a:schemeClr val="bg1">
                        <a:lumMod val="50000"/>
                      </a:schemeClr>
                    </a:solidFill>
                  </a:rPr>
                  <a:t>(2008)</a:t>
                </a:r>
                <a:endParaRPr lang="en-US" sz="7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769687" y="6169580"/>
                <a:ext cx="80021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DEMO</a:t>
                </a:r>
                <a:endParaRPr lang="en-US" b="1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8980" y="1654590"/>
            <a:ext cx="7321499" cy="4950690"/>
          </a:xfrm>
        </p:spPr>
        <p:txBody>
          <a:bodyPr/>
          <a:lstStyle/>
          <a:p>
            <a:r>
              <a:rPr lang="en-US" dirty="0" smtClean="0"/>
              <a:t>MHD</a:t>
            </a:r>
          </a:p>
          <a:p>
            <a:r>
              <a:rPr lang="en-US" dirty="0" smtClean="0"/>
              <a:t>Heat Exhaust</a:t>
            </a:r>
          </a:p>
          <a:p>
            <a:r>
              <a:rPr lang="en-US" dirty="0" smtClean="0"/>
              <a:t>Forces/Stress</a:t>
            </a:r>
          </a:p>
          <a:p>
            <a:r>
              <a:rPr lang="en-US" dirty="0"/>
              <a:t>Coil </a:t>
            </a:r>
            <a:r>
              <a:rPr lang="en-US" dirty="0" smtClean="0"/>
              <a:t>Quench</a:t>
            </a:r>
          </a:p>
          <a:p>
            <a:r>
              <a:rPr lang="en-US" dirty="0" smtClean="0"/>
              <a:t>Strain</a:t>
            </a:r>
          </a:p>
          <a:p>
            <a:r>
              <a:rPr lang="en-US" dirty="0" smtClean="0"/>
              <a:t>Critical current density</a:t>
            </a:r>
          </a:p>
          <a:p>
            <a:r>
              <a:rPr lang="en-US" dirty="0" smtClean="0"/>
              <a:t>Operational Limits</a:t>
            </a:r>
          </a:p>
          <a:p>
            <a:r>
              <a:rPr lang="en-US" dirty="0" smtClean="0"/>
              <a:t>Neoclassic transport</a:t>
            </a:r>
          </a:p>
          <a:p>
            <a:r>
              <a:rPr lang="en-US" dirty="0" smtClean="0"/>
              <a:t>Turbulent transport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Other constraints in a fusion power plant</a:t>
            </a:r>
            <a:endParaRPr lang="en-US" b="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519886" y="3617865"/>
            <a:ext cx="2131370" cy="330268"/>
          </a:xfrm>
          <a:prstGeom prst="line">
            <a:avLst/>
          </a:prstGeom>
          <a:ln w="28575">
            <a:solidFill>
              <a:srgbClr val="BF6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873506" y="3617865"/>
            <a:ext cx="1189760" cy="330268"/>
          </a:xfrm>
          <a:prstGeom prst="line">
            <a:avLst/>
          </a:prstGeom>
          <a:ln w="28575">
            <a:solidFill>
              <a:srgbClr val="BF6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82487" y="1654590"/>
            <a:ext cx="385714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Diagnostics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Remote </a:t>
            </a:r>
            <a:r>
              <a:rPr lang="en-US" sz="2000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Maintenance</a:t>
            </a:r>
            <a:endParaRPr lang="en-US" sz="2000" dirty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Tritium Breeding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Neutrons (</a:t>
            </a:r>
            <a:r>
              <a:rPr lang="en-US" sz="2000" dirty="0" err="1">
                <a:solidFill>
                  <a:srgbClr val="4F4B4B"/>
                </a:solidFill>
                <a:latin typeface="LM Roman 12" panose="00000500000000000000" pitchFamily="50" charset="0"/>
              </a:rPr>
              <a:t>appm</a:t>
            </a: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, </a:t>
            </a:r>
            <a:r>
              <a:rPr lang="en-US" sz="2000" dirty="0" err="1">
                <a:solidFill>
                  <a:srgbClr val="4F4B4B"/>
                </a:solidFill>
                <a:latin typeface="LM Roman 12" panose="00000500000000000000" pitchFamily="50" charset="0"/>
              </a:rPr>
              <a:t>tbr</a:t>
            </a: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, </a:t>
            </a:r>
            <a:r>
              <a:rPr lang="en-US" sz="2000" dirty="0" err="1">
                <a:solidFill>
                  <a:srgbClr val="4F4B4B"/>
                </a:solidFill>
                <a:latin typeface="LM Roman 12" panose="00000500000000000000" pitchFamily="50" charset="0"/>
              </a:rPr>
              <a:t>dpa</a:t>
            </a: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 flux)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Impurities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Helium Ash</a:t>
            </a:r>
            <a:endParaRPr lang="en-US" sz="2000" dirty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…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32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66197" y="964306"/>
            <a:ext cx="7106161" cy="3903429"/>
          </a:xfrm>
        </p:spPr>
        <p:txBody>
          <a:bodyPr/>
          <a:lstStyle/>
          <a:p>
            <a:r>
              <a:rPr lang="en-US" dirty="0" smtClean="0"/>
              <a:t>Systems Code: PROCESS</a:t>
            </a:r>
          </a:p>
          <a:p>
            <a:r>
              <a:rPr lang="en-US" dirty="0" smtClean="0"/>
              <a:t>High aspect ratio machine (A=12)</a:t>
            </a:r>
          </a:p>
          <a:p>
            <a:r>
              <a:rPr lang="en-US" dirty="0" smtClean="0"/>
              <a:t>Assumed W7-X like transport</a:t>
            </a:r>
          </a:p>
          <a:p>
            <a:r>
              <a:rPr lang="en-US" dirty="0" smtClean="0"/>
              <a:t>Systems codes models allows finding limiting constraints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83" y="0"/>
            <a:ext cx="11016544" cy="640303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Application: HSR-5 – Extrapolating the W7-X line with a systems code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406" y="1012809"/>
            <a:ext cx="2896264" cy="283300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35645" y="2544657"/>
            <a:ext cx="5492864" cy="3840461"/>
            <a:chOff x="256186" y="1640561"/>
            <a:chExt cx="4829582" cy="337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56186" y="1640561"/>
              <a:ext cx="4829582" cy="3376712"/>
              <a:chOff x="6662132" y="3890880"/>
              <a:chExt cx="3621191" cy="253183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r="27736"/>
              <a:stretch/>
            </p:blipFill>
            <p:spPr>
              <a:xfrm>
                <a:off x="6662132" y="4104480"/>
                <a:ext cx="3621191" cy="231823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105702" y="3890880"/>
                <a:ext cx="19110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ignited HSR5 points (ISS04)</a:t>
                </a:r>
                <a:endParaRPr lang="en-US" sz="1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91633" y="3157375"/>
              <a:ext cx="996876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latin typeface="LM Roman 10" panose="00000500000000000000" pitchFamily="50" charset="0"/>
                </a:rPr>
                <a:t>Confinement</a:t>
              </a:r>
              <a:endParaRPr lang="en-US" sz="1400" dirty="0">
                <a:latin typeface="LM Roman 10" panose="00000500000000000000" pitchFamily="50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31429" y="2852145"/>
              <a:ext cx="1474571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latin typeface="LM Roman 10" panose="00000500000000000000" pitchFamily="50" charset="0"/>
                </a:rPr>
                <a:t>Quench Protection</a:t>
              </a:r>
              <a:endParaRPr lang="en-US" sz="1400" dirty="0">
                <a:latin typeface="LM Roman 10" panose="00000500000000000000" pitchFamily="50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954296" y="2362322"/>
                  <a:ext cx="650819" cy="215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b="0" i="0" smtClean="0">
                            <a:latin typeface="Cambria Math" panose="02040503050406030204" pitchFamily="18" charset="0"/>
                          </a:rPr>
                          <m:t>feasible</m:t>
                        </m:r>
                      </m:oMath>
                    </m:oMathPara>
                  </a14:m>
                  <a:endParaRPr lang="en-US" sz="1400" dirty="0">
                    <a:latin typeface="LM Roman 10" panose="00000500000000000000" pitchFamily="50" charset="0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4296" y="2362322"/>
                  <a:ext cx="650819" cy="2154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1803143" y="3711544"/>
              <a:ext cx="1735668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latin typeface="LM Roman 10" panose="00000500000000000000" pitchFamily="50" charset="0"/>
                </a:rPr>
                <a:t>Blanket Requirements</a:t>
              </a:r>
              <a:endParaRPr lang="en-US" sz="1400" dirty="0">
                <a:latin typeface="LM Roman 10" panose="00000500000000000000" pitchFamily="50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97056" y="3337267"/>
            <a:ext cx="7703977" cy="2487502"/>
            <a:chOff x="1360164" y="2357870"/>
            <a:chExt cx="7703977" cy="24875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915" y="2357870"/>
              <a:ext cx="4422226" cy="2487502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360164" y="2386146"/>
              <a:ext cx="3281751" cy="2438606"/>
              <a:chOff x="1360164" y="2386146"/>
              <a:chExt cx="3281751" cy="243860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360164" y="2867252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endCxn id="14" idx="7"/>
              </p:cNvCxnSpPr>
              <p:nvPr/>
            </p:nvCxnSpPr>
            <p:spPr>
              <a:xfrm flipH="1">
                <a:off x="1516262" y="2386146"/>
                <a:ext cx="3125653" cy="507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14" idx="5"/>
              </p:cNvCxnSpPr>
              <p:nvPr/>
            </p:nvCxnSpPr>
            <p:spPr>
              <a:xfrm flipH="1" flipV="1">
                <a:off x="1516262" y="3023350"/>
                <a:ext cx="3088216" cy="180140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9370870" y="2244646"/>
            <a:ext cx="150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"W7-X" - like</a:t>
            </a:r>
            <a:endParaRPr lang="en-US" dirty="0">
              <a:latin typeface="LM Roman 12" panose="00000500000000000000" pitchFamily="50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57725" y="5387707"/>
            <a:ext cx="3483366" cy="942678"/>
            <a:chOff x="857725" y="5387707"/>
            <a:chExt cx="3483366" cy="942678"/>
          </a:xfrm>
        </p:grpSpPr>
        <p:sp>
          <p:nvSpPr>
            <p:cNvPr id="18" name="Rectangle 17"/>
            <p:cNvSpPr/>
            <p:nvPr/>
          </p:nvSpPr>
          <p:spPr>
            <a:xfrm>
              <a:off x="857725" y="5961053"/>
              <a:ext cx="348336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LM Roman 12" panose="00000500000000000000" pitchFamily="50" charset="0"/>
                </a:rPr>
                <a:t>Coil-Plasma distance insufficient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886220" y="5387707"/>
              <a:ext cx="350849" cy="573346"/>
            </a:xfrm>
            <a:prstGeom prst="straightConnector1">
              <a:avLst/>
            </a:prstGeom>
            <a:ln w="38100">
              <a:solidFill>
                <a:srgbClr val="BF63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3810652" y="861894"/>
            <a:ext cx="2305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Kovari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, M. et al.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Fus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Eng. Des. (2014)</a:t>
            </a:r>
          </a:p>
          <a:p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Lion, J. et al.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Nucl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Fus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(2021)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9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635224" y="2782954"/>
            <a:ext cx="7225397" cy="3815895"/>
            <a:chOff x="635224" y="2782954"/>
            <a:chExt cx="7225397" cy="3815895"/>
          </a:xfrm>
        </p:grpSpPr>
        <p:sp>
          <p:nvSpPr>
            <p:cNvPr id="42" name="Rectangle 41"/>
            <p:cNvSpPr/>
            <p:nvPr/>
          </p:nvSpPr>
          <p:spPr>
            <a:xfrm>
              <a:off x="3512873" y="3530636"/>
              <a:ext cx="216289" cy="353115"/>
            </a:xfrm>
            <a:prstGeom prst="rect">
              <a:avLst/>
            </a:prstGeom>
            <a:solidFill>
              <a:srgbClr val="007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1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44"/>
            <a:stretch/>
          </p:blipFill>
          <p:spPr>
            <a:xfrm>
              <a:off x="635224" y="2782954"/>
              <a:ext cx="7225397" cy="381589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3684" y="1183480"/>
            <a:ext cx="8935371" cy="4253650"/>
          </a:xfrm>
        </p:spPr>
        <p:txBody>
          <a:bodyPr/>
          <a:lstStyle/>
          <a:p>
            <a:r>
              <a:rPr lang="en-US" dirty="0" smtClean="0"/>
              <a:t>Ignited Reactor configurations, 1.5 GW Fusion power</a:t>
            </a:r>
          </a:p>
          <a:p>
            <a:r>
              <a:rPr lang="en-US" dirty="0" smtClean="0"/>
              <a:t>Assuming W7-X like transport</a:t>
            </a:r>
          </a:p>
          <a:p>
            <a:r>
              <a:rPr lang="en-US" dirty="0" smtClean="0"/>
              <a:t>Cost drivers: Beta limit and Stress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Application: </a:t>
            </a:r>
            <a:r>
              <a:rPr lang="en-US" dirty="0" smtClean="0"/>
              <a:t>Compact QA-</a:t>
            </a:r>
            <a:r>
              <a:rPr lang="en-US" dirty="0" err="1" smtClean="0"/>
              <a:t>Stellarators</a:t>
            </a:r>
            <a:r>
              <a:rPr lang="en-US" dirty="0" smtClean="0"/>
              <a:t> (</a:t>
            </a:r>
            <a:r>
              <a:rPr lang="en-US" dirty="0" err="1" smtClean="0"/>
              <a:t>Conceptional</a:t>
            </a:r>
            <a:r>
              <a:rPr lang="en-US" dirty="0" smtClean="0"/>
              <a:t>)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285" y="1351410"/>
            <a:ext cx="3032969" cy="25597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01370" y="5176299"/>
            <a:ext cx="3129266" cy="1349426"/>
            <a:chOff x="5001370" y="5176299"/>
            <a:chExt cx="3129266" cy="1349426"/>
          </a:xfrm>
        </p:grpSpPr>
        <p:sp>
          <p:nvSpPr>
            <p:cNvPr id="8" name="Oval 7"/>
            <p:cNvSpPr/>
            <p:nvPr/>
          </p:nvSpPr>
          <p:spPr>
            <a:xfrm>
              <a:off x="5001370" y="5510254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2772" y="5179367"/>
              <a:ext cx="2297864" cy="1346358"/>
            </a:xfrm>
            <a:prstGeom prst="rect">
              <a:avLst/>
            </a:prstGeom>
          </p:spPr>
        </p:pic>
        <p:cxnSp>
          <p:nvCxnSpPr>
            <p:cNvPr id="10" name="Straight Connector 9"/>
            <p:cNvCxnSpPr>
              <a:endCxn id="8" idx="7"/>
            </p:cNvCxnSpPr>
            <p:nvPr/>
          </p:nvCxnSpPr>
          <p:spPr>
            <a:xfrm flipH="1">
              <a:off x="5157468" y="5176299"/>
              <a:ext cx="654935" cy="3607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8" idx="5"/>
            </p:cNvCxnSpPr>
            <p:nvPr/>
          </p:nvCxnSpPr>
          <p:spPr>
            <a:xfrm flipH="1" flipV="1">
              <a:off x="5157468" y="5666352"/>
              <a:ext cx="675304" cy="8593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821373" y="3721140"/>
                <a:ext cx="1271437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373" y="3721140"/>
                <a:ext cx="1271437" cy="2154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917425" y="3883751"/>
                <a:ext cx="769250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425" y="3883751"/>
                <a:ext cx="769250" cy="2154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776807" y="4482913"/>
                <a:ext cx="827791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ren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&gt;1.4</m:t>
                      </m:r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807" y="4482913"/>
                <a:ext cx="827791" cy="2154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010122" y="5068577"/>
                <a:ext cx="1251047" cy="23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Quench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122" y="5068577"/>
                <a:ext cx="1251047" cy="2307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504885" y="3378600"/>
                <a:ext cx="791883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</a:rPr>
                        <m:t>feasible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885" y="3378600"/>
                <a:ext cx="791883" cy="2154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206065" y="1065996"/>
            <a:ext cx="3783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Configuration from: M. </a:t>
            </a:r>
            <a:r>
              <a:rPr lang="en-US" sz="1000" dirty="0" err="1" smtClean="0">
                <a:solidFill>
                  <a:schemeClr val="bg2">
                    <a:lumMod val="75000"/>
                  </a:schemeClr>
                </a:solidFill>
              </a:rPr>
              <a:t>Landreman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, E. Paul, Phys. Rev. Letters (2022) 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5602" y="1711761"/>
            <a:ext cx="2984639" cy="3113324"/>
            <a:chOff x="2757842" y="1741131"/>
            <a:chExt cx="2984639" cy="3113324"/>
          </a:xfrm>
        </p:grpSpPr>
        <p:grpSp>
          <p:nvGrpSpPr>
            <p:cNvPr id="23" name="Group 22"/>
            <p:cNvGrpSpPr/>
            <p:nvPr/>
          </p:nvGrpSpPr>
          <p:grpSpPr>
            <a:xfrm>
              <a:off x="2874613" y="3507490"/>
              <a:ext cx="2867868" cy="1346965"/>
              <a:chOff x="2874613" y="3507490"/>
              <a:chExt cx="2867868" cy="1346965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3356775" y="4671575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874613" y="3507490"/>
                <a:ext cx="554080" cy="11834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endCxn id="24" idx="7"/>
              </p:cNvCxnSpPr>
              <p:nvPr/>
            </p:nvCxnSpPr>
            <p:spPr>
              <a:xfrm flipH="1">
                <a:off x="3512873" y="3530636"/>
                <a:ext cx="2229608" cy="11677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8" t="10981" r="13714" b="11627"/>
            <a:stretch/>
          </p:blipFill>
          <p:spPr>
            <a:xfrm>
              <a:off x="2757842" y="1741131"/>
              <a:ext cx="2968802" cy="183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1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235707" y="3728827"/>
            <a:ext cx="4457495" cy="2436395"/>
            <a:chOff x="6235707" y="3728827"/>
            <a:chExt cx="4457495" cy="24363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5707" y="3728827"/>
              <a:ext cx="4457495" cy="2436395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grpSp>
          <p:nvGrpSpPr>
            <p:cNvPr id="7" name="Group 6"/>
            <p:cNvGrpSpPr/>
            <p:nvPr/>
          </p:nvGrpSpPr>
          <p:grpSpPr>
            <a:xfrm>
              <a:off x="7284432" y="4369174"/>
              <a:ext cx="159131" cy="155973"/>
              <a:chOff x="11100782" y="4947024"/>
              <a:chExt cx="159131" cy="15597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2"/>
              <a:srcRect l="25040" t="27802" r="73934" b="68160"/>
              <a:stretch/>
            </p:blipFill>
            <p:spPr>
              <a:xfrm>
                <a:off x="11214194" y="4985322"/>
                <a:ext cx="45719" cy="9842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/>
              <a:srcRect l="25800" t="27312" r="72883" b="67672"/>
              <a:stretch/>
            </p:blipFill>
            <p:spPr>
              <a:xfrm>
                <a:off x="11157167" y="4969028"/>
                <a:ext cx="58680" cy="12221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2"/>
              <a:srcRect l="23758" t="26318" r="74960" b="67281"/>
              <a:stretch/>
            </p:blipFill>
            <p:spPr>
              <a:xfrm>
                <a:off x="11100782" y="4947024"/>
                <a:ext cx="57150" cy="155973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</p:grp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89527" y="1738685"/>
            <a:ext cx="5658622" cy="379086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Systems codes typically also include cost models</a:t>
            </a:r>
          </a:p>
          <a:p>
            <a:pPr marL="0" indent="0">
              <a:buNone/>
            </a:pPr>
            <a:r>
              <a:rPr lang="en-US" sz="1800" dirty="0" smtClean="0"/>
              <a:t>PROCESS (</a:t>
            </a:r>
            <a:r>
              <a:rPr lang="en-US" sz="1800" dirty="0" err="1" smtClean="0"/>
              <a:t>eurofusion</a:t>
            </a:r>
            <a:r>
              <a:rPr lang="en-US" sz="1800" dirty="0" smtClean="0"/>
              <a:t> systems code for DEMO):</a:t>
            </a:r>
          </a:p>
          <a:p>
            <a:r>
              <a:rPr lang="en-US" sz="1800" dirty="0" smtClean="0"/>
              <a:t>Largest component in Capital costs are magnets and nuclear technology</a:t>
            </a:r>
          </a:p>
          <a:p>
            <a:r>
              <a:rPr lang="en-US" sz="1800" dirty="0" smtClean="0"/>
              <a:t>COE dominated by deprecation and replaceable components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Disclaimer: Cost models are up for large uncertainties, especially for components and procedures without sufficient experience (e.g. Li-blanket, remote maintenance)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Cost Models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713" y="640303"/>
            <a:ext cx="4459489" cy="26484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/>
          <p:cNvSpPr txBox="1"/>
          <p:nvPr/>
        </p:nvSpPr>
        <p:spPr>
          <a:xfrm>
            <a:off x="6233713" y="6295760"/>
            <a:ext cx="47935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chemeClr val="bg2">
                    <a:lumMod val="75000"/>
                  </a:schemeClr>
                </a:solidFill>
              </a:rPr>
              <a:t>S. </a:t>
            </a:r>
            <a:r>
              <a:rPr lang="it-IT" sz="1050" dirty="0" err="1" smtClean="0">
                <a:solidFill>
                  <a:schemeClr val="bg2">
                    <a:lumMod val="75000"/>
                  </a:schemeClr>
                </a:solidFill>
              </a:rPr>
              <a:t>Entler</a:t>
            </a:r>
            <a:r>
              <a:rPr lang="it-IT" sz="1050" dirty="0" smtClean="0">
                <a:solidFill>
                  <a:schemeClr val="bg2">
                    <a:lumMod val="75000"/>
                  </a:schemeClr>
                </a:solidFill>
              </a:rPr>
              <a:t> et al. "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Approximation of the economy of fusion energy</a:t>
            </a:r>
            <a:r>
              <a:rPr lang="it-IT" sz="1050" dirty="0">
                <a:solidFill>
                  <a:schemeClr val="bg2">
                    <a:lumMod val="75000"/>
                  </a:schemeClr>
                </a:solidFill>
              </a:rPr>
              <a:t>", Energy </a:t>
            </a:r>
            <a:r>
              <a:rPr lang="it-IT" sz="1050" dirty="0" smtClean="0">
                <a:solidFill>
                  <a:schemeClr val="bg2">
                    <a:lumMod val="75000"/>
                  </a:schemeClr>
                </a:solidFill>
              </a:rPr>
              <a:t>152 (2018)</a:t>
            </a:r>
            <a:endParaRPr lang="it-IT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8149" y="640303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Capital Costs</a:t>
            </a:r>
            <a:endParaRPr lang="en-US" dirty="0">
              <a:latin typeface="LM Roman 12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1519" y="372882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COE</a:t>
            </a:r>
            <a:endParaRPr lang="en-US" dirty="0">
              <a:latin typeface="LM Roman 12" panose="000005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20703" y="4326915"/>
            <a:ext cx="45719" cy="178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9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54152" y="1533622"/>
            <a:ext cx="10332932" cy="4309120"/>
          </a:xfrm>
        </p:spPr>
        <p:txBody>
          <a:bodyPr/>
          <a:lstStyle/>
          <a:p>
            <a:r>
              <a:rPr lang="en-US" dirty="0" smtClean="0"/>
              <a:t>Fusion power is a promising candidate for a GHG emission free, long-term power source</a:t>
            </a:r>
          </a:p>
          <a:p>
            <a:pPr lvl="1"/>
            <a:r>
              <a:rPr lang="en-US" dirty="0" smtClean="0"/>
              <a:t>Feasibility (burning plasma, tritium breeding) yet to be fully shown (by ITER, SPARC)</a:t>
            </a:r>
          </a:p>
          <a:p>
            <a:r>
              <a:rPr lang="en-US" dirty="0" smtClean="0"/>
              <a:t>Fusion reactor design is a complex, multidisciplinary systems optimization problem</a:t>
            </a:r>
          </a:p>
          <a:p>
            <a:r>
              <a:rPr lang="en-US" dirty="0" smtClean="0"/>
              <a:t>One way to approach this is by utilizing systems codes</a:t>
            </a:r>
          </a:p>
          <a:p>
            <a:pPr lvl="1"/>
            <a:r>
              <a:rPr lang="en-US" dirty="0" smtClean="0"/>
              <a:t>Collection of physics and technological models that reflect </a:t>
            </a:r>
            <a:r>
              <a:rPr lang="en-US" i="1" dirty="0" smtClean="0"/>
              <a:t>all relevant reactor features</a:t>
            </a:r>
          </a:p>
          <a:p>
            <a:pPr lvl="1"/>
            <a:r>
              <a:rPr lang="en-US" dirty="0" smtClean="0"/>
              <a:t>Allows a high level, holistic view of the full power plant</a:t>
            </a:r>
          </a:p>
          <a:p>
            <a:pPr lvl="1"/>
            <a:r>
              <a:rPr lang="en-US" dirty="0" smtClean="0"/>
              <a:t>Can be used to re-iterate with technology and physics optimization</a:t>
            </a:r>
          </a:p>
          <a:p>
            <a:pPr lvl="1"/>
            <a:r>
              <a:rPr lang="en-US" dirty="0" smtClean="0"/>
              <a:t>Allows detailed insights at specific design regions</a:t>
            </a:r>
          </a:p>
          <a:p>
            <a:endParaRPr lang="en-US" dirty="0" smtClean="0"/>
          </a:p>
          <a:p>
            <a:r>
              <a:rPr lang="en-US" dirty="0" smtClean="0"/>
              <a:t>Economic feasibility will depend on the price of fusion: systems studies necessary part for economic fusion and thus commercialization of fusion energy</a:t>
            </a:r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75200" y="6526233"/>
            <a:ext cx="19752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LM Roman 12" panose="00000500000000000000" pitchFamily="50" charset="0"/>
              </a:rPr>
              <a:t>Email: jorrit.lion@ipp.mpg.de</a:t>
            </a:r>
            <a:endParaRPr lang="en-US" sz="1100" dirty="0"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961394" y="117756"/>
            <a:ext cx="3729318" cy="6680267"/>
            <a:chOff x="6615953" y="107576"/>
            <a:chExt cx="3729318" cy="66802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/>
            <p:cNvSpPr/>
            <p:nvPr/>
          </p:nvSpPr>
          <p:spPr>
            <a:xfrm>
              <a:off x="6615953" y="107576"/>
              <a:ext cx="3729318" cy="668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647403" y="147612"/>
              <a:ext cx="3677122" cy="6526794"/>
              <a:chOff x="6089794" y="61108"/>
              <a:chExt cx="4474801" cy="794265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4604" y="2329869"/>
                <a:ext cx="4369781" cy="379142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4604" y="6102834"/>
                <a:ext cx="4369781" cy="1900928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6089794" y="61108"/>
                <a:ext cx="4474801" cy="2213470"/>
                <a:chOff x="6090737" y="126144"/>
                <a:chExt cx="4579819" cy="2213469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-587" t="-405" r="587" b="405"/>
                <a:stretch/>
              </p:blipFill>
              <p:spPr>
                <a:xfrm>
                  <a:off x="6090737" y="126144"/>
                  <a:ext cx="4579819" cy="2213469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6090737" y="126144"/>
                  <a:ext cx="285278" cy="193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LM Roman 12" panose="00000500000000000000" pitchFamily="50" charset="0"/>
              </a:rPr>
              <a:t>Motivation for Fusion Energy</a:t>
            </a:r>
            <a:endParaRPr lang="en-US" b="0" dirty="0">
              <a:latin typeface="LM Roman 12" panose="00000500000000000000" pitchFamily="50" charset="0"/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50222" y="1099546"/>
            <a:ext cx="6105752" cy="5364924"/>
          </a:xfrm>
        </p:spPr>
        <p:txBody>
          <a:bodyPr/>
          <a:lstStyle/>
          <a:p>
            <a:r>
              <a:rPr lang="en-US" sz="1800" b="0" dirty="0" smtClean="0">
                <a:latin typeface="LM Roman 12" panose="00000500000000000000" pitchFamily="50" charset="0"/>
              </a:rPr>
              <a:t>1.5°C goal requires zero </a:t>
            </a:r>
            <a:r>
              <a:rPr lang="en-US" sz="1800" dirty="0" smtClean="0">
                <a:solidFill>
                  <a:srgbClr val="326CB3"/>
                </a:solidFill>
                <a:latin typeface="LM Roman 12" panose="00000500000000000000" pitchFamily="50" charset="0"/>
              </a:rPr>
              <a:t>global</a:t>
            </a:r>
            <a:r>
              <a:rPr lang="en-US" sz="1800" dirty="0" smtClean="0">
                <a:latin typeface="LM Roman 12" panose="00000500000000000000" pitchFamily="50" charset="0"/>
              </a:rPr>
              <a:t> </a:t>
            </a:r>
            <a:r>
              <a:rPr lang="en-US" sz="1800" b="0" dirty="0" smtClean="0">
                <a:latin typeface="LM Roman 12" panose="00000500000000000000" pitchFamily="50" charset="0"/>
              </a:rPr>
              <a:t>net GHG emissions by 2050 </a:t>
            </a:r>
            <a:r>
              <a:rPr lang="en-US" sz="1800" dirty="0" smtClean="0">
                <a:solidFill>
                  <a:srgbClr val="326CB3"/>
                </a:solidFill>
                <a:latin typeface="LM Roman 12" panose="00000500000000000000" pitchFamily="50" charset="0"/>
              </a:rPr>
              <a:t>and</a:t>
            </a:r>
            <a:r>
              <a:rPr lang="en-US" sz="1800" b="0" dirty="0" smtClean="0">
                <a:latin typeface="LM Roman 12" panose="00000500000000000000" pitchFamily="50" charset="0"/>
              </a:rPr>
              <a:t> significant negative emissions after.</a:t>
            </a:r>
          </a:p>
          <a:p>
            <a:r>
              <a:rPr lang="en-US" sz="1800" dirty="0"/>
              <a:t>Main Share of GHG </a:t>
            </a:r>
            <a:r>
              <a:rPr lang="en-US" sz="1800" dirty="0" smtClean="0"/>
              <a:t>emissions </a:t>
            </a:r>
            <a:r>
              <a:rPr lang="en-US" sz="1800" dirty="0"/>
              <a:t>is in the</a:t>
            </a:r>
            <a:r>
              <a:rPr lang="en-US" sz="1800" dirty="0">
                <a:solidFill>
                  <a:srgbClr val="326CB3"/>
                </a:solidFill>
              </a:rPr>
              <a:t> Energy Sector</a:t>
            </a:r>
          </a:p>
          <a:p>
            <a:endParaRPr lang="en-US" sz="1800" b="0" dirty="0" smtClean="0">
              <a:latin typeface="LM Roman 12" panose="00000500000000000000" pitchFamily="50" charset="0"/>
            </a:endParaRPr>
          </a:p>
          <a:p>
            <a:r>
              <a:rPr lang="en-US" sz="1800" b="0" dirty="0" smtClean="0">
                <a:latin typeface="LM Roman 12" panose="00000500000000000000" pitchFamily="50" charset="0"/>
              </a:rPr>
              <a:t>DAC requires 300 MW/(MtCO2/</a:t>
            </a:r>
            <a:r>
              <a:rPr lang="en-US" sz="1800" b="0" dirty="0" err="1" smtClean="0">
                <a:latin typeface="LM Roman 12" panose="00000500000000000000" pitchFamily="50" charset="0"/>
              </a:rPr>
              <a:t>yr</a:t>
            </a:r>
            <a:r>
              <a:rPr lang="en-US" sz="1800" b="0" dirty="0" smtClean="0">
                <a:latin typeface="LM Roman 12" panose="00000500000000000000" pitchFamily="50" charset="0"/>
              </a:rPr>
              <a:t>)</a:t>
            </a:r>
          </a:p>
          <a:p>
            <a:endParaRPr lang="en-US" sz="1800" b="0" dirty="0">
              <a:latin typeface="LM Roman 12" panose="00000500000000000000" pitchFamily="50" charset="0"/>
            </a:endParaRPr>
          </a:p>
          <a:p>
            <a:pPr lvl="1"/>
            <a:r>
              <a:rPr lang="en-US" sz="1600" b="0" dirty="0" smtClean="0">
                <a:latin typeface="LM Roman 12" panose="00000500000000000000" pitchFamily="50" charset="0"/>
              </a:rPr>
              <a:t>70 MtCO2/</a:t>
            </a:r>
            <a:r>
              <a:rPr lang="en-US" sz="1600" b="0" dirty="0" err="1" smtClean="0">
                <a:latin typeface="LM Roman 12" panose="00000500000000000000" pitchFamily="50" charset="0"/>
              </a:rPr>
              <a:t>yr</a:t>
            </a:r>
            <a:r>
              <a:rPr lang="en-US" sz="1600" b="0" dirty="0" smtClean="0">
                <a:latin typeface="LM Roman 12" panose="00000500000000000000" pitchFamily="50" charset="0"/>
              </a:rPr>
              <a:t> (10% of Germany's today's GHG Emissions) requires 21 GW additional power (1/3 of today's electricity production in Germany)</a:t>
            </a:r>
            <a:endParaRPr lang="en-US" sz="1800" b="0" dirty="0" smtClean="0">
              <a:latin typeface="LM Roman 12" panose="00000500000000000000" pitchFamily="50" charset="0"/>
            </a:endParaRPr>
          </a:p>
          <a:p>
            <a:r>
              <a:rPr lang="en-US" sz="1800" b="0" dirty="0" smtClean="0">
                <a:latin typeface="LM Roman 12" panose="00000500000000000000" pitchFamily="50" charset="0"/>
              </a:rPr>
              <a:t>Intermittent </a:t>
            </a:r>
            <a:r>
              <a:rPr lang="en-US" sz="1800" b="0" dirty="0">
                <a:latin typeface="LM Roman 12" panose="00000500000000000000" pitchFamily="50" charset="0"/>
              </a:rPr>
              <a:t>renewables </a:t>
            </a:r>
            <a:r>
              <a:rPr lang="en-US" sz="1800" b="0" dirty="0" smtClean="0">
                <a:latin typeface="LM Roman 12" panose="00000500000000000000" pitchFamily="50" charset="0"/>
              </a:rPr>
              <a:t>require:</a:t>
            </a:r>
            <a:endParaRPr lang="en-US" sz="1800" b="0" dirty="0">
              <a:latin typeface="LM Roman 12" panose="00000500000000000000" pitchFamily="50" charset="0"/>
            </a:endParaRPr>
          </a:p>
          <a:p>
            <a:pPr lvl="1"/>
            <a:r>
              <a:rPr lang="en-US" sz="1600" b="0" dirty="0">
                <a:latin typeface="LM Roman 12" panose="00000500000000000000" pitchFamily="50" charset="0"/>
              </a:rPr>
              <a:t>Load Management</a:t>
            </a:r>
          </a:p>
          <a:p>
            <a:pPr lvl="1"/>
            <a:r>
              <a:rPr lang="en-US" sz="1600" b="0" dirty="0">
                <a:solidFill>
                  <a:srgbClr val="326CB3"/>
                </a:solidFill>
                <a:latin typeface="LM Roman 12" panose="00000500000000000000" pitchFamily="50" charset="0"/>
              </a:rPr>
              <a:t>Base-Load</a:t>
            </a:r>
          </a:p>
          <a:p>
            <a:pPr lvl="1"/>
            <a:r>
              <a:rPr lang="en-US" sz="1600" b="0" dirty="0">
                <a:latin typeface="LM Roman 12" panose="00000500000000000000" pitchFamily="50" charset="0"/>
              </a:rPr>
              <a:t>Storage</a:t>
            </a:r>
          </a:p>
          <a:p>
            <a:pPr lvl="1"/>
            <a:r>
              <a:rPr lang="en-US" sz="1600" b="0" dirty="0" err="1">
                <a:solidFill>
                  <a:srgbClr val="326CB3"/>
                </a:solidFill>
                <a:latin typeface="LM Roman 12" panose="00000500000000000000" pitchFamily="50" charset="0"/>
              </a:rPr>
              <a:t>Dispatchable</a:t>
            </a:r>
            <a:r>
              <a:rPr lang="en-US" sz="1600" b="0" dirty="0">
                <a:solidFill>
                  <a:srgbClr val="326CB3"/>
                </a:solidFill>
                <a:latin typeface="LM Roman 12" panose="00000500000000000000" pitchFamily="50" charset="0"/>
              </a:rPr>
              <a:t> sources</a:t>
            </a:r>
          </a:p>
          <a:p>
            <a:pPr lvl="1"/>
            <a:r>
              <a:rPr lang="en-US" sz="1600" b="0" dirty="0">
                <a:latin typeface="LM Roman 12" panose="00000500000000000000" pitchFamily="50" charset="0"/>
              </a:rPr>
              <a:t>Transmission </a:t>
            </a:r>
            <a:r>
              <a:rPr lang="en-US" sz="1600" b="0" dirty="0" smtClean="0">
                <a:latin typeface="LM Roman 12" panose="00000500000000000000" pitchFamily="50" charset="0"/>
              </a:rPr>
              <a:t>Lines</a:t>
            </a:r>
          </a:p>
          <a:p>
            <a:r>
              <a:rPr lang="en-US" sz="1800" b="0" dirty="0" smtClean="0">
                <a:latin typeface="LM Roman 12" panose="00000500000000000000" pitchFamily="50" charset="0"/>
              </a:rPr>
              <a:t>Future demand for GHG emission free power sources, baseload compatible: </a:t>
            </a:r>
            <a:r>
              <a:rPr lang="en-US" sz="1800" b="0" dirty="0" smtClean="0">
                <a:solidFill>
                  <a:srgbClr val="326CB3"/>
                </a:solidFill>
                <a:latin typeface="LM Roman 12" panose="00000500000000000000" pitchFamily="50" charset="0"/>
              </a:rPr>
              <a:t>E.g. Fusion</a:t>
            </a:r>
            <a:endParaRPr lang="en-US" sz="1800" b="0" dirty="0">
              <a:solidFill>
                <a:srgbClr val="326CB3"/>
              </a:solidFill>
              <a:latin typeface="LM Roman 12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90094" y="5604831"/>
            <a:ext cx="16593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IPCC, 2021: 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"Climate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 2021: 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Physical Science Basis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."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60383" y="2738163"/>
            <a:ext cx="3127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Noah McQueen et al </a:t>
            </a:r>
            <a:r>
              <a:rPr lang="da-DK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Prog</a:t>
            </a:r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. Energy </a:t>
            </a:r>
            <a:r>
              <a:rPr lang="da-DK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3 (</a:t>
            </a:r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2021</a:t>
            </a:r>
            <a:r>
              <a:rPr lang="da-DK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LM Roman 10" panose="00000500000000000000" pitchFamily="50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010319" y="2207078"/>
            <a:ext cx="10262472" cy="3422514"/>
            <a:chOff x="937285" y="3096141"/>
            <a:chExt cx="10262472" cy="3422514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285" y="3096141"/>
              <a:ext cx="4762960" cy="3422514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</p:pic>
        <p:sp>
          <p:nvSpPr>
            <p:cNvPr id="44" name="Rectangle 43"/>
            <p:cNvSpPr/>
            <p:nvPr/>
          </p:nvSpPr>
          <p:spPr>
            <a:xfrm>
              <a:off x="6701588" y="5842728"/>
              <a:ext cx="4498169" cy="430887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50000"/>
                    </a:schemeClr>
                  </a:solidFill>
                  <a:latin typeface="LM Roman 10" panose="00000500000000000000" pitchFamily="50" charset="0"/>
                </a:rPr>
                <a:t>Platt, John and Pritchard, Orion and Bryant, Drew, Analyzing Energy Technologies and Policies Using </a:t>
              </a:r>
              <a:r>
                <a:rPr lang="en-US" sz="1100" dirty="0" smtClean="0">
                  <a:solidFill>
                    <a:schemeClr val="bg2">
                      <a:lumMod val="50000"/>
                    </a:schemeClr>
                  </a:solidFill>
                  <a:latin typeface="LM Roman 10" panose="00000500000000000000" pitchFamily="50" charset="0"/>
                </a:rPr>
                <a:t>DOSCOE, SRNN (2017).</a:t>
              </a:r>
              <a:endParaRPr lang="en-US" sz="1100" dirty="0">
                <a:solidFill>
                  <a:schemeClr val="bg2">
                    <a:lumMod val="50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487052" y="1445322"/>
            <a:ext cx="4337645" cy="3167763"/>
            <a:chOff x="622551" y="3985606"/>
            <a:chExt cx="3733929" cy="2726872"/>
          </a:xfrm>
        </p:grpSpPr>
        <p:grpSp>
          <p:nvGrpSpPr>
            <p:cNvPr id="29" name="Group 28"/>
            <p:cNvGrpSpPr/>
            <p:nvPr/>
          </p:nvGrpSpPr>
          <p:grpSpPr>
            <a:xfrm>
              <a:off x="622551" y="3990864"/>
              <a:ext cx="3733929" cy="2721614"/>
              <a:chOff x="974202" y="860116"/>
              <a:chExt cx="3733929" cy="272161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974202" y="860116"/>
                <a:ext cx="3581896" cy="27216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974202" y="1139690"/>
                <a:ext cx="3733929" cy="2442039"/>
                <a:chOff x="974202" y="1139690"/>
                <a:chExt cx="3733929" cy="2442039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1118666" y="3181619"/>
                  <a:ext cx="358946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Data: Andrew</a:t>
                  </a:r>
                  <a:r>
                    <a:rPr 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, Robbie M., &amp; Peters, Glen P. (2021). </a:t>
                  </a:r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"The </a:t>
                  </a:r>
                  <a:r>
                    <a:rPr 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Global Carbon Project's fossil CO2 emissions </a:t>
                  </a:r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dataset"</a:t>
                  </a:r>
                  <a:endPara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M Roman 10" panose="00000500000000000000" pitchFamily="50" charset="0"/>
                  </a:endParaRPr>
                </a:p>
              </p:txBody>
            </p:sp>
            <p:grpSp>
              <p:nvGrpSpPr>
                <p:cNvPr id="35" name="Group 34"/>
                <p:cNvGrpSpPr/>
                <p:nvPr/>
              </p:nvGrpSpPr>
              <p:grpSpPr>
                <a:xfrm>
                  <a:off x="974202" y="1139690"/>
                  <a:ext cx="3581896" cy="2083577"/>
                  <a:chOff x="974202" y="1139690"/>
                  <a:chExt cx="3581896" cy="2083577"/>
                </a:xfrm>
              </p:grpSpPr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r="27581"/>
                  <a:stretch/>
                </p:blipFill>
                <p:spPr>
                  <a:xfrm>
                    <a:off x="974202" y="1139690"/>
                    <a:ext cx="3581896" cy="2083577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72258" t="37035" b="37778"/>
                  <a:stretch/>
                </p:blipFill>
                <p:spPr>
                  <a:xfrm>
                    <a:off x="1541244" y="1923000"/>
                    <a:ext cx="1372154" cy="524786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918472" y="1173803"/>
                    <a:ext cx="62709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LM Roman 10" panose="00000500000000000000" pitchFamily="50" charset="0"/>
                      </a:rPr>
                      <a:t>Data</a:t>
                    </a:r>
                    <a:endPara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endParaRP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15983" y="1172038"/>
                    <a:ext cx="143276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LM Roman 10" panose="00000500000000000000" pitchFamily="50" charset="0"/>
                      </a:rPr>
                      <a:t>Extrapolation</a:t>
                    </a:r>
                    <a:endPara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endParaRPr>
                  </a:p>
                </p:txBody>
              </p:sp>
            </p:grpSp>
          </p:grpSp>
          <p:sp>
            <p:nvSpPr>
              <p:cNvPr id="32" name="TextBox 31"/>
              <p:cNvSpPr txBox="1"/>
              <p:nvPr/>
            </p:nvSpPr>
            <p:spPr>
              <a:xfrm>
                <a:off x="3115472" y="2587316"/>
                <a:ext cx="845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  <a:latin typeface="LM Roman 10" panose="00000500000000000000" pitchFamily="50" charset="0"/>
                  </a:rPr>
                  <a:t>Target</a:t>
                </a:r>
                <a:endParaRPr lang="en-US" dirty="0">
                  <a:solidFill>
                    <a:srgbClr val="C00000"/>
                  </a:solidFill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33" name="Straight Arrow Connector 32"/>
              <p:cNvCxnSpPr>
                <a:stCxn id="32" idx="3"/>
              </p:cNvCxnSpPr>
              <p:nvPr/>
            </p:nvCxnSpPr>
            <p:spPr>
              <a:xfrm>
                <a:off x="3960640" y="2771982"/>
                <a:ext cx="364870" cy="161152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1189593" y="3985606"/>
              <a:ext cx="2979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F4B4B"/>
                  </a:solidFill>
                  <a:latin typeface="LM Roman 10" panose="00000500000000000000" pitchFamily="50" charset="0"/>
                </a:rPr>
                <a:t>Energy Consumption Germany</a:t>
              </a:r>
              <a:endParaRPr lang="en-US" sz="1600" dirty="0">
                <a:solidFill>
                  <a:srgbClr val="4F4B4B"/>
                </a:solidFill>
                <a:latin typeface="LM Roman 10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70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85497" y="1510380"/>
                <a:ext cx="4616686" cy="4912337"/>
              </a:xfrm>
            </p:spPr>
            <p:txBody>
              <a:bodyPr/>
              <a:lstStyle/>
              <a:p>
                <a:r>
                  <a:rPr lang="en-US" dirty="0" smtClean="0"/>
                  <a:t>D-T cross section 1000 times larger at 10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 than other fuels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Deuterium and Lithium reserves:</a:t>
                </a:r>
              </a:p>
              <a:p>
                <a:pPr lvl="1"/>
                <a:r>
                  <a:rPr lang="en-US" dirty="0" smtClean="0"/>
                  <a:t>Deuterium in seawater (0.015%)</a:t>
                </a:r>
              </a:p>
              <a:p>
                <a:pPr lvl="1"/>
                <a:r>
                  <a:rPr lang="en-US" dirty="0" smtClean="0"/>
                  <a:t>Li Reserves:</a:t>
                </a:r>
              </a:p>
              <a:p>
                <a:pPr lvl="2"/>
                <a:r>
                  <a:rPr lang="en-US" dirty="0"/>
                  <a:t>Current on-land reserves: ~30 </a:t>
                </a:r>
                <a:r>
                  <a:rPr lang="en-US" dirty="0" smtClean="0"/>
                  <a:t>Mt</a:t>
                </a:r>
              </a:p>
              <a:p>
                <a:pPr lvl="2"/>
                <a:r>
                  <a:rPr lang="en-US" dirty="0" smtClean="0"/>
                  <a:t>24 </a:t>
                </a:r>
                <a:r>
                  <a:rPr lang="en-US" dirty="0" err="1" smtClean="0"/>
                  <a:t>EWh</a:t>
                </a:r>
                <a:r>
                  <a:rPr lang="en-US" dirty="0" smtClean="0"/>
                  <a:t>/year requires 10 Mt Li for 1000 years</a:t>
                </a:r>
              </a:p>
              <a:p>
                <a:pPr lvl="2"/>
                <a:r>
                  <a:rPr lang="en-US" dirty="0" smtClean="0"/>
                  <a:t>Li seawater &gt; 200 Gt</a:t>
                </a:r>
              </a:p>
              <a:p>
                <a:pPr lvl="2"/>
                <a:r>
                  <a:rPr lang="en-US" dirty="0" smtClean="0"/>
                  <a:t>With higher confinement, other burn fuels appear possible (D-He3 e.g.)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D-Li energy density</a:t>
                </a:r>
                <a:r>
                  <a:rPr lang="en-US" dirty="0"/>
                  <a:t> </a:t>
                </a:r>
                <a:r>
                  <a:rPr lang="en-US" dirty="0" smtClean="0"/>
                  <a:t>2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 smtClean="0"/>
                  <a:t> MJ/kg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(Oil 45 MJ/kg, U-235 8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/>
                  <a:t> MJ/kg</a:t>
                </a:r>
                <a:r>
                  <a:rPr lang="en-US" dirty="0" smtClean="0"/>
                  <a:t>)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85497" y="1510380"/>
                <a:ext cx="4616686" cy="4912337"/>
              </a:xfrm>
              <a:blipFill>
                <a:blip r:embed="rId3"/>
                <a:stretch>
                  <a:fillRect l="-1187" t="-1365" r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Fusion – the D-T fuel cycle</a:t>
            </a:r>
            <a:endParaRPr lang="en-US" b="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53159" y="1815636"/>
            <a:ext cx="4206697" cy="1745562"/>
            <a:chOff x="3535420" y="1686086"/>
            <a:chExt cx="5148751" cy="213646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990836" y="2327714"/>
              <a:ext cx="1892890" cy="976092"/>
            </a:xfrm>
            <a:prstGeom prst="straightConnector1">
              <a:avLst/>
            </a:prstGeom>
            <a:ln w="19050">
              <a:solidFill>
                <a:srgbClr val="FFA85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019285" y="1686086"/>
              <a:ext cx="684335" cy="791042"/>
              <a:chOff x="3969727" y="1805356"/>
              <a:chExt cx="684335" cy="79104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3969727" y="2077652"/>
                <a:ext cx="518746" cy="518746"/>
              </a:xfrm>
              <a:prstGeom prst="ellipse">
                <a:avLst/>
              </a:prstGeom>
              <a:noFill/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135316" y="1805356"/>
                <a:ext cx="518746" cy="518746"/>
              </a:xfrm>
              <a:prstGeom prst="ellipse">
                <a:avLst/>
              </a:prstGeom>
              <a:solidFill>
                <a:srgbClr val="BF635C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LM Roman 10" panose="00000500000000000000" pitchFamily="50" charset="0"/>
                  </a:rPr>
                  <a:t>+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147751" y="3018587"/>
              <a:ext cx="843085" cy="803965"/>
              <a:chOff x="4098193" y="3137857"/>
              <a:chExt cx="843085" cy="80396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098193" y="3397230"/>
                <a:ext cx="518746" cy="518746"/>
              </a:xfrm>
              <a:prstGeom prst="ellipse">
                <a:avLst/>
              </a:prstGeom>
              <a:noFill/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314093" y="3137857"/>
                <a:ext cx="518746" cy="518746"/>
              </a:xfrm>
              <a:prstGeom prst="ellipse">
                <a:avLst/>
              </a:prstGeom>
              <a:solidFill>
                <a:srgbClr val="BF635C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LM Roman 10" panose="00000500000000000000" pitchFamily="50" charset="0"/>
                  </a:rPr>
                  <a:t>+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422532" y="3423076"/>
                <a:ext cx="518746" cy="5187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5120547" y="2310545"/>
              <a:ext cx="1608234" cy="993261"/>
            </a:xfrm>
            <a:prstGeom prst="straightConnector1">
              <a:avLst/>
            </a:prstGeom>
            <a:ln w="19050">
              <a:solidFill>
                <a:srgbClr val="FFA85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874341" y="2756852"/>
              <a:ext cx="100645" cy="100645"/>
            </a:xfrm>
            <a:prstGeom prst="ellipse">
              <a:avLst/>
            </a:prstGeom>
            <a:solidFill>
              <a:srgbClr val="FFA85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870571" y="1949005"/>
              <a:ext cx="518746" cy="518746"/>
            </a:xfrm>
            <a:prstGeom prst="ellipse">
              <a:avLst/>
            </a:prstGeom>
            <a:noFill/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106342" y="1689632"/>
              <a:ext cx="518746" cy="518746"/>
            </a:xfrm>
            <a:prstGeom prst="ellipse">
              <a:avLst/>
            </a:prstGeom>
            <a:solidFill>
              <a:srgbClr val="BF635C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LM Roman 12" panose="00000500000000000000" pitchFamily="50" charset="0"/>
                </a:rPr>
                <a:t>+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 rot="16750060">
              <a:off x="7106342" y="2051172"/>
              <a:ext cx="518746" cy="518746"/>
            </a:xfrm>
            <a:prstGeom prst="ellipse">
              <a:avLst/>
            </a:prstGeom>
            <a:solidFill>
              <a:srgbClr val="BF6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LM Roman 12" panose="00000500000000000000" pitchFamily="50" charset="0"/>
                </a:rPr>
                <a:t>+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 rot="16750060">
              <a:off x="7360274" y="1843343"/>
              <a:ext cx="518746" cy="51874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16750060">
              <a:off x="7091132" y="3093294"/>
              <a:ext cx="518746" cy="51874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35420" y="1958382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D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35420" y="3352667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T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31428" y="195838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He-4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83081" y="310404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n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14592" y="3101424"/>
            <a:ext cx="4321629" cy="1669666"/>
            <a:chOff x="6207352" y="3050379"/>
            <a:chExt cx="5289949" cy="2043777"/>
          </a:xfrm>
        </p:grpSpPr>
        <p:sp>
          <p:nvSpPr>
            <p:cNvPr id="62" name="Oval 61"/>
            <p:cNvSpPr/>
            <p:nvPr/>
          </p:nvSpPr>
          <p:spPr>
            <a:xfrm>
              <a:off x="10257797" y="3050379"/>
              <a:ext cx="518746" cy="518746"/>
            </a:xfrm>
            <a:prstGeom prst="ellipse">
              <a:avLst/>
            </a:prstGeom>
            <a:solidFill>
              <a:srgbClr val="BF635C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LM Roman 12" panose="00000500000000000000" pitchFamily="50" charset="0"/>
                </a:rPr>
                <a:t>+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207352" y="3204090"/>
              <a:ext cx="5289949" cy="1890066"/>
              <a:chOff x="6207352" y="3204090"/>
              <a:chExt cx="5289949" cy="1890066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829517" y="4097404"/>
                <a:ext cx="1041975" cy="958442"/>
                <a:chOff x="8205987" y="5100155"/>
                <a:chExt cx="1041975" cy="958442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8729216" y="5215257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8205987" y="5345527"/>
                  <a:ext cx="518746" cy="518746"/>
                </a:xfrm>
                <a:prstGeom prst="ellipse">
                  <a:avLst/>
                </a:prstGeom>
                <a:noFill/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8389930" y="5100155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 rot="16750060">
                  <a:off x="8473040" y="5138167"/>
                  <a:ext cx="518746" cy="5187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rot="16750060">
                  <a:off x="8389930" y="5461695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LM Roman 12" panose="00000500000000000000" pitchFamily="50" charset="0"/>
                    </a:rPr>
                    <a:t>+</a:t>
                  </a:r>
                  <a:endParaRPr lang="en-US" dirty="0">
                    <a:latin typeface="LM Roman 12" panose="00000500000000000000" pitchFamily="50" charset="0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 rot="16750060">
                  <a:off x="8659405" y="5539851"/>
                  <a:ext cx="518746" cy="5187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6207352" y="4372758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LM Roman 10" panose="00000500000000000000" pitchFamily="50" charset="0"/>
                  </a:rPr>
                  <a:t>Li-6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>
                <a:off x="8165680" y="3650052"/>
                <a:ext cx="1892890" cy="976092"/>
              </a:xfrm>
              <a:prstGeom prst="straightConnector1">
                <a:avLst/>
              </a:prstGeom>
              <a:ln w="19050">
                <a:solidFill>
                  <a:srgbClr val="FFA85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8295391" y="3632883"/>
                <a:ext cx="1608234" cy="993261"/>
              </a:xfrm>
              <a:prstGeom prst="straightConnector1">
                <a:avLst/>
              </a:prstGeom>
              <a:ln w="19050">
                <a:solidFill>
                  <a:srgbClr val="FFA85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9049185" y="4079190"/>
                <a:ext cx="100645" cy="100645"/>
              </a:xfrm>
              <a:prstGeom prst="ellipse">
                <a:avLst/>
              </a:prstGeom>
              <a:solidFill>
                <a:srgbClr val="FFA85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0149379" y="4290191"/>
                <a:ext cx="843085" cy="803965"/>
                <a:chOff x="4098193" y="3137857"/>
                <a:chExt cx="843085" cy="803965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4098193" y="3397230"/>
                  <a:ext cx="518746" cy="518746"/>
                </a:xfrm>
                <a:prstGeom prst="ellipse">
                  <a:avLst/>
                </a:prstGeom>
                <a:noFill/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4314093" y="3137857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LM Roman 12" panose="00000500000000000000" pitchFamily="50" charset="0"/>
                    </a:rPr>
                    <a:t>+</a:t>
                  </a:r>
                  <a:endParaRPr lang="en-US" dirty="0">
                    <a:latin typeface="LM Roman 12" panose="00000500000000000000" pitchFamily="50" charset="0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4422532" y="3423076"/>
                  <a:ext cx="518746" cy="5187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11136305" y="4417483"/>
                <a:ext cx="360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LM Roman 10" panose="00000500000000000000" pitchFamily="50" charset="0"/>
                  </a:rPr>
                  <a:t>T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0022026" y="3309752"/>
                <a:ext cx="518746" cy="518746"/>
              </a:xfrm>
              <a:prstGeom prst="ellipse">
                <a:avLst/>
              </a:prstGeom>
              <a:noFill/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 rot="16750060">
                <a:off x="10257797" y="3411919"/>
                <a:ext cx="518746" cy="518746"/>
              </a:xfrm>
              <a:prstGeom prst="ellipse">
                <a:avLst/>
              </a:prstGeom>
              <a:solidFill>
                <a:srgbClr val="BF6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LM Roman 12" panose="00000500000000000000" pitchFamily="50" charset="0"/>
                  </a:rPr>
                  <a:t>+</a:t>
                </a:r>
              </a:p>
            </p:txBody>
          </p:sp>
          <p:sp>
            <p:nvSpPr>
              <p:cNvPr id="64" name="Oval 63"/>
              <p:cNvSpPr/>
              <p:nvPr/>
            </p:nvSpPr>
            <p:spPr>
              <a:xfrm rot="16750060">
                <a:off x="10511729" y="3204090"/>
                <a:ext cx="518746" cy="5187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11110590" y="32401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He-4</a:t>
            </a:r>
            <a:endParaRPr lang="en-US" dirty="0">
              <a:latin typeface="LM Roman 10" panose="00000500000000000000" pitchFamily="50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77210" y="1510381"/>
            <a:ext cx="4417643" cy="2382736"/>
            <a:chOff x="3174023" y="1340944"/>
            <a:chExt cx="5460590" cy="2797575"/>
          </a:xfrm>
        </p:grpSpPr>
        <p:sp>
          <p:nvSpPr>
            <p:cNvPr id="66" name="Rectangle 65"/>
            <p:cNvSpPr/>
            <p:nvPr/>
          </p:nvSpPr>
          <p:spPr>
            <a:xfrm>
              <a:off x="3174023" y="1342901"/>
              <a:ext cx="5460590" cy="27956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74023" y="1340944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26CB3"/>
                  </a:solidFill>
                  <a:latin typeface="LM Roman 10" panose="00000500000000000000" pitchFamily="50" charset="0"/>
                </a:rPr>
                <a:t>Plasma</a:t>
              </a:r>
              <a:endParaRPr lang="en-US" dirty="0">
                <a:solidFill>
                  <a:srgbClr val="326CB3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09487" y="2845152"/>
            <a:ext cx="4676710" cy="2464553"/>
            <a:chOff x="6655110" y="3009405"/>
            <a:chExt cx="5193143" cy="2736705"/>
          </a:xfrm>
        </p:grpSpPr>
        <p:sp>
          <p:nvSpPr>
            <p:cNvPr id="68" name="Rectangle 67"/>
            <p:cNvSpPr/>
            <p:nvPr/>
          </p:nvSpPr>
          <p:spPr>
            <a:xfrm>
              <a:off x="6708533" y="3009405"/>
              <a:ext cx="5139720" cy="27195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55110" y="5376778"/>
              <a:ext cx="1935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26CB3"/>
                  </a:solidFill>
                  <a:latin typeface="LM Roman 10" panose="00000500000000000000" pitchFamily="50" charset="0"/>
                </a:rPr>
                <a:t>Breeding Blanket</a:t>
              </a:r>
              <a:endParaRPr lang="en-US" dirty="0">
                <a:solidFill>
                  <a:srgbClr val="326CB3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978" y="3626702"/>
            <a:ext cx="4976765" cy="2259598"/>
            <a:chOff x="4832220" y="3925919"/>
            <a:chExt cx="6002741" cy="225959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0834961" y="5312235"/>
              <a:ext cx="0" cy="873282"/>
            </a:xfrm>
            <a:prstGeom prst="line">
              <a:avLst/>
            </a:prstGeom>
            <a:ln w="12700">
              <a:solidFill>
                <a:srgbClr val="326C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832220" y="6183621"/>
              <a:ext cx="6002741" cy="0"/>
            </a:xfrm>
            <a:prstGeom prst="line">
              <a:avLst/>
            </a:prstGeom>
            <a:ln w="12700">
              <a:solidFill>
                <a:srgbClr val="326C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4832220" y="3925919"/>
              <a:ext cx="0" cy="2257703"/>
            </a:xfrm>
            <a:prstGeom prst="straightConnector1">
              <a:avLst/>
            </a:prstGeom>
            <a:ln w="12700">
              <a:solidFill>
                <a:srgbClr val="326C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9367784" y="2032344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+3.5 MeV</a:t>
            </a:r>
            <a:endParaRPr lang="en-US" dirty="0">
              <a:latin typeface="LM Roman 10" panose="00000500000000000000" pitchFamily="50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736894" y="2969727"/>
            <a:ext cx="131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+14.1 MeV</a:t>
            </a:r>
            <a:endParaRPr lang="en-US" dirty="0">
              <a:latin typeface="LM Roman 10" panose="00000500000000000000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00960" y="5506720"/>
            <a:ext cx="1798320" cy="48768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54319" y="1987163"/>
            <a:ext cx="8935371" cy="3847186"/>
          </a:xfrm>
        </p:spPr>
        <p:txBody>
          <a:bodyPr/>
          <a:lstStyle/>
          <a:p>
            <a:r>
              <a:rPr lang="en-US" dirty="0" smtClean="0"/>
              <a:t>Magnetic confinement</a:t>
            </a:r>
          </a:p>
          <a:p>
            <a:pPr lvl="1"/>
            <a:r>
              <a:rPr lang="en-US" dirty="0" smtClean="0"/>
              <a:t>Tokamak</a:t>
            </a:r>
          </a:p>
          <a:p>
            <a:pPr lvl="1"/>
            <a:r>
              <a:rPr lang="en-US" dirty="0" err="1" smtClean="0"/>
              <a:t>Stellarator</a:t>
            </a:r>
            <a:endParaRPr lang="en-US" dirty="0" smtClean="0"/>
          </a:p>
          <a:p>
            <a:pPr lvl="1"/>
            <a:r>
              <a:rPr lang="en-US" dirty="0" smtClean="0"/>
              <a:t>Z-Pinch</a:t>
            </a:r>
          </a:p>
          <a:p>
            <a:pPr lvl="1"/>
            <a:r>
              <a:rPr lang="en-US" dirty="0" smtClean="0"/>
              <a:t>FRC (field – reversed - configurations)</a:t>
            </a:r>
          </a:p>
          <a:p>
            <a:pPr lvl="1"/>
            <a:r>
              <a:rPr lang="en-US" dirty="0" err="1" smtClean="0"/>
              <a:t>Spheromak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Inertial confinement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Fusion – Confinement Concepts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8996218" y="1336496"/>
            <a:ext cx="2450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M Roman 10" panose="00000500000000000000" pitchFamily="50" charset="0"/>
              </a:rPr>
              <a:t>Confined by magnetic fields</a:t>
            </a:r>
            <a:endParaRPr lang="en-US" sz="1400" dirty="0">
              <a:latin typeface="LM Roman 10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2976" y="5833130"/>
            <a:ext cx="2086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M Roman 10" panose="00000500000000000000" pitchFamily="50" charset="0"/>
              </a:rPr>
              <a:t>Confined by inertia</a:t>
            </a:r>
            <a:endParaRPr lang="en-US" sz="1400" dirty="0">
              <a:latin typeface="LM Roman 10" panose="00000500000000000000" pitchFamily="50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005331" y="1854935"/>
            <a:ext cx="184638" cy="788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607669" y="1854450"/>
            <a:ext cx="152400" cy="354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624" y="4053752"/>
            <a:ext cx="6148489" cy="1779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17" y="1550946"/>
            <a:ext cx="3160565" cy="19147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30158" y="2335214"/>
            <a:ext cx="2155372" cy="6370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12906" y="3182429"/>
            <a:ext cx="210185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LM Roman 10" panose="00000500000000000000" pitchFamily="50" charset="0"/>
              </a:rPr>
              <a:t>wikipedia.org/wiki/Field-</a:t>
            </a:r>
            <a:r>
              <a:rPr lang="en-US" sz="700" dirty="0" err="1">
                <a:solidFill>
                  <a:schemeClr val="bg2">
                    <a:lumMod val="90000"/>
                  </a:schemeClr>
                </a:solidFill>
                <a:latin typeface="LM Roman 10" panose="00000500000000000000" pitchFamily="50" charset="0"/>
              </a:rPr>
              <a:t>reversed_configuration</a:t>
            </a:r>
            <a:endParaRPr lang="en-US" sz="700" dirty="0">
              <a:solidFill>
                <a:schemeClr val="bg2">
                  <a:lumMod val="90000"/>
                </a:schemeClr>
              </a:solidFill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Stellarators</a:t>
            </a:r>
            <a:r>
              <a:rPr lang="en-US" b="0" dirty="0" smtClean="0"/>
              <a:t> and Tokamaks</a:t>
            </a:r>
            <a:endParaRPr lang="en-US" b="0" dirty="0"/>
          </a:p>
        </p:txBody>
      </p:sp>
      <p:pic>
        <p:nvPicPr>
          <p:cNvPr id="5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 r="11083"/>
          <a:stretch/>
        </p:blipFill>
        <p:spPr>
          <a:xfrm>
            <a:off x="729140" y="1386114"/>
            <a:ext cx="4526669" cy="2421890"/>
          </a:xfrm>
          <a:prstGeom prst="rect">
            <a:avLst/>
          </a:prstGeom>
        </p:spPr>
      </p:pic>
      <p:pic>
        <p:nvPicPr>
          <p:cNvPr id="6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8415" r="12309" b="17698"/>
          <a:stretch/>
        </p:blipFill>
        <p:spPr>
          <a:xfrm>
            <a:off x="6988629" y="1149259"/>
            <a:ext cx="4376058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834" y="3937989"/>
            <a:ext cx="476483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Tokamak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Poloidal field produced by plasma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Plasma current drive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Poloidal field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Planar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Pulsed operation</a:t>
            </a:r>
          </a:p>
          <a:p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F4B4B"/>
              </a:solidFill>
              <a:latin typeface="LM Roman 12" panose="00000500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3769" y="3937989"/>
            <a:ext cx="365215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4F4B4B"/>
                </a:solidFill>
                <a:latin typeface="LM Roman 12" panose="00000500000000000000" pitchFamily="50" charset="0"/>
              </a:rPr>
              <a:t>Stellarator</a:t>
            </a:r>
            <a:endParaRPr lang="en-US" sz="2000" b="1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Poloidal field produced by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No current drive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No poloidal field coils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Non-planar 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Steady state operation</a:t>
            </a:r>
          </a:p>
          <a:p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endParaRPr lang="en-US" dirty="0">
              <a:solidFill>
                <a:srgbClr val="4F4B4B"/>
              </a:solidFill>
              <a:latin typeface="LM Roman 12" panose="00000500000000000000" pitchFamily="50" charset="0"/>
            </a:endParaRPr>
          </a:p>
        </p:txBody>
      </p:sp>
      <p:pic>
        <p:nvPicPr>
          <p:cNvPr id="10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 r="11083"/>
          <a:stretch/>
        </p:blipFill>
        <p:spPr>
          <a:xfrm>
            <a:off x="675137" y="1238332"/>
            <a:ext cx="4526669" cy="2421890"/>
          </a:xfrm>
          <a:prstGeom prst="rect">
            <a:avLst/>
          </a:prstGeom>
        </p:spPr>
      </p:pic>
      <p:pic>
        <p:nvPicPr>
          <p:cNvPr id="11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8415" r="12309" b="17698"/>
          <a:stretch/>
        </p:blipFill>
        <p:spPr>
          <a:xfrm>
            <a:off x="6934626" y="1001477"/>
            <a:ext cx="437605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2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8723999" y="4265457"/>
            <a:ext cx="3213337" cy="2378703"/>
            <a:chOff x="8723999" y="4265457"/>
            <a:chExt cx="3213337" cy="2378703"/>
          </a:xfrm>
        </p:grpSpPr>
        <p:grpSp>
          <p:nvGrpSpPr>
            <p:cNvPr id="11" name="Group 10"/>
            <p:cNvGrpSpPr/>
            <p:nvPr/>
          </p:nvGrpSpPr>
          <p:grpSpPr>
            <a:xfrm>
              <a:off x="8723999" y="4265457"/>
              <a:ext cx="3213337" cy="2378703"/>
              <a:chOff x="9740237" y="4476871"/>
              <a:chExt cx="1989833" cy="1472993"/>
            </a:xfrm>
          </p:grpSpPr>
          <p:pic>
            <p:nvPicPr>
              <p:cNvPr id="9" name="Grafik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40237" y="4476871"/>
                <a:ext cx="1989833" cy="147299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0" name="Grafik 13"/>
              <p:cNvPicPr>
                <a:picLocks noChangeAspect="1"/>
              </p:cNvPicPr>
              <p:nvPr/>
            </p:nvPicPr>
            <p:blipFill rotWithShape="1">
              <a:blip r:embed="rId2"/>
              <a:srcRect l="90096" t="69031" r="3839" b="19326"/>
              <a:stretch/>
            </p:blipFill>
            <p:spPr>
              <a:xfrm>
                <a:off x="11506665" y="5474773"/>
                <a:ext cx="190919" cy="27130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9080349" y="4297417"/>
              <a:ext cx="28569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M Roman 10" panose="00000500000000000000" pitchFamily="50" charset="0"/>
                </a:rPr>
                <a:t>Fusion Reactor (???)</a:t>
              </a:r>
              <a:endParaRPr lang="en-US" sz="1400" b="1" dirty="0">
                <a:latin typeface="LM Roman 10" panose="00000500000000000000" pitchFamily="50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Stellarators</a:t>
            </a:r>
            <a:r>
              <a:rPr lang="en-US" b="0" dirty="0" smtClean="0"/>
              <a:t> and Tokamaks: </a:t>
            </a:r>
            <a:r>
              <a:rPr lang="en-US" b="0" dirty="0" err="1" smtClean="0"/>
              <a:t>Realised</a:t>
            </a:r>
            <a:r>
              <a:rPr lang="en-US" b="0" dirty="0" smtClean="0"/>
              <a:t> Experiments</a:t>
            </a:r>
            <a:endParaRPr lang="en-US" b="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722185" y="901009"/>
            <a:ext cx="3744295" cy="3179456"/>
            <a:chOff x="909017" y="3299185"/>
            <a:chExt cx="4836628" cy="30175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17" y="3299185"/>
              <a:ext cx="4836628" cy="30175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7441" y="3415963"/>
              <a:ext cx="2409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LHD (Toki, Japan)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4055368"/>
            <a:ext cx="3387780" cy="2755975"/>
            <a:chOff x="4418811" y="951791"/>
            <a:chExt cx="3387780" cy="27559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811" y="976888"/>
              <a:ext cx="3387780" cy="273087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91588" y="951791"/>
              <a:ext cx="2459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JET (</a:t>
              </a:r>
              <a:r>
                <a:rPr lang="en-US" b="1" dirty="0" err="1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Culham</a:t>
              </a:r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, UK)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98019" y="901009"/>
            <a:ext cx="5800074" cy="3153048"/>
            <a:chOff x="6792638" y="951791"/>
            <a:chExt cx="5566099" cy="30258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r="8682"/>
            <a:stretch/>
          </p:blipFill>
          <p:spPr>
            <a:xfrm>
              <a:off x="6792638" y="951791"/>
              <a:ext cx="4494452" cy="302585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88579" y="3455382"/>
              <a:ext cx="4670158" cy="439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W-7X (Greifswald, Germany)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903008"/>
            <a:ext cx="3690646" cy="3131349"/>
            <a:chOff x="-400061" y="976888"/>
            <a:chExt cx="4938379" cy="41899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00061" y="976888"/>
              <a:ext cx="4938379" cy="41899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-400061" y="4251755"/>
              <a:ext cx="42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ASDEX Upgrade (</a:t>
              </a:r>
              <a:r>
                <a:rPr lang="en-US" b="1" dirty="0" err="1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Garching</a:t>
              </a:r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, Germany)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59419" y="4080465"/>
            <a:ext cx="3693716" cy="2748689"/>
            <a:chOff x="4147110" y="4152532"/>
            <a:chExt cx="3693716" cy="274868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7110" y="4152532"/>
              <a:ext cx="3374005" cy="274868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147110" y="4203510"/>
              <a:ext cx="36937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M Roman 10" panose="00000500000000000000" pitchFamily="50" charset="0"/>
                </a:rPr>
                <a:t>ITER (</a:t>
              </a:r>
              <a:r>
                <a:rPr lang="en-US" b="1" dirty="0" err="1" smtClean="0">
                  <a:latin typeface="LM Roman 10" panose="00000500000000000000" pitchFamily="50" charset="0"/>
                </a:rPr>
                <a:t>Cadarache</a:t>
              </a:r>
              <a:r>
                <a:rPr lang="en-US" b="1" dirty="0" smtClean="0">
                  <a:latin typeface="LM Roman 10" panose="00000500000000000000" pitchFamily="50" charset="0"/>
                </a:rPr>
                <a:t>, France)</a:t>
              </a:r>
              <a:endParaRPr lang="en-US" sz="1400" b="1" dirty="0">
                <a:latin typeface="LM Roman 10" panose="00000500000000000000" pitchFamily="50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728706" y="5029276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884221">
            <a:off x="5405901" y="5441008"/>
            <a:ext cx="2507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under construction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LM Roman 10" panose="00000500000000000000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884221">
            <a:off x="9371278" y="5363191"/>
            <a:ext cx="2507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Conceptional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 Stage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7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40" y="1695146"/>
            <a:ext cx="3200667" cy="7103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64912" cy="54443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64912" cy="54443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64912" cy="54443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8260" y="1303277"/>
            <a:ext cx="8935371" cy="47953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Energy balance: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Extrapolating to a Reactor Plant (on the back of an envelope)</a:t>
            </a:r>
            <a:endParaRPr lang="en-US" b="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57947" cy="5437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/>
              <p:cNvSpPr txBox="1">
                <a:spLocks/>
              </p:cNvSpPr>
              <p:nvPr/>
            </p:nvSpPr>
            <p:spPr>
              <a:xfrm>
                <a:off x="5142656" y="904100"/>
                <a:ext cx="2007680" cy="40253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𝑊𝑎𝑙𝑙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E9702A"/>
                    </a:solidFill>
                  </a:rPr>
                  <a:t>=1 MW/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E9702A"/>
                  </a:solidFill>
                </a:endParaRPr>
              </a:p>
            </p:txBody>
          </p:sp>
        </mc:Choice>
        <mc:Fallback xmlns="">
          <p:sp>
            <p:nvSpPr>
              <p:cNvPr id="8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656" y="904100"/>
                <a:ext cx="2007680" cy="402530"/>
              </a:xfrm>
              <a:prstGeom prst="rect">
                <a:avLst/>
              </a:prstGeom>
              <a:blipFill>
                <a:blip r:embed="rId8"/>
                <a:stretch>
                  <a:fillRect t="-1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/>
              <p:cNvSpPr txBox="1">
                <a:spLocks/>
              </p:cNvSpPr>
              <p:nvPr/>
            </p:nvSpPr>
            <p:spPr>
              <a:xfrm>
                <a:off x="7936150" y="1220060"/>
                <a:ext cx="2007680" cy="40253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𝑊𝑎𝑙𝑙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6B79C7"/>
                    </a:solidFill>
                  </a:rPr>
                  <a:t>=5 MW/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6B79C7"/>
                  </a:solidFill>
                </a:endParaRPr>
              </a:p>
            </p:txBody>
          </p:sp>
        </mc:Choice>
        <mc:Fallback xmlns="">
          <p:sp>
            <p:nvSpPr>
              <p:cNvPr id="9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50" y="1220060"/>
                <a:ext cx="2007680" cy="402530"/>
              </a:xfrm>
              <a:prstGeom prst="rect">
                <a:avLst/>
              </a:prstGeom>
              <a:blipFill>
                <a:blip r:embed="rId9"/>
                <a:stretch>
                  <a:fillRect t="-1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2"/>
              <p:cNvSpPr txBox="1">
                <a:spLocks/>
              </p:cNvSpPr>
              <p:nvPr/>
            </p:nvSpPr>
            <p:spPr>
              <a:xfrm>
                <a:off x="8681567" y="1536092"/>
                <a:ext cx="2116659" cy="41179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𝑊𝑎𝑙𝑙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5B64A"/>
                    </a:solidFill>
                  </a:rPr>
                  <a:t>=10 MW/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F5B64A"/>
                  </a:solidFill>
                </a:endParaRPr>
              </a:p>
            </p:txBody>
          </p:sp>
        </mc:Choice>
        <mc:Fallback xmlns="">
          <p:sp>
            <p:nvSpPr>
              <p:cNvPr id="10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567" y="1536092"/>
                <a:ext cx="2116659" cy="411797"/>
              </a:xfrm>
              <a:prstGeom prst="rect">
                <a:avLst/>
              </a:prstGeom>
              <a:blipFill>
                <a:blip r:embed="rId10"/>
                <a:stretch>
                  <a:fillRect t="-14706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2"/>
              <p:cNvSpPr txBox="1">
                <a:spLocks/>
              </p:cNvSpPr>
              <p:nvPr/>
            </p:nvSpPr>
            <p:spPr>
              <a:xfrm rot="2773841">
                <a:off x="7772098" y="4453702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=2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73841">
                <a:off x="7772098" y="4453702"/>
                <a:ext cx="2483912" cy="455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Placeholder 2"/>
              <p:cNvSpPr txBox="1">
                <a:spLocks/>
              </p:cNvSpPr>
              <p:nvPr/>
            </p:nvSpPr>
            <p:spPr>
              <a:xfrm rot="2811413">
                <a:off x="7292987" y="4711846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=1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11413">
                <a:off x="7292987" y="4711846"/>
                <a:ext cx="2483912" cy="455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2"/>
              <p:cNvSpPr txBox="1">
                <a:spLocks/>
              </p:cNvSpPr>
              <p:nvPr/>
            </p:nvSpPr>
            <p:spPr>
              <a:xfrm rot="2783072">
                <a:off x="6920055" y="4983919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=500 MW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83072">
                <a:off x="6920055" y="4983919"/>
                <a:ext cx="2483912" cy="455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0612992" y="2681913"/>
            <a:ext cx="1092699" cy="1500983"/>
            <a:chOff x="4610907" y="4169328"/>
            <a:chExt cx="1216052" cy="1852476"/>
          </a:xfrm>
        </p:grpSpPr>
        <p:sp>
          <p:nvSpPr>
            <p:cNvPr id="15" name="Rectangle 14"/>
            <p:cNvSpPr/>
            <p:nvPr/>
          </p:nvSpPr>
          <p:spPr>
            <a:xfrm>
              <a:off x="4610907" y="4169328"/>
              <a:ext cx="1216052" cy="1852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Placeholder 2"/>
                <p:cNvSpPr txBox="1">
                  <a:spLocks/>
                </p:cNvSpPr>
                <p:nvPr/>
              </p:nvSpPr>
              <p:spPr>
                <a:xfrm>
                  <a:off x="4654575" y="4241672"/>
                  <a:ext cx="1096071" cy="1780132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de-DE" sz="1200" b="0" i="1" dirty="0" smtClean="0">
                          <a:solidFill>
                            <a:srgbClr val="4F4B4B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sz="1200" dirty="0" smtClean="0">
                      <a:solidFill>
                        <a:srgbClr val="4F4B4B"/>
                      </a:solidFill>
                    </a:rPr>
                    <a:t>=</a:t>
                  </a:r>
                  <a:r>
                    <a:rPr lang="de-DE" sz="1200" dirty="0" smtClean="0">
                      <a:solidFill>
                        <a:srgbClr val="4F4B4B"/>
                      </a:solidFill>
                    </a:rPr>
                    <a:t>6</a:t>
                  </a:r>
                  <a:br>
                    <a:rPr lang="de-DE" sz="1200" dirty="0" smtClean="0">
                      <a:solidFill>
                        <a:srgbClr val="4F4B4B"/>
                      </a:solidFill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20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a14:m>
                  <a:r>
                    <a:rPr lang="de-DE" sz="1200" dirty="0" smtClean="0">
                      <a:solidFill>
                        <a:srgbClr val="4F4B4B"/>
                      </a:solidFill>
                    </a:rPr>
                    <a:t>=95%</a:t>
                  </a: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dirty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200" b="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𝑟𝑒𝑛</m:t>
                          </m:r>
                        </m:sub>
                      </m:sSub>
                    </m:oMath>
                  </a14:m>
                  <a:r>
                    <a:rPr lang="de-DE" sz="1200" dirty="0" smtClean="0">
                      <a:solidFill>
                        <a:srgbClr val="4F4B4B"/>
                      </a:solidFill>
                    </a:rPr>
                    <a:t>=1.4</a:t>
                  </a: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1200" i="1" dirty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z="1200" dirty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  <m:sub>
                          <m:r>
                            <a:rPr lang="de-DE" sz="1200" b="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a14:m>
                  <a:r>
                    <a:rPr lang="de-DE" sz="1200" dirty="0" smtClean="0">
                      <a:solidFill>
                        <a:srgbClr val="4F4B4B"/>
                      </a:solidFill>
                    </a:rPr>
                    <a:t>=7 </a:t>
                  </a:r>
                  <a:r>
                    <a:rPr lang="de-DE" sz="1200" dirty="0" err="1" smtClean="0">
                      <a:solidFill>
                        <a:srgbClr val="4F4B4B"/>
                      </a:solidFill>
                    </a:rPr>
                    <a:t>keV</a:t>
                  </a:r>
                  <a:endParaRPr lang="de-DE" sz="1200" dirty="0" smtClean="0">
                    <a:solidFill>
                      <a:srgbClr val="4F4B4B"/>
                    </a:solidFill>
                  </a:endParaRP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20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𝐻𝑒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1200" dirty="0" smtClean="0">
                      <a:solidFill>
                        <a:srgbClr val="4F4B4B"/>
                      </a:solidFill>
                    </a:rPr>
                    <a:t>=1</a:t>
                  </a:r>
                  <a:endParaRPr lang="en-US" sz="1200" dirty="0"/>
                </a:p>
                <a:p>
                  <a:pPr marL="0" indent="0">
                    <a:buNone/>
                  </a:pPr>
                  <a:endParaRPr lang="en-US" sz="1200" dirty="0">
                    <a:solidFill>
                      <a:srgbClr val="4F4B4B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4575" y="4241672"/>
                  <a:ext cx="1096071" cy="1780132"/>
                </a:xfrm>
                <a:prstGeom prst="rect">
                  <a:avLst/>
                </a:prstGeom>
                <a:blipFill>
                  <a:blip r:embed="rId14"/>
                  <a:stretch>
                    <a:fillRect t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23"/>
          <p:cNvSpPr/>
          <p:nvPr/>
        </p:nvSpPr>
        <p:spPr>
          <a:xfrm>
            <a:off x="9736538" y="5152898"/>
            <a:ext cx="245097" cy="245097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2" y="3418946"/>
            <a:ext cx="3702032" cy="321035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53491" y="1869965"/>
            <a:ext cx="2360583" cy="647071"/>
            <a:chOff x="7830739" y="1898435"/>
            <a:chExt cx="2360583" cy="647071"/>
          </a:xfrm>
        </p:grpSpPr>
        <p:sp>
          <p:nvSpPr>
            <p:cNvPr id="25" name="Oval 24"/>
            <p:cNvSpPr/>
            <p:nvPr/>
          </p:nvSpPr>
          <p:spPr>
            <a:xfrm>
              <a:off x="7871382" y="2300409"/>
              <a:ext cx="245097" cy="245097"/>
            </a:xfrm>
            <a:prstGeom prst="ellipse">
              <a:avLst/>
            </a:prstGeom>
            <a:solidFill>
              <a:srgbClr val="BF6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30739" y="1898435"/>
              <a:ext cx="23605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2" panose="00000500000000000000" pitchFamily="50" charset="0"/>
                </a:rPr>
                <a:t>"High Volume" Fusion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870499" y="5424315"/>
            <a:ext cx="2116605" cy="369332"/>
          </a:xfrm>
          <a:prstGeom prst="rect">
            <a:avLst/>
          </a:prstGeom>
          <a:solidFill>
            <a:schemeClr val="bg1"/>
          </a:solidFill>
          <a:ln>
            <a:solidFill>
              <a:srgbClr val="BF635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"High Field" Fusion</a:t>
            </a:r>
            <a:endParaRPr lang="en-US" dirty="0">
              <a:latin typeface="LM Roman 12" panose="00000500000000000000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14054" y="2379229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LM Roman 12" panose="00000500000000000000" pitchFamily="50" charset="0"/>
              </a:rPr>
              <a:t>ignition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LM Roman 12" panose="00000500000000000000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23536" y="766316"/>
            <a:ext cx="198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4B4B"/>
                </a:solidFill>
                <a:latin typeface="LM Roman 10" panose="00000500000000000000" pitchFamily="50" charset="0"/>
              </a:rPr>
              <a:t>Lines of constant </a:t>
            </a:r>
            <a:endParaRPr lang="en-US" dirty="0">
              <a:solidFill>
                <a:srgbClr val="4F4B4B"/>
              </a:solidFill>
              <a:latin typeface="LM Roman 10" panose="00000500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447641" y="5063402"/>
                <a:ext cx="85632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89AD27"/>
                    </a:solidFill>
                    <a:latin typeface="LM Roman 10" panose="00000500000000000000" pitchFamily="50" charset="0"/>
                  </a:rPr>
                  <a:t>Q=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89AD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de-DE" b="1" dirty="0" smtClean="0">
                  <a:solidFill>
                    <a:srgbClr val="89AD27"/>
                  </a:solidFill>
                  <a:latin typeface="LM Roman 10" panose="00000500000000000000" pitchFamily="50" charset="0"/>
                  <a:ea typeface="Cambria Math" panose="02040503050406030204" pitchFamily="18" charset="0"/>
                </a:endParaRPr>
              </a:p>
              <a:p>
                <a:r>
                  <a:rPr lang="en-US" b="1" dirty="0" smtClean="0">
                    <a:solidFill>
                      <a:srgbClr val="E19C24"/>
                    </a:solidFill>
                    <a:latin typeface="LM Roman 10" panose="00000500000000000000" pitchFamily="50" charset="0"/>
                  </a:rPr>
                  <a:t>Q=10</a:t>
                </a:r>
              </a:p>
              <a:p>
                <a:r>
                  <a:rPr lang="en-US" b="1" dirty="0" smtClean="0">
                    <a:solidFill>
                      <a:srgbClr val="567AB1"/>
                    </a:solidFill>
                    <a:latin typeface="LM Roman 10" panose="00000500000000000000" pitchFamily="50" charset="0"/>
                  </a:rPr>
                  <a:t>Q=1</a:t>
                </a:r>
                <a:endParaRPr lang="en-US" b="1" dirty="0">
                  <a:solidFill>
                    <a:srgbClr val="567AB1"/>
                  </a:solidFill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641" y="5063402"/>
                <a:ext cx="856325" cy="923330"/>
              </a:xfrm>
              <a:prstGeom prst="rect">
                <a:avLst/>
              </a:prstGeom>
              <a:blipFill>
                <a:blip r:embed="rId16"/>
                <a:stretch>
                  <a:fillRect l="-6429" t="-3974" r="-6429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-77616" y="1705123"/>
            <a:ext cx="1800259" cy="1030724"/>
            <a:chOff x="-57747" y="1779406"/>
            <a:chExt cx="1800259" cy="1030724"/>
          </a:xfrm>
        </p:grpSpPr>
        <p:sp>
          <p:nvSpPr>
            <p:cNvPr id="36" name="Oval 35"/>
            <p:cNvSpPr/>
            <p:nvPr/>
          </p:nvSpPr>
          <p:spPr>
            <a:xfrm>
              <a:off x="1145309" y="1779406"/>
              <a:ext cx="597203" cy="675582"/>
            </a:xfrm>
            <a:prstGeom prst="ellipse">
              <a:avLst/>
            </a:prstGeom>
            <a:noFill/>
            <a:ln w="38100"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57747" y="2471576"/>
              <a:ext cx="17533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BF635C"/>
                  </a:solidFill>
                  <a:latin typeface="LM Roman 12" panose="00000500000000000000" pitchFamily="50" charset="0"/>
                </a:rPr>
                <a:t>Confinement Loss</a:t>
              </a:r>
              <a:endParaRPr lang="en-US" sz="1600" dirty="0">
                <a:solidFill>
                  <a:srgbClr val="BF635C"/>
                </a:solidFill>
                <a:latin typeface="LM Roman 12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0463" y="1692780"/>
            <a:ext cx="1571264" cy="1338590"/>
            <a:chOff x="1314874" y="1773017"/>
            <a:chExt cx="1571264" cy="1338590"/>
          </a:xfrm>
        </p:grpSpPr>
        <p:sp>
          <p:nvSpPr>
            <p:cNvPr id="39" name="Oval 38"/>
            <p:cNvSpPr/>
            <p:nvPr/>
          </p:nvSpPr>
          <p:spPr>
            <a:xfrm>
              <a:off x="1757024" y="1773017"/>
              <a:ext cx="730905" cy="709226"/>
            </a:xfrm>
            <a:prstGeom prst="ellipse">
              <a:avLst/>
            </a:prstGeom>
            <a:noFill/>
            <a:ln w="38100">
              <a:solidFill>
                <a:srgbClr val="326C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14874" y="2773053"/>
              <a:ext cx="15712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326CB3"/>
                  </a:solidFill>
                  <a:latin typeface="LM Roman 12" panose="00000500000000000000" pitchFamily="50" charset="0"/>
                </a:rPr>
                <a:t>Bremsstrahlung</a:t>
              </a:r>
              <a:endParaRPr lang="en-US" sz="1600" dirty="0">
                <a:solidFill>
                  <a:srgbClr val="326CB3"/>
                </a:solidFill>
                <a:latin typeface="LM Roman 12" panose="00000500000000000000" pitchFamily="50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57954" y="1704234"/>
            <a:ext cx="1260995" cy="1057857"/>
            <a:chOff x="2657966" y="1757606"/>
            <a:chExt cx="1515992" cy="1057857"/>
          </a:xfrm>
        </p:grpSpPr>
        <p:sp>
          <p:nvSpPr>
            <p:cNvPr id="42" name="Oval 41"/>
            <p:cNvSpPr/>
            <p:nvPr/>
          </p:nvSpPr>
          <p:spPr>
            <a:xfrm>
              <a:off x="2785237" y="1757606"/>
              <a:ext cx="1070455" cy="709226"/>
            </a:xfrm>
            <a:prstGeom prst="ellipse">
              <a:avLst/>
            </a:prstGeom>
            <a:noFill/>
            <a:ln w="38100">
              <a:solidFill>
                <a:srgbClr val="E19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57966" y="2476909"/>
              <a:ext cx="15159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E19C24"/>
                  </a:solidFill>
                  <a:latin typeface="LM Roman 12" panose="00000500000000000000" pitchFamily="50" charset="0"/>
                </a:rPr>
                <a:t>Fusion Heating</a:t>
              </a:r>
              <a:endParaRPr lang="en-US" sz="1600" dirty="0">
                <a:solidFill>
                  <a:srgbClr val="E19C24"/>
                </a:solidFill>
                <a:latin typeface="LM Roman 12" panose="00000500000000000000" pitchFamily="50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697555" y="1709833"/>
            <a:ext cx="1360565" cy="1384233"/>
            <a:chOff x="3874038" y="1762350"/>
            <a:chExt cx="1360565" cy="1384233"/>
          </a:xfrm>
        </p:grpSpPr>
        <p:sp>
          <p:nvSpPr>
            <p:cNvPr id="43" name="Oval 42"/>
            <p:cNvSpPr/>
            <p:nvPr/>
          </p:nvSpPr>
          <p:spPr>
            <a:xfrm>
              <a:off x="3984156" y="1762350"/>
              <a:ext cx="535110" cy="70922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74038" y="2808029"/>
              <a:ext cx="13605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B0F0"/>
                  </a:solidFill>
                  <a:latin typeface="LM Roman 12" panose="00000500000000000000" pitchFamily="50" charset="0"/>
                </a:rPr>
                <a:t>Aux. Heating</a:t>
              </a:r>
              <a:endParaRPr lang="en-US" sz="1600" dirty="0">
                <a:solidFill>
                  <a:srgbClr val="00B0F0"/>
                </a:solidFill>
                <a:latin typeface="LM Roman 12" panose="00000500000000000000" pitchFamily="50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 Placeholder 2"/>
              <p:cNvSpPr txBox="1">
                <a:spLocks/>
              </p:cNvSpPr>
              <p:nvPr/>
            </p:nvSpPr>
            <p:spPr>
              <a:xfrm rot="2205490">
                <a:off x="8192362" y="3855781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=2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205490">
                <a:off x="8192362" y="3855781"/>
                <a:ext cx="2483912" cy="4556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 Placeholder 2"/>
              <p:cNvSpPr txBox="1">
                <a:spLocks/>
              </p:cNvSpPr>
              <p:nvPr/>
            </p:nvSpPr>
            <p:spPr>
              <a:xfrm rot="2076009">
                <a:off x="7660074" y="4290893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=1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6009">
                <a:off x="7660074" y="4290893"/>
                <a:ext cx="2483912" cy="4556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Placeholder 2"/>
              <p:cNvSpPr txBox="1">
                <a:spLocks/>
              </p:cNvSpPr>
              <p:nvPr/>
            </p:nvSpPr>
            <p:spPr>
              <a:xfrm rot="2047668">
                <a:off x="7312573" y="4626190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=500 MW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7668">
                <a:off x="7312573" y="4626190"/>
                <a:ext cx="2483912" cy="4556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 rot="1321613">
            <a:off x="5453228" y="3445816"/>
            <a:ext cx="566849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LM Roman 12" panose="00000500000000000000" pitchFamily="50" charset="0"/>
              </a:rPr>
              <a:t>An involved systems problem!</a:t>
            </a:r>
            <a:endParaRPr lang="en-US" sz="2800" b="1" dirty="0">
              <a:latin typeface="LM Roman 12" panose="00000500000000000000" pitchFamily="50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438888" y="646824"/>
            <a:ext cx="1096306" cy="551608"/>
            <a:chOff x="9438888" y="646824"/>
            <a:chExt cx="1096306" cy="55160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0"/>
            <a:srcRect l="33451" t="50682" r="27326" b="798"/>
            <a:stretch/>
          </p:blipFill>
          <p:spPr>
            <a:xfrm>
              <a:off x="9438888" y="703531"/>
              <a:ext cx="1009883" cy="494901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9840034" y="646824"/>
              <a:ext cx="695160" cy="2837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/>
            <a:srcRect l="52586" t="19903" r="26776" b="31270"/>
            <a:stretch/>
          </p:blipFill>
          <p:spPr>
            <a:xfrm>
              <a:off x="9960573" y="678202"/>
              <a:ext cx="468249" cy="245893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753328" y="4698546"/>
            <a:ext cx="3003035" cy="1618970"/>
            <a:chOff x="3753328" y="4698546"/>
            <a:chExt cx="3003035" cy="1618970"/>
          </a:xfrm>
        </p:grpSpPr>
        <p:grpSp>
          <p:nvGrpSpPr>
            <p:cNvPr id="23" name="Group 22"/>
            <p:cNvGrpSpPr/>
            <p:nvPr/>
          </p:nvGrpSpPr>
          <p:grpSpPr>
            <a:xfrm>
              <a:off x="3753328" y="4698546"/>
              <a:ext cx="2400239" cy="1595010"/>
              <a:chOff x="3797392" y="4658407"/>
              <a:chExt cx="2400239" cy="1595010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7392" y="4734328"/>
                <a:ext cx="2277210" cy="1519089"/>
              </a:xfrm>
              <a:prstGeom prst="rect">
                <a:avLst/>
              </a:prstGeom>
              <a:ln>
                <a:solidFill>
                  <a:srgbClr val="4F4B4B"/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4106212" y="4658407"/>
                <a:ext cx="20914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LM Roman 12" panose="00000500000000000000" pitchFamily="50" charset="0"/>
                  </a:rPr>
                  <a:t>High field magnets</a:t>
                </a:r>
                <a:endParaRPr lang="en-US" dirty="0">
                  <a:solidFill>
                    <a:schemeClr val="bg1"/>
                  </a:solidFill>
                  <a:latin typeface="LM Roman 12" panose="00000500000000000000" pitchFamily="50" charset="0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3758750" y="6102072"/>
              <a:ext cx="29976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bg2">
                      <a:lumMod val="75000"/>
                    </a:schemeClr>
                  </a:solidFill>
                </a:rPr>
                <a:t>Commonwealth Fusion Systems (2021</a:t>
              </a:r>
              <a:endParaRPr lang="en-US" sz="8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0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1" grpId="1"/>
      <p:bldP spid="12" grpId="0"/>
      <p:bldP spid="12" grpId="1"/>
      <p:bldP spid="13" grpId="0"/>
      <p:bldP spid="13" grpId="1"/>
      <p:bldP spid="24" grpId="0" animBg="1"/>
      <p:bldP spid="31" grpId="0" animBg="1"/>
      <p:bldP spid="46" grpId="0"/>
      <p:bldP spid="47" grpId="0"/>
      <p:bldP spid="48" grpId="0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8452" y="845179"/>
            <a:ext cx="4138165" cy="5760101"/>
          </a:xfrm>
        </p:spPr>
        <p:txBody>
          <a:bodyPr/>
          <a:lstStyle/>
          <a:p>
            <a:r>
              <a:rPr lang="en-US" sz="1600" dirty="0" smtClean="0"/>
              <a:t>Coils</a:t>
            </a:r>
          </a:p>
          <a:p>
            <a:pPr lvl="1"/>
            <a:r>
              <a:rPr lang="en-US" sz="1600" dirty="0" smtClean="0"/>
              <a:t>Super-conductor properties</a:t>
            </a:r>
          </a:p>
          <a:p>
            <a:pPr lvl="1"/>
            <a:r>
              <a:rPr lang="en-US" sz="1600" dirty="0" smtClean="0"/>
              <a:t>Insulation</a:t>
            </a:r>
          </a:p>
          <a:p>
            <a:pPr lvl="1"/>
            <a:r>
              <a:rPr lang="en-US" sz="1600" dirty="0" smtClean="0"/>
              <a:t>Coolant</a:t>
            </a:r>
          </a:p>
          <a:p>
            <a:pPr lvl="1"/>
            <a:r>
              <a:rPr lang="en-US" sz="1600" dirty="0" smtClean="0"/>
              <a:t>Stresses</a:t>
            </a:r>
          </a:p>
          <a:p>
            <a:r>
              <a:rPr lang="en-US" sz="1600" dirty="0" smtClean="0"/>
              <a:t>Blanket</a:t>
            </a:r>
          </a:p>
          <a:p>
            <a:pPr lvl="1"/>
            <a:r>
              <a:rPr lang="en-US" sz="1600" dirty="0" smtClean="0"/>
              <a:t>Neutron loads</a:t>
            </a:r>
          </a:p>
          <a:p>
            <a:pPr lvl="1"/>
            <a:r>
              <a:rPr lang="en-US" sz="1600" dirty="0" smtClean="0"/>
              <a:t>Tritium breeding ratio</a:t>
            </a:r>
          </a:p>
          <a:p>
            <a:r>
              <a:rPr lang="en-US" sz="1600" dirty="0" smtClean="0"/>
              <a:t>First Wall</a:t>
            </a:r>
          </a:p>
          <a:p>
            <a:pPr lvl="1"/>
            <a:r>
              <a:rPr lang="en-US" sz="1600" dirty="0" smtClean="0"/>
              <a:t>Thermal loads (neutrons, alphas, fast neutrals, gammas)</a:t>
            </a:r>
          </a:p>
          <a:p>
            <a:pPr lvl="1"/>
            <a:r>
              <a:rPr lang="en-US" sz="1600" dirty="0" smtClean="0"/>
              <a:t>Sputtering</a:t>
            </a:r>
          </a:p>
          <a:p>
            <a:r>
              <a:rPr lang="en-US" sz="1600" dirty="0" err="1" smtClean="0"/>
              <a:t>Divertor</a:t>
            </a:r>
            <a:endParaRPr lang="en-US" sz="1600" dirty="0" smtClean="0"/>
          </a:p>
          <a:p>
            <a:pPr lvl="1"/>
            <a:r>
              <a:rPr lang="en-US" sz="1600" dirty="0" smtClean="0"/>
              <a:t>Thermal loads</a:t>
            </a:r>
          </a:p>
          <a:p>
            <a:r>
              <a:rPr lang="en-US" sz="1800" dirty="0" smtClean="0"/>
              <a:t>Support structure</a:t>
            </a:r>
          </a:p>
          <a:p>
            <a:pPr lvl="1"/>
            <a:r>
              <a:rPr lang="en-US" sz="1600" dirty="0" smtClean="0"/>
              <a:t>Stresses, ports</a:t>
            </a:r>
          </a:p>
          <a:p>
            <a:r>
              <a:rPr lang="en-US" sz="1600" dirty="0" smtClean="0"/>
              <a:t>Heating</a:t>
            </a:r>
            <a:endParaRPr lang="en-US" sz="1600" dirty="0"/>
          </a:p>
          <a:p>
            <a:r>
              <a:rPr lang="en-US" sz="1600" dirty="0" smtClean="0"/>
              <a:t>other reactor components (turbines, tritium handling, vacuum pumps,…)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Fusion Reactor – Key Technological Entities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398"/>
          <a:stretch/>
        </p:blipFill>
        <p:spPr>
          <a:xfrm>
            <a:off x="4973082" y="1518174"/>
            <a:ext cx="7036666" cy="4356334"/>
          </a:xfrm>
          <a:prstGeom prst="rect">
            <a:avLst/>
          </a:prstGeom>
          <a:ln>
            <a:solidFill>
              <a:srgbClr val="4F4B4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/>
          <p:cNvSpPr txBox="1"/>
          <p:nvPr/>
        </p:nvSpPr>
        <p:spPr>
          <a:xfrm>
            <a:off x="10997163" y="5597509"/>
            <a:ext cx="1012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IPP, Karin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Hirl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066" y="1062552"/>
            <a:ext cx="7174842" cy="554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0"/>
          <p:cNvSpPr txBox="1"/>
          <p:nvPr/>
        </p:nvSpPr>
        <p:spPr>
          <a:xfrm>
            <a:off x="341744" y="1747123"/>
            <a:ext cx="45293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Comprehensive</a:t>
            </a:r>
            <a:r>
              <a:rPr lang="en-GB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models of an entire fusion power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latin typeface="LM Roman 12" panose="00000500000000000000" pitchFamily="50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Multidisciplinary</a:t>
            </a:r>
            <a:r>
              <a:rPr lang="en-GB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(physics, engineering, economics)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 smtClean="0">
              <a:latin typeface="LM Roman 12" panose="00000500000000000000" pitchFamily="50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Fast</a:t>
            </a:r>
            <a:r>
              <a:rPr lang="en-GB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(design space exploration)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>
              <a:latin typeface="LM Roman 12" panose="00000500000000000000" pitchFamily="50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Modular</a:t>
            </a:r>
            <a:r>
              <a:rPr lang="en-GB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(easily adoptable to new developments)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0983" y="0"/>
            <a:ext cx="10463920" cy="640303"/>
          </a:xfrm>
        </p:spPr>
        <p:txBody>
          <a:bodyPr/>
          <a:lstStyle/>
          <a:p>
            <a:r>
              <a:rPr lang="en-US" b="0" dirty="0" smtClean="0"/>
              <a:t>A systematic way: Systems Codes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6697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EF</Template>
  <TotalTime>0</TotalTime>
  <Words>1432</Words>
  <Application>Microsoft Office PowerPoint</Application>
  <PresentationFormat>Widescreen</PresentationFormat>
  <Paragraphs>291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Cambria Math</vt:lpstr>
      <vt:lpstr>cmr12</vt:lpstr>
      <vt:lpstr>Inherited</vt:lpstr>
      <vt:lpstr>LM Roman 10</vt:lpstr>
      <vt:lpstr>LM Roman 12</vt:lpstr>
      <vt:lpstr>PMingLiU</vt:lpstr>
      <vt:lpstr>Office</vt:lpstr>
      <vt:lpstr>PowerPoint Presentation</vt:lpstr>
      <vt:lpstr>Motivation for Fusion Energy</vt:lpstr>
      <vt:lpstr>Fusion – the D-T fuel cycle</vt:lpstr>
      <vt:lpstr>Fusion – Confinement Concepts</vt:lpstr>
      <vt:lpstr>Stellarators and Tokamaks</vt:lpstr>
      <vt:lpstr>Stellarators and Tokamaks: Realised Experiments</vt:lpstr>
      <vt:lpstr>Extrapolating to a Reactor Plant (on the back of an envelope)</vt:lpstr>
      <vt:lpstr>Fusion Reactor – Key Technological Entities</vt:lpstr>
      <vt:lpstr>A systematic way: Systems Codes</vt:lpstr>
      <vt:lpstr>A systematic way: Systems Codes - Continued</vt:lpstr>
      <vt:lpstr>PowerPoint Presentation</vt:lpstr>
      <vt:lpstr>Technological Constraints in Coils: Critical Current Density</vt:lpstr>
      <vt:lpstr>Technological Constraints in Coils: Quench protection</vt:lpstr>
      <vt:lpstr>Other constraints in a fusion power plant</vt:lpstr>
      <vt:lpstr>Application: HSR-5 – Extrapolating the W7-X line with a systems code</vt:lpstr>
      <vt:lpstr>Application: Compact QA-Stellarators (Conceptional)</vt:lpstr>
      <vt:lpstr>Cost Models</vt:lpstr>
      <vt:lpstr>Summary &amp; Conclusion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Generalization of the systems code PROCESS to stellarators: Including technological constraints in stellarator design</dc:title>
  <dc:creator>Jorrit Lion</dc:creator>
  <cp:lastModifiedBy>Jorrit Lion</cp:lastModifiedBy>
  <cp:revision>556</cp:revision>
  <dcterms:created xsi:type="dcterms:W3CDTF">2022-01-06T10:58:39Z</dcterms:created>
  <dcterms:modified xsi:type="dcterms:W3CDTF">2022-03-18T11:32:14Z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