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6"/>
  </p:notesMasterIdLst>
  <p:sldIdLst>
    <p:sldId id="257" r:id="rId2"/>
    <p:sldId id="368" r:id="rId3"/>
    <p:sldId id="416" r:id="rId4"/>
    <p:sldId id="397" r:id="rId5"/>
    <p:sldId id="448" r:id="rId6"/>
    <p:sldId id="453" r:id="rId7"/>
    <p:sldId id="472" r:id="rId8"/>
    <p:sldId id="490" r:id="rId9"/>
    <p:sldId id="477" r:id="rId10"/>
    <p:sldId id="425" r:id="rId11"/>
    <p:sldId id="451" r:id="rId12"/>
    <p:sldId id="427" r:id="rId13"/>
    <p:sldId id="468" r:id="rId14"/>
    <p:sldId id="421" r:id="rId15"/>
    <p:sldId id="456" r:id="rId16"/>
    <p:sldId id="457" r:id="rId17"/>
    <p:sldId id="429" r:id="rId18"/>
    <p:sldId id="426" r:id="rId19"/>
    <p:sldId id="489" r:id="rId20"/>
    <p:sldId id="431" r:id="rId21"/>
    <p:sldId id="488" r:id="rId22"/>
    <p:sldId id="432" r:id="rId23"/>
    <p:sldId id="435" r:id="rId24"/>
    <p:sldId id="460"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006" autoAdjust="0"/>
    <p:restoredTop sz="94699" autoAdjust="0"/>
  </p:normalViewPr>
  <p:slideViewPr>
    <p:cSldViewPr snapToGrid="0">
      <p:cViewPr varScale="1">
        <p:scale>
          <a:sx n="59" d="100"/>
          <a:sy n="59" d="100"/>
        </p:scale>
        <p:origin x="811" y="53"/>
      </p:cViewPr>
      <p:guideLst/>
    </p:cSldViewPr>
  </p:slideViewPr>
  <p:notesTextViewPr>
    <p:cViewPr>
      <p:scale>
        <a:sx n="1" d="1"/>
        <a:sy n="1" d="1"/>
      </p:scale>
      <p:origin x="0" y="0"/>
    </p:cViewPr>
  </p:notesTextViewPr>
  <p:sorterViewPr>
    <p:cViewPr varScale="1">
      <p:scale>
        <a:sx n="100" d="100"/>
        <a:sy n="100" d="100"/>
      </p:scale>
      <p:origin x="0" y="-1194"/>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2DBF0B0-99BC-43D0-B673-91E563E4A66E}" type="datetimeFigureOut">
              <a:rPr lang="en-US" smtClean="0"/>
              <a:t>3/17/2023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128FF1A-18C7-4B0F-B1E7-F8C816F0D46D}" type="slidenum">
              <a:rPr lang="en-US" smtClean="0"/>
              <a:t>‹Nr.›</a:t>
            </a:fld>
            <a:endParaRPr lang="en-US"/>
          </a:p>
        </p:txBody>
      </p:sp>
    </p:spTree>
    <p:extLst>
      <p:ext uri="{BB962C8B-B14F-4D97-AF65-F5344CB8AC3E}">
        <p14:creationId xmlns:p14="http://schemas.microsoft.com/office/powerpoint/2010/main" val="15084921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F769B7D9-ABBA-4BC5-A33B-BDEA7C7E3D95}" type="datetimeFigureOut">
              <a:rPr lang="en-US" smtClean="0"/>
              <a:t>3/17/2023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3983CF-79D4-457F-AD5B-C3A9F9B5DD04}" type="slidenum">
              <a:rPr lang="en-US" smtClean="0"/>
              <a:t>‹Nr.›</a:t>
            </a:fld>
            <a:endParaRPr lang="en-US"/>
          </a:p>
        </p:txBody>
      </p:sp>
    </p:spTree>
    <p:extLst>
      <p:ext uri="{BB962C8B-B14F-4D97-AF65-F5344CB8AC3E}">
        <p14:creationId xmlns:p14="http://schemas.microsoft.com/office/powerpoint/2010/main" val="40539854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769B7D9-ABBA-4BC5-A33B-BDEA7C7E3D95}" type="datetimeFigureOut">
              <a:rPr lang="en-US" smtClean="0"/>
              <a:t>3/17/2023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3983CF-79D4-457F-AD5B-C3A9F9B5DD04}" type="slidenum">
              <a:rPr lang="en-US" smtClean="0"/>
              <a:t>‹Nr.›</a:t>
            </a:fld>
            <a:endParaRPr lang="en-US"/>
          </a:p>
        </p:txBody>
      </p:sp>
    </p:spTree>
    <p:extLst>
      <p:ext uri="{BB962C8B-B14F-4D97-AF65-F5344CB8AC3E}">
        <p14:creationId xmlns:p14="http://schemas.microsoft.com/office/powerpoint/2010/main" val="28475388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769B7D9-ABBA-4BC5-A33B-BDEA7C7E3D95}" type="datetimeFigureOut">
              <a:rPr lang="en-US" smtClean="0"/>
              <a:t>3/17/2023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3983CF-79D4-457F-AD5B-C3A9F9B5DD04}" type="slidenum">
              <a:rPr lang="en-US" smtClean="0"/>
              <a:t>‹Nr.›</a:t>
            </a:fld>
            <a:endParaRPr lang="en-US"/>
          </a:p>
        </p:txBody>
      </p:sp>
    </p:spTree>
    <p:extLst>
      <p:ext uri="{BB962C8B-B14F-4D97-AF65-F5344CB8AC3E}">
        <p14:creationId xmlns:p14="http://schemas.microsoft.com/office/powerpoint/2010/main" val="27494840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769B7D9-ABBA-4BC5-A33B-BDEA7C7E3D95}" type="datetimeFigureOut">
              <a:rPr lang="en-US" smtClean="0"/>
              <a:t>3/17/2023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3983CF-79D4-457F-AD5B-C3A9F9B5DD04}" type="slidenum">
              <a:rPr lang="en-US" smtClean="0"/>
              <a:t>‹Nr.›</a:t>
            </a:fld>
            <a:endParaRPr lang="en-US"/>
          </a:p>
        </p:txBody>
      </p:sp>
    </p:spTree>
    <p:extLst>
      <p:ext uri="{BB962C8B-B14F-4D97-AF65-F5344CB8AC3E}">
        <p14:creationId xmlns:p14="http://schemas.microsoft.com/office/powerpoint/2010/main" val="42866120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769B7D9-ABBA-4BC5-A33B-BDEA7C7E3D95}" type="datetimeFigureOut">
              <a:rPr lang="en-US" smtClean="0"/>
              <a:t>3/17/2023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3983CF-79D4-457F-AD5B-C3A9F9B5DD04}" type="slidenum">
              <a:rPr lang="en-US" smtClean="0"/>
              <a:t>‹Nr.›</a:t>
            </a:fld>
            <a:endParaRPr lang="en-US"/>
          </a:p>
        </p:txBody>
      </p:sp>
    </p:spTree>
    <p:extLst>
      <p:ext uri="{BB962C8B-B14F-4D97-AF65-F5344CB8AC3E}">
        <p14:creationId xmlns:p14="http://schemas.microsoft.com/office/powerpoint/2010/main" val="28298875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769B7D9-ABBA-4BC5-A33B-BDEA7C7E3D95}" type="datetimeFigureOut">
              <a:rPr lang="en-US" smtClean="0"/>
              <a:t>3/17/2023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A3983CF-79D4-457F-AD5B-C3A9F9B5DD04}" type="slidenum">
              <a:rPr lang="en-US" smtClean="0"/>
              <a:t>‹Nr.›</a:t>
            </a:fld>
            <a:endParaRPr lang="en-US"/>
          </a:p>
        </p:txBody>
      </p:sp>
    </p:spTree>
    <p:extLst>
      <p:ext uri="{BB962C8B-B14F-4D97-AF65-F5344CB8AC3E}">
        <p14:creationId xmlns:p14="http://schemas.microsoft.com/office/powerpoint/2010/main" val="31092529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769B7D9-ABBA-4BC5-A33B-BDEA7C7E3D95}" type="datetimeFigureOut">
              <a:rPr lang="en-US" smtClean="0"/>
              <a:t>3/17/2023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A3983CF-79D4-457F-AD5B-C3A9F9B5DD04}" type="slidenum">
              <a:rPr lang="en-US" smtClean="0"/>
              <a:t>‹Nr.›</a:t>
            </a:fld>
            <a:endParaRPr lang="en-US"/>
          </a:p>
        </p:txBody>
      </p:sp>
    </p:spTree>
    <p:extLst>
      <p:ext uri="{BB962C8B-B14F-4D97-AF65-F5344CB8AC3E}">
        <p14:creationId xmlns:p14="http://schemas.microsoft.com/office/powerpoint/2010/main" val="39755709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769B7D9-ABBA-4BC5-A33B-BDEA7C7E3D95}" type="datetimeFigureOut">
              <a:rPr lang="en-US" smtClean="0"/>
              <a:t>3/17/2023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A3983CF-79D4-457F-AD5B-C3A9F9B5DD04}" type="slidenum">
              <a:rPr lang="en-US" smtClean="0"/>
              <a:t>‹Nr.›</a:t>
            </a:fld>
            <a:endParaRPr lang="en-US"/>
          </a:p>
        </p:txBody>
      </p:sp>
    </p:spTree>
    <p:extLst>
      <p:ext uri="{BB962C8B-B14F-4D97-AF65-F5344CB8AC3E}">
        <p14:creationId xmlns:p14="http://schemas.microsoft.com/office/powerpoint/2010/main" val="21558905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769B7D9-ABBA-4BC5-A33B-BDEA7C7E3D95}" type="datetimeFigureOut">
              <a:rPr lang="en-US" smtClean="0"/>
              <a:t>3/17/2023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A3983CF-79D4-457F-AD5B-C3A9F9B5DD04}" type="slidenum">
              <a:rPr lang="en-US" smtClean="0"/>
              <a:t>‹Nr.›</a:t>
            </a:fld>
            <a:endParaRPr lang="en-US"/>
          </a:p>
        </p:txBody>
      </p:sp>
    </p:spTree>
    <p:extLst>
      <p:ext uri="{BB962C8B-B14F-4D97-AF65-F5344CB8AC3E}">
        <p14:creationId xmlns:p14="http://schemas.microsoft.com/office/powerpoint/2010/main" val="4568153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769B7D9-ABBA-4BC5-A33B-BDEA7C7E3D95}" type="datetimeFigureOut">
              <a:rPr lang="en-US" smtClean="0"/>
              <a:t>3/17/2023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A3983CF-79D4-457F-AD5B-C3A9F9B5DD04}" type="slidenum">
              <a:rPr lang="en-US" smtClean="0"/>
              <a:t>‹Nr.›</a:t>
            </a:fld>
            <a:endParaRPr lang="en-US"/>
          </a:p>
        </p:txBody>
      </p:sp>
    </p:spTree>
    <p:extLst>
      <p:ext uri="{BB962C8B-B14F-4D97-AF65-F5344CB8AC3E}">
        <p14:creationId xmlns:p14="http://schemas.microsoft.com/office/powerpoint/2010/main" val="20853027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769B7D9-ABBA-4BC5-A33B-BDEA7C7E3D95}" type="datetimeFigureOut">
              <a:rPr lang="en-US" smtClean="0"/>
              <a:t>3/17/2023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A3983CF-79D4-457F-AD5B-C3A9F9B5DD04}" type="slidenum">
              <a:rPr lang="en-US" smtClean="0"/>
              <a:t>‹Nr.›</a:t>
            </a:fld>
            <a:endParaRPr lang="en-US"/>
          </a:p>
        </p:txBody>
      </p:sp>
    </p:spTree>
    <p:extLst>
      <p:ext uri="{BB962C8B-B14F-4D97-AF65-F5344CB8AC3E}">
        <p14:creationId xmlns:p14="http://schemas.microsoft.com/office/powerpoint/2010/main" val="31009567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769B7D9-ABBA-4BC5-A33B-BDEA7C7E3D95}" type="datetimeFigureOut">
              <a:rPr lang="en-US" smtClean="0"/>
              <a:t>3/17/2023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A3983CF-79D4-457F-AD5B-C3A9F9B5DD04}" type="slidenum">
              <a:rPr lang="en-US" smtClean="0"/>
              <a:t>‹Nr.›</a:t>
            </a:fld>
            <a:endParaRPr lang="en-US"/>
          </a:p>
        </p:txBody>
      </p:sp>
    </p:spTree>
    <p:extLst>
      <p:ext uri="{BB962C8B-B14F-4D97-AF65-F5344CB8AC3E}">
        <p14:creationId xmlns:p14="http://schemas.microsoft.com/office/powerpoint/2010/main" val="370260472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hyperlink" Target="https://www.iee.fraunhofer.de/en/topics/stensea.html" TargetMode="External"/><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hyperlink" Target="https://www.hochtief-engineering.de/projekte/details/forschungsprojekt-stensea" TargetMode="External"/></Relationships>
</file>

<file path=ppt/slides/_rels/slide1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344400" cy="68580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308986" y="183991"/>
            <a:ext cx="11726428" cy="1815882"/>
          </a:xfrm>
          <a:prstGeom prst="rect">
            <a:avLst/>
          </a:prstGeom>
          <a:noFill/>
        </p:spPr>
        <p:txBody>
          <a:bodyPr wrap="square" rtlCol="0">
            <a:spAutoFit/>
          </a:bodyPr>
          <a:lstStyle/>
          <a:p>
            <a:pPr algn="ctr"/>
            <a:r>
              <a:rPr lang="de-DE" sz="2800" b="1" dirty="0">
                <a:solidFill>
                  <a:schemeClr val="bg1"/>
                </a:solidFill>
                <a:latin typeface="Times New Roman" panose="02020603050405020304" pitchFamily="18" charset="0"/>
                <a:cs typeface="Times New Roman" panose="02020603050405020304" pitchFamily="18" charset="0"/>
              </a:rPr>
              <a:t>Gigantisch große Hydrokavernenspeicher in Braunkohleabbaustätten </a:t>
            </a:r>
          </a:p>
          <a:p>
            <a:pPr algn="ctr"/>
            <a:r>
              <a:rPr lang="de-DE" sz="2800" b="1" dirty="0">
                <a:solidFill>
                  <a:schemeClr val="bg1"/>
                </a:solidFill>
                <a:latin typeface="Times New Roman" panose="02020603050405020304" pitchFamily="18" charset="0"/>
                <a:cs typeface="Times New Roman" panose="02020603050405020304" pitchFamily="18" charset="0"/>
              </a:rPr>
              <a:t>zur nahezu verlustfreien  Überbrückung </a:t>
            </a:r>
          </a:p>
          <a:p>
            <a:pPr algn="ctr"/>
            <a:r>
              <a:rPr lang="de-DE" sz="2800" b="1" dirty="0">
                <a:solidFill>
                  <a:schemeClr val="bg1"/>
                </a:solidFill>
                <a:latin typeface="Times New Roman" panose="02020603050405020304" pitchFamily="18" charset="0"/>
                <a:cs typeface="Times New Roman" panose="02020603050405020304" pitchFamily="18" charset="0"/>
              </a:rPr>
              <a:t>von </a:t>
            </a:r>
            <a:r>
              <a:rPr lang="de-DE" sz="2800" b="1" dirty="0" err="1">
                <a:solidFill>
                  <a:schemeClr val="bg1"/>
                </a:solidFill>
                <a:latin typeface="Times New Roman" panose="02020603050405020304" pitchFamily="18" charset="0"/>
                <a:cs typeface="Times New Roman" panose="02020603050405020304" pitchFamily="18" charset="0"/>
              </a:rPr>
              <a:t>Kurzzeitschankungen</a:t>
            </a:r>
            <a:r>
              <a:rPr lang="de-DE" sz="2800" b="1" dirty="0">
                <a:solidFill>
                  <a:schemeClr val="bg1"/>
                </a:solidFill>
                <a:latin typeface="Times New Roman" panose="02020603050405020304" pitchFamily="18" charset="0"/>
                <a:cs typeface="Times New Roman" panose="02020603050405020304" pitchFamily="18" charset="0"/>
              </a:rPr>
              <a:t> </a:t>
            </a:r>
          </a:p>
          <a:p>
            <a:pPr algn="ctr"/>
            <a:r>
              <a:rPr lang="de-DE" sz="2800" b="1" dirty="0">
                <a:solidFill>
                  <a:schemeClr val="bg1"/>
                </a:solidFill>
                <a:latin typeface="Times New Roman" panose="02020603050405020304" pitchFamily="18" charset="0"/>
                <a:cs typeface="Times New Roman" panose="02020603050405020304" pitchFamily="18" charset="0"/>
              </a:rPr>
              <a:t>in Energieerzeugung und Verbrauch</a:t>
            </a:r>
            <a:endParaRPr lang="en-US" sz="2800" b="1" dirty="0">
              <a:solidFill>
                <a:schemeClr val="bg1"/>
              </a:solidFill>
              <a:latin typeface="Times New Roman" panose="02020603050405020304" pitchFamily="18" charset="0"/>
              <a:cs typeface="Times New Roman" panose="02020603050405020304" pitchFamily="18" charset="0"/>
            </a:endParaRPr>
          </a:p>
        </p:txBody>
      </p:sp>
      <p:sp>
        <p:nvSpPr>
          <p:cNvPr id="4" name="TextBox 3"/>
          <p:cNvSpPr txBox="1"/>
          <p:nvPr/>
        </p:nvSpPr>
        <p:spPr>
          <a:xfrm>
            <a:off x="3032558" y="5527976"/>
            <a:ext cx="6008376" cy="738664"/>
          </a:xfrm>
          <a:prstGeom prst="rect">
            <a:avLst/>
          </a:prstGeom>
          <a:noFill/>
        </p:spPr>
        <p:txBody>
          <a:bodyPr wrap="none" rtlCol="0">
            <a:spAutoFit/>
          </a:bodyPr>
          <a:lstStyle/>
          <a:p>
            <a:pPr algn="ctr"/>
            <a:r>
              <a:rPr lang="de-DE" sz="1400" b="1" i="1" dirty="0">
                <a:solidFill>
                  <a:schemeClr val="bg1"/>
                </a:solidFill>
                <a:latin typeface="Times New Roman" panose="02020603050405020304" pitchFamily="18" charset="0"/>
                <a:cs typeface="Times New Roman" panose="02020603050405020304" pitchFamily="18" charset="0"/>
              </a:rPr>
              <a:t>Horst Schmidt-Böcking, Institut für Kernphysik, Goethe Universität Frankfurt</a:t>
            </a:r>
          </a:p>
          <a:p>
            <a:pPr algn="ctr"/>
            <a:r>
              <a:rPr lang="de-DE" sz="1400" b="1" i="1" dirty="0">
                <a:solidFill>
                  <a:schemeClr val="bg1"/>
                </a:solidFill>
                <a:latin typeface="Times New Roman" panose="02020603050405020304" pitchFamily="18" charset="0"/>
                <a:cs typeface="Times New Roman" panose="02020603050405020304" pitchFamily="18" charset="0"/>
              </a:rPr>
              <a:t>Gerhard Luther, Universität Saarbrücken</a:t>
            </a:r>
          </a:p>
          <a:p>
            <a:pPr algn="ctr"/>
            <a:r>
              <a:rPr lang="de-DE" sz="1400" b="1" i="1" dirty="0">
                <a:solidFill>
                  <a:schemeClr val="bg1"/>
                </a:solidFill>
                <a:latin typeface="Times New Roman" panose="02020603050405020304" pitchFamily="18" charset="0"/>
                <a:cs typeface="Times New Roman" panose="02020603050405020304" pitchFamily="18" charset="0"/>
              </a:rPr>
              <a:t>Joachim Schwister, Kerpen</a:t>
            </a:r>
          </a:p>
        </p:txBody>
      </p:sp>
      <p:sp>
        <p:nvSpPr>
          <p:cNvPr id="5" name="TextBox 4"/>
          <p:cNvSpPr txBox="1"/>
          <p:nvPr/>
        </p:nvSpPr>
        <p:spPr>
          <a:xfrm>
            <a:off x="2825418" y="2305081"/>
            <a:ext cx="5838457" cy="1323439"/>
          </a:xfrm>
          <a:prstGeom prst="rect">
            <a:avLst/>
          </a:prstGeom>
          <a:noFill/>
        </p:spPr>
        <p:txBody>
          <a:bodyPr wrap="none" rtlCol="0">
            <a:spAutoFit/>
          </a:bodyPr>
          <a:lstStyle/>
          <a:p>
            <a:pPr algn="ctr"/>
            <a:r>
              <a:rPr lang="de-DE" sz="2000" b="1" dirty="0">
                <a:solidFill>
                  <a:schemeClr val="bg1"/>
                </a:solidFill>
                <a:latin typeface="Times New Roman" panose="02020603050405020304" pitchFamily="18" charset="0"/>
                <a:cs typeface="Times New Roman" panose="02020603050405020304" pitchFamily="18" charset="0"/>
              </a:rPr>
              <a:t>Energiewende </a:t>
            </a:r>
            <a:r>
              <a:rPr lang="de-DE" sz="2000" b="1" dirty="0" err="1">
                <a:solidFill>
                  <a:schemeClr val="bg1"/>
                </a:solidFill>
                <a:latin typeface="Times New Roman" panose="02020603050405020304" pitchFamily="18" charset="0"/>
                <a:cs typeface="Times New Roman" panose="02020603050405020304" pitchFamily="18" charset="0"/>
              </a:rPr>
              <a:t>heisst</a:t>
            </a:r>
            <a:r>
              <a:rPr lang="de-DE" sz="2000" b="1" dirty="0">
                <a:solidFill>
                  <a:schemeClr val="bg1"/>
                </a:solidFill>
                <a:latin typeface="Times New Roman" panose="02020603050405020304" pitchFamily="18" charset="0"/>
                <a:cs typeface="Times New Roman" panose="02020603050405020304" pitchFamily="18" charset="0"/>
              </a:rPr>
              <a:t>:</a:t>
            </a:r>
          </a:p>
          <a:p>
            <a:pPr algn="ctr"/>
            <a:r>
              <a:rPr lang="de-DE" sz="2000" b="1" dirty="0">
                <a:solidFill>
                  <a:schemeClr val="bg1"/>
                </a:solidFill>
                <a:latin typeface="Times New Roman" panose="02020603050405020304" pitchFamily="18" charset="0"/>
                <a:cs typeface="Times New Roman" panose="02020603050405020304" pitchFamily="18" charset="0"/>
              </a:rPr>
              <a:t>Weg von fossilen Energiequellen</a:t>
            </a:r>
          </a:p>
          <a:p>
            <a:pPr algn="ctr"/>
            <a:r>
              <a:rPr lang="de-DE" sz="2000" b="1" dirty="0">
                <a:solidFill>
                  <a:schemeClr val="bg1"/>
                </a:solidFill>
                <a:latin typeface="Times New Roman" panose="02020603050405020304" pitchFamily="18" charset="0"/>
                <a:cs typeface="Times New Roman" panose="02020603050405020304" pitchFamily="18" charset="0"/>
              </a:rPr>
              <a:t>=&gt;</a:t>
            </a:r>
          </a:p>
          <a:p>
            <a:pPr algn="ctr"/>
            <a:r>
              <a:rPr lang="de-DE" sz="2000" b="1" dirty="0">
                <a:solidFill>
                  <a:schemeClr val="bg1"/>
                </a:solidFill>
                <a:latin typeface="Times New Roman" panose="02020603050405020304" pitchFamily="18" charset="0"/>
                <a:cs typeface="Times New Roman" panose="02020603050405020304" pitchFamily="18" charset="0"/>
              </a:rPr>
              <a:t>Energieerzeugung zu fast 100% aus  Sonnenenergie</a:t>
            </a:r>
          </a:p>
        </p:txBody>
      </p:sp>
      <p:sp>
        <p:nvSpPr>
          <p:cNvPr id="6" name="TextBox 5"/>
          <p:cNvSpPr txBox="1"/>
          <p:nvPr/>
        </p:nvSpPr>
        <p:spPr>
          <a:xfrm>
            <a:off x="2448360" y="3747426"/>
            <a:ext cx="6592574" cy="1323439"/>
          </a:xfrm>
          <a:prstGeom prst="rect">
            <a:avLst/>
          </a:prstGeom>
          <a:noFill/>
        </p:spPr>
        <p:txBody>
          <a:bodyPr wrap="none" rtlCol="0">
            <a:spAutoFit/>
          </a:bodyPr>
          <a:lstStyle/>
          <a:p>
            <a:pPr algn="ctr"/>
            <a:r>
              <a:rPr lang="de-DE" sz="2000" b="1" dirty="0">
                <a:solidFill>
                  <a:schemeClr val="bg1"/>
                </a:solidFill>
                <a:latin typeface="Times New Roman" panose="02020603050405020304" pitchFamily="18" charset="0"/>
                <a:cs typeface="Times New Roman" panose="02020603050405020304" pitchFamily="18" charset="0"/>
              </a:rPr>
              <a:t>Fundamentales Problem:</a:t>
            </a:r>
          </a:p>
          <a:p>
            <a:pPr algn="ctr"/>
            <a:r>
              <a:rPr lang="de-DE" sz="2000" b="1" dirty="0">
                <a:solidFill>
                  <a:srgbClr val="FFFF00"/>
                </a:solidFill>
                <a:latin typeface="Times New Roman" panose="02020603050405020304" pitchFamily="18" charset="0"/>
                <a:cs typeface="Times New Roman" panose="02020603050405020304" pitchFamily="18" charset="0"/>
              </a:rPr>
              <a:t>Erzeugung und Verbrauch passen zeitlich nicht zusammen</a:t>
            </a:r>
          </a:p>
          <a:p>
            <a:pPr algn="ctr"/>
            <a:r>
              <a:rPr lang="de-DE" sz="2000" b="1" dirty="0">
                <a:solidFill>
                  <a:srgbClr val="FFFF00"/>
                </a:solidFill>
                <a:latin typeface="Times New Roman" panose="02020603050405020304" pitchFamily="18" charset="0"/>
                <a:cs typeface="Times New Roman" panose="02020603050405020304" pitchFamily="18" charset="0"/>
              </a:rPr>
              <a:t>=&gt;</a:t>
            </a:r>
          </a:p>
          <a:p>
            <a:pPr algn="ctr"/>
            <a:r>
              <a:rPr lang="de-DE" sz="2000" b="1" dirty="0">
                <a:solidFill>
                  <a:srgbClr val="FFFF00"/>
                </a:solidFill>
                <a:latin typeface="Times New Roman" panose="02020603050405020304" pitchFamily="18" charset="0"/>
                <a:cs typeface="Times New Roman" panose="02020603050405020304" pitchFamily="18" charset="0"/>
              </a:rPr>
              <a:t>Ohne Speicher keine Realisierung der Energiewende </a:t>
            </a:r>
            <a:endParaRPr lang="en-US" sz="2000"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45823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252960" cy="68580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417194" y="203675"/>
            <a:ext cx="11650133" cy="707886"/>
          </a:xfrm>
          <a:prstGeom prst="rect">
            <a:avLst/>
          </a:prstGeom>
          <a:noFill/>
        </p:spPr>
        <p:txBody>
          <a:bodyPr wrap="square" rtlCol="0">
            <a:spAutoFit/>
          </a:bodyPr>
          <a:lstStyle/>
          <a:p>
            <a:pPr algn="ctr"/>
            <a:r>
              <a:rPr lang="de-DE" sz="2000" b="1" dirty="0">
                <a:solidFill>
                  <a:srgbClr val="FFFF00"/>
                </a:solidFill>
                <a:latin typeface="Times New Roman" panose="02020603050405020304" pitchFamily="18" charset="0"/>
                <a:cs typeface="Times New Roman" panose="02020603050405020304" pitchFamily="18" charset="0"/>
              </a:rPr>
              <a:t>Umwandlung in potentielle Energie im Gravitationsfeld der Erde</a:t>
            </a:r>
          </a:p>
          <a:p>
            <a:pPr algn="ctr"/>
            <a:r>
              <a:rPr lang="de-DE" sz="2000" b="1" dirty="0">
                <a:solidFill>
                  <a:srgbClr val="FFFF00"/>
                </a:solidFill>
                <a:latin typeface="Times New Roman" panose="02020603050405020304" pitchFamily="18" charset="0"/>
                <a:cs typeface="Times New Roman" panose="02020603050405020304" pitchFamily="18" charset="0"/>
              </a:rPr>
              <a:t>z.B. Wasserpumpspeicherkraftwerke </a:t>
            </a:r>
            <a:r>
              <a:rPr lang="de-DE" sz="2000" b="1" dirty="0" err="1">
                <a:solidFill>
                  <a:srgbClr val="FFFF00"/>
                </a:solidFill>
                <a:latin typeface="Times New Roman" panose="02020603050405020304" pitchFamily="18" charset="0"/>
                <a:cs typeface="Times New Roman" panose="02020603050405020304" pitchFamily="18" charset="0"/>
              </a:rPr>
              <a:t>WPSKW</a:t>
            </a:r>
            <a:endParaRPr lang="de-DE" sz="2000" b="1" dirty="0">
              <a:solidFill>
                <a:schemeClr val="bg1"/>
              </a:solidFill>
              <a:latin typeface="Times New Roman" panose="02020603050405020304" pitchFamily="18" charset="0"/>
              <a:cs typeface="Times New Roman" panose="02020603050405020304" pitchFamily="18" charset="0"/>
            </a:endParaRPr>
          </a:p>
        </p:txBody>
      </p:sp>
      <p:sp>
        <p:nvSpPr>
          <p:cNvPr id="8" name="TextBox 7"/>
          <p:cNvSpPr txBox="1"/>
          <p:nvPr/>
        </p:nvSpPr>
        <p:spPr>
          <a:xfrm>
            <a:off x="457835" y="1154722"/>
            <a:ext cx="5292725" cy="5324535"/>
          </a:xfrm>
          <a:prstGeom prst="rect">
            <a:avLst/>
          </a:prstGeom>
          <a:noFill/>
        </p:spPr>
        <p:txBody>
          <a:bodyPr wrap="square" rtlCol="0">
            <a:spAutoFit/>
          </a:bodyPr>
          <a:lstStyle/>
          <a:p>
            <a:pPr algn="ctr"/>
            <a:r>
              <a:rPr lang="de-DE" sz="2000" b="1" dirty="0">
                <a:solidFill>
                  <a:srgbClr val="FFFF00"/>
                </a:solidFill>
                <a:latin typeface="Times New Roman" panose="02020603050405020304" pitchFamily="18" charset="0"/>
                <a:cs typeface="Times New Roman" panose="02020603050405020304" pitchFamily="18" charset="0"/>
              </a:rPr>
              <a:t>Vorteile</a:t>
            </a:r>
          </a:p>
          <a:p>
            <a:pPr algn="ctr"/>
            <a:endParaRPr lang="de-DE" sz="2000" b="1" dirty="0">
              <a:solidFill>
                <a:srgbClr val="FFFF00"/>
              </a:solidFill>
              <a:latin typeface="Times New Roman" panose="02020603050405020304" pitchFamily="18" charset="0"/>
              <a:cs typeface="Times New Roman" panose="02020603050405020304" pitchFamily="18" charset="0"/>
            </a:endParaRPr>
          </a:p>
          <a:p>
            <a:pPr algn="ctr"/>
            <a:r>
              <a:rPr lang="de-DE" sz="2000" b="1" dirty="0">
                <a:solidFill>
                  <a:srgbClr val="FFFF00"/>
                </a:solidFill>
                <a:latin typeface="Times New Roman" panose="02020603050405020304" pitchFamily="18" charset="0"/>
                <a:cs typeface="Times New Roman" panose="02020603050405020304" pitchFamily="18" charset="0"/>
              </a:rPr>
              <a:t>Bewährte Technologie</a:t>
            </a:r>
          </a:p>
          <a:p>
            <a:pPr algn="ctr"/>
            <a:endParaRPr lang="de-DE" sz="2000" b="1" dirty="0">
              <a:solidFill>
                <a:srgbClr val="FFFF00"/>
              </a:solidFill>
              <a:latin typeface="Times New Roman" panose="02020603050405020304" pitchFamily="18" charset="0"/>
              <a:cs typeface="Times New Roman" panose="02020603050405020304" pitchFamily="18" charset="0"/>
            </a:endParaRPr>
          </a:p>
          <a:p>
            <a:pPr algn="ctr"/>
            <a:r>
              <a:rPr lang="de-DE" sz="2000" b="1" dirty="0">
                <a:solidFill>
                  <a:srgbClr val="FFFF00"/>
                </a:solidFill>
                <a:latin typeface="Times New Roman" panose="02020603050405020304" pitchFamily="18" charset="0"/>
                <a:cs typeface="Times New Roman" panose="02020603050405020304" pitchFamily="18" charset="0"/>
              </a:rPr>
              <a:t>Geringe Verluste im Stromkreislauf &lt; 20%</a:t>
            </a:r>
          </a:p>
          <a:p>
            <a:pPr algn="ctr"/>
            <a:endParaRPr lang="de-DE" sz="2000" b="1" dirty="0">
              <a:solidFill>
                <a:srgbClr val="FFFF00"/>
              </a:solidFill>
              <a:latin typeface="Times New Roman" panose="02020603050405020304" pitchFamily="18" charset="0"/>
              <a:cs typeface="Times New Roman" panose="02020603050405020304" pitchFamily="18" charset="0"/>
            </a:endParaRPr>
          </a:p>
          <a:p>
            <a:pPr algn="ctr"/>
            <a:r>
              <a:rPr lang="de-DE" sz="2000" b="1" dirty="0">
                <a:solidFill>
                  <a:srgbClr val="FFFF00"/>
                </a:solidFill>
                <a:latin typeface="Times New Roman" panose="02020603050405020304" pitchFamily="18" charset="0"/>
                <a:cs typeface="Times New Roman" panose="02020603050405020304" pitchFamily="18" charset="0"/>
              </a:rPr>
              <a:t>Keine Wärmeverluste</a:t>
            </a:r>
          </a:p>
          <a:p>
            <a:pPr algn="ctr"/>
            <a:endParaRPr lang="de-DE" sz="2000" b="1" dirty="0">
              <a:solidFill>
                <a:srgbClr val="FFFF00"/>
              </a:solidFill>
              <a:latin typeface="Times New Roman" panose="02020603050405020304" pitchFamily="18" charset="0"/>
              <a:cs typeface="Times New Roman" panose="02020603050405020304" pitchFamily="18" charset="0"/>
            </a:endParaRPr>
          </a:p>
          <a:p>
            <a:pPr algn="ctr"/>
            <a:r>
              <a:rPr lang="de-DE" sz="2000" b="1" dirty="0">
                <a:solidFill>
                  <a:srgbClr val="FFFF00"/>
                </a:solidFill>
                <a:latin typeface="Times New Roman" panose="02020603050405020304" pitchFamily="18" charset="0"/>
                <a:cs typeface="Times New Roman" panose="02020603050405020304" pitchFamily="18" charset="0"/>
              </a:rPr>
              <a:t>Sehr kurze Einschaltzeit (Minute)</a:t>
            </a:r>
          </a:p>
          <a:p>
            <a:pPr algn="ctr"/>
            <a:endParaRPr lang="de-DE" sz="2000" b="1" dirty="0">
              <a:solidFill>
                <a:srgbClr val="FFFF00"/>
              </a:solidFill>
              <a:latin typeface="Times New Roman" panose="02020603050405020304" pitchFamily="18" charset="0"/>
              <a:cs typeface="Times New Roman" panose="02020603050405020304" pitchFamily="18" charset="0"/>
            </a:endParaRPr>
          </a:p>
          <a:p>
            <a:pPr algn="ctr"/>
            <a:r>
              <a:rPr lang="de-DE" sz="2000" b="1" dirty="0">
                <a:solidFill>
                  <a:srgbClr val="FFFF00"/>
                </a:solidFill>
                <a:latin typeface="Times New Roman" panose="02020603050405020304" pitchFamily="18" charset="0"/>
                <a:cs typeface="Times New Roman" panose="02020603050405020304" pitchFamily="18" charset="0"/>
              </a:rPr>
              <a:t>Sehr umweltfreundlich</a:t>
            </a:r>
          </a:p>
          <a:p>
            <a:pPr algn="ctr"/>
            <a:endParaRPr lang="de-DE" sz="2000" b="1" dirty="0">
              <a:solidFill>
                <a:srgbClr val="FFFF00"/>
              </a:solidFill>
              <a:latin typeface="Times New Roman" panose="02020603050405020304" pitchFamily="18" charset="0"/>
              <a:cs typeface="Times New Roman" panose="02020603050405020304" pitchFamily="18" charset="0"/>
            </a:endParaRPr>
          </a:p>
          <a:p>
            <a:pPr algn="ctr"/>
            <a:r>
              <a:rPr lang="de-DE" sz="2000" b="1" dirty="0">
                <a:solidFill>
                  <a:srgbClr val="FFFF00"/>
                </a:solidFill>
                <a:latin typeface="Times New Roman" panose="02020603050405020304" pitchFamily="18" charset="0"/>
                <a:cs typeface="Times New Roman" panose="02020603050405020304" pitchFamily="18" charset="0"/>
              </a:rPr>
              <a:t>Ohne seltene Rohstoffe</a:t>
            </a:r>
          </a:p>
          <a:p>
            <a:pPr algn="ctr"/>
            <a:endParaRPr lang="de-DE" sz="2000" b="1" dirty="0">
              <a:solidFill>
                <a:srgbClr val="FFFF00"/>
              </a:solidFill>
              <a:latin typeface="Times New Roman" panose="02020603050405020304" pitchFamily="18" charset="0"/>
              <a:cs typeface="Times New Roman" panose="02020603050405020304" pitchFamily="18" charset="0"/>
            </a:endParaRPr>
          </a:p>
          <a:p>
            <a:pPr algn="ctr"/>
            <a:r>
              <a:rPr lang="de-DE" sz="2000" b="1" dirty="0">
                <a:solidFill>
                  <a:srgbClr val="FFFF00"/>
                </a:solidFill>
                <a:latin typeface="Times New Roman" panose="02020603050405020304" pitchFamily="18" charset="0"/>
                <a:cs typeface="Times New Roman" panose="02020603050405020304" pitchFamily="18" charset="0"/>
              </a:rPr>
              <a:t>Niedrige Kosten =&gt; 130 Euro/kWh</a:t>
            </a:r>
          </a:p>
          <a:p>
            <a:pPr algn="ctr"/>
            <a:endParaRPr lang="de-DE" sz="2000" b="1" dirty="0">
              <a:solidFill>
                <a:srgbClr val="FFFF00"/>
              </a:solidFill>
              <a:latin typeface="Times New Roman" panose="02020603050405020304" pitchFamily="18" charset="0"/>
              <a:cs typeface="Times New Roman" panose="02020603050405020304" pitchFamily="18" charset="0"/>
            </a:endParaRPr>
          </a:p>
          <a:p>
            <a:pPr algn="ctr"/>
            <a:r>
              <a:rPr lang="de-DE" sz="2000" b="1" dirty="0">
                <a:solidFill>
                  <a:srgbClr val="FFFF00"/>
                </a:solidFill>
                <a:latin typeface="Times New Roman" panose="02020603050405020304" pitchFamily="18" charset="0"/>
                <a:cs typeface="Times New Roman" panose="02020603050405020304" pitchFamily="18" charset="0"/>
              </a:rPr>
              <a:t>Gigantische Speicherkapazität</a:t>
            </a:r>
          </a:p>
        </p:txBody>
      </p:sp>
      <p:sp>
        <p:nvSpPr>
          <p:cNvPr id="9" name="TextBox 8"/>
          <p:cNvSpPr txBox="1"/>
          <p:nvPr/>
        </p:nvSpPr>
        <p:spPr>
          <a:xfrm>
            <a:off x="6771640" y="1154722"/>
            <a:ext cx="4810760" cy="2862322"/>
          </a:xfrm>
          <a:prstGeom prst="rect">
            <a:avLst/>
          </a:prstGeom>
          <a:noFill/>
        </p:spPr>
        <p:txBody>
          <a:bodyPr wrap="square" rtlCol="0">
            <a:spAutoFit/>
          </a:bodyPr>
          <a:lstStyle/>
          <a:p>
            <a:pPr algn="ctr"/>
            <a:r>
              <a:rPr lang="de-DE" sz="2000" b="1" dirty="0">
                <a:solidFill>
                  <a:srgbClr val="FFFF00"/>
                </a:solidFill>
                <a:latin typeface="Times New Roman" panose="02020603050405020304" pitchFamily="18" charset="0"/>
                <a:cs typeface="Times New Roman" panose="02020603050405020304" pitchFamily="18" charset="0"/>
              </a:rPr>
              <a:t>Vorteile</a:t>
            </a:r>
          </a:p>
          <a:p>
            <a:pPr algn="ctr"/>
            <a:endParaRPr lang="de-DE" sz="2000" b="1" dirty="0">
              <a:solidFill>
                <a:srgbClr val="FFFF00"/>
              </a:solidFill>
              <a:latin typeface="Times New Roman" panose="02020603050405020304" pitchFamily="18" charset="0"/>
              <a:cs typeface="Times New Roman" panose="02020603050405020304" pitchFamily="18" charset="0"/>
            </a:endParaRPr>
          </a:p>
          <a:p>
            <a:pPr algn="ctr"/>
            <a:r>
              <a:rPr lang="de-DE" sz="2000" b="1" dirty="0">
                <a:solidFill>
                  <a:srgbClr val="FFFF00"/>
                </a:solidFill>
                <a:latin typeface="Times New Roman" panose="02020603050405020304" pitchFamily="18" charset="0"/>
                <a:cs typeface="Times New Roman" panose="02020603050405020304" pitchFamily="18" charset="0"/>
              </a:rPr>
              <a:t>Extrem lange Lebensdauer</a:t>
            </a:r>
          </a:p>
          <a:p>
            <a:pPr algn="ctr"/>
            <a:r>
              <a:rPr lang="de-DE" sz="2000" b="1" dirty="0">
                <a:solidFill>
                  <a:srgbClr val="FFFF00"/>
                </a:solidFill>
                <a:latin typeface="Times New Roman" panose="02020603050405020304" pitchFamily="18" charset="0"/>
                <a:cs typeface="Times New Roman" panose="02020603050405020304" pitchFamily="18" charset="0"/>
              </a:rPr>
              <a:t>Turbinen ca. 50 Jahre, </a:t>
            </a:r>
          </a:p>
          <a:p>
            <a:pPr algn="ctr"/>
            <a:r>
              <a:rPr lang="de-DE" sz="2000" b="1" dirty="0">
                <a:solidFill>
                  <a:srgbClr val="FFFF00"/>
                </a:solidFill>
                <a:latin typeface="Times New Roman" panose="02020603050405020304" pitchFamily="18" charset="0"/>
                <a:cs typeface="Times New Roman" panose="02020603050405020304" pitchFamily="18" charset="0"/>
              </a:rPr>
              <a:t>Betonteile ca. 500 bis 1000 Jahre</a:t>
            </a:r>
          </a:p>
          <a:p>
            <a:pPr algn="ctr"/>
            <a:endParaRPr lang="de-DE" sz="2000" b="1" dirty="0">
              <a:solidFill>
                <a:srgbClr val="FFFF00"/>
              </a:solidFill>
              <a:latin typeface="Times New Roman" panose="02020603050405020304" pitchFamily="18" charset="0"/>
              <a:cs typeface="Times New Roman" panose="02020603050405020304" pitchFamily="18" charset="0"/>
            </a:endParaRPr>
          </a:p>
          <a:p>
            <a:pPr algn="ctr"/>
            <a:r>
              <a:rPr lang="de-DE" sz="2000" b="1" dirty="0">
                <a:solidFill>
                  <a:srgbClr val="FFFF00"/>
                </a:solidFill>
                <a:latin typeface="Times New Roman" panose="02020603050405020304" pitchFamily="18" charset="0"/>
                <a:cs typeface="Times New Roman" panose="02020603050405020304" pitchFamily="18" charset="0"/>
              </a:rPr>
              <a:t>Liefert zuverlässige Stromversorgung</a:t>
            </a:r>
          </a:p>
          <a:p>
            <a:pPr algn="ctr"/>
            <a:endParaRPr lang="de-DE" sz="2000" b="1" dirty="0">
              <a:solidFill>
                <a:srgbClr val="FFFF00"/>
              </a:solidFill>
              <a:latin typeface="Times New Roman" panose="02020603050405020304" pitchFamily="18" charset="0"/>
              <a:cs typeface="Times New Roman" panose="02020603050405020304" pitchFamily="18" charset="0"/>
            </a:endParaRPr>
          </a:p>
          <a:p>
            <a:pPr algn="ctr"/>
            <a:r>
              <a:rPr lang="de-DE" sz="2000" b="1" dirty="0">
                <a:solidFill>
                  <a:srgbClr val="FFFF00"/>
                </a:solidFill>
                <a:latin typeface="Times New Roman" panose="02020603050405020304" pitchFamily="18" charset="0"/>
                <a:cs typeface="Times New Roman" panose="02020603050405020304" pitchFamily="18" charset="0"/>
              </a:rPr>
              <a:t>Ideal als Kurzzeitspeicher bis ca. 1 Woche </a:t>
            </a:r>
          </a:p>
        </p:txBody>
      </p:sp>
    </p:spTree>
    <p:extLst>
      <p:ext uri="{BB962C8B-B14F-4D97-AF65-F5344CB8AC3E}">
        <p14:creationId xmlns:p14="http://schemas.microsoft.com/office/powerpoint/2010/main" val="2563624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252960" cy="68580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1447800" y="1226689"/>
            <a:ext cx="9203267" cy="1631216"/>
          </a:xfrm>
          <a:prstGeom prst="rect">
            <a:avLst/>
          </a:prstGeom>
          <a:noFill/>
        </p:spPr>
        <p:txBody>
          <a:bodyPr wrap="square" rtlCol="0">
            <a:spAutoFit/>
          </a:bodyPr>
          <a:lstStyle/>
          <a:p>
            <a:pPr algn="ctr"/>
            <a:r>
              <a:rPr lang="de-DE" sz="2000" b="1" dirty="0">
                <a:solidFill>
                  <a:srgbClr val="FFFF00"/>
                </a:solidFill>
                <a:latin typeface="Times New Roman" panose="02020603050405020304" pitchFamily="18" charset="0"/>
                <a:cs typeface="Times New Roman" panose="02020603050405020304" pitchFamily="18" charset="0"/>
              </a:rPr>
              <a:t>Nachteile</a:t>
            </a:r>
          </a:p>
          <a:p>
            <a:pPr algn="ctr"/>
            <a:endParaRPr lang="de-DE" sz="2000" b="1" dirty="0">
              <a:solidFill>
                <a:srgbClr val="FFFF00"/>
              </a:solidFill>
              <a:latin typeface="Times New Roman" panose="02020603050405020304" pitchFamily="18" charset="0"/>
              <a:cs typeface="Times New Roman" panose="02020603050405020304" pitchFamily="18" charset="0"/>
            </a:endParaRPr>
          </a:p>
          <a:p>
            <a:pPr algn="ctr"/>
            <a:r>
              <a:rPr lang="de-DE" sz="2000" b="1" dirty="0">
                <a:solidFill>
                  <a:srgbClr val="FFFF00"/>
                </a:solidFill>
                <a:latin typeface="Times New Roman" panose="02020603050405020304" pitchFamily="18" charset="0"/>
                <a:cs typeface="Times New Roman" panose="02020603050405020304" pitchFamily="18" charset="0"/>
              </a:rPr>
              <a:t>Brauche zwei </a:t>
            </a:r>
            <a:r>
              <a:rPr lang="de-DE" sz="2000" b="1" dirty="0" err="1">
                <a:solidFill>
                  <a:srgbClr val="FFFF00"/>
                </a:solidFill>
                <a:latin typeface="Times New Roman" panose="02020603050405020304" pitchFamily="18" charset="0"/>
                <a:cs typeface="Times New Roman" panose="02020603050405020304" pitchFamily="18" charset="0"/>
              </a:rPr>
              <a:t>grosse</a:t>
            </a:r>
            <a:r>
              <a:rPr lang="de-DE" sz="2000" b="1" dirty="0">
                <a:solidFill>
                  <a:srgbClr val="FFFF00"/>
                </a:solidFill>
                <a:latin typeface="Times New Roman" panose="02020603050405020304" pitchFamily="18" charset="0"/>
                <a:cs typeface="Times New Roman" panose="02020603050405020304" pitchFamily="18" charset="0"/>
              </a:rPr>
              <a:t> Wasserreservoirs mit </a:t>
            </a:r>
            <a:r>
              <a:rPr lang="de-DE" sz="2000" b="1" dirty="0" err="1">
                <a:solidFill>
                  <a:srgbClr val="FFFF00"/>
                </a:solidFill>
                <a:latin typeface="Times New Roman" panose="02020603050405020304" pitchFamily="18" charset="0"/>
                <a:cs typeface="Times New Roman" panose="02020603050405020304" pitchFamily="18" charset="0"/>
              </a:rPr>
              <a:t>grosser</a:t>
            </a:r>
            <a:r>
              <a:rPr lang="de-DE" sz="2000" b="1" dirty="0">
                <a:solidFill>
                  <a:srgbClr val="FFFF00"/>
                </a:solidFill>
                <a:latin typeface="Times New Roman" panose="02020603050405020304" pitchFamily="18" charset="0"/>
                <a:cs typeface="Times New Roman" panose="02020603050405020304" pitchFamily="18" charset="0"/>
              </a:rPr>
              <a:t> Höhendifferenz</a:t>
            </a:r>
          </a:p>
          <a:p>
            <a:pPr algn="ctr"/>
            <a:endParaRPr lang="de-DE" sz="2000" b="1" dirty="0">
              <a:solidFill>
                <a:srgbClr val="FFFF00"/>
              </a:solidFill>
              <a:latin typeface="Times New Roman" panose="02020603050405020304" pitchFamily="18" charset="0"/>
              <a:cs typeface="Times New Roman" panose="02020603050405020304" pitchFamily="18" charset="0"/>
            </a:endParaRPr>
          </a:p>
          <a:p>
            <a:pPr algn="ctr"/>
            <a:r>
              <a:rPr lang="de-DE" sz="2000" b="1" dirty="0">
                <a:solidFill>
                  <a:srgbClr val="FFFF00"/>
                </a:solidFill>
                <a:latin typeface="Times New Roman" panose="02020603050405020304" pitchFamily="18" charset="0"/>
                <a:cs typeface="Times New Roman" panose="02020603050405020304" pitchFamily="18" charset="0"/>
              </a:rPr>
              <a:t>Wo gibt es das noch in Deutschland?</a:t>
            </a:r>
          </a:p>
        </p:txBody>
      </p:sp>
    </p:spTree>
    <p:extLst>
      <p:ext uri="{BB962C8B-B14F-4D97-AF65-F5344CB8AC3E}">
        <p14:creationId xmlns:p14="http://schemas.microsoft.com/office/powerpoint/2010/main" val="30345896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36220" y="0"/>
            <a:ext cx="12626340" cy="68580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4" name="Picture 2"/>
          <p:cNvPicPr>
            <a:picLocks noChangeAspect="1" noChangeArrowheads="1"/>
          </p:cNvPicPr>
          <p:nvPr/>
        </p:nvPicPr>
        <p:blipFill rotWithShape="1">
          <a:blip r:embed="rId2" cstate="print"/>
          <a:srcRect l="25283" t="31323" r="30777" b="46807"/>
          <a:stretch/>
        </p:blipFill>
        <p:spPr bwMode="auto">
          <a:xfrm>
            <a:off x="1752661" y="400854"/>
            <a:ext cx="8636001" cy="5394582"/>
          </a:xfrm>
          <a:prstGeom prst="rect">
            <a:avLst/>
          </a:prstGeom>
          <a:noFill/>
          <a:ln w="9525">
            <a:noFill/>
            <a:miter lim="800000"/>
            <a:headEnd/>
            <a:tailEnd/>
          </a:ln>
        </p:spPr>
      </p:pic>
      <p:sp>
        <p:nvSpPr>
          <p:cNvPr id="5" name="Titel 1"/>
          <p:cNvSpPr txBox="1">
            <a:spLocks/>
          </p:cNvSpPr>
          <p:nvPr/>
        </p:nvSpPr>
        <p:spPr>
          <a:xfrm>
            <a:off x="6528048" y="4955848"/>
            <a:ext cx="3820154" cy="1686797"/>
          </a:xfrm>
          <a:prstGeom prst="rect">
            <a:avLst/>
          </a:prstGeom>
          <a:solidFill>
            <a:srgbClr val="FFFF00"/>
          </a:solidFill>
        </p:spPr>
        <p:txBody>
          <a:bodyPr>
            <a:noAutofit/>
          </a:bodyPr>
          <a:lstStyle/>
          <a:p>
            <a:pPr algn="ctr">
              <a:spcBef>
                <a:spcPct val="0"/>
              </a:spcBef>
              <a:defRPr/>
            </a:pPr>
            <a:r>
              <a:rPr lang="de-DE" sz="2000" b="1" dirty="0" err="1">
                <a:latin typeface="Times New Roman" pitchFamily="18" charset="0"/>
                <a:ea typeface="+mj-ea"/>
                <a:cs typeface="Times New Roman" pitchFamily="18" charset="0"/>
              </a:rPr>
              <a:t>PSKW</a:t>
            </a:r>
            <a:r>
              <a:rPr lang="de-DE" sz="2000" b="1" dirty="0">
                <a:latin typeface="Times New Roman" pitchFamily="18" charset="0"/>
                <a:ea typeface="+mj-ea"/>
                <a:cs typeface="Times New Roman" pitchFamily="18" charset="0"/>
              </a:rPr>
              <a:t> </a:t>
            </a:r>
            <a:r>
              <a:rPr lang="de-DE" sz="2000" b="1" dirty="0" err="1">
                <a:latin typeface="Times New Roman" pitchFamily="18" charset="0"/>
                <a:ea typeface="+mj-ea"/>
                <a:cs typeface="Times New Roman" pitchFamily="18" charset="0"/>
              </a:rPr>
              <a:t>Goldisthal</a:t>
            </a:r>
            <a:r>
              <a:rPr lang="de-DE" sz="2000" b="1" dirty="0">
                <a:latin typeface="Times New Roman" pitchFamily="18" charset="0"/>
                <a:ea typeface="+mj-ea"/>
                <a:cs typeface="Times New Roman" pitchFamily="18" charset="0"/>
              </a:rPr>
              <a:t>/Thüringen  </a:t>
            </a:r>
          </a:p>
          <a:p>
            <a:pPr algn="ctr">
              <a:spcBef>
                <a:spcPct val="0"/>
              </a:spcBef>
              <a:defRPr/>
            </a:pPr>
            <a:r>
              <a:rPr lang="de-DE" sz="2000" b="1" dirty="0">
                <a:latin typeface="Times New Roman" pitchFamily="18" charset="0"/>
                <a:ea typeface="+mj-ea"/>
                <a:cs typeface="Times New Roman" pitchFamily="18" charset="0"/>
              </a:rPr>
              <a:t>1Giga W Leistung</a:t>
            </a:r>
          </a:p>
          <a:p>
            <a:pPr algn="ctr">
              <a:spcBef>
                <a:spcPct val="0"/>
              </a:spcBef>
              <a:defRPr/>
            </a:pPr>
            <a:r>
              <a:rPr lang="de-DE" sz="2000" b="1" dirty="0">
                <a:latin typeface="Times New Roman" pitchFamily="18" charset="0"/>
                <a:ea typeface="+mj-ea"/>
                <a:cs typeface="Times New Roman" pitchFamily="18" charset="0"/>
              </a:rPr>
              <a:t>8,5 </a:t>
            </a:r>
            <a:r>
              <a:rPr lang="de-DE" sz="2000" b="1" dirty="0" err="1">
                <a:latin typeface="Times New Roman" pitchFamily="18" charset="0"/>
                <a:ea typeface="+mj-ea"/>
                <a:cs typeface="Times New Roman" pitchFamily="18" charset="0"/>
              </a:rPr>
              <a:t>GigaWh</a:t>
            </a:r>
            <a:r>
              <a:rPr lang="de-DE" sz="2000" b="1" dirty="0">
                <a:latin typeface="Times New Roman" pitchFamily="18" charset="0"/>
                <a:ea typeface="+mj-ea"/>
                <a:cs typeface="Times New Roman" pitchFamily="18" charset="0"/>
              </a:rPr>
              <a:t> Speicherkapazität</a:t>
            </a:r>
          </a:p>
          <a:p>
            <a:pPr algn="ctr">
              <a:spcBef>
                <a:spcPct val="0"/>
              </a:spcBef>
              <a:defRPr/>
            </a:pPr>
            <a:r>
              <a:rPr lang="de-DE" sz="2000" b="1" dirty="0">
                <a:latin typeface="Times New Roman" pitchFamily="18" charset="0"/>
                <a:ea typeface="+mj-ea"/>
                <a:cs typeface="Times New Roman" pitchFamily="18" charset="0"/>
              </a:rPr>
              <a:t>Total in Deutschland:</a:t>
            </a:r>
          </a:p>
          <a:p>
            <a:pPr algn="ctr">
              <a:spcBef>
                <a:spcPct val="0"/>
              </a:spcBef>
              <a:defRPr/>
            </a:pPr>
            <a:r>
              <a:rPr lang="de-DE" sz="2000" b="1" dirty="0">
                <a:latin typeface="Times New Roman" pitchFamily="18" charset="0"/>
                <a:ea typeface="+mj-ea"/>
                <a:cs typeface="Times New Roman" pitchFamily="18" charset="0"/>
              </a:rPr>
              <a:t>Ca. 40 </a:t>
            </a:r>
            <a:r>
              <a:rPr lang="de-DE" sz="2000" b="1" dirty="0" err="1">
                <a:latin typeface="Times New Roman" pitchFamily="18" charset="0"/>
                <a:ea typeface="+mj-ea"/>
                <a:cs typeface="Times New Roman" pitchFamily="18" charset="0"/>
              </a:rPr>
              <a:t>GigaWh</a:t>
            </a:r>
            <a:endParaRPr lang="de-DE" sz="2000" b="1" dirty="0">
              <a:latin typeface="Times New Roman" pitchFamily="18" charset="0"/>
              <a:ea typeface="+mj-ea"/>
              <a:cs typeface="Times New Roman" pitchFamily="18" charset="0"/>
            </a:endParaRPr>
          </a:p>
        </p:txBody>
      </p:sp>
      <p:sp>
        <p:nvSpPr>
          <p:cNvPr id="6" name="Rounded Rectangular Callout 5"/>
          <p:cNvSpPr/>
          <p:nvPr/>
        </p:nvSpPr>
        <p:spPr>
          <a:xfrm>
            <a:off x="6816080" y="1844824"/>
            <a:ext cx="2170758" cy="1152128"/>
          </a:xfrm>
          <a:prstGeom prst="wedgeRoundRectCallout">
            <a:avLst>
              <a:gd name="adj1" fmla="val 78664"/>
              <a:gd name="adj2" fmla="val -160606"/>
              <a:gd name="adj3" fmla="val 1666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000" b="1" dirty="0">
                <a:solidFill>
                  <a:schemeClr val="tx1"/>
                </a:solidFill>
                <a:latin typeface="Times New Roman" panose="02020603050405020304" pitchFamily="18" charset="0"/>
                <a:cs typeface="Times New Roman" panose="02020603050405020304" pitchFamily="18" charset="0"/>
              </a:rPr>
              <a:t>12 Millionen </a:t>
            </a:r>
            <a:r>
              <a:rPr lang="de-DE" sz="2000" b="1" dirty="0" err="1">
                <a:solidFill>
                  <a:schemeClr val="tx1"/>
                </a:solidFill>
                <a:latin typeface="Times New Roman" panose="02020603050405020304" pitchFamily="18" charset="0"/>
                <a:cs typeface="Times New Roman" panose="02020603050405020304" pitchFamily="18" charset="0"/>
              </a:rPr>
              <a:t>m</a:t>
            </a:r>
            <a:r>
              <a:rPr lang="de-DE" sz="2000" b="1" baseline="30000" dirty="0" err="1">
                <a:solidFill>
                  <a:schemeClr val="tx1"/>
                </a:solidFill>
                <a:latin typeface="Times New Roman" panose="02020603050405020304" pitchFamily="18" charset="0"/>
                <a:cs typeface="Times New Roman" panose="02020603050405020304" pitchFamily="18" charset="0"/>
              </a:rPr>
              <a:t>3</a:t>
            </a:r>
            <a:r>
              <a:rPr lang="de-DE" sz="2000" b="1" dirty="0">
                <a:solidFill>
                  <a:schemeClr val="tx1"/>
                </a:solidFill>
                <a:latin typeface="Times New Roman" panose="02020603050405020304" pitchFamily="18" charset="0"/>
                <a:cs typeface="Times New Roman" panose="02020603050405020304" pitchFamily="18" charset="0"/>
              </a:rPr>
              <a:t> Wasserinhalt</a:t>
            </a:r>
          </a:p>
        </p:txBody>
      </p:sp>
    </p:spTree>
    <p:extLst>
      <p:ext uri="{BB962C8B-B14F-4D97-AF65-F5344CB8AC3E}">
        <p14:creationId xmlns:p14="http://schemas.microsoft.com/office/powerpoint/2010/main" val="1864057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252960" cy="68580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1447800" y="1226689"/>
            <a:ext cx="9203267" cy="1015663"/>
          </a:xfrm>
          <a:prstGeom prst="rect">
            <a:avLst/>
          </a:prstGeom>
          <a:noFill/>
        </p:spPr>
        <p:txBody>
          <a:bodyPr wrap="square" rtlCol="0">
            <a:spAutoFit/>
          </a:bodyPr>
          <a:lstStyle/>
          <a:p>
            <a:pPr algn="ctr"/>
            <a:r>
              <a:rPr lang="de-DE" sz="2000" b="1" dirty="0">
                <a:solidFill>
                  <a:srgbClr val="FFFF00"/>
                </a:solidFill>
                <a:latin typeface="Times New Roman" panose="02020603050405020304" pitchFamily="18" charset="0"/>
                <a:cs typeface="Times New Roman" panose="02020603050405020304" pitchFamily="18" charset="0"/>
              </a:rPr>
              <a:t>Lösung des topographischen Problems:</a:t>
            </a:r>
          </a:p>
          <a:p>
            <a:pPr algn="ctr"/>
            <a:endParaRPr lang="de-DE" sz="2000" b="1" dirty="0">
              <a:solidFill>
                <a:srgbClr val="FFFF00"/>
              </a:solidFill>
              <a:latin typeface="Times New Roman" panose="02020603050405020304" pitchFamily="18" charset="0"/>
              <a:cs typeface="Times New Roman" panose="02020603050405020304" pitchFamily="18" charset="0"/>
            </a:endParaRPr>
          </a:p>
          <a:p>
            <a:pPr algn="ctr"/>
            <a:r>
              <a:rPr lang="de-DE" sz="2000" b="1" dirty="0">
                <a:solidFill>
                  <a:srgbClr val="FFFF00"/>
                </a:solidFill>
                <a:latin typeface="Times New Roman" panose="02020603050405020304" pitchFamily="18" charset="0"/>
                <a:cs typeface="Times New Roman" panose="02020603050405020304" pitchFamily="18" charset="0"/>
              </a:rPr>
              <a:t>Unterwasserkavernenspeicher </a:t>
            </a:r>
            <a:r>
              <a:rPr lang="de-DE" sz="2000" b="1" dirty="0" err="1">
                <a:solidFill>
                  <a:srgbClr val="FFFF00"/>
                </a:solidFill>
                <a:latin typeface="Times New Roman" panose="02020603050405020304" pitchFamily="18" charset="0"/>
                <a:cs typeface="Times New Roman" panose="02020603050405020304" pitchFamily="18" charset="0"/>
              </a:rPr>
              <a:t>HKS</a:t>
            </a:r>
            <a:r>
              <a:rPr lang="de-DE" sz="2000" b="1" dirty="0">
                <a:solidFill>
                  <a:srgbClr val="FFFF00"/>
                </a:solidFill>
                <a:latin typeface="Times New Roman" panose="02020603050405020304" pitchFamily="18" charset="0"/>
                <a:cs typeface="Times New Roman" panose="02020603050405020304" pitchFamily="18" charset="0"/>
              </a:rPr>
              <a:t> in tiefen Seen oder Meeren.</a:t>
            </a:r>
          </a:p>
        </p:txBody>
      </p:sp>
    </p:spTree>
    <p:extLst>
      <p:ext uri="{BB962C8B-B14F-4D97-AF65-F5344CB8AC3E}">
        <p14:creationId xmlns:p14="http://schemas.microsoft.com/office/powerpoint/2010/main" val="41680265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252960" cy="68580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rotWithShape="1">
          <a:blip r:embed="rId2"/>
          <a:srcRect l="4542" t="6111" r="70375" b="47890"/>
          <a:stretch/>
        </p:blipFill>
        <p:spPr>
          <a:xfrm>
            <a:off x="1285240" y="134578"/>
            <a:ext cx="9580880" cy="6588844"/>
          </a:xfrm>
          <a:prstGeom prst="rect">
            <a:avLst/>
          </a:prstGeom>
        </p:spPr>
      </p:pic>
    </p:spTree>
    <p:extLst>
      <p:ext uri="{BB962C8B-B14F-4D97-AF65-F5344CB8AC3E}">
        <p14:creationId xmlns:p14="http://schemas.microsoft.com/office/powerpoint/2010/main" val="31603064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60020" y="-56037"/>
            <a:ext cx="12523470" cy="7128792"/>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p:cNvGrpSpPr/>
          <p:nvPr/>
        </p:nvGrpSpPr>
        <p:grpSpPr>
          <a:xfrm>
            <a:off x="2027225" y="381002"/>
            <a:ext cx="8568952" cy="5351125"/>
            <a:chOff x="503224" y="381001"/>
            <a:chExt cx="8568952" cy="5351125"/>
          </a:xfrm>
        </p:grpSpPr>
        <p:grpSp>
          <p:nvGrpSpPr>
            <p:cNvPr id="11" name="Group 10"/>
            <p:cNvGrpSpPr/>
            <p:nvPr/>
          </p:nvGrpSpPr>
          <p:grpSpPr>
            <a:xfrm>
              <a:off x="503224" y="381001"/>
              <a:ext cx="8568952" cy="5351125"/>
              <a:chOff x="299900" y="1219771"/>
              <a:chExt cx="8568952" cy="5351125"/>
            </a:xfrm>
          </p:grpSpPr>
          <p:pic>
            <p:nvPicPr>
              <p:cNvPr id="13" name="Picture 12"/>
              <p:cNvPicPr>
                <a:picLocks noChangeAspect="1"/>
              </p:cNvPicPr>
              <p:nvPr/>
            </p:nvPicPr>
            <p:blipFill rotWithShape="1">
              <a:blip r:embed="rId2"/>
              <a:srcRect l="9097" t="32260" r="15501" b="43520"/>
              <a:stretch/>
            </p:blipFill>
            <p:spPr>
              <a:xfrm>
                <a:off x="299900" y="1219771"/>
                <a:ext cx="7848872" cy="1725684"/>
              </a:xfrm>
              <a:prstGeom prst="rect">
                <a:avLst/>
              </a:prstGeom>
            </p:spPr>
          </p:pic>
          <p:sp>
            <p:nvSpPr>
              <p:cNvPr id="14" name="Rectangle 13"/>
              <p:cNvSpPr/>
              <p:nvPr/>
            </p:nvSpPr>
            <p:spPr>
              <a:xfrm>
                <a:off x="299900" y="4193263"/>
                <a:ext cx="8568952" cy="750975"/>
              </a:xfrm>
              <a:prstGeom prst="rect">
                <a:avLst/>
              </a:prstGeom>
            </p:spPr>
            <p:txBody>
              <a:bodyPr wrap="square">
                <a:spAutoFit/>
              </a:bodyPr>
              <a:lstStyle/>
              <a:p>
                <a:pPr>
                  <a:lnSpc>
                    <a:spcPct val="107000"/>
                  </a:lnSpc>
                  <a:spcAft>
                    <a:spcPts val="800"/>
                  </a:spcAft>
                </a:pPr>
                <a:r>
                  <a:rPr lang="de-DE" sz="2000" i="1" dirty="0">
                    <a:solidFill>
                      <a:schemeClr val="bg1"/>
                    </a:solidFill>
                    <a:latin typeface="Calibri" panose="020F0502020204030204" pitchFamily="34" charset="0"/>
                    <a:ea typeface="Calibri" panose="020F0502020204030204" pitchFamily="34" charset="0"/>
                    <a:cs typeface="Times New Roman" panose="02020603050405020304" pitchFamily="18" charset="0"/>
                  </a:rPr>
                  <a:t>Zeitschrift, :Bauingenieur, Organ des VDI für Bautechnik, Springer Verlag, </a:t>
                </a:r>
                <a:r>
                  <a:rPr lang="de-DE" sz="2000" i="1" dirty="0" err="1">
                    <a:solidFill>
                      <a:schemeClr val="bg1"/>
                    </a:solidFill>
                    <a:latin typeface="Calibri" panose="020F0502020204030204" pitchFamily="34" charset="0"/>
                    <a:ea typeface="Calibri" panose="020F0502020204030204" pitchFamily="34" charset="0"/>
                    <a:cs typeface="Times New Roman" panose="02020603050405020304" pitchFamily="18" charset="0"/>
                  </a:rPr>
                  <a:t>Bd</a:t>
                </a:r>
                <a:r>
                  <a:rPr lang="de-DE" sz="2000" i="1" dirty="0">
                    <a:solidFill>
                      <a:schemeClr val="bg1"/>
                    </a:solidFill>
                    <a:latin typeface="Calibri" panose="020F0502020204030204" pitchFamily="34" charset="0"/>
                    <a:ea typeface="Calibri" panose="020F0502020204030204" pitchFamily="34" charset="0"/>
                    <a:cs typeface="Times New Roman" panose="02020603050405020304" pitchFamily="18" charset="0"/>
                  </a:rPr>
                  <a:t> 88, Juli/August 2013</a:t>
                </a:r>
              </a:p>
            </p:txBody>
          </p:sp>
          <p:sp>
            <p:nvSpPr>
              <p:cNvPr id="15" name="TextBox 14"/>
              <p:cNvSpPr txBox="1"/>
              <p:nvPr/>
            </p:nvSpPr>
            <p:spPr>
              <a:xfrm>
                <a:off x="3440484" y="2603004"/>
                <a:ext cx="4443524" cy="369332"/>
              </a:xfrm>
              <a:prstGeom prst="rect">
                <a:avLst/>
              </a:prstGeom>
              <a:noFill/>
            </p:spPr>
            <p:txBody>
              <a:bodyPr wrap="none" rtlCol="0">
                <a:spAutoFit/>
              </a:bodyPr>
              <a:lstStyle/>
              <a:p>
                <a:r>
                  <a:rPr lang="de-DE" dirty="0" err="1"/>
                  <a:t>HochTief</a:t>
                </a:r>
                <a:r>
                  <a:rPr lang="de-DE" dirty="0"/>
                  <a:t>/Frankfurt und </a:t>
                </a:r>
                <a:r>
                  <a:rPr lang="de-DE" dirty="0" err="1"/>
                  <a:t>C.Lay</a:t>
                </a:r>
                <a:r>
                  <a:rPr lang="de-DE" dirty="0"/>
                  <a:t> </a:t>
                </a:r>
                <a:r>
                  <a:rPr lang="de-DE" dirty="0" err="1"/>
                  <a:t>HochTief</a:t>
                </a:r>
                <a:r>
                  <a:rPr lang="de-DE" dirty="0"/>
                  <a:t>/Essen</a:t>
                </a:r>
              </a:p>
            </p:txBody>
          </p:sp>
          <p:sp>
            <p:nvSpPr>
              <p:cNvPr id="16" name="TextBox 15"/>
              <p:cNvSpPr txBox="1"/>
              <p:nvPr/>
            </p:nvSpPr>
            <p:spPr>
              <a:xfrm>
                <a:off x="355079" y="5093568"/>
                <a:ext cx="6487545" cy="1477328"/>
              </a:xfrm>
              <a:prstGeom prst="rect">
                <a:avLst/>
              </a:prstGeom>
              <a:noFill/>
            </p:spPr>
            <p:txBody>
              <a:bodyPr wrap="none" rtlCol="0">
                <a:spAutoFit/>
              </a:bodyPr>
              <a:lstStyle/>
              <a:p>
                <a:r>
                  <a:rPr lang="de-DE" b="1" dirty="0">
                    <a:solidFill>
                      <a:schemeClr val="bg1"/>
                    </a:solidFill>
                  </a:rPr>
                  <a:t>J. Bard IWES Fraunhofer Institut Kassel</a:t>
                </a:r>
              </a:p>
              <a:p>
                <a:r>
                  <a:rPr lang="de-DE" b="1" dirty="0">
                    <a:solidFill>
                      <a:schemeClr val="bg1"/>
                    </a:solidFill>
                  </a:rPr>
                  <a:t>M. Meyer </a:t>
                </a:r>
                <a:r>
                  <a:rPr lang="de-DE" b="1" dirty="0" err="1">
                    <a:solidFill>
                      <a:schemeClr val="bg1"/>
                    </a:solidFill>
                  </a:rPr>
                  <a:t>Hoch&amp;Tief</a:t>
                </a:r>
                <a:r>
                  <a:rPr lang="de-DE" b="1" dirty="0">
                    <a:solidFill>
                      <a:schemeClr val="bg1"/>
                    </a:solidFill>
                  </a:rPr>
                  <a:t> Frankfurt/Essen</a:t>
                </a:r>
              </a:p>
              <a:p>
                <a:r>
                  <a:rPr lang="de-DE" b="1" dirty="0">
                    <a:solidFill>
                      <a:schemeClr val="bg1"/>
                    </a:solidFill>
                  </a:rPr>
                  <a:t>plus Uni-Stuttgart-Voith / Turbinen</a:t>
                </a:r>
              </a:p>
              <a:p>
                <a:endParaRPr lang="de-DE" b="1" dirty="0">
                  <a:solidFill>
                    <a:schemeClr val="bg1"/>
                  </a:solidFill>
                </a:endParaRPr>
              </a:p>
              <a:p>
                <a:r>
                  <a:rPr lang="de-DE" b="1" dirty="0">
                    <a:solidFill>
                      <a:schemeClr val="bg1"/>
                    </a:solidFill>
                  </a:rPr>
                  <a:t>Idee und Patente 2011 Horst Schmidt-Böcking und Gerhard Luther</a:t>
                </a:r>
              </a:p>
            </p:txBody>
          </p:sp>
        </p:grpSp>
        <p:sp>
          <p:nvSpPr>
            <p:cNvPr id="12" name="TextBox 11"/>
            <p:cNvSpPr txBox="1"/>
            <p:nvPr/>
          </p:nvSpPr>
          <p:spPr>
            <a:xfrm>
              <a:off x="503224" y="1635504"/>
              <a:ext cx="7848872" cy="1569660"/>
            </a:xfrm>
            <a:prstGeom prst="rect">
              <a:avLst/>
            </a:prstGeom>
            <a:solidFill>
              <a:srgbClr val="FFFF00"/>
            </a:solidFill>
          </p:spPr>
          <p:txBody>
            <a:bodyPr wrap="square" rtlCol="0">
              <a:spAutoFit/>
            </a:bodyPr>
            <a:lstStyle/>
            <a:p>
              <a:pPr algn="ctr"/>
              <a:r>
                <a:rPr lang="de-DE" sz="2400" b="1" dirty="0" err="1">
                  <a:solidFill>
                    <a:srgbClr val="FF0000"/>
                  </a:solidFill>
                </a:rPr>
                <a:t>STENSEA</a:t>
              </a:r>
              <a:r>
                <a:rPr lang="de-DE" sz="2400" b="1" dirty="0"/>
                <a:t> === </a:t>
              </a:r>
              <a:r>
                <a:rPr lang="de-DE" sz="2400" b="1" dirty="0" err="1">
                  <a:solidFill>
                    <a:srgbClr val="FF0000"/>
                  </a:solidFill>
                </a:rPr>
                <a:t>ST</a:t>
              </a:r>
              <a:r>
                <a:rPr lang="de-DE" sz="2400" b="1" dirty="0" err="1"/>
                <a:t>orage</a:t>
              </a:r>
              <a:r>
                <a:rPr lang="de-DE" sz="2400" b="1" dirty="0"/>
                <a:t> of </a:t>
              </a:r>
              <a:r>
                <a:rPr lang="de-DE" sz="2400" b="1" dirty="0" err="1">
                  <a:solidFill>
                    <a:srgbClr val="FF0000"/>
                  </a:solidFill>
                </a:rPr>
                <a:t>EN</a:t>
              </a:r>
              <a:r>
                <a:rPr lang="de-DE" sz="2400" b="1" dirty="0" err="1"/>
                <a:t>ergy</a:t>
              </a:r>
              <a:r>
                <a:rPr lang="de-DE" sz="2400" b="1" dirty="0"/>
                <a:t> in </a:t>
              </a:r>
              <a:r>
                <a:rPr lang="de-DE" sz="2400" b="1" dirty="0" err="1">
                  <a:solidFill>
                    <a:srgbClr val="FF0000"/>
                  </a:solidFill>
                </a:rPr>
                <a:t>SEA</a:t>
              </a:r>
              <a:endParaRPr lang="de-DE" sz="2400" b="1" dirty="0">
                <a:solidFill>
                  <a:srgbClr val="FF0000"/>
                </a:solidFill>
              </a:endParaRPr>
            </a:p>
            <a:p>
              <a:pPr algn="ctr"/>
              <a:r>
                <a:rPr lang="en-US" sz="2400" dirty="0" err="1">
                  <a:hlinkClick r:id="rId3"/>
                </a:rPr>
                <a:t>StEnSea</a:t>
              </a:r>
              <a:r>
                <a:rPr lang="en-US" sz="2400" dirty="0">
                  <a:hlinkClick r:id="rId3"/>
                </a:rPr>
                <a:t> - Stored Energy in the Sea (fraunhofer.de)</a:t>
              </a:r>
              <a:endParaRPr lang="en-US" sz="2400" dirty="0"/>
            </a:p>
            <a:p>
              <a:pPr algn="ctr"/>
              <a:r>
                <a:rPr lang="en-US" sz="2400" dirty="0" err="1">
                  <a:hlinkClick r:id="rId4"/>
                </a:rPr>
                <a:t>Forschungsprojekt</a:t>
              </a:r>
              <a:r>
                <a:rPr lang="en-US" sz="2400" dirty="0">
                  <a:hlinkClick r:id="rId4"/>
                </a:rPr>
                <a:t> </a:t>
              </a:r>
              <a:r>
                <a:rPr lang="en-US" sz="2400" dirty="0" err="1">
                  <a:hlinkClick r:id="rId4"/>
                </a:rPr>
                <a:t>Stensea</a:t>
              </a:r>
              <a:r>
                <a:rPr lang="en-US" sz="2400" dirty="0">
                  <a:hlinkClick r:id="rId4"/>
                </a:rPr>
                <a:t> - HOCHTIEF Engineering (hochtief-engineering.de)</a:t>
              </a:r>
              <a:endParaRPr lang="de-DE" sz="2400" b="1" dirty="0">
                <a:solidFill>
                  <a:srgbClr val="FF0000"/>
                </a:solidFill>
              </a:endParaRPr>
            </a:p>
          </p:txBody>
        </p:sp>
      </p:grpSp>
    </p:spTree>
    <p:extLst>
      <p:ext uri="{BB962C8B-B14F-4D97-AF65-F5344CB8AC3E}">
        <p14:creationId xmlns:p14="http://schemas.microsoft.com/office/powerpoint/2010/main" val="28935344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1"/>
          <p:cNvSpPr txBox="1">
            <a:spLocks/>
          </p:cNvSpPr>
          <p:nvPr/>
        </p:nvSpPr>
        <p:spPr>
          <a:xfrm>
            <a:off x="1787712" y="5024662"/>
            <a:ext cx="8527864" cy="518889"/>
          </a:xfrm>
          <a:prstGeom prst="rect">
            <a:avLst/>
          </a:prstGeom>
          <a:solidFill>
            <a:schemeClr val="bg1"/>
          </a:solidFill>
        </p:spPr>
        <p:txBody>
          <a:bodyPr>
            <a:noAutofit/>
          </a:bodyPr>
          <a:lstStyle/>
          <a:p>
            <a:pPr algn="ctr">
              <a:spcBef>
                <a:spcPct val="0"/>
              </a:spcBef>
              <a:defRPr/>
            </a:pPr>
            <a:r>
              <a:rPr lang="de-DE" sz="2000" b="1" dirty="0">
                <a:latin typeface="Times New Roman" pitchFamily="18" charset="0"/>
                <a:ea typeface="+mj-ea"/>
                <a:cs typeface="Times New Roman" pitchFamily="18" charset="0"/>
              </a:rPr>
              <a:t>2016 Test im Bodensee: Fraunhofer Institut </a:t>
            </a:r>
            <a:r>
              <a:rPr lang="de-DE" sz="2000" b="1" dirty="0" err="1">
                <a:latin typeface="Times New Roman" pitchFamily="18" charset="0"/>
                <a:ea typeface="+mj-ea"/>
                <a:cs typeface="Times New Roman" pitchFamily="18" charset="0"/>
              </a:rPr>
              <a:t>IWES</a:t>
            </a:r>
            <a:r>
              <a:rPr lang="de-DE" sz="2000" b="1" dirty="0">
                <a:latin typeface="Times New Roman" pitchFamily="18" charset="0"/>
                <a:ea typeface="+mj-ea"/>
                <a:cs typeface="Times New Roman" pitchFamily="18" charset="0"/>
              </a:rPr>
              <a:t> Kassel </a:t>
            </a:r>
            <a:r>
              <a:rPr lang="de-DE" sz="2000" b="1" dirty="0" err="1">
                <a:latin typeface="Times New Roman" pitchFamily="18" charset="0"/>
                <a:ea typeface="+mj-ea"/>
                <a:cs typeface="Times New Roman" pitchFamily="18" charset="0"/>
              </a:rPr>
              <a:t>J.Bard</a:t>
            </a:r>
            <a:r>
              <a:rPr lang="de-DE" sz="2000" b="1" dirty="0">
                <a:latin typeface="Times New Roman" pitchFamily="18" charset="0"/>
                <a:ea typeface="+mj-ea"/>
                <a:cs typeface="Times New Roman" pitchFamily="18" charset="0"/>
              </a:rPr>
              <a:t>. M. Puchta et al.</a:t>
            </a:r>
          </a:p>
        </p:txBody>
      </p:sp>
      <p:sp>
        <p:nvSpPr>
          <p:cNvPr id="4" name="Rectangle 3"/>
          <p:cNvSpPr/>
          <p:nvPr/>
        </p:nvSpPr>
        <p:spPr>
          <a:xfrm>
            <a:off x="-80010" y="-27384"/>
            <a:ext cx="12580620" cy="7056784"/>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4" descr="http://www.energiesystemtechnik.iwes.fraunhofer.de/content/dam/iwes-neu/energiesystemtechnik/de/images/Bilder_im_Text/2016_StEnSea/StEnSea_2373_q.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6288"/>
          <a:stretch/>
        </p:blipFill>
        <p:spPr bwMode="auto">
          <a:xfrm>
            <a:off x="1787711" y="256531"/>
            <a:ext cx="8527864" cy="52886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60842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29540" y="-95582"/>
            <a:ext cx="12451080" cy="6984776"/>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rotWithShape="1">
          <a:blip r:embed="rId2"/>
          <a:srcRect l="14357" t="33397" r="13143" b="29015"/>
          <a:stretch/>
        </p:blipFill>
        <p:spPr>
          <a:xfrm>
            <a:off x="1847528" y="260648"/>
            <a:ext cx="8567738" cy="5409976"/>
          </a:xfrm>
          <a:prstGeom prst="rect">
            <a:avLst/>
          </a:prstGeom>
        </p:spPr>
      </p:pic>
      <p:sp>
        <p:nvSpPr>
          <p:cNvPr id="7" name="TextBox 6"/>
          <p:cNvSpPr txBox="1"/>
          <p:nvPr/>
        </p:nvSpPr>
        <p:spPr>
          <a:xfrm>
            <a:off x="3155731" y="204476"/>
            <a:ext cx="5756187" cy="1569660"/>
          </a:xfrm>
          <a:prstGeom prst="rect">
            <a:avLst/>
          </a:prstGeom>
          <a:solidFill>
            <a:srgbClr val="FFFF00"/>
          </a:solidFill>
        </p:spPr>
        <p:txBody>
          <a:bodyPr wrap="square" rtlCol="0">
            <a:spAutoFit/>
          </a:bodyPr>
          <a:lstStyle/>
          <a:p>
            <a:pPr algn="ctr"/>
            <a:r>
              <a:rPr lang="de-DE" sz="2400" b="1" dirty="0">
                <a:latin typeface="Times New Roman" panose="02020603050405020304" pitchFamily="18" charset="0"/>
                <a:cs typeface="Times New Roman" panose="02020603050405020304" pitchFamily="18" charset="0"/>
              </a:rPr>
              <a:t>Hambacher Braunkohletagebau</a:t>
            </a:r>
          </a:p>
          <a:p>
            <a:pPr algn="ctr"/>
            <a:r>
              <a:rPr lang="de-DE" sz="2400" b="1" dirty="0">
                <a:latin typeface="Times New Roman" panose="02020603050405020304" pitchFamily="18" charset="0"/>
                <a:cs typeface="Times New Roman" panose="02020603050405020304" pitchFamily="18" charset="0"/>
              </a:rPr>
              <a:t>Sohle 460 m tief!</a:t>
            </a:r>
          </a:p>
          <a:p>
            <a:pPr algn="ctr"/>
            <a:r>
              <a:rPr lang="de-DE" sz="2400" b="1" dirty="0">
                <a:latin typeface="Times New Roman" panose="02020603050405020304" pitchFamily="18" charset="0"/>
                <a:cs typeface="Times New Roman" panose="02020603050405020304" pitchFamily="18" charset="0"/>
              </a:rPr>
              <a:t>Sohlenfläche &gt; 4 </a:t>
            </a:r>
            <a:r>
              <a:rPr lang="de-DE" sz="2400" b="1" dirty="0" err="1">
                <a:latin typeface="Times New Roman" panose="02020603050405020304" pitchFamily="18" charset="0"/>
                <a:cs typeface="Times New Roman" panose="02020603050405020304" pitchFamily="18" charset="0"/>
              </a:rPr>
              <a:t>km</a:t>
            </a:r>
            <a:r>
              <a:rPr lang="de-DE" sz="2400" b="1" baseline="30000" dirty="0" err="1">
                <a:latin typeface="Times New Roman" panose="02020603050405020304" pitchFamily="18" charset="0"/>
                <a:cs typeface="Times New Roman" panose="02020603050405020304" pitchFamily="18" charset="0"/>
              </a:rPr>
              <a:t>2</a:t>
            </a:r>
            <a:r>
              <a:rPr lang="de-DE" sz="2400" b="1" dirty="0">
                <a:latin typeface="Times New Roman" panose="02020603050405020304" pitchFamily="18" charset="0"/>
                <a:cs typeface="Times New Roman" panose="02020603050405020304" pitchFamily="18" charset="0"/>
              </a:rPr>
              <a:t> </a:t>
            </a:r>
          </a:p>
          <a:p>
            <a:pPr algn="ctr"/>
            <a:r>
              <a:rPr lang="de-DE" sz="2400" b="1" dirty="0">
                <a:latin typeface="Times New Roman" panose="02020603050405020304" pitchFamily="18" charset="0"/>
                <a:cs typeface="Times New Roman" panose="02020603050405020304" pitchFamily="18" charset="0"/>
              </a:rPr>
              <a:t>Fläche des gefluteten Sees &gt; 40 </a:t>
            </a:r>
            <a:r>
              <a:rPr lang="de-DE" sz="2400" b="1" dirty="0" err="1">
                <a:latin typeface="Times New Roman" panose="02020603050405020304" pitchFamily="18" charset="0"/>
                <a:cs typeface="Times New Roman" panose="02020603050405020304" pitchFamily="18" charset="0"/>
              </a:rPr>
              <a:t>km</a:t>
            </a:r>
            <a:r>
              <a:rPr lang="de-DE" sz="2400" b="1" baseline="30000" dirty="0" err="1">
                <a:latin typeface="Times New Roman" panose="02020603050405020304" pitchFamily="18" charset="0"/>
                <a:cs typeface="Times New Roman" panose="02020603050405020304" pitchFamily="18" charset="0"/>
              </a:rPr>
              <a:t>2</a:t>
            </a:r>
            <a:r>
              <a:rPr lang="de-DE" sz="2400" b="1"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413105869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252960" cy="68580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rotWithShape="1">
          <a:blip r:embed="rId2"/>
          <a:srcRect l="8612" t="6029" r="74912" b="65255"/>
          <a:stretch/>
        </p:blipFill>
        <p:spPr>
          <a:xfrm>
            <a:off x="2169160" y="90488"/>
            <a:ext cx="7599680" cy="4967318"/>
          </a:xfrm>
          <a:prstGeom prst="rect">
            <a:avLst/>
          </a:prstGeom>
        </p:spPr>
      </p:pic>
      <p:sp>
        <p:nvSpPr>
          <p:cNvPr id="6" name="TextBox 5"/>
          <p:cNvSpPr txBox="1"/>
          <p:nvPr/>
        </p:nvSpPr>
        <p:spPr>
          <a:xfrm>
            <a:off x="80387" y="5100320"/>
            <a:ext cx="11931273" cy="1815882"/>
          </a:xfrm>
          <a:prstGeom prst="rect">
            <a:avLst/>
          </a:prstGeom>
          <a:noFill/>
        </p:spPr>
        <p:txBody>
          <a:bodyPr wrap="square" rtlCol="0">
            <a:spAutoFit/>
          </a:bodyPr>
          <a:lstStyle/>
          <a:p>
            <a:pPr algn="ctr"/>
            <a:r>
              <a:rPr lang="de-DE" sz="1400" b="1" dirty="0">
                <a:solidFill>
                  <a:schemeClr val="bg1"/>
                </a:solidFill>
              </a:rPr>
              <a:t> Realisierung eines </a:t>
            </a:r>
            <a:r>
              <a:rPr lang="de-DE" sz="2000" b="1" dirty="0">
                <a:solidFill>
                  <a:srgbClr val="FFFF00"/>
                </a:solidFill>
              </a:rPr>
              <a:t>Hydro-Kavernen-Speichers </a:t>
            </a:r>
            <a:r>
              <a:rPr lang="de-DE" sz="2000" b="1" dirty="0" err="1">
                <a:solidFill>
                  <a:srgbClr val="FFFF00"/>
                </a:solidFill>
              </a:rPr>
              <a:t>HKS</a:t>
            </a:r>
            <a:r>
              <a:rPr lang="de-DE" sz="2000" b="1" dirty="0">
                <a:solidFill>
                  <a:srgbClr val="FFFF00"/>
                </a:solidFill>
              </a:rPr>
              <a:t> </a:t>
            </a:r>
            <a:r>
              <a:rPr lang="de-DE" sz="1400" b="1" dirty="0">
                <a:solidFill>
                  <a:schemeClr val="bg1"/>
                </a:solidFill>
              </a:rPr>
              <a:t>auf dem Boden einer gefluteten Braunkohleabbaustätte. Der </a:t>
            </a:r>
            <a:r>
              <a:rPr lang="de-DE" sz="1400" b="1" dirty="0" err="1">
                <a:solidFill>
                  <a:schemeClr val="bg1"/>
                </a:solidFill>
              </a:rPr>
              <a:t>HKS</a:t>
            </a:r>
            <a:r>
              <a:rPr lang="de-DE" sz="1400" b="1" dirty="0">
                <a:solidFill>
                  <a:schemeClr val="bg1"/>
                </a:solidFill>
              </a:rPr>
              <a:t> besteht aus vielen einzelnen Segmenten (z.B. Glockenform), auf der Sohle des Beckens im Trockenbau errichtet, in deren Zentren jeweils eine Rohrverbindung  mit dem Wasser des offenen Sees besteht. Am untersten Ende des Rohres (ca. 10 m unterhalb des Segmentbodens)  wird eine Pumpturbine montiert. Die Pumpturbine ist so gestaltet, dass sie zu jederzeit zur Wartung durch das Rohr an die Wasseroberfläche gebracht werden kann. Jedes Segment kann eine nutzbare </a:t>
            </a:r>
            <a:r>
              <a:rPr lang="de-DE" sz="1400" b="1" dirty="0" err="1">
                <a:solidFill>
                  <a:schemeClr val="bg1"/>
                </a:solidFill>
              </a:rPr>
              <a:t>Hohlraumgrösse</a:t>
            </a:r>
            <a:r>
              <a:rPr lang="de-DE" sz="1400" b="1" dirty="0">
                <a:solidFill>
                  <a:schemeClr val="bg1"/>
                </a:solidFill>
              </a:rPr>
              <a:t> von bis zu 1 Million Kubikmeter haben, was bei 400 m Wassertiefe dann einer </a:t>
            </a:r>
            <a:r>
              <a:rPr lang="de-DE" sz="1400" b="1" dirty="0" err="1">
                <a:solidFill>
                  <a:schemeClr val="bg1"/>
                </a:solidFill>
              </a:rPr>
              <a:t>Energiespeichergrösse</a:t>
            </a:r>
            <a:r>
              <a:rPr lang="de-DE" sz="1400" b="1" dirty="0">
                <a:solidFill>
                  <a:schemeClr val="bg1"/>
                </a:solidFill>
              </a:rPr>
              <a:t> von ca. 1 </a:t>
            </a:r>
            <a:r>
              <a:rPr lang="de-DE" sz="1400" b="1" dirty="0" err="1">
                <a:solidFill>
                  <a:schemeClr val="bg1"/>
                </a:solidFill>
              </a:rPr>
              <a:t>GigaWh</a:t>
            </a:r>
            <a:r>
              <a:rPr lang="de-DE" sz="1400" b="1" dirty="0">
                <a:solidFill>
                  <a:schemeClr val="bg1"/>
                </a:solidFill>
              </a:rPr>
              <a:t> entspricht. Auf der Sohle des Hambacher Braunkohle ‚Lochs‘ könnten bis zu 500 solcher </a:t>
            </a:r>
            <a:r>
              <a:rPr lang="de-DE" sz="1400" b="1" dirty="0" err="1">
                <a:solidFill>
                  <a:schemeClr val="bg1"/>
                </a:solidFill>
              </a:rPr>
              <a:t>Segemente</a:t>
            </a:r>
            <a:r>
              <a:rPr lang="de-DE" sz="1400" b="1" dirty="0">
                <a:solidFill>
                  <a:schemeClr val="bg1"/>
                </a:solidFill>
              </a:rPr>
              <a:t> montiert werden, was einer </a:t>
            </a:r>
            <a:r>
              <a:rPr lang="de-DE" b="1" dirty="0">
                <a:solidFill>
                  <a:srgbClr val="FFFF00"/>
                </a:solidFill>
              </a:rPr>
              <a:t>Gesamtspeicherkapazität von ca. 500 </a:t>
            </a:r>
            <a:r>
              <a:rPr lang="de-DE" b="1" dirty="0" err="1">
                <a:solidFill>
                  <a:srgbClr val="FFFF00"/>
                </a:solidFill>
              </a:rPr>
              <a:t>GigaWh</a:t>
            </a:r>
            <a:r>
              <a:rPr lang="de-DE" b="1" dirty="0">
                <a:solidFill>
                  <a:srgbClr val="FFFF00"/>
                </a:solidFill>
              </a:rPr>
              <a:t> </a:t>
            </a:r>
            <a:r>
              <a:rPr lang="de-DE" sz="1400" b="1" dirty="0">
                <a:solidFill>
                  <a:schemeClr val="bg1"/>
                </a:solidFill>
              </a:rPr>
              <a:t>pro Zyklus entspricht. Die rote Linie stellt die elektrische Kabelverbindung mit Strom-Erzeuger und Verbraucher dar.</a:t>
            </a:r>
            <a:endParaRPr lang="en-US" sz="1400" b="1" dirty="0">
              <a:solidFill>
                <a:schemeClr val="bg1"/>
              </a:solidFill>
            </a:endParaRPr>
          </a:p>
        </p:txBody>
      </p:sp>
    </p:spTree>
    <p:extLst>
      <p:ext uri="{BB962C8B-B14F-4D97-AF65-F5344CB8AC3E}">
        <p14:creationId xmlns:p14="http://schemas.microsoft.com/office/powerpoint/2010/main" val="378104245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p:cNvSpPr/>
          <p:nvPr/>
        </p:nvSpPr>
        <p:spPr>
          <a:xfrm>
            <a:off x="-289562" y="-110490"/>
            <a:ext cx="12523469" cy="702564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2" name="Rectangle 31"/>
          <p:cNvSpPr/>
          <p:nvPr/>
        </p:nvSpPr>
        <p:spPr>
          <a:xfrm>
            <a:off x="441495" y="219076"/>
            <a:ext cx="11307963" cy="6334309"/>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33"/>
          <p:cNvSpPr/>
          <p:nvPr/>
        </p:nvSpPr>
        <p:spPr>
          <a:xfrm>
            <a:off x="-1246414" y="5432064"/>
            <a:ext cx="15299871" cy="1911712"/>
          </a:xfrm>
          <a:custGeom>
            <a:avLst/>
            <a:gdLst>
              <a:gd name="connsiteX0" fmla="*/ 370287 w 14254342"/>
              <a:gd name="connsiteY0" fmla="*/ 185326 h 2069763"/>
              <a:gd name="connsiteX1" fmla="*/ 2226301 w 14254342"/>
              <a:gd name="connsiteY1" fmla="*/ 207097 h 2069763"/>
              <a:gd name="connsiteX2" fmla="*/ 5034816 w 14254342"/>
              <a:gd name="connsiteY2" fmla="*/ 141783 h 2069763"/>
              <a:gd name="connsiteX3" fmla="*/ 8278759 w 14254342"/>
              <a:gd name="connsiteY3" fmla="*/ 158112 h 2069763"/>
              <a:gd name="connsiteX4" fmla="*/ 9982373 w 14254342"/>
              <a:gd name="connsiteY4" fmla="*/ 269 h 2069763"/>
              <a:gd name="connsiteX5" fmla="*/ 13814144 w 14254342"/>
              <a:gd name="connsiteY5" fmla="*/ 201655 h 2069763"/>
              <a:gd name="connsiteX6" fmla="*/ 14146159 w 14254342"/>
              <a:gd name="connsiteY6" fmla="*/ 854797 h 2069763"/>
              <a:gd name="connsiteX7" fmla="*/ 13590987 w 14254342"/>
              <a:gd name="connsiteY7" fmla="*/ 1736540 h 2069763"/>
              <a:gd name="connsiteX8" fmla="*/ 10815130 w 14254342"/>
              <a:gd name="connsiteY8" fmla="*/ 2046783 h 2069763"/>
              <a:gd name="connsiteX9" fmla="*/ 7614730 w 14254342"/>
              <a:gd name="connsiteY9" fmla="*/ 2046783 h 2069763"/>
              <a:gd name="connsiteX10" fmla="*/ 4898744 w 14254342"/>
              <a:gd name="connsiteY10" fmla="*/ 2030455 h 2069763"/>
              <a:gd name="connsiteX11" fmla="*/ 2182759 w 14254342"/>
              <a:gd name="connsiteY11" fmla="*/ 2052226 h 2069763"/>
              <a:gd name="connsiteX12" fmla="*/ 528130 w 14254342"/>
              <a:gd name="connsiteY12" fmla="*/ 1976026 h 2069763"/>
              <a:gd name="connsiteX13" fmla="*/ 60044 w 14254342"/>
              <a:gd name="connsiteY13" fmla="*/ 1654897 h 2069763"/>
              <a:gd name="connsiteX14" fmla="*/ 27387 w 14254342"/>
              <a:gd name="connsiteY14" fmla="*/ 1126940 h 2069763"/>
              <a:gd name="connsiteX15" fmla="*/ 255987 w 14254342"/>
              <a:gd name="connsiteY15" fmla="*/ 577212 h 2069763"/>
              <a:gd name="connsiteX16" fmla="*/ 386616 w 14254342"/>
              <a:gd name="connsiteY16" fmla="*/ 130897 h 2069763"/>
              <a:gd name="connsiteX17" fmla="*/ 381173 w 14254342"/>
              <a:gd name="connsiteY17" fmla="*/ 234312 h 2069763"/>
              <a:gd name="connsiteX18" fmla="*/ 370287 w 14254342"/>
              <a:gd name="connsiteY18" fmla="*/ 185326 h 206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4254342" h="2069763">
                <a:moveTo>
                  <a:pt x="370287" y="185326"/>
                </a:moveTo>
                <a:cubicBezTo>
                  <a:pt x="677808" y="180790"/>
                  <a:pt x="1448880" y="214354"/>
                  <a:pt x="2226301" y="207097"/>
                </a:cubicBezTo>
                <a:cubicBezTo>
                  <a:pt x="3003722" y="199840"/>
                  <a:pt x="5034816" y="141783"/>
                  <a:pt x="5034816" y="141783"/>
                </a:cubicBezTo>
                <a:cubicBezTo>
                  <a:pt x="6043559" y="133619"/>
                  <a:pt x="7454166" y="181698"/>
                  <a:pt x="8278759" y="158112"/>
                </a:cubicBezTo>
                <a:cubicBezTo>
                  <a:pt x="9103352" y="134526"/>
                  <a:pt x="9059809" y="-6988"/>
                  <a:pt x="9982373" y="269"/>
                </a:cubicBezTo>
                <a:cubicBezTo>
                  <a:pt x="10904937" y="7526"/>
                  <a:pt x="13120180" y="59234"/>
                  <a:pt x="13814144" y="201655"/>
                </a:cubicBezTo>
                <a:cubicBezTo>
                  <a:pt x="14508108" y="344076"/>
                  <a:pt x="14183352" y="598983"/>
                  <a:pt x="14146159" y="854797"/>
                </a:cubicBezTo>
                <a:cubicBezTo>
                  <a:pt x="14108966" y="1110611"/>
                  <a:pt x="14146159" y="1537876"/>
                  <a:pt x="13590987" y="1736540"/>
                </a:cubicBezTo>
                <a:cubicBezTo>
                  <a:pt x="13035816" y="1935204"/>
                  <a:pt x="11811173" y="1995076"/>
                  <a:pt x="10815130" y="2046783"/>
                </a:cubicBezTo>
                <a:cubicBezTo>
                  <a:pt x="9819087" y="2098490"/>
                  <a:pt x="7614730" y="2046783"/>
                  <a:pt x="7614730" y="2046783"/>
                </a:cubicBezTo>
                <a:lnTo>
                  <a:pt x="4898744" y="2030455"/>
                </a:lnTo>
                <a:lnTo>
                  <a:pt x="2182759" y="2052226"/>
                </a:lnTo>
                <a:cubicBezTo>
                  <a:pt x="1454323" y="2043155"/>
                  <a:pt x="881916" y="2042248"/>
                  <a:pt x="528130" y="1976026"/>
                </a:cubicBezTo>
                <a:cubicBezTo>
                  <a:pt x="174344" y="1909804"/>
                  <a:pt x="143501" y="1796411"/>
                  <a:pt x="60044" y="1654897"/>
                </a:cubicBezTo>
                <a:cubicBezTo>
                  <a:pt x="-23413" y="1513383"/>
                  <a:pt x="-5270" y="1306554"/>
                  <a:pt x="27387" y="1126940"/>
                </a:cubicBezTo>
                <a:cubicBezTo>
                  <a:pt x="60044" y="947326"/>
                  <a:pt x="196116" y="743219"/>
                  <a:pt x="255987" y="577212"/>
                </a:cubicBezTo>
                <a:cubicBezTo>
                  <a:pt x="315858" y="411205"/>
                  <a:pt x="365752" y="188047"/>
                  <a:pt x="386616" y="130897"/>
                </a:cubicBezTo>
                <a:cubicBezTo>
                  <a:pt x="407480" y="73747"/>
                  <a:pt x="382080" y="227962"/>
                  <a:pt x="381173" y="234312"/>
                </a:cubicBezTo>
                <a:cubicBezTo>
                  <a:pt x="380266" y="240662"/>
                  <a:pt x="62766" y="189862"/>
                  <a:pt x="370287" y="185326"/>
                </a:cubicBezTo>
                <a:close/>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p:cNvSpPr/>
          <p:nvPr/>
        </p:nvSpPr>
        <p:spPr>
          <a:xfrm>
            <a:off x="977222" y="2094233"/>
            <a:ext cx="10406354" cy="3996647"/>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p:cNvSpPr/>
          <p:nvPr/>
        </p:nvSpPr>
        <p:spPr>
          <a:xfrm>
            <a:off x="1152917" y="2149532"/>
            <a:ext cx="10034801" cy="337327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p:cNvSpPr/>
          <p:nvPr/>
        </p:nvSpPr>
        <p:spPr>
          <a:xfrm>
            <a:off x="977222" y="1252171"/>
            <a:ext cx="10377551" cy="1684122"/>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p:cNvSpPr/>
          <p:nvPr/>
        </p:nvSpPr>
        <p:spPr>
          <a:xfrm>
            <a:off x="1152917" y="1459907"/>
            <a:ext cx="10034801" cy="173780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Rectangle 39"/>
          <p:cNvSpPr/>
          <p:nvPr/>
        </p:nvSpPr>
        <p:spPr>
          <a:xfrm>
            <a:off x="5554572" y="5517777"/>
            <a:ext cx="611220" cy="44239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p:cNvSpPr/>
          <p:nvPr/>
        </p:nvSpPr>
        <p:spPr>
          <a:xfrm>
            <a:off x="5752963" y="1013378"/>
            <a:ext cx="230137" cy="4730622"/>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p:cNvSpPr/>
          <p:nvPr/>
        </p:nvSpPr>
        <p:spPr>
          <a:xfrm>
            <a:off x="5792563" y="988242"/>
            <a:ext cx="147682" cy="4443822"/>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p:cNvSpPr/>
          <p:nvPr/>
        </p:nvSpPr>
        <p:spPr>
          <a:xfrm>
            <a:off x="5804092" y="5393801"/>
            <a:ext cx="139944" cy="485685"/>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p:cNvSpPr/>
          <p:nvPr/>
        </p:nvSpPr>
        <p:spPr>
          <a:xfrm>
            <a:off x="1152917" y="3185141"/>
            <a:ext cx="4623413" cy="4499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p:cNvSpPr/>
          <p:nvPr/>
        </p:nvSpPr>
        <p:spPr>
          <a:xfrm>
            <a:off x="5360967" y="5252787"/>
            <a:ext cx="411796" cy="43792"/>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p:cNvSpPr/>
          <p:nvPr/>
        </p:nvSpPr>
        <p:spPr>
          <a:xfrm flipV="1">
            <a:off x="5999332" y="3187905"/>
            <a:ext cx="5162462" cy="42228"/>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p:cNvSpPr/>
          <p:nvPr/>
        </p:nvSpPr>
        <p:spPr>
          <a:xfrm rot="5400000">
            <a:off x="5367321" y="5302854"/>
            <a:ext cx="178872" cy="191581"/>
          </a:xfrm>
          <a:prstGeom prst="rect">
            <a:avLst/>
          </a:prstGeom>
          <a:solidFill>
            <a:srgbClr val="CCC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p:cNvSpPr/>
          <p:nvPr/>
        </p:nvSpPr>
        <p:spPr>
          <a:xfrm>
            <a:off x="5975277" y="5258392"/>
            <a:ext cx="382096" cy="50817"/>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p:cNvSpPr/>
          <p:nvPr/>
        </p:nvSpPr>
        <p:spPr>
          <a:xfrm rot="5400000">
            <a:off x="6176329" y="5312071"/>
            <a:ext cx="178872" cy="191581"/>
          </a:xfrm>
          <a:prstGeom prst="rect">
            <a:avLst/>
          </a:prstGeom>
          <a:solidFill>
            <a:srgbClr val="CCC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ounded Rectangular Callout 52"/>
          <p:cNvSpPr/>
          <p:nvPr/>
        </p:nvSpPr>
        <p:spPr>
          <a:xfrm>
            <a:off x="1368936" y="4072195"/>
            <a:ext cx="1800158" cy="756291"/>
          </a:xfrm>
          <a:prstGeom prst="wedgeRoundRectCallout">
            <a:avLst>
              <a:gd name="adj1" fmla="val -62593"/>
              <a:gd name="adj2" fmla="val 88057"/>
              <a:gd name="adj3" fmla="val 16667"/>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b="1" dirty="0">
                <a:solidFill>
                  <a:schemeClr val="tx1"/>
                </a:solidFill>
              </a:rPr>
              <a:t>Außenwand </a:t>
            </a:r>
          </a:p>
          <a:p>
            <a:pPr algn="ctr"/>
            <a:r>
              <a:rPr lang="de-DE" b="1" dirty="0">
                <a:solidFill>
                  <a:schemeClr val="tx1"/>
                </a:solidFill>
              </a:rPr>
              <a:t>ca. 4 m dick</a:t>
            </a:r>
          </a:p>
          <a:p>
            <a:pPr algn="ctr"/>
            <a:r>
              <a:rPr lang="de-DE" b="1" dirty="0">
                <a:solidFill>
                  <a:schemeClr val="tx1"/>
                </a:solidFill>
              </a:rPr>
              <a:t>Beton</a:t>
            </a:r>
            <a:endParaRPr lang="en-US" b="1" dirty="0">
              <a:solidFill>
                <a:schemeClr val="tx1"/>
              </a:solidFill>
            </a:endParaRPr>
          </a:p>
        </p:txBody>
      </p:sp>
      <p:sp>
        <p:nvSpPr>
          <p:cNvPr id="54" name="Rounded Rectangular Callout 53"/>
          <p:cNvSpPr/>
          <p:nvPr/>
        </p:nvSpPr>
        <p:spPr>
          <a:xfrm>
            <a:off x="6107178" y="1779418"/>
            <a:ext cx="1800158" cy="756291"/>
          </a:xfrm>
          <a:prstGeom prst="wedgeRoundRectCallout">
            <a:avLst>
              <a:gd name="adj1" fmla="val -62593"/>
              <a:gd name="adj2" fmla="val 88057"/>
              <a:gd name="adj3" fmla="val 16667"/>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b="1" dirty="0">
                <a:solidFill>
                  <a:schemeClr val="bg1"/>
                </a:solidFill>
              </a:rPr>
              <a:t>Ca. 40 bar Wasserdruck</a:t>
            </a:r>
            <a:endParaRPr lang="en-US" b="1" dirty="0">
              <a:solidFill>
                <a:schemeClr val="bg1"/>
              </a:solidFill>
            </a:endParaRPr>
          </a:p>
        </p:txBody>
      </p:sp>
      <p:sp>
        <p:nvSpPr>
          <p:cNvPr id="55" name="TextBox 54"/>
          <p:cNvSpPr txBox="1"/>
          <p:nvPr/>
        </p:nvSpPr>
        <p:spPr>
          <a:xfrm>
            <a:off x="1632959" y="740478"/>
            <a:ext cx="2514497" cy="369332"/>
          </a:xfrm>
          <a:prstGeom prst="rect">
            <a:avLst/>
          </a:prstGeom>
          <a:solidFill>
            <a:schemeClr val="bg1"/>
          </a:solidFill>
        </p:spPr>
        <p:txBody>
          <a:bodyPr wrap="square" rtlCol="0">
            <a:spAutoFit/>
          </a:bodyPr>
          <a:lstStyle/>
          <a:p>
            <a:r>
              <a:rPr lang="de-DE" b="1" dirty="0"/>
              <a:t>Ca. 40 bar Wasserdruck</a:t>
            </a:r>
            <a:endParaRPr lang="en-US" b="1" dirty="0"/>
          </a:p>
        </p:txBody>
      </p:sp>
      <p:sp>
        <p:nvSpPr>
          <p:cNvPr id="56" name="Rounded Rectangular Callout 55"/>
          <p:cNvSpPr/>
          <p:nvPr/>
        </p:nvSpPr>
        <p:spPr>
          <a:xfrm>
            <a:off x="6348629" y="3606049"/>
            <a:ext cx="1800158" cy="1615714"/>
          </a:xfrm>
          <a:prstGeom prst="wedgeRoundRectCallout">
            <a:avLst>
              <a:gd name="adj1" fmla="val -70866"/>
              <a:gd name="adj2" fmla="val 27502"/>
              <a:gd name="adj3" fmla="val 16667"/>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b="1" dirty="0">
                <a:solidFill>
                  <a:schemeClr val="bg1"/>
                </a:solidFill>
              </a:rPr>
              <a:t>Nichtrostendes Stahlrohr</a:t>
            </a:r>
          </a:p>
          <a:p>
            <a:pPr algn="ctr"/>
            <a:r>
              <a:rPr lang="de-DE" b="1" dirty="0">
                <a:solidFill>
                  <a:schemeClr val="bg1"/>
                </a:solidFill>
              </a:rPr>
              <a:t>Ca. 5 cm Wandstärke</a:t>
            </a:r>
          </a:p>
          <a:p>
            <a:pPr algn="ctr"/>
            <a:r>
              <a:rPr lang="de-DE" b="1" dirty="0">
                <a:solidFill>
                  <a:schemeClr val="bg1"/>
                </a:solidFill>
              </a:rPr>
              <a:t>d = 10 m</a:t>
            </a:r>
          </a:p>
          <a:p>
            <a:pPr algn="ctr"/>
            <a:r>
              <a:rPr lang="de-DE" b="1" dirty="0">
                <a:solidFill>
                  <a:schemeClr val="bg1"/>
                </a:solidFill>
              </a:rPr>
              <a:t>120 m hoch</a:t>
            </a:r>
            <a:endParaRPr lang="en-US" b="1" dirty="0">
              <a:solidFill>
                <a:schemeClr val="bg1"/>
              </a:solidFill>
            </a:endParaRPr>
          </a:p>
        </p:txBody>
      </p:sp>
      <p:cxnSp>
        <p:nvCxnSpPr>
          <p:cNvPr id="57" name="Straight Arrow Connector 56"/>
          <p:cNvCxnSpPr/>
          <p:nvPr/>
        </p:nvCxnSpPr>
        <p:spPr>
          <a:xfrm flipV="1">
            <a:off x="1152917" y="3460943"/>
            <a:ext cx="10068704" cy="9619"/>
          </a:xfrm>
          <a:prstGeom prst="straightConnector1">
            <a:avLst/>
          </a:prstGeom>
          <a:ln w="28575">
            <a:solidFill>
              <a:srgbClr val="FF0000"/>
            </a:solidFill>
            <a:prstDash val="lgDashDot"/>
            <a:headEnd type="triangle"/>
            <a:tailEnd type="triangle"/>
          </a:ln>
        </p:spPr>
        <p:style>
          <a:lnRef idx="1">
            <a:schemeClr val="accent1"/>
          </a:lnRef>
          <a:fillRef idx="0">
            <a:schemeClr val="accent1"/>
          </a:fillRef>
          <a:effectRef idx="0">
            <a:schemeClr val="accent1"/>
          </a:effectRef>
          <a:fontRef idx="minor">
            <a:schemeClr val="tx1"/>
          </a:fontRef>
        </p:style>
      </p:cxnSp>
      <p:sp>
        <p:nvSpPr>
          <p:cNvPr id="58" name="TextBox 57"/>
          <p:cNvSpPr txBox="1"/>
          <p:nvPr/>
        </p:nvSpPr>
        <p:spPr>
          <a:xfrm>
            <a:off x="3706148" y="3470562"/>
            <a:ext cx="1318103" cy="341129"/>
          </a:xfrm>
          <a:prstGeom prst="rect">
            <a:avLst/>
          </a:prstGeom>
          <a:noFill/>
        </p:spPr>
        <p:txBody>
          <a:bodyPr wrap="none" rtlCol="0">
            <a:spAutoFit/>
          </a:bodyPr>
          <a:lstStyle/>
          <a:p>
            <a:r>
              <a:rPr lang="de-DE" b="1" dirty="0">
                <a:solidFill>
                  <a:srgbClr val="C00000"/>
                </a:solidFill>
              </a:rPr>
              <a:t>d = ca. 100 m</a:t>
            </a:r>
            <a:endParaRPr lang="en-US" b="1" dirty="0">
              <a:solidFill>
                <a:srgbClr val="C00000"/>
              </a:solidFill>
            </a:endParaRPr>
          </a:p>
        </p:txBody>
      </p:sp>
      <p:cxnSp>
        <p:nvCxnSpPr>
          <p:cNvPr id="59" name="Straight Arrow Connector 58"/>
          <p:cNvCxnSpPr/>
          <p:nvPr/>
        </p:nvCxnSpPr>
        <p:spPr>
          <a:xfrm flipH="1">
            <a:off x="5218413" y="1471041"/>
            <a:ext cx="4228" cy="4026256"/>
          </a:xfrm>
          <a:prstGeom prst="straightConnector1">
            <a:avLst/>
          </a:prstGeom>
          <a:ln w="28575">
            <a:solidFill>
              <a:srgbClr val="FF0000"/>
            </a:solidFill>
            <a:prstDash val="lgDashDot"/>
            <a:headEnd type="triangle"/>
            <a:tailEnd type="triangle"/>
          </a:ln>
        </p:spPr>
        <p:style>
          <a:lnRef idx="1">
            <a:schemeClr val="accent1"/>
          </a:lnRef>
          <a:fillRef idx="0">
            <a:schemeClr val="accent1"/>
          </a:fillRef>
          <a:effectRef idx="0">
            <a:schemeClr val="accent1"/>
          </a:effectRef>
          <a:fontRef idx="minor">
            <a:schemeClr val="tx1"/>
          </a:fontRef>
        </p:style>
      </p:cxnSp>
      <p:sp>
        <p:nvSpPr>
          <p:cNvPr id="60" name="TextBox 59"/>
          <p:cNvSpPr txBox="1"/>
          <p:nvPr/>
        </p:nvSpPr>
        <p:spPr>
          <a:xfrm>
            <a:off x="3850699" y="1637699"/>
            <a:ext cx="1327480" cy="341129"/>
          </a:xfrm>
          <a:prstGeom prst="rect">
            <a:avLst/>
          </a:prstGeom>
          <a:noFill/>
        </p:spPr>
        <p:txBody>
          <a:bodyPr wrap="none" rtlCol="0">
            <a:spAutoFit/>
          </a:bodyPr>
          <a:lstStyle/>
          <a:p>
            <a:r>
              <a:rPr lang="de-DE" b="1" dirty="0">
                <a:solidFill>
                  <a:srgbClr val="C00000"/>
                </a:solidFill>
              </a:rPr>
              <a:t>h = ca. 120 m</a:t>
            </a:r>
            <a:endParaRPr lang="en-US" b="1" dirty="0">
              <a:solidFill>
                <a:srgbClr val="C00000"/>
              </a:solidFill>
            </a:endParaRPr>
          </a:p>
        </p:txBody>
      </p:sp>
      <p:sp>
        <p:nvSpPr>
          <p:cNvPr id="61" name="Rounded Rectangular Callout 60"/>
          <p:cNvSpPr/>
          <p:nvPr/>
        </p:nvSpPr>
        <p:spPr>
          <a:xfrm>
            <a:off x="6727085" y="5487268"/>
            <a:ext cx="1595620" cy="477271"/>
          </a:xfrm>
          <a:prstGeom prst="wedgeRoundRectCallout">
            <a:avLst>
              <a:gd name="adj1" fmla="val -95860"/>
              <a:gd name="adj2" fmla="val -11497"/>
              <a:gd name="adj3" fmla="val 16667"/>
            </a:avLst>
          </a:prstGeom>
          <a:solidFill>
            <a:srgbClr val="FF0000"/>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b="1" dirty="0">
                <a:solidFill>
                  <a:schemeClr val="tx1"/>
                </a:solidFill>
              </a:rPr>
              <a:t>Pumpturbine</a:t>
            </a:r>
            <a:endParaRPr lang="en-US" b="1" dirty="0">
              <a:solidFill>
                <a:schemeClr val="tx1"/>
              </a:solidFill>
            </a:endParaRPr>
          </a:p>
        </p:txBody>
      </p:sp>
      <p:sp>
        <p:nvSpPr>
          <p:cNvPr id="62" name="TextBox 61"/>
          <p:cNvSpPr txBox="1"/>
          <p:nvPr/>
        </p:nvSpPr>
        <p:spPr>
          <a:xfrm>
            <a:off x="7474057" y="517145"/>
            <a:ext cx="4048472" cy="369332"/>
          </a:xfrm>
          <a:prstGeom prst="rect">
            <a:avLst/>
          </a:prstGeom>
          <a:solidFill>
            <a:schemeClr val="bg1"/>
          </a:solidFill>
        </p:spPr>
        <p:txBody>
          <a:bodyPr wrap="square" rtlCol="0">
            <a:spAutoFit/>
          </a:bodyPr>
          <a:lstStyle/>
          <a:p>
            <a:r>
              <a:rPr lang="de-DE" b="1" dirty="0"/>
              <a:t>Prof. Dr. A. Garg FH-Mainz + Mitarbeiter</a:t>
            </a:r>
            <a:endParaRPr lang="en-US" b="1" dirty="0"/>
          </a:p>
        </p:txBody>
      </p:sp>
      <p:sp>
        <p:nvSpPr>
          <p:cNvPr id="16" name="Rectangle 15"/>
          <p:cNvSpPr/>
          <p:nvPr/>
        </p:nvSpPr>
        <p:spPr>
          <a:xfrm>
            <a:off x="-482805" y="5407860"/>
            <a:ext cx="914400" cy="2097839"/>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2"/>
          <p:cNvSpPr/>
          <p:nvPr/>
        </p:nvSpPr>
        <p:spPr>
          <a:xfrm>
            <a:off x="11749105" y="5146877"/>
            <a:ext cx="914400" cy="2097839"/>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p:cNvSpPr/>
          <p:nvPr/>
        </p:nvSpPr>
        <p:spPr>
          <a:xfrm>
            <a:off x="389861" y="6274124"/>
            <a:ext cx="11578981" cy="1598981"/>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85036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fade">
                                      <p:cBhvr>
                                        <p:cTn id="7" dur="500"/>
                                        <p:tgtEl>
                                          <p:spTgt spid="4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4"/>
                                        </p:tgtEl>
                                        <p:attrNameLst>
                                          <p:attrName>style.visibility</p:attrName>
                                        </p:attrNameLst>
                                      </p:cBhvr>
                                      <p:to>
                                        <p:strVal val="visible"/>
                                      </p:to>
                                    </p:set>
                                    <p:animEffect transition="in" filter="fade">
                                      <p:cBhvr>
                                        <p:cTn id="10" dur="500"/>
                                        <p:tgtEl>
                                          <p:spTgt spid="4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4"/>
                                        </p:tgtEl>
                                        <p:attrNameLst>
                                          <p:attrName>style.visibility</p:attrName>
                                        </p:attrNameLst>
                                      </p:cBhvr>
                                      <p:to>
                                        <p:strVal val="visible"/>
                                      </p:to>
                                    </p:set>
                                    <p:animEffect transition="in" filter="fade">
                                      <p:cBhvr>
                                        <p:cTn id="13" dur="500"/>
                                        <p:tgtEl>
                                          <p:spTgt spid="5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0"/>
                                        </p:tgtEl>
                                        <p:attrNameLst>
                                          <p:attrName>style.visibility</p:attrName>
                                        </p:attrNameLst>
                                      </p:cBhvr>
                                      <p:to>
                                        <p:strVal val="visible"/>
                                      </p:to>
                                    </p:set>
                                    <p:animEffect transition="in" filter="fade">
                                      <p:cBhvr>
                                        <p:cTn id="16" dur="500"/>
                                        <p:tgtEl>
                                          <p:spTgt spid="50"/>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52"/>
                                        </p:tgtEl>
                                        <p:attrNameLst>
                                          <p:attrName>style.visibility</p:attrName>
                                        </p:attrNameLst>
                                      </p:cBhvr>
                                      <p:to>
                                        <p:strVal val="visible"/>
                                      </p:to>
                                    </p:set>
                                    <p:animEffect transition="in" filter="fade">
                                      <p:cBhvr>
                                        <p:cTn id="19" dur="500"/>
                                        <p:tgtEl>
                                          <p:spTgt spid="52"/>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48"/>
                                        </p:tgtEl>
                                        <p:attrNameLst>
                                          <p:attrName>style.visibility</p:attrName>
                                        </p:attrNameLst>
                                      </p:cBhvr>
                                      <p:to>
                                        <p:strVal val="visible"/>
                                      </p:to>
                                    </p:set>
                                    <p:animEffect transition="in" filter="fade">
                                      <p:cBhvr>
                                        <p:cTn id="22" dur="500"/>
                                        <p:tgtEl>
                                          <p:spTgt spid="48"/>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51"/>
                                        </p:tgtEl>
                                        <p:attrNameLst>
                                          <p:attrName>style.visibility</p:attrName>
                                        </p:attrNameLst>
                                      </p:cBhvr>
                                      <p:to>
                                        <p:strVal val="visible"/>
                                      </p:to>
                                    </p:set>
                                    <p:animEffect transition="in" filter="fade">
                                      <p:cBhvr>
                                        <p:cTn id="25" dur="500"/>
                                        <p:tgtEl>
                                          <p:spTgt spid="51"/>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56"/>
                                        </p:tgtEl>
                                        <p:attrNameLst>
                                          <p:attrName>style.visibility</p:attrName>
                                        </p:attrNameLst>
                                      </p:cBhvr>
                                      <p:to>
                                        <p:strVal val="visible"/>
                                      </p:to>
                                    </p:set>
                                    <p:animEffect transition="in" filter="fade">
                                      <p:cBhvr>
                                        <p:cTn id="28" dur="500"/>
                                        <p:tgtEl>
                                          <p:spTgt spid="56"/>
                                        </p:tgtEl>
                                      </p:cBhvr>
                                    </p:animEffect>
                                  </p:childTnLst>
                                </p:cTn>
                              </p:par>
                              <p:par>
                                <p:cTn id="29" presetID="10" presetClass="entr" presetSubtype="0" fill="hold" grpId="1" nodeType="withEffect">
                                  <p:stCondLst>
                                    <p:cond delay="0"/>
                                  </p:stCondLst>
                                  <p:childTnLst>
                                    <p:set>
                                      <p:cBhvr>
                                        <p:cTn id="30" dur="1" fill="hold">
                                          <p:stCondLst>
                                            <p:cond delay="0"/>
                                          </p:stCondLst>
                                        </p:cTn>
                                        <p:tgtEl>
                                          <p:spTgt spid="54"/>
                                        </p:tgtEl>
                                        <p:attrNameLst>
                                          <p:attrName>style.visibility</p:attrName>
                                        </p:attrNameLst>
                                      </p:cBhvr>
                                      <p:to>
                                        <p:strVal val="visible"/>
                                      </p:to>
                                    </p:set>
                                    <p:animEffect transition="in" filter="fade">
                                      <p:cBhvr>
                                        <p:cTn id="31" dur="500"/>
                                        <p:tgtEl>
                                          <p:spTgt spid="54"/>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61"/>
                                        </p:tgtEl>
                                        <p:attrNameLst>
                                          <p:attrName>style.visibility</p:attrName>
                                        </p:attrNameLst>
                                      </p:cBhvr>
                                      <p:to>
                                        <p:strVal val="visible"/>
                                      </p:to>
                                    </p:set>
                                    <p:animEffect transition="in" filter="fade">
                                      <p:cBhvr>
                                        <p:cTn id="36" dur="500"/>
                                        <p:tgtEl>
                                          <p:spTgt spid="61"/>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46"/>
                                        </p:tgtEl>
                                        <p:attrNameLst>
                                          <p:attrName>style.visibility</p:attrName>
                                        </p:attrNameLst>
                                      </p:cBhvr>
                                      <p:to>
                                        <p:strVal val="visible"/>
                                      </p:to>
                                    </p:set>
                                    <p:animEffect transition="in" filter="fade">
                                      <p:cBhvr>
                                        <p:cTn id="39"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45" grpId="0" animBg="1"/>
      <p:bldP spid="46" grpId="0" animBg="1"/>
      <p:bldP spid="48" grpId="0" animBg="1"/>
      <p:bldP spid="50" grpId="0" animBg="1"/>
      <p:bldP spid="51" grpId="0" animBg="1"/>
      <p:bldP spid="52" grpId="0" animBg="1"/>
      <p:bldP spid="54" grpId="0" animBg="1"/>
      <p:bldP spid="54" grpId="1" animBg="1"/>
      <p:bldP spid="56" grpId="0" animBg="1"/>
      <p:bldP spid="6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256770" cy="68580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rotWithShape="1">
          <a:blip r:embed="rId2"/>
          <a:srcRect l="5312" t="14722" r="70556" b="46852"/>
          <a:stretch/>
        </p:blipFill>
        <p:spPr>
          <a:xfrm>
            <a:off x="1492673" y="1303019"/>
            <a:ext cx="8868834" cy="5295777"/>
          </a:xfrm>
          <a:prstGeom prst="rect">
            <a:avLst/>
          </a:prstGeom>
        </p:spPr>
      </p:pic>
      <p:sp>
        <p:nvSpPr>
          <p:cNvPr id="5" name="TextBox 4"/>
          <p:cNvSpPr txBox="1"/>
          <p:nvPr/>
        </p:nvSpPr>
        <p:spPr>
          <a:xfrm>
            <a:off x="2630803" y="297567"/>
            <a:ext cx="6592574" cy="707886"/>
          </a:xfrm>
          <a:prstGeom prst="rect">
            <a:avLst/>
          </a:prstGeom>
          <a:noFill/>
        </p:spPr>
        <p:txBody>
          <a:bodyPr wrap="none" rtlCol="0">
            <a:spAutoFit/>
          </a:bodyPr>
          <a:lstStyle/>
          <a:p>
            <a:pPr algn="ctr"/>
            <a:r>
              <a:rPr lang="de-DE" sz="2000" b="1" dirty="0">
                <a:solidFill>
                  <a:schemeClr val="bg1"/>
                </a:solidFill>
                <a:latin typeface="Times New Roman" panose="02020603050405020304" pitchFamily="18" charset="0"/>
                <a:cs typeface="Times New Roman" panose="02020603050405020304" pitchFamily="18" charset="0"/>
              </a:rPr>
              <a:t>Fundamentales Problem Sonne als alleinige Energiequelle:</a:t>
            </a:r>
          </a:p>
          <a:p>
            <a:pPr algn="ctr"/>
            <a:r>
              <a:rPr lang="de-DE" sz="2000" b="1" dirty="0">
                <a:solidFill>
                  <a:srgbClr val="FFFF00"/>
                </a:solidFill>
                <a:latin typeface="Times New Roman" panose="02020603050405020304" pitchFamily="18" charset="0"/>
                <a:cs typeface="Times New Roman" panose="02020603050405020304" pitchFamily="18" charset="0"/>
              </a:rPr>
              <a:t>Erzeugung und Verbrauch passen zeitlich nicht zusammen</a:t>
            </a:r>
          </a:p>
        </p:txBody>
      </p:sp>
      <p:sp>
        <p:nvSpPr>
          <p:cNvPr id="4" name="Freeform 3"/>
          <p:cNvSpPr/>
          <p:nvPr/>
        </p:nvSpPr>
        <p:spPr>
          <a:xfrm>
            <a:off x="2067560" y="1571647"/>
            <a:ext cx="7975600" cy="1340812"/>
          </a:xfrm>
          <a:custGeom>
            <a:avLst/>
            <a:gdLst>
              <a:gd name="connsiteX0" fmla="*/ 0 w 7975600"/>
              <a:gd name="connsiteY0" fmla="*/ 1039473 h 1340812"/>
              <a:gd name="connsiteX1" fmla="*/ 111760 w 7975600"/>
              <a:gd name="connsiteY1" fmla="*/ 1181713 h 1340812"/>
              <a:gd name="connsiteX2" fmla="*/ 243840 w 7975600"/>
              <a:gd name="connsiteY2" fmla="*/ 1105513 h 1340812"/>
              <a:gd name="connsiteX3" fmla="*/ 360680 w 7975600"/>
              <a:gd name="connsiteY3" fmla="*/ 500993 h 1340812"/>
              <a:gd name="connsiteX4" fmla="*/ 416560 w 7975600"/>
              <a:gd name="connsiteY4" fmla="*/ 180953 h 1340812"/>
              <a:gd name="connsiteX5" fmla="*/ 604520 w 7975600"/>
              <a:gd name="connsiteY5" fmla="*/ 84433 h 1340812"/>
              <a:gd name="connsiteX6" fmla="*/ 812800 w 7975600"/>
              <a:gd name="connsiteY6" fmla="*/ 277473 h 1340812"/>
              <a:gd name="connsiteX7" fmla="*/ 914400 w 7975600"/>
              <a:gd name="connsiteY7" fmla="*/ 277473 h 1340812"/>
              <a:gd name="connsiteX8" fmla="*/ 1071880 w 7975600"/>
              <a:gd name="connsiteY8" fmla="*/ 373993 h 1340812"/>
              <a:gd name="connsiteX9" fmla="*/ 1198880 w 7975600"/>
              <a:gd name="connsiteY9" fmla="*/ 815953 h 1340812"/>
              <a:gd name="connsiteX10" fmla="*/ 1330960 w 7975600"/>
              <a:gd name="connsiteY10" fmla="*/ 836273 h 1340812"/>
              <a:gd name="connsiteX11" fmla="*/ 1412240 w 7975600"/>
              <a:gd name="connsiteY11" fmla="*/ 551793 h 1340812"/>
              <a:gd name="connsiteX12" fmla="*/ 1478280 w 7975600"/>
              <a:gd name="connsiteY12" fmla="*/ 277473 h 1340812"/>
              <a:gd name="connsiteX13" fmla="*/ 1539240 w 7975600"/>
              <a:gd name="connsiteY13" fmla="*/ 114913 h 1340812"/>
              <a:gd name="connsiteX14" fmla="*/ 1625600 w 7975600"/>
              <a:gd name="connsiteY14" fmla="*/ 79353 h 1340812"/>
              <a:gd name="connsiteX15" fmla="*/ 1671320 w 7975600"/>
              <a:gd name="connsiteY15" fmla="*/ 13313 h 1340812"/>
              <a:gd name="connsiteX16" fmla="*/ 1803400 w 7975600"/>
              <a:gd name="connsiteY16" fmla="*/ 74273 h 1340812"/>
              <a:gd name="connsiteX17" fmla="*/ 1864360 w 7975600"/>
              <a:gd name="connsiteY17" fmla="*/ 216513 h 1340812"/>
              <a:gd name="connsiteX18" fmla="*/ 1940560 w 7975600"/>
              <a:gd name="connsiteY18" fmla="*/ 272393 h 1340812"/>
              <a:gd name="connsiteX19" fmla="*/ 1976120 w 7975600"/>
              <a:gd name="connsiteY19" fmla="*/ 282553 h 1340812"/>
              <a:gd name="connsiteX20" fmla="*/ 2052320 w 7975600"/>
              <a:gd name="connsiteY20" fmla="*/ 221593 h 1340812"/>
              <a:gd name="connsiteX21" fmla="*/ 2148840 w 7975600"/>
              <a:gd name="connsiteY21" fmla="*/ 307953 h 1340812"/>
              <a:gd name="connsiteX22" fmla="*/ 2250440 w 7975600"/>
              <a:gd name="connsiteY22" fmla="*/ 612753 h 1340812"/>
              <a:gd name="connsiteX23" fmla="*/ 2321560 w 7975600"/>
              <a:gd name="connsiteY23" fmla="*/ 851513 h 1340812"/>
              <a:gd name="connsiteX24" fmla="*/ 2453640 w 7975600"/>
              <a:gd name="connsiteY24" fmla="*/ 948033 h 1340812"/>
              <a:gd name="connsiteX25" fmla="*/ 2616200 w 7975600"/>
              <a:gd name="connsiteY25" fmla="*/ 338433 h 1340812"/>
              <a:gd name="connsiteX26" fmla="*/ 2748280 w 7975600"/>
              <a:gd name="connsiteY26" fmla="*/ 150473 h 1340812"/>
              <a:gd name="connsiteX27" fmla="*/ 2783840 w 7975600"/>
              <a:gd name="connsiteY27" fmla="*/ 99673 h 1340812"/>
              <a:gd name="connsiteX28" fmla="*/ 2844800 w 7975600"/>
              <a:gd name="connsiteY28" fmla="*/ 74273 h 1340812"/>
              <a:gd name="connsiteX29" fmla="*/ 2981960 w 7975600"/>
              <a:gd name="connsiteY29" fmla="*/ 160633 h 1340812"/>
              <a:gd name="connsiteX30" fmla="*/ 3088640 w 7975600"/>
              <a:gd name="connsiteY30" fmla="*/ 262233 h 1340812"/>
              <a:gd name="connsiteX31" fmla="*/ 3291840 w 7975600"/>
              <a:gd name="connsiteY31" fmla="*/ 318113 h 1340812"/>
              <a:gd name="connsiteX32" fmla="*/ 3418840 w 7975600"/>
              <a:gd name="connsiteY32" fmla="*/ 785473 h 1340812"/>
              <a:gd name="connsiteX33" fmla="*/ 3505200 w 7975600"/>
              <a:gd name="connsiteY33" fmla="*/ 958193 h 1340812"/>
              <a:gd name="connsiteX34" fmla="*/ 3667760 w 7975600"/>
              <a:gd name="connsiteY34" fmla="*/ 785473 h 1340812"/>
              <a:gd name="connsiteX35" fmla="*/ 3733800 w 7975600"/>
              <a:gd name="connsiteY35" fmla="*/ 353673 h 1340812"/>
              <a:gd name="connsiteX36" fmla="*/ 3820160 w 7975600"/>
              <a:gd name="connsiteY36" fmla="*/ 130153 h 1340812"/>
              <a:gd name="connsiteX37" fmla="*/ 3901440 w 7975600"/>
              <a:gd name="connsiteY37" fmla="*/ 84433 h 1340812"/>
              <a:gd name="connsiteX38" fmla="*/ 3942080 w 7975600"/>
              <a:gd name="connsiteY38" fmla="*/ 48873 h 1340812"/>
              <a:gd name="connsiteX39" fmla="*/ 4094480 w 7975600"/>
              <a:gd name="connsiteY39" fmla="*/ 140313 h 1340812"/>
              <a:gd name="connsiteX40" fmla="*/ 4185920 w 7975600"/>
              <a:gd name="connsiteY40" fmla="*/ 257153 h 1340812"/>
              <a:gd name="connsiteX41" fmla="*/ 4353560 w 7975600"/>
              <a:gd name="connsiteY41" fmla="*/ 257153 h 1340812"/>
              <a:gd name="connsiteX42" fmla="*/ 4511040 w 7975600"/>
              <a:gd name="connsiteY42" fmla="*/ 577193 h 1340812"/>
              <a:gd name="connsiteX43" fmla="*/ 4627880 w 7975600"/>
              <a:gd name="connsiteY43" fmla="*/ 892153 h 1340812"/>
              <a:gd name="connsiteX44" fmla="*/ 4815840 w 7975600"/>
              <a:gd name="connsiteY44" fmla="*/ 892153 h 1340812"/>
              <a:gd name="connsiteX45" fmla="*/ 4932680 w 7975600"/>
              <a:gd name="connsiteY45" fmla="*/ 236833 h 1340812"/>
              <a:gd name="connsiteX46" fmla="*/ 4978400 w 7975600"/>
              <a:gd name="connsiteY46" fmla="*/ 119993 h 1340812"/>
              <a:gd name="connsiteX47" fmla="*/ 5044440 w 7975600"/>
              <a:gd name="connsiteY47" fmla="*/ 38713 h 1340812"/>
              <a:gd name="connsiteX48" fmla="*/ 5140960 w 7975600"/>
              <a:gd name="connsiteY48" fmla="*/ 8233 h 1340812"/>
              <a:gd name="connsiteX49" fmla="*/ 5267960 w 7975600"/>
              <a:gd name="connsiteY49" fmla="*/ 186033 h 1340812"/>
              <a:gd name="connsiteX50" fmla="*/ 5339080 w 7975600"/>
              <a:gd name="connsiteY50" fmla="*/ 358753 h 1340812"/>
              <a:gd name="connsiteX51" fmla="*/ 5445760 w 7975600"/>
              <a:gd name="connsiteY51" fmla="*/ 358753 h 1340812"/>
              <a:gd name="connsiteX52" fmla="*/ 5603240 w 7975600"/>
              <a:gd name="connsiteY52" fmla="*/ 597513 h 1340812"/>
              <a:gd name="connsiteX53" fmla="*/ 5735320 w 7975600"/>
              <a:gd name="connsiteY53" fmla="*/ 1014073 h 1340812"/>
              <a:gd name="connsiteX54" fmla="*/ 5882640 w 7975600"/>
              <a:gd name="connsiteY54" fmla="*/ 1120753 h 1340812"/>
              <a:gd name="connsiteX55" fmla="*/ 6060440 w 7975600"/>
              <a:gd name="connsiteY55" fmla="*/ 948033 h 1340812"/>
              <a:gd name="connsiteX56" fmla="*/ 6167120 w 7975600"/>
              <a:gd name="connsiteY56" fmla="*/ 704193 h 1340812"/>
              <a:gd name="connsiteX57" fmla="*/ 6202680 w 7975600"/>
              <a:gd name="connsiteY57" fmla="*/ 612753 h 1340812"/>
              <a:gd name="connsiteX58" fmla="*/ 6289040 w 7975600"/>
              <a:gd name="connsiteY58" fmla="*/ 592433 h 1340812"/>
              <a:gd name="connsiteX59" fmla="*/ 6360160 w 7975600"/>
              <a:gd name="connsiteY59" fmla="*/ 663553 h 1340812"/>
              <a:gd name="connsiteX60" fmla="*/ 6395720 w 7975600"/>
              <a:gd name="connsiteY60" fmla="*/ 770233 h 1340812"/>
              <a:gd name="connsiteX61" fmla="*/ 6502400 w 7975600"/>
              <a:gd name="connsiteY61" fmla="*/ 846433 h 1340812"/>
              <a:gd name="connsiteX62" fmla="*/ 6543040 w 7975600"/>
              <a:gd name="connsiteY62" fmla="*/ 749913 h 1340812"/>
              <a:gd name="connsiteX63" fmla="*/ 6761480 w 7975600"/>
              <a:gd name="connsiteY63" fmla="*/ 836273 h 1340812"/>
              <a:gd name="connsiteX64" fmla="*/ 6832600 w 7975600"/>
              <a:gd name="connsiteY64" fmla="*/ 1125833 h 1340812"/>
              <a:gd name="connsiteX65" fmla="*/ 6944360 w 7975600"/>
              <a:gd name="connsiteY65" fmla="*/ 1318873 h 1340812"/>
              <a:gd name="connsiteX66" fmla="*/ 7086600 w 7975600"/>
              <a:gd name="connsiteY66" fmla="*/ 1323953 h 1340812"/>
              <a:gd name="connsiteX67" fmla="*/ 7259320 w 7975600"/>
              <a:gd name="connsiteY67" fmla="*/ 1207113 h 1340812"/>
              <a:gd name="connsiteX68" fmla="*/ 7350760 w 7975600"/>
              <a:gd name="connsiteY68" fmla="*/ 836273 h 1340812"/>
              <a:gd name="connsiteX69" fmla="*/ 7401560 w 7975600"/>
              <a:gd name="connsiteY69" fmla="*/ 826113 h 1340812"/>
              <a:gd name="connsiteX70" fmla="*/ 7432040 w 7975600"/>
              <a:gd name="connsiteY70" fmla="*/ 760073 h 1340812"/>
              <a:gd name="connsiteX71" fmla="*/ 7503160 w 7975600"/>
              <a:gd name="connsiteY71" fmla="*/ 907393 h 1340812"/>
              <a:gd name="connsiteX72" fmla="*/ 7579360 w 7975600"/>
              <a:gd name="connsiteY72" fmla="*/ 1054713 h 1340812"/>
              <a:gd name="connsiteX73" fmla="*/ 7665720 w 7975600"/>
              <a:gd name="connsiteY73" fmla="*/ 968353 h 1340812"/>
              <a:gd name="connsiteX74" fmla="*/ 7843520 w 7975600"/>
              <a:gd name="connsiteY74" fmla="*/ 902313 h 1340812"/>
              <a:gd name="connsiteX75" fmla="*/ 7975600 w 7975600"/>
              <a:gd name="connsiteY75" fmla="*/ 1049633 h 1340812"/>
              <a:gd name="connsiteX76" fmla="*/ 7975600 w 7975600"/>
              <a:gd name="connsiteY76" fmla="*/ 1034393 h 1340812"/>
              <a:gd name="connsiteX77" fmla="*/ 7975600 w 7975600"/>
              <a:gd name="connsiteY77" fmla="*/ 1029313 h 1340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7975600" h="1340812">
                <a:moveTo>
                  <a:pt x="0" y="1039473"/>
                </a:moveTo>
                <a:cubicBezTo>
                  <a:pt x="35560" y="1105089"/>
                  <a:pt x="71120" y="1170706"/>
                  <a:pt x="111760" y="1181713"/>
                </a:cubicBezTo>
                <a:cubicBezTo>
                  <a:pt x="152400" y="1192720"/>
                  <a:pt x="202353" y="1218966"/>
                  <a:pt x="243840" y="1105513"/>
                </a:cubicBezTo>
                <a:cubicBezTo>
                  <a:pt x="285327" y="992060"/>
                  <a:pt x="331893" y="655086"/>
                  <a:pt x="360680" y="500993"/>
                </a:cubicBezTo>
                <a:cubicBezTo>
                  <a:pt x="389467" y="346900"/>
                  <a:pt x="375920" y="250380"/>
                  <a:pt x="416560" y="180953"/>
                </a:cubicBezTo>
                <a:cubicBezTo>
                  <a:pt x="457200" y="111526"/>
                  <a:pt x="538480" y="68346"/>
                  <a:pt x="604520" y="84433"/>
                </a:cubicBezTo>
                <a:cubicBezTo>
                  <a:pt x="670560" y="100520"/>
                  <a:pt x="761153" y="245300"/>
                  <a:pt x="812800" y="277473"/>
                </a:cubicBezTo>
                <a:cubicBezTo>
                  <a:pt x="864447" y="309646"/>
                  <a:pt x="871220" y="261386"/>
                  <a:pt x="914400" y="277473"/>
                </a:cubicBezTo>
                <a:cubicBezTo>
                  <a:pt x="957580" y="293560"/>
                  <a:pt x="1024467" y="284246"/>
                  <a:pt x="1071880" y="373993"/>
                </a:cubicBezTo>
                <a:cubicBezTo>
                  <a:pt x="1119293" y="463740"/>
                  <a:pt x="1155700" y="738907"/>
                  <a:pt x="1198880" y="815953"/>
                </a:cubicBezTo>
                <a:cubicBezTo>
                  <a:pt x="1242060" y="892999"/>
                  <a:pt x="1295400" y="880300"/>
                  <a:pt x="1330960" y="836273"/>
                </a:cubicBezTo>
                <a:cubicBezTo>
                  <a:pt x="1366520" y="792246"/>
                  <a:pt x="1387687" y="644926"/>
                  <a:pt x="1412240" y="551793"/>
                </a:cubicBezTo>
                <a:cubicBezTo>
                  <a:pt x="1436793" y="458660"/>
                  <a:pt x="1457113" y="350286"/>
                  <a:pt x="1478280" y="277473"/>
                </a:cubicBezTo>
                <a:cubicBezTo>
                  <a:pt x="1499447" y="204660"/>
                  <a:pt x="1514687" y="147933"/>
                  <a:pt x="1539240" y="114913"/>
                </a:cubicBezTo>
                <a:cubicBezTo>
                  <a:pt x="1563793" y="81893"/>
                  <a:pt x="1603587" y="96286"/>
                  <a:pt x="1625600" y="79353"/>
                </a:cubicBezTo>
                <a:cubicBezTo>
                  <a:pt x="1647613" y="62420"/>
                  <a:pt x="1641687" y="14160"/>
                  <a:pt x="1671320" y="13313"/>
                </a:cubicBezTo>
                <a:cubicBezTo>
                  <a:pt x="1700953" y="12466"/>
                  <a:pt x="1771227" y="40406"/>
                  <a:pt x="1803400" y="74273"/>
                </a:cubicBezTo>
                <a:cubicBezTo>
                  <a:pt x="1835573" y="108140"/>
                  <a:pt x="1841500" y="183493"/>
                  <a:pt x="1864360" y="216513"/>
                </a:cubicBezTo>
                <a:cubicBezTo>
                  <a:pt x="1887220" y="249533"/>
                  <a:pt x="1921933" y="261386"/>
                  <a:pt x="1940560" y="272393"/>
                </a:cubicBezTo>
                <a:cubicBezTo>
                  <a:pt x="1959187" y="283400"/>
                  <a:pt x="1957493" y="291020"/>
                  <a:pt x="1976120" y="282553"/>
                </a:cubicBezTo>
                <a:cubicBezTo>
                  <a:pt x="1994747" y="274086"/>
                  <a:pt x="2023533" y="217360"/>
                  <a:pt x="2052320" y="221593"/>
                </a:cubicBezTo>
                <a:cubicBezTo>
                  <a:pt x="2081107" y="225826"/>
                  <a:pt x="2115820" y="242760"/>
                  <a:pt x="2148840" y="307953"/>
                </a:cubicBezTo>
                <a:cubicBezTo>
                  <a:pt x="2181860" y="373146"/>
                  <a:pt x="2221653" y="522160"/>
                  <a:pt x="2250440" y="612753"/>
                </a:cubicBezTo>
                <a:cubicBezTo>
                  <a:pt x="2279227" y="703346"/>
                  <a:pt x="2287693" y="795633"/>
                  <a:pt x="2321560" y="851513"/>
                </a:cubicBezTo>
                <a:cubicBezTo>
                  <a:pt x="2355427" y="907393"/>
                  <a:pt x="2404533" y="1033546"/>
                  <a:pt x="2453640" y="948033"/>
                </a:cubicBezTo>
                <a:cubicBezTo>
                  <a:pt x="2502747" y="862520"/>
                  <a:pt x="2567093" y="471360"/>
                  <a:pt x="2616200" y="338433"/>
                </a:cubicBezTo>
                <a:cubicBezTo>
                  <a:pt x="2665307" y="205506"/>
                  <a:pt x="2748280" y="150473"/>
                  <a:pt x="2748280" y="150473"/>
                </a:cubicBezTo>
                <a:cubicBezTo>
                  <a:pt x="2776220" y="110680"/>
                  <a:pt x="2767753" y="112373"/>
                  <a:pt x="2783840" y="99673"/>
                </a:cubicBezTo>
                <a:cubicBezTo>
                  <a:pt x="2799927" y="86973"/>
                  <a:pt x="2811780" y="64113"/>
                  <a:pt x="2844800" y="74273"/>
                </a:cubicBezTo>
                <a:cubicBezTo>
                  <a:pt x="2877820" y="84433"/>
                  <a:pt x="2941320" y="129306"/>
                  <a:pt x="2981960" y="160633"/>
                </a:cubicBezTo>
                <a:cubicBezTo>
                  <a:pt x="3022600" y="191960"/>
                  <a:pt x="3036993" y="235986"/>
                  <a:pt x="3088640" y="262233"/>
                </a:cubicBezTo>
                <a:cubicBezTo>
                  <a:pt x="3140287" y="288480"/>
                  <a:pt x="3236807" y="230906"/>
                  <a:pt x="3291840" y="318113"/>
                </a:cubicBezTo>
                <a:cubicBezTo>
                  <a:pt x="3346873" y="405320"/>
                  <a:pt x="3383280" y="678793"/>
                  <a:pt x="3418840" y="785473"/>
                </a:cubicBezTo>
                <a:cubicBezTo>
                  <a:pt x="3454400" y="892153"/>
                  <a:pt x="3463713" y="958193"/>
                  <a:pt x="3505200" y="958193"/>
                </a:cubicBezTo>
                <a:cubicBezTo>
                  <a:pt x="3546687" y="958193"/>
                  <a:pt x="3629660" y="886226"/>
                  <a:pt x="3667760" y="785473"/>
                </a:cubicBezTo>
                <a:cubicBezTo>
                  <a:pt x="3705860" y="684720"/>
                  <a:pt x="3708400" y="462893"/>
                  <a:pt x="3733800" y="353673"/>
                </a:cubicBezTo>
                <a:cubicBezTo>
                  <a:pt x="3759200" y="244453"/>
                  <a:pt x="3792220" y="175026"/>
                  <a:pt x="3820160" y="130153"/>
                </a:cubicBezTo>
                <a:cubicBezTo>
                  <a:pt x="3848100" y="85280"/>
                  <a:pt x="3881120" y="97980"/>
                  <a:pt x="3901440" y="84433"/>
                </a:cubicBezTo>
                <a:cubicBezTo>
                  <a:pt x="3921760" y="70886"/>
                  <a:pt x="3909907" y="39560"/>
                  <a:pt x="3942080" y="48873"/>
                </a:cubicBezTo>
                <a:cubicBezTo>
                  <a:pt x="3974253" y="58186"/>
                  <a:pt x="4053840" y="105600"/>
                  <a:pt x="4094480" y="140313"/>
                </a:cubicBezTo>
                <a:cubicBezTo>
                  <a:pt x="4135120" y="175026"/>
                  <a:pt x="4142740" y="237680"/>
                  <a:pt x="4185920" y="257153"/>
                </a:cubicBezTo>
                <a:cubicBezTo>
                  <a:pt x="4229100" y="276626"/>
                  <a:pt x="4299373" y="203813"/>
                  <a:pt x="4353560" y="257153"/>
                </a:cubicBezTo>
                <a:cubicBezTo>
                  <a:pt x="4407747" y="310493"/>
                  <a:pt x="4465320" y="471360"/>
                  <a:pt x="4511040" y="577193"/>
                </a:cubicBezTo>
                <a:cubicBezTo>
                  <a:pt x="4556760" y="683026"/>
                  <a:pt x="4577080" y="839660"/>
                  <a:pt x="4627880" y="892153"/>
                </a:cubicBezTo>
                <a:cubicBezTo>
                  <a:pt x="4678680" y="944646"/>
                  <a:pt x="4765040" y="1001373"/>
                  <a:pt x="4815840" y="892153"/>
                </a:cubicBezTo>
                <a:cubicBezTo>
                  <a:pt x="4866640" y="782933"/>
                  <a:pt x="4905587" y="365526"/>
                  <a:pt x="4932680" y="236833"/>
                </a:cubicBezTo>
                <a:cubicBezTo>
                  <a:pt x="4959773" y="108140"/>
                  <a:pt x="4959773" y="153013"/>
                  <a:pt x="4978400" y="119993"/>
                </a:cubicBezTo>
                <a:cubicBezTo>
                  <a:pt x="4997027" y="86973"/>
                  <a:pt x="5017347" y="57340"/>
                  <a:pt x="5044440" y="38713"/>
                </a:cubicBezTo>
                <a:cubicBezTo>
                  <a:pt x="5071533" y="20086"/>
                  <a:pt x="5103707" y="-16320"/>
                  <a:pt x="5140960" y="8233"/>
                </a:cubicBezTo>
                <a:cubicBezTo>
                  <a:pt x="5178213" y="32786"/>
                  <a:pt x="5234940" y="127613"/>
                  <a:pt x="5267960" y="186033"/>
                </a:cubicBezTo>
                <a:cubicBezTo>
                  <a:pt x="5300980" y="244453"/>
                  <a:pt x="5309447" y="329966"/>
                  <a:pt x="5339080" y="358753"/>
                </a:cubicBezTo>
                <a:cubicBezTo>
                  <a:pt x="5368713" y="387540"/>
                  <a:pt x="5401733" y="318960"/>
                  <a:pt x="5445760" y="358753"/>
                </a:cubicBezTo>
                <a:cubicBezTo>
                  <a:pt x="5489787" y="398546"/>
                  <a:pt x="5554980" y="488293"/>
                  <a:pt x="5603240" y="597513"/>
                </a:cubicBezTo>
                <a:cubicBezTo>
                  <a:pt x="5651500" y="706733"/>
                  <a:pt x="5688753" y="926866"/>
                  <a:pt x="5735320" y="1014073"/>
                </a:cubicBezTo>
                <a:cubicBezTo>
                  <a:pt x="5781887" y="1101280"/>
                  <a:pt x="5828453" y="1131760"/>
                  <a:pt x="5882640" y="1120753"/>
                </a:cubicBezTo>
                <a:cubicBezTo>
                  <a:pt x="5936827" y="1109746"/>
                  <a:pt x="6013027" y="1017460"/>
                  <a:pt x="6060440" y="948033"/>
                </a:cubicBezTo>
                <a:cubicBezTo>
                  <a:pt x="6107853" y="878606"/>
                  <a:pt x="6143413" y="760073"/>
                  <a:pt x="6167120" y="704193"/>
                </a:cubicBezTo>
                <a:cubicBezTo>
                  <a:pt x="6190827" y="648313"/>
                  <a:pt x="6182360" y="631380"/>
                  <a:pt x="6202680" y="612753"/>
                </a:cubicBezTo>
                <a:cubicBezTo>
                  <a:pt x="6223000" y="594126"/>
                  <a:pt x="6262793" y="583966"/>
                  <a:pt x="6289040" y="592433"/>
                </a:cubicBezTo>
                <a:cubicBezTo>
                  <a:pt x="6315287" y="600900"/>
                  <a:pt x="6342380" y="633920"/>
                  <a:pt x="6360160" y="663553"/>
                </a:cubicBezTo>
                <a:cubicBezTo>
                  <a:pt x="6377940" y="693186"/>
                  <a:pt x="6372013" y="739753"/>
                  <a:pt x="6395720" y="770233"/>
                </a:cubicBezTo>
                <a:cubicBezTo>
                  <a:pt x="6419427" y="800713"/>
                  <a:pt x="6477847" y="849820"/>
                  <a:pt x="6502400" y="846433"/>
                </a:cubicBezTo>
                <a:cubicBezTo>
                  <a:pt x="6526953" y="843046"/>
                  <a:pt x="6499860" y="751606"/>
                  <a:pt x="6543040" y="749913"/>
                </a:cubicBezTo>
                <a:cubicBezTo>
                  <a:pt x="6586220" y="748220"/>
                  <a:pt x="6713220" y="773620"/>
                  <a:pt x="6761480" y="836273"/>
                </a:cubicBezTo>
                <a:cubicBezTo>
                  <a:pt x="6809740" y="898926"/>
                  <a:pt x="6802120" y="1045400"/>
                  <a:pt x="6832600" y="1125833"/>
                </a:cubicBezTo>
                <a:cubicBezTo>
                  <a:pt x="6863080" y="1206266"/>
                  <a:pt x="6902027" y="1285853"/>
                  <a:pt x="6944360" y="1318873"/>
                </a:cubicBezTo>
                <a:cubicBezTo>
                  <a:pt x="6986693" y="1351893"/>
                  <a:pt x="7034107" y="1342580"/>
                  <a:pt x="7086600" y="1323953"/>
                </a:cubicBezTo>
                <a:cubicBezTo>
                  <a:pt x="7139093" y="1305326"/>
                  <a:pt x="7215293" y="1288393"/>
                  <a:pt x="7259320" y="1207113"/>
                </a:cubicBezTo>
                <a:cubicBezTo>
                  <a:pt x="7303347" y="1125833"/>
                  <a:pt x="7327053" y="899773"/>
                  <a:pt x="7350760" y="836273"/>
                </a:cubicBezTo>
                <a:cubicBezTo>
                  <a:pt x="7374467" y="772773"/>
                  <a:pt x="7388013" y="838813"/>
                  <a:pt x="7401560" y="826113"/>
                </a:cubicBezTo>
                <a:cubicBezTo>
                  <a:pt x="7415107" y="813413"/>
                  <a:pt x="7415107" y="746526"/>
                  <a:pt x="7432040" y="760073"/>
                </a:cubicBezTo>
                <a:cubicBezTo>
                  <a:pt x="7448973" y="773620"/>
                  <a:pt x="7478607" y="858286"/>
                  <a:pt x="7503160" y="907393"/>
                </a:cubicBezTo>
                <a:cubicBezTo>
                  <a:pt x="7527713" y="956500"/>
                  <a:pt x="7552267" y="1044553"/>
                  <a:pt x="7579360" y="1054713"/>
                </a:cubicBezTo>
                <a:cubicBezTo>
                  <a:pt x="7606453" y="1064873"/>
                  <a:pt x="7621693" y="993753"/>
                  <a:pt x="7665720" y="968353"/>
                </a:cubicBezTo>
                <a:cubicBezTo>
                  <a:pt x="7709747" y="942953"/>
                  <a:pt x="7791873" y="888766"/>
                  <a:pt x="7843520" y="902313"/>
                </a:cubicBezTo>
                <a:cubicBezTo>
                  <a:pt x="7895167" y="915860"/>
                  <a:pt x="7953587" y="1027620"/>
                  <a:pt x="7975600" y="1049633"/>
                </a:cubicBezTo>
                <a:lnTo>
                  <a:pt x="7975600" y="1034393"/>
                </a:lnTo>
                <a:lnTo>
                  <a:pt x="7975600" y="1029313"/>
                </a:lnTo>
              </a:path>
            </a:pathLst>
          </a:cu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52518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89562" y="-110490"/>
            <a:ext cx="12523469" cy="702564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1" name="TextBox 80"/>
          <p:cNvSpPr txBox="1"/>
          <p:nvPr/>
        </p:nvSpPr>
        <p:spPr>
          <a:xfrm>
            <a:off x="1568650" y="211118"/>
            <a:ext cx="9066136" cy="6986528"/>
          </a:xfrm>
          <a:prstGeom prst="rect">
            <a:avLst/>
          </a:prstGeom>
          <a:noFill/>
        </p:spPr>
        <p:txBody>
          <a:bodyPr wrap="none" rtlCol="0">
            <a:spAutoFit/>
          </a:bodyPr>
          <a:lstStyle/>
          <a:p>
            <a:pPr algn="ctr"/>
            <a:r>
              <a:rPr lang="de-DE" sz="2800" b="1" dirty="0">
                <a:solidFill>
                  <a:schemeClr val="bg1"/>
                </a:solidFill>
                <a:latin typeface="Times New Roman" panose="02020603050405020304" pitchFamily="18" charset="0"/>
                <a:cs typeface="Times New Roman" panose="02020603050405020304" pitchFamily="18" charset="0"/>
              </a:rPr>
              <a:t>Kostenschätzung</a:t>
            </a:r>
          </a:p>
          <a:p>
            <a:pPr algn="ctr"/>
            <a:endParaRPr lang="de-DE" sz="2800" b="1" dirty="0">
              <a:solidFill>
                <a:schemeClr val="bg1"/>
              </a:solidFill>
              <a:latin typeface="Times New Roman" panose="02020603050405020304" pitchFamily="18" charset="0"/>
              <a:cs typeface="Times New Roman" panose="02020603050405020304" pitchFamily="18" charset="0"/>
            </a:endParaRPr>
          </a:p>
          <a:p>
            <a:pPr marL="514350" indent="-514350" algn="just">
              <a:buAutoNum type="arabicPeriod"/>
            </a:pPr>
            <a:r>
              <a:rPr lang="de-DE" sz="2800" b="1" dirty="0">
                <a:solidFill>
                  <a:schemeClr val="bg1"/>
                </a:solidFill>
                <a:latin typeface="Times New Roman" panose="02020603050405020304" pitchFamily="18" charset="0"/>
                <a:cs typeface="Times New Roman" panose="02020603050405020304" pitchFamily="18" charset="0"/>
              </a:rPr>
              <a:t>ca. 200.000 </a:t>
            </a:r>
            <a:r>
              <a:rPr lang="de-DE" sz="2800" b="1" dirty="0" err="1">
                <a:solidFill>
                  <a:schemeClr val="bg1"/>
                </a:solidFill>
                <a:latin typeface="Times New Roman" panose="02020603050405020304" pitchFamily="18" charset="0"/>
                <a:cs typeface="Times New Roman" panose="02020603050405020304" pitchFamily="18" charset="0"/>
              </a:rPr>
              <a:t>m</a:t>
            </a:r>
            <a:r>
              <a:rPr lang="de-DE" sz="2800" b="1" baseline="30000" dirty="0" err="1">
                <a:solidFill>
                  <a:schemeClr val="bg1"/>
                </a:solidFill>
                <a:latin typeface="Times New Roman" panose="02020603050405020304" pitchFamily="18" charset="0"/>
                <a:cs typeface="Times New Roman" panose="02020603050405020304" pitchFamily="18" charset="0"/>
              </a:rPr>
              <a:t>3</a:t>
            </a:r>
            <a:r>
              <a:rPr lang="de-DE" sz="2800" b="1" dirty="0">
                <a:solidFill>
                  <a:schemeClr val="bg1"/>
                </a:solidFill>
                <a:latin typeface="Times New Roman" panose="02020603050405020304" pitchFamily="18" charset="0"/>
                <a:cs typeface="Times New Roman" panose="02020603050405020304" pitchFamily="18" charset="0"/>
              </a:rPr>
              <a:t> Beton    =&gt;        70 Mill Euro</a:t>
            </a:r>
          </a:p>
          <a:p>
            <a:pPr marL="514350" indent="-514350" algn="just">
              <a:buAutoNum type="arabicPeriod"/>
            </a:pPr>
            <a:r>
              <a:rPr lang="de-DE" sz="2800" b="1" dirty="0">
                <a:solidFill>
                  <a:schemeClr val="bg1"/>
                </a:solidFill>
                <a:latin typeface="Times New Roman" panose="02020603050405020304" pitchFamily="18" charset="0"/>
                <a:cs typeface="Times New Roman" panose="02020603050405020304" pitchFamily="18" charset="0"/>
              </a:rPr>
              <a:t>100 MW Turbine          =&gt;        30 Mill Euro</a:t>
            </a:r>
          </a:p>
          <a:p>
            <a:pPr marL="514350" indent="-514350" algn="just">
              <a:buAutoNum type="arabicPeriod"/>
            </a:pPr>
            <a:r>
              <a:rPr lang="de-DE" sz="2800" b="1" dirty="0">
                <a:solidFill>
                  <a:schemeClr val="bg1"/>
                </a:solidFill>
                <a:latin typeface="Times New Roman" panose="02020603050405020304" pitchFamily="18" charset="0"/>
                <a:cs typeface="Times New Roman" panose="02020603050405020304" pitchFamily="18" charset="0"/>
              </a:rPr>
              <a:t>Stahlrohr                       =&gt;        50 Mill Euro  ?</a:t>
            </a:r>
          </a:p>
          <a:p>
            <a:pPr marL="514350" indent="-514350" algn="just">
              <a:buAutoNum type="arabicPeriod"/>
            </a:pPr>
            <a:r>
              <a:rPr lang="de-DE" sz="2800" b="1" dirty="0">
                <a:solidFill>
                  <a:schemeClr val="bg1"/>
                </a:solidFill>
                <a:latin typeface="Times New Roman" panose="02020603050405020304" pitchFamily="18" charset="0"/>
                <a:cs typeface="Times New Roman" panose="02020603050405020304" pitchFamily="18" charset="0"/>
              </a:rPr>
              <a:t>Planung etc.                  =&gt;        10 Mill Euro</a:t>
            </a:r>
          </a:p>
          <a:p>
            <a:pPr algn="ctr"/>
            <a:endParaRPr lang="de-DE" sz="2800" b="1" dirty="0">
              <a:solidFill>
                <a:schemeClr val="bg1"/>
              </a:solidFill>
              <a:latin typeface="Times New Roman" panose="02020603050405020304" pitchFamily="18" charset="0"/>
              <a:cs typeface="Times New Roman" panose="02020603050405020304" pitchFamily="18" charset="0"/>
            </a:endParaRPr>
          </a:p>
          <a:p>
            <a:pPr algn="ctr"/>
            <a:r>
              <a:rPr lang="de-DE" sz="2800" b="1" dirty="0">
                <a:solidFill>
                  <a:schemeClr val="bg1"/>
                </a:solidFill>
                <a:latin typeface="Times New Roman" panose="02020603050405020304" pitchFamily="18" charset="0"/>
                <a:cs typeface="Times New Roman" panose="02020603050405020304" pitchFamily="18" charset="0"/>
              </a:rPr>
              <a:t>Summe ca.  160 Mill Euro</a:t>
            </a:r>
          </a:p>
          <a:p>
            <a:pPr algn="ctr"/>
            <a:endParaRPr lang="de-DE" sz="2800" b="1" dirty="0">
              <a:solidFill>
                <a:schemeClr val="bg1"/>
              </a:solidFill>
              <a:latin typeface="Times New Roman" panose="02020603050405020304" pitchFamily="18" charset="0"/>
              <a:cs typeface="Times New Roman" panose="02020603050405020304" pitchFamily="18" charset="0"/>
            </a:endParaRPr>
          </a:p>
          <a:p>
            <a:pPr marL="457200" indent="-457200" algn="ctr">
              <a:buFont typeface="Symbol" panose="05050102010706020507" pitchFamily="18" charset="2"/>
              <a:buChar char="Þ"/>
            </a:pPr>
            <a:r>
              <a:rPr lang="de-DE" sz="2800" b="1" dirty="0">
                <a:solidFill>
                  <a:schemeClr val="bg1"/>
                </a:solidFill>
                <a:latin typeface="Times New Roman" panose="02020603050405020304" pitchFamily="18" charset="0"/>
                <a:cs typeface="Times New Roman" panose="02020603050405020304" pitchFamily="18" charset="0"/>
              </a:rPr>
              <a:t>160 Euro /kWh</a:t>
            </a:r>
          </a:p>
          <a:p>
            <a:pPr algn="ctr"/>
            <a:r>
              <a:rPr lang="de-DE" sz="2800" b="1" dirty="0">
                <a:solidFill>
                  <a:schemeClr val="bg1"/>
                </a:solidFill>
                <a:latin typeface="Times New Roman" panose="02020603050405020304" pitchFamily="18" charset="0"/>
                <a:cs typeface="Times New Roman" panose="02020603050405020304" pitchFamily="18" charset="0"/>
              </a:rPr>
              <a:t>=&gt;</a:t>
            </a:r>
          </a:p>
          <a:p>
            <a:pPr algn="ctr"/>
            <a:r>
              <a:rPr lang="de-DE" sz="2800" b="1" dirty="0">
                <a:solidFill>
                  <a:schemeClr val="bg1"/>
                </a:solidFill>
                <a:latin typeface="Times New Roman" panose="02020603050405020304" pitchFamily="18" charset="0"/>
                <a:cs typeface="Times New Roman" panose="02020603050405020304" pitchFamily="18" charset="0"/>
              </a:rPr>
              <a:t>Ca.  200 bis 500 Zyklen/Jahr und 50 Jahre Abschreibung</a:t>
            </a:r>
          </a:p>
          <a:p>
            <a:pPr algn="ctr"/>
            <a:r>
              <a:rPr lang="de-DE" sz="2800" b="1" dirty="0">
                <a:solidFill>
                  <a:schemeClr val="bg1"/>
                </a:solidFill>
                <a:latin typeface="Times New Roman" panose="02020603050405020304" pitchFamily="18" charset="0"/>
                <a:cs typeface="Times New Roman" panose="02020603050405020304" pitchFamily="18" charset="0"/>
              </a:rPr>
              <a:t>=&gt;  1 Cent/kWh</a:t>
            </a:r>
          </a:p>
          <a:p>
            <a:pPr marL="514350" indent="-514350" algn="ctr">
              <a:buAutoNum type="arabicPeriod"/>
            </a:pPr>
            <a:endParaRPr lang="de-DE" sz="2800" b="1" dirty="0">
              <a:solidFill>
                <a:schemeClr val="bg1"/>
              </a:solidFill>
              <a:latin typeface="Times New Roman" panose="02020603050405020304" pitchFamily="18" charset="0"/>
              <a:cs typeface="Times New Roman" panose="02020603050405020304" pitchFamily="18" charset="0"/>
            </a:endParaRPr>
          </a:p>
          <a:p>
            <a:pPr marL="514350" indent="-514350" algn="ctr">
              <a:buAutoNum type="arabicPeriod"/>
            </a:pPr>
            <a:endParaRPr lang="de-DE" sz="2800" b="1" dirty="0">
              <a:solidFill>
                <a:schemeClr val="bg1"/>
              </a:solidFill>
              <a:latin typeface="Times New Roman" panose="02020603050405020304" pitchFamily="18" charset="0"/>
              <a:cs typeface="Times New Roman" panose="02020603050405020304" pitchFamily="18" charset="0"/>
            </a:endParaRPr>
          </a:p>
          <a:p>
            <a:pPr algn="ctr"/>
            <a:endParaRPr lang="de-DE" sz="2800"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8880769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89562" y="-110490"/>
            <a:ext cx="12523469" cy="702564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4" name="Grafik 1" descr="Ein Bild, das Text, Himmel enthält.&#10;&#10;Automatisch generierte Beschreibung"/>
          <p:cNvPicPr/>
          <p:nvPr/>
        </p:nvPicPr>
        <p:blipFill>
          <a:blip r:embed="rId2">
            <a:extLst>
              <a:ext uri="{28A0092B-C50C-407E-A947-70E740481C1C}">
                <a14:useLocalDpi xmlns:a14="http://schemas.microsoft.com/office/drawing/2010/main" val="0"/>
              </a:ext>
            </a:extLst>
          </a:blip>
          <a:stretch>
            <a:fillRect/>
          </a:stretch>
        </p:blipFill>
        <p:spPr>
          <a:xfrm>
            <a:off x="0" y="38312"/>
            <a:ext cx="8802793" cy="6609503"/>
          </a:xfrm>
          <a:prstGeom prst="rect">
            <a:avLst/>
          </a:prstGeom>
        </p:spPr>
      </p:pic>
      <p:sp>
        <p:nvSpPr>
          <p:cNvPr id="2" name="Textfeld 1">
            <a:extLst>
              <a:ext uri="{FF2B5EF4-FFF2-40B4-BE49-F238E27FC236}">
                <a16:creationId xmlns:a16="http://schemas.microsoft.com/office/drawing/2014/main" id="{E5D7EB47-1168-B05B-9149-4FD16C434460}"/>
              </a:ext>
            </a:extLst>
          </p:cNvPr>
          <p:cNvSpPr txBox="1"/>
          <p:nvPr/>
        </p:nvSpPr>
        <p:spPr>
          <a:xfrm>
            <a:off x="10435587" y="6607373"/>
            <a:ext cx="1798320" cy="307777"/>
          </a:xfrm>
          <a:prstGeom prst="rect">
            <a:avLst/>
          </a:prstGeom>
          <a:solidFill>
            <a:schemeClr val="bg1"/>
          </a:solidFill>
        </p:spPr>
        <p:txBody>
          <a:bodyPr wrap="square" rtlCol="0">
            <a:spAutoFit/>
          </a:bodyPr>
          <a:lstStyle/>
          <a:p>
            <a:r>
              <a:rPr lang="de-DE" sz="1400" b="1" dirty="0"/>
              <a:t>DE</a:t>
            </a:r>
            <a:r>
              <a:rPr lang="de-DE" sz="1400" b="1" i="0" dirty="0">
                <a:solidFill>
                  <a:srgbClr val="333333"/>
                </a:solidFill>
                <a:effectLst/>
                <a:latin typeface="arial" panose="020B0604020202020204" pitchFamily="34" charset="0"/>
              </a:rPr>
              <a:t>10 2021 004 099</a:t>
            </a:r>
            <a:r>
              <a:rPr lang="de-DE" sz="1400" b="1" dirty="0"/>
              <a:t> </a:t>
            </a:r>
          </a:p>
        </p:txBody>
      </p:sp>
    </p:spTree>
    <p:extLst>
      <p:ext uri="{BB962C8B-B14F-4D97-AF65-F5344CB8AC3E}">
        <p14:creationId xmlns:p14="http://schemas.microsoft.com/office/powerpoint/2010/main" val="404524437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40970" y="-27384"/>
            <a:ext cx="12500610" cy="6984776"/>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3" name="Group 2"/>
          <p:cNvGrpSpPr/>
          <p:nvPr/>
        </p:nvGrpSpPr>
        <p:grpSpPr>
          <a:xfrm>
            <a:off x="1797050" y="217049"/>
            <a:ext cx="8597900" cy="5494513"/>
            <a:chOff x="273050" y="217048"/>
            <a:chExt cx="8597900" cy="5494513"/>
          </a:xfrm>
        </p:grpSpPr>
        <p:sp>
          <p:nvSpPr>
            <p:cNvPr id="4" name="TextBox 3"/>
            <p:cNvSpPr txBox="1"/>
            <p:nvPr/>
          </p:nvSpPr>
          <p:spPr>
            <a:xfrm>
              <a:off x="4860032" y="1412776"/>
              <a:ext cx="850426" cy="369332"/>
            </a:xfrm>
            <a:prstGeom prst="rect">
              <a:avLst/>
            </a:prstGeom>
            <a:noFill/>
          </p:spPr>
          <p:txBody>
            <a:bodyPr wrap="none" rtlCol="0">
              <a:spAutoFit/>
            </a:bodyPr>
            <a:lstStyle/>
            <a:p>
              <a:r>
                <a:rPr lang="de-DE" b="1" dirty="0">
                  <a:solidFill>
                    <a:schemeClr val="bg1"/>
                  </a:solidFill>
                </a:rPr>
                <a:t>Schnitt</a:t>
              </a:r>
            </a:p>
          </p:txBody>
        </p:sp>
        <p:pic>
          <p:nvPicPr>
            <p:cNvPr id="5" name="Picture 4"/>
            <p:cNvPicPr>
              <a:picLocks noChangeAspect="1"/>
            </p:cNvPicPr>
            <p:nvPr/>
          </p:nvPicPr>
          <p:blipFill rotWithShape="1">
            <a:blip r:embed="rId2"/>
            <a:srcRect l="34250" t="16401" r="12988" b="17801"/>
            <a:stretch/>
          </p:blipFill>
          <p:spPr>
            <a:xfrm>
              <a:off x="273050" y="217048"/>
              <a:ext cx="8597900" cy="5494513"/>
            </a:xfrm>
            <a:prstGeom prst="rect">
              <a:avLst/>
            </a:prstGeom>
          </p:spPr>
        </p:pic>
        <p:sp>
          <p:nvSpPr>
            <p:cNvPr id="6" name="Freeform 5"/>
            <p:cNvSpPr/>
            <p:nvPr/>
          </p:nvSpPr>
          <p:spPr>
            <a:xfrm>
              <a:off x="1990896" y="990599"/>
              <a:ext cx="5993599" cy="4533901"/>
            </a:xfrm>
            <a:custGeom>
              <a:avLst/>
              <a:gdLst>
                <a:gd name="connsiteX0" fmla="*/ 4420616 w 6750336"/>
                <a:gd name="connsiteY0" fmla="*/ 587626 h 5187212"/>
                <a:gd name="connsiteX1" fmla="*/ 4208344 w 6750336"/>
                <a:gd name="connsiteY1" fmla="*/ 331812 h 5187212"/>
                <a:gd name="connsiteX2" fmla="*/ 3010916 w 6750336"/>
                <a:gd name="connsiteY2" fmla="*/ 21569 h 5187212"/>
                <a:gd name="connsiteX3" fmla="*/ 2477516 w 6750336"/>
                <a:gd name="connsiteY3" fmla="*/ 59669 h 5187212"/>
                <a:gd name="connsiteX4" fmla="*/ 1927787 w 6750336"/>
                <a:gd name="connsiteY4" fmla="*/ 326369 h 5187212"/>
                <a:gd name="connsiteX5" fmla="*/ 1361730 w 6750336"/>
                <a:gd name="connsiteY5" fmla="*/ 467883 h 5187212"/>
                <a:gd name="connsiteX6" fmla="*/ 703144 w 6750336"/>
                <a:gd name="connsiteY6" fmla="*/ 451554 h 5187212"/>
                <a:gd name="connsiteX7" fmla="*/ 528973 w 6750336"/>
                <a:gd name="connsiteY7" fmla="*/ 946854 h 5187212"/>
                <a:gd name="connsiteX8" fmla="*/ 463659 w 6750336"/>
                <a:gd name="connsiteY8" fmla="*/ 1338740 h 5187212"/>
                <a:gd name="connsiteX9" fmla="*/ 147973 w 6750336"/>
                <a:gd name="connsiteY9" fmla="*/ 1806826 h 5187212"/>
                <a:gd name="connsiteX10" fmla="*/ 6459 w 6750336"/>
                <a:gd name="connsiteY10" fmla="*/ 2122512 h 5187212"/>
                <a:gd name="connsiteX11" fmla="*/ 343916 w 6750336"/>
                <a:gd name="connsiteY11" fmla="*/ 2639583 h 5187212"/>
                <a:gd name="connsiteX12" fmla="*/ 790230 w 6750336"/>
                <a:gd name="connsiteY12" fmla="*/ 2971597 h 5187212"/>
                <a:gd name="connsiteX13" fmla="*/ 1269201 w 6750336"/>
                <a:gd name="connsiteY13" fmla="*/ 3499554 h 5187212"/>
                <a:gd name="connsiteX14" fmla="*/ 1535901 w 6750336"/>
                <a:gd name="connsiteY14" fmla="*/ 3679169 h 5187212"/>
                <a:gd name="connsiteX15" fmla="*/ 2052973 w 6750336"/>
                <a:gd name="connsiteY15" fmla="*/ 3858783 h 5187212"/>
                <a:gd name="connsiteX16" fmla="*/ 2336001 w 6750336"/>
                <a:gd name="connsiteY16" fmla="*/ 3847897 h 5187212"/>
                <a:gd name="connsiteX17" fmla="*/ 2662573 w 6750336"/>
                <a:gd name="connsiteY17" fmla="*/ 3913212 h 5187212"/>
                <a:gd name="connsiteX18" fmla="*/ 2831301 w 6750336"/>
                <a:gd name="connsiteY18" fmla="*/ 4114597 h 5187212"/>
                <a:gd name="connsiteX19" fmla="*/ 2967373 w 6750336"/>
                <a:gd name="connsiteY19" fmla="*/ 4403069 h 5187212"/>
                <a:gd name="connsiteX20" fmla="*/ 2989144 w 6750336"/>
                <a:gd name="connsiteY20" fmla="*/ 5028997 h 5187212"/>
                <a:gd name="connsiteX21" fmla="*/ 3734816 w 6750336"/>
                <a:gd name="connsiteY21" fmla="*/ 5148740 h 5187212"/>
                <a:gd name="connsiteX22" fmla="*/ 4627444 w 6750336"/>
                <a:gd name="connsiteY22" fmla="*/ 4473826 h 5187212"/>
                <a:gd name="connsiteX23" fmla="*/ 5645259 w 6750336"/>
                <a:gd name="connsiteY23" fmla="*/ 3428797 h 5187212"/>
                <a:gd name="connsiteX24" fmla="*/ 6467130 w 6750336"/>
                <a:gd name="connsiteY24" fmla="*/ 2802869 h 5187212"/>
                <a:gd name="connsiteX25" fmla="*/ 6728387 w 6750336"/>
                <a:gd name="connsiteY25" fmla="*/ 2378326 h 5187212"/>
                <a:gd name="connsiteX26" fmla="*/ 6630416 w 6750336"/>
                <a:gd name="connsiteY26" fmla="*/ 2062640 h 5187212"/>
                <a:gd name="connsiteX27" fmla="*/ 5797659 w 6750336"/>
                <a:gd name="connsiteY27" fmla="*/ 1599997 h 5187212"/>
                <a:gd name="connsiteX28" fmla="*/ 5149959 w 6750336"/>
                <a:gd name="connsiteY28" fmla="*/ 1148240 h 5187212"/>
                <a:gd name="connsiteX29" fmla="*/ 4785287 w 6750336"/>
                <a:gd name="connsiteY29" fmla="*/ 778126 h 5187212"/>
                <a:gd name="connsiteX30" fmla="*/ 4420616 w 6750336"/>
                <a:gd name="connsiteY30" fmla="*/ 587626 h 518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750336" h="5187212">
                  <a:moveTo>
                    <a:pt x="4420616" y="587626"/>
                  </a:moveTo>
                  <a:cubicBezTo>
                    <a:pt x="4324459" y="513240"/>
                    <a:pt x="4443294" y="426155"/>
                    <a:pt x="4208344" y="331812"/>
                  </a:cubicBezTo>
                  <a:cubicBezTo>
                    <a:pt x="3973394" y="237469"/>
                    <a:pt x="3299387" y="66926"/>
                    <a:pt x="3010916" y="21569"/>
                  </a:cubicBezTo>
                  <a:cubicBezTo>
                    <a:pt x="2722445" y="-23788"/>
                    <a:pt x="2658037" y="8869"/>
                    <a:pt x="2477516" y="59669"/>
                  </a:cubicBezTo>
                  <a:cubicBezTo>
                    <a:pt x="2296995" y="110469"/>
                    <a:pt x="2113751" y="258333"/>
                    <a:pt x="1927787" y="326369"/>
                  </a:cubicBezTo>
                  <a:cubicBezTo>
                    <a:pt x="1741823" y="394405"/>
                    <a:pt x="1565837" y="447019"/>
                    <a:pt x="1361730" y="467883"/>
                  </a:cubicBezTo>
                  <a:cubicBezTo>
                    <a:pt x="1157623" y="488747"/>
                    <a:pt x="841937" y="371726"/>
                    <a:pt x="703144" y="451554"/>
                  </a:cubicBezTo>
                  <a:cubicBezTo>
                    <a:pt x="564351" y="531382"/>
                    <a:pt x="568887" y="798990"/>
                    <a:pt x="528973" y="946854"/>
                  </a:cubicBezTo>
                  <a:cubicBezTo>
                    <a:pt x="489059" y="1094718"/>
                    <a:pt x="527159" y="1195411"/>
                    <a:pt x="463659" y="1338740"/>
                  </a:cubicBezTo>
                  <a:cubicBezTo>
                    <a:pt x="400159" y="1482069"/>
                    <a:pt x="224173" y="1676197"/>
                    <a:pt x="147973" y="1806826"/>
                  </a:cubicBezTo>
                  <a:cubicBezTo>
                    <a:pt x="71773" y="1937455"/>
                    <a:pt x="-26198" y="1983719"/>
                    <a:pt x="6459" y="2122512"/>
                  </a:cubicBezTo>
                  <a:cubicBezTo>
                    <a:pt x="39116" y="2261305"/>
                    <a:pt x="213287" y="2498069"/>
                    <a:pt x="343916" y="2639583"/>
                  </a:cubicBezTo>
                  <a:cubicBezTo>
                    <a:pt x="474544" y="2781097"/>
                    <a:pt x="636016" y="2828269"/>
                    <a:pt x="790230" y="2971597"/>
                  </a:cubicBezTo>
                  <a:cubicBezTo>
                    <a:pt x="944444" y="3114925"/>
                    <a:pt x="1144923" y="3381625"/>
                    <a:pt x="1269201" y="3499554"/>
                  </a:cubicBezTo>
                  <a:cubicBezTo>
                    <a:pt x="1393479" y="3617483"/>
                    <a:pt x="1405272" y="3619298"/>
                    <a:pt x="1535901" y="3679169"/>
                  </a:cubicBezTo>
                  <a:cubicBezTo>
                    <a:pt x="1666530" y="3739040"/>
                    <a:pt x="1919623" y="3830662"/>
                    <a:pt x="2052973" y="3858783"/>
                  </a:cubicBezTo>
                  <a:cubicBezTo>
                    <a:pt x="2186323" y="3886904"/>
                    <a:pt x="2234401" y="3838825"/>
                    <a:pt x="2336001" y="3847897"/>
                  </a:cubicBezTo>
                  <a:cubicBezTo>
                    <a:pt x="2437601" y="3856969"/>
                    <a:pt x="2580023" y="3868762"/>
                    <a:pt x="2662573" y="3913212"/>
                  </a:cubicBezTo>
                  <a:cubicBezTo>
                    <a:pt x="2745123" y="3957662"/>
                    <a:pt x="2780501" y="4032954"/>
                    <a:pt x="2831301" y="4114597"/>
                  </a:cubicBezTo>
                  <a:cubicBezTo>
                    <a:pt x="2882101" y="4196240"/>
                    <a:pt x="2941066" y="4250669"/>
                    <a:pt x="2967373" y="4403069"/>
                  </a:cubicBezTo>
                  <a:cubicBezTo>
                    <a:pt x="2993680" y="4555469"/>
                    <a:pt x="2861237" y="4904719"/>
                    <a:pt x="2989144" y="5028997"/>
                  </a:cubicBezTo>
                  <a:cubicBezTo>
                    <a:pt x="3117051" y="5153276"/>
                    <a:pt x="3461766" y="5241269"/>
                    <a:pt x="3734816" y="5148740"/>
                  </a:cubicBezTo>
                  <a:cubicBezTo>
                    <a:pt x="4007866" y="5056212"/>
                    <a:pt x="4309037" y="4760483"/>
                    <a:pt x="4627444" y="4473826"/>
                  </a:cubicBezTo>
                  <a:cubicBezTo>
                    <a:pt x="4945851" y="4187169"/>
                    <a:pt x="5338645" y="3707290"/>
                    <a:pt x="5645259" y="3428797"/>
                  </a:cubicBezTo>
                  <a:cubicBezTo>
                    <a:pt x="5951873" y="3150304"/>
                    <a:pt x="6286609" y="2977947"/>
                    <a:pt x="6467130" y="2802869"/>
                  </a:cubicBezTo>
                  <a:cubicBezTo>
                    <a:pt x="6647651" y="2627791"/>
                    <a:pt x="6701173" y="2501698"/>
                    <a:pt x="6728387" y="2378326"/>
                  </a:cubicBezTo>
                  <a:cubicBezTo>
                    <a:pt x="6755601" y="2254955"/>
                    <a:pt x="6785537" y="2192362"/>
                    <a:pt x="6630416" y="2062640"/>
                  </a:cubicBezTo>
                  <a:cubicBezTo>
                    <a:pt x="6475295" y="1932919"/>
                    <a:pt x="6044402" y="1752397"/>
                    <a:pt x="5797659" y="1599997"/>
                  </a:cubicBezTo>
                  <a:cubicBezTo>
                    <a:pt x="5550916" y="1447597"/>
                    <a:pt x="5318688" y="1285219"/>
                    <a:pt x="5149959" y="1148240"/>
                  </a:cubicBezTo>
                  <a:cubicBezTo>
                    <a:pt x="4981230" y="1011262"/>
                    <a:pt x="4901401" y="867026"/>
                    <a:pt x="4785287" y="778126"/>
                  </a:cubicBezTo>
                  <a:cubicBezTo>
                    <a:pt x="4669173" y="689226"/>
                    <a:pt x="4516773" y="662012"/>
                    <a:pt x="4420616" y="587626"/>
                  </a:cubicBezTo>
                  <a:close/>
                </a:path>
              </a:pathLst>
            </a:custGeom>
            <a:solidFill>
              <a:srgbClr val="1ADDF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Freeform 6"/>
            <p:cNvSpPr/>
            <p:nvPr/>
          </p:nvSpPr>
          <p:spPr>
            <a:xfrm>
              <a:off x="2379653" y="1259929"/>
              <a:ext cx="5159289" cy="3997452"/>
            </a:xfrm>
            <a:custGeom>
              <a:avLst/>
              <a:gdLst>
                <a:gd name="connsiteX0" fmla="*/ 3137303 w 6089477"/>
                <a:gd name="connsiteY0" fmla="*/ 196701 h 4599990"/>
                <a:gd name="connsiteX1" fmla="*/ 2544031 w 6089477"/>
                <a:gd name="connsiteY1" fmla="*/ 759 h 4599990"/>
                <a:gd name="connsiteX2" fmla="*/ 2070503 w 6089477"/>
                <a:gd name="connsiteY2" fmla="*/ 136830 h 4599990"/>
                <a:gd name="connsiteX3" fmla="*/ 1656845 w 6089477"/>
                <a:gd name="connsiteY3" fmla="*/ 332773 h 4599990"/>
                <a:gd name="connsiteX4" fmla="*/ 1286731 w 6089477"/>
                <a:gd name="connsiteY4" fmla="*/ 425301 h 4599990"/>
                <a:gd name="connsiteX5" fmla="*/ 943831 w 6089477"/>
                <a:gd name="connsiteY5" fmla="*/ 425301 h 4599990"/>
                <a:gd name="connsiteX6" fmla="*/ 649917 w 6089477"/>
                <a:gd name="connsiteY6" fmla="*/ 408973 h 4599990"/>
                <a:gd name="connsiteX7" fmla="*/ 513845 w 6089477"/>
                <a:gd name="connsiteY7" fmla="*/ 686559 h 4599990"/>
                <a:gd name="connsiteX8" fmla="*/ 377774 w 6089477"/>
                <a:gd name="connsiteY8" fmla="*/ 1230844 h 4599990"/>
                <a:gd name="connsiteX9" fmla="*/ 187274 w 6089477"/>
                <a:gd name="connsiteY9" fmla="*/ 1584630 h 4599990"/>
                <a:gd name="connsiteX10" fmla="*/ 2217 w 6089477"/>
                <a:gd name="connsiteY10" fmla="*/ 1900316 h 4599990"/>
                <a:gd name="connsiteX11" fmla="*/ 317903 w 6089477"/>
                <a:gd name="connsiteY11" fmla="*/ 2319416 h 4599990"/>
                <a:gd name="connsiteX12" fmla="*/ 845860 w 6089477"/>
                <a:gd name="connsiteY12" fmla="*/ 2727630 h 4599990"/>
                <a:gd name="connsiteX13" fmla="*/ 1074460 w 6089477"/>
                <a:gd name="connsiteY13" fmla="*/ 3054201 h 4599990"/>
                <a:gd name="connsiteX14" fmla="*/ 1607860 w 6089477"/>
                <a:gd name="connsiteY14" fmla="*/ 3288244 h 4599990"/>
                <a:gd name="connsiteX15" fmla="*/ 2108603 w 6089477"/>
                <a:gd name="connsiteY15" fmla="*/ 3304573 h 4599990"/>
                <a:gd name="connsiteX16" fmla="*/ 2685545 w 6089477"/>
                <a:gd name="connsiteY16" fmla="*/ 3473301 h 4599990"/>
                <a:gd name="connsiteX17" fmla="*/ 2837945 w 6089477"/>
                <a:gd name="connsiteY17" fmla="*/ 4131887 h 4599990"/>
                <a:gd name="connsiteX18" fmla="*/ 2848831 w 6089477"/>
                <a:gd name="connsiteY18" fmla="*/ 4442130 h 4599990"/>
                <a:gd name="connsiteX19" fmla="*/ 3012117 w 6089477"/>
                <a:gd name="connsiteY19" fmla="*/ 4599973 h 4599990"/>
                <a:gd name="connsiteX20" fmla="*/ 3670703 w 6089477"/>
                <a:gd name="connsiteY20" fmla="*/ 4447573 h 4599990"/>
                <a:gd name="connsiteX21" fmla="*/ 4274860 w 6089477"/>
                <a:gd name="connsiteY21" fmla="*/ 3881516 h 4599990"/>
                <a:gd name="connsiteX22" fmla="*/ 4650417 w 6089477"/>
                <a:gd name="connsiteY22" fmla="*/ 3413430 h 4599990"/>
                <a:gd name="connsiteX23" fmla="*/ 5134831 w 6089477"/>
                <a:gd name="connsiteY23" fmla="*/ 2945344 h 4599990"/>
                <a:gd name="connsiteX24" fmla="*/ 5597474 w 6089477"/>
                <a:gd name="connsiteY24" fmla="*/ 2624216 h 4599990"/>
                <a:gd name="connsiteX25" fmla="*/ 5875060 w 6089477"/>
                <a:gd name="connsiteY25" fmla="*/ 2406501 h 4599990"/>
                <a:gd name="connsiteX26" fmla="*/ 6087331 w 6089477"/>
                <a:gd name="connsiteY26" fmla="*/ 2167016 h 4599990"/>
                <a:gd name="connsiteX27" fmla="*/ 5945817 w 6089477"/>
                <a:gd name="connsiteY27" fmla="*/ 1818673 h 4599990"/>
                <a:gd name="connsiteX28" fmla="*/ 5379760 w 6089477"/>
                <a:gd name="connsiteY28" fmla="*/ 1546530 h 4599990"/>
                <a:gd name="connsiteX29" fmla="*/ 4797374 w 6089477"/>
                <a:gd name="connsiteY29" fmla="*/ 1263501 h 4599990"/>
                <a:gd name="connsiteX30" fmla="*/ 4263974 w 6089477"/>
                <a:gd name="connsiteY30" fmla="*/ 702887 h 4599990"/>
                <a:gd name="connsiteX31" fmla="*/ 3670703 w 6089477"/>
                <a:gd name="connsiteY31" fmla="*/ 349101 h 4599990"/>
                <a:gd name="connsiteX32" fmla="*/ 3099203 w 6089477"/>
                <a:gd name="connsiteY32" fmla="*/ 131387 h 4599990"/>
                <a:gd name="connsiteX33" fmla="*/ 3120974 w 6089477"/>
                <a:gd name="connsiteY33" fmla="*/ 142273 h 4599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089477" h="4599990">
                  <a:moveTo>
                    <a:pt x="3137303" y="196701"/>
                  </a:moveTo>
                  <a:cubicBezTo>
                    <a:pt x="2929567" y="103719"/>
                    <a:pt x="2721831" y="10737"/>
                    <a:pt x="2544031" y="759"/>
                  </a:cubicBezTo>
                  <a:cubicBezTo>
                    <a:pt x="2366231" y="-9219"/>
                    <a:pt x="2218367" y="81494"/>
                    <a:pt x="2070503" y="136830"/>
                  </a:cubicBezTo>
                  <a:cubicBezTo>
                    <a:pt x="1922639" y="192166"/>
                    <a:pt x="1787474" y="284694"/>
                    <a:pt x="1656845" y="332773"/>
                  </a:cubicBezTo>
                  <a:cubicBezTo>
                    <a:pt x="1526216" y="380852"/>
                    <a:pt x="1405567" y="409880"/>
                    <a:pt x="1286731" y="425301"/>
                  </a:cubicBezTo>
                  <a:cubicBezTo>
                    <a:pt x="1167895" y="440722"/>
                    <a:pt x="1049967" y="428022"/>
                    <a:pt x="943831" y="425301"/>
                  </a:cubicBezTo>
                  <a:cubicBezTo>
                    <a:pt x="837695" y="422580"/>
                    <a:pt x="721581" y="365430"/>
                    <a:pt x="649917" y="408973"/>
                  </a:cubicBezTo>
                  <a:cubicBezTo>
                    <a:pt x="578253" y="452516"/>
                    <a:pt x="559202" y="549581"/>
                    <a:pt x="513845" y="686559"/>
                  </a:cubicBezTo>
                  <a:cubicBezTo>
                    <a:pt x="468488" y="823537"/>
                    <a:pt x="432202" y="1081166"/>
                    <a:pt x="377774" y="1230844"/>
                  </a:cubicBezTo>
                  <a:cubicBezTo>
                    <a:pt x="323345" y="1380523"/>
                    <a:pt x="249867" y="1473051"/>
                    <a:pt x="187274" y="1584630"/>
                  </a:cubicBezTo>
                  <a:cubicBezTo>
                    <a:pt x="124681" y="1696209"/>
                    <a:pt x="-19555" y="1777852"/>
                    <a:pt x="2217" y="1900316"/>
                  </a:cubicBezTo>
                  <a:cubicBezTo>
                    <a:pt x="23989" y="2022780"/>
                    <a:pt x="177296" y="2181530"/>
                    <a:pt x="317903" y="2319416"/>
                  </a:cubicBezTo>
                  <a:cubicBezTo>
                    <a:pt x="458510" y="2457302"/>
                    <a:pt x="719767" y="2605166"/>
                    <a:pt x="845860" y="2727630"/>
                  </a:cubicBezTo>
                  <a:cubicBezTo>
                    <a:pt x="971953" y="2850094"/>
                    <a:pt x="947460" y="2960765"/>
                    <a:pt x="1074460" y="3054201"/>
                  </a:cubicBezTo>
                  <a:cubicBezTo>
                    <a:pt x="1201460" y="3147637"/>
                    <a:pt x="1435503" y="3246515"/>
                    <a:pt x="1607860" y="3288244"/>
                  </a:cubicBezTo>
                  <a:cubicBezTo>
                    <a:pt x="1780217" y="3329973"/>
                    <a:pt x="1928989" y="3273730"/>
                    <a:pt x="2108603" y="3304573"/>
                  </a:cubicBezTo>
                  <a:cubicBezTo>
                    <a:pt x="2288217" y="3335416"/>
                    <a:pt x="2563988" y="3335415"/>
                    <a:pt x="2685545" y="3473301"/>
                  </a:cubicBezTo>
                  <a:cubicBezTo>
                    <a:pt x="2807102" y="3611187"/>
                    <a:pt x="2810731" y="3970416"/>
                    <a:pt x="2837945" y="4131887"/>
                  </a:cubicBezTo>
                  <a:cubicBezTo>
                    <a:pt x="2865159" y="4293358"/>
                    <a:pt x="2819802" y="4364116"/>
                    <a:pt x="2848831" y="4442130"/>
                  </a:cubicBezTo>
                  <a:cubicBezTo>
                    <a:pt x="2877860" y="4520144"/>
                    <a:pt x="2875138" y="4599066"/>
                    <a:pt x="3012117" y="4599973"/>
                  </a:cubicBezTo>
                  <a:cubicBezTo>
                    <a:pt x="3149096" y="4600880"/>
                    <a:pt x="3460246" y="4567316"/>
                    <a:pt x="3670703" y="4447573"/>
                  </a:cubicBezTo>
                  <a:cubicBezTo>
                    <a:pt x="3881160" y="4327830"/>
                    <a:pt x="4111574" y="4053873"/>
                    <a:pt x="4274860" y="3881516"/>
                  </a:cubicBezTo>
                  <a:cubicBezTo>
                    <a:pt x="4438146" y="3709159"/>
                    <a:pt x="4507089" y="3569459"/>
                    <a:pt x="4650417" y="3413430"/>
                  </a:cubicBezTo>
                  <a:cubicBezTo>
                    <a:pt x="4793746" y="3257401"/>
                    <a:pt x="4976988" y="3076880"/>
                    <a:pt x="5134831" y="2945344"/>
                  </a:cubicBezTo>
                  <a:cubicBezTo>
                    <a:pt x="5292674" y="2813808"/>
                    <a:pt x="5474103" y="2714023"/>
                    <a:pt x="5597474" y="2624216"/>
                  </a:cubicBezTo>
                  <a:cubicBezTo>
                    <a:pt x="5720845" y="2534409"/>
                    <a:pt x="5793417" y="2482701"/>
                    <a:pt x="5875060" y="2406501"/>
                  </a:cubicBezTo>
                  <a:cubicBezTo>
                    <a:pt x="5956703" y="2330301"/>
                    <a:pt x="6075538" y="2264987"/>
                    <a:pt x="6087331" y="2167016"/>
                  </a:cubicBezTo>
                  <a:cubicBezTo>
                    <a:pt x="6099124" y="2069045"/>
                    <a:pt x="6063745" y="1922087"/>
                    <a:pt x="5945817" y="1818673"/>
                  </a:cubicBezTo>
                  <a:cubicBezTo>
                    <a:pt x="5827889" y="1715259"/>
                    <a:pt x="5379760" y="1546530"/>
                    <a:pt x="5379760" y="1546530"/>
                  </a:cubicBezTo>
                  <a:cubicBezTo>
                    <a:pt x="5188353" y="1454001"/>
                    <a:pt x="4983338" y="1404108"/>
                    <a:pt x="4797374" y="1263501"/>
                  </a:cubicBezTo>
                  <a:cubicBezTo>
                    <a:pt x="4611410" y="1122894"/>
                    <a:pt x="4451752" y="855287"/>
                    <a:pt x="4263974" y="702887"/>
                  </a:cubicBezTo>
                  <a:cubicBezTo>
                    <a:pt x="4076196" y="550487"/>
                    <a:pt x="3864831" y="444351"/>
                    <a:pt x="3670703" y="349101"/>
                  </a:cubicBezTo>
                  <a:cubicBezTo>
                    <a:pt x="3476575" y="253851"/>
                    <a:pt x="3190825" y="165858"/>
                    <a:pt x="3099203" y="131387"/>
                  </a:cubicBezTo>
                  <a:cubicBezTo>
                    <a:pt x="3007581" y="96916"/>
                    <a:pt x="3064277" y="119594"/>
                    <a:pt x="3120974" y="142273"/>
                  </a:cubicBezTo>
                </a:path>
              </a:pathLst>
            </a:custGeom>
            <a:solidFill>
              <a:srgbClr val="00B0F0"/>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Rounded Rectangular Callout 7"/>
            <p:cNvSpPr/>
            <p:nvPr/>
          </p:nvSpPr>
          <p:spPr>
            <a:xfrm>
              <a:off x="486286" y="3859783"/>
              <a:ext cx="2415160" cy="1504695"/>
            </a:xfrm>
            <a:prstGeom prst="wedgeRoundRectCallout">
              <a:avLst>
                <a:gd name="adj1" fmla="val 50489"/>
                <a:gd name="adj2" fmla="val -71396"/>
                <a:gd name="adj3" fmla="val 1666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000" b="1" dirty="0">
                  <a:solidFill>
                    <a:schemeClr val="tx1"/>
                  </a:solidFill>
                </a:rPr>
                <a:t>Damm! </a:t>
              </a:r>
            </a:p>
            <a:p>
              <a:pPr algn="ctr"/>
              <a:r>
                <a:rPr lang="de-DE" sz="2000" b="1" dirty="0">
                  <a:solidFill>
                    <a:schemeClr val="tx1"/>
                  </a:solidFill>
                </a:rPr>
                <a:t>Zwischen Damm und Ufer keine Ebbe und Flut!</a:t>
              </a:r>
            </a:p>
          </p:txBody>
        </p:sp>
        <p:sp>
          <p:nvSpPr>
            <p:cNvPr id="9" name="Rectangle 8"/>
            <p:cNvSpPr/>
            <p:nvPr/>
          </p:nvSpPr>
          <p:spPr>
            <a:xfrm rot="20977308">
              <a:off x="2391424" y="3018922"/>
              <a:ext cx="142064" cy="143589"/>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10" name="Rectangle 9"/>
            <p:cNvSpPr/>
            <p:nvPr/>
          </p:nvSpPr>
          <p:spPr>
            <a:xfrm rot="20977308">
              <a:off x="7467910" y="3018924"/>
              <a:ext cx="142064" cy="143589"/>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11" name="Rectangle 10"/>
            <p:cNvSpPr/>
            <p:nvPr/>
          </p:nvSpPr>
          <p:spPr>
            <a:xfrm rot="20977308">
              <a:off x="4971069" y="1330422"/>
              <a:ext cx="142064" cy="143589"/>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12" name="Rectangle 11"/>
            <p:cNvSpPr/>
            <p:nvPr/>
          </p:nvSpPr>
          <p:spPr>
            <a:xfrm rot="20977308">
              <a:off x="5149162" y="5102170"/>
              <a:ext cx="142064" cy="143589"/>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13" name="Rounded Rectangular Callout 12"/>
            <p:cNvSpPr/>
            <p:nvPr/>
          </p:nvSpPr>
          <p:spPr>
            <a:xfrm flipH="1">
              <a:off x="655320" y="2226128"/>
              <a:ext cx="1278780" cy="538393"/>
            </a:xfrm>
            <a:prstGeom prst="wedgeRoundRectCallout">
              <a:avLst>
                <a:gd name="adj1" fmla="val -93003"/>
                <a:gd name="adj2" fmla="val 86800"/>
                <a:gd name="adj3" fmla="val 1666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000" b="1" dirty="0">
                  <a:solidFill>
                    <a:schemeClr val="tx1"/>
                  </a:solidFill>
                </a:rPr>
                <a:t>Schleuse</a:t>
              </a:r>
            </a:p>
          </p:txBody>
        </p:sp>
      </p:grpSp>
    </p:spTree>
    <p:extLst>
      <p:ext uri="{BB962C8B-B14F-4D97-AF65-F5344CB8AC3E}">
        <p14:creationId xmlns:p14="http://schemas.microsoft.com/office/powerpoint/2010/main" val="151609348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5270" y="-65314"/>
            <a:ext cx="12626884" cy="7022705"/>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3" name="Group 2"/>
          <p:cNvGrpSpPr/>
          <p:nvPr/>
        </p:nvGrpSpPr>
        <p:grpSpPr>
          <a:xfrm>
            <a:off x="1343471" y="188641"/>
            <a:ext cx="9634771" cy="6212159"/>
            <a:chOff x="1343472" y="188641"/>
            <a:chExt cx="9108504" cy="5539369"/>
          </a:xfrm>
        </p:grpSpPr>
        <p:grpSp>
          <p:nvGrpSpPr>
            <p:cNvPr id="18" name="Group 17"/>
            <p:cNvGrpSpPr/>
            <p:nvPr/>
          </p:nvGrpSpPr>
          <p:grpSpPr>
            <a:xfrm>
              <a:off x="1343472" y="188641"/>
              <a:ext cx="9108504" cy="5539369"/>
              <a:chOff x="-172654" y="175630"/>
              <a:chExt cx="9108504" cy="5539369"/>
            </a:xfrm>
          </p:grpSpPr>
          <p:pic>
            <p:nvPicPr>
              <p:cNvPr id="4" name="Picture 3"/>
              <p:cNvPicPr>
                <a:picLocks noChangeAspect="1"/>
              </p:cNvPicPr>
              <p:nvPr/>
            </p:nvPicPr>
            <p:blipFill rotWithShape="1">
              <a:blip r:embed="rId2"/>
              <a:srcRect l="34250" t="16401" r="12988" b="17801"/>
              <a:stretch/>
            </p:blipFill>
            <p:spPr>
              <a:xfrm>
                <a:off x="177799" y="175630"/>
                <a:ext cx="8648701" cy="5539369"/>
              </a:xfrm>
              <a:prstGeom prst="rect">
                <a:avLst/>
              </a:prstGeom>
            </p:spPr>
          </p:pic>
          <p:sp>
            <p:nvSpPr>
              <p:cNvPr id="5" name="Rounded Rectangular Callout 4"/>
              <p:cNvSpPr/>
              <p:nvPr/>
            </p:nvSpPr>
            <p:spPr>
              <a:xfrm>
                <a:off x="5944881" y="1190716"/>
                <a:ext cx="1718396" cy="628703"/>
              </a:xfrm>
              <a:prstGeom prst="wedgeRoundRectCallout">
                <a:avLst>
                  <a:gd name="adj1" fmla="val -103881"/>
                  <a:gd name="adj2" fmla="val 107093"/>
                  <a:gd name="adj3" fmla="val 1666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000" b="1" dirty="0">
                    <a:solidFill>
                      <a:schemeClr val="tx1"/>
                    </a:solidFill>
                  </a:rPr>
                  <a:t>Röhren vor Flutung</a:t>
                </a:r>
              </a:p>
            </p:txBody>
          </p:sp>
          <p:sp>
            <p:nvSpPr>
              <p:cNvPr id="6" name="Rectangle 5"/>
              <p:cNvSpPr/>
              <p:nvPr/>
            </p:nvSpPr>
            <p:spPr>
              <a:xfrm rot="1382314">
                <a:off x="5351226" y="2074950"/>
                <a:ext cx="120236" cy="116423"/>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7" name="Rounded Rectangular Callout 6"/>
              <p:cNvSpPr/>
              <p:nvPr/>
            </p:nvSpPr>
            <p:spPr>
              <a:xfrm>
                <a:off x="6340587" y="2705375"/>
                <a:ext cx="1816765" cy="479877"/>
              </a:xfrm>
              <a:prstGeom prst="wedgeRoundRectCallout">
                <a:avLst>
                  <a:gd name="adj1" fmla="val -95684"/>
                  <a:gd name="adj2" fmla="val -111484"/>
                  <a:gd name="adj3" fmla="val 1666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000" b="1" dirty="0" err="1">
                    <a:solidFill>
                      <a:schemeClr val="tx1"/>
                    </a:solidFill>
                  </a:rPr>
                  <a:t>HKS</a:t>
                </a:r>
                <a:endParaRPr lang="de-DE" sz="2000" b="1" dirty="0">
                  <a:solidFill>
                    <a:schemeClr val="tx1"/>
                  </a:solidFill>
                </a:endParaRPr>
              </a:p>
            </p:txBody>
          </p:sp>
          <p:sp>
            <p:nvSpPr>
              <p:cNvPr id="8" name="Rectangle 7"/>
              <p:cNvSpPr/>
              <p:nvPr/>
            </p:nvSpPr>
            <p:spPr>
              <a:xfrm rot="1382314">
                <a:off x="5281081" y="2274760"/>
                <a:ext cx="611436" cy="125137"/>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9" name="Rectangle 8"/>
              <p:cNvSpPr/>
              <p:nvPr/>
            </p:nvSpPr>
            <p:spPr>
              <a:xfrm rot="1382314">
                <a:off x="5240844" y="2371222"/>
                <a:ext cx="611436" cy="125137"/>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10" name="Rectangle 9"/>
              <p:cNvSpPr/>
              <p:nvPr/>
            </p:nvSpPr>
            <p:spPr>
              <a:xfrm rot="1382314">
                <a:off x="5200607" y="2477724"/>
                <a:ext cx="611436" cy="125137"/>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11" name="Freeform 10"/>
              <p:cNvSpPr/>
              <p:nvPr/>
            </p:nvSpPr>
            <p:spPr>
              <a:xfrm rot="20586068">
                <a:off x="2362200" y="1250264"/>
                <a:ext cx="2702369" cy="1419759"/>
              </a:xfrm>
              <a:custGeom>
                <a:avLst/>
                <a:gdLst>
                  <a:gd name="connsiteX0" fmla="*/ 693328 w 3031037"/>
                  <a:gd name="connsiteY0" fmla="*/ 224859 h 2017973"/>
                  <a:gd name="connsiteX1" fmla="*/ 551814 w 3031037"/>
                  <a:gd name="connsiteY1" fmla="*/ 409916 h 2017973"/>
                  <a:gd name="connsiteX2" fmla="*/ 252457 w 3031037"/>
                  <a:gd name="connsiteY2" fmla="*/ 856231 h 2017973"/>
                  <a:gd name="connsiteX3" fmla="*/ 2085 w 3031037"/>
                  <a:gd name="connsiteY3" fmla="*/ 1574688 h 2017973"/>
                  <a:gd name="connsiteX4" fmla="*/ 393971 w 3031037"/>
                  <a:gd name="connsiteY4" fmla="*/ 1950245 h 2017973"/>
                  <a:gd name="connsiteX5" fmla="*/ 1063443 w 3031037"/>
                  <a:gd name="connsiteY5" fmla="*/ 1993788 h 2017973"/>
                  <a:gd name="connsiteX6" fmla="*/ 1841771 w 3031037"/>
                  <a:gd name="connsiteY6" fmla="*/ 1683545 h 2017973"/>
                  <a:gd name="connsiteX7" fmla="*/ 2527571 w 3031037"/>
                  <a:gd name="connsiteY7" fmla="*/ 1536588 h 2017973"/>
                  <a:gd name="connsiteX8" fmla="*/ 2979328 w 3031037"/>
                  <a:gd name="connsiteY8" fmla="*/ 954202 h 2017973"/>
                  <a:gd name="connsiteX9" fmla="*/ 2897685 w 3031037"/>
                  <a:gd name="connsiteY9" fmla="*/ 311945 h 2017973"/>
                  <a:gd name="connsiteX10" fmla="*/ 1879871 w 3031037"/>
                  <a:gd name="connsiteY10" fmla="*/ 273845 h 2017973"/>
                  <a:gd name="connsiteX11" fmla="*/ 1183185 w 3031037"/>
                  <a:gd name="connsiteY11" fmla="*/ 28916 h 2017973"/>
                  <a:gd name="connsiteX12" fmla="*/ 900157 w 3031037"/>
                  <a:gd name="connsiteY12" fmla="*/ 12588 h 2017973"/>
                  <a:gd name="connsiteX13" fmla="*/ 813071 w 3031037"/>
                  <a:gd name="connsiteY13" fmla="*/ 99673 h 2017973"/>
                  <a:gd name="connsiteX14" fmla="*/ 693328 w 3031037"/>
                  <a:gd name="connsiteY14" fmla="*/ 224859 h 2017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31037" h="2017973">
                    <a:moveTo>
                      <a:pt x="693328" y="224859"/>
                    </a:moveTo>
                    <a:cubicBezTo>
                      <a:pt x="649785" y="276566"/>
                      <a:pt x="625292" y="304687"/>
                      <a:pt x="551814" y="409916"/>
                    </a:cubicBezTo>
                    <a:cubicBezTo>
                      <a:pt x="478335" y="515145"/>
                      <a:pt x="344078" y="662102"/>
                      <a:pt x="252457" y="856231"/>
                    </a:cubicBezTo>
                    <a:cubicBezTo>
                      <a:pt x="160835" y="1050360"/>
                      <a:pt x="-21501" y="1392352"/>
                      <a:pt x="2085" y="1574688"/>
                    </a:cubicBezTo>
                    <a:cubicBezTo>
                      <a:pt x="25671" y="1757024"/>
                      <a:pt x="217078" y="1880395"/>
                      <a:pt x="393971" y="1950245"/>
                    </a:cubicBezTo>
                    <a:cubicBezTo>
                      <a:pt x="570864" y="2020095"/>
                      <a:pt x="822143" y="2038238"/>
                      <a:pt x="1063443" y="1993788"/>
                    </a:cubicBezTo>
                    <a:cubicBezTo>
                      <a:pt x="1304743" y="1949338"/>
                      <a:pt x="1597750" y="1759745"/>
                      <a:pt x="1841771" y="1683545"/>
                    </a:cubicBezTo>
                    <a:cubicBezTo>
                      <a:pt x="2085792" y="1607345"/>
                      <a:pt x="2337978" y="1658145"/>
                      <a:pt x="2527571" y="1536588"/>
                    </a:cubicBezTo>
                    <a:cubicBezTo>
                      <a:pt x="2717164" y="1415031"/>
                      <a:pt x="2917642" y="1158309"/>
                      <a:pt x="2979328" y="954202"/>
                    </a:cubicBezTo>
                    <a:cubicBezTo>
                      <a:pt x="3041014" y="750095"/>
                      <a:pt x="3080928" y="425338"/>
                      <a:pt x="2897685" y="311945"/>
                    </a:cubicBezTo>
                    <a:cubicBezTo>
                      <a:pt x="2714442" y="198552"/>
                      <a:pt x="2165621" y="321016"/>
                      <a:pt x="1879871" y="273845"/>
                    </a:cubicBezTo>
                    <a:cubicBezTo>
                      <a:pt x="1594121" y="226674"/>
                      <a:pt x="1346471" y="72459"/>
                      <a:pt x="1183185" y="28916"/>
                    </a:cubicBezTo>
                    <a:cubicBezTo>
                      <a:pt x="1019899" y="-14627"/>
                      <a:pt x="961843" y="795"/>
                      <a:pt x="900157" y="12588"/>
                    </a:cubicBezTo>
                    <a:cubicBezTo>
                      <a:pt x="838471" y="24381"/>
                      <a:pt x="843914" y="63387"/>
                      <a:pt x="813071" y="99673"/>
                    </a:cubicBezTo>
                    <a:cubicBezTo>
                      <a:pt x="782228" y="135959"/>
                      <a:pt x="736871" y="173152"/>
                      <a:pt x="693328" y="224859"/>
                    </a:cubicBez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 name="Rounded Rectangular Callout 11"/>
              <p:cNvSpPr/>
              <p:nvPr/>
            </p:nvSpPr>
            <p:spPr>
              <a:xfrm>
                <a:off x="988771" y="1819419"/>
                <a:ext cx="1277853" cy="596900"/>
              </a:xfrm>
              <a:prstGeom prst="wedgeRoundRectCallout">
                <a:avLst>
                  <a:gd name="adj1" fmla="val 102519"/>
                  <a:gd name="adj2" fmla="val 30702"/>
                  <a:gd name="adj3" fmla="val 1666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000" b="1" dirty="0" err="1">
                    <a:solidFill>
                      <a:schemeClr val="tx1"/>
                    </a:solidFill>
                  </a:rPr>
                  <a:t>Hilfssee</a:t>
                </a:r>
                <a:endParaRPr lang="de-DE" sz="2000" b="1" dirty="0">
                  <a:solidFill>
                    <a:schemeClr val="tx1"/>
                  </a:solidFill>
                </a:endParaRPr>
              </a:p>
            </p:txBody>
          </p:sp>
          <p:cxnSp>
            <p:nvCxnSpPr>
              <p:cNvPr id="13" name="Straight Connector 12"/>
              <p:cNvCxnSpPr/>
              <p:nvPr/>
            </p:nvCxnSpPr>
            <p:spPr>
              <a:xfrm>
                <a:off x="4590527" y="1909710"/>
                <a:ext cx="723482" cy="29771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4381598" y="2075430"/>
                <a:ext cx="876036" cy="36552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4484706" y="1976217"/>
                <a:ext cx="784600" cy="32228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4635230" y="1827362"/>
                <a:ext cx="723482" cy="29771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172654" y="182518"/>
                <a:ext cx="9108504" cy="356777"/>
              </a:xfrm>
              <a:prstGeom prst="rect">
                <a:avLst/>
              </a:prstGeom>
              <a:noFill/>
            </p:spPr>
            <p:txBody>
              <a:bodyPr wrap="square" rtlCol="0">
                <a:spAutoFit/>
              </a:bodyPr>
              <a:lstStyle/>
              <a:p>
                <a:pPr algn="ctr"/>
                <a:r>
                  <a:rPr lang="de-DE" sz="2000" b="1" dirty="0">
                    <a:solidFill>
                      <a:schemeClr val="bg1"/>
                    </a:solidFill>
                    <a:latin typeface="Times New Roman" panose="02020603050405020304" pitchFamily="18" charset="0"/>
                    <a:cs typeface="Times New Roman" panose="02020603050405020304" pitchFamily="18" charset="0"/>
                  </a:rPr>
                  <a:t>Errichtung des </a:t>
                </a:r>
                <a:r>
                  <a:rPr lang="de-DE" sz="2000" b="1" dirty="0" err="1">
                    <a:solidFill>
                      <a:schemeClr val="bg1"/>
                    </a:solidFill>
                    <a:latin typeface="Times New Roman" panose="02020603050405020304" pitchFamily="18" charset="0"/>
                    <a:cs typeface="Times New Roman" panose="02020603050405020304" pitchFamily="18" charset="0"/>
                  </a:rPr>
                  <a:t>HKS</a:t>
                </a:r>
                <a:r>
                  <a:rPr lang="de-DE" sz="2000" b="1" dirty="0">
                    <a:solidFill>
                      <a:schemeClr val="bg1"/>
                    </a:solidFill>
                    <a:latin typeface="Times New Roman" panose="02020603050405020304" pitchFamily="18" charset="0"/>
                    <a:cs typeface="Times New Roman" panose="02020603050405020304" pitchFamily="18" charset="0"/>
                  </a:rPr>
                  <a:t> parallel zum auslaufenden Braunkohleabbau</a:t>
                </a:r>
              </a:p>
            </p:txBody>
          </p:sp>
        </p:grpSp>
        <p:sp>
          <p:nvSpPr>
            <p:cNvPr id="19" name="Rectangle 18"/>
            <p:cNvSpPr/>
            <p:nvPr/>
          </p:nvSpPr>
          <p:spPr>
            <a:xfrm rot="1382314">
              <a:off x="7011376" y="2123182"/>
              <a:ext cx="120236" cy="116423"/>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20" name="Rectangle 19"/>
            <p:cNvSpPr/>
            <p:nvPr/>
          </p:nvSpPr>
          <p:spPr>
            <a:xfrm rot="1382314">
              <a:off x="7133502" y="2169034"/>
              <a:ext cx="120236" cy="116423"/>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21" name="Rectangle 20"/>
            <p:cNvSpPr/>
            <p:nvPr/>
          </p:nvSpPr>
          <p:spPr>
            <a:xfrm rot="1382314">
              <a:off x="7248231" y="2226305"/>
              <a:ext cx="120236" cy="116423"/>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22" name="Rectangle 21"/>
            <p:cNvSpPr/>
            <p:nvPr/>
          </p:nvSpPr>
          <p:spPr>
            <a:xfrm rot="1382314">
              <a:off x="7363853" y="2275456"/>
              <a:ext cx="120236" cy="116423"/>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23" name="Rectangle 22"/>
            <p:cNvSpPr/>
            <p:nvPr/>
          </p:nvSpPr>
          <p:spPr>
            <a:xfrm rot="1382314">
              <a:off x="6890966" y="2059658"/>
              <a:ext cx="120236" cy="116423"/>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24" name="Rectangle 23"/>
            <p:cNvSpPr/>
            <p:nvPr/>
          </p:nvSpPr>
          <p:spPr>
            <a:xfrm rot="1382314">
              <a:off x="6830221" y="2156586"/>
              <a:ext cx="120236" cy="116423"/>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25" name="Rectangle 24"/>
            <p:cNvSpPr/>
            <p:nvPr/>
          </p:nvSpPr>
          <p:spPr>
            <a:xfrm rot="1382314">
              <a:off x="6748765" y="2388566"/>
              <a:ext cx="120236" cy="116423"/>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26" name="Rectangle 25"/>
            <p:cNvSpPr/>
            <p:nvPr/>
          </p:nvSpPr>
          <p:spPr>
            <a:xfrm rot="1382314">
              <a:off x="7075202" y="2279117"/>
              <a:ext cx="120236" cy="116423"/>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27" name="Rectangle 26"/>
            <p:cNvSpPr/>
            <p:nvPr/>
          </p:nvSpPr>
          <p:spPr>
            <a:xfrm rot="1382314">
              <a:off x="7318756" y="2376778"/>
              <a:ext cx="120236" cy="116423"/>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28" name="Rectangle 27"/>
            <p:cNvSpPr/>
            <p:nvPr/>
          </p:nvSpPr>
          <p:spPr>
            <a:xfrm rot="1382314">
              <a:off x="6903758" y="2332120"/>
              <a:ext cx="120236" cy="116423"/>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29" name="Rectangle 28"/>
            <p:cNvSpPr/>
            <p:nvPr/>
          </p:nvSpPr>
          <p:spPr>
            <a:xfrm rot="1382314">
              <a:off x="7140614" y="2436428"/>
              <a:ext cx="120236" cy="116423"/>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30" name="Rectangle 29"/>
            <p:cNvSpPr/>
            <p:nvPr/>
          </p:nvSpPr>
          <p:spPr>
            <a:xfrm rot="1382314">
              <a:off x="7273393" y="2473514"/>
              <a:ext cx="120236" cy="116423"/>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31" name="Rectangle 30"/>
            <p:cNvSpPr/>
            <p:nvPr/>
          </p:nvSpPr>
          <p:spPr>
            <a:xfrm rot="1382314">
              <a:off x="6993535" y="2482083"/>
              <a:ext cx="120236" cy="116423"/>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32" name="Rectangle 31"/>
            <p:cNvSpPr/>
            <p:nvPr/>
          </p:nvSpPr>
          <p:spPr>
            <a:xfrm rot="1382314">
              <a:off x="7218719" y="2585325"/>
              <a:ext cx="120236" cy="116423"/>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pic>
          <p:nvPicPr>
            <p:cNvPr id="50" name="Picture 49"/>
            <p:cNvPicPr>
              <a:picLocks noChangeAspect="1"/>
            </p:cNvPicPr>
            <p:nvPr/>
          </p:nvPicPr>
          <p:blipFill rotWithShape="1">
            <a:blip r:embed="rId2"/>
            <a:srcRect l="56295" t="44006" r="40490" b="44642"/>
            <a:stretch/>
          </p:blipFill>
          <p:spPr>
            <a:xfrm>
              <a:off x="5810251" y="2638426"/>
              <a:ext cx="527050" cy="955675"/>
            </a:xfrm>
            <a:prstGeom prst="rect">
              <a:avLst/>
            </a:prstGeom>
          </p:spPr>
        </p:pic>
        <p:pic>
          <p:nvPicPr>
            <p:cNvPr id="51" name="Picture 50"/>
            <p:cNvPicPr>
              <a:picLocks noChangeAspect="1"/>
            </p:cNvPicPr>
            <p:nvPr/>
          </p:nvPicPr>
          <p:blipFill rotWithShape="1">
            <a:blip r:embed="rId2"/>
            <a:srcRect l="63986" t="45880" r="33836" b="48792"/>
            <a:stretch/>
          </p:blipFill>
          <p:spPr>
            <a:xfrm rot="2567238">
              <a:off x="6183787" y="2931530"/>
              <a:ext cx="459881" cy="469495"/>
            </a:xfrm>
            <a:prstGeom prst="rect">
              <a:avLst/>
            </a:prstGeom>
          </p:spPr>
        </p:pic>
        <p:pic>
          <p:nvPicPr>
            <p:cNvPr id="52" name="Picture 51"/>
            <p:cNvPicPr>
              <a:picLocks noChangeAspect="1"/>
            </p:cNvPicPr>
            <p:nvPr/>
          </p:nvPicPr>
          <p:blipFill rotWithShape="1">
            <a:blip r:embed="rId2"/>
            <a:srcRect l="63616" t="45880" r="33749" b="48792"/>
            <a:stretch/>
          </p:blipFill>
          <p:spPr>
            <a:xfrm rot="1961038">
              <a:off x="5744679" y="3198612"/>
              <a:ext cx="518665" cy="1105296"/>
            </a:xfrm>
            <a:prstGeom prst="rect">
              <a:avLst/>
            </a:prstGeom>
          </p:spPr>
        </p:pic>
      </p:grpSp>
    </p:spTree>
    <p:extLst>
      <p:ext uri="{BB962C8B-B14F-4D97-AF65-F5344CB8AC3E}">
        <p14:creationId xmlns:p14="http://schemas.microsoft.com/office/powerpoint/2010/main" val="369952255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294394" cy="68580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2567608" y="404664"/>
            <a:ext cx="6840760" cy="461665"/>
          </a:xfrm>
          <a:prstGeom prst="rect">
            <a:avLst/>
          </a:prstGeom>
          <a:noFill/>
        </p:spPr>
        <p:txBody>
          <a:bodyPr wrap="square" rtlCol="0">
            <a:spAutoFit/>
          </a:bodyPr>
          <a:lstStyle/>
          <a:p>
            <a:pPr algn="ctr"/>
            <a:r>
              <a:rPr lang="de-DE" sz="2400" b="1" dirty="0">
                <a:solidFill>
                  <a:schemeClr val="bg1"/>
                </a:solidFill>
                <a:latin typeface="Times New Roman" panose="02020603050405020304" pitchFamily="18" charset="0"/>
                <a:cs typeface="Times New Roman" panose="02020603050405020304" pitchFamily="18" charset="0"/>
              </a:rPr>
              <a:t>Danke fürs Zuhören!</a:t>
            </a:r>
          </a:p>
        </p:txBody>
      </p:sp>
    </p:spTree>
    <p:extLst>
      <p:ext uri="{BB962C8B-B14F-4D97-AF65-F5344CB8AC3E}">
        <p14:creationId xmlns:p14="http://schemas.microsoft.com/office/powerpoint/2010/main" val="24861313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256770" cy="68580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rotWithShape="1">
          <a:blip r:embed="rId2"/>
          <a:srcRect l="5312" t="14722" r="70556" b="46852"/>
          <a:stretch/>
        </p:blipFill>
        <p:spPr>
          <a:xfrm>
            <a:off x="1274233" y="317499"/>
            <a:ext cx="8868834" cy="5295777"/>
          </a:xfrm>
          <a:prstGeom prst="rect">
            <a:avLst/>
          </a:prstGeom>
        </p:spPr>
      </p:pic>
      <p:sp>
        <p:nvSpPr>
          <p:cNvPr id="5" name="Freeform 4"/>
          <p:cNvSpPr/>
          <p:nvPr/>
        </p:nvSpPr>
        <p:spPr>
          <a:xfrm>
            <a:off x="1871696" y="386492"/>
            <a:ext cx="7970318" cy="2006659"/>
          </a:xfrm>
          <a:custGeom>
            <a:avLst/>
            <a:gdLst>
              <a:gd name="connsiteX0" fmla="*/ 7904 w 7970318"/>
              <a:gd name="connsiteY0" fmla="*/ 1201008 h 2006659"/>
              <a:gd name="connsiteX1" fmla="*/ 164537 w 7970318"/>
              <a:gd name="connsiteY1" fmla="*/ 1188308 h 2006659"/>
              <a:gd name="connsiteX2" fmla="*/ 329637 w 7970318"/>
              <a:gd name="connsiteY2" fmla="*/ 714175 h 2006659"/>
              <a:gd name="connsiteX3" fmla="*/ 482037 w 7970318"/>
              <a:gd name="connsiteY3" fmla="*/ 430541 h 2006659"/>
              <a:gd name="connsiteX4" fmla="*/ 613271 w 7970318"/>
              <a:gd name="connsiteY4" fmla="*/ 180775 h 2006659"/>
              <a:gd name="connsiteX5" fmla="*/ 858804 w 7970318"/>
              <a:gd name="connsiteY5" fmla="*/ 362808 h 2006659"/>
              <a:gd name="connsiteX6" fmla="*/ 956171 w 7970318"/>
              <a:gd name="connsiteY6" fmla="*/ 637975 h 2006659"/>
              <a:gd name="connsiteX7" fmla="*/ 1087404 w 7970318"/>
              <a:gd name="connsiteY7" fmla="*/ 764975 h 2006659"/>
              <a:gd name="connsiteX8" fmla="*/ 1277904 w 7970318"/>
              <a:gd name="connsiteY8" fmla="*/ 963941 h 2006659"/>
              <a:gd name="connsiteX9" fmla="*/ 1362571 w 7970318"/>
              <a:gd name="connsiteY9" fmla="*/ 739575 h 2006659"/>
              <a:gd name="connsiteX10" fmla="*/ 1493804 w 7970318"/>
              <a:gd name="connsiteY10" fmla="*/ 426308 h 2006659"/>
              <a:gd name="connsiteX11" fmla="*/ 1633504 w 7970318"/>
              <a:gd name="connsiteY11" fmla="*/ 100341 h 2006659"/>
              <a:gd name="connsiteX12" fmla="*/ 1840937 w 7970318"/>
              <a:gd name="connsiteY12" fmla="*/ 24141 h 2006659"/>
              <a:gd name="connsiteX13" fmla="*/ 2010271 w 7970318"/>
              <a:gd name="connsiteY13" fmla="*/ 477108 h 2006659"/>
              <a:gd name="connsiteX14" fmla="*/ 2183837 w 7970318"/>
              <a:gd name="connsiteY14" fmla="*/ 832708 h 2006659"/>
              <a:gd name="connsiteX15" fmla="*/ 2336237 w 7970318"/>
              <a:gd name="connsiteY15" fmla="*/ 1027441 h 2006659"/>
              <a:gd name="connsiteX16" fmla="*/ 2467471 w 7970318"/>
              <a:gd name="connsiteY16" fmla="*/ 1099408 h 2006659"/>
              <a:gd name="connsiteX17" fmla="*/ 2624104 w 7970318"/>
              <a:gd name="connsiteY17" fmla="*/ 781908 h 2006659"/>
              <a:gd name="connsiteX18" fmla="*/ 2679137 w 7970318"/>
              <a:gd name="connsiteY18" fmla="*/ 439008 h 2006659"/>
              <a:gd name="connsiteX19" fmla="*/ 2742637 w 7970318"/>
              <a:gd name="connsiteY19" fmla="*/ 227341 h 2006659"/>
              <a:gd name="connsiteX20" fmla="*/ 3047437 w 7970318"/>
              <a:gd name="connsiteY20" fmla="*/ 269675 h 2006659"/>
              <a:gd name="connsiteX21" fmla="*/ 3178671 w 7970318"/>
              <a:gd name="connsiteY21" fmla="*/ 798841 h 2006659"/>
              <a:gd name="connsiteX22" fmla="*/ 3339537 w 7970318"/>
              <a:gd name="connsiteY22" fmla="*/ 1014741 h 2006659"/>
              <a:gd name="connsiteX23" fmla="*/ 3521571 w 7970318"/>
              <a:gd name="connsiteY23" fmla="*/ 1188308 h 2006659"/>
              <a:gd name="connsiteX24" fmla="*/ 3724771 w 7970318"/>
              <a:gd name="connsiteY24" fmla="*/ 1044375 h 2006659"/>
              <a:gd name="connsiteX25" fmla="*/ 3817904 w 7970318"/>
              <a:gd name="connsiteY25" fmla="*/ 468641 h 2006659"/>
              <a:gd name="connsiteX26" fmla="*/ 3885637 w 7970318"/>
              <a:gd name="connsiteY26" fmla="*/ 159608 h 2006659"/>
              <a:gd name="connsiteX27" fmla="*/ 4004171 w 7970318"/>
              <a:gd name="connsiteY27" fmla="*/ 96108 h 2006659"/>
              <a:gd name="connsiteX28" fmla="*/ 4308971 w 7970318"/>
              <a:gd name="connsiteY28" fmla="*/ 566008 h 2006659"/>
              <a:gd name="connsiteX29" fmla="*/ 4389404 w 7970318"/>
              <a:gd name="connsiteY29" fmla="*/ 714175 h 2006659"/>
              <a:gd name="connsiteX30" fmla="*/ 4529104 w 7970318"/>
              <a:gd name="connsiteY30" fmla="*/ 841175 h 2006659"/>
              <a:gd name="connsiteX31" fmla="*/ 4668804 w 7970318"/>
              <a:gd name="connsiteY31" fmla="*/ 1103641 h 2006659"/>
              <a:gd name="connsiteX32" fmla="*/ 4800037 w 7970318"/>
              <a:gd name="connsiteY32" fmla="*/ 900441 h 2006659"/>
              <a:gd name="connsiteX33" fmla="*/ 4948204 w 7970318"/>
              <a:gd name="connsiteY33" fmla="*/ 498275 h 2006659"/>
              <a:gd name="connsiteX34" fmla="*/ 5092137 w 7970318"/>
              <a:gd name="connsiteY34" fmla="*/ 159608 h 2006659"/>
              <a:gd name="connsiteX35" fmla="*/ 5214904 w 7970318"/>
              <a:gd name="connsiteY35" fmla="*/ 303541 h 2006659"/>
              <a:gd name="connsiteX36" fmla="*/ 5447737 w 7970318"/>
              <a:gd name="connsiteY36" fmla="*/ 654908 h 2006659"/>
              <a:gd name="connsiteX37" fmla="*/ 5557804 w 7970318"/>
              <a:gd name="connsiteY37" fmla="*/ 832708 h 2006659"/>
              <a:gd name="connsiteX38" fmla="*/ 5824504 w 7970318"/>
              <a:gd name="connsiteY38" fmla="*/ 1167141 h 2006659"/>
              <a:gd name="connsiteX39" fmla="*/ 5998071 w 7970318"/>
              <a:gd name="connsiteY39" fmla="*/ 1239108 h 2006659"/>
              <a:gd name="connsiteX40" fmla="*/ 6070037 w 7970318"/>
              <a:gd name="connsiteY40" fmla="*/ 968175 h 2006659"/>
              <a:gd name="connsiteX41" fmla="*/ 6129304 w 7970318"/>
              <a:gd name="connsiteY41" fmla="*/ 722641 h 2006659"/>
              <a:gd name="connsiteX42" fmla="*/ 6201271 w 7970318"/>
              <a:gd name="connsiteY42" fmla="*/ 595641 h 2006659"/>
              <a:gd name="connsiteX43" fmla="*/ 6383304 w 7970318"/>
              <a:gd name="connsiteY43" fmla="*/ 790375 h 2006659"/>
              <a:gd name="connsiteX44" fmla="*/ 6467971 w 7970318"/>
              <a:gd name="connsiteY44" fmla="*/ 959708 h 2006659"/>
              <a:gd name="connsiteX45" fmla="*/ 6620371 w 7970318"/>
              <a:gd name="connsiteY45" fmla="*/ 1120575 h 2006659"/>
              <a:gd name="connsiteX46" fmla="*/ 6895537 w 7970318"/>
              <a:gd name="connsiteY46" fmla="*/ 1298375 h 2006659"/>
              <a:gd name="connsiteX47" fmla="*/ 7077571 w 7970318"/>
              <a:gd name="connsiteY47" fmla="*/ 1484641 h 2006659"/>
              <a:gd name="connsiteX48" fmla="*/ 7196104 w 7970318"/>
              <a:gd name="connsiteY48" fmla="*/ 1209475 h 2006659"/>
              <a:gd name="connsiteX49" fmla="*/ 7310404 w 7970318"/>
              <a:gd name="connsiteY49" fmla="*/ 1044375 h 2006659"/>
              <a:gd name="connsiteX50" fmla="*/ 7386604 w 7970318"/>
              <a:gd name="connsiteY50" fmla="*/ 836941 h 2006659"/>
              <a:gd name="connsiteX51" fmla="*/ 7572871 w 7970318"/>
              <a:gd name="connsiteY51" fmla="*/ 980875 h 2006659"/>
              <a:gd name="connsiteX52" fmla="*/ 7627904 w 7970318"/>
              <a:gd name="connsiteY52" fmla="*/ 1048608 h 2006659"/>
              <a:gd name="connsiteX53" fmla="*/ 7848037 w 7970318"/>
              <a:gd name="connsiteY53" fmla="*/ 1167141 h 2006659"/>
              <a:gd name="connsiteX54" fmla="*/ 7966571 w 7970318"/>
              <a:gd name="connsiteY54" fmla="*/ 1230641 h 2006659"/>
              <a:gd name="connsiteX55" fmla="*/ 7932704 w 7970318"/>
              <a:gd name="connsiteY55" fmla="*/ 1442308 h 2006659"/>
              <a:gd name="connsiteX56" fmla="*/ 7852271 w 7970318"/>
              <a:gd name="connsiteY56" fmla="*/ 1374575 h 2006659"/>
              <a:gd name="connsiteX57" fmla="*/ 7721037 w 7970318"/>
              <a:gd name="connsiteY57" fmla="*/ 1467708 h 2006659"/>
              <a:gd name="connsiteX58" fmla="*/ 7526304 w 7970318"/>
              <a:gd name="connsiteY58" fmla="*/ 1806375 h 2006659"/>
              <a:gd name="connsiteX59" fmla="*/ 7437404 w 7970318"/>
              <a:gd name="connsiteY59" fmla="*/ 1675141 h 2006659"/>
              <a:gd name="connsiteX60" fmla="*/ 7276537 w 7970318"/>
              <a:gd name="connsiteY60" fmla="*/ 1607408 h 2006659"/>
              <a:gd name="connsiteX61" fmla="*/ 7060637 w 7970318"/>
              <a:gd name="connsiteY61" fmla="*/ 1586241 h 2006659"/>
              <a:gd name="connsiteX62" fmla="*/ 6764304 w 7970318"/>
              <a:gd name="connsiteY62" fmla="*/ 1510041 h 2006659"/>
              <a:gd name="connsiteX63" fmla="*/ 6624604 w 7970318"/>
              <a:gd name="connsiteY63" fmla="*/ 1391508 h 2006659"/>
              <a:gd name="connsiteX64" fmla="*/ 6476437 w 7970318"/>
              <a:gd name="connsiteY64" fmla="*/ 1717475 h 2006659"/>
              <a:gd name="connsiteX65" fmla="*/ 6379071 w 7970318"/>
              <a:gd name="connsiteY65" fmla="*/ 1882575 h 2006659"/>
              <a:gd name="connsiteX66" fmla="*/ 6209737 w 7970318"/>
              <a:gd name="connsiteY66" fmla="*/ 1628575 h 2006659"/>
              <a:gd name="connsiteX67" fmla="*/ 6146237 w 7970318"/>
              <a:gd name="connsiteY67" fmla="*/ 1501575 h 2006659"/>
              <a:gd name="connsiteX68" fmla="*/ 5828737 w 7970318"/>
              <a:gd name="connsiteY68" fmla="*/ 1603175 h 2006659"/>
              <a:gd name="connsiteX69" fmla="*/ 5710204 w 7970318"/>
              <a:gd name="connsiteY69" fmla="*/ 1374575 h 2006659"/>
              <a:gd name="connsiteX70" fmla="*/ 5549337 w 7970318"/>
              <a:gd name="connsiteY70" fmla="*/ 1226408 h 2006659"/>
              <a:gd name="connsiteX71" fmla="*/ 5430804 w 7970318"/>
              <a:gd name="connsiteY71" fmla="*/ 1311075 h 2006659"/>
              <a:gd name="connsiteX72" fmla="*/ 5320737 w 7970318"/>
              <a:gd name="connsiteY72" fmla="*/ 1497341 h 2006659"/>
              <a:gd name="connsiteX73" fmla="*/ 5079437 w 7970318"/>
              <a:gd name="connsiteY73" fmla="*/ 1336475 h 2006659"/>
              <a:gd name="connsiteX74" fmla="*/ 4927037 w 7970318"/>
              <a:gd name="connsiteY74" fmla="*/ 1124808 h 2006659"/>
              <a:gd name="connsiteX75" fmla="*/ 4829671 w 7970318"/>
              <a:gd name="connsiteY75" fmla="*/ 1336475 h 2006659"/>
              <a:gd name="connsiteX76" fmla="*/ 4702671 w 7970318"/>
              <a:gd name="connsiteY76" fmla="*/ 1395741 h 2006659"/>
              <a:gd name="connsiteX77" fmla="*/ 4588371 w 7970318"/>
              <a:gd name="connsiteY77" fmla="*/ 1416908 h 2006659"/>
              <a:gd name="connsiteX78" fmla="*/ 4448671 w 7970318"/>
              <a:gd name="connsiteY78" fmla="*/ 1158675 h 2006659"/>
              <a:gd name="connsiteX79" fmla="*/ 4266637 w 7970318"/>
              <a:gd name="connsiteY79" fmla="*/ 1361875 h 2006659"/>
              <a:gd name="connsiteX80" fmla="*/ 4177737 w 7970318"/>
              <a:gd name="connsiteY80" fmla="*/ 1569308 h 2006659"/>
              <a:gd name="connsiteX81" fmla="*/ 4063437 w 7970318"/>
              <a:gd name="connsiteY81" fmla="*/ 1480408 h 2006659"/>
              <a:gd name="connsiteX82" fmla="*/ 3995704 w 7970318"/>
              <a:gd name="connsiteY82" fmla="*/ 1399975 h 2006659"/>
              <a:gd name="connsiteX83" fmla="*/ 3809437 w 7970318"/>
              <a:gd name="connsiteY83" fmla="*/ 1150208 h 2006659"/>
              <a:gd name="connsiteX84" fmla="*/ 3652804 w 7970318"/>
              <a:gd name="connsiteY84" fmla="*/ 1340708 h 2006659"/>
              <a:gd name="connsiteX85" fmla="*/ 3551204 w 7970318"/>
              <a:gd name="connsiteY85" fmla="*/ 1404208 h 2006659"/>
              <a:gd name="connsiteX86" fmla="*/ 3284504 w 7970318"/>
              <a:gd name="connsiteY86" fmla="*/ 1175608 h 2006659"/>
              <a:gd name="connsiteX87" fmla="*/ 3127871 w 7970318"/>
              <a:gd name="connsiteY87" fmla="*/ 1179841 h 2006659"/>
              <a:gd name="connsiteX88" fmla="*/ 3094004 w 7970318"/>
              <a:gd name="connsiteY88" fmla="*/ 1391508 h 2006659"/>
              <a:gd name="connsiteX89" fmla="*/ 3034737 w 7970318"/>
              <a:gd name="connsiteY89" fmla="*/ 1421141 h 2006659"/>
              <a:gd name="connsiteX90" fmla="*/ 2852704 w 7970318"/>
              <a:gd name="connsiteY90" fmla="*/ 1323775 h 2006659"/>
              <a:gd name="connsiteX91" fmla="*/ 2674904 w 7970318"/>
              <a:gd name="connsiteY91" fmla="*/ 1222175 h 2006659"/>
              <a:gd name="connsiteX92" fmla="*/ 2560604 w 7970318"/>
              <a:gd name="connsiteY92" fmla="*/ 1349175 h 2006659"/>
              <a:gd name="connsiteX93" fmla="*/ 2378571 w 7970318"/>
              <a:gd name="connsiteY93" fmla="*/ 1560841 h 2006659"/>
              <a:gd name="connsiteX94" fmla="*/ 2221937 w 7970318"/>
              <a:gd name="connsiteY94" fmla="*/ 1383041 h 2006659"/>
              <a:gd name="connsiteX95" fmla="*/ 2158437 w 7970318"/>
              <a:gd name="connsiteY95" fmla="*/ 1217941 h 2006659"/>
              <a:gd name="connsiteX96" fmla="*/ 2086471 w 7970318"/>
              <a:gd name="connsiteY96" fmla="*/ 1192541 h 2006659"/>
              <a:gd name="connsiteX97" fmla="*/ 1980637 w 7970318"/>
              <a:gd name="connsiteY97" fmla="*/ 1412675 h 2006659"/>
              <a:gd name="connsiteX98" fmla="*/ 1921371 w 7970318"/>
              <a:gd name="connsiteY98" fmla="*/ 1645508 h 2006659"/>
              <a:gd name="connsiteX99" fmla="*/ 1891737 w 7970318"/>
              <a:gd name="connsiteY99" fmla="*/ 1696308 h 2006659"/>
              <a:gd name="connsiteX100" fmla="*/ 1752037 w 7970318"/>
              <a:gd name="connsiteY100" fmla="*/ 1590475 h 2006659"/>
              <a:gd name="connsiteX101" fmla="*/ 1671604 w 7970318"/>
              <a:gd name="connsiteY101" fmla="*/ 1484641 h 2006659"/>
              <a:gd name="connsiteX102" fmla="*/ 1586937 w 7970318"/>
              <a:gd name="connsiteY102" fmla="*/ 1366108 h 2006659"/>
              <a:gd name="connsiteX103" fmla="*/ 1506504 w 7970318"/>
              <a:gd name="connsiteY103" fmla="*/ 1217941 h 2006659"/>
              <a:gd name="connsiteX104" fmla="*/ 1426071 w 7970318"/>
              <a:gd name="connsiteY104" fmla="*/ 1349175 h 2006659"/>
              <a:gd name="connsiteX105" fmla="*/ 1341404 w 7970318"/>
              <a:gd name="connsiteY105" fmla="*/ 1696308 h 2006659"/>
              <a:gd name="connsiteX106" fmla="*/ 1214404 w 7970318"/>
              <a:gd name="connsiteY106" fmla="*/ 1653975 h 2006659"/>
              <a:gd name="connsiteX107" fmla="*/ 1083171 w 7970318"/>
              <a:gd name="connsiteY107" fmla="*/ 1467708 h 2006659"/>
              <a:gd name="connsiteX108" fmla="*/ 1049304 w 7970318"/>
              <a:gd name="connsiteY108" fmla="*/ 1289908 h 2006659"/>
              <a:gd name="connsiteX109" fmla="*/ 960404 w 7970318"/>
              <a:gd name="connsiteY109" fmla="*/ 1192541 h 2006659"/>
              <a:gd name="connsiteX110" fmla="*/ 892671 w 7970318"/>
              <a:gd name="connsiteY110" fmla="*/ 1378808 h 2006659"/>
              <a:gd name="connsiteX111" fmla="*/ 829171 w 7970318"/>
              <a:gd name="connsiteY111" fmla="*/ 1438075 h 2006659"/>
              <a:gd name="connsiteX112" fmla="*/ 740271 w 7970318"/>
              <a:gd name="connsiteY112" fmla="*/ 1459241 h 2006659"/>
              <a:gd name="connsiteX113" fmla="*/ 668304 w 7970318"/>
              <a:gd name="connsiteY113" fmla="*/ 1357641 h 2006659"/>
              <a:gd name="connsiteX114" fmla="*/ 545537 w 7970318"/>
              <a:gd name="connsiteY114" fmla="*/ 1311075 h 2006659"/>
              <a:gd name="connsiteX115" fmla="*/ 448171 w 7970318"/>
              <a:gd name="connsiteY115" fmla="*/ 1162908 h 2006659"/>
              <a:gd name="connsiteX116" fmla="*/ 384671 w 7970318"/>
              <a:gd name="connsiteY116" fmla="*/ 1319541 h 2006659"/>
              <a:gd name="connsiteX117" fmla="*/ 278837 w 7970318"/>
              <a:gd name="connsiteY117" fmla="*/ 1615875 h 2006659"/>
              <a:gd name="connsiteX118" fmla="*/ 177237 w 7970318"/>
              <a:gd name="connsiteY118" fmla="*/ 1878341 h 2006659"/>
              <a:gd name="connsiteX119" fmla="*/ 113737 w 7970318"/>
              <a:gd name="connsiteY119" fmla="*/ 1937608 h 2006659"/>
              <a:gd name="connsiteX120" fmla="*/ 29071 w 7970318"/>
              <a:gd name="connsiteY120" fmla="*/ 1954541 h 2006659"/>
              <a:gd name="connsiteX121" fmla="*/ 7904 w 7970318"/>
              <a:gd name="connsiteY121" fmla="*/ 1201008 h 2006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Lst>
            <a:rect l="l" t="t" r="r" b="b"/>
            <a:pathLst>
              <a:path w="7970318" h="2006659">
                <a:moveTo>
                  <a:pt x="7904" y="1201008"/>
                </a:moveTo>
                <a:cubicBezTo>
                  <a:pt x="30482" y="1073303"/>
                  <a:pt x="110915" y="1269447"/>
                  <a:pt x="164537" y="1188308"/>
                </a:cubicBezTo>
                <a:cubicBezTo>
                  <a:pt x="218159" y="1107169"/>
                  <a:pt x="276720" y="840469"/>
                  <a:pt x="329637" y="714175"/>
                </a:cubicBezTo>
                <a:cubicBezTo>
                  <a:pt x="382554" y="587881"/>
                  <a:pt x="434765" y="519441"/>
                  <a:pt x="482037" y="430541"/>
                </a:cubicBezTo>
                <a:cubicBezTo>
                  <a:pt x="529309" y="341641"/>
                  <a:pt x="550477" y="192064"/>
                  <a:pt x="613271" y="180775"/>
                </a:cubicBezTo>
                <a:cubicBezTo>
                  <a:pt x="676065" y="169486"/>
                  <a:pt x="801654" y="286608"/>
                  <a:pt x="858804" y="362808"/>
                </a:cubicBezTo>
                <a:cubicBezTo>
                  <a:pt x="915954" y="439008"/>
                  <a:pt x="918071" y="570947"/>
                  <a:pt x="956171" y="637975"/>
                </a:cubicBezTo>
                <a:cubicBezTo>
                  <a:pt x="994271" y="705003"/>
                  <a:pt x="1033782" y="710647"/>
                  <a:pt x="1087404" y="764975"/>
                </a:cubicBezTo>
                <a:cubicBezTo>
                  <a:pt x="1141026" y="819303"/>
                  <a:pt x="1232043" y="968174"/>
                  <a:pt x="1277904" y="963941"/>
                </a:cubicBezTo>
                <a:cubicBezTo>
                  <a:pt x="1323765" y="959708"/>
                  <a:pt x="1326588" y="829180"/>
                  <a:pt x="1362571" y="739575"/>
                </a:cubicBezTo>
                <a:cubicBezTo>
                  <a:pt x="1398554" y="649970"/>
                  <a:pt x="1448649" y="532847"/>
                  <a:pt x="1493804" y="426308"/>
                </a:cubicBezTo>
                <a:cubicBezTo>
                  <a:pt x="1538960" y="319769"/>
                  <a:pt x="1575649" y="167369"/>
                  <a:pt x="1633504" y="100341"/>
                </a:cubicBezTo>
                <a:cubicBezTo>
                  <a:pt x="1691359" y="33313"/>
                  <a:pt x="1778143" y="-38653"/>
                  <a:pt x="1840937" y="24141"/>
                </a:cubicBezTo>
                <a:cubicBezTo>
                  <a:pt x="1903731" y="86935"/>
                  <a:pt x="1953121" y="342347"/>
                  <a:pt x="2010271" y="477108"/>
                </a:cubicBezTo>
                <a:cubicBezTo>
                  <a:pt x="2067421" y="611869"/>
                  <a:pt x="2129509" y="740986"/>
                  <a:pt x="2183837" y="832708"/>
                </a:cubicBezTo>
                <a:cubicBezTo>
                  <a:pt x="2238165" y="924430"/>
                  <a:pt x="2288965" y="982991"/>
                  <a:pt x="2336237" y="1027441"/>
                </a:cubicBezTo>
                <a:cubicBezTo>
                  <a:pt x="2383509" y="1071891"/>
                  <a:pt x="2419493" y="1140330"/>
                  <a:pt x="2467471" y="1099408"/>
                </a:cubicBezTo>
                <a:cubicBezTo>
                  <a:pt x="2515449" y="1058486"/>
                  <a:pt x="2588826" y="891975"/>
                  <a:pt x="2624104" y="781908"/>
                </a:cubicBezTo>
                <a:cubicBezTo>
                  <a:pt x="2659382" y="671841"/>
                  <a:pt x="2659382" y="531436"/>
                  <a:pt x="2679137" y="439008"/>
                </a:cubicBezTo>
                <a:cubicBezTo>
                  <a:pt x="2698892" y="346580"/>
                  <a:pt x="2681254" y="255563"/>
                  <a:pt x="2742637" y="227341"/>
                </a:cubicBezTo>
                <a:cubicBezTo>
                  <a:pt x="2804020" y="199119"/>
                  <a:pt x="2974765" y="174425"/>
                  <a:pt x="3047437" y="269675"/>
                </a:cubicBezTo>
                <a:cubicBezTo>
                  <a:pt x="3120109" y="364925"/>
                  <a:pt x="3129988" y="674663"/>
                  <a:pt x="3178671" y="798841"/>
                </a:cubicBezTo>
                <a:cubicBezTo>
                  <a:pt x="3227354" y="923019"/>
                  <a:pt x="3282387" y="949830"/>
                  <a:pt x="3339537" y="1014741"/>
                </a:cubicBezTo>
                <a:cubicBezTo>
                  <a:pt x="3396687" y="1079652"/>
                  <a:pt x="3457365" y="1183369"/>
                  <a:pt x="3521571" y="1188308"/>
                </a:cubicBezTo>
                <a:cubicBezTo>
                  <a:pt x="3585777" y="1193247"/>
                  <a:pt x="3675382" y="1164319"/>
                  <a:pt x="3724771" y="1044375"/>
                </a:cubicBezTo>
                <a:cubicBezTo>
                  <a:pt x="3774160" y="924430"/>
                  <a:pt x="3791093" y="616102"/>
                  <a:pt x="3817904" y="468641"/>
                </a:cubicBezTo>
                <a:cubicBezTo>
                  <a:pt x="3844715" y="321180"/>
                  <a:pt x="3854593" y="221697"/>
                  <a:pt x="3885637" y="159608"/>
                </a:cubicBezTo>
                <a:cubicBezTo>
                  <a:pt x="3916681" y="97519"/>
                  <a:pt x="3933615" y="28375"/>
                  <a:pt x="4004171" y="96108"/>
                </a:cubicBezTo>
                <a:cubicBezTo>
                  <a:pt x="4074727" y="163841"/>
                  <a:pt x="4244766" y="462997"/>
                  <a:pt x="4308971" y="566008"/>
                </a:cubicBezTo>
                <a:cubicBezTo>
                  <a:pt x="4373176" y="669019"/>
                  <a:pt x="4352715" y="668314"/>
                  <a:pt x="4389404" y="714175"/>
                </a:cubicBezTo>
                <a:cubicBezTo>
                  <a:pt x="4426093" y="760036"/>
                  <a:pt x="4482537" y="776264"/>
                  <a:pt x="4529104" y="841175"/>
                </a:cubicBezTo>
                <a:cubicBezTo>
                  <a:pt x="4575671" y="906086"/>
                  <a:pt x="4623649" y="1093763"/>
                  <a:pt x="4668804" y="1103641"/>
                </a:cubicBezTo>
                <a:cubicBezTo>
                  <a:pt x="4713959" y="1113519"/>
                  <a:pt x="4753470" y="1001335"/>
                  <a:pt x="4800037" y="900441"/>
                </a:cubicBezTo>
                <a:cubicBezTo>
                  <a:pt x="4846604" y="799547"/>
                  <a:pt x="4899521" y="621747"/>
                  <a:pt x="4948204" y="498275"/>
                </a:cubicBezTo>
                <a:cubicBezTo>
                  <a:pt x="4996887" y="374803"/>
                  <a:pt x="5047687" y="192064"/>
                  <a:pt x="5092137" y="159608"/>
                </a:cubicBezTo>
                <a:cubicBezTo>
                  <a:pt x="5136587" y="127152"/>
                  <a:pt x="5155637" y="220991"/>
                  <a:pt x="5214904" y="303541"/>
                </a:cubicBezTo>
                <a:cubicBezTo>
                  <a:pt x="5274171" y="386091"/>
                  <a:pt x="5390587" y="566714"/>
                  <a:pt x="5447737" y="654908"/>
                </a:cubicBezTo>
                <a:cubicBezTo>
                  <a:pt x="5504887" y="743102"/>
                  <a:pt x="5495010" y="747336"/>
                  <a:pt x="5557804" y="832708"/>
                </a:cubicBezTo>
                <a:cubicBezTo>
                  <a:pt x="5620598" y="918080"/>
                  <a:pt x="5751126" y="1099408"/>
                  <a:pt x="5824504" y="1167141"/>
                </a:cubicBezTo>
                <a:cubicBezTo>
                  <a:pt x="5897882" y="1234874"/>
                  <a:pt x="5957149" y="1272269"/>
                  <a:pt x="5998071" y="1239108"/>
                </a:cubicBezTo>
                <a:cubicBezTo>
                  <a:pt x="6038993" y="1205947"/>
                  <a:pt x="6048165" y="1054253"/>
                  <a:pt x="6070037" y="968175"/>
                </a:cubicBezTo>
                <a:cubicBezTo>
                  <a:pt x="6091909" y="882097"/>
                  <a:pt x="6107432" y="784730"/>
                  <a:pt x="6129304" y="722641"/>
                </a:cubicBezTo>
                <a:cubicBezTo>
                  <a:pt x="6151176" y="660552"/>
                  <a:pt x="6158938" y="584352"/>
                  <a:pt x="6201271" y="595641"/>
                </a:cubicBezTo>
                <a:cubicBezTo>
                  <a:pt x="6243604" y="606930"/>
                  <a:pt x="6338854" y="729697"/>
                  <a:pt x="6383304" y="790375"/>
                </a:cubicBezTo>
                <a:cubicBezTo>
                  <a:pt x="6427754" y="851053"/>
                  <a:pt x="6428460" y="904675"/>
                  <a:pt x="6467971" y="959708"/>
                </a:cubicBezTo>
                <a:cubicBezTo>
                  <a:pt x="6507482" y="1014741"/>
                  <a:pt x="6549110" y="1064130"/>
                  <a:pt x="6620371" y="1120575"/>
                </a:cubicBezTo>
                <a:cubicBezTo>
                  <a:pt x="6691632" y="1177019"/>
                  <a:pt x="6819337" y="1237697"/>
                  <a:pt x="6895537" y="1298375"/>
                </a:cubicBezTo>
                <a:cubicBezTo>
                  <a:pt x="6971737" y="1359053"/>
                  <a:pt x="7027477" y="1499458"/>
                  <a:pt x="7077571" y="1484641"/>
                </a:cubicBezTo>
                <a:cubicBezTo>
                  <a:pt x="7127665" y="1469824"/>
                  <a:pt x="7157299" y="1282853"/>
                  <a:pt x="7196104" y="1209475"/>
                </a:cubicBezTo>
                <a:cubicBezTo>
                  <a:pt x="7234910" y="1136097"/>
                  <a:pt x="7278654" y="1106464"/>
                  <a:pt x="7310404" y="1044375"/>
                </a:cubicBezTo>
                <a:cubicBezTo>
                  <a:pt x="7342154" y="982286"/>
                  <a:pt x="7342860" y="847524"/>
                  <a:pt x="7386604" y="836941"/>
                </a:cubicBezTo>
                <a:cubicBezTo>
                  <a:pt x="7430348" y="826358"/>
                  <a:pt x="7532654" y="945597"/>
                  <a:pt x="7572871" y="980875"/>
                </a:cubicBezTo>
                <a:cubicBezTo>
                  <a:pt x="7613088" y="1016153"/>
                  <a:pt x="7582043" y="1017564"/>
                  <a:pt x="7627904" y="1048608"/>
                </a:cubicBezTo>
                <a:cubicBezTo>
                  <a:pt x="7673765" y="1079652"/>
                  <a:pt x="7848037" y="1167141"/>
                  <a:pt x="7848037" y="1167141"/>
                </a:cubicBezTo>
                <a:cubicBezTo>
                  <a:pt x="7904481" y="1197480"/>
                  <a:pt x="7952460" y="1184780"/>
                  <a:pt x="7966571" y="1230641"/>
                </a:cubicBezTo>
                <a:cubicBezTo>
                  <a:pt x="7980682" y="1276502"/>
                  <a:pt x="7951754" y="1418319"/>
                  <a:pt x="7932704" y="1442308"/>
                </a:cubicBezTo>
                <a:cubicBezTo>
                  <a:pt x="7913654" y="1466297"/>
                  <a:pt x="7887549" y="1370342"/>
                  <a:pt x="7852271" y="1374575"/>
                </a:cubicBezTo>
                <a:cubicBezTo>
                  <a:pt x="7816993" y="1378808"/>
                  <a:pt x="7775365" y="1395741"/>
                  <a:pt x="7721037" y="1467708"/>
                </a:cubicBezTo>
                <a:cubicBezTo>
                  <a:pt x="7666709" y="1539675"/>
                  <a:pt x="7573576" y="1771803"/>
                  <a:pt x="7526304" y="1806375"/>
                </a:cubicBezTo>
                <a:cubicBezTo>
                  <a:pt x="7479032" y="1840947"/>
                  <a:pt x="7479032" y="1708302"/>
                  <a:pt x="7437404" y="1675141"/>
                </a:cubicBezTo>
                <a:cubicBezTo>
                  <a:pt x="7395776" y="1641980"/>
                  <a:pt x="7339332" y="1622225"/>
                  <a:pt x="7276537" y="1607408"/>
                </a:cubicBezTo>
                <a:cubicBezTo>
                  <a:pt x="7213743" y="1592591"/>
                  <a:pt x="7146009" y="1602469"/>
                  <a:pt x="7060637" y="1586241"/>
                </a:cubicBezTo>
                <a:cubicBezTo>
                  <a:pt x="6975265" y="1570013"/>
                  <a:pt x="6836976" y="1542497"/>
                  <a:pt x="6764304" y="1510041"/>
                </a:cubicBezTo>
                <a:cubicBezTo>
                  <a:pt x="6691632" y="1477586"/>
                  <a:pt x="6672582" y="1356936"/>
                  <a:pt x="6624604" y="1391508"/>
                </a:cubicBezTo>
                <a:cubicBezTo>
                  <a:pt x="6576626" y="1426080"/>
                  <a:pt x="6517359" y="1635631"/>
                  <a:pt x="6476437" y="1717475"/>
                </a:cubicBezTo>
                <a:cubicBezTo>
                  <a:pt x="6435515" y="1799319"/>
                  <a:pt x="6423521" y="1897392"/>
                  <a:pt x="6379071" y="1882575"/>
                </a:cubicBezTo>
                <a:cubicBezTo>
                  <a:pt x="6334621" y="1867758"/>
                  <a:pt x="6248543" y="1692075"/>
                  <a:pt x="6209737" y="1628575"/>
                </a:cubicBezTo>
                <a:cubicBezTo>
                  <a:pt x="6170931" y="1565075"/>
                  <a:pt x="6209737" y="1505808"/>
                  <a:pt x="6146237" y="1501575"/>
                </a:cubicBezTo>
                <a:cubicBezTo>
                  <a:pt x="6082737" y="1497342"/>
                  <a:pt x="5901409" y="1624342"/>
                  <a:pt x="5828737" y="1603175"/>
                </a:cubicBezTo>
                <a:cubicBezTo>
                  <a:pt x="5756065" y="1582008"/>
                  <a:pt x="5756771" y="1437369"/>
                  <a:pt x="5710204" y="1374575"/>
                </a:cubicBezTo>
                <a:cubicBezTo>
                  <a:pt x="5663637" y="1311781"/>
                  <a:pt x="5595904" y="1236991"/>
                  <a:pt x="5549337" y="1226408"/>
                </a:cubicBezTo>
                <a:cubicBezTo>
                  <a:pt x="5502770" y="1215825"/>
                  <a:pt x="5468904" y="1265919"/>
                  <a:pt x="5430804" y="1311075"/>
                </a:cubicBezTo>
                <a:cubicBezTo>
                  <a:pt x="5392704" y="1356231"/>
                  <a:pt x="5379298" y="1493108"/>
                  <a:pt x="5320737" y="1497341"/>
                </a:cubicBezTo>
                <a:cubicBezTo>
                  <a:pt x="5262176" y="1501574"/>
                  <a:pt x="5145054" y="1398564"/>
                  <a:pt x="5079437" y="1336475"/>
                </a:cubicBezTo>
                <a:cubicBezTo>
                  <a:pt x="5013820" y="1274386"/>
                  <a:pt x="4968665" y="1124808"/>
                  <a:pt x="4927037" y="1124808"/>
                </a:cubicBezTo>
                <a:cubicBezTo>
                  <a:pt x="4885409" y="1124808"/>
                  <a:pt x="4867065" y="1291320"/>
                  <a:pt x="4829671" y="1336475"/>
                </a:cubicBezTo>
                <a:cubicBezTo>
                  <a:pt x="4792277" y="1381630"/>
                  <a:pt x="4742888" y="1382336"/>
                  <a:pt x="4702671" y="1395741"/>
                </a:cubicBezTo>
                <a:cubicBezTo>
                  <a:pt x="4662454" y="1409146"/>
                  <a:pt x="4630704" y="1456419"/>
                  <a:pt x="4588371" y="1416908"/>
                </a:cubicBezTo>
                <a:cubicBezTo>
                  <a:pt x="4546038" y="1377397"/>
                  <a:pt x="4502293" y="1167847"/>
                  <a:pt x="4448671" y="1158675"/>
                </a:cubicBezTo>
                <a:cubicBezTo>
                  <a:pt x="4395049" y="1149503"/>
                  <a:pt x="4311793" y="1293436"/>
                  <a:pt x="4266637" y="1361875"/>
                </a:cubicBezTo>
                <a:cubicBezTo>
                  <a:pt x="4221481" y="1430314"/>
                  <a:pt x="4211604" y="1549553"/>
                  <a:pt x="4177737" y="1569308"/>
                </a:cubicBezTo>
                <a:cubicBezTo>
                  <a:pt x="4143870" y="1589063"/>
                  <a:pt x="4093776" y="1508630"/>
                  <a:pt x="4063437" y="1480408"/>
                </a:cubicBezTo>
                <a:cubicBezTo>
                  <a:pt x="4033098" y="1452186"/>
                  <a:pt x="4038037" y="1455008"/>
                  <a:pt x="3995704" y="1399975"/>
                </a:cubicBezTo>
                <a:cubicBezTo>
                  <a:pt x="3953371" y="1344942"/>
                  <a:pt x="3866587" y="1160086"/>
                  <a:pt x="3809437" y="1150208"/>
                </a:cubicBezTo>
                <a:cubicBezTo>
                  <a:pt x="3752287" y="1140330"/>
                  <a:pt x="3695843" y="1298375"/>
                  <a:pt x="3652804" y="1340708"/>
                </a:cubicBezTo>
                <a:cubicBezTo>
                  <a:pt x="3609765" y="1383041"/>
                  <a:pt x="3612587" y="1431725"/>
                  <a:pt x="3551204" y="1404208"/>
                </a:cubicBezTo>
                <a:cubicBezTo>
                  <a:pt x="3489821" y="1376691"/>
                  <a:pt x="3355059" y="1213002"/>
                  <a:pt x="3284504" y="1175608"/>
                </a:cubicBezTo>
                <a:cubicBezTo>
                  <a:pt x="3213949" y="1138214"/>
                  <a:pt x="3159621" y="1143858"/>
                  <a:pt x="3127871" y="1179841"/>
                </a:cubicBezTo>
                <a:cubicBezTo>
                  <a:pt x="3096121" y="1215824"/>
                  <a:pt x="3109526" y="1351292"/>
                  <a:pt x="3094004" y="1391508"/>
                </a:cubicBezTo>
                <a:cubicBezTo>
                  <a:pt x="3078482" y="1431724"/>
                  <a:pt x="3074954" y="1432430"/>
                  <a:pt x="3034737" y="1421141"/>
                </a:cubicBezTo>
                <a:cubicBezTo>
                  <a:pt x="2994520" y="1409852"/>
                  <a:pt x="2912676" y="1356936"/>
                  <a:pt x="2852704" y="1323775"/>
                </a:cubicBezTo>
                <a:cubicBezTo>
                  <a:pt x="2792732" y="1290614"/>
                  <a:pt x="2723587" y="1217942"/>
                  <a:pt x="2674904" y="1222175"/>
                </a:cubicBezTo>
                <a:cubicBezTo>
                  <a:pt x="2626221" y="1226408"/>
                  <a:pt x="2609993" y="1292731"/>
                  <a:pt x="2560604" y="1349175"/>
                </a:cubicBezTo>
                <a:cubicBezTo>
                  <a:pt x="2511215" y="1405619"/>
                  <a:pt x="2435015" y="1555197"/>
                  <a:pt x="2378571" y="1560841"/>
                </a:cubicBezTo>
                <a:cubicBezTo>
                  <a:pt x="2322127" y="1566485"/>
                  <a:pt x="2258626" y="1440191"/>
                  <a:pt x="2221937" y="1383041"/>
                </a:cubicBezTo>
                <a:cubicBezTo>
                  <a:pt x="2185248" y="1325891"/>
                  <a:pt x="2181015" y="1249691"/>
                  <a:pt x="2158437" y="1217941"/>
                </a:cubicBezTo>
                <a:cubicBezTo>
                  <a:pt x="2135859" y="1186191"/>
                  <a:pt x="2116104" y="1160085"/>
                  <a:pt x="2086471" y="1192541"/>
                </a:cubicBezTo>
                <a:cubicBezTo>
                  <a:pt x="2056838" y="1224997"/>
                  <a:pt x="2008154" y="1337181"/>
                  <a:pt x="1980637" y="1412675"/>
                </a:cubicBezTo>
                <a:cubicBezTo>
                  <a:pt x="1953120" y="1488170"/>
                  <a:pt x="1936188" y="1598236"/>
                  <a:pt x="1921371" y="1645508"/>
                </a:cubicBezTo>
                <a:cubicBezTo>
                  <a:pt x="1906554" y="1692780"/>
                  <a:pt x="1919959" y="1705480"/>
                  <a:pt x="1891737" y="1696308"/>
                </a:cubicBezTo>
                <a:cubicBezTo>
                  <a:pt x="1863515" y="1687136"/>
                  <a:pt x="1788726" y="1625753"/>
                  <a:pt x="1752037" y="1590475"/>
                </a:cubicBezTo>
                <a:cubicBezTo>
                  <a:pt x="1715348" y="1555197"/>
                  <a:pt x="1699121" y="1522035"/>
                  <a:pt x="1671604" y="1484641"/>
                </a:cubicBezTo>
                <a:cubicBezTo>
                  <a:pt x="1644087" y="1447247"/>
                  <a:pt x="1614454" y="1410558"/>
                  <a:pt x="1586937" y="1366108"/>
                </a:cubicBezTo>
                <a:cubicBezTo>
                  <a:pt x="1559420" y="1321658"/>
                  <a:pt x="1533315" y="1220763"/>
                  <a:pt x="1506504" y="1217941"/>
                </a:cubicBezTo>
                <a:cubicBezTo>
                  <a:pt x="1479693" y="1215119"/>
                  <a:pt x="1453588" y="1269447"/>
                  <a:pt x="1426071" y="1349175"/>
                </a:cubicBezTo>
                <a:cubicBezTo>
                  <a:pt x="1398554" y="1428903"/>
                  <a:pt x="1376682" y="1645508"/>
                  <a:pt x="1341404" y="1696308"/>
                </a:cubicBezTo>
                <a:cubicBezTo>
                  <a:pt x="1306126" y="1747108"/>
                  <a:pt x="1257443" y="1692075"/>
                  <a:pt x="1214404" y="1653975"/>
                </a:cubicBezTo>
                <a:cubicBezTo>
                  <a:pt x="1171365" y="1615875"/>
                  <a:pt x="1110688" y="1528386"/>
                  <a:pt x="1083171" y="1467708"/>
                </a:cubicBezTo>
                <a:cubicBezTo>
                  <a:pt x="1055654" y="1407030"/>
                  <a:pt x="1069765" y="1335769"/>
                  <a:pt x="1049304" y="1289908"/>
                </a:cubicBezTo>
                <a:cubicBezTo>
                  <a:pt x="1028843" y="1244047"/>
                  <a:pt x="986510" y="1177724"/>
                  <a:pt x="960404" y="1192541"/>
                </a:cubicBezTo>
                <a:cubicBezTo>
                  <a:pt x="934299" y="1207358"/>
                  <a:pt x="914543" y="1337886"/>
                  <a:pt x="892671" y="1378808"/>
                </a:cubicBezTo>
                <a:cubicBezTo>
                  <a:pt x="870799" y="1419730"/>
                  <a:pt x="854571" y="1424670"/>
                  <a:pt x="829171" y="1438075"/>
                </a:cubicBezTo>
                <a:cubicBezTo>
                  <a:pt x="803771" y="1451480"/>
                  <a:pt x="767082" y="1472647"/>
                  <a:pt x="740271" y="1459241"/>
                </a:cubicBezTo>
                <a:cubicBezTo>
                  <a:pt x="713460" y="1445835"/>
                  <a:pt x="700760" y="1382335"/>
                  <a:pt x="668304" y="1357641"/>
                </a:cubicBezTo>
                <a:cubicBezTo>
                  <a:pt x="635848" y="1332947"/>
                  <a:pt x="582226" y="1343531"/>
                  <a:pt x="545537" y="1311075"/>
                </a:cubicBezTo>
                <a:cubicBezTo>
                  <a:pt x="508848" y="1278620"/>
                  <a:pt x="474982" y="1161497"/>
                  <a:pt x="448171" y="1162908"/>
                </a:cubicBezTo>
                <a:cubicBezTo>
                  <a:pt x="421360" y="1164319"/>
                  <a:pt x="412893" y="1244047"/>
                  <a:pt x="384671" y="1319541"/>
                </a:cubicBezTo>
                <a:cubicBezTo>
                  <a:pt x="356449" y="1395035"/>
                  <a:pt x="313409" y="1522742"/>
                  <a:pt x="278837" y="1615875"/>
                </a:cubicBezTo>
                <a:cubicBezTo>
                  <a:pt x="244265" y="1709008"/>
                  <a:pt x="204754" y="1824719"/>
                  <a:pt x="177237" y="1878341"/>
                </a:cubicBezTo>
                <a:cubicBezTo>
                  <a:pt x="149720" y="1931963"/>
                  <a:pt x="138431" y="1924908"/>
                  <a:pt x="113737" y="1937608"/>
                </a:cubicBezTo>
                <a:cubicBezTo>
                  <a:pt x="89043" y="1950308"/>
                  <a:pt x="41065" y="2075191"/>
                  <a:pt x="29071" y="1954541"/>
                </a:cubicBezTo>
                <a:cubicBezTo>
                  <a:pt x="17077" y="1833891"/>
                  <a:pt x="-14674" y="1328713"/>
                  <a:pt x="7904" y="1201008"/>
                </a:cubicBezTo>
                <a:close/>
              </a:path>
            </a:pathLst>
          </a:cu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ounded Rectangular Callout 3"/>
          <p:cNvSpPr/>
          <p:nvPr/>
        </p:nvSpPr>
        <p:spPr>
          <a:xfrm>
            <a:off x="6069118" y="2154771"/>
            <a:ext cx="1668780" cy="1111758"/>
          </a:xfrm>
          <a:prstGeom prst="wedgeRoundRectCallout">
            <a:avLst>
              <a:gd name="adj1" fmla="val 5651"/>
              <a:gd name="adj2" fmla="val -128727"/>
              <a:gd name="adj3" fmla="val 16667"/>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b="1" dirty="0">
                <a:solidFill>
                  <a:schemeClr val="tx1"/>
                </a:solidFill>
              </a:rPr>
              <a:t>Anteil Erneuerbare Energie</a:t>
            </a:r>
            <a:endParaRPr lang="en-US" b="1" dirty="0">
              <a:solidFill>
                <a:schemeClr val="tx1"/>
              </a:solidFill>
            </a:endParaRPr>
          </a:p>
        </p:txBody>
      </p:sp>
    </p:spTree>
    <p:extLst>
      <p:ext uri="{BB962C8B-B14F-4D97-AF65-F5344CB8AC3E}">
        <p14:creationId xmlns:p14="http://schemas.microsoft.com/office/powerpoint/2010/main" val="19854334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4519" y="0"/>
            <a:ext cx="12485852" cy="68580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rotWithShape="1">
          <a:blip r:embed="rId2"/>
          <a:srcRect l="4132" t="13056" r="70139" b="51389"/>
          <a:stretch/>
        </p:blipFill>
        <p:spPr>
          <a:xfrm>
            <a:off x="991840" y="241299"/>
            <a:ext cx="10253133" cy="5313364"/>
          </a:xfrm>
          <a:prstGeom prst="rect">
            <a:avLst/>
          </a:prstGeom>
        </p:spPr>
      </p:pic>
      <p:sp>
        <p:nvSpPr>
          <p:cNvPr id="10" name="Rounded Rectangular Callout 9"/>
          <p:cNvSpPr/>
          <p:nvPr/>
        </p:nvSpPr>
        <p:spPr>
          <a:xfrm>
            <a:off x="8712202" y="381000"/>
            <a:ext cx="1845732" cy="612648"/>
          </a:xfrm>
          <a:prstGeom prst="wedgeRoundRectCallout">
            <a:avLst>
              <a:gd name="adj1" fmla="val -57760"/>
              <a:gd name="adj2" fmla="val 160620"/>
              <a:gd name="adj3" fmla="val 16667"/>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b="1" dirty="0">
                <a:solidFill>
                  <a:schemeClr val="tx1"/>
                </a:solidFill>
              </a:rPr>
              <a:t>Überschuss</a:t>
            </a:r>
            <a:endParaRPr lang="en-US" sz="2400" b="1" dirty="0">
              <a:solidFill>
                <a:schemeClr val="tx1"/>
              </a:solidFill>
            </a:endParaRPr>
          </a:p>
        </p:txBody>
      </p:sp>
      <p:sp>
        <p:nvSpPr>
          <p:cNvPr id="17" name="Rounded Rectangular Callout 16"/>
          <p:cNvSpPr/>
          <p:nvPr/>
        </p:nvSpPr>
        <p:spPr>
          <a:xfrm>
            <a:off x="3141135" y="3467100"/>
            <a:ext cx="1845732" cy="612648"/>
          </a:xfrm>
          <a:prstGeom prst="wedgeRoundRectCallout">
            <a:avLst>
              <a:gd name="adj1" fmla="val 69075"/>
              <a:gd name="adj2" fmla="val -110248"/>
              <a:gd name="adj3" fmla="val 16667"/>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b="1" dirty="0">
                <a:solidFill>
                  <a:schemeClr val="tx1"/>
                </a:solidFill>
              </a:rPr>
              <a:t>Fehlbedarf</a:t>
            </a:r>
            <a:endParaRPr lang="en-US" sz="2400" b="1" dirty="0">
              <a:solidFill>
                <a:schemeClr val="tx1"/>
              </a:solidFill>
            </a:endParaRPr>
          </a:p>
        </p:txBody>
      </p:sp>
      <p:sp>
        <p:nvSpPr>
          <p:cNvPr id="7" name="CustomShape 2"/>
          <p:cNvSpPr/>
          <p:nvPr/>
        </p:nvSpPr>
        <p:spPr>
          <a:xfrm>
            <a:off x="1083399" y="4704620"/>
            <a:ext cx="10070013" cy="850043"/>
          </a:xfrm>
          <a:prstGeom prst="rect">
            <a:avLst/>
          </a:prstGeom>
          <a:solidFill>
            <a:schemeClr val="bg1"/>
          </a:solidFill>
          <a:ln>
            <a:noFill/>
          </a:ln>
        </p:spPr>
        <p:style>
          <a:lnRef idx="0">
            <a:scrgbClr r="0" g="0" b="0"/>
          </a:lnRef>
          <a:fillRef idx="0">
            <a:scrgbClr r="0" g="0" b="0"/>
          </a:fillRef>
          <a:effectRef idx="0">
            <a:scrgbClr r="0" g="0" b="0"/>
          </a:effectRef>
          <a:fontRef idx="minor"/>
        </p:style>
        <p:txBody>
          <a:bodyPr lIns="90000" tIns="45000" rIns="90000" bIns="45000"/>
          <a:lstStyle/>
          <a:p>
            <a:pPr lvl="0" algn="ctr">
              <a:spcBef>
                <a:spcPct val="0"/>
              </a:spcBef>
              <a:defRPr/>
            </a:pPr>
            <a:r>
              <a:rPr lang="de-DE" sz="2000" b="1" dirty="0">
                <a:latin typeface="Times New Roman" pitchFamily="18" charset="0"/>
                <a:cs typeface="Times New Roman" pitchFamily="18" charset="0"/>
              </a:rPr>
              <a:t>Stromkurven im Falle „vollzogener“ Energiewende </a:t>
            </a:r>
          </a:p>
          <a:p>
            <a:pPr lvl="0" algn="ctr">
              <a:spcBef>
                <a:spcPct val="0"/>
              </a:spcBef>
              <a:defRPr/>
            </a:pPr>
            <a:r>
              <a:rPr lang="de-DE" sz="2000" b="1" dirty="0">
                <a:latin typeface="Times New Roman" pitchFamily="18" charset="0"/>
                <a:cs typeface="Times New Roman" pitchFamily="18" charset="0"/>
              </a:rPr>
              <a:t>PV- und Windradleistung um Faktor 4,8 ausgebaut</a:t>
            </a:r>
          </a:p>
          <a:p>
            <a:pPr lvl="0" algn="ctr">
              <a:spcBef>
                <a:spcPct val="0"/>
              </a:spcBef>
              <a:defRPr/>
            </a:pPr>
            <a:endParaRPr lang="de-DE" sz="2000" b="1" dirty="0">
              <a:latin typeface="Times New Roman" pitchFamily="18" charset="0"/>
              <a:cs typeface="Times New Roman" pitchFamily="18" charset="0"/>
            </a:endParaRPr>
          </a:p>
          <a:p>
            <a:pPr lvl="0" algn="ctr">
              <a:spcBef>
                <a:spcPct val="0"/>
              </a:spcBef>
              <a:defRPr/>
            </a:pPr>
            <a:endParaRPr lang="de-DE" sz="2000" b="1" dirty="0">
              <a:latin typeface="Times New Roman" pitchFamily="18" charset="0"/>
              <a:cs typeface="Times New Roman" pitchFamily="18" charset="0"/>
            </a:endParaRPr>
          </a:p>
          <a:p>
            <a:pPr lvl="0" algn="ctr">
              <a:spcBef>
                <a:spcPct val="0"/>
              </a:spcBef>
              <a:defRPr/>
            </a:pPr>
            <a:endParaRPr lang="de-DE" sz="2000" b="1" dirty="0">
              <a:latin typeface="Times New Roman" pitchFamily="18" charset="0"/>
              <a:cs typeface="Times New Roman" pitchFamily="18" charset="0"/>
            </a:endParaRPr>
          </a:p>
        </p:txBody>
      </p:sp>
      <p:sp>
        <p:nvSpPr>
          <p:cNvPr id="3" name="TextBox 2"/>
          <p:cNvSpPr txBox="1"/>
          <p:nvPr/>
        </p:nvSpPr>
        <p:spPr>
          <a:xfrm>
            <a:off x="991840" y="5764036"/>
            <a:ext cx="10103984" cy="830997"/>
          </a:xfrm>
          <a:prstGeom prst="rect">
            <a:avLst/>
          </a:prstGeom>
          <a:noFill/>
        </p:spPr>
        <p:txBody>
          <a:bodyPr wrap="none" rtlCol="0">
            <a:spAutoFit/>
          </a:bodyPr>
          <a:lstStyle/>
          <a:p>
            <a:pPr algn="ctr"/>
            <a:r>
              <a:rPr lang="de-DE" sz="2400" b="1" dirty="0">
                <a:solidFill>
                  <a:srgbClr val="FFFF00"/>
                </a:solidFill>
                <a:latin typeface="Times New Roman" panose="02020603050405020304" pitchFamily="18" charset="0"/>
                <a:cs typeface="Times New Roman" panose="02020603050405020304" pitchFamily="18" charset="0"/>
              </a:rPr>
              <a:t>Überschussenergie in dieser Woche: ca. 3 Milliarden kWh =&gt; 600 Mill Euro</a:t>
            </a:r>
          </a:p>
          <a:p>
            <a:pPr algn="ctr"/>
            <a:r>
              <a:rPr lang="de-DE" sz="2400" b="1" dirty="0">
                <a:solidFill>
                  <a:srgbClr val="FFFF00"/>
                </a:solidFill>
                <a:latin typeface="Times New Roman" panose="02020603050405020304" pitchFamily="18" charset="0"/>
                <a:cs typeface="Times New Roman" panose="02020603050405020304" pitchFamily="18" charset="0"/>
              </a:rPr>
              <a:t>Fehlbedarf (Nachtflauten): ca. 1 Milliarde kWh </a:t>
            </a:r>
          </a:p>
        </p:txBody>
      </p:sp>
    </p:spTree>
    <p:extLst>
      <p:ext uri="{BB962C8B-B14F-4D97-AF65-F5344CB8AC3E}">
        <p14:creationId xmlns:p14="http://schemas.microsoft.com/office/powerpoint/2010/main" val="1218617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p:cNvGrpSpPr/>
          <p:nvPr/>
        </p:nvGrpSpPr>
        <p:grpSpPr>
          <a:xfrm>
            <a:off x="0" y="0"/>
            <a:ext cx="12252960" cy="7296150"/>
            <a:chOff x="0" y="0"/>
            <a:chExt cx="12252960" cy="7296150"/>
          </a:xfrm>
        </p:grpSpPr>
        <p:sp>
          <p:nvSpPr>
            <p:cNvPr id="2" name="Rectangle 1"/>
            <p:cNvSpPr/>
            <p:nvPr/>
          </p:nvSpPr>
          <p:spPr>
            <a:xfrm>
              <a:off x="0" y="0"/>
              <a:ext cx="12252960" cy="729615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rotWithShape="1">
            <a:blip r:embed="rId2"/>
            <a:srcRect l="3820" t="6759" r="69583" b="57593"/>
            <a:stretch/>
          </p:blipFill>
          <p:spPr>
            <a:xfrm>
              <a:off x="389466" y="190500"/>
              <a:ext cx="11395886" cy="5727700"/>
            </a:xfrm>
            <a:prstGeom prst="rect">
              <a:avLst/>
            </a:prstGeom>
          </p:spPr>
        </p:pic>
        <p:sp>
          <p:nvSpPr>
            <p:cNvPr id="5" name="Rectangle 4"/>
            <p:cNvSpPr/>
            <p:nvPr/>
          </p:nvSpPr>
          <p:spPr>
            <a:xfrm>
              <a:off x="3680460" y="1021080"/>
              <a:ext cx="354330" cy="2781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2506980" y="2579370"/>
              <a:ext cx="255270" cy="47498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6053877" y="1120140"/>
              <a:ext cx="354330" cy="2781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4881456" y="1706880"/>
              <a:ext cx="354330" cy="2781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4137660" y="1478280"/>
              <a:ext cx="354330" cy="2781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2434590" y="1794510"/>
              <a:ext cx="354330" cy="2781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7328322" y="1564005"/>
              <a:ext cx="354330" cy="2781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9727776" y="1939290"/>
              <a:ext cx="354330" cy="3238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8542424" y="1478280"/>
              <a:ext cx="354330" cy="3162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4903470" y="2579370"/>
              <a:ext cx="255270" cy="631825"/>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3695700" y="2590800"/>
              <a:ext cx="274320" cy="124079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6110471" y="2590800"/>
              <a:ext cx="255270" cy="116459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7351211" y="2625090"/>
              <a:ext cx="285721" cy="72898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8564259" y="2625090"/>
              <a:ext cx="270708" cy="777875"/>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9777306" y="2625090"/>
              <a:ext cx="255270" cy="313055"/>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TextBox 3"/>
          <p:cNvSpPr txBox="1"/>
          <p:nvPr/>
        </p:nvSpPr>
        <p:spPr>
          <a:xfrm>
            <a:off x="389466" y="4144223"/>
            <a:ext cx="11395885" cy="2708434"/>
          </a:xfrm>
          <a:prstGeom prst="rect">
            <a:avLst/>
          </a:prstGeom>
          <a:solidFill>
            <a:schemeClr val="bg1"/>
          </a:solidFill>
        </p:spPr>
        <p:txBody>
          <a:bodyPr wrap="square" rtlCol="0">
            <a:spAutoFit/>
          </a:bodyPr>
          <a:lstStyle/>
          <a:p>
            <a:pPr algn="ctr"/>
            <a:r>
              <a:rPr lang="de-DE" dirty="0"/>
              <a:t> </a:t>
            </a:r>
          </a:p>
          <a:p>
            <a:pPr algn="ctr"/>
            <a:r>
              <a:rPr lang="de-DE" dirty="0"/>
              <a:t> </a:t>
            </a:r>
            <a:r>
              <a:rPr lang="de-DE" sz="2000" b="1" dirty="0"/>
              <a:t>Energiemengen in </a:t>
            </a:r>
            <a:r>
              <a:rPr lang="de-DE" sz="2000" b="1" dirty="0" err="1"/>
              <a:t>TWh</a:t>
            </a:r>
            <a:r>
              <a:rPr lang="de-DE" sz="2000" b="1" dirty="0"/>
              <a:t> für die Woche 15 in 2040 im Fall ohne Speicher. Die ockerfarbenen Balken geben die Überschussmengen am Tage an. Die blauen Balken stellen die fehlende Energiemenge in den Nachtflauten dar, und die roten Balkenlängen geben die Verluste wegen Überschussenergie am Tage an.</a:t>
            </a:r>
          </a:p>
          <a:p>
            <a:pPr algn="ctr"/>
            <a:endParaRPr lang="de-DE" sz="2000" b="1" dirty="0"/>
          </a:p>
          <a:p>
            <a:pPr algn="ctr"/>
            <a:r>
              <a:rPr lang="de-DE" sz="2400" b="1" dirty="0">
                <a:solidFill>
                  <a:srgbClr val="FF0000"/>
                </a:solidFill>
                <a:latin typeface="Times New Roman" panose="02020603050405020304" pitchFamily="18" charset="0"/>
                <a:cs typeface="Times New Roman" panose="02020603050405020304" pitchFamily="18" charset="0"/>
              </a:rPr>
              <a:t>Überschussenergie in dieser Woche: ca. 3 Milliarden kWh =&gt; 600 Mill Euro</a:t>
            </a:r>
          </a:p>
          <a:p>
            <a:pPr algn="ctr"/>
            <a:endParaRPr lang="de-DE" sz="2400" b="1" dirty="0">
              <a:solidFill>
                <a:srgbClr val="FF0000"/>
              </a:solidFill>
              <a:latin typeface="Times New Roman" panose="02020603050405020304" pitchFamily="18" charset="0"/>
              <a:cs typeface="Times New Roman" panose="02020603050405020304" pitchFamily="18" charset="0"/>
            </a:endParaRPr>
          </a:p>
          <a:p>
            <a:pPr algn="ctr"/>
            <a:r>
              <a:rPr lang="de-DE" sz="2400" b="1" dirty="0">
                <a:solidFill>
                  <a:srgbClr val="FF0000"/>
                </a:solidFill>
                <a:latin typeface="Times New Roman" panose="02020603050405020304" pitchFamily="18" charset="0"/>
                <a:cs typeface="Times New Roman" panose="02020603050405020304" pitchFamily="18" charset="0"/>
              </a:rPr>
              <a:t>Fehlbedarf (Nachtflauten): ca. 1 Milliarde kWh </a:t>
            </a:r>
          </a:p>
        </p:txBody>
      </p:sp>
    </p:spTree>
    <p:extLst>
      <p:ext uri="{BB962C8B-B14F-4D97-AF65-F5344CB8AC3E}">
        <p14:creationId xmlns:p14="http://schemas.microsoft.com/office/powerpoint/2010/main" val="7458424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252960" cy="68580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153882" y="6120246"/>
            <a:ext cx="11650133" cy="400110"/>
          </a:xfrm>
          <a:prstGeom prst="rect">
            <a:avLst/>
          </a:prstGeom>
          <a:noFill/>
        </p:spPr>
        <p:txBody>
          <a:bodyPr wrap="square" rtlCol="0">
            <a:spAutoFit/>
          </a:bodyPr>
          <a:lstStyle/>
          <a:p>
            <a:pPr algn="ctr"/>
            <a:r>
              <a:rPr lang="de-DE" sz="2000" b="1" dirty="0">
                <a:solidFill>
                  <a:srgbClr val="FFFF00"/>
                </a:solidFill>
                <a:latin typeface="Times New Roman" panose="02020603050405020304" pitchFamily="18" charset="0"/>
                <a:cs typeface="Times New Roman" panose="02020603050405020304" pitchFamily="18" charset="0"/>
              </a:rPr>
              <a:t>4.2 Windenergie</a:t>
            </a:r>
            <a:endParaRPr lang="de-DE" sz="2000" b="1" dirty="0">
              <a:solidFill>
                <a:schemeClr val="bg1"/>
              </a:solidFill>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rotWithShape="1">
          <a:blip r:embed="rId2"/>
          <a:srcRect l="3833" t="8222" r="70042" b="52334"/>
          <a:stretch/>
        </p:blipFill>
        <p:spPr>
          <a:xfrm>
            <a:off x="153882" y="233680"/>
            <a:ext cx="11804015" cy="6466840"/>
          </a:xfrm>
          <a:prstGeom prst="rect">
            <a:avLst/>
          </a:prstGeom>
        </p:spPr>
      </p:pic>
      <p:sp>
        <p:nvSpPr>
          <p:cNvPr id="5" name="Rectangle 4"/>
          <p:cNvSpPr/>
          <p:nvPr/>
        </p:nvSpPr>
        <p:spPr>
          <a:xfrm>
            <a:off x="10200640" y="5278120"/>
            <a:ext cx="294640" cy="3352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153882" y="3629878"/>
            <a:ext cx="11804015" cy="3016210"/>
          </a:xfrm>
          <a:prstGeom prst="rect">
            <a:avLst/>
          </a:prstGeom>
          <a:solidFill>
            <a:schemeClr val="bg1"/>
          </a:solidFill>
        </p:spPr>
        <p:txBody>
          <a:bodyPr wrap="square" rtlCol="0">
            <a:spAutoFit/>
          </a:bodyPr>
          <a:lstStyle/>
          <a:p>
            <a:pPr algn="ctr"/>
            <a:r>
              <a:rPr lang="de-DE" dirty="0"/>
              <a:t> </a:t>
            </a:r>
          </a:p>
          <a:p>
            <a:pPr algn="ctr"/>
            <a:r>
              <a:rPr lang="de-DE" dirty="0"/>
              <a:t> </a:t>
            </a:r>
            <a:r>
              <a:rPr lang="de-DE" sz="2000" b="1" dirty="0"/>
              <a:t>Energiemengen in </a:t>
            </a:r>
            <a:r>
              <a:rPr lang="de-DE" sz="2000" b="1" dirty="0" err="1"/>
              <a:t>TWh</a:t>
            </a:r>
            <a:r>
              <a:rPr lang="de-DE" sz="2000" b="1" dirty="0"/>
              <a:t> für die Woche 15 in 2040 </a:t>
            </a:r>
            <a:r>
              <a:rPr lang="de-DE" sz="2000" b="1" dirty="0">
                <a:solidFill>
                  <a:srgbClr val="FF0000"/>
                </a:solidFill>
              </a:rPr>
              <a:t>im Fall mit Speicher</a:t>
            </a:r>
            <a:r>
              <a:rPr lang="de-DE" sz="2000" b="1" dirty="0"/>
              <a:t>. Die Speicherkapazität beträgt 0,5 </a:t>
            </a:r>
            <a:r>
              <a:rPr lang="de-DE" sz="2000" b="1" dirty="0" err="1"/>
              <a:t>TWh</a:t>
            </a:r>
            <a:endParaRPr lang="de-DE" sz="2000" b="1" dirty="0"/>
          </a:p>
          <a:p>
            <a:pPr algn="ctr"/>
            <a:r>
              <a:rPr lang="de-DE" sz="2000" b="1" dirty="0"/>
              <a:t>und wird durch die schwarzen Rechtecke dargestellt. Die gelben Flächen geben den jeweiligen Speicherfüllstand am Ende des Tages- bzw. Nachtzyklus an.</a:t>
            </a:r>
          </a:p>
          <a:p>
            <a:pPr algn="ctr"/>
            <a:r>
              <a:rPr lang="de-DE" sz="2000" b="1" dirty="0"/>
              <a:t>Die  grünen Flächen zeigen die Umwandlungsmengen in GRÜNEN Wasserstoff.</a:t>
            </a:r>
          </a:p>
          <a:p>
            <a:pPr algn="ctr"/>
            <a:endParaRPr lang="de-DE" sz="2000" b="1" dirty="0"/>
          </a:p>
          <a:p>
            <a:pPr algn="ctr"/>
            <a:r>
              <a:rPr lang="de-DE" sz="2000" b="1" dirty="0"/>
              <a:t>Die roten Balkenlängen geben die Verluste wegen Überschussenergie am Tage an.</a:t>
            </a:r>
          </a:p>
          <a:p>
            <a:pPr algn="ctr"/>
            <a:endParaRPr lang="de-DE" sz="2000" b="1" dirty="0"/>
          </a:p>
          <a:p>
            <a:pPr algn="ctr"/>
            <a:endParaRPr lang="de-DE" sz="3200" b="1" dirty="0"/>
          </a:p>
        </p:txBody>
      </p:sp>
    </p:spTree>
    <p:extLst>
      <p:ext uri="{BB962C8B-B14F-4D97-AF65-F5344CB8AC3E}">
        <p14:creationId xmlns:p14="http://schemas.microsoft.com/office/powerpoint/2010/main" val="4354681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252960" cy="68580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rotWithShape="1">
          <a:blip r:embed="rId2"/>
          <a:srcRect l="3417" t="9445" r="69541" b="53111"/>
          <a:stretch/>
        </p:blipFill>
        <p:spPr>
          <a:xfrm>
            <a:off x="243839" y="254000"/>
            <a:ext cx="11759341" cy="6106160"/>
          </a:xfrm>
          <a:prstGeom prst="rect">
            <a:avLst/>
          </a:prstGeom>
        </p:spPr>
      </p:pic>
      <p:sp>
        <p:nvSpPr>
          <p:cNvPr id="4" name="Rectangle 3"/>
          <p:cNvSpPr/>
          <p:nvPr/>
        </p:nvSpPr>
        <p:spPr>
          <a:xfrm>
            <a:off x="622036" y="2220686"/>
            <a:ext cx="11002945" cy="7435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rotWithShape="1">
          <a:blip r:embed="rId2"/>
          <a:srcRect l="4423" t="23219" r="69541" b="74439"/>
          <a:stretch/>
        </p:blipFill>
        <p:spPr>
          <a:xfrm>
            <a:off x="681611" y="2401556"/>
            <a:ext cx="11321567" cy="381838"/>
          </a:xfrm>
          <a:prstGeom prst="rect">
            <a:avLst/>
          </a:prstGeom>
        </p:spPr>
      </p:pic>
    </p:spTree>
    <p:extLst>
      <p:ext uri="{BB962C8B-B14F-4D97-AF65-F5344CB8AC3E}">
        <p14:creationId xmlns:p14="http://schemas.microsoft.com/office/powerpoint/2010/main" val="3343220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252960" cy="68580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62442" y="689726"/>
            <a:ext cx="11650133" cy="892552"/>
          </a:xfrm>
          <a:prstGeom prst="rect">
            <a:avLst/>
          </a:prstGeom>
          <a:noFill/>
        </p:spPr>
        <p:txBody>
          <a:bodyPr wrap="square" rtlCol="0">
            <a:spAutoFit/>
          </a:bodyPr>
          <a:lstStyle/>
          <a:p>
            <a:pPr algn="ctr"/>
            <a:r>
              <a:rPr lang="de-DE" sz="2000" b="1" dirty="0">
                <a:solidFill>
                  <a:srgbClr val="FFFF00"/>
                </a:solidFill>
                <a:latin typeface="Times New Roman" panose="02020603050405020304" pitchFamily="18" charset="0"/>
                <a:cs typeface="Times New Roman" panose="02020603050405020304" pitchFamily="18" charset="0"/>
              </a:rPr>
              <a:t>Um diese Verluste zu vermeiden =&gt; braucht man </a:t>
            </a:r>
            <a:r>
              <a:rPr lang="de-DE" sz="3200" b="1" dirty="0">
                <a:solidFill>
                  <a:srgbClr val="FFFF00"/>
                </a:solidFill>
                <a:latin typeface="Times New Roman" panose="02020603050405020304" pitchFamily="18" charset="0"/>
                <a:cs typeface="Times New Roman" panose="02020603050405020304" pitchFamily="18" charset="0"/>
              </a:rPr>
              <a:t>Kurzzeitspeicher</a:t>
            </a:r>
            <a:r>
              <a:rPr lang="de-DE" sz="2000" b="1" dirty="0">
                <a:solidFill>
                  <a:srgbClr val="FFFF00"/>
                </a:solidFill>
                <a:latin typeface="Times New Roman" panose="02020603050405020304" pitchFamily="18" charset="0"/>
                <a:cs typeface="Times New Roman" panose="02020603050405020304" pitchFamily="18" charset="0"/>
              </a:rPr>
              <a:t> für elektrische Energie?</a:t>
            </a:r>
          </a:p>
          <a:p>
            <a:pPr algn="ctr"/>
            <a:r>
              <a:rPr lang="de-DE" sz="2000" b="1" dirty="0">
                <a:solidFill>
                  <a:srgbClr val="FFFF00"/>
                </a:solidFill>
                <a:latin typeface="Times New Roman" panose="02020603050405020304" pitchFamily="18" charset="0"/>
                <a:cs typeface="Times New Roman" panose="02020603050405020304" pitchFamily="18" charset="0"/>
              </a:rPr>
              <a:t>Welche Anforderungen?</a:t>
            </a:r>
            <a:endParaRPr lang="de-DE" sz="2000" b="1" dirty="0">
              <a:solidFill>
                <a:schemeClr val="bg1"/>
              </a:solidFill>
              <a:latin typeface="Times New Roman" panose="02020603050405020304" pitchFamily="18" charset="0"/>
              <a:cs typeface="Times New Roman" panose="02020603050405020304" pitchFamily="18" charset="0"/>
            </a:endParaRPr>
          </a:p>
        </p:txBody>
      </p:sp>
      <p:sp>
        <p:nvSpPr>
          <p:cNvPr id="5" name="TextBox 4"/>
          <p:cNvSpPr txBox="1"/>
          <p:nvPr/>
        </p:nvSpPr>
        <p:spPr>
          <a:xfrm>
            <a:off x="301413" y="1904681"/>
            <a:ext cx="11650133" cy="400110"/>
          </a:xfrm>
          <a:prstGeom prst="rect">
            <a:avLst/>
          </a:prstGeom>
          <a:noFill/>
        </p:spPr>
        <p:txBody>
          <a:bodyPr wrap="square" rtlCol="0">
            <a:spAutoFit/>
          </a:bodyPr>
          <a:lstStyle/>
          <a:p>
            <a:pPr algn="ctr"/>
            <a:r>
              <a:rPr lang="de-DE" sz="2000" b="1" dirty="0">
                <a:solidFill>
                  <a:srgbClr val="FFFF00"/>
                </a:solidFill>
                <a:latin typeface="Times New Roman" panose="02020603050405020304" pitchFamily="18" charset="0"/>
                <a:cs typeface="Times New Roman" panose="02020603050405020304" pitchFamily="18" charset="0"/>
              </a:rPr>
              <a:t>Verluste an Energie müssen klein sein ( &lt; 50%).</a:t>
            </a:r>
            <a:endParaRPr lang="de-DE" sz="2000" b="1" dirty="0">
              <a:solidFill>
                <a:schemeClr val="bg1"/>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346922" y="2491293"/>
            <a:ext cx="11650133" cy="400110"/>
          </a:xfrm>
          <a:prstGeom prst="rect">
            <a:avLst/>
          </a:prstGeom>
          <a:noFill/>
        </p:spPr>
        <p:txBody>
          <a:bodyPr wrap="square" rtlCol="0">
            <a:spAutoFit/>
          </a:bodyPr>
          <a:lstStyle/>
          <a:p>
            <a:pPr algn="ctr"/>
            <a:r>
              <a:rPr lang="de-DE" sz="2000" b="1" dirty="0">
                <a:solidFill>
                  <a:srgbClr val="FFFF00"/>
                </a:solidFill>
                <a:latin typeface="Times New Roman" panose="02020603050405020304" pitchFamily="18" charset="0"/>
                <a:cs typeface="Times New Roman" panose="02020603050405020304" pitchFamily="18" charset="0"/>
              </a:rPr>
              <a:t>Muss sehr große Leistungen (ca. 100 – 200 </a:t>
            </a:r>
            <a:r>
              <a:rPr lang="de-DE" sz="2000" b="1" dirty="0" err="1">
                <a:solidFill>
                  <a:srgbClr val="FFFF00"/>
                </a:solidFill>
                <a:latin typeface="Times New Roman" panose="02020603050405020304" pitchFamily="18" charset="0"/>
                <a:cs typeface="Times New Roman" panose="02020603050405020304" pitchFamily="18" charset="0"/>
              </a:rPr>
              <a:t>GW</a:t>
            </a:r>
            <a:r>
              <a:rPr lang="de-DE" sz="2000" b="1" dirty="0">
                <a:solidFill>
                  <a:srgbClr val="FFFF00"/>
                </a:solidFill>
                <a:latin typeface="Times New Roman" panose="02020603050405020304" pitchFamily="18" charset="0"/>
                <a:cs typeface="Times New Roman" panose="02020603050405020304" pitchFamily="18" charset="0"/>
              </a:rPr>
              <a:t>) in Sekundenschnelle speichern können. </a:t>
            </a:r>
            <a:endParaRPr lang="de-DE" sz="2000" b="1" dirty="0">
              <a:solidFill>
                <a:schemeClr val="bg1"/>
              </a:solidFill>
              <a:latin typeface="Times New Roman" panose="02020603050405020304" pitchFamily="18" charset="0"/>
              <a:cs typeface="Times New Roman" panose="02020603050405020304" pitchFamily="18" charset="0"/>
            </a:endParaRPr>
          </a:p>
        </p:txBody>
      </p:sp>
      <p:sp>
        <p:nvSpPr>
          <p:cNvPr id="8" name="TextBox 7"/>
          <p:cNvSpPr txBox="1"/>
          <p:nvPr/>
        </p:nvSpPr>
        <p:spPr>
          <a:xfrm>
            <a:off x="346922" y="3154831"/>
            <a:ext cx="11650133" cy="400110"/>
          </a:xfrm>
          <a:prstGeom prst="rect">
            <a:avLst/>
          </a:prstGeom>
          <a:noFill/>
        </p:spPr>
        <p:txBody>
          <a:bodyPr wrap="square" rtlCol="0">
            <a:spAutoFit/>
          </a:bodyPr>
          <a:lstStyle/>
          <a:p>
            <a:pPr algn="ctr"/>
            <a:r>
              <a:rPr lang="de-DE" sz="2000" b="1" dirty="0">
                <a:solidFill>
                  <a:srgbClr val="FFFF00"/>
                </a:solidFill>
                <a:latin typeface="Times New Roman" panose="02020603050405020304" pitchFamily="18" charset="0"/>
                <a:cs typeface="Times New Roman" panose="02020603050405020304" pitchFamily="18" charset="0"/>
              </a:rPr>
              <a:t>Muss sehr große Leistungen (ca. </a:t>
            </a:r>
            <a:r>
              <a:rPr lang="de-DE" sz="2000" b="1" dirty="0" err="1">
                <a:solidFill>
                  <a:srgbClr val="FFFF00"/>
                </a:solidFill>
                <a:latin typeface="Times New Roman" panose="02020603050405020304" pitchFamily="18" charset="0"/>
                <a:cs typeface="Times New Roman" panose="02020603050405020304" pitchFamily="18" charset="0"/>
              </a:rPr>
              <a:t>100GW</a:t>
            </a:r>
            <a:r>
              <a:rPr lang="de-DE" sz="2000" b="1" dirty="0">
                <a:solidFill>
                  <a:srgbClr val="FFFF00"/>
                </a:solidFill>
                <a:latin typeface="Times New Roman" panose="02020603050405020304" pitchFamily="18" charset="0"/>
                <a:cs typeface="Times New Roman" panose="02020603050405020304" pitchFamily="18" charset="0"/>
              </a:rPr>
              <a:t>) in Sekundenschnelle an Strom liefern können. </a:t>
            </a:r>
            <a:endParaRPr lang="de-DE" sz="2000" b="1" dirty="0">
              <a:solidFill>
                <a:schemeClr val="bg1"/>
              </a:solidFill>
              <a:latin typeface="Times New Roman" panose="02020603050405020304" pitchFamily="18" charset="0"/>
              <a:cs typeface="Times New Roman" panose="02020603050405020304" pitchFamily="18" charset="0"/>
            </a:endParaRPr>
          </a:p>
        </p:txBody>
      </p:sp>
      <p:sp>
        <p:nvSpPr>
          <p:cNvPr id="9" name="TextBox 8"/>
          <p:cNvSpPr txBox="1"/>
          <p:nvPr/>
        </p:nvSpPr>
        <p:spPr>
          <a:xfrm>
            <a:off x="431585" y="3818370"/>
            <a:ext cx="11650133" cy="400110"/>
          </a:xfrm>
          <a:prstGeom prst="rect">
            <a:avLst/>
          </a:prstGeom>
          <a:noFill/>
        </p:spPr>
        <p:txBody>
          <a:bodyPr wrap="square" rtlCol="0">
            <a:spAutoFit/>
          </a:bodyPr>
          <a:lstStyle/>
          <a:p>
            <a:pPr algn="ctr"/>
            <a:r>
              <a:rPr lang="de-DE" sz="2000" b="1" dirty="0">
                <a:solidFill>
                  <a:srgbClr val="FFFF00"/>
                </a:solidFill>
                <a:latin typeface="Times New Roman" panose="02020603050405020304" pitchFamily="18" charset="0"/>
                <a:cs typeface="Times New Roman" panose="02020603050405020304" pitchFamily="18" charset="0"/>
              </a:rPr>
              <a:t>Speicherprozess muss umweltfreundlich sein (keine chemischen Gefahren).</a:t>
            </a:r>
            <a:endParaRPr lang="de-DE" sz="2000" b="1" dirty="0">
              <a:solidFill>
                <a:schemeClr val="bg1"/>
              </a:solidFill>
              <a:latin typeface="Times New Roman" panose="02020603050405020304" pitchFamily="18" charset="0"/>
              <a:cs typeface="Times New Roman" panose="02020603050405020304" pitchFamily="18" charset="0"/>
            </a:endParaRPr>
          </a:p>
        </p:txBody>
      </p:sp>
      <p:sp>
        <p:nvSpPr>
          <p:cNvPr id="10" name="TextBox 9"/>
          <p:cNvSpPr txBox="1"/>
          <p:nvPr/>
        </p:nvSpPr>
        <p:spPr>
          <a:xfrm>
            <a:off x="346922" y="4481908"/>
            <a:ext cx="11650133" cy="584775"/>
          </a:xfrm>
          <a:prstGeom prst="rect">
            <a:avLst/>
          </a:prstGeom>
          <a:noFill/>
        </p:spPr>
        <p:txBody>
          <a:bodyPr wrap="square" rtlCol="0">
            <a:spAutoFit/>
          </a:bodyPr>
          <a:lstStyle/>
          <a:p>
            <a:pPr algn="ctr"/>
            <a:r>
              <a:rPr lang="de-DE" sz="3200" b="1" dirty="0">
                <a:solidFill>
                  <a:srgbClr val="FFFF00"/>
                </a:solidFill>
                <a:latin typeface="Times New Roman" panose="02020603050405020304" pitchFamily="18" charset="0"/>
                <a:cs typeface="Times New Roman" panose="02020603050405020304" pitchFamily="18" charset="0"/>
              </a:rPr>
              <a:t>Speicherprozess muss bezahlbar sein.</a:t>
            </a:r>
            <a:endParaRPr lang="de-DE" sz="3200" b="1" dirty="0">
              <a:solidFill>
                <a:schemeClr val="bg1"/>
              </a:solidFill>
              <a:latin typeface="Times New Roman" panose="02020603050405020304" pitchFamily="18" charset="0"/>
              <a:cs typeface="Times New Roman" panose="02020603050405020304" pitchFamily="18" charset="0"/>
            </a:endParaRPr>
          </a:p>
        </p:txBody>
      </p:sp>
      <p:sp>
        <p:nvSpPr>
          <p:cNvPr id="11" name="TextBox 10"/>
          <p:cNvSpPr txBox="1"/>
          <p:nvPr/>
        </p:nvSpPr>
        <p:spPr>
          <a:xfrm>
            <a:off x="397720" y="5319858"/>
            <a:ext cx="11650133" cy="1015663"/>
          </a:xfrm>
          <a:prstGeom prst="rect">
            <a:avLst/>
          </a:prstGeom>
          <a:noFill/>
        </p:spPr>
        <p:txBody>
          <a:bodyPr wrap="square" rtlCol="0">
            <a:spAutoFit/>
          </a:bodyPr>
          <a:lstStyle/>
          <a:p>
            <a:pPr algn="ctr"/>
            <a:r>
              <a:rPr lang="de-DE" sz="2000" b="1" dirty="0">
                <a:solidFill>
                  <a:srgbClr val="FFFF00"/>
                </a:solidFill>
                <a:latin typeface="Times New Roman" panose="02020603050405020304" pitchFamily="18" charset="0"/>
                <a:cs typeface="Times New Roman" panose="02020603050405020304" pitchFamily="18" charset="0"/>
              </a:rPr>
              <a:t>Speicher müssen lange Lebensdauer haben.</a:t>
            </a:r>
          </a:p>
          <a:p>
            <a:pPr algn="ctr"/>
            <a:endParaRPr lang="de-DE" sz="2000" b="1" dirty="0">
              <a:solidFill>
                <a:srgbClr val="FFFF00"/>
              </a:solidFill>
              <a:latin typeface="Times New Roman" panose="02020603050405020304" pitchFamily="18" charset="0"/>
              <a:cs typeface="Times New Roman" panose="02020603050405020304" pitchFamily="18" charset="0"/>
            </a:endParaRPr>
          </a:p>
          <a:p>
            <a:pPr algn="ctr"/>
            <a:r>
              <a:rPr lang="de-DE" sz="2000" b="1" dirty="0">
                <a:solidFill>
                  <a:srgbClr val="FFFF00"/>
                </a:solidFill>
                <a:latin typeface="Times New Roman" panose="02020603050405020304" pitchFamily="18" charset="0"/>
                <a:cs typeface="Times New Roman" panose="02020603050405020304" pitchFamily="18" charset="0"/>
              </a:rPr>
              <a:t>Etc.</a:t>
            </a:r>
            <a:endParaRPr lang="de-DE" sz="2000"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28985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8" grpId="0"/>
      <p:bldP spid="9" grpId="0"/>
      <p:bldP spid="10" grpId="0"/>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6040" y="0"/>
            <a:ext cx="12339320" cy="68580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503554" y="617276"/>
            <a:ext cx="11650133" cy="400110"/>
          </a:xfrm>
          <a:prstGeom prst="rect">
            <a:avLst/>
          </a:prstGeom>
          <a:noFill/>
        </p:spPr>
        <p:txBody>
          <a:bodyPr wrap="square" rtlCol="0">
            <a:spAutoFit/>
          </a:bodyPr>
          <a:lstStyle/>
          <a:p>
            <a:pPr algn="ctr"/>
            <a:r>
              <a:rPr lang="de-DE" sz="2000" b="1" dirty="0">
                <a:solidFill>
                  <a:srgbClr val="FFFF00"/>
                </a:solidFill>
                <a:latin typeface="Times New Roman" panose="02020603050405020304" pitchFamily="18" charset="0"/>
                <a:cs typeface="Times New Roman" panose="02020603050405020304" pitchFamily="18" charset="0"/>
              </a:rPr>
              <a:t>Welche Speichertechnologien kann man verwenden?</a:t>
            </a:r>
            <a:endParaRPr lang="de-DE" sz="2000" b="1" dirty="0">
              <a:solidFill>
                <a:schemeClr val="bg1"/>
              </a:solidFill>
              <a:latin typeface="Times New Roman" panose="02020603050405020304" pitchFamily="18" charset="0"/>
              <a:cs typeface="Times New Roman" panose="02020603050405020304" pitchFamily="18" charset="0"/>
            </a:endParaRPr>
          </a:p>
        </p:txBody>
      </p:sp>
      <p:sp>
        <p:nvSpPr>
          <p:cNvPr id="5" name="TextBox 4"/>
          <p:cNvSpPr txBox="1"/>
          <p:nvPr/>
        </p:nvSpPr>
        <p:spPr>
          <a:xfrm>
            <a:off x="503555" y="1345046"/>
            <a:ext cx="11650133" cy="707886"/>
          </a:xfrm>
          <a:prstGeom prst="rect">
            <a:avLst/>
          </a:prstGeom>
          <a:noFill/>
        </p:spPr>
        <p:txBody>
          <a:bodyPr wrap="square" rtlCol="0">
            <a:spAutoFit/>
          </a:bodyPr>
          <a:lstStyle/>
          <a:p>
            <a:pPr algn="ctr"/>
            <a:r>
              <a:rPr lang="de-DE" sz="2000" b="1" dirty="0">
                <a:solidFill>
                  <a:srgbClr val="FFFF00"/>
                </a:solidFill>
                <a:latin typeface="Times New Roman" panose="02020603050405020304" pitchFamily="18" charset="0"/>
                <a:cs typeface="Times New Roman" panose="02020603050405020304" pitchFamily="18" charset="0"/>
              </a:rPr>
              <a:t>1. Chemische Batterien  CB</a:t>
            </a:r>
          </a:p>
          <a:p>
            <a:pPr algn="ctr"/>
            <a:r>
              <a:rPr lang="de-DE" sz="2000" b="1" dirty="0">
                <a:solidFill>
                  <a:srgbClr val="FFFF00"/>
                </a:solidFill>
                <a:latin typeface="Times New Roman" panose="02020603050405020304" pitchFamily="18" charset="0"/>
                <a:cs typeface="Times New Roman" panose="02020603050405020304" pitchFamily="18" charset="0"/>
              </a:rPr>
              <a:t>z.B. Li-Ionenbatterie oder Eisen-Luft-Batterie (Rostbildung)</a:t>
            </a:r>
            <a:endParaRPr lang="de-DE" sz="2000" b="1" dirty="0">
              <a:solidFill>
                <a:schemeClr val="bg1"/>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503554" y="2434882"/>
            <a:ext cx="11650133" cy="400110"/>
          </a:xfrm>
          <a:prstGeom prst="rect">
            <a:avLst/>
          </a:prstGeom>
          <a:noFill/>
        </p:spPr>
        <p:txBody>
          <a:bodyPr wrap="square" rtlCol="0">
            <a:spAutoFit/>
          </a:bodyPr>
          <a:lstStyle/>
          <a:p>
            <a:pPr algn="ctr"/>
            <a:r>
              <a:rPr lang="de-DE" sz="2000" b="1" dirty="0">
                <a:solidFill>
                  <a:srgbClr val="FFFF00"/>
                </a:solidFill>
                <a:latin typeface="Times New Roman" panose="02020603050405020304" pitchFamily="18" charset="0"/>
                <a:cs typeface="Times New Roman" panose="02020603050405020304" pitchFamily="18" charset="0"/>
              </a:rPr>
              <a:t>2. Elektrolyse von Wasser zu „GRÜNEM WASSERSTOFF“ </a:t>
            </a:r>
            <a:r>
              <a:rPr lang="de-DE" sz="2000" b="1" dirty="0" err="1">
                <a:solidFill>
                  <a:srgbClr val="FFFF00"/>
                </a:solidFill>
                <a:latin typeface="Times New Roman" panose="02020603050405020304" pitchFamily="18" charset="0"/>
                <a:cs typeface="Times New Roman" panose="02020603050405020304" pitchFamily="18" charset="0"/>
              </a:rPr>
              <a:t>GW</a:t>
            </a:r>
            <a:r>
              <a:rPr lang="de-DE" sz="2000" b="1" dirty="0">
                <a:solidFill>
                  <a:srgbClr val="FFFF00"/>
                </a:solidFill>
                <a:latin typeface="Times New Roman" panose="02020603050405020304" pitchFamily="18" charset="0"/>
                <a:cs typeface="Times New Roman" panose="02020603050405020304" pitchFamily="18" charset="0"/>
              </a:rPr>
              <a:t> und O2.</a:t>
            </a:r>
            <a:endParaRPr lang="de-DE" sz="2000" b="1" dirty="0">
              <a:solidFill>
                <a:schemeClr val="bg1"/>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503554" y="3292315"/>
            <a:ext cx="11650133" cy="707886"/>
          </a:xfrm>
          <a:prstGeom prst="rect">
            <a:avLst/>
          </a:prstGeom>
          <a:noFill/>
        </p:spPr>
        <p:txBody>
          <a:bodyPr wrap="square" rtlCol="0">
            <a:spAutoFit/>
          </a:bodyPr>
          <a:lstStyle/>
          <a:p>
            <a:pPr algn="ctr"/>
            <a:r>
              <a:rPr lang="de-DE" sz="2000" b="1" dirty="0">
                <a:solidFill>
                  <a:srgbClr val="FFFF00"/>
                </a:solidFill>
                <a:latin typeface="Times New Roman" panose="02020603050405020304" pitchFamily="18" charset="0"/>
                <a:cs typeface="Times New Roman" panose="02020603050405020304" pitchFamily="18" charset="0"/>
              </a:rPr>
              <a:t>3. Umwandlung in potentielle Energie im Gravitationsfeld der Erde</a:t>
            </a:r>
          </a:p>
          <a:p>
            <a:pPr algn="ctr"/>
            <a:r>
              <a:rPr lang="de-DE" sz="2000" b="1" dirty="0">
                <a:solidFill>
                  <a:srgbClr val="FFFF00"/>
                </a:solidFill>
                <a:latin typeface="Times New Roman" panose="02020603050405020304" pitchFamily="18" charset="0"/>
                <a:cs typeface="Times New Roman" panose="02020603050405020304" pitchFamily="18" charset="0"/>
              </a:rPr>
              <a:t>z.B. Wasserpumpspeicherkraftwerke </a:t>
            </a:r>
            <a:r>
              <a:rPr lang="de-DE" sz="2000" b="1" dirty="0" err="1">
                <a:solidFill>
                  <a:srgbClr val="FFFF00"/>
                </a:solidFill>
                <a:latin typeface="Times New Roman" panose="02020603050405020304" pitchFamily="18" charset="0"/>
                <a:cs typeface="Times New Roman" panose="02020603050405020304" pitchFamily="18" charset="0"/>
              </a:rPr>
              <a:t>WPSKW</a:t>
            </a:r>
            <a:endParaRPr lang="de-DE" sz="2000"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83329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955</Words>
  <Application>Microsoft Office PowerPoint</Application>
  <PresentationFormat>Breitbild</PresentationFormat>
  <Paragraphs>149</Paragraphs>
  <Slides>24</Slides>
  <Notes>0</Notes>
  <HiddenSlides>0</HiddenSlides>
  <MMClips>0</MMClips>
  <ScaleCrop>false</ScaleCrop>
  <HeadingPairs>
    <vt:vector size="6" baseType="variant">
      <vt:variant>
        <vt:lpstr>Verwendete Schriftarten</vt:lpstr>
      </vt:variant>
      <vt:variant>
        <vt:i4>6</vt:i4>
      </vt:variant>
      <vt:variant>
        <vt:lpstr>Design</vt:lpstr>
      </vt:variant>
      <vt:variant>
        <vt:i4>1</vt:i4>
      </vt:variant>
      <vt:variant>
        <vt:lpstr>Folientitel</vt:lpstr>
      </vt:variant>
      <vt:variant>
        <vt:i4>24</vt:i4>
      </vt:variant>
    </vt:vector>
  </HeadingPairs>
  <TitlesOfParts>
    <vt:vector size="31" baseType="lpstr">
      <vt:lpstr>arial</vt:lpstr>
      <vt:lpstr>arial</vt:lpstr>
      <vt:lpstr>Calibri</vt:lpstr>
      <vt:lpstr>Calibri Light</vt:lpstr>
      <vt:lpstr>Symbol</vt:lpstr>
      <vt:lpstr>Times New Roman</vt:lpstr>
      <vt:lpstr>Office Theme</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account</dc:creator>
  <cp:lastModifiedBy>Luther Gerhard</cp:lastModifiedBy>
  <cp:revision>235</cp:revision>
  <dcterms:created xsi:type="dcterms:W3CDTF">2022-04-03T21:46:34Z</dcterms:created>
  <dcterms:modified xsi:type="dcterms:W3CDTF">2023-03-17T00:24:04Z</dcterms:modified>
</cp:coreProperties>
</file>