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99" r:id="rId3"/>
    <p:sldId id="297" r:id="rId4"/>
    <p:sldId id="304" r:id="rId5"/>
    <p:sldId id="305" r:id="rId6"/>
    <p:sldId id="298" r:id="rId7"/>
    <p:sldId id="302" r:id="rId8"/>
    <p:sldId id="307" r:id="rId9"/>
    <p:sldId id="303" r:id="rId10"/>
    <p:sldId id="306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23D11A-1DF6-EE6B-4EF2-11716DE30A45}" name="Romina Dertscheny-Schwarz" initials="RDS" userId="S::dertscheny-schwarz@eworks-gmbh.de::bf7a6196-0876-49c8-aa05-96405fe969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15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BFF51-2098-4D5A-94F9-58B977AD4BE2}" type="datetimeFigureOut">
              <a:rPr lang="de-DE" smtClean="0"/>
              <a:t>21.03.2024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664C4-E931-43C8-BC1C-83625EAB2A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671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73DD71F-F627-E252-D236-A435D6E7B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226800"/>
            <a:ext cx="2161036" cy="5303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2F2999-1E71-B531-4878-5469A20D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188" y="2539683"/>
            <a:ext cx="8456400" cy="2387600"/>
          </a:xfrm>
        </p:spPr>
        <p:txBody>
          <a:bodyPr anchor="b"/>
          <a:lstStyle>
            <a:lvl1pPr algn="l">
              <a:lnSpc>
                <a:spcPts val="8800"/>
              </a:lnSpc>
              <a:defRPr sz="8600"/>
            </a:lvl1pPr>
          </a:lstStyle>
          <a:p>
            <a:r>
              <a:rPr lang="de-DE" dirty="0"/>
              <a:t>Titel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3" name="omega">
            <a:extLst>
              <a:ext uri="{FF2B5EF4-FFF2-40B4-BE49-F238E27FC236}">
                <a16:creationId xmlns:a16="http://schemas.microsoft.com/office/drawing/2014/main" id="{64602DA8-F54E-2EFA-E5E8-6EF92CA49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2018" t="5459" r="26728" b="7828"/>
          <a:stretch/>
        </p:blipFill>
        <p:spPr>
          <a:xfrm>
            <a:off x="4831492" y="0"/>
            <a:ext cx="7360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Inhalt,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581A20-C1DF-C740-F432-48F016C1A7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076325"/>
            <a:ext cx="11471638" cy="51598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Textinhalt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B48314-5880-B59F-70F1-0E27E9BF31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EB0A72-FBC9-69D3-72A5-A1A61E01E9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696324-603F-BB54-E949-1487348E0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01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dunkel (mit Untertitel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ABEB4-2C14-6FDA-C403-054743E55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5592"/>
            <a:ext cx="10515600" cy="1500187"/>
          </a:xfrm>
        </p:spPr>
        <p:txBody>
          <a:bodyPr anchor="b"/>
          <a:lstStyle>
            <a:lvl1pPr algn="ctr">
              <a:lnSpc>
                <a:spcPts val="55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des Kapitels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A5DBA6-B732-E2DA-F1F0-78337924C8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22535"/>
            <a:ext cx="10515600" cy="750633"/>
          </a:xfrm>
        </p:spPr>
        <p:txBody>
          <a:bodyPr>
            <a:noAutofit/>
          </a:bodyPr>
          <a:lstStyle>
            <a:lvl1pPr marL="0" indent="0" algn="ctr">
              <a:lnSpc>
                <a:spcPts val="2900"/>
              </a:lnSpc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des Kapitels 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50C514-37F6-908E-490C-63EB35F46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E4B733B-1F6B-8A69-7F81-CFC2D40BAF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936CA629-3B13-A412-E161-464798FF03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489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rot (mit Untertitel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ABEB4-2C14-6FDA-C403-054743E55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5592"/>
            <a:ext cx="10515600" cy="1500187"/>
          </a:xfrm>
        </p:spPr>
        <p:txBody>
          <a:bodyPr anchor="b"/>
          <a:lstStyle>
            <a:lvl1pPr algn="ctr">
              <a:lnSpc>
                <a:spcPts val="55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des Kapitels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A5DBA6-B732-E2DA-F1F0-78337924C8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22535"/>
            <a:ext cx="10515600" cy="750633"/>
          </a:xfrm>
        </p:spPr>
        <p:txBody>
          <a:bodyPr>
            <a:noAutofit/>
          </a:bodyPr>
          <a:lstStyle>
            <a:lvl1pPr marL="0" indent="0" algn="ctr">
              <a:lnSpc>
                <a:spcPts val="2900"/>
              </a:lnSpc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des Kapitels 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50C514-37F6-908E-490C-63EB35F46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E4B733B-1F6B-8A69-7F81-CFC2D40BAF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936CA629-3B13-A412-E161-464798FF03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531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hell (mit Unter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ABEB4-2C14-6FDA-C403-054743E55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5592"/>
            <a:ext cx="10515600" cy="1500187"/>
          </a:xfrm>
        </p:spPr>
        <p:txBody>
          <a:bodyPr anchor="b"/>
          <a:lstStyle>
            <a:lvl1pPr algn="ctr">
              <a:lnSpc>
                <a:spcPts val="5500"/>
              </a:lnSpc>
              <a:defRPr sz="5400"/>
            </a:lvl1pPr>
          </a:lstStyle>
          <a:p>
            <a:r>
              <a:rPr lang="de-DE" dirty="0"/>
              <a:t>Titel des Kapitels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A5DBA6-B732-E2DA-F1F0-78337924C8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22535"/>
            <a:ext cx="10515600" cy="750633"/>
          </a:xfrm>
        </p:spPr>
        <p:txBody>
          <a:bodyPr>
            <a:noAutofit/>
          </a:bodyPr>
          <a:lstStyle>
            <a:lvl1pPr marL="0" indent="0" algn="ctr">
              <a:lnSpc>
                <a:spcPts val="2900"/>
              </a:lnSpc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des Kapitels 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E719CB-ABD2-604E-E2C1-FE33369B2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D4D102-E57D-60D1-A9BA-C5ADD9B548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C1F6E8-65B4-E85A-A4E6-9DACEC5E09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434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rot (ohne Unter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ABEB4-2C14-6FDA-C403-054743E55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6869"/>
            <a:ext cx="10515600" cy="1500187"/>
          </a:xfrm>
        </p:spPr>
        <p:txBody>
          <a:bodyPr anchor="ctr"/>
          <a:lstStyle>
            <a:lvl1pPr algn="ctr">
              <a:lnSpc>
                <a:spcPts val="5500"/>
              </a:lnSpc>
              <a:defRPr sz="5400"/>
            </a:lvl1pPr>
          </a:lstStyle>
          <a:p>
            <a:r>
              <a:rPr lang="de-DE" dirty="0"/>
              <a:t>Titel des Kapitels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CA9B2D-E479-95B4-D25C-CA3ABB0A2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6A4EB1-9AA0-00D1-1FED-C3451A4938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1890F5-472F-80A0-C435-498C3E6B5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712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dunkelblau (ohne Unter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ABEB4-2C14-6FDA-C403-054743E55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6869"/>
            <a:ext cx="10515600" cy="1500187"/>
          </a:xfrm>
        </p:spPr>
        <p:txBody>
          <a:bodyPr anchor="ctr"/>
          <a:lstStyle>
            <a:lvl1pPr algn="ctr">
              <a:lnSpc>
                <a:spcPts val="55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des Kapitels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1BC914-CDBC-77D0-6C50-7F61587F81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535B0C-77A0-A23C-9818-775BB07257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2E3220-4ED8-2AE5-69C0-549564114E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82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3A6AF66-564C-B576-EB60-C637F75D6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9551" r="6700" b="1230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7EBB088-51C6-A0C7-581F-AADFB085DD75}"/>
              </a:ext>
            </a:extLst>
          </p:cNvPr>
          <p:cNvSpPr/>
          <p:nvPr userDrawn="1"/>
        </p:nvSpPr>
        <p:spPr>
          <a:xfrm>
            <a:off x="0" y="0"/>
            <a:ext cx="9509760" cy="6535153"/>
          </a:xfrm>
          <a:prstGeom prst="rect">
            <a:avLst/>
          </a:prstGeom>
          <a:gradFill>
            <a:gsLst>
              <a:gs pos="9000">
                <a:schemeClr val="bg1"/>
              </a:gs>
              <a:gs pos="49000">
                <a:schemeClr val="bg1">
                  <a:alpha val="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2F2999-1E71-B531-4878-5469A20D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188" y="2539683"/>
            <a:ext cx="8456400" cy="2387600"/>
          </a:xfrm>
        </p:spPr>
        <p:txBody>
          <a:bodyPr anchor="b"/>
          <a:lstStyle>
            <a:lvl1pPr algn="l">
              <a:lnSpc>
                <a:spcPts val="8800"/>
              </a:lnSpc>
              <a:defRPr sz="8600"/>
            </a:lvl1pPr>
          </a:lstStyle>
          <a:p>
            <a:r>
              <a:rPr lang="de-DE" dirty="0"/>
              <a:t>Titel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3DD71F-F627-E252-D236-A435D6E7B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226800"/>
            <a:ext cx="2161036" cy="53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18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rot mit Bildplatzhal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15C5735-14A2-5472-0518-FFF8D2B681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2F2999-1E71-B531-4878-5469A20D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188" y="3756211"/>
            <a:ext cx="8456400" cy="1171071"/>
          </a:xfrm>
        </p:spPr>
        <p:txBody>
          <a:bodyPr anchor="b"/>
          <a:lstStyle>
            <a:lvl1pPr algn="l">
              <a:lnSpc>
                <a:spcPts val="8800"/>
              </a:lnSpc>
              <a:defRPr sz="8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CF58DF2-554F-F3A5-4A77-5B6C5E3A57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226800"/>
            <a:ext cx="2154940" cy="52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7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07878-63EA-3977-B314-9A8C22E2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11471638" cy="52934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581A20-C1DF-C740-F432-48F016C1A79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  <a:lvl6pPr marL="900000">
              <a:lnSpc>
                <a:spcPts val="1920"/>
              </a:lnSpc>
              <a:defRPr sz="1400"/>
            </a:lvl6pPr>
            <a:lvl7pPr marL="1116000">
              <a:lnSpc>
                <a:spcPts val="1920"/>
              </a:lnSpc>
              <a:defRPr sz="1400"/>
            </a:lvl7pPr>
          </a:lstStyle>
          <a:p>
            <a:pPr lvl="0"/>
            <a:r>
              <a:rPr lang="de-DE" dirty="0"/>
              <a:t>Textinhalt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73C70CF-3387-2970-C095-085C3B4D2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64000"/>
            <a:ext cx="11473200" cy="378000"/>
          </a:xfrm>
        </p:spPr>
        <p:txBody>
          <a:bodyPr>
            <a:noAutofit/>
          </a:bodyPr>
          <a:lstStyle>
            <a:lvl1pPr marL="0" indent="0">
              <a:lnSpc>
                <a:spcPts val="2900"/>
              </a:lnSpc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857D49-53B5-0925-D270-F58A02A55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77E45D-EA94-2A05-1E5F-FB39AFC93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ED61F9-A129-0FDE-2F50-65CB13897B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12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07878-63EA-3977-B314-9A8C22E2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11471638" cy="52934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581A20-C1DF-C740-F432-48F016C1A7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797050"/>
            <a:ext cx="11471638" cy="44391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Textinhalt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B48314-5880-B59F-70F1-0E27E9BF31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EB0A72-FBC9-69D3-72A5-A1A61E01E9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696324-603F-BB54-E949-1487348E0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30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groß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F6C5E33-7F21-3936-C96B-D7B71F8707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73C70CF-3387-2970-C095-085C3B4D2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803880"/>
            <a:ext cx="11473200" cy="378000"/>
          </a:xfrm>
        </p:spPr>
        <p:txBody>
          <a:bodyPr>
            <a:noAutofit/>
          </a:bodyPr>
          <a:lstStyle>
            <a:lvl1pPr marL="0" indent="0">
              <a:lnSpc>
                <a:spcPts val="2900"/>
              </a:lnSpc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bearbeiten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11B9E05-1F66-40E4-8A0B-8DDA6922BA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280160"/>
            <a:ext cx="11471638" cy="4956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Textinhalt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40A4FBD-9399-2025-DF41-844B204F11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B86E67E-6149-2180-D86F-DCFF7F815F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953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07878-63EA-3977-B314-9A8C22E2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11471638" cy="52934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581A20-C1DF-C740-F432-48F016C1A7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2556001"/>
            <a:ext cx="5567834" cy="3680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Textinhalt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18DFBE-D824-4B92-7420-A11062A35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Jan </a:t>
            </a:r>
            <a:r>
              <a:rPr lang="en-US" dirty="0" err="1"/>
              <a:t>Lohbreier</a:t>
            </a:r>
            <a:r>
              <a:rPr lang="en-US" dirty="0"/>
              <a:t> (jan.lohbreier@th-nuernberg.de),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F6C5E33-7F21-3936-C96B-D7B71F8707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73C70CF-3387-2970-C095-085C3B4D2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64000"/>
            <a:ext cx="5569200" cy="378000"/>
          </a:xfrm>
        </p:spPr>
        <p:txBody>
          <a:bodyPr>
            <a:noAutofit/>
          </a:bodyPr>
          <a:lstStyle>
            <a:lvl1pPr marL="0" indent="0">
              <a:lnSpc>
                <a:spcPts val="2900"/>
              </a:lnSpc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5771E45-57C3-2620-B432-B601CECEE5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000" y="2556001"/>
            <a:ext cx="5569200" cy="3680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Textinhalt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BABC1A0F-91CF-DFD6-1F8A-E6C2A5DF22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4000" y="1764000"/>
            <a:ext cx="5569200" cy="378000"/>
          </a:xfrm>
        </p:spPr>
        <p:txBody>
          <a:bodyPr>
            <a:noAutofit/>
          </a:bodyPr>
          <a:lstStyle>
            <a:lvl1pPr marL="0" indent="0">
              <a:lnSpc>
                <a:spcPts val="2900"/>
              </a:lnSpc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61DFCB-8103-CC1D-E336-E8B3816EF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63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07878-63EA-3977-B314-9A8C22E2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1057568"/>
            <a:ext cx="4644000" cy="529343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Titel bearbeiten (zweizeilig)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581A20-C1DF-C740-F432-48F016C1A7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2556001"/>
            <a:ext cx="4644000" cy="3680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Textinhalt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16FEB295-B9E9-46BA-EE53-47FF12B40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200" y="332209"/>
            <a:ext cx="6624000" cy="590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45CD1F-EA7D-98A3-6B43-67BDEAACC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42CFC6-A2F3-0CEB-58F0-7304B6A302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62378C-8DD8-C152-F6CC-ED00593142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135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07878-63EA-3977-B314-9A8C22E2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11471638" cy="52934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1711F5-F1B0-35F1-0DA8-434EB3E57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95200"/>
            <a:ext cx="684000" cy="249280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823C215-FBCC-4133-9718-CDB5059618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17321A5-3E52-01A4-A7FF-6083C229B5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67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B3A3DD-45D3-BB9D-57A8-4E9C7305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080000"/>
            <a:ext cx="11471638" cy="5293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DF2570-7093-AD0C-58B6-51EEC4138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2556001"/>
            <a:ext cx="11471638" cy="36802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5"/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686EB5-9EEF-674F-CC1D-C34F9EACD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379481"/>
            <a:ext cx="9000000" cy="1364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Public Sans Medium" pitchFamily="2" charset="0"/>
              </a:defRPr>
            </a:lvl1pPr>
          </a:lstStyle>
          <a:p>
            <a:r>
              <a:rPr lang="en-US"/>
              <a:t>Jan Lohbreier, Computational Physics For Green Energy, Faculty Applied Mathematics, Physics and Humanities, TH Nürnberg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FBEA15-929E-1D16-8C64-5FDA6815A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3396" y="6379481"/>
            <a:ext cx="688241" cy="1404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900">
                <a:solidFill>
                  <a:schemeClr val="accent1"/>
                </a:solidFill>
                <a:latin typeface="Public Sans Medium" pitchFamily="2" charset="0"/>
              </a:defRPr>
            </a:lvl1pPr>
          </a:lstStyle>
          <a:p>
            <a:fld id="{13FEB9C3-1FF9-4F1A-B0DB-7E320F93F66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18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50" r:id="rId4"/>
    <p:sldLayoutId id="2147483659" r:id="rId5"/>
    <p:sldLayoutId id="2147483658" r:id="rId6"/>
    <p:sldLayoutId id="2147483660" r:id="rId7"/>
    <p:sldLayoutId id="2147483662" r:id="rId8"/>
    <p:sldLayoutId id="2147483672" r:id="rId9"/>
    <p:sldLayoutId id="2147483673" r:id="rId10"/>
    <p:sldLayoutId id="2147483664" r:id="rId11"/>
    <p:sldLayoutId id="2147483671" r:id="rId12"/>
    <p:sldLayoutId id="2147483651" r:id="rId13"/>
    <p:sldLayoutId id="2147483665" r:id="rId14"/>
    <p:sldLayoutId id="2147483666" r:id="rId15"/>
  </p:sldLayoutIdLst>
  <p:hf sldNum="0" hdr="0" dt="0"/>
  <p:txStyles>
    <p:titleStyle>
      <a:lvl1pPr algn="l" defTabSz="914400" rtl="0" eaLnBrk="1" latinLnBrk="0" hangingPunct="1">
        <a:lnSpc>
          <a:spcPts val="4300"/>
        </a:lnSpc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304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8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66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404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634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" userDrawn="1">
          <p15:clr>
            <a:srgbClr val="F26B43"/>
          </p15:clr>
        </p15:guide>
        <p15:guide id="4" orient="horz" pos="4105" userDrawn="1">
          <p15:clr>
            <a:srgbClr val="F26B43"/>
          </p15:clr>
        </p15:guide>
        <p15:guide id="5" pos="7453" userDrawn="1">
          <p15:clr>
            <a:srgbClr val="F26B43"/>
          </p15:clr>
        </p15:guide>
        <p15:guide id="6" pos="225" userDrawn="1">
          <p15:clr>
            <a:srgbClr val="F26B43"/>
          </p15:clr>
        </p15:guide>
        <p15:guide id="7" orient="horz" pos="4017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6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ncedirect.com/science/article/pii/S0306261922007395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hyperlink" Target="https://www.sciencedirect.com/science/article/pii/S030626192200739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F46B0-7EE0-314A-66B8-AB84BD64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090" y="1174377"/>
            <a:ext cx="6310476" cy="27917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600" dirty="0"/>
              <a:t>Simulation </a:t>
            </a:r>
            <a:r>
              <a:rPr lang="de-DE" sz="3600" dirty="0" err="1"/>
              <a:t>of</a:t>
            </a:r>
            <a:r>
              <a:rPr lang="de-DE" sz="3600" dirty="0"/>
              <a:t> an </a:t>
            </a:r>
            <a:r>
              <a:rPr lang="de-DE" sz="3600" dirty="0" err="1"/>
              <a:t>electromagnetic</a:t>
            </a:r>
            <a:r>
              <a:rPr lang="de-DE" sz="3600" dirty="0"/>
              <a:t> </a:t>
            </a:r>
            <a:r>
              <a:rPr lang="de-DE" sz="3600" dirty="0" err="1"/>
              <a:t>vibration</a:t>
            </a:r>
            <a:r>
              <a:rPr lang="de-DE" sz="3600" dirty="0"/>
              <a:t> </a:t>
            </a:r>
            <a:r>
              <a:rPr lang="de-DE" sz="3600" dirty="0" err="1"/>
              <a:t>energy</a:t>
            </a:r>
            <a:r>
              <a:rPr lang="de-DE" sz="3600" dirty="0"/>
              <a:t> </a:t>
            </a:r>
            <a:r>
              <a:rPr lang="de-DE" sz="3600" dirty="0" err="1"/>
              <a:t>harvester</a:t>
            </a:r>
            <a:endParaRPr lang="de-DE" sz="3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769743B-25AB-4500-8E65-F5E77D37FFA9}"/>
              </a:ext>
            </a:extLst>
          </p:cNvPr>
          <p:cNvSpPr txBox="1"/>
          <p:nvPr/>
        </p:nvSpPr>
        <p:spPr>
          <a:xfrm>
            <a:off x="609600" y="4338918"/>
            <a:ext cx="256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Eugen </a:t>
            </a:r>
            <a:r>
              <a:rPr lang="de-DE" dirty="0" err="1"/>
              <a:t>Vambolt</a:t>
            </a:r>
            <a:endParaRPr lang="de-DE" dirty="0"/>
          </a:p>
          <a:p>
            <a:r>
              <a:rPr lang="de-DE" dirty="0"/>
              <a:t>18.03.2024</a:t>
            </a:r>
          </a:p>
        </p:txBody>
      </p:sp>
    </p:spTree>
    <p:extLst>
      <p:ext uri="{BB962C8B-B14F-4D97-AF65-F5344CB8AC3E}">
        <p14:creationId xmlns:p14="http://schemas.microsoft.com/office/powerpoint/2010/main" val="313772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1F2F7-E088-B7FB-B926-13AF5C2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76117"/>
            <a:ext cx="5172121" cy="657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 err="1"/>
              <a:t>Results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Simulation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r>
              <a:rPr lang="en-US" dirty="0"/>
              <a:t> Ohm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786D20C-D78A-4A70-BA83-566273316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16" y="1356376"/>
            <a:ext cx="2072623" cy="207262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9227A9D-E35E-42CF-BE95-1866CD232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17" y="1356378"/>
            <a:ext cx="2072622" cy="207262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2D1706C-168E-417E-9B1B-D50256B51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17" y="1356376"/>
            <a:ext cx="2072622" cy="207262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0A26D2C-FF2C-4909-AF14-D28F80823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47" y="3600768"/>
            <a:ext cx="3863819" cy="26069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ED000C9-9D7B-4B79-BD82-344646DF286B}"/>
                  </a:ext>
                </a:extLst>
              </p:cNvPr>
              <p:cNvSpPr txBox="1"/>
              <p:nvPr/>
            </p:nvSpPr>
            <p:spPr>
              <a:xfrm>
                <a:off x="4995332" y="3953933"/>
                <a:ext cx="42756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In </a:t>
                </a:r>
                <a:r>
                  <a:rPr lang="de-DE" dirty="0" err="1"/>
                  <a:t>order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keep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 simple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mechanical</a:t>
                </a:r>
                <a:r>
                  <a:rPr lang="de-DE" dirty="0"/>
                  <a:t> </a:t>
                </a:r>
                <a:r>
                  <a:rPr lang="de-DE" dirty="0" err="1"/>
                  <a:t>damping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de-DE" dirty="0"/>
                  <a:t> was </a:t>
                </a:r>
                <a:r>
                  <a:rPr lang="de-DE" dirty="0" err="1"/>
                  <a:t>set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0.</a:t>
                </a:r>
              </a:p>
              <a:p>
                <a:r>
                  <a:rPr lang="de-DE" dirty="0"/>
                  <a:t>=&gt; Simulation </a:t>
                </a:r>
                <a:r>
                  <a:rPr lang="de-DE" dirty="0" err="1"/>
                  <a:t>without</a:t>
                </a:r>
                <a:r>
                  <a:rPr lang="de-DE" dirty="0"/>
                  <a:t> </a:t>
                </a:r>
                <a:r>
                  <a:rPr lang="de-DE" dirty="0" err="1"/>
                  <a:t>springs</a:t>
                </a:r>
                <a:r>
                  <a:rPr lang="de-DE" dirty="0"/>
                  <a:t>.</a:t>
                </a: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ED000C9-9D7B-4B79-BD82-344646DF2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332" y="3953933"/>
                <a:ext cx="4275667" cy="923330"/>
              </a:xfrm>
              <a:prstGeom prst="rect">
                <a:avLst/>
              </a:prstGeom>
              <a:blipFill>
                <a:blip r:embed="rId6"/>
                <a:stretch>
                  <a:fillRect l="-1140" t="-3974"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07EFBF2C-A412-46CA-B22D-995ADAC41FAB}"/>
              </a:ext>
            </a:extLst>
          </p:cNvPr>
          <p:cNvSpPr txBox="1"/>
          <p:nvPr/>
        </p:nvSpPr>
        <p:spPr>
          <a:xfrm>
            <a:off x="4995332" y="5166707"/>
            <a:ext cx="6562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Next </a:t>
            </a:r>
            <a:r>
              <a:rPr lang="de-DE" dirty="0" err="1"/>
              <a:t>Step</a:t>
            </a:r>
            <a:r>
              <a:rPr lang="de-DE" dirty="0"/>
              <a:t>:</a:t>
            </a:r>
          </a:p>
          <a:p>
            <a:r>
              <a:rPr lang="de-DE" dirty="0" err="1"/>
              <a:t>Optimize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harvester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and </a:t>
            </a:r>
            <a:r>
              <a:rPr lang="de-DE" dirty="0" err="1"/>
              <a:t>scalability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700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5FA1AB4-9229-413B-9A69-E516A1A88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91" y="2456329"/>
            <a:ext cx="4929794" cy="34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7C1F2F7-E088-B7FB-B926-13AF5C2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40129"/>
            <a:ext cx="11471638" cy="524791"/>
          </a:xfrm>
        </p:spPr>
        <p:txBody>
          <a:bodyPr/>
          <a:lstStyle/>
          <a:p>
            <a:r>
              <a:rPr lang="de-DE" sz="2800" dirty="0"/>
              <a:t>Agenda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2CC131D-AEBE-2EEA-452F-7212B53459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0284" y="1355660"/>
            <a:ext cx="11075904" cy="48816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LoLiPoP</a:t>
            </a:r>
            <a:r>
              <a:rPr lang="de-DE" sz="2400" dirty="0"/>
              <a:t> IoT?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Energy Harvester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Electromagnetic</a:t>
            </a:r>
            <a:r>
              <a:rPr lang="de-DE" sz="2400" dirty="0"/>
              <a:t> Vibration Energy Harvester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Results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Next </a:t>
            </a:r>
            <a:r>
              <a:rPr lang="de-DE" sz="2400" dirty="0" err="1"/>
              <a:t>Steps</a:t>
            </a:r>
            <a:endParaRPr lang="de-DE" sz="24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r>
              <a:rPr lang="en-US" dirty="0"/>
              <a:t> Ohm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608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1F2F7-E088-B7FB-B926-13AF5C2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40130"/>
            <a:ext cx="11471638" cy="886012"/>
          </a:xfrm>
        </p:spPr>
        <p:txBody>
          <a:bodyPr/>
          <a:lstStyle/>
          <a:p>
            <a:r>
              <a:rPr lang="de-DE" sz="2800" dirty="0" err="1"/>
              <a:t>LoLiPoP</a:t>
            </a:r>
            <a:r>
              <a:rPr lang="de-DE" sz="2800" dirty="0"/>
              <a:t> IoT – Long Life Power </a:t>
            </a:r>
            <a:r>
              <a:rPr lang="de-DE" sz="2800" dirty="0" err="1"/>
              <a:t>Platforms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 err="1"/>
              <a:t>for</a:t>
            </a:r>
            <a:r>
              <a:rPr lang="de-DE" sz="2800" dirty="0"/>
              <a:t> Internet </a:t>
            </a:r>
            <a:r>
              <a:rPr lang="de-DE" sz="2800" dirty="0" err="1"/>
              <a:t>of</a:t>
            </a:r>
            <a:r>
              <a:rPr lang="de-DE" sz="2800" dirty="0"/>
              <a:t> Things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2CC131D-AEBE-2EEA-452F-7212B53459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146" y="1767194"/>
            <a:ext cx="9738953" cy="435067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2000" b="0" dirty="0"/>
              <a:t>-</a:t>
            </a:r>
            <a:r>
              <a:rPr lang="de-DE" sz="2000" b="0" dirty="0" err="1"/>
              <a:t>Significant</a:t>
            </a:r>
            <a:r>
              <a:rPr lang="de-DE" sz="2000" b="0" dirty="0"/>
              <a:t> </a:t>
            </a:r>
            <a:r>
              <a:rPr lang="de-DE" sz="2000" b="0" dirty="0" err="1"/>
              <a:t>project</a:t>
            </a:r>
            <a:r>
              <a:rPr lang="de-DE" sz="2000" b="0" dirty="0"/>
              <a:t> </a:t>
            </a:r>
            <a:r>
              <a:rPr lang="de-DE" sz="2000" b="0" dirty="0" err="1"/>
              <a:t>funded</a:t>
            </a:r>
            <a:r>
              <a:rPr lang="de-DE" sz="2000" b="0" dirty="0"/>
              <a:t> </a:t>
            </a:r>
            <a:r>
              <a:rPr lang="de-DE" sz="2000" b="0" dirty="0" err="1"/>
              <a:t>by</a:t>
            </a:r>
            <a:r>
              <a:rPr lang="de-DE" sz="2000" b="0" dirty="0"/>
              <a:t> </a:t>
            </a:r>
            <a:r>
              <a:rPr lang="de-DE" sz="2000" b="0" dirty="0" err="1"/>
              <a:t>the</a:t>
            </a:r>
            <a:r>
              <a:rPr lang="de-DE" sz="2000" b="0" dirty="0"/>
              <a:t> EU</a:t>
            </a:r>
          </a:p>
          <a:p>
            <a:pPr>
              <a:spcBef>
                <a:spcPts val="0"/>
              </a:spcBef>
            </a:pPr>
            <a:r>
              <a:rPr lang="de-DE" sz="2000" b="0" dirty="0"/>
              <a:t>-38 Partners </a:t>
            </a:r>
            <a:r>
              <a:rPr lang="de-DE" sz="2000" b="0" dirty="0" err="1"/>
              <a:t>from</a:t>
            </a:r>
            <a:r>
              <a:rPr lang="de-DE" sz="2000" b="0" dirty="0"/>
              <a:t> 10 countries (</a:t>
            </a:r>
            <a:r>
              <a:rPr lang="de-DE" sz="2000" b="0" dirty="0" err="1"/>
              <a:t>Ireland</a:t>
            </a:r>
            <a:r>
              <a:rPr lang="de-DE" sz="2000" b="0" dirty="0"/>
              <a:t>, Spain, </a:t>
            </a:r>
            <a:r>
              <a:rPr lang="de-DE" sz="2000" b="0" dirty="0" err="1"/>
              <a:t>Italy</a:t>
            </a:r>
            <a:r>
              <a:rPr lang="de-DE" sz="2000" b="0" dirty="0"/>
              <a:t>, Turkey, Germany, …)  </a:t>
            </a:r>
          </a:p>
          <a:p>
            <a:pPr>
              <a:spcBef>
                <a:spcPts val="0"/>
              </a:spcBef>
            </a:pPr>
            <a:r>
              <a:rPr lang="de-DE" sz="2000" b="0" dirty="0"/>
              <a:t>-German </a:t>
            </a:r>
            <a:r>
              <a:rPr lang="de-DE" sz="2000" b="0" dirty="0" err="1"/>
              <a:t>partners</a:t>
            </a:r>
            <a:r>
              <a:rPr lang="de-DE" sz="2000" b="0" dirty="0"/>
              <a:t>: Fraunhofer IIS, Infineon, </a:t>
            </a:r>
          </a:p>
          <a:p>
            <a:pPr>
              <a:spcBef>
                <a:spcPts val="0"/>
              </a:spcBef>
            </a:pPr>
            <a:r>
              <a:rPr lang="de-DE" sz="2000" dirty="0" err="1"/>
              <a:t>Nuremberg</a:t>
            </a:r>
            <a:r>
              <a:rPr lang="de-DE" sz="2000" dirty="0"/>
              <a:t> Institute </a:t>
            </a:r>
            <a:r>
              <a:rPr lang="de-DE" sz="2000" dirty="0" err="1"/>
              <a:t>of</a:t>
            </a:r>
            <a:r>
              <a:rPr lang="de-DE" sz="2000" dirty="0"/>
              <a:t> Technology</a:t>
            </a:r>
            <a:r>
              <a:rPr lang="de-DE" sz="2000" b="0" dirty="0"/>
              <a:t>, …</a:t>
            </a:r>
          </a:p>
          <a:p>
            <a:pPr>
              <a:spcBef>
                <a:spcPts val="0"/>
              </a:spcBef>
            </a:pPr>
            <a:endParaRPr lang="de-DE" sz="2000" dirty="0"/>
          </a:p>
          <a:p>
            <a:pPr>
              <a:spcBef>
                <a:spcPts val="0"/>
              </a:spcBef>
            </a:pPr>
            <a:r>
              <a:rPr lang="de-DE" sz="2000" dirty="0"/>
              <a:t>Goal: </a:t>
            </a:r>
          </a:p>
          <a:p>
            <a:pPr>
              <a:spcBef>
                <a:spcPts val="0"/>
              </a:spcBef>
            </a:pPr>
            <a:r>
              <a:rPr lang="de-DE" sz="1800" b="0" dirty="0"/>
              <a:t>-</a:t>
            </a:r>
            <a:r>
              <a:rPr lang="de-DE" sz="1800" b="0" dirty="0" err="1"/>
              <a:t>develop</a:t>
            </a:r>
            <a:r>
              <a:rPr lang="de-DE" sz="1800" b="0" dirty="0"/>
              <a:t> </a:t>
            </a:r>
            <a:r>
              <a:rPr lang="de-DE" sz="1800" b="0" dirty="0" err="1"/>
              <a:t>energy</a:t>
            </a:r>
            <a:r>
              <a:rPr lang="de-DE" sz="1800" b="0" dirty="0"/>
              <a:t> </a:t>
            </a:r>
            <a:r>
              <a:rPr lang="de-DE" sz="1800" b="0" dirty="0" err="1"/>
              <a:t>harvesting</a:t>
            </a:r>
            <a:r>
              <a:rPr lang="de-DE" sz="1800" b="0" dirty="0"/>
              <a:t> and </a:t>
            </a:r>
            <a:r>
              <a:rPr lang="de-DE" sz="1800" b="0" dirty="0" err="1"/>
              <a:t>micro</a:t>
            </a:r>
            <a:r>
              <a:rPr lang="de-DE" sz="1800" b="0" dirty="0"/>
              <a:t>-power </a:t>
            </a:r>
            <a:r>
              <a:rPr lang="de-DE" sz="1800" b="0" dirty="0" err="1"/>
              <a:t>management</a:t>
            </a:r>
            <a:r>
              <a:rPr lang="de-DE" sz="1800" b="0" dirty="0"/>
              <a:t> </a:t>
            </a:r>
            <a:r>
              <a:rPr lang="de-DE" sz="1800" b="0" dirty="0" err="1"/>
              <a:t>solutions</a:t>
            </a:r>
            <a:r>
              <a:rPr lang="de-DE" sz="1800" b="0" dirty="0"/>
              <a:t> </a:t>
            </a:r>
          </a:p>
          <a:p>
            <a:pPr>
              <a:spcBef>
                <a:spcPts val="0"/>
              </a:spcBef>
            </a:pPr>
            <a:r>
              <a:rPr lang="de-DE" sz="1800" b="0" dirty="0"/>
              <a:t>  </a:t>
            </a:r>
            <a:r>
              <a:rPr lang="de-DE" sz="1800" b="0" dirty="0" err="1"/>
              <a:t>for</a:t>
            </a:r>
            <a:r>
              <a:rPr lang="de-DE" sz="1800" b="0" dirty="0"/>
              <a:t> </a:t>
            </a:r>
            <a:r>
              <a:rPr lang="de-DE" sz="1800" b="0" dirty="0" err="1"/>
              <a:t>wireless</a:t>
            </a:r>
            <a:r>
              <a:rPr lang="de-DE" sz="1800" b="0" dirty="0"/>
              <a:t> IoT </a:t>
            </a:r>
            <a:r>
              <a:rPr lang="de-DE" sz="1800" b="0" dirty="0" err="1"/>
              <a:t>edge</a:t>
            </a:r>
            <a:r>
              <a:rPr lang="de-DE" sz="1800" b="0" dirty="0"/>
              <a:t> </a:t>
            </a:r>
            <a:r>
              <a:rPr lang="de-DE" sz="1800" b="0" dirty="0" err="1"/>
              <a:t>devices</a:t>
            </a:r>
            <a:r>
              <a:rPr lang="de-DE" sz="1800" b="0" dirty="0"/>
              <a:t> </a:t>
            </a:r>
          </a:p>
          <a:p>
            <a:r>
              <a:rPr lang="de-DE" sz="1800" b="0" dirty="0"/>
              <a:t>-&gt;</a:t>
            </a:r>
            <a:r>
              <a:rPr lang="en-US" sz="1800" b="0" dirty="0"/>
              <a:t> Wireless network of sensor nodes powered by energy harvesters</a:t>
            </a:r>
          </a:p>
          <a:p>
            <a:r>
              <a:rPr lang="de-DE" sz="1800" b="0" dirty="0"/>
              <a:t>       -&gt; </a:t>
            </a:r>
            <a:r>
              <a:rPr lang="de-DE" sz="1800" b="0" dirty="0" err="1"/>
              <a:t>reduce</a:t>
            </a:r>
            <a:r>
              <a:rPr lang="de-DE" sz="1800" b="0" dirty="0"/>
              <a:t> </a:t>
            </a:r>
            <a:r>
              <a:rPr lang="de-DE" sz="1800" b="0" dirty="0" err="1"/>
              <a:t>carbon</a:t>
            </a:r>
            <a:r>
              <a:rPr lang="de-DE" sz="1800" b="0" dirty="0"/>
              <a:t> </a:t>
            </a:r>
            <a:r>
              <a:rPr lang="de-DE" sz="1800" b="0" dirty="0" err="1"/>
              <a:t>emissions</a:t>
            </a:r>
            <a:r>
              <a:rPr lang="de-DE" sz="1800" b="0" dirty="0"/>
              <a:t>, </a:t>
            </a:r>
            <a:r>
              <a:rPr lang="de-DE" sz="1800" b="0" dirty="0" err="1"/>
              <a:t>integration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renewable</a:t>
            </a:r>
            <a:r>
              <a:rPr lang="de-DE" sz="1800" b="0" dirty="0"/>
              <a:t> </a:t>
            </a:r>
            <a:r>
              <a:rPr lang="de-DE" sz="1800" b="0" dirty="0" err="1"/>
              <a:t>energy</a:t>
            </a:r>
            <a:r>
              <a:rPr lang="de-DE" sz="1800" b="0" dirty="0"/>
              <a:t> </a:t>
            </a:r>
            <a:r>
              <a:rPr lang="de-DE" sz="1800" b="0" dirty="0" err="1"/>
              <a:t>sources</a:t>
            </a:r>
            <a:r>
              <a:rPr lang="de-DE" sz="1800" b="0" dirty="0"/>
              <a:t> </a:t>
            </a:r>
          </a:p>
          <a:p>
            <a:r>
              <a:rPr lang="de-DE" sz="1800" b="0" dirty="0"/>
              <a:t>           and </a:t>
            </a:r>
            <a:r>
              <a:rPr lang="de-DE" sz="1800" b="0" dirty="0" err="1"/>
              <a:t>increase</a:t>
            </a:r>
            <a:r>
              <a:rPr lang="de-DE" sz="1800" b="0" dirty="0"/>
              <a:t> </a:t>
            </a:r>
            <a:r>
              <a:rPr lang="de-DE" sz="1800" b="0" dirty="0" err="1"/>
              <a:t>energy</a:t>
            </a:r>
            <a:r>
              <a:rPr lang="de-DE" sz="1800" b="0" dirty="0"/>
              <a:t> </a:t>
            </a:r>
            <a:r>
              <a:rPr lang="de-DE" sz="1800" b="0" dirty="0" err="1"/>
              <a:t>independence</a:t>
            </a:r>
            <a:endParaRPr lang="de-DE" sz="1800" b="0" dirty="0"/>
          </a:p>
          <a:p>
            <a:endParaRPr lang="de-DE" sz="2400" b="0" dirty="0"/>
          </a:p>
          <a:p>
            <a:endParaRPr lang="de-DE" sz="2400" b="0" dirty="0"/>
          </a:p>
          <a:p>
            <a:endParaRPr lang="de-DE" sz="2400" b="0" dirty="0"/>
          </a:p>
          <a:p>
            <a:endParaRPr lang="de-DE" sz="2400" b="0" dirty="0"/>
          </a:p>
          <a:p>
            <a:endParaRPr lang="de-DE" sz="24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r>
              <a:rPr lang="en-US" dirty="0"/>
              <a:t> Ohm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B445D3-4A1F-44AB-A337-7FEC9C4D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563" y="855124"/>
            <a:ext cx="3495056" cy="739118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6542A7F-0173-4A52-969E-C76369AFACDC}"/>
              </a:ext>
            </a:extLst>
          </p:cNvPr>
          <p:cNvGrpSpPr/>
          <p:nvPr/>
        </p:nvGrpSpPr>
        <p:grpSpPr>
          <a:xfrm>
            <a:off x="9123817" y="2148517"/>
            <a:ext cx="2469775" cy="1803400"/>
            <a:chOff x="1264025" y="2001087"/>
            <a:chExt cx="3595503" cy="2342313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39805796-C769-438C-B762-430231AD1C7A}"/>
                </a:ext>
              </a:extLst>
            </p:cNvPr>
            <p:cNvGrpSpPr/>
            <p:nvPr/>
          </p:nvGrpSpPr>
          <p:grpSpPr>
            <a:xfrm>
              <a:off x="1264025" y="2870243"/>
              <a:ext cx="765943" cy="558757"/>
              <a:chOff x="1264024" y="2082296"/>
              <a:chExt cx="2250141" cy="1924928"/>
            </a:xfrm>
          </p:grpSpPr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07871206-41A1-42B9-8037-B59ACD61AAD0}"/>
                  </a:ext>
                </a:extLst>
              </p:cNvPr>
              <p:cNvGrpSpPr/>
              <p:nvPr/>
            </p:nvGrpSpPr>
            <p:grpSpPr>
              <a:xfrm>
                <a:off x="1264024" y="2617694"/>
                <a:ext cx="2250141" cy="1389530"/>
                <a:chOff x="1264024" y="2617694"/>
                <a:chExt cx="2250141" cy="1389530"/>
              </a:xfrm>
              <a:scene3d>
                <a:camera prst="isometricOffAxis1Top">
                  <a:rot lat="19200000" lon="17400000" rev="4800000"/>
                </a:camera>
                <a:lightRig rig="threePt" dir="t"/>
              </a:scene3d>
            </p:grpSpPr>
            <p:sp>
              <p:nvSpPr>
                <p:cNvPr id="59" name="Rechteck 58">
                  <a:extLst>
                    <a:ext uri="{FF2B5EF4-FFF2-40B4-BE49-F238E27FC236}">
                      <a16:creationId xmlns:a16="http://schemas.microsoft.com/office/drawing/2014/main" id="{250314A7-7127-4529-A58B-37597C57923B}"/>
                    </a:ext>
                  </a:extLst>
                </p:cNvPr>
                <p:cNvSpPr/>
                <p:nvPr/>
              </p:nvSpPr>
              <p:spPr>
                <a:xfrm>
                  <a:off x="1264024" y="2617694"/>
                  <a:ext cx="2250141" cy="138953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sp3d extrusionH="82550">
                  <a:extrusionClr>
                    <a:schemeClr val="bg2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60" name="Rechteck 59">
                  <a:extLst>
                    <a:ext uri="{FF2B5EF4-FFF2-40B4-BE49-F238E27FC236}">
                      <a16:creationId xmlns:a16="http://schemas.microsoft.com/office/drawing/2014/main" id="{B2F51D40-B9DE-4E73-A132-2802FD752E59}"/>
                    </a:ext>
                  </a:extLst>
                </p:cNvPr>
                <p:cNvSpPr/>
                <p:nvPr/>
              </p:nvSpPr>
              <p:spPr>
                <a:xfrm>
                  <a:off x="1695450" y="3543300"/>
                  <a:ext cx="504825" cy="2667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1" name="Rechteck 60">
                  <a:extLst>
                    <a:ext uri="{FF2B5EF4-FFF2-40B4-BE49-F238E27FC236}">
                      <a16:creationId xmlns:a16="http://schemas.microsoft.com/office/drawing/2014/main" id="{67414419-751A-46DC-9F4E-9DBB66FE78DC}"/>
                    </a:ext>
                  </a:extLst>
                </p:cNvPr>
                <p:cNvSpPr/>
                <p:nvPr/>
              </p:nvSpPr>
              <p:spPr>
                <a:xfrm>
                  <a:off x="2200275" y="2762250"/>
                  <a:ext cx="838200" cy="46672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55" name="Gruppieren 54">
                <a:extLst>
                  <a:ext uri="{FF2B5EF4-FFF2-40B4-BE49-F238E27FC236}">
                    <a16:creationId xmlns:a16="http://schemas.microsoft.com/office/drawing/2014/main" id="{FB671501-A295-4AFB-8209-061A2CCDBC10}"/>
                  </a:ext>
                </a:extLst>
              </p:cNvPr>
              <p:cNvGrpSpPr/>
              <p:nvPr/>
            </p:nvGrpSpPr>
            <p:grpSpPr>
              <a:xfrm>
                <a:off x="3057885" y="2082296"/>
                <a:ext cx="271309" cy="1146677"/>
                <a:chOff x="7912411" y="2691231"/>
                <a:chExt cx="427244" cy="1387009"/>
              </a:xfrm>
            </p:grpSpPr>
            <p:cxnSp>
              <p:nvCxnSpPr>
                <p:cNvPr id="56" name="Gerader Verbinder 55">
                  <a:extLst>
                    <a:ext uri="{FF2B5EF4-FFF2-40B4-BE49-F238E27FC236}">
                      <a16:creationId xmlns:a16="http://schemas.microsoft.com/office/drawing/2014/main" id="{FA9188DC-03D5-4518-A37B-947D8440815A}"/>
                    </a:ext>
                  </a:extLst>
                </p:cNvPr>
                <p:cNvCxnSpPr/>
                <p:nvPr/>
              </p:nvCxnSpPr>
              <p:spPr>
                <a:xfrm>
                  <a:off x="8115300" y="2762250"/>
                  <a:ext cx="0" cy="1244974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184D151A-670B-4B12-8A27-9E35991BD4FF}"/>
                    </a:ext>
                  </a:extLst>
                </p:cNvPr>
                <p:cNvSpPr/>
                <p:nvPr/>
              </p:nvSpPr>
              <p:spPr>
                <a:xfrm>
                  <a:off x="7960278" y="2691231"/>
                  <a:ext cx="295231" cy="19248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CD4F25D1-5A31-4639-A106-64C639951686}"/>
                    </a:ext>
                  </a:extLst>
                </p:cNvPr>
                <p:cNvSpPr/>
                <p:nvPr/>
              </p:nvSpPr>
              <p:spPr>
                <a:xfrm>
                  <a:off x="7912411" y="3917224"/>
                  <a:ext cx="427244" cy="16101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548D2C8C-A305-408B-A639-E74C65CBF6A3}"/>
                </a:ext>
              </a:extLst>
            </p:cNvPr>
            <p:cNvGrpSpPr/>
            <p:nvPr/>
          </p:nvGrpSpPr>
          <p:grpSpPr>
            <a:xfrm>
              <a:off x="2330825" y="2001087"/>
              <a:ext cx="765943" cy="558757"/>
              <a:chOff x="1264024" y="2082296"/>
              <a:chExt cx="2250141" cy="1924928"/>
            </a:xfrm>
          </p:grpSpPr>
          <p:grpSp>
            <p:nvGrpSpPr>
              <p:cNvPr id="46" name="Gruppieren 45">
                <a:extLst>
                  <a:ext uri="{FF2B5EF4-FFF2-40B4-BE49-F238E27FC236}">
                    <a16:creationId xmlns:a16="http://schemas.microsoft.com/office/drawing/2014/main" id="{74717E72-A38B-47F5-9D0F-DB07E05C843B}"/>
                  </a:ext>
                </a:extLst>
              </p:cNvPr>
              <p:cNvGrpSpPr/>
              <p:nvPr/>
            </p:nvGrpSpPr>
            <p:grpSpPr>
              <a:xfrm>
                <a:off x="1264024" y="2617694"/>
                <a:ext cx="2250141" cy="1389530"/>
                <a:chOff x="1264024" y="2617694"/>
                <a:chExt cx="2250141" cy="1389530"/>
              </a:xfrm>
              <a:scene3d>
                <a:camera prst="isometricOffAxis1Top">
                  <a:rot lat="19200000" lon="17400000" rev="4800000"/>
                </a:camera>
                <a:lightRig rig="threePt" dir="t"/>
              </a:scene3d>
            </p:grpSpPr>
            <p:sp>
              <p:nvSpPr>
                <p:cNvPr id="51" name="Rechteck 50">
                  <a:extLst>
                    <a:ext uri="{FF2B5EF4-FFF2-40B4-BE49-F238E27FC236}">
                      <a16:creationId xmlns:a16="http://schemas.microsoft.com/office/drawing/2014/main" id="{0DE5218A-1873-4F71-A10C-5C33C45487F2}"/>
                    </a:ext>
                  </a:extLst>
                </p:cNvPr>
                <p:cNvSpPr/>
                <p:nvPr/>
              </p:nvSpPr>
              <p:spPr>
                <a:xfrm>
                  <a:off x="1264024" y="2617694"/>
                  <a:ext cx="2250141" cy="138953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sp3d extrusionH="82550">
                  <a:extrusionClr>
                    <a:schemeClr val="bg2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52" name="Rechteck 51">
                  <a:extLst>
                    <a:ext uri="{FF2B5EF4-FFF2-40B4-BE49-F238E27FC236}">
                      <a16:creationId xmlns:a16="http://schemas.microsoft.com/office/drawing/2014/main" id="{906C1DAC-EFD2-4882-80E8-AE4EE365CCB8}"/>
                    </a:ext>
                  </a:extLst>
                </p:cNvPr>
                <p:cNvSpPr/>
                <p:nvPr/>
              </p:nvSpPr>
              <p:spPr>
                <a:xfrm>
                  <a:off x="1695450" y="3543300"/>
                  <a:ext cx="504825" cy="2667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" name="Rechteck 52">
                  <a:extLst>
                    <a:ext uri="{FF2B5EF4-FFF2-40B4-BE49-F238E27FC236}">
                      <a16:creationId xmlns:a16="http://schemas.microsoft.com/office/drawing/2014/main" id="{44F6349A-D5EC-4B64-AC25-8CEDC7134C8F}"/>
                    </a:ext>
                  </a:extLst>
                </p:cNvPr>
                <p:cNvSpPr/>
                <p:nvPr/>
              </p:nvSpPr>
              <p:spPr>
                <a:xfrm>
                  <a:off x="2200275" y="2762250"/>
                  <a:ext cx="838200" cy="46672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5995E0CB-0F2A-4441-84BC-2705CDE38BD4}"/>
                  </a:ext>
                </a:extLst>
              </p:cNvPr>
              <p:cNvGrpSpPr/>
              <p:nvPr/>
            </p:nvGrpSpPr>
            <p:grpSpPr>
              <a:xfrm>
                <a:off x="3057885" y="2082296"/>
                <a:ext cx="271309" cy="1146677"/>
                <a:chOff x="7912411" y="2691231"/>
                <a:chExt cx="427244" cy="1387009"/>
              </a:xfrm>
            </p:grpSpPr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ACA37E17-54CD-4B6F-BFB5-5757E1B6B90E}"/>
                    </a:ext>
                  </a:extLst>
                </p:cNvPr>
                <p:cNvCxnSpPr/>
                <p:nvPr/>
              </p:nvCxnSpPr>
              <p:spPr>
                <a:xfrm>
                  <a:off x="8115300" y="2762250"/>
                  <a:ext cx="0" cy="1244974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9022F453-8925-47E1-90D5-BF533F6D5755}"/>
                    </a:ext>
                  </a:extLst>
                </p:cNvPr>
                <p:cNvSpPr/>
                <p:nvPr/>
              </p:nvSpPr>
              <p:spPr>
                <a:xfrm>
                  <a:off x="7960278" y="2691231"/>
                  <a:ext cx="295231" cy="19248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0311A659-E01F-437E-9098-3E12E85CA09B}"/>
                    </a:ext>
                  </a:extLst>
                </p:cNvPr>
                <p:cNvSpPr/>
                <p:nvPr/>
              </p:nvSpPr>
              <p:spPr>
                <a:xfrm>
                  <a:off x="7912411" y="3917224"/>
                  <a:ext cx="427244" cy="16101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46C8906D-1889-416A-ACAA-0EA94FF704AB}"/>
                </a:ext>
              </a:extLst>
            </p:cNvPr>
            <p:cNvGrpSpPr/>
            <p:nvPr/>
          </p:nvGrpSpPr>
          <p:grpSpPr>
            <a:xfrm>
              <a:off x="2982310" y="2823154"/>
              <a:ext cx="765943" cy="558757"/>
              <a:chOff x="1264024" y="2082296"/>
              <a:chExt cx="2250141" cy="1924928"/>
            </a:xfrm>
          </p:grpSpPr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9BEB8D4E-5E35-4B5F-8513-E63D1E4CBB60}"/>
                  </a:ext>
                </a:extLst>
              </p:cNvPr>
              <p:cNvGrpSpPr/>
              <p:nvPr/>
            </p:nvGrpSpPr>
            <p:grpSpPr>
              <a:xfrm>
                <a:off x="1264024" y="2617694"/>
                <a:ext cx="2250141" cy="1389530"/>
                <a:chOff x="1264024" y="2617694"/>
                <a:chExt cx="2250141" cy="1389530"/>
              </a:xfrm>
              <a:scene3d>
                <a:camera prst="isometricOffAxis1Top">
                  <a:rot lat="19200000" lon="17400000" rev="4800000"/>
                </a:camera>
                <a:lightRig rig="threePt" dir="t"/>
              </a:scene3d>
            </p:grpSpPr>
            <p:sp>
              <p:nvSpPr>
                <p:cNvPr id="43" name="Rechteck 42">
                  <a:extLst>
                    <a:ext uri="{FF2B5EF4-FFF2-40B4-BE49-F238E27FC236}">
                      <a16:creationId xmlns:a16="http://schemas.microsoft.com/office/drawing/2014/main" id="{2F1530E7-D217-4878-8DE4-15A1868EBC04}"/>
                    </a:ext>
                  </a:extLst>
                </p:cNvPr>
                <p:cNvSpPr/>
                <p:nvPr/>
              </p:nvSpPr>
              <p:spPr>
                <a:xfrm>
                  <a:off x="1264024" y="2617694"/>
                  <a:ext cx="2250141" cy="138953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sp3d extrusionH="82550">
                  <a:extrusionClr>
                    <a:schemeClr val="bg2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44" name="Rechteck 43">
                  <a:extLst>
                    <a:ext uri="{FF2B5EF4-FFF2-40B4-BE49-F238E27FC236}">
                      <a16:creationId xmlns:a16="http://schemas.microsoft.com/office/drawing/2014/main" id="{FC6AFFC3-C755-457F-A3A5-75B9D558A91D}"/>
                    </a:ext>
                  </a:extLst>
                </p:cNvPr>
                <p:cNvSpPr/>
                <p:nvPr/>
              </p:nvSpPr>
              <p:spPr>
                <a:xfrm>
                  <a:off x="1695450" y="3543300"/>
                  <a:ext cx="504825" cy="2667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097F705A-249C-4BFD-9E4A-B90F96904BED}"/>
                    </a:ext>
                  </a:extLst>
                </p:cNvPr>
                <p:cNvSpPr/>
                <p:nvPr/>
              </p:nvSpPr>
              <p:spPr>
                <a:xfrm>
                  <a:off x="2200275" y="2762250"/>
                  <a:ext cx="838200" cy="46672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AC84FF71-7B45-4E86-BE88-6A1BBDF65CDC}"/>
                  </a:ext>
                </a:extLst>
              </p:cNvPr>
              <p:cNvGrpSpPr/>
              <p:nvPr/>
            </p:nvGrpSpPr>
            <p:grpSpPr>
              <a:xfrm>
                <a:off x="3057885" y="2082296"/>
                <a:ext cx="271309" cy="1146677"/>
                <a:chOff x="7912411" y="2691231"/>
                <a:chExt cx="427244" cy="1387009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9E927643-3444-459B-B82A-F47ACC1EE0A7}"/>
                    </a:ext>
                  </a:extLst>
                </p:cNvPr>
                <p:cNvCxnSpPr/>
                <p:nvPr/>
              </p:nvCxnSpPr>
              <p:spPr>
                <a:xfrm>
                  <a:off x="8115300" y="2762250"/>
                  <a:ext cx="0" cy="1244974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D3A6D2EB-12B8-4F70-86C3-2D403275C764}"/>
                    </a:ext>
                  </a:extLst>
                </p:cNvPr>
                <p:cNvSpPr/>
                <p:nvPr/>
              </p:nvSpPr>
              <p:spPr>
                <a:xfrm>
                  <a:off x="7960278" y="2691231"/>
                  <a:ext cx="295231" cy="19248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9F83DCBF-A0D3-45FC-9188-419DED834FA4}"/>
                    </a:ext>
                  </a:extLst>
                </p:cNvPr>
                <p:cNvSpPr/>
                <p:nvPr/>
              </p:nvSpPr>
              <p:spPr>
                <a:xfrm>
                  <a:off x="7912411" y="3917224"/>
                  <a:ext cx="427244" cy="16101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0E261C30-1A23-4E0F-B0A7-AECA44764F7E}"/>
                </a:ext>
              </a:extLst>
            </p:cNvPr>
            <p:cNvGrpSpPr/>
            <p:nvPr/>
          </p:nvGrpSpPr>
          <p:grpSpPr>
            <a:xfrm>
              <a:off x="2026240" y="3784643"/>
              <a:ext cx="765943" cy="558757"/>
              <a:chOff x="1264024" y="2082296"/>
              <a:chExt cx="2250141" cy="1924928"/>
            </a:xfrm>
          </p:grpSpPr>
          <p:grpSp>
            <p:nvGrpSpPr>
              <p:cNvPr id="30" name="Gruppieren 29">
                <a:extLst>
                  <a:ext uri="{FF2B5EF4-FFF2-40B4-BE49-F238E27FC236}">
                    <a16:creationId xmlns:a16="http://schemas.microsoft.com/office/drawing/2014/main" id="{6737FD1C-988D-4C1D-A8CA-31B0AA1A68FA}"/>
                  </a:ext>
                </a:extLst>
              </p:cNvPr>
              <p:cNvGrpSpPr/>
              <p:nvPr/>
            </p:nvGrpSpPr>
            <p:grpSpPr>
              <a:xfrm>
                <a:off x="1264024" y="2617694"/>
                <a:ext cx="2250141" cy="1389530"/>
                <a:chOff x="1264024" y="2617694"/>
                <a:chExt cx="2250141" cy="1389530"/>
              </a:xfrm>
              <a:scene3d>
                <a:camera prst="isometricOffAxis1Top">
                  <a:rot lat="19200000" lon="17400000" rev="4800000"/>
                </a:camera>
                <a:lightRig rig="threePt" dir="t"/>
              </a:scene3d>
            </p:grpSpPr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25A6DAF8-7846-47E6-BD97-C1625FD95DEC}"/>
                    </a:ext>
                  </a:extLst>
                </p:cNvPr>
                <p:cNvSpPr/>
                <p:nvPr/>
              </p:nvSpPr>
              <p:spPr>
                <a:xfrm>
                  <a:off x="1264024" y="2617694"/>
                  <a:ext cx="2250141" cy="138953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sp3d extrusionH="82550">
                  <a:extrusionClr>
                    <a:schemeClr val="bg2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36" name="Rechteck 35">
                  <a:extLst>
                    <a:ext uri="{FF2B5EF4-FFF2-40B4-BE49-F238E27FC236}">
                      <a16:creationId xmlns:a16="http://schemas.microsoft.com/office/drawing/2014/main" id="{88859B69-9424-431A-A631-7D4808F750E2}"/>
                    </a:ext>
                  </a:extLst>
                </p:cNvPr>
                <p:cNvSpPr/>
                <p:nvPr/>
              </p:nvSpPr>
              <p:spPr>
                <a:xfrm>
                  <a:off x="1695450" y="3543300"/>
                  <a:ext cx="504825" cy="2667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7" name="Rechteck 36">
                  <a:extLst>
                    <a:ext uri="{FF2B5EF4-FFF2-40B4-BE49-F238E27FC236}">
                      <a16:creationId xmlns:a16="http://schemas.microsoft.com/office/drawing/2014/main" id="{0CEA38B6-BDAD-4ACC-8CD5-2A6F680C1835}"/>
                    </a:ext>
                  </a:extLst>
                </p:cNvPr>
                <p:cNvSpPr/>
                <p:nvPr/>
              </p:nvSpPr>
              <p:spPr>
                <a:xfrm>
                  <a:off x="2200275" y="2762250"/>
                  <a:ext cx="838200" cy="46672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423EF3D4-3EBB-4823-851E-87489BAA63B6}"/>
                  </a:ext>
                </a:extLst>
              </p:cNvPr>
              <p:cNvGrpSpPr/>
              <p:nvPr/>
            </p:nvGrpSpPr>
            <p:grpSpPr>
              <a:xfrm>
                <a:off x="3057885" y="2082296"/>
                <a:ext cx="271309" cy="1146677"/>
                <a:chOff x="7912411" y="2691231"/>
                <a:chExt cx="427244" cy="1387009"/>
              </a:xfrm>
            </p:grpSpPr>
            <p:cxnSp>
              <p:nvCxnSpPr>
                <p:cNvPr id="32" name="Gerader Verbinder 31">
                  <a:extLst>
                    <a:ext uri="{FF2B5EF4-FFF2-40B4-BE49-F238E27FC236}">
                      <a16:creationId xmlns:a16="http://schemas.microsoft.com/office/drawing/2014/main" id="{F0B18926-60C1-4C85-B5FD-B0209B5C4BBF}"/>
                    </a:ext>
                  </a:extLst>
                </p:cNvPr>
                <p:cNvCxnSpPr/>
                <p:nvPr/>
              </p:nvCxnSpPr>
              <p:spPr>
                <a:xfrm>
                  <a:off x="8115300" y="2762250"/>
                  <a:ext cx="0" cy="1244974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Ellipse 32">
                  <a:extLst>
                    <a:ext uri="{FF2B5EF4-FFF2-40B4-BE49-F238E27FC236}">
                      <a16:creationId xmlns:a16="http://schemas.microsoft.com/office/drawing/2014/main" id="{BE34D606-D696-42F1-980A-2644C76121A1}"/>
                    </a:ext>
                  </a:extLst>
                </p:cNvPr>
                <p:cNvSpPr/>
                <p:nvPr/>
              </p:nvSpPr>
              <p:spPr>
                <a:xfrm>
                  <a:off x="7960278" y="2691231"/>
                  <a:ext cx="295231" cy="19248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E056951D-0983-4F14-9214-69F7AE40173A}"/>
                    </a:ext>
                  </a:extLst>
                </p:cNvPr>
                <p:cNvSpPr/>
                <p:nvPr/>
              </p:nvSpPr>
              <p:spPr>
                <a:xfrm>
                  <a:off x="7912411" y="3917224"/>
                  <a:ext cx="427244" cy="16101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4C748C1-8D2E-45B8-A3A9-13734D91A53A}"/>
                </a:ext>
              </a:extLst>
            </p:cNvPr>
            <p:cNvGrpSpPr/>
            <p:nvPr/>
          </p:nvGrpSpPr>
          <p:grpSpPr>
            <a:xfrm>
              <a:off x="4093585" y="3250351"/>
              <a:ext cx="765943" cy="558757"/>
              <a:chOff x="1264024" y="2082296"/>
              <a:chExt cx="2250141" cy="1924928"/>
            </a:xfrm>
          </p:grpSpPr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5C4BF6F9-8210-459F-9B71-958894298EFA}"/>
                  </a:ext>
                </a:extLst>
              </p:cNvPr>
              <p:cNvGrpSpPr/>
              <p:nvPr/>
            </p:nvGrpSpPr>
            <p:grpSpPr>
              <a:xfrm>
                <a:off x="1264024" y="2617694"/>
                <a:ext cx="2250141" cy="1389530"/>
                <a:chOff x="1264024" y="2617694"/>
                <a:chExt cx="2250141" cy="1389530"/>
              </a:xfrm>
              <a:scene3d>
                <a:camera prst="isometricOffAxis1Top">
                  <a:rot lat="19200000" lon="17400000" rev="4800000"/>
                </a:camera>
                <a:lightRig rig="threePt" dir="t"/>
              </a:scene3d>
            </p:grpSpPr>
            <p:sp>
              <p:nvSpPr>
                <p:cNvPr id="27" name="Rechteck 26">
                  <a:extLst>
                    <a:ext uri="{FF2B5EF4-FFF2-40B4-BE49-F238E27FC236}">
                      <a16:creationId xmlns:a16="http://schemas.microsoft.com/office/drawing/2014/main" id="{2380B70C-C162-418B-9D60-897993B26B22}"/>
                    </a:ext>
                  </a:extLst>
                </p:cNvPr>
                <p:cNvSpPr/>
                <p:nvPr/>
              </p:nvSpPr>
              <p:spPr>
                <a:xfrm>
                  <a:off x="1264024" y="2617694"/>
                  <a:ext cx="2250141" cy="138953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sp3d extrusionH="82550">
                  <a:extrusionClr>
                    <a:schemeClr val="bg2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CC219F7C-607B-41AE-A633-68DB2A14BF08}"/>
                    </a:ext>
                  </a:extLst>
                </p:cNvPr>
                <p:cNvSpPr/>
                <p:nvPr/>
              </p:nvSpPr>
              <p:spPr>
                <a:xfrm>
                  <a:off x="1695450" y="3543300"/>
                  <a:ext cx="504825" cy="2667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82E86070-04D1-4995-9194-E3B10EC59E5F}"/>
                    </a:ext>
                  </a:extLst>
                </p:cNvPr>
                <p:cNvSpPr/>
                <p:nvPr/>
              </p:nvSpPr>
              <p:spPr>
                <a:xfrm>
                  <a:off x="2200275" y="2762250"/>
                  <a:ext cx="838200" cy="46672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sp3d z="25400" extrusionH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4B6549CA-E0B2-4088-AF99-49F419635313}"/>
                  </a:ext>
                </a:extLst>
              </p:cNvPr>
              <p:cNvGrpSpPr/>
              <p:nvPr/>
            </p:nvGrpSpPr>
            <p:grpSpPr>
              <a:xfrm>
                <a:off x="3057885" y="2082296"/>
                <a:ext cx="271309" cy="1146677"/>
                <a:chOff x="7912411" y="2691231"/>
                <a:chExt cx="427244" cy="1387009"/>
              </a:xfrm>
            </p:grpSpPr>
            <p:cxnSp>
              <p:nvCxnSpPr>
                <p:cNvPr id="24" name="Gerader Verbinder 23">
                  <a:extLst>
                    <a:ext uri="{FF2B5EF4-FFF2-40B4-BE49-F238E27FC236}">
                      <a16:creationId xmlns:a16="http://schemas.microsoft.com/office/drawing/2014/main" id="{68B441C0-E629-41E8-B9F4-B2D0F9C83D65}"/>
                    </a:ext>
                  </a:extLst>
                </p:cNvPr>
                <p:cNvCxnSpPr/>
                <p:nvPr/>
              </p:nvCxnSpPr>
              <p:spPr>
                <a:xfrm>
                  <a:off x="8115300" y="2762250"/>
                  <a:ext cx="0" cy="1244974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Ellipse 24">
                  <a:extLst>
                    <a:ext uri="{FF2B5EF4-FFF2-40B4-BE49-F238E27FC236}">
                      <a16:creationId xmlns:a16="http://schemas.microsoft.com/office/drawing/2014/main" id="{C36B018B-AA98-4EC7-A404-A476E03AD52B}"/>
                    </a:ext>
                  </a:extLst>
                </p:cNvPr>
                <p:cNvSpPr/>
                <p:nvPr/>
              </p:nvSpPr>
              <p:spPr>
                <a:xfrm>
                  <a:off x="7960278" y="2691231"/>
                  <a:ext cx="295231" cy="19248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019052E1-9B91-4933-8CFB-1733767E6EC5}"/>
                    </a:ext>
                  </a:extLst>
                </p:cNvPr>
                <p:cNvSpPr/>
                <p:nvPr/>
              </p:nvSpPr>
              <p:spPr>
                <a:xfrm>
                  <a:off x="7912411" y="3917224"/>
                  <a:ext cx="427244" cy="16101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E89DEF14-4C3F-4A44-9BB6-A096D3EFBD06}"/>
                </a:ext>
              </a:extLst>
            </p:cNvPr>
            <p:cNvCxnSpPr/>
            <p:nvPr/>
          </p:nvCxnSpPr>
          <p:spPr>
            <a:xfrm flipH="1">
              <a:off x="1967004" y="2559844"/>
              <a:ext cx="520594" cy="507772"/>
            </a:xfrm>
            <a:prstGeom prst="straightConnector1">
              <a:avLst/>
            </a:prstGeom>
            <a:ln w="127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2F3AC149-8BE9-4455-B42E-916E0ED693DD}"/>
                </a:ext>
              </a:extLst>
            </p:cNvPr>
            <p:cNvCxnSpPr>
              <a:cxnSpLocks/>
            </p:cNvCxnSpPr>
            <p:nvPr/>
          </p:nvCxnSpPr>
          <p:spPr>
            <a:xfrm>
              <a:off x="2820386" y="2515319"/>
              <a:ext cx="369162" cy="552297"/>
            </a:xfrm>
            <a:prstGeom prst="straightConnector1">
              <a:avLst/>
            </a:prstGeom>
            <a:ln w="127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684CB01F-7300-4D21-A963-8CDDE8CC72FF}"/>
                </a:ext>
              </a:extLst>
            </p:cNvPr>
            <p:cNvCxnSpPr>
              <a:cxnSpLocks/>
            </p:cNvCxnSpPr>
            <p:nvPr/>
          </p:nvCxnSpPr>
          <p:spPr>
            <a:xfrm>
              <a:off x="1813560" y="3371751"/>
              <a:ext cx="400382" cy="663021"/>
            </a:xfrm>
            <a:prstGeom prst="straightConnector1">
              <a:avLst/>
            </a:prstGeom>
            <a:ln w="127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663BC999-001A-4DC9-AC44-353A38384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0878" y="3381911"/>
              <a:ext cx="534403" cy="623834"/>
            </a:xfrm>
            <a:prstGeom prst="straightConnector1">
              <a:avLst/>
            </a:prstGeom>
            <a:ln w="127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1FE73F0E-D8CE-4EB8-B9C0-E2DA8B87E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6038" y="3751859"/>
              <a:ext cx="1137482" cy="346315"/>
            </a:xfrm>
            <a:prstGeom prst="straightConnector1">
              <a:avLst/>
            </a:prstGeom>
            <a:ln w="127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6096F0E3-91F9-4E7E-BE0E-3FB752D2BD69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48" y="3333043"/>
              <a:ext cx="670494" cy="211519"/>
            </a:xfrm>
            <a:prstGeom prst="straightConnector1">
              <a:avLst/>
            </a:prstGeom>
            <a:ln w="127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91E3E6BF-91EC-4964-9E07-4CD39A56EB7F}"/>
                </a:ext>
              </a:extLst>
            </p:cNvPr>
            <p:cNvCxnSpPr>
              <a:cxnSpLocks/>
            </p:cNvCxnSpPr>
            <p:nvPr/>
          </p:nvCxnSpPr>
          <p:spPr>
            <a:xfrm>
              <a:off x="3023958" y="2458026"/>
              <a:ext cx="1492663" cy="989698"/>
            </a:xfrm>
            <a:prstGeom prst="straightConnector1">
              <a:avLst/>
            </a:prstGeom>
            <a:ln w="127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9CCB0687-44B4-4862-A0D8-C99841603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4404" y="2611816"/>
              <a:ext cx="259364" cy="1364745"/>
            </a:xfrm>
            <a:prstGeom prst="straightConnector1">
              <a:avLst/>
            </a:prstGeom>
            <a:ln w="127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7EF6FA4F-A6E6-400F-A00A-EC1410CCEC83}"/>
              </a:ext>
            </a:extLst>
          </p:cNvPr>
          <p:cNvGrpSpPr/>
          <p:nvPr/>
        </p:nvGrpSpPr>
        <p:grpSpPr>
          <a:xfrm>
            <a:off x="10058314" y="4712542"/>
            <a:ext cx="1299264" cy="811313"/>
            <a:chOff x="1381125" y="2179718"/>
            <a:chExt cx="2695575" cy="2068432"/>
          </a:xfrm>
        </p:grpSpPr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012BC3F6-353D-464A-B4CD-3B334C133845}"/>
                </a:ext>
              </a:extLst>
            </p:cNvPr>
            <p:cNvSpPr/>
            <p:nvPr/>
          </p:nvSpPr>
          <p:spPr>
            <a:xfrm>
              <a:off x="1381125" y="2771775"/>
              <a:ext cx="2695575" cy="147637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scene3d>
              <a:camera prst="perspectiveRelaxedModerately">
                <a:rot lat="18000000" lon="0" rev="0"/>
              </a:camera>
              <a:lightRig rig="threePt" dir="t"/>
            </a:scene3d>
            <a:sp3d extrusionH="82550">
              <a:bevelT w="114300" h="146050"/>
              <a:bevelB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142F344B-55D4-456F-B895-C00EFA8576FB}"/>
                </a:ext>
              </a:extLst>
            </p:cNvPr>
            <p:cNvGrpSpPr/>
            <p:nvPr/>
          </p:nvGrpSpPr>
          <p:grpSpPr>
            <a:xfrm>
              <a:off x="2689493" y="2179718"/>
              <a:ext cx="102870" cy="1283970"/>
              <a:chOff x="8431530" y="2228850"/>
              <a:chExt cx="102870" cy="128397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50AD5A7E-50D1-4F2F-A332-EBF85A99FE87}"/>
                  </a:ext>
                </a:extLst>
              </p:cNvPr>
              <p:cNvSpPr/>
              <p:nvPr/>
            </p:nvSpPr>
            <p:spPr>
              <a:xfrm>
                <a:off x="8458200" y="2228850"/>
                <a:ext cx="57150" cy="971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A578EDC5-4FDD-4884-AB66-A8413959D0AD}"/>
                  </a:ext>
                </a:extLst>
              </p:cNvPr>
              <p:cNvSpPr/>
              <p:nvPr/>
            </p:nvSpPr>
            <p:spPr>
              <a:xfrm>
                <a:off x="8431530" y="2686051"/>
                <a:ext cx="102870" cy="8267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DCB2161F-9B3F-4C15-A993-6F99FF6063FB}"/>
                </a:ext>
              </a:extLst>
            </p:cNvPr>
            <p:cNvGrpSpPr/>
            <p:nvPr/>
          </p:nvGrpSpPr>
          <p:grpSpPr>
            <a:xfrm rot="1226479">
              <a:off x="3657601" y="2202180"/>
              <a:ext cx="102870" cy="1283970"/>
              <a:chOff x="8431530" y="2228850"/>
              <a:chExt cx="102870" cy="128397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464C7151-095F-4E54-B2BB-789430869542}"/>
                  </a:ext>
                </a:extLst>
              </p:cNvPr>
              <p:cNvSpPr/>
              <p:nvPr/>
            </p:nvSpPr>
            <p:spPr>
              <a:xfrm>
                <a:off x="8458200" y="2228850"/>
                <a:ext cx="57150" cy="97155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FEB5FDC1-EFF8-4929-AA36-1D770398DB3A}"/>
                  </a:ext>
                </a:extLst>
              </p:cNvPr>
              <p:cNvSpPr/>
              <p:nvPr/>
            </p:nvSpPr>
            <p:spPr>
              <a:xfrm>
                <a:off x="8431530" y="2686051"/>
                <a:ext cx="102870" cy="8267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E8A3DDC6-2CFD-43B8-AC72-C8A9A7444E53}"/>
                </a:ext>
              </a:extLst>
            </p:cNvPr>
            <p:cNvGrpSpPr/>
            <p:nvPr/>
          </p:nvGrpSpPr>
          <p:grpSpPr>
            <a:xfrm rot="20400244">
              <a:off x="1725929" y="2200831"/>
              <a:ext cx="102870" cy="1283970"/>
              <a:chOff x="8431530" y="2228850"/>
              <a:chExt cx="102870" cy="128397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7AD4D216-9567-475D-AF1D-4FA3AB716EDA}"/>
                  </a:ext>
                </a:extLst>
              </p:cNvPr>
              <p:cNvSpPr/>
              <p:nvPr/>
            </p:nvSpPr>
            <p:spPr>
              <a:xfrm>
                <a:off x="8458200" y="2228850"/>
                <a:ext cx="57150" cy="971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07551391-CCDE-4D79-B019-577D46A63E51}"/>
                  </a:ext>
                </a:extLst>
              </p:cNvPr>
              <p:cNvSpPr/>
              <p:nvPr/>
            </p:nvSpPr>
            <p:spPr>
              <a:xfrm>
                <a:off x="8431530" y="2686051"/>
                <a:ext cx="102870" cy="8267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4267A8E3-9509-4E7D-BF87-FBBF7D499027}"/>
              </a:ext>
            </a:extLst>
          </p:cNvPr>
          <p:cNvSpPr txBox="1"/>
          <p:nvPr/>
        </p:nvSpPr>
        <p:spPr>
          <a:xfrm>
            <a:off x="9999807" y="5644312"/>
            <a:ext cx="1357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Gateway </a:t>
            </a:r>
            <a:r>
              <a:rPr lang="de-DE" sz="1400" dirty="0" err="1"/>
              <a:t>node</a:t>
            </a:r>
            <a:endParaRPr lang="de-DE" sz="1400" dirty="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542788CD-BB07-422A-886E-00139E1D00E0}"/>
              </a:ext>
            </a:extLst>
          </p:cNvPr>
          <p:cNvSpPr/>
          <p:nvPr/>
        </p:nvSpPr>
        <p:spPr>
          <a:xfrm>
            <a:off x="8832765" y="2120107"/>
            <a:ext cx="3025654" cy="206954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sz="2400" dirty="0"/>
          </a:p>
        </p:txBody>
      </p: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2DA1995E-C8FB-4D4B-BF16-9D0D90FB75AE}"/>
              </a:ext>
            </a:extLst>
          </p:cNvPr>
          <p:cNvCxnSpPr>
            <a:cxnSpLocks/>
          </p:cNvCxnSpPr>
          <p:nvPr/>
        </p:nvCxnSpPr>
        <p:spPr>
          <a:xfrm>
            <a:off x="10523033" y="4189652"/>
            <a:ext cx="24663" cy="755116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1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1F2F7-E088-B7FB-B926-13AF5C2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81" y="616573"/>
            <a:ext cx="11471638" cy="1013897"/>
          </a:xfrm>
        </p:spPr>
        <p:txBody>
          <a:bodyPr/>
          <a:lstStyle/>
          <a:p>
            <a:r>
              <a:rPr lang="de-DE" sz="2800" dirty="0" err="1"/>
              <a:t>LoLiPoP</a:t>
            </a:r>
            <a:r>
              <a:rPr lang="de-DE" sz="2800" dirty="0"/>
              <a:t> IoT – Long Life Power </a:t>
            </a:r>
            <a:r>
              <a:rPr lang="de-DE" sz="2800" dirty="0" err="1"/>
              <a:t>Platforms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 err="1"/>
              <a:t>for</a:t>
            </a:r>
            <a:r>
              <a:rPr lang="de-DE" sz="2800" dirty="0"/>
              <a:t> Internet </a:t>
            </a:r>
            <a:r>
              <a:rPr lang="de-DE" sz="2800" dirty="0" err="1"/>
              <a:t>of</a:t>
            </a:r>
            <a:r>
              <a:rPr lang="de-DE" sz="2800" dirty="0"/>
              <a:t> Things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2CC131D-AEBE-2EEA-452F-7212B53459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304" y="3047518"/>
            <a:ext cx="1890142" cy="434110"/>
          </a:xfrm>
        </p:spPr>
        <p:txBody>
          <a:bodyPr/>
          <a:lstStyle/>
          <a:p>
            <a:r>
              <a:rPr lang="de-DE" sz="1600" u="sng" dirty="0"/>
              <a:t>Solar </a:t>
            </a:r>
            <a:r>
              <a:rPr lang="de-DE" sz="1600" u="sng" dirty="0" err="1"/>
              <a:t>cells</a:t>
            </a:r>
            <a:endParaRPr lang="de-DE" sz="1600" u="sng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r>
              <a:rPr lang="en-US" dirty="0"/>
              <a:t> Ohm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B445D3-4A1F-44AB-A337-7FEC9C4D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563" y="855124"/>
            <a:ext cx="3495056" cy="7391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F10805-5A96-4274-9724-06418EE53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04" y="3399248"/>
            <a:ext cx="1822483" cy="186414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E451E88-B57D-41A4-AE45-36989C8DFB40}"/>
              </a:ext>
            </a:extLst>
          </p:cNvPr>
          <p:cNvSpPr txBox="1"/>
          <p:nvPr/>
        </p:nvSpPr>
        <p:spPr>
          <a:xfrm>
            <a:off x="2622234" y="2814473"/>
            <a:ext cx="2301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u="sng" dirty="0" err="1"/>
              <a:t>Thermoelectric</a:t>
            </a:r>
            <a:r>
              <a:rPr lang="de-DE" sz="1600" b="1" u="sng" dirty="0"/>
              <a:t> </a:t>
            </a:r>
            <a:r>
              <a:rPr lang="de-DE" sz="1600" b="1" u="sng" dirty="0" err="1"/>
              <a:t>generators</a:t>
            </a:r>
            <a:r>
              <a:rPr lang="de-DE" sz="1600" b="1" u="sng" dirty="0"/>
              <a:t> (TEG)</a:t>
            </a:r>
            <a:endParaRPr lang="de-DE" sz="1600" b="1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40D36CC-12F4-4321-A699-349B8D847711}"/>
              </a:ext>
            </a:extLst>
          </p:cNvPr>
          <p:cNvGrpSpPr/>
          <p:nvPr/>
        </p:nvGrpSpPr>
        <p:grpSpPr>
          <a:xfrm>
            <a:off x="2622234" y="3414766"/>
            <a:ext cx="2218622" cy="2545453"/>
            <a:chOff x="7706218" y="3514914"/>
            <a:chExt cx="2218622" cy="2545453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EB5CA837-CD0E-4D7C-BFE2-9A3A4E9F8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5623" y="3514914"/>
              <a:ext cx="1941469" cy="1991455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0AE89D8-6376-43C9-B637-276EB02BFA66}"/>
                </a:ext>
              </a:extLst>
            </p:cNvPr>
            <p:cNvSpPr txBox="1"/>
            <p:nvPr/>
          </p:nvSpPr>
          <p:spPr>
            <a:xfrm>
              <a:off x="7706218" y="5506369"/>
              <a:ext cx="22186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ea typeface="Cambria Math" panose="02040503050406030204" pitchFamily="18" charset="0"/>
                </a:rPr>
                <a:t>https://www.iis.fraunhofer.de/de/ff/lv/iot-system/anwproj/energie-fuer-industrie.html</a:t>
              </a: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CDC00758-3EEA-45A3-A9C9-14C6AE4C9684}"/>
              </a:ext>
            </a:extLst>
          </p:cNvPr>
          <p:cNvSpPr txBox="1"/>
          <p:nvPr/>
        </p:nvSpPr>
        <p:spPr>
          <a:xfrm>
            <a:off x="357188" y="1903870"/>
            <a:ext cx="10050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0" dirty="0"/>
              <a:t>-&gt;</a:t>
            </a:r>
            <a:r>
              <a:rPr lang="en-US" sz="2400" b="0" dirty="0"/>
              <a:t> Power supplied by </a:t>
            </a:r>
            <a:r>
              <a:rPr lang="en-US" sz="2400" dirty="0"/>
              <a:t>d</a:t>
            </a:r>
            <a:r>
              <a:rPr lang="en-US" sz="2400" b="0" dirty="0"/>
              <a:t>ifferent kinds of energy harvesters </a:t>
            </a:r>
            <a:endParaRPr lang="de-DE" sz="2400" b="0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EA26442B-A288-4989-BC2A-EF2673A04C47}"/>
              </a:ext>
            </a:extLst>
          </p:cNvPr>
          <p:cNvSpPr txBox="1">
            <a:spLocks/>
          </p:cNvSpPr>
          <p:nvPr/>
        </p:nvSpPr>
        <p:spPr>
          <a:xfrm>
            <a:off x="5614789" y="2814473"/>
            <a:ext cx="2301382" cy="5500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304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8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6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4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3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600" u="sng" dirty="0"/>
              <a:t>Variable </a:t>
            </a:r>
            <a:r>
              <a:rPr lang="de-DE" sz="1600" u="sng" dirty="0" err="1"/>
              <a:t>reluctance</a:t>
            </a:r>
            <a:r>
              <a:rPr lang="de-DE" sz="1600" u="sng" dirty="0"/>
              <a:t> </a:t>
            </a:r>
            <a:r>
              <a:rPr lang="de-DE" sz="1600" u="sng" dirty="0" err="1"/>
              <a:t>energy</a:t>
            </a:r>
            <a:r>
              <a:rPr lang="de-DE" sz="1600" u="sng" dirty="0"/>
              <a:t> </a:t>
            </a:r>
            <a:r>
              <a:rPr lang="de-DE" sz="1600" u="sng" dirty="0" err="1"/>
              <a:t>harvester</a:t>
            </a:r>
            <a:endParaRPr lang="de-DE" sz="1600" u="sng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F86EA3E-CBD6-46F4-8A71-A3AC05E4D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07" y="3364565"/>
            <a:ext cx="2716339" cy="217352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8ED0574-4F95-4A6B-98D9-B4DEC8685FEE}"/>
              </a:ext>
            </a:extLst>
          </p:cNvPr>
          <p:cNvSpPr txBox="1"/>
          <p:nvPr/>
        </p:nvSpPr>
        <p:spPr>
          <a:xfrm>
            <a:off x="5550107" y="5466519"/>
            <a:ext cx="2525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Enhanced variable reluctance energy harvesting for self-powered monitoring - ScienceDirect</a:t>
            </a:r>
            <a:endParaRPr lang="de-DE" sz="1000" dirty="0">
              <a:ea typeface="Cambria Math" panose="02040503050406030204" pitchFamily="18" charset="0"/>
            </a:endParaRP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B2C2799B-29F4-4B71-8A80-F660EF0F91A1}"/>
              </a:ext>
            </a:extLst>
          </p:cNvPr>
          <p:cNvSpPr txBox="1">
            <a:spLocks/>
          </p:cNvSpPr>
          <p:nvPr/>
        </p:nvSpPr>
        <p:spPr>
          <a:xfrm>
            <a:off x="8461755" y="2855577"/>
            <a:ext cx="2077212" cy="3513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304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8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6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4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3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600" u="sng" dirty="0"/>
              <a:t>Vibration </a:t>
            </a:r>
            <a:r>
              <a:rPr lang="de-DE" sz="1600" u="sng" dirty="0" err="1"/>
              <a:t>energy</a:t>
            </a:r>
            <a:r>
              <a:rPr lang="de-DE" sz="1600" u="sng" dirty="0"/>
              <a:t> </a:t>
            </a:r>
            <a:r>
              <a:rPr lang="de-DE" sz="1600" u="sng" dirty="0" err="1"/>
              <a:t>harvester</a:t>
            </a:r>
            <a:endParaRPr lang="de-DE" sz="1600" u="sng" dirty="0"/>
          </a:p>
          <a:p>
            <a:endParaRPr lang="de-DE" sz="1800" b="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AC85838-0E62-414A-B9D2-60BCC37E6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5319" y="3515376"/>
            <a:ext cx="1702742" cy="182471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12776FC-5B3B-4814-BFFE-786307F00733}"/>
              </a:ext>
            </a:extLst>
          </p:cNvPr>
          <p:cNvSpPr txBox="1"/>
          <p:nvPr/>
        </p:nvSpPr>
        <p:spPr>
          <a:xfrm>
            <a:off x="8461755" y="5300013"/>
            <a:ext cx="1941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ea typeface="Cambria Math" panose="02040503050406030204" pitchFamily="18" charset="0"/>
              </a:rPr>
              <a:t>https://www.insgmbh.de/produkte</a:t>
            </a:r>
          </a:p>
        </p:txBody>
      </p:sp>
    </p:spTree>
    <p:extLst>
      <p:ext uri="{BB962C8B-B14F-4D97-AF65-F5344CB8AC3E}">
        <p14:creationId xmlns:p14="http://schemas.microsoft.com/office/powerpoint/2010/main" val="379217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1F2F7-E088-B7FB-B926-13AF5C2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81" y="616573"/>
            <a:ext cx="11471638" cy="1013897"/>
          </a:xfrm>
        </p:spPr>
        <p:txBody>
          <a:bodyPr/>
          <a:lstStyle/>
          <a:p>
            <a:r>
              <a:rPr lang="de-DE" sz="2800" dirty="0" err="1"/>
              <a:t>LoLiPoP</a:t>
            </a:r>
            <a:r>
              <a:rPr lang="de-DE" sz="2800" dirty="0"/>
              <a:t> IoT – Long Life Power </a:t>
            </a:r>
            <a:r>
              <a:rPr lang="de-DE" sz="2800" dirty="0" err="1"/>
              <a:t>Platforms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 err="1"/>
              <a:t>for</a:t>
            </a:r>
            <a:r>
              <a:rPr lang="de-DE" sz="2800" dirty="0"/>
              <a:t> Internet </a:t>
            </a:r>
            <a:r>
              <a:rPr lang="de-DE" sz="2800" dirty="0" err="1"/>
              <a:t>of</a:t>
            </a:r>
            <a:r>
              <a:rPr lang="de-DE" sz="2800" dirty="0"/>
              <a:t> Things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2CC131D-AEBE-2EEA-452F-7212B53459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304" y="3047518"/>
            <a:ext cx="1890142" cy="434110"/>
          </a:xfrm>
          <a:prstGeom prst="rect">
            <a:avLst/>
          </a:prstGeom>
        </p:spPr>
        <p:txBody>
          <a:bodyPr/>
          <a:lstStyle/>
          <a:p>
            <a:r>
              <a:rPr lang="de-DE" sz="1600" u="sng" dirty="0"/>
              <a:t>Solar </a:t>
            </a:r>
            <a:r>
              <a:rPr lang="de-DE" sz="1600" u="sng" dirty="0" err="1"/>
              <a:t>cells</a:t>
            </a:r>
            <a:endParaRPr lang="de-DE" sz="1600" u="sng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r>
              <a:rPr lang="en-US" dirty="0"/>
              <a:t> Ohm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B445D3-4A1F-44AB-A337-7FEC9C4D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563" y="855124"/>
            <a:ext cx="3495056" cy="7391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F10805-5A96-4274-9724-06418EE53A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304" y="3399248"/>
            <a:ext cx="1822483" cy="1864140"/>
          </a:xfrm>
          <a:prstGeom prst="rect">
            <a:avLst/>
          </a:prstGeom>
          <a:solidFill>
            <a:schemeClr val="accent1"/>
          </a:solidFill>
          <a:effectLst>
            <a:glow rad="127000">
              <a:schemeClr val="bg1">
                <a:alpha val="0"/>
              </a:schemeClr>
            </a:glow>
            <a:reflection endPos="0" dist="50800" dir="5400000" sy="-100000" algn="bl" rotWithShape="0"/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E451E88-B57D-41A4-AE45-36989C8DFB40}"/>
              </a:ext>
            </a:extLst>
          </p:cNvPr>
          <p:cNvSpPr txBox="1"/>
          <p:nvPr/>
        </p:nvSpPr>
        <p:spPr>
          <a:xfrm>
            <a:off x="2631199" y="2844225"/>
            <a:ext cx="2301382" cy="584775"/>
          </a:xfrm>
          <a:prstGeom prst="rect">
            <a:avLst/>
          </a:prstGeom>
          <a:noFill/>
          <a:effectLst>
            <a:glow>
              <a:schemeClr val="accent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de-DE" sz="1600" b="1" u="sng" dirty="0" err="1"/>
              <a:t>Thermoelectric</a:t>
            </a:r>
            <a:r>
              <a:rPr lang="de-DE" sz="1600" b="1" u="sng" dirty="0"/>
              <a:t> </a:t>
            </a:r>
            <a:r>
              <a:rPr lang="de-DE" sz="1600" b="1" u="sng" dirty="0" err="1"/>
              <a:t>generators</a:t>
            </a:r>
            <a:r>
              <a:rPr lang="de-DE" sz="1600" b="1" u="sng" dirty="0"/>
              <a:t> (TEG)</a:t>
            </a:r>
            <a:endParaRPr lang="de-DE" sz="1600" b="1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40D36CC-12F4-4321-A699-349B8D847711}"/>
              </a:ext>
            </a:extLst>
          </p:cNvPr>
          <p:cNvGrpSpPr/>
          <p:nvPr/>
        </p:nvGrpSpPr>
        <p:grpSpPr>
          <a:xfrm>
            <a:off x="2631199" y="3444518"/>
            <a:ext cx="2218622" cy="2545453"/>
            <a:chOff x="7706218" y="3514914"/>
            <a:chExt cx="2218622" cy="2545453"/>
          </a:xfrm>
          <a:effectLst>
            <a:glow>
              <a:schemeClr val="accent1">
                <a:alpha val="0"/>
              </a:schemeClr>
            </a:glow>
          </a:effectLst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EB5CA837-CD0E-4D7C-BFE2-9A3A4E9F8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5623" y="3514914"/>
              <a:ext cx="1941469" cy="1991455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0AE89D8-6376-43C9-B637-276EB02BFA66}"/>
                </a:ext>
              </a:extLst>
            </p:cNvPr>
            <p:cNvSpPr txBox="1"/>
            <p:nvPr/>
          </p:nvSpPr>
          <p:spPr>
            <a:xfrm>
              <a:off x="7706218" y="5506369"/>
              <a:ext cx="22186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ea typeface="Cambria Math" panose="02040503050406030204" pitchFamily="18" charset="0"/>
                </a:rPr>
                <a:t>https://www.iis.fraunhofer.de/de/ff/lv/iot-system/anwproj/energie-fuer-industrie.html</a:t>
              </a: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CDC00758-3EEA-45A3-A9C9-14C6AE4C9684}"/>
              </a:ext>
            </a:extLst>
          </p:cNvPr>
          <p:cNvSpPr txBox="1"/>
          <p:nvPr/>
        </p:nvSpPr>
        <p:spPr>
          <a:xfrm>
            <a:off x="357188" y="1903870"/>
            <a:ext cx="10050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0" dirty="0"/>
              <a:t>-&gt;</a:t>
            </a:r>
            <a:r>
              <a:rPr lang="en-US" sz="2400" b="0" dirty="0"/>
              <a:t> Power supplied by </a:t>
            </a:r>
            <a:r>
              <a:rPr lang="en-US" sz="2400" dirty="0"/>
              <a:t>d</a:t>
            </a:r>
            <a:r>
              <a:rPr lang="en-US" sz="2400" b="0" dirty="0"/>
              <a:t>ifferent kinds of energy harvesters </a:t>
            </a:r>
            <a:endParaRPr lang="de-DE" sz="2400" b="0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EA26442B-A288-4989-BC2A-EF2673A04C47}"/>
              </a:ext>
            </a:extLst>
          </p:cNvPr>
          <p:cNvSpPr txBox="1">
            <a:spLocks/>
          </p:cNvSpPr>
          <p:nvPr/>
        </p:nvSpPr>
        <p:spPr>
          <a:xfrm>
            <a:off x="5623754" y="2844225"/>
            <a:ext cx="1890142" cy="550092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304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8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6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4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3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600" u="sng" dirty="0"/>
              <a:t>Rotation </a:t>
            </a:r>
            <a:r>
              <a:rPr lang="de-DE" sz="1600" u="sng" dirty="0" err="1"/>
              <a:t>energy</a:t>
            </a:r>
            <a:r>
              <a:rPr lang="de-DE" sz="1600" u="sng" dirty="0"/>
              <a:t> </a:t>
            </a:r>
            <a:r>
              <a:rPr lang="de-DE" sz="1600" u="sng" dirty="0" err="1"/>
              <a:t>harvester</a:t>
            </a:r>
            <a:endParaRPr lang="de-DE" sz="1600" u="sng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F86EA3E-CBD6-46F4-8A71-A3AC05E4DF2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72" y="3394317"/>
            <a:ext cx="2716339" cy="2173521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8ED0574-4F95-4A6B-98D9-B4DEC8685FEE}"/>
              </a:ext>
            </a:extLst>
          </p:cNvPr>
          <p:cNvSpPr txBox="1"/>
          <p:nvPr/>
        </p:nvSpPr>
        <p:spPr>
          <a:xfrm>
            <a:off x="5559072" y="5496271"/>
            <a:ext cx="2525986" cy="553998"/>
          </a:xfrm>
          <a:prstGeom prst="rect">
            <a:avLst/>
          </a:prstGeom>
          <a:noFill/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Enhanced variable reluctance energy harvesting for self-powered monitoring - ScienceDirect</a:t>
            </a:r>
            <a:endParaRPr lang="de-DE" sz="1000" dirty="0">
              <a:ea typeface="Cambria Math" panose="02040503050406030204" pitchFamily="18" charset="0"/>
            </a:endParaRP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E24A4692-F116-4868-845E-3A1976B7A3C3}"/>
              </a:ext>
            </a:extLst>
          </p:cNvPr>
          <p:cNvSpPr txBox="1">
            <a:spLocks/>
          </p:cNvSpPr>
          <p:nvPr/>
        </p:nvSpPr>
        <p:spPr>
          <a:xfrm>
            <a:off x="8354083" y="2838142"/>
            <a:ext cx="2077212" cy="351353"/>
          </a:xfrm>
          <a:prstGeom prst="rect">
            <a:avLst/>
          </a:prstGeom>
          <a:effectLst>
            <a:glow rad="127000">
              <a:schemeClr val="accent1">
                <a:alpha val="87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9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304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8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6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4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3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600" u="sng" dirty="0"/>
              <a:t>Vibration </a:t>
            </a:r>
            <a:r>
              <a:rPr lang="de-DE" sz="1600" u="sng" dirty="0" err="1"/>
              <a:t>energy</a:t>
            </a:r>
            <a:r>
              <a:rPr lang="de-DE" sz="1600" u="sng" dirty="0"/>
              <a:t> </a:t>
            </a:r>
            <a:r>
              <a:rPr lang="de-DE" sz="1600" u="sng" dirty="0" err="1"/>
              <a:t>harvester</a:t>
            </a:r>
            <a:endParaRPr lang="de-DE" sz="1600" u="sng" dirty="0"/>
          </a:p>
          <a:p>
            <a:endParaRPr lang="de-DE" sz="1800" b="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D29EEC8-D856-4CA9-84B5-38C3C4F67E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7647" y="3497941"/>
            <a:ext cx="1702742" cy="1824714"/>
          </a:xfrm>
          <a:prstGeom prst="rect">
            <a:avLst/>
          </a:prstGeom>
          <a:effectLst>
            <a:glow rad="127000">
              <a:schemeClr val="accent1">
                <a:alpha val="87000"/>
              </a:schemeClr>
            </a:glow>
          </a:effec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CF94FC5-E268-4A53-9A0A-FAEB44FA0753}"/>
              </a:ext>
            </a:extLst>
          </p:cNvPr>
          <p:cNvSpPr txBox="1"/>
          <p:nvPr/>
        </p:nvSpPr>
        <p:spPr>
          <a:xfrm>
            <a:off x="8354083" y="5282578"/>
            <a:ext cx="1941469" cy="400110"/>
          </a:xfrm>
          <a:prstGeom prst="rect">
            <a:avLst/>
          </a:prstGeom>
          <a:noFill/>
          <a:effectLst>
            <a:glow rad="127000">
              <a:schemeClr val="accent1">
                <a:alpha val="87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de-DE" sz="1000" dirty="0">
                <a:ea typeface="Cambria Math" panose="02040503050406030204" pitchFamily="18" charset="0"/>
              </a:rPr>
              <a:t>https://www.insgmbh.de/produkte</a:t>
            </a:r>
          </a:p>
        </p:txBody>
      </p:sp>
    </p:spTree>
    <p:extLst>
      <p:ext uri="{BB962C8B-B14F-4D97-AF65-F5344CB8AC3E}">
        <p14:creationId xmlns:p14="http://schemas.microsoft.com/office/powerpoint/2010/main" val="41539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1F2F7-E088-B7FB-B926-13AF5C2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76117"/>
            <a:ext cx="5172121" cy="657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Analytical Model: </a:t>
            </a:r>
            <a:r>
              <a:rPr lang="de-DE" sz="2000" dirty="0" err="1"/>
              <a:t>Forced</a:t>
            </a:r>
            <a:r>
              <a:rPr lang="de-DE" sz="2000" dirty="0"/>
              <a:t> </a:t>
            </a:r>
            <a:r>
              <a:rPr lang="de-DE" sz="2000" dirty="0" err="1"/>
              <a:t>Oscillator</a:t>
            </a:r>
            <a:r>
              <a:rPr lang="de-DE" sz="2000" dirty="0"/>
              <a:t> (</a:t>
            </a:r>
            <a:r>
              <a:rPr lang="de-DE" sz="2000" dirty="0" err="1"/>
              <a:t>single</a:t>
            </a:r>
            <a:r>
              <a:rPr lang="de-DE" sz="2000" dirty="0"/>
              <a:t> </a:t>
            </a:r>
            <a:r>
              <a:rPr lang="de-DE" sz="2000" dirty="0" err="1"/>
              <a:t>degree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freedom</a:t>
            </a:r>
            <a:r>
              <a:rPr lang="de-DE" sz="2000" dirty="0"/>
              <a:t>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r>
              <a:rPr lang="en-US" dirty="0"/>
              <a:t> Ohm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F3FBB4CD-EEBB-4B63-9AE9-BBA7721D0516}"/>
                  </a:ext>
                </a:extLst>
              </p:cNvPr>
              <p:cNvSpPr txBox="1"/>
              <p:nvPr/>
            </p:nvSpPr>
            <p:spPr>
              <a:xfrm>
                <a:off x="5747083" y="1933131"/>
                <a:ext cx="3916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̈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̇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̈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F3FBB4CD-EEBB-4B63-9AE9-BBA7721D0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083" y="1933131"/>
                <a:ext cx="3916008" cy="276999"/>
              </a:xfrm>
              <a:prstGeom prst="rect">
                <a:avLst/>
              </a:prstGeom>
              <a:blipFill>
                <a:blip r:embed="rId4"/>
                <a:stretch>
                  <a:fillRect l="-312" r="-1713" b="-369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8DB98E2B-DB13-44A2-8652-BD0C3F5629F8}"/>
              </a:ext>
            </a:extLst>
          </p:cNvPr>
          <p:cNvSpPr txBox="1"/>
          <p:nvPr/>
        </p:nvSpPr>
        <p:spPr>
          <a:xfrm>
            <a:off x="5639278" y="1470663"/>
            <a:ext cx="3620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Differential </a:t>
            </a:r>
            <a:r>
              <a:rPr lang="de-DE" dirty="0" err="1"/>
              <a:t>equation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motion</a:t>
            </a:r>
            <a:r>
              <a:rPr lang="de-DE" dirty="0"/>
              <a:t>: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7CC0A7D2-A824-4D64-86A4-BA38A88E1EDC}"/>
              </a:ext>
            </a:extLst>
          </p:cNvPr>
          <p:cNvSpPr/>
          <p:nvPr/>
        </p:nvSpPr>
        <p:spPr>
          <a:xfrm rot="5400000">
            <a:off x="6527963" y="2538775"/>
            <a:ext cx="636494" cy="250057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de-DE" sz="2400" dirty="0"/>
          </a:p>
        </p:txBody>
      </p: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D3B150B1-4A4A-40D2-B1FC-DA3585995DA1}"/>
              </a:ext>
            </a:extLst>
          </p:cNvPr>
          <p:cNvGrpSpPr/>
          <p:nvPr/>
        </p:nvGrpSpPr>
        <p:grpSpPr>
          <a:xfrm>
            <a:off x="467157" y="1807463"/>
            <a:ext cx="5172121" cy="4059312"/>
            <a:chOff x="1423049" y="1508218"/>
            <a:chExt cx="6285834" cy="4900180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4ABF0B89-A253-4990-9CB8-8330627DA050}"/>
                </a:ext>
              </a:extLst>
            </p:cNvPr>
            <p:cNvGrpSpPr/>
            <p:nvPr/>
          </p:nvGrpSpPr>
          <p:grpSpPr>
            <a:xfrm>
              <a:off x="1423049" y="1508218"/>
              <a:ext cx="5054603" cy="4900180"/>
              <a:chOff x="1423049" y="1508218"/>
              <a:chExt cx="5054603" cy="4900180"/>
            </a:xfrm>
          </p:grpSpPr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828A99B3-C1FC-434A-9FE3-6D3E17633112}"/>
                  </a:ext>
                </a:extLst>
              </p:cNvPr>
              <p:cNvSpPr/>
              <p:nvPr/>
            </p:nvSpPr>
            <p:spPr>
              <a:xfrm>
                <a:off x="1423049" y="1508218"/>
                <a:ext cx="3906051" cy="4041870"/>
              </a:xfrm>
              <a:prstGeom prst="rect">
                <a:avLst/>
              </a:prstGeom>
              <a:solidFill>
                <a:schemeClr val="accent3">
                  <a:lumMod val="9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de-DE" sz="2400" dirty="0"/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28030F11-1E5F-41F7-A8B4-8721D8C84301}"/>
                  </a:ext>
                </a:extLst>
              </p:cNvPr>
              <p:cNvSpPr/>
              <p:nvPr/>
            </p:nvSpPr>
            <p:spPr>
              <a:xfrm>
                <a:off x="1710256" y="1789274"/>
                <a:ext cx="3323783" cy="34529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de-DE" sz="2400" dirty="0"/>
              </a:p>
            </p:txBody>
          </p:sp>
          <p:grpSp>
            <p:nvGrpSpPr>
              <p:cNvPr id="110" name="Gruppieren 109">
                <a:extLst>
                  <a:ext uri="{FF2B5EF4-FFF2-40B4-BE49-F238E27FC236}">
                    <a16:creationId xmlns:a16="http://schemas.microsoft.com/office/drawing/2014/main" id="{98C980B8-F9F5-4DEB-A6E5-7086A9271085}"/>
                  </a:ext>
                </a:extLst>
              </p:cNvPr>
              <p:cNvGrpSpPr/>
              <p:nvPr/>
            </p:nvGrpSpPr>
            <p:grpSpPr>
              <a:xfrm>
                <a:off x="3158043" y="1789275"/>
                <a:ext cx="429733" cy="2266634"/>
                <a:chOff x="5128258" y="1885951"/>
                <a:chExt cx="916944" cy="2570986"/>
              </a:xfrm>
            </p:grpSpPr>
            <p:sp>
              <p:nvSpPr>
                <p:cNvPr id="183" name="Bogen 182">
                  <a:extLst>
                    <a:ext uri="{FF2B5EF4-FFF2-40B4-BE49-F238E27FC236}">
                      <a16:creationId xmlns:a16="http://schemas.microsoft.com/office/drawing/2014/main" id="{8096164E-D0E6-45DF-863F-E2224C1746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241206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84" name="Bogen 183">
                  <a:extLst>
                    <a:ext uri="{FF2B5EF4-FFF2-40B4-BE49-F238E27FC236}">
                      <a16:creationId xmlns:a16="http://schemas.microsoft.com/office/drawing/2014/main" id="{8A5FBE10-7301-4E74-9ACD-24D0C8CE25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361514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85" name="Bogen 184">
                  <a:extLst>
                    <a:ext uri="{FF2B5EF4-FFF2-40B4-BE49-F238E27FC236}">
                      <a16:creationId xmlns:a16="http://schemas.microsoft.com/office/drawing/2014/main" id="{B5B09265-5B42-47AA-AA27-935B1816D1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361512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86" name="Bogen 185">
                  <a:extLst>
                    <a:ext uri="{FF2B5EF4-FFF2-40B4-BE49-F238E27FC236}">
                      <a16:creationId xmlns:a16="http://schemas.microsoft.com/office/drawing/2014/main" id="{95EF26EF-E2F2-49A7-9257-42ED65D537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481820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87" name="Bogen 186">
                  <a:extLst>
                    <a:ext uri="{FF2B5EF4-FFF2-40B4-BE49-F238E27FC236}">
                      <a16:creationId xmlns:a16="http://schemas.microsoft.com/office/drawing/2014/main" id="{7F8653AE-ABE7-4FFF-A304-0FF2BD251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480733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88" name="Bogen 187">
                  <a:extLst>
                    <a:ext uri="{FF2B5EF4-FFF2-40B4-BE49-F238E27FC236}">
                      <a16:creationId xmlns:a16="http://schemas.microsoft.com/office/drawing/2014/main" id="{8ED06DEA-F294-49FA-BD97-3A245BAE63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601041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89" name="Bogen 188">
                  <a:extLst>
                    <a:ext uri="{FF2B5EF4-FFF2-40B4-BE49-F238E27FC236}">
                      <a16:creationId xmlns:a16="http://schemas.microsoft.com/office/drawing/2014/main" id="{46F2D1D7-684B-424F-B482-8CDC627EED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601038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90" name="Bogen 189">
                  <a:extLst>
                    <a:ext uri="{FF2B5EF4-FFF2-40B4-BE49-F238E27FC236}">
                      <a16:creationId xmlns:a16="http://schemas.microsoft.com/office/drawing/2014/main" id="{417634CC-3F53-4888-9208-5154A50034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721346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91" name="Bogen 190">
                  <a:extLst>
                    <a:ext uri="{FF2B5EF4-FFF2-40B4-BE49-F238E27FC236}">
                      <a16:creationId xmlns:a16="http://schemas.microsoft.com/office/drawing/2014/main" id="{E961C46D-B880-4ACD-ABA2-44BF8F1C9A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721343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92" name="Bogen 191">
                  <a:extLst>
                    <a:ext uri="{FF2B5EF4-FFF2-40B4-BE49-F238E27FC236}">
                      <a16:creationId xmlns:a16="http://schemas.microsoft.com/office/drawing/2014/main" id="{49ADD0FA-AE99-480A-BA23-3A55A07C72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841651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93" name="Bogen 192">
                  <a:extLst>
                    <a:ext uri="{FF2B5EF4-FFF2-40B4-BE49-F238E27FC236}">
                      <a16:creationId xmlns:a16="http://schemas.microsoft.com/office/drawing/2014/main" id="{FEDA7BC9-4B5D-4477-89F1-C678CC1F89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841648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94" name="Bogen 193">
                  <a:extLst>
                    <a:ext uri="{FF2B5EF4-FFF2-40B4-BE49-F238E27FC236}">
                      <a16:creationId xmlns:a16="http://schemas.microsoft.com/office/drawing/2014/main" id="{FD78455F-AFAF-45B6-85B3-44832E1C36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961956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95" name="Bogen 194">
                  <a:extLst>
                    <a:ext uri="{FF2B5EF4-FFF2-40B4-BE49-F238E27FC236}">
                      <a16:creationId xmlns:a16="http://schemas.microsoft.com/office/drawing/2014/main" id="{A38946B2-7F61-4246-8B46-D7969EFCA5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961954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96" name="Bogen 195">
                  <a:extLst>
                    <a:ext uri="{FF2B5EF4-FFF2-40B4-BE49-F238E27FC236}">
                      <a16:creationId xmlns:a16="http://schemas.microsoft.com/office/drawing/2014/main" id="{678FB883-C6BD-453D-810C-AEC278BBE2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3082262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cxnSp>
              <p:nvCxnSpPr>
                <p:cNvPr id="197" name="Gerader Verbinder 196">
                  <a:extLst>
                    <a:ext uri="{FF2B5EF4-FFF2-40B4-BE49-F238E27FC236}">
                      <a16:creationId xmlns:a16="http://schemas.microsoft.com/office/drawing/2014/main" id="{2DAB3593-8BC0-4264-B2B0-FA4C18DD4BC0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5585460" y="1885951"/>
                  <a:ext cx="0" cy="374306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Gerader Verbinder 197">
                  <a:extLst>
                    <a:ext uri="{FF2B5EF4-FFF2-40B4-BE49-F238E27FC236}">
                      <a16:creationId xmlns:a16="http://schemas.microsoft.com/office/drawing/2014/main" id="{C1FC79F2-E481-45C2-A254-060FE139AD6E}"/>
                    </a:ext>
                  </a:extLst>
                </p:cNvPr>
                <p:cNvCxnSpPr>
                  <a:cxnSpLocks noChangeAspect="1"/>
                  <a:stCxn id="136" idx="0"/>
                  <a:endCxn id="199" idx="2"/>
                </p:cNvCxnSpPr>
                <p:nvPr/>
              </p:nvCxnSpPr>
              <p:spPr>
                <a:xfrm flipV="1">
                  <a:off x="5572100" y="3388671"/>
                  <a:ext cx="11198" cy="1068266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Bogen 198">
                  <a:extLst>
                    <a:ext uri="{FF2B5EF4-FFF2-40B4-BE49-F238E27FC236}">
                      <a16:creationId xmlns:a16="http://schemas.microsoft.com/office/drawing/2014/main" id="{2CF4698E-34EB-4A6C-B305-9667993347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28258" y="3082258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</p:grpSp>
          <p:cxnSp>
            <p:nvCxnSpPr>
              <p:cNvPr id="112" name="Gerader Verbinder 111">
                <a:extLst>
                  <a:ext uri="{FF2B5EF4-FFF2-40B4-BE49-F238E27FC236}">
                    <a16:creationId xmlns:a16="http://schemas.microsoft.com/office/drawing/2014/main" id="{6A066573-FB82-4FFD-85B2-67D5649ED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50773" y="3718289"/>
                <a:ext cx="965550" cy="12066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r Verbinder 115">
                <a:extLst>
                  <a:ext uri="{FF2B5EF4-FFF2-40B4-BE49-F238E27FC236}">
                    <a16:creationId xmlns:a16="http://schemas.microsoft.com/office/drawing/2014/main" id="{108A5F47-798B-4F83-AB65-228BDD32D9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0256" y="3446929"/>
                <a:ext cx="709767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Gerade Verbindung mit Pfeil 120">
                <a:extLst>
                  <a:ext uri="{FF2B5EF4-FFF2-40B4-BE49-F238E27FC236}">
                    <a16:creationId xmlns:a16="http://schemas.microsoft.com/office/drawing/2014/main" id="{9C7EB79D-612D-4730-A617-F9F90FD73370}"/>
                  </a:ext>
                </a:extLst>
              </p:cNvPr>
              <p:cNvCxnSpPr/>
              <p:nvPr/>
            </p:nvCxnSpPr>
            <p:spPr>
              <a:xfrm>
                <a:off x="2311688" y="2986422"/>
                <a:ext cx="0" cy="442578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 Verbindung mit Pfeil 124">
                <a:extLst>
                  <a:ext uri="{FF2B5EF4-FFF2-40B4-BE49-F238E27FC236}">
                    <a16:creationId xmlns:a16="http://schemas.microsoft.com/office/drawing/2014/main" id="{28E6FE1C-495E-42CE-BC64-90BB62086E0E}"/>
                  </a:ext>
                </a:extLst>
              </p:cNvPr>
              <p:cNvCxnSpPr/>
              <p:nvPr/>
            </p:nvCxnSpPr>
            <p:spPr>
              <a:xfrm flipV="1">
                <a:off x="2311688" y="3733814"/>
                <a:ext cx="0" cy="35069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feld 127">
                    <a:extLst>
                      <a:ext uri="{FF2B5EF4-FFF2-40B4-BE49-F238E27FC236}">
                        <a16:creationId xmlns:a16="http://schemas.microsoft.com/office/drawing/2014/main" id="{0DF45B76-4971-4457-950A-FF655295E735}"/>
                      </a:ext>
                    </a:extLst>
                  </p:cNvPr>
                  <p:cNvSpPr txBox="1"/>
                  <p:nvPr/>
                </p:nvSpPr>
                <p:spPr>
                  <a:xfrm>
                    <a:off x="2196352" y="3472879"/>
                    <a:ext cx="373459" cy="2439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28" name="Textfeld 127">
                    <a:extLst>
                      <a:ext uri="{FF2B5EF4-FFF2-40B4-BE49-F238E27FC236}">
                        <a16:creationId xmlns:a16="http://schemas.microsoft.com/office/drawing/2014/main" id="{0DF45B76-4971-4457-950A-FF655295E7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6352" y="3472879"/>
                    <a:ext cx="373459" cy="24399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4000" r="-30000" b="-4411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9" name="Rechteck 128">
                <a:extLst>
                  <a:ext uri="{FF2B5EF4-FFF2-40B4-BE49-F238E27FC236}">
                    <a16:creationId xmlns:a16="http://schemas.microsoft.com/office/drawing/2014/main" id="{6ADBB6DA-3301-448E-88A4-4722E5484B69}"/>
                  </a:ext>
                </a:extLst>
              </p:cNvPr>
              <p:cNvSpPr/>
              <p:nvPr/>
            </p:nvSpPr>
            <p:spPr>
              <a:xfrm>
                <a:off x="4148776" y="5992667"/>
                <a:ext cx="1180324" cy="41573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85000" lnSpcReduction="20000"/>
              </a:bodyPr>
              <a:lstStyle/>
              <a:p>
                <a:pPr algn="ctr"/>
                <a:endParaRPr lang="de-DE" sz="2400" dirty="0"/>
              </a:p>
            </p:txBody>
          </p:sp>
          <p:cxnSp>
            <p:nvCxnSpPr>
              <p:cNvPr id="130" name="Gerade Verbindung mit Pfeil 129">
                <a:extLst>
                  <a:ext uri="{FF2B5EF4-FFF2-40B4-BE49-F238E27FC236}">
                    <a16:creationId xmlns:a16="http://schemas.microsoft.com/office/drawing/2014/main" id="{0F07B049-A1A3-4C83-A781-4D0DC4133CEB}"/>
                  </a:ext>
                </a:extLst>
              </p:cNvPr>
              <p:cNvCxnSpPr>
                <a:cxnSpLocks/>
                <a:stCxn id="129" idx="0"/>
              </p:cNvCxnSpPr>
              <p:nvPr/>
            </p:nvCxnSpPr>
            <p:spPr>
              <a:xfrm flipV="1">
                <a:off x="4738938" y="5550088"/>
                <a:ext cx="0" cy="442579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Textfeld 130">
                    <a:extLst>
                      <a:ext uri="{FF2B5EF4-FFF2-40B4-BE49-F238E27FC236}">
                        <a16:creationId xmlns:a16="http://schemas.microsoft.com/office/drawing/2014/main" id="{17BCE4B8-D5C5-4116-809F-A568CDC13DAA}"/>
                      </a:ext>
                    </a:extLst>
                  </p:cNvPr>
                  <p:cNvSpPr txBox="1"/>
                  <p:nvPr/>
                </p:nvSpPr>
                <p:spPr>
                  <a:xfrm>
                    <a:off x="4851236" y="5637807"/>
                    <a:ext cx="1626416" cy="26007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31" name="Textfeld 130">
                    <a:extLst>
                      <a:ext uri="{FF2B5EF4-FFF2-40B4-BE49-F238E27FC236}">
                        <a16:creationId xmlns:a16="http://schemas.microsoft.com/office/drawing/2014/main" id="{17BCE4B8-D5C5-4116-809F-A568CDC13D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1236" y="5637807"/>
                    <a:ext cx="1626416" cy="26007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" r="-4091" b="-3714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2" name="Gruppieren 131">
                <a:extLst>
                  <a:ext uri="{FF2B5EF4-FFF2-40B4-BE49-F238E27FC236}">
                    <a16:creationId xmlns:a16="http://schemas.microsoft.com/office/drawing/2014/main" id="{EDB61D19-FF39-417F-81B0-BF0B3BE95590}"/>
                  </a:ext>
                </a:extLst>
              </p:cNvPr>
              <p:cNvGrpSpPr/>
              <p:nvPr/>
            </p:nvGrpSpPr>
            <p:grpSpPr>
              <a:xfrm>
                <a:off x="2899163" y="4419063"/>
                <a:ext cx="258880" cy="277931"/>
                <a:chOff x="1730187" y="2510117"/>
                <a:chExt cx="645458" cy="860613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71" name="Ellipse 170">
                  <a:extLst>
                    <a:ext uri="{FF2B5EF4-FFF2-40B4-BE49-F238E27FC236}">
                      <a16:creationId xmlns:a16="http://schemas.microsoft.com/office/drawing/2014/main" id="{BEBF4450-AC82-4928-BD60-DCB582C8210C}"/>
                    </a:ext>
                  </a:extLst>
                </p:cNvPr>
                <p:cNvSpPr/>
                <p:nvPr/>
              </p:nvSpPr>
              <p:spPr>
                <a:xfrm>
                  <a:off x="1730188" y="2510118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2" name="Ellipse 171">
                  <a:extLst>
                    <a:ext uri="{FF2B5EF4-FFF2-40B4-BE49-F238E27FC236}">
                      <a16:creationId xmlns:a16="http://schemas.microsoft.com/office/drawing/2014/main" id="{CF50BC5F-FA23-4017-B775-5F32613E5943}"/>
                    </a:ext>
                  </a:extLst>
                </p:cNvPr>
                <p:cNvSpPr/>
                <p:nvPr/>
              </p:nvSpPr>
              <p:spPr>
                <a:xfrm>
                  <a:off x="1730188" y="2725271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3" name="Ellipse 172">
                  <a:extLst>
                    <a:ext uri="{FF2B5EF4-FFF2-40B4-BE49-F238E27FC236}">
                      <a16:creationId xmlns:a16="http://schemas.microsoft.com/office/drawing/2014/main" id="{8575094C-F4C0-4A15-8BD3-D2C03C959226}"/>
                    </a:ext>
                  </a:extLst>
                </p:cNvPr>
                <p:cNvSpPr/>
                <p:nvPr/>
              </p:nvSpPr>
              <p:spPr>
                <a:xfrm>
                  <a:off x="1730188" y="2940424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4" name="Ellipse 173">
                  <a:extLst>
                    <a:ext uri="{FF2B5EF4-FFF2-40B4-BE49-F238E27FC236}">
                      <a16:creationId xmlns:a16="http://schemas.microsoft.com/office/drawing/2014/main" id="{FADD9A61-0D43-451E-A004-DB02796D1ED4}"/>
                    </a:ext>
                  </a:extLst>
                </p:cNvPr>
                <p:cNvSpPr/>
                <p:nvPr/>
              </p:nvSpPr>
              <p:spPr>
                <a:xfrm>
                  <a:off x="1730187" y="3155577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5" name="Ellipse 174">
                  <a:extLst>
                    <a:ext uri="{FF2B5EF4-FFF2-40B4-BE49-F238E27FC236}">
                      <a16:creationId xmlns:a16="http://schemas.microsoft.com/office/drawing/2014/main" id="{9A5878AE-2BEC-4929-BFD6-AEB49AB0F126}"/>
                    </a:ext>
                  </a:extLst>
                </p:cNvPr>
                <p:cNvSpPr/>
                <p:nvPr/>
              </p:nvSpPr>
              <p:spPr>
                <a:xfrm>
                  <a:off x="1945340" y="2510118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6" name="Ellipse 175">
                  <a:extLst>
                    <a:ext uri="{FF2B5EF4-FFF2-40B4-BE49-F238E27FC236}">
                      <a16:creationId xmlns:a16="http://schemas.microsoft.com/office/drawing/2014/main" id="{24E02951-108E-4CB2-B01A-2E9666D0373D}"/>
                    </a:ext>
                  </a:extLst>
                </p:cNvPr>
                <p:cNvSpPr/>
                <p:nvPr/>
              </p:nvSpPr>
              <p:spPr>
                <a:xfrm>
                  <a:off x="1945340" y="2725271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7" name="Ellipse 176">
                  <a:extLst>
                    <a:ext uri="{FF2B5EF4-FFF2-40B4-BE49-F238E27FC236}">
                      <a16:creationId xmlns:a16="http://schemas.microsoft.com/office/drawing/2014/main" id="{F3DF423C-FC9A-4D00-802C-56D73B622DAA}"/>
                    </a:ext>
                  </a:extLst>
                </p:cNvPr>
                <p:cNvSpPr/>
                <p:nvPr/>
              </p:nvSpPr>
              <p:spPr>
                <a:xfrm>
                  <a:off x="1945339" y="2940423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8" name="Ellipse 177">
                  <a:extLst>
                    <a:ext uri="{FF2B5EF4-FFF2-40B4-BE49-F238E27FC236}">
                      <a16:creationId xmlns:a16="http://schemas.microsoft.com/office/drawing/2014/main" id="{74BC4F08-B579-40E5-9BDA-6497FDB09D26}"/>
                    </a:ext>
                  </a:extLst>
                </p:cNvPr>
                <p:cNvSpPr/>
                <p:nvPr/>
              </p:nvSpPr>
              <p:spPr>
                <a:xfrm>
                  <a:off x="1945339" y="3155576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9" name="Ellipse 178">
                  <a:extLst>
                    <a:ext uri="{FF2B5EF4-FFF2-40B4-BE49-F238E27FC236}">
                      <a16:creationId xmlns:a16="http://schemas.microsoft.com/office/drawing/2014/main" id="{4E06B572-91C6-4E28-AC2E-9A999DF07FFD}"/>
                    </a:ext>
                  </a:extLst>
                </p:cNvPr>
                <p:cNvSpPr/>
                <p:nvPr/>
              </p:nvSpPr>
              <p:spPr>
                <a:xfrm>
                  <a:off x="2160492" y="2510117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0" name="Ellipse 179">
                  <a:extLst>
                    <a:ext uri="{FF2B5EF4-FFF2-40B4-BE49-F238E27FC236}">
                      <a16:creationId xmlns:a16="http://schemas.microsoft.com/office/drawing/2014/main" id="{94C155E5-0E26-4B37-A848-DF88E35F0EE4}"/>
                    </a:ext>
                  </a:extLst>
                </p:cNvPr>
                <p:cNvSpPr/>
                <p:nvPr/>
              </p:nvSpPr>
              <p:spPr>
                <a:xfrm>
                  <a:off x="2160491" y="2725269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1" name="Ellipse 180">
                  <a:extLst>
                    <a:ext uri="{FF2B5EF4-FFF2-40B4-BE49-F238E27FC236}">
                      <a16:creationId xmlns:a16="http://schemas.microsoft.com/office/drawing/2014/main" id="{486496AD-4AF5-4271-A9FE-C369C71AD696}"/>
                    </a:ext>
                  </a:extLst>
                </p:cNvPr>
                <p:cNvSpPr/>
                <p:nvPr/>
              </p:nvSpPr>
              <p:spPr>
                <a:xfrm>
                  <a:off x="2160489" y="2940420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2" name="Ellipse 181">
                  <a:extLst>
                    <a:ext uri="{FF2B5EF4-FFF2-40B4-BE49-F238E27FC236}">
                      <a16:creationId xmlns:a16="http://schemas.microsoft.com/office/drawing/2014/main" id="{E830C0F3-62B3-4790-B4EA-73614654354D}"/>
                    </a:ext>
                  </a:extLst>
                </p:cNvPr>
                <p:cNvSpPr/>
                <p:nvPr/>
              </p:nvSpPr>
              <p:spPr>
                <a:xfrm>
                  <a:off x="2160487" y="3155575"/>
                  <a:ext cx="215153" cy="215153"/>
                </a:xfrm>
                <a:prstGeom prst="ellips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33" name="Gruppieren 132">
                <a:extLst>
                  <a:ext uri="{FF2B5EF4-FFF2-40B4-BE49-F238E27FC236}">
                    <a16:creationId xmlns:a16="http://schemas.microsoft.com/office/drawing/2014/main" id="{291B3DF9-890B-48A0-8D07-04F0632DB381}"/>
                  </a:ext>
                </a:extLst>
              </p:cNvPr>
              <p:cNvGrpSpPr/>
              <p:nvPr/>
            </p:nvGrpSpPr>
            <p:grpSpPr>
              <a:xfrm>
                <a:off x="3581669" y="4419063"/>
                <a:ext cx="258880" cy="277931"/>
                <a:chOff x="1730187" y="2510117"/>
                <a:chExt cx="645458" cy="860613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59" name="Ellipse 158">
                  <a:extLst>
                    <a:ext uri="{FF2B5EF4-FFF2-40B4-BE49-F238E27FC236}">
                      <a16:creationId xmlns:a16="http://schemas.microsoft.com/office/drawing/2014/main" id="{239340EF-DA60-4D99-A592-FFA1D01E7872}"/>
                    </a:ext>
                  </a:extLst>
                </p:cNvPr>
                <p:cNvSpPr/>
                <p:nvPr/>
              </p:nvSpPr>
              <p:spPr>
                <a:xfrm>
                  <a:off x="1730188" y="2510118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0" name="Ellipse 159">
                  <a:extLst>
                    <a:ext uri="{FF2B5EF4-FFF2-40B4-BE49-F238E27FC236}">
                      <a16:creationId xmlns:a16="http://schemas.microsoft.com/office/drawing/2014/main" id="{BBAE92D8-6C74-4786-83DB-DA5ED187A5A7}"/>
                    </a:ext>
                  </a:extLst>
                </p:cNvPr>
                <p:cNvSpPr/>
                <p:nvPr/>
              </p:nvSpPr>
              <p:spPr>
                <a:xfrm>
                  <a:off x="1730188" y="2725271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1" name="Ellipse 160">
                  <a:extLst>
                    <a:ext uri="{FF2B5EF4-FFF2-40B4-BE49-F238E27FC236}">
                      <a16:creationId xmlns:a16="http://schemas.microsoft.com/office/drawing/2014/main" id="{950BFC42-7570-4F59-9BE2-C5C77B29ECB4}"/>
                    </a:ext>
                  </a:extLst>
                </p:cNvPr>
                <p:cNvSpPr/>
                <p:nvPr/>
              </p:nvSpPr>
              <p:spPr>
                <a:xfrm>
                  <a:off x="1730188" y="2940424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2" name="Ellipse 161">
                  <a:extLst>
                    <a:ext uri="{FF2B5EF4-FFF2-40B4-BE49-F238E27FC236}">
                      <a16:creationId xmlns:a16="http://schemas.microsoft.com/office/drawing/2014/main" id="{7E67F9D0-C897-4222-8F6D-FB3E76A23BF0}"/>
                    </a:ext>
                  </a:extLst>
                </p:cNvPr>
                <p:cNvSpPr/>
                <p:nvPr/>
              </p:nvSpPr>
              <p:spPr>
                <a:xfrm>
                  <a:off x="1730187" y="3155577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3" name="Ellipse 162">
                  <a:extLst>
                    <a:ext uri="{FF2B5EF4-FFF2-40B4-BE49-F238E27FC236}">
                      <a16:creationId xmlns:a16="http://schemas.microsoft.com/office/drawing/2014/main" id="{F0F146B5-BE6C-44BF-8B4C-2E5DA0088C5A}"/>
                    </a:ext>
                  </a:extLst>
                </p:cNvPr>
                <p:cNvSpPr/>
                <p:nvPr/>
              </p:nvSpPr>
              <p:spPr>
                <a:xfrm>
                  <a:off x="1945340" y="2510118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4" name="Ellipse 163">
                  <a:extLst>
                    <a:ext uri="{FF2B5EF4-FFF2-40B4-BE49-F238E27FC236}">
                      <a16:creationId xmlns:a16="http://schemas.microsoft.com/office/drawing/2014/main" id="{E3544257-7DB5-4A1F-8F8A-33FF41BBC4B4}"/>
                    </a:ext>
                  </a:extLst>
                </p:cNvPr>
                <p:cNvSpPr/>
                <p:nvPr/>
              </p:nvSpPr>
              <p:spPr>
                <a:xfrm>
                  <a:off x="1945340" y="2725271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5" name="Ellipse 164">
                  <a:extLst>
                    <a:ext uri="{FF2B5EF4-FFF2-40B4-BE49-F238E27FC236}">
                      <a16:creationId xmlns:a16="http://schemas.microsoft.com/office/drawing/2014/main" id="{044435B3-19C1-4C6E-AFD1-CE26F501D9ED}"/>
                    </a:ext>
                  </a:extLst>
                </p:cNvPr>
                <p:cNvSpPr/>
                <p:nvPr/>
              </p:nvSpPr>
              <p:spPr>
                <a:xfrm>
                  <a:off x="1945339" y="2940423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6" name="Ellipse 165">
                  <a:extLst>
                    <a:ext uri="{FF2B5EF4-FFF2-40B4-BE49-F238E27FC236}">
                      <a16:creationId xmlns:a16="http://schemas.microsoft.com/office/drawing/2014/main" id="{F41E93AD-DF1E-4F0C-A946-245F3EABD3CF}"/>
                    </a:ext>
                  </a:extLst>
                </p:cNvPr>
                <p:cNvSpPr/>
                <p:nvPr/>
              </p:nvSpPr>
              <p:spPr>
                <a:xfrm>
                  <a:off x="1945339" y="3155576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7" name="Ellipse 166">
                  <a:extLst>
                    <a:ext uri="{FF2B5EF4-FFF2-40B4-BE49-F238E27FC236}">
                      <a16:creationId xmlns:a16="http://schemas.microsoft.com/office/drawing/2014/main" id="{3F770121-4D50-4120-A4E4-1D501DD1C3D0}"/>
                    </a:ext>
                  </a:extLst>
                </p:cNvPr>
                <p:cNvSpPr/>
                <p:nvPr/>
              </p:nvSpPr>
              <p:spPr>
                <a:xfrm>
                  <a:off x="2160492" y="2510117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8" name="Ellipse 167">
                  <a:extLst>
                    <a:ext uri="{FF2B5EF4-FFF2-40B4-BE49-F238E27FC236}">
                      <a16:creationId xmlns:a16="http://schemas.microsoft.com/office/drawing/2014/main" id="{ABFD808C-2EC0-4FFA-9FF9-F747BA8BA277}"/>
                    </a:ext>
                  </a:extLst>
                </p:cNvPr>
                <p:cNvSpPr/>
                <p:nvPr/>
              </p:nvSpPr>
              <p:spPr>
                <a:xfrm>
                  <a:off x="2160491" y="2725269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9" name="Ellipse 168">
                  <a:extLst>
                    <a:ext uri="{FF2B5EF4-FFF2-40B4-BE49-F238E27FC236}">
                      <a16:creationId xmlns:a16="http://schemas.microsoft.com/office/drawing/2014/main" id="{A5450BA3-67C6-4F7C-82D3-78E4224320DB}"/>
                    </a:ext>
                  </a:extLst>
                </p:cNvPr>
                <p:cNvSpPr/>
                <p:nvPr/>
              </p:nvSpPr>
              <p:spPr>
                <a:xfrm>
                  <a:off x="2160489" y="2940420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0" name="Ellipse 169">
                  <a:extLst>
                    <a:ext uri="{FF2B5EF4-FFF2-40B4-BE49-F238E27FC236}">
                      <a16:creationId xmlns:a16="http://schemas.microsoft.com/office/drawing/2014/main" id="{946A8347-1919-4375-BC92-09FCB0AFE50C}"/>
                    </a:ext>
                  </a:extLst>
                </p:cNvPr>
                <p:cNvSpPr/>
                <p:nvPr/>
              </p:nvSpPr>
              <p:spPr>
                <a:xfrm>
                  <a:off x="2160487" y="3155575"/>
                  <a:ext cx="215153" cy="215153"/>
                </a:xfrm>
                <a:prstGeom prst="ellipse">
                  <a:avLst/>
                </a:prstGeom>
                <a:solidFill>
                  <a:srgbClr val="FF99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34" name="Rechteck 133">
                <a:extLst>
                  <a:ext uri="{FF2B5EF4-FFF2-40B4-BE49-F238E27FC236}">
                    <a16:creationId xmlns:a16="http://schemas.microsoft.com/office/drawing/2014/main" id="{869A8107-D8B2-4ED0-B24F-FB06D9708CE9}"/>
                  </a:ext>
                </a:extLst>
              </p:cNvPr>
              <p:cNvSpPr/>
              <p:nvPr/>
            </p:nvSpPr>
            <p:spPr>
              <a:xfrm>
                <a:off x="3256203" y="4127650"/>
                <a:ext cx="219699" cy="16855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5" name="Rechteck 134">
                <a:extLst>
                  <a:ext uri="{FF2B5EF4-FFF2-40B4-BE49-F238E27FC236}">
                    <a16:creationId xmlns:a16="http://schemas.microsoft.com/office/drawing/2014/main" id="{A1AC0164-D3A4-4EBD-8EAF-506185DE7DC6}"/>
                  </a:ext>
                </a:extLst>
              </p:cNvPr>
              <p:cNvSpPr/>
              <p:nvPr/>
            </p:nvSpPr>
            <p:spPr>
              <a:xfrm>
                <a:off x="3256202" y="4298189"/>
                <a:ext cx="219699" cy="16855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6" name="Rechteck 135">
                <a:extLst>
                  <a:ext uri="{FF2B5EF4-FFF2-40B4-BE49-F238E27FC236}">
                    <a16:creationId xmlns:a16="http://schemas.microsoft.com/office/drawing/2014/main" id="{F5630B62-CB9F-494C-B36A-29F75DF9ECE1}"/>
                  </a:ext>
                </a:extLst>
              </p:cNvPr>
              <p:cNvSpPr/>
              <p:nvPr/>
            </p:nvSpPr>
            <p:spPr>
              <a:xfrm>
                <a:off x="3096993" y="3446929"/>
                <a:ext cx="538120" cy="48907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37" name="Gerader Verbinder 136">
                <a:extLst>
                  <a:ext uri="{FF2B5EF4-FFF2-40B4-BE49-F238E27FC236}">
                    <a16:creationId xmlns:a16="http://schemas.microsoft.com/office/drawing/2014/main" id="{09C8E97B-9CB1-411B-B21B-B0FCBE779857}"/>
                  </a:ext>
                </a:extLst>
              </p:cNvPr>
              <p:cNvCxnSpPr>
                <a:stCxn id="136" idx="2"/>
                <a:endCxn id="134" idx="0"/>
              </p:cNvCxnSpPr>
              <p:nvPr/>
            </p:nvCxnSpPr>
            <p:spPr>
              <a:xfrm>
                <a:off x="3366053" y="3936006"/>
                <a:ext cx="0" cy="191644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feld 137">
                <a:extLst>
                  <a:ext uri="{FF2B5EF4-FFF2-40B4-BE49-F238E27FC236}">
                    <a16:creationId xmlns:a16="http://schemas.microsoft.com/office/drawing/2014/main" id="{D4B4319A-9B8B-4A94-A4F7-5F1BB65EDAFA}"/>
                  </a:ext>
                </a:extLst>
              </p:cNvPr>
              <p:cNvSpPr txBox="1"/>
              <p:nvPr/>
            </p:nvSpPr>
            <p:spPr>
              <a:xfrm>
                <a:off x="3172575" y="3494695"/>
                <a:ext cx="386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m</a:t>
                </a:r>
              </a:p>
            </p:txBody>
          </p:sp>
          <p:grpSp>
            <p:nvGrpSpPr>
              <p:cNvPr id="139" name="Gruppieren 138">
                <a:extLst>
                  <a:ext uri="{FF2B5EF4-FFF2-40B4-BE49-F238E27FC236}">
                    <a16:creationId xmlns:a16="http://schemas.microsoft.com/office/drawing/2014/main" id="{81C99BC3-7D6E-4B73-9BD6-B4B7998B089B}"/>
                  </a:ext>
                </a:extLst>
              </p:cNvPr>
              <p:cNvGrpSpPr/>
              <p:nvPr/>
            </p:nvGrpSpPr>
            <p:grpSpPr>
              <a:xfrm>
                <a:off x="3247266" y="4461006"/>
                <a:ext cx="253390" cy="800288"/>
                <a:chOff x="5128258" y="1885951"/>
                <a:chExt cx="916944" cy="2017041"/>
              </a:xfrm>
            </p:grpSpPr>
            <p:sp>
              <p:nvSpPr>
                <p:cNvPr id="142" name="Bogen 141">
                  <a:extLst>
                    <a:ext uri="{FF2B5EF4-FFF2-40B4-BE49-F238E27FC236}">
                      <a16:creationId xmlns:a16="http://schemas.microsoft.com/office/drawing/2014/main" id="{207357EA-A1D8-4C60-81CC-7CC125E424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241206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43" name="Bogen 142">
                  <a:extLst>
                    <a:ext uri="{FF2B5EF4-FFF2-40B4-BE49-F238E27FC236}">
                      <a16:creationId xmlns:a16="http://schemas.microsoft.com/office/drawing/2014/main" id="{C2161F3B-0F4E-49EC-8CAF-E907067656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361514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44" name="Bogen 143">
                  <a:extLst>
                    <a:ext uri="{FF2B5EF4-FFF2-40B4-BE49-F238E27FC236}">
                      <a16:creationId xmlns:a16="http://schemas.microsoft.com/office/drawing/2014/main" id="{C0CE2719-8C12-4B55-B5FF-EBA466CB8C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361512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45" name="Bogen 144">
                  <a:extLst>
                    <a:ext uri="{FF2B5EF4-FFF2-40B4-BE49-F238E27FC236}">
                      <a16:creationId xmlns:a16="http://schemas.microsoft.com/office/drawing/2014/main" id="{1068B724-7EA3-4E7E-9B7A-19F5945B40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481820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46" name="Bogen 145">
                  <a:extLst>
                    <a:ext uri="{FF2B5EF4-FFF2-40B4-BE49-F238E27FC236}">
                      <a16:creationId xmlns:a16="http://schemas.microsoft.com/office/drawing/2014/main" id="{4E8B2776-73C0-4931-A73F-AE7DEC8568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480733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47" name="Bogen 146">
                  <a:extLst>
                    <a:ext uri="{FF2B5EF4-FFF2-40B4-BE49-F238E27FC236}">
                      <a16:creationId xmlns:a16="http://schemas.microsoft.com/office/drawing/2014/main" id="{C258CFD6-FF85-4F9B-868F-61EA27DAAC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601041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48" name="Bogen 147">
                  <a:extLst>
                    <a:ext uri="{FF2B5EF4-FFF2-40B4-BE49-F238E27FC236}">
                      <a16:creationId xmlns:a16="http://schemas.microsoft.com/office/drawing/2014/main" id="{2AED9E70-BFB6-4B34-A34B-AF1BBC7D9C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601038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49" name="Bogen 148">
                  <a:extLst>
                    <a:ext uri="{FF2B5EF4-FFF2-40B4-BE49-F238E27FC236}">
                      <a16:creationId xmlns:a16="http://schemas.microsoft.com/office/drawing/2014/main" id="{F70BC144-BC63-438B-89B0-344B63AA44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721346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50" name="Bogen 149">
                  <a:extLst>
                    <a:ext uri="{FF2B5EF4-FFF2-40B4-BE49-F238E27FC236}">
                      <a16:creationId xmlns:a16="http://schemas.microsoft.com/office/drawing/2014/main" id="{2BA6A004-3C15-49DA-B9B4-4D6BA4537E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721343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51" name="Bogen 150">
                  <a:extLst>
                    <a:ext uri="{FF2B5EF4-FFF2-40B4-BE49-F238E27FC236}">
                      <a16:creationId xmlns:a16="http://schemas.microsoft.com/office/drawing/2014/main" id="{3EA6BF86-473A-4DA0-BA91-F2B5325D38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841651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52" name="Bogen 151">
                  <a:extLst>
                    <a:ext uri="{FF2B5EF4-FFF2-40B4-BE49-F238E27FC236}">
                      <a16:creationId xmlns:a16="http://schemas.microsoft.com/office/drawing/2014/main" id="{41E3A326-F071-4E61-BFBD-45038872BD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841648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53" name="Bogen 152">
                  <a:extLst>
                    <a:ext uri="{FF2B5EF4-FFF2-40B4-BE49-F238E27FC236}">
                      <a16:creationId xmlns:a16="http://schemas.microsoft.com/office/drawing/2014/main" id="{00BE281C-5E1D-4EF6-AA43-4C9B1FD8EE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2961956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54" name="Bogen 153">
                  <a:extLst>
                    <a:ext uri="{FF2B5EF4-FFF2-40B4-BE49-F238E27FC236}">
                      <a16:creationId xmlns:a16="http://schemas.microsoft.com/office/drawing/2014/main" id="{8468D644-4B5B-4057-81A6-1D4337C848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30798" y="2961954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sp>
              <p:nvSpPr>
                <p:cNvPr id="155" name="Bogen 154">
                  <a:extLst>
                    <a:ext uri="{FF2B5EF4-FFF2-40B4-BE49-F238E27FC236}">
                      <a16:creationId xmlns:a16="http://schemas.microsoft.com/office/drawing/2014/main" id="{01E89EA4-4A93-483A-913B-2DBDA3AAFE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5130802" y="3082262"/>
                  <a:ext cx="914400" cy="186107"/>
                </a:xfrm>
                <a:prstGeom prst="arc">
                  <a:avLst>
                    <a:gd name="adj1" fmla="val 15899459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  <p:cxnSp>
              <p:nvCxnSpPr>
                <p:cNvPr id="156" name="Gerader Verbinder 155">
                  <a:extLst>
                    <a:ext uri="{FF2B5EF4-FFF2-40B4-BE49-F238E27FC236}">
                      <a16:creationId xmlns:a16="http://schemas.microsoft.com/office/drawing/2014/main" id="{DA2C3C7E-7A3D-41A1-A3EC-ACBC63BD7697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5585460" y="1885951"/>
                  <a:ext cx="0" cy="374306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Gerader Verbinder 156">
                  <a:extLst>
                    <a:ext uri="{FF2B5EF4-FFF2-40B4-BE49-F238E27FC236}">
                      <a16:creationId xmlns:a16="http://schemas.microsoft.com/office/drawing/2014/main" id="{1FD237B6-AD9B-4C66-84AC-4D68BF8A782F}"/>
                    </a:ext>
                  </a:extLst>
                </p:cNvPr>
                <p:cNvCxnSpPr>
                  <a:cxnSpLocks noChangeAspect="1"/>
                  <a:endCxn id="158" idx="2"/>
                </p:cNvCxnSpPr>
                <p:nvPr/>
              </p:nvCxnSpPr>
              <p:spPr>
                <a:xfrm flipH="1" flipV="1">
                  <a:off x="5582604" y="3388670"/>
                  <a:ext cx="2856" cy="514322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Bogen 157">
                  <a:extLst>
                    <a:ext uri="{FF2B5EF4-FFF2-40B4-BE49-F238E27FC236}">
                      <a16:creationId xmlns:a16="http://schemas.microsoft.com/office/drawing/2014/main" id="{B0F3D087-5C01-4721-9B72-38995A4DAB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28258" y="3082258"/>
                  <a:ext cx="914400" cy="306415"/>
                </a:xfrm>
                <a:prstGeom prst="arc">
                  <a:avLst>
                    <a:gd name="adj1" fmla="val 16200000"/>
                    <a:gd name="adj2" fmla="val 5435223"/>
                  </a:avLst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sz="8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0" name="Textfeld 139">
                    <a:extLst>
                      <a:ext uri="{FF2B5EF4-FFF2-40B4-BE49-F238E27FC236}">
                        <a16:creationId xmlns:a16="http://schemas.microsoft.com/office/drawing/2014/main" id="{2B1336F1-481E-4F86-8CCD-77F77F2BC862}"/>
                      </a:ext>
                    </a:extLst>
                  </p:cNvPr>
                  <p:cNvSpPr txBox="1"/>
                  <p:nvPr/>
                </p:nvSpPr>
                <p:spPr>
                  <a:xfrm>
                    <a:off x="3635113" y="2293457"/>
                    <a:ext cx="28155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40" name="Textfeld 139">
                    <a:extLst>
                      <a:ext uri="{FF2B5EF4-FFF2-40B4-BE49-F238E27FC236}">
                        <a16:creationId xmlns:a16="http://schemas.microsoft.com/office/drawing/2014/main" id="{2B1336F1-481E-4F86-8CCD-77F77F2BC8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5113" y="2293457"/>
                    <a:ext cx="28155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6842" r="-21053" b="-4473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1" name="Textfeld 140">
                    <a:extLst>
                      <a:ext uri="{FF2B5EF4-FFF2-40B4-BE49-F238E27FC236}">
                        <a16:creationId xmlns:a16="http://schemas.microsoft.com/office/drawing/2014/main" id="{96D70BDE-D5ED-4410-8709-984966FE265A}"/>
                      </a:ext>
                    </a:extLst>
                  </p:cNvPr>
                  <p:cNvSpPr txBox="1"/>
                  <p:nvPr/>
                </p:nvSpPr>
                <p:spPr>
                  <a:xfrm>
                    <a:off x="3530243" y="4801728"/>
                    <a:ext cx="28687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41" name="Textfeld 140">
                    <a:extLst>
                      <a:ext uri="{FF2B5EF4-FFF2-40B4-BE49-F238E27FC236}">
                        <a16:creationId xmlns:a16="http://schemas.microsoft.com/office/drawing/2014/main" id="{96D70BDE-D5ED-4410-8709-984966FE26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0243" y="4801728"/>
                    <a:ext cx="286873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5897" r="-20513" b="-4473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CCB9C22A-C490-47D3-904F-879C163169EE}"/>
                </a:ext>
              </a:extLst>
            </p:cNvPr>
            <p:cNvGrpSpPr/>
            <p:nvPr/>
          </p:nvGrpSpPr>
          <p:grpSpPr>
            <a:xfrm>
              <a:off x="3943345" y="2060961"/>
              <a:ext cx="3765538" cy="2816152"/>
              <a:chOff x="3191521" y="1510974"/>
              <a:chExt cx="2904479" cy="4226438"/>
            </a:xfrm>
          </p:grpSpPr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ED9C09A2-17D9-4037-A1EF-FF0D1B2CA285}"/>
                  </a:ext>
                </a:extLst>
              </p:cNvPr>
              <p:cNvSpPr/>
              <p:nvPr/>
            </p:nvSpPr>
            <p:spPr>
              <a:xfrm>
                <a:off x="5455024" y="3272118"/>
                <a:ext cx="277906" cy="118334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4444B858-BD04-476B-9058-35D194430184}"/>
                  </a:ext>
                </a:extLst>
              </p:cNvPr>
              <p:cNvSpPr/>
              <p:nvPr/>
            </p:nvSpPr>
            <p:spPr>
              <a:xfrm>
                <a:off x="3576917" y="2245659"/>
                <a:ext cx="277906" cy="118334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D25C3D91-E2DE-4398-81D6-2986576369F2}"/>
                  </a:ext>
                </a:extLst>
              </p:cNvPr>
              <p:cNvCxnSpPr>
                <a:cxnSpLocks/>
                <a:stCxn id="85" idx="0"/>
              </p:cNvCxnSpPr>
              <p:nvPr/>
            </p:nvCxnSpPr>
            <p:spPr>
              <a:xfrm flipV="1">
                <a:off x="3715870" y="1510974"/>
                <a:ext cx="0" cy="73468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4B7BDF8D-6649-4CB0-B923-40E9F3E0B19D}"/>
                  </a:ext>
                </a:extLst>
              </p:cNvPr>
              <p:cNvCxnSpPr>
                <a:cxnSpLocks/>
                <a:endCxn id="84" idx="0"/>
              </p:cNvCxnSpPr>
              <p:nvPr/>
            </p:nvCxnSpPr>
            <p:spPr>
              <a:xfrm>
                <a:off x="5593977" y="1524000"/>
                <a:ext cx="0" cy="17481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9CE42315-0801-44B5-8412-16DEE00F2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5870" y="1510974"/>
                <a:ext cx="1878107" cy="1302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F6D38042-EB23-478D-9695-C58125876D2F}"/>
                  </a:ext>
                </a:extLst>
              </p:cNvPr>
              <p:cNvCxnSpPr>
                <a:cxnSpLocks/>
                <a:stCxn id="84" idx="2"/>
              </p:cNvCxnSpPr>
              <p:nvPr/>
            </p:nvCxnSpPr>
            <p:spPr>
              <a:xfrm>
                <a:off x="5593977" y="4455459"/>
                <a:ext cx="0" cy="12819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" name="Gruppieren 89">
                <a:extLst>
                  <a:ext uri="{FF2B5EF4-FFF2-40B4-BE49-F238E27FC236}">
                    <a16:creationId xmlns:a16="http://schemas.microsoft.com/office/drawing/2014/main" id="{FFDEEEFC-34AD-46C6-873C-DEC10C801EF3}"/>
                  </a:ext>
                </a:extLst>
              </p:cNvPr>
              <p:cNvGrpSpPr/>
              <p:nvPr/>
            </p:nvGrpSpPr>
            <p:grpSpPr>
              <a:xfrm>
                <a:off x="3533695" y="3983971"/>
                <a:ext cx="364349" cy="1395870"/>
                <a:chOff x="3960000" y="3137040"/>
                <a:chExt cx="792000" cy="2468880"/>
              </a:xfrm>
            </p:grpSpPr>
            <p:sp>
              <p:nvSpPr>
                <p:cNvPr id="101" name="Bogen 100">
                  <a:extLst>
                    <a:ext uri="{FF2B5EF4-FFF2-40B4-BE49-F238E27FC236}">
                      <a16:creationId xmlns:a16="http://schemas.microsoft.com/office/drawing/2014/main" id="{77FDA14C-14D0-4003-A140-12FB7252351E}"/>
                    </a:ext>
                  </a:extLst>
                </p:cNvPr>
                <p:cNvSpPr/>
                <p:nvPr/>
              </p:nvSpPr>
              <p:spPr>
                <a:xfrm rot="10800000">
                  <a:off x="3960000" y="3960000"/>
                  <a:ext cx="792000" cy="822960"/>
                </a:xfrm>
                <a:prstGeom prst="arc">
                  <a:avLst>
                    <a:gd name="adj1" fmla="val 16200000"/>
                    <a:gd name="adj2" fmla="val 5340732"/>
                  </a:avLst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03" name="Bogen 102">
                  <a:extLst>
                    <a:ext uri="{FF2B5EF4-FFF2-40B4-BE49-F238E27FC236}">
                      <a16:creationId xmlns:a16="http://schemas.microsoft.com/office/drawing/2014/main" id="{D474F037-1D82-4D8A-B075-54739A9FE9AF}"/>
                    </a:ext>
                  </a:extLst>
                </p:cNvPr>
                <p:cNvSpPr/>
                <p:nvPr/>
              </p:nvSpPr>
              <p:spPr>
                <a:xfrm rot="10800000">
                  <a:off x="3960000" y="3137040"/>
                  <a:ext cx="792000" cy="822960"/>
                </a:xfrm>
                <a:prstGeom prst="arc">
                  <a:avLst>
                    <a:gd name="adj1" fmla="val 16200000"/>
                    <a:gd name="adj2" fmla="val 5340732"/>
                  </a:avLst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07" name="Bogen 106">
                  <a:extLst>
                    <a:ext uri="{FF2B5EF4-FFF2-40B4-BE49-F238E27FC236}">
                      <a16:creationId xmlns:a16="http://schemas.microsoft.com/office/drawing/2014/main" id="{F3500F0D-E95F-4795-AE00-B6041DF0BD58}"/>
                    </a:ext>
                  </a:extLst>
                </p:cNvPr>
                <p:cNvSpPr/>
                <p:nvPr/>
              </p:nvSpPr>
              <p:spPr>
                <a:xfrm rot="10800000">
                  <a:off x="3960000" y="4782960"/>
                  <a:ext cx="792000" cy="822960"/>
                </a:xfrm>
                <a:prstGeom prst="arc">
                  <a:avLst>
                    <a:gd name="adj1" fmla="val 16200000"/>
                    <a:gd name="adj2" fmla="val 5340732"/>
                  </a:avLst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EF344AC1-BD4B-4877-BA8D-AB139F952CB0}"/>
                  </a:ext>
                </a:extLst>
              </p:cNvPr>
              <p:cNvCxnSpPr>
                <a:stCxn id="85" idx="2"/>
                <a:endCxn id="103" idx="2"/>
              </p:cNvCxnSpPr>
              <p:nvPr/>
            </p:nvCxnSpPr>
            <p:spPr>
              <a:xfrm flipH="1">
                <a:off x="3711859" y="3429000"/>
                <a:ext cx="4011" cy="55502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9D647A94-31DA-46BA-B3B1-667E51359099}"/>
                  </a:ext>
                </a:extLst>
              </p:cNvPr>
              <p:cNvCxnSpPr>
                <a:cxnSpLocks/>
                <a:stCxn id="107" idx="0"/>
              </p:cNvCxnSpPr>
              <p:nvPr/>
            </p:nvCxnSpPr>
            <p:spPr>
              <a:xfrm>
                <a:off x="3715870" y="5379841"/>
                <a:ext cx="0" cy="35757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58F45289-266D-421E-8199-8B17E1B62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1859" y="5722283"/>
                <a:ext cx="188211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feld 95">
                    <a:extLst>
                      <a:ext uri="{FF2B5EF4-FFF2-40B4-BE49-F238E27FC236}">
                        <a16:creationId xmlns:a16="http://schemas.microsoft.com/office/drawing/2014/main" id="{F4062348-C310-4022-9214-89B2A1A0A06C}"/>
                      </a:ext>
                    </a:extLst>
                  </p:cNvPr>
                  <p:cNvSpPr txBox="1"/>
                  <p:nvPr/>
                </p:nvSpPr>
                <p:spPr>
                  <a:xfrm>
                    <a:off x="5794187" y="3706513"/>
                    <a:ext cx="30181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6" name="Textfeld 95">
                    <a:extLst>
                      <a:ext uri="{FF2B5EF4-FFF2-40B4-BE49-F238E27FC236}">
                        <a16:creationId xmlns:a16="http://schemas.microsoft.com/office/drawing/2014/main" id="{F4062348-C310-4022-9214-89B2A1A0A0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4187" y="3706513"/>
                    <a:ext cx="301813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3208" r="-1887" b="-120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feld 97">
                    <a:extLst>
                      <a:ext uri="{FF2B5EF4-FFF2-40B4-BE49-F238E27FC236}">
                        <a16:creationId xmlns:a16="http://schemas.microsoft.com/office/drawing/2014/main" id="{BC96B163-949E-4DCC-B1FA-8190AD17E744}"/>
                      </a:ext>
                    </a:extLst>
                  </p:cNvPr>
                  <p:cNvSpPr txBox="1"/>
                  <p:nvPr/>
                </p:nvSpPr>
                <p:spPr>
                  <a:xfrm>
                    <a:off x="3191521" y="2654476"/>
                    <a:ext cx="31591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feld 97">
                    <a:extLst>
                      <a:ext uri="{FF2B5EF4-FFF2-40B4-BE49-F238E27FC236}">
                        <a16:creationId xmlns:a16="http://schemas.microsoft.com/office/drawing/2014/main" id="{BC96B163-949E-4DCC-B1FA-8190AD17E7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91521" y="2654476"/>
                    <a:ext cx="315919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4545" b="-120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feld 99">
                    <a:extLst>
                      <a:ext uri="{FF2B5EF4-FFF2-40B4-BE49-F238E27FC236}">
                        <a16:creationId xmlns:a16="http://schemas.microsoft.com/office/drawing/2014/main" id="{F7854B97-3EEF-44A0-B6AA-20F6EA3AEE2F}"/>
                      </a:ext>
                    </a:extLst>
                  </p:cNvPr>
                  <p:cNvSpPr txBox="1"/>
                  <p:nvPr/>
                </p:nvSpPr>
                <p:spPr>
                  <a:xfrm>
                    <a:off x="3755907" y="4543406"/>
                    <a:ext cx="29585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0" name="Textfeld 99">
                    <a:extLst>
                      <a:ext uri="{FF2B5EF4-FFF2-40B4-BE49-F238E27FC236}">
                        <a16:creationId xmlns:a16="http://schemas.microsoft.com/office/drawing/2014/main" id="{F7854B97-3EEF-44A0-B6AA-20F6EA3AEE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55907" y="4543406"/>
                    <a:ext cx="295850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686" r="-1961" b="-120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2941CB9-57DF-402D-B40E-B87F7F2FE948}"/>
                  </a:ext>
                </a:extLst>
              </p:cNvPr>
              <p:cNvSpPr txBox="1"/>
              <p:nvPr/>
            </p:nvSpPr>
            <p:spPr>
              <a:xfrm>
                <a:off x="5704624" y="2950232"/>
                <a:ext cx="4174989" cy="672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p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𝜗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2941CB9-57DF-402D-B40E-B87F7F2FE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624" y="2950232"/>
                <a:ext cx="4174989" cy="67210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A003052-F12B-4EF4-B97A-07D147844925}"/>
              </a:ext>
            </a:extLst>
          </p:cNvPr>
          <p:cNvGrpSpPr/>
          <p:nvPr/>
        </p:nvGrpSpPr>
        <p:grpSpPr>
          <a:xfrm>
            <a:off x="5992114" y="4575559"/>
            <a:ext cx="3424486" cy="1178928"/>
            <a:chOff x="5878185" y="4074016"/>
            <a:chExt cx="3424486" cy="1178928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BACE2AFC-717C-4803-97D2-18E10E660189}"/>
                </a:ext>
              </a:extLst>
            </p:cNvPr>
            <p:cNvGrpSpPr/>
            <p:nvPr/>
          </p:nvGrpSpPr>
          <p:grpSpPr>
            <a:xfrm>
              <a:off x="5878185" y="4397309"/>
              <a:ext cx="3286948" cy="398863"/>
              <a:chOff x="7636800" y="4870004"/>
              <a:chExt cx="3286948" cy="398863"/>
            </a:xfrm>
          </p:grpSpPr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C7C3FD00-3875-4DC2-85EF-A679D434723B}"/>
                  </a:ext>
                </a:extLst>
              </p:cNvPr>
              <p:cNvSpPr txBox="1"/>
              <p:nvPr/>
            </p:nvSpPr>
            <p:spPr>
              <a:xfrm>
                <a:off x="7636800" y="4991868"/>
                <a:ext cx="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de-DE" b="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6DE140E3-6FFB-4E7B-A25E-873CF60FE329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300" y="4870004"/>
                    <a:ext cx="327544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𝑛𝑎𝑡𝑢𝑟𝑎𝑙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𝑐𝑖𝑟𝑐𝑢𝑙𝑎𝑟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𝑓𝑟𝑒𝑞𝑢𝑒𝑛𝑐𝑦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6DE140E3-6FFB-4E7B-A25E-873CF60FE3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48300" y="4870004"/>
                    <a:ext cx="3275448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59" r="-2048" b="-3695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F953D12E-9FFB-4C06-9B62-9C979932A765}"/>
                    </a:ext>
                  </a:extLst>
                </p:cNvPr>
                <p:cNvSpPr txBox="1"/>
                <p:nvPr/>
              </p:nvSpPr>
              <p:spPr>
                <a:xfrm>
                  <a:off x="5967135" y="4685737"/>
                  <a:ext cx="765146" cy="5672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F953D12E-9FFB-4C06-9B62-9C979932A7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135" y="4685737"/>
                  <a:ext cx="765146" cy="56720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feld 112">
                  <a:extLst>
                    <a:ext uri="{FF2B5EF4-FFF2-40B4-BE49-F238E27FC236}">
                      <a16:creationId xmlns:a16="http://schemas.microsoft.com/office/drawing/2014/main" id="{2D94F1D5-407B-4157-8E55-11E5ACFBA571}"/>
                    </a:ext>
                  </a:extLst>
                </p:cNvPr>
                <p:cNvSpPr txBox="1"/>
                <p:nvPr/>
              </p:nvSpPr>
              <p:spPr>
                <a:xfrm>
                  <a:off x="5889685" y="4074016"/>
                  <a:ext cx="34129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𝑒𝑥𝑐𝑖𝑡𝑎𝑡𝑖𝑜𝑛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𝑐𝑖𝑟𝑐𝑢𝑙𝑎𝑟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𝑓𝑟𝑒𝑞𝑢𝑒𝑛𝑐𝑦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3" name="Textfeld 112">
                  <a:extLst>
                    <a:ext uri="{FF2B5EF4-FFF2-40B4-BE49-F238E27FC236}">
                      <a16:creationId xmlns:a16="http://schemas.microsoft.com/office/drawing/2014/main" id="{2D94F1D5-407B-4157-8E55-11E5ACFBA5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9685" y="4074016"/>
                  <a:ext cx="3412986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250" r="-1964" b="-4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510793D-B1A3-4490-99D1-4A2924EE707A}"/>
                  </a:ext>
                </a:extLst>
              </p:cNvPr>
              <p:cNvSpPr txBox="1"/>
              <p:nvPr/>
            </p:nvSpPr>
            <p:spPr>
              <a:xfrm>
                <a:off x="5992114" y="4251131"/>
                <a:ext cx="31153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𝐷𝑎𝑚𝑝𝑖𝑛𝑔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𝑐𝑜𝑒𝑓𝑓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510793D-B1A3-4490-99D1-4A2924EE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114" y="4251131"/>
                <a:ext cx="3115340" cy="276999"/>
              </a:xfrm>
              <a:prstGeom prst="rect">
                <a:avLst/>
              </a:prstGeom>
              <a:blipFill>
                <a:blip r:embed="rId15"/>
                <a:stretch>
                  <a:fillRect l="-1370" r="-587" b="-369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847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B8A4F55-BB18-4545-9E29-FA21E7B58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9" y="1279677"/>
            <a:ext cx="5333559" cy="3998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7C1F2F7-E088-B7FB-B926-13AF5C2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76117"/>
            <a:ext cx="5172121" cy="657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Analytical Model: </a:t>
            </a:r>
            <a:r>
              <a:rPr lang="de-DE" sz="2000" dirty="0" err="1"/>
              <a:t>Forced</a:t>
            </a:r>
            <a:r>
              <a:rPr lang="de-DE" sz="2000" dirty="0"/>
              <a:t> </a:t>
            </a:r>
            <a:r>
              <a:rPr lang="de-DE" sz="2000" dirty="0" err="1"/>
              <a:t>Oscillator</a:t>
            </a:r>
            <a:r>
              <a:rPr lang="de-DE" sz="2000" dirty="0"/>
              <a:t> -&gt; </a:t>
            </a:r>
            <a:r>
              <a:rPr lang="de-DE" sz="2000" dirty="0" err="1"/>
              <a:t>Resonance</a:t>
            </a:r>
            <a:endParaRPr lang="de-DE" sz="20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r>
              <a:rPr lang="en-US" dirty="0"/>
              <a:t> Ohm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C543814-A87B-4C5C-B72E-5BB4FCD13FFD}"/>
              </a:ext>
            </a:extLst>
          </p:cNvPr>
          <p:cNvGrpSpPr/>
          <p:nvPr/>
        </p:nvGrpSpPr>
        <p:grpSpPr>
          <a:xfrm>
            <a:off x="5397363" y="1499001"/>
            <a:ext cx="3657886" cy="2617401"/>
            <a:chOff x="5818991" y="1190884"/>
            <a:chExt cx="3657886" cy="26174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EF93AADA-3E4F-48E0-9381-A0F51F88BCE7}"/>
                    </a:ext>
                  </a:extLst>
                </p:cNvPr>
                <p:cNvSpPr txBox="1"/>
                <p:nvPr/>
              </p:nvSpPr>
              <p:spPr>
                <a:xfrm>
                  <a:off x="5818991" y="1190884"/>
                  <a:ext cx="2787127" cy="1041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sSup>
                                          <m:sSup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𝜂</m:t>
                                            </m:r>
                                          </m:e>
                                          <m:sup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𝜗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oMath>
                    </m:oMathPara>
                  </a14:m>
                  <a:endParaRPr lang="de-DE" dirty="0"/>
                </a:p>
                <a:p>
                  <a:endParaRPr lang="de-DE" dirty="0"/>
                </a:p>
              </p:txBody>
            </p:sp>
          </mc:Choice>
          <mc:Fallback xmlns=""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EF93AADA-3E4F-48E0-9381-A0F51F88B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8991" y="1190884"/>
                  <a:ext cx="2787127" cy="10414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feld 4">
                  <a:extLst>
                    <a:ext uri="{FF2B5EF4-FFF2-40B4-BE49-F238E27FC236}">
                      <a16:creationId xmlns:a16="http://schemas.microsoft.com/office/drawing/2014/main" id="{5E3AE1C8-6D35-4652-B42B-920B4A8C5473}"/>
                    </a:ext>
                  </a:extLst>
                </p:cNvPr>
                <p:cNvSpPr txBox="1"/>
                <p:nvPr/>
              </p:nvSpPr>
              <p:spPr>
                <a:xfrm>
                  <a:off x="5953748" y="3161954"/>
                  <a:ext cx="352312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/>
                    <a:t>If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de-DE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endParaRPr lang="de-DE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⇒ </m:t>
                        </m:r>
                        <m:acc>
                          <m:accPr>
                            <m:chr m:val="̂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→∞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" name="Textfeld 4">
                  <a:extLst>
                    <a:ext uri="{FF2B5EF4-FFF2-40B4-BE49-F238E27FC236}">
                      <a16:creationId xmlns:a16="http://schemas.microsoft.com/office/drawing/2014/main" id="{5E3AE1C8-6D35-4652-B42B-920B4A8C54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3748" y="3161954"/>
                  <a:ext cx="3523129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560" t="-471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DDC5830-3798-44E9-B10F-666433E7B23C}"/>
              </a:ext>
            </a:extLst>
          </p:cNvPr>
          <p:cNvGrpSpPr/>
          <p:nvPr/>
        </p:nvGrpSpPr>
        <p:grpSpPr>
          <a:xfrm>
            <a:off x="5518228" y="4423162"/>
            <a:ext cx="6089017" cy="741857"/>
            <a:chOff x="5376257" y="5174569"/>
            <a:chExt cx="6089017" cy="7418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887551EE-09C7-469E-A543-3948B3A5ADD6}"/>
                    </a:ext>
                  </a:extLst>
                </p:cNvPr>
                <p:cNvSpPr txBox="1"/>
                <p:nvPr/>
              </p:nvSpPr>
              <p:spPr>
                <a:xfrm>
                  <a:off x="5376257" y="5174569"/>
                  <a:ext cx="48490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/>
                    <a:t>Best Case: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=0, 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887551EE-09C7-469E-A543-3948B3A5AD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257" y="5174569"/>
                  <a:ext cx="48490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005" t="-10000" b="-2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9853E8B-3C90-44E9-8E92-0B5794A0072D}"/>
                </a:ext>
              </a:extLst>
            </p:cNvPr>
            <p:cNvSpPr txBox="1"/>
            <p:nvPr/>
          </p:nvSpPr>
          <p:spPr>
            <a:xfrm>
              <a:off x="5376257" y="5547094"/>
              <a:ext cx="6089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-&gt; All </a:t>
              </a:r>
              <a:r>
                <a:rPr lang="de-DE" dirty="0" err="1"/>
                <a:t>kinetic</a:t>
              </a:r>
              <a:r>
                <a:rPr lang="de-DE" dirty="0"/>
                <a:t> </a:t>
              </a:r>
              <a:r>
                <a:rPr lang="de-DE" dirty="0" err="1"/>
                <a:t>energy</a:t>
              </a:r>
              <a:r>
                <a:rPr lang="de-DE" dirty="0"/>
                <a:t> </a:t>
              </a:r>
              <a:r>
                <a:rPr lang="de-DE" dirty="0" err="1"/>
                <a:t>is</a:t>
              </a:r>
              <a:r>
                <a:rPr lang="de-DE" dirty="0"/>
                <a:t> </a:t>
              </a:r>
              <a:r>
                <a:rPr lang="de-DE" dirty="0" err="1"/>
                <a:t>converted</a:t>
              </a:r>
              <a:r>
                <a:rPr lang="de-DE" dirty="0"/>
                <a:t> </a:t>
              </a:r>
              <a:r>
                <a:rPr lang="de-DE" dirty="0" err="1"/>
                <a:t>into</a:t>
              </a:r>
              <a:r>
                <a:rPr lang="de-DE" dirty="0"/>
                <a:t> </a:t>
              </a:r>
              <a:r>
                <a:rPr lang="de-DE" dirty="0" err="1"/>
                <a:t>electrical</a:t>
              </a:r>
              <a:r>
                <a:rPr lang="de-DE" dirty="0"/>
                <a:t> </a:t>
              </a:r>
              <a:r>
                <a:rPr lang="de-DE" dirty="0" err="1"/>
                <a:t>energy</a:t>
              </a:r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F897512-BBE6-4114-B03E-0FEA1AF671A0}"/>
                  </a:ext>
                </a:extLst>
              </p:cNvPr>
              <p:cNvSpPr txBox="1"/>
              <p:nvPr/>
            </p:nvSpPr>
            <p:spPr>
              <a:xfrm>
                <a:off x="5518228" y="2642492"/>
                <a:ext cx="382184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𝑀𝑒𝑐h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𝑒𝑙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𝑑𝑎𝑚𝑝𝑖𝑛𝑔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F897512-BBE6-4114-B03E-0FEA1AF67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228" y="2642492"/>
                <a:ext cx="3821843" cy="276999"/>
              </a:xfrm>
              <a:prstGeom prst="rect">
                <a:avLst/>
              </a:prstGeom>
              <a:blipFill>
                <a:blip r:embed="rId6"/>
                <a:stretch>
                  <a:fillRect l="-957" r="-1754" b="-369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201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1F2F7-E088-B7FB-B926-13AF5C2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76117"/>
            <a:ext cx="5172121" cy="657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 err="1"/>
              <a:t>Results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Simulation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r>
              <a:rPr lang="en-US" dirty="0"/>
              <a:t> Ohm</a:t>
            </a:r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0A26D2C-FF2C-4909-AF14-D28F80823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71" y="561886"/>
            <a:ext cx="5101447" cy="3441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ED000C9-9D7B-4B79-BD82-344646DF286B}"/>
                  </a:ext>
                </a:extLst>
              </p:cNvPr>
              <p:cNvSpPr txBox="1"/>
              <p:nvPr/>
            </p:nvSpPr>
            <p:spPr>
              <a:xfrm>
                <a:off x="6822755" y="4284841"/>
                <a:ext cx="42756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In </a:t>
                </a:r>
                <a:r>
                  <a:rPr lang="de-DE" dirty="0" err="1"/>
                  <a:t>order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keep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 simple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mechanical</a:t>
                </a:r>
                <a:r>
                  <a:rPr lang="de-DE" dirty="0"/>
                  <a:t> </a:t>
                </a:r>
                <a:r>
                  <a:rPr lang="de-DE" dirty="0" err="1"/>
                  <a:t>damping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de-DE" dirty="0"/>
                  <a:t> was </a:t>
                </a:r>
                <a:r>
                  <a:rPr lang="de-DE" dirty="0" err="1"/>
                  <a:t>set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0.</a:t>
                </a:r>
              </a:p>
              <a:p>
                <a:r>
                  <a:rPr lang="de-DE" dirty="0"/>
                  <a:t>=&gt; Simulation </a:t>
                </a:r>
                <a:r>
                  <a:rPr lang="de-DE" dirty="0" err="1"/>
                  <a:t>without</a:t>
                </a:r>
                <a:r>
                  <a:rPr lang="de-DE" dirty="0"/>
                  <a:t> </a:t>
                </a:r>
                <a:r>
                  <a:rPr lang="de-DE" dirty="0" err="1"/>
                  <a:t>springs</a:t>
                </a:r>
                <a:r>
                  <a:rPr lang="de-DE" dirty="0"/>
                  <a:t>.</a:t>
                </a: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ED000C9-9D7B-4B79-BD82-344646DF2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755" y="4284841"/>
                <a:ext cx="4275667" cy="923330"/>
              </a:xfrm>
              <a:prstGeom prst="rect">
                <a:avLst/>
              </a:prstGeom>
              <a:blipFill>
                <a:blip r:embed="rId3"/>
                <a:stretch>
                  <a:fillRect l="-1140" t="-3974"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07EFBF2C-A412-46CA-B22D-995ADAC41FAB}"/>
              </a:ext>
            </a:extLst>
          </p:cNvPr>
          <p:cNvSpPr txBox="1"/>
          <p:nvPr/>
        </p:nvSpPr>
        <p:spPr>
          <a:xfrm>
            <a:off x="6822755" y="5219674"/>
            <a:ext cx="4840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Next </a:t>
            </a:r>
            <a:r>
              <a:rPr lang="de-DE" dirty="0" err="1"/>
              <a:t>Step</a:t>
            </a:r>
            <a:r>
              <a:rPr lang="de-DE" dirty="0"/>
              <a:t>:</a:t>
            </a:r>
          </a:p>
          <a:p>
            <a:r>
              <a:rPr lang="de-DE" dirty="0" err="1"/>
              <a:t>Optimize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harvester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and </a:t>
            </a:r>
            <a:r>
              <a:rPr lang="de-DE" dirty="0" err="1"/>
              <a:t>scalability</a:t>
            </a:r>
            <a:r>
              <a:rPr lang="de-DE" dirty="0"/>
              <a:t>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10DE84-10E2-4CEC-A570-12F73138C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9" y="1366764"/>
            <a:ext cx="6029471" cy="45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79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Eugen </a:t>
            </a:r>
            <a:r>
              <a:rPr lang="en-US" dirty="0" err="1"/>
              <a:t>Vambolt</a:t>
            </a:r>
            <a:r>
              <a:rPr lang="en-US" dirty="0"/>
              <a:t> (eugen.vambolt@th-nuernberg.de), Computational Physics For Green Energy, Faculty Applied Mathematics, Physics and Humanities, TH </a:t>
            </a:r>
            <a:r>
              <a:rPr lang="en-US" dirty="0" err="1"/>
              <a:t>Nürnberg</a:t>
            </a:r>
            <a:r>
              <a:rPr lang="en-US" dirty="0"/>
              <a:t> Ohm</a:t>
            </a:r>
            <a:endParaRPr lang="de-DE" dirty="0"/>
          </a:p>
        </p:txBody>
      </p:sp>
      <p:sp>
        <p:nvSpPr>
          <p:cNvPr id="63" name="Titel 1">
            <a:extLst>
              <a:ext uri="{FF2B5EF4-FFF2-40B4-BE49-F238E27FC236}">
                <a16:creationId xmlns:a16="http://schemas.microsoft.com/office/drawing/2014/main" id="{FB640DA8-64C4-4E25-A313-496650F0CCDF}"/>
              </a:ext>
            </a:extLst>
          </p:cNvPr>
          <p:cNvSpPr txBox="1">
            <a:spLocks/>
          </p:cNvSpPr>
          <p:nvPr/>
        </p:nvSpPr>
        <p:spPr>
          <a:xfrm>
            <a:off x="359999" y="676117"/>
            <a:ext cx="5172121" cy="6579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de-DE" sz="2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AECF43F-8059-4582-83E5-7AB98625A399}"/>
              </a:ext>
            </a:extLst>
          </p:cNvPr>
          <p:cNvSpPr txBox="1"/>
          <p:nvPr/>
        </p:nvSpPr>
        <p:spPr>
          <a:xfrm>
            <a:off x="668866" y="1678908"/>
            <a:ext cx="6841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Thank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you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very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much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your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attention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6F85A9C-3F81-488F-BC08-03B2AB3EA8E3}"/>
              </a:ext>
            </a:extLst>
          </p:cNvPr>
          <p:cNvSpPr/>
          <p:nvPr/>
        </p:nvSpPr>
        <p:spPr>
          <a:xfrm>
            <a:off x="8442298" y="1027724"/>
            <a:ext cx="1697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/>
              <a:t>Funded</a:t>
            </a:r>
            <a:r>
              <a:rPr lang="de-DE" b="1" dirty="0"/>
              <a:t> </a:t>
            </a:r>
            <a:r>
              <a:rPr lang="de-DE" b="1" dirty="0" err="1"/>
              <a:t>by</a:t>
            </a:r>
            <a:endParaRPr lang="de-DE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17E2B0-0793-43D5-A5E6-B47D40ECE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202" y="1397056"/>
            <a:ext cx="2626553" cy="1086168"/>
          </a:xfrm>
          <a:prstGeom prst="rect">
            <a:avLst/>
          </a:prstGeom>
        </p:spPr>
      </p:pic>
      <p:pic>
        <p:nvPicPr>
          <p:cNvPr id="10" name="Grafik 9" descr="Ein Bild, das Schrift, Flagge, Symbol, Electric Blue (Farbe) enthält.&#10;&#10;Automatisch generierte Beschreibung">
            <a:extLst>
              <a:ext uri="{FF2B5EF4-FFF2-40B4-BE49-F238E27FC236}">
                <a16:creationId xmlns:a16="http://schemas.microsoft.com/office/drawing/2014/main" id="{51C0A3E6-A23E-49E5-96D1-A57B7BDE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23" y="2548671"/>
            <a:ext cx="3405634" cy="922124"/>
          </a:xfrm>
          <a:prstGeom prst="rect">
            <a:avLst/>
          </a:prstGeom>
        </p:spPr>
      </p:pic>
      <p:pic>
        <p:nvPicPr>
          <p:cNvPr id="11" name="Grafik 10" descr="Ein Bild, das Text, Schrift, Kreis, Grafiken enthält.&#10;&#10;Automatisch generierte Beschreibung">
            <a:extLst>
              <a:ext uri="{FF2B5EF4-FFF2-40B4-BE49-F238E27FC236}">
                <a16:creationId xmlns:a16="http://schemas.microsoft.com/office/drawing/2014/main" id="{6FB3A299-A3F4-42A7-9A63-DB89575F5F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8" y="3786792"/>
            <a:ext cx="2309022" cy="12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15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2">
      <a:dk1>
        <a:srgbClr val="16283D"/>
      </a:dk1>
      <a:lt1>
        <a:sysClr val="window" lastClr="FFFFFF"/>
      </a:lt1>
      <a:dk2>
        <a:srgbClr val="000000"/>
      </a:dk2>
      <a:lt2>
        <a:srgbClr val="E7E6E6"/>
      </a:lt2>
      <a:accent1>
        <a:srgbClr val="C72426"/>
      </a:accent1>
      <a:accent2>
        <a:srgbClr val="16283D"/>
      </a:accent2>
      <a:accent3>
        <a:srgbClr val="D6EAF5"/>
      </a:accent3>
      <a:accent4>
        <a:srgbClr val="FFE763"/>
      </a:accent4>
      <a:accent5>
        <a:srgbClr val="603F80"/>
      </a:accent5>
      <a:accent6>
        <a:srgbClr val="83AC54"/>
      </a:accent6>
      <a:hlink>
        <a:srgbClr val="2D87B8"/>
      </a:hlink>
      <a:folHlink>
        <a:srgbClr val="B1D7EB"/>
      </a:folHlink>
    </a:clrScheme>
    <a:fontScheme name="TH Nürnberg OHM">
      <a:majorFont>
        <a:latin typeface="Public Sans ExtraBold"/>
        <a:ea typeface=""/>
        <a:cs typeface=""/>
      </a:majorFont>
      <a:minorFont>
        <a:latin typeface="Public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>
        <a:normAutofit/>
      </a:bodyPr>
      <a:lstStyle>
        <a:defPPr algn="ctr">
          <a:defRPr sz="2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3-02-22 Präsentationsvorlage - Kopie.potx" id="{B0D07936-725D-4CD1-A297-760B5C13FA30}" vid="{E93DF1DA-F3D8-42D9-B96E-9A8FB9047E3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CP4GE</Template>
  <TotalTime>0</TotalTime>
  <Words>760</Words>
  <Application>Microsoft Office PowerPoint</Application>
  <PresentationFormat>Breitbild</PresentationFormat>
  <Paragraphs>87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 Math</vt:lpstr>
      <vt:lpstr>Public Sans</vt:lpstr>
      <vt:lpstr>Public Sans ExtraBold</vt:lpstr>
      <vt:lpstr>Public Sans Medium</vt:lpstr>
      <vt:lpstr>Office</vt:lpstr>
      <vt:lpstr>Simulation of an electromagnetic vibration energy harvester</vt:lpstr>
      <vt:lpstr>Agenda</vt:lpstr>
      <vt:lpstr>LoLiPoP IoT – Long Life Power Platforms  for Internet of Things</vt:lpstr>
      <vt:lpstr>LoLiPoP IoT – Long Life Power Platforms  for Internet of Things</vt:lpstr>
      <vt:lpstr>LoLiPoP IoT – Long Life Power Platforms  for Internet of Things</vt:lpstr>
      <vt:lpstr>Analytical Model: Forced Oscillator (single degree of freedom)</vt:lpstr>
      <vt:lpstr>Analytical Model: Forced Oscillator -&gt; Resonance</vt:lpstr>
      <vt:lpstr>Results of Simulation</vt:lpstr>
      <vt:lpstr>PowerPoint-Präsentation</vt:lpstr>
      <vt:lpstr>Results of Simulation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Physics For Green Energy (CP4GE)</dc:title>
  <dc:creator>gumpertfa</dc:creator>
  <cp:lastModifiedBy>Gerhard Luther</cp:lastModifiedBy>
  <cp:revision>261</cp:revision>
  <dcterms:created xsi:type="dcterms:W3CDTF">2023-04-26T07:11:23Z</dcterms:created>
  <dcterms:modified xsi:type="dcterms:W3CDTF">2024-03-21T13:17:46Z</dcterms:modified>
</cp:coreProperties>
</file>