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689" r:id="rId2"/>
  </p:sldMasterIdLst>
  <p:notesMasterIdLst>
    <p:notesMasterId r:id="rId15"/>
  </p:notesMasterIdLst>
  <p:handoutMasterIdLst>
    <p:handoutMasterId r:id="rId16"/>
  </p:handoutMasterIdLst>
  <p:sldIdLst>
    <p:sldId id="337" r:id="rId3"/>
    <p:sldId id="338" r:id="rId4"/>
    <p:sldId id="339" r:id="rId5"/>
    <p:sldId id="352" r:id="rId6"/>
    <p:sldId id="355" r:id="rId7"/>
    <p:sldId id="384" r:id="rId8"/>
    <p:sldId id="356" r:id="rId9"/>
    <p:sldId id="385" r:id="rId10"/>
    <p:sldId id="382" r:id="rId11"/>
    <p:sldId id="383" r:id="rId12"/>
    <p:sldId id="378" r:id="rId13"/>
    <p:sldId id="379" r:id="rId14"/>
  </p:sldIdLst>
  <p:sldSz cx="12190413" cy="6858000"/>
  <p:notesSz cx="6797675" cy="9928225"/>
  <p:defaultTextStyle>
    <a:defPPr>
      <a:defRPr lang="de-DE"/>
    </a:defPPr>
    <a:lvl1pPr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40000"/>
      </a:spcAft>
      <a:buFont typeface="Wingdings" pitchFamily="2" charset="2"/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CE26A97A-68FC-471F-8043-0CBAAB0C4FC9}">
          <p14:sldIdLst>
            <p14:sldId id="337"/>
            <p14:sldId id="338"/>
            <p14:sldId id="339"/>
            <p14:sldId id="352"/>
            <p14:sldId id="355"/>
            <p14:sldId id="384"/>
            <p14:sldId id="356"/>
            <p14:sldId id="385"/>
            <p14:sldId id="382"/>
            <p14:sldId id="383"/>
            <p14:sldId id="378"/>
            <p14:sldId id="379"/>
          </p14:sldIdLst>
        </p14:section>
        <p14:section name="Beispielfolien" id="{4CCF9EBE-BDB8-45C9-AFA0-91F86AC828C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793">
          <p15:clr>
            <a:srgbClr val="A4A3A4"/>
          </p15:clr>
        </p15:guide>
        <p15:guide id="2" orient="horz" pos="255">
          <p15:clr>
            <a:srgbClr val="A4A3A4"/>
          </p15:clr>
        </p15:guide>
        <p15:guide id="3" orient="horz" pos="1117">
          <p15:clr>
            <a:srgbClr val="A4A3A4"/>
          </p15:clr>
        </p15:guide>
        <p15:guide id="4" pos="7378" userDrawn="1">
          <p15:clr>
            <a:srgbClr val="A4A3A4"/>
          </p15:clr>
        </p15:guide>
        <p15:guide id="5" pos="301">
          <p15:clr>
            <a:srgbClr val="A4A3A4"/>
          </p15:clr>
        </p15:guide>
        <p15:guide id="6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88">
          <p15:clr>
            <a:srgbClr val="A4A3A4"/>
          </p15:clr>
        </p15:guide>
        <p15:guide id="2" orient="horz" pos="5866">
          <p15:clr>
            <a:srgbClr val="A4A3A4"/>
          </p15:clr>
        </p15:guide>
        <p15:guide id="3" orient="horz" pos="2214">
          <p15:clr>
            <a:srgbClr val="A4A3A4"/>
          </p15:clr>
        </p15:guide>
        <p15:guide id="4" orient="horz" pos="2078">
          <p15:clr>
            <a:srgbClr val="A4A3A4"/>
          </p15:clr>
        </p15:guide>
        <p15:guide id="5" pos="309">
          <p15:clr>
            <a:srgbClr val="A4A3A4"/>
          </p15:clr>
        </p15:guide>
        <p15:guide id="6" pos="397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bri, Slaheddine" initials="JS" lastIdx="1" clrIdx="0">
    <p:extLst>
      <p:ext uri="{19B8F6BF-5375-455C-9EA6-DF929625EA0E}">
        <p15:presenceInfo xmlns:p15="http://schemas.microsoft.com/office/powerpoint/2012/main" userId="S::slaheddine.jabri@ise.fraunhofer.de::cd5eb4e9-4420-4771-85c2-28334809ebd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B5B5BC"/>
    <a:srgbClr val="C4C400"/>
    <a:srgbClr val="B8B800"/>
    <a:srgbClr val="74747A"/>
    <a:srgbClr val="6A6A70"/>
    <a:srgbClr val="959581"/>
    <a:srgbClr val="E3E300"/>
    <a:srgbClr val="DEAAB3"/>
    <a:srgbClr val="E2E6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A488322-F2BA-4B5B-9748-0D474271808F}" styleName="Mittlere Formatvorlage 3 - 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8" autoAdjust="0"/>
    <p:restoredTop sz="92839" autoAdjust="0"/>
  </p:normalViewPr>
  <p:slideViewPr>
    <p:cSldViewPr showGuides="1">
      <p:cViewPr varScale="1">
        <p:scale>
          <a:sx n="56" d="100"/>
          <a:sy n="56" d="100"/>
        </p:scale>
        <p:origin x="912" y="34"/>
      </p:cViewPr>
      <p:guideLst>
        <p:guide orient="horz" pos="3793"/>
        <p:guide orient="horz" pos="255"/>
        <p:guide orient="horz" pos="1117"/>
        <p:guide pos="7378"/>
        <p:guide pos="301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82" d="100"/>
          <a:sy n="82" d="100"/>
        </p:scale>
        <p:origin x="2736" y="-749"/>
      </p:cViewPr>
      <p:guideLst>
        <p:guide orient="horz" pos="388"/>
        <p:guide orient="horz" pos="5866"/>
        <p:guide orient="horz" pos="2214"/>
        <p:guide orient="horz" pos="2078"/>
        <p:guide pos="309"/>
        <p:guide pos="397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125" cy="496731"/>
          </a:xfrm>
          <a:prstGeom prst="rect">
            <a:avLst/>
          </a:prstGeom>
        </p:spPr>
        <p:txBody>
          <a:bodyPr vert="horz" lIns="92135" tIns="46067" rIns="92135" bIns="46067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947" y="1"/>
            <a:ext cx="2945125" cy="496731"/>
          </a:xfrm>
          <a:prstGeom prst="rect">
            <a:avLst/>
          </a:prstGeom>
        </p:spPr>
        <p:txBody>
          <a:bodyPr vert="horz" lIns="92135" tIns="46067" rIns="92135" bIns="46067" rtlCol="0"/>
          <a:lstStyle>
            <a:lvl1pPr algn="r">
              <a:defRPr sz="1200"/>
            </a:lvl1pPr>
          </a:lstStyle>
          <a:p>
            <a:fld id="{712E56AE-624E-49E0-8ED0-94A91F974A6E}" type="datetimeFigureOut">
              <a:rPr lang="de-DE" smtClean="0"/>
              <a:t>20.03.2024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898"/>
            <a:ext cx="2945125" cy="496731"/>
          </a:xfrm>
          <a:prstGeom prst="rect">
            <a:avLst/>
          </a:prstGeom>
        </p:spPr>
        <p:txBody>
          <a:bodyPr vert="horz" lIns="92135" tIns="46067" rIns="92135" bIns="46067" rtlCol="0" anchor="b"/>
          <a:lstStyle>
            <a:lvl1pPr algn="l">
              <a:defRPr sz="1200"/>
            </a:lvl1pPr>
          </a:lstStyle>
          <a:p>
            <a:r>
              <a:rPr lang="de-DE"/>
              <a:t>21. März 2024, 09:30–13:35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947" y="9429898"/>
            <a:ext cx="2945125" cy="496731"/>
          </a:xfrm>
          <a:prstGeom prst="rect">
            <a:avLst/>
          </a:prstGeom>
        </p:spPr>
        <p:txBody>
          <a:bodyPr vert="horz" lIns="92135" tIns="46067" rIns="92135" bIns="46067" rtlCol="0" anchor="b"/>
          <a:lstStyle>
            <a:lvl1pPr algn="r">
              <a:defRPr sz="1200"/>
            </a:lvl1pPr>
          </a:lstStyle>
          <a:p>
            <a:fld id="{80BC5AC0-20DA-4069-B102-9653FA907D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477905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90586" y="1"/>
            <a:ext cx="3635485" cy="496731"/>
          </a:xfrm>
          <a:prstGeom prst="rect">
            <a:avLst/>
          </a:prstGeom>
        </p:spPr>
        <p:txBody>
          <a:bodyPr vert="horz" lIns="0" tIns="90684" rIns="92135" bIns="46067" rtlCol="0"/>
          <a:lstStyle>
            <a:lvl1pPr algn="l">
              <a:defRPr sz="1200">
                <a:latin typeface="Frutiger LT Com 55 Roman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853304" y="1"/>
            <a:ext cx="1453784" cy="496731"/>
          </a:xfrm>
          <a:prstGeom prst="rect">
            <a:avLst/>
          </a:prstGeom>
        </p:spPr>
        <p:txBody>
          <a:bodyPr vert="horz" lIns="92135" tIns="90684" rIns="0" bIns="46067" rtlCol="0"/>
          <a:lstStyle>
            <a:lvl1pPr algn="r">
              <a:defRPr sz="1200">
                <a:latin typeface="Frutiger LT Com 55 Roman" pitchFamily="34" charset="0"/>
              </a:defRPr>
            </a:lvl1pPr>
          </a:lstStyle>
          <a:p>
            <a:fld id="{D64C5CA1-81F4-43E1-8D15-34184FE6F392}" type="datetimeFigureOut">
              <a:rPr lang="de-DE" smtClean="0"/>
              <a:pPr/>
              <a:t>20.03.2024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98475" y="615950"/>
            <a:ext cx="4768850" cy="2682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35" tIns="46067" rIns="92135" bIns="46067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90587" y="3515448"/>
            <a:ext cx="5816502" cy="5795677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490586" y="9429898"/>
            <a:ext cx="3635485" cy="496731"/>
          </a:xfrm>
          <a:prstGeom prst="rect">
            <a:avLst/>
          </a:prstGeom>
        </p:spPr>
        <p:txBody>
          <a:bodyPr vert="horz" lIns="0" tIns="46067" rIns="92135" bIns="181368" rtlCol="0" anchor="b"/>
          <a:lstStyle>
            <a:lvl1pPr algn="l">
              <a:defRPr sz="1200">
                <a:latin typeface="Frutiger LT Com 55 Roman" pitchFamily="34" charset="0"/>
              </a:defRPr>
            </a:lvl1pPr>
          </a:lstStyle>
          <a:p>
            <a:r>
              <a:rPr lang="de-DE"/>
              <a:t>21. März 2024, 09:30–13:35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853303" y="9429898"/>
            <a:ext cx="1453784" cy="496731"/>
          </a:xfrm>
          <a:prstGeom prst="rect">
            <a:avLst/>
          </a:prstGeom>
        </p:spPr>
        <p:txBody>
          <a:bodyPr vert="horz" lIns="92135" tIns="46067" rIns="0" bIns="181368" rtlCol="0" anchor="b"/>
          <a:lstStyle>
            <a:lvl1pPr algn="r">
              <a:defRPr sz="1200">
                <a:latin typeface="Frutiger LT Com 55 Roman" pitchFamily="34" charset="0"/>
              </a:defRPr>
            </a:lvl1pPr>
          </a:lstStyle>
          <a:p>
            <a:fld id="{6F118F77-BF2E-4843-AA6C-ED9ACCB38B4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43539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171450" indent="-171450" algn="l" defTabSz="914400" rtl="0" eaLnBrk="1" latinLnBrk="0" hangingPunct="1">
      <a:buClr>
        <a:srgbClr val="179C7D"/>
      </a:buClr>
      <a:buFont typeface="Wingdings" pitchFamily="2" charset="2"/>
      <a:buChar char="n"/>
      <a:defRPr sz="1200" kern="1200">
        <a:solidFill>
          <a:schemeClr val="tx1"/>
        </a:solidFill>
        <a:latin typeface="Frutiger LT Com 55 Roman" pitchFamily="34" charset="0"/>
        <a:ea typeface="+mn-ea"/>
        <a:cs typeface="+mn-cs"/>
      </a:defRPr>
    </a:lvl1pPr>
    <a:lvl2pPr marL="360363" indent="-184150" algn="l" defTabSz="914400" rtl="0" eaLnBrk="1" latinLnBrk="0" hangingPunct="1">
      <a:buClr>
        <a:schemeClr val="bg2"/>
      </a:buClr>
      <a:buFont typeface="Wingdings" pitchFamily="2" charset="2"/>
      <a:buChar char="n"/>
      <a:defRPr sz="1200" kern="1200">
        <a:solidFill>
          <a:schemeClr val="tx1"/>
        </a:solidFill>
        <a:latin typeface="Frutiger LT Com 55 Roman" pitchFamily="34" charset="0"/>
        <a:ea typeface="+mn-ea"/>
        <a:cs typeface="+mn-cs"/>
      </a:defRPr>
    </a:lvl2pPr>
    <a:lvl3pPr marL="536575" indent="-176213" algn="l" defTabSz="914400" rtl="0" eaLnBrk="1" latinLnBrk="0" hangingPunct="1">
      <a:buClr>
        <a:schemeClr val="bg2"/>
      </a:buClr>
      <a:buFont typeface="Wingdings" pitchFamily="2" charset="2"/>
      <a:buChar char="n"/>
      <a:defRPr sz="1200" kern="1200">
        <a:solidFill>
          <a:schemeClr val="tx1"/>
        </a:solidFill>
        <a:latin typeface="Frutiger LT Com 55 Roman" pitchFamily="34" charset="0"/>
        <a:ea typeface="+mn-ea"/>
        <a:cs typeface="+mn-cs"/>
      </a:defRPr>
    </a:lvl3pPr>
    <a:lvl4pPr marL="715963" indent="-174625" algn="l" defTabSz="914400" rtl="0" eaLnBrk="1" latinLnBrk="0" hangingPunct="1">
      <a:buClr>
        <a:schemeClr val="bg2"/>
      </a:buClr>
      <a:buFont typeface="Wingdings" pitchFamily="2" charset="2"/>
      <a:buChar char="n"/>
      <a:defRPr sz="1200" kern="1200">
        <a:solidFill>
          <a:schemeClr val="tx1"/>
        </a:solidFill>
        <a:latin typeface="Frutiger LT Com 55 Roman" pitchFamily="34" charset="0"/>
        <a:ea typeface="+mn-ea"/>
        <a:cs typeface="+mn-cs"/>
      </a:defRPr>
    </a:lvl4pPr>
    <a:lvl5pPr marL="896938" indent="-180975" algn="l" defTabSz="914400" rtl="0" eaLnBrk="1" latinLnBrk="0" hangingPunct="1">
      <a:buClr>
        <a:schemeClr val="bg2"/>
      </a:buClr>
      <a:buFont typeface="Wingdings" pitchFamily="2" charset="2"/>
      <a:buChar char="n"/>
      <a:defRPr sz="1200" kern="1200">
        <a:solidFill>
          <a:schemeClr val="tx1"/>
        </a:solidFill>
        <a:latin typeface="Frutiger LT Com 55 Roman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21. März 2024, 09:30–13:35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0234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heddin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7"/>
          <p:cNvSpPr>
            <a:spLocks noChangeShapeType="1"/>
          </p:cNvSpPr>
          <p:nvPr userDrawn="1"/>
        </p:nvSpPr>
        <p:spPr bwMode="auto">
          <a:xfrm flipV="1">
            <a:off x="625619" y="6165380"/>
            <a:ext cx="10942575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2" name="Line 12"/>
          <p:cNvSpPr>
            <a:spLocks noChangeShapeType="1"/>
          </p:cNvSpPr>
          <p:nvPr userDrawn="1"/>
        </p:nvSpPr>
        <p:spPr bwMode="auto">
          <a:xfrm flipV="1">
            <a:off x="477838" y="404813"/>
            <a:ext cx="11233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6" name="Line 7"/>
          <p:cNvSpPr>
            <a:spLocks noChangeShapeType="1"/>
          </p:cNvSpPr>
          <p:nvPr userDrawn="1"/>
        </p:nvSpPr>
        <p:spPr bwMode="auto">
          <a:xfrm flipV="1">
            <a:off x="477838" y="6165304"/>
            <a:ext cx="11233150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21" name="ConfidentialISE" hidden="1"/>
          <p:cNvSpPr txBox="1"/>
          <p:nvPr userDrawn="1"/>
        </p:nvSpPr>
        <p:spPr>
          <a:xfrm>
            <a:off x="1342938" y="6176336"/>
            <a:ext cx="1262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buClr>
                <a:schemeClr val="tx2"/>
              </a:buClr>
              <a:buFontTx/>
              <a:buNone/>
            </a:pPr>
            <a:r>
              <a:rPr lang="en-US" sz="1200" dirty="0"/>
              <a:t>CONFIDENTIAL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543D254F-F020-9A6B-EE9F-45E1355B35A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06574" y="4005064"/>
            <a:ext cx="11329757" cy="1966467"/>
          </a:xfrm>
          <a:prstGeom prst="rect">
            <a:avLst/>
          </a:prstGeom>
          <a:solidFill>
            <a:srgbClr val="8CC6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de-DE"/>
          </a:p>
          <a:p>
            <a:pPr algn="ctr">
              <a:defRPr/>
            </a:pPr>
            <a:endParaRPr lang="de-DE" sz="1100"/>
          </a:p>
        </p:txBody>
      </p:sp>
      <p:pic>
        <p:nvPicPr>
          <p:cNvPr id="6" name="Picture 13" descr="TUBS_CO_150dpi">
            <a:extLst>
              <a:ext uri="{FF2B5EF4-FFF2-40B4-BE49-F238E27FC236}">
                <a16:creationId xmlns:a16="http://schemas.microsoft.com/office/drawing/2014/main" id="{E7CB791A-7147-A19D-01DE-20F21C16AA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9911630" y="6159890"/>
            <a:ext cx="1872208" cy="698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5">
            <a:extLst>
              <a:ext uri="{FF2B5EF4-FFF2-40B4-BE49-F238E27FC236}">
                <a16:creationId xmlns:a16="http://schemas.microsoft.com/office/drawing/2014/main" id="{FF60A425-0911-D970-D395-BAA974F26F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86869" y="88849"/>
            <a:ext cx="1848307" cy="804444"/>
          </a:xfrm>
          <a:prstGeom prst="rect">
            <a:avLst/>
          </a:prstGeom>
        </p:spPr>
      </p:pic>
      <p:pic>
        <p:nvPicPr>
          <p:cNvPr id="11" name="Grafik 15">
            <a:extLst>
              <a:ext uri="{FF2B5EF4-FFF2-40B4-BE49-F238E27FC236}">
                <a16:creationId xmlns:a16="http://schemas.microsoft.com/office/drawing/2014/main" id="{64E11BFA-2120-C430-EB1E-6B5BBEAE94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4078982" y="1412776"/>
            <a:ext cx="3995603" cy="2609606"/>
          </a:xfrm>
          <a:prstGeom prst="rect">
            <a:avLst/>
          </a:prstGeom>
        </p:spPr>
      </p:pic>
      <p:pic>
        <p:nvPicPr>
          <p:cNvPr id="15" name="Grafik 2">
            <a:extLst>
              <a:ext uri="{FF2B5EF4-FFF2-40B4-BE49-F238E27FC236}">
                <a16:creationId xmlns:a16="http://schemas.microsoft.com/office/drawing/2014/main" id="{8BD99C0B-2593-B4D2-E265-651E66FA53C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406574" y="1412776"/>
            <a:ext cx="3672408" cy="2592288"/>
          </a:xfrm>
          <a:prstGeom prst="rect">
            <a:avLst/>
          </a:prstGeom>
        </p:spPr>
      </p:pic>
      <p:pic>
        <p:nvPicPr>
          <p:cNvPr id="22" name="Grafik 6">
            <a:extLst>
              <a:ext uri="{FF2B5EF4-FFF2-40B4-BE49-F238E27FC236}">
                <a16:creationId xmlns:a16="http://schemas.microsoft.com/office/drawing/2014/main" id="{AFEBB5AE-1D53-D360-C8F8-0AA54A3654D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8039423" y="1412775"/>
            <a:ext cx="3672408" cy="2592289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054646" y="4437112"/>
            <a:ext cx="11233150" cy="1008140"/>
          </a:xfrm>
          <a:noFill/>
        </p:spPr>
        <p:txBody>
          <a:bodyPr/>
          <a:lstStyle>
            <a:lvl1pPr marL="0" indent="0">
              <a:defRPr sz="3200" cap="all" baseline="0"/>
            </a:lvl1pPr>
          </a:lstStyle>
          <a:p>
            <a:pPr lvl="0"/>
            <a:r>
              <a:rPr lang="en-US" noProof="0" dirty="0"/>
              <a:t>Click to Edit title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6E97AC-074E-B673-AC25-04F85466D884}"/>
              </a:ext>
            </a:extLst>
          </p:cNvPr>
          <p:cNvSpPr txBox="1"/>
          <p:nvPr userDrawn="1"/>
        </p:nvSpPr>
        <p:spPr>
          <a:xfrm>
            <a:off x="262558" y="6237312"/>
            <a:ext cx="381642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600" dirty="0">
                <a:solidFill>
                  <a:srgbClr val="B5B5BC"/>
                </a:solidFill>
              </a:rPr>
              <a:t>Slaheddine Jabri</a:t>
            </a:r>
          </a:p>
          <a:p>
            <a:pPr>
              <a:spcAft>
                <a:spcPts val="0"/>
              </a:spcAft>
            </a:pPr>
            <a:r>
              <a:rPr lang="en-GB" sz="1600" dirty="0">
                <a:solidFill>
                  <a:srgbClr val="B5B5BC"/>
                </a:solidFill>
              </a:rPr>
              <a:t>DPG Berlin 2024</a:t>
            </a:r>
          </a:p>
        </p:txBody>
      </p:sp>
    </p:spTree>
    <p:extLst>
      <p:ext uri="{BB962C8B-B14F-4D97-AF65-F5344CB8AC3E}">
        <p14:creationId xmlns:p14="http://schemas.microsoft.com/office/powerpoint/2010/main" val="220513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69A0-FA85-9FDD-651B-004163C1C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0FF08-A154-EEE6-F4D4-DC5AEE7B59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F4FD6-3B2F-9E8C-B29F-48D3DAAE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75553-8493-1031-0545-3E1D0C6BA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21. März 2024, 09:30–13:35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31E40-80D6-1CA2-6F9A-74FECC8C9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2CBD-AC23-4D25-820C-F4BCDB95F86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749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6633E-5B05-3E90-AE4A-AED9D9A89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4013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1288F-EF7A-AD23-361A-F7F929C68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401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4D281-E38C-AF5F-6654-97D713DCA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6BC58-1327-1957-85C5-C1858BEDE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21. März 2024, 09:30–13:35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B55F3-6C7E-534C-138F-B81922822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2CBD-AC23-4D25-820C-F4BCDB95F86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490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97780-BDE6-D1C5-F527-5F81C3159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3B3BD-87DD-E4F5-D05D-9B41C5A84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001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60AC0B-1CEB-951C-6233-1083A36E42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63807-AA26-884D-CCC3-ABC1A808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F2D88B-C904-BB7F-2201-BE4847A7C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21. März 2024, 09:30–13:35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978D1-0605-BA9E-6502-66B4F4627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2CBD-AC23-4D25-820C-F4BCDB95F86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053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1C0A3-286D-065C-98A0-187486A8F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40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474D3-A2AA-69EA-AFF1-83E38CD83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F14930-DFC0-1845-6DB3-75505A8C7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D5AF61-2341-78CF-D8E7-922A1A3FAE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3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1BBBC8-0272-5B71-5434-83C257AA3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3" y="2505075"/>
            <a:ext cx="51831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227C58-81DD-32D9-636B-6107B199B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EEF04F-FD20-2403-4A3B-ABBEFC7C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21. März 2024, 09:30–13:35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F155E7-6A3F-B160-DD60-43F0581E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2CBD-AC23-4D25-820C-F4BCDB95F86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501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D922C-53C4-136B-54B1-DF42B79F3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DB7058-E1A5-18A6-FCC5-6951A8B58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27A04-C948-E52A-6091-95CB7FBEE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21. März 2024, 09:30–13:35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D3BC4-4258-E843-1D2F-B79BDF371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2CBD-AC23-4D25-820C-F4BCDB95F86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502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AEE629-2DD4-741B-753C-0A2C17A71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99E508-8BB7-7CB7-9717-0FB12E855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21. März 2024, 09:30–13:35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E6EF69-E6D9-4DFA-D862-9DC106F4B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2CBD-AC23-4D25-820C-F4BCDB95F86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873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2ABC6-39EE-D6B6-2E4E-C8D7BF059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77975-8AF8-685E-70E6-607DB264A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061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59B39C-D679-9E6B-219A-B443D68C4E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3F714D-8C2B-139C-2E97-8779906D2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DBCFB-BDC8-EF48-27AD-CA5D5BD2B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21. März 2024, 09:30–13:35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A83111-4F35-2D70-3A61-66BA66D07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2CBD-AC23-4D25-820C-F4BCDB95F86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095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7FC30-6F3D-9E23-70A3-247C5D329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64760F-0803-5FA8-90F1-014A509A03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061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E0781F-A904-657F-E553-2F3130A38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F2311-775B-EB35-5FE7-3FD806B81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732976-454F-2165-BA25-8EAE1A215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21. März 2024, 09:30–13:35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805581-A11E-F791-944D-AB880A8B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2CBD-AC23-4D25-820C-F4BCDB95F86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451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52CD2-274F-39B5-D7D5-AA46C8069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5EA37C-92E4-FBC6-E906-10A847963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282D5-44FA-5B37-39CC-9CC33934F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52CBC-DC35-7CC7-D9E5-F597E9095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21. März 2024, 09:30–13:35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68DB1-1959-1A10-7370-F1A7BE84A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2CBD-AC23-4D25-820C-F4BCDB95F86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118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B37EE4-6252-6C12-296C-37B701600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7313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5FC116-E6F6-C89A-F817-6816FA5E1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97C69-8A07-B235-DCC4-EDD0F3750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DF1AF-F8B7-822D-1C11-720AA02D2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21. März 2024, 09:30–13:35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E55FC-0D4B-D6C0-6C2A-38EB3C730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2CBD-AC23-4D25-820C-F4BCDB95F86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306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5C5AC-53EE-6A53-0852-999408CB6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3" name="Picture 13" descr="TUBS_CO_150dpi">
            <a:extLst>
              <a:ext uri="{FF2B5EF4-FFF2-40B4-BE49-F238E27FC236}">
                <a16:creationId xmlns:a16="http://schemas.microsoft.com/office/drawing/2014/main" id="{12547FCC-90C3-26C3-7383-B52696B929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9911630" y="6159890"/>
            <a:ext cx="1872208" cy="6981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911285-CFD2-42CF-029E-B40635083321}"/>
              </a:ext>
            </a:extLst>
          </p:cNvPr>
          <p:cNvSpPr txBox="1"/>
          <p:nvPr userDrawn="1"/>
        </p:nvSpPr>
        <p:spPr>
          <a:xfrm>
            <a:off x="262558" y="6237312"/>
            <a:ext cx="381642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600" dirty="0">
                <a:solidFill>
                  <a:srgbClr val="B5B5BC"/>
                </a:solidFill>
              </a:rPr>
              <a:t>Slaheddine Jabri</a:t>
            </a:r>
          </a:p>
          <a:p>
            <a:pPr>
              <a:spcAft>
                <a:spcPts val="0"/>
              </a:spcAft>
            </a:pPr>
            <a:r>
              <a:rPr lang="en-GB" sz="1600" dirty="0">
                <a:solidFill>
                  <a:srgbClr val="B5B5BC"/>
                </a:solidFill>
              </a:rPr>
              <a:t>DPG Berlin 2024</a:t>
            </a:r>
          </a:p>
        </p:txBody>
      </p:sp>
    </p:spTree>
    <p:extLst>
      <p:ext uri="{BB962C8B-B14F-4D97-AF65-F5344CB8AC3E}">
        <p14:creationId xmlns:p14="http://schemas.microsoft.com/office/powerpoint/2010/main" val="1139013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with ISE Bui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8"/>
          <p:cNvSpPr txBox="1">
            <a:spLocks noChangeArrowheads="1"/>
          </p:cNvSpPr>
          <p:nvPr userDrawn="1"/>
        </p:nvSpPr>
        <p:spPr bwMode="auto">
          <a:xfrm>
            <a:off x="477838" y="6433199"/>
            <a:ext cx="1390228" cy="123111"/>
          </a:xfrm>
          <a:prstGeom prst="rect">
            <a:avLst/>
          </a:prstGeom>
          <a:solidFill>
            <a:schemeClr val="bg1">
              <a:alpha val="8000"/>
            </a:schemeClr>
          </a:solidFill>
          <a:ln>
            <a:solidFill>
              <a:schemeClr val="bg1"/>
            </a:solidFill>
          </a:ln>
          <a:effectLst/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de-DE" sz="800" dirty="0">
                <a:solidFill>
                  <a:schemeClr val="bg2"/>
                </a:solidFill>
              </a:rPr>
              <a:t>© Fraunhofer ISE</a:t>
            </a:r>
            <a:endParaRPr lang="de-DE" sz="800" b="1" dirty="0">
              <a:solidFill>
                <a:schemeClr val="bg2"/>
              </a:solidFill>
              <a:latin typeface="Frutiger LT Com 45 Light"/>
            </a:endParaRPr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 flipV="1">
            <a:off x="625619" y="6165380"/>
            <a:ext cx="10942575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7839" y="476823"/>
            <a:ext cx="11233150" cy="1008140"/>
          </a:xfrm>
          <a:noFill/>
        </p:spPr>
        <p:txBody>
          <a:bodyPr/>
          <a:lstStyle>
            <a:lvl1pPr marL="0" indent="0">
              <a:defRPr sz="3200" cap="all" baseline="0"/>
            </a:lvl1pPr>
          </a:lstStyle>
          <a:p>
            <a:pPr lvl="0"/>
            <a:r>
              <a:rPr lang="en-US" noProof="0" dirty="0"/>
              <a:t>Click to Edit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7838" y="1773238"/>
            <a:ext cx="11233149" cy="647622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noProof="0" dirty="0"/>
              <a:t>Click to edit subtitle</a:t>
            </a:r>
          </a:p>
        </p:txBody>
      </p:sp>
      <p:sp>
        <p:nvSpPr>
          <p:cNvPr id="12" name="Line 12"/>
          <p:cNvSpPr>
            <a:spLocks noChangeShapeType="1"/>
          </p:cNvSpPr>
          <p:nvPr userDrawn="1"/>
        </p:nvSpPr>
        <p:spPr bwMode="auto">
          <a:xfrm flipV="1">
            <a:off x="477838" y="404813"/>
            <a:ext cx="11233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3" name="Line 13"/>
          <p:cNvSpPr>
            <a:spLocks noChangeShapeType="1"/>
          </p:cNvSpPr>
          <p:nvPr userDrawn="1"/>
        </p:nvSpPr>
        <p:spPr bwMode="auto">
          <a:xfrm>
            <a:off x="477839" y="2492870"/>
            <a:ext cx="1123315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383246" y="2708920"/>
            <a:ext cx="5327742" cy="3312468"/>
          </a:xfrm>
        </p:spPr>
        <p:txBody>
          <a:bodyPr/>
          <a:lstStyle>
            <a:lvl1pPr marL="0" indent="0">
              <a:buNone/>
              <a:defRPr baseline="0"/>
            </a:lvl1pPr>
            <a:lvl2pPr marL="360000" indent="0">
              <a:buNone/>
              <a:defRPr/>
            </a:lvl2pPr>
            <a:lvl3pPr marL="720000" indent="0">
              <a:buNone/>
              <a:defRPr/>
            </a:lvl3pPr>
            <a:lvl4pPr marL="1080000" indent="0"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en-US" noProof="0" dirty="0"/>
              <a:t>Click to insert text</a:t>
            </a:r>
          </a:p>
        </p:txBody>
      </p:sp>
      <p:pic>
        <p:nvPicPr>
          <p:cNvPr id="14" name="Grafik 13" descr="Logo_ausgetauscht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351" y="6300000"/>
            <a:ext cx="1417637" cy="388152"/>
          </a:xfrm>
          <a:prstGeom prst="rect">
            <a:avLst/>
          </a:prstGeom>
        </p:spPr>
      </p:pic>
      <p:sp>
        <p:nvSpPr>
          <p:cNvPr id="16" name="Line 7"/>
          <p:cNvSpPr>
            <a:spLocks noChangeShapeType="1"/>
          </p:cNvSpPr>
          <p:nvPr userDrawn="1"/>
        </p:nvSpPr>
        <p:spPr bwMode="auto">
          <a:xfrm flipV="1">
            <a:off x="477838" y="6165380"/>
            <a:ext cx="11233150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grpSp>
        <p:nvGrpSpPr>
          <p:cNvPr id="4" name="Gruppieren 3"/>
          <p:cNvGrpSpPr/>
          <p:nvPr userDrawn="1"/>
        </p:nvGrpSpPr>
        <p:grpSpPr>
          <a:xfrm>
            <a:off x="477838" y="2701290"/>
            <a:ext cx="5463999" cy="3366592"/>
            <a:chOff x="477838" y="2701290"/>
            <a:chExt cx="5463999" cy="3366592"/>
          </a:xfrm>
        </p:grpSpPr>
        <p:pic>
          <p:nvPicPr>
            <p:cNvPr id="18" name="Grafik 17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" t="18452" b="1328"/>
            <a:stretch/>
          </p:blipFill>
          <p:spPr>
            <a:xfrm>
              <a:off x="477838" y="2701290"/>
              <a:ext cx="5387706" cy="3320098"/>
            </a:xfrm>
            <a:prstGeom prst="rect">
              <a:avLst/>
            </a:prstGeom>
          </p:spPr>
        </p:pic>
        <p:sp>
          <p:nvSpPr>
            <p:cNvPr id="2" name="Rechteck 1"/>
            <p:cNvSpPr/>
            <p:nvPr userDrawn="1"/>
          </p:nvSpPr>
          <p:spPr>
            <a:xfrm>
              <a:off x="4064400" y="5852438"/>
              <a:ext cx="1877437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de-DE" sz="800" dirty="0"/>
                <a:t>©Fraunhofer ISE/Foto: Guido Kirsch</a:t>
              </a:r>
              <a:endParaRPr lang="en-US" sz="800" dirty="0"/>
            </a:p>
          </p:txBody>
        </p:sp>
      </p:grpSp>
      <p:sp>
        <p:nvSpPr>
          <p:cNvPr id="21" name="ConfidentialISE" hidden="1"/>
          <p:cNvSpPr txBox="1"/>
          <p:nvPr userDrawn="1"/>
        </p:nvSpPr>
        <p:spPr>
          <a:xfrm>
            <a:off x="1342938" y="6176336"/>
            <a:ext cx="1262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buClr>
                <a:schemeClr val="tx2"/>
              </a:buClr>
              <a:buFontTx/>
              <a:buNone/>
            </a:pPr>
            <a:r>
              <a:rPr lang="en-US" sz="1200" dirty="0"/>
              <a:t>CONFIDENTIAL</a:t>
            </a:r>
          </a:p>
        </p:txBody>
      </p:sp>
      <p:pic>
        <p:nvPicPr>
          <p:cNvPr id="5" name="Picture 13" descr="TUBS_CO_150dpi">
            <a:extLst>
              <a:ext uri="{FF2B5EF4-FFF2-40B4-BE49-F238E27FC236}">
                <a16:creationId xmlns:a16="http://schemas.microsoft.com/office/drawing/2014/main" id="{B3153AA1-8FFD-7673-E185-11A191FFEF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tretch/>
        </p:blipFill>
        <p:spPr bwMode="auto">
          <a:xfrm>
            <a:off x="9911630" y="6159890"/>
            <a:ext cx="1872208" cy="6981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9D50FE-1739-7F94-566D-5C00C9BA1A88}"/>
              </a:ext>
            </a:extLst>
          </p:cNvPr>
          <p:cNvSpPr txBox="1"/>
          <p:nvPr userDrawn="1"/>
        </p:nvSpPr>
        <p:spPr>
          <a:xfrm>
            <a:off x="262558" y="6237312"/>
            <a:ext cx="381642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600" dirty="0">
                <a:solidFill>
                  <a:srgbClr val="B5B5BC"/>
                </a:solidFill>
              </a:rPr>
              <a:t>Slaheddine Jabri</a:t>
            </a:r>
          </a:p>
          <a:p>
            <a:pPr>
              <a:spcAft>
                <a:spcPts val="0"/>
              </a:spcAft>
            </a:pPr>
            <a:r>
              <a:rPr lang="en-GB" sz="1600" dirty="0">
                <a:solidFill>
                  <a:srgbClr val="B5B5BC"/>
                </a:solidFill>
              </a:rPr>
              <a:t>DPG Berlin 2024</a:t>
            </a:r>
          </a:p>
        </p:txBody>
      </p:sp>
    </p:spTree>
    <p:extLst>
      <p:ext uri="{BB962C8B-B14F-4D97-AF65-F5344CB8AC3E}">
        <p14:creationId xmlns:p14="http://schemas.microsoft.com/office/powerpoint/2010/main" val="634522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7839" y="476823"/>
            <a:ext cx="11232000" cy="1007908"/>
          </a:xfrm>
        </p:spPr>
        <p:txBody>
          <a:bodyPr/>
          <a:lstStyle>
            <a:lvl1pPr marL="0" indent="0">
              <a:defRPr sz="3200" cap="all" baseline="0"/>
            </a:lvl1pPr>
          </a:lstStyle>
          <a:p>
            <a:pPr lvl="0"/>
            <a:r>
              <a:rPr lang="en-US" noProof="0" dirty="0"/>
              <a:t>AGENDA/Click to edit text</a:t>
            </a:r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77837" y="1773238"/>
            <a:ext cx="11232000" cy="4248150"/>
          </a:xfrm>
        </p:spPr>
        <p:txBody>
          <a:bodyPr/>
          <a:lstStyle>
            <a:lvl1pPr marL="360000" indent="-360000">
              <a:buFont typeface="Wingdings" pitchFamily="2" charset="2"/>
              <a:buChar char="n"/>
              <a:defRPr baseline="0"/>
            </a:lvl1pPr>
            <a:lvl2pPr marL="720000" indent="-360000">
              <a:buFont typeface="Wingdings" pitchFamily="2" charset="2"/>
              <a:buChar char="n"/>
              <a:defRPr baseline="0"/>
            </a:lvl2pPr>
            <a:lvl3pPr marL="1080000">
              <a:defRPr baseline="0"/>
            </a:lvl3pPr>
            <a:lvl4pPr marL="1440000">
              <a:defRPr baseline="0"/>
            </a:lvl4pPr>
            <a:lvl5pPr marL="1800000" indent="-360000">
              <a:defRPr baseline="0"/>
            </a:lvl5pPr>
          </a:lstStyle>
          <a:p>
            <a:pPr lvl="0"/>
            <a:r>
              <a:rPr lang="en-US" noProof="0" dirty="0"/>
              <a:t>Click to insert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Line 12"/>
          <p:cNvSpPr>
            <a:spLocks noChangeShapeType="1"/>
          </p:cNvSpPr>
          <p:nvPr userDrawn="1"/>
        </p:nvSpPr>
        <p:spPr bwMode="auto">
          <a:xfrm flipV="1">
            <a:off x="477838" y="404813"/>
            <a:ext cx="11233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9" name="Line 13"/>
          <p:cNvSpPr>
            <a:spLocks noChangeShapeType="1"/>
          </p:cNvSpPr>
          <p:nvPr userDrawn="1"/>
        </p:nvSpPr>
        <p:spPr bwMode="auto">
          <a:xfrm>
            <a:off x="477839" y="1558800"/>
            <a:ext cx="1123315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E7C7CF-3957-8103-0F70-CFA2D99B27E5}"/>
              </a:ext>
            </a:extLst>
          </p:cNvPr>
          <p:cNvSpPr txBox="1"/>
          <p:nvPr userDrawn="1"/>
        </p:nvSpPr>
        <p:spPr>
          <a:xfrm>
            <a:off x="262558" y="6237312"/>
            <a:ext cx="381642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600" dirty="0">
                <a:solidFill>
                  <a:srgbClr val="B5B5BC"/>
                </a:solidFill>
              </a:rPr>
              <a:t>Slaheddine Jabri</a:t>
            </a:r>
          </a:p>
          <a:p>
            <a:pPr>
              <a:spcAft>
                <a:spcPts val="0"/>
              </a:spcAft>
            </a:pPr>
            <a:r>
              <a:rPr lang="en-GB" sz="1600" dirty="0">
                <a:solidFill>
                  <a:srgbClr val="B5B5BC"/>
                </a:solidFill>
              </a:rPr>
              <a:t>DPG Berlin 2024</a:t>
            </a:r>
          </a:p>
        </p:txBody>
      </p:sp>
    </p:spTree>
    <p:extLst>
      <p:ext uri="{BB962C8B-B14F-4D97-AF65-F5344CB8AC3E}">
        <p14:creationId xmlns:p14="http://schemas.microsoft.com/office/powerpoint/2010/main" val="3496663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77838" y="1773238"/>
            <a:ext cx="11233149" cy="424815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93E355-40B4-0DD2-4F9D-BF0216F72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" name="Picture 13" descr="TUBS_CO_150dpi">
            <a:extLst>
              <a:ext uri="{FF2B5EF4-FFF2-40B4-BE49-F238E27FC236}">
                <a16:creationId xmlns:a16="http://schemas.microsoft.com/office/drawing/2014/main" id="{7B4ABE28-7766-9188-F237-7CF4857567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9911630" y="6159890"/>
            <a:ext cx="1872208" cy="6981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0A0BA1-9580-6393-E300-A220081939CB}"/>
              </a:ext>
            </a:extLst>
          </p:cNvPr>
          <p:cNvSpPr txBox="1"/>
          <p:nvPr userDrawn="1"/>
        </p:nvSpPr>
        <p:spPr>
          <a:xfrm>
            <a:off x="262558" y="6237312"/>
            <a:ext cx="381642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600" dirty="0">
                <a:solidFill>
                  <a:srgbClr val="B5B5BC"/>
                </a:solidFill>
              </a:rPr>
              <a:t>Slaheddine Jabri</a:t>
            </a:r>
          </a:p>
          <a:p>
            <a:pPr>
              <a:spcAft>
                <a:spcPts val="0"/>
              </a:spcAft>
            </a:pPr>
            <a:r>
              <a:rPr lang="en-GB" sz="1600" dirty="0">
                <a:solidFill>
                  <a:srgbClr val="B5B5BC"/>
                </a:solidFill>
              </a:rPr>
              <a:t>DPG Berlin 2024</a:t>
            </a:r>
          </a:p>
        </p:txBody>
      </p:sp>
    </p:spTree>
    <p:extLst>
      <p:ext uri="{BB962C8B-B14F-4D97-AF65-F5344CB8AC3E}">
        <p14:creationId xmlns:p14="http://schemas.microsoft.com/office/powerpoint/2010/main" val="63030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7839" y="334800"/>
            <a:ext cx="11233150" cy="369332"/>
          </a:xfrm>
        </p:spPr>
        <p:txBody>
          <a:bodyPr wrap="square">
            <a:spAutoFit/>
          </a:bodyPr>
          <a:lstStyle>
            <a:lvl1pPr marL="0" indent="0" defTabSz="504000">
              <a:defRPr baseline="0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77839" y="1773238"/>
            <a:ext cx="5329336" cy="424815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0" hasCustomPrompt="1"/>
          </p:nvPr>
        </p:nvSpPr>
        <p:spPr>
          <a:xfrm>
            <a:off x="6382494" y="1773138"/>
            <a:ext cx="5329336" cy="424815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4" name="Picture 13" descr="TUBS_CO_150dpi">
            <a:extLst>
              <a:ext uri="{FF2B5EF4-FFF2-40B4-BE49-F238E27FC236}">
                <a16:creationId xmlns:a16="http://schemas.microsoft.com/office/drawing/2014/main" id="{D42D3295-769E-8A1E-78AF-51E5795919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9911630" y="6159890"/>
            <a:ext cx="1872208" cy="6981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3E6607-A629-5F78-E0B6-E51E49EB47D2}"/>
              </a:ext>
            </a:extLst>
          </p:cNvPr>
          <p:cNvSpPr txBox="1"/>
          <p:nvPr userDrawn="1"/>
        </p:nvSpPr>
        <p:spPr>
          <a:xfrm>
            <a:off x="262558" y="6237312"/>
            <a:ext cx="381642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600" dirty="0"/>
              <a:t>Slaheddine Jabri</a:t>
            </a:r>
          </a:p>
          <a:p>
            <a:pPr>
              <a:spcAft>
                <a:spcPts val="0"/>
              </a:spcAft>
            </a:pPr>
            <a:r>
              <a:rPr lang="en-GB" sz="1600" dirty="0"/>
              <a:t>DPG Berlin 2024</a:t>
            </a:r>
          </a:p>
        </p:txBody>
      </p:sp>
    </p:spTree>
    <p:extLst>
      <p:ext uri="{BB962C8B-B14F-4D97-AF65-F5344CB8AC3E}">
        <p14:creationId xmlns:p14="http://schemas.microsoft.com/office/powerpoint/2010/main" val="2541841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 Slide key visual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7839" y="334800"/>
            <a:ext cx="11233150" cy="369332"/>
          </a:xfrm>
        </p:spPr>
        <p:txBody>
          <a:bodyPr wrap="square">
            <a:spAutoFit/>
          </a:bodyPr>
          <a:lstStyle>
            <a:lvl1pPr marL="0" indent="0" defTabSz="504000">
              <a:defRPr baseline="0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title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07C432D-0646-4E88-A8CF-E2C380B3E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6614" y="4149725"/>
            <a:ext cx="5328592" cy="20158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pic>
        <p:nvPicPr>
          <p:cNvPr id="3" name="Picture 13" descr="TUBS_CO_150dpi">
            <a:extLst>
              <a:ext uri="{FF2B5EF4-FFF2-40B4-BE49-F238E27FC236}">
                <a16:creationId xmlns:a16="http://schemas.microsoft.com/office/drawing/2014/main" id="{AD4555C5-CCBC-F34A-549C-2490045D5C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/>
        </p:blipFill>
        <p:spPr bwMode="auto">
          <a:xfrm>
            <a:off x="9911630" y="6159890"/>
            <a:ext cx="1872208" cy="6981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E6F78D-6960-EB93-8D72-55AC8EEA825B}"/>
              </a:ext>
            </a:extLst>
          </p:cNvPr>
          <p:cNvSpPr txBox="1"/>
          <p:nvPr userDrawn="1"/>
        </p:nvSpPr>
        <p:spPr>
          <a:xfrm>
            <a:off x="262558" y="6237312"/>
            <a:ext cx="381642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600" dirty="0">
                <a:solidFill>
                  <a:srgbClr val="B5B5BC"/>
                </a:solidFill>
              </a:rPr>
              <a:t>Slaheddine Jabri</a:t>
            </a:r>
          </a:p>
          <a:p>
            <a:pPr>
              <a:spcAft>
                <a:spcPts val="0"/>
              </a:spcAft>
            </a:pPr>
            <a:r>
              <a:rPr lang="en-GB" sz="1600" dirty="0">
                <a:solidFill>
                  <a:srgbClr val="B5B5BC"/>
                </a:solidFill>
              </a:rPr>
              <a:t>DPG Berlin 2024</a:t>
            </a:r>
          </a:p>
        </p:txBody>
      </p:sp>
    </p:spTree>
    <p:extLst>
      <p:ext uri="{BB962C8B-B14F-4D97-AF65-F5344CB8AC3E}">
        <p14:creationId xmlns:p14="http://schemas.microsoft.com/office/powerpoint/2010/main" val="4243524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orient="horz" pos="1117" userDrawn="1">
          <p15:clr>
            <a:srgbClr val="FBAE40"/>
          </p15:clr>
        </p15:guide>
        <p15:guide id="5" orient="horz" pos="2614" userDrawn="1">
          <p15:clr>
            <a:srgbClr val="FBAE40"/>
          </p15:clr>
        </p15:guide>
        <p15:guide id="6" pos="301" userDrawn="1">
          <p15:clr>
            <a:srgbClr val="FBAE40"/>
          </p15:clr>
        </p15:guide>
        <p15:guide id="7" pos="7378" userDrawn="1">
          <p15:clr>
            <a:srgbClr val="FBAE40"/>
          </p15:clr>
        </p15:guide>
        <p15:guide id="8" orient="horz" pos="379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nal Slide key visua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D95B7B4-0EA7-7E4E-B444-44A87E17B4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" t="3924" r="-1" b="1908"/>
          <a:stretch/>
        </p:blipFill>
        <p:spPr>
          <a:xfrm>
            <a:off x="477838" y="1773238"/>
            <a:ext cx="11230258" cy="42342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7839" y="334800"/>
            <a:ext cx="11233150" cy="369332"/>
          </a:xfrm>
        </p:spPr>
        <p:txBody>
          <a:bodyPr wrap="square">
            <a:spAutoFit/>
          </a:bodyPr>
          <a:lstStyle>
            <a:lvl1pPr marL="0" indent="0" defTabSz="504000">
              <a:defRPr baseline="0"/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58671DB-7953-4B27-8841-CA99A87F3B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6614" y="4149724"/>
            <a:ext cx="5328592" cy="1943571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360000" indent="0">
              <a:buNone/>
              <a:defRPr/>
            </a:lvl2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</p:txBody>
      </p:sp>
      <p:pic>
        <p:nvPicPr>
          <p:cNvPr id="3" name="Picture 13" descr="TUBS_CO_150dpi">
            <a:extLst>
              <a:ext uri="{FF2B5EF4-FFF2-40B4-BE49-F238E27FC236}">
                <a16:creationId xmlns:a16="http://schemas.microsoft.com/office/drawing/2014/main" id="{99B427A7-2D31-4982-7D53-15312CB055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tretch/>
        </p:blipFill>
        <p:spPr bwMode="auto">
          <a:xfrm>
            <a:off x="9911630" y="6159890"/>
            <a:ext cx="1872208" cy="6981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D94A7C-777E-0E8E-31F8-1FAF105B85B4}"/>
              </a:ext>
            </a:extLst>
          </p:cNvPr>
          <p:cNvSpPr txBox="1"/>
          <p:nvPr userDrawn="1"/>
        </p:nvSpPr>
        <p:spPr>
          <a:xfrm>
            <a:off x="262558" y="6237312"/>
            <a:ext cx="381642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600" dirty="0">
                <a:solidFill>
                  <a:srgbClr val="B5B5BC"/>
                </a:solidFill>
              </a:rPr>
              <a:t>Slaheddine Jabri</a:t>
            </a:r>
          </a:p>
          <a:p>
            <a:pPr>
              <a:spcAft>
                <a:spcPts val="0"/>
              </a:spcAft>
            </a:pPr>
            <a:r>
              <a:rPr lang="en-GB" sz="1600" dirty="0">
                <a:solidFill>
                  <a:srgbClr val="B5B5BC"/>
                </a:solidFill>
              </a:rPr>
              <a:t>DPG Berlin 2024</a:t>
            </a:r>
          </a:p>
        </p:txBody>
      </p:sp>
    </p:spTree>
    <p:extLst>
      <p:ext uri="{BB962C8B-B14F-4D97-AF65-F5344CB8AC3E}">
        <p14:creationId xmlns:p14="http://schemas.microsoft.com/office/powerpoint/2010/main" val="712632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  <p15:guide id="3" orient="horz" pos="2614" userDrawn="1">
          <p15:clr>
            <a:srgbClr val="FBAE40"/>
          </p15:clr>
        </p15:guide>
        <p15:guide id="4" orient="horz" pos="3793" userDrawn="1">
          <p15:clr>
            <a:srgbClr val="FBAE40"/>
          </p15:clr>
        </p15:guide>
        <p15:guide id="5" orient="horz" pos="1117" userDrawn="1">
          <p15:clr>
            <a:srgbClr val="FBAE40"/>
          </p15:clr>
        </p15:guide>
        <p15:guide id="6" orient="horz" pos="255" userDrawn="1">
          <p15:clr>
            <a:srgbClr val="FBAE40"/>
          </p15:clr>
        </p15:guide>
        <p15:guide id="7" pos="301" userDrawn="1">
          <p15:clr>
            <a:srgbClr val="FBAE40"/>
          </p15:clr>
        </p15:guide>
        <p15:guide id="8" pos="737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45A75-346C-DA14-1EBA-C59110711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241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A9AF3C-BDBE-43B0-4D9B-3F919E088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241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65FFA-1821-5539-FB31-5ED5274E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6D134-CCE3-79AE-75B2-FE81AE1A6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21. März 2024, 09:30–13:35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D4287-9B66-0A78-7A0B-CDCE76A3F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82CBD-AC23-4D25-820C-F4BCDB95F86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448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7838" y="334800"/>
            <a:ext cx="11245849" cy="12255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noProof="0" dirty="0"/>
              <a:t>Click to edit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7839" y="1774800"/>
            <a:ext cx="11233150" cy="42481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477838" y="6165380"/>
            <a:ext cx="11233150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grpSp>
        <p:nvGrpSpPr>
          <p:cNvPr id="18" name="Gruppieren 17"/>
          <p:cNvGrpSpPr/>
          <p:nvPr/>
        </p:nvGrpSpPr>
        <p:grpSpPr>
          <a:xfrm>
            <a:off x="0" y="6993540"/>
            <a:ext cx="5832150" cy="324000"/>
            <a:chOff x="0" y="7101510"/>
            <a:chExt cx="5832150" cy="324000"/>
          </a:xfrm>
        </p:grpSpPr>
        <p:sp>
          <p:nvSpPr>
            <p:cNvPr id="19" name="Rechteck 18"/>
            <p:cNvSpPr/>
            <p:nvPr userDrawn="1"/>
          </p:nvSpPr>
          <p:spPr>
            <a:xfrm>
              <a:off x="0" y="7101510"/>
              <a:ext cx="180000" cy="324000"/>
            </a:xfrm>
            <a:prstGeom prst="rect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R 23</a:t>
              </a:r>
            </a:p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G 156</a:t>
              </a:r>
            </a:p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B 125</a:t>
              </a:r>
            </a:p>
          </p:txBody>
        </p:sp>
        <p:sp>
          <p:nvSpPr>
            <p:cNvPr id="20" name="Rechteck 19"/>
            <p:cNvSpPr/>
            <p:nvPr userDrawn="1"/>
          </p:nvSpPr>
          <p:spPr>
            <a:xfrm>
              <a:off x="942025" y="7101510"/>
              <a:ext cx="180000" cy="324000"/>
            </a:xfrm>
            <a:prstGeom prst="rect">
              <a:avLst/>
            </a:prstGeom>
            <a:solidFill>
              <a:srgbClr val="F294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R 242</a:t>
              </a:r>
            </a:p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G 148</a:t>
              </a:r>
            </a:p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B 0</a:t>
              </a:r>
            </a:p>
          </p:txBody>
        </p:sp>
        <p:sp>
          <p:nvSpPr>
            <p:cNvPr id="21" name="Rechteck 20"/>
            <p:cNvSpPr/>
            <p:nvPr userDrawn="1"/>
          </p:nvSpPr>
          <p:spPr>
            <a:xfrm>
              <a:off x="1884050" y="7101510"/>
              <a:ext cx="180000" cy="324000"/>
            </a:xfrm>
            <a:prstGeom prst="rect">
              <a:avLst/>
            </a:prstGeom>
            <a:solidFill>
              <a:srgbClr val="1F82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R 31</a:t>
              </a:r>
            </a:p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G 130</a:t>
              </a:r>
            </a:p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B 192</a:t>
              </a:r>
            </a:p>
          </p:txBody>
        </p:sp>
        <p:sp>
          <p:nvSpPr>
            <p:cNvPr id="22" name="Rechteck 21"/>
            <p:cNvSpPr/>
            <p:nvPr userDrawn="1"/>
          </p:nvSpPr>
          <p:spPr>
            <a:xfrm>
              <a:off x="2826075" y="7101510"/>
              <a:ext cx="180000" cy="324000"/>
            </a:xfrm>
            <a:prstGeom prst="rect">
              <a:avLst/>
            </a:prstGeom>
            <a:solidFill>
              <a:srgbClr val="E2001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R 226</a:t>
              </a:r>
            </a:p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G 0</a:t>
              </a:r>
            </a:p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B 26</a:t>
              </a:r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3768100" y="7101510"/>
              <a:ext cx="180000" cy="324000"/>
            </a:xfrm>
            <a:prstGeom prst="rect">
              <a:avLst/>
            </a:prstGeom>
            <a:solidFill>
              <a:srgbClr val="B1C8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R 177</a:t>
              </a:r>
            </a:p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G 200</a:t>
              </a:r>
            </a:p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B 0</a:t>
              </a:r>
            </a:p>
          </p:txBody>
        </p:sp>
        <p:sp>
          <p:nvSpPr>
            <p:cNvPr id="24" name="Rechteck 23"/>
            <p:cNvSpPr/>
            <p:nvPr userDrawn="1"/>
          </p:nvSpPr>
          <p:spPr>
            <a:xfrm>
              <a:off x="4710125" y="7101510"/>
              <a:ext cx="180000" cy="324000"/>
            </a:xfrm>
            <a:prstGeom prst="rect">
              <a:avLst/>
            </a:prstGeom>
            <a:solidFill>
              <a:srgbClr val="FEEFD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R 254</a:t>
              </a:r>
            </a:p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G 239</a:t>
              </a:r>
            </a:p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B 214</a:t>
              </a:r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5652150" y="7101510"/>
              <a:ext cx="180000" cy="324000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R 225</a:t>
              </a:r>
            </a:p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G 227</a:t>
              </a:r>
            </a:p>
            <a:p>
              <a:pPr algn="l">
                <a:lnSpc>
                  <a:spcPts val="600"/>
                </a:lnSpc>
              </a:pPr>
              <a:r>
                <a:rPr lang="de-DE" sz="900" dirty="0">
                  <a:solidFill>
                    <a:schemeClr val="tx1"/>
                  </a:solidFill>
                </a:rPr>
                <a:t>B 227</a:t>
              </a:r>
            </a:p>
          </p:txBody>
        </p:sp>
      </p:grpSp>
      <p:pic>
        <p:nvPicPr>
          <p:cNvPr id="3" name="Grafik 2" descr="Logo_ausgetauscht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351" y="6300000"/>
            <a:ext cx="1417637" cy="388152"/>
          </a:xfrm>
          <a:prstGeom prst="rect">
            <a:avLst/>
          </a:prstGeom>
        </p:spPr>
      </p:pic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477838" y="6433199"/>
            <a:ext cx="1390228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de-DE" sz="800" dirty="0">
                <a:solidFill>
                  <a:schemeClr val="bg2"/>
                </a:solidFill>
              </a:rPr>
              <a:t>© Fraunhofer ISE</a:t>
            </a:r>
            <a:endParaRPr lang="de-DE" sz="800" b="1" dirty="0">
              <a:solidFill>
                <a:schemeClr val="bg2"/>
              </a:solidFill>
              <a:latin typeface="Frutiger LT Com 45 Light"/>
            </a:endParaRPr>
          </a:p>
        </p:txBody>
      </p:sp>
      <p:sp>
        <p:nvSpPr>
          <p:cNvPr id="5" name="SeitenzahlPPT"/>
          <p:cNvSpPr txBox="1"/>
          <p:nvPr/>
        </p:nvSpPr>
        <p:spPr>
          <a:xfrm>
            <a:off x="388800" y="6176337"/>
            <a:ext cx="470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99084B6-FA3C-4EF1-90D3-2B9C4D2AA201}" type="slidenum">
              <a:rPr lang="en-US" sz="1200" smtClean="0"/>
              <a:t>‹Nr.›</a:t>
            </a:fld>
            <a:endParaRPr lang="en-US" sz="1200" dirty="0"/>
          </a:p>
        </p:txBody>
      </p:sp>
      <p:sp>
        <p:nvSpPr>
          <p:cNvPr id="28" name="SchutzklasseISE"/>
          <p:cNvSpPr txBox="1">
            <a:spLocks noChangeArrowheads="1"/>
          </p:cNvSpPr>
          <p:nvPr/>
        </p:nvSpPr>
        <p:spPr bwMode="auto">
          <a:xfrm>
            <a:off x="477838" y="6557687"/>
            <a:ext cx="3600000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de-DE" sz="800" b="1" dirty="0">
                <a:solidFill>
                  <a:schemeClr val="bg2"/>
                </a:solidFill>
                <a:latin typeface="Frutiger LT Com 45 Light"/>
              </a:rPr>
              <a:t>FHG-SK: ISE-CONFIDENTIAL</a:t>
            </a:r>
          </a:p>
        </p:txBody>
      </p:sp>
      <p:sp>
        <p:nvSpPr>
          <p:cNvPr id="26" name="ConfidentialISE" hidden="1"/>
          <p:cNvSpPr txBox="1"/>
          <p:nvPr/>
        </p:nvSpPr>
        <p:spPr>
          <a:xfrm>
            <a:off x="1342938" y="6176336"/>
            <a:ext cx="1262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buClr>
                <a:schemeClr val="tx2"/>
              </a:buClr>
              <a:buFontTx/>
              <a:buNone/>
            </a:pPr>
            <a:r>
              <a:rPr lang="en-US" sz="1200" dirty="0"/>
              <a:t>CONFIDENTIAL</a:t>
            </a:r>
          </a:p>
        </p:txBody>
      </p:sp>
      <p:pic>
        <p:nvPicPr>
          <p:cNvPr id="2" name="Picture 13" descr="TUBS_CO_150dpi">
            <a:extLst>
              <a:ext uri="{FF2B5EF4-FFF2-40B4-BE49-F238E27FC236}">
                <a16:creationId xmlns:a16="http://schemas.microsoft.com/office/drawing/2014/main" id="{E4AE0335-CFFF-06B3-CE73-FD543FF8D1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/>
          <a:stretch/>
        </p:blipFill>
        <p:spPr bwMode="auto">
          <a:xfrm>
            <a:off x="9911630" y="6159890"/>
            <a:ext cx="1872208" cy="69811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E6568E-5510-BC0B-105A-7DF7E65C01B2}"/>
              </a:ext>
            </a:extLst>
          </p:cNvPr>
          <p:cNvSpPr txBox="1"/>
          <p:nvPr userDrawn="1"/>
        </p:nvSpPr>
        <p:spPr>
          <a:xfrm>
            <a:off x="262558" y="6237312"/>
            <a:ext cx="381642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1600" dirty="0">
                <a:solidFill>
                  <a:srgbClr val="B5B5BC"/>
                </a:solidFill>
              </a:rPr>
              <a:t>Slaheddine Jabri</a:t>
            </a:r>
          </a:p>
          <a:p>
            <a:pPr>
              <a:spcAft>
                <a:spcPts val="0"/>
              </a:spcAft>
            </a:pPr>
            <a:r>
              <a:rPr lang="en-GB" sz="1600" dirty="0">
                <a:solidFill>
                  <a:srgbClr val="B5B5BC"/>
                </a:solidFill>
              </a:rPr>
              <a:t>DPG Berlin 2024</a:t>
            </a:r>
          </a:p>
        </p:txBody>
      </p:sp>
    </p:spTree>
    <p:extLst>
      <p:ext uri="{BB962C8B-B14F-4D97-AF65-F5344CB8AC3E}">
        <p14:creationId xmlns:p14="http://schemas.microsoft.com/office/powerpoint/2010/main" val="3737120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8" r:id="rId2"/>
    <p:sldLayoutId id="2147483680" r:id="rId3"/>
    <p:sldLayoutId id="2147483679" r:id="rId4"/>
    <p:sldLayoutId id="2147483681" r:id="rId5"/>
    <p:sldLayoutId id="2147483674" r:id="rId6"/>
    <p:sldLayoutId id="2147483687" r:id="rId7"/>
    <p:sldLayoutId id="2147483685" r:id="rId8"/>
  </p:sldLayoutIdLst>
  <p:hf sldNum="0" hdr="0" dt="0"/>
  <p:txStyles>
    <p:titleStyle>
      <a:lvl1pPr marL="0" indent="0" algn="l" defTabSz="504000" rtl="0" eaLnBrk="1" fontAlgn="base" hangingPunct="1">
        <a:spcBef>
          <a:spcPct val="0"/>
        </a:spcBef>
        <a:spcAft>
          <a:spcPct val="0"/>
        </a:spcAft>
        <a:defRPr sz="2400" b="1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9pPr>
    </p:titleStyle>
    <p:bodyStyle>
      <a:lvl1pPr marL="360000" indent="-360000" algn="l" defTabSz="360000" rtl="0" eaLnBrk="1" fontAlgn="base" hangingPunct="1">
        <a:spcBef>
          <a:spcPct val="0"/>
        </a:spcBef>
        <a:spcAft>
          <a:spcPts val="900"/>
        </a:spcAft>
        <a:buClr>
          <a:schemeClr val="tx2"/>
        </a:buClr>
        <a:buFont typeface="Wingdings" pitchFamily="2" charset="2"/>
        <a:buChar char="n"/>
        <a:defRPr baseline="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360000" rtl="0" eaLnBrk="1" fontAlgn="base" hangingPunct="1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 baseline="0">
          <a:solidFill>
            <a:schemeClr val="tx1"/>
          </a:solidFill>
          <a:latin typeface="+mn-lt"/>
        </a:defRPr>
      </a:lvl2pPr>
      <a:lvl3pPr marL="1080000" indent="-360000" algn="l" defTabSz="360000" rtl="0" eaLnBrk="1" fontAlgn="base" hangingPunct="1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 baseline="0">
          <a:solidFill>
            <a:schemeClr val="tx1"/>
          </a:solidFill>
          <a:latin typeface="+mn-lt"/>
        </a:defRPr>
      </a:lvl3pPr>
      <a:lvl4pPr marL="1440000" indent="-360000" algn="l" defTabSz="360000" rtl="0" eaLnBrk="1" fontAlgn="base" hangingPunct="1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 baseline="0">
          <a:solidFill>
            <a:schemeClr val="tx1"/>
          </a:solidFill>
          <a:latin typeface="+mn-lt"/>
        </a:defRPr>
      </a:lvl4pPr>
      <a:lvl5pPr marL="1800000" indent="-360000" algn="l" defTabSz="360000" rtl="0" eaLnBrk="1" fontAlgn="base" hangingPunct="1">
        <a:spcBef>
          <a:spcPct val="0"/>
        </a:spcBef>
        <a:spcAft>
          <a:spcPts val="900"/>
        </a:spcAft>
        <a:buClr>
          <a:schemeClr val="bg2"/>
        </a:buClr>
        <a:buFont typeface="Wingdings" pitchFamily="2" charset="2"/>
        <a:buChar char="n"/>
        <a:defRPr baseline="0">
          <a:solidFill>
            <a:schemeClr val="tx1"/>
          </a:solidFill>
          <a:latin typeface="+mn-lt"/>
        </a:defRPr>
      </a:lvl5pPr>
      <a:lvl6pPr marL="1887538" indent="-358775" algn="l" rtl="0" eaLnBrk="1" fontAlgn="base" hangingPunct="1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344738" indent="-358775" algn="l" rtl="0" eaLnBrk="1" fontAlgn="base" hangingPunct="1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2801938" indent="-358775" algn="l" rtl="0" eaLnBrk="1" fontAlgn="base" hangingPunct="1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259138" indent="-358775" algn="l" rtl="0" eaLnBrk="1" fontAlgn="base" hangingPunct="1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815793-7C50-68B2-DA71-D07F9E225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40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C4B750-AD44-9C31-A404-906CE543C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401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B3528-F18A-158C-B6DD-2EF356C383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E8F97-9421-813D-D3BC-F13B95579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3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21. März 2024, 09:30–13:35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9B0C1-3235-B563-3882-7E374B0868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01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882CBD-AC23-4D25-820C-F4BCDB95F86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77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hyperlink" Target="https://www.dpg-verhandlungen.de/year/2024/conference/berlin/part/kfm/session/24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jpeg"/><Relationship Id="rId4" Type="http://schemas.openxmlformats.org/officeDocument/2006/relationships/image" Target="../media/image4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7.wmf"/><Relationship Id="rId7" Type="http://schemas.openxmlformats.org/officeDocument/2006/relationships/image" Target="../media/image30.pn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47.jpeg"/><Relationship Id="rId10" Type="http://schemas.openxmlformats.org/officeDocument/2006/relationships/image" Target="../media/image23.wmf"/><Relationship Id="rId4" Type="http://schemas.openxmlformats.org/officeDocument/2006/relationships/image" Target="../media/image43.wmf"/><Relationship Id="rId9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7" Type="http://schemas.openxmlformats.org/officeDocument/2006/relationships/image" Target="../media/image40.jpe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7AE0441-4787-75B0-C590-8C371D273D2E}"/>
              </a:ext>
            </a:extLst>
          </p:cNvPr>
          <p:cNvSpPr txBox="1"/>
          <p:nvPr/>
        </p:nvSpPr>
        <p:spPr>
          <a:xfrm>
            <a:off x="982638" y="4077072"/>
            <a:ext cx="10081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Effects of Aluminum trifluoride AlF</a:t>
            </a:r>
            <a:r>
              <a:rPr lang="en-US" sz="1800" b="1" baseline="-25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8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impurities on NMC</a:t>
            </a:r>
            <a:r>
              <a:rPr lang="en-US" sz="1800" b="1" baseline="-25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811</a:t>
            </a:r>
            <a:r>
              <a:rPr lang="en-US" sz="1800" b="1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/Graphite Lithium-ion battery performance</a:t>
            </a:r>
            <a:endParaRPr lang="de-D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66EB2-10B8-0929-463C-5308F821D3A8}"/>
              </a:ext>
            </a:extLst>
          </p:cNvPr>
          <p:cNvSpPr txBox="1"/>
          <p:nvPr/>
        </p:nvSpPr>
        <p:spPr>
          <a:xfrm>
            <a:off x="910630" y="4653136"/>
            <a:ext cx="8208912" cy="346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Slaheddine Jabri, Simon Grundmeier, Markus </a:t>
            </a:r>
            <a:r>
              <a:rPr lang="de-DE" sz="16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Etzkorn</a:t>
            </a:r>
            <a:r>
              <a:rPr lang="de-DE" sz="16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Daniel Schröder, Uta Schlickum</a:t>
            </a:r>
            <a:endParaRPr lang="de-DE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2B71CF-1C81-1484-2B55-D801BB6D6028}"/>
              </a:ext>
            </a:extLst>
          </p:cNvPr>
          <p:cNvSpPr txBox="1"/>
          <p:nvPr/>
        </p:nvSpPr>
        <p:spPr>
          <a:xfrm>
            <a:off x="766614" y="5013176"/>
            <a:ext cx="108732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sz="16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Institute </a:t>
            </a:r>
            <a:r>
              <a:rPr lang="de-DE" sz="1600" dirty="0" err="1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sz="16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de-DE" sz="16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pplied Physics, </a:t>
            </a:r>
            <a:r>
              <a:rPr lang="de-DE" sz="16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Open Sans" panose="020B0606030504020204" pitchFamily="34" charset="0"/>
              </a:rPr>
              <a:t>TU Braunschweig</a:t>
            </a:r>
            <a:r>
              <a:rPr lang="de-DE" sz="16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38106 Braunschweig, Germany </a:t>
            </a:r>
            <a:endParaRPr lang="de-DE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Open Sans" panose="020B0606030504020204" pitchFamily="34" charset="0"/>
              </a:rPr>
              <a:t>Institute of Energy and Process Systems Engineering of TU Braunschweig, </a:t>
            </a:r>
            <a:r>
              <a:rPr lang="en-US" sz="16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38106 Braunschweig, Germany</a:t>
            </a:r>
            <a:endParaRPr lang="de-DE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F6B30D-85C0-BC3B-46D8-0C6A0518C786}"/>
              </a:ext>
            </a:extLst>
          </p:cNvPr>
          <p:cNvSpPr txBox="1"/>
          <p:nvPr/>
        </p:nvSpPr>
        <p:spPr>
          <a:xfrm>
            <a:off x="766614" y="5517232"/>
            <a:ext cx="79928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strike="noStrike" dirty="0">
                <a:effectLst/>
                <a:latin typeface="Garamond" panose="020204040303010108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KFM 24</a:t>
            </a:r>
            <a:r>
              <a:rPr lang="en-US" sz="1600" strike="noStrike" dirty="0">
                <a:effectLst/>
                <a:latin typeface="Garamond" panose="020204040303010108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Focus Session: Battery Materials – Ion Transport, Impurity Effects and </a:t>
            </a:r>
            <a:r>
              <a:rPr lang="en-US" sz="1600" u="sng" strike="noStrike" dirty="0">
                <a:effectLst/>
                <a:latin typeface="Garamond" panose="020204040303010108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Modelling</a:t>
            </a:r>
            <a:endParaRPr lang="de-DE" sz="1600" u="sng" dirty="0">
              <a:effectLst/>
              <a:latin typeface="Garamond" panose="020204040303010108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C7A3AD-4B3C-A926-7B43-AEB62AF0B494}"/>
              </a:ext>
            </a:extLst>
          </p:cNvPr>
          <p:cNvSpPr txBox="1"/>
          <p:nvPr/>
        </p:nvSpPr>
        <p:spPr>
          <a:xfrm>
            <a:off x="4439022" y="6309320"/>
            <a:ext cx="25780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i="0" dirty="0">
                <a:solidFill>
                  <a:srgbClr val="B5B5BC"/>
                </a:solidFill>
                <a:effectLst/>
                <a:latin typeface="Garamond" panose="02020404030301010803" pitchFamily="18" charset="0"/>
              </a:rPr>
              <a:t>21. Mars 2024, 12:55–13:15</a:t>
            </a:r>
            <a:endParaRPr lang="en-GB" sz="1600" b="1" dirty="0">
              <a:solidFill>
                <a:srgbClr val="B5B5BC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0DC2F6-14B5-5339-F928-2ED718DAE7E5}"/>
              </a:ext>
            </a:extLst>
          </p:cNvPr>
          <p:cNvSpPr txBox="1"/>
          <p:nvPr/>
        </p:nvSpPr>
        <p:spPr>
          <a:xfrm>
            <a:off x="11783838" y="6381328"/>
            <a:ext cx="334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1</a:t>
            </a:r>
          </a:p>
        </p:txBody>
      </p:sp>
      <p:pic>
        <p:nvPicPr>
          <p:cNvPr id="2" name="Grafik 7">
            <a:extLst>
              <a:ext uri="{FF2B5EF4-FFF2-40B4-BE49-F238E27FC236}">
                <a16:creationId xmlns:a16="http://schemas.microsoft.com/office/drawing/2014/main" id="{5353B565-8C88-1F67-DDDB-138B1C0A6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438" y="476672"/>
            <a:ext cx="3460849" cy="576064"/>
          </a:xfrm>
          <a:prstGeom prst="rect">
            <a:avLst/>
          </a:prstGeom>
        </p:spPr>
      </p:pic>
      <p:pic>
        <p:nvPicPr>
          <p:cNvPr id="4" name="Grafik 6" descr="Ein Bild, das Logo enthält.&#10;&#10;Automatisch generierte Beschreibung">
            <a:extLst>
              <a:ext uri="{FF2B5EF4-FFF2-40B4-BE49-F238E27FC236}">
                <a16:creationId xmlns:a16="http://schemas.microsoft.com/office/drawing/2014/main" id="{D0D03EB6-7233-AB2C-B2D5-90EFAEF38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030" y="476672"/>
            <a:ext cx="3168352" cy="62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74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2B1A3AE-8A6C-E406-1BFA-CB9E13D54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74" y="188640"/>
            <a:ext cx="11245849" cy="573920"/>
          </a:xfrm>
        </p:spPr>
        <p:txBody>
          <a:bodyPr/>
          <a:lstStyle/>
          <a:p>
            <a:r>
              <a:rPr lang="de-DE" b="1" dirty="0"/>
              <a:t>XPS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aged</a:t>
            </a:r>
            <a:r>
              <a:rPr lang="de-DE" b="1" dirty="0"/>
              <a:t> NMC </a:t>
            </a:r>
            <a:r>
              <a:rPr lang="de-DE" b="1" baseline="-25000" dirty="0"/>
              <a:t>811</a:t>
            </a:r>
            <a:r>
              <a:rPr lang="de-DE" b="1" dirty="0"/>
              <a:t> </a:t>
            </a:r>
            <a:r>
              <a:rPr lang="de-DE" b="1" dirty="0" err="1"/>
              <a:t>Cathode</a:t>
            </a:r>
            <a:r>
              <a:rPr lang="de-DE" b="1" dirty="0"/>
              <a:t> </a:t>
            </a:r>
            <a:r>
              <a:rPr lang="de-DE" dirty="0" err="1"/>
              <a:t>electrode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447B0CD-D90F-8DDF-44B2-061532991B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535366" y="692696"/>
            <a:ext cx="3240360" cy="34563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1CE81D-8042-AE69-6EA2-7BB4D7CCC2B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078982" y="692696"/>
            <a:ext cx="3096344" cy="33843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5F8C4D-9B66-9976-A238-07CA118C5A7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22598" y="692696"/>
            <a:ext cx="3168352" cy="34563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8A83BB-CFCF-D9AD-FC45-30CF1682C538}"/>
              </a:ext>
            </a:extLst>
          </p:cNvPr>
          <p:cNvSpPr txBox="1"/>
          <p:nvPr/>
        </p:nvSpPr>
        <p:spPr>
          <a:xfrm>
            <a:off x="1990750" y="400506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dirty="0"/>
              <a:t>CoF</a:t>
            </a:r>
            <a:r>
              <a:rPr lang="en-GB" baseline="-25000" dirty="0"/>
              <a:t>2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AB52F0-3A80-83D3-3919-A78DC0800FF9}"/>
              </a:ext>
            </a:extLst>
          </p:cNvPr>
          <p:cNvSpPr txBox="1"/>
          <p:nvPr/>
        </p:nvSpPr>
        <p:spPr>
          <a:xfrm>
            <a:off x="11711830" y="6381328"/>
            <a:ext cx="478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8C31D9-D18E-94AB-EE42-F9B0167627A5}"/>
              </a:ext>
            </a:extLst>
          </p:cNvPr>
          <p:cNvSpPr txBox="1"/>
          <p:nvPr/>
        </p:nvSpPr>
        <p:spPr>
          <a:xfrm>
            <a:off x="4871070" y="4077072"/>
            <a:ext cx="2448272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dirty="0"/>
              <a:t> MnF</a:t>
            </a:r>
            <a:r>
              <a:rPr lang="en-GB" baseline="-25000" dirty="0"/>
              <a:t>2</a:t>
            </a:r>
            <a:endParaRPr lang="en-GB" dirty="0"/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GB" baseline="-25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8078D-737B-C20F-BEAE-46EFF74D98D2}"/>
              </a:ext>
            </a:extLst>
          </p:cNvPr>
          <p:cNvSpPr txBox="1"/>
          <p:nvPr/>
        </p:nvSpPr>
        <p:spPr>
          <a:xfrm>
            <a:off x="8471470" y="4077072"/>
            <a:ext cx="244827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dirty="0"/>
              <a:t>Li</a:t>
            </a:r>
            <a:r>
              <a:rPr lang="en-GB" baseline="-25000" dirty="0"/>
              <a:t>x</a:t>
            </a:r>
            <a:r>
              <a:rPr lang="en-GB" dirty="0"/>
              <a:t>PF</a:t>
            </a:r>
            <a:r>
              <a:rPr lang="en-GB" baseline="-25000" dirty="0"/>
              <a:t>Y+1  </a:t>
            </a:r>
            <a:r>
              <a:rPr lang="en-GB" dirty="0"/>
              <a:t>O</a:t>
            </a:r>
            <a:r>
              <a:rPr lang="en-GB" baseline="-25000" dirty="0"/>
              <a:t>Z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dirty="0" err="1"/>
              <a:t>LiF</a:t>
            </a:r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6485042-6C3B-7BCE-0A23-7BB7F48A0943}"/>
              </a:ext>
            </a:extLst>
          </p:cNvPr>
          <p:cNvGrpSpPr/>
          <p:nvPr/>
        </p:nvGrpSpPr>
        <p:grpSpPr>
          <a:xfrm>
            <a:off x="1270670" y="4365103"/>
            <a:ext cx="2592288" cy="1800201"/>
            <a:chOff x="6743278" y="4293096"/>
            <a:chExt cx="1944216" cy="137158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2B27C3-3FE8-630F-B2B9-E464FB73BAAD}"/>
                </a:ext>
              </a:extLst>
            </p:cNvPr>
            <p:cNvGrpSpPr/>
            <p:nvPr/>
          </p:nvGrpSpPr>
          <p:grpSpPr>
            <a:xfrm>
              <a:off x="6743278" y="4293096"/>
              <a:ext cx="1939691" cy="1368152"/>
              <a:chOff x="6743278" y="4293096"/>
              <a:chExt cx="1939691" cy="1368152"/>
            </a:xfrm>
          </p:grpSpPr>
          <p:pic>
            <p:nvPicPr>
              <p:cNvPr id="12" name="Picture 11" descr="A close-up of a cloud&#10;&#10;Description automatically generated">
                <a:extLst>
                  <a:ext uri="{FF2B5EF4-FFF2-40B4-BE49-F238E27FC236}">
                    <a16:creationId xmlns:a16="http://schemas.microsoft.com/office/drawing/2014/main" id="{725E9D6D-F32A-E70A-B84A-A3EB255902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43278" y="4293096"/>
                <a:ext cx="1939691" cy="136815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13" name="Text Box 4">
                <a:extLst>
                  <a:ext uri="{FF2B5EF4-FFF2-40B4-BE49-F238E27FC236}">
                    <a16:creationId xmlns:a16="http://schemas.microsoft.com/office/drawing/2014/main" id="{70D7A32B-BB14-CC5E-F2B6-F96EDAEAEC9A}"/>
                  </a:ext>
                </a:extLst>
              </p:cNvPr>
              <p:cNvSpPr txBox="1"/>
              <p:nvPr/>
            </p:nvSpPr>
            <p:spPr>
              <a:xfrm>
                <a:off x="6851290" y="5280635"/>
                <a:ext cx="497840" cy="24892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de-DE" sz="1400" b="1" dirty="0">
                    <a:solidFill>
                      <a:srgbClr val="FFFF00"/>
                    </a:solidFill>
                    <a:effectLst/>
                    <a:latin typeface="Garamond" panose="020204040303010108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 </a:t>
                </a:r>
                <a:r>
                  <a:rPr lang="de-DE" sz="1400" b="1" dirty="0">
                    <a:solidFill>
                      <a:srgbClr val="FFFF00"/>
                    </a:solidFill>
                    <a:effectLst/>
                    <a:latin typeface="Garamond" panose="02020404030301010803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µ</a:t>
                </a:r>
                <a:r>
                  <a:rPr lang="de-DE" sz="1400" b="1" dirty="0">
                    <a:solidFill>
                      <a:srgbClr val="FFFF00"/>
                    </a:solidFill>
                    <a:effectLst/>
                    <a:latin typeface="Garamond" panose="020204040303010108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  <a:endParaRPr lang="de-DE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5060231-31BD-A004-3BBF-54C829167AA6}"/>
                  </a:ext>
                </a:extLst>
              </p:cNvPr>
              <p:cNvSpPr/>
              <p:nvPr/>
            </p:nvSpPr>
            <p:spPr>
              <a:xfrm flipV="1">
                <a:off x="6787465" y="5500088"/>
                <a:ext cx="765903" cy="6112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de-DE"/>
              </a:p>
            </p:txBody>
          </p:sp>
        </p:grpSp>
        <p:sp>
          <p:nvSpPr>
            <p:cNvPr id="11" name="Text Box 1">
              <a:extLst>
                <a:ext uri="{FF2B5EF4-FFF2-40B4-BE49-F238E27FC236}">
                  <a16:creationId xmlns:a16="http://schemas.microsoft.com/office/drawing/2014/main" id="{4357C233-E3F4-635D-AF67-67E22918F766}"/>
                </a:ext>
              </a:extLst>
            </p:cNvPr>
            <p:cNvSpPr txBox="1"/>
            <p:nvPr/>
          </p:nvSpPr>
          <p:spPr>
            <a:xfrm>
              <a:off x="6743278" y="5589242"/>
              <a:ext cx="1944216" cy="75436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AA05829-5383-897B-0CB2-E5116C26C267}"/>
              </a:ext>
            </a:extLst>
          </p:cNvPr>
          <p:cNvSpPr txBox="1"/>
          <p:nvPr/>
        </p:nvSpPr>
        <p:spPr>
          <a:xfrm>
            <a:off x="4006974" y="5013176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SzPct val="150000"/>
              <a:buFont typeface="Wingdings" panose="05000000000000000000" pitchFamily="2" charset="2"/>
              <a:buChar char="§"/>
            </a:pPr>
            <a:r>
              <a:rPr lang="en-GB" dirty="0"/>
              <a:t>More Metal dissolution  from the active material and forms MF</a:t>
            </a:r>
            <a:r>
              <a:rPr lang="en-GB" baseline="-25000" dirty="0"/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6E1959-9CE1-4800-C490-A01457446F91}"/>
              </a:ext>
            </a:extLst>
          </p:cNvPr>
          <p:cNvSpPr txBox="1"/>
          <p:nvPr/>
        </p:nvSpPr>
        <p:spPr>
          <a:xfrm>
            <a:off x="1486694" y="4509120"/>
            <a:ext cx="6480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CoF</a:t>
            </a:r>
            <a:r>
              <a:rPr lang="en-GB" sz="1400" b="1" baseline="-25000" dirty="0">
                <a:solidFill>
                  <a:srgbClr val="FF0000"/>
                </a:solidFill>
              </a:rPr>
              <a:t>2</a:t>
            </a:r>
            <a:endParaRPr lang="en-GB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72300E-8986-75F7-A210-62AD626F94B7}"/>
              </a:ext>
            </a:extLst>
          </p:cNvPr>
          <p:cNvSpPr txBox="1"/>
          <p:nvPr/>
        </p:nvSpPr>
        <p:spPr>
          <a:xfrm>
            <a:off x="2350790" y="5085184"/>
            <a:ext cx="864096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</a:pPr>
            <a:r>
              <a:rPr lang="en-GB" dirty="0"/>
              <a:t> </a:t>
            </a:r>
            <a:r>
              <a:rPr lang="en-GB" sz="1400" b="1" dirty="0">
                <a:solidFill>
                  <a:srgbClr val="FF0000"/>
                </a:solidFill>
              </a:rPr>
              <a:t>MnF</a:t>
            </a:r>
            <a:r>
              <a:rPr lang="en-GB" sz="1400" b="1" baseline="-25000" dirty="0">
                <a:solidFill>
                  <a:srgbClr val="FF0000"/>
                </a:solidFill>
              </a:rPr>
              <a:t>2</a:t>
            </a:r>
            <a:r>
              <a:rPr lang="en-GB" b="1" dirty="0">
                <a:solidFill>
                  <a:srgbClr val="FF0000"/>
                </a:solidFill>
              </a:rPr>
              <a:t>,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GB" baseline="-25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C13FAB-EABA-F972-3665-6814658009F9}"/>
              </a:ext>
            </a:extLst>
          </p:cNvPr>
          <p:cNvSpPr txBox="1"/>
          <p:nvPr/>
        </p:nvSpPr>
        <p:spPr>
          <a:xfrm>
            <a:off x="2206774" y="4365104"/>
            <a:ext cx="864096" cy="66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</a:pPr>
            <a:r>
              <a:rPr lang="en-GB" b="1" dirty="0"/>
              <a:t> </a:t>
            </a:r>
            <a:r>
              <a:rPr lang="en-GB" sz="1400" b="1" dirty="0">
                <a:solidFill>
                  <a:srgbClr val="FF0000"/>
                </a:solidFill>
              </a:rPr>
              <a:t>NiF</a:t>
            </a:r>
            <a:r>
              <a:rPr lang="en-GB" sz="1400" b="1" baseline="-25000" dirty="0">
                <a:solidFill>
                  <a:srgbClr val="FF0000"/>
                </a:solidFill>
              </a:rPr>
              <a:t>2</a:t>
            </a:r>
            <a:endParaRPr lang="en-GB" sz="1400" b="1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GB" baseline="-25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9953DF-6736-C3F9-4AD8-3733D63C24FA}"/>
              </a:ext>
            </a:extLst>
          </p:cNvPr>
          <p:cNvSpPr txBox="1"/>
          <p:nvPr/>
        </p:nvSpPr>
        <p:spPr>
          <a:xfrm>
            <a:off x="1558702" y="5013176"/>
            <a:ext cx="864096" cy="578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</a:pPr>
            <a:r>
              <a:rPr lang="en-GB" sz="1400" b="1" dirty="0"/>
              <a:t> </a:t>
            </a:r>
            <a:r>
              <a:rPr lang="en-GB" sz="1400" b="1" dirty="0" err="1">
                <a:solidFill>
                  <a:srgbClr val="FF0000"/>
                </a:solidFill>
              </a:rPr>
              <a:t>LiF</a:t>
            </a:r>
            <a:endParaRPr lang="en-GB" sz="1400" b="1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GB" baseline="-25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BEFE93-FD17-9F5F-806E-69F806006E88}"/>
              </a:ext>
            </a:extLst>
          </p:cNvPr>
          <p:cNvSpPr txBox="1"/>
          <p:nvPr/>
        </p:nvSpPr>
        <p:spPr>
          <a:xfrm>
            <a:off x="2638822" y="4725144"/>
            <a:ext cx="13681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en-GB" sz="1400" b="1" dirty="0">
                <a:solidFill>
                  <a:srgbClr val="FF0000"/>
                </a:solidFill>
              </a:rPr>
              <a:t>Li</a:t>
            </a:r>
            <a:r>
              <a:rPr lang="en-GB" sz="1400" b="1" baseline="-25000" dirty="0">
                <a:solidFill>
                  <a:srgbClr val="FF0000"/>
                </a:solidFill>
              </a:rPr>
              <a:t>x</a:t>
            </a:r>
            <a:r>
              <a:rPr lang="en-GB" sz="1400" b="1" dirty="0">
                <a:solidFill>
                  <a:srgbClr val="FF0000"/>
                </a:solidFill>
              </a:rPr>
              <a:t>PF</a:t>
            </a:r>
            <a:r>
              <a:rPr lang="en-GB" sz="1400" b="1" baseline="-25000" dirty="0">
                <a:solidFill>
                  <a:srgbClr val="FF0000"/>
                </a:solidFill>
              </a:rPr>
              <a:t>Y+1  </a:t>
            </a:r>
            <a:r>
              <a:rPr lang="en-GB" sz="1400" b="1" dirty="0">
                <a:solidFill>
                  <a:srgbClr val="FF0000"/>
                </a:solidFill>
              </a:rPr>
              <a:t>O</a:t>
            </a:r>
            <a:r>
              <a:rPr lang="en-GB" sz="1400" b="1" baseline="-25000" dirty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92F0EB2-1F97-C70E-2E54-0B895818EB30}"/>
              </a:ext>
            </a:extLst>
          </p:cNvPr>
          <p:cNvSpPr/>
          <p:nvPr/>
        </p:nvSpPr>
        <p:spPr bwMode="auto">
          <a:xfrm>
            <a:off x="1702718" y="4797152"/>
            <a:ext cx="72008" cy="7200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 type="arrow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DC9B1DE-2323-795A-786F-3CE8EB61243C}"/>
              </a:ext>
            </a:extLst>
          </p:cNvPr>
          <p:cNvSpPr/>
          <p:nvPr/>
        </p:nvSpPr>
        <p:spPr bwMode="auto">
          <a:xfrm>
            <a:off x="2422798" y="4653136"/>
            <a:ext cx="72008" cy="7200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 type="arrow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CC9BA1E-EFBA-3F44-F119-B882B4915FD8}"/>
              </a:ext>
            </a:extLst>
          </p:cNvPr>
          <p:cNvSpPr/>
          <p:nvPr/>
        </p:nvSpPr>
        <p:spPr bwMode="auto">
          <a:xfrm>
            <a:off x="2998862" y="5013176"/>
            <a:ext cx="72008" cy="7200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 type="arrow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CA85F83-C341-D628-C813-3097D5B931D3}"/>
              </a:ext>
            </a:extLst>
          </p:cNvPr>
          <p:cNvSpPr/>
          <p:nvPr/>
        </p:nvSpPr>
        <p:spPr bwMode="auto">
          <a:xfrm>
            <a:off x="1846734" y="5301208"/>
            <a:ext cx="72008" cy="7200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 type="arrow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381A334-9EC4-4548-27BE-082AB6E48CE2}"/>
              </a:ext>
            </a:extLst>
          </p:cNvPr>
          <p:cNvSpPr/>
          <p:nvPr/>
        </p:nvSpPr>
        <p:spPr bwMode="auto">
          <a:xfrm>
            <a:off x="2638822" y="5445224"/>
            <a:ext cx="72008" cy="7200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 type="arrow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246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D31FF-CADA-476C-9571-155ABDAC7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0" dirty="0" err="1">
                <a:solidFill>
                  <a:srgbClr val="222222"/>
                </a:solidFill>
                <a:effectLst/>
              </a:rPr>
              <a:t>Polymerisation</a:t>
            </a:r>
            <a:r>
              <a:rPr lang="en-US" b="1" i="0" dirty="0">
                <a:solidFill>
                  <a:srgbClr val="222222"/>
                </a:solidFill>
                <a:effectLst/>
              </a:rPr>
              <a:t> of Electrolyte </a:t>
            </a:r>
            <a:endParaRPr lang="x-none" dirty="0"/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F1ADB181-34FB-42F1-ACD2-6DA1456ECCD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622" y="908720"/>
            <a:ext cx="10441160" cy="4320480"/>
          </a:xfrm>
          <a:ln w="19050">
            <a:solidFill>
              <a:schemeClr val="tx2"/>
            </a:solidFill>
          </a:ln>
        </p:spPr>
        <p:txBody>
          <a:bodyPr/>
          <a:lstStyle/>
          <a:p>
            <a:r>
              <a:rPr lang="de-DE" i="0" dirty="0" err="1">
                <a:solidFill>
                  <a:srgbClr val="222222"/>
                </a:solidFill>
                <a:effectLst/>
              </a:rPr>
              <a:t>Appearance</a:t>
            </a:r>
            <a:r>
              <a:rPr lang="de-DE" i="0" dirty="0">
                <a:solidFill>
                  <a:srgbClr val="222222"/>
                </a:solidFill>
                <a:effectLst/>
              </a:rPr>
              <a:t> </a:t>
            </a:r>
            <a:r>
              <a:rPr lang="de-DE" i="0" dirty="0" err="1">
                <a:solidFill>
                  <a:srgbClr val="222222"/>
                </a:solidFill>
                <a:effectLst/>
              </a:rPr>
              <a:t>of</a:t>
            </a:r>
            <a:r>
              <a:rPr lang="de-DE" i="0" dirty="0">
                <a:solidFill>
                  <a:srgbClr val="222222"/>
                </a:solidFill>
                <a:effectLst/>
              </a:rPr>
              <a:t> Polymer </a:t>
            </a:r>
            <a:r>
              <a:rPr lang="de-DE" i="0" dirty="0" err="1">
                <a:solidFill>
                  <a:srgbClr val="222222"/>
                </a:solidFill>
                <a:effectLst/>
              </a:rPr>
              <a:t>species</a:t>
            </a:r>
            <a:r>
              <a:rPr lang="de-DE" i="0" dirty="0">
                <a:solidFill>
                  <a:srgbClr val="222222"/>
                </a:solidFill>
                <a:effectLst/>
              </a:rPr>
              <a:t> </a:t>
            </a:r>
            <a:endParaRPr lang="x-none" dirty="0"/>
          </a:p>
          <a:p>
            <a:pPr marL="0" indent="0">
              <a:buNone/>
            </a:pPr>
            <a:endParaRPr lang="x-none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96F8FE0-C418-D6C6-75EF-B99EA139E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04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84442F3-53C9-1846-5FC1-4D68AAD059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5314000"/>
              </p:ext>
            </p:extLst>
          </p:nvPr>
        </p:nvGraphicFramePr>
        <p:xfrm>
          <a:off x="1630710" y="1412776"/>
          <a:ext cx="7126216" cy="3193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emSketch" r:id="rId2" imgW="6636843" imgH="2979624" progId="ACD.ChemSketch.20">
                  <p:embed/>
                </p:oleObj>
              </mc:Choice>
              <mc:Fallback>
                <p:oleObj name="ChemSketch" r:id="rId2" imgW="6636843" imgH="2979624" progId="ACD.ChemSketch.2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0710" y="1412776"/>
                        <a:ext cx="7126216" cy="31931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A9AD0395-B87D-0767-48D1-DCEEA52F33FF}"/>
              </a:ext>
            </a:extLst>
          </p:cNvPr>
          <p:cNvSpPr/>
          <p:nvPr/>
        </p:nvSpPr>
        <p:spPr bwMode="auto">
          <a:xfrm>
            <a:off x="550590" y="5517232"/>
            <a:ext cx="792088" cy="288032"/>
          </a:xfrm>
          <a:prstGeom prst="rightArrow">
            <a:avLst/>
          </a:prstGeom>
          <a:noFill/>
          <a:ln w="9525">
            <a:solidFill>
              <a:schemeClr val="tx2"/>
            </a:solidFill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1594A6-3D21-0127-D843-DD2B94B2E0FD}"/>
              </a:ext>
            </a:extLst>
          </p:cNvPr>
          <p:cNvSpPr txBox="1"/>
          <p:nvPr/>
        </p:nvSpPr>
        <p:spPr>
          <a:xfrm>
            <a:off x="1558702" y="5445224"/>
            <a:ext cx="71485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dirty="0" err="1">
                <a:solidFill>
                  <a:srgbClr val="000000"/>
                </a:solidFill>
              </a:rPr>
              <a:t>Electrolyte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degradation</a:t>
            </a:r>
            <a:r>
              <a:rPr lang="de-DE" dirty="0">
                <a:solidFill>
                  <a:srgbClr val="000000"/>
                </a:solidFill>
              </a:rPr>
              <a:t> due </a:t>
            </a:r>
            <a:r>
              <a:rPr lang="de-DE" dirty="0" err="1">
                <a:solidFill>
                  <a:srgbClr val="000000"/>
                </a:solidFill>
              </a:rPr>
              <a:t>to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presence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of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lewis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acid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catalysist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as</a:t>
            </a:r>
            <a:r>
              <a:rPr lang="de-DE" dirty="0">
                <a:solidFill>
                  <a:srgbClr val="000000"/>
                </a:solidFill>
              </a:rPr>
              <a:t> Al (OR)</a:t>
            </a:r>
            <a:r>
              <a:rPr lang="de-DE" baseline="-25000" dirty="0">
                <a:solidFill>
                  <a:srgbClr val="000000"/>
                </a:solidFill>
              </a:rPr>
              <a:t>3</a:t>
            </a:r>
            <a:r>
              <a:rPr lang="de-DE" dirty="0">
                <a:solidFill>
                  <a:srgbClr val="000000"/>
                </a:solidFill>
              </a:rPr>
              <a:t> </a:t>
            </a:r>
            <a:endParaRPr lang="de-DE" i="0" u="none" strike="noStrike" kern="1200" cap="none" spc="0" baseline="0" dirty="0">
              <a:solidFill>
                <a:srgbClr val="000000"/>
              </a:solidFill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FD6C63-4DAB-6BD9-A509-F9A0C4C0EA75}"/>
              </a:ext>
            </a:extLst>
          </p:cNvPr>
          <p:cNvSpPr txBox="1"/>
          <p:nvPr/>
        </p:nvSpPr>
        <p:spPr>
          <a:xfrm>
            <a:off x="11758365" y="638132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11</a:t>
            </a:r>
          </a:p>
        </p:txBody>
      </p:sp>
      <p:pic>
        <p:nvPicPr>
          <p:cNvPr id="9" name="Picture 8" descr="A close-up of a cloud&#10;&#10;Description automatically generated">
            <a:extLst>
              <a:ext uri="{FF2B5EF4-FFF2-40B4-BE49-F238E27FC236}">
                <a16:creationId xmlns:a16="http://schemas.microsoft.com/office/drawing/2014/main" id="{41EC94A4-B5E1-1143-0A32-91882B5946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188505" y="3576061"/>
            <a:ext cx="2022315" cy="1440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7DBBF82-8D7D-36D2-2B39-310B3DB76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8" r="-1475"/>
          <a:stretch/>
        </p:blipFill>
        <p:spPr bwMode="auto">
          <a:xfrm rot="16200000">
            <a:off x="9251026" y="1425308"/>
            <a:ext cx="2003824" cy="14026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AB62A1-D24E-85FA-E210-6052BBEF848B}"/>
              </a:ext>
            </a:extLst>
          </p:cNvPr>
          <p:cNvSpPr txBox="1"/>
          <p:nvPr/>
        </p:nvSpPr>
        <p:spPr>
          <a:xfrm>
            <a:off x="9191550" y="908720"/>
            <a:ext cx="2030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Fresh NMC </a:t>
            </a:r>
            <a:r>
              <a:rPr lang="en-GB" sz="1600" baseline="-25000" dirty="0"/>
              <a:t>811</a:t>
            </a:r>
            <a:r>
              <a:rPr lang="en-GB" sz="1600" dirty="0"/>
              <a:t> particle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999F0F-C83B-A741-243A-3490987FF28C}"/>
              </a:ext>
            </a:extLst>
          </p:cNvPr>
          <p:cNvSpPr txBox="1"/>
          <p:nvPr/>
        </p:nvSpPr>
        <p:spPr>
          <a:xfrm>
            <a:off x="9191550" y="2996952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Aged NMC </a:t>
            </a:r>
            <a:r>
              <a:rPr lang="en-GB" baseline="-25000" dirty="0"/>
              <a:t>811</a:t>
            </a:r>
            <a:r>
              <a:rPr lang="en-GB" dirty="0"/>
              <a:t> particle</a:t>
            </a:r>
          </a:p>
        </p:txBody>
      </p:sp>
    </p:spTree>
    <p:extLst>
      <p:ext uri="{BB962C8B-B14F-4D97-AF65-F5344CB8AC3E}">
        <p14:creationId xmlns:p14="http://schemas.microsoft.com/office/powerpoint/2010/main" val="1091044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ED441-6488-472F-9534-C6684BD46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9" y="334800"/>
            <a:ext cx="11233150" cy="369332"/>
          </a:xfrm>
        </p:spPr>
        <p:txBody>
          <a:bodyPr/>
          <a:lstStyle/>
          <a:p>
            <a:r>
              <a:rPr lang="en-US" dirty="0"/>
              <a:t>Conclusion and Outlook  </a:t>
            </a:r>
            <a:endParaRPr lang="x-none" dirty="0"/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7B8E1080-EA83-920D-17D4-17FF51E6F05A}"/>
              </a:ext>
            </a:extLst>
          </p:cNvPr>
          <p:cNvSpPr txBox="1">
            <a:spLocks/>
          </p:cNvSpPr>
          <p:nvPr/>
        </p:nvSpPr>
        <p:spPr>
          <a:xfrm>
            <a:off x="406574" y="764704"/>
            <a:ext cx="3240360" cy="2592288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/>
          <a:lstStyle>
            <a:lvl1pPr marL="36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2pPr>
            <a:lvl3pPr marL="108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3pPr>
            <a:lvl4pPr marL="144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4pPr>
            <a:lvl5pPr marL="180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5pPr>
            <a:lvl6pPr marL="18875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7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9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91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GB" kern="0" dirty="0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DA171EAD-3039-0E74-0DD1-6DF768E451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047534" y="980728"/>
            <a:ext cx="1280795" cy="190373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1B4F9A0-1757-3E41-508A-758C0A4449C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751390" y="980728"/>
            <a:ext cx="1368152" cy="1944216"/>
          </a:xfrm>
          <a:prstGeom prst="rect">
            <a:avLst/>
          </a:prstGeom>
        </p:spPr>
      </p:pic>
      <p:sp>
        <p:nvSpPr>
          <p:cNvPr id="53" name="Content Placeholder 9">
            <a:extLst>
              <a:ext uri="{FF2B5EF4-FFF2-40B4-BE49-F238E27FC236}">
                <a16:creationId xmlns:a16="http://schemas.microsoft.com/office/drawing/2014/main" id="{60748B0F-74C4-CFFD-EA73-1AE4982291E7}"/>
              </a:ext>
            </a:extLst>
          </p:cNvPr>
          <p:cNvSpPr txBox="1">
            <a:spLocks/>
          </p:cNvSpPr>
          <p:nvPr/>
        </p:nvSpPr>
        <p:spPr>
          <a:xfrm>
            <a:off x="3774474" y="733884"/>
            <a:ext cx="3760891" cy="2767124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/>
          <a:lstStyle>
            <a:lvl1pPr marL="36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2pPr>
            <a:lvl3pPr marL="108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3pPr>
            <a:lvl4pPr marL="144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4pPr>
            <a:lvl5pPr marL="180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5pPr>
            <a:lvl6pPr marL="18875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7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9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91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GB" kern="0" dirty="0"/>
          </a:p>
        </p:txBody>
      </p:sp>
      <p:sp>
        <p:nvSpPr>
          <p:cNvPr id="54" name="Content Placeholder 9">
            <a:extLst>
              <a:ext uri="{FF2B5EF4-FFF2-40B4-BE49-F238E27FC236}">
                <a16:creationId xmlns:a16="http://schemas.microsoft.com/office/drawing/2014/main" id="{44BD2593-819E-4988-2A0E-3079D00E7E80}"/>
              </a:ext>
            </a:extLst>
          </p:cNvPr>
          <p:cNvSpPr txBox="1">
            <a:spLocks/>
          </p:cNvSpPr>
          <p:nvPr/>
        </p:nvSpPr>
        <p:spPr>
          <a:xfrm>
            <a:off x="7743152" y="742123"/>
            <a:ext cx="3888432" cy="2592288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/>
          <a:lstStyle>
            <a:lvl1pPr marL="36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2pPr>
            <a:lvl3pPr marL="108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3pPr>
            <a:lvl4pPr marL="144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4pPr>
            <a:lvl5pPr marL="180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5pPr>
            <a:lvl6pPr marL="18875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7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9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91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GB" kern="0" dirty="0"/>
          </a:p>
        </p:txBody>
      </p:sp>
      <p:sp>
        <p:nvSpPr>
          <p:cNvPr id="58" name="Content Placeholder 55">
            <a:extLst>
              <a:ext uri="{FF2B5EF4-FFF2-40B4-BE49-F238E27FC236}">
                <a16:creationId xmlns:a16="http://schemas.microsoft.com/office/drawing/2014/main" id="{E6CF2949-9733-B534-D614-C5656536DEC6}"/>
              </a:ext>
            </a:extLst>
          </p:cNvPr>
          <p:cNvSpPr txBox="1">
            <a:spLocks/>
          </p:cNvSpPr>
          <p:nvPr/>
        </p:nvSpPr>
        <p:spPr bwMode="auto">
          <a:xfrm>
            <a:off x="622598" y="3645024"/>
            <a:ext cx="2880320" cy="10081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6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2pPr>
            <a:lvl3pPr marL="108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3pPr>
            <a:lvl4pPr marL="144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4pPr>
            <a:lvl5pPr marL="180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5pPr>
            <a:lvl6pPr marL="18875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7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9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91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err="1"/>
              <a:t>Discharge</a:t>
            </a:r>
            <a:r>
              <a:rPr lang="de-DE" dirty="0"/>
              <a:t> </a:t>
            </a:r>
            <a:r>
              <a:rPr lang="de-DE" dirty="0" err="1"/>
              <a:t>capacity</a:t>
            </a:r>
            <a:r>
              <a:rPr lang="de-DE" dirty="0"/>
              <a:t> </a:t>
            </a:r>
            <a:r>
              <a:rPr lang="de-DE" dirty="0" err="1"/>
              <a:t>decreases</a:t>
            </a:r>
            <a:r>
              <a:rPr lang="de-DE" dirty="0"/>
              <a:t> in </a:t>
            </a:r>
            <a:r>
              <a:rPr lang="de-DE" dirty="0" err="1"/>
              <a:t>presence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 AlF</a:t>
            </a:r>
            <a:r>
              <a:rPr lang="de-DE" baseline="-25000" dirty="0"/>
              <a:t>3</a:t>
            </a:r>
            <a:r>
              <a:rPr lang="de-DE" dirty="0"/>
              <a:t> </a:t>
            </a:r>
            <a:r>
              <a:rPr lang="de-DE" dirty="0" err="1"/>
              <a:t>impurities</a:t>
            </a:r>
            <a:endParaRPr lang="de-DE" dirty="0"/>
          </a:p>
        </p:txBody>
      </p:sp>
      <p:sp>
        <p:nvSpPr>
          <p:cNvPr id="3" name="Content Placeholder 55">
            <a:extLst>
              <a:ext uri="{FF2B5EF4-FFF2-40B4-BE49-F238E27FC236}">
                <a16:creationId xmlns:a16="http://schemas.microsoft.com/office/drawing/2014/main" id="{D477077E-EA0D-77EF-E2EE-AA8E87F76E8E}"/>
              </a:ext>
            </a:extLst>
          </p:cNvPr>
          <p:cNvSpPr txBox="1">
            <a:spLocks/>
          </p:cNvSpPr>
          <p:nvPr/>
        </p:nvSpPr>
        <p:spPr bwMode="auto">
          <a:xfrm>
            <a:off x="3934966" y="3645024"/>
            <a:ext cx="3312368" cy="93610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6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2pPr>
            <a:lvl3pPr marL="108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3pPr>
            <a:lvl4pPr marL="144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4pPr>
            <a:lvl5pPr marL="180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5pPr>
            <a:lvl6pPr marL="18875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7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9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91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/>
              <a:t>More </a:t>
            </a:r>
            <a:r>
              <a:rPr lang="de-DE" dirty="0" err="1"/>
              <a:t>electrolyte</a:t>
            </a:r>
            <a:r>
              <a:rPr lang="de-DE" dirty="0"/>
              <a:t> </a:t>
            </a:r>
            <a:r>
              <a:rPr lang="de-DE" dirty="0" err="1"/>
              <a:t>degradation</a:t>
            </a:r>
            <a:r>
              <a:rPr lang="de-DE" dirty="0"/>
              <a:t> on </a:t>
            </a:r>
            <a:r>
              <a:rPr lang="de-DE" dirty="0" err="1"/>
              <a:t>cathode</a:t>
            </a:r>
            <a:r>
              <a:rPr lang="de-DE" dirty="0"/>
              <a:t> and </a:t>
            </a:r>
            <a:r>
              <a:rPr lang="de-DE" dirty="0" err="1"/>
              <a:t>anode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err="1"/>
              <a:t>Increasing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CEI and SEI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thickness</a:t>
            </a:r>
            <a:r>
              <a:rPr lang="de-DE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73EB8C-6616-DEE0-DC87-72629DC0A1A4}"/>
              </a:ext>
            </a:extLst>
          </p:cNvPr>
          <p:cNvSpPr txBox="1"/>
          <p:nvPr/>
        </p:nvSpPr>
        <p:spPr>
          <a:xfrm>
            <a:off x="7967414" y="3501008"/>
            <a:ext cx="367240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dirty="0"/>
              <a:t>Polymer species 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dirty="0"/>
              <a:t>Li</a:t>
            </a:r>
            <a:r>
              <a:rPr lang="en-GB" baseline="-25000" dirty="0"/>
              <a:t>x</a:t>
            </a:r>
            <a:r>
              <a:rPr lang="en-GB" dirty="0"/>
              <a:t>PF</a:t>
            </a:r>
            <a:r>
              <a:rPr lang="en-GB" baseline="-25000" dirty="0"/>
              <a:t>Y+1  </a:t>
            </a:r>
            <a:r>
              <a:rPr lang="en-GB" dirty="0"/>
              <a:t>O</a:t>
            </a:r>
            <a:r>
              <a:rPr lang="en-GB" baseline="-25000" dirty="0"/>
              <a:t>Z  </a:t>
            </a:r>
            <a:r>
              <a:rPr lang="en-GB" dirty="0"/>
              <a:t> Salt degradation 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dirty="0"/>
              <a:t>Formation of  metal fluoride CoF</a:t>
            </a:r>
            <a:r>
              <a:rPr lang="en-GB" baseline="-25000" dirty="0"/>
              <a:t>2</a:t>
            </a:r>
            <a:r>
              <a:rPr lang="en-GB" dirty="0"/>
              <a:t>, MnF</a:t>
            </a:r>
            <a:r>
              <a:rPr lang="en-GB" baseline="-25000" dirty="0"/>
              <a:t>2</a:t>
            </a:r>
            <a:r>
              <a:rPr lang="en-GB" dirty="0"/>
              <a:t>, NiF</a:t>
            </a:r>
            <a:r>
              <a:rPr lang="en-GB" baseline="-25000" dirty="0"/>
              <a:t>2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09C0E01D-4F42-DE1F-4601-4AFECC0FBDC7}"/>
              </a:ext>
            </a:extLst>
          </p:cNvPr>
          <p:cNvSpPr/>
          <p:nvPr/>
        </p:nvSpPr>
        <p:spPr bwMode="auto">
          <a:xfrm>
            <a:off x="478582" y="5517232"/>
            <a:ext cx="720080" cy="288032"/>
          </a:xfrm>
          <a:prstGeom prst="rightArrow">
            <a:avLst/>
          </a:prstGeom>
          <a:noFill/>
          <a:ln w="9525">
            <a:solidFill>
              <a:schemeClr val="tx2"/>
            </a:solidFill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9C7608-E0F4-4C04-F329-493F25F0AAC2}"/>
              </a:ext>
            </a:extLst>
          </p:cNvPr>
          <p:cNvSpPr txBox="1"/>
          <p:nvPr/>
        </p:nvSpPr>
        <p:spPr>
          <a:xfrm>
            <a:off x="1270670" y="5517232"/>
            <a:ext cx="8664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Identifying  the low AlF</a:t>
            </a:r>
            <a:r>
              <a:rPr lang="en-GB" baseline="-25000" dirty="0"/>
              <a:t>3</a:t>
            </a:r>
            <a:r>
              <a:rPr lang="en-GB" dirty="0"/>
              <a:t> impurities that could not drastically damage the cell performance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408757-40A0-C4E9-FE8C-7E8C731BF99A}"/>
              </a:ext>
            </a:extLst>
          </p:cNvPr>
          <p:cNvSpPr txBox="1"/>
          <p:nvPr/>
        </p:nvSpPr>
        <p:spPr>
          <a:xfrm>
            <a:off x="11758365" y="630932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12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E7A215-FF0C-F547-C5ED-99D39358AB0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271670" y="1052736"/>
            <a:ext cx="1224136" cy="187220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C5F08CE-129B-46C7-5645-27EDE11E79E6}"/>
              </a:ext>
            </a:extLst>
          </p:cNvPr>
          <p:cNvGrpSpPr/>
          <p:nvPr/>
        </p:nvGrpSpPr>
        <p:grpSpPr>
          <a:xfrm>
            <a:off x="3862958" y="764704"/>
            <a:ext cx="1800200" cy="1368152"/>
            <a:chOff x="478582" y="3501008"/>
            <a:chExt cx="2808312" cy="1944216"/>
          </a:xfrm>
        </p:grpSpPr>
        <p:pic>
          <p:nvPicPr>
            <p:cNvPr id="12" name="Picture 11" descr="A close-up of a microscope&#10;&#10;Description automatically generated">
              <a:extLst>
                <a:ext uri="{FF2B5EF4-FFF2-40B4-BE49-F238E27FC236}">
                  <a16:creationId xmlns:a16="http://schemas.microsoft.com/office/drawing/2014/main" id="{1387BE88-B5B7-FE30-57D8-67F2E6474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590" y="3501008"/>
              <a:ext cx="2729721" cy="194421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9074B52-75DF-B6D9-DE97-A590E2BE6BDA}"/>
                </a:ext>
              </a:extLst>
            </p:cNvPr>
            <p:cNvSpPr/>
            <p:nvPr/>
          </p:nvSpPr>
          <p:spPr bwMode="auto">
            <a:xfrm>
              <a:off x="478582" y="5301208"/>
              <a:ext cx="2808312" cy="144016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 type="arrow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0ED5CB-9681-2791-167D-6FD153984532}"/>
                </a:ext>
              </a:extLst>
            </p:cNvPr>
            <p:cNvSpPr/>
            <p:nvPr/>
          </p:nvSpPr>
          <p:spPr bwMode="auto">
            <a:xfrm>
              <a:off x="622598" y="5229200"/>
              <a:ext cx="792088" cy="72008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 type="arrow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1476E25-450E-CD28-B508-9347427B2839}"/>
                </a:ext>
              </a:extLst>
            </p:cNvPr>
            <p:cNvSpPr txBox="1"/>
            <p:nvPr/>
          </p:nvSpPr>
          <p:spPr>
            <a:xfrm>
              <a:off x="579027" y="4826390"/>
              <a:ext cx="878241" cy="437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FFFF00"/>
                  </a:solidFill>
                </a:rPr>
                <a:t>1 µm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BC3DFE7-9B72-869C-463B-1C62CA6788C2}"/>
              </a:ext>
            </a:extLst>
          </p:cNvPr>
          <p:cNvGrpSpPr/>
          <p:nvPr/>
        </p:nvGrpSpPr>
        <p:grpSpPr>
          <a:xfrm>
            <a:off x="5735166" y="764704"/>
            <a:ext cx="1656184" cy="1368152"/>
            <a:chOff x="3358902" y="3501008"/>
            <a:chExt cx="2736304" cy="201622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178B526-4FD5-9AF0-E7C6-AC667BDA9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58902" y="3501008"/>
              <a:ext cx="2736304" cy="1948904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F561735-B3EB-9F29-B889-11CA5E80E278}"/>
                </a:ext>
              </a:extLst>
            </p:cNvPr>
            <p:cNvSpPr/>
            <p:nvPr/>
          </p:nvSpPr>
          <p:spPr bwMode="auto">
            <a:xfrm>
              <a:off x="3358902" y="5301208"/>
              <a:ext cx="2736304" cy="216024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 type="arrow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1EE96FE-1C7D-E670-7E7D-BA6B425795BF}"/>
                </a:ext>
              </a:extLst>
            </p:cNvPr>
            <p:cNvSpPr/>
            <p:nvPr/>
          </p:nvSpPr>
          <p:spPr bwMode="auto">
            <a:xfrm>
              <a:off x="3430910" y="5229200"/>
              <a:ext cx="792088" cy="72008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 type="arrow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559B250-8D24-9A0B-BF2F-A1363B63A048}"/>
                </a:ext>
              </a:extLst>
            </p:cNvPr>
            <p:cNvSpPr txBox="1"/>
            <p:nvPr/>
          </p:nvSpPr>
          <p:spPr>
            <a:xfrm>
              <a:off x="3358902" y="4851432"/>
              <a:ext cx="930133" cy="4535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FFFF00"/>
                  </a:solidFill>
                </a:rPr>
                <a:t>1 µm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2A11693-463D-85D3-2514-CD7DCA3C0C3F}"/>
              </a:ext>
            </a:extLst>
          </p:cNvPr>
          <p:cNvGrpSpPr/>
          <p:nvPr/>
        </p:nvGrpSpPr>
        <p:grpSpPr>
          <a:xfrm>
            <a:off x="3862958" y="2060848"/>
            <a:ext cx="1800200" cy="1386154"/>
            <a:chOff x="6311230" y="3501007"/>
            <a:chExt cx="2808312" cy="184820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1A6BAE8-CC22-EB28-9092-204DBCA20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83236" y="3501007"/>
              <a:ext cx="2736304" cy="1728192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29AE2B8-A43E-09EE-8765-9BD2323710A1}"/>
                </a:ext>
              </a:extLst>
            </p:cNvPr>
            <p:cNvSpPr/>
            <p:nvPr/>
          </p:nvSpPr>
          <p:spPr bwMode="auto">
            <a:xfrm>
              <a:off x="6311230" y="5133188"/>
              <a:ext cx="2808312" cy="216024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 type="arrow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946F46F-47C0-2F22-F7B3-A3E75282B4F8}"/>
                </a:ext>
              </a:extLst>
            </p:cNvPr>
            <p:cNvSpPr txBox="1"/>
            <p:nvPr/>
          </p:nvSpPr>
          <p:spPr>
            <a:xfrm>
              <a:off x="6394440" y="4658724"/>
              <a:ext cx="878241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FFFF00"/>
                  </a:solidFill>
                </a:rPr>
                <a:t>1 µm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B877B76-AC6E-6C5F-53C0-CF84137E17DE}"/>
                </a:ext>
              </a:extLst>
            </p:cNvPr>
            <p:cNvSpPr/>
            <p:nvPr/>
          </p:nvSpPr>
          <p:spPr bwMode="auto">
            <a:xfrm>
              <a:off x="6423562" y="5037177"/>
              <a:ext cx="648072" cy="72008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 type="arrow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5350257-17D2-25CD-913E-76B55134B921}"/>
              </a:ext>
            </a:extLst>
          </p:cNvPr>
          <p:cNvGrpSpPr/>
          <p:nvPr/>
        </p:nvGrpSpPr>
        <p:grpSpPr>
          <a:xfrm>
            <a:off x="5735166" y="2060848"/>
            <a:ext cx="1728192" cy="1368152"/>
            <a:chOff x="9191550" y="3451860"/>
            <a:chExt cx="2808312" cy="20653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5439B80-EB18-2040-90E9-55CF75767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91550" y="3451860"/>
              <a:ext cx="2758814" cy="196493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D8E8EC6-DE83-AF9E-2961-BCB75F70F407}"/>
                </a:ext>
              </a:extLst>
            </p:cNvPr>
            <p:cNvSpPr txBox="1"/>
            <p:nvPr/>
          </p:nvSpPr>
          <p:spPr>
            <a:xfrm>
              <a:off x="9767614" y="4005064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Film</a:t>
              </a:r>
              <a:r>
                <a:rPr lang="en-GB" dirty="0"/>
                <a:t> 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E3148F9-2340-70DE-7036-3445CE1B9175}"/>
                </a:ext>
              </a:extLst>
            </p:cNvPr>
            <p:cNvSpPr/>
            <p:nvPr/>
          </p:nvSpPr>
          <p:spPr bwMode="auto">
            <a:xfrm>
              <a:off x="9191550" y="5301208"/>
              <a:ext cx="2808312" cy="216024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 type="arrow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FF80EEC-0A2B-24D0-A24C-3DF11513C599}"/>
                </a:ext>
              </a:extLst>
            </p:cNvPr>
            <p:cNvSpPr/>
            <p:nvPr/>
          </p:nvSpPr>
          <p:spPr bwMode="auto">
            <a:xfrm>
              <a:off x="9263559" y="5191121"/>
              <a:ext cx="792088" cy="72008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 type="arrow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39DF85B-887A-39A8-FE87-9CFD81EFAFE5}"/>
                </a:ext>
              </a:extLst>
            </p:cNvPr>
            <p:cNvSpPr txBox="1"/>
            <p:nvPr/>
          </p:nvSpPr>
          <p:spPr>
            <a:xfrm>
              <a:off x="9191550" y="4756305"/>
              <a:ext cx="914834" cy="4646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FFFF00"/>
                  </a:solidFill>
                </a:rPr>
                <a:t>1 µm</a:t>
              </a:r>
            </a:p>
          </p:txBody>
        </p:sp>
      </p:grpSp>
      <p:graphicFrame>
        <p:nvGraphicFramePr>
          <p:cNvPr id="33" name="Objekt 7">
            <a:extLst>
              <a:ext uri="{FF2B5EF4-FFF2-40B4-BE49-F238E27FC236}">
                <a16:creationId xmlns:a16="http://schemas.microsoft.com/office/drawing/2014/main" id="{E716AC51-DDEA-54AB-893D-CB9D37BAF0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6877926"/>
              </p:ext>
            </p:extLst>
          </p:nvPr>
        </p:nvGraphicFramePr>
        <p:xfrm>
          <a:off x="478582" y="836712"/>
          <a:ext cx="3082914" cy="2448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9" imgW="8261640" imgH="6646320" progId="Origin95.Graph">
                  <p:embed/>
                </p:oleObj>
              </mc:Choice>
              <mc:Fallback>
                <p:oleObj name="Graph" r:id="rId9" imgW="8261640" imgH="6646320" progId="Origin95.Graph">
                  <p:embed/>
                  <p:pic>
                    <p:nvPicPr>
                      <p:cNvPr id="8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582" y="836712"/>
                        <a:ext cx="3082914" cy="24482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639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622" y="5013176"/>
            <a:ext cx="4112384" cy="792088"/>
          </a:xfrm>
        </p:spPr>
        <p:txBody>
          <a:bodyPr/>
          <a:lstStyle/>
          <a:p>
            <a:r>
              <a:rPr lang="en-US" i="0" dirty="0">
                <a:solidFill>
                  <a:srgbClr val="000000"/>
                </a:solidFill>
                <a:effectLst/>
              </a:rPr>
              <a:t>Recycling with low impurities</a:t>
            </a:r>
          </a:p>
          <a:p>
            <a:r>
              <a:rPr lang="en-US" dirty="0">
                <a:solidFill>
                  <a:srgbClr val="000000"/>
                </a:solidFill>
              </a:rPr>
              <a:t>Working at high voltage </a:t>
            </a:r>
            <a:r>
              <a:rPr lang="en-US" i="0" dirty="0">
                <a:solidFill>
                  <a:srgbClr val="000000"/>
                </a:solidFill>
                <a:effectLst/>
              </a:rPr>
              <a:t> 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68EA5F5-F46B-47B4-9934-45EA4BDB4535}"/>
              </a:ext>
            </a:extLst>
          </p:cNvPr>
          <p:cNvSpPr/>
          <p:nvPr/>
        </p:nvSpPr>
        <p:spPr bwMode="auto">
          <a:xfrm>
            <a:off x="550590" y="764704"/>
            <a:ext cx="11233248" cy="4032448"/>
          </a:xfrm>
          <a:prstGeom prst="rect">
            <a:avLst/>
          </a:prstGeom>
          <a:noFill/>
          <a:ln>
            <a:solidFill>
              <a:schemeClr val="tx2"/>
            </a:solidFill>
            <a:headEnd type="arrow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Titel 1">
            <a:extLst>
              <a:ext uri="{FF2B5EF4-FFF2-40B4-BE49-F238E27FC236}">
                <a16:creationId xmlns:a16="http://schemas.microsoft.com/office/drawing/2014/main" id="{41D667C2-1367-326B-F631-1818DB8C6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74" y="332656"/>
            <a:ext cx="11245850" cy="501749"/>
          </a:xfrm>
        </p:spPr>
        <p:txBody>
          <a:bodyPr/>
          <a:lstStyle/>
          <a:p>
            <a:r>
              <a:rPr lang="fr-FR" sz="2400" b="1" dirty="0">
                <a:latin typeface="+mj-lt"/>
                <a:ea typeface="+mj-ea"/>
                <a:cs typeface="+mj-cs"/>
              </a:rPr>
              <a:t>Introduction</a:t>
            </a:r>
            <a:endParaRPr lang="de-D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28E23D-7CAC-A294-2165-91A3D3FFB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094" y="980728"/>
            <a:ext cx="3778608" cy="266429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0F145BF-E9ED-1980-C353-A5A2DC5633B3}"/>
              </a:ext>
            </a:extLst>
          </p:cNvPr>
          <p:cNvSpPr txBox="1"/>
          <p:nvPr/>
        </p:nvSpPr>
        <p:spPr>
          <a:xfrm>
            <a:off x="5591150" y="3717032"/>
            <a:ext cx="295232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i="1" dirty="0">
                <a:solidFill>
                  <a:schemeClr val="tx2"/>
                </a:solidFill>
              </a:rPr>
              <a:t>J. Phys. Chem. Lett. 2015, 6, 4653−4672</a:t>
            </a:r>
            <a:endParaRPr lang="en-GB" sz="1200" i="1" dirty="0">
              <a:solidFill>
                <a:schemeClr val="tx2"/>
              </a:solidFill>
            </a:endParaRPr>
          </a:p>
        </p:txBody>
      </p:sp>
      <p:sp>
        <p:nvSpPr>
          <p:cNvPr id="37" name="Inhaltsplatzhalter 2">
            <a:extLst>
              <a:ext uri="{FF2B5EF4-FFF2-40B4-BE49-F238E27FC236}">
                <a16:creationId xmlns:a16="http://schemas.microsoft.com/office/drawing/2014/main" id="{1D2755FB-9DB6-03A9-0F5E-E5AF26DCFF95}"/>
              </a:ext>
            </a:extLst>
          </p:cNvPr>
          <p:cNvSpPr txBox="1">
            <a:spLocks/>
          </p:cNvSpPr>
          <p:nvPr/>
        </p:nvSpPr>
        <p:spPr bwMode="auto">
          <a:xfrm>
            <a:off x="910630" y="3501008"/>
            <a:ext cx="3816424" cy="7920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6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2pPr>
            <a:lvl3pPr marL="108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3pPr>
            <a:lvl4pPr marL="144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4pPr>
            <a:lvl5pPr marL="180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5pPr>
            <a:lvl6pPr marL="18875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7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9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91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0"/>
              </a:spcAft>
            </a:pPr>
            <a:r>
              <a:rPr lang="en-US" kern="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</a:t>
            </a:r>
            <a:r>
              <a:rPr lang="en-US" kern="0" baseline="30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3+</a:t>
            </a:r>
            <a:r>
              <a:rPr lang="en-US" kern="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+ 3 PF</a:t>
            </a:r>
            <a:r>
              <a:rPr lang="en-US" kern="0" baseline="-25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kern="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→ 3PF</a:t>
            </a:r>
            <a:r>
              <a:rPr lang="en-US" kern="0" baseline="-25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kern="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</a:t>
            </a:r>
            <a:r>
              <a:rPr lang="en-US" kern="0" dirty="0">
                <a:solidFill>
                  <a:srgbClr val="FF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AlF</a:t>
            </a:r>
            <a:r>
              <a:rPr lang="en-US" kern="0" baseline="-25000" dirty="0">
                <a:solidFill>
                  <a:srgbClr val="FF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de-DE" sz="16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kern="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</a:t>
            </a:r>
            <a:r>
              <a:rPr lang="en-US" kern="0" baseline="-25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kern="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kern="0" baseline="-25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kern="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+ 6 HF → 2 </a:t>
            </a:r>
            <a:r>
              <a:rPr lang="en-US" kern="0" dirty="0">
                <a:solidFill>
                  <a:srgbClr val="FF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AlF</a:t>
            </a:r>
            <a:r>
              <a:rPr lang="en-US" kern="0" baseline="-25000" dirty="0">
                <a:solidFill>
                  <a:srgbClr val="FF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kern="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+ 3 H</a:t>
            </a:r>
            <a:r>
              <a:rPr lang="en-US" kern="0" baseline="-25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kern="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	</a:t>
            </a:r>
          </a:p>
          <a:p>
            <a:pPr>
              <a:spcAft>
                <a:spcPts val="0"/>
              </a:spcAft>
            </a:pPr>
            <a:r>
              <a:rPr lang="de-DE" sz="1600" kern="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</a:t>
            </a:r>
            <a:r>
              <a:rPr lang="de-DE" sz="1600" kern="0" baseline="30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3+</a:t>
            </a:r>
            <a:r>
              <a:rPr lang="de-DE" sz="1600" kern="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+3F</a:t>
            </a:r>
            <a:r>
              <a:rPr lang="de-DE" sz="1600" kern="0" baseline="300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de-DE" sz="1600" kern="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→ </a:t>
            </a:r>
            <a:r>
              <a:rPr lang="de-DE" sz="1600" kern="0" dirty="0">
                <a:solidFill>
                  <a:srgbClr val="FF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AlF</a:t>
            </a:r>
            <a:r>
              <a:rPr lang="de-DE" sz="1600" kern="0" baseline="-25000" dirty="0">
                <a:solidFill>
                  <a:srgbClr val="FF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de-DE" sz="1600" kern="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Font typeface="Wingdings" pitchFamily="2" charset="2"/>
              <a:buNone/>
            </a:pPr>
            <a:r>
              <a:rPr lang="de-DE" kern="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endParaRPr lang="de-DE" sz="16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Wingdings" pitchFamily="2" charset="2"/>
              <a:buNone/>
            </a:pPr>
            <a:endParaRPr lang="de-DE" kern="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690CD14-7808-CAC4-6256-D44C91ACFC40}"/>
              </a:ext>
            </a:extLst>
          </p:cNvPr>
          <p:cNvSpPr txBox="1"/>
          <p:nvPr/>
        </p:nvSpPr>
        <p:spPr>
          <a:xfrm>
            <a:off x="2710830" y="2276872"/>
            <a:ext cx="9361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AlF</a:t>
            </a:r>
            <a:r>
              <a:rPr lang="en-US" baseline="-25000" dirty="0">
                <a:solidFill>
                  <a:srgbClr val="FF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EE2E42-21AB-764D-3C32-03DD13E3FA9D}"/>
              </a:ext>
            </a:extLst>
          </p:cNvPr>
          <p:cNvSpPr txBox="1"/>
          <p:nvPr/>
        </p:nvSpPr>
        <p:spPr>
          <a:xfrm>
            <a:off x="2350790" y="2492896"/>
            <a:ext cx="1008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CoF</a:t>
            </a:r>
            <a:r>
              <a:rPr lang="en-US" baseline="-25000" dirty="0">
                <a:solidFill>
                  <a:srgbClr val="FF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33F5D0C-8FD4-55AA-72C4-775C52FF3EE2}"/>
              </a:ext>
            </a:extLst>
          </p:cNvPr>
          <p:cNvSpPr txBox="1"/>
          <p:nvPr/>
        </p:nvSpPr>
        <p:spPr>
          <a:xfrm>
            <a:off x="2066867" y="2255664"/>
            <a:ext cx="643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NiF</a:t>
            </a:r>
            <a:r>
              <a:rPr lang="en-US" baseline="-25000" dirty="0">
                <a:solidFill>
                  <a:srgbClr val="FF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F71D8E-A665-8717-E21C-D34AFC7FC500}"/>
              </a:ext>
            </a:extLst>
          </p:cNvPr>
          <p:cNvSpPr txBox="1"/>
          <p:nvPr/>
        </p:nvSpPr>
        <p:spPr>
          <a:xfrm>
            <a:off x="11783838" y="6381328"/>
            <a:ext cx="334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2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9489719-2FCF-4E21-8564-BA6B8DDDB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3078" y="2276872"/>
            <a:ext cx="1224136" cy="50052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021A8A1-FE0B-4A16-9CEB-52F42A811F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118" y="2132856"/>
            <a:ext cx="504056" cy="271717"/>
          </a:xfrm>
          <a:prstGeom prst="rect">
            <a:avLst/>
          </a:prstGeom>
        </p:spPr>
      </p:pic>
      <p:pic>
        <p:nvPicPr>
          <p:cNvPr id="1028" name="Picture 4" descr="Auto: Cdp,Ue può ricavare da riciclo metà di litio e cobalto - Ambiente ...">
            <a:extLst>
              <a:ext uri="{FF2B5EF4-FFF2-40B4-BE49-F238E27FC236}">
                <a16:creationId xmlns:a16="http://schemas.microsoft.com/office/drawing/2014/main" id="{105565FF-550E-1B0E-FC79-A7D959EBA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894" y="2060848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FC69C77-4675-5734-41CD-07C927F8D3C7}"/>
              </a:ext>
            </a:extLst>
          </p:cNvPr>
          <p:cNvSpPr/>
          <p:nvPr/>
        </p:nvSpPr>
        <p:spPr bwMode="auto">
          <a:xfrm>
            <a:off x="1918742" y="1844824"/>
            <a:ext cx="1368152" cy="1152128"/>
          </a:xfrm>
          <a:prstGeom prst="ellipse">
            <a:avLst/>
          </a:prstGeom>
          <a:noFill/>
          <a:ln w="9525">
            <a:solidFill>
              <a:schemeClr val="tx2"/>
            </a:solidFill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035BF8-9BE6-A205-A3B2-8531CEDA8627}"/>
              </a:ext>
            </a:extLst>
          </p:cNvPr>
          <p:cNvSpPr txBox="1"/>
          <p:nvPr/>
        </p:nvSpPr>
        <p:spPr>
          <a:xfrm>
            <a:off x="2134766" y="1988840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Impurity 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07E2BA73-1CF9-5F1F-BE2D-3D58586D06B7}"/>
              </a:ext>
            </a:extLst>
          </p:cNvPr>
          <p:cNvCxnSpPr>
            <a:stCxn id="8" idx="6"/>
          </p:cNvCxnSpPr>
          <p:nvPr/>
        </p:nvCxnSpPr>
        <p:spPr bwMode="auto">
          <a:xfrm>
            <a:off x="3286894" y="2420888"/>
            <a:ext cx="144016" cy="432048"/>
          </a:xfrm>
          <a:prstGeom prst="bentConnector2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6812E598-3F1D-7B53-8D4A-5018C9B04F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6654" y="908720"/>
            <a:ext cx="1081155" cy="7920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9666E8-6A4E-1E85-F3C7-3770FDD71C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206774" y="908720"/>
            <a:ext cx="726576" cy="7920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6AB1DA0-9D3B-BAEE-88BA-C89DFBAC10A5}"/>
              </a:ext>
            </a:extLst>
          </p:cNvPr>
          <p:cNvSpPr txBox="1"/>
          <p:nvPr/>
        </p:nvSpPr>
        <p:spPr>
          <a:xfrm>
            <a:off x="838622" y="2924944"/>
            <a:ext cx="20162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i="1" dirty="0">
                <a:solidFill>
                  <a:schemeClr val="tx2"/>
                </a:solidFill>
              </a:rPr>
              <a:t>J </a:t>
            </a:r>
            <a:r>
              <a:rPr lang="de-DE" sz="1100" i="1" dirty="0" err="1">
                <a:solidFill>
                  <a:schemeClr val="tx2"/>
                </a:solidFill>
              </a:rPr>
              <a:t>Electrochem</a:t>
            </a:r>
            <a:r>
              <a:rPr lang="de-DE" sz="1100" i="1" dirty="0">
                <a:solidFill>
                  <a:schemeClr val="tx2"/>
                </a:solidFill>
              </a:rPr>
              <a:t> </a:t>
            </a:r>
            <a:r>
              <a:rPr lang="de-DE" sz="1100" i="1" dirty="0" err="1">
                <a:solidFill>
                  <a:schemeClr val="tx2"/>
                </a:solidFill>
              </a:rPr>
              <a:t>Soc</a:t>
            </a:r>
            <a:r>
              <a:rPr lang="en-US" sz="1100" i="1" dirty="0">
                <a:solidFill>
                  <a:schemeClr val="tx2"/>
                </a:solidFill>
              </a:rPr>
              <a:t>, 164 (7) A1474-A1479 (2017)</a:t>
            </a:r>
            <a:endParaRPr lang="en-GB" sz="1100" i="1" dirty="0">
              <a:solidFill>
                <a:schemeClr val="tx2"/>
              </a:solidFill>
            </a:endParaRP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33D7398A-7461-FE20-A881-4EE71293A877}"/>
              </a:ext>
            </a:extLst>
          </p:cNvPr>
          <p:cNvCxnSpPr/>
          <p:nvPr/>
        </p:nvCxnSpPr>
        <p:spPr bwMode="auto">
          <a:xfrm rot="16200000" flipV="1">
            <a:off x="1756724" y="1718810"/>
            <a:ext cx="396044" cy="360040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Arrow: Curved Down 28">
            <a:extLst>
              <a:ext uri="{FF2B5EF4-FFF2-40B4-BE49-F238E27FC236}">
                <a16:creationId xmlns:a16="http://schemas.microsoft.com/office/drawing/2014/main" id="{530BF5ED-C52A-BD7E-2388-117D50BF672B}"/>
              </a:ext>
            </a:extLst>
          </p:cNvPr>
          <p:cNvSpPr/>
          <p:nvPr/>
        </p:nvSpPr>
        <p:spPr bwMode="auto">
          <a:xfrm>
            <a:off x="3070870" y="1556792"/>
            <a:ext cx="2088232" cy="648072"/>
          </a:xfrm>
          <a:prstGeom prst="curvedDownArrow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 type="arrow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A4B532D2-D3D9-5D1D-D5E5-EF7F99C7A928}"/>
              </a:ext>
            </a:extLst>
          </p:cNvPr>
          <p:cNvSpPr/>
          <p:nvPr/>
        </p:nvSpPr>
        <p:spPr bwMode="auto">
          <a:xfrm rot="5400000">
            <a:off x="9623598" y="1772816"/>
            <a:ext cx="288032" cy="1728192"/>
          </a:xfrm>
          <a:prstGeom prst="rightBrace">
            <a:avLst>
              <a:gd name="adj1" fmla="val 8333"/>
              <a:gd name="adj2" fmla="val 48530"/>
            </a:avLst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4C52B7-7288-39F1-1943-89D1203D818C}"/>
              </a:ext>
            </a:extLst>
          </p:cNvPr>
          <p:cNvSpPr txBox="1"/>
          <p:nvPr/>
        </p:nvSpPr>
        <p:spPr>
          <a:xfrm>
            <a:off x="8903518" y="1052736"/>
            <a:ext cx="288032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Oxidation reaction of electrolyte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Conductivity ionic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Exfoliation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00E1BA7-C9C5-8607-0F10-E3CBF1037017}"/>
              </a:ext>
            </a:extLst>
          </p:cNvPr>
          <p:cNvSpPr txBox="1"/>
          <p:nvPr/>
        </p:nvSpPr>
        <p:spPr>
          <a:xfrm>
            <a:off x="8975526" y="2780928"/>
            <a:ext cx="18493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</a:rPr>
              <a:t>Low performance  </a:t>
            </a:r>
          </a:p>
        </p:txBody>
      </p:sp>
      <p:sp>
        <p:nvSpPr>
          <p:cNvPr id="45" name="Inhaltsplatzhalter 2">
            <a:extLst>
              <a:ext uri="{FF2B5EF4-FFF2-40B4-BE49-F238E27FC236}">
                <a16:creationId xmlns:a16="http://schemas.microsoft.com/office/drawing/2014/main" id="{5ECE6153-B86C-C83A-7351-642867CDD898}"/>
              </a:ext>
            </a:extLst>
          </p:cNvPr>
          <p:cNvSpPr txBox="1">
            <a:spLocks/>
          </p:cNvSpPr>
          <p:nvPr/>
        </p:nvSpPr>
        <p:spPr bwMode="auto">
          <a:xfrm>
            <a:off x="6455246" y="5013176"/>
            <a:ext cx="4112384" cy="7920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6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2pPr>
            <a:lvl3pPr marL="108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3pPr>
            <a:lvl4pPr marL="144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4pPr>
            <a:lvl5pPr marL="180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5pPr>
            <a:lvl6pPr marL="18875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7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9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91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solidFill>
                  <a:srgbClr val="000000"/>
                </a:solidFill>
              </a:rPr>
              <a:t> </a:t>
            </a:r>
            <a:r>
              <a:rPr lang="en-US" i="0" dirty="0">
                <a:solidFill>
                  <a:srgbClr val="000000"/>
                </a:solidFill>
                <a:effectLst/>
              </a:rPr>
              <a:t>Long lifetime </a:t>
            </a:r>
            <a:endParaRPr lang="en-US" kern="0" dirty="0">
              <a:solidFill>
                <a:srgbClr val="000000"/>
              </a:solidFill>
            </a:endParaRPr>
          </a:p>
          <a:p>
            <a:r>
              <a:rPr lang="en-US" i="0" dirty="0">
                <a:solidFill>
                  <a:srgbClr val="000000"/>
                </a:solidFill>
                <a:effectLst/>
              </a:rPr>
              <a:t>High performance  </a:t>
            </a:r>
            <a:r>
              <a:rPr lang="en-US" kern="0" dirty="0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83385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6574" y="1196752"/>
            <a:ext cx="4105200" cy="108012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</a:t>
            </a:r>
            <a:r>
              <a:rPr lang="en-US" sz="1800" baseline="30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3+</a:t>
            </a:r>
            <a:r>
              <a:rPr lang="en-US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+ 3 PF</a:t>
            </a:r>
            <a:r>
              <a:rPr lang="en-US" sz="1800" baseline="-25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→ 3 PF</a:t>
            </a:r>
            <a:r>
              <a:rPr lang="en-US" sz="1800" baseline="-25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AlF</a:t>
            </a:r>
            <a:r>
              <a:rPr lang="en-US" sz="1800" baseline="-25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1800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de-DE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</a:t>
            </a:r>
            <a:r>
              <a:rPr lang="en-US" sz="1800" baseline="-25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1800" baseline="-25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+ 6 HF → 2 AlF</a:t>
            </a:r>
            <a:r>
              <a:rPr lang="en-US" sz="1800" baseline="-25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+ 3 H</a:t>
            </a:r>
            <a:r>
              <a:rPr lang="en-US" sz="1800" baseline="-25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	</a:t>
            </a:r>
          </a:p>
          <a:p>
            <a:pPr>
              <a:spcAft>
                <a:spcPts val="0"/>
              </a:spcAft>
            </a:pPr>
            <a:endParaRPr lang="en-US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sz="16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</a:t>
            </a:r>
            <a:r>
              <a:rPr lang="de-DE" sz="1600" baseline="30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3+</a:t>
            </a:r>
            <a:r>
              <a:rPr lang="de-DE" sz="16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+3F</a:t>
            </a:r>
            <a:r>
              <a:rPr lang="de-DE" sz="1600" baseline="30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de-DE" sz="16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→ AlF</a:t>
            </a:r>
            <a:r>
              <a:rPr lang="de-DE" sz="1600" baseline="-250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de-D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de-DE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endParaRPr lang="de-DE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sz="1800" kern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kern="0" dirty="0"/>
              <a:t>Motivation </a:t>
            </a:r>
            <a:endParaRPr lang="en-US" dirty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E115119-528E-40D9-88C8-5A451C2C9FE3}"/>
              </a:ext>
            </a:extLst>
          </p:cNvPr>
          <p:cNvSpPr txBox="1">
            <a:spLocks/>
          </p:cNvSpPr>
          <p:nvPr/>
        </p:nvSpPr>
        <p:spPr>
          <a:xfrm>
            <a:off x="1990750" y="4653136"/>
            <a:ext cx="4896869" cy="409290"/>
          </a:xfrm>
          <a:prstGeom prst="rect">
            <a:avLst/>
          </a:prstGeom>
        </p:spPr>
        <p:txBody>
          <a:bodyPr/>
          <a:lstStyle>
            <a:lvl1pPr marL="36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8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4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80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5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7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9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91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e-DE" b="1" kern="0" dirty="0">
                <a:solidFill>
                  <a:schemeClr val="tx2"/>
                </a:solidFill>
              </a:rPr>
              <a:t> </a:t>
            </a:r>
            <a:r>
              <a:rPr lang="de-DE" b="1" i="0" dirty="0">
                <a:solidFill>
                  <a:schemeClr val="tx2"/>
                </a:solidFill>
                <a:effectLst/>
              </a:rPr>
              <a:t>AlF</a:t>
            </a:r>
            <a:r>
              <a:rPr lang="de-DE" b="1" i="0" baseline="-25000" dirty="0">
                <a:solidFill>
                  <a:schemeClr val="tx2"/>
                </a:solidFill>
                <a:effectLst/>
              </a:rPr>
              <a:t>3</a:t>
            </a:r>
            <a:r>
              <a:rPr lang="de-DE" b="1" i="0" dirty="0">
                <a:solidFill>
                  <a:schemeClr val="tx2"/>
                </a:solidFill>
                <a:effectLst/>
              </a:rPr>
              <a:t> </a:t>
            </a:r>
            <a:r>
              <a:rPr lang="de-DE" b="1" i="0" dirty="0" err="1">
                <a:solidFill>
                  <a:schemeClr val="tx2"/>
                </a:solidFill>
                <a:effectLst/>
              </a:rPr>
              <a:t>impurity</a:t>
            </a:r>
            <a:r>
              <a:rPr lang="de-DE" b="1" i="0" dirty="0">
                <a:solidFill>
                  <a:schemeClr val="tx2"/>
                </a:solidFill>
                <a:effectLst/>
              </a:rPr>
              <a:t> </a:t>
            </a:r>
            <a:r>
              <a:rPr lang="de-DE" b="1" i="0" dirty="0" err="1">
                <a:solidFill>
                  <a:schemeClr val="tx2"/>
                </a:solidFill>
                <a:effectLst/>
              </a:rPr>
              <a:t>effect</a:t>
            </a:r>
            <a:endParaRPr lang="de-DE" b="1" kern="0" dirty="0">
              <a:solidFill>
                <a:schemeClr val="tx2"/>
              </a:solidFill>
            </a:endParaRPr>
          </a:p>
        </p:txBody>
      </p:sp>
      <p:pic>
        <p:nvPicPr>
          <p:cNvPr id="7" name="Picture 2" descr="Easy To Use Powerpoint Animations Insert In Powerpoint Just Like A    ">
            <a:extLst>
              <a:ext uri="{FF2B5EF4-FFF2-40B4-BE49-F238E27FC236}">
                <a16:creationId xmlns:a16="http://schemas.microsoft.com/office/drawing/2014/main" id="{DC8791A3-6655-4AAA-9794-55430038B4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94" y="4664657"/>
            <a:ext cx="1152127" cy="8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F6F1A9B1-B998-ECE0-14F4-62D36F3055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8" r="-1475"/>
          <a:stretch/>
        </p:blipFill>
        <p:spPr bwMode="auto">
          <a:xfrm>
            <a:off x="5746378" y="1340768"/>
            <a:ext cx="3908953" cy="27363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8DC5DF3-7E28-E9F8-6C80-136E85720130}"/>
              </a:ext>
            </a:extLst>
          </p:cNvPr>
          <p:cNvSpPr txBox="1"/>
          <p:nvPr/>
        </p:nvSpPr>
        <p:spPr>
          <a:xfrm>
            <a:off x="3142878" y="692696"/>
            <a:ext cx="4320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de-DE" sz="1800" dirty="0"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21E7D0-4A5F-F8C3-9B5F-7574D5AA847A}"/>
              </a:ext>
            </a:extLst>
          </p:cNvPr>
          <p:cNvSpPr txBox="1"/>
          <p:nvPr/>
        </p:nvSpPr>
        <p:spPr>
          <a:xfrm>
            <a:off x="4078982" y="4653136"/>
            <a:ext cx="2484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on battery performance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35BDFE-85EA-2467-BC7D-56375DD3D721}"/>
              </a:ext>
            </a:extLst>
          </p:cNvPr>
          <p:cNvSpPr txBox="1"/>
          <p:nvPr/>
        </p:nvSpPr>
        <p:spPr>
          <a:xfrm>
            <a:off x="9191550" y="1556792"/>
            <a:ext cx="9361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AlF</a:t>
            </a:r>
            <a:r>
              <a:rPr lang="en-US" sz="2000" b="1" baseline="-25000" dirty="0">
                <a:solidFill>
                  <a:srgbClr val="FF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000" b="1" dirty="0">
                <a:solidFill>
                  <a:srgbClr val="FF0000"/>
                </a:solidFill>
                <a:effectLst/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??</a:t>
            </a:r>
            <a:endParaRPr lang="en-GB" sz="2000" b="1" dirty="0">
              <a:solidFill>
                <a:srgbClr val="FF0000"/>
              </a:solidFill>
            </a:endParaRP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19160528-291F-5297-D62A-7A89654CBA21}"/>
              </a:ext>
            </a:extLst>
          </p:cNvPr>
          <p:cNvCxnSpPr/>
          <p:nvPr/>
        </p:nvCxnSpPr>
        <p:spPr bwMode="auto">
          <a:xfrm rot="10800000" flipV="1">
            <a:off x="4511030" y="2204864"/>
            <a:ext cx="1512168" cy="792088"/>
          </a:xfrm>
          <a:prstGeom prst="bentConnector3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1B3F063-5644-6DFA-07A0-FD18177B5B84}"/>
              </a:ext>
            </a:extLst>
          </p:cNvPr>
          <p:cNvSpPr txBox="1"/>
          <p:nvPr/>
        </p:nvSpPr>
        <p:spPr>
          <a:xfrm>
            <a:off x="9525412" y="3140968"/>
            <a:ext cx="2389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Structure modification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2BA7A2-8FC6-A349-C7E8-3FBCA62FABF2}"/>
              </a:ext>
            </a:extLst>
          </p:cNvPr>
          <p:cNvSpPr txBox="1"/>
          <p:nvPr/>
        </p:nvSpPr>
        <p:spPr>
          <a:xfrm>
            <a:off x="2278782" y="2924944"/>
            <a:ext cx="2468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Electrolyte degradation </a:t>
            </a:r>
          </a:p>
        </p:txBody>
      </p: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E706DA0A-0D7E-9E7B-0305-94045D44058C}"/>
              </a:ext>
            </a:extLst>
          </p:cNvPr>
          <p:cNvCxnSpPr/>
          <p:nvPr/>
        </p:nvCxnSpPr>
        <p:spPr bwMode="auto">
          <a:xfrm rot="10800000" flipV="1">
            <a:off x="8255446" y="1484784"/>
            <a:ext cx="576064" cy="288032"/>
          </a:xfrm>
          <a:prstGeom prst="bentConnector3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AF507E3-D229-BE24-99DB-CB708A40490A}"/>
              </a:ext>
            </a:extLst>
          </p:cNvPr>
          <p:cNvSpPr txBox="1"/>
          <p:nvPr/>
        </p:nvSpPr>
        <p:spPr>
          <a:xfrm>
            <a:off x="9407574" y="1196752"/>
            <a:ext cx="1938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LiPF</a:t>
            </a:r>
            <a:r>
              <a:rPr lang="en-GB" baseline="-25000" dirty="0"/>
              <a:t>6 </a:t>
            </a:r>
            <a:r>
              <a:rPr lang="en-GB" dirty="0"/>
              <a:t>+EC+EMC+VC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49D85D-75CD-4B83-0A59-D741C9785680}"/>
              </a:ext>
            </a:extLst>
          </p:cNvPr>
          <p:cNvSpPr txBox="1"/>
          <p:nvPr/>
        </p:nvSpPr>
        <p:spPr>
          <a:xfrm>
            <a:off x="11783838" y="6381328"/>
            <a:ext cx="334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8" name="Arrow: Curved Left 7">
            <a:extLst>
              <a:ext uri="{FF2B5EF4-FFF2-40B4-BE49-F238E27FC236}">
                <a16:creationId xmlns:a16="http://schemas.microsoft.com/office/drawing/2014/main" id="{22F69713-8AC5-7BF6-0816-D03B20766918}"/>
              </a:ext>
            </a:extLst>
          </p:cNvPr>
          <p:cNvSpPr/>
          <p:nvPr/>
        </p:nvSpPr>
        <p:spPr bwMode="auto">
          <a:xfrm>
            <a:off x="9407574" y="1916832"/>
            <a:ext cx="432048" cy="432048"/>
          </a:xfrm>
          <a:prstGeom prst="curvedLeftArrow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 type="arrow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8C86ED-7C45-5B2D-D88E-A291F97635C3}"/>
              </a:ext>
            </a:extLst>
          </p:cNvPr>
          <p:cNvSpPr txBox="1"/>
          <p:nvPr/>
        </p:nvSpPr>
        <p:spPr>
          <a:xfrm>
            <a:off x="2494806" y="3429000"/>
            <a:ext cx="278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(XPS, Raman Spectroscopy)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7DFFCF-E528-95F7-4450-6715496D5495}"/>
              </a:ext>
            </a:extLst>
          </p:cNvPr>
          <p:cNvSpPr txBox="1"/>
          <p:nvPr/>
        </p:nvSpPr>
        <p:spPr>
          <a:xfrm>
            <a:off x="9983638" y="3645024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(SEM-FIB)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8FB01D4-33C2-08A1-0899-CD72E3609C23}"/>
              </a:ext>
            </a:extLst>
          </p:cNvPr>
          <p:cNvCxnSpPr/>
          <p:nvPr/>
        </p:nvCxnSpPr>
        <p:spPr bwMode="auto">
          <a:xfrm>
            <a:off x="7967414" y="1196752"/>
            <a:ext cx="0" cy="1008112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D738F01-A4D6-2DD1-AB1F-B0A32298D0DD}"/>
              </a:ext>
            </a:extLst>
          </p:cNvPr>
          <p:cNvSpPr txBox="1"/>
          <p:nvPr/>
        </p:nvSpPr>
        <p:spPr>
          <a:xfrm>
            <a:off x="6671270" y="836712"/>
            <a:ext cx="2436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NMC</a:t>
            </a:r>
            <a:r>
              <a:rPr lang="en-GB" baseline="-25000" dirty="0"/>
              <a:t>811</a:t>
            </a:r>
            <a:r>
              <a:rPr lang="en-GB" dirty="0"/>
              <a:t>  active material </a:t>
            </a: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F71F7B0A-3C19-31F4-6DF8-C0861601D858}"/>
              </a:ext>
            </a:extLst>
          </p:cNvPr>
          <p:cNvCxnSpPr/>
          <p:nvPr/>
        </p:nvCxnSpPr>
        <p:spPr bwMode="auto">
          <a:xfrm rot="16200000" flipH="1">
            <a:off x="9587594" y="2600908"/>
            <a:ext cx="792088" cy="432048"/>
          </a:xfrm>
          <a:prstGeom prst="bentConnector3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01694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nhaltsplatzhalter 17">
            <a:extLst>
              <a:ext uri="{FF2B5EF4-FFF2-40B4-BE49-F238E27FC236}">
                <a16:creationId xmlns:a16="http://schemas.microsoft.com/office/drawing/2014/main" id="{59526CD7-4073-426B-BCF6-B37F28620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558" y="980728"/>
            <a:ext cx="11233149" cy="4248150"/>
          </a:xfrm>
        </p:spPr>
        <p:txBody>
          <a:bodyPr/>
          <a:lstStyle/>
          <a:p>
            <a:r>
              <a:rPr lang="de-DE" dirty="0">
                <a:solidFill>
                  <a:srgbClr val="000000"/>
                </a:solidFill>
              </a:rPr>
              <a:t>S</a:t>
            </a:r>
            <a:r>
              <a:rPr lang="de-DE" b="0" i="0" dirty="0">
                <a:solidFill>
                  <a:srgbClr val="000000"/>
                </a:solidFill>
                <a:effectLst/>
              </a:rPr>
              <a:t>ample </a:t>
            </a:r>
            <a:r>
              <a:rPr lang="de-DE" b="0" i="0" dirty="0" err="1">
                <a:solidFill>
                  <a:srgbClr val="000000"/>
                </a:solidFill>
                <a:effectLst/>
              </a:rPr>
              <a:t>set</a:t>
            </a:r>
            <a:r>
              <a:rPr lang="de-DE" dirty="0" err="1">
                <a:solidFill>
                  <a:srgbClr val="000000"/>
                </a:solidFill>
              </a:rPr>
              <a:t>s</a:t>
            </a:r>
            <a:r>
              <a:rPr lang="de-DE" b="0" i="0" dirty="0">
                <a:solidFill>
                  <a:srgbClr val="000000"/>
                </a:solidFill>
                <a:effectLst/>
              </a:rPr>
              <a:t> 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E94817C-AF94-454B-8DA0-DCF2D15B5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66" y="116632"/>
            <a:ext cx="4825280" cy="573920"/>
          </a:xfrm>
        </p:spPr>
        <p:txBody>
          <a:bodyPr/>
          <a:lstStyle/>
          <a:p>
            <a:r>
              <a:rPr lang="fr-FR" sz="2400" b="1" dirty="0" err="1">
                <a:latin typeface="+mj-lt"/>
                <a:ea typeface="+mj-ea"/>
                <a:cs typeface="+mj-cs"/>
              </a:rPr>
              <a:t>Sample</a:t>
            </a:r>
            <a:r>
              <a:rPr lang="fr-FR" sz="2400" b="1" dirty="0">
                <a:latin typeface="+mj-lt"/>
                <a:ea typeface="+mj-ea"/>
                <a:cs typeface="+mj-cs"/>
              </a:rPr>
              <a:t> </a:t>
            </a:r>
            <a:r>
              <a:rPr lang="fr-FR" dirty="0" err="1"/>
              <a:t>p</a:t>
            </a:r>
            <a:r>
              <a:rPr lang="fr-FR" sz="2400" b="1" dirty="0" err="1">
                <a:latin typeface="+mj-lt"/>
                <a:ea typeface="+mj-ea"/>
                <a:cs typeface="+mj-cs"/>
              </a:rPr>
              <a:t>reparation</a:t>
            </a:r>
            <a:r>
              <a:rPr lang="fr-FR" sz="2400" b="1" dirty="0">
                <a:latin typeface="+mj-lt"/>
                <a:ea typeface="+mj-ea"/>
                <a:cs typeface="+mj-cs"/>
              </a:rPr>
              <a:t> </a:t>
            </a:r>
            <a:endParaRPr lang="de-DE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A5C6D4D-9CC0-7480-A70D-33C723A9FBC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455246" y="188640"/>
            <a:ext cx="5544616" cy="5844307"/>
          </a:xfrm>
          <a:ln>
            <a:solidFill>
              <a:schemeClr val="tx2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GB" b="1" dirty="0"/>
              <a:t>Battery cell preparation</a:t>
            </a:r>
          </a:p>
        </p:txBody>
      </p:sp>
      <p:graphicFrame>
        <p:nvGraphicFramePr>
          <p:cNvPr id="16" name="Tabelle 15">
            <a:extLst>
              <a:ext uri="{FF2B5EF4-FFF2-40B4-BE49-F238E27FC236}">
                <a16:creationId xmlns:a16="http://schemas.microsoft.com/office/drawing/2014/main" id="{416097F8-7987-4866-9CB9-A2475D471D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393920"/>
              </p:ext>
            </p:extLst>
          </p:nvPr>
        </p:nvGraphicFramePr>
        <p:xfrm>
          <a:off x="478582" y="1700808"/>
          <a:ext cx="5832648" cy="9191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312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1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84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0942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</a:rPr>
                        <a:t>Cycle numbers </a:t>
                      </a:r>
                      <a:endParaRPr lang="en-US" sz="1800" b="1" dirty="0">
                        <a:solidFill>
                          <a:sysClr val="windowText" lastClr="000000"/>
                        </a:solidFill>
                        <a:latin typeface="+mj-lt"/>
                      </a:endParaRPr>
                    </a:p>
                  </a:txBody>
                  <a:tcPr marL="0" marR="121904" marT="43200" marB="43200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</a:rPr>
                        <a:t>Charge rate</a:t>
                      </a:r>
                      <a:endParaRPr lang="en-US" sz="1800" b="1" dirty="0">
                        <a:solidFill>
                          <a:sysClr val="windowText" lastClr="000000"/>
                        </a:solidFill>
                        <a:latin typeface="+mj-lt"/>
                      </a:endParaRPr>
                    </a:p>
                  </a:txBody>
                  <a:tcPr marL="121904" marR="121904" marT="43200" marB="432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ysClr val="windowText" lastClr="000000"/>
                          </a:solidFill>
                        </a:rPr>
                        <a:t>Discharge rate</a:t>
                      </a:r>
                      <a:endParaRPr lang="en-US" sz="1800" b="1" dirty="0">
                        <a:solidFill>
                          <a:sysClr val="windowText" lastClr="000000"/>
                        </a:solidFill>
                        <a:latin typeface="+mj-lt"/>
                      </a:endParaRPr>
                    </a:p>
                  </a:txBody>
                  <a:tcPr marL="121904" marR="0" marT="43200" marB="432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78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>
                          <a:solidFill>
                            <a:schemeClr val="tx1"/>
                          </a:solidFill>
                        </a:rPr>
                        <a:t>250</a:t>
                      </a:r>
                      <a:endParaRPr lang="de-DE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121904" marT="43200" marB="432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1C</a:t>
                      </a:r>
                    </a:p>
                  </a:txBody>
                  <a:tcPr marL="121904" marR="121904" marT="43200" marB="432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ysClr val="windowText" lastClr="000000"/>
                          </a:solidFill>
                        </a:rPr>
                        <a:t>1C</a:t>
                      </a:r>
                    </a:p>
                  </a:txBody>
                  <a:tcPr marL="121904" marR="0" marT="43200" marB="432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Textfeld 19">
            <a:extLst>
              <a:ext uri="{FF2B5EF4-FFF2-40B4-BE49-F238E27FC236}">
                <a16:creationId xmlns:a16="http://schemas.microsoft.com/office/drawing/2014/main" id="{29EB76D1-AE12-4EB8-A309-29E43A09DDD8}"/>
              </a:ext>
            </a:extLst>
          </p:cNvPr>
          <p:cNvSpPr txBox="1"/>
          <p:nvPr/>
        </p:nvSpPr>
        <p:spPr>
          <a:xfrm>
            <a:off x="478582" y="2924944"/>
            <a:ext cx="17741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dirty="0">
                <a:solidFill>
                  <a:schemeClr val="tx2"/>
                </a:solidFill>
              </a:rPr>
              <a:t>By Simon</a:t>
            </a:r>
          </a:p>
        </p:txBody>
      </p:sp>
      <p:pic>
        <p:nvPicPr>
          <p:cNvPr id="11" name="Grafik 7">
            <a:extLst>
              <a:ext uri="{FF2B5EF4-FFF2-40B4-BE49-F238E27FC236}">
                <a16:creationId xmlns:a16="http://schemas.microsoft.com/office/drawing/2014/main" id="{26FAD5F9-F31A-8A10-0BAD-87AB4A9F14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350" y="3140968"/>
            <a:ext cx="2929316" cy="2505115"/>
          </a:xfrm>
          <a:prstGeom prst="rect">
            <a:avLst/>
          </a:prstGeom>
        </p:spPr>
      </p:pic>
      <p:pic>
        <p:nvPicPr>
          <p:cNvPr id="13" name="Grafik 14">
            <a:extLst>
              <a:ext uri="{FF2B5EF4-FFF2-40B4-BE49-F238E27FC236}">
                <a16:creationId xmlns:a16="http://schemas.microsoft.com/office/drawing/2014/main" id="{372AEB49-20B8-2450-807C-A481E23716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0" r="75784"/>
          <a:stretch/>
        </p:blipFill>
        <p:spPr>
          <a:xfrm>
            <a:off x="10055646" y="3356992"/>
            <a:ext cx="1002995" cy="2277302"/>
          </a:xfrm>
          <a:prstGeom prst="rect">
            <a:avLst/>
          </a:prstGeom>
        </p:spPr>
      </p:pic>
      <p:sp>
        <p:nvSpPr>
          <p:cNvPr id="14" name="Textfeld 10">
            <a:extLst>
              <a:ext uri="{FF2B5EF4-FFF2-40B4-BE49-F238E27FC236}">
                <a16:creationId xmlns:a16="http://schemas.microsoft.com/office/drawing/2014/main" id="{77D10966-67CA-9ED5-8CD0-CE39CB3F17E2}"/>
              </a:ext>
            </a:extLst>
          </p:cNvPr>
          <p:cNvSpPr txBox="1"/>
          <p:nvPr/>
        </p:nvSpPr>
        <p:spPr>
          <a:xfrm>
            <a:off x="8471470" y="5085184"/>
            <a:ext cx="19645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PAT-cell</a:t>
            </a:r>
            <a:endParaRPr lang="de-DE" sz="10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Inhaltsplatzhalter 2">
                <a:extLst>
                  <a:ext uri="{FF2B5EF4-FFF2-40B4-BE49-F238E27FC236}">
                    <a16:creationId xmlns:a16="http://schemas.microsoft.com/office/drawing/2014/main" id="{7D7417C5-1275-5D3A-F04C-9EC00FC13B0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94606" y="3645024"/>
                <a:ext cx="5329336" cy="237626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360000" indent="-360000" algn="l" defTabSz="360000" rtl="0" eaLnBrk="1" fontAlgn="base" hangingPunct="1">
                  <a:spcBef>
                    <a:spcPct val="0"/>
                  </a:spcBef>
                  <a:spcAft>
                    <a:spcPts val="900"/>
                  </a:spcAft>
                  <a:buClr>
                    <a:schemeClr val="tx2"/>
                  </a:buClr>
                  <a:buFont typeface="Wingdings" pitchFamily="2" charset="2"/>
                  <a:buChar char="n"/>
                  <a:defRPr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20000" indent="-360000" algn="l" defTabSz="360000" rtl="0" eaLnBrk="1" fontAlgn="base" hangingPunct="1">
                  <a:spcBef>
                    <a:spcPct val="0"/>
                  </a:spcBef>
                  <a:spcAft>
                    <a:spcPts val="900"/>
                  </a:spcAft>
                  <a:buClr>
                    <a:schemeClr val="bg2"/>
                  </a:buClr>
                  <a:buFont typeface="Wingdings" pitchFamily="2" charset="2"/>
                  <a:buChar char="n"/>
                  <a:defRPr baseline="0">
                    <a:solidFill>
                      <a:schemeClr val="tx1"/>
                    </a:solidFill>
                    <a:latin typeface="+mn-lt"/>
                  </a:defRPr>
                </a:lvl2pPr>
                <a:lvl3pPr marL="1080000" indent="-360000" algn="l" defTabSz="360000" rtl="0" eaLnBrk="1" fontAlgn="base" hangingPunct="1">
                  <a:spcBef>
                    <a:spcPct val="0"/>
                  </a:spcBef>
                  <a:spcAft>
                    <a:spcPts val="900"/>
                  </a:spcAft>
                  <a:buClr>
                    <a:schemeClr val="bg2"/>
                  </a:buClr>
                  <a:buFont typeface="Wingdings" pitchFamily="2" charset="2"/>
                  <a:buChar char="n"/>
                  <a:defRPr baseline="0">
                    <a:solidFill>
                      <a:schemeClr val="tx1"/>
                    </a:solidFill>
                    <a:latin typeface="+mn-lt"/>
                  </a:defRPr>
                </a:lvl3pPr>
                <a:lvl4pPr marL="1440000" indent="-360000" algn="l" defTabSz="360000" rtl="0" eaLnBrk="1" fontAlgn="base" hangingPunct="1">
                  <a:spcBef>
                    <a:spcPct val="0"/>
                  </a:spcBef>
                  <a:spcAft>
                    <a:spcPts val="900"/>
                  </a:spcAft>
                  <a:buClr>
                    <a:schemeClr val="bg2"/>
                  </a:buClr>
                  <a:buFont typeface="Wingdings" pitchFamily="2" charset="2"/>
                  <a:buChar char="n"/>
                  <a:defRPr baseline="0">
                    <a:solidFill>
                      <a:schemeClr val="tx1"/>
                    </a:solidFill>
                    <a:latin typeface="+mn-lt"/>
                  </a:defRPr>
                </a:lvl4pPr>
                <a:lvl5pPr marL="1800000" indent="-360000" algn="l" defTabSz="360000" rtl="0" eaLnBrk="1" fontAlgn="base" hangingPunct="1">
                  <a:spcBef>
                    <a:spcPct val="0"/>
                  </a:spcBef>
                  <a:spcAft>
                    <a:spcPts val="900"/>
                  </a:spcAft>
                  <a:buClr>
                    <a:schemeClr val="bg2"/>
                  </a:buClr>
                  <a:buFont typeface="Wingdings" pitchFamily="2" charset="2"/>
                  <a:buChar char="n"/>
                  <a:defRPr baseline="0">
                    <a:solidFill>
                      <a:schemeClr val="tx1"/>
                    </a:solidFill>
                    <a:latin typeface="+mn-lt"/>
                  </a:defRPr>
                </a:lvl5pPr>
                <a:lvl6pPr marL="1887538" indent="-358775" algn="l" rtl="0" eaLnBrk="1" fontAlgn="base" hangingPunct="1">
                  <a:spcBef>
                    <a:spcPct val="0"/>
                  </a:spcBef>
                  <a:spcAft>
                    <a:spcPct val="40000"/>
                  </a:spcAft>
                  <a:buClr>
                    <a:schemeClr val="bg2"/>
                  </a:buClr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+mn-lt"/>
                  </a:defRPr>
                </a:lvl6pPr>
                <a:lvl7pPr marL="2344738" indent="-358775" algn="l" rtl="0" eaLnBrk="1" fontAlgn="base" hangingPunct="1">
                  <a:spcBef>
                    <a:spcPct val="0"/>
                  </a:spcBef>
                  <a:spcAft>
                    <a:spcPct val="40000"/>
                  </a:spcAft>
                  <a:buClr>
                    <a:schemeClr val="bg2"/>
                  </a:buClr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+mn-lt"/>
                  </a:defRPr>
                </a:lvl7pPr>
                <a:lvl8pPr marL="2801938" indent="-358775" algn="l" rtl="0" eaLnBrk="1" fontAlgn="base" hangingPunct="1">
                  <a:spcBef>
                    <a:spcPct val="0"/>
                  </a:spcBef>
                  <a:spcAft>
                    <a:spcPct val="40000"/>
                  </a:spcAft>
                  <a:buClr>
                    <a:schemeClr val="bg2"/>
                  </a:buClr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+mn-lt"/>
                  </a:defRPr>
                </a:lvl8pPr>
                <a:lvl9pPr marL="3259138" indent="-358775" algn="l" rtl="0" eaLnBrk="1" fontAlgn="base" hangingPunct="1">
                  <a:spcBef>
                    <a:spcPct val="0"/>
                  </a:spcBef>
                  <a:spcAft>
                    <a:spcPct val="40000"/>
                  </a:spcAft>
                  <a:buClr>
                    <a:schemeClr val="bg2"/>
                  </a:buClr>
                  <a:buFont typeface="Wingdings" pitchFamily="2" charset="2"/>
                  <a:buChar char="n"/>
                  <a:defRPr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endParaRPr lang="de-DE" i="1" kern="0" dirty="0">
                  <a:solidFill>
                    <a:schemeClr val="tx2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Font typeface="Wingdings" pitchFamily="2" charset="2"/>
                  <a:buNone/>
                </a:pPr>
                <a:endParaRPr lang="de-DE" i="1" kern="0" dirty="0">
                  <a:solidFill>
                    <a:schemeClr val="tx2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i="1" kern="0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kern="0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lang="de-DE" kern="0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kern="0" dirty="0">
                    <a:solidFill>
                      <a:schemeClr val="tx2"/>
                    </a:solidFill>
                  </a:rPr>
                  <a:t> &lt; 1.5 ppm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i="1" kern="0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kern="0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de-DE" kern="0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sty m:val="p"/>
                      </m:rPr>
                      <a:rPr lang="de-DE" kern="0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O</m:t>
                    </m:r>
                  </m:oMath>
                </a14:m>
                <a:r>
                  <a:rPr lang="de-DE" kern="0" dirty="0">
                    <a:solidFill>
                      <a:schemeClr val="tx2"/>
                    </a:solidFill>
                  </a:rPr>
                  <a:t> ≈ 0</a:t>
                </a:r>
              </a:p>
              <a:p>
                <a:pPr marL="0" indent="0">
                  <a:buNone/>
                </a:pPr>
                <a:r>
                  <a:rPr lang="de-DE" kern="0" dirty="0">
                    <a:solidFill>
                      <a:schemeClr val="tx2"/>
                    </a:solidFill>
                  </a:rPr>
                  <a:t>Argon + Stickstoff</a:t>
                </a:r>
              </a:p>
              <a:p>
                <a:pPr marL="0" indent="0">
                  <a:buFont typeface="Wingdings" pitchFamily="2" charset="2"/>
                  <a:buNone/>
                </a:pPr>
                <a:endParaRPr lang="de-DE" kern="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7" name="Inhaltsplatzhalter 2">
                <a:extLst>
                  <a:ext uri="{FF2B5EF4-FFF2-40B4-BE49-F238E27FC236}">
                    <a16:creationId xmlns:a16="http://schemas.microsoft.com/office/drawing/2014/main" id="{7D7417C5-1275-5D3A-F04C-9EC00FC13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4606" y="3645024"/>
                <a:ext cx="5329336" cy="2376264"/>
              </a:xfrm>
              <a:prstGeom prst="rect">
                <a:avLst/>
              </a:prstGeom>
              <a:blipFill>
                <a:blip r:embed="rId4"/>
                <a:stretch>
                  <a:fillRect l="-2746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2" descr="Handschuhkasten – Wikipedia">
            <a:extLst>
              <a:ext uri="{FF2B5EF4-FFF2-40B4-BE49-F238E27FC236}">
                <a16:creationId xmlns:a16="http://schemas.microsoft.com/office/drawing/2014/main" id="{534CB63C-730D-0E6E-E96B-E085297E2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902" y="4221088"/>
            <a:ext cx="2430270" cy="165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feld 10">
            <a:extLst>
              <a:ext uri="{FF2B5EF4-FFF2-40B4-BE49-F238E27FC236}">
                <a16:creationId xmlns:a16="http://schemas.microsoft.com/office/drawing/2014/main" id="{AD85D6E6-F029-B0B6-84F6-AE92D97EAF29}"/>
              </a:ext>
            </a:extLst>
          </p:cNvPr>
          <p:cNvSpPr txBox="1"/>
          <p:nvPr/>
        </p:nvSpPr>
        <p:spPr>
          <a:xfrm>
            <a:off x="4006974" y="386104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Glove</a:t>
            </a:r>
            <a:r>
              <a:rPr lang="de-DE" dirty="0"/>
              <a:t> box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EA6A00-F87D-8B74-65D9-9537488F8886}"/>
              </a:ext>
            </a:extLst>
          </p:cNvPr>
          <p:cNvSpPr txBox="1"/>
          <p:nvPr/>
        </p:nvSpPr>
        <p:spPr>
          <a:xfrm>
            <a:off x="478582" y="3717032"/>
            <a:ext cx="2808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de-DE" i="0" dirty="0" err="1">
                <a:solidFill>
                  <a:srgbClr val="000000"/>
                </a:solidFill>
                <a:effectLst/>
              </a:rPr>
              <a:t>Battery</a:t>
            </a:r>
            <a:r>
              <a:rPr lang="de-DE" i="0" dirty="0">
                <a:solidFill>
                  <a:srgbClr val="000000"/>
                </a:solidFill>
                <a:effectLst/>
              </a:rPr>
              <a:t> </a:t>
            </a:r>
            <a:r>
              <a:rPr lang="de-DE" i="0" dirty="0" err="1">
                <a:solidFill>
                  <a:srgbClr val="000000"/>
                </a:solidFill>
                <a:effectLst/>
              </a:rPr>
              <a:t>cell</a:t>
            </a:r>
            <a:r>
              <a:rPr lang="de-DE" i="0" dirty="0">
                <a:solidFill>
                  <a:srgbClr val="000000"/>
                </a:solidFill>
                <a:effectLst/>
              </a:rPr>
              <a:t> </a:t>
            </a:r>
            <a:r>
              <a:rPr lang="de-DE" i="0" dirty="0" err="1">
                <a:solidFill>
                  <a:srgbClr val="000000"/>
                </a:solidFill>
                <a:effectLst/>
              </a:rPr>
              <a:t>disassembly</a:t>
            </a:r>
            <a:r>
              <a:rPr lang="de-DE" i="0" dirty="0">
                <a:solidFill>
                  <a:srgbClr val="000000"/>
                </a:solidFill>
                <a:effectLst/>
              </a:rPr>
              <a:t> 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D35210-E0CE-5E7F-A919-97F57111BDC4}"/>
              </a:ext>
            </a:extLst>
          </p:cNvPr>
          <p:cNvSpPr txBox="1"/>
          <p:nvPr/>
        </p:nvSpPr>
        <p:spPr>
          <a:xfrm>
            <a:off x="11783838" y="6381328"/>
            <a:ext cx="334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4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03717B6-9D6C-7C59-E59A-F9DB5B30FD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500078"/>
              </p:ext>
            </p:extLst>
          </p:nvPr>
        </p:nvGraphicFramePr>
        <p:xfrm>
          <a:off x="6599262" y="692696"/>
          <a:ext cx="5328592" cy="26619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705926">
                  <a:extLst>
                    <a:ext uri="{9D8B030D-6E8A-4147-A177-3AD203B41FA5}">
                      <a16:colId xmlns:a16="http://schemas.microsoft.com/office/drawing/2014/main" val="972613203"/>
                    </a:ext>
                  </a:extLst>
                </a:gridCol>
                <a:gridCol w="2622666">
                  <a:extLst>
                    <a:ext uri="{9D8B030D-6E8A-4147-A177-3AD203B41FA5}">
                      <a16:colId xmlns:a16="http://schemas.microsoft.com/office/drawing/2014/main" val="11065979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Uncontaminated Cell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Contaminated Cell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0947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err="1"/>
                        <a:t>Electrode</a:t>
                      </a:r>
                      <a:r>
                        <a:rPr lang="de-DE" sz="1800" dirty="0"/>
                        <a:t> </a:t>
                      </a:r>
                      <a:r>
                        <a:rPr lang="de-DE" sz="1800" b="1" dirty="0"/>
                        <a:t>NMC811/G vs. Li/Li</a:t>
                      </a:r>
                      <a:r>
                        <a:rPr lang="de-DE" sz="1800" b="1" baseline="30000" dirty="0"/>
                        <a:t>+ </a:t>
                      </a:r>
                      <a:r>
                        <a:rPr lang="de-DE" sz="1800" dirty="0"/>
                        <a:t>PAT-</a:t>
                      </a:r>
                      <a:r>
                        <a:rPr lang="de-DE" sz="1800" dirty="0" err="1"/>
                        <a:t>cells</a:t>
                      </a:r>
                      <a:endParaRPr lang="de-DE" sz="1800" b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err="1"/>
                        <a:t>Electrode</a:t>
                      </a:r>
                      <a:r>
                        <a:rPr lang="de-DE" sz="1800" dirty="0"/>
                        <a:t> </a:t>
                      </a:r>
                      <a:r>
                        <a:rPr lang="de-DE" sz="1800" b="1" dirty="0"/>
                        <a:t>NMC811/G vs. Li/Li</a:t>
                      </a:r>
                      <a:r>
                        <a:rPr lang="de-DE" sz="1800" b="1" baseline="30000" dirty="0"/>
                        <a:t>+ </a:t>
                      </a:r>
                      <a:r>
                        <a:rPr lang="de-DE" sz="1800" dirty="0"/>
                        <a:t>PAT-</a:t>
                      </a:r>
                      <a:r>
                        <a:rPr lang="de-DE" sz="1800" dirty="0" err="1"/>
                        <a:t>cells</a:t>
                      </a:r>
                      <a:endParaRPr lang="de-DE" sz="1800" b="1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9293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Glass </a:t>
                      </a:r>
                      <a:r>
                        <a:rPr lang="de-DE" sz="1800" dirty="0" err="1"/>
                        <a:t>fiber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separator</a:t>
                      </a:r>
                      <a:r>
                        <a:rPr lang="de-DE" sz="1800" dirty="0"/>
                        <a:t> 260 µm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Glass </a:t>
                      </a:r>
                      <a:r>
                        <a:rPr lang="de-DE" sz="1800" dirty="0" err="1"/>
                        <a:t>fiber</a:t>
                      </a:r>
                      <a:r>
                        <a:rPr lang="de-DE" sz="1800" dirty="0"/>
                        <a:t> </a:t>
                      </a:r>
                      <a:r>
                        <a:rPr lang="de-DE" sz="1800" dirty="0" err="1"/>
                        <a:t>separator</a:t>
                      </a:r>
                      <a:r>
                        <a:rPr lang="de-DE" sz="1800" dirty="0"/>
                        <a:t> 260 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966497"/>
                  </a:ext>
                </a:extLst>
              </a:tr>
              <a:tr h="1512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err="1"/>
                        <a:t>Electrolyte</a:t>
                      </a:r>
                      <a:r>
                        <a:rPr lang="de-DE" sz="1800" dirty="0"/>
                        <a:t> 1 </a:t>
                      </a:r>
                      <a:r>
                        <a:rPr lang="de-DE" sz="1800" cap="small" dirty="0"/>
                        <a:t>m </a:t>
                      </a:r>
                      <a:r>
                        <a:rPr lang="de-DE" sz="1800" dirty="0"/>
                        <a:t>LiPF</a:t>
                      </a:r>
                      <a:r>
                        <a:rPr lang="de-DE" sz="1800" baseline="-25000" dirty="0"/>
                        <a:t>6</a:t>
                      </a:r>
                      <a:r>
                        <a:rPr lang="de-DE" sz="1800" dirty="0"/>
                        <a:t> in EC:EMC (3:7) + 2% VC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err="1"/>
                        <a:t>Electrolyte</a:t>
                      </a:r>
                      <a:r>
                        <a:rPr lang="de-DE" sz="1800" dirty="0"/>
                        <a:t> 1 </a:t>
                      </a:r>
                      <a:r>
                        <a:rPr lang="de-DE" sz="1800" cap="small" dirty="0"/>
                        <a:t>m </a:t>
                      </a:r>
                      <a:r>
                        <a:rPr lang="de-DE" sz="1800" dirty="0"/>
                        <a:t>LiPF</a:t>
                      </a:r>
                      <a:r>
                        <a:rPr lang="de-DE" sz="1800" baseline="-25000" dirty="0"/>
                        <a:t>6</a:t>
                      </a:r>
                      <a:r>
                        <a:rPr lang="de-DE" sz="1800" dirty="0"/>
                        <a:t> in EC:EMC (3:7) + 2% VC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287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rgbClr val="FF0000"/>
                          </a:solidFill>
                        </a:rPr>
                        <a:t>AlF</a:t>
                      </a:r>
                      <a:r>
                        <a:rPr lang="en-GB" sz="1800" b="1" baseline="-250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GB" sz="1800" b="1" dirty="0"/>
                        <a:t> </a:t>
                      </a:r>
                      <a:r>
                        <a:rPr lang="en-GB" sz="1800" dirty="0"/>
                        <a:t>impurity (1000 </a:t>
                      </a:r>
                      <a:r>
                        <a:rPr lang="de-DE" sz="1800" dirty="0"/>
                        <a:t>µ</a:t>
                      </a:r>
                      <a:r>
                        <a:rPr lang="en-GB" sz="1800" dirty="0"/>
                        <a:t>g/L)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71500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44D673A-66D5-120F-6EF0-6E22788E68A7}"/>
              </a:ext>
            </a:extLst>
          </p:cNvPr>
          <p:cNvSpPr txBox="1"/>
          <p:nvPr/>
        </p:nvSpPr>
        <p:spPr>
          <a:xfrm>
            <a:off x="6527254" y="3356992"/>
            <a:ext cx="230425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Room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50 °C</a:t>
            </a:r>
          </a:p>
        </p:txBody>
      </p:sp>
    </p:spTree>
    <p:extLst>
      <p:ext uri="{BB962C8B-B14F-4D97-AF65-F5344CB8AC3E}">
        <p14:creationId xmlns:p14="http://schemas.microsoft.com/office/powerpoint/2010/main" val="3684688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94817C-AF94-454B-8DA0-DCF2D15B5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Electrochemical</a:t>
            </a:r>
            <a:r>
              <a:rPr lang="de-DE" dirty="0"/>
              <a:t>  </a:t>
            </a:r>
            <a:r>
              <a:rPr lang="de-DE" dirty="0" err="1"/>
              <a:t>Results</a:t>
            </a:r>
            <a:r>
              <a:rPr lang="de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765379-12CA-47E3-96EE-7D103393B7F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06574" y="1124744"/>
            <a:ext cx="11233150" cy="4248150"/>
          </a:xfrm>
        </p:spPr>
        <p:txBody>
          <a:bodyPr/>
          <a:lstStyle/>
          <a:p>
            <a:r>
              <a:rPr lang="de-DE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 Room Temperatur</a:t>
            </a:r>
            <a:endParaRPr lang="x-non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2395C7D-A163-48C6-96BD-65D8049DE73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83238" y="1124744"/>
            <a:ext cx="5330825" cy="4248150"/>
          </a:xfrm>
        </p:spPr>
        <p:txBody>
          <a:bodyPr/>
          <a:lstStyle/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 50 °C</a:t>
            </a:r>
          </a:p>
          <a:p>
            <a:pPr marL="0" indent="0">
              <a:buNone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x-none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endParaRPr lang="x-none" sz="1800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7FDBC4D-BF34-4314-A184-9B6652976C7E}"/>
              </a:ext>
            </a:extLst>
          </p:cNvPr>
          <p:cNvSpPr txBox="1"/>
          <p:nvPr/>
        </p:nvSpPr>
        <p:spPr>
          <a:xfrm>
            <a:off x="334566" y="4725144"/>
            <a:ext cx="7246563" cy="114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e-DE" dirty="0"/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de-DE" dirty="0" err="1"/>
              <a:t>Discharge</a:t>
            </a:r>
            <a:r>
              <a:rPr lang="de-DE" dirty="0"/>
              <a:t> </a:t>
            </a:r>
            <a:r>
              <a:rPr lang="de-DE" dirty="0" err="1"/>
              <a:t>capacity</a:t>
            </a:r>
            <a:r>
              <a:rPr lang="de-DE" dirty="0"/>
              <a:t> </a:t>
            </a:r>
            <a:r>
              <a:rPr lang="de-DE" b="1" dirty="0" err="1">
                <a:solidFill>
                  <a:srgbClr val="FF0000"/>
                </a:solidFill>
              </a:rPr>
              <a:t>decreases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dirty="0"/>
              <a:t>in </a:t>
            </a:r>
            <a:r>
              <a:rPr lang="de-DE" dirty="0" err="1"/>
              <a:t>presence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 </a:t>
            </a:r>
            <a:r>
              <a:rPr lang="de-DE" dirty="0">
                <a:solidFill>
                  <a:srgbClr val="FF0000"/>
                </a:solidFill>
              </a:rPr>
              <a:t>AlF</a:t>
            </a:r>
            <a:r>
              <a:rPr lang="de-DE" baseline="-25000" dirty="0">
                <a:solidFill>
                  <a:srgbClr val="FF0000"/>
                </a:solidFill>
              </a:rPr>
              <a:t>3</a:t>
            </a:r>
            <a:r>
              <a:rPr lang="de-DE" dirty="0"/>
              <a:t> </a:t>
            </a:r>
            <a:r>
              <a:rPr lang="de-DE" dirty="0" err="1"/>
              <a:t>impurity</a:t>
            </a:r>
            <a:endParaRPr lang="de-DE" dirty="0"/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kern="0" dirty="0"/>
              <a:t>Low battery performance at </a:t>
            </a:r>
            <a:r>
              <a:rPr lang="en-US" kern="0" dirty="0">
                <a:solidFill>
                  <a:srgbClr val="FF0000"/>
                </a:solidFill>
              </a:rPr>
              <a:t>high temperature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53EFBB-087B-C485-5981-B7A8232B8414}"/>
              </a:ext>
            </a:extLst>
          </p:cNvPr>
          <p:cNvSpPr txBox="1"/>
          <p:nvPr/>
        </p:nvSpPr>
        <p:spPr>
          <a:xfrm>
            <a:off x="11783838" y="6381328"/>
            <a:ext cx="334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7BE318E-AE39-F3FC-0D55-0C0C1C89E574}"/>
              </a:ext>
            </a:extLst>
          </p:cNvPr>
          <p:cNvGrpSpPr/>
          <p:nvPr/>
        </p:nvGrpSpPr>
        <p:grpSpPr>
          <a:xfrm>
            <a:off x="622598" y="1556792"/>
            <a:ext cx="4248472" cy="3400636"/>
            <a:chOff x="550590" y="1484784"/>
            <a:chExt cx="4248472" cy="3400636"/>
          </a:xfrm>
        </p:grpSpPr>
        <p:graphicFrame>
          <p:nvGraphicFramePr>
            <p:cNvPr id="6" name="Objek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62092189"/>
                </p:ext>
              </p:extLst>
            </p:nvPr>
          </p:nvGraphicFramePr>
          <p:xfrm>
            <a:off x="550590" y="1628800"/>
            <a:ext cx="4248472" cy="32566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2" imgW="9852840" imgH="6705720" progId="Origin95.Graph">
                    <p:embed/>
                  </p:oleObj>
                </mc:Choice>
                <mc:Fallback>
                  <p:oleObj name="Graph" r:id="rId2" imgW="9852840" imgH="6705720" progId="Origin95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50590" y="1628800"/>
                          <a:ext cx="4248472" cy="325662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28C9D01-423E-8498-E588-D1A2A83E4F05}"/>
                </a:ext>
              </a:extLst>
            </p:cNvPr>
            <p:cNvSpPr txBox="1"/>
            <p:nvPr/>
          </p:nvSpPr>
          <p:spPr>
            <a:xfrm>
              <a:off x="4439022" y="1484784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%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D9F63E-52C7-84D2-8117-29DD6EE6DCD5}"/>
              </a:ext>
            </a:extLst>
          </p:cNvPr>
          <p:cNvGrpSpPr/>
          <p:nvPr/>
        </p:nvGrpSpPr>
        <p:grpSpPr>
          <a:xfrm>
            <a:off x="6743278" y="1484784"/>
            <a:ext cx="4104456" cy="3331529"/>
            <a:chOff x="6959302" y="1628800"/>
            <a:chExt cx="4104456" cy="3331529"/>
          </a:xfrm>
        </p:grpSpPr>
        <p:graphicFrame>
          <p:nvGraphicFramePr>
            <p:cNvPr id="8" name="Objek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07296917"/>
                </p:ext>
              </p:extLst>
            </p:nvPr>
          </p:nvGraphicFramePr>
          <p:xfrm>
            <a:off x="6959302" y="1700808"/>
            <a:ext cx="4104456" cy="32595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4" imgW="8261640" imgH="6646320" progId="Origin95.Graph">
                    <p:embed/>
                  </p:oleObj>
                </mc:Choice>
                <mc:Fallback>
                  <p:oleObj name="Graph" r:id="rId4" imgW="8261640" imgH="6646320" progId="Origin95.Graph">
                    <p:embed/>
                    <p:pic>
                      <p:nvPicPr>
                        <p:cNvPr id="0" name="Objek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59302" y="1700808"/>
                          <a:ext cx="4104456" cy="32595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7F60A5-4E89-6789-17E9-E0932383EFCC}"/>
                </a:ext>
              </a:extLst>
            </p:cNvPr>
            <p:cNvSpPr txBox="1"/>
            <p:nvPr/>
          </p:nvSpPr>
          <p:spPr>
            <a:xfrm>
              <a:off x="10703718" y="1628800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%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51D0AF3-B1A4-A7CA-9D56-A3CFF544810A}"/>
              </a:ext>
            </a:extLst>
          </p:cNvPr>
          <p:cNvSpPr txBox="1"/>
          <p:nvPr/>
        </p:nvSpPr>
        <p:spPr>
          <a:xfrm>
            <a:off x="2926854" y="1916832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Average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AF1528-F556-2616-2CFB-7C6C600F9D99}"/>
              </a:ext>
            </a:extLst>
          </p:cNvPr>
          <p:cNvSpPr txBox="1"/>
          <p:nvPr/>
        </p:nvSpPr>
        <p:spPr>
          <a:xfrm>
            <a:off x="8759502" y="1772816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Average</a:t>
            </a:r>
          </a:p>
        </p:txBody>
      </p:sp>
    </p:spTree>
    <p:extLst>
      <p:ext uri="{BB962C8B-B14F-4D97-AF65-F5344CB8AC3E}">
        <p14:creationId xmlns:p14="http://schemas.microsoft.com/office/powerpoint/2010/main" val="16453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8852B16D-5A93-C485-C83B-EF794FC57BD1}"/>
              </a:ext>
            </a:extLst>
          </p:cNvPr>
          <p:cNvGrpSpPr/>
          <p:nvPr/>
        </p:nvGrpSpPr>
        <p:grpSpPr>
          <a:xfrm>
            <a:off x="6167214" y="1052736"/>
            <a:ext cx="4752528" cy="3384376"/>
            <a:chOff x="6023198" y="1052736"/>
            <a:chExt cx="4752528" cy="3384376"/>
          </a:xfrm>
        </p:grpSpPr>
        <p:pic>
          <p:nvPicPr>
            <p:cNvPr id="4" name="Picture 3" descr="A close-up of a microscope&#10;&#10;Description automatically generated">
              <a:extLst>
                <a:ext uri="{FF2B5EF4-FFF2-40B4-BE49-F238E27FC236}">
                  <a16:creationId xmlns:a16="http://schemas.microsoft.com/office/drawing/2014/main" id="{E3197A05-EFFF-3812-74BA-E4F145250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206" y="1052736"/>
              <a:ext cx="4650638" cy="3312368"/>
            </a:xfrm>
            <a:prstGeom prst="rect">
              <a:avLst/>
            </a:prstGeom>
            <a:ln>
              <a:solidFill>
                <a:schemeClr val="tx1"/>
              </a:solidFill>
              <a:prstDash val="sysDot"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8E18BD5-8B16-00A1-15F3-64255569AA2D}"/>
                </a:ext>
              </a:extLst>
            </p:cNvPr>
            <p:cNvSpPr/>
            <p:nvPr/>
          </p:nvSpPr>
          <p:spPr bwMode="auto">
            <a:xfrm>
              <a:off x="6023198" y="4149080"/>
              <a:ext cx="4752528" cy="288032"/>
            </a:xfrm>
            <a:prstGeom prst="rect">
              <a:avLst/>
            </a:prstGeom>
            <a:solidFill>
              <a:schemeClr val="bg1"/>
            </a:solidFill>
            <a:ln w="9525">
              <a:noFill/>
              <a:prstDash val="sysDot"/>
              <a:round/>
              <a:headEnd type="arrow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1F576BD-0E74-E34A-6321-1450487BA5EE}"/>
                </a:ext>
              </a:extLst>
            </p:cNvPr>
            <p:cNvSpPr txBox="1"/>
            <p:nvPr/>
          </p:nvSpPr>
          <p:spPr>
            <a:xfrm>
              <a:off x="6455246" y="3717032"/>
              <a:ext cx="562975" cy="307777"/>
            </a:xfrm>
            <a:prstGeom prst="rect">
              <a:avLst/>
            </a:prstGeom>
            <a:noFill/>
            <a:ln>
              <a:noFill/>
              <a:prstDash val="sysDot"/>
            </a:ln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FFFF00"/>
                  </a:solidFill>
                </a:rPr>
                <a:t>1 µm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E140AA6-694D-9D44-B77C-01AEC2549633}"/>
                </a:ext>
              </a:extLst>
            </p:cNvPr>
            <p:cNvSpPr/>
            <p:nvPr/>
          </p:nvSpPr>
          <p:spPr bwMode="auto">
            <a:xfrm>
              <a:off x="6383238" y="4005064"/>
              <a:ext cx="1080120" cy="14401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prstDash val="sysDot"/>
              <a:round/>
              <a:headEnd type="arrow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E571995-64D7-CFCD-4B47-4194FFDE2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582" y="404664"/>
            <a:ext cx="6336704" cy="573920"/>
          </a:xfrm>
        </p:spPr>
        <p:txBody>
          <a:bodyPr/>
          <a:lstStyle/>
          <a:p>
            <a:r>
              <a:rPr lang="de-DE" b="1" dirty="0"/>
              <a:t>SEM-FIB </a:t>
            </a: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b="1" dirty="0"/>
              <a:t> </a:t>
            </a:r>
            <a:r>
              <a:rPr lang="de-DE" b="1" dirty="0" err="1"/>
              <a:t>fresh</a:t>
            </a:r>
            <a:r>
              <a:rPr lang="de-DE" dirty="0"/>
              <a:t> </a:t>
            </a:r>
            <a:r>
              <a:rPr lang="de-DE" b="1" dirty="0"/>
              <a:t>NMC</a:t>
            </a:r>
            <a:r>
              <a:rPr lang="de-DE" b="1" i="1" dirty="0"/>
              <a:t> </a:t>
            </a:r>
            <a:r>
              <a:rPr lang="de-DE" b="1" baseline="-25000" dirty="0"/>
              <a:t>811 </a:t>
            </a:r>
            <a:r>
              <a:rPr lang="de-DE" b="1" dirty="0" err="1"/>
              <a:t>cathode</a:t>
            </a:r>
            <a:r>
              <a:rPr lang="de-DE" b="1" dirty="0"/>
              <a:t> </a:t>
            </a:r>
            <a:br>
              <a:rPr lang="x-none" dirty="0"/>
            </a:b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6D293F-C203-5E1E-F6F3-5167EB5E016E}"/>
              </a:ext>
            </a:extLst>
          </p:cNvPr>
          <p:cNvSpPr txBox="1"/>
          <p:nvPr/>
        </p:nvSpPr>
        <p:spPr>
          <a:xfrm>
            <a:off x="8327454" y="4725144"/>
            <a:ext cx="1008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Primary particle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398FDCB-2E9D-CDD9-D491-942CC2D06502}"/>
              </a:ext>
            </a:extLst>
          </p:cNvPr>
          <p:cNvCxnSpPr>
            <a:cxnSpLocks/>
          </p:cNvCxnSpPr>
          <p:nvPr/>
        </p:nvCxnSpPr>
        <p:spPr bwMode="auto">
          <a:xfrm flipV="1">
            <a:off x="8759502" y="3645024"/>
            <a:ext cx="0" cy="115212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5EE86D8-FB51-E07A-2487-30466B5540B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967414" y="3573016"/>
            <a:ext cx="504056" cy="115212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2DB3D12-BAAA-0BE2-CA82-C89636CD360D}"/>
              </a:ext>
            </a:extLst>
          </p:cNvPr>
          <p:cNvCxnSpPr>
            <a:cxnSpLocks/>
          </p:cNvCxnSpPr>
          <p:nvPr/>
        </p:nvCxnSpPr>
        <p:spPr bwMode="auto">
          <a:xfrm flipV="1">
            <a:off x="9263558" y="3645024"/>
            <a:ext cx="432048" cy="100811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AFC3993-E09E-6691-14D4-7E2E1016B8C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839622" y="2204864"/>
            <a:ext cx="936104" cy="223224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745B856-9CD7-E129-12C0-6B6F355750C3}"/>
              </a:ext>
            </a:extLst>
          </p:cNvPr>
          <p:cNvSpPr txBox="1"/>
          <p:nvPr/>
        </p:nvSpPr>
        <p:spPr>
          <a:xfrm>
            <a:off x="10415686" y="4725144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Carbon Black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B452B68-33AD-1617-1AD7-B9810F825C88}"/>
              </a:ext>
            </a:extLst>
          </p:cNvPr>
          <p:cNvGrpSpPr/>
          <p:nvPr/>
        </p:nvGrpSpPr>
        <p:grpSpPr>
          <a:xfrm>
            <a:off x="478582" y="1052736"/>
            <a:ext cx="4680520" cy="3384376"/>
            <a:chOff x="478582" y="1052736"/>
            <a:chExt cx="4680520" cy="338437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9487F87-1ADD-38E0-21BB-75F515F61EC7}"/>
                </a:ext>
              </a:extLst>
            </p:cNvPr>
            <p:cNvGrpSpPr/>
            <p:nvPr/>
          </p:nvGrpSpPr>
          <p:grpSpPr>
            <a:xfrm>
              <a:off x="478582" y="1052736"/>
              <a:ext cx="4680520" cy="3384376"/>
              <a:chOff x="478582" y="1052736"/>
              <a:chExt cx="4680520" cy="3384376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4B2E50B4-BD5E-0442-6020-C2B9EB863FC7}"/>
                  </a:ext>
                </a:extLst>
              </p:cNvPr>
              <p:cNvGrpSpPr/>
              <p:nvPr/>
            </p:nvGrpSpPr>
            <p:grpSpPr>
              <a:xfrm>
                <a:off x="478582" y="1052736"/>
                <a:ext cx="4680520" cy="3384376"/>
                <a:chOff x="478582" y="1052736"/>
                <a:chExt cx="4680520" cy="3384376"/>
              </a:xfrm>
            </p:grpSpPr>
            <p:pic>
              <p:nvPicPr>
                <p:cNvPr id="6" name="Picture 5" descr="Close-up of a rock formation&#10;&#10;Description automatically generated">
                  <a:extLst>
                    <a:ext uri="{FF2B5EF4-FFF2-40B4-BE49-F238E27FC236}">
                      <a16:creationId xmlns:a16="http://schemas.microsoft.com/office/drawing/2014/main" id="{92ABCD15-24EC-CF13-3319-C39BBA469D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8582" y="1052736"/>
                  <a:ext cx="4680520" cy="3333652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41F447EB-5A31-F47E-6C59-F0E1E5BE1306}"/>
                    </a:ext>
                  </a:extLst>
                </p:cNvPr>
                <p:cNvSpPr/>
                <p:nvPr/>
              </p:nvSpPr>
              <p:spPr bwMode="auto">
                <a:xfrm>
                  <a:off x="478582" y="4149080"/>
                  <a:ext cx="4680520" cy="28803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round/>
                  <a:headEnd type="arrow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BE07440-BD9B-1CBA-8514-3C845CF5E4AB}"/>
                  </a:ext>
                </a:extLst>
              </p:cNvPr>
              <p:cNvSpPr/>
              <p:nvPr/>
            </p:nvSpPr>
            <p:spPr bwMode="auto">
              <a:xfrm>
                <a:off x="550590" y="4005064"/>
                <a:ext cx="1368152" cy="14401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round/>
                <a:headEnd type="arrow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2FE1D0F-B3E7-3E0C-AC18-8136B246714F}"/>
                </a:ext>
              </a:extLst>
            </p:cNvPr>
            <p:cNvSpPr txBox="1"/>
            <p:nvPr/>
          </p:nvSpPr>
          <p:spPr>
            <a:xfrm>
              <a:off x="838622" y="3645024"/>
              <a:ext cx="5629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FFFF00"/>
                  </a:solidFill>
                </a:rPr>
                <a:t>5 µm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083992E-8D04-4A5E-7774-D10384084011}"/>
              </a:ext>
            </a:extLst>
          </p:cNvPr>
          <p:cNvSpPr/>
          <p:nvPr/>
        </p:nvSpPr>
        <p:spPr bwMode="auto">
          <a:xfrm>
            <a:off x="2278782" y="2854677"/>
            <a:ext cx="1080120" cy="792088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GB" b="1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386E82A-ACC9-3E3F-8E23-BD9B5AD08EEA}"/>
              </a:ext>
            </a:extLst>
          </p:cNvPr>
          <p:cNvCxnSpPr/>
          <p:nvPr/>
        </p:nvCxnSpPr>
        <p:spPr bwMode="auto">
          <a:xfrm>
            <a:off x="3286894" y="3646765"/>
            <a:ext cx="2952328" cy="504056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7251501-96E9-921F-BEF7-94015364B3F6}"/>
              </a:ext>
            </a:extLst>
          </p:cNvPr>
          <p:cNvSpPr txBox="1"/>
          <p:nvPr/>
        </p:nvSpPr>
        <p:spPr>
          <a:xfrm>
            <a:off x="1990750" y="472514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Secondary particles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8451A34-BB8B-5955-2346-709B14D52087}"/>
              </a:ext>
            </a:extLst>
          </p:cNvPr>
          <p:cNvCxnSpPr>
            <a:cxnSpLocks/>
            <a:stCxn id="26" idx="0"/>
          </p:cNvCxnSpPr>
          <p:nvPr/>
        </p:nvCxnSpPr>
        <p:spPr bwMode="auto">
          <a:xfrm flipH="1" flipV="1">
            <a:off x="1846734" y="2924944"/>
            <a:ext cx="792088" cy="18002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ED1CA6-D7A5-3E1E-BDF7-393C85D910CB}"/>
              </a:ext>
            </a:extLst>
          </p:cNvPr>
          <p:cNvCxnSpPr>
            <a:cxnSpLocks/>
          </p:cNvCxnSpPr>
          <p:nvPr/>
        </p:nvCxnSpPr>
        <p:spPr bwMode="auto">
          <a:xfrm flipV="1">
            <a:off x="2710830" y="3501008"/>
            <a:ext cx="216024" cy="11872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F0F496C-1CE8-8E36-34BF-75079CACE856}"/>
              </a:ext>
            </a:extLst>
          </p:cNvPr>
          <p:cNvCxnSpPr/>
          <p:nvPr/>
        </p:nvCxnSpPr>
        <p:spPr bwMode="auto">
          <a:xfrm flipV="1">
            <a:off x="3358902" y="1126485"/>
            <a:ext cx="2808312" cy="172819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61EDCE44-B6D8-7160-7CD3-74D071763D51}"/>
              </a:ext>
            </a:extLst>
          </p:cNvPr>
          <p:cNvSpPr/>
          <p:nvPr/>
        </p:nvSpPr>
        <p:spPr bwMode="auto">
          <a:xfrm rot="1215556">
            <a:off x="7556524" y="3144748"/>
            <a:ext cx="936104" cy="669882"/>
          </a:xfrm>
          <a:prstGeom prst="ellipse">
            <a:avLst/>
          </a:prstGeom>
          <a:noFill/>
          <a:ln>
            <a:prstDash val="sysDot"/>
            <a:headEnd type="arrow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E0527A8-D100-37B1-F0A9-46BA14071196}"/>
              </a:ext>
            </a:extLst>
          </p:cNvPr>
          <p:cNvSpPr/>
          <p:nvPr/>
        </p:nvSpPr>
        <p:spPr bwMode="auto">
          <a:xfrm rot="1215556">
            <a:off x="7093541" y="2554850"/>
            <a:ext cx="435974" cy="437326"/>
          </a:xfrm>
          <a:prstGeom prst="ellipse">
            <a:avLst/>
          </a:prstGeom>
          <a:noFill/>
          <a:ln>
            <a:prstDash val="sysDot"/>
            <a:headEnd type="arrow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269BC3A-9C6D-89B3-4229-6293E6638BC0}"/>
              </a:ext>
            </a:extLst>
          </p:cNvPr>
          <p:cNvSpPr/>
          <p:nvPr/>
        </p:nvSpPr>
        <p:spPr bwMode="auto">
          <a:xfrm rot="1841341">
            <a:off x="9020324" y="3088419"/>
            <a:ext cx="1133750" cy="768832"/>
          </a:xfrm>
          <a:prstGeom prst="ellipse">
            <a:avLst/>
          </a:prstGeom>
          <a:noFill/>
          <a:ln>
            <a:prstDash val="sysDot"/>
            <a:headEnd type="arrow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2F9C5B-274F-EC01-E163-C90B3CA7A93C}"/>
              </a:ext>
            </a:extLst>
          </p:cNvPr>
          <p:cNvSpPr txBox="1"/>
          <p:nvPr/>
        </p:nvSpPr>
        <p:spPr>
          <a:xfrm>
            <a:off x="11783838" y="6381328"/>
            <a:ext cx="334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6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62A1B4E-76B6-C1F5-1B7F-341EA1F85743}"/>
              </a:ext>
            </a:extLst>
          </p:cNvPr>
          <p:cNvCxnSpPr>
            <a:cxnSpLocks/>
          </p:cNvCxnSpPr>
          <p:nvPr/>
        </p:nvCxnSpPr>
        <p:spPr bwMode="auto">
          <a:xfrm flipV="1">
            <a:off x="5951190" y="1484784"/>
            <a:ext cx="1584176" cy="43204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951DE2F-5462-5B74-1068-0D142531EF8A}"/>
              </a:ext>
            </a:extLst>
          </p:cNvPr>
          <p:cNvSpPr txBox="1"/>
          <p:nvPr/>
        </p:nvSpPr>
        <p:spPr>
          <a:xfrm>
            <a:off x="5447134" y="1916832"/>
            <a:ext cx="694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PVDF</a:t>
            </a:r>
          </a:p>
        </p:txBody>
      </p:sp>
    </p:spTree>
    <p:extLst>
      <p:ext uri="{BB962C8B-B14F-4D97-AF65-F5344CB8AC3E}">
        <p14:creationId xmlns:p14="http://schemas.microsoft.com/office/powerpoint/2010/main" val="1384454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4" name="Group 2193">
            <a:extLst>
              <a:ext uri="{FF2B5EF4-FFF2-40B4-BE49-F238E27FC236}">
                <a16:creationId xmlns:a16="http://schemas.microsoft.com/office/drawing/2014/main" id="{1C0B62CE-B20C-EECE-E1C6-C9E519CCF45A}"/>
              </a:ext>
            </a:extLst>
          </p:cNvPr>
          <p:cNvGrpSpPr/>
          <p:nvPr/>
        </p:nvGrpSpPr>
        <p:grpSpPr>
          <a:xfrm>
            <a:off x="3358902" y="1505504"/>
            <a:ext cx="2736304" cy="1995504"/>
            <a:chOff x="3358902" y="1505504"/>
            <a:chExt cx="2736304" cy="199550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96054F5-2893-FE47-E107-0F506210F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8902" y="1505504"/>
              <a:ext cx="2736304" cy="1948905"/>
            </a:xfrm>
            <a:prstGeom prst="rect">
              <a:avLst/>
            </a:prstGeom>
          </p:spPr>
        </p:pic>
        <p:sp>
          <p:nvSpPr>
            <p:cNvPr id="2183" name="Rectangle 2182">
              <a:extLst>
                <a:ext uri="{FF2B5EF4-FFF2-40B4-BE49-F238E27FC236}">
                  <a16:creationId xmlns:a16="http://schemas.microsoft.com/office/drawing/2014/main" id="{C80E4067-B815-CA7F-3D8E-F6BEB1358309}"/>
                </a:ext>
              </a:extLst>
            </p:cNvPr>
            <p:cNvSpPr/>
            <p:nvPr/>
          </p:nvSpPr>
          <p:spPr bwMode="auto">
            <a:xfrm>
              <a:off x="3358902" y="3284984"/>
              <a:ext cx="2736304" cy="216024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 type="arrow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90" name="Rectangle 2189">
              <a:extLst>
                <a:ext uri="{FF2B5EF4-FFF2-40B4-BE49-F238E27FC236}">
                  <a16:creationId xmlns:a16="http://schemas.microsoft.com/office/drawing/2014/main" id="{553EF9D7-056B-2521-9645-CD5AD8FD36FA}"/>
                </a:ext>
              </a:extLst>
            </p:cNvPr>
            <p:cNvSpPr/>
            <p:nvPr/>
          </p:nvSpPr>
          <p:spPr bwMode="auto">
            <a:xfrm>
              <a:off x="3430910" y="3212976"/>
              <a:ext cx="864096" cy="72008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 type="arrow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91" name="TextBox 2190">
              <a:extLst>
                <a:ext uri="{FF2B5EF4-FFF2-40B4-BE49-F238E27FC236}">
                  <a16:creationId xmlns:a16="http://schemas.microsoft.com/office/drawing/2014/main" id="{3E5FFB36-0E12-C073-3758-42526BA9857C}"/>
                </a:ext>
              </a:extLst>
            </p:cNvPr>
            <p:cNvSpPr txBox="1"/>
            <p:nvPr/>
          </p:nvSpPr>
          <p:spPr>
            <a:xfrm>
              <a:off x="3430910" y="2852936"/>
              <a:ext cx="5629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FFFF00"/>
                  </a:solidFill>
                </a:rPr>
                <a:t>3 µm</a:t>
              </a:r>
            </a:p>
          </p:txBody>
        </p:sp>
      </p:grpSp>
      <p:grpSp>
        <p:nvGrpSpPr>
          <p:cNvPr id="2192" name="Group 2191">
            <a:extLst>
              <a:ext uri="{FF2B5EF4-FFF2-40B4-BE49-F238E27FC236}">
                <a16:creationId xmlns:a16="http://schemas.microsoft.com/office/drawing/2014/main" id="{48F91CAA-E3AA-6330-4829-AF9CC8A3ED76}"/>
              </a:ext>
            </a:extLst>
          </p:cNvPr>
          <p:cNvGrpSpPr/>
          <p:nvPr/>
        </p:nvGrpSpPr>
        <p:grpSpPr>
          <a:xfrm>
            <a:off x="550590" y="1484784"/>
            <a:ext cx="2808312" cy="2032878"/>
            <a:chOff x="550590" y="1468130"/>
            <a:chExt cx="2808312" cy="2032878"/>
          </a:xfrm>
        </p:grpSpPr>
        <p:pic>
          <p:nvPicPr>
            <p:cNvPr id="22" name="Picture 21" descr="A close-up of a grey object&#10;&#10;Description automatically generated">
              <a:extLst>
                <a:ext uri="{FF2B5EF4-FFF2-40B4-BE49-F238E27FC236}">
                  <a16:creationId xmlns:a16="http://schemas.microsoft.com/office/drawing/2014/main" id="{697E3D7F-BC90-102B-5E67-0D270D4C6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590" y="1468130"/>
              <a:ext cx="2753105" cy="1960870"/>
            </a:xfrm>
            <a:prstGeom prst="rect">
              <a:avLst/>
            </a:prstGeom>
          </p:spPr>
        </p:pic>
        <p:sp>
          <p:nvSpPr>
            <p:cNvPr id="2182" name="Rectangle 2181">
              <a:extLst>
                <a:ext uri="{FF2B5EF4-FFF2-40B4-BE49-F238E27FC236}">
                  <a16:creationId xmlns:a16="http://schemas.microsoft.com/office/drawing/2014/main" id="{938E3D07-A606-32AF-9654-14F5DE0016BA}"/>
                </a:ext>
              </a:extLst>
            </p:cNvPr>
            <p:cNvSpPr/>
            <p:nvPr/>
          </p:nvSpPr>
          <p:spPr bwMode="auto">
            <a:xfrm>
              <a:off x="550590" y="3284984"/>
              <a:ext cx="2808312" cy="216024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 type="arrow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88" name="Rectangle 2187">
              <a:extLst>
                <a:ext uri="{FF2B5EF4-FFF2-40B4-BE49-F238E27FC236}">
                  <a16:creationId xmlns:a16="http://schemas.microsoft.com/office/drawing/2014/main" id="{196D2C0D-9238-E3DF-15B3-B92BF81D352C}"/>
                </a:ext>
              </a:extLst>
            </p:cNvPr>
            <p:cNvSpPr/>
            <p:nvPr/>
          </p:nvSpPr>
          <p:spPr bwMode="auto">
            <a:xfrm>
              <a:off x="622598" y="3212976"/>
              <a:ext cx="792088" cy="72008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 type="arrow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89" name="TextBox 2188">
              <a:extLst>
                <a:ext uri="{FF2B5EF4-FFF2-40B4-BE49-F238E27FC236}">
                  <a16:creationId xmlns:a16="http://schemas.microsoft.com/office/drawing/2014/main" id="{08790BBA-C028-9711-A921-264C8F7E4E97}"/>
                </a:ext>
              </a:extLst>
            </p:cNvPr>
            <p:cNvSpPr txBox="1"/>
            <p:nvPr/>
          </p:nvSpPr>
          <p:spPr>
            <a:xfrm>
              <a:off x="622598" y="2852936"/>
              <a:ext cx="5629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FFFF00"/>
                  </a:solidFill>
                </a:rPr>
                <a:t>3 µm</a:t>
              </a:r>
            </a:p>
          </p:txBody>
        </p:sp>
      </p:grp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765379-12CA-47E3-96EE-7D103393B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558" y="764704"/>
            <a:ext cx="11838822" cy="4824536"/>
          </a:xfrm>
        </p:spPr>
        <p:txBody>
          <a:bodyPr/>
          <a:lstStyle/>
          <a:p>
            <a:r>
              <a:rPr lang="de-DE" sz="1800" dirty="0"/>
              <a:t>Surface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aged</a:t>
            </a:r>
            <a:r>
              <a:rPr lang="de-DE" sz="1800" dirty="0"/>
              <a:t> </a:t>
            </a:r>
            <a:r>
              <a:rPr lang="de-DE" sz="1800" dirty="0" err="1"/>
              <a:t>cathode</a:t>
            </a:r>
            <a:r>
              <a:rPr lang="de-DE" sz="1800" dirty="0"/>
              <a:t> NMC</a:t>
            </a:r>
            <a:r>
              <a:rPr lang="de-DE" sz="1800" baseline="-25000" dirty="0"/>
              <a:t>811 </a:t>
            </a:r>
            <a:r>
              <a:rPr lang="de-DE" sz="1800" dirty="0" err="1"/>
              <a:t>electrode</a:t>
            </a:r>
            <a:r>
              <a:rPr lang="de-DE" sz="1800" dirty="0"/>
              <a:t> </a:t>
            </a:r>
          </a:p>
          <a:p>
            <a:endParaRPr lang="de-DE" sz="14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E94817C-AF94-454B-8DA0-DCF2D15B5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590" y="260648"/>
            <a:ext cx="11101833" cy="357896"/>
          </a:xfrm>
        </p:spPr>
        <p:txBody>
          <a:bodyPr/>
          <a:lstStyle/>
          <a:p>
            <a:r>
              <a:rPr lang="de-DE" b="1" dirty="0"/>
              <a:t>SEM-FIB </a:t>
            </a: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b="1" dirty="0"/>
              <a:t> </a:t>
            </a:r>
            <a:r>
              <a:rPr lang="de-DE" b="1" dirty="0" err="1"/>
              <a:t>age</a:t>
            </a:r>
            <a:r>
              <a:rPr lang="de-DE" dirty="0" err="1"/>
              <a:t>d</a:t>
            </a:r>
            <a:r>
              <a:rPr lang="de-DE" dirty="0"/>
              <a:t> </a:t>
            </a:r>
            <a:r>
              <a:rPr lang="de-DE" b="1" dirty="0"/>
              <a:t>NMC</a:t>
            </a:r>
            <a:r>
              <a:rPr lang="de-DE" b="1" i="1" dirty="0"/>
              <a:t> </a:t>
            </a:r>
            <a:r>
              <a:rPr lang="de-DE" b="1" i="1" baseline="-25000" dirty="0"/>
              <a:t>811 </a:t>
            </a:r>
            <a:r>
              <a:rPr lang="de-DE" b="1" i="1" dirty="0" err="1"/>
              <a:t>cathode</a:t>
            </a:r>
            <a:r>
              <a:rPr lang="de-DE" b="1" i="1" dirty="0"/>
              <a:t> </a:t>
            </a:r>
            <a:br>
              <a:rPr lang="x-none" dirty="0"/>
            </a:br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AE2876-BE45-8446-F2DB-91E162175B7D}"/>
              </a:ext>
            </a:extLst>
          </p:cNvPr>
          <p:cNvSpPr txBox="1"/>
          <p:nvPr/>
        </p:nvSpPr>
        <p:spPr>
          <a:xfrm>
            <a:off x="1414686" y="112474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Without AlF</a:t>
            </a:r>
            <a:r>
              <a:rPr lang="en-GB" baseline="-25000" dirty="0"/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ADABE8-82A1-34C0-8E25-589D5B0B585D}"/>
              </a:ext>
            </a:extLst>
          </p:cNvPr>
          <p:cNvSpPr txBox="1"/>
          <p:nvPr/>
        </p:nvSpPr>
        <p:spPr>
          <a:xfrm>
            <a:off x="4367014" y="112474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With AlF</a:t>
            </a:r>
            <a:r>
              <a:rPr lang="en-GB" baseline="-25000" dirty="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D620AF-1971-0231-92BF-4F3D5320E859}"/>
              </a:ext>
            </a:extLst>
          </p:cNvPr>
          <p:cNvSpPr txBox="1"/>
          <p:nvPr/>
        </p:nvSpPr>
        <p:spPr>
          <a:xfrm>
            <a:off x="3142878" y="119675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25 °C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E48FE8-99EE-8736-9EEC-45A9ECD597EB}"/>
              </a:ext>
            </a:extLst>
          </p:cNvPr>
          <p:cNvSpPr txBox="1"/>
          <p:nvPr/>
        </p:nvSpPr>
        <p:spPr>
          <a:xfrm>
            <a:off x="8975526" y="112474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50 °C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BFEE5A3-1D5A-6839-7D6A-ABF6A012736B}"/>
              </a:ext>
            </a:extLst>
          </p:cNvPr>
          <p:cNvSpPr/>
          <p:nvPr/>
        </p:nvSpPr>
        <p:spPr bwMode="auto">
          <a:xfrm>
            <a:off x="478582" y="5589240"/>
            <a:ext cx="720080" cy="216024"/>
          </a:xfrm>
          <a:prstGeom prst="rightArrow">
            <a:avLst/>
          </a:prstGeom>
          <a:noFill/>
          <a:ln w="9525">
            <a:solidFill>
              <a:schemeClr val="tx2"/>
            </a:solidFill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10EFB4-C9E4-E05D-B44A-05C55D517C16}"/>
              </a:ext>
            </a:extLst>
          </p:cNvPr>
          <p:cNvSpPr txBox="1"/>
          <p:nvPr/>
        </p:nvSpPr>
        <p:spPr>
          <a:xfrm>
            <a:off x="1198662" y="5517232"/>
            <a:ext cx="7841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dirty="0"/>
              <a:t>Thicker CEI layer  cover the active material  due to degradation of electrolyte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9C8CD8-5DB9-99DB-12FA-EF1BA3DCB2E7}"/>
              </a:ext>
            </a:extLst>
          </p:cNvPr>
          <p:cNvSpPr txBox="1"/>
          <p:nvPr/>
        </p:nvSpPr>
        <p:spPr>
          <a:xfrm>
            <a:off x="11783838" y="6381328"/>
            <a:ext cx="334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E2C2AFB-9370-0E2F-2067-811ED9B71B2F}"/>
              </a:ext>
            </a:extLst>
          </p:cNvPr>
          <p:cNvSpPr txBox="1"/>
          <p:nvPr/>
        </p:nvSpPr>
        <p:spPr>
          <a:xfrm>
            <a:off x="7247334" y="112474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Without AlF</a:t>
            </a:r>
            <a:r>
              <a:rPr lang="en-GB" baseline="-25000" dirty="0"/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680768-A4BA-5F77-7A09-C67A3EEF8807}"/>
              </a:ext>
            </a:extLst>
          </p:cNvPr>
          <p:cNvSpPr txBox="1"/>
          <p:nvPr/>
        </p:nvSpPr>
        <p:spPr>
          <a:xfrm>
            <a:off x="9911630" y="112474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With AlF</a:t>
            </a:r>
            <a:r>
              <a:rPr lang="en-GB" baseline="-25000" dirty="0"/>
              <a:t>3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29654B5-A869-6D3D-D106-BE492416B304}"/>
              </a:ext>
            </a:extLst>
          </p:cNvPr>
          <p:cNvSpPr/>
          <p:nvPr/>
        </p:nvSpPr>
        <p:spPr bwMode="auto">
          <a:xfrm>
            <a:off x="694606" y="1628800"/>
            <a:ext cx="1080120" cy="792088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GB" b="1" dirty="0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DF674DE-3E9D-4EB2-29DA-020A0A131B79}"/>
              </a:ext>
            </a:extLst>
          </p:cNvPr>
          <p:cNvCxnSpPr/>
          <p:nvPr/>
        </p:nvCxnSpPr>
        <p:spPr bwMode="auto">
          <a:xfrm>
            <a:off x="1774726" y="2420888"/>
            <a:ext cx="1440160" cy="108012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FCF53E6-FE88-8618-C7DA-C7CA364F34C0}"/>
              </a:ext>
            </a:extLst>
          </p:cNvPr>
          <p:cNvCxnSpPr/>
          <p:nvPr/>
        </p:nvCxnSpPr>
        <p:spPr bwMode="auto">
          <a:xfrm flipH="1">
            <a:off x="550590" y="2420888"/>
            <a:ext cx="144016" cy="108012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B5D3632C-8728-ED85-DA9C-7B29BD6D9B07}"/>
              </a:ext>
            </a:extLst>
          </p:cNvPr>
          <p:cNvSpPr/>
          <p:nvPr/>
        </p:nvSpPr>
        <p:spPr bwMode="auto">
          <a:xfrm>
            <a:off x="4222998" y="2060848"/>
            <a:ext cx="1080120" cy="792088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GB" b="1" dirty="0"/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1188AAB-E733-FE7F-1AB0-38445B596F76}"/>
              </a:ext>
            </a:extLst>
          </p:cNvPr>
          <p:cNvCxnSpPr/>
          <p:nvPr/>
        </p:nvCxnSpPr>
        <p:spPr bwMode="auto">
          <a:xfrm>
            <a:off x="5303118" y="2852936"/>
            <a:ext cx="792088" cy="72008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4C10B93-18BD-1336-16E3-0390704E2AE7}"/>
              </a:ext>
            </a:extLst>
          </p:cNvPr>
          <p:cNvCxnSpPr/>
          <p:nvPr/>
        </p:nvCxnSpPr>
        <p:spPr bwMode="auto">
          <a:xfrm flipH="1">
            <a:off x="3430910" y="2852936"/>
            <a:ext cx="792088" cy="64807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201" name="Group 2200">
            <a:extLst>
              <a:ext uri="{FF2B5EF4-FFF2-40B4-BE49-F238E27FC236}">
                <a16:creationId xmlns:a16="http://schemas.microsoft.com/office/drawing/2014/main" id="{01615984-C54E-617D-772C-5EAC424E3266}"/>
              </a:ext>
            </a:extLst>
          </p:cNvPr>
          <p:cNvGrpSpPr/>
          <p:nvPr/>
        </p:nvGrpSpPr>
        <p:grpSpPr>
          <a:xfrm>
            <a:off x="478582" y="3501008"/>
            <a:ext cx="2808312" cy="1944216"/>
            <a:chOff x="478582" y="3501008"/>
            <a:chExt cx="2808312" cy="1944216"/>
          </a:xfrm>
        </p:grpSpPr>
        <p:pic>
          <p:nvPicPr>
            <p:cNvPr id="24" name="Picture 23" descr="A close-up of a microscope&#10;&#10;Description automatically generated">
              <a:extLst>
                <a:ext uri="{FF2B5EF4-FFF2-40B4-BE49-F238E27FC236}">
                  <a16:creationId xmlns:a16="http://schemas.microsoft.com/office/drawing/2014/main" id="{76BF7814-F210-8DBF-C1FF-4608F6EA4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590" y="3501008"/>
              <a:ext cx="2729721" cy="1944216"/>
            </a:xfrm>
            <a:prstGeom prst="rect">
              <a:avLst/>
            </a:prstGeom>
          </p:spPr>
        </p:pic>
        <p:sp>
          <p:nvSpPr>
            <p:cNvPr id="2184" name="Rectangle 2183">
              <a:extLst>
                <a:ext uri="{FF2B5EF4-FFF2-40B4-BE49-F238E27FC236}">
                  <a16:creationId xmlns:a16="http://schemas.microsoft.com/office/drawing/2014/main" id="{3B8EAACD-94BD-CF5D-D20F-A7DA1FC1D436}"/>
                </a:ext>
              </a:extLst>
            </p:cNvPr>
            <p:cNvSpPr/>
            <p:nvPr/>
          </p:nvSpPr>
          <p:spPr bwMode="auto">
            <a:xfrm>
              <a:off x="478582" y="5301208"/>
              <a:ext cx="2808312" cy="144016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 type="arrow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97" name="Rectangle 2196">
              <a:extLst>
                <a:ext uri="{FF2B5EF4-FFF2-40B4-BE49-F238E27FC236}">
                  <a16:creationId xmlns:a16="http://schemas.microsoft.com/office/drawing/2014/main" id="{9680AA46-82D9-4B4F-4A02-B5A9B14838E2}"/>
                </a:ext>
              </a:extLst>
            </p:cNvPr>
            <p:cNvSpPr/>
            <p:nvPr/>
          </p:nvSpPr>
          <p:spPr bwMode="auto">
            <a:xfrm>
              <a:off x="622598" y="5229200"/>
              <a:ext cx="792088" cy="72008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 type="arrow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98" name="TextBox 2197">
              <a:extLst>
                <a:ext uri="{FF2B5EF4-FFF2-40B4-BE49-F238E27FC236}">
                  <a16:creationId xmlns:a16="http://schemas.microsoft.com/office/drawing/2014/main" id="{9ED17DE1-76E2-09CF-5A1D-9B80C9426FC6}"/>
                </a:ext>
              </a:extLst>
            </p:cNvPr>
            <p:cNvSpPr txBox="1"/>
            <p:nvPr/>
          </p:nvSpPr>
          <p:spPr>
            <a:xfrm>
              <a:off x="622598" y="4869160"/>
              <a:ext cx="5629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FFFF00"/>
                  </a:solidFill>
                </a:rPr>
                <a:t>1 µm</a:t>
              </a:r>
            </a:p>
          </p:txBody>
        </p: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E01D6C7-94C2-3612-8100-99540ED3F21B}"/>
              </a:ext>
            </a:extLst>
          </p:cNvPr>
          <p:cNvCxnSpPr/>
          <p:nvPr/>
        </p:nvCxnSpPr>
        <p:spPr bwMode="auto">
          <a:xfrm>
            <a:off x="1054646" y="4653136"/>
            <a:ext cx="144016" cy="43204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73BD8E1-BBE8-A327-0C86-043DA6E7A015}"/>
              </a:ext>
            </a:extLst>
          </p:cNvPr>
          <p:cNvCxnSpPr/>
          <p:nvPr/>
        </p:nvCxnSpPr>
        <p:spPr bwMode="auto">
          <a:xfrm>
            <a:off x="1054646" y="4293096"/>
            <a:ext cx="1152128" cy="43204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C7CC3A4-F87D-308A-C783-3BFABD3100A0}"/>
              </a:ext>
            </a:extLst>
          </p:cNvPr>
          <p:cNvCxnSpPr/>
          <p:nvPr/>
        </p:nvCxnSpPr>
        <p:spPr bwMode="auto">
          <a:xfrm>
            <a:off x="1054646" y="4077072"/>
            <a:ext cx="864096" cy="7200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F96F33B-4D14-1FCC-D8D2-6E95B227067A}"/>
              </a:ext>
            </a:extLst>
          </p:cNvPr>
          <p:cNvSpPr txBox="1"/>
          <p:nvPr/>
        </p:nvSpPr>
        <p:spPr>
          <a:xfrm>
            <a:off x="118542" y="4005064"/>
            <a:ext cx="1008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Primary particle </a:t>
            </a:r>
          </a:p>
        </p:txBody>
      </p:sp>
      <p:grpSp>
        <p:nvGrpSpPr>
          <p:cNvPr id="2204" name="Group 2203">
            <a:extLst>
              <a:ext uri="{FF2B5EF4-FFF2-40B4-BE49-F238E27FC236}">
                <a16:creationId xmlns:a16="http://schemas.microsoft.com/office/drawing/2014/main" id="{8EAB2289-B718-553A-7C64-825F3991507F}"/>
              </a:ext>
            </a:extLst>
          </p:cNvPr>
          <p:cNvGrpSpPr/>
          <p:nvPr/>
        </p:nvGrpSpPr>
        <p:grpSpPr>
          <a:xfrm>
            <a:off x="3358902" y="3501008"/>
            <a:ext cx="2736304" cy="2016224"/>
            <a:chOff x="3358902" y="3501008"/>
            <a:chExt cx="2736304" cy="201622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07A1AEB-F522-A4EB-3060-863F8919B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58902" y="3501008"/>
              <a:ext cx="2736304" cy="1948904"/>
            </a:xfrm>
            <a:prstGeom prst="rect">
              <a:avLst/>
            </a:prstGeom>
          </p:spPr>
        </p:pic>
        <p:sp>
          <p:nvSpPr>
            <p:cNvPr id="2185" name="Rectangle 2184">
              <a:extLst>
                <a:ext uri="{FF2B5EF4-FFF2-40B4-BE49-F238E27FC236}">
                  <a16:creationId xmlns:a16="http://schemas.microsoft.com/office/drawing/2014/main" id="{2E4FA714-F33F-AE17-14DA-AB92002140EF}"/>
                </a:ext>
              </a:extLst>
            </p:cNvPr>
            <p:cNvSpPr/>
            <p:nvPr/>
          </p:nvSpPr>
          <p:spPr bwMode="auto">
            <a:xfrm>
              <a:off x="3358902" y="5301208"/>
              <a:ext cx="2736304" cy="216024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 type="arrow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02" name="Rectangle 2201">
              <a:extLst>
                <a:ext uri="{FF2B5EF4-FFF2-40B4-BE49-F238E27FC236}">
                  <a16:creationId xmlns:a16="http://schemas.microsoft.com/office/drawing/2014/main" id="{D3DBCD40-FED9-54C8-EC1A-045CADF96FE5}"/>
                </a:ext>
              </a:extLst>
            </p:cNvPr>
            <p:cNvSpPr/>
            <p:nvPr/>
          </p:nvSpPr>
          <p:spPr bwMode="auto">
            <a:xfrm>
              <a:off x="3430910" y="5229200"/>
              <a:ext cx="792088" cy="72008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 type="arrow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03" name="TextBox 2202">
              <a:extLst>
                <a:ext uri="{FF2B5EF4-FFF2-40B4-BE49-F238E27FC236}">
                  <a16:creationId xmlns:a16="http://schemas.microsoft.com/office/drawing/2014/main" id="{6507BDEB-F88D-EEC6-6EEF-B5E1FC0A66EF}"/>
                </a:ext>
              </a:extLst>
            </p:cNvPr>
            <p:cNvSpPr txBox="1"/>
            <p:nvPr/>
          </p:nvSpPr>
          <p:spPr>
            <a:xfrm>
              <a:off x="3430910" y="4869160"/>
              <a:ext cx="5629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FFFF00"/>
                  </a:solidFill>
                </a:rPr>
                <a:t>1 µm</a:t>
              </a:r>
            </a:p>
          </p:txBody>
        </p:sp>
      </p:grpSp>
      <p:grpSp>
        <p:nvGrpSpPr>
          <p:cNvPr id="2209" name="Group 2208">
            <a:extLst>
              <a:ext uri="{FF2B5EF4-FFF2-40B4-BE49-F238E27FC236}">
                <a16:creationId xmlns:a16="http://schemas.microsoft.com/office/drawing/2014/main" id="{C4CCE7C4-0E36-C513-E65F-A76714ED7420}"/>
              </a:ext>
            </a:extLst>
          </p:cNvPr>
          <p:cNvGrpSpPr/>
          <p:nvPr/>
        </p:nvGrpSpPr>
        <p:grpSpPr>
          <a:xfrm>
            <a:off x="6311230" y="3501008"/>
            <a:ext cx="2808312" cy="2016224"/>
            <a:chOff x="6311230" y="3501008"/>
            <a:chExt cx="2808312" cy="2016224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AB8A3F1-4963-8DEC-4F18-7300E7BB1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83238" y="3501008"/>
              <a:ext cx="2736304" cy="1948904"/>
            </a:xfrm>
            <a:prstGeom prst="rect">
              <a:avLst/>
            </a:prstGeom>
          </p:spPr>
        </p:pic>
        <p:sp>
          <p:nvSpPr>
            <p:cNvPr id="2186" name="Rectangle 2185">
              <a:extLst>
                <a:ext uri="{FF2B5EF4-FFF2-40B4-BE49-F238E27FC236}">
                  <a16:creationId xmlns:a16="http://schemas.microsoft.com/office/drawing/2014/main" id="{D19F45E5-4891-E5A4-6735-FB2131D28FEC}"/>
                </a:ext>
              </a:extLst>
            </p:cNvPr>
            <p:cNvSpPr/>
            <p:nvPr/>
          </p:nvSpPr>
          <p:spPr bwMode="auto">
            <a:xfrm>
              <a:off x="6311230" y="5301208"/>
              <a:ext cx="2808312" cy="216024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 type="arrow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07" name="TextBox 2206">
              <a:extLst>
                <a:ext uri="{FF2B5EF4-FFF2-40B4-BE49-F238E27FC236}">
                  <a16:creationId xmlns:a16="http://schemas.microsoft.com/office/drawing/2014/main" id="{98A33A21-EB01-A32B-2F60-2EE232FCF1F3}"/>
                </a:ext>
              </a:extLst>
            </p:cNvPr>
            <p:cNvSpPr txBox="1"/>
            <p:nvPr/>
          </p:nvSpPr>
          <p:spPr>
            <a:xfrm>
              <a:off x="6455246" y="4869160"/>
              <a:ext cx="5629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FFFF00"/>
                  </a:solidFill>
                </a:rPr>
                <a:t>1 µm</a:t>
              </a:r>
            </a:p>
          </p:txBody>
        </p:sp>
        <p:sp>
          <p:nvSpPr>
            <p:cNvPr id="2208" name="Rectangle 2207">
              <a:extLst>
                <a:ext uri="{FF2B5EF4-FFF2-40B4-BE49-F238E27FC236}">
                  <a16:creationId xmlns:a16="http://schemas.microsoft.com/office/drawing/2014/main" id="{1DA47532-77A4-07D1-36E4-9AB6C3702319}"/>
                </a:ext>
              </a:extLst>
            </p:cNvPr>
            <p:cNvSpPr/>
            <p:nvPr/>
          </p:nvSpPr>
          <p:spPr bwMode="auto">
            <a:xfrm>
              <a:off x="6455246" y="5229200"/>
              <a:ext cx="648072" cy="72008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 type="arrow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218" name="Group 2217">
            <a:extLst>
              <a:ext uri="{FF2B5EF4-FFF2-40B4-BE49-F238E27FC236}">
                <a16:creationId xmlns:a16="http://schemas.microsoft.com/office/drawing/2014/main" id="{AB5BF1EA-B20E-9762-3444-6C16BF0F55A1}"/>
              </a:ext>
            </a:extLst>
          </p:cNvPr>
          <p:cNvGrpSpPr/>
          <p:nvPr/>
        </p:nvGrpSpPr>
        <p:grpSpPr>
          <a:xfrm>
            <a:off x="9191550" y="3451860"/>
            <a:ext cx="2808312" cy="2065372"/>
            <a:chOff x="9191550" y="3451860"/>
            <a:chExt cx="2808312" cy="206537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7EC6556-AC4E-256A-AA76-403D367B2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91550" y="3451860"/>
              <a:ext cx="2758814" cy="1964936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514AE96-B26C-E037-0E7B-7E86FFF08FA6}"/>
                </a:ext>
              </a:extLst>
            </p:cNvPr>
            <p:cNvSpPr txBox="1"/>
            <p:nvPr/>
          </p:nvSpPr>
          <p:spPr>
            <a:xfrm>
              <a:off x="9767614" y="4005064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Film</a:t>
              </a:r>
              <a:r>
                <a:rPr lang="en-GB" dirty="0"/>
                <a:t> </a:t>
              </a:r>
            </a:p>
          </p:txBody>
        </p:sp>
        <p:sp>
          <p:nvSpPr>
            <p:cNvPr id="2187" name="Rectangle 2186">
              <a:extLst>
                <a:ext uri="{FF2B5EF4-FFF2-40B4-BE49-F238E27FC236}">
                  <a16:creationId xmlns:a16="http://schemas.microsoft.com/office/drawing/2014/main" id="{B9AD1715-2406-C983-C4CC-EB9597464983}"/>
                </a:ext>
              </a:extLst>
            </p:cNvPr>
            <p:cNvSpPr/>
            <p:nvPr/>
          </p:nvSpPr>
          <p:spPr bwMode="auto">
            <a:xfrm>
              <a:off x="9191550" y="5301208"/>
              <a:ext cx="2808312" cy="216024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 type="arrow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10" name="Rectangle 2209">
              <a:extLst>
                <a:ext uri="{FF2B5EF4-FFF2-40B4-BE49-F238E27FC236}">
                  <a16:creationId xmlns:a16="http://schemas.microsoft.com/office/drawing/2014/main" id="{A2786596-3C6F-87EF-D021-B727F691025A}"/>
                </a:ext>
              </a:extLst>
            </p:cNvPr>
            <p:cNvSpPr/>
            <p:nvPr/>
          </p:nvSpPr>
          <p:spPr bwMode="auto">
            <a:xfrm>
              <a:off x="9263558" y="5229200"/>
              <a:ext cx="792088" cy="72008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 type="arrow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11" name="TextBox 2210">
              <a:extLst>
                <a:ext uri="{FF2B5EF4-FFF2-40B4-BE49-F238E27FC236}">
                  <a16:creationId xmlns:a16="http://schemas.microsoft.com/office/drawing/2014/main" id="{28D68E25-DA32-6DEC-068E-A54171A88063}"/>
                </a:ext>
              </a:extLst>
            </p:cNvPr>
            <p:cNvSpPr txBox="1"/>
            <p:nvPr/>
          </p:nvSpPr>
          <p:spPr>
            <a:xfrm>
              <a:off x="9297466" y="4899640"/>
              <a:ext cx="5629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FFFF00"/>
                  </a:solidFill>
                </a:rPr>
                <a:t>1 µm</a:t>
              </a:r>
            </a:p>
          </p:txBody>
        </p:sp>
      </p:grpSp>
      <p:grpSp>
        <p:nvGrpSpPr>
          <p:cNvPr id="2214" name="Group 2213">
            <a:extLst>
              <a:ext uri="{FF2B5EF4-FFF2-40B4-BE49-F238E27FC236}">
                <a16:creationId xmlns:a16="http://schemas.microsoft.com/office/drawing/2014/main" id="{68A6E9DF-D0D8-4B4A-06DC-EC6234CB3880}"/>
              </a:ext>
            </a:extLst>
          </p:cNvPr>
          <p:cNvGrpSpPr/>
          <p:nvPr/>
        </p:nvGrpSpPr>
        <p:grpSpPr>
          <a:xfrm>
            <a:off x="6383238" y="1484784"/>
            <a:ext cx="2736304" cy="2016224"/>
            <a:chOff x="6383238" y="1484784"/>
            <a:chExt cx="2736304" cy="2016224"/>
          </a:xfrm>
        </p:grpSpPr>
        <p:pic>
          <p:nvPicPr>
            <p:cNvPr id="32" name="Picture 31" descr="A close-up of a rock&#10;&#10;Description automatically generated">
              <a:extLst>
                <a:ext uri="{FF2B5EF4-FFF2-40B4-BE49-F238E27FC236}">
                  <a16:creationId xmlns:a16="http://schemas.microsoft.com/office/drawing/2014/main" id="{88ED1AF0-30E7-A1C5-8622-1666DB720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3238" y="1484784"/>
              <a:ext cx="2736304" cy="1948904"/>
            </a:xfrm>
            <a:prstGeom prst="rect">
              <a:avLst/>
            </a:prstGeom>
          </p:spPr>
        </p:pic>
        <p:sp>
          <p:nvSpPr>
            <p:cNvPr id="2195" name="Rectangle 2194">
              <a:extLst>
                <a:ext uri="{FF2B5EF4-FFF2-40B4-BE49-F238E27FC236}">
                  <a16:creationId xmlns:a16="http://schemas.microsoft.com/office/drawing/2014/main" id="{1090228F-B1D6-5D4B-1BE6-1C0D21308F71}"/>
                </a:ext>
              </a:extLst>
            </p:cNvPr>
            <p:cNvSpPr/>
            <p:nvPr/>
          </p:nvSpPr>
          <p:spPr bwMode="auto">
            <a:xfrm>
              <a:off x="6383238" y="3284984"/>
              <a:ext cx="2736304" cy="216024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 type="arrow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12" name="Rectangle 2211">
              <a:extLst>
                <a:ext uri="{FF2B5EF4-FFF2-40B4-BE49-F238E27FC236}">
                  <a16:creationId xmlns:a16="http://schemas.microsoft.com/office/drawing/2014/main" id="{1B820D3B-77CE-AF55-68AD-388B7277A28E}"/>
                </a:ext>
              </a:extLst>
            </p:cNvPr>
            <p:cNvSpPr/>
            <p:nvPr/>
          </p:nvSpPr>
          <p:spPr bwMode="auto">
            <a:xfrm>
              <a:off x="6455246" y="3212976"/>
              <a:ext cx="576064" cy="72008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 type="arrow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13" name="TextBox 2212">
              <a:extLst>
                <a:ext uri="{FF2B5EF4-FFF2-40B4-BE49-F238E27FC236}">
                  <a16:creationId xmlns:a16="http://schemas.microsoft.com/office/drawing/2014/main" id="{110693C9-89FC-2B82-33C4-544457B89CAC}"/>
                </a:ext>
              </a:extLst>
            </p:cNvPr>
            <p:cNvSpPr txBox="1"/>
            <p:nvPr/>
          </p:nvSpPr>
          <p:spPr>
            <a:xfrm>
              <a:off x="6455246" y="2852936"/>
              <a:ext cx="5629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FFFF00"/>
                  </a:solidFill>
                </a:rPr>
                <a:t>3 µm</a:t>
              </a:r>
            </a:p>
          </p:txBody>
        </p:sp>
      </p:grpSp>
      <p:grpSp>
        <p:nvGrpSpPr>
          <p:cNvPr id="2217" name="Group 2216">
            <a:extLst>
              <a:ext uri="{FF2B5EF4-FFF2-40B4-BE49-F238E27FC236}">
                <a16:creationId xmlns:a16="http://schemas.microsoft.com/office/drawing/2014/main" id="{78AD9A43-AEF2-82AD-61E4-7CB5B7FE8B35}"/>
              </a:ext>
            </a:extLst>
          </p:cNvPr>
          <p:cNvGrpSpPr/>
          <p:nvPr/>
        </p:nvGrpSpPr>
        <p:grpSpPr>
          <a:xfrm>
            <a:off x="9191550" y="1484784"/>
            <a:ext cx="2808312" cy="1992778"/>
            <a:chOff x="9156381" y="1484784"/>
            <a:chExt cx="2808312" cy="1992778"/>
          </a:xfrm>
        </p:grpSpPr>
        <p:pic>
          <p:nvPicPr>
            <p:cNvPr id="20" name="Picture 19" descr="A close-up of a cell&#10;&#10;Description automatically generated">
              <a:extLst>
                <a:ext uri="{FF2B5EF4-FFF2-40B4-BE49-F238E27FC236}">
                  <a16:creationId xmlns:a16="http://schemas.microsoft.com/office/drawing/2014/main" id="{A69F9198-79DF-BEE7-2B23-A2A2094D7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1550" y="1484784"/>
              <a:ext cx="2736304" cy="1948903"/>
            </a:xfrm>
            <a:prstGeom prst="rect">
              <a:avLst/>
            </a:prstGeom>
          </p:spPr>
        </p:pic>
        <p:sp>
          <p:nvSpPr>
            <p:cNvPr id="2196" name="Rectangle 2195">
              <a:extLst>
                <a:ext uri="{FF2B5EF4-FFF2-40B4-BE49-F238E27FC236}">
                  <a16:creationId xmlns:a16="http://schemas.microsoft.com/office/drawing/2014/main" id="{3E7DD81B-38C3-8193-7D7D-55FBBA727DCC}"/>
                </a:ext>
              </a:extLst>
            </p:cNvPr>
            <p:cNvSpPr/>
            <p:nvPr/>
          </p:nvSpPr>
          <p:spPr bwMode="auto">
            <a:xfrm>
              <a:off x="9156381" y="3261538"/>
              <a:ext cx="2808312" cy="216024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 type="arrow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15" name="Rectangle 2214">
              <a:extLst>
                <a:ext uri="{FF2B5EF4-FFF2-40B4-BE49-F238E27FC236}">
                  <a16:creationId xmlns:a16="http://schemas.microsoft.com/office/drawing/2014/main" id="{4FA50279-4975-1FD2-0E89-4886A5B1D358}"/>
                </a:ext>
              </a:extLst>
            </p:cNvPr>
            <p:cNvSpPr/>
            <p:nvPr/>
          </p:nvSpPr>
          <p:spPr bwMode="auto">
            <a:xfrm>
              <a:off x="9263558" y="3212976"/>
              <a:ext cx="576064" cy="72008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 type="arrow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16" name="TextBox 2215">
              <a:extLst>
                <a:ext uri="{FF2B5EF4-FFF2-40B4-BE49-F238E27FC236}">
                  <a16:creationId xmlns:a16="http://schemas.microsoft.com/office/drawing/2014/main" id="{5B6F751E-86A0-5FF9-92F0-0FF96E28091D}"/>
                </a:ext>
              </a:extLst>
            </p:cNvPr>
            <p:cNvSpPr txBox="1"/>
            <p:nvPr/>
          </p:nvSpPr>
          <p:spPr>
            <a:xfrm>
              <a:off x="9191550" y="2852936"/>
              <a:ext cx="5629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FFFF00"/>
                  </a:solidFill>
                </a:rPr>
                <a:t>3 µm</a:t>
              </a:r>
            </a:p>
          </p:txBody>
        </p:sp>
      </p:grpSp>
      <p:sp>
        <p:nvSpPr>
          <p:cNvPr id="2221" name="Rectangle 2220">
            <a:extLst>
              <a:ext uri="{FF2B5EF4-FFF2-40B4-BE49-F238E27FC236}">
                <a16:creationId xmlns:a16="http://schemas.microsoft.com/office/drawing/2014/main" id="{0E363708-63D1-A488-ECC5-628CD582F588}"/>
              </a:ext>
            </a:extLst>
          </p:cNvPr>
          <p:cNvSpPr/>
          <p:nvPr/>
        </p:nvSpPr>
        <p:spPr bwMode="auto">
          <a:xfrm>
            <a:off x="7103318" y="1916832"/>
            <a:ext cx="1080120" cy="792088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GB" b="1" dirty="0"/>
          </a:p>
        </p:txBody>
      </p:sp>
      <p:cxnSp>
        <p:nvCxnSpPr>
          <p:cNvPr id="2222" name="Straight Arrow Connector 2221">
            <a:extLst>
              <a:ext uri="{FF2B5EF4-FFF2-40B4-BE49-F238E27FC236}">
                <a16:creationId xmlns:a16="http://schemas.microsoft.com/office/drawing/2014/main" id="{444A53F0-49F0-5804-C19D-D04E3DBA890E}"/>
              </a:ext>
            </a:extLst>
          </p:cNvPr>
          <p:cNvCxnSpPr>
            <a:endCxn id="2195" idx="3"/>
          </p:cNvCxnSpPr>
          <p:nvPr/>
        </p:nvCxnSpPr>
        <p:spPr bwMode="auto">
          <a:xfrm>
            <a:off x="8183438" y="2708920"/>
            <a:ext cx="936104" cy="684076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23" name="Straight Arrow Connector 2222">
            <a:extLst>
              <a:ext uri="{FF2B5EF4-FFF2-40B4-BE49-F238E27FC236}">
                <a16:creationId xmlns:a16="http://schemas.microsoft.com/office/drawing/2014/main" id="{75BB4AE3-588E-2BAD-5417-61A234B64DD0}"/>
              </a:ext>
            </a:extLst>
          </p:cNvPr>
          <p:cNvCxnSpPr/>
          <p:nvPr/>
        </p:nvCxnSpPr>
        <p:spPr bwMode="auto">
          <a:xfrm flipH="1">
            <a:off x="6455246" y="2708920"/>
            <a:ext cx="648072" cy="79208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29" name="Rectangle 2228">
            <a:extLst>
              <a:ext uri="{FF2B5EF4-FFF2-40B4-BE49-F238E27FC236}">
                <a16:creationId xmlns:a16="http://schemas.microsoft.com/office/drawing/2014/main" id="{304A2549-1F8F-1C9F-C5E3-305353CABF74}"/>
              </a:ext>
            </a:extLst>
          </p:cNvPr>
          <p:cNvSpPr/>
          <p:nvPr/>
        </p:nvSpPr>
        <p:spPr bwMode="auto">
          <a:xfrm>
            <a:off x="10127654" y="1988840"/>
            <a:ext cx="1008112" cy="72008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GB" b="1" dirty="0"/>
          </a:p>
        </p:txBody>
      </p:sp>
      <p:cxnSp>
        <p:nvCxnSpPr>
          <p:cNvPr id="2230" name="Straight Arrow Connector 2229">
            <a:extLst>
              <a:ext uri="{FF2B5EF4-FFF2-40B4-BE49-F238E27FC236}">
                <a16:creationId xmlns:a16="http://schemas.microsoft.com/office/drawing/2014/main" id="{6BCD61FC-9FDB-96CF-A9E1-2AD9A5F5B7CE}"/>
              </a:ext>
            </a:extLst>
          </p:cNvPr>
          <p:cNvCxnSpPr/>
          <p:nvPr/>
        </p:nvCxnSpPr>
        <p:spPr bwMode="auto">
          <a:xfrm>
            <a:off x="11207774" y="2708920"/>
            <a:ext cx="720080" cy="79208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31" name="Straight Arrow Connector 2230">
            <a:extLst>
              <a:ext uri="{FF2B5EF4-FFF2-40B4-BE49-F238E27FC236}">
                <a16:creationId xmlns:a16="http://schemas.microsoft.com/office/drawing/2014/main" id="{890B6945-EC6D-FEE6-212D-05908B0A258B}"/>
              </a:ext>
            </a:extLst>
          </p:cNvPr>
          <p:cNvCxnSpPr/>
          <p:nvPr/>
        </p:nvCxnSpPr>
        <p:spPr bwMode="auto">
          <a:xfrm flipH="1">
            <a:off x="9191550" y="2708920"/>
            <a:ext cx="936104" cy="79208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42" name="Oval 2241">
            <a:extLst>
              <a:ext uri="{FF2B5EF4-FFF2-40B4-BE49-F238E27FC236}">
                <a16:creationId xmlns:a16="http://schemas.microsoft.com/office/drawing/2014/main" id="{78FCFBE9-BCFC-E1F5-D480-A7FB839CBAB5}"/>
              </a:ext>
            </a:extLst>
          </p:cNvPr>
          <p:cNvSpPr/>
          <p:nvPr/>
        </p:nvSpPr>
        <p:spPr bwMode="auto">
          <a:xfrm>
            <a:off x="1918742" y="4365104"/>
            <a:ext cx="1008112" cy="720080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sysDash"/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43" name="Oval 2242">
            <a:extLst>
              <a:ext uri="{FF2B5EF4-FFF2-40B4-BE49-F238E27FC236}">
                <a16:creationId xmlns:a16="http://schemas.microsoft.com/office/drawing/2014/main" id="{307ACC11-1399-43AD-3D5E-EFF804F6C729}"/>
              </a:ext>
            </a:extLst>
          </p:cNvPr>
          <p:cNvSpPr/>
          <p:nvPr/>
        </p:nvSpPr>
        <p:spPr bwMode="auto">
          <a:xfrm>
            <a:off x="4439022" y="4012679"/>
            <a:ext cx="432048" cy="720080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sysDash"/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44" name="Oval 2243">
            <a:extLst>
              <a:ext uri="{FF2B5EF4-FFF2-40B4-BE49-F238E27FC236}">
                <a16:creationId xmlns:a16="http://schemas.microsoft.com/office/drawing/2014/main" id="{493DFB1E-54D7-84C2-A986-B6F380DDD8A6}"/>
              </a:ext>
            </a:extLst>
          </p:cNvPr>
          <p:cNvSpPr/>
          <p:nvPr/>
        </p:nvSpPr>
        <p:spPr bwMode="auto">
          <a:xfrm>
            <a:off x="5231110" y="4077072"/>
            <a:ext cx="648072" cy="488057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sysDash"/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45" name="Oval 2244">
            <a:extLst>
              <a:ext uri="{FF2B5EF4-FFF2-40B4-BE49-F238E27FC236}">
                <a16:creationId xmlns:a16="http://schemas.microsoft.com/office/drawing/2014/main" id="{9AFA2729-5596-8641-7263-96ECC6075DC3}"/>
              </a:ext>
            </a:extLst>
          </p:cNvPr>
          <p:cNvSpPr/>
          <p:nvPr/>
        </p:nvSpPr>
        <p:spPr bwMode="auto">
          <a:xfrm>
            <a:off x="3862958" y="4077072"/>
            <a:ext cx="432048" cy="360040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sysDash"/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476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7" grpId="0"/>
      <p:bldP spid="38" grpId="0"/>
      <p:bldP spid="2221" grpId="0" animBg="1"/>
      <p:bldP spid="22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D9650F-15E5-B011-C645-F990747C4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838" y="334800"/>
            <a:ext cx="11245849" cy="429904"/>
          </a:xfrm>
        </p:spPr>
        <p:txBody>
          <a:bodyPr/>
          <a:lstStyle/>
          <a:p>
            <a:r>
              <a:rPr lang="de-DE" b="1" dirty="0"/>
              <a:t>SEM-FIB </a:t>
            </a: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b="1" dirty="0"/>
              <a:t> </a:t>
            </a:r>
            <a:r>
              <a:rPr lang="de-DE" b="1" dirty="0" err="1"/>
              <a:t>age</a:t>
            </a:r>
            <a:r>
              <a:rPr lang="de-DE" dirty="0" err="1"/>
              <a:t>d</a:t>
            </a:r>
            <a:r>
              <a:rPr lang="de-DE" dirty="0"/>
              <a:t> </a:t>
            </a:r>
            <a:r>
              <a:rPr lang="de-DE" b="1" dirty="0"/>
              <a:t>NMC</a:t>
            </a:r>
            <a:r>
              <a:rPr lang="de-DE" b="1" i="1" dirty="0"/>
              <a:t> </a:t>
            </a:r>
            <a:r>
              <a:rPr lang="de-DE" b="1" i="1" baseline="-25000" dirty="0"/>
              <a:t>811 </a:t>
            </a:r>
            <a:r>
              <a:rPr lang="de-DE" b="1" dirty="0" err="1"/>
              <a:t>cathode</a:t>
            </a:r>
            <a:r>
              <a:rPr lang="de-DE" b="1" dirty="0"/>
              <a:t> </a:t>
            </a:r>
            <a:br>
              <a:rPr lang="x-none" dirty="0"/>
            </a:br>
            <a:endParaRPr lang="en-GB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2395C7D-A163-48C6-96BD-65D8049DE732}"/>
              </a:ext>
            </a:extLst>
          </p:cNvPr>
          <p:cNvSpPr txBox="1">
            <a:spLocks/>
          </p:cNvSpPr>
          <p:nvPr/>
        </p:nvSpPr>
        <p:spPr bwMode="auto">
          <a:xfrm>
            <a:off x="910630" y="980728"/>
            <a:ext cx="5231111" cy="3607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6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2pPr>
            <a:lvl3pPr marL="108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3pPr>
            <a:lvl4pPr marL="144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4pPr>
            <a:lvl5pPr marL="180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 baseline="0">
                <a:solidFill>
                  <a:schemeClr val="tx1"/>
                </a:solidFill>
                <a:latin typeface="+mn-lt"/>
              </a:defRPr>
            </a:lvl5pPr>
            <a:lvl6pPr marL="18875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7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9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91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/>
              <a:t>Cross-</a:t>
            </a:r>
            <a:r>
              <a:rPr lang="de-DE" kern="0" dirty="0" err="1"/>
              <a:t>section</a:t>
            </a:r>
            <a:r>
              <a:rPr lang="de-DE" kern="0" dirty="0"/>
              <a:t> </a:t>
            </a:r>
            <a:r>
              <a:rPr lang="de-DE" kern="0" dirty="0" err="1"/>
              <a:t>of</a:t>
            </a:r>
            <a:r>
              <a:rPr lang="de-DE" kern="0" dirty="0"/>
              <a:t> </a:t>
            </a:r>
            <a:r>
              <a:rPr lang="de-DE" kern="0" dirty="0" err="1"/>
              <a:t>cathode</a:t>
            </a:r>
            <a:r>
              <a:rPr lang="de-DE" kern="0" dirty="0"/>
              <a:t> NMC</a:t>
            </a:r>
            <a:r>
              <a:rPr lang="de-DE" kern="0" baseline="-25000" dirty="0"/>
              <a:t>811 </a:t>
            </a:r>
            <a:r>
              <a:rPr lang="de-DE" kern="0" dirty="0"/>
              <a:t> </a:t>
            </a:r>
          </a:p>
          <a:p>
            <a:endParaRPr lang="de-DE" kern="0" dirty="0"/>
          </a:p>
          <a:p>
            <a:endParaRPr lang="de-DE" kern="0" dirty="0"/>
          </a:p>
        </p:txBody>
      </p:sp>
      <p:pic>
        <p:nvPicPr>
          <p:cNvPr id="2234" name="Picture 2233">
            <a:extLst>
              <a:ext uri="{FF2B5EF4-FFF2-40B4-BE49-F238E27FC236}">
                <a16:creationId xmlns:a16="http://schemas.microsoft.com/office/drawing/2014/main" id="{C40F4601-0D83-CD0D-8A8A-BE1043BDA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830" y="1556792"/>
            <a:ext cx="6120680" cy="4176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ABD500-35B4-A4CB-43EF-230C56CA9A3C}"/>
              </a:ext>
            </a:extLst>
          </p:cNvPr>
          <p:cNvSpPr txBox="1"/>
          <p:nvPr/>
        </p:nvSpPr>
        <p:spPr>
          <a:xfrm>
            <a:off x="3862958" y="126876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Without AlF</a:t>
            </a:r>
            <a:r>
              <a:rPr lang="en-GB" baseline="-25000" dirty="0"/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B5DDFE-FA98-0FF7-04D2-3762BFD32DE7}"/>
              </a:ext>
            </a:extLst>
          </p:cNvPr>
          <p:cNvSpPr txBox="1"/>
          <p:nvPr/>
        </p:nvSpPr>
        <p:spPr>
          <a:xfrm>
            <a:off x="6455246" y="126876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With AlF</a:t>
            </a:r>
            <a:r>
              <a:rPr lang="en-GB" baseline="-25000" dirty="0"/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6C781F-1799-41CD-1081-5E43BB8CC35E}"/>
              </a:ext>
            </a:extLst>
          </p:cNvPr>
          <p:cNvSpPr txBox="1"/>
          <p:nvPr/>
        </p:nvSpPr>
        <p:spPr>
          <a:xfrm>
            <a:off x="2134766" y="371703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50 °C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D010B7-E8A5-2505-4CFA-C7478C27A8E4}"/>
              </a:ext>
            </a:extLst>
          </p:cNvPr>
          <p:cNvSpPr txBox="1"/>
          <p:nvPr/>
        </p:nvSpPr>
        <p:spPr>
          <a:xfrm>
            <a:off x="2062758" y="177281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25 °C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C65130-2ABF-ECD9-6DF2-C023BCB077DD}"/>
              </a:ext>
            </a:extLst>
          </p:cNvPr>
          <p:cNvSpPr txBox="1"/>
          <p:nvPr/>
        </p:nvSpPr>
        <p:spPr>
          <a:xfrm>
            <a:off x="8975526" y="2204864"/>
            <a:ext cx="861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Crakes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16DFCF5-D236-4BB1-FB0B-4E915464609A}"/>
              </a:ext>
            </a:extLst>
          </p:cNvPr>
          <p:cNvCxnSpPr/>
          <p:nvPr/>
        </p:nvCxnSpPr>
        <p:spPr bwMode="auto">
          <a:xfrm flipH="1">
            <a:off x="8399462" y="2564904"/>
            <a:ext cx="792088" cy="172819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C63B18D-7FCE-D5D6-E909-B25A3F1432BA}"/>
              </a:ext>
            </a:extLst>
          </p:cNvPr>
          <p:cNvSpPr txBox="1"/>
          <p:nvPr/>
        </p:nvSpPr>
        <p:spPr>
          <a:xfrm>
            <a:off x="1126654" y="5589240"/>
            <a:ext cx="7209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dirty="0"/>
              <a:t>No significant  morphology modification  inside the  secondary particle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C1595F-CF40-DC92-4772-D11EAD47307D}"/>
              </a:ext>
            </a:extLst>
          </p:cNvPr>
          <p:cNvSpPr txBox="1"/>
          <p:nvPr/>
        </p:nvSpPr>
        <p:spPr>
          <a:xfrm>
            <a:off x="11783838" y="6381328"/>
            <a:ext cx="334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086518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2B1A3AE-8A6C-E406-1BFA-CB9E13D54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582" y="404664"/>
            <a:ext cx="11245849" cy="573920"/>
          </a:xfrm>
        </p:spPr>
        <p:txBody>
          <a:bodyPr/>
          <a:lstStyle/>
          <a:p>
            <a:r>
              <a:rPr lang="de-DE" b="1" dirty="0"/>
              <a:t>XPS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aged</a:t>
            </a:r>
            <a:r>
              <a:rPr lang="de-DE" b="1" dirty="0"/>
              <a:t> NMC </a:t>
            </a:r>
            <a:r>
              <a:rPr lang="de-DE" b="1" baseline="-25000" dirty="0"/>
              <a:t>811</a:t>
            </a:r>
            <a:r>
              <a:rPr lang="de-DE" b="1" dirty="0"/>
              <a:t> </a:t>
            </a:r>
            <a:r>
              <a:rPr lang="de-DE" b="1" dirty="0" err="1"/>
              <a:t>Cathode</a:t>
            </a:r>
            <a:r>
              <a:rPr lang="de-DE" b="1" dirty="0"/>
              <a:t> </a:t>
            </a:r>
            <a:r>
              <a:rPr lang="de-DE" dirty="0" err="1"/>
              <a:t>electrode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EE0BB4-9D88-C381-24D7-6D44039FCE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175326" y="1412776"/>
            <a:ext cx="2448272" cy="30963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3CE330-A991-E083-A39E-04907D93875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479582" y="1412776"/>
            <a:ext cx="2376264" cy="30963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8DAA3B-7EF0-6F99-2ACD-D4B14807731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710830" y="1412776"/>
            <a:ext cx="2520280" cy="31683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081F2B-F597-7BB7-2996-B54B304DA8F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943078" y="1412776"/>
            <a:ext cx="2376264" cy="30963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8A83BB-CFCF-D9AD-FC45-30CF1682C538}"/>
              </a:ext>
            </a:extLst>
          </p:cNvPr>
          <p:cNvSpPr txBox="1"/>
          <p:nvPr/>
        </p:nvSpPr>
        <p:spPr>
          <a:xfrm>
            <a:off x="2998862" y="4581128"/>
            <a:ext cx="2448272" cy="102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0070C0"/>
                </a:solidFill>
              </a:rPr>
              <a:t>PVDF, carbon black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FF0000"/>
                </a:solidFill>
              </a:rPr>
              <a:t>O(C=O)R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FF0000"/>
                </a:solidFill>
              </a:rPr>
              <a:t>PEG (-CH</a:t>
            </a:r>
            <a:r>
              <a:rPr lang="en-GB" sz="1600" baseline="-25000" dirty="0">
                <a:solidFill>
                  <a:srgbClr val="FF0000"/>
                </a:solidFill>
              </a:rPr>
              <a:t>2</a:t>
            </a:r>
            <a:r>
              <a:rPr lang="en-GB" sz="1600" dirty="0">
                <a:solidFill>
                  <a:srgbClr val="FF0000"/>
                </a:solidFill>
              </a:rPr>
              <a:t>-CH</a:t>
            </a:r>
            <a:r>
              <a:rPr lang="en-GB" sz="1600" baseline="-25000" dirty="0">
                <a:solidFill>
                  <a:srgbClr val="FF0000"/>
                </a:solidFill>
              </a:rPr>
              <a:t>2</a:t>
            </a:r>
            <a:r>
              <a:rPr lang="en-GB" sz="1600" dirty="0">
                <a:solidFill>
                  <a:srgbClr val="FF0000"/>
                </a:solidFill>
              </a:rPr>
              <a:t>-O-)n</a:t>
            </a:r>
            <a:endParaRPr lang="en-GB" sz="1600" baseline="-250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AB52F0-3A80-83D3-3919-A78DC0800FF9}"/>
              </a:ext>
            </a:extLst>
          </p:cNvPr>
          <p:cNvSpPr txBox="1"/>
          <p:nvPr/>
        </p:nvSpPr>
        <p:spPr>
          <a:xfrm>
            <a:off x="11783838" y="6381328"/>
            <a:ext cx="334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9</a:t>
            </a:r>
          </a:p>
        </p:txBody>
      </p:sp>
      <p:sp>
        <p:nvSpPr>
          <p:cNvPr id="34" name="Text Box 1">
            <a:extLst>
              <a:ext uri="{FF2B5EF4-FFF2-40B4-BE49-F238E27FC236}">
                <a16:creationId xmlns:a16="http://schemas.microsoft.com/office/drawing/2014/main" id="{C6FE4A07-108E-2EEE-144C-977EDB02B5D5}"/>
              </a:ext>
            </a:extLst>
          </p:cNvPr>
          <p:cNvSpPr txBox="1"/>
          <p:nvPr/>
        </p:nvSpPr>
        <p:spPr>
          <a:xfrm>
            <a:off x="6671270" y="5445224"/>
            <a:ext cx="2016224" cy="14401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49EA672-5BA1-B0DB-DC87-B1DC34FFA466}"/>
              </a:ext>
            </a:extLst>
          </p:cNvPr>
          <p:cNvCxnSpPr>
            <a:cxnSpLocks/>
          </p:cNvCxnSpPr>
          <p:nvPr/>
        </p:nvCxnSpPr>
        <p:spPr bwMode="auto">
          <a:xfrm>
            <a:off x="2638822" y="1988840"/>
            <a:ext cx="1368152" cy="0"/>
          </a:xfrm>
          <a:prstGeom prst="straightConnector1">
            <a:avLst/>
          </a:prstGeom>
          <a:ln w="15875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2B9F059-932C-6CBE-535B-85712A444B03}"/>
              </a:ext>
            </a:extLst>
          </p:cNvPr>
          <p:cNvCxnSpPr>
            <a:cxnSpLocks/>
          </p:cNvCxnSpPr>
          <p:nvPr/>
        </p:nvCxnSpPr>
        <p:spPr bwMode="auto">
          <a:xfrm>
            <a:off x="2494806" y="3501008"/>
            <a:ext cx="1296144" cy="0"/>
          </a:xfrm>
          <a:prstGeom prst="straightConnector1">
            <a:avLst/>
          </a:prstGeom>
          <a:ln w="19050">
            <a:solidFill>
              <a:srgbClr val="0070C0"/>
            </a:solidFill>
            <a:headEnd type="none" w="med" len="med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25C093C9-EE6C-56FA-EF53-974A405D4C5A}"/>
              </a:ext>
            </a:extLst>
          </p:cNvPr>
          <p:cNvSpPr txBox="1"/>
          <p:nvPr/>
        </p:nvSpPr>
        <p:spPr>
          <a:xfrm>
            <a:off x="5519142" y="4581128"/>
            <a:ext cx="2448272" cy="1290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0070C0"/>
                </a:solidFill>
              </a:rPr>
              <a:t>NMCO lattice , O-C=O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FF0000"/>
                </a:solidFill>
              </a:rPr>
              <a:t>O(C=O)R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sz="1600" b="1" dirty="0">
                <a:solidFill>
                  <a:srgbClr val="FF0000"/>
                </a:solidFill>
              </a:rPr>
              <a:t>PEG (-CH</a:t>
            </a:r>
            <a:r>
              <a:rPr lang="en-GB" sz="1600" b="1" baseline="-25000" dirty="0">
                <a:solidFill>
                  <a:srgbClr val="FF0000"/>
                </a:solidFill>
              </a:rPr>
              <a:t>2</a:t>
            </a:r>
            <a:r>
              <a:rPr lang="en-GB" sz="1600" b="1" dirty="0">
                <a:solidFill>
                  <a:srgbClr val="FF0000"/>
                </a:solidFill>
              </a:rPr>
              <a:t>-CH</a:t>
            </a:r>
            <a:r>
              <a:rPr lang="en-GB" sz="1600" b="1" baseline="-25000" dirty="0">
                <a:solidFill>
                  <a:srgbClr val="FF0000"/>
                </a:solidFill>
              </a:rPr>
              <a:t>2</a:t>
            </a:r>
            <a:r>
              <a:rPr lang="en-GB" sz="1600" b="1" dirty="0">
                <a:solidFill>
                  <a:srgbClr val="FF0000"/>
                </a:solidFill>
              </a:rPr>
              <a:t>-O-)</a:t>
            </a:r>
            <a:r>
              <a:rPr lang="en-GB" sz="1600" b="1" baseline="-25000" dirty="0">
                <a:solidFill>
                  <a:srgbClr val="FF0000"/>
                </a:solidFill>
              </a:rPr>
              <a:t>n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GB" sz="1600" baseline="-250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96DFB46-E4DF-FC24-93CA-91DE572022BC}"/>
              </a:ext>
            </a:extLst>
          </p:cNvPr>
          <p:cNvSpPr txBox="1"/>
          <p:nvPr/>
        </p:nvSpPr>
        <p:spPr>
          <a:xfrm>
            <a:off x="8039422" y="4581128"/>
            <a:ext cx="1584176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0070C0"/>
                </a:solidFill>
              </a:rPr>
              <a:t>P-O salt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sz="1600" dirty="0" err="1">
                <a:solidFill>
                  <a:srgbClr val="FF0000"/>
                </a:solidFill>
              </a:rPr>
              <a:t>Li</a:t>
            </a:r>
            <a:r>
              <a:rPr lang="en-GB" sz="1600" baseline="-25000" dirty="0" err="1">
                <a:solidFill>
                  <a:srgbClr val="FF0000"/>
                </a:solidFill>
              </a:rPr>
              <a:t>x</a:t>
            </a:r>
            <a:r>
              <a:rPr lang="en-GB" sz="1600" dirty="0">
                <a:solidFill>
                  <a:srgbClr val="FF0000"/>
                </a:solidFill>
              </a:rPr>
              <a:t> PF</a:t>
            </a:r>
            <a:r>
              <a:rPr lang="en-GB" sz="1600" baseline="-25000" dirty="0">
                <a:solidFill>
                  <a:srgbClr val="FF0000"/>
                </a:solidFill>
              </a:rPr>
              <a:t>y+1 </a:t>
            </a:r>
            <a:r>
              <a:rPr lang="en-GB" sz="1600" dirty="0">
                <a:solidFill>
                  <a:srgbClr val="FF0000"/>
                </a:solidFill>
              </a:rPr>
              <a:t>O</a:t>
            </a:r>
            <a:r>
              <a:rPr lang="en-GB" sz="1600" baseline="-25000" dirty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904058-17A0-2A5C-E4A1-BC11FC7310A2}"/>
              </a:ext>
            </a:extLst>
          </p:cNvPr>
          <p:cNvSpPr txBox="1"/>
          <p:nvPr/>
        </p:nvSpPr>
        <p:spPr>
          <a:xfrm>
            <a:off x="9983638" y="4581128"/>
            <a:ext cx="2448272" cy="137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0070C0"/>
                </a:solidFill>
              </a:rPr>
              <a:t>PVDF</a:t>
            </a: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sz="1600" dirty="0" err="1">
                <a:solidFill>
                  <a:srgbClr val="FF0000"/>
                </a:solidFill>
              </a:rPr>
              <a:t>LiF</a:t>
            </a:r>
            <a:endParaRPr lang="en-GB" sz="1600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sz="1600" dirty="0" err="1">
                <a:solidFill>
                  <a:srgbClr val="FF0000"/>
                </a:solidFill>
              </a:rPr>
              <a:t>C</a:t>
            </a:r>
            <a:r>
              <a:rPr lang="en-GB" sz="1600" baseline="-25000" dirty="0" err="1">
                <a:solidFill>
                  <a:srgbClr val="FF0000"/>
                </a:solidFill>
              </a:rPr>
              <a:t>n</a:t>
            </a:r>
            <a:r>
              <a:rPr lang="en-GB" sz="1600" dirty="0" err="1">
                <a:solidFill>
                  <a:srgbClr val="FF0000"/>
                </a:solidFill>
              </a:rPr>
              <a:t>F</a:t>
            </a:r>
            <a:r>
              <a:rPr lang="en-GB" sz="1600" baseline="-25000" dirty="0" err="1">
                <a:solidFill>
                  <a:srgbClr val="FF0000"/>
                </a:solidFill>
              </a:rPr>
              <a:t>n</a:t>
            </a:r>
            <a:endParaRPr lang="en-GB" sz="1600" baseline="-25000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FF0000"/>
                </a:solidFill>
              </a:rPr>
              <a:t>Li</a:t>
            </a:r>
            <a:r>
              <a:rPr lang="en-GB" sz="1600" baseline="-25000" dirty="0">
                <a:solidFill>
                  <a:srgbClr val="FF0000"/>
                </a:solidFill>
              </a:rPr>
              <a:t>x</a:t>
            </a:r>
            <a:r>
              <a:rPr lang="en-GB" sz="1600" dirty="0">
                <a:solidFill>
                  <a:srgbClr val="FF0000"/>
                </a:solidFill>
              </a:rPr>
              <a:t>PF</a:t>
            </a:r>
            <a:r>
              <a:rPr lang="en-GB" sz="1600" baseline="-25000" dirty="0">
                <a:solidFill>
                  <a:srgbClr val="FF0000"/>
                </a:solidFill>
              </a:rPr>
              <a:t>Y+1  </a:t>
            </a:r>
            <a:r>
              <a:rPr lang="en-GB" sz="1600" dirty="0">
                <a:solidFill>
                  <a:srgbClr val="FF0000"/>
                </a:solidFill>
              </a:rPr>
              <a:t>O</a:t>
            </a:r>
            <a:r>
              <a:rPr lang="en-GB" sz="1600" baseline="-25000" dirty="0">
                <a:solidFill>
                  <a:srgbClr val="FF0000"/>
                </a:solidFill>
              </a:rPr>
              <a:t>Z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B599757-78D4-0DD6-8E57-60A7147AF5E7}"/>
              </a:ext>
            </a:extLst>
          </p:cNvPr>
          <p:cNvGrpSpPr/>
          <p:nvPr/>
        </p:nvGrpSpPr>
        <p:grpSpPr>
          <a:xfrm>
            <a:off x="262558" y="2996952"/>
            <a:ext cx="2304256" cy="1800200"/>
            <a:chOff x="550590" y="1468130"/>
            <a:chExt cx="2808312" cy="2032878"/>
          </a:xfrm>
        </p:grpSpPr>
        <p:pic>
          <p:nvPicPr>
            <p:cNvPr id="7" name="Picture 6" descr="A close-up of a grey object&#10;&#10;Description automatically generated">
              <a:extLst>
                <a:ext uri="{FF2B5EF4-FFF2-40B4-BE49-F238E27FC236}">
                  <a16:creationId xmlns:a16="http://schemas.microsoft.com/office/drawing/2014/main" id="{AE32AD5B-F1D6-3173-E2D5-B2A8FDC06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590" y="1468130"/>
              <a:ext cx="2753105" cy="196087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C964D8-61FD-F324-0695-946C0EA239C0}"/>
                </a:ext>
              </a:extLst>
            </p:cNvPr>
            <p:cNvSpPr/>
            <p:nvPr/>
          </p:nvSpPr>
          <p:spPr bwMode="auto">
            <a:xfrm>
              <a:off x="550590" y="3284984"/>
              <a:ext cx="2808312" cy="216024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 type="arrow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F10004-4EC0-9EC2-EBE1-69698515EBBC}"/>
                </a:ext>
              </a:extLst>
            </p:cNvPr>
            <p:cNvSpPr/>
            <p:nvPr/>
          </p:nvSpPr>
          <p:spPr bwMode="auto">
            <a:xfrm>
              <a:off x="622598" y="3212976"/>
              <a:ext cx="792088" cy="72008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 type="arrow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FA2A1C-A0DC-2325-79DB-51F55D39432A}"/>
                </a:ext>
              </a:extLst>
            </p:cNvPr>
            <p:cNvSpPr txBox="1"/>
            <p:nvPr/>
          </p:nvSpPr>
          <p:spPr>
            <a:xfrm>
              <a:off x="622597" y="2852936"/>
              <a:ext cx="686126" cy="347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FFFF00"/>
                  </a:solidFill>
                </a:rPr>
                <a:t>3 µm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3BA082-487E-E9C4-3BBC-BE89D410A8B8}"/>
              </a:ext>
            </a:extLst>
          </p:cNvPr>
          <p:cNvGrpSpPr/>
          <p:nvPr/>
        </p:nvGrpSpPr>
        <p:grpSpPr>
          <a:xfrm>
            <a:off x="190550" y="1124744"/>
            <a:ext cx="2304256" cy="1728192"/>
            <a:chOff x="9156381" y="1484784"/>
            <a:chExt cx="2808312" cy="1992779"/>
          </a:xfrm>
        </p:grpSpPr>
        <p:pic>
          <p:nvPicPr>
            <p:cNvPr id="22" name="Picture 21" descr="A close-up of a cell&#10;&#10;Description automatically generated">
              <a:extLst>
                <a:ext uri="{FF2B5EF4-FFF2-40B4-BE49-F238E27FC236}">
                  <a16:creationId xmlns:a16="http://schemas.microsoft.com/office/drawing/2014/main" id="{CE5AC3B1-D51E-286A-C880-4F1333D33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6381" y="1484784"/>
              <a:ext cx="2736305" cy="1948903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D8BE2AB-32F5-99C0-7500-ABD801D9D801}"/>
                </a:ext>
              </a:extLst>
            </p:cNvPr>
            <p:cNvSpPr/>
            <p:nvPr/>
          </p:nvSpPr>
          <p:spPr bwMode="auto">
            <a:xfrm>
              <a:off x="9156381" y="3311498"/>
              <a:ext cx="2808312" cy="166065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 type="arrow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C939869-12F4-CA1C-342B-5033A597055D}"/>
                </a:ext>
              </a:extLst>
            </p:cNvPr>
            <p:cNvSpPr/>
            <p:nvPr/>
          </p:nvSpPr>
          <p:spPr bwMode="auto">
            <a:xfrm>
              <a:off x="9263558" y="3212976"/>
              <a:ext cx="576064" cy="72008"/>
            </a:xfrm>
            <a:prstGeom prst="rect">
              <a:avLst/>
            </a:prstGeom>
            <a:solidFill>
              <a:srgbClr val="FFFF00"/>
            </a:solidFill>
            <a:ln w="9525">
              <a:noFill/>
              <a:round/>
              <a:headEnd type="arrow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BC7BAA6-A6D8-0651-29A3-5DBFE49483BF}"/>
                </a:ext>
              </a:extLst>
            </p:cNvPr>
            <p:cNvSpPr txBox="1"/>
            <p:nvPr/>
          </p:nvSpPr>
          <p:spPr>
            <a:xfrm>
              <a:off x="9244141" y="2896336"/>
              <a:ext cx="686126" cy="354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FFFF00"/>
                  </a:solidFill>
                </a:rPr>
                <a:t>3 µm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FFDBD7E4-1EAC-407B-6053-A8D6510BA5C4}"/>
              </a:ext>
            </a:extLst>
          </p:cNvPr>
          <p:cNvSpPr/>
          <p:nvPr/>
        </p:nvSpPr>
        <p:spPr bwMode="auto">
          <a:xfrm>
            <a:off x="3286894" y="1772816"/>
            <a:ext cx="1728192" cy="108012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 type="arrow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7B025C9-09DB-3DF6-4DAD-BE426816C0C0}"/>
              </a:ext>
            </a:extLst>
          </p:cNvPr>
          <p:cNvSpPr/>
          <p:nvPr/>
        </p:nvSpPr>
        <p:spPr bwMode="auto">
          <a:xfrm>
            <a:off x="5447134" y="1700808"/>
            <a:ext cx="1656184" cy="144016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 type="arrow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1C7FC0E-07F9-3439-1A72-6CF161B452EA}"/>
              </a:ext>
            </a:extLst>
          </p:cNvPr>
          <p:cNvSpPr/>
          <p:nvPr/>
        </p:nvSpPr>
        <p:spPr bwMode="auto">
          <a:xfrm>
            <a:off x="7751390" y="1700808"/>
            <a:ext cx="1728192" cy="1512168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 type="arrow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015C441-CFB2-4BE2-B4DA-7CBA093D426B}"/>
              </a:ext>
            </a:extLst>
          </p:cNvPr>
          <p:cNvSpPr/>
          <p:nvPr/>
        </p:nvSpPr>
        <p:spPr bwMode="auto">
          <a:xfrm>
            <a:off x="9983638" y="1700808"/>
            <a:ext cx="1656184" cy="1152128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 type="arrow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834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6" dur="1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8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10" dur="1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2321E-6 2.22222E-6 L 0.25004 -0.25 " pathEditMode="relative" rAng="0" ptsTypes="AA">
                                      <p:cBhvr>
                                        <p:cTn id="12" dur="1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2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1" animBg="1"/>
      <p:bldP spid="42" grpId="1" animBg="1"/>
      <p:bldP spid="43" grpId="1" animBg="1"/>
      <p:bldP spid="44" grpId="1" animBg="1"/>
    </p:bldLst>
  </p:timing>
</p:sld>
</file>

<file path=ppt/theme/theme1.xml><?xml version="1.0" encoding="utf-8"?>
<a:theme xmlns:a="http://schemas.openxmlformats.org/drawingml/2006/main" name="Fh-ISE Master englisch FHG-SK internal 16to9 2019">
  <a:themeElements>
    <a:clrScheme name="Fraunhofer Master">
      <a:dk1>
        <a:srgbClr val="000000"/>
      </a:dk1>
      <a:lt1>
        <a:srgbClr val="FFFFFF"/>
      </a:lt1>
      <a:dk2>
        <a:srgbClr val="179C7D"/>
      </a:dk2>
      <a:lt2>
        <a:srgbClr val="A8AFAF"/>
      </a:lt2>
      <a:accent1>
        <a:srgbClr val="F29400"/>
      </a:accent1>
      <a:accent2>
        <a:srgbClr val="1F82C0"/>
      </a:accent2>
      <a:accent3>
        <a:srgbClr val="E2001A"/>
      </a:accent3>
      <a:accent4>
        <a:srgbClr val="B1C800"/>
      </a:accent4>
      <a:accent5>
        <a:srgbClr val="FEEFD6"/>
      </a:accent5>
      <a:accent6>
        <a:srgbClr val="E1E3E3"/>
      </a:accent6>
      <a:hlink>
        <a:srgbClr val="25BAE2"/>
      </a:hlink>
      <a:folHlink>
        <a:srgbClr val="B1C800"/>
      </a:folHlink>
    </a:clrScheme>
    <a:fontScheme name="Bullets">
      <a:majorFont>
        <a:latin typeface="Frutiger LT Com 45 Light"/>
        <a:ea typeface=""/>
        <a:cs typeface=""/>
      </a:majorFont>
      <a:minorFont>
        <a:latin typeface="Frutiger LT Com 55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solidFill>
            <a:schemeClr val="tx2"/>
          </a:solidFill>
          <a:round/>
          <a:headEnd type="arrow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noFill/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>
        <a:defPPr>
          <a:defRPr/>
        </a:defPPr>
      </a:lstStyle>
    </a:spDef>
    <a:lnDef>
      <a:spPr bwMode="auto">
        <a:noFill/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3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14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009475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8669"/>
        </a:accent6>
        <a:hlink>
          <a:srgbClr val="009475"/>
        </a:hlink>
        <a:folHlink>
          <a:srgbClr val="0094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15">
        <a:dk1>
          <a:srgbClr val="000000"/>
        </a:dk1>
        <a:lt1>
          <a:srgbClr val="FFFFFF"/>
        </a:lt1>
        <a:dk2>
          <a:srgbClr val="009475"/>
        </a:dk2>
        <a:lt2>
          <a:srgbClr val="A8AFAF"/>
        </a:lt2>
        <a:accent1>
          <a:srgbClr val="25BAE2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CD9EE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16">
        <a:dk1>
          <a:srgbClr val="000000"/>
        </a:dk1>
        <a:lt1>
          <a:srgbClr val="FFFFFF"/>
        </a:lt1>
        <a:dk2>
          <a:srgbClr val="009475"/>
        </a:dk2>
        <a:lt2>
          <a:srgbClr val="25BAE2"/>
        </a:lt2>
        <a:accent1>
          <a:srgbClr val="009475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olien_ISEMaster_e_confidential_kv_2021.pptx" id="{9A6BB141-3327-4080-880B-653F515F6BAE}" vid="{A1C53828-5EBE-44FE-9C66-911F73EF6D5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Larissa">
  <a:themeElements>
    <a:clrScheme name="Fraunhofer Farbpalette">
      <a:dk1>
        <a:srgbClr val="000000"/>
      </a:dk1>
      <a:lt1>
        <a:srgbClr val="FFFFFF"/>
      </a:lt1>
      <a:dk2>
        <a:srgbClr val="179C7D"/>
      </a:dk2>
      <a:lt2>
        <a:srgbClr val="A8AFAF"/>
      </a:lt2>
      <a:accent1>
        <a:srgbClr val="EB6A0A"/>
      </a:accent1>
      <a:accent2>
        <a:srgbClr val="006E92"/>
      </a:accent2>
      <a:accent3>
        <a:srgbClr val="25BAE2"/>
      </a:accent3>
      <a:accent4>
        <a:srgbClr val="B1C800"/>
      </a:accent4>
      <a:accent5>
        <a:srgbClr val="FEEFD6"/>
      </a:accent5>
      <a:accent6>
        <a:srgbClr val="E1E3E3"/>
      </a:accent6>
      <a:hlink>
        <a:srgbClr val="25BAE2"/>
      </a:hlink>
      <a:folHlink>
        <a:srgbClr val="B1C8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ISEMaster_e_confidential_kv_2021</Template>
  <TotalTime>0</TotalTime>
  <Words>685</Words>
  <Application>Microsoft Office PowerPoint</Application>
  <PresentationFormat>Benutzerdefiniert</PresentationFormat>
  <Paragraphs>178</Paragraphs>
  <Slides>12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12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Cambria Math</vt:lpstr>
      <vt:lpstr>Courier New</vt:lpstr>
      <vt:lpstr>Frutiger LT Com 45 Light</vt:lpstr>
      <vt:lpstr>Frutiger LT Com 55 Roman</vt:lpstr>
      <vt:lpstr>Garamond</vt:lpstr>
      <vt:lpstr>Wingdings</vt:lpstr>
      <vt:lpstr>Fh-ISE Master englisch FHG-SK internal 16to9 2019</vt:lpstr>
      <vt:lpstr>Custom Design</vt:lpstr>
      <vt:lpstr>Graph</vt:lpstr>
      <vt:lpstr>ChemSketch</vt:lpstr>
      <vt:lpstr>PowerPoint-Präsentation</vt:lpstr>
      <vt:lpstr>Introduction</vt:lpstr>
      <vt:lpstr>Motivation </vt:lpstr>
      <vt:lpstr>Sample preparation </vt:lpstr>
      <vt:lpstr>Electrochemical  Results </vt:lpstr>
      <vt:lpstr>SEM-FIB results of  fresh NMC 811 cathode  </vt:lpstr>
      <vt:lpstr>SEM-FIB results of  aged NMC 811 cathode  </vt:lpstr>
      <vt:lpstr>SEM-FIB results of  aged NMC 811 cathode  </vt:lpstr>
      <vt:lpstr>XPS of aged NMC 811 Cathode electrode</vt:lpstr>
      <vt:lpstr>XPS of aged NMC 811 Cathode electrode</vt:lpstr>
      <vt:lpstr>Polymerisation of Electrolyte </vt:lpstr>
      <vt:lpstr>Conclusion and Outlook  </vt:lpstr>
    </vt:vector>
  </TitlesOfParts>
  <Company>Fraunhofer ISE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Characterization of aged electrodes of lithium-ion-battery</dc:title>
  <dc:creator>Jabri, Slaheddine</dc:creator>
  <cp:lastModifiedBy>Gerhard Luther</cp:lastModifiedBy>
  <cp:revision>82</cp:revision>
  <cp:lastPrinted>2019-03-01T09:24:34Z</cp:lastPrinted>
  <dcterms:created xsi:type="dcterms:W3CDTF">2022-01-15T15:54:13Z</dcterms:created>
  <dcterms:modified xsi:type="dcterms:W3CDTF">2024-03-20T10:17:24Z</dcterms:modified>
</cp:coreProperties>
</file>