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  <p:sldMasterId id="2147483648" r:id="rId2"/>
    <p:sldMasterId id="2147483738" r:id="rId3"/>
    <p:sldMasterId id="2147483745" r:id="rId4"/>
  </p:sldMasterIdLst>
  <p:notesMasterIdLst>
    <p:notesMasterId r:id="rId17"/>
  </p:notesMasterIdLst>
  <p:sldIdLst>
    <p:sldId id="308" r:id="rId5"/>
    <p:sldId id="407" r:id="rId6"/>
    <p:sldId id="408" r:id="rId7"/>
    <p:sldId id="411" r:id="rId8"/>
    <p:sldId id="404" r:id="rId9"/>
    <p:sldId id="410" r:id="rId10"/>
    <p:sldId id="412" r:id="rId11"/>
    <p:sldId id="401" r:id="rId12"/>
    <p:sldId id="396" r:id="rId13"/>
    <p:sldId id="397" r:id="rId14"/>
    <p:sldId id="399" r:id="rId15"/>
    <p:sldId id="398" r:id="rId16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90DCB82D-33AB-4473-9612-E0B2B0913B80}">
          <p14:sldIdLst>
            <p14:sldId id="308"/>
            <p14:sldId id="407"/>
            <p14:sldId id="408"/>
            <p14:sldId id="411"/>
            <p14:sldId id="404"/>
            <p14:sldId id="410"/>
            <p14:sldId id="412"/>
            <p14:sldId id="401"/>
            <p14:sldId id="396"/>
            <p14:sldId id="397"/>
            <p14:sldId id="399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53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es Koch" initials="HK" lastIdx="21" clrIdx="0">
    <p:extLst>
      <p:ext uri="{19B8F6BF-5375-455C-9EA6-DF929625EA0E}">
        <p15:presenceInfo xmlns:p15="http://schemas.microsoft.com/office/powerpoint/2012/main" userId="Hannes Ko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71D00"/>
    <a:srgbClr val="156E17"/>
    <a:srgbClr val="00B7FF"/>
    <a:srgbClr val="C5A400"/>
    <a:srgbClr val="00A86A"/>
    <a:srgbClr val="FF3D00"/>
    <a:srgbClr val="0042FF"/>
    <a:srgbClr val="038282"/>
    <a:srgbClr val="FF6600"/>
    <a:srgbClr val="1CB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78013" autoAdjust="0"/>
  </p:normalViewPr>
  <p:slideViewPr>
    <p:cSldViewPr showGuides="1">
      <p:cViewPr>
        <p:scale>
          <a:sx n="75" d="100"/>
          <a:sy n="75" d="100"/>
        </p:scale>
        <p:origin x="1794" y="234"/>
      </p:cViewPr>
      <p:guideLst>
        <p:guide orient="horz" pos="1162"/>
        <p:guide pos="257"/>
        <p:guide pos="5382"/>
      </p:guideLst>
    </p:cSldViewPr>
  </p:slideViewPr>
  <p:outlineViewPr>
    <p:cViewPr varScale="1">
      <p:scale>
        <a:sx n="170" d="200"/>
        <a:sy n="170" d="2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44EFE-1C4B-4AEF-8C99-012CB57717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5653D59-F496-430B-AF5D-73B7C800284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2000" dirty="0"/>
            <a:t>Most </a:t>
          </a:r>
          <a:r>
            <a:rPr lang="de-DE" sz="2000" dirty="0" err="1"/>
            <a:t>of</a:t>
          </a:r>
          <a:r>
            <a:rPr lang="de-DE" sz="2000" dirty="0"/>
            <a:t> </a:t>
          </a:r>
          <a:r>
            <a:rPr lang="de-DE" sz="2000" dirty="0" err="1"/>
            <a:t>the</a:t>
          </a:r>
          <a:r>
            <a:rPr lang="de-DE" sz="2000" dirty="0"/>
            <a:t> </a:t>
          </a:r>
          <a:r>
            <a:rPr lang="de-DE" sz="2000" dirty="0" err="1"/>
            <a:t>energy</a:t>
          </a:r>
          <a:r>
            <a:rPr lang="de-DE" sz="2000" dirty="0"/>
            <a:t> </a:t>
          </a:r>
          <a:r>
            <a:rPr lang="de-DE" sz="2000" dirty="0" err="1"/>
            <a:t>transition</a:t>
          </a:r>
          <a:r>
            <a:rPr lang="de-DE" sz="2000" dirty="0"/>
            <a:t> </a:t>
          </a:r>
          <a:r>
            <a:rPr lang="de-DE" sz="2000" dirty="0" err="1"/>
            <a:t>takes</a:t>
          </a:r>
          <a:r>
            <a:rPr lang="de-DE" sz="2000" dirty="0"/>
            <a:t> </a:t>
          </a:r>
          <a:r>
            <a:rPr lang="de-DE" sz="2000" dirty="0" err="1"/>
            <a:t>place</a:t>
          </a:r>
          <a:r>
            <a:rPr lang="de-DE" sz="2000" dirty="0"/>
            <a:t> on </a:t>
          </a:r>
          <a:r>
            <a:rPr lang="de-DE" sz="2000" dirty="0" err="1"/>
            <a:t>the</a:t>
          </a:r>
          <a:r>
            <a:rPr lang="de-DE" sz="2000" dirty="0"/>
            <a:t> regional </a:t>
          </a:r>
          <a:r>
            <a:rPr lang="de-DE" sz="2000" dirty="0" err="1"/>
            <a:t>level</a:t>
          </a:r>
          <a:endParaRPr lang="de-DE" sz="2000" dirty="0"/>
        </a:p>
      </dgm:t>
    </dgm:pt>
    <dgm:pt modelId="{F794D5A4-18BD-41C6-82E4-E570C135FAC3}" type="parTrans" cxnId="{3A4EED4F-1EEB-43F6-B42B-810D157A0F18}">
      <dgm:prSet/>
      <dgm:spPr/>
      <dgm:t>
        <a:bodyPr/>
        <a:lstStyle/>
        <a:p>
          <a:endParaRPr lang="de-DE"/>
        </a:p>
      </dgm:t>
    </dgm:pt>
    <dgm:pt modelId="{68C90635-5F79-4DF9-9B0B-5503A4DE3DD2}" type="sibTrans" cxnId="{3A4EED4F-1EEB-43F6-B42B-810D157A0F18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D998355F-76A1-429F-938C-16BC3AC3E01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2000" dirty="0" err="1"/>
            <a:t>Our</a:t>
          </a:r>
          <a:r>
            <a:rPr lang="de-DE" sz="2000" dirty="0"/>
            <a:t> </a:t>
          </a:r>
          <a:r>
            <a:rPr lang="de-DE" sz="2000" dirty="0" err="1"/>
            <a:t>bottom-up</a:t>
          </a:r>
          <a:r>
            <a:rPr lang="de-DE" sz="2000" dirty="0"/>
            <a:t> </a:t>
          </a:r>
          <a:r>
            <a:rPr lang="de-DE" sz="2000" dirty="0" err="1"/>
            <a:t>framework</a:t>
          </a:r>
          <a:r>
            <a:rPr lang="de-DE" sz="2000" dirty="0"/>
            <a:t> </a:t>
          </a:r>
          <a:r>
            <a:rPr lang="de-DE" sz="2000" dirty="0" err="1"/>
            <a:t>uses</a:t>
          </a:r>
          <a:r>
            <a:rPr lang="de-DE" sz="2000" dirty="0"/>
            <a:t> </a:t>
          </a:r>
          <a:r>
            <a:rPr lang="de-DE" sz="2000" dirty="0" err="1"/>
            <a:t>spatial</a:t>
          </a:r>
          <a:r>
            <a:rPr lang="de-DE" sz="2000" dirty="0"/>
            <a:t> </a:t>
          </a:r>
          <a:r>
            <a:rPr lang="de-DE" sz="2000" dirty="0" err="1"/>
            <a:t>building</a:t>
          </a:r>
          <a:r>
            <a:rPr lang="de-DE" sz="2000" dirty="0"/>
            <a:t> </a:t>
          </a:r>
          <a:r>
            <a:rPr lang="de-DE" sz="2000" dirty="0" err="1"/>
            <a:t>representation</a:t>
          </a:r>
          <a:r>
            <a:rPr lang="de-DE" sz="2000" dirty="0"/>
            <a:t> </a:t>
          </a:r>
          <a:r>
            <a:rPr lang="de-DE" sz="2000" dirty="0" err="1"/>
            <a:t>including</a:t>
          </a:r>
          <a:r>
            <a:rPr lang="de-DE" sz="2000" dirty="0"/>
            <a:t> </a:t>
          </a:r>
          <a:r>
            <a:rPr lang="de-DE" sz="2000" dirty="0" err="1"/>
            <a:t>energy</a:t>
          </a:r>
          <a:r>
            <a:rPr lang="de-DE" sz="2000" dirty="0"/>
            <a:t> </a:t>
          </a:r>
          <a:r>
            <a:rPr lang="de-DE" sz="2000" dirty="0" err="1"/>
            <a:t>consumption</a:t>
          </a:r>
          <a:endParaRPr lang="de-DE" sz="2000" dirty="0"/>
        </a:p>
      </dgm:t>
    </dgm:pt>
    <dgm:pt modelId="{9968046D-AAE1-4182-B2D2-EFA1EB6F2339}" type="parTrans" cxnId="{B9077BA8-0981-4F2A-B949-F0C2CF52D73D}">
      <dgm:prSet/>
      <dgm:spPr/>
      <dgm:t>
        <a:bodyPr/>
        <a:lstStyle/>
        <a:p>
          <a:endParaRPr lang="de-DE"/>
        </a:p>
      </dgm:t>
    </dgm:pt>
    <dgm:pt modelId="{AF7828AE-4285-4E6A-BF1D-D0B3E7243B24}" type="sibTrans" cxnId="{B9077BA8-0981-4F2A-B949-F0C2CF52D73D}">
      <dgm:prSet/>
      <dgm:spPr/>
      <dgm:t>
        <a:bodyPr/>
        <a:lstStyle/>
        <a:p>
          <a:endParaRPr lang="de-DE"/>
        </a:p>
      </dgm:t>
    </dgm:pt>
    <dgm:pt modelId="{9154BBE4-B066-4DDF-A709-FD567966EBD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2000" dirty="0"/>
            <a:t>Coupling </a:t>
          </a:r>
          <a:r>
            <a:rPr lang="de-DE" sz="2000" dirty="0" err="1"/>
            <a:t>of</a:t>
          </a:r>
          <a:r>
            <a:rPr lang="de-DE" sz="2000" dirty="0"/>
            <a:t> </a:t>
          </a:r>
          <a:r>
            <a:rPr lang="de-DE" sz="2000" dirty="0" err="1"/>
            <a:t>classical</a:t>
          </a:r>
          <a:r>
            <a:rPr lang="de-DE" sz="2000" dirty="0"/>
            <a:t> </a:t>
          </a:r>
          <a:r>
            <a:rPr lang="de-DE" sz="2000" dirty="0" err="1"/>
            <a:t>optimization</a:t>
          </a:r>
          <a:r>
            <a:rPr lang="de-DE" sz="2000" dirty="0"/>
            <a:t> </a:t>
          </a:r>
          <a:r>
            <a:rPr lang="de-DE" sz="2000" dirty="0" err="1"/>
            <a:t>methods</a:t>
          </a:r>
          <a:r>
            <a:rPr lang="de-DE" sz="2000" dirty="0"/>
            <a:t> </a:t>
          </a:r>
          <a:r>
            <a:rPr lang="de-DE" sz="2000" dirty="0" err="1"/>
            <a:t>with</a:t>
          </a:r>
          <a:r>
            <a:rPr lang="de-DE" sz="2000" dirty="0"/>
            <a:t> Agent-</a:t>
          </a:r>
          <a:r>
            <a:rPr lang="de-DE" sz="2000" dirty="0" err="1"/>
            <a:t>Based</a:t>
          </a:r>
          <a:r>
            <a:rPr lang="de-DE" sz="2000" dirty="0"/>
            <a:t> Modelling </a:t>
          </a:r>
          <a:r>
            <a:rPr lang="de-DE" sz="2000" dirty="0" err="1"/>
            <a:t>allows</a:t>
          </a:r>
          <a:r>
            <a:rPr lang="de-DE" sz="2000" dirty="0"/>
            <a:t> </a:t>
          </a:r>
          <a:r>
            <a:rPr lang="de-DE" sz="2000" dirty="0" err="1"/>
            <a:t>for</a:t>
          </a:r>
          <a:r>
            <a:rPr lang="de-DE" sz="2000" dirty="0"/>
            <a:t> </a:t>
          </a:r>
          <a:r>
            <a:rPr lang="de-DE" sz="2000" dirty="0" err="1"/>
            <a:t>comprehensive</a:t>
          </a:r>
          <a:r>
            <a:rPr lang="de-DE" sz="2000" dirty="0"/>
            <a:t> </a:t>
          </a:r>
          <a:r>
            <a:rPr lang="de-DE" sz="2000" dirty="0" err="1"/>
            <a:t>transformation</a:t>
          </a:r>
          <a:r>
            <a:rPr lang="de-DE" sz="2000" dirty="0"/>
            <a:t> </a:t>
          </a:r>
          <a:r>
            <a:rPr lang="de-DE" sz="2000" dirty="0" err="1"/>
            <a:t>planning</a:t>
          </a:r>
          <a:r>
            <a:rPr lang="de-DE" sz="2000" dirty="0"/>
            <a:t> </a:t>
          </a:r>
          <a:r>
            <a:rPr lang="de-DE" sz="2000" dirty="0" err="1"/>
            <a:t>up</a:t>
          </a:r>
          <a:r>
            <a:rPr lang="de-DE" sz="2000" dirty="0"/>
            <a:t> </a:t>
          </a:r>
          <a:r>
            <a:rPr lang="de-DE" sz="2000" dirty="0" err="1"/>
            <a:t>to</a:t>
          </a:r>
          <a:r>
            <a:rPr lang="de-DE" sz="2000" dirty="0"/>
            <a:t> </a:t>
          </a:r>
          <a:r>
            <a:rPr lang="de-DE" sz="2000" dirty="0" err="1"/>
            <a:t>the</a:t>
          </a:r>
          <a:r>
            <a:rPr lang="de-DE" sz="2000" dirty="0"/>
            <a:t> </a:t>
          </a:r>
          <a:r>
            <a:rPr lang="de-DE" sz="2000" dirty="0" err="1"/>
            <a:t>year</a:t>
          </a:r>
          <a:r>
            <a:rPr lang="de-DE" sz="2000" dirty="0"/>
            <a:t> 2045</a:t>
          </a:r>
        </a:p>
      </dgm:t>
    </dgm:pt>
    <dgm:pt modelId="{7ABB2091-CFEF-4912-97C1-7E61D09B24F5}" type="parTrans" cxnId="{FC84D21B-CA8A-4C7D-9A56-0F9686A22A50}">
      <dgm:prSet/>
      <dgm:spPr/>
      <dgm:t>
        <a:bodyPr/>
        <a:lstStyle/>
        <a:p>
          <a:endParaRPr lang="de-DE"/>
        </a:p>
      </dgm:t>
    </dgm:pt>
    <dgm:pt modelId="{3EE70BEC-284C-4CDE-A4F6-60DDF8AF5F40}" type="sibTrans" cxnId="{FC84D21B-CA8A-4C7D-9A56-0F9686A22A50}">
      <dgm:prSet/>
      <dgm:spPr/>
      <dgm:t>
        <a:bodyPr/>
        <a:lstStyle/>
        <a:p>
          <a:endParaRPr lang="de-DE"/>
        </a:p>
      </dgm:t>
    </dgm:pt>
    <dgm:pt modelId="{3FA1030B-B17B-4EC5-B560-3DAD3BB4884C}" type="pres">
      <dgm:prSet presAssocID="{AD344EFE-1C4B-4AEF-8C99-012CB57717BB}" presName="Name0" presStyleCnt="0">
        <dgm:presLayoutVars>
          <dgm:chMax val="7"/>
          <dgm:chPref val="7"/>
          <dgm:dir/>
        </dgm:presLayoutVars>
      </dgm:prSet>
      <dgm:spPr/>
    </dgm:pt>
    <dgm:pt modelId="{48F5E4D5-F8DF-4CBB-9004-2788D9C2690A}" type="pres">
      <dgm:prSet presAssocID="{AD344EFE-1C4B-4AEF-8C99-012CB57717BB}" presName="Name1" presStyleCnt="0"/>
      <dgm:spPr/>
    </dgm:pt>
    <dgm:pt modelId="{027025C6-CC36-4BD4-B918-255CF1FCAD85}" type="pres">
      <dgm:prSet presAssocID="{AD344EFE-1C4B-4AEF-8C99-012CB57717BB}" presName="cycle" presStyleCnt="0"/>
      <dgm:spPr/>
    </dgm:pt>
    <dgm:pt modelId="{2EEFC070-F2AD-4AE7-A777-61B48842B91E}" type="pres">
      <dgm:prSet presAssocID="{AD344EFE-1C4B-4AEF-8C99-012CB57717BB}" presName="srcNode" presStyleLbl="node1" presStyleIdx="0" presStyleCnt="3"/>
      <dgm:spPr/>
    </dgm:pt>
    <dgm:pt modelId="{9D705828-20EC-4C2F-8D73-F29B0124A85E}" type="pres">
      <dgm:prSet presAssocID="{AD344EFE-1C4B-4AEF-8C99-012CB57717BB}" presName="conn" presStyleLbl="parChTrans1D2" presStyleIdx="0" presStyleCnt="1"/>
      <dgm:spPr/>
    </dgm:pt>
    <dgm:pt modelId="{49B76F44-B0AE-4A86-827C-4145C9FA087B}" type="pres">
      <dgm:prSet presAssocID="{AD344EFE-1C4B-4AEF-8C99-012CB57717BB}" presName="extraNode" presStyleLbl="node1" presStyleIdx="0" presStyleCnt="3"/>
      <dgm:spPr/>
    </dgm:pt>
    <dgm:pt modelId="{6DCE4D5D-C898-490F-92E9-D6BA6CBDE265}" type="pres">
      <dgm:prSet presAssocID="{AD344EFE-1C4B-4AEF-8C99-012CB57717BB}" presName="dstNode" presStyleLbl="node1" presStyleIdx="0" presStyleCnt="3"/>
      <dgm:spPr/>
    </dgm:pt>
    <dgm:pt modelId="{15037FEE-6000-4DBC-B5FC-82036F7867D5}" type="pres">
      <dgm:prSet presAssocID="{A5653D59-F496-430B-AF5D-73B7C8002840}" presName="text_1" presStyleLbl="node1" presStyleIdx="0" presStyleCnt="3">
        <dgm:presLayoutVars>
          <dgm:bulletEnabled val="1"/>
        </dgm:presLayoutVars>
      </dgm:prSet>
      <dgm:spPr/>
    </dgm:pt>
    <dgm:pt modelId="{C4FBE5EB-4BBF-4362-94EE-B57E4F76E801}" type="pres">
      <dgm:prSet presAssocID="{A5653D59-F496-430B-AF5D-73B7C8002840}" presName="accent_1" presStyleCnt="0"/>
      <dgm:spPr/>
    </dgm:pt>
    <dgm:pt modelId="{2406B534-D3E8-429C-8C63-64D18C13F9F7}" type="pres">
      <dgm:prSet presAssocID="{A5653D59-F496-430B-AF5D-73B7C8002840}" presName="accentRepeatNode" presStyleLbl="solidFgAcc1" presStyleIdx="0" presStyleCnt="3"/>
      <dgm:spPr>
        <a:ln>
          <a:solidFill>
            <a:schemeClr val="accent5">
              <a:lumMod val="75000"/>
            </a:schemeClr>
          </a:solidFill>
        </a:ln>
      </dgm:spPr>
    </dgm:pt>
    <dgm:pt modelId="{00D146A8-567F-4122-A1C7-580A12DA6F84}" type="pres">
      <dgm:prSet presAssocID="{D998355F-76A1-429F-938C-16BC3AC3E014}" presName="text_2" presStyleLbl="node1" presStyleIdx="1" presStyleCnt="3">
        <dgm:presLayoutVars>
          <dgm:bulletEnabled val="1"/>
        </dgm:presLayoutVars>
      </dgm:prSet>
      <dgm:spPr/>
    </dgm:pt>
    <dgm:pt modelId="{3B9D9496-B884-4267-8710-1E46B21A0C3B}" type="pres">
      <dgm:prSet presAssocID="{D998355F-76A1-429F-938C-16BC3AC3E014}" presName="accent_2" presStyleCnt="0"/>
      <dgm:spPr/>
    </dgm:pt>
    <dgm:pt modelId="{2D676E3D-8605-4732-B17D-1405704FD387}" type="pres">
      <dgm:prSet presAssocID="{D998355F-76A1-429F-938C-16BC3AC3E014}" presName="accentRepeatNode" presStyleLbl="solidFgAcc1" presStyleIdx="1" presStyleCnt="3"/>
      <dgm:spPr>
        <a:ln>
          <a:solidFill>
            <a:schemeClr val="accent5">
              <a:lumMod val="75000"/>
            </a:schemeClr>
          </a:solidFill>
        </a:ln>
      </dgm:spPr>
    </dgm:pt>
    <dgm:pt modelId="{DDC7DD2B-5A50-4594-9AFC-46561AE986B2}" type="pres">
      <dgm:prSet presAssocID="{9154BBE4-B066-4DDF-A709-FD567966EBD2}" presName="text_3" presStyleLbl="node1" presStyleIdx="2" presStyleCnt="3">
        <dgm:presLayoutVars>
          <dgm:bulletEnabled val="1"/>
        </dgm:presLayoutVars>
      </dgm:prSet>
      <dgm:spPr/>
    </dgm:pt>
    <dgm:pt modelId="{470936DB-ED78-4A57-A0B0-FEE78C6AE34C}" type="pres">
      <dgm:prSet presAssocID="{9154BBE4-B066-4DDF-A709-FD567966EBD2}" presName="accent_3" presStyleCnt="0"/>
      <dgm:spPr/>
    </dgm:pt>
    <dgm:pt modelId="{E4E5D369-3DD0-4361-89F7-EC0DD0361CDD}" type="pres">
      <dgm:prSet presAssocID="{9154BBE4-B066-4DDF-A709-FD567966EBD2}" presName="accentRepeatNode" presStyleLbl="solidFgAcc1" presStyleIdx="2" presStyleCnt="3"/>
      <dgm:spPr>
        <a:ln>
          <a:solidFill>
            <a:schemeClr val="accent5">
              <a:lumMod val="75000"/>
            </a:schemeClr>
          </a:solidFill>
        </a:ln>
      </dgm:spPr>
    </dgm:pt>
  </dgm:ptLst>
  <dgm:cxnLst>
    <dgm:cxn modelId="{D2270312-EED0-438F-8278-2B5C78C65318}" type="presOf" srcId="{AD344EFE-1C4B-4AEF-8C99-012CB57717BB}" destId="{3FA1030B-B17B-4EC5-B560-3DAD3BB4884C}" srcOrd="0" destOrd="0" presId="urn:microsoft.com/office/officeart/2008/layout/VerticalCurvedList"/>
    <dgm:cxn modelId="{FC84D21B-CA8A-4C7D-9A56-0F9686A22A50}" srcId="{AD344EFE-1C4B-4AEF-8C99-012CB57717BB}" destId="{9154BBE4-B066-4DDF-A709-FD567966EBD2}" srcOrd="2" destOrd="0" parTransId="{7ABB2091-CFEF-4912-97C1-7E61D09B24F5}" sibTransId="{3EE70BEC-284C-4CDE-A4F6-60DDF8AF5F40}"/>
    <dgm:cxn modelId="{3A4EED4F-1EEB-43F6-B42B-810D157A0F18}" srcId="{AD344EFE-1C4B-4AEF-8C99-012CB57717BB}" destId="{A5653D59-F496-430B-AF5D-73B7C8002840}" srcOrd="0" destOrd="0" parTransId="{F794D5A4-18BD-41C6-82E4-E570C135FAC3}" sibTransId="{68C90635-5F79-4DF9-9B0B-5503A4DE3DD2}"/>
    <dgm:cxn modelId="{45C12198-81ED-4DF4-8D8D-DCCB863F1C5A}" type="presOf" srcId="{9154BBE4-B066-4DDF-A709-FD567966EBD2}" destId="{DDC7DD2B-5A50-4594-9AFC-46561AE986B2}" srcOrd="0" destOrd="0" presId="urn:microsoft.com/office/officeart/2008/layout/VerticalCurvedList"/>
    <dgm:cxn modelId="{B9077BA8-0981-4F2A-B949-F0C2CF52D73D}" srcId="{AD344EFE-1C4B-4AEF-8C99-012CB57717BB}" destId="{D998355F-76A1-429F-938C-16BC3AC3E014}" srcOrd="1" destOrd="0" parTransId="{9968046D-AAE1-4182-B2D2-EFA1EB6F2339}" sibTransId="{AF7828AE-4285-4E6A-BF1D-D0B3E7243B24}"/>
    <dgm:cxn modelId="{BBCDEEBC-3181-44E2-886D-01AD2F04122F}" type="presOf" srcId="{68C90635-5F79-4DF9-9B0B-5503A4DE3DD2}" destId="{9D705828-20EC-4C2F-8D73-F29B0124A85E}" srcOrd="0" destOrd="0" presId="urn:microsoft.com/office/officeart/2008/layout/VerticalCurvedList"/>
    <dgm:cxn modelId="{070771E5-30BE-4AC5-ADFC-B13B4718C2EC}" type="presOf" srcId="{D998355F-76A1-429F-938C-16BC3AC3E014}" destId="{00D146A8-567F-4122-A1C7-580A12DA6F84}" srcOrd="0" destOrd="0" presId="urn:microsoft.com/office/officeart/2008/layout/VerticalCurvedList"/>
    <dgm:cxn modelId="{37F3C3EA-EC56-4245-A6DB-18DA08C9E00D}" type="presOf" srcId="{A5653D59-F496-430B-AF5D-73B7C8002840}" destId="{15037FEE-6000-4DBC-B5FC-82036F7867D5}" srcOrd="0" destOrd="0" presId="urn:microsoft.com/office/officeart/2008/layout/VerticalCurvedList"/>
    <dgm:cxn modelId="{9B4F5894-E38E-4F18-910C-57FB98E39B83}" type="presParOf" srcId="{3FA1030B-B17B-4EC5-B560-3DAD3BB4884C}" destId="{48F5E4D5-F8DF-4CBB-9004-2788D9C2690A}" srcOrd="0" destOrd="0" presId="urn:microsoft.com/office/officeart/2008/layout/VerticalCurvedList"/>
    <dgm:cxn modelId="{6613D971-7180-4153-BC31-1A69BC136637}" type="presParOf" srcId="{48F5E4D5-F8DF-4CBB-9004-2788D9C2690A}" destId="{027025C6-CC36-4BD4-B918-255CF1FCAD85}" srcOrd="0" destOrd="0" presId="urn:microsoft.com/office/officeart/2008/layout/VerticalCurvedList"/>
    <dgm:cxn modelId="{FA1F2B73-FC55-4033-A46B-F3516A11E39B}" type="presParOf" srcId="{027025C6-CC36-4BD4-B918-255CF1FCAD85}" destId="{2EEFC070-F2AD-4AE7-A777-61B48842B91E}" srcOrd="0" destOrd="0" presId="urn:microsoft.com/office/officeart/2008/layout/VerticalCurvedList"/>
    <dgm:cxn modelId="{61B4E1B6-61EE-499E-A308-B3C1142BC0C6}" type="presParOf" srcId="{027025C6-CC36-4BD4-B918-255CF1FCAD85}" destId="{9D705828-20EC-4C2F-8D73-F29B0124A85E}" srcOrd="1" destOrd="0" presId="urn:microsoft.com/office/officeart/2008/layout/VerticalCurvedList"/>
    <dgm:cxn modelId="{201E6A72-09B2-47F4-AD01-433AB33A00AE}" type="presParOf" srcId="{027025C6-CC36-4BD4-B918-255CF1FCAD85}" destId="{49B76F44-B0AE-4A86-827C-4145C9FA087B}" srcOrd="2" destOrd="0" presId="urn:microsoft.com/office/officeart/2008/layout/VerticalCurvedList"/>
    <dgm:cxn modelId="{8EFD85A9-900E-4673-8400-094DC6D9B939}" type="presParOf" srcId="{027025C6-CC36-4BD4-B918-255CF1FCAD85}" destId="{6DCE4D5D-C898-490F-92E9-D6BA6CBDE265}" srcOrd="3" destOrd="0" presId="urn:microsoft.com/office/officeart/2008/layout/VerticalCurvedList"/>
    <dgm:cxn modelId="{E858E72A-3E63-48BF-A635-E2A5EE5C091E}" type="presParOf" srcId="{48F5E4D5-F8DF-4CBB-9004-2788D9C2690A}" destId="{15037FEE-6000-4DBC-B5FC-82036F7867D5}" srcOrd="1" destOrd="0" presId="urn:microsoft.com/office/officeart/2008/layout/VerticalCurvedList"/>
    <dgm:cxn modelId="{8EBE3560-4096-4884-AF67-504554FEAD7B}" type="presParOf" srcId="{48F5E4D5-F8DF-4CBB-9004-2788D9C2690A}" destId="{C4FBE5EB-4BBF-4362-94EE-B57E4F76E801}" srcOrd="2" destOrd="0" presId="urn:microsoft.com/office/officeart/2008/layout/VerticalCurvedList"/>
    <dgm:cxn modelId="{4BBBCB02-679F-4C85-9635-259EE6247C96}" type="presParOf" srcId="{C4FBE5EB-4BBF-4362-94EE-B57E4F76E801}" destId="{2406B534-D3E8-429C-8C63-64D18C13F9F7}" srcOrd="0" destOrd="0" presId="urn:microsoft.com/office/officeart/2008/layout/VerticalCurvedList"/>
    <dgm:cxn modelId="{CAFCB532-BEE6-4C0F-8701-894CEE12C663}" type="presParOf" srcId="{48F5E4D5-F8DF-4CBB-9004-2788D9C2690A}" destId="{00D146A8-567F-4122-A1C7-580A12DA6F84}" srcOrd="3" destOrd="0" presId="urn:microsoft.com/office/officeart/2008/layout/VerticalCurvedList"/>
    <dgm:cxn modelId="{6D8BD771-B52F-4E10-89A6-D528B1F51A5D}" type="presParOf" srcId="{48F5E4D5-F8DF-4CBB-9004-2788D9C2690A}" destId="{3B9D9496-B884-4267-8710-1E46B21A0C3B}" srcOrd="4" destOrd="0" presId="urn:microsoft.com/office/officeart/2008/layout/VerticalCurvedList"/>
    <dgm:cxn modelId="{784432AB-BBAF-45E6-A6EB-0891852A75E6}" type="presParOf" srcId="{3B9D9496-B884-4267-8710-1E46B21A0C3B}" destId="{2D676E3D-8605-4732-B17D-1405704FD387}" srcOrd="0" destOrd="0" presId="urn:microsoft.com/office/officeart/2008/layout/VerticalCurvedList"/>
    <dgm:cxn modelId="{988BF632-414F-44C1-9FD6-0E2FC184D6DA}" type="presParOf" srcId="{48F5E4D5-F8DF-4CBB-9004-2788D9C2690A}" destId="{DDC7DD2B-5A50-4594-9AFC-46561AE986B2}" srcOrd="5" destOrd="0" presId="urn:microsoft.com/office/officeart/2008/layout/VerticalCurvedList"/>
    <dgm:cxn modelId="{E735CAFB-90AC-42E7-811B-7CF05525D198}" type="presParOf" srcId="{48F5E4D5-F8DF-4CBB-9004-2788D9C2690A}" destId="{470936DB-ED78-4A57-A0B0-FEE78C6AE34C}" srcOrd="6" destOrd="0" presId="urn:microsoft.com/office/officeart/2008/layout/VerticalCurvedList"/>
    <dgm:cxn modelId="{E463DBE4-A51F-404A-A83F-136CF3E717CA}" type="presParOf" srcId="{470936DB-ED78-4A57-A0B0-FEE78C6AE34C}" destId="{E4E5D369-3DD0-4361-89F7-EC0DD0361C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05828-20EC-4C2F-8D73-F29B0124A85E}">
      <dsp:nvSpPr>
        <dsp:cNvPr id="0" name=""/>
        <dsp:cNvSpPr/>
      </dsp:nvSpPr>
      <dsp:spPr>
        <a:xfrm>
          <a:off x="-5693243" y="-871629"/>
          <a:ext cx="6779476" cy="6779476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37FEE-6000-4DBC-B5FC-82036F7867D5}">
      <dsp:nvSpPr>
        <dsp:cNvPr id="0" name=""/>
        <dsp:cNvSpPr/>
      </dsp:nvSpPr>
      <dsp:spPr>
        <a:xfrm>
          <a:off x="699027" y="503621"/>
          <a:ext cx="10556831" cy="100724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5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2000" kern="1200" dirty="0"/>
            <a:t>Most </a:t>
          </a:r>
          <a:r>
            <a:rPr lang="de-DE" sz="2000" kern="1200" dirty="0" err="1"/>
            <a:t>of</a:t>
          </a:r>
          <a:r>
            <a:rPr lang="de-DE" sz="2000" kern="1200" dirty="0"/>
            <a:t> </a:t>
          </a:r>
          <a:r>
            <a:rPr lang="de-DE" sz="2000" kern="1200" dirty="0" err="1"/>
            <a:t>the</a:t>
          </a:r>
          <a:r>
            <a:rPr lang="de-DE" sz="2000" kern="1200" dirty="0"/>
            <a:t> </a:t>
          </a:r>
          <a:r>
            <a:rPr lang="de-DE" sz="2000" kern="1200" dirty="0" err="1"/>
            <a:t>energy</a:t>
          </a:r>
          <a:r>
            <a:rPr lang="de-DE" sz="2000" kern="1200" dirty="0"/>
            <a:t> </a:t>
          </a:r>
          <a:r>
            <a:rPr lang="de-DE" sz="2000" kern="1200" dirty="0" err="1"/>
            <a:t>transition</a:t>
          </a:r>
          <a:r>
            <a:rPr lang="de-DE" sz="2000" kern="1200" dirty="0"/>
            <a:t> </a:t>
          </a:r>
          <a:r>
            <a:rPr lang="de-DE" sz="2000" kern="1200" dirty="0" err="1"/>
            <a:t>takes</a:t>
          </a:r>
          <a:r>
            <a:rPr lang="de-DE" sz="2000" kern="1200" dirty="0"/>
            <a:t> </a:t>
          </a:r>
          <a:r>
            <a:rPr lang="de-DE" sz="2000" kern="1200" dirty="0" err="1"/>
            <a:t>place</a:t>
          </a:r>
          <a:r>
            <a:rPr lang="de-DE" sz="2000" kern="1200" dirty="0"/>
            <a:t> on </a:t>
          </a:r>
          <a:r>
            <a:rPr lang="de-DE" sz="2000" kern="1200" dirty="0" err="1"/>
            <a:t>the</a:t>
          </a:r>
          <a:r>
            <a:rPr lang="de-DE" sz="2000" kern="1200" dirty="0"/>
            <a:t> regional </a:t>
          </a:r>
          <a:r>
            <a:rPr lang="de-DE" sz="2000" kern="1200" dirty="0" err="1"/>
            <a:t>level</a:t>
          </a:r>
          <a:endParaRPr lang="de-DE" sz="2000" kern="1200" dirty="0"/>
        </a:p>
      </dsp:txBody>
      <dsp:txXfrm>
        <a:off x="699027" y="503621"/>
        <a:ext cx="10556831" cy="1007243"/>
      </dsp:txXfrm>
    </dsp:sp>
    <dsp:sp modelId="{2406B534-D3E8-429C-8C63-64D18C13F9F7}">
      <dsp:nvSpPr>
        <dsp:cNvPr id="0" name=""/>
        <dsp:cNvSpPr/>
      </dsp:nvSpPr>
      <dsp:spPr>
        <a:xfrm>
          <a:off x="69499" y="377716"/>
          <a:ext cx="1259054" cy="1259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146A8-567F-4122-A1C7-580A12DA6F84}">
      <dsp:nvSpPr>
        <dsp:cNvPr id="0" name=""/>
        <dsp:cNvSpPr/>
      </dsp:nvSpPr>
      <dsp:spPr>
        <a:xfrm>
          <a:off x="1065160" y="2014487"/>
          <a:ext cx="10190698" cy="100724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5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2000" kern="1200" dirty="0" err="1"/>
            <a:t>Our</a:t>
          </a:r>
          <a:r>
            <a:rPr lang="de-DE" sz="2000" kern="1200" dirty="0"/>
            <a:t> </a:t>
          </a:r>
          <a:r>
            <a:rPr lang="de-DE" sz="2000" kern="1200" dirty="0" err="1"/>
            <a:t>bottom-up</a:t>
          </a:r>
          <a:r>
            <a:rPr lang="de-DE" sz="2000" kern="1200" dirty="0"/>
            <a:t> </a:t>
          </a:r>
          <a:r>
            <a:rPr lang="de-DE" sz="2000" kern="1200" dirty="0" err="1"/>
            <a:t>framework</a:t>
          </a:r>
          <a:r>
            <a:rPr lang="de-DE" sz="2000" kern="1200" dirty="0"/>
            <a:t> </a:t>
          </a:r>
          <a:r>
            <a:rPr lang="de-DE" sz="2000" kern="1200" dirty="0" err="1"/>
            <a:t>uses</a:t>
          </a:r>
          <a:r>
            <a:rPr lang="de-DE" sz="2000" kern="1200" dirty="0"/>
            <a:t> </a:t>
          </a:r>
          <a:r>
            <a:rPr lang="de-DE" sz="2000" kern="1200" dirty="0" err="1"/>
            <a:t>spatial</a:t>
          </a:r>
          <a:r>
            <a:rPr lang="de-DE" sz="2000" kern="1200" dirty="0"/>
            <a:t> </a:t>
          </a:r>
          <a:r>
            <a:rPr lang="de-DE" sz="2000" kern="1200" dirty="0" err="1"/>
            <a:t>building</a:t>
          </a:r>
          <a:r>
            <a:rPr lang="de-DE" sz="2000" kern="1200" dirty="0"/>
            <a:t> </a:t>
          </a:r>
          <a:r>
            <a:rPr lang="de-DE" sz="2000" kern="1200" dirty="0" err="1"/>
            <a:t>representation</a:t>
          </a:r>
          <a:r>
            <a:rPr lang="de-DE" sz="2000" kern="1200" dirty="0"/>
            <a:t> </a:t>
          </a:r>
          <a:r>
            <a:rPr lang="de-DE" sz="2000" kern="1200" dirty="0" err="1"/>
            <a:t>including</a:t>
          </a:r>
          <a:r>
            <a:rPr lang="de-DE" sz="2000" kern="1200" dirty="0"/>
            <a:t> </a:t>
          </a:r>
          <a:r>
            <a:rPr lang="de-DE" sz="2000" kern="1200" dirty="0" err="1"/>
            <a:t>energy</a:t>
          </a:r>
          <a:r>
            <a:rPr lang="de-DE" sz="2000" kern="1200" dirty="0"/>
            <a:t> </a:t>
          </a:r>
          <a:r>
            <a:rPr lang="de-DE" sz="2000" kern="1200" dirty="0" err="1"/>
            <a:t>consumption</a:t>
          </a:r>
          <a:endParaRPr lang="de-DE" sz="2000" kern="1200" dirty="0"/>
        </a:p>
      </dsp:txBody>
      <dsp:txXfrm>
        <a:off x="1065160" y="2014487"/>
        <a:ext cx="10190698" cy="1007243"/>
      </dsp:txXfrm>
    </dsp:sp>
    <dsp:sp modelId="{2D676E3D-8605-4732-B17D-1405704FD387}">
      <dsp:nvSpPr>
        <dsp:cNvPr id="0" name=""/>
        <dsp:cNvSpPr/>
      </dsp:nvSpPr>
      <dsp:spPr>
        <a:xfrm>
          <a:off x="435632" y="1888581"/>
          <a:ext cx="1259054" cy="1259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7DD2B-5A50-4594-9AFC-46561AE986B2}">
      <dsp:nvSpPr>
        <dsp:cNvPr id="0" name=""/>
        <dsp:cNvSpPr/>
      </dsp:nvSpPr>
      <dsp:spPr>
        <a:xfrm>
          <a:off x="699027" y="3525352"/>
          <a:ext cx="10556831" cy="100724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5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2000" kern="1200" dirty="0"/>
            <a:t>Coupling </a:t>
          </a:r>
          <a:r>
            <a:rPr lang="de-DE" sz="2000" kern="1200" dirty="0" err="1"/>
            <a:t>of</a:t>
          </a:r>
          <a:r>
            <a:rPr lang="de-DE" sz="2000" kern="1200" dirty="0"/>
            <a:t> </a:t>
          </a:r>
          <a:r>
            <a:rPr lang="de-DE" sz="2000" kern="1200" dirty="0" err="1"/>
            <a:t>classical</a:t>
          </a:r>
          <a:r>
            <a:rPr lang="de-DE" sz="2000" kern="1200" dirty="0"/>
            <a:t> </a:t>
          </a:r>
          <a:r>
            <a:rPr lang="de-DE" sz="2000" kern="1200" dirty="0" err="1"/>
            <a:t>optimization</a:t>
          </a:r>
          <a:r>
            <a:rPr lang="de-DE" sz="2000" kern="1200" dirty="0"/>
            <a:t> </a:t>
          </a:r>
          <a:r>
            <a:rPr lang="de-DE" sz="2000" kern="1200" dirty="0" err="1"/>
            <a:t>methods</a:t>
          </a:r>
          <a:r>
            <a:rPr lang="de-DE" sz="2000" kern="1200" dirty="0"/>
            <a:t> </a:t>
          </a:r>
          <a:r>
            <a:rPr lang="de-DE" sz="2000" kern="1200" dirty="0" err="1"/>
            <a:t>with</a:t>
          </a:r>
          <a:r>
            <a:rPr lang="de-DE" sz="2000" kern="1200" dirty="0"/>
            <a:t> Agent-</a:t>
          </a:r>
          <a:r>
            <a:rPr lang="de-DE" sz="2000" kern="1200" dirty="0" err="1"/>
            <a:t>Based</a:t>
          </a:r>
          <a:r>
            <a:rPr lang="de-DE" sz="2000" kern="1200" dirty="0"/>
            <a:t> Modelling </a:t>
          </a:r>
          <a:r>
            <a:rPr lang="de-DE" sz="2000" kern="1200" dirty="0" err="1"/>
            <a:t>allows</a:t>
          </a:r>
          <a:r>
            <a:rPr lang="de-DE" sz="2000" kern="1200" dirty="0"/>
            <a:t> </a:t>
          </a:r>
          <a:r>
            <a:rPr lang="de-DE" sz="2000" kern="1200" dirty="0" err="1"/>
            <a:t>for</a:t>
          </a:r>
          <a:r>
            <a:rPr lang="de-DE" sz="2000" kern="1200" dirty="0"/>
            <a:t> </a:t>
          </a:r>
          <a:r>
            <a:rPr lang="de-DE" sz="2000" kern="1200" dirty="0" err="1"/>
            <a:t>comprehensive</a:t>
          </a:r>
          <a:r>
            <a:rPr lang="de-DE" sz="2000" kern="1200" dirty="0"/>
            <a:t> </a:t>
          </a:r>
          <a:r>
            <a:rPr lang="de-DE" sz="2000" kern="1200" dirty="0" err="1"/>
            <a:t>transformation</a:t>
          </a:r>
          <a:r>
            <a:rPr lang="de-DE" sz="2000" kern="1200" dirty="0"/>
            <a:t> </a:t>
          </a:r>
          <a:r>
            <a:rPr lang="de-DE" sz="2000" kern="1200" dirty="0" err="1"/>
            <a:t>planning</a:t>
          </a:r>
          <a:r>
            <a:rPr lang="de-DE" sz="2000" kern="1200" dirty="0"/>
            <a:t> </a:t>
          </a:r>
          <a:r>
            <a:rPr lang="de-DE" sz="2000" kern="1200" dirty="0" err="1"/>
            <a:t>up</a:t>
          </a:r>
          <a:r>
            <a:rPr lang="de-DE" sz="2000" kern="1200" dirty="0"/>
            <a:t> </a:t>
          </a:r>
          <a:r>
            <a:rPr lang="de-DE" sz="2000" kern="1200" dirty="0" err="1"/>
            <a:t>to</a:t>
          </a:r>
          <a:r>
            <a:rPr lang="de-DE" sz="2000" kern="1200" dirty="0"/>
            <a:t> </a:t>
          </a:r>
          <a:r>
            <a:rPr lang="de-DE" sz="2000" kern="1200" dirty="0" err="1"/>
            <a:t>the</a:t>
          </a:r>
          <a:r>
            <a:rPr lang="de-DE" sz="2000" kern="1200" dirty="0"/>
            <a:t> </a:t>
          </a:r>
          <a:r>
            <a:rPr lang="de-DE" sz="2000" kern="1200" dirty="0" err="1"/>
            <a:t>year</a:t>
          </a:r>
          <a:r>
            <a:rPr lang="de-DE" sz="2000" kern="1200" dirty="0"/>
            <a:t> 2045</a:t>
          </a:r>
        </a:p>
      </dsp:txBody>
      <dsp:txXfrm>
        <a:off x="699027" y="3525352"/>
        <a:ext cx="10556831" cy="1007243"/>
      </dsp:txXfrm>
    </dsp:sp>
    <dsp:sp modelId="{E4E5D369-3DD0-4361-89F7-EC0DD0361CDD}">
      <dsp:nvSpPr>
        <dsp:cNvPr id="0" name=""/>
        <dsp:cNvSpPr/>
      </dsp:nvSpPr>
      <dsp:spPr>
        <a:xfrm>
          <a:off x="69499" y="3399447"/>
          <a:ext cx="1259054" cy="1259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>
            <a:extLst>
              <a:ext uri="{FF2B5EF4-FFF2-40B4-BE49-F238E27FC236}">
                <a16:creationId xmlns:a16="http://schemas.microsoft.com/office/drawing/2014/main" id="{C14055E2-6528-4EB0-9F87-77210311B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195" name="AutoShape 2">
            <a:extLst>
              <a:ext uri="{FF2B5EF4-FFF2-40B4-BE49-F238E27FC236}">
                <a16:creationId xmlns:a16="http://schemas.microsoft.com/office/drawing/2014/main" id="{615C5B5D-BFB0-419A-A9EC-516DF1D55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F270E2E4-9829-410D-82AC-762C86721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A62AED1-823C-497D-876A-AB16853FE4B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7C67FB1F-3750-471D-B0CF-44EAE6F4E7C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89650" cy="34258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A1A8E5B-09BF-4490-833E-DCA6C0544A3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8200" name="Text Box 7">
            <a:extLst>
              <a:ext uri="{FF2B5EF4-FFF2-40B4-BE49-F238E27FC236}">
                <a16:creationId xmlns:a16="http://schemas.microsoft.com/office/drawing/2014/main" id="{80FE6851-EC61-4E86-82D3-EF9932DF7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4A288E4-D258-4A47-ACBC-2A3FDE38D8E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E88E48-961A-4070-B621-0092DD82C3E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DE88E48-961A-4070-B621-0092DD82C3E3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058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DE88E48-961A-4070-B621-0092DD82C3E3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117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represents</a:t>
            </a:r>
            <a:r>
              <a:rPr lang="de-DE" dirty="0"/>
              <a:t> a </a:t>
            </a:r>
            <a:r>
              <a:rPr lang="de-DE" dirty="0" err="1"/>
              <a:t>household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building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Every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makes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decisions</a:t>
            </a:r>
            <a:r>
              <a:rPr lang="de-DE" dirty="0"/>
              <a:t> in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sectors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time a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lifespan</a:t>
            </a:r>
            <a:r>
              <a:rPr lang="de-DE" dirty="0"/>
              <a:t> </a:t>
            </a:r>
            <a:r>
              <a:rPr lang="de-DE" dirty="0" err="1"/>
              <a:t>expires</a:t>
            </a:r>
            <a:r>
              <a:rPr lang="de-DE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Every </a:t>
            </a:r>
            <a:r>
              <a:rPr lang="de-DE" dirty="0" err="1"/>
              <a:t>agent‘s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balance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simulated</a:t>
            </a:r>
            <a:r>
              <a:rPr lang="de-DE" dirty="0"/>
              <a:t> on an </a:t>
            </a:r>
            <a:r>
              <a:rPr lang="de-DE" dirty="0" err="1"/>
              <a:t>hourly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carrier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resulting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aggregated</a:t>
            </a:r>
            <a:r>
              <a:rPr lang="de-DE" dirty="0"/>
              <a:t> and </a:t>
            </a:r>
            <a:r>
              <a:rPr lang="de-DE" dirty="0" err="1"/>
              <a:t>passed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DE88E48-961A-4070-B621-0092DD82C3E3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924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DE88E48-961A-4070-B621-0092DD82C3E3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905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DE88E48-961A-4070-B621-0092DD82C3E3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560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About 190.000 </a:t>
            </a:r>
            <a:r>
              <a:rPr lang="de-DE" dirty="0" err="1"/>
              <a:t>Inhabitants</a:t>
            </a:r>
            <a:r>
              <a:rPr lang="de-DE" dirty="0"/>
              <a:t> and </a:t>
            </a:r>
            <a:r>
              <a:rPr lang="de-DE" dirty="0" err="1"/>
              <a:t>roughly</a:t>
            </a:r>
            <a:r>
              <a:rPr lang="de-DE" dirty="0"/>
              <a:t> 40.000 </a:t>
            </a:r>
            <a:r>
              <a:rPr lang="de-DE" dirty="0" err="1"/>
              <a:t>buildings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DE88E48-961A-4070-B621-0092DD82C3E3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781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DE88E48-961A-4070-B621-0092DD82C3E3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4965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DE88E48-961A-4070-B621-0092DD82C3E3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600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5AAB54D-37F0-4ADC-8790-C64AE88513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089" y="5589810"/>
            <a:ext cx="4127500" cy="79216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Kontaktinformationen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FF4C6A9-7F6D-4CC2-A3C5-5112964C8C1C}"/>
              </a:ext>
            </a:extLst>
          </p:cNvPr>
          <p:cNvSpPr txBox="1"/>
          <p:nvPr userDrawn="1"/>
        </p:nvSpPr>
        <p:spPr>
          <a:xfrm>
            <a:off x="480047" y="3335998"/>
            <a:ext cx="1112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Optimierung kommunaler Energieversorgungssysteme unter Einsatz von selbstlernenden Algorithmen</a:t>
            </a:r>
            <a:endParaRPr lang="de-D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D216B4-B245-4F4C-403E-CA18FE07B9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0047" y="2636912"/>
            <a:ext cx="8353425" cy="504825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5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9D97ED-FCC4-4442-AA71-CC0DE3E2B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145" y="548681"/>
            <a:ext cx="8639935" cy="432147"/>
          </a:xfrm>
        </p:spPr>
        <p:txBody>
          <a:bodyPr/>
          <a:lstStyle>
            <a:lvl1pPr>
              <a:defRPr sz="24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7391C73-0AAC-46BE-B1CE-1A247F69AB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605" y="1289722"/>
            <a:ext cx="11263980" cy="4876129"/>
          </a:xfrm>
        </p:spPr>
        <p:txBody>
          <a:bodyPr/>
          <a:lstStyle>
            <a:lvl1pPr marL="285750" indent="-285750">
              <a:buClrTx/>
              <a:buFont typeface="Symbol" panose="05050102010706020507" pitchFamily="18" charset="2"/>
              <a:buChar char="-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ClrTx/>
              <a:buFont typeface="Symbol" panose="05050102010706020507" pitchFamily="18" charset="2"/>
              <a:buChar char="-"/>
              <a:defRPr sz="1400"/>
            </a:lvl2pPr>
            <a:lvl3pPr marL="1200150" indent="-285750">
              <a:buClrTx/>
              <a:buFont typeface="Symbol" panose="05050102010706020507" pitchFamily="18" charset="2"/>
              <a:buChar char="-"/>
              <a:defRPr sz="1400"/>
            </a:lvl3pPr>
          </a:lstStyle>
          <a:p>
            <a:pPr lvl="0"/>
            <a:r>
              <a:rPr lang="de-DE" dirty="0"/>
              <a:t>Bullet 1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Bullet 2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Bullet 2.1</a:t>
            </a:r>
          </a:p>
          <a:p>
            <a:pPr lvl="1"/>
            <a:endParaRPr lang="de-DE" dirty="0"/>
          </a:p>
          <a:p>
            <a:pPr lvl="2"/>
            <a:r>
              <a:rPr lang="de-DE" dirty="0"/>
              <a:t>Bullet 2.1.1</a:t>
            </a:r>
            <a:br>
              <a:rPr lang="de-DE" dirty="0"/>
            </a:br>
            <a:br>
              <a:rPr lang="de-DE" dirty="0"/>
            </a:br>
            <a:r>
              <a:rPr lang="de-DE" dirty="0"/>
              <a:t>	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AEB3F-489E-47BD-B64A-23F1BAA4B171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11027834" y="6546849"/>
            <a:ext cx="632884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F30AA7B5-C48F-0881-15AD-E4DF3E1EC8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91634" y="6546849"/>
            <a:ext cx="1005532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de-DE" altLang="de-DE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10.03.2025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544BC2E-B375-9534-95B0-7E8F98F3A7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434" y="6541591"/>
            <a:ext cx="2882900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buSzPct val="100000"/>
              <a:defRPr/>
            </a:pPr>
            <a:r>
              <a:rPr lang="de-DE" altLang="de-DE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Hannes Koch</a:t>
            </a:r>
          </a:p>
        </p:txBody>
      </p:sp>
    </p:spTree>
    <p:extLst>
      <p:ext uri="{BB962C8B-B14F-4D97-AF65-F5344CB8AC3E}">
        <p14:creationId xmlns:p14="http://schemas.microsoft.com/office/powerpoint/2010/main" val="236949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9D97ED-FCC4-4442-AA71-CC0DE3E2B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145" y="548681"/>
            <a:ext cx="8639935" cy="432147"/>
          </a:xfrm>
        </p:spPr>
        <p:txBody>
          <a:bodyPr/>
          <a:lstStyle>
            <a:lvl1pPr>
              <a:defRPr sz="24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7391C73-0AAC-46BE-B1CE-1A247F69AB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605" y="1289722"/>
            <a:ext cx="11263980" cy="4876129"/>
          </a:xfrm>
        </p:spPr>
        <p:txBody>
          <a:bodyPr/>
          <a:lstStyle>
            <a:lvl1pPr marL="285750" indent="-285750">
              <a:buClrTx/>
              <a:buFont typeface="Symbol" panose="05050102010706020507" pitchFamily="18" charset="2"/>
              <a:buChar char="-"/>
              <a:defRPr sz="1600"/>
            </a:lvl1pPr>
            <a:lvl2pPr marL="742950" indent="-285750">
              <a:buClrTx/>
              <a:buFont typeface="Symbol" panose="05050102010706020507" pitchFamily="18" charset="2"/>
              <a:buChar char="-"/>
              <a:defRPr sz="1400"/>
            </a:lvl2pPr>
            <a:lvl3pPr marL="1200150" indent="-285750">
              <a:buClrTx/>
              <a:buFont typeface="Symbol" panose="05050102010706020507" pitchFamily="18" charset="2"/>
              <a:buChar char="-"/>
              <a:defRPr sz="1400"/>
            </a:lvl3pPr>
          </a:lstStyle>
          <a:p>
            <a:pPr lvl="0"/>
            <a:r>
              <a:rPr lang="de-DE" dirty="0"/>
              <a:t>Bullet 1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Bullet 2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Bullet 2.1</a:t>
            </a:r>
          </a:p>
          <a:p>
            <a:pPr lvl="1"/>
            <a:endParaRPr lang="de-DE" dirty="0"/>
          </a:p>
          <a:p>
            <a:pPr lvl="2"/>
            <a:r>
              <a:rPr lang="de-DE" dirty="0"/>
              <a:t>Bullet 2.1.1</a:t>
            </a:r>
            <a:br>
              <a:rPr lang="de-DE" dirty="0"/>
            </a:br>
            <a:br>
              <a:rPr lang="de-DE" dirty="0"/>
            </a:br>
            <a:r>
              <a:rPr lang="de-DE" dirty="0"/>
              <a:t>	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AEB3F-489E-47BD-B64A-23F1BAA4B171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11027834" y="6546849"/>
            <a:ext cx="632884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44222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813F8A-75D4-427B-BD2D-6284925CC16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184467" y="6546851"/>
            <a:ext cx="632884" cy="2635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6724A1-4D5A-469C-99B1-366D26DDC27B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5AAB54D-37F0-4ADC-8790-C64AE88513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089" y="5589810"/>
            <a:ext cx="4127500" cy="79216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Kontaktinformationen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D216B4-B245-4F4C-403E-CA18FE07B9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0047" y="2636912"/>
            <a:ext cx="8353425" cy="504825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5215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merksamtk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54D6627F-3FD0-421C-81F2-A7C45E0D5607}"/>
              </a:ext>
            </a:extLst>
          </p:cNvPr>
          <p:cNvSpPr txBox="1"/>
          <p:nvPr userDrawn="1"/>
        </p:nvSpPr>
        <p:spPr>
          <a:xfrm>
            <a:off x="464614" y="2644483"/>
            <a:ext cx="6074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Vielen Dank für Ihre Aufmerksamkeit!</a:t>
            </a:r>
            <a:endParaRPr lang="de-D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5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9D97ED-FCC4-4442-AA71-CC0DE3E2B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145" y="548681"/>
            <a:ext cx="8639935" cy="432147"/>
          </a:xfrm>
        </p:spPr>
        <p:txBody>
          <a:bodyPr/>
          <a:lstStyle>
            <a:lvl1pPr>
              <a:defRPr sz="24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7391C73-0AAC-46BE-B1CE-1A247F69AB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605" y="1289722"/>
            <a:ext cx="11263980" cy="4876129"/>
          </a:xfrm>
        </p:spPr>
        <p:txBody>
          <a:bodyPr/>
          <a:lstStyle>
            <a:lvl1pPr marL="285750" indent="-285750">
              <a:buClrTx/>
              <a:buFont typeface="Symbol" panose="05050102010706020507" pitchFamily="18" charset="2"/>
              <a:buChar char="-"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ClrTx/>
              <a:buFont typeface="Symbol" panose="05050102010706020507" pitchFamily="18" charset="2"/>
              <a:buChar char="-"/>
              <a:defRPr sz="1200"/>
            </a:lvl2pPr>
            <a:lvl3pPr marL="1200150" indent="-285750">
              <a:buClrTx/>
              <a:buFont typeface="Symbol" panose="05050102010706020507" pitchFamily="18" charset="2"/>
              <a:buChar char="-"/>
              <a:defRPr sz="1200"/>
            </a:lvl3pPr>
          </a:lstStyle>
          <a:p>
            <a:pPr lvl="0"/>
            <a:r>
              <a:rPr lang="de-DE" dirty="0"/>
              <a:t>Bullet 1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Bullet 2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Bullet 2.1</a:t>
            </a:r>
          </a:p>
          <a:p>
            <a:pPr lvl="1"/>
            <a:endParaRPr lang="de-DE" dirty="0"/>
          </a:p>
          <a:p>
            <a:pPr lvl="2"/>
            <a:r>
              <a:rPr lang="de-DE" dirty="0"/>
              <a:t>Bullet 2.1.1</a:t>
            </a:r>
            <a:br>
              <a:rPr lang="de-DE" dirty="0"/>
            </a:br>
            <a:br>
              <a:rPr lang="de-DE" dirty="0"/>
            </a:br>
            <a:r>
              <a:rPr lang="de-DE" dirty="0"/>
              <a:t>	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AEB3F-489E-47BD-B64A-23F1BAA4B171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11027834" y="6546849"/>
            <a:ext cx="632884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F30AA7B5-C48F-0881-15AD-E4DF3E1EC8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91634" y="6546849"/>
            <a:ext cx="1005532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de-DE" altLang="de-DE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10.03.2025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544BC2E-B375-9534-95B0-7E8F98F3A7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434" y="6541591"/>
            <a:ext cx="2882900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buSzPct val="100000"/>
              <a:defRPr/>
            </a:pPr>
            <a:r>
              <a:rPr lang="de-DE" altLang="de-DE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Hannes Koch</a:t>
            </a:r>
          </a:p>
        </p:txBody>
      </p:sp>
    </p:spTree>
    <p:extLst>
      <p:ext uri="{BB962C8B-B14F-4D97-AF65-F5344CB8AC3E}">
        <p14:creationId xmlns:p14="http://schemas.microsoft.com/office/powerpoint/2010/main" val="2275142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merksamtk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FA350D-0C17-C071-2605-6F5D198D6D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2852738"/>
            <a:ext cx="5761037" cy="5048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028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1DBE195-7F27-457A-8C81-C8FC355CE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1052514"/>
            <a:ext cx="1131993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/>
              <a:t>Format des </a:t>
            </a:r>
            <a:r>
              <a:rPr lang="en-GB" altLang="de-DE" dirty="0" err="1"/>
              <a:t>Titeltextes</a:t>
            </a:r>
            <a:r>
              <a:rPr lang="en-GB" altLang="de-DE" dirty="0"/>
              <a:t> </a:t>
            </a:r>
            <a:r>
              <a:rPr lang="en-GB" altLang="de-DE" dirty="0" err="1"/>
              <a:t>durch</a:t>
            </a:r>
            <a:r>
              <a:rPr lang="en-GB" altLang="de-DE" dirty="0"/>
              <a:t> </a:t>
            </a:r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6C75EDD-59D7-4068-8D77-EF7771B0A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711325"/>
            <a:ext cx="11326284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/>
              <a:t>Format des </a:t>
            </a:r>
            <a:r>
              <a:rPr lang="en-GB" altLang="de-DE" dirty="0" err="1"/>
              <a:t>Gliederungstextes</a:t>
            </a:r>
            <a:r>
              <a:rPr lang="en-GB" altLang="de-DE" dirty="0"/>
              <a:t> </a:t>
            </a:r>
            <a:r>
              <a:rPr lang="en-GB" altLang="de-DE" dirty="0" err="1"/>
              <a:t>durch</a:t>
            </a:r>
            <a:r>
              <a:rPr lang="en-GB" altLang="de-DE" dirty="0"/>
              <a:t> </a:t>
            </a:r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  <a:p>
            <a:pPr lvl="1"/>
            <a:r>
              <a:rPr lang="en-GB" altLang="de-DE" dirty="0" err="1"/>
              <a:t>Zweite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2"/>
            <a:r>
              <a:rPr lang="en-GB" altLang="de-DE" dirty="0" err="1"/>
              <a:t>Dritte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3"/>
            <a:r>
              <a:rPr lang="en-GB" altLang="de-DE" dirty="0" err="1"/>
              <a:t>Vierte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Fünfte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Sechste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Siebte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7021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0" r:id="rId2"/>
  </p:sldLayoutIdLst>
  <p:hf hdr="0" ftr="0" dt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1DBE195-7F27-457A-8C81-C8FC355CE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1052514"/>
            <a:ext cx="1131993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/>
              <a:t>Format des </a:t>
            </a:r>
            <a:r>
              <a:rPr lang="en-GB" altLang="de-DE" dirty="0" err="1"/>
              <a:t>Titeltextes</a:t>
            </a:r>
            <a:r>
              <a:rPr lang="en-GB" altLang="de-DE" dirty="0"/>
              <a:t> </a:t>
            </a:r>
            <a:r>
              <a:rPr lang="en-GB" altLang="de-DE" dirty="0" err="1"/>
              <a:t>durch</a:t>
            </a:r>
            <a:r>
              <a:rPr lang="en-GB" altLang="de-DE" dirty="0"/>
              <a:t> </a:t>
            </a:r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6C75EDD-59D7-4068-8D77-EF7771B0A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711325"/>
            <a:ext cx="11326284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/>
              <a:t>Format des </a:t>
            </a:r>
            <a:r>
              <a:rPr lang="en-GB" altLang="de-DE" dirty="0" err="1"/>
              <a:t>Gliederungstextes</a:t>
            </a:r>
            <a:r>
              <a:rPr lang="en-GB" altLang="de-DE" dirty="0"/>
              <a:t> </a:t>
            </a:r>
            <a:r>
              <a:rPr lang="en-GB" altLang="de-DE" dirty="0" err="1"/>
              <a:t>durch</a:t>
            </a:r>
            <a:r>
              <a:rPr lang="en-GB" altLang="de-DE" dirty="0"/>
              <a:t> </a:t>
            </a:r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  <a:p>
            <a:pPr lvl="1"/>
            <a:r>
              <a:rPr lang="en-GB" altLang="de-DE" dirty="0" err="1"/>
              <a:t>Zweite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2"/>
            <a:r>
              <a:rPr lang="en-GB" altLang="de-DE" dirty="0" err="1"/>
              <a:t>Dritte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3"/>
            <a:r>
              <a:rPr lang="en-GB" altLang="de-DE" dirty="0" err="1"/>
              <a:t>Vierte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Fünfte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Sechste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Siebte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AEF4984-9BD1-452F-8A8D-D1DC64AC25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91634" y="6546849"/>
            <a:ext cx="1005532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de-DE" altLang="de-DE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10.03.2025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0AA6249-91BF-45A8-983F-45C35B7F858E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11027834" y="6546849"/>
            <a:ext cx="632884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6C15679F-92B0-4392-858F-9A12A783B0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434" y="6541591"/>
            <a:ext cx="2882900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buSzPct val="100000"/>
              <a:defRPr/>
            </a:pPr>
            <a:r>
              <a:rPr lang="de-DE" altLang="de-DE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Hannes Koch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1DBE195-7F27-457A-8C81-C8FC355CE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1052514"/>
            <a:ext cx="1131993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/>
              <a:t>Format des </a:t>
            </a:r>
            <a:r>
              <a:rPr lang="en-GB" altLang="de-DE" dirty="0" err="1"/>
              <a:t>Titeltextes</a:t>
            </a:r>
            <a:r>
              <a:rPr lang="en-GB" altLang="de-DE" dirty="0"/>
              <a:t> </a:t>
            </a:r>
            <a:r>
              <a:rPr lang="en-GB" altLang="de-DE" dirty="0" err="1"/>
              <a:t>durch</a:t>
            </a:r>
            <a:r>
              <a:rPr lang="en-GB" altLang="de-DE" dirty="0"/>
              <a:t> </a:t>
            </a:r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6C75EDD-59D7-4068-8D77-EF7771B0A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711325"/>
            <a:ext cx="11326284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/>
              <a:t>Format des </a:t>
            </a:r>
            <a:r>
              <a:rPr lang="en-GB" altLang="de-DE" dirty="0" err="1"/>
              <a:t>Gliederungstextes</a:t>
            </a:r>
            <a:r>
              <a:rPr lang="en-GB" altLang="de-DE" dirty="0"/>
              <a:t> </a:t>
            </a:r>
            <a:r>
              <a:rPr lang="en-GB" altLang="de-DE" dirty="0" err="1"/>
              <a:t>durch</a:t>
            </a:r>
            <a:r>
              <a:rPr lang="en-GB" altLang="de-DE" dirty="0"/>
              <a:t> </a:t>
            </a:r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  <a:p>
            <a:pPr lvl="1"/>
            <a:r>
              <a:rPr lang="en-GB" altLang="de-DE" dirty="0" err="1"/>
              <a:t>Zweite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2"/>
            <a:r>
              <a:rPr lang="en-GB" altLang="de-DE" dirty="0" err="1"/>
              <a:t>Dritte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3"/>
            <a:r>
              <a:rPr lang="en-GB" altLang="de-DE" dirty="0" err="1"/>
              <a:t>Vierte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Fünfte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Sechste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Siebte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296157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9" r:id="rId2"/>
    <p:sldLayoutId id="2147483741" r:id="rId3"/>
  </p:sldLayoutIdLst>
  <p:hf hdr="0" ftr="0" dt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1DBE195-7F27-457A-8C81-C8FC355CE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1052514"/>
            <a:ext cx="1131993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/>
              <a:t>Format des </a:t>
            </a:r>
            <a:r>
              <a:rPr lang="en-GB" altLang="de-DE" dirty="0" err="1"/>
              <a:t>Titeltextes</a:t>
            </a:r>
            <a:r>
              <a:rPr lang="en-GB" altLang="de-DE" dirty="0"/>
              <a:t> </a:t>
            </a:r>
            <a:r>
              <a:rPr lang="en-GB" altLang="de-DE" dirty="0" err="1"/>
              <a:t>durch</a:t>
            </a:r>
            <a:r>
              <a:rPr lang="en-GB" altLang="de-DE" dirty="0"/>
              <a:t> </a:t>
            </a:r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6C75EDD-59D7-4068-8D77-EF7771B0A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711325"/>
            <a:ext cx="11326284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/>
              <a:t>Format des </a:t>
            </a:r>
            <a:r>
              <a:rPr lang="en-GB" altLang="de-DE" dirty="0" err="1"/>
              <a:t>Gliederungstextes</a:t>
            </a:r>
            <a:r>
              <a:rPr lang="en-GB" altLang="de-DE" dirty="0"/>
              <a:t> </a:t>
            </a:r>
            <a:r>
              <a:rPr lang="en-GB" altLang="de-DE" dirty="0" err="1"/>
              <a:t>durch</a:t>
            </a:r>
            <a:r>
              <a:rPr lang="en-GB" altLang="de-DE" dirty="0"/>
              <a:t> </a:t>
            </a:r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  <a:p>
            <a:pPr lvl="1"/>
            <a:r>
              <a:rPr lang="en-GB" altLang="de-DE" dirty="0" err="1"/>
              <a:t>Zweite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2"/>
            <a:r>
              <a:rPr lang="en-GB" altLang="de-DE" dirty="0" err="1"/>
              <a:t>Dritte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3"/>
            <a:r>
              <a:rPr lang="en-GB" altLang="de-DE" dirty="0" err="1"/>
              <a:t>Vierte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Fünfte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Sechste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Siebte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376276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hdr="0" ftr="0" dt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A5C6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.svg"/><Relationship Id="rId18" Type="http://schemas.openxmlformats.org/officeDocument/2006/relationships/image" Target="../media/image25.sv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5" Type="http://schemas.openxmlformats.org/officeDocument/2006/relationships/image" Target="../media/image22.png"/><Relationship Id="rId10" Type="http://schemas.openxmlformats.org/officeDocument/2006/relationships/image" Target="../media/image5.png"/><Relationship Id="rId19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Relationship Id="rId1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.svg"/><Relationship Id="rId18" Type="http://schemas.openxmlformats.org/officeDocument/2006/relationships/image" Target="../media/image25.sv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5" Type="http://schemas.openxmlformats.org/officeDocument/2006/relationships/image" Target="../media/image22.png"/><Relationship Id="rId10" Type="http://schemas.openxmlformats.org/officeDocument/2006/relationships/image" Target="../media/image5.png"/><Relationship Id="rId19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Relationship Id="rId1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.svg"/><Relationship Id="rId18" Type="http://schemas.openxmlformats.org/officeDocument/2006/relationships/image" Target="../media/image25.sv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5" Type="http://schemas.openxmlformats.org/officeDocument/2006/relationships/image" Target="../media/image22.png"/><Relationship Id="rId10" Type="http://schemas.openxmlformats.org/officeDocument/2006/relationships/image" Target="../media/image5.png"/><Relationship Id="rId19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Relationship Id="rId1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051E04D3-3CFC-A417-C71A-0686E635332A}"/>
              </a:ext>
            </a:extLst>
          </p:cNvPr>
          <p:cNvSpPr/>
          <p:nvPr/>
        </p:nvSpPr>
        <p:spPr bwMode="auto">
          <a:xfrm>
            <a:off x="5015880" y="0"/>
            <a:ext cx="717612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accent2">
                  <a:lumMod val="60000"/>
                  <a:lumOff val="40000"/>
                  <a:alpha val="22000"/>
                </a:schemeClr>
              </a:gs>
              <a:gs pos="47000">
                <a:schemeClr val="bg1">
                  <a:alpha val="40000"/>
                </a:schemeClr>
              </a:gs>
              <a:gs pos="100000">
                <a:schemeClr val="accent2">
                  <a:lumMod val="60000"/>
                  <a:lumOff val="40000"/>
                  <a:alpha val="49000"/>
                </a:schemeClr>
              </a:gs>
            </a:gsLst>
            <a:lin ang="27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0E6148-8168-8222-9BC9-F81A4FC88F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0047" y="2780928"/>
            <a:ext cx="10704420" cy="936104"/>
          </a:xfrm>
        </p:spPr>
        <p:txBody>
          <a:bodyPr/>
          <a:lstStyle/>
          <a:p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Optimized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transformation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planning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 regional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energy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systems</a:t>
            </a:r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coupling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 Agent-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Based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 Modelling and Linear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Programming</a:t>
            </a:r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951FE885-9E62-C740-02CB-2D701A4A6C14}"/>
              </a:ext>
            </a:extLst>
          </p:cNvPr>
          <p:cNvSpPr txBox="1">
            <a:spLocks/>
          </p:cNvSpPr>
          <p:nvPr/>
        </p:nvSpPr>
        <p:spPr bwMode="auto">
          <a:xfrm>
            <a:off x="485479" y="4576469"/>
            <a:ext cx="107044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Hannes Koch</a:t>
            </a:r>
            <a:r>
              <a:rPr lang="de-DE" sz="1200" baseline="30000" dirty="0"/>
              <a:t>1</a:t>
            </a:r>
            <a:r>
              <a:rPr lang="de-DE" sz="1200" dirty="0"/>
              <a:t>, Stefan Lechner</a:t>
            </a:r>
            <a:r>
              <a:rPr lang="de-DE" sz="1200" baseline="30000" dirty="0"/>
              <a:t>1</a:t>
            </a:r>
            <a:r>
              <a:rPr lang="de-DE" sz="1200" dirty="0"/>
              <a:t>, Michael Düren</a:t>
            </a:r>
            <a:r>
              <a:rPr lang="de-DE" sz="1200" baseline="30000" dirty="0"/>
              <a:t>2</a:t>
            </a:r>
            <a:r>
              <a:rPr lang="de-DE" sz="1200" dirty="0"/>
              <a:t>, Peter Winker</a:t>
            </a:r>
            <a:r>
              <a:rPr lang="de-DE" sz="1200" baseline="30000" dirty="0"/>
              <a:t>2</a:t>
            </a:r>
            <a:br>
              <a:rPr lang="de-DE" sz="1200" baseline="30000" dirty="0"/>
            </a:br>
            <a:endParaRPr lang="de-DE" sz="1200" baseline="30000" dirty="0"/>
          </a:p>
          <a:p>
            <a:r>
              <a:rPr lang="de-DE" sz="1200" baseline="30000" dirty="0"/>
              <a:t>1 </a:t>
            </a:r>
            <a:r>
              <a:rPr lang="de-DE" sz="1200" dirty="0"/>
              <a:t>Technische Hochschule Mittelhessen, Gießen</a:t>
            </a:r>
          </a:p>
          <a:p>
            <a:r>
              <a:rPr lang="de-DE" sz="1200" baseline="30000" dirty="0"/>
              <a:t>2 </a:t>
            </a:r>
            <a:r>
              <a:rPr lang="de-DE" sz="1200" dirty="0"/>
              <a:t>Justus-Liebig-Universität </a:t>
            </a:r>
            <a:r>
              <a:rPr lang="de-DE" sz="1200" dirty="0" err="1"/>
              <a:t>Giessen</a:t>
            </a:r>
            <a:r>
              <a:rPr lang="de-DE" sz="1200" dirty="0"/>
              <a:t>, Gießen</a:t>
            </a:r>
          </a:p>
          <a:p>
            <a:endParaRPr lang="de-DE" sz="1200" dirty="0"/>
          </a:p>
          <a:p>
            <a:r>
              <a:rPr lang="de-DE" sz="1200" dirty="0"/>
              <a:t>hannes.koch@me.thm.de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2818A2CA-03E6-F167-D9D9-AB588F528BF8}"/>
              </a:ext>
            </a:extLst>
          </p:cNvPr>
          <p:cNvSpPr txBox="1">
            <a:spLocks/>
          </p:cNvSpPr>
          <p:nvPr/>
        </p:nvSpPr>
        <p:spPr bwMode="auto">
          <a:xfrm>
            <a:off x="480047" y="1709929"/>
            <a:ext cx="10704420" cy="73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Frühjahrstagung der Deutschen Physikalischen Gesellschaft 2025</a:t>
            </a:r>
          </a:p>
          <a:p>
            <a:r>
              <a:rPr lang="de-DE" sz="1600" dirty="0"/>
              <a:t>Arbeitskreis Energie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F5A2EC3-0BB8-3428-B73F-28576E60E835}"/>
              </a:ext>
            </a:extLst>
          </p:cNvPr>
          <p:cNvGrpSpPr/>
          <p:nvPr/>
        </p:nvGrpSpPr>
        <p:grpSpPr>
          <a:xfrm>
            <a:off x="8976320" y="3433556"/>
            <a:ext cx="2926663" cy="3178548"/>
            <a:chOff x="8264257" y="2996952"/>
            <a:chExt cx="3080019" cy="3110412"/>
          </a:xfrm>
        </p:grpSpPr>
        <p:pic>
          <p:nvPicPr>
            <p:cNvPr id="36" name="Grafik 35" descr="Auto mit einfarbiger Füllung">
              <a:extLst>
                <a:ext uri="{FF2B5EF4-FFF2-40B4-BE49-F238E27FC236}">
                  <a16:creationId xmlns:a16="http://schemas.microsoft.com/office/drawing/2014/main" id="{3934F25B-63C9-5C60-157B-3A374B210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80216" y="5396000"/>
              <a:ext cx="711364" cy="711364"/>
            </a:xfrm>
            <a:prstGeom prst="rect">
              <a:avLst/>
            </a:prstGeom>
          </p:spPr>
        </p:pic>
        <p:pic>
          <p:nvPicPr>
            <p:cNvPr id="37" name="Grafik 36" descr="Start mit einfarbiger Füllung">
              <a:extLst>
                <a:ext uri="{FF2B5EF4-FFF2-40B4-BE49-F238E27FC236}">
                  <a16:creationId xmlns:a16="http://schemas.microsoft.com/office/drawing/2014/main" id="{BAD65F48-D07E-B22F-3026-44373DF3E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43753" y="3974882"/>
              <a:ext cx="1500523" cy="1500523"/>
            </a:xfrm>
            <a:prstGeom prst="rect">
              <a:avLst/>
            </a:prstGeom>
          </p:spPr>
        </p:pic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545AEE92-141C-1979-CAB8-ACD7EC72B784}"/>
                </a:ext>
              </a:extLst>
            </p:cNvPr>
            <p:cNvCxnSpPr/>
            <p:nvPr/>
          </p:nvCxnSpPr>
          <p:spPr bwMode="auto">
            <a:xfrm>
              <a:off x="8264257" y="4592562"/>
              <a:ext cx="37043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444D1A10-323B-FB88-E488-B07E57D7E396}"/>
                </a:ext>
              </a:extLst>
            </p:cNvPr>
            <p:cNvCxnSpPr/>
            <p:nvPr/>
          </p:nvCxnSpPr>
          <p:spPr bwMode="auto">
            <a:xfrm>
              <a:off x="8264257" y="5107368"/>
              <a:ext cx="35600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B6B33F76-2926-03F4-8C14-04065C671E11}"/>
                </a:ext>
              </a:extLst>
            </p:cNvPr>
            <p:cNvCxnSpPr>
              <a:endCxn id="60" idx="3"/>
            </p:cNvCxnSpPr>
            <p:nvPr/>
          </p:nvCxnSpPr>
          <p:spPr bwMode="auto">
            <a:xfrm flipH="1">
              <a:off x="9016968" y="5106227"/>
              <a:ext cx="266931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A8C5C0DF-94CE-9DA7-9806-552F4F7CBBC2}"/>
                </a:ext>
              </a:extLst>
            </p:cNvPr>
            <p:cNvCxnSpPr>
              <a:stCxn id="63" idx="3"/>
            </p:cNvCxnSpPr>
            <p:nvPr/>
          </p:nvCxnSpPr>
          <p:spPr bwMode="auto">
            <a:xfrm>
              <a:off x="9023020" y="4590958"/>
              <a:ext cx="81737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1DC76DC3-9CAF-2DD8-F66B-1172F596ADD7}"/>
                </a:ext>
              </a:extLst>
            </p:cNvPr>
            <p:cNvCxnSpPr/>
            <p:nvPr/>
          </p:nvCxnSpPr>
          <p:spPr bwMode="auto">
            <a:xfrm flipV="1">
              <a:off x="9264352" y="4572782"/>
              <a:ext cx="0" cy="53160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D77D1A28-4179-E9C9-410B-06A91A3187EA}"/>
                </a:ext>
              </a:extLst>
            </p:cNvPr>
            <p:cNvCxnSpPr/>
            <p:nvPr/>
          </p:nvCxnSpPr>
          <p:spPr bwMode="auto">
            <a:xfrm>
              <a:off x="8264257" y="3951993"/>
              <a:ext cx="1792183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D73EE36D-2D6A-5F92-C3F9-A35B8EFB91A8}"/>
                </a:ext>
              </a:extLst>
            </p:cNvPr>
            <p:cNvCxnSpPr/>
            <p:nvPr/>
          </p:nvCxnSpPr>
          <p:spPr bwMode="auto">
            <a:xfrm>
              <a:off x="9480400" y="3344386"/>
              <a:ext cx="0" cy="624052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D1C4FE0F-B2DC-6454-4BB9-4112008CBCB9}"/>
                </a:ext>
              </a:extLst>
            </p:cNvPr>
            <p:cNvCxnSpPr/>
            <p:nvPr/>
          </p:nvCxnSpPr>
          <p:spPr bwMode="auto">
            <a:xfrm>
              <a:off x="9048352" y="3602469"/>
              <a:ext cx="41857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CF9C8AE6-BB33-CAE1-C23C-FCB411D6C58B}"/>
                </a:ext>
              </a:extLst>
            </p:cNvPr>
            <p:cNvCxnSpPr/>
            <p:nvPr/>
          </p:nvCxnSpPr>
          <p:spPr bwMode="auto">
            <a:xfrm>
              <a:off x="9489824" y="5079521"/>
              <a:ext cx="0" cy="581727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9E70FB4D-42F1-74B5-EA0C-9D175537726D}"/>
                </a:ext>
              </a:extLst>
            </p:cNvPr>
            <p:cNvCxnSpPr/>
            <p:nvPr/>
          </p:nvCxnSpPr>
          <p:spPr bwMode="auto">
            <a:xfrm>
              <a:off x="9471694" y="5079258"/>
              <a:ext cx="480080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E32F6279-B2AA-9B56-49FF-34AC67513A92}"/>
                </a:ext>
              </a:extLst>
            </p:cNvPr>
            <p:cNvGrpSpPr/>
            <p:nvPr/>
          </p:nvGrpSpPr>
          <p:grpSpPr>
            <a:xfrm>
              <a:off x="9431056" y="2996952"/>
              <a:ext cx="567607" cy="347436"/>
              <a:chOff x="5879976" y="4098637"/>
              <a:chExt cx="452081" cy="266468"/>
            </a:xfrm>
          </p:grpSpPr>
          <p:sp>
            <p:nvSpPr>
              <p:cNvPr id="65" name="Parallelogramm 64">
                <a:extLst>
                  <a:ext uri="{FF2B5EF4-FFF2-40B4-BE49-F238E27FC236}">
                    <a16:creationId xmlns:a16="http://schemas.microsoft.com/office/drawing/2014/main" id="{AE96477C-5CBF-32A7-9318-CB8B5BE7E37E}"/>
                  </a:ext>
                </a:extLst>
              </p:cNvPr>
              <p:cNvSpPr/>
              <p:nvPr/>
            </p:nvSpPr>
            <p:spPr bwMode="auto">
              <a:xfrm>
                <a:off x="5879976" y="4243895"/>
                <a:ext cx="144016" cy="121210"/>
              </a:xfrm>
              <a:prstGeom prst="parallelogram">
                <a:avLst>
                  <a:gd name="adj" fmla="val 40717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Parallelogramm 65">
                <a:extLst>
                  <a:ext uri="{FF2B5EF4-FFF2-40B4-BE49-F238E27FC236}">
                    <a16:creationId xmlns:a16="http://schemas.microsoft.com/office/drawing/2014/main" id="{7D374630-3C55-F87B-4F0A-6EB114F4A024}"/>
                  </a:ext>
                </a:extLst>
              </p:cNvPr>
              <p:cNvSpPr/>
              <p:nvPr/>
            </p:nvSpPr>
            <p:spPr bwMode="auto">
              <a:xfrm>
                <a:off x="6003052" y="4243895"/>
                <a:ext cx="144016" cy="121210"/>
              </a:xfrm>
              <a:prstGeom prst="parallelogram">
                <a:avLst>
                  <a:gd name="adj" fmla="val 40717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Parallelogramm 66">
                <a:extLst>
                  <a:ext uri="{FF2B5EF4-FFF2-40B4-BE49-F238E27FC236}">
                    <a16:creationId xmlns:a16="http://schemas.microsoft.com/office/drawing/2014/main" id="{12684B2B-D435-2BD3-2998-F9DECA8709AF}"/>
                  </a:ext>
                </a:extLst>
              </p:cNvPr>
              <p:cNvSpPr/>
              <p:nvPr/>
            </p:nvSpPr>
            <p:spPr bwMode="auto">
              <a:xfrm>
                <a:off x="5941889" y="4098638"/>
                <a:ext cx="144016" cy="121210"/>
              </a:xfrm>
              <a:prstGeom prst="parallelogram">
                <a:avLst>
                  <a:gd name="adj" fmla="val 40717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Parallelogramm 67">
                <a:extLst>
                  <a:ext uri="{FF2B5EF4-FFF2-40B4-BE49-F238E27FC236}">
                    <a16:creationId xmlns:a16="http://schemas.microsoft.com/office/drawing/2014/main" id="{01C01A8E-4AF7-4EB1-DAFB-61E93147405A}"/>
                  </a:ext>
                </a:extLst>
              </p:cNvPr>
              <p:cNvSpPr/>
              <p:nvPr/>
            </p:nvSpPr>
            <p:spPr bwMode="auto">
              <a:xfrm>
                <a:off x="6064965" y="4098638"/>
                <a:ext cx="144016" cy="121210"/>
              </a:xfrm>
              <a:prstGeom prst="parallelogram">
                <a:avLst>
                  <a:gd name="adj" fmla="val 40717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Parallelogramm 68">
                <a:extLst>
                  <a:ext uri="{FF2B5EF4-FFF2-40B4-BE49-F238E27FC236}">
                    <a16:creationId xmlns:a16="http://schemas.microsoft.com/office/drawing/2014/main" id="{46E71A86-C763-8748-4BB9-654EE215A058}"/>
                  </a:ext>
                </a:extLst>
              </p:cNvPr>
              <p:cNvSpPr/>
              <p:nvPr/>
            </p:nvSpPr>
            <p:spPr bwMode="auto">
              <a:xfrm>
                <a:off x="6126128" y="4243894"/>
                <a:ext cx="144016" cy="121210"/>
              </a:xfrm>
              <a:prstGeom prst="parallelogram">
                <a:avLst>
                  <a:gd name="adj" fmla="val 40717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Parallelogramm 69">
                <a:extLst>
                  <a:ext uri="{FF2B5EF4-FFF2-40B4-BE49-F238E27FC236}">
                    <a16:creationId xmlns:a16="http://schemas.microsoft.com/office/drawing/2014/main" id="{18544DFB-E15D-B8ED-4634-42793DF797C8}"/>
                  </a:ext>
                </a:extLst>
              </p:cNvPr>
              <p:cNvSpPr/>
              <p:nvPr/>
            </p:nvSpPr>
            <p:spPr bwMode="auto">
              <a:xfrm>
                <a:off x="6188041" y="4098637"/>
                <a:ext cx="144016" cy="121210"/>
              </a:xfrm>
              <a:prstGeom prst="parallelogram">
                <a:avLst>
                  <a:gd name="adj" fmla="val 40717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63A9951A-C4DA-2D1D-A5C8-DD50150483BD}"/>
                </a:ext>
              </a:extLst>
            </p:cNvPr>
            <p:cNvGrpSpPr/>
            <p:nvPr/>
          </p:nvGrpSpPr>
          <p:grpSpPr>
            <a:xfrm>
              <a:off x="8630886" y="4365104"/>
              <a:ext cx="392134" cy="451707"/>
              <a:chOff x="5924362" y="4530618"/>
              <a:chExt cx="312020" cy="359422"/>
            </a:xfrm>
          </p:grpSpPr>
          <p:pic>
            <p:nvPicPr>
              <p:cNvPr id="62" name="Grafik 61" descr="Feuer mit einfarbiger Füllung">
                <a:extLst>
                  <a:ext uri="{FF2B5EF4-FFF2-40B4-BE49-F238E27FC236}">
                    <a16:creationId xmlns:a16="http://schemas.microsoft.com/office/drawing/2014/main" id="{FB7DEDEB-E8CD-AA7B-C0FE-086A2CE67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978880" y="4569207"/>
                <a:ext cx="206779" cy="206779"/>
              </a:xfrm>
              <a:prstGeom prst="rect">
                <a:avLst/>
              </a:prstGeom>
            </p:spPr>
          </p:pic>
          <p:sp>
            <p:nvSpPr>
              <p:cNvPr id="63" name="Rechteck: abgerundete Ecken 62">
                <a:extLst>
                  <a:ext uri="{FF2B5EF4-FFF2-40B4-BE49-F238E27FC236}">
                    <a16:creationId xmlns:a16="http://schemas.microsoft.com/office/drawing/2014/main" id="{347AF647-FCF7-B27B-206D-0838AD5A926B}"/>
                  </a:ext>
                </a:extLst>
              </p:cNvPr>
              <p:cNvSpPr/>
              <p:nvPr/>
            </p:nvSpPr>
            <p:spPr bwMode="auto">
              <a:xfrm>
                <a:off x="5924362" y="4530618"/>
                <a:ext cx="312020" cy="359422"/>
              </a:xfrm>
              <a:prstGeom prst="roundRect">
                <a:avLst>
                  <a:gd name="adj" fmla="val 7755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hteck: abgerundete Ecken 63">
                <a:extLst>
                  <a:ext uri="{FF2B5EF4-FFF2-40B4-BE49-F238E27FC236}">
                    <a16:creationId xmlns:a16="http://schemas.microsoft.com/office/drawing/2014/main" id="{D17F5D7E-AA8C-7D73-E155-386FCB6863A3}"/>
                  </a:ext>
                </a:extLst>
              </p:cNvPr>
              <p:cNvSpPr/>
              <p:nvPr/>
            </p:nvSpPr>
            <p:spPr bwMode="auto">
              <a:xfrm>
                <a:off x="5939990" y="4814575"/>
                <a:ext cx="282922" cy="60990"/>
              </a:xfrm>
              <a:prstGeom prst="roundRect">
                <a:avLst>
                  <a:gd name="adj" fmla="val 7755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43D499E-93BC-C3DA-A031-0AF0F6941179}"/>
                </a:ext>
              </a:extLst>
            </p:cNvPr>
            <p:cNvGrpSpPr/>
            <p:nvPr/>
          </p:nvGrpSpPr>
          <p:grpSpPr>
            <a:xfrm>
              <a:off x="8624834" y="4880373"/>
              <a:ext cx="528253" cy="451707"/>
              <a:chOff x="5783771" y="4418246"/>
              <a:chExt cx="528253" cy="451707"/>
            </a:xfrm>
          </p:grpSpPr>
          <p:grpSp>
            <p:nvGrpSpPr>
              <p:cNvPr id="55" name="Gruppieren 54">
                <a:extLst>
                  <a:ext uri="{FF2B5EF4-FFF2-40B4-BE49-F238E27FC236}">
                    <a16:creationId xmlns:a16="http://schemas.microsoft.com/office/drawing/2014/main" id="{21AB9BE6-FDE6-2320-5544-A9CBDC0E1B97}"/>
                  </a:ext>
                </a:extLst>
              </p:cNvPr>
              <p:cNvGrpSpPr/>
              <p:nvPr/>
            </p:nvGrpSpPr>
            <p:grpSpPr>
              <a:xfrm>
                <a:off x="5783771" y="4418246"/>
                <a:ext cx="392134" cy="451707"/>
                <a:chOff x="5924362" y="4530618"/>
                <a:chExt cx="312020" cy="359422"/>
              </a:xfrm>
            </p:grpSpPr>
            <p:sp>
              <p:nvSpPr>
                <p:cNvPr id="60" name="Rechteck: abgerundete Ecken 59">
                  <a:extLst>
                    <a:ext uri="{FF2B5EF4-FFF2-40B4-BE49-F238E27FC236}">
                      <a16:creationId xmlns:a16="http://schemas.microsoft.com/office/drawing/2014/main" id="{2FE00969-DCA4-ABDB-6B94-6E573878E5AE}"/>
                    </a:ext>
                  </a:extLst>
                </p:cNvPr>
                <p:cNvSpPr/>
                <p:nvPr/>
              </p:nvSpPr>
              <p:spPr bwMode="auto">
                <a:xfrm>
                  <a:off x="5924362" y="4530618"/>
                  <a:ext cx="312020" cy="359422"/>
                </a:xfrm>
                <a:prstGeom prst="roundRect">
                  <a:avLst>
                    <a:gd name="adj" fmla="val 7755"/>
                  </a:avLst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Rechteck: abgerundete Ecken 60">
                  <a:extLst>
                    <a:ext uri="{FF2B5EF4-FFF2-40B4-BE49-F238E27FC236}">
                      <a16:creationId xmlns:a16="http://schemas.microsoft.com/office/drawing/2014/main" id="{A684CD43-2FCA-EBF0-DF6B-7F29053ADB6D}"/>
                    </a:ext>
                  </a:extLst>
                </p:cNvPr>
                <p:cNvSpPr/>
                <p:nvPr/>
              </p:nvSpPr>
              <p:spPr bwMode="auto">
                <a:xfrm>
                  <a:off x="5939990" y="4814575"/>
                  <a:ext cx="282922" cy="60990"/>
                </a:xfrm>
                <a:prstGeom prst="roundRect">
                  <a:avLst>
                    <a:gd name="adj" fmla="val 7755"/>
                  </a:avLst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F0661DB2-EA41-A63B-6D43-BC1D3567065B}"/>
                  </a:ext>
                </a:extLst>
              </p:cNvPr>
              <p:cNvCxnSpPr/>
              <p:nvPr/>
            </p:nvCxnSpPr>
            <p:spPr bwMode="auto">
              <a:xfrm>
                <a:off x="5951984" y="4509120"/>
                <a:ext cx="36004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C2F5F57E-9ED7-3451-B311-20842B17B2A4}"/>
                  </a:ext>
                </a:extLst>
              </p:cNvPr>
              <p:cNvCxnSpPr/>
              <p:nvPr/>
            </p:nvCxnSpPr>
            <p:spPr bwMode="auto">
              <a:xfrm>
                <a:off x="5951984" y="4725144"/>
                <a:ext cx="36004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1C9E1EDB-6F0F-5337-97D4-1F7BE88EB822}"/>
                  </a:ext>
                </a:extLst>
              </p:cNvPr>
              <p:cNvCxnSpPr/>
              <p:nvPr/>
            </p:nvCxnSpPr>
            <p:spPr bwMode="auto">
              <a:xfrm flipV="1">
                <a:off x="5951984" y="4617133"/>
                <a:ext cx="44205" cy="108011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CC94EF92-D8D2-734C-74BC-34CAC519A6A0}"/>
                  </a:ext>
                </a:extLst>
              </p:cNvPr>
              <p:cNvCxnSpPr/>
              <p:nvPr/>
            </p:nvCxnSpPr>
            <p:spPr bwMode="auto">
              <a:xfrm flipH="1" flipV="1">
                <a:off x="5951984" y="4509120"/>
                <a:ext cx="44205" cy="108011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51" name="Grafik 50" descr="Leerer Akku mit einfarbiger Füllung">
              <a:extLst>
                <a:ext uri="{FF2B5EF4-FFF2-40B4-BE49-F238E27FC236}">
                  <a16:creationId xmlns:a16="http://schemas.microsoft.com/office/drawing/2014/main" id="{FD61D4D4-47E5-68D5-81DB-3D94F70C6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200000">
              <a:off x="8643691" y="3173505"/>
              <a:ext cx="584414" cy="584414"/>
            </a:xfrm>
            <a:prstGeom prst="rect">
              <a:avLst/>
            </a:prstGeom>
          </p:spPr>
        </p:pic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98ADA6D8-2F94-B031-8CC9-C53434F5BA43}"/>
                </a:ext>
              </a:extLst>
            </p:cNvPr>
            <p:cNvCxnSpPr/>
            <p:nvPr/>
          </p:nvCxnSpPr>
          <p:spPr bwMode="auto">
            <a:xfrm>
              <a:off x="9332934" y="5661248"/>
              <a:ext cx="17662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958D2DFF-38DA-B7C4-C70A-7F31E1190C55}"/>
                </a:ext>
              </a:extLst>
            </p:cNvPr>
            <p:cNvCxnSpPr/>
            <p:nvPr/>
          </p:nvCxnSpPr>
          <p:spPr bwMode="auto">
            <a:xfrm>
              <a:off x="10068990" y="3935730"/>
              <a:ext cx="0" cy="624052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E3310C90-F5C1-F9BD-8F93-FD020C950217}"/>
                </a:ext>
              </a:extLst>
            </p:cNvPr>
            <p:cNvCxnSpPr/>
            <p:nvPr/>
          </p:nvCxnSpPr>
          <p:spPr bwMode="auto">
            <a:xfrm>
              <a:off x="8264257" y="5661248"/>
              <a:ext cx="27158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260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47448-41C1-97B0-BCC2-5E35233F9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C3145CF6-AAC4-E990-AA5A-0A885F057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7634" y="1168873"/>
            <a:ext cx="5398904" cy="539890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67DDCAB-14CB-2851-68F6-CE8D03311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95" y="1168873"/>
            <a:ext cx="5420854" cy="5420854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E0688E5-2F2A-0EA2-B656-05740984EE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Primary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comparison</a:t>
            </a:r>
            <a:r>
              <a:rPr lang="de-DE" dirty="0"/>
              <a:t>/</a:t>
            </a:r>
            <a:r>
              <a:rPr lang="de-DE" dirty="0" err="1"/>
              <a:t>demand</a:t>
            </a:r>
            <a:r>
              <a:rPr lang="de-DE" dirty="0"/>
              <a:t> in </a:t>
            </a:r>
            <a:r>
              <a:rPr lang="de-DE" dirty="0" err="1"/>
              <a:t>sectors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99C3E-A97A-F9E3-8D24-1BA2F845D5B8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6DC0BB6F-8631-1E96-56A1-3BE8D938707F}"/>
              </a:ext>
            </a:extLst>
          </p:cNvPr>
          <p:cNvSpPr txBox="1">
            <a:spLocks/>
          </p:cNvSpPr>
          <p:nvPr/>
        </p:nvSpPr>
        <p:spPr bwMode="auto">
          <a:xfrm>
            <a:off x="1071342" y="1412677"/>
            <a:ext cx="4024496" cy="4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Final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demand</a:t>
            </a:r>
            <a:r>
              <a:rPr lang="de-DE" sz="1600" dirty="0"/>
              <a:t> in </a:t>
            </a:r>
            <a:r>
              <a:rPr lang="de-DE" sz="1600" dirty="0" err="1"/>
              <a:t>both</a:t>
            </a:r>
            <a:r>
              <a:rPr lang="de-DE" sz="1600" dirty="0"/>
              <a:t> </a:t>
            </a:r>
            <a:r>
              <a:rPr lang="de-DE" sz="1600" dirty="0" err="1"/>
              <a:t>scenarios</a:t>
            </a:r>
            <a:r>
              <a:rPr lang="de-DE" sz="1600" dirty="0"/>
              <a:t> 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A931C3D0-1F52-97C5-D6C2-CF58F95A3FA9}"/>
              </a:ext>
            </a:extLst>
          </p:cNvPr>
          <p:cNvSpPr txBox="1">
            <a:spLocks/>
          </p:cNvSpPr>
          <p:nvPr/>
        </p:nvSpPr>
        <p:spPr bwMode="auto">
          <a:xfrm>
            <a:off x="6816080" y="1412676"/>
            <a:ext cx="4024496" cy="4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Final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demand</a:t>
            </a:r>
            <a:r>
              <a:rPr lang="de-DE" sz="1600" dirty="0"/>
              <a:t> </a:t>
            </a:r>
            <a:r>
              <a:rPr lang="de-DE" sz="1600" dirty="0" err="1"/>
              <a:t>across</a:t>
            </a:r>
            <a:r>
              <a:rPr lang="de-DE" sz="1600" dirty="0"/>
              <a:t> </a:t>
            </a:r>
            <a:r>
              <a:rPr lang="de-DE" sz="1600" dirty="0" err="1"/>
              <a:t>sectors</a:t>
            </a:r>
            <a:endParaRPr lang="de-DE" sz="1600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4A19F859-1C80-8578-D31B-D90B34E3D0E5}"/>
              </a:ext>
            </a:extLst>
          </p:cNvPr>
          <p:cNvSpPr txBox="1">
            <a:spLocks/>
          </p:cNvSpPr>
          <p:nvPr/>
        </p:nvSpPr>
        <p:spPr bwMode="auto">
          <a:xfrm>
            <a:off x="2191220" y="3904780"/>
            <a:ext cx="1280242" cy="4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>
                <a:solidFill>
                  <a:srgbClr val="038282"/>
                </a:solidFill>
              </a:rPr>
              <a:t>Ambitioned</a:t>
            </a:r>
            <a:endParaRPr lang="de-DE" sz="1200" dirty="0">
              <a:solidFill>
                <a:srgbClr val="038282"/>
              </a:solidFill>
            </a:endParaRP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5B6D573A-8053-7068-5BC9-DAD357F92EDC}"/>
              </a:ext>
            </a:extLst>
          </p:cNvPr>
          <p:cNvSpPr txBox="1">
            <a:spLocks/>
          </p:cNvSpPr>
          <p:nvPr/>
        </p:nvSpPr>
        <p:spPr bwMode="auto">
          <a:xfrm>
            <a:off x="3785984" y="2576791"/>
            <a:ext cx="1280242" cy="4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38282"/>
                </a:solidFill>
              </a:rPr>
              <a:t>Moderate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E13B36B-84E7-6504-D62C-D1B999080E59}"/>
              </a:ext>
            </a:extLst>
          </p:cNvPr>
          <p:cNvCxnSpPr/>
          <p:nvPr/>
        </p:nvCxnSpPr>
        <p:spPr bwMode="auto">
          <a:xfrm flipV="1">
            <a:off x="2911300" y="3772481"/>
            <a:ext cx="360040" cy="15039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0382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4263C21-60A5-D620-D13D-6630F0F35022}"/>
              </a:ext>
            </a:extLst>
          </p:cNvPr>
          <p:cNvCxnSpPr/>
          <p:nvPr/>
        </p:nvCxnSpPr>
        <p:spPr bwMode="auto">
          <a:xfrm flipV="1">
            <a:off x="3599574" y="2853824"/>
            <a:ext cx="360040" cy="15039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0382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012827AB-A629-CA00-2CBF-AA90BF766E1C}"/>
              </a:ext>
            </a:extLst>
          </p:cNvPr>
          <p:cNvSpPr/>
          <p:nvPr/>
        </p:nvSpPr>
        <p:spPr bwMode="auto">
          <a:xfrm>
            <a:off x="1199456" y="1769492"/>
            <a:ext cx="371870" cy="3600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FCA18185-BA60-2E73-E34B-07EFAAE405B0}"/>
              </a:ext>
            </a:extLst>
          </p:cNvPr>
          <p:cNvSpPr txBox="1">
            <a:spLocks/>
          </p:cNvSpPr>
          <p:nvPr/>
        </p:nvSpPr>
        <p:spPr bwMode="auto">
          <a:xfrm>
            <a:off x="1599182" y="1844823"/>
            <a:ext cx="18002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FF0000"/>
                </a:solidFill>
              </a:rPr>
              <a:t>Real-</a:t>
            </a:r>
            <a:r>
              <a:rPr lang="de-DE" sz="1200" dirty="0" err="1">
                <a:solidFill>
                  <a:srgbClr val="FF0000"/>
                </a:solidFill>
              </a:rPr>
              <a:t>world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meter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data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64355BF1-CC02-3962-62FA-1D6A6665B699}"/>
              </a:ext>
            </a:extLst>
          </p:cNvPr>
          <p:cNvSpPr txBox="1">
            <a:spLocks/>
          </p:cNvSpPr>
          <p:nvPr/>
        </p:nvSpPr>
        <p:spPr bwMode="auto">
          <a:xfrm>
            <a:off x="7243690" y="3356992"/>
            <a:ext cx="1224136" cy="31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Mobility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29417546-7826-11A4-F05B-0FC5094F7388}"/>
              </a:ext>
            </a:extLst>
          </p:cNvPr>
          <p:cNvSpPr txBox="1">
            <a:spLocks/>
          </p:cNvSpPr>
          <p:nvPr/>
        </p:nvSpPr>
        <p:spPr bwMode="auto">
          <a:xfrm>
            <a:off x="7243690" y="4524404"/>
            <a:ext cx="1224136" cy="31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/>
              <a:t>Heating</a:t>
            </a:r>
            <a:endParaRPr lang="de-DE" sz="1200" dirty="0"/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E19FB3A3-3F12-6935-0360-D238D1C38377}"/>
              </a:ext>
            </a:extLst>
          </p:cNvPr>
          <p:cNvSpPr txBox="1">
            <a:spLocks/>
          </p:cNvSpPr>
          <p:nvPr/>
        </p:nvSpPr>
        <p:spPr bwMode="auto">
          <a:xfrm>
            <a:off x="7248707" y="5546090"/>
            <a:ext cx="1224136" cy="31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/>
              <a:t>Electricity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9214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9AE3E-6D5C-E0E6-C947-F11B098EB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2E2E9D-B739-FFD4-9B84-9AD0315464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145" y="548681"/>
            <a:ext cx="10932423" cy="432147"/>
          </a:xfrm>
        </p:spPr>
        <p:txBody>
          <a:bodyPr/>
          <a:lstStyle/>
          <a:p>
            <a:r>
              <a:rPr lang="de-DE" dirty="0"/>
              <a:t>Scenario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energy supply and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119316-45FF-D1B9-B047-1DB653187493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AC6F345-EE1F-0597-D69E-5F4159D98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" b="4490"/>
          <a:stretch/>
        </p:blipFill>
        <p:spPr>
          <a:xfrm>
            <a:off x="487328" y="1412776"/>
            <a:ext cx="5418820" cy="49322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B00B97-54AA-DFFD-DDA1-54D1FF9CF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1" b="7281"/>
          <a:stretch/>
        </p:blipFill>
        <p:spPr>
          <a:xfrm>
            <a:off x="6168009" y="1772816"/>
            <a:ext cx="5309690" cy="4536503"/>
          </a:xfrm>
          <a:prstGeom prst="rect">
            <a:avLst/>
          </a:prstGeom>
        </p:spPr>
      </p:pic>
      <p:sp>
        <p:nvSpPr>
          <p:cNvPr id="5" name="Textplatzhalter 1">
            <a:extLst>
              <a:ext uri="{FF2B5EF4-FFF2-40B4-BE49-F238E27FC236}">
                <a16:creationId xmlns:a16="http://schemas.microsoft.com/office/drawing/2014/main" id="{724A6A33-4CDF-D3FE-7170-9BE949FA7986}"/>
              </a:ext>
            </a:extLst>
          </p:cNvPr>
          <p:cNvSpPr txBox="1">
            <a:spLocks/>
          </p:cNvSpPr>
          <p:nvPr/>
        </p:nvSpPr>
        <p:spPr bwMode="auto">
          <a:xfrm>
            <a:off x="1071342" y="1412677"/>
            <a:ext cx="4024496" cy="4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Centrally supplied energy in 2045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AABFC4E4-C28B-5B4C-8810-73BE199A545F}"/>
              </a:ext>
            </a:extLst>
          </p:cNvPr>
          <p:cNvSpPr txBox="1">
            <a:spLocks/>
          </p:cNvSpPr>
          <p:nvPr/>
        </p:nvSpPr>
        <p:spPr bwMode="auto">
          <a:xfrm>
            <a:off x="6816080" y="1412676"/>
            <a:ext cx="4024496" cy="4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/>
              <a:t>Annualized</a:t>
            </a:r>
            <a:r>
              <a:rPr lang="de-DE" sz="1600" dirty="0"/>
              <a:t> </a:t>
            </a:r>
            <a:r>
              <a:rPr lang="de-DE" sz="1600" dirty="0" err="1"/>
              <a:t>cost</a:t>
            </a:r>
            <a:r>
              <a:rPr lang="de-DE" sz="1600" dirty="0"/>
              <a:t> </a:t>
            </a:r>
            <a:r>
              <a:rPr lang="de-DE" sz="1600" dirty="0" err="1"/>
              <a:t>distribution in 2045</a:t>
            </a:r>
          </a:p>
          <a:p>
            <a:endParaRPr lang="de-DE" sz="1600" dirty="0" err="1"/>
          </a:p>
          <a:p>
            <a:endParaRPr lang="de-DE" sz="1600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039CFBB-FB72-FC8A-8A2F-A8A08CFC0EBC}"/>
              </a:ext>
            </a:extLst>
          </p:cNvPr>
          <p:cNvCxnSpPr/>
          <p:nvPr/>
        </p:nvCxnSpPr>
        <p:spPr bwMode="auto">
          <a:xfrm>
            <a:off x="4328053" y="2420888"/>
            <a:ext cx="0" cy="352839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40EA4E53-98A5-88C1-3205-97F0488F0851}"/>
              </a:ext>
            </a:extLst>
          </p:cNvPr>
          <p:cNvSpPr txBox="1">
            <a:spLocks/>
          </p:cNvSpPr>
          <p:nvPr/>
        </p:nvSpPr>
        <p:spPr bwMode="auto">
          <a:xfrm>
            <a:off x="8118837" y="5791732"/>
            <a:ext cx="1656184" cy="31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Central Energy Supply</a:t>
            </a:r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370D412B-66F7-A444-E1D0-6AF48D368022}"/>
              </a:ext>
            </a:extLst>
          </p:cNvPr>
          <p:cNvSpPr txBox="1">
            <a:spLocks/>
          </p:cNvSpPr>
          <p:nvPr/>
        </p:nvSpPr>
        <p:spPr bwMode="auto">
          <a:xfrm>
            <a:off x="8118837" y="5080642"/>
            <a:ext cx="1656184" cy="31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Energy Carrier Imports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6796CF-0058-BD16-A884-AB8906338F66}"/>
              </a:ext>
            </a:extLst>
          </p:cNvPr>
          <p:cNvSpPr txBox="1"/>
          <p:nvPr/>
        </p:nvSpPr>
        <p:spPr>
          <a:xfrm>
            <a:off x="8177123" y="3278739"/>
            <a:ext cx="1327484" cy="6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chemeClr val="tx1"/>
                </a:solidFill>
                <a:latin typeface="+mn-lt"/>
              </a:rPr>
              <a:t>Distributed </a:t>
            </a:r>
            <a:r>
              <a:rPr lang="de-DE" sz="1100" dirty="0" err="1">
                <a:solidFill>
                  <a:schemeClr val="tx1"/>
                </a:solidFill>
                <a:latin typeface="+mn-lt"/>
              </a:rPr>
              <a:t>technology</a:t>
            </a:r>
            <a:r>
              <a:rPr lang="de-DE" sz="11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de-DE" sz="1100" dirty="0" err="1">
                <a:solidFill>
                  <a:schemeClr val="tx1"/>
                </a:solidFill>
                <a:latin typeface="+mn-lt"/>
              </a:rPr>
              <a:t>renovation</a:t>
            </a:r>
            <a:endParaRPr lang="de-DE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39F27FF-3F6F-3FFD-8854-2496F0B974D7}"/>
              </a:ext>
            </a:extLst>
          </p:cNvPr>
          <p:cNvSpPr/>
          <p:nvPr/>
        </p:nvSpPr>
        <p:spPr bwMode="auto">
          <a:xfrm flipV="1">
            <a:off x="1690437" y="6213078"/>
            <a:ext cx="355674" cy="1319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5BAE7CD-5E83-AD24-4F7B-D8DE864EEA28}"/>
              </a:ext>
            </a:extLst>
          </p:cNvPr>
          <p:cNvSpPr/>
          <p:nvPr/>
        </p:nvSpPr>
        <p:spPr bwMode="auto">
          <a:xfrm>
            <a:off x="2786063" y="6179344"/>
            <a:ext cx="350043" cy="1656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593B4E8-54BD-B6CE-4BA4-199160DECDCE}"/>
              </a:ext>
            </a:extLst>
          </p:cNvPr>
          <p:cNvSpPr/>
          <p:nvPr/>
        </p:nvSpPr>
        <p:spPr bwMode="auto">
          <a:xfrm>
            <a:off x="3587989" y="6199888"/>
            <a:ext cx="379688" cy="346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9417A3D-32E8-EF99-5FF9-7145B460CD84}"/>
              </a:ext>
            </a:extLst>
          </p:cNvPr>
          <p:cNvSpPr/>
          <p:nvPr/>
        </p:nvSpPr>
        <p:spPr bwMode="auto">
          <a:xfrm>
            <a:off x="5205413" y="6171549"/>
            <a:ext cx="530547" cy="20977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2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3A06E-EFAA-05F4-2215-77188574C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C39C97B-9460-2419-88B7-8ED74C2480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145" y="548681"/>
            <a:ext cx="10500375" cy="432147"/>
          </a:xfrm>
        </p:spPr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ED030D-93F4-A494-EFBC-9C494BF937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Renovation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buildings</a:t>
            </a:r>
            <a:r>
              <a:rPr lang="de-DE" sz="1800" dirty="0"/>
              <a:t> and </a:t>
            </a:r>
            <a:r>
              <a:rPr lang="de-DE" sz="1800" dirty="0" err="1"/>
              <a:t>electrification</a:t>
            </a:r>
            <a:r>
              <a:rPr lang="de-DE" sz="1800" dirty="0"/>
              <a:t> </a:t>
            </a:r>
            <a:r>
              <a:rPr lang="de-DE" sz="1800" dirty="0" err="1"/>
              <a:t>greatly</a:t>
            </a:r>
            <a:r>
              <a:rPr lang="de-DE" sz="1800" dirty="0"/>
              <a:t> </a:t>
            </a:r>
            <a:r>
              <a:rPr lang="de-DE" sz="1800" dirty="0" err="1"/>
              <a:t>reduce</a:t>
            </a:r>
            <a:r>
              <a:rPr lang="de-DE" sz="1800" dirty="0"/>
              <a:t> final and </a:t>
            </a:r>
            <a:r>
              <a:rPr lang="de-DE" sz="1800" dirty="0" err="1"/>
              <a:t>primal</a:t>
            </a:r>
            <a:r>
              <a:rPr lang="de-DE" sz="1800" dirty="0"/>
              <a:t> </a:t>
            </a:r>
            <a:r>
              <a:rPr lang="de-DE" sz="1800" dirty="0" err="1"/>
              <a:t>energy</a:t>
            </a:r>
            <a:r>
              <a:rPr lang="de-DE" sz="1800" dirty="0"/>
              <a:t> </a:t>
            </a:r>
            <a:r>
              <a:rPr lang="de-DE" sz="1800" dirty="0" err="1"/>
              <a:t>demand</a:t>
            </a:r>
            <a:endParaRPr lang="de-DE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 err="1"/>
              <a:t>Reduction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primary</a:t>
            </a:r>
            <a:r>
              <a:rPr lang="de-DE" sz="1800" dirty="0"/>
              <a:t> </a:t>
            </a:r>
            <a:r>
              <a:rPr lang="de-DE" sz="1800" dirty="0" err="1"/>
              <a:t>energy</a:t>
            </a:r>
            <a:r>
              <a:rPr lang="de-DE" sz="1800" dirty="0"/>
              <a:t> </a:t>
            </a:r>
            <a:r>
              <a:rPr lang="de-DE" sz="1800" dirty="0" err="1"/>
              <a:t>facilitates</a:t>
            </a:r>
            <a:r>
              <a:rPr lang="de-DE" sz="1800" dirty="0"/>
              <a:t> </a:t>
            </a:r>
            <a:r>
              <a:rPr lang="de-DE" sz="1800" dirty="0" err="1"/>
              <a:t>decarbonization</a:t>
            </a:r>
            <a:endParaRPr lang="de-DE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 err="1"/>
              <a:t>Local</a:t>
            </a:r>
            <a:r>
              <a:rPr lang="de-DE" sz="1800" dirty="0"/>
              <a:t> </a:t>
            </a:r>
            <a:r>
              <a:rPr lang="de-DE" sz="1800" dirty="0" err="1"/>
              <a:t>renewable</a:t>
            </a:r>
            <a:r>
              <a:rPr lang="de-DE" sz="1800" dirty="0"/>
              <a:t> </a:t>
            </a:r>
            <a:r>
              <a:rPr lang="de-DE" sz="1800" dirty="0" err="1"/>
              <a:t>electricity</a:t>
            </a:r>
            <a:r>
              <a:rPr lang="de-DE" sz="1800" dirty="0"/>
              <a:t> </a:t>
            </a:r>
            <a:r>
              <a:rPr lang="de-DE" sz="1800" dirty="0" err="1"/>
              <a:t>generation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economically</a:t>
            </a:r>
            <a:r>
              <a:rPr lang="de-DE" sz="1800" dirty="0"/>
              <a:t> </a:t>
            </a:r>
            <a:r>
              <a:rPr lang="de-DE" sz="1800" dirty="0" err="1"/>
              <a:t>feasible</a:t>
            </a:r>
            <a:endParaRPr lang="de-DE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 err="1"/>
              <a:t>Importing</a:t>
            </a:r>
            <a:r>
              <a:rPr lang="de-DE" sz="1800" dirty="0"/>
              <a:t> </a:t>
            </a:r>
            <a:r>
              <a:rPr lang="de-DE" sz="1800" dirty="0" err="1"/>
              <a:t>renewable</a:t>
            </a:r>
            <a:r>
              <a:rPr lang="de-DE" sz="1800" dirty="0"/>
              <a:t> </a:t>
            </a:r>
            <a:r>
              <a:rPr lang="de-DE" sz="1800" dirty="0" err="1"/>
              <a:t>energy</a:t>
            </a:r>
            <a:r>
              <a:rPr lang="de-DE" sz="1800" dirty="0"/>
              <a:t> </a:t>
            </a:r>
            <a:r>
              <a:rPr lang="de-DE" sz="1800" dirty="0" err="1"/>
              <a:t>carriers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expensive: </a:t>
            </a:r>
            <a:r>
              <a:rPr lang="de-DE" sz="1800" dirty="0" err="1"/>
              <a:t>Reducing</a:t>
            </a:r>
            <a:r>
              <a:rPr lang="de-DE" sz="1800" dirty="0"/>
              <a:t> </a:t>
            </a:r>
            <a:r>
              <a:rPr lang="de-DE" sz="1800" dirty="0" err="1"/>
              <a:t>primary</a:t>
            </a:r>
            <a:r>
              <a:rPr lang="de-DE" sz="1800" dirty="0"/>
              <a:t> </a:t>
            </a:r>
            <a:r>
              <a:rPr lang="de-DE" sz="1800" dirty="0" err="1"/>
              <a:t>energy</a:t>
            </a:r>
            <a:r>
              <a:rPr lang="de-DE" sz="1800" dirty="0"/>
              <a:t> </a:t>
            </a:r>
            <a:r>
              <a:rPr lang="de-DE" sz="1800" dirty="0" err="1"/>
              <a:t>demand</a:t>
            </a:r>
            <a:r>
              <a:rPr lang="de-DE" sz="1800" dirty="0"/>
              <a:t> </a:t>
            </a:r>
            <a:r>
              <a:rPr lang="de-DE" sz="1800" dirty="0" err="1"/>
              <a:t>reduces</a:t>
            </a:r>
            <a:r>
              <a:rPr lang="de-DE" sz="1800" dirty="0"/>
              <a:t> </a:t>
            </a:r>
            <a:r>
              <a:rPr lang="de-DE" sz="1800" dirty="0" err="1"/>
              <a:t>import</a:t>
            </a:r>
            <a:r>
              <a:rPr lang="de-DE" sz="1800" dirty="0"/>
              <a:t> </a:t>
            </a:r>
            <a:r>
              <a:rPr lang="de-DE" sz="1800" dirty="0" err="1"/>
              <a:t>costs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ED4272-2F9D-473B-E641-03C6663BCE4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DB7405C-137E-62C4-90AC-B0004901867B}"/>
              </a:ext>
            </a:extLst>
          </p:cNvPr>
          <p:cNvGrpSpPr/>
          <p:nvPr/>
        </p:nvGrpSpPr>
        <p:grpSpPr>
          <a:xfrm>
            <a:off x="275400" y="3429000"/>
            <a:ext cx="11612995" cy="2880319"/>
            <a:chOff x="303605" y="3429000"/>
            <a:chExt cx="10905843" cy="2880319"/>
          </a:xfrm>
        </p:grpSpPr>
        <p:sp>
          <p:nvSpPr>
            <p:cNvPr id="5" name="Textplatzhalter 2">
              <a:extLst>
                <a:ext uri="{FF2B5EF4-FFF2-40B4-BE49-F238E27FC236}">
                  <a16:creationId xmlns:a16="http://schemas.microsoft.com/office/drawing/2014/main" id="{DB35FFA1-004B-AAD5-BC3C-680F68EE93D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3605" y="3429000"/>
              <a:ext cx="10872185" cy="28803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</a:bodyPr>
            <a:lstStyle>
              <a:lvl1pPr marL="285750" indent="-28575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Tx/>
                <a:buSzPct val="100000"/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742950" indent="-28575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Tx/>
                <a:buSzPct val="100000"/>
                <a:buFont typeface="Symbol" panose="05050102010706020507" pitchFamily="18" charset="2"/>
                <a:buChar char="-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200150" indent="-28575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Tx/>
                <a:buSzPct val="100000"/>
                <a:buFont typeface="Symbol" panose="05050102010706020507" pitchFamily="18" charset="2"/>
                <a:buChar char="-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Symbol" panose="05050102010706020507" pitchFamily="18" charset="2"/>
                <a:buNone/>
              </a:pPr>
              <a:endParaRPr lang="de-DE" sz="1100" dirty="0"/>
            </a:p>
          </p:txBody>
        </p:sp>
        <p:sp>
          <p:nvSpPr>
            <p:cNvPr id="6" name="Textplatzhalter 2">
              <a:extLst>
                <a:ext uri="{FF2B5EF4-FFF2-40B4-BE49-F238E27FC236}">
                  <a16:creationId xmlns:a16="http://schemas.microsoft.com/office/drawing/2014/main" id="{82AC24F6-AFA4-FE4A-6F68-045AEF166BF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7262" y="3429000"/>
              <a:ext cx="10872186" cy="2880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</a:bodyPr>
            <a:lstStyle>
              <a:lvl1pPr marL="285750" indent="-28575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Tx/>
                <a:buSzPct val="100000"/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742950" indent="-28575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Tx/>
                <a:buSzPct val="100000"/>
                <a:buFont typeface="Symbol" panose="05050102010706020507" pitchFamily="18" charset="2"/>
                <a:buChar char="-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200150" indent="-28575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Tx/>
                <a:buSzPct val="100000"/>
                <a:buFont typeface="Symbol" panose="05050102010706020507" pitchFamily="18" charset="2"/>
                <a:buChar char="-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2000" b="1" dirty="0"/>
                <a:t>„Take Home Message“:</a:t>
              </a:r>
            </a:p>
            <a:p>
              <a:pPr>
                <a:buFont typeface="Wingdings" panose="05000000000000000000" pitchFamily="2" charset="2"/>
                <a:buChar char="Ø"/>
              </a:pPr>
              <a:endParaRPr lang="de-DE" sz="2000" dirty="0"/>
            </a:p>
            <a:p>
              <a:pPr>
                <a:buFont typeface="Wingdings" panose="05000000000000000000" pitchFamily="2" charset="2"/>
                <a:buChar char="Ø"/>
              </a:pPr>
              <a:r>
                <a:rPr lang="de-DE" sz="2000" dirty="0" err="1"/>
                <a:t>Reduction</a:t>
              </a:r>
              <a:r>
                <a:rPr lang="de-DE" sz="2000" dirty="0"/>
                <a:t> </a:t>
              </a:r>
              <a:r>
                <a:rPr lang="de-DE" sz="2000" dirty="0" err="1"/>
                <a:t>of</a:t>
              </a:r>
              <a:r>
                <a:rPr lang="de-DE" sz="2000" dirty="0"/>
                <a:t> </a:t>
              </a:r>
              <a:r>
                <a:rPr lang="de-DE" sz="2000" dirty="0" err="1"/>
                <a:t>primary</a:t>
              </a:r>
              <a:r>
                <a:rPr lang="de-DE" sz="2000" dirty="0"/>
                <a:t> </a:t>
              </a:r>
              <a:r>
                <a:rPr lang="de-DE" sz="2000" dirty="0" err="1"/>
                <a:t>energy</a:t>
              </a:r>
              <a:r>
                <a:rPr lang="de-DE" sz="2000" dirty="0"/>
                <a:t> </a:t>
              </a:r>
              <a:r>
                <a:rPr lang="de-DE" sz="2000" dirty="0" err="1"/>
                <a:t>demand</a:t>
              </a:r>
              <a:r>
                <a:rPr lang="de-DE" sz="2000" dirty="0"/>
                <a:t> </a:t>
              </a:r>
              <a:r>
                <a:rPr lang="de-DE" sz="2000" dirty="0" err="1"/>
                <a:t>is</a:t>
              </a:r>
              <a:r>
                <a:rPr lang="de-DE" sz="2000" dirty="0"/>
                <a:t> </a:t>
              </a:r>
              <a:r>
                <a:rPr lang="de-DE" sz="2000" dirty="0" err="1"/>
                <a:t>the</a:t>
              </a:r>
              <a:r>
                <a:rPr lang="de-DE" sz="2000" dirty="0"/>
                <a:t> </a:t>
              </a:r>
              <a:r>
                <a:rPr lang="de-DE" sz="2000" dirty="0" err="1"/>
                <a:t>primal</a:t>
              </a:r>
              <a:r>
                <a:rPr lang="de-DE" sz="2000" dirty="0"/>
                <a:t> </a:t>
              </a:r>
              <a:r>
                <a:rPr lang="de-DE" sz="2000" dirty="0" err="1"/>
                <a:t>leverage</a:t>
              </a:r>
              <a:r>
                <a:rPr lang="de-DE" sz="2000" dirty="0"/>
                <a:t> </a:t>
              </a:r>
              <a:r>
                <a:rPr lang="de-DE" sz="2000" dirty="0" err="1"/>
                <a:t>for</a:t>
              </a:r>
              <a:r>
                <a:rPr lang="de-DE" sz="2000" dirty="0"/>
                <a:t> </a:t>
              </a:r>
              <a:r>
                <a:rPr lang="de-DE" sz="2000" dirty="0" err="1"/>
                <a:t>economically</a:t>
              </a:r>
              <a:r>
                <a:rPr lang="de-DE" sz="2000" dirty="0"/>
                <a:t> </a:t>
              </a:r>
              <a:r>
                <a:rPr lang="de-DE" sz="2000" dirty="0" err="1"/>
                <a:t>feasible</a:t>
              </a:r>
              <a:r>
                <a:rPr lang="de-DE" sz="2000" dirty="0"/>
                <a:t> </a:t>
              </a:r>
              <a:r>
                <a:rPr lang="de-DE" sz="2000" dirty="0" err="1"/>
                <a:t>decarbonization</a:t>
              </a:r>
              <a:endParaRPr lang="de-DE" sz="2000" dirty="0"/>
            </a:p>
            <a:p>
              <a:pPr>
                <a:buFont typeface="Wingdings" panose="05000000000000000000" pitchFamily="2" charset="2"/>
                <a:buChar char="Ø"/>
              </a:pPr>
              <a:r>
                <a:rPr lang="de-DE" sz="2000" dirty="0"/>
                <a:t>Most </a:t>
              </a:r>
              <a:r>
                <a:rPr lang="de-DE" sz="2000" dirty="0" err="1"/>
                <a:t>effective</a:t>
              </a:r>
              <a:r>
                <a:rPr lang="de-DE" sz="2000" dirty="0"/>
                <a:t> </a:t>
              </a:r>
              <a:r>
                <a:rPr lang="de-DE" sz="2000" dirty="0" err="1"/>
                <a:t>measures</a:t>
              </a:r>
              <a:r>
                <a:rPr lang="de-DE" sz="2000" dirty="0"/>
                <a:t> </a:t>
              </a:r>
              <a:r>
                <a:rPr lang="de-DE" sz="2000" dirty="0" err="1"/>
                <a:t>are</a:t>
              </a:r>
              <a:r>
                <a:rPr lang="de-DE" sz="2000" dirty="0"/>
                <a:t> </a:t>
              </a:r>
              <a:r>
                <a:rPr lang="de-DE" sz="2000" dirty="0" err="1"/>
                <a:t>renovation</a:t>
              </a:r>
              <a:r>
                <a:rPr lang="de-DE" sz="2000" dirty="0"/>
                <a:t> and </a:t>
              </a:r>
              <a:r>
                <a:rPr lang="de-DE" sz="2000" dirty="0" err="1"/>
                <a:t>switching</a:t>
              </a:r>
              <a:r>
                <a:rPr lang="de-DE" sz="2000" dirty="0"/>
                <a:t> </a:t>
              </a:r>
              <a:r>
                <a:rPr lang="de-DE" sz="2000" dirty="0" err="1"/>
                <a:t>to</a:t>
              </a:r>
              <a:r>
                <a:rPr lang="de-DE" sz="2000" dirty="0"/>
                <a:t> </a:t>
              </a:r>
              <a:r>
                <a:rPr lang="de-DE" sz="2000" dirty="0" err="1"/>
                <a:t>efficient</a:t>
              </a:r>
              <a:r>
                <a:rPr lang="de-DE" sz="2000" dirty="0"/>
                <a:t> end </a:t>
              </a:r>
              <a:r>
                <a:rPr lang="de-DE" sz="2000" dirty="0" err="1"/>
                <a:t>consumer</a:t>
              </a:r>
              <a:r>
                <a:rPr lang="de-DE" sz="2000" dirty="0"/>
                <a:t> </a:t>
              </a:r>
              <a:r>
                <a:rPr lang="de-DE" sz="2000" dirty="0" err="1"/>
                <a:t>technologies</a:t>
              </a:r>
              <a:endParaRPr lang="de-DE" sz="2000" dirty="0"/>
            </a:p>
            <a:p>
              <a:pPr>
                <a:buFont typeface="Wingdings" panose="05000000000000000000" pitchFamily="2" charset="2"/>
                <a:buChar char="Ø"/>
              </a:pPr>
              <a:r>
                <a:rPr lang="de-DE" sz="2000" dirty="0"/>
                <a:t>High </a:t>
              </a:r>
              <a:r>
                <a:rPr lang="de-DE" sz="2000" dirty="0" err="1"/>
                <a:t>investments</a:t>
              </a:r>
              <a:r>
                <a:rPr lang="de-DE" sz="2000" dirty="0"/>
                <a:t> </a:t>
              </a:r>
              <a:r>
                <a:rPr lang="de-DE" sz="2000" dirty="0" err="1"/>
                <a:t>by</a:t>
              </a:r>
              <a:r>
                <a:rPr lang="de-DE" sz="2000" dirty="0"/>
                <a:t> </a:t>
              </a:r>
              <a:r>
                <a:rPr lang="de-DE" sz="2000" dirty="0" err="1"/>
                <a:t>energy</a:t>
              </a:r>
              <a:r>
                <a:rPr lang="de-DE" sz="2000" dirty="0"/>
                <a:t> </a:t>
              </a:r>
              <a:r>
                <a:rPr lang="de-DE" sz="2000" dirty="0" err="1"/>
                <a:t>customers</a:t>
              </a:r>
              <a:r>
                <a:rPr lang="de-DE" sz="2000" dirty="0"/>
                <a:t> </a:t>
              </a:r>
              <a:r>
                <a:rPr lang="de-DE" sz="2000" dirty="0" err="1"/>
                <a:t>contribute</a:t>
              </a:r>
              <a:r>
                <a:rPr lang="de-DE" sz="2000" dirty="0"/>
                <a:t> </a:t>
              </a:r>
              <a:r>
                <a:rPr lang="de-DE" sz="2000" dirty="0" err="1"/>
                <a:t>to</a:t>
              </a:r>
              <a:r>
                <a:rPr lang="de-DE" sz="2000" dirty="0"/>
                <a:t> </a:t>
              </a:r>
              <a:r>
                <a:rPr lang="de-DE" sz="2000" dirty="0" err="1"/>
                <a:t>economically</a:t>
              </a:r>
              <a:r>
                <a:rPr lang="de-DE" sz="2000" dirty="0"/>
                <a:t> and </a:t>
              </a:r>
              <a:r>
                <a:rPr lang="de-DE" sz="2000" dirty="0" err="1"/>
                <a:t>ecologically</a:t>
              </a:r>
              <a:r>
                <a:rPr lang="de-DE" sz="2000" dirty="0"/>
                <a:t> </a:t>
              </a:r>
              <a:r>
                <a:rPr lang="de-DE" sz="2000" dirty="0" err="1"/>
                <a:t>sound</a:t>
              </a:r>
              <a:r>
                <a:rPr lang="de-DE" sz="2000" dirty="0"/>
                <a:t> </a:t>
              </a:r>
              <a:r>
                <a:rPr lang="de-DE" sz="2000" dirty="0" err="1"/>
                <a:t>energy</a:t>
              </a:r>
              <a:r>
                <a:rPr lang="de-DE" sz="2000" dirty="0"/>
                <a:t> </a:t>
              </a:r>
              <a:r>
                <a:rPr lang="de-DE" sz="2000" dirty="0" err="1"/>
                <a:t>systems</a:t>
              </a:r>
              <a:endParaRPr lang="de-DE" sz="2000" dirty="0"/>
            </a:p>
            <a:p>
              <a:pPr>
                <a:buFont typeface="Wingdings" panose="05000000000000000000" pitchFamily="2" charset="2"/>
                <a:buChar char="Ø"/>
              </a:pPr>
              <a:endParaRPr lang="de-DE" sz="2000" b="1" dirty="0"/>
            </a:p>
            <a:p>
              <a:pPr>
                <a:buFont typeface="Wingdings" panose="05000000000000000000" pitchFamily="2" charset="2"/>
                <a:buChar char="Ø"/>
              </a:pPr>
              <a:endParaRPr lang="de-DE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4220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2A85C-4789-66BC-4519-79AD9A96D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566B1B6-8312-9356-E447-7AA4737CF5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Energy Scenarios on a regional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9B7B82-F111-FF8B-62D3-85092B76A1F4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549ACB36-FB15-5C86-5B57-61E8AA2EAF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411395"/>
              </p:ext>
            </p:extLst>
          </p:nvPr>
        </p:nvGraphicFramePr>
        <p:xfrm>
          <a:off x="335360" y="1268760"/>
          <a:ext cx="11325358" cy="503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42144BAB-07CA-5BF2-7900-3B903D47ABFD}"/>
              </a:ext>
            </a:extLst>
          </p:cNvPr>
          <p:cNvSpPr/>
          <p:nvPr/>
        </p:nvSpPr>
        <p:spPr bwMode="auto">
          <a:xfrm rot="13416446">
            <a:off x="280768" y="5904390"/>
            <a:ext cx="432048" cy="43214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 descr="Recherche Silhouette">
            <a:extLst>
              <a:ext uri="{FF2B5EF4-FFF2-40B4-BE49-F238E27FC236}">
                <a16:creationId xmlns:a16="http://schemas.microsoft.com/office/drawing/2014/main" id="{66A97B07-DEB5-CCBA-26A9-A31B1681E0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2487" y="3313706"/>
            <a:ext cx="914400" cy="914400"/>
          </a:xfrm>
          <a:prstGeom prst="rect">
            <a:avLst/>
          </a:prstGeom>
        </p:spPr>
      </p:pic>
      <p:pic>
        <p:nvPicPr>
          <p:cNvPr id="13" name="Grafik 12" descr="Venn-Diagramm mit einfarbiger Füllung">
            <a:extLst>
              <a:ext uri="{FF2B5EF4-FFF2-40B4-BE49-F238E27FC236}">
                <a16:creationId xmlns:a16="http://schemas.microsoft.com/office/drawing/2014/main" id="{92740CC5-D025-3F68-1CF1-C1122176F1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5319" y="4660731"/>
            <a:ext cx="1225000" cy="1225000"/>
          </a:xfrm>
          <a:prstGeom prst="rect">
            <a:avLst/>
          </a:prstGeom>
        </p:spPr>
      </p:pic>
      <p:pic>
        <p:nvPicPr>
          <p:cNvPr id="10" name="Grafik 9" descr="Karte mit Ortsmarkierung Silhouette">
            <a:extLst>
              <a:ext uri="{FF2B5EF4-FFF2-40B4-BE49-F238E27FC236}">
                <a16:creationId xmlns:a16="http://schemas.microsoft.com/office/drawing/2014/main" id="{95ADF2C0-8B84-433F-49B4-2686D2B858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0619" y="17768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5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15CFA-0F92-D7AE-5A45-32BC8512A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62">
            <a:extLst>
              <a:ext uri="{FF2B5EF4-FFF2-40B4-BE49-F238E27FC236}">
                <a16:creationId xmlns:a16="http://schemas.microsoft.com/office/drawing/2014/main" id="{8AB8A3B1-E487-A60A-ACB4-15C401D5A948}"/>
              </a:ext>
            </a:extLst>
          </p:cNvPr>
          <p:cNvSpPr/>
          <p:nvPr/>
        </p:nvSpPr>
        <p:spPr bwMode="auto">
          <a:xfrm>
            <a:off x="349642" y="1268761"/>
            <a:ext cx="1450650" cy="4794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1400" b="1" dirty="0">
                <a:solidFill>
                  <a:schemeClr val="tx1"/>
                </a:solidFill>
              </a:rPr>
              <a:t>Multiple Energy Carriers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CE7A9F-56FD-4642-5294-2A953C6BBD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1811" y="1268760"/>
            <a:ext cx="3844187" cy="4794185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sz="1200" b="1" dirty="0"/>
              <a:t>Agent </a:t>
            </a:r>
            <a:r>
              <a:rPr lang="de-DE" sz="1200" b="1" dirty="0" err="1"/>
              <a:t>Based</a:t>
            </a:r>
            <a:r>
              <a:rPr lang="de-DE" sz="1200" b="1" dirty="0"/>
              <a:t> Modelling </a:t>
            </a:r>
            <a:r>
              <a:rPr lang="de-DE" sz="1200" b="1" dirty="0" err="1"/>
              <a:t>for</a:t>
            </a:r>
            <a:r>
              <a:rPr lang="de-DE" sz="1200" b="1" dirty="0"/>
              <a:t> </a:t>
            </a:r>
          </a:p>
          <a:p>
            <a:pPr marL="0" indent="0">
              <a:buNone/>
            </a:pPr>
            <a:r>
              <a:rPr lang="de-DE" sz="1200" b="1" dirty="0"/>
              <a:t>Energy Customer </a:t>
            </a:r>
            <a:r>
              <a:rPr lang="de-DE" sz="1200" b="1" dirty="0" err="1"/>
              <a:t>simulation</a:t>
            </a:r>
            <a:endParaRPr lang="de-DE" sz="1200" b="1" dirty="0"/>
          </a:p>
          <a:p>
            <a:pPr marL="0" indent="0">
              <a:buNone/>
            </a:pPr>
            <a:r>
              <a:rPr lang="de-DE" sz="1100" dirty="0"/>
              <a:t>Simulation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technology</a:t>
            </a:r>
            <a:r>
              <a:rPr lang="de-DE" sz="1100" dirty="0"/>
              <a:t> </a:t>
            </a:r>
            <a:r>
              <a:rPr lang="de-DE" sz="1100" dirty="0" err="1"/>
              <a:t>adoption</a:t>
            </a:r>
            <a:r>
              <a:rPr lang="de-DE" sz="1100" dirty="0"/>
              <a:t> and </a:t>
            </a:r>
            <a:r>
              <a:rPr lang="de-DE" sz="1100" dirty="0" err="1"/>
              <a:t>diffusion</a:t>
            </a:r>
            <a:r>
              <a:rPr lang="de-DE" sz="1100" dirty="0"/>
              <a:t> </a:t>
            </a:r>
            <a:r>
              <a:rPr lang="de-DE" sz="1100" dirty="0" err="1"/>
              <a:t>among</a:t>
            </a:r>
            <a:r>
              <a:rPr lang="de-DE" sz="1100" dirty="0"/>
              <a:t> </a:t>
            </a:r>
            <a:r>
              <a:rPr lang="de-DE" sz="1100" dirty="0" err="1"/>
              <a:t>energy</a:t>
            </a:r>
            <a:r>
              <a:rPr lang="de-DE" sz="1100" dirty="0"/>
              <a:t> </a:t>
            </a:r>
            <a:r>
              <a:rPr lang="de-DE" sz="1100" dirty="0" err="1"/>
              <a:t>customers</a:t>
            </a:r>
            <a:endParaRPr lang="de-DE" sz="1100" dirty="0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1C844FCD-C617-743E-3317-9D67AA40C7CB}"/>
              </a:ext>
            </a:extLst>
          </p:cNvPr>
          <p:cNvSpPr/>
          <p:nvPr/>
        </p:nvSpPr>
        <p:spPr bwMode="auto">
          <a:xfrm>
            <a:off x="8732855" y="3709671"/>
            <a:ext cx="1584176" cy="23978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A08442C-E8F9-0BC6-4485-64FCD86E0B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Modelling Approach &amp; </a:t>
            </a:r>
            <a:r>
              <a:rPr lang="de-DE" dirty="0" err="1"/>
              <a:t>Resulting</a:t>
            </a:r>
            <a:r>
              <a:rPr lang="de-DE" dirty="0"/>
              <a:t> Framework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1546A9-6D68-DB34-3501-4A67422D1A24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2E95698-A90D-901C-A52C-B56A05D8A302}"/>
              </a:ext>
            </a:extLst>
          </p:cNvPr>
          <p:cNvSpPr/>
          <p:nvPr/>
        </p:nvSpPr>
        <p:spPr bwMode="auto">
          <a:xfrm>
            <a:off x="10317031" y="3029053"/>
            <a:ext cx="1440160" cy="1601016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100% </a:t>
            </a:r>
            <a:r>
              <a:rPr lang="de-DE" sz="1400" dirty="0" err="1"/>
              <a:t>r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enewable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supply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4B803F2-6A95-60CF-CB30-32F2A60E9D5F}"/>
              </a:ext>
            </a:extLst>
          </p:cNvPr>
          <p:cNvSpPr txBox="1">
            <a:spLocks/>
          </p:cNvSpPr>
          <p:nvPr/>
        </p:nvSpPr>
        <p:spPr bwMode="auto">
          <a:xfrm>
            <a:off x="6600056" y="1268760"/>
            <a:ext cx="3428620" cy="4794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857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b="1" dirty="0"/>
              <a:t>Multi-Carrier Energy System </a:t>
            </a:r>
            <a:r>
              <a:rPr lang="de-DE" sz="1200" b="1" dirty="0" err="1"/>
              <a:t>Optimization</a:t>
            </a:r>
            <a:endParaRPr lang="de-DE" sz="1200" b="1" dirty="0"/>
          </a:p>
          <a:p>
            <a:pPr marL="0" indent="0">
              <a:buNone/>
            </a:pPr>
            <a:r>
              <a:rPr lang="de-DE" sz="1200" dirty="0"/>
              <a:t>Investment and </a:t>
            </a:r>
            <a:r>
              <a:rPr lang="de-DE" sz="1200" dirty="0" err="1"/>
              <a:t>capacitiy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 </a:t>
            </a:r>
            <a:r>
              <a:rPr lang="de-DE" sz="1200" dirty="0" err="1"/>
              <a:t>optimization</a:t>
            </a:r>
            <a:r>
              <a:rPr lang="de-DE" sz="1200" dirty="0"/>
              <a:t> </a:t>
            </a:r>
            <a:r>
              <a:rPr lang="de-DE" sz="1200" dirty="0" err="1"/>
              <a:t>over</a:t>
            </a:r>
            <a:r>
              <a:rPr lang="de-DE" sz="1200" dirty="0"/>
              <a:t> a multi-</a:t>
            </a:r>
            <a:r>
              <a:rPr lang="de-DE" sz="1200" dirty="0" err="1"/>
              <a:t>decade</a:t>
            </a:r>
            <a:r>
              <a:rPr lang="de-DE" sz="1200" dirty="0"/>
              <a:t> time </a:t>
            </a:r>
            <a:r>
              <a:rPr lang="de-DE" sz="1200" dirty="0" err="1"/>
              <a:t>horizon</a:t>
            </a:r>
            <a:endParaRPr lang="de-DE" sz="1200" dirty="0"/>
          </a:p>
          <a:p>
            <a:pPr lvl="1"/>
            <a:endParaRPr lang="de-DE" sz="1100" dirty="0"/>
          </a:p>
        </p:txBody>
      </p: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C62C0F6E-76E3-3781-025F-D404E17DBC65}"/>
              </a:ext>
            </a:extLst>
          </p:cNvPr>
          <p:cNvGrpSpPr/>
          <p:nvPr/>
        </p:nvGrpSpPr>
        <p:grpSpPr>
          <a:xfrm>
            <a:off x="3116298" y="4191305"/>
            <a:ext cx="2447492" cy="1839016"/>
            <a:chOff x="2502602" y="3528617"/>
            <a:chExt cx="2912741" cy="2398158"/>
          </a:xfrm>
        </p:grpSpPr>
        <p:pic>
          <p:nvPicPr>
            <p:cNvPr id="97" name="Grafik 96" descr="Gebäude mit einfarbiger Füllung">
              <a:extLst>
                <a:ext uri="{FF2B5EF4-FFF2-40B4-BE49-F238E27FC236}">
                  <a16:creationId xmlns:a16="http://schemas.microsoft.com/office/drawing/2014/main" id="{10D42B54-954B-DE45-B1B7-E1AF894C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47405" y="4123541"/>
              <a:ext cx="567938" cy="567938"/>
            </a:xfrm>
            <a:prstGeom prst="rect">
              <a:avLst/>
            </a:prstGeom>
          </p:spPr>
        </p:pic>
        <p:pic>
          <p:nvPicPr>
            <p:cNvPr id="96" name="Grafik 95" descr="Moderne Architektur mit einfarbiger Füllung">
              <a:extLst>
                <a:ext uri="{FF2B5EF4-FFF2-40B4-BE49-F238E27FC236}">
                  <a16:creationId xmlns:a16="http://schemas.microsoft.com/office/drawing/2014/main" id="{0292E3D3-7BBA-15BE-423C-C34089037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1661" y="4467818"/>
              <a:ext cx="567938" cy="567938"/>
            </a:xfrm>
            <a:prstGeom prst="rect">
              <a:avLst/>
            </a:prstGeom>
          </p:spPr>
        </p:pic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73C54D15-B3F0-AAA8-C84C-7D5C4AAB9F88}"/>
                </a:ext>
              </a:extLst>
            </p:cNvPr>
            <p:cNvGrpSpPr/>
            <p:nvPr/>
          </p:nvGrpSpPr>
          <p:grpSpPr>
            <a:xfrm>
              <a:off x="2807203" y="3528617"/>
              <a:ext cx="1733846" cy="2398158"/>
              <a:chOff x="8580216" y="2996952"/>
              <a:chExt cx="2418476" cy="3110412"/>
            </a:xfrm>
          </p:grpSpPr>
          <p:pic>
            <p:nvPicPr>
              <p:cNvPr id="15" name="Grafik 14" descr="Auto mit einfarbiger Füllung">
                <a:extLst>
                  <a:ext uri="{FF2B5EF4-FFF2-40B4-BE49-F238E27FC236}">
                    <a16:creationId xmlns:a16="http://schemas.microsoft.com/office/drawing/2014/main" id="{D51AE811-EF00-312D-8E7A-608236789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80216" y="5396000"/>
                <a:ext cx="711364" cy="711364"/>
              </a:xfrm>
              <a:prstGeom prst="rect">
                <a:avLst/>
              </a:prstGeom>
            </p:spPr>
          </p:pic>
          <p:pic>
            <p:nvPicPr>
              <p:cNvPr id="29" name="Grafik 28" descr="Start mit einfarbiger Füllung">
                <a:extLst>
                  <a:ext uri="{FF2B5EF4-FFF2-40B4-BE49-F238E27FC236}">
                    <a16:creationId xmlns:a16="http://schemas.microsoft.com/office/drawing/2014/main" id="{F8F06E30-1A8B-87C5-DA6D-65FAF45D5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989427" y="4348647"/>
                <a:ext cx="1009265" cy="1009264"/>
              </a:xfrm>
              <a:prstGeom prst="rect">
                <a:avLst/>
              </a:prstGeom>
            </p:spPr>
          </p:pic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CFCDBC0D-1E82-0817-04A2-9038326BE455}"/>
                  </a:ext>
                </a:extLst>
              </p:cNvPr>
              <p:cNvCxnSpPr>
                <a:endCxn id="52" idx="3"/>
              </p:cNvCxnSpPr>
              <p:nvPr/>
            </p:nvCxnSpPr>
            <p:spPr bwMode="auto">
              <a:xfrm flipH="1">
                <a:off x="9016968" y="5106227"/>
                <a:ext cx="266931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99491097-6157-39AC-5EFA-504D6D994601}"/>
                  </a:ext>
                </a:extLst>
              </p:cNvPr>
              <p:cNvCxnSpPr>
                <a:stCxn id="55" idx="3"/>
              </p:cNvCxnSpPr>
              <p:nvPr/>
            </p:nvCxnSpPr>
            <p:spPr bwMode="auto">
              <a:xfrm>
                <a:off x="9023020" y="4590958"/>
                <a:ext cx="817372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0AF661C6-4403-807B-CD51-785283FED075}"/>
                  </a:ext>
                </a:extLst>
              </p:cNvPr>
              <p:cNvCxnSpPr/>
              <p:nvPr/>
            </p:nvCxnSpPr>
            <p:spPr bwMode="auto">
              <a:xfrm flipV="1">
                <a:off x="9264352" y="4572782"/>
                <a:ext cx="0" cy="531606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82D6195D-22CA-2374-C1E3-1420CC6736C8}"/>
                  </a:ext>
                </a:extLst>
              </p:cNvPr>
              <p:cNvCxnSpPr/>
              <p:nvPr/>
            </p:nvCxnSpPr>
            <p:spPr bwMode="auto">
              <a:xfrm>
                <a:off x="9480400" y="3344386"/>
                <a:ext cx="0" cy="58638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4D9B2D54-8788-E3F1-AD0F-6F1BB78AC5C7}"/>
                  </a:ext>
                </a:extLst>
              </p:cNvPr>
              <p:cNvCxnSpPr/>
              <p:nvPr/>
            </p:nvCxnSpPr>
            <p:spPr bwMode="auto">
              <a:xfrm>
                <a:off x="9048352" y="3602469"/>
                <a:ext cx="418579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6FC0DA26-2A85-0A5C-3EEA-946C6423F747}"/>
                  </a:ext>
                </a:extLst>
              </p:cNvPr>
              <p:cNvCxnSpPr/>
              <p:nvPr/>
            </p:nvCxnSpPr>
            <p:spPr bwMode="auto">
              <a:xfrm>
                <a:off x="9489361" y="5046865"/>
                <a:ext cx="463" cy="614383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6C305FF9-8B42-E823-1572-DF3A46E3CB75}"/>
                  </a:ext>
                </a:extLst>
              </p:cNvPr>
              <p:cNvCxnSpPr/>
              <p:nvPr/>
            </p:nvCxnSpPr>
            <p:spPr bwMode="auto">
              <a:xfrm>
                <a:off x="9471694" y="5079258"/>
                <a:ext cx="480080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40EDFCED-4514-F00F-C7A9-A42513CD7434}"/>
                  </a:ext>
                </a:extLst>
              </p:cNvPr>
              <p:cNvGrpSpPr/>
              <p:nvPr/>
            </p:nvGrpSpPr>
            <p:grpSpPr>
              <a:xfrm>
                <a:off x="9431056" y="2996952"/>
                <a:ext cx="567607" cy="347436"/>
                <a:chOff x="5879976" y="4098637"/>
                <a:chExt cx="452081" cy="266468"/>
              </a:xfrm>
            </p:grpSpPr>
            <p:sp>
              <p:nvSpPr>
                <p:cNvPr id="57" name="Parallelogramm 56">
                  <a:extLst>
                    <a:ext uri="{FF2B5EF4-FFF2-40B4-BE49-F238E27FC236}">
                      <a16:creationId xmlns:a16="http://schemas.microsoft.com/office/drawing/2014/main" id="{396E3020-3A9B-E69C-E7F2-51770E915B01}"/>
                    </a:ext>
                  </a:extLst>
                </p:cNvPr>
                <p:cNvSpPr/>
                <p:nvPr/>
              </p:nvSpPr>
              <p:spPr bwMode="auto">
                <a:xfrm>
                  <a:off x="5879976" y="4243895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Parallelogramm 57">
                  <a:extLst>
                    <a:ext uri="{FF2B5EF4-FFF2-40B4-BE49-F238E27FC236}">
                      <a16:creationId xmlns:a16="http://schemas.microsoft.com/office/drawing/2014/main" id="{22993362-77C3-015E-3114-4884A9049980}"/>
                    </a:ext>
                  </a:extLst>
                </p:cNvPr>
                <p:cNvSpPr/>
                <p:nvPr/>
              </p:nvSpPr>
              <p:spPr bwMode="auto">
                <a:xfrm>
                  <a:off x="6003052" y="4243895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Parallelogramm 58">
                  <a:extLst>
                    <a:ext uri="{FF2B5EF4-FFF2-40B4-BE49-F238E27FC236}">
                      <a16:creationId xmlns:a16="http://schemas.microsoft.com/office/drawing/2014/main" id="{3F5DD651-EFB6-D895-B163-1AF84EC2C837}"/>
                    </a:ext>
                  </a:extLst>
                </p:cNvPr>
                <p:cNvSpPr/>
                <p:nvPr/>
              </p:nvSpPr>
              <p:spPr bwMode="auto">
                <a:xfrm>
                  <a:off x="5941889" y="4098638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Parallelogramm 59">
                  <a:extLst>
                    <a:ext uri="{FF2B5EF4-FFF2-40B4-BE49-F238E27FC236}">
                      <a16:creationId xmlns:a16="http://schemas.microsoft.com/office/drawing/2014/main" id="{42D74EEF-3DA7-04E1-7E96-9882C166A273}"/>
                    </a:ext>
                  </a:extLst>
                </p:cNvPr>
                <p:cNvSpPr/>
                <p:nvPr/>
              </p:nvSpPr>
              <p:spPr bwMode="auto">
                <a:xfrm>
                  <a:off x="6064965" y="4098638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Parallelogramm 60">
                  <a:extLst>
                    <a:ext uri="{FF2B5EF4-FFF2-40B4-BE49-F238E27FC236}">
                      <a16:creationId xmlns:a16="http://schemas.microsoft.com/office/drawing/2014/main" id="{F64A859E-7D60-738F-5A39-74A52CDFAF4D}"/>
                    </a:ext>
                  </a:extLst>
                </p:cNvPr>
                <p:cNvSpPr/>
                <p:nvPr/>
              </p:nvSpPr>
              <p:spPr bwMode="auto">
                <a:xfrm>
                  <a:off x="6126128" y="4243894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Parallelogramm 61">
                  <a:extLst>
                    <a:ext uri="{FF2B5EF4-FFF2-40B4-BE49-F238E27FC236}">
                      <a16:creationId xmlns:a16="http://schemas.microsoft.com/office/drawing/2014/main" id="{36036120-E01C-3F50-39D7-A14922E2CC80}"/>
                    </a:ext>
                  </a:extLst>
                </p:cNvPr>
                <p:cNvSpPr/>
                <p:nvPr/>
              </p:nvSpPr>
              <p:spPr bwMode="auto">
                <a:xfrm>
                  <a:off x="6188041" y="4098637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4CC406B4-92C4-F1AF-781E-5A53C5219CAF}"/>
                  </a:ext>
                </a:extLst>
              </p:cNvPr>
              <p:cNvGrpSpPr/>
              <p:nvPr/>
            </p:nvGrpSpPr>
            <p:grpSpPr>
              <a:xfrm>
                <a:off x="8630886" y="4365104"/>
                <a:ext cx="392134" cy="451707"/>
                <a:chOff x="5924362" y="4530618"/>
                <a:chExt cx="312020" cy="359422"/>
              </a:xfrm>
            </p:grpSpPr>
            <p:pic>
              <p:nvPicPr>
                <p:cNvPr id="54" name="Grafik 53" descr="Feuer mit einfarbiger Füllung">
                  <a:extLst>
                    <a:ext uri="{FF2B5EF4-FFF2-40B4-BE49-F238E27FC236}">
                      <a16:creationId xmlns:a16="http://schemas.microsoft.com/office/drawing/2014/main" id="{48D9CC5F-3F6F-7551-8346-5C3DA340C7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8880" y="4569207"/>
                  <a:ext cx="206779" cy="206779"/>
                </a:xfrm>
                <a:prstGeom prst="rect">
                  <a:avLst/>
                </a:prstGeom>
              </p:spPr>
            </p:pic>
            <p:sp>
              <p:nvSpPr>
                <p:cNvPr id="55" name="Rechteck: abgerundete Ecken 54">
                  <a:extLst>
                    <a:ext uri="{FF2B5EF4-FFF2-40B4-BE49-F238E27FC236}">
                      <a16:creationId xmlns:a16="http://schemas.microsoft.com/office/drawing/2014/main" id="{8DA60097-9638-9C92-095D-656E9D9625BF}"/>
                    </a:ext>
                  </a:extLst>
                </p:cNvPr>
                <p:cNvSpPr/>
                <p:nvPr/>
              </p:nvSpPr>
              <p:spPr bwMode="auto">
                <a:xfrm>
                  <a:off x="5924362" y="4530618"/>
                  <a:ext cx="312020" cy="359422"/>
                </a:xfrm>
                <a:prstGeom prst="roundRect">
                  <a:avLst>
                    <a:gd name="adj" fmla="val 7755"/>
                  </a:avLst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Rechteck: abgerundete Ecken 55">
                  <a:extLst>
                    <a:ext uri="{FF2B5EF4-FFF2-40B4-BE49-F238E27FC236}">
                      <a16:creationId xmlns:a16="http://schemas.microsoft.com/office/drawing/2014/main" id="{C3D1A072-752C-8684-ABC2-5F0C004E794D}"/>
                    </a:ext>
                  </a:extLst>
                </p:cNvPr>
                <p:cNvSpPr/>
                <p:nvPr/>
              </p:nvSpPr>
              <p:spPr bwMode="auto">
                <a:xfrm>
                  <a:off x="5939990" y="4814575"/>
                  <a:ext cx="282922" cy="60990"/>
                </a:xfrm>
                <a:prstGeom prst="roundRect">
                  <a:avLst>
                    <a:gd name="adj" fmla="val 7755"/>
                  </a:avLst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uppieren 41">
                <a:extLst>
                  <a:ext uri="{FF2B5EF4-FFF2-40B4-BE49-F238E27FC236}">
                    <a16:creationId xmlns:a16="http://schemas.microsoft.com/office/drawing/2014/main" id="{24EE65B9-2F74-8F6C-F805-149520FE12CB}"/>
                  </a:ext>
                </a:extLst>
              </p:cNvPr>
              <p:cNvGrpSpPr/>
              <p:nvPr/>
            </p:nvGrpSpPr>
            <p:grpSpPr>
              <a:xfrm>
                <a:off x="8624834" y="4880373"/>
                <a:ext cx="528253" cy="451707"/>
                <a:chOff x="5783771" y="4418246"/>
                <a:chExt cx="528253" cy="451707"/>
              </a:xfrm>
            </p:grpSpPr>
            <p:grpSp>
              <p:nvGrpSpPr>
                <p:cNvPr id="47" name="Gruppieren 46">
                  <a:extLst>
                    <a:ext uri="{FF2B5EF4-FFF2-40B4-BE49-F238E27FC236}">
                      <a16:creationId xmlns:a16="http://schemas.microsoft.com/office/drawing/2014/main" id="{6909E3DB-CE74-C189-7742-83449A625A08}"/>
                    </a:ext>
                  </a:extLst>
                </p:cNvPr>
                <p:cNvGrpSpPr/>
                <p:nvPr/>
              </p:nvGrpSpPr>
              <p:grpSpPr>
                <a:xfrm>
                  <a:off x="5783771" y="4418246"/>
                  <a:ext cx="392134" cy="451707"/>
                  <a:chOff x="5924362" y="4530618"/>
                  <a:chExt cx="312020" cy="359422"/>
                </a:xfrm>
              </p:grpSpPr>
              <p:sp>
                <p:nvSpPr>
                  <p:cNvPr id="52" name="Rechteck: abgerundete Ecken 51">
                    <a:extLst>
                      <a:ext uri="{FF2B5EF4-FFF2-40B4-BE49-F238E27FC236}">
                        <a16:creationId xmlns:a16="http://schemas.microsoft.com/office/drawing/2014/main" id="{EA46C22F-24C0-298B-8BF4-BE0A3EED1DC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24362" y="4530618"/>
                    <a:ext cx="312020" cy="359422"/>
                  </a:xfrm>
                  <a:prstGeom prst="roundRect">
                    <a:avLst>
                      <a:gd name="adj" fmla="val 7755"/>
                    </a:avLst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tabLst/>
                    </a:pPr>
                    <a:endParaRPr kumimoji="0" lang="de-DE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Rechteck: abgerundete Ecken 52">
                    <a:extLst>
                      <a:ext uri="{FF2B5EF4-FFF2-40B4-BE49-F238E27FC236}">
                        <a16:creationId xmlns:a16="http://schemas.microsoft.com/office/drawing/2014/main" id="{1AD4F6EB-BD99-1427-C100-939E172D44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39990" y="4814575"/>
                    <a:ext cx="282922" cy="60990"/>
                  </a:xfrm>
                  <a:prstGeom prst="roundRect">
                    <a:avLst>
                      <a:gd name="adj" fmla="val 7755"/>
                    </a:avLst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tabLst/>
                    </a:pPr>
                    <a:endParaRPr kumimoji="0" lang="de-DE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48" name="Gerader Verbinder 47">
                  <a:extLst>
                    <a:ext uri="{FF2B5EF4-FFF2-40B4-BE49-F238E27FC236}">
                      <a16:creationId xmlns:a16="http://schemas.microsoft.com/office/drawing/2014/main" id="{5D56ED48-24D9-D1ED-8AB4-8CC12D6F6F77}"/>
                    </a:ext>
                  </a:extLst>
                </p:cNvPr>
                <p:cNvCxnSpPr/>
                <p:nvPr/>
              </p:nvCxnSpPr>
              <p:spPr bwMode="auto">
                <a:xfrm>
                  <a:off x="5951984" y="4509120"/>
                  <a:ext cx="360040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Gerader Verbinder 48">
                  <a:extLst>
                    <a:ext uri="{FF2B5EF4-FFF2-40B4-BE49-F238E27FC236}">
                      <a16:creationId xmlns:a16="http://schemas.microsoft.com/office/drawing/2014/main" id="{225DD99F-6DCB-479C-0100-C6062D91D7EA}"/>
                    </a:ext>
                  </a:extLst>
                </p:cNvPr>
                <p:cNvCxnSpPr/>
                <p:nvPr/>
              </p:nvCxnSpPr>
              <p:spPr bwMode="auto">
                <a:xfrm>
                  <a:off x="5951984" y="4725144"/>
                  <a:ext cx="360040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Gerader Verbinder 49">
                  <a:extLst>
                    <a:ext uri="{FF2B5EF4-FFF2-40B4-BE49-F238E27FC236}">
                      <a16:creationId xmlns:a16="http://schemas.microsoft.com/office/drawing/2014/main" id="{B4A844D7-9DFE-6CA8-438E-EAA224928038}"/>
                    </a:ext>
                  </a:extLst>
                </p:cNvPr>
                <p:cNvCxnSpPr/>
                <p:nvPr/>
              </p:nvCxnSpPr>
              <p:spPr bwMode="auto">
                <a:xfrm flipV="1">
                  <a:off x="5951984" y="4617133"/>
                  <a:ext cx="44205" cy="108011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Gerader Verbinder 50">
                  <a:extLst>
                    <a:ext uri="{FF2B5EF4-FFF2-40B4-BE49-F238E27FC236}">
                      <a16:creationId xmlns:a16="http://schemas.microsoft.com/office/drawing/2014/main" id="{1D6441A1-97DA-FABF-381F-613AFF57864A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5951984" y="4509120"/>
                  <a:ext cx="44205" cy="108011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43" name="Grafik 42" descr="Leerer Akku mit einfarbiger Füllung">
                <a:extLst>
                  <a:ext uri="{FF2B5EF4-FFF2-40B4-BE49-F238E27FC236}">
                    <a16:creationId xmlns:a16="http://schemas.microsoft.com/office/drawing/2014/main" id="{EB1EDDFC-E99D-B1E0-72B4-083960ECB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8643691" y="3173505"/>
                <a:ext cx="584414" cy="584414"/>
              </a:xfrm>
              <a:prstGeom prst="rect">
                <a:avLst/>
              </a:prstGeom>
            </p:spPr>
          </p:pic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id="{CCA8C40C-1EBF-CD64-700E-5A681E30071A}"/>
                  </a:ext>
                </a:extLst>
              </p:cNvPr>
              <p:cNvCxnSpPr/>
              <p:nvPr/>
            </p:nvCxnSpPr>
            <p:spPr bwMode="auto">
              <a:xfrm>
                <a:off x="9332934" y="5661248"/>
                <a:ext cx="184712" cy="163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C064D026-D2DB-486C-DBC7-09688D14E89C}"/>
                  </a:ext>
                </a:extLst>
              </p:cNvPr>
              <p:cNvCxnSpPr/>
              <p:nvPr/>
            </p:nvCxnSpPr>
            <p:spPr bwMode="auto">
              <a:xfrm>
                <a:off x="10068990" y="3901296"/>
                <a:ext cx="0" cy="65848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8FC5D8E0-39F0-4F2F-4009-1DAEE3A75D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2602" y="4759540"/>
              <a:ext cx="274142" cy="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D0E5312C-F764-B686-2290-60FF3F2A94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2602" y="5180944"/>
              <a:ext cx="263459" cy="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4266E718-F1F9-6A34-42C1-0CCF97DEC7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9706" y="4248601"/>
              <a:ext cx="135498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B7232D9E-2536-37A0-48F6-074BBF8F07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2602" y="5650902"/>
              <a:ext cx="200988" cy="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2" name="Textfeld 71">
            <a:extLst>
              <a:ext uri="{FF2B5EF4-FFF2-40B4-BE49-F238E27FC236}">
                <a16:creationId xmlns:a16="http://schemas.microsoft.com/office/drawing/2014/main" id="{A021A1AF-4174-78B2-AAD6-33014079B11F}"/>
              </a:ext>
            </a:extLst>
          </p:cNvPr>
          <p:cNvSpPr txBox="1"/>
          <p:nvPr/>
        </p:nvSpPr>
        <p:spPr>
          <a:xfrm>
            <a:off x="539765" y="2418685"/>
            <a:ext cx="100354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1"/>
                </a:solidFill>
              </a:rPr>
              <a:t>Electricity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20CA0D1B-3EA3-344A-9E38-199E6AF02FC3}"/>
              </a:ext>
            </a:extLst>
          </p:cNvPr>
          <p:cNvSpPr txBox="1"/>
          <p:nvPr/>
        </p:nvSpPr>
        <p:spPr>
          <a:xfrm>
            <a:off x="531855" y="2921343"/>
            <a:ext cx="1011456" cy="246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chemeClr val="tx1"/>
                </a:solidFill>
              </a:rPr>
              <a:t>District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Heating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26B0D3F0-3D06-0B5D-C29D-148C83729C56}"/>
              </a:ext>
            </a:extLst>
          </p:cNvPr>
          <p:cNvSpPr txBox="1"/>
          <p:nvPr/>
        </p:nvSpPr>
        <p:spPr>
          <a:xfrm>
            <a:off x="539765" y="4047759"/>
            <a:ext cx="989225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1"/>
                </a:solidFill>
              </a:rPr>
              <a:t>Methane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877F7D53-F277-2D49-1171-D1C88F701E0C}"/>
              </a:ext>
            </a:extLst>
          </p:cNvPr>
          <p:cNvSpPr txBox="1"/>
          <p:nvPr/>
        </p:nvSpPr>
        <p:spPr>
          <a:xfrm>
            <a:off x="531856" y="3475871"/>
            <a:ext cx="100122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68D34325-9710-CCD9-E898-DE4AAB9236F8}"/>
              </a:ext>
            </a:extLst>
          </p:cNvPr>
          <p:cNvSpPr txBox="1"/>
          <p:nvPr/>
        </p:nvSpPr>
        <p:spPr>
          <a:xfrm>
            <a:off x="539766" y="5124427"/>
            <a:ext cx="99492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1"/>
                </a:solidFill>
              </a:rPr>
              <a:t>Biomass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395AB78B-1171-260F-35CE-C47C5DDBC197}"/>
              </a:ext>
            </a:extLst>
          </p:cNvPr>
          <p:cNvSpPr txBox="1"/>
          <p:nvPr/>
        </p:nvSpPr>
        <p:spPr>
          <a:xfrm>
            <a:off x="539766" y="5602012"/>
            <a:ext cx="98701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Fuel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56B5F22F-DB7E-7B91-7592-85FB6E1916B3}"/>
              </a:ext>
            </a:extLst>
          </p:cNvPr>
          <p:cNvSpPr txBox="1"/>
          <p:nvPr/>
        </p:nvSpPr>
        <p:spPr>
          <a:xfrm>
            <a:off x="531855" y="4623659"/>
            <a:ext cx="99492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Oil</a:t>
            </a:r>
          </a:p>
        </p:txBody>
      </p:sp>
      <p:sp>
        <p:nvSpPr>
          <p:cNvPr id="98" name="Pfeil: nach rechts 97">
            <a:extLst>
              <a:ext uri="{FF2B5EF4-FFF2-40B4-BE49-F238E27FC236}">
                <a16:creationId xmlns:a16="http://schemas.microsoft.com/office/drawing/2014/main" id="{8F170611-BB82-E3E0-34C2-C2ADCFC04AC7}"/>
              </a:ext>
            </a:extLst>
          </p:cNvPr>
          <p:cNvSpPr/>
          <p:nvPr/>
        </p:nvSpPr>
        <p:spPr bwMode="auto">
          <a:xfrm>
            <a:off x="6096000" y="3974295"/>
            <a:ext cx="504056" cy="23978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831271D4-CDAE-882A-3E39-733D37FBD1D9}"/>
              </a:ext>
            </a:extLst>
          </p:cNvPr>
          <p:cNvCxnSpPr>
            <a:cxnSpLocks/>
          </p:cNvCxnSpPr>
          <p:nvPr/>
        </p:nvCxnSpPr>
        <p:spPr bwMode="auto">
          <a:xfrm>
            <a:off x="1542844" y="2557184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CE7497E6-9FE3-4CF9-70A8-34F353EEDC45}"/>
              </a:ext>
            </a:extLst>
          </p:cNvPr>
          <p:cNvCxnSpPr>
            <a:cxnSpLocks/>
          </p:cNvCxnSpPr>
          <p:nvPr/>
        </p:nvCxnSpPr>
        <p:spPr bwMode="auto">
          <a:xfrm>
            <a:off x="1542843" y="3044453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F5F0F5AC-0DB3-9C94-7266-2CDD68534F7A}"/>
              </a:ext>
            </a:extLst>
          </p:cNvPr>
          <p:cNvCxnSpPr>
            <a:cxnSpLocks/>
          </p:cNvCxnSpPr>
          <p:nvPr/>
        </p:nvCxnSpPr>
        <p:spPr bwMode="auto">
          <a:xfrm>
            <a:off x="1534686" y="3614013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D6061C59-076E-7BE8-BA38-92C1E9D07994}"/>
              </a:ext>
            </a:extLst>
          </p:cNvPr>
          <p:cNvCxnSpPr>
            <a:cxnSpLocks/>
          </p:cNvCxnSpPr>
          <p:nvPr/>
        </p:nvCxnSpPr>
        <p:spPr bwMode="auto">
          <a:xfrm>
            <a:off x="1526775" y="4190570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EC86D455-5119-083E-2389-4D7084328142}"/>
              </a:ext>
            </a:extLst>
          </p:cNvPr>
          <p:cNvCxnSpPr>
            <a:cxnSpLocks/>
          </p:cNvCxnSpPr>
          <p:nvPr/>
        </p:nvCxnSpPr>
        <p:spPr bwMode="auto">
          <a:xfrm>
            <a:off x="1526775" y="4758560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CC25755E-0209-CAE6-B3C1-092C225EFC91}"/>
              </a:ext>
            </a:extLst>
          </p:cNvPr>
          <p:cNvCxnSpPr>
            <a:cxnSpLocks/>
          </p:cNvCxnSpPr>
          <p:nvPr/>
        </p:nvCxnSpPr>
        <p:spPr bwMode="auto">
          <a:xfrm>
            <a:off x="1534549" y="5261985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26BDE044-8770-5FDF-0B0A-15DD1D7EE01A}"/>
              </a:ext>
            </a:extLst>
          </p:cNvPr>
          <p:cNvCxnSpPr>
            <a:cxnSpLocks/>
          </p:cNvCxnSpPr>
          <p:nvPr/>
        </p:nvCxnSpPr>
        <p:spPr bwMode="auto">
          <a:xfrm>
            <a:off x="1531161" y="5740511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49C054F0-0C79-FA1A-FA43-FAB064E543DF}"/>
              </a:ext>
            </a:extLst>
          </p:cNvPr>
          <p:cNvCxnSpPr>
            <a:cxnSpLocks/>
          </p:cNvCxnSpPr>
          <p:nvPr/>
        </p:nvCxnSpPr>
        <p:spPr bwMode="auto">
          <a:xfrm flipV="1">
            <a:off x="1678577" y="2559565"/>
            <a:ext cx="0" cy="318885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Pfeil: nach rechts 117">
            <a:extLst>
              <a:ext uri="{FF2B5EF4-FFF2-40B4-BE49-F238E27FC236}">
                <a16:creationId xmlns:a16="http://schemas.microsoft.com/office/drawing/2014/main" id="{5EAF3C12-AB65-44A9-8726-7FDB182E1345}"/>
              </a:ext>
            </a:extLst>
          </p:cNvPr>
          <p:cNvSpPr/>
          <p:nvPr/>
        </p:nvSpPr>
        <p:spPr bwMode="auto">
          <a:xfrm>
            <a:off x="1676743" y="3717456"/>
            <a:ext cx="575069" cy="23978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Pfeil: nach rechts 121">
            <a:extLst>
              <a:ext uri="{FF2B5EF4-FFF2-40B4-BE49-F238E27FC236}">
                <a16:creationId xmlns:a16="http://schemas.microsoft.com/office/drawing/2014/main" id="{FAB3DF39-7F10-BC2E-5CFC-2BF992A676DE}"/>
              </a:ext>
            </a:extLst>
          </p:cNvPr>
          <p:cNvSpPr/>
          <p:nvPr/>
        </p:nvSpPr>
        <p:spPr bwMode="auto">
          <a:xfrm rot="10800000">
            <a:off x="6096000" y="3584389"/>
            <a:ext cx="504056" cy="23978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5" name="Grafik 154" descr="Ein Bild, das Text, Screenshot, Diagramm enthält.&#10;&#10;KI-generierte Inhalte können fehlerhaft sein.">
            <a:extLst>
              <a:ext uri="{FF2B5EF4-FFF2-40B4-BE49-F238E27FC236}">
                <a16:creationId xmlns:a16="http://schemas.microsoft.com/office/drawing/2014/main" id="{BAC0903F-BABC-479B-ED00-685C8ABE44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71" y="2391138"/>
            <a:ext cx="2883590" cy="1608576"/>
          </a:xfrm>
          <a:prstGeom prst="rect">
            <a:avLst/>
          </a:prstGeom>
        </p:spPr>
      </p:pic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A5B8F6DA-DA64-F642-1630-9A30AAD5C326}"/>
              </a:ext>
            </a:extLst>
          </p:cNvPr>
          <p:cNvGrpSpPr/>
          <p:nvPr/>
        </p:nvGrpSpPr>
        <p:grpSpPr>
          <a:xfrm>
            <a:off x="7336204" y="4463953"/>
            <a:ext cx="1905925" cy="1538937"/>
            <a:chOff x="7116149" y="4179521"/>
            <a:chExt cx="2183072" cy="1762719"/>
          </a:xfrm>
        </p:grpSpPr>
        <p:pic>
          <p:nvPicPr>
            <p:cNvPr id="208" name="Grafik 207" descr="Windkraftanlagen mit einfarbiger Füllung">
              <a:extLst>
                <a:ext uri="{FF2B5EF4-FFF2-40B4-BE49-F238E27FC236}">
                  <a16:creationId xmlns:a16="http://schemas.microsoft.com/office/drawing/2014/main" id="{B4AA13AB-F9BD-FA80-9833-576DB536C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775221" y="4413571"/>
              <a:ext cx="914400" cy="914400"/>
            </a:xfrm>
            <a:prstGeom prst="rect">
              <a:avLst/>
            </a:prstGeom>
          </p:spPr>
        </p:pic>
        <p:pic>
          <p:nvPicPr>
            <p:cNvPr id="209" name="Grafik 208" descr="Produktion mit einfarbiger Füllung">
              <a:extLst>
                <a:ext uri="{FF2B5EF4-FFF2-40B4-BE49-F238E27FC236}">
                  <a16:creationId xmlns:a16="http://schemas.microsoft.com/office/drawing/2014/main" id="{D4E10EFA-9AAF-05B6-3CB3-C57E22D78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116149" y="4786743"/>
              <a:ext cx="1155497" cy="1155497"/>
            </a:xfrm>
            <a:prstGeom prst="rect">
              <a:avLst/>
            </a:prstGeom>
          </p:spPr>
        </p:pic>
        <p:pic>
          <p:nvPicPr>
            <p:cNvPr id="210" name="Grafik 209" descr="Windkraftanlagen mit einfarbiger Füllung">
              <a:extLst>
                <a:ext uri="{FF2B5EF4-FFF2-40B4-BE49-F238E27FC236}">
                  <a16:creationId xmlns:a16="http://schemas.microsoft.com/office/drawing/2014/main" id="{372E4CD3-6823-087C-C89E-05C8E9096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595186" y="4179521"/>
              <a:ext cx="704035" cy="704035"/>
            </a:xfrm>
            <a:prstGeom prst="rect">
              <a:avLst/>
            </a:prstGeom>
          </p:spPr>
        </p:pic>
      </p:grpSp>
      <p:cxnSp>
        <p:nvCxnSpPr>
          <p:cNvPr id="217" name="Gerader Verbinder 216">
            <a:extLst>
              <a:ext uri="{FF2B5EF4-FFF2-40B4-BE49-F238E27FC236}">
                <a16:creationId xmlns:a16="http://schemas.microsoft.com/office/drawing/2014/main" id="{397E20CA-85D1-B072-5F17-D3482BF339C7}"/>
              </a:ext>
            </a:extLst>
          </p:cNvPr>
          <p:cNvCxnSpPr>
            <a:cxnSpLocks/>
          </p:cNvCxnSpPr>
          <p:nvPr/>
        </p:nvCxnSpPr>
        <p:spPr bwMode="auto">
          <a:xfrm>
            <a:off x="7035531" y="5394366"/>
            <a:ext cx="257536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Gerader Verbinder 217">
            <a:extLst>
              <a:ext uri="{FF2B5EF4-FFF2-40B4-BE49-F238E27FC236}">
                <a16:creationId xmlns:a16="http://schemas.microsoft.com/office/drawing/2014/main" id="{47536B07-1322-A26E-9B92-F11659BB4DA6}"/>
              </a:ext>
            </a:extLst>
          </p:cNvPr>
          <p:cNvCxnSpPr>
            <a:cxnSpLocks/>
          </p:cNvCxnSpPr>
          <p:nvPr/>
        </p:nvCxnSpPr>
        <p:spPr bwMode="auto">
          <a:xfrm>
            <a:off x="7045567" y="5689155"/>
            <a:ext cx="247500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Gerader Verbinder 218">
            <a:extLst>
              <a:ext uri="{FF2B5EF4-FFF2-40B4-BE49-F238E27FC236}">
                <a16:creationId xmlns:a16="http://schemas.microsoft.com/office/drawing/2014/main" id="{69B5B161-22B1-EF90-CCB7-84B8312A12D6}"/>
              </a:ext>
            </a:extLst>
          </p:cNvPr>
          <p:cNvCxnSpPr>
            <a:cxnSpLocks/>
          </p:cNvCxnSpPr>
          <p:nvPr/>
        </p:nvCxnSpPr>
        <p:spPr bwMode="auto">
          <a:xfrm>
            <a:off x="7061635" y="4889824"/>
            <a:ext cx="80680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3333CC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Gerader Verbinder 220">
            <a:extLst>
              <a:ext uri="{FF2B5EF4-FFF2-40B4-BE49-F238E27FC236}">
                <a16:creationId xmlns:a16="http://schemas.microsoft.com/office/drawing/2014/main" id="{B73AC300-3FD7-094B-1F4B-141F424378A8}"/>
              </a:ext>
            </a:extLst>
          </p:cNvPr>
          <p:cNvCxnSpPr>
            <a:cxnSpLocks/>
          </p:cNvCxnSpPr>
          <p:nvPr/>
        </p:nvCxnSpPr>
        <p:spPr bwMode="auto">
          <a:xfrm>
            <a:off x="8372492" y="5699587"/>
            <a:ext cx="64807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5" name="Grafik 224" descr="Ein Bild, das Text, Diagramm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E849C798-7420-34B1-6045-8A7F2A0762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48" y="2415752"/>
            <a:ext cx="3679474" cy="1579520"/>
          </a:xfrm>
          <a:prstGeom prst="rect">
            <a:avLst/>
          </a:prstGeom>
        </p:spPr>
      </p:pic>
      <p:sp>
        <p:nvSpPr>
          <p:cNvPr id="241" name="Pfeil: nach rechts 240">
            <a:extLst>
              <a:ext uri="{FF2B5EF4-FFF2-40B4-BE49-F238E27FC236}">
                <a16:creationId xmlns:a16="http://schemas.microsoft.com/office/drawing/2014/main" id="{AA91B25A-FAC0-8EF6-F8B2-7BA42AFBFE34}"/>
              </a:ext>
            </a:extLst>
          </p:cNvPr>
          <p:cNvSpPr/>
          <p:nvPr/>
        </p:nvSpPr>
        <p:spPr bwMode="auto">
          <a:xfrm>
            <a:off x="6162675" y="5698749"/>
            <a:ext cx="437380" cy="239780"/>
          </a:xfrm>
          <a:prstGeom prst="rightArrow">
            <a:avLst>
              <a:gd name="adj1" fmla="val 100000"/>
              <a:gd name="adj2" fmla="val 44491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Pfeil: nach rechts 241">
            <a:extLst>
              <a:ext uri="{FF2B5EF4-FFF2-40B4-BE49-F238E27FC236}">
                <a16:creationId xmlns:a16="http://schemas.microsoft.com/office/drawing/2014/main" id="{4D2C00C2-0C9C-4741-4C04-2CD722FCA3BF}"/>
              </a:ext>
            </a:extLst>
          </p:cNvPr>
          <p:cNvSpPr/>
          <p:nvPr/>
        </p:nvSpPr>
        <p:spPr bwMode="auto">
          <a:xfrm>
            <a:off x="1669774" y="5684042"/>
            <a:ext cx="510031" cy="23978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4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3E374-69BE-2C8D-3407-690767996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feil: nach rechts 120">
            <a:extLst>
              <a:ext uri="{FF2B5EF4-FFF2-40B4-BE49-F238E27FC236}">
                <a16:creationId xmlns:a16="http://schemas.microsoft.com/office/drawing/2014/main" id="{F8B51B42-AB2B-1F35-70E7-1C30A4276A6E}"/>
              </a:ext>
            </a:extLst>
          </p:cNvPr>
          <p:cNvSpPr/>
          <p:nvPr/>
        </p:nvSpPr>
        <p:spPr bwMode="auto">
          <a:xfrm>
            <a:off x="6162675" y="5698749"/>
            <a:ext cx="437380" cy="239780"/>
          </a:xfrm>
          <a:prstGeom prst="rightArrow">
            <a:avLst>
              <a:gd name="adj1" fmla="val 100000"/>
              <a:gd name="adj2" fmla="val 44491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F4ACDE5A-333C-D5BC-1B8E-7C33770906F2}"/>
              </a:ext>
            </a:extLst>
          </p:cNvPr>
          <p:cNvSpPr/>
          <p:nvPr/>
        </p:nvSpPr>
        <p:spPr bwMode="auto">
          <a:xfrm>
            <a:off x="349642" y="1268761"/>
            <a:ext cx="1450650" cy="4794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1400" b="1" dirty="0">
                <a:solidFill>
                  <a:schemeClr val="tx1"/>
                </a:solidFill>
              </a:rPr>
              <a:t>Multiple Energy Carriers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BA3A47-401A-6BE7-4D84-AD81BD5D1E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1811" y="1268760"/>
            <a:ext cx="3844187" cy="4794185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de-DE" sz="1200" b="1" dirty="0"/>
              <a:t>Agent </a:t>
            </a:r>
            <a:r>
              <a:rPr lang="de-DE" sz="1200" b="1" dirty="0" err="1"/>
              <a:t>Based</a:t>
            </a:r>
            <a:r>
              <a:rPr lang="de-DE" sz="1200" b="1" dirty="0"/>
              <a:t> Modelling </a:t>
            </a:r>
            <a:r>
              <a:rPr lang="de-DE" sz="1200" b="1" dirty="0" err="1"/>
              <a:t>for</a:t>
            </a:r>
            <a:r>
              <a:rPr lang="de-DE" sz="1200" b="1" dirty="0"/>
              <a:t> </a:t>
            </a:r>
          </a:p>
          <a:p>
            <a:pPr marL="0" indent="0">
              <a:buNone/>
            </a:pPr>
            <a:r>
              <a:rPr lang="de-DE" sz="1200" b="1" dirty="0"/>
              <a:t>Energy Customer </a:t>
            </a:r>
            <a:r>
              <a:rPr lang="de-DE" sz="1200" b="1" dirty="0" err="1"/>
              <a:t>simulation</a:t>
            </a:r>
            <a:endParaRPr lang="de-DE" sz="1200" b="1" dirty="0"/>
          </a:p>
          <a:p>
            <a:pPr marL="0" indent="0">
              <a:buNone/>
            </a:pPr>
            <a:r>
              <a:rPr lang="de-DE" sz="1100" dirty="0"/>
              <a:t>Simulation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technology</a:t>
            </a:r>
            <a:r>
              <a:rPr lang="de-DE" sz="1100" dirty="0"/>
              <a:t> </a:t>
            </a:r>
            <a:r>
              <a:rPr lang="de-DE" sz="1100" dirty="0" err="1"/>
              <a:t>adoption</a:t>
            </a:r>
            <a:r>
              <a:rPr lang="de-DE" sz="1100" dirty="0"/>
              <a:t> and </a:t>
            </a:r>
            <a:r>
              <a:rPr lang="de-DE" sz="1100" dirty="0" err="1"/>
              <a:t>diffusion</a:t>
            </a:r>
            <a:r>
              <a:rPr lang="de-DE" sz="1100" dirty="0"/>
              <a:t> </a:t>
            </a:r>
            <a:r>
              <a:rPr lang="de-DE" sz="1100" dirty="0" err="1"/>
              <a:t>among</a:t>
            </a:r>
            <a:r>
              <a:rPr lang="de-DE" sz="1100" dirty="0"/>
              <a:t> </a:t>
            </a:r>
            <a:r>
              <a:rPr lang="de-DE" sz="1100" dirty="0" err="1"/>
              <a:t>energy</a:t>
            </a:r>
            <a:r>
              <a:rPr lang="de-DE" sz="1100" dirty="0"/>
              <a:t> </a:t>
            </a:r>
            <a:r>
              <a:rPr lang="de-DE" sz="1100" dirty="0" err="1"/>
              <a:t>customers</a:t>
            </a:r>
            <a:endParaRPr lang="de-DE" sz="1100" dirty="0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7EEEEA67-6817-0AEC-417E-AB14AFEC4FF4}"/>
              </a:ext>
            </a:extLst>
          </p:cNvPr>
          <p:cNvSpPr/>
          <p:nvPr/>
        </p:nvSpPr>
        <p:spPr bwMode="auto">
          <a:xfrm>
            <a:off x="8732855" y="3709671"/>
            <a:ext cx="1584176" cy="23978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21924FD-A91A-F01B-C060-205E280269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Modelling Approach &amp; </a:t>
            </a:r>
            <a:r>
              <a:rPr lang="de-DE" dirty="0" err="1"/>
              <a:t>Resulting</a:t>
            </a:r>
            <a:r>
              <a:rPr lang="de-DE" dirty="0"/>
              <a:t> Framework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80625F-1855-93C4-F3E3-B8943E32A360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F3F8239-DC5E-F305-3245-BF5E02B7A9C6}"/>
              </a:ext>
            </a:extLst>
          </p:cNvPr>
          <p:cNvSpPr/>
          <p:nvPr/>
        </p:nvSpPr>
        <p:spPr bwMode="auto">
          <a:xfrm>
            <a:off x="10317031" y="3029053"/>
            <a:ext cx="1440160" cy="1601016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100% </a:t>
            </a:r>
            <a:r>
              <a:rPr lang="de-DE" sz="1400" dirty="0" err="1"/>
              <a:t>r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enewable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supply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2B8AFC4-94FE-9C44-74CE-EC4475698146}"/>
              </a:ext>
            </a:extLst>
          </p:cNvPr>
          <p:cNvSpPr txBox="1">
            <a:spLocks/>
          </p:cNvSpPr>
          <p:nvPr/>
        </p:nvSpPr>
        <p:spPr bwMode="auto">
          <a:xfrm>
            <a:off x="6600056" y="1268760"/>
            <a:ext cx="3428620" cy="4794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857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b="1" dirty="0"/>
              <a:t>Multi-Carrier Energy System </a:t>
            </a:r>
            <a:r>
              <a:rPr lang="de-DE" sz="1200" b="1" dirty="0" err="1"/>
              <a:t>Optimization</a:t>
            </a:r>
            <a:endParaRPr lang="de-DE" sz="1200" b="1" dirty="0"/>
          </a:p>
          <a:p>
            <a:pPr marL="0" indent="0">
              <a:buNone/>
            </a:pPr>
            <a:r>
              <a:rPr lang="de-DE" sz="1200" dirty="0"/>
              <a:t>Investment and </a:t>
            </a:r>
            <a:r>
              <a:rPr lang="de-DE" sz="1200" dirty="0" err="1"/>
              <a:t>capacitiy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 </a:t>
            </a:r>
            <a:r>
              <a:rPr lang="de-DE" sz="1200" dirty="0" err="1"/>
              <a:t>optimization</a:t>
            </a:r>
            <a:r>
              <a:rPr lang="de-DE" sz="1200" dirty="0"/>
              <a:t> </a:t>
            </a:r>
            <a:r>
              <a:rPr lang="de-DE" sz="1200" dirty="0" err="1"/>
              <a:t>over</a:t>
            </a:r>
            <a:r>
              <a:rPr lang="de-DE" sz="1200" dirty="0"/>
              <a:t> a multi-</a:t>
            </a:r>
            <a:r>
              <a:rPr lang="de-DE" sz="1200" dirty="0" err="1"/>
              <a:t>decade</a:t>
            </a:r>
            <a:r>
              <a:rPr lang="de-DE" sz="1200" dirty="0"/>
              <a:t> time </a:t>
            </a:r>
            <a:r>
              <a:rPr lang="de-DE" sz="1200" dirty="0" err="1"/>
              <a:t>horizon</a:t>
            </a:r>
            <a:endParaRPr lang="de-DE" sz="1200" dirty="0"/>
          </a:p>
          <a:p>
            <a:pPr lvl="1"/>
            <a:endParaRPr lang="de-DE" sz="1100" dirty="0"/>
          </a:p>
        </p:txBody>
      </p: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FE3B2B16-E3BC-066E-F6CC-A675DDA21D72}"/>
              </a:ext>
            </a:extLst>
          </p:cNvPr>
          <p:cNvGrpSpPr/>
          <p:nvPr/>
        </p:nvGrpSpPr>
        <p:grpSpPr>
          <a:xfrm>
            <a:off x="3116298" y="4191305"/>
            <a:ext cx="2447492" cy="1839016"/>
            <a:chOff x="2502602" y="3528617"/>
            <a:chExt cx="2912741" cy="2398158"/>
          </a:xfrm>
        </p:grpSpPr>
        <p:pic>
          <p:nvPicPr>
            <p:cNvPr id="97" name="Grafik 96" descr="Gebäude mit einfarbiger Füllung">
              <a:extLst>
                <a:ext uri="{FF2B5EF4-FFF2-40B4-BE49-F238E27FC236}">
                  <a16:creationId xmlns:a16="http://schemas.microsoft.com/office/drawing/2014/main" id="{82E8A9FA-7A76-0B9C-B6DB-1F3CE0486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47405" y="4123541"/>
              <a:ext cx="567938" cy="567938"/>
            </a:xfrm>
            <a:prstGeom prst="rect">
              <a:avLst/>
            </a:prstGeom>
          </p:spPr>
        </p:pic>
        <p:pic>
          <p:nvPicPr>
            <p:cNvPr id="96" name="Grafik 95" descr="Moderne Architektur mit einfarbiger Füllung">
              <a:extLst>
                <a:ext uri="{FF2B5EF4-FFF2-40B4-BE49-F238E27FC236}">
                  <a16:creationId xmlns:a16="http://schemas.microsoft.com/office/drawing/2014/main" id="{8FB5A325-0A48-AAD9-4EED-9C39FE902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1661" y="4467818"/>
              <a:ext cx="567938" cy="567938"/>
            </a:xfrm>
            <a:prstGeom prst="rect">
              <a:avLst/>
            </a:prstGeom>
          </p:spPr>
        </p:pic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C62E926-E24B-C1EE-4AAD-B6069AD21991}"/>
                </a:ext>
              </a:extLst>
            </p:cNvPr>
            <p:cNvGrpSpPr/>
            <p:nvPr/>
          </p:nvGrpSpPr>
          <p:grpSpPr>
            <a:xfrm>
              <a:off x="2807203" y="3528617"/>
              <a:ext cx="1733846" cy="2398158"/>
              <a:chOff x="8580216" y="2996952"/>
              <a:chExt cx="2418476" cy="3110412"/>
            </a:xfrm>
          </p:grpSpPr>
          <p:pic>
            <p:nvPicPr>
              <p:cNvPr id="15" name="Grafik 14" descr="Auto mit einfarbiger Füllung">
                <a:extLst>
                  <a:ext uri="{FF2B5EF4-FFF2-40B4-BE49-F238E27FC236}">
                    <a16:creationId xmlns:a16="http://schemas.microsoft.com/office/drawing/2014/main" id="{519F26C7-C802-D957-9CA1-617B59652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80216" y="5396000"/>
                <a:ext cx="711364" cy="711364"/>
              </a:xfrm>
              <a:prstGeom prst="rect">
                <a:avLst/>
              </a:prstGeom>
            </p:spPr>
          </p:pic>
          <p:pic>
            <p:nvPicPr>
              <p:cNvPr id="29" name="Grafik 28" descr="Start mit einfarbiger Füllung">
                <a:extLst>
                  <a:ext uri="{FF2B5EF4-FFF2-40B4-BE49-F238E27FC236}">
                    <a16:creationId xmlns:a16="http://schemas.microsoft.com/office/drawing/2014/main" id="{4DF28600-FF87-887E-F98C-F2A1594700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989427" y="4348647"/>
                <a:ext cx="1009265" cy="1009264"/>
              </a:xfrm>
              <a:prstGeom prst="rect">
                <a:avLst/>
              </a:prstGeom>
            </p:spPr>
          </p:pic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9BB72DC7-B216-899B-0418-7630642EA63B}"/>
                  </a:ext>
                </a:extLst>
              </p:cNvPr>
              <p:cNvCxnSpPr>
                <a:endCxn id="52" idx="3"/>
              </p:cNvCxnSpPr>
              <p:nvPr/>
            </p:nvCxnSpPr>
            <p:spPr bwMode="auto">
              <a:xfrm flipH="1">
                <a:off x="9016968" y="5106227"/>
                <a:ext cx="266931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B003A3B7-2FC5-FBF1-47E3-B4C70C9B2F98}"/>
                  </a:ext>
                </a:extLst>
              </p:cNvPr>
              <p:cNvCxnSpPr>
                <a:stCxn id="55" idx="3"/>
              </p:cNvCxnSpPr>
              <p:nvPr/>
            </p:nvCxnSpPr>
            <p:spPr bwMode="auto">
              <a:xfrm>
                <a:off x="9023020" y="4590958"/>
                <a:ext cx="817372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B02359A9-FB53-D798-26AA-C3707B229797}"/>
                  </a:ext>
                </a:extLst>
              </p:cNvPr>
              <p:cNvCxnSpPr/>
              <p:nvPr/>
            </p:nvCxnSpPr>
            <p:spPr bwMode="auto">
              <a:xfrm flipV="1">
                <a:off x="9264352" y="4572782"/>
                <a:ext cx="0" cy="531606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86B64F41-4E2B-598D-59E4-CCECC3AC5A13}"/>
                  </a:ext>
                </a:extLst>
              </p:cNvPr>
              <p:cNvCxnSpPr/>
              <p:nvPr/>
            </p:nvCxnSpPr>
            <p:spPr bwMode="auto">
              <a:xfrm>
                <a:off x="9480400" y="3344386"/>
                <a:ext cx="0" cy="58638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ABFB33B0-8964-B8B6-1C4A-28952AF0ABBE}"/>
                  </a:ext>
                </a:extLst>
              </p:cNvPr>
              <p:cNvCxnSpPr/>
              <p:nvPr/>
            </p:nvCxnSpPr>
            <p:spPr bwMode="auto">
              <a:xfrm>
                <a:off x="9048352" y="3602469"/>
                <a:ext cx="418579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6DCC36BD-76B1-D2E0-593D-A09B9E0477F8}"/>
                  </a:ext>
                </a:extLst>
              </p:cNvPr>
              <p:cNvCxnSpPr/>
              <p:nvPr/>
            </p:nvCxnSpPr>
            <p:spPr bwMode="auto">
              <a:xfrm>
                <a:off x="9489361" y="5046865"/>
                <a:ext cx="463" cy="614383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E2302452-DFBA-BFBE-0EFD-CFC2DC1D71CD}"/>
                  </a:ext>
                </a:extLst>
              </p:cNvPr>
              <p:cNvCxnSpPr/>
              <p:nvPr/>
            </p:nvCxnSpPr>
            <p:spPr bwMode="auto">
              <a:xfrm>
                <a:off x="9471694" y="5079258"/>
                <a:ext cx="480080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ECA6DB6F-577A-3012-B366-C82B25ED7105}"/>
                  </a:ext>
                </a:extLst>
              </p:cNvPr>
              <p:cNvGrpSpPr/>
              <p:nvPr/>
            </p:nvGrpSpPr>
            <p:grpSpPr>
              <a:xfrm>
                <a:off x="9431056" y="2996952"/>
                <a:ext cx="567607" cy="347436"/>
                <a:chOff x="5879976" y="4098637"/>
                <a:chExt cx="452081" cy="266468"/>
              </a:xfrm>
            </p:grpSpPr>
            <p:sp>
              <p:nvSpPr>
                <p:cNvPr id="57" name="Parallelogramm 56">
                  <a:extLst>
                    <a:ext uri="{FF2B5EF4-FFF2-40B4-BE49-F238E27FC236}">
                      <a16:creationId xmlns:a16="http://schemas.microsoft.com/office/drawing/2014/main" id="{D4548F0A-BE7E-8B3D-F9F2-79B40EEA7345}"/>
                    </a:ext>
                  </a:extLst>
                </p:cNvPr>
                <p:cNvSpPr/>
                <p:nvPr/>
              </p:nvSpPr>
              <p:spPr bwMode="auto">
                <a:xfrm>
                  <a:off x="5879976" y="4243895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Parallelogramm 57">
                  <a:extLst>
                    <a:ext uri="{FF2B5EF4-FFF2-40B4-BE49-F238E27FC236}">
                      <a16:creationId xmlns:a16="http://schemas.microsoft.com/office/drawing/2014/main" id="{B8F24D0C-AAF4-F5FA-EB92-D0BDA4B7D851}"/>
                    </a:ext>
                  </a:extLst>
                </p:cNvPr>
                <p:cNvSpPr/>
                <p:nvPr/>
              </p:nvSpPr>
              <p:spPr bwMode="auto">
                <a:xfrm>
                  <a:off x="6003052" y="4243895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Parallelogramm 58">
                  <a:extLst>
                    <a:ext uri="{FF2B5EF4-FFF2-40B4-BE49-F238E27FC236}">
                      <a16:creationId xmlns:a16="http://schemas.microsoft.com/office/drawing/2014/main" id="{EE6A6C50-B78B-D019-D2BE-3A8F14F3B42C}"/>
                    </a:ext>
                  </a:extLst>
                </p:cNvPr>
                <p:cNvSpPr/>
                <p:nvPr/>
              </p:nvSpPr>
              <p:spPr bwMode="auto">
                <a:xfrm>
                  <a:off x="5941889" y="4098638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Parallelogramm 59">
                  <a:extLst>
                    <a:ext uri="{FF2B5EF4-FFF2-40B4-BE49-F238E27FC236}">
                      <a16:creationId xmlns:a16="http://schemas.microsoft.com/office/drawing/2014/main" id="{362966EF-1567-F84D-DF98-2F2D1B2401D0}"/>
                    </a:ext>
                  </a:extLst>
                </p:cNvPr>
                <p:cNvSpPr/>
                <p:nvPr/>
              </p:nvSpPr>
              <p:spPr bwMode="auto">
                <a:xfrm>
                  <a:off x="6064965" y="4098638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Parallelogramm 60">
                  <a:extLst>
                    <a:ext uri="{FF2B5EF4-FFF2-40B4-BE49-F238E27FC236}">
                      <a16:creationId xmlns:a16="http://schemas.microsoft.com/office/drawing/2014/main" id="{C7D76DAB-A1C9-CFD6-A964-2BD4D6BA0C23}"/>
                    </a:ext>
                  </a:extLst>
                </p:cNvPr>
                <p:cNvSpPr/>
                <p:nvPr/>
              </p:nvSpPr>
              <p:spPr bwMode="auto">
                <a:xfrm>
                  <a:off x="6126128" y="4243894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Parallelogramm 61">
                  <a:extLst>
                    <a:ext uri="{FF2B5EF4-FFF2-40B4-BE49-F238E27FC236}">
                      <a16:creationId xmlns:a16="http://schemas.microsoft.com/office/drawing/2014/main" id="{31877577-8FFB-9ADD-F915-0165697008E5}"/>
                    </a:ext>
                  </a:extLst>
                </p:cNvPr>
                <p:cNvSpPr/>
                <p:nvPr/>
              </p:nvSpPr>
              <p:spPr bwMode="auto">
                <a:xfrm>
                  <a:off x="6188041" y="4098637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F982D2C1-5435-0ACF-6CD2-D00FEF186BB9}"/>
                  </a:ext>
                </a:extLst>
              </p:cNvPr>
              <p:cNvGrpSpPr/>
              <p:nvPr/>
            </p:nvGrpSpPr>
            <p:grpSpPr>
              <a:xfrm>
                <a:off x="8630886" y="4365104"/>
                <a:ext cx="392134" cy="451707"/>
                <a:chOff x="5924362" y="4530618"/>
                <a:chExt cx="312020" cy="359422"/>
              </a:xfrm>
            </p:grpSpPr>
            <p:pic>
              <p:nvPicPr>
                <p:cNvPr id="54" name="Grafik 53" descr="Feuer mit einfarbiger Füllung">
                  <a:extLst>
                    <a:ext uri="{FF2B5EF4-FFF2-40B4-BE49-F238E27FC236}">
                      <a16:creationId xmlns:a16="http://schemas.microsoft.com/office/drawing/2014/main" id="{7268865A-623D-3C84-357C-F568D596D6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8880" y="4569207"/>
                  <a:ext cx="206779" cy="206779"/>
                </a:xfrm>
                <a:prstGeom prst="rect">
                  <a:avLst/>
                </a:prstGeom>
              </p:spPr>
            </p:pic>
            <p:sp>
              <p:nvSpPr>
                <p:cNvPr id="55" name="Rechteck: abgerundete Ecken 54">
                  <a:extLst>
                    <a:ext uri="{FF2B5EF4-FFF2-40B4-BE49-F238E27FC236}">
                      <a16:creationId xmlns:a16="http://schemas.microsoft.com/office/drawing/2014/main" id="{83CA0787-FF29-AFCB-EC10-DB7C5DB062AD}"/>
                    </a:ext>
                  </a:extLst>
                </p:cNvPr>
                <p:cNvSpPr/>
                <p:nvPr/>
              </p:nvSpPr>
              <p:spPr bwMode="auto">
                <a:xfrm>
                  <a:off x="5924362" y="4530618"/>
                  <a:ext cx="312020" cy="359422"/>
                </a:xfrm>
                <a:prstGeom prst="roundRect">
                  <a:avLst>
                    <a:gd name="adj" fmla="val 7755"/>
                  </a:avLst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Rechteck: abgerundete Ecken 55">
                  <a:extLst>
                    <a:ext uri="{FF2B5EF4-FFF2-40B4-BE49-F238E27FC236}">
                      <a16:creationId xmlns:a16="http://schemas.microsoft.com/office/drawing/2014/main" id="{A0B80266-CD09-726F-E20D-D50E5F568147}"/>
                    </a:ext>
                  </a:extLst>
                </p:cNvPr>
                <p:cNvSpPr/>
                <p:nvPr/>
              </p:nvSpPr>
              <p:spPr bwMode="auto">
                <a:xfrm>
                  <a:off x="5939990" y="4814575"/>
                  <a:ext cx="282922" cy="60990"/>
                </a:xfrm>
                <a:prstGeom prst="roundRect">
                  <a:avLst>
                    <a:gd name="adj" fmla="val 7755"/>
                  </a:avLst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uppieren 41">
                <a:extLst>
                  <a:ext uri="{FF2B5EF4-FFF2-40B4-BE49-F238E27FC236}">
                    <a16:creationId xmlns:a16="http://schemas.microsoft.com/office/drawing/2014/main" id="{4B2E29CC-FCE7-965B-9AB6-3097671EE013}"/>
                  </a:ext>
                </a:extLst>
              </p:cNvPr>
              <p:cNvGrpSpPr/>
              <p:nvPr/>
            </p:nvGrpSpPr>
            <p:grpSpPr>
              <a:xfrm>
                <a:off x="8624834" y="4880373"/>
                <a:ext cx="528253" cy="451707"/>
                <a:chOff x="5783771" y="4418246"/>
                <a:chExt cx="528253" cy="451707"/>
              </a:xfrm>
            </p:grpSpPr>
            <p:grpSp>
              <p:nvGrpSpPr>
                <p:cNvPr id="47" name="Gruppieren 46">
                  <a:extLst>
                    <a:ext uri="{FF2B5EF4-FFF2-40B4-BE49-F238E27FC236}">
                      <a16:creationId xmlns:a16="http://schemas.microsoft.com/office/drawing/2014/main" id="{12CB0DC0-5B4C-D3D2-951D-8D1231FE378A}"/>
                    </a:ext>
                  </a:extLst>
                </p:cNvPr>
                <p:cNvGrpSpPr/>
                <p:nvPr/>
              </p:nvGrpSpPr>
              <p:grpSpPr>
                <a:xfrm>
                  <a:off x="5783771" y="4418246"/>
                  <a:ext cx="392134" cy="451707"/>
                  <a:chOff x="5924362" y="4530618"/>
                  <a:chExt cx="312020" cy="359422"/>
                </a:xfrm>
              </p:grpSpPr>
              <p:sp>
                <p:nvSpPr>
                  <p:cNvPr id="52" name="Rechteck: abgerundete Ecken 51">
                    <a:extLst>
                      <a:ext uri="{FF2B5EF4-FFF2-40B4-BE49-F238E27FC236}">
                        <a16:creationId xmlns:a16="http://schemas.microsoft.com/office/drawing/2014/main" id="{5EF81433-1E05-DA29-5EE9-8905400F5E0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24362" y="4530618"/>
                    <a:ext cx="312020" cy="359422"/>
                  </a:xfrm>
                  <a:prstGeom prst="roundRect">
                    <a:avLst>
                      <a:gd name="adj" fmla="val 7755"/>
                    </a:avLst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tabLst/>
                    </a:pPr>
                    <a:endParaRPr kumimoji="0" lang="de-DE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Rechteck: abgerundete Ecken 52">
                    <a:extLst>
                      <a:ext uri="{FF2B5EF4-FFF2-40B4-BE49-F238E27FC236}">
                        <a16:creationId xmlns:a16="http://schemas.microsoft.com/office/drawing/2014/main" id="{5A470A9D-01D2-3DAC-8A8E-70C3403AA3E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39990" y="4814575"/>
                    <a:ext cx="282922" cy="60990"/>
                  </a:xfrm>
                  <a:prstGeom prst="roundRect">
                    <a:avLst>
                      <a:gd name="adj" fmla="val 7755"/>
                    </a:avLst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tabLst/>
                    </a:pPr>
                    <a:endParaRPr kumimoji="0" lang="de-DE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48" name="Gerader Verbinder 47">
                  <a:extLst>
                    <a:ext uri="{FF2B5EF4-FFF2-40B4-BE49-F238E27FC236}">
                      <a16:creationId xmlns:a16="http://schemas.microsoft.com/office/drawing/2014/main" id="{83170C9B-1177-56D9-40B0-7F2D1C21C49A}"/>
                    </a:ext>
                  </a:extLst>
                </p:cNvPr>
                <p:cNvCxnSpPr/>
                <p:nvPr/>
              </p:nvCxnSpPr>
              <p:spPr bwMode="auto">
                <a:xfrm>
                  <a:off x="5951984" y="4509120"/>
                  <a:ext cx="360040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Gerader Verbinder 48">
                  <a:extLst>
                    <a:ext uri="{FF2B5EF4-FFF2-40B4-BE49-F238E27FC236}">
                      <a16:creationId xmlns:a16="http://schemas.microsoft.com/office/drawing/2014/main" id="{36DBE19F-78DD-3AB1-DD82-622D25C16630}"/>
                    </a:ext>
                  </a:extLst>
                </p:cNvPr>
                <p:cNvCxnSpPr/>
                <p:nvPr/>
              </p:nvCxnSpPr>
              <p:spPr bwMode="auto">
                <a:xfrm>
                  <a:off x="5951984" y="4725144"/>
                  <a:ext cx="360040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Gerader Verbinder 49">
                  <a:extLst>
                    <a:ext uri="{FF2B5EF4-FFF2-40B4-BE49-F238E27FC236}">
                      <a16:creationId xmlns:a16="http://schemas.microsoft.com/office/drawing/2014/main" id="{7EB16186-1694-AF0C-333B-274791D02E03}"/>
                    </a:ext>
                  </a:extLst>
                </p:cNvPr>
                <p:cNvCxnSpPr/>
                <p:nvPr/>
              </p:nvCxnSpPr>
              <p:spPr bwMode="auto">
                <a:xfrm flipV="1">
                  <a:off x="5951984" y="4617133"/>
                  <a:ext cx="44205" cy="108011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Gerader Verbinder 50">
                  <a:extLst>
                    <a:ext uri="{FF2B5EF4-FFF2-40B4-BE49-F238E27FC236}">
                      <a16:creationId xmlns:a16="http://schemas.microsoft.com/office/drawing/2014/main" id="{F889DF0B-3DEF-26ED-F80D-B13337EA5914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5951984" y="4509120"/>
                  <a:ext cx="44205" cy="108011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43" name="Grafik 42" descr="Leerer Akku mit einfarbiger Füllung">
                <a:extLst>
                  <a:ext uri="{FF2B5EF4-FFF2-40B4-BE49-F238E27FC236}">
                    <a16:creationId xmlns:a16="http://schemas.microsoft.com/office/drawing/2014/main" id="{94C98E32-81DC-859F-B5ED-C769DC3FF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8643691" y="3173505"/>
                <a:ext cx="584414" cy="584414"/>
              </a:xfrm>
              <a:prstGeom prst="rect">
                <a:avLst/>
              </a:prstGeom>
            </p:spPr>
          </p:pic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id="{473A710E-75ED-25D5-C5AD-D3A96D0110C1}"/>
                  </a:ext>
                </a:extLst>
              </p:cNvPr>
              <p:cNvCxnSpPr/>
              <p:nvPr/>
            </p:nvCxnSpPr>
            <p:spPr bwMode="auto">
              <a:xfrm>
                <a:off x="9332934" y="5661248"/>
                <a:ext cx="184712" cy="163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AAFD9543-BE1D-6000-C5BF-605EAC6EFB03}"/>
                  </a:ext>
                </a:extLst>
              </p:cNvPr>
              <p:cNvCxnSpPr/>
              <p:nvPr/>
            </p:nvCxnSpPr>
            <p:spPr bwMode="auto">
              <a:xfrm>
                <a:off x="10068990" y="3901296"/>
                <a:ext cx="0" cy="65848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CD8D3980-7187-759A-6EED-4EBFE1D3E7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2602" y="4759540"/>
              <a:ext cx="274142" cy="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21CAC293-78CC-4E16-2401-148C0E9B6F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2602" y="5180944"/>
              <a:ext cx="263459" cy="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344F3927-9376-104D-F7C5-B4D26DDBB6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9706" y="4248601"/>
              <a:ext cx="135498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BEA67D-5B3F-2E50-A88C-CFAFBAF7BB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2602" y="5650902"/>
              <a:ext cx="200988" cy="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2" name="Textfeld 71">
            <a:extLst>
              <a:ext uri="{FF2B5EF4-FFF2-40B4-BE49-F238E27FC236}">
                <a16:creationId xmlns:a16="http://schemas.microsoft.com/office/drawing/2014/main" id="{D8BA5B25-6E09-BBE9-1E95-341DE1FF3C59}"/>
              </a:ext>
            </a:extLst>
          </p:cNvPr>
          <p:cNvSpPr txBox="1"/>
          <p:nvPr/>
        </p:nvSpPr>
        <p:spPr>
          <a:xfrm>
            <a:off x="539765" y="2418685"/>
            <a:ext cx="100354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1"/>
                </a:solidFill>
              </a:rPr>
              <a:t>Electricity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9D6FD13A-0F9A-6745-8DBF-0DA2934AD1DA}"/>
              </a:ext>
            </a:extLst>
          </p:cNvPr>
          <p:cNvSpPr txBox="1"/>
          <p:nvPr/>
        </p:nvSpPr>
        <p:spPr>
          <a:xfrm>
            <a:off x="531855" y="2921343"/>
            <a:ext cx="1011456" cy="246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chemeClr val="tx1"/>
                </a:solidFill>
              </a:rPr>
              <a:t>District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Heating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38CE3BB9-9CDE-8791-4B4B-E0BFF3AB8EC6}"/>
              </a:ext>
            </a:extLst>
          </p:cNvPr>
          <p:cNvSpPr txBox="1"/>
          <p:nvPr/>
        </p:nvSpPr>
        <p:spPr>
          <a:xfrm>
            <a:off x="539765" y="4047759"/>
            <a:ext cx="989225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1"/>
                </a:solidFill>
              </a:rPr>
              <a:t>Methane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880E3A9E-0EC5-C17D-41A8-285CF4D3D763}"/>
              </a:ext>
            </a:extLst>
          </p:cNvPr>
          <p:cNvSpPr txBox="1"/>
          <p:nvPr/>
        </p:nvSpPr>
        <p:spPr>
          <a:xfrm>
            <a:off x="531856" y="3475871"/>
            <a:ext cx="100122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1D21CE23-586F-EAA7-5652-8F76BDA9081C}"/>
              </a:ext>
            </a:extLst>
          </p:cNvPr>
          <p:cNvSpPr txBox="1"/>
          <p:nvPr/>
        </p:nvSpPr>
        <p:spPr>
          <a:xfrm>
            <a:off x="539766" y="5124427"/>
            <a:ext cx="99492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1"/>
                </a:solidFill>
              </a:rPr>
              <a:t>Biomass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8599D071-241F-0157-EBF3-9D8C515A7533}"/>
              </a:ext>
            </a:extLst>
          </p:cNvPr>
          <p:cNvSpPr txBox="1"/>
          <p:nvPr/>
        </p:nvSpPr>
        <p:spPr>
          <a:xfrm>
            <a:off x="539766" y="5602012"/>
            <a:ext cx="98701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Fuel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5163D887-6B0D-44D8-49DE-730D93D8C1E1}"/>
              </a:ext>
            </a:extLst>
          </p:cNvPr>
          <p:cNvSpPr txBox="1"/>
          <p:nvPr/>
        </p:nvSpPr>
        <p:spPr>
          <a:xfrm>
            <a:off x="531855" y="4623659"/>
            <a:ext cx="99492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Oil</a:t>
            </a:r>
          </a:p>
        </p:txBody>
      </p:sp>
      <p:sp>
        <p:nvSpPr>
          <p:cNvPr id="98" name="Pfeil: nach rechts 97">
            <a:extLst>
              <a:ext uri="{FF2B5EF4-FFF2-40B4-BE49-F238E27FC236}">
                <a16:creationId xmlns:a16="http://schemas.microsoft.com/office/drawing/2014/main" id="{F78DE3FC-2D75-E9CF-54D7-A043F64F02C6}"/>
              </a:ext>
            </a:extLst>
          </p:cNvPr>
          <p:cNvSpPr/>
          <p:nvPr/>
        </p:nvSpPr>
        <p:spPr bwMode="auto">
          <a:xfrm>
            <a:off x="6096000" y="3974295"/>
            <a:ext cx="504056" cy="23978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702AE795-92CE-48E7-5A4D-8297B113C421}"/>
              </a:ext>
            </a:extLst>
          </p:cNvPr>
          <p:cNvCxnSpPr>
            <a:cxnSpLocks/>
          </p:cNvCxnSpPr>
          <p:nvPr/>
        </p:nvCxnSpPr>
        <p:spPr bwMode="auto">
          <a:xfrm>
            <a:off x="1542844" y="2557184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0962B15E-5E3B-CB2C-D89E-FB7704A37C69}"/>
              </a:ext>
            </a:extLst>
          </p:cNvPr>
          <p:cNvCxnSpPr>
            <a:cxnSpLocks/>
          </p:cNvCxnSpPr>
          <p:nvPr/>
        </p:nvCxnSpPr>
        <p:spPr bwMode="auto">
          <a:xfrm>
            <a:off x="1542843" y="3044453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D720DE9A-86DF-2487-92B7-FA89B7AE5D9A}"/>
              </a:ext>
            </a:extLst>
          </p:cNvPr>
          <p:cNvCxnSpPr>
            <a:cxnSpLocks/>
          </p:cNvCxnSpPr>
          <p:nvPr/>
        </p:nvCxnSpPr>
        <p:spPr bwMode="auto">
          <a:xfrm>
            <a:off x="1534686" y="3614013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E1BFECF6-8D49-A674-28B8-AA116E3297D0}"/>
              </a:ext>
            </a:extLst>
          </p:cNvPr>
          <p:cNvCxnSpPr>
            <a:cxnSpLocks/>
          </p:cNvCxnSpPr>
          <p:nvPr/>
        </p:nvCxnSpPr>
        <p:spPr bwMode="auto">
          <a:xfrm>
            <a:off x="1526775" y="4190570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36B67A6C-B294-4639-E29B-EA4439BD03F0}"/>
              </a:ext>
            </a:extLst>
          </p:cNvPr>
          <p:cNvCxnSpPr>
            <a:cxnSpLocks/>
          </p:cNvCxnSpPr>
          <p:nvPr/>
        </p:nvCxnSpPr>
        <p:spPr bwMode="auto">
          <a:xfrm>
            <a:off x="1526775" y="4758560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86157E33-4970-357C-AF23-CC7DCA60D18D}"/>
              </a:ext>
            </a:extLst>
          </p:cNvPr>
          <p:cNvCxnSpPr>
            <a:cxnSpLocks/>
          </p:cNvCxnSpPr>
          <p:nvPr/>
        </p:nvCxnSpPr>
        <p:spPr bwMode="auto">
          <a:xfrm>
            <a:off x="1534549" y="5261985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E5FAF6C2-60EB-02C7-2A99-5E4DB0C8EDFB}"/>
              </a:ext>
            </a:extLst>
          </p:cNvPr>
          <p:cNvCxnSpPr>
            <a:cxnSpLocks/>
          </p:cNvCxnSpPr>
          <p:nvPr/>
        </p:nvCxnSpPr>
        <p:spPr bwMode="auto">
          <a:xfrm>
            <a:off x="1531161" y="5740511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0F0F9F86-41FF-F9D1-543D-8AB2E8EB7661}"/>
              </a:ext>
            </a:extLst>
          </p:cNvPr>
          <p:cNvCxnSpPr>
            <a:cxnSpLocks/>
          </p:cNvCxnSpPr>
          <p:nvPr/>
        </p:nvCxnSpPr>
        <p:spPr bwMode="auto">
          <a:xfrm flipV="1">
            <a:off x="1678577" y="2559565"/>
            <a:ext cx="0" cy="318885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Pfeil: nach rechts 117">
            <a:extLst>
              <a:ext uri="{FF2B5EF4-FFF2-40B4-BE49-F238E27FC236}">
                <a16:creationId xmlns:a16="http://schemas.microsoft.com/office/drawing/2014/main" id="{D1BB0975-65F6-B14A-E0FD-A287A33AA02E}"/>
              </a:ext>
            </a:extLst>
          </p:cNvPr>
          <p:cNvSpPr/>
          <p:nvPr/>
        </p:nvSpPr>
        <p:spPr bwMode="auto">
          <a:xfrm>
            <a:off x="1676743" y="3717456"/>
            <a:ext cx="575069" cy="23978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Pfeil: nach rechts 121">
            <a:extLst>
              <a:ext uri="{FF2B5EF4-FFF2-40B4-BE49-F238E27FC236}">
                <a16:creationId xmlns:a16="http://schemas.microsoft.com/office/drawing/2014/main" id="{343EAE40-33C2-B1F9-93D6-5390835362FA}"/>
              </a:ext>
            </a:extLst>
          </p:cNvPr>
          <p:cNvSpPr/>
          <p:nvPr/>
        </p:nvSpPr>
        <p:spPr bwMode="auto">
          <a:xfrm rot="10800000">
            <a:off x="6096000" y="3584389"/>
            <a:ext cx="504056" cy="23978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5" name="Grafik 154" descr="Ein Bild, das Text, Screenshot, Diagramm enthält.&#10;&#10;KI-generierte Inhalte können fehlerhaft sein.">
            <a:extLst>
              <a:ext uri="{FF2B5EF4-FFF2-40B4-BE49-F238E27FC236}">
                <a16:creationId xmlns:a16="http://schemas.microsoft.com/office/drawing/2014/main" id="{DC5CAF9D-C848-3C9F-D611-F9E90463CE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71" y="2391138"/>
            <a:ext cx="2883590" cy="1608576"/>
          </a:xfrm>
          <a:prstGeom prst="rect">
            <a:avLst/>
          </a:prstGeom>
        </p:spPr>
      </p:pic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D25195DD-A751-90BC-0616-B723BAC6992A}"/>
              </a:ext>
            </a:extLst>
          </p:cNvPr>
          <p:cNvGrpSpPr/>
          <p:nvPr/>
        </p:nvGrpSpPr>
        <p:grpSpPr>
          <a:xfrm>
            <a:off x="7336204" y="4463953"/>
            <a:ext cx="1905925" cy="1538937"/>
            <a:chOff x="7116149" y="4179521"/>
            <a:chExt cx="2183072" cy="1762719"/>
          </a:xfrm>
        </p:grpSpPr>
        <p:pic>
          <p:nvPicPr>
            <p:cNvPr id="208" name="Grafik 207" descr="Windkraftanlagen mit einfarbiger Füllung">
              <a:extLst>
                <a:ext uri="{FF2B5EF4-FFF2-40B4-BE49-F238E27FC236}">
                  <a16:creationId xmlns:a16="http://schemas.microsoft.com/office/drawing/2014/main" id="{B07EF306-B690-7EA8-75DD-723B5D75F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775221" y="4413571"/>
              <a:ext cx="914400" cy="914400"/>
            </a:xfrm>
            <a:prstGeom prst="rect">
              <a:avLst/>
            </a:prstGeom>
          </p:spPr>
        </p:pic>
        <p:pic>
          <p:nvPicPr>
            <p:cNvPr id="209" name="Grafik 208" descr="Produktion mit einfarbiger Füllung">
              <a:extLst>
                <a:ext uri="{FF2B5EF4-FFF2-40B4-BE49-F238E27FC236}">
                  <a16:creationId xmlns:a16="http://schemas.microsoft.com/office/drawing/2014/main" id="{B9CC4C78-9ED8-4E81-B802-396CE3438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116149" y="4786743"/>
              <a:ext cx="1155497" cy="1155497"/>
            </a:xfrm>
            <a:prstGeom prst="rect">
              <a:avLst/>
            </a:prstGeom>
          </p:spPr>
        </p:pic>
        <p:pic>
          <p:nvPicPr>
            <p:cNvPr id="210" name="Grafik 209" descr="Windkraftanlagen mit einfarbiger Füllung">
              <a:extLst>
                <a:ext uri="{FF2B5EF4-FFF2-40B4-BE49-F238E27FC236}">
                  <a16:creationId xmlns:a16="http://schemas.microsoft.com/office/drawing/2014/main" id="{386DD7D7-8DD0-3744-B3C7-63667C1D1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595186" y="4179521"/>
              <a:ext cx="704035" cy="704035"/>
            </a:xfrm>
            <a:prstGeom prst="rect">
              <a:avLst/>
            </a:prstGeom>
          </p:spPr>
        </p:pic>
      </p:grpSp>
      <p:cxnSp>
        <p:nvCxnSpPr>
          <p:cNvPr id="217" name="Gerader Verbinder 216">
            <a:extLst>
              <a:ext uri="{FF2B5EF4-FFF2-40B4-BE49-F238E27FC236}">
                <a16:creationId xmlns:a16="http://schemas.microsoft.com/office/drawing/2014/main" id="{B591586D-DDB1-BDD3-A713-F55187A82615}"/>
              </a:ext>
            </a:extLst>
          </p:cNvPr>
          <p:cNvCxnSpPr>
            <a:cxnSpLocks/>
          </p:cNvCxnSpPr>
          <p:nvPr/>
        </p:nvCxnSpPr>
        <p:spPr bwMode="auto">
          <a:xfrm>
            <a:off x="7035531" y="5394366"/>
            <a:ext cx="257536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Gerader Verbinder 217">
            <a:extLst>
              <a:ext uri="{FF2B5EF4-FFF2-40B4-BE49-F238E27FC236}">
                <a16:creationId xmlns:a16="http://schemas.microsoft.com/office/drawing/2014/main" id="{236D0C3E-118A-1866-1F1B-F5E89EB63DCB}"/>
              </a:ext>
            </a:extLst>
          </p:cNvPr>
          <p:cNvCxnSpPr>
            <a:cxnSpLocks/>
          </p:cNvCxnSpPr>
          <p:nvPr/>
        </p:nvCxnSpPr>
        <p:spPr bwMode="auto">
          <a:xfrm>
            <a:off x="7045567" y="5689155"/>
            <a:ext cx="247500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Gerader Verbinder 218">
            <a:extLst>
              <a:ext uri="{FF2B5EF4-FFF2-40B4-BE49-F238E27FC236}">
                <a16:creationId xmlns:a16="http://schemas.microsoft.com/office/drawing/2014/main" id="{EC04C708-9AE5-44CC-67ED-6B1EC54D41A2}"/>
              </a:ext>
            </a:extLst>
          </p:cNvPr>
          <p:cNvCxnSpPr>
            <a:cxnSpLocks/>
          </p:cNvCxnSpPr>
          <p:nvPr/>
        </p:nvCxnSpPr>
        <p:spPr bwMode="auto">
          <a:xfrm>
            <a:off x="7061635" y="4889824"/>
            <a:ext cx="80680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3333CC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Gerader Verbinder 220">
            <a:extLst>
              <a:ext uri="{FF2B5EF4-FFF2-40B4-BE49-F238E27FC236}">
                <a16:creationId xmlns:a16="http://schemas.microsoft.com/office/drawing/2014/main" id="{F3369C08-D825-EEC3-E374-08922C9797DE}"/>
              </a:ext>
            </a:extLst>
          </p:cNvPr>
          <p:cNvCxnSpPr>
            <a:cxnSpLocks/>
          </p:cNvCxnSpPr>
          <p:nvPr/>
        </p:nvCxnSpPr>
        <p:spPr bwMode="auto">
          <a:xfrm>
            <a:off x="8372492" y="5699587"/>
            <a:ext cx="64807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5" name="Grafik 224" descr="Ein Bild, das Text, Diagramm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6167031C-98CD-A114-5AEE-282F19ED1A3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48" y="2415752"/>
            <a:ext cx="3679474" cy="1579520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28DBCF43-A08A-D896-8C55-818D54D56952}"/>
              </a:ext>
            </a:extLst>
          </p:cNvPr>
          <p:cNvSpPr/>
          <p:nvPr/>
        </p:nvSpPr>
        <p:spPr bwMode="auto">
          <a:xfrm>
            <a:off x="1671638" y="5684042"/>
            <a:ext cx="508167" cy="23978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5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D5831-8EDC-46A3-D73F-4AF128943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1A3AC7C4-BD7E-98B5-9E7A-6E931C69FD12}"/>
              </a:ext>
            </a:extLst>
          </p:cNvPr>
          <p:cNvSpPr/>
          <p:nvPr/>
        </p:nvSpPr>
        <p:spPr bwMode="auto">
          <a:xfrm>
            <a:off x="407369" y="1152161"/>
            <a:ext cx="7271696" cy="1881259"/>
          </a:xfrm>
          <a:prstGeom prst="rect">
            <a:avLst/>
          </a:prstGeom>
          <a:gradFill>
            <a:gsLst>
              <a:gs pos="0">
                <a:schemeClr val="bg1"/>
              </a:gs>
              <a:gs pos="65000">
                <a:schemeClr val="accent5">
                  <a:lumMod val="60000"/>
                  <a:lumOff val="40000"/>
                  <a:alpha val="70000"/>
                </a:schemeClr>
              </a:gs>
              <a:gs pos="0">
                <a:schemeClr val="bg1">
                  <a:alpha val="36000"/>
                </a:schemeClr>
              </a:gs>
              <a:gs pos="100000">
                <a:schemeClr val="accent5">
                  <a:lumMod val="60000"/>
                  <a:lumOff val="40000"/>
                  <a:alpha val="70000"/>
                </a:schemeClr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BA74D998-0D3D-67C2-E6C6-F5B41C097540}"/>
              </a:ext>
            </a:extLst>
          </p:cNvPr>
          <p:cNvSpPr/>
          <p:nvPr/>
        </p:nvSpPr>
        <p:spPr bwMode="auto">
          <a:xfrm>
            <a:off x="479382" y="3157555"/>
            <a:ext cx="7199684" cy="1828928"/>
          </a:xfrm>
          <a:prstGeom prst="rect">
            <a:avLst/>
          </a:prstGeom>
          <a:gradFill>
            <a:gsLst>
              <a:gs pos="0">
                <a:schemeClr val="bg1"/>
              </a:gs>
              <a:gs pos="65000">
                <a:srgbClr val="FF6600">
                  <a:alpha val="70000"/>
                </a:srgbClr>
              </a:gs>
              <a:gs pos="0">
                <a:schemeClr val="bg1">
                  <a:alpha val="60000"/>
                </a:schemeClr>
              </a:gs>
              <a:gs pos="100000">
                <a:srgbClr val="FF6600">
                  <a:alpha val="70000"/>
                </a:srgbClr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AFE7DD4-DF91-ECBC-7719-F5C4904B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Agent-</a:t>
            </a:r>
            <a:r>
              <a:rPr lang="de-DE" dirty="0" err="1"/>
              <a:t>Based</a:t>
            </a:r>
            <a:r>
              <a:rPr lang="de-DE" dirty="0"/>
              <a:t> Modelling – Design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72D657-408E-7CB7-930C-D899673B8A60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1CC292B-501A-D98D-A1BA-9C0FCA052A81}"/>
              </a:ext>
            </a:extLst>
          </p:cNvPr>
          <p:cNvSpPr txBox="1">
            <a:spLocks/>
          </p:cNvSpPr>
          <p:nvPr/>
        </p:nvSpPr>
        <p:spPr bwMode="auto">
          <a:xfrm>
            <a:off x="620212" y="1266017"/>
            <a:ext cx="3197500" cy="78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857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err="1"/>
              <a:t>Electricity</a:t>
            </a:r>
            <a:br>
              <a:rPr lang="de-DE" b="1" dirty="0"/>
            </a:br>
            <a:r>
              <a:rPr lang="de-DE" dirty="0" err="1"/>
              <a:t>Rooftop</a:t>
            </a:r>
            <a:r>
              <a:rPr lang="de-DE" dirty="0"/>
              <a:t> </a:t>
            </a:r>
            <a:r>
              <a:rPr lang="de-DE" dirty="0" err="1"/>
              <a:t>photovoltaic</a:t>
            </a:r>
            <a:r>
              <a:rPr lang="de-DE" dirty="0"/>
              <a:t>, </a:t>
            </a:r>
            <a:r>
              <a:rPr lang="de-DE" dirty="0" err="1"/>
              <a:t>battery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, </a:t>
            </a:r>
            <a:r>
              <a:rPr lang="de-DE" dirty="0" err="1"/>
              <a:t>grid-based</a:t>
            </a:r>
            <a:r>
              <a:rPr lang="de-DE" dirty="0"/>
              <a:t> </a:t>
            </a:r>
            <a:r>
              <a:rPr lang="de-DE" dirty="0" err="1"/>
              <a:t>supply</a:t>
            </a:r>
            <a:endParaRPr lang="de-DE" dirty="0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96162936-A666-110B-5330-8FB21C9CCB8A}"/>
              </a:ext>
            </a:extLst>
          </p:cNvPr>
          <p:cNvGrpSpPr/>
          <p:nvPr/>
        </p:nvGrpSpPr>
        <p:grpSpPr>
          <a:xfrm>
            <a:off x="608731" y="5087877"/>
            <a:ext cx="7070335" cy="1272933"/>
            <a:chOff x="5971233" y="4055127"/>
            <a:chExt cx="4819625" cy="1657904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E20D3B72-DB35-A625-1D1B-3C2CEF2D72CF}"/>
                </a:ext>
              </a:extLst>
            </p:cNvPr>
            <p:cNvSpPr/>
            <p:nvPr/>
          </p:nvSpPr>
          <p:spPr bwMode="auto">
            <a:xfrm>
              <a:off x="5971233" y="4055127"/>
              <a:ext cx="4819625" cy="165790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5000">
                  <a:schemeClr val="accent1">
                    <a:lumMod val="60000"/>
                    <a:lumOff val="40000"/>
                  </a:schemeClr>
                </a:gs>
                <a:gs pos="0">
                  <a:schemeClr val="bg1">
                    <a:alpha val="48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platzhalter 2">
              <a:extLst>
                <a:ext uri="{FF2B5EF4-FFF2-40B4-BE49-F238E27FC236}">
                  <a16:creationId xmlns:a16="http://schemas.microsoft.com/office/drawing/2014/main" id="{87C96456-F976-ACCB-8E30-AA2E8D2662D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71233" y="4055127"/>
              <a:ext cx="2437506" cy="1359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</a:bodyPr>
            <a:lstStyle>
              <a:lvl1pPr marL="285750" indent="-28575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Tx/>
                <a:buSzPct val="100000"/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742950" indent="-28575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Tx/>
                <a:buSzPct val="100000"/>
                <a:buFont typeface="Symbol" panose="05050102010706020507" pitchFamily="18" charset="2"/>
                <a:buChar char="-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200150" indent="-28575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Tx/>
                <a:buSzPct val="100000"/>
                <a:buFont typeface="Symbol" panose="05050102010706020507" pitchFamily="18" charset="2"/>
                <a:buChar char="-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449263" rtl="0" eaLnBrk="1" fontAlgn="base" hangingPunct="1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b="1" dirty="0"/>
                <a:t>Mobility </a:t>
              </a:r>
              <a:br>
                <a:rPr lang="de-DE" dirty="0"/>
              </a:br>
              <a:r>
                <a:rPr lang="de-DE" dirty="0"/>
                <a:t>Electric </a:t>
              </a:r>
              <a:r>
                <a:rPr lang="de-DE" dirty="0" err="1"/>
                <a:t>vehicle</a:t>
              </a:r>
              <a:r>
                <a:rPr lang="de-DE" dirty="0"/>
                <a:t>, </a:t>
              </a:r>
              <a:r>
                <a:rPr lang="de-DE" dirty="0" err="1"/>
                <a:t>combustion</a:t>
              </a:r>
              <a:r>
                <a:rPr lang="de-DE" dirty="0"/>
                <a:t> </a:t>
              </a:r>
              <a:r>
                <a:rPr lang="de-DE" dirty="0" err="1"/>
                <a:t>vehicle</a:t>
              </a:r>
              <a:r>
                <a:rPr lang="de-DE" dirty="0"/>
                <a:t> </a:t>
              </a:r>
              <a:r>
                <a:rPr lang="de-DE" dirty="0" err="1"/>
                <a:t>or</a:t>
              </a:r>
              <a:r>
                <a:rPr lang="de-DE" dirty="0"/>
                <a:t> </a:t>
              </a:r>
              <a:r>
                <a:rPr lang="de-DE" dirty="0" err="1"/>
                <a:t>fuel</a:t>
              </a:r>
              <a:r>
                <a:rPr lang="de-DE" dirty="0"/>
                <a:t> </a:t>
              </a:r>
              <a:r>
                <a:rPr lang="de-DE" dirty="0" err="1"/>
                <a:t>cell</a:t>
              </a:r>
              <a:r>
                <a:rPr lang="de-DE" dirty="0"/>
                <a:t> </a:t>
              </a:r>
              <a:r>
                <a:rPr lang="de-DE" dirty="0" err="1"/>
                <a:t>vehicle</a:t>
              </a:r>
              <a:r>
                <a:rPr lang="de-DE" dirty="0"/>
                <a:t>, </a:t>
              </a:r>
              <a:r>
                <a:rPr lang="de-DE" dirty="0" err="1"/>
                <a:t>public</a:t>
              </a:r>
              <a:r>
                <a:rPr lang="de-DE" dirty="0"/>
                <a:t> </a:t>
              </a:r>
              <a:r>
                <a:rPr lang="de-DE" dirty="0" err="1"/>
                <a:t>transport</a:t>
              </a:r>
              <a:r>
                <a:rPr lang="de-DE" dirty="0"/>
                <a:t> </a:t>
              </a:r>
              <a:r>
                <a:rPr lang="de-DE" dirty="0" err="1"/>
                <a:t>utilization</a:t>
              </a:r>
              <a:endParaRPr lang="de-DE" dirty="0"/>
            </a:p>
          </p:txBody>
        </p:sp>
      </p:grp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3B8D0E4E-F2B2-CE20-E12A-70EA9125C1EA}"/>
              </a:ext>
            </a:extLst>
          </p:cNvPr>
          <p:cNvSpPr txBox="1">
            <a:spLocks/>
          </p:cNvSpPr>
          <p:nvPr/>
        </p:nvSpPr>
        <p:spPr bwMode="auto">
          <a:xfrm>
            <a:off x="620212" y="3204753"/>
            <a:ext cx="2258538" cy="165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857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err="1"/>
              <a:t>Heating</a:t>
            </a:r>
            <a:r>
              <a:rPr lang="de-DE" b="1" dirty="0"/>
              <a:t> </a:t>
            </a:r>
          </a:p>
          <a:p>
            <a:pPr marL="0" indent="0">
              <a:buNone/>
            </a:pPr>
            <a:r>
              <a:rPr lang="de-DE" dirty="0"/>
              <a:t>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, 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tanks</a:t>
            </a:r>
            <a:r>
              <a:rPr lang="de-DE" dirty="0"/>
              <a:t>, geothermal </a:t>
            </a:r>
            <a:r>
              <a:rPr lang="de-DE" dirty="0" err="1"/>
              <a:t>capabilities</a:t>
            </a:r>
            <a:endParaRPr lang="de-DE" dirty="0"/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29F3C33B-A1D9-6A69-6CB6-DEFAD0DEFCB1}"/>
              </a:ext>
            </a:extLst>
          </p:cNvPr>
          <p:cNvSpPr txBox="1">
            <a:spLocks/>
          </p:cNvSpPr>
          <p:nvPr/>
        </p:nvSpPr>
        <p:spPr bwMode="auto">
          <a:xfrm>
            <a:off x="9751101" y="3540846"/>
            <a:ext cx="2437506" cy="135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857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Agent </a:t>
            </a:r>
            <a:br>
              <a:rPr lang="de-DE" dirty="0"/>
            </a:b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represents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a </a:t>
            </a:r>
            <a:r>
              <a:rPr lang="de-DE" dirty="0" err="1"/>
              <a:t>building</a:t>
            </a:r>
            <a:r>
              <a:rPr lang="de-DE" dirty="0"/>
              <a:t> and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inhabitants</a:t>
            </a: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6E25DB8-5803-E5C3-6919-2DCE80A93174}"/>
              </a:ext>
            </a:extLst>
          </p:cNvPr>
          <p:cNvGrpSpPr/>
          <p:nvPr/>
        </p:nvGrpSpPr>
        <p:grpSpPr>
          <a:xfrm>
            <a:off x="5235536" y="1238301"/>
            <a:ext cx="4542914" cy="5209361"/>
            <a:chOff x="8264257" y="2999531"/>
            <a:chExt cx="3080019" cy="3284068"/>
          </a:xfrm>
        </p:grpSpPr>
        <p:pic>
          <p:nvPicPr>
            <p:cNvPr id="28" name="Grafik 27" descr="Auto mit einfarbiger Füllung">
              <a:extLst>
                <a:ext uri="{FF2B5EF4-FFF2-40B4-BE49-F238E27FC236}">
                  <a16:creationId xmlns:a16="http://schemas.microsoft.com/office/drawing/2014/main" id="{8EE5A80A-9711-C172-C74A-5E06D171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86296" y="5572235"/>
              <a:ext cx="711364" cy="711364"/>
            </a:xfrm>
            <a:prstGeom prst="rect">
              <a:avLst/>
            </a:prstGeom>
          </p:spPr>
        </p:pic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034444DB-52F4-42FA-7233-9EA72C9FA95D}"/>
                </a:ext>
              </a:extLst>
            </p:cNvPr>
            <p:cNvCxnSpPr/>
            <p:nvPr/>
          </p:nvCxnSpPr>
          <p:spPr bwMode="auto">
            <a:xfrm>
              <a:off x="8264257" y="4592562"/>
              <a:ext cx="37043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75AA77EF-68EB-EEA6-E3A1-50524EEB5D8D}"/>
                </a:ext>
              </a:extLst>
            </p:cNvPr>
            <p:cNvCxnSpPr/>
            <p:nvPr/>
          </p:nvCxnSpPr>
          <p:spPr bwMode="auto">
            <a:xfrm>
              <a:off x="8264257" y="5107368"/>
              <a:ext cx="35600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369326D6-4FF8-6E9D-EA72-1D2D5D7AC1F2}"/>
                </a:ext>
              </a:extLst>
            </p:cNvPr>
            <p:cNvCxnSpPr>
              <a:endCxn id="56" idx="3"/>
            </p:cNvCxnSpPr>
            <p:nvPr/>
          </p:nvCxnSpPr>
          <p:spPr bwMode="auto">
            <a:xfrm flipH="1" flipV="1">
              <a:off x="9016968" y="5106227"/>
              <a:ext cx="1099994" cy="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9B5776AE-9B68-7D78-D256-5510F1D81784}"/>
                </a:ext>
              </a:extLst>
            </p:cNvPr>
            <p:cNvCxnSpPr>
              <a:stCxn id="59" idx="3"/>
            </p:cNvCxnSpPr>
            <p:nvPr/>
          </p:nvCxnSpPr>
          <p:spPr bwMode="auto">
            <a:xfrm>
              <a:off x="9023020" y="4590958"/>
              <a:ext cx="26087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70C89390-9F6B-34F2-B5B3-6DABABCB592B}"/>
                </a:ext>
              </a:extLst>
            </p:cNvPr>
            <p:cNvCxnSpPr/>
            <p:nvPr/>
          </p:nvCxnSpPr>
          <p:spPr bwMode="auto">
            <a:xfrm flipV="1">
              <a:off x="9264352" y="4572782"/>
              <a:ext cx="0" cy="53160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C93B5E52-C671-7B73-E421-FF33C31AEB99}"/>
                </a:ext>
              </a:extLst>
            </p:cNvPr>
            <p:cNvCxnSpPr/>
            <p:nvPr/>
          </p:nvCxnSpPr>
          <p:spPr bwMode="auto">
            <a:xfrm>
              <a:off x="9332934" y="3951993"/>
              <a:ext cx="72350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9F339FCE-8A7F-EAD1-8B4E-52F1252B771F}"/>
                </a:ext>
              </a:extLst>
            </p:cNvPr>
            <p:cNvCxnSpPr/>
            <p:nvPr/>
          </p:nvCxnSpPr>
          <p:spPr bwMode="auto">
            <a:xfrm>
              <a:off x="9338561" y="3346973"/>
              <a:ext cx="0" cy="624052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5BD3E716-A49E-7A2F-E2CB-7B4B4F52BEB2}"/>
                </a:ext>
              </a:extLst>
            </p:cNvPr>
            <p:cNvCxnSpPr/>
            <p:nvPr/>
          </p:nvCxnSpPr>
          <p:spPr bwMode="auto">
            <a:xfrm>
              <a:off x="9048352" y="3602469"/>
              <a:ext cx="29020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2B00CEC2-4D6A-905D-FD65-BDA48B3B4EC3}"/>
                </a:ext>
              </a:extLst>
            </p:cNvPr>
            <p:cNvCxnSpPr/>
            <p:nvPr/>
          </p:nvCxnSpPr>
          <p:spPr bwMode="auto">
            <a:xfrm>
              <a:off x="10068990" y="4507756"/>
              <a:ext cx="0" cy="134728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08F4F1D2-BA6C-7CCE-F165-0F9BD82B7A77}"/>
                </a:ext>
              </a:extLst>
            </p:cNvPr>
            <p:cNvCxnSpPr/>
            <p:nvPr/>
          </p:nvCxnSpPr>
          <p:spPr bwMode="auto">
            <a:xfrm>
              <a:off x="9388388" y="5855042"/>
              <a:ext cx="69053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271CC857-8314-CB1D-CB4E-DA44F6737539}"/>
                </a:ext>
              </a:extLst>
            </p:cNvPr>
            <p:cNvGrpSpPr/>
            <p:nvPr/>
          </p:nvGrpSpPr>
          <p:grpSpPr>
            <a:xfrm>
              <a:off x="9156126" y="2999531"/>
              <a:ext cx="567613" cy="349986"/>
              <a:chOff x="5661006" y="4100619"/>
              <a:chExt cx="452086" cy="268424"/>
            </a:xfrm>
          </p:grpSpPr>
          <p:sp>
            <p:nvSpPr>
              <p:cNvPr id="61" name="Parallelogramm 60">
                <a:extLst>
                  <a:ext uri="{FF2B5EF4-FFF2-40B4-BE49-F238E27FC236}">
                    <a16:creationId xmlns:a16="http://schemas.microsoft.com/office/drawing/2014/main" id="{10C333A9-4849-A4AB-BCAB-A70E5D6FC49F}"/>
                  </a:ext>
                </a:extLst>
              </p:cNvPr>
              <p:cNvSpPr/>
              <p:nvPr/>
            </p:nvSpPr>
            <p:spPr bwMode="auto">
              <a:xfrm>
                <a:off x="5661006" y="4245882"/>
                <a:ext cx="144016" cy="121210"/>
              </a:xfrm>
              <a:prstGeom prst="parallelogram">
                <a:avLst>
                  <a:gd name="adj" fmla="val 40717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Parallelogramm 61">
                <a:extLst>
                  <a:ext uri="{FF2B5EF4-FFF2-40B4-BE49-F238E27FC236}">
                    <a16:creationId xmlns:a16="http://schemas.microsoft.com/office/drawing/2014/main" id="{34B60E96-CDFA-8447-9F26-51B487B3ECD6}"/>
                  </a:ext>
                </a:extLst>
              </p:cNvPr>
              <p:cNvSpPr/>
              <p:nvPr/>
            </p:nvSpPr>
            <p:spPr bwMode="auto">
              <a:xfrm>
                <a:off x="5784085" y="4245887"/>
                <a:ext cx="144016" cy="121210"/>
              </a:xfrm>
              <a:prstGeom prst="parallelogram">
                <a:avLst>
                  <a:gd name="adj" fmla="val 40717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Parallelogramm 62">
                <a:extLst>
                  <a:ext uri="{FF2B5EF4-FFF2-40B4-BE49-F238E27FC236}">
                    <a16:creationId xmlns:a16="http://schemas.microsoft.com/office/drawing/2014/main" id="{09EC5EDF-9A8A-E039-9ACB-B049CE75038C}"/>
                  </a:ext>
                </a:extLst>
              </p:cNvPr>
              <p:cNvSpPr/>
              <p:nvPr/>
            </p:nvSpPr>
            <p:spPr bwMode="auto">
              <a:xfrm>
                <a:off x="5722923" y="4100621"/>
                <a:ext cx="144016" cy="121210"/>
              </a:xfrm>
              <a:prstGeom prst="parallelogram">
                <a:avLst>
                  <a:gd name="adj" fmla="val 40717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Parallelogramm 63">
                <a:extLst>
                  <a:ext uri="{FF2B5EF4-FFF2-40B4-BE49-F238E27FC236}">
                    <a16:creationId xmlns:a16="http://schemas.microsoft.com/office/drawing/2014/main" id="{5A94B263-2296-92D7-C5A8-66ED7995F744}"/>
                  </a:ext>
                </a:extLst>
              </p:cNvPr>
              <p:cNvSpPr/>
              <p:nvPr/>
            </p:nvSpPr>
            <p:spPr bwMode="auto">
              <a:xfrm>
                <a:off x="5845995" y="4100630"/>
                <a:ext cx="144016" cy="121210"/>
              </a:xfrm>
              <a:prstGeom prst="parallelogram">
                <a:avLst>
                  <a:gd name="adj" fmla="val 40717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Parallelogramm 64">
                <a:extLst>
                  <a:ext uri="{FF2B5EF4-FFF2-40B4-BE49-F238E27FC236}">
                    <a16:creationId xmlns:a16="http://schemas.microsoft.com/office/drawing/2014/main" id="{BB12B8BF-C89A-717B-1518-89A070864202}"/>
                  </a:ext>
                </a:extLst>
              </p:cNvPr>
              <p:cNvSpPr/>
              <p:nvPr/>
            </p:nvSpPr>
            <p:spPr bwMode="auto">
              <a:xfrm>
                <a:off x="5908408" y="4247833"/>
                <a:ext cx="144016" cy="121210"/>
              </a:xfrm>
              <a:prstGeom prst="parallelogram">
                <a:avLst>
                  <a:gd name="adj" fmla="val 40717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Parallelogramm 65">
                <a:extLst>
                  <a:ext uri="{FF2B5EF4-FFF2-40B4-BE49-F238E27FC236}">
                    <a16:creationId xmlns:a16="http://schemas.microsoft.com/office/drawing/2014/main" id="{799CE5B7-7B79-4580-B360-3A0AC2F2A43C}"/>
                  </a:ext>
                </a:extLst>
              </p:cNvPr>
              <p:cNvSpPr/>
              <p:nvPr/>
            </p:nvSpPr>
            <p:spPr bwMode="auto">
              <a:xfrm>
                <a:off x="5969076" y="4100619"/>
                <a:ext cx="144016" cy="121210"/>
              </a:xfrm>
              <a:prstGeom prst="parallelogram">
                <a:avLst>
                  <a:gd name="adj" fmla="val 40717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70E0311D-0A23-4951-B446-B9E552E0A95F}"/>
                </a:ext>
              </a:extLst>
            </p:cNvPr>
            <p:cNvGrpSpPr/>
            <p:nvPr/>
          </p:nvGrpSpPr>
          <p:grpSpPr>
            <a:xfrm>
              <a:off x="8630886" y="4365104"/>
              <a:ext cx="392134" cy="451707"/>
              <a:chOff x="5924362" y="4530618"/>
              <a:chExt cx="312020" cy="359422"/>
            </a:xfrm>
          </p:grpSpPr>
          <p:pic>
            <p:nvPicPr>
              <p:cNvPr id="58" name="Grafik 57" descr="Feuer mit einfarbiger Füllung">
                <a:extLst>
                  <a:ext uri="{FF2B5EF4-FFF2-40B4-BE49-F238E27FC236}">
                    <a16:creationId xmlns:a16="http://schemas.microsoft.com/office/drawing/2014/main" id="{04C334A8-8338-7A28-EE15-5F4604120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978880" y="4569207"/>
                <a:ext cx="206779" cy="206779"/>
              </a:xfrm>
              <a:prstGeom prst="rect">
                <a:avLst/>
              </a:prstGeom>
            </p:spPr>
          </p:pic>
          <p:sp>
            <p:nvSpPr>
              <p:cNvPr id="59" name="Rechteck: abgerundete Ecken 58">
                <a:extLst>
                  <a:ext uri="{FF2B5EF4-FFF2-40B4-BE49-F238E27FC236}">
                    <a16:creationId xmlns:a16="http://schemas.microsoft.com/office/drawing/2014/main" id="{6FF85629-17C5-B29F-9A31-5B11A46B309D}"/>
                  </a:ext>
                </a:extLst>
              </p:cNvPr>
              <p:cNvSpPr/>
              <p:nvPr/>
            </p:nvSpPr>
            <p:spPr bwMode="auto">
              <a:xfrm>
                <a:off x="5924362" y="4530618"/>
                <a:ext cx="312020" cy="359422"/>
              </a:xfrm>
              <a:prstGeom prst="roundRect">
                <a:avLst>
                  <a:gd name="adj" fmla="val 7755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Rechteck: abgerundete Ecken 59">
                <a:extLst>
                  <a:ext uri="{FF2B5EF4-FFF2-40B4-BE49-F238E27FC236}">
                    <a16:creationId xmlns:a16="http://schemas.microsoft.com/office/drawing/2014/main" id="{3C0DCFF1-F9C9-32D4-7056-0CED991AD8F3}"/>
                  </a:ext>
                </a:extLst>
              </p:cNvPr>
              <p:cNvSpPr/>
              <p:nvPr/>
            </p:nvSpPr>
            <p:spPr bwMode="auto">
              <a:xfrm>
                <a:off x="5939990" y="4814575"/>
                <a:ext cx="282922" cy="60990"/>
              </a:xfrm>
              <a:prstGeom prst="roundRect">
                <a:avLst>
                  <a:gd name="adj" fmla="val 7755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2E86D914-9095-0B78-26F6-EBC2F87A182C}"/>
                </a:ext>
              </a:extLst>
            </p:cNvPr>
            <p:cNvGrpSpPr/>
            <p:nvPr/>
          </p:nvGrpSpPr>
          <p:grpSpPr>
            <a:xfrm>
              <a:off x="8624834" y="4880373"/>
              <a:ext cx="528253" cy="451707"/>
              <a:chOff x="5783771" y="4418246"/>
              <a:chExt cx="528253" cy="451707"/>
            </a:xfrm>
          </p:grpSpPr>
          <p:grpSp>
            <p:nvGrpSpPr>
              <p:cNvPr id="51" name="Gruppieren 50">
                <a:extLst>
                  <a:ext uri="{FF2B5EF4-FFF2-40B4-BE49-F238E27FC236}">
                    <a16:creationId xmlns:a16="http://schemas.microsoft.com/office/drawing/2014/main" id="{1D15AA65-66B3-9666-9307-CF402B24439E}"/>
                  </a:ext>
                </a:extLst>
              </p:cNvPr>
              <p:cNvGrpSpPr/>
              <p:nvPr/>
            </p:nvGrpSpPr>
            <p:grpSpPr>
              <a:xfrm>
                <a:off x="5783771" y="4418246"/>
                <a:ext cx="392134" cy="451707"/>
                <a:chOff x="5924362" y="4530618"/>
                <a:chExt cx="312020" cy="359422"/>
              </a:xfrm>
            </p:grpSpPr>
            <p:sp>
              <p:nvSpPr>
                <p:cNvPr id="56" name="Rechteck: abgerundete Ecken 55">
                  <a:extLst>
                    <a:ext uri="{FF2B5EF4-FFF2-40B4-BE49-F238E27FC236}">
                      <a16:creationId xmlns:a16="http://schemas.microsoft.com/office/drawing/2014/main" id="{07FE587D-90EE-1837-11F0-DBC0D23C9E33}"/>
                    </a:ext>
                  </a:extLst>
                </p:cNvPr>
                <p:cNvSpPr/>
                <p:nvPr/>
              </p:nvSpPr>
              <p:spPr bwMode="auto">
                <a:xfrm>
                  <a:off x="5924362" y="4530618"/>
                  <a:ext cx="312020" cy="359422"/>
                </a:xfrm>
                <a:prstGeom prst="roundRect">
                  <a:avLst>
                    <a:gd name="adj" fmla="val 7755"/>
                  </a:avLst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Rechteck: abgerundete Ecken 56">
                  <a:extLst>
                    <a:ext uri="{FF2B5EF4-FFF2-40B4-BE49-F238E27FC236}">
                      <a16:creationId xmlns:a16="http://schemas.microsoft.com/office/drawing/2014/main" id="{355A878A-C6EE-A58B-C612-BA2668AF7E65}"/>
                    </a:ext>
                  </a:extLst>
                </p:cNvPr>
                <p:cNvSpPr/>
                <p:nvPr/>
              </p:nvSpPr>
              <p:spPr bwMode="auto">
                <a:xfrm>
                  <a:off x="5939990" y="4814575"/>
                  <a:ext cx="282922" cy="60990"/>
                </a:xfrm>
                <a:prstGeom prst="roundRect">
                  <a:avLst>
                    <a:gd name="adj" fmla="val 7755"/>
                  </a:avLst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2" name="Gerader Verbinder 51">
                <a:extLst>
                  <a:ext uri="{FF2B5EF4-FFF2-40B4-BE49-F238E27FC236}">
                    <a16:creationId xmlns:a16="http://schemas.microsoft.com/office/drawing/2014/main" id="{8ECF5912-3703-CD1E-E037-E3809B3ABA4C}"/>
                  </a:ext>
                </a:extLst>
              </p:cNvPr>
              <p:cNvCxnSpPr/>
              <p:nvPr/>
            </p:nvCxnSpPr>
            <p:spPr bwMode="auto">
              <a:xfrm>
                <a:off x="5951984" y="4509120"/>
                <a:ext cx="36004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Gerader Verbinder 52">
                <a:extLst>
                  <a:ext uri="{FF2B5EF4-FFF2-40B4-BE49-F238E27FC236}">
                    <a16:creationId xmlns:a16="http://schemas.microsoft.com/office/drawing/2014/main" id="{E42F10CE-E87B-DDA9-4940-81F7DDACFDE2}"/>
                  </a:ext>
                </a:extLst>
              </p:cNvPr>
              <p:cNvCxnSpPr/>
              <p:nvPr/>
            </p:nvCxnSpPr>
            <p:spPr bwMode="auto">
              <a:xfrm>
                <a:off x="5951984" y="4725144"/>
                <a:ext cx="36004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7CF7BA2A-11A6-52D5-C90D-8CB885181ED5}"/>
                  </a:ext>
                </a:extLst>
              </p:cNvPr>
              <p:cNvCxnSpPr/>
              <p:nvPr/>
            </p:nvCxnSpPr>
            <p:spPr bwMode="auto">
              <a:xfrm flipV="1">
                <a:off x="5951984" y="4617133"/>
                <a:ext cx="44205" cy="108011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Gerader Verbinder 54">
                <a:extLst>
                  <a:ext uri="{FF2B5EF4-FFF2-40B4-BE49-F238E27FC236}">
                    <a16:creationId xmlns:a16="http://schemas.microsoft.com/office/drawing/2014/main" id="{CEEB9B2A-6DD6-3CAB-FDAA-5789CC45EC98}"/>
                  </a:ext>
                </a:extLst>
              </p:cNvPr>
              <p:cNvCxnSpPr/>
              <p:nvPr/>
            </p:nvCxnSpPr>
            <p:spPr bwMode="auto">
              <a:xfrm flipH="1" flipV="1">
                <a:off x="5951984" y="4509120"/>
                <a:ext cx="44205" cy="108011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47" name="Grafik 46" descr="Leerer Akku mit einfarbiger Füllung">
              <a:extLst>
                <a:ext uri="{FF2B5EF4-FFF2-40B4-BE49-F238E27FC236}">
                  <a16:creationId xmlns:a16="http://schemas.microsoft.com/office/drawing/2014/main" id="{893DFCD4-ED2C-BA9B-A820-A13690F32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8615000" y="3298760"/>
              <a:ext cx="584414" cy="584414"/>
            </a:xfrm>
            <a:prstGeom prst="rect">
              <a:avLst/>
            </a:prstGeom>
          </p:spPr>
        </p:pic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123B89B4-3DD5-6F79-DEC8-1776FE7E4B3A}"/>
                </a:ext>
              </a:extLst>
            </p:cNvPr>
            <p:cNvCxnSpPr/>
            <p:nvPr/>
          </p:nvCxnSpPr>
          <p:spPr bwMode="auto">
            <a:xfrm>
              <a:off x="10068990" y="3935730"/>
              <a:ext cx="0" cy="624052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F1CE415A-016F-2807-C7F2-168182D4E2E1}"/>
                </a:ext>
              </a:extLst>
            </p:cNvPr>
            <p:cNvCxnSpPr/>
            <p:nvPr/>
          </p:nvCxnSpPr>
          <p:spPr bwMode="auto">
            <a:xfrm>
              <a:off x="8264257" y="5863750"/>
              <a:ext cx="27158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0" name="Grafik 29" descr="Start mit einfarbiger Füllung">
              <a:extLst>
                <a:ext uri="{FF2B5EF4-FFF2-40B4-BE49-F238E27FC236}">
                  <a16:creationId xmlns:a16="http://schemas.microsoft.com/office/drawing/2014/main" id="{D3BC33F8-9AF8-C61D-5615-35723C17E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43753" y="3974882"/>
              <a:ext cx="1500523" cy="1500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4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44147-7DFC-8458-C69D-AC9EF35F4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F17C7662-8E76-6A92-93EC-2C9003CAE138}"/>
              </a:ext>
            </a:extLst>
          </p:cNvPr>
          <p:cNvSpPr/>
          <p:nvPr/>
        </p:nvSpPr>
        <p:spPr bwMode="auto">
          <a:xfrm>
            <a:off x="335360" y="1283176"/>
            <a:ext cx="3132850" cy="45607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5E47F3-76BC-5F06-B7E1-A0E72E4ABF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Agent-</a:t>
            </a:r>
            <a:r>
              <a:rPr lang="de-DE" dirty="0" err="1"/>
              <a:t>Based</a:t>
            </a:r>
            <a:r>
              <a:rPr lang="de-DE" dirty="0"/>
              <a:t> Modelling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decision-making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104AF-4D49-D9C5-E5D2-0EA8D30904A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F6730B5-EF6C-4033-4D87-429495611F60}"/>
              </a:ext>
            </a:extLst>
          </p:cNvPr>
          <p:cNvSpPr/>
          <p:nvPr/>
        </p:nvSpPr>
        <p:spPr bwMode="auto">
          <a:xfrm>
            <a:off x="7558052" y="1273519"/>
            <a:ext cx="3357751" cy="4548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EB7EDBD-F5A0-97A6-FFF2-7C31ED93D73F}"/>
              </a:ext>
            </a:extLst>
          </p:cNvPr>
          <p:cNvSpPr/>
          <p:nvPr/>
        </p:nvSpPr>
        <p:spPr bwMode="auto">
          <a:xfrm>
            <a:off x="3615149" y="1273519"/>
            <a:ext cx="3844270" cy="45706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717EBC0-2BC4-DB04-AF66-2A9102BFF531}"/>
              </a:ext>
            </a:extLst>
          </p:cNvPr>
          <p:cNvSpPr/>
          <p:nvPr/>
        </p:nvSpPr>
        <p:spPr bwMode="auto">
          <a:xfrm>
            <a:off x="524248" y="2103225"/>
            <a:ext cx="2760062" cy="9954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de-DE" sz="1200" dirty="0" err="1">
                <a:solidFill>
                  <a:schemeClr val="tx1"/>
                </a:solidFill>
              </a:rPr>
              <a:t>Amount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of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capital</a:t>
            </a:r>
            <a:r>
              <a:rPr lang="de-DE" sz="1200" dirty="0">
                <a:solidFill>
                  <a:schemeClr val="tx1"/>
                </a:solidFill>
              </a:rPr>
              <a:t> and O&amp;M </a:t>
            </a:r>
            <a:r>
              <a:rPr lang="de-DE" sz="1200" dirty="0" err="1">
                <a:solidFill>
                  <a:schemeClr val="tx1"/>
                </a:solidFill>
              </a:rPr>
              <a:t>cost</a:t>
            </a:r>
            <a:r>
              <a:rPr lang="de-DE" sz="1200" dirty="0">
                <a:solidFill>
                  <a:schemeClr val="tx1"/>
                </a:solidFill>
              </a:rPr>
              <a:t>?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927B425-5924-D090-FE12-7976BB82721B}"/>
              </a:ext>
            </a:extLst>
          </p:cNvPr>
          <p:cNvSpPr/>
          <p:nvPr/>
        </p:nvSpPr>
        <p:spPr bwMode="auto">
          <a:xfrm>
            <a:off x="527626" y="3327312"/>
            <a:ext cx="2760062" cy="9954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Negative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impact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8DE77C9-986C-7B3D-1CE0-0F52894F4132}"/>
              </a:ext>
            </a:extLst>
          </p:cNvPr>
          <p:cNvSpPr/>
          <p:nvPr/>
        </p:nvSpPr>
        <p:spPr bwMode="auto">
          <a:xfrm>
            <a:off x="527626" y="4551399"/>
            <a:ext cx="2760062" cy="9793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chemeClr val="tx1"/>
                </a:solidFill>
              </a:rPr>
              <a:t>prominent 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my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social network?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7924322-8084-FB78-7BCE-F8993BFFAA7C}"/>
                  </a:ext>
                </a:extLst>
              </p:cNvPr>
              <p:cNvSpPr txBox="1"/>
              <p:nvPr/>
            </p:nvSpPr>
            <p:spPr>
              <a:xfrm>
                <a:off x="1304020" y="2473525"/>
                <a:ext cx="152368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𝑒𝑐𝑜𝑛𝑜𝑚𝑖𝑐</m:t>
                          </m:r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7924322-8084-FB78-7BCE-F8993BFFA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20" y="2473525"/>
                <a:ext cx="1523687" cy="385555"/>
              </a:xfrm>
              <a:prstGeom prst="rect">
                <a:avLst/>
              </a:prstGeom>
              <a:blipFill>
                <a:blip r:embed="rId3"/>
                <a:stretch>
                  <a:fillRect l="-4400" r="-1200" b="-126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AA8BC45-7B9D-7AC1-BB19-9EE6BEEB7FD3}"/>
                  </a:ext>
                </a:extLst>
              </p:cNvPr>
              <p:cNvSpPr txBox="1"/>
              <p:nvPr/>
            </p:nvSpPr>
            <p:spPr>
              <a:xfrm>
                <a:off x="1315068" y="3736932"/>
                <a:ext cx="1615635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𝑒𝑐𝑜𝑙𝑜𝑔𝑖𝑐𝑎𝑙</m:t>
                          </m:r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AA8BC45-7B9D-7AC1-BB19-9EE6BEEB7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068" y="3736932"/>
                <a:ext cx="1615635" cy="399405"/>
              </a:xfrm>
              <a:prstGeom prst="rect">
                <a:avLst/>
              </a:prstGeom>
              <a:blipFill>
                <a:blip r:embed="rId4"/>
                <a:stretch>
                  <a:fillRect l="-4151" r="-1132" b="-257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71026354-BCBE-C67B-B992-9B4313EC1027}"/>
                  </a:ext>
                </a:extLst>
              </p:cNvPr>
              <p:cNvSpPr txBox="1"/>
              <p:nvPr/>
            </p:nvSpPr>
            <p:spPr>
              <a:xfrm>
                <a:off x="1315068" y="4941168"/>
                <a:ext cx="1128322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𝑠𝑜𝑐𝑖𝑎𝑙</m:t>
                          </m:r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71026354-BCBE-C67B-B992-9B4313EC1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068" y="4941168"/>
                <a:ext cx="1128322" cy="385555"/>
              </a:xfrm>
              <a:prstGeom prst="rect">
                <a:avLst/>
              </a:prstGeom>
              <a:blipFill>
                <a:blip r:embed="rId5"/>
                <a:stretch>
                  <a:fillRect l="-6486" r="-2162" b="-126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2CE98C5-8EF7-59D4-06F3-7E0E44F13BDC}"/>
              </a:ext>
            </a:extLst>
          </p:cNvPr>
          <p:cNvCxnSpPr>
            <a:stCxn id="8" idx="3"/>
          </p:cNvCxnSpPr>
          <p:nvPr/>
        </p:nvCxnSpPr>
        <p:spPr bwMode="auto">
          <a:xfrm>
            <a:off x="3284310" y="2600957"/>
            <a:ext cx="2157640" cy="8597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E65790D-E9E7-684D-896F-CE477A09292C}"/>
              </a:ext>
            </a:extLst>
          </p:cNvPr>
          <p:cNvCxnSpPr>
            <a:stCxn id="10" idx="3"/>
          </p:cNvCxnSpPr>
          <p:nvPr/>
        </p:nvCxnSpPr>
        <p:spPr bwMode="auto">
          <a:xfrm flipV="1">
            <a:off x="3287688" y="4108450"/>
            <a:ext cx="2173312" cy="9326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0A00A14-B55F-A2D8-6A0E-D174BABBB269}"/>
              </a:ext>
            </a:extLst>
          </p:cNvPr>
          <p:cNvCxnSpPr>
            <a:stCxn id="9" idx="3"/>
          </p:cNvCxnSpPr>
          <p:nvPr/>
        </p:nvCxnSpPr>
        <p:spPr bwMode="auto">
          <a:xfrm flipV="1">
            <a:off x="3287688" y="3790950"/>
            <a:ext cx="2179662" cy="340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D7B4D910-43B0-215E-1B09-F0DBD0BD0B7C}"/>
                  </a:ext>
                </a:extLst>
              </p:cNvPr>
              <p:cNvSpPr txBox="1"/>
              <p:nvPr/>
            </p:nvSpPr>
            <p:spPr>
              <a:xfrm>
                <a:off x="3640529" y="2269946"/>
                <a:ext cx="13907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𝑒𝑐𝑜𝑛𝑜𝑚𝑖𝑐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D7B4D910-43B0-215E-1B09-F0DBD0BD0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529" y="2269946"/>
                <a:ext cx="1390701" cy="369332"/>
              </a:xfrm>
              <a:prstGeom prst="rect">
                <a:avLst/>
              </a:prstGeom>
              <a:blipFill>
                <a:blip r:embed="rId6"/>
                <a:stretch>
                  <a:fillRect l="-1754" r="-877" b="-81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42461D7-B8D2-7A9D-40EA-2041B15BC3E2}"/>
                  </a:ext>
                </a:extLst>
              </p:cNvPr>
              <p:cNvSpPr txBox="1"/>
              <p:nvPr/>
            </p:nvSpPr>
            <p:spPr>
              <a:xfrm>
                <a:off x="3640529" y="3418145"/>
                <a:ext cx="15001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𝑒𝑐𝑜𝑙𝑜𝑔𝑖𝑐𝑎𝑙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42461D7-B8D2-7A9D-40EA-2041B15BC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529" y="3418145"/>
                <a:ext cx="1500154" cy="307777"/>
              </a:xfrm>
              <a:prstGeom prst="rect">
                <a:avLst/>
              </a:prstGeom>
              <a:blipFill>
                <a:blip r:embed="rId7"/>
                <a:stretch>
                  <a:fillRect l="-2033" r="-813" b="-2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F0586EDD-1BCE-7C67-1726-E0B8C8EC50D3}"/>
                  </a:ext>
                </a:extLst>
              </p:cNvPr>
              <p:cNvSpPr txBox="1"/>
              <p:nvPr/>
            </p:nvSpPr>
            <p:spPr>
              <a:xfrm>
                <a:off x="3640529" y="4888494"/>
                <a:ext cx="10961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𝑠𝑜𝑐𝑖𝑎𝑙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F0586EDD-1BCE-7C67-1726-E0B8C8EC5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529" y="4888494"/>
                <a:ext cx="1096198" cy="369332"/>
              </a:xfrm>
              <a:prstGeom prst="rect">
                <a:avLst/>
              </a:prstGeom>
              <a:blipFill>
                <a:blip r:embed="rId8"/>
                <a:stretch>
                  <a:fillRect l="-2778" r="-1111"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CA5034-50C8-812B-5E86-69359282F84D}"/>
              </a:ext>
            </a:extLst>
          </p:cNvPr>
          <p:cNvCxnSpPr>
            <a:stCxn id="24" idx="3"/>
            <a:endCxn id="50" idx="1"/>
          </p:cNvCxnSpPr>
          <p:nvPr/>
        </p:nvCxnSpPr>
        <p:spPr bwMode="auto">
          <a:xfrm>
            <a:off x="8415454" y="2673831"/>
            <a:ext cx="1094398" cy="8380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917F4FC-35F3-E330-4C48-B7353295F3E2}"/>
              </a:ext>
            </a:extLst>
          </p:cNvPr>
          <p:cNvCxnSpPr>
            <a:stCxn id="25" idx="3"/>
            <a:endCxn id="50" idx="3"/>
          </p:cNvCxnSpPr>
          <p:nvPr/>
        </p:nvCxnSpPr>
        <p:spPr bwMode="auto">
          <a:xfrm flipV="1">
            <a:off x="8435276" y="3964733"/>
            <a:ext cx="1074576" cy="90293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B594E90-4C53-D51F-9B93-B546AA3035C2}"/>
              </a:ext>
            </a:extLst>
          </p:cNvPr>
          <p:cNvCxnSpPr>
            <a:stCxn id="38" idx="3"/>
            <a:endCxn id="50" idx="2"/>
          </p:cNvCxnSpPr>
          <p:nvPr/>
        </p:nvCxnSpPr>
        <p:spPr bwMode="auto">
          <a:xfrm flipV="1">
            <a:off x="8328108" y="3738329"/>
            <a:ext cx="1087964" cy="26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16A48710-8E7E-7AF5-B403-D633C80F976D}"/>
                  </a:ext>
                </a:extLst>
              </p:cNvPr>
              <p:cNvSpPr txBox="1"/>
              <p:nvPr/>
            </p:nvSpPr>
            <p:spPr>
              <a:xfrm>
                <a:off x="8028104" y="2458387"/>
                <a:ext cx="3873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16A48710-8E7E-7AF5-B403-D633C80F9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104" y="2458387"/>
                <a:ext cx="38735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251EC647-5199-907D-2A20-9CA2DEC14CF8}"/>
                  </a:ext>
                </a:extLst>
              </p:cNvPr>
              <p:cNvSpPr txBox="1"/>
              <p:nvPr/>
            </p:nvSpPr>
            <p:spPr>
              <a:xfrm>
                <a:off x="7983293" y="4683000"/>
                <a:ext cx="4519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251EC647-5199-907D-2A20-9CA2DEC14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293" y="4683000"/>
                <a:ext cx="451983" cy="369332"/>
              </a:xfrm>
              <a:prstGeom prst="rect">
                <a:avLst/>
              </a:prstGeom>
              <a:blipFill>
                <a:blip r:embed="rId10"/>
                <a:stretch>
                  <a:fillRect l="-24324"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D77472A0-569E-73CE-BC6E-1C9547CCACF4}"/>
                  </a:ext>
                </a:extLst>
              </p:cNvPr>
              <p:cNvSpPr txBox="1"/>
              <p:nvPr/>
            </p:nvSpPr>
            <p:spPr>
              <a:xfrm>
                <a:off x="9555093" y="3478761"/>
                <a:ext cx="357855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de-DE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de-D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D77472A0-569E-73CE-BC6E-1C9547CCA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093" y="3478761"/>
                <a:ext cx="357855" cy="552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1985F848-2991-CAA0-7996-BEBAD7B3AC33}"/>
              </a:ext>
            </a:extLst>
          </p:cNvPr>
          <p:cNvSpPr txBox="1"/>
          <p:nvPr/>
        </p:nvSpPr>
        <p:spPr>
          <a:xfrm>
            <a:off x="335360" y="1301954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Attributes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technology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i="1" dirty="0">
                <a:solidFill>
                  <a:schemeClr val="tx1"/>
                </a:solidFill>
              </a:rPr>
              <a:t>k</a:t>
            </a:r>
            <a:endParaRPr lang="de-DE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131DB76E-D81D-4748-8C27-40AF05E8DE04}"/>
                  </a:ext>
                </a:extLst>
              </p:cNvPr>
              <p:cNvSpPr txBox="1"/>
              <p:nvPr/>
            </p:nvSpPr>
            <p:spPr>
              <a:xfrm>
                <a:off x="5478302" y="3418810"/>
                <a:ext cx="1838773" cy="672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131DB76E-D81D-4748-8C27-40AF05E8D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302" y="3418810"/>
                <a:ext cx="1838773" cy="6722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>
            <a:extLst>
              <a:ext uri="{FF2B5EF4-FFF2-40B4-BE49-F238E27FC236}">
                <a16:creationId xmlns:a16="http://schemas.microsoft.com/office/drawing/2014/main" id="{08DCF6C6-168D-4631-F437-14F861982BE6}"/>
              </a:ext>
            </a:extLst>
          </p:cNvPr>
          <p:cNvSpPr txBox="1"/>
          <p:nvPr/>
        </p:nvSpPr>
        <p:spPr>
          <a:xfrm>
            <a:off x="3615149" y="1292382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Score </a:t>
            </a:r>
            <a:r>
              <a:rPr lang="de-DE" dirty="0" err="1">
                <a:solidFill>
                  <a:schemeClr val="tx1"/>
                </a:solidFill>
              </a:rPr>
              <a:t>computation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866CC071-7AB0-0623-6A9F-E3B460F5E89E}"/>
              </a:ext>
            </a:extLst>
          </p:cNvPr>
          <p:cNvSpPr txBox="1"/>
          <p:nvPr/>
        </p:nvSpPr>
        <p:spPr>
          <a:xfrm>
            <a:off x="7558052" y="1266206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Score </a:t>
            </a:r>
            <a:r>
              <a:rPr lang="de-DE" dirty="0" err="1">
                <a:solidFill>
                  <a:schemeClr val="tx1"/>
                </a:solidFill>
              </a:rPr>
              <a:t>comparison</a:t>
            </a:r>
            <a:endParaRPr lang="de-D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7D57C83-22CD-87D9-61A4-807F495ACE22}"/>
                  </a:ext>
                </a:extLst>
              </p:cNvPr>
              <p:cNvSpPr txBox="1"/>
              <p:nvPr/>
            </p:nvSpPr>
            <p:spPr>
              <a:xfrm>
                <a:off x="8010200" y="3556289"/>
                <a:ext cx="317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de-DE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7D57C83-22CD-87D9-61A4-807F495AC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200" y="3556289"/>
                <a:ext cx="317908" cy="369332"/>
              </a:xfrm>
              <a:prstGeom prst="rect">
                <a:avLst/>
              </a:prstGeom>
              <a:blipFill>
                <a:blip r:embed="rId13"/>
                <a:stretch>
                  <a:fillRect l="-32692" b="-14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Ellipse 49">
            <a:extLst>
              <a:ext uri="{FF2B5EF4-FFF2-40B4-BE49-F238E27FC236}">
                <a16:creationId xmlns:a16="http://schemas.microsoft.com/office/drawing/2014/main" id="{9B43DBB6-1FBE-B8A6-594E-2F8E8E9CC80B}"/>
              </a:ext>
            </a:extLst>
          </p:cNvPr>
          <p:cNvSpPr/>
          <p:nvPr/>
        </p:nvSpPr>
        <p:spPr bwMode="auto">
          <a:xfrm>
            <a:off x="9416072" y="3418145"/>
            <a:ext cx="640368" cy="64036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3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88E0C-5476-A11B-8BA2-A155AD52A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62">
            <a:extLst>
              <a:ext uri="{FF2B5EF4-FFF2-40B4-BE49-F238E27FC236}">
                <a16:creationId xmlns:a16="http://schemas.microsoft.com/office/drawing/2014/main" id="{B85E0009-19AF-6942-EBE3-BDEBA7EA4CCC}"/>
              </a:ext>
            </a:extLst>
          </p:cNvPr>
          <p:cNvSpPr/>
          <p:nvPr/>
        </p:nvSpPr>
        <p:spPr bwMode="auto">
          <a:xfrm>
            <a:off x="349642" y="1268761"/>
            <a:ext cx="1450650" cy="4794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1400" b="1" dirty="0">
                <a:solidFill>
                  <a:schemeClr val="tx1"/>
                </a:solidFill>
              </a:rPr>
              <a:t>Multiple Energy Carriers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9DED05-7042-E8A4-1A95-097A55D9BA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1811" y="1268760"/>
            <a:ext cx="3844187" cy="4794185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sz="1200" b="1" dirty="0"/>
              <a:t>Agent </a:t>
            </a:r>
            <a:r>
              <a:rPr lang="de-DE" sz="1200" b="1" dirty="0" err="1"/>
              <a:t>Based</a:t>
            </a:r>
            <a:r>
              <a:rPr lang="de-DE" sz="1200" b="1" dirty="0"/>
              <a:t> Modelling </a:t>
            </a:r>
            <a:r>
              <a:rPr lang="de-DE" sz="1200" b="1" dirty="0" err="1"/>
              <a:t>for</a:t>
            </a:r>
            <a:r>
              <a:rPr lang="de-DE" sz="1200" b="1" dirty="0"/>
              <a:t> </a:t>
            </a:r>
          </a:p>
          <a:p>
            <a:pPr marL="0" indent="0">
              <a:buNone/>
            </a:pPr>
            <a:r>
              <a:rPr lang="de-DE" sz="1200" b="1" dirty="0"/>
              <a:t>Energy Customer </a:t>
            </a:r>
            <a:r>
              <a:rPr lang="de-DE" sz="1200" b="1" dirty="0" err="1"/>
              <a:t>simulation</a:t>
            </a:r>
            <a:endParaRPr lang="de-DE" sz="1200" b="1" dirty="0"/>
          </a:p>
          <a:p>
            <a:pPr marL="0" indent="0">
              <a:buNone/>
            </a:pPr>
            <a:r>
              <a:rPr lang="de-DE" sz="1100" dirty="0"/>
              <a:t>Simulation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technology</a:t>
            </a:r>
            <a:r>
              <a:rPr lang="de-DE" sz="1100" dirty="0"/>
              <a:t> </a:t>
            </a:r>
            <a:r>
              <a:rPr lang="de-DE" sz="1100" dirty="0" err="1"/>
              <a:t>adoption</a:t>
            </a:r>
            <a:r>
              <a:rPr lang="de-DE" sz="1100" dirty="0"/>
              <a:t> and </a:t>
            </a:r>
            <a:r>
              <a:rPr lang="de-DE" sz="1100" dirty="0" err="1"/>
              <a:t>diffusion</a:t>
            </a:r>
            <a:r>
              <a:rPr lang="de-DE" sz="1100" dirty="0"/>
              <a:t> </a:t>
            </a:r>
            <a:r>
              <a:rPr lang="de-DE" sz="1100" dirty="0" err="1"/>
              <a:t>among</a:t>
            </a:r>
            <a:r>
              <a:rPr lang="de-DE" sz="1100" dirty="0"/>
              <a:t> </a:t>
            </a:r>
            <a:r>
              <a:rPr lang="de-DE" sz="1100" dirty="0" err="1"/>
              <a:t>energy</a:t>
            </a:r>
            <a:r>
              <a:rPr lang="de-DE" sz="1100" dirty="0"/>
              <a:t> </a:t>
            </a:r>
            <a:r>
              <a:rPr lang="de-DE" sz="1100" dirty="0" err="1"/>
              <a:t>customers</a:t>
            </a:r>
            <a:endParaRPr lang="de-DE" sz="1100" dirty="0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EBEBB307-7D6C-54F7-E22A-B97AE829B5CE}"/>
              </a:ext>
            </a:extLst>
          </p:cNvPr>
          <p:cNvSpPr/>
          <p:nvPr/>
        </p:nvSpPr>
        <p:spPr bwMode="auto">
          <a:xfrm>
            <a:off x="8732855" y="3709671"/>
            <a:ext cx="1584176" cy="23978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CC7AAFB-EA3C-1D35-1E64-D12382FFA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Modelling Approach &amp; </a:t>
            </a:r>
            <a:r>
              <a:rPr lang="de-DE" dirty="0" err="1"/>
              <a:t>Resulting</a:t>
            </a:r>
            <a:r>
              <a:rPr lang="de-DE" dirty="0"/>
              <a:t> Framework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2E0BF3-CA4C-8C12-6A9F-80DE7F334E2D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2F3E3EA-4EC1-BA76-8461-166B1A7627A1}"/>
              </a:ext>
            </a:extLst>
          </p:cNvPr>
          <p:cNvSpPr/>
          <p:nvPr/>
        </p:nvSpPr>
        <p:spPr bwMode="auto">
          <a:xfrm>
            <a:off x="10317031" y="3029053"/>
            <a:ext cx="1440160" cy="1601016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100% </a:t>
            </a:r>
            <a:r>
              <a:rPr lang="de-DE" sz="1400" dirty="0" err="1"/>
              <a:t>r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enewable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supply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81749B20-24EA-75FF-0219-A19518B7A619}"/>
              </a:ext>
            </a:extLst>
          </p:cNvPr>
          <p:cNvSpPr txBox="1">
            <a:spLocks/>
          </p:cNvSpPr>
          <p:nvPr/>
        </p:nvSpPr>
        <p:spPr bwMode="auto">
          <a:xfrm>
            <a:off x="6600056" y="1268760"/>
            <a:ext cx="3428620" cy="4794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857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b="1" dirty="0"/>
              <a:t>Multi-Carrier Energy System </a:t>
            </a:r>
            <a:r>
              <a:rPr lang="de-DE" sz="1200" b="1" dirty="0" err="1"/>
              <a:t>Optimization</a:t>
            </a:r>
            <a:endParaRPr lang="de-DE" sz="1200" b="1" dirty="0"/>
          </a:p>
          <a:p>
            <a:pPr marL="0" indent="0">
              <a:buNone/>
            </a:pPr>
            <a:r>
              <a:rPr lang="de-DE" sz="1200" dirty="0"/>
              <a:t>Investment and </a:t>
            </a:r>
            <a:r>
              <a:rPr lang="de-DE" sz="1200" dirty="0" err="1"/>
              <a:t>capacitiy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 </a:t>
            </a:r>
            <a:r>
              <a:rPr lang="de-DE" sz="1200" dirty="0" err="1"/>
              <a:t>optimization</a:t>
            </a:r>
            <a:r>
              <a:rPr lang="de-DE" sz="1200" dirty="0"/>
              <a:t> </a:t>
            </a:r>
            <a:r>
              <a:rPr lang="de-DE" sz="1200" dirty="0" err="1"/>
              <a:t>over</a:t>
            </a:r>
            <a:r>
              <a:rPr lang="de-DE" sz="1200" dirty="0"/>
              <a:t> a multi-</a:t>
            </a:r>
            <a:r>
              <a:rPr lang="de-DE" sz="1200" dirty="0" err="1"/>
              <a:t>decade</a:t>
            </a:r>
            <a:r>
              <a:rPr lang="de-DE" sz="1200" dirty="0"/>
              <a:t> time </a:t>
            </a:r>
            <a:r>
              <a:rPr lang="de-DE" sz="1200" dirty="0" err="1"/>
              <a:t>horizon</a:t>
            </a:r>
            <a:endParaRPr lang="de-DE" sz="1200" dirty="0"/>
          </a:p>
          <a:p>
            <a:pPr lvl="1"/>
            <a:endParaRPr lang="de-DE" sz="1100" dirty="0"/>
          </a:p>
        </p:txBody>
      </p: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8362C3B9-86B2-BA99-FF1A-3EBDD7765D94}"/>
              </a:ext>
            </a:extLst>
          </p:cNvPr>
          <p:cNvGrpSpPr/>
          <p:nvPr/>
        </p:nvGrpSpPr>
        <p:grpSpPr>
          <a:xfrm>
            <a:off x="3116298" y="4191305"/>
            <a:ext cx="2447492" cy="1839016"/>
            <a:chOff x="2502602" y="3528617"/>
            <a:chExt cx="2912741" cy="2398158"/>
          </a:xfrm>
        </p:grpSpPr>
        <p:pic>
          <p:nvPicPr>
            <p:cNvPr id="97" name="Grafik 96" descr="Gebäude mit einfarbiger Füllung">
              <a:extLst>
                <a:ext uri="{FF2B5EF4-FFF2-40B4-BE49-F238E27FC236}">
                  <a16:creationId xmlns:a16="http://schemas.microsoft.com/office/drawing/2014/main" id="{BA45CBB8-F62D-03D7-9917-89A57E9BE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47405" y="4123541"/>
              <a:ext cx="567938" cy="567938"/>
            </a:xfrm>
            <a:prstGeom prst="rect">
              <a:avLst/>
            </a:prstGeom>
          </p:spPr>
        </p:pic>
        <p:pic>
          <p:nvPicPr>
            <p:cNvPr id="96" name="Grafik 95" descr="Moderne Architektur mit einfarbiger Füllung">
              <a:extLst>
                <a:ext uri="{FF2B5EF4-FFF2-40B4-BE49-F238E27FC236}">
                  <a16:creationId xmlns:a16="http://schemas.microsoft.com/office/drawing/2014/main" id="{0F030505-69FB-7B32-8A46-01BEDF06A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1661" y="4467818"/>
              <a:ext cx="567938" cy="567938"/>
            </a:xfrm>
            <a:prstGeom prst="rect">
              <a:avLst/>
            </a:prstGeom>
          </p:spPr>
        </p:pic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3D3A3AF7-0FFC-2A9C-1953-39F0ACA21F2F}"/>
                </a:ext>
              </a:extLst>
            </p:cNvPr>
            <p:cNvGrpSpPr/>
            <p:nvPr/>
          </p:nvGrpSpPr>
          <p:grpSpPr>
            <a:xfrm>
              <a:off x="2807203" y="3528617"/>
              <a:ext cx="1733846" cy="2398158"/>
              <a:chOff x="8580216" y="2996952"/>
              <a:chExt cx="2418476" cy="3110412"/>
            </a:xfrm>
          </p:grpSpPr>
          <p:pic>
            <p:nvPicPr>
              <p:cNvPr id="15" name="Grafik 14" descr="Auto mit einfarbiger Füllung">
                <a:extLst>
                  <a:ext uri="{FF2B5EF4-FFF2-40B4-BE49-F238E27FC236}">
                    <a16:creationId xmlns:a16="http://schemas.microsoft.com/office/drawing/2014/main" id="{3431A3F2-8051-A6BA-3E4C-B957C56FA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80216" y="5396000"/>
                <a:ext cx="711364" cy="711364"/>
              </a:xfrm>
              <a:prstGeom prst="rect">
                <a:avLst/>
              </a:prstGeom>
            </p:spPr>
          </p:pic>
          <p:pic>
            <p:nvPicPr>
              <p:cNvPr id="29" name="Grafik 28" descr="Start mit einfarbiger Füllung">
                <a:extLst>
                  <a:ext uri="{FF2B5EF4-FFF2-40B4-BE49-F238E27FC236}">
                    <a16:creationId xmlns:a16="http://schemas.microsoft.com/office/drawing/2014/main" id="{CB6F6CF0-AFBA-ED27-529B-F8E8EF64C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989427" y="4348647"/>
                <a:ext cx="1009265" cy="1009264"/>
              </a:xfrm>
              <a:prstGeom prst="rect">
                <a:avLst/>
              </a:prstGeom>
            </p:spPr>
          </p:pic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818C1F3D-47AD-0112-1989-76387F3626C0}"/>
                  </a:ext>
                </a:extLst>
              </p:cNvPr>
              <p:cNvCxnSpPr>
                <a:endCxn id="52" idx="3"/>
              </p:cNvCxnSpPr>
              <p:nvPr/>
            </p:nvCxnSpPr>
            <p:spPr bwMode="auto">
              <a:xfrm flipH="1">
                <a:off x="9016968" y="5106227"/>
                <a:ext cx="266931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968CB583-8899-C788-F6E7-B557FD168A05}"/>
                  </a:ext>
                </a:extLst>
              </p:cNvPr>
              <p:cNvCxnSpPr>
                <a:stCxn id="55" idx="3"/>
              </p:cNvCxnSpPr>
              <p:nvPr/>
            </p:nvCxnSpPr>
            <p:spPr bwMode="auto">
              <a:xfrm>
                <a:off x="9023020" y="4590958"/>
                <a:ext cx="817372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7DC52E06-49C7-0B7E-1BE6-340E12865D3C}"/>
                  </a:ext>
                </a:extLst>
              </p:cNvPr>
              <p:cNvCxnSpPr/>
              <p:nvPr/>
            </p:nvCxnSpPr>
            <p:spPr bwMode="auto">
              <a:xfrm flipV="1">
                <a:off x="9264352" y="4572782"/>
                <a:ext cx="0" cy="531606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6D9698D1-FBA1-ADEC-68EB-25791E6EE3E4}"/>
                  </a:ext>
                </a:extLst>
              </p:cNvPr>
              <p:cNvCxnSpPr/>
              <p:nvPr/>
            </p:nvCxnSpPr>
            <p:spPr bwMode="auto">
              <a:xfrm>
                <a:off x="9480400" y="3344386"/>
                <a:ext cx="0" cy="58638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4F31F0C0-F95D-7E15-CE2A-6B038259ABCE}"/>
                  </a:ext>
                </a:extLst>
              </p:cNvPr>
              <p:cNvCxnSpPr/>
              <p:nvPr/>
            </p:nvCxnSpPr>
            <p:spPr bwMode="auto">
              <a:xfrm>
                <a:off x="9048352" y="3602469"/>
                <a:ext cx="418579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61FEA1FC-36B7-E9E9-091A-3E7BAB7F711A}"/>
                  </a:ext>
                </a:extLst>
              </p:cNvPr>
              <p:cNvCxnSpPr/>
              <p:nvPr/>
            </p:nvCxnSpPr>
            <p:spPr bwMode="auto">
              <a:xfrm>
                <a:off x="9489361" y="5046865"/>
                <a:ext cx="463" cy="614383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DD9AB6D1-0A4B-3A2E-992C-2BB7401B8A86}"/>
                  </a:ext>
                </a:extLst>
              </p:cNvPr>
              <p:cNvCxnSpPr/>
              <p:nvPr/>
            </p:nvCxnSpPr>
            <p:spPr bwMode="auto">
              <a:xfrm>
                <a:off x="9471694" y="5079258"/>
                <a:ext cx="480080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DA357608-EF1D-EA0D-8503-6F7E60910D98}"/>
                  </a:ext>
                </a:extLst>
              </p:cNvPr>
              <p:cNvGrpSpPr/>
              <p:nvPr/>
            </p:nvGrpSpPr>
            <p:grpSpPr>
              <a:xfrm>
                <a:off x="9431056" y="2996952"/>
                <a:ext cx="567607" cy="347436"/>
                <a:chOff x="5879976" y="4098637"/>
                <a:chExt cx="452081" cy="266468"/>
              </a:xfrm>
            </p:grpSpPr>
            <p:sp>
              <p:nvSpPr>
                <p:cNvPr id="57" name="Parallelogramm 56">
                  <a:extLst>
                    <a:ext uri="{FF2B5EF4-FFF2-40B4-BE49-F238E27FC236}">
                      <a16:creationId xmlns:a16="http://schemas.microsoft.com/office/drawing/2014/main" id="{4A24D427-9694-B0B1-B4A3-CC8D8D897742}"/>
                    </a:ext>
                  </a:extLst>
                </p:cNvPr>
                <p:cNvSpPr/>
                <p:nvPr/>
              </p:nvSpPr>
              <p:spPr bwMode="auto">
                <a:xfrm>
                  <a:off x="5879976" y="4243895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Parallelogramm 57">
                  <a:extLst>
                    <a:ext uri="{FF2B5EF4-FFF2-40B4-BE49-F238E27FC236}">
                      <a16:creationId xmlns:a16="http://schemas.microsoft.com/office/drawing/2014/main" id="{FE5DFA38-27D9-520B-AA7A-44420EA7E2BD}"/>
                    </a:ext>
                  </a:extLst>
                </p:cNvPr>
                <p:cNvSpPr/>
                <p:nvPr/>
              </p:nvSpPr>
              <p:spPr bwMode="auto">
                <a:xfrm>
                  <a:off x="6003052" y="4243895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Parallelogramm 58">
                  <a:extLst>
                    <a:ext uri="{FF2B5EF4-FFF2-40B4-BE49-F238E27FC236}">
                      <a16:creationId xmlns:a16="http://schemas.microsoft.com/office/drawing/2014/main" id="{0CCEE267-A6DB-E950-3562-0D79373E9BF5}"/>
                    </a:ext>
                  </a:extLst>
                </p:cNvPr>
                <p:cNvSpPr/>
                <p:nvPr/>
              </p:nvSpPr>
              <p:spPr bwMode="auto">
                <a:xfrm>
                  <a:off x="5941889" y="4098638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Parallelogramm 59">
                  <a:extLst>
                    <a:ext uri="{FF2B5EF4-FFF2-40B4-BE49-F238E27FC236}">
                      <a16:creationId xmlns:a16="http://schemas.microsoft.com/office/drawing/2014/main" id="{B47988C4-69C9-5941-3923-74FFD9A63636}"/>
                    </a:ext>
                  </a:extLst>
                </p:cNvPr>
                <p:cNvSpPr/>
                <p:nvPr/>
              </p:nvSpPr>
              <p:spPr bwMode="auto">
                <a:xfrm>
                  <a:off x="6064965" y="4098638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Parallelogramm 60">
                  <a:extLst>
                    <a:ext uri="{FF2B5EF4-FFF2-40B4-BE49-F238E27FC236}">
                      <a16:creationId xmlns:a16="http://schemas.microsoft.com/office/drawing/2014/main" id="{C1022AFF-FC14-7AC7-E4E6-67F715145AF6}"/>
                    </a:ext>
                  </a:extLst>
                </p:cNvPr>
                <p:cNvSpPr/>
                <p:nvPr/>
              </p:nvSpPr>
              <p:spPr bwMode="auto">
                <a:xfrm>
                  <a:off x="6126128" y="4243894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Parallelogramm 61">
                  <a:extLst>
                    <a:ext uri="{FF2B5EF4-FFF2-40B4-BE49-F238E27FC236}">
                      <a16:creationId xmlns:a16="http://schemas.microsoft.com/office/drawing/2014/main" id="{28E30C6C-E702-08E6-FE7B-B1842BE53EEE}"/>
                    </a:ext>
                  </a:extLst>
                </p:cNvPr>
                <p:cNvSpPr/>
                <p:nvPr/>
              </p:nvSpPr>
              <p:spPr bwMode="auto">
                <a:xfrm>
                  <a:off x="6188041" y="4098637"/>
                  <a:ext cx="144016" cy="121210"/>
                </a:xfrm>
                <a:prstGeom prst="parallelogram">
                  <a:avLst>
                    <a:gd name="adj" fmla="val 40717"/>
                  </a:avLst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53AE7F49-92DF-F528-4EDE-D6094926CED9}"/>
                  </a:ext>
                </a:extLst>
              </p:cNvPr>
              <p:cNvGrpSpPr/>
              <p:nvPr/>
            </p:nvGrpSpPr>
            <p:grpSpPr>
              <a:xfrm>
                <a:off x="8630886" y="4365104"/>
                <a:ext cx="392134" cy="451707"/>
                <a:chOff x="5924362" y="4530618"/>
                <a:chExt cx="312020" cy="359422"/>
              </a:xfrm>
            </p:grpSpPr>
            <p:pic>
              <p:nvPicPr>
                <p:cNvPr id="54" name="Grafik 53" descr="Feuer mit einfarbiger Füllung">
                  <a:extLst>
                    <a:ext uri="{FF2B5EF4-FFF2-40B4-BE49-F238E27FC236}">
                      <a16:creationId xmlns:a16="http://schemas.microsoft.com/office/drawing/2014/main" id="{DADFC5F1-2D95-E2B8-FCAC-6A205A255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8880" y="4569207"/>
                  <a:ext cx="206779" cy="206779"/>
                </a:xfrm>
                <a:prstGeom prst="rect">
                  <a:avLst/>
                </a:prstGeom>
              </p:spPr>
            </p:pic>
            <p:sp>
              <p:nvSpPr>
                <p:cNvPr id="55" name="Rechteck: abgerundete Ecken 54">
                  <a:extLst>
                    <a:ext uri="{FF2B5EF4-FFF2-40B4-BE49-F238E27FC236}">
                      <a16:creationId xmlns:a16="http://schemas.microsoft.com/office/drawing/2014/main" id="{A5BBD096-7619-5D4A-3369-55E89BFCC291}"/>
                    </a:ext>
                  </a:extLst>
                </p:cNvPr>
                <p:cNvSpPr/>
                <p:nvPr/>
              </p:nvSpPr>
              <p:spPr bwMode="auto">
                <a:xfrm>
                  <a:off x="5924362" y="4530618"/>
                  <a:ext cx="312020" cy="359422"/>
                </a:xfrm>
                <a:prstGeom prst="roundRect">
                  <a:avLst>
                    <a:gd name="adj" fmla="val 7755"/>
                  </a:avLst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Rechteck: abgerundete Ecken 55">
                  <a:extLst>
                    <a:ext uri="{FF2B5EF4-FFF2-40B4-BE49-F238E27FC236}">
                      <a16:creationId xmlns:a16="http://schemas.microsoft.com/office/drawing/2014/main" id="{9238C6EA-A67D-C4D4-3660-63E25651ABC2}"/>
                    </a:ext>
                  </a:extLst>
                </p:cNvPr>
                <p:cNvSpPr/>
                <p:nvPr/>
              </p:nvSpPr>
              <p:spPr bwMode="auto">
                <a:xfrm>
                  <a:off x="5939990" y="4814575"/>
                  <a:ext cx="282922" cy="60990"/>
                </a:xfrm>
                <a:prstGeom prst="roundRect">
                  <a:avLst>
                    <a:gd name="adj" fmla="val 7755"/>
                  </a:avLst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uppieren 41">
                <a:extLst>
                  <a:ext uri="{FF2B5EF4-FFF2-40B4-BE49-F238E27FC236}">
                    <a16:creationId xmlns:a16="http://schemas.microsoft.com/office/drawing/2014/main" id="{AFC5EACA-AF27-CE6E-0FD9-AD884A8ABCEB}"/>
                  </a:ext>
                </a:extLst>
              </p:cNvPr>
              <p:cNvGrpSpPr/>
              <p:nvPr/>
            </p:nvGrpSpPr>
            <p:grpSpPr>
              <a:xfrm>
                <a:off x="8624834" y="4880373"/>
                <a:ext cx="528253" cy="451707"/>
                <a:chOff x="5783771" y="4418246"/>
                <a:chExt cx="528253" cy="451707"/>
              </a:xfrm>
            </p:grpSpPr>
            <p:grpSp>
              <p:nvGrpSpPr>
                <p:cNvPr id="47" name="Gruppieren 46">
                  <a:extLst>
                    <a:ext uri="{FF2B5EF4-FFF2-40B4-BE49-F238E27FC236}">
                      <a16:creationId xmlns:a16="http://schemas.microsoft.com/office/drawing/2014/main" id="{D95FFBD1-9F42-AD12-D274-1917C7F4D1B8}"/>
                    </a:ext>
                  </a:extLst>
                </p:cNvPr>
                <p:cNvGrpSpPr/>
                <p:nvPr/>
              </p:nvGrpSpPr>
              <p:grpSpPr>
                <a:xfrm>
                  <a:off x="5783771" y="4418246"/>
                  <a:ext cx="392134" cy="451707"/>
                  <a:chOff x="5924362" y="4530618"/>
                  <a:chExt cx="312020" cy="359422"/>
                </a:xfrm>
              </p:grpSpPr>
              <p:sp>
                <p:nvSpPr>
                  <p:cNvPr id="52" name="Rechteck: abgerundete Ecken 51">
                    <a:extLst>
                      <a:ext uri="{FF2B5EF4-FFF2-40B4-BE49-F238E27FC236}">
                        <a16:creationId xmlns:a16="http://schemas.microsoft.com/office/drawing/2014/main" id="{4C411E44-450B-43F7-2809-BC567DF060B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24362" y="4530618"/>
                    <a:ext cx="312020" cy="359422"/>
                  </a:xfrm>
                  <a:prstGeom prst="roundRect">
                    <a:avLst>
                      <a:gd name="adj" fmla="val 7755"/>
                    </a:avLst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tabLst/>
                    </a:pPr>
                    <a:endParaRPr kumimoji="0" lang="de-DE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Rechteck: abgerundete Ecken 52">
                    <a:extLst>
                      <a:ext uri="{FF2B5EF4-FFF2-40B4-BE49-F238E27FC236}">
                        <a16:creationId xmlns:a16="http://schemas.microsoft.com/office/drawing/2014/main" id="{C36DD790-7498-C0DA-4E5A-1551B40B01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39990" y="4814575"/>
                    <a:ext cx="282922" cy="60990"/>
                  </a:xfrm>
                  <a:prstGeom prst="roundRect">
                    <a:avLst>
                      <a:gd name="adj" fmla="val 7755"/>
                    </a:avLst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tabLst/>
                    </a:pPr>
                    <a:endParaRPr kumimoji="0" lang="de-DE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48" name="Gerader Verbinder 47">
                  <a:extLst>
                    <a:ext uri="{FF2B5EF4-FFF2-40B4-BE49-F238E27FC236}">
                      <a16:creationId xmlns:a16="http://schemas.microsoft.com/office/drawing/2014/main" id="{28B984CA-A434-DF49-5A69-5BD7EBE8C3FC}"/>
                    </a:ext>
                  </a:extLst>
                </p:cNvPr>
                <p:cNvCxnSpPr/>
                <p:nvPr/>
              </p:nvCxnSpPr>
              <p:spPr bwMode="auto">
                <a:xfrm>
                  <a:off x="5951984" y="4509120"/>
                  <a:ext cx="360040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Gerader Verbinder 48">
                  <a:extLst>
                    <a:ext uri="{FF2B5EF4-FFF2-40B4-BE49-F238E27FC236}">
                      <a16:creationId xmlns:a16="http://schemas.microsoft.com/office/drawing/2014/main" id="{A6129AC1-2D03-B1B6-C293-619989B0672D}"/>
                    </a:ext>
                  </a:extLst>
                </p:cNvPr>
                <p:cNvCxnSpPr/>
                <p:nvPr/>
              </p:nvCxnSpPr>
              <p:spPr bwMode="auto">
                <a:xfrm>
                  <a:off x="5951984" y="4725144"/>
                  <a:ext cx="360040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Gerader Verbinder 49">
                  <a:extLst>
                    <a:ext uri="{FF2B5EF4-FFF2-40B4-BE49-F238E27FC236}">
                      <a16:creationId xmlns:a16="http://schemas.microsoft.com/office/drawing/2014/main" id="{0EED7011-7E7C-CCB8-DDE7-29E7257C0C8D}"/>
                    </a:ext>
                  </a:extLst>
                </p:cNvPr>
                <p:cNvCxnSpPr/>
                <p:nvPr/>
              </p:nvCxnSpPr>
              <p:spPr bwMode="auto">
                <a:xfrm flipV="1">
                  <a:off x="5951984" y="4617133"/>
                  <a:ext cx="44205" cy="108011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Gerader Verbinder 50">
                  <a:extLst>
                    <a:ext uri="{FF2B5EF4-FFF2-40B4-BE49-F238E27FC236}">
                      <a16:creationId xmlns:a16="http://schemas.microsoft.com/office/drawing/2014/main" id="{B29F251F-B805-897C-7D2B-864BD9D7F4EF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5951984" y="4509120"/>
                  <a:ext cx="44205" cy="108011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43" name="Grafik 42" descr="Leerer Akku mit einfarbiger Füllung">
                <a:extLst>
                  <a:ext uri="{FF2B5EF4-FFF2-40B4-BE49-F238E27FC236}">
                    <a16:creationId xmlns:a16="http://schemas.microsoft.com/office/drawing/2014/main" id="{0A24415F-4003-0304-5147-CA5578EFE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8643691" y="3173505"/>
                <a:ext cx="584414" cy="584414"/>
              </a:xfrm>
              <a:prstGeom prst="rect">
                <a:avLst/>
              </a:prstGeom>
            </p:spPr>
          </p:pic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id="{A5DAE311-8A7A-C958-6634-35641CBA2559}"/>
                  </a:ext>
                </a:extLst>
              </p:cNvPr>
              <p:cNvCxnSpPr/>
              <p:nvPr/>
            </p:nvCxnSpPr>
            <p:spPr bwMode="auto">
              <a:xfrm>
                <a:off x="9332934" y="5661248"/>
                <a:ext cx="184712" cy="163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0A69E34C-80D0-EF76-316F-2E88A00D081A}"/>
                  </a:ext>
                </a:extLst>
              </p:cNvPr>
              <p:cNvCxnSpPr/>
              <p:nvPr/>
            </p:nvCxnSpPr>
            <p:spPr bwMode="auto">
              <a:xfrm>
                <a:off x="10068990" y="3901296"/>
                <a:ext cx="0" cy="65848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333CC">
                    <a:lumMod val="60000"/>
                    <a:lumOff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C8C81D45-7D83-5B44-DA19-30E00EE9A9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2602" y="4759540"/>
              <a:ext cx="274142" cy="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155A9376-68DE-7E9A-B10D-B74C1A2658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2602" y="5180944"/>
              <a:ext cx="263459" cy="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9CBDEEFE-0435-2983-11DC-A98CEC6DEE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9706" y="4248601"/>
              <a:ext cx="135498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333CC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1B966BCB-0110-AA4E-0D33-A3DDC3421DB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2602" y="5650902"/>
              <a:ext cx="200988" cy="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2" name="Textfeld 71">
            <a:extLst>
              <a:ext uri="{FF2B5EF4-FFF2-40B4-BE49-F238E27FC236}">
                <a16:creationId xmlns:a16="http://schemas.microsoft.com/office/drawing/2014/main" id="{3A8296F2-2171-71EC-EE8B-A6137D9320A3}"/>
              </a:ext>
            </a:extLst>
          </p:cNvPr>
          <p:cNvSpPr txBox="1"/>
          <p:nvPr/>
        </p:nvSpPr>
        <p:spPr>
          <a:xfrm>
            <a:off x="539765" y="2418685"/>
            <a:ext cx="100354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1"/>
                </a:solidFill>
              </a:rPr>
              <a:t>Electricity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803FA3F2-D037-54DD-A07F-F78C74A64BE5}"/>
              </a:ext>
            </a:extLst>
          </p:cNvPr>
          <p:cNvSpPr txBox="1"/>
          <p:nvPr/>
        </p:nvSpPr>
        <p:spPr>
          <a:xfrm>
            <a:off x="531855" y="2921343"/>
            <a:ext cx="1011456" cy="246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chemeClr val="tx1"/>
                </a:solidFill>
              </a:rPr>
              <a:t>District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Heating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0F901A68-F35F-4DD0-D43D-BDA05FF5BE6C}"/>
              </a:ext>
            </a:extLst>
          </p:cNvPr>
          <p:cNvSpPr txBox="1"/>
          <p:nvPr/>
        </p:nvSpPr>
        <p:spPr>
          <a:xfrm>
            <a:off x="539765" y="4047759"/>
            <a:ext cx="989225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1"/>
                </a:solidFill>
              </a:rPr>
              <a:t>Methane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9BF62D1B-4ED7-AF06-7E94-0C947A58C722}"/>
              </a:ext>
            </a:extLst>
          </p:cNvPr>
          <p:cNvSpPr txBox="1"/>
          <p:nvPr/>
        </p:nvSpPr>
        <p:spPr>
          <a:xfrm>
            <a:off x="531856" y="3475871"/>
            <a:ext cx="100122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7487DF6C-6994-38F4-69A4-9837A33776BC}"/>
              </a:ext>
            </a:extLst>
          </p:cNvPr>
          <p:cNvSpPr txBox="1"/>
          <p:nvPr/>
        </p:nvSpPr>
        <p:spPr>
          <a:xfrm>
            <a:off x="539766" y="5124427"/>
            <a:ext cx="99492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1"/>
                </a:solidFill>
              </a:rPr>
              <a:t>Biomass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D1940E6F-DD10-6023-58F4-67616CFF1432}"/>
              </a:ext>
            </a:extLst>
          </p:cNvPr>
          <p:cNvSpPr txBox="1"/>
          <p:nvPr/>
        </p:nvSpPr>
        <p:spPr>
          <a:xfrm>
            <a:off x="539766" y="5602012"/>
            <a:ext cx="98701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Fuel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186DE339-2477-5913-3917-F42DDED5B980}"/>
              </a:ext>
            </a:extLst>
          </p:cNvPr>
          <p:cNvSpPr txBox="1"/>
          <p:nvPr/>
        </p:nvSpPr>
        <p:spPr>
          <a:xfrm>
            <a:off x="531855" y="4623659"/>
            <a:ext cx="99492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Oil</a:t>
            </a:r>
          </a:p>
        </p:txBody>
      </p:sp>
      <p:sp>
        <p:nvSpPr>
          <p:cNvPr id="98" name="Pfeil: nach rechts 97">
            <a:extLst>
              <a:ext uri="{FF2B5EF4-FFF2-40B4-BE49-F238E27FC236}">
                <a16:creationId xmlns:a16="http://schemas.microsoft.com/office/drawing/2014/main" id="{4DE012CA-7ED1-C4E3-2FA7-2D2FFF786E80}"/>
              </a:ext>
            </a:extLst>
          </p:cNvPr>
          <p:cNvSpPr/>
          <p:nvPr/>
        </p:nvSpPr>
        <p:spPr bwMode="auto">
          <a:xfrm>
            <a:off x="6096000" y="3974295"/>
            <a:ext cx="504056" cy="23978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C6FD2224-6404-6610-88BA-1ACCCAA4C2A6}"/>
              </a:ext>
            </a:extLst>
          </p:cNvPr>
          <p:cNvCxnSpPr>
            <a:cxnSpLocks/>
          </p:cNvCxnSpPr>
          <p:nvPr/>
        </p:nvCxnSpPr>
        <p:spPr bwMode="auto">
          <a:xfrm>
            <a:off x="1542844" y="2557184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8A8B053C-1CC8-A108-44C1-97E2C2BD9F47}"/>
              </a:ext>
            </a:extLst>
          </p:cNvPr>
          <p:cNvCxnSpPr>
            <a:cxnSpLocks/>
          </p:cNvCxnSpPr>
          <p:nvPr/>
        </p:nvCxnSpPr>
        <p:spPr bwMode="auto">
          <a:xfrm>
            <a:off x="1542843" y="3044453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D2527CE3-09D5-0877-E55B-CE3A99C59028}"/>
              </a:ext>
            </a:extLst>
          </p:cNvPr>
          <p:cNvCxnSpPr>
            <a:cxnSpLocks/>
          </p:cNvCxnSpPr>
          <p:nvPr/>
        </p:nvCxnSpPr>
        <p:spPr bwMode="auto">
          <a:xfrm>
            <a:off x="1534686" y="3614013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5F802089-8D10-84B9-0E7E-BAFAE352216E}"/>
              </a:ext>
            </a:extLst>
          </p:cNvPr>
          <p:cNvCxnSpPr>
            <a:cxnSpLocks/>
          </p:cNvCxnSpPr>
          <p:nvPr/>
        </p:nvCxnSpPr>
        <p:spPr bwMode="auto">
          <a:xfrm>
            <a:off x="1526775" y="4190570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3239361B-6EFB-25DD-A864-0C5498A584C0}"/>
              </a:ext>
            </a:extLst>
          </p:cNvPr>
          <p:cNvCxnSpPr>
            <a:cxnSpLocks/>
          </p:cNvCxnSpPr>
          <p:nvPr/>
        </p:nvCxnSpPr>
        <p:spPr bwMode="auto">
          <a:xfrm>
            <a:off x="1526775" y="4758560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2C85667C-5A73-95A2-DFF2-0E49B1287339}"/>
              </a:ext>
            </a:extLst>
          </p:cNvPr>
          <p:cNvCxnSpPr>
            <a:cxnSpLocks/>
          </p:cNvCxnSpPr>
          <p:nvPr/>
        </p:nvCxnSpPr>
        <p:spPr bwMode="auto">
          <a:xfrm>
            <a:off x="1534549" y="5261985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812651FC-3E20-4F02-514B-3FA00B9495A7}"/>
              </a:ext>
            </a:extLst>
          </p:cNvPr>
          <p:cNvCxnSpPr>
            <a:cxnSpLocks/>
          </p:cNvCxnSpPr>
          <p:nvPr/>
        </p:nvCxnSpPr>
        <p:spPr bwMode="auto">
          <a:xfrm>
            <a:off x="1531161" y="5740511"/>
            <a:ext cx="1445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29F660CB-4D7C-E806-EC3C-5D63F293F5D9}"/>
              </a:ext>
            </a:extLst>
          </p:cNvPr>
          <p:cNvCxnSpPr>
            <a:cxnSpLocks/>
          </p:cNvCxnSpPr>
          <p:nvPr/>
        </p:nvCxnSpPr>
        <p:spPr bwMode="auto">
          <a:xfrm flipV="1">
            <a:off x="1678577" y="2559565"/>
            <a:ext cx="0" cy="318885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Pfeil: nach rechts 117">
            <a:extLst>
              <a:ext uri="{FF2B5EF4-FFF2-40B4-BE49-F238E27FC236}">
                <a16:creationId xmlns:a16="http://schemas.microsoft.com/office/drawing/2014/main" id="{227CDC80-6F5C-0563-0034-75444BA24D5F}"/>
              </a:ext>
            </a:extLst>
          </p:cNvPr>
          <p:cNvSpPr/>
          <p:nvPr/>
        </p:nvSpPr>
        <p:spPr bwMode="auto">
          <a:xfrm>
            <a:off x="1676743" y="3717456"/>
            <a:ext cx="575069" cy="23978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Pfeil: nach rechts 121">
            <a:extLst>
              <a:ext uri="{FF2B5EF4-FFF2-40B4-BE49-F238E27FC236}">
                <a16:creationId xmlns:a16="http://schemas.microsoft.com/office/drawing/2014/main" id="{FBABBA62-2E2B-A5E6-D5FE-04BABCC2E87D}"/>
              </a:ext>
            </a:extLst>
          </p:cNvPr>
          <p:cNvSpPr/>
          <p:nvPr/>
        </p:nvSpPr>
        <p:spPr bwMode="auto">
          <a:xfrm rot="10800000">
            <a:off x="6096000" y="3584389"/>
            <a:ext cx="504056" cy="23978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5" name="Grafik 154" descr="Ein Bild, das Text, Screenshot, Diagramm enthält.&#10;&#10;KI-generierte Inhalte können fehlerhaft sein.">
            <a:extLst>
              <a:ext uri="{FF2B5EF4-FFF2-40B4-BE49-F238E27FC236}">
                <a16:creationId xmlns:a16="http://schemas.microsoft.com/office/drawing/2014/main" id="{544CEFCD-AFCD-68EF-0DF4-181CEECA1B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71" y="2391138"/>
            <a:ext cx="2883590" cy="1608576"/>
          </a:xfrm>
          <a:prstGeom prst="rect">
            <a:avLst/>
          </a:prstGeom>
        </p:spPr>
      </p:pic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FAC39D6D-BCA6-D7B2-15F2-2EB581A67E3B}"/>
              </a:ext>
            </a:extLst>
          </p:cNvPr>
          <p:cNvGrpSpPr/>
          <p:nvPr/>
        </p:nvGrpSpPr>
        <p:grpSpPr>
          <a:xfrm>
            <a:off x="7336204" y="4463953"/>
            <a:ext cx="1905925" cy="1538937"/>
            <a:chOff x="7116149" y="4179521"/>
            <a:chExt cx="2183072" cy="1762719"/>
          </a:xfrm>
        </p:grpSpPr>
        <p:pic>
          <p:nvPicPr>
            <p:cNvPr id="208" name="Grafik 207" descr="Windkraftanlagen mit einfarbiger Füllung">
              <a:extLst>
                <a:ext uri="{FF2B5EF4-FFF2-40B4-BE49-F238E27FC236}">
                  <a16:creationId xmlns:a16="http://schemas.microsoft.com/office/drawing/2014/main" id="{7DCE8742-52E4-13E0-F5AB-AF42AB742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775221" y="4413571"/>
              <a:ext cx="914400" cy="914400"/>
            </a:xfrm>
            <a:prstGeom prst="rect">
              <a:avLst/>
            </a:prstGeom>
          </p:spPr>
        </p:pic>
        <p:pic>
          <p:nvPicPr>
            <p:cNvPr id="209" name="Grafik 208" descr="Produktion mit einfarbiger Füllung">
              <a:extLst>
                <a:ext uri="{FF2B5EF4-FFF2-40B4-BE49-F238E27FC236}">
                  <a16:creationId xmlns:a16="http://schemas.microsoft.com/office/drawing/2014/main" id="{01389620-8D2D-FF33-306F-9C09DE398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116149" y="4786743"/>
              <a:ext cx="1155497" cy="1155497"/>
            </a:xfrm>
            <a:prstGeom prst="rect">
              <a:avLst/>
            </a:prstGeom>
          </p:spPr>
        </p:pic>
        <p:pic>
          <p:nvPicPr>
            <p:cNvPr id="210" name="Grafik 209" descr="Windkraftanlagen mit einfarbiger Füllung">
              <a:extLst>
                <a:ext uri="{FF2B5EF4-FFF2-40B4-BE49-F238E27FC236}">
                  <a16:creationId xmlns:a16="http://schemas.microsoft.com/office/drawing/2014/main" id="{0E4D06B0-5574-4B28-99A1-0F6467583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595186" y="4179521"/>
              <a:ext cx="704035" cy="704035"/>
            </a:xfrm>
            <a:prstGeom prst="rect">
              <a:avLst/>
            </a:prstGeom>
          </p:spPr>
        </p:pic>
      </p:grpSp>
      <p:cxnSp>
        <p:nvCxnSpPr>
          <p:cNvPr id="217" name="Gerader Verbinder 216">
            <a:extLst>
              <a:ext uri="{FF2B5EF4-FFF2-40B4-BE49-F238E27FC236}">
                <a16:creationId xmlns:a16="http://schemas.microsoft.com/office/drawing/2014/main" id="{1661CCBC-8517-9336-7E0C-184DDDD76610}"/>
              </a:ext>
            </a:extLst>
          </p:cNvPr>
          <p:cNvCxnSpPr>
            <a:cxnSpLocks/>
          </p:cNvCxnSpPr>
          <p:nvPr/>
        </p:nvCxnSpPr>
        <p:spPr bwMode="auto">
          <a:xfrm>
            <a:off x="7035531" y="5394366"/>
            <a:ext cx="257536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Gerader Verbinder 217">
            <a:extLst>
              <a:ext uri="{FF2B5EF4-FFF2-40B4-BE49-F238E27FC236}">
                <a16:creationId xmlns:a16="http://schemas.microsoft.com/office/drawing/2014/main" id="{BEB41387-EFE1-C644-5803-63D640AFA2D1}"/>
              </a:ext>
            </a:extLst>
          </p:cNvPr>
          <p:cNvCxnSpPr>
            <a:cxnSpLocks/>
          </p:cNvCxnSpPr>
          <p:nvPr/>
        </p:nvCxnSpPr>
        <p:spPr bwMode="auto">
          <a:xfrm>
            <a:off x="7045567" y="5689155"/>
            <a:ext cx="247500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Gerader Verbinder 218">
            <a:extLst>
              <a:ext uri="{FF2B5EF4-FFF2-40B4-BE49-F238E27FC236}">
                <a16:creationId xmlns:a16="http://schemas.microsoft.com/office/drawing/2014/main" id="{3B87A14D-8695-E55E-3E1D-60238B18D96C}"/>
              </a:ext>
            </a:extLst>
          </p:cNvPr>
          <p:cNvCxnSpPr>
            <a:cxnSpLocks/>
          </p:cNvCxnSpPr>
          <p:nvPr/>
        </p:nvCxnSpPr>
        <p:spPr bwMode="auto">
          <a:xfrm>
            <a:off x="7061635" y="4889824"/>
            <a:ext cx="80680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3333CC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Gerader Verbinder 220">
            <a:extLst>
              <a:ext uri="{FF2B5EF4-FFF2-40B4-BE49-F238E27FC236}">
                <a16:creationId xmlns:a16="http://schemas.microsoft.com/office/drawing/2014/main" id="{15C801F7-F57C-80DE-05BA-B0EF8AF562B2}"/>
              </a:ext>
            </a:extLst>
          </p:cNvPr>
          <p:cNvCxnSpPr>
            <a:cxnSpLocks/>
          </p:cNvCxnSpPr>
          <p:nvPr/>
        </p:nvCxnSpPr>
        <p:spPr bwMode="auto">
          <a:xfrm>
            <a:off x="8372492" y="5699587"/>
            <a:ext cx="64807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5" name="Grafik 224" descr="Ein Bild, das Text, Diagramm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BFE962DC-21C0-029E-28BB-710A606E85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48" y="2415752"/>
            <a:ext cx="3679474" cy="1579520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FFB8AB3E-0864-0B5F-41BE-FD003674DE04}"/>
              </a:ext>
            </a:extLst>
          </p:cNvPr>
          <p:cNvSpPr/>
          <p:nvPr/>
        </p:nvSpPr>
        <p:spPr bwMode="auto">
          <a:xfrm>
            <a:off x="6162675" y="5698749"/>
            <a:ext cx="437380" cy="239780"/>
          </a:xfrm>
          <a:prstGeom prst="rightArrow">
            <a:avLst>
              <a:gd name="adj1" fmla="val 100000"/>
              <a:gd name="adj2" fmla="val 44491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700F0611-C635-0510-DEFB-6CBD8112A846}"/>
              </a:ext>
            </a:extLst>
          </p:cNvPr>
          <p:cNvSpPr/>
          <p:nvPr/>
        </p:nvSpPr>
        <p:spPr bwMode="auto">
          <a:xfrm>
            <a:off x="1669256" y="5684042"/>
            <a:ext cx="510549" cy="23978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9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28FF5-B9DA-C01C-1346-57DD8AE0D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3">
            <a:extLst>
              <a:ext uri="{FF2B5EF4-FFF2-40B4-BE49-F238E27FC236}">
                <a16:creationId xmlns:a16="http://schemas.microsoft.com/office/drawing/2014/main" id="{DFE51DB6-B3DC-6AB8-5C32-BF7EE255BEC5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027834" y="6546849"/>
            <a:ext cx="632884" cy="263525"/>
          </a:xfrm>
        </p:spPr>
        <p:txBody>
          <a:bodyPr/>
          <a:lstStyle/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  <p:pic>
        <p:nvPicPr>
          <p:cNvPr id="32" name="Grafik 31" descr="Ein Bild, das Text, Screenshot, Diagramm enthält.&#10;&#10;KI-generierte Inhalte können fehlerhaft sein.">
            <a:extLst>
              <a:ext uri="{FF2B5EF4-FFF2-40B4-BE49-F238E27FC236}">
                <a16:creationId xmlns:a16="http://schemas.microsoft.com/office/drawing/2014/main" id="{E40902E3-F4DE-C98A-C2BE-2B0457D87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692696"/>
            <a:ext cx="10225136" cy="5703964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3E3F010-63FC-42C2-A46F-B871C6706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320" y="188640"/>
            <a:ext cx="3960440" cy="432147"/>
          </a:xfrm>
          <a:solidFill>
            <a:schemeClr val="bg1"/>
          </a:solidFill>
        </p:spPr>
        <p:txBody>
          <a:bodyPr/>
          <a:lstStyle/>
          <a:p>
            <a:r>
              <a:rPr lang="de-DE" dirty="0"/>
              <a:t>Multi-Carrier Energy System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DC74E517-E19E-A6E9-79E2-4834BFA49B09}"/>
              </a:ext>
            </a:extLst>
          </p:cNvPr>
          <p:cNvSpPr/>
          <p:nvPr/>
        </p:nvSpPr>
        <p:spPr bwMode="auto">
          <a:xfrm>
            <a:off x="305320" y="692696"/>
            <a:ext cx="1224136" cy="57039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Energy Customer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Demands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93F34AA3-D03A-2994-51D5-85D6527E891E}"/>
              </a:ext>
            </a:extLst>
          </p:cNvPr>
          <p:cNvSpPr/>
          <p:nvPr/>
        </p:nvSpPr>
        <p:spPr bwMode="auto">
          <a:xfrm rot="16200000">
            <a:off x="1513129" y="1742627"/>
            <a:ext cx="236749" cy="204094"/>
          </a:xfrm>
          <a:prstGeom prst="triangle">
            <a:avLst/>
          </a:prstGeom>
          <a:solidFill>
            <a:srgbClr val="004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leichschenkliges Dreieck 35">
            <a:extLst>
              <a:ext uri="{FF2B5EF4-FFF2-40B4-BE49-F238E27FC236}">
                <a16:creationId xmlns:a16="http://schemas.microsoft.com/office/drawing/2014/main" id="{2F831708-5F5D-D940-2122-0AC81E80D569}"/>
              </a:ext>
            </a:extLst>
          </p:cNvPr>
          <p:cNvSpPr/>
          <p:nvPr/>
        </p:nvSpPr>
        <p:spPr bwMode="auto">
          <a:xfrm rot="16200000">
            <a:off x="1511314" y="2365207"/>
            <a:ext cx="236749" cy="204094"/>
          </a:xfrm>
          <a:prstGeom prst="triangle">
            <a:avLst/>
          </a:prstGeom>
          <a:solidFill>
            <a:srgbClr val="FF3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leichschenkliges Dreieck 39">
            <a:extLst>
              <a:ext uri="{FF2B5EF4-FFF2-40B4-BE49-F238E27FC236}">
                <a16:creationId xmlns:a16="http://schemas.microsoft.com/office/drawing/2014/main" id="{57BD32BE-1EDE-495A-2C79-973CC71C4DC5}"/>
              </a:ext>
            </a:extLst>
          </p:cNvPr>
          <p:cNvSpPr/>
          <p:nvPr/>
        </p:nvSpPr>
        <p:spPr bwMode="auto">
          <a:xfrm rot="16200000">
            <a:off x="1509437" y="2987786"/>
            <a:ext cx="236749" cy="204094"/>
          </a:xfrm>
          <a:prstGeom prst="triangle">
            <a:avLst/>
          </a:prstGeom>
          <a:solidFill>
            <a:srgbClr val="00A86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leichschenkliges Dreieck 40">
            <a:extLst>
              <a:ext uri="{FF2B5EF4-FFF2-40B4-BE49-F238E27FC236}">
                <a16:creationId xmlns:a16="http://schemas.microsoft.com/office/drawing/2014/main" id="{A007A712-CF2F-B541-155B-37082B228DAA}"/>
              </a:ext>
            </a:extLst>
          </p:cNvPr>
          <p:cNvSpPr/>
          <p:nvPr/>
        </p:nvSpPr>
        <p:spPr bwMode="auto">
          <a:xfrm rot="16200000">
            <a:off x="1509436" y="3610365"/>
            <a:ext cx="236749" cy="204094"/>
          </a:xfrm>
          <a:prstGeom prst="triangle">
            <a:avLst/>
          </a:prstGeom>
          <a:solidFill>
            <a:srgbClr val="C5A4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Gleichschenkliges Dreieck 41">
            <a:extLst>
              <a:ext uri="{FF2B5EF4-FFF2-40B4-BE49-F238E27FC236}">
                <a16:creationId xmlns:a16="http://schemas.microsoft.com/office/drawing/2014/main" id="{E4275ADB-9668-912B-789B-60A5ADC8822A}"/>
              </a:ext>
            </a:extLst>
          </p:cNvPr>
          <p:cNvSpPr/>
          <p:nvPr/>
        </p:nvSpPr>
        <p:spPr bwMode="auto">
          <a:xfrm rot="16200000">
            <a:off x="1509436" y="4225741"/>
            <a:ext cx="236749" cy="204094"/>
          </a:xfrm>
          <a:prstGeom prst="triangle">
            <a:avLst/>
          </a:prstGeom>
          <a:solidFill>
            <a:srgbClr val="00B7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0EB9CD6F-F836-48FF-5037-312FA9FCC60E}"/>
              </a:ext>
            </a:extLst>
          </p:cNvPr>
          <p:cNvSpPr/>
          <p:nvPr/>
        </p:nvSpPr>
        <p:spPr bwMode="auto">
          <a:xfrm rot="16200000">
            <a:off x="1509435" y="4837789"/>
            <a:ext cx="236749" cy="204094"/>
          </a:xfrm>
          <a:prstGeom prst="triangle">
            <a:avLst/>
          </a:prstGeom>
          <a:solidFill>
            <a:srgbClr val="156E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Gleichschenkliges Dreieck 43">
            <a:extLst>
              <a:ext uri="{FF2B5EF4-FFF2-40B4-BE49-F238E27FC236}">
                <a16:creationId xmlns:a16="http://schemas.microsoft.com/office/drawing/2014/main" id="{64A7ABB5-0206-C078-B795-8F76B65211A6}"/>
              </a:ext>
            </a:extLst>
          </p:cNvPr>
          <p:cNvSpPr/>
          <p:nvPr/>
        </p:nvSpPr>
        <p:spPr bwMode="auto">
          <a:xfrm rot="16200000">
            <a:off x="1512176" y="5463079"/>
            <a:ext cx="236749" cy="204094"/>
          </a:xfrm>
          <a:prstGeom prst="triangle">
            <a:avLst/>
          </a:prstGeom>
          <a:solidFill>
            <a:srgbClr val="671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Grafik 45" descr="Gebäude mit einfarbiger Füllung">
            <a:extLst>
              <a:ext uri="{FF2B5EF4-FFF2-40B4-BE49-F238E27FC236}">
                <a16:creationId xmlns:a16="http://schemas.microsoft.com/office/drawing/2014/main" id="{6CD834C3-2BA2-0C0D-CC99-FA225ADAC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237" y="5048245"/>
            <a:ext cx="477222" cy="435521"/>
          </a:xfrm>
          <a:prstGeom prst="rect">
            <a:avLst/>
          </a:prstGeom>
        </p:spPr>
      </p:pic>
      <p:pic>
        <p:nvPicPr>
          <p:cNvPr id="47" name="Grafik 46" descr="Moderne Architektur mit einfarbiger Füllung">
            <a:extLst>
              <a:ext uri="{FF2B5EF4-FFF2-40B4-BE49-F238E27FC236}">
                <a16:creationId xmlns:a16="http://schemas.microsoft.com/office/drawing/2014/main" id="{0C912936-1228-6601-6600-F2D7D631CB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979" y="3391914"/>
            <a:ext cx="477222" cy="435521"/>
          </a:xfrm>
          <a:prstGeom prst="rect">
            <a:avLst/>
          </a:prstGeom>
        </p:spPr>
      </p:pic>
      <p:pic>
        <p:nvPicPr>
          <p:cNvPr id="49" name="Grafik 48" descr="Start mit einfarbiger Füllung">
            <a:extLst>
              <a:ext uri="{FF2B5EF4-FFF2-40B4-BE49-F238E27FC236}">
                <a16:creationId xmlns:a16="http://schemas.microsoft.com/office/drawing/2014/main" id="{F6ECF5A2-CD19-C4EC-6207-DE847BF784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338" y="1667762"/>
            <a:ext cx="505720" cy="496351"/>
          </a:xfrm>
          <a:prstGeom prst="rect">
            <a:avLst/>
          </a:prstGeom>
        </p:spPr>
      </p:pic>
      <p:pic>
        <p:nvPicPr>
          <p:cNvPr id="50" name="Grafik 49" descr="Start mit einfarbiger Füllung">
            <a:extLst>
              <a:ext uri="{FF2B5EF4-FFF2-40B4-BE49-F238E27FC236}">
                <a16:creationId xmlns:a16="http://schemas.microsoft.com/office/drawing/2014/main" id="{E975006A-BAC9-2AF1-7A06-750BF0A9D5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474" y="2088165"/>
            <a:ext cx="607986" cy="596722"/>
          </a:xfrm>
          <a:prstGeom prst="rect">
            <a:avLst/>
          </a:prstGeom>
        </p:spPr>
      </p:pic>
      <p:pic>
        <p:nvPicPr>
          <p:cNvPr id="51" name="Grafik 50" descr="Start mit einfarbiger Füllung">
            <a:extLst>
              <a:ext uri="{FF2B5EF4-FFF2-40B4-BE49-F238E27FC236}">
                <a16:creationId xmlns:a16="http://schemas.microsoft.com/office/drawing/2014/main" id="{5C8DC1BE-93BB-2E1C-5C46-6373BF5FDD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0459" y="2019004"/>
            <a:ext cx="523959" cy="514252"/>
          </a:xfrm>
          <a:prstGeom prst="rect">
            <a:avLst/>
          </a:prstGeom>
        </p:spPr>
      </p:pic>
      <p:pic>
        <p:nvPicPr>
          <p:cNvPr id="52" name="Grafik 51" descr="Moderne Architektur mit einfarbiger Füllung">
            <a:extLst>
              <a:ext uri="{FF2B5EF4-FFF2-40B4-BE49-F238E27FC236}">
                <a16:creationId xmlns:a16="http://schemas.microsoft.com/office/drawing/2014/main" id="{5228C209-6A98-A7F2-D28D-E8A841B19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081" y="3698896"/>
            <a:ext cx="523959" cy="478174"/>
          </a:xfrm>
          <a:prstGeom prst="rect">
            <a:avLst/>
          </a:prstGeom>
        </p:spPr>
      </p:pic>
      <p:pic>
        <p:nvPicPr>
          <p:cNvPr id="53" name="Grafik 52" descr="Gebäude mit einfarbiger Füllung">
            <a:extLst>
              <a:ext uri="{FF2B5EF4-FFF2-40B4-BE49-F238E27FC236}">
                <a16:creationId xmlns:a16="http://schemas.microsoft.com/office/drawing/2014/main" id="{876ED77E-D60D-B51D-C32A-7140B62BA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099" y="5048245"/>
            <a:ext cx="477222" cy="435521"/>
          </a:xfrm>
          <a:prstGeom prst="rect">
            <a:avLst/>
          </a:prstGeom>
        </p:spPr>
      </p:pic>
      <p:pic>
        <p:nvPicPr>
          <p:cNvPr id="54" name="Grafik 53" descr="Gebäude mit einfarbiger Füllung">
            <a:extLst>
              <a:ext uri="{FF2B5EF4-FFF2-40B4-BE49-F238E27FC236}">
                <a16:creationId xmlns:a16="http://schemas.microsoft.com/office/drawing/2014/main" id="{49A5EBF1-E949-7CF6-56DC-9C297699A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237" y="5557118"/>
            <a:ext cx="477222" cy="4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624EB-0E7A-CF44-CB9B-543ECDCB6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67A2968-1DBF-ECAC-D57D-83DB4C2E3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: City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Giessen</a:t>
            </a:r>
            <a:r>
              <a:rPr lang="de-DE" dirty="0"/>
              <a:t> and </a:t>
            </a:r>
            <a:r>
              <a:rPr lang="de-DE" dirty="0" err="1"/>
              <a:t>surroundings</a:t>
            </a:r>
            <a:endParaRPr lang="de-DE" dirty="0"/>
          </a:p>
          <a:p>
            <a:r>
              <a:rPr lang="de-DE" sz="1800" dirty="0"/>
              <a:t>Simulation and </a:t>
            </a:r>
            <a:r>
              <a:rPr lang="de-DE" sz="1800" dirty="0" err="1"/>
              <a:t>optimization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two</a:t>
            </a:r>
            <a:r>
              <a:rPr lang="de-DE" sz="1800" dirty="0"/>
              <a:t> </a:t>
            </a:r>
            <a:r>
              <a:rPr lang="de-DE" sz="1800" dirty="0" err="1"/>
              <a:t>scenarios</a:t>
            </a:r>
            <a:endParaRPr lang="de-DE" sz="1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DCBB66-58B1-5C41-D581-30B0B0A919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8321" y="1652448"/>
            <a:ext cx="5819855" cy="201622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de-DE" b="1" dirty="0"/>
              <a:t>„Moderate“ </a:t>
            </a:r>
            <a:r>
              <a:rPr lang="de-DE" b="1" dirty="0" err="1"/>
              <a:t>scenario</a:t>
            </a:r>
            <a:endParaRPr lang="de-DE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400" dirty="0"/>
              <a:t>Moderate </a:t>
            </a:r>
            <a:r>
              <a:rPr lang="de-DE" sz="1400" dirty="0" err="1"/>
              <a:t>adoption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rooftop</a:t>
            </a:r>
            <a:r>
              <a:rPr lang="de-DE" sz="1400" dirty="0"/>
              <a:t> </a:t>
            </a:r>
            <a:r>
              <a:rPr lang="de-DE" sz="1400" dirty="0" err="1"/>
              <a:t>photovoltaics</a:t>
            </a:r>
            <a:r>
              <a:rPr lang="de-DE" sz="1400" dirty="0"/>
              <a:t> and </a:t>
            </a:r>
            <a:r>
              <a:rPr lang="de-DE" sz="1400" dirty="0" err="1"/>
              <a:t>battery</a:t>
            </a:r>
            <a:r>
              <a:rPr lang="de-DE" sz="1400" dirty="0"/>
              <a:t> </a:t>
            </a:r>
            <a:r>
              <a:rPr lang="de-DE" sz="1400" dirty="0" err="1"/>
              <a:t>storage</a:t>
            </a:r>
            <a:endParaRPr lang="de-D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Mix of heat pumps and conventional heating technologies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Mix of electric and combustion vehicles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400" dirty="0"/>
              <a:t>Low </a:t>
            </a:r>
            <a:r>
              <a:rPr lang="de-DE" sz="1400" dirty="0" err="1"/>
              <a:t>renovation</a:t>
            </a:r>
            <a:r>
              <a:rPr lang="de-DE" sz="1400" dirty="0"/>
              <a:t> rate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building</a:t>
            </a:r>
            <a:r>
              <a:rPr lang="de-DE" sz="1400" dirty="0"/>
              <a:t> </a:t>
            </a:r>
            <a:r>
              <a:rPr lang="de-DE" sz="1400" dirty="0" err="1"/>
              <a:t>sector</a:t>
            </a:r>
            <a:endParaRPr lang="de-DE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32983B-AD2E-E3B5-C14E-305EA3A7D396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AF876490-FF48-4AFE-B3E9-3DE4D68A8CD6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05E5840-08C9-C221-B324-E85973D4CFFE}"/>
              </a:ext>
            </a:extLst>
          </p:cNvPr>
          <p:cNvSpPr txBox="1">
            <a:spLocks/>
          </p:cNvSpPr>
          <p:nvPr/>
        </p:nvSpPr>
        <p:spPr bwMode="auto">
          <a:xfrm>
            <a:off x="6208320" y="3741152"/>
            <a:ext cx="5819855" cy="20162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857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anose="05050102010706020507" pitchFamily="18" charset="2"/>
              <a:buNone/>
            </a:pPr>
            <a:r>
              <a:rPr lang="de-DE" b="1" dirty="0"/>
              <a:t>„</a:t>
            </a:r>
            <a:r>
              <a:rPr lang="de-DE" b="1" dirty="0" err="1"/>
              <a:t>Ambitioned</a:t>
            </a:r>
            <a:r>
              <a:rPr lang="de-DE" b="1" dirty="0"/>
              <a:t>“ </a:t>
            </a:r>
            <a:r>
              <a:rPr lang="de-DE" b="1" dirty="0" err="1"/>
              <a:t>scenario</a:t>
            </a:r>
            <a:endParaRPr lang="de-DE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400" dirty="0"/>
              <a:t>High </a:t>
            </a:r>
            <a:r>
              <a:rPr lang="de-DE" sz="1400" dirty="0" err="1"/>
              <a:t>adoption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rooftop</a:t>
            </a:r>
            <a:r>
              <a:rPr lang="de-DE" sz="1400" dirty="0"/>
              <a:t> </a:t>
            </a:r>
            <a:r>
              <a:rPr lang="de-DE" sz="1400" dirty="0" err="1"/>
              <a:t>photovoltaics</a:t>
            </a:r>
            <a:r>
              <a:rPr lang="de-DE" sz="1400" dirty="0"/>
              <a:t> and </a:t>
            </a:r>
            <a:r>
              <a:rPr lang="de-DE" sz="1400" dirty="0" err="1"/>
              <a:t>battery</a:t>
            </a:r>
            <a:r>
              <a:rPr lang="de-DE" sz="1400" dirty="0"/>
              <a:t> </a:t>
            </a:r>
            <a:r>
              <a:rPr lang="de-DE" sz="1400" dirty="0" err="1"/>
              <a:t>storage</a:t>
            </a:r>
            <a:endParaRPr lang="de-D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Focus on heat pumps and pellet boilers for room heating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High adoption of electric vehicles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400" dirty="0"/>
              <a:t>High </a:t>
            </a:r>
            <a:r>
              <a:rPr lang="de-DE" sz="1400" dirty="0" err="1"/>
              <a:t>renovation</a:t>
            </a:r>
            <a:r>
              <a:rPr lang="de-DE" sz="1400" dirty="0"/>
              <a:t> rate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building</a:t>
            </a:r>
            <a:r>
              <a:rPr lang="de-DE" sz="1400" dirty="0"/>
              <a:t> </a:t>
            </a:r>
            <a:r>
              <a:rPr lang="de-DE" sz="1400" dirty="0" err="1"/>
              <a:t>sector</a:t>
            </a: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>
              <a:buFont typeface="Wingdings" panose="05000000000000000000" pitchFamily="2" charset="2"/>
              <a:buChar char="Ø"/>
            </a:pPr>
            <a:endParaRPr lang="de-DE" sz="140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00B2D74-CC4A-D218-6EEF-09BE41AAC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" t="3660" r="10389" b="3566"/>
          <a:stretch/>
        </p:blipFill>
        <p:spPr>
          <a:xfrm>
            <a:off x="191344" y="1264827"/>
            <a:ext cx="5792338" cy="4760393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9ACA6775-EEAF-8999-4DA4-63EED3E40EA4}"/>
              </a:ext>
            </a:extLst>
          </p:cNvPr>
          <p:cNvSpPr/>
          <p:nvPr/>
        </p:nvSpPr>
        <p:spPr bwMode="auto">
          <a:xfrm>
            <a:off x="348603" y="6028419"/>
            <a:ext cx="5544616" cy="5866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F575E7E-E874-7B3E-F27C-041D6408674A}"/>
              </a:ext>
            </a:extLst>
          </p:cNvPr>
          <p:cNvSpPr/>
          <p:nvPr/>
        </p:nvSpPr>
        <p:spPr bwMode="auto">
          <a:xfrm>
            <a:off x="564627" y="6028419"/>
            <a:ext cx="216024" cy="586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5ADC4CB-62A8-1B90-E625-95BB704CCF4A}"/>
              </a:ext>
            </a:extLst>
          </p:cNvPr>
          <p:cNvSpPr/>
          <p:nvPr/>
        </p:nvSpPr>
        <p:spPr bwMode="auto">
          <a:xfrm>
            <a:off x="996675" y="6028419"/>
            <a:ext cx="216024" cy="586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454F942-1611-DF32-0B0C-E8D4B9171B4A}"/>
              </a:ext>
            </a:extLst>
          </p:cNvPr>
          <p:cNvSpPr/>
          <p:nvPr/>
        </p:nvSpPr>
        <p:spPr bwMode="auto">
          <a:xfrm>
            <a:off x="1428723" y="6028419"/>
            <a:ext cx="216024" cy="586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255C1AE-5069-72DF-6209-E246BA3EA056}"/>
              </a:ext>
            </a:extLst>
          </p:cNvPr>
          <p:cNvSpPr/>
          <p:nvPr/>
        </p:nvSpPr>
        <p:spPr bwMode="auto">
          <a:xfrm>
            <a:off x="1848542" y="6028419"/>
            <a:ext cx="216024" cy="586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FC60CCDC-A1C2-BFDD-CA15-4626A9BD7DD6}"/>
              </a:ext>
            </a:extLst>
          </p:cNvPr>
          <p:cNvSpPr/>
          <p:nvPr/>
        </p:nvSpPr>
        <p:spPr bwMode="auto">
          <a:xfrm>
            <a:off x="2280590" y="6028419"/>
            <a:ext cx="216024" cy="586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41687C7-43A9-FDEE-01EE-0317C5B7C82D}"/>
              </a:ext>
            </a:extLst>
          </p:cNvPr>
          <p:cNvSpPr/>
          <p:nvPr/>
        </p:nvSpPr>
        <p:spPr bwMode="auto">
          <a:xfrm>
            <a:off x="2712638" y="6028419"/>
            <a:ext cx="216024" cy="586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5722CAE-22CE-DC23-48C0-CD7D6BEE3715}"/>
              </a:ext>
            </a:extLst>
          </p:cNvPr>
          <p:cNvSpPr/>
          <p:nvPr/>
        </p:nvSpPr>
        <p:spPr bwMode="auto">
          <a:xfrm>
            <a:off x="3156915" y="6028419"/>
            <a:ext cx="216024" cy="586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1B72C82F-B261-3A25-6FE5-5DC09EFE5B6B}"/>
              </a:ext>
            </a:extLst>
          </p:cNvPr>
          <p:cNvSpPr/>
          <p:nvPr/>
        </p:nvSpPr>
        <p:spPr bwMode="auto">
          <a:xfrm>
            <a:off x="3588963" y="6028419"/>
            <a:ext cx="216024" cy="586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D32A2F2-0337-8E23-649A-0ABBB8E9F2C0}"/>
              </a:ext>
            </a:extLst>
          </p:cNvPr>
          <p:cNvSpPr/>
          <p:nvPr/>
        </p:nvSpPr>
        <p:spPr bwMode="auto">
          <a:xfrm>
            <a:off x="4021011" y="6028419"/>
            <a:ext cx="216024" cy="586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79508D2-BEC3-79BC-7D59-291933262D6A}"/>
              </a:ext>
            </a:extLst>
          </p:cNvPr>
          <p:cNvSpPr/>
          <p:nvPr/>
        </p:nvSpPr>
        <p:spPr bwMode="auto">
          <a:xfrm>
            <a:off x="4453059" y="6028419"/>
            <a:ext cx="216024" cy="586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53F753D-6122-D5AE-CCDF-71D515D2BDA4}"/>
              </a:ext>
            </a:extLst>
          </p:cNvPr>
          <p:cNvSpPr/>
          <p:nvPr/>
        </p:nvSpPr>
        <p:spPr bwMode="auto">
          <a:xfrm>
            <a:off x="4885107" y="6028419"/>
            <a:ext cx="216024" cy="586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F2F593A-B165-AE51-E8F0-0EB2F2DA3879}"/>
              </a:ext>
            </a:extLst>
          </p:cNvPr>
          <p:cNvSpPr/>
          <p:nvPr/>
        </p:nvSpPr>
        <p:spPr bwMode="auto">
          <a:xfrm>
            <a:off x="5284208" y="6028419"/>
            <a:ext cx="216024" cy="586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4AD4A1E2-AEB6-39EF-E164-87672B8E48E7}"/>
              </a:ext>
            </a:extLst>
          </p:cNvPr>
          <p:cNvSpPr/>
          <p:nvPr/>
        </p:nvSpPr>
        <p:spPr bwMode="auto">
          <a:xfrm>
            <a:off x="5680134" y="6028419"/>
            <a:ext cx="216024" cy="586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C9920DC-FE2A-013F-F2ED-3F0368C87760}"/>
              </a:ext>
            </a:extLst>
          </p:cNvPr>
          <p:cNvSpPr txBox="1"/>
          <p:nvPr/>
        </p:nvSpPr>
        <p:spPr>
          <a:xfrm>
            <a:off x="5247202" y="572094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23 km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C37942F-56F7-906A-F872-1379FB47EB1D}"/>
              </a:ext>
            </a:extLst>
          </p:cNvPr>
          <p:cNvSpPr txBox="1"/>
          <p:nvPr/>
        </p:nvSpPr>
        <p:spPr>
          <a:xfrm>
            <a:off x="1493927" y="4214873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Giessen</a:t>
            </a:r>
            <a:endParaRPr lang="de-DE" sz="20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62219"/>
      </p:ext>
    </p:extLst>
  </p:cSld>
  <p:clrMapOvr>
    <a:masterClrMapping/>
  </p:clrMapOvr>
</p:sld>
</file>

<file path=ppt/theme/theme1.xml><?xml version="1.0" encoding="utf-8"?>
<a:theme xmlns:a="http://schemas.openxmlformats.org/drawingml/2006/main" name="1_Titel">
  <a:themeElements>
    <a:clrScheme name="THM">
      <a:dk1>
        <a:sysClr val="windowText" lastClr="000000"/>
      </a:dk1>
      <a:lt1>
        <a:sysClr val="window" lastClr="FFFFFF"/>
      </a:lt1>
      <a:dk2>
        <a:srgbClr val="4A5C66"/>
      </a:dk2>
      <a:lt2>
        <a:srgbClr val="C7D1D7"/>
      </a:lt2>
      <a:accent1>
        <a:srgbClr val="80BA24"/>
      </a:accent1>
      <a:accent2>
        <a:srgbClr val="9C132E"/>
      </a:accent2>
      <a:accent3>
        <a:srgbClr val="F4AA00"/>
      </a:accent3>
      <a:accent4>
        <a:srgbClr val="00B8E4"/>
      </a:accent4>
      <a:accent5>
        <a:srgbClr val="4472C4"/>
      </a:accent5>
      <a:accent6>
        <a:srgbClr val="002878"/>
      </a:accent6>
      <a:hlink>
        <a:srgbClr val="48A1FA"/>
      </a:hlink>
      <a:folHlink>
        <a:srgbClr val="C490AA"/>
      </a:folHlink>
    </a:clrScheme>
    <a:fontScheme name="Benutzerdefiniert 1">
      <a:majorFont>
        <a:latin typeface="Segoe UI"/>
        <a:ea typeface=""/>
        <a:cs typeface="Arial"/>
      </a:majorFont>
      <a:minorFont>
        <a:latin typeface="Segoe U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02-2023.potx" id="{243B7B4C-5953-4AE1-BD38-56BA1B3E3039}" vid="{0178E5D4-DD9D-4773-83FD-FAC2D0DCEC65}"/>
    </a:ext>
  </a:extLst>
</a:theme>
</file>

<file path=ppt/theme/theme2.xml><?xml version="1.0" encoding="utf-8"?>
<a:theme xmlns:a="http://schemas.openxmlformats.org/drawingml/2006/main" name="2_Inhalt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02-2023.potx" id="{243B7B4C-5953-4AE1-BD38-56BA1B3E3039}" vid="{898EE030-E0D3-4544-B010-299BFE279A3F}"/>
    </a:ext>
  </a:extLst>
</a:theme>
</file>

<file path=ppt/theme/theme3.xml><?xml version="1.0" encoding="utf-8"?>
<a:theme xmlns:a="http://schemas.openxmlformats.org/drawingml/2006/main" name="3_Schluss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02-2023.potx" id="{243B7B4C-5953-4AE1-BD38-56BA1B3E3039}" vid="{6830296D-EEAB-424F-ADEA-F2CF5C7AEFF9}"/>
    </a:ext>
  </a:extLst>
</a:theme>
</file>

<file path=ppt/theme/theme4.xml><?xml version="1.0" encoding="utf-8"?>
<a:theme xmlns:a="http://schemas.openxmlformats.org/drawingml/2006/main" name="5_Zwischentitel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02-2023.potx" id="{243B7B4C-5953-4AE1-BD38-56BA1B3E3039}" vid="{6830296D-EEAB-424F-ADEA-F2CF5C7AEFF9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669</Words>
  <Application>Microsoft Office PowerPoint</Application>
  <PresentationFormat>Breitbild</PresentationFormat>
  <Paragraphs>148</Paragraphs>
  <Slides>12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 Math</vt:lpstr>
      <vt:lpstr>Segoe UI</vt:lpstr>
      <vt:lpstr>Symbol</vt:lpstr>
      <vt:lpstr>Times New Roman</vt:lpstr>
      <vt:lpstr>Wingdings</vt:lpstr>
      <vt:lpstr>1_Titel</vt:lpstr>
      <vt:lpstr>2_Inhalt</vt:lpstr>
      <vt:lpstr>3_Schluss</vt:lpstr>
      <vt:lpstr>5_Zwischentitel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Hannes Koch</dc:creator>
  <cp:lastModifiedBy>Hannes Koch</cp:lastModifiedBy>
  <cp:revision>519</cp:revision>
  <cp:lastPrinted>1601-01-01T00:00:00Z</cp:lastPrinted>
  <dcterms:created xsi:type="dcterms:W3CDTF">2021-06-07T13:39:40Z</dcterms:created>
  <dcterms:modified xsi:type="dcterms:W3CDTF">2025-03-10T08:07:46Z</dcterms:modified>
</cp:coreProperties>
</file>