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726" r:id="rId2"/>
    <p:sldId id="833" r:id="rId3"/>
    <p:sldId id="838" r:id="rId4"/>
    <p:sldId id="926" r:id="rId5"/>
    <p:sldId id="946" r:id="rId6"/>
    <p:sldId id="966" r:id="rId7"/>
    <p:sldId id="965" r:id="rId8"/>
    <p:sldId id="927" r:id="rId9"/>
    <p:sldId id="947" r:id="rId10"/>
    <p:sldId id="830" r:id="rId11"/>
    <p:sldId id="923" r:id="rId12"/>
    <p:sldId id="950" r:id="rId13"/>
    <p:sldId id="972" r:id="rId14"/>
    <p:sldId id="952" r:id="rId15"/>
    <p:sldId id="968" r:id="rId16"/>
    <p:sldId id="969" r:id="rId17"/>
    <p:sldId id="908" r:id="rId18"/>
    <p:sldId id="967" r:id="rId19"/>
    <p:sldId id="963" r:id="rId20"/>
    <p:sldId id="971" r:id="rId21"/>
    <p:sldId id="9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ry Risse" initials="HR" lastIdx="11" clrIdx="0">
    <p:extLst>
      <p:ext uri="{19B8F6BF-5375-455C-9EA6-DF929625EA0E}">
        <p15:presenceInfo xmlns:p15="http://schemas.microsoft.com/office/powerpoint/2012/main" userId="S::risse@fiw.rwth-aachen.de::862247b5-8dd4-4222-ae7c-067bc244ff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8A7E8"/>
    <a:srgbClr val="FA36F1"/>
    <a:srgbClr val="3585F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473" autoAdjust="0"/>
    <p:restoredTop sz="94699" autoAdjust="0"/>
  </p:normalViewPr>
  <p:slideViewPr>
    <p:cSldViewPr snapToGrid="0">
      <p:cViewPr varScale="1">
        <p:scale>
          <a:sx n="95" d="100"/>
          <a:sy n="95" d="100"/>
        </p:scale>
        <p:origin x="130" y="26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BF0B0-99BC-43D0-B673-91E563E4A66E}"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8FF1A-18C7-4B0F-B1E7-F8C816F0D46D}" type="slidenum">
              <a:rPr lang="en-US" smtClean="0"/>
              <a:t>‹#›</a:t>
            </a:fld>
            <a:endParaRPr lang="en-US"/>
          </a:p>
        </p:txBody>
      </p:sp>
    </p:spTree>
    <p:extLst>
      <p:ext uri="{BB962C8B-B14F-4D97-AF65-F5344CB8AC3E}">
        <p14:creationId xmlns:p14="http://schemas.microsoft.com/office/powerpoint/2010/main" val="1508492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8FF1A-18C7-4B0F-B1E7-F8C816F0D46D}" type="slidenum">
              <a:rPr lang="en-US" smtClean="0"/>
              <a:t>10</a:t>
            </a:fld>
            <a:endParaRPr lang="en-US"/>
          </a:p>
        </p:txBody>
      </p:sp>
    </p:spTree>
    <p:extLst>
      <p:ext uri="{BB962C8B-B14F-4D97-AF65-F5344CB8AC3E}">
        <p14:creationId xmlns:p14="http://schemas.microsoft.com/office/powerpoint/2010/main" val="158270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8FF1A-18C7-4B0F-B1E7-F8C816F0D46D}" type="slidenum">
              <a:rPr lang="en-US" smtClean="0"/>
              <a:t>12</a:t>
            </a:fld>
            <a:endParaRPr lang="en-US"/>
          </a:p>
        </p:txBody>
      </p:sp>
    </p:spTree>
    <p:extLst>
      <p:ext uri="{BB962C8B-B14F-4D97-AF65-F5344CB8AC3E}">
        <p14:creationId xmlns:p14="http://schemas.microsoft.com/office/powerpoint/2010/main" val="54803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8FF1A-18C7-4B0F-B1E7-F8C816F0D46D}" type="slidenum">
              <a:rPr lang="en-US" smtClean="0"/>
              <a:t>13</a:t>
            </a:fld>
            <a:endParaRPr lang="en-US"/>
          </a:p>
        </p:txBody>
      </p:sp>
    </p:spTree>
    <p:extLst>
      <p:ext uri="{BB962C8B-B14F-4D97-AF65-F5344CB8AC3E}">
        <p14:creationId xmlns:p14="http://schemas.microsoft.com/office/powerpoint/2010/main" val="3018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8FF1A-18C7-4B0F-B1E7-F8C816F0D46D}" type="slidenum">
              <a:rPr lang="en-US" smtClean="0"/>
              <a:t>18</a:t>
            </a:fld>
            <a:endParaRPr lang="en-US"/>
          </a:p>
        </p:txBody>
      </p:sp>
    </p:spTree>
    <p:extLst>
      <p:ext uri="{BB962C8B-B14F-4D97-AF65-F5344CB8AC3E}">
        <p14:creationId xmlns:p14="http://schemas.microsoft.com/office/powerpoint/2010/main" val="3112997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69B7D9-ABBA-4BC5-A33B-BDEA7C7E3D95}"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983CF-79D4-457F-AD5B-C3A9F9B5DD04}" type="slidenum">
              <a:rPr lang="en-US" smtClean="0"/>
              <a:t>‹#›</a:t>
            </a:fld>
            <a:endParaRPr lang="en-US"/>
          </a:p>
        </p:txBody>
      </p:sp>
    </p:spTree>
    <p:extLst>
      <p:ext uri="{BB962C8B-B14F-4D97-AF65-F5344CB8AC3E}">
        <p14:creationId xmlns:p14="http://schemas.microsoft.com/office/powerpoint/2010/main" val="4053985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9B7D9-ABBA-4BC5-A33B-BDEA7C7E3D95}"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983CF-79D4-457F-AD5B-C3A9F9B5DD04}" type="slidenum">
              <a:rPr lang="en-US" smtClean="0"/>
              <a:t>‹#›</a:t>
            </a:fld>
            <a:endParaRPr lang="en-US"/>
          </a:p>
        </p:txBody>
      </p:sp>
    </p:spTree>
    <p:extLst>
      <p:ext uri="{BB962C8B-B14F-4D97-AF65-F5344CB8AC3E}">
        <p14:creationId xmlns:p14="http://schemas.microsoft.com/office/powerpoint/2010/main" val="2847538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9B7D9-ABBA-4BC5-A33B-BDEA7C7E3D95}"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983CF-79D4-457F-AD5B-C3A9F9B5DD04}" type="slidenum">
              <a:rPr lang="en-US" smtClean="0"/>
              <a:t>‹#›</a:t>
            </a:fld>
            <a:endParaRPr lang="en-US"/>
          </a:p>
        </p:txBody>
      </p:sp>
    </p:spTree>
    <p:extLst>
      <p:ext uri="{BB962C8B-B14F-4D97-AF65-F5344CB8AC3E}">
        <p14:creationId xmlns:p14="http://schemas.microsoft.com/office/powerpoint/2010/main" val="274948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9B7D9-ABBA-4BC5-A33B-BDEA7C7E3D95}"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983CF-79D4-457F-AD5B-C3A9F9B5DD04}" type="slidenum">
              <a:rPr lang="en-US" smtClean="0"/>
              <a:t>‹#›</a:t>
            </a:fld>
            <a:endParaRPr lang="en-US"/>
          </a:p>
        </p:txBody>
      </p:sp>
    </p:spTree>
    <p:extLst>
      <p:ext uri="{BB962C8B-B14F-4D97-AF65-F5344CB8AC3E}">
        <p14:creationId xmlns:p14="http://schemas.microsoft.com/office/powerpoint/2010/main" val="428661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9B7D9-ABBA-4BC5-A33B-BDEA7C7E3D95}"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983CF-79D4-457F-AD5B-C3A9F9B5DD04}" type="slidenum">
              <a:rPr lang="en-US" smtClean="0"/>
              <a:t>‹#›</a:t>
            </a:fld>
            <a:endParaRPr lang="en-US"/>
          </a:p>
        </p:txBody>
      </p:sp>
    </p:spTree>
    <p:extLst>
      <p:ext uri="{BB962C8B-B14F-4D97-AF65-F5344CB8AC3E}">
        <p14:creationId xmlns:p14="http://schemas.microsoft.com/office/powerpoint/2010/main" val="282988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9B7D9-ABBA-4BC5-A33B-BDEA7C7E3D95}" type="datetimeFigureOut">
              <a:rPr lang="en-US" smtClean="0"/>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983CF-79D4-457F-AD5B-C3A9F9B5DD04}" type="slidenum">
              <a:rPr lang="en-US" smtClean="0"/>
              <a:t>‹#›</a:t>
            </a:fld>
            <a:endParaRPr lang="en-US"/>
          </a:p>
        </p:txBody>
      </p:sp>
    </p:spTree>
    <p:extLst>
      <p:ext uri="{BB962C8B-B14F-4D97-AF65-F5344CB8AC3E}">
        <p14:creationId xmlns:p14="http://schemas.microsoft.com/office/powerpoint/2010/main" val="310925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9B7D9-ABBA-4BC5-A33B-BDEA7C7E3D95}" type="datetimeFigureOut">
              <a:rPr lang="en-US" smtClean="0"/>
              <a:t>3/9/2025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983CF-79D4-457F-AD5B-C3A9F9B5DD04}" type="slidenum">
              <a:rPr lang="en-US" smtClean="0"/>
              <a:t>‹#›</a:t>
            </a:fld>
            <a:endParaRPr lang="en-US"/>
          </a:p>
        </p:txBody>
      </p:sp>
    </p:spTree>
    <p:extLst>
      <p:ext uri="{BB962C8B-B14F-4D97-AF65-F5344CB8AC3E}">
        <p14:creationId xmlns:p14="http://schemas.microsoft.com/office/powerpoint/2010/main" val="397557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9B7D9-ABBA-4BC5-A33B-BDEA7C7E3D95}" type="datetimeFigureOut">
              <a:rPr lang="en-US" smtClean="0"/>
              <a:t>3/9/2025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983CF-79D4-457F-AD5B-C3A9F9B5DD04}" type="slidenum">
              <a:rPr lang="en-US" smtClean="0"/>
              <a:t>‹#›</a:t>
            </a:fld>
            <a:endParaRPr lang="en-US"/>
          </a:p>
        </p:txBody>
      </p:sp>
    </p:spTree>
    <p:extLst>
      <p:ext uri="{BB962C8B-B14F-4D97-AF65-F5344CB8AC3E}">
        <p14:creationId xmlns:p14="http://schemas.microsoft.com/office/powerpoint/2010/main" val="215589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9B7D9-ABBA-4BC5-A33B-BDEA7C7E3D95}" type="datetimeFigureOut">
              <a:rPr lang="en-US" smtClean="0"/>
              <a:t>3/9/2025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983CF-79D4-457F-AD5B-C3A9F9B5DD04}" type="slidenum">
              <a:rPr lang="en-US" smtClean="0"/>
              <a:t>‹#›</a:t>
            </a:fld>
            <a:endParaRPr lang="en-US"/>
          </a:p>
        </p:txBody>
      </p:sp>
    </p:spTree>
    <p:extLst>
      <p:ext uri="{BB962C8B-B14F-4D97-AF65-F5344CB8AC3E}">
        <p14:creationId xmlns:p14="http://schemas.microsoft.com/office/powerpoint/2010/main" val="45681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69B7D9-ABBA-4BC5-A33B-BDEA7C7E3D95}" type="datetimeFigureOut">
              <a:rPr lang="en-US" smtClean="0"/>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983CF-79D4-457F-AD5B-C3A9F9B5DD04}" type="slidenum">
              <a:rPr lang="en-US" smtClean="0"/>
              <a:t>‹#›</a:t>
            </a:fld>
            <a:endParaRPr lang="en-US"/>
          </a:p>
        </p:txBody>
      </p:sp>
    </p:spTree>
    <p:extLst>
      <p:ext uri="{BB962C8B-B14F-4D97-AF65-F5344CB8AC3E}">
        <p14:creationId xmlns:p14="http://schemas.microsoft.com/office/powerpoint/2010/main" val="208530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69B7D9-ABBA-4BC5-A33B-BDEA7C7E3D95}" type="datetimeFigureOut">
              <a:rPr lang="en-US" smtClean="0"/>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983CF-79D4-457F-AD5B-C3A9F9B5DD04}" type="slidenum">
              <a:rPr lang="en-US" smtClean="0"/>
              <a:t>‹#›</a:t>
            </a:fld>
            <a:endParaRPr lang="en-US"/>
          </a:p>
        </p:txBody>
      </p:sp>
    </p:spTree>
    <p:extLst>
      <p:ext uri="{BB962C8B-B14F-4D97-AF65-F5344CB8AC3E}">
        <p14:creationId xmlns:p14="http://schemas.microsoft.com/office/powerpoint/2010/main" val="310095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9B7D9-ABBA-4BC5-A33B-BDEA7C7E3D95}" type="datetimeFigureOut">
              <a:rPr lang="en-US" smtClean="0"/>
              <a:t>3/9/2025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983CF-79D4-457F-AD5B-C3A9F9B5DD04}" type="slidenum">
              <a:rPr lang="en-US" smtClean="0"/>
              <a:t>‹#›</a:t>
            </a:fld>
            <a:endParaRPr lang="en-US"/>
          </a:p>
        </p:txBody>
      </p:sp>
    </p:spTree>
    <p:extLst>
      <p:ext uri="{BB962C8B-B14F-4D97-AF65-F5344CB8AC3E}">
        <p14:creationId xmlns:p14="http://schemas.microsoft.com/office/powerpoint/2010/main" val="3702604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7.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ardmediathek.de/video/Y3JpZDovL2Rhc2Vyc3RlLmRlL3dlci13ZWlzcy1kZW5uLXNvd2FzLzIwMjUtMDItMDVfMTgtMDAtTUVa"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1764" y="376333"/>
            <a:ext cx="11449877" cy="5355312"/>
          </a:xfrm>
          <a:prstGeom prst="rect">
            <a:avLst/>
          </a:prstGeom>
          <a:solidFill>
            <a:schemeClr val="bg1"/>
          </a:solidFill>
        </p:spPr>
        <p:txBody>
          <a:bodyPr wrap="square" rtlCol="0">
            <a:spAutoFit/>
          </a:bodyPr>
          <a:lstStyle/>
          <a:p>
            <a:pPr algn="ctr"/>
            <a:endParaRPr lang="de-DE" sz="2400" b="1" dirty="0" smtClean="0">
              <a:latin typeface="Times New Roman" panose="02020603050405020304" pitchFamily="18" charset="0"/>
              <a:cs typeface="Times New Roman" panose="02020603050405020304" pitchFamily="18" charset="0"/>
            </a:endParaRPr>
          </a:p>
          <a:p>
            <a:pPr algn="ctr"/>
            <a:r>
              <a:rPr lang="de-DE" sz="2400" b="1" dirty="0"/>
              <a:t>Unterwasser-Pumpspeicherkraftwerke in Tagebaugruben</a:t>
            </a:r>
            <a:r>
              <a:rPr lang="de-DE" sz="2400" dirty="0"/>
              <a:t> </a:t>
            </a:r>
            <a:endParaRPr lang="de-DE" sz="2400" b="1" dirty="0">
              <a:latin typeface="Times New Roman" panose="02020603050405020304" pitchFamily="18" charset="0"/>
              <a:cs typeface="Times New Roman" panose="02020603050405020304" pitchFamily="18" charset="0"/>
            </a:endParaRPr>
          </a:p>
          <a:p>
            <a:pPr algn="ctr"/>
            <a:endParaRPr lang="en-US" sz="2400" b="1" dirty="0"/>
          </a:p>
          <a:p>
            <a:pPr algn="ctr"/>
            <a:r>
              <a:rPr lang="de-DE" cap="small" dirty="0"/>
              <a:t>Horst Schmidt-</a:t>
            </a:r>
            <a:r>
              <a:rPr lang="de-DE" cap="small" dirty="0" err="1"/>
              <a:t>Böcking</a:t>
            </a:r>
            <a:r>
              <a:rPr lang="de-DE" baseline="30000" dirty="0" err="1"/>
              <a:t>1</a:t>
            </a:r>
            <a:r>
              <a:rPr lang="de-DE" dirty="0"/>
              <a:t>, </a:t>
            </a:r>
            <a:r>
              <a:rPr lang="de-DE" cap="small" dirty="0"/>
              <a:t>Henry </a:t>
            </a:r>
            <a:r>
              <a:rPr lang="de-DE" cap="small" dirty="0" err="1"/>
              <a:t>Riße</a:t>
            </a:r>
            <a:r>
              <a:rPr lang="de-DE" baseline="30000" dirty="0" err="1"/>
              <a:t>2</a:t>
            </a:r>
            <a:r>
              <a:rPr lang="de-DE" dirty="0"/>
              <a:t>, </a:t>
            </a:r>
            <a:r>
              <a:rPr lang="de-DE" cap="small" dirty="0"/>
              <a:t>Gerhard </a:t>
            </a:r>
            <a:r>
              <a:rPr lang="de-DE" cap="small" dirty="0" err="1"/>
              <a:t>Luther</a:t>
            </a:r>
            <a:r>
              <a:rPr lang="de-DE" baseline="30000" dirty="0" err="1"/>
              <a:t>3</a:t>
            </a:r>
            <a:r>
              <a:rPr lang="de-DE" dirty="0"/>
              <a:t>, </a:t>
            </a:r>
            <a:r>
              <a:rPr lang="de-DE" cap="small" dirty="0"/>
              <a:t>Joachim </a:t>
            </a:r>
            <a:r>
              <a:rPr lang="de-DE" cap="small" dirty="0" err="1"/>
              <a:t>Schwister</a:t>
            </a:r>
            <a:r>
              <a:rPr lang="de-DE" baseline="30000" dirty="0" err="1"/>
              <a:t>4</a:t>
            </a:r>
            <a:r>
              <a:rPr lang="de-DE" dirty="0"/>
              <a:t> und </a:t>
            </a:r>
            <a:r>
              <a:rPr lang="de-DE" cap="small" dirty="0"/>
              <a:t>Michael </a:t>
            </a:r>
            <a:r>
              <a:rPr lang="de-DE" cap="small" dirty="0" err="1"/>
              <a:t>Hollerbach</a:t>
            </a:r>
            <a:r>
              <a:rPr lang="de-DE" baseline="30000" dirty="0" err="1"/>
              <a:t>5</a:t>
            </a:r>
            <a:r>
              <a:rPr lang="de-DE" dirty="0"/>
              <a:t> — </a:t>
            </a:r>
            <a:endParaRPr lang="de-DE" dirty="0" smtClean="0"/>
          </a:p>
          <a:p>
            <a:pPr algn="ctr"/>
            <a:r>
              <a:rPr lang="de-DE" baseline="30000" dirty="0" err="1" smtClean="0"/>
              <a:t>1</a:t>
            </a:r>
            <a:r>
              <a:rPr lang="de-DE" dirty="0" err="1" smtClean="0"/>
              <a:t>Uni</a:t>
            </a:r>
            <a:r>
              <a:rPr lang="de-DE" dirty="0" smtClean="0"/>
              <a:t>-Frankfurt </a:t>
            </a:r>
            <a:r>
              <a:rPr lang="de-DE" dirty="0"/>
              <a:t>— </a:t>
            </a:r>
            <a:r>
              <a:rPr lang="de-DE" baseline="30000" dirty="0" err="1"/>
              <a:t>2</a:t>
            </a:r>
            <a:r>
              <a:rPr lang="de-DE" dirty="0" err="1"/>
              <a:t>TH</a:t>
            </a:r>
            <a:r>
              <a:rPr lang="de-DE" dirty="0"/>
              <a:t>-Aachen — </a:t>
            </a:r>
            <a:r>
              <a:rPr lang="de-DE" baseline="30000" dirty="0" err="1"/>
              <a:t>3</a:t>
            </a:r>
            <a:r>
              <a:rPr lang="de-DE" dirty="0" err="1"/>
              <a:t>Uni</a:t>
            </a:r>
            <a:r>
              <a:rPr lang="de-DE" dirty="0"/>
              <a:t>-Saarbrücken — </a:t>
            </a:r>
            <a:r>
              <a:rPr lang="de-DE" baseline="30000" dirty="0" err="1"/>
              <a:t>4</a:t>
            </a:r>
            <a:r>
              <a:rPr lang="de-DE" dirty="0" err="1"/>
              <a:t>Kerpen</a:t>
            </a:r>
            <a:r>
              <a:rPr lang="de-DE" dirty="0"/>
              <a:t> — </a:t>
            </a:r>
            <a:r>
              <a:rPr lang="de-DE" baseline="30000" dirty="0" err="1" smtClean="0"/>
              <a:t>5</a:t>
            </a:r>
            <a:r>
              <a:rPr lang="de-DE" dirty="0" err="1" smtClean="0"/>
              <a:t>Seligenstadt</a:t>
            </a:r>
            <a:endParaRPr lang="de-DE" dirty="0" smtClean="0"/>
          </a:p>
          <a:p>
            <a:pPr algn="ctr"/>
            <a:endParaRPr lang="de-DE" b="1" i="1" dirty="0">
              <a:latin typeface="Times New Roman" panose="02020603050405020304" pitchFamily="18" charset="0"/>
              <a:cs typeface="Times New Roman" panose="02020603050405020304" pitchFamily="18" charset="0"/>
            </a:endParaRPr>
          </a:p>
          <a:p>
            <a:pPr algn="ctr"/>
            <a:r>
              <a:rPr lang="de-DE" b="1" dirty="0"/>
              <a:t>Die Energiewende in Deutschland steht vor einer großen Herausforderung: Der geplante Zuwachs von Windenergie und Photovoltaik verstärkt die Schwankungen im Stromnetz. Die Kapazität für die Kurzzeitspeicherung elektrischer Energie muss daher dringend und massiv ausgebaut werden. Zurzeit sind weltweit zirka 90 % aller großen Speicher für elektrische Energie Pumpspeicherkraftwerke. Diese Technologie hat sich seit über hundert Jahren bewährt, ist umweltfreundlich und hat einen hohen Wirkungsgrad von bis zu 80 % bei niedrigen Speicherkosten. In Deutschland allerdings steht dem weiteren Ausbau als Hindernis die begrenzte Verfügbarkeit von Standorten entgegen. Eine Lösung dieses Problems stellen wir in diesem Artikel vor: Die bald stillgelegten Braunkohletagebaue bieten aufgrund ihrer beträchtlichen Tiefe ideale Topographien, um das Speicherproblem in Deutschland weitgehend zu lösen. Der Hambacher Tagebau zum Beispiel ist an der tiefsten Stelle über 450 m tief. Folglich muss ein Pumpspeicherkraftwerk für den Einsatz in solchen Gruben anders konzipiert werden, um die vorhandene Tiefe und Größe des Tagebaus zu nutzen</a:t>
            </a:r>
            <a:r>
              <a:rPr lang="de-DE" dirty="0"/>
              <a:t>.</a:t>
            </a:r>
            <a:endParaRPr lang="en-US" dirty="0"/>
          </a:p>
          <a:p>
            <a:pPr algn="ctr"/>
            <a:endParaRPr lang="de-DE"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60620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37492"/>
            <a:ext cx="12274868" cy="7128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t="69086"/>
          <a:stretch/>
        </p:blipFill>
        <p:spPr>
          <a:xfrm>
            <a:off x="406399" y="1332170"/>
            <a:ext cx="11523663" cy="2036618"/>
          </a:xfrm>
          <a:prstGeom prst="rect">
            <a:avLst/>
          </a:prstGeom>
        </p:spPr>
      </p:pic>
      <p:pic>
        <p:nvPicPr>
          <p:cNvPr id="6" name="Picture 5"/>
          <p:cNvPicPr>
            <a:picLocks noChangeAspect="1"/>
          </p:cNvPicPr>
          <p:nvPr/>
        </p:nvPicPr>
        <p:blipFill>
          <a:blip r:embed="rId4"/>
          <a:stretch>
            <a:fillRect/>
          </a:stretch>
        </p:blipFill>
        <p:spPr>
          <a:xfrm>
            <a:off x="406399" y="2277532"/>
            <a:ext cx="11523664" cy="4364567"/>
          </a:xfrm>
          <a:prstGeom prst="rect">
            <a:avLst/>
          </a:prstGeom>
        </p:spPr>
      </p:pic>
      <p:pic>
        <p:nvPicPr>
          <p:cNvPr id="7" name="Picture 6"/>
          <p:cNvPicPr>
            <a:picLocks noChangeAspect="1"/>
          </p:cNvPicPr>
          <p:nvPr/>
        </p:nvPicPr>
        <p:blipFill rotWithShape="1">
          <a:blip r:embed="rId3"/>
          <a:srcRect t="9709" b="71591"/>
          <a:stretch/>
        </p:blipFill>
        <p:spPr>
          <a:xfrm>
            <a:off x="406399" y="101799"/>
            <a:ext cx="11523664" cy="1231900"/>
          </a:xfrm>
          <a:prstGeom prst="rect">
            <a:avLst/>
          </a:prstGeom>
        </p:spPr>
      </p:pic>
      <p:pic>
        <p:nvPicPr>
          <p:cNvPr id="4" name="Picture 3"/>
          <p:cNvPicPr>
            <a:picLocks noChangeAspect="1"/>
          </p:cNvPicPr>
          <p:nvPr/>
        </p:nvPicPr>
        <p:blipFill>
          <a:blip r:embed="rId5"/>
          <a:stretch>
            <a:fillRect/>
          </a:stretch>
        </p:blipFill>
        <p:spPr>
          <a:xfrm>
            <a:off x="406399" y="3879832"/>
            <a:ext cx="7867255" cy="1057423"/>
          </a:xfrm>
          <a:prstGeom prst="rect">
            <a:avLst/>
          </a:prstGeom>
        </p:spPr>
      </p:pic>
      <p:sp>
        <p:nvSpPr>
          <p:cNvPr id="3" name="TextBox 2"/>
          <p:cNvSpPr txBox="1"/>
          <p:nvPr/>
        </p:nvSpPr>
        <p:spPr>
          <a:xfrm>
            <a:off x="1283369" y="4368326"/>
            <a:ext cx="806631" cy="461665"/>
          </a:xfrm>
          <a:prstGeom prst="rect">
            <a:avLst/>
          </a:prstGeom>
          <a:noFill/>
        </p:spPr>
        <p:txBody>
          <a:bodyPr wrap="none" rtlCol="0">
            <a:spAutoFit/>
          </a:bodyPr>
          <a:lstStyle/>
          <a:p>
            <a:r>
              <a:rPr lang="de-DE" sz="2400" b="1" dirty="0" smtClean="0"/>
              <a:t>2019</a:t>
            </a:r>
            <a:endParaRPr lang="en-US" sz="2400" b="1" dirty="0"/>
          </a:p>
        </p:txBody>
      </p:sp>
    </p:spTree>
    <p:extLst>
      <p:ext uri="{BB962C8B-B14F-4D97-AF65-F5344CB8AC3E}">
        <p14:creationId xmlns:p14="http://schemas.microsoft.com/office/powerpoint/2010/main" val="17095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1">
            <a:extLst>
              <a:ext uri="{FF2B5EF4-FFF2-40B4-BE49-F238E27FC236}">
                <a16:creationId xmlns="" xmlns:a16="http://schemas.microsoft.com/office/drawing/2014/main" id="{51185916-7979-469A-8BCE-E0B3A014ADEF}"/>
              </a:ext>
            </a:extLst>
          </p:cNvPr>
          <p:cNvGrpSpPr/>
          <p:nvPr/>
        </p:nvGrpSpPr>
        <p:grpSpPr>
          <a:xfrm>
            <a:off x="0" y="0"/>
            <a:ext cx="12881610" cy="6858000"/>
            <a:chOff x="-606742" y="-137492"/>
            <a:chExt cx="12881610" cy="7128792"/>
          </a:xfrm>
        </p:grpSpPr>
        <p:sp>
          <p:nvSpPr>
            <p:cNvPr id="4" name="Rectangle 3"/>
            <p:cNvSpPr/>
            <p:nvPr/>
          </p:nvSpPr>
          <p:spPr>
            <a:xfrm>
              <a:off x="-606742" y="-137492"/>
              <a:ext cx="12881610" cy="7128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853179" y="2236615"/>
              <a:ext cx="1896751" cy="39229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2"/>
          <a:stretch>
            <a:fillRect/>
          </a:stretch>
        </p:blipFill>
        <p:spPr>
          <a:xfrm>
            <a:off x="193091" y="2447691"/>
            <a:ext cx="10351749" cy="2295845"/>
          </a:xfrm>
          <a:prstGeom prst="rect">
            <a:avLst/>
          </a:prstGeom>
        </p:spPr>
      </p:pic>
      <p:sp>
        <p:nvSpPr>
          <p:cNvPr id="9" name="Rechteck: eine Ecke abgeschnitten 4">
            <a:extLst>
              <a:ext uri="{FF2B5EF4-FFF2-40B4-BE49-F238E27FC236}">
                <a16:creationId xmlns="" xmlns:a16="http://schemas.microsoft.com/office/drawing/2014/main" id="{0D4F3181-B5EB-451C-8197-A6AEB08ED0A8}"/>
              </a:ext>
            </a:extLst>
          </p:cNvPr>
          <p:cNvSpPr/>
          <p:nvPr/>
        </p:nvSpPr>
        <p:spPr>
          <a:xfrm>
            <a:off x="9663788" y="3571953"/>
            <a:ext cx="3073804" cy="1171151"/>
          </a:xfrm>
          <a:prstGeom prst="snip1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oup 9"/>
          <p:cNvGrpSpPr/>
          <p:nvPr/>
        </p:nvGrpSpPr>
        <p:grpSpPr>
          <a:xfrm>
            <a:off x="4627204" y="4288726"/>
            <a:ext cx="995569" cy="211435"/>
            <a:chOff x="4333558" y="2534069"/>
            <a:chExt cx="2284008" cy="666528"/>
          </a:xfrm>
          <a:solidFill>
            <a:srgbClr val="48A7E8"/>
          </a:solidFill>
        </p:grpSpPr>
        <p:sp>
          <p:nvSpPr>
            <p:cNvPr id="11" name="Flowchart: Delay 10"/>
            <p:cNvSpPr/>
            <p:nvPr/>
          </p:nvSpPr>
          <p:spPr>
            <a:xfrm rot="16200000">
              <a:off x="4226207" y="2641424"/>
              <a:ext cx="666524" cy="451821"/>
            </a:xfrm>
            <a:prstGeom prst="flowChartDelay">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1"/>
            <p:cNvSpPr/>
            <p:nvPr/>
          </p:nvSpPr>
          <p:spPr>
            <a:xfrm rot="16200000">
              <a:off x="4682825" y="2641424"/>
              <a:ext cx="666524" cy="451821"/>
            </a:xfrm>
            <a:prstGeom prst="flowChartDelay">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p:cNvSpPr/>
            <p:nvPr/>
          </p:nvSpPr>
          <p:spPr>
            <a:xfrm rot="16200000">
              <a:off x="6058394" y="2641420"/>
              <a:ext cx="666524" cy="451821"/>
            </a:xfrm>
            <a:prstGeom prst="flowChartDelay">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p:cNvSpPr/>
            <p:nvPr/>
          </p:nvSpPr>
          <p:spPr>
            <a:xfrm rot="16200000">
              <a:off x="5591265" y="2641421"/>
              <a:ext cx="666524" cy="451821"/>
            </a:xfrm>
            <a:prstGeom prst="flowChartDelay">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Delay 14"/>
            <p:cNvSpPr/>
            <p:nvPr/>
          </p:nvSpPr>
          <p:spPr>
            <a:xfrm rot="16200000">
              <a:off x="5134647" y="2641423"/>
              <a:ext cx="666524" cy="451821"/>
            </a:xfrm>
            <a:prstGeom prst="flowChartDelay">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ular Callout 19">
            <a:extLst>
              <a:ext uri="{FF2B5EF4-FFF2-40B4-BE49-F238E27FC236}">
                <a16:creationId xmlns="" xmlns:a16="http://schemas.microsoft.com/office/drawing/2014/main" id="{F0BE8D6A-9EE5-49EF-90D0-E1A4B94403CD}"/>
              </a:ext>
            </a:extLst>
          </p:cNvPr>
          <p:cNvSpPr/>
          <p:nvPr/>
        </p:nvSpPr>
        <p:spPr>
          <a:xfrm>
            <a:off x="3763875" y="3252922"/>
            <a:ext cx="1726659" cy="626498"/>
          </a:xfrm>
          <a:prstGeom prst="wedgeRoundRectCallout">
            <a:avLst>
              <a:gd name="adj1" fmla="val 26177"/>
              <a:gd name="adj2" fmla="val 1100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solidFill>
                  <a:srgbClr val="FF0000"/>
                </a:solidFill>
                <a:latin typeface="Times New Roman" panose="02020603050405020304" pitchFamily="18" charset="0"/>
                <a:cs typeface="Times New Roman" panose="02020603050405020304" pitchFamily="18" charset="0"/>
              </a:rPr>
              <a:t>Betonkavernen als Unterbecken</a:t>
            </a:r>
          </a:p>
        </p:txBody>
      </p:sp>
      <p:sp>
        <p:nvSpPr>
          <p:cNvPr id="26" name="Rectangle 25"/>
          <p:cNvSpPr/>
          <p:nvPr/>
        </p:nvSpPr>
        <p:spPr>
          <a:xfrm>
            <a:off x="4612158" y="4518982"/>
            <a:ext cx="4690000" cy="774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302158" y="3745662"/>
            <a:ext cx="69031" cy="85560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hteck: abgerundete Ecken 12">
            <a:extLst>
              <a:ext uri="{FF2B5EF4-FFF2-40B4-BE49-F238E27FC236}">
                <a16:creationId xmlns="" xmlns:a16="http://schemas.microsoft.com/office/drawing/2014/main" id="{707F71CB-740D-43AA-8861-CA5DD048D428}"/>
              </a:ext>
            </a:extLst>
          </p:cNvPr>
          <p:cNvSpPr/>
          <p:nvPr/>
        </p:nvSpPr>
        <p:spPr>
          <a:xfrm>
            <a:off x="7364909" y="4382729"/>
            <a:ext cx="312834" cy="27250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T</a:t>
            </a:r>
          </a:p>
        </p:txBody>
      </p:sp>
      <p:sp>
        <p:nvSpPr>
          <p:cNvPr id="30" name="Trapezoid 29"/>
          <p:cNvSpPr/>
          <p:nvPr/>
        </p:nvSpPr>
        <p:spPr>
          <a:xfrm rot="10800000">
            <a:off x="9243518" y="3566172"/>
            <a:ext cx="1301322" cy="203253"/>
          </a:xfrm>
          <a:prstGeom prst="trapezoi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ular Callout 19">
            <a:extLst>
              <a:ext uri="{FF2B5EF4-FFF2-40B4-BE49-F238E27FC236}">
                <a16:creationId xmlns="" xmlns:a16="http://schemas.microsoft.com/office/drawing/2014/main" id="{D77C1067-9A76-479D-9B89-5A5D5D77FA2F}"/>
              </a:ext>
            </a:extLst>
          </p:cNvPr>
          <p:cNvSpPr/>
          <p:nvPr/>
        </p:nvSpPr>
        <p:spPr>
          <a:xfrm>
            <a:off x="9675366" y="2198242"/>
            <a:ext cx="1525653" cy="801224"/>
          </a:xfrm>
          <a:prstGeom prst="wedgeRoundRectCallout">
            <a:avLst>
              <a:gd name="adj1" fmla="val -45721"/>
              <a:gd name="adj2" fmla="val 13108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solidFill>
                  <a:schemeClr val="tx1"/>
                </a:solidFill>
                <a:latin typeface="Times New Roman" panose="02020603050405020304" pitchFamily="18" charset="0"/>
                <a:cs typeface="Times New Roman" panose="02020603050405020304" pitchFamily="18" charset="0"/>
              </a:rPr>
              <a:t>Oberbecken</a:t>
            </a:r>
          </a:p>
          <a:p>
            <a:pPr algn="ctr"/>
            <a:r>
              <a:rPr lang="de-DE" sz="1600" b="1" dirty="0" smtClean="0">
                <a:solidFill>
                  <a:schemeClr val="tx1"/>
                </a:solidFill>
                <a:latin typeface="Times New Roman" panose="02020603050405020304" pitchFamily="18" charset="0"/>
                <a:cs typeface="Times New Roman" panose="02020603050405020304" pitchFamily="18" charset="0"/>
              </a:rPr>
              <a:t>Volumen V </a:t>
            </a:r>
          </a:p>
          <a:p>
            <a:pPr algn="ctr"/>
            <a:r>
              <a:rPr lang="de-DE" sz="1600" b="1" dirty="0" smtClean="0">
                <a:solidFill>
                  <a:schemeClr val="tx1"/>
                </a:solidFill>
                <a:latin typeface="Times New Roman" panose="02020603050405020304" pitchFamily="18" charset="0"/>
                <a:cs typeface="Times New Roman" panose="02020603050405020304" pitchFamily="18" charset="0"/>
              </a:rPr>
              <a:t>in </a:t>
            </a:r>
            <a:r>
              <a:rPr lang="de-DE" sz="1600" b="1" dirty="0" err="1" smtClean="0">
                <a:solidFill>
                  <a:schemeClr val="tx1"/>
                </a:solidFill>
                <a:latin typeface="Times New Roman" panose="02020603050405020304" pitchFamily="18" charset="0"/>
                <a:cs typeface="Times New Roman" panose="02020603050405020304" pitchFamily="18" charset="0"/>
              </a:rPr>
              <a:t>m</a:t>
            </a:r>
            <a:r>
              <a:rPr lang="de-DE" sz="1600" b="1" baseline="30000" dirty="0" err="1" smtClean="0">
                <a:solidFill>
                  <a:schemeClr val="tx1"/>
                </a:solidFill>
                <a:latin typeface="Times New Roman" panose="02020603050405020304" pitchFamily="18" charset="0"/>
                <a:cs typeface="Times New Roman" panose="02020603050405020304" pitchFamily="18" charset="0"/>
              </a:rPr>
              <a:t>3</a:t>
            </a:r>
            <a:endParaRPr lang="en-US" sz="1600" b="1" baseline="30000" dirty="0">
              <a:solidFill>
                <a:schemeClr val="tx1"/>
              </a:solidFill>
              <a:latin typeface="Times New Roman" panose="02020603050405020304" pitchFamily="18" charset="0"/>
              <a:cs typeface="Times New Roman" panose="02020603050405020304" pitchFamily="18" charset="0"/>
            </a:endParaRPr>
          </a:p>
        </p:txBody>
      </p:sp>
      <p:cxnSp>
        <p:nvCxnSpPr>
          <p:cNvPr id="33" name="Straight Arrow Connector 32"/>
          <p:cNvCxnSpPr/>
          <p:nvPr/>
        </p:nvCxnSpPr>
        <p:spPr>
          <a:xfrm>
            <a:off x="9977788" y="3571521"/>
            <a:ext cx="4783" cy="987452"/>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Rounded Rectangular Callout 19">
            <a:extLst>
              <a:ext uri="{FF2B5EF4-FFF2-40B4-BE49-F238E27FC236}">
                <a16:creationId xmlns="" xmlns:a16="http://schemas.microsoft.com/office/drawing/2014/main" id="{D77C1067-9A76-479D-9B89-5A5D5D77FA2F}"/>
              </a:ext>
            </a:extLst>
          </p:cNvPr>
          <p:cNvSpPr/>
          <p:nvPr/>
        </p:nvSpPr>
        <p:spPr>
          <a:xfrm>
            <a:off x="10217218" y="3915891"/>
            <a:ext cx="1713253" cy="539027"/>
          </a:xfrm>
          <a:prstGeom prst="wedgeRoundRectCallout">
            <a:avLst>
              <a:gd name="adj1" fmla="val -61463"/>
              <a:gd name="adj2" fmla="val 6904"/>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solidFill>
                  <a:srgbClr val="FF0000"/>
                </a:solidFill>
                <a:latin typeface="Times New Roman" panose="02020603050405020304" pitchFamily="18" charset="0"/>
                <a:cs typeface="Times New Roman" panose="02020603050405020304" pitchFamily="18" charset="0"/>
              </a:rPr>
              <a:t>Höhendifferenz</a:t>
            </a:r>
          </a:p>
          <a:p>
            <a:pPr algn="ctr"/>
            <a:r>
              <a:rPr lang="de-DE" sz="1600" b="1" dirty="0" smtClean="0">
                <a:solidFill>
                  <a:srgbClr val="FF0000"/>
                </a:solidFill>
                <a:latin typeface="Times New Roman" panose="02020603050405020304" pitchFamily="18" charset="0"/>
                <a:cs typeface="Times New Roman" panose="02020603050405020304" pitchFamily="18" charset="0"/>
              </a:rPr>
              <a:t>450 m</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2387550" y="4940280"/>
            <a:ext cx="7975649" cy="461665"/>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Für h ≈ 400 m und V = 1 Million </a:t>
            </a:r>
            <a:r>
              <a:rPr lang="de-DE" sz="2400" b="1" dirty="0" err="1" smtClean="0">
                <a:latin typeface="Times New Roman" panose="02020603050405020304" pitchFamily="18" charset="0"/>
                <a:cs typeface="Times New Roman" panose="02020603050405020304" pitchFamily="18" charset="0"/>
              </a:rPr>
              <a:t>m</a:t>
            </a:r>
            <a:r>
              <a:rPr lang="de-DE" sz="2400" b="1" baseline="30000" dirty="0" err="1" smtClean="0">
                <a:latin typeface="Times New Roman" panose="02020603050405020304" pitchFamily="18" charset="0"/>
                <a:cs typeface="Times New Roman" panose="02020603050405020304" pitchFamily="18" charset="0"/>
              </a:rPr>
              <a:t>3</a:t>
            </a:r>
            <a:r>
              <a:rPr lang="de-DE" sz="2400" b="1" dirty="0" smtClean="0">
                <a:latin typeface="Times New Roman" panose="02020603050405020304" pitchFamily="18" charset="0"/>
                <a:cs typeface="Times New Roman" panose="02020603050405020304" pitchFamily="18" charset="0"/>
              </a:rPr>
              <a:t>  =&gt;  S = 1 [</a:t>
            </a:r>
            <a:r>
              <a:rPr lang="de-DE" sz="2400" b="1" dirty="0" err="1" smtClean="0">
                <a:latin typeface="Times New Roman" panose="02020603050405020304" pitchFamily="18" charset="0"/>
                <a:cs typeface="Times New Roman" panose="02020603050405020304" pitchFamily="18" charset="0"/>
              </a:rPr>
              <a:t>GWh</a:t>
            </a:r>
            <a:r>
              <a:rPr lang="de-DE" sz="2400" b="1" dirty="0" smtClean="0">
                <a:latin typeface="Times New Roman" panose="02020603050405020304" pitchFamily="18" charset="0"/>
                <a:cs typeface="Times New Roman" panose="02020603050405020304" pitchFamily="18" charset="0"/>
              </a:rPr>
              <a:t>]  </a:t>
            </a:r>
            <a:endParaRPr lang="de-DE" sz="2400" b="1" dirty="0">
              <a:latin typeface="Times New Roman" panose="02020603050405020304" pitchFamily="18" charset="0"/>
              <a:cs typeface="Times New Roman" panose="02020603050405020304" pitchFamily="18" charset="0"/>
            </a:endParaRPr>
          </a:p>
        </p:txBody>
      </p:sp>
      <p:sp>
        <p:nvSpPr>
          <p:cNvPr id="22" name="Rounded Rectangular Callout 19">
            <a:extLst>
              <a:ext uri="{FF2B5EF4-FFF2-40B4-BE49-F238E27FC236}">
                <a16:creationId xmlns="" xmlns:a16="http://schemas.microsoft.com/office/drawing/2014/main" id="{0D66338C-B1BF-4438-85C5-C12CA2B68D74}"/>
              </a:ext>
            </a:extLst>
          </p:cNvPr>
          <p:cNvSpPr/>
          <p:nvPr/>
        </p:nvSpPr>
        <p:spPr>
          <a:xfrm>
            <a:off x="6647369" y="3541634"/>
            <a:ext cx="1590676" cy="408056"/>
          </a:xfrm>
          <a:prstGeom prst="wedgeRoundRectCallout">
            <a:avLst>
              <a:gd name="adj1" fmla="val 31670"/>
              <a:gd name="adj2" fmla="val 168873"/>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Times New Roman" panose="02020603050405020304" pitchFamily="18" charset="0"/>
                <a:cs typeface="Times New Roman" panose="02020603050405020304" pitchFamily="18" charset="0"/>
              </a:rPr>
              <a:t>Druckrohre</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23" name="Rounded Rectangular Callout 19">
            <a:extLst>
              <a:ext uri="{FF2B5EF4-FFF2-40B4-BE49-F238E27FC236}">
                <a16:creationId xmlns="" xmlns:a16="http://schemas.microsoft.com/office/drawing/2014/main" id="{D77C1067-9A76-479D-9B89-5A5D5D77FA2F}"/>
              </a:ext>
            </a:extLst>
          </p:cNvPr>
          <p:cNvSpPr/>
          <p:nvPr/>
        </p:nvSpPr>
        <p:spPr>
          <a:xfrm>
            <a:off x="4066414" y="1380609"/>
            <a:ext cx="2237231" cy="801224"/>
          </a:xfrm>
          <a:prstGeom prst="wedgeRoundRectCallout">
            <a:avLst>
              <a:gd name="adj1" fmla="val 36023"/>
              <a:gd name="adj2" fmla="val 29657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solidFill>
                  <a:schemeClr val="tx1"/>
                </a:solidFill>
                <a:latin typeface="Times New Roman" panose="02020603050405020304" pitchFamily="18" charset="0"/>
                <a:cs typeface="Times New Roman" panose="02020603050405020304" pitchFamily="18" charset="0"/>
              </a:rPr>
              <a:t>Tagebau Hambach</a:t>
            </a:r>
            <a:endParaRPr lang="en-US" sz="2400" b="1" baseline="30000" dirty="0">
              <a:solidFill>
                <a:schemeClr val="tx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387551" y="5548767"/>
            <a:ext cx="7975648" cy="461665"/>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Für h ≈ 400 m und V = 250 Million </a:t>
            </a:r>
            <a:r>
              <a:rPr lang="de-DE" sz="2400" b="1" dirty="0" err="1" smtClean="0">
                <a:latin typeface="Times New Roman" panose="02020603050405020304" pitchFamily="18" charset="0"/>
                <a:cs typeface="Times New Roman" panose="02020603050405020304" pitchFamily="18" charset="0"/>
              </a:rPr>
              <a:t>m</a:t>
            </a:r>
            <a:r>
              <a:rPr lang="de-DE" sz="2400" b="1" baseline="30000" dirty="0" err="1" smtClean="0">
                <a:latin typeface="Times New Roman" panose="02020603050405020304" pitchFamily="18" charset="0"/>
                <a:cs typeface="Times New Roman" panose="02020603050405020304" pitchFamily="18" charset="0"/>
              </a:rPr>
              <a:t>3</a:t>
            </a:r>
            <a:r>
              <a:rPr lang="de-DE" sz="2400" b="1" dirty="0" smtClean="0">
                <a:latin typeface="Times New Roman" panose="02020603050405020304" pitchFamily="18" charset="0"/>
                <a:cs typeface="Times New Roman" panose="02020603050405020304" pitchFamily="18" charset="0"/>
              </a:rPr>
              <a:t> </a:t>
            </a:r>
            <a:r>
              <a:rPr lang="de-DE" sz="2400" b="1" dirty="0">
                <a:latin typeface="Times New Roman" panose="02020603050405020304" pitchFamily="18" charset="0"/>
                <a:cs typeface="Times New Roman" panose="02020603050405020304" pitchFamily="18" charset="0"/>
              </a:rPr>
              <a:t> </a:t>
            </a:r>
            <a:r>
              <a:rPr lang="de-DE" sz="2400" b="1" dirty="0" smtClean="0">
                <a:latin typeface="Times New Roman" panose="02020603050405020304" pitchFamily="18" charset="0"/>
                <a:cs typeface="Times New Roman" panose="02020603050405020304" pitchFamily="18" charset="0"/>
              </a:rPr>
              <a:t>=&gt;  S = 250 [</a:t>
            </a:r>
            <a:r>
              <a:rPr lang="de-DE" sz="2400" b="1" dirty="0" err="1" smtClean="0">
                <a:latin typeface="Times New Roman" panose="02020603050405020304" pitchFamily="18" charset="0"/>
                <a:cs typeface="Times New Roman" panose="02020603050405020304" pitchFamily="18" charset="0"/>
              </a:rPr>
              <a:t>GWh</a:t>
            </a:r>
            <a:r>
              <a:rPr lang="de-DE" sz="2400" b="1" dirty="0" smtClean="0">
                <a:latin typeface="Times New Roman" panose="02020603050405020304" pitchFamily="18" charset="0"/>
                <a:cs typeface="Times New Roman" panose="02020603050405020304" pitchFamily="18" charset="0"/>
              </a:rPr>
              <a:t>]  </a:t>
            </a:r>
            <a:endParaRPr lang="de-DE" sz="2400"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176768" y="376087"/>
            <a:ext cx="9805176" cy="461665"/>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U-</a:t>
            </a:r>
            <a:r>
              <a:rPr lang="de-DE" sz="2400" b="1" dirty="0" err="1" smtClean="0">
                <a:latin typeface="Times New Roman" panose="02020603050405020304" pitchFamily="18" charset="0"/>
                <a:cs typeface="Times New Roman" panose="02020603050405020304" pitchFamily="18" charset="0"/>
              </a:rPr>
              <a:t>PSW</a:t>
            </a:r>
            <a:r>
              <a:rPr lang="de-DE" sz="2400" b="1" dirty="0" smtClean="0">
                <a:latin typeface="Times New Roman" panose="02020603050405020304" pitchFamily="18" charset="0"/>
                <a:cs typeface="Times New Roman" panose="02020603050405020304" pitchFamily="18" charset="0"/>
              </a:rPr>
              <a:t> Konzept mit getrenntem Oberbecken (z.B. </a:t>
            </a:r>
            <a:r>
              <a:rPr lang="de-DE" sz="2400" b="1" dirty="0" err="1" smtClean="0">
                <a:latin typeface="Times New Roman" panose="02020603050405020304" pitchFamily="18" charset="0"/>
                <a:cs typeface="Times New Roman" panose="02020603050405020304" pitchFamily="18" charset="0"/>
              </a:rPr>
              <a:t>Manheimer</a:t>
            </a:r>
            <a:r>
              <a:rPr lang="de-DE" sz="2400" b="1" dirty="0" smtClean="0">
                <a:latin typeface="Times New Roman" panose="02020603050405020304" pitchFamily="18" charset="0"/>
                <a:cs typeface="Times New Roman" panose="02020603050405020304" pitchFamily="18" charset="0"/>
              </a:rPr>
              <a:t> Bucht) </a:t>
            </a:r>
            <a:endParaRPr lang="de-DE" b="1" i="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2387551" y="6150776"/>
            <a:ext cx="7975648" cy="461665"/>
          </a:xfrm>
          <a:prstGeom prst="rect">
            <a:avLst/>
          </a:prstGeom>
          <a:solidFill>
            <a:schemeClr val="bg1"/>
          </a:solidFill>
        </p:spPr>
        <p:txBody>
          <a:bodyPr wrap="square" rtlCol="0">
            <a:spAutoFit/>
          </a:bodyPr>
          <a:lstStyle/>
          <a:p>
            <a:pPr algn="ctr"/>
            <a:r>
              <a:rPr lang="de-DE" sz="2400" b="1" dirty="0" smtClean="0">
                <a:solidFill>
                  <a:srgbClr val="FF0000"/>
                </a:solidFill>
                <a:latin typeface="Times New Roman" panose="02020603050405020304" pitchFamily="18" charset="0"/>
                <a:cs typeface="Times New Roman" panose="02020603050405020304" pitchFamily="18" charset="0"/>
              </a:rPr>
              <a:t>Reicht aus, um ganz NRW ca. 16 h mit Strom zu versorgen.</a:t>
            </a:r>
            <a:endParaRPr lang="de-DE"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9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8" grpId="0" animBg="1"/>
      <p:bldP spid="39" grpId="0" animBg="1"/>
      <p:bldP spid="22" grpId="0" animBg="1"/>
      <p:bldP spid="24"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60522" y="1163759"/>
            <a:ext cx="3363686" cy="923330"/>
          </a:xfrm>
          <a:prstGeom prst="rect">
            <a:avLst/>
          </a:prstGeom>
        </p:spPr>
        <p:txBody>
          <a:bodyPr wrap="square">
            <a:spAutoFit/>
          </a:bodyPr>
          <a:lstStyle/>
          <a:p>
            <a:r>
              <a:rPr lang="de-DE" b="1" dirty="0">
                <a:solidFill>
                  <a:schemeClr val="bg1"/>
                </a:solidFill>
              </a:rPr>
              <a:t>Prof. A. Garg und</a:t>
            </a:r>
          </a:p>
          <a:p>
            <a:r>
              <a:rPr lang="de-DE" b="1" dirty="0">
                <a:solidFill>
                  <a:schemeClr val="bg1"/>
                </a:solidFill>
              </a:rPr>
              <a:t>Dr. T. Bender</a:t>
            </a:r>
          </a:p>
          <a:p>
            <a:r>
              <a:rPr lang="de-DE" b="1" dirty="0">
                <a:solidFill>
                  <a:schemeClr val="bg1"/>
                </a:solidFill>
              </a:rPr>
              <a:t>Univ. of Applied </a:t>
            </a:r>
            <a:r>
              <a:rPr lang="de-DE" b="1" dirty="0" err="1">
                <a:solidFill>
                  <a:schemeClr val="bg1"/>
                </a:solidFill>
              </a:rPr>
              <a:t>Sciences</a:t>
            </a:r>
            <a:r>
              <a:rPr lang="de-DE" b="1" dirty="0">
                <a:solidFill>
                  <a:schemeClr val="bg1"/>
                </a:solidFill>
              </a:rPr>
              <a:t>-Mainz</a:t>
            </a:r>
            <a:endParaRPr lang="en-US" b="1" dirty="0">
              <a:solidFill>
                <a:schemeClr val="bg1"/>
              </a:solidFill>
            </a:endParaRPr>
          </a:p>
        </p:txBody>
      </p:sp>
      <p:sp>
        <p:nvSpPr>
          <p:cNvPr id="9" name="TextBox 8"/>
          <p:cNvSpPr txBox="1"/>
          <p:nvPr/>
        </p:nvSpPr>
        <p:spPr>
          <a:xfrm>
            <a:off x="-606741" y="160390"/>
            <a:ext cx="12798742" cy="830997"/>
          </a:xfrm>
          <a:prstGeom prst="rect">
            <a:avLst/>
          </a:prstGeom>
          <a:noFill/>
        </p:spPr>
        <p:txBody>
          <a:bodyPr wrap="square" rtlCol="0">
            <a:spAutoFit/>
          </a:bodyPr>
          <a:lstStyle/>
          <a:p>
            <a:pPr algn="ctr"/>
            <a:r>
              <a:rPr lang="de-DE" sz="2400" b="1" dirty="0">
                <a:solidFill>
                  <a:schemeClr val="bg1"/>
                </a:solidFill>
                <a:latin typeface="Times New Roman" panose="02020603050405020304" pitchFamily="18" charset="0"/>
                <a:cs typeface="Times New Roman" panose="02020603050405020304" pitchFamily="18" charset="0"/>
              </a:rPr>
              <a:t>Mögliche </a:t>
            </a:r>
            <a:r>
              <a:rPr lang="de-DE" sz="2400" b="1" dirty="0" smtClean="0">
                <a:solidFill>
                  <a:schemeClr val="bg1"/>
                </a:solidFill>
                <a:latin typeface="Times New Roman" panose="02020603050405020304" pitchFamily="18" charset="0"/>
                <a:cs typeface="Times New Roman" panose="02020603050405020304" pitchFamily="18" charset="0"/>
              </a:rPr>
              <a:t>Kavernenstruktur =&gt; Glocken- oder Röhrenform</a:t>
            </a:r>
          </a:p>
          <a:p>
            <a:pPr algn="ctr"/>
            <a:r>
              <a:rPr lang="de-DE" sz="2400" b="1" dirty="0" smtClean="0">
                <a:solidFill>
                  <a:schemeClr val="bg1"/>
                </a:solidFill>
                <a:latin typeface="Times New Roman" panose="02020603050405020304" pitchFamily="18" charset="0"/>
                <a:cs typeface="Times New Roman" panose="02020603050405020304" pitchFamily="18" charset="0"/>
              </a:rPr>
              <a:t>Größe ist ähnlich wie AKW Kühltürme</a:t>
            </a:r>
            <a:endParaRPr lang="de-DE" sz="2400" b="1" dirty="0">
              <a:solidFill>
                <a:schemeClr val="bg1"/>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473997" y="1472786"/>
            <a:ext cx="4911490" cy="4321434"/>
            <a:chOff x="1219200" y="983989"/>
            <a:chExt cx="4911490" cy="4321434"/>
          </a:xfrm>
        </p:grpSpPr>
        <p:pic>
          <p:nvPicPr>
            <p:cNvPr id="4" name="Grafik 1" desc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983989"/>
              <a:ext cx="3941626" cy="432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945959" y="3244334"/>
              <a:ext cx="184731" cy="369332"/>
            </a:xfrm>
            <a:prstGeom prst="rect">
              <a:avLst/>
            </a:prstGeom>
          </p:spPr>
          <p:txBody>
            <a:bodyPr wrap="none">
              <a:spAutoFit/>
            </a:bodyPr>
            <a:lstStyle/>
            <a:p>
              <a:endParaRPr lang="en-US" dirty="0"/>
            </a:p>
          </p:txBody>
        </p:sp>
        <p:pic>
          <p:nvPicPr>
            <p:cNvPr id="10" name="Grafik 1" descr="image00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694" t="23879" r="33706" b="27317"/>
            <a:stretch/>
          </p:blipFill>
          <p:spPr bwMode="auto">
            <a:xfrm>
              <a:off x="2961413" y="1319980"/>
              <a:ext cx="457200" cy="300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 descr="image00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46" t="77070" r="59023" b="13715"/>
            <a:stretch/>
          </p:blipFill>
          <p:spPr bwMode="auto">
            <a:xfrm>
              <a:off x="2865049" y="4321276"/>
              <a:ext cx="781665" cy="4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 descr="image00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922" t="8749" r="54982" b="88642"/>
            <a:stretch/>
          </p:blipFill>
          <p:spPr bwMode="auto">
            <a:xfrm rot="1039876">
              <a:off x="2900019" y="1291339"/>
              <a:ext cx="516193" cy="11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5511987" y="2497382"/>
            <a:ext cx="6457100" cy="2246769"/>
          </a:xfrm>
          <a:prstGeom prst="rect">
            <a:avLst/>
          </a:prstGeom>
          <a:noFill/>
        </p:spPr>
        <p:txBody>
          <a:bodyPr wrap="square" rtlCol="0">
            <a:spAutoFit/>
          </a:bodyPr>
          <a:lstStyle/>
          <a:p>
            <a:pPr algn="ctr"/>
            <a:r>
              <a:rPr lang="de-DE" sz="2000" b="1" dirty="0" smtClean="0">
                <a:solidFill>
                  <a:schemeClr val="bg1"/>
                </a:solidFill>
                <a:latin typeface="Times New Roman" panose="02020603050405020304" pitchFamily="18" charset="0"/>
                <a:cs typeface="Times New Roman" panose="02020603050405020304" pitchFamily="18" charset="0"/>
              </a:rPr>
              <a:t>Bei 40 bar Druckunterschied:</a:t>
            </a:r>
          </a:p>
          <a:p>
            <a:pPr algn="ctr"/>
            <a:r>
              <a:rPr lang="de-DE" sz="2000" b="1" dirty="0" smtClean="0">
                <a:solidFill>
                  <a:schemeClr val="bg1"/>
                </a:solidFill>
                <a:latin typeface="Times New Roman" panose="02020603050405020304" pitchFamily="18" charset="0"/>
                <a:cs typeface="Times New Roman" panose="02020603050405020304" pitchFamily="18" charset="0"/>
              </a:rPr>
              <a:t>=&gt;</a:t>
            </a:r>
          </a:p>
          <a:p>
            <a:pPr algn="ctr"/>
            <a:r>
              <a:rPr lang="de-DE" sz="2000" b="1" dirty="0" smtClean="0">
                <a:solidFill>
                  <a:schemeClr val="bg1"/>
                </a:solidFill>
                <a:latin typeface="Times New Roman" panose="02020603050405020304" pitchFamily="18" charset="0"/>
                <a:cs typeface="Times New Roman" panose="02020603050405020304" pitchFamily="18" charset="0"/>
              </a:rPr>
              <a:t>Wandstärken ca. 4 - 5 m</a:t>
            </a:r>
          </a:p>
          <a:p>
            <a:pPr algn="ctr"/>
            <a:endParaRPr lang="de-DE" sz="2000" b="1" dirty="0">
              <a:solidFill>
                <a:schemeClr val="bg1"/>
              </a:solidFill>
              <a:latin typeface="Times New Roman" panose="02020603050405020304" pitchFamily="18" charset="0"/>
              <a:cs typeface="Times New Roman" panose="02020603050405020304" pitchFamily="18" charset="0"/>
            </a:endParaRPr>
          </a:p>
          <a:p>
            <a:pPr algn="ctr"/>
            <a:r>
              <a:rPr lang="de-DE" sz="2000" b="1" dirty="0" smtClean="0">
                <a:solidFill>
                  <a:schemeClr val="bg1"/>
                </a:solidFill>
                <a:latin typeface="Times New Roman" panose="02020603050405020304" pitchFamily="18" charset="0"/>
                <a:cs typeface="Times New Roman" panose="02020603050405020304" pitchFamily="18" charset="0"/>
              </a:rPr>
              <a:t>Betonmenge pro Turm =&gt; &lt; 300.000 </a:t>
            </a:r>
            <a:r>
              <a:rPr lang="de-DE" sz="2000" b="1" dirty="0" err="1" smtClean="0">
                <a:solidFill>
                  <a:schemeClr val="bg1"/>
                </a:solidFill>
                <a:latin typeface="Times New Roman" panose="02020603050405020304" pitchFamily="18" charset="0"/>
                <a:cs typeface="Times New Roman" panose="02020603050405020304" pitchFamily="18" charset="0"/>
              </a:rPr>
              <a:t>m</a:t>
            </a:r>
            <a:r>
              <a:rPr lang="de-DE" sz="2000" b="1" baseline="30000" dirty="0" err="1" smtClean="0">
                <a:solidFill>
                  <a:schemeClr val="bg1"/>
                </a:solidFill>
                <a:latin typeface="Times New Roman" panose="02020603050405020304" pitchFamily="18" charset="0"/>
                <a:cs typeface="Times New Roman" panose="02020603050405020304" pitchFamily="18" charset="0"/>
              </a:rPr>
              <a:t>3</a:t>
            </a:r>
            <a:endParaRPr lang="de-DE" sz="2000" b="1" baseline="30000" dirty="0">
              <a:solidFill>
                <a:schemeClr val="bg1"/>
              </a:solidFill>
              <a:latin typeface="Times New Roman" panose="02020603050405020304" pitchFamily="18" charset="0"/>
              <a:cs typeface="Times New Roman" panose="02020603050405020304" pitchFamily="18" charset="0"/>
            </a:endParaRPr>
          </a:p>
          <a:p>
            <a:pPr algn="ctr"/>
            <a:endParaRPr lang="de-DE" sz="2000" b="1" dirty="0" smtClean="0">
              <a:solidFill>
                <a:schemeClr val="bg1"/>
              </a:solidFill>
              <a:latin typeface="Times New Roman" panose="02020603050405020304" pitchFamily="18" charset="0"/>
              <a:cs typeface="Times New Roman" panose="02020603050405020304" pitchFamily="18" charset="0"/>
            </a:endParaRPr>
          </a:p>
          <a:p>
            <a:pPr algn="ctr"/>
            <a:r>
              <a:rPr lang="de-DE" sz="2000" b="1" dirty="0" smtClean="0">
                <a:solidFill>
                  <a:schemeClr val="bg1"/>
                </a:solidFill>
                <a:latin typeface="Times New Roman" panose="02020603050405020304" pitchFamily="18" charset="0"/>
                <a:cs typeface="Times New Roman" panose="02020603050405020304" pitchFamily="18" charset="0"/>
              </a:rPr>
              <a:t>Kosten (300 Euro/</a:t>
            </a:r>
            <a:r>
              <a:rPr lang="de-DE" sz="2000" b="1" dirty="0" err="1" smtClean="0">
                <a:solidFill>
                  <a:schemeClr val="bg1"/>
                </a:solidFill>
                <a:latin typeface="Times New Roman" panose="02020603050405020304" pitchFamily="18" charset="0"/>
                <a:cs typeface="Times New Roman" panose="02020603050405020304" pitchFamily="18" charset="0"/>
              </a:rPr>
              <a:t>m</a:t>
            </a:r>
            <a:r>
              <a:rPr lang="de-DE" sz="2000" b="1" baseline="30000" dirty="0" err="1" smtClean="0">
                <a:solidFill>
                  <a:schemeClr val="bg1"/>
                </a:solidFill>
                <a:latin typeface="Times New Roman" panose="02020603050405020304" pitchFamily="18" charset="0"/>
                <a:cs typeface="Times New Roman" panose="02020603050405020304" pitchFamily="18" charset="0"/>
              </a:rPr>
              <a:t>3</a:t>
            </a:r>
            <a:r>
              <a:rPr lang="de-DE" sz="2000" b="1" dirty="0" smtClean="0">
                <a:solidFill>
                  <a:schemeClr val="bg1"/>
                </a:solidFill>
                <a:latin typeface="Times New Roman" panose="02020603050405020304" pitchFamily="18" charset="0"/>
                <a:cs typeface="Times New Roman" panose="02020603050405020304" pitchFamily="18" charset="0"/>
              </a:rPr>
              <a:t>) pro Turm ca. 90 Millionen Euro</a:t>
            </a:r>
            <a:endParaRPr lang="de-DE" sz="2000" b="1"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415623" y="4938102"/>
            <a:ext cx="6457100" cy="707886"/>
          </a:xfrm>
          <a:prstGeom prst="rect">
            <a:avLst/>
          </a:prstGeom>
          <a:noFill/>
        </p:spPr>
        <p:txBody>
          <a:bodyPr wrap="square" rtlCol="0">
            <a:spAutoFit/>
          </a:bodyPr>
          <a:lstStyle/>
          <a:p>
            <a:pPr algn="ctr"/>
            <a:r>
              <a:rPr lang="de-DE" sz="2000" b="1" dirty="0" smtClean="0">
                <a:solidFill>
                  <a:schemeClr val="bg1"/>
                </a:solidFill>
                <a:latin typeface="Times New Roman" panose="02020603050405020304" pitchFamily="18" charset="0"/>
                <a:cs typeface="Times New Roman" panose="02020603050405020304" pitchFamily="18" charset="0"/>
              </a:rPr>
              <a:t>Energie-Ausspeicher-Kapazität pro Turm: 940 MWh</a:t>
            </a:r>
          </a:p>
          <a:p>
            <a:pPr algn="ctr"/>
            <a:endParaRPr lang="de-DE"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774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038"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06741" y="160390"/>
            <a:ext cx="12798742" cy="830997"/>
          </a:xfrm>
          <a:prstGeom prst="rect">
            <a:avLst/>
          </a:prstGeom>
          <a:noFill/>
        </p:spPr>
        <p:txBody>
          <a:bodyPr wrap="square" rtlCol="0">
            <a:spAutoFit/>
          </a:bodyPr>
          <a:lstStyle/>
          <a:p>
            <a:pPr algn="ctr"/>
            <a:r>
              <a:rPr lang="de-DE" sz="2400" b="1" dirty="0">
                <a:solidFill>
                  <a:schemeClr val="bg1"/>
                </a:solidFill>
                <a:latin typeface="Times New Roman" panose="02020603050405020304" pitchFamily="18" charset="0"/>
                <a:cs typeface="Times New Roman" panose="02020603050405020304" pitchFamily="18" charset="0"/>
              </a:rPr>
              <a:t>Mögliche Kavernenstruktur =&gt; Glocken- oder Röhrenform</a:t>
            </a:r>
          </a:p>
          <a:p>
            <a:pPr algn="ctr"/>
            <a:r>
              <a:rPr lang="de-DE" sz="2400" b="1" dirty="0">
                <a:solidFill>
                  <a:schemeClr val="bg1"/>
                </a:solidFill>
                <a:latin typeface="Times New Roman" panose="02020603050405020304" pitchFamily="18" charset="0"/>
                <a:cs typeface="Times New Roman" panose="02020603050405020304" pitchFamily="18" charset="0"/>
              </a:rPr>
              <a:t>Größe ist ähnlich wie AKW Containment </a:t>
            </a:r>
          </a:p>
        </p:txBody>
      </p:sp>
      <p:sp>
        <p:nvSpPr>
          <p:cNvPr id="3" name="Textfeld 2">
            <a:extLst>
              <a:ext uri="{FF2B5EF4-FFF2-40B4-BE49-F238E27FC236}">
                <a16:creationId xmlns="" xmlns:a16="http://schemas.microsoft.com/office/drawing/2014/main" id="{3DCC1D35-6727-4DD7-9217-26D905D88592}"/>
              </a:ext>
            </a:extLst>
          </p:cNvPr>
          <p:cNvSpPr txBox="1"/>
          <p:nvPr/>
        </p:nvSpPr>
        <p:spPr>
          <a:xfrm>
            <a:off x="7298314" y="1386492"/>
            <a:ext cx="3739935" cy="338554"/>
          </a:xfrm>
          <a:prstGeom prst="rect">
            <a:avLst/>
          </a:prstGeom>
          <a:solidFill>
            <a:schemeClr val="bg1">
              <a:lumMod val="95000"/>
            </a:schemeClr>
          </a:solidFill>
        </p:spPr>
        <p:txBody>
          <a:bodyPr wrap="none" rtlCol="0">
            <a:spAutoFit/>
          </a:bodyPr>
          <a:lstStyle/>
          <a:p>
            <a:r>
              <a:rPr lang="de-DE" sz="1600" b="1" dirty="0"/>
              <a:t>AKW Containment ca. 60 m Durchmesser </a:t>
            </a:r>
          </a:p>
        </p:txBody>
      </p:sp>
      <p:sp>
        <p:nvSpPr>
          <p:cNvPr id="15" name="Textfeld 14">
            <a:extLst>
              <a:ext uri="{FF2B5EF4-FFF2-40B4-BE49-F238E27FC236}">
                <a16:creationId xmlns="" xmlns:a16="http://schemas.microsoft.com/office/drawing/2014/main" id="{ACC04A51-1630-4B0C-AE61-A7A3E73BE2AC}"/>
              </a:ext>
            </a:extLst>
          </p:cNvPr>
          <p:cNvSpPr txBox="1"/>
          <p:nvPr/>
        </p:nvSpPr>
        <p:spPr>
          <a:xfrm rot="16200000">
            <a:off x="5917039" y="3186552"/>
            <a:ext cx="1386918" cy="369332"/>
          </a:xfrm>
          <a:prstGeom prst="rect">
            <a:avLst/>
          </a:prstGeom>
          <a:solidFill>
            <a:schemeClr val="bg1">
              <a:lumMod val="95000"/>
            </a:schemeClr>
          </a:solidFill>
        </p:spPr>
        <p:txBody>
          <a:bodyPr wrap="none" rtlCol="0">
            <a:spAutoFit/>
          </a:bodyPr>
          <a:lstStyle/>
          <a:p>
            <a:r>
              <a:rPr lang="de-DE" b="1" dirty="0"/>
              <a:t>50 bis 120 m</a:t>
            </a:r>
          </a:p>
        </p:txBody>
      </p:sp>
      <p:pic>
        <p:nvPicPr>
          <p:cNvPr id="18" name="Grafik 17">
            <a:extLst>
              <a:ext uri="{FF2B5EF4-FFF2-40B4-BE49-F238E27FC236}">
                <a16:creationId xmlns="" xmlns:a16="http://schemas.microsoft.com/office/drawing/2014/main" id="{612A7A2A-37ED-45B2-BE10-61DCE2558AA9}"/>
              </a:ext>
            </a:extLst>
          </p:cNvPr>
          <p:cNvPicPr>
            <a:picLocks noChangeAspect="1"/>
          </p:cNvPicPr>
          <p:nvPr/>
        </p:nvPicPr>
        <p:blipFill>
          <a:blip r:embed="rId3"/>
          <a:stretch>
            <a:fillRect/>
          </a:stretch>
        </p:blipFill>
        <p:spPr>
          <a:xfrm>
            <a:off x="6976945" y="1908963"/>
            <a:ext cx="4246372" cy="3441079"/>
          </a:xfrm>
          <a:prstGeom prst="rect">
            <a:avLst/>
          </a:prstGeom>
        </p:spPr>
      </p:pic>
      <p:grpSp>
        <p:nvGrpSpPr>
          <p:cNvPr id="19" name="Group 7">
            <a:extLst>
              <a:ext uri="{FF2B5EF4-FFF2-40B4-BE49-F238E27FC236}">
                <a16:creationId xmlns="" xmlns:a16="http://schemas.microsoft.com/office/drawing/2014/main" id="{227416E2-EE41-4B14-A413-5C738FFE3F1F}"/>
              </a:ext>
            </a:extLst>
          </p:cNvPr>
          <p:cNvGrpSpPr/>
          <p:nvPr/>
        </p:nvGrpSpPr>
        <p:grpSpPr>
          <a:xfrm>
            <a:off x="803282" y="1870755"/>
            <a:ext cx="5926381" cy="4714529"/>
            <a:chOff x="1219200" y="983989"/>
            <a:chExt cx="4911490" cy="4321434"/>
          </a:xfrm>
        </p:grpSpPr>
        <p:pic>
          <p:nvPicPr>
            <p:cNvPr id="20" name="Grafik 1" descr="image002">
              <a:extLst>
                <a:ext uri="{FF2B5EF4-FFF2-40B4-BE49-F238E27FC236}">
                  <a16:creationId xmlns="" xmlns:a16="http://schemas.microsoft.com/office/drawing/2014/main" id="{DF7C93C7-904E-40CF-9E23-A88841BF86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983989"/>
              <a:ext cx="3941626" cy="432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6">
              <a:extLst>
                <a:ext uri="{FF2B5EF4-FFF2-40B4-BE49-F238E27FC236}">
                  <a16:creationId xmlns="" xmlns:a16="http://schemas.microsoft.com/office/drawing/2014/main" id="{AD93977C-C0F9-4DD0-A522-86A69180FA59}"/>
                </a:ext>
              </a:extLst>
            </p:cNvPr>
            <p:cNvSpPr/>
            <p:nvPr/>
          </p:nvSpPr>
          <p:spPr>
            <a:xfrm>
              <a:off x="5945959" y="3244334"/>
              <a:ext cx="184731" cy="369332"/>
            </a:xfrm>
            <a:prstGeom prst="rect">
              <a:avLst/>
            </a:prstGeom>
          </p:spPr>
          <p:txBody>
            <a:bodyPr wrap="none">
              <a:spAutoFit/>
            </a:bodyPr>
            <a:lstStyle/>
            <a:p>
              <a:endParaRPr lang="en-US" dirty="0"/>
            </a:p>
          </p:txBody>
        </p:sp>
        <p:pic>
          <p:nvPicPr>
            <p:cNvPr id="22" name="Grafik 1" descr="image002">
              <a:extLst>
                <a:ext uri="{FF2B5EF4-FFF2-40B4-BE49-F238E27FC236}">
                  <a16:creationId xmlns="" xmlns:a16="http://schemas.microsoft.com/office/drawing/2014/main" id="{446BD1E5-DDF8-4320-9DB4-352A6D7DA46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694" t="23879" r="33706" b="27317"/>
            <a:stretch/>
          </p:blipFill>
          <p:spPr bwMode="auto">
            <a:xfrm>
              <a:off x="2961413" y="1319980"/>
              <a:ext cx="457200" cy="300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1" descr="image002">
              <a:extLst>
                <a:ext uri="{FF2B5EF4-FFF2-40B4-BE49-F238E27FC236}">
                  <a16:creationId xmlns="" xmlns:a16="http://schemas.microsoft.com/office/drawing/2014/main" id="{9902EF80-E866-43AD-A976-31AFFAA4FB3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146" t="77070" r="59023" b="13715"/>
            <a:stretch/>
          </p:blipFill>
          <p:spPr bwMode="auto">
            <a:xfrm>
              <a:off x="2865049" y="4321276"/>
              <a:ext cx="781665" cy="4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fik 1" descr="image002">
              <a:extLst>
                <a:ext uri="{FF2B5EF4-FFF2-40B4-BE49-F238E27FC236}">
                  <a16:creationId xmlns="" xmlns:a16="http://schemas.microsoft.com/office/drawing/2014/main" id="{1A533F49-F2FB-43AA-B157-76068F5C143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922" t="8749" r="54982" b="88642"/>
            <a:stretch/>
          </p:blipFill>
          <p:spPr bwMode="auto">
            <a:xfrm rot="1039876">
              <a:off x="2900019" y="1291339"/>
              <a:ext cx="516193" cy="11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feld 24">
            <a:extLst>
              <a:ext uri="{FF2B5EF4-FFF2-40B4-BE49-F238E27FC236}">
                <a16:creationId xmlns="" xmlns:a16="http://schemas.microsoft.com/office/drawing/2014/main" id="{4C79B0C9-DCCD-4640-BF7C-5AB2A125EC61}"/>
              </a:ext>
            </a:extLst>
          </p:cNvPr>
          <p:cNvSpPr txBox="1"/>
          <p:nvPr/>
        </p:nvSpPr>
        <p:spPr>
          <a:xfrm>
            <a:off x="1809838" y="1163810"/>
            <a:ext cx="2742995" cy="646331"/>
          </a:xfrm>
          <a:prstGeom prst="rect">
            <a:avLst/>
          </a:prstGeom>
          <a:solidFill>
            <a:schemeClr val="bg1">
              <a:lumMod val="95000"/>
            </a:schemeClr>
          </a:solidFill>
        </p:spPr>
        <p:txBody>
          <a:bodyPr wrap="none" rtlCol="0">
            <a:spAutoFit/>
          </a:bodyPr>
          <a:lstStyle/>
          <a:p>
            <a:pPr algn="ctr"/>
            <a:r>
              <a:rPr lang="de-DE" b="1" dirty="0"/>
              <a:t>PSKW-Kaverne </a:t>
            </a:r>
            <a:br>
              <a:rPr lang="de-DE" b="1" dirty="0"/>
            </a:br>
            <a:r>
              <a:rPr lang="de-DE" b="1" dirty="0"/>
              <a:t>60 bis 100 m Durchmesser </a:t>
            </a:r>
          </a:p>
        </p:txBody>
      </p:sp>
    </p:spTree>
    <p:extLst>
      <p:ext uri="{BB962C8B-B14F-4D97-AF65-F5344CB8AC3E}">
        <p14:creationId xmlns:p14="http://schemas.microsoft.com/office/powerpoint/2010/main" val="2108332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519" y="0"/>
            <a:ext cx="1248585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Grafik 3"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l="1253" t="776" r="1097" b="1293"/>
          <a:stretch/>
        </p:blipFill>
        <p:spPr bwMode="auto">
          <a:xfrm>
            <a:off x="238897" y="172995"/>
            <a:ext cx="11541211" cy="651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775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6742" y="-137492"/>
            <a:ext cx="12881610" cy="7128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l="8222" t="4746" r="3734" b="23127"/>
          <a:stretch/>
        </p:blipFill>
        <p:spPr>
          <a:xfrm>
            <a:off x="180159" y="1188719"/>
            <a:ext cx="11831682" cy="5669281"/>
          </a:xfrm>
          <a:prstGeom prst="rect">
            <a:avLst/>
          </a:prstGeom>
        </p:spPr>
      </p:pic>
      <p:sp>
        <p:nvSpPr>
          <p:cNvPr id="8" name="TextBox 1">
            <a:extLst>
              <a:ext uri="{FF2B5EF4-FFF2-40B4-BE49-F238E27FC236}">
                <a16:creationId xmlns:a16="http://schemas.microsoft.com/office/drawing/2014/main" xmlns="" id="{EA56951D-093F-4127-A1E5-30B0304BAE6E}"/>
              </a:ext>
            </a:extLst>
          </p:cNvPr>
          <p:cNvSpPr txBox="1"/>
          <p:nvPr/>
        </p:nvSpPr>
        <p:spPr>
          <a:xfrm>
            <a:off x="1365596" y="56873"/>
            <a:ext cx="8936934" cy="461665"/>
          </a:xfrm>
          <a:prstGeom prst="rect">
            <a:avLst/>
          </a:prstGeom>
          <a:solidFill>
            <a:schemeClr val="bg1"/>
          </a:solidFill>
        </p:spPr>
        <p:txBody>
          <a:bodyPr wrap="none" rtlCol="0">
            <a:spAutoFit/>
          </a:bodyPr>
          <a:lstStyle/>
          <a:p>
            <a:pPr algn="ctr"/>
            <a:r>
              <a:rPr lang="de-DE" sz="2400" dirty="0"/>
              <a:t>  </a:t>
            </a:r>
            <a:r>
              <a:rPr lang="de-DE" sz="2400" b="1" dirty="0">
                <a:latin typeface="Times New Roman" panose="02020603050405020304" pitchFamily="18" charset="0"/>
                <a:cs typeface="Times New Roman" panose="02020603050405020304" pitchFamily="18" charset="0"/>
              </a:rPr>
              <a:t>Integration des </a:t>
            </a:r>
            <a:r>
              <a:rPr lang="de-DE" sz="2400" b="1" dirty="0" smtClean="0">
                <a:latin typeface="Times New Roman" panose="02020603050405020304" pitchFamily="18" charset="0"/>
                <a:cs typeface="Times New Roman" panose="02020603050405020304" pitchFamily="18" charset="0"/>
              </a:rPr>
              <a:t>U-</a:t>
            </a:r>
            <a:r>
              <a:rPr lang="de-DE" sz="2400" b="1" dirty="0" err="1" smtClean="0">
                <a:latin typeface="Times New Roman" panose="02020603050405020304" pitchFamily="18" charset="0"/>
                <a:cs typeface="Times New Roman" panose="02020603050405020304" pitchFamily="18" charset="0"/>
              </a:rPr>
              <a:t>PSW</a:t>
            </a:r>
            <a:r>
              <a:rPr lang="de-DE" sz="2400" b="1" dirty="0" smtClean="0">
                <a:latin typeface="Times New Roman" panose="02020603050405020304" pitchFamily="18" charset="0"/>
                <a:cs typeface="Times New Roman" panose="02020603050405020304" pitchFamily="18" charset="0"/>
              </a:rPr>
              <a:t> </a:t>
            </a:r>
            <a:r>
              <a:rPr lang="de-DE" sz="2400" b="1" dirty="0">
                <a:latin typeface="Times New Roman" panose="02020603050405020304" pitchFamily="18" charset="0"/>
                <a:cs typeface="Times New Roman" panose="02020603050405020304" pitchFamily="18" charset="0"/>
              </a:rPr>
              <a:t>in dem rekultivierten Tagebau Hambach</a:t>
            </a:r>
          </a:p>
        </p:txBody>
      </p:sp>
      <p:sp>
        <p:nvSpPr>
          <p:cNvPr id="86" name="TextBox 1">
            <a:extLst>
              <a:ext uri="{FF2B5EF4-FFF2-40B4-BE49-F238E27FC236}">
                <a16:creationId xmlns:a16="http://schemas.microsoft.com/office/drawing/2014/main" xmlns="" id="{EA56951D-093F-4127-A1E5-30B0304BAE6E}"/>
              </a:ext>
            </a:extLst>
          </p:cNvPr>
          <p:cNvSpPr txBox="1"/>
          <p:nvPr/>
        </p:nvSpPr>
        <p:spPr>
          <a:xfrm>
            <a:off x="2765348" y="606524"/>
            <a:ext cx="6137449" cy="461665"/>
          </a:xfrm>
          <a:prstGeom prst="rect">
            <a:avLst/>
          </a:prstGeom>
          <a:solidFill>
            <a:schemeClr val="bg1"/>
          </a:solidFill>
        </p:spPr>
        <p:txBody>
          <a:bodyPr wrap="none" rtlCol="0">
            <a:spAutoFit/>
          </a:bodyPr>
          <a:lstStyle/>
          <a:p>
            <a:pPr algn="ctr"/>
            <a:r>
              <a:rPr lang="de-DE" sz="2400" dirty="0"/>
              <a:t>  </a:t>
            </a:r>
            <a:r>
              <a:rPr lang="de-DE" sz="2400" b="1" dirty="0">
                <a:latin typeface="Times New Roman" panose="02020603050405020304" pitchFamily="18" charset="0"/>
                <a:cs typeface="Times New Roman" panose="02020603050405020304" pitchFamily="18" charset="0"/>
              </a:rPr>
              <a:t>Errichtung eines abgetrennten Oberbeckens</a:t>
            </a:r>
          </a:p>
        </p:txBody>
      </p:sp>
      <p:sp>
        <p:nvSpPr>
          <p:cNvPr id="5" name="Freeform 4"/>
          <p:cNvSpPr/>
          <p:nvPr/>
        </p:nvSpPr>
        <p:spPr>
          <a:xfrm>
            <a:off x="9147329" y="4023359"/>
            <a:ext cx="1095555" cy="1032314"/>
          </a:xfrm>
          <a:custGeom>
            <a:avLst/>
            <a:gdLst>
              <a:gd name="connsiteX0" fmla="*/ 90734 w 2333734"/>
              <a:gd name="connsiteY0" fmla="*/ 128876 h 1592102"/>
              <a:gd name="connsiteX1" fmla="*/ 1510460 w 2333734"/>
              <a:gd name="connsiteY1" fmla="*/ 72729 h 1592102"/>
              <a:gd name="connsiteX2" fmla="*/ 1719008 w 2333734"/>
              <a:gd name="connsiteY2" fmla="*/ 539 h 1592102"/>
              <a:gd name="connsiteX3" fmla="*/ 2224334 w 2333734"/>
              <a:gd name="connsiteY3" fmla="*/ 64708 h 1592102"/>
              <a:gd name="connsiteX4" fmla="*/ 2224334 w 2333734"/>
              <a:gd name="connsiteY4" fmla="*/ 417634 h 1592102"/>
              <a:gd name="connsiteX5" fmla="*/ 2312566 w 2333734"/>
              <a:gd name="connsiteY5" fmla="*/ 858792 h 1592102"/>
              <a:gd name="connsiteX6" fmla="*/ 2328608 w 2333734"/>
              <a:gd name="connsiteY6" fmla="*/ 987129 h 1592102"/>
              <a:gd name="connsiteX7" fmla="*/ 2240376 w 2333734"/>
              <a:gd name="connsiteY7" fmla="*/ 1332034 h 1592102"/>
              <a:gd name="connsiteX8" fmla="*/ 1927555 w 2333734"/>
              <a:gd name="connsiteY8" fmla="*/ 1492455 h 1592102"/>
              <a:gd name="connsiteX9" fmla="*/ 1333997 w 2333734"/>
              <a:gd name="connsiteY9" fmla="*/ 1588708 h 1592102"/>
              <a:gd name="connsiteX10" fmla="*/ 724397 w 2333734"/>
              <a:gd name="connsiteY10" fmla="*/ 1372139 h 1592102"/>
              <a:gd name="connsiteX11" fmla="*/ 467724 w 2333734"/>
              <a:gd name="connsiteY11" fmla="*/ 1011192 h 1592102"/>
              <a:gd name="connsiteX12" fmla="*/ 427618 w 2333734"/>
              <a:gd name="connsiteY12" fmla="*/ 618160 h 1592102"/>
              <a:gd name="connsiteX13" fmla="*/ 170945 w 2333734"/>
              <a:gd name="connsiteY13" fmla="*/ 217108 h 1592102"/>
              <a:gd name="connsiteX14" fmla="*/ 90734 w 2333734"/>
              <a:gd name="connsiteY14" fmla="*/ 128876 h 159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33734" h="1592102">
                <a:moveTo>
                  <a:pt x="90734" y="128876"/>
                </a:moveTo>
                <a:cubicBezTo>
                  <a:pt x="313986" y="104813"/>
                  <a:pt x="1239081" y="94118"/>
                  <a:pt x="1510460" y="72729"/>
                </a:cubicBezTo>
                <a:cubicBezTo>
                  <a:pt x="1781839" y="51340"/>
                  <a:pt x="1600029" y="1876"/>
                  <a:pt x="1719008" y="539"/>
                </a:cubicBezTo>
                <a:cubicBezTo>
                  <a:pt x="1837987" y="-798"/>
                  <a:pt x="2140113" y="-4808"/>
                  <a:pt x="2224334" y="64708"/>
                </a:cubicBezTo>
                <a:cubicBezTo>
                  <a:pt x="2308555" y="134224"/>
                  <a:pt x="2209629" y="285287"/>
                  <a:pt x="2224334" y="417634"/>
                </a:cubicBezTo>
                <a:cubicBezTo>
                  <a:pt x="2239039" y="549981"/>
                  <a:pt x="2295187" y="763876"/>
                  <a:pt x="2312566" y="858792"/>
                </a:cubicBezTo>
                <a:cubicBezTo>
                  <a:pt x="2329945" y="953708"/>
                  <a:pt x="2340640" y="908255"/>
                  <a:pt x="2328608" y="987129"/>
                </a:cubicBezTo>
                <a:cubicBezTo>
                  <a:pt x="2316576" y="1066003"/>
                  <a:pt x="2307218" y="1247813"/>
                  <a:pt x="2240376" y="1332034"/>
                </a:cubicBezTo>
                <a:cubicBezTo>
                  <a:pt x="2173534" y="1416255"/>
                  <a:pt x="2078618" y="1449676"/>
                  <a:pt x="1927555" y="1492455"/>
                </a:cubicBezTo>
                <a:cubicBezTo>
                  <a:pt x="1776492" y="1535234"/>
                  <a:pt x="1534523" y="1608761"/>
                  <a:pt x="1333997" y="1588708"/>
                </a:cubicBezTo>
                <a:cubicBezTo>
                  <a:pt x="1133471" y="1568655"/>
                  <a:pt x="868776" y="1468392"/>
                  <a:pt x="724397" y="1372139"/>
                </a:cubicBezTo>
                <a:cubicBezTo>
                  <a:pt x="580018" y="1275886"/>
                  <a:pt x="517187" y="1136855"/>
                  <a:pt x="467724" y="1011192"/>
                </a:cubicBezTo>
                <a:cubicBezTo>
                  <a:pt x="418261" y="885529"/>
                  <a:pt x="477081" y="750507"/>
                  <a:pt x="427618" y="618160"/>
                </a:cubicBezTo>
                <a:cubicBezTo>
                  <a:pt x="378155" y="485813"/>
                  <a:pt x="221745" y="302666"/>
                  <a:pt x="170945" y="217108"/>
                </a:cubicBezTo>
                <a:cubicBezTo>
                  <a:pt x="120145" y="131550"/>
                  <a:pt x="-132518" y="152939"/>
                  <a:pt x="90734" y="128876"/>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6984488" y="4508429"/>
            <a:ext cx="2069432" cy="822710"/>
          </a:xfrm>
          <a:prstGeom prst="wedgeRoundRectCallout">
            <a:avLst>
              <a:gd name="adj1" fmla="val 82655"/>
              <a:gd name="adj2" fmla="val -525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Oberbecken </a:t>
            </a:r>
          </a:p>
          <a:p>
            <a:pPr algn="ctr"/>
            <a:r>
              <a:rPr lang="de-DE" b="1" dirty="0" smtClean="0"/>
              <a:t>des U-</a:t>
            </a:r>
            <a:r>
              <a:rPr lang="de-DE" b="1" dirty="0" err="1" smtClean="0"/>
              <a:t>PSW</a:t>
            </a:r>
            <a:r>
              <a:rPr lang="de-DE" b="1" dirty="0" smtClean="0"/>
              <a:t> in der </a:t>
            </a:r>
            <a:r>
              <a:rPr lang="de-DE" b="1" dirty="0" err="1" smtClean="0"/>
              <a:t>Manheimer</a:t>
            </a:r>
            <a:r>
              <a:rPr lang="de-DE" b="1" dirty="0" smtClean="0"/>
              <a:t> Bucht</a:t>
            </a:r>
            <a:endParaRPr lang="en-US" b="1" dirty="0"/>
          </a:p>
        </p:txBody>
      </p:sp>
    </p:spTree>
    <p:extLst>
      <p:ext uri="{BB962C8B-B14F-4D97-AF65-F5344CB8AC3E}">
        <p14:creationId xmlns:p14="http://schemas.microsoft.com/office/powerpoint/2010/main" val="707856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95399" y="228600"/>
            <a:ext cx="9334501" cy="6438900"/>
            <a:chOff x="1235439" y="0"/>
            <a:chExt cx="9721122" cy="6858000"/>
          </a:xfrm>
        </p:grpSpPr>
        <p:pic>
          <p:nvPicPr>
            <p:cNvPr id="8" name="Picture 7"/>
            <p:cNvPicPr>
              <a:picLocks noChangeAspect="1"/>
            </p:cNvPicPr>
            <p:nvPr/>
          </p:nvPicPr>
          <p:blipFill>
            <a:blip r:embed="rId2"/>
            <a:stretch>
              <a:fillRect/>
            </a:stretch>
          </p:blipFill>
          <p:spPr>
            <a:xfrm>
              <a:off x="1235439" y="0"/>
              <a:ext cx="9721122" cy="6858000"/>
            </a:xfrm>
            <a:prstGeom prst="rect">
              <a:avLst/>
            </a:prstGeom>
          </p:spPr>
        </p:pic>
        <p:sp>
          <p:nvSpPr>
            <p:cNvPr id="9" name="Freeform 8"/>
            <p:cNvSpPr/>
            <p:nvPr/>
          </p:nvSpPr>
          <p:spPr>
            <a:xfrm>
              <a:off x="2790977" y="958444"/>
              <a:ext cx="3537257" cy="4429070"/>
            </a:xfrm>
            <a:custGeom>
              <a:avLst/>
              <a:gdLst>
                <a:gd name="connsiteX0" fmla="*/ 1368791 w 3481609"/>
                <a:gd name="connsiteY0" fmla="*/ 198531 h 4429070"/>
                <a:gd name="connsiteX1" fmla="*/ 698231 w 3481609"/>
                <a:gd name="connsiteY1" fmla="*/ 61371 h 4429070"/>
                <a:gd name="connsiteX2" fmla="*/ 393431 w 3481609"/>
                <a:gd name="connsiteY2" fmla="*/ 91851 h 4429070"/>
                <a:gd name="connsiteX3" fmla="*/ 58151 w 3481609"/>
                <a:gd name="connsiteY3" fmla="*/ 274731 h 4429070"/>
                <a:gd name="connsiteX4" fmla="*/ 12431 w 3481609"/>
                <a:gd name="connsiteY4" fmla="*/ 716691 h 4429070"/>
                <a:gd name="connsiteX5" fmla="*/ 195311 w 3481609"/>
                <a:gd name="connsiteY5" fmla="*/ 1204371 h 4429070"/>
                <a:gd name="connsiteX6" fmla="*/ 301991 w 3481609"/>
                <a:gd name="connsiteY6" fmla="*/ 1768251 h 4429070"/>
                <a:gd name="connsiteX7" fmla="*/ 591551 w 3481609"/>
                <a:gd name="connsiteY7" fmla="*/ 2332131 h 4429070"/>
                <a:gd name="connsiteX8" fmla="*/ 1094471 w 3481609"/>
                <a:gd name="connsiteY8" fmla="*/ 2941731 h 4429070"/>
                <a:gd name="connsiteX9" fmla="*/ 1368791 w 3481609"/>
                <a:gd name="connsiteY9" fmla="*/ 3292251 h 4429070"/>
                <a:gd name="connsiteX10" fmla="*/ 1947911 w 3481609"/>
                <a:gd name="connsiteY10" fmla="*/ 3688491 h 4429070"/>
                <a:gd name="connsiteX11" fmla="*/ 2206991 w 3481609"/>
                <a:gd name="connsiteY11" fmla="*/ 3932331 h 4429070"/>
                <a:gd name="connsiteX12" fmla="*/ 2374631 w 3481609"/>
                <a:gd name="connsiteY12" fmla="*/ 4389531 h 4429070"/>
                <a:gd name="connsiteX13" fmla="*/ 2923271 w 3481609"/>
                <a:gd name="connsiteY13" fmla="*/ 4389531 h 4429070"/>
                <a:gd name="connsiteX14" fmla="*/ 3410951 w 3481609"/>
                <a:gd name="connsiteY14" fmla="*/ 4252371 h 4429070"/>
                <a:gd name="connsiteX15" fmla="*/ 3456671 w 3481609"/>
                <a:gd name="connsiteY15" fmla="*/ 3246531 h 4429070"/>
                <a:gd name="connsiteX16" fmla="*/ 3197591 w 3481609"/>
                <a:gd name="connsiteY16" fmla="*/ 2316891 h 4429070"/>
                <a:gd name="connsiteX17" fmla="*/ 2770871 w 3481609"/>
                <a:gd name="connsiteY17" fmla="*/ 1432971 h 4429070"/>
                <a:gd name="connsiteX18" fmla="*/ 2435591 w 3481609"/>
                <a:gd name="connsiteY18" fmla="*/ 610011 h 4429070"/>
                <a:gd name="connsiteX19" fmla="*/ 2222231 w 3481609"/>
                <a:gd name="connsiteY19" fmla="*/ 183291 h 4429070"/>
                <a:gd name="connsiteX20" fmla="*/ 2161271 w 3481609"/>
                <a:gd name="connsiteY20" fmla="*/ 122331 h 4429070"/>
                <a:gd name="connsiteX21" fmla="*/ 1902191 w 3481609"/>
                <a:gd name="connsiteY21" fmla="*/ 137571 h 4429070"/>
                <a:gd name="connsiteX22" fmla="*/ 1307831 w 3481609"/>
                <a:gd name="connsiteY22" fmla="*/ 61371 h 4429070"/>
                <a:gd name="connsiteX23" fmla="*/ 850631 w 3481609"/>
                <a:gd name="connsiteY23" fmla="*/ 411 h 4429070"/>
                <a:gd name="connsiteX24" fmla="*/ 423911 w 3481609"/>
                <a:gd name="connsiteY24" fmla="*/ 91851 h 44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81609" h="4429070">
                  <a:moveTo>
                    <a:pt x="1368791" y="198531"/>
                  </a:moveTo>
                  <a:cubicBezTo>
                    <a:pt x="1114791" y="138841"/>
                    <a:pt x="860791" y="79151"/>
                    <a:pt x="698231" y="61371"/>
                  </a:cubicBezTo>
                  <a:cubicBezTo>
                    <a:pt x="535671" y="43591"/>
                    <a:pt x="500111" y="56291"/>
                    <a:pt x="393431" y="91851"/>
                  </a:cubicBezTo>
                  <a:cubicBezTo>
                    <a:pt x="286751" y="127411"/>
                    <a:pt x="121651" y="170591"/>
                    <a:pt x="58151" y="274731"/>
                  </a:cubicBezTo>
                  <a:cubicBezTo>
                    <a:pt x="-5349" y="378871"/>
                    <a:pt x="-10429" y="561751"/>
                    <a:pt x="12431" y="716691"/>
                  </a:cubicBezTo>
                  <a:cubicBezTo>
                    <a:pt x="35291" y="871631"/>
                    <a:pt x="147051" y="1029111"/>
                    <a:pt x="195311" y="1204371"/>
                  </a:cubicBezTo>
                  <a:cubicBezTo>
                    <a:pt x="243571" y="1379631"/>
                    <a:pt x="235951" y="1580291"/>
                    <a:pt x="301991" y="1768251"/>
                  </a:cubicBezTo>
                  <a:cubicBezTo>
                    <a:pt x="368031" y="1956211"/>
                    <a:pt x="459471" y="2136551"/>
                    <a:pt x="591551" y="2332131"/>
                  </a:cubicBezTo>
                  <a:cubicBezTo>
                    <a:pt x="723631" y="2527711"/>
                    <a:pt x="964931" y="2781711"/>
                    <a:pt x="1094471" y="2941731"/>
                  </a:cubicBezTo>
                  <a:cubicBezTo>
                    <a:pt x="1224011" y="3101751"/>
                    <a:pt x="1226551" y="3167791"/>
                    <a:pt x="1368791" y="3292251"/>
                  </a:cubicBezTo>
                  <a:cubicBezTo>
                    <a:pt x="1511031" y="3416711"/>
                    <a:pt x="1808211" y="3581811"/>
                    <a:pt x="1947911" y="3688491"/>
                  </a:cubicBezTo>
                  <a:cubicBezTo>
                    <a:pt x="2087611" y="3795171"/>
                    <a:pt x="2135871" y="3815491"/>
                    <a:pt x="2206991" y="3932331"/>
                  </a:cubicBezTo>
                  <a:cubicBezTo>
                    <a:pt x="2278111" y="4049171"/>
                    <a:pt x="2255251" y="4313331"/>
                    <a:pt x="2374631" y="4389531"/>
                  </a:cubicBezTo>
                  <a:cubicBezTo>
                    <a:pt x="2494011" y="4465731"/>
                    <a:pt x="2750551" y="4412391"/>
                    <a:pt x="2923271" y="4389531"/>
                  </a:cubicBezTo>
                  <a:cubicBezTo>
                    <a:pt x="3095991" y="4366671"/>
                    <a:pt x="3322051" y="4442871"/>
                    <a:pt x="3410951" y="4252371"/>
                  </a:cubicBezTo>
                  <a:cubicBezTo>
                    <a:pt x="3499851" y="4061871"/>
                    <a:pt x="3492231" y="3569111"/>
                    <a:pt x="3456671" y="3246531"/>
                  </a:cubicBezTo>
                  <a:cubicBezTo>
                    <a:pt x="3421111" y="2923951"/>
                    <a:pt x="3311891" y="2619151"/>
                    <a:pt x="3197591" y="2316891"/>
                  </a:cubicBezTo>
                  <a:cubicBezTo>
                    <a:pt x="3083291" y="2014631"/>
                    <a:pt x="2897871" y="1717451"/>
                    <a:pt x="2770871" y="1432971"/>
                  </a:cubicBezTo>
                  <a:cubicBezTo>
                    <a:pt x="2643871" y="1148491"/>
                    <a:pt x="2527031" y="818291"/>
                    <a:pt x="2435591" y="610011"/>
                  </a:cubicBezTo>
                  <a:cubicBezTo>
                    <a:pt x="2344151" y="401731"/>
                    <a:pt x="2267951" y="264571"/>
                    <a:pt x="2222231" y="183291"/>
                  </a:cubicBezTo>
                  <a:cubicBezTo>
                    <a:pt x="2176511" y="102011"/>
                    <a:pt x="2214611" y="129951"/>
                    <a:pt x="2161271" y="122331"/>
                  </a:cubicBezTo>
                  <a:cubicBezTo>
                    <a:pt x="2107931" y="114711"/>
                    <a:pt x="2044431" y="147731"/>
                    <a:pt x="1902191" y="137571"/>
                  </a:cubicBezTo>
                  <a:cubicBezTo>
                    <a:pt x="1759951" y="127411"/>
                    <a:pt x="1307831" y="61371"/>
                    <a:pt x="1307831" y="61371"/>
                  </a:cubicBezTo>
                  <a:cubicBezTo>
                    <a:pt x="1132571" y="38511"/>
                    <a:pt x="997951" y="-4669"/>
                    <a:pt x="850631" y="411"/>
                  </a:cubicBezTo>
                  <a:cubicBezTo>
                    <a:pt x="703311" y="5491"/>
                    <a:pt x="563611" y="48671"/>
                    <a:pt x="423911" y="91851"/>
                  </a:cubicBezTo>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6384097" y="906482"/>
              <a:ext cx="1885852" cy="2050202"/>
            </a:xfrm>
            <a:custGeom>
              <a:avLst/>
              <a:gdLst>
                <a:gd name="connsiteX0" fmla="*/ 550103 w 1885852"/>
                <a:gd name="connsiteY0" fmla="*/ 84118 h 2050202"/>
                <a:gd name="connsiteX1" fmla="*/ 153863 w 1885852"/>
                <a:gd name="connsiteY1" fmla="*/ 129838 h 2050202"/>
                <a:gd name="connsiteX2" fmla="*/ 16703 w 1885852"/>
                <a:gd name="connsiteY2" fmla="*/ 236518 h 2050202"/>
                <a:gd name="connsiteX3" fmla="*/ 504383 w 1885852"/>
                <a:gd name="connsiteY3" fmla="*/ 754678 h 2050202"/>
                <a:gd name="connsiteX4" fmla="*/ 1281623 w 1885852"/>
                <a:gd name="connsiteY4" fmla="*/ 1242358 h 2050202"/>
                <a:gd name="connsiteX5" fmla="*/ 1388303 w 1885852"/>
                <a:gd name="connsiteY5" fmla="*/ 1882438 h 2050202"/>
                <a:gd name="connsiteX6" fmla="*/ 1601663 w 1885852"/>
                <a:gd name="connsiteY6" fmla="*/ 2050078 h 2050202"/>
                <a:gd name="connsiteX7" fmla="*/ 1815023 w 1885852"/>
                <a:gd name="connsiteY7" fmla="*/ 1867198 h 2050202"/>
                <a:gd name="connsiteX8" fmla="*/ 1875983 w 1885852"/>
                <a:gd name="connsiteY8" fmla="*/ 1531918 h 2050202"/>
                <a:gd name="connsiteX9" fmla="*/ 1632143 w 1885852"/>
                <a:gd name="connsiteY9" fmla="*/ 922318 h 2050202"/>
                <a:gd name="connsiteX10" fmla="*/ 1525463 w 1885852"/>
                <a:gd name="connsiteY10" fmla="*/ 693718 h 2050202"/>
                <a:gd name="connsiteX11" fmla="*/ 1083503 w 1885852"/>
                <a:gd name="connsiteY11" fmla="*/ 510838 h 2050202"/>
                <a:gd name="connsiteX12" fmla="*/ 626303 w 1885852"/>
                <a:gd name="connsiteY12" fmla="*/ 68878 h 2050202"/>
                <a:gd name="connsiteX13" fmla="*/ 534863 w 1885852"/>
                <a:gd name="connsiteY13" fmla="*/ 7918 h 205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5852" h="2050202">
                  <a:moveTo>
                    <a:pt x="550103" y="84118"/>
                  </a:moveTo>
                  <a:cubicBezTo>
                    <a:pt x="396433" y="94278"/>
                    <a:pt x="242763" y="104438"/>
                    <a:pt x="153863" y="129838"/>
                  </a:cubicBezTo>
                  <a:cubicBezTo>
                    <a:pt x="64963" y="155238"/>
                    <a:pt x="-41717" y="132378"/>
                    <a:pt x="16703" y="236518"/>
                  </a:cubicBezTo>
                  <a:cubicBezTo>
                    <a:pt x="75123" y="340658"/>
                    <a:pt x="293563" y="587038"/>
                    <a:pt x="504383" y="754678"/>
                  </a:cubicBezTo>
                  <a:cubicBezTo>
                    <a:pt x="715203" y="922318"/>
                    <a:pt x="1134303" y="1054398"/>
                    <a:pt x="1281623" y="1242358"/>
                  </a:cubicBezTo>
                  <a:cubicBezTo>
                    <a:pt x="1428943" y="1430318"/>
                    <a:pt x="1334963" y="1747818"/>
                    <a:pt x="1388303" y="1882438"/>
                  </a:cubicBezTo>
                  <a:cubicBezTo>
                    <a:pt x="1441643" y="2017058"/>
                    <a:pt x="1530543" y="2052618"/>
                    <a:pt x="1601663" y="2050078"/>
                  </a:cubicBezTo>
                  <a:cubicBezTo>
                    <a:pt x="1672783" y="2047538"/>
                    <a:pt x="1769303" y="1953558"/>
                    <a:pt x="1815023" y="1867198"/>
                  </a:cubicBezTo>
                  <a:cubicBezTo>
                    <a:pt x="1860743" y="1780838"/>
                    <a:pt x="1906463" y="1689398"/>
                    <a:pt x="1875983" y="1531918"/>
                  </a:cubicBezTo>
                  <a:cubicBezTo>
                    <a:pt x="1845503" y="1374438"/>
                    <a:pt x="1690563" y="1062018"/>
                    <a:pt x="1632143" y="922318"/>
                  </a:cubicBezTo>
                  <a:cubicBezTo>
                    <a:pt x="1573723" y="782618"/>
                    <a:pt x="1616903" y="762298"/>
                    <a:pt x="1525463" y="693718"/>
                  </a:cubicBezTo>
                  <a:cubicBezTo>
                    <a:pt x="1434023" y="625138"/>
                    <a:pt x="1233363" y="614978"/>
                    <a:pt x="1083503" y="510838"/>
                  </a:cubicBezTo>
                  <a:cubicBezTo>
                    <a:pt x="933643" y="406698"/>
                    <a:pt x="717743" y="152698"/>
                    <a:pt x="626303" y="68878"/>
                  </a:cubicBezTo>
                  <a:cubicBezTo>
                    <a:pt x="534863" y="-14942"/>
                    <a:pt x="534863" y="-3512"/>
                    <a:pt x="534863" y="7918"/>
                  </a:cubicBezTo>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
            <a:extLst>
              <a:ext uri="{FF2B5EF4-FFF2-40B4-BE49-F238E27FC236}">
                <a16:creationId xmlns:a16="http://schemas.microsoft.com/office/drawing/2014/main" xmlns="" id="{EA56951D-093F-4127-A1E5-30B0304BAE6E}"/>
              </a:ext>
            </a:extLst>
          </p:cNvPr>
          <p:cNvSpPr txBox="1"/>
          <p:nvPr/>
        </p:nvSpPr>
        <p:spPr>
          <a:xfrm>
            <a:off x="2662197" y="214782"/>
            <a:ext cx="6440288" cy="461665"/>
          </a:xfrm>
          <a:prstGeom prst="rect">
            <a:avLst/>
          </a:prstGeom>
          <a:solidFill>
            <a:schemeClr val="bg1"/>
          </a:solidFill>
        </p:spPr>
        <p:txBody>
          <a:bodyPr wrap="none" rtlCol="0">
            <a:spAutoFit/>
          </a:bodyPr>
          <a:lstStyle/>
          <a:p>
            <a:pPr algn="ctr"/>
            <a:r>
              <a:rPr lang="de-DE" sz="2400" b="1" dirty="0" smtClean="0">
                <a:latin typeface="Times New Roman" panose="02020603050405020304" pitchFamily="18" charset="0"/>
                <a:cs typeface="Times New Roman" panose="02020603050405020304" pitchFamily="18" charset="0"/>
              </a:rPr>
              <a:t>U-</a:t>
            </a:r>
            <a:r>
              <a:rPr lang="de-DE" sz="2400" b="1" dirty="0" err="1" smtClean="0">
                <a:latin typeface="Times New Roman" panose="02020603050405020304" pitchFamily="18" charset="0"/>
                <a:cs typeface="Times New Roman" panose="02020603050405020304" pitchFamily="18" charset="0"/>
              </a:rPr>
              <a:t>PSW</a:t>
            </a:r>
            <a:r>
              <a:rPr lang="de-DE" sz="2400" b="1" dirty="0" smtClean="0">
                <a:latin typeface="Times New Roman" panose="02020603050405020304" pitchFamily="18" charset="0"/>
                <a:cs typeface="Times New Roman" panose="02020603050405020304" pitchFamily="18" charset="0"/>
              </a:rPr>
              <a:t> </a:t>
            </a:r>
            <a:r>
              <a:rPr lang="de-DE" sz="2400" b="1" dirty="0">
                <a:latin typeface="Times New Roman" panose="02020603050405020304" pitchFamily="18" charset="0"/>
                <a:cs typeface="Times New Roman" panose="02020603050405020304" pitchFamily="18" charset="0"/>
              </a:rPr>
              <a:t>in anderen TB z.B. Tagebau Garzweiler</a:t>
            </a:r>
          </a:p>
        </p:txBody>
      </p:sp>
      <p:grpSp>
        <p:nvGrpSpPr>
          <p:cNvPr id="42" name="Group 41"/>
          <p:cNvGrpSpPr/>
          <p:nvPr/>
        </p:nvGrpSpPr>
        <p:grpSpPr>
          <a:xfrm rot="1513899">
            <a:off x="4548375" y="2901301"/>
            <a:ext cx="752878" cy="699590"/>
            <a:chOff x="5212080" y="-1706880"/>
            <a:chExt cx="807720" cy="792480"/>
          </a:xfrm>
        </p:grpSpPr>
        <p:sp>
          <p:nvSpPr>
            <p:cNvPr id="43" name="Oval 42"/>
            <p:cNvSpPr/>
            <p:nvPr/>
          </p:nvSpPr>
          <p:spPr>
            <a:xfrm>
              <a:off x="5212080" y="-1706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364480" y="-1554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516880" y="-14020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669280" y="-12496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821680" y="-10972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rot="1513899">
            <a:off x="4126005" y="1940678"/>
            <a:ext cx="752878" cy="699590"/>
            <a:chOff x="5212080" y="-1706880"/>
            <a:chExt cx="807720" cy="792480"/>
          </a:xfrm>
        </p:grpSpPr>
        <p:sp>
          <p:nvSpPr>
            <p:cNvPr id="50" name="Oval 49"/>
            <p:cNvSpPr/>
            <p:nvPr/>
          </p:nvSpPr>
          <p:spPr>
            <a:xfrm>
              <a:off x="5212080" y="-1706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364480" y="-1554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516880" y="-14020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669280" y="-12496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821680" y="-10972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rot="1513899">
            <a:off x="3851241" y="2037756"/>
            <a:ext cx="752878" cy="699590"/>
            <a:chOff x="5212080" y="-1706880"/>
            <a:chExt cx="807720" cy="792480"/>
          </a:xfrm>
        </p:grpSpPr>
        <p:sp>
          <p:nvSpPr>
            <p:cNvPr id="56" name="Oval 55"/>
            <p:cNvSpPr/>
            <p:nvPr/>
          </p:nvSpPr>
          <p:spPr>
            <a:xfrm>
              <a:off x="5212080" y="-1706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364480" y="-1554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516880" y="-14020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669280" y="-12496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821680" y="-10972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54">
            <a:extLst>
              <a:ext uri="{FF2B5EF4-FFF2-40B4-BE49-F238E27FC236}">
                <a16:creationId xmlns:a16="http://schemas.microsoft.com/office/drawing/2014/main" xmlns="" id="{D2325884-0827-43EF-AF65-E626DF49C166}"/>
              </a:ext>
            </a:extLst>
          </p:cNvPr>
          <p:cNvGrpSpPr/>
          <p:nvPr/>
        </p:nvGrpSpPr>
        <p:grpSpPr>
          <a:xfrm rot="1513899">
            <a:off x="4844546" y="2841828"/>
            <a:ext cx="752878" cy="699590"/>
            <a:chOff x="5212080" y="-1706880"/>
            <a:chExt cx="807720" cy="792480"/>
          </a:xfrm>
        </p:grpSpPr>
        <p:sp>
          <p:nvSpPr>
            <p:cNvPr id="63" name="Oval 55">
              <a:extLst>
                <a:ext uri="{FF2B5EF4-FFF2-40B4-BE49-F238E27FC236}">
                  <a16:creationId xmlns:a16="http://schemas.microsoft.com/office/drawing/2014/main" xmlns="" id="{616C630D-89E4-49CB-A5AE-5689150B1018}"/>
                </a:ext>
              </a:extLst>
            </p:cNvPr>
            <p:cNvSpPr/>
            <p:nvPr/>
          </p:nvSpPr>
          <p:spPr>
            <a:xfrm>
              <a:off x="5212080" y="-1706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56">
              <a:extLst>
                <a:ext uri="{FF2B5EF4-FFF2-40B4-BE49-F238E27FC236}">
                  <a16:creationId xmlns:a16="http://schemas.microsoft.com/office/drawing/2014/main" xmlns="" id="{2A56494B-F070-43C6-8157-A45B005AF116}"/>
                </a:ext>
              </a:extLst>
            </p:cNvPr>
            <p:cNvSpPr/>
            <p:nvPr/>
          </p:nvSpPr>
          <p:spPr>
            <a:xfrm>
              <a:off x="5364480" y="-1554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57">
              <a:extLst>
                <a:ext uri="{FF2B5EF4-FFF2-40B4-BE49-F238E27FC236}">
                  <a16:creationId xmlns:a16="http://schemas.microsoft.com/office/drawing/2014/main" xmlns="" id="{CFC322EC-DC03-46AF-BC99-70EDE41649E1}"/>
                </a:ext>
              </a:extLst>
            </p:cNvPr>
            <p:cNvSpPr/>
            <p:nvPr/>
          </p:nvSpPr>
          <p:spPr>
            <a:xfrm>
              <a:off x="5516880" y="-14020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58">
              <a:extLst>
                <a:ext uri="{FF2B5EF4-FFF2-40B4-BE49-F238E27FC236}">
                  <a16:creationId xmlns:a16="http://schemas.microsoft.com/office/drawing/2014/main" xmlns="" id="{D65DBAEC-AF4F-437E-8E6A-5A0CA495A178}"/>
                </a:ext>
              </a:extLst>
            </p:cNvPr>
            <p:cNvSpPr/>
            <p:nvPr/>
          </p:nvSpPr>
          <p:spPr>
            <a:xfrm>
              <a:off x="5669280" y="-12496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59">
              <a:extLst>
                <a:ext uri="{FF2B5EF4-FFF2-40B4-BE49-F238E27FC236}">
                  <a16:creationId xmlns:a16="http://schemas.microsoft.com/office/drawing/2014/main" xmlns="" id="{433F40EC-6C8B-4ACB-9DF2-E73609B5145D}"/>
                </a:ext>
              </a:extLst>
            </p:cNvPr>
            <p:cNvSpPr/>
            <p:nvPr/>
          </p:nvSpPr>
          <p:spPr>
            <a:xfrm>
              <a:off x="5821680" y="-10972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feld 67">
            <a:extLst>
              <a:ext uri="{FF2B5EF4-FFF2-40B4-BE49-F238E27FC236}">
                <a16:creationId xmlns:a16="http://schemas.microsoft.com/office/drawing/2014/main" xmlns="" id="{E8478BC2-99CF-4923-91F2-B5A360FF3D0E}"/>
              </a:ext>
            </a:extLst>
          </p:cNvPr>
          <p:cNvSpPr txBox="1"/>
          <p:nvPr/>
        </p:nvSpPr>
        <p:spPr>
          <a:xfrm>
            <a:off x="6589501" y="1284660"/>
            <a:ext cx="1399999" cy="923330"/>
          </a:xfrm>
          <a:prstGeom prst="rect">
            <a:avLst/>
          </a:prstGeom>
          <a:noFill/>
        </p:spPr>
        <p:txBody>
          <a:bodyPr wrap="none" rtlCol="0">
            <a:spAutoFit/>
          </a:bodyPr>
          <a:lstStyle/>
          <a:p>
            <a:pPr algn="ctr"/>
            <a:r>
              <a:rPr lang="de-DE" b="1" dirty="0">
                <a:solidFill>
                  <a:schemeClr val="bg1"/>
                </a:solidFill>
              </a:rPr>
              <a:t>Ober-</a:t>
            </a:r>
            <a:br>
              <a:rPr lang="de-DE" b="1" dirty="0">
                <a:solidFill>
                  <a:schemeClr val="bg1"/>
                </a:solidFill>
              </a:rPr>
            </a:br>
            <a:r>
              <a:rPr lang="de-DE" b="1" dirty="0" err="1">
                <a:solidFill>
                  <a:schemeClr val="bg1"/>
                </a:solidFill>
              </a:rPr>
              <a:t>becken</a:t>
            </a:r>
            <a:r>
              <a:rPr lang="de-DE" b="1" dirty="0">
                <a:solidFill>
                  <a:schemeClr val="bg1"/>
                </a:solidFill>
              </a:rPr>
              <a:t> </a:t>
            </a:r>
            <a:br>
              <a:rPr lang="de-DE" b="1" dirty="0">
                <a:solidFill>
                  <a:schemeClr val="bg1"/>
                </a:solidFill>
              </a:rPr>
            </a:br>
            <a:r>
              <a:rPr lang="de-DE" b="1" dirty="0">
                <a:solidFill>
                  <a:schemeClr val="bg1"/>
                </a:solidFill>
              </a:rPr>
              <a:t>im „</a:t>
            </a:r>
            <a:r>
              <a:rPr lang="de-DE" b="1" dirty="0" err="1">
                <a:solidFill>
                  <a:schemeClr val="bg1"/>
                </a:solidFill>
              </a:rPr>
              <a:t>Ostloch</a:t>
            </a:r>
            <a:r>
              <a:rPr lang="de-DE" b="1" dirty="0">
                <a:solidFill>
                  <a:schemeClr val="bg1"/>
                </a:solidFill>
              </a:rPr>
              <a:t>“</a:t>
            </a:r>
          </a:p>
        </p:txBody>
      </p:sp>
      <p:grpSp>
        <p:nvGrpSpPr>
          <p:cNvPr id="69" name="Group 54">
            <a:extLst>
              <a:ext uri="{FF2B5EF4-FFF2-40B4-BE49-F238E27FC236}">
                <a16:creationId xmlns:a16="http://schemas.microsoft.com/office/drawing/2014/main" xmlns="" id="{3649BE03-8CEE-47E2-977E-12C2BCC006CA}"/>
              </a:ext>
            </a:extLst>
          </p:cNvPr>
          <p:cNvGrpSpPr/>
          <p:nvPr/>
        </p:nvGrpSpPr>
        <p:grpSpPr>
          <a:xfrm rot="1513899">
            <a:off x="4262523" y="3018411"/>
            <a:ext cx="752878" cy="699590"/>
            <a:chOff x="5212080" y="-1706880"/>
            <a:chExt cx="807720" cy="792480"/>
          </a:xfrm>
        </p:grpSpPr>
        <p:sp>
          <p:nvSpPr>
            <p:cNvPr id="70" name="Oval 55">
              <a:extLst>
                <a:ext uri="{FF2B5EF4-FFF2-40B4-BE49-F238E27FC236}">
                  <a16:creationId xmlns:a16="http://schemas.microsoft.com/office/drawing/2014/main" xmlns="" id="{E989C5A0-EC09-4C35-99DF-80267E889837}"/>
                </a:ext>
              </a:extLst>
            </p:cNvPr>
            <p:cNvSpPr/>
            <p:nvPr/>
          </p:nvSpPr>
          <p:spPr>
            <a:xfrm>
              <a:off x="5212080" y="-1706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56">
              <a:extLst>
                <a:ext uri="{FF2B5EF4-FFF2-40B4-BE49-F238E27FC236}">
                  <a16:creationId xmlns:a16="http://schemas.microsoft.com/office/drawing/2014/main" xmlns="" id="{E4A00CAC-02DF-4C28-A488-63A4DD72AE37}"/>
                </a:ext>
              </a:extLst>
            </p:cNvPr>
            <p:cNvSpPr/>
            <p:nvPr/>
          </p:nvSpPr>
          <p:spPr>
            <a:xfrm>
              <a:off x="5364480" y="-1554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57">
              <a:extLst>
                <a:ext uri="{FF2B5EF4-FFF2-40B4-BE49-F238E27FC236}">
                  <a16:creationId xmlns:a16="http://schemas.microsoft.com/office/drawing/2014/main" xmlns="" id="{D70A1CB5-353F-4A46-B5A2-29E40188477D}"/>
                </a:ext>
              </a:extLst>
            </p:cNvPr>
            <p:cNvSpPr/>
            <p:nvPr/>
          </p:nvSpPr>
          <p:spPr>
            <a:xfrm>
              <a:off x="5516880" y="-14020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58">
              <a:extLst>
                <a:ext uri="{FF2B5EF4-FFF2-40B4-BE49-F238E27FC236}">
                  <a16:creationId xmlns:a16="http://schemas.microsoft.com/office/drawing/2014/main" xmlns="" id="{FFE5CD7F-8275-49C4-A1F6-D5EFB28194A1}"/>
                </a:ext>
              </a:extLst>
            </p:cNvPr>
            <p:cNvSpPr/>
            <p:nvPr/>
          </p:nvSpPr>
          <p:spPr>
            <a:xfrm>
              <a:off x="5669280" y="-12496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59">
              <a:extLst>
                <a:ext uri="{FF2B5EF4-FFF2-40B4-BE49-F238E27FC236}">
                  <a16:creationId xmlns:a16="http://schemas.microsoft.com/office/drawing/2014/main" xmlns="" id="{0965E659-CE5C-41BD-B847-9662E1EF3CD8}"/>
                </a:ext>
              </a:extLst>
            </p:cNvPr>
            <p:cNvSpPr/>
            <p:nvPr/>
          </p:nvSpPr>
          <p:spPr>
            <a:xfrm>
              <a:off x="5821680" y="-10972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54">
            <a:extLst>
              <a:ext uri="{FF2B5EF4-FFF2-40B4-BE49-F238E27FC236}">
                <a16:creationId xmlns:a16="http://schemas.microsoft.com/office/drawing/2014/main" xmlns="" id="{7EDA77AC-0F5E-4F37-94EC-8262E4131020}"/>
              </a:ext>
            </a:extLst>
          </p:cNvPr>
          <p:cNvGrpSpPr/>
          <p:nvPr/>
        </p:nvGrpSpPr>
        <p:grpSpPr>
          <a:xfrm rot="1513899">
            <a:off x="4400236" y="1855501"/>
            <a:ext cx="752878" cy="699590"/>
            <a:chOff x="5212080" y="-1706880"/>
            <a:chExt cx="807720" cy="792480"/>
          </a:xfrm>
        </p:grpSpPr>
        <p:sp>
          <p:nvSpPr>
            <p:cNvPr id="76" name="Oval 55">
              <a:extLst>
                <a:ext uri="{FF2B5EF4-FFF2-40B4-BE49-F238E27FC236}">
                  <a16:creationId xmlns:a16="http://schemas.microsoft.com/office/drawing/2014/main" xmlns="" id="{37C765C5-1A61-4683-BE98-353685909DD5}"/>
                </a:ext>
              </a:extLst>
            </p:cNvPr>
            <p:cNvSpPr/>
            <p:nvPr/>
          </p:nvSpPr>
          <p:spPr>
            <a:xfrm>
              <a:off x="5212080" y="-1706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56">
              <a:extLst>
                <a:ext uri="{FF2B5EF4-FFF2-40B4-BE49-F238E27FC236}">
                  <a16:creationId xmlns:a16="http://schemas.microsoft.com/office/drawing/2014/main" xmlns="" id="{429E1870-779E-4E57-A331-B308C64EA4BC}"/>
                </a:ext>
              </a:extLst>
            </p:cNvPr>
            <p:cNvSpPr/>
            <p:nvPr/>
          </p:nvSpPr>
          <p:spPr>
            <a:xfrm>
              <a:off x="5364480" y="-1554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57">
              <a:extLst>
                <a:ext uri="{FF2B5EF4-FFF2-40B4-BE49-F238E27FC236}">
                  <a16:creationId xmlns:a16="http://schemas.microsoft.com/office/drawing/2014/main" xmlns="" id="{118B3E24-1908-4268-A6C6-8F7A7C15545F}"/>
                </a:ext>
              </a:extLst>
            </p:cNvPr>
            <p:cNvSpPr/>
            <p:nvPr/>
          </p:nvSpPr>
          <p:spPr>
            <a:xfrm>
              <a:off x="5516880" y="-14020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58">
              <a:extLst>
                <a:ext uri="{FF2B5EF4-FFF2-40B4-BE49-F238E27FC236}">
                  <a16:creationId xmlns:a16="http://schemas.microsoft.com/office/drawing/2014/main" xmlns="" id="{25B4526D-B2EE-463D-ADDB-04EA9F650795}"/>
                </a:ext>
              </a:extLst>
            </p:cNvPr>
            <p:cNvSpPr/>
            <p:nvPr/>
          </p:nvSpPr>
          <p:spPr>
            <a:xfrm>
              <a:off x="5669280" y="-12496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59">
              <a:extLst>
                <a:ext uri="{FF2B5EF4-FFF2-40B4-BE49-F238E27FC236}">
                  <a16:creationId xmlns:a16="http://schemas.microsoft.com/office/drawing/2014/main" xmlns="" id="{AE7773D7-5369-489A-AEBD-81896AACD00D}"/>
                </a:ext>
              </a:extLst>
            </p:cNvPr>
            <p:cNvSpPr/>
            <p:nvPr/>
          </p:nvSpPr>
          <p:spPr>
            <a:xfrm>
              <a:off x="5821680" y="-10972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ihandform: Form 20">
            <a:extLst>
              <a:ext uri="{FF2B5EF4-FFF2-40B4-BE49-F238E27FC236}">
                <a16:creationId xmlns:a16="http://schemas.microsoft.com/office/drawing/2014/main" xmlns="" id="{B831ED6A-52AC-4627-98FF-5C6F3906A560}"/>
              </a:ext>
            </a:extLst>
          </p:cNvPr>
          <p:cNvSpPr/>
          <p:nvPr/>
        </p:nvSpPr>
        <p:spPr>
          <a:xfrm>
            <a:off x="1426283" y="2168825"/>
            <a:ext cx="3819066" cy="2693339"/>
          </a:xfrm>
          <a:custGeom>
            <a:avLst/>
            <a:gdLst>
              <a:gd name="connsiteX0" fmla="*/ 1574338 w 3819066"/>
              <a:gd name="connsiteY0" fmla="*/ 0 h 2693339"/>
              <a:gd name="connsiteX1" fmla="*/ 1499034 w 3819066"/>
              <a:gd name="connsiteY1" fmla="*/ 182880 h 2693339"/>
              <a:gd name="connsiteX2" fmla="*/ 455542 w 3819066"/>
              <a:gd name="connsiteY2" fmla="*/ 311972 h 2693339"/>
              <a:gd name="connsiteX3" fmla="*/ 122055 w 3819066"/>
              <a:gd name="connsiteY3" fmla="*/ 419548 h 2693339"/>
              <a:gd name="connsiteX4" fmla="*/ 89782 w 3819066"/>
              <a:gd name="connsiteY4" fmla="*/ 1796527 h 2693339"/>
              <a:gd name="connsiteX5" fmla="*/ 1262366 w 3819066"/>
              <a:gd name="connsiteY5" fmla="*/ 1828800 h 2693339"/>
              <a:gd name="connsiteX6" fmla="*/ 1595853 w 3819066"/>
              <a:gd name="connsiteY6" fmla="*/ 2517289 h 2693339"/>
              <a:gd name="connsiteX7" fmla="*/ 2822225 w 3819066"/>
              <a:gd name="connsiteY7" fmla="*/ 2560320 h 2693339"/>
              <a:gd name="connsiteX8" fmla="*/ 3801171 w 3819066"/>
              <a:gd name="connsiteY8" fmla="*/ 2506532 h 2693339"/>
              <a:gd name="connsiteX9" fmla="*/ 1961613 w 3819066"/>
              <a:gd name="connsiteY9" fmla="*/ 236668 h 2693339"/>
              <a:gd name="connsiteX10" fmla="*/ 1563580 w 3819066"/>
              <a:gd name="connsiteY10" fmla="*/ 204395 h 2693339"/>
              <a:gd name="connsiteX11" fmla="*/ 1563580 w 3819066"/>
              <a:gd name="connsiteY11" fmla="*/ 204395 h 269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9066" h="2693339">
                <a:moveTo>
                  <a:pt x="1574338" y="0"/>
                </a:moveTo>
                <a:cubicBezTo>
                  <a:pt x="1629919" y="65442"/>
                  <a:pt x="1685500" y="130885"/>
                  <a:pt x="1499034" y="182880"/>
                </a:cubicBezTo>
                <a:cubicBezTo>
                  <a:pt x="1312568" y="234875"/>
                  <a:pt x="685038" y="272527"/>
                  <a:pt x="455542" y="311972"/>
                </a:cubicBezTo>
                <a:cubicBezTo>
                  <a:pt x="226045" y="351417"/>
                  <a:pt x="183015" y="172122"/>
                  <a:pt x="122055" y="419548"/>
                </a:cubicBezTo>
                <a:cubicBezTo>
                  <a:pt x="61095" y="666974"/>
                  <a:pt x="-100270" y="1561652"/>
                  <a:pt x="89782" y="1796527"/>
                </a:cubicBezTo>
                <a:cubicBezTo>
                  <a:pt x="279834" y="2031402"/>
                  <a:pt x="1011354" y="1708673"/>
                  <a:pt x="1262366" y="1828800"/>
                </a:cubicBezTo>
                <a:cubicBezTo>
                  <a:pt x="1513378" y="1948927"/>
                  <a:pt x="1335877" y="2395369"/>
                  <a:pt x="1595853" y="2517289"/>
                </a:cubicBezTo>
                <a:cubicBezTo>
                  <a:pt x="1855829" y="2639209"/>
                  <a:pt x="2454672" y="2562113"/>
                  <a:pt x="2822225" y="2560320"/>
                </a:cubicBezTo>
                <a:cubicBezTo>
                  <a:pt x="3189778" y="2558527"/>
                  <a:pt x="3944606" y="2893807"/>
                  <a:pt x="3801171" y="2506532"/>
                </a:cubicBezTo>
                <a:cubicBezTo>
                  <a:pt x="3657736" y="2119257"/>
                  <a:pt x="2334545" y="620357"/>
                  <a:pt x="1961613" y="236668"/>
                </a:cubicBezTo>
                <a:cubicBezTo>
                  <a:pt x="1588681" y="-147021"/>
                  <a:pt x="1563580" y="204395"/>
                  <a:pt x="1563580" y="204395"/>
                </a:cubicBezTo>
                <a:lnTo>
                  <a:pt x="1563580" y="204395"/>
                </a:lnTo>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xmlns="" id="{898D5CD6-D73E-4996-8D28-07AD26ADA070}"/>
              </a:ext>
            </a:extLst>
          </p:cNvPr>
          <p:cNvSpPr txBox="1"/>
          <p:nvPr/>
        </p:nvSpPr>
        <p:spPr>
          <a:xfrm>
            <a:off x="2466276" y="2637721"/>
            <a:ext cx="1832553" cy="923330"/>
          </a:xfrm>
          <a:prstGeom prst="rect">
            <a:avLst/>
          </a:prstGeom>
          <a:noFill/>
        </p:spPr>
        <p:txBody>
          <a:bodyPr wrap="none" rtlCol="0">
            <a:spAutoFit/>
          </a:bodyPr>
          <a:lstStyle/>
          <a:p>
            <a:pPr algn="ctr"/>
            <a:r>
              <a:rPr lang="de-DE" b="1" dirty="0">
                <a:solidFill>
                  <a:schemeClr val="bg1"/>
                </a:solidFill>
              </a:rPr>
              <a:t>Kavernen</a:t>
            </a:r>
            <a:br>
              <a:rPr lang="de-DE" b="1" dirty="0">
                <a:solidFill>
                  <a:schemeClr val="bg1"/>
                </a:solidFill>
              </a:rPr>
            </a:br>
            <a:r>
              <a:rPr lang="de-DE" b="1" dirty="0" smtClean="0">
                <a:solidFill>
                  <a:schemeClr val="bg1"/>
                </a:solidFill>
              </a:rPr>
              <a:t>auf der Sohle des</a:t>
            </a:r>
            <a:r>
              <a:rPr lang="de-DE" b="1" dirty="0">
                <a:solidFill>
                  <a:schemeClr val="bg1"/>
                </a:solidFill>
              </a:rPr>
              <a:t/>
            </a:r>
            <a:br>
              <a:rPr lang="de-DE" b="1" dirty="0">
                <a:solidFill>
                  <a:schemeClr val="bg1"/>
                </a:solidFill>
              </a:rPr>
            </a:br>
            <a:r>
              <a:rPr lang="de-DE" b="1" dirty="0">
                <a:solidFill>
                  <a:schemeClr val="bg1"/>
                </a:solidFill>
              </a:rPr>
              <a:t>TB Garzweiler</a:t>
            </a:r>
          </a:p>
        </p:txBody>
      </p:sp>
    </p:spTree>
    <p:extLst>
      <p:ext uri="{BB962C8B-B14F-4D97-AF65-F5344CB8AC3E}">
        <p14:creationId xmlns:p14="http://schemas.microsoft.com/office/powerpoint/2010/main" val="534051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9341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2507" y="240632"/>
            <a:ext cx="11742819" cy="2185214"/>
          </a:xfrm>
          <a:prstGeom prst="rect">
            <a:avLst/>
          </a:prstGeom>
          <a:solidFill>
            <a:schemeClr val="bg1"/>
          </a:solidFill>
        </p:spPr>
        <p:txBody>
          <a:bodyPr wrap="square" rtlCol="0">
            <a:spAutoFit/>
          </a:bodyPr>
          <a:lstStyle/>
          <a:p>
            <a:pPr algn="ctr"/>
            <a:r>
              <a:rPr lang="de-DE" sz="2000" b="1" dirty="0" smtClean="0">
                <a:latin typeface="Times New Roman" panose="02020603050405020304" pitchFamily="18" charset="0"/>
                <a:cs typeface="Times New Roman" panose="02020603050405020304" pitchFamily="18" charset="0"/>
              </a:rPr>
              <a:t>Fraunhofer </a:t>
            </a:r>
            <a:r>
              <a:rPr lang="de-DE" sz="2000" b="1" dirty="0" err="1">
                <a:latin typeface="Times New Roman" panose="02020603050405020304" pitchFamily="18" charset="0"/>
                <a:cs typeface="Times New Roman" panose="02020603050405020304" pitchFamily="18" charset="0"/>
              </a:rPr>
              <a:t>IEE</a:t>
            </a:r>
            <a:r>
              <a:rPr lang="de-DE" sz="2000" b="1" dirty="0">
                <a:latin typeface="Times New Roman" panose="02020603050405020304" pitchFamily="18" charset="0"/>
                <a:cs typeface="Times New Roman" panose="02020603050405020304" pitchFamily="18" charset="0"/>
              </a:rPr>
              <a:t> und Partner testen Kugelspeicher auf dem </a:t>
            </a:r>
            <a:r>
              <a:rPr lang="de-DE" sz="2000" b="1" dirty="0" smtClean="0">
                <a:latin typeface="Times New Roman" panose="02020603050405020304" pitchFamily="18" charset="0"/>
                <a:cs typeface="Times New Roman" panose="02020603050405020304" pitchFamily="18" charset="0"/>
              </a:rPr>
              <a:t>Meeresgrund </a:t>
            </a:r>
            <a:r>
              <a:rPr lang="de-DE" sz="2000" b="1" dirty="0">
                <a:latin typeface="Times New Roman" panose="02020603050405020304" pitchFamily="18" charset="0"/>
                <a:cs typeface="Times New Roman" panose="02020603050405020304" pitchFamily="18" charset="0"/>
              </a:rPr>
              <a:t>vor der kalifornischen Küste</a:t>
            </a:r>
          </a:p>
          <a:p>
            <a:pPr marL="342900" indent="-342900" algn="ctr">
              <a:buAutoNum type="arabicPeriod"/>
            </a:pPr>
            <a:r>
              <a:rPr lang="de-DE" dirty="0" smtClean="0"/>
              <a:t>November 2024</a:t>
            </a:r>
          </a:p>
          <a:p>
            <a:pPr marL="342900" indent="-342900">
              <a:buAutoNum type="arabicPeriod"/>
            </a:pPr>
            <a:endParaRPr lang="de-DE" sz="1400" dirty="0"/>
          </a:p>
          <a:p>
            <a:pPr algn="ctr"/>
            <a:r>
              <a:rPr lang="de-DE" sz="1400" b="1" dirty="0">
                <a:latin typeface="Times New Roman" panose="02020603050405020304" pitchFamily="18" charset="0"/>
                <a:cs typeface="Times New Roman" panose="02020603050405020304" pitchFamily="18" charset="0"/>
              </a:rPr>
              <a:t>Das Fraunhofer-Institut für Energiewirtschaft und Energiesystemtechnik </a:t>
            </a:r>
            <a:r>
              <a:rPr lang="de-DE" sz="1400" b="1" dirty="0" err="1">
                <a:latin typeface="Times New Roman" panose="02020603050405020304" pitchFamily="18" charset="0"/>
                <a:cs typeface="Times New Roman" panose="02020603050405020304" pitchFamily="18" charset="0"/>
              </a:rPr>
              <a:t>IEE</a:t>
            </a:r>
            <a:r>
              <a:rPr lang="de-DE" sz="1400" b="1" dirty="0">
                <a:latin typeface="Times New Roman" panose="02020603050405020304" pitchFamily="18" charset="0"/>
                <a:cs typeface="Times New Roman" panose="02020603050405020304" pitchFamily="18" charset="0"/>
              </a:rPr>
              <a:t> hat einen Unterwasser-Energiespeicher entwickelt, der das Prinzip der Pumpspeicher-Kraftwerke auf den Meeresgrund überträgt. Nach erfolgreichem Feldtest mit einem kleineren Modell im Bodensee bereiten die Forschenden nun mit Partnern einen Testlauf vor der kalifornischen Küste vor: Sie werden dort im Projekt </a:t>
            </a:r>
            <a:r>
              <a:rPr lang="de-DE" sz="1400" b="1" dirty="0">
                <a:solidFill>
                  <a:srgbClr val="FF0000"/>
                </a:solidFill>
                <a:latin typeface="Times New Roman" panose="02020603050405020304" pitchFamily="18" charset="0"/>
                <a:cs typeface="Times New Roman" panose="02020603050405020304" pitchFamily="18" charset="0"/>
              </a:rPr>
              <a:t>„</a:t>
            </a:r>
            <a:r>
              <a:rPr lang="de-DE" sz="1400" b="1" dirty="0" err="1">
                <a:solidFill>
                  <a:srgbClr val="FF0000"/>
                </a:solidFill>
                <a:latin typeface="Times New Roman" panose="02020603050405020304" pitchFamily="18" charset="0"/>
                <a:cs typeface="Times New Roman" panose="02020603050405020304" pitchFamily="18" charset="0"/>
              </a:rPr>
              <a:t>StEnSea</a:t>
            </a:r>
            <a:r>
              <a:rPr lang="de-DE" sz="1400" b="1" dirty="0">
                <a:solidFill>
                  <a:srgbClr val="FF0000"/>
                </a:solidFill>
                <a:latin typeface="Times New Roman" panose="02020603050405020304" pitchFamily="18" charset="0"/>
                <a:cs typeface="Times New Roman" panose="02020603050405020304" pitchFamily="18" charset="0"/>
              </a:rPr>
              <a:t>“ in 500 bis 600 Metern Tiefe </a:t>
            </a:r>
            <a:r>
              <a:rPr lang="de-DE" sz="1400" b="1" dirty="0" smtClean="0">
                <a:solidFill>
                  <a:srgbClr val="FF0000"/>
                </a:solidFill>
                <a:latin typeface="Times New Roman" panose="02020603050405020304" pitchFamily="18" charset="0"/>
                <a:cs typeface="Times New Roman" panose="02020603050405020304" pitchFamily="18" charset="0"/>
              </a:rPr>
              <a:t>(4000 m in der Biskaya) </a:t>
            </a:r>
            <a:r>
              <a:rPr lang="de-DE" sz="1400" b="1" dirty="0" smtClean="0">
                <a:latin typeface="Times New Roman" panose="02020603050405020304" pitchFamily="18" charset="0"/>
                <a:cs typeface="Times New Roman" panose="02020603050405020304" pitchFamily="18" charset="0"/>
              </a:rPr>
              <a:t>eine </a:t>
            </a:r>
            <a:r>
              <a:rPr lang="de-DE" sz="1400" b="1" dirty="0">
                <a:latin typeface="Times New Roman" panose="02020603050405020304" pitchFamily="18" charset="0"/>
                <a:cs typeface="Times New Roman" panose="02020603050405020304" pitchFamily="18" charset="0"/>
              </a:rPr>
              <a:t>hohle, 400 Tonnen schwere Betonkugel mit neun Metern Durchmesser verankern. Durch Leerpumpen wird der Speicher geladen. Strömt Wasser hinein, wird Strom erzeugt – er wird entladen. Die Leistung dieses Prototypen beträgt 0,5 Megawatt, die Kapazität 0,4 Megawattstunden</a:t>
            </a:r>
            <a:r>
              <a:rPr lang="de-DE" sz="1400" b="1" dirty="0" smtClean="0">
                <a:latin typeface="Times New Roman" panose="02020603050405020304" pitchFamily="18" charset="0"/>
                <a:cs typeface="Times New Roman" panose="02020603050405020304" pitchFamily="18" charset="0"/>
              </a:rPr>
              <a:t>.</a:t>
            </a:r>
            <a:endParaRPr lang="de-DE" sz="1400" b="1" dirty="0">
              <a:latin typeface="Times New Roman" panose="02020603050405020304" pitchFamily="18" charset="0"/>
              <a:cs typeface="Times New Roman" panose="02020603050405020304" pitchFamily="18" charset="0"/>
            </a:endParaRPr>
          </a:p>
        </p:txBody>
      </p:sp>
      <p:pic>
        <p:nvPicPr>
          <p:cNvPr id="6" name="Picture 5"/>
          <p:cNvPicPr/>
          <p:nvPr/>
        </p:nvPicPr>
        <p:blipFill>
          <a:blip r:embed="rId2"/>
          <a:stretch>
            <a:fillRect/>
          </a:stretch>
        </p:blipFill>
        <p:spPr>
          <a:xfrm>
            <a:off x="2221497" y="2554326"/>
            <a:ext cx="8089566" cy="4251392"/>
          </a:xfrm>
          <a:prstGeom prst="rect">
            <a:avLst/>
          </a:prstGeom>
        </p:spPr>
      </p:pic>
    </p:spTree>
    <p:extLst>
      <p:ext uri="{BB962C8B-B14F-4D97-AF65-F5344CB8AC3E}">
        <p14:creationId xmlns:p14="http://schemas.microsoft.com/office/powerpoint/2010/main" val="1733753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 y="1"/>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a:stretch>
            <a:fillRect/>
          </a:stretch>
        </p:blipFill>
        <p:spPr>
          <a:xfrm>
            <a:off x="637413" y="514104"/>
            <a:ext cx="10850489" cy="1438476"/>
          </a:xfrm>
          <a:prstGeom prst="rect">
            <a:avLst/>
          </a:prstGeom>
        </p:spPr>
      </p:pic>
      <p:pic>
        <p:nvPicPr>
          <p:cNvPr id="27" name="Picture 26"/>
          <p:cNvPicPr>
            <a:picLocks noChangeAspect="1"/>
          </p:cNvPicPr>
          <p:nvPr/>
        </p:nvPicPr>
        <p:blipFill rotWithShape="1">
          <a:blip r:embed="rId4"/>
          <a:srcRect r="817"/>
          <a:stretch/>
        </p:blipFill>
        <p:spPr>
          <a:xfrm>
            <a:off x="637413" y="1939364"/>
            <a:ext cx="10852222" cy="2804695"/>
          </a:xfrm>
          <a:prstGeom prst="rect">
            <a:avLst/>
          </a:prstGeom>
        </p:spPr>
      </p:pic>
      <p:sp>
        <p:nvSpPr>
          <p:cNvPr id="10" name="TextBox 9"/>
          <p:cNvSpPr txBox="1"/>
          <p:nvPr/>
        </p:nvSpPr>
        <p:spPr>
          <a:xfrm>
            <a:off x="1523913" y="5487195"/>
            <a:ext cx="8824016" cy="1200329"/>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Vision: Gefluteter See als Freizeitgebiet</a:t>
            </a:r>
          </a:p>
          <a:p>
            <a:pPr algn="ctr"/>
            <a:r>
              <a:rPr lang="de-DE" sz="2400" b="1" dirty="0">
                <a:latin typeface="Times New Roman" panose="02020603050405020304" pitchFamily="18" charset="0"/>
                <a:cs typeface="Times New Roman" panose="02020603050405020304" pitchFamily="18" charset="0"/>
              </a:rPr>
              <a:t>m</a:t>
            </a:r>
            <a:r>
              <a:rPr lang="de-DE" sz="2400" b="1" dirty="0" smtClean="0">
                <a:latin typeface="Times New Roman" panose="02020603050405020304" pitchFamily="18" charset="0"/>
                <a:cs typeface="Times New Roman" panose="02020603050405020304" pitchFamily="18" charset="0"/>
              </a:rPr>
              <a:t>it </a:t>
            </a:r>
            <a:r>
              <a:rPr lang="de-DE" sz="2400" b="1" dirty="0" smtClean="0">
                <a:solidFill>
                  <a:srgbClr val="FF0000"/>
                </a:solidFill>
                <a:latin typeface="Times New Roman" panose="02020603050405020304" pitchFamily="18" charset="0"/>
                <a:cs typeface="Times New Roman" panose="02020603050405020304" pitchFamily="18" charset="0"/>
              </a:rPr>
              <a:t>unsichtbarem</a:t>
            </a:r>
            <a:r>
              <a:rPr lang="de-DE" sz="2400" b="1" dirty="0" smtClean="0">
                <a:latin typeface="Times New Roman" panose="02020603050405020304" pitchFamily="18" charset="0"/>
                <a:cs typeface="Times New Roman" panose="02020603050405020304" pitchFamily="18" charset="0"/>
              </a:rPr>
              <a:t> U-</a:t>
            </a:r>
            <a:r>
              <a:rPr lang="de-DE" sz="2400" b="1" dirty="0" err="1" smtClean="0">
                <a:latin typeface="Times New Roman" panose="02020603050405020304" pitchFamily="18" charset="0"/>
                <a:cs typeface="Times New Roman" panose="02020603050405020304" pitchFamily="18" charset="0"/>
              </a:rPr>
              <a:t>PSW</a:t>
            </a:r>
            <a:r>
              <a:rPr lang="de-DE" sz="2400" b="1" dirty="0" smtClean="0">
                <a:latin typeface="Times New Roman" panose="02020603050405020304" pitchFamily="18" charset="0"/>
                <a:cs typeface="Times New Roman" panose="02020603050405020304" pitchFamily="18" charset="0"/>
              </a:rPr>
              <a:t> auf dem Grund des Sees.</a:t>
            </a:r>
          </a:p>
          <a:p>
            <a:pPr algn="ctr"/>
            <a:r>
              <a:rPr lang="de-DE" sz="2400" b="1" dirty="0" smtClean="0">
                <a:latin typeface="Times New Roman" panose="02020603050405020304" pitchFamily="18" charset="0"/>
                <a:cs typeface="Times New Roman" panose="02020603050405020304" pitchFamily="18" charset="0"/>
              </a:rPr>
              <a:t>Wichtig: Kein Tidenhub im Tagebausee.</a:t>
            </a:r>
            <a:endParaRPr lang="de-DE" sz="24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5"/>
          <a:srcRect l="11945" r="41121"/>
          <a:stretch/>
        </p:blipFill>
        <p:spPr>
          <a:xfrm>
            <a:off x="637413" y="3844549"/>
            <a:ext cx="10850490" cy="1642646"/>
          </a:xfrm>
          <a:prstGeom prst="rect">
            <a:avLst/>
          </a:prstGeom>
        </p:spPr>
      </p:pic>
      <p:sp>
        <p:nvSpPr>
          <p:cNvPr id="13" name="Rounded Rectangular Callout 12"/>
          <p:cNvSpPr/>
          <p:nvPr/>
        </p:nvSpPr>
        <p:spPr>
          <a:xfrm>
            <a:off x="1257300" y="2822865"/>
            <a:ext cx="4757420" cy="615324"/>
          </a:xfrm>
          <a:prstGeom prst="wedgeRoundRectCallout">
            <a:avLst>
              <a:gd name="adj1" fmla="val 35040"/>
              <a:gd name="adj2" fmla="val 2193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smtClean="0">
                <a:solidFill>
                  <a:schemeClr val="tx1"/>
                </a:solidFill>
              </a:rPr>
              <a:t>Halten Wasserdruck  von 40 bar stand</a:t>
            </a:r>
            <a:endParaRPr lang="de-DE" sz="2000" b="1" dirty="0">
              <a:solidFill>
                <a:schemeClr val="tx1"/>
              </a:solidFill>
            </a:endParaRPr>
          </a:p>
        </p:txBody>
      </p:sp>
      <p:pic>
        <p:nvPicPr>
          <p:cNvPr id="3" name="Picture 2"/>
          <p:cNvPicPr>
            <a:picLocks noChangeAspect="1"/>
          </p:cNvPicPr>
          <p:nvPr/>
        </p:nvPicPr>
        <p:blipFill>
          <a:blip r:embed="rId6"/>
          <a:stretch>
            <a:fillRect/>
          </a:stretch>
        </p:blipFill>
        <p:spPr>
          <a:xfrm>
            <a:off x="0" y="167544"/>
            <a:ext cx="12192000" cy="6522912"/>
          </a:xfrm>
          <a:prstGeom prst="rect">
            <a:avLst/>
          </a:prstGeom>
        </p:spPr>
      </p:pic>
      <p:sp>
        <p:nvSpPr>
          <p:cNvPr id="5" name="TextBox 4"/>
          <p:cNvSpPr txBox="1"/>
          <p:nvPr/>
        </p:nvSpPr>
        <p:spPr>
          <a:xfrm>
            <a:off x="518606" y="167544"/>
            <a:ext cx="10568471" cy="369332"/>
          </a:xfrm>
          <a:prstGeom prst="rect">
            <a:avLst/>
          </a:prstGeom>
          <a:solidFill>
            <a:schemeClr val="bg1"/>
          </a:solidFill>
        </p:spPr>
        <p:txBody>
          <a:bodyPr wrap="none" rtlCol="0">
            <a:spAutoFit/>
          </a:bodyPr>
          <a:lstStyle/>
          <a:p>
            <a:r>
              <a:rPr lang="de-DE" b="1" dirty="0">
                <a:hlinkClick r:id="rId7"/>
              </a:rPr>
              <a:t>Wer weiß denn sowas?: Florian Lukas und Benno </a:t>
            </a:r>
            <a:r>
              <a:rPr lang="de-DE" b="1" dirty="0" err="1">
                <a:hlinkClick r:id="rId7"/>
              </a:rPr>
              <a:t>Fürmann</a:t>
            </a:r>
            <a:r>
              <a:rPr lang="de-DE" b="1" dirty="0">
                <a:hlinkClick r:id="rId7"/>
              </a:rPr>
              <a:t> | Sendung vom 05. Februar 2025 - hier anschauen</a:t>
            </a:r>
            <a:endParaRPr lang="en-US" b="1" dirty="0"/>
          </a:p>
        </p:txBody>
      </p:sp>
    </p:spTree>
    <p:extLst>
      <p:ext uri="{BB962C8B-B14F-4D97-AF65-F5344CB8AC3E}">
        <p14:creationId xmlns:p14="http://schemas.microsoft.com/office/powerpoint/2010/main" val="3828869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519" y="0"/>
            <a:ext cx="1248585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53545" y="517472"/>
            <a:ext cx="10704726" cy="830997"/>
          </a:xfrm>
          <a:prstGeom prst="rect">
            <a:avLst/>
          </a:prstGeom>
          <a:solidFill>
            <a:schemeClr val="bg1"/>
          </a:solidFill>
        </p:spPr>
        <p:txBody>
          <a:bodyPr wrap="none" rtlCol="0">
            <a:spAutoFit/>
          </a:bodyPr>
          <a:lstStyle/>
          <a:p>
            <a:pPr algn="ctr"/>
            <a:r>
              <a:rPr lang="de-DE" sz="4800" b="1" dirty="0">
                <a:latin typeface="Times New Roman" panose="02020603050405020304" pitchFamily="18" charset="0"/>
                <a:cs typeface="Times New Roman" panose="02020603050405020304" pitchFamily="18" charset="0"/>
              </a:rPr>
              <a:t>Vielen Dank für Ihre Aufmerksamkeit!</a:t>
            </a:r>
          </a:p>
        </p:txBody>
      </p:sp>
    </p:spTree>
    <p:extLst>
      <p:ext uri="{BB962C8B-B14F-4D97-AF65-F5344CB8AC3E}">
        <p14:creationId xmlns:p14="http://schemas.microsoft.com/office/powerpoint/2010/main" val="1989511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1764" y="376333"/>
            <a:ext cx="11449877" cy="461665"/>
          </a:xfrm>
          <a:prstGeom prst="rect">
            <a:avLst/>
          </a:prstGeom>
          <a:solidFill>
            <a:schemeClr val="bg1"/>
          </a:solidFill>
        </p:spPr>
        <p:txBody>
          <a:bodyPr wrap="square" rtlCol="0">
            <a:spAutoFit/>
          </a:bodyPr>
          <a:lstStyle/>
          <a:p>
            <a:pPr algn="ctr"/>
            <a:r>
              <a:rPr lang="de-DE" sz="2400" b="1" dirty="0">
                <a:latin typeface="Times New Roman" panose="02020603050405020304" pitchFamily="18" charset="0"/>
                <a:cs typeface="Times New Roman" panose="02020603050405020304" pitchFamily="18" charset="0"/>
              </a:rPr>
              <a:t>D</a:t>
            </a:r>
            <a:r>
              <a:rPr lang="de-DE" sz="2400" b="1" dirty="0" smtClean="0">
                <a:latin typeface="Times New Roman" panose="02020603050405020304" pitchFamily="18" charset="0"/>
                <a:cs typeface="Times New Roman" panose="02020603050405020304" pitchFamily="18" charset="0"/>
              </a:rPr>
              <a:t>ie Sonne sendet Energie im </a:t>
            </a:r>
            <a:r>
              <a:rPr lang="de-DE" sz="2400" b="1" dirty="0" err="1" smtClean="0">
                <a:latin typeface="Times New Roman" panose="02020603050405020304" pitchFamily="18" charset="0"/>
                <a:cs typeface="Times New Roman" panose="02020603050405020304" pitchFamily="18" charset="0"/>
              </a:rPr>
              <a:t>Überfluß</a:t>
            </a:r>
            <a:r>
              <a:rPr lang="de-DE" sz="2400" b="1" dirty="0" smtClean="0">
                <a:latin typeface="Times New Roman" panose="02020603050405020304" pitchFamily="18" charset="0"/>
                <a:cs typeface="Times New Roman" panose="02020603050405020304" pitchFamily="18" charset="0"/>
              </a:rPr>
              <a:t> zur Erde.</a:t>
            </a:r>
          </a:p>
        </p:txBody>
      </p:sp>
      <p:sp>
        <p:nvSpPr>
          <p:cNvPr id="4" name="TextBox 3"/>
          <p:cNvSpPr txBox="1"/>
          <p:nvPr/>
        </p:nvSpPr>
        <p:spPr>
          <a:xfrm>
            <a:off x="341761" y="2320383"/>
            <a:ext cx="11449877" cy="2369880"/>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Problem dabei: Sehr große Tag- Nacht- Schwankungen</a:t>
            </a:r>
          </a:p>
          <a:p>
            <a:pPr algn="ctr"/>
            <a:r>
              <a:rPr lang="de-DE" sz="2400" b="1" dirty="0" smtClean="0">
                <a:latin typeface="Times New Roman" panose="02020603050405020304" pitchFamily="18" charset="0"/>
                <a:cs typeface="Times New Roman" panose="02020603050405020304" pitchFamily="18" charset="0"/>
              </a:rPr>
              <a:t>=&gt;</a:t>
            </a:r>
            <a:endParaRPr lang="de-DE" sz="2400" b="1" dirty="0">
              <a:latin typeface="Times New Roman" panose="02020603050405020304" pitchFamily="18" charset="0"/>
              <a:cs typeface="Times New Roman" panose="02020603050405020304" pitchFamily="18" charset="0"/>
            </a:endParaRPr>
          </a:p>
          <a:p>
            <a:pPr algn="ctr"/>
            <a:r>
              <a:rPr lang="de-DE" sz="2400" b="1" dirty="0" smtClean="0">
                <a:latin typeface="Times New Roman" panose="02020603050405020304" pitchFamily="18" charset="0"/>
                <a:cs typeface="Times New Roman" panose="02020603050405020304" pitchFamily="18" charset="0"/>
              </a:rPr>
              <a:t>2045 ca. 200 bis 250 große Überschüsse am Tag und </a:t>
            </a:r>
          </a:p>
          <a:p>
            <a:pPr algn="ctr"/>
            <a:r>
              <a:rPr lang="de-DE" sz="2400" b="1" dirty="0" smtClean="0">
                <a:latin typeface="Times New Roman" panose="02020603050405020304" pitchFamily="18" charset="0"/>
                <a:cs typeface="Times New Roman" panose="02020603050405020304" pitchFamily="18" charset="0"/>
              </a:rPr>
              <a:t>Fehlbedarf über Nacht.</a:t>
            </a:r>
          </a:p>
          <a:p>
            <a:pPr algn="ctr"/>
            <a:endParaRPr lang="de-DE" sz="2400" b="1" i="1" dirty="0">
              <a:solidFill>
                <a:srgbClr val="FF0000"/>
              </a:solidFill>
              <a:latin typeface="Times New Roman" panose="02020603050405020304" pitchFamily="18" charset="0"/>
              <a:cs typeface="Times New Roman" panose="02020603050405020304" pitchFamily="18" charset="0"/>
            </a:endParaRPr>
          </a:p>
          <a:p>
            <a:pPr algn="ctr"/>
            <a:r>
              <a:rPr lang="de-DE" sz="2400" b="1" i="1" dirty="0">
                <a:solidFill>
                  <a:srgbClr val="FF0000"/>
                </a:solidFill>
                <a:latin typeface="Times New Roman" panose="02020603050405020304" pitchFamily="18" charset="0"/>
                <a:cs typeface="Times New Roman" panose="02020603050405020304" pitchFamily="18" charset="0"/>
              </a:rPr>
              <a:t>u</a:t>
            </a:r>
            <a:r>
              <a:rPr lang="de-DE" sz="2400" b="1" i="1" dirty="0" smtClean="0">
                <a:solidFill>
                  <a:srgbClr val="FF0000"/>
                </a:solidFill>
                <a:latin typeface="Times New Roman" panose="02020603050405020304" pitchFamily="18" charset="0"/>
                <a:cs typeface="Times New Roman" panose="02020603050405020304" pitchFamily="18" charset="0"/>
              </a:rPr>
              <a:t>nd außerdem Winterflaute</a:t>
            </a:r>
            <a:endParaRPr lang="de-DE" sz="2800" b="1" i="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41762" y="1163692"/>
            <a:ext cx="11449877" cy="830997"/>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Es ist das Ziel der Energiewende, 2045 ca. 80% der benötigten Energie aus Windkraft und Photovoltaik sowie ca. 20 % aus Biomasse etc. zu erzeugen. </a:t>
            </a:r>
            <a:endParaRPr lang="de-DE"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3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1764" y="376333"/>
            <a:ext cx="11449877" cy="400110"/>
          </a:xfrm>
          <a:prstGeom prst="rect">
            <a:avLst/>
          </a:prstGeom>
          <a:solidFill>
            <a:schemeClr val="bg1"/>
          </a:solidFill>
        </p:spPr>
        <p:txBody>
          <a:bodyPr wrap="square" rtlCol="0">
            <a:spAutoFit/>
          </a:bodyPr>
          <a:lstStyle/>
          <a:p>
            <a:pPr algn="ctr"/>
            <a:r>
              <a:rPr lang="de-DE" sz="2000" b="1" dirty="0" smtClean="0">
                <a:latin typeface="Times New Roman" panose="02020603050405020304" pitchFamily="18" charset="0"/>
                <a:cs typeface="Times New Roman" panose="02020603050405020304" pitchFamily="18" charset="0"/>
              </a:rPr>
              <a:t>Mein Kurzvortrag behandelt ein zentrales Problem zum Gelingen der Energiewende.</a:t>
            </a:r>
          </a:p>
        </p:txBody>
      </p:sp>
      <p:sp>
        <p:nvSpPr>
          <p:cNvPr id="4" name="TextBox 3"/>
          <p:cNvSpPr txBox="1"/>
          <p:nvPr/>
        </p:nvSpPr>
        <p:spPr>
          <a:xfrm>
            <a:off x="341757" y="1839014"/>
            <a:ext cx="11449877" cy="400110"/>
          </a:xfrm>
          <a:prstGeom prst="rect">
            <a:avLst/>
          </a:prstGeom>
          <a:solidFill>
            <a:schemeClr val="bg1"/>
          </a:solidFill>
        </p:spPr>
        <p:txBody>
          <a:bodyPr wrap="square" rtlCol="0">
            <a:spAutoFit/>
          </a:bodyPr>
          <a:lstStyle/>
          <a:p>
            <a:pPr algn="ctr"/>
            <a:r>
              <a:rPr lang="de-DE" sz="2000" b="1" dirty="0" smtClean="0">
                <a:solidFill>
                  <a:srgbClr val="FF0000"/>
                </a:solidFill>
                <a:latin typeface="Times New Roman" panose="02020603050405020304" pitchFamily="18" charset="0"/>
                <a:cs typeface="Times New Roman" panose="02020603050405020304" pitchFamily="18" charset="0"/>
              </a:rPr>
              <a:t>Unabhängig von den Aspekten von Wirtschaftlichkeit muss sie durchgeführt werden.</a:t>
            </a:r>
            <a:endParaRPr lang="de-DE" sz="2000" b="1" i="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41758" y="979667"/>
            <a:ext cx="11449877" cy="707886"/>
          </a:xfrm>
          <a:prstGeom prst="rect">
            <a:avLst/>
          </a:prstGeom>
          <a:solidFill>
            <a:schemeClr val="bg1"/>
          </a:solidFill>
        </p:spPr>
        <p:txBody>
          <a:bodyPr wrap="square" rtlCol="0">
            <a:spAutoFit/>
          </a:bodyPr>
          <a:lstStyle/>
          <a:p>
            <a:pPr algn="ctr"/>
            <a:r>
              <a:rPr lang="de-DE" sz="2000" b="1" dirty="0" smtClean="0">
                <a:solidFill>
                  <a:srgbClr val="FF0000"/>
                </a:solidFill>
                <a:latin typeface="Times New Roman" panose="02020603050405020304" pitchFamily="18" charset="0"/>
                <a:cs typeface="Times New Roman" panose="02020603050405020304" pitchFamily="18" charset="0"/>
              </a:rPr>
              <a:t>Die Energiewende ist das größte je von Menschen durchgeführte Technologieprojekt und eine moralische Verpflichtung unseren Kindern und den uns nachfolgenden Generationen gegenüber.</a:t>
            </a:r>
            <a:endParaRPr lang="de-DE" sz="2000" b="1" i="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41756" y="2390585"/>
            <a:ext cx="11449877" cy="707886"/>
          </a:xfrm>
          <a:prstGeom prst="rect">
            <a:avLst/>
          </a:prstGeom>
          <a:solidFill>
            <a:schemeClr val="bg1"/>
          </a:solidFill>
        </p:spPr>
        <p:txBody>
          <a:bodyPr wrap="square" rtlCol="0">
            <a:spAutoFit/>
          </a:bodyPr>
          <a:lstStyle/>
          <a:p>
            <a:pPr algn="ctr"/>
            <a:r>
              <a:rPr lang="de-DE" sz="2000" b="1" dirty="0" smtClean="0">
                <a:solidFill>
                  <a:srgbClr val="FF0000"/>
                </a:solidFill>
                <a:latin typeface="Times New Roman" panose="02020603050405020304" pitchFamily="18" charset="0"/>
                <a:cs typeface="Times New Roman" panose="02020603050405020304" pitchFamily="18" charset="0"/>
              </a:rPr>
              <a:t>Ihre Durchführung ist eine Aufgabe des Staates und kann daher nicht von den Interessen einzelner großer Energieversorger bestimmt werden.</a:t>
            </a:r>
            <a:endParaRPr lang="de-DE" sz="20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1755" y="4066377"/>
            <a:ext cx="11449877" cy="2246769"/>
          </a:xfrm>
          <a:prstGeom prst="rect">
            <a:avLst/>
          </a:prstGeom>
          <a:solidFill>
            <a:schemeClr val="bg1"/>
          </a:solidFill>
        </p:spPr>
        <p:txBody>
          <a:bodyPr wrap="square" rtlCol="0">
            <a:spAutoFit/>
          </a:bodyPr>
          <a:lstStyle/>
          <a:p>
            <a:pPr algn="ctr"/>
            <a:r>
              <a:rPr lang="de-DE" sz="2000" b="1" dirty="0" smtClean="0">
                <a:latin typeface="Times New Roman" panose="02020603050405020304" pitchFamily="18" charset="0"/>
                <a:cs typeface="Times New Roman" panose="02020603050405020304" pitchFamily="18" charset="0"/>
              </a:rPr>
              <a:t>Die heute wegen der Energiewende zu lösenden Probleme sind für das Gemeinwohl und den Fortbestand der Industrie ebenso existentiell:</a:t>
            </a:r>
          </a:p>
          <a:p>
            <a:pPr algn="ctr"/>
            <a:r>
              <a:rPr lang="de-DE" sz="2000" b="1" dirty="0" smtClean="0">
                <a:latin typeface="Times New Roman" panose="02020603050405020304" pitchFamily="18" charset="0"/>
                <a:cs typeface="Times New Roman" panose="02020603050405020304" pitchFamily="18" charset="0"/>
              </a:rPr>
              <a:t>Folgende sehr teure Technologien müssen erstellt werden:</a:t>
            </a:r>
          </a:p>
          <a:p>
            <a:pPr marL="457200" indent="-457200" algn="ctr">
              <a:buAutoNum type="arabicPeriod"/>
            </a:pPr>
            <a:r>
              <a:rPr lang="de-DE" sz="2000" b="1" dirty="0" smtClean="0">
                <a:latin typeface="Times New Roman" panose="02020603050405020304" pitchFamily="18" charset="0"/>
                <a:cs typeface="Times New Roman" panose="02020603050405020304" pitchFamily="18" charset="0"/>
              </a:rPr>
              <a:t>neue Wege der elektrischen Energieerzeugung durch Windkraft und Photovoltaik</a:t>
            </a:r>
          </a:p>
          <a:p>
            <a:pPr marL="457200" indent="-457200" algn="ctr">
              <a:buAutoNum type="arabicPeriod"/>
            </a:pPr>
            <a:r>
              <a:rPr lang="de-DE" sz="2000" b="1" dirty="0" smtClean="0">
                <a:latin typeface="Times New Roman" panose="02020603050405020304" pitchFamily="18" charset="0"/>
                <a:cs typeface="Times New Roman" panose="02020603050405020304" pitchFamily="18" charset="0"/>
              </a:rPr>
              <a:t>Ausbau neuer Höchstspannung Stromleitungen </a:t>
            </a:r>
          </a:p>
          <a:p>
            <a:pPr marL="457200" indent="-457200" algn="ctr">
              <a:buAutoNum type="arabicPeriod"/>
            </a:pPr>
            <a:r>
              <a:rPr lang="de-DE" sz="2000" b="1" dirty="0" smtClean="0">
                <a:solidFill>
                  <a:srgbClr val="FF0000"/>
                </a:solidFill>
                <a:latin typeface="Times New Roman" panose="02020603050405020304" pitchFamily="18" charset="0"/>
                <a:cs typeface="Times New Roman" panose="02020603050405020304" pitchFamily="18" charset="0"/>
              </a:rPr>
              <a:t>Errichtung neuer elektrischer Energiespeicher </a:t>
            </a:r>
            <a:r>
              <a:rPr lang="de-DE" sz="2000" b="1" dirty="0" smtClean="0">
                <a:latin typeface="Times New Roman" panose="02020603050405020304" pitchFamily="18" charset="0"/>
                <a:cs typeface="Times New Roman" panose="02020603050405020304" pitchFamily="18" charset="0"/>
              </a:rPr>
              <a:t>wegen der Tag- und Nachtschwankungen </a:t>
            </a:r>
          </a:p>
          <a:p>
            <a:pPr algn="ctr"/>
            <a:r>
              <a:rPr lang="de-DE" sz="2000" b="1" dirty="0" smtClean="0">
                <a:latin typeface="Times New Roman" panose="02020603050405020304" pitchFamily="18" charset="0"/>
                <a:cs typeface="Times New Roman" panose="02020603050405020304" pitchFamily="18" charset="0"/>
              </a:rPr>
              <a:t>und der jahreszeitlichen Langzeitflauten im Winter.</a:t>
            </a:r>
          </a:p>
        </p:txBody>
      </p:sp>
      <p:sp>
        <p:nvSpPr>
          <p:cNvPr id="11" name="TextBox 10"/>
          <p:cNvSpPr txBox="1"/>
          <p:nvPr/>
        </p:nvSpPr>
        <p:spPr>
          <a:xfrm>
            <a:off x="341755" y="3214780"/>
            <a:ext cx="11449877" cy="707886"/>
          </a:xfrm>
          <a:prstGeom prst="rect">
            <a:avLst/>
          </a:prstGeom>
          <a:solidFill>
            <a:schemeClr val="bg1"/>
          </a:solidFill>
        </p:spPr>
        <p:txBody>
          <a:bodyPr wrap="square" rtlCol="0">
            <a:spAutoFit/>
          </a:bodyPr>
          <a:lstStyle/>
          <a:p>
            <a:pPr algn="ctr"/>
            <a:r>
              <a:rPr lang="de-DE" sz="2000" b="1" dirty="0" smtClean="0">
                <a:solidFill>
                  <a:srgbClr val="FF0000"/>
                </a:solidFill>
                <a:latin typeface="Times New Roman" panose="02020603050405020304" pitchFamily="18" charset="0"/>
                <a:cs typeface="Times New Roman" panose="02020603050405020304" pitchFamily="18" charset="0"/>
              </a:rPr>
              <a:t>z.B.: Als vor über 100 Jahren mit der Einführung von elektrischer Energie der Braunkohleabbau begann, wurden wegen Vorrang des Allgemeininteresses die Bauern vom Staat enteignet. </a:t>
            </a:r>
            <a:endParaRPr lang="de-DE" sz="20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615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7"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6742" y="-137492"/>
            <a:ext cx="12881610" cy="7128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192212" y="0"/>
            <a:ext cx="9283701" cy="738664"/>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Gegenwärtige Pläne </a:t>
            </a:r>
            <a:r>
              <a:rPr lang="de-DE" sz="2400" b="1" dirty="0">
                <a:latin typeface="Times New Roman" panose="02020603050405020304" pitchFamily="18" charset="0"/>
                <a:cs typeface="Times New Roman" panose="02020603050405020304" pitchFamily="18" charset="0"/>
              </a:rPr>
              <a:t>zur Rekultivierung des </a:t>
            </a:r>
            <a:r>
              <a:rPr lang="de-DE" sz="2400" b="1" dirty="0" smtClean="0">
                <a:latin typeface="Times New Roman" panose="02020603050405020304" pitchFamily="18" charset="0"/>
                <a:cs typeface="Times New Roman" panose="02020603050405020304" pitchFamily="18" charset="0"/>
              </a:rPr>
              <a:t>Tagebaus</a:t>
            </a:r>
          </a:p>
          <a:p>
            <a:pPr algn="ctr"/>
            <a:r>
              <a:rPr lang="de-DE" b="1" i="1" dirty="0" smtClean="0">
                <a:latin typeface="Times New Roman" panose="02020603050405020304" pitchFamily="18" charset="0"/>
                <a:cs typeface="Times New Roman" panose="02020603050405020304" pitchFamily="18" charset="0"/>
              </a:rPr>
              <a:t>Rhein-Erft-Kreis und RWE</a:t>
            </a:r>
            <a:endParaRPr lang="de-DE" b="1" i="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834571"/>
            <a:ext cx="11811000" cy="5901658"/>
          </a:xfrm>
          <a:prstGeom prst="rect">
            <a:avLst/>
          </a:prstGeom>
        </p:spPr>
      </p:pic>
      <p:sp>
        <p:nvSpPr>
          <p:cNvPr id="5" name="TextBox 4"/>
          <p:cNvSpPr txBox="1"/>
          <p:nvPr/>
        </p:nvSpPr>
        <p:spPr>
          <a:xfrm>
            <a:off x="259944" y="5357916"/>
            <a:ext cx="11322456" cy="738664"/>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  Zukunft: </a:t>
            </a:r>
            <a:r>
              <a:rPr lang="de-DE" sz="2400" b="1" dirty="0">
                <a:latin typeface="Times New Roman" panose="02020603050405020304" pitchFamily="18" charset="0"/>
                <a:cs typeface="Times New Roman" panose="02020603050405020304" pitchFamily="18" charset="0"/>
              </a:rPr>
              <a:t>Ein Freizeitraum mit großem See für Wassersport und </a:t>
            </a:r>
            <a:r>
              <a:rPr lang="de-DE" sz="2400" b="1" dirty="0" smtClean="0">
                <a:latin typeface="Times New Roman" panose="02020603050405020304" pitchFamily="18" charset="0"/>
                <a:cs typeface="Times New Roman" panose="02020603050405020304" pitchFamily="18" charset="0"/>
              </a:rPr>
              <a:t>Erholung  </a:t>
            </a:r>
          </a:p>
          <a:p>
            <a:pPr algn="ctr"/>
            <a:r>
              <a:rPr lang="de-DE" b="1" i="1" dirty="0" smtClean="0">
                <a:latin typeface="Times New Roman" panose="02020603050405020304" pitchFamily="18" charset="0"/>
                <a:cs typeface="Times New Roman" panose="02020603050405020304" pitchFamily="18" charset="0"/>
              </a:rPr>
              <a:t>In Deutschland 2. größter See nach Bodensee</a:t>
            </a:r>
            <a:endParaRPr lang="de-DE" b="1" i="1"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4941357" y="3061147"/>
            <a:ext cx="1928285" cy="2041698"/>
            <a:chOff x="5272999" y="4064598"/>
            <a:chExt cx="1928285" cy="2041698"/>
          </a:xfrm>
        </p:grpSpPr>
        <p:grpSp>
          <p:nvGrpSpPr>
            <p:cNvPr id="7" name="Group 6"/>
            <p:cNvGrpSpPr/>
            <p:nvPr/>
          </p:nvGrpSpPr>
          <p:grpSpPr>
            <a:xfrm rot="6928927">
              <a:off x="5216293" y="4121304"/>
              <a:ext cx="1889298" cy="1775885"/>
              <a:chOff x="5212080" y="-1706880"/>
              <a:chExt cx="2026920" cy="2011680"/>
            </a:xfrm>
          </p:grpSpPr>
          <p:sp>
            <p:nvSpPr>
              <p:cNvPr id="24" name="Oval 23"/>
              <p:cNvSpPr/>
              <p:nvPr/>
            </p:nvSpPr>
            <p:spPr>
              <a:xfrm>
                <a:off x="5212080" y="-1706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364480" y="-1554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516880" y="-14020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669280" y="-12496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821680" y="-10972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974080" y="-944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126480" y="-792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278880" y="-6400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431280" y="-4876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583680" y="-3352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736080" y="-182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888480" y="-30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040880" y="12192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rot="6928927">
              <a:off x="5368693" y="4273704"/>
              <a:ext cx="1889298" cy="1775885"/>
              <a:chOff x="5212080" y="-1706880"/>
              <a:chExt cx="2026920" cy="2011680"/>
            </a:xfrm>
          </p:grpSpPr>
          <p:sp>
            <p:nvSpPr>
              <p:cNvPr id="9" name="Oval 8"/>
              <p:cNvSpPr/>
              <p:nvPr/>
            </p:nvSpPr>
            <p:spPr>
              <a:xfrm>
                <a:off x="5212080" y="-1706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364480" y="-1554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16880" y="-14020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669280" y="-12496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21680" y="-10972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74080" y="-944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126480" y="-792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278880" y="-6400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431280" y="-4876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83680" y="-3352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736080" y="-1828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888480" y="-3048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40880" y="121920"/>
                <a:ext cx="198120" cy="1828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7" name="Picture 36"/>
          <p:cNvPicPr>
            <a:picLocks noChangeAspect="1"/>
          </p:cNvPicPr>
          <p:nvPr/>
        </p:nvPicPr>
        <p:blipFill>
          <a:blip r:embed="rId3"/>
          <a:stretch>
            <a:fillRect/>
          </a:stretch>
        </p:blipFill>
        <p:spPr>
          <a:xfrm rot="20347836">
            <a:off x="4517664" y="3864244"/>
            <a:ext cx="2928072" cy="585362"/>
          </a:xfrm>
          <a:prstGeom prst="rect">
            <a:avLst/>
          </a:prstGeom>
        </p:spPr>
      </p:pic>
    </p:spTree>
    <p:extLst>
      <p:ext uri="{BB962C8B-B14F-4D97-AF65-F5344CB8AC3E}">
        <p14:creationId xmlns:p14="http://schemas.microsoft.com/office/powerpoint/2010/main" val="26170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5928" y="0"/>
            <a:ext cx="12217928" cy="692573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8097" y="5349265"/>
            <a:ext cx="11537525" cy="830997"/>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Überschussenergie </a:t>
            </a:r>
            <a:r>
              <a:rPr lang="de-DE" sz="2400" b="1" dirty="0">
                <a:latin typeface="Times New Roman" panose="02020603050405020304" pitchFamily="18" charset="0"/>
                <a:cs typeface="Times New Roman" panose="02020603050405020304" pitchFamily="18" charset="0"/>
              </a:rPr>
              <a:t>in </a:t>
            </a:r>
            <a:r>
              <a:rPr lang="de-DE" sz="2400" b="1" dirty="0" smtClean="0">
                <a:latin typeface="Times New Roman" panose="02020603050405020304" pitchFamily="18" charset="0"/>
                <a:cs typeface="Times New Roman" panose="02020603050405020304" pitchFamily="18" charset="0"/>
              </a:rPr>
              <a:t>einer April-Woche</a:t>
            </a:r>
            <a:r>
              <a:rPr lang="de-DE" sz="2400" b="1" dirty="0">
                <a:latin typeface="Times New Roman" panose="02020603050405020304" pitchFamily="18" charset="0"/>
                <a:cs typeface="Times New Roman" panose="02020603050405020304" pitchFamily="18" charset="0"/>
              </a:rPr>
              <a:t>: ca. </a:t>
            </a:r>
            <a:r>
              <a:rPr lang="de-DE" sz="2400" b="1" dirty="0" smtClean="0">
                <a:latin typeface="Times New Roman" panose="02020603050405020304" pitchFamily="18" charset="0"/>
                <a:cs typeface="Times New Roman" panose="02020603050405020304" pitchFamily="18" charset="0"/>
              </a:rPr>
              <a:t>10 </a:t>
            </a:r>
            <a:r>
              <a:rPr lang="de-DE" sz="2400" b="1" dirty="0">
                <a:latin typeface="Times New Roman" panose="02020603050405020304" pitchFamily="18" charset="0"/>
                <a:cs typeface="Times New Roman" panose="02020603050405020304" pitchFamily="18" charset="0"/>
              </a:rPr>
              <a:t>Milliarden </a:t>
            </a:r>
            <a:r>
              <a:rPr lang="de-DE" sz="2400" b="1" dirty="0" smtClean="0">
                <a:latin typeface="Times New Roman" panose="02020603050405020304" pitchFamily="18" charset="0"/>
                <a:cs typeface="Times New Roman" panose="02020603050405020304" pitchFamily="18" charset="0"/>
              </a:rPr>
              <a:t>kWh = 10.000 </a:t>
            </a:r>
            <a:r>
              <a:rPr lang="de-DE" sz="2400" b="1" dirty="0" err="1" smtClean="0">
                <a:latin typeface="Times New Roman" panose="02020603050405020304" pitchFamily="18" charset="0"/>
                <a:cs typeface="Times New Roman" panose="02020603050405020304" pitchFamily="18" charset="0"/>
              </a:rPr>
              <a:t>GWh</a:t>
            </a:r>
            <a:endParaRPr lang="de-DE" sz="2400" b="1" dirty="0">
              <a:latin typeface="Times New Roman" panose="02020603050405020304" pitchFamily="18" charset="0"/>
              <a:cs typeface="Times New Roman" panose="02020603050405020304" pitchFamily="18" charset="0"/>
            </a:endParaRPr>
          </a:p>
          <a:p>
            <a:pPr algn="ctr"/>
            <a:r>
              <a:rPr lang="de-DE" sz="2400" b="1" dirty="0">
                <a:latin typeface="Times New Roman" panose="02020603050405020304" pitchFamily="18" charset="0"/>
                <a:cs typeface="Times New Roman" panose="02020603050405020304" pitchFamily="18" charset="0"/>
              </a:rPr>
              <a:t>Fehlbedarf (Nachtflauten): ca. </a:t>
            </a:r>
            <a:r>
              <a:rPr lang="de-DE" sz="2400" b="1" dirty="0" smtClean="0">
                <a:latin typeface="Times New Roman" panose="02020603050405020304" pitchFamily="18" charset="0"/>
                <a:cs typeface="Times New Roman" panose="02020603050405020304" pitchFamily="18" charset="0"/>
              </a:rPr>
              <a:t>3 Milliarden kWh / 3.000 </a:t>
            </a:r>
            <a:r>
              <a:rPr lang="de-DE" sz="2400" b="1" dirty="0" err="1" smtClean="0">
                <a:latin typeface="Times New Roman" panose="02020603050405020304" pitchFamily="18" charset="0"/>
                <a:cs typeface="Times New Roman" panose="02020603050405020304" pitchFamily="18" charset="0"/>
              </a:rPr>
              <a:t>GWh</a:t>
            </a:r>
            <a:r>
              <a:rPr lang="de-DE" sz="2400" b="1" dirty="0" smtClean="0">
                <a:latin typeface="Times New Roman" panose="02020603050405020304" pitchFamily="18" charset="0"/>
                <a:cs typeface="Times New Roman" panose="02020603050405020304" pitchFamily="18" charset="0"/>
              </a:rPr>
              <a:t> </a:t>
            </a:r>
            <a:endParaRPr lang="de-DE" sz="2400" b="1"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358097" y="6260671"/>
            <a:ext cx="11537525" cy="400110"/>
          </a:xfrm>
          <a:prstGeom prst="rect">
            <a:avLst/>
          </a:prstGeom>
          <a:solidFill>
            <a:schemeClr val="bg1"/>
          </a:solid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Daher</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können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wir</a:t>
            </a:r>
            <a:r>
              <a:rPr lang="en-US" sz="2000" b="1" dirty="0" smtClean="0">
                <a:latin typeface="Times New Roman" panose="02020603050405020304" pitchFamily="18" charset="0"/>
                <a:cs typeface="Times New Roman" panose="02020603050405020304" pitchFamily="18" charset="0"/>
              </a:rPr>
              <a:t> auf </a:t>
            </a:r>
            <a:r>
              <a:rPr lang="en-US" sz="2000" b="1" dirty="0" err="1" smtClean="0">
                <a:latin typeface="Times New Roman" panose="02020603050405020304" pitchFamily="18" charset="0"/>
                <a:cs typeface="Times New Roman" panose="02020603050405020304" pitchFamily="18" charset="0"/>
              </a:rPr>
              <a:t>große</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Kurzzeitspeicher</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Stunden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bis</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mehrere</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Tage</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nicht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verzichten</a:t>
            </a:r>
            <a:r>
              <a:rPr lang="en-US" sz="2000" b="1" dirty="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 </a:t>
            </a:r>
            <a:endParaRPr lang="de-DE" sz="2000" b="1" dirty="0">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2184179" y="984400"/>
            <a:ext cx="8542221" cy="4319587"/>
            <a:chOff x="2165891" y="1560294"/>
            <a:chExt cx="8542221" cy="4319587"/>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678" y="1560294"/>
              <a:ext cx="7274679" cy="4319586"/>
            </a:xfrm>
            <a:prstGeom prst="rect">
              <a:avLst/>
            </a:prstGeom>
          </p:spPr>
        </p:pic>
        <p:sp>
          <p:nvSpPr>
            <p:cNvPr id="24" name="Rounded Rectangular Callout 23"/>
            <p:cNvSpPr/>
            <p:nvPr/>
          </p:nvSpPr>
          <p:spPr>
            <a:xfrm>
              <a:off x="8212472" y="2194570"/>
              <a:ext cx="1359673" cy="612648"/>
            </a:xfrm>
            <a:prstGeom prst="wedgeRoundRectCallout">
              <a:avLst>
                <a:gd name="adj1" fmla="val -72295"/>
                <a:gd name="adj2" fmla="val 127393"/>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rPr>
                <a:t>Überschuss</a:t>
              </a:r>
              <a:endParaRPr lang="en-US" b="1" dirty="0">
                <a:solidFill>
                  <a:schemeClr val="tx1"/>
                </a:solidFill>
              </a:endParaRPr>
            </a:p>
          </p:txBody>
        </p:sp>
        <p:sp>
          <p:nvSpPr>
            <p:cNvPr id="25" name="Rounded Rectangular Callout 24"/>
            <p:cNvSpPr/>
            <p:nvPr/>
          </p:nvSpPr>
          <p:spPr>
            <a:xfrm>
              <a:off x="9118060" y="4422279"/>
              <a:ext cx="1359673" cy="612648"/>
            </a:xfrm>
            <a:prstGeom prst="wedgeRoundRectCallout">
              <a:avLst>
                <a:gd name="adj1" fmla="val -102704"/>
                <a:gd name="adj2" fmla="val -29648"/>
                <a:gd name="adj3" fmla="val 1666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rPr>
                <a:t>Fehlbedarf</a:t>
              </a:r>
              <a:endParaRPr lang="en-US" b="1" dirty="0">
                <a:solidFill>
                  <a:schemeClr val="tx1"/>
                </a:solidFill>
              </a:endParaRPr>
            </a:p>
          </p:txBody>
        </p:sp>
        <p:sp>
          <p:nvSpPr>
            <p:cNvPr id="26" name="Freeform 25"/>
            <p:cNvSpPr/>
            <p:nvPr/>
          </p:nvSpPr>
          <p:spPr>
            <a:xfrm>
              <a:off x="3070805" y="2058370"/>
              <a:ext cx="5821504" cy="2741260"/>
            </a:xfrm>
            <a:custGeom>
              <a:avLst/>
              <a:gdLst>
                <a:gd name="connsiteX0" fmla="*/ 0 w 6186389"/>
                <a:gd name="connsiteY0" fmla="*/ 2197897 h 2967318"/>
                <a:gd name="connsiteX1" fmla="*/ 100900 w 6186389"/>
                <a:gd name="connsiteY1" fmla="*/ 2324022 h 2967318"/>
                <a:gd name="connsiteX2" fmla="*/ 157656 w 6186389"/>
                <a:gd name="connsiteY2" fmla="*/ 2424921 h 2967318"/>
                <a:gd name="connsiteX3" fmla="*/ 245942 w 6186389"/>
                <a:gd name="connsiteY3" fmla="*/ 2437533 h 2967318"/>
                <a:gd name="connsiteX4" fmla="*/ 302698 w 6186389"/>
                <a:gd name="connsiteY4" fmla="*/ 2330328 h 2967318"/>
                <a:gd name="connsiteX5" fmla="*/ 403598 w 6186389"/>
                <a:gd name="connsiteY5" fmla="*/ 1661870 h 2967318"/>
                <a:gd name="connsiteX6" fmla="*/ 472966 w 6186389"/>
                <a:gd name="connsiteY6" fmla="*/ 1346560 h 2967318"/>
                <a:gd name="connsiteX7" fmla="*/ 498191 w 6186389"/>
                <a:gd name="connsiteY7" fmla="*/ 1226742 h 2967318"/>
                <a:gd name="connsiteX8" fmla="*/ 536028 w 6186389"/>
                <a:gd name="connsiteY8" fmla="*/ 1119536 h 2967318"/>
                <a:gd name="connsiteX9" fmla="*/ 618009 w 6186389"/>
                <a:gd name="connsiteY9" fmla="*/ 1094311 h 2967318"/>
                <a:gd name="connsiteX10" fmla="*/ 706296 w 6186389"/>
                <a:gd name="connsiteY10" fmla="*/ 1151067 h 2967318"/>
                <a:gd name="connsiteX11" fmla="*/ 756745 w 6186389"/>
                <a:gd name="connsiteY11" fmla="*/ 1163680 h 2967318"/>
                <a:gd name="connsiteX12" fmla="*/ 807195 w 6186389"/>
                <a:gd name="connsiteY12" fmla="*/ 1422234 h 2967318"/>
                <a:gd name="connsiteX13" fmla="*/ 851338 w 6186389"/>
                <a:gd name="connsiteY13" fmla="*/ 1642951 h 2967318"/>
                <a:gd name="connsiteX14" fmla="*/ 876563 w 6186389"/>
                <a:gd name="connsiteY14" fmla="*/ 1825831 h 2967318"/>
                <a:gd name="connsiteX15" fmla="*/ 914400 w 6186389"/>
                <a:gd name="connsiteY15" fmla="*/ 1901506 h 2967318"/>
                <a:gd name="connsiteX16" fmla="*/ 1008994 w 6186389"/>
                <a:gd name="connsiteY16" fmla="*/ 1996099 h 2967318"/>
                <a:gd name="connsiteX17" fmla="*/ 1097280 w 6186389"/>
                <a:gd name="connsiteY17" fmla="*/ 2046549 h 2967318"/>
                <a:gd name="connsiteX18" fmla="*/ 1223405 w 6186389"/>
                <a:gd name="connsiteY18" fmla="*/ 1769075 h 2967318"/>
                <a:gd name="connsiteX19" fmla="*/ 1349529 w 6186389"/>
                <a:gd name="connsiteY19" fmla="*/ 1012331 h 2967318"/>
                <a:gd name="connsiteX20" fmla="*/ 1450428 w 6186389"/>
                <a:gd name="connsiteY20" fmla="*/ 533059 h 2967318"/>
                <a:gd name="connsiteX21" fmla="*/ 1475653 w 6186389"/>
                <a:gd name="connsiteY21" fmla="*/ 173605 h 2967318"/>
                <a:gd name="connsiteX22" fmla="*/ 1475653 w 6186389"/>
                <a:gd name="connsiteY22" fmla="*/ 91624 h 2967318"/>
                <a:gd name="connsiteX23" fmla="*/ 1481959 w 6186389"/>
                <a:gd name="connsiteY23" fmla="*/ 41175 h 2967318"/>
                <a:gd name="connsiteX24" fmla="*/ 1526102 w 6186389"/>
                <a:gd name="connsiteY24" fmla="*/ 3337 h 2967318"/>
                <a:gd name="connsiteX25" fmla="*/ 1608083 w 6186389"/>
                <a:gd name="connsiteY25" fmla="*/ 129462 h 2967318"/>
                <a:gd name="connsiteX26" fmla="*/ 1671145 w 6186389"/>
                <a:gd name="connsiteY26" fmla="*/ 476303 h 2967318"/>
                <a:gd name="connsiteX27" fmla="*/ 1727901 w 6186389"/>
                <a:gd name="connsiteY27" fmla="*/ 1226742 h 2967318"/>
                <a:gd name="connsiteX28" fmla="*/ 1765738 w 6186389"/>
                <a:gd name="connsiteY28" fmla="*/ 1630339 h 2967318"/>
                <a:gd name="connsiteX29" fmla="*/ 1797269 w 6186389"/>
                <a:gd name="connsiteY29" fmla="*/ 2103304 h 2967318"/>
                <a:gd name="connsiteX30" fmla="*/ 1822494 w 6186389"/>
                <a:gd name="connsiteY30" fmla="*/ 2349246 h 2967318"/>
                <a:gd name="connsiteX31" fmla="*/ 1917087 w 6186389"/>
                <a:gd name="connsiteY31" fmla="*/ 2456452 h 2967318"/>
                <a:gd name="connsiteX32" fmla="*/ 2024293 w 6186389"/>
                <a:gd name="connsiteY32" fmla="*/ 2569964 h 2967318"/>
                <a:gd name="connsiteX33" fmla="*/ 2093661 w 6186389"/>
                <a:gd name="connsiteY33" fmla="*/ 2601495 h 2967318"/>
                <a:gd name="connsiteX34" fmla="*/ 2131498 w 6186389"/>
                <a:gd name="connsiteY34" fmla="*/ 2115917 h 2967318"/>
                <a:gd name="connsiteX35" fmla="*/ 2232398 w 6186389"/>
                <a:gd name="connsiteY35" fmla="*/ 1277191 h 2967318"/>
                <a:gd name="connsiteX36" fmla="*/ 2219785 w 6186389"/>
                <a:gd name="connsiteY36" fmla="*/ 993412 h 2967318"/>
                <a:gd name="connsiteX37" fmla="*/ 2232398 w 6186389"/>
                <a:gd name="connsiteY37" fmla="*/ 942962 h 2967318"/>
                <a:gd name="connsiteX38" fmla="*/ 2257622 w 6186389"/>
                <a:gd name="connsiteY38" fmla="*/ 867288 h 2967318"/>
                <a:gd name="connsiteX39" fmla="*/ 2541402 w 6186389"/>
                <a:gd name="connsiteY39" fmla="*/ 968187 h 2967318"/>
                <a:gd name="connsiteX40" fmla="*/ 2648607 w 6186389"/>
                <a:gd name="connsiteY40" fmla="*/ 1258273 h 2967318"/>
                <a:gd name="connsiteX41" fmla="*/ 2667526 w 6186389"/>
                <a:gd name="connsiteY41" fmla="*/ 1737544 h 2967318"/>
                <a:gd name="connsiteX42" fmla="*/ 2705363 w 6186389"/>
                <a:gd name="connsiteY42" fmla="*/ 2008711 h 2967318"/>
                <a:gd name="connsiteX43" fmla="*/ 2711669 w 6186389"/>
                <a:gd name="connsiteY43" fmla="*/ 2349246 h 2967318"/>
                <a:gd name="connsiteX44" fmla="*/ 2755813 w 6186389"/>
                <a:gd name="connsiteY44" fmla="*/ 2721313 h 2967318"/>
                <a:gd name="connsiteX45" fmla="*/ 2787344 w 6186389"/>
                <a:gd name="connsiteY45" fmla="*/ 2847437 h 2967318"/>
                <a:gd name="connsiteX46" fmla="*/ 2825181 w 6186389"/>
                <a:gd name="connsiteY46" fmla="*/ 2784375 h 2967318"/>
                <a:gd name="connsiteX47" fmla="*/ 2963918 w 6186389"/>
                <a:gd name="connsiteY47" fmla="*/ 2248347 h 2967318"/>
                <a:gd name="connsiteX48" fmla="*/ 3058511 w 6186389"/>
                <a:gd name="connsiteY48" fmla="*/ 1397009 h 2967318"/>
                <a:gd name="connsiteX49" fmla="*/ 3159410 w 6186389"/>
                <a:gd name="connsiteY49" fmla="*/ 545671 h 2967318"/>
                <a:gd name="connsiteX50" fmla="*/ 3190941 w 6186389"/>
                <a:gd name="connsiteY50" fmla="*/ 331260 h 2967318"/>
                <a:gd name="connsiteX51" fmla="*/ 3235085 w 6186389"/>
                <a:gd name="connsiteY51" fmla="*/ 280811 h 2967318"/>
                <a:gd name="connsiteX52" fmla="*/ 3329678 w 6186389"/>
                <a:gd name="connsiteY52" fmla="*/ 242973 h 2967318"/>
                <a:gd name="connsiteX53" fmla="*/ 3380127 w 6186389"/>
                <a:gd name="connsiteY53" fmla="*/ 671795 h 2967318"/>
                <a:gd name="connsiteX54" fmla="*/ 3474720 w 6186389"/>
                <a:gd name="connsiteY54" fmla="*/ 1195211 h 2967318"/>
                <a:gd name="connsiteX55" fmla="*/ 3544089 w 6186389"/>
                <a:gd name="connsiteY55" fmla="*/ 1592502 h 2967318"/>
                <a:gd name="connsiteX56" fmla="*/ 3544089 w 6186389"/>
                <a:gd name="connsiteY56" fmla="*/ 1819525 h 2967318"/>
                <a:gd name="connsiteX57" fmla="*/ 3544089 w 6186389"/>
                <a:gd name="connsiteY57" fmla="*/ 2147448 h 2967318"/>
                <a:gd name="connsiteX58" fmla="*/ 3600845 w 6186389"/>
                <a:gd name="connsiteY58" fmla="*/ 2424921 h 2967318"/>
                <a:gd name="connsiteX59" fmla="*/ 3726969 w 6186389"/>
                <a:gd name="connsiteY59" fmla="*/ 2607801 h 2967318"/>
                <a:gd name="connsiteX60" fmla="*/ 3827868 w 6186389"/>
                <a:gd name="connsiteY60" fmla="*/ 2450146 h 2967318"/>
                <a:gd name="connsiteX61" fmla="*/ 3897236 w 6186389"/>
                <a:gd name="connsiteY61" fmla="*/ 2248347 h 2967318"/>
                <a:gd name="connsiteX62" fmla="*/ 3953992 w 6186389"/>
                <a:gd name="connsiteY62" fmla="*/ 1945649 h 2967318"/>
                <a:gd name="connsiteX63" fmla="*/ 4054891 w 6186389"/>
                <a:gd name="connsiteY63" fmla="*/ 1182598 h 2967318"/>
                <a:gd name="connsiteX64" fmla="*/ 4073810 w 6186389"/>
                <a:gd name="connsiteY64" fmla="*/ 779001 h 2967318"/>
                <a:gd name="connsiteX65" fmla="*/ 4092729 w 6186389"/>
                <a:gd name="connsiteY65" fmla="*/ 520446 h 2967318"/>
                <a:gd name="connsiteX66" fmla="*/ 4105341 w 6186389"/>
                <a:gd name="connsiteY66" fmla="*/ 343873 h 2967318"/>
                <a:gd name="connsiteX67" fmla="*/ 4218853 w 6186389"/>
                <a:gd name="connsiteY67" fmla="*/ 432160 h 2967318"/>
                <a:gd name="connsiteX68" fmla="*/ 4313446 w 6186389"/>
                <a:gd name="connsiteY68" fmla="*/ 804226 h 2967318"/>
                <a:gd name="connsiteX69" fmla="*/ 4363896 w 6186389"/>
                <a:gd name="connsiteY69" fmla="*/ 1258273 h 2967318"/>
                <a:gd name="connsiteX70" fmla="*/ 4401733 w 6186389"/>
                <a:gd name="connsiteY70" fmla="*/ 1661870 h 2967318"/>
                <a:gd name="connsiteX71" fmla="*/ 4433264 w 6186389"/>
                <a:gd name="connsiteY71" fmla="*/ 2071773 h 2967318"/>
                <a:gd name="connsiteX72" fmla="*/ 4477407 w 6186389"/>
                <a:gd name="connsiteY72" fmla="*/ 2431227 h 2967318"/>
                <a:gd name="connsiteX73" fmla="*/ 4622450 w 6186389"/>
                <a:gd name="connsiteY73" fmla="*/ 2721313 h 2967318"/>
                <a:gd name="connsiteX74" fmla="*/ 4679206 w 6186389"/>
                <a:gd name="connsiteY74" fmla="*/ 2778069 h 2967318"/>
                <a:gd name="connsiteX75" fmla="*/ 4786411 w 6186389"/>
                <a:gd name="connsiteY75" fmla="*/ 2658251 h 2967318"/>
                <a:gd name="connsiteX76" fmla="*/ 4874698 w 6186389"/>
                <a:gd name="connsiteY76" fmla="*/ 2481677 h 2967318"/>
                <a:gd name="connsiteX77" fmla="*/ 4912536 w 6186389"/>
                <a:gd name="connsiteY77" fmla="*/ 1851056 h 2967318"/>
                <a:gd name="connsiteX78" fmla="*/ 4937760 w 6186389"/>
                <a:gd name="connsiteY78" fmla="*/ 1245660 h 2967318"/>
                <a:gd name="connsiteX79" fmla="*/ 5007129 w 6186389"/>
                <a:gd name="connsiteY79" fmla="*/ 905125 h 2967318"/>
                <a:gd name="connsiteX80" fmla="*/ 5051272 w 6186389"/>
                <a:gd name="connsiteY80" fmla="*/ 791613 h 2967318"/>
                <a:gd name="connsiteX81" fmla="*/ 5120640 w 6186389"/>
                <a:gd name="connsiteY81" fmla="*/ 779001 h 2967318"/>
                <a:gd name="connsiteX82" fmla="*/ 5246765 w 6186389"/>
                <a:gd name="connsiteY82" fmla="*/ 823144 h 2967318"/>
                <a:gd name="connsiteX83" fmla="*/ 5284602 w 6186389"/>
                <a:gd name="connsiteY83" fmla="*/ 1188904 h 2967318"/>
                <a:gd name="connsiteX84" fmla="*/ 5290908 w 6186389"/>
                <a:gd name="connsiteY84" fmla="*/ 1756463 h 2967318"/>
                <a:gd name="connsiteX85" fmla="*/ 5290908 w 6186389"/>
                <a:gd name="connsiteY85" fmla="*/ 2147448 h 2967318"/>
                <a:gd name="connsiteX86" fmla="*/ 5303520 w 6186389"/>
                <a:gd name="connsiteY86" fmla="*/ 2475371 h 2967318"/>
                <a:gd name="connsiteX87" fmla="*/ 5353970 w 6186389"/>
                <a:gd name="connsiteY87" fmla="*/ 2822212 h 2967318"/>
                <a:gd name="connsiteX88" fmla="*/ 5517931 w 6186389"/>
                <a:gd name="connsiteY88" fmla="*/ 2967255 h 2967318"/>
                <a:gd name="connsiteX89" fmla="*/ 5738649 w 6186389"/>
                <a:gd name="connsiteY89" fmla="*/ 2834824 h 2967318"/>
                <a:gd name="connsiteX90" fmla="*/ 5820629 w 6186389"/>
                <a:gd name="connsiteY90" fmla="*/ 2462758 h 2967318"/>
                <a:gd name="connsiteX91" fmla="*/ 5864773 w 6186389"/>
                <a:gd name="connsiteY91" fmla="*/ 1901506 h 2967318"/>
                <a:gd name="connsiteX92" fmla="*/ 5852160 w 6186389"/>
                <a:gd name="connsiteY92" fmla="*/ 1636645 h 2967318"/>
                <a:gd name="connsiteX93" fmla="*/ 5871079 w 6186389"/>
                <a:gd name="connsiteY93" fmla="*/ 1567277 h 2967318"/>
                <a:gd name="connsiteX94" fmla="*/ 6053959 w 6186389"/>
                <a:gd name="connsiteY94" fmla="*/ 1542052 h 2967318"/>
                <a:gd name="connsiteX95" fmla="*/ 6135940 w 6186389"/>
                <a:gd name="connsiteY95" fmla="*/ 1624033 h 2967318"/>
                <a:gd name="connsiteX96" fmla="*/ 6148552 w 6186389"/>
                <a:gd name="connsiteY96" fmla="*/ 1882587 h 2967318"/>
                <a:gd name="connsiteX97" fmla="*/ 6186389 w 6186389"/>
                <a:gd name="connsiteY97" fmla="*/ 2109611 h 296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186389" h="2967318">
                  <a:moveTo>
                    <a:pt x="0" y="2197897"/>
                  </a:moveTo>
                  <a:cubicBezTo>
                    <a:pt x="37312" y="2242041"/>
                    <a:pt x="74624" y="2286185"/>
                    <a:pt x="100900" y="2324022"/>
                  </a:cubicBezTo>
                  <a:cubicBezTo>
                    <a:pt x="127176" y="2361859"/>
                    <a:pt x="133482" y="2406003"/>
                    <a:pt x="157656" y="2424921"/>
                  </a:cubicBezTo>
                  <a:cubicBezTo>
                    <a:pt x="181830" y="2443839"/>
                    <a:pt x="221768" y="2453298"/>
                    <a:pt x="245942" y="2437533"/>
                  </a:cubicBezTo>
                  <a:cubicBezTo>
                    <a:pt x="270116" y="2421768"/>
                    <a:pt x="276422" y="2459605"/>
                    <a:pt x="302698" y="2330328"/>
                  </a:cubicBezTo>
                  <a:cubicBezTo>
                    <a:pt x="328974" y="2201051"/>
                    <a:pt x="375220" y="1825831"/>
                    <a:pt x="403598" y="1661870"/>
                  </a:cubicBezTo>
                  <a:cubicBezTo>
                    <a:pt x="431976" y="1497909"/>
                    <a:pt x="457201" y="1419081"/>
                    <a:pt x="472966" y="1346560"/>
                  </a:cubicBezTo>
                  <a:cubicBezTo>
                    <a:pt x="488731" y="1274039"/>
                    <a:pt x="487681" y="1264579"/>
                    <a:pt x="498191" y="1226742"/>
                  </a:cubicBezTo>
                  <a:cubicBezTo>
                    <a:pt x="508701" y="1188905"/>
                    <a:pt x="516058" y="1141608"/>
                    <a:pt x="536028" y="1119536"/>
                  </a:cubicBezTo>
                  <a:cubicBezTo>
                    <a:pt x="555998" y="1097464"/>
                    <a:pt x="589631" y="1089056"/>
                    <a:pt x="618009" y="1094311"/>
                  </a:cubicBezTo>
                  <a:cubicBezTo>
                    <a:pt x="646387" y="1099566"/>
                    <a:pt x="683173" y="1139506"/>
                    <a:pt x="706296" y="1151067"/>
                  </a:cubicBezTo>
                  <a:cubicBezTo>
                    <a:pt x="729419" y="1162628"/>
                    <a:pt x="739929" y="1118486"/>
                    <a:pt x="756745" y="1163680"/>
                  </a:cubicBezTo>
                  <a:cubicBezTo>
                    <a:pt x="773561" y="1208874"/>
                    <a:pt x="791430" y="1342356"/>
                    <a:pt x="807195" y="1422234"/>
                  </a:cubicBezTo>
                  <a:cubicBezTo>
                    <a:pt x="822960" y="1502112"/>
                    <a:pt x="839777" y="1575685"/>
                    <a:pt x="851338" y="1642951"/>
                  </a:cubicBezTo>
                  <a:cubicBezTo>
                    <a:pt x="862899" y="1710217"/>
                    <a:pt x="866053" y="1782738"/>
                    <a:pt x="876563" y="1825831"/>
                  </a:cubicBezTo>
                  <a:cubicBezTo>
                    <a:pt x="887073" y="1868924"/>
                    <a:pt x="892328" y="1873128"/>
                    <a:pt x="914400" y="1901506"/>
                  </a:cubicBezTo>
                  <a:cubicBezTo>
                    <a:pt x="936472" y="1929884"/>
                    <a:pt x="978514" y="1971925"/>
                    <a:pt x="1008994" y="1996099"/>
                  </a:cubicBezTo>
                  <a:cubicBezTo>
                    <a:pt x="1039474" y="2020273"/>
                    <a:pt x="1061545" y="2084386"/>
                    <a:pt x="1097280" y="2046549"/>
                  </a:cubicBezTo>
                  <a:cubicBezTo>
                    <a:pt x="1133015" y="2008712"/>
                    <a:pt x="1181364" y="1941445"/>
                    <a:pt x="1223405" y="1769075"/>
                  </a:cubicBezTo>
                  <a:cubicBezTo>
                    <a:pt x="1265446" y="1596705"/>
                    <a:pt x="1311692" y="1218334"/>
                    <a:pt x="1349529" y="1012331"/>
                  </a:cubicBezTo>
                  <a:cubicBezTo>
                    <a:pt x="1387366" y="806328"/>
                    <a:pt x="1429407" y="672847"/>
                    <a:pt x="1450428" y="533059"/>
                  </a:cubicBezTo>
                  <a:cubicBezTo>
                    <a:pt x="1471449" y="393271"/>
                    <a:pt x="1471449" y="247177"/>
                    <a:pt x="1475653" y="173605"/>
                  </a:cubicBezTo>
                  <a:cubicBezTo>
                    <a:pt x="1479857" y="100033"/>
                    <a:pt x="1474602" y="113696"/>
                    <a:pt x="1475653" y="91624"/>
                  </a:cubicBezTo>
                  <a:cubicBezTo>
                    <a:pt x="1476704" y="69552"/>
                    <a:pt x="1473551" y="55889"/>
                    <a:pt x="1481959" y="41175"/>
                  </a:cubicBezTo>
                  <a:cubicBezTo>
                    <a:pt x="1490367" y="26460"/>
                    <a:pt x="1505081" y="-11378"/>
                    <a:pt x="1526102" y="3337"/>
                  </a:cubicBezTo>
                  <a:cubicBezTo>
                    <a:pt x="1547123" y="18052"/>
                    <a:pt x="1583909" y="50634"/>
                    <a:pt x="1608083" y="129462"/>
                  </a:cubicBezTo>
                  <a:cubicBezTo>
                    <a:pt x="1632257" y="208290"/>
                    <a:pt x="1651175" y="293423"/>
                    <a:pt x="1671145" y="476303"/>
                  </a:cubicBezTo>
                  <a:cubicBezTo>
                    <a:pt x="1691115" y="659183"/>
                    <a:pt x="1712135" y="1034403"/>
                    <a:pt x="1727901" y="1226742"/>
                  </a:cubicBezTo>
                  <a:cubicBezTo>
                    <a:pt x="1743667" y="1419081"/>
                    <a:pt x="1754177" y="1484245"/>
                    <a:pt x="1765738" y="1630339"/>
                  </a:cubicBezTo>
                  <a:cubicBezTo>
                    <a:pt x="1777299" y="1776433"/>
                    <a:pt x="1787810" y="1983486"/>
                    <a:pt x="1797269" y="2103304"/>
                  </a:cubicBezTo>
                  <a:cubicBezTo>
                    <a:pt x="1806728" y="2223122"/>
                    <a:pt x="1802524" y="2290388"/>
                    <a:pt x="1822494" y="2349246"/>
                  </a:cubicBezTo>
                  <a:cubicBezTo>
                    <a:pt x="1842464" y="2408104"/>
                    <a:pt x="1883454" y="2419666"/>
                    <a:pt x="1917087" y="2456452"/>
                  </a:cubicBezTo>
                  <a:cubicBezTo>
                    <a:pt x="1950720" y="2493238"/>
                    <a:pt x="1994864" y="2545790"/>
                    <a:pt x="2024293" y="2569964"/>
                  </a:cubicBezTo>
                  <a:cubicBezTo>
                    <a:pt x="2053722" y="2594138"/>
                    <a:pt x="2075794" y="2677169"/>
                    <a:pt x="2093661" y="2601495"/>
                  </a:cubicBezTo>
                  <a:cubicBezTo>
                    <a:pt x="2111528" y="2525821"/>
                    <a:pt x="2108375" y="2336634"/>
                    <a:pt x="2131498" y="2115917"/>
                  </a:cubicBezTo>
                  <a:cubicBezTo>
                    <a:pt x="2154621" y="1895200"/>
                    <a:pt x="2217684" y="1464275"/>
                    <a:pt x="2232398" y="1277191"/>
                  </a:cubicBezTo>
                  <a:cubicBezTo>
                    <a:pt x="2247113" y="1090107"/>
                    <a:pt x="2219785" y="1049117"/>
                    <a:pt x="2219785" y="993412"/>
                  </a:cubicBezTo>
                  <a:cubicBezTo>
                    <a:pt x="2219785" y="937707"/>
                    <a:pt x="2226092" y="963983"/>
                    <a:pt x="2232398" y="942962"/>
                  </a:cubicBezTo>
                  <a:cubicBezTo>
                    <a:pt x="2238704" y="921941"/>
                    <a:pt x="2206121" y="863084"/>
                    <a:pt x="2257622" y="867288"/>
                  </a:cubicBezTo>
                  <a:cubicBezTo>
                    <a:pt x="2309123" y="871492"/>
                    <a:pt x="2476238" y="903023"/>
                    <a:pt x="2541402" y="968187"/>
                  </a:cubicBezTo>
                  <a:cubicBezTo>
                    <a:pt x="2606566" y="1033351"/>
                    <a:pt x="2627586" y="1130047"/>
                    <a:pt x="2648607" y="1258273"/>
                  </a:cubicBezTo>
                  <a:cubicBezTo>
                    <a:pt x="2669628" y="1386499"/>
                    <a:pt x="2658067" y="1612471"/>
                    <a:pt x="2667526" y="1737544"/>
                  </a:cubicBezTo>
                  <a:cubicBezTo>
                    <a:pt x="2676985" y="1862617"/>
                    <a:pt x="2698006" y="1906761"/>
                    <a:pt x="2705363" y="2008711"/>
                  </a:cubicBezTo>
                  <a:cubicBezTo>
                    <a:pt x="2712720" y="2110661"/>
                    <a:pt x="2703261" y="2230479"/>
                    <a:pt x="2711669" y="2349246"/>
                  </a:cubicBezTo>
                  <a:cubicBezTo>
                    <a:pt x="2720077" y="2468013"/>
                    <a:pt x="2743201" y="2638281"/>
                    <a:pt x="2755813" y="2721313"/>
                  </a:cubicBezTo>
                  <a:cubicBezTo>
                    <a:pt x="2768425" y="2804345"/>
                    <a:pt x="2775783" y="2836927"/>
                    <a:pt x="2787344" y="2847437"/>
                  </a:cubicBezTo>
                  <a:cubicBezTo>
                    <a:pt x="2798905" y="2857947"/>
                    <a:pt x="2795752" y="2884223"/>
                    <a:pt x="2825181" y="2784375"/>
                  </a:cubicBezTo>
                  <a:cubicBezTo>
                    <a:pt x="2854610" y="2684527"/>
                    <a:pt x="2925030" y="2479575"/>
                    <a:pt x="2963918" y="2248347"/>
                  </a:cubicBezTo>
                  <a:cubicBezTo>
                    <a:pt x="3002806" y="2017119"/>
                    <a:pt x="3025929" y="1680788"/>
                    <a:pt x="3058511" y="1397009"/>
                  </a:cubicBezTo>
                  <a:cubicBezTo>
                    <a:pt x="3091093" y="1113230"/>
                    <a:pt x="3137338" y="723296"/>
                    <a:pt x="3159410" y="545671"/>
                  </a:cubicBezTo>
                  <a:cubicBezTo>
                    <a:pt x="3181482" y="368046"/>
                    <a:pt x="3178329" y="375403"/>
                    <a:pt x="3190941" y="331260"/>
                  </a:cubicBezTo>
                  <a:cubicBezTo>
                    <a:pt x="3203554" y="287117"/>
                    <a:pt x="3211962" y="295525"/>
                    <a:pt x="3235085" y="280811"/>
                  </a:cubicBezTo>
                  <a:cubicBezTo>
                    <a:pt x="3258208" y="266097"/>
                    <a:pt x="3305504" y="177809"/>
                    <a:pt x="3329678" y="242973"/>
                  </a:cubicBezTo>
                  <a:cubicBezTo>
                    <a:pt x="3353852" y="308137"/>
                    <a:pt x="3355953" y="513089"/>
                    <a:pt x="3380127" y="671795"/>
                  </a:cubicBezTo>
                  <a:cubicBezTo>
                    <a:pt x="3404301" y="830501"/>
                    <a:pt x="3447393" y="1041760"/>
                    <a:pt x="3474720" y="1195211"/>
                  </a:cubicBezTo>
                  <a:cubicBezTo>
                    <a:pt x="3502047" y="1348662"/>
                    <a:pt x="3532527" y="1488450"/>
                    <a:pt x="3544089" y="1592502"/>
                  </a:cubicBezTo>
                  <a:cubicBezTo>
                    <a:pt x="3555651" y="1696554"/>
                    <a:pt x="3544089" y="1819525"/>
                    <a:pt x="3544089" y="1819525"/>
                  </a:cubicBezTo>
                  <a:cubicBezTo>
                    <a:pt x="3544089" y="1912016"/>
                    <a:pt x="3534630" y="2046549"/>
                    <a:pt x="3544089" y="2147448"/>
                  </a:cubicBezTo>
                  <a:cubicBezTo>
                    <a:pt x="3553548" y="2248347"/>
                    <a:pt x="3570365" y="2348195"/>
                    <a:pt x="3600845" y="2424921"/>
                  </a:cubicBezTo>
                  <a:cubicBezTo>
                    <a:pt x="3631325" y="2501647"/>
                    <a:pt x="3689132" y="2603597"/>
                    <a:pt x="3726969" y="2607801"/>
                  </a:cubicBezTo>
                  <a:cubicBezTo>
                    <a:pt x="3764806" y="2612005"/>
                    <a:pt x="3799490" y="2510055"/>
                    <a:pt x="3827868" y="2450146"/>
                  </a:cubicBezTo>
                  <a:cubicBezTo>
                    <a:pt x="3856246" y="2390237"/>
                    <a:pt x="3876215" y="2332430"/>
                    <a:pt x="3897236" y="2248347"/>
                  </a:cubicBezTo>
                  <a:cubicBezTo>
                    <a:pt x="3918257" y="2164264"/>
                    <a:pt x="3927716" y="2123274"/>
                    <a:pt x="3953992" y="1945649"/>
                  </a:cubicBezTo>
                  <a:cubicBezTo>
                    <a:pt x="3980268" y="1768024"/>
                    <a:pt x="4034921" y="1377039"/>
                    <a:pt x="4054891" y="1182598"/>
                  </a:cubicBezTo>
                  <a:cubicBezTo>
                    <a:pt x="4074861" y="988157"/>
                    <a:pt x="4067504" y="889360"/>
                    <a:pt x="4073810" y="779001"/>
                  </a:cubicBezTo>
                  <a:cubicBezTo>
                    <a:pt x="4080116" y="668642"/>
                    <a:pt x="4087474" y="592967"/>
                    <a:pt x="4092729" y="520446"/>
                  </a:cubicBezTo>
                  <a:cubicBezTo>
                    <a:pt x="4097984" y="447925"/>
                    <a:pt x="4084320" y="358587"/>
                    <a:pt x="4105341" y="343873"/>
                  </a:cubicBezTo>
                  <a:cubicBezTo>
                    <a:pt x="4126362" y="329159"/>
                    <a:pt x="4184169" y="355435"/>
                    <a:pt x="4218853" y="432160"/>
                  </a:cubicBezTo>
                  <a:cubicBezTo>
                    <a:pt x="4253537" y="508885"/>
                    <a:pt x="4289272" y="666541"/>
                    <a:pt x="4313446" y="804226"/>
                  </a:cubicBezTo>
                  <a:cubicBezTo>
                    <a:pt x="4337620" y="941911"/>
                    <a:pt x="4349182" y="1115332"/>
                    <a:pt x="4363896" y="1258273"/>
                  </a:cubicBezTo>
                  <a:cubicBezTo>
                    <a:pt x="4378611" y="1401214"/>
                    <a:pt x="4390172" y="1526287"/>
                    <a:pt x="4401733" y="1661870"/>
                  </a:cubicBezTo>
                  <a:cubicBezTo>
                    <a:pt x="4413294" y="1797453"/>
                    <a:pt x="4420652" y="1943547"/>
                    <a:pt x="4433264" y="2071773"/>
                  </a:cubicBezTo>
                  <a:cubicBezTo>
                    <a:pt x="4445876" y="2199999"/>
                    <a:pt x="4445876" y="2322970"/>
                    <a:pt x="4477407" y="2431227"/>
                  </a:cubicBezTo>
                  <a:cubicBezTo>
                    <a:pt x="4508938" y="2539484"/>
                    <a:pt x="4588817" y="2663506"/>
                    <a:pt x="4622450" y="2721313"/>
                  </a:cubicBezTo>
                  <a:cubicBezTo>
                    <a:pt x="4656083" y="2779120"/>
                    <a:pt x="4651879" y="2788579"/>
                    <a:pt x="4679206" y="2778069"/>
                  </a:cubicBezTo>
                  <a:cubicBezTo>
                    <a:pt x="4706533" y="2767559"/>
                    <a:pt x="4753829" y="2707650"/>
                    <a:pt x="4786411" y="2658251"/>
                  </a:cubicBezTo>
                  <a:cubicBezTo>
                    <a:pt x="4818993" y="2608852"/>
                    <a:pt x="4853677" y="2616210"/>
                    <a:pt x="4874698" y="2481677"/>
                  </a:cubicBezTo>
                  <a:cubicBezTo>
                    <a:pt x="4895719" y="2347144"/>
                    <a:pt x="4902026" y="2057059"/>
                    <a:pt x="4912536" y="1851056"/>
                  </a:cubicBezTo>
                  <a:cubicBezTo>
                    <a:pt x="4923046" y="1645053"/>
                    <a:pt x="4921995" y="1403315"/>
                    <a:pt x="4937760" y="1245660"/>
                  </a:cubicBezTo>
                  <a:cubicBezTo>
                    <a:pt x="4953525" y="1088005"/>
                    <a:pt x="4988210" y="980799"/>
                    <a:pt x="5007129" y="905125"/>
                  </a:cubicBezTo>
                  <a:cubicBezTo>
                    <a:pt x="5026048" y="829451"/>
                    <a:pt x="5032354" y="812634"/>
                    <a:pt x="5051272" y="791613"/>
                  </a:cubicBezTo>
                  <a:cubicBezTo>
                    <a:pt x="5070191" y="770592"/>
                    <a:pt x="5088058" y="773746"/>
                    <a:pt x="5120640" y="779001"/>
                  </a:cubicBezTo>
                  <a:cubicBezTo>
                    <a:pt x="5153222" y="784256"/>
                    <a:pt x="5219438" y="754827"/>
                    <a:pt x="5246765" y="823144"/>
                  </a:cubicBezTo>
                  <a:cubicBezTo>
                    <a:pt x="5274092" y="891461"/>
                    <a:pt x="5277245" y="1033351"/>
                    <a:pt x="5284602" y="1188904"/>
                  </a:cubicBezTo>
                  <a:cubicBezTo>
                    <a:pt x="5291959" y="1344457"/>
                    <a:pt x="5289857" y="1596706"/>
                    <a:pt x="5290908" y="1756463"/>
                  </a:cubicBezTo>
                  <a:cubicBezTo>
                    <a:pt x="5291959" y="1916220"/>
                    <a:pt x="5288806" y="2027630"/>
                    <a:pt x="5290908" y="2147448"/>
                  </a:cubicBezTo>
                  <a:cubicBezTo>
                    <a:pt x="5293010" y="2267266"/>
                    <a:pt x="5293010" y="2362910"/>
                    <a:pt x="5303520" y="2475371"/>
                  </a:cubicBezTo>
                  <a:cubicBezTo>
                    <a:pt x="5314030" y="2587832"/>
                    <a:pt x="5318235" y="2740231"/>
                    <a:pt x="5353970" y="2822212"/>
                  </a:cubicBezTo>
                  <a:cubicBezTo>
                    <a:pt x="5389705" y="2904193"/>
                    <a:pt x="5453818" y="2965153"/>
                    <a:pt x="5517931" y="2967255"/>
                  </a:cubicBezTo>
                  <a:cubicBezTo>
                    <a:pt x="5582044" y="2969357"/>
                    <a:pt x="5688199" y="2918907"/>
                    <a:pt x="5738649" y="2834824"/>
                  </a:cubicBezTo>
                  <a:cubicBezTo>
                    <a:pt x="5789099" y="2750741"/>
                    <a:pt x="5799608" y="2618311"/>
                    <a:pt x="5820629" y="2462758"/>
                  </a:cubicBezTo>
                  <a:cubicBezTo>
                    <a:pt x="5841650" y="2307205"/>
                    <a:pt x="5859518" y="2039191"/>
                    <a:pt x="5864773" y="1901506"/>
                  </a:cubicBezTo>
                  <a:cubicBezTo>
                    <a:pt x="5870028" y="1763821"/>
                    <a:pt x="5851109" y="1692350"/>
                    <a:pt x="5852160" y="1636645"/>
                  </a:cubicBezTo>
                  <a:cubicBezTo>
                    <a:pt x="5853211" y="1580940"/>
                    <a:pt x="5837446" y="1583042"/>
                    <a:pt x="5871079" y="1567277"/>
                  </a:cubicBezTo>
                  <a:cubicBezTo>
                    <a:pt x="5904712" y="1551512"/>
                    <a:pt x="6009816" y="1532593"/>
                    <a:pt x="6053959" y="1542052"/>
                  </a:cubicBezTo>
                  <a:cubicBezTo>
                    <a:pt x="6098102" y="1551511"/>
                    <a:pt x="6120174" y="1567277"/>
                    <a:pt x="6135940" y="1624033"/>
                  </a:cubicBezTo>
                  <a:cubicBezTo>
                    <a:pt x="6151706" y="1680789"/>
                    <a:pt x="6140144" y="1801657"/>
                    <a:pt x="6148552" y="1882587"/>
                  </a:cubicBezTo>
                  <a:cubicBezTo>
                    <a:pt x="6156960" y="1963517"/>
                    <a:pt x="6171674" y="2036564"/>
                    <a:pt x="6186389" y="2109611"/>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16200000">
              <a:off x="676127" y="3550810"/>
              <a:ext cx="4319586" cy="338554"/>
            </a:xfrm>
            <a:prstGeom prst="rect">
              <a:avLst/>
            </a:prstGeom>
            <a:solidFill>
              <a:schemeClr val="bg1"/>
            </a:solidFill>
          </p:spPr>
          <p:txBody>
            <a:bodyPr wrap="square" rtlCol="0">
              <a:spAutoFit/>
            </a:bodyPr>
            <a:lstStyle/>
            <a:p>
              <a:pPr algn="ctr"/>
              <a:endParaRPr lang="en-US" sz="1600" b="1" dirty="0"/>
            </a:p>
          </p:txBody>
        </p:sp>
        <p:sp>
          <p:nvSpPr>
            <p:cNvPr id="28" name="TextBox 27"/>
            <p:cNvSpPr txBox="1"/>
            <p:nvPr/>
          </p:nvSpPr>
          <p:spPr>
            <a:xfrm>
              <a:off x="2705002" y="2019137"/>
              <a:ext cx="458780" cy="307777"/>
            </a:xfrm>
            <a:prstGeom prst="rect">
              <a:avLst/>
            </a:prstGeom>
            <a:solidFill>
              <a:schemeClr val="bg1"/>
            </a:solidFill>
          </p:spPr>
          <p:txBody>
            <a:bodyPr wrap="none" rtlCol="0">
              <a:spAutoFit/>
            </a:bodyPr>
            <a:lstStyle/>
            <a:p>
              <a:r>
                <a:rPr lang="de-DE" sz="1400" b="1" dirty="0" smtClean="0"/>
                <a:t>420</a:t>
              </a:r>
              <a:endParaRPr lang="en-US" sz="1400" b="1" dirty="0"/>
            </a:p>
          </p:txBody>
        </p:sp>
        <p:sp>
          <p:nvSpPr>
            <p:cNvPr id="29" name="TextBox 28"/>
            <p:cNvSpPr txBox="1"/>
            <p:nvPr/>
          </p:nvSpPr>
          <p:spPr>
            <a:xfrm>
              <a:off x="2739556" y="2899955"/>
              <a:ext cx="458780" cy="307777"/>
            </a:xfrm>
            <a:prstGeom prst="rect">
              <a:avLst/>
            </a:prstGeom>
            <a:solidFill>
              <a:schemeClr val="bg1"/>
            </a:solidFill>
          </p:spPr>
          <p:txBody>
            <a:bodyPr wrap="none" rtlCol="0">
              <a:spAutoFit/>
            </a:bodyPr>
            <a:lstStyle/>
            <a:p>
              <a:r>
                <a:rPr lang="de-DE" sz="1400" b="1" dirty="0" smtClean="0"/>
                <a:t>300</a:t>
              </a:r>
              <a:endParaRPr lang="en-US" sz="1400" b="1" dirty="0"/>
            </a:p>
          </p:txBody>
        </p:sp>
        <p:sp>
          <p:nvSpPr>
            <p:cNvPr id="30" name="TextBox 29"/>
            <p:cNvSpPr txBox="1"/>
            <p:nvPr/>
          </p:nvSpPr>
          <p:spPr>
            <a:xfrm>
              <a:off x="2705002" y="3705808"/>
              <a:ext cx="458780" cy="307777"/>
            </a:xfrm>
            <a:prstGeom prst="rect">
              <a:avLst/>
            </a:prstGeom>
            <a:solidFill>
              <a:schemeClr val="bg1"/>
            </a:solidFill>
          </p:spPr>
          <p:txBody>
            <a:bodyPr wrap="none" rtlCol="0">
              <a:spAutoFit/>
            </a:bodyPr>
            <a:lstStyle/>
            <a:p>
              <a:r>
                <a:rPr lang="de-DE" sz="1400" b="1" dirty="0" smtClean="0"/>
                <a:t>180</a:t>
              </a:r>
              <a:endParaRPr lang="en-US" sz="1400" b="1" dirty="0"/>
            </a:p>
          </p:txBody>
        </p:sp>
        <p:sp>
          <p:nvSpPr>
            <p:cNvPr id="31" name="TextBox 30"/>
            <p:cNvSpPr txBox="1"/>
            <p:nvPr/>
          </p:nvSpPr>
          <p:spPr>
            <a:xfrm>
              <a:off x="2750666" y="4555900"/>
              <a:ext cx="367408" cy="307777"/>
            </a:xfrm>
            <a:prstGeom prst="rect">
              <a:avLst/>
            </a:prstGeom>
            <a:solidFill>
              <a:schemeClr val="bg1"/>
            </a:solidFill>
          </p:spPr>
          <p:txBody>
            <a:bodyPr wrap="none" rtlCol="0">
              <a:spAutoFit/>
            </a:bodyPr>
            <a:lstStyle/>
            <a:p>
              <a:r>
                <a:rPr lang="de-DE" sz="1400" b="1" dirty="0"/>
                <a:t>6</a:t>
              </a:r>
              <a:r>
                <a:rPr lang="de-DE" sz="1400" b="1" dirty="0" smtClean="0"/>
                <a:t>0</a:t>
              </a:r>
              <a:endParaRPr lang="en-US" sz="1400" b="1" dirty="0"/>
            </a:p>
          </p:txBody>
        </p:sp>
        <p:sp>
          <p:nvSpPr>
            <p:cNvPr id="32" name="Rounded Rectangular Callout 1"/>
            <p:cNvSpPr/>
            <p:nvPr/>
          </p:nvSpPr>
          <p:spPr>
            <a:xfrm>
              <a:off x="9348439" y="2964679"/>
              <a:ext cx="1359673" cy="612648"/>
            </a:xfrm>
            <a:prstGeom prst="wedgeRoundRectCallout">
              <a:avLst>
                <a:gd name="adj1" fmla="val -72295"/>
                <a:gd name="adj2" fmla="val 12739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smtClean="0">
                  <a:solidFill>
                    <a:srgbClr val="C00000"/>
                  </a:solidFill>
                </a:rPr>
                <a:t>Verbrauch</a:t>
              </a:r>
              <a:endParaRPr lang="en-US" sz="2000" b="1" dirty="0">
                <a:solidFill>
                  <a:srgbClr val="C00000"/>
                </a:solidFill>
              </a:endParaRPr>
            </a:p>
          </p:txBody>
        </p:sp>
        <p:sp>
          <p:nvSpPr>
            <p:cNvPr id="33" name="Rounded Rectangular Callout 1"/>
            <p:cNvSpPr/>
            <p:nvPr/>
          </p:nvSpPr>
          <p:spPr>
            <a:xfrm>
              <a:off x="2968946" y="2246019"/>
              <a:ext cx="1359673" cy="612648"/>
            </a:xfrm>
            <a:prstGeom prst="wedgeRoundRectCallout">
              <a:avLst>
                <a:gd name="adj1" fmla="val 48262"/>
                <a:gd name="adj2" fmla="val 7703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smtClean="0">
                  <a:solidFill>
                    <a:srgbClr val="002060"/>
                  </a:solidFill>
                </a:rPr>
                <a:t>Erzeugung</a:t>
              </a:r>
              <a:endParaRPr lang="en-US" sz="2000" b="1" dirty="0">
                <a:solidFill>
                  <a:srgbClr val="002060"/>
                </a:solidFill>
              </a:endParaRPr>
            </a:p>
          </p:txBody>
        </p:sp>
        <p:sp>
          <p:nvSpPr>
            <p:cNvPr id="36" name="TextBox 35"/>
            <p:cNvSpPr txBox="1"/>
            <p:nvPr/>
          </p:nvSpPr>
          <p:spPr>
            <a:xfrm rot="16200000">
              <a:off x="298486" y="3427700"/>
              <a:ext cx="4319586" cy="584775"/>
            </a:xfrm>
            <a:prstGeom prst="rect">
              <a:avLst/>
            </a:prstGeom>
            <a:solidFill>
              <a:schemeClr val="bg1"/>
            </a:solidFill>
          </p:spPr>
          <p:txBody>
            <a:bodyPr wrap="square" rtlCol="0">
              <a:spAutoFit/>
            </a:bodyPr>
            <a:lstStyle/>
            <a:p>
              <a:pPr algn="ctr"/>
              <a:r>
                <a:rPr lang="de-DE" sz="1600" b="1" dirty="0" smtClean="0"/>
                <a:t>          Leistung von erzeugter elektrischer Energie      </a:t>
              </a:r>
            </a:p>
            <a:p>
              <a:pPr algn="ctr"/>
              <a:r>
                <a:rPr lang="de-DE" sz="1600" b="1" dirty="0" smtClean="0"/>
                <a:t>in [</a:t>
              </a:r>
              <a:r>
                <a:rPr lang="de-DE" sz="1600" b="1" dirty="0" err="1" smtClean="0"/>
                <a:t>GW</a:t>
              </a:r>
              <a:r>
                <a:rPr lang="de-DE" sz="1600" b="1" dirty="0" smtClean="0"/>
                <a:t>]</a:t>
              </a:r>
              <a:endParaRPr lang="en-US" sz="1600" b="1" dirty="0"/>
            </a:p>
          </p:txBody>
        </p:sp>
      </p:grpSp>
      <p:sp>
        <p:nvSpPr>
          <p:cNvPr id="20" name="TextBox 19"/>
          <p:cNvSpPr txBox="1"/>
          <p:nvPr/>
        </p:nvSpPr>
        <p:spPr>
          <a:xfrm>
            <a:off x="358097" y="221642"/>
            <a:ext cx="11449877" cy="707886"/>
          </a:xfrm>
          <a:prstGeom prst="rect">
            <a:avLst/>
          </a:prstGeom>
          <a:solidFill>
            <a:schemeClr val="bg1"/>
          </a:solidFill>
        </p:spPr>
        <p:txBody>
          <a:bodyPr wrap="square" rtlCol="0">
            <a:spAutoFit/>
          </a:bodyPr>
          <a:lstStyle/>
          <a:p>
            <a:pPr lvl="0" algn="ctr">
              <a:spcBef>
                <a:spcPct val="0"/>
              </a:spcBef>
              <a:defRPr/>
            </a:pPr>
            <a:r>
              <a:rPr lang="de-DE" sz="2000" b="1" dirty="0">
                <a:latin typeface="Times New Roman" pitchFamily="18" charset="0"/>
                <a:cs typeface="Times New Roman" pitchFamily="18" charset="0"/>
              </a:rPr>
              <a:t>Auf </a:t>
            </a:r>
            <a:r>
              <a:rPr lang="de-DE" sz="2000" b="1" dirty="0">
                <a:solidFill>
                  <a:srgbClr val="FF0000"/>
                </a:solidFill>
                <a:latin typeface="Times New Roman" pitchFamily="18" charset="0"/>
                <a:cs typeface="Times New Roman" pitchFamily="18" charset="0"/>
              </a:rPr>
              <a:t>2045</a:t>
            </a:r>
            <a:r>
              <a:rPr lang="de-DE" sz="2000" b="1" dirty="0">
                <a:latin typeface="Times New Roman" pitchFamily="18" charset="0"/>
                <a:cs typeface="Times New Roman" pitchFamily="18" charset="0"/>
              </a:rPr>
              <a:t> projizierte </a:t>
            </a:r>
            <a:r>
              <a:rPr lang="de-DE" sz="2000" b="1" dirty="0" smtClean="0">
                <a:latin typeface="Times New Roman" pitchFamily="18" charset="0"/>
                <a:cs typeface="Times New Roman" pitchFamily="18" charset="0"/>
              </a:rPr>
              <a:t>gesamte </a:t>
            </a:r>
            <a:r>
              <a:rPr lang="de-DE" sz="2000" b="1" dirty="0">
                <a:latin typeface="Times New Roman" pitchFamily="18" charset="0"/>
                <a:cs typeface="Times New Roman" pitchFamily="18" charset="0"/>
              </a:rPr>
              <a:t>elektrische Energieerzeugung durch </a:t>
            </a:r>
            <a:r>
              <a:rPr lang="de-DE" sz="2000" b="1" dirty="0" err="1">
                <a:latin typeface="Times New Roman" pitchFamily="18" charset="0"/>
                <a:cs typeface="Times New Roman" pitchFamily="18" charset="0"/>
              </a:rPr>
              <a:t>WK</a:t>
            </a:r>
            <a:r>
              <a:rPr lang="de-DE" sz="2000" b="1" dirty="0">
                <a:latin typeface="Times New Roman" pitchFamily="18" charset="0"/>
                <a:cs typeface="Times New Roman" pitchFamily="18" charset="0"/>
              </a:rPr>
              <a:t> &amp;  PV </a:t>
            </a:r>
            <a:endParaRPr lang="de-DE" sz="2000" b="1" dirty="0" smtClean="0">
              <a:latin typeface="Times New Roman" pitchFamily="18" charset="0"/>
              <a:cs typeface="Times New Roman" pitchFamily="18" charset="0"/>
            </a:endParaRPr>
          </a:p>
          <a:p>
            <a:pPr lvl="0" algn="ctr">
              <a:spcBef>
                <a:spcPct val="0"/>
              </a:spcBef>
              <a:defRPr/>
            </a:pPr>
            <a:r>
              <a:rPr lang="de-DE" sz="2000" b="1" dirty="0" smtClean="0">
                <a:latin typeface="Times New Roman" pitchFamily="18" charset="0"/>
                <a:cs typeface="Times New Roman" pitchFamily="18" charset="0"/>
              </a:rPr>
              <a:t>(</a:t>
            </a:r>
            <a:r>
              <a:rPr lang="de-DE" sz="2000" b="1" dirty="0">
                <a:latin typeface="Times New Roman" pitchFamily="18" charset="0"/>
                <a:cs typeface="Times New Roman" pitchFamily="18" charset="0"/>
              </a:rPr>
              <a:t>Haushalt, Industrie &amp; Mobilität) </a:t>
            </a:r>
            <a:r>
              <a:rPr lang="de-DE" sz="2000" b="1" dirty="0" smtClean="0">
                <a:latin typeface="Times New Roman" pitchFamily="18" charset="0"/>
                <a:cs typeface="Times New Roman" pitchFamily="18" charset="0"/>
              </a:rPr>
              <a:t>wird bei mehr als 1000 </a:t>
            </a:r>
            <a:r>
              <a:rPr lang="de-DE" sz="2000" b="1" dirty="0" err="1" smtClean="0">
                <a:latin typeface="Times New Roman" pitchFamily="18" charset="0"/>
                <a:cs typeface="Times New Roman" pitchFamily="18" charset="0"/>
              </a:rPr>
              <a:t>TWh</a:t>
            </a:r>
            <a:r>
              <a:rPr lang="de-DE" sz="2000" b="1" dirty="0" smtClean="0">
                <a:latin typeface="Times New Roman" pitchFamily="18" charset="0"/>
                <a:cs typeface="Times New Roman" pitchFamily="18" charset="0"/>
              </a:rPr>
              <a:t>/Jahr liegen.</a:t>
            </a:r>
            <a:endParaRPr lang="de-DE"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4436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519" y="0"/>
            <a:ext cx="1248585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4397" y="3319579"/>
            <a:ext cx="9674228" cy="461665"/>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Anforderungen an Kurzzeit-Speichertechnologien:</a:t>
            </a:r>
            <a:endParaRPr lang="de-DE" sz="2400" b="1" dirty="0">
              <a:latin typeface="Times New Roman" panose="02020603050405020304" pitchFamily="18" charset="0"/>
              <a:cs typeface="Times New Roman" panose="02020603050405020304" pitchFamily="18" charset="0"/>
            </a:endParaRPr>
          </a:p>
        </p:txBody>
      </p:sp>
      <p:sp>
        <p:nvSpPr>
          <p:cNvPr id="8" name="Titel 1"/>
          <p:cNvSpPr txBox="1">
            <a:spLocks/>
          </p:cNvSpPr>
          <p:nvPr/>
        </p:nvSpPr>
        <p:spPr>
          <a:xfrm>
            <a:off x="914400" y="230536"/>
            <a:ext cx="9674228" cy="504056"/>
          </a:xfrm>
          <a:prstGeom prst="rect">
            <a:avLst/>
          </a:prstGeom>
          <a:solidFill>
            <a:schemeClr val="bg1"/>
          </a:solidFill>
        </p:spPr>
        <p:txBody>
          <a:bodyPr>
            <a:noAutofit/>
          </a:bodyPr>
          <a:lstStyle/>
          <a:p>
            <a:pPr algn="ctr">
              <a:spcBef>
                <a:spcPct val="0"/>
              </a:spcBef>
              <a:defRPr/>
            </a:pPr>
            <a:r>
              <a:rPr lang="de-DE" sz="2400" b="1" dirty="0" smtClean="0">
                <a:latin typeface="Times New Roman" pitchFamily="18" charset="0"/>
                <a:ea typeface="+mj-ea"/>
                <a:cs typeface="Times New Roman" pitchFamily="18" charset="0"/>
              </a:rPr>
              <a:t>Das Speicherproblem</a:t>
            </a:r>
            <a:endParaRPr lang="de-DE" sz="2400" b="1" dirty="0">
              <a:latin typeface="Times New Roman" pitchFamily="18" charset="0"/>
              <a:ea typeface="+mj-ea"/>
              <a:cs typeface="Times New Roman" pitchFamily="18" charset="0"/>
            </a:endParaRPr>
          </a:p>
        </p:txBody>
      </p:sp>
      <p:sp>
        <p:nvSpPr>
          <p:cNvPr id="10" name="TextBox 9"/>
          <p:cNvSpPr txBox="1"/>
          <p:nvPr/>
        </p:nvSpPr>
        <p:spPr>
          <a:xfrm>
            <a:off x="914397" y="2100281"/>
            <a:ext cx="9674228" cy="461665"/>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Brauche </a:t>
            </a:r>
            <a:r>
              <a:rPr lang="de-DE" sz="2400" b="1" dirty="0" smtClean="0">
                <a:solidFill>
                  <a:srgbClr val="FF0000"/>
                </a:solidFill>
                <a:latin typeface="Times New Roman" panose="02020603050405020304" pitchFamily="18" charset="0"/>
                <a:cs typeface="Times New Roman" panose="02020603050405020304" pitchFamily="18" charset="0"/>
              </a:rPr>
              <a:t>Kurzzeitspeicher </a:t>
            </a:r>
            <a:r>
              <a:rPr lang="de-DE" sz="2400" b="1" dirty="0" smtClean="0">
                <a:latin typeface="Times New Roman" panose="02020603050405020304" pitchFamily="18" charset="0"/>
                <a:cs typeface="Times New Roman" panose="02020603050405020304" pitchFamily="18" charset="0"/>
              </a:rPr>
              <a:t>(Minuten, Stunden, Tag-Nachtschwankung)</a:t>
            </a:r>
            <a:endParaRPr lang="de-DE"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472E3DFB-DFB5-4D82-9D13-D34D5DA7B36C}"/>
              </a:ext>
            </a:extLst>
          </p:cNvPr>
          <p:cNvSpPr txBox="1"/>
          <p:nvPr/>
        </p:nvSpPr>
        <p:spPr>
          <a:xfrm>
            <a:off x="914398" y="940325"/>
            <a:ext cx="9674228" cy="707886"/>
          </a:xfrm>
          <a:prstGeom prst="rect">
            <a:avLst/>
          </a:prstGeom>
          <a:solidFill>
            <a:schemeClr val="bg1"/>
          </a:solidFill>
        </p:spPr>
        <p:txBody>
          <a:bodyPr wrap="square" rtlCol="0">
            <a:spAutoFit/>
          </a:bodyPr>
          <a:lstStyle/>
          <a:p>
            <a:pPr algn="ctr"/>
            <a:r>
              <a:rPr lang="de-DE" sz="2000" b="1" dirty="0">
                <a:solidFill>
                  <a:srgbClr val="FF0000"/>
                </a:solidFill>
                <a:latin typeface="Times New Roman" panose="02020603050405020304" pitchFamily="18" charset="0"/>
                <a:cs typeface="Times New Roman" panose="02020603050405020304" pitchFamily="18" charset="0"/>
              </a:rPr>
              <a:t>Nahezu 15  Milliarden Euro Stromkosten muss der deutsche Verbraucher </a:t>
            </a:r>
            <a:r>
              <a:rPr lang="de-DE" sz="2000" b="1" dirty="0" smtClean="0">
                <a:solidFill>
                  <a:srgbClr val="FF0000"/>
                </a:solidFill>
                <a:latin typeface="Times New Roman" panose="02020603050405020304" pitchFamily="18" charset="0"/>
                <a:cs typeface="Times New Roman" panose="02020603050405020304" pitchFamily="18" charset="0"/>
              </a:rPr>
              <a:t>heute</a:t>
            </a:r>
            <a:endParaRPr lang="de-DE" sz="2000" b="1" dirty="0">
              <a:solidFill>
                <a:srgbClr val="FF0000"/>
              </a:solidFill>
              <a:latin typeface="Times New Roman" panose="02020603050405020304" pitchFamily="18" charset="0"/>
              <a:cs typeface="Times New Roman" panose="02020603050405020304" pitchFamily="18" charset="0"/>
            </a:endParaRPr>
          </a:p>
          <a:p>
            <a:pPr algn="ctr"/>
            <a:r>
              <a:rPr lang="de-DE" sz="2000" b="1" dirty="0" smtClean="0">
                <a:solidFill>
                  <a:srgbClr val="FF0000"/>
                </a:solidFill>
                <a:latin typeface="Times New Roman" panose="02020603050405020304" pitchFamily="18" charset="0"/>
                <a:cs typeface="Times New Roman" panose="02020603050405020304" pitchFamily="18" charset="0"/>
              </a:rPr>
              <a:t>pro </a:t>
            </a:r>
            <a:r>
              <a:rPr lang="de-DE" sz="2000" b="1" dirty="0">
                <a:solidFill>
                  <a:srgbClr val="FF0000"/>
                </a:solidFill>
                <a:latin typeface="Times New Roman" panose="02020603050405020304" pitchFamily="18" charset="0"/>
                <a:cs typeface="Times New Roman" panose="02020603050405020304" pitchFamily="18" charset="0"/>
              </a:rPr>
              <a:t>Jahr für WK und PV Strom zahlen, der wegen fehlender Speicher verloren geht.</a:t>
            </a:r>
          </a:p>
        </p:txBody>
      </p:sp>
      <p:sp>
        <p:nvSpPr>
          <p:cNvPr id="7" name="TextBox 6"/>
          <p:cNvSpPr txBox="1"/>
          <p:nvPr/>
        </p:nvSpPr>
        <p:spPr>
          <a:xfrm>
            <a:off x="914397" y="2709930"/>
            <a:ext cx="9674228" cy="461665"/>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und </a:t>
            </a:r>
            <a:r>
              <a:rPr lang="de-DE" sz="2400" b="1" dirty="0" smtClean="0">
                <a:solidFill>
                  <a:srgbClr val="FF0000"/>
                </a:solidFill>
                <a:latin typeface="Times New Roman" panose="02020603050405020304" pitchFamily="18" charset="0"/>
                <a:cs typeface="Times New Roman" panose="02020603050405020304" pitchFamily="18" charset="0"/>
              </a:rPr>
              <a:t>Langzeitspeicher</a:t>
            </a:r>
            <a:r>
              <a:rPr lang="de-DE" sz="2400" b="1" dirty="0" smtClean="0">
                <a:latin typeface="Times New Roman" panose="02020603050405020304" pitchFamily="18" charset="0"/>
                <a:cs typeface="Times New Roman" panose="02020603050405020304" pitchFamily="18" charset="0"/>
              </a:rPr>
              <a:t> (Windflauten im Winter)</a:t>
            </a:r>
            <a:endParaRPr lang="de-DE"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14397" y="3886766"/>
            <a:ext cx="9674228" cy="461665"/>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Geringe Energieverluste =&gt; Hohe Rückverstromungseffizienz &gt; 80%</a:t>
            </a:r>
          </a:p>
        </p:txBody>
      </p:sp>
      <p:sp>
        <p:nvSpPr>
          <p:cNvPr id="11" name="TextBox 10"/>
          <p:cNvSpPr txBox="1"/>
          <p:nvPr/>
        </p:nvSpPr>
        <p:spPr>
          <a:xfrm>
            <a:off x="914397" y="4453953"/>
            <a:ext cx="9674228" cy="461665"/>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Sehr hohe Speicherleistung &gt; 100 </a:t>
            </a:r>
            <a:r>
              <a:rPr lang="de-DE" sz="2400" b="1" dirty="0" err="1" smtClean="0">
                <a:latin typeface="Times New Roman" panose="02020603050405020304" pitchFamily="18" charset="0"/>
                <a:cs typeface="Times New Roman" panose="02020603050405020304" pitchFamily="18" charset="0"/>
              </a:rPr>
              <a:t>GW</a:t>
            </a:r>
            <a:r>
              <a:rPr lang="de-DE" sz="2400" b="1" dirty="0" smtClean="0">
                <a:latin typeface="Times New Roman" panose="02020603050405020304" pitchFamily="18" charset="0"/>
                <a:cs typeface="Times New Roman" panose="02020603050405020304" pitchFamily="18" charset="0"/>
              </a:rPr>
              <a:t> (100 AKW</a:t>
            </a:r>
            <a:r>
              <a:rPr lang="de-DE" sz="2400" b="1" dirty="0">
                <a:latin typeface="Times New Roman" panose="02020603050405020304" pitchFamily="18" charset="0"/>
                <a:cs typeface="Times New Roman" panose="02020603050405020304" pitchFamily="18" charset="0"/>
              </a:rPr>
              <a:t>) </a:t>
            </a:r>
            <a:r>
              <a:rPr lang="de-DE" sz="2400" b="1" dirty="0" smtClean="0">
                <a:latin typeface="Times New Roman" panose="02020603050405020304" pitchFamily="18" charset="0"/>
                <a:cs typeface="Times New Roman" panose="02020603050405020304" pitchFamily="18" charset="0"/>
              </a:rPr>
              <a:t>und</a:t>
            </a:r>
            <a:endParaRPr lang="de-DE"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914397" y="4996784"/>
            <a:ext cx="9674228" cy="461665"/>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Speichermenge &gt; 1 - 2 </a:t>
            </a:r>
            <a:r>
              <a:rPr lang="de-DE" sz="2400" b="1" dirty="0" err="1" smtClean="0">
                <a:latin typeface="Times New Roman" panose="02020603050405020304" pitchFamily="18" charset="0"/>
                <a:cs typeface="Times New Roman" panose="02020603050405020304" pitchFamily="18" charset="0"/>
              </a:rPr>
              <a:t>TWh</a:t>
            </a:r>
            <a:endParaRPr lang="de-DE" sz="2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914397" y="5563971"/>
            <a:ext cx="9674228" cy="1077218"/>
          </a:xfrm>
          <a:prstGeom prst="rect">
            <a:avLst/>
          </a:prstGeom>
          <a:solidFill>
            <a:schemeClr val="bg1"/>
          </a:solidFill>
        </p:spPr>
        <p:txBody>
          <a:bodyPr wrap="square" rtlCol="0">
            <a:spAutoFit/>
          </a:bodyPr>
          <a:lstStyle/>
          <a:p>
            <a:pPr algn="ctr"/>
            <a:r>
              <a:rPr lang="de-DE" sz="3200" b="1" dirty="0" smtClean="0">
                <a:solidFill>
                  <a:srgbClr val="FF0000"/>
                </a:solidFill>
                <a:latin typeface="Times New Roman" panose="02020603050405020304" pitchFamily="18" charset="0"/>
                <a:cs typeface="Times New Roman" panose="02020603050405020304" pitchFamily="18" charset="0"/>
              </a:rPr>
              <a:t>Niedrige Speicherkosten (Verbraucher) &lt; 1-2 Cent/kWh</a:t>
            </a:r>
            <a:endParaRPr lang="de-DE"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43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6" grpId="0" animBg="1"/>
      <p:bldP spid="7" grpId="0" animBg="1"/>
      <p:bldP spid="9"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519" y="0"/>
            <a:ext cx="1248585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4400" y="622688"/>
            <a:ext cx="9674228" cy="1938992"/>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Als Kurzzeitspeicher  kommen in Frage:</a:t>
            </a:r>
          </a:p>
          <a:p>
            <a:pPr algn="ctr"/>
            <a:endParaRPr lang="de-DE" sz="2400" b="1" dirty="0" smtClean="0">
              <a:latin typeface="Times New Roman" panose="02020603050405020304" pitchFamily="18" charset="0"/>
              <a:cs typeface="Times New Roman" panose="02020603050405020304" pitchFamily="18" charset="0"/>
            </a:endParaRPr>
          </a:p>
          <a:p>
            <a:pPr algn="ctr"/>
            <a:r>
              <a:rPr lang="de-DE" sz="2400" b="1" dirty="0" err="1" smtClean="0">
                <a:latin typeface="Times New Roman" panose="02020603050405020304" pitchFamily="18" charset="0"/>
                <a:cs typeface="Times New Roman" panose="02020603050405020304" pitchFamily="18" charset="0"/>
              </a:rPr>
              <a:t>Wasser</a:t>
            </a:r>
            <a:r>
              <a:rPr lang="de-DE" sz="2400" b="1" dirty="0" err="1" smtClean="0">
                <a:solidFill>
                  <a:srgbClr val="FF0000"/>
                </a:solidFill>
                <a:latin typeface="Times New Roman" panose="02020603050405020304" pitchFamily="18" charset="0"/>
                <a:cs typeface="Times New Roman" panose="02020603050405020304" pitchFamily="18" charset="0"/>
              </a:rPr>
              <a:t>P</a:t>
            </a:r>
            <a:r>
              <a:rPr lang="de-DE" sz="2400" b="1" dirty="0" err="1" smtClean="0">
                <a:latin typeface="Times New Roman" panose="02020603050405020304" pitchFamily="18" charset="0"/>
                <a:cs typeface="Times New Roman" panose="02020603050405020304" pitchFamily="18" charset="0"/>
              </a:rPr>
              <a:t>ump</a:t>
            </a:r>
            <a:r>
              <a:rPr lang="de-DE" sz="2400" b="1" dirty="0" err="1" smtClean="0">
                <a:solidFill>
                  <a:srgbClr val="FF0000"/>
                </a:solidFill>
                <a:latin typeface="Times New Roman" panose="02020603050405020304" pitchFamily="18" charset="0"/>
                <a:cs typeface="Times New Roman" panose="02020603050405020304" pitchFamily="18" charset="0"/>
              </a:rPr>
              <a:t>S</a:t>
            </a:r>
            <a:r>
              <a:rPr lang="de-DE" sz="2400" b="1" dirty="0" err="1" smtClean="0">
                <a:latin typeface="Times New Roman" panose="02020603050405020304" pitchFamily="18" charset="0"/>
                <a:cs typeface="Times New Roman" panose="02020603050405020304" pitchFamily="18" charset="0"/>
              </a:rPr>
              <a:t>peicherkraft</a:t>
            </a:r>
            <a:r>
              <a:rPr lang="de-DE" sz="2400" b="1" dirty="0" err="1" smtClean="0">
                <a:solidFill>
                  <a:srgbClr val="FF0000"/>
                </a:solidFill>
                <a:latin typeface="Times New Roman" panose="02020603050405020304" pitchFamily="18" charset="0"/>
                <a:cs typeface="Times New Roman" panose="02020603050405020304" pitchFamily="18" charset="0"/>
              </a:rPr>
              <a:t>W</a:t>
            </a:r>
            <a:r>
              <a:rPr lang="de-DE" sz="2400" b="1" dirty="0" err="1" smtClean="0">
                <a:latin typeface="Times New Roman" panose="02020603050405020304" pitchFamily="18" charset="0"/>
                <a:cs typeface="Times New Roman" panose="02020603050405020304" pitchFamily="18" charset="0"/>
              </a:rPr>
              <a:t>erke</a:t>
            </a:r>
            <a:r>
              <a:rPr lang="de-DE" sz="2400" b="1" dirty="0" smtClean="0">
                <a:latin typeface="Times New Roman" panose="02020603050405020304" pitchFamily="18" charset="0"/>
                <a:cs typeface="Times New Roman" panose="02020603050405020304" pitchFamily="18" charset="0"/>
              </a:rPr>
              <a:t> </a:t>
            </a:r>
            <a:r>
              <a:rPr lang="de-DE" sz="2400" b="1" dirty="0" err="1" smtClean="0">
                <a:solidFill>
                  <a:srgbClr val="FF0000"/>
                </a:solidFill>
                <a:latin typeface="Times New Roman" panose="02020603050405020304" pitchFamily="18" charset="0"/>
                <a:cs typeface="Times New Roman" panose="02020603050405020304" pitchFamily="18" charset="0"/>
              </a:rPr>
              <a:t>PSW</a:t>
            </a:r>
            <a:endParaRPr lang="de-DE" sz="2400" b="1" dirty="0" smtClean="0">
              <a:solidFill>
                <a:srgbClr val="FF0000"/>
              </a:solidFill>
              <a:latin typeface="Times New Roman" panose="02020603050405020304" pitchFamily="18" charset="0"/>
              <a:cs typeface="Times New Roman" panose="02020603050405020304" pitchFamily="18" charset="0"/>
            </a:endParaRPr>
          </a:p>
          <a:p>
            <a:pPr algn="ctr"/>
            <a:r>
              <a:rPr lang="de-DE" sz="2400" b="1" dirty="0" smtClean="0">
                <a:latin typeface="Times New Roman" panose="02020603050405020304" pitchFamily="18" charset="0"/>
                <a:cs typeface="Times New Roman" panose="02020603050405020304" pitchFamily="18" charset="0"/>
              </a:rPr>
              <a:t>und</a:t>
            </a:r>
          </a:p>
          <a:p>
            <a:pPr algn="ctr"/>
            <a:r>
              <a:rPr lang="de-DE" sz="2400" b="1" dirty="0" smtClean="0">
                <a:latin typeface="Times New Roman" panose="02020603050405020304" pitchFamily="18" charset="0"/>
                <a:cs typeface="Times New Roman" panose="02020603050405020304" pitchFamily="18" charset="0"/>
              </a:rPr>
              <a:t>Chemische Batterien (z.B. Li-Ionen, Na-Ionen, ....)</a:t>
            </a:r>
            <a:endParaRPr lang="de-DE"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914400" y="3140179"/>
            <a:ext cx="9674228" cy="2308324"/>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Grüne Wasserstoff-Technologie kommt zur Rückverstromung</a:t>
            </a:r>
          </a:p>
          <a:p>
            <a:pPr algn="ctr"/>
            <a:r>
              <a:rPr lang="de-DE" sz="2400" b="1" dirty="0" smtClean="0">
                <a:latin typeface="Times New Roman" panose="02020603050405020304" pitchFamily="18" charset="0"/>
                <a:cs typeface="Times New Roman" panose="02020603050405020304" pitchFamily="18" charset="0"/>
              </a:rPr>
              <a:t>wegen sehr hoher Umwandlungsverluste (60% bis 80%)</a:t>
            </a:r>
          </a:p>
          <a:p>
            <a:pPr algn="ctr"/>
            <a:r>
              <a:rPr lang="de-DE" sz="2400" b="1" dirty="0" smtClean="0">
                <a:latin typeface="Times New Roman" panose="02020603050405020304" pitchFamily="18" charset="0"/>
                <a:cs typeface="Times New Roman" panose="02020603050405020304" pitchFamily="18" charset="0"/>
              </a:rPr>
              <a:t>als Kurzzeitspeicher nicht in Frage, aber als Langzeitspeicher</a:t>
            </a:r>
          </a:p>
          <a:p>
            <a:pPr algn="ctr"/>
            <a:endParaRPr lang="de-DE" sz="2400" b="1" dirty="0">
              <a:latin typeface="Times New Roman" panose="02020603050405020304" pitchFamily="18" charset="0"/>
              <a:cs typeface="Times New Roman" panose="02020603050405020304" pitchFamily="18" charset="0"/>
            </a:endParaRPr>
          </a:p>
          <a:p>
            <a:pPr algn="ctr"/>
            <a:r>
              <a:rPr lang="de-DE" sz="2400" b="1" dirty="0" smtClean="0">
                <a:latin typeface="Times New Roman" panose="02020603050405020304" pitchFamily="18" charset="0"/>
                <a:cs typeface="Times New Roman" panose="02020603050405020304" pitchFamily="18" charset="0"/>
              </a:rPr>
              <a:t>Nur als Langzeitspeicher für Rückverstromung</a:t>
            </a:r>
          </a:p>
          <a:p>
            <a:pPr algn="ctr"/>
            <a:r>
              <a:rPr lang="de-DE" sz="2400" b="1" dirty="0" smtClean="0">
                <a:latin typeface="Times New Roman" panose="02020603050405020304" pitchFamily="18" charset="0"/>
                <a:cs typeface="Times New Roman" panose="02020603050405020304" pitchFamily="18" charset="0"/>
              </a:rPr>
              <a:t>und für Chemie- und Stahlindustrie.</a:t>
            </a:r>
            <a:endParaRPr lang="de-DE"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5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 y="0"/>
            <a:ext cx="1262634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p:cNvPicPr>
            <a:picLocks noChangeAspect="1" noChangeArrowheads="1"/>
          </p:cNvPicPr>
          <p:nvPr/>
        </p:nvPicPr>
        <p:blipFill rotWithShape="1">
          <a:blip r:embed="rId2" cstate="print"/>
          <a:srcRect l="25283" t="31323" r="30777" b="55062"/>
          <a:stretch/>
        </p:blipFill>
        <p:spPr bwMode="auto">
          <a:xfrm>
            <a:off x="-24143" y="1009837"/>
            <a:ext cx="12167857" cy="4785066"/>
          </a:xfrm>
          <a:prstGeom prst="rect">
            <a:avLst/>
          </a:prstGeom>
          <a:noFill/>
          <a:ln w="9525">
            <a:noFill/>
            <a:miter lim="800000"/>
            <a:headEnd/>
            <a:tailEnd/>
          </a:ln>
        </p:spPr>
      </p:pic>
      <p:sp>
        <p:nvSpPr>
          <p:cNvPr id="11" name="Rectangle 10"/>
          <p:cNvSpPr/>
          <p:nvPr/>
        </p:nvSpPr>
        <p:spPr>
          <a:xfrm rot="3052156">
            <a:off x="5905767" y="869534"/>
            <a:ext cx="150026" cy="497132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5400000">
            <a:off x="2802620" y="3804568"/>
            <a:ext cx="129822" cy="222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76116" y="4685698"/>
            <a:ext cx="259644" cy="4176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el 1"/>
          <p:cNvSpPr txBox="1">
            <a:spLocks/>
          </p:cNvSpPr>
          <p:nvPr/>
        </p:nvSpPr>
        <p:spPr>
          <a:xfrm>
            <a:off x="-24143" y="5797748"/>
            <a:ext cx="12192000" cy="856049"/>
          </a:xfrm>
          <a:prstGeom prst="rect">
            <a:avLst/>
          </a:prstGeom>
          <a:solidFill>
            <a:schemeClr val="bg1"/>
          </a:solidFill>
        </p:spPr>
        <p:txBody>
          <a:bodyPr>
            <a:noAutofit/>
          </a:bodyPr>
          <a:lstStyle/>
          <a:p>
            <a:pPr algn="ctr">
              <a:spcBef>
                <a:spcPct val="0"/>
              </a:spcBef>
              <a:defRPr/>
            </a:pPr>
            <a:r>
              <a:rPr lang="de-DE" sz="2000" b="1" dirty="0">
                <a:latin typeface="Times New Roman" pitchFamily="18" charset="0"/>
                <a:ea typeface="+mj-ea"/>
                <a:cs typeface="Times New Roman" pitchFamily="18" charset="0"/>
              </a:rPr>
              <a:t>	</a:t>
            </a:r>
            <a:r>
              <a:rPr lang="de-DE" sz="2000" b="1" dirty="0" err="1" smtClean="0">
                <a:latin typeface="Times New Roman" pitchFamily="18" charset="0"/>
                <a:ea typeface="+mj-ea"/>
                <a:cs typeface="Times New Roman" pitchFamily="18" charset="0"/>
              </a:rPr>
              <a:t>PSW</a:t>
            </a:r>
            <a:r>
              <a:rPr lang="de-DE" sz="2000" b="1" dirty="0" smtClean="0">
                <a:latin typeface="Times New Roman" pitchFamily="18" charset="0"/>
                <a:ea typeface="+mj-ea"/>
                <a:cs typeface="Times New Roman" pitchFamily="18" charset="0"/>
              </a:rPr>
              <a:t> </a:t>
            </a:r>
            <a:r>
              <a:rPr lang="de-DE" sz="2000" b="1" dirty="0" err="1" smtClean="0">
                <a:latin typeface="Times New Roman" pitchFamily="18" charset="0"/>
                <a:ea typeface="+mj-ea"/>
                <a:cs typeface="Times New Roman" pitchFamily="18" charset="0"/>
              </a:rPr>
              <a:t>Goldisthal</a:t>
            </a:r>
            <a:r>
              <a:rPr lang="de-DE" sz="2000" b="1" dirty="0" smtClean="0">
                <a:latin typeface="Times New Roman" pitchFamily="18" charset="0"/>
                <a:ea typeface="+mj-ea"/>
                <a:cs typeface="Times New Roman" pitchFamily="18" charset="0"/>
              </a:rPr>
              <a:t> / Thüringen  </a:t>
            </a:r>
            <a:endParaRPr lang="de-DE" sz="2000" b="1" dirty="0">
              <a:latin typeface="Times New Roman" pitchFamily="18" charset="0"/>
              <a:ea typeface="+mj-ea"/>
              <a:cs typeface="Times New Roman" pitchFamily="18" charset="0"/>
            </a:endParaRPr>
          </a:p>
          <a:p>
            <a:pPr algn="ctr">
              <a:spcBef>
                <a:spcPct val="0"/>
              </a:spcBef>
              <a:defRPr/>
            </a:pPr>
            <a:r>
              <a:rPr lang="de-DE" sz="2000" b="1" dirty="0" smtClean="0">
                <a:latin typeface="Times New Roman" pitchFamily="18" charset="0"/>
                <a:ea typeface="+mj-ea"/>
                <a:cs typeface="Times New Roman" pitchFamily="18" charset="0"/>
              </a:rPr>
              <a:t>1 </a:t>
            </a:r>
            <a:r>
              <a:rPr lang="de-DE" sz="2000" b="1" dirty="0" err="1" smtClean="0">
                <a:latin typeface="Times New Roman" pitchFamily="18" charset="0"/>
                <a:ea typeface="+mj-ea"/>
                <a:cs typeface="Times New Roman" pitchFamily="18" charset="0"/>
              </a:rPr>
              <a:t>GW</a:t>
            </a:r>
            <a:r>
              <a:rPr lang="de-DE" sz="2000" b="1" dirty="0" smtClean="0">
                <a:latin typeface="Times New Roman" pitchFamily="18" charset="0"/>
                <a:ea typeface="+mj-ea"/>
                <a:cs typeface="Times New Roman" pitchFamily="18" charset="0"/>
              </a:rPr>
              <a:t> Leistung (1 Kernkraftwerk);   8,5 </a:t>
            </a:r>
            <a:r>
              <a:rPr lang="de-DE" sz="2000" b="1" dirty="0" err="1" smtClean="0">
                <a:latin typeface="Times New Roman" pitchFamily="18" charset="0"/>
                <a:ea typeface="+mj-ea"/>
                <a:cs typeface="Times New Roman" pitchFamily="18" charset="0"/>
              </a:rPr>
              <a:t>GWh</a:t>
            </a:r>
            <a:r>
              <a:rPr lang="de-DE" sz="2000" b="1" dirty="0" smtClean="0">
                <a:latin typeface="Times New Roman" pitchFamily="18" charset="0"/>
                <a:ea typeface="+mj-ea"/>
                <a:cs typeface="Times New Roman" pitchFamily="18" charset="0"/>
              </a:rPr>
              <a:t> Speichergröße (1 Kernkraftwerk 8,5 Stunden lang)</a:t>
            </a:r>
            <a:endParaRPr lang="de-DE" sz="2000" b="1" dirty="0">
              <a:latin typeface="Times New Roman" pitchFamily="18" charset="0"/>
              <a:ea typeface="+mj-ea"/>
              <a:cs typeface="Times New Roman" pitchFamily="18" charset="0"/>
            </a:endParaRPr>
          </a:p>
        </p:txBody>
      </p:sp>
      <p:sp>
        <p:nvSpPr>
          <p:cNvPr id="14" name="TextBox 13"/>
          <p:cNvSpPr txBox="1"/>
          <p:nvPr/>
        </p:nvSpPr>
        <p:spPr>
          <a:xfrm>
            <a:off x="-821829" y="63139"/>
            <a:ext cx="12798742" cy="461665"/>
          </a:xfrm>
          <a:prstGeom prst="rect">
            <a:avLst/>
          </a:prstGeom>
          <a:noFill/>
        </p:spPr>
        <p:txBody>
          <a:bodyPr wrap="square" rtlCol="0">
            <a:spAutoFit/>
          </a:bodyPr>
          <a:lstStyle/>
          <a:p>
            <a:pPr algn="ctr"/>
            <a:r>
              <a:rPr lang="de-DE" sz="2400" b="1" dirty="0" smtClean="0">
                <a:solidFill>
                  <a:schemeClr val="bg1"/>
                </a:solidFill>
                <a:latin typeface="Times New Roman" panose="02020603050405020304" pitchFamily="18" charset="0"/>
                <a:cs typeface="Times New Roman" panose="02020603050405020304" pitchFamily="18" charset="0"/>
              </a:rPr>
              <a:t>Beispiel eines traditionellen </a:t>
            </a:r>
            <a:r>
              <a:rPr lang="de-DE" sz="2400" b="1" dirty="0" err="1" smtClean="0">
                <a:solidFill>
                  <a:schemeClr val="bg1"/>
                </a:solidFill>
                <a:latin typeface="Times New Roman" panose="02020603050405020304" pitchFamily="18" charset="0"/>
                <a:cs typeface="Times New Roman" panose="02020603050405020304" pitchFamily="18" charset="0"/>
              </a:rPr>
              <a:t>PSW</a:t>
            </a:r>
            <a:r>
              <a:rPr lang="de-DE" sz="2400" b="1" dirty="0" smtClean="0">
                <a:solidFill>
                  <a:schemeClr val="bg1"/>
                </a:solidFill>
                <a:latin typeface="Times New Roman" panose="02020603050405020304" pitchFamily="18" charset="0"/>
                <a:cs typeface="Times New Roman" panose="02020603050405020304" pitchFamily="18" charset="0"/>
              </a:rPr>
              <a:t>: </a:t>
            </a:r>
            <a:r>
              <a:rPr lang="de-DE" sz="2400" b="1" dirty="0" err="1" smtClean="0">
                <a:solidFill>
                  <a:schemeClr val="bg1"/>
                </a:solidFill>
                <a:latin typeface="Times New Roman" panose="02020603050405020304" pitchFamily="18" charset="0"/>
                <a:cs typeface="Times New Roman" panose="02020603050405020304" pitchFamily="18" charset="0"/>
              </a:rPr>
              <a:t>Goldisthal</a:t>
            </a:r>
            <a:r>
              <a:rPr lang="de-DE" sz="2400" b="1" dirty="0" smtClean="0">
                <a:solidFill>
                  <a:schemeClr val="bg1"/>
                </a:solidFill>
                <a:latin typeface="Times New Roman" panose="02020603050405020304" pitchFamily="18" charset="0"/>
                <a:cs typeface="Times New Roman" panose="02020603050405020304" pitchFamily="18" charset="0"/>
              </a:rPr>
              <a:t>/Thüringen </a:t>
            </a:r>
          </a:p>
        </p:txBody>
      </p:sp>
      <p:sp>
        <p:nvSpPr>
          <p:cNvPr id="15" name="Rounded Rectangular Callout 14"/>
          <p:cNvSpPr/>
          <p:nvPr/>
        </p:nvSpPr>
        <p:spPr>
          <a:xfrm>
            <a:off x="9685866" y="2284517"/>
            <a:ext cx="2506134" cy="612648"/>
          </a:xfrm>
          <a:prstGeom prst="wedgeRoundRectCallout">
            <a:avLst>
              <a:gd name="adj1" fmla="val -865"/>
              <a:gd name="adj2" fmla="val -22024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latin typeface="Times New Roman" panose="02020603050405020304" pitchFamily="18" charset="0"/>
                <a:cs typeface="Times New Roman" panose="02020603050405020304" pitchFamily="18" charset="0"/>
              </a:rPr>
              <a:t>Oberbecken</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ular Callout 15"/>
          <p:cNvSpPr/>
          <p:nvPr/>
        </p:nvSpPr>
        <p:spPr>
          <a:xfrm>
            <a:off x="922866" y="2497534"/>
            <a:ext cx="2506134" cy="612648"/>
          </a:xfrm>
          <a:prstGeom prst="wedgeRoundRectCallout">
            <a:avLst>
              <a:gd name="adj1" fmla="val -26710"/>
              <a:gd name="adj2" fmla="val 3643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latin typeface="Times New Roman" panose="02020603050405020304" pitchFamily="18" charset="0"/>
                <a:cs typeface="Times New Roman" panose="02020603050405020304" pitchFamily="18" charset="0"/>
              </a:rPr>
              <a:t>Unterbecken</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flipH="1">
            <a:off x="8085444" y="1728325"/>
            <a:ext cx="2" cy="325373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ounded Rectangular Callout 18"/>
          <p:cNvSpPr/>
          <p:nvPr/>
        </p:nvSpPr>
        <p:spPr>
          <a:xfrm>
            <a:off x="8816077" y="3153102"/>
            <a:ext cx="2737944" cy="714383"/>
          </a:xfrm>
          <a:prstGeom prst="wedgeRoundRectCallout">
            <a:avLst>
              <a:gd name="adj1" fmla="val -75998"/>
              <a:gd name="adj2" fmla="val 1332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rgbClr val="FF0000"/>
                </a:solidFill>
                <a:latin typeface="Times New Roman" panose="02020603050405020304" pitchFamily="18" charset="0"/>
                <a:cs typeface="Times New Roman" panose="02020603050405020304" pitchFamily="18" charset="0"/>
              </a:rPr>
              <a:t>Höhendifferenz h</a:t>
            </a:r>
          </a:p>
        </p:txBody>
      </p:sp>
      <p:sp>
        <p:nvSpPr>
          <p:cNvPr id="20" name="Rounded Rectangular Callout 19"/>
          <p:cNvSpPr/>
          <p:nvPr/>
        </p:nvSpPr>
        <p:spPr>
          <a:xfrm>
            <a:off x="3987865" y="1314139"/>
            <a:ext cx="2506134" cy="612648"/>
          </a:xfrm>
          <a:prstGeom prst="wedgeRoundRectCallout">
            <a:avLst>
              <a:gd name="adj1" fmla="val 3695"/>
              <a:gd name="adj2" fmla="val 35012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latin typeface="Times New Roman" panose="02020603050405020304" pitchFamily="18" charset="0"/>
                <a:cs typeface="Times New Roman" panose="02020603050405020304" pitchFamily="18" charset="0"/>
              </a:rPr>
              <a:t>Druckrohr</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12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P spid="15" grpId="0" animBg="1"/>
      <p:bldP spid="16"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4845" y="252020"/>
            <a:ext cx="11243270" cy="830997"/>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Investitionskostenvergleich pro kWh Speicherkapazität </a:t>
            </a:r>
          </a:p>
          <a:p>
            <a:pPr algn="ctr"/>
            <a:r>
              <a:rPr lang="de-DE" sz="2400" b="1" dirty="0" smtClean="0">
                <a:latin typeface="Times New Roman" panose="02020603050405020304" pitchFamily="18" charset="0"/>
                <a:cs typeface="Times New Roman" panose="02020603050405020304" pitchFamily="18" charset="0"/>
              </a:rPr>
              <a:t>zwischen </a:t>
            </a:r>
            <a:r>
              <a:rPr lang="de-DE" sz="2400" b="1" dirty="0" err="1" smtClean="0">
                <a:latin typeface="Times New Roman" panose="02020603050405020304" pitchFamily="18" charset="0"/>
                <a:cs typeface="Times New Roman" panose="02020603050405020304" pitchFamily="18" charset="0"/>
              </a:rPr>
              <a:t>PSW</a:t>
            </a:r>
            <a:r>
              <a:rPr lang="de-DE" sz="2400" b="1" dirty="0" smtClean="0">
                <a:latin typeface="Times New Roman" panose="02020603050405020304" pitchFamily="18" charset="0"/>
                <a:cs typeface="Times New Roman" panose="02020603050405020304" pitchFamily="18" charset="0"/>
              </a:rPr>
              <a:t> und Li-Ionen-Batterie</a:t>
            </a:r>
          </a:p>
        </p:txBody>
      </p:sp>
      <p:sp>
        <p:nvSpPr>
          <p:cNvPr id="8" name="TextBox 7"/>
          <p:cNvSpPr txBox="1"/>
          <p:nvPr/>
        </p:nvSpPr>
        <p:spPr>
          <a:xfrm>
            <a:off x="504845" y="2967526"/>
            <a:ext cx="11243269" cy="2677656"/>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Im Vergleich </a:t>
            </a:r>
            <a:r>
              <a:rPr lang="de-DE" sz="2400" b="1" dirty="0">
                <a:latin typeface="Times New Roman" panose="02020603050405020304" pitchFamily="18" charset="0"/>
                <a:cs typeface="Times New Roman" panose="02020603050405020304" pitchFamily="18" charset="0"/>
              </a:rPr>
              <a:t>dazu Li-Ionenspeicher in Neurath </a:t>
            </a:r>
            <a:r>
              <a:rPr lang="de-DE" sz="2400" b="1" dirty="0" smtClean="0">
                <a:latin typeface="Times New Roman" panose="02020603050405020304" pitchFamily="18" charset="0"/>
                <a:cs typeface="Times New Roman" panose="02020603050405020304" pitchFamily="18" charset="0"/>
              </a:rPr>
              <a:t>:</a:t>
            </a:r>
          </a:p>
          <a:p>
            <a:pPr algn="ctr"/>
            <a:endParaRPr lang="de-DE" sz="2400" b="1" dirty="0" smtClean="0">
              <a:latin typeface="Times New Roman" panose="02020603050405020304" pitchFamily="18" charset="0"/>
              <a:cs typeface="Times New Roman" panose="02020603050405020304" pitchFamily="18" charset="0"/>
            </a:endParaRPr>
          </a:p>
          <a:p>
            <a:pPr algn="ctr"/>
            <a:r>
              <a:rPr lang="de-DE" sz="2400" b="1" dirty="0" smtClean="0">
                <a:latin typeface="Times New Roman" panose="02020603050405020304" pitchFamily="18" charset="0"/>
                <a:cs typeface="Times New Roman" panose="02020603050405020304" pitchFamily="18" charset="0"/>
              </a:rPr>
              <a:t>RWE errichtet </a:t>
            </a:r>
            <a:r>
              <a:rPr lang="de-DE" sz="2400" b="1" dirty="0">
                <a:latin typeface="Times New Roman" panose="02020603050405020304" pitchFamily="18" charset="0"/>
                <a:cs typeface="Times New Roman" panose="02020603050405020304" pitchFamily="18" charset="0"/>
              </a:rPr>
              <a:t>in Neurath einen 235 MWh </a:t>
            </a:r>
            <a:r>
              <a:rPr lang="de-DE" sz="2400" b="1" dirty="0" smtClean="0">
                <a:latin typeface="Times New Roman" panose="02020603050405020304" pitchFamily="18" charset="0"/>
                <a:cs typeface="Times New Roman" panose="02020603050405020304" pitchFamily="18" charset="0"/>
              </a:rPr>
              <a:t>Li-Ionen Speicher</a:t>
            </a:r>
          </a:p>
          <a:p>
            <a:pPr algn="ctr"/>
            <a:r>
              <a:rPr lang="de-DE" sz="2400" b="1" dirty="0" smtClean="0">
                <a:latin typeface="Times New Roman" panose="02020603050405020304" pitchFamily="18" charset="0"/>
                <a:cs typeface="Times New Roman" panose="02020603050405020304" pitchFamily="18" charset="0"/>
              </a:rPr>
              <a:t>Kosten: 140 Millionen Euro</a:t>
            </a:r>
          </a:p>
          <a:p>
            <a:pPr marL="342900" indent="-342900" algn="ctr">
              <a:buFont typeface="Symbol" panose="05050102010706020507" pitchFamily="18" charset="2"/>
              <a:buChar char="Þ"/>
            </a:pPr>
            <a:r>
              <a:rPr lang="de-DE" sz="2400" b="1" dirty="0" smtClean="0">
                <a:latin typeface="Times New Roman" panose="02020603050405020304" pitchFamily="18" charset="0"/>
                <a:cs typeface="Times New Roman" panose="02020603050405020304" pitchFamily="18" charset="0"/>
              </a:rPr>
              <a:t>600 Euro/kWh,  </a:t>
            </a:r>
          </a:p>
          <a:p>
            <a:pPr marL="342900" indent="-342900" algn="ctr">
              <a:buFont typeface="Symbol" panose="05050102010706020507" pitchFamily="18" charset="2"/>
              <a:buChar char="Þ"/>
            </a:pPr>
            <a:endParaRPr lang="de-DE" sz="2400" b="1" dirty="0" smtClean="0">
              <a:latin typeface="Times New Roman" panose="02020603050405020304" pitchFamily="18" charset="0"/>
              <a:cs typeface="Times New Roman" panose="02020603050405020304" pitchFamily="18" charset="0"/>
            </a:endParaRPr>
          </a:p>
          <a:p>
            <a:pPr marL="342900" indent="-342900" algn="ctr">
              <a:buFont typeface="Symbol" panose="05050102010706020507" pitchFamily="18" charset="2"/>
              <a:buChar char="Þ"/>
            </a:pPr>
            <a:r>
              <a:rPr lang="de-DE" sz="2400" b="1" dirty="0" smtClean="0">
                <a:latin typeface="Times New Roman" panose="02020603050405020304" pitchFamily="18" charset="0"/>
                <a:cs typeface="Times New Roman" panose="02020603050405020304" pitchFamily="18" charset="0"/>
              </a:rPr>
              <a:t>außerdem: ca. 5 mal so kurze Lebensdauer wie </a:t>
            </a:r>
            <a:r>
              <a:rPr lang="de-DE" sz="2400" b="1" dirty="0" err="1" smtClean="0">
                <a:latin typeface="Times New Roman" panose="02020603050405020304" pitchFamily="18" charset="0"/>
                <a:cs typeface="Times New Roman" panose="02020603050405020304" pitchFamily="18" charset="0"/>
              </a:rPr>
              <a:t>PSW</a:t>
            </a:r>
            <a:endParaRPr lang="de-DE" sz="2400" b="1"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504845" y="1335037"/>
            <a:ext cx="11243269" cy="1200329"/>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Beispiel </a:t>
            </a:r>
            <a:r>
              <a:rPr lang="de-DE" sz="2400" b="1" dirty="0" err="1" smtClean="0">
                <a:latin typeface="Times New Roman" panose="02020603050405020304" pitchFamily="18" charset="0"/>
                <a:cs typeface="Times New Roman" panose="02020603050405020304" pitchFamily="18" charset="0"/>
              </a:rPr>
              <a:t>PSW</a:t>
            </a:r>
            <a:r>
              <a:rPr lang="de-DE" sz="2400" b="1" dirty="0" smtClean="0">
                <a:latin typeface="Times New Roman" panose="02020603050405020304" pitchFamily="18" charset="0"/>
                <a:cs typeface="Times New Roman" panose="02020603050405020304" pitchFamily="18" charset="0"/>
              </a:rPr>
              <a:t> </a:t>
            </a:r>
            <a:r>
              <a:rPr lang="de-DE" sz="2400" b="1" dirty="0" err="1" smtClean="0">
                <a:latin typeface="Times New Roman" panose="02020603050405020304" pitchFamily="18" charset="0"/>
                <a:cs typeface="Times New Roman" panose="02020603050405020304" pitchFamily="18" charset="0"/>
              </a:rPr>
              <a:t>Goldisthal</a:t>
            </a:r>
            <a:r>
              <a:rPr lang="de-DE" sz="2400" b="1" dirty="0" smtClean="0">
                <a:latin typeface="Times New Roman" panose="02020603050405020304" pitchFamily="18" charset="0"/>
                <a:cs typeface="Times New Roman" panose="02020603050405020304" pitchFamily="18" charset="0"/>
              </a:rPr>
              <a:t>: 2004 in Betrieb genommen</a:t>
            </a:r>
          </a:p>
          <a:p>
            <a:pPr algn="ctr"/>
            <a:endParaRPr lang="de-DE" sz="2400" b="1" dirty="0" smtClean="0">
              <a:latin typeface="Times New Roman" panose="02020603050405020304" pitchFamily="18" charset="0"/>
              <a:cs typeface="Times New Roman" panose="02020603050405020304" pitchFamily="18" charset="0"/>
            </a:endParaRPr>
          </a:p>
          <a:p>
            <a:pPr marL="342900" indent="-342900" algn="ctr">
              <a:buFont typeface="Symbol" panose="05050102010706020507" pitchFamily="18" charset="2"/>
              <a:buChar char="Þ"/>
            </a:pPr>
            <a:r>
              <a:rPr lang="de-DE" sz="2400" b="1" dirty="0" smtClean="0">
                <a:latin typeface="Times New Roman" panose="02020603050405020304" pitchFamily="18" charset="0"/>
                <a:cs typeface="Times New Roman" panose="02020603050405020304" pitchFamily="18" charset="0"/>
              </a:rPr>
              <a:t>75 Euro/kWh</a:t>
            </a:r>
          </a:p>
        </p:txBody>
      </p:sp>
    </p:spTree>
    <p:extLst>
      <p:ext uri="{BB962C8B-B14F-4D97-AF65-F5344CB8AC3E}">
        <p14:creationId xmlns:p14="http://schemas.microsoft.com/office/powerpoint/2010/main" val="37554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7652" y="0"/>
            <a:ext cx="12274868" cy="7128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74341" y="98640"/>
            <a:ext cx="11230882" cy="461665"/>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Pumpspeicherkraftwerks </a:t>
            </a:r>
            <a:r>
              <a:rPr lang="de-DE" sz="2400" b="1" dirty="0" err="1" smtClean="0">
                <a:latin typeface="Times New Roman" panose="02020603050405020304" pitchFamily="18" charset="0"/>
                <a:cs typeface="Times New Roman" panose="02020603050405020304" pitchFamily="18" charset="0"/>
              </a:rPr>
              <a:t>PSW</a:t>
            </a:r>
            <a:endParaRPr lang="de-DE" sz="2400" b="1"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474341" y="642772"/>
            <a:ext cx="11230882" cy="1569660"/>
          </a:xfrm>
          <a:prstGeom prst="rect">
            <a:avLst/>
          </a:prstGeom>
          <a:solidFill>
            <a:schemeClr val="bg1"/>
          </a:solidFill>
        </p:spPr>
        <p:txBody>
          <a:bodyPr wrap="square" rtlCol="0">
            <a:spAutoFit/>
          </a:bodyPr>
          <a:lstStyle/>
          <a:p>
            <a:pPr algn="ctr"/>
            <a:r>
              <a:rPr lang="de-DE" sz="2400" b="1" dirty="0" err="1" smtClean="0">
                <a:latin typeface="Times New Roman" panose="02020603050405020304" pitchFamily="18" charset="0"/>
                <a:cs typeface="Times New Roman" panose="02020603050405020304" pitchFamily="18" charset="0"/>
              </a:rPr>
              <a:t>PSW</a:t>
            </a:r>
            <a:r>
              <a:rPr lang="de-DE" sz="2400" b="1" dirty="0" smtClean="0">
                <a:latin typeface="Times New Roman" panose="02020603050405020304" pitchFamily="18" charset="0"/>
                <a:cs typeface="Times New Roman" panose="02020603050405020304" pitchFamily="18" charset="0"/>
              </a:rPr>
              <a:t>-Technologie völlig ausgereift ( &gt; 100 Jahre)</a:t>
            </a:r>
          </a:p>
          <a:p>
            <a:pPr algn="ctr"/>
            <a:endParaRPr lang="de-DE" sz="2400" b="1" dirty="0" smtClean="0">
              <a:latin typeface="Times New Roman" panose="02020603050405020304" pitchFamily="18" charset="0"/>
              <a:cs typeface="Times New Roman" panose="02020603050405020304" pitchFamily="18" charset="0"/>
            </a:endParaRPr>
          </a:p>
          <a:p>
            <a:pPr algn="ctr"/>
            <a:r>
              <a:rPr lang="de-DE" sz="2400" b="1" dirty="0" smtClean="0">
                <a:latin typeface="Times New Roman" panose="02020603050405020304" pitchFamily="18" charset="0"/>
                <a:cs typeface="Times New Roman" panose="02020603050405020304" pitchFamily="18" charset="0"/>
              </a:rPr>
              <a:t>Große Leistungen (ca. 100 </a:t>
            </a:r>
            <a:r>
              <a:rPr lang="de-DE" sz="2400" b="1" dirty="0" err="1" smtClean="0">
                <a:latin typeface="Times New Roman" panose="02020603050405020304" pitchFamily="18" charset="0"/>
                <a:cs typeface="Times New Roman" panose="02020603050405020304" pitchFamily="18" charset="0"/>
              </a:rPr>
              <a:t>GW</a:t>
            </a:r>
            <a:r>
              <a:rPr lang="de-DE" sz="2400" b="1" dirty="0" smtClean="0">
                <a:latin typeface="Times New Roman" panose="02020603050405020304" pitchFamily="18" charset="0"/>
                <a:cs typeface="Times New Roman" panose="02020603050405020304" pitchFamily="18" charset="0"/>
              </a:rPr>
              <a:t>) und große Speicher ( &gt; 1 </a:t>
            </a:r>
            <a:r>
              <a:rPr lang="de-DE" sz="2400" b="1" dirty="0" err="1">
                <a:latin typeface="Times New Roman" panose="02020603050405020304" pitchFamily="18" charset="0"/>
                <a:cs typeface="Times New Roman" panose="02020603050405020304" pitchFamily="18" charset="0"/>
              </a:rPr>
              <a:t>T</a:t>
            </a:r>
            <a:r>
              <a:rPr lang="de-DE" sz="2400" b="1" dirty="0" err="1" smtClean="0">
                <a:latin typeface="Times New Roman" panose="02020603050405020304" pitchFamily="18" charset="0"/>
                <a:cs typeface="Times New Roman" panose="02020603050405020304" pitchFamily="18" charset="0"/>
              </a:rPr>
              <a:t>Wh</a:t>
            </a:r>
            <a:r>
              <a:rPr lang="de-DE" sz="2400" b="1" dirty="0" smtClean="0">
                <a:latin typeface="Times New Roman" panose="02020603050405020304" pitchFamily="18" charset="0"/>
                <a:cs typeface="Times New Roman" panose="02020603050405020304" pitchFamily="18" charset="0"/>
              </a:rPr>
              <a:t>) möglich.</a:t>
            </a:r>
          </a:p>
          <a:p>
            <a:pPr algn="ctr"/>
            <a:r>
              <a:rPr lang="de-DE" sz="2400" b="1" dirty="0" smtClean="0">
                <a:latin typeface="Times New Roman" panose="02020603050405020304" pitchFamily="18" charset="0"/>
                <a:cs typeface="Times New Roman" panose="02020603050405020304" pitchFamily="18" charset="0"/>
              </a:rPr>
              <a:t> &gt; 80% Energieeffizienz.</a:t>
            </a:r>
            <a:endParaRPr lang="de-DE" sz="24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474341" y="2294899"/>
            <a:ext cx="11230882" cy="2308324"/>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In </a:t>
            </a:r>
            <a:r>
              <a:rPr lang="de-DE" sz="2400" b="1" dirty="0">
                <a:latin typeface="Times New Roman" panose="02020603050405020304" pitchFamily="18" charset="0"/>
                <a:cs typeface="Times New Roman" panose="02020603050405020304" pitchFamily="18" charset="0"/>
              </a:rPr>
              <a:t>Deutschland </a:t>
            </a:r>
            <a:r>
              <a:rPr lang="de-DE" sz="2400" b="1" dirty="0" smtClean="0">
                <a:latin typeface="Times New Roman" panose="02020603050405020304" pitchFamily="18" charset="0"/>
                <a:cs typeface="Times New Roman" panose="02020603050405020304" pitchFamily="18" charset="0"/>
              </a:rPr>
              <a:t>sind alle notwendigen umweltfreundlichen </a:t>
            </a:r>
            <a:r>
              <a:rPr lang="de-DE" sz="2400" b="1" dirty="0">
                <a:latin typeface="Times New Roman" panose="02020603050405020304" pitchFamily="18" charset="0"/>
                <a:cs typeface="Times New Roman" panose="02020603050405020304" pitchFamily="18" charset="0"/>
              </a:rPr>
              <a:t>Rohstoffe </a:t>
            </a:r>
            <a:endParaRPr lang="de-DE" sz="2400" b="1" dirty="0" smtClean="0">
              <a:latin typeface="Times New Roman" panose="02020603050405020304" pitchFamily="18" charset="0"/>
              <a:cs typeface="Times New Roman" panose="02020603050405020304" pitchFamily="18" charset="0"/>
            </a:endParaRPr>
          </a:p>
          <a:p>
            <a:pPr algn="ctr"/>
            <a:r>
              <a:rPr lang="de-DE" sz="2400" b="1" dirty="0" smtClean="0">
                <a:latin typeface="Times New Roman" panose="02020603050405020304" pitchFamily="18" charset="0"/>
                <a:cs typeface="Times New Roman" panose="02020603050405020304" pitchFamily="18" charset="0"/>
              </a:rPr>
              <a:t>(Wasser, Kies und Zement) vorhanden, um solche Speicher zu errichten.</a:t>
            </a:r>
          </a:p>
          <a:p>
            <a:pPr algn="ctr"/>
            <a:endParaRPr lang="de-DE" sz="2400" b="1" dirty="0" smtClean="0">
              <a:latin typeface="Times New Roman" panose="02020603050405020304" pitchFamily="18" charset="0"/>
              <a:cs typeface="Times New Roman" panose="02020603050405020304" pitchFamily="18" charset="0"/>
            </a:endParaRPr>
          </a:p>
          <a:p>
            <a:pPr algn="ctr"/>
            <a:r>
              <a:rPr lang="de-DE" sz="2400" b="1" dirty="0" err="1" smtClean="0">
                <a:latin typeface="Times New Roman" panose="02020603050405020304" pitchFamily="18" charset="0"/>
                <a:cs typeface="Times New Roman" panose="02020603050405020304" pitchFamily="18" charset="0"/>
              </a:rPr>
              <a:t>PSW</a:t>
            </a:r>
            <a:r>
              <a:rPr lang="de-DE" sz="2400" b="1" dirty="0" smtClean="0">
                <a:latin typeface="Times New Roman" panose="02020603050405020304" pitchFamily="18" charset="0"/>
                <a:cs typeface="Times New Roman" panose="02020603050405020304" pitchFamily="18" charset="0"/>
              </a:rPr>
              <a:t> haben lange Lebensdauer </a:t>
            </a:r>
          </a:p>
          <a:p>
            <a:pPr algn="ctr"/>
            <a:r>
              <a:rPr lang="de-DE" sz="2400" b="1" dirty="0" smtClean="0">
                <a:latin typeface="Times New Roman" panose="02020603050405020304" pitchFamily="18" charset="0"/>
                <a:cs typeface="Times New Roman" panose="02020603050405020304" pitchFamily="18" charset="0"/>
              </a:rPr>
              <a:t>Pumpturbinen über 80 Jahre.</a:t>
            </a:r>
          </a:p>
          <a:p>
            <a:pPr algn="ctr"/>
            <a:r>
              <a:rPr lang="de-DE" sz="2400" b="1" dirty="0" smtClean="0">
                <a:latin typeface="Times New Roman" panose="02020603050405020304" pitchFamily="18" charset="0"/>
                <a:cs typeface="Times New Roman" panose="02020603050405020304" pitchFamily="18" charset="0"/>
              </a:rPr>
              <a:t>Betonteile einige hundert Jahre.</a:t>
            </a:r>
            <a:endParaRPr lang="de-DE"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74341" y="4690467"/>
            <a:ext cx="11230882" cy="1200329"/>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In ca. 1 Minute betriebsbereit.</a:t>
            </a:r>
          </a:p>
          <a:p>
            <a:pPr algn="ctr"/>
            <a:r>
              <a:rPr lang="de-DE" sz="2400" b="1" dirty="0" smtClean="0">
                <a:latin typeface="Times New Roman" panose="02020603050405020304" pitchFamily="18" charset="0"/>
                <a:cs typeface="Times New Roman" panose="02020603050405020304" pitchFamily="18" charset="0"/>
              </a:rPr>
              <a:t> </a:t>
            </a:r>
          </a:p>
          <a:p>
            <a:pPr algn="ctr"/>
            <a:r>
              <a:rPr lang="de-DE" sz="2400" b="1" dirty="0" smtClean="0">
                <a:latin typeface="Times New Roman" panose="02020603050405020304" pitchFamily="18" charset="0"/>
                <a:cs typeface="Times New Roman" panose="02020603050405020304" pitchFamily="18" charset="0"/>
              </a:rPr>
              <a:t>Sehr niedrige Kosten (&lt; 2 Cent pro kWh Speicherung)</a:t>
            </a:r>
            <a:endParaRPr lang="de-DE"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441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274868" cy="7128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07344" y="3080777"/>
            <a:ext cx="11230883" cy="1200329"/>
          </a:xfrm>
          <a:prstGeom prst="rect">
            <a:avLst/>
          </a:prstGeom>
          <a:solidFill>
            <a:schemeClr val="bg1"/>
          </a:solidFill>
        </p:spPr>
        <p:txBody>
          <a:bodyPr wrap="square" rtlCol="0">
            <a:spAutoFit/>
          </a:bodyPr>
          <a:lstStyle/>
          <a:p>
            <a:pPr algn="ctr"/>
            <a:r>
              <a:rPr lang="de-DE" sz="2400" b="1" dirty="0" smtClean="0">
                <a:solidFill>
                  <a:srgbClr val="FF0000"/>
                </a:solidFill>
                <a:latin typeface="Times New Roman" panose="02020603050405020304" pitchFamily="18" charset="0"/>
                <a:cs typeface="Times New Roman" panose="02020603050405020304" pitchFamily="18" charset="0"/>
              </a:rPr>
              <a:t>Wir brauchen in Deutschland aber ca. 10 bis 20 mal mehr an </a:t>
            </a:r>
            <a:r>
              <a:rPr lang="de-DE" sz="2400" b="1" dirty="0">
                <a:solidFill>
                  <a:srgbClr val="FF0000"/>
                </a:solidFill>
                <a:latin typeface="Times New Roman" panose="02020603050405020304" pitchFamily="18" charset="0"/>
                <a:cs typeface="Times New Roman" panose="02020603050405020304" pitchFamily="18" charset="0"/>
              </a:rPr>
              <a:t>S</a:t>
            </a:r>
            <a:r>
              <a:rPr lang="de-DE" sz="2400" b="1" dirty="0" smtClean="0">
                <a:solidFill>
                  <a:srgbClr val="FF0000"/>
                </a:solidFill>
                <a:latin typeface="Times New Roman" panose="02020603050405020304" pitchFamily="18" charset="0"/>
                <a:cs typeface="Times New Roman" panose="02020603050405020304" pitchFamily="18" charset="0"/>
              </a:rPr>
              <a:t>peichern.</a:t>
            </a:r>
          </a:p>
          <a:p>
            <a:pPr algn="ctr"/>
            <a:endParaRPr lang="de-DE" sz="2400" b="1" dirty="0" smtClean="0">
              <a:solidFill>
                <a:srgbClr val="FF0000"/>
              </a:solidFill>
              <a:latin typeface="Times New Roman" panose="02020603050405020304" pitchFamily="18" charset="0"/>
              <a:cs typeface="Times New Roman" panose="02020603050405020304" pitchFamily="18" charset="0"/>
            </a:endParaRPr>
          </a:p>
          <a:p>
            <a:pPr algn="ctr"/>
            <a:r>
              <a:rPr lang="de-DE" sz="2400" b="1" dirty="0" smtClean="0">
                <a:solidFill>
                  <a:srgbClr val="FF0000"/>
                </a:solidFill>
                <a:latin typeface="Times New Roman" panose="02020603050405020304" pitchFamily="18" charset="0"/>
                <a:cs typeface="Times New Roman" panose="02020603050405020304" pitchFamily="18" charset="0"/>
              </a:rPr>
              <a:t>=&gt; 200 </a:t>
            </a:r>
            <a:r>
              <a:rPr lang="de-DE" sz="2400" b="1" dirty="0">
                <a:solidFill>
                  <a:srgbClr val="FF0000"/>
                </a:solidFill>
                <a:latin typeface="Times New Roman" panose="02020603050405020304" pitchFamily="18" charset="0"/>
                <a:cs typeface="Times New Roman" panose="02020603050405020304" pitchFamily="18" charset="0"/>
              </a:rPr>
              <a:t>bis </a:t>
            </a:r>
            <a:r>
              <a:rPr lang="de-DE" sz="2400" b="1" dirty="0" smtClean="0">
                <a:solidFill>
                  <a:srgbClr val="FF0000"/>
                </a:solidFill>
                <a:latin typeface="Times New Roman" panose="02020603050405020304" pitchFamily="18" charset="0"/>
                <a:cs typeface="Times New Roman" panose="02020603050405020304" pitchFamily="18" charset="0"/>
              </a:rPr>
              <a:t>400 </a:t>
            </a:r>
            <a:r>
              <a:rPr lang="de-DE" sz="2400" b="1" dirty="0" err="1">
                <a:solidFill>
                  <a:srgbClr val="FF0000"/>
                </a:solidFill>
                <a:latin typeface="Times New Roman" panose="02020603050405020304" pitchFamily="18" charset="0"/>
                <a:cs typeface="Times New Roman" panose="02020603050405020304" pitchFamily="18" charset="0"/>
              </a:rPr>
              <a:t>GWh</a:t>
            </a:r>
            <a:r>
              <a:rPr lang="de-DE" sz="2400" b="1" dirty="0">
                <a:solidFill>
                  <a:srgbClr val="FF0000"/>
                </a:solidFill>
                <a:latin typeface="Times New Roman" panose="02020603050405020304" pitchFamily="18" charset="0"/>
                <a:cs typeface="Times New Roman" panose="02020603050405020304" pitchFamily="18" charset="0"/>
              </a:rPr>
              <a:t> </a:t>
            </a:r>
            <a:r>
              <a:rPr lang="de-DE" sz="2400" b="1" dirty="0" smtClean="0">
                <a:solidFill>
                  <a:srgbClr val="FF0000"/>
                </a:solidFill>
                <a:latin typeface="Times New Roman" panose="02020603050405020304" pitchFamily="18" charset="0"/>
                <a:cs typeface="Times New Roman" panose="02020603050405020304" pitchFamily="18" charset="0"/>
              </a:rPr>
              <a:t>oder mehr</a:t>
            </a:r>
          </a:p>
        </p:txBody>
      </p:sp>
      <p:sp>
        <p:nvSpPr>
          <p:cNvPr id="8" name="TextBox 7"/>
          <p:cNvSpPr txBox="1"/>
          <p:nvPr/>
        </p:nvSpPr>
        <p:spPr>
          <a:xfrm>
            <a:off x="307344" y="4776301"/>
            <a:ext cx="11230882" cy="830997"/>
          </a:xfrm>
          <a:prstGeom prst="rect">
            <a:avLst/>
          </a:prstGeom>
          <a:solidFill>
            <a:schemeClr val="bg1"/>
          </a:solidFill>
        </p:spPr>
        <p:txBody>
          <a:bodyPr wrap="square" rtlCol="0">
            <a:spAutoFit/>
          </a:bodyPr>
          <a:lstStyle/>
          <a:p>
            <a:pPr algn="ctr"/>
            <a:r>
              <a:rPr lang="de-DE" sz="2400" b="1" dirty="0" smtClean="0">
                <a:solidFill>
                  <a:srgbClr val="FF0000"/>
                </a:solidFill>
                <a:latin typeface="Times New Roman" panose="02020603050405020304" pitchFamily="18" charset="0"/>
                <a:cs typeface="Times New Roman" panose="02020603050405020304" pitchFamily="18" charset="0"/>
              </a:rPr>
              <a:t>Problem: </a:t>
            </a:r>
          </a:p>
          <a:p>
            <a:pPr algn="ctr"/>
            <a:r>
              <a:rPr lang="de-DE" sz="2400" b="1" dirty="0" smtClean="0">
                <a:solidFill>
                  <a:srgbClr val="FF0000"/>
                </a:solidFill>
                <a:latin typeface="Times New Roman" panose="02020603050405020304" pitchFamily="18" charset="0"/>
                <a:cs typeface="Times New Roman" panose="02020603050405020304" pitchFamily="18" charset="0"/>
              </a:rPr>
              <a:t>Wo erlaubt es in Deutschland die Topographie noch neue große </a:t>
            </a:r>
            <a:r>
              <a:rPr lang="de-DE" sz="2400" b="1" dirty="0" err="1" smtClean="0">
                <a:solidFill>
                  <a:srgbClr val="FF0000"/>
                </a:solidFill>
                <a:latin typeface="Times New Roman" panose="02020603050405020304" pitchFamily="18" charset="0"/>
                <a:cs typeface="Times New Roman" panose="02020603050405020304" pitchFamily="18" charset="0"/>
              </a:rPr>
              <a:t>PSW</a:t>
            </a:r>
            <a:r>
              <a:rPr lang="de-DE" sz="2400" b="1" dirty="0" smtClean="0">
                <a:solidFill>
                  <a:srgbClr val="FF0000"/>
                </a:solidFill>
                <a:latin typeface="Times New Roman" panose="02020603050405020304" pitchFamily="18" charset="0"/>
                <a:cs typeface="Times New Roman" panose="02020603050405020304" pitchFamily="18" charset="0"/>
              </a:rPr>
              <a:t> zu errichten?</a:t>
            </a:r>
          </a:p>
        </p:txBody>
      </p:sp>
      <p:sp>
        <p:nvSpPr>
          <p:cNvPr id="6" name="TextBox 5"/>
          <p:cNvSpPr txBox="1"/>
          <p:nvPr/>
        </p:nvSpPr>
        <p:spPr>
          <a:xfrm>
            <a:off x="307344" y="264695"/>
            <a:ext cx="11230883" cy="2677656"/>
          </a:xfrm>
          <a:prstGeom prst="rect">
            <a:avLst/>
          </a:prstGeom>
          <a:solidFill>
            <a:schemeClr val="bg1"/>
          </a:solidFill>
        </p:spPr>
        <p:txBody>
          <a:bodyPr wrap="square" rtlCol="0">
            <a:spAutoFit/>
          </a:bodyPr>
          <a:lstStyle/>
          <a:p>
            <a:pPr algn="ctr"/>
            <a:r>
              <a:rPr lang="de-DE" sz="2400" b="1" dirty="0" smtClean="0">
                <a:latin typeface="Times New Roman" panose="02020603050405020304" pitchFamily="18" charset="0"/>
                <a:cs typeface="Times New Roman" panose="02020603050405020304" pitchFamily="18" charset="0"/>
              </a:rPr>
              <a:t>Heute in Deutschland vorhandene Energiespeicher:</a:t>
            </a:r>
          </a:p>
          <a:p>
            <a:pPr algn="ctr"/>
            <a:endParaRPr lang="de-DE" sz="2400" b="1" dirty="0" smtClean="0">
              <a:latin typeface="Times New Roman" panose="02020603050405020304" pitchFamily="18" charset="0"/>
              <a:cs typeface="Times New Roman" panose="02020603050405020304" pitchFamily="18" charset="0"/>
            </a:endParaRPr>
          </a:p>
          <a:p>
            <a:pPr algn="ctr"/>
            <a:r>
              <a:rPr lang="de-DE" sz="2400" b="1" dirty="0" err="1" smtClean="0">
                <a:latin typeface="Times New Roman" panose="02020603050405020304" pitchFamily="18" charset="0"/>
                <a:cs typeface="Times New Roman" panose="02020603050405020304" pitchFamily="18" charset="0"/>
              </a:rPr>
              <a:t>PSW</a:t>
            </a:r>
            <a:r>
              <a:rPr lang="de-DE" sz="2400" b="1" dirty="0" smtClean="0">
                <a:latin typeface="Times New Roman" panose="02020603050405020304" pitchFamily="18" charset="0"/>
                <a:cs typeface="Times New Roman" panose="02020603050405020304" pitchFamily="18" charset="0"/>
              </a:rPr>
              <a:t> ≈ 38 </a:t>
            </a:r>
            <a:r>
              <a:rPr lang="de-DE" sz="2400" b="1" dirty="0" err="1" smtClean="0">
                <a:latin typeface="Times New Roman" panose="02020603050405020304" pitchFamily="18" charset="0"/>
                <a:cs typeface="Times New Roman" panose="02020603050405020304" pitchFamily="18" charset="0"/>
              </a:rPr>
              <a:t>GWh</a:t>
            </a:r>
            <a:endParaRPr lang="de-DE" sz="2400" b="1" dirty="0" smtClean="0">
              <a:latin typeface="Times New Roman" panose="02020603050405020304" pitchFamily="18" charset="0"/>
              <a:cs typeface="Times New Roman" panose="02020603050405020304" pitchFamily="18" charset="0"/>
            </a:endParaRPr>
          </a:p>
          <a:p>
            <a:pPr algn="ctr"/>
            <a:endParaRPr lang="de-DE" sz="2400" b="1" dirty="0" smtClean="0">
              <a:latin typeface="Times New Roman" panose="02020603050405020304" pitchFamily="18" charset="0"/>
              <a:cs typeface="Times New Roman" panose="02020603050405020304" pitchFamily="18" charset="0"/>
            </a:endParaRPr>
          </a:p>
          <a:p>
            <a:pPr algn="ctr"/>
            <a:r>
              <a:rPr lang="de-DE" sz="2400" b="1" dirty="0" smtClean="0">
                <a:latin typeface="Times New Roman" panose="02020603050405020304" pitchFamily="18" charset="0"/>
                <a:cs typeface="Times New Roman" panose="02020603050405020304" pitchFamily="18" charset="0"/>
              </a:rPr>
              <a:t>Ins Netz integrierte chem. Batterien &lt; 1 </a:t>
            </a:r>
            <a:r>
              <a:rPr lang="de-DE" sz="2400" b="1" dirty="0" err="1" smtClean="0">
                <a:latin typeface="Times New Roman" panose="02020603050405020304" pitchFamily="18" charset="0"/>
                <a:cs typeface="Times New Roman" panose="02020603050405020304" pitchFamily="18" charset="0"/>
              </a:rPr>
              <a:t>GWh</a:t>
            </a:r>
            <a:endParaRPr lang="de-DE" sz="2400" b="1" dirty="0" smtClean="0">
              <a:latin typeface="Times New Roman" panose="02020603050405020304" pitchFamily="18" charset="0"/>
              <a:cs typeface="Times New Roman" panose="02020603050405020304" pitchFamily="18" charset="0"/>
            </a:endParaRPr>
          </a:p>
          <a:p>
            <a:pPr algn="ctr"/>
            <a:endParaRPr lang="de-DE" sz="2400" b="1" dirty="0" smtClean="0">
              <a:latin typeface="Times New Roman" panose="02020603050405020304" pitchFamily="18" charset="0"/>
              <a:cs typeface="Times New Roman" panose="02020603050405020304" pitchFamily="18" charset="0"/>
            </a:endParaRPr>
          </a:p>
          <a:p>
            <a:pPr algn="ctr"/>
            <a:r>
              <a:rPr lang="de-DE" sz="2400" b="1" dirty="0" smtClean="0">
                <a:latin typeface="Times New Roman" panose="02020603050405020304" pitchFamily="18" charset="0"/>
                <a:cs typeface="Times New Roman" panose="02020603050405020304" pitchFamily="18" charset="0"/>
              </a:rPr>
              <a:t>Grüner Wasserstoff (Elektrolyseanlagen) &lt;&lt; </a:t>
            </a:r>
            <a:r>
              <a:rPr lang="de-DE" sz="2400" b="1" dirty="0" err="1" smtClean="0">
                <a:latin typeface="Times New Roman" panose="02020603050405020304" pitchFamily="18" charset="0"/>
                <a:cs typeface="Times New Roman" panose="02020603050405020304" pitchFamily="18" charset="0"/>
              </a:rPr>
              <a:t>1GW</a:t>
            </a:r>
            <a:endParaRPr lang="de-DE" sz="24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23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1256</Words>
  <Application>Microsoft Office PowerPoint</Application>
  <PresentationFormat>Widescreen</PresentationFormat>
  <Paragraphs>164</Paragraphs>
  <Slides>21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Horst Schmidt-Böcking</cp:lastModifiedBy>
  <cp:revision>690</cp:revision>
  <dcterms:created xsi:type="dcterms:W3CDTF">2022-04-03T21:46:34Z</dcterms:created>
  <dcterms:modified xsi:type="dcterms:W3CDTF">2025-03-09T21:41:00Z</dcterms:modified>
</cp:coreProperties>
</file>