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3" r:id="rId6"/>
    <p:sldId id="264" r:id="rId7"/>
    <p:sldId id="266" r:id="rId8"/>
    <p:sldId id="268" r:id="rId9"/>
    <p:sldId id="270" r:id="rId10"/>
    <p:sldId id="269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5" r:id="rId2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42610" autoAdjust="0"/>
    <p:restoredTop sz="94660"/>
  </p:normalViewPr>
  <p:slideViewPr>
    <p:cSldViewPr showGuides="1">
      <p:cViewPr varScale="1">
        <p:scale>
          <a:sx n="79" d="100"/>
          <a:sy n="79" d="100"/>
        </p:scale>
        <p:origin x="-2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CA3D-0B8D-43D3-B5F7-C4928C685D0F}" type="datetimeFigureOut">
              <a:rPr lang="de-DE" smtClean="0"/>
              <a:t>18.06.2014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0BBA-51C4-48DA-AD9C-B373B1DE10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446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CA3D-0B8D-43D3-B5F7-C4928C685D0F}" type="datetimeFigureOut">
              <a:rPr lang="de-DE" smtClean="0"/>
              <a:t>18.06.2014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0BBA-51C4-48DA-AD9C-B373B1DE10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9715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CA3D-0B8D-43D3-B5F7-C4928C685D0F}" type="datetimeFigureOut">
              <a:rPr lang="de-DE" smtClean="0"/>
              <a:t>18.06.2014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0BBA-51C4-48DA-AD9C-B373B1DE10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1019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CA3D-0B8D-43D3-B5F7-C4928C685D0F}" type="datetimeFigureOut">
              <a:rPr lang="de-DE" smtClean="0"/>
              <a:t>18.06.2014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0BBA-51C4-48DA-AD9C-B373B1DE10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5819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CA3D-0B8D-43D3-B5F7-C4928C685D0F}" type="datetimeFigureOut">
              <a:rPr lang="de-DE" smtClean="0"/>
              <a:t>18.06.2014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0BBA-51C4-48DA-AD9C-B373B1DE10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8829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CA3D-0B8D-43D3-B5F7-C4928C685D0F}" type="datetimeFigureOut">
              <a:rPr lang="de-DE" smtClean="0"/>
              <a:t>18.06.2014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0BBA-51C4-48DA-AD9C-B373B1DE10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6545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CA3D-0B8D-43D3-B5F7-C4928C685D0F}" type="datetimeFigureOut">
              <a:rPr lang="de-DE" smtClean="0"/>
              <a:t>18.06.2014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0BBA-51C4-48DA-AD9C-B373B1DE10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673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CA3D-0B8D-43D3-B5F7-C4928C685D0F}" type="datetimeFigureOut">
              <a:rPr lang="de-DE" smtClean="0"/>
              <a:t>18.06.2014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0BBA-51C4-48DA-AD9C-B373B1DE10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6789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CA3D-0B8D-43D3-B5F7-C4928C685D0F}" type="datetimeFigureOut">
              <a:rPr lang="de-DE" smtClean="0"/>
              <a:t>18.06.2014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0BBA-51C4-48DA-AD9C-B373B1DE10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1128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CA3D-0B8D-43D3-B5F7-C4928C685D0F}" type="datetimeFigureOut">
              <a:rPr lang="de-DE" smtClean="0"/>
              <a:t>18.06.2014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0BBA-51C4-48DA-AD9C-B373B1DE10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6584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CA3D-0B8D-43D3-B5F7-C4928C685D0F}" type="datetimeFigureOut">
              <a:rPr lang="de-DE" smtClean="0"/>
              <a:t>18.06.2014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0BBA-51C4-48DA-AD9C-B373B1DE10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3702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2CA3D-0B8D-43D3-B5F7-C4928C685D0F}" type="datetimeFigureOut">
              <a:rPr lang="de-DE" smtClean="0"/>
              <a:t>18.06.2014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80BBA-51C4-48DA-AD9C-B373B1DE10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3152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chmidtb@atom.uni-frankfurt.de" TargetMode="External"/><Relationship Id="rId2" Type="http://schemas.openxmlformats.org/officeDocument/2006/relationships/hyperlink" Target="mailto:luther.gerhard@ingenieur.d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fv.de/artikel/2008/Pumpspei.htm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hyperlink" Target="http://www.uni-saarland.de/fak7/fze/AKE_Archiv/AKE2014F" TargetMode="External"/><Relationship Id="rId1" Type="http://schemas.openxmlformats.org/officeDocument/2006/relationships/slideLayout" Target="../slideLayouts/slideLayout7.xml"/><Relationship Id="rId5" Type="http://schemas.openxmlformats.org/officeDocument/2006/relationships/slide" Target="slide19.xml"/><Relationship Id="rId4" Type="http://schemas.openxmlformats.org/officeDocument/2006/relationships/slide" Target="slide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7661" y="1058000"/>
            <a:ext cx="8188678" cy="2376263"/>
          </a:xfrm>
        </p:spPr>
        <p:txBody>
          <a:bodyPr>
            <a:normAutofit fontScale="90000"/>
          </a:bodyPr>
          <a:lstStyle/>
          <a:p>
            <a:r>
              <a:rPr lang="de-DE" sz="3600" b="1" dirty="0" smtClean="0">
                <a:latin typeface="Arial" pitchFamily="34" charset="0"/>
                <a:cs typeface="Arial" pitchFamily="34" charset="0"/>
              </a:rPr>
              <a:t>Das Zusammenwirken</a:t>
            </a:r>
            <a:r>
              <a:rPr lang="de-DE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sz="3200" b="1" dirty="0" smtClean="0">
                <a:latin typeface="Arial" pitchFamily="34" charset="0"/>
                <a:cs typeface="Arial" pitchFamily="34" charset="0"/>
              </a:rPr>
            </a:br>
            <a:r>
              <a:rPr lang="de-DE" sz="13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de-DE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sz="3200" dirty="0" smtClean="0">
                <a:latin typeface="Arial" pitchFamily="34" charset="0"/>
                <a:cs typeface="Arial" pitchFamily="34" charset="0"/>
              </a:rPr>
            </a:br>
            <a:r>
              <a:rPr lang="de-DE" sz="2400" dirty="0" smtClean="0">
                <a:latin typeface="Arial" pitchFamily="34" charset="0"/>
                <a:cs typeface="Arial" pitchFamily="34" charset="0"/>
              </a:rPr>
              <a:t>von </a:t>
            </a:r>
            <a:r>
              <a:rPr lang="de-DE" sz="24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PSKW - artigen 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und </a:t>
            </a:r>
            <a:r>
              <a:rPr lang="de-DE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P2G</a:t>
            </a:r>
            <a:r>
              <a:rPr lang="de-DE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- artigen </a:t>
            </a:r>
            <a:r>
              <a:rPr lang="de-DE" sz="2400" b="1" dirty="0">
                <a:latin typeface="Arial" pitchFamily="34" charset="0"/>
                <a:cs typeface="Arial" pitchFamily="34" charset="0"/>
              </a:rPr>
              <a:t>Energiespeichern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sz="2000" dirty="0" smtClean="0">
                <a:latin typeface="Arial" pitchFamily="34" charset="0"/>
                <a:cs typeface="Arial" pitchFamily="34" charset="0"/>
              </a:rPr>
            </a:br>
            <a:r>
              <a:rPr lang="de-DE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sz="2000" dirty="0" smtClean="0">
                <a:latin typeface="Arial" pitchFamily="34" charset="0"/>
                <a:cs typeface="Arial" pitchFamily="34" charset="0"/>
              </a:rPr>
            </a:br>
            <a:r>
              <a:rPr lang="de-DE" sz="2000" dirty="0" smtClean="0">
                <a:latin typeface="Arial" pitchFamily="34" charset="0"/>
                <a:cs typeface="Arial" pitchFamily="34" charset="0"/>
              </a:rPr>
              <a:t>und 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die 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mögliche Rolle  </a:t>
            </a:r>
            <a:br>
              <a:rPr lang="de-DE" sz="2000" dirty="0" smtClean="0">
                <a:latin typeface="Arial" pitchFamily="34" charset="0"/>
                <a:cs typeface="Arial" pitchFamily="34" charset="0"/>
              </a:rPr>
            </a:br>
            <a:r>
              <a:rPr lang="de-DE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>
                <a:latin typeface="Arial" pitchFamily="34" charset="0"/>
                <a:cs typeface="Arial" pitchFamily="34" charset="0"/>
              </a:rPr>
              <a:t>von  </a:t>
            </a:r>
            <a:r>
              <a:rPr lang="de-DE" sz="28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Tiefschachtspeichern</a:t>
            </a:r>
            <a:r>
              <a:rPr lang="de-DE" sz="2400" b="1" dirty="0">
                <a:latin typeface="Arial" pitchFamily="34" charset="0"/>
                <a:cs typeface="Arial" pitchFamily="34" charset="0"/>
              </a:rPr>
              <a:t> bei der Energiewende 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sz="2000" dirty="0" smtClean="0">
                <a:latin typeface="Arial" pitchFamily="34" charset="0"/>
                <a:cs typeface="Arial" pitchFamily="34" charset="0"/>
              </a:rPr>
            </a:br>
            <a:endParaRPr lang="de-DE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03548" y="4389702"/>
            <a:ext cx="83889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Dr</a:t>
            </a:r>
            <a:r>
              <a:rPr lang="de-DE" sz="2000" b="1" dirty="0"/>
              <a:t>. Gerhard Luther </a:t>
            </a:r>
            <a:r>
              <a:rPr lang="de-DE" sz="2000" b="1" dirty="0" smtClean="0"/>
              <a:t>                                            Prof</a:t>
            </a:r>
            <a:r>
              <a:rPr lang="de-DE" sz="2000" b="1" dirty="0"/>
              <a:t>. Dr. Horst Schmidt-Böcking                    </a:t>
            </a:r>
            <a:endParaRPr lang="de-DE" sz="2000" dirty="0"/>
          </a:p>
          <a:p>
            <a:r>
              <a:rPr lang="de-DE" dirty="0" smtClean="0"/>
              <a:t> </a:t>
            </a:r>
            <a:r>
              <a:rPr lang="de-DE" dirty="0"/>
              <a:t>Universität des </a:t>
            </a:r>
            <a:r>
              <a:rPr lang="de-DE" dirty="0" smtClean="0"/>
              <a:t>Saarlandes                                       Universität </a:t>
            </a:r>
            <a:r>
              <a:rPr lang="de-DE" dirty="0"/>
              <a:t>Frankfurt</a:t>
            </a:r>
          </a:p>
          <a:p>
            <a:r>
              <a:rPr lang="de-DE" dirty="0" smtClean="0"/>
              <a:t> Experimentalphysik </a:t>
            </a:r>
            <a:r>
              <a:rPr lang="de-DE" dirty="0"/>
              <a:t>, Bau </a:t>
            </a:r>
            <a:r>
              <a:rPr lang="de-DE" dirty="0" err="1" smtClean="0"/>
              <a:t>E26</a:t>
            </a:r>
            <a:r>
              <a:rPr lang="de-DE" dirty="0" smtClean="0"/>
              <a:t>                                      Institut </a:t>
            </a:r>
            <a:r>
              <a:rPr lang="de-DE" dirty="0"/>
              <a:t>für Kernphysik                                             </a:t>
            </a:r>
            <a:r>
              <a:rPr lang="de-DE" dirty="0" smtClean="0"/>
              <a:t>   </a:t>
            </a:r>
            <a:endParaRPr lang="de-DE" dirty="0"/>
          </a:p>
          <a:p>
            <a:r>
              <a:rPr lang="de-DE" dirty="0" smtClean="0"/>
              <a:t> 66123 </a:t>
            </a:r>
            <a:r>
              <a:rPr lang="de-DE" dirty="0"/>
              <a:t>Saarbrücken                                                    60438 Frankfurt, Max-von-Laue-Str. 1                       </a:t>
            </a:r>
          </a:p>
          <a:p>
            <a:r>
              <a:rPr lang="de-DE" dirty="0" smtClean="0"/>
              <a:t> </a:t>
            </a:r>
            <a:r>
              <a:rPr lang="de-DE" u="sng" dirty="0" smtClean="0">
                <a:hlinkClick r:id="rId2"/>
              </a:rPr>
              <a:t>luther.gerhard@ingenieur.de</a:t>
            </a:r>
            <a:r>
              <a:rPr lang="de-DE" dirty="0" smtClean="0"/>
              <a:t>                                    </a:t>
            </a:r>
            <a:r>
              <a:rPr lang="de-DE" u="sng" dirty="0">
                <a:hlinkClick r:id="rId3"/>
              </a:rPr>
              <a:t>schmidtb@atom.uni-frankfurt.de</a:t>
            </a:r>
            <a:r>
              <a:rPr lang="de-DE" dirty="0"/>
              <a:t>  </a:t>
            </a:r>
          </a:p>
          <a:p>
            <a:r>
              <a:rPr lang="de-DE" dirty="0" smtClean="0"/>
              <a:t>0681-302-2737(d</a:t>
            </a:r>
            <a:r>
              <a:rPr lang="de-DE" dirty="0"/>
              <a:t>)  und 0681-56310(p)                  069-798 47002 und 06174-934099(p</a:t>
            </a:r>
            <a:r>
              <a:rPr lang="de-DE" dirty="0" smtClean="0"/>
              <a:t>) </a:t>
            </a:r>
            <a:endParaRPr lang="de-DE" dirty="0"/>
          </a:p>
          <a:p>
            <a:r>
              <a:rPr lang="de-DE" b="1" dirty="0"/>
              <a:t> 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6083660" y="6734889"/>
            <a:ext cx="306034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 smtClean="0">
                <a:latin typeface="Arial" pitchFamily="34" charset="0"/>
                <a:cs typeface="Arial" pitchFamily="34" charset="0"/>
              </a:rPr>
              <a:t>Bildspeicher teilweise in  V_Hochtief2011.0715_BergSpeicher.pptx</a:t>
            </a:r>
            <a:endParaRPr lang="de-DE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1500" y="53625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err="1" smtClean="0">
                <a:latin typeface="Arial" pitchFamily="34" charset="0"/>
                <a:cs typeface="Arial" pitchFamily="34" charset="0"/>
              </a:rPr>
              <a:t>V_B</a:t>
            </a:r>
            <a:r>
              <a:rPr lang="de-DE" sz="1200" b="1" dirty="0" err="1" smtClean="0">
                <a:latin typeface="Arial" pitchFamily="34" charset="0"/>
                <a:cs typeface="Arial" pitchFamily="34" charset="0"/>
              </a:rPr>
              <a:t>ergSpeicher_Exzerpt-BMWi2014.06.pptx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57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inzipskizze Pusku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76" y="260648"/>
            <a:ext cx="8451924" cy="633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3481" y="6381328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Quelle:</a:t>
            </a:r>
            <a:r>
              <a:rPr lang="de-DE" sz="1200" dirty="0" smtClean="0"/>
              <a:t> Eckart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Quitmann</a:t>
            </a:r>
            <a:r>
              <a:rPr lang="de-DE" sz="1200" dirty="0" smtClean="0"/>
              <a:t>: </a:t>
            </a:r>
            <a:r>
              <a:rPr lang="de-DE" sz="1200" b="1" dirty="0" smtClean="0">
                <a:effectLst/>
              </a:rPr>
              <a:t>Pumpspeicherkraftwerk unter Tage (</a:t>
            </a:r>
            <a:r>
              <a:rPr lang="de-DE" sz="1200" b="1" dirty="0" err="1" smtClean="0">
                <a:effectLst/>
              </a:rPr>
              <a:t>PUSKUT</a:t>
            </a:r>
            <a:r>
              <a:rPr lang="de-DE" sz="1200" b="1" dirty="0" smtClean="0">
                <a:effectLst/>
              </a:rPr>
              <a:t>) .Nutzung stillgelegter Bergwerke zur Speicherung von Energie</a:t>
            </a:r>
            <a:br>
              <a:rPr lang="de-DE" sz="1200" b="1" dirty="0" smtClean="0">
                <a:effectLst/>
              </a:rPr>
            </a:br>
            <a:r>
              <a:rPr lang="de-DE" sz="1200" b="1" dirty="0" smtClean="0">
                <a:effectLst/>
              </a:rPr>
              <a:t>                                              </a:t>
            </a:r>
            <a:r>
              <a:rPr lang="de-DE" sz="1200" b="1" dirty="0" smtClean="0">
                <a:effectLst/>
                <a:hlinkClick r:id="rId3"/>
              </a:rPr>
              <a:t>http://www.sfv.de/artikel/2008/Pumpspei.htm</a:t>
            </a:r>
            <a:r>
              <a:rPr lang="de-DE" sz="1200" b="1" dirty="0" smtClean="0">
                <a:effectLst/>
              </a:rPr>
              <a:t>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5496" y="1358770"/>
            <a:ext cx="1296144" cy="1477328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b="1" dirty="0" smtClean="0"/>
              <a:t>Eine frühe Publikation:</a:t>
            </a:r>
          </a:p>
          <a:p>
            <a:r>
              <a:rPr lang="de-DE" sz="2000" b="1" dirty="0" smtClean="0">
                <a:latin typeface="Arial" pitchFamily="34" charset="0"/>
                <a:cs typeface="Arial" pitchFamily="34" charset="0"/>
              </a:rPr>
              <a:t>Eckart </a:t>
            </a:r>
            <a:r>
              <a:rPr lang="de-DE" sz="2000" b="1" dirty="0" err="1" smtClean="0">
                <a:latin typeface="Arial" pitchFamily="34" charset="0"/>
                <a:cs typeface="Arial" pitchFamily="34" charset="0"/>
              </a:rPr>
              <a:t>Quitmann</a:t>
            </a:r>
            <a:endParaRPr lang="de-DE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2000" b="1" dirty="0" smtClean="0">
                <a:latin typeface="Arial" pitchFamily="34" charset="0"/>
                <a:cs typeface="Arial" pitchFamily="34" charset="0"/>
              </a:rPr>
              <a:t>2008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4492" y="0"/>
            <a:ext cx="172219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600" b="1" dirty="0" smtClean="0"/>
              <a:t>2.2 alte Bergwerke</a:t>
            </a:r>
            <a:endParaRPr lang="de-DE" sz="1600" b="1" dirty="0"/>
          </a:p>
        </p:txBody>
      </p:sp>
      <p:sp>
        <p:nvSpPr>
          <p:cNvPr id="8" name="Ellipse 7"/>
          <p:cNvSpPr/>
          <p:nvPr/>
        </p:nvSpPr>
        <p:spPr>
          <a:xfrm>
            <a:off x="8969134" y="8620"/>
            <a:ext cx="175374" cy="1753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688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96524" y="1854023"/>
            <a:ext cx="87129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u="sng" dirty="0" smtClean="0"/>
              <a:t>Unser Ansatz:</a:t>
            </a:r>
          </a:p>
          <a:p>
            <a:r>
              <a:rPr lang="de-DE" sz="2400" dirty="0" smtClean="0"/>
              <a:t>      Speicherung in </a:t>
            </a:r>
            <a:r>
              <a:rPr lang="de-DE" sz="2400" b="1" dirty="0" smtClean="0">
                <a:solidFill>
                  <a:srgbClr val="FF0000"/>
                </a:solidFill>
              </a:rPr>
              <a:t>neuen </a:t>
            </a:r>
            <a:r>
              <a:rPr lang="de-DE" sz="2400" b="1" dirty="0" smtClean="0">
                <a:solidFill>
                  <a:srgbClr val="C00000"/>
                </a:solidFill>
              </a:rPr>
              <a:t>sehr tief liegenden Blindschächten</a:t>
            </a:r>
          </a:p>
          <a:p>
            <a:r>
              <a:rPr lang="de-DE" sz="2400" dirty="0" smtClean="0"/>
              <a:t>      </a:t>
            </a:r>
            <a:r>
              <a:rPr lang="de-DE" sz="2400" b="1" dirty="0" smtClean="0">
                <a:solidFill>
                  <a:srgbClr val="7030A0"/>
                </a:solidFill>
              </a:rPr>
              <a:t>Gemeinsamer Hydraulikschacht</a:t>
            </a:r>
            <a:r>
              <a:rPr lang="de-DE" sz="2400" dirty="0" smtClean="0"/>
              <a:t>  mit mehreren </a:t>
            </a:r>
            <a:r>
              <a:rPr lang="de-DE" sz="2400" dirty="0" smtClean="0">
                <a:solidFill>
                  <a:srgbClr val="CC6600"/>
                </a:solidFill>
              </a:rPr>
              <a:t>Stockwerken</a:t>
            </a:r>
          </a:p>
          <a:p>
            <a:r>
              <a:rPr lang="de-DE" sz="1100" dirty="0" smtClean="0"/>
              <a:t>   </a:t>
            </a:r>
          </a:p>
          <a:p>
            <a:r>
              <a:rPr lang="de-DE" sz="2400" dirty="0" smtClean="0"/>
              <a:t>      </a:t>
            </a:r>
            <a:r>
              <a:rPr lang="de-DE" sz="2400" b="1" dirty="0" smtClean="0">
                <a:solidFill>
                  <a:srgbClr val="3333FF"/>
                </a:solidFill>
              </a:rPr>
              <a:t>Gleichartige PumpTurbinen </a:t>
            </a:r>
            <a:r>
              <a:rPr lang="de-DE" sz="2400" dirty="0" smtClean="0"/>
              <a:t>transportieren seriell </a:t>
            </a:r>
            <a:br>
              <a:rPr lang="de-DE" sz="2400" dirty="0" smtClean="0"/>
            </a:br>
            <a:r>
              <a:rPr lang="de-DE" sz="2400" dirty="0" smtClean="0"/>
              <a:t>                                                                       von </a:t>
            </a:r>
            <a:r>
              <a:rPr lang="de-DE" sz="2400" dirty="0" smtClean="0">
                <a:solidFill>
                  <a:srgbClr val="C00000"/>
                </a:solidFill>
              </a:rPr>
              <a:t>Stockwerk zu Stockwerk</a:t>
            </a:r>
            <a:endParaRPr lang="de-DE" sz="2400" dirty="0">
              <a:solidFill>
                <a:srgbClr val="C000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41530" y="5049180"/>
            <a:ext cx="80108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 smtClean="0"/>
              <a:t>Eventuell </a:t>
            </a:r>
            <a:br>
              <a:rPr lang="de-DE" sz="2000" b="1" u="sng" dirty="0" smtClean="0"/>
            </a:br>
            <a:r>
              <a:rPr lang="de-DE" sz="2000" b="1" u="sng" dirty="0" smtClean="0"/>
              <a:t>vorhandene Bergwerks-Infrastruktur</a:t>
            </a:r>
            <a:r>
              <a:rPr lang="de-DE" sz="2000" b="1" dirty="0" smtClean="0"/>
              <a:t>  </a:t>
            </a:r>
            <a:r>
              <a:rPr lang="de-DE" sz="2000" dirty="0" smtClean="0"/>
              <a:t> liefert: 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                                            </a:t>
            </a:r>
            <a:r>
              <a:rPr lang="de-DE" sz="2400" b="1" dirty="0" smtClean="0">
                <a:solidFill>
                  <a:srgbClr val="336600"/>
                </a:solidFill>
              </a:rPr>
              <a:t>Versorgungschacht, Zuwegung,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                                           </a:t>
            </a:r>
            <a:r>
              <a:rPr lang="de-DE" sz="2400" b="1" dirty="0" smtClean="0">
                <a:solidFill>
                  <a:schemeClr val="accent6">
                    <a:lumMod val="50000"/>
                  </a:schemeClr>
                </a:solidFill>
              </a:rPr>
              <a:t> Förderung des Abraumes beim Bau</a:t>
            </a:r>
            <a:endParaRPr lang="de-DE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5495" y="44624"/>
            <a:ext cx="26102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600" b="1" dirty="0" smtClean="0"/>
              <a:t>3.</a:t>
            </a:r>
            <a:endParaRPr lang="de-DE" sz="1600" b="1" dirty="0"/>
          </a:p>
        </p:txBody>
      </p:sp>
      <p:sp>
        <p:nvSpPr>
          <p:cNvPr id="5" name="Rechteck 4"/>
          <p:cNvSpPr/>
          <p:nvPr/>
        </p:nvSpPr>
        <p:spPr>
          <a:xfrm>
            <a:off x="476545" y="290845"/>
            <a:ext cx="81459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b="1" dirty="0"/>
              <a:t>Das </a:t>
            </a:r>
            <a:r>
              <a:rPr lang="de-DE" sz="3200" b="1" dirty="0" err="1" smtClean="0">
                <a:solidFill>
                  <a:srgbClr val="C00000"/>
                </a:solidFill>
              </a:rPr>
              <a:t>TiefSchacht</a:t>
            </a:r>
            <a:r>
              <a:rPr lang="de-DE" sz="3200" b="1" dirty="0" err="1" smtClean="0"/>
              <a:t>.PumpSpeicherKraftwerk</a:t>
            </a:r>
            <a:r>
              <a:rPr lang="de-DE" sz="3200" b="1" dirty="0" smtClean="0">
                <a:solidFill>
                  <a:srgbClr val="C00000"/>
                </a:solidFill>
              </a:rPr>
              <a:t> </a:t>
            </a:r>
            <a:r>
              <a:rPr lang="de-DE" sz="2400" b="1" dirty="0" smtClean="0"/>
              <a:t>(</a:t>
            </a:r>
            <a:r>
              <a:rPr lang="de-DE" sz="2400" b="1" dirty="0" smtClean="0">
                <a:solidFill>
                  <a:srgbClr val="FF0000"/>
                </a:solidFill>
              </a:rPr>
              <a:t>TS</a:t>
            </a:r>
            <a:r>
              <a:rPr lang="de-DE" sz="2400" b="1" dirty="0" smtClean="0"/>
              <a:t>.PSKW</a:t>
            </a:r>
            <a:r>
              <a:rPr lang="de-DE" sz="24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5850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96524" y="1854023"/>
            <a:ext cx="87129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u="sng" dirty="0" smtClean="0"/>
              <a:t>Unser Ansatz:</a:t>
            </a:r>
          </a:p>
          <a:p>
            <a:r>
              <a:rPr lang="de-DE" sz="2400" dirty="0" smtClean="0"/>
              <a:t>      Speicherung in </a:t>
            </a:r>
            <a:r>
              <a:rPr lang="de-DE" sz="2400" b="1" dirty="0" smtClean="0">
                <a:solidFill>
                  <a:srgbClr val="FF0000"/>
                </a:solidFill>
              </a:rPr>
              <a:t>neuen </a:t>
            </a:r>
            <a:r>
              <a:rPr lang="de-DE" sz="2400" b="1" dirty="0" smtClean="0">
                <a:solidFill>
                  <a:srgbClr val="C00000"/>
                </a:solidFill>
              </a:rPr>
              <a:t>sehr tief liegenden Blindschächten</a:t>
            </a:r>
          </a:p>
          <a:p>
            <a:r>
              <a:rPr lang="de-DE" sz="2400" dirty="0" smtClean="0"/>
              <a:t>      </a:t>
            </a:r>
            <a:r>
              <a:rPr lang="de-DE" sz="2400" b="1" dirty="0" smtClean="0">
                <a:solidFill>
                  <a:srgbClr val="7030A0"/>
                </a:solidFill>
              </a:rPr>
              <a:t>Gemeinsamer Hydraulikschacht</a:t>
            </a:r>
            <a:r>
              <a:rPr lang="de-DE" sz="2400" dirty="0" smtClean="0"/>
              <a:t>  mit mehreren </a:t>
            </a:r>
            <a:r>
              <a:rPr lang="de-DE" sz="2400" dirty="0" smtClean="0">
                <a:solidFill>
                  <a:srgbClr val="CC6600"/>
                </a:solidFill>
              </a:rPr>
              <a:t>Stockwerken</a:t>
            </a:r>
          </a:p>
          <a:p>
            <a:r>
              <a:rPr lang="de-DE" sz="1100" dirty="0" smtClean="0"/>
              <a:t>   </a:t>
            </a:r>
          </a:p>
          <a:p>
            <a:r>
              <a:rPr lang="de-DE" sz="2400" dirty="0" smtClean="0"/>
              <a:t>      </a:t>
            </a:r>
            <a:r>
              <a:rPr lang="de-DE" sz="2400" b="1" dirty="0" smtClean="0">
                <a:solidFill>
                  <a:srgbClr val="3333FF"/>
                </a:solidFill>
              </a:rPr>
              <a:t>Gleichartige PumpTurbinen </a:t>
            </a:r>
            <a:r>
              <a:rPr lang="de-DE" sz="2400" dirty="0" smtClean="0"/>
              <a:t>transportieren seriell </a:t>
            </a:r>
            <a:br>
              <a:rPr lang="de-DE" sz="2400" dirty="0" smtClean="0"/>
            </a:br>
            <a:r>
              <a:rPr lang="de-DE" sz="2400" dirty="0" smtClean="0"/>
              <a:t>                                                                       von </a:t>
            </a:r>
            <a:r>
              <a:rPr lang="de-DE" sz="2400" dirty="0" smtClean="0">
                <a:solidFill>
                  <a:srgbClr val="C00000"/>
                </a:solidFill>
              </a:rPr>
              <a:t>Stockwerk zu Stockwerk</a:t>
            </a:r>
            <a:endParaRPr lang="de-DE" sz="2400" dirty="0">
              <a:solidFill>
                <a:srgbClr val="C000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41530" y="5049180"/>
            <a:ext cx="80108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 smtClean="0"/>
              <a:t>Eventuell </a:t>
            </a:r>
            <a:br>
              <a:rPr lang="de-DE" sz="2000" b="1" u="sng" dirty="0" smtClean="0"/>
            </a:br>
            <a:r>
              <a:rPr lang="de-DE" sz="2000" b="1" u="sng" dirty="0" smtClean="0"/>
              <a:t>vorhandene Bergwerks-Infrastruktur</a:t>
            </a:r>
            <a:r>
              <a:rPr lang="de-DE" sz="2000" b="1" dirty="0" smtClean="0"/>
              <a:t>  </a:t>
            </a:r>
            <a:r>
              <a:rPr lang="de-DE" sz="2000" dirty="0" smtClean="0"/>
              <a:t> liefert: 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                                            </a:t>
            </a:r>
            <a:r>
              <a:rPr lang="de-DE" sz="2400" b="1" dirty="0" smtClean="0">
                <a:solidFill>
                  <a:srgbClr val="336600"/>
                </a:solidFill>
              </a:rPr>
              <a:t>Versorgungschacht, Zuwegung,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                                           </a:t>
            </a:r>
            <a:r>
              <a:rPr lang="de-DE" sz="2400" b="1" dirty="0" smtClean="0">
                <a:solidFill>
                  <a:schemeClr val="accent6">
                    <a:lumMod val="50000"/>
                  </a:schemeClr>
                </a:solidFill>
              </a:rPr>
              <a:t> Förderung des Abraumes beim Bau</a:t>
            </a:r>
            <a:endParaRPr lang="de-DE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5495" y="44624"/>
            <a:ext cx="26102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600" b="1" dirty="0" smtClean="0"/>
              <a:t>3.</a:t>
            </a:r>
            <a:endParaRPr lang="de-DE" sz="1600" b="1" dirty="0"/>
          </a:p>
        </p:txBody>
      </p:sp>
      <p:sp>
        <p:nvSpPr>
          <p:cNvPr id="5" name="Rechteck 4"/>
          <p:cNvSpPr/>
          <p:nvPr/>
        </p:nvSpPr>
        <p:spPr>
          <a:xfrm>
            <a:off x="476545" y="290845"/>
            <a:ext cx="81459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b="1" dirty="0"/>
              <a:t>Das </a:t>
            </a:r>
            <a:r>
              <a:rPr lang="de-DE" sz="3200" b="1" dirty="0" err="1" smtClean="0">
                <a:solidFill>
                  <a:srgbClr val="C00000"/>
                </a:solidFill>
              </a:rPr>
              <a:t>TiefSchacht</a:t>
            </a:r>
            <a:r>
              <a:rPr lang="de-DE" sz="3200" b="1" dirty="0" err="1" smtClean="0"/>
              <a:t>.PumpSpeicherKraftwerk</a:t>
            </a:r>
            <a:r>
              <a:rPr lang="de-DE" sz="3200" b="1" dirty="0" smtClean="0">
                <a:solidFill>
                  <a:srgbClr val="C00000"/>
                </a:solidFill>
              </a:rPr>
              <a:t> </a:t>
            </a:r>
            <a:r>
              <a:rPr lang="de-DE" sz="2400" b="1" dirty="0" smtClean="0"/>
              <a:t>(</a:t>
            </a:r>
            <a:r>
              <a:rPr lang="de-DE" sz="2400" b="1" dirty="0" smtClean="0">
                <a:solidFill>
                  <a:srgbClr val="FF0000"/>
                </a:solidFill>
              </a:rPr>
              <a:t>TS</a:t>
            </a:r>
            <a:r>
              <a:rPr lang="de-DE" sz="2400" b="1" dirty="0" smtClean="0"/>
              <a:t>.PSKW</a:t>
            </a:r>
            <a:r>
              <a:rPr lang="de-DE" sz="24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1551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8012" y="377497"/>
            <a:ext cx="8928484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4000" b="1" u="sng" dirty="0" smtClean="0">
                <a:solidFill>
                  <a:srgbClr val="C00000"/>
                </a:solidFill>
              </a:rPr>
              <a:t>Neubau </a:t>
            </a:r>
            <a:r>
              <a:rPr lang="de-DE" sz="4000" dirty="0" smtClean="0"/>
              <a:t>von </a:t>
            </a:r>
            <a:r>
              <a:rPr lang="de-DE" sz="4000" b="1" dirty="0" smtClean="0">
                <a:solidFill>
                  <a:srgbClr val="C00000"/>
                </a:solidFill>
              </a:rPr>
              <a:t>Schacht</a:t>
            </a:r>
            <a:r>
              <a:rPr lang="de-DE" sz="4000" dirty="0" smtClean="0"/>
              <a:t>-Speicherkraftwerken</a:t>
            </a:r>
            <a:endParaRPr lang="de-DE" sz="4000" dirty="0"/>
          </a:p>
        </p:txBody>
      </p:sp>
      <p:sp>
        <p:nvSpPr>
          <p:cNvPr id="3" name="Textfeld 2"/>
          <p:cNvSpPr txBox="1"/>
          <p:nvPr/>
        </p:nvSpPr>
        <p:spPr>
          <a:xfrm>
            <a:off x="935829" y="1592796"/>
            <a:ext cx="707075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Getrennte Optimierung der Funktionen</a:t>
            </a:r>
            <a:r>
              <a:rPr lang="de-DE" sz="2000" dirty="0" smtClean="0"/>
              <a:t>:</a:t>
            </a:r>
          </a:p>
          <a:p>
            <a:r>
              <a:rPr lang="de-DE" sz="2000" dirty="0"/>
              <a:t> </a:t>
            </a:r>
            <a:r>
              <a:rPr lang="de-DE" sz="2000" dirty="0" smtClean="0"/>
              <a:t>                                          Speicher-Blindschacht, </a:t>
            </a:r>
          </a:p>
          <a:p>
            <a:r>
              <a:rPr lang="de-DE" sz="2000" dirty="0"/>
              <a:t> </a:t>
            </a:r>
            <a:r>
              <a:rPr lang="de-DE" sz="2000" dirty="0" smtClean="0"/>
              <a:t>                                          Hydraulikschacht mit Stockwerken</a:t>
            </a:r>
            <a:br>
              <a:rPr lang="de-DE" sz="2000" dirty="0" smtClean="0"/>
            </a:br>
            <a:r>
              <a:rPr lang="de-DE" sz="2000" dirty="0" smtClean="0"/>
              <a:t>                                                         für Standard  Pumpturbinen</a:t>
            </a:r>
          </a:p>
          <a:p>
            <a:r>
              <a:rPr lang="de-DE" sz="2000" dirty="0"/>
              <a:t> </a:t>
            </a:r>
            <a:r>
              <a:rPr lang="de-DE" sz="2000" dirty="0" smtClean="0"/>
              <a:t>                                          Versorgungsschacht</a:t>
            </a:r>
          </a:p>
          <a:p>
            <a:r>
              <a:rPr lang="de-DE" sz="2000" dirty="0"/>
              <a:t> </a:t>
            </a:r>
            <a:r>
              <a:rPr lang="de-DE" sz="2000" dirty="0" smtClean="0"/>
              <a:t>                                          Außenbecken (bzw. Oberflächengewässer)</a:t>
            </a:r>
            <a:endParaRPr lang="de-DE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496840" y="5581911"/>
            <a:ext cx="8325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TS.PSKW  sind neu konzipierte Untertage-</a:t>
            </a:r>
            <a:r>
              <a:rPr lang="de-DE" dirty="0" err="1" smtClean="0"/>
              <a:t>SpeicherKraftwerke</a:t>
            </a:r>
            <a:r>
              <a:rPr lang="de-DE" dirty="0" smtClean="0"/>
              <a:t>, 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       die eigenständig optimiert werden ,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        die sich aber an vorhandene Bergbaustrukturen anlehnen können .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68427" y="47577"/>
            <a:ext cx="4531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dirty="0"/>
              <a:t> </a:t>
            </a:r>
            <a:r>
              <a:rPr lang="de-DE" sz="1400" dirty="0" smtClean="0"/>
              <a:t>3.0</a:t>
            </a:r>
            <a:endParaRPr lang="de-DE" sz="1400" dirty="0"/>
          </a:p>
        </p:txBody>
      </p:sp>
      <p:sp>
        <p:nvSpPr>
          <p:cNvPr id="6" name="Textfeld 5"/>
          <p:cNvSpPr txBox="1"/>
          <p:nvPr/>
        </p:nvSpPr>
        <p:spPr>
          <a:xfrm>
            <a:off x="935596" y="3861048"/>
            <a:ext cx="7060866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Speicherschächte müssen </a:t>
            </a:r>
          </a:p>
          <a:p>
            <a:r>
              <a:rPr lang="de-DE" sz="2000" b="1" dirty="0" smtClean="0"/>
              <a:t>              </a:t>
            </a:r>
            <a:r>
              <a:rPr lang="de-DE" sz="2000" b="1" dirty="0" smtClean="0">
                <a:solidFill>
                  <a:srgbClr val="FF0000"/>
                </a:solidFill>
              </a:rPr>
              <a:t>viele Jahrzehnte </a:t>
            </a:r>
            <a:r>
              <a:rPr lang="de-DE" sz="2000" dirty="0" smtClean="0">
                <a:solidFill>
                  <a:srgbClr val="FF0000"/>
                </a:solidFill>
              </a:rPr>
              <a:t>(100 Jahre ?) </a:t>
            </a:r>
            <a:r>
              <a:rPr lang="de-DE" sz="2000" dirty="0" smtClean="0"/>
              <a:t>funktionstüchtig bleiben</a:t>
            </a:r>
          </a:p>
          <a:p>
            <a:r>
              <a:rPr lang="de-DE" sz="2000" dirty="0" smtClean="0"/>
              <a:t>              </a:t>
            </a:r>
            <a:r>
              <a:rPr lang="de-DE" sz="2000" b="1" dirty="0" smtClean="0">
                <a:solidFill>
                  <a:srgbClr val="008000"/>
                </a:solidFill>
              </a:rPr>
              <a:t>keine Bergschäden </a:t>
            </a:r>
            <a:r>
              <a:rPr lang="de-DE" sz="2000" dirty="0" smtClean="0"/>
              <a:t>verursachen,  </a:t>
            </a:r>
          </a:p>
          <a:p>
            <a:r>
              <a:rPr lang="de-DE" sz="2000" dirty="0" smtClean="0">
                <a:solidFill>
                  <a:srgbClr val="3333FF"/>
                </a:solidFill>
              </a:rPr>
              <a:t>              </a:t>
            </a:r>
            <a:r>
              <a:rPr lang="de-DE" sz="2000" b="1" dirty="0" smtClean="0">
                <a:solidFill>
                  <a:srgbClr val="3333FF"/>
                </a:solidFill>
              </a:rPr>
              <a:t>kaum Unterhaltskosten </a:t>
            </a:r>
            <a:r>
              <a:rPr lang="de-DE" sz="2000" dirty="0" smtClean="0"/>
              <a:t>benötigen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5703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9"/>
          <p:cNvSpPr txBox="1"/>
          <p:nvPr/>
        </p:nvSpPr>
        <p:spPr>
          <a:xfrm>
            <a:off x="7234930" y="2368241"/>
            <a:ext cx="1612891" cy="48052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1200" dirty="0" smtClean="0">
                <a:effectLst/>
                <a:ea typeface="Calibri"/>
                <a:cs typeface="Times New Roman"/>
              </a:rPr>
              <a:t> </a:t>
            </a:r>
            <a:r>
              <a:rPr lang="de-DE" sz="1600" b="1" dirty="0" smtClean="0">
                <a:effectLst/>
                <a:ea typeface="Calibri"/>
                <a:cs typeface="Times New Roman"/>
              </a:rPr>
              <a:t>Förderschacht: </a:t>
            </a:r>
            <a:br>
              <a:rPr lang="de-DE" sz="1600" b="1" dirty="0" smtClean="0">
                <a:effectLst/>
                <a:ea typeface="Calibri"/>
                <a:cs typeface="Times New Roman"/>
              </a:rPr>
            </a:br>
            <a:r>
              <a:rPr lang="de-DE" sz="1200" dirty="0" smtClean="0">
                <a:effectLst/>
                <a:ea typeface="Calibri"/>
                <a:cs typeface="Times New Roman"/>
              </a:rPr>
              <a:t>  </a:t>
            </a:r>
            <a:r>
              <a:rPr lang="de-DE" sz="1600" b="1" dirty="0" smtClean="0">
                <a:solidFill>
                  <a:srgbClr val="3333FF"/>
                </a:solidFill>
                <a:effectLst/>
                <a:ea typeface="Calibri"/>
                <a:cs typeface="Times New Roman"/>
              </a:rPr>
              <a:t>bis -</a:t>
            </a:r>
            <a:r>
              <a:rPr lang="de-DE" sz="1600" b="1" dirty="0" err="1" smtClean="0">
                <a:solidFill>
                  <a:srgbClr val="3333FF"/>
                </a:solidFill>
                <a:effectLst/>
                <a:ea typeface="Calibri"/>
                <a:cs typeface="Times New Roman"/>
              </a:rPr>
              <a:t>2000m</a:t>
            </a:r>
            <a:r>
              <a:rPr lang="de-DE" sz="1600" b="1" dirty="0" smtClean="0">
                <a:solidFill>
                  <a:srgbClr val="3333FF"/>
                </a:solidFill>
                <a:effectLst/>
                <a:ea typeface="Calibri"/>
                <a:cs typeface="Times New Roman"/>
              </a:rPr>
              <a:t> </a:t>
            </a:r>
            <a:r>
              <a:rPr lang="de-DE" sz="1600" b="1" dirty="0">
                <a:solidFill>
                  <a:srgbClr val="3333FF"/>
                </a:solidFill>
                <a:effectLst/>
                <a:ea typeface="Calibri"/>
                <a:cs typeface="Times New Roman"/>
              </a:rPr>
              <a:t>Teufe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220172" y="153590"/>
            <a:ext cx="730061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400" b="1" dirty="0" smtClean="0"/>
              <a:t>Wie verteuern sich Blindschächte mit der </a:t>
            </a:r>
            <a:r>
              <a:rPr lang="de-DE" sz="2400" b="1" dirty="0" smtClean="0">
                <a:solidFill>
                  <a:srgbClr val="3333FF"/>
                </a:solidFill>
              </a:rPr>
              <a:t>End-Teufe ?</a:t>
            </a:r>
            <a:endParaRPr lang="de-DE" sz="2400" b="1" dirty="0">
              <a:solidFill>
                <a:srgbClr val="3333FF"/>
              </a:solidFill>
            </a:endParaRPr>
          </a:p>
        </p:txBody>
      </p:sp>
      <p:sp>
        <p:nvSpPr>
          <p:cNvPr id="17" name="Textfeld 35"/>
          <p:cNvSpPr txBox="1"/>
          <p:nvPr/>
        </p:nvSpPr>
        <p:spPr>
          <a:xfrm>
            <a:off x="6278605" y="4009403"/>
            <a:ext cx="739140" cy="23876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1400" b="1" dirty="0" smtClean="0">
                <a:effectLst/>
                <a:ea typeface="Calibri"/>
                <a:cs typeface="Times New Roman"/>
              </a:rPr>
              <a:t> Baustelle </a:t>
            </a:r>
            <a:endParaRPr lang="de-DE" sz="1100" dirty="0">
              <a:effectLst/>
              <a:ea typeface="Calibri"/>
              <a:cs typeface="Times New Roman"/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5706561" y="1837219"/>
            <a:ext cx="3176263" cy="4421697"/>
            <a:chOff x="5559884" y="1453361"/>
            <a:chExt cx="3176263" cy="4421697"/>
          </a:xfrm>
        </p:grpSpPr>
        <p:grpSp>
          <p:nvGrpSpPr>
            <p:cNvPr id="18" name="Zeichenbereich 1"/>
            <p:cNvGrpSpPr/>
            <p:nvPr/>
          </p:nvGrpSpPr>
          <p:grpSpPr>
            <a:xfrm>
              <a:off x="5559884" y="1453361"/>
              <a:ext cx="3084830" cy="3919855"/>
              <a:chOff x="0" y="0"/>
              <a:chExt cx="3084830" cy="3919855"/>
            </a:xfrm>
          </p:grpSpPr>
          <p:sp>
            <p:nvSpPr>
              <p:cNvPr id="19" name="Rechteck 18"/>
              <p:cNvSpPr/>
              <p:nvPr/>
            </p:nvSpPr>
            <p:spPr>
              <a:xfrm>
                <a:off x="0" y="0"/>
                <a:ext cx="3084830" cy="3919855"/>
              </a:xfrm>
              <a:prstGeom prst="rect">
                <a:avLst/>
              </a:prstGeom>
            </p:spPr>
          </p:sp>
          <p:sp>
            <p:nvSpPr>
              <p:cNvPr id="20" name="Rechteck 19"/>
              <p:cNvSpPr/>
              <p:nvPr/>
            </p:nvSpPr>
            <p:spPr>
              <a:xfrm>
                <a:off x="1241453" y="349235"/>
                <a:ext cx="263808" cy="1451264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de-DE" sz="1100">
                    <a:effectLst/>
                    <a:latin typeface="Times New Roman"/>
                    <a:ea typeface="Times New Roman"/>
                  </a:rPr>
                  <a:t> </a:t>
                </a:r>
                <a:endParaRPr lang="de-DE" sz="1200">
                  <a:effectLst/>
                  <a:latin typeface="Times New Roman"/>
                  <a:ea typeface="Times New Roman"/>
                </a:endParaRPr>
              </a:p>
            </p:txBody>
          </p:sp>
          <p:grpSp>
            <p:nvGrpSpPr>
              <p:cNvPr id="21" name="Gruppieren 20"/>
              <p:cNvGrpSpPr/>
              <p:nvPr/>
            </p:nvGrpSpPr>
            <p:grpSpPr>
              <a:xfrm>
                <a:off x="0" y="1552154"/>
                <a:ext cx="1241453" cy="1652221"/>
                <a:chOff x="0" y="1552154"/>
                <a:chExt cx="1241453" cy="1652221"/>
              </a:xfrm>
            </p:grpSpPr>
            <p:sp>
              <p:nvSpPr>
                <p:cNvPr id="30" name="Ellipse 29"/>
                <p:cNvSpPr/>
                <p:nvPr/>
              </p:nvSpPr>
              <p:spPr>
                <a:xfrm>
                  <a:off x="0" y="1552154"/>
                  <a:ext cx="597449" cy="310432"/>
                </a:xfrm>
                <a:prstGeom prst="ellipse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de-DE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de-DE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31" name="Rechteck 30"/>
                <p:cNvSpPr/>
                <p:nvPr/>
              </p:nvSpPr>
              <p:spPr>
                <a:xfrm>
                  <a:off x="535376" y="1699610"/>
                  <a:ext cx="706077" cy="100890"/>
                </a:xfrm>
                <a:prstGeom prst="rect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de-DE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de-DE" sz="1200">
                    <a:effectLst/>
                    <a:latin typeface="Times New Roman"/>
                    <a:ea typeface="Times New Roman"/>
                  </a:endParaRPr>
                </a:p>
              </p:txBody>
            </p:sp>
            <p:grpSp>
              <p:nvGrpSpPr>
                <p:cNvPr id="32" name="Gruppieren 31"/>
                <p:cNvGrpSpPr/>
                <p:nvPr/>
              </p:nvGrpSpPr>
              <p:grpSpPr>
                <a:xfrm>
                  <a:off x="139663" y="1839304"/>
                  <a:ext cx="316168" cy="1365071"/>
                  <a:chOff x="139663" y="1839304"/>
                  <a:chExt cx="316168" cy="1365071"/>
                </a:xfrm>
              </p:grpSpPr>
              <p:sp>
                <p:nvSpPr>
                  <p:cNvPr id="33" name="Rechteck 32"/>
                  <p:cNvSpPr/>
                  <p:nvPr/>
                </p:nvSpPr>
                <p:spPr>
                  <a:xfrm>
                    <a:off x="170700" y="1839304"/>
                    <a:ext cx="263808" cy="1358134"/>
                  </a:xfrm>
                  <a:prstGeom prst="rect">
                    <a:avLst/>
                  </a:prstGeom>
                  <a:solidFill>
                    <a:srgbClr val="4F81BD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de-DE" sz="1100">
                        <a:effectLst/>
                        <a:latin typeface="Times New Roman"/>
                        <a:ea typeface="Times New Roman"/>
                      </a:rPr>
                      <a:t> </a:t>
                    </a:r>
                    <a:endParaRPr lang="de-DE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34" name="Band nach oben 33"/>
                  <p:cNvSpPr/>
                  <p:nvPr/>
                </p:nvSpPr>
                <p:spPr>
                  <a:xfrm>
                    <a:off x="139663" y="2754251"/>
                    <a:ext cx="316168" cy="450124"/>
                  </a:xfrm>
                  <a:prstGeom prst="ribbon2">
                    <a:avLst/>
                  </a:prstGeom>
                  <a:solidFill>
                    <a:srgbClr val="FF0000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de-DE" sz="1100">
                        <a:effectLst/>
                        <a:latin typeface="Times New Roman"/>
                        <a:ea typeface="Times New Roman"/>
                      </a:rPr>
                      <a:t> </a:t>
                    </a:r>
                    <a:endParaRPr lang="de-DE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p:grpSp>
          </p:grpSp>
          <p:cxnSp>
            <p:nvCxnSpPr>
              <p:cNvPr id="22" name="Gerade Verbindung 21"/>
              <p:cNvCxnSpPr>
                <a:stCxn id="30" idx="0"/>
                <a:endCxn id="34" idx="0"/>
              </p:cNvCxnSpPr>
              <p:nvPr/>
            </p:nvCxnSpPr>
            <p:spPr>
              <a:xfrm flipH="1">
                <a:off x="297746" y="1552154"/>
                <a:ext cx="979" cy="1202097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Band nach unten 22"/>
              <p:cNvSpPr/>
              <p:nvPr/>
            </p:nvSpPr>
            <p:spPr>
              <a:xfrm>
                <a:off x="1249211" y="1474547"/>
                <a:ext cx="256050" cy="325952"/>
              </a:xfrm>
              <a:prstGeom prst="ribbon">
                <a:avLst/>
              </a:prstGeom>
              <a:solidFill>
                <a:srgbClr val="FF0000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de-DE" sz="1100">
                    <a:effectLst/>
                    <a:latin typeface="Times New Roman"/>
                    <a:ea typeface="Times New Roman"/>
                  </a:rPr>
                  <a:t> </a:t>
                </a:r>
                <a:endParaRPr lang="de-DE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24" name="Gerade Verbindung 23"/>
              <p:cNvCxnSpPr>
                <a:stCxn id="25" idx="3"/>
              </p:cNvCxnSpPr>
              <p:nvPr/>
            </p:nvCxnSpPr>
            <p:spPr>
              <a:xfrm flipH="1">
                <a:off x="1370546" y="0"/>
                <a:ext cx="0" cy="1542565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Halber Rahmen 24"/>
              <p:cNvSpPr/>
              <p:nvPr/>
            </p:nvSpPr>
            <p:spPr>
              <a:xfrm>
                <a:off x="1225926" y="0"/>
                <a:ext cx="362485" cy="380093"/>
              </a:xfrm>
              <a:prstGeom prst="halfFrame">
                <a:avLst>
                  <a:gd name="adj1" fmla="val 21430"/>
                  <a:gd name="adj2" fmla="val 0"/>
                </a:avLst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de-DE" sz="1100" dirty="0">
                    <a:effectLst/>
                    <a:latin typeface="Times New Roman"/>
                    <a:ea typeface="Times New Roman"/>
                  </a:rPr>
                  <a:t> </a:t>
                </a:r>
                <a:endParaRPr lang="de-DE" sz="1200" dirty="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26" name="Gerade Verbindung 25"/>
              <p:cNvCxnSpPr/>
              <p:nvPr/>
            </p:nvCxnSpPr>
            <p:spPr>
              <a:xfrm>
                <a:off x="54313" y="364556"/>
                <a:ext cx="2664000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Ellipse 26"/>
              <p:cNvSpPr/>
              <p:nvPr/>
            </p:nvSpPr>
            <p:spPr>
              <a:xfrm flipH="1">
                <a:off x="2154680" y="1555523"/>
                <a:ext cx="597436" cy="310322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de-DE" sz="1100">
                    <a:effectLst/>
                    <a:latin typeface="Times New Roman"/>
                    <a:ea typeface="Times New Roman"/>
                  </a:rPr>
                  <a:t> </a:t>
                </a:r>
                <a:endParaRPr lang="de-DE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8" name="Rechteck 27"/>
              <p:cNvSpPr/>
              <p:nvPr/>
            </p:nvSpPr>
            <p:spPr>
              <a:xfrm flipH="1">
                <a:off x="1510690" y="1702927"/>
                <a:ext cx="706062" cy="100854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de-DE" sz="1100">
                    <a:effectLst/>
                    <a:latin typeface="Times New Roman"/>
                    <a:ea typeface="Times New Roman"/>
                  </a:rPr>
                  <a:t> </a:t>
                </a:r>
                <a:endParaRPr lang="de-DE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9" name="Rechteck 28"/>
              <p:cNvSpPr/>
              <p:nvPr/>
            </p:nvSpPr>
            <p:spPr>
              <a:xfrm flipH="1">
                <a:off x="2317616" y="1842443"/>
                <a:ext cx="263802" cy="1972062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de-DE" sz="1100">
                    <a:effectLst/>
                    <a:latin typeface="Times New Roman"/>
                    <a:ea typeface="Times New Roman"/>
                  </a:rPr>
                  <a:t> </a:t>
                </a:r>
                <a:endParaRPr lang="de-DE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sp>
          <p:nvSpPr>
            <p:cNvPr id="35" name="Textfeld 35"/>
            <p:cNvSpPr txBox="1"/>
            <p:nvPr/>
          </p:nvSpPr>
          <p:spPr>
            <a:xfrm>
              <a:off x="7423605" y="5373216"/>
              <a:ext cx="1312542" cy="501842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de-DE" sz="1400" b="1" dirty="0" smtClean="0">
                  <a:effectLst/>
                  <a:ea typeface="Calibri"/>
                  <a:cs typeface="Times New Roman"/>
                </a:rPr>
                <a:t> Blindschacht  bis 3000 m Teufe</a:t>
              </a: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de-DE" sz="1100" dirty="0">
                <a:effectLst/>
                <a:ea typeface="Calibri"/>
                <a:cs typeface="Times New Roman"/>
              </a:endParaRPr>
            </a:p>
          </p:txBody>
        </p:sp>
      </p:grpSp>
      <p:sp>
        <p:nvSpPr>
          <p:cNvPr id="36" name="Textfeld 35"/>
          <p:cNvSpPr txBox="1"/>
          <p:nvPr/>
        </p:nvSpPr>
        <p:spPr>
          <a:xfrm>
            <a:off x="2165619" y="3911640"/>
            <a:ext cx="3240360" cy="153888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1.</a:t>
            </a:r>
            <a:r>
              <a:rPr lang="de-DE" dirty="0" smtClean="0"/>
              <a:t> Zum </a:t>
            </a:r>
            <a:r>
              <a:rPr lang="de-DE" sz="2000" b="1" dirty="0" smtClean="0"/>
              <a:t>Standard-Schachtbau</a:t>
            </a:r>
          </a:p>
          <a:p>
            <a:r>
              <a:rPr lang="de-DE" dirty="0" smtClean="0"/>
              <a:t>mit </a:t>
            </a:r>
            <a:r>
              <a:rPr lang="de-DE" sz="2000" b="1" dirty="0" smtClean="0"/>
              <a:t>500 – 800 €/m3</a:t>
            </a:r>
            <a:endParaRPr lang="de-DE" b="1" dirty="0" smtClean="0"/>
          </a:p>
          <a:p>
            <a:r>
              <a:rPr lang="de-DE" dirty="0" smtClean="0"/>
              <a:t>kommt noch eine </a:t>
            </a:r>
            <a:r>
              <a:rPr lang="de-DE" b="1" dirty="0" smtClean="0">
                <a:solidFill>
                  <a:srgbClr val="3333FF"/>
                </a:solidFill>
              </a:rPr>
              <a:t>weitere Stufe</a:t>
            </a:r>
          </a:p>
          <a:p>
            <a:r>
              <a:rPr lang="de-DE" dirty="0" smtClean="0"/>
              <a:t>der </a:t>
            </a:r>
            <a:r>
              <a:rPr lang="de-DE" b="1" dirty="0" smtClean="0">
                <a:solidFill>
                  <a:srgbClr val="3333FF"/>
                </a:solidFill>
              </a:rPr>
              <a:t>Abraum- Förderung</a:t>
            </a:r>
          </a:p>
          <a:p>
            <a:r>
              <a:rPr lang="de-DE" dirty="0" smtClean="0"/>
              <a:t>hinzu.</a:t>
            </a:r>
            <a:endParaRPr lang="de-DE" dirty="0"/>
          </a:p>
        </p:txBody>
      </p:sp>
      <p:sp>
        <p:nvSpPr>
          <p:cNvPr id="37" name="Textfeld 36"/>
          <p:cNvSpPr txBox="1"/>
          <p:nvPr/>
        </p:nvSpPr>
        <p:spPr>
          <a:xfrm>
            <a:off x="4395895" y="2364851"/>
            <a:ext cx="2475463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2.</a:t>
            </a:r>
            <a:r>
              <a:rPr lang="de-DE" dirty="0" smtClean="0"/>
              <a:t> Statt {Kohle + Berge}</a:t>
            </a:r>
          </a:p>
          <a:p>
            <a:r>
              <a:rPr lang="de-DE" dirty="0" smtClean="0"/>
              <a:t>wird nun </a:t>
            </a:r>
          </a:p>
          <a:p>
            <a:r>
              <a:rPr lang="de-DE" b="1" dirty="0" smtClean="0">
                <a:solidFill>
                  <a:srgbClr val="3333FF"/>
                </a:solidFill>
              </a:rPr>
              <a:t>Abraum gefördert</a:t>
            </a:r>
            <a:endParaRPr lang="de-DE" b="1" dirty="0">
              <a:solidFill>
                <a:srgbClr val="3333FF"/>
              </a:solidFill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102258" y="1024076"/>
            <a:ext cx="4126722" cy="25083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36000" rIns="0" rtlCol="0">
            <a:spAutoFit/>
          </a:bodyPr>
          <a:lstStyle/>
          <a:p>
            <a:r>
              <a:rPr lang="de-DE" u="sng" dirty="0" smtClean="0"/>
              <a:t>Tiefer (deutscher) Kohlebergbau</a:t>
            </a:r>
            <a:r>
              <a:rPr lang="de-DE" dirty="0" smtClean="0"/>
              <a:t>:</a:t>
            </a:r>
          </a:p>
          <a:p>
            <a:r>
              <a:rPr lang="de-DE" dirty="0" smtClean="0"/>
              <a:t>  Gesamtkosten:   160 €/</a:t>
            </a:r>
            <a:r>
              <a:rPr lang="de-DE" b="1" dirty="0" smtClean="0"/>
              <a:t>t Kohle  </a:t>
            </a:r>
            <a:br>
              <a:rPr lang="de-DE" b="1" dirty="0" smtClean="0"/>
            </a:br>
            <a:r>
              <a:rPr lang="de-DE" b="1" dirty="0" smtClean="0"/>
              <a:t>                       </a:t>
            </a:r>
            <a:r>
              <a:rPr lang="de-DE" dirty="0" smtClean="0"/>
              <a:t>= ca. </a:t>
            </a:r>
            <a:r>
              <a:rPr lang="de-DE" sz="2000" dirty="0" smtClean="0"/>
              <a:t>160 €/</a:t>
            </a:r>
            <a:r>
              <a:rPr lang="de-DE" sz="2000" dirty="0" smtClean="0">
                <a:solidFill>
                  <a:srgbClr val="3333FF"/>
                </a:solidFill>
              </a:rPr>
              <a:t>m</a:t>
            </a:r>
            <a:r>
              <a:rPr lang="de-DE" sz="2000" baseline="30000" dirty="0" smtClean="0">
                <a:solidFill>
                  <a:srgbClr val="3333FF"/>
                </a:solidFill>
              </a:rPr>
              <a:t>3</a:t>
            </a:r>
            <a:r>
              <a:rPr lang="de-DE" sz="2000" dirty="0" smtClean="0">
                <a:solidFill>
                  <a:srgbClr val="3333FF"/>
                </a:solidFill>
              </a:rPr>
              <a:t> </a:t>
            </a:r>
            <a:r>
              <a:rPr lang="de-DE" dirty="0" smtClean="0">
                <a:solidFill>
                  <a:srgbClr val="3333FF"/>
                </a:solidFill>
              </a:rPr>
              <a:t>{Kohle +Berge}</a:t>
            </a:r>
          </a:p>
          <a:p>
            <a:r>
              <a:rPr lang="de-DE" dirty="0">
                <a:solidFill>
                  <a:srgbClr val="3333FF"/>
                </a:solidFill>
              </a:rPr>
              <a:t> </a:t>
            </a:r>
            <a:r>
              <a:rPr lang="de-DE" dirty="0" smtClean="0"/>
              <a:t>davon</a:t>
            </a:r>
          </a:p>
          <a:p>
            <a:r>
              <a:rPr lang="de-DE" dirty="0"/>
              <a:t> </a:t>
            </a:r>
            <a:r>
              <a:rPr lang="de-DE" dirty="0">
                <a:solidFill>
                  <a:srgbClr val="FF0000"/>
                </a:solidFill>
              </a:rPr>
              <a:t>für die </a:t>
            </a:r>
            <a:r>
              <a:rPr lang="de-DE" b="1" dirty="0">
                <a:solidFill>
                  <a:srgbClr val="FF0000"/>
                </a:solidFill>
              </a:rPr>
              <a:t>Seilfahrt </a:t>
            </a:r>
            <a:r>
              <a:rPr lang="de-DE" b="1" dirty="0" smtClean="0"/>
              <a:t>vielleicht ca. </a:t>
            </a:r>
            <a:r>
              <a:rPr lang="de-DE" sz="2000" b="1" dirty="0" smtClean="0">
                <a:solidFill>
                  <a:srgbClr val="FF0000"/>
                </a:solidFill>
              </a:rPr>
              <a:t>50 </a:t>
            </a:r>
            <a:r>
              <a:rPr lang="de-DE" sz="2000" b="1" dirty="0">
                <a:solidFill>
                  <a:srgbClr val="FF0000"/>
                </a:solidFill>
              </a:rPr>
              <a:t>€</a:t>
            </a:r>
            <a:r>
              <a:rPr lang="de-DE" sz="2000" b="1" dirty="0"/>
              <a:t>/</a:t>
            </a:r>
            <a:r>
              <a:rPr lang="de-DE" sz="2000" b="1" dirty="0" smtClean="0">
                <a:solidFill>
                  <a:srgbClr val="3333FF"/>
                </a:solidFill>
              </a:rPr>
              <a:t>m</a:t>
            </a:r>
            <a:r>
              <a:rPr lang="de-DE" sz="2000" b="1" baseline="30000" dirty="0" smtClean="0">
                <a:solidFill>
                  <a:srgbClr val="3333FF"/>
                </a:solidFill>
              </a:rPr>
              <a:t>3</a:t>
            </a:r>
            <a:r>
              <a:rPr lang="de-DE" sz="2000" b="1" dirty="0" smtClean="0">
                <a:solidFill>
                  <a:srgbClr val="3333FF"/>
                </a:solidFill>
              </a:rPr>
              <a:t>.</a:t>
            </a:r>
          </a:p>
          <a:p>
            <a:r>
              <a:rPr lang="de-DE" sz="900" dirty="0" smtClean="0"/>
              <a:t> </a:t>
            </a:r>
          </a:p>
          <a:p>
            <a:r>
              <a:rPr lang="de-DE" u="sng" dirty="0" smtClean="0"/>
              <a:t>Aber beachte</a:t>
            </a:r>
            <a:r>
              <a:rPr lang="de-DE" dirty="0"/>
              <a:t>: </a:t>
            </a:r>
            <a:r>
              <a:rPr lang="de-DE" dirty="0" smtClean="0"/>
              <a:t>Der </a:t>
            </a:r>
            <a:r>
              <a:rPr lang="de-DE" dirty="0"/>
              <a:t>Vergleich gilt </a:t>
            </a:r>
            <a:r>
              <a:rPr lang="de-DE" dirty="0" smtClean="0"/>
              <a:t>nur</a:t>
            </a:r>
            <a:endParaRPr lang="de-DE" dirty="0"/>
          </a:p>
          <a:p>
            <a:r>
              <a:rPr lang="de-DE" dirty="0" smtClean="0">
                <a:solidFill>
                  <a:srgbClr val="FF0000"/>
                </a:solidFill>
              </a:rPr>
              <a:t>bei vergleichbarer </a:t>
            </a:r>
            <a:r>
              <a:rPr lang="de-DE" dirty="0">
                <a:solidFill>
                  <a:srgbClr val="FF0000"/>
                </a:solidFill>
              </a:rPr>
              <a:t>Gesamtförderung</a:t>
            </a:r>
            <a:r>
              <a:rPr lang="de-DE" dirty="0"/>
              <a:t>,</a:t>
            </a:r>
          </a:p>
          <a:p>
            <a:r>
              <a:rPr lang="de-DE" dirty="0"/>
              <a:t>also bei </a:t>
            </a:r>
            <a:r>
              <a:rPr lang="de-DE" dirty="0" smtClean="0"/>
              <a:t>„viel</a:t>
            </a:r>
            <a:r>
              <a:rPr lang="de-DE" dirty="0"/>
              <a:t>“ </a:t>
            </a:r>
            <a:r>
              <a:rPr lang="de-DE" dirty="0" smtClean="0"/>
              <a:t>Aushub</a:t>
            </a:r>
            <a:endParaRPr lang="de-DE" dirty="0"/>
          </a:p>
        </p:txBody>
      </p:sp>
      <p:cxnSp>
        <p:nvCxnSpPr>
          <p:cNvPr id="41" name="Gerade Verbindung mit Pfeil 40"/>
          <p:cNvCxnSpPr/>
          <p:nvPr/>
        </p:nvCxnSpPr>
        <p:spPr>
          <a:xfrm>
            <a:off x="8141302" y="6597352"/>
            <a:ext cx="78718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feld 41"/>
          <p:cNvSpPr txBox="1"/>
          <p:nvPr/>
        </p:nvSpPr>
        <p:spPr>
          <a:xfrm>
            <a:off x="-508" y="8620"/>
            <a:ext cx="900100" cy="369332"/>
          </a:xfrm>
          <a:prstGeom prst="rect">
            <a:avLst/>
          </a:prstGeom>
          <a:solidFill>
            <a:srgbClr val="00FFFF"/>
          </a:solidFill>
        </p:spPr>
        <p:txBody>
          <a:bodyPr wrap="square" lIns="0" rIns="0" rtlCol="0">
            <a:spAutoFit/>
          </a:bodyPr>
          <a:lstStyle/>
          <a:p>
            <a:r>
              <a:rPr lang="de-DE" b="1" dirty="0" smtClean="0"/>
              <a:t>(.2b)</a:t>
            </a:r>
            <a:r>
              <a:rPr lang="de-DE" sz="1400" dirty="0" smtClean="0"/>
              <a:t>PSKW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937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51654" y="980727"/>
            <a:ext cx="8388932" cy="169277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2000" b="1" u="sng" dirty="0" smtClean="0"/>
              <a:t>Hypothese (Hoffnung):</a:t>
            </a:r>
          </a:p>
          <a:p>
            <a:r>
              <a:rPr lang="de-DE" sz="2800" b="1" dirty="0" smtClean="0"/>
              <a:t>Die Kosten </a:t>
            </a:r>
            <a:r>
              <a:rPr lang="de-DE" sz="2800" dirty="0" smtClean="0"/>
              <a:t>des Schachtbaues</a:t>
            </a:r>
            <a:br>
              <a:rPr lang="de-DE" sz="2800" dirty="0" smtClean="0"/>
            </a:br>
            <a:r>
              <a:rPr lang="de-DE" sz="2800" dirty="0" smtClean="0"/>
              <a:t>                 erhöhen sich mit der </a:t>
            </a:r>
            <a:r>
              <a:rPr lang="de-DE" sz="2800" b="1" dirty="0" smtClean="0">
                <a:solidFill>
                  <a:srgbClr val="3333FF"/>
                </a:solidFill>
              </a:rPr>
              <a:t>Teufe</a:t>
            </a:r>
          </a:p>
          <a:p>
            <a:r>
              <a:rPr lang="de-DE" sz="2800" dirty="0"/>
              <a:t> </a:t>
            </a:r>
            <a:r>
              <a:rPr lang="de-DE" sz="2800" dirty="0" smtClean="0"/>
              <a:t>                                      </a:t>
            </a:r>
            <a:r>
              <a:rPr lang="de-DE" sz="2800" b="1" dirty="0" smtClean="0">
                <a:solidFill>
                  <a:srgbClr val="C00000"/>
                </a:solidFill>
              </a:rPr>
              <a:t>deutlich weniger als proportional </a:t>
            </a:r>
            <a:endParaRPr lang="de-DE" sz="2800" b="1" dirty="0">
              <a:solidFill>
                <a:srgbClr val="C00000"/>
              </a:solidFill>
            </a:endParaRPr>
          </a:p>
        </p:txBody>
      </p:sp>
      <p:cxnSp>
        <p:nvCxnSpPr>
          <p:cNvPr id="3" name="Gerade Verbindung mit Pfeil 2"/>
          <p:cNvCxnSpPr/>
          <p:nvPr/>
        </p:nvCxnSpPr>
        <p:spPr>
          <a:xfrm flipH="1">
            <a:off x="377534" y="6597352"/>
            <a:ext cx="78718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351654" y="3248980"/>
            <a:ext cx="8388932" cy="126188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u="sng" dirty="0" smtClean="0"/>
              <a:t>Fakt:</a:t>
            </a:r>
            <a:endParaRPr lang="de-DE" sz="2000" b="1" u="sng" dirty="0"/>
          </a:p>
          <a:p>
            <a:r>
              <a:rPr lang="de-DE" sz="2800" dirty="0" smtClean="0"/>
              <a:t>Die </a:t>
            </a:r>
            <a:r>
              <a:rPr lang="de-DE" sz="2800" b="1" dirty="0" smtClean="0">
                <a:solidFill>
                  <a:srgbClr val="FF0000"/>
                </a:solidFill>
              </a:rPr>
              <a:t>Energiedichte</a:t>
            </a:r>
            <a:r>
              <a:rPr lang="de-DE" sz="2800" dirty="0" smtClean="0"/>
              <a:t>  ist direkt </a:t>
            </a:r>
            <a:r>
              <a:rPr lang="de-DE" sz="2800" b="1" dirty="0" smtClean="0">
                <a:solidFill>
                  <a:srgbClr val="FF0000"/>
                </a:solidFill>
              </a:rPr>
              <a:t>proportional</a:t>
            </a:r>
            <a:r>
              <a:rPr lang="de-DE" sz="2800" dirty="0" smtClean="0"/>
              <a:t> </a:t>
            </a:r>
          </a:p>
          <a:p>
            <a:r>
              <a:rPr lang="de-DE" sz="2800" dirty="0"/>
              <a:t> </a:t>
            </a:r>
            <a:r>
              <a:rPr lang="de-DE" sz="2800" dirty="0" smtClean="0"/>
              <a:t>                                       zur </a:t>
            </a:r>
            <a:r>
              <a:rPr lang="de-DE" sz="2800" b="1" dirty="0" smtClean="0">
                <a:solidFill>
                  <a:srgbClr val="FF0000"/>
                </a:solidFill>
              </a:rPr>
              <a:t>mittleren Teufe </a:t>
            </a:r>
            <a:r>
              <a:rPr lang="de-DE" sz="2800" dirty="0" smtClean="0"/>
              <a:t>des Speichers. </a:t>
            </a:r>
            <a:endParaRPr lang="de-DE" sz="2800" dirty="0"/>
          </a:p>
        </p:txBody>
      </p:sp>
      <p:sp>
        <p:nvSpPr>
          <p:cNvPr id="5" name="Textfeld 4"/>
          <p:cNvSpPr txBox="1"/>
          <p:nvPr/>
        </p:nvSpPr>
        <p:spPr>
          <a:xfrm>
            <a:off x="396377" y="4977172"/>
            <a:ext cx="8361929" cy="954107"/>
          </a:xfrm>
          <a:prstGeom prst="rect">
            <a:avLst/>
          </a:prstGeom>
          <a:solidFill>
            <a:srgbClr val="99FF99"/>
          </a:solidFill>
          <a:ln w="38100" cmpd="thickThin">
            <a:solidFill>
              <a:srgbClr val="990033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u="sng" dirty="0" smtClean="0"/>
              <a:t>also:</a:t>
            </a:r>
          </a:p>
          <a:p>
            <a:pPr algn="ctr"/>
            <a:r>
              <a:rPr lang="de-DE" sz="3600" b="1" dirty="0" smtClean="0">
                <a:solidFill>
                  <a:srgbClr val="C00000"/>
                </a:solidFill>
              </a:rPr>
              <a:t>   Lasst uns wirklich  tiefe Speicher bauen !</a:t>
            </a:r>
            <a:endParaRPr lang="de-DE" sz="3600" b="1" dirty="0">
              <a:solidFill>
                <a:srgbClr val="C00000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8969134" y="8620"/>
            <a:ext cx="175374" cy="1753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784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15713" y="1016732"/>
            <a:ext cx="8964488" cy="2862322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900" dirty="0" smtClean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Ein </a:t>
            </a:r>
            <a:r>
              <a:rPr lang="de-DE" dirty="0" err="1" smtClean="0"/>
              <a:t>Tiefchacht.Pumpspeicherkraftwerk</a:t>
            </a:r>
            <a:r>
              <a:rPr lang="de-DE" dirty="0" smtClean="0"/>
              <a:t>, bestehend aus </a:t>
            </a:r>
          </a:p>
          <a:p>
            <a:r>
              <a:rPr lang="de-D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1. unterer 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Speicher </a:t>
            </a:r>
            <a:r>
              <a:rPr lang="de-DE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br>
              <a:rPr lang="de-DE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mehreren </a:t>
            </a:r>
            <a:r>
              <a:rPr lang="de-DE" sz="2800" b="1" u="sng" dirty="0">
                <a:latin typeface="Arial" pitchFamily="34" charset="0"/>
                <a:cs typeface="Arial" pitchFamily="34" charset="0"/>
              </a:rPr>
              <a:t>Untertage </a:t>
            </a:r>
            <a:r>
              <a:rPr lang="de-DE" sz="2800" b="1" u="sng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de-DE" sz="2800" u="sng" dirty="0" smtClean="0">
                <a:latin typeface="Arial" pitchFamily="34" charset="0"/>
                <a:cs typeface="Arial" pitchFamily="34" charset="0"/>
              </a:rPr>
              <a:t>Blindschächte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in  </a:t>
            </a:r>
            <a:r>
              <a:rPr lang="de-DE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großer Teufe</a:t>
            </a:r>
            <a:r>
              <a:rPr lang="de-DE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de-DE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1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de-DE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2.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oberer Speicher:   natürliches Gewässer</a:t>
            </a:r>
          </a:p>
          <a:p>
            <a:r>
              <a:rPr lang="de-DE" sz="1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de-DE" sz="2400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einem </a:t>
            </a:r>
            <a:r>
              <a:rPr lang="de-DE" sz="2400" b="1" u="sng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Hydraulikschacht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, unterteilt in mehrere </a:t>
            </a:r>
            <a:r>
              <a:rPr lang="de-DE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Stockwerke </a:t>
            </a:r>
          </a:p>
          <a:p>
            <a:r>
              <a:rPr lang="de-DE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de-DE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15713" y="3969060"/>
            <a:ext cx="88051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 pitchFamily="34" charset="0"/>
                <a:cs typeface="Arial" pitchFamily="34" charset="0"/>
              </a:rPr>
              <a:t>4.  </a:t>
            </a:r>
            <a:r>
              <a:rPr lang="de-DE" sz="2800" b="1" u="sng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Pump</a:t>
            </a:r>
            <a:r>
              <a:rPr lang="de-DE" sz="2800" b="1" u="sng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Turbine</a:t>
            </a:r>
            <a:r>
              <a:rPr lang="de-DE" sz="2800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  in jedem Stockwerk </a:t>
            </a:r>
          </a:p>
          <a:p>
            <a:endParaRPr lang="de-DE" sz="800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24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                   befördert das Wasser und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rückgewinnt die Energie</a:t>
            </a:r>
            <a:endParaRPr lang="de-DE" sz="2400" dirty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61510" y="5041761"/>
            <a:ext cx="8685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5. </a:t>
            </a:r>
            <a:r>
              <a:rPr lang="de-DE" b="1" dirty="0" smtClean="0"/>
              <a:t>Versorgungsschacht </a:t>
            </a:r>
            <a:r>
              <a:rPr lang="de-DE" dirty="0" smtClean="0"/>
              <a:t>zum Begehen und für Bau und Installation , auch als „Schnorchel“ .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971600" y="196305"/>
            <a:ext cx="7092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>
                <a:latin typeface="Arial" pitchFamily="34" charset="0"/>
                <a:cs typeface="Arial" pitchFamily="34" charset="0"/>
              </a:rPr>
              <a:t>Die einfache Idee des TS.PSKW</a:t>
            </a:r>
            <a:endParaRPr lang="de-DE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5496" y="44624"/>
            <a:ext cx="4860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400" b="1" dirty="0" smtClean="0"/>
              <a:t>3.1</a:t>
            </a:r>
            <a:endParaRPr lang="de-DE" sz="14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2303351" y="5664154"/>
            <a:ext cx="4402282" cy="830997"/>
          </a:xfrm>
          <a:prstGeom prst="rect">
            <a:avLst/>
          </a:prstGeom>
          <a:solidFill>
            <a:srgbClr val="FFE07D"/>
          </a:solidFill>
        </p:spPr>
        <p:txBody>
          <a:bodyPr wrap="square" rtlCol="0">
            <a:spAutoFit/>
          </a:bodyPr>
          <a:lstStyle/>
          <a:p>
            <a:r>
              <a:rPr lang="de-DE" b="1" dirty="0" smtClean="0"/>
              <a:t>Leitideen:  </a:t>
            </a:r>
            <a:r>
              <a:rPr lang="de-DE" b="1" dirty="0" smtClean="0">
                <a:solidFill>
                  <a:srgbClr val="008000"/>
                </a:solidFill>
              </a:rPr>
              <a:t>-  </a:t>
            </a:r>
            <a:r>
              <a:rPr lang="de-DE" sz="2400" b="1" dirty="0" smtClean="0">
                <a:solidFill>
                  <a:srgbClr val="008000"/>
                </a:solidFill>
              </a:rPr>
              <a:t>Groß</a:t>
            </a:r>
            <a:r>
              <a:rPr lang="de-DE" sz="2000" b="1" dirty="0" smtClean="0">
                <a:solidFill>
                  <a:srgbClr val="008000"/>
                </a:solidFill>
              </a:rPr>
              <a:t> </a:t>
            </a:r>
            <a:r>
              <a:rPr lang="de-DE" dirty="0" smtClean="0"/>
              <a:t>und in </a:t>
            </a:r>
            <a:r>
              <a:rPr lang="de-DE" sz="2400" b="1" dirty="0" smtClean="0">
                <a:solidFill>
                  <a:srgbClr val="FF0000"/>
                </a:solidFill>
              </a:rPr>
              <a:t>großer Teufe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                  -   für die </a:t>
            </a:r>
            <a:r>
              <a:rPr lang="de-DE" sz="2400" b="1" dirty="0" smtClean="0"/>
              <a:t>„Ewigkeit“ </a:t>
            </a:r>
            <a:r>
              <a:rPr lang="de-DE" dirty="0" smtClean="0"/>
              <a:t>.  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7632340" y="5617988"/>
            <a:ext cx="1089121" cy="923330"/>
          </a:xfrm>
          <a:prstGeom prst="rect">
            <a:avLst/>
          </a:prstGeom>
          <a:solidFill>
            <a:srgbClr val="FFE07D"/>
          </a:solidFill>
        </p:spPr>
        <p:txBody>
          <a:bodyPr wrap="square" rtlCol="0">
            <a:spAutoFit/>
          </a:bodyPr>
          <a:lstStyle/>
          <a:p>
            <a:r>
              <a:rPr lang="de-DE" sz="5400" dirty="0" smtClean="0">
                <a:solidFill>
                  <a:srgbClr val="C00000"/>
                </a:solidFill>
              </a:rPr>
              <a:t>G€</a:t>
            </a:r>
            <a:endParaRPr lang="de-D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61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894" y="1016732"/>
            <a:ext cx="5765800" cy="454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hteck 2"/>
          <p:cNvSpPr/>
          <p:nvPr/>
        </p:nvSpPr>
        <p:spPr>
          <a:xfrm>
            <a:off x="431540" y="388695"/>
            <a:ext cx="50039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dirty="0" smtClean="0"/>
              <a:t>TS-PSKW mit niedrigerem Speicherschacht 1a</a:t>
            </a:r>
            <a:endParaRPr lang="de-DE" sz="2000" dirty="0"/>
          </a:p>
        </p:txBody>
      </p:sp>
      <p:sp>
        <p:nvSpPr>
          <p:cNvPr id="2" name="Rechteck 1"/>
          <p:cNvSpPr/>
          <p:nvPr/>
        </p:nvSpPr>
        <p:spPr>
          <a:xfrm>
            <a:off x="234027" y="5758189"/>
            <a:ext cx="87489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smtClean="0"/>
              <a:t>Höhe </a:t>
            </a:r>
            <a:r>
              <a:rPr lang="de-DE" sz="2000" dirty="0" err="1"/>
              <a:t>Bz</a:t>
            </a:r>
            <a:r>
              <a:rPr lang="de-DE" sz="2000" baseline="-25000" dirty="0" err="1"/>
              <a:t>Tief</a:t>
            </a:r>
            <a:r>
              <a:rPr lang="de-DE" sz="2000" dirty="0"/>
              <a:t> </a:t>
            </a:r>
            <a:r>
              <a:rPr lang="de-DE" sz="2000" dirty="0" smtClean="0"/>
              <a:t> des Tiefspeichers 1a ist deutlich </a:t>
            </a:r>
            <a:r>
              <a:rPr lang="de-DE" sz="2000" dirty="0"/>
              <a:t>niedriger </a:t>
            </a:r>
            <a:r>
              <a:rPr lang="de-DE" sz="2000" dirty="0" smtClean="0"/>
              <a:t>als </a:t>
            </a:r>
            <a:r>
              <a:rPr lang="de-DE" sz="2000" dirty="0"/>
              <a:t>die Beckenhöhe </a:t>
            </a:r>
            <a:r>
              <a:rPr lang="de-DE" sz="2000" dirty="0" smtClean="0"/>
              <a:t>der</a:t>
            </a:r>
            <a:br>
              <a:rPr lang="de-DE" sz="2000" dirty="0" smtClean="0"/>
            </a:br>
            <a:r>
              <a:rPr lang="de-DE" sz="2000" dirty="0" smtClean="0"/>
              <a:t>                                                                             Transportbecken </a:t>
            </a:r>
            <a:r>
              <a:rPr lang="de-DE" sz="2000" dirty="0"/>
              <a:t>im Hydraulikschacht 8. 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021738" y="6664714"/>
            <a:ext cx="4095767" cy="184666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r>
              <a:rPr lang="de-DE" sz="1200" dirty="0" smtClean="0"/>
              <a:t>Quelle: Luther-SchmidtBöcking : DE 10 2013 </a:t>
            </a:r>
            <a:r>
              <a:rPr lang="de-DE" sz="1200" dirty="0"/>
              <a:t>019 </a:t>
            </a:r>
            <a:r>
              <a:rPr lang="de-DE" sz="1200" dirty="0" smtClean="0"/>
              <a:t>776  Bild 3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20480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44" name="Rectangle 1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26" name="Rechteck 125"/>
          <p:cNvSpPr/>
          <p:nvPr/>
        </p:nvSpPr>
        <p:spPr>
          <a:xfrm>
            <a:off x="1668622" y="238841"/>
            <a:ext cx="58956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 smtClean="0"/>
              <a:t>Aktuelle Speicher 1a und Reservespeicher 1b </a:t>
            </a:r>
            <a:endParaRPr lang="de-DE" sz="2400" b="1" dirty="0"/>
          </a:p>
        </p:txBody>
      </p:sp>
      <p:pic>
        <p:nvPicPr>
          <p:cNvPr id="82098" name="Picture 1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6021" y="953725"/>
            <a:ext cx="5221284" cy="46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8" name="Textfeld 127"/>
          <p:cNvSpPr txBox="1"/>
          <p:nvPr/>
        </p:nvSpPr>
        <p:spPr>
          <a:xfrm>
            <a:off x="251520" y="5904275"/>
            <a:ext cx="850594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b="1" dirty="0" smtClean="0"/>
              <a:t>Im Reservefall nutzen die Reservespeicher 1b die sowieso installierten Pumpturbinen  </a:t>
            </a:r>
            <a:endParaRPr lang="de-DE" b="1" dirty="0"/>
          </a:p>
        </p:txBody>
      </p:sp>
      <p:sp>
        <p:nvSpPr>
          <p:cNvPr id="129" name="Textfeld 128"/>
          <p:cNvSpPr txBox="1"/>
          <p:nvPr/>
        </p:nvSpPr>
        <p:spPr>
          <a:xfrm>
            <a:off x="4788024" y="6633356"/>
            <a:ext cx="3969441" cy="184666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r>
              <a:rPr lang="de-DE" sz="1200" dirty="0" smtClean="0"/>
              <a:t>Quelle: Luther-SchmidtBöcking : </a:t>
            </a:r>
            <a:r>
              <a:rPr lang="de-DE" sz="1200" dirty="0"/>
              <a:t>DE 10 2013 019 </a:t>
            </a:r>
            <a:r>
              <a:rPr lang="de-DE" sz="1200" dirty="0" smtClean="0"/>
              <a:t>776 </a:t>
            </a:r>
            <a:r>
              <a:rPr lang="de-DE" sz="1200" dirty="0"/>
              <a:t>Bild </a:t>
            </a:r>
            <a:r>
              <a:rPr lang="de-DE" sz="1200" dirty="0" smtClean="0"/>
              <a:t>5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90865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099" y="692696"/>
            <a:ext cx="6404828" cy="45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hteck 2"/>
          <p:cNvSpPr/>
          <p:nvPr/>
        </p:nvSpPr>
        <p:spPr>
          <a:xfrm>
            <a:off x="294981" y="5230583"/>
            <a:ext cx="8786942" cy="553998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r>
              <a:rPr lang="de-DE" b="1" dirty="0"/>
              <a:t>Geschwindigkeit</a:t>
            </a:r>
            <a:r>
              <a:rPr lang="de-DE" dirty="0"/>
              <a:t> </a:t>
            </a:r>
            <a:r>
              <a:rPr lang="de-DE" b="1" dirty="0" err="1"/>
              <a:t>w</a:t>
            </a:r>
            <a:r>
              <a:rPr lang="de-DE" b="1" baseline="-25000" dirty="0" err="1"/>
              <a:t>D</a:t>
            </a:r>
            <a:r>
              <a:rPr lang="de-DE" dirty="0"/>
              <a:t> </a:t>
            </a:r>
            <a:r>
              <a:rPr lang="de-DE" b="1" dirty="0"/>
              <a:t>des Wassers im Hydraulikschacht</a:t>
            </a:r>
            <a:r>
              <a:rPr lang="de-DE" dirty="0"/>
              <a:t> </a:t>
            </a:r>
            <a:r>
              <a:rPr lang="de-DE" b="1" dirty="0"/>
              <a:t>8</a:t>
            </a:r>
            <a:r>
              <a:rPr lang="de-DE" dirty="0"/>
              <a:t> </a:t>
            </a:r>
            <a:r>
              <a:rPr lang="de-DE" dirty="0" smtClean="0"/>
              <a:t>als </a:t>
            </a:r>
            <a:r>
              <a:rPr lang="de-DE" dirty="0"/>
              <a:t>Funktion der elektrischen Gesamtleistung </a:t>
            </a:r>
            <a:r>
              <a:rPr lang="de-DE" b="1" dirty="0"/>
              <a:t>P</a:t>
            </a:r>
            <a:r>
              <a:rPr lang="de-DE" dirty="0"/>
              <a:t> der Pumpturbinen.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475656" y="107340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latin typeface="Arial"/>
                <a:ea typeface="Calibri"/>
                <a:cs typeface="Times New Roman"/>
              </a:rPr>
              <a:t>Welche Leistung verkraftet der Hydraulikschacht</a:t>
            </a:r>
            <a:endParaRPr lang="de-DE" sz="2000" dirty="0"/>
          </a:p>
        </p:txBody>
      </p:sp>
      <p:sp>
        <p:nvSpPr>
          <p:cNvPr id="7" name="Textfeld 6"/>
          <p:cNvSpPr txBox="1"/>
          <p:nvPr/>
        </p:nvSpPr>
        <p:spPr>
          <a:xfrm>
            <a:off x="5220072" y="6664714"/>
            <a:ext cx="3744416" cy="184666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r>
              <a:rPr lang="de-DE" sz="1200" dirty="0" smtClean="0"/>
              <a:t>Quelle: Luther-SchmidtBöcking : </a:t>
            </a:r>
            <a:r>
              <a:rPr lang="de-DE" sz="1200" dirty="0"/>
              <a:t>DE 10 2013 019 </a:t>
            </a:r>
            <a:r>
              <a:rPr lang="de-DE" sz="1200" dirty="0" smtClean="0"/>
              <a:t>776 </a:t>
            </a:r>
            <a:r>
              <a:rPr lang="de-DE" sz="1200" dirty="0"/>
              <a:t>Bild </a:t>
            </a:r>
            <a:r>
              <a:rPr lang="de-DE" sz="1200" dirty="0" smtClean="0"/>
              <a:t>6</a:t>
            </a:r>
            <a:endParaRPr lang="de-DE" sz="1200" dirty="0"/>
          </a:p>
        </p:txBody>
      </p:sp>
      <p:sp>
        <p:nvSpPr>
          <p:cNvPr id="6" name="Rechteck 5"/>
          <p:cNvSpPr/>
          <p:nvPr/>
        </p:nvSpPr>
        <p:spPr>
          <a:xfrm>
            <a:off x="107504" y="5864076"/>
            <a:ext cx="9036495" cy="738664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r>
              <a:rPr lang="de-DE" sz="1400" dirty="0"/>
              <a:t>Die Angaben gelten für einen Schachtdurchmesser  </a:t>
            </a:r>
            <a:r>
              <a:rPr lang="de-DE" b="1" dirty="0"/>
              <a:t>D</a:t>
            </a:r>
            <a:r>
              <a:rPr lang="de-DE" b="1" baseline="-25000" dirty="0"/>
              <a:t>B</a:t>
            </a:r>
            <a:r>
              <a:rPr lang="de-DE" b="1" dirty="0"/>
              <a:t>= 8 m </a:t>
            </a:r>
            <a:r>
              <a:rPr lang="de-DE" sz="1400" dirty="0"/>
              <a:t>bzw. </a:t>
            </a:r>
            <a:r>
              <a:rPr lang="de-DE" b="1" dirty="0"/>
              <a:t>D</a:t>
            </a:r>
            <a:r>
              <a:rPr lang="de-DE" b="1" baseline="-25000" dirty="0"/>
              <a:t>B</a:t>
            </a:r>
            <a:r>
              <a:rPr lang="de-DE" b="1" dirty="0"/>
              <a:t>= </a:t>
            </a:r>
            <a:r>
              <a:rPr lang="de-DE" b="1" dirty="0" smtClean="0"/>
              <a:t>12 m</a:t>
            </a:r>
            <a:r>
              <a:rPr lang="de-DE" sz="1400" dirty="0"/>
              <a:t>, der jeweils als Index in der Legende vermerkt ist, und beziehen sich auf  eine mittlere Teufe der Tiefspeicher von </a:t>
            </a:r>
            <a:r>
              <a:rPr lang="de-DE" sz="1600" b="1" dirty="0">
                <a:solidFill>
                  <a:srgbClr val="3333FF"/>
                </a:solidFill>
              </a:rPr>
              <a:t>1750 m</a:t>
            </a:r>
            <a:r>
              <a:rPr lang="de-DE" sz="1400" dirty="0"/>
              <a:t> (gestrichelte Linien) bzw. </a:t>
            </a:r>
            <a:r>
              <a:rPr lang="de-DE" sz="1600" b="1" dirty="0">
                <a:solidFill>
                  <a:srgbClr val="3333FF"/>
                </a:solidFill>
              </a:rPr>
              <a:t>2750 m</a:t>
            </a:r>
            <a:r>
              <a:rPr lang="de-DE" sz="1400" dirty="0"/>
              <a:t> (durchgezogenen </a:t>
            </a:r>
            <a:r>
              <a:rPr lang="de-DE" sz="1400" dirty="0" smtClean="0"/>
              <a:t>Linien).</a:t>
            </a:r>
            <a:endParaRPr lang="de-DE" sz="1400" dirty="0"/>
          </a:p>
        </p:txBody>
      </p:sp>
      <p:sp>
        <p:nvSpPr>
          <p:cNvPr id="8" name="Rechteck 7"/>
          <p:cNvSpPr/>
          <p:nvPr/>
        </p:nvSpPr>
        <p:spPr>
          <a:xfrm>
            <a:off x="0" y="3974"/>
            <a:ext cx="476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3.2</a:t>
            </a:r>
          </a:p>
        </p:txBody>
      </p:sp>
    </p:spTree>
    <p:extLst>
      <p:ext uri="{BB962C8B-B14F-4D97-AF65-F5344CB8AC3E}">
        <p14:creationId xmlns:p14="http://schemas.microsoft.com/office/powerpoint/2010/main" val="208052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431540" y="0"/>
            <a:ext cx="8609456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Exzerpt aus Vortrag </a:t>
            </a:r>
            <a:r>
              <a:rPr lang="de-DE" sz="20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AKE2014F</a:t>
            </a:r>
            <a:r>
              <a:rPr lang="de-DE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:   </a:t>
            </a:r>
            <a:br>
              <a:rPr lang="de-DE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900" b="1" u="sng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400" b="1" u="sng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http://www.uni-saarland.de/fak7/fze/</a:t>
            </a:r>
            <a:r>
              <a:rPr lang="de-DE" sz="1400" b="1" u="sng" dirty="0" err="1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AKE_Archiv</a:t>
            </a:r>
            <a:r>
              <a:rPr lang="de-DE" sz="1400" b="1" u="sng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r>
              <a:rPr lang="de-DE" sz="1400" b="1" u="sng" dirty="0" err="1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AKE2014F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2400" dirty="0"/>
          </a:p>
        </p:txBody>
      </p:sp>
      <p:sp>
        <p:nvSpPr>
          <p:cNvPr id="4" name="Rechteck 3"/>
          <p:cNvSpPr/>
          <p:nvPr/>
        </p:nvSpPr>
        <p:spPr>
          <a:xfrm>
            <a:off x="5328084" y="6516277"/>
            <a:ext cx="37129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FF0000"/>
                </a:solidFill>
              </a:rPr>
              <a:t>TS</a:t>
            </a:r>
            <a:r>
              <a:rPr lang="de-DE" sz="1400" dirty="0"/>
              <a:t>.</a:t>
            </a:r>
            <a:r>
              <a:rPr lang="de-DE" sz="1400" dirty="0">
                <a:solidFill>
                  <a:srgbClr val="3333FF"/>
                </a:solidFill>
              </a:rPr>
              <a:t>PSKW</a:t>
            </a:r>
            <a:r>
              <a:rPr lang="de-DE" sz="1400" dirty="0"/>
              <a:t> =</a:t>
            </a:r>
            <a:r>
              <a:rPr lang="de-DE" sz="1400" dirty="0" err="1" smtClean="0">
                <a:solidFill>
                  <a:srgbClr val="FF0000"/>
                </a:solidFill>
              </a:rPr>
              <a:t>TiefSchacht</a:t>
            </a:r>
            <a:r>
              <a:rPr lang="de-DE" sz="1400" dirty="0" err="1" smtClean="0"/>
              <a:t>.</a:t>
            </a:r>
            <a:r>
              <a:rPr lang="de-DE" sz="1400" dirty="0" err="1" smtClean="0">
                <a:solidFill>
                  <a:srgbClr val="3333FF"/>
                </a:solidFill>
              </a:rPr>
              <a:t>PumpSpeicher</a:t>
            </a:r>
            <a:r>
              <a:rPr lang="de-DE" sz="1400" dirty="0" smtClean="0">
                <a:solidFill>
                  <a:srgbClr val="3333FF"/>
                </a:solidFill>
              </a:rPr>
              <a:t>-Kraftwerk</a:t>
            </a:r>
            <a:endParaRPr lang="de-DE" sz="1400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309780" y="944724"/>
            <a:ext cx="8633638" cy="5318006"/>
            <a:chOff x="309780" y="944724"/>
            <a:chExt cx="8633638" cy="5318006"/>
          </a:xfrm>
        </p:grpSpPr>
        <p:sp>
          <p:nvSpPr>
            <p:cNvPr id="2" name="Textfeld 1"/>
            <p:cNvSpPr txBox="1"/>
            <p:nvPr/>
          </p:nvSpPr>
          <p:spPr>
            <a:xfrm>
              <a:off x="319616" y="944724"/>
              <a:ext cx="8505944" cy="5282003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r>
                <a:rPr lang="de-DE" sz="2000" dirty="0" smtClean="0">
                  <a:latin typeface="Arial" pitchFamily="34" charset="0"/>
                  <a:cs typeface="Arial" pitchFamily="34" charset="0"/>
                </a:rPr>
                <a:t>0. Das </a:t>
              </a:r>
              <a:r>
                <a:rPr lang="de-DE" sz="2000" b="1" dirty="0" smtClean="0">
                  <a:latin typeface="Arial" pitchFamily="34" charset="0"/>
                  <a:cs typeface="Arial" pitchFamily="34" charset="0"/>
                </a:rPr>
                <a:t>Speicherproblem von Sonne und Wind</a:t>
              </a:r>
            </a:p>
            <a:p>
              <a:r>
                <a:rPr lang="de-DE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b="1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de-DE" sz="1600" dirty="0" smtClean="0">
                  <a:latin typeface="Arial" pitchFamily="34" charset="0"/>
                  <a:cs typeface="Arial" pitchFamily="34" charset="0"/>
                </a:rPr>
                <a:t>0.1  Aktuelles RE-Strom Dargebot</a:t>
              </a:r>
            </a:p>
            <a:p>
              <a:r>
                <a:rPr lang="de-DE" sz="16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1600" dirty="0" smtClean="0">
                  <a:latin typeface="Arial" pitchFamily="34" charset="0"/>
                  <a:cs typeface="Arial" pitchFamily="34" charset="0"/>
                </a:rPr>
                <a:t>     </a:t>
              </a:r>
              <a:r>
                <a:rPr lang="de-DE" sz="1600" dirty="0" smtClean="0">
                  <a:latin typeface="Arial" pitchFamily="34" charset="0"/>
                  <a:cs typeface="Arial" pitchFamily="34" charset="0"/>
                  <a:hlinkClick r:id="rId3" action="ppaction://hlinksldjump"/>
                </a:rPr>
                <a:t>0.2</a:t>
              </a:r>
              <a:r>
                <a:rPr lang="de-DE" sz="1600" dirty="0" smtClean="0">
                  <a:latin typeface="Arial" pitchFamily="34" charset="0"/>
                  <a:cs typeface="Arial" pitchFamily="34" charset="0"/>
                </a:rPr>
                <a:t>  Fortschreibung: 100% RE -Zukunft</a:t>
              </a:r>
            </a:p>
            <a:p>
              <a:r>
                <a:rPr lang="de-DE" sz="600" dirty="0" smtClean="0">
                  <a:latin typeface="Arial" pitchFamily="34" charset="0"/>
                  <a:cs typeface="Arial" pitchFamily="34" charset="0"/>
                </a:rPr>
                <a:t> </a:t>
              </a:r>
              <a:endParaRPr lang="de-DE" sz="2000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de-DE" sz="2000" dirty="0" smtClean="0">
                  <a:latin typeface="Arial" pitchFamily="34" charset="0"/>
                  <a:cs typeface="Arial" pitchFamily="34" charset="0"/>
                  <a:hlinkClick r:id="rId4" action="ppaction://hlinksldjump"/>
                </a:rPr>
                <a:t>1.</a:t>
              </a:r>
              <a:r>
                <a:rPr lang="de-DE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2000" b="1" dirty="0" err="1" smtClean="0">
                  <a:latin typeface="Arial" pitchFamily="34" charset="0"/>
                  <a:cs typeface="Arial" pitchFamily="34" charset="0"/>
                </a:rPr>
                <a:t>LösungsSzenario</a:t>
              </a:r>
              <a:r>
                <a:rPr lang="de-DE" sz="2000" dirty="0" smtClean="0">
                  <a:latin typeface="Arial" pitchFamily="34" charset="0"/>
                  <a:cs typeface="Arial" pitchFamily="34" charset="0"/>
                </a:rPr>
                <a:t>: </a:t>
              </a:r>
              <a:r>
                <a:rPr lang="de-DE" sz="2000" dirty="0" smtClean="0">
                  <a:solidFill>
                    <a:srgbClr val="3333FF"/>
                  </a:solidFill>
                  <a:latin typeface="Arial" pitchFamily="34" charset="0"/>
                  <a:cs typeface="Arial" pitchFamily="34" charset="0"/>
                </a:rPr>
                <a:t>PSKW</a:t>
              </a:r>
              <a:r>
                <a:rPr lang="de-DE" sz="2000" dirty="0" smtClean="0">
                  <a:latin typeface="Arial" pitchFamily="34" charset="0"/>
                  <a:cs typeface="Arial" pitchFamily="34" charset="0"/>
                </a:rPr>
                <a:t>- und </a:t>
              </a:r>
              <a:r>
                <a:rPr lang="de-DE" sz="2000" dirty="0" err="1" smtClean="0">
                  <a:latin typeface="Arial" pitchFamily="34" charset="0"/>
                  <a:cs typeface="Arial" pitchFamily="34" charset="0"/>
                </a:rPr>
                <a:t>P2G</a:t>
              </a:r>
              <a:r>
                <a:rPr lang="de-DE" sz="2000" dirty="0" smtClean="0">
                  <a:latin typeface="Arial" pitchFamily="34" charset="0"/>
                  <a:cs typeface="Arial" pitchFamily="34" charset="0"/>
                </a:rPr>
                <a:t>- artige Speicher</a:t>
              </a:r>
              <a:endParaRPr lang="de-DE" sz="2000" dirty="0">
                <a:latin typeface="Arial" pitchFamily="34" charset="0"/>
                <a:cs typeface="Arial" pitchFamily="34" charset="0"/>
              </a:endParaRPr>
            </a:p>
            <a:p>
              <a:r>
                <a:rPr lang="de-DE" sz="2000" dirty="0" smtClean="0">
                  <a:latin typeface="Arial" pitchFamily="34" charset="0"/>
                  <a:cs typeface="Arial" pitchFamily="34" charset="0"/>
                </a:rPr>
                <a:t>     </a:t>
              </a:r>
              <a:r>
                <a:rPr lang="de-DE" sz="1600" dirty="0" smtClean="0">
                  <a:latin typeface="Arial" pitchFamily="34" charset="0"/>
                  <a:cs typeface="Arial" pitchFamily="34" charset="0"/>
                  <a:hlinkClick r:id="rId5" action="ppaction://hlinksldjump"/>
                </a:rPr>
                <a:t>1.1</a:t>
              </a:r>
              <a:r>
                <a:rPr lang="de-DE" sz="1600" dirty="0" smtClean="0">
                  <a:latin typeface="Arial" pitchFamily="34" charset="0"/>
                  <a:cs typeface="Arial" pitchFamily="34" charset="0"/>
                </a:rPr>
                <a:t>  Das Szenario </a:t>
              </a:r>
              <a:br>
                <a:rPr lang="de-DE" sz="1600" dirty="0" smtClean="0">
                  <a:latin typeface="Arial" pitchFamily="34" charset="0"/>
                  <a:cs typeface="Arial" pitchFamily="34" charset="0"/>
                </a:rPr>
              </a:br>
              <a:r>
                <a:rPr lang="de-DE" sz="1600" dirty="0" smtClean="0">
                  <a:latin typeface="Arial" pitchFamily="34" charset="0"/>
                  <a:cs typeface="Arial" pitchFamily="34" charset="0"/>
                </a:rPr>
                <a:t>      </a:t>
              </a:r>
              <a:r>
                <a:rPr lang="de-DE" sz="1600" dirty="0" smtClean="0">
                  <a:latin typeface="Arial" pitchFamily="34" charset="0"/>
                  <a:cs typeface="Arial" pitchFamily="34" charset="0"/>
                  <a:hlinkClick r:id="" action="ppaction://noaction"/>
                </a:rPr>
                <a:t>1.2</a:t>
              </a:r>
              <a:r>
                <a:rPr lang="de-DE" sz="1600" dirty="0" smtClean="0">
                  <a:latin typeface="Arial" pitchFamily="34" charset="0"/>
                  <a:cs typeface="Arial" pitchFamily="34" charset="0"/>
                </a:rPr>
                <a:t>  Die Optimierungsaufgabe; Ziel + Einstellparameter</a:t>
              </a:r>
              <a:br>
                <a:rPr lang="de-DE" sz="1600" dirty="0" smtClean="0">
                  <a:latin typeface="Arial" pitchFamily="34" charset="0"/>
                  <a:cs typeface="Arial" pitchFamily="34" charset="0"/>
                </a:rPr>
              </a:br>
              <a:r>
                <a:rPr lang="de-DE" sz="1600" dirty="0" smtClean="0">
                  <a:latin typeface="Arial" pitchFamily="34" charset="0"/>
                  <a:cs typeface="Arial" pitchFamily="34" charset="0"/>
                </a:rPr>
                <a:t>      </a:t>
              </a:r>
              <a:r>
                <a:rPr lang="de-DE" sz="1600" dirty="0" smtClean="0">
                  <a:latin typeface="Arial" pitchFamily="34" charset="0"/>
                  <a:cs typeface="Arial" pitchFamily="34" charset="0"/>
                  <a:hlinkClick r:id="" action="ppaction://noaction"/>
                </a:rPr>
                <a:t>1.3</a:t>
              </a:r>
              <a:r>
                <a:rPr lang="de-DE" sz="1600" dirty="0" smtClean="0">
                  <a:latin typeface="Arial" pitchFamily="34" charset="0"/>
                  <a:cs typeface="Arial" pitchFamily="34" charset="0"/>
                </a:rPr>
                <a:t>  Erste Ergebnisse</a:t>
              </a:r>
              <a:r>
                <a:rPr lang="de-DE" sz="16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: Kapazität und Umschlag der PSKW-Speicher</a:t>
              </a:r>
            </a:p>
            <a:p>
              <a:r>
                <a:rPr lang="de-DE" sz="1000" dirty="0" smtClean="0">
                  <a:latin typeface="Arial" pitchFamily="34" charset="0"/>
                  <a:cs typeface="Arial" pitchFamily="34" charset="0"/>
                </a:rPr>
                <a:t> </a:t>
              </a:r>
              <a:endParaRPr lang="de-DE" sz="2000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de-DE" sz="700" dirty="0">
                  <a:latin typeface="Arial" pitchFamily="34" charset="0"/>
                  <a:cs typeface="Arial" pitchFamily="34" charset="0"/>
                  <a:hlinkClick r:id="" action="ppaction://noaction"/>
                </a:rPr>
                <a:t> </a:t>
              </a:r>
              <a:r>
                <a:rPr lang="de-DE" sz="2000" dirty="0" smtClean="0">
                  <a:latin typeface="Arial" pitchFamily="34" charset="0"/>
                  <a:cs typeface="Arial" pitchFamily="34" charset="0"/>
                  <a:hlinkClick r:id="" action="ppaction://noaction"/>
                </a:rPr>
                <a:t>2.</a:t>
              </a:r>
              <a:r>
                <a:rPr lang="de-DE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2000" dirty="0" smtClean="0">
                  <a:solidFill>
                    <a:srgbClr val="3333FF"/>
                  </a:solidFill>
                  <a:latin typeface="Arial" pitchFamily="34" charset="0"/>
                  <a:cs typeface="Arial" pitchFamily="34" charset="0"/>
                </a:rPr>
                <a:t>PSKW</a:t>
              </a:r>
              <a:r>
                <a:rPr lang="de-DE" sz="2000" dirty="0" smtClean="0">
                  <a:latin typeface="Arial" pitchFamily="34" charset="0"/>
                  <a:cs typeface="Arial" pitchFamily="34" charset="0"/>
                </a:rPr>
                <a:t>-artige Speicher </a:t>
              </a:r>
              <a:endParaRPr lang="de-DE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de-DE" sz="1600" dirty="0" smtClean="0">
                  <a:latin typeface="Arial" pitchFamily="34" charset="0"/>
                  <a:cs typeface="Arial" pitchFamily="34" charset="0"/>
                </a:rPr>
                <a:t>      2.1  Ausgangspunkt: Das </a:t>
              </a:r>
              <a:r>
                <a:rPr lang="de-DE" sz="1600" b="1" dirty="0" smtClean="0">
                  <a:solidFill>
                    <a:srgbClr val="3333FF"/>
                  </a:solidFill>
                  <a:latin typeface="Arial" pitchFamily="34" charset="0"/>
                  <a:cs typeface="Arial" pitchFamily="34" charset="0"/>
                </a:rPr>
                <a:t>Meeresdruck- PSKW (STENSEA)</a:t>
              </a:r>
              <a:r>
                <a:rPr lang="de-DE" sz="1600" dirty="0" smtClean="0">
                  <a:latin typeface="Arial" pitchFamily="34" charset="0"/>
                  <a:cs typeface="Arial" pitchFamily="34" charset="0"/>
                </a:rPr>
                <a:t/>
              </a:r>
              <a:br>
                <a:rPr lang="de-DE" sz="1600" dirty="0" smtClean="0">
                  <a:latin typeface="Arial" pitchFamily="34" charset="0"/>
                  <a:cs typeface="Arial" pitchFamily="34" charset="0"/>
                </a:rPr>
              </a:br>
              <a:r>
                <a:rPr lang="de-DE" sz="1600" dirty="0" smtClean="0">
                  <a:latin typeface="Arial" pitchFamily="34" charset="0"/>
                  <a:cs typeface="Arial" pitchFamily="34" charset="0"/>
                </a:rPr>
                <a:t>      2.2  Stand der Technik: UHPS und PSKW im alten B</a:t>
              </a:r>
              <a:r>
                <a:rPr lang="de-DE" sz="1600" b="1" dirty="0" smtClean="0">
                  <a:latin typeface="Arial" pitchFamily="34" charset="0"/>
                  <a:cs typeface="Arial" pitchFamily="34" charset="0"/>
                </a:rPr>
                <a:t>ergwerk</a:t>
              </a:r>
              <a:endParaRPr lang="de-DE" b="1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de-DE" sz="800" dirty="0" smtClean="0">
                  <a:latin typeface="Arial" pitchFamily="34" charset="0"/>
                  <a:cs typeface="Arial" pitchFamily="34" charset="0"/>
                </a:rPr>
                <a:t>  </a:t>
              </a:r>
              <a:endParaRPr lang="de-DE" sz="6600" dirty="0">
                <a:latin typeface="Arial" pitchFamily="34" charset="0"/>
                <a:cs typeface="Arial" pitchFamily="34" charset="0"/>
              </a:endParaRPr>
            </a:p>
            <a:p>
              <a:r>
                <a:rPr lang="de-DE" sz="2400" dirty="0" smtClean="0">
                  <a:latin typeface="Arial" pitchFamily="34" charset="0"/>
                  <a:cs typeface="Arial" pitchFamily="34" charset="0"/>
                  <a:hlinkClick r:id="" action="ppaction://noaction"/>
                </a:rPr>
                <a:t>3</a:t>
              </a:r>
              <a:r>
                <a:rPr lang="de-DE" sz="2400" dirty="0" smtClean="0">
                  <a:latin typeface="Arial" pitchFamily="34" charset="0"/>
                  <a:cs typeface="Arial" pitchFamily="34" charset="0"/>
                </a:rPr>
                <a:t>. Das </a:t>
              </a:r>
              <a:r>
                <a:rPr lang="de-DE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TiefSchacht- </a:t>
              </a:r>
              <a:r>
                <a:rPr lang="de-DE" sz="2400" b="1" dirty="0" smtClean="0">
                  <a:latin typeface="Arial" pitchFamily="34" charset="0"/>
                  <a:cs typeface="Arial" pitchFamily="34" charset="0"/>
                </a:rPr>
                <a:t>PumpSpeicherkraftwerk (</a:t>
              </a:r>
              <a:r>
                <a:rPr lang="de-DE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TS.</a:t>
              </a:r>
              <a:r>
                <a:rPr lang="de-DE" sz="2400" dirty="0" smtClean="0">
                  <a:latin typeface="Arial" pitchFamily="34" charset="0"/>
                  <a:cs typeface="Arial" pitchFamily="34" charset="0"/>
                </a:rPr>
                <a:t>PSKW</a:t>
              </a:r>
              <a:r>
                <a:rPr lang="de-DE" sz="2400" b="1" dirty="0" smtClean="0">
                  <a:latin typeface="Arial" pitchFamily="34" charset="0"/>
                  <a:cs typeface="Arial" pitchFamily="34" charset="0"/>
                </a:rPr>
                <a:t>)</a:t>
              </a:r>
            </a:p>
            <a:p>
              <a:r>
                <a:rPr lang="de-DE" sz="1600" dirty="0" smtClean="0">
                  <a:latin typeface="Arial" pitchFamily="34" charset="0"/>
                  <a:cs typeface="Arial" pitchFamily="34" charset="0"/>
                </a:rPr>
                <a:t>      </a:t>
              </a:r>
              <a:r>
                <a:rPr lang="de-DE" sz="1600" dirty="0" smtClean="0">
                  <a:latin typeface="Arial" pitchFamily="34" charset="0"/>
                  <a:cs typeface="Arial" pitchFamily="34" charset="0"/>
                  <a:hlinkClick r:id="" action="ppaction://noaction"/>
                </a:rPr>
                <a:t>3.1</a:t>
              </a:r>
              <a:r>
                <a:rPr lang="de-DE" sz="16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Die einfache Idee </a:t>
              </a:r>
              <a:r>
                <a:rPr lang="de-DE" sz="1600" dirty="0" smtClean="0">
                  <a:latin typeface="Arial" pitchFamily="34" charset="0"/>
                  <a:cs typeface="Arial" pitchFamily="34" charset="0"/>
                </a:rPr>
                <a:t>des</a:t>
              </a:r>
              <a:r>
                <a:rPr lang="de-DE" sz="16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16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TS</a:t>
              </a:r>
              <a:r>
                <a:rPr lang="de-DE" sz="16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.PSKW</a:t>
              </a:r>
              <a:endParaRPr lang="de-DE" sz="1600" b="1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de-DE" sz="1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16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    </a:t>
              </a:r>
              <a:r>
                <a:rPr lang="de-DE" sz="16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  <a:hlinkClick r:id="" action="ppaction://noaction"/>
                </a:rPr>
                <a:t>3.2</a:t>
              </a:r>
              <a:r>
                <a:rPr lang="de-DE" sz="16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  Einige Eigenschaften</a:t>
              </a:r>
            </a:p>
            <a:p>
              <a:r>
                <a:rPr lang="de-DE" sz="1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16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    </a:t>
              </a:r>
              <a:r>
                <a:rPr lang="de-DE" sz="16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  <a:hlinkClick r:id="" action="ppaction://noaction"/>
                </a:rPr>
                <a:t>3.3</a:t>
              </a:r>
              <a:r>
                <a:rPr lang="de-DE" sz="16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  </a:t>
              </a:r>
              <a:r>
                <a:rPr lang="de-DE" sz="16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Kosten </a:t>
              </a:r>
              <a:r>
                <a:rPr lang="de-DE" sz="16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–Nutzen</a:t>
              </a:r>
            </a:p>
            <a:p>
              <a:r>
                <a:rPr lang="de-DE" sz="7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  <a:hlinkClick r:id="" action="ppaction://noaction"/>
                </a:rPr>
                <a:t> </a:t>
              </a:r>
              <a:endParaRPr lang="de-DE" sz="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" action="ppaction://noaction"/>
              </a:endParaRPr>
            </a:p>
            <a:p>
              <a:r>
                <a:rPr lang="de-DE" sz="2000" dirty="0" smtClean="0">
                  <a:solidFill>
                    <a:srgbClr val="3333FF"/>
                  </a:solidFill>
                  <a:latin typeface="Arial" pitchFamily="34" charset="0"/>
                  <a:cs typeface="Arial" pitchFamily="34" charset="0"/>
                </a:rPr>
                <a:t>Anhang</a:t>
              </a:r>
            </a:p>
            <a:p>
              <a:r>
                <a:rPr lang="de-DE" sz="1400" dirty="0" smtClean="0">
                  <a:latin typeface="Arial" pitchFamily="34" charset="0"/>
                  <a:cs typeface="Arial" pitchFamily="34" charset="0"/>
                </a:rPr>
                <a:t>  4.0 RE  Dargebot und Ausbau mit Speicherszenario  4.1 D</a:t>
              </a:r>
              <a:r>
                <a:rPr lang="de-DE" sz="1400" b="1" dirty="0" smtClean="0">
                  <a:latin typeface="Arial" pitchFamily="34" charset="0"/>
                  <a:cs typeface="Arial" pitchFamily="34" charset="0"/>
                </a:rPr>
                <a:t>er  Speicherschacht</a:t>
              </a:r>
              <a:r>
                <a:rPr lang="de-DE" sz="1400" dirty="0" smtClean="0">
                  <a:latin typeface="Arial" pitchFamily="34" charset="0"/>
                  <a:cs typeface="Arial" pitchFamily="34" charset="0"/>
                </a:rPr>
                <a:t> ,      4.2 Standorte  </a:t>
              </a:r>
              <a:br>
                <a:rPr lang="de-DE" sz="1400" dirty="0" smtClean="0">
                  <a:latin typeface="Arial" pitchFamily="34" charset="0"/>
                  <a:cs typeface="Arial" pitchFamily="34" charset="0"/>
                </a:rPr>
              </a:br>
              <a:r>
                <a:rPr lang="de-DE" sz="1400" dirty="0" smtClean="0">
                  <a:latin typeface="Arial" pitchFamily="34" charset="0"/>
                  <a:cs typeface="Arial" pitchFamily="34" charset="0"/>
                </a:rPr>
                <a:t>  4.3 Elektrizitätswirtschaft                                             4.4 Speicher und </a:t>
              </a:r>
              <a:r>
                <a:rPr lang="de-DE" sz="1400" b="1" dirty="0" err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Desertec</a:t>
              </a:r>
              <a:r>
                <a:rPr lang="de-DE" sz="1400" dirty="0" smtClean="0">
                  <a:latin typeface="Arial" pitchFamily="34" charset="0"/>
                  <a:cs typeface="Arial" pitchFamily="34" charset="0"/>
                </a:rPr>
                <a:t> </a:t>
              </a:r>
              <a:br>
                <a:rPr lang="de-DE" sz="1400" dirty="0" smtClean="0">
                  <a:latin typeface="Arial" pitchFamily="34" charset="0"/>
                  <a:cs typeface="Arial" pitchFamily="34" charset="0"/>
                </a:rPr>
              </a:br>
              <a:r>
                <a:rPr lang="de-DE" sz="1400" dirty="0" smtClean="0">
                  <a:latin typeface="Arial" pitchFamily="34" charset="0"/>
                  <a:cs typeface="Arial" pitchFamily="34" charset="0"/>
                </a:rPr>
                <a:t>  </a:t>
              </a:r>
              <a:r>
                <a:rPr lang="de-DE" sz="1400" b="1" dirty="0" smtClean="0">
                  <a:latin typeface="Arial" pitchFamily="34" charset="0"/>
                  <a:cs typeface="Arial" pitchFamily="34" charset="0"/>
                </a:rPr>
                <a:t>4.5 Äquivalentjahre </a:t>
              </a:r>
              <a:endParaRPr lang="de-DE" sz="24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Abgerundetes Rechteck 4"/>
            <p:cNvSpPr/>
            <p:nvPr/>
          </p:nvSpPr>
          <p:spPr>
            <a:xfrm>
              <a:off x="440903" y="2744924"/>
              <a:ext cx="8502515" cy="288032"/>
            </a:xfrm>
            <a:prstGeom prst="roundRect">
              <a:avLst/>
            </a:prstGeom>
            <a:solidFill>
              <a:srgbClr val="FFFF00">
                <a:alpha val="4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Abgerundetes Rechteck 5"/>
            <p:cNvSpPr/>
            <p:nvPr/>
          </p:nvSpPr>
          <p:spPr>
            <a:xfrm>
              <a:off x="382942" y="4005064"/>
              <a:ext cx="8560476" cy="1260140"/>
            </a:xfrm>
            <a:prstGeom prst="roundRect">
              <a:avLst/>
            </a:prstGeom>
            <a:solidFill>
              <a:srgbClr val="FFFF00">
                <a:alpha val="4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Abgerundetes Rechteck 7"/>
            <p:cNvSpPr/>
            <p:nvPr/>
          </p:nvSpPr>
          <p:spPr>
            <a:xfrm>
              <a:off x="309780" y="5949279"/>
              <a:ext cx="8502515" cy="313451"/>
            </a:xfrm>
            <a:prstGeom prst="roundRect">
              <a:avLst/>
            </a:prstGeom>
            <a:solidFill>
              <a:srgbClr val="FFFF00">
                <a:alpha val="4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6102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3" y="1648169"/>
            <a:ext cx="5614987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66875"/>
            <a:ext cx="2901950" cy="35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4568187" y="6659488"/>
            <a:ext cx="4558134" cy="138499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Speicher: 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Bergei-TS.PSKW_GrobKalkulation.xlsm!D1_TS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; Kap. 3.1; 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Bild3.1.2_Kosten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677977" y="296652"/>
            <a:ext cx="3780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Aufteilung der Kosten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Gerade Verbindung mit Pfeil 10"/>
          <p:cNvCxnSpPr/>
          <p:nvPr/>
        </p:nvCxnSpPr>
        <p:spPr>
          <a:xfrm flipH="1">
            <a:off x="37133" y="6345324"/>
            <a:ext cx="6840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>
            <a:off x="8100392" y="6345324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04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647564" y="2348880"/>
            <a:ext cx="8064896" cy="144655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de-DE" sz="2000" b="1" dirty="0" smtClean="0"/>
              <a:t>Vergleich mit </a:t>
            </a:r>
            <a:r>
              <a:rPr lang="de-DE" sz="2000" b="1" dirty="0" err="1" smtClean="0"/>
              <a:t>STENSEA</a:t>
            </a:r>
            <a:r>
              <a:rPr lang="de-DE" sz="2000" b="1" dirty="0" smtClean="0"/>
              <a:t> </a:t>
            </a:r>
            <a:r>
              <a:rPr lang="de-DE" sz="1600" b="1" dirty="0" smtClean="0"/>
              <a:t>(ca. 700 m Meerestiefe)</a:t>
            </a:r>
            <a:endParaRPr lang="de-DE" sz="1200" dirty="0" smtClean="0"/>
          </a:p>
          <a:p>
            <a:r>
              <a:rPr lang="de-DE" sz="1200" dirty="0" smtClean="0"/>
              <a:t>            </a:t>
            </a:r>
            <a:r>
              <a:rPr lang="de-DE" sz="2000" b="1" dirty="0" smtClean="0"/>
              <a:t>1238  </a:t>
            </a:r>
            <a:r>
              <a:rPr lang="de-DE" dirty="0"/>
              <a:t>€/kW spezifische </a:t>
            </a:r>
            <a:r>
              <a:rPr lang="de-DE" b="1" dirty="0" err="1"/>
              <a:t>GesamtKosten</a:t>
            </a:r>
            <a:r>
              <a:rPr lang="de-DE" b="1" dirty="0"/>
              <a:t> pro </a:t>
            </a:r>
            <a:r>
              <a:rPr lang="de-DE" b="1" dirty="0" smtClean="0"/>
              <a:t>installierte kW </a:t>
            </a:r>
            <a:endParaRPr lang="de-DE" b="1" dirty="0"/>
          </a:p>
          <a:p>
            <a:r>
              <a:rPr lang="de-DE" sz="800" dirty="0" smtClean="0"/>
              <a:t>  </a:t>
            </a:r>
          </a:p>
          <a:p>
            <a:pPr marL="628650" indent="-88900"/>
            <a:r>
              <a:rPr lang="de-DE" sz="2000" b="1" dirty="0" smtClean="0">
                <a:solidFill>
                  <a:srgbClr val="3333FF"/>
                </a:solidFill>
              </a:rPr>
              <a:t>178</a:t>
            </a:r>
            <a:r>
              <a:rPr lang="de-DE" sz="2000" dirty="0" smtClean="0">
                <a:solidFill>
                  <a:srgbClr val="3333FF"/>
                </a:solidFill>
              </a:rPr>
              <a:t>  </a:t>
            </a:r>
            <a:r>
              <a:rPr lang="de-DE" sz="2000" dirty="0">
                <a:solidFill>
                  <a:srgbClr val="3333FF"/>
                </a:solidFill>
              </a:rPr>
              <a:t>€/kWh  </a:t>
            </a:r>
            <a:r>
              <a:rPr lang="de-DE" sz="1600" dirty="0" smtClean="0"/>
              <a:t>spezifische</a:t>
            </a:r>
            <a:r>
              <a:rPr lang="de-DE" sz="1400" dirty="0" smtClean="0"/>
              <a:t>  </a:t>
            </a:r>
            <a:r>
              <a:rPr lang="de-DE" sz="1600" b="1" dirty="0" err="1" smtClean="0"/>
              <a:t>PartialKosten</a:t>
            </a:r>
            <a:r>
              <a:rPr lang="de-DE" sz="1600" dirty="0" smtClean="0"/>
              <a:t>  für  </a:t>
            </a:r>
            <a:r>
              <a:rPr lang="de-DE" sz="1600" dirty="0"/>
              <a:t>„in situ“ </a:t>
            </a:r>
            <a:r>
              <a:rPr lang="de-DE" sz="1600" b="1" dirty="0" err="1">
                <a:solidFill>
                  <a:srgbClr val="3333FF"/>
                </a:solidFill>
              </a:rPr>
              <a:t>Speicherkapazitzät</a:t>
            </a:r>
            <a:r>
              <a:rPr lang="de-DE" sz="1600" b="1" dirty="0" smtClean="0">
                <a:solidFill>
                  <a:srgbClr val="3333FF"/>
                </a:solidFill>
              </a:rPr>
              <a:t>“</a:t>
            </a:r>
          </a:p>
          <a:p>
            <a:pPr marL="628650" indent="-88900"/>
            <a:r>
              <a:rPr lang="de-DE" sz="2000" b="1" dirty="0" smtClean="0">
                <a:solidFill>
                  <a:srgbClr val="C00000"/>
                </a:solidFill>
              </a:rPr>
              <a:t>525</a:t>
            </a:r>
            <a:r>
              <a:rPr lang="de-DE" sz="2000" dirty="0" smtClean="0">
                <a:solidFill>
                  <a:srgbClr val="C00000"/>
                </a:solidFill>
              </a:rPr>
              <a:t>  </a:t>
            </a:r>
            <a:r>
              <a:rPr lang="de-DE" sz="2000" dirty="0">
                <a:solidFill>
                  <a:srgbClr val="C00000"/>
                </a:solidFill>
              </a:rPr>
              <a:t>€/</a:t>
            </a:r>
            <a:r>
              <a:rPr lang="de-DE" sz="2000" dirty="0" smtClean="0">
                <a:solidFill>
                  <a:srgbClr val="C00000"/>
                </a:solidFill>
              </a:rPr>
              <a:t>kW    </a:t>
            </a:r>
            <a:r>
              <a:rPr lang="de-DE" sz="1600" dirty="0" smtClean="0"/>
              <a:t>spezifische</a:t>
            </a:r>
            <a:r>
              <a:rPr lang="de-DE" sz="2000" dirty="0" smtClean="0">
                <a:solidFill>
                  <a:srgbClr val="3333FF"/>
                </a:solidFill>
              </a:rPr>
              <a:t> </a:t>
            </a:r>
            <a:r>
              <a:rPr lang="de-DE" sz="1600" b="1" dirty="0" err="1" smtClean="0"/>
              <a:t>PartialKosten</a:t>
            </a:r>
            <a:r>
              <a:rPr lang="de-DE" sz="1600" dirty="0" smtClean="0"/>
              <a:t>  für </a:t>
            </a:r>
            <a:r>
              <a:rPr lang="de-DE" sz="1600" dirty="0" smtClean="0">
                <a:solidFill>
                  <a:srgbClr val="C00000"/>
                </a:solidFill>
              </a:rPr>
              <a:t>Pumpturbine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586052" y="728700"/>
            <a:ext cx="8064896" cy="1569660"/>
          </a:xfrm>
          <a:prstGeom prst="rect">
            <a:avLst/>
          </a:prstGeom>
          <a:solidFill>
            <a:srgbClr val="FFE07D"/>
          </a:solidFill>
        </p:spPr>
        <p:txBody>
          <a:bodyPr wrap="square">
            <a:spAutoFit/>
          </a:bodyPr>
          <a:lstStyle/>
          <a:p>
            <a:r>
              <a:rPr lang="de-DE" sz="2400" b="1" dirty="0" smtClean="0"/>
              <a:t>Fortschrittlicher Bergspeicher (Teufe 3000 m)</a:t>
            </a:r>
            <a:endParaRPr lang="de-DE" sz="1400" dirty="0" smtClean="0"/>
          </a:p>
          <a:p>
            <a:pPr marL="628650" indent="-88900"/>
            <a:r>
              <a:rPr lang="de-DE" sz="2400" b="1" dirty="0" smtClean="0"/>
              <a:t>978  </a:t>
            </a:r>
            <a:r>
              <a:rPr lang="de-DE" sz="2000" dirty="0" smtClean="0"/>
              <a:t>€</a:t>
            </a:r>
            <a:r>
              <a:rPr lang="de-DE" sz="2000" dirty="0"/>
              <a:t>/</a:t>
            </a:r>
            <a:r>
              <a:rPr lang="de-DE" sz="2000" dirty="0" smtClean="0"/>
              <a:t>kW spezifische </a:t>
            </a:r>
            <a:r>
              <a:rPr lang="de-DE" sz="2000" b="1" dirty="0" err="1" smtClean="0"/>
              <a:t>GesamtKosten</a:t>
            </a:r>
            <a:r>
              <a:rPr lang="de-DE" sz="2000" b="1" dirty="0" smtClean="0"/>
              <a:t> pro installierte kW </a:t>
            </a:r>
          </a:p>
          <a:p>
            <a:pPr marL="628650" indent="-88900"/>
            <a:r>
              <a:rPr lang="de-DE" sz="2400" b="1" dirty="0" smtClean="0">
                <a:solidFill>
                  <a:srgbClr val="3333FF"/>
                </a:solidFill>
              </a:rPr>
              <a:t>  89</a:t>
            </a:r>
            <a:r>
              <a:rPr lang="de-DE" sz="2400" dirty="0" smtClean="0">
                <a:solidFill>
                  <a:srgbClr val="3333FF"/>
                </a:solidFill>
              </a:rPr>
              <a:t>  </a:t>
            </a:r>
            <a:r>
              <a:rPr lang="de-DE" sz="2000" dirty="0">
                <a:solidFill>
                  <a:srgbClr val="3333FF"/>
                </a:solidFill>
              </a:rPr>
              <a:t>€/kWh  </a:t>
            </a:r>
            <a:r>
              <a:rPr lang="de-DE" dirty="0" smtClean="0"/>
              <a:t>spezifische</a:t>
            </a:r>
            <a:r>
              <a:rPr lang="de-DE" sz="1600" dirty="0" smtClean="0"/>
              <a:t>  </a:t>
            </a:r>
            <a:r>
              <a:rPr lang="de-DE" b="1" dirty="0" err="1" smtClean="0"/>
              <a:t>PartialKosten</a:t>
            </a:r>
            <a:r>
              <a:rPr lang="de-DE" dirty="0" smtClean="0"/>
              <a:t>  für  </a:t>
            </a:r>
            <a:r>
              <a:rPr lang="de-DE" b="1" dirty="0" err="1" smtClean="0">
                <a:solidFill>
                  <a:srgbClr val="3333FF"/>
                </a:solidFill>
              </a:rPr>
              <a:t>Speicherkapazitzät</a:t>
            </a:r>
            <a:r>
              <a:rPr lang="de-DE" b="1" dirty="0" smtClean="0">
                <a:solidFill>
                  <a:srgbClr val="3333FF"/>
                </a:solidFill>
              </a:rPr>
              <a:t>“  !!!!!!!</a:t>
            </a:r>
          </a:p>
          <a:p>
            <a:pPr marL="628650" indent="-88900"/>
            <a:r>
              <a:rPr lang="de-DE" sz="2400" b="1" dirty="0" smtClean="0">
                <a:solidFill>
                  <a:srgbClr val="C00000"/>
                </a:solidFill>
              </a:rPr>
              <a:t>622</a:t>
            </a:r>
            <a:r>
              <a:rPr lang="de-DE" sz="2400" dirty="0" smtClean="0">
                <a:solidFill>
                  <a:srgbClr val="C00000"/>
                </a:solidFill>
              </a:rPr>
              <a:t>  </a:t>
            </a:r>
            <a:r>
              <a:rPr lang="de-DE" sz="2000" dirty="0">
                <a:solidFill>
                  <a:srgbClr val="C00000"/>
                </a:solidFill>
              </a:rPr>
              <a:t>€/</a:t>
            </a:r>
            <a:r>
              <a:rPr lang="de-DE" sz="2000" dirty="0" smtClean="0">
                <a:solidFill>
                  <a:srgbClr val="C00000"/>
                </a:solidFill>
              </a:rPr>
              <a:t>kW    </a:t>
            </a:r>
            <a:r>
              <a:rPr lang="de-DE" dirty="0" smtClean="0"/>
              <a:t>spezifische </a:t>
            </a:r>
            <a:r>
              <a:rPr lang="de-DE" sz="2400" dirty="0" smtClean="0">
                <a:solidFill>
                  <a:srgbClr val="3333FF"/>
                </a:solidFill>
              </a:rPr>
              <a:t> </a:t>
            </a:r>
            <a:r>
              <a:rPr lang="de-DE" b="1" dirty="0" err="1" smtClean="0"/>
              <a:t>PartialKosten</a:t>
            </a:r>
            <a:r>
              <a:rPr lang="de-DE" dirty="0" smtClean="0"/>
              <a:t>  für </a:t>
            </a:r>
            <a:r>
              <a:rPr lang="de-DE" b="1" dirty="0" smtClean="0">
                <a:solidFill>
                  <a:srgbClr val="C00000"/>
                </a:solidFill>
              </a:rPr>
              <a:t>Pumpturbine + kW-Fixkosten</a:t>
            </a:r>
            <a:endParaRPr lang="de-DE" b="1" dirty="0">
              <a:solidFill>
                <a:srgbClr val="C0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367644" y="44624"/>
            <a:ext cx="7164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Kostenvergleiche bei ca. 4 h Lade/Entladezeit</a:t>
            </a:r>
            <a:endParaRPr lang="de-DE" sz="28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59532" y="4005064"/>
            <a:ext cx="5904656" cy="369332"/>
          </a:xfrm>
          <a:prstGeom prst="rect">
            <a:avLst/>
          </a:prstGeom>
          <a:solidFill>
            <a:srgbClr val="EAEAEA"/>
          </a:solidFill>
        </p:spPr>
        <p:txBody>
          <a:bodyPr wrap="square" rtlCol="0">
            <a:spAutoFit/>
          </a:bodyPr>
          <a:lstStyle/>
          <a:p>
            <a:r>
              <a:rPr lang="de-DE" b="1" dirty="0" smtClean="0"/>
              <a:t>Vergleich in Übersicht Gesamtkosten pro </a:t>
            </a:r>
            <a:r>
              <a:rPr lang="de-DE" b="1" dirty="0" smtClean="0"/>
              <a:t>kW</a:t>
            </a:r>
            <a:r>
              <a:rPr lang="de-DE" sz="1400" dirty="0" smtClean="0"/>
              <a:t>)</a:t>
            </a:r>
            <a:endParaRPr lang="de-DE" sz="1400" dirty="0"/>
          </a:p>
        </p:txBody>
      </p:sp>
      <p:grpSp>
        <p:nvGrpSpPr>
          <p:cNvPr id="13" name="Gruppieren 12"/>
          <p:cNvGrpSpPr/>
          <p:nvPr/>
        </p:nvGrpSpPr>
        <p:grpSpPr>
          <a:xfrm>
            <a:off x="1109574" y="4401108"/>
            <a:ext cx="6522766" cy="2340260"/>
            <a:chOff x="1079612" y="4329100"/>
            <a:chExt cx="6522766" cy="2340260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612" y="4329100"/>
              <a:ext cx="6522766" cy="2340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8" name="Gruppieren 7"/>
            <p:cNvGrpSpPr/>
            <p:nvPr/>
          </p:nvGrpSpPr>
          <p:grpSpPr>
            <a:xfrm>
              <a:off x="3685433" y="4401108"/>
              <a:ext cx="820601" cy="1008112"/>
              <a:chOff x="3749950" y="4365104"/>
              <a:chExt cx="820601" cy="1008112"/>
            </a:xfrm>
          </p:grpSpPr>
          <p:sp>
            <p:nvSpPr>
              <p:cNvPr id="6" name="Pfeil nach unten 5"/>
              <p:cNvSpPr/>
              <p:nvPr/>
            </p:nvSpPr>
            <p:spPr>
              <a:xfrm>
                <a:off x="4037982" y="4761148"/>
                <a:ext cx="252028" cy="612068"/>
              </a:xfrm>
              <a:prstGeom prst="downArrow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" name="Textfeld 6"/>
              <p:cNvSpPr txBox="1"/>
              <p:nvPr/>
            </p:nvSpPr>
            <p:spPr>
              <a:xfrm>
                <a:off x="3749950" y="4365104"/>
                <a:ext cx="820601" cy="553998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de-DE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Berg-</a:t>
                </a:r>
                <a:br>
                  <a:rPr lang="de-DE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de-DE" sz="12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speicher</a:t>
                </a:r>
                <a:r>
                  <a:rPr lang="de-DE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br>
                  <a:rPr lang="de-DE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de-DE" sz="12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3000m</a:t>
                </a:r>
                <a:endParaRPr lang="de-DE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" name="Gruppieren 9"/>
            <p:cNvGrpSpPr/>
            <p:nvPr/>
          </p:nvGrpSpPr>
          <p:grpSpPr>
            <a:xfrm>
              <a:off x="5371579" y="4401108"/>
              <a:ext cx="820601" cy="1008112"/>
              <a:chOff x="3419872" y="4365104"/>
              <a:chExt cx="820601" cy="1008112"/>
            </a:xfrm>
          </p:grpSpPr>
          <p:sp>
            <p:nvSpPr>
              <p:cNvPr id="11" name="Pfeil nach unten 10"/>
              <p:cNvSpPr/>
              <p:nvPr/>
            </p:nvSpPr>
            <p:spPr>
              <a:xfrm>
                <a:off x="3707904" y="4549770"/>
                <a:ext cx="252028" cy="823446"/>
              </a:xfrm>
              <a:prstGeom prst="downArrow">
                <a:avLst/>
              </a:prstGeom>
              <a:solidFill>
                <a:srgbClr val="FFFFCC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" name="Textfeld 11"/>
              <p:cNvSpPr txBox="1"/>
              <p:nvPr/>
            </p:nvSpPr>
            <p:spPr>
              <a:xfrm>
                <a:off x="3419872" y="4365104"/>
                <a:ext cx="820601" cy="184666"/>
              </a:xfrm>
              <a:prstGeom prst="rect">
                <a:avLst/>
              </a:prstGeom>
              <a:solidFill>
                <a:srgbClr val="FFFFCC"/>
              </a:solidFill>
              <a:ln w="31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de-DE" sz="12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STENSEA</a:t>
                </a:r>
                <a:endParaRPr lang="de-DE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9" name="Textfeld 8"/>
          <p:cNvSpPr txBox="1"/>
          <p:nvPr/>
        </p:nvSpPr>
        <p:spPr>
          <a:xfrm>
            <a:off x="7632340" y="5499683"/>
            <a:ext cx="108012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Urbildquelle: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efzn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Gerade Verbindung mit Pfeil 15"/>
          <p:cNvCxnSpPr/>
          <p:nvPr/>
        </p:nvCxnSpPr>
        <p:spPr>
          <a:xfrm flipH="1">
            <a:off x="37133" y="6345324"/>
            <a:ext cx="6840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85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05960" y="829291"/>
            <a:ext cx="8820980" cy="57554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400" dirty="0" smtClean="0">
                <a:latin typeface="Arial" pitchFamily="34" charset="0"/>
                <a:cs typeface="Arial" pitchFamily="34" charset="0"/>
              </a:rPr>
              <a:t>0. </a:t>
            </a:r>
            <a:r>
              <a:rPr lang="de-DE" sz="2400" b="1" u="sng" dirty="0" smtClean="0">
                <a:latin typeface="Arial" pitchFamily="34" charset="0"/>
                <a:cs typeface="Arial" pitchFamily="34" charset="0"/>
              </a:rPr>
              <a:t>Speiche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braucht das Land als: </a:t>
            </a: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                        </a:t>
            </a:r>
            <a:r>
              <a:rPr lang="de-DE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Tages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speicher 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de-DE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PSKW-artig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),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sz="2400" dirty="0" smtClean="0">
                <a:latin typeface="Arial" pitchFamily="34" charset="0"/>
                <a:cs typeface="Arial" pitchFamily="34" charset="0"/>
              </a:rPr>
            </a:br>
            <a:r>
              <a:rPr lang="de-DE" sz="2400" dirty="0" smtClean="0">
                <a:latin typeface="Arial" pitchFamily="34" charset="0"/>
                <a:cs typeface="Arial" pitchFamily="34" charset="0"/>
              </a:rPr>
              <a:t>                   </a:t>
            </a:r>
            <a:r>
              <a:rPr lang="de-DE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Flauten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speicher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(P2G, mit „sowieso“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BackUp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Gasturbinen) </a:t>
            </a:r>
            <a:br>
              <a:rPr lang="de-DE" dirty="0" smtClean="0">
                <a:latin typeface="Arial" pitchFamily="34" charset="0"/>
                <a:cs typeface="Arial" pitchFamily="34" charset="0"/>
              </a:rPr>
            </a:br>
            <a:r>
              <a:rPr lang="de-DE" sz="800" dirty="0" smtClean="0">
                <a:latin typeface="Arial" pitchFamily="34" charset="0"/>
                <a:cs typeface="Arial" pitchFamily="34" charset="0"/>
              </a:rPr>
              <a:t>  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de-DE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JahresUmschlag</a:t>
            </a:r>
            <a:r>
              <a:rPr lang="de-DE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= ca. 165 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bei 0,25 [d] Speicherkapazität </a:t>
            </a:r>
          </a:p>
          <a:p>
            <a:r>
              <a:rPr lang="de-DE" sz="1200" dirty="0" smtClean="0">
                <a:latin typeface="Arial" pitchFamily="34" charset="0"/>
                <a:cs typeface="Arial" pitchFamily="34" charset="0"/>
              </a:rPr>
              <a:t>  </a:t>
            </a:r>
            <a:endParaRPr lang="de-DE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28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de-DE" sz="2800" dirty="0">
                <a:latin typeface="Arial" pitchFamily="34" charset="0"/>
                <a:cs typeface="Arial" pitchFamily="34" charset="0"/>
              </a:rPr>
              <a:t>.</a:t>
            </a:r>
            <a:r>
              <a:rPr lang="de-DE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Neubau von </a:t>
            </a:r>
            <a:r>
              <a:rPr lang="de-DE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tiefen </a:t>
            </a:r>
            <a:r>
              <a:rPr lang="de-DE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BlindSchächten</a:t>
            </a:r>
            <a:r>
              <a:rPr lang="de-DE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in großer Teufe</a:t>
            </a:r>
            <a:endParaRPr lang="de-DE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     mit </a:t>
            </a:r>
            <a:r>
              <a:rPr lang="de-DE" sz="2400" b="1" u="sng" dirty="0">
                <a:latin typeface="Arial" pitchFamily="34" charset="0"/>
                <a:cs typeface="Arial" pitchFamily="34" charset="0"/>
              </a:rPr>
              <a:t>freier </a:t>
            </a:r>
            <a:r>
              <a:rPr lang="de-DE" sz="2400" b="1" u="sng" dirty="0" smtClean="0">
                <a:latin typeface="Arial" pitchFamily="34" charset="0"/>
                <a:cs typeface="Arial" pitchFamily="34" charset="0"/>
              </a:rPr>
              <a:t>Optimierung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:</a:t>
            </a:r>
            <a:endParaRPr lang="de-DE" sz="2400" dirty="0">
              <a:latin typeface="Arial" pitchFamily="34" charset="0"/>
              <a:cs typeface="Arial" pitchFamily="34" charset="0"/>
            </a:endParaRPr>
          </a:p>
          <a:p>
            <a:r>
              <a:rPr lang="de-DE" sz="2400" dirty="0">
                <a:latin typeface="Arial" pitchFamily="34" charset="0"/>
                <a:cs typeface="Arial" pitchFamily="34" charset="0"/>
              </a:rPr>
              <a:t>       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 Lage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, Geologie, Maße und Anordnung der Schächte   </a:t>
            </a:r>
          </a:p>
          <a:p>
            <a:r>
              <a:rPr lang="de-DE" sz="2000" dirty="0"/>
              <a:t>      </a:t>
            </a:r>
            <a:r>
              <a:rPr lang="de-DE" sz="2000" dirty="0" smtClean="0"/>
              <a:t>               </a:t>
            </a:r>
            <a:r>
              <a:rPr lang="de-DE" dirty="0" smtClean="0"/>
              <a:t> 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Anbindung an altes Bergwerk hilfreich aber 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nicht unabdingbar</a:t>
            </a:r>
          </a:p>
          <a:p>
            <a:r>
              <a:rPr lang="de-DE" sz="2400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de-DE" sz="2400" dirty="0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Natürliche Gewässer als Oberbecken</a:t>
            </a:r>
            <a:endParaRPr lang="de-DE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1200" dirty="0" smtClean="0">
                <a:latin typeface="Arial" pitchFamily="34" charset="0"/>
                <a:cs typeface="Arial" pitchFamily="34" charset="0"/>
              </a:rPr>
              <a:t>  </a:t>
            </a:r>
            <a:endParaRPr lang="de-DE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24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de-DE" sz="2400" b="1" u="sng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Hydraulikschacht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 mit  </a:t>
            </a:r>
            <a:r>
              <a:rPr lang="de-DE" sz="2400" b="1" u="sng" dirty="0" smtClean="0">
                <a:latin typeface="Arial" pitchFamily="34" charset="0"/>
                <a:cs typeface="Arial" pitchFamily="34" charset="0"/>
              </a:rPr>
              <a:t>Stockwerksbildung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  erlaubt</a:t>
            </a:r>
            <a:r>
              <a:rPr lang="de-DE" sz="2400" b="1" u="sng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sz="2400" b="1" u="sng" dirty="0" smtClean="0">
                <a:latin typeface="Arial" pitchFamily="34" charset="0"/>
                <a:cs typeface="Arial" pitchFamily="34" charset="0"/>
              </a:rPr>
            </a:b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standardisierte , </a:t>
            </a:r>
            <a:r>
              <a:rPr lang="de-DE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optimal genutzte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Pumpturbinen (PT)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:</a:t>
            </a:r>
            <a:endParaRPr lang="de-DE" sz="2400" dirty="0">
              <a:latin typeface="Arial" pitchFamily="34" charset="0"/>
              <a:cs typeface="Arial" pitchFamily="34" charset="0"/>
            </a:endParaRPr>
          </a:p>
          <a:p>
            <a:r>
              <a:rPr lang="de-DE" sz="2400" dirty="0">
                <a:latin typeface="Arial" pitchFamily="34" charset="0"/>
                <a:cs typeface="Arial" pitchFamily="34" charset="0"/>
              </a:rPr>
              <a:t>                          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mit Gesamt - Aufwandsfaktor  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A = P</a:t>
            </a:r>
            <a:r>
              <a:rPr lang="de-DE" sz="2000" baseline="-25000" dirty="0">
                <a:latin typeface="Arial" pitchFamily="34" charset="0"/>
                <a:cs typeface="Arial" pitchFamily="34" charset="0"/>
              </a:rPr>
              <a:t>max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/P</a:t>
            </a:r>
            <a:r>
              <a:rPr lang="de-DE" sz="2000" baseline="-25000" dirty="0">
                <a:latin typeface="Arial" pitchFamily="34" charset="0"/>
                <a:cs typeface="Arial" pitchFamily="34" charset="0"/>
              </a:rPr>
              <a:t>m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  --&gt; </a:t>
            </a:r>
            <a:r>
              <a:rPr lang="de-DE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1+ 1/(</a:t>
            </a:r>
            <a:r>
              <a:rPr lang="de-DE" sz="2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2N</a:t>
            </a:r>
            <a:r>
              <a:rPr lang="de-DE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de-DE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de-DE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2400" dirty="0" smtClean="0">
                <a:latin typeface="Arial" pitchFamily="34" charset="0"/>
                <a:cs typeface="Arial" pitchFamily="34" charset="0"/>
              </a:rPr>
              <a:t>3. Grobe </a:t>
            </a:r>
            <a:r>
              <a:rPr lang="de-DE" sz="2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Wirtschaftlichkeit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schimmert schon durch.</a:t>
            </a:r>
          </a:p>
          <a:p>
            <a:r>
              <a:rPr lang="de-D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Nun: </a:t>
            </a:r>
            <a:r>
              <a:rPr lang="de-DE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Optimierungspotential aufgreifen und ausschöpfen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de-DE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691680" y="143635"/>
            <a:ext cx="5625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/>
              <a:t>Wichtiges zum Mitnehmen</a:t>
            </a:r>
            <a:endParaRPr lang="de-DE" sz="3600" b="1" dirty="0"/>
          </a:p>
        </p:txBody>
      </p:sp>
    </p:spTree>
    <p:extLst>
      <p:ext uri="{BB962C8B-B14F-4D97-AF65-F5344CB8AC3E}">
        <p14:creationId xmlns:p14="http://schemas.microsoft.com/office/powerpoint/2010/main" val="45787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527884" y="2708634"/>
            <a:ext cx="2484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Anhang</a:t>
            </a:r>
            <a:endParaRPr lang="de-DE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34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9772" y="932177"/>
            <a:ext cx="4802485" cy="460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51520" y="5412796"/>
            <a:ext cx="858254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1200" algn="l"/>
              </a:tabLst>
            </a:pP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Äquivalentjahre </a:t>
            </a:r>
            <a:r>
              <a:rPr kumimoji="0" lang="de-DE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J</a:t>
            </a:r>
            <a:r>
              <a:rPr kumimoji="0" lang="de-DE" sz="14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äq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der Stromlieferung durch Speicherbergbau im Verhältnis zur Kohleverstromung.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1200" algn="l"/>
              </a:tabLst>
            </a:pP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Auslegungsparameter sind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1200" algn="l"/>
              </a:tabLst>
            </a:pPr>
            <a:r>
              <a:rPr lang="de-DE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die  </a:t>
            </a:r>
            <a:r>
              <a:rPr kumimoji="0" lang="de-D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Teufe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und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1200" algn="l"/>
              </a:tabLst>
            </a:pPr>
            <a:r>
              <a:rPr lang="de-DE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der </a:t>
            </a:r>
            <a:r>
              <a:rPr kumimoji="0" lang="de-D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Jahresumschlag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des Speichers. (Der </a:t>
            </a:r>
            <a:r>
              <a:rPr kumimoji="0" lang="de-DE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JahrtesUmschlag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ist als Index in der Legende angegeben</a:t>
            </a:r>
            <a:r>
              <a:rPr kumimoji="0" 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de-DE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511660" y="6453336"/>
            <a:ext cx="7200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981200" algn="l"/>
              </a:tabLst>
            </a:pPr>
            <a:r>
              <a:rPr lang="de-DE" sz="1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Quelle:  Bergei-</a:t>
            </a:r>
            <a:r>
              <a:rPr lang="de-DE" sz="1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TS.PSKW_GrobKalkulation.xlsm!TSKW</a:t>
            </a:r>
            <a:r>
              <a:rPr lang="de-DE" sz="1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Kapitel 5b Bild 5b ,  und Forschungsskizze 2014.06 Bild 4</a:t>
            </a:r>
            <a:endParaRPr lang="de-DE" sz="2000" dirty="0" smtClean="0">
              <a:latin typeface="Arial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043608" y="296652"/>
            <a:ext cx="7272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Äquivalentjahre</a:t>
            </a:r>
            <a:r>
              <a:rPr lang="de-DE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der Stromlieferung durch </a:t>
            </a:r>
            <a:r>
              <a:rPr lang="de-DE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Speicherbergbau </a:t>
            </a:r>
            <a:br>
              <a:rPr lang="de-DE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de-DE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im Verhältnis zur </a:t>
            </a:r>
            <a:r>
              <a:rPr lang="de-DE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Kohleverstromung</a:t>
            </a:r>
            <a:endParaRPr lang="de-DE" sz="20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72007" y="44624"/>
            <a:ext cx="2375757" cy="215444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r>
              <a:rPr lang="de-DE" sz="1400" b="1" dirty="0" smtClean="0"/>
              <a:t>4.5 Äquivalentjahre </a:t>
            </a:r>
            <a:endParaRPr lang="de-DE" sz="1400" b="1" dirty="0"/>
          </a:p>
        </p:txBody>
      </p:sp>
    </p:spTree>
    <p:extLst>
      <p:ext uri="{BB962C8B-B14F-4D97-AF65-F5344CB8AC3E}">
        <p14:creationId xmlns:p14="http://schemas.microsoft.com/office/powerpoint/2010/main" val="305926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73417" y="1268760"/>
            <a:ext cx="8046894" cy="5232202"/>
          </a:xfrm>
          <a:prstGeom prst="rect">
            <a:avLst/>
          </a:prstGeom>
          <a:noFill/>
          <a:ln w="57150" cmpd="thinThick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de-DE" sz="1100" b="1" u="sng" dirty="0" smtClean="0"/>
              <a:t>  </a:t>
            </a:r>
            <a:endParaRPr lang="de-DE" b="1" u="sng" dirty="0" smtClean="0"/>
          </a:p>
          <a:p>
            <a:r>
              <a:rPr lang="de-DE" b="1" u="sng" dirty="0" smtClean="0"/>
              <a:t>Wir brauchen :</a:t>
            </a:r>
          </a:p>
          <a:p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b="1" dirty="0" smtClean="0"/>
              <a:t>  </a:t>
            </a:r>
            <a:r>
              <a:rPr lang="de-DE" sz="2400" b="1" dirty="0" smtClean="0"/>
              <a:t>Schnelle Speicher im Stunden und Tagesbereich</a:t>
            </a:r>
            <a:r>
              <a:rPr lang="de-DE" sz="2000" b="1" dirty="0" smtClean="0"/>
              <a:t>, </a:t>
            </a:r>
            <a:r>
              <a:rPr lang="de-DE" b="1" dirty="0" smtClean="0"/>
              <a:t>die </a:t>
            </a:r>
          </a:p>
          <a:p>
            <a:r>
              <a:rPr lang="de-DE" b="1" dirty="0" smtClean="0"/>
              <a:t>       -  die </a:t>
            </a:r>
            <a:r>
              <a:rPr lang="de-DE" b="1" dirty="0" smtClean="0">
                <a:solidFill>
                  <a:srgbClr val="336600"/>
                </a:solidFill>
              </a:rPr>
              <a:t>Überschüsse der RE-Fluktuationen  </a:t>
            </a:r>
            <a:r>
              <a:rPr lang="de-DE" b="1" dirty="0" smtClean="0"/>
              <a:t>nutzen,  </a:t>
            </a:r>
            <a:r>
              <a:rPr lang="de-DE" b="1" dirty="0" smtClean="0">
                <a:solidFill>
                  <a:srgbClr val="FF0000"/>
                </a:solidFill>
              </a:rPr>
              <a:t>hoher Wirkungsgrad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        - häufig genug eingesetzt werden um die </a:t>
            </a:r>
            <a:r>
              <a:rPr lang="de-DE" b="1" dirty="0" smtClean="0">
                <a:solidFill>
                  <a:srgbClr val="0000CC"/>
                </a:solidFill>
              </a:rPr>
              <a:t>fixen Speicherkosten </a:t>
            </a:r>
            <a:r>
              <a:rPr lang="de-DE" b="1" dirty="0" smtClean="0"/>
              <a:t>zu decken</a:t>
            </a:r>
          </a:p>
          <a:p>
            <a:r>
              <a:rPr lang="de-DE" sz="900" b="1" dirty="0" smtClean="0"/>
              <a:t> </a:t>
            </a:r>
          </a:p>
          <a:p>
            <a:r>
              <a:rPr lang="de-DE" b="1" dirty="0" smtClean="0"/>
              <a:t>    </a:t>
            </a:r>
            <a:r>
              <a:rPr lang="de-DE" sz="2000" b="1" dirty="0" smtClean="0"/>
              <a:t>also:</a:t>
            </a:r>
            <a:r>
              <a:rPr lang="de-DE" b="1" dirty="0" smtClean="0">
                <a:solidFill>
                  <a:srgbClr val="C00000"/>
                </a:solidFill>
              </a:rPr>
              <a:t> </a:t>
            </a:r>
            <a:r>
              <a:rPr lang="de-DE" b="1" dirty="0" smtClean="0">
                <a:solidFill>
                  <a:srgbClr val="3333FF"/>
                </a:solidFill>
              </a:rPr>
              <a:t>Prinzip Pumpspeicher-Kraftwerke </a:t>
            </a:r>
            <a:r>
              <a:rPr lang="de-DE" b="1" dirty="0" smtClean="0"/>
              <a:t>, aber unkonventionelle (</a:t>
            </a:r>
            <a:r>
              <a:rPr lang="de-DE" b="1" dirty="0" smtClean="0">
                <a:solidFill>
                  <a:srgbClr val="3333FF"/>
                </a:solidFill>
              </a:rPr>
              <a:t>Bergspeicher</a:t>
            </a:r>
            <a:r>
              <a:rPr lang="de-DE" b="1" dirty="0" smtClean="0"/>
              <a:t>)</a:t>
            </a:r>
            <a:br>
              <a:rPr lang="de-DE" b="1" dirty="0" smtClean="0"/>
            </a:br>
            <a:r>
              <a:rPr lang="de-DE" b="1" dirty="0" smtClean="0"/>
              <a:t>              </a:t>
            </a:r>
            <a:r>
              <a:rPr lang="de-DE" sz="1600" b="1" dirty="0" smtClean="0"/>
              <a:t>(u.U. auch interessant: CAES, Batterien etc.) </a:t>
            </a:r>
            <a:r>
              <a:rPr lang="de-DE" b="1" dirty="0" smtClean="0"/>
              <a:t/>
            </a:r>
            <a:br>
              <a:rPr lang="de-DE" b="1" dirty="0" smtClean="0"/>
            </a:br>
            <a:endParaRPr lang="de-DE" b="1" dirty="0" smtClean="0"/>
          </a:p>
          <a:p>
            <a:r>
              <a:rPr lang="de-DE" b="1" dirty="0" smtClean="0"/>
              <a:t>     </a:t>
            </a:r>
          </a:p>
          <a:p>
            <a:pPr>
              <a:buFont typeface="Arial" pitchFamily="34" charset="0"/>
              <a:buChar char="•"/>
            </a:pPr>
            <a:r>
              <a:rPr lang="de-DE" b="1" dirty="0" smtClean="0"/>
              <a:t>  </a:t>
            </a:r>
            <a:r>
              <a:rPr lang="de-DE" sz="2400" b="1" dirty="0" smtClean="0">
                <a:solidFill>
                  <a:srgbClr val="C00000"/>
                </a:solidFill>
              </a:rPr>
              <a:t>Brennstoff basierte Backup Kraftwerke  </a:t>
            </a:r>
            <a:r>
              <a:rPr lang="de-DE" b="1" dirty="0" smtClean="0">
                <a:solidFill>
                  <a:srgbClr val="FF0000"/>
                </a:solidFill>
              </a:rPr>
              <a:t>+ Methanspeicher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      -  zwar hohe Brennstoffkosten, aber</a:t>
            </a:r>
            <a:br>
              <a:rPr lang="de-DE" b="1" dirty="0" smtClean="0"/>
            </a:br>
            <a:r>
              <a:rPr lang="de-DE" b="1" dirty="0" smtClean="0"/>
              <a:t>      -  günstige Speicherung wg. hoher Energiedichte, </a:t>
            </a:r>
            <a:r>
              <a:rPr lang="de-DE" b="1" dirty="0">
                <a:solidFill>
                  <a:srgbClr val="FF0000"/>
                </a:solidFill>
              </a:rPr>
              <a:t>niedrige </a:t>
            </a:r>
            <a:r>
              <a:rPr lang="de-DE" b="1" dirty="0" err="1" smtClean="0">
                <a:solidFill>
                  <a:srgbClr val="FF0000"/>
                </a:solidFill>
              </a:rPr>
              <a:t>SpeicherraumKosten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      -  niedrige Umwandlungskosten</a:t>
            </a:r>
            <a:r>
              <a:rPr lang="de-DE" sz="1000" b="1" dirty="0" smtClean="0"/>
              <a:t/>
            </a:r>
            <a:br>
              <a:rPr lang="de-DE" sz="1000" b="1" dirty="0" smtClean="0"/>
            </a:br>
            <a:r>
              <a:rPr lang="de-DE" sz="1000" b="1" dirty="0" smtClean="0"/>
              <a:t> 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>
                <a:solidFill>
                  <a:srgbClr val="C00000"/>
                </a:solidFill>
              </a:rPr>
              <a:t>    </a:t>
            </a:r>
            <a:r>
              <a:rPr lang="de-DE" sz="2000" b="1" dirty="0" smtClean="0"/>
              <a:t>also:</a:t>
            </a:r>
            <a:r>
              <a:rPr lang="de-DE" b="1" dirty="0" smtClean="0">
                <a:solidFill>
                  <a:srgbClr val="C00000"/>
                </a:solidFill>
              </a:rPr>
              <a:t> Gasturbinen mit Erdgas </a:t>
            </a:r>
            <a:r>
              <a:rPr lang="de-DE" sz="1400" dirty="0" smtClean="0">
                <a:solidFill>
                  <a:srgbClr val="C00000"/>
                </a:solidFill>
              </a:rPr>
              <a:t>oder H2</a:t>
            </a:r>
            <a:r>
              <a:rPr lang="de-DE" b="1" dirty="0" smtClean="0"/>
              <a:t>, auch mit  </a:t>
            </a:r>
            <a:r>
              <a:rPr lang="de-DE" b="1" dirty="0" smtClean="0">
                <a:solidFill>
                  <a:srgbClr val="FF0000"/>
                </a:solidFill>
              </a:rPr>
              <a:t>P2G</a:t>
            </a:r>
            <a:r>
              <a:rPr lang="de-DE" b="1" dirty="0" smtClean="0"/>
              <a:t>,</a:t>
            </a:r>
            <a:br>
              <a:rPr lang="de-DE" b="1" dirty="0" smtClean="0"/>
            </a:br>
            <a:r>
              <a:rPr lang="de-DE" b="1" dirty="0" smtClean="0"/>
              <a:t>                                                                      </a:t>
            </a:r>
            <a:r>
              <a:rPr lang="de-DE" sz="1600" b="1" dirty="0" smtClean="0">
                <a:solidFill>
                  <a:srgbClr val="008000"/>
                </a:solidFill>
              </a:rPr>
              <a:t>Biogas, vor allem aus Abfällen </a:t>
            </a:r>
            <a:r>
              <a:rPr lang="de-DE" b="1" dirty="0" smtClean="0">
                <a:solidFill>
                  <a:srgbClr val="008000"/>
                </a:solidFill>
              </a:rPr>
              <a:t>  </a:t>
            </a:r>
          </a:p>
          <a:p>
            <a:endParaRPr lang="de-DE" b="1" dirty="0" smtClean="0"/>
          </a:p>
        </p:txBody>
      </p:sp>
      <p:sp>
        <p:nvSpPr>
          <p:cNvPr id="3" name="Textfeld 2"/>
          <p:cNvSpPr txBox="1"/>
          <p:nvPr/>
        </p:nvSpPr>
        <p:spPr>
          <a:xfrm>
            <a:off x="2231740" y="188640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/>
              <a:t>Ergebnis im Weichbild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272121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79512" y="116632"/>
            <a:ext cx="25202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1400" b="1" dirty="0" smtClean="0">
                <a:latin typeface="Arial" pitchFamily="34" charset="0"/>
                <a:cs typeface="Arial" pitchFamily="34" charset="0"/>
              </a:rPr>
              <a:t>1.1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grpSp>
        <p:nvGrpSpPr>
          <p:cNvPr id="11" name="Gruppieren 10"/>
          <p:cNvGrpSpPr/>
          <p:nvPr/>
        </p:nvGrpSpPr>
        <p:grpSpPr>
          <a:xfrm>
            <a:off x="215516" y="980728"/>
            <a:ext cx="8796073" cy="4479482"/>
            <a:chOff x="215516" y="980728"/>
            <a:chExt cx="8796073" cy="4479482"/>
          </a:xfrm>
        </p:grpSpPr>
        <p:sp>
          <p:nvSpPr>
            <p:cNvPr id="2" name="Rechteck 1"/>
            <p:cNvSpPr/>
            <p:nvPr/>
          </p:nvSpPr>
          <p:spPr>
            <a:xfrm>
              <a:off x="215516" y="980728"/>
              <a:ext cx="8796073" cy="4479482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txBody>
            <a:bodyPr wrap="square" tIns="108000">
              <a:spAutoFit/>
            </a:bodyPr>
            <a:lstStyle/>
            <a:p>
              <a:r>
                <a:rPr lang="de-DE" u="sng" dirty="0" smtClean="0">
                  <a:latin typeface="Arial" pitchFamily="34" charset="0"/>
                  <a:cs typeface="Arial" pitchFamily="34" charset="0"/>
                </a:rPr>
                <a:t> Allgemeines </a:t>
              </a:r>
              <a:r>
                <a:rPr lang="de-DE" b="1" u="sng" dirty="0" err="1" smtClean="0">
                  <a:latin typeface="Arial" pitchFamily="34" charset="0"/>
                  <a:cs typeface="Arial" pitchFamily="34" charset="0"/>
                </a:rPr>
                <a:t>LösungsSzenario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: </a:t>
              </a:r>
            </a:p>
            <a:p>
              <a:endParaRPr lang="de-DE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de-DE" sz="2000" dirty="0" smtClean="0">
                  <a:latin typeface="Arial" pitchFamily="34" charset="0"/>
                  <a:cs typeface="Arial" pitchFamily="34" charset="0"/>
                </a:rPr>
                <a:t>  (.0)  Stromversorgung zu </a:t>
              </a:r>
              <a:r>
                <a:rPr lang="de-DE" sz="2400" b="1" dirty="0" smtClean="0">
                  <a:latin typeface="Arial" pitchFamily="34" charset="0"/>
                  <a:cs typeface="Arial" pitchFamily="34" charset="0"/>
                </a:rPr>
                <a:t>100 %  aus RE  </a:t>
              </a:r>
              <a:r>
                <a:rPr lang="de-DE" sz="2000" dirty="0" smtClean="0">
                  <a:latin typeface="Arial" pitchFamily="34" charset="0"/>
                  <a:cs typeface="Arial" pitchFamily="34" charset="0"/>
                </a:rPr>
                <a:t>(der deutsche Plan A  )</a:t>
              </a:r>
              <a:endParaRPr lang="de-DE" dirty="0">
                <a:latin typeface="Arial" pitchFamily="34" charset="0"/>
                <a:cs typeface="Arial" pitchFamily="34" charset="0"/>
              </a:endParaRPr>
            </a:p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 </a:t>
              </a:r>
            </a:p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  (.1</a:t>
              </a:r>
              <a:r>
                <a:rPr lang="de-DE" sz="2000" dirty="0" smtClean="0">
                  <a:latin typeface="Arial" pitchFamily="34" charset="0"/>
                  <a:cs typeface="Arial" pitchFamily="34" charset="0"/>
                </a:rPr>
                <a:t>)  </a:t>
              </a:r>
              <a:r>
                <a:rPr lang="de-DE" sz="20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Vollständiges</a:t>
              </a:r>
              <a:r>
                <a:rPr lang="de-DE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2400" b="1" dirty="0" smtClean="0">
                  <a:latin typeface="Arial" pitchFamily="34" charset="0"/>
                  <a:cs typeface="Arial" pitchFamily="34" charset="0"/>
                </a:rPr>
                <a:t>Back </a:t>
              </a:r>
              <a:r>
                <a:rPr lang="de-DE" sz="2400" b="1" dirty="0" err="1">
                  <a:latin typeface="Arial" pitchFamily="34" charset="0"/>
                  <a:cs typeface="Arial" pitchFamily="34" charset="0"/>
                </a:rPr>
                <a:t>U</a:t>
              </a:r>
              <a:r>
                <a:rPr lang="de-DE" sz="2400" b="1" dirty="0" err="1" smtClean="0">
                  <a:latin typeface="Arial" pitchFamily="34" charset="0"/>
                  <a:cs typeface="Arial" pitchFamily="34" charset="0"/>
                </a:rPr>
                <a:t>p</a:t>
              </a:r>
              <a:r>
                <a:rPr lang="de-DE" sz="2400" b="1" dirty="0" smtClean="0">
                  <a:latin typeface="Arial" pitchFamily="34" charset="0"/>
                  <a:cs typeface="Arial" pitchFamily="34" charset="0"/>
                </a:rPr>
                <a:t> durch Gaskraftwerke</a:t>
              </a:r>
              <a:endParaRPr lang="de-DE" sz="2000" b="1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de-DE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                              (= </a:t>
              </a:r>
              <a:r>
                <a:rPr lang="de-DE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100 % der nachgefragten Leistung) </a:t>
              </a:r>
              <a:br>
                <a:rPr lang="de-DE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de-DE" sz="5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          </a:t>
              </a:r>
              <a:r>
                <a:rPr lang="de-DE" sz="14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/>
              </a:r>
              <a:br>
                <a:rPr lang="de-DE" sz="14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de-DE" sz="14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             </a:t>
              </a:r>
              <a:r>
                <a:rPr lang="de-DE" sz="1400" dirty="0" smtClean="0">
                  <a:latin typeface="Arial" pitchFamily="34" charset="0"/>
                  <a:cs typeface="Arial" pitchFamily="34" charset="0"/>
                </a:rPr>
                <a:t>Bem</a:t>
              </a:r>
              <a:r>
                <a:rPr lang="de-DE" sz="14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.: Das k</a:t>
              </a:r>
              <a:r>
                <a:rPr lang="de-DE" sz="1400" dirty="0" smtClean="0">
                  <a:latin typeface="Arial" pitchFamily="34" charset="0"/>
                  <a:cs typeface="Arial" pitchFamily="34" charset="0"/>
                </a:rPr>
                <a:t>ostet nur </a:t>
              </a:r>
              <a:r>
                <a:rPr lang="de-DE" sz="1400" b="1" dirty="0" smtClean="0">
                  <a:latin typeface="Arial" pitchFamily="34" charset="0"/>
                  <a:cs typeface="Arial" pitchFamily="34" charset="0"/>
                </a:rPr>
                <a:t>0,7 ct/kWh </a:t>
              </a:r>
              <a:r>
                <a:rPr lang="de-DE" sz="1400" dirty="0" smtClean="0">
                  <a:latin typeface="Arial" pitchFamily="34" charset="0"/>
                  <a:cs typeface="Arial" pitchFamily="34" charset="0"/>
                </a:rPr>
                <a:t>bei Umlegung auf den gesamten(!) Stromverbrauch.</a:t>
              </a:r>
            </a:p>
            <a:p>
              <a:endParaRPr lang="de-DE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de-DE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 (.2)  </a:t>
              </a:r>
              <a:r>
                <a:rPr lang="de-DE" sz="2400" b="1" dirty="0" smtClean="0">
                  <a:latin typeface="Arial" pitchFamily="34" charset="0"/>
                  <a:cs typeface="Arial" pitchFamily="34" charset="0"/>
                </a:rPr>
                <a:t>Zwei Speichertypen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:</a:t>
              </a:r>
            </a:p>
            <a:p>
              <a:r>
                <a:rPr lang="de-DE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           </a:t>
              </a:r>
              <a:r>
                <a:rPr lang="el-GR" sz="2000" b="1" dirty="0" smtClean="0">
                  <a:latin typeface="Arial" pitchFamily="34" charset="0"/>
                  <a:cs typeface="Arial" pitchFamily="34" charset="0"/>
                </a:rPr>
                <a:t>η</a:t>
              </a:r>
              <a:r>
                <a:rPr lang="de-DE" b="1" baseline="-25000" dirty="0" smtClean="0">
                  <a:latin typeface="Arial" pitchFamily="34" charset="0"/>
                  <a:cs typeface="Arial" pitchFamily="34" charset="0"/>
                </a:rPr>
                <a:t>G </a:t>
              </a:r>
              <a:r>
                <a:rPr lang="de-DE" b="1" dirty="0" smtClean="0">
                  <a:latin typeface="Arial" pitchFamily="34" charset="0"/>
                  <a:cs typeface="Arial" pitchFamily="34" charset="0"/>
                </a:rPr>
                <a:t>= 0.25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;   Gasspeicher (aus </a:t>
              </a:r>
              <a:r>
                <a:rPr lang="de-DE" dirty="0" err="1" smtClean="0">
                  <a:latin typeface="Arial" pitchFamily="34" charset="0"/>
                  <a:cs typeface="Arial" pitchFamily="34" charset="0"/>
                </a:rPr>
                <a:t>P2G</a:t>
              </a:r>
              <a:r>
                <a:rPr lang="de-DE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oder H2; vorläufig Erdgas) :</a:t>
              </a:r>
            </a:p>
            <a:p>
              <a:r>
                <a:rPr lang="de-DE" sz="9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900" dirty="0" smtClean="0">
                  <a:latin typeface="Arial" pitchFamily="34" charset="0"/>
                  <a:cs typeface="Arial" pitchFamily="34" charset="0"/>
                </a:rPr>
                <a:t>     </a:t>
              </a:r>
              <a:br>
                <a:rPr lang="de-DE" sz="900" dirty="0" smtClean="0">
                  <a:latin typeface="Arial" pitchFamily="34" charset="0"/>
                  <a:cs typeface="Arial" pitchFamily="34" charset="0"/>
                </a:rPr>
              </a:br>
              <a:r>
                <a:rPr lang="de-DE" dirty="0" smtClean="0">
                  <a:latin typeface="Arial" pitchFamily="34" charset="0"/>
                  <a:cs typeface="Arial" pitchFamily="34" charset="0"/>
                </a:rPr>
                <a:t>            </a:t>
              </a:r>
              <a:r>
                <a:rPr lang="el-GR" sz="20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η</a:t>
              </a:r>
              <a:r>
                <a:rPr lang="de-DE" b="1" baseline="-250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P </a:t>
              </a:r>
              <a:r>
                <a:rPr lang="de-DE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= 0.80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;    </a:t>
              </a:r>
              <a:r>
                <a:rPr lang="de-DE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PSKW- artige Speicher 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(PSKW, </a:t>
              </a:r>
              <a:r>
                <a:rPr lang="de-DE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Bergspeicher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;  </a:t>
              </a:r>
              <a:r>
                <a:rPr lang="de-DE" sz="1400" b="1" dirty="0" smtClean="0">
                  <a:latin typeface="Arial" pitchFamily="34" charset="0"/>
                  <a:cs typeface="Arial" pitchFamily="34" charset="0"/>
                </a:rPr>
                <a:t>Batterien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) </a:t>
              </a:r>
            </a:p>
            <a:p>
              <a:endParaRPr lang="de-DE" dirty="0">
                <a:latin typeface="Arial" pitchFamily="34" charset="0"/>
                <a:cs typeface="Arial" pitchFamily="34" charset="0"/>
              </a:endParaRPr>
            </a:p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  (.3)  Speicherverluste gedeckt durch </a:t>
              </a:r>
              <a:r>
                <a:rPr lang="de-DE" sz="2400" b="1" dirty="0" smtClean="0">
                  <a:latin typeface="Arial" pitchFamily="34" charset="0"/>
                  <a:cs typeface="Arial" pitchFamily="34" charset="0"/>
                </a:rPr>
                <a:t>Überkapazitäten </a:t>
              </a:r>
              <a:r>
                <a:rPr lang="de-DE" sz="2000" b="1" dirty="0" smtClean="0">
                  <a:latin typeface="Arial" pitchFamily="34" charset="0"/>
                  <a:cs typeface="Arial" pitchFamily="34" charset="0"/>
                </a:rPr>
                <a:t>der RE-Installation</a:t>
              </a:r>
              <a:endParaRPr lang="de-DE" sz="20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Rechteck 3"/>
            <p:cNvSpPr/>
            <p:nvPr/>
          </p:nvSpPr>
          <p:spPr>
            <a:xfrm>
              <a:off x="935596" y="3825044"/>
              <a:ext cx="1260140" cy="864096"/>
            </a:xfrm>
            <a:prstGeom prst="rect">
              <a:avLst/>
            </a:prstGeom>
            <a:solidFill>
              <a:srgbClr val="FFFF00">
                <a:alpha val="3098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2483768" y="5985284"/>
            <a:ext cx="6444716" cy="369332"/>
            <a:chOff x="2159732" y="5985284"/>
            <a:chExt cx="6444716" cy="369332"/>
          </a:xfrm>
        </p:grpSpPr>
        <p:sp>
          <p:nvSpPr>
            <p:cNvPr id="8" name="Pfeil nach rechts 7"/>
            <p:cNvSpPr/>
            <p:nvPr/>
          </p:nvSpPr>
          <p:spPr>
            <a:xfrm>
              <a:off x="7092280" y="6129300"/>
              <a:ext cx="1512168" cy="152636"/>
            </a:xfrm>
            <a:prstGeom prst="rightArrow">
              <a:avLst/>
            </a:prstGeom>
            <a:solidFill>
              <a:srgbClr val="00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 </a:t>
              </a:r>
              <a:endParaRPr lang="de-DE" dirty="0"/>
            </a:p>
          </p:txBody>
        </p:sp>
        <p:sp>
          <p:nvSpPr>
            <p:cNvPr id="5" name="Textfeld 4"/>
            <p:cNvSpPr txBox="1"/>
            <p:nvPr/>
          </p:nvSpPr>
          <p:spPr>
            <a:xfrm>
              <a:off x="2159732" y="5985284"/>
              <a:ext cx="5916261" cy="369332"/>
            </a:xfrm>
            <a:prstGeom prst="rect">
              <a:avLst/>
            </a:prstGeom>
            <a:solidFill>
              <a:srgbClr val="00FFFF"/>
            </a:solidFill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Es folgen </a:t>
              </a:r>
              <a:r>
                <a:rPr lang="de-DE" b="1" dirty="0" smtClean="0"/>
                <a:t>noch einige Anmerkungen </a:t>
              </a:r>
              <a:r>
                <a:rPr lang="de-DE" dirty="0" smtClean="0"/>
                <a:t>zum </a:t>
              </a:r>
              <a:r>
                <a:rPr lang="de-DE" dirty="0" err="1" smtClean="0"/>
                <a:t>LösungsSzenario</a:t>
              </a:r>
              <a:r>
                <a:rPr lang="de-DE" dirty="0" smtClean="0"/>
                <a:t>: </a:t>
              </a:r>
              <a:endParaRPr lang="de-DE" dirty="0"/>
            </a:p>
          </p:txBody>
        </p:sp>
      </p:grpSp>
      <p:sp>
        <p:nvSpPr>
          <p:cNvPr id="6" name="Textfeld 5"/>
          <p:cNvSpPr txBox="1"/>
          <p:nvPr/>
        </p:nvSpPr>
        <p:spPr>
          <a:xfrm>
            <a:off x="3347864" y="6354616"/>
            <a:ext cx="4608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In der Kurzfassung nur eine besonders wichtige Anmerkung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44323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346407" y="353893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Netto genutzte RE 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bei wachsendem  </a:t>
            </a:r>
            <a:r>
              <a:rPr lang="de-DE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RE-Ausbau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455876" y="6633356"/>
            <a:ext cx="514857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 smtClean="0">
                <a:latin typeface="Arial" pitchFamily="34" charset="0"/>
                <a:cs typeface="Arial" pitchFamily="34" charset="0"/>
              </a:rPr>
              <a:t>Speicher: </a:t>
            </a:r>
            <a:r>
              <a:rPr lang="de-DE" sz="1000" dirty="0" err="1" smtClean="0">
                <a:latin typeface="Arial" pitchFamily="34" charset="0"/>
                <a:cs typeface="Arial" pitchFamily="34" charset="0"/>
              </a:rPr>
              <a:t>GroßSpeicherRE2013_2014_DXX.xlsm!D_39sol</a:t>
            </a:r>
            <a:r>
              <a:rPr lang="de-DE" sz="1000" dirty="0" smtClean="0">
                <a:latin typeface="Arial" pitchFamily="34" charset="0"/>
                <a:cs typeface="Arial" pitchFamily="34" charset="0"/>
              </a:rPr>
              <a:t>   Kapitel7, Bild 7.1</a:t>
            </a:r>
            <a:endParaRPr lang="de-DE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0" y="0"/>
            <a:ext cx="1655676" cy="33855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b="1" u="sng" dirty="0" smtClean="0"/>
              <a:t>Ein wichtiges Bild</a:t>
            </a:r>
            <a:endParaRPr lang="de-DE" sz="1600" b="1" u="sng" dirty="0"/>
          </a:p>
        </p:txBody>
      </p:sp>
      <p:cxnSp>
        <p:nvCxnSpPr>
          <p:cNvPr id="8" name="Gerade Verbindung mit Pfeil 7"/>
          <p:cNvCxnSpPr/>
          <p:nvPr/>
        </p:nvCxnSpPr>
        <p:spPr>
          <a:xfrm>
            <a:off x="8457197" y="6611727"/>
            <a:ext cx="6120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9849" y="1432317"/>
            <a:ext cx="1866259" cy="1011422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 algn="r"/>
            <a:r>
              <a:rPr lang="de-DE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de-DE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</a:t>
            </a:r>
            <a:r>
              <a:rPr lang="de-DE" b="1" baseline="-25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nutz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=</a:t>
            </a:r>
            <a:br>
              <a:rPr lang="de-DE" dirty="0" smtClean="0">
                <a:latin typeface="Arial" pitchFamily="34" charset="0"/>
                <a:cs typeface="Arial" pitchFamily="34" charset="0"/>
              </a:rPr>
            </a:b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Strom aus  RE-Quelle,</a:t>
            </a:r>
          </a:p>
          <a:p>
            <a:r>
              <a:rPr lang="de-DE" sz="1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de-DE" sz="11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de-DE" sz="11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direkt oder aus Speicher</a:t>
            </a:r>
            <a:r>
              <a:rPr lang="de-DE" sz="11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de-DE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100" dirty="0" smtClean="0">
                <a:latin typeface="Arial" pitchFamily="34" charset="0"/>
                <a:cs typeface="Arial" pitchFamily="34" charset="0"/>
              </a:rPr>
              <a:t>      „aus der Steckdose“</a:t>
            </a:r>
            <a:endParaRPr lang="de-DE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114" y="800708"/>
            <a:ext cx="6853362" cy="574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707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43508" y="333910"/>
            <a:ext cx="637270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Wieviel vom RE-Aufkommen, </a:t>
            </a:r>
            <a:r>
              <a:rPr lang="de-DE" dirty="0" err="1" smtClean="0"/>
              <a:t>RE</a:t>
            </a:r>
            <a:r>
              <a:rPr lang="de-DE" baseline="-25000" dirty="0" err="1" smtClean="0"/>
              <a:t>brutto</a:t>
            </a:r>
            <a:r>
              <a:rPr lang="de-DE" dirty="0" smtClean="0"/>
              <a:t>, kann genutzt werden:  </a:t>
            </a:r>
            <a:r>
              <a:rPr lang="de-DE" b="1" dirty="0" err="1" smtClean="0">
                <a:solidFill>
                  <a:srgbClr val="0000FF"/>
                </a:solidFill>
              </a:rPr>
              <a:t>RE</a:t>
            </a:r>
            <a:r>
              <a:rPr lang="de-DE" b="1" baseline="-25000" dirty="0" err="1" smtClean="0">
                <a:solidFill>
                  <a:srgbClr val="0000FF"/>
                </a:solidFill>
              </a:rPr>
              <a:t>nutz</a:t>
            </a:r>
            <a:endParaRPr lang="de-DE" b="1" baseline="-25000" dirty="0">
              <a:solidFill>
                <a:srgbClr val="0000FF"/>
              </a:solidFill>
            </a:endParaRPr>
          </a:p>
        </p:txBody>
      </p:sp>
      <p:cxnSp>
        <p:nvCxnSpPr>
          <p:cNvPr id="4" name="Gerade Verbindung mit Pfeil 3"/>
          <p:cNvCxnSpPr/>
          <p:nvPr/>
        </p:nvCxnSpPr>
        <p:spPr>
          <a:xfrm flipH="1">
            <a:off x="143508" y="6489340"/>
            <a:ext cx="6120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1588528" y="16648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51520" y="3825044"/>
            <a:ext cx="86409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1. Bei geringem Ausbau: Volle Aufnahme im Netz, Speicher überflüssig</a:t>
            </a:r>
          </a:p>
          <a:p>
            <a:endParaRPr lang="de-DE" dirty="0" smtClean="0"/>
          </a:p>
          <a:p>
            <a:r>
              <a:rPr lang="de-DE" dirty="0" smtClean="0"/>
              <a:t>2. Bei wachsendem Ausbau bis etwa </a:t>
            </a:r>
            <a:r>
              <a:rPr lang="de-DE" dirty="0" err="1" smtClean="0"/>
              <a:t>UsF</a:t>
            </a:r>
            <a:r>
              <a:rPr lang="de-DE" dirty="0" smtClean="0"/>
              <a:t>=1:  zunehmende Inanspruchnahme der Speicher</a:t>
            </a:r>
          </a:p>
          <a:p>
            <a:endParaRPr lang="de-DE" dirty="0" smtClean="0"/>
          </a:p>
          <a:p>
            <a:r>
              <a:rPr lang="de-DE" dirty="0" smtClean="0"/>
              <a:t>3.  </a:t>
            </a:r>
            <a:r>
              <a:rPr lang="de-DE" b="1" u="sng" dirty="0" smtClean="0"/>
              <a:t>Autarkie</a:t>
            </a:r>
            <a:r>
              <a:rPr lang="de-DE" dirty="0" smtClean="0"/>
              <a:t> ist erreicht bei ÜsF = ca.  </a:t>
            </a:r>
            <a:r>
              <a:rPr lang="de-DE" sz="2000" b="1" dirty="0" smtClean="0">
                <a:solidFill>
                  <a:srgbClr val="0033CC"/>
                </a:solidFill>
              </a:rPr>
              <a:t>1.40</a:t>
            </a:r>
            <a:r>
              <a:rPr lang="de-DE" dirty="0" smtClean="0"/>
              <a:t>  :  bei der Speichergröße </a:t>
            </a:r>
            <a:r>
              <a:rPr lang="de-DE" dirty="0" err="1" smtClean="0">
                <a:solidFill>
                  <a:srgbClr val="0033CC"/>
                </a:solidFill>
              </a:rPr>
              <a:t>Sp80_mx</a:t>
            </a:r>
            <a:r>
              <a:rPr lang="de-DE" dirty="0" smtClean="0">
                <a:solidFill>
                  <a:srgbClr val="0033CC"/>
                </a:solidFill>
              </a:rPr>
              <a:t> =0,25 [d] </a:t>
            </a:r>
            <a:r>
              <a:rPr lang="de-DE" dirty="0" smtClean="0"/>
              <a:t>.  </a:t>
            </a:r>
          </a:p>
          <a:p>
            <a:r>
              <a:rPr lang="de-DE" dirty="0" smtClean="0"/>
              <a:t>                                 und  bei ÜsF = ca.  </a:t>
            </a:r>
            <a:r>
              <a:rPr lang="de-DE" sz="2000" b="1" dirty="0" smtClean="0">
                <a:solidFill>
                  <a:srgbClr val="FF33CC"/>
                </a:solidFill>
              </a:rPr>
              <a:t>1.68</a:t>
            </a:r>
            <a:r>
              <a:rPr lang="de-DE" dirty="0" smtClean="0"/>
              <a:t>   : </a:t>
            </a:r>
            <a:r>
              <a:rPr lang="de-DE" dirty="0" smtClean="0">
                <a:solidFill>
                  <a:srgbClr val="FF33CC"/>
                </a:solidFill>
              </a:rPr>
              <a:t>bei </a:t>
            </a:r>
            <a:r>
              <a:rPr lang="de-DE" dirty="0" err="1" smtClean="0">
                <a:solidFill>
                  <a:srgbClr val="FF33CC"/>
                </a:solidFill>
              </a:rPr>
              <a:t>Sp80_mx</a:t>
            </a:r>
            <a:r>
              <a:rPr lang="de-DE" dirty="0" smtClean="0">
                <a:solidFill>
                  <a:srgbClr val="FF33CC"/>
                </a:solidFill>
              </a:rPr>
              <a:t> = 0, also ohne Kurzzeitspeicher</a:t>
            </a:r>
          </a:p>
          <a:p>
            <a:endParaRPr lang="de-DE" dirty="0" smtClean="0"/>
          </a:p>
          <a:p>
            <a:r>
              <a:rPr lang="de-DE" dirty="0" smtClean="0"/>
              <a:t>4. Darüber hinaus: Strom kann (bilanziert) </a:t>
            </a:r>
            <a:r>
              <a:rPr lang="de-DE" b="1" dirty="0" smtClean="0"/>
              <a:t>exportiert</a:t>
            </a:r>
            <a:r>
              <a:rPr lang="de-DE" dirty="0" smtClean="0"/>
              <a:t> werden, aber </a:t>
            </a:r>
            <a:br>
              <a:rPr lang="de-DE" dirty="0" smtClean="0"/>
            </a:br>
            <a:r>
              <a:rPr lang="de-DE" dirty="0" smtClean="0"/>
              <a:t>               mit asymptotischen Wirkungsgrad von 0,25 </a:t>
            </a:r>
            <a:r>
              <a:rPr lang="de-DE" sz="1200" dirty="0" smtClean="0"/>
              <a:t>(sofern Einspeicherer= „Allzeit Bereit und Sp25= „riesig“)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803" y="721920"/>
            <a:ext cx="3699581" cy="310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llipse 7"/>
          <p:cNvSpPr/>
          <p:nvPr/>
        </p:nvSpPr>
        <p:spPr>
          <a:xfrm flipH="1">
            <a:off x="8800147" y="127665"/>
            <a:ext cx="184666" cy="184666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635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07504" y="39978"/>
            <a:ext cx="2052228" cy="369332"/>
          </a:xfrm>
          <a:prstGeom prst="rect">
            <a:avLst/>
          </a:prstGeom>
          <a:solidFill>
            <a:srgbClr val="EAEAEA"/>
          </a:solidFill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Das 2. wichtige Bild</a:t>
            </a:r>
            <a:endParaRPr lang="de-DE" b="1" u="sng" dirty="0"/>
          </a:p>
        </p:txBody>
      </p:sp>
      <p:sp>
        <p:nvSpPr>
          <p:cNvPr id="5" name="Textfeld 4"/>
          <p:cNvSpPr txBox="1"/>
          <p:nvPr/>
        </p:nvSpPr>
        <p:spPr>
          <a:xfrm>
            <a:off x="0" y="1628800"/>
            <a:ext cx="3239852" cy="2954655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b="1" u="sng" dirty="0" smtClean="0">
                <a:solidFill>
                  <a:sysClr val="windowText" lastClr="000000"/>
                </a:solidFill>
              </a:rPr>
              <a:t>Fazit:</a:t>
            </a:r>
          </a:p>
          <a:p>
            <a:r>
              <a:rPr lang="de-DE" b="1" dirty="0" smtClean="0">
                <a:solidFill>
                  <a:srgbClr val="3333FF"/>
                </a:solidFill>
              </a:rPr>
              <a:t>0,25  Tage Sp80 -Kapazität </a:t>
            </a:r>
          </a:p>
          <a:p>
            <a:r>
              <a:rPr lang="de-DE" b="1" dirty="0" smtClean="0"/>
              <a:t>und  </a:t>
            </a:r>
            <a:r>
              <a:rPr lang="de-DE" b="1" dirty="0" smtClean="0">
                <a:solidFill>
                  <a:srgbClr val="3333FF"/>
                </a:solidFill>
              </a:rPr>
              <a:t/>
            </a:r>
            <a:br>
              <a:rPr lang="de-DE" b="1" dirty="0" smtClean="0">
                <a:solidFill>
                  <a:srgbClr val="3333FF"/>
                </a:solidFill>
              </a:rPr>
            </a:br>
            <a:r>
              <a:rPr lang="de-DE" b="1" dirty="0" smtClean="0">
                <a:solidFill>
                  <a:srgbClr val="00B050"/>
                </a:solidFill>
              </a:rPr>
              <a:t>100</a:t>
            </a:r>
            <a:r>
              <a:rPr lang="de-DE" b="1" dirty="0" smtClean="0">
                <a:solidFill>
                  <a:srgbClr val="FF0000"/>
                </a:solidFill>
              </a:rPr>
              <a:t> -</a:t>
            </a:r>
            <a:r>
              <a:rPr lang="de-DE" b="1" dirty="0" smtClean="0">
                <a:solidFill>
                  <a:srgbClr val="C00000"/>
                </a:solidFill>
              </a:rPr>
              <a:t>130 GW  </a:t>
            </a:r>
            <a:r>
              <a:rPr lang="de-DE" b="1" dirty="0" smtClean="0">
                <a:solidFill>
                  <a:srgbClr val="FF0000"/>
                </a:solidFill>
              </a:rPr>
              <a:t/>
            </a:r>
            <a:br>
              <a:rPr lang="de-DE" b="1" dirty="0" smtClean="0">
                <a:solidFill>
                  <a:srgbClr val="FF0000"/>
                </a:solidFill>
              </a:rPr>
            </a:br>
            <a:r>
              <a:rPr lang="de-DE" b="1" dirty="0" smtClean="0">
                <a:solidFill>
                  <a:srgbClr val="FF0000"/>
                </a:solidFill>
              </a:rPr>
              <a:t>                     </a:t>
            </a:r>
            <a:r>
              <a:rPr lang="de-DE" b="1" dirty="0" smtClean="0">
                <a:solidFill>
                  <a:srgbClr val="C00000"/>
                </a:solidFill>
              </a:rPr>
              <a:t>Elektrolysekapazität</a:t>
            </a:r>
          </a:p>
          <a:p>
            <a:r>
              <a:rPr lang="de-DE" b="1" dirty="0" smtClean="0"/>
              <a:t>bringen</a:t>
            </a:r>
          </a:p>
          <a:p>
            <a:r>
              <a:rPr lang="de-DE" b="1" dirty="0" smtClean="0"/>
              <a:t>ein Speicherumschlag von immerhin noch</a:t>
            </a:r>
          </a:p>
          <a:p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smtClean="0"/>
              <a:t>ca.  </a:t>
            </a:r>
            <a:r>
              <a:rPr lang="de-DE" sz="2400" b="1" dirty="0" smtClean="0">
                <a:solidFill>
                  <a:srgbClr val="FF0000"/>
                </a:solidFill>
              </a:rPr>
              <a:t>165</a:t>
            </a:r>
            <a:r>
              <a:rPr lang="de-DE" sz="2400" b="1" dirty="0" smtClean="0"/>
              <a:t> mal im Jahr </a:t>
            </a:r>
            <a:endParaRPr lang="de-DE" b="1" dirty="0" smtClean="0"/>
          </a:p>
          <a:p>
            <a:endParaRPr lang="de-DE" b="1" u="sng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4493" y="4941168"/>
            <a:ext cx="284431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P80_mx</a:t>
            </a:r>
            <a:r>
              <a:rPr lang="de-DE" sz="1600" dirty="0" smtClean="0"/>
              <a:t> ist mit Augenmaß ausgewählt, so dass</a:t>
            </a:r>
          </a:p>
          <a:p>
            <a:r>
              <a:rPr lang="de-DE" sz="1600" dirty="0" err="1" smtClean="0">
                <a:solidFill>
                  <a:srgbClr val="FF00FF"/>
                </a:solidFill>
              </a:rPr>
              <a:t>NN</a:t>
            </a:r>
            <a:r>
              <a:rPr lang="de-DE" sz="1400" dirty="0" err="1" smtClean="0">
                <a:solidFill>
                  <a:srgbClr val="FF00FF"/>
                </a:solidFill>
              </a:rPr>
              <a:t>80</a:t>
            </a:r>
            <a:r>
              <a:rPr lang="de-DE" sz="1600" dirty="0" smtClean="0">
                <a:solidFill>
                  <a:srgbClr val="FF00FF"/>
                </a:solidFill>
              </a:rPr>
              <a:t> nicht weniger als 1% unter seinem Maximum  liegt.</a:t>
            </a:r>
          </a:p>
          <a:p>
            <a:r>
              <a:rPr lang="de-DE" sz="1600" dirty="0" smtClean="0">
                <a:solidFill>
                  <a:srgbClr val="FF00FF"/>
                </a:solidFill>
              </a:rPr>
              <a:t>xx</a:t>
            </a:r>
            <a:r>
              <a:rPr lang="de-DE" sz="1600" dirty="0" smtClean="0"/>
              <a:t> [GW]</a:t>
            </a:r>
            <a:endParaRPr lang="de-DE" sz="1600" dirty="0"/>
          </a:p>
        </p:txBody>
      </p:sp>
      <p:sp>
        <p:nvSpPr>
          <p:cNvPr id="8" name="Textfeld 7"/>
          <p:cNvSpPr txBox="1"/>
          <p:nvPr/>
        </p:nvSpPr>
        <p:spPr>
          <a:xfrm>
            <a:off x="4453786" y="6694297"/>
            <a:ext cx="4428492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 dirty="0" smtClean="0">
                <a:latin typeface="Arial" pitchFamily="34" charset="0"/>
                <a:cs typeface="Arial" pitchFamily="34" charset="0"/>
              </a:rPr>
              <a:t>Speicher: </a:t>
            </a:r>
            <a:r>
              <a:rPr lang="de-DE" sz="900" dirty="0" err="1" smtClean="0">
                <a:latin typeface="Arial" pitchFamily="34" charset="0"/>
                <a:cs typeface="Arial" pitchFamily="34" charset="0"/>
              </a:rPr>
              <a:t>GroßSpeicherRE2013_2014_DXX.xlsm!D_39sol</a:t>
            </a:r>
            <a:r>
              <a:rPr lang="de-DE" sz="9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de-DE" sz="900" dirty="0" err="1" smtClean="0">
                <a:latin typeface="Arial" pitchFamily="34" charset="0"/>
                <a:cs typeface="Arial" pitchFamily="34" charset="0"/>
              </a:rPr>
              <a:t>Kapitel_1.1A</a:t>
            </a:r>
            <a:r>
              <a:rPr lang="de-DE" sz="900" dirty="0" smtClean="0">
                <a:latin typeface="Arial" pitchFamily="34" charset="0"/>
                <a:cs typeface="Arial" pitchFamily="34" charset="0"/>
              </a:rPr>
              <a:t>, Bild </a:t>
            </a:r>
            <a:r>
              <a:rPr lang="de-DE" sz="900" dirty="0" err="1" smtClean="0">
                <a:latin typeface="Arial" pitchFamily="34" charset="0"/>
                <a:cs typeface="Arial" pitchFamily="34" charset="0"/>
              </a:rPr>
              <a:t>1.1A_1</a:t>
            </a:r>
            <a:endParaRPr lang="de-DE" sz="9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26330"/>
            <a:ext cx="551815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Gerade Verbindung mit Pfeil 5"/>
          <p:cNvCxnSpPr/>
          <p:nvPr/>
        </p:nvCxnSpPr>
        <p:spPr>
          <a:xfrm flipV="1">
            <a:off x="980601" y="3068960"/>
            <a:ext cx="3951439" cy="82692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983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68532" y="732754"/>
            <a:ext cx="8487943" cy="5201424"/>
          </a:xfrm>
          <a:prstGeom prst="rect">
            <a:avLst/>
          </a:prstGeom>
          <a:noFill/>
          <a:ln w="57150" cmpd="thinThick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de-DE" sz="1100" b="1" u="sng" dirty="0" smtClean="0"/>
              <a:t>  </a:t>
            </a:r>
            <a:endParaRPr lang="de-DE" b="1" u="sng" dirty="0" smtClean="0"/>
          </a:p>
          <a:p>
            <a:r>
              <a:rPr lang="de-DE" b="1" u="sng" dirty="0" smtClean="0"/>
              <a:t>Aufgabe:</a:t>
            </a:r>
          </a:p>
          <a:p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b="1" dirty="0" smtClean="0"/>
              <a:t>  </a:t>
            </a:r>
            <a:r>
              <a:rPr lang="de-DE" sz="2400" b="1" dirty="0" smtClean="0"/>
              <a:t>Man muss zu vernünftigen Kosten Tagesspeicher bauen</a:t>
            </a:r>
            <a:r>
              <a:rPr lang="de-DE" sz="2000" b="1" dirty="0" smtClean="0"/>
              <a:t>,</a:t>
            </a:r>
            <a:r>
              <a:rPr lang="de-DE" b="1" dirty="0" smtClean="0"/>
              <a:t> </a:t>
            </a:r>
          </a:p>
          <a:p>
            <a:r>
              <a:rPr lang="de-DE" b="1" dirty="0" smtClean="0"/>
              <a:t>       -  mit einem  möglichst </a:t>
            </a:r>
            <a:r>
              <a:rPr lang="de-DE" b="1" dirty="0" smtClean="0">
                <a:solidFill>
                  <a:srgbClr val="FF0000"/>
                </a:solidFill>
              </a:rPr>
              <a:t>hohen </a:t>
            </a:r>
            <a:r>
              <a:rPr lang="de-DE" b="1" u="sng" dirty="0" smtClean="0">
                <a:solidFill>
                  <a:srgbClr val="FF0000"/>
                </a:solidFill>
              </a:rPr>
              <a:t>Wirkungsgrad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smtClean="0">
                <a:solidFill>
                  <a:srgbClr val="FF0000"/>
                </a:solidFill>
              </a:rPr>
              <a:t>( 80%)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       -  mit einer </a:t>
            </a:r>
            <a:r>
              <a:rPr lang="de-DE" b="1" u="sng" dirty="0" smtClean="0"/>
              <a:t>Speicherkapazität</a:t>
            </a:r>
            <a:r>
              <a:rPr lang="de-DE" b="1" dirty="0" smtClean="0"/>
              <a:t> von ca. </a:t>
            </a:r>
            <a:r>
              <a:rPr lang="de-DE" sz="2400" b="1" dirty="0" smtClean="0"/>
              <a:t>0,25 </a:t>
            </a:r>
            <a:r>
              <a:rPr lang="de-DE" b="1" dirty="0" smtClean="0"/>
              <a:t>Tagesverbrauch </a:t>
            </a:r>
            <a:r>
              <a:rPr lang="de-DE" dirty="0" smtClean="0"/>
              <a:t>(= 6 </a:t>
            </a:r>
            <a:r>
              <a:rPr lang="de-DE" dirty="0" err="1" smtClean="0"/>
              <a:t>VollastStunden</a:t>
            </a:r>
            <a:r>
              <a:rPr lang="de-DE" dirty="0" smtClean="0"/>
              <a:t>)</a:t>
            </a:r>
            <a:endParaRPr lang="de-DE" sz="2400" dirty="0" smtClean="0">
              <a:solidFill>
                <a:srgbClr val="C00000"/>
              </a:solidFill>
            </a:endParaRPr>
          </a:p>
          <a:p>
            <a:r>
              <a:rPr lang="de-DE" sz="2400" b="1" dirty="0">
                <a:solidFill>
                  <a:srgbClr val="C00000"/>
                </a:solidFill>
              </a:rPr>
              <a:t> </a:t>
            </a:r>
            <a:r>
              <a:rPr lang="de-DE" sz="2400" b="1" dirty="0" smtClean="0">
                <a:solidFill>
                  <a:srgbClr val="C00000"/>
                </a:solidFill>
              </a:rPr>
              <a:t>    </a:t>
            </a:r>
            <a:r>
              <a:rPr lang="de-DE" sz="2400" dirty="0" smtClean="0"/>
              <a:t>-</a:t>
            </a:r>
            <a:r>
              <a:rPr lang="de-DE" sz="2400" b="1" dirty="0" smtClean="0">
                <a:solidFill>
                  <a:srgbClr val="C00000"/>
                </a:solidFill>
              </a:rPr>
              <a:t>  </a:t>
            </a:r>
            <a:r>
              <a:rPr lang="de-DE" b="1" dirty="0" smtClean="0"/>
              <a:t>für </a:t>
            </a:r>
            <a:r>
              <a:rPr lang="de-DE" b="1" dirty="0"/>
              <a:t>einen </a:t>
            </a:r>
            <a:r>
              <a:rPr lang="de-DE" b="1" u="sng" dirty="0">
                <a:solidFill>
                  <a:srgbClr val="C00000"/>
                </a:solidFill>
              </a:rPr>
              <a:t>Jahresumschlag</a:t>
            </a:r>
            <a:r>
              <a:rPr lang="de-DE" b="1" dirty="0"/>
              <a:t> von </a:t>
            </a:r>
            <a:r>
              <a:rPr lang="de-DE" sz="2400" b="1" dirty="0">
                <a:solidFill>
                  <a:srgbClr val="C00000"/>
                </a:solidFill>
              </a:rPr>
              <a:t>ca. 165</a:t>
            </a:r>
          </a:p>
          <a:p>
            <a:endParaRPr lang="de-DE" sz="2400" b="1" dirty="0" smtClean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 smtClean="0"/>
              <a:t>Die üblichen Kandidaten sind PSKW ; Batterien; </a:t>
            </a:r>
            <a:r>
              <a:rPr lang="de-DE" sz="2400" b="1" dirty="0" err="1" smtClean="0"/>
              <a:t>CAES</a:t>
            </a:r>
            <a:r>
              <a:rPr lang="de-DE" sz="2400" b="1" dirty="0" smtClean="0"/>
              <a:t> :</a:t>
            </a:r>
            <a:br>
              <a:rPr lang="de-DE" sz="2400" b="1" dirty="0" smtClean="0"/>
            </a:br>
            <a:r>
              <a:rPr lang="de-DE" sz="2000" dirty="0" smtClean="0"/>
              <a:t>         interessant, aber begrenzt oder noch nicht überzeugend</a:t>
            </a:r>
          </a:p>
          <a:p>
            <a:endParaRPr lang="de-DE" sz="2000" dirty="0" smtClean="0"/>
          </a:p>
          <a:p>
            <a:r>
              <a:rPr lang="de-DE" sz="2000" dirty="0" smtClean="0"/>
              <a:t>daher:</a:t>
            </a:r>
            <a:br>
              <a:rPr lang="de-DE" sz="2000" dirty="0" smtClean="0"/>
            </a:br>
            <a:endParaRPr lang="de-D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 smtClean="0"/>
              <a:t>Prüfe neuen Ansatz</a:t>
            </a:r>
            <a:r>
              <a:rPr lang="de-DE" sz="2800" dirty="0" smtClean="0"/>
              <a:t>: </a:t>
            </a:r>
            <a:r>
              <a:rPr lang="de-DE" sz="3600" b="1" dirty="0" smtClean="0">
                <a:solidFill>
                  <a:srgbClr val="3333FF"/>
                </a:solidFill>
              </a:rPr>
              <a:t>Bergspeicher</a:t>
            </a:r>
            <a:endParaRPr lang="de-DE" sz="3200" b="1" dirty="0" smtClean="0">
              <a:solidFill>
                <a:srgbClr val="C00000"/>
              </a:solidFill>
            </a:endParaRPr>
          </a:p>
          <a:p>
            <a:endParaRPr lang="de-DE" sz="900" b="1" dirty="0"/>
          </a:p>
          <a:p>
            <a:r>
              <a:rPr lang="de-DE" b="1" dirty="0" smtClean="0"/>
              <a:t>                    </a:t>
            </a:r>
            <a:r>
              <a:rPr lang="de-DE" sz="2000" b="1" dirty="0" smtClean="0"/>
              <a:t>also:</a:t>
            </a:r>
            <a:r>
              <a:rPr lang="de-DE" b="1" dirty="0" smtClean="0">
                <a:solidFill>
                  <a:srgbClr val="C00000"/>
                </a:solidFill>
              </a:rPr>
              <a:t> </a:t>
            </a:r>
            <a:r>
              <a:rPr lang="de-DE" b="1" dirty="0" smtClean="0">
                <a:solidFill>
                  <a:srgbClr val="3333FF"/>
                </a:solidFill>
              </a:rPr>
              <a:t>Prinzip Pumpspeicher-Kraftwerke </a:t>
            </a:r>
            <a:r>
              <a:rPr lang="de-DE" b="1" dirty="0" smtClean="0"/>
              <a:t>, aber unkonventionell                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231740" y="188640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/>
              <a:t>Zwischenergebnis</a:t>
            </a:r>
            <a:endParaRPr lang="de-DE" sz="2800" b="1" dirty="0"/>
          </a:p>
        </p:txBody>
      </p:sp>
      <p:sp>
        <p:nvSpPr>
          <p:cNvPr id="4" name="Ellipse 3"/>
          <p:cNvSpPr/>
          <p:nvPr/>
        </p:nvSpPr>
        <p:spPr>
          <a:xfrm>
            <a:off x="8969134" y="8620"/>
            <a:ext cx="175374" cy="1753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79512" y="6427767"/>
            <a:ext cx="8028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Bem.: Derzeitige PSKW-Kapazität in DEU = 40 GWh = ca.: 2/3 Vollaststunde = ca. 0.03 [d}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24874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76545" y="1583795"/>
            <a:ext cx="83349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smtClean="0"/>
              <a:t>Konventionelle Pumpspeicher-kraftwerke </a:t>
            </a:r>
            <a:r>
              <a:rPr lang="de-DE" sz="4000" b="1" dirty="0"/>
              <a:t>unter Tage</a:t>
            </a:r>
            <a:r>
              <a:rPr lang="de-DE" sz="3200" b="1" dirty="0"/>
              <a:t> </a:t>
            </a:r>
            <a:endParaRPr lang="de-DE" sz="3200" b="1" dirty="0" smtClean="0"/>
          </a:p>
          <a:p>
            <a:pPr algn="ctr"/>
            <a:r>
              <a:rPr lang="de-DE" sz="2000" b="1" dirty="0" smtClean="0"/>
              <a:t>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31540" y="728700"/>
            <a:ext cx="172819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rgbClr val="C00000"/>
                </a:solidFill>
              </a:rPr>
              <a:t>Die Idee:</a:t>
            </a:r>
            <a:endParaRPr lang="de-DE" sz="3200" b="1" dirty="0">
              <a:solidFill>
                <a:srgbClr val="C0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86535" y="3203975"/>
            <a:ext cx="792088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3333FF"/>
                </a:solidFill>
              </a:rPr>
              <a:t>gab es bereits "heftig" in der 1970 +80er  und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gibt es wieder neu seit wenigen Jahren und sie scheint</a:t>
            </a:r>
            <a:br>
              <a:rPr lang="de-DE" sz="2400" dirty="0" smtClean="0"/>
            </a:br>
            <a:r>
              <a:rPr lang="de-DE" sz="2400" dirty="0" smtClean="0"/>
              <a:t>                                                                     </a:t>
            </a:r>
            <a:r>
              <a:rPr lang="de-DE" sz="3200" b="1" dirty="0" smtClean="0">
                <a:solidFill>
                  <a:srgbClr val="C00000"/>
                </a:solidFill>
              </a:rPr>
              <a:t>derzeit zu zünden</a:t>
            </a:r>
            <a:endParaRPr lang="de-DE" sz="3200" b="1" dirty="0">
              <a:solidFill>
                <a:srgbClr val="C0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16504" y="116633"/>
            <a:ext cx="35103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b="1" dirty="0" smtClean="0"/>
              <a:t>2.2</a:t>
            </a:r>
            <a:endParaRPr lang="de-DE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431540" y="5274205"/>
            <a:ext cx="846094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und zwar als:</a:t>
            </a:r>
          </a:p>
          <a:p>
            <a:r>
              <a:rPr lang="de-DE" sz="2000" b="1" dirty="0" smtClean="0">
                <a:solidFill>
                  <a:srgbClr val="3333FF"/>
                </a:solidFill>
              </a:rPr>
              <a:t> 1. Underground </a:t>
            </a:r>
            <a:r>
              <a:rPr lang="de-DE" sz="2000" b="1" dirty="0" err="1" smtClean="0">
                <a:solidFill>
                  <a:srgbClr val="3333FF"/>
                </a:solidFill>
              </a:rPr>
              <a:t>Pumped</a:t>
            </a:r>
            <a:r>
              <a:rPr lang="de-DE" sz="2000" b="1" dirty="0" smtClean="0">
                <a:solidFill>
                  <a:srgbClr val="3333FF"/>
                </a:solidFill>
              </a:rPr>
              <a:t> </a:t>
            </a:r>
            <a:r>
              <a:rPr lang="de-DE" sz="2000" b="1" dirty="0" err="1" smtClean="0">
                <a:solidFill>
                  <a:srgbClr val="3333FF"/>
                </a:solidFill>
              </a:rPr>
              <a:t>Hydroelectric</a:t>
            </a:r>
            <a:r>
              <a:rPr lang="de-DE" sz="2000" b="1" dirty="0" smtClean="0">
                <a:solidFill>
                  <a:srgbClr val="3333FF"/>
                </a:solidFill>
              </a:rPr>
              <a:t> Storage  ( USA 1970 -1985 AD, aktuell)</a:t>
            </a:r>
            <a:br>
              <a:rPr lang="de-DE" sz="2000" b="1" dirty="0" smtClean="0">
                <a:solidFill>
                  <a:srgbClr val="3333FF"/>
                </a:solidFill>
              </a:rPr>
            </a:br>
            <a:r>
              <a:rPr lang="de-DE" sz="2000" b="1" dirty="0" smtClean="0"/>
              <a:t> 2. Nutzung stillgelegter Bergwerke                         (DEU aktuell)</a:t>
            </a:r>
            <a:endParaRPr lang="de-DE" sz="2000" dirty="0"/>
          </a:p>
        </p:txBody>
      </p:sp>
      <p:sp>
        <p:nvSpPr>
          <p:cNvPr id="9" name="Ellipse 8"/>
          <p:cNvSpPr/>
          <p:nvPr/>
        </p:nvSpPr>
        <p:spPr>
          <a:xfrm>
            <a:off x="8969134" y="8620"/>
            <a:ext cx="175374" cy="1753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20138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1035</Words>
  <Application>Microsoft Office PowerPoint</Application>
  <PresentationFormat>Bildschirmpräsentation (4:3)</PresentationFormat>
  <Paragraphs>248</Paragraphs>
  <Slides>24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5" baseType="lpstr">
      <vt:lpstr>Larissa</vt:lpstr>
      <vt:lpstr>Das Zusammenwirken    von PSKW - artigen und P2G - artigen Energiespeichern   und die mögliche Rolle    von  Tiefschachtspeichern bei der Energiewende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Zusammenwirken    von PSKW - artigen und P2G - artigen Energiespeichern   und die mögliche Rolle    von  Tiefschachtspeichern bei der Energiewende</dc:title>
  <dc:creator>jerrry</dc:creator>
  <cp:lastModifiedBy>jerrry</cp:lastModifiedBy>
  <cp:revision>8</cp:revision>
  <dcterms:created xsi:type="dcterms:W3CDTF">2014-06-18T16:03:11Z</dcterms:created>
  <dcterms:modified xsi:type="dcterms:W3CDTF">2014-06-18T17:58:43Z</dcterms:modified>
</cp:coreProperties>
</file>