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2"/>
  </p:notesMasterIdLst>
  <p:handoutMasterIdLst>
    <p:handoutMasterId r:id="rId53"/>
  </p:handoutMasterIdLst>
  <p:sldIdLst>
    <p:sldId id="257" r:id="rId2"/>
    <p:sldId id="313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8" r:id="rId13"/>
    <p:sldId id="272" r:id="rId14"/>
    <p:sldId id="309" r:id="rId15"/>
    <p:sldId id="310" r:id="rId16"/>
    <p:sldId id="311" r:id="rId17"/>
    <p:sldId id="312" r:id="rId18"/>
    <p:sldId id="279" r:id="rId19"/>
    <p:sldId id="280" r:id="rId20"/>
    <p:sldId id="284" r:id="rId21"/>
    <p:sldId id="323" r:id="rId22"/>
    <p:sldId id="317" r:id="rId23"/>
    <p:sldId id="318" r:id="rId24"/>
    <p:sldId id="319" r:id="rId25"/>
    <p:sldId id="324" r:id="rId26"/>
    <p:sldId id="288" r:id="rId27"/>
    <p:sldId id="289" r:id="rId28"/>
    <p:sldId id="290" r:id="rId29"/>
    <p:sldId id="291" r:id="rId30"/>
    <p:sldId id="292" r:id="rId31"/>
    <p:sldId id="293" r:id="rId32"/>
    <p:sldId id="294" r:id="rId33"/>
    <p:sldId id="295" r:id="rId34"/>
    <p:sldId id="296" r:id="rId35"/>
    <p:sldId id="297" r:id="rId36"/>
    <p:sldId id="298" r:id="rId37"/>
    <p:sldId id="299" r:id="rId38"/>
    <p:sldId id="300" r:id="rId39"/>
    <p:sldId id="301" r:id="rId40"/>
    <p:sldId id="302" r:id="rId41"/>
    <p:sldId id="303" r:id="rId42"/>
    <p:sldId id="304" r:id="rId43"/>
    <p:sldId id="305" r:id="rId44"/>
    <p:sldId id="325" r:id="rId45"/>
    <p:sldId id="314" r:id="rId46"/>
    <p:sldId id="315" r:id="rId47"/>
    <p:sldId id="326" r:id="rId48"/>
    <p:sldId id="306" r:id="rId49"/>
    <p:sldId id="307" r:id="rId50"/>
    <p:sldId id="327" r:id="rId51"/>
  </p:sldIdLst>
  <p:sldSz cx="9144000" cy="6858000" type="screen4x3"/>
  <p:notesSz cx="6858000" cy="97155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FF99"/>
    <a:srgbClr val="0000FF"/>
    <a:srgbClr val="CC00CC"/>
    <a:srgbClr val="0000CC"/>
    <a:srgbClr val="00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>
        <p:scale>
          <a:sx n="72" d="100"/>
          <a:sy n="72" d="100"/>
        </p:scale>
        <p:origin x="-1824" y="-330"/>
      </p:cViewPr>
      <p:guideLst>
        <p:guide orient="horz" pos="2160"/>
        <p:guide pos="285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36004" cy="36004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857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857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860590-CF90-4323-80C3-2B4AE86EA093}" type="datetimeFigureOut">
              <a:rPr lang="de-DE" smtClean="0"/>
              <a:t>14.02.2017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228039"/>
            <a:ext cx="2971800" cy="4857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9228039"/>
            <a:ext cx="2971800" cy="4857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054FFC-E74D-403D-BB03-EB4B0C65AD1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1278999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857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857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21DAA6-9B5A-4AFF-9D3E-841573A71B43}" type="datetimeFigureOut">
              <a:rPr lang="de-DE" smtClean="0"/>
              <a:t>14.02.2017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000125" y="728663"/>
            <a:ext cx="4857750" cy="36433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614863"/>
            <a:ext cx="5486400" cy="43719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228039"/>
            <a:ext cx="2971800" cy="4857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9228039"/>
            <a:ext cx="2971800" cy="4857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6A7AEF-C72A-478C-85FD-118259DAC30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390005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E162C3-67F4-4DAA-9E13-4B371FFD6F6D}" type="slidenum">
              <a:rPr lang="de-DE" smtClean="0"/>
              <a:pPr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156482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0372A2-BE31-4280-9B60-79392BF51D3E}" type="slidenum">
              <a:rPr lang="de-DE" smtClean="0"/>
              <a:pPr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387095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0372A2-BE31-4280-9B60-79392BF51D3E}" type="slidenum">
              <a:rPr lang="de-DE" smtClean="0"/>
              <a:pPr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387095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„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0372A2-BE31-4280-9B60-79392BF51D3E}" type="slidenum">
              <a:rPr lang="de-DE" smtClean="0"/>
              <a:pPr/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850138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0372A2-BE31-4280-9B60-79392BF51D3E}" type="slidenum">
              <a:rPr lang="de-DE" smtClean="0"/>
              <a:pPr/>
              <a:t>23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102499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928AA-D41B-4A66-91D6-D79890EAF91A}" type="datetimeFigureOut">
              <a:rPr lang="de-DE" smtClean="0"/>
              <a:t>14.02.2017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7A80D-44EC-4C77-923F-4698964CC99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257772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928AA-D41B-4A66-91D6-D79890EAF91A}" type="datetimeFigureOut">
              <a:rPr lang="de-DE" smtClean="0"/>
              <a:t>14.02.2017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7A80D-44EC-4C77-923F-4698964CC99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972043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928AA-D41B-4A66-91D6-D79890EAF91A}" type="datetimeFigureOut">
              <a:rPr lang="de-DE" smtClean="0"/>
              <a:t>14.02.2017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7A80D-44EC-4C77-923F-4698964CC99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133862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928AA-D41B-4A66-91D6-D79890EAF91A}" type="datetimeFigureOut">
              <a:rPr lang="de-DE" smtClean="0"/>
              <a:t>14.02.2017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7A80D-44EC-4C77-923F-4698964CC99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655673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928AA-D41B-4A66-91D6-D79890EAF91A}" type="datetimeFigureOut">
              <a:rPr lang="de-DE" smtClean="0"/>
              <a:t>14.02.2017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7A80D-44EC-4C77-923F-4698964CC99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92066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928AA-D41B-4A66-91D6-D79890EAF91A}" type="datetimeFigureOut">
              <a:rPr lang="de-DE" smtClean="0"/>
              <a:t>14.02.2017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7A80D-44EC-4C77-923F-4698964CC99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485154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928AA-D41B-4A66-91D6-D79890EAF91A}" type="datetimeFigureOut">
              <a:rPr lang="de-DE" smtClean="0"/>
              <a:t>14.02.2017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7A80D-44EC-4C77-923F-4698964CC99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1024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928AA-D41B-4A66-91D6-D79890EAF91A}" type="datetimeFigureOut">
              <a:rPr lang="de-DE" smtClean="0"/>
              <a:t>14.02.2017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7A80D-44EC-4C77-923F-4698964CC99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908900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928AA-D41B-4A66-91D6-D79890EAF91A}" type="datetimeFigureOut">
              <a:rPr lang="de-DE" smtClean="0"/>
              <a:t>14.02.2017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7A80D-44EC-4C77-923F-4698964CC99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265265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928AA-D41B-4A66-91D6-D79890EAF91A}" type="datetimeFigureOut">
              <a:rPr lang="de-DE" smtClean="0"/>
              <a:t>14.02.2017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7A80D-44EC-4C77-923F-4698964CC99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428795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928AA-D41B-4A66-91D6-D79890EAF91A}" type="datetimeFigureOut">
              <a:rPr lang="de-DE" smtClean="0"/>
              <a:t>14.02.2017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7A80D-44EC-4C77-923F-4698964CC99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548983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9928AA-D41B-4A66-91D6-D79890EAF91A}" type="datetimeFigureOut">
              <a:rPr lang="de-DE" smtClean="0"/>
              <a:t>14.02.2017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D7A80D-44EC-4C77-923F-4698964CC99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616453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luther.gerhard@ingenieur.de" TargetMode="External"/><Relationship Id="rId2" Type="http://schemas.openxmlformats.org/officeDocument/2006/relationships/slide" Target="slide16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" Target="slide31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43.xml"/><Relationship Id="rId3" Type="http://schemas.openxmlformats.org/officeDocument/2006/relationships/slide" Target="slide11.xml"/><Relationship Id="rId7" Type="http://schemas.openxmlformats.org/officeDocument/2006/relationships/slide" Target="slide35.xml"/><Relationship Id="rId2" Type="http://schemas.openxmlformats.org/officeDocument/2006/relationships/slide" Target="slide3.xml"/><Relationship Id="rId1" Type="http://schemas.openxmlformats.org/officeDocument/2006/relationships/slideLayout" Target="../slideLayouts/slideLayout7.xml"/><Relationship Id="rId6" Type="http://schemas.openxmlformats.org/officeDocument/2006/relationships/slide" Target="slide31.xml"/><Relationship Id="rId11" Type="http://schemas.openxmlformats.org/officeDocument/2006/relationships/slide" Target="slide48.xml"/><Relationship Id="rId5" Type="http://schemas.openxmlformats.org/officeDocument/2006/relationships/slide" Target="slide28.xml"/><Relationship Id="rId10" Type="http://schemas.openxmlformats.org/officeDocument/2006/relationships/slide" Target="slide47.xml"/><Relationship Id="rId4" Type="http://schemas.openxmlformats.org/officeDocument/2006/relationships/slide" Target="slide27.xml"/><Relationship Id="rId9" Type="http://schemas.openxmlformats.org/officeDocument/2006/relationships/slide" Target="slide4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slide" Target="slide44.xml"/><Relationship Id="rId3" Type="http://schemas.openxmlformats.org/officeDocument/2006/relationships/hyperlink" Target="mailto:schmidtb@atom.uni-frankfurt.de" TargetMode="External"/><Relationship Id="rId7" Type="http://schemas.openxmlformats.org/officeDocument/2006/relationships/slide" Target="slide43.xml"/><Relationship Id="rId2" Type="http://schemas.openxmlformats.org/officeDocument/2006/relationships/hyperlink" Target="mailto:luther.gerhard@ingenieur.de" TargetMode="External"/><Relationship Id="rId1" Type="http://schemas.openxmlformats.org/officeDocument/2006/relationships/slideLayout" Target="../slideLayouts/slideLayout1.xml"/><Relationship Id="rId6" Type="http://schemas.openxmlformats.org/officeDocument/2006/relationships/slide" Target="slide35.xml"/><Relationship Id="rId5" Type="http://schemas.openxmlformats.org/officeDocument/2006/relationships/slide" Target="slide31.xml"/><Relationship Id="rId10" Type="http://schemas.openxmlformats.org/officeDocument/2006/relationships/slide" Target="slide48.xml"/><Relationship Id="rId4" Type="http://schemas.openxmlformats.org/officeDocument/2006/relationships/slide" Target="slide28.xml"/><Relationship Id="rId9" Type="http://schemas.openxmlformats.org/officeDocument/2006/relationships/slide" Target="slide4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Relationship Id="rId14" Type="http://schemas.openxmlformats.org/officeDocument/2006/relationships/image" Target="../media/image24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0" y="872716"/>
            <a:ext cx="9144000" cy="2360186"/>
          </a:xfrm>
          <a:gradFill>
            <a:gsLst>
              <a:gs pos="0">
                <a:srgbClr val="FF3399"/>
              </a:gs>
              <a:gs pos="17000">
                <a:srgbClr val="FF6633"/>
              </a:gs>
              <a:gs pos="50000">
                <a:srgbClr val="FFFF00"/>
              </a:gs>
              <a:gs pos="93000">
                <a:srgbClr val="01A78F"/>
              </a:gs>
              <a:gs pos="100000">
                <a:srgbClr val="3366FF"/>
              </a:gs>
            </a:gsLst>
            <a:lin ang="5400000" scaled="0"/>
          </a:gradFill>
        </p:spPr>
        <p:txBody>
          <a:bodyPr>
            <a:normAutofit/>
          </a:bodyPr>
          <a:lstStyle/>
          <a:p>
            <a:r>
              <a:rPr lang="de-DE" b="1" dirty="0" smtClean="0">
                <a:latin typeface="Arial" pitchFamily="34" charset="0"/>
                <a:cs typeface="Arial" pitchFamily="34" charset="0"/>
              </a:rPr>
              <a:t>Das “Meerei“ </a:t>
            </a:r>
            <a:br>
              <a:rPr lang="de-DE" b="1" dirty="0" smtClean="0">
                <a:latin typeface="Arial" pitchFamily="34" charset="0"/>
                <a:cs typeface="Arial" pitchFamily="34" charset="0"/>
              </a:rPr>
            </a:br>
            <a:r>
              <a:rPr lang="de-DE" sz="72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sz="2400" b="1" dirty="0" smtClean="0">
                <a:latin typeface="Arial" pitchFamily="34" charset="0"/>
                <a:cs typeface="Arial" pitchFamily="34" charset="0"/>
              </a:rPr>
              <a:t>ein</a:t>
            </a:r>
            <a:r>
              <a:rPr lang="de-DE" sz="3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sz="3600" dirty="0" err="1" smtClean="0">
                <a:latin typeface="Arial" pitchFamily="34" charset="0"/>
                <a:cs typeface="Arial" pitchFamily="34" charset="0"/>
              </a:rPr>
              <a:t>Energie</a:t>
            </a:r>
            <a:r>
              <a:rPr lang="de-DE" sz="3600" b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Speicher</a:t>
            </a:r>
            <a:r>
              <a:rPr lang="de-DE" sz="36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2400" b="1" dirty="0" smtClean="0">
                <a:latin typeface="Arial" pitchFamily="34" charset="0"/>
                <a:cs typeface="Arial" pitchFamily="34" charset="0"/>
              </a:rPr>
              <a:t>für die </a:t>
            </a:r>
            <a:r>
              <a:rPr lang="de-DE" sz="3600" dirty="0" err="1" smtClean="0">
                <a:latin typeface="Arial" pitchFamily="34" charset="0"/>
                <a:cs typeface="Arial" pitchFamily="34" charset="0"/>
              </a:rPr>
              <a:t>Energie</a:t>
            </a:r>
            <a:r>
              <a:rPr lang="de-DE" sz="3600" b="1" dirty="0" err="1" smtClean="0">
                <a:latin typeface="Arial" pitchFamily="34" charset="0"/>
                <a:cs typeface="Arial" pitchFamily="34" charset="0"/>
              </a:rPr>
              <a:t>Wende</a:t>
            </a:r>
            <a:endParaRPr lang="de-DE" sz="3200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6083660" y="6734889"/>
            <a:ext cx="3060340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800" dirty="0" smtClean="0">
                <a:latin typeface="Arial" pitchFamily="34" charset="0"/>
                <a:cs typeface="Arial" pitchFamily="34" charset="0"/>
              </a:rPr>
              <a:t>Bildspeicher teilweise in  V_Hochtief2011.0715_BergSpeicher.pptx</a:t>
            </a:r>
            <a:endParaRPr lang="de-DE" sz="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71500" y="53625"/>
            <a:ext cx="52925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b="1" dirty="0" err="1" smtClean="0">
                <a:latin typeface="Arial" pitchFamily="34" charset="0"/>
                <a:cs typeface="Arial" pitchFamily="34" charset="0"/>
              </a:rPr>
              <a:t>V_GL2017.0213_SAL.Liesa_Meerei.pptx</a:t>
            </a:r>
            <a:endParaRPr lang="de-DE" sz="1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359532" y="6120008"/>
            <a:ext cx="14581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hlinkClick r:id="rId2" action="ppaction://hlinksldjump"/>
              </a:rPr>
              <a:t>Ü</a:t>
            </a:r>
            <a:r>
              <a:rPr lang="de-DE" dirty="0" smtClean="0">
                <a:hlinkClick r:id="rId2" action="ppaction://hlinksldjump"/>
              </a:rPr>
              <a:t>BERSICHT</a:t>
            </a:r>
            <a:endParaRPr lang="de-DE" dirty="0"/>
          </a:p>
        </p:txBody>
      </p:sp>
      <p:sp>
        <p:nvSpPr>
          <p:cNvPr id="8" name="Textfeld 7"/>
          <p:cNvSpPr txBox="1"/>
          <p:nvPr/>
        </p:nvSpPr>
        <p:spPr>
          <a:xfrm>
            <a:off x="2375756" y="4113076"/>
            <a:ext cx="4391979" cy="16201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 dirty="0" smtClean="0">
                <a:latin typeface="Arial" panose="020B0604020202020204" pitchFamily="34" charset="0"/>
                <a:cs typeface="Arial" panose="020B0604020202020204" pitchFamily="34" charset="0"/>
              </a:rPr>
              <a:t>Dr</a:t>
            </a:r>
            <a:r>
              <a:rPr lang="de-DE" b="1" dirty="0">
                <a:latin typeface="Arial" panose="020B0604020202020204" pitchFamily="34" charset="0"/>
                <a:cs typeface="Arial" panose="020B0604020202020204" pitchFamily="34" charset="0"/>
              </a:rPr>
              <a:t>. Gerhard Luther </a:t>
            </a:r>
            <a:r>
              <a:rPr lang="de-DE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                 </a:t>
            </a:r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de-DE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Universität des </a:t>
            </a:r>
            <a:r>
              <a:rPr lang="de-DE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Saarlandes ,</a:t>
            </a:r>
            <a:br>
              <a:rPr lang="de-DE" sz="16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 Experimentalphysik </a:t>
            </a:r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, Bau </a:t>
            </a:r>
            <a:r>
              <a:rPr lang="de-DE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E26</a:t>
            </a:r>
            <a:r>
              <a:rPr lang="de-DE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                               </a:t>
            </a:r>
            <a:endParaRPr lang="de-DE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de-DE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66123 </a:t>
            </a:r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Saarbrücken     </a:t>
            </a:r>
            <a:r>
              <a:rPr lang="de-DE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de-DE" sz="16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u="sng" dirty="0" smtClean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luther.gerhard@ingenieur.de</a:t>
            </a:r>
            <a:r>
              <a:rPr lang="de-DE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de-DE" sz="16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0681-302-2737(d</a:t>
            </a:r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)  und </a:t>
            </a:r>
            <a:r>
              <a:rPr lang="de-DE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0681-56310(p</a:t>
            </a:r>
            <a:r>
              <a:rPr lang="de-DE" dirty="0" smtClean="0"/>
              <a:t>)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02571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873417" y="1268760"/>
            <a:ext cx="8046894" cy="5232202"/>
          </a:xfrm>
          <a:prstGeom prst="rect">
            <a:avLst/>
          </a:prstGeom>
          <a:noFill/>
          <a:ln w="57150" cmpd="thinThick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r>
              <a:rPr lang="de-DE" sz="1100" b="1" u="sng" dirty="0" smtClean="0"/>
              <a:t>  </a:t>
            </a:r>
            <a:endParaRPr lang="de-DE" b="1" u="sng" dirty="0" smtClean="0"/>
          </a:p>
          <a:p>
            <a:r>
              <a:rPr lang="de-DE" b="1" u="sng" dirty="0" smtClean="0"/>
              <a:t>Wir brauchen :</a:t>
            </a:r>
          </a:p>
          <a:p>
            <a:endParaRPr lang="de-DE" dirty="0" smtClean="0"/>
          </a:p>
          <a:p>
            <a:pPr>
              <a:buFont typeface="Arial" pitchFamily="34" charset="0"/>
              <a:buChar char="•"/>
            </a:pPr>
            <a:r>
              <a:rPr lang="de-DE" b="1" dirty="0" smtClean="0"/>
              <a:t>  </a:t>
            </a:r>
            <a:r>
              <a:rPr lang="de-DE" sz="2400" b="1" dirty="0" smtClean="0"/>
              <a:t>Schnelle Speicher im Stunden und Tagesbereich</a:t>
            </a:r>
            <a:r>
              <a:rPr lang="de-DE" sz="2000" b="1" dirty="0" smtClean="0"/>
              <a:t>, </a:t>
            </a:r>
            <a:r>
              <a:rPr lang="de-DE" b="1" dirty="0" smtClean="0"/>
              <a:t>die </a:t>
            </a:r>
          </a:p>
          <a:p>
            <a:r>
              <a:rPr lang="de-DE" b="1" dirty="0" smtClean="0"/>
              <a:t>       -  die </a:t>
            </a:r>
            <a:r>
              <a:rPr lang="de-DE" b="1" dirty="0" smtClean="0">
                <a:solidFill>
                  <a:srgbClr val="336600"/>
                </a:solidFill>
              </a:rPr>
              <a:t>Überschüsse der RE-Fluktuationen  </a:t>
            </a:r>
            <a:r>
              <a:rPr lang="de-DE" b="1" dirty="0" smtClean="0"/>
              <a:t>mir </a:t>
            </a:r>
            <a:r>
              <a:rPr lang="de-DE" b="1" dirty="0" smtClean="0">
                <a:solidFill>
                  <a:srgbClr val="FF0000"/>
                </a:solidFill>
              </a:rPr>
              <a:t>hohem Wirkungsgrad </a:t>
            </a:r>
            <a:r>
              <a:rPr lang="de-DE" b="1" dirty="0" smtClean="0"/>
              <a:t>nutzen</a:t>
            </a:r>
            <a:r>
              <a:rPr lang="de-DE" b="1" dirty="0"/>
              <a:t>,  </a:t>
            </a:r>
            <a:r>
              <a:rPr lang="de-DE" b="1" dirty="0" smtClean="0"/>
              <a:t/>
            </a:r>
            <a:br>
              <a:rPr lang="de-DE" b="1" dirty="0" smtClean="0"/>
            </a:br>
            <a:r>
              <a:rPr lang="de-DE" b="1" dirty="0" smtClean="0"/>
              <a:t>        - häufig genug eingesetzt werden um die </a:t>
            </a:r>
            <a:r>
              <a:rPr lang="de-DE" b="1" dirty="0" smtClean="0">
                <a:solidFill>
                  <a:srgbClr val="0000CC"/>
                </a:solidFill>
              </a:rPr>
              <a:t>fixen Speicherkosten </a:t>
            </a:r>
            <a:r>
              <a:rPr lang="de-DE" b="1" dirty="0" smtClean="0"/>
              <a:t>zu decken</a:t>
            </a:r>
          </a:p>
          <a:p>
            <a:r>
              <a:rPr lang="de-DE" sz="900" b="1" dirty="0" smtClean="0"/>
              <a:t> </a:t>
            </a:r>
          </a:p>
          <a:p>
            <a:r>
              <a:rPr lang="de-DE" b="1" dirty="0" smtClean="0"/>
              <a:t>    </a:t>
            </a:r>
            <a:r>
              <a:rPr lang="de-DE" sz="2000" b="1" dirty="0" smtClean="0"/>
              <a:t>also:</a:t>
            </a:r>
            <a:r>
              <a:rPr lang="de-DE" b="1" dirty="0" smtClean="0">
                <a:solidFill>
                  <a:srgbClr val="C00000"/>
                </a:solidFill>
              </a:rPr>
              <a:t> </a:t>
            </a:r>
            <a:r>
              <a:rPr lang="de-DE" b="1" dirty="0" smtClean="0">
                <a:solidFill>
                  <a:srgbClr val="3333FF"/>
                </a:solidFill>
              </a:rPr>
              <a:t>Prinzip Pumpspeicher-Kraftwerke </a:t>
            </a:r>
            <a:r>
              <a:rPr lang="de-DE" b="1" dirty="0" smtClean="0"/>
              <a:t>, aber unkonventionelle (e.g. </a:t>
            </a:r>
            <a:r>
              <a:rPr lang="de-DE" b="1" dirty="0" smtClean="0">
                <a:solidFill>
                  <a:srgbClr val="3333FF"/>
                </a:solidFill>
              </a:rPr>
              <a:t>Meerei</a:t>
            </a:r>
            <a:r>
              <a:rPr lang="de-DE" b="1" dirty="0" smtClean="0"/>
              <a:t>)</a:t>
            </a:r>
            <a:br>
              <a:rPr lang="de-DE" b="1" dirty="0" smtClean="0"/>
            </a:br>
            <a:r>
              <a:rPr lang="de-DE" b="1" dirty="0" smtClean="0"/>
              <a:t>              </a:t>
            </a:r>
            <a:r>
              <a:rPr lang="de-DE" sz="1600" b="1" dirty="0" smtClean="0"/>
              <a:t>(u.U. auch interessant: Bergspeicher, </a:t>
            </a:r>
            <a:r>
              <a:rPr lang="de-DE" sz="1600" b="1" dirty="0" err="1" smtClean="0"/>
              <a:t>CAES</a:t>
            </a:r>
            <a:r>
              <a:rPr lang="de-DE" sz="1600" b="1" dirty="0" smtClean="0"/>
              <a:t>, </a:t>
            </a:r>
            <a:r>
              <a:rPr lang="de-DE" b="1" u="sng" dirty="0" smtClean="0">
                <a:solidFill>
                  <a:schemeClr val="accent2">
                    <a:lumMod val="75000"/>
                  </a:schemeClr>
                </a:solidFill>
              </a:rPr>
              <a:t>Batterien</a:t>
            </a:r>
            <a:r>
              <a:rPr lang="de-DE" sz="1600" b="1" dirty="0" smtClean="0"/>
              <a:t> etc.) </a:t>
            </a:r>
            <a:r>
              <a:rPr lang="de-DE" b="1" dirty="0" smtClean="0"/>
              <a:t/>
            </a:r>
            <a:br>
              <a:rPr lang="de-DE" b="1" dirty="0" smtClean="0"/>
            </a:br>
            <a:endParaRPr lang="de-DE" b="1" dirty="0" smtClean="0"/>
          </a:p>
          <a:p>
            <a:r>
              <a:rPr lang="de-DE" b="1" dirty="0" smtClean="0"/>
              <a:t>     </a:t>
            </a:r>
          </a:p>
          <a:p>
            <a:pPr>
              <a:buFont typeface="Arial" pitchFamily="34" charset="0"/>
              <a:buChar char="•"/>
            </a:pPr>
            <a:r>
              <a:rPr lang="de-DE" b="1" dirty="0" smtClean="0"/>
              <a:t>  </a:t>
            </a:r>
            <a:r>
              <a:rPr lang="de-DE" sz="2400" b="1" dirty="0" smtClean="0">
                <a:solidFill>
                  <a:srgbClr val="C00000"/>
                </a:solidFill>
              </a:rPr>
              <a:t>Brennstoff basierte Backup Kraftwerke  </a:t>
            </a:r>
            <a:r>
              <a:rPr lang="de-DE" b="1" dirty="0" smtClean="0">
                <a:solidFill>
                  <a:srgbClr val="FF0000"/>
                </a:solidFill>
              </a:rPr>
              <a:t>+ Methanspeicher</a:t>
            </a:r>
            <a:r>
              <a:rPr lang="de-DE" b="1" dirty="0" smtClean="0"/>
              <a:t/>
            </a:r>
            <a:br>
              <a:rPr lang="de-DE" b="1" dirty="0" smtClean="0"/>
            </a:br>
            <a:r>
              <a:rPr lang="de-DE" b="1" dirty="0" smtClean="0"/>
              <a:t>      -  zwar hohe Brennstoffkosten, aber</a:t>
            </a:r>
            <a:br>
              <a:rPr lang="de-DE" b="1" dirty="0" smtClean="0"/>
            </a:br>
            <a:r>
              <a:rPr lang="de-DE" b="1" dirty="0" smtClean="0"/>
              <a:t>      -  günstige Speicherung wg. hoher Energiedichte, </a:t>
            </a:r>
            <a:r>
              <a:rPr lang="de-DE" b="1" dirty="0">
                <a:solidFill>
                  <a:srgbClr val="FF0000"/>
                </a:solidFill>
              </a:rPr>
              <a:t>niedrige </a:t>
            </a:r>
            <a:r>
              <a:rPr lang="de-DE" b="1" dirty="0" err="1" smtClean="0">
                <a:solidFill>
                  <a:srgbClr val="FF0000"/>
                </a:solidFill>
              </a:rPr>
              <a:t>SpeicherraumKosten</a:t>
            </a:r>
            <a:r>
              <a:rPr lang="de-DE" b="1" dirty="0" smtClean="0"/>
              <a:t/>
            </a:r>
            <a:br>
              <a:rPr lang="de-DE" b="1" dirty="0" smtClean="0"/>
            </a:br>
            <a:r>
              <a:rPr lang="de-DE" b="1" dirty="0" smtClean="0"/>
              <a:t>      -  niedrige Umwandlungskosten</a:t>
            </a:r>
            <a:r>
              <a:rPr lang="de-DE" sz="1000" b="1" dirty="0" smtClean="0"/>
              <a:t/>
            </a:r>
            <a:br>
              <a:rPr lang="de-DE" sz="1000" b="1" dirty="0" smtClean="0"/>
            </a:br>
            <a:r>
              <a:rPr lang="de-DE" sz="1000" b="1" dirty="0" smtClean="0"/>
              <a:t> </a:t>
            </a:r>
            <a:r>
              <a:rPr lang="de-DE" b="1" dirty="0" smtClean="0"/>
              <a:t/>
            </a:r>
            <a:br>
              <a:rPr lang="de-DE" b="1" dirty="0" smtClean="0"/>
            </a:br>
            <a:r>
              <a:rPr lang="de-DE" b="1" dirty="0" smtClean="0">
                <a:solidFill>
                  <a:srgbClr val="C00000"/>
                </a:solidFill>
              </a:rPr>
              <a:t>    </a:t>
            </a:r>
            <a:r>
              <a:rPr lang="de-DE" sz="2000" b="1" dirty="0" smtClean="0"/>
              <a:t>also:</a:t>
            </a:r>
            <a:r>
              <a:rPr lang="de-DE" b="1" dirty="0" smtClean="0">
                <a:solidFill>
                  <a:srgbClr val="C00000"/>
                </a:solidFill>
              </a:rPr>
              <a:t> Gasturbinen mit Erdgas </a:t>
            </a:r>
            <a:r>
              <a:rPr lang="de-DE" sz="1400" dirty="0" smtClean="0">
                <a:solidFill>
                  <a:srgbClr val="C00000"/>
                </a:solidFill>
              </a:rPr>
              <a:t>oder H2</a:t>
            </a:r>
            <a:r>
              <a:rPr lang="de-DE" b="1" dirty="0" smtClean="0"/>
              <a:t>, auch mit  </a:t>
            </a:r>
            <a:r>
              <a:rPr lang="de-DE" b="1" dirty="0" smtClean="0">
                <a:solidFill>
                  <a:srgbClr val="FF0000"/>
                </a:solidFill>
              </a:rPr>
              <a:t>P2G</a:t>
            </a:r>
            <a:r>
              <a:rPr lang="de-DE" b="1" dirty="0" smtClean="0"/>
              <a:t>,</a:t>
            </a:r>
            <a:br>
              <a:rPr lang="de-DE" b="1" dirty="0" smtClean="0"/>
            </a:br>
            <a:r>
              <a:rPr lang="de-DE" b="1" dirty="0" smtClean="0"/>
              <a:t>                                                                      </a:t>
            </a:r>
            <a:r>
              <a:rPr lang="de-DE" sz="1600" b="1" dirty="0" smtClean="0">
                <a:solidFill>
                  <a:srgbClr val="008000"/>
                </a:solidFill>
              </a:rPr>
              <a:t>Biogas, vor allem aus Abfällen </a:t>
            </a:r>
            <a:r>
              <a:rPr lang="de-DE" b="1" dirty="0" smtClean="0">
                <a:solidFill>
                  <a:srgbClr val="008000"/>
                </a:solidFill>
              </a:rPr>
              <a:t>  </a:t>
            </a:r>
          </a:p>
          <a:p>
            <a:endParaRPr lang="de-DE" b="1" dirty="0" smtClean="0"/>
          </a:p>
        </p:txBody>
      </p:sp>
      <p:sp>
        <p:nvSpPr>
          <p:cNvPr id="3" name="Textfeld 2"/>
          <p:cNvSpPr txBox="1"/>
          <p:nvPr/>
        </p:nvSpPr>
        <p:spPr>
          <a:xfrm>
            <a:off x="2231740" y="188640"/>
            <a:ext cx="43204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800" b="1" dirty="0" smtClean="0"/>
              <a:t>Ergebnis im Weichbild</a:t>
            </a:r>
            <a:endParaRPr lang="de-DE" sz="2800" b="1" dirty="0"/>
          </a:p>
        </p:txBody>
      </p:sp>
    </p:spTree>
    <p:extLst>
      <p:ext uri="{BB962C8B-B14F-4D97-AF65-F5344CB8AC3E}">
        <p14:creationId xmlns:p14="http://schemas.microsoft.com/office/powerpoint/2010/main" val="980137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/>
        </p:nvSpPr>
        <p:spPr>
          <a:xfrm>
            <a:off x="1007604" y="1797784"/>
            <a:ext cx="7398822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2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sz="2800" b="1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de-DE" sz="2400" dirty="0" smtClean="0">
                <a:latin typeface="Arial" pitchFamily="34" charset="0"/>
                <a:cs typeface="Arial" pitchFamily="34" charset="0"/>
              </a:rPr>
              <a:t>. Ein  </a:t>
            </a:r>
            <a:r>
              <a:rPr lang="de-DE" sz="2400" b="1" dirty="0" err="1" smtClean="0">
                <a:latin typeface="Arial" pitchFamily="34" charset="0"/>
                <a:cs typeface="Arial" pitchFamily="34" charset="0"/>
              </a:rPr>
              <a:t>LösungsSzenario</a:t>
            </a:r>
            <a:r>
              <a:rPr lang="de-DE" sz="2400" b="1" dirty="0" smtClean="0">
                <a:latin typeface="Arial" pitchFamily="34" charset="0"/>
                <a:cs typeface="Arial" pitchFamily="34" charset="0"/>
              </a:rPr>
              <a:t>  </a:t>
            </a:r>
          </a:p>
          <a:p>
            <a:pPr algn="ctr"/>
            <a:endParaRPr lang="de-DE" sz="2400" b="1" dirty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für Strom zu 100% aus RE </a:t>
            </a:r>
            <a:r>
              <a:rPr lang="de-DE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de-DE" sz="2400" dirty="0" smtClean="0">
                <a:latin typeface="Arial" pitchFamily="34" charset="0"/>
                <a:cs typeface="Arial" pitchFamily="34" charset="0"/>
              </a:rPr>
              <a:t>in Deutschland </a:t>
            </a:r>
          </a:p>
          <a:p>
            <a:endParaRPr lang="de-DE" sz="24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Rechteck 2"/>
          <p:cNvSpPr/>
          <p:nvPr/>
        </p:nvSpPr>
        <p:spPr>
          <a:xfrm>
            <a:off x="179512" y="116632"/>
            <a:ext cx="19383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de-DE" sz="1400" b="1" dirty="0" smtClean="0">
                <a:latin typeface="Arial" pitchFamily="34" charset="0"/>
                <a:cs typeface="Arial" pitchFamily="34" charset="0"/>
              </a:rPr>
              <a:t>2.</a:t>
            </a:r>
            <a:r>
              <a:rPr lang="de-DE" dirty="0" smtClean="0">
                <a:latin typeface="Arial" pitchFamily="34" charset="0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20674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/>
        </p:nvSpPr>
        <p:spPr>
          <a:xfrm>
            <a:off x="179512" y="116632"/>
            <a:ext cx="252028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de-DE" sz="1400" b="1" dirty="0">
                <a:latin typeface="Arial" pitchFamily="34" charset="0"/>
                <a:cs typeface="Arial" pitchFamily="34" charset="0"/>
              </a:rPr>
              <a:t>2</a:t>
            </a:r>
            <a:r>
              <a:rPr lang="de-DE" sz="1400" b="1" dirty="0" smtClean="0">
                <a:latin typeface="Arial" pitchFamily="34" charset="0"/>
                <a:cs typeface="Arial" pitchFamily="34" charset="0"/>
              </a:rPr>
              <a:t>.1</a:t>
            </a:r>
            <a:r>
              <a:rPr lang="de-DE" dirty="0" smtClean="0">
                <a:latin typeface="Arial" pitchFamily="34" charset="0"/>
                <a:cs typeface="Arial" pitchFamily="34" charset="0"/>
              </a:rPr>
              <a:t> </a:t>
            </a:r>
          </a:p>
        </p:txBody>
      </p:sp>
      <p:grpSp>
        <p:nvGrpSpPr>
          <p:cNvPr id="11" name="Gruppieren 10"/>
          <p:cNvGrpSpPr/>
          <p:nvPr/>
        </p:nvGrpSpPr>
        <p:grpSpPr>
          <a:xfrm>
            <a:off x="179512" y="980728"/>
            <a:ext cx="8832077" cy="4402538"/>
            <a:chOff x="179512" y="980728"/>
            <a:chExt cx="8832077" cy="4402538"/>
          </a:xfrm>
        </p:grpSpPr>
        <p:sp>
          <p:nvSpPr>
            <p:cNvPr id="2" name="Rechteck 1"/>
            <p:cNvSpPr/>
            <p:nvPr/>
          </p:nvSpPr>
          <p:spPr>
            <a:xfrm>
              <a:off x="179512" y="980728"/>
              <a:ext cx="8832077" cy="4402538"/>
            </a:xfrm>
            <a:prstGeom prst="rect">
              <a:avLst/>
            </a:prstGeom>
            <a:ln w="38100">
              <a:solidFill>
                <a:srgbClr val="C00000"/>
              </a:solidFill>
            </a:ln>
          </p:spPr>
          <p:txBody>
            <a:bodyPr wrap="square" tIns="108000">
              <a:spAutoFit/>
            </a:bodyPr>
            <a:lstStyle/>
            <a:p>
              <a:r>
                <a:rPr lang="de-DE" u="sng" dirty="0" smtClean="0">
                  <a:latin typeface="Arial" pitchFamily="34" charset="0"/>
                  <a:cs typeface="Arial" pitchFamily="34" charset="0"/>
                </a:rPr>
                <a:t> Allgemeines </a:t>
              </a:r>
              <a:r>
                <a:rPr lang="de-DE" b="1" u="sng" dirty="0" err="1" smtClean="0">
                  <a:latin typeface="Arial" pitchFamily="34" charset="0"/>
                  <a:cs typeface="Arial" pitchFamily="34" charset="0"/>
                </a:rPr>
                <a:t>LösungsSzenario</a:t>
              </a:r>
              <a:r>
                <a:rPr lang="de-DE" dirty="0" smtClean="0">
                  <a:latin typeface="Arial" pitchFamily="34" charset="0"/>
                  <a:cs typeface="Arial" pitchFamily="34" charset="0"/>
                </a:rPr>
                <a:t>: </a:t>
              </a:r>
            </a:p>
            <a:p>
              <a:endParaRPr lang="de-DE" dirty="0" smtClean="0">
                <a:latin typeface="Arial" pitchFamily="34" charset="0"/>
                <a:cs typeface="Arial" pitchFamily="34" charset="0"/>
              </a:endParaRPr>
            </a:p>
            <a:p>
              <a:r>
                <a:rPr lang="de-DE" sz="2000" dirty="0" smtClean="0">
                  <a:latin typeface="Arial" pitchFamily="34" charset="0"/>
                  <a:cs typeface="Arial" pitchFamily="34" charset="0"/>
                </a:rPr>
                <a:t>  (.0)  Stromversorgung zu </a:t>
              </a:r>
              <a:r>
                <a:rPr lang="de-DE" sz="2400" b="1" dirty="0" smtClean="0">
                  <a:latin typeface="Arial" pitchFamily="34" charset="0"/>
                  <a:cs typeface="Arial" pitchFamily="34" charset="0"/>
                </a:rPr>
                <a:t>100 %  aus RE  </a:t>
              </a:r>
              <a:r>
                <a:rPr lang="de-DE" sz="2000" dirty="0" smtClean="0">
                  <a:latin typeface="Arial" pitchFamily="34" charset="0"/>
                  <a:cs typeface="Arial" pitchFamily="34" charset="0"/>
                </a:rPr>
                <a:t>(der deutsche Plan A  )</a:t>
              </a:r>
              <a:endParaRPr lang="de-DE" dirty="0">
                <a:latin typeface="Arial" pitchFamily="34" charset="0"/>
                <a:cs typeface="Arial" pitchFamily="34" charset="0"/>
              </a:endParaRPr>
            </a:p>
            <a:p>
              <a:r>
                <a:rPr lang="de-DE" dirty="0" smtClean="0">
                  <a:latin typeface="Arial" pitchFamily="34" charset="0"/>
                  <a:cs typeface="Arial" pitchFamily="34" charset="0"/>
                </a:rPr>
                <a:t> </a:t>
              </a:r>
            </a:p>
            <a:p>
              <a:r>
                <a:rPr lang="de-DE" dirty="0" smtClean="0">
                  <a:latin typeface="Arial" pitchFamily="34" charset="0"/>
                  <a:cs typeface="Arial" pitchFamily="34" charset="0"/>
                </a:rPr>
                <a:t>  (.1</a:t>
              </a:r>
              <a:r>
                <a:rPr lang="de-DE" sz="2000" dirty="0" smtClean="0">
                  <a:latin typeface="Arial" pitchFamily="34" charset="0"/>
                  <a:cs typeface="Arial" pitchFamily="34" charset="0"/>
                </a:rPr>
                <a:t>)  </a:t>
              </a:r>
              <a:r>
                <a:rPr lang="de-DE" sz="2000" dirty="0" smtClean="0">
                  <a:solidFill>
                    <a:srgbClr val="7030A0"/>
                  </a:solidFill>
                  <a:latin typeface="Arial" pitchFamily="34" charset="0"/>
                  <a:cs typeface="Arial" pitchFamily="34" charset="0"/>
                </a:rPr>
                <a:t>Vollständiges</a:t>
              </a:r>
              <a:r>
                <a:rPr lang="de-DE" sz="2000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de-DE" sz="2400" b="1" dirty="0" smtClean="0">
                  <a:latin typeface="Arial" pitchFamily="34" charset="0"/>
                  <a:cs typeface="Arial" pitchFamily="34" charset="0"/>
                </a:rPr>
                <a:t>Back </a:t>
              </a:r>
              <a:r>
                <a:rPr lang="de-DE" sz="2400" b="1" dirty="0" err="1">
                  <a:latin typeface="Arial" pitchFamily="34" charset="0"/>
                  <a:cs typeface="Arial" pitchFamily="34" charset="0"/>
                </a:rPr>
                <a:t>U</a:t>
              </a:r>
              <a:r>
                <a:rPr lang="de-DE" sz="2400" b="1" dirty="0" err="1" smtClean="0">
                  <a:latin typeface="Arial" pitchFamily="34" charset="0"/>
                  <a:cs typeface="Arial" pitchFamily="34" charset="0"/>
                </a:rPr>
                <a:t>p</a:t>
              </a:r>
              <a:r>
                <a:rPr lang="de-DE" sz="2400" b="1" dirty="0" smtClean="0">
                  <a:latin typeface="Arial" pitchFamily="34" charset="0"/>
                  <a:cs typeface="Arial" pitchFamily="34" charset="0"/>
                </a:rPr>
                <a:t> durch Gaskraftwerke</a:t>
              </a:r>
              <a:endParaRPr lang="de-DE" sz="2000" b="1" dirty="0" smtClean="0">
                <a:latin typeface="Arial" pitchFamily="34" charset="0"/>
                <a:cs typeface="Arial" pitchFamily="34" charset="0"/>
              </a:endParaRPr>
            </a:p>
            <a:p>
              <a:r>
                <a:rPr lang="de-DE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de-DE" dirty="0" smtClean="0">
                  <a:latin typeface="Arial" pitchFamily="34" charset="0"/>
                  <a:cs typeface="Arial" pitchFamily="34" charset="0"/>
                </a:rPr>
                <a:t>                              (= </a:t>
              </a:r>
              <a:r>
                <a:rPr lang="de-DE" dirty="0" smtClean="0">
                  <a:solidFill>
                    <a:srgbClr val="7030A0"/>
                  </a:solidFill>
                  <a:latin typeface="Arial" pitchFamily="34" charset="0"/>
                  <a:cs typeface="Arial" pitchFamily="34" charset="0"/>
                </a:rPr>
                <a:t>100 % der nachgefragten Leistung) </a:t>
              </a:r>
              <a:br>
                <a:rPr lang="de-DE" dirty="0" smtClean="0">
                  <a:solidFill>
                    <a:srgbClr val="7030A0"/>
                  </a:solidFill>
                  <a:latin typeface="Arial" pitchFamily="34" charset="0"/>
                  <a:cs typeface="Arial" pitchFamily="34" charset="0"/>
                </a:rPr>
              </a:br>
              <a:r>
                <a:rPr lang="de-DE" sz="500" dirty="0" smtClean="0">
                  <a:solidFill>
                    <a:srgbClr val="7030A0"/>
                  </a:solidFill>
                  <a:latin typeface="Arial" pitchFamily="34" charset="0"/>
                  <a:cs typeface="Arial" pitchFamily="34" charset="0"/>
                </a:rPr>
                <a:t>           </a:t>
              </a:r>
              <a:r>
                <a:rPr lang="de-DE" sz="1400" dirty="0" smtClean="0">
                  <a:solidFill>
                    <a:srgbClr val="7030A0"/>
                  </a:solidFill>
                  <a:latin typeface="Arial" pitchFamily="34" charset="0"/>
                  <a:cs typeface="Arial" pitchFamily="34" charset="0"/>
                </a:rPr>
                <a:t/>
              </a:r>
              <a:br>
                <a:rPr lang="de-DE" sz="1400" dirty="0" smtClean="0">
                  <a:solidFill>
                    <a:srgbClr val="7030A0"/>
                  </a:solidFill>
                  <a:latin typeface="Arial" pitchFamily="34" charset="0"/>
                  <a:cs typeface="Arial" pitchFamily="34" charset="0"/>
                </a:rPr>
              </a:br>
              <a:r>
                <a:rPr lang="de-DE" sz="1400" dirty="0" smtClean="0">
                  <a:solidFill>
                    <a:srgbClr val="7030A0"/>
                  </a:solidFill>
                  <a:latin typeface="Arial" pitchFamily="34" charset="0"/>
                  <a:cs typeface="Arial" pitchFamily="34" charset="0"/>
                </a:rPr>
                <a:t>              </a:t>
              </a:r>
              <a:r>
                <a:rPr lang="de-DE" sz="1400" dirty="0" smtClean="0">
                  <a:latin typeface="Arial" pitchFamily="34" charset="0"/>
                  <a:cs typeface="Arial" pitchFamily="34" charset="0"/>
                </a:rPr>
                <a:t>Bem</a:t>
              </a:r>
              <a:r>
                <a:rPr lang="de-DE" sz="1400" dirty="0" smtClean="0">
                  <a:solidFill>
                    <a:srgbClr val="7030A0"/>
                  </a:solidFill>
                  <a:latin typeface="Arial" pitchFamily="34" charset="0"/>
                  <a:cs typeface="Arial" pitchFamily="34" charset="0"/>
                </a:rPr>
                <a:t>.: Das k</a:t>
              </a:r>
              <a:r>
                <a:rPr lang="de-DE" sz="1400" dirty="0" smtClean="0">
                  <a:latin typeface="Arial" pitchFamily="34" charset="0"/>
                  <a:cs typeface="Arial" pitchFamily="34" charset="0"/>
                </a:rPr>
                <a:t>ostet nur </a:t>
              </a:r>
              <a:r>
                <a:rPr lang="de-DE" sz="1400" b="1" dirty="0" smtClean="0">
                  <a:latin typeface="Arial" pitchFamily="34" charset="0"/>
                  <a:cs typeface="Arial" pitchFamily="34" charset="0"/>
                </a:rPr>
                <a:t>0,7 ct/kWh </a:t>
              </a:r>
              <a:r>
                <a:rPr lang="de-DE" sz="1400" dirty="0" smtClean="0">
                  <a:latin typeface="Arial" pitchFamily="34" charset="0"/>
                  <a:cs typeface="Arial" pitchFamily="34" charset="0"/>
                </a:rPr>
                <a:t>bei Umlegung auf den gesamten(!) Stromverbrauch.</a:t>
              </a:r>
            </a:p>
            <a:p>
              <a:endParaRPr lang="de-DE" dirty="0" smtClean="0">
                <a:latin typeface="Arial" pitchFamily="34" charset="0"/>
                <a:cs typeface="Arial" pitchFamily="34" charset="0"/>
              </a:endParaRPr>
            </a:p>
            <a:p>
              <a:r>
                <a:rPr lang="de-DE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de-DE" dirty="0" smtClean="0">
                  <a:latin typeface="Arial" pitchFamily="34" charset="0"/>
                  <a:cs typeface="Arial" pitchFamily="34" charset="0"/>
                </a:rPr>
                <a:t> (.2)  </a:t>
              </a:r>
              <a:r>
                <a:rPr lang="de-DE" sz="2400" b="1" dirty="0" smtClean="0">
                  <a:latin typeface="Arial" pitchFamily="34" charset="0"/>
                  <a:cs typeface="Arial" pitchFamily="34" charset="0"/>
                </a:rPr>
                <a:t>Zwei Speichertypen</a:t>
              </a:r>
              <a:r>
                <a:rPr lang="de-DE" dirty="0" smtClean="0">
                  <a:latin typeface="Arial" pitchFamily="34" charset="0"/>
                  <a:cs typeface="Arial" pitchFamily="34" charset="0"/>
                </a:rPr>
                <a:t>:</a:t>
              </a:r>
            </a:p>
            <a:p>
              <a:r>
                <a:rPr lang="de-DE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de-DE" dirty="0" smtClean="0">
                  <a:latin typeface="Arial" pitchFamily="34" charset="0"/>
                  <a:cs typeface="Arial" pitchFamily="34" charset="0"/>
                </a:rPr>
                <a:t>           </a:t>
              </a:r>
              <a:r>
                <a:rPr lang="el-GR" sz="2000" b="1" dirty="0" smtClean="0">
                  <a:latin typeface="Arial" pitchFamily="34" charset="0"/>
                  <a:cs typeface="Arial" pitchFamily="34" charset="0"/>
                </a:rPr>
                <a:t>η</a:t>
              </a:r>
              <a:r>
                <a:rPr lang="de-DE" b="1" baseline="-25000" dirty="0" smtClean="0">
                  <a:latin typeface="Arial" pitchFamily="34" charset="0"/>
                  <a:cs typeface="Arial" pitchFamily="34" charset="0"/>
                </a:rPr>
                <a:t>G </a:t>
              </a:r>
              <a:r>
                <a:rPr lang="de-DE" b="1" dirty="0" smtClean="0">
                  <a:latin typeface="Arial" pitchFamily="34" charset="0"/>
                  <a:cs typeface="Arial" pitchFamily="34" charset="0"/>
                </a:rPr>
                <a:t>= 0.25</a:t>
              </a:r>
              <a:r>
                <a:rPr lang="de-DE" dirty="0" smtClean="0">
                  <a:latin typeface="Arial" pitchFamily="34" charset="0"/>
                  <a:cs typeface="Arial" pitchFamily="34" charset="0"/>
                </a:rPr>
                <a:t>;   Gasspeicher (aus </a:t>
              </a:r>
              <a:r>
                <a:rPr lang="de-DE" dirty="0" err="1" smtClean="0">
                  <a:latin typeface="Arial" pitchFamily="34" charset="0"/>
                  <a:cs typeface="Arial" pitchFamily="34" charset="0"/>
                </a:rPr>
                <a:t>P2G</a:t>
              </a:r>
              <a:r>
                <a:rPr lang="de-DE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de-DE" dirty="0" smtClean="0">
                  <a:latin typeface="Arial" pitchFamily="34" charset="0"/>
                  <a:cs typeface="Arial" pitchFamily="34" charset="0"/>
                </a:rPr>
                <a:t>oder H2; vorläufig Erdgas) :</a:t>
              </a:r>
            </a:p>
            <a:p>
              <a:r>
                <a:rPr lang="de-DE" sz="900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de-DE" sz="900" dirty="0" smtClean="0">
                  <a:latin typeface="Arial" pitchFamily="34" charset="0"/>
                  <a:cs typeface="Arial" pitchFamily="34" charset="0"/>
                </a:rPr>
                <a:t>     </a:t>
              </a:r>
              <a:br>
                <a:rPr lang="de-DE" sz="900" dirty="0" smtClean="0">
                  <a:latin typeface="Arial" pitchFamily="34" charset="0"/>
                  <a:cs typeface="Arial" pitchFamily="34" charset="0"/>
                </a:rPr>
              </a:br>
              <a:r>
                <a:rPr lang="de-DE" dirty="0" smtClean="0">
                  <a:latin typeface="Arial" pitchFamily="34" charset="0"/>
                  <a:cs typeface="Arial" pitchFamily="34" charset="0"/>
                </a:rPr>
                <a:t>            </a:t>
              </a:r>
              <a:r>
                <a:rPr lang="el-GR" sz="2000" b="1" dirty="0" smtClean="0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rPr>
                <a:t>η</a:t>
              </a:r>
              <a:r>
                <a:rPr lang="de-DE" b="1" baseline="-25000" dirty="0" smtClean="0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rPr>
                <a:t>P </a:t>
              </a:r>
              <a:r>
                <a:rPr lang="de-DE" b="1" dirty="0" smtClean="0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rPr>
                <a:t>= 0.80</a:t>
              </a:r>
              <a:r>
                <a:rPr lang="de-DE" dirty="0" smtClean="0">
                  <a:latin typeface="Arial" pitchFamily="34" charset="0"/>
                  <a:cs typeface="Arial" pitchFamily="34" charset="0"/>
                </a:rPr>
                <a:t>;    </a:t>
              </a:r>
              <a:r>
                <a:rPr lang="de-DE" b="1" dirty="0" smtClean="0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rPr>
                <a:t>PSKW- artige Speicher </a:t>
              </a:r>
              <a:r>
                <a:rPr lang="de-DE" dirty="0" smtClean="0">
                  <a:latin typeface="Arial" pitchFamily="34" charset="0"/>
                  <a:cs typeface="Arial" pitchFamily="34" charset="0"/>
                </a:rPr>
                <a:t>(PSKW, </a:t>
              </a:r>
              <a:r>
                <a:rPr lang="de-DE" sz="2400" b="1" dirty="0" smtClean="0">
                  <a:solidFill>
                    <a:srgbClr val="0000FF"/>
                  </a:solidFill>
                  <a:latin typeface="Arial" pitchFamily="34" charset="0"/>
                  <a:cs typeface="Arial" pitchFamily="34" charset="0"/>
                </a:rPr>
                <a:t>Meerei</a:t>
              </a:r>
              <a:r>
                <a:rPr lang="de-DE" b="1" dirty="0" smtClean="0">
                  <a:latin typeface="Arial" pitchFamily="34" charset="0"/>
                  <a:cs typeface="Arial" pitchFamily="34" charset="0"/>
                </a:rPr>
                <a:t>,</a:t>
              </a:r>
              <a:r>
                <a:rPr lang="de-DE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de-DE" sz="1400" b="1" dirty="0" smtClean="0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rPr>
                <a:t>Bergspeicher</a:t>
              </a:r>
              <a:r>
                <a:rPr lang="de-DE" sz="1400" dirty="0" smtClean="0">
                  <a:latin typeface="Arial" pitchFamily="34" charset="0"/>
                  <a:cs typeface="Arial" pitchFamily="34" charset="0"/>
                </a:rPr>
                <a:t>; </a:t>
              </a:r>
              <a:r>
                <a:rPr lang="de-DE" sz="1400" b="1" dirty="0" smtClean="0">
                  <a:latin typeface="Arial" pitchFamily="34" charset="0"/>
                  <a:cs typeface="Arial" pitchFamily="34" charset="0"/>
                </a:rPr>
                <a:t>Batterien</a:t>
              </a:r>
              <a:r>
                <a:rPr lang="de-DE" dirty="0" smtClean="0">
                  <a:latin typeface="Arial" pitchFamily="34" charset="0"/>
                  <a:cs typeface="Arial" pitchFamily="34" charset="0"/>
                </a:rPr>
                <a:t>) </a:t>
              </a:r>
            </a:p>
            <a:p>
              <a:endParaRPr lang="de-DE" dirty="0">
                <a:latin typeface="Arial" pitchFamily="34" charset="0"/>
                <a:cs typeface="Arial" pitchFamily="34" charset="0"/>
              </a:endParaRPr>
            </a:p>
            <a:p>
              <a:r>
                <a:rPr lang="de-DE" dirty="0" smtClean="0">
                  <a:latin typeface="Arial" pitchFamily="34" charset="0"/>
                  <a:cs typeface="Arial" pitchFamily="34" charset="0"/>
                </a:rPr>
                <a:t>  (.3)  Speicherverluste gedeckt durch </a:t>
              </a:r>
              <a:r>
                <a:rPr lang="de-DE" sz="2400" b="1" dirty="0" smtClean="0">
                  <a:latin typeface="Arial" pitchFamily="34" charset="0"/>
                  <a:cs typeface="Arial" pitchFamily="34" charset="0"/>
                </a:rPr>
                <a:t>Überkapazitäten </a:t>
              </a:r>
              <a:r>
                <a:rPr lang="de-DE" sz="2000" b="1" dirty="0" smtClean="0">
                  <a:latin typeface="Arial" pitchFamily="34" charset="0"/>
                  <a:cs typeface="Arial" pitchFamily="34" charset="0"/>
                </a:rPr>
                <a:t>der RE-Installation</a:t>
              </a:r>
              <a:endParaRPr lang="de-DE" sz="2000" dirty="0" smtClean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" name="Rechteck 3"/>
            <p:cNvSpPr/>
            <p:nvPr/>
          </p:nvSpPr>
          <p:spPr>
            <a:xfrm>
              <a:off x="935596" y="3825044"/>
              <a:ext cx="1260140" cy="864096"/>
            </a:xfrm>
            <a:prstGeom prst="rect">
              <a:avLst/>
            </a:prstGeom>
            <a:solidFill>
              <a:srgbClr val="FFFF00">
                <a:alpha val="3098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10" name="Gruppieren 9"/>
          <p:cNvGrpSpPr/>
          <p:nvPr/>
        </p:nvGrpSpPr>
        <p:grpSpPr>
          <a:xfrm>
            <a:off x="2483768" y="5985284"/>
            <a:ext cx="6444716" cy="369332"/>
            <a:chOff x="2159732" y="5985284"/>
            <a:chExt cx="6444716" cy="369332"/>
          </a:xfrm>
        </p:grpSpPr>
        <p:sp>
          <p:nvSpPr>
            <p:cNvPr id="8" name="Pfeil nach rechts 7"/>
            <p:cNvSpPr/>
            <p:nvPr/>
          </p:nvSpPr>
          <p:spPr>
            <a:xfrm>
              <a:off x="7092280" y="6129300"/>
              <a:ext cx="1512168" cy="152636"/>
            </a:xfrm>
            <a:prstGeom prst="rightArrow">
              <a:avLst/>
            </a:prstGeom>
            <a:solidFill>
              <a:srgbClr val="00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dirty="0" smtClean="0"/>
                <a:t> </a:t>
              </a:r>
              <a:endParaRPr lang="de-DE" dirty="0"/>
            </a:p>
          </p:txBody>
        </p:sp>
        <p:sp>
          <p:nvSpPr>
            <p:cNvPr id="5" name="Textfeld 4"/>
            <p:cNvSpPr txBox="1"/>
            <p:nvPr/>
          </p:nvSpPr>
          <p:spPr>
            <a:xfrm>
              <a:off x="2159732" y="5985284"/>
              <a:ext cx="5916261" cy="369332"/>
            </a:xfrm>
            <a:prstGeom prst="rect">
              <a:avLst/>
            </a:prstGeom>
            <a:solidFill>
              <a:srgbClr val="00FFFF"/>
            </a:solidFill>
          </p:spPr>
          <p:txBody>
            <a:bodyPr wrap="square" rtlCol="0">
              <a:spAutoFit/>
            </a:bodyPr>
            <a:lstStyle/>
            <a:p>
              <a:r>
                <a:rPr lang="de-DE" dirty="0" smtClean="0"/>
                <a:t>Es folgen </a:t>
              </a:r>
              <a:r>
                <a:rPr lang="de-DE" b="1" dirty="0" smtClean="0"/>
                <a:t>noch einige Anmerkungen </a:t>
              </a:r>
              <a:r>
                <a:rPr lang="de-DE" dirty="0" smtClean="0"/>
                <a:t>zum </a:t>
              </a:r>
              <a:r>
                <a:rPr lang="de-DE" dirty="0" err="1" smtClean="0"/>
                <a:t>LösungsSzenario</a:t>
              </a:r>
              <a:r>
                <a:rPr lang="de-DE" dirty="0" smtClean="0"/>
                <a:t>: </a:t>
              </a:r>
              <a:endParaRPr lang="de-DE" dirty="0"/>
            </a:p>
          </p:txBody>
        </p:sp>
      </p:grpSp>
      <p:sp>
        <p:nvSpPr>
          <p:cNvPr id="6" name="Textfeld 5"/>
          <p:cNvSpPr txBox="1"/>
          <p:nvPr/>
        </p:nvSpPr>
        <p:spPr>
          <a:xfrm>
            <a:off x="3347864" y="6354616"/>
            <a:ext cx="46085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 smtClean="0"/>
              <a:t>In der Kurzfassung nur eine besonders wichtige Anmerkung</a:t>
            </a:r>
            <a:endParaRPr lang="de-DE" sz="1200" dirty="0"/>
          </a:p>
        </p:txBody>
      </p:sp>
      <p:sp>
        <p:nvSpPr>
          <p:cNvPr id="12" name="Textfeld 11"/>
          <p:cNvSpPr txBox="1"/>
          <p:nvPr/>
        </p:nvSpPr>
        <p:spPr>
          <a:xfrm>
            <a:off x="7596336" y="6381328"/>
            <a:ext cx="1296144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dirty="0" smtClean="0"/>
              <a:t> </a:t>
            </a:r>
            <a:r>
              <a:rPr lang="de-DE" dirty="0" smtClean="0">
                <a:hlinkClick r:id="rId2" action="ppaction://hlinksldjump"/>
              </a:rPr>
              <a:t>Überspringe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63109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hteck 34"/>
          <p:cNvSpPr/>
          <p:nvPr/>
        </p:nvSpPr>
        <p:spPr>
          <a:xfrm rot="16200000">
            <a:off x="3779844" y="4239168"/>
            <a:ext cx="180001" cy="1404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4" name="Rechteck 23"/>
          <p:cNvSpPr/>
          <p:nvPr/>
        </p:nvSpPr>
        <p:spPr>
          <a:xfrm>
            <a:off x="7128284" y="4725144"/>
            <a:ext cx="1651278" cy="28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Abgerundetes Rechteck 2"/>
          <p:cNvSpPr/>
          <p:nvPr/>
        </p:nvSpPr>
        <p:spPr>
          <a:xfrm>
            <a:off x="4606363" y="754689"/>
            <a:ext cx="2556284" cy="1440000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800" b="1" dirty="0" smtClean="0"/>
              <a:t>Verbrauch</a:t>
            </a:r>
            <a:endParaRPr lang="de-DE" sz="3200" b="1" dirty="0"/>
          </a:p>
        </p:txBody>
      </p:sp>
      <p:sp>
        <p:nvSpPr>
          <p:cNvPr id="4" name="Textfeld 3"/>
          <p:cNvSpPr txBox="1"/>
          <p:nvPr/>
        </p:nvSpPr>
        <p:spPr>
          <a:xfrm>
            <a:off x="215516" y="1664804"/>
            <a:ext cx="1260140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de-DE" dirty="0"/>
              <a:t> </a:t>
            </a:r>
            <a:r>
              <a:rPr lang="de-DE" sz="2400" b="1" dirty="0" smtClean="0"/>
              <a:t>PV </a:t>
            </a:r>
            <a:r>
              <a:rPr lang="de-DE" dirty="0" smtClean="0"/>
              <a:t>in</a:t>
            </a:r>
          </a:p>
          <a:p>
            <a:pPr algn="ctr"/>
            <a:r>
              <a:rPr lang="de-DE" dirty="0" smtClean="0"/>
              <a:t>S. + O. + W.</a:t>
            </a:r>
          </a:p>
          <a:p>
            <a:pPr algn="ctr"/>
            <a:r>
              <a:rPr lang="de-DE" dirty="0" smtClean="0"/>
              <a:t>Lagen</a:t>
            </a:r>
            <a:endParaRPr lang="de-DE" dirty="0"/>
          </a:p>
        </p:txBody>
      </p:sp>
      <p:sp>
        <p:nvSpPr>
          <p:cNvPr id="5" name="Textfeld 4"/>
          <p:cNvSpPr txBox="1"/>
          <p:nvPr/>
        </p:nvSpPr>
        <p:spPr>
          <a:xfrm>
            <a:off x="298764" y="433117"/>
            <a:ext cx="1068880" cy="101566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/>
              <a:t>Wind</a:t>
            </a:r>
          </a:p>
          <a:p>
            <a:pPr algn="ctr"/>
            <a:r>
              <a:rPr lang="de-DE" dirty="0" smtClean="0"/>
              <a:t>On + Off</a:t>
            </a:r>
          </a:p>
          <a:p>
            <a:pPr algn="ctr"/>
            <a:r>
              <a:rPr lang="de-DE" dirty="0" smtClean="0"/>
              <a:t> </a:t>
            </a:r>
            <a:r>
              <a:rPr lang="de-DE" dirty="0" err="1" smtClean="0"/>
              <a:t>Shore</a:t>
            </a:r>
            <a:endParaRPr lang="de-DE" dirty="0"/>
          </a:p>
        </p:txBody>
      </p:sp>
      <p:sp>
        <p:nvSpPr>
          <p:cNvPr id="6" name="Abgerundetes Rechteck 5"/>
          <p:cNvSpPr/>
          <p:nvPr/>
        </p:nvSpPr>
        <p:spPr>
          <a:xfrm>
            <a:off x="4561917" y="2492185"/>
            <a:ext cx="2566367" cy="1440000"/>
          </a:xfrm>
          <a:prstGeom prst="round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b="1" dirty="0" smtClean="0"/>
              <a:t>PSKW-artige</a:t>
            </a:r>
            <a:r>
              <a:rPr lang="de-DE" sz="2400" dirty="0" smtClean="0"/>
              <a:t> </a:t>
            </a:r>
            <a:r>
              <a:rPr lang="de-DE" sz="2400" b="1" dirty="0" smtClean="0"/>
              <a:t>Speicher</a:t>
            </a:r>
            <a:br>
              <a:rPr lang="de-DE" sz="2400" b="1" dirty="0" smtClean="0"/>
            </a:br>
            <a:r>
              <a:rPr lang="de-DE" sz="2400" b="1" dirty="0" smtClean="0">
                <a:solidFill>
                  <a:srgbClr val="FF0000"/>
                </a:solidFill>
              </a:rPr>
              <a:t>[beschränkt]</a:t>
            </a:r>
            <a:endParaRPr lang="de-DE" sz="2400" b="1" dirty="0">
              <a:solidFill>
                <a:srgbClr val="FF0000"/>
              </a:solidFill>
            </a:endParaRPr>
          </a:p>
        </p:txBody>
      </p:sp>
      <p:sp>
        <p:nvSpPr>
          <p:cNvPr id="9" name="Rechteck 8"/>
          <p:cNvSpPr/>
          <p:nvPr/>
        </p:nvSpPr>
        <p:spPr>
          <a:xfrm rot="5400000">
            <a:off x="2141656" y="489491"/>
            <a:ext cx="720000" cy="1980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Rechteck 12"/>
          <p:cNvSpPr/>
          <p:nvPr/>
        </p:nvSpPr>
        <p:spPr>
          <a:xfrm>
            <a:off x="3151683" y="1839492"/>
            <a:ext cx="360000" cy="1584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Rechteck 13"/>
          <p:cNvSpPr/>
          <p:nvPr/>
        </p:nvSpPr>
        <p:spPr>
          <a:xfrm rot="16200000">
            <a:off x="3797114" y="639528"/>
            <a:ext cx="324000" cy="129450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Rechteck 14"/>
          <p:cNvSpPr/>
          <p:nvPr/>
        </p:nvSpPr>
        <p:spPr>
          <a:xfrm rot="16200000">
            <a:off x="3761860" y="2654965"/>
            <a:ext cx="360000" cy="1260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Pfeil nach oben und unten 15"/>
          <p:cNvSpPr/>
          <p:nvPr/>
        </p:nvSpPr>
        <p:spPr>
          <a:xfrm>
            <a:off x="1696186" y="1134871"/>
            <a:ext cx="468052" cy="720000"/>
          </a:xfrm>
          <a:prstGeom prst="up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18" name="Gerade Verbindung 17"/>
          <p:cNvCxnSpPr/>
          <p:nvPr/>
        </p:nvCxnSpPr>
        <p:spPr>
          <a:xfrm flipV="1">
            <a:off x="1529662" y="1124744"/>
            <a:ext cx="3006334" cy="101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Pfeil nach unten 18"/>
          <p:cNvSpPr/>
          <p:nvPr/>
        </p:nvSpPr>
        <p:spPr>
          <a:xfrm>
            <a:off x="4103992" y="1117486"/>
            <a:ext cx="396000" cy="324000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Textfeld 19"/>
          <p:cNvSpPr txBox="1"/>
          <p:nvPr/>
        </p:nvSpPr>
        <p:spPr>
          <a:xfrm>
            <a:off x="4609656" y="1088740"/>
            <a:ext cx="399726" cy="430887"/>
          </a:xfrm>
          <a:prstGeom prst="rect">
            <a:avLst/>
          </a:prstGeom>
          <a:solidFill>
            <a:srgbClr val="FFFF00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de-DE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0.</a:t>
            </a:r>
            <a:endParaRPr lang="de-DE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feld 20"/>
          <p:cNvSpPr txBox="1"/>
          <p:nvPr/>
        </p:nvSpPr>
        <p:spPr>
          <a:xfrm>
            <a:off x="4606363" y="3091342"/>
            <a:ext cx="399726" cy="430887"/>
          </a:xfrm>
          <a:prstGeom prst="rect">
            <a:avLst/>
          </a:prstGeom>
          <a:solidFill>
            <a:srgbClr val="FFFF00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de-DE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1.</a:t>
            </a:r>
            <a:endParaRPr lang="de-DE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Abgerundetes Rechteck 6"/>
          <p:cNvSpPr/>
          <p:nvPr/>
        </p:nvSpPr>
        <p:spPr>
          <a:xfrm>
            <a:off x="4572000" y="4416325"/>
            <a:ext cx="2590647" cy="144000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b="1" dirty="0" smtClean="0"/>
              <a:t>Gas</a:t>
            </a:r>
          </a:p>
          <a:p>
            <a:pPr algn="ctr"/>
            <a:r>
              <a:rPr lang="de-DE" sz="2400" b="1" dirty="0" smtClean="0"/>
              <a:t>  Speicher</a:t>
            </a:r>
            <a:br>
              <a:rPr lang="de-DE" sz="2400" b="1" dirty="0" smtClean="0"/>
            </a:br>
            <a:r>
              <a:rPr lang="de-DE" sz="2400" b="1" dirty="0" smtClean="0"/>
              <a:t>(riesig)</a:t>
            </a:r>
            <a:endParaRPr lang="de-DE" sz="2400" b="1" dirty="0"/>
          </a:p>
        </p:txBody>
      </p:sp>
      <p:sp>
        <p:nvSpPr>
          <p:cNvPr id="23" name="Textfeld 22"/>
          <p:cNvSpPr txBox="1"/>
          <p:nvPr/>
        </p:nvSpPr>
        <p:spPr>
          <a:xfrm>
            <a:off x="4572000" y="4725144"/>
            <a:ext cx="399726" cy="430887"/>
          </a:xfrm>
          <a:prstGeom prst="rect">
            <a:avLst/>
          </a:prstGeom>
          <a:solidFill>
            <a:srgbClr val="FFFF00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de-DE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2.</a:t>
            </a:r>
            <a:endParaRPr lang="de-DE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hteck 21"/>
          <p:cNvSpPr/>
          <p:nvPr/>
        </p:nvSpPr>
        <p:spPr>
          <a:xfrm>
            <a:off x="3151683" y="3429000"/>
            <a:ext cx="226730" cy="153480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50" name="Gruppieren 49"/>
          <p:cNvGrpSpPr/>
          <p:nvPr/>
        </p:nvGrpSpPr>
        <p:grpSpPr>
          <a:xfrm>
            <a:off x="3491838" y="1448780"/>
            <a:ext cx="1044000" cy="1656000"/>
            <a:chOff x="3923886" y="1628801"/>
            <a:chExt cx="612110" cy="1440159"/>
          </a:xfrm>
        </p:grpSpPr>
        <p:cxnSp>
          <p:nvCxnSpPr>
            <p:cNvPr id="26" name="Gerade Verbindung 25"/>
            <p:cNvCxnSpPr/>
            <p:nvPr/>
          </p:nvCxnSpPr>
          <p:spPr>
            <a:xfrm flipV="1">
              <a:off x="3923886" y="1628801"/>
              <a:ext cx="0" cy="1440159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7" name="Gerade Verbindung 26"/>
            <p:cNvCxnSpPr/>
            <p:nvPr/>
          </p:nvCxnSpPr>
          <p:spPr>
            <a:xfrm>
              <a:off x="3923996" y="3068959"/>
              <a:ext cx="612000" cy="1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2" name="Abgerundetes Rechteck 31"/>
          <p:cNvSpPr/>
          <p:nvPr/>
        </p:nvSpPr>
        <p:spPr>
          <a:xfrm>
            <a:off x="161510" y="224644"/>
            <a:ext cx="1386154" cy="2520000"/>
          </a:xfrm>
          <a:prstGeom prst="roundRect">
            <a:avLst/>
          </a:prstGeom>
          <a:solidFill>
            <a:srgbClr val="92D050">
              <a:alpha val="3098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FF0000"/>
              </a:solidFill>
            </a:endParaRPr>
          </a:p>
        </p:txBody>
      </p:sp>
      <p:sp>
        <p:nvSpPr>
          <p:cNvPr id="34" name="Pfeil nach oben und unten 33"/>
          <p:cNvSpPr/>
          <p:nvPr/>
        </p:nvSpPr>
        <p:spPr>
          <a:xfrm>
            <a:off x="4031815" y="3105004"/>
            <a:ext cx="287998" cy="360000"/>
          </a:xfrm>
          <a:prstGeom prst="up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17" name="Gruppieren 16"/>
          <p:cNvGrpSpPr/>
          <p:nvPr/>
        </p:nvGrpSpPr>
        <p:grpSpPr>
          <a:xfrm>
            <a:off x="2483768" y="4977172"/>
            <a:ext cx="1387995" cy="1728192"/>
            <a:chOff x="2879812" y="4977172"/>
            <a:chExt cx="1387995" cy="1728192"/>
          </a:xfrm>
        </p:grpSpPr>
        <p:sp>
          <p:nvSpPr>
            <p:cNvPr id="8" name="Zylinder 7"/>
            <p:cNvSpPr/>
            <p:nvPr/>
          </p:nvSpPr>
          <p:spPr>
            <a:xfrm>
              <a:off x="2879812" y="6273316"/>
              <a:ext cx="1387995" cy="432048"/>
            </a:xfrm>
            <a:prstGeom prst="ca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dirty="0" smtClean="0"/>
                <a:t>Abschaltung</a:t>
              </a:r>
              <a:endParaRPr lang="de-DE" dirty="0"/>
            </a:p>
          </p:txBody>
        </p:sp>
        <p:grpSp>
          <p:nvGrpSpPr>
            <p:cNvPr id="43" name="Gruppieren 42"/>
            <p:cNvGrpSpPr/>
            <p:nvPr/>
          </p:nvGrpSpPr>
          <p:grpSpPr>
            <a:xfrm flipH="1">
              <a:off x="3563888" y="4977172"/>
              <a:ext cx="356296" cy="1440160"/>
              <a:chOff x="3491900" y="5049180"/>
              <a:chExt cx="196161" cy="1213750"/>
            </a:xfrm>
          </p:grpSpPr>
          <p:sp>
            <p:nvSpPr>
              <p:cNvPr id="25" name="Rechteck 24"/>
              <p:cNvSpPr/>
              <p:nvPr/>
            </p:nvSpPr>
            <p:spPr>
              <a:xfrm>
                <a:off x="3688061" y="5049180"/>
                <a:ext cx="0" cy="1213750"/>
              </a:xfrm>
              <a:prstGeom prst="rect">
                <a:avLst/>
              </a:prstGeom>
              <a:ln w="508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36" name="Rechteck 35"/>
              <p:cNvSpPr/>
              <p:nvPr/>
            </p:nvSpPr>
            <p:spPr>
              <a:xfrm rot="16200000" flipH="1">
                <a:off x="3581900" y="4960640"/>
                <a:ext cx="0" cy="180000"/>
              </a:xfrm>
              <a:prstGeom prst="rect">
                <a:avLst/>
              </a:prstGeom>
              <a:ln w="508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</p:grpSp>
      <p:sp>
        <p:nvSpPr>
          <p:cNvPr id="39" name="Textfeld 38"/>
          <p:cNvSpPr txBox="1"/>
          <p:nvPr/>
        </p:nvSpPr>
        <p:spPr>
          <a:xfrm>
            <a:off x="2245352" y="48454"/>
            <a:ext cx="60486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 smtClean="0"/>
              <a:t>Potential der Stromleistungs-Flüsse</a:t>
            </a:r>
            <a:endParaRPr lang="de-DE" sz="2800" b="1" dirty="0"/>
          </a:p>
        </p:txBody>
      </p:sp>
      <p:sp>
        <p:nvSpPr>
          <p:cNvPr id="45" name="Rechteckiger Pfeil 44"/>
          <p:cNvSpPr/>
          <p:nvPr/>
        </p:nvSpPr>
        <p:spPr>
          <a:xfrm rot="5400000" flipV="1">
            <a:off x="3712843" y="3982118"/>
            <a:ext cx="1160250" cy="558071"/>
          </a:xfrm>
          <a:prstGeom prst="bentArrow">
            <a:avLst>
              <a:gd name="adj1" fmla="val 13156"/>
              <a:gd name="adj2" fmla="val 24738"/>
              <a:gd name="adj3" fmla="val 25000"/>
              <a:gd name="adj4" fmla="val 37828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46" name="Textfeld 45"/>
          <p:cNvSpPr txBox="1"/>
          <p:nvPr/>
        </p:nvSpPr>
        <p:spPr>
          <a:xfrm>
            <a:off x="3173777" y="5406315"/>
            <a:ext cx="1146195" cy="830997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r>
              <a:rPr lang="de-DE" sz="1600" dirty="0" smtClean="0"/>
              <a:t>bei</a:t>
            </a:r>
          </a:p>
          <a:p>
            <a:r>
              <a:rPr lang="de-DE" sz="1600" dirty="0" smtClean="0"/>
              <a:t>Konverter- Engpass</a:t>
            </a:r>
            <a:endParaRPr lang="de-DE" sz="1600" dirty="0"/>
          </a:p>
        </p:txBody>
      </p:sp>
      <p:grpSp>
        <p:nvGrpSpPr>
          <p:cNvPr id="30" name="Gruppieren 29"/>
          <p:cNvGrpSpPr/>
          <p:nvPr/>
        </p:nvGrpSpPr>
        <p:grpSpPr>
          <a:xfrm>
            <a:off x="3378413" y="3465156"/>
            <a:ext cx="1157583" cy="1368000"/>
            <a:chOff x="3342409" y="3465156"/>
            <a:chExt cx="1157583" cy="1368000"/>
          </a:xfrm>
        </p:grpSpPr>
        <p:cxnSp>
          <p:nvCxnSpPr>
            <p:cNvPr id="52" name="Gerade Verbindung 51"/>
            <p:cNvCxnSpPr/>
            <p:nvPr/>
          </p:nvCxnSpPr>
          <p:spPr>
            <a:xfrm flipV="1">
              <a:off x="3342409" y="3465156"/>
              <a:ext cx="0" cy="136800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3" name="Gerade Verbindung 52"/>
            <p:cNvCxnSpPr/>
            <p:nvPr/>
          </p:nvCxnSpPr>
          <p:spPr>
            <a:xfrm>
              <a:off x="3347992" y="4833155"/>
              <a:ext cx="1152000" cy="1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60" name="Rechteck 59"/>
          <p:cNvSpPr/>
          <p:nvPr/>
        </p:nvSpPr>
        <p:spPr>
          <a:xfrm>
            <a:off x="7128284" y="3091342"/>
            <a:ext cx="1620020" cy="324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1" name="Textfeld 60"/>
          <p:cNvSpPr txBox="1"/>
          <p:nvPr/>
        </p:nvSpPr>
        <p:spPr>
          <a:xfrm>
            <a:off x="7601038" y="3104964"/>
            <a:ext cx="252000" cy="288000"/>
          </a:xfrm>
          <a:prstGeom prst="rect">
            <a:avLst/>
          </a:prstGeom>
          <a:solidFill>
            <a:srgbClr val="FFFF00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de-DE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1.</a:t>
            </a:r>
            <a:endParaRPr lang="de-DE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2" name="Textfeld 61"/>
          <p:cNvSpPr txBox="1"/>
          <p:nvPr/>
        </p:nvSpPr>
        <p:spPr>
          <a:xfrm>
            <a:off x="7601038" y="4725144"/>
            <a:ext cx="298960" cy="307777"/>
          </a:xfrm>
          <a:prstGeom prst="rect">
            <a:avLst/>
          </a:prstGeom>
          <a:solidFill>
            <a:srgbClr val="FFFF00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de-DE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2.</a:t>
            </a:r>
            <a:endParaRPr lang="de-DE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3" name="Textfeld 62"/>
          <p:cNvSpPr txBox="1"/>
          <p:nvPr/>
        </p:nvSpPr>
        <p:spPr>
          <a:xfrm>
            <a:off x="467544" y="3032956"/>
            <a:ext cx="2574271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de-DE" sz="2800" b="1" dirty="0" smtClean="0"/>
              <a:t>Strikte Priorität</a:t>
            </a:r>
            <a:endParaRPr lang="de-DE" sz="2400" b="1" dirty="0"/>
          </a:p>
        </p:txBody>
      </p:sp>
      <p:grpSp>
        <p:nvGrpSpPr>
          <p:cNvPr id="29" name="Gruppieren 28"/>
          <p:cNvGrpSpPr/>
          <p:nvPr/>
        </p:nvGrpSpPr>
        <p:grpSpPr>
          <a:xfrm>
            <a:off x="166408" y="4257092"/>
            <a:ext cx="2245352" cy="1672482"/>
            <a:chOff x="166408" y="4240794"/>
            <a:chExt cx="2245352" cy="1672482"/>
          </a:xfrm>
        </p:grpSpPr>
        <p:grpSp>
          <p:nvGrpSpPr>
            <p:cNvPr id="64" name="Gruppieren 63"/>
            <p:cNvGrpSpPr/>
            <p:nvPr/>
          </p:nvGrpSpPr>
          <p:grpSpPr>
            <a:xfrm>
              <a:off x="377548" y="4241426"/>
              <a:ext cx="2034212" cy="1563838"/>
              <a:chOff x="251520" y="3413334"/>
              <a:chExt cx="2034212" cy="1563838"/>
            </a:xfrm>
          </p:grpSpPr>
          <p:sp>
            <p:nvSpPr>
              <p:cNvPr id="55" name="Textfeld 54"/>
              <p:cNvSpPr txBox="1"/>
              <p:nvPr/>
            </p:nvSpPr>
            <p:spPr>
              <a:xfrm>
                <a:off x="760026" y="4262518"/>
                <a:ext cx="1512140" cy="7146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dirty="0" smtClean="0"/>
                  <a:t>schwankend</a:t>
                </a:r>
              </a:p>
              <a:p>
                <a:r>
                  <a:rPr lang="de-DE" dirty="0" smtClean="0"/>
                  <a:t>bis auf Null</a:t>
                </a:r>
                <a:endParaRPr lang="de-DE" dirty="0"/>
              </a:p>
            </p:txBody>
          </p:sp>
          <p:sp>
            <p:nvSpPr>
              <p:cNvPr id="28" name="Pfeil nach unten 27"/>
              <p:cNvSpPr/>
              <p:nvPr/>
            </p:nvSpPr>
            <p:spPr>
              <a:xfrm>
                <a:off x="251520" y="3541997"/>
                <a:ext cx="504000" cy="457329"/>
              </a:xfrm>
              <a:prstGeom prst="downArrow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54" name="Textfeld 53"/>
              <p:cNvSpPr txBox="1"/>
              <p:nvPr/>
            </p:nvSpPr>
            <p:spPr>
              <a:xfrm>
                <a:off x="773592" y="3413334"/>
                <a:ext cx="1512140" cy="71465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de-DE" dirty="0" smtClean="0"/>
                  <a:t>mäßig</a:t>
                </a:r>
                <a:br>
                  <a:rPr lang="de-DE" dirty="0" smtClean="0"/>
                </a:br>
                <a:r>
                  <a:rPr lang="de-DE" dirty="0" smtClean="0"/>
                  <a:t>schwankend</a:t>
                </a:r>
                <a:endParaRPr lang="de-DE" dirty="0"/>
              </a:p>
            </p:txBody>
          </p:sp>
          <p:sp>
            <p:nvSpPr>
              <p:cNvPr id="56" name="Pfeil nach oben und unten 55"/>
              <p:cNvSpPr/>
              <p:nvPr/>
            </p:nvSpPr>
            <p:spPr>
              <a:xfrm>
                <a:off x="251520" y="4181061"/>
                <a:ext cx="468052" cy="796111"/>
              </a:xfrm>
              <a:prstGeom prst="upDownArrow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sp>
          <p:nvSpPr>
            <p:cNvPr id="67" name="Rechteck 66"/>
            <p:cNvSpPr/>
            <p:nvPr/>
          </p:nvSpPr>
          <p:spPr>
            <a:xfrm>
              <a:off x="166408" y="4240794"/>
              <a:ext cx="2245352" cy="1672482"/>
            </a:xfrm>
            <a:prstGeom prst="rect">
              <a:avLst/>
            </a:prstGeom>
            <a:solidFill>
              <a:srgbClr val="EAEAEA">
                <a:alpha val="11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69" name="Pfeil nach oben und unten 68"/>
          <p:cNvSpPr/>
          <p:nvPr/>
        </p:nvSpPr>
        <p:spPr>
          <a:xfrm>
            <a:off x="8010382" y="3096658"/>
            <a:ext cx="287998" cy="322018"/>
          </a:xfrm>
          <a:prstGeom prst="up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0" name="Pfeil nach oben und unten 69"/>
          <p:cNvSpPr/>
          <p:nvPr/>
        </p:nvSpPr>
        <p:spPr>
          <a:xfrm>
            <a:off x="8028384" y="4689140"/>
            <a:ext cx="288000" cy="324000"/>
          </a:xfrm>
          <a:prstGeom prst="up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31" name="Gruppieren 30"/>
          <p:cNvGrpSpPr/>
          <p:nvPr/>
        </p:nvGrpSpPr>
        <p:grpSpPr>
          <a:xfrm>
            <a:off x="6665246" y="5577043"/>
            <a:ext cx="2099358" cy="1200329"/>
            <a:chOff x="6665246" y="5577043"/>
            <a:chExt cx="2099358" cy="1200329"/>
          </a:xfrm>
        </p:grpSpPr>
        <p:sp>
          <p:nvSpPr>
            <p:cNvPr id="72" name="Rechteckiger Pfeil 71"/>
            <p:cNvSpPr/>
            <p:nvPr/>
          </p:nvSpPr>
          <p:spPr>
            <a:xfrm rot="16200000">
              <a:off x="7016114" y="5539180"/>
              <a:ext cx="347264" cy="1049000"/>
            </a:xfrm>
            <a:prstGeom prst="bentArrow">
              <a:avLst>
                <a:gd name="adj1" fmla="val 25000"/>
                <a:gd name="adj2" fmla="val 18600"/>
                <a:gd name="adj3" fmla="val 25000"/>
                <a:gd name="adj4" fmla="val 43750"/>
              </a:avLst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tx1"/>
                </a:solidFill>
              </a:endParaRPr>
            </a:p>
          </p:txBody>
        </p:sp>
        <p:sp>
          <p:nvSpPr>
            <p:cNvPr id="65" name="Textfeld 64"/>
            <p:cNvSpPr txBox="1"/>
            <p:nvPr/>
          </p:nvSpPr>
          <p:spPr>
            <a:xfrm>
              <a:off x="7596336" y="5577043"/>
              <a:ext cx="1168268" cy="1200329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de-DE" sz="2000" b="1" dirty="0" smtClean="0"/>
                <a:t>Import</a:t>
              </a:r>
            </a:p>
            <a:p>
              <a:r>
                <a:rPr lang="de-DE" b="1" dirty="0" smtClean="0">
                  <a:solidFill>
                    <a:schemeClr val="tx1"/>
                  </a:solidFill>
                </a:rPr>
                <a:t>     </a:t>
              </a:r>
              <a:r>
                <a:rPr lang="de-DE" sz="2400" b="1" dirty="0" smtClean="0">
                  <a:solidFill>
                    <a:schemeClr val="bg1"/>
                  </a:solidFill>
                </a:rPr>
                <a:t>Gas </a:t>
              </a:r>
              <a:r>
                <a:rPr lang="de-DE" sz="1400" b="1" dirty="0" smtClean="0">
                  <a:solidFill>
                    <a:schemeClr val="tx1"/>
                  </a:solidFill>
                </a:rPr>
                <a:t/>
              </a:r>
              <a:br>
                <a:rPr lang="de-DE" sz="1400" b="1" dirty="0" smtClean="0">
                  <a:solidFill>
                    <a:schemeClr val="tx1"/>
                  </a:solidFill>
                </a:rPr>
              </a:br>
              <a:r>
                <a:rPr lang="de-DE" sz="1400" b="1" dirty="0" smtClean="0">
                  <a:solidFill>
                    <a:schemeClr val="tx1"/>
                  </a:solidFill>
                </a:rPr>
                <a:t>zum Jahres- Ausgleich </a:t>
              </a:r>
              <a:endParaRPr lang="de-DE" sz="1400" b="1" dirty="0">
                <a:solidFill>
                  <a:schemeClr val="tx1"/>
                </a:solidFill>
              </a:endParaRPr>
            </a:p>
          </p:txBody>
        </p:sp>
      </p:grpSp>
      <p:sp>
        <p:nvSpPr>
          <p:cNvPr id="66" name="Rechteck 65"/>
          <p:cNvSpPr/>
          <p:nvPr/>
        </p:nvSpPr>
        <p:spPr>
          <a:xfrm>
            <a:off x="6912260" y="5268530"/>
            <a:ext cx="112918" cy="158947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3" name="Rechteck 72"/>
          <p:cNvSpPr/>
          <p:nvPr/>
        </p:nvSpPr>
        <p:spPr>
          <a:xfrm>
            <a:off x="8460432" y="1088740"/>
            <a:ext cx="324000" cy="388800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Pfeil nach rechts 1"/>
          <p:cNvSpPr/>
          <p:nvPr/>
        </p:nvSpPr>
        <p:spPr>
          <a:xfrm flipH="1">
            <a:off x="7162647" y="944724"/>
            <a:ext cx="1306690" cy="612000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2" name="Pfeil nach oben und unten 41"/>
          <p:cNvSpPr/>
          <p:nvPr/>
        </p:nvSpPr>
        <p:spPr>
          <a:xfrm>
            <a:off x="4257007" y="4797184"/>
            <a:ext cx="209995" cy="288000"/>
          </a:xfrm>
          <a:prstGeom prst="up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7" name="Pfeil nach oben und unten 76"/>
          <p:cNvSpPr/>
          <p:nvPr/>
        </p:nvSpPr>
        <p:spPr>
          <a:xfrm>
            <a:off x="8028418" y="1088740"/>
            <a:ext cx="287998" cy="322018"/>
          </a:xfrm>
          <a:prstGeom prst="up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20281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/>
          <p:cNvSpPr txBox="1"/>
          <p:nvPr/>
        </p:nvSpPr>
        <p:spPr>
          <a:xfrm>
            <a:off x="2088233" y="2111640"/>
            <a:ext cx="5832139" cy="227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 smtClean="0"/>
              <a:t>2.3.1 Der netto genutzte RE – Strom</a:t>
            </a:r>
          </a:p>
          <a:p>
            <a:endParaRPr lang="de-DE" sz="2000" b="1" dirty="0"/>
          </a:p>
          <a:p>
            <a:r>
              <a:rPr lang="de-DE" sz="1400" b="1" dirty="0" smtClean="0"/>
              <a:t>     2.3.2 </a:t>
            </a:r>
            <a:r>
              <a:rPr lang="de-DE" sz="1400" b="1" dirty="0"/>
              <a:t>Der Jahresumschlag des Kurzzeitspeichers </a:t>
            </a:r>
            <a:r>
              <a:rPr lang="de-DE" sz="1400" b="1" dirty="0" smtClean="0"/>
              <a:t>Sp80</a:t>
            </a:r>
          </a:p>
          <a:p>
            <a:endParaRPr lang="de-DE" sz="1400" b="1" dirty="0"/>
          </a:p>
          <a:p>
            <a:r>
              <a:rPr lang="de-DE" sz="1400" b="1" dirty="0" smtClean="0"/>
              <a:t>     2.3.3 </a:t>
            </a:r>
            <a:r>
              <a:rPr lang="de-DE" sz="1400" b="1" dirty="0"/>
              <a:t>Der Ausnutzungsgrad des brutto erzeugten RE-Stromes</a:t>
            </a:r>
          </a:p>
          <a:p>
            <a:r>
              <a:rPr lang="de-DE" sz="1400" b="1" dirty="0" smtClean="0"/>
              <a:t> </a:t>
            </a:r>
          </a:p>
          <a:p>
            <a:r>
              <a:rPr lang="de-DE" sz="1400" b="1" dirty="0" smtClean="0"/>
              <a:t>      2.3.4 Strom-Bereitstellung </a:t>
            </a:r>
            <a:r>
              <a:rPr lang="de-DE" sz="1400" b="1" dirty="0"/>
              <a:t>aus direktem RE-Strom, Speicher und Import</a:t>
            </a:r>
          </a:p>
          <a:p>
            <a:endParaRPr lang="de-DE" sz="1200" b="1" dirty="0"/>
          </a:p>
          <a:p>
            <a:r>
              <a:rPr lang="de-DE" sz="2000" b="1" dirty="0" smtClean="0"/>
              <a:t>  </a:t>
            </a:r>
            <a:endParaRPr lang="de-DE" sz="2000" b="1" dirty="0"/>
          </a:p>
        </p:txBody>
      </p:sp>
      <p:sp>
        <p:nvSpPr>
          <p:cNvPr id="4" name="Textfeld 3"/>
          <p:cNvSpPr txBox="1"/>
          <p:nvPr/>
        </p:nvSpPr>
        <p:spPr>
          <a:xfrm>
            <a:off x="35496" y="44624"/>
            <a:ext cx="648072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1200" b="1" dirty="0">
                <a:latin typeface="Arial" pitchFamily="34" charset="0"/>
                <a:cs typeface="Arial" pitchFamily="34" charset="0"/>
              </a:rPr>
              <a:t>2</a:t>
            </a:r>
            <a:r>
              <a:rPr lang="de-DE" sz="1200" b="1" dirty="0" smtClean="0">
                <a:latin typeface="Arial" pitchFamily="34" charset="0"/>
                <a:cs typeface="Arial" pitchFamily="34" charset="0"/>
              </a:rPr>
              <a:t>.3.1</a:t>
            </a:r>
            <a:endParaRPr lang="de-DE" sz="1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Abgerundetes Rechteck 4"/>
          <p:cNvSpPr/>
          <p:nvPr/>
        </p:nvSpPr>
        <p:spPr>
          <a:xfrm>
            <a:off x="1943709" y="2024844"/>
            <a:ext cx="4552262" cy="540060"/>
          </a:xfrm>
          <a:prstGeom prst="roundRect">
            <a:avLst/>
          </a:prstGeom>
          <a:solidFill>
            <a:srgbClr val="FFFF00">
              <a:alpha val="902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Titel 1"/>
          <p:cNvSpPr txBox="1">
            <a:spLocks/>
          </p:cNvSpPr>
          <p:nvPr/>
        </p:nvSpPr>
        <p:spPr>
          <a:xfrm>
            <a:off x="683568" y="188640"/>
            <a:ext cx="7772400" cy="1044115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2400" dirty="0" smtClean="0">
                <a:solidFill>
                  <a:srgbClr val="3333FF"/>
                </a:solidFill>
                <a:latin typeface="Arial" pitchFamily="34" charset="0"/>
                <a:cs typeface="Arial" pitchFamily="34" charset="0"/>
              </a:rPr>
              <a:t>Erste Ergebnisse </a:t>
            </a:r>
            <a:br>
              <a:rPr lang="de-DE" sz="2400" dirty="0" smtClean="0">
                <a:solidFill>
                  <a:srgbClr val="3333FF"/>
                </a:solidFill>
                <a:latin typeface="Arial" pitchFamily="34" charset="0"/>
                <a:cs typeface="Arial" pitchFamily="34" charset="0"/>
              </a:rPr>
            </a:br>
            <a:r>
              <a:rPr lang="de-DE" sz="2400" dirty="0" smtClean="0">
                <a:solidFill>
                  <a:srgbClr val="3333FF"/>
                </a:solidFill>
                <a:latin typeface="Arial" pitchFamily="34" charset="0"/>
                <a:cs typeface="Arial" pitchFamily="34" charset="0"/>
              </a:rPr>
              <a:t>zur Kapazität der PSKW</a:t>
            </a:r>
            <a:r>
              <a:rPr lang="de-DE" sz="2400" dirty="0" smtClean="0">
                <a:latin typeface="Arial" pitchFamily="34" charset="0"/>
                <a:cs typeface="Arial" pitchFamily="34" charset="0"/>
              </a:rPr>
              <a:t>-artige Speicher </a:t>
            </a:r>
            <a:endParaRPr lang="de-DE" sz="24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0094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346407" y="353893"/>
            <a:ext cx="74168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Netto genutzte RE </a:t>
            </a:r>
            <a:r>
              <a:rPr lang="de-DE" sz="2400" b="1" dirty="0" smtClean="0">
                <a:latin typeface="Arial" pitchFamily="34" charset="0"/>
                <a:cs typeface="Arial" pitchFamily="34" charset="0"/>
              </a:rPr>
              <a:t>bei wachsendem  </a:t>
            </a:r>
            <a:r>
              <a:rPr lang="de-DE" sz="2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RE-Ausbau</a:t>
            </a:r>
            <a:r>
              <a:rPr lang="de-DE" sz="2400" b="1" dirty="0" smtClean="0"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3455876" y="6633356"/>
            <a:ext cx="5148572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1000" dirty="0" smtClean="0">
                <a:latin typeface="Arial" pitchFamily="34" charset="0"/>
                <a:cs typeface="Arial" pitchFamily="34" charset="0"/>
              </a:rPr>
              <a:t>Speicher: </a:t>
            </a:r>
            <a:r>
              <a:rPr lang="de-DE" sz="1000" dirty="0" err="1" smtClean="0">
                <a:latin typeface="Arial" pitchFamily="34" charset="0"/>
                <a:cs typeface="Arial" pitchFamily="34" charset="0"/>
              </a:rPr>
              <a:t>GroßSpeicherRE2013_2014_DXX.xlsm!D_39sol</a:t>
            </a:r>
            <a:r>
              <a:rPr lang="de-DE" sz="1000" dirty="0" smtClean="0">
                <a:latin typeface="Arial" pitchFamily="34" charset="0"/>
                <a:cs typeface="Arial" pitchFamily="34" charset="0"/>
              </a:rPr>
              <a:t>   Kapitel7, Bild 7.1</a:t>
            </a:r>
            <a:endParaRPr lang="de-DE" sz="1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0" y="0"/>
            <a:ext cx="1655676" cy="338554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r>
              <a:rPr lang="de-DE" sz="1600" b="1" u="sng" dirty="0" smtClean="0"/>
              <a:t>Ein wichtiges Bild</a:t>
            </a:r>
            <a:endParaRPr lang="de-DE" sz="1600" b="1" u="sng" dirty="0"/>
          </a:p>
        </p:txBody>
      </p:sp>
      <p:cxnSp>
        <p:nvCxnSpPr>
          <p:cNvPr id="8" name="Gerade Verbindung mit Pfeil 7"/>
          <p:cNvCxnSpPr/>
          <p:nvPr/>
        </p:nvCxnSpPr>
        <p:spPr>
          <a:xfrm>
            <a:off x="8457197" y="6611727"/>
            <a:ext cx="612068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Textfeld 8"/>
          <p:cNvSpPr txBox="1"/>
          <p:nvPr/>
        </p:nvSpPr>
        <p:spPr>
          <a:xfrm>
            <a:off x="9849" y="1432317"/>
            <a:ext cx="1866259" cy="1011422"/>
          </a:xfrm>
          <a:prstGeom prst="rect">
            <a:avLst/>
          </a:prstGeom>
          <a:noFill/>
        </p:spPr>
        <p:txBody>
          <a:bodyPr wrap="square" lIns="0" tIns="36000" rIns="0" bIns="36000" rtlCol="0">
            <a:spAutoFit/>
          </a:bodyPr>
          <a:lstStyle/>
          <a:p>
            <a:pPr algn="r"/>
            <a:r>
              <a:rPr lang="de-DE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          </a:t>
            </a:r>
            <a:r>
              <a:rPr lang="de-DE" b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Re</a:t>
            </a:r>
            <a:r>
              <a:rPr lang="de-DE" b="1" baseline="-25000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nutz</a:t>
            </a:r>
            <a:r>
              <a:rPr lang="de-DE" dirty="0" smtClean="0">
                <a:latin typeface="Arial" pitchFamily="34" charset="0"/>
                <a:cs typeface="Arial" pitchFamily="34" charset="0"/>
              </a:rPr>
              <a:t> =</a:t>
            </a:r>
            <a:br>
              <a:rPr lang="de-DE" dirty="0" smtClean="0">
                <a:latin typeface="Arial" pitchFamily="34" charset="0"/>
                <a:cs typeface="Arial" pitchFamily="34" charset="0"/>
              </a:rPr>
            </a:br>
            <a:r>
              <a:rPr lang="de-DE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sz="7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sz="1400" dirty="0" smtClean="0">
                <a:latin typeface="Arial" pitchFamily="34" charset="0"/>
                <a:cs typeface="Arial" pitchFamily="34" charset="0"/>
              </a:rPr>
              <a:t>Strom aus  RE-Quelle,</a:t>
            </a:r>
          </a:p>
          <a:p>
            <a:r>
              <a:rPr lang="de-DE" sz="1400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de-DE" sz="1100" dirty="0" smtClean="0">
                <a:latin typeface="Arial" pitchFamily="34" charset="0"/>
                <a:cs typeface="Arial" pitchFamily="34" charset="0"/>
              </a:rPr>
              <a:t>(</a:t>
            </a:r>
            <a:r>
              <a:rPr lang="de-DE" sz="11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direkt oder aus Speicher</a:t>
            </a:r>
            <a:r>
              <a:rPr lang="de-DE" sz="1100" dirty="0" smtClean="0">
                <a:latin typeface="Arial" pitchFamily="34" charset="0"/>
                <a:cs typeface="Arial" pitchFamily="34" charset="0"/>
              </a:rPr>
              <a:t>)</a:t>
            </a:r>
          </a:p>
          <a:p>
            <a:r>
              <a:rPr lang="de-DE" sz="1100" dirty="0">
                <a:latin typeface="Arial" pitchFamily="34" charset="0"/>
                <a:cs typeface="Arial" pitchFamily="34" charset="0"/>
              </a:rPr>
              <a:t> </a:t>
            </a:r>
            <a:r>
              <a:rPr lang="de-DE" sz="1100" dirty="0" smtClean="0">
                <a:latin typeface="Arial" pitchFamily="34" charset="0"/>
                <a:cs typeface="Arial" pitchFamily="34" charset="0"/>
              </a:rPr>
              <a:t>      „aus der Steckdose“</a:t>
            </a:r>
            <a:endParaRPr lang="de-DE" sz="12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3114" y="800708"/>
            <a:ext cx="6853362" cy="5744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feld 9"/>
          <p:cNvSpPr txBox="1"/>
          <p:nvPr/>
        </p:nvSpPr>
        <p:spPr>
          <a:xfrm>
            <a:off x="143508" y="836712"/>
            <a:ext cx="126014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1200" dirty="0" smtClean="0">
                <a:latin typeface="Arial" pitchFamily="34" charset="0"/>
                <a:cs typeface="Arial" pitchFamily="34" charset="0"/>
              </a:rPr>
              <a:t>gerechnet mit:</a:t>
            </a:r>
          </a:p>
          <a:p>
            <a:r>
              <a:rPr lang="de-DE" sz="1200" b="1" dirty="0" err="1" smtClean="0">
                <a:latin typeface="Arial" pitchFamily="34" charset="0"/>
                <a:cs typeface="Arial" pitchFamily="34" charset="0"/>
              </a:rPr>
              <a:t>Q_a</a:t>
            </a:r>
            <a:r>
              <a:rPr lang="de-DE" sz="1200" b="1" dirty="0" smtClean="0">
                <a:latin typeface="Arial" pitchFamily="34" charset="0"/>
                <a:cs typeface="Arial" pitchFamily="34" charset="0"/>
              </a:rPr>
              <a:t> ..= 1000 </a:t>
            </a:r>
            <a:r>
              <a:rPr lang="de-DE" sz="1200" b="1" dirty="0" err="1" smtClean="0">
                <a:latin typeface="Arial" pitchFamily="34" charset="0"/>
                <a:cs typeface="Arial" pitchFamily="34" charset="0"/>
              </a:rPr>
              <a:t>TWh</a:t>
            </a:r>
            <a:endParaRPr lang="de-DE" sz="1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76678" y="6109555"/>
            <a:ext cx="1732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b="1" u="sng" dirty="0" smtClean="0"/>
              <a:t>Daten 2013 AD</a:t>
            </a:r>
            <a:endParaRPr lang="de-DE" sz="1400" b="1" u="sng" dirty="0"/>
          </a:p>
        </p:txBody>
      </p:sp>
    </p:spTree>
    <p:extLst>
      <p:ext uri="{BB962C8B-B14F-4D97-AF65-F5344CB8AC3E}">
        <p14:creationId xmlns:p14="http://schemas.microsoft.com/office/powerpoint/2010/main" val="664528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/>
          <p:cNvSpPr txBox="1"/>
          <p:nvPr/>
        </p:nvSpPr>
        <p:spPr>
          <a:xfrm>
            <a:off x="143508" y="333910"/>
            <a:ext cx="6372708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de-DE" dirty="0" smtClean="0"/>
              <a:t>Wieviel vom RE-Aufkommen, </a:t>
            </a:r>
            <a:r>
              <a:rPr lang="de-DE" dirty="0" err="1" smtClean="0"/>
              <a:t>RE</a:t>
            </a:r>
            <a:r>
              <a:rPr lang="de-DE" baseline="-25000" dirty="0" err="1" smtClean="0"/>
              <a:t>brutto</a:t>
            </a:r>
            <a:r>
              <a:rPr lang="de-DE" dirty="0" smtClean="0"/>
              <a:t>, kann genutzt werden:  </a:t>
            </a:r>
            <a:r>
              <a:rPr lang="de-DE" b="1" dirty="0" err="1" smtClean="0">
                <a:solidFill>
                  <a:srgbClr val="0000FF"/>
                </a:solidFill>
              </a:rPr>
              <a:t>RE</a:t>
            </a:r>
            <a:r>
              <a:rPr lang="de-DE" b="1" baseline="-25000" dirty="0" err="1" smtClean="0">
                <a:solidFill>
                  <a:srgbClr val="0000FF"/>
                </a:solidFill>
              </a:rPr>
              <a:t>nutz</a:t>
            </a:r>
            <a:endParaRPr lang="de-DE" b="1" baseline="-25000" dirty="0">
              <a:solidFill>
                <a:srgbClr val="0000FF"/>
              </a:solidFill>
            </a:endParaRPr>
          </a:p>
        </p:txBody>
      </p:sp>
      <p:cxnSp>
        <p:nvCxnSpPr>
          <p:cNvPr id="4" name="Gerade Verbindung mit Pfeil 3"/>
          <p:cNvCxnSpPr/>
          <p:nvPr/>
        </p:nvCxnSpPr>
        <p:spPr>
          <a:xfrm flipH="1">
            <a:off x="143508" y="6489340"/>
            <a:ext cx="612068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Textfeld 5"/>
          <p:cNvSpPr txBox="1"/>
          <p:nvPr/>
        </p:nvSpPr>
        <p:spPr>
          <a:xfrm>
            <a:off x="1588528" y="166480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dirty="0"/>
          </a:p>
        </p:txBody>
      </p:sp>
      <p:sp>
        <p:nvSpPr>
          <p:cNvPr id="7" name="Textfeld 6"/>
          <p:cNvSpPr txBox="1"/>
          <p:nvPr/>
        </p:nvSpPr>
        <p:spPr>
          <a:xfrm>
            <a:off x="251520" y="3825044"/>
            <a:ext cx="864096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1. Bei geringem Ausbau: Volle Aufnahme im Netz, Speicher überflüssig</a:t>
            </a:r>
          </a:p>
          <a:p>
            <a:endParaRPr lang="de-DE" dirty="0" smtClean="0"/>
          </a:p>
          <a:p>
            <a:r>
              <a:rPr lang="de-DE" dirty="0" smtClean="0"/>
              <a:t>2. Bei wachsendem Ausbau bis etwa </a:t>
            </a:r>
            <a:r>
              <a:rPr lang="de-DE" dirty="0" err="1" smtClean="0"/>
              <a:t>UsF</a:t>
            </a:r>
            <a:r>
              <a:rPr lang="de-DE" dirty="0" smtClean="0"/>
              <a:t>=1:  zunehmende Inanspruchnahme der Speicher</a:t>
            </a:r>
          </a:p>
          <a:p>
            <a:endParaRPr lang="de-DE" dirty="0" smtClean="0"/>
          </a:p>
          <a:p>
            <a:r>
              <a:rPr lang="de-DE" dirty="0" smtClean="0"/>
              <a:t>3.  </a:t>
            </a:r>
            <a:r>
              <a:rPr lang="de-DE" b="1" u="sng" dirty="0" smtClean="0"/>
              <a:t>Autarkie</a:t>
            </a:r>
            <a:r>
              <a:rPr lang="de-DE" dirty="0" smtClean="0"/>
              <a:t> ist erreicht bei ÜsF = ca.  </a:t>
            </a:r>
            <a:r>
              <a:rPr lang="de-DE" sz="2000" b="1" dirty="0" smtClean="0">
                <a:solidFill>
                  <a:srgbClr val="0033CC"/>
                </a:solidFill>
              </a:rPr>
              <a:t>1.40</a:t>
            </a:r>
            <a:r>
              <a:rPr lang="de-DE" dirty="0" smtClean="0"/>
              <a:t>  :  bei der Speichergröße </a:t>
            </a:r>
            <a:r>
              <a:rPr lang="de-DE" dirty="0" err="1" smtClean="0">
                <a:solidFill>
                  <a:srgbClr val="0033CC"/>
                </a:solidFill>
              </a:rPr>
              <a:t>Sp80_mx</a:t>
            </a:r>
            <a:r>
              <a:rPr lang="de-DE" dirty="0" smtClean="0">
                <a:solidFill>
                  <a:srgbClr val="0033CC"/>
                </a:solidFill>
              </a:rPr>
              <a:t> =0,25 [d] </a:t>
            </a:r>
            <a:r>
              <a:rPr lang="de-DE" dirty="0" smtClean="0"/>
              <a:t>.  </a:t>
            </a:r>
          </a:p>
          <a:p>
            <a:r>
              <a:rPr lang="de-DE" dirty="0" smtClean="0"/>
              <a:t>                                 und  bei ÜsF = ca.  </a:t>
            </a:r>
            <a:r>
              <a:rPr lang="de-DE" sz="2000" b="1" dirty="0" smtClean="0">
                <a:solidFill>
                  <a:srgbClr val="FF33CC"/>
                </a:solidFill>
              </a:rPr>
              <a:t>1.68</a:t>
            </a:r>
            <a:r>
              <a:rPr lang="de-DE" dirty="0" smtClean="0"/>
              <a:t>   : </a:t>
            </a:r>
            <a:r>
              <a:rPr lang="de-DE" dirty="0" smtClean="0">
                <a:solidFill>
                  <a:srgbClr val="FF33CC"/>
                </a:solidFill>
              </a:rPr>
              <a:t>bei </a:t>
            </a:r>
            <a:r>
              <a:rPr lang="de-DE" dirty="0" err="1" smtClean="0">
                <a:solidFill>
                  <a:srgbClr val="FF33CC"/>
                </a:solidFill>
              </a:rPr>
              <a:t>Sp80_mx</a:t>
            </a:r>
            <a:r>
              <a:rPr lang="de-DE" dirty="0" smtClean="0">
                <a:solidFill>
                  <a:srgbClr val="FF33CC"/>
                </a:solidFill>
              </a:rPr>
              <a:t> = 0, also ohne Kurzzeitspeicher</a:t>
            </a:r>
          </a:p>
          <a:p>
            <a:endParaRPr lang="de-DE" dirty="0" smtClean="0"/>
          </a:p>
          <a:p>
            <a:r>
              <a:rPr lang="de-DE" dirty="0" smtClean="0"/>
              <a:t>4. Darüber hinaus: Strom kann (bilanziert) </a:t>
            </a:r>
            <a:r>
              <a:rPr lang="de-DE" b="1" dirty="0" smtClean="0"/>
              <a:t>exportiert</a:t>
            </a:r>
            <a:r>
              <a:rPr lang="de-DE" dirty="0" smtClean="0"/>
              <a:t> werden, aber </a:t>
            </a:r>
            <a:br>
              <a:rPr lang="de-DE" dirty="0" smtClean="0"/>
            </a:br>
            <a:r>
              <a:rPr lang="de-DE" dirty="0" smtClean="0"/>
              <a:t>               mit asymptotischen Wirkungsgrad von 0,25 </a:t>
            </a:r>
            <a:r>
              <a:rPr lang="de-DE" sz="1200" dirty="0" smtClean="0"/>
              <a:t>(sofern Einspeicherer= „Allzeit </a:t>
            </a:r>
            <a:r>
              <a:rPr lang="de-DE" sz="1200" dirty="0" err="1" smtClean="0"/>
              <a:t>Bereit“und</a:t>
            </a:r>
            <a:r>
              <a:rPr lang="de-DE" sz="1200" dirty="0" smtClean="0"/>
              <a:t> Sp25= „riesig“)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7803" y="721920"/>
            <a:ext cx="3699581" cy="31031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Ellipse 7"/>
          <p:cNvSpPr/>
          <p:nvPr/>
        </p:nvSpPr>
        <p:spPr>
          <a:xfrm flipH="1">
            <a:off x="8800147" y="127665"/>
            <a:ext cx="184666" cy="184666"/>
          </a:xfrm>
          <a:prstGeom prst="ellipse">
            <a:avLst/>
          </a:prstGeom>
          <a:solidFill>
            <a:srgbClr val="009900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18072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/>
          <p:cNvSpPr txBox="1"/>
          <p:nvPr/>
        </p:nvSpPr>
        <p:spPr>
          <a:xfrm>
            <a:off x="583660" y="1520788"/>
            <a:ext cx="8056792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b="1" dirty="0" smtClean="0"/>
              <a:t>       2.3.1 Der netto genutzte RE – Strom</a:t>
            </a:r>
          </a:p>
          <a:p>
            <a:endParaRPr lang="de-DE" sz="2000" b="1" dirty="0"/>
          </a:p>
          <a:p>
            <a:r>
              <a:rPr lang="de-DE" sz="2000" b="1" dirty="0" smtClean="0"/>
              <a:t>2.3.2 </a:t>
            </a:r>
            <a:r>
              <a:rPr lang="de-DE" sz="2000" b="1" dirty="0"/>
              <a:t>Der Jahresumschlag des Kurzzeitspeichers </a:t>
            </a:r>
            <a:r>
              <a:rPr lang="de-DE" sz="2000" b="1" dirty="0" smtClean="0"/>
              <a:t>Sp80</a:t>
            </a:r>
          </a:p>
          <a:p>
            <a:endParaRPr lang="de-DE" sz="2000" b="1" dirty="0"/>
          </a:p>
          <a:p>
            <a:r>
              <a:rPr lang="de-DE" sz="1400" b="1" dirty="0" smtClean="0"/>
              <a:t>      2.3.3 </a:t>
            </a:r>
            <a:r>
              <a:rPr lang="de-DE" sz="1400" b="1" dirty="0"/>
              <a:t>Der Ausnutzungsgrad des brutto erzeugten RE-Stromes</a:t>
            </a:r>
          </a:p>
          <a:p>
            <a:r>
              <a:rPr lang="de-DE" sz="1400" b="1" dirty="0" smtClean="0"/>
              <a:t> </a:t>
            </a:r>
          </a:p>
          <a:p>
            <a:r>
              <a:rPr lang="de-DE" sz="1400" b="1" dirty="0" smtClean="0"/>
              <a:t>      2.3.4 Strom-Bereitstellung </a:t>
            </a:r>
            <a:r>
              <a:rPr lang="de-DE" sz="1400" b="1" dirty="0"/>
              <a:t>aus direktem RE-Strom, Speicher und Import</a:t>
            </a:r>
          </a:p>
          <a:p>
            <a:endParaRPr lang="de-DE" sz="2000" b="1" dirty="0"/>
          </a:p>
          <a:p>
            <a:r>
              <a:rPr lang="de-DE" sz="2000" b="1" dirty="0" smtClean="0"/>
              <a:t>  </a:t>
            </a:r>
            <a:endParaRPr lang="de-DE" sz="2000" b="1" dirty="0"/>
          </a:p>
        </p:txBody>
      </p:sp>
      <p:sp>
        <p:nvSpPr>
          <p:cNvPr id="6" name="Textfeld 5"/>
          <p:cNvSpPr txBox="1"/>
          <p:nvPr/>
        </p:nvSpPr>
        <p:spPr>
          <a:xfrm>
            <a:off x="35496" y="44624"/>
            <a:ext cx="648072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1200" b="1" dirty="0" smtClean="0">
                <a:latin typeface="Arial" pitchFamily="34" charset="0"/>
                <a:cs typeface="Arial" pitchFamily="34" charset="0"/>
              </a:rPr>
              <a:t>2.3.2</a:t>
            </a:r>
            <a:endParaRPr lang="de-DE" sz="1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Abgerundetes Rechteck 6"/>
          <p:cNvSpPr/>
          <p:nvPr/>
        </p:nvSpPr>
        <p:spPr>
          <a:xfrm>
            <a:off x="359532" y="1880828"/>
            <a:ext cx="6292596" cy="778443"/>
          </a:xfrm>
          <a:prstGeom prst="roundRect">
            <a:avLst/>
          </a:prstGeom>
          <a:solidFill>
            <a:srgbClr val="FFFF00">
              <a:alpha val="902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42661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07504" y="39978"/>
            <a:ext cx="2052228" cy="369332"/>
          </a:xfrm>
          <a:prstGeom prst="rect">
            <a:avLst/>
          </a:prstGeom>
          <a:solidFill>
            <a:srgbClr val="EAEAEA"/>
          </a:solidFill>
        </p:spPr>
        <p:txBody>
          <a:bodyPr wrap="square" rtlCol="0">
            <a:spAutoFit/>
          </a:bodyPr>
          <a:lstStyle/>
          <a:p>
            <a:r>
              <a:rPr lang="de-DE" b="1" u="sng" dirty="0" smtClean="0"/>
              <a:t>Das 2. wichtige Bild</a:t>
            </a:r>
            <a:endParaRPr lang="de-DE" b="1" u="sng" dirty="0"/>
          </a:p>
        </p:txBody>
      </p:sp>
      <p:sp>
        <p:nvSpPr>
          <p:cNvPr id="5" name="Textfeld 4"/>
          <p:cNvSpPr txBox="1"/>
          <p:nvPr/>
        </p:nvSpPr>
        <p:spPr>
          <a:xfrm>
            <a:off x="0" y="1628800"/>
            <a:ext cx="3239852" cy="2954655"/>
          </a:xfrm>
          <a:prstGeom prst="rect">
            <a:avLst/>
          </a:prstGeom>
          <a:solidFill>
            <a:schemeClr val="bg2"/>
          </a:solidFill>
          <a:ln>
            <a:solidFill>
              <a:schemeClr val="bg2">
                <a:lumMod val="9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de-DE" b="1" u="sng" dirty="0" smtClean="0">
                <a:solidFill>
                  <a:sysClr val="windowText" lastClr="000000"/>
                </a:solidFill>
              </a:rPr>
              <a:t>Fazit:</a:t>
            </a:r>
          </a:p>
          <a:p>
            <a:r>
              <a:rPr lang="de-DE" b="1" dirty="0" smtClean="0">
                <a:solidFill>
                  <a:srgbClr val="3333FF"/>
                </a:solidFill>
              </a:rPr>
              <a:t>0,25  Tage Sp80 -Kapazität </a:t>
            </a:r>
          </a:p>
          <a:p>
            <a:r>
              <a:rPr lang="de-DE" b="1" dirty="0" smtClean="0"/>
              <a:t>und  </a:t>
            </a:r>
            <a:r>
              <a:rPr lang="de-DE" b="1" dirty="0" smtClean="0">
                <a:solidFill>
                  <a:srgbClr val="3333FF"/>
                </a:solidFill>
              </a:rPr>
              <a:t/>
            </a:r>
            <a:br>
              <a:rPr lang="de-DE" b="1" dirty="0" smtClean="0">
                <a:solidFill>
                  <a:srgbClr val="3333FF"/>
                </a:solidFill>
              </a:rPr>
            </a:br>
            <a:r>
              <a:rPr lang="de-DE" b="1" dirty="0" smtClean="0">
                <a:solidFill>
                  <a:srgbClr val="00B050"/>
                </a:solidFill>
              </a:rPr>
              <a:t>100</a:t>
            </a:r>
            <a:r>
              <a:rPr lang="de-DE" b="1" dirty="0" smtClean="0">
                <a:solidFill>
                  <a:srgbClr val="FF0000"/>
                </a:solidFill>
              </a:rPr>
              <a:t> -</a:t>
            </a:r>
            <a:r>
              <a:rPr lang="de-DE" b="1" dirty="0" smtClean="0">
                <a:solidFill>
                  <a:srgbClr val="C00000"/>
                </a:solidFill>
              </a:rPr>
              <a:t>130 GW  </a:t>
            </a:r>
            <a:r>
              <a:rPr lang="de-DE" b="1" dirty="0" smtClean="0">
                <a:solidFill>
                  <a:srgbClr val="FF0000"/>
                </a:solidFill>
              </a:rPr>
              <a:t/>
            </a:r>
            <a:br>
              <a:rPr lang="de-DE" b="1" dirty="0" smtClean="0">
                <a:solidFill>
                  <a:srgbClr val="FF0000"/>
                </a:solidFill>
              </a:rPr>
            </a:br>
            <a:r>
              <a:rPr lang="de-DE" b="1" dirty="0" smtClean="0">
                <a:solidFill>
                  <a:srgbClr val="FF0000"/>
                </a:solidFill>
              </a:rPr>
              <a:t>                     </a:t>
            </a:r>
            <a:r>
              <a:rPr lang="de-DE" b="1" dirty="0" smtClean="0">
                <a:solidFill>
                  <a:srgbClr val="C00000"/>
                </a:solidFill>
              </a:rPr>
              <a:t>Elektrolysekapazität</a:t>
            </a:r>
          </a:p>
          <a:p>
            <a:r>
              <a:rPr lang="de-DE" b="1" dirty="0" smtClean="0"/>
              <a:t>bringen</a:t>
            </a:r>
          </a:p>
          <a:p>
            <a:r>
              <a:rPr lang="de-DE" b="1" dirty="0" smtClean="0"/>
              <a:t>ein Speicherumschlag von immerhin noch</a:t>
            </a:r>
          </a:p>
          <a:p>
            <a:r>
              <a:rPr lang="de-DE" b="1" dirty="0" smtClean="0">
                <a:solidFill>
                  <a:srgbClr val="FF0000"/>
                </a:solidFill>
              </a:rPr>
              <a:t> </a:t>
            </a:r>
            <a:r>
              <a:rPr lang="de-DE" b="1" dirty="0" smtClean="0"/>
              <a:t>ca.  </a:t>
            </a:r>
            <a:r>
              <a:rPr lang="de-DE" sz="2400" b="1" dirty="0" smtClean="0">
                <a:solidFill>
                  <a:srgbClr val="FF0000"/>
                </a:solidFill>
              </a:rPr>
              <a:t>165</a:t>
            </a:r>
            <a:r>
              <a:rPr lang="de-DE" sz="2400" b="1" dirty="0" smtClean="0"/>
              <a:t> mal im Jahr </a:t>
            </a:r>
            <a:endParaRPr lang="de-DE" b="1" dirty="0" smtClean="0"/>
          </a:p>
          <a:p>
            <a:endParaRPr lang="de-DE" b="1" u="sng" dirty="0">
              <a:solidFill>
                <a:sysClr val="windowText" lastClr="000000"/>
              </a:solidFill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44493" y="4941168"/>
            <a:ext cx="2844316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b="1" dirty="0" smtClean="0"/>
              <a:t>P80_mx</a:t>
            </a:r>
            <a:r>
              <a:rPr lang="de-DE" sz="1600" dirty="0" smtClean="0"/>
              <a:t> ist mit Augenmaß ausgewählt, so dass</a:t>
            </a:r>
          </a:p>
          <a:p>
            <a:r>
              <a:rPr lang="de-DE" sz="1600" dirty="0" err="1" smtClean="0">
                <a:solidFill>
                  <a:srgbClr val="FF00FF"/>
                </a:solidFill>
              </a:rPr>
              <a:t>NN</a:t>
            </a:r>
            <a:r>
              <a:rPr lang="de-DE" sz="1400" dirty="0" err="1" smtClean="0">
                <a:solidFill>
                  <a:srgbClr val="FF00FF"/>
                </a:solidFill>
              </a:rPr>
              <a:t>80</a:t>
            </a:r>
            <a:r>
              <a:rPr lang="de-DE" sz="1600" dirty="0" smtClean="0">
                <a:solidFill>
                  <a:srgbClr val="FF00FF"/>
                </a:solidFill>
              </a:rPr>
              <a:t> nicht weniger als 1% unter seinem Maximum  liegt.</a:t>
            </a:r>
          </a:p>
          <a:p>
            <a:r>
              <a:rPr lang="de-DE" sz="1600" dirty="0" smtClean="0">
                <a:solidFill>
                  <a:srgbClr val="FF00FF"/>
                </a:solidFill>
              </a:rPr>
              <a:t>xx</a:t>
            </a:r>
            <a:r>
              <a:rPr lang="de-DE" sz="1600" dirty="0" smtClean="0"/>
              <a:t> [GW]</a:t>
            </a:r>
            <a:endParaRPr lang="de-DE" sz="1600" dirty="0"/>
          </a:p>
        </p:txBody>
      </p:sp>
      <p:sp>
        <p:nvSpPr>
          <p:cNvPr id="8" name="Textfeld 7"/>
          <p:cNvSpPr txBox="1"/>
          <p:nvPr/>
        </p:nvSpPr>
        <p:spPr>
          <a:xfrm>
            <a:off x="4453786" y="6694297"/>
            <a:ext cx="4428492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900" dirty="0" smtClean="0">
                <a:latin typeface="Arial" pitchFamily="34" charset="0"/>
                <a:cs typeface="Arial" pitchFamily="34" charset="0"/>
              </a:rPr>
              <a:t>Speicher: </a:t>
            </a:r>
            <a:r>
              <a:rPr lang="de-DE" sz="900" dirty="0" err="1" smtClean="0">
                <a:latin typeface="Arial" pitchFamily="34" charset="0"/>
                <a:cs typeface="Arial" pitchFamily="34" charset="0"/>
              </a:rPr>
              <a:t>GroßSpeicherRE2013_2014_DXX.xlsm!D_39sol</a:t>
            </a:r>
            <a:r>
              <a:rPr lang="de-DE" sz="900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de-DE" sz="900" dirty="0" err="1" smtClean="0">
                <a:latin typeface="Arial" pitchFamily="34" charset="0"/>
                <a:cs typeface="Arial" pitchFamily="34" charset="0"/>
              </a:rPr>
              <a:t>Kapitel_1.1A</a:t>
            </a:r>
            <a:r>
              <a:rPr lang="de-DE" sz="900" dirty="0" smtClean="0">
                <a:latin typeface="Arial" pitchFamily="34" charset="0"/>
                <a:cs typeface="Arial" pitchFamily="34" charset="0"/>
              </a:rPr>
              <a:t>, Bild </a:t>
            </a:r>
            <a:r>
              <a:rPr lang="de-DE" sz="900" dirty="0" err="1" smtClean="0">
                <a:latin typeface="Arial" pitchFamily="34" charset="0"/>
                <a:cs typeface="Arial" pitchFamily="34" charset="0"/>
              </a:rPr>
              <a:t>1.1A_1</a:t>
            </a:r>
            <a:endParaRPr lang="de-DE" sz="9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226330"/>
            <a:ext cx="5518150" cy="609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6" name="Gerade Verbindung mit Pfeil 5"/>
          <p:cNvCxnSpPr/>
          <p:nvPr/>
        </p:nvCxnSpPr>
        <p:spPr>
          <a:xfrm flipV="1">
            <a:off x="980601" y="3068960"/>
            <a:ext cx="3951439" cy="826929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0" name="Textfeld 9"/>
          <p:cNvSpPr txBox="1"/>
          <p:nvPr/>
        </p:nvSpPr>
        <p:spPr>
          <a:xfrm>
            <a:off x="9616" y="6520213"/>
            <a:ext cx="13940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b="1" u="sng" dirty="0" smtClean="0"/>
              <a:t>Daten 2013 AD</a:t>
            </a:r>
            <a:endParaRPr lang="de-DE" sz="1400" b="1" u="sng" dirty="0"/>
          </a:p>
        </p:txBody>
      </p:sp>
    </p:spTree>
    <p:extLst>
      <p:ext uri="{BB962C8B-B14F-4D97-AF65-F5344CB8AC3E}">
        <p14:creationId xmlns:p14="http://schemas.microsoft.com/office/powerpoint/2010/main" val="2985290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791580" y="0"/>
            <a:ext cx="70922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000" b="1" dirty="0" smtClean="0">
                <a:latin typeface="Arial" pitchFamily="34" charset="0"/>
                <a:cs typeface="Arial" pitchFamily="34" charset="0"/>
              </a:rPr>
              <a:t>Modifikation des Jahresumschlages durch </a:t>
            </a:r>
            <a:br>
              <a:rPr lang="de-DE" sz="2000" b="1" dirty="0" smtClean="0">
                <a:latin typeface="Arial" pitchFamily="34" charset="0"/>
                <a:cs typeface="Arial" pitchFamily="34" charset="0"/>
              </a:rPr>
            </a:br>
            <a:r>
              <a:rPr lang="de-DE" sz="2000" b="1" dirty="0" smtClean="0">
                <a:latin typeface="Arial" pitchFamily="34" charset="0"/>
                <a:cs typeface="Arial" pitchFamily="34" charset="0"/>
              </a:rPr>
              <a:t>unterschiedlichen RE-Ausbau</a:t>
            </a:r>
            <a:r>
              <a:rPr lang="de-DE" dirty="0" smtClean="0"/>
              <a:t>:</a:t>
            </a:r>
            <a:endParaRPr lang="de-DE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63888" y="1052736"/>
            <a:ext cx="5380037" cy="5249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8" name="Gruppieren 7"/>
          <p:cNvGrpSpPr/>
          <p:nvPr/>
        </p:nvGrpSpPr>
        <p:grpSpPr>
          <a:xfrm>
            <a:off x="179512" y="1916832"/>
            <a:ext cx="3240360" cy="1976738"/>
            <a:chOff x="179512" y="1376772"/>
            <a:chExt cx="3240360" cy="1976738"/>
          </a:xfrm>
        </p:grpSpPr>
        <p:sp>
          <p:nvSpPr>
            <p:cNvPr id="4" name="Textfeld 3"/>
            <p:cNvSpPr txBox="1"/>
            <p:nvPr/>
          </p:nvSpPr>
          <p:spPr>
            <a:xfrm>
              <a:off x="179512" y="2060848"/>
              <a:ext cx="3240360" cy="1292662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r>
                <a:rPr lang="de-DE" sz="2000" b="1" dirty="0" smtClean="0">
                  <a:solidFill>
                    <a:srgbClr val="C00000"/>
                  </a:solidFill>
                </a:rPr>
                <a:t>39%</a:t>
              </a:r>
              <a:r>
                <a:rPr lang="de-DE" b="1" dirty="0" smtClean="0">
                  <a:solidFill>
                    <a:srgbClr val="C00000"/>
                  </a:solidFill>
                </a:rPr>
                <a:t> </a:t>
              </a:r>
              <a:r>
                <a:rPr lang="de-DE" sz="1400" b="1" dirty="0" smtClean="0">
                  <a:solidFill>
                    <a:srgbClr val="C00000"/>
                  </a:solidFill>
                </a:rPr>
                <a:t>sola</a:t>
              </a:r>
              <a:r>
                <a:rPr lang="de-DE" sz="1600" b="1" dirty="0" smtClean="0">
                  <a:solidFill>
                    <a:srgbClr val="C00000"/>
                  </a:solidFill>
                </a:rPr>
                <a:t>r</a:t>
              </a:r>
              <a:r>
                <a:rPr lang="de-DE" b="1" dirty="0" smtClean="0">
                  <a:solidFill>
                    <a:srgbClr val="C00000"/>
                  </a:solidFill>
                </a:rPr>
                <a:t> </a:t>
              </a:r>
              <a:r>
                <a:rPr lang="de-DE" dirty="0" smtClean="0"/>
                <a:t>: </a:t>
              </a:r>
              <a:r>
                <a:rPr lang="de-DE" b="1" dirty="0" smtClean="0">
                  <a:solidFill>
                    <a:srgbClr val="C00000"/>
                  </a:solidFill>
                </a:rPr>
                <a:t>tatsächlich in </a:t>
              </a:r>
              <a:r>
                <a:rPr lang="de-DE" sz="2000" b="1" dirty="0" smtClean="0">
                  <a:solidFill>
                    <a:srgbClr val="C00000"/>
                  </a:solidFill>
                </a:rPr>
                <a:t>2013 AD</a:t>
              </a:r>
              <a:endParaRPr lang="de-DE" b="1" dirty="0" smtClean="0">
                <a:solidFill>
                  <a:srgbClr val="C00000"/>
                </a:solidFill>
              </a:endParaRPr>
            </a:p>
            <a:p>
              <a:endParaRPr lang="de-DE" dirty="0" smtClean="0"/>
            </a:p>
            <a:p>
              <a:r>
                <a:rPr lang="de-DE" sz="2000" b="1" dirty="0" smtClean="0">
                  <a:solidFill>
                    <a:srgbClr val="008000"/>
                  </a:solidFill>
                </a:rPr>
                <a:t>60% </a:t>
              </a:r>
              <a:r>
                <a:rPr lang="de-DE" sz="1400" dirty="0" smtClean="0">
                  <a:solidFill>
                    <a:srgbClr val="008000"/>
                  </a:solidFill>
                </a:rPr>
                <a:t>solar </a:t>
              </a:r>
              <a:r>
                <a:rPr lang="de-DE" sz="2000" dirty="0" smtClean="0">
                  <a:solidFill>
                    <a:srgbClr val="008000"/>
                  </a:solidFill>
                </a:rPr>
                <a:t>=</a:t>
              </a:r>
              <a:r>
                <a:rPr lang="de-DE" dirty="0" smtClean="0">
                  <a:solidFill>
                    <a:srgbClr val="008000"/>
                  </a:solidFill>
                </a:rPr>
                <a:t> " </a:t>
              </a:r>
              <a:r>
                <a:rPr lang="de-DE" b="1" dirty="0" smtClean="0">
                  <a:solidFill>
                    <a:srgbClr val="008000"/>
                  </a:solidFill>
                </a:rPr>
                <a:t>Solar</a:t>
              </a:r>
              <a:r>
                <a:rPr lang="de-DE" dirty="0" smtClean="0">
                  <a:solidFill>
                    <a:srgbClr val="008000"/>
                  </a:solidFill>
                </a:rPr>
                <a:t>-Szenario"</a:t>
              </a:r>
            </a:p>
            <a:p>
              <a:r>
                <a:rPr lang="de-DE" sz="2000" b="1" dirty="0" smtClean="0">
                  <a:solidFill>
                    <a:srgbClr val="0000FF"/>
                  </a:solidFill>
                </a:rPr>
                <a:t>20%</a:t>
              </a:r>
              <a:r>
                <a:rPr lang="de-DE" dirty="0" smtClean="0"/>
                <a:t> </a:t>
              </a:r>
              <a:r>
                <a:rPr lang="de-DE" sz="1400" dirty="0" smtClean="0">
                  <a:solidFill>
                    <a:srgbClr val="0000FF"/>
                  </a:solidFill>
                </a:rPr>
                <a:t>solar </a:t>
              </a:r>
              <a:r>
                <a:rPr lang="de-DE" sz="2000" dirty="0" smtClean="0">
                  <a:solidFill>
                    <a:srgbClr val="0000FF"/>
                  </a:solidFill>
                </a:rPr>
                <a:t>=</a:t>
              </a:r>
              <a:r>
                <a:rPr lang="de-DE" dirty="0" smtClean="0">
                  <a:solidFill>
                    <a:srgbClr val="0000FF"/>
                  </a:solidFill>
                </a:rPr>
                <a:t> "</a:t>
              </a:r>
              <a:r>
                <a:rPr lang="de-DE" b="1" dirty="0" smtClean="0">
                  <a:solidFill>
                    <a:srgbClr val="0000FF"/>
                  </a:solidFill>
                </a:rPr>
                <a:t>Wind</a:t>
              </a:r>
              <a:r>
                <a:rPr lang="de-DE" dirty="0" smtClean="0">
                  <a:solidFill>
                    <a:srgbClr val="0000FF"/>
                  </a:solidFill>
                </a:rPr>
                <a:t>- Szenario"</a:t>
              </a:r>
              <a:r>
                <a:rPr lang="de-DE" dirty="0" smtClean="0"/>
                <a:t>  </a:t>
              </a:r>
              <a:endParaRPr lang="de-DE" dirty="0"/>
            </a:p>
          </p:txBody>
        </p:sp>
        <p:sp>
          <p:nvSpPr>
            <p:cNvPr id="5" name="Textfeld 4"/>
            <p:cNvSpPr txBox="1"/>
            <p:nvPr/>
          </p:nvSpPr>
          <p:spPr>
            <a:xfrm>
              <a:off x="179512" y="1376772"/>
              <a:ext cx="309634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000" b="1" u="sng" dirty="0" smtClean="0"/>
                <a:t>Szenarien für solarer Anteil </a:t>
              </a:r>
              <a:r>
                <a:rPr lang="de-DE" sz="2000" dirty="0" smtClean="0"/>
                <a:t/>
              </a:r>
              <a:br>
                <a:rPr lang="de-DE" sz="2000" dirty="0" smtClean="0"/>
              </a:br>
              <a:r>
                <a:rPr lang="de-DE" sz="2000" dirty="0" smtClean="0"/>
                <a:t>am RE-JahresAufkommen</a:t>
              </a:r>
              <a:endParaRPr lang="de-DE" sz="2000" dirty="0"/>
            </a:p>
          </p:txBody>
        </p:sp>
      </p:grpSp>
      <p:sp>
        <p:nvSpPr>
          <p:cNvPr id="7" name="Abgerundetes Rechteck 6"/>
          <p:cNvSpPr/>
          <p:nvPr/>
        </p:nvSpPr>
        <p:spPr>
          <a:xfrm>
            <a:off x="71500" y="1880828"/>
            <a:ext cx="3348372" cy="2232248"/>
          </a:xfrm>
          <a:prstGeom prst="roundRect">
            <a:avLst/>
          </a:prstGeom>
          <a:solidFill>
            <a:srgbClr val="FFFF00">
              <a:alpha val="1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Textfeld 8"/>
          <p:cNvSpPr txBox="1"/>
          <p:nvPr/>
        </p:nvSpPr>
        <p:spPr>
          <a:xfrm>
            <a:off x="143508" y="4401108"/>
            <a:ext cx="3132348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u="sng" dirty="0" smtClean="0"/>
              <a:t>Ausmaß der RE-Produktion</a:t>
            </a:r>
          </a:p>
          <a:p>
            <a:r>
              <a:rPr lang="de-DE" dirty="0" smtClean="0"/>
              <a:t>[</a:t>
            </a:r>
            <a:r>
              <a:rPr lang="de-DE" sz="1600" dirty="0" smtClean="0"/>
              <a:t>100%]</a:t>
            </a:r>
            <a:r>
              <a:rPr lang="de-DE" sz="2000" b="1" dirty="0" smtClean="0"/>
              <a:t>Autarkie .= 0% Import</a:t>
            </a:r>
            <a:r>
              <a:rPr lang="de-DE" sz="2000" dirty="0" smtClean="0"/>
              <a:t/>
            </a:r>
            <a:br>
              <a:rPr lang="de-DE" sz="2000" dirty="0" smtClean="0"/>
            </a:br>
            <a:r>
              <a:rPr lang="de-DE" sz="2000" dirty="0" smtClean="0"/>
              <a:t>90% Autarkie  .= 10% Import</a:t>
            </a:r>
            <a:r>
              <a:rPr lang="de-DE" dirty="0" smtClean="0"/>
              <a:t> </a:t>
            </a:r>
            <a:endParaRPr lang="de-DE" dirty="0"/>
          </a:p>
        </p:txBody>
      </p:sp>
      <p:sp>
        <p:nvSpPr>
          <p:cNvPr id="10" name="Textfeld 9"/>
          <p:cNvSpPr txBox="1"/>
          <p:nvPr/>
        </p:nvSpPr>
        <p:spPr>
          <a:xfrm>
            <a:off x="0" y="5661248"/>
            <a:ext cx="356388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b="1" u="sng" dirty="0" smtClean="0"/>
              <a:t>Allzeit Bereit</a:t>
            </a:r>
            <a:r>
              <a:rPr lang="de-DE" sz="1600" b="1" dirty="0" smtClean="0"/>
              <a:t> </a:t>
            </a:r>
            <a:r>
              <a:rPr lang="de-DE" sz="1400" dirty="0" smtClean="0"/>
              <a:t>.=  Unbegrenzte </a:t>
            </a:r>
            <a:r>
              <a:rPr lang="de-DE" sz="1400" b="1" dirty="0" smtClean="0"/>
              <a:t>Einspeicherer</a:t>
            </a:r>
            <a:r>
              <a:rPr lang="de-DE" sz="1400" dirty="0" smtClean="0"/>
              <a:t>;</a:t>
            </a:r>
            <a:br>
              <a:rPr lang="de-DE" sz="1400" dirty="0" smtClean="0"/>
            </a:br>
            <a:r>
              <a:rPr lang="de-DE" sz="1400" dirty="0" smtClean="0"/>
              <a:t>                       </a:t>
            </a:r>
            <a:r>
              <a:rPr lang="de-DE" sz="1200" dirty="0" smtClean="0"/>
              <a:t>Begrenzung nur durch Speicherzustand  </a:t>
            </a:r>
            <a:endParaRPr lang="de-DE" sz="1400" dirty="0"/>
          </a:p>
        </p:txBody>
      </p:sp>
      <p:sp>
        <p:nvSpPr>
          <p:cNvPr id="11" name="Abgerundetes Rechteck 10"/>
          <p:cNvSpPr/>
          <p:nvPr/>
        </p:nvSpPr>
        <p:spPr>
          <a:xfrm>
            <a:off x="107504" y="4365104"/>
            <a:ext cx="3348372" cy="1044116"/>
          </a:xfrm>
          <a:prstGeom prst="roundRect">
            <a:avLst/>
          </a:prstGeom>
          <a:solidFill>
            <a:schemeClr val="bg2">
              <a:lumMod val="50000"/>
              <a:alpha val="1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Textfeld 11"/>
          <p:cNvSpPr txBox="1"/>
          <p:nvPr/>
        </p:nvSpPr>
        <p:spPr>
          <a:xfrm>
            <a:off x="4319972" y="6694297"/>
            <a:ext cx="4788532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900" dirty="0" smtClean="0">
                <a:latin typeface="Arial" pitchFamily="34" charset="0"/>
                <a:cs typeface="Arial" pitchFamily="34" charset="0"/>
              </a:rPr>
              <a:t>Speicher: GroßSpeicherRE2013_2014_DXX.xlsm!D_Alle.Kap.1;  Bild1.3_NN_alle</a:t>
            </a:r>
            <a:endParaRPr lang="de-DE" sz="9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9616" y="6520213"/>
            <a:ext cx="13940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b="1" u="sng" dirty="0" smtClean="0"/>
              <a:t>Daten 2013 AD</a:t>
            </a:r>
            <a:endParaRPr lang="de-DE" sz="1400" b="1" u="sng" dirty="0"/>
          </a:p>
        </p:txBody>
      </p:sp>
      <p:sp>
        <p:nvSpPr>
          <p:cNvPr id="14" name="Ellipse 13"/>
          <p:cNvSpPr/>
          <p:nvPr/>
        </p:nvSpPr>
        <p:spPr>
          <a:xfrm>
            <a:off x="8943925" y="8620"/>
            <a:ext cx="200583" cy="175374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36391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/>
        </p:nvSpPr>
        <p:spPr>
          <a:xfrm>
            <a:off x="215516" y="1376772"/>
            <a:ext cx="8748464" cy="17312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400" dirty="0" smtClean="0">
                <a:latin typeface="Arial" pitchFamily="34" charset="0"/>
                <a:cs typeface="Arial" pitchFamily="34" charset="0"/>
                <a:hlinkClick r:id="rId2" action="ppaction://hlinksldjump"/>
              </a:rPr>
              <a:t>1. </a:t>
            </a:r>
            <a:r>
              <a:rPr lang="de-DE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sz="2400" dirty="0">
                <a:latin typeface="Arial" pitchFamily="34" charset="0"/>
                <a:cs typeface="Arial" pitchFamily="34" charset="0"/>
              </a:rPr>
              <a:t>Das Speicherproblem </a:t>
            </a:r>
            <a:r>
              <a:rPr lang="de-DE" sz="2400" b="1" dirty="0">
                <a:latin typeface="Arial" pitchFamily="34" charset="0"/>
                <a:cs typeface="Arial" pitchFamily="34" charset="0"/>
              </a:rPr>
              <a:t>von Sonne und </a:t>
            </a:r>
            <a:r>
              <a:rPr lang="de-DE" sz="2400" b="1" dirty="0" smtClean="0">
                <a:latin typeface="Arial" pitchFamily="34" charset="0"/>
                <a:cs typeface="Arial" pitchFamily="34" charset="0"/>
              </a:rPr>
              <a:t>Wind</a:t>
            </a:r>
          </a:p>
          <a:p>
            <a:r>
              <a:rPr lang="de-DE" sz="1050" dirty="0" smtClean="0">
                <a:latin typeface="Arial" pitchFamily="34" charset="0"/>
                <a:cs typeface="Arial" pitchFamily="34" charset="0"/>
              </a:rPr>
              <a:t> </a:t>
            </a:r>
            <a:endParaRPr lang="de-DE" sz="2400" dirty="0">
              <a:latin typeface="Arial" pitchFamily="34" charset="0"/>
              <a:cs typeface="Arial" pitchFamily="34" charset="0"/>
            </a:endParaRPr>
          </a:p>
          <a:p>
            <a:r>
              <a:rPr lang="de-DE" sz="2400" dirty="0" smtClean="0">
                <a:latin typeface="Arial" pitchFamily="34" charset="0"/>
                <a:cs typeface="Arial" pitchFamily="34" charset="0"/>
                <a:hlinkClick r:id="rId3" action="ppaction://hlinksldjump"/>
              </a:rPr>
              <a:t>2.</a:t>
            </a:r>
            <a:r>
              <a:rPr lang="de-DE" sz="2400" dirty="0" smtClean="0">
                <a:latin typeface="Arial" pitchFamily="34" charset="0"/>
                <a:cs typeface="Arial" pitchFamily="34" charset="0"/>
              </a:rPr>
              <a:t>  Ein </a:t>
            </a:r>
            <a:r>
              <a:rPr lang="de-DE" sz="24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LösungsSzenario</a:t>
            </a:r>
            <a:r>
              <a:rPr lang="de-DE" sz="2400" dirty="0">
                <a:latin typeface="Arial" pitchFamily="34" charset="0"/>
                <a:cs typeface="Arial" pitchFamily="34" charset="0"/>
              </a:rPr>
              <a:t> für </a:t>
            </a:r>
            <a:r>
              <a:rPr lang="de-DE" sz="2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100</a:t>
            </a:r>
            <a:r>
              <a:rPr lang="de-DE" sz="24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% </a:t>
            </a:r>
            <a:r>
              <a:rPr lang="de-DE" sz="2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24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RE  </a:t>
            </a:r>
            <a:r>
              <a:rPr lang="de-DE" sz="2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Strom </a:t>
            </a:r>
            <a:r>
              <a:rPr lang="de-DE" sz="2400" dirty="0" smtClean="0">
                <a:latin typeface="Arial" pitchFamily="34" charset="0"/>
                <a:cs typeface="Arial" pitchFamily="34" charset="0"/>
              </a:rPr>
              <a:t>in Deutschland</a:t>
            </a:r>
          </a:p>
          <a:p>
            <a:endParaRPr lang="de-DE" sz="2400" dirty="0">
              <a:latin typeface="Arial" pitchFamily="34" charset="0"/>
              <a:cs typeface="Arial" pitchFamily="34" charset="0"/>
            </a:endParaRPr>
          </a:p>
          <a:p>
            <a:r>
              <a:rPr lang="de-DE" sz="2400" dirty="0" smtClean="0">
                <a:latin typeface="Arial" pitchFamily="34" charset="0"/>
                <a:cs typeface="Arial" pitchFamily="34" charset="0"/>
                <a:hlinkClick r:id="rId4" action="ppaction://hlinksldjump"/>
              </a:rPr>
              <a:t>3.</a:t>
            </a:r>
            <a:r>
              <a:rPr lang="de-DE" sz="2400" dirty="0" smtClean="0">
                <a:latin typeface="Arial" pitchFamily="34" charset="0"/>
                <a:cs typeface="Arial" pitchFamily="34" charset="0"/>
              </a:rPr>
              <a:t> Das „</a:t>
            </a:r>
            <a:r>
              <a:rPr lang="de-DE" sz="24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Meerei</a:t>
            </a:r>
            <a:r>
              <a:rPr lang="de-DE" sz="2400" dirty="0" smtClean="0">
                <a:latin typeface="Arial" pitchFamily="34" charset="0"/>
                <a:cs typeface="Arial" pitchFamily="34" charset="0"/>
              </a:rPr>
              <a:t>“ als </a:t>
            </a:r>
            <a:r>
              <a:rPr lang="de-DE" sz="2400" dirty="0" smtClean="0">
                <a:solidFill>
                  <a:srgbClr val="3333FF"/>
                </a:solidFill>
                <a:latin typeface="Arial" pitchFamily="34" charset="0"/>
                <a:cs typeface="Arial" pitchFamily="34" charset="0"/>
              </a:rPr>
              <a:t>PSKW</a:t>
            </a:r>
            <a:r>
              <a:rPr lang="de-DE" sz="2400" dirty="0" smtClean="0">
                <a:latin typeface="Arial" pitchFamily="34" charset="0"/>
                <a:cs typeface="Arial" pitchFamily="34" charset="0"/>
              </a:rPr>
              <a:t>-artiger </a:t>
            </a:r>
            <a:r>
              <a:rPr lang="de-DE" sz="2400" dirty="0">
                <a:latin typeface="Arial" pitchFamily="34" charset="0"/>
                <a:cs typeface="Arial" pitchFamily="34" charset="0"/>
              </a:rPr>
              <a:t>Speicher </a:t>
            </a:r>
          </a:p>
        </p:txBody>
      </p:sp>
      <p:sp>
        <p:nvSpPr>
          <p:cNvPr id="4" name="Rechteck 3"/>
          <p:cNvSpPr/>
          <p:nvPr/>
        </p:nvSpPr>
        <p:spPr>
          <a:xfrm>
            <a:off x="6632240" y="2853154"/>
            <a:ext cx="2331740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105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PSKW</a:t>
            </a:r>
            <a:r>
              <a:rPr lang="de-DE" sz="1050" dirty="0" smtClean="0">
                <a:latin typeface="Arial" pitchFamily="34" charset="0"/>
                <a:cs typeface="Arial" pitchFamily="34" charset="0"/>
              </a:rPr>
              <a:t> ..= </a:t>
            </a:r>
            <a:r>
              <a:rPr lang="de-DE" sz="1050" dirty="0" err="1" smtClean="0">
                <a:latin typeface="Arial" pitchFamily="34" charset="0"/>
                <a:cs typeface="Arial" pitchFamily="34" charset="0"/>
              </a:rPr>
              <a:t>PumpSpeicherKraftwerk</a:t>
            </a:r>
            <a:endParaRPr lang="de-DE" sz="105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1295636" y="3412996"/>
            <a:ext cx="608467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hlinkClick r:id="rId5" action="ppaction://hlinksldjump"/>
              </a:rPr>
              <a:t>3.1</a:t>
            </a:r>
            <a:r>
              <a:rPr lang="de-DE" dirty="0"/>
              <a:t>  Die </a:t>
            </a:r>
            <a:r>
              <a:rPr lang="de-DE" b="1" dirty="0"/>
              <a:t>einfache Idee </a:t>
            </a:r>
            <a:r>
              <a:rPr lang="de-DE" dirty="0"/>
              <a:t>des Meerei</a:t>
            </a:r>
          </a:p>
          <a:p>
            <a:r>
              <a:rPr lang="de-DE" dirty="0">
                <a:hlinkClick r:id="rId6" action="ppaction://hlinksldjump"/>
              </a:rPr>
              <a:t>3.2</a:t>
            </a:r>
            <a:r>
              <a:rPr lang="de-DE" dirty="0"/>
              <a:t>  2016 AD: Versuch mit Meerei -</a:t>
            </a:r>
            <a:r>
              <a:rPr lang="de-DE" b="1" dirty="0"/>
              <a:t>Modell (3 m)  im Bodensee </a:t>
            </a:r>
          </a:p>
          <a:p>
            <a:r>
              <a:rPr lang="de-DE" dirty="0">
                <a:hlinkClick r:id="rId7" action="ppaction://hlinksldjump"/>
              </a:rPr>
              <a:t>3.3</a:t>
            </a:r>
            <a:r>
              <a:rPr lang="de-DE" dirty="0"/>
              <a:t> Geplantes </a:t>
            </a:r>
            <a:r>
              <a:rPr lang="de-DE" b="1" dirty="0" smtClean="0"/>
              <a:t>Demonstrationsprojekt (30 m) </a:t>
            </a:r>
            <a:endParaRPr lang="de-DE" b="1" dirty="0"/>
          </a:p>
          <a:p>
            <a:r>
              <a:rPr lang="de-DE" dirty="0">
                <a:hlinkClick r:id="rId8" action="ppaction://hlinksldjump"/>
              </a:rPr>
              <a:t>3.4</a:t>
            </a:r>
            <a:r>
              <a:rPr lang="de-DE" dirty="0"/>
              <a:t>  </a:t>
            </a:r>
            <a:r>
              <a:rPr lang="de-DE" b="1" dirty="0" smtClean="0"/>
              <a:t>Tiefe Meeresböden </a:t>
            </a:r>
            <a:r>
              <a:rPr lang="de-DE" dirty="0" smtClean="0"/>
              <a:t>in Küstennähe</a:t>
            </a:r>
            <a:endParaRPr lang="de-DE" dirty="0"/>
          </a:p>
          <a:p>
            <a:r>
              <a:rPr lang="de-DE" dirty="0">
                <a:hlinkClick r:id="rId9" action="ppaction://hlinksldjump"/>
              </a:rPr>
              <a:t>3.5 </a:t>
            </a:r>
            <a:r>
              <a:rPr lang="de-DE" dirty="0"/>
              <a:t> Frage: Luftpolster oder </a:t>
            </a:r>
            <a:r>
              <a:rPr lang="de-DE" b="1" dirty="0"/>
              <a:t>Vakuum </a:t>
            </a:r>
          </a:p>
          <a:p>
            <a:r>
              <a:rPr lang="de-DE" dirty="0">
                <a:hlinkClick r:id="rId10" action="ppaction://hlinksldjump"/>
              </a:rPr>
              <a:t>3.6 </a:t>
            </a:r>
            <a:r>
              <a:rPr lang="de-DE" dirty="0" smtClean="0"/>
              <a:t> Geringere </a:t>
            </a:r>
            <a:r>
              <a:rPr lang="de-DE" b="1" dirty="0"/>
              <a:t>Risikobewertung </a:t>
            </a:r>
          </a:p>
          <a:p>
            <a:r>
              <a:rPr lang="de-DE" dirty="0">
                <a:hlinkClick r:id="rId11" action="ppaction://hlinksldjump"/>
              </a:rPr>
              <a:t>3.7</a:t>
            </a:r>
            <a:r>
              <a:rPr lang="de-DE" dirty="0"/>
              <a:t>  </a:t>
            </a:r>
            <a:r>
              <a:rPr lang="de-DE" b="1" dirty="0"/>
              <a:t>Visionen</a:t>
            </a:r>
            <a:r>
              <a:rPr lang="de-DE" dirty="0"/>
              <a:t> mit etwas Optimismus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0" y="337270"/>
            <a:ext cx="17281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u="sng" dirty="0" smtClean="0"/>
              <a:t>Inhalt:</a:t>
            </a:r>
            <a:endParaRPr lang="de-DE" b="1" u="sng" dirty="0"/>
          </a:p>
        </p:txBody>
      </p:sp>
    </p:spTree>
    <p:extLst>
      <p:ext uri="{BB962C8B-B14F-4D97-AF65-F5344CB8AC3E}">
        <p14:creationId xmlns:p14="http://schemas.microsoft.com/office/powerpoint/2010/main" val="1839841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/>
          <p:cNvSpPr txBox="1"/>
          <p:nvPr/>
        </p:nvSpPr>
        <p:spPr>
          <a:xfrm>
            <a:off x="583660" y="1520788"/>
            <a:ext cx="805679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b="1" dirty="0" smtClean="0"/>
              <a:t>       2.3.1 Der netto genutzte RE – Strom</a:t>
            </a:r>
          </a:p>
          <a:p>
            <a:endParaRPr lang="de-DE" sz="2000" b="1" dirty="0"/>
          </a:p>
          <a:p>
            <a:r>
              <a:rPr lang="de-DE" sz="1400" b="1" dirty="0" smtClean="0"/>
              <a:t>       2.3.2 </a:t>
            </a:r>
            <a:r>
              <a:rPr lang="de-DE" sz="1400" b="1" dirty="0"/>
              <a:t>Der Jahresumschlag des Kurzzeitspeichers </a:t>
            </a:r>
            <a:r>
              <a:rPr lang="de-DE" sz="1400" b="1" dirty="0" smtClean="0"/>
              <a:t>Sp80</a:t>
            </a:r>
          </a:p>
          <a:p>
            <a:endParaRPr lang="de-DE" sz="2000" b="1" dirty="0"/>
          </a:p>
          <a:p>
            <a:r>
              <a:rPr lang="de-DE" sz="2000" b="1" dirty="0" smtClean="0"/>
              <a:t>     </a:t>
            </a:r>
            <a:r>
              <a:rPr lang="de-DE" sz="1400" b="1" dirty="0" smtClean="0"/>
              <a:t>2.3.3 </a:t>
            </a:r>
            <a:r>
              <a:rPr lang="de-DE" sz="1400" b="1" dirty="0"/>
              <a:t>Der Ausnutzungsgrad des brutto erzeugten RE-Stromes</a:t>
            </a:r>
            <a:endParaRPr lang="de-DE" sz="2000" b="1" dirty="0"/>
          </a:p>
          <a:p>
            <a:r>
              <a:rPr lang="de-DE" sz="1400" b="1" dirty="0" smtClean="0"/>
              <a:t> </a:t>
            </a:r>
          </a:p>
          <a:p>
            <a:r>
              <a:rPr lang="de-DE" sz="1400" b="1" dirty="0" smtClean="0"/>
              <a:t> </a:t>
            </a:r>
            <a:r>
              <a:rPr lang="de-DE" sz="2000" b="1" dirty="0" smtClean="0"/>
              <a:t>2.3.4 Strom-Bereitstellung </a:t>
            </a:r>
            <a:r>
              <a:rPr lang="de-DE" sz="2000" b="1" dirty="0"/>
              <a:t>aus direktem RE-Strom, Speicher und </a:t>
            </a:r>
            <a:r>
              <a:rPr lang="de-DE" sz="2000" b="1" dirty="0" smtClean="0"/>
              <a:t>Import</a:t>
            </a:r>
            <a:endParaRPr lang="de-DE" sz="2000" b="1" dirty="0"/>
          </a:p>
        </p:txBody>
      </p:sp>
      <p:sp>
        <p:nvSpPr>
          <p:cNvPr id="6" name="Textfeld 5"/>
          <p:cNvSpPr txBox="1"/>
          <p:nvPr/>
        </p:nvSpPr>
        <p:spPr>
          <a:xfrm>
            <a:off x="35496" y="44624"/>
            <a:ext cx="648072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1200" b="1" dirty="0" smtClean="0">
                <a:latin typeface="Arial" pitchFamily="34" charset="0"/>
                <a:cs typeface="Arial" pitchFamily="34" charset="0"/>
              </a:rPr>
              <a:t>2.3.4</a:t>
            </a:r>
            <a:endParaRPr lang="de-DE" sz="1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Abgerundetes Rechteck 3"/>
          <p:cNvSpPr/>
          <p:nvPr/>
        </p:nvSpPr>
        <p:spPr>
          <a:xfrm>
            <a:off x="583660" y="3033737"/>
            <a:ext cx="7948780" cy="540060"/>
          </a:xfrm>
          <a:prstGeom prst="roundRect">
            <a:avLst/>
          </a:prstGeom>
          <a:solidFill>
            <a:srgbClr val="FFFF00">
              <a:alpha val="902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Ellipse 1"/>
          <p:cNvSpPr/>
          <p:nvPr/>
        </p:nvSpPr>
        <p:spPr>
          <a:xfrm>
            <a:off x="8820472" y="116632"/>
            <a:ext cx="216024" cy="216024"/>
          </a:xfrm>
          <a:prstGeom prst="ellipse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6009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647564" y="152636"/>
            <a:ext cx="7848872" cy="46166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de-DE" sz="2400" b="1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Import</a:t>
            </a:r>
            <a:r>
              <a:rPr lang="de-DE" sz="1200" b="1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1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und </a:t>
            </a:r>
            <a:r>
              <a:rPr lang="de-DE" sz="11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 -Strom  </a:t>
            </a:r>
            <a:r>
              <a:rPr lang="de-DE" sz="2000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aufgeteilt in </a:t>
            </a:r>
            <a:r>
              <a:rPr lang="de-DE" b="1" dirty="0" smtClean="0">
                <a:latin typeface="Arial" panose="020B0604020202020204" pitchFamily="34" charset="0"/>
                <a:cs typeface="Arial" panose="020B0604020202020204" pitchFamily="34" charset="0"/>
              </a:rPr>
              <a:t>„</a:t>
            </a:r>
            <a:r>
              <a:rPr lang="de-DE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direkt</a:t>
            </a:r>
            <a:r>
              <a:rPr lang="de-DE" b="1" dirty="0" smtClean="0">
                <a:latin typeface="Arial" panose="020B0604020202020204" pitchFamily="34" charset="0"/>
                <a:cs typeface="Arial" panose="020B0604020202020204" pitchFamily="34" charset="0"/>
              </a:rPr>
              <a:t>“ , </a:t>
            </a:r>
            <a:r>
              <a:rPr lang="de-DE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aus Sp80</a:t>
            </a:r>
            <a:r>
              <a:rPr lang="de-DE" b="1" dirty="0" smtClean="0">
                <a:latin typeface="Arial" panose="020B0604020202020204" pitchFamily="34" charset="0"/>
                <a:cs typeface="Arial" panose="020B0604020202020204" pitchFamily="34" charset="0"/>
              </a:rPr>
              <a:t>, aus </a:t>
            </a:r>
            <a:r>
              <a:rPr lang="de-DE" b="1" dirty="0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Sp25</a:t>
            </a:r>
            <a:r>
              <a:rPr lang="de-DE" b="1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endParaRPr lang="de-DE" sz="2000" b="1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0" y="0"/>
            <a:ext cx="827584" cy="338554"/>
          </a:xfrm>
          <a:prstGeom prst="rect">
            <a:avLst/>
          </a:prstGeom>
          <a:solidFill>
            <a:srgbClr val="EAEAEA"/>
          </a:solidFill>
        </p:spPr>
        <p:txBody>
          <a:bodyPr wrap="square" lIns="18000" rIns="18000" rtlCol="0">
            <a:spAutoFit/>
          </a:bodyPr>
          <a:lstStyle/>
          <a:p>
            <a:r>
              <a:rPr lang="de-DE" sz="1600" b="1" u="sng" dirty="0" smtClean="0">
                <a:solidFill>
                  <a:srgbClr val="C00000"/>
                </a:solidFill>
              </a:rPr>
              <a:t>Autarkie</a:t>
            </a:r>
            <a:endParaRPr lang="de-DE" sz="1600" b="1" u="sng" dirty="0">
              <a:solidFill>
                <a:srgbClr val="C00000"/>
              </a:solidFill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4572000" y="6669360"/>
            <a:ext cx="4428492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900" dirty="0" smtClean="0">
                <a:latin typeface="Arial" pitchFamily="34" charset="0"/>
                <a:cs typeface="Arial" pitchFamily="34" charset="0"/>
              </a:rPr>
              <a:t>Speicher: </a:t>
            </a:r>
            <a:r>
              <a:rPr lang="de-DE" sz="900" dirty="0" err="1" smtClean="0">
                <a:latin typeface="Arial" pitchFamily="34" charset="0"/>
                <a:cs typeface="Arial" pitchFamily="34" charset="0"/>
              </a:rPr>
              <a:t>GroßSpeicherRE2014_DXX.xlsm!D_39sol.Kap.9;1</a:t>
            </a:r>
            <a:r>
              <a:rPr lang="de-DE" sz="900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de-DE" sz="900" dirty="0" err="1" smtClean="0">
                <a:latin typeface="Arial" pitchFamily="34" charset="0"/>
                <a:cs typeface="Arial" pitchFamily="34" charset="0"/>
              </a:rPr>
              <a:t>Bild9.1_RE</a:t>
            </a:r>
            <a:endParaRPr lang="de-DE" sz="9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251520" y="6222794"/>
            <a:ext cx="4536504" cy="338554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de-DE" sz="1600" dirty="0" smtClean="0">
                <a:latin typeface="Arial" pitchFamily="34" charset="0"/>
                <a:cs typeface="Arial" pitchFamily="34" charset="0"/>
              </a:rPr>
              <a:t>1.00 = Import + RE-Strom (</a:t>
            </a:r>
            <a:r>
              <a:rPr lang="de-DE" sz="1200" dirty="0" smtClean="0">
                <a:latin typeface="Arial" pitchFamily="34" charset="0"/>
                <a:cs typeface="Arial" pitchFamily="34" charset="0"/>
              </a:rPr>
              <a:t>direkt und aus Speichern)</a:t>
            </a:r>
            <a:endParaRPr lang="de-DE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6408204" y="6273316"/>
            <a:ext cx="23762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ÜsF</a:t>
            </a:r>
            <a:r>
              <a:rPr lang="de-DE" sz="14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= Überschussfaktor</a:t>
            </a:r>
            <a:endParaRPr lang="de-DE" sz="14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8" name="Gerade Verbindung mit Pfeil 7"/>
          <p:cNvCxnSpPr/>
          <p:nvPr/>
        </p:nvCxnSpPr>
        <p:spPr>
          <a:xfrm>
            <a:off x="8330391" y="6581093"/>
            <a:ext cx="756084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feld 8"/>
          <p:cNvSpPr txBox="1"/>
          <p:nvPr/>
        </p:nvSpPr>
        <p:spPr>
          <a:xfrm>
            <a:off x="9616" y="6520213"/>
            <a:ext cx="13940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b="1" u="sng" dirty="0" smtClean="0"/>
              <a:t>Daten 2014 AD</a:t>
            </a:r>
            <a:endParaRPr lang="de-DE" sz="1400" b="1" u="sng" dirty="0"/>
          </a:p>
        </p:txBody>
      </p:sp>
      <p:sp>
        <p:nvSpPr>
          <p:cNvPr id="11" name="Ellipse 10"/>
          <p:cNvSpPr/>
          <p:nvPr/>
        </p:nvSpPr>
        <p:spPr>
          <a:xfrm>
            <a:off x="8820472" y="116632"/>
            <a:ext cx="216024" cy="216024"/>
          </a:xfrm>
          <a:prstGeom prst="ellipse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586" y="684000"/>
            <a:ext cx="7920000" cy="54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Gerade Verbindung 4"/>
          <p:cNvCxnSpPr/>
          <p:nvPr/>
        </p:nvCxnSpPr>
        <p:spPr>
          <a:xfrm flipH="1">
            <a:off x="3203848" y="1773220"/>
            <a:ext cx="0" cy="3636000"/>
          </a:xfrm>
          <a:prstGeom prst="line">
            <a:avLst/>
          </a:prstGeom>
          <a:ln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86862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892198" y="184753"/>
            <a:ext cx="7848872" cy="46166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de-DE" sz="2400" b="1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b="1" dirty="0" smtClean="0">
                <a:solidFill>
                  <a:srgbClr val="CC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Import</a:t>
            </a:r>
            <a:r>
              <a:rPr lang="de-DE" sz="2000" b="1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und  RE -Strom  </a:t>
            </a:r>
            <a:r>
              <a:rPr lang="de-DE" sz="2000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aufgeteilt in</a:t>
            </a:r>
            <a:r>
              <a:rPr lang="de-DE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b="1" dirty="0" smtClean="0">
                <a:latin typeface="Arial" panose="020B0604020202020204" pitchFamily="34" charset="0"/>
                <a:cs typeface="Arial" panose="020B0604020202020204" pitchFamily="34" charset="0"/>
              </a:rPr>
              <a:t>„</a:t>
            </a:r>
            <a:r>
              <a:rPr lang="de-DE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direkt</a:t>
            </a:r>
            <a:r>
              <a:rPr lang="de-DE" b="1" dirty="0" smtClean="0">
                <a:latin typeface="Arial" panose="020B0604020202020204" pitchFamily="34" charset="0"/>
                <a:cs typeface="Arial" panose="020B0604020202020204" pitchFamily="34" charset="0"/>
              </a:rPr>
              <a:t>“ , </a:t>
            </a:r>
            <a:r>
              <a:rPr lang="de-DE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aus Sp80</a:t>
            </a:r>
            <a:r>
              <a:rPr lang="de-DE" b="1" dirty="0" smtClean="0">
                <a:latin typeface="Arial" panose="020B0604020202020204" pitchFamily="34" charset="0"/>
                <a:cs typeface="Arial" panose="020B0604020202020204" pitchFamily="34" charset="0"/>
              </a:rPr>
              <a:t>, aus </a:t>
            </a:r>
            <a:r>
              <a:rPr lang="de-DE" b="1" dirty="0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Sp25</a:t>
            </a:r>
            <a:r>
              <a:rPr lang="de-DE" b="1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endParaRPr lang="de-DE" sz="2000" b="1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0" y="0"/>
            <a:ext cx="892198" cy="338554"/>
          </a:xfrm>
          <a:prstGeom prst="rect">
            <a:avLst/>
          </a:prstGeom>
          <a:solidFill>
            <a:srgbClr val="EAEAEA"/>
          </a:solidFill>
        </p:spPr>
        <p:txBody>
          <a:bodyPr wrap="square" lIns="18000" rIns="18000" rtlCol="0">
            <a:spAutoFit/>
          </a:bodyPr>
          <a:lstStyle/>
          <a:p>
            <a:r>
              <a:rPr lang="de-DE" sz="1600" b="1" u="sng" dirty="0" err="1" smtClean="0">
                <a:solidFill>
                  <a:srgbClr val="CC00CC"/>
                </a:solidFill>
              </a:rPr>
              <a:t>Import.10</a:t>
            </a:r>
            <a:endParaRPr lang="de-DE" sz="1600" b="1" u="sng" dirty="0">
              <a:solidFill>
                <a:srgbClr val="CC00CC"/>
              </a:solidFill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4572000" y="6669360"/>
            <a:ext cx="4428492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900" dirty="0" smtClean="0">
                <a:latin typeface="Arial" pitchFamily="34" charset="0"/>
                <a:cs typeface="Arial" pitchFamily="34" charset="0"/>
              </a:rPr>
              <a:t>Speicher: </a:t>
            </a:r>
            <a:r>
              <a:rPr lang="de-DE" sz="900" dirty="0" err="1" smtClean="0">
                <a:latin typeface="Arial" pitchFamily="34" charset="0"/>
                <a:cs typeface="Arial" pitchFamily="34" charset="0"/>
              </a:rPr>
              <a:t>GroßSpeicherRE2014_DXX.xlsm!D_39sol.Kap.9;2</a:t>
            </a:r>
            <a:r>
              <a:rPr lang="de-DE" sz="900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de-DE" sz="900" dirty="0" err="1" smtClean="0">
                <a:latin typeface="Arial" pitchFamily="34" charset="0"/>
                <a:cs typeface="Arial" pitchFamily="34" charset="0"/>
              </a:rPr>
              <a:t>Bild9.2_RE</a:t>
            </a:r>
            <a:endParaRPr lang="de-DE" sz="9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251520" y="6165304"/>
            <a:ext cx="4536504" cy="338554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de-DE" sz="1600" dirty="0" smtClean="0">
                <a:latin typeface="Arial" pitchFamily="34" charset="0"/>
                <a:cs typeface="Arial" pitchFamily="34" charset="0"/>
              </a:rPr>
              <a:t>1.00 = Import + RE-Strom (</a:t>
            </a:r>
            <a:r>
              <a:rPr lang="de-DE" sz="1200" dirty="0" smtClean="0">
                <a:latin typeface="Arial" pitchFamily="34" charset="0"/>
                <a:cs typeface="Arial" pitchFamily="34" charset="0"/>
              </a:rPr>
              <a:t>direkt und aus Speichern)</a:t>
            </a:r>
            <a:endParaRPr lang="de-DE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6408204" y="6273316"/>
            <a:ext cx="23762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ÜsF</a:t>
            </a:r>
            <a:r>
              <a:rPr lang="de-DE" sz="14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= Überschussfaktor</a:t>
            </a:r>
            <a:endParaRPr lang="de-DE" sz="14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8" name="Gerade Verbindung mit Pfeil 7"/>
          <p:cNvCxnSpPr/>
          <p:nvPr/>
        </p:nvCxnSpPr>
        <p:spPr>
          <a:xfrm>
            <a:off x="8330391" y="6581093"/>
            <a:ext cx="756084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feld 8"/>
          <p:cNvSpPr txBox="1"/>
          <p:nvPr/>
        </p:nvSpPr>
        <p:spPr>
          <a:xfrm>
            <a:off x="9616" y="6520213"/>
            <a:ext cx="13940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b="1" u="sng" dirty="0" smtClean="0"/>
              <a:t>Daten 2014 AD</a:t>
            </a:r>
            <a:endParaRPr lang="de-DE" sz="1400" b="1" u="sng" dirty="0"/>
          </a:p>
        </p:txBody>
      </p:sp>
      <p:sp>
        <p:nvSpPr>
          <p:cNvPr id="11" name="Ellipse 10"/>
          <p:cNvSpPr/>
          <p:nvPr/>
        </p:nvSpPr>
        <p:spPr>
          <a:xfrm>
            <a:off x="8820472" y="116632"/>
            <a:ext cx="216024" cy="216024"/>
          </a:xfrm>
          <a:prstGeom prst="ellipse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000" y="684000"/>
            <a:ext cx="7920000" cy="54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3" name="Gerade Verbindung 12"/>
          <p:cNvCxnSpPr/>
          <p:nvPr/>
        </p:nvCxnSpPr>
        <p:spPr>
          <a:xfrm flipH="1">
            <a:off x="3239852" y="1952836"/>
            <a:ext cx="0" cy="3636000"/>
          </a:xfrm>
          <a:prstGeom prst="line">
            <a:avLst/>
          </a:prstGeom>
          <a:ln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4194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4595243" y="872716"/>
            <a:ext cx="4441253" cy="2288694"/>
          </a:xfrm>
          <a:prstGeom prst="rect">
            <a:avLst/>
          </a:prstGeom>
          <a:noFill/>
        </p:spPr>
        <p:txBody>
          <a:bodyPr wrap="square" lIns="0" tIns="36000" rIns="0" bIns="36000" rtlCol="0">
            <a:spAutoFit/>
          </a:bodyPr>
          <a:lstStyle/>
          <a:p>
            <a:pPr marL="363538" indent="-363538"/>
            <a:r>
              <a:rPr lang="de-DE" dirty="0" smtClean="0"/>
              <a:t>1. Der </a:t>
            </a:r>
            <a:r>
              <a:rPr lang="de-DE" dirty="0"/>
              <a:t> </a:t>
            </a:r>
            <a:r>
              <a:rPr lang="de-DE" dirty="0" smtClean="0"/>
              <a:t>zur Deckung der </a:t>
            </a:r>
            <a:r>
              <a:rPr lang="de-DE" sz="1400" dirty="0" smtClean="0"/>
              <a:t>90%</a:t>
            </a:r>
            <a:r>
              <a:rPr lang="de-DE" dirty="0" smtClean="0"/>
              <a:t> Autarkie not-wendige Überschussfaktor </a:t>
            </a:r>
            <a:r>
              <a:rPr lang="de-DE" b="1" dirty="0" smtClean="0">
                <a:solidFill>
                  <a:srgbClr val="C00000"/>
                </a:solidFill>
              </a:rPr>
              <a:t>ÜsF geht zurück</a:t>
            </a:r>
            <a:r>
              <a:rPr lang="de-DE" dirty="0" smtClean="0"/>
              <a:t>.  Es wird also weniger </a:t>
            </a:r>
            <a:r>
              <a:rPr lang="de-DE" b="1" dirty="0" smtClean="0">
                <a:solidFill>
                  <a:srgbClr val="C00000"/>
                </a:solidFill>
              </a:rPr>
              <a:t>RE_brutto</a:t>
            </a:r>
            <a:r>
              <a:rPr lang="de-DE" dirty="0" smtClean="0"/>
              <a:t> erzeugt.</a:t>
            </a:r>
          </a:p>
          <a:p>
            <a:pPr marL="363538" indent="-363538"/>
            <a:endParaRPr lang="de-DE" dirty="0" smtClean="0"/>
          </a:p>
          <a:p>
            <a:pPr marL="363538" indent="-363538">
              <a:tabLst>
                <a:tab pos="363538" algn="l"/>
              </a:tabLst>
            </a:pPr>
            <a:r>
              <a:rPr lang="de-DE" dirty="0" smtClean="0"/>
              <a:t>2. Dadurch sinkt die </a:t>
            </a:r>
            <a:r>
              <a:rPr lang="de-DE" b="1" dirty="0" smtClean="0">
                <a:solidFill>
                  <a:srgbClr val="0033CC"/>
                </a:solidFill>
              </a:rPr>
              <a:t>direkt zum Verbraucher lieferbare  </a:t>
            </a:r>
            <a:r>
              <a:rPr lang="de-DE" dirty="0" smtClean="0"/>
              <a:t>Strommenge  </a:t>
            </a:r>
            <a:r>
              <a:rPr lang="de-DE" b="1" dirty="0" err="1" smtClean="0">
                <a:solidFill>
                  <a:srgbClr val="0033CC"/>
                </a:solidFill>
              </a:rPr>
              <a:t>RE_dir</a:t>
            </a:r>
            <a:r>
              <a:rPr lang="de-DE" dirty="0" smtClean="0"/>
              <a:t>, </a:t>
            </a:r>
            <a:br>
              <a:rPr lang="de-DE" dirty="0" smtClean="0"/>
            </a:br>
            <a:r>
              <a:rPr lang="de-DE" dirty="0" smtClean="0"/>
              <a:t>und mehr Strom muss aus den Speichern</a:t>
            </a:r>
            <a:br>
              <a:rPr lang="de-DE" dirty="0" smtClean="0"/>
            </a:br>
            <a:r>
              <a:rPr lang="de-DE" dirty="0" smtClean="0"/>
              <a:t>                                                          kommen.</a:t>
            </a:r>
            <a:endParaRPr lang="de-DE" dirty="0"/>
          </a:p>
        </p:txBody>
      </p:sp>
      <p:sp>
        <p:nvSpPr>
          <p:cNvPr id="3" name="Textfeld 2"/>
          <p:cNvSpPr txBox="1"/>
          <p:nvPr/>
        </p:nvSpPr>
        <p:spPr>
          <a:xfrm>
            <a:off x="10921" y="151036"/>
            <a:ext cx="65167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u="sng" dirty="0"/>
              <a:t>Was passiert bei größer </a:t>
            </a:r>
            <a:r>
              <a:rPr lang="de-DE" b="1" u="sng" dirty="0" smtClean="0"/>
              <a:t>werdender Kapazität des  </a:t>
            </a:r>
            <a:r>
              <a:rPr lang="de-DE" b="1" u="sng" dirty="0"/>
              <a:t>Sp80-Speicher: 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323528" y="3948618"/>
            <a:ext cx="8352928" cy="688256"/>
          </a:xfrm>
          <a:prstGeom prst="rect">
            <a:avLst/>
          </a:prstGeom>
          <a:solidFill>
            <a:srgbClr val="FFE07D"/>
          </a:solidFill>
        </p:spPr>
        <p:txBody>
          <a:bodyPr wrap="square" lIns="0" tIns="36000" rIns="0" bIns="36000" rtlCol="0">
            <a:spAutoFit/>
          </a:bodyPr>
          <a:lstStyle/>
          <a:p>
            <a:pPr marL="363538" indent="-363538"/>
            <a:r>
              <a:rPr lang="de-DE" sz="2000" dirty="0" smtClean="0"/>
              <a:t>3. Trotzdem geht die</a:t>
            </a:r>
            <a:r>
              <a:rPr lang="de-DE" sz="2000" b="1" dirty="0" smtClean="0">
                <a:solidFill>
                  <a:srgbClr val="009900"/>
                </a:solidFill>
              </a:rPr>
              <a:t> Stromaufnahme aus dem Langzeitspeicher Sp25 zurück. </a:t>
            </a:r>
            <a:r>
              <a:rPr lang="de-DE" sz="2000" dirty="0" smtClean="0"/>
              <a:t>Zunächst kräftig und dann immer weniger.</a:t>
            </a:r>
          </a:p>
        </p:txBody>
      </p:sp>
      <p:cxnSp>
        <p:nvCxnSpPr>
          <p:cNvPr id="6" name="Gerade Verbindung mit Pfeil 5"/>
          <p:cNvCxnSpPr/>
          <p:nvPr/>
        </p:nvCxnSpPr>
        <p:spPr>
          <a:xfrm flipH="1">
            <a:off x="0" y="6597352"/>
            <a:ext cx="756084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feld 7"/>
          <p:cNvSpPr txBox="1"/>
          <p:nvPr/>
        </p:nvSpPr>
        <p:spPr>
          <a:xfrm>
            <a:off x="280820" y="4812852"/>
            <a:ext cx="8352928" cy="1457698"/>
          </a:xfrm>
          <a:prstGeom prst="rect">
            <a:avLst/>
          </a:prstGeom>
          <a:noFill/>
        </p:spPr>
        <p:txBody>
          <a:bodyPr wrap="square" lIns="0" tIns="36000" rIns="0" bIns="36000" rtlCol="0">
            <a:spAutoFit/>
          </a:bodyPr>
          <a:lstStyle/>
          <a:p>
            <a:pPr marL="363538" indent="-363538">
              <a:tabLst>
                <a:tab pos="363538" algn="l"/>
              </a:tabLst>
            </a:pPr>
            <a:r>
              <a:rPr lang="de-DE" dirty="0" smtClean="0"/>
              <a:t>4. Dafür nimmt aber die </a:t>
            </a:r>
            <a:r>
              <a:rPr lang="de-DE" b="1" dirty="0" smtClean="0">
                <a:solidFill>
                  <a:srgbClr val="6600CC"/>
                </a:solidFill>
              </a:rPr>
              <a:t>Stromaufnahme aus dem Sp80 umso stärker zu</a:t>
            </a:r>
            <a:r>
              <a:rPr lang="de-DE" dirty="0" smtClean="0"/>
              <a:t>. </a:t>
            </a:r>
            <a:br>
              <a:rPr lang="de-DE" dirty="0" smtClean="0"/>
            </a:br>
            <a:r>
              <a:rPr lang="de-DE" b="1" dirty="0" err="1" smtClean="0">
                <a:solidFill>
                  <a:srgbClr val="6600CC"/>
                </a:solidFill>
              </a:rPr>
              <a:t>Sp80_out</a:t>
            </a:r>
            <a:r>
              <a:rPr lang="de-DE" dirty="0" smtClean="0"/>
              <a:t> muss nämlich</a:t>
            </a:r>
            <a:br>
              <a:rPr lang="de-DE" dirty="0" smtClean="0"/>
            </a:br>
            <a:r>
              <a:rPr lang="de-DE" dirty="0" smtClean="0"/>
              <a:t>        sowohl    die  geringere </a:t>
            </a:r>
            <a:r>
              <a:rPr lang="de-DE" b="1" dirty="0" smtClean="0">
                <a:solidFill>
                  <a:srgbClr val="0033CC"/>
                </a:solidFill>
              </a:rPr>
              <a:t>direkte </a:t>
            </a:r>
            <a:r>
              <a:rPr lang="de-DE" b="1" dirty="0" err="1" smtClean="0">
                <a:solidFill>
                  <a:srgbClr val="0033CC"/>
                </a:solidFill>
              </a:rPr>
              <a:t>Stomversorgung</a:t>
            </a:r>
            <a:r>
              <a:rPr lang="de-DE" dirty="0" smtClean="0">
                <a:solidFill>
                  <a:srgbClr val="0033CC"/>
                </a:solidFill>
              </a:rPr>
              <a:t>,</a:t>
            </a:r>
            <a:r>
              <a:rPr lang="de-DE" b="1" dirty="0" smtClean="0">
                <a:solidFill>
                  <a:srgbClr val="0033CC"/>
                </a:solidFill>
              </a:rPr>
              <a:t>  </a:t>
            </a:r>
            <a:r>
              <a:rPr lang="de-DE" b="1" dirty="0" err="1" smtClean="0">
                <a:solidFill>
                  <a:srgbClr val="0033CC"/>
                </a:solidFill>
              </a:rPr>
              <a:t>RE_dir</a:t>
            </a:r>
            <a:r>
              <a:rPr lang="de-DE" dirty="0" smtClean="0">
                <a:solidFill>
                  <a:srgbClr val="0033CC"/>
                </a:solidFill>
              </a:rPr>
              <a:t>,</a:t>
            </a:r>
            <a:br>
              <a:rPr lang="de-DE" dirty="0" smtClean="0">
                <a:solidFill>
                  <a:srgbClr val="0033CC"/>
                </a:solidFill>
              </a:rPr>
            </a:br>
            <a:r>
              <a:rPr lang="de-DE" dirty="0" smtClean="0">
                <a:solidFill>
                  <a:srgbClr val="0033CC"/>
                </a:solidFill>
              </a:rPr>
              <a:t>       </a:t>
            </a:r>
            <a:r>
              <a:rPr lang="de-DE" dirty="0" smtClean="0"/>
              <a:t>als auch   </a:t>
            </a:r>
            <a:r>
              <a:rPr lang="de-DE" dirty="0" smtClean="0">
                <a:solidFill>
                  <a:srgbClr val="009900"/>
                </a:solidFill>
              </a:rPr>
              <a:t>die  abfallende Entnahme  aus dem Langzeitspeicher, </a:t>
            </a:r>
            <a:r>
              <a:rPr lang="de-DE" b="1" dirty="0" smtClean="0">
                <a:solidFill>
                  <a:srgbClr val="009900"/>
                </a:solidFill>
              </a:rPr>
              <a:t>Sp25 _out</a:t>
            </a:r>
            <a:r>
              <a:rPr lang="de-DE" dirty="0" smtClean="0">
                <a:solidFill>
                  <a:srgbClr val="009900"/>
                </a:solidFill>
              </a:rPr>
              <a:t>,</a:t>
            </a:r>
          </a:p>
          <a:p>
            <a:pPr marL="363538" indent="-363538">
              <a:tabLst>
                <a:tab pos="363538" algn="l"/>
              </a:tabLst>
            </a:pPr>
            <a:r>
              <a:rPr lang="de-DE" dirty="0" smtClean="0">
                <a:solidFill>
                  <a:srgbClr val="009900"/>
                </a:solidFill>
              </a:rPr>
              <a:t>     </a:t>
            </a:r>
            <a:r>
              <a:rPr lang="de-DE" b="1" dirty="0" smtClean="0"/>
              <a:t> </a:t>
            </a:r>
            <a:r>
              <a:rPr lang="de-DE" b="1" dirty="0" smtClean="0">
                <a:solidFill>
                  <a:srgbClr val="6600CC"/>
                </a:solidFill>
              </a:rPr>
              <a:t>ausgleichen</a:t>
            </a:r>
            <a:r>
              <a:rPr lang="de-DE" dirty="0" smtClean="0">
                <a:solidFill>
                  <a:srgbClr val="6600CC"/>
                </a:solidFill>
              </a:rPr>
              <a:t>.</a:t>
            </a:r>
            <a:endParaRPr lang="de-DE" dirty="0">
              <a:solidFill>
                <a:srgbClr val="6600CC"/>
              </a:solidFill>
            </a:endParaRPr>
          </a:p>
        </p:txBody>
      </p:sp>
      <p:sp>
        <p:nvSpPr>
          <p:cNvPr id="9" name="Ellipse 8"/>
          <p:cNvSpPr/>
          <p:nvPr/>
        </p:nvSpPr>
        <p:spPr>
          <a:xfrm flipH="1">
            <a:off x="8784468" y="219998"/>
            <a:ext cx="184666" cy="184666"/>
          </a:xfrm>
          <a:prstGeom prst="ellipse">
            <a:avLst/>
          </a:prstGeom>
          <a:solidFill>
            <a:srgbClr val="009900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820" y="800708"/>
            <a:ext cx="4213806" cy="259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35298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feld 6"/>
          <p:cNvSpPr txBox="1"/>
          <p:nvPr/>
        </p:nvSpPr>
        <p:spPr>
          <a:xfrm>
            <a:off x="215516" y="1340768"/>
            <a:ext cx="2556284" cy="1003061"/>
          </a:xfrm>
          <a:prstGeom prst="rect">
            <a:avLst/>
          </a:prstGeom>
          <a:noFill/>
        </p:spPr>
        <p:txBody>
          <a:bodyPr wrap="square" lIns="18000" tIns="18000" rIns="0" bIns="0" rtlCol="0">
            <a:spAutoFit/>
          </a:bodyPr>
          <a:lstStyle/>
          <a:p>
            <a:r>
              <a:rPr lang="de-DE" b="1" u="sng" dirty="0" smtClean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10 % Import </a:t>
            </a:r>
            <a:r>
              <a:rPr lang="de-DE" b="1" u="sng" dirty="0" smtClean="0">
                <a:latin typeface="Arial" pitchFamily="34" charset="0"/>
                <a:cs typeface="Arial" pitchFamily="34" charset="0"/>
              </a:rPr>
              <a:t>erbringt</a:t>
            </a:r>
            <a:r>
              <a:rPr lang="de-DE" dirty="0" smtClean="0"/>
              <a:t>:</a:t>
            </a:r>
            <a:br>
              <a:rPr lang="de-DE" dirty="0" smtClean="0"/>
            </a:br>
            <a:r>
              <a:rPr lang="de-DE" sz="1000" dirty="0" smtClean="0"/>
              <a:t>  </a:t>
            </a:r>
            <a:endParaRPr lang="de-DE" dirty="0" smtClean="0"/>
          </a:p>
          <a:p>
            <a:pPr>
              <a:buFont typeface="Arial" pitchFamily="34" charset="0"/>
              <a:buChar char="•"/>
            </a:pPr>
            <a:r>
              <a:rPr lang="de-DE" dirty="0" smtClean="0"/>
              <a:t>  </a:t>
            </a:r>
            <a:r>
              <a:rPr lang="de-DE" b="1" dirty="0" smtClean="0">
                <a:solidFill>
                  <a:srgbClr val="C00000"/>
                </a:solidFill>
              </a:rPr>
              <a:t>weniger ÜsF</a:t>
            </a:r>
            <a:r>
              <a:rPr lang="de-DE" dirty="0" smtClean="0"/>
              <a:t>: 0,25 +mehr</a:t>
            </a:r>
          </a:p>
          <a:p>
            <a:pPr>
              <a:buFont typeface="Arial" pitchFamily="34" charset="0"/>
              <a:buChar char="•"/>
            </a:pPr>
            <a:r>
              <a:rPr lang="de-DE" dirty="0" smtClean="0"/>
              <a:t>  weniger Sp80 möglich </a:t>
            </a:r>
            <a:endParaRPr lang="de-DE" dirty="0"/>
          </a:p>
        </p:txBody>
      </p:sp>
      <p:sp>
        <p:nvSpPr>
          <p:cNvPr id="8" name="Textfeld 7"/>
          <p:cNvSpPr txBox="1"/>
          <p:nvPr/>
        </p:nvSpPr>
        <p:spPr>
          <a:xfrm>
            <a:off x="0" y="5733256"/>
            <a:ext cx="3203848" cy="52322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de-DE" sz="1400" b="1" dirty="0" smtClean="0">
                <a:latin typeface="Arial" pitchFamily="34" charset="0"/>
                <a:cs typeface="Arial" pitchFamily="34" charset="0"/>
              </a:rPr>
              <a:t>1,00 </a:t>
            </a:r>
            <a:r>
              <a:rPr lang="de-DE" sz="1400" dirty="0" smtClean="0">
                <a:latin typeface="Arial" pitchFamily="34" charset="0"/>
                <a:cs typeface="Arial" pitchFamily="34" charset="0"/>
              </a:rPr>
              <a:t>= </a:t>
            </a:r>
            <a:r>
              <a:rPr lang="de-DE" sz="1400" b="1" dirty="0" smtClean="0">
                <a:latin typeface="Arial" pitchFamily="34" charset="0"/>
                <a:cs typeface="Arial" pitchFamily="34" charset="0"/>
              </a:rPr>
              <a:t>RE-Strom</a:t>
            </a:r>
            <a:r>
              <a:rPr lang="de-DE" sz="1400" dirty="0" smtClean="0">
                <a:latin typeface="Arial" pitchFamily="34" charset="0"/>
                <a:cs typeface="Arial" pitchFamily="34" charset="0"/>
              </a:rPr>
              <a:t> (</a:t>
            </a:r>
            <a:r>
              <a:rPr lang="de-DE" sz="1200" dirty="0" smtClean="0">
                <a:latin typeface="Arial" pitchFamily="34" charset="0"/>
                <a:cs typeface="Arial" pitchFamily="34" charset="0"/>
              </a:rPr>
              <a:t>direkt + aus Speicher)</a:t>
            </a:r>
            <a:br>
              <a:rPr lang="de-DE" sz="1200" dirty="0" smtClean="0">
                <a:latin typeface="Arial" pitchFamily="34" charset="0"/>
                <a:cs typeface="Arial" pitchFamily="34" charset="0"/>
              </a:rPr>
            </a:br>
            <a:r>
              <a:rPr lang="de-DE" sz="1200" dirty="0" smtClean="0">
                <a:latin typeface="Arial" pitchFamily="34" charset="0"/>
                <a:cs typeface="Arial" pitchFamily="34" charset="0"/>
              </a:rPr>
              <a:t>           </a:t>
            </a:r>
            <a:r>
              <a:rPr lang="de-DE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sz="1400" b="1" dirty="0" smtClean="0">
                <a:latin typeface="Arial" pitchFamily="34" charset="0"/>
                <a:cs typeface="Arial" pitchFamily="34" charset="0"/>
              </a:rPr>
              <a:t>+ Import</a:t>
            </a:r>
            <a:endParaRPr lang="de-DE" sz="1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1457654" y="4257092"/>
            <a:ext cx="1108956" cy="449063"/>
          </a:xfrm>
          <a:prstGeom prst="rect">
            <a:avLst/>
          </a:prstGeom>
          <a:noFill/>
        </p:spPr>
        <p:txBody>
          <a:bodyPr wrap="square" lIns="18000" tIns="18000" rIns="0" bIns="0" rtlCol="0">
            <a:spAutoFit/>
          </a:bodyPr>
          <a:lstStyle/>
          <a:p>
            <a:r>
              <a:rPr lang="de-DE" b="1" u="sng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Autarkie</a:t>
            </a:r>
            <a:r>
              <a:rPr lang="de-DE" dirty="0" smtClean="0">
                <a:solidFill>
                  <a:srgbClr val="C00000"/>
                </a:solidFill>
              </a:rPr>
              <a:t>: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sz="1000" dirty="0" smtClean="0"/>
              <a:t>  </a:t>
            </a:r>
            <a:endParaRPr lang="de-DE" dirty="0"/>
          </a:p>
        </p:txBody>
      </p:sp>
      <p:sp>
        <p:nvSpPr>
          <p:cNvPr id="9" name="Ellipse 8"/>
          <p:cNvSpPr/>
          <p:nvPr/>
        </p:nvSpPr>
        <p:spPr>
          <a:xfrm flipH="1">
            <a:off x="8784468" y="219998"/>
            <a:ext cx="184666" cy="18466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Textfeld 9"/>
          <p:cNvSpPr txBox="1"/>
          <p:nvPr/>
        </p:nvSpPr>
        <p:spPr>
          <a:xfrm>
            <a:off x="9616" y="6520213"/>
            <a:ext cx="13940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b="1" u="sng" dirty="0" smtClean="0"/>
              <a:t>Daten 2014 AD</a:t>
            </a:r>
            <a:endParaRPr lang="de-DE" sz="1400" b="1" u="sng" dirty="0"/>
          </a:p>
        </p:txBody>
      </p:sp>
      <p:sp>
        <p:nvSpPr>
          <p:cNvPr id="11" name="Textfeld 10"/>
          <p:cNvSpPr txBox="1"/>
          <p:nvPr/>
        </p:nvSpPr>
        <p:spPr>
          <a:xfrm>
            <a:off x="539552" y="2564904"/>
            <a:ext cx="1516290" cy="523220"/>
          </a:xfrm>
          <a:prstGeom prst="rect">
            <a:avLst/>
          </a:prstGeom>
          <a:solidFill>
            <a:srgbClr val="99FFCC"/>
          </a:solidFill>
        </p:spPr>
        <p:txBody>
          <a:bodyPr wrap="square" lIns="0" tIns="0" bIns="0" rtlCol="0">
            <a:spAutoFit/>
          </a:bodyPr>
          <a:lstStyle/>
          <a:p>
            <a:r>
              <a:rPr lang="de-DE" sz="1100" b="1" dirty="0" smtClean="0"/>
              <a:t> </a:t>
            </a:r>
            <a:r>
              <a:rPr lang="de-DE" sz="1000" b="1" dirty="0" smtClean="0"/>
              <a:t>6.4</a:t>
            </a:r>
            <a:r>
              <a:rPr lang="de-DE" sz="1100" b="1" dirty="0" smtClean="0"/>
              <a:t>   </a:t>
            </a:r>
            <a:r>
              <a:rPr lang="de-DE" sz="1200" b="1" dirty="0" smtClean="0"/>
              <a:t>Importe z.B. als</a:t>
            </a:r>
          </a:p>
          <a:p>
            <a:r>
              <a:rPr lang="de-DE" sz="1400" b="1" dirty="0" smtClean="0"/>
              <a:t>  </a:t>
            </a:r>
            <a:r>
              <a:rPr lang="de-DE" sz="1400" b="1" dirty="0" smtClean="0">
                <a:hlinkClick r:id="" action="ppaction://noaction"/>
              </a:rPr>
              <a:t>Desertec–Gas</a:t>
            </a:r>
            <a:r>
              <a:rPr lang="de-DE" sz="1400" b="1" dirty="0" smtClean="0"/>
              <a:t>? </a:t>
            </a:r>
            <a:br>
              <a:rPr lang="de-DE" sz="1400" b="1" dirty="0" smtClean="0"/>
            </a:br>
            <a:r>
              <a:rPr lang="de-DE" sz="800" b="1" dirty="0" smtClean="0"/>
              <a:t>  </a:t>
            </a:r>
            <a:endParaRPr lang="de-DE" sz="1400" b="1" dirty="0"/>
          </a:p>
        </p:txBody>
      </p:sp>
      <p:sp>
        <p:nvSpPr>
          <p:cNvPr id="2" name="Textfeld 1"/>
          <p:cNvSpPr txBox="1"/>
          <p:nvPr/>
        </p:nvSpPr>
        <p:spPr>
          <a:xfrm>
            <a:off x="9616" y="166267"/>
            <a:ext cx="25569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u="sng" dirty="0" smtClean="0"/>
              <a:t>Vergleich:</a:t>
            </a:r>
            <a:r>
              <a:rPr lang="de-DE" dirty="0" smtClean="0"/>
              <a:t> </a:t>
            </a:r>
          </a:p>
          <a:p>
            <a:r>
              <a:rPr lang="de-DE" b="1" dirty="0" smtClean="0">
                <a:solidFill>
                  <a:srgbClr val="CC00CC"/>
                </a:solidFill>
              </a:rPr>
              <a:t>10% Import </a:t>
            </a:r>
            <a:r>
              <a:rPr lang="de-DE" dirty="0" smtClean="0"/>
              <a:t>vs. </a:t>
            </a:r>
            <a:r>
              <a:rPr lang="de-DE" b="1" dirty="0" smtClean="0">
                <a:solidFill>
                  <a:srgbClr val="C00000"/>
                </a:solidFill>
              </a:rPr>
              <a:t>Autarkie</a:t>
            </a:r>
            <a:endParaRPr lang="de-DE" b="1" dirty="0">
              <a:solidFill>
                <a:srgbClr val="C00000"/>
              </a:solidFill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8465" y="3543265"/>
            <a:ext cx="4752000" cy="32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4755" y="152636"/>
            <a:ext cx="4751999" cy="32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72645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feld 6"/>
          <p:cNvSpPr txBox="1"/>
          <p:nvPr/>
        </p:nvSpPr>
        <p:spPr>
          <a:xfrm>
            <a:off x="143508" y="5157192"/>
            <a:ext cx="6629230" cy="1126171"/>
          </a:xfrm>
          <a:prstGeom prst="rect">
            <a:avLst/>
          </a:prstGeom>
          <a:noFill/>
        </p:spPr>
        <p:txBody>
          <a:bodyPr wrap="square" lIns="18000" tIns="18000" rIns="0" bIns="0" rtlCol="0">
            <a:spAutoFit/>
          </a:bodyPr>
          <a:lstStyle/>
          <a:p>
            <a:r>
              <a:rPr lang="de-DE" b="1" u="sng" dirty="0" smtClean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10 % Import </a:t>
            </a:r>
            <a:r>
              <a:rPr lang="de-DE" b="1" u="sng" dirty="0" smtClean="0">
                <a:latin typeface="Arial" pitchFamily="34" charset="0"/>
                <a:cs typeface="Arial" pitchFamily="34" charset="0"/>
              </a:rPr>
              <a:t>erbringt bei </a:t>
            </a:r>
            <a:r>
              <a:rPr lang="de-DE" b="1" u="sng" dirty="0" err="1" smtClean="0">
                <a:latin typeface="Arial" pitchFamily="34" charset="0"/>
                <a:cs typeface="Arial" pitchFamily="34" charset="0"/>
              </a:rPr>
              <a:t>Sp80_Mx</a:t>
            </a:r>
            <a:r>
              <a:rPr lang="de-DE" b="1" u="sng" dirty="0" smtClean="0">
                <a:latin typeface="Arial" pitchFamily="34" charset="0"/>
                <a:cs typeface="Arial" pitchFamily="34" charset="0"/>
              </a:rPr>
              <a:t> = 0,25 [d]</a:t>
            </a:r>
            <a:r>
              <a:rPr lang="de-DE" dirty="0" smtClean="0"/>
              <a:t>:   </a:t>
            </a:r>
          </a:p>
          <a:p>
            <a:pPr marL="2514600" indent="-365125">
              <a:buFont typeface="Arial" panose="020B0604020202020204" pitchFamily="34" charset="0"/>
              <a:buChar char="•"/>
            </a:pPr>
            <a:r>
              <a:rPr lang="de-DE" dirty="0"/>
              <a:t> </a:t>
            </a:r>
            <a:r>
              <a:rPr lang="de-DE" b="1" dirty="0" smtClean="0">
                <a:solidFill>
                  <a:srgbClr val="C00000"/>
                </a:solidFill>
              </a:rPr>
              <a:t>weniger ÜsF</a:t>
            </a:r>
            <a:r>
              <a:rPr lang="de-DE" dirty="0" smtClean="0"/>
              <a:t>: ca. 0,24</a:t>
            </a:r>
          </a:p>
          <a:p>
            <a:pPr marL="2514600" indent="-365125">
              <a:buFont typeface="Arial" panose="020B0604020202020204" pitchFamily="34" charset="0"/>
              <a:buChar char="•"/>
            </a:pPr>
            <a:r>
              <a:rPr lang="de-DE" dirty="0" smtClean="0"/>
              <a:t> </a:t>
            </a:r>
            <a:r>
              <a:rPr lang="de-DE" dirty="0"/>
              <a:t>weniger </a:t>
            </a:r>
            <a:r>
              <a:rPr lang="de-DE" b="1" dirty="0">
                <a:solidFill>
                  <a:srgbClr val="00B050"/>
                </a:solidFill>
              </a:rPr>
              <a:t>eigener Sp25 Strom</a:t>
            </a:r>
            <a:r>
              <a:rPr lang="de-DE" dirty="0"/>
              <a:t>:  ca. </a:t>
            </a:r>
            <a:r>
              <a:rPr lang="de-DE" dirty="0" smtClean="0"/>
              <a:t>0,05</a:t>
            </a:r>
            <a:r>
              <a:rPr lang="de-DE" sz="2400" baseline="-25000" dirty="0" smtClean="0"/>
              <a:t>-</a:t>
            </a:r>
            <a:r>
              <a:rPr lang="de-DE" dirty="0" smtClean="0"/>
              <a:t> </a:t>
            </a:r>
            <a:endParaRPr lang="de-DE" dirty="0"/>
          </a:p>
          <a:p>
            <a:pPr marL="2514600" indent="-365125">
              <a:buFont typeface="Arial" panose="020B0604020202020204" pitchFamily="34" charset="0"/>
              <a:buChar char="•"/>
            </a:pPr>
            <a:r>
              <a:rPr lang="de-DE" dirty="0" smtClean="0"/>
              <a:t>weniger Sp80 möglich </a:t>
            </a:r>
          </a:p>
        </p:txBody>
      </p:sp>
      <p:sp>
        <p:nvSpPr>
          <p:cNvPr id="9" name="Ellipse 8"/>
          <p:cNvSpPr/>
          <p:nvPr/>
        </p:nvSpPr>
        <p:spPr>
          <a:xfrm flipH="1">
            <a:off x="8784468" y="219998"/>
            <a:ext cx="184666" cy="18466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Textfeld 9"/>
          <p:cNvSpPr txBox="1"/>
          <p:nvPr/>
        </p:nvSpPr>
        <p:spPr>
          <a:xfrm>
            <a:off x="9616" y="6520213"/>
            <a:ext cx="13940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b="1" u="sng" dirty="0" smtClean="0"/>
              <a:t>Daten 2014 AD</a:t>
            </a:r>
            <a:endParaRPr lang="de-DE" sz="1400" b="1" u="sng" dirty="0"/>
          </a:p>
        </p:txBody>
      </p:sp>
      <p:sp>
        <p:nvSpPr>
          <p:cNvPr id="11" name="Textfeld 10"/>
          <p:cNvSpPr txBox="1"/>
          <p:nvPr/>
        </p:nvSpPr>
        <p:spPr>
          <a:xfrm>
            <a:off x="395536" y="5720277"/>
            <a:ext cx="1516290" cy="523220"/>
          </a:xfrm>
          <a:prstGeom prst="rect">
            <a:avLst/>
          </a:prstGeom>
          <a:solidFill>
            <a:srgbClr val="99FFCC"/>
          </a:solidFill>
        </p:spPr>
        <p:txBody>
          <a:bodyPr wrap="square" lIns="0" tIns="0" bIns="0" rtlCol="0">
            <a:spAutoFit/>
          </a:bodyPr>
          <a:lstStyle/>
          <a:p>
            <a:r>
              <a:rPr lang="de-DE" sz="1100" b="1" dirty="0" smtClean="0"/>
              <a:t> </a:t>
            </a:r>
            <a:r>
              <a:rPr lang="de-DE" sz="1000" b="1" dirty="0" smtClean="0"/>
              <a:t>6.4</a:t>
            </a:r>
            <a:r>
              <a:rPr lang="de-DE" sz="1100" b="1" dirty="0" smtClean="0"/>
              <a:t>   </a:t>
            </a:r>
            <a:r>
              <a:rPr lang="de-DE" sz="1200" b="1" dirty="0" smtClean="0"/>
              <a:t>Importe z.B. als</a:t>
            </a:r>
          </a:p>
          <a:p>
            <a:r>
              <a:rPr lang="de-DE" sz="1400" b="1" dirty="0" smtClean="0"/>
              <a:t>  </a:t>
            </a:r>
            <a:r>
              <a:rPr lang="de-DE" sz="1400" b="1" dirty="0" smtClean="0">
                <a:hlinkClick r:id="" action="ppaction://noaction"/>
              </a:rPr>
              <a:t>Desertec–Gas</a:t>
            </a:r>
            <a:r>
              <a:rPr lang="de-DE" sz="1400" b="1" dirty="0" smtClean="0"/>
              <a:t>? </a:t>
            </a:r>
            <a:br>
              <a:rPr lang="de-DE" sz="1400" b="1" dirty="0" smtClean="0"/>
            </a:br>
            <a:r>
              <a:rPr lang="de-DE" sz="800" b="1" dirty="0" smtClean="0"/>
              <a:t>  </a:t>
            </a:r>
            <a:endParaRPr lang="de-DE" sz="1400" b="1" dirty="0"/>
          </a:p>
        </p:txBody>
      </p:sp>
      <p:sp>
        <p:nvSpPr>
          <p:cNvPr id="2" name="Textfeld 1"/>
          <p:cNvSpPr txBox="1"/>
          <p:nvPr/>
        </p:nvSpPr>
        <p:spPr>
          <a:xfrm>
            <a:off x="9616" y="166267"/>
            <a:ext cx="66506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u="sng" dirty="0" smtClean="0"/>
              <a:t>Vergleich:</a:t>
            </a:r>
            <a:r>
              <a:rPr lang="de-DE" dirty="0" smtClean="0"/>
              <a:t>   </a:t>
            </a:r>
            <a:r>
              <a:rPr lang="de-DE" b="1" dirty="0" smtClean="0">
                <a:solidFill>
                  <a:srgbClr val="CC00CC"/>
                </a:solidFill>
              </a:rPr>
              <a:t>Differenzen zwischen  10% Import und </a:t>
            </a:r>
            <a:r>
              <a:rPr lang="de-DE" dirty="0" smtClean="0"/>
              <a:t> </a:t>
            </a:r>
            <a:r>
              <a:rPr lang="de-DE" b="1" dirty="0" smtClean="0">
                <a:solidFill>
                  <a:srgbClr val="C00000"/>
                </a:solidFill>
              </a:rPr>
              <a:t>Autarkie</a:t>
            </a:r>
            <a:endParaRPr lang="de-DE" b="1" dirty="0">
              <a:solidFill>
                <a:srgbClr val="C00000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4284" y="524169"/>
            <a:ext cx="6407150" cy="434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4" name="Gerade Verbindung 3"/>
          <p:cNvCxnSpPr/>
          <p:nvPr/>
        </p:nvCxnSpPr>
        <p:spPr>
          <a:xfrm>
            <a:off x="4680012" y="1557116"/>
            <a:ext cx="0" cy="2916000"/>
          </a:xfrm>
          <a:prstGeom prst="line">
            <a:avLst/>
          </a:prstGeom>
          <a:ln cap="rnd"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53161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368532" y="732754"/>
            <a:ext cx="8487943" cy="5201424"/>
          </a:xfrm>
          <a:prstGeom prst="rect">
            <a:avLst/>
          </a:prstGeom>
          <a:noFill/>
          <a:ln w="57150" cmpd="thinThick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r>
              <a:rPr lang="de-DE" sz="1100" b="1" u="sng" dirty="0" smtClean="0"/>
              <a:t>  </a:t>
            </a:r>
            <a:endParaRPr lang="de-DE" b="1" u="sng" dirty="0" smtClean="0"/>
          </a:p>
          <a:p>
            <a:r>
              <a:rPr lang="de-DE" b="1" u="sng" dirty="0" smtClean="0"/>
              <a:t>Aufgabe:</a:t>
            </a:r>
          </a:p>
          <a:p>
            <a:endParaRPr lang="de-DE" dirty="0" smtClean="0"/>
          </a:p>
          <a:p>
            <a:pPr>
              <a:buFont typeface="Arial" pitchFamily="34" charset="0"/>
              <a:buChar char="•"/>
            </a:pPr>
            <a:r>
              <a:rPr lang="de-DE" b="1" dirty="0" smtClean="0"/>
              <a:t>  </a:t>
            </a:r>
            <a:r>
              <a:rPr lang="de-DE" sz="2400" b="1" dirty="0" smtClean="0"/>
              <a:t>Man muss zu vernünftigen Kosten Tagesspeicher bauen</a:t>
            </a:r>
            <a:r>
              <a:rPr lang="de-DE" sz="2000" b="1" dirty="0" smtClean="0"/>
              <a:t>,</a:t>
            </a:r>
            <a:r>
              <a:rPr lang="de-DE" b="1" dirty="0" smtClean="0"/>
              <a:t> </a:t>
            </a:r>
          </a:p>
          <a:p>
            <a:r>
              <a:rPr lang="de-DE" b="1" dirty="0" smtClean="0"/>
              <a:t>       -  mit einem  möglichst </a:t>
            </a:r>
            <a:r>
              <a:rPr lang="de-DE" b="1" dirty="0" smtClean="0">
                <a:solidFill>
                  <a:srgbClr val="FF0000"/>
                </a:solidFill>
              </a:rPr>
              <a:t>hohen </a:t>
            </a:r>
            <a:r>
              <a:rPr lang="de-DE" b="1" u="sng" dirty="0" smtClean="0">
                <a:solidFill>
                  <a:srgbClr val="FF0000"/>
                </a:solidFill>
              </a:rPr>
              <a:t>Wirkungsgrad</a:t>
            </a:r>
            <a:r>
              <a:rPr lang="de-DE" b="1" dirty="0" smtClean="0">
                <a:solidFill>
                  <a:srgbClr val="FF0000"/>
                </a:solidFill>
              </a:rPr>
              <a:t> </a:t>
            </a:r>
            <a:r>
              <a:rPr lang="de-DE" sz="2000" b="1" dirty="0" smtClean="0">
                <a:solidFill>
                  <a:srgbClr val="FF0000"/>
                </a:solidFill>
              </a:rPr>
              <a:t>( 80%)</a:t>
            </a:r>
            <a:r>
              <a:rPr lang="de-DE" b="1" dirty="0" smtClean="0"/>
              <a:t/>
            </a:r>
            <a:br>
              <a:rPr lang="de-DE" b="1" dirty="0" smtClean="0"/>
            </a:br>
            <a:r>
              <a:rPr lang="de-DE" b="1" dirty="0" smtClean="0"/>
              <a:t>       -  mit einer </a:t>
            </a:r>
            <a:r>
              <a:rPr lang="de-DE" b="1" u="sng" dirty="0" smtClean="0"/>
              <a:t>Speicherkapazität</a:t>
            </a:r>
            <a:r>
              <a:rPr lang="de-DE" b="1" dirty="0" smtClean="0"/>
              <a:t> von ca. </a:t>
            </a:r>
            <a:r>
              <a:rPr lang="de-DE" sz="2400" b="1" dirty="0" smtClean="0"/>
              <a:t>0,25 </a:t>
            </a:r>
            <a:r>
              <a:rPr lang="de-DE" b="1" dirty="0" smtClean="0"/>
              <a:t>Tagesverbrauch </a:t>
            </a:r>
            <a:r>
              <a:rPr lang="de-DE" dirty="0" smtClean="0"/>
              <a:t>(= 6 </a:t>
            </a:r>
            <a:r>
              <a:rPr lang="de-DE" dirty="0" err="1" smtClean="0"/>
              <a:t>VollastStunden</a:t>
            </a:r>
            <a:r>
              <a:rPr lang="de-DE" dirty="0" smtClean="0"/>
              <a:t>)</a:t>
            </a:r>
            <a:endParaRPr lang="de-DE" sz="2400" dirty="0" smtClean="0">
              <a:solidFill>
                <a:srgbClr val="C00000"/>
              </a:solidFill>
            </a:endParaRPr>
          </a:p>
          <a:p>
            <a:r>
              <a:rPr lang="de-DE" sz="2400" b="1" dirty="0">
                <a:solidFill>
                  <a:srgbClr val="C00000"/>
                </a:solidFill>
              </a:rPr>
              <a:t> </a:t>
            </a:r>
            <a:r>
              <a:rPr lang="de-DE" sz="2400" b="1" dirty="0" smtClean="0">
                <a:solidFill>
                  <a:srgbClr val="C00000"/>
                </a:solidFill>
              </a:rPr>
              <a:t>    </a:t>
            </a:r>
            <a:r>
              <a:rPr lang="de-DE" sz="2400" dirty="0" smtClean="0"/>
              <a:t>-</a:t>
            </a:r>
            <a:r>
              <a:rPr lang="de-DE" sz="2400" b="1" dirty="0" smtClean="0">
                <a:solidFill>
                  <a:srgbClr val="C00000"/>
                </a:solidFill>
              </a:rPr>
              <a:t>      </a:t>
            </a:r>
            <a:r>
              <a:rPr lang="de-DE" b="1" dirty="0" smtClean="0"/>
              <a:t>für </a:t>
            </a:r>
            <a:r>
              <a:rPr lang="de-DE" b="1" dirty="0"/>
              <a:t>einen </a:t>
            </a:r>
            <a:r>
              <a:rPr lang="de-DE" b="1" u="sng" dirty="0">
                <a:solidFill>
                  <a:srgbClr val="C00000"/>
                </a:solidFill>
              </a:rPr>
              <a:t>Jahresumschlag</a:t>
            </a:r>
            <a:r>
              <a:rPr lang="de-DE" b="1" dirty="0"/>
              <a:t> von </a:t>
            </a:r>
            <a:r>
              <a:rPr lang="de-DE" sz="2400" b="1" dirty="0">
                <a:solidFill>
                  <a:srgbClr val="C00000"/>
                </a:solidFill>
              </a:rPr>
              <a:t>ca. 165</a:t>
            </a:r>
          </a:p>
          <a:p>
            <a:endParaRPr lang="de-DE" sz="2400" b="1" dirty="0" smtClean="0">
              <a:solidFill>
                <a:srgbClr val="C000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b="1" dirty="0" smtClean="0"/>
              <a:t>Die üblichen Kandidaten sind PSKW ; Batterien; </a:t>
            </a:r>
            <a:r>
              <a:rPr lang="de-DE" sz="2400" b="1" dirty="0" err="1" smtClean="0"/>
              <a:t>CAES</a:t>
            </a:r>
            <a:r>
              <a:rPr lang="de-DE" sz="2400" b="1" dirty="0" smtClean="0"/>
              <a:t> :</a:t>
            </a:r>
            <a:br>
              <a:rPr lang="de-DE" sz="2400" b="1" dirty="0" smtClean="0"/>
            </a:br>
            <a:r>
              <a:rPr lang="de-DE" sz="2000" dirty="0" smtClean="0"/>
              <a:t>         interessant, aber begrenzt oder noch nicht überzeugend</a:t>
            </a:r>
          </a:p>
          <a:p>
            <a:endParaRPr lang="de-DE" sz="2000" dirty="0" smtClean="0"/>
          </a:p>
          <a:p>
            <a:r>
              <a:rPr lang="de-DE" sz="2000" dirty="0" smtClean="0"/>
              <a:t>daher:</a:t>
            </a:r>
            <a:br>
              <a:rPr lang="de-DE" sz="2000" dirty="0" smtClean="0"/>
            </a:br>
            <a:endParaRPr lang="de-DE" sz="20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b="1" dirty="0" smtClean="0"/>
              <a:t>Prüfe neuen Ansatz</a:t>
            </a:r>
            <a:r>
              <a:rPr lang="de-DE" sz="2800" dirty="0" smtClean="0"/>
              <a:t>: </a:t>
            </a:r>
            <a:r>
              <a:rPr lang="de-DE" sz="3600" b="1" dirty="0" err="1" smtClean="0">
                <a:solidFill>
                  <a:srgbClr val="0000FF"/>
                </a:solidFill>
              </a:rPr>
              <a:t>Meerei</a:t>
            </a:r>
            <a:r>
              <a:rPr lang="de-DE" sz="2800" dirty="0" smtClean="0"/>
              <a:t>, </a:t>
            </a:r>
            <a:r>
              <a:rPr lang="de-DE" sz="2800" b="1" dirty="0" smtClean="0">
                <a:solidFill>
                  <a:srgbClr val="3333FF"/>
                </a:solidFill>
              </a:rPr>
              <a:t>Bergspeicher</a:t>
            </a:r>
            <a:endParaRPr lang="de-DE" sz="2400" b="1" dirty="0" smtClean="0">
              <a:solidFill>
                <a:srgbClr val="C00000"/>
              </a:solidFill>
            </a:endParaRPr>
          </a:p>
          <a:p>
            <a:endParaRPr lang="de-DE" sz="900" b="1" dirty="0"/>
          </a:p>
          <a:p>
            <a:r>
              <a:rPr lang="de-DE" b="1" dirty="0" smtClean="0"/>
              <a:t>                    </a:t>
            </a:r>
            <a:r>
              <a:rPr lang="de-DE" sz="2000" b="1" dirty="0" smtClean="0"/>
              <a:t>also:</a:t>
            </a:r>
            <a:r>
              <a:rPr lang="de-DE" b="1" dirty="0" smtClean="0">
                <a:solidFill>
                  <a:srgbClr val="C00000"/>
                </a:solidFill>
              </a:rPr>
              <a:t> </a:t>
            </a:r>
            <a:r>
              <a:rPr lang="de-DE" b="1" dirty="0" smtClean="0">
                <a:solidFill>
                  <a:srgbClr val="3333FF"/>
                </a:solidFill>
              </a:rPr>
              <a:t>Prinzip Pumpspeicher-Kraftwerke </a:t>
            </a:r>
            <a:r>
              <a:rPr lang="de-DE" b="1" dirty="0" smtClean="0"/>
              <a:t>, aber unkonventionell                 </a:t>
            </a:r>
          </a:p>
        </p:txBody>
      </p:sp>
      <p:sp>
        <p:nvSpPr>
          <p:cNvPr id="3" name="Textfeld 2"/>
          <p:cNvSpPr txBox="1"/>
          <p:nvPr/>
        </p:nvSpPr>
        <p:spPr>
          <a:xfrm>
            <a:off x="2231740" y="188640"/>
            <a:ext cx="43204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800" b="1" dirty="0" smtClean="0"/>
              <a:t>Zwischenergebnis</a:t>
            </a:r>
            <a:endParaRPr lang="de-DE" sz="2800" b="1" dirty="0"/>
          </a:p>
        </p:txBody>
      </p:sp>
      <p:sp>
        <p:nvSpPr>
          <p:cNvPr id="6" name="Textfeld 5"/>
          <p:cNvSpPr txBox="1"/>
          <p:nvPr/>
        </p:nvSpPr>
        <p:spPr>
          <a:xfrm>
            <a:off x="179512" y="6427767"/>
            <a:ext cx="80288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 smtClean="0"/>
              <a:t>Bem.: Derzeitige PSKW-Kapazität in DEU = 40 GWh = ca.: 2/3 Vollaststunde = ca. 0.03 [d}</a:t>
            </a:r>
            <a:endParaRPr lang="de-DE" sz="1600" dirty="0"/>
          </a:p>
        </p:txBody>
      </p:sp>
    </p:spTree>
    <p:extLst>
      <p:ext uri="{BB962C8B-B14F-4D97-AF65-F5344CB8AC3E}">
        <p14:creationId xmlns:p14="http://schemas.microsoft.com/office/powerpoint/2010/main" val="371245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57705" y="692696"/>
            <a:ext cx="7772400" cy="1548171"/>
          </a:xfrm>
        </p:spPr>
        <p:txBody>
          <a:bodyPr>
            <a:normAutofit/>
          </a:bodyPr>
          <a:lstStyle/>
          <a:p>
            <a:r>
              <a:rPr lang="de-DE" dirty="0" smtClean="0">
                <a:latin typeface="Arial" pitchFamily="34" charset="0"/>
                <a:cs typeface="Arial" pitchFamily="34" charset="0"/>
              </a:rPr>
              <a:t>3. </a:t>
            </a:r>
            <a:r>
              <a:rPr lang="de-DE" dirty="0">
                <a:solidFill>
                  <a:srgbClr val="3333FF"/>
                </a:solidFill>
                <a:latin typeface="Arial" pitchFamily="34" charset="0"/>
                <a:cs typeface="Arial" pitchFamily="34" charset="0"/>
              </a:rPr>
              <a:t>PSKW</a:t>
            </a:r>
            <a:r>
              <a:rPr lang="de-DE" dirty="0">
                <a:latin typeface="Arial" pitchFamily="34" charset="0"/>
                <a:cs typeface="Arial" pitchFamily="34" charset="0"/>
              </a:rPr>
              <a:t>-artige Speicher </a:t>
            </a:r>
          </a:p>
        </p:txBody>
      </p:sp>
      <p:sp>
        <p:nvSpPr>
          <p:cNvPr id="6" name="Textfeld 5"/>
          <p:cNvSpPr txBox="1"/>
          <p:nvPr/>
        </p:nvSpPr>
        <p:spPr>
          <a:xfrm>
            <a:off x="35496" y="44624"/>
            <a:ext cx="14350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1200" b="1" dirty="0"/>
              <a:t>3</a:t>
            </a:r>
            <a:r>
              <a:rPr lang="de-DE" sz="1200" b="1" dirty="0" smtClean="0"/>
              <a:t>.</a:t>
            </a:r>
            <a:endParaRPr lang="de-DE" sz="1200" b="1" dirty="0"/>
          </a:p>
        </p:txBody>
      </p:sp>
      <p:sp>
        <p:nvSpPr>
          <p:cNvPr id="5" name="Textfeld 4"/>
          <p:cNvSpPr txBox="1"/>
          <p:nvPr/>
        </p:nvSpPr>
        <p:spPr>
          <a:xfrm>
            <a:off x="359532" y="4884256"/>
            <a:ext cx="8388932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 smtClean="0"/>
              <a:t>Dr</a:t>
            </a:r>
            <a:r>
              <a:rPr lang="de-DE" sz="2000" b="1" dirty="0"/>
              <a:t>. Gerhard Luther </a:t>
            </a:r>
            <a:r>
              <a:rPr lang="de-DE" sz="2000" b="1" dirty="0" smtClean="0"/>
              <a:t>                                            Prof</a:t>
            </a:r>
            <a:r>
              <a:rPr lang="de-DE" sz="2000" b="1" dirty="0"/>
              <a:t>. Dr. Horst Schmidt-Böcking                    </a:t>
            </a:r>
            <a:endParaRPr lang="de-DE" sz="2000" dirty="0"/>
          </a:p>
          <a:p>
            <a:r>
              <a:rPr lang="de-DE" dirty="0" smtClean="0"/>
              <a:t> </a:t>
            </a:r>
            <a:r>
              <a:rPr lang="de-DE" dirty="0"/>
              <a:t>Universität des </a:t>
            </a:r>
            <a:r>
              <a:rPr lang="de-DE" dirty="0" smtClean="0"/>
              <a:t>Saarlandes                                       Universität </a:t>
            </a:r>
            <a:r>
              <a:rPr lang="de-DE" dirty="0"/>
              <a:t>Frankfurt</a:t>
            </a:r>
          </a:p>
          <a:p>
            <a:r>
              <a:rPr lang="de-DE" dirty="0" smtClean="0"/>
              <a:t> Experimentalphysik </a:t>
            </a:r>
            <a:r>
              <a:rPr lang="de-DE" dirty="0"/>
              <a:t>, Bau </a:t>
            </a:r>
            <a:r>
              <a:rPr lang="de-DE" dirty="0" err="1" smtClean="0"/>
              <a:t>E26</a:t>
            </a:r>
            <a:r>
              <a:rPr lang="de-DE" dirty="0" smtClean="0"/>
              <a:t>                                      Institut </a:t>
            </a:r>
            <a:r>
              <a:rPr lang="de-DE" dirty="0"/>
              <a:t>für Kernphysik                                             </a:t>
            </a:r>
            <a:r>
              <a:rPr lang="de-DE" dirty="0" smtClean="0"/>
              <a:t>   </a:t>
            </a:r>
            <a:endParaRPr lang="de-DE" dirty="0"/>
          </a:p>
          <a:p>
            <a:r>
              <a:rPr lang="de-DE" dirty="0" smtClean="0"/>
              <a:t> 66123 </a:t>
            </a:r>
            <a:r>
              <a:rPr lang="de-DE" dirty="0"/>
              <a:t>Saarbrücken                                                    60438 Frankfurt, Max-von-Laue-Str. 1                       </a:t>
            </a:r>
          </a:p>
          <a:p>
            <a:r>
              <a:rPr lang="de-DE" dirty="0" smtClean="0"/>
              <a:t> </a:t>
            </a:r>
            <a:r>
              <a:rPr lang="de-DE" u="sng" dirty="0" smtClean="0">
                <a:hlinkClick r:id="rId2"/>
              </a:rPr>
              <a:t>luther.gerhard@ingenieur.de</a:t>
            </a:r>
            <a:r>
              <a:rPr lang="de-DE" dirty="0" smtClean="0"/>
              <a:t>                                    </a:t>
            </a:r>
            <a:r>
              <a:rPr lang="de-DE" u="sng" dirty="0">
                <a:hlinkClick r:id="rId3"/>
              </a:rPr>
              <a:t>schmidtb@atom.uni-frankfurt.de</a:t>
            </a:r>
            <a:r>
              <a:rPr lang="de-DE" dirty="0"/>
              <a:t>  </a:t>
            </a:r>
          </a:p>
          <a:p>
            <a:r>
              <a:rPr lang="de-DE" dirty="0" smtClean="0"/>
              <a:t>0681-302-2737(d</a:t>
            </a:r>
            <a:r>
              <a:rPr lang="de-DE" dirty="0"/>
              <a:t>)  und 0681-56310(p)                  069-798 47002 und 06174-934099(p</a:t>
            </a:r>
            <a:r>
              <a:rPr lang="de-DE" dirty="0" smtClean="0"/>
              <a:t>) </a:t>
            </a:r>
            <a:endParaRPr lang="de-DE" dirty="0"/>
          </a:p>
        </p:txBody>
      </p:sp>
      <p:sp>
        <p:nvSpPr>
          <p:cNvPr id="7" name="Textfeld 6"/>
          <p:cNvSpPr txBox="1"/>
          <p:nvPr/>
        </p:nvSpPr>
        <p:spPr>
          <a:xfrm>
            <a:off x="51316" y="2471698"/>
            <a:ext cx="8985179" cy="144655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de-DE" sz="2000" dirty="0">
                <a:hlinkClick r:id="rId4" action="ppaction://hlinksldjump"/>
              </a:rPr>
              <a:t>3.1</a:t>
            </a:r>
            <a:r>
              <a:rPr lang="de-DE" sz="2000" dirty="0"/>
              <a:t>  Die </a:t>
            </a:r>
            <a:r>
              <a:rPr lang="de-DE" sz="2000" b="1" dirty="0"/>
              <a:t>einfache Idee </a:t>
            </a:r>
            <a:r>
              <a:rPr lang="de-DE" sz="2000" dirty="0"/>
              <a:t>des </a:t>
            </a:r>
            <a:r>
              <a:rPr lang="de-DE" sz="2000" dirty="0" smtClean="0"/>
              <a:t>Meerei                           </a:t>
            </a:r>
            <a:r>
              <a:rPr lang="de-DE" sz="2000" dirty="0" smtClean="0">
                <a:hlinkClick r:id="rId5" action="ppaction://hlinksldjump"/>
              </a:rPr>
              <a:t>3.2</a:t>
            </a:r>
            <a:r>
              <a:rPr lang="de-DE" sz="2000" dirty="0" smtClean="0"/>
              <a:t>  </a:t>
            </a:r>
            <a:r>
              <a:rPr lang="de-DE" sz="2000" b="1" dirty="0" smtClean="0"/>
              <a:t>Modell </a:t>
            </a:r>
            <a:r>
              <a:rPr lang="de-DE" sz="2000" b="1" dirty="0"/>
              <a:t>(3 m)  im Bodensee </a:t>
            </a:r>
          </a:p>
          <a:p>
            <a:r>
              <a:rPr lang="de-DE" sz="2000" dirty="0">
                <a:hlinkClick r:id="rId6" action="ppaction://hlinksldjump"/>
              </a:rPr>
              <a:t>3.3</a:t>
            </a:r>
            <a:r>
              <a:rPr lang="de-DE" sz="2000" dirty="0"/>
              <a:t> </a:t>
            </a:r>
            <a:r>
              <a:rPr lang="de-DE" sz="2000" dirty="0" smtClean="0"/>
              <a:t> Geplantes </a:t>
            </a:r>
            <a:r>
              <a:rPr lang="de-DE" sz="2000" b="1" dirty="0" smtClean="0"/>
              <a:t>Demonstrationsprojekt (30 m)     </a:t>
            </a:r>
            <a:r>
              <a:rPr lang="de-DE" sz="2000" dirty="0" smtClean="0">
                <a:hlinkClick r:id="rId7" action="ppaction://hlinksldjump"/>
              </a:rPr>
              <a:t>3.4</a:t>
            </a:r>
            <a:r>
              <a:rPr lang="de-DE" sz="2000" dirty="0" smtClean="0"/>
              <a:t>  </a:t>
            </a:r>
            <a:r>
              <a:rPr lang="de-DE" sz="2000" b="1" dirty="0" smtClean="0"/>
              <a:t>Tiefes Meer </a:t>
            </a:r>
            <a:r>
              <a:rPr lang="de-DE" sz="2000" dirty="0" smtClean="0"/>
              <a:t>in Küstennähe</a:t>
            </a:r>
            <a:endParaRPr lang="de-DE" sz="2000" dirty="0"/>
          </a:p>
          <a:p>
            <a:r>
              <a:rPr lang="de-DE" sz="2800" dirty="0">
                <a:hlinkClick r:id="rId8" action="ppaction://hlinksldjump"/>
              </a:rPr>
              <a:t>3.5 </a:t>
            </a:r>
            <a:r>
              <a:rPr lang="de-DE" sz="2800" dirty="0"/>
              <a:t> Frage: Luftpolster oder </a:t>
            </a:r>
            <a:r>
              <a:rPr lang="de-DE" sz="2800" b="1" dirty="0"/>
              <a:t>Vakuum </a:t>
            </a:r>
            <a:r>
              <a:rPr lang="de-DE" sz="2400" b="1" dirty="0" smtClean="0"/>
              <a:t>   </a:t>
            </a:r>
            <a:r>
              <a:rPr lang="de-DE" sz="2000" b="1" dirty="0" smtClean="0"/>
              <a:t> </a:t>
            </a:r>
          </a:p>
          <a:p>
            <a:r>
              <a:rPr lang="de-DE" sz="2000" dirty="0" smtClean="0">
                <a:hlinkClick r:id="rId9" action="ppaction://hlinksldjump"/>
              </a:rPr>
              <a:t>3.6 </a:t>
            </a:r>
            <a:r>
              <a:rPr lang="de-DE" sz="2000" dirty="0" smtClean="0"/>
              <a:t> Geringere </a:t>
            </a:r>
            <a:r>
              <a:rPr lang="de-DE" sz="2000" b="1" dirty="0"/>
              <a:t>Risikobewertung </a:t>
            </a:r>
            <a:r>
              <a:rPr lang="de-DE" sz="2000" b="1" dirty="0" smtClean="0"/>
              <a:t>                             </a:t>
            </a:r>
            <a:r>
              <a:rPr lang="de-DE" sz="2000" dirty="0" smtClean="0">
                <a:hlinkClick r:id="rId10" action="ppaction://hlinksldjump"/>
              </a:rPr>
              <a:t>3.7</a:t>
            </a:r>
            <a:r>
              <a:rPr lang="de-DE" sz="2000" dirty="0" smtClean="0"/>
              <a:t>  </a:t>
            </a:r>
            <a:r>
              <a:rPr lang="de-DE" sz="2000" b="1" dirty="0"/>
              <a:t>Visionen</a:t>
            </a:r>
            <a:r>
              <a:rPr lang="de-DE" sz="2000" dirty="0"/>
              <a:t> mit etwas Optimismus</a:t>
            </a:r>
          </a:p>
        </p:txBody>
      </p:sp>
      <p:sp>
        <p:nvSpPr>
          <p:cNvPr id="3" name="Abgerundetes Rechteck 2"/>
          <p:cNvSpPr/>
          <p:nvPr/>
        </p:nvSpPr>
        <p:spPr>
          <a:xfrm>
            <a:off x="719572" y="3140968"/>
            <a:ext cx="4716524" cy="363525"/>
          </a:xfrm>
          <a:prstGeom prst="roundRect">
            <a:avLst/>
          </a:prstGeom>
          <a:solidFill>
            <a:srgbClr val="FFFF00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FF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66266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/>
          <p:cNvSpPr txBox="1"/>
          <p:nvPr/>
        </p:nvSpPr>
        <p:spPr>
          <a:xfrm>
            <a:off x="179512" y="1438034"/>
            <a:ext cx="8820980" cy="1738938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de-DE" sz="900" dirty="0" smtClean="0"/>
              <a:t> 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>Ein Pumpspeicherwerk, bestehend aus </a:t>
            </a:r>
          </a:p>
          <a:p>
            <a:r>
              <a:rPr lang="de-DE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de-DE" sz="2400" dirty="0" smtClean="0">
                <a:latin typeface="Arial" pitchFamily="34" charset="0"/>
                <a:cs typeface="Arial" pitchFamily="34" charset="0"/>
              </a:rPr>
              <a:t>   1.  dem </a:t>
            </a:r>
            <a:r>
              <a:rPr lang="de-DE" sz="2800" b="1" u="sng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Meer</a:t>
            </a:r>
            <a:r>
              <a:rPr lang="de-DE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sz="2400" dirty="0" smtClean="0">
                <a:latin typeface="Arial" pitchFamily="34" charset="0"/>
                <a:cs typeface="Arial" pitchFamily="34" charset="0"/>
              </a:rPr>
              <a:t>als </a:t>
            </a:r>
            <a:r>
              <a:rPr lang="de-DE" sz="24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oberem Speicher</a:t>
            </a:r>
          </a:p>
          <a:p>
            <a:r>
              <a:rPr lang="de-DE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de-DE" sz="2400" dirty="0" smtClean="0">
                <a:latin typeface="Arial" pitchFamily="34" charset="0"/>
                <a:cs typeface="Arial" pitchFamily="34" charset="0"/>
              </a:rPr>
              <a:t>   2. einem  technischen </a:t>
            </a:r>
            <a:r>
              <a:rPr lang="de-DE" sz="2800" b="1" u="sng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Hohlkörper</a:t>
            </a:r>
            <a:r>
              <a:rPr lang="de-DE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sz="2400" dirty="0" smtClean="0">
                <a:latin typeface="Arial" pitchFamily="34" charset="0"/>
                <a:cs typeface="Arial" pitchFamily="34" charset="0"/>
              </a:rPr>
              <a:t>auf dem </a:t>
            </a:r>
            <a:r>
              <a:rPr lang="de-DE" sz="2400" b="1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Meeresboden</a:t>
            </a:r>
            <a:br>
              <a:rPr lang="de-DE" sz="2400" b="1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de-DE" sz="2400" b="1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                                                                </a:t>
            </a:r>
            <a:r>
              <a:rPr lang="de-DE" sz="2400" dirty="0" smtClean="0">
                <a:latin typeface="Arial" pitchFamily="34" charset="0"/>
                <a:cs typeface="Arial" pitchFamily="34" charset="0"/>
              </a:rPr>
              <a:t>als </a:t>
            </a:r>
            <a:r>
              <a:rPr lang="de-DE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unterem Speicher.</a:t>
            </a:r>
            <a:endParaRPr lang="de-DE" sz="24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467544" y="3544560"/>
            <a:ext cx="7956884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 smtClean="0">
                <a:latin typeface="Arial" pitchFamily="34" charset="0"/>
                <a:cs typeface="Arial" pitchFamily="34" charset="0"/>
              </a:rPr>
              <a:t>3. Eine  lokale  </a:t>
            </a:r>
            <a:r>
              <a:rPr lang="de-DE" sz="2800" b="1" u="sng" dirty="0" err="1" smtClean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Pump</a:t>
            </a:r>
            <a:r>
              <a:rPr lang="de-DE" sz="2800" b="1" u="sng" dirty="0" err="1" smtClean="0">
                <a:solidFill>
                  <a:srgbClr val="CC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Turbine</a:t>
            </a:r>
            <a:r>
              <a:rPr lang="de-DE" sz="2800" dirty="0" smtClean="0">
                <a:solidFill>
                  <a:srgbClr val="CC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2400" dirty="0" smtClean="0">
                <a:solidFill>
                  <a:srgbClr val="3333FF"/>
                </a:solidFill>
                <a:latin typeface="Arial" pitchFamily="34" charset="0"/>
                <a:cs typeface="Arial" pitchFamily="34" charset="0"/>
              </a:rPr>
              <a:t> entleert den Hohlkörper</a:t>
            </a:r>
            <a:r>
              <a:rPr lang="de-DE" sz="2400" dirty="0">
                <a:solidFill>
                  <a:srgbClr val="3333FF"/>
                </a:solidFill>
                <a:latin typeface="Arial" pitchFamily="34" charset="0"/>
                <a:cs typeface="Arial" pitchFamily="34" charset="0"/>
              </a:rPr>
              <a:t> </a:t>
            </a:r>
            <a:endParaRPr lang="de-DE" sz="2400" dirty="0" smtClean="0">
              <a:solidFill>
                <a:srgbClr val="3333FF"/>
              </a:solidFill>
              <a:latin typeface="Arial" pitchFamily="34" charset="0"/>
              <a:cs typeface="Arial" pitchFamily="34" charset="0"/>
            </a:endParaRPr>
          </a:p>
          <a:p>
            <a:r>
              <a:rPr lang="de-DE" sz="2400" dirty="0" smtClean="0">
                <a:solidFill>
                  <a:srgbClr val="3333FF"/>
                </a:solidFill>
                <a:latin typeface="Arial" pitchFamily="34" charset="0"/>
                <a:cs typeface="Arial" pitchFamily="34" charset="0"/>
              </a:rPr>
              <a:t>      </a:t>
            </a:r>
            <a:r>
              <a:rPr lang="de-DE" sz="2400" dirty="0" smtClean="0">
                <a:latin typeface="Arial" pitchFamily="34" charset="0"/>
                <a:cs typeface="Arial" pitchFamily="34" charset="0"/>
              </a:rPr>
              <a:t>und  gewinnt die Energie </a:t>
            </a:r>
            <a:r>
              <a:rPr lang="de-DE" sz="2400" dirty="0" smtClean="0">
                <a:solidFill>
                  <a:srgbClr val="CC3300"/>
                </a:solidFill>
                <a:latin typeface="Arial" pitchFamily="34" charset="0"/>
                <a:cs typeface="Arial" pitchFamily="34" charset="0"/>
              </a:rPr>
              <a:t>beim </a:t>
            </a:r>
            <a:r>
              <a:rPr lang="de-DE" sz="2400" dirty="0" err="1" smtClean="0">
                <a:solidFill>
                  <a:srgbClr val="CC3300"/>
                </a:solidFill>
                <a:latin typeface="Arial" pitchFamily="34" charset="0"/>
                <a:cs typeface="Arial" pitchFamily="34" charset="0"/>
              </a:rPr>
              <a:t>Befüllen</a:t>
            </a:r>
            <a:r>
              <a:rPr lang="de-DE" sz="2400" dirty="0" smtClean="0">
                <a:solidFill>
                  <a:srgbClr val="CC3300"/>
                </a:solidFill>
                <a:latin typeface="Arial" pitchFamily="34" charset="0"/>
                <a:cs typeface="Arial" pitchFamily="34" charset="0"/>
              </a:rPr>
              <a:t> zurück. </a:t>
            </a:r>
            <a:endParaRPr lang="de-DE" sz="2400" dirty="0">
              <a:solidFill>
                <a:srgbClr val="CC33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575556" y="5003884"/>
            <a:ext cx="73448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Außer kurzen Verbindungsstücken sind keine Leitungen nötig.</a:t>
            </a:r>
            <a:endParaRPr lang="de-DE" dirty="0"/>
          </a:p>
        </p:txBody>
      </p:sp>
      <p:sp>
        <p:nvSpPr>
          <p:cNvPr id="6" name="Textfeld 5"/>
          <p:cNvSpPr txBox="1"/>
          <p:nvPr/>
        </p:nvSpPr>
        <p:spPr>
          <a:xfrm>
            <a:off x="971600" y="152346"/>
            <a:ext cx="70927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b="1" dirty="0" smtClean="0">
                <a:latin typeface="Arial" pitchFamily="34" charset="0"/>
                <a:cs typeface="Arial" pitchFamily="34" charset="0"/>
              </a:rPr>
              <a:t>Die einfache Idee des Meerei</a:t>
            </a:r>
            <a:endParaRPr lang="de-DE" sz="3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35496" y="44624"/>
            <a:ext cx="432048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1400" b="1" dirty="0" smtClean="0"/>
              <a:t>3.1</a:t>
            </a:r>
            <a:endParaRPr lang="de-DE" sz="1400" b="1" dirty="0"/>
          </a:p>
        </p:txBody>
      </p:sp>
    </p:spTree>
    <p:extLst>
      <p:ext uri="{BB962C8B-B14F-4D97-AF65-F5344CB8AC3E}">
        <p14:creationId xmlns:p14="http://schemas.microsoft.com/office/powerpoint/2010/main" val="66762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02" y="10264"/>
            <a:ext cx="9290236" cy="65690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 descr="http://www.nmz.de/files/Hoch_Tief_Log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75676" y="1"/>
            <a:ext cx="571499" cy="571499"/>
          </a:xfrm>
          <a:prstGeom prst="rect">
            <a:avLst/>
          </a:prstGeom>
          <a:noFill/>
        </p:spPr>
      </p:pic>
      <p:sp>
        <p:nvSpPr>
          <p:cNvPr id="8" name="Textfeld 7"/>
          <p:cNvSpPr txBox="1"/>
          <p:nvPr/>
        </p:nvSpPr>
        <p:spPr>
          <a:xfrm>
            <a:off x="0" y="6665876"/>
            <a:ext cx="9027495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de-DE" sz="900" b="1" dirty="0" smtClean="0">
                <a:latin typeface="Arial" pitchFamily="34" charset="0"/>
                <a:cs typeface="Arial" pitchFamily="34" charset="0"/>
              </a:rPr>
              <a:t>Quelle: Hochtief -</a:t>
            </a:r>
            <a:r>
              <a:rPr lang="de-DE" sz="900" b="1" dirty="0" err="1" smtClean="0">
                <a:latin typeface="Arial" pitchFamily="34" charset="0"/>
                <a:cs typeface="Arial" pitchFamily="34" charset="0"/>
              </a:rPr>
              <a:t>A.Garg</a:t>
            </a:r>
            <a:r>
              <a:rPr lang="de-DE" sz="900" b="1" dirty="0" smtClean="0">
                <a:latin typeface="Arial" pitchFamily="34" charset="0"/>
                <a:cs typeface="Arial" pitchFamily="34" charset="0"/>
              </a:rPr>
              <a:t> e.a.:  </a:t>
            </a:r>
            <a:r>
              <a:rPr lang="en-US" sz="900" b="1" dirty="0" smtClean="0">
                <a:latin typeface="Arial" pitchFamily="34" charset="0"/>
                <a:cs typeface="Arial" pitchFamily="34" charset="0"/>
              </a:rPr>
              <a:t>Presentation C2 auf IRES 7 (2012): STENSEA (</a:t>
            </a:r>
            <a:r>
              <a:rPr lang="en-US" sz="900" b="1" kern="0" dirty="0" smtClean="0">
                <a:latin typeface="Arial" pitchFamily="34" charset="0"/>
                <a:cs typeface="Arial" pitchFamily="34" charset="0"/>
              </a:rPr>
              <a:t>Stored Energy  in Sea) </a:t>
            </a:r>
            <a:r>
              <a:rPr lang="en-US" sz="900" b="1" dirty="0" smtClean="0">
                <a:latin typeface="Arial" pitchFamily="34" charset="0"/>
                <a:cs typeface="Arial" pitchFamily="34" charset="0"/>
              </a:rPr>
              <a:t> -</a:t>
            </a:r>
            <a:r>
              <a:rPr lang="en-US" sz="900" b="1" dirty="0" smtClean="0">
                <a:solidFill>
                  <a:srgbClr val="565656"/>
                </a:solidFill>
                <a:latin typeface="Arial" pitchFamily="34" charset="0"/>
                <a:cs typeface="Arial" pitchFamily="34" charset="0"/>
              </a:rPr>
              <a:t>The Feasibility of an Underwater Pumped Hydro Storage System</a:t>
            </a:r>
            <a:endParaRPr lang="de-DE" sz="11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-1" y="143635"/>
            <a:ext cx="52470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u="sng" dirty="0" smtClean="0">
                <a:latin typeface="Arial" pitchFamily="34" charset="0"/>
                <a:cs typeface="Arial" pitchFamily="34" charset="0"/>
              </a:rPr>
              <a:t>Projekt STENSEA 2012:</a:t>
            </a:r>
            <a:r>
              <a:rPr lang="de-DE" sz="2400" b="1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de-DE" sz="2400" dirty="0" smtClean="0">
                <a:latin typeface="Arial" pitchFamily="34" charset="0"/>
                <a:cs typeface="Arial" pitchFamily="34" charset="0"/>
              </a:rPr>
              <a:t>Artist View</a:t>
            </a:r>
            <a:endParaRPr lang="de-DE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-18510" y="6210018"/>
            <a:ext cx="4031940" cy="369332"/>
          </a:xfrm>
          <a:prstGeom prst="rect">
            <a:avLst/>
          </a:prstGeom>
          <a:solidFill>
            <a:srgbClr val="FFCC99"/>
          </a:solidFill>
        </p:spPr>
        <p:txBody>
          <a:bodyPr wrap="square" rtlCol="0">
            <a:spAutoFit/>
          </a:bodyPr>
          <a:lstStyle/>
          <a:p>
            <a:r>
              <a:rPr lang="de-DE" b="1" dirty="0" smtClean="0"/>
              <a:t>Originalfolie: </a:t>
            </a:r>
            <a:r>
              <a:rPr lang="de-DE" b="1" dirty="0" err="1" smtClean="0"/>
              <a:t>Garg</a:t>
            </a:r>
            <a:r>
              <a:rPr lang="de-DE" b="1" dirty="0" smtClean="0"/>
              <a:t> e.a.(2012), Hochtief</a:t>
            </a:r>
            <a:endParaRPr lang="de-DE" b="1" dirty="0"/>
          </a:p>
        </p:txBody>
      </p:sp>
      <p:sp>
        <p:nvSpPr>
          <p:cNvPr id="11" name="Rechteck 10"/>
          <p:cNvSpPr/>
          <p:nvPr/>
        </p:nvSpPr>
        <p:spPr>
          <a:xfrm>
            <a:off x="165870" y="908720"/>
            <a:ext cx="5846289" cy="369332"/>
          </a:xfrm>
          <a:prstGeom prst="rect">
            <a:avLst/>
          </a:prstGeom>
          <a:solidFill>
            <a:srgbClr val="FFE07D"/>
          </a:solidFill>
          <a:ln>
            <a:solidFill>
              <a:schemeClr val="accent1">
                <a:shade val="50000"/>
              </a:schemeClr>
            </a:solidFill>
          </a:ln>
          <a:effectLst>
            <a:glow>
              <a:srgbClr val="FFC000"/>
            </a:glow>
            <a:softEdge rad="31750"/>
          </a:effectLst>
        </p:spPr>
        <p:txBody>
          <a:bodyPr wrap="square" lIns="0" tIns="0" rIns="0" bIns="0">
            <a:spAutoFit/>
          </a:bodyPr>
          <a:lstStyle/>
          <a:p>
            <a:r>
              <a:rPr lang="de-DE" sz="2400" b="1" dirty="0" smtClean="0">
                <a:solidFill>
                  <a:srgbClr val="3333FF"/>
                </a:solidFill>
              </a:rPr>
              <a:t> </a:t>
            </a:r>
            <a:r>
              <a:rPr lang="de-DE" sz="2200" b="1" dirty="0" smtClean="0">
                <a:solidFill>
                  <a:srgbClr val="3333FF"/>
                </a:solidFill>
              </a:rPr>
              <a:t>178</a:t>
            </a:r>
            <a:r>
              <a:rPr lang="de-DE" sz="2400" dirty="0" smtClean="0">
                <a:solidFill>
                  <a:srgbClr val="3333FF"/>
                </a:solidFill>
              </a:rPr>
              <a:t>  </a:t>
            </a:r>
            <a:r>
              <a:rPr lang="de-DE" sz="2000" dirty="0">
                <a:solidFill>
                  <a:srgbClr val="3333FF"/>
                </a:solidFill>
              </a:rPr>
              <a:t>€/kWh  </a:t>
            </a:r>
            <a:r>
              <a:rPr lang="de-DE" b="1" dirty="0" err="1"/>
              <a:t>PartialKosten</a:t>
            </a:r>
            <a:r>
              <a:rPr lang="de-DE" dirty="0"/>
              <a:t>  </a:t>
            </a:r>
            <a:r>
              <a:rPr lang="de-DE" sz="1600" dirty="0"/>
              <a:t>„in situ“ </a:t>
            </a:r>
            <a:r>
              <a:rPr lang="de-DE" sz="1600" dirty="0" err="1"/>
              <a:t>Speicherkapazitzät</a:t>
            </a:r>
            <a:r>
              <a:rPr lang="de-DE" sz="1600" dirty="0"/>
              <a:t>“</a:t>
            </a:r>
          </a:p>
        </p:txBody>
      </p:sp>
      <p:sp>
        <p:nvSpPr>
          <p:cNvPr id="2" name="Rechteck 1"/>
          <p:cNvSpPr/>
          <p:nvPr/>
        </p:nvSpPr>
        <p:spPr>
          <a:xfrm>
            <a:off x="154949" y="1378806"/>
            <a:ext cx="5857209" cy="338554"/>
          </a:xfrm>
          <a:prstGeom prst="rect">
            <a:avLst/>
          </a:prstGeom>
          <a:solidFill>
            <a:srgbClr val="FFE07D"/>
          </a:solidFill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txBody>
          <a:bodyPr wrap="square" lIns="0" tIns="0" rIns="0" bIns="0">
            <a:spAutoFit/>
          </a:bodyPr>
          <a:lstStyle/>
          <a:p>
            <a:r>
              <a:rPr lang="en-US" sz="2000" b="1" dirty="0" smtClean="0">
                <a:solidFill>
                  <a:srgbClr val="C00000"/>
                </a:solidFill>
                <a:latin typeface="Helvetica 45 Light" pitchFamily="34" charset="0"/>
              </a:rPr>
              <a:t> </a:t>
            </a:r>
            <a:r>
              <a:rPr lang="en-US" sz="2200" b="1" dirty="0" smtClean="0">
                <a:solidFill>
                  <a:srgbClr val="C00000"/>
                </a:solidFill>
                <a:latin typeface="Helvetica 45 Light" pitchFamily="34" charset="0"/>
              </a:rPr>
              <a:t>525</a:t>
            </a:r>
            <a:r>
              <a:rPr lang="en-US" sz="2000" b="1" dirty="0" smtClean="0">
                <a:solidFill>
                  <a:srgbClr val="C00000"/>
                </a:solidFill>
                <a:latin typeface="Helvetica 45 Light" pitchFamily="34" charset="0"/>
              </a:rPr>
              <a:t> </a:t>
            </a:r>
            <a:r>
              <a:rPr lang="en-US" dirty="0">
                <a:solidFill>
                  <a:srgbClr val="C00000"/>
                </a:solidFill>
                <a:latin typeface="Helvetica 45 Light" pitchFamily="34" charset="0"/>
              </a:rPr>
              <a:t>€/kW </a:t>
            </a:r>
            <a:r>
              <a:rPr lang="en-US" dirty="0" smtClean="0">
                <a:solidFill>
                  <a:srgbClr val="C00000"/>
                </a:solidFill>
                <a:latin typeface="Helvetica 45 Light" pitchFamily="34" charset="0"/>
              </a:rPr>
              <a:t> </a:t>
            </a:r>
            <a:r>
              <a:rPr lang="en-US" sz="1600" b="1" dirty="0" smtClean="0">
                <a:latin typeface="Helvetica 45 Light" pitchFamily="34" charset="0"/>
              </a:rPr>
              <a:t>Pump-turbine</a:t>
            </a:r>
            <a:r>
              <a:rPr lang="en-US" sz="1600" b="1" dirty="0" smtClean="0">
                <a:solidFill>
                  <a:srgbClr val="565656"/>
                </a:solidFill>
                <a:latin typeface="Helvetica 45 Light" pitchFamily="34" charset="0"/>
              </a:rPr>
              <a:t> </a:t>
            </a:r>
            <a:r>
              <a:rPr lang="en-US" sz="1600" dirty="0">
                <a:solidFill>
                  <a:srgbClr val="565656"/>
                </a:solidFill>
                <a:latin typeface="Helvetica 45 Light" pitchFamily="34" charset="0"/>
              </a:rPr>
              <a:t>with electro-mechanical </a:t>
            </a:r>
            <a:r>
              <a:rPr lang="en-US" sz="1600" dirty="0" smtClean="0">
                <a:solidFill>
                  <a:srgbClr val="565656"/>
                </a:solidFill>
                <a:latin typeface="Helvetica 45 Light" pitchFamily="34" charset="0"/>
              </a:rPr>
              <a:t>equipment  </a:t>
            </a:r>
            <a:endParaRPr lang="de-DE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390474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/>
        </p:nvSpPr>
        <p:spPr>
          <a:xfrm>
            <a:off x="611560" y="2312876"/>
            <a:ext cx="81009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800" b="1" dirty="0" smtClean="0">
                <a:latin typeface="Arial" pitchFamily="34" charset="0"/>
                <a:cs typeface="Arial" pitchFamily="34" charset="0"/>
              </a:rPr>
              <a:t>1.  </a:t>
            </a:r>
            <a:r>
              <a:rPr lang="de-DE" sz="2800" b="1" dirty="0">
                <a:latin typeface="Arial" pitchFamily="34" charset="0"/>
                <a:cs typeface="Arial" pitchFamily="34" charset="0"/>
              </a:rPr>
              <a:t>Das</a:t>
            </a:r>
            <a:r>
              <a:rPr lang="de-DE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de-DE" sz="2800" b="1" dirty="0">
                <a:latin typeface="Arial" pitchFamily="34" charset="0"/>
                <a:cs typeface="Arial" pitchFamily="34" charset="0"/>
              </a:rPr>
              <a:t>Speicherproblem von Sonne und Wind</a:t>
            </a:r>
          </a:p>
        </p:txBody>
      </p:sp>
      <p:sp>
        <p:nvSpPr>
          <p:cNvPr id="3" name="Rechteck 2"/>
          <p:cNvSpPr/>
          <p:nvPr/>
        </p:nvSpPr>
        <p:spPr>
          <a:xfrm>
            <a:off x="179512" y="116632"/>
            <a:ext cx="19383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de-DE" sz="1400" b="1" dirty="0">
                <a:latin typeface="Arial" pitchFamily="34" charset="0"/>
                <a:cs typeface="Arial" pitchFamily="34" charset="0"/>
              </a:rPr>
              <a:t>1</a:t>
            </a:r>
            <a:r>
              <a:rPr lang="de-DE" sz="1400" b="1" dirty="0" smtClean="0">
                <a:latin typeface="Arial" pitchFamily="34" charset="0"/>
                <a:cs typeface="Arial" pitchFamily="34" charset="0"/>
              </a:rPr>
              <a:t>.</a:t>
            </a:r>
            <a:r>
              <a:rPr lang="de-DE" dirty="0" smtClean="0">
                <a:latin typeface="Arial" pitchFamily="34" charset="0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91637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/>
          </p:cNvPicPr>
          <p:nvPr/>
        </p:nvPicPr>
        <p:blipFill rotWithShape="1">
          <a:blip r:embed="rId2" cstate="print"/>
          <a:srcRect l="6631" t="13281" r="4167" b="68720"/>
          <a:stretch/>
        </p:blipFill>
        <p:spPr>
          <a:xfrm>
            <a:off x="166970" y="1124744"/>
            <a:ext cx="8810059" cy="1260106"/>
          </a:xfrm>
          <a:prstGeom prst="rect">
            <a:avLst/>
          </a:prstGeom>
        </p:spPr>
      </p:pic>
      <p:pic>
        <p:nvPicPr>
          <p:cNvPr id="3" name="Picture 5"/>
          <p:cNvPicPr>
            <a:picLocks noChangeAspect="1"/>
          </p:cNvPicPr>
          <p:nvPr/>
        </p:nvPicPr>
        <p:blipFill rotWithShape="1">
          <a:blip r:embed="rId3" cstate="print"/>
          <a:srcRect l="3182" t="12560" r="4660" b="60080"/>
          <a:stretch/>
        </p:blipFill>
        <p:spPr>
          <a:xfrm>
            <a:off x="179512" y="3093923"/>
            <a:ext cx="8779388" cy="1847245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104536" y="6525344"/>
            <a:ext cx="89679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Quelle: </a:t>
            </a:r>
            <a:r>
              <a:rPr lang="de-DE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Schmick</a:t>
            </a:r>
            <a:r>
              <a:rPr lang="de-DE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-Böcking </a:t>
            </a:r>
            <a:r>
              <a:rPr lang="de-DE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e.a</a:t>
            </a:r>
            <a:r>
              <a:rPr lang="de-DE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.:  </a:t>
            </a:r>
            <a:r>
              <a:rPr lang="de-DE" sz="1200" b="1" dirty="0">
                <a:latin typeface="Arial" panose="020B0604020202020204" pitchFamily="34" charset="0"/>
                <a:cs typeface="Arial" panose="020B0604020202020204" pitchFamily="34" charset="0"/>
              </a:rPr>
              <a:t>Speicherung elektrischer Energie am </a:t>
            </a:r>
            <a:r>
              <a:rPr lang="de-DE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Meeresboden - Das </a:t>
            </a:r>
            <a:r>
              <a:rPr lang="de-DE" sz="1200" b="1" dirty="0">
                <a:latin typeface="Arial" panose="020B0604020202020204" pitchFamily="34" charset="0"/>
                <a:cs typeface="Arial" panose="020B0604020202020204" pitchFamily="34" charset="0"/>
              </a:rPr>
              <a:t>Meer-Ei</a:t>
            </a:r>
            <a:r>
              <a:rPr lang="de-DE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de-DE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PhiuZ</a:t>
            </a:r>
            <a:r>
              <a:rPr lang="de-DE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44</a:t>
            </a:r>
            <a:r>
              <a:rPr lang="de-DE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(2013),</a:t>
            </a:r>
            <a:r>
              <a:rPr lang="de-DE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p.194</a:t>
            </a:r>
            <a:r>
              <a:rPr lang="de-DE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-198</a:t>
            </a:r>
            <a:endParaRPr lang="de-DE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1655676" y="133472"/>
            <a:ext cx="58145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 smtClean="0"/>
              <a:t>Einige Elementare Zahlen zum </a:t>
            </a:r>
            <a:r>
              <a:rPr lang="de-DE" sz="2800" b="1" dirty="0" err="1" smtClean="0"/>
              <a:t>Meerei</a:t>
            </a:r>
            <a:endParaRPr lang="de-DE" sz="2800" b="1" dirty="0"/>
          </a:p>
        </p:txBody>
      </p:sp>
      <p:sp>
        <p:nvSpPr>
          <p:cNvPr id="6" name="Rechteck 5"/>
          <p:cNvSpPr/>
          <p:nvPr/>
        </p:nvSpPr>
        <p:spPr>
          <a:xfrm>
            <a:off x="6480212" y="3392996"/>
            <a:ext cx="1584176" cy="1296144"/>
          </a:xfrm>
          <a:prstGeom prst="rect">
            <a:avLst/>
          </a:prstGeom>
          <a:solidFill>
            <a:schemeClr val="accent6">
              <a:lumMod val="60000"/>
              <a:lumOff val="40000"/>
              <a:alpha val="0"/>
            </a:schemeClr>
          </a:solidFill>
          <a:ln w="38100"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4276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5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836712"/>
            <a:ext cx="3553718" cy="5114553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0" y="6057292"/>
            <a:ext cx="39239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err="1" smtClean="0">
                <a:latin typeface="Arial" pitchFamily="34" charset="0"/>
                <a:cs typeface="Arial" pitchFamily="34" charset="0"/>
              </a:rPr>
              <a:t>FhG</a:t>
            </a:r>
            <a:r>
              <a:rPr lang="de-DE" sz="1400" dirty="0" smtClean="0">
                <a:latin typeface="Arial" pitchFamily="34" charset="0"/>
                <a:cs typeface="Arial" pitchFamily="34" charset="0"/>
              </a:rPr>
              <a:t>-IWES Projekt </a:t>
            </a:r>
            <a:r>
              <a:rPr lang="de-DE" sz="1400" dirty="0" err="1" smtClean="0">
                <a:latin typeface="Arial" pitchFamily="34" charset="0"/>
                <a:cs typeface="Arial" pitchFamily="34" charset="0"/>
              </a:rPr>
              <a:t>StEnSea</a:t>
            </a:r>
            <a:r>
              <a:rPr lang="de-DE" sz="1400" dirty="0" smtClean="0">
                <a:latin typeface="Arial" pitchFamily="34" charset="0"/>
                <a:cs typeface="Arial" pitchFamily="34" charset="0"/>
              </a:rPr>
              <a:t> (2016.1102):</a:t>
            </a:r>
            <a:r>
              <a:rPr lang="de-DE" dirty="0" smtClean="0">
                <a:latin typeface="Arial" pitchFamily="34" charset="0"/>
                <a:cs typeface="Arial" pitchFamily="34" charset="0"/>
              </a:rPr>
              <a:t> </a:t>
            </a:r>
            <a:br>
              <a:rPr lang="de-DE" dirty="0" smtClean="0">
                <a:latin typeface="Arial" pitchFamily="34" charset="0"/>
                <a:cs typeface="Arial" pitchFamily="34" charset="0"/>
              </a:rPr>
            </a:br>
            <a:r>
              <a:rPr lang="de-DE" b="1" dirty="0" smtClean="0">
                <a:latin typeface="Arial" pitchFamily="34" charset="0"/>
                <a:cs typeface="Arial" pitchFamily="34" charset="0"/>
              </a:rPr>
              <a:t>Abladen im Fährhafen Konstanz</a:t>
            </a:r>
            <a:endParaRPr lang="de-DE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359532" y="188640"/>
            <a:ext cx="8712968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2800" b="1" dirty="0" smtClean="0"/>
              <a:t>2016 AD: Versuch mit Meerei -Modell (3 m)  im Bodensee </a:t>
            </a:r>
            <a:endParaRPr lang="de-DE" sz="2800" b="1" dirty="0"/>
          </a:p>
        </p:txBody>
      </p:sp>
      <p:pic>
        <p:nvPicPr>
          <p:cNvPr id="7" name="Picture 4" descr="http://www.energiesystemtechnik.iwes.fraunhofer.de/content/dam/iwes-neu/energiesystemtechnik/de/images/Bilder_im_Text/2016_StEnSea/StEnSea_2373_q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00" t="2661" r="25151" b="-2661"/>
          <a:stretch/>
        </p:blipFill>
        <p:spPr bwMode="auto">
          <a:xfrm>
            <a:off x="4139952" y="572070"/>
            <a:ext cx="4439264" cy="6097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feld 5"/>
          <p:cNvSpPr txBox="1"/>
          <p:nvPr/>
        </p:nvSpPr>
        <p:spPr>
          <a:xfrm>
            <a:off x="35496" y="8620"/>
            <a:ext cx="324036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1400" b="1" dirty="0" smtClean="0"/>
              <a:t>3.2</a:t>
            </a:r>
            <a:endParaRPr lang="de-DE" sz="1400" b="1" dirty="0"/>
          </a:p>
        </p:txBody>
      </p:sp>
    </p:spTree>
    <p:extLst>
      <p:ext uri="{BB962C8B-B14F-4D97-AF65-F5344CB8AC3E}">
        <p14:creationId xmlns:p14="http://schemas.microsoft.com/office/powerpoint/2010/main" val="2083818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79512" y="116632"/>
            <a:ext cx="4236471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1600" b="1" u="sng" dirty="0" smtClean="0"/>
              <a:t>2016 AD:  Meerei -Modell (3 m)  im Bodense</a:t>
            </a:r>
            <a:r>
              <a:rPr lang="de-DE" sz="1600" b="1" dirty="0" smtClean="0"/>
              <a:t>e</a:t>
            </a:r>
            <a:r>
              <a:rPr lang="de-DE" b="1" dirty="0" smtClean="0"/>
              <a:t> </a:t>
            </a:r>
            <a:endParaRPr lang="de-DE" b="1" dirty="0"/>
          </a:p>
        </p:txBody>
      </p:sp>
      <p:pic>
        <p:nvPicPr>
          <p:cNvPr id="5" name="Grafik 4" descr="IMG_661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368486" y="3790736"/>
            <a:ext cx="3983934" cy="2987951"/>
          </a:xfrm>
          <a:prstGeom prst="rect">
            <a:avLst/>
          </a:prstGeom>
        </p:spPr>
      </p:pic>
      <p:pic>
        <p:nvPicPr>
          <p:cNvPr id="6" name="Grafik 5" descr="IMG_657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15983" y="764704"/>
            <a:ext cx="3936437" cy="2952328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800708"/>
            <a:ext cx="4271152" cy="2916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3790074"/>
            <a:ext cx="4249505" cy="30233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05445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289103"/>
            <a:ext cx="4336723" cy="61282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feld 2"/>
          <p:cNvSpPr txBox="1"/>
          <p:nvPr/>
        </p:nvSpPr>
        <p:spPr>
          <a:xfrm>
            <a:off x="107504" y="80628"/>
            <a:ext cx="46445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u="sng" dirty="0" smtClean="0"/>
              <a:t>Der Presse gefällt diese Idee</a:t>
            </a:r>
            <a:r>
              <a:rPr lang="de-DE" sz="2800" b="1" dirty="0" smtClean="0"/>
              <a:t>:</a:t>
            </a:r>
            <a:endParaRPr lang="de-DE" sz="2800" b="1" dirty="0"/>
          </a:p>
        </p:txBody>
      </p:sp>
      <p:sp>
        <p:nvSpPr>
          <p:cNvPr id="2" name="Textfeld 1"/>
          <p:cNvSpPr txBox="1"/>
          <p:nvPr/>
        </p:nvSpPr>
        <p:spPr>
          <a:xfrm>
            <a:off x="154330" y="647400"/>
            <a:ext cx="3060340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de-DE" b="1" dirty="0" smtClean="0">
                <a:solidFill>
                  <a:srgbClr val="FF0000"/>
                </a:solidFill>
              </a:rPr>
              <a:t>Saarbrücker Zeitung</a:t>
            </a:r>
            <a:r>
              <a:rPr lang="de-DE" dirty="0" smtClean="0">
                <a:solidFill>
                  <a:srgbClr val="FF0000"/>
                </a:solidFill>
              </a:rPr>
              <a:t>,  4.1.2017</a:t>
            </a:r>
            <a:endParaRPr lang="de-DE" dirty="0">
              <a:solidFill>
                <a:srgbClr val="FF0000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508" y="980728"/>
            <a:ext cx="5002773" cy="5689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feld 6"/>
          <p:cNvSpPr txBox="1"/>
          <p:nvPr/>
        </p:nvSpPr>
        <p:spPr>
          <a:xfrm>
            <a:off x="4572000" y="262389"/>
            <a:ext cx="1368152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de-DE" b="1" dirty="0" smtClean="0">
                <a:solidFill>
                  <a:srgbClr val="FF0000"/>
                </a:solidFill>
              </a:rPr>
              <a:t>FAZ</a:t>
            </a:r>
            <a:r>
              <a:rPr lang="de-DE" dirty="0" smtClean="0">
                <a:solidFill>
                  <a:srgbClr val="FF0000"/>
                </a:solidFill>
              </a:rPr>
              <a:t>,</a:t>
            </a:r>
          </a:p>
          <a:p>
            <a:r>
              <a:rPr lang="de-DE" b="1" dirty="0" smtClean="0">
                <a:solidFill>
                  <a:srgbClr val="FF0000"/>
                </a:solidFill>
              </a:rPr>
              <a:t>15.11.2016</a:t>
            </a:r>
            <a:endParaRPr lang="de-DE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7754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395536" y="476672"/>
            <a:ext cx="8316416" cy="1200329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de-DE" sz="2400" dirty="0" smtClean="0"/>
              <a:t>Ausführliche Beschreibung  auch des Meereies  bereits  in der neuen </a:t>
            </a:r>
            <a:r>
              <a:rPr lang="de-DE" sz="2400" b="1" dirty="0" smtClean="0"/>
              <a:t>Monographie von Prof. </a:t>
            </a:r>
            <a:r>
              <a:rPr lang="de-DE" sz="2400" b="1" dirty="0" err="1" smtClean="0"/>
              <a:t>Sterner</a:t>
            </a:r>
            <a:r>
              <a:rPr lang="de-DE" sz="2400" b="1" dirty="0" smtClean="0"/>
              <a:t> über Energiespeicher </a:t>
            </a:r>
            <a:r>
              <a:rPr lang="de-DE" sz="2400" dirty="0" smtClean="0"/>
              <a:t>, </a:t>
            </a:r>
            <a:br>
              <a:rPr lang="de-DE" sz="2400" dirty="0" smtClean="0"/>
            </a:br>
            <a:r>
              <a:rPr lang="de-DE" sz="2400" dirty="0" smtClean="0"/>
              <a:t> Kapitel 9 , Mechanische Speicher </a:t>
            </a:r>
            <a:endParaRPr lang="de-DE" sz="24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12160" y="2204864"/>
            <a:ext cx="2682425" cy="36329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feld 4"/>
          <p:cNvSpPr txBox="1"/>
          <p:nvPr/>
        </p:nvSpPr>
        <p:spPr>
          <a:xfrm>
            <a:off x="287524" y="1916832"/>
            <a:ext cx="5148572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M. </a:t>
            </a:r>
            <a:r>
              <a:rPr lang="de-DE" dirty="0" err="1" smtClean="0"/>
              <a:t>Sterner</a:t>
            </a:r>
            <a:r>
              <a:rPr lang="de-DE" dirty="0" smtClean="0"/>
              <a:t>, I. Stadler</a:t>
            </a:r>
          </a:p>
          <a:p>
            <a:r>
              <a:rPr lang="de-DE" b="1" dirty="0" smtClean="0"/>
              <a:t>Energiespeicher - Bedarf, Technologien, Integration</a:t>
            </a:r>
          </a:p>
          <a:p>
            <a:r>
              <a:rPr lang="de-DE" dirty="0" smtClean="0"/>
              <a:t>▶ Mit neuem Speicherkonzept</a:t>
            </a:r>
          </a:p>
          <a:p>
            <a:r>
              <a:rPr lang="de-DE" dirty="0" smtClean="0"/>
              <a:t>▶ Kompakte Übersicht über alle Speichertechnologien</a:t>
            </a:r>
          </a:p>
          <a:p>
            <a:r>
              <a:rPr lang="de-DE" dirty="0" smtClean="0"/>
              <a:t>▶ Speicherbedarf und Speicherintegration werden behandelt</a:t>
            </a:r>
          </a:p>
          <a:p>
            <a:r>
              <a:rPr lang="de-DE" dirty="0" smtClean="0"/>
              <a:t>▶ Ein wichtiges Buch zur Energiewende</a:t>
            </a:r>
          </a:p>
          <a:p>
            <a:r>
              <a:rPr lang="de-DE" dirty="0" smtClean="0"/>
              <a:t>Im Kontext der Energiewende sind Energiespeicher ein zentrales technisches,</a:t>
            </a:r>
          </a:p>
          <a:p>
            <a:r>
              <a:rPr lang="de-DE" dirty="0" smtClean="0"/>
              <a:t>wirtschaftliches und energiepolitisches Thema.</a:t>
            </a:r>
            <a:endParaRPr lang="de-DE" dirty="0"/>
          </a:p>
        </p:txBody>
      </p:sp>
      <p:sp>
        <p:nvSpPr>
          <p:cNvPr id="6" name="Rechteck 5"/>
          <p:cNvSpPr/>
          <p:nvPr/>
        </p:nvSpPr>
        <p:spPr>
          <a:xfrm>
            <a:off x="287524" y="5121188"/>
            <a:ext cx="471652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b="1" dirty="0" smtClean="0"/>
              <a:t>Springer Verlag </a:t>
            </a:r>
            <a:r>
              <a:rPr lang="de-DE" dirty="0" smtClean="0"/>
              <a:t>2014, XXII, 748 S. 513 Abb.</a:t>
            </a:r>
            <a:br>
              <a:rPr lang="de-DE" dirty="0" smtClean="0"/>
            </a:br>
            <a:r>
              <a:rPr lang="de-DE" dirty="0" smtClean="0"/>
              <a:t>                             Mit Online-Extras</a:t>
            </a:r>
            <a:endParaRPr lang="de-DE" b="1" dirty="0" smtClean="0"/>
          </a:p>
          <a:p>
            <a:r>
              <a:rPr lang="de-DE" b="1" dirty="0" smtClean="0"/>
              <a:t>ISBN = </a:t>
            </a:r>
            <a:r>
              <a:rPr lang="de-DE" dirty="0" smtClean="0"/>
              <a:t>978-3-642-37380-0</a:t>
            </a:r>
          </a:p>
          <a:p>
            <a:r>
              <a:rPr lang="de-DE" b="1" dirty="0" smtClean="0"/>
              <a:t>Hardcover  Ladenpreis </a:t>
            </a:r>
            <a:r>
              <a:rPr lang="de-DE" dirty="0" smtClean="0"/>
              <a:t>▶ </a:t>
            </a:r>
            <a:r>
              <a:rPr lang="de-DE" b="1" dirty="0" smtClean="0"/>
              <a:t>70 € (D)</a:t>
            </a:r>
          </a:p>
          <a:p>
            <a:r>
              <a:rPr lang="de-DE" b="1" dirty="0" smtClean="0"/>
              <a:t>                             e-</a:t>
            </a:r>
            <a:r>
              <a:rPr lang="de-DE" b="1" dirty="0" err="1" smtClean="0"/>
              <a:t>book</a:t>
            </a:r>
            <a:r>
              <a:rPr lang="de-DE" b="1" dirty="0" smtClean="0"/>
              <a:t> : 55 €</a:t>
            </a:r>
            <a:endParaRPr lang="de-DE" dirty="0"/>
          </a:p>
        </p:txBody>
      </p:sp>
      <p:sp>
        <p:nvSpPr>
          <p:cNvPr id="8" name="Textfeld 7"/>
          <p:cNvSpPr txBox="1"/>
          <p:nvPr/>
        </p:nvSpPr>
        <p:spPr>
          <a:xfrm>
            <a:off x="1799692" y="6597352"/>
            <a:ext cx="680475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 smtClean="0">
                <a:latin typeface="Arial" pitchFamily="34" charset="0"/>
                <a:cs typeface="Arial" pitchFamily="34" charset="0"/>
              </a:rPr>
              <a:t>Quelle:  http://www.springer.com/springer+vieweg/energie+%26+umwelt/energietechnik/book/978-3-642-37379-4  </a:t>
            </a:r>
            <a:endParaRPr lang="de-DE" sz="10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478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1907704" y="512676"/>
            <a:ext cx="52205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 smtClean="0"/>
              <a:t>Geplantes Demonstrationsprojekt</a:t>
            </a:r>
            <a:endParaRPr lang="de-DE" sz="2800" b="1" dirty="0"/>
          </a:p>
        </p:txBody>
      </p:sp>
      <p:sp>
        <p:nvSpPr>
          <p:cNvPr id="3" name="Textfeld 2"/>
          <p:cNvSpPr txBox="1"/>
          <p:nvPr/>
        </p:nvSpPr>
        <p:spPr>
          <a:xfrm>
            <a:off x="1151620" y="2204864"/>
            <a:ext cx="694877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 </a:t>
            </a:r>
            <a:r>
              <a:rPr lang="de-DE" sz="2400" b="1" u="sng" dirty="0" smtClean="0"/>
              <a:t>30 m-Kugel</a:t>
            </a:r>
          </a:p>
          <a:p>
            <a:r>
              <a:rPr lang="de-DE" sz="2400" dirty="0" smtClean="0"/>
              <a:t>  in 700 Metern Teufe (vermutlich Norwegische Rinne)  </a:t>
            </a:r>
          </a:p>
          <a:p>
            <a:r>
              <a:rPr lang="de-DE" sz="2400" dirty="0" smtClean="0"/>
              <a:t> </a:t>
            </a:r>
          </a:p>
          <a:p>
            <a:r>
              <a:rPr lang="de-DE" sz="2400" dirty="0" smtClean="0"/>
              <a:t>    </a:t>
            </a:r>
            <a:r>
              <a:rPr lang="de-DE" sz="2400" dirty="0" err="1" smtClean="0"/>
              <a:t>Speicherkapzität</a:t>
            </a:r>
            <a:r>
              <a:rPr lang="de-DE" sz="2400" dirty="0" smtClean="0"/>
              <a:t> :     ca.  20 </a:t>
            </a:r>
            <a:r>
              <a:rPr lang="de-DE" sz="2400" dirty="0" err="1" smtClean="0"/>
              <a:t>MWh</a:t>
            </a:r>
            <a:endParaRPr lang="de-DE" sz="2400" dirty="0" smtClean="0"/>
          </a:p>
          <a:p>
            <a:r>
              <a:rPr lang="de-DE" sz="2400" dirty="0" smtClean="0"/>
              <a:t>Ladung/Entladung :      ca. 4 h bei 5 MW </a:t>
            </a:r>
            <a:endParaRPr lang="de-DE" sz="2400" dirty="0"/>
          </a:p>
        </p:txBody>
      </p:sp>
      <p:sp>
        <p:nvSpPr>
          <p:cNvPr id="4" name="Textfeld 3"/>
          <p:cNvSpPr txBox="1"/>
          <p:nvPr/>
        </p:nvSpPr>
        <p:spPr>
          <a:xfrm>
            <a:off x="35496" y="8620"/>
            <a:ext cx="324036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1400" b="1" dirty="0" smtClean="0"/>
              <a:t>3.3</a:t>
            </a:r>
            <a:endParaRPr lang="de-DE" sz="1400" b="1" dirty="0"/>
          </a:p>
        </p:txBody>
      </p:sp>
    </p:spTree>
    <p:extLst>
      <p:ext uri="{BB962C8B-B14F-4D97-AF65-F5344CB8AC3E}">
        <p14:creationId xmlns:p14="http://schemas.microsoft.com/office/powerpoint/2010/main" val="2012047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549" y="379008"/>
            <a:ext cx="8150708" cy="6110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36563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684" y="614543"/>
            <a:ext cx="8542784" cy="5946805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69268" y="6628710"/>
            <a:ext cx="9026152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Quelle: </a:t>
            </a:r>
            <a:r>
              <a:rPr lang="de-DE" sz="1100" dirty="0">
                <a:latin typeface="Arial" panose="020B0604020202020204" pitchFamily="34" charset="0"/>
                <a:cs typeface="Arial" panose="020B0604020202020204" pitchFamily="34" charset="0"/>
              </a:rPr>
              <a:t>http://forschung-energiespeicher.info/fileadmin/user_upload/projektassets/StEnSEA/engl_BMU_Stensea_2_Inside_the_Sphere.jpg</a:t>
            </a:r>
          </a:p>
        </p:txBody>
      </p:sp>
      <p:sp>
        <p:nvSpPr>
          <p:cNvPr id="4" name="Textfeld 3"/>
          <p:cNvSpPr txBox="1"/>
          <p:nvPr/>
        </p:nvSpPr>
        <p:spPr>
          <a:xfrm>
            <a:off x="2051720" y="91323"/>
            <a:ext cx="58326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 smtClean="0"/>
              <a:t> Details zur geplanten Speicherkugel</a:t>
            </a:r>
            <a:endParaRPr lang="de-DE" sz="2800" b="1" dirty="0"/>
          </a:p>
        </p:txBody>
      </p:sp>
    </p:spTree>
    <p:extLst>
      <p:ext uri="{BB962C8B-B14F-4D97-AF65-F5344CB8AC3E}">
        <p14:creationId xmlns:p14="http://schemas.microsoft.com/office/powerpoint/2010/main" val="2015485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16666"/>
            <a:ext cx="9144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9" name="Group 8"/>
          <p:cNvGrpSpPr/>
          <p:nvPr/>
        </p:nvGrpSpPr>
        <p:grpSpPr>
          <a:xfrm>
            <a:off x="389716" y="499598"/>
            <a:ext cx="8568952" cy="4454904"/>
            <a:chOff x="210204" y="571606"/>
            <a:chExt cx="8568952" cy="4454904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2" cstate="print"/>
            <a:srcRect l="9097" t="19760" r="15501" b="43520"/>
            <a:stretch/>
          </p:blipFill>
          <p:spPr>
            <a:xfrm>
              <a:off x="264279" y="571606"/>
              <a:ext cx="7848872" cy="2616291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210204" y="3376047"/>
              <a:ext cx="8568952" cy="7509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de-DE" sz="2000" i="1" dirty="0" smtClean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Zeitschrift, :Bauingenieur</a:t>
              </a:r>
              <a:r>
                <a:rPr lang="de-DE" sz="2000" i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, Organ des VDI für Bautechnik</a:t>
              </a:r>
              <a:r>
                <a:rPr lang="de-DE" sz="2000" i="1" dirty="0" smtClean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, </a:t>
              </a:r>
              <a:r>
                <a:rPr lang="de-DE" sz="2000" i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Springer </a:t>
              </a:r>
              <a:r>
                <a:rPr lang="de-DE" sz="2000" i="1" dirty="0" smtClean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Verlag, </a:t>
              </a:r>
              <a:r>
                <a:rPr lang="de-DE" sz="2000" i="1" dirty="0" err="1" smtClean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Bd</a:t>
              </a:r>
              <a:r>
                <a:rPr lang="de-DE" sz="2000" i="1" dirty="0" smtClean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de-DE" sz="2000" i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88, Juli/August 2013</a:t>
              </a:r>
              <a:endParaRPr lang="de-DE" sz="2000" i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3440484" y="2603004"/>
              <a:ext cx="444352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err="1" smtClean="0"/>
                <a:t>HochTief</a:t>
              </a:r>
              <a:r>
                <a:rPr lang="de-DE" dirty="0" smtClean="0"/>
                <a:t>/Frankfurt und </a:t>
              </a:r>
              <a:r>
                <a:rPr lang="de-DE" dirty="0" err="1" smtClean="0"/>
                <a:t>C.Lay</a:t>
              </a:r>
              <a:r>
                <a:rPr lang="de-DE" dirty="0" smtClean="0"/>
                <a:t> </a:t>
              </a:r>
              <a:r>
                <a:rPr lang="de-DE" dirty="0" err="1" smtClean="0"/>
                <a:t>HochTief</a:t>
              </a:r>
              <a:r>
                <a:rPr lang="de-DE" dirty="0" smtClean="0"/>
                <a:t>/Essen</a:t>
              </a:r>
              <a:endParaRPr lang="de-DE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99900" y="4380179"/>
              <a:ext cx="381014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b="1" dirty="0" err="1" smtClean="0">
                  <a:solidFill>
                    <a:schemeClr val="bg1"/>
                  </a:solidFill>
                </a:rPr>
                <a:t>J.Bard</a:t>
              </a:r>
              <a:r>
                <a:rPr lang="de-DE" b="1" dirty="0" smtClean="0">
                  <a:solidFill>
                    <a:schemeClr val="bg1"/>
                  </a:solidFill>
                </a:rPr>
                <a:t> IWES Fraunhofer Institut Kassel</a:t>
              </a:r>
            </a:p>
            <a:p>
              <a:r>
                <a:rPr lang="de-DE" b="1" dirty="0">
                  <a:solidFill>
                    <a:schemeClr val="bg1"/>
                  </a:solidFill>
                </a:rPr>
                <a:t>p</a:t>
              </a:r>
              <a:r>
                <a:rPr lang="de-DE" b="1" dirty="0" smtClean="0">
                  <a:solidFill>
                    <a:schemeClr val="bg1"/>
                  </a:solidFill>
                </a:rPr>
                <a:t>lus Uni-Stuttgart-Voith / Turbinen</a:t>
              </a:r>
              <a:endParaRPr lang="de-DE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31869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16666"/>
            <a:ext cx="9144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/>
          <a:srcRect l="19445" t="22640" r="10082" b="8241"/>
          <a:stretch/>
        </p:blipFill>
        <p:spPr>
          <a:xfrm>
            <a:off x="71500" y="188640"/>
            <a:ext cx="9072500" cy="6090630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257583" y="6417332"/>
            <a:ext cx="87429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Quelle: </a:t>
            </a:r>
            <a:r>
              <a:rPr lang="de-DE" dirty="0" err="1" smtClean="0"/>
              <a:t>Garg</a:t>
            </a:r>
            <a:r>
              <a:rPr lang="de-DE" dirty="0" smtClean="0"/>
              <a:t> </a:t>
            </a:r>
            <a:r>
              <a:rPr lang="de-DE" dirty="0" err="1" smtClean="0"/>
              <a:t>e.a</a:t>
            </a:r>
            <a:r>
              <a:rPr lang="de-DE" dirty="0" smtClean="0"/>
              <a:t>. 2013 : „</a:t>
            </a:r>
            <a:r>
              <a:rPr lang="de-DE" dirty="0" err="1" smtClean="0"/>
              <a:t>Stensea</a:t>
            </a:r>
            <a:r>
              <a:rPr lang="de-DE" dirty="0" smtClean="0"/>
              <a:t> – die bauliche Konzeption eines Tiefsee- Energiespeichers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71621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fik 1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20172" y="4942970"/>
            <a:ext cx="2973521" cy="1905226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20172" y="3429000"/>
            <a:ext cx="2975532" cy="1905226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120172" y="1775802"/>
            <a:ext cx="2973521" cy="1905226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095836" y="4977172"/>
            <a:ext cx="2961450" cy="1871024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095836" y="3431986"/>
            <a:ext cx="2973521" cy="1905226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095836" y="1775802"/>
            <a:ext cx="2973521" cy="1905226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1500" y="4961892"/>
            <a:ext cx="2973521" cy="1905226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71500" y="3431986"/>
            <a:ext cx="2973521" cy="1905226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71500" y="1775802"/>
            <a:ext cx="2973521" cy="1905226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71870" y="11606"/>
            <a:ext cx="2973521" cy="1905226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3095836" y="8620"/>
            <a:ext cx="2975532" cy="1905226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6120172" y="8620"/>
            <a:ext cx="2973521" cy="1905226"/>
          </a:xfrm>
          <a:prstGeom prst="rect">
            <a:avLst/>
          </a:prstGeom>
        </p:spPr>
      </p:pic>
      <p:sp>
        <p:nvSpPr>
          <p:cNvPr id="2" name="Textfeld 1"/>
          <p:cNvSpPr txBox="1"/>
          <p:nvPr/>
        </p:nvSpPr>
        <p:spPr>
          <a:xfrm>
            <a:off x="647564" y="25790"/>
            <a:ext cx="7776864" cy="405683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 lIns="0" tIns="18000" rIns="0" bIns="18000" rtlCol="0">
            <a:spAutoFit/>
          </a:bodyPr>
          <a:lstStyle/>
          <a:p>
            <a:r>
              <a:rPr lang="de-DE" sz="2400" b="1" dirty="0" smtClean="0">
                <a:solidFill>
                  <a:srgbClr val="FF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PV</a:t>
            </a:r>
            <a:r>
              <a:rPr lang="de-DE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de-DE" sz="2400" b="1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Wind </a:t>
            </a:r>
            <a:r>
              <a:rPr lang="de-DE" sz="2400" b="1" u="sng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TagesArbeit</a:t>
            </a:r>
            <a:r>
              <a:rPr lang="de-DE" sz="2400" b="1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in Deutschland in 2013 AD</a:t>
            </a:r>
            <a:endParaRPr lang="de-DE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8" name="Gerade Verbindung 17"/>
          <p:cNvCxnSpPr/>
          <p:nvPr/>
        </p:nvCxnSpPr>
        <p:spPr>
          <a:xfrm flipV="1">
            <a:off x="324508" y="6093296"/>
            <a:ext cx="8820000" cy="0"/>
          </a:xfrm>
          <a:prstGeom prst="line">
            <a:avLst/>
          </a:prstGeom>
          <a:ln w="19050">
            <a:solidFill>
              <a:srgbClr val="3333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feld 18"/>
          <p:cNvSpPr txBox="1"/>
          <p:nvPr/>
        </p:nvSpPr>
        <p:spPr>
          <a:xfrm>
            <a:off x="3779912" y="431473"/>
            <a:ext cx="2700300" cy="276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de-DE" b="1" dirty="0" smtClean="0">
                <a:solidFill>
                  <a:srgbClr val="3333FF"/>
                </a:solidFill>
              </a:rPr>
              <a:t>P</a:t>
            </a:r>
            <a:r>
              <a:rPr lang="de-DE" b="1" baseline="-25000" dirty="0" smtClean="0">
                <a:solidFill>
                  <a:srgbClr val="3333FF"/>
                </a:solidFill>
              </a:rPr>
              <a:t>m</a:t>
            </a:r>
            <a:r>
              <a:rPr lang="de-DE" b="1" dirty="0" smtClean="0">
                <a:solidFill>
                  <a:srgbClr val="3333FF"/>
                </a:solidFill>
              </a:rPr>
              <a:t>=0.210 </a:t>
            </a:r>
            <a:r>
              <a:rPr lang="de-DE" sz="1400" dirty="0" smtClean="0">
                <a:solidFill>
                  <a:srgbClr val="3333FF"/>
                </a:solidFill>
              </a:rPr>
              <a:t>[TWh/d] </a:t>
            </a:r>
            <a:r>
              <a:rPr lang="de-DE" b="1" dirty="0" smtClean="0">
                <a:solidFill>
                  <a:srgbClr val="3333FF"/>
                </a:solidFill>
              </a:rPr>
              <a:t>= 8.8 </a:t>
            </a:r>
            <a:r>
              <a:rPr lang="de-DE" sz="1400" dirty="0" smtClean="0">
                <a:solidFill>
                  <a:srgbClr val="3333FF"/>
                </a:solidFill>
              </a:rPr>
              <a:t>[GW]</a:t>
            </a:r>
          </a:p>
        </p:txBody>
      </p:sp>
      <p:cxnSp>
        <p:nvCxnSpPr>
          <p:cNvPr id="20" name="Gerade Verbindung 19"/>
          <p:cNvCxnSpPr/>
          <p:nvPr/>
        </p:nvCxnSpPr>
        <p:spPr>
          <a:xfrm flipV="1">
            <a:off x="324508" y="4581128"/>
            <a:ext cx="8820000" cy="0"/>
          </a:xfrm>
          <a:prstGeom prst="line">
            <a:avLst/>
          </a:prstGeom>
          <a:ln w="19050">
            <a:solidFill>
              <a:srgbClr val="3333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Gerade Verbindung 20"/>
          <p:cNvCxnSpPr/>
          <p:nvPr/>
        </p:nvCxnSpPr>
        <p:spPr>
          <a:xfrm flipV="1">
            <a:off x="324508" y="2924944"/>
            <a:ext cx="8820000" cy="0"/>
          </a:xfrm>
          <a:prstGeom prst="line">
            <a:avLst/>
          </a:prstGeom>
          <a:ln w="19050">
            <a:solidFill>
              <a:srgbClr val="3333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Gerade Verbindung 21"/>
          <p:cNvCxnSpPr/>
          <p:nvPr/>
        </p:nvCxnSpPr>
        <p:spPr>
          <a:xfrm flipV="1">
            <a:off x="323528" y="1160748"/>
            <a:ext cx="8820000" cy="0"/>
          </a:xfrm>
          <a:prstGeom prst="line">
            <a:avLst/>
          </a:prstGeom>
          <a:ln w="19050">
            <a:solidFill>
              <a:srgbClr val="3333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hteck 22"/>
          <p:cNvSpPr/>
          <p:nvPr/>
        </p:nvSpPr>
        <p:spPr>
          <a:xfrm>
            <a:off x="-508" y="8620"/>
            <a:ext cx="215516" cy="1692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lIns="0" tIns="0" rIns="0" bIns="0">
            <a:spAutoFit/>
          </a:bodyPr>
          <a:lstStyle/>
          <a:p>
            <a:r>
              <a:rPr lang="de-DE" sz="1100" b="1" dirty="0" smtClean="0">
                <a:latin typeface="Arial" pitchFamily="34" charset="0"/>
                <a:cs typeface="Arial" pitchFamily="34" charset="0"/>
              </a:rPr>
              <a:t>1.1</a:t>
            </a:r>
            <a:endParaRPr lang="de-DE" b="1" dirty="0" smtClean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2349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/>
          <a:srcRect l="12052" t="14721" r="18459" b="8961"/>
          <a:stretch/>
        </p:blipFill>
        <p:spPr>
          <a:xfrm>
            <a:off x="795631" y="512676"/>
            <a:ext cx="8028306" cy="5904656"/>
          </a:xfrm>
          <a:prstGeom prst="rect">
            <a:avLst/>
          </a:prstGeom>
        </p:spPr>
      </p:pic>
      <p:sp>
        <p:nvSpPr>
          <p:cNvPr id="2" name="Textfeld 1"/>
          <p:cNvSpPr txBox="1"/>
          <p:nvPr/>
        </p:nvSpPr>
        <p:spPr>
          <a:xfrm>
            <a:off x="257584" y="51011"/>
            <a:ext cx="7914816" cy="40011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de-DE" sz="2000" dirty="0" smtClean="0"/>
              <a:t>Große Kugeln baut man schon, aber „dünnwandig“!</a:t>
            </a:r>
            <a:endParaRPr lang="de-DE" sz="2000" dirty="0"/>
          </a:p>
        </p:txBody>
      </p:sp>
      <p:sp>
        <p:nvSpPr>
          <p:cNvPr id="5" name="Textfeld 4"/>
          <p:cNvSpPr txBox="1"/>
          <p:nvPr/>
        </p:nvSpPr>
        <p:spPr>
          <a:xfrm>
            <a:off x="257583" y="6417332"/>
            <a:ext cx="87429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Quelle: </a:t>
            </a:r>
            <a:r>
              <a:rPr lang="de-DE" dirty="0" err="1" smtClean="0"/>
              <a:t>Garg</a:t>
            </a:r>
            <a:r>
              <a:rPr lang="de-DE" dirty="0" smtClean="0"/>
              <a:t> </a:t>
            </a:r>
            <a:r>
              <a:rPr lang="de-DE" dirty="0" err="1" smtClean="0"/>
              <a:t>e.a</a:t>
            </a:r>
            <a:r>
              <a:rPr lang="de-DE" dirty="0" smtClean="0"/>
              <a:t>. 2013 : „</a:t>
            </a:r>
            <a:r>
              <a:rPr lang="de-DE" dirty="0" err="1" smtClean="0"/>
              <a:t>Stensea</a:t>
            </a:r>
            <a:r>
              <a:rPr lang="de-DE" dirty="0" smtClean="0"/>
              <a:t> – die bauliche Konzeption eines Tiefsee- Energiespeichers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52257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636" y="912607"/>
            <a:ext cx="6200775" cy="474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feld 1"/>
          <p:cNvSpPr txBox="1"/>
          <p:nvPr/>
        </p:nvSpPr>
        <p:spPr>
          <a:xfrm>
            <a:off x="155637" y="327832"/>
            <a:ext cx="73407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 smtClean="0"/>
              <a:t>KugelHerstellung</a:t>
            </a:r>
            <a:r>
              <a:rPr lang="de-DE" dirty="0" smtClean="0"/>
              <a:t> vermutlich mi</a:t>
            </a:r>
            <a:r>
              <a:rPr lang="de-DE" sz="2800" dirty="0" smtClean="0">
                <a:solidFill>
                  <a:srgbClr val="0033CC"/>
                </a:solidFill>
              </a:rPr>
              <a:t>t </a:t>
            </a:r>
            <a:r>
              <a:rPr lang="de-DE" sz="3200" b="1" dirty="0" err="1" smtClean="0">
                <a:solidFill>
                  <a:srgbClr val="0033CC"/>
                </a:solidFill>
              </a:rPr>
              <a:t>LuftschlauchSchalung</a:t>
            </a:r>
            <a:endParaRPr lang="de-DE" sz="3200" b="1" dirty="0">
              <a:solidFill>
                <a:srgbClr val="0033CC"/>
              </a:solidFill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249343" y="5908630"/>
            <a:ext cx="87511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smtClean="0">
                <a:latin typeface="Arial" panose="020B0604020202020204" pitchFamily="34" charset="0"/>
                <a:cs typeface="Arial" panose="020B0604020202020204" pitchFamily="34" charset="0"/>
              </a:rPr>
              <a:t>Bild 10: Aufbau der Schalung aus Luftschlauch Tori       </a:t>
            </a:r>
            <a:r>
              <a:rPr lang="de-D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[</a:t>
            </a:r>
            <a:r>
              <a:rPr lang="de-DE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HochTief</a:t>
            </a:r>
            <a:r>
              <a:rPr lang="de-D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-Solutions]</a:t>
            </a:r>
            <a:endParaRPr lang="de-DE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257584" y="6417332"/>
            <a:ext cx="80948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 smtClean="0"/>
              <a:t>Garg</a:t>
            </a:r>
            <a:r>
              <a:rPr lang="de-DE" dirty="0" smtClean="0"/>
              <a:t> </a:t>
            </a:r>
            <a:r>
              <a:rPr lang="de-DE" dirty="0" err="1" smtClean="0"/>
              <a:t>e.a</a:t>
            </a:r>
            <a:r>
              <a:rPr lang="de-DE" dirty="0" smtClean="0"/>
              <a:t>. 2013 : „</a:t>
            </a:r>
            <a:r>
              <a:rPr lang="de-DE" dirty="0" err="1" smtClean="0"/>
              <a:t>Stensea</a:t>
            </a:r>
            <a:r>
              <a:rPr lang="de-DE" dirty="0" smtClean="0"/>
              <a:t> – die bauliche Konzeption eines Tiefsee- Energiespeichers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43510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120" y="512676"/>
            <a:ext cx="8400348" cy="6319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feld 1"/>
          <p:cNvSpPr txBox="1"/>
          <p:nvPr/>
        </p:nvSpPr>
        <p:spPr>
          <a:xfrm>
            <a:off x="1403649" y="112566"/>
            <a:ext cx="6372707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de-DE" sz="2000" b="1" dirty="0" smtClean="0"/>
              <a:t>Vorkalkulation: </a:t>
            </a:r>
            <a:r>
              <a:rPr lang="de-DE" sz="2000" b="1" dirty="0" err="1" smtClean="0"/>
              <a:t>StenSea</a:t>
            </a:r>
            <a:r>
              <a:rPr lang="de-DE" sz="2000" b="1" dirty="0" smtClean="0"/>
              <a:t> könnte wettbewerbsfähig sein</a:t>
            </a:r>
            <a:endParaRPr lang="de-DE" sz="2000" b="1" dirty="0"/>
          </a:p>
        </p:txBody>
      </p:sp>
      <p:sp>
        <p:nvSpPr>
          <p:cNvPr id="3" name="Abgerundetes Rechteck 2"/>
          <p:cNvSpPr/>
          <p:nvPr/>
        </p:nvSpPr>
        <p:spPr>
          <a:xfrm>
            <a:off x="7416316" y="2609496"/>
            <a:ext cx="1163546" cy="1143540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10521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 rotWithShape="1">
          <a:blip r:embed="rId2" cstate="print"/>
          <a:srcRect l="44568" t="22436" r="29936" b="11867"/>
          <a:stretch/>
        </p:blipFill>
        <p:spPr bwMode="auto">
          <a:xfrm rot="5400000">
            <a:off x="1751996" y="-1035783"/>
            <a:ext cx="5663525" cy="91204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feld 2"/>
          <p:cNvSpPr txBox="1"/>
          <p:nvPr/>
        </p:nvSpPr>
        <p:spPr>
          <a:xfrm>
            <a:off x="215516" y="224644"/>
            <a:ext cx="74528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u="sng" dirty="0" smtClean="0"/>
              <a:t>In der Biskaya und an einigen Stellen im Mittelmeer ist es sehr tief</a:t>
            </a:r>
            <a:endParaRPr lang="de-DE" sz="2000" b="1" u="sng" dirty="0"/>
          </a:p>
        </p:txBody>
      </p:sp>
      <p:sp>
        <p:nvSpPr>
          <p:cNvPr id="4" name="Textfeld 3"/>
          <p:cNvSpPr txBox="1"/>
          <p:nvPr/>
        </p:nvSpPr>
        <p:spPr>
          <a:xfrm>
            <a:off x="35496" y="8620"/>
            <a:ext cx="324036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1400" b="1" dirty="0" smtClean="0"/>
              <a:t>3.4</a:t>
            </a:r>
            <a:endParaRPr lang="de-DE" sz="1400" b="1" dirty="0"/>
          </a:p>
        </p:txBody>
      </p:sp>
    </p:spTree>
    <p:extLst>
      <p:ext uri="{BB962C8B-B14F-4D97-AF65-F5344CB8AC3E}">
        <p14:creationId xmlns:p14="http://schemas.microsoft.com/office/powerpoint/2010/main" val="1293543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4184" y="512676"/>
            <a:ext cx="5419012" cy="57966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feld 2"/>
          <p:cNvSpPr txBox="1"/>
          <p:nvPr/>
        </p:nvSpPr>
        <p:spPr>
          <a:xfrm>
            <a:off x="2447764" y="116632"/>
            <a:ext cx="42484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 smtClean="0"/>
              <a:t>Frage: Luftpolster oder Vakuum </a:t>
            </a:r>
            <a:endParaRPr lang="de-DE" sz="2400" b="1" dirty="0"/>
          </a:p>
        </p:txBody>
      </p:sp>
      <p:sp>
        <p:nvSpPr>
          <p:cNvPr id="2" name="Textfeld 1"/>
          <p:cNvSpPr txBox="1"/>
          <p:nvPr/>
        </p:nvSpPr>
        <p:spPr>
          <a:xfrm>
            <a:off x="3257700" y="1844824"/>
            <a:ext cx="2808820" cy="830997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de-DE" sz="2400" b="1" dirty="0" smtClean="0">
                <a:solidFill>
                  <a:srgbClr val="C00000"/>
                </a:solidFill>
              </a:rPr>
              <a:t>Vakuum </a:t>
            </a:r>
          </a:p>
          <a:p>
            <a:pPr algn="ctr"/>
            <a:r>
              <a:rPr lang="de-DE" sz="2400" b="1" dirty="0">
                <a:solidFill>
                  <a:srgbClr val="C00000"/>
                </a:solidFill>
              </a:rPr>
              <a:t> </a:t>
            </a:r>
            <a:r>
              <a:rPr lang="de-DE" sz="2400" b="1" dirty="0" smtClean="0">
                <a:solidFill>
                  <a:srgbClr val="C00000"/>
                </a:solidFill>
              </a:rPr>
              <a:t>    </a:t>
            </a:r>
            <a:r>
              <a:rPr lang="de-DE" sz="2400" b="1" dirty="0" smtClean="0"/>
              <a:t>oder</a:t>
            </a:r>
            <a:r>
              <a:rPr lang="de-DE" sz="2400" b="1" dirty="0" smtClean="0">
                <a:solidFill>
                  <a:srgbClr val="C00000"/>
                </a:solidFill>
              </a:rPr>
              <a:t> </a:t>
            </a:r>
            <a:r>
              <a:rPr lang="de-DE" sz="2400" b="1" dirty="0" smtClean="0">
                <a:solidFill>
                  <a:srgbClr val="006600"/>
                </a:solidFill>
              </a:rPr>
              <a:t>Luftpolster</a:t>
            </a:r>
            <a:r>
              <a:rPr lang="de-DE" sz="2400" b="1" dirty="0" smtClean="0"/>
              <a:t>?</a:t>
            </a:r>
            <a:endParaRPr lang="de-DE" sz="2400" b="1" dirty="0"/>
          </a:p>
        </p:txBody>
      </p:sp>
      <p:sp>
        <p:nvSpPr>
          <p:cNvPr id="4" name="Textfeld 3"/>
          <p:cNvSpPr txBox="1"/>
          <p:nvPr/>
        </p:nvSpPr>
        <p:spPr>
          <a:xfrm>
            <a:off x="3854522" y="3934192"/>
            <a:ext cx="1638336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3200" b="1" dirty="0" smtClean="0">
                <a:solidFill>
                  <a:srgbClr val="0000CC"/>
                </a:solidFill>
              </a:rPr>
              <a:t>Wasser</a:t>
            </a:r>
            <a:endParaRPr lang="de-DE" sz="3200" b="1" dirty="0">
              <a:solidFill>
                <a:srgbClr val="0000CC"/>
              </a:solidFill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35496" y="8620"/>
            <a:ext cx="324036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1400" b="1" dirty="0" smtClean="0"/>
              <a:t>3.5</a:t>
            </a:r>
            <a:endParaRPr lang="de-DE" sz="1400" b="1" dirty="0"/>
          </a:p>
        </p:txBody>
      </p:sp>
    </p:spTree>
    <p:extLst>
      <p:ext uri="{BB962C8B-B14F-4D97-AF65-F5344CB8AC3E}">
        <p14:creationId xmlns:p14="http://schemas.microsoft.com/office/powerpoint/2010/main" val="2387858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12018" y="116631"/>
            <a:ext cx="42484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 smtClean="0"/>
              <a:t>Frage: Luftpolster oder Vakuum </a:t>
            </a:r>
            <a:endParaRPr lang="de-DE" sz="2400" b="1" dirty="0"/>
          </a:p>
        </p:txBody>
      </p:sp>
      <p:sp>
        <p:nvSpPr>
          <p:cNvPr id="3" name="Textfeld 2"/>
          <p:cNvSpPr txBox="1"/>
          <p:nvPr/>
        </p:nvSpPr>
        <p:spPr>
          <a:xfrm>
            <a:off x="213508" y="656692"/>
            <a:ext cx="8748972" cy="26622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smtClean="0">
                <a:latin typeface="Arial" panose="020B0604020202020204" pitchFamily="34" charset="0"/>
                <a:cs typeface="Arial" panose="020B0604020202020204" pitchFamily="34" charset="0"/>
              </a:rPr>
              <a:t>1. Wieviel Speicherverlust kostet ein Luftpolster ?</a:t>
            </a:r>
          </a:p>
          <a:p>
            <a:r>
              <a:rPr lang="de-DE" sz="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„</a:t>
            </a:r>
            <a:r>
              <a:rPr lang="de-DE" sz="16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geometrische“ Verkleinerung </a:t>
            </a:r>
            <a:r>
              <a:rPr lang="de-DE" sz="1600" b="1" dirty="0">
                <a:latin typeface="Arial" panose="020B0604020202020204" pitchFamily="34" charset="0"/>
                <a:cs typeface="Arial" panose="020B0604020202020204" pitchFamily="34" charset="0"/>
              </a:rPr>
              <a:t>des Arbeitsvolumen </a:t>
            </a:r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für den </a:t>
            </a:r>
            <a:r>
              <a:rPr lang="de-DE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Turbinenbetrieb, </a:t>
            </a:r>
          </a:p>
          <a:p>
            <a:r>
              <a:rPr lang="de-DE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  </a:t>
            </a:r>
            <a:r>
              <a:rPr lang="de-D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da das Volumen des zusammengedrückten Luftpolsters nicht mit Wasser gefüllt werden kann</a:t>
            </a:r>
            <a:r>
              <a:rPr lang="de-DE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de-DE" sz="16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Bei 70 bar: Restvolumen aber nur ca. 1/70 = </a:t>
            </a:r>
            <a:r>
              <a:rPr lang="de-DE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1,5% (isotherm!)</a:t>
            </a:r>
            <a:br>
              <a:rPr lang="de-DE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8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de-DE" sz="1600" b="1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LuftPolster</a:t>
            </a:r>
            <a:r>
              <a:rPr lang="de-DE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ist ein </a:t>
            </a:r>
            <a:r>
              <a:rPr lang="de-DE" sz="1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eigenständiger </a:t>
            </a:r>
            <a:r>
              <a:rPr lang="de-DE" sz="1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Luftdruckspeicher </a:t>
            </a:r>
            <a:r>
              <a:rPr lang="de-D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(„</a:t>
            </a:r>
            <a:r>
              <a:rPr lang="de-DE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CAES</a:t>
            </a:r>
            <a:r>
              <a:rPr lang="de-D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“ =Compressed Air Energy Storage)</a:t>
            </a:r>
            <a:br>
              <a:rPr lang="de-DE" sz="14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de-DE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aber leider   </a:t>
            </a:r>
            <a:r>
              <a:rPr lang="de-DE" b="1" u="sng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Gegenkopplung </a:t>
            </a:r>
            <a:r>
              <a:rPr lang="de-DE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zum Meereibetrieb:</a:t>
            </a:r>
            <a:br>
              <a:rPr lang="de-DE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8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de-DE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de-DE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16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Beim </a:t>
            </a:r>
            <a:r>
              <a:rPr lang="de-DE" sz="1600" b="1" u="sng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Pumpbetrieb</a:t>
            </a:r>
            <a:r>
              <a:rPr lang="de-DE" sz="16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de-DE" sz="16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StromEinspeichern</a:t>
            </a:r>
            <a:r>
              <a:rPr lang="de-DE" sz="16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drückt das Luftpolster mit</a:t>
            </a:r>
            <a:br>
              <a:rPr lang="de-DE" sz="16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8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endParaRPr lang="de-DE" sz="16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16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Beim  </a:t>
            </a:r>
            <a:r>
              <a:rPr lang="de-DE" sz="1600" b="1" u="sng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Turbinenbetrieb </a:t>
            </a:r>
            <a:r>
              <a:rPr lang="de-DE" sz="16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schluckt das Luftpolster  Energie für sein Zusammendrücken</a:t>
            </a:r>
            <a:endParaRPr lang="de-DE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7964" y="3305931"/>
            <a:ext cx="4951979" cy="3471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feld 3"/>
          <p:cNvSpPr txBox="1"/>
          <p:nvPr/>
        </p:nvSpPr>
        <p:spPr>
          <a:xfrm>
            <a:off x="221530" y="6377262"/>
            <a:ext cx="36663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Quelle: G. Luther: Vorstudie zum </a:t>
            </a:r>
            <a:r>
              <a:rPr lang="de-DE" sz="1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Stensea</a:t>
            </a:r>
            <a:r>
              <a:rPr lang="de-DE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 Projekt, Bild 2.21: </a:t>
            </a:r>
          </a:p>
          <a:p>
            <a:r>
              <a:rPr lang="de-DE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Speicher: Tag-Flaute-</a:t>
            </a:r>
            <a:r>
              <a:rPr lang="de-DE" sz="1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SaisonSpeicher_Inhalt2011.1205.docx</a:t>
            </a:r>
            <a:r>
              <a:rPr lang="de-DE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 .</a:t>
            </a:r>
            <a:endParaRPr lang="de-DE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265556" y="4831992"/>
            <a:ext cx="4126424" cy="14773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82563" indent="-182563">
              <a:tabLst>
                <a:tab pos="354013" algn="l"/>
              </a:tabLst>
            </a:pPr>
            <a:r>
              <a:rPr lang="de-DE" sz="1400" b="1" dirty="0">
                <a:latin typeface="Arial" panose="020B0604020202020204" pitchFamily="34" charset="0"/>
                <a:cs typeface="Arial" panose="020B0604020202020204" pitchFamily="34" charset="0"/>
              </a:rPr>
              <a:t>Bild: 2.21: Relative </a:t>
            </a:r>
            <a:r>
              <a:rPr lang="de-DE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Speicherverkleinerung</a:t>
            </a:r>
            <a:br>
              <a:rPr lang="de-DE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    und </a:t>
            </a:r>
            <a:r>
              <a:rPr lang="de-DE" sz="1400" b="1" dirty="0">
                <a:latin typeface="Arial" panose="020B0604020202020204" pitchFamily="34" charset="0"/>
                <a:cs typeface="Arial" panose="020B0604020202020204" pitchFamily="34" charset="0"/>
              </a:rPr>
              <a:t>Nettowärmeverlust </a:t>
            </a:r>
            <a:r>
              <a:rPr lang="de-DE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de-DE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de-DE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de-DE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durch </a:t>
            </a:r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ein </a:t>
            </a:r>
            <a:r>
              <a:rPr lang="de-DE" sz="1200" u="sng" dirty="0">
                <a:latin typeface="Arial" panose="020B0604020202020204" pitchFamily="34" charset="0"/>
                <a:cs typeface="Arial" panose="020B0604020202020204" pitchFamily="34" charset="0"/>
              </a:rPr>
              <a:t>eingefangenes Luftpolster</a:t>
            </a:r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, das sich im Speicherbetrieb des Meereis wie ein gegengekoppelter Speicher auswirkt</a:t>
            </a: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de-DE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2563" indent="-182563">
              <a:tabLst>
                <a:tab pos="354013" algn="l"/>
              </a:tabLst>
            </a:pPr>
            <a:r>
              <a:rPr lang="de-DE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   Meeresdruck </a:t>
            </a:r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und </a:t>
            </a:r>
            <a:r>
              <a:rPr lang="de-DE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max. </a:t>
            </a:r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Enddruck im Luftpolster</a:t>
            </a: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de-DE" sz="1400" b="1" dirty="0">
                <a:latin typeface="Arial" panose="020B0604020202020204" pitchFamily="34" charset="0"/>
                <a:cs typeface="Arial" panose="020B0604020202020204" pitchFamily="34" charset="0"/>
              </a:rPr>
              <a:t>70 bar</a:t>
            </a: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de-DE" sz="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SpeicherQ</a:t>
            </a:r>
            <a:r>
              <a:rPr lang="de-DE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de-DE" sz="800" dirty="0" err="1">
                <a:latin typeface="Arial" panose="020B0604020202020204" pitchFamily="34" charset="0"/>
                <a:cs typeface="Arial" panose="020B0604020202020204" pitchFamily="34" charset="0"/>
              </a:rPr>
              <a:t>GasPolster-Prozess.xlsm</a:t>
            </a:r>
            <a:r>
              <a:rPr lang="de-DE" sz="800" dirty="0">
                <a:latin typeface="Arial" panose="020B0604020202020204" pitchFamily="34" charset="0"/>
                <a:cs typeface="Arial" panose="020B0604020202020204" pitchFamily="34" charset="0"/>
              </a:rPr>
              <a:t> !</a:t>
            </a:r>
            <a:r>
              <a:rPr lang="de-DE" sz="800" dirty="0" err="1">
                <a:latin typeface="Arial" panose="020B0604020202020204" pitchFamily="34" charset="0"/>
                <a:cs typeface="Arial" panose="020B0604020202020204" pitchFamily="34" charset="0"/>
              </a:rPr>
              <a:t>Polster!Z69S37</a:t>
            </a:r>
            <a:r>
              <a:rPr lang="de-DE" sz="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6" name="Textfeld 5"/>
          <p:cNvSpPr txBox="1"/>
          <p:nvPr/>
        </p:nvSpPr>
        <p:spPr>
          <a:xfrm>
            <a:off x="96373" y="3288928"/>
            <a:ext cx="4034456" cy="1354217"/>
          </a:xfrm>
          <a:prstGeom prst="rect">
            <a:avLst/>
          </a:prstGeom>
          <a:solidFill>
            <a:srgbClr val="FFFF00"/>
          </a:solidFill>
          <a:ln w="25400">
            <a:solidFill>
              <a:srgbClr val="C00000"/>
            </a:solidFill>
          </a:ln>
        </p:spPr>
        <p:txBody>
          <a:bodyPr wrap="square" lIns="0" rIns="0" rtlCol="0">
            <a:spAutoFit/>
          </a:bodyPr>
          <a:lstStyle/>
          <a:p>
            <a:r>
              <a:rPr lang="de-DE" sz="1400" b="1" dirty="0" smtClean="0"/>
              <a:t> </a:t>
            </a:r>
            <a:r>
              <a:rPr lang="de-DE" sz="1400" b="1" u="sng" dirty="0" smtClean="0"/>
              <a:t>also</a:t>
            </a:r>
            <a:r>
              <a:rPr lang="de-DE" sz="1400" b="1" dirty="0" smtClean="0"/>
              <a:t>: </a:t>
            </a:r>
          </a:p>
          <a:p>
            <a:r>
              <a:rPr lang="de-DE" dirty="0" smtClean="0"/>
              <a:t> Bei </a:t>
            </a:r>
            <a:r>
              <a:rPr lang="de-DE" b="1" dirty="0" smtClean="0"/>
              <a:t>70 bar </a:t>
            </a:r>
            <a:r>
              <a:rPr lang="de-DE" dirty="0" smtClean="0"/>
              <a:t> </a:t>
            </a:r>
            <a:r>
              <a:rPr lang="de-DE" u="sng" dirty="0" smtClean="0"/>
              <a:t>verringert das Luftpolster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>    die  </a:t>
            </a:r>
            <a:r>
              <a:rPr lang="de-DE" b="1" dirty="0" smtClean="0">
                <a:solidFill>
                  <a:schemeClr val="accent6">
                    <a:lumMod val="50000"/>
                  </a:schemeClr>
                </a:solidFill>
              </a:rPr>
              <a:t>Speicherkapazität  um </a:t>
            </a:r>
          </a:p>
          <a:p>
            <a:r>
              <a:rPr lang="de-DE" sz="3200" b="1" dirty="0" smtClean="0">
                <a:solidFill>
                  <a:schemeClr val="accent6">
                    <a:lumMod val="50000"/>
                  </a:schemeClr>
                </a:solidFill>
              </a:rPr>
              <a:t>                            ca</a:t>
            </a:r>
            <a:r>
              <a:rPr lang="de-DE" sz="3200" b="1" dirty="0">
                <a:solidFill>
                  <a:schemeClr val="accent6">
                    <a:lumMod val="50000"/>
                  </a:schemeClr>
                </a:solidFill>
              </a:rPr>
              <a:t>. 10</a:t>
            </a:r>
            <a:r>
              <a:rPr lang="de-DE" sz="3200" b="1" dirty="0" smtClean="0">
                <a:solidFill>
                  <a:schemeClr val="accent6">
                    <a:lumMod val="50000"/>
                  </a:schemeClr>
                </a:solidFill>
              </a:rPr>
              <a:t>%</a:t>
            </a:r>
            <a:endParaRPr lang="de-DE" sz="3200" dirty="0"/>
          </a:p>
        </p:txBody>
      </p:sp>
    </p:spTree>
    <p:extLst>
      <p:ext uri="{BB962C8B-B14F-4D97-AF65-F5344CB8AC3E}">
        <p14:creationId xmlns:p14="http://schemas.microsoft.com/office/powerpoint/2010/main" val="436291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221530" y="96104"/>
            <a:ext cx="42484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b="1" u="sng" dirty="0" smtClean="0"/>
              <a:t>Frage: Luftpolster oder Vakuum </a:t>
            </a:r>
            <a:endParaRPr lang="de-DE" sz="1600" b="1" u="sng" dirty="0"/>
          </a:p>
        </p:txBody>
      </p:sp>
      <p:sp>
        <p:nvSpPr>
          <p:cNvPr id="3" name="Textfeld 2"/>
          <p:cNvSpPr txBox="1"/>
          <p:nvPr/>
        </p:nvSpPr>
        <p:spPr>
          <a:xfrm>
            <a:off x="213508" y="656692"/>
            <a:ext cx="8748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smtClean="0">
                <a:latin typeface="Arial" panose="020B0604020202020204" pitchFamily="34" charset="0"/>
                <a:cs typeface="Arial" panose="020B0604020202020204" pitchFamily="34" charset="0"/>
              </a:rPr>
              <a:t>2. Keine dynamische Belastung bei Vakuumbetrieb möglich</a:t>
            </a:r>
            <a:r>
              <a:rPr lang="de-DE" sz="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833598" y="1311374"/>
            <a:ext cx="74237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Wenn man dafür </a:t>
            </a:r>
            <a:r>
              <a:rPr lang="de-DE" dirty="0"/>
              <a:t>Sorge trägt, dass im energetisch entleerten Zustand die </a:t>
            </a:r>
            <a:r>
              <a:rPr lang="de-DE" b="1" dirty="0">
                <a:solidFill>
                  <a:srgbClr val="00B050"/>
                </a:solidFill>
              </a:rPr>
              <a:t>Wasserfüllung nicht kraftschlüssig</a:t>
            </a:r>
            <a:r>
              <a:rPr lang="de-DE" dirty="0">
                <a:solidFill>
                  <a:srgbClr val="00B050"/>
                </a:solidFill>
              </a:rPr>
              <a:t> </a:t>
            </a:r>
            <a:r>
              <a:rPr lang="de-DE" dirty="0" smtClean="0"/>
              <a:t>wird, </a:t>
            </a:r>
          </a:p>
          <a:p>
            <a:r>
              <a:rPr lang="de-DE" dirty="0" smtClean="0"/>
              <a:t>dann herrscht: </a:t>
            </a:r>
            <a:endParaRPr lang="de-DE" dirty="0"/>
          </a:p>
          <a:p>
            <a:r>
              <a:rPr lang="de-DE" dirty="0" smtClean="0"/>
              <a:t>  </a:t>
            </a:r>
            <a:endParaRPr lang="de-DE" sz="2400" b="1" dirty="0">
              <a:solidFill>
                <a:srgbClr val="0000CC"/>
              </a:solidFill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918593" y="2312876"/>
            <a:ext cx="7338802" cy="83099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5715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solidFill>
                  <a:srgbClr val="0000CC"/>
                </a:solidFill>
              </a:rPr>
              <a:t>innerhalb  </a:t>
            </a:r>
            <a:r>
              <a:rPr lang="de-DE" sz="2400" b="1" dirty="0">
                <a:solidFill>
                  <a:srgbClr val="0000CC"/>
                </a:solidFill>
              </a:rPr>
              <a:t>der </a:t>
            </a:r>
            <a:r>
              <a:rPr lang="de-DE" sz="2400" b="1" dirty="0" smtClean="0">
                <a:solidFill>
                  <a:srgbClr val="0000CC"/>
                </a:solidFill>
              </a:rPr>
              <a:t>Kugel nur der</a:t>
            </a:r>
          </a:p>
          <a:p>
            <a:pPr algn="ctr"/>
            <a:r>
              <a:rPr lang="de-DE" sz="2400" b="1" dirty="0" smtClean="0">
                <a:solidFill>
                  <a:srgbClr val="0000CC"/>
                </a:solidFill>
              </a:rPr>
              <a:t> </a:t>
            </a:r>
            <a:r>
              <a:rPr lang="de-DE" sz="2400" b="1" dirty="0">
                <a:solidFill>
                  <a:srgbClr val="0000CC"/>
                </a:solidFill>
              </a:rPr>
              <a:t>hydrostatische Druck des eingefüllten Wassers </a:t>
            </a:r>
            <a:endParaRPr lang="de-DE" dirty="0"/>
          </a:p>
        </p:txBody>
      </p:sp>
      <p:sp>
        <p:nvSpPr>
          <p:cNvPr id="15" name="Textfeld 14"/>
          <p:cNvSpPr txBox="1"/>
          <p:nvPr/>
        </p:nvSpPr>
        <p:spPr>
          <a:xfrm>
            <a:off x="905469" y="3284984"/>
            <a:ext cx="59766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Man erreicht dies dadurch, dass die </a:t>
            </a:r>
            <a:r>
              <a:rPr lang="de-DE" b="1" u="sng" dirty="0" smtClean="0">
                <a:solidFill>
                  <a:srgbClr val="00B050"/>
                </a:solidFill>
              </a:rPr>
              <a:t>Wasserfüllung</a:t>
            </a:r>
            <a:r>
              <a:rPr lang="de-DE" dirty="0" smtClean="0"/>
              <a:t> der Kugel </a:t>
            </a:r>
            <a:r>
              <a:rPr lang="de-DE" b="1" dirty="0" smtClean="0">
                <a:solidFill>
                  <a:srgbClr val="00B050"/>
                </a:solidFill>
              </a:rPr>
              <a:t>nur fast vollständig </a:t>
            </a:r>
            <a:r>
              <a:rPr lang="de-DE" dirty="0" smtClean="0"/>
              <a:t>erfolgt, </a:t>
            </a:r>
          </a:p>
          <a:p>
            <a:r>
              <a:rPr lang="de-DE" dirty="0" smtClean="0"/>
              <a:t>also ein kleines Restvolumen  Vakuum bleibt.</a:t>
            </a:r>
            <a:endParaRPr lang="de-DE" dirty="0"/>
          </a:p>
        </p:txBody>
      </p:sp>
      <p:sp>
        <p:nvSpPr>
          <p:cNvPr id="16" name="Pfeil nach rechts 15"/>
          <p:cNvSpPr/>
          <p:nvPr/>
        </p:nvSpPr>
        <p:spPr>
          <a:xfrm>
            <a:off x="503548" y="4509120"/>
            <a:ext cx="1476164" cy="576064"/>
          </a:xfrm>
          <a:prstGeom prst="rightArrow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Textfeld 16"/>
          <p:cNvSpPr txBox="1"/>
          <p:nvPr/>
        </p:nvSpPr>
        <p:spPr>
          <a:xfrm>
            <a:off x="1039592" y="5249746"/>
            <a:ext cx="7217803" cy="64633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de-DE" b="1" dirty="0" smtClean="0"/>
              <a:t>Keine dynamische </a:t>
            </a:r>
            <a:r>
              <a:rPr lang="de-DE" b="1" dirty="0" err="1" smtClean="0"/>
              <a:t>Be</a:t>
            </a:r>
            <a:r>
              <a:rPr lang="de-DE" b="1" dirty="0" smtClean="0"/>
              <a:t>- und Entlastung der Kugelhülle </a:t>
            </a:r>
          </a:p>
          <a:p>
            <a:r>
              <a:rPr lang="de-DE" b="1" dirty="0"/>
              <a:t> </a:t>
            </a:r>
            <a:r>
              <a:rPr lang="de-DE" b="1" dirty="0" smtClean="0"/>
              <a:t>                                                                              durch den Speicherbetrieb </a:t>
            </a:r>
            <a:endParaRPr lang="de-DE" b="1" dirty="0"/>
          </a:p>
        </p:txBody>
      </p:sp>
    </p:spTree>
    <p:extLst>
      <p:ext uri="{BB962C8B-B14F-4D97-AF65-F5344CB8AC3E}">
        <p14:creationId xmlns:p14="http://schemas.microsoft.com/office/powerpoint/2010/main" val="26316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540" y="957314"/>
            <a:ext cx="2319784" cy="248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feld 2"/>
          <p:cNvSpPr txBox="1"/>
          <p:nvPr/>
        </p:nvSpPr>
        <p:spPr>
          <a:xfrm>
            <a:off x="1727684" y="116342"/>
            <a:ext cx="56526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b="1" dirty="0" smtClean="0"/>
              <a:t>Geringere Risikobewertung</a:t>
            </a:r>
            <a:endParaRPr lang="de-DE" sz="3600" b="1" dirty="0"/>
          </a:p>
        </p:txBody>
      </p:sp>
      <p:sp>
        <p:nvSpPr>
          <p:cNvPr id="5" name="Textfeld 4"/>
          <p:cNvSpPr txBox="1"/>
          <p:nvPr/>
        </p:nvSpPr>
        <p:spPr>
          <a:xfrm>
            <a:off x="539552" y="3753036"/>
            <a:ext cx="752483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u="sng" dirty="0" smtClean="0"/>
              <a:t>Im Hochbau </a:t>
            </a:r>
            <a:r>
              <a:rPr lang="de-DE" dirty="0" smtClean="0"/>
              <a:t>werden Druck beanspruchte Behälter aus Vorsicht </a:t>
            </a:r>
            <a:r>
              <a:rPr lang="de-DE" b="1" dirty="0" smtClean="0">
                <a:solidFill>
                  <a:srgbClr val="FF0000"/>
                </a:solidFill>
              </a:rPr>
              <a:t>mit großen Sicherheitszuschlägen </a:t>
            </a:r>
            <a:r>
              <a:rPr lang="de-DE" dirty="0" smtClean="0"/>
              <a:t>gebaut.</a:t>
            </a:r>
          </a:p>
          <a:p>
            <a:endParaRPr lang="de-DE" dirty="0" smtClean="0"/>
          </a:p>
          <a:p>
            <a:r>
              <a:rPr lang="de-DE" sz="2000" b="1" dirty="0" smtClean="0">
                <a:solidFill>
                  <a:srgbClr val="0000FF"/>
                </a:solidFill>
              </a:rPr>
              <a:t>Hohlkugeln  für den Meeresboden </a:t>
            </a:r>
            <a:r>
              <a:rPr lang="de-DE" dirty="0" smtClean="0"/>
              <a:t>kann man aber „dünner“ bauen, denn ein kleines Restrisiko für das Bersten unter Druck hat</a:t>
            </a:r>
            <a:br>
              <a:rPr lang="de-DE" dirty="0" smtClean="0"/>
            </a:br>
            <a:r>
              <a:rPr lang="de-DE" dirty="0" smtClean="0"/>
              <a:t>                                                                     </a:t>
            </a:r>
            <a:r>
              <a:rPr lang="de-DE" sz="2800" b="1" dirty="0" smtClean="0">
                <a:solidFill>
                  <a:srgbClr val="0000FF"/>
                </a:solidFill>
              </a:rPr>
              <a:t>keine Kollateralschäden</a:t>
            </a:r>
            <a:r>
              <a:rPr lang="de-DE" dirty="0" smtClean="0"/>
              <a:t>. </a:t>
            </a:r>
            <a:endParaRPr lang="de-DE" dirty="0"/>
          </a:p>
        </p:txBody>
      </p:sp>
      <p:sp>
        <p:nvSpPr>
          <p:cNvPr id="7" name="Textfeld 6"/>
          <p:cNvSpPr txBox="1"/>
          <p:nvPr/>
        </p:nvSpPr>
        <p:spPr>
          <a:xfrm>
            <a:off x="35496" y="8620"/>
            <a:ext cx="324036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1400" b="1" dirty="0" smtClean="0"/>
              <a:t>3.6</a:t>
            </a:r>
            <a:endParaRPr lang="de-DE" sz="1400" b="1" dirty="0"/>
          </a:p>
        </p:txBody>
      </p:sp>
    </p:spTree>
    <p:extLst>
      <p:ext uri="{BB962C8B-B14F-4D97-AF65-F5344CB8AC3E}">
        <p14:creationId xmlns:p14="http://schemas.microsoft.com/office/powerpoint/2010/main" val="3153168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707444" y="872716"/>
            <a:ext cx="7776864" cy="293926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de-DE" dirty="0" smtClean="0"/>
              <a:t>Große Kugel baut man schon,  aber „dünnwandig“!</a:t>
            </a:r>
          </a:p>
          <a:p>
            <a:endParaRPr lang="de-DE" b="1" dirty="0" smtClean="0"/>
          </a:p>
          <a:p>
            <a:r>
              <a:rPr lang="de-DE" b="1" dirty="0" smtClean="0">
                <a:solidFill>
                  <a:schemeClr val="accent6">
                    <a:lumMod val="50000"/>
                  </a:schemeClr>
                </a:solidFill>
              </a:rPr>
              <a:t>„</a:t>
            </a:r>
            <a:r>
              <a:rPr lang="de-DE" b="1" dirty="0" smtClean="0"/>
              <a:t>Für </a:t>
            </a:r>
            <a:r>
              <a:rPr lang="de-DE" b="1" dirty="0"/>
              <a:t>die </a:t>
            </a:r>
            <a:r>
              <a:rPr lang="de-DE" b="1" dirty="0" smtClean="0"/>
              <a:t>favorisierten Schalungsvarianten besteht </a:t>
            </a:r>
          </a:p>
          <a:p>
            <a:endParaRPr lang="de-DE" sz="1050" b="1" dirty="0"/>
          </a:p>
          <a:p>
            <a:r>
              <a:rPr lang="de-DE" dirty="0" smtClean="0"/>
              <a:t>                                noch</a:t>
            </a:r>
            <a:r>
              <a:rPr lang="de-DE" sz="2400" b="1" dirty="0" smtClean="0"/>
              <a:t> </a:t>
            </a:r>
            <a:r>
              <a:rPr lang="de-DE" sz="2400" b="1" dirty="0"/>
              <a:t>Forschungs- und Entwicklungsbedarf, </a:t>
            </a:r>
            <a:endParaRPr lang="de-DE" sz="2400" b="1" dirty="0" smtClean="0"/>
          </a:p>
          <a:p>
            <a:endParaRPr lang="de-DE" sz="1100" b="1" dirty="0"/>
          </a:p>
          <a:p>
            <a:r>
              <a:rPr lang="de-DE" dirty="0" smtClean="0"/>
              <a:t>da </a:t>
            </a:r>
            <a:r>
              <a:rPr lang="de-DE" dirty="0"/>
              <a:t>keine </a:t>
            </a:r>
            <a:r>
              <a:rPr lang="de-DE" dirty="0" smtClean="0"/>
              <a:t>dieser  Methoden </a:t>
            </a:r>
            <a:r>
              <a:rPr lang="de-DE" dirty="0"/>
              <a:t>bislang </a:t>
            </a:r>
            <a:r>
              <a:rPr lang="de-DE" dirty="0" smtClean="0"/>
              <a:t>für </a:t>
            </a:r>
            <a:r>
              <a:rPr lang="de-DE" dirty="0"/>
              <a:t>die </a:t>
            </a:r>
            <a:r>
              <a:rPr lang="de-DE" dirty="0" smtClean="0"/>
              <a:t>Herstellung </a:t>
            </a:r>
          </a:p>
          <a:p>
            <a:r>
              <a:rPr lang="de-DE" dirty="0" smtClean="0"/>
              <a:t>                                      einer </a:t>
            </a:r>
            <a:r>
              <a:rPr lang="de-DE" sz="2800" b="1" dirty="0" smtClean="0"/>
              <a:t>dickwandigen  Betonhohlkugel </a:t>
            </a:r>
          </a:p>
          <a:p>
            <a:r>
              <a:rPr lang="de-DE" dirty="0" smtClean="0"/>
              <a:t>eingesetzt wurde</a:t>
            </a:r>
            <a:r>
              <a:rPr lang="de-DE" dirty="0" smtClean="0">
                <a:solidFill>
                  <a:schemeClr val="accent6">
                    <a:lumMod val="50000"/>
                  </a:schemeClr>
                </a:solidFill>
              </a:rPr>
              <a:t>“</a:t>
            </a:r>
            <a:r>
              <a:rPr lang="de-DE" dirty="0" smtClean="0"/>
              <a:t>.</a:t>
            </a:r>
            <a:endParaRPr lang="de-DE" dirty="0"/>
          </a:p>
          <a:p>
            <a:r>
              <a:rPr lang="de-DE" dirty="0" smtClean="0"/>
              <a:t>Zitat aus:  </a:t>
            </a:r>
            <a:r>
              <a:rPr lang="de-DE" dirty="0" smtClean="0">
                <a:solidFill>
                  <a:schemeClr val="accent6">
                    <a:lumMod val="50000"/>
                  </a:schemeClr>
                </a:solidFill>
              </a:rPr>
              <a:t>/</a:t>
            </a:r>
            <a:r>
              <a:rPr lang="de-DE" dirty="0" err="1" smtClean="0">
                <a:solidFill>
                  <a:schemeClr val="accent6">
                    <a:lumMod val="50000"/>
                  </a:schemeClr>
                </a:solidFill>
              </a:rPr>
              <a:t>Garg</a:t>
            </a:r>
            <a:r>
              <a:rPr lang="de-DE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de-DE" dirty="0" err="1">
                <a:solidFill>
                  <a:schemeClr val="accent6">
                    <a:lumMod val="50000"/>
                  </a:schemeClr>
                </a:solidFill>
              </a:rPr>
              <a:t>e.a</a:t>
            </a:r>
            <a:r>
              <a:rPr lang="de-DE" dirty="0">
                <a:solidFill>
                  <a:schemeClr val="accent6">
                    <a:lumMod val="50000"/>
                  </a:schemeClr>
                </a:solidFill>
              </a:rPr>
              <a:t>. 2013 : „</a:t>
            </a:r>
            <a:r>
              <a:rPr lang="de-DE" dirty="0" err="1">
                <a:solidFill>
                  <a:schemeClr val="accent6">
                    <a:lumMod val="50000"/>
                  </a:schemeClr>
                </a:solidFill>
              </a:rPr>
              <a:t>Stensea</a:t>
            </a:r>
            <a:r>
              <a:rPr lang="de-DE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de-DE" dirty="0" smtClean="0">
                <a:solidFill>
                  <a:schemeClr val="accent6">
                    <a:lumMod val="50000"/>
                  </a:schemeClr>
                </a:solidFill>
              </a:rPr>
              <a:t>..“/</a:t>
            </a:r>
            <a:endParaRPr lang="de-DE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2681790" y="56818"/>
            <a:ext cx="36544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 smtClean="0"/>
              <a:t>Etwas  </a:t>
            </a:r>
            <a:r>
              <a:rPr lang="de-DE" sz="4000" b="1" dirty="0" smtClean="0">
                <a:solidFill>
                  <a:srgbClr val="FF0000"/>
                </a:solidFill>
              </a:rPr>
              <a:t>Optimismus</a:t>
            </a:r>
            <a:endParaRPr lang="de-DE" sz="4000" b="1" dirty="0">
              <a:solidFill>
                <a:srgbClr val="FF0000"/>
              </a:solidFill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395126" y="3897052"/>
            <a:ext cx="8389342" cy="769441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de-DE" sz="2000" b="1" u="sng" dirty="0" smtClean="0"/>
              <a:t>Ziel: </a:t>
            </a:r>
            <a:r>
              <a:rPr lang="de-DE" sz="2000" dirty="0" smtClean="0"/>
              <a:t>    Standardmäßige „</a:t>
            </a:r>
            <a:r>
              <a:rPr lang="de-DE" sz="2000" b="1" u="sng" dirty="0" smtClean="0"/>
              <a:t>Massenherstellung</a:t>
            </a:r>
            <a:r>
              <a:rPr lang="de-DE" sz="2000" dirty="0" smtClean="0"/>
              <a:t>“ von Meereiern ,   da </a:t>
            </a:r>
            <a:br>
              <a:rPr lang="de-DE" sz="2000" dirty="0" smtClean="0"/>
            </a:br>
            <a:r>
              <a:rPr lang="de-DE" sz="2000" dirty="0" smtClean="0"/>
              <a:t>                                                                                „ein </a:t>
            </a:r>
            <a:r>
              <a:rPr lang="de-DE" sz="2000" dirty="0" err="1" smtClean="0"/>
              <a:t>Meer</a:t>
            </a:r>
            <a:r>
              <a:rPr lang="de-DE" sz="2400" b="1" dirty="0" err="1" smtClean="0">
                <a:solidFill>
                  <a:srgbClr val="FF0000"/>
                </a:solidFill>
              </a:rPr>
              <a:t>Ei</a:t>
            </a:r>
            <a:r>
              <a:rPr lang="de-DE" sz="2400" b="1" dirty="0" smtClean="0"/>
              <a:t> </a:t>
            </a:r>
            <a:r>
              <a:rPr lang="de-DE" sz="2000" b="1" dirty="0" smtClean="0">
                <a:solidFill>
                  <a:srgbClr val="FF0000"/>
                </a:solidFill>
              </a:rPr>
              <a:t>gleicht dem anderen</a:t>
            </a:r>
            <a:r>
              <a:rPr lang="de-DE" sz="2000" dirty="0" smtClean="0"/>
              <a:t>“</a:t>
            </a:r>
            <a:endParaRPr lang="de-DE" sz="2000" dirty="0"/>
          </a:p>
        </p:txBody>
      </p:sp>
      <p:sp>
        <p:nvSpPr>
          <p:cNvPr id="8" name="Textfeld 7"/>
          <p:cNvSpPr txBox="1"/>
          <p:nvPr/>
        </p:nvSpPr>
        <p:spPr>
          <a:xfrm>
            <a:off x="570853" y="4833156"/>
            <a:ext cx="8209322" cy="646331"/>
          </a:xfrm>
          <a:prstGeom prst="rect">
            <a:avLst/>
          </a:prstGeom>
          <a:noFill/>
          <a:ln w="57150">
            <a:solidFill>
              <a:srgbClr val="009900"/>
            </a:solidFill>
          </a:ln>
        </p:spPr>
        <p:txBody>
          <a:bodyPr wrap="square" rtlCol="0">
            <a:spAutoFit/>
          </a:bodyPr>
          <a:lstStyle/>
          <a:p>
            <a:r>
              <a:rPr lang="de-DE" dirty="0" smtClean="0"/>
              <a:t>Interessant wären </a:t>
            </a:r>
            <a:r>
              <a:rPr lang="de-DE" dirty="0" err="1" smtClean="0"/>
              <a:t>Meereier</a:t>
            </a:r>
            <a:r>
              <a:rPr lang="de-DE" dirty="0" smtClean="0"/>
              <a:t> auch zum </a:t>
            </a:r>
            <a:r>
              <a:rPr lang="de-DE" dirty="0" err="1" smtClean="0"/>
              <a:t>TagNacht</a:t>
            </a:r>
            <a:r>
              <a:rPr lang="de-DE" dirty="0" smtClean="0"/>
              <a:t>-Ausgleich bei  </a:t>
            </a:r>
          </a:p>
          <a:p>
            <a:r>
              <a:rPr lang="de-DE" dirty="0" smtClean="0"/>
              <a:t>            „</a:t>
            </a:r>
            <a:r>
              <a:rPr lang="de-DE" b="1" dirty="0" smtClean="0"/>
              <a:t>Schwimmenden  PV Anlagen auf dem Meer“ in niederen </a:t>
            </a:r>
            <a:r>
              <a:rPr lang="de-DE" b="1" dirty="0" err="1" smtClean="0"/>
              <a:t>geograph</a:t>
            </a:r>
            <a:r>
              <a:rPr lang="de-DE" b="1" dirty="0" smtClean="0"/>
              <a:t>. Breiten.</a:t>
            </a:r>
            <a:endParaRPr lang="de-DE" b="1" dirty="0"/>
          </a:p>
        </p:txBody>
      </p:sp>
      <p:sp>
        <p:nvSpPr>
          <p:cNvPr id="9" name="Textfeld 8"/>
          <p:cNvSpPr txBox="1"/>
          <p:nvPr/>
        </p:nvSpPr>
        <p:spPr>
          <a:xfrm>
            <a:off x="485136" y="6489340"/>
            <a:ext cx="7999172" cy="368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dirty="0"/>
          </a:p>
        </p:txBody>
      </p:sp>
      <p:sp>
        <p:nvSpPr>
          <p:cNvPr id="10" name="Textfeld 9"/>
          <p:cNvSpPr txBox="1"/>
          <p:nvPr/>
        </p:nvSpPr>
        <p:spPr>
          <a:xfrm>
            <a:off x="395536" y="5589240"/>
            <a:ext cx="8479352" cy="1200329"/>
          </a:xfrm>
          <a:prstGeom prst="rect">
            <a:avLst/>
          </a:prstGeom>
          <a:noFill/>
          <a:ln w="76200">
            <a:solidFill>
              <a:srgbClr val="009900"/>
            </a:solidFill>
          </a:ln>
        </p:spPr>
        <p:txBody>
          <a:bodyPr wrap="square" rtlCol="0">
            <a:spAutoFit/>
          </a:bodyPr>
          <a:lstStyle/>
          <a:p>
            <a:r>
              <a:rPr lang="de-DE" b="1" u="sng" dirty="0" smtClean="0"/>
              <a:t>Vision: </a:t>
            </a:r>
            <a:r>
              <a:rPr lang="de-DE" dirty="0" smtClean="0"/>
              <a:t> </a:t>
            </a:r>
          </a:p>
          <a:p>
            <a:r>
              <a:rPr lang="de-DE" dirty="0"/>
              <a:t>S</a:t>
            </a:r>
            <a:r>
              <a:rPr lang="de-DE" b="1" dirty="0" smtClean="0"/>
              <a:t>chwimmende PV</a:t>
            </a:r>
            <a:r>
              <a:rPr lang="de-DE" dirty="0" smtClean="0"/>
              <a:t>  mit </a:t>
            </a:r>
            <a:r>
              <a:rPr lang="de-DE" b="1" dirty="0" err="1" smtClean="0"/>
              <a:t>Meerei</a:t>
            </a:r>
            <a:r>
              <a:rPr lang="de-DE" dirty="0" err="1" smtClean="0"/>
              <a:t>Speichern</a:t>
            </a:r>
            <a:r>
              <a:rPr lang="de-DE" dirty="0" smtClean="0"/>
              <a:t> und direkter  </a:t>
            </a:r>
            <a:r>
              <a:rPr lang="de-DE" b="1" dirty="0" err="1" smtClean="0"/>
              <a:t>H2</a:t>
            </a:r>
            <a:r>
              <a:rPr lang="de-DE" dirty="0" smtClean="0"/>
              <a:t>-Erzeugung .  </a:t>
            </a:r>
            <a:r>
              <a:rPr lang="de-DE" b="1" dirty="0" smtClean="0"/>
              <a:t>Tanker</a:t>
            </a:r>
            <a:r>
              <a:rPr lang="de-DE" dirty="0" smtClean="0"/>
              <a:t> holen das Hochdruck-Gas direkt an der </a:t>
            </a:r>
            <a:r>
              <a:rPr lang="de-DE" b="1" dirty="0" smtClean="0">
                <a:solidFill>
                  <a:srgbClr val="FF0000"/>
                </a:solidFill>
              </a:rPr>
              <a:t>Insel </a:t>
            </a:r>
            <a:r>
              <a:rPr lang="de-DE" dirty="0" smtClean="0"/>
              <a:t>(oder an einem </a:t>
            </a:r>
            <a:r>
              <a:rPr lang="de-DE" b="1" dirty="0" smtClean="0">
                <a:solidFill>
                  <a:srgbClr val="FF0000"/>
                </a:solidFill>
              </a:rPr>
              <a:t>stationären Schiff</a:t>
            </a:r>
            <a:r>
              <a:rPr lang="de-DE" dirty="0" smtClean="0"/>
              <a:t>) . </a:t>
            </a:r>
            <a:br>
              <a:rPr lang="de-DE" dirty="0" smtClean="0"/>
            </a:br>
            <a:r>
              <a:rPr lang="de-DE" dirty="0" smtClean="0"/>
              <a:t>                                                             (fehlt noch „Artist View“!!!!)</a:t>
            </a:r>
            <a:endParaRPr lang="de-DE" dirty="0"/>
          </a:p>
        </p:txBody>
      </p:sp>
      <p:sp>
        <p:nvSpPr>
          <p:cNvPr id="11" name="Textfeld 10"/>
          <p:cNvSpPr txBox="1"/>
          <p:nvPr/>
        </p:nvSpPr>
        <p:spPr>
          <a:xfrm>
            <a:off x="35496" y="8620"/>
            <a:ext cx="324036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1400" b="1" dirty="0" smtClean="0"/>
              <a:t>3.7</a:t>
            </a:r>
            <a:endParaRPr lang="de-DE" sz="1400" b="1" dirty="0"/>
          </a:p>
        </p:txBody>
      </p:sp>
    </p:spTree>
    <p:extLst>
      <p:ext uri="{BB962C8B-B14F-4D97-AF65-F5344CB8AC3E}">
        <p14:creationId xmlns:p14="http://schemas.microsoft.com/office/powerpoint/2010/main" val="3280692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0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323528" y="872716"/>
            <a:ext cx="8304034" cy="76944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>
                <a:solidFill>
                  <a:schemeClr val="tx1"/>
                </a:solidFill>
              </a:rPr>
              <a:t>I</a:t>
            </a:r>
            <a:r>
              <a:rPr lang="de-DE" sz="2000" dirty="0" smtClean="0">
                <a:solidFill>
                  <a:schemeClr val="tx1"/>
                </a:solidFill>
              </a:rPr>
              <a:t>m Meer gibt es riesige Flächen (an mehreren Stellen auch küstennah),</a:t>
            </a:r>
            <a:br>
              <a:rPr lang="de-DE" sz="2000" dirty="0" smtClean="0">
                <a:solidFill>
                  <a:schemeClr val="tx1"/>
                </a:solidFill>
              </a:rPr>
            </a:br>
            <a:r>
              <a:rPr lang="de-DE" sz="2000" dirty="0" smtClean="0">
                <a:solidFill>
                  <a:schemeClr val="tx1"/>
                </a:solidFill>
              </a:rPr>
              <a:t>        auf denen man </a:t>
            </a:r>
            <a:r>
              <a:rPr lang="de-DE" sz="2400" b="1" u="sng" dirty="0" err="1" smtClean="0">
                <a:solidFill>
                  <a:srgbClr val="C00000"/>
                </a:solidFill>
              </a:rPr>
              <a:t>Meereier</a:t>
            </a:r>
            <a:r>
              <a:rPr lang="de-DE" sz="2400" b="1" u="sng" dirty="0" smtClean="0">
                <a:solidFill>
                  <a:srgbClr val="C00000"/>
                </a:solidFill>
              </a:rPr>
              <a:t> in gewaltiger Zahl</a:t>
            </a:r>
            <a:r>
              <a:rPr lang="de-DE" sz="2000" b="1" dirty="0" smtClean="0">
                <a:solidFill>
                  <a:schemeClr val="tx1"/>
                </a:solidFill>
              </a:rPr>
              <a:t> </a:t>
            </a:r>
            <a:r>
              <a:rPr lang="de-DE" sz="2000" dirty="0" smtClean="0">
                <a:solidFill>
                  <a:schemeClr val="tx1"/>
                </a:solidFill>
              </a:rPr>
              <a:t>ablegen könnte. </a:t>
            </a:r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2339752" y="56818"/>
            <a:ext cx="44644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 smtClean="0"/>
              <a:t>noch mehr  </a:t>
            </a:r>
            <a:r>
              <a:rPr lang="de-DE" sz="4000" b="1" dirty="0" smtClean="0">
                <a:solidFill>
                  <a:srgbClr val="FF0000"/>
                </a:solidFill>
              </a:rPr>
              <a:t>Optimismus</a:t>
            </a:r>
            <a:endParaRPr lang="de-DE" sz="4000" b="1" dirty="0">
              <a:solidFill>
                <a:srgbClr val="FF0000"/>
              </a:solidFill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287524" y="3717032"/>
            <a:ext cx="8494827" cy="1046440"/>
          </a:xfrm>
          <a:prstGeom prst="rect">
            <a:avLst/>
          </a:prstGeom>
          <a:noFill/>
          <a:ln w="57150">
            <a:solidFill>
              <a:srgbClr val="009900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Beispielsweise </a:t>
            </a:r>
            <a:r>
              <a:rPr lang="de-DE" dirty="0"/>
              <a:t>könnte man</a:t>
            </a:r>
            <a:r>
              <a:rPr lang="de-DE" b="1" dirty="0"/>
              <a:t> </a:t>
            </a:r>
            <a:r>
              <a:rPr lang="de-DE" b="1" dirty="0" smtClean="0"/>
              <a:t>pro   </a:t>
            </a:r>
            <a:r>
              <a:rPr lang="de-DE" b="1" dirty="0" err="1" smtClean="0"/>
              <a:t>km2</a:t>
            </a:r>
            <a:r>
              <a:rPr lang="de-DE" dirty="0" smtClean="0"/>
              <a:t>  bei einem</a:t>
            </a:r>
            <a:br>
              <a:rPr lang="de-DE" dirty="0" smtClean="0"/>
            </a:br>
            <a:r>
              <a:rPr lang="de-DE" dirty="0" smtClean="0"/>
              <a:t>      </a:t>
            </a:r>
            <a:r>
              <a:rPr lang="de-DE" sz="2000" b="1" u="sng" dirty="0" smtClean="0"/>
              <a:t>Flächenbedarf</a:t>
            </a:r>
            <a:r>
              <a:rPr lang="de-DE" sz="2000" u="sng" dirty="0" smtClean="0"/>
              <a:t> </a:t>
            </a:r>
            <a:r>
              <a:rPr lang="de-DE" sz="2000" b="1" u="sng" dirty="0"/>
              <a:t>pro </a:t>
            </a:r>
            <a:r>
              <a:rPr lang="de-DE" sz="2000" b="1" u="sng" dirty="0" err="1"/>
              <a:t>Meere</a:t>
            </a:r>
            <a:r>
              <a:rPr lang="de-DE" sz="2000" u="sng" dirty="0" err="1"/>
              <a:t>i</a:t>
            </a:r>
            <a:r>
              <a:rPr lang="de-DE" dirty="0"/>
              <a:t> </a:t>
            </a:r>
            <a:r>
              <a:rPr lang="de-DE" dirty="0" smtClean="0"/>
              <a:t>(</a:t>
            </a:r>
            <a:r>
              <a:rPr lang="de-DE" dirty="0" smtClean="0">
                <a:solidFill>
                  <a:srgbClr val="0000FF"/>
                </a:solidFill>
              </a:rPr>
              <a:t>20 MWh</a:t>
            </a:r>
            <a:r>
              <a:rPr lang="de-DE" dirty="0" smtClean="0"/>
              <a:t>, </a:t>
            </a:r>
            <a:r>
              <a:rPr lang="de-DE" dirty="0" smtClean="0">
                <a:solidFill>
                  <a:srgbClr val="FF0000"/>
                </a:solidFill>
              </a:rPr>
              <a:t>5 MW</a:t>
            </a:r>
            <a:r>
              <a:rPr lang="de-DE" dirty="0" smtClean="0"/>
              <a:t>) von ca. </a:t>
            </a:r>
            <a:r>
              <a:rPr lang="de-DE" dirty="0" err="1" smtClean="0"/>
              <a:t>50m</a:t>
            </a:r>
            <a:r>
              <a:rPr lang="de-DE" dirty="0" smtClean="0"/>
              <a:t>*</a:t>
            </a:r>
            <a:r>
              <a:rPr lang="de-DE" dirty="0" err="1" smtClean="0"/>
              <a:t>50m</a:t>
            </a:r>
            <a:r>
              <a:rPr lang="de-DE" dirty="0" smtClean="0"/>
              <a:t>  =</a:t>
            </a:r>
            <a:r>
              <a:rPr lang="de-DE" sz="2000" b="1" dirty="0" smtClean="0"/>
              <a:t> 0,0025 </a:t>
            </a:r>
            <a:r>
              <a:rPr lang="de-DE" sz="2000" b="1" dirty="0" err="1" smtClean="0"/>
              <a:t>km</a:t>
            </a:r>
            <a:r>
              <a:rPr lang="de-DE" sz="2000" b="1" baseline="30000" dirty="0" err="1" smtClean="0"/>
              <a:t>2</a:t>
            </a:r>
            <a:r>
              <a:rPr lang="de-DE" sz="2000" b="1" baseline="30000" dirty="0" smtClean="0"/>
              <a:t>   </a:t>
            </a:r>
            <a:r>
              <a:rPr lang="de-DE" dirty="0" smtClean="0">
                <a:solidFill>
                  <a:srgbClr val="FF0000"/>
                </a:solidFill>
              </a:rPr>
              <a:t/>
            </a:r>
            <a:br>
              <a:rPr lang="de-DE" dirty="0" smtClean="0">
                <a:solidFill>
                  <a:srgbClr val="FF0000"/>
                </a:solidFill>
              </a:rPr>
            </a:br>
            <a:r>
              <a:rPr lang="de-DE" dirty="0" smtClean="0">
                <a:solidFill>
                  <a:srgbClr val="FF0000"/>
                </a:solidFill>
              </a:rPr>
              <a:t>   c</a:t>
            </a:r>
            <a:r>
              <a:rPr lang="de-DE" dirty="0" smtClean="0">
                <a:solidFill>
                  <a:srgbClr val="0000FF"/>
                </a:solidFill>
              </a:rPr>
              <a:t>a. 400 *20 = </a:t>
            </a:r>
            <a:r>
              <a:rPr lang="de-DE" sz="2400" b="1" dirty="0" smtClean="0">
                <a:solidFill>
                  <a:srgbClr val="0000FF"/>
                </a:solidFill>
              </a:rPr>
              <a:t>8</a:t>
            </a:r>
            <a:r>
              <a:rPr lang="de-DE" sz="2000" b="1" dirty="0" smtClean="0">
                <a:solidFill>
                  <a:srgbClr val="0000FF"/>
                </a:solidFill>
              </a:rPr>
              <a:t>  </a:t>
            </a:r>
            <a:r>
              <a:rPr lang="de-DE" b="1" dirty="0" err="1" smtClean="0">
                <a:solidFill>
                  <a:srgbClr val="0000FF"/>
                </a:solidFill>
              </a:rPr>
              <a:t>GWh</a:t>
            </a:r>
            <a:r>
              <a:rPr lang="de-DE" b="1" dirty="0" smtClean="0">
                <a:solidFill>
                  <a:srgbClr val="0000FF"/>
                </a:solidFill>
              </a:rPr>
              <a:t> </a:t>
            </a:r>
            <a:r>
              <a:rPr lang="de-DE" dirty="0" smtClean="0">
                <a:solidFill>
                  <a:srgbClr val="0000FF"/>
                </a:solidFill>
              </a:rPr>
              <a:t>/</a:t>
            </a:r>
            <a:r>
              <a:rPr lang="de-DE" dirty="0" err="1" smtClean="0">
                <a:solidFill>
                  <a:srgbClr val="0000FF"/>
                </a:solidFill>
              </a:rPr>
              <a:t>km</a:t>
            </a:r>
            <a:r>
              <a:rPr lang="de-DE" baseline="30000" dirty="0" err="1" smtClean="0">
                <a:solidFill>
                  <a:srgbClr val="0000FF"/>
                </a:solidFill>
              </a:rPr>
              <a:t>2</a:t>
            </a:r>
            <a:r>
              <a:rPr lang="de-DE" sz="2000" dirty="0" smtClean="0">
                <a:solidFill>
                  <a:srgbClr val="0000FF"/>
                </a:solidFill>
              </a:rPr>
              <a:t> Speicher</a:t>
            </a:r>
            <a:r>
              <a:rPr lang="de-DE" dirty="0" smtClean="0">
                <a:solidFill>
                  <a:srgbClr val="0000FF"/>
                </a:solidFill>
              </a:rPr>
              <a:t> </a:t>
            </a:r>
            <a:r>
              <a:rPr lang="de-DE" b="1" dirty="0" smtClean="0">
                <a:solidFill>
                  <a:srgbClr val="FF0000"/>
                </a:solidFill>
              </a:rPr>
              <a:t> </a:t>
            </a:r>
            <a:r>
              <a:rPr lang="de-DE" dirty="0" smtClean="0"/>
              <a:t>mit</a:t>
            </a:r>
            <a:r>
              <a:rPr lang="de-DE" dirty="0" smtClean="0">
                <a:solidFill>
                  <a:srgbClr val="FF0000"/>
                </a:solidFill>
              </a:rPr>
              <a:t>    400 *  5 MW = </a:t>
            </a:r>
            <a:r>
              <a:rPr lang="de-DE" b="1" dirty="0" smtClean="0">
                <a:solidFill>
                  <a:srgbClr val="FF0000"/>
                </a:solidFill>
              </a:rPr>
              <a:t> </a:t>
            </a:r>
            <a:r>
              <a:rPr lang="de-DE" sz="2400" b="1" dirty="0" smtClean="0">
                <a:solidFill>
                  <a:srgbClr val="FF0000"/>
                </a:solidFill>
              </a:rPr>
              <a:t>2</a:t>
            </a:r>
            <a:r>
              <a:rPr lang="de-DE" sz="2000" b="1" dirty="0" smtClean="0">
                <a:solidFill>
                  <a:srgbClr val="FF0000"/>
                </a:solidFill>
              </a:rPr>
              <a:t>  </a:t>
            </a:r>
            <a:r>
              <a:rPr lang="de-DE" sz="2000" b="1" dirty="0" err="1" smtClean="0">
                <a:solidFill>
                  <a:srgbClr val="FF0000"/>
                </a:solidFill>
              </a:rPr>
              <a:t>GW</a:t>
            </a:r>
            <a:r>
              <a:rPr lang="de-DE" sz="2000" b="1" dirty="0" smtClean="0">
                <a:solidFill>
                  <a:srgbClr val="FF0000"/>
                </a:solidFill>
              </a:rPr>
              <a:t> </a:t>
            </a:r>
            <a:r>
              <a:rPr lang="de-DE" sz="2000" dirty="0" smtClean="0">
                <a:solidFill>
                  <a:srgbClr val="FF0000"/>
                </a:solidFill>
              </a:rPr>
              <a:t>/</a:t>
            </a:r>
            <a:r>
              <a:rPr lang="de-DE" sz="2000" dirty="0" err="1" smtClean="0">
                <a:solidFill>
                  <a:srgbClr val="FF0000"/>
                </a:solidFill>
              </a:rPr>
              <a:t>km</a:t>
            </a:r>
            <a:r>
              <a:rPr lang="de-DE" baseline="30000" dirty="0" err="1" smtClean="0">
                <a:solidFill>
                  <a:srgbClr val="FF0000"/>
                </a:solidFill>
              </a:rPr>
              <a:t>2</a:t>
            </a:r>
            <a:r>
              <a:rPr lang="de-DE" b="1" dirty="0" smtClean="0">
                <a:solidFill>
                  <a:srgbClr val="FF0000"/>
                </a:solidFill>
              </a:rPr>
              <a:t> </a:t>
            </a:r>
            <a:r>
              <a:rPr lang="de-DE" dirty="0" smtClean="0">
                <a:solidFill>
                  <a:srgbClr val="FF0000"/>
                </a:solidFill>
              </a:rPr>
              <a:t> Leistung</a:t>
            </a:r>
            <a:r>
              <a:rPr lang="de-DE" dirty="0" smtClean="0"/>
              <a:t> 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485136" y="6489340"/>
            <a:ext cx="7999172" cy="368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dirty="0"/>
          </a:p>
        </p:txBody>
      </p:sp>
      <p:sp>
        <p:nvSpPr>
          <p:cNvPr id="10" name="Textfeld 9"/>
          <p:cNvSpPr txBox="1"/>
          <p:nvPr/>
        </p:nvSpPr>
        <p:spPr>
          <a:xfrm>
            <a:off x="287524" y="4941168"/>
            <a:ext cx="8479352" cy="1200329"/>
          </a:xfrm>
          <a:prstGeom prst="rect">
            <a:avLst/>
          </a:prstGeom>
          <a:noFill/>
          <a:ln w="76200">
            <a:solidFill>
              <a:srgbClr val="009900"/>
            </a:solidFill>
          </a:ln>
        </p:spPr>
        <p:txBody>
          <a:bodyPr wrap="square" rtlCol="0">
            <a:spAutoFit/>
          </a:bodyPr>
          <a:lstStyle/>
          <a:p>
            <a:r>
              <a:rPr lang="de-DE" b="1" u="sng" dirty="0" smtClean="0"/>
              <a:t>Vision: </a:t>
            </a:r>
            <a:r>
              <a:rPr lang="de-DE" dirty="0" smtClean="0"/>
              <a:t> </a:t>
            </a:r>
          </a:p>
          <a:p>
            <a:r>
              <a:rPr lang="de-DE" b="1" dirty="0" smtClean="0"/>
              <a:t>Die Norwegischen </a:t>
            </a:r>
            <a:r>
              <a:rPr lang="de-DE" b="1" dirty="0"/>
              <a:t>Rinne</a:t>
            </a:r>
            <a:r>
              <a:rPr lang="de-DE" dirty="0" smtClean="0"/>
              <a:t>  umfasst </a:t>
            </a:r>
            <a:r>
              <a:rPr lang="de-DE" dirty="0"/>
              <a:t> </a:t>
            </a:r>
            <a:r>
              <a:rPr lang="de-DE" dirty="0" smtClean="0"/>
              <a:t>ca.  x= 1000 </a:t>
            </a:r>
            <a:r>
              <a:rPr lang="de-DE" b="1" dirty="0" err="1" smtClean="0"/>
              <a:t>km</a:t>
            </a:r>
            <a:r>
              <a:rPr lang="de-DE" b="1" baseline="30000" dirty="0" err="1" smtClean="0"/>
              <a:t>2</a:t>
            </a:r>
            <a:r>
              <a:rPr lang="de-DE" dirty="0" smtClean="0"/>
              <a:t>  mit der Tiefe um 700 m (</a:t>
            </a:r>
            <a:r>
              <a:rPr lang="de-DE" dirty="0" err="1" smtClean="0"/>
              <a:t>Skagerak</a:t>
            </a:r>
            <a:r>
              <a:rPr lang="de-DE" dirty="0" smtClean="0"/>
              <a:t>)</a:t>
            </a:r>
          </a:p>
          <a:p>
            <a:r>
              <a:rPr lang="de-DE" dirty="0" smtClean="0"/>
              <a:t>Von dem Potential  von  x *8  =   8 TWh  bei   2 TW  über </a:t>
            </a:r>
            <a:r>
              <a:rPr lang="de-DE" dirty="0" err="1" smtClean="0"/>
              <a:t>4h</a:t>
            </a:r>
            <a:endParaRPr lang="de-DE" dirty="0" smtClean="0"/>
          </a:p>
          <a:p>
            <a:r>
              <a:rPr lang="de-DE" dirty="0" smtClean="0"/>
              <a:t>könnte man auf einer Teilfläche von    250  </a:t>
            </a:r>
            <a:r>
              <a:rPr lang="de-DE" dirty="0" err="1" smtClean="0"/>
              <a:t>km</a:t>
            </a:r>
            <a:r>
              <a:rPr lang="de-DE" baseline="30000" dirty="0" err="1" smtClean="0"/>
              <a:t>2</a:t>
            </a:r>
            <a:r>
              <a:rPr lang="de-DE" baseline="30000" dirty="0" smtClean="0"/>
              <a:t> </a:t>
            </a:r>
            <a:r>
              <a:rPr lang="de-DE" dirty="0" smtClean="0"/>
              <a:t> den Tagesbedarf von DEU </a:t>
            </a:r>
            <a:r>
              <a:rPr lang="de-DE" dirty="0" err="1" smtClean="0"/>
              <a:t>vrohalten</a:t>
            </a:r>
            <a:r>
              <a:rPr lang="de-DE" dirty="0" smtClean="0"/>
              <a:t>.</a:t>
            </a:r>
            <a:endParaRPr lang="de-DE" dirty="0"/>
          </a:p>
        </p:txBody>
      </p:sp>
      <p:sp>
        <p:nvSpPr>
          <p:cNvPr id="11" name="Textfeld 10"/>
          <p:cNvSpPr txBox="1"/>
          <p:nvPr/>
        </p:nvSpPr>
        <p:spPr>
          <a:xfrm>
            <a:off x="287524" y="1808820"/>
            <a:ext cx="8389750" cy="181588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000" dirty="0" smtClean="0">
                <a:solidFill>
                  <a:schemeClr val="tx1"/>
                </a:solidFill>
              </a:rPr>
              <a:t>Ebenso wie man bei herkömmlichen </a:t>
            </a:r>
            <a:r>
              <a:rPr lang="de-DE" sz="2000" dirty="0" err="1" smtClean="0">
                <a:solidFill>
                  <a:schemeClr val="tx1"/>
                </a:solidFill>
              </a:rPr>
              <a:t>PSKW</a:t>
            </a:r>
            <a:r>
              <a:rPr lang="de-DE" sz="2000" dirty="0" smtClean="0">
                <a:solidFill>
                  <a:schemeClr val="tx1"/>
                </a:solidFill>
              </a:rPr>
              <a:t> eine </a:t>
            </a:r>
            <a:r>
              <a:rPr lang="de-DE" sz="2400" b="1" dirty="0" smtClean="0">
                <a:solidFill>
                  <a:schemeClr val="tx1"/>
                </a:solidFill>
              </a:rPr>
              <a:t>randständige</a:t>
            </a:r>
            <a:r>
              <a:rPr lang="de-DE" sz="2000" b="1" dirty="0" smtClean="0">
                <a:solidFill>
                  <a:schemeClr val="tx1"/>
                </a:solidFill>
              </a:rPr>
              <a:t> Aufstellung</a:t>
            </a:r>
            <a:br>
              <a:rPr lang="de-DE" sz="2000" b="1" dirty="0" smtClean="0">
                <a:solidFill>
                  <a:schemeClr val="tx1"/>
                </a:solidFill>
              </a:rPr>
            </a:br>
            <a:r>
              <a:rPr lang="de-DE" sz="2000" b="1" dirty="0" smtClean="0">
                <a:solidFill>
                  <a:schemeClr val="tx1"/>
                </a:solidFill>
              </a:rPr>
              <a:t>                               </a:t>
            </a:r>
            <a:r>
              <a:rPr lang="de-DE" sz="2000" dirty="0" smtClean="0">
                <a:solidFill>
                  <a:schemeClr val="tx1"/>
                </a:solidFill>
              </a:rPr>
              <a:t>            (z.B. in den Alpen oder gar „in Norwegen“ )  für die</a:t>
            </a:r>
            <a:br>
              <a:rPr lang="de-DE" sz="2000" dirty="0" smtClean="0">
                <a:solidFill>
                  <a:schemeClr val="tx1"/>
                </a:solidFill>
              </a:rPr>
            </a:br>
            <a:r>
              <a:rPr lang="de-DE" sz="2000" dirty="0" smtClean="0">
                <a:solidFill>
                  <a:schemeClr val="tx1"/>
                </a:solidFill>
              </a:rPr>
              <a:t>       allgemeine Stromversorgung „Natur gegeben“ praktiziert oder erwägt,</a:t>
            </a:r>
            <a:br>
              <a:rPr lang="de-DE" sz="2000" dirty="0" smtClean="0">
                <a:solidFill>
                  <a:schemeClr val="tx1"/>
                </a:solidFill>
              </a:rPr>
            </a:br>
            <a:r>
              <a:rPr lang="de-DE" sz="2000" dirty="0" smtClean="0">
                <a:solidFill>
                  <a:schemeClr val="tx1"/>
                </a:solidFill>
              </a:rPr>
              <a:t>könnte man auch  </a:t>
            </a:r>
            <a:r>
              <a:rPr lang="de-DE" sz="2400" b="1" dirty="0" smtClean="0">
                <a:solidFill>
                  <a:srgbClr val="C00000"/>
                </a:solidFill>
              </a:rPr>
              <a:t>Meeresstandorte</a:t>
            </a:r>
            <a:r>
              <a:rPr lang="de-DE" sz="2000" dirty="0" smtClean="0">
                <a:solidFill>
                  <a:srgbClr val="C00000"/>
                </a:solidFill>
              </a:rPr>
              <a:t> </a:t>
            </a:r>
            <a:r>
              <a:rPr lang="de-DE" sz="2000" dirty="0" smtClean="0">
                <a:solidFill>
                  <a:schemeClr val="tx1"/>
                </a:solidFill>
              </a:rPr>
              <a:t>für die</a:t>
            </a:r>
            <a:br>
              <a:rPr lang="de-DE" sz="2000" dirty="0" smtClean="0">
                <a:solidFill>
                  <a:schemeClr val="tx1"/>
                </a:solidFill>
              </a:rPr>
            </a:br>
            <a:r>
              <a:rPr lang="de-DE" sz="2000" dirty="0" smtClean="0">
                <a:solidFill>
                  <a:schemeClr val="tx1"/>
                </a:solidFill>
              </a:rPr>
              <a:t>                          </a:t>
            </a:r>
            <a:r>
              <a:rPr lang="de-DE" sz="2000" dirty="0" err="1" smtClean="0">
                <a:solidFill>
                  <a:schemeClr val="tx1"/>
                </a:solidFill>
              </a:rPr>
              <a:t>PSKW</a:t>
            </a:r>
            <a:r>
              <a:rPr lang="de-DE" sz="2000" dirty="0" smtClean="0">
                <a:solidFill>
                  <a:schemeClr val="tx1"/>
                </a:solidFill>
              </a:rPr>
              <a:t> der </a:t>
            </a:r>
            <a:r>
              <a:rPr lang="de-DE" sz="2400" b="1" u="sng" dirty="0" smtClean="0">
                <a:solidFill>
                  <a:srgbClr val="C00000"/>
                </a:solidFill>
              </a:rPr>
              <a:t>allgemeinen Stromversorgung</a:t>
            </a:r>
            <a:r>
              <a:rPr lang="de-DE" sz="2000" dirty="0" smtClean="0">
                <a:solidFill>
                  <a:srgbClr val="C00000"/>
                </a:solidFill>
              </a:rPr>
              <a:t> </a:t>
            </a:r>
            <a:r>
              <a:rPr lang="de-DE" sz="2000" dirty="0" smtClean="0">
                <a:solidFill>
                  <a:schemeClr val="tx1"/>
                </a:solidFill>
              </a:rPr>
              <a:t> heranziehen.</a:t>
            </a:r>
          </a:p>
        </p:txBody>
      </p:sp>
    </p:spTree>
    <p:extLst>
      <p:ext uri="{BB962C8B-B14F-4D97-AF65-F5344CB8AC3E}">
        <p14:creationId xmlns:p14="http://schemas.microsoft.com/office/powerpoint/2010/main" val="2736902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Grafik 3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74643" y="4944154"/>
            <a:ext cx="2973521" cy="1905226"/>
          </a:xfrm>
          <a:prstGeom prst="rect">
            <a:avLst/>
          </a:prstGeom>
        </p:spPr>
      </p:pic>
      <p:pic>
        <p:nvPicPr>
          <p:cNvPr id="33" name="Grafik 3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098979" y="4944154"/>
            <a:ext cx="2973521" cy="1905226"/>
          </a:xfrm>
          <a:prstGeom prst="rect">
            <a:avLst/>
          </a:prstGeom>
        </p:spPr>
      </p:pic>
      <p:pic>
        <p:nvPicPr>
          <p:cNvPr id="30" name="Grafik 29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074643" y="3359978"/>
            <a:ext cx="2973521" cy="1905226"/>
          </a:xfrm>
          <a:prstGeom prst="rect">
            <a:avLst/>
          </a:prstGeom>
        </p:spPr>
      </p:pic>
      <p:pic>
        <p:nvPicPr>
          <p:cNvPr id="31" name="Grafik 30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098979" y="3395982"/>
            <a:ext cx="2973521" cy="1905226"/>
          </a:xfrm>
          <a:prstGeom prst="rect">
            <a:avLst/>
          </a:prstGeom>
        </p:spPr>
      </p:pic>
      <p:pic>
        <p:nvPicPr>
          <p:cNvPr id="29" name="Grafik 28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100120" y="1703794"/>
            <a:ext cx="2973521" cy="1905226"/>
          </a:xfrm>
          <a:prstGeom prst="rect">
            <a:avLst/>
          </a:prstGeom>
        </p:spPr>
      </p:pic>
      <p:pic>
        <p:nvPicPr>
          <p:cNvPr id="25" name="Grafik 24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095836" y="1828315"/>
            <a:ext cx="2973521" cy="1905226"/>
          </a:xfrm>
          <a:prstGeom prst="rect">
            <a:avLst/>
          </a:prstGeom>
        </p:spPr>
      </p:pic>
      <p:pic>
        <p:nvPicPr>
          <p:cNvPr id="28" name="Grafik 27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71499" y="4944154"/>
            <a:ext cx="2973521" cy="1905226"/>
          </a:xfrm>
          <a:prstGeom prst="rect">
            <a:avLst/>
          </a:prstGeom>
        </p:spPr>
      </p:pic>
      <p:pic>
        <p:nvPicPr>
          <p:cNvPr id="27" name="Grafik 26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71500" y="3359978"/>
            <a:ext cx="2973521" cy="1905226"/>
          </a:xfrm>
          <a:prstGeom prst="rect">
            <a:avLst/>
          </a:prstGeom>
        </p:spPr>
      </p:pic>
      <p:pic>
        <p:nvPicPr>
          <p:cNvPr id="24" name="Grafik 23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109789" y="1703794"/>
            <a:ext cx="2973521" cy="1905226"/>
          </a:xfrm>
          <a:prstGeom prst="rect">
            <a:avLst/>
          </a:prstGeom>
        </p:spPr>
      </p:pic>
      <p:pic>
        <p:nvPicPr>
          <p:cNvPr id="21" name="Grafik 20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72018" y="8620"/>
            <a:ext cx="2973521" cy="1905226"/>
          </a:xfrm>
          <a:prstGeom prst="rect">
            <a:avLst/>
          </a:prstGeom>
        </p:spPr>
      </p:pic>
      <p:pic>
        <p:nvPicPr>
          <p:cNvPr id="22" name="Grafik 21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3059832" y="8620"/>
            <a:ext cx="2973521" cy="1905226"/>
          </a:xfrm>
          <a:prstGeom prst="rect">
            <a:avLst/>
          </a:prstGeom>
        </p:spPr>
      </p:pic>
      <p:pic>
        <p:nvPicPr>
          <p:cNvPr id="23" name="Grafik 22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6098979" y="8620"/>
            <a:ext cx="2973521" cy="1905226"/>
          </a:xfrm>
          <a:prstGeom prst="rect">
            <a:avLst/>
          </a:prstGeom>
        </p:spPr>
      </p:pic>
      <p:cxnSp>
        <p:nvCxnSpPr>
          <p:cNvPr id="17" name="Gerade Verbindung 16"/>
          <p:cNvCxnSpPr/>
          <p:nvPr/>
        </p:nvCxnSpPr>
        <p:spPr>
          <a:xfrm flipV="1">
            <a:off x="288504" y="1088740"/>
            <a:ext cx="8820000" cy="0"/>
          </a:xfrm>
          <a:prstGeom prst="line">
            <a:avLst/>
          </a:prstGeom>
          <a:ln w="19050">
            <a:solidFill>
              <a:srgbClr val="3333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Gerade Verbindung 15"/>
          <p:cNvCxnSpPr/>
          <p:nvPr/>
        </p:nvCxnSpPr>
        <p:spPr>
          <a:xfrm flipV="1">
            <a:off x="288504" y="2780928"/>
            <a:ext cx="8820000" cy="0"/>
          </a:xfrm>
          <a:prstGeom prst="line">
            <a:avLst/>
          </a:prstGeom>
          <a:ln w="19050">
            <a:solidFill>
              <a:srgbClr val="3333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Gerade Verbindung 17"/>
          <p:cNvCxnSpPr/>
          <p:nvPr/>
        </p:nvCxnSpPr>
        <p:spPr>
          <a:xfrm flipV="1">
            <a:off x="288504" y="4437112"/>
            <a:ext cx="8820000" cy="0"/>
          </a:xfrm>
          <a:prstGeom prst="line">
            <a:avLst/>
          </a:prstGeom>
          <a:ln w="19050">
            <a:solidFill>
              <a:srgbClr val="3333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Gerade Verbindung 19"/>
          <p:cNvCxnSpPr/>
          <p:nvPr/>
        </p:nvCxnSpPr>
        <p:spPr>
          <a:xfrm flipV="1">
            <a:off x="288504" y="6021288"/>
            <a:ext cx="8820000" cy="0"/>
          </a:xfrm>
          <a:prstGeom prst="line">
            <a:avLst/>
          </a:prstGeom>
          <a:ln w="19050">
            <a:solidFill>
              <a:srgbClr val="3333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feld 5"/>
          <p:cNvSpPr txBox="1"/>
          <p:nvPr/>
        </p:nvSpPr>
        <p:spPr>
          <a:xfrm>
            <a:off x="899592" y="152636"/>
            <a:ext cx="7776864" cy="405683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 lIns="0" tIns="18000" rIns="0" bIns="18000" rtlCol="0">
            <a:spAutoFit/>
          </a:bodyPr>
          <a:lstStyle/>
          <a:p>
            <a:r>
              <a:rPr lang="de-DE" sz="2400" b="1" dirty="0" smtClean="0">
                <a:solidFill>
                  <a:srgbClr val="FF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</a:t>
            </a:r>
            <a:r>
              <a:rPr lang="de-DE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de-DE" sz="2400" b="1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Wind </a:t>
            </a:r>
            <a:r>
              <a:rPr lang="de-DE" sz="2400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Stromleistung, </a:t>
            </a:r>
            <a:r>
              <a:rPr lang="de-DE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DEU 2013 AD; </a:t>
            </a:r>
            <a:r>
              <a:rPr lang="de-DE" sz="2400" b="1" dirty="0" smtClean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de-DE" sz="2400" b="1" baseline="-25000" dirty="0" smtClean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de-DE" sz="2400" b="1" dirty="0" smtClean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9 GW</a:t>
            </a:r>
            <a:endParaRPr lang="de-DE" sz="2400" dirty="0">
              <a:solidFill>
                <a:srgbClr val="3333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3563888" y="6690229"/>
            <a:ext cx="4608512" cy="159151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de-DE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EEX</a:t>
            </a:r>
            <a:r>
              <a:rPr lang="de-DE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 –Strombörse ;   Datenaufbereitung: Göran  </a:t>
            </a:r>
            <a:r>
              <a:rPr lang="de-DE" sz="1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Borgolte</a:t>
            </a:r>
            <a:r>
              <a:rPr lang="de-DE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1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RWTH</a:t>
            </a:r>
            <a:r>
              <a:rPr lang="de-DE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 Aachen (2014)</a:t>
            </a:r>
            <a:endParaRPr lang="de-DE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Gruppieren 1"/>
          <p:cNvGrpSpPr/>
          <p:nvPr/>
        </p:nvGrpSpPr>
        <p:grpSpPr>
          <a:xfrm>
            <a:off x="288504" y="1340768"/>
            <a:ext cx="8820000" cy="4932548"/>
            <a:chOff x="323528" y="1241140"/>
            <a:chExt cx="8820000" cy="4932548"/>
          </a:xfrm>
        </p:grpSpPr>
        <p:cxnSp>
          <p:nvCxnSpPr>
            <p:cNvPr id="34" name="Gerade Verbindung 33"/>
            <p:cNvCxnSpPr/>
            <p:nvPr/>
          </p:nvCxnSpPr>
          <p:spPr>
            <a:xfrm flipV="1">
              <a:off x="323528" y="1241140"/>
              <a:ext cx="8820000" cy="0"/>
            </a:xfrm>
            <a:prstGeom prst="line">
              <a:avLst/>
            </a:prstGeom>
            <a:ln w="19050">
              <a:solidFill>
                <a:schemeClr val="tx1"/>
              </a:solidFill>
              <a:prstDash val="dash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35" name="Gerade Verbindung 34"/>
            <p:cNvCxnSpPr/>
            <p:nvPr/>
          </p:nvCxnSpPr>
          <p:spPr>
            <a:xfrm flipV="1">
              <a:off x="323528" y="2933328"/>
              <a:ext cx="8820000" cy="0"/>
            </a:xfrm>
            <a:prstGeom prst="line">
              <a:avLst/>
            </a:prstGeom>
            <a:ln w="19050">
              <a:solidFill>
                <a:schemeClr val="tx1"/>
              </a:solidFill>
              <a:prstDash val="dash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36" name="Gerade Verbindung 35"/>
            <p:cNvCxnSpPr/>
            <p:nvPr/>
          </p:nvCxnSpPr>
          <p:spPr>
            <a:xfrm flipV="1">
              <a:off x="323528" y="4589512"/>
              <a:ext cx="8820000" cy="0"/>
            </a:xfrm>
            <a:prstGeom prst="line">
              <a:avLst/>
            </a:prstGeom>
            <a:ln w="19050">
              <a:solidFill>
                <a:schemeClr val="tx1"/>
              </a:solidFill>
              <a:prstDash val="dash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37" name="Gerade Verbindung 36"/>
            <p:cNvCxnSpPr/>
            <p:nvPr/>
          </p:nvCxnSpPr>
          <p:spPr>
            <a:xfrm flipV="1">
              <a:off x="323528" y="6173688"/>
              <a:ext cx="8820000" cy="0"/>
            </a:xfrm>
            <a:prstGeom prst="line">
              <a:avLst/>
            </a:prstGeom>
            <a:ln w="19050">
              <a:solidFill>
                <a:schemeClr val="tx1"/>
              </a:solidFill>
              <a:prstDash val="dash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</p:grpSp>
      <p:sp>
        <p:nvSpPr>
          <p:cNvPr id="3" name="Textfeld 2"/>
          <p:cNvSpPr txBox="1"/>
          <p:nvPr/>
        </p:nvSpPr>
        <p:spPr>
          <a:xfrm>
            <a:off x="3095836" y="5431286"/>
            <a:ext cx="2664296" cy="523220"/>
          </a:xfrm>
          <a:prstGeom prst="rect">
            <a:avLst/>
          </a:prstGeom>
          <a:solidFill>
            <a:srgbClr val="FFFF00"/>
          </a:solidFill>
          <a:ln>
            <a:solidFill>
              <a:srgbClr val="3333FF"/>
            </a:solidFill>
          </a:ln>
        </p:spPr>
        <p:txBody>
          <a:bodyPr wrap="square" lIns="0" tIns="0" rIns="0" bIns="0" rtlCol="0">
            <a:spAutoFit/>
          </a:bodyPr>
          <a:lstStyle/>
          <a:p>
            <a:r>
              <a:rPr lang="de-DE" b="1" baseline="30000" dirty="0" smtClean="0">
                <a:solidFill>
                  <a:srgbClr val="3333FF"/>
                </a:solidFill>
              </a:rPr>
              <a:t> </a:t>
            </a:r>
            <a:r>
              <a:rPr lang="de-DE" sz="1600" b="1" baseline="30000" dirty="0" smtClean="0">
                <a:solidFill>
                  <a:srgbClr val="3333FF"/>
                </a:solidFill>
              </a:rPr>
              <a:t>___  </a:t>
            </a:r>
            <a:r>
              <a:rPr lang="de-DE" sz="1600" b="1" dirty="0" smtClean="0">
                <a:solidFill>
                  <a:srgbClr val="3333FF"/>
                </a:solidFill>
              </a:rPr>
              <a:t>{ ÜsF =1.0} </a:t>
            </a:r>
            <a:r>
              <a:rPr lang="de-DE" sz="1400" b="1" dirty="0" smtClean="0">
                <a:solidFill>
                  <a:srgbClr val="3333FF"/>
                </a:solidFill>
              </a:rPr>
              <a:t>=„Bruttodeckung“</a:t>
            </a:r>
            <a:endParaRPr lang="de-DE" sz="1400" b="1" dirty="0">
              <a:solidFill>
                <a:srgbClr val="3333FF"/>
              </a:solidFill>
            </a:endParaRPr>
          </a:p>
          <a:p>
            <a:r>
              <a:rPr lang="de-DE" dirty="0" smtClean="0"/>
              <a:t> </a:t>
            </a:r>
            <a:r>
              <a:rPr lang="de-DE" sz="1600" b="1" dirty="0" smtClean="0"/>
              <a:t>---</a:t>
            </a:r>
            <a:r>
              <a:rPr lang="de-DE" sz="1600" dirty="0" smtClean="0"/>
              <a:t>  </a:t>
            </a:r>
            <a:r>
              <a:rPr lang="de-DE" sz="1600" b="1" dirty="0" smtClean="0"/>
              <a:t>{ ÜsF =1.5}</a:t>
            </a:r>
            <a:r>
              <a:rPr lang="de-DE" b="1" dirty="0" smtClean="0"/>
              <a:t> </a:t>
            </a:r>
            <a:r>
              <a:rPr lang="de-DE" sz="1400" b="1" dirty="0" smtClean="0"/>
              <a:t> mit</a:t>
            </a:r>
            <a:r>
              <a:rPr lang="de-DE" b="1" dirty="0"/>
              <a:t> </a:t>
            </a:r>
            <a:r>
              <a:rPr lang="de-DE" sz="1400" b="1" dirty="0" smtClean="0"/>
              <a:t>Überschuss!</a:t>
            </a:r>
            <a:endParaRPr lang="de-DE" b="1" dirty="0"/>
          </a:p>
        </p:txBody>
      </p:sp>
      <p:sp>
        <p:nvSpPr>
          <p:cNvPr id="4" name="Textfeld 3"/>
          <p:cNvSpPr txBox="1"/>
          <p:nvPr/>
        </p:nvSpPr>
        <p:spPr>
          <a:xfrm>
            <a:off x="3474368" y="6669360"/>
            <a:ext cx="1241648" cy="184666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de-DE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Datenquelle: </a:t>
            </a:r>
            <a:r>
              <a:rPr lang="de-DE" sz="11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ÜNB</a:t>
            </a:r>
            <a:r>
              <a:rPr lang="de-DE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de-DE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endParaRPr lang="de-DE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1131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3022398" y="224644"/>
            <a:ext cx="30992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u="sng" dirty="0" smtClean="0"/>
              <a:t>Zusammenfassung</a:t>
            </a:r>
            <a:endParaRPr lang="de-DE" sz="2800" b="1" u="sng" dirty="0"/>
          </a:p>
        </p:txBody>
      </p:sp>
      <p:sp>
        <p:nvSpPr>
          <p:cNvPr id="3" name="Textfeld 2"/>
          <p:cNvSpPr txBox="1"/>
          <p:nvPr/>
        </p:nvSpPr>
        <p:spPr>
          <a:xfrm>
            <a:off x="251520" y="872716"/>
            <a:ext cx="8640960" cy="830997"/>
          </a:xfrm>
          <a:prstGeom prst="rect">
            <a:avLst/>
          </a:prstGeom>
          <a:solidFill>
            <a:srgbClr val="FFE07D"/>
          </a:solidFill>
        </p:spPr>
        <p:txBody>
          <a:bodyPr wrap="square" rtlCol="0">
            <a:spAutoFit/>
          </a:bodyPr>
          <a:lstStyle/>
          <a:p>
            <a:r>
              <a:rPr lang="de-DE" sz="2400" dirty="0" smtClean="0"/>
              <a:t>1</a:t>
            </a:r>
            <a:r>
              <a:rPr lang="de-DE" sz="2000" dirty="0" smtClean="0"/>
              <a:t>. Es gibt einen großen und ziemlich </a:t>
            </a:r>
            <a:r>
              <a:rPr lang="de-DE" sz="2000" b="1" dirty="0" smtClean="0">
                <a:solidFill>
                  <a:srgbClr val="008000"/>
                </a:solidFill>
              </a:rPr>
              <a:t>zuverlässigen </a:t>
            </a:r>
            <a:r>
              <a:rPr lang="de-DE" dirty="0" smtClean="0"/>
              <a:t> </a:t>
            </a:r>
            <a:r>
              <a:rPr lang="de-DE" sz="2000" b="1" dirty="0" smtClean="0">
                <a:solidFill>
                  <a:srgbClr val="008000"/>
                </a:solidFill>
              </a:rPr>
              <a:t>Kurzzeit- Speicherbedarf</a:t>
            </a:r>
            <a:r>
              <a:rPr lang="de-DE" dirty="0" smtClean="0"/>
              <a:t>, </a:t>
            </a:r>
          </a:p>
          <a:p>
            <a:r>
              <a:rPr lang="de-DE" sz="2000" dirty="0" smtClean="0"/>
              <a:t>                   der am besten </a:t>
            </a:r>
            <a:r>
              <a:rPr lang="de-DE" sz="2000" dirty="0"/>
              <a:t>abgedeckt wird </a:t>
            </a:r>
            <a:r>
              <a:rPr lang="de-DE" sz="2000" dirty="0" smtClean="0"/>
              <a:t> durch   </a:t>
            </a:r>
            <a:r>
              <a:rPr lang="de-DE" sz="2400" b="1" dirty="0" smtClean="0">
                <a:solidFill>
                  <a:srgbClr val="3333FF"/>
                </a:solidFill>
              </a:rPr>
              <a:t>PSKW-artige Speicher.</a:t>
            </a:r>
            <a:endParaRPr lang="de-DE" sz="2000" b="1" dirty="0" smtClean="0">
              <a:solidFill>
                <a:srgbClr val="3333FF"/>
              </a:solidFill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251519" y="1844824"/>
            <a:ext cx="8487943" cy="2600712"/>
          </a:xfrm>
          <a:prstGeom prst="rect">
            <a:avLst/>
          </a:prstGeom>
          <a:noFill/>
          <a:ln w="57150" cmpd="thinThick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r>
              <a:rPr lang="de-DE" sz="1100" b="1" u="sng" dirty="0" smtClean="0"/>
              <a:t>  </a:t>
            </a:r>
            <a:endParaRPr lang="de-DE" dirty="0" smtClean="0"/>
          </a:p>
          <a:p>
            <a:r>
              <a:rPr lang="de-DE" b="1" dirty="0" smtClean="0"/>
              <a:t> </a:t>
            </a:r>
            <a:r>
              <a:rPr lang="de-DE" sz="2400" b="1" dirty="0" smtClean="0"/>
              <a:t>2</a:t>
            </a:r>
            <a:r>
              <a:rPr lang="de-DE" b="1" dirty="0" smtClean="0"/>
              <a:t>. </a:t>
            </a:r>
            <a:r>
              <a:rPr lang="de-DE" sz="2000" dirty="0" smtClean="0"/>
              <a:t>Man muss daher zu </a:t>
            </a:r>
            <a:r>
              <a:rPr lang="de-DE" sz="2400" b="1" dirty="0" smtClean="0"/>
              <a:t>vernünftigen</a:t>
            </a:r>
            <a:r>
              <a:rPr lang="de-DE" sz="2000" dirty="0" smtClean="0"/>
              <a:t> </a:t>
            </a:r>
            <a:r>
              <a:rPr lang="de-DE" sz="2400" b="1" dirty="0" smtClean="0"/>
              <a:t>Kosten Tagesspeicher </a:t>
            </a:r>
            <a:r>
              <a:rPr lang="de-DE" sz="2000" dirty="0" smtClean="0"/>
              <a:t>bauen</a:t>
            </a:r>
            <a:r>
              <a:rPr lang="de-DE" sz="2000" b="1" dirty="0" smtClean="0"/>
              <a:t>,</a:t>
            </a:r>
            <a:r>
              <a:rPr lang="de-DE" b="1" dirty="0" smtClean="0"/>
              <a:t> </a:t>
            </a:r>
          </a:p>
          <a:p>
            <a:r>
              <a:rPr lang="de-DE" b="1" dirty="0" smtClean="0"/>
              <a:t>       -  mit einem  möglichst </a:t>
            </a:r>
            <a:r>
              <a:rPr lang="de-DE" b="1" dirty="0" smtClean="0">
                <a:solidFill>
                  <a:srgbClr val="FF0000"/>
                </a:solidFill>
              </a:rPr>
              <a:t>hohen </a:t>
            </a:r>
            <a:r>
              <a:rPr lang="de-DE" b="1" u="sng" dirty="0" smtClean="0">
                <a:solidFill>
                  <a:srgbClr val="FF0000"/>
                </a:solidFill>
              </a:rPr>
              <a:t>Wirkungsgrad</a:t>
            </a:r>
            <a:r>
              <a:rPr lang="de-DE" b="1" dirty="0" smtClean="0">
                <a:solidFill>
                  <a:srgbClr val="FF0000"/>
                </a:solidFill>
              </a:rPr>
              <a:t> </a:t>
            </a:r>
            <a:r>
              <a:rPr lang="de-DE" sz="2000" b="1" dirty="0" smtClean="0">
                <a:solidFill>
                  <a:srgbClr val="FF0000"/>
                </a:solidFill>
              </a:rPr>
              <a:t>( 80%)</a:t>
            </a:r>
            <a:r>
              <a:rPr lang="de-DE" b="1" dirty="0" smtClean="0"/>
              <a:t/>
            </a:r>
            <a:br>
              <a:rPr lang="de-DE" b="1" dirty="0" smtClean="0"/>
            </a:br>
            <a:r>
              <a:rPr lang="de-DE" b="1" dirty="0" smtClean="0"/>
              <a:t>       -  mit einer </a:t>
            </a:r>
            <a:r>
              <a:rPr lang="de-DE" b="1" u="sng" dirty="0" smtClean="0"/>
              <a:t>Speicherkapazität</a:t>
            </a:r>
            <a:r>
              <a:rPr lang="de-DE" b="1" dirty="0" smtClean="0"/>
              <a:t> von ca. </a:t>
            </a:r>
            <a:r>
              <a:rPr lang="de-DE" sz="2400" b="1" dirty="0" smtClean="0"/>
              <a:t>0,25 </a:t>
            </a:r>
            <a:r>
              <a:rPr lang="de-DE" b="1" dirty="0" smtClean="0"/>
              <a:t>Tagesverbrauch </a:t>
            </a:r>
            <a:r>
              <a:rPr lang="de-DE" dirty="0" smtClean="0"/>
              <a:t>(= 6 </a:t>
            </a:r>
            <a:r>
              <a:rPr lang="de-DE" dirty="0" err="1" smtClean="0"/>
              <a:t>VollastStunden</a:t>
            </a:r>
            <a:r>
              <a:rPr lang="de-DE" dirty="0" smtClean="0"/>
              <a:t>)</a:t>
            </a:r>
            <a:endParaRPr lang="de-DE" sz="2400" dirty="0" smtClean="0">
              <a:solidFill>
                <a:srgbClr val="C00000"/>
              </a:solidFill>
            </a:endParaRPr>
          </a:p>
          <a:p>
            <a:r>
              <a:rPr lang="de-DE" sz="2400" b="1" dirty="0">
                <a:solidFill>
                  <a:srgbClr val="C00000"/>
                </a:solidFill>
              </a:rPr>
              <a:t> </a:t>
            </a:r>
            <a:r>
              <a:rPr lang="de-DE" sz="2400" b="1" dirty="0" smtClean="0">
                <a:solidFill>
                  <a:srgbClr val="C00000"/>
                </a:solidFill>
              </a:rPr>
              <a:t>    </a:t>
            </a:r>
            <a:r>
              <a:rPr lang="de-DE" sz="2400" dirty="0" smtClean="0"/>
              <a:t>-</a:t>
            </a:r>
            <a:r>
              <a:rPr lang="de-DE" sz="2400" b="1" dirty="0" smtClean="0">
                <a:solidFill>
                  <a:srgbClr val="C00000"/>
                </a:solidFill>
              </a:rPr>
              <a:t> </a:t>
            </a:r>
            <a:r>
              <a:rPr lang="de-DE" b="1" dirty="0" smtClean="0"/>
              <a:t>für </a:t>
            </a:r>
            <a:r>
              <a:rPr lang="de-DE" b="1" dirty="0"/>
              <a:t>einen </a:t>
            </a:r>
            <a:r>
              <a:rPr lang="de-DE" b="1" u="sng" dirty="0">
                <a:solidFill>
                  <a:srgbClr val="C00000"/>
                </a:solidFill>
              </a:rPr>
              <a:t>Jahresumschlag</a:t>
            </a:r>
            <a:r>
              <a:rPr lang="de-DE" b="1" dirty="0"/>
              <a:t> von </a:t>
            </a:r>
            <a:r>
              <a:rPr lang="de-DE" sz="2400" b="1" dirty="0">
                <a:solidFill>
                  <a:srgbClr val="C00000"/>
                </a:solidFill>
              </a:rPr>
              <a:t>ca. </a:t>
            </a:r>
            <a:r>
              <a:rPr lang="de-DE" sz="2400" b="1" dirty="0" smtClean="0">
                <a:solidFill>
                  <a:srgbClr val="C00000"/>
                </a:solidFill>
              </a:rPr>
              <a:t>165 </a:t>
            </a:r>
          </a:p>
          <a:p>
            <a:endParaRPr lang="de-DE" sz="1200" b="1" dirty="0" smtClean="0">
              <a:solidFill>
                <a:srgbClr val="C00000"/>
              </a:solidFill>
            </a:endParaRPr>
          </a:p>
          <a:p>
            <a:r>
              <a:rPr lang="de-DE" sz="2400" b="1" dirty="0" smtClean="0"/>
              <a:t> 3.  Das Meerei  </a:t>
            </a:r>
            <a:r>
              <a:rPr lang="de-DE" sz="2000" dirty="0" smtClean="0"/>
              <a:t>ist ein derartiger </a:t>
            </a:r>
            <a:r>
              <a:rPr lang="de-DE" sz="2000" dirty="0"/>
              <a:t> </a:t>
            </a:r>
            <a:r>
              <a:rPr lang="de-DE" sz="2000" dirty="0" smtClean="0"/>
              <a:t>Speicher mit </a:t>
            </a:r>
            <a:r>
              <a:rPr lang="de-DE" sz="2400" b="1" dirty="0" smtClean="0">
                <a:solidFill>
                  <a:srgbClr val="CC00CC"/>
                </a:solidFill>
              </a:rPr>
              <a:t>hohem Potential</a:t>
            </a:r>
            <a:r>
              <a:rPr lang="de-DE" sz="2400" b="1" dirty="0" smtClean="0"/>
              <a:t>,  </a:t>
            </a:r>
            <a:r>
              <a:rPr lang="de-DE" sz="2000" dirty="0" smtClean="0"/>
              <a:t>da als  </a:t>
            </a:r>
            <a:r>
              <a:rPr lang="de-DE" sz="2400" dirty="0" smtClean="0"/>
              <a:t/>
            </a:r>
            <a:br>
              <a:rPr lang="de-DE" sz="2400" dirty="0" smtClean="0"/>
            </a:br>
            <a:r>
              <a:rPr lang="de-DE" sz="2400" dirty="0" smtClean="0"/>
              <a:t>                                  </a:t>
            </a:r>
            <a:r>
              <a:rPr lang="de-DE" sz="2400" b="1" dirty="0" smtClean="0">
                <a:solidFill>
                  <a:srgbClr val="CC00CC"/>
                </a:solidFill>
              </a:rPr>
              <a:t>Standardmodul auch in großer Zahl </a:t>
            </a:r>
            <a:r>
              <a:rPr lang="de-DE" sz="2000" dirty="0" smtClean="0"/>
              <a:t>einsetzbar.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283022" y="4580545"/>
            <a:ext cx="8424936" cy="2000548"/>
          </a:xfrm>
          <a:prstGeom prst="rect">
            <a:avLst/>
          </a:prstGeom>
          <a:solidFill>
            <a:srgbClr val="99FF99"/>
          </a:solidFill>
          <a:ln w="25400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de-DE" sz="2400" b="1" dirty="0" smtClean="0"/>
              <a:t> 4. </a:t>
            </a:r>
            <a:r>
              <a:rPr lang="de-DE" sz="2000" dirty="0" smtClean="0"/>
              <a:t>Das Meerei sollte die folgenden </a:t>
            </a:r>
            <a:r>
              <a:rPr lang="de-DE" sz="2400" b="1" u="sng" dirty="0" smtClean="0"/>
              <a:t>Eigenschaften</a:t>
            </a:r>
            <a:r>
              <a:rPr lang="de-DE" sz="2000" dirty="0" smtClean="0"/>
              <a:t> haben:</a:t>
            </a:r>
          </a:p>
          <a:p>
            <a:r>
              <a:rPr lang="de-DE" sz="2000" dirty="0"/>
              <a:t> </a:t>
            </a:r>
            <a:r>
              <a:rPr lang="de-DE" sz="2000" dirty="0" smtClean="0"/>
              <a:t>      - ein „unsichtbarer“ Speicher</a:t>
            </a:r>
          </a:p>
          <a:p>
            <a:r>
              <a:rPr lang="de-DE" sz="2000" dirty="0"/>
              <a:t> </a:t>
            </a:r>
            <a:r>
              <a:rPr lang="de-DE" sz="2000" dirty="0" smtClean="0"/>
              <a:t>      - Betrieb </a:t>
            </a:r>
            <a:r>
              <a:rPr lang="de-DE" sz="2000" b="1" dirty="0" smtClean="0">
                <a:solidFill>
                  <a:srgbClr val="0000FF"/>
                </a:solidFill>
              </a:rPr>
              <a:t>ohne Luftpolster („Vakuum“)</a:t>
            </a:r>
          </a:p>
          <a:p>
            <a:r>
              <a:rPr lang="de-DE" sz="2000" dirty="0"/>
              <a:t> </a:t>
            </a:r>
            <a:r>
              <a:rPr lang="de-DE" sz="2000" dirty="0" smtClean="0"/>
              <a:t>      - </a:t>
            </a:r>
            <a:r>
              <a:rPr lang="de-DE" sz="2000" b="1" dirty="0" smtClean="0">
                <a:solidFill>
                  <a:srgbClr val="FF0000"/>
                </a:solidFill>
              </a:rPr>
              <a:t>Keine dynamische Belastung, </a:t>
            </a:r>
            <a:r>
              <a:rPr lang="de-DE" sz="2000" dirty="0" smtClean="0"/>
              <a:t>sofern keine kraftschlüssige Wasserfüllung</a:t>
            </a:r>
          </a:p>
          <a:p>
            <a:r>
              <a:rPr lang="de-DE" sz="2000" b="1" dirty="0">
                <a:solidFill>
                  <a:srgbClr val="7030A0"/>
                </a:solidFill>
              </a:rPr>
              <a:t> </a:t>
            </a:r>
            <a:r>
              <a:rPr lang="de-DE" sz="2000" b="1" dirty="0" smtClean="0">
                <a:solidFill>
                  <a:srgbClr val="7030A0"/>
                </a:solidFill>
              </a:rPr>
              <a:t>      - die Dicke der Kugelschale </a:t>
            </a:r>
            <a:r>
              <a:rPr lang="de-DE" sz="2000" dirty="0" smtClean="0"/>
              <a:t>kann </a:t>
            </a:r>
            <a:r>
              <a:rPr lang="de-DE" sz="2000" b="1" dirty="0" smtClean="0">
                <a:solidFill>
                  <a:srgbClr val="7030A0"/>
                </a:solidFill>
              </a:rPr>
              <a:t>knapp bemessen </a:t>
            </a:r>
            <a:r>
              <a:rPr lang="de-DE" sz="2000" dirty="0" smtClean="0"/>
              <a:t>werden,  da bei </a:t>
            </a:r>
            <a:br>
              <a:rPr lang="de-DE" sz="2000" dirty="0" smtClean="0"/>
            </a:br>
            <a:r>
              <a:rPr lang="de-DE" sz="2000" dirty="0" smtClean="0"/>
              <a:t>                                                                                Versagen keine Kollateralschäden</a:t>
            </a:r>
            <a:r>
              <a:rPr lang="de-DE" dirty="0" smtClean="0"/>
              <a:t>.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14070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287524" y="6426624"/>
            <a:ext cx="3744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 smtClean="0"/>
              <a:t>ÜsF</a:t>
            </a:r>
            <a:r>
              <a:rPr lang="de-DE" dirty="0" smtClean="0"/>
              <a:t>=1  -&gt;  8,758 GW = 0,210 [TWh/d]</a:t>
            </a:r>
            <a:endParaRPr lang="de-DE" dirty="0"/>
          </a:p>
        </p:txBody>
      </p:sp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4524" y="3356992"/>
            <a:ext cx="9309223" cy="28867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4" name="Gerade Verbindung 3"/>
          <p:cNvCxnSpPr/>
          <p:nvPr/>
        </p:nvCxnSpPr>
        <p:spPr>
          <a:xfrm>
            <a:off x="0" y="3897052"/>
            <a:ext cx="9144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Textfeld 8"/>
          <p:cNvSpPr txBox="1"/>
          <p:nvPr/>
        </p:nvSpPr>
        <p:spPr>
          <a:xfrm>
            <a:off x="71500" y="3717032"/>
            <a:ext cx="720080" cy="36085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lIns="0" tIns="72000" rIns="0" bIns="72000" rtlCol="0">
            <a:spAutoFit/>
          </a:bodyPr>
          <a:lstStyle/>
          <a:p>
            <a:r>
              <a:rPr lang="de-DE" sz="1400" b="1" dirty="0" smtClean="0"/>
              <a:t>20 GW</a:t>
            </a:r>
            <a:endParaRPr lang="de-DE" sz="1400" b="1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016" y="836712"/>
            <a:ext cx="9000492" cy="28867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5" name="Gerade Verbindung 14"/>
          <p:cNvCxnSpPr/>
          <p:nvPr/>
        </p:nvCxnSpPr>
        <p:spPr>
          <a:xfrm>
            <a:off x="728464" y="5085184"/>
            <a:ext cx="8308032" cy="0"/>
          </a:xfrm>
          <a:prstGeom prst="line">
            <a:avLst/>
          </a:prstGeom>
          <a:ln w="19050">
            <a:solidFill>
              <a:srgbClr val="3333F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Gerade Verbindung 17"/>
          <p:cNvCxnSpPr/>
          <p:nvPr/>
        </p:nvCxnSpPr>
        <p:spPr>
          <a:xfrm>
            <a:off x="719572" y="2456892"/>
            <a:ext cx="8308032" cy="0"/>
          </a:xfrm>
          <a:prstGeom prst="line">
            <a:avLst/>
          </a:prstGeom>
          <a:ln w="19050">
            <a:solidFill>
              <a:srgbClr val="3333F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Gerade Verbindung 18"/>
          <p:cNvCxnSpPr/>
          <p:nvPr/>
        </p:nvCxnSpPr>
        <p:spPr>
          <a:xfrm>
            <a:off x="647564" y="5373216"/>
            <a:ext cx="7983996" cy="0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Gerade Verbindung 20"/>
          <p:cNvCxnSpPr/>
          <p:nvPr/>
        </p:nvCxnSpPr>
        <p:spPr>
          <a:xfrm>
            <a:off x="719572" y="2780928"/>
            <a:ext cx="8236532" cy="0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Textfeld 13"/>
          <p:cNvSpPr txBox="1"/>
          <p:nvPr/>
        </p:nvSpPr>
        <p:spPr>
          <a:xfrm>
            <a:off x="287524" y="188640"/>
            <a:ext cx="8424936" cy="400110"/>
          </a:xfrm>
          <a:prstGeom prst="rect">
            <a:avLst/>
          </a:prstGeom>
          <a:solidFill>
            <a:schemeClr val="bg2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DE" u="sng" dirty="0" smtClean="0"/>
              <a:t>Beispiel September 2013</a:t>
            </a:r>
            <a:r>
              <a:rPr lang="de-DE" sz="2000" dirty="0">
                <a:solidFill>
                  <a:srgbClr val="C00000"/>
                </a:solidFill>
              </a:rPr>
              <a:t> </a:t>
            </a:r>
            <a:r>
              <a:rPr lang="de-DE" sz="2000" dirty="0" smtClean="0">
                <a:solidFill>
                  <a:srgbClr val="C00000"/>
                </a:solidFill>
              </a:rPr>
              <a:t>: Tagesdateien unterschlagen täglichen Speicherbedarf </a:t>
            </a:r>
            <a:endParaRPr lang="de-DE" dirty="0">
              <a:solidFill>
                <a:srgbClr val="C00000"/>
              </a:solidFill>
            </a:endParaRPr>
          </a:p>
        </p:txBody>
      </p:sp>
      <p:sp>
        <p:nvSpPr>
          <p:cNvPr id="24" name="Textfeld 23"/>
          <p:cNvSpPr txBox="1"/>
          <p:nvPr/>
        </p:nvSpPr>
        <p:spPr>
          <a:xfrm>
            <a:off x="3057110" y="4437112"/>
            <a:ext cx="1404156" cy="553998"/>
          </a:xfrm>
          <a:prstGeom prst="rect">
            <a:avLst/>
          </a:prstGeom>
          <a:solidFill>
            <a:srgbClr val="FFFF00"/>
          </a:solidFill>
          <a:ln>
            <a:solidFill>
              <a:srgbClr val="3333FF"/>
            </a:solidFill>
          </a:ln>
        </p:spPr>
        <p:txBody>
          <a:bodyPr wrap="square" lIns="0" tIns="0" rIns="0" bIns="0" rtlCol="0">
            <a:spAutoFit/>
          </a:bodyPr>
          <a:lstStyle/>
          <a:p>
            <a:r>
              <a:rPr lang="de-DE" b="1" baseline="30000" dirty="0" smtClean="0">
                <a:solidFill>
                  <a:srgbClr val="3333FF"/>
                </a:solidFill>
              </a:rPr>
              <a:t> ___  </a:t>
            </a:r>
            <a:r>
              <a:rPr lang="de-DE" b="1" dirty="0" smtClean="0">
                <a:solidFill>
                  <a:srgbClr val="3333FF"/>
                </a:solidFill>
              </a:rPr>
              <a:t>{ </a:t>
            </a:r>
            <a:r>
              <a:rPr lang="de-DE" b="1" dirty="0" err="1" smtClean="0">
                <a:solidFill>
                  <a:srgbClr val="3333FF"/>
                </a:solidFill>
              </a:rPr>
              <a:t>ÜsF</a:t>
            </a:r>
            <a:r>
              <a:rPr lang="de-DE" b="1" dirty="0" smtClean="0">
                <a:solidFill>
                  <a:srgbClr val="3333FF"/>
                </a:solidFill>
              </a:rPr>
              <a:t> =1.0}</a:t>
            </a:r>
            <a:endParaRPr lang="de-DE" b="1" dirty="0">
              <a:solidFill>
                <a:srgbClr val="3333FF"/>
              </a:solidFill>
            </a:endParaRPr>
          </a:p>
          <a:p>
            <a:r>
              <a:rPr lang="de-DE" dirty="0" smtClean="0"/>
              <a:t> </a:t>
            </a:r>
            <a:r>
              <a:rPr lang="de-DE" b="1" dirty="0" smtClean="0"/>
              <a:t>---</a:t>
            </a:r>
            <a:r>
              <a:rPr lang="de-DE" dirty="0" smtClean="0"/>
              <a:t>  </a:t>
            </a:r>
            <a:r>
              <a:rPr lang="de-DE" b="1" dirty="0" smtClean="0"/>
              <a:t>{ </a:t>
            </a:r>
            <a:r>
              <a:rPr lang="de-DE" b="1" dirty="0" err="1" smtClean="0"/>
              <a:t>ÜsF</a:t>
            </a:r>
            <a:r>
              <a:rPr lang="de-DE" b="1" dirty="0" smtClean="0"/>
              <a:t> =1.5}</a:t>
            </a:r>
            <a:endParaRPr lang="de-DE" b="1" dirty="0"/>
          </a:p>
        </p:txBody>
      </p:sp>
      <p:sp>
        <p:nvSpPr>
          <p:cNvPr id="16" name="Textfeld 15"/>
          <p:cNvSpPr txBox="1"/>
          <p:nvPr/>
        </p:nvSpPr>
        <p:spPr>
          <a:xfrm>
            <a:off x="5040306" y="4041068"/>
            <a:ext cx="2484022" cy="954107"/>
          </a:xfrm>
          <a:prstGeom prst="rect">
            <a:avLst/>
          </a:prstGeom>
          <a:solidFill>
            <a:srgbClr val="00FFFF"/>
          </a:solidFill>
        </p:spPr>
        <p:txBody>
          <a:bodyPr wrap="square" rtlCol="0">
            <a:spAutoFit/>
          </a:bodyPr>
          <a:lstStyle/>
          <a:p>
            <a:r>
              <a:rPr lang="de-DE" dirty="0" smtClean="0"/>
              <a:t>Bei </a:t>
            </a:r>
            <a:r>
              <a:rPr lang="de-DE" dirty="0" err="1" smtClean="0"/>
              <a:t>ÜsF</a:t>
            </a:r>
            <a:r>
              <a:rPr lang="de-DE" dirty="0" smtClean="0"/>
              <a:t>=1.5: </a:t>
            </a:r>
            <a:r>
              <a:rPr lang="de-DE" b="1" i="1" dirty="0" err="1" smtClean="0"/>
              <a:t>Inter</a:t>
            </a:r>
            <a:r>
              <a:rPr lang="de-DE" i="1" dirty="0" err="1" smtClean="0"/>
              <a:t>Tage</a:t>
            </a:r>
            <a:r>
              <a:rPr lang="de-DE" dirty="0" smtClean="0"/>
              <a:t>- kleiner Speicherbedarf </a:t>
            </a:r>
            <a:br>
              <a:rPr lang="de-DE" dirty="0" smtClean="0"/>
            </a:br>
            <a:r>
              <a:rPr lang="de-DE" dirty="0" smtClean="0"/>
              <a:t>  an </a:t>
            </a:r>
            <a:r>
              <a:rPr lang="de-DE" sz="2000" b="1" i="1" dirty="0" smtClean="0"/>
              <a:t>8</a:t>
            </a:r>
            <a:r>
              <a:rPr lang="de-DE" dirty="0" smtClean="0"/>
              <a:t> Tagen </a:t>
            </a:r>
            <a:endParaRPr lang="de-DE" dirty="0"/>
          </a:p>
        </p:txBody>
      </p:sp>
      <p:sp>
        <p:nvSpPr>
          <p:cNvPr id="26" name="Textfeld 25"/>
          <p:cNvSpPr txBox="1"/>
          <p:nvPr/>
        </p:nvSpPr>
        <p:spPr>
          <a:xfrm>
            <a:off x="2915816" y="1203720"/>
            <a:ext cx="2916324" cy="677108"/>
          </a:xfrm>
          <a:prstGeom prst="rect">
            <a:avLst/>
          </a:prstGeom>
          <a:solidFill>
            <a:srgbClr val="00FFFF"/>
          </a:solidFill>
        </p:spPr>
        <p:txBody>
          <a:bodyPr wrap="square" rtlCol="0">
            <a:spAutoFit/>
          </a:bodyPr>
          <a:lstStyle/>
          <a:p>
            <a:r>
              <a:rPr lang="de-DE" dirty="0" smtClean="0"/>
              <a:t>Bei </a:t>
            </a:r>
            <a:r>
              <a:rPr lang="de-DE" dirty="0" err="1" smtClean="0"/>
              <a:t>ÜsF</a:t>
            </a:r>
            <a:r>
              <a:rPr lang="de-DE" dirty="0" smtClean="0"/>
              <a:t>=1.5: </a:t>
            </a:r>
            <a:r>
              <a:rPr lang="de-DE" b="1" dirty="0" err="1" smtClean="0">
                <a:solidFill>
                  <a:srgbClr val="C00000"/>
                </a:solidFill>
              </a:rPr>
              <a:t>IntraTage</a:t>
            </a:r>
            <a:r>
              <a:rPr lang="de-DE" dirty="0" smtClean="0"/>
              <a:t>-</a:t>
            </a:r>
          </a:p>
          <a:p>
            <a:r>
              <a:rPr lang="de-DE" dirty="0" smtClean="0"/>
              <a:t>Speicherbedarf an </a:t>
            </a:r>
            <a:r>
              <a:rPr lang="de-DE" sz="2000" b="1" dirty="0" smtClean="0">
                <a:solidFill>
                  <a:srgbClr val="C00000"/>
                </a:solidFill>
              </a:rPr>
              <a:t>27</a:t>
            </a:r>
            <a:r>
              <a:rPr lang="de-DE" dirty="0" smtClean="0"/>
              <a:t> Tagen </a:t>
            </a:r>
            <a:endParaRPr lang="de-DE" dirty="0"/>
          </a:p>
        </p:txBody>
      </p:sp>
      <p:cxnSp>
        <p:nvCxnSpPr>
          <p:cNvPr id="20" name="Gerade Verbindung mit Pfeil 19"/>
          <p:cNvCxnSpPr/>
          <p:nvPr/>
        </p:nvCxnSpPr>
        <p:spPr>
          <a:xfrm flipH="1">
            <a:off x="3725906" y="5157192"/>
            <a:ext cx="162018" cy="43204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Gerade Verbindung mit Pfeil 28"/>
          <p:cNvCxnSpPr/>
          <p:nvPr/>
        </p:nvCxnSpPr>
        <p:spPr>
          <a:xfrm>
            <a:off x="3887924" y="5157192"/>
            <a:ext cx="0" cy="36004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Gerade Verbindung mit Pfeil 34"/>
          <p:cNvCxnSpPr/>
          <p:nvPr/>
        </p:nvCxnSpPr>
        <p:spPr>
          <a:xfrm>
            <a:off x="3887924" y="5157192"/>
            <a:ext cx="288032" cy="18002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Gerade Verbindung mit Pfeil 33"/>
          <p:cNvCxnSpPr/>
          <p:nvPr/>
        </p:nvCxnSpPr>
        <p:spPr>
          <a:xfrm flipH="1">
            <a:off x="7056276" y="4869160"/>
            <a:ext cx="288032" cy="50405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Gerade Verbindung mit Pfeil 36"/>
          <p:cNvCxnSpPr/>
          <p:nvPr/>
        </p:nvCxnSpPr>
        <p:spPr>
          <a:xfrm>
            <a:off x="7344308" y="4869160"/>
            <a:ext cx="0" cy="46805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Gerade Verbindung mit Pfeil 41"/>
          <p:cNvCxnSpPr/>
          <p:nvPr/>
        </p:nvCxnSpPr>
        <p:spPr>
          <a:xfrm>
            <a:off x="7344308" y="4869160"/>
            <a:ext cx="180020" cy="46805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Gerade Verbindung mit Pfeil 43"/>
          <p:cNvCxnSpPr/>
          <p:nvPr/>
        </p:nvCxnSpPr>
        <p:spPr>
          <a:xfrm flipH="1">
            <a:off x="5724128" y="4869160"/>
            <a:ext cx="108012" cy="46805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Gerade Verbindung mit Pfeil 45"/>
          <p:cNvCxnSpPr/>
          <p:nvPr/>
        </p:nvCxnSpPr>
        <p:spPr>
          <a:xfrm>
            <a:off x="5832140" y="4869160"/>
            <a:ext cx="162145" cy="50405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Gerade Verbindung mit Pfeil 47"/>
          <p:cNvCxnSpPr/>
          <p:nvPr/>
        </p:nvCxnSpPr>
        <p:spPr>
          <a:xfrm flipH="1">
            <a:off x="1151620" y="1340768"/>
            <a:ext cx="144016" cy="338554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feld 24"/>
          <p:cNvSpPr txBox="1"/>
          <p:nvPr/>
        </p:nvSpPr>
        <p:spPr>
          <a:xfrm>
            <a:off x="4535996" y="6690229"/>
            <a:ext cx="4608512" cy="159151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de-DE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EEX</a:t>
            </a:r>
            <a:r>
              <a:rPr lang="de-DE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 –Strombörse ;   Datenaufbereitung: Göran  </a:t>
            </a:r>
            <a:r>
              <a:rPr lang="de-DE" sz="1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Borgolte</a:t>
            </a:r>
            <a:r>
              <a:rPr lang="de-DE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1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RWTH</a:t>
            </a:r>
            <a:r>
              <a:rPr lang="de-DE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 Aachen (2014)</a:t>
            </a:r>
            <a:endParaRPr lang="de-DE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3" name="Gruppieren 12"/>
          <p:cNvGrpSpPr/>
          <p:nvPr/>
        </p:nvGrpSpPr>
        <p:grpSpPr>
          <a:xfrm>
            <a:off x="8316417" y="1448780"/>
            <a:ext cx="152400" cy="697721"/>
            <a:chOff x="8316417" y="1679322"/>
            <a:chExt cx="152400" cy="697721"/>
          </a:xfrm>
        </p:grpSpPr>
        <p:cxnSp>
          <p:nvCxnSpPr>
            <p:cNvPr id="27" name="Gerade Verbindung mit Pfeil 26"/>
            <p:cNvCxnSpPr/>
            <p:nvPr/>
          </p:nvCxnSpPr>
          <p:spPr>
            <a:xfrm flipH="1">
              <a:off x="8316417" y="1679322"/>
              <a:ext cx="59252" cy="545321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Gerade Verbindung mit Pfeil 29"/>
            <p:cNvCxnSpPr/>
            <p:nvPr/>
          </p:nvCxnSpPr>
          <p:spPr>
            <a:xfrm>
              <a:off x="8375669" y="1679322"/>
              <a:ext cx="93148" cy="697721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" name="Ellipse 27"/>
          <p:cNvSpPr/>
          <p:nvPr/>
        </p:nvSpPr>
        <p:spPr>
          <a:xfrm>
            <a:off x="8969134" y="8620"/>
            <a:ext cx="175374" cy="175374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96720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287524" y="6426624"/>
            <a:ext cx="3744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 smtClean="0"/>
              <a:t>ÜsF</a:t>
            </a:r>
            <a:r>
              <a:rPr lang="de-DE" dirty="0" smtClean="0"/>
              <a:t>=1  -&gt;  8,758 GW = 0,210 [TWh/d]</a:t>
            </a:r>
            <a:endParaRPr lang="de-DE" dirty="0"/>
          </a:p>
        </p:txBody>
      </p:sp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4524" y="3356992"/>
            <a:ext cx="9309223" cy="28867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4" name="Gerade Verbindung 3"/>
          <p:cNvCxnSpPr/>
          <p:nvPr/>
        </p:nvCxnSpPr>
        <p:spPr>
          <a:xfrm>
            <a:off x="0" y="3897052"/>
            <a:ext cx="9144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Textfeld 8"/>
          <p:cNvSpPr txBox="1"/>
          <p:nvPr/>
        </p:nvSpPr>
        <p:spPr>
          <a:xfrm>
            <a:off x="71500" y="3717032"/>
            <a:ext cx="720080" cy="36085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lIns="0" tIns="72000" rIns="0" bIns="72000" rtlCol="0">
            <a:spAutoFit/>
          </a:bodyPr>
          <a:lstStyle/>
          <a:p>
            <a:r>
              <a:rPr lang="de-DE" sz="1400" b="1" dirty="0" smtClean="0"/>
              <a:t>20 GW</a:t>
            </a:r>
            <a:endParaRPr lang="de-DE" sz="1400" b="1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016" y="836712"/>
            <a:ext cx="9000492" cy="28867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5" name="Gerade Verbindung 14"/>
          <p:cNvCxnSpPr/>
          <p:nvPr/>
        </p:nvCxnSpPr>
        <p:spPr>
          <a:xfrm>
            <a:off x="728464" y="5085184"/>
            <a:ext cx="8308032" cy="0"/>
          </a:xfrm>
          <a:prstGeom prst="line">
            <a:avLst/>
          </a:prstGeom>
          <a:ln w="19050">
            <a:solidFill>
              <a:srgbClr val="3333F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Gerade Verbindung 17"/>
          <p:cNvCxnSpPr/>
          <p:nvPr/>
        </p:nvCxnSpPr>
        <p:spPr>
          <a:xfrm>
            <a:off x="719572" y="2456892"/>
            <a:ext cx="8308032" cy="0"/>
          </a:xfrm>
          <a:prstGeom prst="line">
            <a:avLst/>
          </a:prstGeom>
          <a:ln w="19050">
            <a:solidFill>
              <a:srgbClr val="3333F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Gerade Verbindung 18"/>
          <p:cNvCxnSpPr/>
          <p:nvPr/>
        </p:nvCxnSpPr>
        <p:spPr>
          <a:xfrm>
            <a:off x="647564" y="5373216"/>
            <a:ext cx="7983996" cy="0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Gerade Verbindung 20"/>
          <p:cNvCxnSpPr/>
          <p:nvPr/>
        </p:nvCxnSpPr>
        <p:spPr>
          <a:xfrm>
            <a:off x="719572" y="2780928"/>
            <a:ext cx="8236532" cy="0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Textfeld 13"/>
          <p:cNvSpPr txBox="1"/>
          <p:nvPr/>
        </p:nvSpPr>
        <p:spPr>
          <a:xfrm>
            <a:off x="287524" y="188640"/>
            <a:ext cx="8424936" cy="400110"/>
          </a:xfrm>
          <a:prstGeom prst="rect">
            <a:avLst/>
          </a:prstGeom>
          <a:solidFill>
            <a:schemeClr val="bg2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DE" u="sng" dirty="0" smtClean="0"/>
              <a:t>Beispiel September 2013</a:t>
            </a:r>
            <a:r>
              <a:rPr lang="de-DE" sz="2000" dirty="0">
                <a:solidFill>
                  <a:srgbClr val="C00000"/>
                </a:solidFill>
              </a:rPr>
              <a:t> </a:t>
            </a:r>
            <a:r>
              <a:rPr lang="de-DE" sz="2000" dirty="0" smtClean="0">
                <a:solidFill>
                  <a:srgbClr val="C00000"/>
                </a:solidFill>
              </a:rPr>
              <a:t>: Tagesdateien unterschlagen täglichen Speicherbedarf </a:t>
            </a:r>
            <a:endParaRPr lang="de-DE" dirty="0">
              <a:solidFill>
                <a:srgbClr val="C00000"/>
              </a:solidFill>
            </a:endParaRPr>
          </a:p>
        </p:txBody>
      </p:sp>
      <p:sp>
        <p:nvSpPr>
          <p:cNvPr id="24" name="Textfeld 23"/>
          <p:cNvSpPr txBox="1"/>
          <p:nvPr/>
        </p:nvSpPr>
        <p:spPr>
          <a:xfrm>
            <a:off x="3057110" y="4437112"/>
            <a:ext cx="1404156" cy="553998"/>
          </a:xfrm>
          <a:prstGeom prst="rect">
            <a:avLst/>
          </a:prstGeom>
          <a:solidFill>
            <a:srgbClr val="FFFF00"/>
          </a:solidFill>
          <a:ln>
            <a:solidFill>
              <a:srgbClr val="3333FF"/>
            </a:solidFill>
          </a:ln>
        </p:spPr>
        <p:txBody>
          <a:bodyPr wrap="square" lIns="0" tIns="0" rIns="0" bIns="0" rtlCol="0">
            <a:spAutoFit/>
          </a:bodyPr>
          <a:lstStyle/>
          <a:p>
            <a:r>
              <a:rPr lang="de-DE" b="1" baseline="30000" dirty="0" smtClean="0">
                <a:solidFill>
                  <a:srgbClr val="3333FF"/>
                </a:solidFill>
              </a:rPr>
              <a:t> ___  </a:t>
            </a:r>
            <a:r>
              <a:rPr lang="de-DE" b="1" dirty="0" smtClean="0">
                <a:solidFill>
                  <a:srgbClr val="3333FF"/>
                </a:solidFill>
              </a:rPr>
              <a:t>{ </a:t>
            </a:r>
            <a:r>
              <a:rPr lang="de-DE" b="1" dirty="0" err="1" smtClean="0">
                <a:solidFill>
                  <a:srgbClr val="3333FF"/>
                </a:solidFill>
              </a:rPr>
              <a:t>ÜsF</a:t>
            </a:r>
            <a:r>
              <a:rPr lang="de-DE" b="1" dirty="0" smtClean="0">
                <a:solidFill>
                  <a:srgbClr val="3333FF"/>
                </a:solidFill>
              </a:rPr>
              <a:t> =1.0}</a:t>
            </a:r>
            <a:endParaRPr lang="de-DE" b="1" dirty="0">
              <a:solidFill>
                <a:srgbClr val="3333FF"/>
              </a:solidFill>
            </a:endParaRPr>
          </a:p>
          <a:p>
            <a:r>
              <a:rPr lang="de-DE" dirty="0" smtClean="0"/>
              <a:t> </a:t>
            </a:r>
            <a:r>
              <a:rPr lang="de-DE" b="1" dirty="0" smtClean="0"/>
              <a:t>---</a:t>
            </a:r>
            <a:r>
              <a:rPr lang="de-DE" dirty="0" smtClean="0"/>
              <a:t>  </a:t>
            </a:r>
            <a:r>
              <a:rPr lang="de-DE" b="1" dirty="0" smtClean="0"/>
              <a:t>{ </a:t>
            </a:r>
            <a:r>
              <a:rPr lang="de-DE" b="1" dirty="0" err="1" smtClean="0"/>
              <a:t>ÜsF</a:t>
            </a:r>
            <a:r>
              <a:rPr lang="de-DE" b="1" dirty="0" smtClean="0"/>
              <a:t> =1.5}</a:t>
            </a:r>
            <a:endParaRPr lang="de-DE" b="1" dirty="0"/>
          </a:p>
        </p:txBody>
      </p:sp>
      <p:sp>
        <p:nvSpPr>
          <p:cNvPr id="16" name="Textfeld 15"/>
          <p:cNvSpPr txBox="1"/>
          <p:nvPr/>
        </p:nvSpPr>
        <p:spPr>
          <a:xfrm>
            <a:off x="5040306" y="4041068"/>
            <a:ext cx="2484022" cy="954107"/>
          </a:xfrm>
          <a:prstGeom prst="rect">
            <a:avLst/>
          </a:prstGeom>
          <a:solidFill>
            <a:srgbClr val="00FFFF"/>
          </a:solidFill>
        </p:spPr>
        <p:txBody>
          <a:bodyPr wrap="square" rtlCol="0">
            <a:spAutoFit/>
          </a:bodyPr>
          <a:lstStyle/>
          <a:p>
            <a:r>
              <a:rPr lang="de-DE" dirty="0" smtClean="0"/>
              <a:t>Bei </a:t>
            </a:r>
            <a:r>
              <a:rPr lang="de-DE" dirty="0" err="1" smtClean="0"/>
              <a:t>ÜsF</a:t>
            </a:r>
            <a:r>
              <a:rPr lang="de-DE" dirty="0" smtClean="0"/>
              <a:t>=1.5: </a:t>
            </a:r>
            <a:r>
              <a:rPr lang="de-DE" b="1" i="1" dirty="0" err="1" smtClean="0"/>
              <a:t>Inter</a:t>
            </a:r>
            <a:r>
              <a:rPr lang="de-DE" i="1" dirty="0" err="1" smtClean="0"/>
              <a:t>Tage</a:t>
            </a:r>
            <a:r>
              <a:rPr lang="de-DE" dirty="0" smtClean="0"/>
              <a:t>- kleiner Speicherbedarf </a:t>
            </a:r>
            <a:br>
              <a:rPr lang="de-DE" dirty="0" smtClean="0"/>
            </a:br>
            <a:r>
              <a:rPr lang="de-DE" dirty="0" smtClean="0"/>
              <a:t>  an </a:t>
            </a:r>
            <a:r>
              <a:rPr lang="de-DE" sz="2000" b="1" i="1" dirty="0" smtClean="0"/>
              <a:t>8</a:t>
            </a:r>
            <a:r>
              <a:rPr lang="de-DE" dirty="0" smtClean="0"/>
              <a:t> Tagen </a:t>
            </a:r>
            <a:endParaRPr lang="de-DE" dirty="0"/>
          </a:p>
        </p:txBody>
      </p:sp>
      <p:sp>
        <p:nvSpPr>
          <p:cNvPr id="26" name="Textfeld 25"/>
          <p:cNvSpPr txBox="1"/>
          <p:nvPr/>
        </p:nvSpPr>
        <p:spPr>
          <a:xfrm>
            <a:off x="2915816" y="1203720"/>
            <a:ext cx="2916324" cy="677108"/>
          </a:xfrm>
          <a:prstGeom prst="rect">
            <a:avLst/>
          </a:prstGeom>
          <a:solidFill>
            <a:srgbClr val="00FFFF"/>
          </a:solidFill>
        </p:spPr>
        <p:txBody>
          <a:bodyPr wrap="square" rtlCol="0">
            <a:spAutoFit/>
          </a:bodyPr>
          <a:lstStyle/>
          <a:p>
            <a:r>
              <a:rPr lang="de-DE" dirty="0" smtClean="0"/>
              <a:t>Bei </a:t>
            </a:r>
            <a:r>
              <a:rPr lang="de-DE" dirty="0" err="1" smtClean="0"/>
              <a:t>ÜsF</a:t>
            </a:r>
            <a:r>
              <a:rPr lang="de-DE" dirty="0" smtClean="0"/>
              <a:t>=1.5: </a:t>
            </a:r>
            <a:r>
              <a:rPr lang="de-DE" b="1" dirty="0" err="1" smtClean="0">
                <a:solidFill>
                  <a:srgbClr val="C00000"/>
                </a:solidFill>
              </a:rPr>
              <a:t>IntraTage</a:t>
            </a:r>
            <a:r>
              <a:rPr lang="de-DE" dirty="0" smtClean="0"/>
              <a:t>-</a:t>
            </a:r>
          </a:p>
          <a:p>
            <a:r>
              <a:rPr lang="de-DE" dirty="0" smtClean="0"/>
              <a:t>Speicherbedarf an </a:t>
            </a:r>
            <a:r>
              <a:rPr lang="de-DE" sz="2000" b="1" dirty="0" smtClean="0">
                <a:solidFill>
                  <a:srgbClr val="C00000"/>
                </a:solidFill>
              </a:rPr>
              <a:t>27</a:t>
            </a:r>
            <a:r>
              <a:rPr lang="de-DE" dirty="0" smtClean="0"/>
              <a:t> Tagen </a:t>
            </a:r>
            <a:endParaRPr lang="de-DE" dirty="0"/>
          </a:p>
        </p:txBody>
      </p:sp>
      <p:cxnSp>
        <p:nvCxnSpPr>
          <p:cNvPr id="20" name="Gerade Verbindung mit Pfeil 19"/>
          <p:cNvCxnSpPr/>
          <p:nvPr/>
        </p:nvCxnSpPr>
        <p:spPr>
          <a:xfrm flipH="1">
            <a:off x="3725906" y="5157192"/>
            <a:ext cx="162018" cy="43204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Gerade Verbindung mit Pfeil 28"/>
          <p:cNvCxnSpPr/>
          <p:nvPr/>
        </p:nvCxnSpPr>
        <p:spPr>
          <a:xfrm>
            <a:off x="3887924" y="5157192"/>
            <a:ext cx="0" cy="36004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Gerade Verbindung mit Pfeil 34"/>
          <p:cNvCxnSpPr/>
          <p:nvPr/>
        </p:nvCxnSpPr>
        <p:spPr>
          <a:xfrm>
            <a:off x="3887924" y="5157192"/>
            <a:ext cx="288032" cy="18002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Gerade Verbindung mit Pfeil 33"/>
          <p:cNvCxnSpPr/>
          <p:nvPr/>
        </p:nvCxnSpPr>
        <p:spPr>
          <a:xfrm flipH="1">
            <a:off x="7056276" y="4869160"/>
            <a:ext cx="288032" cy="50405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Gerade Verbindung mit Pfeil 36"/>
          <p:cNvCxnSpPr/>
          <p:nvPr/>
        </p:nvCxnSpPr>
        <p:spPr>
          <a:xfrm>
            <a:off x="7344308" y="4869160"/>
            <a:ext cx="0" cy="46805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Gerade Verbindung mit Pfeil 41"/>
          <p:cNvCxnSpPr/>
          <p:nvPr/>
        </p:nvCxnSpPr>
        <p:spPr>
          <a:xfrm>
            <a:off x="7344308" y="4869160"/>
            <a:ext cx="180020" cy="46805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Gerade Verbindung mit Pfeil 43"/>
          <p:cNvCxnSpPr/>
          <p:nvPr/>
        </p:nvCxnSpPr>
        <p:spPr>
          <a:xfrm flipH="1">
            <a:off x="5724128" y="4869160"/>
            <a:ext cx="108012" cy="46805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Gerade Verbindung mit Pfeil 45"/>
          <p:cNvCxnSpPr/>
          <p:nvPr/>
        </p:nvCxnSpPr>
        <p:spPr>
          <a:xfrm>
            <a:off x="5832140" y="4869160"/>
            <a:ext cx="162145" cy="50405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Gerade Verbindung mit Pfeil 47"/>
          <p:cNvCxnSpPr/>
          <p:nvPr/>
        </p:nvCxnSpPr>
        <p:spPr>
          <a:xfrm flipH="1">
            <a:off x="1151620" y="1340768"/>
            <a:ext cx="144016" cy="338554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feld 24"/>
          <p:cNvSpPr txBox="1"/>
          <p:nvPr/>
        </p:nvSpPr>
        <p:spPr>
          <a:xfrm>
            <a:off x="4535996" y="6690229"/>
            <a:ext cx="4608512" cy="159151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de-DE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EEX</a:t>
            </a:r>
            <a:r>
              <a:rPr lang="de-DE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 –Strombörse ;   Datenaufbereitung: Göran  </a:t>
            </a:r>
            <a:r>
              <a:rPr lang="de-DE" sz="1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Borgolte</a:t>
            </a:r>
            <a:r>
              <a:rPr lang="de-DE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1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RWTH</a:t>
            </a:r>
            <a:r>
              <a:rPr lang="de-DE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 Aachen (2014)</a:t>
            </a:r>
            <a:endParaRPr lang="de-DE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3" name="Gruppieren 12"/>
          <p:cNvGrpSpPr/>
          <p:nvPr/>
        </p:nvGrpSpPr>
        <p:grpSpPr>
          <a:xfrm>
            <a:off x="8316417" y="1448780"/>
            <a:ext cx="152400" cy="697721"/>
            <a:chOff x="8316417" y="1679322"/>
            <a:chExt cx="152400" cy="697721"/>
          </a:xfrm>
        </p:grpSpPr>
        <p:cxnSp>
          <p:nvCxnSpPr>
            <p:cNvPr id="27" name="Gerade Verbindung mit Pfeil 26"/>
            <p:cNvCxnSpPr/>
            <p:nvPr/>
          </p:nvCxnSpPr>
          <p:spPr>
            <a:xfrm flipH="1">
              <a:off x="8316417" y="1679322"/>
              <a:ext cx="59252" cy="545321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Gerade Verbindung mit Pfeil 29"/>
            <p:cNvCxnSpPr/>
            <p:nvPr/>
          </p:nvCxnSpPr>
          <p:spPr>
            <a:xfrm>
              <a:off x="8375669" y="1679322"/>
              <a:ext cx="93148" cy="697721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" name="Ellipse 27"/>
          <p:cNvSpPr/>
          <p:nvPr/>
        </p:nvSpPr>
        <p:spPr>
          <a:xfrm>
            <a:off x="8969134" y="8620"/>
            <a:ext cx="175374" cy="175374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89746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/>
        </p:nvSpPr>
        <p:spPr>
          <a:xfrm>
            <a:off x="179512" y="6232073"/>
            <a:ext cx="8784976" cy="400110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r>
              <a:rPr lang="de-DE" sz="2000" b="1" dirty="0" smtClean="0"/>
              <a:t> </a:t>
            </a:r>
            <a:r>
              <a:rPr lang="de-DE" sz="2000" b="1" dirty="0" err="1" smtClean="0"/>
              <a:t>htpp</a:t>
            </a:r>
            <a:r>
              <a:rPr lang="de-DE" sz="2000" b="1" dirty="0" smtClean="0"/>
              <a:t>://</a:t>
            </a:r>
            <a:r>
              <a:rPr lang="de-DE" sz="2000" b="1" dirty="0" err="1" smtClean="0"/>
              <a:t>www</a:t>
            </a:r>
            <a:r>
              <a:rPr lang="de-DE" sz="2000" b="1" dirty="0" smtClean="0"/>
              <a:t>.                                                           mail:  *@</a:t>
            </a:r>
            <a:r>
              <a:rPr lang="de-DE" sz="2000" b="1" dirty="0" err="1" smtClean="0"/>
              <a:t>rwth-aachen.de</a:t>
            </a:r>
            <a:endParaRPr lang="de-DE" sz="2000" b="1" dirty="0" smtClean="0"/>
          </a:p>
        </p:txBody>
      </p:sp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184593" y="1268760"/>
            <a:ext cx="8937960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altLang="de-DE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Stromproduktion aus Solar- und Windenergie</a:t>
            </a:r>
            <a:r>
              <a:rPr kumimoji="0" lang="de-DE" altLang="de-DE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altLang="de-DE" sz="24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de-DE" altLang="de-DE" sz="2400" i="1" dirty="0" smtClean="0">
                <a:latin typeface="Arial" charset="0"/>
                <a:cs typeface="Arial" charset="0"/>
              </a:rPr>
              <a:t>Daten bis zur Auflösung ¼ Stunden  als Excel Datei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altLang="de-DE" sz="24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erhielt</a:t>
            </a:r>
            <a:r>
              <a:rPr kumimoji="0" lang="de-DE" altLang="de-DE" sz="2400" b="0" i="1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 ich von Dipl. Ing. Göran </a:t>
            </a:r>
            <a:r>
              <a:rPr kumimoji="0" lang="de-DE" altLang="de-DE" sz="2400" b="0" i="1" u="none" strike="noStrike" cap="none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Borgolte</a:t>
            </a:r>
            <a:r>
              <a:rPr kumimoji="0" lang="de-DE" altLang="de-DE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, </a:t>
            </a:r>
            <a:r>
              <a:rPr kumimoji="0" lang="de-DE" altLang="de-DE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RWTH</a:t>
            </a:r>
            <a:r>
              <a:rPr kumimoji="0" lang="de-DE" altLang="de-DE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 –Aachen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de-DE" altLang="de-DE" sz="1400" i="1" dirty="0">
              <a:latin typeface="Arial" charset="0"/>
              <a:cs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altLang="de-DE" sz="14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Letztes Update: Folien für 2013:</a:t>
            </a:r>
            <a:endParaRPr kumimoji="0" lang="de-DE" altLang="de-DE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altLang="de-DE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1331640" y="4163895"/>
            <a:ext cx="6266708" cy="1754326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de-DE" sz="1400" b="1" dirty="0" smtClean="0"/>
              <a:t>  </a:t>
            </a:r>
            <a:endParaRPr lang="de-DE" sz="4400" b="1" dirty="0" smtClean="0"/>
          </a:p>
          <a:p>
            <a:r>
              <a:rPr lang="de-DE" sz="4400" b="1" dirty="0" smtClean="0"/>
              <a:t>Dank an </a:t>
            </a:r>
            <a:r>
              <a:rPr lang="de-DE" sz="4400" b="1" dirty="0"/>
              <a:t> </a:t>
            </a:r>
            <a:r>
              <a:rPr lang="de-DE" sz="4400" b="1" dirty="0" smtClean="0"/>
              <a:t>Göran </a:t>
            </a:r>
            <a:r>
              <a:rPr lang="de-DE" sz="4400" b="1" dirty="0" err="1" smtClean="0"/>
              <a:t>Borgolte</a:t>
            </a:r>
            <a:endParaRPr lang="de-DE" sz="4400" b="1" dirty="0" smtClean="0"/>
          </a:p>
          <a:p>
            <a:r>
              <a:rPr lang="de-DE" sz="2800" b="1" dirty="0" smtClean="0"/>
              <a:t>und Prof. Alt für seine Vermittlung</a:t>
            </a:r>
          </a:p>
          <a:p>
            <a:endParaRPr lang="de-DE" b="1" dirty="0"/>
          </a:p>
        </p:txBody>
      </p:sp>
      <p:sp>
        <p:nvSpPr>
          <p:cNvPr id="15" name="Textfeld 14"/>
          <p:cNvSpPr txBox="1"/>
          <p:nvPr/>
        </p:nvSpPr>
        <p:spPr>
          <a:xfrm>
            <a:off x="63896" y="188640"/>
            <a:ext cx="68483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u="sng" dirty="0" smtClean="0"/>
              <a:t>Aufbereitete numerische Daten der Netzbetreiber:</a:t>
            </a:r>
            <a:endParaRPr lang="de-DE" sz="2400" b="1" u="sng" dirty="0"/>
          </a:p>
        </p:txBody>
      </p:sp>
    </p:spTree>
    <p:extLst>
      <p:ext uri="{BB962C8B-B14F-4D97-AF65-F5344CB8AC3E}">
        <p14:creationId xmlns:p14="http://schemas.microsoft.com/office/powerpoint/2010/main" val="1726744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863588" y="1007440"/>
            <a:ext cx="25422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b="1" u="sng" dirty="0" smtClean="0"/>
              <a:t>Zwischenbilanz</a:t>
            </a:r>
            <a:r>
              <a:rPr lang="de-DE" sz="2800" u="sng" dirty="0" smtClean="0"/>
              <a:t>:</a:t>
            </a:r>
            <a:endParaRPr lang="de-DE" sz="2800" u="sng" dirty="0"/>
          </a:p>
        </p:txBody>
      </p:sp>
      <p:sp>
        <p:nvSpPr>
          <p:cNvPr id="3" name="Textfeld 2"/>
          <p:cNvSpPr txBox="1"/>
          <p:nvPr/>
        </p:nvSpPr>
        <p:spPr>
          <a:xfrm>
            <a:off x="791580" y="1853107"/>
            <a:ext cx="7956884" cy="1692771"/>
          </a:xfrm>
          <a:prstGeom prst="rect">
            <a:avLst/>
          </a:prstGeom>
          <a:solidFill>
            <a:srgbClr val="FFE07D"/>
          </a:solidFill>
        </p:spPr>
        <p:txBody>
          <a:bodyPr wrap="square" rtlCol="0">
            <a:spAutoFit/>
          </a:bodyPr>
          <a:lstStyle/>
          <a:p>
            <a:r>
              <a:rPr lang="de-DE" sz="2400" dirty="0" smtClean="0"/>
              <a:t>1. Es gibt einen großen und ziemlich </a:t>
            </a:r>
            <a:r>
              <a:rPr lang="de-DE" sz="2400" b="1" dirty="0" smtClean="0">
                <a:solidFill>
                  <a:srgbClr val="008000"/>
                </a:solidFill>
              </a:rPr>
              <a:t>zuverlässigen</a:t>
            </a:r>
          </a:p>
          <a:p>
            <a:r>
              <a:rPr lang="de-DE" sz="2400" dirty="0"/>
              <a:t> </a:t>
            </a:r>
            <a:r>
              <a:rPr lang="de-DE" sz="2400" dirty="0" smtClean="0"/>
              <a:t>                                                        </a:t>
            </a:r>
            <a:r>
              <a:rPr lang="de-DE" sz="2800" b="1" dirty="0" smtClean="0">
                <a:solidFill>
                  <a:srgbClr val="008000"/>
                </a:solidFill>
              </a:rPr>
              <a:t>Intra-Tag Speicherbedarf</a:t>
            </a:r>
            <a:r>
              <a:rPr lang="de-DE" sz="2400" dirty="0" smtClean="0"/>
              <a:t>, </a:t>
            </a:r>
          </a:p>
          <a:p>
            <a:r>
              <a:rPr lang="de-DE" sz="2400" dirty="0" smtClean="0"/>
              <a:t>    der am besten </a:t>
            </a:r>
            <a:r>
              <a:rPr lang="de-DE" sz="2400" dirty="0"/>
              <a:t>abgedeckt wird </a:t>
            </a:r>
            <a:r>
              <a:rPr lang="de-DE" sz="2400" dirty="0" smtClean="0"/>
              <a:t> durch</a:t>
            </a:r>
          </a:p>
          <a:p>
            <a:r>
              <a:rPr lang="de-DE" sz="2400" dirty="0" smtClean="0"/>
              <a:t>                                                          </a:t>
            </a:r>
            <a:r>
              <a:rPr lang="de-DE" sz="2800" b="1" dirty="0" smtClean="0">
                <a:solidFill>
                  <a:srgbClr val="3333FF"/>
                </a:solidFill>
              </a:rPr>
              <a:t>PSKW-artige Speicher.</a:t>
            </a:r>
            <a:endParaRPr lang="de-DE" sz="2400" b="1" dirty="0" smtClean="0">
              <a:solidFill>
                <a:srgbClr val="3333FF"/>
              </a:solidFill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827584" y="3896469"/>
            <a:ext cx="7956884" cy="1446550"/>
          </a:xfrm>
          <a:prstGeom prst="rect">
            <a:avLst/>
          </a:prstGeom>
          <a:solidFill>
            <a:srgbClr val="FFE07D"/>
          </a:solidFill>
        </p:spPr>
        <p:txBody>
          <a:bodyPr wrap="square" rtlCol="0">
            <a:spAutoFit/>
          </a:bodyPr>
          <a:lstStyle/>
          <a:p>
            <a:r>
              <a:rPr lang="de-DE" sz="2400" dirty="0" smtClean="0"/>
              <a:t>2. </a:t>
            </a:r>
            <a:r>
              <a:rPr lang="de-DE" sz="2800" b="1" dirty="0" smtClean="0">
                <a:solidFill>
                  <a:srgbClr val="FF0000"/>
                </a:solidFill>
              </a:rPr>
              <a:t>Gasspeicher</a:t>
            </a:r>
            <a:r>
              <a:rPr lang="de-DE" sz="2400" dirty="0" smtClean="0"/>
              <a:t>, mit ihrem </a:t>
            </a:r>
            <a:r>
              <a:rPr lang="de-DE" sz="2400" dirty="0" smtClean="0">
                <a:solidFill>
                  <a:srgbClr val="FF0000"/>
                </a:solidFill>
              </a:rPr>
              <a:t>Wirkungsgrad </a:t>
            </a:r>
            <a:r>
              <a:rPr lang="de-DE" sz="2400" dirty="0" smtClean="0"/>
              <a:t>von ca. </a:t>
            </a:r>
            <a:r>
              <a:rPr lang="de-DE" sz="3200" b="1" dirty="0" smtClean="0">
                <a:solidFill>
                  <a:srgbClr val="FF0000"/>
                </a:solidFill>
              </a:rPr>
              <a:t>¼</a:t>
            </a:r>
            <a:r>
              <a:rPr lang="de-DE" sz="2400" dirty="0" smtClean="0"/>
              <a:t> ,</a:t>
            </a:r>
          </a:p>
          <a:p>
            <a:r>
              <a:rPr lang="de-DE" sz="2400" dirty="0" smtClean="0"/>
              <a:t>                  sind   </a:t>
            </a:r>
            <a:r>
              <a:rPr lang="de-DE" sz="2400" b="1" i="1" dirty="0" smtClean="0">
                <a:solidFill>
                  <a:srgbClr val="008000"/>
                </a:solidFill>
              </a:rPr>
              <a:t>als</a:t>
            </a:r>
            <a:r>
              <a:rPr lang="de-DE" sz="2400" dirty="0" smtClean="0"/>
              <a:t>   (fast) </a:t>
            </a:r>
            <a:r>
              <a:rPr lang="de-DE" sz="2400" b="1" dirty="0" smtClean="0"/>
              <a:t>alltäglicher</a:t>
            </a:r>
            <a:r>
              <a:rPr lang="de-DE" sz="2400" dirty="0" smtClean="0"/>
              <a:t>   </a:t>
            </a:r>
            <a:r>
              <a:rPr lang="de-DE" sz="2800" b="1" i="1" dirty="0" smtClean="0">
                <a:solidFill>
                  <a:srgbClr val="008000"/>
                </a:solidFill>
              </a:rPr>
              <a:t>Intra-Tag Speicher</a:t>
            </a:r>
            <a:r>
              <a:rPr lang="de-DE" sz="2400" dirty="0" smtClean="0"/>
              <a:t>, </a:t>
            </a:r>
          </a:p>
          <a:p>
            <a:r>
              <a:rPr lang="de-DE" sz="2400" dirty="0" smtClean="0"/>
              <a:t>      wohl </a:t>
            </a:r>
            <a:r>
              <a:rPr lang="de-DE" sz="2800" b="1" dirty="0" smtClean="0">
                <a:solidFill>
                  <a:srgbClr val="FF0000"/>
                </a:solidFill>
              </a:rPr>
              <a:t>zu teuer.</a:t>
            </a:r>
            <a:endParaRPr lang="de-DE" sz="2400" b="1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4421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2197</Words>
  <Application>Microsoft Office PowerPoint</Application>
  <PresentationFormat>Bildschirmpräsentation (4:3)</PresentationFormat>
  <Paragraphs>398</Paragraphs>
  <Slides>50</Slides>
  <Notes>5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50</vt:i4>
      </vt:variant>
    </vt:vector>
  </HeadingPairs>
  <TitlesOfParts>
    <vt:vector size="51" baseType="lpstr">
      <vt:lpstr>Larissa</vt:lpstr>
      <vt:lpstr>Das “Meerei“   ein EnergieSpeicher für die EnergieWende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3. PSKW-artige Speicher 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Das “Meerei“   ein EnergieSpeicher für die EnergieWende</dc:title>
  <dc:creator>jerrry</dc:creator>
  <cp:lastModifiedBy>jerrry</cp:lastModifiedBy>
  <cp:revision>42</cp:revision>
  <cp:lastPrinted>2017-02-13T11:58:03Z</cp:lastPrinted>
  <dcterms:created xsi:type="dcterms:W3CDTF">2017-02-09T13:21:26Z</dcterms:created>
  <dcterms:modified xsi:type="dcterms:W3CDTF">2017-02-14T14:34:53Z</dcterms:modified>
</cp:coreProperties>
</file>