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70" r:id="rId3"/>
    <p:sldId id="269" r:id="rId4"/>
    <p:sldId id="271" r:id="rId5"/>
    <p:sldId id="272" r:id="rId6"/>
    <p:sldId id="273" r:id="rId7"/>
    <p:sldId id="256" r:id="rId8"/>
    <p:sldId id="262" r:id="rId9"/>
    <p:sldId id="261" r:id="rId10"/>
    <p:sldId id="278" r:id="rId11"/>
    <p:sldId id="260" r:id="rId12"/>
    <p:sldId id="264" r:id="rId13"/>
    <p:sldId id="265" r:id="rId14"/>
    <p:sldId id="266" r:id="rId15"/>
    <p:sldId id="268" r:id="rId16"/>
    <p:sldId id="276" r:id="rId17"/>
  </p:sldIdLst>
  <p:sldSz cx="9144000" cy="6858000" type="screen4x3"/>
  <p:notesSz cx="6858000" cy="9144000"/>
  <p:custShowLst>
    <p:custShow name="Kurz_ForumNachhaltigkeit" id="0">
      <p:sldLst>
        <p:sld r:id="rId2"/>
        <p:sld r:id="rId6"/>
        <p:sld r:id="rId8"/>
        <p:sld r:id="rId9"/>
        <p:sld r:id="rId10"/>
        <p:sld r:id="rId11"/>
        <p:sld r:id="rId12"/>
        <p:sld r:id="rId14"/>
        <p:sld r:id="rId16"/>
        <p:sld r:id="rId17"/>
      </p:sldLst>
    </p:custShow>
  </p:custShow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76DE5-7886-4FCA-8DC2-60943C0C544B}" type="datetimeFigureOut">
              <a:rPr lang="de-DE" smtClean="0"/>
              <a:pPr/>
              <a:t>27.02.2017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20BC3-6381-40BA-A6AD-391296B395B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348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62C3-67F4-4DAA-9E13-4B371FFD6F6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1564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8E8-35D4-41DC-A9B8-829C63A41679}" type="datetimeFigureOut">
              <a:rPr lang="de-DE" smtClean="0"/>
              <a:pPr/>
              <a:t>27.02.2017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61A4-FD18-44DB-A8C7-1D276F82FA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2370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8E8-35D4-41DC-A9B8-829C63A41679}" type="datetimeFigureOut">
              <a:rPr lang="de-DE" smtClean="0"/>
              <a:pPr/>
              <a:t>27.02.2017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61A4-FD18-44DB-A8C7-1D276F82FA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3525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8E8-35D4-41DC-A9B8-829C63A41679}" type="datetimeFigureOut">
              <a:rPr lang="de-DE" smtClean="0"/>
              <a:pPr/>
              <a:t>27.02.2017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61A4-FD18-44DB-A8C7-1D276F82FA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8629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8E8-35D4-41DC-A9B8-829C63A41679}" type="datetimeFigureOut">
              <a:rPr lang="de-DE" smtClean="0"/>
              <a:pPr/>
              <a:t>27.02.2017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61A4-FD18-44DB-A8C7-1D276F82FA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1519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8E8-35D4-41DC-A9B8-829C63A41679}" type="datetimeFigureOut">
              <a:rPr lang="de-DE" smtClean="0"/>
              <a:pPr/>
              <a:t>27.02.2017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61A4-FD18-44DB-A8C7-1D276F82FA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5427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8E8-35D4-41DC-A9B8-829C63A41679}" type="datetimeFigureOut">
              <a:rPr lang="de-DE" smtClean="0"/>
              <a:pPr/>
              <a:t>27.02.2017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61A4-FD18-44DB-A8C7-1D276F82FA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7722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8E8-35D4-41DC-A9B8-829C63A41679}" type="datetimeFigureOut">
              <a:rPr lang="de-DE" smtClean="0"/>
              <a:pPr/>
              <a:t>27.02.2017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61A4-FD18-44DB-A8C7-1D276F82FA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39319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8E8-35D4-41DC-A9B8-829C63A41679}" type="datetimeFigureOut">
              <a:rPr lang="de-DE" smtClean="0"/>
              <a:pPr/>
              <a:t>27.02.2017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61A4-FD18-44DB-A8C7-1D276F82FA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6107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8E8-35D4-41DC-A9B8-829C63A41679}" type="datetimeFigureOut">
              <a:rPr lang="de-DE" smtClean="0"/>
              <a:pPr/>
              <a:t>27.02.2017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61A4-FD18-44DB-A8C7-1D276F82FA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37371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8E8-35D4-41DC-A9B8-829C63A41679}" type="datetimeFigureOut">
              <a:rPr lang="de-DE" smtClean="0"/>
              <a:pPr/>
              <a:t>27.02.2017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61A4-FD18-44DB-A8C7-1D276F82FA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25383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8E8-35D4-41DC-A9B8-829C63A41679}" type="datetimeFigureOut">
              <a:rPr lang="de-DE" smtClean="0"/>
              <a:pPr/>
              <a:t>27.02.2017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61A4-FD18-44DB-A8C7-1D276F82FA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80189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B68E8-35D4-41DC-A9B8-829C63A41679}" type="datetimeFigureOut">
              <a:rPr lang="de-DE" smtClean="0"/>
              <a:pPr/>
              <a:t>27.02.2017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D61A4-FD18-44DB-A8C7-1D276F82FA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7836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uther.gerhard@ingenieur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chmidtb@atom.uni-frankfurt.de" TargetMode="External"/><Relationship Id="rId2" Type="http://schemas.openxmlformats.org/officeDocument/2006/relationships/hyperlink" Target="mailto:luther.gerhard@ingenieur.d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energate-messenger.de/news/156871/vattenfall-saniert-pumpspeicherwerke?media=print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872716"/>
            <a:ext cx="9144000" cy="2360186"/>
          </a:xfrm>
          <a:gradFill>
            <a:gsLst>
              <a:gs pos="0">
                <a:srgbClr val="FF3399"/>
              </a:gs>
              <a:gs pos="17000">
                <a:srgbClr val="FF6633"/>
              </a:gs>
              <a:gs pos="50000">
                <a:srgbClr val="FFFF00"/>
              </a:gs>
              <a:gs pos="93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Das “Meerei“ </a:t>
            </a:r>
            <a:br>
              <a:rPr lang="de-DE" b="1" dirty="0" smtClean="0">
                <a:latin typeface="Arial" pitchFamily="34" charset="0"/>
                <a:cs typeface="Arial" pitchFamily="34" charset="0"/>
              </a:rPr>
            </a:br>
            <a:r>
              <a:rPr lang="de-DE" sz="7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ein</a:t>
            </a:r>
            <a:r>
              <a:rPr 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latin typeface="Arial" pitchFamily="34" charset="0"/>
                <a:cs typeface="Arial" pitchFamily="34" charset="0"/>
              </a:rPr>
              <a:t>Energie</a:t>
            </a:r>
            <a:r>
              <a:rPr lang="de-DE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Speicher</a:t>
            </a:r>
            <a:r>
              <a:rPr lang="de-DE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für die </a:t>
            </a:r>
            <a:r>
              <a:rPr lang="de-DE" sz="3600" dirty="0" err="1" smtClean="0">
                <a:latin typeface="Arial" pitchFamily="34" charset="0"/>
                <a:cs typeface="Arial" pitchFamily="34" charset="0"/>
              </a:rPr>
              <a:t>Energie</a:t>
            </a:r>
            <a:r>
              <a:rPr lang="de-DE" sz="3600" b="1" dirty="0" err="1" smtClean="0">
                <a:latin typeface="Arial" pitchFamily="34" charset="0"/>
                <a:cs typeface="Arial" pitchFamily="34" charset="0"/>
              </a:rPr>
              <a:t>Wende</a:t>
            </a:r>
            <a:endParaRPr lang="de-DE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083660" y="6734889"/>
            <a:ext cx="30603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smtClean="0">
                <a:latin typeface="Arial" pitchFamily="34" charset="0"/>
                <a:cs typeface="Arial" pitchFamily="34" charset="0"/>
              </a:rPr>
              <a:t>Bildspeicher teilweise in  V_Hochtief2011.0715_BergSpeicher.pptx</a:t>
            </a:r>
            <a:endParaRPr lang="de-DE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1500" y="53625"/>
            <a:ext cx="5292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V_GL2017.0302_SAL.Nachhaltigkeit_Meerei.pptx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375756" y="4113076"/>
            <a:ext cx="4391979" cy="162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 Gerhard Luther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Universität des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Saarlandes ,</a:t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Experimentalphysik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Bau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E26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66123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Saarbrücken    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luther.gerhard@ingenieur.de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0681-302-2737(d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  und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0681-56310(p</a:t>
            </a:r>
            <a:r>
              <a:rPr lang="de-DE" dirty="0" smtClean="0"/>
              <a:t>) 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149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305390" y="873976"/>
            <a:ext cx="8784976" cy="5418420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6000" b="1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Meer</a:t>
            </a:r>
            <a:endParaRPr lang="de-DE" sz="4000" dirty="0">
              <a:effectLst/>
              <a:latin typeface="Arial"/>
              <a:ea typeface="Calibri"/>
              <a:cs typeface="Times New Roman"/>
            </a:endParaRPr>
          </a:p>
        </p:txBody>
      </p:sp>
      <p:grpSp>
        <p:nvGrpSpPr>
          <p:cNvPr id="2" name="Gruppieren 4"/>
          <p:cNvGrpSpPr/>
          <p:nvPr/>
        </p:nvGrpSpPr>
        <p:grpSpPr>
          <a:xfrm>
            <a:off x="6896620" y="4817983"/>
            <a:ext cx="1311784" cy="1490975"/>
            <a:chOff x="0" y="0"/>
            <a:chExt cx="942975" cy="781050"/>
          </a:xfrm>
        </p:grpSpPr>
        <p:sp>
          <p:nvSpPr>
            <p:cNvPr id="15" name="Ellipse 14"/>
            <p:cNvSpPr/>
            <p:nvPr/>
          </p:nvSpPr>
          <p:spPr>
            <a:xfrm>
              <a:off x="0" y="142875"/>
              <a:ext cx="942975" cy="638175"/>
            </a:xfrm>
            <a:prstGeom prst="ellipse">
              <a:avLst/>
            </a:prstGeom>
            <a:solidFill>
              <a:srgbClr val="FFFF00"/>
            </a:solidFill>
            <a:ln w="508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500" b="1" dirty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Arial"/>
                  <a:ea typeface="Calibri"/>
                  <a:cs typeface="Times New Roman"/>
                </a:rPr>
                <a:t>Meerei</a:t>
              </a:r>
              <a:r>
                <a:rPr lang="de-DE" sz="1500" b="1" dirty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 </a:t>
              </a:r>
              <a:endParaRPr lang="de-DE" sz="110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6" name="Pfeil nach oben und unten 15"/>
            <p:cNvSpPr/>
            <p:nvPr/>
          </p:nvSpPr>
          <p:spPr>
            <a:xfrm>
              <a:off x="409575" y="0"/>
              <a:ext cx="123825" cy="314325"/>
            </a:xfrm>
            <a:prstGeom prst="upDownArrow">
              <a:avLst/>
            </a:prstGeom>
            <a:solidFill>
              <a:srgbClr val="FFFF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="" xmlns:p14="http://schemas.microsoft.com/office/powerpoint/2010/main" val="18817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305390" y="873976"/>
            <a:ext cx="8784976" cy="5418420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6000" b="1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Meer</a:t>
            </a:r>
            <a:endParaRPr lang="de-DE" sz="4000" dirty="0">
              <a:effectLst/>
              <a:latin typeface="Arial"/>
              <a:ea typeface="Calibri"/>
              <a:cs typeface="Times New Roman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6896620" y="4817983"/>
            <a:ext cx="1311784" cy="1490975"/>
            <a:chOff x="0" y="0"/>
            <a:chExt cx="942975" cy="781050"/>
          </a:xfrm>
        </p:grpSpPr>
        <p:sp>
          <p:nvSpPr>
            <p:cNvPr id="15" name="Ellipse 14"/>
            <p:cNvSpPr/>
            <p:nvPr/>
          </p:nvSpPr>
          <p:spPr>
            <a:xfrm>
              <a:off x="0" y="142875"/>
              <a:ext cx="942975" cy="638175"/>
            </a:xfrm>
            <a:prstGeom prst="ellipse">
              <a:avLst/>
            </a:prstGeom>
            <a:solidFill>
              <a:srgbClr val="FFFF00"/>
            </a:solidFill>
            <a:ln w="508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500" b="1" dirty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Arial"/>
                  <a:ea typeface="Calibri"/>
                  <a:cs typeface="Times New Roman"/>
                </a:rPr>
                <a:t>Meerei</a:t>
              </a:r>
              <a:r>
                <a:rPr lang="de-DE" sz="1500" b="1" dirty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 </a:t>
              </a:r>
              <a:endParaRPr lang="de-DE" sz="110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6" name="Pfeil nach oben und unten 15"/>
            <p:cNvSpPr/>
            <p:nvPr/>
          </p:nvSpPr>
          <p:spPr>
            <a:xfrm>
              <a:off x="409575" y="0"/>
              <a:ext cx="123825" cy="314325"/>
            </a:xfrm>
            <a:prstGeom prst="upDownArrow">
              <a:avLst/>
            </a:prstGeom>
            <a:solidFill>
              <a:srgbClr val="FFFF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919956" y="4817983"/>
            <a:ext cx="5089706" cy="1527340"/>
            <a:chOff x="919956" y="4817983"/>
            <a:chExt cx="5089706" cy="1527340"/>
          </a:xfrm>
        </p:grpSpPr>
        <p:grpSp>
          <p:nvGrpSpPr>
            <p:cNvPr id="6" name="Gruppieren 5"/>
            <p:cNvGrpSpPr/>
            <p:nvPr/>
          </p:nvGrpSpPr>
          <p:grpSpPr>
            <a:xfrm>
              <a:off x="4697878" y="4836166"/>
              <a:ext cx="1311784" cy="1490975"/>
              <a:chOff x="0" y="0"/>
              <a:chExt cx="942975" cy="781050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0" y="142875"/>
                <a:ext cx="942975" cy="638175"/>
              </a:xfrm>
              <a:prstGeom prst="ellipse">
                <a:avLst/>
              </a:prstGeom>
              <a:solidFill>
                <a:srgbClr val="FFFF00"/>
              </a:solidFill>
              <a:ln w="508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500" b="1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Arial"/>
                    <a:ea typeface="Calibri"/>
                    <a:cs typeface="Times New Roman"/>
                  </a:rPr>
                  <a:t>Meerei</a:t>
                </a:r>
                <a:r>
                  <a:rPr lang="de-DE" sz="1500" b="1">
                    <a:solidFill>
                      <a:srgbClr val="FF0000"/>
                    </a:solidFill>
                    <a:effectLst/>
                    <a:latin typeface="Arial"/>
                    <a:ea typeface="Calibri"/>
                    <a:cs typeface="Times New Roman"/>
                  </a:rPr>
                  <a:t> </a:t>
                </a:r>
                <a:endParaRPr lang="de-DE" sz="1100"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14" name="Pfeil nach oben und unten 13"/>
              <p:cNvSpPr/>
              <p:nvPr/>
            </p:nvSpPr>
            <p:spPr>
              <a:xfrm>
                <a:off x="409575" y="0"/>
                <a:ext cx="123825" cy="314325"/>
              </a:xfrm>
              <a:prstGeom prst="upDownArrow">
                <a:avLst/>
              </a:prstGeom>
              <a:solidFill>
                <a:srgbClr val="FFFF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</p:grpSp>
        <p:grpSp>
          <p:nvGrpSpPr>
            <p:cNvPr id="7" name="Gruppieren 6"/>
            <p:cNvGrpSpPr/>
            <p:nvPr/>
          </p:nvGrpSpPr>
          <p:grpSpPr>
            <a:xfrm>
              <a:off x="2803079" y="4817983"/>
              <a:ext cx="1311784" cy="1490975"/>
              <a:chOff x="0" y="0"/>
              <a:chExt cx="942975" cy="781050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0" y="142875"/>
                <a:ext cx="942975" cy="638175"/>
              </a:xfrm>
              <a:prstGeom prst="ellipse">
                <a:avLst/>
              </a:prstGeom>
              <a:solidFill>
                <a:srgbClr val="FFFF00"/>
              </a:solidFill>
              <a:ln w="508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500" b="1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Arial"/>
                    <a:ea typeface="Calibri"/>
                    <a:cs typeface="Times New Roman"/>
                  </a:rPr>
                  <a:t>Meerei</a:t>
                </a:r>
                <a:r>
                  <a:rPr lang="de-DE" sz="1500" b="1">
                    <a:solidFill>
                      <a:srgbClr val="FF0000"/>
                    </a:solidFill>
                    <a:effectLst/>
                    <a:latin typeface="Arial"/>
                    <a:ea typeface="Calibri"/>
                    <a:cs typeface="Times New Roman"/>
                  </a:rPr>
                  <a:t> </a:t>
                </a:r>
                <a:endParaRPr lang="de-DE" sz="1100"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12" name="Pfeil nach oben und unten 11"/>
              <p:cNvSpPr/>
              <p:nvPr/>
            </p:nvSpPr>
            <p:spPr>
              <a:xfrm>
                <a:off x="409575" y="0"/>
                <a:ext cx="123825" cy="314325"/>
              </a:xfrm>
              <a:prstGeom prst="upDownArrow">
                <a:avLst/>
              </a:prstGeom>
              <a:solidFill>
                <a:srgbClr val="FFFF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</p:grpSp>
        <p:grpSp>
          <p:nvGrpSpPr>
            <p:cNvPr id="8" name="Gruppieren 7"/>
            <p:cNvGrpSpPr/>
            <p:nvPr/>
          </p:nvGrpSpPr>
          <p:grpSpPr>
            <a:xfrm>
              <a:off x="919956" y="4854348"/>
              <a:ext cx="1311784" cy="1490975"/>
              <a:chOff x="0" y="0"/>
              <a:chExt cx="942975" cy="781050"/>
            </a:xfrm>
          </p:grpSpPr>
          <p:sp>
            <p:nvSpPr>
              <p:cNvPr id="9" name="Ellipse 8"/>
              <p:cNvSpPr/>
              <p:nvPr/>
            </p:nvSpPr>
            <p:spPr>
              <a:xfrm>
                <a:off x="0" y="142875"/>
                <a:ext cx="942975" cy="638175"/>
              </a:xfrm>
              <a:prstGeom prst="ellipse">
                <a:avLst/>
              </a:prstGeom>
              <a:solidFill>
                <a:srgbClr val="FFFF00"/>
              </a:solidFill>
              <a:ln w="508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5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Arial"/>
                    <a:ea typeface="Calibri"/>
                    <a:cs typeface="Times New Roman"/>
                  </a:rPr>
                  <a:t>Meerei</a:t>
                </a:r>
                <a:r>
                  <a:rPr lang="de-DE" sz="1500" b="1" dirty="0">
                    <a:solidFill>
                      <a:srgbClr val="FF0000"/>
                    </a:solidFill>
                    <a:effectLst/>
                    <a:latin typeface="Arial"/>
                    <a:ea typeface="Calibri"/>
                    <a:cs typeface="Times New Roman"/>
                  </a:rPr>
                  <a:t> </a:t>
                </a:r>
                <a:endParaRPr lang="de-DE" sz="1100" dirty="0"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10" name="Pfeil nach oben und unten 9"/>
              <p:cNvSpPr/>
              <p:nvPr/>
            </p:nvSpPr>
            <p:spPr>
              <a:xfrm>
                <a:off x="409575" y="0"/>
                <a:ext cx="123825" cy="314325"/>
              </a:xfrm>
              <a:prstGeom prst="upDownArrow">
                <a:avLst/>
              </a:prstGeom>
              <a:solidFill>
                <a:srgbClr val="FFFF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88177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2" y="10264"/>
            <a:ext cx="9290236" cy="656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www.nmz.de/files/Hoch_Tief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676" y="1"/>
            <a:ext cx="571499" cy="571499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0" y="6665876"/>
            <a:ext cx="902749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e-DE" sz="900" b="1" dirty="0" smtClean="0">
                <a:latin typeface="Arial" pitchFamily="34" charset="0"/>
                <a:cs typeface="Arial" pitchFamily="34" charset="0"/>
              </a:rPr>
              <a:t>Quelle: Hochtief -</a:t>
            </a:r>
            <a:r>
              <a:rPr lang="de-DE" sz="900" b="1" dirty="0" err="1" smtClean="0">
                <a:latin typeface="Arial" pitchFamily="34" charset="0"/>
                <a:cs typeface="Arial" pitchFamily="34" charset="0"/>
              </a:rPr>
              <a:t>A.Garg</a:t>
            </a:r>
            <a:r>
              <a:rPr lang="de-DE" sz="900" b="1" dirty="0" smtClean="0">
                <a:latin typeface="Arial" pitchFamily="34" charset="0"/>
                <a:cs typeface="Arial" pitchFamily="34" charset="0"/>
              </a:rPr>
              <a:t> e.a.:  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Presentation C2 auf IRES 7 (2012): STENSEA (</a:t>
            </a:r>
            <a:r>
              <a:rPr lang="en-US" sz="900" b="1" kern="0" dirty="0" smtClean="0">
                <a:latin typeface="Arial" pitchFamily="34" charset="0"/>
                <a:cs typeface="Arial" pitchFamily="34" charset="0"/>
              </a:rPr>
              <a:t>Stored Energy  in Sea) 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en-US" sz="900" b="1" dirty="0" smtClean="0">
                <a:solidFill>
                  <a:srgbClr val="565656"/>
                </a:solidFill>
                <a:latin typeface="Arial" pitchFamily="34" charset="0"/>
                <a:cs typeface="Arial" pitchFamily="34" charset="0"/>
              </a:rPr>
              <a:t>The Feasibility of an Underwater Pumped Hydro Storage System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-1" y="143635"/>
            <a:ext cx="524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>Projekt STENSEA 2012: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Artist View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-18510" y="6210018"/>
            <a:ext cx="4031940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Originalfolie: </a:t>
            </a:r>
            <a:r>
              <a:rPr lang="de-DE" b="1" dirty="0" err="1" smtClean="0"/>
              <a:t>Garg</a:t>
            </a:r>
            <a:r>
              <a:rPr lang="de-DE" b="1" dirty="0" smtClean="0"/>
              <a:t> e.a.(2012), Hochtief</a:t>
            </a:r>
            <a:endParaRPr lang="de-DE" b="1" dirty="0"/>
          </a:p>
        </p:txBody>
      </p:sp>
      <p:sp>
        <p:nvSpPr>
          <p:cNvPr id="11" name="Rechteck 10"/>
          <p:cNvSpPr/>
          <p:nvPr/>
        </p:nvSpPr>
        <p:spPr>
          <a:xfrm>
            <a:off x="165870" y="908720"/>
            <a:ext cx="5846289" cy="369332"/>
          </a:xfrm>
          <a:prstGeom prst="rect">
            <a:avLst/>
          </a:prstGeom>
          <a:solidFill>
            <a:srgbClr val="FFE07D"/>
          </a:solidFill>
          <a:ln>
            <a:solidFill>
              <a:schemeClr val="accent1">
                <a:shade val="50000"/>
              </a:schemeClr>
            </a:solidFill>
          </a:ln>
          <a:effectLst>
            <a:glow>
              <a:srgbClr val="FFC000"/>
            </a:glow>
            <a:softEdge rad="31750"/>
          </a:effectLst>
        </p:spPr>
        <p:txBody>
          <a:bodyPr wrap="square" lIns="0" tIns="0" rIns="0" bIns="0">
            <a:spAutoFit/>
          </a:bodyPr>
          <a:lstStyle/>
          <a:p>
            <a:r>
              <a:rPr lang="de-DE" sz="2400" b="1" dirty="0" smtClean="0">
                <a:solidFill>
                  <a:srgbClr val="3333FF"/>
                </a:solidFill>
              </a:rPr>
              <a:t> </a:t>
            </a:r>
            <a:r>
              <a:rPr lang="de-DE" sz="2200" b="1" dirty="0" smtClean="0">
                <a:solidFill>
                  <a:srgbClr val="3333FF"/>
                </a:solidFill>
              </a:rPr>
              <a:t>178</a:t>
            </a:r>
            <a:r>
              <a:rPr lang="de-DE" sz="2400" dirty="0" smtClean="0">
                <a:solidFill>
                  <a:srgbClr val="3333FF"/>
                </a:solidFill>
              </a:rPr>
              <a:t>  </a:t>
            </a:r>
            <a:r>
              <a:rPr lang="de-DE" sz="2000" dirty="0">
                <a:solidFill>
                  <a:srgbClr val="3333FF"/>
                </a:solidFill>
              </a:rPr>
              <a:t>€/kWh  </a:t>
            </a:r>
            <a:r>
              <a:rPr lang="de-DE" b="1" dirty="0" err="1"/>
              <a:t>PartialKosten</a:t>
            </a:r>
            <a:r>
              <a:rPr lang="de-DE" dirty="0"/>
              <a:t>  </a:t>
            </a:r>
            <a:r>
              <a:rPr lang="de-DE" sz="1600" dirty="0"/>
              <a:t>„in situ“ </a:t>
            </a:r>
            <a:r>
              <a:rPr lang="de-DE" sz="1600" dirty="0" err="1"/>
              <a:t>Speicherkapazitzät</a:t>
            </a:r>
            <a:r>
              <a:rPr lang="de-DE" sz="1600" dirty="0"/>
              <a:t>“</a:t>
            </a:r>
          </a:p>
        </p:txBody>
      </p:sp>
      <p:sp>
        <p:nvSpPr>
          <p:cNvPr id="2" name="Rechteck 1"/>
          <p:cNvSpPr/>
          <p:nvPr/>
        </p:nvSpPr>
        <p:spPr>
          <a:xfrm>
            <a:off x="154949" y="1378806"/>
            <a:ext cx="5857209" cy="338554"/>
          </a:xfrm>
          <a:prstGeom prst="rect">
            <a:avLst/>
          </a:prstGeom>
          <a:solidFill>
            <a:srgbClr val="FFE07D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Helvetica 45 Light" pitchFamily="34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Helvetica 45 Light" pitchFamily="34" charset="0"/>
              </a:rPr>
              <a:t>525</a:t>
            </a:r>
            <a:r>
              <a:rPr lang="en-US" sz="2000" b="1" dirty="0" smtClean="0">
                <a:solidFill>
                  <a:srgbClr val="C00000"/>
                </a:solidFill>
                <a:latin typeface="Helvetica 45 Light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Helvetica 45 Light" pitchFamily="34" charset="0"/>
              </a:rPr>
              <a:t>€/kW </a:t>
            </a:r>
            <a:r>
              <a:rPr lang="en-US" dirty="0" smtClean="0">
                <a:solidFill>
                  <a:srgbClr val="C00000"/>
                </a:solidFill>
                <a:latin typeface="Helvetica 45 Light" pitchFamily="34" charset="0"/>
              </a:rPr>
              <a:t> </a:t>
            </a:r>
            <a:r>
              <a:rPr lang="en-US" sz="1600" b="1" dirty="0" smtClean="0">
                <a:latin typeface="Helvetica 45 Light" pitchFamily="34" charset="0"/>
              </a:rPr>
              <a:t>Pump-turbine</a:t>
            </a:r>
            <a:r>
              <a:rPr lang="en-US" sz="1600" b="1" dirty="0" smtClean="0">
                <a:solidFill>
                  <a:srgbClr val="565656"/>
                </a:solidFill>
                <a:latin typeface="Helvetica 45 Light" pitchFamily="34" charset="0"/>
              </a:rPr>
              <a:t> </a:t>
            </a:r>
            <a:r>
              <a:rPr lang="en-US" sz="1600" dirty="0">
                <a:solidFill>
                  <a:srgbClr val="565656"/>
                </a:solidFill>
                <a:latin typeface="Helvetica 45 Light" pitchFamily="34" charset="0"/>
              </a:rPr>
              <a:t>with electro-mechanical </a:t>
            </a:r>
            <a:r>
              <a:rPr lang="en-US" sz="1600" dirty="0" smtClean="0">
                <a:solidFill>
                  <a:srgbClr val="565656"/>
                </a:solidFill>
                <a:latin typeface="Helvetica 45 Light" pitchFamily="34" charset="0"/>
              </a:rPr>
              <a:t>equipment  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784468" y="580329"/>
            <a:ext cx="324036" cy="2923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912590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3553718" cy="511455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6057292"/>
            <a:ext cx="3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FhG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-IWES Projekt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StEnSea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(2016.1102):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b="1" dirty="0" smtClean="0">
                <a:latin typeface="Arial" pitchFamily="34" charset="0"/>
                <a:cs typeface="Arial" pitchFamily="34" charset="0"/>
              </a:rPr>
              <a:t>Abladen im Fährhafen Konstanz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59532" y="188640"/>
            <a:ext cx="87129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/>
              <a:t>2016 AD: Versuch mit Meerei -Modell (3 m)  im Bodensee </a:t>
            </a:r>
            <a:endParaRPr lang="de-DE" sz="2800" b="1" dirty="0"/>
          </a:p>
        </p:txBody>
      </p:sp>
      <p:pic>
        <p:nvPicPr>
          <p:cNvPr id="7" name="Picture 4" descr="http://www.energiesystemtechnik.iwes.fraunhofer.de/content/dam/iwes-neu/energiesystemtechnik/de/images/Bilder_im_Text/2016_StEnSea/StEnSea_2373_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00" t="2661" r="25151" b="-2661"/>
          <a:stretch/>
        </p:blipFill>
        <p:spPr bwMode="auto">
          <a:xfrm>
            <a:off x="4139952" y="572070"/>
            <a:ext cx="4439264" cy="6097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5496" y="8620"/>
            <a:ext cx="3240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 smtClean="0"/>
              <a:t>3.2</a:t>
            </a:r>
            <a:endParaRPr lang="de-DE" sz="1400" b="1" dirty="0"/>
          </a:p>
        </p:txBody>
      </p:sp>
    </p:spTree>
    <p:extLst>
      <p:ext uri="{BB962C8B-B14F-4D97-AF65-F5344CB8AC3E}">
        <p14:creationId xmlns="" xmlns:p14="http://schemas.microsoft.com/office/powerpoint/2010/main" val="20377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9512" y="116632"/>
            <a:ext cx="42364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b="1" u="sng" dirty="0" smtClean="0"/>
              <a:t>2016 AD:  Meerei -Modell (3 m)  im Bodense</a:t>
            </a:r>
            <a:r>
              <a:rPr lang="de-DE" sz="1600" b="1" dirty="0" smtClean="0"/>
              <a:t>e</a:t>
            </a:r>
            <a:r>
              <a:rPr lang="de-DE" b="1" dirty="0" smtClean="0"/>
              <a:t> </a:t>
            </a:r>
            <a:endParaRPr lang="de-DE" b="1" dirty="0"/>
          </a:p>
        </p:txBody>
      </p:sp>
      <p:pic>
        <p:nvPicPr>
          <p:cNvPr id="5" name="Grafik 4" descr="IMG_66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8486" y="3790736"/>
            <a:ext cx="3983934" cy="2987951"/>
          </a:xfrm>
          <a:prstGeom prst="rect">
            <a:avLst/>
          </a:prstGeom>
        </p:spPr>
      </p:pic>
      <p:pic>
        <p:nvPicPr>
          <p:cNvPr id="6" name="Grafik 5" descr="IMG_6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5983" y="764704"/>
            <a:ext cx="3936437" cy="29523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00708"/>
            <a:ext cx="4271152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90074"/>
            <a:ext cx="4249505" cy="30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>
            <a:off x="8424428" y="152346"/>
            <a:ext cx="324036" cy="2923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8561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2" t="10979" r="1434" b="5572"/>
          <a:stretch/>
        </p:blipFill>
        <p:spPr bwMode="auto">
          <a:xfrm>
            <a:off x="1115616" y="2168860"/>
            <a:ext cx="6876000" cy="43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979712" y="188640"/>
            <a:ext cx="522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Geplantes Demonstrationsprojekt</a:t>
            </a:r>
            <a:endParaRPr lang="de-DE" sz="28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5496" y="8620"/>
            <a:ext cx="3240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 smtClean="0"/>
              <a:t>3.3</a:t>
            </a:r>
            <a:endParaRPr lang="de-DE" sz="1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730486"/>
            <a:ext cx="81009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r>
              <a:rPr lang="de-DE" sz="2400" b="1" u="sng" dirty="0" smtClean="0"/>
              <a:t>30 m-Kugel</a:t>
            </a:r>
          </a:p>
          <a:p>
            <a:r>
              <a:rPr lang="de-DE" sz="2400" dirty="0" smtClean="0"/>
              <a:t>  in </a:t>
            </a:r>
            <a:r>
              <a:rPr lang="de-DE" sz="2400" b="1" dirty="0" smtClean="0"/>
              <a:t>700</a:t>
            </a:r>
            <a:r>
              <a:rPr lang="de-DE" sz="2400" dirty="0" smtClean="0"/>
              <a:t>  m Teufe (vermutlich Norwegische Rinne)  </a:t>
            </a:r>
          </a:p>
          <a:p>
            <a:r>
              <a:rPr lang="de-DE" dirty="0" err="1" smtClean="0"/>
              <a:t>Speicherkapzität</a:t>
            </a:r>
            <a:r>
              <a:rPr lang="de-DE" dirty="0" smtClean="0"/>
              <a:t> :     ca.  </a:t>
            </a:r>
            <a:r>
              <a:rPr lang="de-DE" sz="2800" b="1" dirty="0" smtClean="0">
                <a:solidFill>
                  <a:srgbClr val="FF0000"/>
                </a:solidFill>
              </a:rPr>
              <a:t>20 MWh </a:t>
            </a:r>
            <a:r>
              <a:rPr lang="de-DE" dirty="0" smtClean="0"/>
              <a:t>;    Ladung/Entladung :  ca. 4 h bei </a:t>
            </a:r>
            <a:r>
              <a:rPr lang="de-DE" sz="2800" b="1" dirty="0" smtClean="0">
                <a:solidFill>
                  <a:srgbClr val="FF0000"/>
                </a:solidFill>
              </a:rPr>
              <a:t>5 MW 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5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22398" y="224644"/>
            <a:ext cx="3099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/>
              <a:t>Zusammenfassung</a:t>
            </a:r>
            <a:endParaRPr lang="de-DE" sz="2800" b="1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251520" y="872716"/>
            <a:ext cx="8640960" cy="830997"/>
          </a:xfrm>
          <a:prstGeom prst="rect">
            <a:avLst/>
          </a:prstGeom>
          <a:solidFill>
            <a:srgbClr val="FFE07D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</a:t>
            </a:r>
            <a:r>
              <a:rPr lang="de-DE" sz="2000" dirty="0" smtClean="0"/>
              <a:t>. Es gibt einen großen und ziemlich </a:t>
            </a:r>
            <a:r>
              <a:rPr lang="de-DE" sz="2000" b="1" dirty="0" smtClean="0">
                <a:solidFill>
                  <a:srgbClr val="008000"/>
                </a:solidFill>
              </a:rPr>
              <a:t>zuverlässigen </a:t>
            </a:r>
            <a:r>
              <a:rPr lang="de-DE" dirty="0" smtClean="0"/>
              <a:t> </a:t>
            </a:r>
            <a:r>
              <a:rPr lang="de-DE" sz="2000" b="1" dirty="0" smtClean="0">
                <a:solidFill>
                  <a:srgbClr val="008000"/>
                </a:solidFill>
              </a:rPr>
              <a:t>Kurzzeit- Speicherbedarf</a:t>
            </a:r>
            <a:r>
              <a:rPr lang="de-DE" dirty="0" smtClean="0"/>
              <a:t>, </a:t>
            </a:r>
          </a:p>
          <a:p>
            <a:r>
              <a:rPr lang="de-DE" sz="2000" dirty="0" smtClean="0"/>
              <a:t>                   der am besten </a:t>
            </a:r>
            <a:r>
              <a:rPr lang="de-DE" sz="2000" dirty="0"/>
              <a:t>abgedeckt wird </a:t>
            </a:r>
            <a:r>
              <a:rPr lang="de-DE" sz="2000" dirty="0" smtClean="0"/>
              <a:t> durch   </a:t>
            </a:r>
            <a:r>
              <a:rPr lang="de-DE" sz="2400" b="1" dirty="0" smtClean="0">
                <a:solidFill>
                  <a:srgbClr val="3333FF"/>
                </a:solidFill>
              </a:rPr>
              <a:t>PSKW-artige Speicher.</a:t>
            </a:r>
            <a:endParaRPr lang="de-DE" sz="2000" b="1" dirty="0" smtClean="0">
              <a:solidFill>
                <a:srgbClr val="3333F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96525" y="1844824"/>
            <a:ext cx="8595955" cy="2096516"/>
          </a:xfrm>
          <a:prstGeom prst="rect">
            <a:avLst/>
          </a:prstGeom>
          <a:noFill/>
          <a:ln w="57150" cmpd="thinThick">
            <a:solidFill>
              <a:schemeClr val="accent2"/>
            </a:solidFill>
          </a:ln>
        </p:spPr>
        <p:txBody>
          <a:bodyPr wrap="square" lIns="36000" tIns="18000" rIns="36000" bIns="10800" rtlCol="0">
            <a:spAutoFit/>
          </a:bodyPr>
          <a:lstStyle/>
          <a:p>
            <a:r>
              <a:rPr lang="de-DE" sz="1100" b="1" u="sng" dirty="0" smtClean="0"/>
              <a:t>  </a:t>
            </a:r>
            <a:endParaRPr lang="de-DE" dirty="0" smtClean="0"/>
          </a:p>
          <a:p>
            <a:r>
              <a:rPr lang="de-DE" b="1" dirty="0" smtClean="0"/>
              <a:t> </a:t>
            </a:r>
            <a:r>
              <a:rPr lang="de-DE" sz="2400" b="1" dirty="0" smtClean="0"/>
              <a:t>2</a:t>
            </a:r>
            <a:r>
              <a:rPr lang="de-DE" b="1" dirty="0" smtClean="0"/>
              <a:t>. </a:t>
            </a:r>
            <a:r>
              <a:rPr lang="de-DE" sz="2400" b="1" dirty="0" smtClean="0"/>
              <a:t>Das Meerei  </a:t>
            </a:r>
            <a:r>
              <a:rPr lang="de-DE" sz="2000" dirty="0" smtClean="0"/>
              <a:t>ist ein derartiger </a:t>
            </a:r>
            <a:r>
              <a:rPr lang="de-DE" sz="2000" dirty="0"/>
              <a:t> </a:t>
            </a:r>
            <a:r>
              <a:rPr lang="de-DE" sz="2000" dirty="0" smtClean="0"/>
              <a:t>Speicher mit </a:t>
            </a:r>
            <a:r>
              <a:rPr lang="de-DE" sz="2400" b="1" dirty="0" smtClean="0">
                <a:solidFill>
                  <a:srgbClr val="CC00CC"/>
                </a:solidFill>
              </a:rPr>
              <a:t>hohem Potential</a:t>
            </a:r>
            <a:r>
              <a:rPr lang="de-DE" sz="2400" b="1" dirty="0" smtClean="0"/>
              <a:t>,  </a:t>
            </a:r>
            <a:r>
              <a:rPr lang="de-DE" sz="2000" dirty="0" smtClean="0"/>
              <a:t>da als 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                                 </a:t>
            </a:r>
            <a:r>
              <a:rPr lang="de-DE" sz="2400" b="1" dirty="0" smtClean="0">
                <a:solidFill>
                  <a:srgbClr val="CC00CC"/>
                </a:solidFill>
              </a:rPr>
              <a:t>Standardmodul auch in großer Zahl </a:t>
            </a:r>
            <a:r>
              <a:rPr lang="de-DE" sz="2000" dirty="0" smtClean="0"/>
              <a:t>einsetzbar.</a:t>
            </a:r>
          </a:p>
          <a:p>
            <a:r>
              <a:rPr lang="de-DE" sz="2000" dirty="0" smtClean="0"/>
              <a:t> 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Im </a:t>
            </a:r>
            <a:r>
              <a:rPr lang="de-DE" sz="2000" dirty="0"/>
              <a:t>Meer gibt es riesige Flächen (an mehreren Stellen auch küstennah),</a:t>
            </a:r>
            <a:br>
              <a:rPr lang="de-DE" sz="2000" dirty="0"/>
            </a:br>
            <a:r>
              <a:rPr lang="de-DE" sz="2000" dirty="0" smtClean="0"/>
              <a:t>             auf </a:t>
            </a:r>
            <a:r>
              <a:rPr lang="de-DE" sz="2000" dirty="0"/>
              <a:t>denen man auch  </a:t>
            </a:r>
            <a:r>
              <a:rPr lang="de-DE" sz="2400" b="1" u="sng" dirty="0">
                <a:solidFill>
                  <a:srgbClr val="C00000"/>
                </a:solidFill>
              </a:rPr>
              <a:t>Meereier in gewaltiger Zahl</a:t>
            </a:r>
            <a:r>
              <a:rPr lang="de-DE" sz="2000" b="1" dirty="0"/>
              <a:t> </a:t>
            </a:r>
            <a:r>
              <a:rPr lang="de-DE" sz="2000" dirty="0"/>
              <a:t>ablegen könnte</a:t>
            </a:r>
            <a:endParaRPr lang="de-DE" sz="2000" dirty="0" smtClean="0"/>
          </a:p>
          <a:p>
            <a:r>
              <a:rPr lang="de-DE" sz="1000" dirty="0" smtClean="0"/>
              <a:t>  </a:t>
            </a:r>
            <a:endParaRPr lang="de-DE" sz="1000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352620" y="4149080"/>
            <a:ext cx="8386841" cy="20621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/>
              <a:t>3.</a:t>
            </a:r>
            <a:r>
              <a:rPr lang="de-DE" dirty="0" smtClean="0"/>
              <a:t>  Große Kugel baut man schon,  aber „dünnwandig“!</a:t>
            </a:r>
          </a:p>
          <a:p>
            <a:endParaRPr lang="de-DE" sz="1000" dirty="0" smtClean="0"/>
          </a:p>
          <a:p>
            <a:r>
              <a:rPr lang="de-DE" u="sng" dirty="0" smtClean="0"/>
              <a:t>Was </a:t>
            </a:r>
            <a:r>
              <a:rPr lang="de-DE" u="sng" dirty="0"/>
              <a:t>noch fehlt</a:t>
            </a:r>
            <a:r>
              <a:rPr lang="de-DE" dirty="0"/>
              <a:t>: </a:t>
            </a:r>
          </a:p>
          <a:p>
            <a:r>
              <a:rPr lang="de-DE" sz="2400" b="1" dirty="0" smtClean="0"/>
              <a:t>Forschungs- </a:t>
            </a:r>
            <a:r>
              <a:rPr lang="de-DE" sz="2400" b="1" dirty="0"/>
              <a:t>und </a:t>
            </a:r>
            <a:r>
              <a:rPr lang="de-DE" sz="2400" b="1" dirty="0" smtClean="0"/>
              <a:t>Entwicklung </a:t>
            </a:r>
            <a:r>
              <a:rPr lang="de-DE" dirty="0" smtClean="0"/>
              <a:t> für </a:t>
            </a:r>
            <a:r>
              <a:rPr lang="de-DE" dirty="0"/>
              <a:t>die </a:t>
            </a:r>
            <a:r>
              <a:rPr lang="de-DE" dirty="0" smtClean="0"/>
              <a:t>Herstellung </a:t>
            </a:r>
          </a:p>
          <a:p>
            <a:r>
              <a:rPr lang="de-DE" dirty="0" smtClean="0"/>
              <a:t>                                                      einer </a:t>
            </a:r>
            <a:r>
              <a:rPr lang="de-DE" sz="2800" b="1" dirty="0" smtClean="0"/>
              <a:t>dickwandigen  Betonhohlkugel</a:t>
            </a:r>
          </a:p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sowie deren </a:t>
            </a:r>
            <a:r>
              <a:rPr lang="de-D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Finanzierung</a:t>
            </a: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580112" y="1628800"/>
            <a:ext cx="17641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PSKW ..= </a:t>
            </a:r>
            <a:r>
              <a:rPr lang="de-DE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PumpSpeicherKraftwerk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640452" y="908720"/>
            <a:ext cx="180020" cy="1624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8640452" y="1880828"/>
            <a:ext cx="180020" cy="1624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691680" y="6381328"/>
            <a:ext cx="6300700" cy="34970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1600" u="sng" dirty="0" smtClean="0"/>
              <a:t>meine Themenseite</a:t>
            </a:r>
            <a:r>
              <a:rPr lang="de-DE" sz="1600" dirty="0" smtClean="0"/>
              <a:t>:  </a:t>
            </a:r>
            <a:r>
              <a:rPr lang="de-DE" b="1" dirty="0" smtClean="0"/>
              <a:t>http://www.fze.uni-saarland.de/Speicher.htm </a:t>
            </a:r>
            <a:endParaRPr lang="de-DE" b="1" dirty="0"/>
          </a:p>
        </p:txBody>
      </p:sp>
    </p:spTree>
    <p:extLst>
      <p:ext uri="{BB962C8B-B14F-4D97-AF65-F5344CB8AC3E}">
        <p14:creationId xmlns="" xmlns:p14="http://schemas.microsoft.com/office/powerpoint/2010/main" val="2984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11560" y="2312876"/>
            <a:ext cx="810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Arial" pitchFamily="34" charset="0"/>
                <a:cs typeface="Arial" pitchFamily="34" charset="0"/>
              </a:rPr>
              <a:t>1.  </a:t>
            </a:r>
            <a:r>
              <a:rPr lang="de-DE" sz="2800" b="1" dirty="0">
                <a:latin typeface="Arial" pitchFamily="34" charset="0"/>
                <a:cs typeface="Arial" pitchFamily="34" charset="0"/>
              </a:rPr>
              <a:t>Das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>
                <a:latin typeface="Arial" pitchFamily="34" charset="0"/>
                <a:cs typeface="Arial" pitchFamily="34" charset="0"/>
              </a:rPr>
              <a:t>Speicherproblem von Sonne und Wind</a:t>
            </a:r>
          </a:p>
        </p:txBody>
      </p:sp>
      <p:sp>
        <p:nvSpPr>
          <p:cNvPr id="3" name="Rechteck 2"/>
          <p:cNvSpPr/>
          <p:nvPr/>
        </p:nvSpPr>
        <p:spPr>
          <a:xfrm>
            <a:off x="179512" y="116632"/>
            <a:ext cx="1938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400" b="1" dirty="0">
                <a:latin typeface="Arial" pitchFamily="34" charset="0"/>
                <a:cs typeface="Arial" pitchFamily="34" charset="0"/>
              </a:rPr>
              <a:t>1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5053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4643" y="4944154"/>
            <a:ext cx="2973521" cy="1905226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8979" y="4944154"/>
            <a:ext cx="2973521" cy="1905226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4643" y="3359978"/>
            <a:ext cx="2973521" cy="1905226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8979" y="3395982"/>
            <a:ext cx="2973521" cy="1905226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00120" y="1703794"/>
            <a:ext cx="2973521" cy="190522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5836" y="1828315"/>
            <a:ext cx="2973521" cy="1905226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99" y="4944154"/>
            <a:ext cx="2973521" cy="1905226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500" y="3359978"/>
            <a:ext cx="2973521" cy="190522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9789" y="1703794"/>
            <a:ext cx="2973521" cy="190522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018" y="8620"/>
            <a:ext cx="2973521" cy="190522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59832" y="8620"/>
            <a:ext cx="2973521" cy="190522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98979" y="8620"/>
            <a:ext cx="2973521" cy="1905226"/>
          </a:xfrm>
          <a:prstGeom prst="rect">
            <a:avLst/>
          </a:prstGeom>
        </p:spPr>
      </p:pic>
      <p:cxnSp>
        <p:nvCxnSpPr>
          <p:cNvPr id="17" name="Gerade Verbindung 16"/>
          <p:cNvCxnSpPr/>
          <p:nvPr/>
        </p:nvCxnSpPr>
        <p:spPr>
          <a:xfrm flipV="1">
            <a:off x="288504" y="1088740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V="1">
            <a:off x="288504" y="2780928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288504" y="4437112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288504" y="6021288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899592" y="152636"/>
            <a:ext cx="7776864" cy="40568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r>
              <a:rPr lang="de-DE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Stromleistung,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 2013 AD; </a:t>
            </a:r>
            <a:r>
              <a:rPr lang="de-DE" sz="2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400" b="1" baseline="-25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 GW</a:t>
            </a:r>
            <a:endParaRPr lang="de-DE" sz="24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63888" y="6690229"/>
            <a:ext cx="4608512" cy="1591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EEX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–Strombörse ;   Datenaufbereitung: Göran 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Borgolte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RWTH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Aachen (2014)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88504" y="1340768"/>
            <a:ext cx="8820000" cy="4932548"/>
            <a:chOff x="323528" y="1241140"/>
            <a:chExt cx="8820000" cy="4932548"/>
          </a:xfrm>
        </p:grpSpPr>
        <p:cxnSp>
          <p:nvCxnSpPr>
            <p:cNvPr id="34" name="Gerade Verbindung 33"/>
            <p:cNvCxnSpPr/>
            <p:nvPr/>
          </p:nvCxnSpPr>
          <p:spPr>
            <a:xfrm flipV="1">
              <a:off x="323528" y="1241140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 flipV="1">
              <a:off x="323528" y="2933328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 flipV="1">
              <a:off x="323528" y="4589512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 flipV="1">
              <a:off x="323528" y="6173688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" name="Textfeld 2"/>
          <p:cNvSpPr txBox="1"/>
          <p:nvPr/>
        </p:nvSpPr>
        <p:spPr>
          <a:xfrm>
            <a:off x="3095836" y="5431286"/>
            <a:ext cx="2664296" cy="523220"/>
          </a:xfrm>
          <a:prstGeom prst="rect">
            <a:avLst/>
          </a:prstGeom>
          <a:solidFill>
            <a:srgbClr val="FFFF00"/>
          </a:solidFill>
          <a:ln>
            <a:solidFill>
              <a:srgbClr val="3333FF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b="1" baseline="30000" dirty="0" smtClean="0">
                <a:solidFill>
                  <a:srgbClr val="3333FF"/>
                </a:solidFill>
              </a:rPr>
              <a:t> </a:t>
            </a:r>
            <a:r>
              <a:rPr lang="de-DE" sz="1600" b="1" baseline="30000" dirty="0" smtClean="0">
                <a:solidFill>
                  <a:srgbClr val="3333FF"/>
                </a:solidFill>
              </a:rPr>
              <a:t>___  </a:t>
            </a:r>
            <a:r>
              <a:rPr lang="de-DE" sz="1600" b="1" dirty="0" smtClean="0">
                <a:solidFill>
                  <a:srgbClr val="3333FF"/>
                </a:solidFill>
              </a:rPr>
              <a:t>{ ÜsF =1.0} </a:t>
            </a:r>
            <a:r>
              <a:rPr lang="de-DE" sz="1400" b="1" dirty="0" smtClean="0">
                <a:solidFill>
                  <a:srgbClr val="3333FF"/>
                </a:solidFill>
              </a:rPr>
              <a:t>=„Bruttodeckung“</a:t>
            </a:r>
            <a:endParaRPr lang="de-DE" sz="1400" b="1" dirty="0">
              <a:solidFill>
                <a:srgbClr val="3333FF"/>
              </a:solidFill>
            </a:endParaRPr>
          </a:p>
          <a:p>
            <a:r>
              <a:rPr lang="de-DE" dirty="0" smtClean="0"/>
              <a:t> </a:t>
            </a:r>
            <a:r>
              <a:rPr lang="de-DE" sz="1600" b="1" dirty="0" smtClean="0"/>
              <a:t>---</a:t>
            </a:r>
            <a:r>
              <a:rPr lang="de-DE" sz="1600" dirty="0" smtClean="0"/>
              <a:t>  </a:t>
            </a:r>
            <a:r>
              <a:rPr lang="de-DE" sz="1600" b="1" dirty="0" smtClean="0"/>
              <a:t>{ ÜsF =1.5}</a:t>
            </a:r>
            <a:r>
              <a:rPr lang="de-DE" b="1" dirty="0" smtClean="0"/>
              <a:t> </a:t>
            </a:r>
            <a:r>
              <a:rPr lang="de-DE" sz="1400" b="1" dirty="0" smtClean="0"/>
              <a:t> mit</a:t>
            </a:r>
            <a:r>
              <a:rPr lang="de-DE" b="1" dirty="0"/>
              <a:t> </a:t>
            </a:r>
            <a:r>
              <a:rPr lang="de-DE" sz="1400" b="1" dirty="0" smtClean="0"/>
              <a:t>Überschuss!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474368" y="6669360"/>
            <a:ext cx="124164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Datenquelle: </a:t>
            </a:r>
            <a:r>
              <a:rPr lang="de-D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ÜNB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8820472" y="152346"/>
            <a:ext cx="324036" cy="2923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015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07604" y="1797784"/>
            <a:ext cx="73988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. Ein 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LösungsSzenario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endParaRPr lang="de-DE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für Strom zu 100% aus RE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in Deutschland </a:t>
            </a: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9512" y="116632"/>
            <a:ext cx="1938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9086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>
          <a:xfrm rot="16200000">
            <a:off x="3779844" y="4239168"/>
            <a:ext cx="180001" cy="140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7128284" y="4725144"/>
            <a:ext cx="1651278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/>
          <p:cNvSpPr/>
          <p:nvPr/>
        </p:nvSpPr>
        <p:spPr>
          <a:xfrm>
            <a:off x="4606363" y="754689"/>
            <a:ext cx="2556284" cy="1440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Verbrauch</a:t>
            </a:r>
            <a:endParaRPr lang="de-DE" sz="32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15516" y="1664804"/>
            <a:ext cx="12601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/>
              <a:t> </a:t>
            </a:r>
            <a:r>
              <a:rPr lang="de-DE" sz="2400" b="1" dirty="0" smtClean="0"/>
              <a:t>PV </a:t>
            </a:r>
            <a:r>
              <a:rPr lang="de-DE" dirty="0" smtClean="0"/>
              <a:t>in</a:t>
            </a:r>
          </a:p>
          <a:p>
            <a:pPr algn="ctr"/>
            <a:r>
              <a:rPr lang="de-DE" dirty="0" smtClean="0"/>
              <a:t>S. + O. + W.</a:t>
            </a:r>
          </a:p>
          <a:p>
            <a:pPr algn="ctr"/>
            <a:r>
              <a:rPr lang="de-DE" dirty="0" smtClean="0"/>
              <a:t>Lagen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98764" y="433117"/>
            <a:ext cx="106888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Wind</a:t>
            </a:r>
          </a:p>
          <a:p>
            <a:pPr algn="ctr"/>
            <a:r>
              <a:rPr lang="de-DE" dirty="0" smtClean="0"/>
              <a:t>On + Off</a:t>
            </a:r>
          </a:p>
          <a:p>
            <a:pPr algn="ctr"/>
            <a:r>
              <a:rPr lang="de-DE" dirty="0" smtClean="0"/>
              <a:t> </a:t>
            </a:r>
            <a:r>
              <a:rPr lang="de-DE" dirty="0" err="1" smtClean="0"/>
              <a:t>Shore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4561917" y="2492185"/>
            <a:ext cx="2566367" cy="14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PSKW-artige</a:t>
            </a:r>
            <a:r>
              <a:rPr lang="de-DE" sz="2400" dirty="0" smtClean="0"/>
              <a:t> </a:t>
            </a:r>
            <a:r>
              <a:rPr lang="de-DE" sz="2400" b="1" dirty="0" smtClean="0"/>
              <a:t>Speicher</a:t>
            </a:r>
            <a:br>
              <a:rPr lang="de-DE" sz="2400" b="1" dirty="0" smtClean="0"/>
            </a:br>
            <a:r>
              <a:rPr lang="de-DE" sz="2400" b="1" dirty="0" smtClean="0">
                <a:solidFill>
                  <a:srgbClr val="FF0000"/>
                </a:solidFill>
              </a:rPr>
              <a:t>[beschränkt]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 rot="5400000">
            <a:off x="2141656" y="489491"/>
            <a:ext cx="720000" cy="19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151683" y="1839492"/>
            <a:ext cx="360000" cy="158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16200000">
            <a:off x="3797114" y="639528"/>
            <a:ext cx="324000" cy="1294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 rot="16200000">
            <a:off x="3761860" y="2654965"/>
            <a:ext cx="360000" cy="12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oben und unten 15"/>
          <p:cNvSpPr/>
          <p:nvPr/>
        </p:nvSpPr>
        <p:spPr>
          <a:xfrm>
            <a:off x="1696186" y="1134871"/>
            <a:ext cx="468052" cy="720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1529662" y="1124744"/>
            <a:ext cx="3006334" cy="10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feil nach unten 18"/>
          <p:cNvSpPr/>
          <p:nvPr/>
        </p:nvSpPr>
        <p:spPr>
          <a:xfrm>
            <a:off x="4103992" y="1117486"/>
            <a:ext cx="396000" cy="324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4609656" y="1088740"/>
            <a:ext cx="399726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606363" y="3091342"/>
            <a:ext cx="399726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4572000" y="4416325"/>
            <a:ext cx="2590647" cy="1440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Gas</a:t>
            </a:r>
          </a:p>
          <a:p>
            <a:pPr algn="ctr"/>
            <a:r>
              <a:rPr lang="de-DE" sz="2400" b="1" dirty="0" smtClean="0"/>
              <a:t>  Speicher</a:t>
            </a:r>
            <a:br>
              <a:rPr lang="de-DE" sz="2400" b="1" dirty="0" smtClean="0"/>
            </a:br>
            <a:r>
              <a:rPr lang="de-DE" sz="2400" b="1" dirty="0" smtClean="0"/>
              <a:t>(riesig)</a:t>
            </a:r>
            <a:endParaRPr lang="de-DE" sz="24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4572000" y="4725144"/>
            <a:ext cx="399726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151683" y="3429000"/>
            <a:ext cx="226730" cy="15348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0" name="Gruppieren 49"/>
          <p:cNvGrpSpPr/>
          <p:nvPr/>
        </p:nvGrpSpPr>
        <p:grpSpPr>
          <a:xfrm>
            <a:off x="3491838" y="1448780"/>
            <a:ext cx="1044000" cy="1656000"/>
            <a:chOff x="3923886" y="1628801"/>
            <a:chExt cx="612110" cy="1440159"/>
          </a:xfrm>
        </p:grpSpPr>
        <p:cxnSp>
          <p:nvCxnSpPr>
            <p:cNvPr id="26" name="Gerade Verbindung 25"/>
            <p:cNvCxnSpPr/>
            <p:nvPr/>
          </p:nvCxnSpPr>
          <p:spPr>
            <a:xfrm flipV="1">
              <a:off x="3923886" y="1628801"/>
              <a:ext cx="0" cy="14401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3923996" y="3068959"/>
              <a:ext cx="612000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Abgerundetes Rechteck 31"/>
          <p:cNvSpPr/>
          <p:nvPr/>
        </p:nvSpPr>
        <p:spPr>
          <a:xfrm>
            <a:off x="161510" y="224644"/>
            <a:ext cx="1386154" cy="2520000"/>
          </a:xfrm>
          <a:prstGeom prst="roundRect">
            <a:avLst/>
          </a:prstGeom>
          <a:solidFill>
            <a:srgbClr val="92D05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34" name="Pfeil nach oben und unten 33"/>
          <p:cNvSpPr/>
          <p:nvPr/>
        </p:nvSpPr>
        <p:spPr>
          <a:xfrm>
            <a:off x="4031815" y="3105004"/>
            <a:ext cx="287998" cy="360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2483768" y="4977172"/>
            <a:ext cx="1387995" cy="1728192"/>
            <a:chOff x="2879812" y="4977172"/>
            <a:chExt cx="1387995" cy="1728192"/>
          </a:xfrm>
        </p:grpSpPr>
        <p:sp>
          <p:nvSpPr>
            <p:cNvPr id="8" name="Zylinder 7"/>
            <p:cNvSpPr/>
            <p:nvPr/>
          </p:nvSpPr>
          <p:spPr>
            <a:xfrm>
              <a:off x="2879812" y="6273316"/>
              <a:ext cx="1387995" cy="43204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Abschaltung</a:t>
              </a:r>
              <a:endParaRPr lang="de-DE" dirty="0"/>
            </a:p>
          </p:txBody>
        </p:sp>
        <p:grpSp>
          <p:nvGrpSpPr>
            <p:cNvPr id="43" name="Gruppieren 42"/>
            <p:cNvGrpSpPr/>
            <p:nvPr/>
          </p:nvGrpSpPr>
          <p:grpSpPr>
            <a:xfrm flipH="1">
              <a:off x="3563888" y="4977172"/>
              <a:ext cx="356296" cy="1440160"/>
              <a:chOff x="3491900" y="5049180"/>
              <a:chExt cx="196161" cy="1213750"/>
            </a:xfrm>
          </p:grpSpPr>
          <p:sp>
            <p:nvSpPr>
              <p:cNvPr id="25" name="Rechteck 24"/>
              <p:cNvSpPr/>
              <p:nvPr/>
            </p:nvSpPr>
            <p:spPr>
              <a:xfrm>
                <a:off x="3688061" y="5049180"/>
                <a:ext cx="0" cy="1213750"/>
              </a:xfrm>
              <a:prstGeom prst="rect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 rot="16200000" flipH="1">
                <a:off x="3581900" y="4960640"/>
                <a:ext cx="0" cy="180000"/>
              </a:xfrm>
              <a:prstGeom prst="rect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9" name="Textfeld 38"/>
          <p:cNvSpPr txBox="1"/>
          <p:nvPr/>
        </p:nvSpPr>
        <p:spPr>
          <a:xfrm>
            <a:off x="2245352" y="4845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Potential der Stromleistungs-Flüsse</a:t>
            </a:r>
            <a:endParaRPr lang="de-DE" sz="2800" b="1" dirty="0"/>
          </a:p>
        </p:txBody>
      </p:sp>
      <p:sp>
        <p:nvSpPr>
          <p:cNvPr id="45" name="Rechteckiger Pfeil 44"/>
          <p:cNvSpPr/>
          <p:nvPr/>
        </p:nvSpPr>
        <p:spPr>
          <a:xfrm rot="5400000" flipV="1">
            <a:off x="3712843" y="3982118"/>
            <a:ext cx="1160250" cy="558071"/>
          </a:xfrm>
          <a:prstGeom prst="bentArrow">
            <a:avLst>
              <a:gd name="adj1" fmla="val 13156"/>
              <a:gd name="adj2" fmla="val 24738"/>
              <a:gd name="adj3" fmla="val 25000"/>
              <a:gd name="adj4" fmla="val 378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173777" y="5406315"/>
            <a:ext cx="1146195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bei</a:t>
            </a:r>
          </a:p>
          <a:p>
            <a:r>
              <a:rPr lang="de-DE" sz="1600" dirty="0" smtClean="0"/>
              <a:t>Konverter- Engpass</a:t>
            </a:r>
            <a:endParaRPr lang="de-DE" sz="1600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3378413" y="3465156"/>
            <a:ext cx="1157583" cy="1368000"/>
            <a:chOff x="3342409" y="3465156"/>
            <a:chExt cx="1157583" cy="1368000"/>
          </a:xfrm>
        </p:grpSpPr>
        <p:cxnSp>
          <p:nvCxnSpPr>
            <p:cNvPr id="52" name="Gerade Verbindung 51"/>
            <p:cNvCxnSpPr/>
            <p:nvPr/>
          </p:nvCxnSpPr>
          <p:spPr>
            <a:xfrm flipV="1">
              <a:off x="3342409" y="3465156"/>
              <a:ext cx="0" cy="1368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>
              <a:off x="3347992" y="4833155"/>
              <a:ext cx="1152000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Rechteck 59"/>
          <p:cNvSpPr/>
          <p:nvPr/>
        </p:nvSpPr>
        <p:spPr>
          <a:xfrm>
            <a:off x="7128284" y="3091342"/>
            <a:ext cx="162002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/>
          <p:cNvSpPr txBox="1"/>
          <p:nvPr/>
        </p:nvSpPr>
        <p:spPr>
          <a:xfrm>
            <a:off x="7601038" y="3104964"/>
            <a:ext cx="252000" cy="2880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7601038" y="4725144"/>
            <a:ext cx="298960" cy="30777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467544" y="3032956"/>
            <a:ext cx="25742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Strikte Priorität</a:t>
            </a:r>
            <a:endParaRPr lang="de-DE" sz="2400" b="1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166408" y="4257092"/>
            <a:ext cx="2245352" cy="1672482"/>
            <a:chOff x="166408" y="4240794"/>
            <a:chExt cx="2245352" cy="1672482"/>
          </a:xfrm>
        </p:grpSpPr>
        <p:grpSp>
          <p:nvGrpSpPr>
            <p:cNvPr id="64" name="Gruppieren 63"/>
            <p:cNvGrpSpPr/>
            <p:nvPr/>
          </p:nvGrpSpPr>
          <p:grpSpPr>
            <a:xfrm>
              <a:off x="377548" y="4241426"/>
              <a:ext cx="2034212" cy="1563838"/>
              <a:chOff x="251520" y="3413334"/>
              <a:chExt cx="2034212" cy="1563838"/>
            </a:xfrm>
          </p:grpSpPr>
          <p:sp>
            <p:nvSpPr>
              <p:cNvPr id="55" name="Textfeld 54"/>
              <p:cNvSpPr txBox="1"/>
              <p:nvPr/>
            </p:nvSpPr>
            <p:spPr>
              <a:xfrm>
                <a:off x="760026" y="4262518"/>
                <a:ext cx="1512140" cy="714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schwankend</a:t>
                </a:r>
              </a:p>
              <a:p>
                <a:r>
                  <a:rPr lang="de-DE" dirty="0" smtClean="0"/>
                  <a:t>bis auf Null</a:t>
                </a:r>
                <a:endParaRPr lang="de-DE" dirty="0"/>
              </a:p>
            </p:txBody>
          </p:sp>
          <p:sp>
            <p:nvSpPr>
              <p:cNvPr id="28" name="Pfeil nach unten 27"/>
              <p:cNvSpPr/>
              <p:nvPr/>
            </p:nvSpPr>
            <p:spPr>
              <a:xfrm>
                <a:off x="251520" y="3541997"/>
                <a:ext cx="504000" cy="457329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773592" y="3413334"/>
                <a:ext cx="1512140" cy="7146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mäßig</a:t>
                </a:r>
                <a:br>
                  <a:rPr lang="de-DE" dirty="0" smtClean="0"/>
                </a:br>
                <a:r>
                  <a:rPr lang="de-DE" dirty="0" smtClean="0"/>
                  <a:t>schwankend</a:t>
                </a:r>
                <a:endParaRPr lang="de-DE" dirty="0"/>
              </a:p>
            </p:txBody>
          </p:sp>
          <p:sp>
            <p:nvSpPr>
              <p:cNvPr id="56" name="Pfeil nach oben und unten 55"/>
              <p:cNvSpPr/>
              <p:nvPr/>
            </p:nvSpPr>
            <p:spPr>
              <a:xfrm>
                <a:off x="251520" y="4181061"/>
                <a:ext cx="468052" cy="796111"/>
              </a:xfrm>
              <a:prstGeom prst="up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7" name="Rechteck 66"/>
            <p:cNvSpPr/>
            <p:nvPr/>
          </p:nvSpPr>
          <p:spPr>
            <a:xfrm>
              <a:off x="166408" y="4240794"/>
              <a:ext cx="2245352" cy="1672482"/>
            </a:xfrm>
            <a:prstGeom prst="rect">
              <a:avLst/>
            </a:prstGeom>
            <a:solidFill>
              <a:srgbClr val="EAEAEA">
                <a:alpha val="1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9" name="Pfeil nach oben und unten 68"/>
          <p:cNvSpPr/>
          <p:nvPr/>
        </p:nvSpPr>
        <p:spPr>
          <a:xfrm>
            <a:off x="8010382" y="3096658"/>
            <a:ext cx="287998" cy="32201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Pfeil nach oben und unten 69"/>
          <p:cNvSpPr/>
          <p:nvPr/>
        </p:nvSpPr>
        <p:spPr>
          <a:xfrm>
            <a:off x="8028384" y="4689140"/>
            <a:ext cx="288000" cy="324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Gruppieren 30"/>
          <p:cNvGrpSpPr/>
          <p:nvPr/>
        </p:nvGrpSpPr>
        <p:grpSpPr>
          <a:xfrm>
            <a:off x="6665246" y="5577043"/>
            <a:ext cx="2099358" cy="1200329"/>
            <a:chOff x="6665246" y="5577043"/>
            <a:chExt cx="2099358" cy="1200329"/>
          </a:xfrm>
        </p:grpSpPr>
        <p:sp>
          <p:nvSpPr>
            <p:cNvPr id="72" name="Rechteckiger Pfeil 71"/>
            <p:cNvSpPr/>
            <p:nvPr/>
          </p:nvSpPr>
          <p:spPr>
            <a:xfrm rot="16200000">
              <a:off x="7016114" y="5539180"/>
              <a:ext cx="347264" cy="1049000"/>
            </a:xfrm>
            <a:prstGeom prst="bentArrow">
              <a:avLst>
                <a:gd name="adj1" fmla="val 25000"/>
                <a:gd name="adj2" fmla="val 18600"/>
                <a:gd name="adj3" fmla="val 25000"/>
                <a:gd name="adj4" fmla="val 4375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7596336" y="5577043"/>
              <a:ext cx="1168268" cy="12003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/>
                <a:t>Import</a:t>
              </a:r>
            </a:p>
            <a:p>
              <a:r>
                <a:rPr lang="de-DE" b="1" dirty="0" smtClean="0">
                  <a:solidFill>
                    <a:schemeClr val="tx1"/>
                  </a:solidFill>
                </a:rPr>
                <a:t>     </a:t>
              </a:r>
              <a:r>
                <a:rPr lang="de-DE" sz="2400" b="1" dirty="0" smtClean="0">
                  <a:solidFill>
                    <a:schemeClr val="bg1"/>
                  </a:solidFill>
                </a:rPr>
                <a:t>Gas </a:t>
              </a:r>
              <a:r>
                <a:rPr lang="de-DE" sz="1400" b="1" dirty="0" smtClean="0">
                  <a:solidFill>
                    <a:schemeClr val="tx1"/>
                  </a:solidFill>
                </a:rPr>
                <a:t/>
              </a:r>
              <a:br>
                <a:rPr lang="de-DE" sz="1400" b="1" dirty="0" smtClean="0">
                  <a:solidFill>
                    <a:schemeClr val="tx1"/>
                  </a:solidFill>
                </a:rPr>
              </a:br>
              <a:r>
                <a:rPr lang="de-DE" sz="1400" b="1" dirty="0" smtClean="0">
                  <a:solidFill>
                    <a:schemeClr val="tx1"/>
                  </a:solidFill>
                </a:rPr>
                <a:t>zum Jahres- Ausgleich </a:t>
              </a:r>
              <a:endParaRPr lang="de-DE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Rechteck 65"/>
          <p:cNvSpPr/>
          <p:nvPr/>
        </p:nvSpPr>
        <p:spPr>
          <a:xfrm>
            <a:off x="6912260" y="5268530"/>
            <a:ext cx="112918" cy="1589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/>
          <p:cNvSpPr/>
          <p:nvPr/>
        </p:nvSpPr>
        <p:spPr>
          <a:xfrm>
            <a:off x="8460432" y="1088740"/>
            <a:ext cx="324000" cy="3888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Pfeil nach rechts 1"/>
          <p:cNvSpPr/>
          <p:nvPr/>
        </p:nvSpPr>
        <p:spPr>
          <a:xfrm flipH="1">
            <a:off x="7162647" y="944724"/>
            <a:ext cx="1306690" cy="612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 nach oben und unten 41"/>
          <p:cNvSpPr/>
          <p:nvPr/>
        </p:nvSpPr>
        <p:spPr>
          <a:xfrm>
            <a:off x="4257007" y="4797184"/>
            <a:ext cx="209995" cy="288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Pfeil nach oben und unten 76"/>
          <p:cNvSpPr/>
          <p:nvPr/>
        </p:nvSpPr>
        <p:spPr>
          <a:xfrm>
            <a:off x="8028418" y="1088740"/>
            <a:ext cx="287998" cy="32201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93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512" y="1438034"/>
            <a:ext cx="8820980" cy="173893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Ein Pumpspeicherwerk, bestehend aus </a:t>
            </a: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1.  dem </a:t>
            </a:r>
            <a:r>
              <a:rPr lang="de-DE" sz="2800" b="1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Meer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als </a:t>
            </a:r>
            <a:r>
              <a:rPr 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oberem Speicher</a:t>
            </a: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2. einem  technischen </a:t>
            </a:r>
            <a:r>
              <a:rPr lang="de-DE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Hohlkörper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auf dem </a:t>
            </a: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Meeresboden</a:t>
            </a:r>
            <a:b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als </a:t>
            </a: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unterem Speicher.</a:t>
            </a:r>
            <a:endParaRPr lang="de-DE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3544560"/>
            <a:ext cx="79568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3. Eine  lokale  </a:t>
            </a:r>
            <a:r>
              <a:rPr lang="de-DE" sz="2800" b="1" u="sng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Pump</a:t>
            </a:r>
            <a:r>
              <a:rPr lang="de-DE" sz="2800" b="1" u="sng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Turbine</a:t>
            </a:r>
            <a:r>
              <a:rPr lang="de-DE" sz="28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entleert den Hohlkörper</a:t>
            </a:r>
            <a:r>
              <a:rPr lang="de-DE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4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und  gewinnt die Energie </a:t>
            </a:r>
            <a:r>
              <a:rPr lang="de-DE" sz="24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beim </a:t>
            </a:r>
            <a:r>
              <a:rPr lang="de-DE" sz="2400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Befüllen</a:t>
            </a:r>
            <a:r>
              <a:rPr lang="de-DE" sz="24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zurück. </a:t>
            </a:r>
            <a:endParaRPr lang="de-DE" sz="2400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71600" y="152346"/>
            <a:ext cx="709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latin typeface="Arial" pitchFamily="34" charset="0"/>
                <a:cs typeface="Arial" pitchFamily="34" charset="0"/>
              </a:rPr>
              <a:t>Die einfache Idee des Meerei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496" y="44624"/>
            <a:ext cx="4320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 smtClean="0"/>
              <a:t>3.1</a:t>
            </a:r>
            <a:endParaRPr lang="de-DE" sz="1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619672" y="5638599"/>
            <a:ext cx="63727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Dr</a:t>
            </a:r>
            <a:r>
              <a:rPr lang="de-DE" sz="1200" b="1" dirty="0"/>
              <a:t>. Gerhard Luther </a:t>
            </a:r>
            <a:r>
              <a:rPr lang="de-DE" sz="1200" b="1" dirty="0" smtClean="0"/>
              <a:t>                                                                       Prof</a:t>
            </a:r>
            <a:r>
              <a:rPr lang="de-DE" sz="1200" b="1" dirty="0"/>
              <a:t>. Dr. Horst Schmidt-Böcking                    </a:t>
            </a:r>
            <a:endParaRPr lang="de-DE" sz="1200" dirty="0"/>
          </a:p>
          <a:p>
            <a:r>
              <a:rPr lang="de-DE" sz="1100" dirty="0" smtClean="0"/>
              <a:t> </a:t>
            </a:r>
            <a:r>
              <a:rPr lang="de-DE" sz="1100" dirty="0"/>
              <a:t>Universität des </a:t>
            </a:r>
            <a:r>
              <a:rPr lang="de-DE" sz="1100" dirty="0" smtClean="0"/>
              <a:t>Saarlandes                                                                      Universität </a:t>
            </a:r>
            <a:r>
              <a:rPr lang="de-DE" sz="1100" dirty="0"/>
              <a:t>Frankfurt</a:t>
            </a:r>
          </a:p>
          <a:p>
            <a:r>
              <a:rPr lang="de-DE" sz="1100" dirty="0" smtClean="0"/>
              <a:t> Experimentalphysik </a:t>
            </a:r>
            <a:r>
              <a:rPr lang="de-DE" sz="1100" dirty="0"/>
              <a:t>, Bau </a:t>
            </a:r>
            <a:r>
              <a:rPr lang="de-DE" sz="1100" dirty="0" err="1" smtClean="0"/>
              <a:t>E26</a:t>
            </a:r>
            <a:r>
              <a:rPr lang="de-DE" sz="1100" dirty="0" smtClean="0"/>
              <a:t>                                                                 Institut </a:t>
            </a:r>
            <a:r>
              <a:rPr lang="de-DE" sz="1100" dirty="0"/>
              <a:t>für Kernphysik                                             </a:t>
            </a:r>
            <a:r>
              <a:rPr lang="de-DE" sz="1100" dirty="0" smtClean="0"/>
              <a:t>   </a:t>
            </a:r>
            <a:endParaRPr lang="de-DE" sz="1100" dirty="0"/>
          </a:p>
          <a:p>
            <a:r>
              <a:rPr lang="de-DE" sz="1100" dirty="0" smtClean="0"/>
              <a:t> 66123 </a:t>
            </a:r>
            <a:r>
              <a:rPr lang="de-DE" sz="1100" dirty="0"/>
              <a:t>Saarbrücken                                                   </a:t>
            </a:r>
            <a:r>
              <a:rPr lang="de-DE" sz="1100" dirty="0" smtClean="0"/>
              <a:t>                                60438 </a:t>
            </a:r>
            <a:r>
              <a:rPr lang="de-DE" sz="1100" dirty="0"/>
              <a:t>Frankfurt, Max-von-Laue-Str. 1                       </a:t>
            </a:r>
          </a:p>
          <a:p>
            <a:r>
              <a:rPr lang="de-DE" sz="1100" dirty="0" smtClean="0"/>
              <a:t> </a:t>
            </a:r>
            <a:r>
              <a:rPr lang="de-DE" sz="1100" u="sng" dirty="0" smtClean="0">
                <a:hlinkClick r:id="rId2"/>
              </a:rPr>
              <a:t>luther.gerhard@ingenieur.de</a:t>
            </a:r>
            <a:r>
              <a:rPr lang="de-DE" sz="1100" dirty="0" smtClean="0"/>
              <a:t>                                                                  </a:t>
            </a:r>
            <a:r>
              <a:rPr lang="de-DE" sz="1100" u="sng" dirty="0" smtClean="0">
                <a:hlinkClick r:id="rId3"/>
              </a:rPr>
              <a:t>schmidtb@atom.uni-frankfurt.de</a:t>
            </a:r>
            <a:r>
              <a:rPr lang="de-DE" sz="1100" dirty="0" smtClean="0"/>
              <a:t>  </a:t>
            </a:r>
            <a:endParaRPr lang="de-DE" sz="1200" dirty="0"/>
          </a:p>
          <a:p>
            <a:r>
              <a:rPr lang="de-DE" sz="1200" dirty="0" smtClean="0"/>
              <a:t>0681-302-2737(d</a:t>
            </a:r>
            <a:r>
              <a:rPr lang="de-DE" sz="1200" dirty="0"/>
              <a:t>)  und 0681-56310(p)                </a:t>
            </a:r>
            <a:r>
              <a:rPr lang="de-DE" sz="1200" dirty="0" smtClean="0"/>
              <a:t>                       </a:t>
            </a:r>
            <a:r>
              <a:rPr lang="de-DE" sz="1200" dirty="0"/>
              <a:t>069-798 47002 und 06174-934099(p</a:t>
            </a:r>
            <a:r>
              <a:rPr lang="de-DE" sz="1200" dirty="0" smtClean="0"/>
              <a:t>) </a:t>
            </a:r>
            <a:endParaRPr lang="de-DE" sz="1200" dirty="0"/>
          </a:p>
        </p:txBody>
      </p:sp>
      <p:sp>
        <p:nvSpPr>
          <p:cNvPr id="2" name="Ellipse 1"/>
          <p:cNvSpPr/>
          <p:nvPr/>
        </p:nvSpPr>
        <p:spPr>
          <a:xfrm>
            <a:off x="8424428" y="152346"/>
            <a:ext cx="324036" cy="2923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872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5496" y="6093296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Urbild</a:t>
            </a:r>
            <a:r>
              <a:rPr lang="en-US" sz="1400" dirty="0" smtClean="0"/>
              <a:t>: </a:t>
            </a:r>
            <a:r>
              <a:rPr lang="en-US" sz="1400" dirty="0" err="1" smtClean="0"/>
              <a:t>Vattenfall</a:t>
            </a:r>
            <a:r>
              <a:rPr lang="en-US" sz="1400" dirty="0" smtClean="0"/>
              <a:t> </a:t>
            </a:r>
            <a:r>
              <a:rPr lang="en-US" sz="1400" dirty="0"/>
              <a:t>© Markus </a:t>
            </a:r>
            <a:r>
              <a:rPr lang="en-US" sz="1400" dirty="0" smtClean="0"/>
              <a:t>Altman , </a:t>
            </a:r>
            <a:r>
              <a:rPr lang="en-US" sz="1400" dirty="0" err="1" smtClean="0"/>
              <a:t>verändert</a:t>
            </a:r>
            <a:r>
              <a:rPr lang="en-US" sz="1400" dirty="0" smtClean="0"/>
              <a:t> </a:t>
            </a:r>
          </a:p>
          <a:p>
            <a:r>
              <a:rPr lang="en-US" sz="1200" dirty="0" err="1" smtClean="0"/>
              <a:t>BezugsQuelle</a:t>
            </a:r>
            <a:r>
              <a:rPr lang="en-US" sz="1200" dirty="0" smtClean="0"/>
              <a:t> (</a:t>
            </a:r>
            <a:r>
              <a:rPr lang="en-US" sz="1200" dirty="0" err="1" smtClean="0"/>
              <a:t>u.a</a:t>
            </a:r>
            <a:r>
              <a:rPr lang="en-US" sz="1200" dirty="0" smtClean="0"/>
              <a:t>.): </a:t>
            </a:r>
            <a:r>
              <a:rPr lang="de-DE" sz="1200" dirty="0" smtClean="0"/>
              <a:t> </a:t>
            </a:r>
            <a:r>
              <a:rPr lang="de-DE" sz="1400" u="sng" dirty="0">
                <a:hlinkClick r:id="rId2"/>
              </a:rPr>
              <a:t>http://</a:t>
            </a:r>
            <a:r>
              <a:rPr lang="de-DE" sz="1400" u="sng" dirty="0" err="1">
                <a:hlinkClick r:id="rId2"/>
              </a:rPr>
              <a:t>www.energate-messenger.de</a:t>
            </a:r>
            <a:r>
              <a:rPr lang="de-DE" sz="1400" u="sng" dirty="0">
                <a:hlinkClick r:id="rId2"/>
              </a:rPr>
              <a:t>/</a:t>
            </a:r>
            <a:r>
              <a:rPr lang="de-DE" sz="1400" u="sng" dirty="0" err="1">
                <a:hlinkClick r:id="rId2"/>
              </a:rPr>
              <a:t>news</a:t>
            </a:r>
            <a:r>
              <a:rPr lang="de-DE" sz="1400" u="sng" dirty="0">
                <a:hlinkClick r:id="rId2"/>
              </a:rPr>
              <a:t>/156871/</a:t>
            </a:r>
            <a:r>
              <a:rPr lang="de-DE" sz="1400" u="sng" dirty="0" err="1">
                <a:hlinkClick r:id="rId2"/>
              </a:rPr>
              <a:t>vattenfall-saniert-pumpspeicherwerke?media</a:t>
            </a:r>
            <a:r>
              <a:rPr lang="de-DE" sz="1400" u="sng" dirty="0">
                <a:hlinkClick r:id="rId2"/>
              </a:rPr>
              <a:t>=</a:t>
            </a:r>
            <a:r>
              <a:rPr lang="de-DE" sz="1400" u="sng" dirty="0" err="1">
                <a:hlinkClick r:id="rId2"/>
              </a:rPr>
              <a:t>print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980728"/>
            <a:ext cx="7436865" cy="495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15516" y="224644"/>
            <a:ext cx="882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PSKW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Hohenwarte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II  mit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Talsperre_Eichicht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(Thüringen)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40252" y="2796611"/>
            <a:ext cx="1384116" cy="329588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de-DE" sz="2000" b="1" dirty="0">
                <a:solidFill>
                  <a:schemeClr val="bg2">
                    <a:lumMod val="90000"/>
                  </a:schemeClr>
                </a:solidFill>
              </a:rPr>
              <a:t>Oberbecken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75626" y="1808820"/>
            <a:ext cx="1132088" cy="298810"/>
          </a:xfrm>
          <a:prstGeom prst="rect">
            <a:avLst/>
          </a:prstGeom>
          <a:solidFill>
            <a:srgbClr val="FFFF00"/>
          </a:solidFill>
        </p:spPr>
        <p:txBody>
          <a:bodyPr wrap="square" lIns="18000" tIns="10800" rIns="18000" bIns="10800" rtlCol="0">
            <a:spAutoFit/>
          </a:bodyPr>
          <a:lstStyle/>
          <a:p>
            <a:r>
              <a:rPr lang="de-DE" b="1" dirty="0" err="1" smtClean="0"/>
              <a:t>Unter</a:t>
            </a:r>
            <a:r>
              <a:rPr lang="de-DE" sz="1400" b="1" dirty="0" err="1" smtClean="0"/>
              <a:t>Becken</a:t>
            </a:r>
            <a:endParaRPr lang="de-DE" sz="1400" b="1" dirty="0"/>
          </a:p>
        </p:txBody>
      </p:sp>
      <p:sp>
        <p:nvSpPr>
          <p:cNvPr id="8" name="Textfeld 7"/>
          <p:cNvSpPr txBox="1"/>
          <p:nvPr/>
        </p:nvSpPr>
        <p:spPr>
          <a:xfrm rot="19539913">
            <a:off x="2663788" y="3459765"/>
            <a:ext cx="1476164" cy="329588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de-DE" sz="2000" b="1" dirty="0" err="1" smtClean="0">
                <a:solidFill>
                  <a:schemeClr val="bg2">
                    <a:lumMod val="90000"/>
                  </a:schemeClr>
                </a:solidFill>
              </a:rPr>
              <a:t>DruckRöhren</a:t>
            </a:r>
            <a:endParaRPr lang="de-DE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48005" y="4185084"/>
            <a:ext cx="1563755" cy="514253"/>
          </a:xfrm>
          <a:prstGeom prst="rect">
            <a:avLst/>
          </a:prstGeom>
          <a:solidFill>
            <a:srgbClr val="FFFF00"/>
          </a:solidFill>
        </p:spPr>
        <p:txBody>
          <a:bodyPr wrap="square" lIns="18000" tIns="10800" rIns="18000" bIns="10800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Pumpe/Turbine</a:t>
            </a:r>
          </a:p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Generator</a:t>
            </a:r>
            <a:endParaRPr lang="de-DE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06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" y="1810344"/>
            <a:ext cx="9000000" cy="299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 flipH="1">
            <a:off x="863587" y="296652"/>
            <a:ext cx="745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Pumpspeicherkraftwerk  (PSKW) schematisch</a:t>
            </a:r>
            <a:endParaRPr lang="de-DE" sz="2800" b="1" dirty="0"/>
          </a:p>
        </p:txBody>
      </p:sp>
    </p:spTree>
    <p:extLst>
      <p:ext uri="{BB962C8B-B14F-4D97-AF65-F5344CB8AC3E}">
        <p14:creationId xmlns="" xmlns:p14="http://schemas.microsoft.com/office/powerpoint/2010/main" val="37148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" y="1810344"/>
            <a:ext cx="9000000" cy="299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 flipH="1">
            <a:off x="863587" y="296652"/>
            <a:ext cx="745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Pumpspeicherkraftwerk  (PSKW) schematisch</a:t>
            </a:r>
            <a:endParaRPr lang="de-DE" sz="2800" b="1" dirty="0"/>
          </a:p>
        </p:txBody>
      </p:sp>
      <p:sp>
        <p:nvSpPr>
          <p:cNvPr id="5" name="Abgerundetes Rechteck 4"/>
          <p:cNvSpPr/>
          <p:nvPr/>
        </p:nvSpPr>
        <p:spPr>
          <a:xfrm>
            <a:off x="86810" y="1844824"/>
            <a:ext cx="5025250" cy="3393900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7200" b="1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Meer</a:t>
            </a:r>
            <a:endParaRPr lang="de-DE" sz="11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6" name="Pfeil nach links und rechts 5"/>
          <p:cNvSpPr/>
          <p:nvPr/>
        </p:nvSpPr>
        <p:spPr>
          <a:xfrm>
            <a:off x="4897921" y="3933056"/>
            <a:ext cx="1690303" cy="918964"/>
          </a:xfrm>
          <a:prstGeom prst="leftRightArrow">
            <a:avLst/>
          </a:prstGeom>
          <a:solidFill>
            <a:srgbClr val="FFFF00"/>
          </a:solidFill>
          <a:ln w="508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b="1" dirty="0" err="1">
                <a:solidFill>
                  <a:srgbClr val="000066"/>
                </a:solidFill>
                <a:effectLst/>
                <a:latin typeface="Arial"/>
                <a:ea typeface="Calibri"/>
                <a:cs typeface="Times New Roman"/>
              </a:rPr>
              <a:t>P</a:t>
            </a:r>
            <a:r>
              <a:rPr lang="de-DE" sz="1200" b="1" dirty="0" err="1">
                <a:solidFill>
                  <a:srgbClr val="000066"/>
                </a:solidFill>
                <a:effectLst/>
                <a:latin typeface="Arial"/>
                <a:ea typeface="Calibri"/>
                <a:cs typeface="Times New Roman"/>
              </a:rPr>
              <a:t>ump</a:t>
            </a:r>
            <a:r>
              <a:rPr lang="de-DE" b="1" dirty="0" err="1">
                <a:solidFill>
                  <a:srgbClr val="000066"/>
                </a:solidFill>
                <a:effectLst/>
                <a:latin typeface="Arial"/>
                <a:ea typeface="Calibri"/>
                <a:cs typeface="Times New Roman"/>
              </a:rPr>
              <a:t>T</a:t>
            </a:r>
            <a:r>
              <a:rPr lang="de-DE" sz="1200" b="1" dirty="0" err="1">
                <a:solidFill>
                  <a:srgbClr val="000066"/>
                </a:solidFill>
                <a:effectLst/>
                <a:latin typeface="Arial"/>
                <a:ea typeface="Calibri"/>
                <a:cs typeface="Times New Roman"/>
              </a:rPr>
              <a:t>urbine</a:t>
            </a:r>
            <a:endParaRPr lang="de-DE" sz="12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480212" y="4221088"/>
            <a:ext cx="2626854" cy="738944"/>
          </a:xfrm>
          <a:prstGeom prst="ellipse">
            <a:avLst/>
          </a:prstGeom>
          <a:solidFill>
            <a:srgbClr val="FFFF00"/>
          </a:solidFill>
          <a:ln w="508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2800" b="1" dirty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Hohlkugel</a:t>
            </a:r>
            <a:endParaRPr lang="de-DE" sz="2000" dirty="0"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863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Bildschirmpräsentation (4:3)</PresentationFormat>
  <Paragraphs>106</Paragraphs>
  <Slides>16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  <vt:variant>
        <vt:lpstr>Zielgruppenorientierte Präsentationen</vt:lpstr>
      </vt:variant>
      <vt:variant>
        <vt:i4>1</vt:i4>
      </vt:variant>
    </vt:vector>
  </HeadingPairs>
  <TitlesOfParts>
    <vt:vector size="18" baseType="lpstr">
      <vt:lpstr>Larissa</vt:lpstr>
      <vt:lpstr>Das “Meerei“   ein EnergieSpeicher für die EnergieWende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Kurz_ForumNachhaltigkeit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jerrry</dc:creator>
  <cp:lastModifiedBy>Dr. Gerhard Luther</cp:lastModifiedBy>
  <cp:revision>26</cp:revision>
  <dcterms:created xsi:type="dcterms:W3CDTF">2017-02-23T11:11:36Z</dcterms:created>
  <dcterms:modified xsi:type="dcterms:W3CDTF">2017-02-27T13:27:19Z</dcterms:modified>
</cp:coreProperties>
</file>